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Telegraf" charset="1" panose="00000500000000000000"/>
      <p:regular r:id="rId32"/>
    </p:embeddedFont>
    <p:embeddedFont>
      <p:font typeface="RoxboroughCF Bold" charset="1" panose="00000800000000000000"/>
      <p:regular r:id="rId33"/>
    </p:embeddedFont>
    <p:embeddedFont>
      <p:font typeface="Telegraf Bold" charset="1" panose="00000800000000000000"/>
      <p:regular r:id="rId34"/>
    </p:embeddedFont>
    <p:embeddedFont>
      <p:font typeface="Arimo" charset="1" panose="020B0604020202020204"/>
      <p:regular r:id="rId39"/>
    </p:embeddedFont>
    <p:embeddedFont>
      <p:font typeface="Arimo Bold" charset="1" panose="020B0704020202020204"/>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notesMasters/notesMaster1.xml" Type="http://schemas.openxmlformats.org/officeDocument/2006/relationships/notesMaster"/><Relationship Id="rId36" Target="theme/theme2.xml" Type="http://schemas.openxmlformats.org/officeDocument/2006/relationships/theme"/><Relationship Id="rId37" Target="notesSlides/notesSlide1.xml" Type="http://schemas.openxmlformats.org/officeDocument/2006/relationships/notesSlide"/><Relationship Id="rId38" Target="notesSlides/notesSlide2.xml" Type="http://schemas.openxmlformats.org/officeDocument/2006/relationships/notesSlide"/><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Green: consistent</a:t>
            </a:r>
          </a:p>
          <a:p>
            <a:r>
              <a:rPr lang="en-US"/>
              <a:t>Red: slight contradict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Green: consistent</a:t>
            </a:r>
          </a:p>
          <a:p>
            <a:r>
              <a:rPr lang="en-US"/>
              <a:t>Red: slight contradict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https://www.notion.so/Interview-Prep-11176f43abbb80b8a388c2566d41c9a9?pvs=4" TargetMode="External" Type="http://schemas.openxmlformats.org/officeDocument/2006/relationships/hyperlink"/><Relationship Id="rId5" Target="https://www.notion.so/Interview-with-Deputy-Ryan-11376f43abbb80d3a550f8171954cbd3" TargetMode="External" Type="http://schemas.openxmlformats.org/officeDocument/2006/relationships/hyperlink"/><Relationship Id="rId6" Target="https://www.notion.so/Interview-with-Rena-R-Stanford-Physician-11376f43abbb80f3b634c9ccbebb2ee6" TargetMode="External" Type="http://schemas.openxmlformats.org/officeDocument/2006/relationships/hyperlink"/><Relationship Id="rId7" Target="https://www.notion.so/Interview-with-Drew-D-11476f43abbb807ea95fd65667d83374" TargetMode="External" Type="http://schemas.openxmlformats.org/officeDocument/2006/relationships/hyperlink"/><Relationship Id="rId8" Target="https://www.notion.so/Interview-with-Calvin-student-tutor-11376f43abbb808287e1f41151f49c75" TargetMode="External" Type="http://schemas.openxmlformats.org/officeDocument/2006/relationships/hyperlink"/></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2.png" Type="http://schemas.openxmlformats.org/officeDocument/2006/relationships/image"/><Relationship Id="rId4" Target="../media/image1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4745438" y="3700823"/>
            <a:ext cx="8739022" cy="1747804"/>
          </a:xfrm>
          <a:custGeom>
            <a:avLst/>
            <a:gdLst/>
            <a:ahLst/>
            <a:cxnLst/>
            <a:rect r="r" b="b" t="t" l="l"/>
            <a:pathLst>
              <a:path h="1747804" w="8739022">
                <a:moveTo>
                  <a:pt x="0" y="0"/>
                </a:moveTo>
                <a:lnTo>
                  <a:pt x="8739021" y="0"/>
                </a:lnTo>
                <a:lnTo>
                  <a:pt x="8739021" y="1747805"/>
                </a:lnTo>
                <a:lnTo>
                  <a:pt x="0" y="17478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1169400" y="6578502"/>
            <a:ext cx="3430268" cy="2615930"/>
            <a:chOff x="0" y="0"/>
            <a:chExt cx="4573691" cy="3487906"/>
          </a:xfrm>
        </p:grpSpPr>
        <p:grpSp>
          <p:nvGrpSpPr>
            <p:cNvPr name="Group 4" id="4"/>
            <p:cNvGrpSpPr/>
            <p:nvPr/>
          </p:nvGrpSpPr>
          <p:grpSpPr>
            <a:xfrm rot="-376577">
              <a:off x="153364" y="224129"/>
              <a:ext cx="4266963" cy="3039648"/>
              <a:chOff x="0" y="0"/>
              <a:chExt cx="2406762" cy="1714500"/>
            </a:xfrm>
          </p:grpSpPr>
          <p:sp>
            <p:nvSpPr>
              <p:cNvPr name="Freeform 5" id="5"/>
              <p:cNvSpPr/>
              <p:nvPr/>
            </p:nvSpPr>
            <p:spPr>
              <a:xfrm flipH="false" flipV="false" rot="0">
                <a:off x="10160" y="16510"/>
                <a:ext cx="2383902" cy="1686560"/>
              </a:xfrm>
              <a:custGeom>
                <a:avLst/>
                <a:gdLst/>
                <a:ahLst/>
                <a:cxnLst/>
                <a:rect r="r" b="b" t="t" l="l"/>
                <a:pathLst>
                  <a:path h="1686560" w="2383902">
                    <a:moveTo>
                      <a:pt x="2383902" y="1686560"/>
                    </a:moveTo>
                    <a:lnTo>
                      <a:pt x="0" y="1678940"/>
                    </a:lnTo>
                    <a:lnTo>
                      <a:pt x="0" y="598170"/>
                    </a:lnTo>
                    <a:lnTo>
                      <a:pt x="17780" y="19050"/>
                    </a:lnTo>
                    <a:lnTo>
                      <a:pt x="1186608" y="0"/>
                    </a:lnTo>
                    <a:lnTo>
                      <a:pt x="2364852" y="5080"/>
                    </a:lnTo>
                    <a:close/>
                  </a:path>
                </a:pathLst>
              </a:custGeom>
              <a:solidFill>
                <a:srgbClr val="FFFFFF"/>
              </a:solidFill>
            </p:spPr>
          </p:sp>
          <p:sp>
            <p:nvSpPr>
              <p:cNvPr name="Freeform 6" id="6"/>
              <p:cNvSpPr/>
              <p:nvPr/>
            </p:nvSpPr>
            <p:spPr>
              <a:xfrm flipH="false" flipV="false" rot="0">
                <a:off x="-3810" y="0"/>
                <a:ext cx="2413112" cy="1713230"/>
              </a:xfrm>
              <a:custGeom>
                <a:avLst/>
                <a:gdLst/>
                <a:ahLst/>
                <a:cxnLst/>
                <a:rect r="r" b="b" t="t" l="l"/>
                <a:pathLst>
                  <a:path h="1713230" w="2413112">
                    <a:moveTo>
                      <a:pt x="2378822" y="21590"/>
                    </a:moveTo>
                    <a:cubicBezTo>
                      <a:pt x="2380092" y="34290"/>
                      <a:pt x="2380092" y="44450"/>
                      <a:pt x="2381362" y="54610"/>
                    </a:cubicBezTo>
                    <a:cubicBezTo>
                      <a:pt x="2383902" y="88900"/>
                      <a:pt x="2385172" y="124460"/>
                      <a:pt x="2387712" y="158750"/>
                    </a:cubicBezTo>
                    <a:cubicBezTo>
                      <a:pt x="2387712" y="208280"/>
                      <a:pt x="2400412" y="1184910"/>
                      <a:pt x="2406762" y="1234440"/>
                    </a:cubicBezTo>
                    <a:cubicBezTo>
                      <a:pt x="2413112" y="1309370"/>
                      <a:pt x="2409302" y="1385570"/>
                      <a:pt x="2409302" y="1460500"/>
                    </a:cubicBezTo>
                    <a:cubicBezTo>
                      <a:pt x="2409302" y="1526540"/>
                      <a:pt x="2410572" y="1587500"/>
                      <a:pt x="2411842" y="1652270"/>
                    </a:cubicBezTo>
                    <a:cubicBezTo>
                      <a:pt x="2411842" y="1673860"/>
                      <a:pt x="2411842" y="1687830"/>
                      <a:pt x="2411842" y="1711960"/>
                    </a:cubicBezTo>
                    <a:cubicBezTo>
                      <a:pt x="2388982" y="1711960"/>
                      <a:pt x="2368662" y="1713230"/>
                      <a:pt x="2346076" y="1711960"/>
                    </a:cubicBezTo>
                    <a:cubicBezTo>
                      <a:pt x="2227513" y="1706880"/>
                      <a:pt x="2107126" y="1713230"/>
                      <a:pt x="1988563" y="1708150"/>
                    </a:cubicBezTo>
                    <a:cubicBezTo>
                      <a:pt x="1917426" y="1704340"/>
                      <a:pt x="1848112" y="1706880"/>
                      <a:pt x="1776975" y="1704340"/>
                    </a:cubicBezTo>
                    <a:cubicBezTo>
                      <a:pt x="1744142" y="1703070"/>
                      <a:pt x="1711309" y="1701800"/>
                      <a:pt x="1678476" y="1700530"/>
                    </a:cubicBezTo>
                    <a:cubicBezTo>
                      <a:pt x="1658412" y="1700530"/>
                      <a:pt x="1640172" y="1701800"/>
                      <a:pt x="1620107" y="1701800"/>
                    </a:cubicBezTo>
                    <a:cubicBezTo>
                      <a:pt x="1569034" y="1700530"/>
                      <a:pt x="1428583" y="1701800"/>
                      <a:pt x="1377510" y="1700530"/>
                    </a:cubicBezTo>
                    <a:cubicBezTo>
                      <a:pt x="1341029" y="1699260"/>
                      <a:pt x="611412" y="1708150"/>
                      <a:pt x="574931" y="1706880"/>
                    </a:cubicBezTo>
                    <a:cubicBezTo>
                      <a:pt x="565811" y="1706880"/>
                      <a:pt x="554867" y="1708150"/>
                      <a:pt x="545747" y="1708150"/>
                    </a:cubicBezTo>
                    <a:cubicBezTo>
                      <a:pt x="523858" y="1708150"/>
                      <a:pt x="503794" y="1709420"/>
                      <a:pt x="481905" y="1709420"/>
                    </a:cubicBezTo>
                    <a:cubicBezTo>
                      <a:pt x="427184" y="1709420"/>
                      <a:pt x="374287" y="1708150"/>
                      <a:pt x="319566" y="1706880"/>
                    </a:cubicBezTo>
                    <a:cubicBezTo>
                      <a:pt x="286733" y="1705610"/>
                      <a:pt x="253900" y="1704340"/>
                      <a:pt x="222891" y="1703070"/>
                    </a:cubicBezTo>
                    <a:cubicBezTo>
                      <a:pt x="164522" y="1701800"/>
                      <a:pt x="106153"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60552" y="30480"/>
                      <a:pt x="89736" y="29210"/>
                    </a:cubicBezTo>
                    <a:cubicBezTo>
                      <a:pt x="138986" y="25400"/>
                      <a:pt x="188235" y="22860"/>
                      <a:pt x="239308" y="20320"/>
                    </a:cubicBezTo>
                    <a:cubicBezTo>
                      <a:pt x="273965" y="17780"/>
                      <a:pt x="308621" y="16510"/>
                      <a:pt x="341454" y="13970"/>
                    </a:cubicBezTo>
                    <a:cubicBezTo>
                      <a:pt x="374287" y="11430"/>
                      <a:pt x="408944" y="8890"/>
                      <a:pt x="441776" y="8890"/>
                    </a:cubicBezTo>
                    <a:cubicBezTo>
                      <a:pt x="478257" y="7620"/>
                      <a:pt x="514738" y="10160"/>
                      <a:pt x="551219" y="8890"/>
                    </a:cubicBezTo>
                    <a:cubicBezTo>
                      <a:pt x="596820" y="8890"/>
                      <a:pt x="1423111" y="6350"/>
                      <a:pt x="1468712" y="5080"/>
                    </a:cubicBezTo>
                    <a:cubicBezTo>
                      <a:pt x="1512489" y="3810"/>
                      <a:pt x="1556266" y="2540"/>
                      <a:pt x="1601867" y="2540"/>
                    </a:cubicBezTo>
                    <a:cubicBezTo>
                      <a:pt x="1676652" y="1270"/>
                      <a:pt x="1749614" y="0"/>
                      <a:pt x="1824400" y="0"/>
                    </a:cubicBezTo>
                    <a:cubicBezTo>
                      <a:pt x="1855409" y="0"/>
                      <a:pt x="1888241" y="2540"/>
                      <a:pt x="1919250" y="2540"/>
                    </a:cubicBezTo>
                    <a:cubicBezTo>
                      <a:pt x="2004980" y="3810"/>
                      <a:pt x="2092534" y="5080"/>
                      <a:pt x="2178264" y="7620"/>
                    </a:cubicBezTo>
                    <a:cubicBezTo>
                      <a:pt x="2223865" y="8890"/>
                      <a:pt x="2269466" y="12700"/>
                      <a:pt x="2315067" y="16510"/>
                    </a:cubicBezTo>
                    <a:cubicBezTo>
                      <a:pt x="2326011" y="16510"/>
                      <a:pt x="2336956" y="16510"/>
                      <a:pt x="2346076" y="16510"/>
                    </a:cubicBezTo>
                    <a:cubicBezTo>
                      <a:pt x="2359772" y="17780"/>
                      <a:pt x="2368662" y="20320"/>
                      <a:pt x="2378822" y="21590"/>
                    </a:cubicBezTo>
                    <a:close/>
                    <a:moveTo>
                      <a:pt x="2388982" y="1695450"/>
                    </a:moveTo>
                    <a:cubicBezTo>
                      <a:pt x="2390252" y="1678940"/>
                      <a:pt x="2391522" y="1666240"/>
                      <a:pt x="2391522" y="1653540"/>
                    </a:cubicBezTo>
                    <a:cubicBezTo>
                      <a:pt x="2390252" y="1581150"/>
                      <a:pt x="2388982" y="1513840"/>
                      <a:pt x="2388982" y="1441450"/>
                    </a:cubicBezTo>
                    <a:cubicBezTo>
                      <a:pt x="2388982" y="1408430"/>
                      <a:pt x="2391522" y="1375410"/>
                      <a:pt x="2390252" y="1342390"/>
                    </a:cubicBezTo>
                    <a:cubicBezTo>
                      <a:pt x="2390252" y="1311910"/>
                      <a:pt x="2388982" y="1280160"/>
                      <a:pt x="2387712" y="1249680"/>
                    </a:cubicBezTo>
                    <a:cubicBezTo>
                      <a:pt x="2382632" y="1202690"/>
                      <a:pt x="2371202" y="229870"/>
                      <a:pt x="2371202" y="182880"/>
                    </a:cubicBezTo>
                    <a:cubicBezTo>
                      <a:pt x="2368662" y="143510"/>
                      <a:pt x="2366122" y="102870"/>
                      <a:pt x="2363582" y="63500"/>
                    </a:cubicBezTo>
                    <a:cubicBezTo>
                      <a:pt x="2362312" y="44450"/>
                      <a:pt x="2361042" y="43180"/>
                      <a:pt x="2340604" y="41910"/>
                    </a:cubicBezTo>
                    <a:cubicBezTo>
                      <a:pt x="2335131" y="41910"/>
                      <a:pt x="2331483" y="41910"/>
                      <a:pt x="2326011" y="40640"/>
                    </a:cubicBezTo>
                    <a:cubicBezTo>
                      <a:pt x="2280410" y="36830"/>
                      <a:pt x="2232985" y="31750"/>
                      <a:pt x="2187384" y="30480"/>
                    </a:cubicBezTo>
                    <a:cubicBezTo>
                      <a:pt x="2076117" y="26670"/>
                      <a:pt x="1963027" y="25400"/>
                      <a:pt x="1851761" y="22860"/>
                    </a:cubicBezTo>
                    <a:cubicBezTo>
                      <a:pt x="1835344" y="22860"/>
                      <a:pt x="1817104" y="22860"/>
                      <a:pt x="1800687" y="22860"/>
                    </a:cubicBezTo>
                    <a:cubicBezTo>
                      <a:pt x="1773327" y="22860"/>
                      <a:pt x="1745966" y="22860"/>
                      <a:pt x="1720429" y="22860"/>
                    </a:cubicBezTo>
                    <a:cubicBezTo>
                      <a:pt x="1662060" y="22860"/>
                      <a:pt x="1603691" y="22860"/>
                      <a:pt x="1547146" y="24130"/>
                    </a:cubicBezTo>
                    <a:cubicBezTo>
                      <a:pt x="1497896" y="25400"/>
                      <a:pt x="667957" y="29210"/>
                      <a:pt x="618708" y="29210"/>
                    </a:cubicBezTo>
                    <a:cubicBezTo>
                      <a:pt x="538451" y="29210"/>
                      <a:pt x="458193" y="26670"/>
                      <a:pt x="377935" y="33020"/>
                    </a:cubicBezTo>
                    <a:cubicBezTo>
                      <a:pt x="335982" y="36830"/>
                      <a:pt x="295853" y="36830"/>
                      <a:pt x="255724" y="38100"/>
                    </a:cubicBezTo>
                    <a:cubicBezTo>
                      <a:pt x="186411" y="41910"/>
                      <a:pt x="117097"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4200" y="1677670"/>
                      <a:pt x="89736" y="1678940"/>
                      <a:pt x="113449" y="1678940"/>
                    </a:cubicBezTo>
                    <a:cubicBezTo>
                      <a:pt x="148106" y="1678940"/>
                      <a:pt x="184587" y="1676400"/>
                      <a:pt x="219243" y="1678940"/>
                    </a:cubicBezTo>
                    <a:cubicBezTo>
                      <a:pt x="275789" y="1682750"/>
                      <a:pt x="332334" y="1685290"/>
                      <a:pt x="388879" y="1684020"/>
                    </a:cubicBezTo>
                    <a:cubicBezTo>
                      <a:pt x="425360" y="1682750"/>
                      <a:pt x="460017" y="1685290"/>
                      <a:pt x="496498" y="1685290"/>
                    </a:cubicBezTo>
                    <a:cubicBezTo>
                      <a:pt x="549395" y="1685290"/>
                      <a:pt x="602292" y="1684020"/>
                      <a:pt x="655189" y="1685290"/>
                    </a:cubicBezTo>
                    <a:cubicBezTo>
                      <a:pt x="733623" y="1686560"/>
                      <a:pt x="1594571" y="1676400"/>
                      <a:pt x="1674828" y="1678940"/>
                    </a:cubicBezTo>
                    <a:cubicBezTo>
                      <a:pt x="1709485" y="1680210"/>
                      <a:pt x="1744142" y="1681480"/>
                      <a:pt x="1776975" y="1681480"/>
                    </a:cubicBezTo>
                    <a:cubicBezTo>
                      <a:pt x="1837168" y="1684020"/>
                      <a:pt x="1895537" y="1680210"/>
                      <a:pt x="1955731" y="1684020"/>
                    </a:cubicBezTo>
                    <a:cubicBezTo>
                      <a:pt x="2004980" y="1686560"/>
                      <a:pt x="2054229" y="1686560"/>
                      <a:pt x="2103478" y="1689100"/>
                    </a:cubicBezTo>
                    <a:cubicBezTo>
                      <a:pt x="2176440" y="1692910"/>
                      <a:pt x="2249401" y="1695450"/>
                      <a:pt x="2322363" y="1696720"/>
                    </a:cubicBezTo>
                    <a:cubicBezTo>
                      <a:pt x="2349724" y="1696720"/>
                      <a:pt x="2368662" y="1695450"/>
                      <a:pt x="2388982" y="1695450"/>
                    </a:cubicBezTo>
                    <a:close/>
                  </a:path>
                </a:pathLst>
              </a:custGeom>
              <a:solidFill>
                <a:srgbClr val="000000"/>
              </a:solidFill>
            </p:spPr>
          </p:sp>
        </p:grpSp>
        <p:sp>
          <p:nvSpPr>
            <p:cNvPr name="TextBox 7" id="7"/>
            <p:cNvSpPr txBox="true"/>
            <p:nvPr/>
          </p:nvSpPr>
          <p:spPr>
            <a:xfrm rot="-484583">
              <a:off x="469218" y="752906"/>
              <a:ext cx="3619595" cy="1969721"/>
            </a:xfrm>
            <a:prstGeom prst="rect">
              <a:avLst/>
            </a:prstGeom>
          </p:spPr>
          <p:txBody>
            <a:bodyPr anchor="t" rtlCol="false" tIns="0" lIns="0" bIns="0" rIns="0">
              <a:spAutoFit/>
            </a:bodyPr>
            <a:lstStyle/>
            <a:p>
              <a:pPr algn="ctr" marL="0" indent="0" lvl="0">
                <a:lnSpc>
                  <a:spcPts val="2835"/>
                </a:lnSpc>
                <a:spcBef>
                  <a:spcPct val="0"/>
                </a:spcBef>
              </a:pPr>
              <a:r>
                <a:rPr lang="en-US" sz="2487">
                  <a:solidFill>
                    <a:srgbClr val="000000"/>
                  </a:solidFill>
                  <a:latin typeface="Telegraf"/>
                  <a:ea typeface="Telegraf"/>
                  <a:cs typeface="Telegraf"/>
                  <a:sym typeface="Telegraf"/>
                </a:rPr>
                <a:t>Evelyn Hur, Sejoon Chang, Sarah Yao, Christina Ba</a:t>
              </a:r>
            </a:p>
          </p:txBody>
        </p:sp>
        <p:sp>
          <p:nvSpPr>
            <p:cNvPr name="AutoShape 8" id="8"/>
            <p:cNvSpPr/>
            <p:nvPr/>
          </p:nvSpPr>
          <p:spPr>
            <a:xfrm rot="-578298">
              <a:off x="1452444" y="171868"/>
              <a:ext cx="1220814" cy="235369"/>
            </a:xfrm>
            <a:prstGeom prst="rect">
              <a:avLst/>
            </a:prstGeom>
            <a:solidFill>
              <a:srgbClr val="000000"/>
            </a:solidFill>
          </p:spPr>
        </p:sp>
      </p:grpSp>
      <p:sp>
        <p:nvSpPr>
          <p:cNvPr name="Freeform 9" id="9"/>
          <p:cNvSpPr/>
          <p:nvPr/>
        </p:nvSpPr>
        <p:spPr>
          <a:xfrm flipH="false" flipV="false" rot="-712726">
            <a:off x="10695129" y="8283329"/>
            <a:ext cx="844816" cy="723373"/>
          </a:xfrm>
          <a:custGeom>
            <a:avLst/>
            <a:gdLst/>
            <a:ahLst/>
            <a:cxnLst/>
            <a:rect r="r" b="b" t="t" l="l"/>
            <a:pathLst>
              <a:path h="723373" w="844816">
                <a:moveTo>
                  <a:pt x="0" y="0"/>
                </a:moveTo>
                <a:lnTo>
                  <a:pt x="844816" y="0"/>
                </a:lnTo>
                <a:lnTo>
                  <a:pt x="844816" y="723373"/>
                </a:lnTo>
                <a:lnTo>
                  <a:pt x="0" y="7233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4106047" y="3571199"/>
            <a:ext cx="10134010" cy="1737780"/>
          </a:xfrm>
          <a:prstGeom prst="rect">
            <a:avLst/>
          </a:prstGeom>
        </p:spPr>
        <p:txBody>
          <a:bodyPr anchor="t" rtlCol="false" tIns="0" lIns="0" bIns="0" rIns="0">
            <a:spAutoFit/>
          </a:bodyPr>
          <a:lstStyle/>
          <a:p>
            <a:pPr algn="ctr">
              <a:lnSpc>
                <a:spcPts val="13217"/>
              </a:lnSpc>
            </a:pPr>
            <a:r>
              <a:rPr lang="en-US" b="true" sz="12469">
                <a:solidFill>
                  <a:srgbClr val="000000"/>
                </a:solidFill>
                <a:latin typeface="RoxboroughCF Bold"/>
                <a:ea typeface="RoxboroughCF Bold"/>
                <a:cs typeface="RoxboroughCF Bold"/>
                <a:sym typeface="RoxboroughCF Bold"/>
              </a:rPr>
              <a:t>Needfinding</a:t>
            </a:r>
          </a:p>
        </p:txBody>
      </p:sp>
      <p:sp>
        <p:nvSpPr>
          <p:cNvPr name="TextBox 11" id="11"/>
          <p:cNvSpPr txBox="true"/>
          <p:nvPr/>
        </p:nvSpPr>
        <p:spPr>
          <a:xfrm rot="0">
            <a:off x="4047944" y="5727924"/>
            <a:ext cx="10134010" cy="453390"/>
          </a:xfrm>
          <a:prstGeom prst="rect">
            <a:avLst/>
          </a:prstGeom>
        </p:spPr>
        <p:txBody>
          <a:bodyPr anchor="t" rtlCol="false" tIns="0" lIns="0" bIns="0" rIns="0">
            <a:spAutoFit/>
          </a:bodyPr>
          <a:lstStyle/>
          <a:p>
            <a:pPr algn="ctr">
              <a:lnSpc>
                <a:spcPts val="3180"/>
              </a:lnSpc>
            </a:pPr>
            <a:r>
              <a:rPr lang="en-US" sz="3000">
                <a:solidFill>
                  <a:srgbClr val="000000"/>
                </a:solidFill>
                <a:latin typeface="Telegraf"/>
                <a:ea typeface="Telegraf"/>
                <a:cs typeface="Telegraf"/>
                <a:sym typeface="Telegraf"/>
              </a:rPr>
              <a:t>After Hours: Understanding </a:t>
            </a:r>
            <a:r>
              <a:rPr lang="en-US" b="true" sz="3000">
                <a:solidFill>
                  <a:srgbClr val="000000"/>
                </a:solidFill>
                <a:latin typeface="Telegraf Bold"/>
                <a:ea typeface="Telegraf Bold"/>
                <a:cs typeface="Telegraf Bold"/>
                <a:sym typeface="Telegraf Bold"/>
              </a:rPr>
              <a:t>Night Shift</a:t>
            </a:r>
            <a:r>
              <a:rPr lang="en-US" sz="3000">
                <a:solidFill>
                  <a:srgbClr val="000000"/>
                </a:solidFill>
                <a:latin typeface="Telegraf"/>
                <a:ea typeface="Telegraf"/>
                <a:cs typeface="Telegraf"/>
                <a:sym typeface="Telegraf"/>
              </a:rPr>
              <a:t> Workers</a:t>
            </a:r>
          </a:p>
        </p:txBody>
      </p:sp>
      <p:sp>
        <p:nvSpPr>
          <p:cNvPr name="TextBox 12" id="12"/>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13" id="13"/>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8" id="18"/>
          <p:cNvGrpSpPr/>
          <p:nvPr/>
        </p:nvGrpSpPr>
        <p:grpSpPr>
          <a:xfrm rot="0">
            <a:off x="9253538" y="5233988"/>
            <a:ext cx="8775929" cy="860712"/>
            <a:chOff x="0" y="0"/>
            <a:chExt cx="14811065" cy="1452617"/>
          </a:xfrm>
        </p:grpSpPr>
        <p:sp>
          <p:nvSpPr>
            <p:cNvPr name="Freeform 19" id="19"/>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0" id="20"/>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1" id="21"/>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2" id="22"/>
          <p:cNvGrpSpPr/>
          <p:nvPr/>
        </p:nvGrpSpPr>
        <p:grpSpPr>
          <a:xfrm rot="0">
            <a:off x="9253538" y="430323"/>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258534"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5233988"/>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4" id="34"/>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5" id="35"/>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6" id="36"/>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7" id="37"/>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8" id="38"/>
          <p:cNvSpPr txBox="true"/>
          <p:nvPr/>
        </p:nvSpPr>
        <p:spPr>
          <a:xfrm rot="0">
            <a:off x="467508" y="1364814"/>
            <a:ext cx="8357980" cy="3557270"/>
          </a:xfrm>
          <a:prstGeom prst="rect">
            <a:avLst/>
          </a:prstGeom>
        </p:spPr>
        <p:txBody>
          <a:bodyPr anchor="t" rtlCol="false" tIns="0" lIns="0" bIns="0" rIns="0">
            <a:spAutoFit/>
          </a:bodyPr>
          <a:lstStyle/>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Works long hours - shift from 6:30 pm to 4:30 am + 2 hours overtime</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6 month rotation system: 6 months day shift, 6 months night shift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Works 4x a week, 3x off days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Other officers will try to get back to regular circadian rhythm on off-days, and transition back and forth each week</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He has found being consistent with his schedule has helped the most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“Working night shifts is hard no matter what you do”</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“The entire world runs on a daytime schedule.”</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No one</a:t>
            </a:r>
            <a:r>
              <a:rPr lang="en-US" sz="1700">
                <a:solidFill>
                  <a:srgbClr val="000000">
                    <a:alpha val="40000"/>
                  </a:srgbClr>
                </a:solidFill>
                <a:latin typeface="Telegraf"/>
                <a:ea typeface="Telegraf"/>
                <a:cs typeface="Telegraf"/>
                <a:sym typeface="Telegraf"/>
              </a:rPr>
              <a:t> great way to address the 2-3 week adjustment period</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Found his transition routine through trial and error: gradually staying up later</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“The hardest part about night shifts is the little things: explaining to your friend you can’t do 11 am brunch, for example.”</a:t>
            </a:r>
          </a:p>
        </p:txBody>
      </p:sp>
      <p:grpSp>
        <p:nvGrpSpPr>
          <p:cNvPr name="Group 39" id="39"/>
          <p:cNvGrpSpPr/>
          <p:nvPr/>
        </p:nvGrpSpPr>
        <p:grpSpPr>
          <a:xfrm rot="0">
            <a:off x="1694323" y="1845726"/>
            <a:ext cx="2286000" cy="2548001"/>
            <a:chOff x="0" y="0"/>
            <a:chExt cx="3048000" cy="3397335"/>
          </a:xfrm>
        </p:grpSpPr>
        <p:sp>
          <p:nvSpPr>
            <p:cNvPr name="Freeform 40" id="40"/>
            <p:cNvSpPr/>
            <p:nvPr/>
          </p:nvSpPr>
          <p:spPr>
            <a:xfrm flipH="false" flipV="false" rot="0">
              <a:off x="0" y="0"/>
              <a:ext cx="3048000" cy="3295735"/>
            </a:xfrm>
            <a:custGeom>
              <a:avLst/>
              <a:gdLst/>
              <a:ahLst/>
              <a:cxnLst/>
              <a:rect r="r" b="b" t="t" l="l"/>
              <a:pathLst>
                <a:path h="3295735" w="3048000">
                  <a:moveTo>
                    <a:pt x="0" y="0"/>
                  </a:moveTo>
                  <a:lnTo>
                    <a:pt x="3048000" y="0"/>
                  </a:lnTo>
                  <a:lnTo>
                    <a:pt x="3048000" y="3295735"/>
                  </a:lnTo>
                  <a:lnTo>
                    <a:pt x="0" y="3295735"/>
                  </a:lnTo>
                  <a:close/>
                </a:path>
              </a:pathLst>
            </a:custGeom>
            <a:solidFill>
              <a:srgbClr val="F4BAD9"/>
            </a:solidFill>
          </p:spPr>
        </p:sp>
        <p:sp>
          <p:nvSpPr>
            <p:cNvPr name="Freeform 41" id="41"/>
            <p:cNvSpPr/>
            <p:nvPr/>
          </p:nvSpPr>
          <p:spPr>
            <a:xfrm flipH="false" flipV="false" rot="0">
              <a:off x="0" y="0"/>
              <a:ext cx="3048000" cy="3397335"/>
            </a:xfrm>
            <a:custGeom>
              <a:avLst/>
              <a:gdLst/>
              <a:ahLst/>
              <a:cxnLst/>
              <a:rect r="r" b="b" t="t" l="l"/>
              <a:pathLst>
                <a:path h="3397335" w="3048000">
                  <a:moveTo>
                    <a:pt x="0" y="3295735"/>
                  </a:moveTo>
                  <a:lnTo>
                    <a:pt x="3048000" y="3295735"/>
                  </a:lnTo>
                  <a:lnTo>
                    <a:pt x="2921000" y="3397335"/>
                  </a:lnTo>
                  <a:cubicBezTo>
                    <a:pt x="2921000" y="3397335"/>
                    <a:pt x="1930400" y="3321135"/>
                    <a:pt x="1828800" y="3321135"/>
                  </a:cubicBezTo>
                  <a:lnTo>
                    <a:pt x="1219200" y="3321135"/>
                  </a:lnTo>
                  <a:cubicBezTo>
                    <a:pt x="1117600" y="3321135"/>
                    <a:pt x="127000" y="3397335"/>
                    <a:pt x="127000" y="3397335"/>
                  </a:cubicBezTo>
                  <a:lnTo>
                    <a:pt x="0" y="3295735"/>
                  </a:lnTo>
                  <a:lnTo>
                    <a:pt x="0" y="0"/>
                  </a:lnTo>
                  <a:lnTo>
                    <a:pt x="3048000" y="0"/>
                  </a:lnTo>
                  <a:lnTo>
                    <a:pt x="3048000" y="3295735"/>
                  </a:lnTo>
                  <a:lnTo>
                    <a:pt x="12700" y="3295735"/>
                  </a:lnTo>
                  <a:lnTo>
                    <a:pt x="12700" y="3283035"/>
                  </a:lnTo>
                  <a:lnTo>
                    <a:pt x="3035300" y="3283035"/>
                  </a:lnTo>
                  <a:lnTo>
                    <a:pt x="3035300" y="12700"/>
                  </a:lnTo>
                  <a:lnTo>
                    <a:pt x="12700" y="12700"/>
                  </a:lnTo>
                  <a:lnTo>
                    <a:pt x="12700" y="3295735"/>
                  </a:lnTo>
                </a:path>
              </a:pathLst>
            </a:custGeom>
            <a:solidFill>
              <a:srgbClr val="394C60">
                <a:alpha val="9804"/>
              </a:srgbClr>
            </a:solidFill>
          </p:spPr>
        </p:sp>
        <p:sp>
          <p:nvSpPr>
            <p:cNvPr name="TextBox 42" id="42"/>
            <p:cNvSpPr txBox="true"/>
            <p:nvPr/>
          </p:nvSpPr>
          <p:spPr>
            <a:xfrm>
              <a:off x="0" y="-76200"/>
              <a:ext cx="3048000" cy="2914735"/>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Shift from</a:t>
              </a:r>
              <a:r>
                <a:rPr lang="en-US" sz="2000" b="true">
                  <a:solidFill>
                    <a:srgbClr val="000000"/>
                  </a:solidFill>
                  <a:latin typeface="Telegraf Bold"/>
                  <a:ea typeface="Telegraf Bold"/>
                  <a:cs typeface="Telegraf Bold"/>
                  <a:sym typeface="Telegraf Bold"/>
                </a:rPr>
                <a:t> 6:30 pm to 4:30 am</a:t>
              </a:r>
              <a:r>
                <a:rPr lang="en-US" sz="2000">
                  <a:solidFill>
                    <a:srgbClr val="000000"/>
                  </a:solidFill>
                  <a:latin typeface="Telegraf"/>
                  <a:ea typeface="Telegraf"/>
                  <a:cs typeface="Telegraf"/>
                  <a:sym typeface="Telegraf"/>
                </a:rPr>
                <a:t> + 2 hours of overtime every working night</a:t>
              </a:r>
            </a:p>
          </p:txBody>
        </p:sp>
      </p:grpSp>
      <p:sp>
        <p:nvSpPr>
          <p:cNvPr name="TextBox 43" id="43"/>
          <p:cNvSpPr txBox="true"/>
          <p:nvPr/>
        </p:nvSpPr>
        <p:spPr>
          <a:xfrm rot="0">
            <a:off x="9424412" y="1364814"/>
            <a:ext cx="8357980" cy="3852545"/>
          </a:xfrm>
          <a:prstGeom prst="rect">
            <a:avLst/>
          </a:prstGeom>
        </p:spPr>
        <p:txBody>
          <a:bodyPr anchor="t" rtlCol="false" tIns="0" lIns="0" bIns="0" rIns="0">
            <a:spAutoFit/>
          </a:bodyPr>
          <a:lstStyle/>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Discipline and consistency is most important to working these cycles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Experience working night shifts is the best way to adjust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Finds it hard to explain what the night shift life is like to day-shifters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Thinks that caffeine is awful for you and would never use it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Believes that the initial two week transition to night shifts is most frustrating</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There is no one perfect solution to transitioning to working at night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The human body isn’t made to work night shifts, and must take additional measures to adjust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It is on him to personally adjust to the shift, no resources from department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Working night shifts is necessary for work reasons but the tradeoff is the convenience of living life during the day</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There aren’t any long term effects of working night shifts on his health</a:t>
            </a:r>
          </a:p>
          <a:p>
            <a:pPr algn="l">
              <a:lnSpc>
                <a:spcPts val="2380"/>
              </a:lnSpc>
            </a:pPr>
          </a:p>
        </p:txBody>
      </p:sp>
      <p:grpSp>
        <p:nvGrpSpPr>
          <p:cNvPr name="Group 44" id="44"/>
          <p:cNvGrpSpPr/>
          <p:nvPr/>
        </p:nvGrpSpPr>
        <p:grpSpPr>
          <a:xfrm rot="0">
            <a:off x="10117605" y="1845726"/>
            <a:ext cx="2843384" cy="2286000"/>
            <a:chOff x="0" y="0"/>
            <a:chExt cx="3791179" cy="3048000"/>
          </a:xfrm>
        </p:grpSpPr>
        <p:sp>
          <p:nvSpPr>
            <p:cNvPr name="Freeform 45" id="45"/>
            <p:cNvSpPr/>
            <p:nvPr/>
          </p:nvSpPr>
          <p:spPr>
            <a:xfrm flipH="false" flipV="false" rot="0">
              <a:off x="0" y="0"/>
              <a:ext cx="3791179" cy="2946400"/>
            </a:xfrm>
            <a:custGeom>
              <a:avLst/>
              <a:gdLst/>
              <a:ahLst/>
              <a:cxnLst/>
              <a:rect r="r" b="b" t="t" l="l"/>
              <a:pathLst>
                <a:path h="2946400" w="3791179">
                  <a:moveTo>
                    <a:pt x="0" y="0"/>
                  </a:moveTo>
                  <a:lnTo>
                    <a:pt x="3791179" y="0"/>
                  </a:lnTo>
                  <a:lnTo>
                    <a:pt x="3791179" y="2946400"/>
                  </a:lnTo>
                  <a:lnTo>
                    <a:pt x="0" y="2946400"/>
                  </a:lnTo>
                  <a:close/>
                </a:path>
              </a:pathLst>
            </a:custGeom>
            <a:solidFill>
              <a:srgbClr val="CBE9A2"/>
            </a:solidFill>
          </p:spPr>
        </p:sp>
        <p:sp>
          <p:nvSpPr>
            <p:cNvPr name="Freeform 46" id="46"/>
            <p:cNvSpPr/>
            <p:nvPr/>
          </p:nvSpPr>
          <p:spPr>
            <a:xfrm flipH="false" flipV="false" rot="0">
              <a:off x="0" y="0"/>
              <a:ext cx="3791179" cy="3048000"/>
            </a:xfrm>
            <a:custGeom>
              <a:avLst/>
              <a:gdLst/>
              <a:ahLst/>
              <a:cxnLst/>
              <a:rect r="r" b="b" t="t" l="l"/>
              <a:pathLst>
                <a:path h="3048000" w="3791179">
                  <a:moveTo>
                    <a:pt x="0" y="2946400"/>
                  </a:moveTo>
                  <a:lnTo>
                    <a:pt x="3791179" y="2946400"/>
                  </a:lnTo>
                  <a:lnTo>
                    <a:pt x="3664179" y="3048000"/>
                  </a:lnTo>
                  <a:cubicBezTo>
                    <a:pt x="3664179" y="3048000"/>
                    <a:pt x="2673579" y="2971800"/>
                    <a:pt x="2571979" y="2971800"/>
                  </a:cubicBezTo>
                  <a:lnTo>
                    <a:pt x="1219200" y="2971800"/>
                  </a:lnTo>
                  <a:cubicBezTo>
                    <a:pt x="1117600" y="2971800"/>
                    <a:pt x="127000" y="3048000"/>
                    <a:pt x="127000" y="3048000"/>
                  </a:cubicBezTo>
                  <a:lnTo>
                    <a:pt x="0" y="2946400"/>
                  </a:lnTo>
                  <a:lnTo>
                    <a:pt x="0" y="0"/>
                  </a:lnTo>
                  <a:lnTo>
                    <a:pt x="3791179" y="0"/>
                  </a:lnTo>
                  <a:lnTo>
                    <a:pt x="3791179" y="2946400"/>
                  </a:lnTo>
                  <a:lnTo>
                    <a:pt x="12700" y="2946400"/>
                  </a:lnTo>
                  <a:lnTo>
                    <a:pt x="12700" y="2933700"/>
                  </a:lnTo>
                  <a:lnTo>
                    <a:pt x="3778479" y="2933700"/>
                  </a:lnTo>
                  <a:lnTo>
                    <a:pt x="3778479" y="12700"/>
                  </a:lnTo>
                  <a:lnTo>
                    <a:pt x="12700" y="12700"/>
                  </a:lnTo>
                  <a:lnTo>
                    <a:pt x="12700" y="2946400"/>
                  </a:lnTo>
                </a:path>
              </a:pathLst>
            </a:custGeom>
            <a:solidFill>
              <a:srgbClr val="394C60">
                <a:alpha val="9804"/>
              </a:srgbClr>
            </a:solidFill>
          </p:spPr>
        </p:sp>
        <p:sp>
          <p:nvSpPr>
            <p:cNvPr name="TextBox 47" id="47"/>
            <p:cNvSpPr txBox="true"/>
            <p:nvPr/>
          </p:nvSpPr>
          <p:spPr>
            <a:xfrm>
              <a:off x="0" y="-76200"/>
              <a:ext cx="3791179" cy="2565400"/>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There is </a:t>
              </a:r>
              <a:r>
                <a:rPr lang="en-US" sz="2000" b="true">
                  <a:solidFill>
                    <a:srgbClr val="000000"/>
                  </a:solidFill>
                  <a:latin typeface="Telegraf Bold"/>
                  <a:ea typeface="Telegraf Bold"/>
                  <a:cs typeface="Telegraf Bold"/>
                  <a:sym typeface="Telegraf Bold"/>
                </a:rPr>
                <a:t>no one perfect solution</a:t>
              </a:r>
              <a:r>
                <a:rPr lang="en-US" sz="2000">
                  <a:solidFill>
                    <a:srgbClr val="000000"/>
                  </a:solidFill>
                  <a:latin typeface="Telegraf"/>
                  <a:ea typeface="Telegraf"/>
                  <a:cs typeface="Telegraf"/>
                  <a:sym typeface="Telegraf"/>
                </a:rPr>
                <a:t> to transitioning to night shifts </a:t>
              </a:r>
            </a:p>
          </p:txBody>
        </p:sp>
      </p:grpSp>
      <p:sp>
        <p:nvSpPr>
          <p:cNvPr name="TextBox 48" id="48"/>
          <p:cNvSpPr txBox="true"/>
          <p:nvPr/>
        </p:nvSpPr>
        <p:spPr>
          <a:xfrm rot="0">
            <a:off x="467508" y="6170900"/>
            <a:ext cx="8357980" cy="3852545"/>
          </a:xfrm>
          <a:prstGeom prst="rect">
            <a:avLst/>
          </a:prstGeom>
        </p:spPr>
        <p:txBody>
          <a:bodyPr anchor="t" rtlCol="false" tIns="0" lIns="0" bIns="0" rIns="0">
            <a:spAutoFit/>
          </a:bodyPr>
          <a:lstStyle/>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Doesn’t drink caffeine / use any other sleep medications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Has a strict routine easing into/out of night shift periods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Struggles to schedule business appointments within traditional 9-5 hours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Uses devices like blackout curtains, eye masks, portable AC to help him sleep during the day</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Does not use any chemical supplements to help adjust (melatonin, caffeine)</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Tries to get a full 8 hours of sleep every day</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Is used to taking the extra effort to make time for his personal life</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Job entails proactive patrol and response to emergency calls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Feel more alert in the beginning of the shift, and finds it hard to stay awake later on (4/5 am)</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Work a staggered schedule: other night shifters work different nights</a:t>
            </a:r>
          </a:p>
          <a:p>
            <a:pPr algn="l">
              <a:lnSpc>
                <a:spcPts val="2380"/>
              </a:lnSpc>
            </a:pPr>
          </a:p>
        </p:txBody>
      </p:sp>
      <p:grpSp>
        <p:nvGrpSpPr>
          <p:cNvPr name="Group 49" id="49"/>
          <p:cNvGrpSpPr/>
          <p:nvPr/>
        </p:nvGrpSpPr>
        <p:grpSpPr>
          <a:xfrm rot="0">
            <a:off x="1122601" y="6608472"/>
            <a:ext cx="2917702" cy="2286000"/>
            <a:chOff x="0" y="0"/>
            <a:chExt cx="3890269" cy="3048000"/>
          </a:xfrm>
        </p:grpSpPr>
        <p:sp>
          <p:nvSpPr>
            <p:cNvPr name="Freeform 50" id="50"/>
            <p:cNvSpPr/>
            <p:nvPr/>
          </p:nvSpPr>
          <p:spPr>
            <a:xfrm flipH="false" flipV="false" rot="0">
              <a:off x="0" y="0"/>
              <a:ext cx="3890269" cy="2946400"/>
            </a:xfrm>
            <a:custGeom>
              <a:avLst/>
              <a:gdLst/>
              <a:ahLst/>
              <a:cxnLst/>
              <a:rect r="r" b="b" t="t" l="l"/>
              <a:pathLst>
                <a:path h="2946400" w="3890269">
                  <a:moveTo>
                    <a:pt x="0" y="0"/>
                  </a:moveTo>
                  <a:lnTo>
                    <a:pt x="3890269" y="0"/>
                  </a:lnTo>
                  <a:lnTo>
                    <a:pt x="3890269" y="2946400"/>
                  </a:lnTo>
                  <a:lnTo>
                    <a:pt x="0" y="2946400"/>
                  </a:lnTo>
                  <a:close/>
                </a:path>
              </a:pathLst>
            </a:custGeom>
            <a:solidFill>
              <a:srgbClr val="FDF9B4"/>
            </a:solidFill>
          </p:spPr>
        </p:sp>
        <p:sp>
          <p:nvSpPr>
            <p:cNvPr name="Freeform 51" id="51"/>
            <p:cNvSpPr/>
            <p:nvPr/>
          </p:nvSpPr>
          <p:spPr>
            <a:xfrm flipH="false" flipV="false" rot="0">
              <a:off x="0" y="0"/>
              <a:ext cx="3890269" cy="3048000"/>
            </a:xfrm>
            <a:custGeom>
              <a:avLst/>
              <a:gdLst/>
              <a:ahLst/>
              <a:cxnLst/>
              <a:rect r="r" b="b" t="t" l="l"/>
              <a:pathLst>
                <a:path h="3048000" w="3890269">
                  <a:moveTo>
                    <a:pt x="0" y="2946400"/>
                  </a:moveTo>
                  <a:lnTo>
                    <a:pt x="3890269" y="2946400"/>
                  </a:lnTo>
                  <a:lnTo>
                    <a:pt x="3763269" y="3048000"/>
                  </a:lnTo>
                  <a:cubicBezTo>
                    <a:pt x="3763269" y="3048000"/>
                    <a:pt x="2772669" y="2971800"/>
                    <a:pt x="2671069" y="2971800"/>
                  </a:cubicBezTo>
                  <a:lnTo>
                    <a:pt x="1219200" y="2971800"/>
                  </a:lnTo>
                  <a:cubicBezTo>
                    <a:pt x="1117600" y="2971800"/>
                    <a:pt x="127000" y="3048000"/>
                    <a:pt x="127000" y="3048000"/>
                  </a:cubicBezTo>
                  <a:lnTo>
                    <a:pt x="0" y="2946400"/>
                  </a:lnTo>
                  <a:lnTo>
                    <a:pt x="0" y="0"/>
                  </a:lnTo>
                  <a:lnTo>
                    <a:pt x="3890269" y="0"/>
                  </a:lnTo>
                  <a:lnTo>
                    <a:pt x="3890269" y="2946400"/>
                  </a:lnTo>
                  <a:lnTo>
                    <a:pt x="12700" y="2946400"/>
                  </a:lnTo>
                  <a:lnTo>
                    <a:pt x="12700" y="2933700"/>
                  </a:lnTo>
                  <a:lnTo>
                    <a:pt x="3877569" y="2933700"/>
                  </a:lnTo>
                  <a:lnTo>
                    <a:pt x="3877569" y="12700"/>
                  </a:lnTo>
                  <a:lnTo>
                    <a:pt x="12700" y="12700"/>
                  </a:lnTo>
                  <a:lnTo>
                    <a:pt x="12700" y="2946400"/>
                  </a:lnTo>
                </a:path>
              </a:pathLst>
            </a:custGeom>
            <a:solidFill>
              <a:srgbClr val="394C60">
                <a:alpha val="9804"/>
              </a:srgbClr>
            </a:solidFill>
          </p:spPr>
        </p:sp>
        <p:sp>
          <p:nvSpPr>
            <p:cNvPr name="TextBox 52" id="52"/>
            <p:cNvSpPr txBox="true"/>
            <p:nvPr/>
          </p:nvSpPr>
          <p:spPr>
            <a:xfrm>
              <a:off x="0" y="-66675"/>
              <a:ext cx="3890269" cy="2555875"/>
            </a:xfrm>
            <a:prstGeom prst="rect">
              <a:avLst/>
            </a:prstGeom>
          </p:spPr>
          <p:txBody>
            <a:bodyPr anchor="t" rtlCol="false" tIns="203200" lIns="203200" bIns="203200" rIns="203200"/>
            <a:lstStyle/>
            <a:p>
              <a:pPr algn="ctr">
                <a:lnSpc>
                  <a:spcPts val="2799"/>
                </a:lnSpc>
              </a:pPr>
              <a:r>
                <a:rPr lang="en-US" sz="1999" b="true">
                  <a:solidFill>
                    <a:srgbClr val="000000"/>
                  </a:solidFill>
                  <a:latin typeface="Telegraf Bold"/>
                  <a:ea typeface="Telegraf Bold"/>
                  <a:cs typeface="Telegraf Bold"/>
                  <a:sym typeface="Telegraf Bold"/>
                </a:rPr>
                <a:t>Doesn’t use</a:t>
              </a:r>
              <a:r>
                <a:rPr lang="en-US" sz="1999">
                  <a:solidFill>
                    <a:srgbClr val="000000"/>
                  </a:solidFill>
                  <a:latin typeface="Telegraf"/>
                  <a:ea typeface="Telegraf"/>
                  <a:cs typeface="Telegraf"/>
                  <a:sym typeface="Telegraf"/>
                </a:rPr>
                <a:t> any </a:t>
              </a:r>
              <a:r>
                <a:rPr lang="en-US" sz="1999" b="true">
                  <a:solidFill>
                    <a:srgbClr val="000000"/>
                  </a:solidFill>
                  <a:latin typeface="Telegraf Bold"/>
                  <a:ea typeface="Telegraf Bold"/>
                  <a:cs typeface="Telegraf Bold"/>
                  <a:sym typeface="Telegraf Bold"/>
                </a:rPr>
                <a:t>sleep or wake aids</a:t>
              </a:r>
              <a:r>
                <a:rPr lang="en-US" sz="1999">
                  <a:solidFill>
                    <a:srgbClr val="000000"/>
                  </a:solidFill>
                  <a:latin typeface="Telegraf"/>
                  <a:ea typeface="Telegraf"/>
                  <a:cs typeface="Telegraf"/>
                  <a:sym typeface="Telegraf"/>
                </a:rPr>
                <a:t> (caffeine, melatonin, energy drinks)</a:t>
              </a:r>
            </a:p>
          </p:txBody>
        </p:sp>
      </p:grpSp>
      <p:sp>
        <p:nvSpPr>
          <p:cNvPr name="TextBox 53" id="53"/>
          <p:cNvSpPr txBox="true"/>
          <p:nvPr/>
        </p:nvSpPr>
        <p:spPr>
          <a:xfrm rot="0">
            <a:off x="9424412" y="6170900"/>
            <a:ext cx="8357980" cy="3852545"/>
          </a:xfrm>
          <a:prstGeom prst="rect">
            <a:avLst/>
          </a:prstGeom>
        </p:spPr>
        <p:txBody>
          <a:bodyPr anchor="t" rtlCol="false" tIns="0" lIns="0" bIns="0" rIns="0">
            <a:spAutoFit/>
          </a:bodyPr>
          <a:lstStyle/>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Frustrated going through 2 week transition period</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Optimistic about sleep tracking to help the transitory process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“It is what it is” mentality about working night shifts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Accepting of the fact that he’s giving up the convenience of a day job</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Values consistency and routine; believes it is the key to his upkept health</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Feels he can assess for himself his wakefulness; currently doesn’t track sleep</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Scared of the “stuff that’s in energy drinks”, relies on his personal circadian rhythm</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Used to this biannual day shift to night shift switch</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A sense of unavoidable disconnect with “day-shifters”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A sense of duty to his job to the point where he is willing to sacrifice a regular life for 6 months of the year.</a:t>
            </a:r>
          </a:p>
          <a:p>
            <a:pPr algn="l">
              <a:lnSpc>
                <a:spcPts val="2380"/>
              </a:lnSpc>
            </a:pPr>
          </a:p>
        </p:txBody>
      </p:sp>
      <p:grpSp>
        <p:nvGrpSpPr>
          <p:cNvPr name="Group 54" id="54"/>
          <p:cNvGrpSpPr/>
          <p:nvPr/>
        </p:nvGrpSpPr>
        <p:grpSpPr>
          <a:xfrm rot="0">
            <a:off x="10435961" y="6608472"/>
            <a:ext cx="3240967" cy="2286000"/>
            <a:chOff x="0" y="0"/>
            <a:chExt cx="4321289" cy="3048000"/>
          </a:xfrm>
        </p:grpSpPr>
        <p:sp>
          <p:nvSpPr>
            <p:cNvPr name="Freeform 55" id="55"/>
            <p:cNvSpPr/>
            <p:nvPr/>
          </p:nvSpPr>
          <p:spPr>
            <a:xfrm flipH="false" flipV="false" rot="0">
              <a:off x="0" y="0"/>
              <a:ext cx="4321289" cy="2946400"/>
            </a:xfrm>
            <a:custGeom>
              <a:avLst/>
              <a:gdLst/>
              <a:ahLst/>
              <a:cxnLst/>
              <a:rect r="r" b="b" t="t" l="l"/>
              <a:pathLst>
                <a:path h="2946400" w="4321289">
                  <a:moveTo>
                    <a:pt x="0" y="0"/>
                  </a:moveTo>
                  <a:lnTo>
                    <a:pt x="4321289" y="0"/>
                  </a:lnTo>
                  <a:lnTo>
                    <a:pt x="4321289" y="2946400"/>
                  </a:lnTo>
                  <a:lnTo>
                    <a:pt x="0" y="2946400"/>
                  </a:lnTo>
                  <a:close/>
                </a:path>
              </a:pathLst>
            </a:custGeom>
            <a:solidFill>
              <a:srgbClr val="F6B7A2"/>
            </a:solidFill>
          </p:spPr>
        </p:sp>
        <p:sp>
          <p:nvSpPr>
            <p:cNvPr name="Freeform 56" id="56"/>
            <p:cNvSpPr/>
            <p:nvPr/>
          </p:nvSpPr>
          <p:spPr>
            <a:xfrm flipH="false" flipV="false" rot="0">
              <a:off x="0" y="0"/>
              <a:ext cx="4321289" cy="3048000"/>
            </a:xfrm>
            <a:custGeom>
              <a:avLst/>
              <a:gdLst/>
              <a:ahLst/>
              <a:cxnLst/>
              <a:rect r="r" b="b" t="t" l="l"/>
              <a:pathLst>
                <a:path h="3048000" w="4321289">
                  <a:moveTo>
                    <a:pt x="0" y="2946400"/>
                  </a:moveTo>
                  <a:lnTo>
                    <a:pt x="4321289" y="2946400"/>
                  </a:lnTo>
                  <a:lnTo>
                    <a:pt x="4194289" y="3048000"/>
                  </a:lnTo>
                  <a:cubicBezTo>
                    <a:pt x="4194289" y="3048000"/>
                    <a:pt x="3203689" y="2971800"/>
                    <a:pt x="3102089" y="2971800"/>
                  </a:cubicBezTo>
                  <a:lnTo>
                    <a:pt x="1219200" y="2971800"/>
                  </a:lnTo>
                  <a:cubicBezTo>
                    <a:pt x="1117600" y="2971800"/>
                    <a:pt x="127000" y="3048000"/>
                    <a:pt x="127000" y="3048000"/>
                  </a:cubicBezTo>
                  <a:lnTo>
                    <a:pt x="0" y="2946400"/>
                  </a:lnTo>
                  <a:lnTo>
                    <a:pt x="0" y="0"/>
                  </a:lnTo>
                  <a:lnTo>
                    <a:pt x="4321289" y="0"/>
                  </a:lnTo>
                  <a:lnTo>
                    <a:pt x="4321289" y="2946400"/>
                  </a:lnTo>
                  <a:lnTo>
                    <a:pt x="12700" y="2946400"/>
                  </a:lnTo>
                  <a:lnTo>
                    <a:pt x="12700" y="2933700"/>
                  </a:lnTo>
                  <a:lnTo>
                    <a:pt x="4308589" y="2933700"/>
                  </a:lnTo>
                  <a:lnTo>
                    <a:pt x="4308589" y="12700"/>
                  </a:lnTo>
                  <a:lnTo>
                    <a:pt x="12700" y="12700"/>
                  </a:lnTo>
                  <a:lnTo>
                    <a:pt x="12700" y="2946400"/>
                  </a:lnTo>
                </a:path>
              </a:pathLst>
            </a:custGeom>
            <a:solidFill>
              <a:srgbClr val="394C60">
                <a:alpha val="9804"/>
              </a:srgbClr>
            </a:solidFill>
          </p:spPr>
        </p:sp>
        <p:sp>
          <p:nvSpPr>
            <p:cNvPr name="TextBox 57" id="57"/>
            <p:cNvSpPr txBox="true"/>
            <p:nvPr/>
          </p:nvSpPr>
          <p:spPr>
            <a:xfrm>
              <a:off x="0" y="-66675"/>
              <a:ext cx="4321289"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A sense of </a:t>
              </a:r>
              <a:r>
                <a:rPr lang="en-US" sz="1999" b="true">
                  <a:solidFill>
                    <a:srgbClr val="000000"/>
                  </a:solidFill>
                  <a:latin typeface="Telegraf Bold"/>
                  <a:ea typeface="Telegraf Bold"/>
                  <a:cs typeface="Telegraf Bold"/>
                  <a:sym typeface="Telegraf Bold"/>
                </a:rPr>
                <a:t>unavoidable disconnect </a:t>
              </a:r>
              <a:r>
                <a:rPr lang="en-US" sz="1999">
                  <a:solidFill>
                    <a:srgbClr val="000000"/>
                  </a:solidFill>
                  <a:latin typeface="Telegraf"/>
                  <a:ea typeface="Telegraf"/>
                  <a:cs typeface="Telegraf"/>
                  <a:sym typeface="Telegraf"/>
                </a:rPr>
                <a:t>with “day-shifters”: explaining special situations, etc</a:t>
              </a:r>
            </a:p>
          </p:txBody>
        </p:sp>
      </p:grpSp>
      <p:sp>
        <p:nvSpPr>
          <p:cNvPr name="TextBox 58" id="58"/>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59" id="59"/>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60" id="60"/>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61" id="61"/>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grpSp>
        <p:nvGrpSpPr>
          <p:cNvPr name="Group 62" id="62"/>
          <p:cNvGrpSpPr/>
          <p:nvPr/>
        </p:nvGrpSpPr>
        <p:grpSpPr>
          <a:xfrm rot="0">
            <a:off x="4811497" y="1845726"/>
            <a:ext cx="2286000" cy="2286000"/>
            <a:chOff x="0" y="0"/>
            <a:chExt cx="3048000" cy="3048000"/>
          </a:xfrm>
        </p:grpSpPr>
        <p:sp>
          <p:nvSpPr>
            <p:cNvPr name="Freeform 63" id="63"/>
            <p:cNvSpPr/>
            <p:nvPr/>
          </p:nvSpPr>
          <p:spPr>
            <a:xfrm flipH="false" flipV="false" rot="0">
              <a:off x="0" y="0"/>
              <a:ext cx="3048000" cy="2946400"/>
            </a:xfrm>
            <a:custGeom>
              <a:avLst/>
              <a:gdLst/>
              <a:ahLst/>
              <a:cxnLst/>
              <a:rect r="r" b="b" t="t" l="l"/>
              <a:pathLst>
                <a:path h="2946400" w="3048000">
                  <a:moveTo>
                    <a:pt x="0" y="0"/>
                  </a:moveTo>
                  <a:lnTo>
                    <a:pt x="3048000" y="0"/>
                  </a:lnTo>
                  <a:lnTo>
                    <a:pt x="3048000" y="2946400"/>
                  </a:lnTo>
                  <a:lnTo>
                    <a:pt x="0" y="2946400"/>
                  </a:lnTo>
                  <a:close/>
                </a:path>
              </a:pathLst>
            </a:custGeom>
            <a:solidFill>
              <a:srgbClr val="F4BAD9"/>
            </a:solidFill>
          </p:spPr>
        </p:sp>
        <p:sp>
          <p:nvSpPr>
            <p:cNvPr name="Freeform 64" id="64"/>
            <p:cNvSpPr/>
            <p:nvPr/>
          </p:nvSpPr>
          <p:spPr>
            <a:xfrm flipH="false" flipV="false" rot="0">
              <a:off x="0" y="0"/>
              <a:ext cx="3048000" cy="3048000"/>
            </a:xfrm>
            <a:custGeom>
              <a:avLst/>
              <a:gdLst/>
              <a:ahLst/>
              <a:cxnLst/>
              <a:rect r="r" b="b" t="t" l="l"/>
              <a:pathLst>
                <a:path h="3048000" w="3048000">
                  <a:moveTo>
                    <a:pt x="0" y="2946400"/>
                  </a:moveTo>
                  <a:lnTo>
                    <a:pt x="3048000" y="2946400"/>
                  </a:lnTo>
                  <a:lnTo>
                    <a:pt x="2921000" y="3048000"/>
                  </a:lnTo>
                  <a:cubicBezTo>
                    <a:pt x="2921000" y="3048000"/>
                    <a:pt x="1930400" y="2971800"/>
                    <a:pt x="1828800" y="2971800"/>
                  </a:cubicBezTo>
                  <a:lnTo>
                    <a:pt x="1219200" y="2971800"/>
                  </a:lnTo>
                  <a:cubicBezTo>
                    <a:pt x="1117600" y="2971800"/>
                    <a:pt x="127000" y="3048000"/>
                    <a:pt x="127000" y="3048000"/>
                  </a:cubicBezTo>
                  <a:lnTo>
                    <a:pt x="0" y="2946400"/>
                  </a:lnTo>
                  <a:lnTo>
                    <a:pt x="0" y="0"/>
                  </a:lnTo>
                  <a:lnTo>
                    <a:pt x="3048000" y="0"/>
                  </a:lnTo>
                  <a:lnTo>
                    <a:pt x="3048000" y="2946400"/>
                  </a:lnTo>
                  <a:lnTo>
                    <a:pt x="12700" y="2946400"/>
                  </a:lnTo>
                  <a:lnTo>
                    <a:pt x="12700" y="2933700"/>
                  </a:lnTo>
                  <a:lnTo>
                    <a:pt x="3035300" y="2933700"/>
                  </a:lnTo>
                  <a:lnTo>
                    <a:pt x="3035300" y="12700"/>
                  </a:lnTo>
                  <a:lnTo>
                    <a:pt x="12700" y="12700"/>
                  </a:lnTo>
                  <a:lnTo>
                    <a:pt x="12700" y="2946400"/>
                  </a:lnTo>
                </a:path>
              </a:pathLst>
            </a:custGeom>
            <a:solidFill>
              <a:srgbClr val="394C60">
                <a:alpha val="9804"/>
              </a:srgbClr>
            </a:solidFill>
          </p:spPr>
        </p:sp>
        <p:sp>
          <p:nvSpPr>
            <p:cNvPr name="TextBox 65" id="65"/>
            <p:cNvSpPr txBox="true"/>
            <p:nvPr/>
          </p:nvSpPr>
          <p:spPr>
            <a:xfrm>
              <a:off x="0" y="-76200"/>
              <a:ext cx="3048000" cy="2565400"/>
            </a:xfrm>
            <a:prstGeom prst="rect">
              <a:avLst/>
            </a:prstGeom>
          </p:spPr>
          <p:txBody>
            <a:bodyPr anchor="t" rtlCol="false" tIns="203200" lIns="203200" bIns="203200" rIns="203200"/>
            <a:lstStyle/>
            <a:p>
              <a:pPr algn="ctr">
                <a:lnSpc>
                  <a:spcPts val="2800"/>
                </a:lnSpc>
              </a:pPr>
              <a:r>
                <a:rPr lang="en-US" sz="2000" b="true">
                  <a:solidFill>
                    <a:srgbClr val="000000"/>
                  </a:solidFill>
                  <a:latin typeface="Telegraf Bold"/>
                  <a:ea typeface="Telegraf Bold"/>
                  <a:cs typeface="Telegraf Bold"/>
                  <a:sym typeface="Telegraf Bold"/>
                </a:rPr>
                <a:t>“The entire world runs on a daytime schedule.”</a:t>
              </a:r>
            </a:p>
          </p:txBody>
        </p:sp>
      </p:grpSp>
      <p:grpSp>
        <p:nvGrpSpPr>
          <p:cNvPr name="Group 66" id="66"/>
          <p:cNvGrpSpPr/>
          <p:nvPr/>
        </p:nvGrpSpPr>
        <p:grpSpPr>
          <a:xfrm rot="0">
            <a:off x="13775843" y="1714726"/>
            <a:ext cx="3496607" cy="2548001"/>
            <a:chOff x="0" y="0"/>
            <a:chExt cx="4662143" cy="3397334"/>
          </a:xfrm>
        </p:grpSpPr>
        <p:sp>
          <p:nvSpPr>
            <p:cNvPr name="Freeform 67" id="67"/>
            <p:cNvSpPr/>
            <p:nvPr/>
          </p:nvSpPr>
          <p:spPr>
            <a:xfrm flipH="false" flipV="false" rot="0">
              <a:off x="0" y="0"/>
              <a:ext cx="4662143" cy="3295734"/>
            </a:xfrm>
            <a:custGeom>
              <a:avLst/>
              <a:gdLst/>
              <a:ahLst/>
              <a:cxnLst/>
              <a:rect r="r" b="b" t="t" l="l"/>
              <a:pathLst>
                <a:path h="3295734" w="4662143">
                  <a:moveTo>
                    <a:pt x="0" y="0"/>
                  </a:moveTo>
                  <a:lnTo>
                    <a:pt x="4662143" y="0"/>
                  </a:lnTo>
                  <a:lnTo>
                    <a:pt x="4662143" y="3295734"/>
                  </a:lnTo>
                  <a:lnTo>
                    <a:pt x="0" y="3295734"/>
                  </a:lnTo>
                  <a:close/>
                </a:path>
              </a:pathLst>
            </a:custGeom>
            <a:solidFill>
              <a:srgbClr val="CBE9A2"/>
            </a:solidFill>
          </p:spPr>
        </p:sp>
        <p:sp>
          <p:nvSpPr>
            <p:cNvPr name="Freeform 68" id="68"/>
            <p:cNvSpPr/>
            <p:nvPr/>
          </p:nvSpPr>
          <p:spPr>
            <a:xfrm flipH="false" flipV="false" rot="0">
              <a:off x="0" y="0"/>
              <a:ext cx="4662143" cy="3397334"/>
            </a:xfrm>
            <a:custGeom>
              <a:avLst/>
              <a:gdLst/>
              <a:ahLst/>
              <a:cxnLst/>
              <a:rect r="r" b="b" t="t" l="l"/>
              <a:pathLst>
                <a:path h="3397334" w="4662143">
                  <a:moveTo>
                    <a:pt x="0" y="3295734"/>
                  </a:moveTo>
                  <a:lnTo>
                    <a:pt x="4662143" y="3295734"/>
                  </a:lnTo>
                  <a:lnTo>
                    <a:pt x="4535143" y="3397334"/>
                  </a:lnTo>
                  <a:cubicBezTo>
                    <a:pt x="4535143" y="3397334"/>
                    <a:pt x="3544543" y="3321134"/>
                    <a:pt x="3442943" y="3321134"/>
                  </a:cubicBezTo>
                  <a:lnTo>
                    <a:pt x="1219200" y="3321134"/>
                  </a:lnTo>
                  <a:cubicBezTo>
                    <a:pt x="1117600" y="3321134"/>
                    <a:pt x="127000" y="3397334"/>
                    <a:pt x="127000" y="3397334"/>
                  </a:cubicBezTo>
                  <a:lnTo>
                    <a:pt x="0" y="3295734"/>
                  </a:lnTo>
                  <a:lnTo>
                    <a:pt x="0" y="0"/>
                  </a:lnTo>
                  <a:lnTo>
                    <a:pt x="4662143" y="0"/>
                  </a:lnTo>
                  <a:lnTo>
                    <a:pt x="4662143" y="3295734"/>
                  </a:lnTo>
                  <a:lnTo>
                    <a:pt x="12700" y="3295734"/>
                  </a:lnTo>
                  <a:lnTo>
                    <a:pt x="12700" y="3283034"/>
                  </a:lnTo>
                  <a:lnTo>
                    <a:pt x="4649443" y="3283034"/>
                  </a:lnTo>
                  <a:lnTo>
                    <a:pt x="4649443" y="12700"/>
                  </a:lnTo>
                  <a:lnTo>
                    <a:pt x="12700" y="12700"/>
                  </a:lnTo>
                  <a:lnTo>
                    <a:pt x="12700" y="3295734"/>
                  </a:lnTo>
                </a:path>
              </a:pathLst>
            </a:custGeom>
            <a:solidFill>
              <a:srgbClr val="394C60">
                <a:alpha val="9804"/>
              </a:srgbClr>
            </a:solidFill>
          </p:spPr>
        </p:sp>
        <p:sp>
          <p:nvSpPr>
            <p:cNvPr name="TextBox 69" id="69"/>
            <p:cNvSpPr txBox="true"/>
            <p:nvPr/>
          </p:nvSpPr>
          <p:spPr>
            <a:xfrm>
              <a:off x="0" y="-66675"/>
              <a:ext cx="4662143" cy="2905209"/>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The </a:t>
              </a:r>
              <a:r>
                <a:rPr lang="en-US" sz="1999" b="true">
                  <a:solidFill>
                    <a:srgbClr val="000000"/>
                  </a:solidFill>
                  <a:latin typeface="Telegraf Bold"/>
                  <a:ea typeface="Telegraf Bold"/>
                  <a:cs typeface="Telegraf Bold"/>
                  <a:sym typeface="Telegraf Bold"/>
                </a:rPr>
                <a:t>human body isn’t built to work overnight</a:t>
              </a:r>
              <a:r>
                <a:rPr lang="en-US" sz="1999">
                  <a:solidFill>
                    <a:srgbClr val="000000"/>
                  </a:solidFill>
                  <a:latin typeface="Telegraf"/>
                  <a:ea typeface="Telegraf"/>
                  <a:cs typeface="Telegraf"/>
                  <a:sym typeface="Telegraf"/>
                </a:rPr>
                <a:t>, and the hardest part is the first two weeks of transition</a:t>
              </a:r>
            </a:p>
          </p:txBody>
        </p:sp>
      </p:grpSp>
      <p:grpSp>
        <p:nvGrpSpPr>
          <p:cNvPr name="Group 70" id="70"/>
          <p:cNvGrpSpPr/>
          <p:nvPr/>
        </p:nvGrpSpPr>
        <p:grpSpPr>
          <a:xfrm rot="0">
            <a:off x="4811497" y="6608472"/>
            <a:ext cx="3584791" cy="2286000"/>
            <a:chOff x="0" y="0"/>
            <a:chExt cx="4779721" cy="3048000"/>
          </a:xfrm>
        </p:grpSpPr>
        <p:sp>
          <p:nvSpPr>
            <p:cNvPr name="Freeform 71" id="71"/>
            <p:cNvSpPr/>
            <p:nvPr/>
          </p:nvSpPr>
          <p:spPr>
            <a:xfrm flipH="false" flipV="false" rot="0">
              <a:off x="0" y="0"/>
              <a:ext cx="4779721" cy="2946400"/>
            </a:xfrm>
            <a:custGeom>
              <a:avLst/>
              <a:gdLst/>
              <a:ahLst/>
              <a:cxnLst/>
              <a:rect r="r" b="b" t="t" l="l"/>
              <a:pathLst>
                <a:path h="2946400" w="4779721">
                  <a:moveTo>
                    <a:pt x="0" y="0"/>
                  </a:moveTo>
                  <a:lnTo>
                    <a:pt x="4779721" y="0"/>
                  </a:lnTo>
                  <a:lnTo>
                    <a:pt x="4779721" y="2946400"/>
                  </a:lnTo>
                  <a:lnTo>
                    <a:pt x="0" y="2946400"/>
                  </a:lnTo>
                  <a:close/>
                </a:path>
              </a:pathLst>
            </a:custGeom>
            <a:solidFill>
              <a:srgbClr val="FDF9B4"/>
            </a:solidFill>
          </p:spPr>
        </p:sp>
        <p:sp>
          <p:nvSpPr>
            <p:cNvPr name="Freeform 72" id="72"/>
            <p:cNvSpPr/>
            <p:nvPr/>
          </p:nvSpPr>
          <p:spPr>
            <a:xfrm flipH="false" flipV="false" rot="0">
              <a:off x="0" y="0"/>
              <a:ext cx="4779721" cy="3048000"/>
            </a:xfrm>
            <a:custGeom>
              <a:avLst/>
              <a:gdLst/>
              <a:ahLst/>
              <a:cxnLst/>
              <a:rect r="r" b="b" t="t" l="l"/>
              <a:pathLst>
                <a:path h="3048000" w="4779721">
                  <a:moveTo>
                    <a:pt x="0" y="2946400"/>
                  </a:moveTo>
                  <a:lnTo>
                    <a:pt x="4779721" y="2946400"/>
                  </a:lnTo>
                  <a:lnTo>
                    <a:pt x="4652721" y="3048000"/>
                  </a:lnTo>
                  <a:cubicBezTo>
                    <a:pt x="4652721" y="3048000"/>
                    <a:pt x="3662121" y="2971800"/>
                    <a:pt x="3560521" y="2971800"/>
                  </a:cubicBezTo>
                  <a:lnTo>
                    <a:pt x="1219200" y="2971800"/>
                  </a:lnTo>
                  <a:cubicBezTo>
                    <a:pt x="1117600" y="2971800"/>
                    <a:pt x="127000" y="3048000"/>
                    <a:pt x="127000" y="3048000"/>
                  </a:cubicBezTo>
                  <a:lnTo>
                    <a:pt x="0" y="2946400"/>
                  </a:lnTo>
                  <a:lnTo>
                    <a:pt x="0" y="0"/>
                  </a:lnTo>
                  <a:lnTo>
                    <a:pt x="4779721" y="0"/>
                  </a:lnTo>
                  <a:lnTo>
                    <a:pt x="4779721" y="2946400"/>
                  </a:lnTo>
                  <a:lnTo>
                    <a:pt x="12700" y="2946400"/>
                  </a:lnTo>
                  <a:lnTo>
                    <a:pt x="12700" y="2933700"/>
                  </a:lnTo>
                  <a:lnTo>
                    <a:pt x="4767021" y="2933700"/>
                  </a:lnTo>
                  <a:lnTo>
                    <a:pt x="4767021" y="12700"/>
                  </a:lnTo>
                  <a:lnTo>
                    <a:pt x="12700" y="12700"/>
                  </a:lnTo>
                  <a:lnTo>
                    <a:pt x="12700" y="2946400"/>
                  </a:lnTo>
                </a:path>
              </a:pathLst>
            </a:custGeom>
            <a:solidFill>
              <a:srgbClr val="394C60">
                <a:alpha val="9804"/>
              </a:srgbClr>
            </a:solidFill>
          </p:spPr>
        </p:sp>
        <p:sp>
          <p:nvSpPr>
            <p:cNvPr name="TextBox 73" id="73"/>
            <p:cNvSpPr txBox="true"/>
            <p:nvPr/>
          </p:nvSpPr>
          <p:spPr>
            <a:xfrm>
              <a:off x="0" y="-66675"/>
              <a:ext cx="4779721"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Maintains his overnight schedule even on his off days. Believes </a:t>
              </a:r>
              <a:r>
                <a:rPr lang="en-US" sz="1999" b="true">
                  <a:solidFill>
                    <a:srgbClr val="000000"/>
                  </a:solidFill>
                  <a:latin typeface="Telegraf Bold"/>
                  <a:ea typeface="Telegraf Bold"/>
                  <a:cs typeface="Telegraf Bold"/>
                  <a:sym typeface="Telegraf Bold"/>
                </a:rPr>
                <a:t>consistency is the key</a:t>
              </a:r>
              <a:r>
                <a:rPr lang="en-US" sz="1999">
                  <a:solidFill>
                    <a:srgbClr val="000000"/>
                  </a:solidFill>
                  <a:latin typeface="Telegraf"/>
                  <a:ea typeface="Telegraf"/>
                  <a:cs typeface="Telegraf"/>
                  <a:sym typeface="Telegraf"/>
                </a:rPr>
                <a:t> to adjustment.</a:t>
              </a:r>
            </a:p>
          </p:txBody>
        </p:sp>
      </p:grpSp>
      <p:grpSp>
        <p:nvGrpSpPr>
          <p:cNvPr name="Group 74" id="74"/>
          <p:cNvGrpSpPr/>
          <p:nvPr/>
        </p:nvGrpSpPr>
        <p:grpSpPr>
          <a:xfrm rot="0">
            <a:off x="14121034" y="6572410"/>
            <a:ext cx="3419347" cy="2548001"/>
            <a:chOff x="0" y="0"/>
            <a:chExt cx="4559130" cy="3397334"/>
          </a:xfrm>
        </p:grpSpPr>
        <p:sp>
          <p:nvSpPr>
            <p:cNvPr name="Freeform 75" id="75"/>
            <p:cNvSpPr/>
            <p:nvPr/>
          </p:nvSpPr>
          <p:spPr>
            <a:xfrm flipH="false" flipV="false" rot="0">
              <a:off x="0" y="0"/>
              <a:ext cx="4559130" cy="3295734"/>
            </a:xfrm>
            <a:custGeom>
              <a:avLst/>
              <a:gdLst/>
              <a:ahLst/>
              <a:cxnLst/>
              <a:rect r="r" b="b" t="t" l="l"/>
              <a:pathLst>
                <a:path h="3295734" w="4559130">
                  <a:moveTo>
                    <a:pt x="0" y="0"/>
                  </a:moveTo>
                  <a:lnTo>
                    <a:pt x="4559130" y="0"/>
                  </a:lnTo>
                  <a:lnTo>
                    <a:pt x="4559130" y="3295734"/>
                  </a:lnTo>
                  <a:lnTo>
                    <a:pt x="0" y="3295734"/>
                  </a:lnTo>
                  <a:close/>
                </a:path>
              </a:pathLst>
            </a:custGeom>
            <a:solidFill>
              <a:srgbClr val="F6B7A2"/>
            </a:solidFill>
          </p:spPr>
        </p:sp>
        <p:sp>
          <p:nvSpPr>
            <p:cNvPr name="Freeform 76" id="76"/>
            <p:cNvSpPr/>
            <p:nvPr/>
          </p:nvSpPr>
          <p:spPr>
            <a:xfrm flipH="false" flipV="false" rot="0">
              <a:off x="0" y="0"/>
              <a:ext cx="4559130" cy="3397334"/>
            </a:xfrm>
            <a:custGeom>
              <a:avLst/>
              <a:gdLst/>
              <a:ahLst/>
              <a:cxnLst/>
              <a:rect r="r" b="b" t="t" l="l"/>
              <a:pathLst>
                <a:path h="3397334" w="4559130">
                  <a:moveTo>
                    <a:pt x="0" y="3295734"/>
                  </a:moveTo>
                  <a:lnTo>
                    <a:pt x="4559130" y="3295734"/>
                  </a:lnTo>
                  <a:lnTo>
                    <a:pt x="4432130" y="3397334"/>
                  </a:lnTo>
                  <a:cubicBezTo>
                    <a:pt x="4432130" y="3397334"/>
                    <a:pt x="3441530" y="3321134"/>
                    <a:pt x="3339930" y="3321134"/>
                  </a:cubicBezTo>
                  <a:lnTo>
                    <a:pt x="1219200" y="3321134"/>
                  </a:lnTo>
                  <a:cubicBezTo>
                    <a:pt x="1117600" y="3321134"/>
                    <a:pt x="127000" y="3397334"/>
                    <a:pt x="127000" y="3397334"/>
                  </a:cubicBezTo>
                  <a:lnTo>
                    <a:pt x="0" y="3295734"/>
                  </a:lnTo>
                  <a:lnTo>
                    <a:pt x="0" y="0"/>
                  </a:lnTo>
                  <a:lnTo>
                    <a:pt x="4559130" y="0"/>
                  </a:lnTo>
                  <a:lnTo>
                    <a:pt x="4559130" y="3295734"/>
                  </a:lnTo>
                  <a:lnTo>
                    <a:pt x="12700" y="3295734"/>
                  </a:lnTo>
                  <a:lnTo>
                    <a:pt x="12700" y="3283034"/>
                  </a:lnTo>
                  <a:lnTo>
                    <a:pt x="4546430" y="3283034"/>
                  </a:lnTo>
                  <a:lnTo>
                    <a:pt x="4546430" y="12700"/>
                  </a:lnTo>
                  <a:lnTo>
                    <a:pt x="12700" y="12700"/>
                  </a:lnTo>
                  <a:lnTo>
                    <a:pt x="12700" y="3295734"/>
                  </a:lnTo>
                </a:path>
              </a:pathLst>
            </a:custGeom>
            <a:solidFill>
              <a:srgbClr val="394C60">
                <a:alpha val="9804"/>
              </a:srgbClr>
            </a:solidFill>
          </p:spPr>
        </p:sp>
        <p:sp>
          <p:nvSpPr>
            <p:cNvPr name="TextBox 77" id="77"/>
            <p:cNvSpPr txBox="true"/>
            <p:nvPr/>
          </p:nvSpPr>
          <p:spPr>
            <a:xfrm>
              <a:off x="0" y="-66675"/>
              <a:ext cx="4559130" cy="2905209"/>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Feels he can assess for himself his degree of wakefulness, but would </a:t>
              </a:r>
              <a:r>
                <a:rPr lang="en-US" sz="1999" b="true">
                  <a:solidFill>
                    <a:srgbClr val="000000"/>
                  </a:solidFill>
                  <a:latin typeface="Telegraf Bold"/>
                  <a:ea typeface="Telegraf Bold"/>
                  <a:cs typeface="Telegraf Bold"/>
                  <a:sym typeface="Telegraf Bold"/>
                </a:rPr>
                <a:t>enjoy a tailored sleep tracker</a:t>
              </a:r>
            </a:p>
          </p:txBody>
        </p:sp>
      </p:grpSp>
      <p:sp>
        <p:nvSpPr>
          <p:cNvPr name="AutoShape 78" id="78"/>
          <p:cNvSpPr/>
          <p:nvPr/>
        </p:nvSpPr>
        <p:spPr>
          <a:xfrm flipH="true">
            <a:off x="6603892" y="4074576"/>
            <a:ext cx="4935405" cy="2533896"/>
          </a:xfrm>
          <a:prstGeom prst="line">
            <a:avLst/>
          </a:prstGeom>
          <a:ln cap="rnd" w="85725">
            <a:solidFill>
              <a:srgbClr val="FF5757"/>
            </a:solidFill>
            <a:prstDash val="solid"/>
            <a:headEnd type="none" len="sm" w="sm"/>
            <a:tailEnd type="triangle" len="med" w="lg"/>
          </a:ln>
        </p:spPr>
      </p:sp>
      <p:sp>
        <p:nvSpPr>
          <p:cNvPr name="AutoShape 79" id="79"/>
          <p:cNvSpPr/>
          <p:nvPr/>
        </p:nvSpPr>
        <p:spPr>
          <a:xfrm flipH="true">
            <a:off x="3103435" y="4205576"/>
            <a:ext cx="12420711" cy="2402896"/>
          </a:xfrm>
          <a:prstGeom prst="line">
            <a:avLst/>
          </a:prstGeom>
          <a:ln cap="rnd" w="85725">
            <a:solidFill>
              <a:srgbClr val="FF5757"/>
            </a:solidFill>
            <a:prstDash val="solid"/>
            <a:headEnd type="none" len="sm" w="sm"/>
            <a:tailEnd type="triangle" len="med" w="lg"/>
          </a:ln>
        </p:spPr>
      </p:sp>
      <p:sp>
        <p:nvSpPr>
          <p:cNvPr name="AutoShape 80" id="80"/>
          <p:cNvSpPr/>
          <p:nvPr/>
        </p:nvSpPr>
        <p:spPr>
          <a:xfrm>
            <a:off x="5954497" y="4074576"/>
            <a:ext cx="5584800" cy="2533896"/>
          </a:xfrm>
          <a:prstGeom prst="line">
            <a:avLst/>
          </a:prstGeom>
          <a:ln cap="rnd" w="85725">
            <a:solidFill>
              <a:srgbClr val="00BF63"/>
            </a:solidFill>
            <a:prstDash val="solid"/>
            <a:headEnd type="none" len="sm" w="sm"/>
            <a:tailEnd type="triangle" len="med" w="lg"/>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102742" y="2294371"/>
            <a:ext cx="7388789" cy="6377941"/>
            <a:chOff x="0" y="0"/>
            <a:chExt cx="11938948" cy="10305599"/>
          </a:xfrm>
        </p:grpSpPr>
        <p:sp>
          <p:nvSpPr>
            <p:cNvPr name="Freeform 3" id="3"/>
            <p:cNvSpPr/>
            <p:nvPr/>
          </p:nvSpPr>
          <p:spPr>
            <a:xfrm flipH="false" flipV="false" rot="0">
              <a:off x="57150" y="58420"/>
              <a:ext cx="11869098" cy="10234479"/>
            </a:xfrm>
            <a:custGeom>
              <a:avLst/>
              <a:gdLst/>
              <a:ahLst/>
              <a:cxnLst/>
              <a:rect r="r" b="b" t="t" l="l"/>
              <a:pathLst>
                <a:path h="10234479" w="11869098">
                  <a:moveTo>
                    <a:pt x="11784008" y="10203999"/>
                  </a:moveTo>
                  <a:lnTo>
                    <a:pt x="0" y="10203999"/>
                  </a:lnTo>
                  <a:cubicBezTo>
                    <a:pt x="5080" y="10221779"/>
                    <a:pt x="21590" y="10234479"/>
                    <a:pt x="40640" y="10234479"/>
                  </a:cubicBezTo>
                  <a:lnTo>
                    <a:pt x="11825918" y="10234479"/>
                  </a:lnTo>
                  <a:cubicBezTo>
                    <a:pt x="11850048" y="10234479"/>
                    <a:pt x="11869098" y="10215429"/>
                    <a:pt x="11869098" y="10191299"/>
                  </a:cubicBezTo>
                  <a:lnTo>
                    <a:pt x="11869098" y="40640"/>
                  </a:lnTo>
                  <a:cubicBezTo>
                    <a:pt x="11869098" y="21590"/>
                    <a:pt x="11856398" y="6350"/>
                    <a:pt x="11839888" y="0"/>
                  </a:cubicBezTo>
                  <a:lnTo>
                    <a:pt x="11839888" y="10148119"/>
                  </a:lnTo>
                  <a:cubicBezTo>
                    <a:pt x="11839888" y="10178599"/>
                    <a:pt x="11814488" y="10203999"/>
                    <a:pt x="11784008" y="10203999"/>
                  </a:cubicBezTo>
                  <a:close/>
                </a:path>
              </a:pathLst>
            </a:custGeom>
            <a:solidFill>
              <a:srgbClr val="000000"/>
            </a:solidFill>
          </p:spPr>
        </p:sp>
        <p:sp>
          <p:nvSpPr>
            <p:cNvPr name="Freeform 4" id="4"/>
            <p:cNvSpPr/>
            <p:nvPr/>
          </p:nvSpPr>
          <p:spPr>
            <a:xfrm flipH="false" flipV="false" rot="0">
              <a:off x="12700" y="12700"/>
              <a:ext cx="11871638" cy="10237019"/>
            </a:xfrm>
            <a:custGeom>
              <a:avLst/>
              <a:gdLst/>
              <a:ahLst/>
              <a:cxnLst/>
              <a:rect r="r" b="b" t="t" l="l"/>
              <a:pathLst>
                <a:path h="10237019" w="11871638">
                  <a:moveTo>
                    <a:pt x="43180" y="10237019"/>
                  </a:moveTo>
                  <a:lnTo>
                    <a:pt x="11828458" y="10237019"/>
                  </a:lnTo>
                  <a:cubicBezTo>
                    <a:pt x="11852588" y="10237019"/>
                    <a:pt x="11871638" y="10217969"/>
                    <a:pt x="11871638" y="10193839"/>
                  </a:cubicBezTo>
                  <a:lnTo>
                    <a:pt x="11871638" y="43180"/>
                  </a:lnTo>
                  <a:cubicBezTo>
                    <a:pt x="11871638" y="19050"/>
                    <a:pt x="11852588" y="0"/>
                    <a:pt x="11828458" y="0"/>
                  </a:cubicBezTo>
                  <a:lnTo>
                    <a:pt x="43180" y="0"/>
                  </a:lnTo>
                  <a:cubicBezTo>
                    <a:pt x="19050" y="0"/>
                    <a:pt x="0" y="19050"/>
                    <a:pt x="0" y="43180"/>
                  </a:cubicBezTo>
                  <a:lnTo>
                    <a:pt x="0" y="10193839"/>
                  </a:lnTo>
                  <a:cubicBezTo>
                    <a:pt x="0" y="10217969"/>
                    <a:pt x="19050" y="10237019"/>
                    <a:pt x="43180" y="10237019"/>
                  </a:cubicBezTo>
                  <a:close/>
                </a:path>
              </a:pathLst>
            </a:custGeom>
            <a:solidFill>
              <a:srgbClr val="F8F8F8"/>
            </a:solidFill>
          </p:spPr>
        </p:sp>
        <p:sp>
          <p:nvSpPr>
            <p:cNvPr name="Freeform 5" id="5"/>
            <p:cNvSpPr/>
            <p:nvPr/>
          </p:nvSpPr>
          <p:spPr>
            <a:xfrm flipH="false" flipV="false" rot="0">
              <a:off x="0" y="0"/>
              <a:ext cx="11938948" cy="10305599"/>
            </a:xfrm>
            <a:custGeom>
              <a:avLst/>
              <a:gdLst/>
              <a:ahLst/>
              <a:cxnLst/>
              <a:rect r="r" b="b" t="t" l="l"/>
              <a:pathLst>
                <a:path h="10305599" w="11938948">
                  <a:moveTo>
                    <a:pt x="11895768" y="44450"/>
                  </a:moveTo>
                  <a:cubicBezTo>
                    <a:pt x="11890688" y="19050"/>
                    <a:pt x="11867828" y="0"/>
                    <a:pt x="11841158" y="0"/>
                  </a:cubicBezTo>
                  <a:lnTo>
                    <a:pt x="55880" y="0"/>
                  </a:lnTo>
                  <a:cubicBezTo>
                    <a:pt x="25400" y="0"/>
                    <a:pt x="0" y="25400"/>
                    <a:pt x="0" y="55880"/>
                  </a:cubicBezTo>
                  <a:lnTo>
                    <a:pt x="0" y="10206539"/>
                  </a:lnTo>
                  <a:cubicBezTo>
                    <a:pt x="0" y="10233209"/>
                    <a:pt x="17780" y="10254799"/>
                    <a:pt x="43180" y="10261149"/>
                  </a:cubicBezTo>
                  <a:cubicBezTo>
                    <a:pt x="48260" y="10286549"/>
                    <a:pt x="71120" y="10305599"/>
                    <a:pt x="97790" y="10305599"/>
                  </a:cubicBezTo>
                  <a:lnTo>
                    <a:pt x="11883068" y="10305599"/>
                  </a:lnTo>
                  <a:cubicBezTo>
                    <a:pt x="11913548" y="10305599"/>
                    <a:pt x="11938948" y="10280199"/>
                    <a:pt x="11938948" y="10249719"/>
                  </a:cubicBezTo>
                  <a:lnTo>
                    <a:pt x="11938948" y="99060"/>
                  </a:lnTo>
                  <a:cubicBezTo>
                    <a:pt x="11938948" y="72390"/>
                    <a:pt x="11921168" y="50800"/>
                    <a:pt x="11895768" y="44450"/>
                  </a:cubicBezTo>
                  <a:close/>
                  <a:moveTo>
                    <a:pt x="12700" y="10206539"/>
                  </a:moveTo>
                  <a:lnTo>
                    <a:pt x="12700" y="55880"/>
                  </a:lnTo>
                  <a:cubicBezTo>
                    <a:pt x="12700" y="31750"/>
                    <a:pt x="31750" y="12700"/>
                    <a:pt x="55880" y="12700"/>
                  </a:cubicBezTo>
                  <a:lnTo>
                    <a:pt x="11841158" y="12700"/>
                  </a:lnTo>
                  <a:cubicBezTo>
                    <a:pt x="11865288" y="12700"/>
                    <a:pt x="11884338" y="31750"/>
                    <a:pt x="11884338" y="55880"/>
                  </a:cubicBezTo>
                  <a:lnTo>
                    <a:pt x="11884338" y="10206539"/>
                  </a:lnTo>
                  <a:cubicBezTo>
                    <a:pt x="11884338" y="10230669"/>
                    <a:pt x="11865288" y="10249719"/>
                    <a:pt x="11841158" y="10249719"/>
                  </a:cubicBezTo>
                  <a:lnTo>
                    <a:pt x="55880" y="10249719"/>
                  </a:lnTo>
                  <a:cubicBezTo>
                    <a:pt x="31750" y="10249719"/>
                    <a:pt x="12700" y="10230669"/>
                    <a:pt x="12700" y="10206539"/>
                  </a:cubicBezTo>
                  <a:close/>
                  <a:moveTo>
                    <a:pt x="11926248" y="10249719"/>
                  </a:moveTo>
                  <a:cubicBezTo>
                    <a:pt x="11926248" y="10273849"/>
                    <a:pt x="11907198" y="10292899"/>
                    <a:pt x="11883068" y="10292899"/>
                  </a:cubicBezTo>
                  <a:lnTo>
                    <a:pt x="97790" y="10292899"/>
                  </a:lnTo>
                  <a:cubicBezTo>
                    <a:pt x="78740" y="10292899"/>
                    <a:pt x="62230" y="10280199"/>
                    <a:pt x="57150" y="10262419"/>
                  </a:cubicBezTo>
                  <a:lnTo>
                    <a:pt x="11841158" y="10262419"/>
                  </a:lnTo>
                  <a:cubicBezTo>
                    <a:pt x="11871638" y="10262419"/>
                    <a:pt x="11897038" y="10237019"/>
                    <a:pt x="11897038" y="10206539"/>
                  </a:cubicBezTo>
                  <a:lnTo>
                    <a:pt x="11897038" y="58420"/>
                  </a:lnTo>
                  <a:cubicBezTo>
                    <a:pt x="11913548" y="64770"/>
                    <a:pt x="11926248" y="80010"/>
                    <a:pt x="11926248" y="99060"/>
                  </a:cubicBezTo>
                  <a:lnTo>
                    <a:pt x="11926248" y="10249719"/>
                  </a:lnTo>
                  <a:close/>
                </a:path>
              </a:pathLst>
            </a:custGeom>
            <a:solidFill>
              <a:srgbClr val="000000"/>
            </a:solidFill>
          </p:spPr>
        </p:sp>
      </p:grpSp>
      <p:grpSp>
        <p:nvGrpSpPr>
          <p:cNvPr name="Group 6" id="6"/>
          <p:cNvGrpSpPr/>
          <p:nvPr/>
        </p:nvGrpSpPr>
        <p:grpSpPr>
          <a:xfrm rot="0">
            <a:off x="1463094" y="2810743"/>
            <a:ext cx="6742791" cy="4126100"/>
            <a:chOff x="0" y="0"/>
            <a:chExt cx="8990388" cy="5501467"/>
          </a:xfrm>
        </p:grpSpPr>
        <p:sp>
          <p:nvSpPr>
            <p:cNvPr name="Freeform 7" id="7"/>
            <p:cNvSpPr/>
            <p:nvPr/>
          </p:nvSpPr>
          <p:spPr>
            <a:xfrm flipH="false" flipV="false" rot="0">
              <a:off x="0" y="251230"/>
              <a:ext cx="7779358" cy="1555872"/>
            </a:xfrm>
            <a:custGeom>
              <a:avLst/>
              <a:gdLst/>
              <a:ahLst/>
              <a:cxnLst/>
              <a:rect r="r" b="b" t="t" l="l"/>
              <a:pathLst>
                <a:path h="1555872" w="7779358">
                  <a:moveTo>
                    <a:pt x="0" y="0"/>
                  </a:moveTo>
                  <a:lnTo>
                    <a:pt x="7779358" y="0"/>
                  </a:lnTo>
                  <a:lnTo>
                    <a:pt x="7779358" y="1555872"/>
                  </a:lnTo>
                  <a:lnTo>
                    <a:pt x="0" y="1555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254000" y="76200"/>
              <a:ext cx="8736388" cy="1276435"/>
            </a:xfrm>
            <a:prstGeom prst="rect">
              <a:avLst/>
            </a:prstGeom>
          </p:spPr>
          <p:txBody>
            <a:bodyPr anchor="t" rtlCol="false" tIns="0" lIns="0" bIns="0" rIns="0">
              <a:spAutoFit/>
            </a:bodyPr>
            <a:lstStyle/>
            <a:p>
              <a:pPr algn="l">
                <a:lnSpc>
                  <a:spcPts val="7102"/>
                </a:lnSpc>
              </a:pPr>
              <a:r>
                <a:rPr lang="en-US" sz="6700" b="true">
                  <a:solidFill>
                    <a:srgbClr val="000000"/>
                  </a:solidFill>
                  <a:latin typeface="RoxboroughCF Bold"/>
                  <a:ea typeface="RoxboroughCF Bold"/>
                  <a:cs typeface="RoxboroughCF Bold"/>
                  <a:sym typeface="RoxboroughCF Bold"/>
                </a:rPr>
                <a:t>Dr. Rena R.</a:t>
              </a:r>
            </a:p>
          </p:txBody>
        </p:sp>
        <p:sp>
          <p:nvSpPr>
            <p:cNvPr name="TextBox 9" id="9"/>
            <p:cNvSpPr txBox="true"/>
            <p:nvPr/>
          </p:nvSpPr>
          <p:spPr>
            <a:xfrm rot="0">
              <a:off x="254000" y="2635310"/>
              <a:ext cx="8283729" cy="1112520"/>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Rena is a </a:t>
              </a:r>
              <a:r>
                <a:rPr lang="en-US" sz="2400" b="true">
                  <a:solidFill>
                    <a:srgbClr val="000000"/>
                  </a:solidFill>
                  <a:latin typeface="Telegraf Bold"/>
                  <a:ea typeface="Telegraf Bold"/>
                  <a:cs typeface="Telegraf Bold"/>
                  <a:sym typeface="Telegraf Bold"/>
                </a:rPr>
                <a:t>physician</a:t>
              </a:r>
              <a:r>
                <a:rPr lang="en-US" sz="2400">
                  <a:solidFill>
                    <a:srgbClr val="000000"/>
                  </a:solidFill>
                  <a:latin typeface="Telegraf"/>
                  <a:ea typeface="Telegraf"/>
                  <a:cs typeface="Telegraf"/>
                  <a:sym typeface="Telegraf"/>
                </a:rPr>
                <a:t> and </a:t>
              </a:r>
              <a:r>
                <a:rPr lang="en-US" sz="2400" b="true">
                  <a:solidFill>
                    <a:srgbClr val="000000"/>
                  </a:solidFill>
                  <a:latin typeface="Telegraf Bold"/>
                  <a:ea typeface="Telegraf Bold"/>
                  <a:cs typeface="Telegraf Bold"/>
                  <a:sym typeface="Telegraf Bold"/>
                </a:rPr>
                <a:t>Nocturnist Section Chief </a:t>
              </a:r>
              <a:r>
                <a:rPr lang="en-US" sz="2400">
                  <a:solidFill>
                    <a:srgbClr val="000000"/>
                  </a:solidFill>
                  <a:latin typeface="Telegraf"/>
                  <a:ea typeface="Telegraf"/>
                  <a:cs typeface="Telegraf"/>
                  <a:sym typeface="Telegraf"/>
                </a:rPr>
                <a:t>at Stanford Hospital</a:t>
              </a:r>
            </a:p>
          </p:txBody>
        </p:sp>
        <p:sp>
          <p:nvSpPr>
            <p:cNvPr name="TextBox 10" id="10"/>
            <p:cNvSpPr txBox="true"/>
            <p:nvPr/>
          </p:nvSpPr>
          <p:spPr>
            <a:xfrm rot="0">
              <a:off x="254000" y="4992698"/>
              <a:ext cx="7809001" cy="508769"/>
            </a:xfrm>
            <a:prstGeom prst="rect">
              <a:avLst/>
            </a:prstGeom>
          </p:spPr>
          <p:txBody>
            <a:bodyPr anchor="t" rtlCol="false" tIns="0" lIns="0" bIns="0" rIns="0">
              <a:spAutoFit/>
            </a:bodyPr>
            <a:lstStyle/>
            <a:p>
              <a:pPr algn="l" marL="0" indent="0" lvl="0">
                <a:lnSpc>
                  <a:spcPts val="3150"/>
                </a:lnSpc>
              </a:pPr>
            </a:p>
          </p:txBody>
        </p:sp>
      </p:grpSp>
      <p:sp>
        <p:nvSpPr>
          <p:cNvPr name="Freeform 11" id="11"/>
          <p:cNvSpPr/>
          <p:nvPr/>
        </p:nvSpPr>
        <p:spPr>
          <a:xfrm flipH="false" flipV="false" rot="0">
            <a:off x="9368935" y="2570566"/>
            <a:ext cx="6856402" cy="5825552"/>
          </a:xfrm>
          <a:custGeom>
            <a:avLst/>
            <a:gdLst/>
            <a:ahLst/>
            <a:cxnLst/>
            <a:rect r="r" b="b" t="t" l="l"/>
            <a:pathLst>
              <a:path h="5825552" w="6856402">
                <a:moveTo>
                  <a:pt x="0" y="0"/>
                </a:moveTo>
                <a:lnTo>
                  <a:pt x="6856402" y="0"/>
                </a:lnTo>
                <a:lnTo>
                  <a:pt x="6856402" y="5825552"/>
                </a:lnTo>
                <a:lnTo>
                  <a:pt x="0" y="5825552"/>
                </a:lnTo>
                <a:lnTo>
                  <a:pt x="0" y="0"/>
                </a:lnTo>
                <a:close/>
              </a:path>
            </a:pathLst>
          </a:custGeom>
          <a:blipFill>
            <a:blip r:embed="rId4"/>
            <a:stretch>
              <a:fillRect l="0" t="-12556" r="0" b="-12556"/>
            </a:stretch>
          </a:blipFill>
        </p:spPr>
      </p:sp>
      <p:sp>
        <p:nvSpPr>
          <p:cNvPr name="Freeform 12" id="12"/>
          <p:cNvSpPr/>
          <p:nvPr/>
        </p:nvSpPr>
        <p:spPr>
          <a:xfrm flipH="false" flipV="false" rot="0">
            <a:off x="9368935" y="2570566"/>
            <a:ext cx="6856402" cy="5764372"/>
          </a:xfrm>
          <a:custGeom>
            <a:avLst/>
            <a:gdLst/>
            <a:ahLst/>
            <a:cxnLst/>
            <a:rect r="r" b="b" t="t" l="l"/>
            <a:pathLst>
              <a:path h="5764372" w="6856402">
                <a:moveTo>
                  <a:pt x="0" y="0"/>
                </a:moveTo>
                <a:lnTo>
                  <a:pt x="6856402" y="0"/>
                </a:lnTo>
                <a:lnTo>
                  <a:pt x="6856402" y="5764372"/>
                </a:lnTo>
                <a:lnTo>
                  <a:pt x="0" y="5764372"/>
                </a:lnTo>
                <a:lnTo>
                  <a:pt x="0" y="0"/>
                </a:lnTo>
                <a:close/>
              </a:path>
            </a:pathLst>
          </a:custGeom>
          <a:blipFill>
            <a:blip r:embed="rId4"/>
            <a:stretch>
              <a:fillRect l="0" t="-13220" r="0" b="-13220"/>
            </a:stretch>
          </a:blipFill>
        </p:spPr>
      </p:sp>
      <p:sp>
        <p:nvSpPr>
          <p:cNvPr name="TextBox 13" id="13"/>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14" id="14"/>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grpSp>
        <p:nvGrpSpPr>
          <p:cNvPr name="Group 15" id="15"/>
          <p:cNvGrpSpPr/>
          <p:nvPr/>
        </p:nvGrpSpPr>
        <p:grpSpPr>
          <a:xfrm rot="0">
            <a:off x="6821147" y="5906305"/>
            <a:ext cx="3972466" cy="2766007"/>
            <a:chOff x="0" y="0"/>
            <a:chExt cx="1021407" cy="711200"/>
          </a:xfrm>
        </p:grpSpPr>
        <p:sp>
          <p:nvSpPr>
            <p:cNvPr name="Freeform 16" id="16"/>
            <p:cNvSpPr/>
            <p:nvPr/>
          </p:nvSpPr>
          <p:spPr>
            <a:xfrm flipH="false" flipV="false" rot="0">
              <a:off x="0" y="0"/>
              <a:ext cx="1021418" cy="711200"/>
            </a:xfrm>
            <a:custGeom>
              <a:avLst/>
              <a:gdLst/>
              <a:ahLst/>
              <a:cxnLst/>
              <a:rect r="r" b="b" t="t" l="l"/>
              <a:pathLst>
                <a:path h="711200" w="1021418">
                  <a:moveTo>
                    <a:pt x="735424" y="0"/>
                  </a:moveTo>
                  <a:lnTo>
                    <a:pt x="282407" y="0"/>
                  </a:lnTo>
                  <a:cubicBezTo>
                    <a:pt x="126426" y="0"/>
                    <a:pt x="0" y="123512"/>
                    <a:pt x="0" y="275871"/>
                  </a:cubicBezTo>
                  <a:cubicBezTo>
                    <a:pt x="0" y="386169"/>
                    <a:pt x="66279" y="481310"/>
                    <a:pt x="162037" y="525451"/>
                  </a:cubicBezTo>
                  <a:lnTo>
                    <a:pt x="162037" y="711200"/>
                  </a:lnTo>
                  <a:lnTo>
                    <a:pt x="353844" y="551732"/>
                  </a:lnTo>
                  <a:lnTo>
                    <a:pt x="735424" y="551732"/>
                  </a:lnTo>
                  <a:cubicBezTo>
                    <a:pt x="894969" y="551732"/>
                    <a:pt x="1021407" y="428220"/>
                    <a:pt x="1021407" y="275861"/>
                  </a:cubicBezTo>
                  <a:cubicBezTo>
                    <a:pt x="1021418" y="123512"/>
                    <a:pt x="894969" y="0"/>
                    <a:pt x="735424" y="0"/>
                  </a:cubicBezTo>
                  <a:close/>
                </a:path>
              </a:pathLst>
            </a:custGeom>
            <a:solidFill>
              <a:srgbClr val="FFFFFF"/>
            </a:solidFill>
          </p:spPr>
        </p:sp>
        <p:sp>
          <p:nvSpPr>
            <p:cNvPr name="TextBox 17" id="17"/>
            <p:cNvSpPr txBox="true"/>
            <p:nvPr/>
          </p:nvSpPr>
          <p:spPr>
            <a:xfrm>
              <a:off x="0" y="-38100"/>
              <a:ext cx="1021407" cy="558800"/>
            </a:xfrm>
            <a:prstGeom prst="rect">
              <a:avLst/>
            </a:prstGeom>
          </p:spPr>
          <p:txBody>
            <a:bodyPr anchor="ctr" rtlCol="false" tIns="50800" lIns="50800" bIns="50800" rIns="50800"/>
            <a:lstStyle/>
            <a:p>
              <a:pPr algn="ctr">
                <a:lnSpc>
                  <a:spcPts val="3359"/>
                </a:lnSpc>
              </a:pPr>
            </a:p>
          </p:txBody>
        </p:sp>
      </p:grpSp>
      <p:sp>
        <p:nvSpPr>
          <p:cNvPr name="TextBox 18" id="18"/>
          <p:cNvSpPr txBox="true"/>
          <p:nvPr/>
        </p:nvSpPr>
        <p:spPr>
          <a:xfrm rot="0">
            <a:off x="7216933" y="6161068"/>
            <a:ext cx="3180896" cy="1691640"/>
          </a:xfrm>
          <a:prstGeom prst="rect">
            <a:avLst/>
          </a:prstGeom>
        </p:spPr>
        <p:txBody>
          <a:bodyPr anchor="t" rtlCol="false" tIns="0" lIns="0" bIns="0" rIns="0">
            <a:spAutoFit/>
          </a:bodyPr>
          <a:lstStyle/>
          <a:p>
            <a:pPr algn="ctr">
              <a:lnSpc>
                <a:spcPts val="3359"/>
              </a:lnSpc>
              <a:spcBef>
                <a:spcPct val="0"/>
              </a:spcBef>
            </a:pPr>
            <a:r>
              <a:rPr lang="en-US" sz="2400">
                <a:solidFill>
                  <a:srgbClr val="574539"/>
                </a:solidFill>
                <a:latin typeface="Telegraf"/>
                <a:ea typeface="Telegraf"/>
                <a:cs typeface="Telegraf"/>
                <a:sym typeface="Telegraf"/>
              </a:rPr>
              <a:t>“I try to block out 4-5 hours to sleep at night but I still find myself waking up”</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8" id="18"/>
          <p:cNvGrpSpPr/>
          <p:nvPr/>
        </p:nvGrpSpPr>
        <p:grpSpPr>
          <a:xfrm rot="0">
            <a:off x="9253538" y="5233988"/>
            <a:ext cx="8775929" cy="860712"/>
            <a:chOff x="0" y="0"/>
            <a:chExt cx="14811065" cy="1452617"/>
          </a:xfrm>
        </p:grpSpPr>
        <p:sp>
          <p:nvSpPr>
            <p:cNvPr name="Freeform 19" id="19"/>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0" id="20"/>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1" id="21"/>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2" id="22"/>
          <p:cNvGrpSpPr/>
          <p:nvPr/>
        </p:nvGrpSpPr>
        <p:grpSpPr>
          <a:xfrm rot="0">
            <a:off x="9253538" y="430323"/>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258534"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5233988"/>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4" id="34"/>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7" id="37"/>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8" id="38"/>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39" id="39"/>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40" id="40"/>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41" id="41"/>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sp>
        <p:nvSpPr>
          <p:cNvPr name="TextBox 42" id="42"/>
          <p:cNvSpPr txBox="true"/>
          <p:nvPr/>
        </p:nvSpPr>
        <p:spPr>
          <a:xfrm rot="0">
            <a:off x="414980" y="1338263"/>
            <a:ext cx="8463037"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solidFill>
                <a:latin typeface="Telegraf"/>
                <a:ea typeface="Telegraf"/>
                <a:cs typeface="Telegraf"/>
                <a:sym typeface="Telegraf"/>
              </a:rPr>
              <a:t>Worked nightshifts for </a:t>
            </a:r>
            <a:r>
              <a:rPr lang="en-US" b="true" sz="1500">
                <a:solidFill>
                  <a:srgbClr val="000000"/>
                </a:solidFill>
                <a:latin typeface="Telegraf Bold"/>
                <a:ea typeface="Telegraf Bold"/>
                <a:cs typeface="Telegraf Bold"/>
                <a:sym typeface="Telegraf Bold"/>
              </a:rPr>
              <a:t>7 years</a:t>
            </a:r>
            <a:r>
              <a:rPr lang="en-US" sz="1500">
                <a:solidFill>
                  <a:srgbClr val="000000"/>
                </a:solidFill>
                <a:latin typeface="Telegraf"/>
                <a:ea typeface="Telegraf"/>
                <a:cs typeface="Telegraf"/>
                <a:sym typeface="Telegraf"/>
              </a:rPr>
              <a:t>, working an average of </a:t>
            </a:r>
            <a:r>
              <a:rPr lang="en-US" b="true" sz="1500">
                <a:solidFill>
                  <a:srgbClr val="000000"/>
                </a:solidFill>
                <a:latin typeface="Telegraf Bold"/>
                <a:ea typeface="Telegraf Bold"/>
                <a:cs typeface="Telegraf Bold"/>
                <a:sym typeface="Telegraf Bold"/>
              </a:rPr>
              <a:t>15 nights a month</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Eventually </a:t>
            </a:r>
            <a:r>
              <a:rPr lang="en-US" b="true" sz="1500">
                <a:solidFill>
                  <a:srgbClr val="000000"/>
                </a:solidFill>
                <a:latin typeface="Telegraf Bold"/>
                <a:ea typeface="Telegraf Bold"/>
                <a:cs typeface="Telegraf Bold"/>
                <a:sym typeface="Telegraf Bold"/>
              </a:rPr>
              <a:t>transitioned to daytime work 3 years ago</a:t>
            </a:r>
            <a:r>
              <a:rPr lang="en-US" sz="1500">
                <a:solidFill>
                  <a:srgbClr val="000000"/>
                </a:solidFill>
                <a:latin typeface="Telegraf"/>
                <a:ea typeface="Telegraf"/>
                <a:cs typeface="Telegraf"/>
                <a:sym typeface="Telegraf"/>
              </a:rPr>
              <a:t> due to fatigue and burnout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Still does </a:t>
            </a:r>
            <a:r>
              <a:rPr lang="en-US" b="true" sz="1500">
                <a:solidFill>
                  <a:srgbClr val="000000"/>
                </a:solidFill>
                <a:latin typeface="Telegraf Bold"/>
                <a:ea typeface="Telegraf Bold"/>
                <a:cs typeface="Telegraf Bold"/>
                <a:sym typeface="Telegraf Bold"/>
              </a:rPr>
              <a:t>2-3 night shifts a month</a:t>
            </a:r>
            <a:r>
              <a:rPr lang="en-US" sz="1500">
                <a:solidFill>
                  <a:srgbClr val="000000"/>
                </a:solidFill>
                <a:latin typeface="Telegraf"/>
                <a:ea typeface="Telegraf"/>
                <a:cs typeface="Telegraf"/>
                <a:sym typeface="Telegraf"/>
              </a:rPr>
              <a:t> but night shifts are now more exhausting due to increased patient volumes and busier nights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Shift lasts from</a:t>
            </a:r>
            <a:r>
              <a:rPr lang="en-US" b="true" sz="1500">
                <a:solidFill>
                  <a:srgbClr val="000000"/>
                </a:solidFill>
                <a:latin typeface="Telegraf Bold"/>
                <a:ea typeface="Telegraf Bold"/>
                <a:cs typeface="Telegraf Bold"/>
                <a:sym typeface="Telegraf Bold"/>
              </a:rPr>
              <a:t> 7pm to 7am</a:t>
            </a:r>
            <a:r>
              <a:rPr lang="en-US" sz="1500">
                <a:solidFill>
                  <a:srgbClr val="000000"/>
                </a:solidFill>
                <a:latin typeface="Telegraf"/>
                <a:ea typeface="Telegraf"/>
                <a:cs typeface="Telegraf"/>
                <a:sym typeface="Telegraf"/>
              </a:rPr>
              <a:t>, with the post-shift period involving finishing notes and signing out to the next team. </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Commute and sign-out time </a:t>
            </a:r>
            <a:r>
              <a:rPr lang="en-US" sz="1500">
                <a:solidFill>
                  <a:srgbClr val="000000"/>
                </a:solidFill>
                <a:latin typeface="Telegraf"/>
                <a:ea typeface="Telegraf"/>
                <a:cs typeface="Telegraf"/>
                <a:sym typeface="Telegraf"/>
              </a:rPr>
              <a:t>take away additional time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Weekend routine is similar to weekday routine because she also </a:t>
            </a:r>
            <a:r>
              <a:rPr lang="en-US" b="true" sz="1500">
                <a:solidFill>
                  <a:srgbClr val="000000"/>
                </a:solidFill>
                <a:latin typeface="Telegraf Bold"/>
                <a:ea typeface="Telegraf Bold"/>
                <a:cs typeface="Telegraf Bold"/>
                <a:sym typeface="Telegraf Bold"/>
              </a:rPr>
              <a:t>works on weekends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Initially ate unhealthy at hospital cafeteria, but started </a:t>
            </a:r>
            <a:r>
              <a:rPr lang="en-US" b="true" sz="1500">
                <a:solidFill>
                  <a:srgbClr val="000000"/>
                </a:solidFill>
                <a:latin typeface="Telegraf Bold"/>
                <a:ea typeface="Telegraf Bold"/>
                <a:cs typeface="Telegraf Bold"/>
                <a:sym typeface="Telegraf Bold"/>
              </a:rPr>
              <a:t>bringing in own food</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After transitioning, hard to function during day and think clinically, </a:t>
            </a:r>
            <a:r>
              <a:rPr lang="en-US" b="true" sz="1500">
                <a:solidFill>
                  <a:srgbClr val="000000"/>
                </a:solidFill>
                <a:latin typeface="Telegraf Bold"/>
                <a:ea typeface="Telegraf Bold"/>
                <a:cs typeface="Telegraf Bold"/>
                <a:sym typeface="Telegraf Bold"/>
              </a:rPr>
              <a:t>thinks better at 3-4am </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Early on</a:t>
            </a:r>
            <a:r>
              <a:rPr lang="en-US" sz="1500">
                <a:solidFill>
                  <a:srgbClr val="000000"/>
                </a:solidFill>
                <a:latin typeface="Telegraf"/>
                <a:ea typeface="Telegraf"/>
                <a:cs typeface="Telegraf"/>
                <a:sym typeface="Telegraf"/>
              </a:rPr>
              <a:t> in career,</a:t>
            </a:r>
            <a:r>
              <a:rPr lang="en-US" b="true" sz="1500">
                <a:solidFill>
                  <a:srgbClr val="000000"/>
                </a:solidFill>
                <a:latin typeface="Telegraf Bold"/>
                <a:ea typeface="Telegraf Bold"/>
                <a:cs typeface="Telegraf Bold"/>
                <a:sym typeface="Telegraf Bold"/>
              </a:rPr>
              <a:t> had so much energy</a:t>
            </a:r>
            <a:r>
              <a:rPr lang="en-US" sz="1500">
                <a:solidFill>
                  <a:srgbClr val="000000"/>
                </a:solidFill>
                <a:latin typeface="Telegraf"/>
                <a:ea typeface="Telegraf"/>
                <a:cs typeface="Telegraf"/>
                <a:sym typeface="Telegraf"/>
              </a:rPr>
              <a:t>: </a:t>
            </a:r>
            <a:r>
              <a:rPr lang="en-US" b="true" sz="1500">
                <a:solidFill>
                  <a:srgbClr val="000000"/>
                </a:solidFill>
                <a:latin typeface="Telegraf Bold"/>
                <a:ea typeface="Telegraf Bold"/>
                <a:cs typeface="Telegraf Bold"/>
                <a:sym typeface="Telegraf Bold"/>
              </a:rPr>
              <a:t>used to exercise and walk her dog</a:t>
            </a:r>
            <a:r>
              <a:rPr lang="en-US" sz="1500">
                <a:solidFill>
                  <a:srgbClr val="000000"/>
                </a:solidFill>
                <a:latin typeface="Telegraf"/>
                <a:ea typeface="Telegraf"/>
                <a:cs typeface="Telegraf"/>
                <a:sym typeface="Telegraf"/>
              </a:rPr>
              <a:t> after shift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When transitioned to day shifts, had very </a:t>
            </a:r>
            <a:r>
              <a:rPr lang="en-US" b="true" sz="1500">
                <a:solidFill>
                  <a:srgbClr val="000000"/>
                </a:solidFill>
                <a:latin typeface="Telegraf Bold"/>
                <a:ea typeface="Telegraf Bold"/>
                <a:cs typeface="Telegraf Bold"/>
                <a:sym typeface="Telegraf Bold"/>
              </a:rPr>
              <a:t>hard time figuring out when to exercise</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Most night shift workers quit </a:t>
            </a:r>
            <a:r>
              <a:rPr lang="en-US" sz="1500">
                <a:solidFill>
                  <a:srgbClr val="000000"/>
                </a:solidFill>
                <a:latin typeface="Telegraf"/>
                <a:ea typeface="Telegraf"/>
                <a:cs typeface="Telegraf"/>
                <a:sym typeface="Telegraf"/>
              </a:rPr>
              <a:t>after a while (not sustainable)</a:t>
            </a:r>
          </a:p>
        </p:txBody>
      </p:sp>
      <p:sp>
        <p:nvSpPr>
          <p:cNvPr name="TextBox 43" id="43"/>
          <p:cNvSpPr txBox="true"/>
          <p:nvPr/>
        </p:nvSpPr>
        <p:spPr>
          <a:xfrm rot="0">
            <a:off x="9384466" y="6285200"/>
            <a:ext cx="8514071" cy="32099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solidFill>
                <a:latin typeface="Telegraf"/>
                <a:ea typeface="Telegraf"/>
                <a:cs typeface="Telegraf"/>
                <a:sym typeface="Telegraf"/>
              </a:rPr>
              <a:t>Initially found nightshifts </a:t>
            </a:r>
            <a:r>
              <a:rPr lang="en-US" b="true" sz="1500">
                <a:solidFill>
                  <a:srgbClr val="000000"/>
                </a:solidFill>
                <a:latin typeface="Telegraf Bold"/>
                <a:ea typeface="Telegraf Bold"/>
                <a:cs typeface="Telegraf Bold"/>
                <a:sym typeface="Telegraf Bold"/>
              </a:rPr>
              <a:t>manageable and even enjoyable </a:t>
            </a:r>
            <a:r>
              <a:rPr lang="en-US" sz="1500">
                <a:solidFill>
                  <a:srgbClr val="000000"/>
                </a:solidFill>
                <a:latin typeface="Telegraf"/>
                <a:ea typeface="Telegraf"/>
                <a:cs typeface="Telegraf"/>
                <a:sym typeface="Telegraf"/>
              </a:rPr>
              <a:t>but eventually became </a:t>
            </a:r>
            <a:r>
              <a:rPr lang="en-US" b="true" sz="1500">
                <a:solidFill>
                  <a:srgbClr val="000000"/>
                </a:solidFill>
                <a:latin typeface="Telegraf Bold"/>
                <a:ea typeface="Telegraf Bold"/>
                <a:cs typeface="Telegraf Bold"/>
                <a:sym typeface="Telegraf Bold"/>
              </a:rPr>
              <a:t>fatigued and burnout by 4th year</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Refreshing</a:t>
            </a:r>
            <a:r>
              <a:rPr lang="en-US" sz="1500">
                <a:solidFill>
                  <a:srgbClr val="000000"/>
                </a:solidFill>
                <a:latin typeface="Telegraf"/>
                <a:ea typeface="Telegraf"/>
                <a:cs typeface="Telegraf"/>
                <a:sym typeface="Telegraf"/>
              </a:rPr>
              <a:t> to even nap for 20 minutes during shift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Sometimes </a:t>
            </a:r>
            <a:r>
              <a:rPr lang="en-US" b="true" sz="1500">
                <a:solidFill>
                  <a:srgbClr val="000000"/>
                </a:solidFill>
                <a:latin typeface="Telegraf Bold"/>
                <a:ea typeface="Telegraf Bold"/>
                <a:cs typeface="Telegraf Bold"/>
                <a:sym typeface="Telegraf Bold"/>
              </a:rPr>
              <a:t>exhausted</a:t>
            </a:r>
            <a:r>
              <a:rPr lang="en-US" sz="1500">
                <a:solidFill>
                  <a:srgbClr val="000000"/>
                </a:solidFill>
                <a:latin typeface="Telegraf"/>
                <a:ea typeface="Telegraf"/>
                <a:cs typeface="Telegraf"/>
                <a:sym typeface="Telegraf"/>
              </a:rPr>
              <a:t>, leading to excessive sleep (18+ hours) </a:t>
            </a:r>
            <a:r>
              <a:rPr lang="en-US" b="true" sz="1500">
                <a:solidFill>
                  <a:srgbClr val="000000"/>
                </a:solidFill>
                <a:latin typeface="Telegraf Bold"/>
                <a:ea typeface="Telegraf Bold"/>
                <a:cs typeface="Telegraf Bold"/>
                <a:sym typeface="Telegraf Bold"/>
              </a:rPr>
              <a:t>without feeling rested after</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Nutrition-wise,  </a:t>
            </a:r>
            <a:r>
              <a:rPr lang="en-US" b="true" sz="1500">
                <a:solidFill>
                  <a:srgbClr val="000000"/>
                </a:solidFill>
                <a:latin typeface="Telegraf Bold"/>
                <a:ea typeface="Telegraf Bold"/>
                <a:cs typeface="Telegraf Bold"/>
                <a:sym typeface="Telegraf Bold"/>
              </a:rPr>
              <a:t>feels in control </a:t>
            </a:r>
            <a:r>
              <a:rPr lang="en-US" sz="1500">
                <a:solidFill>
                  <a:srgbClr val="000000"/>
                </a:solidFill>
                <a:latin typeface="Telegraf"/>
                <a:ea typeface="Telegraf"/>
                <a:cs typeface="Telegraf"/>
                <a:sym typeface="Telegraf"/>
              </a:rPr>
              <a:t>by bringing in her own food to her shifts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Can be</a:t>
            </a:r>
            <a:r>
              <a:rPr lang="en-US" b="true" sz="1500">
                <a:solidFill>
                  <a:srgbClr val="000000"/>
                </a:solidFill>
                <a:latin typeface="Telegraf Bold"/>
                <a:ea typeface="Telegraf Bold"/>
                <a:cs typeface="Telegraf Bold"/>
                <a:sym typeface="Telegraf Bold"/>
              </a:rPr>
              <a:t> tough/difficult</a:t>
            </a:r>
            <a:r>
              <a:rPr lang="en-US" sz="1500">
                <a:solidFill>
                  <a:srgbClr val="000000"/>
                </a:solidFill>
                <a:latin typeface="Telegraf"/>
                <a:ea typeface="Telegraf"/>
                <a:cs typeface="Telegraf"/>
                <a:sym typeface="Telegraf"/>
              </a:rPr>
              <a:t> to eat well since food availability is different at night time</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Unadjusted </a:t>
            </a:r>
            <a:r>
              <a:rPr lang="en-US" sz="1500">
                <a:solidFill>
                  <a:srgbClr val="000000"/>
                </a:solidFill>
                <a:latin typeface="Telegraf"/>
                <a:ea typeface="Telegraf"/>
                <a:cs typeface="Telegraf"/>
                <a:sym typeface="Telegraf"/>
              </a:rPr>
              <a:t>to transitioning from night to day shifts, even after 3 years</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Uncertain </a:t>
            </a:r>
            <a:r>
              <a:rPr lang="en-US" sz="1500">
                <a:solidFill>
                  <a:srgbClr val="000000"/>
                </a:solidFill>
                <a:latin typeface="Telegraf"/>
                <a:ea typeface="Telegraf"/>
                <a:cs typeface="Telegraf"/>
                <a:sym typeface="Telegraf"/>
              </a:rPr>
              <a:t>of when to eat, exercise, sleep etc. after transitioning to day shifts</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Concerned and empathetic </a:t>
            </a:r>
            <a:r>
              <a:rPr lang="en-US" sz="1500">
                <a:solidFill>
                  <a:srgbClr val="000000"/>
                </a:solidFill>
                <a:latin typeface="Telegraf"/>
                <a:ea typeface="Telegraf"/>
                <a:cs typeface="Telegraf"/>
                <a:sym typeface="Telegraf"/>
              </a:rPr>
              <a:t>towards her night shift team since she understands the negative health effects of night shift work long term</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Concerned </a:t>
            </a:r>
            <a:r>
              <a:rPr lang="en-US" sz="1500">
                <a:solidFill>
                  <a:srgbClr val="000000"/>
                </a:solidFill>
                <a:latin typeface="Telegraf"/>
                <a:ea typeface="Telegraf"/>
                <a:cs typeface="Telegraf"/>
                <a:sym typeface="Telegraf"/>
              </a:rPr>
              <a:t>towards night shift workers who have family and personal relationships to maintain</a:t>
            </a:r>
          </a:p>
        </p:txBody>
      </p:sp>
      <p:sp>
        <p:nvSpPr>
          <p:cNvPr name="TextBox 44" id="44"/>
          <p:cNvSpPr txBox="true"/>
          <p:nvPr/>
        </p:nvSpPr>
        <p:spPr>
          <a:xfrm rot="0">
            <a:off x="484035" y="6285200"/>
            <a:ext cx="8393981"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solidFill>
                <a:latin typeface="Telegraf"/>
                <a:ea typeface="Telegraf"/>
                <a:cs typeface="Telegraf"/>
                <a:sym typeface="Telegraf"/>
              </a:rPr>
              <a:t>Before each shift starts, </a:t>
            </a:r>
            <a:r>
              <a:rPr lang="en-US" b="true" sz="1500">
                <a:solidFill>
                  <a:srgbClr val="000000"/>
                </a:solidFill>
                <a:latin typeface="Telegraf Bold"/>
                <a:ea typeface="Telegraf Bold"/>
                <a:cs typeface="Telegraf Bold"/>
                <a:sym typeface="Telegraf Bold"/>
              </a:rPr>
              <a:t>signs in</a:t>
            </a:r>
            <a:r>
              <a:rPr lang="en-US" sz="1500">
                <a:solidFill>
                  <a:srgbClr val="000000"/>
                </a:solidFill>
                <a:latin typeface="Telegraf"/>
                <a:ea typeface="Telegraf"/>
                <a:cs typeface="Telegraf"/>
                <a:sym typeface="Telegraf"/>
              </a:rPr>
              <a:t> and takes over pager coverage, leading to </a:t>
            </a:r>
            <a:r>
              <a:rPr lang="en-US" b="true" sz="1500">
                <a:solidFill>
                  <a:srgbClr val="000000"/>
                </a:solidFill>
                <a:latin typeface="Telegraf Bold"/>
                <a:ea typeface="Telegraf Bold"/>
                <a:cs typeface="Telegraf Bold"/>
                <a:sym typeface="Telegraf Bold"/>
              </a:rPr>
              <a:t>immediate interruptions</a:t>
            </a:r>
            <a:r>
              <a:rPr lang="en-US" sz="1500">
                <a:solidFill>
                  <a:srgbClr val="000000"/>
                </a:solidFill>
                <a:latin typeface="Telegraf"/>
                <a:ea typeface="Telegraf"/>
                <a:cs typeface="Telegraf"/>
                <a:sym typeface="Telegraf"/>
              </a:rPr>
              <a:t> for lab results and emergencies. </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After the shift, Rita goes home, </a:t>
            </a:r>
            <a:r>
              <a:rPr lang="en-US" b="true" sz="1500">
                <a:solidFill>
                  <a:srgbClr val="000000"/>
                </a:solidFill>
                <a:latin typeface="Telegraf Bold"/>
                <a:ea typeface="Telegraf Bold"/>
                <a:cs typeface="Telegraf Bold"/>
                <a:sym typeface="Telegraf Bold"/>
              </a:rPr>
              <a:t>takes care of their dog, does laundry, and tries to sleep for a few hours,</a:t>
            </a:r>
            <a:r>
              <a:rPr lang="en-US" sz="1500">
                <a:solidFill>
                  <a:srgbClr val="000000"/>
                </a:solidFill>
                <a:latin typeface="Telegraf"/>
                <a:ea typeface="Telegraf"/>
                <a:cs typeface="Telegraf"/>
                <a:sym typeface="Telegraf"/>
              </a:rPr>
              <a:t> usually managing </a:t>
            </a:r>
            <a:r>
              <a:rPr lang="en-US" b="true" sz="1500">
                <a:solidFill>
                  <a:srgbClr val="000000"/>
                </a:solidFill>
                <a:latin typeface="Telegraf Bold"/>
                <a:ea typeface="Telegraf Bold"/>
                <a:cs typeface="Telegraf Bold"/>
                <a:sym typeface="Telegraf Bold"/>
              </a:rPr>
              <a:t>3-4 hours of sleep</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If multiple days off in a row, would </a:t>
            </a:r>
            <a:r>
              <a:rPr lang="en-US" b="true" sz="1500">
                <a:solidFill>
                  <a:srgbClr val="000000"/>
                </a:solidFill>
                <a:latin typeface="Telegraf Bold"/>
                <a:ea typeface="Telegraf Bold"/>
                <a:cs typeface="Telegraf Bold"/>
                <a:sym typeface="Telegraf Bold"/>
              </a:rPr>
              <a:t>sometimes sleep 18+ hours</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Spent a lot of time outside to mitigate vitamin D deficiency</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Now, </a:t>
            </a:r>
            <a:r>
              <a:rPr lang="en-US" b="true" sz="1500">
                <a:solidFill>
                  <a:srgbClr val="000000"/>
                </a:solidFill>
                <a:latin typeface="Telegraf Bold"/>
                <a:ea typeface="Telegraf Bold"/>
                <a:cs typeface="Telegraf Bold"/>
                <a:sym typeface="Telegraf Bold"/>
              </a:rPr>
              <a:t>eats</a:t>
            </a:r>
            <a:r>
              <a:rPr lang="en-US" sz="1500">
                <a:solidFill>
                  <a:srgbClr val="000000"/>
                </a:solidFill>
                <a:latin typeface="Telegraf"/>
                <a:ea typeface="Telegraf"/>
                <a:cs typeface="Telegraf"/>
                <a:sym typeface="Telegraf"/>
              </a:rPr>
              <a:t> own </a:t>
            </a:r>
            <a:r>
              <a:rPr lang="en-US" b="true" sz="1500">
                <a:solidFill>
                  <a:srgbClr val="000000"/>
                </a:solidFill>
                <a:latin typeface="Telegraf Bold"/>
                <a:ea typeface="Telegraf Bold"/>
                <a:cs typeface="Telegraf Bold"/>
                <a:sym typeface="Telegraf Bold"/>
              </a:rPr>
              <a:t>small meals</a:t>
            </a:r>
            <a:r>
              <a:rPr lang="en-US" sz="1500">
                <a:solidFill>
                  <a:srgbClr val="000000"/>
                </a:solidFill>
                <a:latin typeface="Telegraf"/>
                <a:ea typeface="Telegraf"/>
                <a:cs typeface="Telegraf"/>
                <a:sym typeface="Telegraf"/>
              </a:rPr>
              <a:t> every</a:t>
            </a:r>
            <a:r>
              <a:rPr lang="en-US" b="true" sz="1500">
                <a:solidFill>
                  <a:srgbClr val="000000"/>
                </a:solidFill>
                <a:latin typeface="Telegraf Bold"/>
                <a:ea typeface="Telegraf Bold"/>
                <a:cs typeface="Telegraf Bold"/>
                <a:sym typeface="Telegraf Bold"/>
              </a:rPr>
              <a:t> 3-4 hours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Sometimes grabs </a:t>
            </a:r>
            <a:r>
              <a:rPr lang="en-US" b="true" sz="1500">
                <a:solidFill>
                  <a:srgbClr val="000000"/>
                </a:solidFill>
                <a:latin typeface="Telegraf Bold"/>
                <a:ea typeface="Telegraf Bold"/>
                <a:cs typeface="Telegraf Bold"/>
                <a:sym typeface="Telegraf Bold"/>
              </a:rPr>
              <a:t>snacks from vending machines or eat leftover</a:t>
            </a:r>
            <a:r>
              <a:rPr lang="en-US" sz="1500">
                <a:solidFill>
                  <a:srgbClr val="000000"/>
                </a:solidFill>
                <a:latin typeface="Telegraf"/>
                <a:ea typeface="Telegraf"/>
                <a:cs typeface="Telegraf"/>
                <a:sym typeface="Telegraf"/>
              </a:rPr>
              <a:t> food</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Now, tries to block out 4-5 hours of sleep, but still finds herself waking up at night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Even now, </a:t>
            </a:r>
            <a:r>
              <a:rPr lang="en-US" b="true" sz="1500">
                <a:solidFill>
                  <a:srgbClr val="000000"/>
                </a:solidFill>
                <a:latin typeface="Telegraf Bold"/>
                <a:ea typeface="Telegraf Bold"/>
                <a:cs typeface="Telegraf Bold"/>
                <a:sym typeface="Telegraf Bold"/>
              </a:rPr>
              <a:t>wakes up</a:t>
            </a:r>
            <a:r>
              <a:rPr lang="en-US" sz="1500">
                <a:solidFill>
                  <a:srgbClr val="000000"/>
                </a:solidFill>
                <a:latin typeface="Telegraf"/>
                <a:ea typeface="Telegraf"/>
                <a:cs typeface="Telegraf"/>
                <a:sym typeface="Telegraf"/>
              </a:rPr>
              <a:t> in the middle of the night to </a:t>
            </a:r>
            <a:r>
              <a:rPr lang="en-US" b="true" sz="1500">
                <a:solidFill>
                  <a:srgbClr val="000000"/>
                </a:solidFill>
                <a:latin typeface="Telegraf Bold"/>
                <a:ea typeface="Telegraf Bold"/>
                <a:cs typeface="Telegraf Bold"/>
                <a:sym typeface="Telegraf Bold"/>
              </a:rPr>
              <a:t>eat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After transition to day shifts, </a:t>
            </a:r>
            <a:r>
              <a:rPr lang="en-US" b="true" sz="1500">
                <a:solidFill>
                  <a:srgbClr val="000000"/>
                </a:solidFill>
                <a:latin typeface="Telegraf Bold"/>
                <a:ea typeface="Telegraf Bold"/>
                <a:cs typeface="Telegraf Bold"/>
                <a:sym typeface="Telegraf Bold"/>
              </a:rPr>
              <a:t>tried working out at night</a:t>
            </a:r>
            <a:r>
              <a:rPr lang="en-US" sz="1500">
                <a:solidFill>
                  <a:srgbClr val="000000"/>
                </a:solidFill>
                <a:latin typeface="Telegraf"/>
                <a:ea typeface="Telegraf"/>
                <a:cs typeface="Telegraf"/>
                <a:sym typeface="Telegraf"/>
              </a:rPr>
              <a:t> around 11pm but didn’t work out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Now, </a:t>
            </a:r>
            <a:r>
              <a:rPr lang="en-US" b="true" sz="1500">
                <a:solidFill>
                  <a:srgbClr val="000000"/>
                </a:solidFill>
                <a:latin typeface="Telegraf Bold"/>
                <a:ea typeface="Telegraf Bold"/>
                <a:cs typeface="Telegraf Bold"/>
                <a:sym typeface="Telegraf Bold"/>
              </a:rPr>
              <a:t>exercises at 5am</a:t>
            </a:r>
          </a:p>
          <a:p>
            <a:pPr algn="l">
              <a:lnSpc>
                <a:spcPts val="2100"/>
              </a:lnSpc>
            </a:pPr>
          </a:p>
        </p:txBody>
      </p:sp>
      <p:sp>
        <p:nvSpPr>
          <p:cNvPr name="TextBox 45" id="45"/>
          <p:cNvSpPr txBox="true"/>
          <p:nvPr/>
        </p:nvSpPr>
        <p:spPr>
          <a:xfrm rot="0">
            <a:off x="9508346" y="1467167"/>
            <a:ext cx="7960367" cy="3209925"/>
          </a:xfrm>
          <a:prstGeom prst="rect">
            <a:avLst/>
          </a:prstGeom>
        </p:spPr>
        <p:txBody>
          <a:bodyPr anchor="t" rtlCol="false" tIns="0" lIns="0" bIns="0" rIns="0">
            <a:spAutoFit/>
          </a:bodyPr>
          <a:lstStyle/>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Sleep is important, </a:t>
            </a:r>
            <a:r>
              <a:rPr lang="en-US" sz="1500">
                <a:solidFill>
                  <a:srgbClr val="000000"/>
                </a:solidFill>
                <a:latin typeface="Telegraf"/>
                <a:ea typeface="Telegraf"/>
                <a:cs typeface="Telegraf"/>
                <a:sym typeface="Telegraf"/>
              </a:rPr>
              <a:t>especially for night shift workers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Advises </a:t>
            </a:r>
            <a:r>
              <a:rPr lang="en-US" sz="1500">
                <a:solidFill>
                  <a:srgbClr val="000000"/>
                </a:solidFill>
                <a:latin typeface="Telegraf"/>
                <a:ea typeface="Telegraf"/>
                <a:cs typeface="Telegraf"/>
                <a:sym typeface="Telegraf"/>
              </a:rPr>
              <a:t>others to prioritize it, </a:t>
            </a:r>
            <a:r>
              <a:rPr lang="en-US" b="true" sz="1500">
                <a:solidFill>
                  <a:srgbClr val="000000"/>
                </a:solidFill>
                <a:latin typeface="Telegraf Bold"/>
                <a:ea typeface="Telegraf Bold"/>
                <a:cs typeface="Telegraf Bold"/>
                <a:sym typeface="Telegraf Bold"/>
              </a:rPr>
              <a:t>even if they don't feel tired, to maintain a normal circadian rhythm.</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She is in</a:t>
            </a:r>
            <a:r>
              <a:rPr lang="en-US" b="true" sz="1500">
                <a:solidFill>
                  <a:srgbClr val="000000"/>
                </a:solidFill>
                <a:latin typeface="Telegraf Bold"/>
                <a:ea typeface="Telegraf Bold"/>
                <a:cs typeface="Telegraf Bold"/>
                <a:sym typeface="Telegraf Bold"/>
              </a:rPr>
              <a:t> good control of her diet/nutrition</a:t>
            </a:r>
            <a:r>
              <a:rPr lang="en-US" sz="1500">
                <a:solidFill>
                  <a:srgbClr val="000000"/>
                </a:solidFill>
                <a:latin typeface="Telegraf"/>
                <a:ea typeface="Telegraf"/>
                <a:cs typeface="Telegraf"/>
                <a:sym typeface="Telegraf"/>
              </a:rPr>
              <a:t> since she brings her own food to work</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Transitioning from full-time to part-time night shifts was challenging</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After transition,</a:t>
            </a:r>
            <a:r>
              <a:rPr lang="en-US" b="true" sz="1500">
                <a:solidFill>
                  <a:srgbClr val="000000"/>
                </a:solidFill>
                <a:latin typeface="Telegraf Bold"/>
                <a:ea typeface="Telegraf Bold"/>
                <a:cs typeface="Telegraf Bold"/>
                <a:sym typeface="Telegraf Bold"/>
              </a:rPr>
              <a:t> difficult functioning and thinking clinically during day</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After  transition, </a:t>
            </a:r>
            <a:r>
              <a:rPr lang="en-US" b="true" sz="1500">
                <a:solidFill>
                  <a:srgbClr val="000000"/>
                </a:solidFill>
                <a:latin typeface="Telegraf Bold"/>
                <a:ea typeface="Telegraf Bold"/>
                <a:cs typeface="Telegraf Bold"/>
                <a:sym typeface="Telegraf Bold"/>
              </a:rPr>
              <a:t>difficult adjusting to a normal sleep schedule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She is </a:t>
            </a:r>
            <a:r>
              <a:rPr lang="en-US" b="true" sz="1500">
                <a:solidFill>
                  <a:srgbClr val="000000"/>
                </a:solidFill>
                <a:latin typeface="Telegraf Bold"/>
                <a:ea typeface="Telegraf Bold"/>
                <a:cs typeface="Telegraf Bold"/>
                <a:sym typeface="Telegraf Bold"/>
              </a:rPr>
              <a:t>not a morning person</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Previous studies on health effect of night shift work aren’t the best due to variability in night shift schedules and difficulty of conditions conducting good research</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Need better research on health effects of night shift work</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Believes maintaining a </a:t>
            </a:r>
            <a:r>
              <a:rPr lang="en-US" b="true" sz="1500">
                <a:solidFill>
                  <a:srgbClr val="000000"/>
                </a:solidFill>
                <a:latin typeface="Telegraf Bold"/>
                <a:ea typeface="Telegraf Bold"/>
                <a:cs typeface="Telegraf Bold"/>
                <a:sym typeface="Telegraf Bold"/>
              </a:rPr>
              <a:t>normal circadian rhythm is important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8" id="18"/>
          <p:cNvGrpSpPr/>
          <p:nvPr/>
        </p:nvGrpSpPr>
        <p:grpSpPr>
          <a:xfrm rot="0">
            <a:off x="9253538" y="5233988"/>
            <a:ext cx="8775929" cy="860712"/>
            <a:chOff x="0" y="0"/>
            <a:chExt cx="14811065" cy="1452617"/>
          </a:xfrm>
        </p:grpSpPr>
        <p:sp>
          <p:nvSpPr>
            <p:cNvPr name="Freeform 19" id="19"/>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0" id="20"/>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1" id="21"/>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2" id="22"/>
          <p:cNvGrpSpPr/>
          <p:nvPr/>
        </p:nvGrpSpPr>
        <p:grpSpPr>
          <a:xfrm rot="0">
            <a:off x="9253538" y="430323"/>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258534"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5233988"/>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4" id="34"/>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7" id="37"/>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8" id="38"/>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39" id="39"/>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40" id="40"/>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41" id="41"/>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sp>
        <p:nvSpPr>
          <p:cNvPr name="TextBox 42" id="42"/>
          <p:cNvSpPr txBox="true"/>
          <p:nvPr/>
        </p:nvSpPr>
        <p:spPr>
          <a:xfrm rot="0">
            <a:off x="414980" y="1338263"/>
            <a:ext cx="8463037"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Worked nightshifts for </a:t>
            </a:r>
            <a:r>
              <a:rPr lang="en-US" b="true" sz="1500">
                <a:solidFill>
                  <a:srgbClr val="000000">
                    <a:alpha val="40000"/>
                  </a:srgbClr>
                </a:solidFill>
                <a:latin typeface="Telegraf Bold"/>
                <a:ea typeface="Telegraf Bold"/>
                <a:cs typeface="Telegraf Bold"/>
                <a:sym typeface="Telegraf Bold"/>
              </a:rPr>
              <a:t>7 years</a:t>
            </a:r>
            <a:r>
              <a:rPr lang="en-US" sz="1500">
                <a:solidFill>
                  <a:srgbClr val="000000">
                    <a:alpha val="40000"/>
                  </a:srgbClr>
                </a:solidFill>
                <a:latin typeface="Telegraf"/>
                <a:ea typeface="Telegraf"/>
                <a:cs typeface="Telegraf"/>
                <a:sym typeface="Telegraf"/>
              </a:rPr>
              <a:t>, working an average of </a:t>
            </a:r>
            <a:r>
              <a:rPr lang="en-US" b="true" sz="1500">
                <a:solidFill>
                  <a:srgbClr val="000000">
                    <a:alpha val="40000"/>
                  </a:srgbClr>
                </a:solidFill>
                <a:latin typeface="Telegraf Bold"/>
                <a:ea typeface="Telegraf Bold"/>
                <a:cs typeface="Telegraf Bold"/>
                <a:sym typeface="Telegraf Bold"/>
              </a:rPr>
              <a:t>15 nights a month</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Eventually </a:t>
            </a:r>
            <a:r>
              <a:rPr lang="en-US" b="true" sz="1500">
                <a:solidFill>
                  <a:srgbClr val="000000">
                    <a:alpha val="40000"/>
                  </a:srgbClr>
                </a:solidFill>
                <a:latin typeface="Telegraf Bold"/>
                <a:ea typeface="Telegraf Bold"/>
                <a:cs typeface="Telegraf Bold"/>
                <a:sym typeface="Telegraf Bold"/>
              </a:rPr>
              <a:t>transitioned to daytime work 3 years ago</a:t>
            </a:r>
            <a:r>
              <a:rPr lang="en-US" sz="1500">
                <a:solidFill>
                  <a:srgbClr val="000000">
                    <a:alpha val="40000"/>
                  </a:srgbClr>
                </a:solidFill>
                <a:latin typeface="Telegraf"/>
                <a:ea typeface="Telegraf"/>
                <a:cs typeface="Telegraf"/>
                <a:sym typeface="Telegraf"/>
              </a:rPr>
              <a:t> due to fatigue and burnout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Still does </a:t>
            </a:r>
            <a:r>
              <a:rPr lang="en-US" b="true" sz="1500">
                <a:solidFill>
                  <a:srgbClr val="000000">
                    <a:alpha val="40000"/>
                  </a:srgbClr>
                </a:solidFill>
                <a:latin typeface="Telegraf Bold"/>
                <a:ea typeface="Telegraf Bold"/>
                <a:cs typeface="Telegraf Bold"/>
                <a:sym typeface="Telegraf Bold"/>
              </a:rPr>
              <a:t>2-3 night shifts a month</a:t>
            </a:r>
            <a:r>
              <a:rPr lang="en-US" sz="1500">
                <a:solidFill>
                  <a:srgbClr val="000000">
                    <a:alpha val="40000"/>
                  </a:srgbClr>
                </a:solidFill>
                <a:latin typeface="Telegraf"/>
                <a:ea typeface="Telegraf"/>
                <a:cs typeface="Telegraf"/>
                <a:sym typeface="Telegraf"/>
              </a:rPr>
              <a:t> but night shifts are now more exhausting due to increased patient volumes and busier nights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Shift lasts from</a:t>
            </a:r>
            <a:r>
              <a:rPr lang="en-US" b="true" sz="1500">
                <a:solidFill>
                  <a:srgbClr val="000000">
                    <a:alpha val="40000"/>
                  </a:srgbClr>
                </a:solidFill>
                <a:latin typeface="Telegraf Bold"/>
                <a:ea typeface="Telegraf Bold"/>
                <a:cs typeface="Telegraf Bold"/>
                <a:sym typeface="Telegraf Bold"/>
              </a:rPr>
              <a:t> 7pm to 7am</a:t>
            </a:r>
            <a:r>
              <a:rPr lang="en-US" sz="1500">
                <a:solidFill>
                  <a:srgbClr val="000000">
                    <a:alpha val="40000"/>
                  </a:srgbClr>
                </a:solidFill>
                <a:latin typeface="Telegraf"/>
                <a:ea typeface="Telegraf"/>
                <a:cs typeface="Telegraf"/>
                <a:sym typeface="Telegraf"/>
              </a:rPr>
              <a:t>, with the post-shift period involving finishing notes and signing out to the next team. </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Commute and sign-out time </a:t>
            </a:r>
            <a:r>
              <a:rPr lang="en-US" sz="1500">
                <a:solidFill>
                  <a:srgbClr val="000000">
                    <a:alpha val="40000"/>
                  </a:srgbClr>
                </a:solidFill>
                <a:latin typeface="Telegraf"/>
                <a:ea typeface="Telegraf"/>
                <a:cs typeface="Telegraf"/>
                <a:sym typeface="Telegraf"/>
              </a:rPr>
              <a:t>take away additional time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Weekend routine is similar to weekday routine because she also </a:t>
            </a:r>
            <a:r>
              <a:rPr lang="en-US" b="true" sz="1500">
                <a:solidFill>
                  <a:srgbClr val="000000">
                    <a:alpha val="40000"/>
                  </a:srgbClr>
                </a:solidFill>
                <a:latin typeface="Telegraf Bold"/>
                <a:ea typeface="Telegraf Bold"/>
                <a:cs typeface="Telegraf Bold"/>
                <a:sym typeface="Telegraf Bold"/>
              </a:rPr>
              <a:t>works on weekends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Initially ate unhealthy at hospital cafeteria, but started </a:t>
            </a:r>
            <a:r>
              <a:rPr lang="en-US" b="true" sz="1500">
                <a:solidFill>
                  <a:srgbClr val="000000">
                    <a:alpha val="40000"/>
                  </a:srgbClr>
                </a:solidFill>
                <a:latin typeface="Telegraf Bold"/>
                <a:ea typeface="Telegraf Bold"/>
                <a:cs typeface="Telegraf Bold"/>
                <a:sym typeface="Telegraf Bold"/>
              </a:rPr>
              <a:t>bringing in own food</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Even after transitioned to day shifts, </a:t>
            </a:r>
            <a:r>
              <a:rPr lang="en-US" b="true" sz="1500">
                <a:solidFill>
                  <a:srgbClr val="000000">
                    <a:alpha val="40000"/>
                  </a:srgbClr>
                </a:solidFill>
                <a:latin typeface="Telegraf Bold"/>
                <a:ea typeface="Telegraf Bold"/>
                <a:cs typeface="Telegraf Bold"/>
                <a:sym typeface="Telegraf Bold"/>
              </a:rPr>
              <a:t>thinks better at 3-4am </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Early on</a:t>
            </a:r>
            <a:r>
              <a:rPr lang="en-US" sz="1500">
                <a:solidFill>
                  <a:srgbClr val="000000">
                    <a:alpha val="40000"/>
                  </a:srgbClr>
                </a:solidFill>
                <a:latin typeface="Telegraf"/>
                <a:ea typeface="Telegraf"/>
                <a:cs typeface="Telegraf"/>
                <a:sym typeface="Telegraf"/>
              </a:rPr>
              <a:t> in career,</a:t>
            </a:r>
            <a:r>
              <a:rPr lang="en-US" b="true" sz="1500">
                <a:solidFill>
                  <a:srgbClr val="000000">
                    <a:alpha val="40000"/>
                  </a:srgbClr>
                </a:solidFill>
                <a:latin typeface="Telegraf Bold"/>
                <a:ea typeface="Telegraf Bold"/>
                <a:cs typeface="Telegraf Bold"/>
                <a:sym typeface="Telegraf Bold"/>
              </a:rPr>
              <a:t> had so much energy</a:t>
            </a:r>
            <a:r>
              <a:rPr lang="en-US" sz="1500">
                <a:solidFill>
                  <a:srgbClr val="000000">
                    <a:alpha val="40000"/>
                  </a:srgbClr>
                </a:solidFill>
                <a:latin typeface="Telegraf"/>
                <a:ea typeface="Telegraf"/>
                <a:cs typeface="Telegraf"/>
                <a:sym typeface="Telegraf"/>
              </a:rPr>
              <a:t>: </a:t>
            </a:r>
            <a:r>
              <a:rPr lang="en-US" b="true" sz="1500">
                <a:solidFill>
                  <a:srgbClr val="000000">
                    <a:alpha val="40000"/>
                  </a:srgbClr>
                </a:solidFill>
                <a:latin typeface="Telegraf Bold"/>
                <a:ea typeface="Telegraf Bold"/>
                <a:cs typeface="Telegraf Bold"/>
                <a:sym typeface="Telegraf Bold"/>
              </a:rPr>
              <a:t>used to exercise and walk her dog</a:t>
            </a:r>
            <a:r>
              <a:rPr lang="en-US" sz="1500">
                <a:solidFill>
                  <a:srgbClr val="000000">
                    <a:alpha val="40000"/>
                  </a:srgbClr>
                </a:solidFill>
                <a:latin typeface="Telegraf"/>
                <a:ea typeface="Telegraf"/>
                <a:cs typeface="Telegraf"/>
                <a:sym typeface="Telegraf"/>
              </a:rPr>
              <a:t> after shift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When transitioned to day shifts, had very </a:t>
            </a:r>
            <a:r>
              <a:rPr lang="en-US" b="true" sz="1500">
                <a:solidFill>
                  <a:srgbClr val="000000">
                    <a:alpha val="40000"/>
                  </a:srgbClr>
                </a:solidFill>
                <a:latin typeface="Telegraf Bold"/>
                <a:ea typeface="Telegraf Bold"/>
                <a:cs typeface="Telegraf Bold"/>
                <a:sym typeface="Telegraf Bold"/>
              </a:rPr>
              <a:t>hard time figuring out when to exercise</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Most night shift workers quit </a:t>
            </a:r>
            <a:r>
              <a:rPr lang="en-US" sz="1500">
                <a:solidFill>
                  <a:srgbClr val="000000">
                    <a:alpha val="40000"/>
                  </a:srgbClr>
                </a:solidFill>
                <a:latin typeface="Telegraf"/>
                <a:ea typeface="Telegraf"/>
                <a:cs typeface="Telegraf"/>
                <a:sym typeface="Telegraf"/>
              </a:rPr>
              <a:t>after a while (not sustainable)</a:t>
            </a:r>
          </a:p>
        </p:txBody>
      </p:sp>
      <p:sp>
        <p:nvSpPr>
          <p:cNvPr name="TextBox 43" id="43"/>
          <p:cNvSpPr txBox="true"/>
          <p:nvPr/>
        </p:nvSpPr>
        <p:spPr>
          <a:xfrm rot="0">
            <a:off x="9384466" y="6285200"/>
            <a:ext cx="8514071" cy="32099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Initially found nightshifts </a:t>
            </a:r>
            <a:r>
              <a:rPr lang="en-US" b="true" sz="1500">
                <a:solidFill>
                  <a:srgbClr val="000000">
                    <a:alpha val="40000"/>
                  </a:srgbClr>
                </a:solidFill>
                <a:latin typeface="Telegraf Bold"/>
                <a:ea typeface="Telegraf Bold"/>
                <a:cs typeface="Telegraf Bold"/>
                <a:sym typeface="Telegraf Bold"/>
              </a:rPr>
              <a:t>manageable and even enjoyable </a:t>
            </a:r>
            <a:r>
              <a:rPr lang="en-US" sz="1500">
                <a:solidFill>
                  <a:srgbClr val="000000">
                    <a:alpha val="40000"/>
                  </a:srgbClr>
                </a:solidFill>
                <a:latin typeface="Telegraf"/>
                <a:ea typeface="Telegraf"/>
                <a:cs typeface="Telegraf"/>
                <a:sym typeface="Telegraf"/>
              </a:rPr>
              <a:t>but eventually became </a:t>
            </a:r>
            <a:r>
              <a:rPr lang="en-US" b="true" sz="1500">
                <a:solidFill>
                  <a:srgbClr val="000000">
                    <a:alpha val="40000"/>
                  </a:srgbClr>
                </a:solidFill>
                <a:latin typeface="Telegraf Bold"/>
                <a:ea typeface="Telegraf Bold"/>
                <a:cs typeface="Telegraf Bold"/>
                <a:sym typeface="Telegraf Bold"/>
              </a:rPr>
              <a:t>fatigued and burnout by 4th year</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Refreshing</a:t>
            </a:r>
            <a:r>
              <a:rPr lang="en-US" sz="1500">
                <a:solidFill>
                  <a:srgbClr val="000000">
                    <a:alpha val="40000"/>
                  </a:srgbClr>
                </a:solidFill>
                <a:latin typeface="Telegraf"/>
                <a:ea typeface="Telegraf"/>
                <a:cs typeface="Telegraf"/>
                <a:sym typeface="Telegraf"/>
              </a:rPr>
              <a:t> to even nap for 20 minutes during shift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Sometimes </a:t>
            </a:r>
            <a:r>
              <a:rPr lang="en-US" b="true" sz="1500">
                <a:solidFill>
                  <a:srgbClr val="000000">
                    <a:alpha val="40000"/>
                  </a:srgbClr>
                </a:solidFill>
                <a:latin typeface="Telegraf Bold"/>
                <a:ea typeface="Telegraf Bold"/>
                <a:cs typeface="Telegraf Bold"/>
                <a:sym typeface="Telegraf Bold"/>
              </a:rPr>
              <a:t>exhausted</a:t>
            </a:r>
            <a:r>
              <a:rPr lang="en-US" sz="1500">
                <a:solidFill>
                  <a:srgbClr val="000000">
                    <a:alpha val="40000"/>
                  </a:srgbClr>
                </a:solidFill>
                <a:latin typeface="Telegraf"/>
                <a:ea typeface="Telegraf"/>
                <a:cs typeface="Telegraf"/>
                <a:sym typeface="Telegraf"/>
              </a:rPr>
              <a:t>, leading to excessive sleep (18+ hours) </a:t>
            </a:r>
            <a:r>
              <a:rPr lang="en-US" b="true" sz="1500">
                <a:solidFill>
                  <a:srgbClr val="000000">
                    <a:alpha val="40000"/>
                  </a:srgbClr>
                </a:solidFill>
                <a:latin typeface="Telegraf Bold"/>
                <a:ea typeface="Telegraf Bold"/>
                <a:cs typeface="Telegraf Bold"/>
                <a:sym typeface="Telegraf Bold"/>
              </a:rPr>
              <a:t>without feeling rested after</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Nutrition-wise,  </a:t>
            </a:r>
            <a:r>
              <a:rPr lang="en-US" b="true" sz="1500">
                <a:solidFill>
                  <a:srgbClr val="000000">
                    <a:alpha val="40000"/>
                  </a:srgbClr>
                </a:solidFill>
                <a:latin typeface="Telegraf Bold"/>
                <a:ea typeface="Telegraf Bold"/>
                <a:cs typeface="Telegraf Bold"/>
                <a:sym typeface="Telegraf Bold"/>
              </a:rPr>
              <a:t>feels healthy</a:t>
            </a:r>
            <a:r>
              <a:rPr lang="en-US" sz="1500">
                <a:solidFill>
                  <a:srgbClr val="000000">
                    <a:alpha val="40000"/>
                  </a:srgbClr>
                </a:solidFill>
                <a:latin typeface="Telegraf"/>
                <a:ea typeface="Telegraf"/>
                <a:cs typeface="Telegraf"/>
                <a:sym typeface="Telegraf"/>
              </a:rPr>
              <a:t> by bringing in her own food to her shifts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Can be</a:t>
            </a:r>
            <a:r>
              <a:rPr lang="en-US" b="true" sz="1500">
                <a:solidFill>
                  <a:srgbClr val="000000">
                    <a:alpha val="40000"/>
                  </a:srgbClr>
                </a:solidFill>
                <a:latin typeface="Telegraf Bold"/>
                <a:ea typeface="Telegraf Bold"/>
                <a:cs typeface="Telegraf Bold"/>
                <a:sym typeface="Telegraf Bold"/>
              </a:rPr>
              <a:t> tough/difficult</a:t>
            </a:r>
            <a:r>
              <a:rPr lang="en-US" sz="1500">
                <a:solidFill>
                  <a:srgbClr val="000000">
                    <a:alpha val="40000"/>
                  </a:srgbClr>
                </a:solidFill>
                <a:latin typeface="Telegraf"/>
                <a:ea typeface="Telegraf"/>
                <a:cs typeface="Telegraf"/>
                <a:sym typeface="Telegraf"/>
              </a:rPr>
              <a:t> to eat well since food availability is different at night time</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Unadjusted </a:t>
            </a:r>
            <a:r>
              <a:rPr lang="en-US" sz="1500">
                <a:solidFill>
                  <a:srgbClr val="000000">
                    <a:alpha val="40000"/>
                  </a:srgbClr>
                </a:solidFill>
                <a:latin typeface="Telegraf"/>
                <a:ea typeface="Telegraf"/>
                <a:cs typeface="Telegraf"/>
                <a:sym typeface="Telegraf"/>
              </a:rPr>
              <a:t>to transitioning from night to day shifts, even after 3 years</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Uncertain </a:t>
            </a:r>
            <a:r>
              <a:rPr lang="en-US" sz="1500">
                <a:solidFill>
                  <a:srgbClr val="000000">
                    <a:alpha val="40000"/>
                  </a:srgbClr>
                </a:solidFill>
                <a:latin typeface="Telegraf"/>
                <a:ea typeface="Telegraf"/>
                <a:cs typeface="Telegraf"/>
                <a:sym typeface="Telegraf"/>
              </a:rPr>
              <a:t>of when to eat, exercise, sleep etc. after transitioning to day shifts</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Concerned and empathetic </a:t>
            </a:r>
            <a:r>
              <a:rPr lang="en-US" sz="1500">
                <a:solidFill>
                  <a:srgbClr val="000000">
                    <a:alpha val="40000"/>
                  </a:srgbClr>
                </a:solidFill>
                <a:latin typeface="Telegraf"/>
                <a:ea typeface="Telegraf"/>
                <a:cs typeface="Telegraf"/>
                <a:sym typeface="Telegraf"/>
              </a:rPr>
              <a:t>towards her night shift team since she understands the negative health effects of night shift work long term</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Concerned </a:t>
            </a:r>
            <a:r>
              <a:rPr lang="en-US" sz="1500">
                <a:solidFill>
                  <a:srgbClr val="000000">
                    <a:alpha val="40000"/>
                  </a:srgbClr>
                </a:solidFill>
                <a:latin typeface="Telegraf"/>
                <a:ea typeface="Telegraf"/>
                <a:cs typeface="Telegraf"/>
                <a:sym typeface="Telegraf"/>
              </a:rPr>
              <a:t>towards night shift workers who have family and personal relationships to maintain</a:t>
            </a:r>
          </a:p>
        </p:txBody>
      </p:sp>
      <p:sp>
        <p:nvSpPr>
          <p:cNvPr name="TextBox 44" id="44"/>
          <p:cNvSpPr txBox="true"/>
          <p:nvPr/>
        </p:nvSpPr>
        <p:spPr>
          <a:xfrm rot="0">
            <a:off x="484035" y="6285200"/>
            <a:ext cx="8393981"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Before each shift starts, </a:t>
            </a:r>
            <a:r>
              <a:rPr lang="en-US" b="true" sz="1500">
                <a:solidFill>
                  <a:srgbClr val="000000">
                    <a:alpha val="40000"/>
                  </a:srgbClr>
                </a:solidFill>
                <a:latin typeface="Telegraf Bold"/>
                <a:ea typeface="Telegraf Bold"/>
                <a:cs typeface="Telegraf Bold"/>
                <a:sym typeface="Telegraf Bold"/>
              </a:rPr>
              <a:t>signs in</a:t>
            </a:r>
            <a:r>
              <a:rPr lang="en-US" sz="1500">
                <a:solidFill>
                  <a:srgbClr val="000000">
                    <a:alpha val="40000"/>
                  </a:srgbClr>
                </a:solidFill>
                <a:latin typeface="Telegraf"/>
                <a:ea typeface="Telegraf"/>
                <a:cs typeface="Telegraf"/>
                <a:sym typeface="Telegraf"/>
              </a:rPr>
              <a:t> and takes over pager coverage, leading to </a:t>
            </a:r>
            <a:r>
              <a:rPr lang="en-US" b="true" sz="1500">
                <a:solidFill>
                  <a:srgbClr val="000000">
                    <a:alpha val="40000"/>
                  </a:srgbClr>
                </a:solidFill>
                <a:latin typeface="Telegraf Bold"/>
                <a:ea typeface="Telegraf Bold"/>
                <a:cs typeface="Telegraf Bold"/>
                <a:sym typeface="Telegraf Bold"/>
              </a:rPr>
              <a:t>immediate interruptions</a:t>
            </a:r>
            <a:r>
              <a:rPr lang="en-US" sz="1500">
                <a:solidFill>
                  <a:srgbClr val="000000">
                    <a:alpha val="40000"/>
                  </a:srgbClr>
                </a:solidFill>
                <a:latin typeface="Telegraf"/>
                <a:ea typeface="Telegraf"/>
                <a:cs typeface="Telegraf"/>
                <a:sym typeface="Telegraf"/>
              </a:rPr>
              <a:t> for lab results and emergencies. </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After the shift, Rita goes home, </a:t>
            </a:r>
            <a:r>
              <a:rPr lang="en-US" b="true" sz="1500">
                <a:solidFill>
                  <a:srgbClr val="000000">
                    <a:alpha val="40000"/>
                  </a:srgbClr>
                </a:solidFill>
                <a:latin typeface="Telegraf Bold"/>
                <a:ea typeface="Telegraf Bold"/>
                <a:cs typeface="Telegraf Bold"/>
                <a:sym typeface="Telegraf Bold"/>
              </a:rPr>
              <a:t>takes care of their dog, does laundry, and tries to sleep for a few hours,</a:t>
            </a:r>
            <a:r>
              <a:rPr lang="en-US" sz="1500">
                <a:solidFill>
                  <a:srgbClr val="000000">
                    <a:alpha val="40000"/>
                  </a:srgbClr>
                </a:solidFill>
                <a:latin typeface="Telegraf"/>
                <a:ea typeface="Telegraf"/>
                <a:cs typeface="Telegraf"/>
                <a:sym typeface="Telegraf"/>
              </a:rPr>
              <a:t> usually managing </a:t>
            </a:r>
            <a:r>
              <a:rPr lang="en-US" b="true" sz="1500">
                <a:solidFill>
                  <a:srgbClr val="000000">
                    <a:alpha val="40000"/>
                  </a:srgbClr>
                </a:solidFill>
                <a:latin typeface="Telegraf Bold"/>
                <a:ea typeface="Telegraf Bold"/>
                <a:cs typeface="Telegraf Bold"/>
                <a:sym typeface="Telegraf Bold"/>
              </a:rPr>
              <a:t>3-4 hours of sleep</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If multiple days off in a row, would </a:t>
            </a:r>
            <a:r>
              <a:rPr lang="en-US" b="true" sz="1500">
                <a:solidFill>
                  <a:srgbClr val="000000">
                    <a:alpha val="40000"/>
                  </a:srgbClr>
                </a:solidFill>
                <a:latin typeface="Telegraf Bold"/>
                <a:ea typeface="Telegraf Bold"/>
                <a:cs typeface="Telegraf Bold"/>
                <a:sym typeface="Telegraf Bold"/>
              </a:rPr>
              <a:t>sometimes sleep 18+ hours</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Spent a lot of time outside to mitigate vitamin D deficiency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Now, </a:t>
            </a:r>
            <a:r>
              <a:rPr lang="en-US" b="true" sz="1500">
                <a:solidFill>
                  <a:srgbClr val="000000">
                    <a:alpha val="40000"/>
                  </a:srgbClr>
                </a:solidFill>
                <a:latin typeface="Telegraf Bold"/>
                <a:ea typeface="Telegraf Bold"/>
                <a:cs typeface="Telegraf Bold"/>
                <a:sym typeface="Telegraf Bold"/>
              </a:rPr>
              <a:t>eats</a:t>
            </a:r>
            <a:r>
              <a:rPr lang="en-US" sz="1500">
                <a:solidFill>
                  <a:srgbClr val="000000">
                    <a:alpha val="40000"/>
                  </a:srgbClr>
                </a:solidFill>
                <a:latin typeface="Telegraf"/>
                <a:ea typeface="Telegraf"/>
                <a:cs typeface="Telegraf"/>
                <a:sym typeface="Telegraf"/>
              </a:rPr>
              <a:t> own </a:t>
            </a:r>
            <a:r>
              <a:rPr lang="en-US" b="true" sz="1500">
                <a:solidFill>
                  <a:srgbClr val="000000">
                    <a:alpha val="40000"/>
                  </a:srgbClr>
                </a:solidFill>
                <a:latin typeface="Telegraf Bold"/>
                <a:ea typeface="Telegraf Bold"/>
                <a:cs typeface="Telegraf Bold"/>
                <a:sym typeface="Telegraf Bold"/>
              </a:rPr>
              <a:t>small meals</a:t>
            </a:r>
            <a:r>
              <a:rPr lang="en-US" sz="1500">
                <a:solidFill>
                  <a:srgbClr val="000000">
                    <a:alpha val="40000"/>
                  </a:srgbClr>
                </a:solidFill>
                <a:latin typeface="Telegraf"/>
                <a:ea typeface="Telegraf"/>
                <a:cs typeface="Telegraf"/>
                <a:sym typeface="Telegraf"/>
              </a:rPr>
              <a:t> every</a:t>
            </a:r>
            <a:r>
              <a:rPr lang="en-US" b="true" sz="1500">
                <a:solidFill>
                  <a:srgbClr val="000000">
                    <a:alpha val="40000"/>
                  </a:srgbClr>
                </a:solidFill>
                <a:latin typeface="Telegraf Bold"/>
                <a:ea typeface="Telegraf Bold"/>
                <a:cs typeface="Telegraf Bold"/>
                <a:sym typeface="Telegraf Bold"/>
              </a:rPr>
              <a:t> 3-4 hours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Sometimes grabs </a:t>
            </a:r>
            <a:r>
              <a:rPr lang="en-US" b="true" sz="1500">
                <a:solidFill>
                  <a:srgbClr val="000000">
                    <a:alpha val="40000"/>
                  </a:srgbClr>
                </a:solidFill>
                <a:latin typeface="Telegraf Bold"/>
                <a:ea typeface="Telegraf Bold"/>
                <a:cs typeface="Telegraf Bold"/>
                <a:sym typeface="Telegraf Bold"/>
              </a:rPr>
              <a:t>snacks from vending machines or eat leftover</a:t>
            </a:r>
            <a:r>
              <a:rPr lang="en-US" sz="1500">
                <a:solidFill>
                  <a:srgbClr val="000000">
                    <a:alpha val="40000"/>
                  </a:srgbClr>
                </a:solidFill>
                <a:latin typeface="Telegraf"/>
                <a:ea typeface="Telegraf"/>
                <a:cs typeface="Telegraf"/>
                <a:sym typeface="Telegraf"/>
              </a:rPr>
              <a:t> food</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Now, tries to block out 4-5 hours of sleep, but still finds herself waking up at night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Even now, </a:t>
            </a:r>
            <a:r>
              <a:rPr lang="en-US" b="true" sz="1500">
                <a:solidFill>
                  <a:srgbClr val="000000">
                    <a:alpha val="40000"/>
                  </a:srgbClr>
                </a:solidFill>
                <a:latin typeface="Telegraf Bold"/>
                <a:ea typeface="Telegraf Bold"/>
                <a:cs typeface="Telegraf Bold"/>
                <a:sym typeface="Telegraf Bold"/>
              </a:rPr>
              <a:t>wakes up</a:t>
            </a:r>
            <a:r>
              <a:rPr lang="en-US" sz="1500">
                <a:solidFill>
                  <a:srgbClr val="000000">
                    <a:alpha val="40000"/>
                  </a:srgbClr>
                </a:solidFill>
                <a:latin typeface="Telegraf"/>
                <a:ea typeface="Telegraf"/>
                <a:cs typeface="Telegraf"/>
                <a:sym typeface="Telegraf"/>
              </a:rPr>
              <a:t> in the middle of the night to </a:t>
            </a:r>
            <a:r>
              <a:rPr lang="en-US" b="true" sz="1500">
                <a:solidFill>
                  <a:srgbClr val="000000">
                    <a:alpha val="40000"/>
                  </a:srgbClr>
                </a:solidFill>
                <a:latin typeface="Telegraf Bold"/>
                <a:ea typeface="Telegraf Bold"/>
                <a:cs typeface="Telegraf Bold"/>
                <a:sym typeface="Telegraf Bold"/>
              </a:rPr>
              <a:t>eat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After transition to day shifts, </a:t>
            </a:r>
            <a:r>
              <a:rPr lang="en-US" b="true" sz="1500">
                <a:solidFill>
                  <a:srgbClr val="000000">
                    <a:alpha val="40000"/>
                  </a:srgbClr>
                </a:solidFill>
                <a:latin typeface="Telegraf Bold"/>
                <a:ea typeface="Telegraf Bold"/>
                <a:cs typeface="Telegraf Bold"/>
                <a:sym typeface="Telegraf Bold"/>
              </a:rPr>
              <a:t>tried working out at night</a:t>
            </a:r>
            <a:r>
              <a:rPr lang="en-US" sz="1500">
                <a:solidFill>
                  <a:srgbClr val="000000">
                    <a:alpha val="40000"/>
                  </a:srgbClr>
                </a:solidFill>
                <a:latin typeface="Telegraf"/>
                <a:ea typeface="Telegraf"/>
                <a:cs typeface="Telegraf"/>
                <a:sym typeface="Telegraf"/>
              </a:rPr>
              <a:t> around 11pm but didn’t work out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Now, </a:t>
            </a:r>
            <a:r>
              <a:rPr lang="en-US" b="true" sz="1500">
                <a:solidFill>
                  <a:srgbClr val="000000">
                    <a:alpha val="40000"/>
                  </a:srgbClr>
                </a:solidFill>
                <a:latin typeface="Telegraf Bold"/>
                <a:ea typeface="Telegraf Bold"/>
                <a:cs typeface="Telegraf Bold"/>
                <a:sym typeface="Telegraf Bold"/>
              </a:rPr>
              <a:t>exercises at 5am</a:t>
            </a:r>
          </a:p>
          <a:p>
            <a:pPr algn="l">
              <a:lnSpc>
                <a:spcPts val="2100"/>
              </a:lnSpc>
            </a:pPr>
          </a:p>
        </p:txBody>
      </p:sp>
      <p:sp>
        <p:nvSpPr>
          <p:cNvPr name="TextBox 45" id="45"/>
          <p:cNvSpPr txBox="true"/>
          <p:nvPr/>
        </p:nvSpPr>
        <p:spPr>
          <a:xfrm rot="0">
            <a:off x="9508346" y="1467167"/>
            <a:ext cx="7960367" cy="3209925"/>
          </a:xfrm>
          <a:prstGeom prst="rect">
            <a:avLst/>
          </a:prstGeom>
        </p:spPr>
        <p:txBody>
          <a:bodyPr anchor="t" rtlCol="false" tIns="0" lIns="0" bIns="0" rIns="0">
            <a:spAutoFit/>
          </a:bodyPr>
          <a:lstStyle/>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Sleep is important, </a:t>
            </a:r>
            <a:r>
              <a:rPr lang="en-US" sz="1500">
                <a:solidFill>
                  <a:srgbClr val="000000">
                    <a:alpha val="40000"/>
                  </a:srgbClr>
                </a:solidFill>
                <a:latin typeface="Telegraf"/>
                <a:ea typeface="Telegraf"/>
                <a:cs typeface="Telegraf"/>
                <a:sym typeface="Telegraf"/>
              </a:rPr>
              <a:t>especially for night shift workers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Advises </a:t>
            </a:r>
            <a:r>
              <a:rPr lang="en-US" sz="1500">
                <a:solidFill>
                  <a:srgbClr val="000000">
                    <a:alpha val="40000"/>
                  </a:srgbClr>
                </a:solidFill>
                <a:latin typeface="Telegraf"/>
                <a:ea typeface="Telegraf"/>
                <a:cs typeface="Telegraf"/>
                <a:sym typeface="Telegraf"/>
              </a:rPr>
              <a:t>others to prioritize it, </a:t>
            </a:r>
            <a:r>
              <a:rPr lang="en-US" b="true" sz="1500">
                <a:solidFill>
                  <a:srgbClr val="000000">
                    <a:alpha val="40000"/>
                  </a:srgbClr>
                </a:solidFill>
                <a:latin typeface="Telegraf Bold"/>
                <a:ea typeface="Telegraf Bold"/>
                <a:cs typeface="Telegraf Bold"/>
                <a:sym typeface="Telegraf Bold"/>
              </a:rPr>
              <a:t>even if they don't feel tired, to maintain a normal circadian rhythm.</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She is in</a:t>
            </a:r>
            <a:r>
              <a:rPr lang="en-US" b="true" sz="1500">
                <a:solidFill>
                  <a:srgbClr val="000000">
                    <a:alpha val="40000"/>
                  </a:srgbClr>
                </a:solidFill>
                <a:latin typeface="Telegraf Bold"/>
                <a:ea typeface="Telegraf Bold"/>
                <a:cs typeface="Telegraf Bold"/>
                <a:sym typeface="Telegraf Bold"/>
              </a:rPr>
              <a:t> good control of her diet/nutrition</a:t>
            </a:r>
            <a:r>
              <a:rPr lang="en-US" sz="1500">
                <a:solidFill>
                  <a:srgbClr val="000000">
                    <a:alpha val="40000"/>
                  </a:srgbClr>
                </a:solidFill>
                <a:latin typeface="Telegraf"/>
                <a:ea typeface="Telegraf"/>
                <a:cs typeface="Telegraf"/>
                <a:sym typeface="Telegraf"/>
              </a:rPr>
              <a:t> since she brings her own food to work</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Transitioning from full-time to part-time night shifts was challenging</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After transition,</a:t>
            </a:r>
            <a:r>
              <a:rPr lang="en-US" b="true" sz="1500">
                <a:solidFill>
                  <a:srgbClr val="000000">
                    <a:alpha val="40000"/>
                  </a:srgbClr>
                </a:solidFill>
                <a:latin typeface="Telegraf Bold"/>
                <a:ea typeface="Telegraf Bold"/>
                <a:cs typeface="Telegraf Bold"/>
                <a:sym typeface="Telegraf Bold"/>
              </a:rPr>
              <a:t> difficult functioning and thinking clinically during 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After  transition, </a:t>
            </a:r>
            <a:r>
              <a:rPr lang="en-US" b="true" sz="1500">
                <a:solidFill>
                  <a:srgbClr val="000000">
                    <a:alpha val="40000"/>
                  </a:srgbClr>
                </a:solidFill>
                <a:latin typeface="Telegraf Bold"/>
                <a:ea typeface="Telegraf Bold"/>
                <a:cs typeface="Telegraf Bold"/>
                <a:sym typeface="Telegraf Bold"/>
              </a:rPr>
              <a:t>difficult adjusting to a normal sleep schedule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She is </a:t>
            </a:r>
            <a:r>
              <a:rPr lang="en-US" b="true" sz="1500">
                <a:solidFill>
                  <a:srgbClr val="000000">
                    <a:alpha val="40000"/>
                  </a:srgbClr>
                </a:solidFill>
                <a:latin typeface="Telegraf Bold"/>
                <a:ea typeface="Telegraf Bold"/>
                <a:cs typeface="Telegraf Bold"/>
                <a:sym typeface="Telegraf Bold"/>
              </a:rPr>
              <a:t>not a morning person</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Previous studies on health effect of night shift work aren’t the best due to variability in night shift schedules and difficulty of conditions conducting good research</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Need better research on health effects of night shift work</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Believes maintaining a </a:t>
            </a:r>
            <a:r>
              <a:rPr lang="en-US" b="true" sz="1500">
                <a:solidFill>
                  <a:srgbClr val="000000">
                    <a:alpha val="40000"/>
                  </a:srgbClr>
                </a:solidFill>
                <a:latin typeface="Telegraf Bold"/>
                <a:ea typeface="Telegraf Bold"/>
                <a:cs typeface="Telegraf Bold"/>
                <a:sym typeface="Telegraf Bold"/>
              </a:rPr>
              <a:t>normal circadian rhythm is important</a:t>
            </a:r>
          </a:p>
        </p:txBody>
      </p:sp>
      <p:grpSp>
        <p:nvGrpSpPr>
          <p:cNvPr name="Group 46" id="46"/>
          <p:cNvGrpSpPr/>
          <p:nvPr/>
        </p:nvGrpSpPr>
        <p:grpSpPr>
          <a:xfrm rot="0">
            <a:off x="484035" y="1645729"/>
            <a:ext cx="2714791" cy="2900426"/>
            <a:chOff x="0" y="0"/>
            <a:chExt cx="3619721" cy="3867235"/>
          </a:xfrm>
        </p:grpSpPr>
        <p:sp>
          <p:nvSpPr>
            <p:cNvPr name="Freeform 47" id="47"/>
            <p:cNvSpPr/>
            <p:nvPr/>
          </p:nvSpPr>
          <p:spPr>
            <a:xfrm flipH="false" flipV="false" rot="0">
              <a:off x="0" y="0"/>
              <a:ext cx="3619721" cy="3765635"/>
            </a:xfrm>
            <a:custGeom>
              <a:avLst/>
              <a:gdLst/>
              <a:ahLst/>
              <a:cxnLst/>
              <a:rect r="r" b="b" t="t" l="l"/>
              <a:pathLst>
                <a:path h="3765635" w="3619721">
                  <a:moveTo>
                    <a:pt x="0" y="0"/>
                  </a:moveTo>
                  <a:lnTo>
                    <a:pt x="3619721" y="0"/>
                  </a:lnTo>
                  <a:lnTo>
                    <a:pt x="3619721" y="3765635"/>
                  </a:lnTo>
                  <a:lnTo>
                    <a:pt x="0" y="3765635"/>
                  </a:lnTo>
                  <a:close/>
                </a:path>
              </a:pathLst>
            </a:custGeom>
            <a:solidFill>
              <a:srgbClr val="F4BAD9"/>
            </a:solidFill>
          </p:spPr>
        </p:sp>
        <p:sp>
          <p:nvSpPr>
            <p:cNvPr name="Freeform 48" id="48"/>
            <p:cNvSpPr/>
            <p:nvPr/>
          </p:nvSpPr>
          <p:spPr>
            <a:xfrm flipH="false" flipV="false" rot="0">
              <a:off x="0" y="0"/>
              <a:ext cx="3619721" cy="3867235"/>
            </a:xfrm>
            <a:custGeom>
              <a:avLst/>
              <a:gdLst/>
              <a:ahLst/>
              <a:cxnLst/>
              <a:rect r="r" b="b" t="t" l="l"/>
              <a:pathLst>
                <a:path h="3867235" w="3619721">
                  <a:moveTo>
                    <a:pt x="0" y="3765635"/>
                  </a:moveTo>
                  <a:lnTo>
                    <a:pt x="3619721" y="3765635"/>
                  </a:lnTo>
                  <a:lnTo>
                    <a:pt x="3492721" y="3867235"/>
                  </a:lnTo>
                  <a:cubicBezTo>
                    <a:pt x="3492721" y="3867235"/>
                    <a:pt x="2502121" y="3791035"/>
                    <a:pt x="2400521" y="3791035"/>
                  </a:cubicBezTo>
                  <a:lnTo>
                    <a:pt x="1219200" y="3791035"/>
                  </a:lnTo>
                  <a:cubicBezTo>
                    <a:pt x="1117600" y="3791035"/>
                    <a:pt x="127000" y="3867235"/>
                    <a:pt x="127000" y="3867235"/>
                  </a:cubicBezTo>
                  <a:lnTo>
                    <a:pt x="0" y="3765635"/>
                  </a:lnTo>
                  <a:lnTo>
                    <a:pt x="0" y="0"/>
                  </a:lnTo>
                  <a:lnTo>
                    <a:pt x="3619721" y="0"/>
                  </a:lnTo>
                  <a:lnTo>
                    <a:pt x="3619721" y="3765635"/>
                  </a:lnTo>
                  <a:lnTo>
                    <a:pt x="12700" y="3765635"/>
                  </a:lnTo>
                  <a:lnTo>
                    <a:pt x="12700" y="3752935"/>
                  </a:lnTo>
                  <a:lnTo>
                    <a:pt x="3607021" y="3752935"/>
                  </a:lnTo>
                  <a:lnTo>
                    <a:pt x="3607021" y="12700"/>
                  </a:lnTo>
                  <a:lnTo>
                    <a:pt x="12700" y="12700"/>
                  </a:lnTo>
                  <a:lnTo>
                    <a:pt x="12700" y="3765635"/>
                  </a:lnTo>
                </a:path>
              </a:pathLst>
            </a:custGeom>
            <a:solidFill>
              <a:srgbClr val="394C60">
                <a:alpha val="9804"/>
              </a:srgbClr>
            </a:solidFill>
          </p:spPr>
        </p:sp>
        <p:sp>
          <p:nvSpPr>
            <p:cNvPr name="TextBox 49" id="49"/>
            <p:cNvSpPr txBox="true"/>
            <p:nvPr/>
          </p:nvSpPr>
          <p:spPr>
            <a:xfrm>
              <a:off x="0" y="-76200"/>
              <a:ext cx="3619721" cy="3384635"/>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Worked nightshifts for 7 years, then transitioned to daytime due to </a:t>
              </a:r>
              <a:r>
                <a:rPr lang="en-US" sz="2000" b="true">
                  <a:solidFill>
                    <a:srgbClr val="000000"/>
                  </a:solidFill>
                  <a:latin typeface="Telegraf Bold"/>
                  <a:ea typeface="Telegraf Bold"/>
                  <a:cs typeface="Telegraf Bold"/>
                  <a:sym typeface="Telegraf Bold"/>
                </a:rPr>
                <a:t>fatigue and burnout</a:t>
              </a:r>
            </a:p>
          </p:txBody>
        </p:sp>
      </p:grpSp>
      <p:grpSp>
        <p:nvGrpSpPr>
          <p:cNvPr name="Group 50" id="50"/>
          <p:cNvGrpSpPr/>
          <p:nvPr/>
        </p:nvGrpSpPr>
        <p:grpSpPr>
          <a:xfrm rot="0">
            <a:off x="10117605" y="1845726"/>
            <a:ext cx="3370924" cy="2548001"/>
            <a:chOff x="0" y="0"/>
            <a:chExt cx="4494566" cy="3397335"/>
          </a:xfrm>
        </p:grpSpPr>
        <p:sp>
          <p:nvSpPr>
            <p:cNvPr name="Freeform 51" id="51"/>
            <p:cNvSpPr/>
            <p:nvPr/>
          </p:nvSpPr>
          <p:spPr>
            <a:xfrm flipH="false" flipV="false" rot="0">
              <a:off x="0" y="0"/>
              <a:ext cx="4494566" cy="3295735"/>
            </a:xfrm>
            <a:custGeom>
              <a:avLst/>
              <a:gdLst/>
              <a:ahLst/>
              <a:cxnLst/>
              <a:rect r="r" b="b" t="t" l="l"/>
              <a:pathLst>
                <a:path h="3295735" w="4494566">
                  <a:moveTo>
                    <a:pt x="0" y="0"/>
                  </a:moveTo>
                  <a:lnTo>
                    <a:pt x="4494566" y="0"/>
                  </a:lnTo>
                  <a:lnTo>
                    <a:pt x="4494566" y="3295735"/>
                  </a:lnTo>
                  <a:lnTo>
                    <a:pt x="0" y="3295735"/>
                  </a:lnTo>
                  <a:close/>
                </a:path>
              </a:pathLst>
            </a:custGeom>
            <a:solidFill>
              <a:srgbClr val="CBE9A2"/>
            </a:solidFill>
          </p:spPr>
        </p:sp>
        <p:sp>
          <p:nvSpPr>
            <p:cNvPr name="Freeform 52" id="52"/>
            <p:cNvSpPr/>
            <p:nvPr/>
          </p:nvSpPr>
          <p:spPr>
            <a:xfrm flipH="false" flipV="false" rot="0">
              <a:off x="0" y="0"/>
              <a:ext cx="4494566" cy="3397335"/>
            </a:xfrm>
            <a:custGeom>
              <a:avLst/>
              <a:gdLst/>
              <a:ahLst/>
              <a:cxnLst/>
              <a:rect r="r" b="b" t="t" l="l"/>
              <a:pathLst>
                <a:path h="3397335" w="4494566">
                  <a:moveTo>
                    <a:pt x="0" y="3295735"/>
                  </a:moveTo>
                  <a:lnTo>
                    <a:pt x="4494566" y="3295735"/>
                  </a:lnTo>
                  <a:lnTo>
                    <a:pt x="4367566" y="3397335"/>
                  </a:lnTo>
                  <a:cubicBezTo>
                    <a:pt x="4367566" y="3397335"/>
                    <a:pt x="3376966" y="3321135"/>
                    <a:pt x="3275366" y="3321135"/>
                  </a:cubicBezTo>
                  <a:lnTo>
                    <a:pt x="1219200" y="3321135"/>
                  </a:lnTo>
                  <a:cubicBezTo>
                    <a:pt x="1117600" y="3321135"/>
                    <a:pt x="127000" y="3397335"/>
                    <a:pt x="127000" y="3397335"/>
                  </a:cubicBezTo>
                  <a:lnTo>
                    <a:pt x="0" y="3295735"/>
                  </a:lnTo>
                  <a:lnTo>
                    <a:pt x="0" y="0"/>
                  </a:lnTo>
                  <a:lnTo>
                    <a:pt x="4494566" y="0"/>
                  </a:lnTo>
                  <a:lnTo>
                    <a:pt x="4494566" y="3295735"/>
                  </a:lnTo>
                  <a:lnTo>
                    <a:pt x="12700" y="3295735"/>
                  </a:lnTo>
                  <a:lnTo>
                    <a:pt x="12700" y="3283035"/>
                  </a:lnTo>
                  <a:lnTo>
                    <a:pt x="4481866" y="3283035"/>
                  </a:lnTo>
                  <a:lnTo>
                    <a:pt x="4481866" y="12700"/>
                  </a:lnTo>
                  <a:lnTo>
                    <a:pt x="12700" y="12700"/>
                  </a:lnTo>
                  <a:lnTo>
                    <a:pt x="12700" y="3295735"/>
                  </a:lnTo>
                </a:path>
              </a:pathLst>
            </a:custGeom>
            <a:solidFill>
              <a:srgbClr val="394C60">
                <a:alpha val="9804"/>
              </a:srgbClr>
            </a:solidFill>
          </p:spPr>
        </p:sp>
        <p:sp>
          <p:nvSpPr>
            <p:cNvPr name="TextBox 53" id="53"/>
            <p:cNvSpPr txBox="true"/>
            <p:nvPr/>
          </p:nvSpPr>
          <p:spPr>
            <a:xfrm>
              <a:off x="0" y="-76200"/>
              <a:ext cx="4494566" cy="2914735"/>
            </a:xfrm>
            <a:prstGeom prst="rect">
              <a:avLst/>
            </a:prstGeom>
          </p:spPr>
          <p:txBody>
            <a:bodyPr anchor="t" rtlCol="false" tIns="203200" lIns="203200" bIns="203200" rIns="203200"/>
            <a:lstStyle/>
            <a:p>
              <a:pPr algn="ctr">
                <a:lnSpc>
                  <a:spcPts val="2800"/>
                </a:lnSpc>
              </a:pPr>
              <a:r>
                <a:rPr lang="en-US" sz="2000" b="true">
                  <a:solidFill>
                    <a:srgbClr val="000000"/>
                  </a:solidFill>
                  <a:latin typeface="Telegraf Bold"/>
                  <a:ea typeface="Telegraf Bold"/>
                  <a:cs typeface="Telegraf Bold"/>
                  <a:sym typeface="Telegraf Bold"/>
                </a:rPr>
                <a:t>Sleep and normal circadian rhythm</a:t>
              </a:r>
              <a:r>
                <a:rPr lang="en-US" sz="2000">
                  <a:solidFill>
                    <a:srgbClr val="000000"/>
                  </a:solidFill>
                  <a:latin typeface="Telegraf"/>
                  <a:ea typeface="Telegraf"/>
                  <a:cs typeface="Telegraf"/>
                  <a:sym typeface="Telegraf"/>
                </a:rPr>
                <a:t> are important, </a:t>
              </a:r>
              <a:r>
                <a:rPr lang="en-US" sz="2000" b="true">
                  <a:solidFill>
                    <a:srgbClr val="000000"/>
                  </a:solidFill>
                  <a:latin typeface="Telegraf Bold"/>
                  <a:ea typeface="Telegraf Bold"/>
                  <a:cs typeface="Telegraf Bold"/>
                  <a:sym typeface="Telegraf Bold"/>
                </a:rPr>
                <a:t>even if you don’t think you feel tired</a:t>
              </a:r>
            </a:p>
          </p:txBody>
        </p:sp>
      </p:grpSp>
      <p:grpSp>
        <p:nvGrpSpPr>
          <p:cNvPr name="Group 54" id="54"/>
          <p:cNvGrpSpPr/>
          <p:nvPr/>
        </p:nvGrpSpPr>
        <p:grpSpPr>
          <a:xfrm rot="0">
            <a:off x="484035" y="6349263"/>
            <a:ext cx="2732775" cy="3252851"/>
            <a:chOff x="0" y="0"/>
            <a:chExt cx="3643700" cy="4337134"/>
          </a:xfrm>
        </p:grpSpPr>
        <p:sp>
          <p:nvSpPr>
            <p:cNvPr name="Freeform 55" id="55"/>
            <p:cNvSpPr/>
            <p:nvPr/>
          </p:nvSpPr>
          <p:spPr>
            <a:xfrm flipH="false" flipV="false" rot="0">
              <a:off x="0" y="0"/>
              <a:ext cx="3643700" cy="4235534"/>
            </a:xfrm>
            <a:custGeom>
              <a:avLst/>
              <a:gdLst/>
              <a:ahLst/>
              <a:cxnLst/>
              <a:rect r="r" b="b" t="t" l="l"/>
              <a:pathLst>
                <a:path h="4235534" w="3643700">
                  <a:moveTo>
                    <a:pt x="0" y="0"/>
                  </a:moveTo>
                  <a:lnTo>
                    <a:pt x="3643700" y="0"/>
                  </a:lnTo>
                  <a:lnTo>
                    <a:pt x="3643700" y="4235534"/>
                  </a:lnTo>
                  <a:lnTo>
                    <a:pt x="0" y="4235534"/>
                  </a:lnTo>
                  <a:close/>
                </a:path>
              </a:pathLst>
            </a:custGeom>
            <a:solidFill>
              <a:srgbClr val="FDF9B4"/>
            </a:solidFill>
          </p:spPr>
        </p:sp>
        <p:sp>
          <p:nvSpPr>
            <p:cNvPr name="Freeform 56" id="56"/>
            <p:cNvSpPr/>
            <p:nvPr/>
          </p:nvSpPr>
          <p:spPr>
            <a:xfrm flipH="false" flipV="false" rot="0">
              <a:off x="0" y="0"/>
              <a:ext cx="3643700" cy="4337134"/>
            </a:xfrm>
            <a:custGeom>
              <a:avLst/>
              <a:gdLst/>
              <a:ahLst/>
              <a:cxnLst/>
              <a:rect r="r" b="b" t="t" l="l"/>
              <a:pathLst>
                <a:path h="4337134" w="3643700">
                  <a:moveTo>
                    <a:pt x="0" y="4235534"/>
                  </a:moveTo>
                  <a:lnTo>
                    <a:pt x="3643700" y="4235534"/>
                  </a:lnTo>
                  <a:lnTo>
                    <a:pt x="3516700" y="4337134"/>
                  </a:lnTo>
                  <a:cubicBezTo>
                    <a:pt x="3516700" y="4337134"/>
                    <a:pt x="2526100" y="4260934"/>
                    <a:pt x="2424500" y="4260934"/>
                  </a:cubicBezTo>
                  <a:lnTo>
                    <a:pt x="1219200" y="4260934"/>
                  </a:lnTo>
                  <a:cubicBezTo>
                    <a:pt x="1117600" y="4260934"/>
                    <a:pt x="127000" y="4337134"/>
                    <a:pt x="127000" y="4337134"/>
                  </a:cubicBezTo>
                  <a:lnTo>
                    <a:pt x="0" y="4235534"/>
                  </a:lnTo>
                  <a:lnTo>
                    <a:pt x="0" y="0"/>
                  </a:lnTo>
                  <a:lnTo>
                    <a:pt x="3643700" y="0"/>
                  </a:lnTo>
                  <a:lnTo>
                    <a:pt x="3643700" y="4235534"/>
                  </a:lnTo>
                  <a:lnTo>
                    <a:pt x="12700" y="4235534"/>
                  </a:lnTo>
                  <a:lnTo>
                    <a:pt x="12700" y="4222834"/>
                  </a:lnTo>
                  <a:lnTo>
                    <a:pt x="3631000" y="4222834"/>
                  </a:lnTo>
                  <a:lnTo>
                    <a:pt x="3631000" y="12700"/>
                  </a:lnTo>
                  <a:lnTo>
                    <a:pt x="12700" y="12700"/>
                  </a:lnTo>
                  <a:lnTo>
                    <a:pt x="12700" y="4235534"/>
                  </a:lnTo>
                </a:path>
              </a:pathLst>
            </a:custGeom>
            <a:solidFill>
              <a:srgbClr val="394C60">
                <a:alpha val="9804"/>
              </a:srgbClr>
            </a:solidFill>
          </p:spPr>
        </p:sp>
        <p:sp>
          <p:nvSpPr>
            <p:cNvPr name="TextBox 57" id="57"/>
            <p:cNvSpPr txBox="true"/>
            <p:nvPr/>
          </p:nvSpPr>
          <p:spPr>
            <a:xfrm>
              <a:off x="0" y="-66675"/>
              <a:ext cx="3643700" cy="3845009"/>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After nightshifts, would </a:t>
              </a:r>
              <a:r>
                <a:rPr lang="en-US" sz="1999" b="true">
                  <a:solidFill>
                    <a:srgbClr val="000000"/>
                  </a:solidFill>
                  <a:latin typeface="Telegraf Bold"/>
                  <a:ea typeface="Telegraf Bold"/>
                  <a:cs typeface="Telegraf Bold"/>
                  <a:sym typeface="Telegraf Bold"/>
                </a:rPr>
                <a:t>run errands</a:t>
              </a:r>
              <a:r>
                <a:rPr lang="en-US" sz="1999">
                  <a:solidFill>
                    <a:srgbClr val="000000"/>
                  </a:solidFill>
                  <a:latin typeface="Telegraf"/>
                  <a:ea typeface="Telegraf"/>
                  <a:cs typeface="Telegraf"/>
                  <a:sym typeface="Telegraf"/>
                </a:rPr>
                <a:t>, then </a:t>
              </a:r>
              <a:r>
                <a:rPr lang="en-US" sz="1999" b="true">
                  <a:solidFill>
                    <a:srgbClr val="000000"/>
                  </a:solidFill>
                  <a:latin typeface="Telegraf Bold"/>
                  <a:ea typeface="Telegraf Bold"/>
                  <a:cs typeface="Telegraf Bold"/>
                  <a:sym typeface="Telegraf Bold"/>
                </a:rPr>
                <a:t>sleep 3-4hrs.</a:t>
              </a:r>
              <a:r>
                <a:rPr lang="en-US" sz="1999">
                  <a:solidFill>
                    <a:srgbClr val="000000"/>
                  </a:solidFill>
                  <a:latin typeface="Telegraf"/>
                  <a:ea typeface="Telegraf"/>
                  <a:cs typeface="Telegraf"/>
                  <a:sym typeface="Telegraf"/>
                </a:rPr>
                <a:t> After transitioning to day, </a:t>
              </a:r>
              <a:r>
                <a:rPr lang="en-US" sz="1999" b="true">
                  <a:solidFill>
                    <a:srgbClr val="000000"/>
                  </a:solidFill>
                  <a:latin typeface="Telegraf Bold"/>
                  <a:ea typeface="Telegraf Bold"/>
                  <a:cs typeface="Telegraf Bold"/>
                  <a:sym typeface="Telegraf Bold"/>
                </a:rPr>
                <a:t>sleeps 4-5hrs</a:t>
              </a:r>
              <a:r>
                <a:rPr lang="en-US" sz="1999">
                  <a:solidFill>
                    <a:srgbClr val="000000"/>
                  </a:solidFill>
                  <a:latin typeface="Telegraf"/>
                  <a:ea typeface="Telegraf"/>
                  <a:cs typeface="Telegraf"/>
                  <a:sym typeface="Telegraf"/>
                </a:rPr>
                <a:t> but keeps </a:t>
              </a:r>
              <a:r>
                <a:rPr lang="en-US" sz="1999" b="true">
                  <a:solidFill>
                    <a:srgbClr val="000000"/>
                  </a:solidFill>
                  <a:latin typeface="Telegraf Bold"/>
                  <a:ea typeface="Telegraf Bold"/>
                  <a:cs typeface="Telegraf Bold"/>
                  <a:sym typeface="Telegraf Bold"/>
                </a:rPr>
                <a:t>waking up at night</a:t>
              </a:r>
            </a:p>
          </p:txBody>
        </p:sp>
      </p:grpSp>
      <p:grpSp>
        <p:nvGrpSpPr>
          <p:cNvPr name="Group 58" id="58"/>
          <p:cNvGrpSpPr/>
          <p:nvPr/>
        </p:nvGrpSpPr>
        <p:grpSpPr>
          <a:xfrm rot="0">
            <a:off x="10247562" y="6543808"/>
            <a:ext cx="3240967" cy="2855150"/>
            <a:chOff x="0" y="0"/>
            <a:chExt cx="4321289" cy="3806867"/>
          </a:xfrm>
        </p:grpSpPr>
        <p:sp>
          <p:nvSpPr>
            <p:cNvPr name="Freeform 59" id="59"/>
            <p:cNvSpPr/>
            <p:nvPr/>
          </p:nvSpPr>
          <p:spPr>
            <a:xfrm flipH="false" flipV="false" rot="0">
              <a:off x="0" y="0"/>
              <a:ext cx="4321289" cy="3705267"/>
            </a:xfrm>
            <a:custGeom>
              <a:avLst/>
              <a:gdLst/>
              <a:ahLst/>
              <a:cxnLst/>
              <a:rect r="r" b="b" t="t" l="l"/>
              <a:pathLst>
                <a:path h="3705267" w="4321289">
                  <a:moveTo>
                    <a:pt x="0" y="0"/>
                  </a:moveTo>
                  <a:lnTo>
                    <a:pt x="4321289" y="0"/>
                  </a:lnTo>
                  <a:lnTo>
                    <a:pt x="4321289" y="3705267"/>
                  </a:lnTo>
                  <a:lnTo>
                    <a:pt x="0" y="3705267"/>
                  </a:lnTo>
                  <a:close/>
                </a:path>
              </a:pathLst>
            </a:custGeom>
            <a:solidFill>
              <a:srgbClr val="F6B7A2"/>
            </a:solidFill>
          </p:spPr>
        </p:sp>
        <p:sp>
          <p:nvSpPr>
            <p:cNvPr name="Freeform 60" id="60"/>
            <p:cNvSpPr/>
            <p:nvPr/>
          </p:nvSpPr>
          <p:spPr>
            <a:xfrm flipH="false" flipV="false" rot="0">
              <a:off x="0" y="0"/>
              <a:ext cx="4321289" cy="3806867"/>
            </a:xfrm>
            <a:custGeom>
              <a:avLst/>
              <a:gdLst/>
              <a:ahLst/>
              <a:cxnLst/>
              <a:rect r="r" b="b" t="t" l="l"/>
              <a:pathLst>
                <a:path h="3806867" w="4321289">
                  <a:moveTo>
                    <a:pt x="0" y="3705267"/>
                  </a:moveTo>
                  <a:lnTo>
                    <a:pt x="4321289" y="3705267"/>
                  </a:lnTo>
                  <a:lnTo>
                    <a:pt x="4194289" y="3806867"/>
                  </a:lnTo>
                  <a:cubicBezTo>
                    <a:pt x="4194289" y="3806867"/>
                    <a:pt x="3203689" y="3730667"/>
                    <a:pt x="3102089" y="3730667"/>
                  </a:cubicBezTo>
                  <a:lnTo>
                    <a:pt x="1219200" y="3730667"/>
                  </a:lnTo>
                  <a:cubicBezTo>
                    <a:pt x="1117600" y="3730667"/>
                    <a:pt x="127000" y="3806867"/>
                    <a:pt x="127000" y="3806867"/>
                  </a:cubicBezTo>
                  <a:lnTo>
                    <a:pt x="0" y="3705267"/>
                  </a:lnTo>
                  <a:lnTo>
                    <a:pt x="0" y="0"/>
                  </a:lnTo>
                  <a:lnTo>
                    <a:pt x="4321289" y="0"/>
                  </a:lnTo>
                  <a:lnTo>
                    <a:pt x="4321289" y="3705267"/>
                  </a:lnTo>
                  <a:lnTo>
                    <a:pt x="12700" y="3705267"/>
                  </a:lnTo>
                  <a:lnTo>
                    <a:pt x="12700" y="3692567"/>
                  </a:lnTo>
                  <a:lnTo>
                    <a:pt x="4308589" y="3692567"/>
                  </a:lnTo>
                  <a:lnTo>
                    <a:pt x="4308589" y="12700"/>
                  </a:lnTo>
                  <a:lnTo>
                    <a:pt x="12700" y="12700"/>
                  </a:lnTo>
                  <a:lnTo>
                    <a:pt x="12700" y="3705267"/>
                  </a:lnTo>
                </a:path>
              </a:pathLst>
            </a:custGeom>
            <a:solidFill>
              <a:srgbClr val="394C60">
                <a:alpha val="9804"/>
              </a:srgbClr>
            </a:solidFill>
          </p:spPr>
        </p:sp>
        <p:sp>
          <p:nvSpPr>
            <p:cNvPr name="TextBox 61" id="61"/>
            <p:cNvSpPr txBox="true"/>
            <p:nvPr/>
          </p:nvSpPr>
          <p:spPr>
            <a:xfrm>
              <a:off x="0" y="-66675"/>
              <a:ext cx="4321289" cy="3314742"/>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Initially found night shifts</a:t>
              </a:r>
              <a:r>
                <a:rPr lang="en-US" sz="1999" b="true">
                  <a:solidFill>
                    <a:srgbClr val="000000"/>
                  </a:solidFill>
                  <a:latin typeface="Telegraf Bold"/>
                  <a:ea typeface="Telegraf Bold"/>
                  <a:cs typeface="Telegraf Bold"/>
                  <a:sym typeface="Telegraf Bold"/>
                </a:rPr>
                <a:t> manageable and enjoyable</a:t>
              </a:r>
              <a:r>
                <a:rPr lang="en-US" sz="1999">
                  <a:solidFill>
                    <a:srgbClr val="000000"/>
                  </a:solidFill>
                  <a:latin typeface="Telegraf"/>
                  <a:ea typeface="Telegraf"/>
                  <a:cs typeface="Telegraf"/>
                  <a:sym typeface="Telegraf"/>
                </a:rPr>
                <a:t> until felt </a:t>
              </a:r>
              <a:r>
                <a:rPr lang="en-US" sz="1999" b="true">
                  <a:solidFill>
                    <a:srgbClr val="000000"/>
                  </a:solidFill>
                  <a:latin typeface="Telegraf Bold"/>
                  <a:ea typeface="Telegraf Bold"/>
                  <a:cs typeface="Telegraf Bold"/>
                  <a:sym typeface="Telegraf Bold"/>
                </a:rPr>
                <a:t>fatigue and burnout in 4th year</a:t>
              </a:r>
            </a:p>
          </p:txBody>
        </p:sp>
      </p:grpSp>
      <p:grpSp>
        <p:nvGrpSpPr>
          <p:cNvPr name="Group 62" id="62"/>
          <p:cNvGrpSpPr/>
          <p:nvPr/>
        </p:nvGrpSpPr>
        <p:grpSpPr>
          <a:xfrm rot="0">
            <a:off x="3292016" y="1600454"/>
            <a:ext cx="2778020" cy="2900426"/>
            <a:chOff x="0" y="0"/>
            <a:chExt cx="3704027" cy="3867235"/>
          </a:xfrm>
        </p:grpSpPr>
        <p:sp>
          <p:nvSpPr>
            <p:cNvPr name="Freeform 63" id="63"/>
            <p:cNvSpPr/>
            <p:nvPr/>
          </p:nvSpPr>
          <p:spPr>
            <a:xfrm flipH="false" flipV="false" rot="0">
              <a:off x="0" y="0"/>
              <a:ext cx="3704027" cy="3765635"/>
            </a:xfrm>
            <a:custGeom>
              <a:avLst/>
              <a:gdLst/>
              <a:ahLst/>
              <a:cxnLst/>
              <a:rect r="r" b="b" t="t" l="l"/>
              <a:pathLst>
                <a:path h="3765635" w="3704027">
                  <a:moveTo>
                    <a:pt x="0" y="0"/>
                  </a:moveTo>
                  <a:lnTo>
                    <a:pt x="3704027" y="0"/>
                  </a:lnTo>
                  <a:lnTo>
                    <a:pt x="3704027" y="3765635"/>
                  </a:lnTo>
                  <a:lnTo>
                    <a:pt x="0" y="3765635"/>
                  </a:lnTo>
                  <a:close/>
                </a:path>
              </a:pathLst>
            </a:custGeom>
            <a:solidFill>
              <a:srgbClr val="F4BAD9"/>
            </a:solidFill>
          </p:spPr>
        </p:sp>
        <p:sp>
          <p:nvSpPr>
            <p:cNvPr name="Freeform 64" id="64"/>
            <p:cNvSpPr/>
            <p:nvPr/>
          </p:nvSpPr>
          <p:spPr>
            <a:xfrm flipH="false" flipV="false" rot="0">
              <a:off x="0" y="0"/>
              <a:ext cx="3704027" cy="3867235"/>
            </a:xfrm>
            <a:custGeom>
              <a:avLst/>
              <a:gdLst/>
              <a:ahLst/>
              <a:cxnLst/>
              <a:rect r="r" b="b" t="t" l="l"/>
              <a:pathLst>
                <a:path h="3867235" w="3704027">
                  <a:moveTo>
                    <a:pt x="0" y="3765635"/>
                  </a:moveTo>
                  <a:lnTo>
                    <a:pt x="3704027" y="3765635"/>
                  </a:lnTo>
                  <a:lnTo>
                    <a:pt x="3577027" y="3867235"/>
                  </a:lnTo>
                  <a:cubicBezTo>
                    <a:pt x="3577027" y="3867235"/>
                    <a:pt x="2586427" y="3791035"/>
                    <a:pt x="2484827" y="3791035"/>
                  </a:cubicBezTo>
                  <a:lnTo>
                    <a:pt x="1219200" y="3791035"/>
                  </a:lnTo>
                  <a:cubicBezTo>
                    <a:pt x="1117600" y="3791035"/>
                    <a:pt x="127000" y="3867235"/>
                    <a:pt x="127000" y="3867235"/>
                  </a:cubicBezTo>
                  <a:lnTo>
                    <a:pt x="0" y="3765635"/>
                  </a:lnTo>
                  <a:lnTo>
                    <a:pt x="0" y="0"/>
                  </a:lnTo>
                  <a:lnTo>
                    <a:pt x="3704027" y="0"/>
                  </a:lnTo>
                  <a:lnTo>
                    <a:pt x="3704027" y="3765635"/>
                  </a:lnTo>
                  <a:lnTo>
                    <a:pt x="12700" y="3765635"/>
                  </a:lnTo>
                  <a:lnTo>
                    <a:pt x="12700" y="3752935"/>
                  </a:lnTo>
                  <a:lnTo>
                    <a:pt x="3691327" y="3752935"/>
                  </a:lnTo>
                  <a:lnTo>
                    <a:pt x="3691327" y="12700"/>
                  </a:lnTo>
                  <a:lnTo>
                    <a:pt x="12700" y="12700"/>
                  </a:lnTo>
                  <a:lnTo>
                    <a:pt x="12700" y="3765635"/>
                  </a:lnTo>
                </a:path>
              </a:pathLst>
            </a:custGeom>
            <a:solidFill>
              <a:srgbClr val="394C60">
                <a:alpha val="9804"/>
              </a:srgbClr>
            </a:solidFill>
          </p:spPr>
        </p:sp>
        <p:sp>
          <p:nvSpPr>
            <p:cNvPr name="TextBox 65" id="65"/>
            <p:cNvSpPr txBox="true"/>
            <p:nvPr/>
          </p:nvSpPr>
          <p:spPr>
            <a:xfrm>
              <a:off x="0" y="-76200"/>
              <a:ext cx="3704027" cy="3384635"/>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a:t>
              </a:r>
              <a:r>
                <a:rPr lang="en-US" sz="2000" b="true">
                  <a:solidFill>
                    <a:srgbClr val="000000"/>
                  </a:solidFill>
                  <a:latin typeface="Telegraf Bold"/>
                  <a:ea typeface="Telegraf Bold"/>
                  <a:cs typeface="Telegraf Bold"/>
                  <a:sym typeface="Telegraf Bold"/>
                </a:rPr>
                <a:t>Hard to function during day </a:t>
              </a:r>
              <a:r>
                <a:rPr lang="en-US" sz="2000">
                  <a:solidFill>
                    <a:srgbClr val="000000"/>
                  </a:solidFill>
                  <a:latin typeface="Telegraf"/>
                  <a:ea typeface="Telegraf"/>
                  <a:cs typeface="Telegraf"/>
                  <a:sym typeface="Telegraf"/>
                </a:rPr>
                <a:t>and to </a:t>
              </a:r>
              <a:r>
                <a:rPr lang="en-US" sz="2000" b="true">
                  <a:solidFill>
                    <a:srgbClr val="000000"/>
                  </a:solidFill>
                  <a:latin typeface="Telegraf Bold"/>
                  <a:ea typeface="Telegraf Bold"/>
                  <a:cs typeface="Telegraf Bold"/>
                  <a:sym typeface="Telegraf Bold"/>
                </a:rPr>
                <a:t>think clinically.</a:t>
              </a:r>
              <a:r>
                <a:rPr lang="en-US" sz="2000">
                  <a:solidFill>
                    <a:srgbClr val="000000"/>
                  </a:solidFill>
                  <a:latin typeface="Telegraf"/>
                  <a:ea typeface="Telegraf"/>
                  <a:cs typeface="Telegraf"/>
                  <a:sym typeface="Telegraf"/>
                </a:rPr>
                <a:t> Even now, I still find that </a:t>
              </a:r>
              <a:r>
                <a:rPr lang="en-US" sz="2000" b="true">
                  <a:solidFill>
                    <a:srgbClr val="000000"/>
                  </a:solidFill>
                  <a:latin typeface="Telegraf Bold"/>
                  <a:ea typeface="Telegraf Bold"/>
                  <a:cs typeface="Telegraf Bold"/>
                  <a:sym typeface="Telegraf Bold"/>
                </a:rPr>
                <a:t>I think better at 3, 4am</a:t>
              </a:r>
              <a:r>
                <a:rPr lang="en-US" sz="2000">
                  <a:solidFill>
                    <a:srgbClr val="000000"/>
                  </a:solidFill>
                  <a:latin typeface="Telegraf"/>
                  <a:ea typeface="Telegraf"/>
                  <a:cs typeface="Telegraf"/>
                  <a:sym typeface="Telegraf"/>
                </a:rPr>
                <a:t>”</a:t>
              </a:r>
            </a:p>
          </p:txBody>
        </p:sp>
      </p:grpSp>
      <p:grpSp>
        <p:nvGrpSpPr>
          <p:cNvPr name="Group 66" id="66"/>
          <p:cNvGrpSpPr/>
          <p:nvPr/>
        </p:nvGrpSpPr>
        <p:grpSpPr>
          <a:xfrm rot="0">
            <a:off x="13762693" y="1821942"/>
            <a:ext cx="3496607" cy="2548001"/>
            <a:chOff x="0" y="0"/>
            <a:chExt cx="4662143" cy="3397334"/>
          </a:xfrm>
        </p:grpSpPr>
        <p:sp>
          <p:nvSpPr>
            <p:cNvPr name="Freeform 67" id="67"/>
            <p:cNvSpPr/>
            <p:nvPr/>
          </p:nvSpPr>
          <p:spPr>
            <a:xfrm flipH="false" flipV="false" rot="0">
              <a:off x="0" y="0"/>
              <a:ext cx="4662143" cy="3295734"/>
            </a:xfrm>
            <a:custGeom>
              <a:avLst/>
              <a:gdLst/>
              <a:ahLst/>
              <a:cxnLst/>
              <a:rect r="r" b="b" t="t" l="l"/>
              <a:pathLst>
                <a:path h="3295734" w="4662143">
                  <a:moveTo>
                    <a:pt x="0" y="0"/>
                  </a:moveTo>
                  <a:lnTo>
                    <a:pt x="4662143" y="0"/>
                  </a:lnTo>
                  <a:lnTo>
                    <a:pt x="4662143" y="3295734"/>
                  </a:lnTo>
                  <a:lnTo>
                    <a:pt x="0" y="3295734"/>
                  </a:lnTo>
                  <a:close/>
                </a:path>
              </a:pathLst>
            </a:custGeom>
            <a:solidFill>
              <a:srgbClr val="CBE9A2"/>
            </a:solidFill>
          </p:spPr>
        </p:sp>
        <p:sp>
          <p:nvSpPr>
            <p:cNvPr name="Freeform 68" id="68"/>
            <p:cNvSpPr/>
            <p:nvPr/>
          </p:nvSpPr>
          <p:spPr>
            <a:xfrm flipH="false" flipV="false" rot="0">
              <a:off x="0" y="0"/>
              <a:ext cx="4662143" cy="3397334"/>
            </a:xfrm>
            <a:custGeom>
              <a:avLst/>
              <a:gdLst/>
              <a:ahLst/>
              <a:cxnLst/>
              <a:rect r="r" b="b" t="t" l="l"/>
              <a:pathLst>
                <a:path h="3397334" w="4662143">
                  <a:moveTo>
                    <a:pt x="0" y="3295734"/>
                  </a:moveTo>
                  <a:lnTo>
                    <a:pt x="4662143" y="3295734"/>
                  </a:lnTo>
                  <a:lnTo>
                    <a:pt x="4535143" y="3397334"/>
                  </a:lnTo>
                  <a:cubicBezTo>
                    <a:pt x="4535143" y="3397334"/>
                    <a:pt x="3544543" y="3321134"/>
                    <a:pt x="3442943" y="3321134"/>
                  </a:cubicBezTo>
                  <a:lnTo>
                    <a:pt x="1219200" y="3321134"/>
                  </a:lnTo>
                  <a:cubicBezTo>
                    <a:pt x="1117600" y="3321134"/>
                    <a:pt x="127000" y="3397334"/>
                    <a:pt x="127000" y="3397334"/>
                  </a:cubicBezTo>
                  <a:lnTo>
                    <a:pt x="0" y="3295734"/>
                  </a:lnTo>
                  <a:lnTo>
                    <a:pt x="0" y="0"/>
                  </a:lnTo>
                  <a:lnTo>
                    <a:pt x="4662143" y="0"/>
                  </a:lnTo>
                  <a:lnTo>
                    <a:pt x="4662143" y="3295734"/>
                  </a:lnTo>
                  <a:lnTo>
                    <a:pt x="12700" y="3295734"/>
                  </a:lnTo>
                  <a:lnTo>
                    <a:pt x="12700" y="3283034"/>
                  </a:lnTo>
                  <a:lnTo>
                    <a:pt x="4649443" y="3283034"/>
                  </a:lnTo>
                  <a:lnTo>
                    <a:pt x="4649443" y="12700"/>
                  </a:lnTo>
                  <a:lnTo>
                    <a:pt x="12700" y="12700"/>
                  </a:lnTo>
                  <a:lnTo>
                    <a:pt x="12700" y="3295734"/>
                  </a:lnTo>
                </a:path>
              </a:pathLst>
            </a:custGeom>
            <a:solidFill>
              <a:srgbClr val="394C60">
                <a:alpha val="9804"/>
              </a:srgbClr>
            </a:solidFill>
          </p:spPr>
        </p:sp>
        <p:sp>
          <p:nvSpPr>
            <p:cNvPr name="TextBox 69" id="69"/>
            <p:cNvSpPr txBox="true"/>
            <p:nvPr/>
          </p:nvSpPr>
          <p:spPr>
            <a:xfrm>
              <a:off x="0" y="-66675"/>
              <a:ext cx="4662143" cy="2905209"/>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She is in </a:t>
              </a:r>
              <a:r>
                <a:rPr lang="en-US" sz="1999" b="true">
                  <a:solidFill>
                    <a:srgbClr val="000000"/>
                  </a:solidFill>
                  <a:latin typeface="Telegraf Bold"/>
                  <a:ea typeface="Telegraf Bold"/>
                  <a:cs typeface="Telegraf Bold"/>
                  <a:sym typeface="Telegraf Bold"/>
                </a:rPr>
                <a:t>good control of some aspects of her health</a:t>
              </a:r>
              <a:r>
                <a:rPr lang="en-US" sz="1999">
                  <a:solidFill>
                    <a:srgbClr val="000000"/>
                  </a:solidFill>
                  <a:latin typeface="Telegraf"/>
                  <a:ea typeface="Telegraf"/>
                  <a:cs typeface="Telegraf"/>
                  <a:sym typeface="Telegraf"/>
                </a:rPr>
                <a:t> such as diet, vitamin D maintenance, exercise etc.</a:t>
              </a:r>
            </a:p>
          </p:txBody>
        </p:sp>
      </p:grpSp>
      <p:grpSp>
        <p:nvGrpSpPr>
          <p:cNvPr name="Group 70" id="70"/>
          <p:cNvGrpSpPr/>
          <p:nvPr/>
        </p:nvGrpSpPr>
        <p:grpSpPr>
          <a:xfrm rot="0">
            <a:off x="3293010" y="6370925"/>
            <a:ext cx="2777026" cy="3252851"/>
            <a:chOff x="0" y="0"/>
            <a:chExt cx="3702701" cy="4337134"/>
          </a:xfrm>
        </p:grpSpPr>
        <p:sp>
          <p:nvSpPr>
            <p:cNvPr name="Freeform 71" id="71"/>
            <p:cNvSpPr/>
            <p:nvPr/>
          </p:nvSpPr>
          <p:spPr>
            <a:xfrm flipH="false" flipV="false" rot="0">
              <a:off x="0" y="0"/>
              <a:ext cx="3702701" cy="4235534"/>
            </a:xfrm>
            <a:custGeom>
              <a:avLst/>
              <a:gdLst/>
              <a:ahLst/>
              <a:cxnLst/>
              <a:rect r="r" b="b" t="t" l="l"/>
              <a:pathLst>
                <a:path h="4235534" w="3702701">
                  <a:moveTo>
                    <a:pt x="0" y="0"/>
                  </a:moveTo>
                  <a:lnTo>
                    <a:pt x="3702701" y="0"/>
                  </a:lnTo>
                  <a:lnTo>
                    <a:pt x="3702701" y="4235534"/>
                  </a:lnTo>
                  <a:lnTo>
                    <a:pt x="0" y="4235534"/>
                  </a:lnTo>
                  <a:close/>
                </a:path>
              </a:pathLst>
            </a:custGeom>
            <a:solidFill>
              <a:srgbClr val="FDF9B4"/>
            </a:solidFill>
          </p:spPr>
        </p:sp>
        <p:sp>
          <p:nvSpPr>
            <p:cNvPr name="Freeform 72" id="72"/>
            <p:cNvSpPr/>
            <p:nvPr/>
          </p:nvSpPr>
          <p:spPr>
            <a:xfrm flipH="false" flipV="false" rot="0">
              <a:off x="0" y="0"/>
              <a:ext cx="3702701" cy="4337134"/>
            </a:xfrm>
            <a:custGeom>
              <a:avLst/>
              <a:gdLst/>
              <a:ahLst/>
              <a:cxnLst/>
              <a:rect r="r" b="b" t="t" l="l"/>
              <a:pathLst>
                <a:path h="4337134" w="3702701">
                  <a:moveTo>
                    <a:pt x="0" y="4235534"/>
                  </a:moveTo>
                  <a:lnTo>
                    <a:pt x="3702701" y="4235534"/>
                  </a:lnTo>
                  <a:lnTo>
                    <a:pt x="3575701" y="4337134"/>
                  </a:lnTo>
                  <a:cubicBezTo>
                    <a:pt x="3575701" y="4337134"/>
                    <a:pt x="2585101" y="4260934"/>
                    <a:pt x="2483501" y="4260934"/>
                  </a:cubicBezTo>
                  <a:lnTo>
                    <a:pt x="1219200" y="4260934"/>
                  </a:lnTo>
                  <a:cubicBezTo>
                    <a:pt x="1117600" y="4260934"/>
                    <a:pt x="127000" y="4337134"/>
                    <a:pt x="127000" y="4337134"/>
                  </a:cubicBezTo>
                  <a:lnTo>
                    <a:pt x="0" y="4235534"/>
                  </a:lnTo>
                  <a:lnTo>
                    <a:pt x="0" y="0"/>
                  </a:lnTo>
                  <a:lnTo>
                    <a:pt x="3702701" y="0"/>
                  </a:lnTo>
                  <a:lnTo>
                    <a:pt x="3702701" y="4235534"/>
                  </a:lnTo>
                  <a:lnTo>
                    <a:pt x="12700" y="4235534"/>
                  </a:lnTo>
                  <a:lnTo>
                    <a:pt x="12700" y="4222834"/>
                  </a:lnTo>
                  <a:lnTo>
                    <a:pt x="3690001" y="4222834"/>
                  </a:lnTo>
                  <a:lnTo>
                    <a:pt x="3690001" y="12700"/>
                  </a:lnTo>
                  <a:lnTo>
                    <a:pt x="12700" y="12700"/>
                  </a:lnTo>
                  <a:lnTo>
                    <a:pt x="12700" y="4235534"/>
                  </a:lnTo>
                </a:path>
              </a:pathLst>
            </a:custGeom>
            <a:solidFill>
              <a:srgbClr val="394C60">
                <a:alpha val="9804"/>
              </a:srgbClr>
            </a:solidFill>
          </p:spPr>
        </p:sp>
        <p:sp>
          <p:nvSpPr>
            <p:cNvPr name="TextBox 73" id="73"/>
            <p:cNvSpPr txBox="true"/>
            <p:nvPr/>
          </p:nvSpPr>
          <p:spPr>
            <a:xfrm>
              <a:off x="0" y="-66675"/>
              <a:ext cx="3702701" cy="3845009"/>
            </a:xfrm>
            <a:prstGeom prst="rect">
              <a:avLst/>
            </a:prstGeom>
          </p:spPr>
          <p:txBody>
            <a:bodyPr anchor="t" rtlCol="false" tIns="203200" lIns="203200" bIns="203200" rIns="203200"/>
            <a:lstStyle/>
            <a:p>
              <a:pPr algn="ctr">
                <a:lnSpc>
                  <a:spcPts val="2799"/>
                </a:lnSpc>
              </a:pPr>
              <a:r>
                <a:rPr lang="en-US" sz="1999" b="true">
                  <a:solidFill>
                    <a:srgbClr val="000000"/>
                  </a:solidFill>
                  <a:latin typeface="Telegraf Bold"/>
                  <a:ea typeface="Telegraf Bold"/>
                  <a:cs typeface="Telegraf Bold"/>
                  <a:sym typeface="Telegraf Bold"/>
                </a:rPr>
                <a:t>Initially ate unhealthy</a:t>
              </a:r>
              <a:r>
                <a:rPr lang="en-US" sz="1999">
                  <a:solidFill>
                    <a:srgbClr val="000000"/>
                  </a:solidFill>
                  <a:latin typeface="Telegraf"/>
                  <a:ea typeface="Telegraf"/>
                  <a:cs typeface="Telegraf"/>
                  <a:sym typeface="Telegraf"/>
                </a:rPr>
                <a:t> at cafeteria due to </a:t>
              </a:r>
              <a:r>
                <a:rPr lang="en-US" sz="1999" b="true">
                  <a:solidFill>
                    <a:srgbClr val="000000"/>
                  </a:solidFill>
                  <a:latin typeface="Telegraf Bold"/>
                  <a:ea typeface="Telegraf Bold"/>
                  <a:cs typeface="Telegraf Bold"/>
                  <a:sym typeface="Telegraf Bold"/>
                </a:rPr>
                <a:t>limited food availability at night</a:t>
              </a:r>
              <a:r>
                <a:rPr lang="en-US" sz="1999">
                  <a:solidFill>
                    <a:srgbClr val="000000"/>
                  </a:solidFill>
                  <a:latin typeface="Telegraf"/>
                  <a:ea typeface="Telegraf"/>
                  <a:cs typeface="Telegraf"/>
                  <a:sym typeface="Telegraf"/>
                </a:rPr>
                <a:t>, but started</a:t>
              </a:r>
              <a:r>
                <a:rPr lang="en-US" sz="1999" b="true">
                  <a:solidFill>
                    <a:srgbClr val="000000"/>
                  </a:solidFill>
                  <a:latin typeface="Telegraf Bold"/>
                  <a:ea typeface="Telegraf Bold"/>
                  <a:cs typeface="Telegraf Bold"/>
                  <a:sym typeface="Telegraf Bold"/>
                </a:rPr>
                <a:t> bringing in own food</a:t>
              </a:r>
            </a:p>
          </p:txBody>
        </p:sp>
      </p:grpSp>
      <p:grpSp>
        <p:nvGrpSpPr>
          <p:cNvPr name="Group 74" id="74"/>
          <p:cNvGrpSpPr/>
          <p:nvPr/>
        </p:nvGrpSpPr>
        <p:grpSpPr>
          <a:xfrm rot="0">
            <a:off x="6169061" y="6349263"/>
            <a:ext cx="2636802" cy="3244239"/>
            <a:chOff x="0" y="0"/>
            <a:chExt cx="3515735" cy="4325653"/>
          </a:xfrm>
        </p:grpSpPr>
        <p:sp>
          <p:nvSpPr>
            <p:cNvPr name="Freeform 75" id="75"/>
            <p:cNvSpPr/>
            <p:nvPr/>
          </p:nvSpPr>
          <p:spPr>
            <a:xfrm flipH="false" flipV="false" rot="0">
              <a:off x="0" y="0"/>
              <a:ext cx="3515735" cy="4224053"/>
            </a:xfrm>
            <a:custGeom>
              <a:avLst/>
              <a:gdLst/>
              <a:ahLst/>
              <a:cxnLst/>
              <a:rect r="r" b="b" t="t" l="l"/>
              <a:pathLst>
                <a:path h="4224053" w="3515735">
                  <a:moveTo>
                    <a:pt x="0" y="0"/>
                  </a:moveTo>
                  <a:lnTo>
                    <a:pt x="3515735" y="0"/>
                  </a:lnTo>
                  <a:lnTo>
                    <a:pt x="3515735" y="4224053"/>
                  </a:lnTo>
                  <a:lnTo>
                    <a:pt x="0" y="4224053"/>
                  </a:lnTo>
                  <a:close/>
                </a:path>
              </a:pathLst>
            </a:custGeom>
            <a:solidFill>
              <a:srgbClr val="FDF9B4"/>
            </a:solidFill>
          </p:spPr>
        </p:sp>
        <p:sp>
          <p:nvSpPr>
            <p:cNvPr name="Freeform 76" id="76"/>
            <p:cNvSpPr/>
            <p:nvPr/>
          </p:nvSpPr>
          <p:spPr>
            <a:xfrm flipH="false" flipV="false" rot="0">
              <a:off x="0" y="0"/>
              <a:ext cx="3515735" cy="4325653"/>
            </a:xfrm>
            <a:custGeom>
              <a:avLst/>
              <a:gdLst/>
              <a:ahLst/>
              <a:cxnLst/>
              <a:rect r="r" b="b" t="t" l="l"/>
              <a:pathLst>
                <a:path h="4325653" w="3515735">
                  <a:moveTo>
                    <a:pt x="0" y="4224053"/>
                  </a:moveTo>
                  <a:lnTo>
                    <a:pt x="3515735" y="4224053"/>
                  </a:lnTo>
                  <a:lnTo>
                    <a:pt x="3388735" y="4325653"/>
                  </a:lnTo>
                  <a:cubicBezTo>
                    <a:pt x="3388735" y="4325653"/>
                    <a:pt x="2398135" y="4249453"/>
                    <a:pt x="2296535" y="4249453"/>
                  </a:cubicBezTo>
                  <a:lnTo>
                    <a:pt x="1219200" y="4249453"/>
                  </a:lnTo>
                  <a:cubicBezTo>
                    <a:pt x="1117600" y="4249453"/>
                    <a:pt x="127000" y="4325653"/>
                    <a:pt x="127000" y="4325653"/>
                  </a:cubicBezTo>
                  <a:lnTo>
                    <a:pt x="0" y="4224053"/>
                  </a:lnTo>
                  <a:lnTo>
                    <a:pt x="0" y="0"/>
                  </a:lnTo>
                  <a:lnTo>
                    <a:pt x="3515735" y="0"/>
                  </a:lnTo>
                  <a:lnTo>
                    <a:pt x="3515735" y="4224053"/>
                  </a:lnTo>
                  <a:lnTo>
                    <a:pt x="12700" y="4224053"/>
                  </a:lnTo>
                  <a:lnTo>
                    <a:pt x="12700" y="4211353"/>
                  </a:lnTo>
                  <a:lnTo>
                    <a:pt x="3503035" y="4211353"/>
                  </a:lnTo>
                  <a:lnTo>
                    <a:pt x="3503035" y="12700"/>
                  </a:lnTo>
                  <a:lnTo>
                    <a:pt x="12700" y="12700"/>
                  </a:lnTo>
                  <a:lnTo>
                    <a:pt x="12700" y="4224053"/>
                  </a:lnTo>
                </a:path>
              </a:pathLst>
            </a:custGeom>
            <a:solidFill>
              <a:srgbClr val="394C60">
                <a:alpha val="9804"/>
              </a:srgbClr>
            </a:solidFill>
          </p:spPr>
        </p:sp>
        <p:sp>
          <p:nvSpPr>
            <p:cNvPr name="TextBox 77" id="77"/>
            <p:cNvSpPr txBox="true"/>
            <p:nvPr/>
          </p:nvSpPr>
          <p:spPr>
            <a:xfrm>
              <a:off x="0" y="-66675"/>
              <a:ext cx="3515735" cy="3833528"/>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Tried exercising at night, but found that </a:t>
              </a:r>
              <a:r>
                <a:rPr lang="en-US" sz="1999" b="true">
                  <a:solidFill>
                    <a:srgbClr val="000000"/>
                  </a:solidFill>
                  <a:latin typeface="Telegraf Bold"/>
                  <a:ea typeface="Telegraf Bold"/>
                  <a:cs typeface="Telegraf Bold"/>
                  <a:sym typeface="Telegraf Bold"/>
                </a:rPr>
                <a:t>exercising at  5am works best</a:t>
              </a:r>
            </a:p>
          </p:txBody>
        </p:sp>
      </p:grpSp>
      <p:grpSp>
        <p:nvGrpSpPr>
          <p:cNvPr name="Group 78" id="78"/>
          <p:cNvGrpSpPr/>
          <p:nvPr/>
        </p:nvGrpSpPr>
        <p:grpSpPr>
          <a:xfrm rot="0">
            <a:off x="13853103" y="6548772"/>
            <a:ext cx="3419347" cy="2946353"/>
            <a:chOff x="0" y="0"/>
            <a:chExt cx="4559130" cy="3928471"/>
          </a:xfrm>
        </p:grpSpPr>
        <p:sp>
          <p:nvSpPr>
            <p:cNvPr name="Freeform 79" id="79"/>
            <p:cNvSpPr/>
            <p:nvPr/>
          </p:nvSpPr>
          <p:spPr>
            <a:xfrm flipH="false" flipV="false" rot="0">
              <a:off x="0" y="0"/>
              <a:ext cx="4559130" cy="3826871"/>
            </a:xfrm>
            <a:custGeom>
              <a:avLst/>
              <a:gdLst/>
              <a:ahLst/>
              <a:cxnLst/>
              <a:rect r="r" b="b" t="t" l="l"/>
              <a:pathLst>
                <a:path h="3826871" w="4559130">
                  <a:moveTo>
                    <a:pt x="0" y="0"/>
                  </a:moveTo>
                  <a:lnTo>
                    <a:pt x="4559130" y="0"/>
                  </a:lnTo>
                  <a:lnTo>
                    <a:pt x="4559130" y="3826871"/>
                  </a:lnTo>
                  <a:lnTo>
                    <a:pt x="0" y="3826871"/>
                  </a:lnTo>
                  <a:close/>
                </a:path>
              </a:pathLst>
            </a:custGeom>
            <a:solidFill>
              <a:srgbClr val="F6B7A2"/>
            </a:solidFill>
          </p:spPr>
        </p:sp>
        <p:sp>
          <p:nvSpPr>
            <p:cNvPr name="Freeform 80" id="80"/>
            <p:cNvSpPr/>
            <p:nvPr/>
          </p:nvSpPr>
          <p:spPr>
            <a:xfrm flipH="false" flipV="false" rot="0">
              <a:off x="0" y="0"/>
              <a:ext cx="4559130" cy="3928471"/>
            </a:xfrm>
            <a:custGeom>
              <a:avLst/>
              <a:gdLst/>
              <a:ahLst/>
              <a:cxnLst/>
              <a:rect r="r" b="b" t="t" l="l"/>
              <a:pathLst>
                <a:path h="3928471" w="4559130">
                  <a:moveTo>
                    <a:pt x="0" y="3826871"/>
                  </a:moveTo>
                  <a:lnTo>
                    <a:pt x="4559130" y="3826871"/>
                  </a:lnTo>
                  <a:lnTo>
                    <a:pt x="4432130" y="3928471"/>
                  </a:lnTo>
                  <a:cubicBezTo>
                    <a:pt x="4432130" y="3928471"/>
                    <a:pt x="3441530" y="3852271"/>
                    <a:pt x="3339930" y="3852271"/>
                  </a:cubicBezTo>
                  <a:lnTo>
                    <a:pt x="1219200" y="3852271"/>
                  </a:lnTo>
                  <a:cubicBezTo>
                    <a:pt x="1117600" y="3852271"/>
                    <a:pt x="127000" y="3928471"/>
                    <a:pt x="127000" y="3928471"/>
                  </a:cubicBezTo>
                  <a:lnTo>
                    <a:pt x="0" y="3826871"/>
                  </a:lnTo>
                  <a:lnTo>
                    <a:pt x="0" y="0"/>
                  </a:lnTo>
                  <a:lnTo>
                    <a:pt x="4559130" y="0"/>
                  </a:lnTo>
                  <a:lnTo>
                    <a:pt x="4559130" y="3826871"/>
                  </a:lnTo>
                  <a:lnTo>
                    <a:pt x="12700" y="3826871"/>
                  </a:lnTo>
                  <a:lnTo>
                    <a:pt x="12700" y="3814171"/>
                  </a:lnTo>
                  <a:lnTo>
                    <a:pt x="4546430" y="3814171"/>
                  </a:lnTo>
                  <a:lnTo>
                    <a:pt x="4546430" y="12700"/>
                  </a:lnTo>
                  <a:lnTo>
                    <a:pt x="12700" y="12700"/>
                  </a:lnTo>
                  <a:lnTo>
                    <a:pt x="12700" y="3826871"/>
                  </a:lnTo>
                </a:path>
              </a:pathLst>
            </a:custGeom>
            <a:solidFill>
              <a:srgbClr val="394C60">
                <a:alpha val="9804"/>
              </a:srgbClr>
            </a:solidFill>
          </p:spPr>
        </p:sp>
        <p:sp>
          <p:nvSpPr>
            <p:cNvPr name="TextBox 81" id="81"/>
            <p:cNvSpPr txBox="true"/>
            <p:nvPr/>
          </p:nvSpPr>
          <p:spPr>
            <a:xfrm>
              <a:off x="0" y="-66675"/>
              <a:ext cx="4559130" cy="3436346"/>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Overall, feels </a:t>
              </a:r>
              <a:r>
                <a:rPr lang="en-US" sz="1999" b="true">
                  <a:solidFill>
                    <a:srgbClr val="000000"/>
                  </a:solidFill>
                  <a:latin typeface="Telegraf Bold"/>
                  <a:ea typeface="Telegraf Bold"/>
                  <a:cs typeface="Telegraf Bold"/>
                  <a:sym typeface="Telegraf Bold"/>
                </a:rPr>
                <a:t>unadjusted</a:t>
              </a:r>
              <a:r>
                <a:rPr lang="en-US" sz="1999">
                  <a:solidFill>
                    <a:srgbClr val="000000"/>
                  </a:solidFill>
                  <a:latin typeface="Telegraf"/>
                  <a:ea typeface="Telegraf"/>
                  <a:cs typeface="Telegraf"/>
                  <a:sym typeface="Telegraf"/>
                </a:rPr>
                <a:t> to transition and difficult to function during the day. Sometimes feels </a:t>
              </a:r>
              <a:r>
                <a:rPr lang="en-US" sz="1999" b="true">
                  <a:solidFill>
                    <a:srgbClr val="000000"/>
                  </a:solidFill>
                  <a:latin typeface="Telegraf Bold"/>
                  <a:ea typeface="Telegraf Bold"/>
                  <a:cs typeface="Telegraf Bold"/>
                  <a:sym typeface="Telegraf Bold"/>
                </a:rPr>
                <a:t>exhausted, even after excessive sleep</a:t>
              </a:r>
            </a:p>
          </p:txBody>
        </p:sp>
      </p:grpSp>
      <p:grpSp>
        <p:nvGrpSpPr>
          <p:cNvPr name="Group 82" id="82"/>
          <p:cNvGrpSpPr/>
          <p:nvPr/>
        </p:nvGrpSpPr>
        <p:grpSpPr>
          <a:xfrm rot="0">
            <a:off x="6165286" y="1600454"/>
            <a:ext cx="2778020" cy="2900426"/>
            <a:chOff x="0" y="0"/>
            <a:chExt cx="3704027" cy="3867235"/>
          </a:xfrm>
        </p:grpSpPr>
        <p:sp>
          <p:nvSpPr>
            <p:cNvPr name="Freeform 83" id="83"/>
            <p:cNvSpPr/>
            <p:nvPr/>
          </p:nvSpPr>
          <p:spPr>
            <a:xfrm flipH="false" flipV="false" rot="0">
              <a:off x="0" y="0"/>
              <a:ext cx="3704027" cy="3765635"/>
            </a:xfrm>
            <a:custGeom>
              <a:avLst/>
              <a:gdLst/>
              <a:ahLst/>
              <a:cxnLst/>
              <a:rect r="r" b="b" t="t" l="l"/>
              <a:pathLst>
                <a:path h="3765635" w="3704027">
                  <a:moveTo>
                    <a:pt x="0" y="0"/>
                  </a:moveTo>
                  <a:lnTo>
                    <a:pt x="3704027" y="0"/>
                  </a:lnTo>
                  <a:lnTo>
                    <a:pt x="3704027" y="3765635"/>
                  </a:lnTo>
                  <a:lnTo>
                    <a:pt x="0" y="3765635"/>
                  </a:lnTo>
                  <a:close/>
                </a:path>
              </a:pathLst>
            </a:custGeom>
            <a:solidFill>
              <a:srgbClr val="F4BAD9"/>
            </a:solidFill>
          </p:spPr>
        </p:sp>
        <p:sp>
          <p:nvSpPr>
            <p:cNvPr name="Freeform 84" id="84"/>
            <p:cNvSpPr/>
            <p:nvPr/>
          </p:nvSpPr>
          <p:spPr>
            <a:xfrm flipH="false" flipV="false" rot="0">
              <a:off x="0" y="0"/>
              <a:ext cx="3704027" cy="3867235"/>
            </a:xfrm>
            <a:custGeom>
              <a:avLst/>
              <a:gdLst/>
              <a:ahLst/>
              <a:cxnLst/>
              <a:rect r="r" b="b" t="t" l="l"/>
              <a:pathLst>
                <a:path h="3867235" w="3704027">
                  <a:moveTo>
                    <a:pt x="0" y="3765635"/>
                  </a:moveTo>
                  <a:lnTo>
                    <a:pt x="3704027" y="3765635"/>
                  </a:lnTo>
                  <a:lnTo>
                    <a:pt x="3577027" y="3867235"/>
                  </a:lnTo>
                  <a:cubicBezTo>
                    <a:pt x="3577027" y="3867235"/>
                    <a:pt x="2586427" y="3791035"/>
                    <a:pt x="2484827" y="3791035"/>
                  </a:cubicBezTo>
                  <a:lnTo>
                    <a:pt x="1219200" y="3791035"/>
                  </a:lnTo>
                  <a:cubicBezTo>
                    <a:pt x="1117600" y="3791035"/>
                    <a:pt x="127000" y="3867235"/>
                    <a:pt x="127000" y="3867235"/>
                  </a:cubicBezTo>
                  <a:lnTo>
                    <a:pt x="0" y="3765635"/>
                  </a:lnTo>
                  <a:lnTo>
                    <a:pt x="0" y="0"/>
                  </a:lnTo>
                  <a:lnTo>
                    <a:pt x="3704027" y="0"/>
                  </a:lnTo>
                  <a:lnTo>
                    <a:pt x="3704027" y="3765635"/>
                  </a:lnTo>
                  <a:lnTo>
                    <a:pt x="12700" y="3765635"/>
                  </a:lnTo>
                  <a:lnTo>
                    <a:pt x="12700" y="3752935"/>
                  </a:lnTo>
                  <a:lnTo>
                    <a:pt x="3691327" y="3752935"/>
                  </a:lnTo>
                  <a:lnTo>
                    <a:pt x="3691327" y="12700"/>
                  </a:lnTo>
                  <a:lnTo>
                    <a:pt x="12700" y="12700"/>
                  </a:lnTo>
                  <a:lnTo>
                    <a:pt x="12700" y="3765635"/>
                  </a:lnTo>
                </a:path>
              </a:pathLst>
            </a:custGeom>
            <a:solidFill>
              <a:srgbClr val="394C60">
                <a:alpha val="9804"/>
              </a:srgbClr>
            </a:solidFill>
          </p:spPr>
        </p:sp>
        <p:sp>
          <p:nvSpPr>
            <p:cNvPr name="TextBox 85" id="85"/>
            <p:cNvSpPr txBox="true"/>
            <p:nvPr/>
          </p:nvSpPr>
          <p:spPr>
            <a:xfrm>
              <a:off x="0" y="-76200"/>
              <a:ext cx="3704027" cy="3384635"/>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“I had a </a:t>
              </a:r>
              <a:r>
                <a:rPr lang="en-US" sz="2000" b="true">
                  <a:solidFill>
                    <a:srgbClr val="000000"/>
                  </a:solidFill>
                  <a:latin typeface="Telegraf Bold"/>
                  <a:ea typeface="Telegraf Bold"/>
                  <a:cs typeface="Telegraf Bold"/>
                  <a:sym typeface="Telegraf Bold"/>
                </a:rPr>
                <a:t>hard time figuring out when</a:t>
              </a:r>
              <a:r>
                <a:rPr lang="en-US" sz="2000">
                  <a:solidFill>
                    <a:srgbClr val="000000"/>
                  </a:solidFill>
                  <a:latin typeface="Telegraf"/>
                  <a:ea typeface="Telegraf"/>
                  <a:cs typeface="Telegraf"/>
                  <a:sym typeface="Telegraf"/>
                </a:rPr>
                <a:t> I should be </a:t>
              </a:r>
              <a:r>
                <a:rPr lang="en-US" sz="2000" b="true">
                  <a:solidFill>
                    <a:srgbClr val="000000"/>
                  </a:solidFill>
                  <a:latin typeface="Telegraf Bold"/>
                  <a:ea typeface="Telegraf Bold"/>
                  <a:cs typeface="Telegraf Bold"/>
                  <a:sym typeface="Telegraf Bold"/>
                </a:rPr>
                <a:t>exercising</a:t>
              </a:r>
              <a:r>
                <a:rPr lang="en-US" sz="2000">
                  <a:solidFill>
                    <a:srgbClr val="000000"/>
                  </a:solidFill>
                  <a:latin typeface="Telegraf"/>
                  <a:ea typeface="Telegraf"/>
                  <a:cs typeface="Telegraf"/>
                  <a:sym typeface="Telegraf"/>
                </a:rPr>
                <a:t>”</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8" id="18"/>
          <p:cNvGrpSpPr/>
          <p:nvPr/>
        </p:nvGrpSpPr>
        <p:grpSpPr>
          <a:xfrm rot="0">
            <a:off x="9253538" y="5233988"/>
            <a:ext cx="8775929" cy="860712"/>
            <a:chOff x="0" y="0"/>
            <a:chExt cx="14811065" cy="1452617"/>
          </a:xfrm>
        </p:grpSpPr>
        <p:sp>
          <p:nvSpPr>
            <p:cNvPr name="Freeform 19" id="19"/>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0" id="20"/>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1" id="21"/>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2" id="22"/>
          <p:cNvGrpSpPr/>
          <p:nvPr/>
        </p:nvGrpSpPr>
        <p:grpSpPr>
          <a:xfrm rot="0">
            <a:off x="9253538" y="430323"/>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258534"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5233988"/>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4" id="34"/>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7" id="37"/>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8" id="38"/>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39" id="39"/>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40" id="40"/>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41" id="41"/>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sp>
        <p:nvSpPr>
          <p:cNvPr name="TextBox 42" id="42"/>
          <p:cNvSpPr txBox="true"/>
          <p:nvPr/>
        </p:nvSpPr>
        <p:spPr>
          <a:xfrm rot="0">
            <a:off x="414980" y="1338263"/>
            <a:ext cx="8463037"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Worked nightshifts for </a:t>
            </a:r>
            <a:r>
              <a:rPr lang="en-US" b="true" sz="1500">
                <a:solidFill>
                  <a:srgbClr val="000000">
                    <a:alpha val="40000"/>
                  </a:srgbClr>
                </a:solidFill>
                <a:latin typeface="Telegraf Bold"/>
                <a:ea typeface="Telegraf Bold"/>
                <a:cs typeface="Telegraf Bold"/>
                <a:sym typeface="Telegraf Bold"/>
              </a:rPr>
              <a:t>7 years</a:t>
            </a:r>
            <a:r>
              <a:rPr lang="en-US" sz="1500">
                <a:solidFill>
                  <a:srgbClr val="000000">
                    <a:alpha val="40000"/>
                  </a:srgbClr>
                </a:solidFill>
                <a:latin typeface="Telegraf"/>
                <a:ea typeface="Telegraf"/>
                <a:cs typeface="Telegraf"/>
                <a:sym typeface="Telegraf"/>
              </a:rPr>
              <a:t>, working an average of </a:t>
            </a:r>
            <a:r>
              <a:rPr lang="en-US" b="true" sz="1500">
                <a:solidFill>
                  <a:srgbClr val="000000">
                    <a:alpha val="40000"/>
                  </a:srgbClr>
                </a:solidFill>
                <a:latin typeface="Telegraf Bold"/>
                <a:ea typeface="Telegraf Bold"/>
                <a:cs typeface="Telegraf Bold"/>
                <a:sym typeface="Telegraf Bold"/>
              </a:rPr>
              <a:t>15 nights a month</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Eventually </a:t>
            </a:r>
            <a:r>
              <a:rPr lang="en-US" b="true" sz="1500">
                <a:solidFill>
                  <a:srgbClr val="000000">
                    <a:alpha val="40000"/>
                  </a:srgbClr>
                </a:solidFill>
                <a:latin typeface="Telegraf Bold"/>
                <a:ea typeface="Telegraf Bold"/>
                <a:cs typeface="Telegraf Bold"/>
                <a:sym typeface="Telegraf Bold"/>
              </a:rPr>
              <a:t>transitioned to daytime work 3 years ago</a:t>
            </a:r>
            <a:r>
              <a:rPr lang="en-US" sz="1500">
                <a:solidFill>
                  <a:srgbClr val="000000">
                    <a:alpha val="40000"/>
                  </a:srgbClr>
                </a:solidFill>
                <a:latin typeface="Telegraf"/>
                <a:ea typeface="Telegraf"/>
                <a:cs typeface="Telegraf"/>
                <a:sym typeface="Telegraf"/>
              </a:rPr>
              <a:t> due to fatigue and burnout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Still does </a:t>
            </a:r>
            <a:r>
              <a:rPr lang="en-US" b="true" sz="1500">
                <a:solidFill>
                  <a:srgbClr val="000000">
                    <a:alpha val="40000"/>
                  </a:srgbClr>
                </a:solidFill>
                <a:latin typeface="Telegraf Bold"/>
                <a:ea typeface="Telegraf Bold"/>
                <a:cs typeface="Telegraf Bold"/>
                <a:sym typeface="Telegraf Bold"/>
              </a:rPr>
              <a:t>2-3 night shifts a month</a:t>
            </a:r>
            <a:r>
              <a:rPr lang="en-US" sz="1500">
                <a:solidFill>
                  <a:srgbClr val="000000">
                    <a:alpha val="40000"/>
                  </a:srgbClr>
                </a:solidFill>
                <a:latin typeface="Telegraf"/>
                <a:ea typeface="Telegraf"/>
                <a:cs typeface="Telegraf"/>
                <a:sym typeface="Telegraf"/>
              </a:rPr>
              <a:t> but night shifts are now more exhausting due to increased patient volumes and busier nights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Shift lasts from</a:t>
            </a:r>
            <a:r>
              <a:rPr lang="en-US" b="true" sz="1500">
                <a:solidFill>
                  <a:srgbClr val="000000">
                    <a:alpha val="40000"/>
                  </a:srgbClr>
                </a:solidFill>
                <a:latin typeface="Telegraf Bold"/>
                <a:ea typeface="Telegraf Bold"/>
                <a:cs typeface="Telegraf Bold"/>
                <a:sym typeface="Telegraf Bold"/>
              </a:rPr>
              <a:t> 7pm to 7am</a:t>
            </a:r>
            <a:r>
              <a:rPr lang="en-US" sz="1500">
                <a:solidFill>
                  <a:srgbClr val="000000">
                    <a:alpha val="40000"/>
                  </a:srgbClr>
                </a:solidFill>
                <a:latin typeface="Telegraf"/>
                <a:ea typeface="Telegraf"/>
                <a:cs typeface="Telegraf"/>
                <a:sym typeface="Telegraf"/>
              </a:rPr>
              <a:t>, with the post-shift period involving finishing notes and signing out to the next team. </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Commute and sign-out time </a:t>
            </a:r>
            <a:r>
              <a:rPr lang="en-US" sz="1500">
                <a:solidFill>
                  <a:srgbClr val="000000">
                    <a:alpha val="40000"/>
                  </a:srgbClr>
                </a:solidFill>
                <a:latin typeface="Telegraf"/>
                <a:ea typeface="Telegraf"/>
                <a:cs typeface="Telegraf"/>
                <a:sym typeface="Telegraf"/>
              </a:rPr>
              <a:t>take away additional time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Weekend routine is similar to weekday routine because she also </a:t>
            </a:r>
            <a:r>
              <a:rPr lang="en-US" b="true" sz="1500">
                <a:solidFill>
                  <a:srgbClr val="000000">
                    <a:alpha val="40000"/>
                  </a:srgbClr>
                </a:solidFill>
                <a:latin typeface="Telegraf Bold"/>
                <a:ea typeface="Telegraf Bold"/>
                <a:cs typeface="Telegraf Bold"/>
                <a:sym typeface="Telegraf Bold"/>
              </a:rPr>
              <a:t>works on weekends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Initially ate unhealthy at hospital cafeteria, but started </a:t>
            </a:r>
            <a:r>
              <a:rPr lang="en-US" b="true" sz="1500">
                <a:solidFill>
                  <a:srgbClr val="000000">
                    <a:alpha val="40000"/>
                  </a:srgbClr>
                </a:solidFill>
                <a:latin typeface="Telegraf Bold"/>
                <a:ea typeface="Telegraf Bold"/>
                <a:cs typeface="Telegraf Bold"/>
                <a:sym typeface="Telegraf Bold"/>
              </a:rPr>
              <a:t>bringing in own food</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Even after transitioned to day shifts, </a:t>
            </a:r>
            <a:r>
              <a:rPr lang="en-US" b="true" sz="1500">
                <a:solidFill>
                  <a:srgbClr val="000000">
                    <a:alpha val="40000"/>
                  </a:srgbClr>
                </a:solidFill>
                <a:latin typeface="Telegraf Bold"/>
                <a:ea typeface="Telegraf Bold"/>
                <a:cs typeface="Telegraf Bold"/>
                <a:sym typeface="Telegraf Bold"/>
              </a:rPr>
              <a:t>thinks better at 3-4am </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Early on</a:t>
            </a:r>
            <a:r>
              <a:rPr lang="en-US" sz="1500">
                <a:solidFill>
                  <a:srgbClr val="000000">
                    <a:alpha val="40000"/>
                  </a:srgbClr>
                </a:solidFill>
                <a:latin typeface="Telegraf"/>
                <a:ea typeface="Telegraf"/>
                <a:cs typeface="Telegraf"/>
                <a:sym typeface="Telegraf"/>
              </a:rPr>
              <a:t> in career,</a:t>
            </a:r>
            <a:r>
              <a:rPr lang="en-US" b="true" sz="1500">
                <a:solidFill>
                  <a:srgbClr val="000000">
                    <a:alpha val="40000"/>
                  </a:srgbClr>
                </a:solidFill>
                <a:latin typeface="Telegraf Bold"/>
                <a:ea typeface="Telegraf Bold"/>
                <a:cs typeface="Telegraf Bold"/>
                <a:sym typeface="Telegraf Bold"/>
              </a:rPr>
              <a:t> had so much energy</a:t>
            </a:r>
            <a:r>
              <a:rPr lang="en-US" sz="1500">
                <a:solidFill>
                  <a:srgbClr val="000000">
                    <a:alpha val="40000"/>
                  </a:srgbClr>
                </a:solidFill>
                <a:latin typeface="Telegraf"/>
                <a:ea typeface="Telegraf"/>
                <a:cs typeface="Telegraf"/>
                <a:sym typeface="Telegraf"/>
              </a:rPr>
              <a:t>: </a:t>
            </a:r>
            <a:r>
              <a:rPr lang="en-US" b="true" sz="1500">
                <a:solidFill>
                  <a:srgbClr val="000000">
                    <a:alpha val="40000"/>
                  </a:srgbClr>
                </a:solidFill>
                <a:latin typeface="Telegraf Bold"/>
                <a:ea typeface="Telegraf Bold"/>
                <a:cs typeface="Telegraf Bold"/>
                <a:sym typeface="Telegraf Bold"/>
              </a:rPr>
              <a:t>used to exercise and walk her dog</a:t>
            </a:r>
            <a:r>
              <a:rPr lang="en-US" sz="1500">
                <a:solidFill>
                  <a:srgbClr val="000000">
                    <a:alpha val="40000"/>
                  </a:srgbClr>
                </a:solidFill>
                <a:latin typeface="Telegraf"/>
                <a:ea typeface="Telegraf"/>
                <a:cs typeface="Telegraf"/>
                <a:sym typeface="Telegraf"/>
              </a:rPr>
              <a:t> after shift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When transitioned to day shifts, had very </a:t>
            </a:r>
            <a:r>
              <a:rPr lang="en-US" b="true" sz="1500">
                <a:solidFill>
                  <a:srgbClr val="000000">
                    <a:alpha val="40000"/>
                  </a:srgbClr>
                </a:solidFill>
                <a:latin typeface="Telegraf Bold"/>
                <a:ea typeface="Telegraf Bold"/>
                <a:cs typeface="Telegraf Bold"/>
                <a:sym typeface="Telegraf Bold"/>
              </a:rPr>
              <a:t>hard time figuring out when to exercise</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Most night shift workers quit </a:t>
            </a:r>
            <a:r>
              <a:rPr lang="en-US" sz="1500">
                <a:solidFill>
                  <a:srgbClr val="000000">
                    <a:alpha val="40000"/>
                  </a:srgbClr>
                </a:solidFill>
                <a:latin typeface="Telegraf"/>
                <a:ea typeface="Telegraf"/>
                <a:cs typeface="Telegraf"/>
                <a:sym typeface="Telegraf"/>
              </a:rPr>
              <a:t>after a while (not sustainable)</a:t>
            </a:r>
          </a:p>
        </p:txBody>
      </p:sp>
      <p:sp>
        <p:nvSpPr>
          <p:cNvPr name="TextBox 43" id="43"/>
          <p:cNvSpPr txBox="true"/>
          <p:nvPr/>
        </p:nvSpPr>
        <p:spPr>
          <a:xfrm rot="0">
            <a:off x="9384466" y="6285200"/>
            <a:ext cx="8514071" cy="32099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Initially found nightshifts </a:t>
            </a:r>
            <a:r>
              <a:rPr lang="en-US" b="true" sz="1500">
                <a:solidFill>
                  <a:srgbClr val="000000">
                    <a:alpha val="40000"/>
                  </a:srgbClr>
                </a:solidFill>
                <a:latin typeface="Telegraf Bold"/>
                <a:ea typeface="Telegraf Bold"/>
                <a:cs typeface="Telegraf Bold"/>
                <a:sym typeface="Telegraf Bold"/>
              </a:rPr>
              <a:t>manageable and even enjoyable </a:t>
            </a:r>
            <a:r>
              <a:rPr lang="en-US" sz="1500">
                <a:solidFill>
                  <a:srgbClr val="000000">
                    <a:alpha val="40000"/>
                  </a:srgbClr>
                </a:solidFill>
                <a:latin typeface="Telegraf"/>
                <a:ea typeface="Telegraf"/>
                <a:cs typeface="Telegraf"/>
                <a:sym typeface="Telegraf"/>
              </a:rPr>
              <a:t>but eventually became </a:t>
            </a:r>
            <a:r>
              <a:rPr lang="en-US" b="true" sz="1500">
                <a:solidFill>
                  <a:srgbClr val="000000">
                    <a:alpha val="40000"/>
                  </a:srgbClr>
                </a:solidFill>
                <a:latin typeface="Telegraf Bold"/>
                <a:ea typeface="Telegraf Bold"/>
                <a:cs typeface="Telegraf Bold"/>
                <a:sym typeface="Telegraf Bold"/>
              </a:rPr>
              <a:t>fatigued and burnout by 4th year</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Refreshing</a:t>
            </a:r>
            <a:r>
              <a:rPr lang="en-US" sz="1500">
                <a:solidFill>
                  <a:srgbClr val="000000">
                    <a:alpha val="40000"/>
                  </a:srgbClr>
                </a:solidFill>
                <a:latin typeface="Telegraf"/>
                <a:ea typeface="Telegraf"/>
                <a:cs typeface="Telegraf"/>
                <a:sym typeface="Telegraf"/>
              </a:rPr>
              <a:t> to even nap for 20 minutes during shift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Sometimes </a:t>
            </a:r>
            <a:r>
              <a:rPr lang="en-US" b="true" sz="1500">
                <a:solidFill>
                  <a:srgbClr val="000000">
                    <a:alpha val="40000"/>
                  </a:srgbClr>
                </a:solidFill>
                <a:latin typeface="Telegraf Bold"/>
                <a:ea typeface="Telegraf Bold"/>
                <a:cs typeface="Telegraf Bold"/>
                <a:sym typeface="Telegraf Bold"/>
              </a:rPr>
              <a:t>exhausted</a:t>
            </a:r>
            <a:r>
              <a:rPr lang="en-US" sz="1500">
                <a:solidFill>
                  <a:srgbClr val="000000">
                    <a:alpha val="40000"/>
                  </a:srgbClr>
                </a:solidFill>
                <a:latin typeface="Telegraf"/>
                <a:ea typeface="Telegraf"/>
                <a:cs typeface="Telegraf"/>
                <a:sym typeface="Telegraf"/>
              </a:rPr>
              <a:t>, leading to excessive sleep (18+ hours) </a:t>
            </a:r>
            <a:r>
              <a:rPr lang="en-US" b="true" sz="1500">
                <a:solidFill>
                  <a:srgbClr val="000000">
                    <a:alpha val="40000"/>
                  </a:srgbClr>
                </a:solidFill>
                <a:latin typeface="Telegraf Bold"/>
                <a:ea typeface="Telegraf Bold"/>
                <a:cs typeface="Telegraf Bold"/>
                <a:sym typeface="Telegraf Bold"/>
              </a:rPr>
              <a:t>without feeling rested after</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Nutrition-wise,  </a:t>
            </a:r>
            <a:r>
              <a:rPr lang="en-US" b="true" sz="1500">
                <a:solidFill>
                  <a:srgbClr val="000000">
                    <a:alpha val="40000"/>
                  </a:srgbClr>
                </a:solidFill>
                <a:latin typeface="Telegraf Bold"/>
                <a:ea typeface="Telegraf Bold"/>
                <a:cs typeface="Telegraf Bold"/>
                <a:sym typeface="Telegraf Bold"/>
              </a:rPr>
              <a:t>feels healthy</a:t>
            </a:r>
            <a:r>
              <a:rPr lang="en-US" sz="1500">
                <a:solidFill>
                  <a:srgbClr val="000000">
                    <a:alpha val="40000"/>
                  </a:srgbClr>
                </a:solidFill>
                <a:latin typeface="Telegraf"/>
                <a:ea typeface="Telegraf"/>
                <a:cs typeface="Telegraf"/>
                <a:sym typeface="Telegraf"/>
              </a:rPr>
              <a:t> by bringing in her own food to her shifts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Can be</a:t>
            </a:r>
            <a:r>
              <a:rPr lang="en-US" b="true" sz="1500">
                <a:solidFill>
                  <a:srgbClr val="000000">
                    <a:alpha val="40000"/>
                  </a:srgbClr>
                </a:solidFill>
                <a:latin typeface="Telegraf Bold"/>
                <a:ea typeface="Telegraf Bold"/>
                <a:cs typeface="Telegraf Bold"/>
                <a:sym typeface="Telegraf Bold"/>
              </a:rPr>
              <a:t> tough/difficult</a:t>
            </a:r>
            <a:r>
              <a:rPr lang="en-US" sz="1500">
                <a:solidFill>
                  <a:srgbClr val="000000">
                    <a:alpha val="40000"/>
                  </a:srgbClr>
                </a:solidFill>
                <a:latin typeface="Telegraf"/>
                <a:ea typeface="Telegraf"/>
                <a:cs typeface="Telegraf"/>
                <a:sym typeface="Telegraf"/>
              </a:rPr>
              <a:t> to eat well since food availability is different at night time</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Unadjusted </a:t>
            </a:r>
            <a:r>
              <a:rPr lang="en-US" sz="1500">
                <a:solidFill>
                  <a:srgbClr val="000000">
                    <a:alpha val="40000"/>
                  </a:srgbClr>
                </a:solidFill>
                <a:latin typeface="Telegraf"/>
                <a:ea typeface="Telegraf"/>
                <a:cs typeface="Telegraf"/>
                <a:sym typeface="Telegraf"/>
              </a:rPr>
              <a:t>to transitioning from night to day shifts, even after 3 years</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Uncertain </a:t>
            </a:r>
            <a:r>
              <a:rPr lang="en-US" sz="1500">
                <a:solidFill>
                  <a:srgbClr val="000000">
                    <a:alpha val="40000"/>
                  </a:srgbClr>
                </a:solidFill>
                <a:latin typeface="Telegraf"/>
                <a:ea typeface="Telegraf"/>
                <a:cs typeface="Telegraf"/>
                <a:sym typeface="Telegraf"/>
              </a:rPr>
              <a:t>of when to eat, exercise, sleep etc. after transitioning to day shifts</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Concerned and empathetic </a:t>
            </a:r>
            <a:r>
              <a:rPr lang="en-US" sz="1500">
                <a:solidFill>
                  <a:srgbClr val="000000">
                    <a:alpha val="40000"/>
                  </a:srgbClr>
                </a:solidFill>
                <a:latin typeface="Telegraf"/>
                <a:ea typeface="Telegraf"/>
                <a:cs typeface="Telegraf"/>
                <a:sym typeface="Telegraf"/>
              </a:rPr>
              <a:t>towards her night shift team since she understands the negative health effects of night shift work long term</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Concerned </a:t>
            </a:r>
            <a:r>
              <a:rPr lang="en-US" sz="1500">
                <a:solidFill>
                  <a:srgbClr val="000000">
                    <a:alpha val="40000"/>
                  </a:srgbClr>
                </a:solidFill>
                <a:latin typeface="Telegraf"/>
                <a:ea typeface="Telegraf"/>
                <a:cs typeface="Telegraf"/>
                <a:sym typeface="Telegraf"/>
              </a:rPr>
              <a:t>towards night shift workers who have family and personal relationships to maintain</a:t>
            </a:r>
          </a:p>
        </p:txBody>
      </p:sp>
      <p:sp>
        <p:nvSpPr>
          <p:cNvPr name="TextBox 44" id="44"/>
          <p:cNvSpPr txBox="true"/>
          <p:nvPr/>
        </p:nvSpPr>
        <p:spPr>
          <a:xfrm rot="0">
            <a:off x="484035" y="6285200"/>
            <a:ext cx="8393981"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Before each shift starts, </a:t>
            </a:r>
            <a:r>
              <a:rPr lang="en-US" b="true" sz="1500">
                <a:solidFill>
                  <a:srgbClr val="000000">
                    <a:alpha val="40000"/>
                  </a:srgbClr>
                </a:solidFill>
                <a:latin typeface="Telegraf Bold"/>
                <a:ea typeface="Telegraf Bold"/>
                <a:cs typeface="Telegraf Bold"/>
                <a:sym typeface="Telegraf Bold"/>
              </a:rPr>
              <a:t>signs in</a:t>
            </a:r>
            <a:r>
              <a:rPr lang="en-US" sz="1500">
                <a:solidFill>
                  <a:srgbClr val="000000">
                    <a:alpha val="40000"/>
                  </a:srgbClr>
                </a:solidFill>
                <a:latin typeface="Telegraf"/>
                <a:ea typeface="Telegraf"/>
                <a:cs typeface="Telegraf"/>
                <a:sym typeface="Telegraf"/>
              </a:rPr>
              <a:t> and takes over pager coverage, leading to </a:t>
            </a:r>
            <a:r>
              <a:rPr lang="en-US" b="true" sz="1500">
                <a:solidFill>
                  <a:srgbClr val="000000">
                    <a:alpha val="40000"/>
                  </a:srgbClr>
                </a:solidFill>
                <a:latin typeface="Telegraf Bold"/>
                <a:ea typeface="Telegraf Bold"/>
                <a:cs typeface="Telegraf Bold"/>
                <a:sym typeface="Telegraf Bold"/>
              </a:rPr>
              <a:t>immediate interruptions</a:t>
            </a:r>
            <a:r>
              <a:rPr lang="en-US" sz="1500">
                <a:solidFill>
                  <a:srgbClr val="000000">
                    <a:alpha val="40000"/>
                  </a:srgbClr>
                </a:solidFill>
                <a:latin typeface="Telegraf"/>
                <a:ea typeface="Telegraf"/>
                <a:cs typeface="Telegraf"/>
                <a:sym typeface="Telegraf"/>
              </a:rPr>
              <a:t> for lab results and emergencies. </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After the shift, Rita goes home, </a:t>
            </a:r>
            <a:r>
              <a:rPr lang="en-US" b="true" sz="1500">
                <a:solidFill>
                  <a:srgbClr val="000000">
                    <a:alpha val="40000"/>
                  </a:srgbClr>
                </a:solidFill>
                <a:latin typeface="Telegraf Bold"/>
                <a:ea typeface="Telegraf Bold"/>
                <a:cs typeface="Telegraf Bold"/>
                <a:sym typeface="Telegraf Bold"/>
              </a:rPr>
              <a:t>takes care of their dog, does laundry, and tries to sleep for a few hours,</a:t>
            </a:r>
            <a:r>
              <a:rPr lang="en-US" sz="1500">
                <a:solidFill>
                  <a:srgbClr val="000000">
                    <a:alpha val="40000"/>
                  </a:srgbClr>
                </a:solidFill>
                <a:latin typeface="Telegraf"/>
                <a:ea typeface="Telegraf"/>
                <a:cs typeface="Telegraf"/>
                <a:sym typeface="Telegraf"/>
              </a:rPr>
              <a:t> usually managing </a:t>
            </a:r>
            <a:r>
              <a:rPr lang="en-US" b="true" sz="1500">
                <a:solidFill>
                  <a:srgbClr val="000000">
                    <a:alpha val="40000"/>
                  </a:srgbClr>
                </a:solidFill>
                <a:latin typeface="Telegraf Bold"/>
                <a:ea typeface="Telegraf Bold"/>
                <a:cs typeface="Telegraf Bold"/>
                <a:sym typeface="Telegraf Bold"/>
              </a:rPr>
              <a:t>3-4 hours of sleep</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If multiple days off in a row, would </a:t>
            </a:r>
            <a:r>
              <a:rPr lang="en-US" b="true" sz="1500">
                <a:solidFill>
                  <a:srgbClr val="000000">
                    <a:alpha val="40000"/>
                  </a:srgbClr>
                </a:solidFill>
                <a:latin typeface="Telegraf Bold"/>
                <a:ea typeface="Telegraf Bold"/>
                <a:cs typeface="Telegraf Bold"/>
                <a:sym typeface="Telegraf Bold"/>
              </a:rPr>
              <a:t>sometimes sleep 18+ hours</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Spent a lot of time outside to mitigate vitamin D deficiency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Now, </a:t>
            </a:r>
            <a:r>
              <a:rPr lang="en-US" b="true" sz="1500">
                <a:solidFill>
                  <a:srgbClr val="000000">
                    <a:alpha val="40000"/>
                  </a:srgbClr>
                </a:solidFill>
                <a:latin typeface="Telegraf Bold"/>
                <a:ea typeface="Telegraf Bold"/>
                <a:cs typeface="Telegraf Bold"/>
                <a:sym typeface="Telegraf Bold"/>
              </a:rPr>
              <a:t>eats</a:t>
            </a:r>
            <a:r>
              <a:rPr lang="en-US" sz="1500">
                <a:solidFill>
                  <a:srgbClr val="000000">
                    <a:alpha val="40000"/>
                  </a:srgbClr>
                </a:solidFill>
                <a:latin typeface="Telegraf"/>
                <a:ea typeface="Telegraf"/>
                <a:cs typeface="Telegraf"/>
                <a:sym typeface="Telegraf"/>
              </a:rPr>
              <a:t> own </a:t>
            </a:r>
            <a:r>
              <a:rPr lang="en-US" b="true" sz="1500">
                <a:solidFill>
                  <a:srgbClr val="000000">
                    <a:alpha val="40000"/>
                  </a:srgbClr>
                </a:solidFill>
                <a:latin typeface="Telegraf Bold"/>
                <a:ea typeface="Telegraf Bold"/>
                <a:cs typeface="Telegraf Bold"/>
                <a:sym typeface="Telegraf Bold"/>
              </a:rPr>
              <a:t>small meals</a:t>
            </a:r>
            <a:r>
              <a:rPr lang="en-US" sz="1500">
                <a:solidFill>
                  <a:srgbClr val="000000">
                    <a:alpha val="40000"/>
                  </a:srgbClr>
                </a:solidFill>
                <a:latin typeface="Telegraf"/>
                <a:ea typeface="Telegraf"/>
                <a:cs typeface="Telegraf"/>
                <a:sym typeface="Telegraf"/>
              </a:rPr>
              <a:t> every</a:t>
            </a:r>
            <a:r>
              <a:rPr lang="en-US" b="true" sz="1500">
                <a:solidFill>
                  <a:srgbClr val="000000">
                    <a:alpha val="40000"/>
                  </a:srgbClr>
                </a:solidFill>
                <a:latin typeface="Telegraf Bold"/>
                <a:ea typeface="Telegraf Bold"/>
                <a:cs typeface="Telegraf Bold"/>
                <a:sym typeface="Telegraf Bold"/>
              </a:rPr>
              <a:t> 3-4 hours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Sometimes grabs </a:t>
            </a:r>
            <a:r>
              <a:rPr lang="en-US" b="true" sz="1500">
                <a:solidFill>
                  <a:srgbClr val="000000">
                    <a:alpha val="40000"/>
                  </a:srgbClr>
                </a:solidFill>
                <a:latin typeface="Telegraf Bold"/>
                <a:ea typeface="Telegraf Bold"/>
                <a:cs typeface="Telegraf Bold"/>
                <a:sym typeface="Telegraf Bold"/>
              </a:rPr>
              <a:t>snacks from vending machines or eat leftover</a:t>
            </a:r>
            <a:r>
              <a:rPr lang="en-US" sz="1500">
                <a:solidFill>
                  <a:srgbClr val="000000">
                    <a:alpha val="40000"/>
                  </a:srgbClr>
                </a:solidFill>
                <a:latin typeface="Telegraf"/>
                <a:ea typeface="Telegraf"/>
                <a:cs typeface="Telegraf"/>
                <a:sym typeface="Telegraf"/>
              </a:rPr>
              <a:t> food</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Now, tries to block out 4-5 hours of sleep, but still finds herself waking up at night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Even now, </a:t>
            </a:r>
            <a:r>
              <a:rPr lang="en-US" b="true" sz="1500">
                <a:solidFill>
                  <a:srgbClr val="000000">
                    <a:alpha val="40000"/>
                  </a:srgbClr>
                </a:solidFill>
                <a:latin typeface="Telegraf Bold"/>
                <a:ea typeface="Telegraf Bold"/>
                <a:cs typeface="Telegraf Bold"/>
                <a:sym typeface="Telegraf Bold"/>
              </a:rPr>
              <a:t>wakes up</a:t>
            </a:r>
            <a:r>
              <a:rPr lang="en-US" sz="1500">
                <a:solidFill>
                  <a:srgbClr val="000000">
                    <a:alpha val="40000"/>
                  </a:srgbClr>
                </a:solidFill>
                <a:latin typeface="Telegraf"/>
                <a:ea typeface="Telegraf"/>
                <a:cs typeface="Telegraf"/>
                <a:sym typeface="Telegraf"/>
              </a:rPr>
              <a:t> in the middle of the night to </a:t>
            </a:r>
            <a:r>
              <a:rPr lang="en-US" b="true" sz="1500">
                <a:solidFill>
                  <a:srgbClr val="000000">
                    <a:alpha val="40000"/>
                  </a:srgbClr>
                </a:solidFill>
                <a:latin typeface="Telegraf Bold"/>
                <a:ea typeface="Telegraf Bold"/>
                <a:cs typeface="Telegraf Bold"/>
                <a:sym typeface="Telegraf Bold"/>
              </a:rPr>
              <a:t>eat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After transition to day shifts, </a:t>
            </a:r>
            <a:r>
              <a:rPr lang="en-US" b="true" sz="1500">
                <a:solidFill>
                  <a:srgbClr val="000000">
                    <a:alpha val="40000"/>
                  </a:srgbClr>
                </a:solidFill>
                <a:latin typeface="Telegraf Bold"/>
                <a:ea typeface="Telegraf Bold"/>
                <a:cs typeface="Telegraf Bold"/>
                <a:sym typeface="Telegraf Bold"/>
              </a:rPr>
              <a:t>tried working out at night</a:t>
            </a:r>
            <a:r>
              <a:rPr lang="en-US" sz="1500">
                <a:solidFill>
                  <a:srgbClr val="000000">
                    <a:alpha val="40000"/>
                  </a:srgbClr>
                </a:solidFill>
                <a:latin typeface="Telegraf"/>
                <a:ea typeface="Telegraf"/>
                <a:cs typeface="Telegraf"/>
                <a:sym typeface="Telegraf"/>
              </a:rPr>
              <a:t> around 11pm but didn’t work out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Now, </a:t>
            </a:r>
            <a:r>
              <a:rPr lang="en-US" b="true" sz="1500">
                <a:solidFill>
                  <a:srgbClr val="000000">
                    <a:alpha val="40000"/>
                  </a:srgbClr>
                </a:solidFill>
                <a:latin typeface="Telegraf Bold"/>
                <a:ea typeface="Telegraf Bold"/>
                <a:cs typeface="Telegraf Bold"/>
                <a:sym typeface="Telegraf Bold"/>
              </a:rPr>
              <a:t>exercises at 5am</a:t>
            </a:r>
          </a:p>
          <a:p>
            <a:pPr algn="l">
              <a:lnSpc>
                <a:spcPts val="2100"/>
              </a:lnSpc>
            </a:pPr>
          </a:p>
        </p:txBody>
      </p:sp>
      <p:sp>
        <p:nvSpPr>
          <p:cNvPr name="TextBox 45" id="45"/>
          <p:cNvSpPr txBox="true"/>
          <p:nvPr/>
        </p:nvSpPr>
        <p:spPr>
          <a:xfrm rot="0">
            <a:off x="9508346" y="1467167"/>
            <a:ext cx="7960367" cy="3209925"/>
          </a:xfrm>
          <a:prstGeom prst="rect">
            <a:avLst/>
          </a:prstGeom>
        </p:spPr>
        <p:txBody>
          <a:bodyPr anchor="t" rtlCol="false" tIns="0" lIns="0" bIns="0" rIns="0">
            <a:spAutoFit/>
          </a:bodyPr>
          <a:lstStyle/>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Sleep is important, </a:t>
            </a:r>
            <a:r>
              <a:rPr lang="en-US" sz="1500">
                <a:solidFill>
                  <a:srgbClr val="000000">
                    <a:alpha val="40000"/>
                  </a:srgbClr>
                </a:solidFill>
                <a:latin typeface="Telegraf"/>
                <a:ea typeface="Telegraf"/>
                <a:cs typeface="Telegraf"/>
                <a:sym typeface="Telegraf"/>
              </a:rPr>
              <a:t>especially for night shift workers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Advises </a:t>
            </a:r>
            <a:r>
              <a:rPr lang="en-US" sz="1500">
                <a:solidFill>
                  <a:srgbClr val="000000">
                    <a:alpha val="40000"/>
                  </a:srgbClr>
                </a:solidFill>
                <a:latin typeface="Telegraf"/>
                <a:ea typeface="Telegraf"/>
                <a:cs typeface="Telegraf"/>
                <a:sym typeface="Telegraf"/>
              </a:rPr>
              <a:t>others to prioritize it, </a:t>
            </a:r>
            <a:r>
              <a:rPr lang="en-US" b="true" sz="1500">
                <a:solidFill>
                  <a:srgbClr val="000000">
                    <a:alpha val="40000"/>
                  </a:srgbClr>
                </a:solidFill>
                <a:latin typeface="Telegraf Bold"/>
                <a:ea typeface="Telegraf Bold"/>
                <a:cs typeface="Telegraf Bold"/>
                <a:sym typeface="Telegraf Bold"/>
              </a:rPr>
              <a:t>even if they don't feel tired, to maintain a normal circadian rhythm.</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She is in</a:t>
            </a:r>
            <a:r>
              <a:rPr lang="en-US" b="true" sz="1500">
                <a:solidFill>
                  <a:srgbClr val="000000">
                    <a:alpha val="40000"/>
                  </a:srgbClr>
                </a:solidFill>
                <a:latin typeface="Telegraf Bold"/>
                <a:ea typeface="Telegraf Bold"/>
                <a:cs typeface="Telegraf Bold"/>
                <a:sym typeface="Telegraf Bold"/>
              </a:rPr>
              <a:t> good control of her diet/nutrition</a:t>
            </a:r>
            <a:r>
              <a:rPr lang="en-US" sz="1500">
                <a:solidFill>
                  <a:srgbClr val="000000">
                    <a:alpha val="40000"/>
                  </a:srgbClr>
                </a:solidFill>
                <a:latin typeface="Telegraf"/>
                <a:ea typeface="Telegraf"/>
                <a:cs typeface="Telegraf"/>
                <a:sym typeface="Telegraf"/>
              </a:rPr>
              <a:t> since she brings her own food to work</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Transitioning from full-time to part-time night shifts was challenging</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After transition,</a:t>
            </a:r>
            <a:r>
              <a:rPr lang="en-US" b="true" sz="1500">
                <a:solidFill>
                  <a:srgbClr val="000000">
                    <a:alpha val="40000"/>
                  </a:srgbClr>
                </a:solidFill>
                <a:latin typeface="Telegraf Bold"/>
                <a:ea typeface="Telegraf Bold"/>
                <a:cs typeface="Telegraf Bold"/>
                <a:sym typeface="Telegraf Bold"/>
              </a:rPr>
              <a:t> difficult functioning and thinking clinically during 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After  transition, </a:t>
            </a:r>
            <a:r>
              <a:rPr lang="en-US" b="true" sz="1500">
                <a:solidFill>
                  <a:srgbClr val="000000">
                    <a:alpha val="40000"/>
                  </a:srgbClr>
                </a:solidFill>
                <a:latin typeface="Telegraf Bold"/>
                <a:ea typeface="Telegraf Bold"/>
                <a:cs typeface="Telegraf Bold"/>
                <a:sym typeface="Telegraf Bold"/>
              </a:rPr>
              <a:t>difficult adjusting to a normal sleep schedule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She is </a:t>
            </a:r>
            <a:r>
              <a:rPr lang="en-US" b="true" sz="1500">
                <a:solidFill>
                  <a:srgbClr val="000000">
                    <a:alpha val="40000"/>
                  </a:srgbClr>
                </a:solidFill>
                <a:latin typeface="Telegraf Bold"/>
                <a:ea typeface="Telegraf Bold"/>
                <a:cs typeface="Telegraf Bold"/>
                <a:sym typeface="Telegraf Bold"/>
              </a:rPr>
              <a:t>not a morning person</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Previous studies on health effect of night shift work aren’t the best due to variability in night shift schedules and difficulty of conditions conducting good research</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Need better research on health effects of night shift work</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Believes maintaining a </a:t>
            </a:r>
            <a:r>
              <a:rPr lang="en-US" b="true" sz="1500">
                <a:solidFill>
                  <a:srgbClr val="000000">
                    <a:alpha val="40000"/>
                  </a:srgbClr>
                </a:solidFill>
                <a:latin typeface="Telegraf Bold"/>
                <a:ea typeface="Telegraf Bold"/>
                <a:cs typeface="Telegraf Bold"/>
                <a:sym typeface="Telegraf Bold"/>
              </a:rPr>
              <a:t>normal circadian rhythm is important</a:t>
            </a:r>
          </a:p>
        </p:txBody>
      </p:sp>
      <p:grpSp>
        <p:nvGrpSpPr>
          <p:cNvPr name="Group 46" id="46"/>
          <p:cNvGrpSpPr/>
          <p:nvPr/>
        </p:nvGrpSpPr>
        <p:grpSpPr>
          <a:xfrm rot="0">
            <a:off x="484035" y="1645729"/>
            <a:ext cx="2714791" cy="2900426"/>
            <a:chOff x="0" y="0"/>
            <a:chExt cx="3619721" cy="3867235"/>
          </a:xfrm>
        </p:grpSpPr>
        <p:sp>
          <p:nvSpPr>
            <p:cNvPr name="Freeform 47" id="47"/>
            <p:cNvSpPr/>
            <p:nvPr/>
          </p:nvSpPr>
          <p:spPr>
            <a:xfrm flipH="false" flipV="false" rot="0">
              <a:off x="0" y="0"/>
              <a:ext cx="3619721" cy="3765635"/>
            </a:xfrm>
            <a:custGeom>
              <a:avLst/>
              <a:gdLst/>
              <a:ahLst/>
              <a:cxnLst/>
              <a:rect r="r" b="b" t="t" l="l"/>
              <a:pathLst>
                <a:path h="3765635" w="3619721">
                  <a:moveTo>
                    <a:pt x="0" y="0"/>
                  </a:moveTo>
                  <a:lnTo>
                    <a:pt x="3619721" y="0"/>
                  </a:lnTo>
                  <a:lnTo>
                    <a:pt x="3619721" y="3765635"/>
                  </a:lnTo>
                  <a:lnTo>
                    <a:pt x="0" y="3765635"/>
                  </a:lnTo>
                  <a:close/>
                </a:path>
              </a:pathLst>
            </a:custGeom>
            <a:solidFill>
              <a:srgbClr val="F4BAD9"/>
            </a:solidFill>
          </p:spPr>
        </p:sp>
        <p:sp>
          <p:nvSpPr>
            <p:cNvPr name="Freeform 48" id="48"/>
            <p:cNvSpPr/>
            <p:nvPr/>
          </p:nvSpPr>
          <p:spPr>
            <a:xfrm flipH="false" flipV="false" rot="0">
              <a:off x="0" y="0"/>
              <a:ext cx="3619721" cy="3867235"/>
            </a:xfrm>
            <a:custGeom>
              <a:avLst/>
              <a:gdLst/>
              <a:ahLst/>
              <a:cxnLst/>
              <a:rect r="r" b="b" t="t" l="l"/>
              <a:pathLst>
                <a:path h="3867235" w="3619721">
                  <a:moveTo>
                    <a:pt x="0" y="3765635"/>
                  </a:moveTo>
                  <a:lnTo>
                    <a:pt x="3619721" y="3765635"/>
                  </a:lnTo>
                  <a:lnTo>
                    <a:pt x="3492721" y="3867235"/>
                  </a:lnTo>
                  <a:cubicBezTo>
                    <a:pt x="3492721" y="3867235"/>
                    <a:pt x="2502121" y="3791035"/>
                    <a:pt x="2400521" y="3791035"/>
                  </a:cubicBezTo>
                  <a:lnTo>
                    <a:pt x="1219200" y="3791035"/>
                  </a:lnTo>
                  <a:cubicBezTo>
                    <a:pt x="1117600" y="3791035"/>
                    <a:pt x="127000" y="3867235"/>
                    <a:pt x="127000" y="3867235"/>
                  </a:cubicBezTo>
                  <a:lnTo>
                    <a:pt x="0" y="3765635"/>
                  </a:lnTo>
                  <a:lnTo>
                    <a:pt x="0" y="0"/>
                  </a:lnTo>
                  <a:lnTo>
                    <a:pt x="3619721" y="0"/>
                  </a:lnTo>
                  <a:lnTo>
                    <a:pt x="3619721" y="3765635"/>
                  </a:lnTo>
                  <a:lnTo>
                    <a:pt x="12700" y="3765635"/>
                  </a:lnTo>
                  <a:lnTo>
                    <a:pt x="12700" y="3752935"/>
                  </a:lnTo>
                  <a:lnTo>
                    <a:pt x="3607021" y="3752935"/>
                  </a:lnTo>
                  <a:lnTo>
                    <a:pt x="3607021" y="12700"/>
                  </a:lnTo>
                  <a:lnTo>
                    <a:pt x="12700" y="12700"/>
                  </a:lnTo>
                  <a:lnTo>
                    <a:pt x="12700" y="3765635"/>
                  </a:lnTo>
                </a:path>
              </a:pathLst>
            </a:custGeom>
            <a:solidFill>
              <a:srgbClr val="394C60">
                <a:alpha val="9804"/>
              </a:srgbClr>
            </a:solidFill>
          </p:spPr>
        </p:sp>
        <p:sp>
          <p:nvSpPr>
            <p:cNvPr name="TextBox 49" id="49"/>
            <p:cNvSpPr txBox="true"/>
            <p:nvPr/>
          </p:nvSpPr>
          <p:spPr>
            <a:xfrm>
              <a:off x="0" y="-76200"/>
              <a:ext cx="3619721" cy="3384635"/>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Worked nightshifts for 7 years, then </a:t>
              </a:r>
              <a:r>
                <a:rPr lang="en-US" sz="2000" b="true">
                  <a:solidFill>
                    <a:srgbClr val="000000"/>
                  </a:solidFill>
                  <a:latin typeface="Telegraf Bold"/>
                  <a:ea typeface="Telegraf Bold"/>
                  <a:cs typeface="Telegraf Bold"/>
                  <a:sym typeface="Telegraf Bold"/>
                </a:rPr>
                <a:t>transitioned to daytime due to</a:t>
              </a:r>
              <a:r>
                <a:rPr lang="en-US" sz="2000">
                  <a:solidFill>
                    <a:srgbClr val="000000"/>
                  </a:solidFill>
                  <a:latin typeface="Telegraf"/>
                  <a:ea typeface="Telegraf"/>
                  <a:cs typeface="Telegraf"/>
                  <a:sym typeface="Telegraf"/>
                </a:rPr>
                <a:t> </a:t>
              </a:r>
              <a:r>
                <a:rPr lang="en-US" sz="2000" b="true">
                  <a:solidFill>
                    <a:srgbClr val="000000"/>
                  </a:solidFill>
                  <a:latin typeface="Telegraf Bold"/>
                  <a:ea typeface="Telegraf Bold"/>
                  <a:cs typeface="Telegraf Bold"/>
                  <a:sym typeface="Telegraf Bold"/>
                </a:rPr>
                <a:t>fatigue and burnout</a:t>
              </a:r>
            </a:p>
          </p:txBody>
        </p:sp>
      </p:grpSp>
      <p:grpSp>
        <p:nvGrpSpPr>
          <p:cNvPr name="Group 50" id="50"/>
          <p:cNvGrpSpPr/>
          <p:nvPr/>
        </p:nvGrpSpPr>
        <p:grpSpPr>
          <a:xfrm rot="0">
            <a:off x="10117605" y="1845726"/>
            <a:ext cx="3370924" cy="2548001"/>
            <a:chOff x="0" y="0"/>
            <a:chExt cx="4494566" cy="3397335"/>
          </a:xfrm>
        </p:grpSpPr>
        <p:sp>
          <p:nvSpPr>
            <p:cNvPr name="Freeform 51" id="51"/>
            <p:cNvSpPr/>
            <p:nvPr/>
          </p:nvSpPr>
          <p:spPr>
            <a:xfrm flipH="false" flipV="false" rot="0">
              <a:off x="0" y="0"/>
              <a:ext cx="4494566" cy="3295735"/>
            </a:xfrm>
            <a:custGeom>
              <a:avLst/>
              <a:gdLst/>
              <a:ahLst/>
              <a:cxnLst/>
              <a:rect r="r" b="b" t="t" l="l"/>
              <a:pathLst>
                <a:path h="3295735" w="4494566">
                  <a:moveTo>
                    <a:pt x="0" y="0"/>
                  </a:moveTo>
                  <a:lnTo>
                    <a:pt x="4494566" y="0"/>
                  </a:lnTo>
                  <a:lnTo>
                    <a:pt x="4494566" y="3295735"/>
                  </a:lnTo>
                  <a:lnTo>
                    <a:pt x="0" y="3295735"/>
                  </a:lnTo>
                  <a:close/>
                </a:path>
              </a:pathLst>
            </a:custGeom>
            <a:solidFill>
              <a:srgbClr val="CBE9A2"/>
            </a:solidFill>
          </p:spPr>
        </p:sp>
        <p:sp>
          <p:nvSpPr>
            <p:cNvPr name="Freeform 52" id="52"/>
            <p:cNvSpPr/>
            <p:nvPr/>
          </p:nvSpPr>
          <p:spPr>
            <a:xfrm flipH="false" flipV="false" rot="0">
              <a:off x="0" y="0"/>
              <a:ext cx="4494566" cy="3397335"/>
            </a:xfrm>
            <a:custGeom>
              <a:avLst/>
              <a:gdLst/>
              <a:ahLst/>
              <a:cxnLst/>
              <a:rect r="r" b="b" t="t" l="l"/>
              <a:pathLst>
                <a:path h="3397335" w="4494566">
                  <a:moveTo>
                    <a:pt x="0" y="3295735"/>
                  </a:moveTo>
                  <a:lnTo>
                    <a:pt x="4494566" y="3295735"/>
                  </a:lnTo>
                  <a:lnTo>
                    <a:pt x="4367566" y="3397335"/>
                  </a:lnTo>
                  <a:cubicBezTo>
                    <a:pt x="4367566" y="3397335"/>
                    <a:pt x="3376966" y="3321135"/>
                    <a:pt x="3275366" y="3321135"/>
                  </a:cubicBezTo>
                  <a:lnTo>
                    <a:pt x="1219200" y="3321135"/>
                  </a:lnTo>
                  <a:cubicBezTo>
                    <a:pt x="1117600" y="3321135"/>
                    <a:pt x="127000" y="3397335"/>
                    <a:pt x="127000" y="3397335"/>
                  </a:cubicBezTo>
                  <a:lnTo>
                    <a:pt x="0" y="3295735"/>
                  </a:lnTo>
                  <a:lnTo>
                    <a:pt x="0" y="0"/>
                  </a:lnTo>
                  <a:lnTo>
                    <a:pt x="4494566" y="0"/>
                  </a:lnTo>
                  <a:lnTo>
                    <a:pt x="4494566" y="3295735"/>
                  </a:lnTo>
                  <a:lnTo>
                    <a:pt x="12700" y="3295735"/>
                  </a:lnTo>
                  <a:lnTo>
                    <a:pt x="12700" y="3283035"/>
                  </a:lnTo>
                  <a:lnTo>
                    <a:pt x="4481866" y="3283035"/>
                  </a:lnTo>
                  <a:lnTo>
                    <a:pt x="4481866" y="12700"/>
                  </a:lnTo>
                  <a:lnTo>
                    <a:pt x="12700" y="12700"/>
                  </a:lnTo>
                  <a:lnTo>
                    <a:pt x="12700" y="3295735"/>
                  </a:lnTo>
                </a:path>
              </a:pathLst>
            </a:custGeom>
            <a:solidFill>
              <a:srgbClr val="394C60">
                <a:alpha val="9804"/>
              </a:srgbClr>
            </a:solidFill>
          </p:spPr>
        </p:sp>
        <p:sp>
          <p:nvSpPr>
            <p:cNvPr name="TextBox 53" id="53"/>
            <p:cNvSpPr txBox="true"/>
            <p:nvPr/>
          </p:nvSpPr>
          <p:spPr>
            <a:xfrm>
              <a:off x="0" y="-76200"/>
              <a:ext cx="4494566" cy="2914735"/>
            </a:xfrm>
            <a:prstGeom prst="rect">
              <a:avLst/>
            </a:prstGeom>
          </p:spPr>
          <p:txBody>
            <a:bodyPr anchor="t" rtlCol="false" tIns="203200" lIns="203200" bIns="203200" rIns="203200"/>
            <a:lstStyle/>
            <a:p>
              <a:pPr algn="ctr">
                <a:lnSpc>
                  <a:spcPts val="2800"/>
                </a:lnSpc>
              </a:pPr>
              <a:r>
                <a:rPr lang="en-US" sz="2000" b="true">
                  <a:solidFill>
                    <a:srgbClr val="000000"/>
                  </a:solidFill>
                  <a:latin typeface="Telegraf Bold"/>
                  <a:ea typeface="Telegraf Bold"/>
                  <a:cs typeface="Telegraf Bold"/>
                  <a:sym typeface="Telegraf Bold"/>
                </a:rPr>
                <a:t>Sleep and normal circadian rhythm</a:t>
              </a:r>
              <a:r>
                <a:rPr lang="en-US" sz="2000">
                  <a:solidFill>
                    <a:srgbClr val="000000"/>
                  </a:solidFill>
                  <a:latin typeface="Telegraf"/>
                  <a:ea typeface="Telegraf"/>
                  <a:cs typeface="Telegraf"/>
                  <a:sym typeface="Telegraf"/>
                </a:rPr>
                <a:t> are important, </a:t>
              </a:r>
              <a:r>
                <a:rPr lang="en-US" sz="2000" b="true">
                  <a:solidFill>
                    <a:srgbClr val="000000"/>
                  </a:solidFill>
                  <a:latin typeface="Telegraf Bold"/>
                  <a:ea typeface="Telegraf Bold"/>
                  <a:cs typeface="Telegraf Bold"/>
                  <a:sym typeface="Telegraf Bold"/>
                </a:rPr>
                <a:t>even if you don’t think you feel tired</a:t>
              </a:r>
            </a:p>
          </p:txBody>
        </p:sp>
      </p:grpSp>
      <p:grpSp>
        <p:nvGrpSpPr>
          <p:cNvPr name="Group 54" id="54"/>
          <p:cNvGrpSpPr/>
          <p:nvPr/>
        </p:nvGrpSpPr>
        <p:grpSpPr>
          <a:xfrm rot="0">
            <a:off x="484035" y="6349263"/>
            <a:ext cx="2732775" cy="3252851"/>
            <a:chOff x="0" y="0"/>
            <a:chExt cx="3643700" cy="4337134"/>
          </a:xfrm>
        </p:grpSpPr>
        <p:sp>
          <p:nvSpPr>
            <p:cNvPr name="Freeform 55" id="55"/>
            <p:cNvSpPr/>
            <p:nvPr/>
          </p:nvSpPr>
          <p:spPr>
            <a:xfrm flipH="false" flipV="false" rot="0">
              <a:off x="0" y="0"/>
              <a:ext cx="3643700" cy="4235534"/>
            </a:xfrm>
            <a:custGeom>
              <a:avLst/>
              <a:gdLst/>
              <a:ahLst/>
              <a:cxnLst/>
              <a:rect r="r" b="b" t="t" l="l"/>
              <a:pathLst>
                <a:path h="4235534" w="3643700">
                  <a:moveTo>
                    <a:pt x="0" y="0"/>
                  </a:moveTo>
                  <a:lnTo>
                    <a:pt x="3643700" y="0"/>
                  </a:lnTo>
                  <a:lnTo>
                    <a:pt x="3643700" y="4235534"/>
                  </a:lnTo>
                  <a:lnTo>
                    <a:pt x="0" y="4235534"/>
                  </a:lnTo>
                  <a:close/>
                </a:path>
              </a:pathLst>
            </a:custGeom>
            <a:solidFill>
              <a:srgbClr val="FDF9B4"/>
            </a:solidFill>
          </p:spPr>
        </p:sp>
        <p:sp>
          <p:nvSpPr>
            <p:cNvPr name="Freeform 56" id="56"/>
            <p:cNvSpPr/>
            <p:nvPr/>
          </p:nvSpPr>
          <p:spPr>
            <a:xfrm flipH="false" flipV="false" rot="0">
              <a:off x="0" y="0"/>
              <a:ext cx="3643700" cy="4337134"/>
            </a:xfrm>
            <a:custGeom>
              <a:avLst/>
              <a:gdLst/>
              <a:ahLst/>
              <a:cxnLst/>
              <a:rect r="r" b="b" t="t" l="l"/>
              <a:pathLst>
                <a:path h="4337134" w="3643700">
                  <a:moveTo>
                    <a:pt x="0" y="4235534"/>
                  </a:moveTo>
                  <a:lnTo>
                    <a:pt x="3643700" y="4235534"/>
                  </a:lnTo>
                  <a:lnTo>
                    <a:pt x="3516700" y="4337134"/>
                  </a:lnTo>
                  <a:cubicBezTo>
                    <a:pt x="3516700" y="4337134"/>
                    <a:pt x="2526100" y="4260934"/>
                    <a:pt x="2424500" y="4260934"/>
                  </a:cubicBezTo>
                  <a:lnTo>
                    <a:pt x="1219200" y="4260934"/>
                  </a:lnTo>
                  <a:cubicBezTo>
                    <a:pt x="1117600" y="4260934"/>
                    <a:pt x="127000" y="4337134"/>
                    <a:pt x="127000" y="4337134"/>
                  </a:cubicBezTo>
                  <a:lnTo>
                    <a:pt x="0" y="4235534"/>
                  </a:lnTo>
                  <a:lnTo>
                    <a:pt x="0" y="0"/>
                  </a:lnTo>
                  <a:lnTo>
                    <a:pt x="3643700" y="0"/>
                  </a:lnTo>
                  <a:lnTo>
                    <a:pt x="3643700" y="4235534"/>
                  </a:lnTo>
                  <a:lnTo>
                    <a:pt x="12700" y="4235534"/>
                  </a:lnTo>
                  <a:lnTo>
                    <a:pt x="12700" y="4222834"/>
                  </a:lnTo>
                  <a:lnTo>
                    <a:pt x="3631000" y="4222834"/>
                  </a:lnTo>
                  <a:lnTo>
                    <a:pt x="3631000" y="12700"/>
                  </a:lnTo>
                  <a:lnTo>
                    <a:pt x="12700" y="12700"/>
                  </a:lnTo>
                  <a:lnTo>
                    <a:pt x="12700" y="4235534"/>
                  </a:lnTo>
                </a:path>
              </a:pathLst>
            </a:custGeom>
            <a:solidFill>
              <a:srgbClr val="394C60">
                <a:alpha val="9804"/>
              </a:srgbClr>
            </a:solidFill>
          </p:spPr>
        </p:sp>
        <p:sp>
          <p:nvSpPr>
            <p:cNvPr name="TextBox 57" id="57"/>
            <p:cNvSpPr txBox="true"/>
            <p:nvPr/>
          </p:nvSpPr>
          <p:spPr>
            <a:xfrm>
              <a:off x="0" y="-66675"/>
              <a:ext cx="3643700" cy="3845009"/>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After nightshifts, would </a:t>
              </a:r>
              <a:r>
                <a:rPr lang="en-US" sz="1999" b="true">
                  <a:solidFill>
                    <a:srgbClr val="000000"/>
                  </a:solidFill>
                  <a:latin typeface="Telegraf Bold"/>
                  <a:ea typeface="Telegraf Bold"/>
                  <a:cs typeface="Telegraf Bold"/>
                  <a:sym typeface="Telegraf Bold"/>
                </a:rPr>
                <a:t>run errands</a:t>
              </a:r>
              <a:r>
                <a:rPr lang="en-US" sz="1999">
                  <a:solidFill>
                    <a:srgbClr val="000000"/>
                  </a:solidFill>
                  <a:latin typeface="Telegraf"/>
                  <a:ea typeface="Telegraf"/>
                  <a:cs typeface="Telegraf"/>
                  <a:sym typeface="Telegraf"/>
                </a:rPr>
                <a:t>, then </a:t>
              </a:r>
              <a:r>
                <a:rPr lang="en-US" sz="1999" b="true">
                  <a:solidFill>
                    <a:srgbClr val="000000"/>
                  </a:solidFill>
                  <a:latin typeface="Telegraf Bold"/>
                  <a:ea typeface="Telegraf Bold"/>
                  <a:cs typeface="Telegraf Bold"/>
                  <a:sym typeface="Telegraf Bold"/>
                </a:rPr>
                <a:t>sleep 3-4hrs.</a:t>
              </a:r>
              <a:r>
                <a:rPr lang="en-US" sz="1999">
                  <a:solidFill>
                    <a:srgbClr val="000000"/>
                  </a:solidFill>
                  <a:latin typeface="Telegraf"/>
                  <a:ea typeface="Telegraf"/>
                  <a:cs typeface="Telegraf"/>
                  <a:sym typeface="Telegraf"/>
                </a:rPr>
                <a:t> After transitioning to day, </a:t>
              </a:r>
              <a:r>
                <a:rPr lang="en-US" sz="1999" b="true">
                  <a:solidFill>
                    <a:srgbClr val="000000"/>
                  </a:solidFill>
                  <a:latin typeface="Telegraf Bold"/>
                  <a:ea typeface="Telegraf Bold"/>
                  <a:cs typeface="Telegraf Bold"/>
                  <a:sym typeface="Telegraf Bold"/>
                </a:rPr>
                <a:t>sleeps 4-5hrs</a:t>
              </a:r>
              <a:r>
                <a:rPr lang="en-US" sz="1999">
                  <a:solidFill>
                    <a:srgbClr val="000000"/>
                  </a:solidFill>
                  <a:latin typeface="Telegraf"/>
                  <a:ea typeface="Telegraf"/>
                  <a:cs typeface="Telegraf"/>
                  <a:sym typeface="Telegraf"/>
                </a:rPr>
                <a:t> but keeps </a:t>
              </a:r>
              <a:r>
                <a:rPr lang="en-US" sz="1999" b="true">
                  <a:solidFill>
                    <a:srgbClr val="000000"/>
                  </a:solidFill>
                  <a:latin typeface="Telegraf Bold"/>
                  <a:ea typeface="Telegraf Bold"/>
                  <a:cs typeface="Telegraf Bold"/>
                  <a:sym typeface="Telegraf Bold"/>
                </a:rPr>
                <a:t>waking up at night</a:t>
              </a:r>
            </a:p>
          </p:txBody>
        </p:sp>
      </p:grpSp>
      <p:grpSp>
        <p:nvGrpSpPr>
          <p:cNvPr name="Group 58" id="58"/>
          <p:cNvGrpSpPr/>
          <p:nvPr/>
        </p:nvGrpSpPr>
        <p:grpSpPr>
          <a:xfrm rot="0">
            <a:off x="10247562" y="6543808"/>
            <a:ext cx="3240967" cy="2855150"/>
            <a:chOff x="0" y="0"/>
            <a:chExt cx="4321289" cy="3806867"/>
          </a:xfrm>
        </p:grpSpPr>
        <p:sp>
          <p:nvSpPr>
            <p:cNvPr name="Freeform 59" id="59"/>
            <p:cNvSpPr/>
            <p:nvPr/>
          </p:nvSpPr>
          <p:spPr>
            <a:xfrm flipH="false" flipV="false" rot="0">
              <a:off x="0" y="0"/>
              <a:ext cx="4321289" cy="3705267"/>
            </a:xfrm>
            <a:custGeom>
              <a:avLst/>
              <a:gdLst/>
              <a:ahLst/>
              <a:cxnLst/>
              <a:rect r="r" b="b" t="t" l="l"/>
              <a:pathLst>
                <a:path h="3705267" w="4321289">
                  <a:moveTo>
                    <a:pt x="0" y="0"/>
                  </a:moveTo>
                  <a:lnTo>
                    <a:pt x="4321289" y="0"/>
                  </a:lnTo>
                  <a:lnTo>
                    <a:pt x="4321289" y="3705267"/>
                  </a:lnTo>
                  <a:lnTo>
                    <a:pt x="0" y="3705267"/>
                  </a:lnTo>
                  <a:close/>
                </a:path>
              </a:pathLst>
            </a:custGeom>
            <a:solidFill>
              <a:srgbClr val="F6B7A2"/>
            </a:solidFill>
          </p:spPr>
        </p:sp>
        <p:sp>
          <p:nvSpPr>
            <p:cNvPr name="Freeform 60" id="60"/>
            <p:cNvSpPr/>
            <p:nvPr/>
          </p:nvSpPr>
          <p:spPr>
            <a:xfrm flipH="false" flipV="false" rot="0">
              <a:off x="0" y="0"/>
              <a:ext cx="4321289" cy="3806867"/>
            </a:xfrm>
            <a:custGeom>
              <a:avLst/>
              <a:gdLst/>
              <a:ahLst/>
              <a:cxnLst/>
              <a:rect r="r" b="b" t="t" l="l"/>
              <a:pathLst>
                <a:path h="3806867" w="4321289">
                  <a:moveTo>
                    <a:pt x="0" y="3705267"/>
                  </a:moveTo>
                  <a:lnTo>
                    <a:pt x="4321289" y="3705267"/>
                  </a:lnTo>
                  <a:lnTo>
                    <a:pt x="4194289" y="3806867"/>
                  </a:lnTo>
                  <a:cubicBezTo>
                    <a:pt x="4194289" y="3806867"/>
                    <a:pt x="3203689" y="3730667"/>
                    <a:pt x="3102089" y="3730667"/>
                  </a:cubicBezTo>
                  <a:lnTo>
                    <a:pt x="1219200" y="3730667"/>
                  </a:lnTo>
                  <a:cubicBezTo>
                    <a:pt x="1117600" y="3730667"/>
                    <a:pt x="127000" y="3806867"/>
                    <a:pt x="127000" y="3806867"/>
                  </a:cubicBezTo>
                  <a:lnTo>
                    <a:pt x="0" y="3705267"/>
                  </a:lnTo>
                  <a:lnTo>
                    <a:pt x="0" y="0"/>
                  </a:lnTo>
                  <a:lnTo>
                    <a:pt x="4321289" y="0"/>
                  </a:lnTo>
                  <a:lnTo>
                    <a:pt x="4321289" y="3705267"/>
                  </a:lnTo>
                  <a:lnTo>
                    <a:pt x="12700" y="3705267"/>
                  </a:lnTo>
                  <a:lnTo>
                    <a:pt x="12700" y="3692567"/>
                  </a:lnTo>
                  <a:lnTo>
                    <a:pt x="4308589" y="3692567"/>
                  </a:lnTo>
                  <a:lnTo>
                    <a:pt x="4308589" y="12700"/>
                  </a:lnTo>
                  <a:lnTo>
                    <a:pt x="12700" y="12700"/>
                  </a:lnTo>
                  <a:lnTo>
                    <a:pt x="12700" y="3705267"/>
                  </a:lnTo>
                </a:path>
              </a:pathLst>
            </a:custGeom>
            <a:solidFill>
              <a:srgbClr val="394C60">
                <a:alpha val="9804"/>
              </a:srgbClr>
            </a:solidFill>
          </p:spPr>
        </p:sp>
        <p:sp>
          <p:nvSpPr>
            <p:cNvPr name="TextBox 61" id="61"/>
            <p:cNvSpPr txBox="true"/>
            <p:nvPr/>
          </p:nvSpPr>
          <p:spPr>
            <a:xfrm>
              <a:off x="0" y="-66675"/>
              <a:ext cx="4321289" cy="3314742"/>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Initially found night shifts</a:t>
              </a:r>
              <a:r>
                <a:rPr lang="en-US" sz="1999" b="true">
                  <a:solidFill>
                    <a:srgbClr val="000000"/>
                  </a:solidFill>
                  <a:latin typeface="Telegraf Bold"/>
                  <a:ea typeface="Telegraf Bold"/>
                  <a:cs typeface="Telegraf Bold"/>
                  <a:sym typeface="Telegraf Bold"/>
                </a:rPr>
                <a:t> manageable and enjoyable</a:t>
              </a:r>
              <a:r>
                <a:rPr lang="en-US" sz="1999">
                  <a:solidFill>
                    <a:srgbClr val="000000"/>
                  </a:solidFill>
                  <a:latin typeface="Telegraf"/>
                  <a:ea typeface="Telegraf"/>
                  <a:cs typeface="Telegraf"/>
                  <a:sym typeface="Telegraf"/>
                </a:rPr>
                <a:t> until felt </a:t>
              </a:r>
              <a:r>
                <a:rPr lang="en-US" sz="1999" b="true">
                  <a:solidFill>
                    <a:srgbClr val="000000"/>
                  </a:solidFill>
                  <a:latin typeface="Telegraf Bold"/>
                  <a:ea typeface="Telegraf Bold"/>
                  <a:cs typeface="Telegraf Bold"/>
                  <a:sym typeface="Telegraf Bold"/>
                </a:rPr>
                <a:t>fatigue and burnout in 4th year</a:t>
              </a:r>
            </a:p>
          </p:txBody>
        </p:sp>
      </p:grpSp>
      <p:grpSp>
        <p:nvGrpSpPr>
          <p:cNvPr name="Group 62" id="62"/>
          <p:cNvGrpSpPr/>
          <p:nvPr/>
        </p:nvGrpSpPr>
        <p:grpSpPr>
          <a:xfrm rot="0">
            <a:off x="3292016" y="1600454"/>
            <a:ext cx="2778020" cy="2900426"/>
            <a:chOff x="0" y="0"/>
            <a:chExt cx="3704027" cy="3867235"/>
          </a:xfrm>
        </p:grpSpPr>
        <p:sp>
          <p:nvSpPr>
            <p:cNvPr name="Freeform 63" id="63"/>
            <p:cNvSpPr/>
            <p:nvPr/>
          </p:nvSpPr>
          <p:spPr>
            <a:xfrm flipH="false" flipV="false" rot="0">
              <a:off x="0" y="0"/>
              <a:ext cx="3704027" cy="3765635"/>
            </a:xfrm>
            <a:custGeom>
              <a:avLst/>
              <a:gdLst/>
              <a:ahLst/>
              <a:cxnLst/>
              <a:rect r="r" b="b" t="t" l="l"/>
              <a:pathLst>
                <a:path h="3765635" w="3704027">
                  <a:moveTo>
                    <a:pt x="0" y="0"/>
                  </a:moveTo>
                  <a:lnTo>
                    <a:pt x="3704027" y="0"/>
                  </a:lnTo>
                  <a:lnTo>
                    <a:pt x="3704027" y="3765635"/>
                  </a:lnTo>
                  <a:lnTo>
                    <a:pt x="0" y="3765635"/>
                  </a:lnTo>
                  <a:close/>
                </a:path>
              </a:pathLst>
            </a:custGeom>
            <a:solidFill>
              <a:srgbClr val="F4BAD9"/>
            </a:solidFill>
          </p:spPr>
        </p:sp>
        <p:sp>
          <p:nvSpPr>
            <p:cNvPr name="Freeform 64" id="64"/>
            <p:cNvSpPr/>
            <p:nvPr/>
          </p:nvSpPr>
          <p:spPr>
            <a:xfrm flipH="false" flipV="false" rot="0">
              <a:off x="0" y="0"/>
              <a:ext cx="3704027" cy="3867235"/>
            </a:xfrm>
            <a:custGeom>
              <a:avLst/>
              <a:gdLst/>
              <a:ahLst/>
              <a:cxnLst/>
              <a:rect r="r" b="b" t="t" l="l"/>
              <a:pathLst>
                <a:path h="3867235" w="3704027">
                  <a:moveTo>
                    <a:pt x="0" y="3765635"/>
                  </a:moveTo>
                  <a:lnTo>
                    <a:pt x="3704027" y="3765635"/>
                  </a:lnTo>
                  <a:lnTo>
                    <a:pt x="3577027" y="3867235"/>
                  </a:lnTo>
                  <a:cubicBezTo>
                    <a:pt x="3577027" y="3867235"/>
                    <a:pt x="2586427" y="3791035"/>
                    <a:pt x="2484827" y="3791035"/>
                  </a:cubicBezTo>
                  <a:lnTo>
                    <a:pt x="1219200" y="3791035"/>
                  </a:lnTo>
                  <a:cubicBezTo>
                    <a:pt x="1117600" y="3791035"/>
                    <a:pt x="127000" y="3867235"/>
                    <a:pt x="127000" y="3867235"/>
                  </a:cubicBezTo>
                  <a:lnTo>
                    <a:pt x="0" y="3765635"/>
                  </a:lnTo>
                  <a:lnTo>
                    <a:pt x="0" y="0"/>
                  </a:lnTo>
                  <a:lnTo>
                    <a:pt x="3704027" y="0"/>
                  </a:lnTo>
                  <a:lnTo>
                    <a:pt x="3704027" y="3765635"/>
                  </a:lnTo>
                  <a:lnTo>
                    <a:pt x="12700" y="3765635"/>
                  </a:lnTo>
                  <a:lnTo>
                    <a:pt x="12700" y="3752935"/>
                  </a:lnTo>
                  <a:lnTo>
                    <a:pt x="3691327" y="3752935"/>
                  </a:lnTo>
                  <a:lnTo>
                    <a:pt x="3691327" y="12700"/>
                  </a:lnTo>
                  <a:lnTo>
                    <a:pt x="12700" y="12700"/>
                  </a:lnTo>
                  <a:lnTo>
                    <a:pt x="12700" y="3765635"/>
                  </a:lnTo>
                </a:path>
              </a:pathLst>
            </a:custGeom>
            <a:solidFill>
              <a:srgbClr val="394C60">
                <a:alpha val="9804"/>
              </a:srgbClr>
            </a:solidFill>
          </p:spPr>
        </p:sp>
        <p:sp>
          <p:nvSpPr>
            <p:cNvPr name="TextBox 65" id="65"/>
            <p:cNvSpPr txBox="true"/>
            <p:nvPr/>
          </p:nvSpPr>
          <p:spPr>
            <a:xfrm>
              <a:off x="0" y="-76200"/>
              <a:ext cx="3704027" cy="3384635"/>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a:t>
              </a:r>
              <a:r>
                <a:rPr lang="en-US" sz="2000" b="true">
                  <a:solidFill>
                    <a:srgbClr val="000000"/>
                  </a:solidFill>
                  <a:latin typeface="Telegraf Bold"/>
                  <a:ea typeface="Telegraf Bold"/>
                  <a:cs typeface="Telegraf Bold"/>
                  <a:sym typeface="Telegraf Bold"/>
                </a:rPr>
                <a:t>Hard to function during day </a:t>
              </a:r>
              <a:r>
                <a:rPr lang="en-US" sz="2000">
                  <a:solidFill>
                    <a:srgbClr val="000000"/>
                  </a:solidFill>
                  <a:latin typeface="Telegraf"/>
                  <a:ea typeface="Telegraf"/>
                  <a:cs typeface="Telegraf"/>
                  <a:sym typeface="Telegraf"/>
                </a:rPr>
                <a:t>and to </a:t>
              </a:r>
              <a:r>
                <a:rPr lang="en-US" sz="2000" b="true">
                  <a:solidFill>
                    <a:srgbClr val="000000"/>
                  </a:solidFill>
                  <a:latin typeface="Telegraf Bold"/>
                  <a:ea typeface="Telegraf Bold"/>
                  <a:cs typeface="Telegraf Bold"/>
                  <a:sym typeface="Telegraf Bold"/>
                </a:rPr>
                <a:t>think clinically.</a:t>
              </a:r>
              <a:r>
                <a:rPr lang="en-US" sz="2000">
                  <a:solidFill>
                    <a:srgbClr val="000000"/>
                  </a:solidFill>
                  <a:latin typeface="Telegraf"/>
                  <a:ea typeface="Telegraf"/>
                  <a:cs typeface="Telegraf"/>
                  <a:sym typeface="Telegraf"/>
                </a:rPr>
                <a:t> Even now, I still find that </a:t>
              </a:r>
              <a:r>
                <a:rPr lang="en-US" sz="2000" b="true">
                  <a:solidFill>
                    <a:srgbClr val="000000"/>
                  </a:solidFill>
                  <a:latin typeface="Telegraf Bold"/>
                  <a:ea typeface="Telegraf Bold"/>
                  <a:cs typeface="Telegraf Bold"/>
                  <a:sym typeface="Telegraf Bold"/>
                </a:rPr>
                <a:t>I think better at 3, 4am</a:t>
              </a:r>
              <a:r>
                <a:rPr lang="en-US" sz="2000">
                  <a:solidFill>
                    <a:srgbClr val="000000"/>
                  </a:solidFill>
                  <a:latin typeface="Telegraf"/>
                  <a:ea typeface="Telegraf"/>
                  <a:cs typeface="Telegraf"/>
                  <a:sym typeface="Telegraf"/>
                </a:rPr>
                <a:t>”</a:t>
              </a:r>
            </a:p>
          </p:txBody>
        </p:sp>
      </p:grpSp>
      <p:grpSp>
        <p:nvGrpSpPr>
          <p:cNvPr name="Group 66" id="66"/>
          <p:cNvGrpSpPr/>
          <p:nvPr/>
        </p:nvGrpSpPr>
        <p:grpSpPr>
          <a:xfrm rot="0">
            <a:off x="13762693" y="1821942"/>
            <a:ext cx="3496607" cy="2548001"/>
            <a:chOff x="0" y="0"/>
            <a:chExt cx="4662143" cy="3397334"/>
          </a:xfrm>
        </p:grpSpPr>
        <p:sp>
          <p:nvSpPr>
            <p:cNvPr name="Freeform 67" id="67"/>
            <p:cNvSpPr/>
            <p:nvPr/>
          </p:nvSpPr>
          <p:spPr>
            <a:xfrm flipH="false" flipV="false" rot="0">
              <a:off x="0" y="0"/>
              <a:ext cx="4662143" cy="3295734"/>
            </a:xfrm>
            <a:custGeom>
              <a:avLst/>
              <a:gdLst/>
              <a:ahLst/>
              <a:cxnLst/>
              <a:rect r="r" b="b" t="t" l="l"/>
              <a:pathLst>
                <a:path h="3295734" w="4662143">
                  <a:moveTo>
                    <a:pt x="0" y="0"/>
                  </a:moveTo>
                  <a:lnTo>
                    <a:pt x="4662143" y="0"/>
                  </a:lnTo>
                  <a:lnTo>
                    <a:pt x="4662143" y="3295734"/>
                  </a:lnTo>
                  <a:lnTo>
                    <a:pt x="0" y="3295734"/>
                  </a:lnTo>
                  <a:close/>
                </a:path>
              </a:pathLst>
            </a:custGeom>
            <a:solidFill>
              <a:srgbClr val="CBE9A2"/>
            </a:solidFill>
          </p:spPr>
        </p:sp>
        <p:sp>
          <p:nvSpPr>
            <p:cNvPr name="Freeform 68" id="68"/>
            <p:cNvSpPr/>
            <p:nvPr/>
          </p:nvSpPr>
          <p:spPr>
            <a:xfrm flipH="false" flipV="false" rot="0">
              <a:off x="0" y="0"/>
              <a:ext cx="4662143" cy="3397334"/>
            </a:xfrm>
            <a:custGeom>
              <a:avLst/>
              <a:gdLst/>
              <a:ahLst/>
              <a:cxnLst/>
              <a:rect r="r" b="b" t="t" l="l"/>
              <a:pathLst>
                <a:path h="3397334" w="4662143">
                  <a:moveTo>
                    <a:pt x="0" y="3295734"/>
                  </a:moveTo>
                  <a:lnTo>
                    <a:pt x="4662143" y="3295734"/>
                  </a:lnTo>
                  <a:lnTo>
                    <a:pt x="4535143" y="3397334"/>
                  </a:lnTo>
                  <a:cubicBezTo>
                    <a:pt x="4535143" y="3397334"/>
                    <a:pt x="3544543" y="3321134"/>
                    <a:pt x="3442943" y="3321134"/>
                  </a:cubicBezTo>
                  <a:lnTo>
                    <a:pt x="1219200" y="3321134"/>
                  </a:lnTo>
                  <a:cubicBezTo>
                    <a:pt x="1117600" y="3321134"/>
                    <a:pt x="127000" y="3397334"/>
                    <a:pt x="127000" y="3397334"/>
                  </a:cubicBezTo>
                  <a:lnTo>
                    <a:pt x="0" y="3295734"/>
                  </a:lnTo>
                  <a:lnTo>
                    <a:pt x="0" y="0"/>
                  </a:lnTo>
                  <a:lnTo>
                    <a:pt x="4662143" y="0"/>
                  </a:lnTo>
                  <a:lnTo>
                    <a:pt x="4662143" y="3295734"/>
                  </a:lnTo>
                  <a:lnTo>
                    <a:pt x="12700" y="3295734"/>
                  </a:lnTo>
                  <a:lnTo>
                    <a:pt x="12700" y="3283034"/>
                  </a:lnTo>
                  <a:lnTo>
                    <a:pt x="4649443" y="3283034"/>
                  </a:lnTo>
                  <a:lnTo>
                    <a:pt x="4649443" y="12700"/>
                  </a:lnTo>
                  <a:lnTo>
                    <a:pt x="12700" y="12700"/>
                  </a:lnTo>
                  <a:lnTo>
                    <a:pt x="12700" y="3295734"/>
                  </a:lnTo>
                </a:path>
              </a:pathLst>
            </a:custGeom>
            <a:solidFill>
              <a:srgbClr val="394C60">
                <a:alpha val="9804"/>
              </a:srgbClr>
            </a:solidFill>
          </p:spPr>
        </p:sp>
        <p:sp>
          <p:nvSpPr>
            <p:cNvPr name="TextBox 69" id="69"/>
            <p:cNvSpPr txBox="true"/>
            <p:nvPr/>
          </p:nvSpPr>
          <p:spPr>
            <a:xfrm>
              <a:off x="0" y="-66675"/>
              <a:ext cx="4662143" cy="2905209"/>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She is in </a:t>
              </a:r>
              <a:r>
                <a:rPr lang="en-US" sz="1999" b="true">
                  <a:solidFill>
                    <a:srgbClr val="000000"/>
                  </a:solidFill>
                  <a:latin typeface="Telegraf Bold"/>
                  <a:ea typeface="Telegraf Bold"/>
                  <a:cs typeface="Telegraf Bold"/>
                  <a:sym typeface="Telegraf Bold"/>
                </a:rPr>
                <a:t>good control of some aspects of her health</a:t>
              </a:r>
              <a:r>
                <a:rPr lang="en-US" sz="1999">
                  <a:solidFill>
                    <a:srgbClr val="000000"/>
                  </a:solidFill>
                  <a:latin typeface="Telegraf"/>
                  <a:ea typeface="Telegraf"/>
                  <a:cs typeface="Telegraf"/>
                  <a:sym typeface="Telegraf"/>
                </a:rPr>
                <a:t> such as diet, vitamin D maintenance, exercise etc.</a:t>
              </a:r>
            </a:p>
          </p:txBody>
        </p:sp>
      </p:grpSp>
      <p:grpSp>
        <p:nvGrpSpPr>
          <p:cNvPr name="Group 70" id="70"/>
          <p:cNvGrpSpPr/>
          <p:nvPr/>
        </p:nvGrpSpPr>
        <p:grpSpPr>
          <a:xfrm rot="0">
            <a:off x="3293010" y="6370925"/>
            <a:ext cx="2777026" cy="3252851"/>
            <a:chOff x="0" y="0"/>
            <a:chExt cx="3702701" cy="4337134"/>
          </a:xfrm>
        </p:grpSpPr>
        <p:sp>
          <p:nvSpPr>
            <p:cNvPr name="Freeform 71" id="71"/>
            <p:cNvSpPr/>
            <p:nvPr/>
          </p:nvSpPr>
          <p:spPr>
            <a:xfrm flipH="false" flipV="false" rot="0">
              <a:off x="0" y="0"/>
              <a:ext cx="3702701" cy="4235534"/>
            </a:xfrm>
            <a:custGeom>
              <a:avLst/>
              <a:gdLst/>
              <a:ahLst/>
              <a:cxnLst/>
              <a:rect r="r" b="b" t="t" l="l"/>
              <a:pathLst>
                <a:path h="4235534" w="3702701">
                  <a:moveTo>
                    <a:pt x="0" y="0"/>
                  </a:moveTo>
                  <a:lnTo>
                    <a:pt x="3702701" y="0"/>
                  </a:lnTo>
                  <a:lnTo>
                    <a:pt x="3702701" y="4235534"/>
                  </a:lnTo>
                  <a:lnTo>
                    <a:pt x="0" y="4235534"/>
                  </a:lnTo>
                  <a:close/>
                </a:path>
              </a:pathLst>
            </a:custGeom>
            <a:solidFill>
              <a:srgbClr val="FDF9B4"/>
            </a:solidFill>
          </p:spPr>
        </p:sp>
        <p:sp>
          <p:nvSpPr>
            <p:cNvPr name="Freeform 72" id="72"/>
            <p:cNvSpPr/>
            <p:nvPr/>
          </p:nvSpPr>
          <p:spPr>
            <a:xfrm flipH="false" flipV="false" rot="0">
              <a:off x="0" y="0"/>
              <a:ext cx="3702701" cy="4337134"/>
            </a:xfrm>
            <a:custGeom>
              <a:avLst/>
              <a:gdLst/>
              <a:ahLst/>
              <a:cxnLst/>
              <a:rect r="r" b="b" t="t" l="l"/>
              <a:pathLst>
                <a:path h="4337134" w="3702701">
                  <a:moveTo>
                    <a:pt x="0" y="4235534"/>
                  </a:moveTo>
                  <a:lnTo>
                    <a:pt x="3702701" y="4235534"/>
                  </a:lnTo>
                  <a:lnTo>
                    <a:pt x="3575701" y="4337134"/>
                  </a:lnTo>
                  <a:cubicBezTo>
                    <a:pt x="3575701" y="4337134"/>
                    <a:pt x="2585101" y="4260934"/>
                    <a:pt x="2483501" y="4260934"/>
                  </a:cubicBezTo>
                  <a:lnTo>
                    <a:pt x="1219200" y="4260934"/>
                  </a:lnTo>
                  <a:cubicBezTo>
                    <a:pt x="1117600" y="4260934"/>
                    <a:pt x="127000" y="4337134"/>
                    <a:pt x="127000" y="4337134"/>
                  </a:cubicBezTo>
                  <a:lnTo>
                    <a:pt x="0" y="4235534"/>
                  </a:lnTo>
                  <a:lnTo>
                    <a:pt x="0" y="0"/>
                  </a:lnTo>
                  <a:lnTo>
                    <a:pt x="3702701" y="0"/>
                  </a:lnTo>
                  <a:lnTo>
                    <a:pt x="3702701" y="4235534"/>
                  </a:lnTo>
                  <a:lnTo>
                    <a:pt x="12700" y="4235534"/>
                  </a:lnTo>
                  <a:lnTo>
                    <a:pt x="12700" y="4222834"/>
                  </a:lnTo>
                  <a:lnTo>
                    <a:pt x="3690001" y="4222834"/>
                  </a:lnTo>
                  <a:lnTo>
                    <a:pt x="3690001" y="12700"/>
                  </a:lnTo>
                  <a:lnTo>
                    <a:pt x="12700" y="12700"/>
                  </a:lnTo>
                  <a:lnTo>
                    <a:pt x="12700" y="4235534"/>
                  </a:lnTo>
                </a:path>
              </a:pathLst>
            </a:custGeom>
            <a:solidFill>
              <a:srgbClr val="394C60">
                <a:alpha val="9804"/>
              </a:srgbClr>
            </a:solidFill>
          </p:spPr>
        </p:sp>
        <p:sp>
          <p:nvSpPr>
            <p:cNvPr name="TextBox 73" id="73"/>
            <p:cNvSpPr txBox="true"/>
            <p:nvPr/>
          </p:nvSpPr>
          <p:spPr>
            <a:xfrm>
              <a:off x="0" y="-66675"/>
              <a:ext cx="3702701" cy="3845009"/>
            </a:xfrm>
            <a:prstGeom prst="rect">
              <a:avLst/>
            </a:prstGeom>
          </p:spPr>
          <p:txBody>
            <a:bodyPr anchor="t" rtlCol="false" tIns="203200" lIns="203200" bIns="203200" rIns="203200"/>
            <a:lstStyle/>
            <a:p>
              <a:pPr algn="ctr">
                <a:lnSpc>
                  <a:spcPts val="2799"/>
                </a:lnSpc>
              </a:pPr>
              <a:r>
                <a:rPr lang="en-US" sz="1999" b="true">
                  <a:solidFill>
                    <a:srgbClr val="000000"/>
                  </a:solidFill>
                  <a:latin typeface="Telegraf Bold"/>
                  <a:ea typeface="Telegraf Bold"/>
                  <a:cs typeface="Telegraf Bold"/>
                  <a:sym typeface="Telegraf Bold"/>
                </a:rPr>
                <a:t>Initially ate unhealthy</a:t>
              </a:r>
              <a:r>
                <a:rPr lang="en-US" sz="1999">
                  <a:solidFill>
                    <a:srgbClr val="000000"/>
                  </a:solidFill>
                  <a:latin typeface="Telegraf"/>
                  <a:ea typeface="Telegraf"/>
                  <a:cs typeface="Telegraf"/>
                  <a:sym typeface="Telegraf"/>
                </a:rPr>
                <a:t> at cafeteria due to </a:t>
              </a:r>
              <a:r>
                <a:rPr lang="en-US" sz="1999" b="true">
                  <a:solidFill>
                    <a:srgbClr val="000000"/>
                  </a:solidFill>
                  <a:latin typeface="Telegraf Bold"/>
                  <a:ea typeface="Telegraf Bold"/>
                  <a:cs typeface="Telegraf Bold"/>
                  <a:sym typeface="Telegraf Bold"/>
                </a:rPr>
                <a:t>limited food availability at night</a:t>
              </a:r>
              <a:r>
                <a:rPr lang="en-US" sz="1999">
                  <a:solidFill>
                    <a:srgbClr val="000000"/>
                  </a:solidFill>
                  <a:latin typeface="Telegraf"/>
                  <a:ea typeface="Telegraf"/>
                  <a:cs typeface="Telegraf"/>
                  <a:sym typeface="Telegraf"/>
                </a:rPr>
                <a:t>, but started</a:t>
              </a:r>
              <a:r>
                <a:rPr lang="en-US" sz="1999" b="true">
                  <a:solidFill>
                    <a:srgbClr val="000000"/>
                  </a:solidFill>
                  <a:latin typeface="Telegraf Bold"/>
                  <a:ea typeface="Telegraf Bold"/>
                  <a:cs typeface="Telegraf Bold"/>
                  <a:sym typeface="Telegraf Bold"/>
                </a:rPr>
                <a:t> bringing in own food</a:t>
              </a:r>
            </a:p>
          </p:txBody>
        </p:sp>
      </p:grpSp>
      <p:grpSp>
        <p:nvGrpSpPr>
          <p:cNvPr name="Group 74" id="74"/>
          <p:cNvGrpSpPr/>
          <p:nvPr/>
        </p:nvGrpSpPr>
        <p:grpSpPr>
          <a:xfrm rot="0">
            <a:off x="6169061" y="6349263"/>
            <a:ext cx="2636802" cy="3244239"/>
            <a:chOff x="0" y="0"/>
            <a:chExt cx="3515735" cy="4325653"/>
          </a:xfrm>
        </p:grpSpPr>
        <p:sp>
          <p:nvSpPr>
            <p:cNvPr name="Freeform 75" id="75"/>
            <p:cNvSpPr/>
            <p:nvPr/>
          </p:nvSpPr>
          <p:spPr>
            <a:xfrm flipH="false" flipV="false" rot="0">
              <a:off x="0" y="0"/>
              <a:ext cx="3515735" cy="4224053"/>
            </a:xfrm>
            <a:custGeom>
              <a:avLst/>
              <a:gdLst/>
              <a:ahLst/>
              <a:cxnLst/>
              <a:rect r="r" b="b" t="t" l="l"/>
              <a:pathLst>
                <a:path h="4224053" w="3515735">
                  <a:moveTo>
                    <a:pt x="0" y="0"/>
                  </a:moveTo>
                  <a:lnTo>
                    <a:pt x="3515735" y="0"/>
                  </a:lnTo>
                  <a:lnTo>
                    <a:pt x="3515735" y="4224053"/>
                  </a:lnTo>
                  <a:lnTo>
                    <a:pt x="0" y="4224053"/>
                  </a:lnTo>
                  <a:close/>
                </a:path>
              </a:pathLst>
            </a:custGeom>
            <a:solidFill>
              <a:srgbClr val="FDF9B4"/>
            </a:solidFill>
          </p:spPr>
        </p:sp>
        <p:sp>
          <p:nvSpPr>
            <p:cNvPr name="Freeform 76" id="76"/>
            <p:cNvSpPr/>
            <p:nvPr/>
          </p:nvSpPr>
          <p:spPr>
            <a:xfrm flipH="false" flipV="false" rot="0">
              <a:off x="0" y="0"/>
              <a:ext cx="3515735" cy="4325653"/>
            </a:xfrm>
            <a:custGeom>
              <a:avLst/>
              <a:gdLst/>
              <a:ahLst/>
              <a:cxnLst/>
              <a:rect r="r" b="b" t="t" l="l"/>
              <a:pathLst>
                <a:path h="4325653" w="3515735">
                  <a:moveTo>
                    <a:pt x="0" y="4224053"/>
                  </a:moveTo>
                  <a:lnTo>
                    <a:pt x="3515735" y="4224053"/>
                  </a:lnTo>
                  <a:lnTo>
                    <a:pt x="3388735" y="4325653"/>
                  </a:lnTo>
                  <a:cubicBezTo>
                    <a:pt x="3388735" y="4325653"/>
                    <a:pt x="2398135" y="4249453"/>
                    <a:pt x="2296535" y="4249453"/>
                  </a:cubicBezTo>
                  <a:lnTo>
                    <a:pt x="1219200" y="4249453"/>
                  </a:lnTo>
                  <a:cubicBezTo>
                    <a:pt x="1117600" y="4249453"/>
                    <a:pt x="127000" y="4325653"/>
                    <a:pt x="127000" y="4325653"/>
                  </a:cubicBezTo>
                  <a:lnTo>
                    <a:pt x="0" y="4224053"/>
                  </a:lnTo>
                  <a:lnTo>
                    <a:pt x="0" y="0"/>
                  </a:lnTo>
                  <a:lnTo>
                    <a:pt x="3515735" y="0"/>
                  </a:lnTo>
                  <a:lnTo>
                    <a:pt x="3515735" y="4224053"/>
                  </a:lnTo>
                  <a:lnTo>
                    <a:pt x="12700" y="4224053"/>
                  </a:lnTo>
                  <a:lnTo>
                    <a:pt x="12700" y="4211353"/>
                  </a:lnTo>
                  <a:lnTo>
                    <a:pt x="3503035" y="4211353"/>
                  </a:lnTo>
                  <a:lnTo>
                    <a:pt x="3503035" y="12700"/>
                  </a:lnTo>
                  <a:lnTo>
                    <a:pt x="12700" y="12700"/>
                  </a:lnTo>
                  <a:lnTo>
                    <a:pt x="12700" y="4224053"/>
                  </a:lnTo>
                </a:path>
              </a:pathLst>
            </a:custGeom>
            <a:solidFill>
              <a:srgbClr val="394C60">
                <a:alpha val="9804"/>
              </a:srgbClr>
            </a:solidFill>
          </p:spPr>
        </p:sp>
        <p:sp>
          <p:nvSpPr>
            <p:cNvPr name="TextBox 77" id="77"/>
            <p:cNvSpPr txBox="true"/>
            <p:nvPr/>
          </p:nvSpPr>
          <p:spPr>
            <a:xfrm>
              <a:off x="0" y="-66675"/>
              <a:ext cx="3515735" cy="3833528"/>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Tried exercising at night, but found that </a:t>
              </a:r>
              <a:r>
                <a:rPr lang="en-US" sz="1999" b="true">
                  <a:solidFill>
                    <a:srgbClr val="000000"/>
                  </a:solidFill>
                  <a:latin typeface="Telegraf Bold"/>
                  <a:ea typeface="Telegraf Bold"/>
                  <a:cs typeface="Telegraf Bold"/>
                  <a:sym typeface="Telegraf Bold"/>
                </a:rPr>
                <a:t>exercising at  5am works best</a:t>
              </a:r>
            </a:p>
          </p:txBody>
        </p:sp>
      </p:grpSp>
      <p:grpSp>
        <p:nvGrpSpPr>
          <p:cNvPr name="Group 78" id="78"/>
          <p:cNvGrpSpPr/>
          <p:nvPr/>
        </p:nvGrpSpPr>
        <p:grpSpPr>
          <a:xfrm rot="0">
            <a:off x="13853103" y="6548772"/>
            <a:ext cx="3419347" cy="2946353"/>
            <a:chOff x="0" y="0"/>
            <a:chExt cx="4559130" cy="3928471"/>
          </a:xfrm>
        </p:grpSpPr>
        <p:sp>
          <p:nvSpPr>
            <p:cNvPr name="Freeform 79" id="79"/>
            <p:cNvSpPr/>
            <p:nvPr/>
          </p:nvSpPr>
          <p:spPr>
            <a:xfrm flipH="false" flipV="false" rot="0">
              <a:off x="0" y="0"/>
              <a:ext cx="4559130" cy="3826871"/>
            </a:xfrm>
            <a:custGeom>
              <a:avLst/>
              <a:gdLst/>
              <a:ahLst/>
              <a:cxnLst/>
              <a:rect r="r" b="b" t="t" l="l"/>
              <a:pathLst>
                <a:path h="3826871" w="4559130">
                  <a:moveTo>
                    <a:pt x="0" y="0"/>
                  </a:moveTo>
                  <a:lnTo>
                    <a:pt x="4559130" y="0"/>
                  </a:lnTo>
                  <a:lnTo>
                    <a:pt x="4559130" y="3826871"/>
                  </a:lnTo>
                  <a:lnTo>
                    <a:pt x="0" y="3826871"/>
                  </a:lnTo>
                  <a:close/>
                </a:path>
              </a:pathLst>
            </a:custGeom>
            <a:solidFill>
              <a:srgbClr val="F6B7A2"/>
            </a:solidFill>
          </p:spPr>
        </p:sp>
        <p:sp>
          <p:nvSpPr>
            <p:cNvPr name="Freeform 80" id="80"/>
            <p:cNvSpPr/>
            <p:nvPr/>
          </p:nvSpPr>
          <p:spPr>
            <a:xfrm flipH="false" flipV="false" rot="0">
              <a:off x="0" y="0"/>
              <a:ext cx="4559130" cy="3928471"/>
            </a:xfrm>
            <a:custGeom>
              <a:avLst/>
              <a:gdLst/>
              <a:ahLst/>
              <a:cxnLst/>
              <a:rect r="r" b="b" t="t" l="l"/>
              <a:pathLst>
                <a:path h="3928471" w="4559130">
                  <a:moveTo>
                    <a:pt x="0" y="3826871"/>
                  </a:moveTo>
                  <a:lnTo>
                    <a:pt x="4559130" y="3826871"/>
                  </a:lnTo>
                  <a:lnTo>
                    <a:pt x="4432130" y="3928471"/>
                  </a:lnTo>
                  <a:cubicBezTo>
                    <a:pt x="4432130" y="3928471"/>
                    <a:pt x="3441530" y="3852271"/>
                    <a:pt x="3339930" y="3852271"/>
                  </a:cubicBezTo>
                  <a:lnTo>
                    <a:pt x="1219200" y="3852271"/>
                  </a:lnTo>
                  <a:cubicBezTo>
                    <a:pt x="1117600" y="3852271"/>
                    <a:pt x="127000" y="3928471"/>
                    <a:pt x="127000" y="3928471"/>
                  </a:cubicBezTo>
                  <a:lnTo>
                    <a:pt x="0" y="3826871"/>
                  </a:lnTo>
                  <a:lnTo>
                    <a:pt x="0" y="0"/>
                  </a:lnTo>
                  <a:lnTo>
                    <a:pt x="4559130" y="0"/>
                  </a:lnTo>
                  <a:lnTo>
                    <a:pt x="4559130" y="3826871"/>
                  </a:lnTo>
                  <a:lnTo>
                    <a:pt x="12700" y="3826871"/>
                  </a:lnTo>
                  <a:lnTo>
                    <a:pt x="12700" y="3814171"/>
                  </a:lnTo>
                  <a:lnTo>
                    <a:pt x="4546430" y="3814171"/>
                  </a:lnTo>
                  <a:lnTo>
                    <a:pt x="4546430" y="12700"/>
                  </a:lnTo>
                  <a:lnTo>
                    <a:pt x="12700" y="12700"/>
                  </a:lnTo>
                  <a:lnTo>
                    <a:pt x="12700" y="3826871"/>
                  </a:lnTo>
                </a:path>
              </a:pathLst>
            </a:custGeom>
            <a:solidFill>
              <a:srgbClr val="394C60">
                <a:alpha val="9804"/>
              </a:srgbClr>
            </a:solidFill>
          </p:spPr>
        </p:sp>
        <p:sp>
          <p:nvSpPr>
            <p:cNvPr name="TextBox 81" id="81"/>
            <p:cNvSpPr txBox="true"/>
            <p:nvPr/>
          </p:nvSpPr>
          <p:spPr>
            <a:xfrm>
              <a:off x="0" y="-66675"/>
              <a:ext cx="4559130" cy="3436346"/>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Overall, feels </a:t>
              </a:r>
              <a:r>
                <a:rPr lang="en-US" sz="1999" b="true">
                  <a:solidFill>
                    <a:srgbClr val="000000"/>
                  </a:solidFill>
                  <a:latin typeface="Telegraf Bold"/>
                  <a:ea typeface="Telegraf Bold"/>
                  <a:cs typeface="Telegraf Bold"/>
                  <a:sym typeface="Telegraf Bold"/>
                </a:rPr>
                <a:t>unadjusted</a:t>
              </a:r>
              <a:r>
                <a:rPr lang="en-US" sz="1999">
                  <a:solidFill>
                    <a:srgbClr val="000000"/>
                  </a:solidFill>
                  <a:latin typeface="Telegraf"/>
                  <a:ea typeface="Telegraf"/>
                  <a:cs typeface="Telegraf"/>
                  <a:sym typeface="Telegraf"/>
                </a:rPr>
                <a:t> to transition and difficult to function during the day. Sometimes feels </a:t>
              </a:r>
              <a:r>
                <a:rPr lang="en-US" sz="1999" b="true">
                  <a:solidFill>
                    <a:srgbClr val="000000"/>
                  </a:solidFill>
                  <a:latin typeface="Telegraf Bold"/>
                  <a:ea typeface="Telegraf Bold"/>
                  <a:cs typeface="Telegraf Bold"/>
                  <a:sym typeface="Telegraf Bold"/>
                </a:rPr>
                <a:t>exhausted, even after excessive sleep</a:t>
              </a:r>
            </a:p>
          </p:txBody>
        </p:sp>
      </p:grpSp>
      <p:grpSp>
        <p:nvGrpSpPr>
          <p:cNvPr name="Group 82" id="82"/>
          <p:cNvGrpSpPr/>
          <p:nvPr/>
        </p:nvGrpSpPr>
        <p:grpSpPr>
          <a:xfrm rot="0">
            <a:off x="6165286" y="1600454"/>
            <a:ext cx="2778020" cy="2900426"/>
            <a:chOff x="0" y="0"/>
            <a:chExt cx="3704027" cy="3867235"/>
          </a:xfrm>
        </p:grpSpPr>
        <p:sp>
          <p:nvSpPr>
            <p:cNvPr name="Freeform 83" id="83"/>
            <p:cNvSpPr/>
            <p:nvPr/>
          </p:nvSpPr>
          <p:spPr>
            <a:xfrm flipH="false" flipV="false" rot="0">
              <a:off x="0" y="0"/>
              <a:ext cx="3704027" cy="3765635"/>
            </a:xfrm>
            <a:custGeom>
              <a:avLst/>
              <a:gdLst/>
              <a:ahLst/>
              <a:cxnLst/>
              <a:rect r="r" b="b" t="t" l="l"/>
              <a:pathLst>
                <a:path h="3765635" w="3704027">
                  <a:moveTo>
                    <a:pt x="0" y="0"/>
                  </a:moveTo>
                  <a:lnTo>
                    <a:pt x="3704027" y="0"/>
                  </a:lnTo>
                  <a:lnTo>
                    <a:pt x="3704027" y="3765635"/>
                  </a:lnTo>
                  <a:lnTo>
                    <a:pt x="0" y="3765635"/>
                  </a:lnTo>
                  <a:close/>
                </a:path>
              </a:pathLst>
            </a:custGeom>
            <a:solidFill>
              <a:srgbClr val="F4BAD9"/>
            </a:solidFill>
          </p:spPr>
        </p:sp>
        <p:sp>
          <p:nvSpPr>
            <p:cNvPr name="Freeform 84" id="84"/>
            <p:cNvSpPr/>
            <p:nvPr/>
          </p:nvSpPr>
          <p:spPr>
            <a:xfrm flipH="false" flipV="false" rot="0">
              <a:off x="0" y="0"/>
              <a:ext cx="3704027" cy="3867235"/>
            </a:xfrm>
            <a:custGeom>
              <a:avLst/>
              <a:gdLst/>
              <a:ahLst/>
              <a:cxnLst/>
              <a:rect r="r" b="b" t="t" l="l"/>
              <a:pathLst>
                <a:path h="3867235" w="3704027">
                  <a:moveTo>
                    <a:pt x="0" y="3765635"/>
                  </a:moveTo>
                  <a:lnTo>
                    <a:pt x="3704027" y="3765635"/>
                  </a:lnTo>
                  <a:lnTo>
                    <a:pt x="3577027" y="3867235"/>
                  </a:lnTo>
                  <a:cubicBezTo>
                    <a:pt x="3577027" y="3867235"/>
                    <a:pt x="2586427" y="3791035"/>
                    <a:pt x="2484827" y="3791035"/>
                  </a:cubicBezTo>
                  <a:lnTo>
                    <a:pt x="1219200" y="3791035"/>
                  </a:lnTo>
                  <a:cubicBezTo>
                    <a:pt x="1117600" y="3791035"/>
                    <a:pt x="127000" y="3867235"/>
                    <a:pt x="127000" y="3867235"/>
                  </a:cubicBezTo>
                  <a:lnTo>
                    <a:pt x="0" y="3765635"/>
                  </a:lnTo>
                  <a:lnTo>
                    <a:pt x="0" y="0"/>
                  </a:lnTo>
                  <a:lnTo>
                    <a:pt x="3704027" y="0"/>
                  </a:lnTo>
                  <a:lnTo>
                    <a:pt x="3704027" y="3765635"/>
                  </a:lnTo>
                  <a:lnTo>
                    <a:pt x="12700" y="3765635"/>
                  </a:lnTo>
                  <a:lnTo>
                    <a:pt x="12700" y="3752935"/>
                  </a:lnTo>
                  <a:lnTo>
                    <a:pt x="3691327" y="3752935"/>
                  </a:lnTo>
                  <a:lnTo>
                    <a:pt x="3691327" y="12700"/>
                  </a:lnTo>
                  <a:lnTo>
                    <a:pt x="12700" y="12700"/>
                  </a:lnTo>
                  <a:lnTo>
                    <a:pt x="12700" y="3765635"/>
                  </a:lnTo>
                </a:path>
              </a:pathLst>
            </a:custGeom>
            <a:solidFill>
              <a:srgbClr val="394C60">
                <a:alpha val="9804"/>
              </a:srgbClr>
            </a:solidFill>
          </p:spPr>
        </p:sp>
        <p:sp>
          <p:nvSpPr>
            <p:cNvPr name="TextBox 85" id="85"/>
            <p:cNvSpPr txBox="true"/>
            <p:nvPr/>
          </p:nvSpPr>
          <p:spPr>
            <a:xfrm>
              <a:off x="0" y="-76200"/>
              <a:ext cx="3704027" cy="3384635"/>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“I had a </a:t>
              </a:r>
              <a:r>
                <a:rPr lang="en-US" sz="2000" b="true">
                  <a:solidFill>
                    <a:srgbClr val="000000"/>
                  </a:solidFill>
                  <a:latin typeface="Telegraf Bold"/>
                  <a:ea typeface="Telegraf Bold"/>
                  <a:cs typeface="Telegraf Bold"/>
                  <a:sym typeface="Telegraf Bold"/>
                </a:rPr>
                <a:t>hard time figuring out when</a:t>
              </a:r>
              <a:r>
                <a:rPr lang="en-US" sz="2000">
                  <a:solidFill>
                    <a:srgbClr val="000000"/>
                  </a:solidFill>
                  <a:latin typeface="Telegraf"/>
                  <a:ea typeface="Telegraf"/>
                  <a:cs typeface="Telegraf"/>
                  <a:sym typeface="Telegraf"/>
                </a:rPr>
                <a:t> I should be </a:t>
              </a:r>
              <a:r>
                <a:rPr lang="en-US" sz="2000" b="true">
                  <a:solidFill>
                    <a:srgbClr val="000000"/>
                  </a:solidFill>
                  <a:latin typeface="Telegraf Bold"/>
                  <a:ea typeface="Telegraf Bold"/>
                  <a:cs typeface="Telegraf Bold"/>
                  <a:sym typeface="Telegraf Bold"/>
                </a:rPr>
                <a:t>exercising</a:t>
              </a:r>
              <a:r>
                <a:rPr lang="en-US" sz="2000">
                  <a:solidFill>
                    <a:srgbClr val="000000"/>
                  </a:solidFill>
                  <a:latin typeface="Telegraf"/>
                  <a:ea typeface="Telegraf"/>
                  <a:cs typeface="Telegraf"/>
                  <a:sym typeface="Telegraf"/>
                </a:rPr>
                <a:t>”</a:t>
              </a:r>
            </a:p>
          </p:txBody>
        </p:sp>
      </p:grpSp>
      <p:sp>
        <p:nvSpPr>
          <p:cNvPr name="AutoShape 86" id="86"/>
          <p:cNvSpPr/>
          <p:nvPr/>
        </p:nvSpPr>
        <p:spPr>
          <a:xfrm>
            <a:off x="8823572" y="4187650"/>
            <a:ext cx="6739204" cy="2361122"/>
          </a:xfrm>
          <a:prstGeom prst="line">
            <a:avLst/>
          </a:prstGeom>
          <a:ln cap="rnd" w="85725">
            <a:solidFill>
              <a:srgbClr val="00BF63"/>
            </a:solidFill>
            <a:prstDash val="solid"/>
            <a:headEnd type="none" len="sm" w="sm"/>
            <a:tailEnd type="triangle" len="med" w="lg"/>
          </a:ln>
        </p:spPr>
      </p:sp>
      <p:sp>
        <p:nvSpPr>
          <p:cNvPr name="AutoShape 87" id="87"/>
          <p:cNvSpPr/>
          <p:nvPr/>
        </p:nvSpPr>
        <p:spPr>
          <a:xfrm>
            <a:off x="5114669" y="4483783"/>
            <a:ext cx="9489789" cy="2064989"/>
          </a:xfrm>
          <a:prstGeom prst="line">
            <a:avLst/>
          </a:prstGeom>
          <a:ln cap="rnd" w="85725">
            <a:solidFill>
              <a:srgbClr val="00BF63"/>
            </a:solidFill>
            <a:prstDash val="solid"/>
            <a:headEnd type="none" len="sm" w="sm"/>
            <a:tailEnd type="triangle" len="med" w="lg"/>
          </a:ln>
        </p:spPr>
      </p:sp>
      <p:sp>
        <p:nvSpPr>
          <p:cNvPr name="AutoShape 88" id="88"/>
          <p:cNvSpPr/>
          <p:nvPr/>
        </p:nvSpPr>
        <p:spPr>
          <a:xfrm>
            <a:off x="1784248" y="4441900"/>
            <a:ext cx="9489789" cy="2064989"/>
          </a:xfrm>
          <a:prstGeom prst="line">
            <a:avLst/>
          </a:prstGeom>
          <a:ln cap="rnd" w="85725">
            <a:solidFill>
              <a:srgbClr val="00BF63">
                <a:alpha val="40000"/>
              </a:srgbClr>
            </a:solidFill>
            <a:prstDash val="solid"/>
            <a:headEnd type="none" len="sm" w="sm"/>
            <a:tailEnd type="triangle" len="med" w="lg"/>
          </a:ln>
        </p:spPr>
      </p:sp>
      <p:sp>
        <p:nvSpPr>
          <p:cNvPr name="AutoShape 89" id="89"/>
          <p:cNvSpPr/>
          <p:nvPr/>
        </p:nvSpPr>
        <p:spPr>
          <a:xfrm>
            <a:off x="11803067" y="4336577"/>
            <a:ext cx="3759709" cy="2212195"/>
          </a:xfrm>
          <a:prstGeom prst="line">
            <a:avLst/>
          </a:prstGeom>
          <a:ln cap="rnd" w="85725">
            <a:solidFill>
              <a:srgbClr val="00BF63"/>
            </a:solidFill>
            <a:prstDash val="solid"/>
            <a:headEnd type="none" len="sm" w="sm"/>
            <a:tailEnd type="triangle" len="med" w="lg"/>
          </a:ln>
        </p:spPr>
      </p:sp>
      <p:sp>
        <p:nvSpPr>
          <p:cNvPr name="AutoShape 90" id="90"/>
          <p:cNvSpPr/>
          <p:nvPr/>
        </p:nvSpPr>
        <p:spPr>
          <a:xfrm flipV="true">
            <a:off x="4508643" y="4312793"/>
            <a:ext cx="11002353" cy="2061915"/>
          </a:xfrm>
          <a:prstGeom prst="line">
            <a:avLst/>
          </a:prstGeom>
          <a:ln cap="rnd" w="85725">
            <a:solidFill>
              <a:srgbClr val="00BF63"/>
            </a:solidFill>
            <a:prstDash val="solid"/>
            <a:headEnd type="none" len="sm" w="sm"/>
            <a:tailEnd type="triangle" len="med" w="lg"/>
          </a:ln>
        </p:spPr>
      </p:sp>
      <p:sp>
        <p:nvSpPr>
          <p:cNvPr name="AutoShape 91" id="91"/>
          <p:cNvSpPr/>
          <p:nvPr/>
        </p:nvSpPr>
        <p:spPr>
          <a:xfrm flipV="true">
            <a:off x="7562380" y="4312793"/>
            <a:ext cx="7948617" cy="2104008"/>
          </a:xfrm>
          <a:prstGeom prst="line">
            <a:avLst/>
          </a:prstGeom>
          <a:ln cap="rnd" w="85725">
            <a:solidFill>
              <a:srgbClr val="00BF63"/>
            </a:solidFill>
            <a:prstDash val="solid"/>
            <a:headEnd type="none" len="sm" w="sm"/>
            <a:tailEnd type="triangle" len="med" w="lg"/>
          </a:ln>
        </p:spPr>
      </p:sp>
      <p:sp>
        <p:nvSpPr>
          <p:cNvPr name="AutoShape 92" id="92"/>
          <p:cNvSpPr/>
          <p:nvPr/>
        </p:nvSpPr>
        <p:spPr>
          <a:xfrm>
            <a:off x="1858506" y="6253053"/>
            <a:ext cx="11994596" cy="2455783"/>
          </a:xfrm>
          <a:prstGeom prst="line">
            <a:avLst/>
          </a:prstGeom>
          <a:ln cap="rnd" w="85725">
            <a:solidFill>
              <a:srgbClr val="00BF63"/>
            </a:solidFill>
            <a:prstDash val="solid"/>
            <a:headEnd type="none" len="sm" w="sm"/>
            <a:tailEnd type="triangle" len="med" w="lg"/>
          </a:ln>
        </p:spPr>
      </p:sp>
      <p:sp>
        <p:nvSpPr>
          <p:cNvPr name="AutoShape 93" id="93"/>
          <p:cNvSpPr/>
          <p:nvPr/>
        </p:nvSpPr>
        <p:spPr>
          <a:xfrm>
            <a:off x="6070036" y="3050667"/>
            <a:ext cx="9440960" cy="1262126"/>
          </a:xfrm>
          <a:prstGeom prst="line">
            <a:avLst/>
          </a:prstGeom>
          <a:ln cap="rnd" w="85725">
            <a:solidFill>
              <a:srgbClr val="FF5757"/>
            </a:solidFill>
            <a:prstDash val="solid"/>
            <a:headEnd type="none" len="sm" w="sm"/>
            <a:tailEnd type="triangle" len="med" w="lg"/>
          </a:ln>
        </p:spPr>
      </p:sp>
      <p:sp>
        <p:nvSpPr>
          <p:cNvPr name="AutoShape 94" id="94"/>
          <p:cNvSpPr/>
          <p:nvPr/>
        </p:nvSpPr>
        <p:spPr>
          <a:xfrm>
            <a:off x="484035" y="3095942"/>
            <a:ext cx="2997423" cy="717246"/>
          </a:xfrm>
          <a:prstGeom prst="line">
            <a:avLst/>
          </a:prstGeom>
          <a:ln cap="rnd" w="85725">
            <a:solidFill>
              <a:srgbClr val="FF5757"/>
            </a:solidFill>
            <a:prstDash val="solid"/>
            <a:headEnd type="none" len="sm" w="sm"/>
            <a:tailEnd type="triangle" len="med" w="lg"/>
          </a:ln>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102742" y="2294371"/>
            <a:ext cx="8013871" cy="6377941"/>
            <a:chOff x="0" y="0"/>
            <a:chExt cx="12948967" cy="10305599"/>
          </a:xfrm>
        </p:grpSpPr>
        <p:sp>
          <p:nvSpPr>
            <p:cNvPr name="Freeform 3" id="3"/>
            <p:cNvSpPr/>
            <p:nvPr/>
          </p:nvSpPr>
          <p:spPr>
            <a:xfrm flipH="false" flipV="false" rot="0">
              <a:off x="57150" y="58420"/>
              <a:ext cx="12879117" cy="10234479"/>
            </a:xfrm>
            <a:custGeom>
              <a:avLst/>
              <a:gdLst/>
              <a:ahLst/>
              <a:cxnLst/>
              <a:rect r="r" b="b" t="t" l="l"/>
              <a:pathLst>
                <a:path h="10234479" w="12879117">
                  <a:moveTo>
                    <a:pt x="12794027" y="10203999"/>
                  </a:moveTo>
                  <a:lnTo>
                    <a:pt x="0" y="10203999"/>
                  </a:lnTo>
                  <a:cubicBezTo>
                    <a:pt x="5080" y="10221779"/>
                    <a:pt x="21590" y="10234479"/>
                    <a:pt x="40640" y="10234479"/>
                  </a:cubicBezTo>
                  <a:lnTo>
                    <a:pt x="12835937" y="10234479"/>
                  </a:lnTo>
                  <a:cubicBezTo>
                    <a:pt x="12860067" y="10234479"/>
                    <a:pt x="12879117" y="10215429"/>
                    <a:pt x="12879117" y="10191299"/>
                  </a:cubicBezTo>
                  <a:lnTo>
                    <a:pt x="12879117" y="40640"/>
                  </a:lnTo>
                  <a:cubicBezTo>
                    <a:pt x="12879117" y="21590"/>
                    <a:pt x="12866417" y="6350"/>
                    <a:pt x="12849907" y="0"/>
                  </a:cubicBezTo>
                  <a:lnTo>
                    <a:pt x="12849907" y="10148119"/>
                  </a:lnTo>
                  <a:cubicBezTo>
                    <a:pt x="12849907" y="10178599"/>
                    <a:pt x="12824507" y="10203999"/>
                    <a:pt x="12794027" y="10203999"/>
                  </a:cubicBezTo>
                  <a:close/>
                </a:path>
              </a:pathLst>
            </a:custGeom>
            <a:solidFill>
              <a:srgbClr val="000000"/>
            </a:solidFill>
          </p:spPr>
        </p:sp>
        <p:sp>
          <p:nvSpPr>
            <p:cNvPr name="Freeform 4" id="4"/>
            <p:cNvSpPr/>
            <p:nvPr/>
          </p:nvSpPr>
          <p:spPr>
            <a:xfrm flipH="false" flipV="false" rot="0">
              <a:off x="12700" y="12700"/>
              <a:ext cx="12881657" cy="10237019"/>
            </a:xfrm>
            <a:custGeom>
              <a:avLst/>
              <a:gdLst/>
              <a:ahLst/>
              <a:cxnLst/>
              <a:rect r="r" b="b" t="t" l="l"/>
              <a:pathLst>
                <a:path h="10237019" w="12881657">
                  <a:moveTo>
                    <a:pt x="43180" y="10237019"/>
                  </a:moveTo>
                  <a:lnTo>
                    <a:pt x="12838477" y="10237019"/>
                  </a:lnTo>
                  <a:cubicBezTo>
                    <a:pt x="12862607" y="10237019"/>
                    <a:pt x="12881657" y="10217969"/>
                    <a:pt x="12881657" y="10193839"/>
                  </a:cubicBezTo>
                  <a:lnTo>
                    <a:pt x="12881657" y="43180"/>
                  </a:lnTo>
                  <a:cubicBezTo>
                    <a:pt x="12881657" y="19050"/>
                    <a:pt x="12862607" y="0"/>
                    <a:pt x="12838477" y="0"/>
                  </a:cubicBezTo>
                  <a:lnTo>
                    <a:pt x="43180" y="0"/>
                  </a:lnTo>
                  <a:cubicBezTo>
                    <a:pt x="19050" y="0"/>
                    <a:pt x="0" y="19050"/>
                    <a:pt x="0" y="43180"/>
                  </a:cubicBezTo>
                  <a:lnTo>
                    <a:pt x="0" y="10193839"/>
                  </a:lnTo>
                  <a:cubicBezTo>
                    <a:pt x="0" y="10217969"/>
                    <a:pt x="19050" y="10237019"/>
                    <a:pt x="43180" y="10237019"/>
                  </a:cubicBezTo>
                  <a:close/>
                </a:path>
              </a:pathLst>
            </a:custGeom>
            <a:solidFill>
              <a:srgbClr val="F8F8F8"/>
            </a:solidFill>
          </p:spPr>
        </p:sp>
        <p:sp>
          <p:nvSpPr>
            <p:cNvPr name="Freeform 5" id="5"/>
            <p:cNvSpPr/>
            <p:nvPr/>
          </p:nvSpPr>
          <p:spPr>
            <a:xfrm flipH="false" flipV="false" rot="0">
              <a:off x="0" y="0"/>
              <a:ext cx="12948967" cy="10305599"/>
            </a:xfrm>
            <a:custGeom>
              <a:avLst/>
              <a:gdLst/>
              <a:ahLst/>
              <a:cxnLst/>
              <a:rect r="r" b="b" t="t" l="l"/>
              <a:pathLst>
                <a:path h="10305599" w="12948967">
                  <a:moveTo>
                    <a:pt x="12905787" y="44450"/>
                  </a:moveTo>
                  <a:cubicBezTo>
                    <a:pt x="12900707" y="19050"/>
                    <a:pt x="12877847" y="0"/>
                    <a:pt x="12851177" y="0"/>
                  </a:cubicBezTo>
                  <a:lnTo>
                    <a:pt x="55880" y="0"/>
                  </a:lnTo>
                  <a:cubicBezTo>
                    <a:pt x="25400" y="0"/>
                    <a:pt x="0" y="25400"/>
                    <a:pt x="0" y="55880"/>
                  </a:cubicBezTo>
                  <a:lnTo>
                    <a:pt x="0" y="10206539"/>
                  </a:lnTo>
                  <a:cubicBezTo>
                    <a:pt x="0" y="10233209"/>
                    <a:pt x="17780" y="10254799"/>
                    <a:pt x="43180" y="10261149"/>
                  </a:cubicBezTo>
                  <a:cubicBezTo>
                    <a:pt x="48260" y="10286549"/>
                    <a:pt x="71120" y="10305599"/>
                    <a:pt x="97790" y="10305599"/>
                  </a:cubicBezTo>
                  <a:lnTo>
                    <a:pt x="12893087" y="10305599"/>
                  </a:lnTo>
                  <a:cubicBezTo>
                    <a:pt x="12923567" y="10305599"/>
                    <a:pt x="12948967" y="10280199"/>
                    <a:pt x="12948967" y="10249719"/>
                  </a:cubicBezTo>
                  <a:lnTo>
                    <a:pt x="12948967" y="99060"/>
                  </a:lnTo>
                  <a:cubicBezTo>
                    <a:pt x="12948967" y="72390"/>
                    <a:pt x="12931187" y="50800"/>
                    <a:pt x="12905787" y="44450"/>
                  </a:cubicBezTo>
                  <a:close/>
                  <a:moveTo>
                    <a:pt x="12700" y="10206539"/>
                  </a:moveTo>
                  <a:lnTo>
                    <a:pt x="12700" y="55880"/>
                  </a:lnTo>
                  <a:cubicBezTo>
                    <a:pt x="12700" y="31750"/>
                    <a:pt x="31750" y="12700"/>
                    <a:pt x="55880" y="12700"/>
                  </a:cubicBezTo>
                  <a:lnTo>
                    <a:pt x="12851177" y="12700"/>
                  </a:lnTo>
                  <a:cubicBezTo>
                    <a:pt x="12875307" y="12700"/>
                    <a:pt x="12894357" y="31750"/>
                    <a:pt x="12894357" y="55880"/>
                  </a:cubicBezTo>
                  <a:lnTo>
                    <a:pt x="12894357" y="10206539"/>
                  </a:lnTo>
                  <a:cubicBezTo>
                    <a:pt x="12894357" y="10230669"/>
                    <a:pt x="12875307" y="10249719"/>
                    <a:pt x="12851177" y="10249719"/>
                  </a:cubicBezTo>
                  <a:lnTo>
                    <a:pt x="55880" y="10249719"/>
                  </a:lnTo>
                  <a:cubicBezTo>
                    <a:pt x="31750" y="10249719"/>
                    <a:pt x="12700" y="10230669"/>
                    <a:pt x="12700" y="10206539"/>
                  </a:cubicBezTo>
                  <a:close/>
                  <a:moveTo>
                    <a:pt x="12936267" y="10249719"/>
                  </a:moveTo>
                  <a:cubicBezTo>
                    <a:pt x="12936267" y="10273849"/>
                    <a:pt x="12917217" y="10292899"/>
                    <a:pt x="12893087" y="10292899"/>
                  </a:cubicBezTo>
                  <a:lnTo>
                    <a:pt x="97790" y="10292899"/>
                  </a:lnTo>
                  <a:cubicBezTo>
                    <a:pt x="78740" y="10292899"/>
                    <a:pt x="62230" y="10280199"/>
                    <a:pt x="57150" y="10262419"/>
                  </a:cubicBezTo>
                  <a:lnTo>
                    <a:pt x="12851177" y="10262419"/>
                  </a:lnTo>
                  <a:cubicBezTo>
                    <a:pt x="12881657" y="10262419"/>
                    <a:pt x="12907057" y="10237019"/>
                    <a:pt x="12907057" y="10206539"/>
                  </a:cubicBezTo>
                  <a:lnTo>
                    <a:pt x="12907057" y="58420"/>
                  </a:lnTo>
                  <a:cubicBezTo>
                    <a:pt x="12923567" y="64770"/>
                    <a:pt x="12936267" y="80010"/>
                    <a:pt x="12936267" y="99060"/>
                  </a:cubicBezTo>
                  <a:lnTo>
                    <a:pt x="12936267" y="10249719"/>
                  </a:lnTo>
                  <a:close/>
                </a:path>
              </a:pathLst>
            </a:custGeom>
            <a:solidFill>
              <a:srgbClr val="000000"/>
            </a:solidFill>
          </p:spPr>
        </p:sp>
      </p:grpSp>
      <p:grpSp>
        <p:nvGrpSpPr>
          <p:cNvPr name="Group 6" id="6"/>
          <p:cNvGrpSpPr/>
          <p:nvPr/>
        </p:nvGrpSpPr>
        <p:grpSpPr>
          <a:xfrm rot="0">
            <a:off x="1463094" y="2810743"/>
            <a:ext cx="6742791" cy="4964300"/>
            <a:chOff x="0" y="0"/>
            <a:chExt cx="8990388" cy="6619067"/>
          </a:xfrm>
        </p:grpSpPr>
        <p:sp>
          <p:nvSpPr>
            <p:cNvPr name="Freeform 7" id="7"/>
            <p:cNvSpPr/>
            <p:nvPr/>
          </p:nvSpPr>
          <p:spPr>
            <a:xfrm flipH="false" flipV="false" rot="0">
              <a:off x="0" y="251230"/>
              <a:ext cx="7779358" cy="1555872"/>
            </a:xfrm>
            <a:custGeom>
              <a:avLst/>
              <a:gdLst/>
              <a:ahLst/>
              <a:cxnLst/>
              <a:rect r="r" b="b" t="t" l="l"/>
              <a:pathLst>
                <a:path h="1555872" w="7779358">
                  <a:moveTo>
                    <a:pt x="0" y="0"/>
                  </a:moveTo>
                  <a:lnTo>
                    <a:pt x="7779358" y="0"/>
                  </a:lnTo>
                  <a:lnTo>
                    <a:pt x="7779358" y="1555872"/>
                  </a:lnTo>
                  <a:lnTo>
                    <a:pt x="0" y="1555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254000" y="95250"/>
              <a:ext cx="8736388" cy="1341217"/>
            </a:xfrm>
            <a:prstGeom prst="rect">
              <a:avLst/>
            </a:prstGeom>
          </p:spPr>
          <p:txBody>
            <a:bodyPr anchor="t" rtlCol="false" tIns="0" lIns="0" bIns="0" rIns="0">
              <a:spAutoFit/>
            </a:bodyPr>
            <a:lstStyle/>
            <a:p>
              <a:pPr algn="l">
                <a:lnSpc>
                  <a:spcPts val="7632"/>
                </a:lnSpc>
              </a:pPr>
              <a:r>
                <a:rPr lang="en-US" sz="7200" b="true">
                  <a:solidFill>
                    <a:srgbClr val="000000"/>
                  </a:solidFill>
                  <a:latin typeface="RoxboroughCF Bold"/>
                  <a:ea typeface="RoxboroughCF Bold"/>
                  <a:cs typeface="RoxboroughCF Bold"/>
                  <a:sym typeface="RoxboroughCF Bold"/>
                </a:rPr>
                <a:t>Calvin C.</a:t>
              </a:r>
            </a:p>
          </p:txBody>
        </p:sp>
        <p:sp>
          <p:nvSpPr>
            <p:cNvPr name="TextBox 9" id="9"/>
            <p:cNvSpPr txBox="true"/>
            <p:nvPr/>
          </p:nvSpPr>
          <p:spPr>
            <a:xfrm rot="0">
              <a:off x="254000" y="2635310"/>
              <a:ext cx="8283729" cy="2230120"/>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Calvin is a</a:t>
              </a:r>
              <a:r>
                <a:rPr lang="en-US" sz="2400" b="true">
                  <a:solidFill>
                    <a:srgbClr val="000000"/>
                  </a:solidFill>
                  <a:latin typeface="Telegraf Bold"/>
                  <a:ea typeface="Telegraf Bold"/>
                  <a:cs typeface="Telegraf Bold"/>
                  <a:sym typeface="Telegraf Bold"/>
                </a:rPr>
                <a:t> senior at Stanford </a:t>
              </a:r>
              <a:r>
                <a:rPr lang="en-US" sz="2400">
                  <a:solidFill>
                    <a:srgbClr val="000000"/>
                  </a:solidFill>
                  <a:latin typeface="Telegraf"/>
                  <a:ea typeface="Telegraf"/>
                  <a:cs typeface="Telegraf"/>
                  <a:sym typeface="Telegraf"/>
                </a:rPr>
                <a:t>studying Econ/Data Science who works as a </a:t>
              </a:r>
              <a:r>
                <a:rPr lang="en-US" sz="2400" b="true">
                  <a:solidFill>
                    <a:srgbClr val="000000"/>
                  </a:solidFill>
                  <a:latin typeface="Telegraf Bold"/>
                  <a:ea typeface="Telegraf Bold"/>
                  <a:cs typeface="Telegraf Bold"/>
                  <a:sym typeface="Telegraf Bold"/>
                </a:rPr>
                <a:t>high school tutor</a:t>
              </a:r>
              <a:r>
                <a:rPr lang="en-US" sz="2400">
                  <a:solidFill>
                    <a:srgbClr val="000000"/>
                  </a:solidFill>
                  <a:latin typeface="Telegraf"/>
                  <a:ea typeface="Telegraf"/>
                  <a:cs typeface="Telegraf"/>
                  <a:sym typeface="Telegraf"/>
                </a:rPr>
                <a:t> with most clients based internationally in Asia.</a:t>
              </a:r>
            </a:p>
          </p:txBody>
        </p:sp>
        <p:sp>
          <p:nvSpPr>
            <p:cNvPr name="TextBox 10" id="10"/>
            <p:cNvSpPr txBox="true"/>
            <p:nvPr/>
          </p:nvSpPr>
          <p:spPr>
            <a:xfrm rot="0">
              <a:off x="254000" y="6110298"/>
              <a:ext cx="7809001" cy="508769"/>
            </a:xfrm>
            <a:prstGeom prst="rect">
              <a:avLst/>
            </a:prstGeom>
          </p:spPr>
          <p:txBody>
            <a:bodyPr anchor="t" rtlCol="false" tIns="0" lIns="0" bIns="0" rIns="0">
              <a:spAutoFit/>
            </a:bodyPr>
            <a:lstStyle/>
            <a:p>
              <a:pPr algn="l" marL="0" indent="0" lvl="0">
                <a:lnSpc>
                  <a:spcPts val="3150"/>
                </a:lnSpc>
              </a:pPr>
            </a:p>
          </p:txBody>
        </p:sp>
      </p:grpSp>
      <p:sp>
        <p:nvSpPr>
          <p:cNvPr name="Freeform 11" id="11"/>
          <p:cNvSpPr/>
          <p:nvPr/>
        </p:nvSpPr>
        <p:spPr>
          <a:xfrm flipH="false" flipV="false" rot="0">
            <a:off x="9366358" y="2543682"/>
            <a:ext cx="7486638" cy="5879319"/>
          </a:xfrm>
          <a:custGeom>
            <a:avLst/>
            <a:gdLst/>
            <a:ahLst/>
            <a:cxnLst/>
            <a:rect r="r" b="b" t="t" l="l"/>
            <a:pathLst>
              <a:path h="5879319" w="7486638">
                <a:moveTo>
                  <a:pt x="0" y="0"/>
                </a:moveTo>
                <a:lnTo>
                  <a:pt x="7486638" y="0"/>
                </a:lnTo>
                <a:lnTo>
                  <a:pt x="7486638" y="5879319"/>
                </a:lnTo>
                <a:lnTo>
                  <a:pt x="0" y="5879319"/>
                </a:lnTo>
                <a:lnTo>
                  <a:pt x="0" y="0"/>
                </a:lnTo>
                <a:close/>
              </a:path>
            </a:pathLst>
          </a:custGeom>
          <a:blipFill>
            <a:blip r:embed="rId4"/>
            <a:stretch>
              <a:fillRect l="-336" t="-19544" r="-29319" b="-4282"/>
            </a:stretch>
          </a:blipFill>
        </p:spPr>
      </p:sp>
      <p:sp>
        <p:nvSpPr>
          <p:cNvPr name="TextBox 12" id="12"/>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13" id="13"/>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grpSp>
        <p:nvGrpSpPr>
          <p:cNvPr name="Group 14" id="14"/>
          <p:cNvGrpSpPr/>
          <p:nvPr/>
        </p:nvGrpSpPr>
        <p:grpSpPr>
          <a:xfrm rot="0">
            <a:off x="12558327" y="1676990"/>
            <a:ext cx="3734355" cy="2285044"/>
            <a:chOff x="0" y="0"/>
            <a:chExt cx="1544057" cy="944805"/>
          </a:xfrm>
        </p:grpSpPr>
        <p:sp>
          <p:nvSpPr>
            <p:cNvPr name="Freeform 15" id="15"/>
            <p:cNvSpPr/>
            <p:nvPr/>
          </p:nvSpPr>
          <p:spPr>
            <a:xfrm flipH="false" flipV="false" rot="0">
              <a:off x="0" y="0"/>
              <a:ext cx="1544068" cy="944805"/>
            </a:xfrm>
            <a:custGeom>
              <a:avLst/>
              <a:gdLst/>
              <a:ahLst/>
              <a:cxnLst/>
              <a:rect r="r" b="b" t="t" l="l"/>
              <a:pathLst>
                <a:path h="944805" w="1544068">
                  <a:moveTo>
                    <a:pt x="1249171" y="0"/>
                  </a:moveTo>
                  <a:lnTo>
                    <a:pt x="282407" y="0"/>
                  </a:lnTo>
                  <a:cubicBezTo>
                    <a:pt x="126426" y="0"/>
                    <a:pt x="0" y="123512"/>
                    <a:pt x="0" y="403050"/>
                  </a:cubicBezTo>
                  <a:cubicBezTo>
                    <a:pt x="0" y="619774"/>
                    <a:pt x="66279" y="714915"/>
                    <a:pt x="162037" y="759056"/>
                  </a:cubicBezTo>
                  <a:lnTo>
                    <a:pt x="162037" y="944805"/>
                  </a:lnTo>
                  <a:lnTo>
                    <a:pt x="353844" y="785338"/>
                  </a:lnTo>
                  <a:lnTo>
                    <a:pt x="1249171" y="785338"/>
                  </a:lnTo>
                  <a:cubicBezTo>
                    <a:pt x="1417620" y="785338"/>
                    <a:pt x="1544057" y="661825"/>
                    <a:pt x="1544057" y="403002"/>
                  </a:cubicBezTo>
                  <a:cubicBezTo>
                    <a:pt x="1544068" y="123512"/>
                    <a:pt x="1417620" y="0"/>
                    <a:pt x="1249171" y="0"/>
                  </a:cubicBezTo>
                  <a:close/>
                </a:path>
              </a:pathLst>
            </a:custGeom>
            <a:solidFill>
              <a:srgbClr val="FFFFFF"/>
            </a:solidFill>
          </p:spPr>
        </p:sp>
        <p:sp>
          <p:nvSpPr>
            <p:cNvPr name="TextBox 16" id="16"/>
            <p:cNvSpPr txBox="true"/>
            <p:nvPr/>
          </p:nvSpPr>
          <p:spPr>
            <a:xfrm>
              <a:off x="0" y="-38100"/>
              <a:ext cx="1544057" cy="792405"/>
            </a:xfrm>
            <a:prstGeom prst="rect">
              <a:avLst/>
            </a:prstGeom>
          </p:spPr>
          <p:txBody>
            <a:bodyPr anchor="ctr" rtlCol="false" tIns="50800" lIns="50800" bIns="50800" rIns="50800"/>
            <a:lstStyle/>
            <a:p>
              <a:pPr algn="ctr">
                <a:lnSpc>
                  <a:spcPts val="3359"/>
                </a:lnSpc>
              </a:pPr>
            </a:p>
          </p:txBody>
        </p:sp>
      </p:grpSp>
      <p:sp>
        <p:nvSpPr>
          <p:cNvPr name="TextBox 17" id="17"/>
          <p:cNvSpPr txBox="true"/>
          <p:nvPr/>
        </p:nvSpPr>
        <p:spPr>
          <a:xfrm rot="0">
            <a:off x="12859083" y="1840864"/>
            <a:ext cx="3180896" cy="1572895"/>
          </a:xfrm>
          <a:prstGeom prst="rect">
            <a:avLst/>
          </a:prstGeom>
        </p:spPr>
        <p:txBody>
          <a:bodyPr anchor="t" rtlCol="false" tIns="0" lIns="0" bIns="0" rIns="0">
            <a:spAutoFit/>
          </a:bodyPr>
          <a:lstStyle/>
          <a:p>
            <a:pPr algn="ctr">
              <a:lnSpc>
                <a:spcPts val="3080"/>
              </a:lnSpc>
              <a:spcBef>
                <a:spcPct val="0"/>
              </a:spcBef>
            </a:pPr>
            <a:r>
              <a:rPr lang="en-US" sz="2200">
                <a:solidFill>
                  <a:srgbClr val="574539"/>
                </a:solidFill>
                <a:latin typeface="Telegraf"/>
                <a:ea typeface="Telegraf"/>
                <a:cs typeface="Telegraf"/>
                <a:sym typeface="Telegraf"/>
              </a:rPr>
              <a:t>“Balancing schoolwork and tutoring at night, My sleep becomes fragmented.”</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8" id="18"/>
          <p:cNvGrpSpPr/>
          <p:nvPr/>
        </p:nvGrpSpPr>
        <p:grpSpPr>
          <a:xfrm rot="0">
            <a:off x="9253538" y="5233988"/>
            <a:ext cx="8775929" cy="860712"/>
            <a:chOff x="0" y="0"/>
            <a:chExt cx="14811065" cy="1452617"/>
          </a:xfrm>
        </p:grpSpPr>
        <p:sp>
          <p:nvSpPr>
            <p:cNvPr name="Freeform 19" id="19"/>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0" id="20"/>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1" id="21"/>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2" id="22"/>
          <p:cNvGrpSpPr/>
          <p:nvPr/>
        </p:nvGrpSpPr>
        <p:grpSpPr>
          <a:xfrm rot="0">
            <a:off x="9253538" y="430323"/>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258534"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5233988"/>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4" id="34"/>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7" id="37"/>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8" id="38"/>
          <p:cNvSpPr txBox="true"/>
          <p:nvPr/>
        </p:nvSpPr>
        <p:spPr>
          <a:xfrm rot="0">
            <a:off x="9424412" y="6189950"/>
            <a:ext cx="8357980" cy="3209925"/>
          </a:xfrm>
          <a:prstGeom prst="rect">
            <a:avLst/>
          </a:prstGeom>
        </p:spPr>
        <p:txBody>
          <a:bodyPr anchor="t" rtlCol="false" tIns="0" lIns="0" bIns="0" rIns="0">
            <a:spAutoFit/>
          </a:bodyPr>
          <a:lstStyle/>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Exhaustion</a:t>
            </a:r>
            <a:r>
              <a:rPr lang="en-US" sz="1500">
                <a:solidFill>
                  <a:srgbClr val="000000"/>
                </a:solidFill>
                <a:latin typeface="Telegraf"/>
                <a:ea typeface="Telegraf"/>
                <a:cs typeface="Telegraf"/>
                <a:sym typeface="Telegraf"/>
              </a:rPr>
              <a:t> from inconsistent sleep patterns.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He’s constantly frustated</a:t>
            </a:r>
            <a:r>
              <a:rPr lang="en-US" sz="1500">
                <a:solidFill>
                  <a:srgbClr val="000000"/>
                </a:solidFill>
                <a:latin typeface="Telegraf"/>
                <a:ea typeface="Telegraf"/>
                <a:cs typeface="Telegraf"/>
                <a:sym typeface="Telegraf"/>
              </a:rPr>
              <a:t> over not being able to fall asleep easily.</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Lots of a</a:t>
            </a:r>
            <a:r>
              <a:rPr lang="en-US" sz="1500">
                <a:solidFill>
                  <a:srgbClr val="000000"/>
                </a:solidFill>
                <a:latin typeface="Telegraf"/>
                <a:ea typeface="Telegraf"/>
                <a:cs typeface="Telegraf"/>
                <a:sym typeface="Telegraf"/>
              </a:rPr>
              <a:t>nxiety about academic performance due to fatigue.</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Stress</a:t>
            </a:r>
            <a:r>
              <a:rPr lang="en-US" sz="1500">
                <a:solidFill>
                  <a:srgbClr val="000000"/>
                </a:solidFill>
                <a:latin typeface="Telegraf"/>
                <a:ea typeface="Telegraf"/>
                <a:cs typeface="Telegraf"/>
                <a:sym typeface="Telegraf"/>
              </a:rPr>
              <a:t> from </a:t>
            </a:r>
            <a:r>
              <a:rPr lang="en-US" b="true" sz="1500">
                <a:solidFill>
                  <a:srgbClr val="000000"/>
                </a:solidFill>
                <a:latin typeface="Telegraf Bold"/>
                <a:ea typeface="Telegraf Bold"/>
                <a:cs typeface="Telegraf Bold"/>
                <a:sym typeface="Telegraf Bold"/>
              </a:rPr>
              <a:t>balancing</a:t>
            </a:r>
            <a:r>
              <a:rPr lang="en-US" sz="1500">
                <a:solidFill>
                  <a:srgbClr val="000000"/>
                </a:solidFill>
                <a:latin typeface="Telegraf"/>
                <a:ea typeface="Telegraf"/>
                <a:cs typeface="Telegraf"/>
                <a:sym typeface="Telegraf"/>
              </a:rPr>
              <a:t> work and personal life.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He feels some s</a:t>
            </a:r>
            <a:r>
              <a:rPr lang="en-US" sz="1500">
                <a:solidFill>
                  <a:srgbClr val="000000"/>
                </a:solidFill>
                <a:latin typeface="Telegraf"/>
                <a:ea typeface="Telegraf"/>
                <a:cs typeface="Telegraf"/>
                <a:sym typeface="Telegraf"/>
              </a:rPr>
              <a:t>adness over missing social opportunities with friends, and wishes to have more chances to do so.</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Overwhelmed</a:t>
            </a:r>
            <a:r>
              <a:rPr lang="en-US" sz="1500">
                <a:solidFill>
                  <a:srgbClr val="000000"/>
                </a:solidFill>
                <a:latin typeface="Telegraf"/>
                <a:ea typeface="Telegraf"/>
                <a:cs typeface="Telegraf"/>
                <a:sym typeface="Telegraf"/>
              </a:rPr>
              <a:t> by the need to manage multiple responsibilities.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Disappointment in the </a:t>
            </a:r>
            <a:r>
              <a:rPr lang="en-US" b="true" sz="1500">
                <a:solidFill>
                  <a:srgbClr val="000000"/>
                </a:solidFill>
                <a:latin typeface="Telegraf Bold"/>
                <a:ea typeface="Telegraf Bold"/>
                <a:cs typeface="Telegraf Bold"/>
                <a:sym typeface="Telegraf Bold"/>
              </a:rPr>
              <a:t>ineffectiveness</a:t>
            </a:r>
            <a:r>
              <a:rPr lang="en-US" sz="1500">
                <a:solidFill>
                  <a:srgbClr val="000000"/>
                </a:solidFill>
                <a:latin typeface="Telegraf"/>
                <a:ea typeface="Telegraf"/>
                <a:cs typeface="Telegraf"/>
                <a:sym typeface="Telegraf"/>
              </a:rPr>
              <a:t> of</a:t>
            </a:r>
            <a:r>
              <a:rPr lang="en-US" b="true" sz="1500">
                <a:solidFill>
                  <a:srgbClr val="000000"/>
                </a:solidFill>
                <a:latin typeface="Telegraf Bold"/>
                <a:ea typeface="Telegraf Bold"/>
                <a:cs typeface="Telegraf Bold"/>
                <a:sym typeface="Telegraf Bold"/>
              </a:rPr>
              <a:t> sleep aids</a:t>
            </a:r>
            <a:r>
              <a:rPr lang="en-US" sz="1500">
                <a:solidFill>
                  <a:srgbClr val="000000"/>
                </a:solidFill>
                <a:latin typeface="Telegraf"/>
                <a:ea typeface="Telegraf"/>
                <a:cs typeface="Telegraf"/>
                <a:sym typeface="Telegraf"/>
              </a:rPr>
              <a:t> like melatonin.</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Hopefulness for a potential return to a healthier sleep schedule.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He feels </a:t>
            </a:r>
            <a:r>
              <a:rPr lang="en-US" b="true" sz="1500">
                <a:solidFill>
                  <a:srgbClr val="000000"/>
                </a:solidFill>
                <a:latin typeface="Telegraf Bold"/>
                <a:ea typeface="Telegraf Bold"/>
                <a:cs typeface="Telegraf Bold"/>
                <a:sym typeface="Telegraf Bold"/>
              </a:rPr>
              <a:t>c</a:t>
            </a:r>
            <a:r>
              <a:rPr lang="en-US" b="true" sz="1500">
                <a:solidFill>
                  <a:srgbClr val="000000"/>
                </a:solidFill>
                <a:latin typeface="Telegraf Bold"/>
                <a:ea typeface="Telegraf Bold"/>
                <a:cs typeface="Telegraf Bold"/>
                <a:sym typeface="Telegraf Bold"/>
              </a:rPr>
              <a:t>oncern</a:t>
            </a:r>
            <a:r>
              <a:rPr lang="en-US" sz="1500">
                <a:solidFill>
                  <a:srgbClr val="000000"/>
                </a:solidFill>
                <a:latin typeface="Telegraf"/>
                <a:ea typeface="Telegraf"/>
                <a:cs typeface="Telegraf"/>
                <a:sym typeface="Telegraf"/>
              </a:rPr>
              <a:t> about the long-term health implications of night shifts.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 can tell he feels some real desperation</a:t>
            </a:r>
            <a:r>
              <a:rPr lang="en-US" sz="1500">
                <a:solidFill>
                  <a:srgbClr val="000000"/>
                </a:solidFill>
                <a:latin typeface="Telegraf"/>
                <a:ea typeface="Telegraf"/>
                <a:cs typeface="Telegraf"/>
                <a:sym typeface="Telegraf"/>
              </a:rPr>
              <a:t> for a more structured daily routine.</a:t>
            </a:r>
          </a:p>
          <a:p>
            <a:pPr algn="l">
              <a:lnSpc>
                <a:spcPts val="2100"/>
              </a:lnSpc>
            </a:pPr>
          </a:p>
        </p:txBody>
      </p:sp>
      <p:sp>
        <p:nvSpPr>
          <p:cNvPr name="TextBox 39" id="39"/>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40" id="40"/>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41" id="41"/>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42" id="42"/>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sp>
        <p:nvSpPr>
          <p:cNvPr name="TextBox 43" id="43"/>
          <p:cNvSpPr txBox="true"/>
          <p:nvPr/>
        </p:nvSpPr>
        <p:spPr>
          <a:xfrm rot="0">
            <a:off x="467508" y="1431489"/>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solidFill>
                <a:latin typeface="Telegraf"/>
                <a:ea typeface="Telegraf"/>
                <a:cs typeface="Telegraf"/>
                <a:sym typeface="Telegraf"/>
              </a:rPr>
              <a:t>Says that </a:t>
            </a:r>
            <a:r>
              <a:rPr lang="en-US" b="true" sz="1500">
                <a:solidFill>
                  <a:srgbClr val="000000"/>
                </a:solidFill>
                <a:latin typeface="Telegraf Bold"/>
                <a:ea typeface="Telegraf Bold"/>
                <a:cs typeface="Telegraf Bold"/>
                <a:sym typeface="Telegraf Bold"/>
              </a:rPr>
              <a:t>Scheduling conflicts</a:t>
            </a:r>
            <a:r>
              <a:rPr lang="en-US" sz="1500">
                <a:solidFill>
                  <a:srgbClr val="000000"/>
                </a:solidFill>
                <a:latin typeface="Telegraf"/>
                <a:ea typeface="Telegraf"/>
                <a:cs typeface="Telegraf"/>
                <a:sym typeface="Telegraf"/>
              </a:rPr>
              <a:t>, their nights (and my very early morning)."</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He’s been</a:t>
            </a:r>
            <a:r>
              <a:rPr lang="en-US" sz="1500">
                <a:solidFill>
                  <a:srgbClr val="000000"/>
                </a:solidFill>
                <a:latin typeface="Telegraf"/>
                <a:ea typeface="Telegraf"/>
                <a:cs typeface="Telegraf"/>
                <a:sym typeface="Telegraf"/>
              </a:rPr>
              <a:t> tutoring ACT and AP Economics in Asia well </a:t>
            </a:r>
            <a:r>
              <a:rPr lang="en-US" b="true" sz="1500">
                <a:solidFill>
                  <a:srgbClr val="000000"/>
                </a:solidFill>
                <a:latin typeface="Telegraf Bold"/>
                <a:ea typeface="Telegraf Bold"/>
                <a:cs typeface="Telegraf Bold"/>
                <a:sym typeface="Telegraf Bold"/>
              </a:rPr>
              <a:t>over 100 hours for the past 8 months</a:t>
            </a:r>
            <a:r>
              <a:rPr lang="en-US" sz="1500">
                <a:solidFill>
                  <a:srgbClr val="000000"/>
                </a:solidFill>
                <a:latin typeface="Telegraf"/>
                <a:ea typeface="Telegraf"/>
                <a:cs typeface="Telegraf"/>
                <a:sym typeface="Telegraf"/>
              </a:rPr>
              <a:t>, which has been the main</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"My sleep becomes fragmented” — says that he would do </a:t>
            </a:r>
            <a:r>
              <a:rPr lang="en-US" b="true" sz="1500">
                <a:solidFill>
                  <a:srgbClr val="000000"/>
                </a:solidFill>
                <a:latin typeface="Telegraf Bold"/>
                <a:ea typeface="Telegraf Bold"/>
                <a:cs typeface="Telegraf Bold"/>
                <a:sym typeface="Telegraf Bold"/>
              </a:rPr>
              <a:t>three hour “naps” 1-2 times a day</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Despite </a:t>
            </a:r>
            <a:r>
              <a:rPr lang="en-US" b="true" sz="1500">
                <a:solidFill>
                  <a:srgbClr val="000000"/>
                </a:solidFill>
                <a:latin typeface="Telegraf Bold"/>
                <a:ea typeface="Telegraf Bold"/>
                <a:cs typeface="Telegraf Bold"/>
                <a:sym typeface="Telegraf Bold"/>
              </a:rPr>
              <a:t>excessive consuming of caffeine</a:t>
            </a:r>
            <a:r>
              <a:rPr lang="en-US" sz="1500">
                <a:solidFill>
                  <a:srgbClr val="000000"/>
                </a:solidFill>
                <a:latin typeface="Telegraf"/>
                <a:ea typeface="Telegraf"/>
                <a:cs typeface="Telegraf"/>
                <a:sym typeface="Telegraf"/>
              </a:rPr>
              <a:t>, he still is somehow </a:t>
            </a:r>
            <a:r>
              <a:rPr lang="en-US" b="true" sz="1500">
                <a:solidFill>
                  <a:srgbClr val="000000"/>
                </a:solidFill>
                <a:latin typeface="Telegraf Bold"/>
                <a:ea typeface="Telegraf Bold"/>
                <a:cs typeface="Telegraf Bold"/>
                <a:sym typeface="Telegraf Bold"/>
              </a:rPr>
              <a:t>a</a:t>
            </a:r>
            <a:r>
              <a:rPr lang="en-US" b="true" sz="1500">
                <a:solidFill>
                  <a:srgbClr val="000000"/>
                </a:solidFill>
                <a:latin typeface="Telegraf Bold"/>
                <a:ea typeface="Telegraf Bold"/>
                <a:cs typeface="Telegraf Bold"/>
                <a:sym typeface="Telegraf Bold"/>
              </a:rPr>
              <a:t>lways exhausted.</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 </a:t>
            </a:r>
            <a:r>
              <a:rPr lang="en-US" b="true" sz="1500">
                <a:solidFill>
                  <a:srgbClr val="000000"/>
                </a:solidFill>
                <a:latin typeface="Telegraf Bold"/>
                <a:ea typeface="Telegraf Bold"/>
                <a:cs typeface="Telegraf Bold"/>
                <a:sym typeface="Telegraf Bold"/>
              </a:rPr>
              <a:t>cannot fall asleep at night</a:t>
            </a:r>
            <a:r>
              <a:rPr lang="en-US" sz="1500">
                <a:solidFill>
                  <a:srgbClr val="000000"/>
                </a:solidFill>
                <a:latin typeface="Telegraf"/>
                <a:ea typeface="Telegraf"/>
                <a:cs typeface="Telegraf"/>
                <a:sym typeface="Telegraf"/>
              </a:rPr>
              <a:t> because of how </a:t>
            </a:r>
            <a:r>
              <a:rPr lang="en-US" b="true" sz="1500">
                <a:solidFill>
                  <a:srgbClr val="000000"/>
                </a:solidFill>
                <a:latin typeface="Telegraf Bold"/>
                <a:ea typeface="Telegraf Bold"/>
                <a:cs typeface="Telegraf Bold"/>
                <a:sym typeface="Telegraf Bold"/>
              </a:rPr>
              <a:t>fragmented my sleep schedule</a:t>
            </a:r>
            <a:r>
              <a:rPr lang="en-US" sz="1500">
                <a:solidFill>
                  <a:srgbClr val="000000"/>
                </a:solidFill>
                <a:latin typeface="Telegraf"/>
                <a:ea typeface="Telegraf"/>
                <a:cs typeface="Telegraf"/>
                <a:sym typeface="Telegraf"/>
              </a:rPr>
              <a:t> is"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He </a:t>
            </a:r>
            <a:r>
              <a:rPr lang="en-US" sz="1500">
                <a:solidFill>
                  <a:srgbClr val="000000"/>
                </a:solidFill>
                <a:latin typeface="Telegraf"/>
                <a:ea typeface="Telegraf"/>
                <a:cs typeface="Telegraf"/>
                <a:sym typeface="Telegraf"/>
              </a:rPr>
              <a:t>needs to continuously drink caffeine to balance both school works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"It’s pretty </a:t>
            </a:r>
            <a:r>
              <a:rPr lang="en-US" b="true" sz="1500">
                <a:solidFill>
                  <a:srgbClr val="000000"/>
                </a:solidFill>
                <a:latin typeface="Telegraf Bold"/>
                <a:ea typeface="Telegraf Bold"/>
                <a:cs typeface="Telegraf Bold"/>
                <a:sym typeface="Telegraf Bold"/>
              </a:rPr>
              <a:t>bad to focus in class."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t>
            </a:r>
            <a:r>
              <a:rPr lang="en-US" b="true" sz="1500">
                <a:solidFill>
                  <a:srgbClr val="000000"/>
                </a:solidFill>
                <a:latin typeface="Telegraf Bold"/>
                <a:ea typeface="Telegraf Bold"/>
                <a:cs typeface="Telegraf Bold"/>
                <a:sym typeface="Telegraf Bold"/>
              </a:rPr>
              <a:t>Melatonin is not working</a:t>
            </a:r>
            <a:r>
              <a:rPr lang="en-US" sz="1500">
                <a:solidFill>
                  <a:srgbClr val="000000"/>
                </a:solidFill>
                <a:latin typeface="Telegraf"/>
                <a:ea typeface="Telegraf"/>
                <a:cs typeface="Telegraf"/>
                <a:sym typeface="Telegraf"/>
              </a:rPr>
              <a: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Despite his strenuous work, he really wants to go back to a normal sleep schedule: </a:t>
            </a:r>
            <a:r>
              <a:rPr lang="en-US" sz="1500">
                <a:solidFill>
                  <a:srgbClr val="000000"/>
                </a:solidFill>
                <a:latin typeface="Telegraf"/>
                <a:ea typeface="Telegraf"/>
                <a:cs typeface="Telegraf"/>
                <a:sym typeface="Telegraf"/>
              </a:rPr>
              <a:t>"I really want to go back to a circadian rhythm."</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Wants to find a way where he can</a:t>
            </a:r>
            <a:r>
              <a:rPr lang="en-US" sz="1500">
                <a:solidFill>
                  <a:srgbClr val="000000"/>
                </a:solidFill>
                <a:latin typeface="Telegraf"/>
                <a:ea typeface="Telegraf"/>
                <a:cs typeface="Telegraf"/>
                <a:sym typeface="Telegraf"/>
              </a:rPr>
              <a:t> “perform in school better with this sleep schedule</a:t>
            </a:r>
          </a:p>
        </p:txBody>
      </p:sp>
      <p:sp>
        <p:nvSpPr>
          <p:cNvPr name="TextBox 44" id="44"/>
          <p:cNvSpPr txBox="true"/>
          <p:nvPr/>
        </p:nvSpPr>
        <p:spPr>
          <a:xfrm rot="0">
            <a:off x="9424412" y="1507689"/>
            <a:ext cx="8357980" cy="29432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solidFill>
                <a:latin typeface="Telegraf"/>
                <a:ea typeface="Telegraf"/>
                <a:cs typeface="Telegraf"/>
                <a:sym typeface="Telegraf"/>
              </a:rPr>
              <a:t>Believes that the night shift is </a:t>
            </a:r>
            <a:r>
              <a:rPr lang="en-US" b="true" sz="1500">
                <a:solidFill>
                  <a:srgbClr val="000000"/>
                </a:solidFill>
                <a:latin typeface="Telegraf Bold"/>
                <a:ea typeface="Telegraf Bold"/>
                <a:cs typeface="Telegraf Bold"/>
                <a:sym typeface="Telegraf Bold"/>
              </a:rPr>
              <a:t>detrimental</a:t>
            </a:r>
            <a:r>
              <a:rPr lang="en-US" sz="1500">
                <a:solidFill>
                  <a:srgbClr val="000000"/>
                </a:solidFill>
                <a:latin typeface="Telegraf"/>
                <a:ea typeface="Telegraf"/>
                <a:cs typeface="Telegraf"/>
                <a:sym typeface="Telegraf"/>
              </a:rPr>
              <a:t> to his health and academic performance.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Thinks </a:t>
            </a:r>
            <a:r>
              <a:rPr lang="en-US" b="true" sz="1500">
                <a:solidFill>
                  <a:srgbClr val="000000"/>
                </a:solidFill>
                <a:latin typeface="Telegraf Bold"/>
                <a:ea typeface="Telegraf Bold"/>
                <a:cs typeface="Telegraf Bold"/>
                <a:sym typeface="Telegraf Bold"/>
              </a:rPr>
              <a:t>fragmented sleep </a:t>
            </a:r>
            <a:r>
              <a:rPr lang="en-US" sz="1500">
                <a:solidFill>
                  <a:srgbClr val="000000"/>
                </a:solidFill>
                <a:latin typeface="Telegraf"/>
                <a:ea typeface="Telegraf"/>
                <a:cs typeface="Telegraf"/>
                <a:sym typeface="Telegraf"/>
              </a:rPr>
              <a:t>is an unfortunate but unavoidable consequence of his schedule.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Considers caffeine a </a:t>
            </a:r>
            <a:r>
              <a:rPr lang="en-US" b="true" sz="1500">
                <a:solidFill>
                  <a:srgbClr val="000000"/>
                </a:solidFill>
                <a:latin typeface="Telegraf Bold"/>
                <a:ea typeface="Telegraf Bold"/>
                <a:cs typeface="Telegraf Bold"/>
                <a:sym typeface="Telegraf Bold"/>
              </a:rPr>
              <a:t>necessary evil </a:t>
            </a:r>
            <a:r>
              <a:rPr lang="en-US" sz="1500">
                <a:solidFill>
                  <a:srgbClr val="000000"/>
                </a:solidFill>
                <a:latin typeface="Telegraf"/>
                <a:ea typeface="Telegraf"/>
                <a:cs typeface="Telegraf"/>
                <a:sym typeface="Telegraf"/>
              </a:rPr>
              <a:t>for survival during shifts.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Desires a return to a normal circadian rhythm and structured meals.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May feel pressured to keep up with both </a:t>
            </a:r>
            <a:r>
              <a:rPr lang="en-US" b="true" sz="1500">
                <a:solidFill>
                  <a:srgbClr val="000000"/>
                </a:solidFill>
                <a:latin typeface="Telegraf Bold"/>
                <a:ea typeface="Telegraf Bold"/>
                <a:cs typeface="Telegraf Bold"/>
                <a:sym typeface="Telegraf Bold"/>
              </a:rPr>
              <a:t>work</a:t>
            </a:r>
            <a:r>
              <a:rPr lang="en-US" sz="1500">
                <a:solidFill>
                  <a:srgbClr val="000000"/>
                </a:solidFill>
                <a:latin typeface="Telegraf"/>
                <a:ea typeface="Telegraf"/>
                <a:cs typeface="Telegraf"/>
                <a:sym typeface="Telegraf"/>
              </a:rPr>
              <a:t> and </a:t>
            </a:r>
            <a:r>
              <a:rPr lang="en-US" b="true" sz="1500">
                <a:solidFill>
                  <a:srgbClr val="000000"/>
                </a:solidFill>
                <a:latin typeface="Telegraf Bold"/>
                <a:ea typeface="Telegraf Bold"/>
                <a:cs typeface="Telegraf Bold"/>
                <a:sym typeface="Telegraf Bold"/>
              </a:rPr>
              <a:t>academic</a:t>
            </a:r>
            <a:r>
              <a:rPr lang="en-US" sz="1500">
                <a:solidFill>
                  <a:srgbClr val="000000"/>
                </a:solidFill>
                <a:latin typeface="Telegraf"/>
                <a:ea typeface="Telegraf"/>
                <a:cs typeface="Telegraf"/>
                <a:sym typeface="Telegraf"/>
              </a:rPr>
              <a:t> responsibilities.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Feels frustrated with the ineffectiveness of melatonin for sleep.</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Recognizes the impact of night shifts on </a:t>
            </a:r>
            <a:r>
              <a:rPr lang="en-US" b="true" sz="1500">
                <a:solidFill>
                  <a:srgbClr val="000000"/>
                </a:solidFill>
                <a:latin typeface="Telegraf Bold"/>
                <a:ea typeface="Telegraf Bold"/>
                <a:cs typeface="Telegraf Bold"/>
                <a:sym typeface="Telegraf Bold"/>
              </a:rPr>
              <a:t>social life</a:t>
            </a:r>
            <a:r>
              <a:rPr lang="en-US" sz="1500">
                <a:solidFill>
                  <a:srgbClr val="000000"/>
                </a:solidFill>
                <a:latin typeface="Telegraf"/>
                <a:ea typeface="Telegraf"/>
                <a:cs typeface="Telegraf"/>
                <a:sym typeface="Telegraf"/>
              </a:rPr>
              <a:t> and relationships.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Acknowledges the need for tools to help manage sleep better.</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Understands the link between physical health and </a:t>
            </a:r>
            <a:r>
              <a:rPr lang="en-US" b="true" sz="1500">
                <a:solidFill>
                  <a:srgbClr val="000000"/>
                </a:solidFill>
                <a:latin typeface="Telegraf Bold"/>
                <a:ea typeface="Telegraf Bold"/>
                <a:cs typeface="Telegraf Bold"/>
                <a:sym typeface="Telegraf Bold"/>
              </a:rPr>
              <a:t>sleep quality</a:t>
            </a:r>
            <a:r>
              <a:rPr lang="en-US" sz="1500">
                <a:solidFill>
                  <a:srgbClr val="000000"/>
                </a:solidFill>
                <a:latin typeface="Telegraf"/>
                <a:ea typeface="Telegraf"/>
                <a:cs typeface="Telegraf"/>
                <a:sym typeface="Telegraf"/>
              </a:rPr>
              <a: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Believes that improved sleep could enhance his overall life satisfaction.</a:t>
            </a:r>
          </a:p>
          <a:p>
            <a:pPr algn="l">
              <a:lnSpc>
                <a:spcPts val="2100"/>
              </a:lnSpc>
            </a:pPr>
            <a:r>
              <a:rPr lang="en-US" sz="1500">
                <a:solidFill>
                  <a:srgbClr val="000000"/>
                </a:solidFill>
                <a:latin typeface="Telegraf"/>
                <a:ea typeface="Telegraf"/>
                <a:cs typeface="Telegraf"/>
                <a:sym typeface="Telegraf"/>
              </a:rPr>
              <a:t> </a:t>
            </a:r>
          </a:p>
        </p:txBody>
      </p:sp>
      <p:sp>
        <p:nvSpPr>
          <p:cNvPr name="TextBox 45" id="45"/>
          <p:cNvSpPr txBox="true"/>
          <p:nvPr/>
        </p:nvSpPr>
        <p:spPr>
          <a:xfrm rot="0">
            <a:off x="467508" y="6180425"/>
            <a:ext cx="8357980" cy="32099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solidFill>
                <a:latin typeface="Telegraf"/>
                <a:ea typeface="Telegraf"/>
                <a:cs typeface="Telegraf"/>
                <a:sym typeface="Telegraf"/>
              </a:rPr>
              <a:t>Doesn’t use any </a:t>
            </a:r>
            <a:r>
              <a:rPr lang="en-US" b="true" sz="1500">
                <a:solidFill>
                  <a:srgbClr val="000000"/>
                </a:solidFill>
                <a:latin typeface="Telegraf Bold"/>
                <a:ea typeface="Telegraf Bold"/>
                <a:cs typeface="Telegraf Bold"/>
                <a:sym typeface="Telegraf Bold"/>
              </a:rPr>
              <a:t>sleep medications</a:t>
            </a:r>
            <a:r>
              <a:rPr lang="en-US" sz="1500">
                <a:solidFill>
                  <a:srgbClr val="000000"/>
                </a:solidFill>
                <a:latin typeface="Telegraf"/>
                <a:ea typeface="Telegraf"/>
                <a:cs typeface="Telegraf"/>
                <a:sym typeface="Telegraf"/>
              </a:rPr>
              <a:t> because they don’t work (does drink caffeine)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Has a strict routine easing into/out of night shift periods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Struggles to schedule social/business appointments within traditional 9-5 hours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Uses devices like </a:t>
            </a:r>
            <a:r>
              <a:rPr lang="en-US" b="true" sz="1500">
                <a:solidFill>
                  <a:srgbClr val="000000"/>
                </a:solidFill>
                <a:latin typeface="Telegraf Bold"/>
                <a:ea typeface="Telegraf Bold"/>
                <a:cs typeface="Telegraf Bold"/>
                <a:sym typeface="Telegraf Bold"/>
              </a:rPr>
              <a:t>blackout curtains</a:t>
            </a:r>
            <a:r>
              <a:rPr lang="en-US" sz="1500">
                <a:solidFill>
                  <a:srgbClr val="000000"/>
                </a:solidFill>
                <a:latin typeface="Telegraf"/>
                <a:ea typeface="Telegraf"/>
                <a:cs typeface="Telegraf"/>
                <a:sym typeface="Telegraf"/>
              </a:rPr>
              <a:t>, eye masks, portable fan to help him sleep during the day, otherwise he struggles to sleep even with melatonin</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Tries to get 7 hours of sleep every day, but very </a:t>
            </a:r>
            <a:r>
              <a:rPr lang="en-US" b="true" sz="1500">
                <a:solidFill>
                  <a:srgbClr val="000000"/>
                </a:solidFill>
                <a:latin typeface="Telegraf Bold"/>
                <a:ea typeface="Telegraf Bold"/>
                <a:cs typeface="Telegraf Bold"/>
                <a:sym typeface="Telegraf Bold"/>
              </a:rPr>
              <a:t>fragmented </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Is used to taking the extra effort to make time for his personal and social life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Feel more alert at the </a:t>
            </a:r>
            <a:r>
              <a:rPr lang="en-US" b="true" sz="1500">
                <a:solidFill>
                  <a:srgbClr val="000000"/>
                </a:solidFill>
                <a:latin typeface="Telegraf Bold"/>
                <a:ea typeface="Telegraf Bold"/>
                <a:cs typeface="Telegraf Bold"/>
                <a:sym typeface="Telegraf Bold"/>
              </a:rPr>
              <a:t>beginning</a:t>
            </a:r>
            <a:r>
              <a:rPr lang="en-US" sz="1500">
                <a:solidFill>
                  <a:srgbClr val="000000"/>
                </a:solidFill>
                <a:latin typeface="Telegraf"/>
                <a:ea typeface="Telegraf"/>
                <a:cs typeface="Telegraf"/>
                <a:sym typeface="Telegraf"/>
              </a:rPr>
              <a:t> of the shift, and finds it hard to stay awake later on (4/5 am)</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Stays in his dorm most of the time instead of going out and socializing with friends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Uses his </a:t>
            </a:r>
            <a:r>
              <a:rPr lang="en-US" b="true" sz="1500">
                <a:solidFill>
                  <a:srgbClr val="000000"/>
                </a:solidFill>
                <a:latin typeface="Telegraf Bold"/>
                <a:ea typeface="Telegraf Bold"/>
                <a:cs typeface="Telegraf Bold"/>
                <a:sym typeface="Telegraf Bold"/>
              </a:rPr>
              <a:t>Apple Watch </a:t>
            </a:r>
            <a:r>
              <a:rPr lang="en-US" sz="1500">
                <a:solidFill>
                  <a:srgbClr val="000000"/>
                </a:solidFill>
                <a:latin typeface="Telegraf"/>
                <a:ea typeface="Telegraf"/>
                <a:cs typeface="Telegraf"/>
                <a:sym typeface="Telegraf"/>
              </a:rPr>
              <a:t>to track his </a:t>
            </a:r>
            <a:r>
              <a:rPr lang="en-US" b="true" sz="1500">
                <a:solidFill>
                  <a:srgbClr val="000000"/>
                </a:solidFill>
                <a:latin typeface="Telegraf Bold"/>
                <a:ea typeface="Telegraf Bold"/>
                <a:cs typeface="Telegraf Bold"/>
                <a:sym typeface="Telegraf Bold"/>
              </a:rPr>
              <a:t>heart levels</a:t>
            </a:r>
            <a:r>
              <a:rPr lang="en-US" sz="1500">
                <a:solidFill>
                  <a:srgbClr val="000000"/>
                </a:solidFill>
                <a:latin typeface="Telegraf"/>
                <a:ea typeface="Telegraf"/>
                <a:cs typeface="Telegraf"/>
                <a:sym typeface="Telegraf"/>
              </a:rPr>
              <a:t> (not his sleep because it’s bad at tracking it), and it increased by 20%</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sp>
        <p:nvSpPr>
          <p:cNvPr name="TextBox 18" id="18"/>
          <p:cNvSpPr txBox="true"/>
          <p:nvPr/>
        </p:nvSpPr>
        <p:spPr>
          <a:xfrm rot="0">
            <a:off x="9424412" y="6189950"/>
            <a:ext cx="8357980" cy="3209925"/>
          </a:xfrm>
          <a:prstGeom prst="rect">
            <a:avLst/>
          </a:prstGeom>
        </p:spPr>
        <p:txBody>
          <a:bodyPr anchor="t" rtlCol="false" tIns="0" lIns="0" bIns="0" rIns="0">
            <a:spAutoFit/>
          </a:bodyPr>
          <a:lstStyle/>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Exhaustion</a:t>
            </a:r>
            <a:r>
              <a:rPr lang="en-US" sz="1500">
                <a:solidFill>
                  <a:srgbClr val="000000">
                    <a:alpha val="40000"/>
                  </a:srgbClr>
                </a:solidFill>
                <a:latin typeface="Telegraf"/>
                <a:ea typeface="Telegraf"/>
                <a:cs typeface="Telegraf"/>
                <a:sym typeface="Telegraf"/>
              </a:rPr>
              <a:t> from inconsistent sleep patterns.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He’s constantly frustated</a:t>
            </a:r>
            <a:r>
              <a:rPr lang="en-US" sz="1500">
                <a:solidFill>
                  <a:srgbClr val="000000">
                    <a:alpha val="40000"/>
                  </a:srgbClr>
                </a:solidFill>
                <a:latin typeface="Telegraf"/>
                <a:ea typeface="Telegraf"/>
                <a:cs typeface="Telegraf"/>
                <a:sym typeface="Telegraf"/>
              </a:rPr>
              <a:t> over not being able to fall asleep easily.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Lots of a</a:t>
            </a:r>
            <a:r>
              <a:rPr lang="en-US" sz="1500">
                <a:solidFill>
                  <a:srgbClr val="000000">
                    <a:alpha val="40000"/>
                  </a:srgbClr>
                </a:solidFill>
                <a:latin typeface="Telegraf"/>
                <a:ea typeface="Telegraf"/>
                <a:cs typeface="Telegraf"/>
                <a:sym typeface="Telegraf"/>
              </a:rPr>
              <a:t>nxiety about academic performance due to fatigue.</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Stress</a:t>
            </a:r>
            <a:r>
              <a:rPr lang="en-US" sz="1500">
                <a:solidFill>
                  <a:srgbClr val="000000">
                    <a:alpha val="40000"/>
                  </a:srgbClr>
                </a:solidFill>
                <a:latin typeface="Telegraf"/>
                <a:ea typeface="Telegraf"/>
                <a:cs typeface="Telegraf"/>
                <a:sym typeface="Telegraf"/>
              </a:rPr>
              <a:t> from </a:t>
            </a:r>
            <a:r>
              <a:rPr lang="en-US" b="true" sz="1500">
                <a:solidFill>
                  <a:srgbClr val="000000">
                    <a:alpha val="40000"/>
                  </a:srgbClr>
                </a:solidFill>
                <a:latin typeface="Telegraf Bold"/>
                <a:ea typeface="Telegraf Bold"/>
                <a:cs typeface="Telegraf Bold"/>
                <a:sym typeface="Telegraf Bold"/>
              </a:rPr>
              <a:t>balancing</a:t>
            </a:r>
            <a:r>
              <a:rPr lang="en-US" sz="1500">
                <a:solidFill>
                  <a:srgbClr val="000000">
                    <a:alpha val="40000"/>
                  </a:srgbClr>
                </a:solidFill>
                <a:latin typeface="Telegraf"/>
                <a:ea typeface="Telegraf"/>
                <a:cs typeface="Telegraf"/>
                <a:sym typeface="Telegraf"/>
              </a:rPr>
              <a:t> work and personal life.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feels some s</a:t>
            </a:r>
            <a:r>
              <a:rPr lang="en-US" sz="1500">
                <a:solidFill>
                  <a:srgbClr val="000000">
                    <a:alpha val="40000"/>
                  </a:srgbClr>
                </a:solidFill>
                <a:latin typeface="Telegraf"/>
                <a:ea typeface="Telegraf"/>
                <a:cs typeface="Telegraf"/>
                <a:sym typeface="Telegraf"/>
              </a:rPr>
              <a:t>adness over missing social opportunities with friends, and wishes to have more chances to do so.</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Overwhelmed</a:t>
            </a:r>
            <a:r>
              <a:rPr lang="en-US" sz="1500">
                <a:solidFill>
                  <a:srgbClr val="000000">
                    <a:alpha val="40000"/>
                  </a:srgbClr>
                </a:solidFill>
                <a:latin typeface="Telegraf"/>
                <a:ea typeface="Telegraf"/>
                <a:cs typeface="Telegraf"/>
                <a:sym typeface="Telegraf"/>
              </a:rPr>
              <a:t> by the need to manage multiple responsibilities.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Disappointment in the </a:t>
            </a:r>
            <a:r>
              <a:rPr lang="en-US" b="true" sz="1500">
                <a:solidFill>
                  <a:srgbClr val="000000">
                    <a:alpha val="40000"/>
                  </a:srgbClr>
                </a:solidFill>
                <a:latin typeface="Telegraf Bold"/>
                <a:ea typeface="Telegraf Bold"/>
                <a:cs typeface="Telegraf Bold"/>
                <a:sym typeface="Telegraf Bold"/>
              </a:rPr>
              <a:t>ineffectiveness</a:t>
            </a:r>
            <a:r>
              <a:rPr lang="en-US" sz="1500">
                <a:solidFill>
                  <a:srgbClr val="000000">
                    <a:alpha val="40000"/>
                  </a:srgbClr>
                </a:solidFill>
                <a:latin typeface="Telegraf"/>
                <a:ea typeface="Telegraf"/>
                <a:cs typeface="Telegraf"/>
                <a:sym typeface="Telegraf"/>
              </a:rPr>
              <a:t> of</a:t>
            </a:r>
            <a:r>
              <a:rPr lang="en-US" b="true" sz="1500">
                <a:solidFill>
                  <a:srgbClr val="000000">
                    <a:alpha val="40000"/>
                  </a:srgbClr>
                </a:solidFill>
                <a:latin typeface="Telegraf Bold"/>
                <a:ea typeface="Telegraf Bold"/>
                <a:cs typeface="Telegraf Bold"/>
                <a:sym typeface="Telegraf Bold"/>
              </a:rPr>
              <a:t> sleep aids</a:t>
            </a:r>
            <a:r>
              <a:rPr lang="en-US" sz="1500">
                <a:solidFill>
                  <a:srgbClr val="000000">
                    <a:alpha val="40000"/>
                  </a:srgbClr>
                </a:solidFill>
                <a:latin typeface="Telegraf"/>
                <a:ea typeface="Telegraf"/>
                <a:cs typeface="Telegraf"/>
                <a:sym typeface="Telegraf"/>
              </a:rPr>
              <a:t> like melatonin.</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Hopefulness for a potential return to a healthier sleep schedule.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feels </a:t>
            </a:r>
            <a:r>
              <a:rPr lang="en-US" b="true" sz="1500">
                <a:solidFill>
                  <a:srgbClr val="000000">
                    <a:alpha val="40000"/>
                  </a:srgbClr>
                </a:solidFill>
                <a:latin typeface="Telegraf Bold"/>
                <a:ea typeface="Telegraf Bold"/>
                <a:cs typeface="Telegraf Bold"/>
                <a:sym typeface="Telegraf Bold"/>
              </a:rPr>
              <a:t>c</a:t>
            </a:r>
            <a:r>
              <a:rPr lang="en-US" b="true" sz="1500">
                <a:solidFill>
                  <a:srgbClr val="000000">
                    <a:alpha val="40000"/>
                  </a:srgbClr>
                </a:solidFill>
                <a:latin typeface="Telegraf Bold"/>
                <a:ea typeface="Telegraf Bold"/>
                <a:cs typeface="Telegraf Bold"/>
                <a:sym typeface="Telegraf Bold"/>
              </a:rPr>
              <a:t>oncern</a:t>
            </a:r>
            <a:r>
              <a:rPr lang="en-US" sz="1500">
                <a:solidFill>
                  <a:srgbClr val="000000">
                    <a:alpha val="40000"/>
                  </a:srgbClr>
                </a:solidFill>
                <a:latin typeface="Telegraf"/>
                <a:ea typeface="Telegraf"/>
                <a:cs typeface="Telegraf"/>
                <a:sym typeface="Telegraf"/>
              </a:rPr>
              <a:t> about the long-term health implications of night shifts.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 can tell he feels some real desperation</a:t>
            </a:r>
            <a:r>
              <a:rPr lang="en-US" sz="1500">
                <a:solidFill>
                  <a:srgbClr val="000000">
                    <a:alpha val="40000"/>
                  </a:srgbClr>
                </a:solidFill>
                <a:latin typeface="Telegraf"/>
                <a:ea typeface="Telegraf"/>
                <a:cs typeface="Telegraf"/>
                <a:sym typeface="Telegraf"/>
              </a:rPr>
              <a:t> for a more structured daily routine.</a:t>
            </a:r>
          </a:p>
          <a:p>
            <a:pPr algn="l">
              <a:lnSpc>
                <a:spcPts val="2100"/>
              </a:lnSpc>
            </a:pPr>
          </a:p>
        </p:txBody>
      </p:sp>
      <p:sp>
        <p:nvSpPr>
          <p:cNvPr name="TextBox 19" id="19"/>
          <p:cNvSpPr txBox="true"/>
          <p:nvPr/>
        </p:nvSpPr>
        <p:spPr>
          <a:xfrm rot="0">
            <a:off x="467508" y="1431489"/>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Says that </a:t>
            </a:r>
            <a:r>
              <a:rPr lang="en-US" b="true" sz="1500">
                <a:solidFill>
                  <a:srgbClr val="000000">
                    <a:alpha val="40000"/>
                  </a:srgbClr>
                </a:solidFill>
                <a:latin typeface="Telegraf Bold"/>
                <a:ea typeface="Telegraf Bold"/>
                <a:cs typeface="Telegraf Bold"/>
                <a:sym typeface="Telegraf Bold"/>
              </a:rPr>
              <a:t>Scheduling conflicts</a:t>
            </a:r>
            <a:r>
              <a:rPr lang="en-US" sz="1500">
                <a:solidFill>
                  <a:srgbClr val="000000">
                    <a:alpha val="40000"/>
                  </a:srgbClr>
                </a:solidFill>
                <a:latin typeface="Telegraf"/>
                <a:ea typeface="Telegraf"/>
                <a:cs typeface="Telegraf"/>
                <a:sym typeface="Telegraf"/>
              </a:rPr>
              <a:t>, their nights (and my very early morning)."</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He’s been</a:t>
            </a:r>
            <a:r>
              <a:rPr lang="en-US" sz="1500">
                <a:solidFill>
                  <a:srgbClr val="000000">
                    <a:alpha val="40000"/>
                  </a:srgbClr>
                </a:solidFill>
                <a:latin typeface="Telegraf"/>
                <a:ea typeface="Telegraf"/>
                <a:cs typeface="Telegraf"/>
                <a:sym typeface="Telegraf"/>
              </a:rPr>
              <a:t> tutoring ACT and AP Economics in Asia well </a:t>
            </a:r>
            <a:r>
              <a:rPr lang="en-US" b="true" sz="1500">
                <a:solidFill>
                  <a:srgbClr val="000000">
                    <a:alpha val="40000"/>
                  </a:srgbClr>
                </a:solidFill>
                <a:latin typeface="Telegraf Bold"/>
                <a:ea typeface="Telegraf Bold"/>
                <a:cs typeface="Telegraf Bold"/>
                <a:sym typeface="Telegraf Bold"/>
              </a:rPr>
              <a:t>over 100 hours for the past 8 months</a:t>
            </a:r>
            <a:r>
              <a:rPr lang="en-US" sz="1500">
                <a:solidFill>
                  <a:srgbClr val="000000">
                    <a:alpha val="40000"/>
                  </a:srgbClr>
                </a:solidFill>
                <a:latin typeface="Telegraf"/>
                <a:ea typeface="Telegraf"/>
                <a:cs typeface="Telegraf"/>
                <a:sym typeface="Telegraf"/>
              </a:rPr>
              <a:t>, which has been the main</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"My sleep becomes fragmented” — says that he would do </a:t>
            </a:r>
            <a:r>
              <a:rPr lang="en-US" b="true" sz="1500">
                <a:solidFill>
                  <a:srgbClr val="000000">
                    <a:alpha val="40000"/>
                  </a:srgbClr>
                </a:solidFill>
                <a:latin typeface="Telegraf Bold"/>
                <a:ea typeface="Telegraf Bold"/>
                <a:cs typeface="Telegraf Bold"/>
                <a:sym typeface="Telegraf Bold"/>
              </a:rPr>
              <a:t>three hour “naps” 1-2 times a 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Despite </a:t>
            </a:r>
            <a:r>
              <a:rPr lang="en-US" b="true" sz="1500">
                <a:solidFill>
                  <a:srgbClr val="000000">
                    <a:alpha val="40000"/>
                  </a:srgbClr>
                </a:solidFill>
                <a:latin typeface="Telegraf Bold"/>
                <a:ea typeface="Telegraf Bold"/>
                <a:cs typeface="Telegraf Bold"/>
                <a:sym typeface="Telegraf Bold"/>
              </a:rPr>
              <a:t>excessive consuming of caffeine</a:t>
            </a:r>
            <a:r>
              <a:rPr lang="en-US" sz="1500">
                <a:solidFill>
                  <a:srgbClr val="000000">
                    <a:alpha val="40000"/>
                  </a:srgbClr>
                </a:solidFill>
                <a:latin typeface="Telegraf"/>
                <a:ea typeface="Telegraf"/>
                <a:cs typeface="Telegraf"/>
                <a:sym typeface="Telegraf"/>
              </a:rPr>
              <a:t>, he still is somehow </a:t>
            </a:r>
            <a:r>
              <a:rPr lang="en-US" b="true" sz="1500">
                <a:solidFill>
                  <a:srgbClr val="000000">
                    <a:alpha val="40000"/>
                  </a:srgbClr>
                </a:solidFill>
                <a:latin typeface="Telegraf Bold"/>
                <a:ea typeface="Telegraf Bold"/>
                <a:cs typeface="Telegraf Bold"/>
                <a:sym typeface="Telegraf Bold"/>
              </a:rPr>
              <a:t>a</a:t>
            </a:r>
            <a:r>
              <a:rPr lang="en-US" b="true" sz="1500">
                <a:solidFill>
                  <a:srgbClr val="000000">
                    <a:alpha val="40000"/>
                  </a:srgbClr>
                </a:solidFill>
                <a:latin typeface="Telegraf Bold"/>
                <a:ea typeface="Telegraf Bold"/>
                <a:cs typeface="Telegraf Bold"/>
                <a:sym typeface="Telegraf Bold"/>
              </a:rPr>
              <a:t>lways exhausted.</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 </a:t>
            </a:r>
            <a:r>
              <a:rPr lang="en-US" b="true" sz="1500">
                <a:solidFill>
                  <a:srgbClr val="000000">
                    <a:alpha val="40000"/>
                  </a:srgbClr>
                </a:solidFill>
                <a:latin typeface="Telegraf Bold"/>
                <a:ea typeface="Telegraf Bold"/>
                <a:cs typeface="Telegraf Bold"/>
                <a:sym typeface="Telegraf Bold"/>
              </a:rPr>
              <a:t>cannot fall asleep at night</a:t>
            </a:r>
            <a:r>
              <a:rPr lang="en-US" sz="1500">
                <a:solidFill>
                  <a:srgbClr val="000000">
                    <a:alpha val="40000"/>
                  </a:srgbClr>
                </a:solidFill>
                <a:latin typeface="Telegraf"/>
                <a:ea typeface="Telegraf"/>
                <a:cs typeface="Telegraf"/>
                <a:sym typeface="Telegraf"/>
              </a:rPr>
              <a:t> because of how </a:t>
            </a:r>
            <a:r>
              <a:rPr lang="en-US" b="true" sz="1500">
                <a:solidFill>
                  <a:srgbClr val="000000">
                    <a:alpha val="40000"/>
                  </a:srgbClr>
                </a:solidFill>
                <a:latin typeface="Telegraf Bold"/>
                <a:ea typeface="Telegraf Bold"/>
                <a:cs typeface="Telegraf Bold"/>
                <a:sym typeface="Telegraf Bold"/>
              </a:rPr>
              <a:t>fragmented my sleep schedule</a:t>
            </a:r>
            <a:r>
              <a:rPr lang="en-US" sz="1500">
                <a:solidFill>
                  <a:srgbClr val="000000">
                    <a:alpha val="40000"/>
                  </a:srgbClr>
                </a:solidFill>
                <a:latin typeface="Telegraf"/>
                <a:ea typeface="Telegraf"/>
                <a:cs typeface="Telegraf"/>
                <a:sym typeface="Telegraf"/>
              </a:rPr>
              <a:t> is"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a:t>
            </a:r>
            <a:r>
              <a:rPr lang="en-US" sz="1500">
                <a:solidFill>
                  <a:srgbClr val="000000">
                    <a:alpha val="40000"/>
                  </a:srgbClr>
                </a:solidFill>
                <a:latin typeface="Telegraf"/>
                <a:ea typeface="Telegraf"/>
                <a:cs typeface="Telegraf"/>
                <a:sym typeface="Telegraf"/>
              </a:rPr>
              <a:t>needs to continuously drink caffeine to balance both school works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"It’s pretty </a:t>
            </a:r>
            <a:r>
              <a:rPr lang="en-US" b="true" sz="1500">
                <a:solidFill>
                  <a:srgbClr val="000000">
                    <a:alpha val="40000"/>
                  </a:srgbClr>
                </a:solidFill>
                <a:latin typeface="Telegraf Bold"/>
                <a:ea typeface="Telegraf Bold"/>
                <a:cs typeface="Telegraf Bold"/>
                <a:sym typeface="Telegraf Bold"/>
              </a:rPr>
              <a:t>bad to focus in class."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t>
            </a:r>
            <a:r>
              <a:rPr lang="en-US" b="true" sz="1500">
                <a:solidFill>
                  <a:srgbClr val="000000">
                    <a:alpha val="40000"/>
                  </a:srgbClr>
                </a:solidFill>
                <a:latin typeface="Telegraf Bold"/>
                <a:ea typeface="Telegraf Bold"/>
                <a:cs typeface="Telegraf Bold"/>
                <a:sym typeface="Telegraf Bold"/>
              </a:rPr>
              <a:t>Melatonin is not working</a:t>
            </a:r>
            <a:r>
              <a:rPr lang="en-US" sz="1500">
                <a:solidFill>
                  <a:srgbClr val="000000">
                    <a:alpha val="40000"/>
                  </a:srgbClr>
                </a:solidFill>
                <a:latin typeface="Telegraf"/>
                <a:ea typeface="Telegraf"/>
                <a:cs typeface="Telegraf"/>
                <a:sym typeface="Telegraf"/>
              </a:rPr>
              <a: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Despite his strenuous work, he really wants to go back to a normal sleep schedule: </a:t>
            </a:r>
            <a:r>
              <a:rPr lang="en-US" sz="1500">
                <a:solidFill>
                  <a:srgbClr val="000000">
                    <a:alpha val="40000"/>
                  </a:srgbClr>
                </a:solidFill>
                <a:latin typeface="Telegraf"/>
                <a:ea typeface="Telegraf"/>
                <a:cs typeface="Telegraf"/>
                <a:sym typeface="Telegraf"/>
              </a:rPr>
              <a:t>"I really want to go back to a circadian rhythm."</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Wants to find a way where he can</a:t>
            </a:r>
            <a:r>
              <a:rPr lang="en-US" sz="1500">
                <a:solidFill>
                  <a:srgbClr val="000000">
                    <a:alpha val="40000"/>
                  </a:srgbClr>
                </a:solidFill>
                <a:latin typeface="Telegraf"/>
                <a:ea typeface="Telegraf"/>
                <a:cs typeface="Telegraf"/>
                <a:sym typeface="Telegraf"/>
              </a:rPr>
              <a:t> “perform in school better with this sleep schedule</a:t>
            </a:r>
          </a:p>
        </p:txBody>
      </p:sp>
      <p:sp>
        <p:nvSpPr>
          <p:cNvPr name="TextBox 20" id="20"/>
          <p:cNvSpPr txBox="true"/>
          <p:nvPr/>
        </p:nvSpPr>
        <p:spPr>
          <a:xfrm rot="0">
            <a:off x="9424412" y="1507689"/>
            <a:ext cx="8357980" cy="29432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Believes that the night shift is </a:t>
            </a:r>
            <a:r>
              <a:rPr lang="en-US" b="true" sz="1500">
                <a:solidFill>
                  <a:srgbClr val="000000">
                    <a:alpha val="40000"/>
                  </a:srgbClr>
                </a:solidFill>
                <a:latin typeface="Telegraf Bold"/>
                <a:ea typeface="Telegraf Bold"/>
                <a:cs typeface="Telegraf Bold"/>
                <a:sym typeface="Telegraf Bold"/>
              </a:rPr>
              <a:t>detrimental</a:t>
            </a:r>
            <a:r>
              <a:rPr lang="en-US" sz="1500">
                <a:solidFill>
                  <a:srgbClr val="000000">
                    <a:alpha val="40000"/>
                  </a:srgbClr>
                </a:solidFill>
                <a:latin typeface="Telegraf"/>
                <a:ea typeface="Telegraf"/>
                <a:cs typeface="Telegraf"/>
                <a:sym typeface="Telegraf"/>
              </a:rPr>
              <a:t> to his health and academic performance.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Thinks </a:t>
            </a:r>
            <a:r>
              <a:rPr lang="en-US" b="true" sz="1500">
                <a:solidFill>
                  <a:srgbClr val="000000">
                    <a:alpha val="40000"/>
                  </a:srgbClr>
                </a:solidFill>
                <a:latin typeface="Telegraf Bold"/>
                <a:ea typeface="Telegraf Bold"/>
                <a:cs typeface="Telegraf Bold"/>
                <a:sym typeface="Telegraf Bold"/>
              </a:rPr>
              <a:t>fragmented sleep </a:t>
            </a:r>
            <a:r>
              <a:rPr lang="en-US" sz="1500">
                <a:solidFill>
                  <a:srgbClr val="000000">
                    <a:alpha val="40000"/>
                  </a:srgbClr>
                </a:solidFill>
                <a:latin typeface="Telegraf"/>
                <a:ea typeface="Telegraf"/>
                <a:cs typeface="Telegraf"/>
                <a:sym typeface="Telegraf"/>
              </a:rPr>
              <a:t>is an unfortunate but unavoidable consequence of his schedule.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Considers caffeine a </a:t>
            </a:r>
            <a:r>
              <a:rPr lang="en-US" b="true" sz="1500">
                <a:solidFill>
                  <a:srgbClr val="000000">
                    <a:alpha val="40000"/>
                  </a:srgbClr>
                </a:solidFill>
                <a:latin typeface="Telegraf Bold"/>
                <a:ea typeface="Telegraf Bold"/>
                <a:cs typeface="Telegraf Bold"/>
                <a:sym typeface="Telegraf Bold"/>
              </a:rPr>
              <a:t>necessary evil </a:t>
            </a:r>
            <a:r>
              <a:rPr lang="en-US" sz="1500">
                <a:solidFill>
                  <a:srgbClr val="000000">
                    <a:alpha val="40000"/>
                  </a:srgbClr>
                </a:solidFill>
                <a:latin typeface="Telegraf"/>
                <a:ea typeface="Telegraf"/>
                <a:cs typeface="Telegraf"/>
                <a:sym typeface="Telegraf"/>
              </a:rPr>
              <a:t>for survival during shifts.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Desires a return to a normal circadian rhythm and structured meals.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May feel pressured to keep up with both </a:t>
            </a:r>
            <a:r>
              <a:rPr lang="en-US" b="true" sz="1500">
                <a:solidFill>
                  <a:srgbClr val="000000">
                    <a:alpha val="40000"/>
                  </a:srgbClr>
                </a:solidFill>
                <a:latin typeface="Telegraf Bold"/>
                <a:ea typeface="Telegraf Bold"/>
                <a:cs typeface="Telegraf Bold"/>
                <a:sym typeface="Telegraf Bold"/>
              </a:rPr>
              <a:t>work</a:t>
            </a:r>
            <a:r>
              <a:rPr lang="en-US" sz="1500">
                <a:solidFill>
                  <a:srgbClr val="000000">
                    <a:alpha val="40000"/>
                  </a:srgbClr>
                </a:solidFill>
                <a:latin typeface="Telegraf"/>
                <a:ea typeface="Telegraf"/>
                <a:cs typeface="Telegraf"/>
                <a:sym typeface="Telegraf"/>
              </a:rPr>
              <a:t> and </a:t>
            </a:r>
            <a:r>
              <a:rPr lang="en-US" b="true" sz="1500">
                <a:solidFill>
                  <a:srgbClr val="000000">
                    <a:alpha val="40000"/>
                  </a:srgbClr>
                </a:solidFill>
                <a:latin typeface="Telegraf Bold"/>
                <a:ea typeface="Telegraf Bold"/>
                <a:cs typeface="Telegraf Bold"/>
                <a:sym typeface="Telegraf Bold"/>
              </a:rPr>
              <a:t>academic</a:t>
            </a:r>
            <a:r>
              <a:rPr lang="en-US" sz="1500">
                <a:solidFill>
                  <a:srgbClr val="000000">
                    <a:alpha val="40000"/>
                  </a:srgbClr>
                </a:solidFill>
                <a:latin typeface="Telegraf"/>
                <a:ea typeface="Telegraf"/>
                <a:cs typeface="Telegraf"/>
                <a:sym typeface="Telegraf"/>
              </a:rPr>
              <a:t> responsibilities.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Feels frustrated with the ineffectiveness of melatonin for sleep.</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Recognizes the impact of night shifts on </a:t>
            </a:r>
            <a:r>
              <a:rPr lang="en-US" b="true" sz="1500">
                <a:solidFill>
                  <a:srgbClr val="000000">
                    <a:alpha val="40000"/>
                  </a:srgbClr>
                </a:solidFill>
                <a:latin typeface="Telegraf Bold"/>
                <a:ea typeface="Telegraf Bold"/>
                <a:cs typeface="Telegraf Bold"/>
                <a:sym typeface="Telegraf Bold"/>
              </a:rPr>
              <a:t>social life</a:t>
            </a:r>
            <a:r>
              <a:rPr lang="en-US" sz="1500">
                <a:solidFill>
                  <a:srgbClr val="000000">
                    <a:alpha val="40000"/>
                  </a:srgbClr>
                </a:solidFill>
                <a:latin typeface="Telegraf"/>
                <a:ea typeface="Telegraf"/>
                <a:cs typeface="Telegraf"/>
                <a:sym typeface="Telegraf"/>
              </a:rPr>
              <a:t> and relationships.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Acknowledges the need for tools to help manage sleep better.</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Understands the link between physical health and </a:t>
            </a:r>
            <a:r>
              <a:rPr lang="en-US" b="true" sz="1500">
                <a:solidFill>
                  <a:srgbClr val="000000">
                    <a:alpha val="40000"/>
                  </a:srgbClr>
                </a:solidFill>
                <a:latin typeface="Telegraf Bold"/>
                <a:ea typeface="Telegraf Bold"/>
                <a:cs typeface="Telegraf Bold"/>
                <a:sym typeface="Telegraf Bold"/>
              </a:rPr>
              <a:t>sleep quality</a:t>
            </a:r>
            <a:r>
              <a:rPr lang="en-US" sz="1500">
                <a:solidFill>
                  <a:srgbClr val="000000">
                    <a:alpha val="40000"/>
                  </a:srgbClr>
                </a:solidFill>
                <a:latin typeface="Telegraf"/>
                <a:ea typeface="Telegraf"/>
                <a:cs typeface="Telegraf"/>
                <a:sym typeface="Telegraf"/>
              </a:rPr>
              <a: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Believes that improved sleep could enhance his overall life satisfaction.</a:t>
            </a:r>
          </a:p>
          <a:p>
            <a:pPr algn="l">
              <a:lnSpc>
                <a:spcPts val="2100"/>
              </a:lnSpc>
            </a:pPr>
            <a:r>
              <a:rPr lang="en-US" sz="1500">
                <a:solidFill>
                  <a:srgbClr val="000000">
                    <a:alpha val="40000"/>
                  </a:srgbClr>
                </a:solidFill>
                <a:latin typeface="Telegraf"/>
                <a:ea typeface="Telegraf"/>
                <a:cs typeface="Telegraf"/>
                <a:sym typeface="Telegraf"/>
              </a:rPr>
              <a:t> </a:t>
            </a:r>
          </a:p>
        </p:txBody>
      </p:sp>
      <p:sp>
        <p:nvSpPr>
          <p:cNvPr name="TextBox 21" id="21"/>
          <p:cNvSpPr txBox="true"/>
          <p:nvPr/>
        </p:nvSpPr>
        <p:spPr>
          <a:xfrm rot="0">
            <a:off x="467508" y="6180425"/>
            <a:ext cx="8357980" cy="32099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Doesn’t use any </a:t>
            </a:r>
            <a:r>
              <a:rPr lang="en-US" b="true" sz="1500">
                <a:solidFill>
                  <a:srgbClr val="000000">
                    <a:alpha val="40000"/>
                  </a:srgbClr>
                </a:solidFill>
                <a:latin typeface="Telegraf Bold"/>
                <a:ea typeface="Telegraf Bold"/>
                <a:cs typeface="Telegraf Bold"/>
                <a:sym typeface="Telegraf Bold"/>
              </a:rPr>
              <a:t>sleep medications</a:t>
            </a:r>
            <a:r>
              <a:rPr lang="en-US" sz="1500">
                <a:solidFill>
                  <a:srgbClr val="000000">
                    <a:alpha val="40000"/>
                  </a:srgbClr>
                </a:solidFill>
                <a:latin typeface="Telegraf"/>
                <a:ea typeface="Telegraf"/>
                <a:cs typeface="Telegraf"/>
                <a:sym typeface="Telegraf"/>
              </a:rPr>
              <a:t> because they don’t work (does drink caffeine)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Has a strict routine easing into/out of night shift periods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Struggles to schedule social/business appointments within traditional 9-5 hours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Uses devices like </a:t>
            </a:r>
            <a:r>
              <a:rPr lang="en-US" b="true" sz="1500">
                <a:solidFill>
                  <a:srgbClr val="000000">
                    <a:alpha val="40000"/>
                  </a:srgbClr>
                </a:solidFill>
                <a:latin typeface="Telegraf Bold"/>
                <a:ea typeface="Telegraf Bold"/>
                <a:cs typeface="Telegraf Bold"/>
                <a:sym typeface="Telegraf Bold"/>
              </a:rPr>
              <a:t>blackout curtains</a:t>
            </a:r>
            <a:r>
              <a:rPr lang="en-US" sz="1500">
                <a:solidFill>
                  <a:srgbClr val="000000">
                    <a:alpha val="40000"/>
                  </a:srgbClr>
                </a:solidFill>
                <a:latin typeface="Telegraf"/>
                <a:ea typeface="Telegraf"/>
                <a:cs typeface="Telegraf"/>
                <a:sym typeface="Telegraf"/>
              </a:rPr>
              <a:t>, eye masks, portable fan to help him sleep during the day, otherwise he struggles to sleep even with melatonin</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Tries to get 7 hours of sleep every day, but very </a:t>
            </a:r>
            <a:r>
              <a:rPr lang="en-US" b="true" sz="1500">
                <a:solidFill>
                  <a:srgbClr val="000000">
                    <a:alpha val="40000"/>
                  </a:srgbClr>
                </a:solidFill>
                <a:latin typeface="Telegraf Bold"/>
                <a:ea typeface="Telegraf Bold"/>
                <a:cs typeface="Telegraf Bold"/>
                <a:sym typeface="Telegraf Bold"/>
              </a:rPr>
              <a:t>fragmented </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Is used to taking the extra effort to make time for his personal and social life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Feel more alert at the </a:t>
            </a:r>
            <a:r>
              <a:rPr lang="en-US" b="true" sz="1500">
                <a:solidFill>
                  <a:srgbClr val="000000">
                    <a:alpha val="40000"/>
                  </a:srgbClr>
                </a:solidFill>
                <a:latin typeface="Telegraf Bold"/>
                <a:ea typeface="Telegraf Bold"/>
                <a:cs typeface="Telegraf Bold"/>
                <a:sym typeface="Telegraf Bold"/>
              </a:rPr>
              <a:t>beginning</a:t>
            </a:r>
            <a:r>
              <a:rPr lang="en-US" sz="1500">
                <a:solidFill>
                  <a:srgbClr val="000000">
                    <a:alpha val="40000"/>
                  </a:srgbClr>
                </a:solidFill>
                <a:latin typeface="Telegraf"/>
                <a:ea typeface="Telegraf"/>
                <a:cs typeface="Telegraf"/>
                <a:sym typeface="Telegraf"/>
              </a:rPr>
              <a:t> of the shift, and finds it hard to stay awake later on (4/5 am)</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Stays in his dorm most of the time instead of going out and socializing with friends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Uses his </a:t>
            </a:r>
            <a:r>
              <a:rPr lang="en-US" b="true" sz="1500">
                <a:solidFill>
                  <a:srgbClr val="000000">
                    <a:alpha val="40000"/>
                  </a:srgbClr>
                </a:solidFill>
                <a:latin typeface="Telegraf Bold"/>
                <a:ea typeface="Telegraf Bold"/>
                <a:cs typeface="Telegraf Bold"/>
                <a:sym typeface="Telegraf Bold"/>
              </a:rPr>
              <a:t>Apple Watch </a:t>
            </a:r>
            <a:r>
              <a:rPr lang="en-US" sz="1500">
                <a:solidFill>
                  <a:srgbClr val="000000">
                    <a:alpha val="40000"/>
                  </a:srgbClr>
                </a:solidFill>
                <a:latin typeface="Telegraf"/>
                <a:ea typeface="Telegraf"/>
                <a:cs typeface="Telegraf"/>
                <a:sym typeface="Telegraf"/>
              </a:rPr>
              <a:t>to track his </a:t>
            </a:r>
            <a:r>
              <a:rPr lang="en-US" b="true" sz="1500">
                <a:solidFill>
                  <a:srgbClr val="000000">
                    <a:alpha val="40000"/>
                  </a:srgbClr>
                </a:solidFill>
                <a:latin typeface="Telegraf Bold"/>
                <a:ea typeface="Telegraf Bold"/>
                <a:cs typeface="Telegraf Bold"/>
                <a:sym typeface="Telegraf Bold"/>
              </a:rPr>
              <a:t>heart levels</a:t>
            </a:r>
            <a:r>
              <a:rPr lang="en-US" sz="1500">
                <a:solidFill>
                  <a:srgbClr val="000000">
                    <a:alpha val="40000"/>
                  </a:srgbClr>
                </a:solidFill>
                <a:latin typeface="Telegraf"/>
                <a:ea typeface="Telegraf"/>
                <a:cs typeface="Telegraf"/>
                <a:sym typeface="Telegraf"/>
              </a:rPr>
              <a:t> (not his sleep because it’s bad at tracking it), and it increased by 20%</a:t>
            </a:r>
          </a:p>
        </p:txBody>
      </p:sp>
      <p:grpSp>
        <p:nvGrpSpPr>
          <p:cNvPr name="Group 22" id="22"/>
          <p:cNvGrpSpPr/>
          <p:nvPr/>
        </p:nvGrpSpPr>
        <p:grpSpPr>
          <a:xfrm rot="0">
            <a:off x="9253538" y="5233988"/>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9253538"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430323"/>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4" id="34"/>
          <p:cNvGrpSpPr/>
          <p:nvPr/>
        </p:nvGrpSpPr>
        <p:grpSpPr>
          <a:xfrm rot="0">
            <a:off x="258534" y="5233988"/>
            <a:ext cx="8775929" cy="860712"/>
            <a:chOff x="0" y="0"/>
            <a:chExt cx="14811065" cy="1452617"/>
          </a:xfrm>
        </p:grpSpPr>
        <p:sp>
          <p:nvSpPr>
            <p:cNvPr name="Freeform 35" id="35"/>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6" id="36"/>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7" id="37"/>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8" id="38"/>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9" id="39"/>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0" id="40"/>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1" id="41"/>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2" id="42"/>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43" id="43"/>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44" id="44"/>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45" id="45"/>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grpSp>
        <p:nvGrpSpPr>
          <p:cNvPr name="Group 46" id="46"/>
          <p:cNvGrpSpPr/>
          <p:nvPr/>
        </p:nvGrpSpPr>
        <p:grpSpPr>
          <a:xfrm rot="0">
            <a:off x="1312034" y="6475162"/>
            <a:ext cx="2648488" cy="2972105"/>
            <a:chOff x="0" y="0"/>
            <a:chExt cx="3531318" cy="3962807"/>
          </a:xfrm>
        </p:grpSpPr>
        <p:sp>
          <p:nvSpPr>
            <p:cNvPr name="Freeform 47" id="47"/>
            <p:cNvSpPr/>
            <p:nvPr/>
          </p:nvSpPr>
          <p:spPr>
            <a:xfrm flipH="false" flipV="false" rot="0">
              <a:off x="0" y="0"/>
              <a:ext cx="3531318" cy="3861207"/>
            </a:xfrm>
            <a:custGeom>
              <a:avLst/>
              <a:gdLst/>
              <a:ahLst/>
              <a:cxnLst/>
              <a:rect r="r" b="b" t="t" l="l"/>
              <a:pathLst>
                <a:path h="3861207" w="3531318">
                  <a:moveTo>
                    <a:pt x="0" y="0"/>
                  </a:moveTo>
                  <a:lnTo>
                    <a:pt x="3531318" y="0"/>
                  </a:lnTo>
                  <a:lnTo>
                    <a:pt x="3531318" y="3861207"/>
                  </a:lnTo>
                  <a:lnTo>
                    <a:pt x="0" y="3861207"/>
                  </a:lnTo>
                  <a:close/>
                </a:path>
              </a:pathLst>
            </a:custGeom>
            <a:solidFill>
              <a:srgbClr val="FDF9B4"/>
            </a:solidFill>
          </p:spPr>
        </p:sp>
        <p:sp>
          <p:nvSpPr>
            <p:cNvPr name="Freeform 48" id="48"/>
            <p:cNvSpPr/>
            <p:nvPr/>
          </p:nvSpPr>
          <p:spPr>
            <a:xfrm flipH="false" flipV="false" rot="0">
              <a:off x="0" y="0"/>
              <a:ext cx="3531318" cy="3962807"/>
            </a:xfrm>
            <a:custGeom>
              <a:avLst/>
              <a:gdLst/>
              <a:ahLst/>
              <a:cxnLst/>
              <a:rect r="r" b="b" t="t" l="l"/>
              <a:pathLst>
                <a:path h="3962807" w="3531318">
                  <a:moveTo>
                    <a:pt x="0" y="3861207"/>
                  </a:moveTo>
                  <a:lnTo>
                    <a:pt x="3531318" y="3861207"/>
                  </a:lnTo>
                  <a:lnTo>
                    <a:pt x="3404318" y="3962807"/>
                  </a:lnTo>
                  <a:cubicBezTo>
                    <a:pt x="3404318" y="3962807"/>
                    <a:pt x="2413718" y="3886607"/>
                    <a:pt x="2312118" y="3886607"/>
                  </a:cubicBezTo>
                  <a:lnTo>
                    <a:pt x="1219200" y="3886607"/>
                  </a:lnTo>
                  <a:cubicBezTo>
                    <a:pt x="1117600" y="3886607"/>
                    <a:pt x="127000" y="3962807"/>
                    <a:pt x="127000" y="3962807"/>
                  </a:cubicBezTo>
                  <a:lnTo>
                    <a:pt x="0" y="3861207"/>
                  </a:lnTo>
                  <a:lnTo>
                    <a:pt x="0" y="0"/>
                  </a:lnTo>
                  <a:lnTo>
                    <a:pt x="3531318" y="0"/>
                  </a:lnTo>
                  <a:lnTo>
                    <a:pt x="3531318" y="3861207"/>
                  </a:lnTo>
                  <a:lnTo>
                    <a:pt x="12700" y="3861207"/>
                  </a:lnTo>
                  <a:lnTo>
                    <a:pt x="12700" y="3848507"/>
                  </a:lnTo>
                  <a:lnTo>
                    <a:pt x="3518618" y="3848507"/>
                  </a:lnTo>
                  <a:lnTo>
                    <a:pt x="3518618" y="12700"/>
                  </a:lnTo>
                  <a:lnTo>
                    <a:pt x="12700" y="12700"/>
                  </a:lnTo>
                  <a:lnTo>
                    <a:pt x="12700" y="3861207"/>
                  </a:lnTo>
                </a:path>
              </a:pathLst>
            </a:custGeom>
            <a:solidFill>
              <a:srgbClr val="394C60">
                <a:alpha val="9804"/>
              </a:srgbClr>
            </a:solidFill>
          </p:spPr>
        </p:sp>
        <p:sp>
          <p:nvSpPr>
            <p:cNvPr name="TextBox 49" id="49"/>
            <p:cNvSpPr txBox="true"/>
            <p:nvPr/>
          </p:nvSpPr>
          <p:spPr>
            <a:xfrm>
              <a:off x="0" y="-57150"/>
              <a:ext cx="3531318" cy="3461157"/>
            </a:xfrm>
            <a:prstGeom prst="rect">
              <a:avLst/>
            </a:prstGeom>
          </p:spPr>
          <p:txBody>
            <a:bodyPr anchor="t" rtlCol="false" tIns="203200" lIns="203200" bIns="203200" rIns="203200"/>
            <a:lstStyle/>
            <a:p>
              <a:pPr algn="l">
                <a:lnSpc>
                  <a:spcPts val="2519"/>
                </a:lnSpc>
              </a:pPr>
              <a:r>
                <a:rPr lang="en-US" sz="1799">
                  <a:solidFill>
                    <a:srgbClr val="000000"/>
                  </a:solidFill>
                  <a:latin typeface="Arimo"/>
                  <a:ea typeface="Arimo"/>
                  <a:cs typeface="Arimo"/>
                  <a:sym typeface="Arimo"/>
                </a:rPr>
                <a:t>He tries to fit </a:t>
              </a:r>
              <a:r>
                <a:rPr lang="en-US" sz="1799" b="true">
                  <a:solidFill>
                    <a:srgbClr val="000000"/>
                  </a:solidFill>
                  <a:latin typeface="Arimo Bold"/>
                  <a:ea typeface="Arimo Bold"/>
                  <a:cs typeface="Arimo Bold"/>
                  <a:sym typeface="Arimo Bold"/>
                </a:rPr>
                <a:t>homework</a:t>
              </a:r>
              <a:r>
                <a:rPr lang="en-US" sz="1799">
                  <a:solidFill>
                    <a:srgbClr val="000000"/>
                  </a:solidFill>
                  <a:latin typeface="Arimo"/>
                  <a:ea typeface="Arimo"/>
                  <a:cs typeface="Arimo"/>
                  <a:sym typeface="Arimo"/>
                </a:rPr>
                <a:t> and </a:t>
              </a:r>
              <a:r>
                <a:rPr lang="en-US" sz="1799" b="true">
                  <a:solidFill>
                    <a:srgbClr val="000000"/>
                  </a:solidFill>
                  <a:latin typeface="Arimo Bold"/>
                  <a:ea typeface="Arimo Bold"/>
                  <a:cs typeface="Arimo Bold"/>
                  <a:sym typeface="Arimo Bold"/>
                </a:rPr>
                <a:t>tasks</a:t>
              </a:r>
              <a:r>
                <a:rPr lang="en-US" sz="1799">
                  <a:solidFill>
                    <a:srgbClr val="000000"/>
                  </a:solidFill>
                  <a:latin typeface="Arimo"/>
                  <a:ea typeface="Arimo"/>
                  <a:cs typeface="Arimo"/>
                  <a:sym typeface="Arimo"/>
                </a:rPr>
                <a:t> around his irregular schedule but still struggles with fatigue, productivity, and social life.</a:t>
              </a:r>
            </a:p>
          </p:txBody>
        </p:sp>
      </p:grpSp>
      <p:grpSp>
        <p:nvGrpSpPr>
          <p:cNvPr name="Group 50" id="50"/>
          <p:cNvGrpSpPr/>
          <p:nvPr/>
        </p:nvGrpSpPr>
        <p:grpSpPr>
          <a:xfrm rot="0">
            <a:off x="4443400" y="6475162"/>
            <a:ext cx="2971486" cy="2836092"/>
            <a:chOff x="0" y="0"/>
            <a:chExt cx="3961981" cy="3781456"/>
          </a:xfrm>
        </p:grpSpPr>
        <p:sp>
          <p:nvSpPr>
            <p:cNvPr name="Freeform 51" id="51"/>
            <p:cNvSpPr/>
            <p:nvPr/>
          </p:nvSpPr>
          <p:spPr>
            <a:xfrm flipH="false" flipV="false" rot="0">
              <a:off x="0" y="0"/>
              <a:ext cx="3961981" cy="3679856"/>
            </a:xfrm>
            <a:custGeom>
              <a:avLst/>
              <a:gdLst/>
              <a:ahLst/>
              <a:cxnLst/>
              <a:rect r="r" b="b" t="t" l="l"/>
              <a:pathLst>
                <a:path h="3679856" w="3961981">
                  <a:moveTo>
                    <a:pt x="0" y="0"/>
                  </a:moveTo>
                  <a:lnTo>
                    <a:pt x="3961981" y="0"/>
                  </a:lnTo>
                  <a:lnTo>
                    <a:pt x="3961981" y="3679856"/>
                  </a:lnTo>
                  <a:lnTo>
                    <a:pt x="0" y="3679856"/>
                  </a:lnTo>
                  <a:close/>
                </a:path>
              </a:pathLst>
            </a:custGeom>
            <a:solidFill>
              <a:srgbClr val="FDF9B4"/>
            </a:solidFill>
          </p:spPr>
        </p:sp>
        <p:sp>
          <p:nvSpPr>
            <p:cNvPr name="Freeform 52" id="52"/>
            <p:cNvSpPr/>
            <p:nvPr/>
          </p:nvSpPr>
          <p:spPr>
            <a:xfrm flipH="false" flipV="false" rot="0">
              <a:off x="0" y="0"/>
              <a:ext cx="3961981" cy="3781456"/>
            </a:xfrm>
            <a:custGeom>
              <a:avLst/>
              <a:gdLst/>
              <a:ahLst/>
              <a:cxnLst/>
              <a:rect r="r" b="b" t="t" l="l"/>
              <a:pathLst>
                <a:path h="3781456" w="3961981">
                  <a:moveTo>
                    <a:pt x="0" y="3679856"/>
                  </a:moveTo>
                  <a:lnTo>
                    <a:pt x="3961981" y="3679856"/>
                  </a:lnTo>
                  <a:lnTo>
                    <a:pt x="3834981" y="3781456"/>
                  </a:lnTo>
                  <a:cubicBezTo>
                    <a:pt x="3834981" y="3781456"/>
                    <a:pt x="2844381" y="3705256"/>
                    <a:pt x="2742781" y="3705256"/>
                  </a:cubicBezTo>
                  <a:lnTo>
                    <a:pt x="1219200" y="3705256"/>
                  </a:lnTo>
                  <a:cubicBezTo>
                    <a:pt x="1117600" y="3705256"/>
                    <a:pt x="127000" y="3781456"/>
                    <a:pt x="127000" y="3781456"/>
                  </a:cubicBezTo>
                  <a:lnTo>
                    <a:pt x="0" y="3679856"/>
                  </a:lnTo>
                  <a:lnTo>
                    <a:pt x="0" y="0"/>
                  </a:lnTo>
                  <a:lnTo>
                    <a:pt x="3961981" y="0"/>
                  </a:lnTo>
                  <a:lnTo>
                    <a:pt x="3961981" y="3679856"/>
                  </a:lnTo>
                  <a:lnTo>
                    <a:pt x="12700" y="3679856"/>
                  </a:lnTo>
                  <a:lnTo>
                    <a:pt x="12700" y="3667156"/>
                  </a:lnTo>
                  <a:lnTo>
                    <a:pt x="3949281" y="3667156"/>
                  </a:lnTo>
                  <a:lnTo>
                    <a:pt x="3949281" y="12700"/>
                  </a:lnTo>
                  <a:lnTo>
                    <a:pt x="12700" y="12700"/>
                  </a:lnTo>
                  <a:lnTo>
                    <a:pt x="12700" y="3679856"/>
                  </a:lnTo>
                </a:path>
              </a:pathLst>
            </a:custGeom>
            <a:solidFill>
              <a:srgbClr val="394C60">
                <a:alpha val="9804"/>
              </a:srgbClr>
            </a:solidFill>
          </p:spPr>
        </p:sp>
        <p:sp>
          <p:nvSpPr>
            <p:cNvPr name="TextBox 53" id="53"/>
            <p:cNvSpPr txBox="true"/>
            <p:nvPr/>
          </p:nvSpPr>
          <p:spPr>
            <a:xfrm>
              <a:off x="0" y="-47625"/>
              <a:ext cx="3961981" cy="3270281"/>
            </a:xfrm>
            <a:prstGeom prst="rect">
              <a:avLst/>
            </a:prstGeom>
          </p:spPr>
          <p:txBody>
            <a:bodyPr anchor="t" rtlCol="false" tIns="203200" lIns="203200" bIns="203200" rIns="203200"/>
            <a:lstStyle/>
            <a:p>
              <a:pPr algn="l">
                <a:lnSpc>
                  <a:spcPts val="2379"/>
                </a:lnSpc>
              </a:pPr>
              <a:r>
                <a:rPr lang="en-US" sz="1699">
                  <a:solidFill>
                    <a:srgbClr val="000000"/>
                  </a:solidFill>
                  <a:latin typeface="Arimo"/>
                  <a:ea typeface="Arimo"/>
                  <a:cs typeface="Arimo"/>
                  <a:sym typeface="Arimo"/>
                </a:rPr>
                <a:t>Constantly uses </a:t>
              </a:r>
              <a:r>
                <a:rPr lang="en-US" sz="1699" b="true">
                  <a:solidFill>
                    <a:srgbClr val="000000"/>
                  </a:solidFill>
                  <a:latin typeface="Arimo Bold"/>
                  <a:ea typeface="Arimo Bold"/>
                  <a:cs typeface="Arimo Bold"/>
                  <a:sym typeface="Arimo Bold"/>
                </a:rPr>
                <a:t>caffeine</a:t>
              </a:r>
              <a:r>
                <a:rPr lang="en-US" sz="1699">
                  <a:solidFill>
                    <a:srgbClr val="000000"/>
                  </a:solidFill>
                  <a:latin typeface="Arimo"/>
                  <a:ea typeface="Arimo"/>
                  <a:cs typeface="Arimo"/>
                  <a:sym typeface="Arimo"/>
                </a:rPr>
                <a:t> and </a:t>
              </a:r>
              <a:r>
                <a:rPr lang="en-US" sz="1699" b="true">
                  <a:solidFill>
                    <a:srgbClr val="000000"/>
                  </a:solidFill>
                  <a:latin typeface="Arimo Bold"/>
                  <a:ea typeface="Arimo Bold"/>
                  <a:cs typeface="Arimo Bold"/>
                  <a:sym typeface="Arimo Bold"/>
                </a:rPr>
                <a:t>technology</a:t>
              </a:r>
              <a:r>
                <a:rPr lang="en-US" sz="1699">
                  <a:solidFill>
                    <a:srgbClr val="000000"/>
                  </a:solidFill>
                  <a:latin typeface="Arimo"/>
                  <a:ea typeface="Arimo"/>
                  <a:cs typeface="Arimo"/>
                  <a:sym typeface="Arimo"/>
                </a:rPr>
                <a:t> (like his Apple Watch) to compensate for lack of sleep, showing an effort to manage his </a:t>
              </a:r>
              <a:r>
                <a:rPr lang="en-US" sz="1699" b="true">
                  <a:solidFill>
                    <a:srgbClr val="000000"/>
                  </a:solidFill>
                  <a:latin typeface="Arimo Bold"/>
                  <a:ea typeface="Arimo Bold"/>
                  <a:cs typeface="Arimo Bold"/>
                  <a:sym typeface="Arimo Bold"/>
                </a:rPr>
                <a:t>health</a:t>
              </a:r>
              <a:r>
                <a:rPr lang="en-US" sz="1699">
                  <a:solidFill>
                    <a:srgbClr val="000000"/>
                  </a:solidFill>
                  <a:latin typeface="Arimo"/>
                  <a:ea typeface="Arimo"/>
                  <a:cs typeface="Arimo"/>
                  <a:sym typeface="Arimo"/>
                </a:rPr>
                <a:t> despite the circumstances.</a:t>
              </a:r>
            </a:p>
          </p:txBody>
        </p:sp>
      </p:grpSp>
      <p:grpSp>
        <p:nvGrpSpPr>
          <p:cNvPr name="Group 54" id="54"/>
          <p:cNvGrpSpPr/>
          <p:nvPr/>
        </p:nvGrpSpPr>
        <p:grpSpPr>
          <a:xfrm rot="0">
            <a:off x="1312034" y="1678870"/>
            <a:ext cx="2648488" cy="2774743"/>
            <a:chOff x="0" y="0"/>
            <a:chExt cx="3531318" cy="3699657"/>
          </a:xfrm>
        </p:grpSpPr>
        <p:sp>
          <p:nvSpPr>
            <p:cNvPr name="Freeform 55" id="55"/>
            <p:cNvSpPr/>
            <p:nvPr/>
          </p:nvSpPr>
          <p:spPr>
            <a:xfrm flipH="false" flipV="false" rot="0">
              <a:off x="0" y="0"/>
              <a:ext cx="3531318" cy="3598057"/>
            </a:xfrm>
            <a:custGeom>
              <a:avLst/>
              <a:gdLst/>
              <a:ahLst/>
              <a:cxnLst/>
              <a:rect r="r" b="b" t="t" l="l"/>
              <a:pathLst>
                <a:path h="3598057" w="3531318">
                  <a:moveTo>
                    <a:pt x="0" y="0"/>
                  </a:moveTo>
                  <a:lnTo>
                    <a:pt x="3531318" y="0"/>
                  </a:lnTo>
                  <a:lnTo>
                    <a:pt x="3531318" y="3598057"/>
                  </a:lnTo>
                  <a:lnTo>
                    <a:pt x="0" y="3598057"/>
                  </a:lnTo>
                  <a:close/>
                </a:path>
              </a:pathLst>
            </a:custGeom>
            <a:solidFill>
              <a:srgbClr val="F4BAD9"/>
            </a:solidFill>
          </p:spPr>
        </p:sp>
        <p:sp>
          <p:nvSpPr>
            <p:cNvPr name="Freeform 56" id="56"/>
            <p:cNvSpPr/>
            <p:nvPr/>
          </p:nvSpPr>
          <p:spPr>
            <a:xfrm flipH="false" flipV="false" rot="0">
              <a:off x="0" y="0"/>
              <a:ext cx="3531318" cy="3699657"/>
            </a:xfrm>
            <a:custGeom>
              <a:avLst/>
              <a:gdLst/>
              <a:ahLst/>
              <a:cxnLst/>
              <a:rect r="r" b="b" t="t" l="l"/>
              <a:pathLst>
                <a:path h="3699657" w="3531318">
                  <a:moveTo>
                    <a:pt x="0" y="3598057"/>
                  </a:moveTo>
                  <a:lnTo>
                    <a:pt x="3531318" y="3598057"/>
                  </a:lnTo>
                  <a:lnTo>
                    <a:pt x="3404318" y="3699657"/>
                  </a:lnTo>
                  <a:cubicBezTo>
                    <a:pt x="3404318" y="3699657"/>
                    <a:pt x="2413718" y="3623457"/>
                    <a:pt x="2312118" y="3623457"/>
                  </a:cubicBezTo>
                  <a:lnTo>
                    <a:pt x="1219200" y="3623457"/>
                  </a:lnTo>
                  <a:cubicBezTo>
                    <a:pt x="1117600" y="3623457"/>
                    <a:pt x="127000" y="3699657"/>
                    <a:pt x="127000" y="3699657"/>
                  </a:cubicBezTo>
                  <a:lnTo>
                    <a:pt x="0" y="3598057"/>
                  </a:lnTo>
                  <a:lnTo>
                    <a:pt x="0" y="0"/>
                  </a:lnTo>
                  <a:lnTo>
                    <a:pt x="3531318" y="0"/>
                  </a:lnTo>
                  <a:lnTo>
                    <a:pt x="3531318" y="3598057"/>
                  </a:lnTo>
                  <a:lnTo>
                    <a:pt x="12700" y="3598057"/>
                  </a:lnTo>
                  <a:lnTo>
                    <a:pt x="12700" y="3585357"/>
                  </a:lnTo>
                  <a:lnTo>
                    <a:pt x="3518618" y="3585357"/>
                  </a:lnTo>
                  <a:lnTo>
                    <a:pt x="3518618" y="12700"/>
                  </a:lnTo>
                  <a:lnTo>
                    <a:pt x="12700" y="12700"/>
                  </a:lnTo>
                  <a:lnTo>
                    <a:pt x="12700" y="3598057"/>
                  </a:lnTo>
                </a:path>
              </a:pathLst>
            </a:custGeom>
            <a:solidFill>
              <a:srgbClr val="394C60">
                <a:alpha val="9804"/>
              </a:srgbClr>
            </a:solidFill>
          </p:spPr>
        </p:sp>
        <p:sp>
          <p:nvSpPr>
            <p:cNvPr name="TextBox 57" id="57"/>
            <p:cNvSpPr txBox="true"/>
            <p:nvPr/>
          </p:nvSpPr>
          <p:spPr>
            <a:xfrm>
              <a:off x="0" y="-47625"/>
              <a:ext cx="3531318" cy="3188482"/>
            </a:xfrm>
            <a:prstGeom prst="rect">
              <a:avLst/>
            </a:prstGeom>
          </p:spPr>
          <p:txBody>
            <a:bodyPr anchor="t" rtlCol="false" tIns="203200" lIns="203200" bIns="203200" rIns="203200"/>
            <a:lstStyle/>
            <a:p>
              <a:pPr algn="l">
                <a:lnSpc>
                  <a:spcPts val="2659"/>
                </a:lnSpc>
              </a:pPr>
              <a:r>
                <a:rPr lang="en-US" sz="1899">
                  <a:solidFill>
                    <a:srgbClr val="000000"/>
                  </a:solidFill>
                  <a:latin typeface="Arimo"/>
                  <a:ea typeface="Arimo"/>
                  <a:cs typeface="Arimo"/>
                  <a:sym typeface="Arimo"/>
                </a:rPr>
                <a:t>His schedule is completely </a:t>
              </a:r>
              <a:r>
                <a:rPr lang="en-US" sz="1899" b="true">
                  <a:solidFill>
                    <a:srgbClr val="000000"/>
                  </a:solidFill>
                  <a:latin typeface="Arimo Bold"/>
                  <a:ea typeface="Arimo Bold"/>
                  <a:cs typeface="Arimo Bold"/>
                  <a:sym typeface="Arimo Bold"/>
                </a:rPr>
                <a:t>flipped</a:t>
              </a:r>
              <a:r>
                <a:rPr lang="en-US" sz="1899">
                  <a:solidFill>
                    <a:srgbClr val="000000"/>
                  </a:solidFill>
                  <a:latin typeface="Arimo"/>
                  <a:ea typeface="Arimo"/>
                  <a:cs typeface="Arimo"/>
                  <a:sym typeface="Arimo"/>
                </a:rPr>
                <a:t>, which causes him to rely heavily on </a:t>
              </a:r>
              <a:r>
                <a:rPr lang="en-US" sz="1899" b="true">
                  <a:solidFill>
                    <a:srgbClr val="000000"/>
                  </a:solidFill>
                  <a:latin typeface="Arimo Bold"/>
                  <a:ea typeface="Arimo Bold"/>
                  <a:cs typeface="Arimo Bold"/>
                  <a:sym typeface="Arimo Bold"/>
                </a:rPr>
                <a:t>caffeine </a:t>
              </a:r>
              <a:r>
                <a:rPr lang="en-US" sz="1899">
                  <a:solidFill>
                    <a:srgbClr val="000000"/>
                  </a:solidFill>
                  <a:latin typeface="Arimo"/>
                  <a:ea typeface="Arimo"/>
                  <a:cs typeface="Arimo"/>
                  <a:sym typeface="Arimo"/>
                </a:rPr>
                <a:t>(pre- workout)</a:t>
              </a:r>
            </a:p>
          </p:txBody>
        </p:sp>
      </p:grpSp>
      <p:grpSp>
        <p:nvGrpSpPr>
          <p:cNvPr name="Group 58" id="58"/>
          <p:cNvGrpSpPr/>
          <p:nvPr/>
        </p:nvGrpSpPr>
        <p:grpSpPr>
          <a:xfrm rot="0">
            <a:off x="4443400" y="1678870"/>
            <a:ext cx="2648488" cy="2774743"/>
            <a:chOff x="0" y="0"/>
            <a:chExt cx="3531318" cy="3699657"/>
          </a:xfrm>
        </p:grpSpPr>
        <p:sp>
          <p:nvSpPr>
            <p:cNvPr name="Freeform 59" id="59"/>
            <p:cNvSpPr/>
            <p:nvPr/>
          </p:nvSpPr>
          <p:spPr>
            <a:xfrm flipH="false" flipV="false" rot="0">
              <a:off x="0" y="0"/>
              <a:ext cx="3531318" cy="3598057"/>
            </a:xfrm>
            <a:custGeom>
              <a:avLst/>
              <a:gdLst/>
              <a:ahLst/>
              <a:cxnLst/>
              <a:rect r="r" b="b" t="t" l="l"/>
              <a:pathLst>
                <a:path h="3598057" w="3531318">
                  <a:moveTo>
                    <a:pt x="0" y="0"/>
                  </a:moveTo>
                  <a:lnTo>
                    <a:pt x="3531318" y="0"/>
                  </a:lnTo>
                  <a:lnTo>
                    <a:pt x="3531318" y="3598057"/>
                  </a:lnTo>
                  <a:lnTo>
                    <a:pt x="0" y="3598057"/>
                  </a:lnTo>
                  <a:close/>
                </a:path>
              </a:pathLst>
            </a:custGeom>
            <a:solidFill>
              <a:srgbClr val="F4BAD9"/>
            </a:solidFill>
          </p:spPr>
        </p:sp>
        <p:sp>
          <p:nvSpPr>
            <p:cNvPr name="Freeform 60" id="60"/>
            <p:cNvSpPr/>
            <p:nvPr/>
          </p:nvSpPr>
          <p:spPr>
            <a:xfrm flipH="false" flipV="false" rot="0">
              <a:off x="0" y="0"/>
              <a:ext cx="3531318" cy="3699657"/>
            </a:xfrm>
            <a:custGeom>
              <a:avLst/>
              <a:gdLst/>
              <a:ahLst/>
              <a:cxnLst/>
              <a:rect r="r" b="b" t="t" l="l"/>
              <a:pathLst>
                <a:path h="3699657" w="3531318">
                  <a:moveTo>
                    <a:pt x="0" y="3598057"/>
                  </a:moveTo>
                  <a:lnTo>
                    <a:pt x="3531318" y="3598057"/>
                  </a:lnTo>
                  <a:lnTo>
                    <a:pt x="3404318" y="3699657"/>
                  </a:lnTo>
                  <a:cubicBezTo>
                    <a:pt x="3404318" y="3699657"/>
                    <a:pt x="2413718" y="3623457"/>
                    <a:pt x="2312118" y="3623457"/>
                  </a:cubicBezTo>
                  <a:lnTo>
                    <a:pt x="1219200" y="3623457"/>
                  </a:lnTo>
                  <a:cubicBezTo>
                    <a:pt x="1117600" y="3623457"/>
                    <a:pt x="127000" y="3699657"/>
                    <a:pt x="127000" y="3699657"/>
                  </a:cubicBezTo>
                  <a:lnTo>
                    <a:pt x="0" y="3598057"/>
                  </a:lnTo>
                  <a:lnTo>
                    <a:pt x="0" y="0"/>
                  </a:lnTo>
                  <a:lnTo>
                    <a:pt x="3531318" y="0"/>
                  </a:lnTo>
                  <a:lnTo>
                    <a:pt x="3531318" y="3598057"/>
                  </a:lnTo>
                  <a:lnTo>
                    <a:pt x="12700" y="3598057"/>
                  </a:lnTo>
                  <a:lnTo>
                    <a:pt x="12700" y="3585357"/>
                  </a:lnTo>
                  <a:lnTo>
                    <a:pt x="3518618" y="3585357"/>
                  </a:lnTo>
                  <a:lnTo>
                    <a:pt x="3518618" y="12700"/>
                  </a:lnTo>
                  <a:lnTo>
                    <a:pt x="12700" y="12700"/>
                  </a:lnTo>
                  <a:lnTo>
                    <a:pt x="12700" y="3598057"/>
                  </a:lnTo>
                </a:path>
              </a:pathLst>
            </a:custGeom>
            <a:solidFill>
              <a:srgbClr val="394C60">
                <a:alpha val="9804"/>
              </a:srgbClr>
            </a:solidFill>
          </p:spPr>
        </p:sp>
        <p:sp>
          <p:nvSpPr>
            <p:cNvPr name="TextBox 61" id="61"/>
            <p:cNvSpPr txBox="true"/>
            <p:nvPr/>
          </p:nvSpPr>
          <p:spPr>
            <a:xfrm>
              <a:off x="0" y="-47625"/>
              <a:ext cx="3531318" cy="3188482"/>
            </a:xfrm>
            <a:prstGeom prst="rect">
              <a:avLst/>
            </a:prstGeom>
          </p:spPr>
          <p:txBody>
            <a:bodyPr anchor="t" rtlCol="false" tIns="203200" lIns="203200" bIns="203200" rIns="203200"/>
            <a:lstStyle/>
            <a:p>
              <a:pPr algn="l">
                <a:lnSpc>
                  <a:spcPts val="2659"/>
                </a:lnSpc>
              </a:pPr>
              <a:r>
                <a:rPr lang="en-US" sz="1899">
                  <a:solidFill>
                    <a:srgbClr val="000000"/>
                  </a:solidFill>
                  <a:latin typeface="Arimo"/>
                  <a:ea typeface="Arimo"/>
                  <a:cs typeface="Arimo"/>
                  <a:sym typeface="Arimo"/>
                </a:rPr>
                <a:t>His inability to sleep at night is a major frustration that affects both his </a:t>
              </a:r>
              <a:r>
                <a:rPr lang="en-US" sz="1899" b="true">
                  <a:solidFill>
                    <a:srgbClr val="000000"/>
                  </a:solidFill>
                  <a:latin typeface="Arimo Bold"/>
                  <a:ea typeface="Arimo Bold"/>
                  <a:cs typeface="Arimo Bold"/>
                  <a:sym typeface="Arimo Bold"/>
                </a:rPr>
                <a:t>physical</a:t>
              </a:r>
              <a:r>
                <a:rPr lang="en-US" sz="1899">
                  <a:solidFill>
                    <a:srgbClr val="000000"/>
                  </a:solidFill>
                  <a:latin typeface="Arimo"/>
                  <a:ea typeface="Arimo"/>
                  <a:cs typeface="Arimo"/>
                  <a:sym typeface="Arimo"/>
                </a:rPr>
                <a:t> and </a:t>
              </a:r>
              <a:r>
                <a:rPr lang="en-US" sz="1899" b="true">
                  <a:solidFill>
                    <a:srgbClr val="000000"/>
                  </a:solidFill>
                  <a:latin typeface="Arimo Bold"/>
                  <a:ea typeface="Arimo Bold"/>
                  <a:cs typeface="Arimo Bold"/>
                  <a:sym typeface="Arimo Bold"/>
                </a:rPr>
                <a:t>mental</a:t>
              </a:r>
              <a:r>
                <a:rPr lang="en-US" sz="1899">
                  <a:solidFill>
                    <a:srgbClr val="000000"/>
                  </a:solidFill>
                  <a:latin typeface="Arimo"/>
                  <a:ea typeface="Arimo"/>
                  <a:cs typeface="Arimo"/>
                  <a:sym typeface="Arimo"/>
                </a:rPr>
                <a:t> well-being.</a:t>
              </a:r>
            </a:p>
          </p:txBody>
        </p:sp>
      </p:grpSp>
      <p:grpSp>
        <p:nvGrpSpPr>
          <p:cNvPr name="Group 62" id="62"/>
          <p:cNvGrpSpPr/>
          <p:nvPr/>
        </p:nvGrpSpPr>
        <p:grpSpPr>
          <a:xfrm rot="0">
            <a:off x="10713475" y="1678870"/>
            <a:ext cx="2648488" cy="2972105"/>
            <a:chOff x="0" y="0"/>
            <a:chExt cx="3531318" cy="3962807"/>
          </a:xfrm>
        </p:grpSpPr>
        <p:sp>
          <p:nvSpPr>
            <p:cNvPr name="Freeform 63" id="63"/>
            <p:cNvSpPr/>
            <p:nvPr/>
          </p:nvSpPr>
          <p:spPr>
            <a:xfrm flipH="false" flipV="false" rot="0">
              <a:off x="0" y="0"/>
              <a:ext cx="3531318" cy="3861207"/>
            </a:xfrm>
            <a:custGeom>
              <a:avLst/>
              <a:gdLst/>
              <a:ahLst/>
              <a:cxnLst/>
              <a:rect r="r" b="b" t="t" l="l"/>
              <a:pathLst>
                <a:path h="3861207" w="3531318">
                  <a:moveTo>
                    <a:pt x="0" y="0"/>
                  </a:moveTo>
                  <a:lnTo>
                    <a:pt x="3531318" y="0"/>
                  </a:lnTo>
                  <a:lnTo>
                    <a:pt x="3531318" y="3861207"/>
                  </a:lnTo>
                  <a:lnTo>
                    <a:pt x="0" y="3861207"/>
                  </a:lnTo>
                  <a:close/>
                </a:path>
              </a:pathLst>
            </a:custGeom>
            <a:solidFill>
              <a:srgbClr val="CBE9A2"/>
            </a:solidFill>
          </p:spPr>
        </p:sp>
        <p:sp>
          <p:nvSpPr>
            <p:cNvPr name="Freeform 64" id="64"/>
            <p:cNvSpPr/>
            <p:nvPr/>
          </p:nvSpPr>
          <p:spPr>
            <a:xfrm flipH="false" flipV="false" rot="0">
              <a:off x="0" y="0"/>
              <a:ext cx="3531318" cy="3962807"/>
            </a:xfrm>
            <a:custGeom>
              <a:avLst/>
              <a:gdLst/>
              <a:ahLst/>
              <a:cxnLst/>
              <a:rect r="r" b="b" t="t" l="l"/>
              <a:pathLst>
                <a:path h="3962807" w="3531318">
                  <a:moveTo>
                    <a:pt x="0" y="3861207"/>
                  </a:moveTo>
                  <a:lnTo>
                    <a:pt x="3531318" y="3861207"/>
                  </a:lnTo>
                  <a:lnTo>
                    <a:pt x="3404318" y="3962807"/>
                  </a:lnTo>
                  <a:cubicBezTo>
                    <a:pt x="3404318" y="3962807"/>
                    <a:pt x="2413718" y="3886607"/>
                    <a:pt x="2312118" y="3886607"/>
                  </a:cubicBezTo>
                  <a:lnTo>
                    <a:pt x="1219200" y="3886607"/>
                  </a:lnTo>
                  <a:cubicBezTo>
                    <a:pt x="1117600" y="3886607"/>
                    <a:pt x="127000" y="3962807"/>
                    <a:pt x="127000" y="3962807"/>
                  </a:cubicBezTo>
                  <a:lnTo>
                    <a:pt x="0" y="3861207"/>
                  </a:lnTo>
                  <a:lnTo>
                    <a:pt x="0" y="0"/>
                  </a:lnTo>
                  <a:lnTo>
                    <a:pt x="3531318" y="0"/>
                  </a:lnTo>
                  <a:lnTo>
                    <a:pt x="3531318" y="3861207"/>
                  </a:lnTo>
                  <a:lnTo>
                    <a:pt x="12700" y="3861207"/>
                  </a:lnTo>
                  <a:lnTo>
                    <a:pt x="12700" y="3848507"/>
                  </a:lnTo>
                  <a:lnTo>
                    <a:pt x="3518618" y="3848507"/>
                  </a:lnTo>
                  <a:lnTo>
                    <a:pt x="3518618" y="12700"/>
                  </a:lnTo>
                  <a:lnTo>
                    <a:pt x="12700" y="12700"/>
                  </a:lnTo>
                  <a:lnTo>
                    <a:pt x="12700" y="3861207"/>
                  </a:lnTo>
                </a:path>
              </a:pathLst>
            </a:custGeom>
            <a:solidFill>
              <a:srgbClr val="394C60">
                <a:alpha val="9804"/>
              </a:srgbClr>
            </a:solidFill>
          </p:spPr>
        </p:sp>
        <p:sp>
          <p:nvSpPr>
            <p:cNvPr name="TextBox 65" id="65"/>
            <p:cNvSpPr txBox="true"/>
            <p:nvPr/>
          </p:nvSpPr>
          <p:spPr>
            <a:xfrm>
              <a:off x="0" y="-57150"/>
              <a:ext cx="3531318" cy="3461157"/>
            </a:xfrm>
            <a:prstGeom prst="rect">
              <a:avLst/>
            </a:prstGeom>
          </p:spPr>
          <p:txBody>
            <a:bodyPr anchor="t" rtlCol="false" tIns="203200" lIns="203200" bIns="203200" rIns="203200"/>
            <a:lstStyle/>
            <a:p>
              <a:pPr algn="l">
                <a:lnSpc>
                  <a:spcPts val="2519"/>
                </a:lnSpc>
              </a:pPr>
              <a:r>
                <a:rPr lang="en-US" sz="1799">
                  <a:solidFill>
                    <a:srgbClr val="000000"/>
                  </a:solidFill>
                  <a:latin typeface="Arimo"/>
                  <a:ea typeface="Arimo"/>
                  <a:cs typeface="Arimo"/>
                  <a:sym typeface="Arimo"/>
                </a:rPr>
                <a:t>Believes that a better sleep schedule and</a:t>
              </a:r>
              <a:r>
                <a:rPr lang="en-US" sz="1799" b="true">
                  <a:solidFill>
                    <a:srgbClr val="000000"/>
                  </a:solidFill>
                  <a:latin typeface="Arimo Bold"/>
                  <a:ea typeface="Arimo Bold"/>
                  <a:cs typeface="Arimo Bold"/>
                  <a:sym typeface="Arimo Bold"/>
                </a:rPr>
                <a:t> circadian rhythm </a:t>
              </a:r>
              <a:r>
                <a:rPr lang="en-US" sz="1799">
                  <a:solidFill>
                    <a:srgbClr val="000000"/>
                  </a:solidFill>
                  <a:latin typeface="Arimo"/>
                  <a:ea typeface="Arimo"/>
                  <a:cs typeface="Arimo"/>
                  <a:sym typeface="Arimo"/>
                </a:rPr>
                <a:t>would significantly improve his academic performance and overall quality of life.</a:t>
              </a:r>
            </a:p>
          </p:txBody>
        </p:sp>
      </p:grpSp>
      <p:grpSp>
        <p:nvGrpSpPr>
          <p:cNvPr name="Group 66" id="66"/>
          <p:cNvGrpSpPr/>
          <p:nvPr/>
        </p:nvGrpSpPr>
        <p:grpSpPr>
          <a:xfrm rot="0">
            <a:off x="13661995" y="1678870"/>
            <a:ext cx="3014180" cy="2972105"/>
            <a:chOff x="0" y="0"/>
            <a:chExt cx="4018907" cy="3962807"/>
          </a:xfrm>
        </p:grpSpPr>
        <p:sp>
          <p:nvSpPr>
            <p:cNvPr name="Freeform 67" id="67"/>
            <p:cNvSpPr/>
            <p:nvPr/>
          </p:nvSpPr>
          <p:spPr>
            <a:xfrm flipH="false" flipV="false" rot="0">
              <a:off x="0" y="0"/>
              <a:ext cx="4018907" cy="3861207"/>
            </a:xfrm>
            <a:custGeom>
              <a:avLst/>
              <a:gdLst/>
              <a:ahLst/>
              <a:cxnLst/>
              <a:rect r="r" b="b" t="t" l="l"/>
              <a:pathLst>
                <a:path h="3861207" w="4018907">
                  <a:moveTo>
                    <a:pt x="0" y="0"/>
                  </a:moveTo>
                  <a:lnTo>
                    <a:pt x="4018907" y="0"/>
                  </a:lnTo>
                  <a:lnTo>
                    <a:pt x="4018907" y="3861207"/>
                  </a:lnTo>
                  <a:lnTo>
                    <a:pt x="0" y="3861207"/>
                  </a:lnTo>
                  <a:close/>
                </a:path>
              </a:pathLst>
            </a:custGeom>
            <a:solidFill>
              <a:srgbClr val="CBE9A2"/>
            </a:solidFill>
          </p:spPr>
        </p:sp>
        <p:sp>
          <p:nvSpPr>
            <p:cNvPr name="Freeform 68" id="68"/>
            <p:cNvSpPr/>
            <p:nvPr/>
          </p:nvSpPr>
          <p:spPr>
            <a:xfrm flipH="false" flipV="false" rot="0">
              <a:off x="0" y="0"/>
              <a:ext cx="4018907" cy="3962807"/>
            </a:xfrm>
            <a:custGeom>
              <a:avLst/>
              <a:gdLst/>
              <a:ahLst/>
              <a:cxnLst/>
              <a:rect r="r" b="b" t="t" l="l"/>
              <a:pathLst>
                <a:path h="3962807" w="4018907">
                  <a:moveTo>
                    <a:pt x="0" y="3861207"/>
                  </a:moveTo>
                  <a:lnTo>
                    <a:pt x="4018907" y="3861207"/>
                  </a:lnTo>
                  <a:lnTo>
                    <a:pt x="3891907" y="3962807"/>
                  </a:lnTo>
                  <a:cubicBezTo>
                    <a:pt x="3891907" y="3962807"/>
                    <a:pt x="2901307" y="3886607"/>
                    <a:pt x="2799707" y="3886607"/>
                  </a:cubicBezTo>
                  <a:lnTo>
                    <a:pt x="1219200" y="3886607"/>
                  </a:lnTo>
                  <a:cubicBezTo>
                    <a:pt x="1117600" y="3886607"/>
                    <a:pt x="127000" y="3962807"/>
                    <a:pt x="127000" y="3962807"/>
                  </a:cubicBezTo>
                  <a:lnTo>
                    <a:pt x="0" y="3861207"/>
                  </a:lnTo>
                  <a:lnTo>
                    <a:pt x="0" y="0"/>
                  </a:lnTo>
                  <a:lnTo>
                    <a:pt x="4018907" y="0"/>
                  </a:lnTo>
                  <a:lnTo>
                    <a:pt x="4018907" y="3861207"/>
                  </a:lnTo>
                  <a:lnTo>
                    <a:pt x="12700" y="3861207"/>
                  </a:lnTo>
                  <a:lnTo>
                    <a:pt x="12700" y="3848507"/>
                  </a:lnTo>
                  <a:lnTo>
                    <a:pt x="4006207" y="3848507"/>
                  </a:lnTo>
                  <a:lnTo>
                    <a:pt x="4006207" y="12700"/>
                  </a:lnTo>
                  <a:lnTo>
                    <a:pt x="12700" y="12700"/>
                  </a:lnTo>
                  <a:lnTo>
                    <a:pt x="12700" y="3861207"/>
                  </a:lnTo>
                </a:path>
              </a:pathLst>
            </a:custGeom>
            <a:solidFill>
              <a:srgbClr val="394C60">
                <a:alpha val="9804"/>
              </a:srgbClr>
            </a:solidFill>
          </p:spPr>
        </p:sp>
        <p:sp>
          <p:nvSpPr>
            <p:cNvPr name="TextBox 69" id="69"/>
            <p:cNvSpPr txBox="true"/>
            <p:nvPr/>
          </p:nvSpPr>
          <p:spPr>
            <a:xfrm>
              <a:off x="0" y="-57150"/>
              <a:ext cx="4018907" cy="3461157"/>
            </a:xfrm>
            <a:prstGeom prst="rect">
              <a:avLst/>
            </a:prstGeom>
          </p:spPr>
          <p:txBody>
            <a:bodyPr anchor="t" rtlCol="false" tIns="203200" lIns="203200" bIns="203200" rIns="203200"/>
            <a:lstStyle/>
            <a:p>
              <a:pPr algn="l">
                <a:lnSpc>
                  <a:spcPts val="2519"/>
                </a:lnSpc>
              </a:pPr>
              <a:r>
                <a:rPr lang="en-US" sz="1799">
                  <a:solidFill>
                    <a:srgbClr val="000000"/>
                  </a:solidFill>
                  <a:latin typeface="Arimo"/>
                  <a:ea typeface="Arimo"/>
                  <a:cs typeface="Arimo"/>
                  <a:sym typeface="Arimo"/>
                </a:rPr>
                <a:t>He thinks </a:t>
              </a:r>
              <a:r>
                <a:rPr lang="en-US" sz="1799" b="true">
                  <a:solidFill>
                    <a:srgbClr val="000000"/>
                  </a:solidFill>
                  <a:latin typeface="Arimo Bold"/>
                  <a:ea typeface="Arimo Bold"/>
                  <a:cs typeface="Arimo Bold"/>
                  <a:sym typeface="Arimo Bold"/>
                </a:rPr>
                <a:t>fragmented sleep</a:t>
              </a:r>
              <a:r>
                <a:rPr lang="en-US" sz="1799">
                  <a:solidFill>
                    <a:srgbClr val="000000"/>
                  </a:solidFill>
                  <a:latin typeface="Arimo"/>
                  <a:ea typeface="Arimo"/>
                  <a:cs typeface="Arimo"/>
                  <a:sym typeface="Arimo"/>
                </a:rPr>
                <a:t> is his biggest hurdle and wishes he could find a more effective solution for managing it, such as better sleep tracking or cycles.</a:t>
              </a:r>
            </a:p>
          </p:txBody>
        </p:sp>
      </p:grpSp>
      <p:grpSp>
        <p:nvGrpSpPr>
          <p:cNvPr name="Group 70" id="70"/>
          <p:cNvGrpSpPr/>
          <p:nvPr/>
        </p:nvGrpSpPr>
        <p:grpSpPr>
          <a:xfrm rot="0">
            <a:off x="10713475" y="6609812"/>
            <a:ext cx="2889927" cy="2836092"/>
            <a:chOff x="0" y="0"/>
            <a:chExt cx="3853236" cy="3781456"/>
          </a:xfrm>
        </p:grpSpPr>
        <p:sp>
          <p:nvSpPr>
            <p:cNvPr name="Freeform 71" id="71"/>
            <p:cNvSpPr/>
            <p:nvPr/>
          </p:nvSpPr>
          <p:spPr>
            <a:xfrm flipH="false" flipV="false" rot="0">
              <a:off x="0" y="0"/>
              <a:ext cx="3853236" cy="3679856"/>
            </a:xfrm>
            <a:custGeom>
              <a:avLst/>
              <a:gdLst/>
              <a:ahLst/>
              <a:cxnLst/>
              <a:rect r="r" b="b" t="t" l="l"/>
              <a:pathLst>
                <a:path h="3679856" w="3853236">
                  <a:moveTo>
                    <a:pt x="0" y="0"/>
                  </a:moveTo>
                  <a:lnTo>
                    <a:pt x="3853236" y="0"/>
                  </a:lnTo>
                  <a:lnTo>
                    <a:pt x="3853236" y="3679856"/>
                  </a:lnTo>
                  <a:lnTo>
                    <a:pt x="0" y="3679856"/>
                  </a:lnTo>
                  <a:close/>
                </a:path>
              </a:pathLst>
            </a:custGeom>
            <a:solidFill>
              <a:srgbClr val="F6B7A2"/>
            </a:solidFill>
          </p:spPr>
        </p:sp>
        <p:sp>
          <p:nvSpPr>
            <p:cNvPr name="Freeform 72" id="72"/>
            <p:cNvSpPr/>
            <p:nvPr/>
          </p:nvSpPr>
          <p:spPr>
            <a:xfrm flipH="false" flipV="false" rot="0">
              <a:off x="0" y="0"/>
              <a:ext cx="3853236" cy="3781456"/>
            </a:xfrm>
            <a:custGeom>
              <a:avLst/>
              <a:gdLst/>
              <a:ahLst/>
              <a:cxnLst/>
              <a:rect r="r" b="b" t="t" l="l"/>
              <a:pathLst>
                <a:path h="3781456" w="3853236">
                  <a:moveTo>
                    <a:pt x="0" y="3679856"/>
                  </a:moveTo>
                  <a:lnTo>
                    <a:pt x="3853236" y="3679856"/>
                  </a:lnTo>
                  <a:lnTo>
                    <a:pt x="3726236" y="3781456"/>
                  </a:lnTo>
                  <a:cubicBezTo>
                    <a:pt x="3726236" y="3781456"/>
                    <a:pt x="2735636" y="3705256"/>
                    <a:pt x="2634036" y="3705256"/>
                  </a:cubicBezTo>
                  <a:lnTo>
                    <a:pt x="1219200" y="3705256"/>
                  </a:lnTo>
                  <a:cubicBezTo>
                    <a:pt x="1117600" y="3705256"/>
                    <a:pt x="127000" y="3781456"/>
                    <a:pt x="127000" y="3781456"/>
                  </a:cubicBezTo>
                  <a:lnTo>
                    <a:pt x="0" y="3679856"/>
                  </a:lnTo>
                  <a:lnTo>
                    <a:pt x="0" y="0"/>
                  </a:lnTo>
                  <a:lnTo>
                    <a:pt x="3853236" y="0"/>
                  </a:lnTo>
                  <a:lnTo>
                    <a:pt x="3853236" y="3679856"/>
                  </a:lnTo>
                  <a:lnTo>
                    <a:pt x="12700" y="3679856"/>
                  </a:lnTo>
                  <a:lnTo>
                    <a:pt x="12700" y="3667156"/>
                  </a:lnTo>
                  <a:lnTo>
                    <a:pt x="3840536" y="3667156"/>
                  </a:lnTo>
                  <a:lnTo>
                    <a:pt x="3840536" y="12700"/>
                  </a:lnTo>
                  <a:lnTo>
                    <a:pt x="12700" y="12700"/>
                  </a:lnTo>
                  <a:lnTo>
                    <a:pt x="12700" y="3679856"/>
                  </a:lnTo>
                </a:path>
              </a:pathLst>
            </a:custGeom>
            <a:solidFill>
              <a:srgbClr val="394C60">
                <a:alpha val="9804"/>
              </a:srgbClr>
            </a:solidFill>
          </p:spPr>
        </p:sp>
        <p:sp>
          <p:nvSpPr>
            <p:cNvPr name="TextBox 73" id="73"/>
            <p:cNvSpPr txBox="true"/>
            <p:nvPr/>
          </p:nvSpPr>
          <p:spPr>
            <a:xfrm>
              <a:off x="0" y="-47625"/>
              <a:ext cx="3853236" cy="3270281"/>
            </a:xfrm>
            <a:prstGeom prst="rect">
              <a:avLst/>
            </a:prstGeom>
          </p:spPr>
          <p:txBody>
            <a:bodyPr anchor="t" rtlCol="false" tIns="203200" lIns="203200" bIns="203200" rIns="203200"/>
            <a:lstStyle/>
            <a:p>
              <a:pPr algn="l">
                <a:lnSpc>
                  <a:spcPts val="2379"/>
                </a:lnSpc>
              </a:pPr>
              <a:r>
                <a:rPr lang="en-US" sz="1699">
                  <a:solidFill>
                    <a:srgbClr val="000000"/>
                  </a:solidFill>
                  <a:latin typeface="Arimo"/>
                  <a:ea typeface="Arimo"/>
                  <a:cs typeface="Arimo"/>
                  <a:sym typeface="Arimo"/>
                </a:rPr>
                <a:t>He feels exhausted and frustrated from not being able to get enough restorative sleep, leading to frequent </a:t>
              </a:r>
              <a:r>
                <a:rPr lang="en-US" sz="1699" b="true">
                  <a:solidFill>
                    <a:srgbClr val="000000"/>
                  </a:solidFill>
                  <a:latin typeface="Arimo Bold"/>
                  <a:ea typeface="Arimo Bold"/>
                  <a:cs typeface="Arimo Bold"/>
                  <a:sym typeface="Arimo Bold"/>
                </a:rPr>
                <a:t>brain fog</a:t>
              </a:r>
              <a:r>
                <a:rPr lang="en-US" sz="1699">
                  <a:solidFill>
                    <a:srgbClr val="000000"/>
                  </a:solidFill>
                  <a:latin typeface="Arimo"/>
                  <a:ea typeface="Arimo"/>
                  <a:cs typeface="Arimo"/>
                  <a:sym typeface="Arimo"/>
                </a:rPr>
                <a:t> and </a:t>
              </a:r>
              <a:r>
                <a:rPr lang="en-US" sz="1699" b="true">
                  <a:solidFill>
                    <a:srgbClr val="000000"/>
                  </a:solidFill>
                  <a:latin typeface="Arimo Bold"/>
                  <a:ea typeface="Arimo Bold"/>
                  <a:cs typeface="Arimo Bold"/>
                  <a:sym typeface="Arimo Bold"/>
                </a:rPr>
                <a:t>sluggishness</a:t>
              </a:r>
              <a:r>
                <a:rPr lang="en-US" sz="1699">
                  <a:solidFill>
                    <a:srgbClr val="000000"/>
                  </a:solidFill>
                  <a:latin typeface="Arimo"/>
                  <a:ea typeface="Arimo"/>
                  <a:cs typeface="Arimo"/>
                  <a:sym typeface="Arimo"/>
                </a:rPr>
                <a:t> during work.</a:t>
              </a:r>
            </a:p>
          </p:txBody>
        </p:sp>
      </p:grpSp>
      <p:grpSp>
        <p:nvGrpSpPr>
          <p:cNvPr name="Group 74" id="74"/>
          <p:cNvGrpSpPr/>
          <p:nvPr/>
        </p:nvGrpSpPr>
        <p:grpSpPr>
          <a:xfrm rot="0">
            <a:off x="13844841" y="6609812"/>
            <a:ext cx="2648488" cy="2836092"/>
            <a:chOff x="0" y="0"/>
            <a:chExt cx="3531318" cy="3781456"/>
          </a:xfrm>
        </p:grpSpPr>
        <p:sp>
          <p:nvSpPr>
            <p:cNvPr name="Freeform 75" id="75"/>
            <p:cNvSpPr/>
            <p:nvPr/>
          </p:nvSpPr>
          <p:spPr>
            <a:xfrm flipH="false" flipV="false" rot="0">
              <a:off x="0" y="0"/>
              <a:ext cx="3531318" cy="3679856"/>
            </a:xfrm>
            <a:custGeom>
              <a:avLst/>
              <a:gdLst/>
              <a:ahLst/>
              <a:cxnLst/>
              <a:rect r="r" b="b" t="t" l="l"/>
              <a:pathLst>
                <a:path h="3679856" w="3531318">
                  <a:moveTo>
                    <a:pt x="0" y="0"/>
                  </a:moveTo>
                  <a:lnTo>
                    <a:pt x="3531318" y="0"/>
                  </a:lnTo>
                  <a:lnTo>
                    <a:pt x="3531318" y="3679856"/>
                  </a:lnTo>
                  <a:lnTo>
                    <a:pt x="0" y="3679856"/>
                  </a:lnTo>
                  <a:close/>
                </a:path>
              </a:pathLst>
            </a:custGeom>
            <a:solidFill>
              <a:srgbClr val="F6B7A2"/>
            </a:solidFill>
          </p:spPr>
        </p:sp>
        <p:sp>
          <p:nvSpPr>
            <p:cNvPr name="Freeform 76" id="76"/>
            <p:cNvSpPr/>
            <p:nvPr/>
          </p:nvSpPr>
          <p:spPr>
            <a:xfrm flipH="false" flipV="false" rot="0">
              <a:off x="0" y="0"/>
              <a:ext cx="3531318" cy="3781456"/>
            </a:xfrm>
            <a:custGeom>
              <a:avLst/>
              <a:gdLst/>
              <a:ahLst/>
              <a:cxnLst/>
              <a:rect r="r" b="b" t="t" l="l"/>
              <a:pathLst>
                <a:path h="3781456" w="3531318">
                  <a:moveTo>
                    <a:pt x="0" y="3679856"/>
                  </a:moveTo>
                  <a:lnTo>
                    <a:pt x="3531318" y="3679856"/>
                  </a:lnTo>
                  <a:lnTo>
                    <a:pt x="3404318" y="3781456"/>
                  </a:lnTo>
                  <a:cubicBezTo>
                    <a:pt x="3404318" y="3781456"/>
                    <a:pt x="2413718" y="3705256"/>
                    <a:pt x="2312118" y="3705256"/>
                  </a:cubicBezTo>
                  <a:lnTo>
                    <a:pt x="1219200" y="3705256"/>
                  </a:lnTo>
                  <a:cubicBezTo>
                    <a:pt x="1117600" y="3705256"/>
                    <a:pt x="127000" y="3781456"/>
                    <a:pt x="127000" y="3781456"/>
                  </a:cubicBezTo>
                  <a:lnTo>
                    <a:pt x="0" y="3679856"/>
                  </a:lnTo>
                  <a:lnTo>
                    <a:pt x="0" y="0"/>
                  </a:lnTo>
                  <a:lnTo>
                    <a:pt x="3531318" y="0"/>
                  </a:lnTo>
                  <a:lnTo>
                    <a:pt x="3531318" y="3679856"/>
                  </a:lnTo>
                  <a:lnTo>
                    <a:pt x="12700" y="3679856"/>
                  </a:lnTo>
                  <a:lnTo>
                    <a:pt x="12700" y="3667156"/>
                  </a:lnTo>
                  <a:lnTo>
                    <a:pt x="3518618" y="3667156"/>
                  </a:lnTo>
                  <a:lnTo>
                    <a:pt x="3518618" y="12700"/>
                  </a:lnTo>
                  <a:lnTo>
                    <a:pt x="12700" y="12700"/>
                  </a:lnTo>
                  <a:lnTo>
                    <a:pt x="12700" y="3679856"/>
                  </a:lnTo>
                </a:path>
              </a:pathLst>
            </a:custGeom>
            <a:solidFill>
              <a:srgbClr val="394C60">
                <a:alpha val="9804"/>
              </a:srgbClr>
            </a:solidFill>
          </p:spPr>
        </p:sp>
        <p:sp>
          <p:nvSpPr>
            <p:cNvPr name="TextBox 77" id="77"/>
            <p:cNvSpPr txBox="true"/>
            <p:nvPr/>
          </p:nvSpPr>
          <p:spPr>
            <a:xfrm>
              <a:off x="0" y="-47625"/>
              <a:ext cx="3531318" cy="3270281"/>
            </a:xfrm>
            <a:prstGeom prst="rect">
              <a:avLst/>
            </a:prstGeom>
          </p:spPr>
          <p:txBody>
            <a:bodyPr anchor="t" rtlCol="false" tIns="203200" lIns="203200" bIns="203200" rIns="203200"/>
            <a:lstStyle/>
            <a:p>
              <a:pPr algn="l">
                <a:lnSpc>
                  <a:spcPts val="2379"/>
                </a:lnSpc>
              </a:pPr>
              <a:r>
                <a:rPr lang="en-US" sz="1699">
                  <a:solidFill>
                    <a:srgbClr val="000000"/>
                  </a:solidFill>
                  <a:latin typeface="Arimo"/>
                  <a:ea typeface="Arimo"/>
                  <a:cs typeface="Arimo"/>
                  <a:sym typeface="Arimo"/>
                </a:rPr>
                <a:t>He experiences anxiety and </a:t>
              </a:r>
              <a:r>
                <a:rPr lang="en-US" sz="1699" b="true">
                  <a:solidFill>
                    <a:srgbClr val="000000"/>
                  </a:solidFill>
                  <a:latin typeface="Arimo Bold"/>
                  <a:ea typeface="Arimo Bold"/>
                  <a:cs typeface="Arimo Bold"/>
                  <a:sym typeface="Arimo Bold"/>
                </a:rPr>
                <a:t>stress</a:t>
              </a:r>
              <a:r>
                <a:rPr lang="en-US" sz="1699">
                  <a:solidFill>
                    <a:srgbClr val="000000"/>
                  </a:solidFill>
                  <a:latin typeface="Arimo"/>
                  <a:ea typeface="Arimo"/>
                  <a:cs typeface="Arimo"/>
                  <a:sym typeface="Arimo"/>
                </a:rPr>
                <a:t> from feeling like his night shift work is affecting his ability to </a:t>
              </a:r>
              <a:r>
                <a:rPr lang="en-US" sz="1699" b="true">
                  <a:solidFill>
                    <a:srgbClr val="000000"/>
                  </a:solidFill>
                  <a:latin typeface="Arimo Bold"/>
                  <a:ea typeface="Arimo Bold"/>
                  <a:cs typeface="Arimo Bold"/>
                  <a:sym typeface="Arimo Bold"/>
                </a:rPr>
                <a:t>balance academics</a:t>
              </a:r>
              <a:r>
                <a:rPr lang="en-US" sz="1699">
                  <a:solidFill>
                    <a:srgbClr val="000000"/>
                  </a:solidFill>
                  <a:latin typeface="Arimo"/>
                  <a:ea typeface="Arimo"/>
                  <a:cs typeface="Arimo"/>
                  <a:sym typeface="Arimo"/>
                </a:rPr>
                <a:t>, social life, and physical health.</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sp>
        <p:nvSpPr>
          <p:cNvPr name="TextBox 18" id="18"/>
          <p:cNvSpPr txBox="true"/>
          <p:nvPr/>
        </p:nvSpPr>
        <p:spPr>
          <a:xfrm rot="0">
            <a:off x="9424412" y="6189950"/>
            <a:ext cx="8357980" cy="3209925"/>
          </a:xfrm>
          <a:prstGeom prst="rect">
            <a:avLst/>
          </a:prstGeom>
        </p:spPr>
        <p:txBody>
          <a:bodyPr anchor="t" rtlCol="false" tIns="0" lIns="0" bIns="0" rIns="0">
            <a:spAutoFit/>
          </a:bodyPr>
          <a:lstStyle/>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Exhaustion</a:t>
            </a:r>
            <a:r>
              <a:rPr lang="en-US" sz="1500">
                <a:solidFill>
                  <a:srgbClr val="000000">
                    <a:alpha val="40000"/>
                  </a:srgbClr>
                </a:solidFill>
                <a:latin typeface="Telegraf"/>
                <a:ea typeface="Telegraf"/>
                <a:cs typeface="Telegraf"/>
                <a:sym typeface="Telegraf"/>
              </a:rPr>
              <a:t> from inconsistent sleep patterns.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He’s constantly frustated</a:t>
            </a:r>
            <a:r>
              <a:rPr lang="en-US" sz="1500">
                <a:solidFill>
                  <a:srgbClr val="000000">
                    <a:alpha val="40000"/>
                  </a:srgbClr>
                </a:solidFill>
                <a:latin typeface="Telegraf"/>
                <a:ea typeface="Telegraf"/>
                <a:cs typeface="Telegraf"/>
                <a:sym typeface="Telegraf"/>
              </a:rPr>
              <a:t> over not being able to fall asleep easily.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Lots of a</a:t>
            </a:r>
            <a:r>
              <a:rPr lang="en-US" sz="1500">
                <a:solidFill>
                  <a:srgbClr val="000000">
                    <a:alpha val="40000"/>
                  </a:srgbClr>
                </a:solidFill>
                <a:latin typeface="Telegraf"/>
                <a:ea typeface="Telegraf"/>
                <a:cs typeface="Telegraf"/>
                <a:sym typeface="Telegraf"/>
              </a:rPr>
              <a:t>nxiety about academic performance due to fatigue.</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Stress</a:t>
            </a:r>
            <a:r>
              <a:rPr lang="en-US" sz="1500">
                <a:solidFill>
                  <a:srgbClr val="000000">
                    <a:alpha val="40000"/>
                  </a:srgbClr>
                </a:solidFill>
                <a:latin typeface="Telegraf"/>
                <a:ea typeface="Telegraf"/>
                <a:cs typeface="Telegraf"/>
                <a:sym typeface="Telegraf"/>
              </a:rPr>
              <a:t> from </a:t>
            </a:r>
            <a:r>
              <a:rPr lang="en-US" b="true" sz="1500">
                <a:solidFill>
                  <a:srgbClr val="000000">
                    <a:alpha val="40000"/>
                  </a:srgbClr>
                </a:solidFill>
                <a:latin typeface="Telegraf Bold"/>
                <a:ea typeface="Telegraf Bold"/>
                <a:cs typeface="Telegraf Bold"/>
                <a:sym typeface="Telegraf Bold"/>
              </a:rPr>
              <a:t>balancing</a:t>
            </a:r>
            <a:r>
              <a:rPr lang="en-US" sz="1500">
                <a:solidFill>
                  <a:srgbClr val="000000">
                    <a:alpha val="40000"/>
                  </a:srgbClr>
                </a:solidFill>
                <a:latin typeface="Telegraf"/>
                <a:ea typeface="Telegraf"/>
                <a:cs typeface="Telegraf"/>
                <a:sym typeface="Telegraf"/>
              </a:rPr>
              <a:t> work and personal life.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feels some s</a:t>
            </a:r>
            <a:r>
              <a:rPr lang="en-US" sz="1500">
                <a:solidFill>
                  <a:srgbClr val="000000">
                    <a:alpha val="40000"/>
                  </a:srgbClr>
                </a:solidFill>
                <a:latin typeface="Telegraf"/>
                <a:ea typeface="Telegraf"/>
                <a:cs typeface="Telegraf"/>
                <a:sym typeface="Telegraf"/>
              </a:rPr>
              <a:t>adness over missing social opportunities with friends, and wishes to have more chances to do so.</a:t>
            </a:r>
          </a:p>
          <a:p>
            <a:pPr algn="l" marL="323850" indent="-161925" lvl="1">
              <a:lnSpc>
                <a:spcPts val="2100"/>
              </a:lnSpc>
              <a:buFont typeface="Arial"/>
              <a:buChar char="•"/>
            </a:pPr>
            <a:r>
              <a:rPr lang="en-US" b="true" sz="1500">
                <a:solidFill>
                  <a:srgbClr val="000000">
                    <a:alpha val="40000"/>
                  </a:srgbClr>
                </a:solidFill>
                <a:latin typeface="Telegraf Bold"/>
                <a:ea typeface="Telegraf Bold"/>
                <a:cs typeface="Telegraf Bold"/>
                <a:sym typeface="Telegraf Bold"/>
              </a:rPr>
              <a:t>Overwhelmed</a:t>
            </a:r>
            <a:r>
              <a:rPr lang="en-US" sz="1500">
                <a:solidFill>
                  <a:srgbClr val="000000">
                    <a:alpha val="40000"/>
                  </a:srgbClr>
                </a:solidFill>
                <a:latin typeface="Telegraf"/>
                <a:ea typeface="Telegraf"/>
                <a:cs typeface="Telegraf"/>
                <a:sym typeface="Telegraf"/>
              </a:rPr>
              <a:t> by the need to manage multiple responsibilities.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Disappointment in the </a:t>
            </a:r>
            <a:r>
              <a:rPr lang="en-US" b="true" sz="1500">
                <a:solidFill>
                  <a:srgbClr val="000000">
                    <a:alpha val="40000"/>
                  </a:srgbClr>
                </a:solidFill>
                <a:latin typeface="Telegraf Bold"/>
                <a:ea typeface="Telegraf Bold"/>
                <a:cs typeface="Telegraf Bold"/>
                <a:sym typeface="Telegraf Bold"/>
              </a:rPr>
              <a:t>ineffectiveness</a:t>
            </a:r>
            <a:r>
              <a:rPr lang="en-US" sz="1500">
                <a:solidFill>
                  <a:srgbClr val="000000">
                    <a:alpha val="40000"/>
                  </a:srgbClr>
                </a:solidFill>
                <a:latin typeface="Telegraf"/>
                <a:ea typeface="Telegraf"/>
                <a:cs typeface="Telegraf"/>
                <a:sym typeface="Telegraf"/>
              </a:rPr>
              <a:t> of</a:t>
            </a:r>
            <a:r>
              <a:rPr lang="en-US" b="true" sz="1500">
                <a:solidFill>
                  <a:srgbClr val="000000">
                    <a:alpha val="40000"/>
                  </a:srgbClr>
                </a:solidFill>
                <a:latin typeface="Telegraf Bold"/>
                <a:ea typeface="Telegraf Bold"/>
                <a:cs typeface="Telegraf Bold"/>
                <a:sym typeface="Telegraf Bold"/>
              </a:rPr>
              <a:t> sleep aids</a:t>
            </a:r>
            <a:r>
              <a:rPr lang="en-US" sz="1500">
                <a:solidFill>
                  <a:srgbClr val="000000">
                    <a:alpha val="40000"/>
                  </a:srgbClr>
                </a:solidFill>
                <a:latin typeface="Telegraf"/>
                <a:ea typeface="Telegraf"/>
                <a:cs typeface="Telegraf"/>
                <a:sym typeface="Telegraf"/>
              </a:rPr>
              <a:t> like melatonin.</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Hopefulness for a potential return to a healthier sleep schedule.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feels </a:t>
            </a:r>
            <a:r>
              <a:rPr lang="en-US" b="true" sz="1500">
                <a:solidFill>
                  <a:srgbClr val="000000">
                    <a:alpha val="40000"/>
                  </a:srgbClr>
                </a:solidFill>
                <a:latin typeface="Telegraf Bold"/>
                <a:ea typeface="Telegraf Bold"/>
                <a:cs typeface="Telegraf Bold"/>
                <a:sym typeface="Telegraf Bold"/>
              </a:rPr>
              <a:t>c</a:t>
            </a:r>
            <a:r>
              <a:rPr lang="en-US" b="true" sz="1500">
                <a:solidFill>
                  <a:srgbClr val="000000">
                    <a:alpha val="40000"/>
                  </a:srgbClr>
                </a:solidFill>
                <a:latin typeface="Telegraf Bold"/>
                <a:ea typeface="Telegraf Bold"/>
                <a:cs typeface="Telegraf Bold"/>
                <a:sym typeface="Telegraf Bold"/>
              </a:rPr>
              <a:t>oncern</a:t>
            </a:r>
            <a:r>
              <a:rPr lang="en-US" sz="1500">
                <a:solidFill>
                  <a:srgbClr val="000000">
                    <a:alpha val="40000"/>
                  </a:srgbClr>
                </a:solidFill>
                <a:latin typeface="Telegraf"/>
                <a:ea typeface="Telegraf"/>
                <a:cs typeface="Telegraf"/>
                <a:sym typeface="Telegraf"/>
              </a:rPr>
              <a:t> about the long-term health implications of night shifts.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 can tell he feels some real desperation</a:t>
            </a:r>
            <a:r>
              <a:rPr lang="en-US" sz="1500">
                <a:solidFill>
                  <a:srgbClr val="000000">
                    <a:alpha val="40000"/>
                  </a:srgbClr>
                </a:solidFill>
                <a:latin typeface="Telegraf"/>
                <a:ea typeface="Telegraf"/>
                <a:cs typeface="Telegraf"/>
                <a:sym typeface="Telegraf"/>
              </a:rPr>
              <a:t> for a more structured daily routine.</a:t>
            </a:r>
          </a:p>
          <a:p>
            <a:pPr algn="l">
              <a:lnSpc>
                <a:spcPts val="2100"/>
              </a:lnSpc>
            </a:pPr>
          </a:p>
        </p:txBody>
      </p:sp>
      <p:sp>
        <p:nvSpPr>
          <p:cNvPr name="TextBox 19" id="19"/>
          <p:cNvSpPr txBox="true"/>
          <p:nvPr/>
        </p:nvSpPr>
        <p:spPr>
          <a:xfrm rot="0">
            <a:off x="467508" y="1431489"/>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Says that </a:t>
            </a:r>
            <a:r>
              <a:rPr lang="en-US" b="true" sz="1500">
                <a:solidFill>
                  <a:srgbClr val="000000">
                    <a:alpha val="40000"/>
                  </a:srgbClr>
                </a:solidFill>
                <a:latin typeface="Telegraf Bold"/>
                <a:ea typeface="Telegraf Bold"/>
                <a:cs typeface="Telegraf Bold"/>
                <a:sym typeface="Telegraf Bold"/>
              </a:rPr>
              <a:t>Scheduling conflicts</a:t>
            </a:r>
            <a:r>
              <a:rPr lang="en-US" sz="1500">
                <a:solidFill>
                  <a:srgbClr val="000000">
                    <a:alpha val="40000"/>
                  </a:srgbClr>
                </a:solidFill>
                <a:latin typeface="Telegraf"/>
                <a:ea typeface="Telegraf"/>
                <a:cs typeface="Telegraf"/>
                <a:sym typeface="Telegraf"/>
              </a:rPr>
              <a:t>, their nights (and my very early morning)."</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He’s been</a:t>
            </a:r>
            <a:r>
              <a:rPr lang="en-US" sz="1500">
                <a:solidFill>
                  <a:srgbClr val="000000">
                    <a:alpha val="40000"/>
                  </a:srgbClr>
                </a:solidFill>
                <a:latin typeface="Telegraf"/>
                <a:ea typeface="Telegraf"/>
                <a:cs typeface="Telegraf"/>
                <a:sym typeface="Telegraf"/>
              </a:rPr>
              <a:t> tutoring ACT and AP Economics in Asia well </a:t>
            </a:r>
            <a:r>
              <a:rPr lang="en-US" b="true" sz="1500">
                <a:solidFill>
                  <a:srgbClr val="000000">
                    <a:alpha val="40000"/>
                  </a:srgbClr>
                </a:solidFill>
                <a:latin typeface="Telegraf Bold"/>
                <a:ea typeface="Telegraf Bold"/>
                <a:cs typeface="Telegraf Bold"/>
                <a:sym typeface="Telegraf Bold"/>
              </a:rPr>
              <a:t>over 100 hours for the past 8 months</a:t>
            </a:r>
            <a:r>
              <a:rPr lang="en-US" sz="1500">
                <a:solidFill>
                  <a:srgbClr val="000000">
                    <a:alpha val="40000"/>
                  </a:srgbClr>
                </a:solidFill>
                <a:latin typeface="Telegraf"/>
                <a:ea typeface="Telegraf"/>
                <a:cs typeface="Telegraf"/>
                <a:sym typeface="Telegraf"/>
              </a:rPr>
              <a:t>, which has been the main</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"My sleep becomes fragmented” — says that he would do </a:t>
            </a:r>
            <a:r>
              <a:rPr lang="en-US" b="true" sz="1500">
                <a:solidFill>
                  <a:srgbClr val="000000">
                    <a:alpha val="40000"/>
                  </a:srgbClr>
                </a:solidFill>
                <a:latin typeface="Telegraf Bold"/>
                <a:ea typeface="Telegraf Bold"/>
                <a:cs typeface="Telegraf Bold"/>
                <a:sym typeface="Telegraf Bold"/>
              </a:rPr>
              <a:t>three hour “naps” 1-2 times a 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Despite </a:t>
            </a:r>
            <a:r>
              <a:rPr lang="en-US" b="true" sz="1500">
                <a:solidFill>
                  <a:srgbClr val="000000">
                    <a:alpha val="40000"/>
                  </a:srgbClr>
                </a:solidFill>
                <a:latin typeface="Telegraf Bold"/>
                <a:ea typeface="Telegraf Bold"/>
                <a:cs typeface="Telegraf Bold"/>
                <a:sym typeface="Telegraf Bold"/>
              </a:rPr>
              <a:t>excessive consuming of caffeine</a:t>
            </a:r>
            <a:r>
              <a:rPr lang="en-US" sz="1500">
                <a:solidFill>
                  <a:srgbClr val="000000">
                    <a:alpha val="40000"/>
                  </a:srgbClr>
                </a:solidFill>
                <a:latin typeface="Telegraf"/>
                <a:ea typeface="Telegraf"/>
                <a:cs typeface="Telegraf"/>
                <a:sym typeface="Telegraf"/>
              </a:rPr>
              <a:t>, he still is somehow </a:t>
            </a:r>
            <a:r>
              <a:rPr lang="en-US" b="true" sz="1500">
                <a:solidFill>
                  <a:srgbClr val="000000">
                    <a:alpha val="40000"/>
                  </a:srgbClr>
                </a:solidFill>
                <a:latin typeface="Telegraf Bold"/>
                <a:ea typeface="Telegraf Bold"/>
                <a:cs typeface="Telegraf Bold"/>
                <a:sym typeface="Telegraf Bold"/>
              </a:rPr>
              <a:t>a</a:t>
            </a:r>
            <a:r>
              <a:rPr lang="en-US" b="true" sz="1500">
                <a:solidFill>
                  <a:srgbClr val="000000">
                    <a:alpha val="40000"/>
                  </a:srgbClr>
                </a:solidFill>
                <a:latin typeface="Telegraf Bold"/>
                <a:ea typeface="Telegraf Bold"/>
                <a:cs typeface="Telegraf Bold"/>
                <a:sym typeface="Telegraf Bold"/>
              </a:rPr>
              <a:t>lways exhausted.</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 </a:t>
            </a:r>
            <a:r>
              <a:rPr lang="en-US" b="true" sz="1500">
                <a:solidFill>
                  <a:srgbClr val="000000">
                    <a:alpha val="40000"/>
                  </a:srgbClr>
                </a:solidFill>
                <a:latin typeface="Telegraf Bold"/>
                <a:ea typeface="Telegraf Bold"/>
                <a:cs typeface="Telegraf Bold"/>
                <a:sym typeface="Telegraf Bold"/>
              </a:rPr>
              <a:t>cannot fall asleep at night</a:t>
            </a:r>
            <a:r>
              <a:rPr lang="en-US" sz="1500">
                <a:solidFill>
                  <a:srgbClr val="000000">
                    <a:alpha val="40000"/>
                  </a:srgbClr>
                </a:solidFill>
                <a:latin typeface="Telegraf"/>
                <a:ea typeface="Telegraf"/>
                <a:cs typeface="Telegraf"/>
                <a:sym typeface="Telegraf"/>
              </a:rPr>
              <a:t> because of how </a:t>
            </a:r>
            <a:r>
              <a:rPr lang="en-US" b="true" sz="1500">
                <a:solidFill>
                  <a:srgbClr val="000000">
                    <a:alpha val="40000"/>
                  </a:srgbClr>
                </a:solidFill>
                <a:latin typeface="Telegraf Bold"/>
                <a:ea typeface="Telegraf Bold"/>
                <a:cs typeface="Telegraf Bold"/>
                <a:sym typeface="Telegraf Bold"/>
              </a:rPr>
              <a:t>fragmented my sleep schedule</a:t>
            </a:r>
            <a:r>
              <a:rPr lang="en-US" sz="1500">
                <a:solidFill>
                  <a:srgbClr val="000000">
                    <a:alpha val="40000"/>
                  </a:srgbClr>
                </a:solidFill>
                <a:latin typeface="Telegraf"/>
                <a:ea typeface="Telegraf"/>
                <a:cs typeface="Telegraf"/>
                <a:sym typeface="Telegraf"/>
              </a:rPr>
              <a:t> is"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a:t>
            </a:r>
            <a:r>
              <a:rPr lang="en-US" sz="1500">
                <a:solidFill>
                  <a:srgbClr val="000000">
                    <a:alpha val="40000"/>
                  </a:srgbClr>
                </a:solidFill>
                <a:latin typeface="Telegraf"/>
                <a:ea typeface="Telegraf"/>
                <a:cs typeface="Telegraf"/>
                <a:sym typeface="Telegraf"/>
              </a:rPr>
              <a:t>needs to continuously drink caffeine to balance both school works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"It’s pretty </a:t>
            </a:r>
            <a:r>
              <a:rPr lang="en-US" b="true" sz="1500">
                <a:solidFill>
                  <a:srgbClr val="000000">
                    <a:alpha val="40000"/>
                  </a:srgbClr>
                </a:solidFill>
                <a:latin typeface="Telegraf Bold"/>
                <a:ea typeface="Telegraf Bold"/>
                <a:cs typeface="Telegraf Bold"/>
                <a:sym typeface="Telegraf Bold"/>
              </a:rPr>
              <a:t>bad to focus in class."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t>
            </a:r>
            <a:r>
              <a:rPr lang="en-US" b="true" sz="1500">
                <a:solidFill>
                  <a:srgbClr val="000000">
                    <a:alpha val="40000"/>
                  </a:srgbClr>
                </a:solidFill>
                <a:latin typeface="Telegraf Bold"/>
                <a:ea typeface="Telegraf Bold"/>
                <a:cs typeface="Telegraf Bold"/>
                <a:sym typeface="Telegraf Bold"/>
              </a:rPr>
              <a:t>Melatonin is not working</a:t>
            </a:r>
            <a:r>
              <a:rPr lang="en-US" sz="1500">
                <a:solidFill>
                  <a:srgbClr val="000000">
                    <a:alpha val="40000"/>
                  </a:srgbClr>
                </a:solidFill>
                <a:latin typeface="Telegraf"/>
                <a:ea typeface="Telegraf"/>
                <a:cs typeface="Telegraf"/>
                <a:sym typeface="Telegraf"/>
              </a:rPr>
              <a: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Despite his strenuous work, he really wants to go back to a normal sleep schedule: </a:t>
            </a:r>
            <a:r>
              <a:rPr lang="en-US" sz="1500">
                <a:solidFill>
                  <a:srgbClr val="000000">
                    <a:alpha val="40000"/>
                  </a:srgbClr>
                </a:solidFill>
                <a:latin typeface="Telegraf"/>
                <a:ea typeface="Telegraf"/>
                <a:cs typeface="Telegraf"/>
                <a:sym typeface="Telegraf"/>
              </a:rPr>
              <a:t>"I really want to go back to a circadian rhythm."</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Wants to find a way where he can</a:t>
            </a:r>
            <a:r>
              <a:rPr lang="en-US" sz="1500">
                <a:solidFill>
                  <a:srgbClr val="000000">
                    <a:alpha val="40000"/>
                  </a:srgbClr>
                </a:solidFill>
                <a:latin typeface="Telegraf"/>
                <a:ea typeface="Telegraf"/>
                <a:cs typeface="Telegraf"/>
                <a:sym typeface="Telegraf"/>
              </a:rPr>
              <a:t> “perform in school better with this sleep schedule</a:t>
            </a:r>
          </a:p>
        </p:txBody>
      </p:sp>
      <p:sp>
        <p:nvSpPr>
          <p:cNvPr name="TextBox 20" id="20"/>
          <p:cNvSpPr txBox="true"/>
          <p:nvPr/>
        </p:nvSpPr>
        <p:spPr>
          <a:xfrm rot="0">
            <a:off x="9424412" y="1507689"/>
            <a:ext cx="8357980" cy="29432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Believes that the night shift is </a:t>
            </a:r>
            <a:r>
              <a:rPr lang="en-US" b="true" sz="1500">
                <a:solidFill>
                  <a:srgbClr val="000000">
                    <a:alpha val="40000"/>
                  </a:srgbClr>
                </a:solidFill>
                <a:latin typeface="Telegraf Bold"/>
                <a:ea typeface="Telegraf Bold"/>
                <a:cs typeface="Telegraf Bold"/>
                <a:sym typeface="Telegraf Bold"/>
              </a:rPr>
              <a:t>detrimental</a:t>
            </a:r>
            <a:r>
              <a:rPr lang="en-US" sz="1500">
                <a:solidFill>
                  <a:srgbClr val="000000">
                    <a:alpha val="40000"/>
                  </a:srgbClr>
                </a:solidFill>
                <a:latin typeface="Telegraf"/>
                <a:ea typeface="Telegraf"/>
                <a:cs typeface="Telegraf"/>
                <a:sym typeface="Telegraf"/>
              </a:rPr>
              <a:t> to his health and academic performance.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Thinks </a:t>
            </a:r>
            <a:r>
              <a:rPr lang="en-US" b="true" sz="1500">
                <a:solidFill>
                  <a:srgbClr val="000000">
                    <a:alpha val="40000"/>
                  </a:srgbClr>
                </a:solidFill>
                <a:latin typeface="Telegraf Bold"/>
                <a:ea typeface="Telegraf Bold"/>
                <a:cs typeface="Telegraf Bold"/>
                <a:sym typeface="Telegraf Bold"/>
              </a:rPr>
              <a:t>fragmented sleep </a:t>
            </a:r>
            <a:r>
              <a:rPr lang="en-US" sz="1500">
                <a:solidFill>
                  <a:srgbClr val="000000">
                    <a:alpha val="40000"/>
                  </a:srgbClr>
                </a:solidFill>
                <a:latin typeface="Telegraf"/>
                <a:ea typeface="Telegraf"/>
                <a:cs typeface="Telegraf"/>
                <a:sym typeface="Telegraf"/>
              </a:rPr>
              <a:t>is an unfortunate but unavoidable consequence of his schedule.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Considers caffeine a </a:t>
            </a:r>
            <a:r>
              <a:rPr lang="en-US" b="true" sz="1500">
                <a:solidFill>
                  <a:srgbClr val="000000">
                    <a:alpha val="40000"/>
                  </a:srgbClr>
                </a:solidFill>
                <a:latin typeface="Telegraf Bold"/>
                <a:ea typeface="Telegraf Bold"/>
                <a:cs typeface="Telegraf Bold"/>
                <a:sym typeface="Telegraf Bold"/>
              </a:rPr>
              <a:t>necessary evil </a:t>
            </a:r>
            <a:r>
              <a:rPr lang="en-US" sz="1500">
                <a:solidFill>
                  <a:srgbClr val="000000">
                    <a:alpha val="40000"/>
                  </a:srgbClr>
                </a:solidFill>
                <a:latin typeface="Telegraf"/>
                <a:ea typeface="Telegraf"/>
                <a:cs typeface="Telegraf"/>
                <a:sym typeface="Telegraf"/>
              </a:rPr>
              <a:t>for survival during shifts.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Desires a return to a normal circadian rhythm and structured meals.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May feel pressured to keep up with both </a:t>
            </a:r>
            <a:r>
              <a:rPr lang="en-US" b="true" sz="1500">
                <a:solidFill>
                  <a:srgbClr val="000000">
                    <a:alpha val="40000"/>
                  </a:srgbClr>
                </a:solidFill>
                <a:latin typeface="Telegraf Bold"/>
                <a:ea typeface="Telegraf Bold"/>
                <a:cs typeface="Telegraf Bold"/>
                <a:sym typeface="Telegraf Bold"/>
              </a:rPr>
              <a:t>work</a:t>
            </a:r>
            <a:r>
              <a:rPr lang="en-US" sz="1500">
                <a:solidFill>
                  <a:srgbClr val="000000">
                    <a:alpha val="40000"/>
                  </a:srgbClr>
                </a:solidFill>
                <a:latin typeface="Telegraf"/>
                <a:ea typeface="Telegraf"/>
                <a:cs typeface="Telegraf"/>
                <a:sym typeface="Telegraf"/>
              </a:rPr>
              <a:t> and </a:t>
            </a:r>
            <a:r>
              <a:rPr lang="en-US" b="true" sz="1500">
                <a:solidFill>
                  <a:srgbClr val="000000">
                    <a:alpha val="40000"/>
                  </a:srgbClr>
                </a:solidFill>
                <a:latin typeface="Telegraf Bold"/>
                <a:ea typeface="Telegraf Bold"/>
                <a:cs typeface="Telegraf Bold"/>
                <a:sym typeface="Telegraf Bold"/>
              </a:rPr>
              <a:t>academic</a:t>
            </a:r>
            <a:r>
              <a:rPr lang="en-US" sz="1500">
                <a:solidFill>
                  <a:srgbClr val="000000">
                    <a:alpha val="40000"/>
                  </a:srgbClr>
                </a:solidFill>
                <a:latin typeface="Telegraf"/>
                <a:ea typeface="Telegraf"/>
                <a:cs typeface="Telegraf"/>
                <a:sym typeface="Telegraf"/>
              </a:rPr>
              <a:t> responsibilities.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Feels frustrated with the ineffectiveness of melatonin for sleep.</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Recognizes the impact of night shifts on </a:t>
            </a:r>
            <a:r>
              <a:rPr lang="en-US" b="true" sz="1500">
                <a:solidFill>
                  <a:srgbClr val="000000">
                    <a:alpha val="40000"/>
                  </a:srgbClr>
                </a:solidFill>
                <a:latin typeface="Telegraf Bold"/>
                <a:ea typeface="Telegraf Bold"/>
                <a:cs typeface="Telegraf Bold"/>
                <a:sym typeface="Telegraf Bold"/>
              </a:rPr>
              <a:t>social life</a:t>
            </a:r>
            <a:r>
              <a:rPr lang="en-US" sz="1500">
                <a:solidFill>
                  <a:srgbClr val="000000">
                    <a:alpha val="40000"/>
                  </a:srgbClr>
                </a:solidFill>
                <a:latin typeface="Telegraf"/>
                <a:ea typeface="Telegraf"/>
                <a:cs typeface="Telegraf"/>
                <a:sym typeface="Telegraf"/>
              </a:rPr>
              <a:t> and relationships.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Acknowledges the need for tools to help manage sleep better.</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Understands the link between physical health and </a:t>
            </a:r>
            <a:r>
              <a:rPr lang="en-US" b="true" sz="1500">
                <a:solidFill>
                  <a:srgbClr val="000000">
                    <a:alpha val="40000"/>
                  </a:srgbClr>
                </a:solidFill>
                <a:latin typeface="Telegraf Bold"/>
                <a:ea typeface="Telegraf Bold"/>
                <a:cs typeface="Telegraf Bold"/>
                <a:sym typeface="Telegraf Bold"/>
              </a:rPr>
              <a:t>sleep quality</a:t>
            </a:r>
            <a:r>
              <a:rPr lang="en-US" sz="1500">
                <a:solidFill>
                  <a:srgbClr val="000000">
                    <a:alpha val="40000"/>
                  </a:srgbClr>
                </a:solidFill>
                <a:latin typeface="Telegraf"/>
                <a:ea typeface="Telegraf"/>
                <a:cs typeface="Telegraf"/>
                <a:sym typeface="Telegraf"/>
              </a:rPr>
              <a: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Believes that improved sleep could enhance his overall life satisfaction.</a:t>
            </a:r>
          </a:p>
          <a:p>
            <a:pPr algn="l">
              <a:lnSpc>
                <a:spcPts val="2100"/>
              </a:lnSpc>
            </a:pPr>
            <a:r>
              <a:rPr lang="en-US" sz="1500">
                <a:solidFill>
                  <a:srgbClr val="000000">
                    <a:alpha val="40000"/>
                  </a:srgbClr>
                </a:solidFill>
                <a:latin typeface="Telegraf"/>
                <a:ea typeface="Telegraf"/>
                <a:cs typeface="Telegraf"/>
                <a:sym typeface="Telegraf"/>
              </a:rPr>
              <a:t> </a:t>
            </a:r>
          </a:p>
        </p:txBody>
      </p:sp>
      <p:sp>
        <p:nvSpPr>
          <p:cNvPr name="TextBox 21" id="21"/>
          <p:cNvSpPr txBox="true"/>
          <p:nvPr/>
        </p:nvSpPr>
        <p:spPr>
          <a:xfrm rot="0">
            <a:off x="467508" y="6180425"/>
            <a:ext cx="8357980" cy="32099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Doesn’t use any </a:t>
            </a:r>
            <a:r>
              <a:rPr lang="en-US" b="true" sz="1500">
                <a:solidFill>
                  <a:srgbClr val="000000">
                    <a:alpha val="40000"/>
                  </a:srgbClr>
                </a:solidFill>
                <a:latin typeface="Telegraf Bold"/>
                <a:ea typeface="Telegraf Bold"/>
                <a:cs typeface="Telegraf Bold"/>
                <a:sym typeface="Telegraf Bold"/>
              </a:rPr>
              <a:t>sleep medications</a:t>
            </a:r>
            <a:r>
              <a:rPr lang="en-US" sz="1500">
                <a:solidFill>
                  <a:srgbClr val="000000">
                    <a:alpha val="40000"/>
                  </a:srgbClr>
                </a:solidFill>
                <a:latin typeface="Telegraf"/>
                <a:ea typeface="Telegraf"/>
                <a:cs typeface="Telegraf"/>
                <a:sym typeface="Telegraf"/>
              </a:rPr>
              <a:t> because they don’t work (does drink caffeine)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Has a strict routine easing into/out of night shift periods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Struggles to schedule social/business appointments within traditional 9-5 hours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Uses devices like </a:t>
            </a:r>
            <a:r>
              <a:rPr lang="en-US" b="true" sz="1500">
                <a:solidFill>
                  <a:srgbClr val="000000">
                    <a:alpha val="40000"/>
                  </a:srgbClr>
                </a:solidFill>
                <a:latin typeface="Telegraf Bold"/>
                <a:ea typeface="Telegraf Bold"/>
                <a:cs typeface="Telegraf Bold"/>
                <a:sym typeface="Telegraf Bold"/>
              </a:rPr>
              <a:t>blackout curtains</a:t>
            </a:r>
            <a:r>
              <a:rPr lang="en-US" sz="1500">
                <a:solidFill>
                  <a:srgbClr val="000000">
                    <a:alpha val="40000"/>
                  </a:srgbClr>
                </a:solidFill>
                <a:latin typeface="Telegraf"/>
                <a:ea typeface="Telegraf"/>
                <a:cs typeface="Telegraf"/>
                <a:sym typeface="Telegraf"/>
              </a:rPr>
              <a:t>, eye masks, portable fan to help him sleep during the day, otherwise he struggles to sleep even with melatonin</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Tries to get 7 hours of sleep every day, but very </a:t>
            </a:r>
            <a:r>
              <a:rPr lang="en-US" b="true" sz="1500">
                <a:solidFill>
                  <a:srgbClr val="000000">
                    <a:alpha val="40000"/>
                  </a:srgbClr>
                </a:solidFill>
                <a:latin typeface="Telegraf Bold"/>
                <a:ea typeface="Telegraf Bold"/>
                <a:cs typeface="Telegraf Bold"/>
                <a:sym typeface="Telegraf Bold"/>
              </a:rPr>
              <a:t>fragmented </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Is used to taking the extra effort to make time for his personal and social life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Feel more alert at the </a:t>
            </a:r>
            <a:r>
              <a:rPr lang="en-US" b="true" sz="1500">
                <a:solidFill>
                  <a:srgbClr val="000000">
                    <a:alpha val="40000"/>
                  </a:srgbClr>
                </a:solidFill>
                <a:latin typeface="Telegraf Bold"/>
                <a:ea typeface="Telegraf Bold"/>
                <a:cs typeface="Telegraf Bold"/>
                <a:sym typeface="Telegraf Bold"/>
              </a:rPr>
              <a:t>beginning</a:t>
            </a:r>
            <a:r>
              <a:rPr lang="en-US" sz="1500">
                <a:solidFill>
                  <a:srgbClr val="000000">
                    <a:alpha val="40000"/>
                  </a:srgbClr>
                </a:solidFill>
                <a:latin typeface="Telegraf"/>
                <a:ea typeface="Telegraf"/>
                <a:cs typeface="Telegraf"/>
                <a:sym typeface="Telegraf"/>
              </a:rPr>
              <a:t> of the shift, and finds it hard to stay awake later on (4/5 am)</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Stays in his dorm most of the time instead of going out and socializing with friends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Uses his </a:t>
            </a:r>
            <a:r>
              <a:rPr lang="en-US" b="true" sz="1500">
                <a:solidFill>
                  <a:srgbClr val="000000">
                    <a:alpha val="40000"/>
                  </a:srgbClr>
                </a:solidFill>
                <a:latin typeface="Telegraf Bold"/>
                <a:ea typeface="Telegraf Bold"/>
                <a:cs typeface="Telegraf Bold"/>
                <a:sym typeface="Telegraf Bold"/>
              </a:rPr>
              <a:t>Apple Watch </a:t>
            </a:r>
            <a:r>
              <a:rPr lang="en-US" sz="1500">
                <a:solidFill>
                  <a:srgbClr val="000000">
                    <a:alpha val="40000"/>
                  </a:srgbClr>
                </a:solidFill>
                <a:latin typeface="Telegraf"/>
                <a:ea typeface="Telegraf"/>
                <a:cs typeface="Telegraf"/>
                <a:sym typeface="Telegraf"/>
              </a:rPr>
              <a:t>to track his </a:t>
            </a:r>
            <a:r>
              <a:rPr lang="en-US" b="true" sz="1500">
                <a:solidFill>
                  <a:srgbClr val="000000">
                    <a:alpha val="40000"/>
                  </a:srgbClr>
                </a:solidFill>
                <a:latin typeface="Telegraf Bold"/>
                <a:ea typeface="Telegraf Bold"/>
                <a:cs typeface="Telegraf Bold"/>
                <a:sym typeface="Telegraf Bold"/>
              </a:rPr>
              <a:t>heart levels</a:t>
            </a:r>
            <a:r>
              <a:rPr lang="en-US" sz="1500">
                <a:solidFill>
                  <a:srgbClr val="000000">
                    <a:alpha val="40000"/>
                  </a:srgbClr>
                </a:solidFill>
                <a:latin typeface="Telegraf"/>
                <a:ea typeface="Telegraf"/>
                <a:cs typeface="Telegraf"/>
                <a:sym typeface="Telegraf"/>
              </a:rPr>
              <a:t> (not his sleep because it’s bad at tracking it), and it increased by 20%</a:t>
            </a:r>
          </a:p>
        </p:txBody>
      </p:sp>
      <p:grpSp>
        <p:nvGrpSpPr>
          <p:cNvPr name="Group 22" id="22"/>
          <p:cNvGrpSpPr/>
          <p:nvPr/>
        </p:nvGrpSpPr>
        <p:grpSpPr>
          <a:xfrm rot="0">
            <a:off x="9253538" y="5233988"/>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9253538"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430323"/>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4" id="34"/>
          <p:cNvGrpSpPr/>
          <p:nvPr/>
        </p:nvGrpSpPr>
        <p:grpSpPr>
          <a:xfrm rot="0">
            <a:off x="258534" y="5233988"/>
            <a:ext cx="8775929" cy="860712"/>
            <a:chOff x="0" y="0"/>
            <a:chExt cx="14811065" cy="1452617"/>
          </a:xfrm>
        </p:grpSpPr>
        <p:sp>
          <p:nvSpPr>
            <p:cNvPr name="Freeform 35" id="35"/>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6" id="36"/>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7" id="37"/>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8" id="38"/>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9" id="39"/>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0" id="40"/>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1" id="41"/>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2" id="42"/>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43" id="43"/>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44" id="44"/>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45" id="45"/>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grpSp>
        <p:nvGrpSpPr>
          <p:cNvPr name="Group 46" id="46"/>
          <p:cNvGrpSpPr/>
          <p:nvPr/>
        </p:nvGrpSpPr>
        <p:grpSpPr>
          <a:xfrm rot="0">
            <a:off x="1312034" y="6475162"/>
            <a:ext cx="2648488" cy="2972105"/>
            <a:chOff x="0" y="0"/>
            <a:chExt cx="3531318" cy="3962807"/>
          </a:xfrm>
        </p:grpSpPr>
        <p:sp>
          <p:nvSpPr>
            <p:cNvPr name="Freeform 47" id="47"/>
            <p:cNvSpPr/>
            <p:nvPr/>
          </p:nvSpPr>
          <p:spPr>
            <a:xfrm flipH="false" flipV="false" rot="0">
              <a:off x="0" y="0"/>
              <a:ext cx="3531318" cy="3861207"/>
            </a:xfrm>
            <a:custGeom>
              <a:avLst/>
              <a:gdLst/>
              <a:ahLst/>
              <a:cxnLst/>
              <a:rect r="r" b="b" t="t" l="l"/>
              <a:pathLst>
                <a:path h="3861207" w="3531318">
                  <a:moveTo>
                    <a:pt x="0" y="0"/>
                  </a:moveTo>
                  <a:lnTo>
                    <a:pt x="3531318" y="0"/>
                  </a:lnTo>
                  <a:lnTo>
                    <a:pt x="3531318" y="3861207"/>
                  </a:lnTo>
                  <a:lnTo>
                    <a:pt x="0" y="3861207"/>
                  </a:lnTo>
                  <a:close/>
                </a:path>
              </a:pathLst>
            </a:custGeom>
            <a:solidFill>
              <a:srgbClr val="FDF9B4"/>
            </a:solidFill>
          </p:spPr>
        </p:sp>
        <p:sp>
          <p:nvSpPr>
            <p:cNvPr name="Freeform 48" id="48"/>
            <p:cNvSpPr/>
            <p:nvPr/>
          </p:nvSpPr>
          <p:spPr>
            <a:xfrm flipH="false" flipV="false" rot="0">
              <a:off x="0" y="0"/>
              <a:ext cx="3531318" cy="3962807"/>
            </a:xfrm>
            <a:custGeom>
              <a:avLst/>
              <a:gdLst/>
              <a:ahLst/>
              <a:cxnLst/>
              <a:rect r="r" b="b" t="t" l="l"/>
              <a:pathLst>
                <a:path h="3962807" w="3531318">
                  <a:moveTo>
                    <a:pt x="0" y="3861207"/>
                  </a:moveTo>
                  <a:lnTo>
                    <a:pt x="3531318" y="3861207"/>
                  </a:lnTo>
                  <a:lnTo>
                    <a:pt x="3404318" y="3962807"/>
                  </a:lnTo>
                  <a:cubicBezTo>
                    <a:pt x="3404318" y="3962807"/>
                    <a:pt x="2413718" y="3886607"/>
                    <a:pt x="2312118" y="3886607"/>
                  </a:cubicBezTo>
                  <a:lnTo>
                    <a:pt x="1219200" y="3886607"/>
                  </a:lnTo>
                  <a:cubicBezTo>
                    <a:pt x="1117600" y="3886607"/>
                    <a:pt x="127000" y="3962807"/>
                    <a:pt x="127000" y="3962807"/>
                  </a:cubicBezTo>
                  <a:lnTo>
                    <a:pt x="0" y="3861207"/>
                  </a:lnTo>
                  <a:lnTo>
                    <a:pt x="0" y="0"/>
                  </a:lnTo>
                  <a:lnTo>
                    <a:pt x="3531318" y="0"/>
                  </a:lnTo>
                  <a:lnTo>
                    <a:pt x="3531318" y="3861207"/>
                  </a:lnTo>
                  <a:lnTo>
                    <a:pt x="12700" y="3861207"/>
                  </a:lnTo>
                  <a:lnTo>
                    <a:pt x="12700" y="3848507"/>
                  </a:lnTo>
                  <a:lnTo>
                    <a:pt x="3518618" y="3848507"/>
                  </a:lnTo>
                  <a:lnTo>
                    <a:pt x="3518618" y="12700"/>
                  </a:lnTo>
                  <a:lnTo>
                    <a:pt x="12700" y="12700"/>
                  </a:lnTo>
                  <a:lnTo>
                    <a:pt x="12700" y="3861207"/>
                  </a:lnTo>
                </a:path>
              </a:pathLst>
            </a:custGeom>
            <a:solidFill>
              <a:srgbClr val="394C60">
                <a:alpha val="9804"/>
              </a:srgbClr>
            </a:solidFill>
          </p:spPr>
        </p:sp>
        <p:sp>
          <p:nvSpPr>
            <p:cNvPr name="TextBox 49" id="49"/>
            <p:cNvSpPr txBox="true"/>
            <p:nvPr/>
          </p:nvSpPr>
          <p:spPr>
            <a:xfrm>
              <a:off x="0" y="-57150"/>
              <a:ext cx="3531318" cy="3461157"/>
            </a:xfrm>
            <a:prstGeom prst="rect">
              <a:avLst/>
            </a:prstGeom>
          </p:spPr>
          <p:txBody>
            <a:bodyPr anchor="t" rtlCol="false" tIns="203200" lIns="203200" bIns="203200" rIns="203200"/>
            <a:lstStyle/>
            <a:p>
              <a:pPr algn="l">
                <a:lnSpc>
                  <a:spcPts val="2519"/>
                </a:lnSpc>
              </a:pPr>
              <a:r>
                <a:rPr lang="en-US" sz="1799">
                  <a:solidFill>
                    <a:srgbClr val="000000"/>
                  </a:solidFill>
                  <a:latin typeface="Arimo"/>
                  <a:ea typeface="Arimo"/>
                  <a:cs typeface="Arimo"/>
                  <a:sym typeface="Arimo"/>
                </a:rPr>
                <a:t>He tries to fit </a:t>
              </a:r>
              <a:r>
                <a:rPr lang="en-US" sz="1799" b="true">
                  <a:solidFill>
                    <a:srgbClr val="000000"/>
                  </a:solidFill>
                  <a:latin typeface="Arimo Bold"/>
                  <a:ea typeface="Arimo Bold"/>
                  <a:cs typeface="Arimo Bold"/>
                  <a:sym typeface="Arimo Bold"/>
                </a:rPr>
                <a:t>homework</a:t>
              </a:r>
              <a:r>
                <a:rPr lang="en-US" sz="1799">
                  <a:solidFill>
                    <a:srgbClr val="000000"/>
                  </a:solidFill>
                  <a:latin typeface="Arimo"/>
                  <a:ea typeface="Arimo"/>
                  <a:cs typeface="Arimo"/>
                  <a:sym typeface="Arimo"/>
                </a:rPr>
                <a:t> and </a:t>
              </a:r>
              <a:r>
                <a:rPr lang="en-US" sz="1799" b="true">
                  <a:solidFill>
                    <a:srgbClr val="000000"/>
                  </a:solidFill>
                  <a:latin typeface="Arimo Bold"/>
                  <a:ea typeface="Arimo Bold"/>
                  <a:cs typeface="Arimo Bold"/>
                  <a:sym typeface="Arimo Bold"/>
                </a:rPr>
                <a:t>tasks</a:t>
              </a:r>
              <a:r>
                <a:rPr lang="en-US" sz="1799">
                  <a:solidFill>
                    <a:srgbClr val="000000"/>
                  </a:solidFill>
                  <a:latin typeface="Arimo"/>
                  <a:ea typeface="Arimo"/>
                  <a:cs typeface="Arimo"/>
                  <a:sym typeface="Arimo"/>
                </a:rPr>
                <a:t> around his irregular schedule but still struggles with fatigue, productivity, and social life.</a:t>
              </a:r>
            </a:p>
          </p:txBody>
        </p:sp>
      </p:grpSp>
      <p:grpSp>
        <p:nvGrpSpPr>
          <p:cNvPr name="Group 50" id="50"/>
          <p:cNvGrpSpPr/>
          <p:nvPr/>
        </p:nvGrpSpPr>
        <p:grpSpPr>
          <a:xfrm rot="0">
            <a:off x="4443400" y="6475162"/>
            <a:ext cx="2971486" cy="2836092"/>
            <a:chOff x="0" y="0"/>
            <a:chExt cx="3961981" cy="3781456"/>
          </a:xfrm>
        </p:grpSpPr>
        <p:sp>
          <p:nvSpPr>
            <p:cNvPr name="Freeform 51" id="51"/>
            <p:cNvSpPr/>
            <p:nvPr/>
          </p:nvSpPr>
          <p:spPr>
            <a:xfrm flipH="false" flipV="false" rot="0">
              <a:off x="0" y="0"/>
              <a:ext cx="3961981" cy="3679856"/>
            </a:xfrm>
            <a:custGeom>
              <a:avLst/>
              <a:gdLst/>
              <a:ahLst/>
              <a:cxnLst/>
              <a:rect r="r" b="b" t="t" l="l"/>
              <a:pathLst>
                <a:path h="3679856" w="3961981">
                  <a:moveTo>
                    <a:pt x="0" y="0"/>
                  </a:moveTo>
                  <a:lnTo>
                    <a:pt x="3961981" y="0"/>
                  </a:lnTo>
                  <a:lnTo>
                    <a:pt x="3961981" y="3679856"/>
                  </a:lnTo>
                  <a:lnTo>
                    <a:pt x="0" y="3679856"/>
                  </a:lnTo>
                  <a:close/>
                </a:path>
              </a:pathLst>
            </a:custGeom>
            <a:solidFill>
              <a:srgbClr val="FDF9B4"/>
            </a:solidFill>
          </p:spPr>
        </p:sp>
        <p:sp>
          <p:nvSpPr>
            <p:cNvPr name="Freeform 52" id="52"/>
            <p:cNvSpPr/>
            <p:nvPr/>
          </p:nvSpPr>
          <p:spPr>
            <a:xfrm flipH="false" flipV="false" rot="0">
              <a:off x="0" y="0"/>
              <a:ext cx="3961981" cy="3781456"/>
            </a:xfrm>
            <a:custGeom>
              <a:avLst/>
              <a:gdLst/>
              <a:ahLst/>
              <a:cxnLst/>
              <a:rect r="r" b="b" t="t" l="l"/>
              <a:pathLst>
                <a:path h="3781456" w="3961981">
                  <a:moveTo>
                    <a:pt x="0" y="3679856"/>
                  </a:moveTo>
                  <a:lnTo>
                    <a:pt x="3961981" y="3679856"/>
                  </a:lnTo>
                  <a:lnTo>
                    <a:pt x="3834981" y="3781456"/>
                  </a:lnTo>
                  <a:cubicBezTo>
                    <a:pt x="3834981" y="3781456"/>
                    <a:pt x="2844381" y="3705256"/>
                    <a:pt x="2742781" y="3705256"/>
                  </a:cubicBezTo>
                  <a:lnTo>
                    <a:pt x="1219200" y="3705256"/>
                  </a:lnTo>
                  <a:cubicBezTo>
                    <a:pt x="1117600" y="3705256"/>
                    <a:pt x="127000" y="3781456"/>
                    <a:pt x="127000" y="3781456"/>
                  </a:cubicBezTo>
                  <a:lnTo>
                    <a:pt x="0" y="3679856"/>
                  </a:lnTo>
                  <a:lnTo>
                    <a:pt x="0" y="0"/>
                  </a:lnTo>
                  <a:lnTo>
                    <a:pt x="3961981" y="0"/>
                  </a:lnTo>
                  <a:lnTo>
                    <a:pt x="3961981" y="3679856"/>
                  </a:lnTo>
                  <a:lnTo>
                    <a:pt x="12700" y="3679856"/>
                  </a:lnTo>
                  <a:lnTo>
                    <a:pt x="12700" y="3667156"/>
                  </a:lnTo>
                  <a:lnTo>
                    <a:pt x="3949281" y="3667156"/>
                  </a:lnTo>
                  <a:lnTo>
                    <a:pt x="3949281" y="12700"/>
                  </a:lnTo>
                  <a:lnTo>
                    <a:pt x="12700" y="12700"/>
                  </a:lnTo>
                  <a:lnTo>
                    <a:pt x="12700" y="3679856"/>
                  </a:lnTo>
                </a:path>
              </a:pathLst>
            </a:custGeom>
            <a:solidFill>
              <a:srgbClr val="394C60">
                <a:alpha val="9804"/>
              </a:srgbClr>
            </a:solidFill>
          </p:spPr>
        </p:sp>
        <p:sp>
          <p:nvSpPr>
            <p:cNvPr name="TextBox 53" id="53"/>
            <p:cNvSpPr txBox="true"/>
            <p:nvPr/>
          </p:nvSpPr>
          <p:spPr>
            <a:xfrm>
              <a:off x="0" y="-47625"/>
              <a:ext cx="3961981" cy="3270281"/>
            </a:xfrm>
            <a:prstGeom prst="rect">
              <a:avLst/>
            </a:prstGeom>
          </p:spPr>
          <p:txBody>
            <a:bodyPr anchor="t" rtlCol="false" tIns="203200" lIns="203200" bIns="203200" rIns="203200"/>
            <a:lstStyle/>
            <a:p>
              <a:pPr algn="l">
                <a:lnSpc>
                  <a:spcPts val="2379"/>
                </a:lnSpc>
              </a:pPr>
              <a:r>
                <a:rPr lang="en-US" sz="1699">
                  <a:solidFill>
                    <a:srgbClr val="000000"/>
                  </a:solidFill>
                  <a:latin typeface="Arimo"/>
                  <a:ea typeface="Arimo"/>
                  <a:cs typeface="Arimo"/>
                  <a:sym typeface="Arimo"/>
                </a:rPr>
                <a:t>Constantly uses </a:t>
              </a:r>
              <a:r>
                <a:rPr lang="en-US" sz="1699" b="true">
                  <a:solidFill>
                    <a:srgbClr val="000000"/>
                  </a:solidFill>
                  <a:latin typeface="Arimo Bold"/>
                  <a:ea typeface="Arimo Bold"/>
                  <a:cs typeface="Arimo Bold"/>
                  <a:sym typeface="Arimo Bold"/>
                </a:rPr>
                <a:t>caffeine</a:t>
              </a:r>
              <a:r>
                <a:rPr lang="en-US" sz="1699">
                  <a:solidFill>
                    <a:srgbClr val="000000"/>
                  </a:solidFill>
                  <a:latin typeface="Arimo"/>
                  <a:ea typeface="Arimo"/>
                  <a:cs typeface="Arimo"/>
                  <a:sym typeface="Arimo"/>
                </a:rPr>
                <a:t> and </a:t>
              </a:r>
              <a:r>
                <a:rPr lang="en-US" sz="1699" b="true">
                  <a:solidFill>
                    <a:srgbClr val="000000"/>
                  </a:solidFill>
                  <a:latin typeface="Arimo Bold"/>
                  <a:ea typeface="Arimo Bold"/>
                  <a:cs typeface="Arimo Bold"/>
                  <a:sym typeface="Arimo Bold"/>
                </a:rPr>
                <a:t>technology</a:t>
              </a:r>
              <a:r>
                <a:rPr lang="en-US" sz="1699">
                  <a:solidFill>
                    <a:srgbClr val="000000"/>
                  </a:solidFill>
                  <a:latin typeface="Arimo"/>
                  <a:ea typeface="Arimo"/>
                  <a:cs typeface="Arimo"/>
                  <a:sym typeface="Arimo"/>
                </a:rPr>
                <a:t> (like his Apple Watch) to compensate for lack of sleep, showing an effort to manage his </a:t>
              </a:r>
              <a:r>
                <a:rPr lang="en-US" sz="1699" b="true">
                  <a:solidFill>
                    <a:srgbClr val="000000"/>
                  </a:solidFill>
                  <a:latin typeface="Arimo Bold"/>
                  <a:ea typeface="Arimo Bold"/>
                  <a:cs typeface="Arimo Bold"/>
                  <a:sym typeface="Arimo Bold"/>
                </a:rPr>
                <a:t>health</a:t>
              </a:r>
              <a:r>
                <a:rPr lang="en-US" sz="1699">
                  <a:solidFill>
                    <a:srgbClr val="000000"/>
                  </a:solidFill>
                  <a:latin typeface="Arimo"/>
                  <a:ea typeface="Arimo"/>
                  <a:cs typeface="Arimo"/>
                  <a:sym typeface="Arimo"/>
                </a:rPr>
                <a:t> despite the circumstances.</a:t>
              </a:r>
            </a:p>
          </p:txBody>
        </p:sp>
      </p:grpSp>
      <p:grpSp>
        <p:nvGrpSpPr>
          <p:cNvPr name="Group 54" id="54"/>
          <p:cNvGrpSpPr/>
          <p:nvPr/>
        </p:nvGrpSpPr>
        <p:grpSpPr>
          <a:xfrm rot="0">
            <a:off x="1312034" y="1678870"/>
            <a:ext cx="2648488" cy="2774743"/>
            <a:chOff x="0" y="0"/>
            <a:chExt cx="3531318" cy="3699657"/>
          </a:xfrm>
        </p:grpSpPr>
        <p:sp>
          <p:nvSpPr>
            <p:cNvPr name="Freeform 55" id="55"/>
            <p:cNvSpPr/>
            <p:nvPr/>
          </p:nvSpPr>
          <p:spPr>
            <a:xfrm flipH="false" flipV="false" rot="0">
              <a:off x="0" y="0"/>
              <a:ext cx="3531318" cy="3598057"/>
            </a:xfrm>
            <a:custGeom>
              <a:avLst/>
              <a:gdLst/>
              <a:ahLst/>
              <a:cxnLst/>
              <a:rect r="r" b="b" t="t" l="l"/>
              <a:pathLst>
                <a:path h="3598057" w="3531318">
                  <a:moveTo>
                    <a:pt x="0" y="0"/>
                  </a:moveTo>
                  <a:lnTo>
                    <a:pt x="3531318" y="0"/>
                  </a:lnTo>
                  <a:lnTo>
                    <a:pt x="3531318" y="3598057"/>
                  </a:lnTo>
                  <a:lnTo>
                    <a:pt x="0" y="3598057"/>
                  </a:lnTo>
                  <a:close/>
                </a:path>
              </a:pathLst>
            </a:custGeom>
            <a:solidFill>
              <a:srgbClr val="F4BAD9"/>
            </a:solidFill>
          </p:spPr>
        </p:sp>
        <p:sp>
          <p:nvSpPr>
            <p:cNvPr name="Freeform 56" id="56"/>
            <p:cNvSpPr/>
            <p:nvPr/>
          </p:nvSpPr>
          <p:spPr>
            <a:xfrm flipH="false" flipV="false" rot="0">
              <a:off x="0" y="0"/>
              <a:ext cx="3531318" cy="3699657"/>
            </a:xfrm>
            <a:custGeom>
              <a:avLst/>
              <a:gdLst/>
              <a:ahLst/>
              <a:cxnLst/>
              <a:rect r="r" b="b" t="t" l="l"/>
              <a:pathLst>
                <a:path h="3699657" w="3531318">
                  <a:moveTo>
                    <a:pt x="0" y="3598057"/>
                  </a:moveTo>
                  <a:lnTo>
                    <a:pt x="3531318" y="3598057"/>
                  </a:lnTo>
                  <a:lnTo>
                    <a:pt x="3404318" y="3699657"/>
                  </a:lnTo>
                  <a:cubicBezTo>
                    <a:pt x="3404318" y="3699657"/>
                    <a:pt x="2413718" y="3623457"/>
                    <a:pt x="2312118" y="3623457"/>
                  </a:cubicBezTo>
                  <a:lnTo>
                    <a:pt x="1219200" y="3623457"/>
                  </a:lnTo>
                  <a:cubicBezTo>
                    <a:pt x="1117600" y="3623457"/>
                    <a:pt x="127000" y="3699657"/>
                    <a:pt x="127000" y="3699657"/>
                  </a:cubicBezTo>
                  <a:lnTo>
                    <a:pt x="0" y="3598057"/>
                  </a:lnTo>
                  <a:lnTo>
                    <a:pt x="0" y="0"/>
                  </a:lnTo>
                  <a:lnTo>
                    <a:pt x="3531318" y="0"/>
                  </a:lnTo>
                  <a:lnTo>
                    <a:pt x="3531318" y="3598057"/>
                  </a:lnTo>
                  <a:lnTo>
                    <a:pt x="12700" y="3598057"/>
                  </a:lnTo>
                  <a:lnTo>
                    <a:pt x="12700" y="3585357"/>
                  </a:lnTo>
                  <a:lnTo>
                    <a:pt x="3518618" y="3585357"/>
                  </a:lnTo>
                  <a:lnTo>
                    <a:pt x="3518618" y="12700"/>
                  </a:lnTo>
                  <a:lnTo>
                    <a:pt x="12700" y="12700"/>
                  </a:lnTo>
                  <a:lnTo>
                    <a:pt x="12700" y="3598057"/>
                  </a:lnTo>
                </a:path>
              </a:pathLst>
            </a:custGeom>
            <a:solidFill>
              <a:srgbClr val="394C60">
                <a:alpha val="9804"/>
              </a:srgbClr>
            </a:solidFill>
          </p:spPr>
        </p:sp>
        <p:sp>
          <p:nvSpPr>
            <p:cNvPr name="TextBox 57" id="57"/>
            <p:cNvSpPr txBox="true"/>
            <p:nvPr/>
          </p:nvSpPr>
          <p:spPr>
            <a:xfrm>
              <a:off x="0" y="-47625"/>
              <a:ext cx="3531318" cy="3188482"/>
            </a:xfrm>
            <a:prstGeom prst="rect">
              <a:avLst/>
            </a:prstGeom>
          </p:spPr>
          <p:txBody>
            <a:bodyPr anchor="t" rtlCol="false" tIns="203200" lIns="203200" bIns="203200" rIns="203200"/>
            <a:lstStyle/>
            <a:p>
              <a:pPr algn="l">
                <a:lnSpc>
                  <a:spcPts val="2659"/>
                </a:lnSpc>
              </a:pPr>
              <a:r>
                <a:rPr lang="en-US" sz="1899">
                  <a:solidFill>
                    <a:srgbClr val="000000"/>
                  </a:solidFill>
                  <a:latin typeface="Arimo"/>
                  <a:ea typeface="Arimo"/>
                  <a:cs typeface="Arimo"/>
                  <a:sym typeface="Arimo"/>
                </a:rPr>
                <a:t>His schedule is completely </a:t>
              </a:r>
              <a:r>
                <a:rPr lang="en-US" sz="1899" b="true">
                  <a:solidFill>
                    <a:srgbClr val="000000"/>
                  </a:solidFill>
                  <a:latin typeface="Arimo Bold"/>
                  <a:ea typeface="Arimo Bold"/>
                  <a:cs typeface="Arimo Bold"/>
                  <a:sym typeface="Arimo Bold"/>
                </a:rPr>
                <a:t>flipped</a:t>
              </a:r>
              <a:r>
                <a:rPr lang="en-US" sz="1899">
                  <a:solidFill>
                    <a:srgbClr val="000000"/>
                  </a:solidFill>
                  <a:latin typeface="Arimo"/>
                  <a:ea typeface="Arimo"/>
                  <a:cs typeface="Arimo"/>
                  <a:sym typeface="Arimo"/>
                </a:rPr>
                <a:t>, which causes him to rely heavily on </a:t>
              </a:r>
              <a:r>
                <a:rPr lang="en-US" sz="1899" b="true">
                  <a:solidFill>
                    <a:srgbClr val="000000"/>
                  </a:solidFill>
                  <a:latin typeface="Arimo Bold"/>
                  <a:ea typeface="Arimo Bold"/>
                  <a:cs typeface="Arimo Bold"/>
                  <a:sym typeface="Arimo Bold"/>
                </a:rPr>
                <a:t>caffeine </a:t>
              </a:r>
              <a:r>
                <a:rPr lang="en-US" sz="1899">
                  <a:solidFill>
                    <a:srgbClr val="000000"/>
                  </a:solidFill>
                  <a:latin typeface="Arimo"/>
                  <a:ea typeface="Arimo"/>
                  <a:cs typeface="Arimo"/>
                  <a:sym typeface="Arimo"/>
                </a:rPr>
                <a:t>(pre- workout)</a:t>
              </a:r>
            </a:p>
          </p:txBody>
        </p:sp>
      </p:grpSp>
      <p:grpSp>
        <p:nvGrpSpPr>
          <p:cNvPr name="Group 58" id="58"/>
          <p:cNvGrpSpPr/>
          <p:nvPr/>
        </p:nvGrpSpPr>
        <p:grpSpPr>
          <a:xfrm rot="0">
            <a:off x="4443400" y="1678870"/>
            <a:ext cx="2648488" cy="2774743"/>
            <a:chOff x="0" y="0"/>
            <a:chExt cx="3531318" cy="3699657"/>
          </a:xfrm>
        </p:grpSpPr>
        <p:sp>
          <p:nvSpPr>
            <p:cNvPr name="Freeform 59" id="59"/>
            <p:cNvSpPr/>
            <p:nvPr/>
          </p:nvSpPr>
          <p:spPr>
            <a:xfrm flipH="false" flipV="false" rot="0">
              <a:off x="0" y="0"/>
              <a:ext cx="3531318" cy="3598057"/>
            </a:xfrm>
            <a:custGeom>
              <a:avLst/>
              <a:gdLst/>
              <a:ahLst/>
              <a:cxnLst/>
              <a:rect r="r" b="b" t="t" l="l"/>
              <a:pathLst>
                <a:path h="3598057" w="3531318">
                  <a:moveTo>
                    <a:pt x="0" y="0"/>
                  </a:moveTo>
                  <a:lnTo>
                    <a:pt x="3531318" y="0"/>
                  </a:lnTo>
                  <a:lnTo>
                    <a:pt x="3531318" y="3598057"/>
                  </a:lnTo>
                  <a:lnTo>
                    <a:pt x="0" y="3598057"/>
                  </a:lnTo>
                  <a:close/>
                </a:path>
              </a:pathLst>
            </a:custGeom>
            <a:solidFill>
              <a:srgbClr val="F4BAD9"/>
            </a:solidFill>
          </p:spPr>
        </p:sp>
        <p:sp>
          <p:nvSpPr>
            <p:cNvPr name="Freeform 60" id="60"/>
            <p:cNvSpPr/>
            <p:nvPr/>
          </p:nvSpPr>
          <p:spPr>
            <a:xfrm flipH="false" flipV="false" rot="0">
              <a:off x="0" y="0"/>
              <a:ext cx="3531318" cy="3699657"/>
            </a:xfrm>
            <a:custGeom>
              <a:avLst/>
              <a:gdLst/>
              <a:ahLst/>
              <a:cxnLst/>
              <a:rect r="r" b="b" t="t" l="l"/>
              <a:pathLst>
                <a:path h="3699657" w="3531318">
                  <a:moveTo>
                    <a:pt x="0" y="3598057"/>
                  </a:moveTo>
                  <a:lnTo>
                    <a:pt x="3531318" y="3598057"/>
                  </a:lnTo>
                  <a:lnTo>
                    <a:pt x="3404318" y="3699657"/>
                  </a:lnTo>
                  <a:cubicBezTo>
                    <a:pt x="3404318" y="3699657"/>
                    <a:pt x="2413718" y="3623457"/>
                    <a:pt x="2312118" y="3623457"/>
                  </a:cubicBezTo>
                  <a:lnTo>
                    <a:pt x="1219200" y="3623457"/>
                  </a:lnTo>
                  <a:cubicBezTo>
                    <a:pt x="1117600" y="3623457"/>
                    <a:pt x="127000" y="3699657"/>
                    <a:pt x="127000" y="3699657"/>
                  </a:cubicBezTo>
                  <a:lnTo>
                    <a:pt x="0" y="3598057"/>
                  </a:lnTo>
                  <a:lnTo>
                    <a:pt x="0" y="0"/>
                  </a:lnTo>
                  <a:lnTo>
                    <a:pt x="3531318" y="0"/>
                  </a:lnTo>
                  <a:lnTo>
                    <a:pt x="3531318" y="3598057"/>
                  </a:lnTo>
                  <a:lnTo>
                    <a:pt x="12700" y="3598057"/>
                  </a:lnTo>
                  <a:lnTo>
                    <a:pt x="12700" y="3585357"/>
                  </a:lnTo>
                  <a:lnTo>
                    <a:pt x="3518618" y="3585357"/>
                  </a:lnTo>
                  <a:lnTo>
                    <a:pt x="3518618" y="12700"/>
                  </a:lnTo>
                  <a:lnTo>
                    <a:pt x="12700" y="12700"/>
                  </a:lnTo>
                  <a:lnTo>
                    <a:pt x="12700" y="3598057"/>
                  </a:lnTo>
                </a:path>
              </a:pathLst>
            </a:custGeom>
            <a:solidFill>
              <a:srgbClr val="394C60">
                <a:alpha val="9804"/>
              </a:srgbClr>
            </a:solidFill>
          </p:spPr>
        </p:sp>
        <p:sp>
          <p:nvSpPr>
            <p:cNvPr name="TextBox 61" id="61"/>
            <p:cNvSpPr txBox="true"/>
            <p:nvPr/>
          </p:nvSpPr>
          <p:spPr>
            <a:xfrm>
              <a:off x="0" y="-47625"/>
              <a:ext cx="3531318" cy="3188482"/>
            </a:xfrm>
            <a:prstGeom prst="rect">
              <a:avLst/>
            </a:prstGeom>
          </p:spPr>
          <p:txBody>
            <a:bodyPr anchor="t" rtlCol="false" tIns="203200" lIns="203200" bIns="203200" rIns="203200"/>
            <a:lstStyle/>
            <a:p>
              <a:pPr algn="l">
                <a:lnSpc>
                  <a:spcPts val="2659"/>
                </a:lnSpc>
              </a:pPr>
              <a:r>
                <a:rPr lang="en-US" sz="1899">
                  <a:solidFill>
                    <a:srgbClr val="000000"/>
                  </a:solidFill>
                  <a:latin typeface="Arimo"/>
                  <a:ea typeface="Arimo"/>
                  <a:cs typeface="Arimo"/>
                  <a:sym typeface="Arimo"/>
                </a:rPr>
                <a:t>His inability to sleep at night is a major frustration that affects both his </a:t>
              </a:r>
              <a:r>
                <a:rPr lang="en-US" sz="1899" b="true">
                  <a:solidFill>
                    <a:srgbClr val="000000"/>
                  </a:solidFill>
                  <a:latin typeface="Arimo Bold"/>
                  <a:ea typeface="Arimo Bold"/>
                  <a:cs typeface="Arimo Bold"/>
                  <a:sym typeface="Arimo Bold"/>
                </a:rPr>
                <a:t>physical</a:t>
              </a:r>
              <a:r>
                <a:rPr lang="en-US" sz="1899">
                  <a:solidFill>
                    <a:srgbClr val="000000"/>
                  </a:solidFill>
                  <a:latin typeface="Arimo"/>
                  <a:ea typeface="Arimo"/>
                  <a:cs typeface="Arimo"/>
                  <a:sym typeface="Arimo"/>
                </a:rPr>
                <a:t> and </a:t>
              </a:r>
              <a:r>
                <a:rPr lang="en-US" sz="1899" b="true">
                  <a:solidFill>
                    <a:srgbClr val="000000"/>
                  </a:solidFill>
                  <a:latin typeface="Arimo Bold"/>
                  <a:ea typeface="Arimo Bold"/>
                  <a:cs typeface="Arimo Bold"/>
                  <a:sym typeface="Arimo Bold"/>
                </a:rPr>
                <a:t>mental</a:t>
              </a:r>
              <a:r>
                <a:rPr lang="en-US" sz="1899">
                  <a:solidFill>
                    <a:srgbClr val="000000"/>
                  </a:solidFill>
                  <a:latin typeface="Arimo"/>
                  <a:ea typeface="Arimo"/>
                  <a:cs typeface="Arimo"/>
                  <a:sym typeface="Arimo"/>
                </a:rPr>
                <a:t> well-being.</a:t>
              </a:r>
            </a:p>
          </p:txBody>
        </p:sp>
      </p:grpSp>
      <p:grpSp>
        <p:nvGrpSpPr>
          <p:cNvPr name="Group 62" id="62"/>
          <p:cNvGrpSpPr/>
          <p:nvPr/>
        </p:nvGrpSpPr>
        <p:grpSpPr>
          <a:xfrm rot="0">
            <a:off x="10713475" y="1678870"/>
            <a:ext cx="2648488" cy="2972105"/>
            <a:chOff x="0" y="0"/>
            <a:chExt cx="3531318" cy="3962807"/>
          </a:xfrm>
        </p:grpSpPr>
        <p:sp>
          <p:nvSpPr>
            <p:cNvPr name="Freeform 63" id="63"/>
            <p:cNvSpPr/>
            <p:nvPr/>
          </p:nvSpPr>
          <p:spPr>
            <a:xfrm flipH="false" flipV="false" rot="0">
              <a:off x="0" y="0"/>
              <a:ext cx="3531318" cy="3861207"/>
            </a:xfrm>
            <a:custGeom>
              <a:avLst/>
              <a:gdLst/>
              <a:ahLst/>
              <a:cxnLst/>
              <a:rect r="r" b="b" t="t" l="l"/>
              <a:pathLst>
                <a:path h="3861207" w="3531318">
                  <a:moveTo>
                    <a:pt x="0" y="0"/>
                  </a:moveTo>
                  <a:lnTo>
                    <a:pt x="3531318" y="0"/>
                  </a:lnTo>
                  <a:lnTo>
                    <a:pt x="3531318" y="3861207"/>
                  </a:lnTo>
                  <a:lnTo>
                    <a:pt x="0" y="3861207"/>
                  </a:lnTo>
                  <a:close/>
                </a:path>
              </a:pathLst>
            </a:custGeom>
            <a:solidFill>
              <a:srgbClr val="CBE9A2"/>
            </a:solidFill>
          </p:spPr>
        </p:sp>
        <p:sp>
          <p:nvSpPr>
            <p:cNvPr name="Freeform 64" id="64"/>
            <p:cNvSpPr/>
            <p:nvPr/>
          </p:nvSpPr>
          <p:spPr>
            <a:xfrm flipH="false" flipV="false" rot="0">
              <a:off x="0" y="0"/>
              <a:ext cx="3531318" cy="3962807"/>
            </a:xfrm>
            <a:custGeom>
              <a:avLst/>
              <a:gdLst/>
              <a:ahLst/>
              <a:cxnLst/>
              <a:rect r="r" b="b" t="t" l="l"/>
              <a:pathLst>
                <a:path h="3962807" w="3531318">
                  <a:moveTo>
                    <a:pt x="0" y="3861207"/>
                  </a:moveTo>
                  <a:lnTo>
                    <a:pt x="3531318" y="3861207"/>
                  </a:lnTo>
                  <a:lnTo>
                    <a:pt x="3404318" y="3962807"/>
                  </a:lnTo>
                  <a:cubicBezTo>
                    <a:pt x="3404318" y="3962807"/>
                    <a:pt x="2413718" y="3886607"/>
                    <a:pt x="2312118" y="3886607"/>
                  </a:cubicBezTo>
                  <a:lnTo>
                    <a:pt x="1219200" y="3886607"/>
                  </a:lnTo>
                  <a:cubicBezTo>
                    <a:pt x="1117600" y="3886607"/>
                    <a:pt x="127000" y="3962807"/>
                    <a:pt x="127000" y="3962807"/>
                  </a:cubicBezTo>
                  <a:lnTo>
                    <a:pt x="0" y="3861207"/>
                  </a:lnTo>
                  <a:lnTo>
                    <a:pt x="0" y="0"/>
                  </a:lnTo>
                  <a:lnTo>
                    <a:pt x="3531318" y="0"/>
                  </a:lnTo>
                  <a:lnTo>
                    <a:pt x="3531318" y="3861207"/>
                  </a:lnTo>
                  <a:lnTo>
                    <a:pt x="12700" y="3861207"/>
                  </a:lnTo>
                  <a:lnTo>
                    <a:pt x="12700" y="3848507"/>
                  </a:lnTo>
                  <a:lnTo>
                    <a:pt x="3518618" y="3848507"/>
                  </a:lnTo>
                  <a:lnTo>
                    <a:pt x="3518618" y="12700"/>
                  </a:lnTo>
                  <a:lnTo>
                    <a:pt x="12700" y="12700"/>
                  </a:lnTo>
                  <a:lnTo>
                    <a:pt x="12700" y="3861207"/>
                  </a:lnTo>
                </a:path>
              </a:pathLst>
            </a:custGeom>
            <a:solidFill>
              <a:srgbClr val="394C60">
                <a:alpha val="9804"/>
              </a:srgbClr>
            </a:solidFill>
          </p:spPr>
        </p:sp>
        <p:sp>
          <p:nvSpPr>
            <p:cNvPr name="TextBox 65" id="65"/>
            <p:cNvSpPr txBox="true"/>
            <p:nvPr/>
          </p:nvSpPr>
          <p:spPr>
            <a:xfrm>
              <a:off x="0" y="-57150"/>
              <a:ext cx="3531318" cy="3461157"/>
            </a:xfrm>
            <a:prstGeom prst="rect">
              <a:avLst/>
            </a:prstGeom>
          </p:spPr>
          <p:txBody>
            <a:bodyPr anchor="t" rtlCol="false" tIns="203200" lIns="203200" bIns="203200" rIns="203200"/>
            <a:lstStyle/>
            <a:p>
              <a:pPr algn="l">
                <a:lnSpc>
                  <a:spcPts val="2519"/>
                </a:lnSpc>
              </a:pPr>
              <a:r>
                <a:rPr lang="en-US" sz="1799">
                  <a:solidFill>
                    <a:srgbClr val="000000"/>
                  </a:solidFill>
                  <a:latin typeface="Arimo"/>
                  <a:ea typeface="Arimo"/>
                  <a:cs typeface="Arimo"/>
                  <a:sym typeface="Arimo"/>
                </a:rPr>
                <a:t>Believes that a better sleep schedule and</a:t>
              </a:r>
              <a:r>
                <a:rPr lang="en-US" sz="1799" b="true">
                  <a:solidFill>
                    <a:srgbClr val="000000"/>
                  </a:solidFill>
                  <a:latin typeface="Arimo Bold"/>
                  <a:ea typeface="Arimo Bold"/>
                  <a:cs typeface="Arimo Bold"/>
                  <a:sym typeface="Arimo Bold"/>
                </a:rPr>
                <a:t> circadian rhythm </a:t>
              </a:r>
              <a:r>
                <a:rPr lang="en-US" sz="1799">
                  <a:solidFill>
                    <a:srgbClr val="000000"/>
                  </a:solidFill>
                  <a:latin typeface="Arimo"/>
                  <a:ea typeface="Arimo"/>
                  <a:cs typeface="Arimo"/>
                  <a:sym typeface="Arimo"/>
                </a:rPr>
                <a:t>would significantly improve his academic performance and overall quality of life.</a:t>
              </a:r>
            </a:p>
          </p:txBody>
        </p:sp>
      </p:grpSp>
      <p:grpSp>
        <p:nvGrpSpPr>
          <p:cNvPr name="Group 66" id="66"/>
          <p:cNvGrpSpPr/>
          <p:nvPr/>
        </p:nvGrpSpPr>
        <p:grpSpPr>
          <a:xfrm rot="0">
            <a:off x="13661995" y="1678870"/>
            <a:ext cx="3014180" cy="2972105"/>
            <a:chOff x="0" y="0"/>
            <a:chExt cx="4018907" cy="3962807"/>
          </a:xfrm>
        </p:grpSpPr>
        <p:sp>
          <p:nvSpPr>
            <p:cNvPr name="Freeform 67" id="67"/>
            <p:cNvSpPr/>
            <p:nvPr/>
          </p:nvSpPr>
          <p:spPr>
            <a:xfrm flipH="false" flipV="false" rot="0">
              <a:off x="0" y="0"/>
              <a:ext cx="4018907" cy="3861207"/>
            </a:xfrm>
            <a:custGeom>
              <a:avLst/>
              <a:gdLst/>
              <a:ahLst/>
              <a:cxnLst/>
              <a:rect r="r" b="b" t="t" l="l"/>
              <a:pathLst>
                <a:path h="3861207" w="4018907">
                  <a:moveTo>
                    <a:pt x="0" y="0"/>
                  </a:moveTo>
                  <a:lnTo>
                    <a:pt x="4018907" y="0"/>
                  </a:lnTo>
                  <a:lnTo>
                    <a:pt x="4018907" y="3861207"/>
                  </a:lnTo>
                  <a:lnTo>
                    <a:pt x="0" y="3861207"/>
                  </a:lnTo>
                  <a:close/>
                </a:path>
              </a:pathLst>
            </a:custGeom>
            <a:solidFill>
              <a:srgbClr val="CBE9A2"/>
            </a:solidFill>
          </p:spPr>
        </p:sp>
        <p:sp>
          <p:nvSpPr>
            <p:cNvPr name="Freeform 68" id="68"/>
            <p:cNvSpPr/>
            <p:nvPr/>
          </p:nvSpPr>
          <p:spPr>
            <a:xfrm flipH="false" flipV="false" rot="0">
              <a:off x="0" y="0"/>
              <a:ext cx="4018907" cy="3962807"/>
            </a:xfrm>
            <a:custGeom>
              <a:avLst/>
              <a:gdLst/>
              <a:ahLst/>
              <a:cxnLst/>
              <a:rect r="r" b="b" t="t" l="l"/>
              <a:pathLst>
                <a:path h="3962807" w="4018907">
                  <a:moveTo>
                    <a:pt x="0" y="3861207"/>
                  </a:moveTo>
                  <a:lnTo>
                    <a:pt x="4018907" y="3861207"/>
                  </a:lnTo>
                  <a:lnTo>
                    <a:pt x="3891907" y="3962807"/>
                  </a:lnTo>
                  <a:cubicBezTo>
                    <a:pt x="3891907" y="3962807"/>
                    <a:pt x="2901307" y="3886607"/>
                    <a:pt x="2799707" y="3886607"/>
                  </a:cubicBezTo>
                  <a:lnTo>
                    <a:pt x="1219200" y="3886607"/>
                  </a:lnTo>
                  <a:cubicBezTo>
                    <a:pt x="1117600" y="3886607"/>
                    <a:pt x="127000" y="3962807"/>
                    <a:pt x="127000" y="3962807"/>
                  </a:cubicBezTo>
                  <a:lnTo>
                    <a:pt x="0" y="3861207"/>
                  </a:lnTo>
                  <a:lnTo>
                    <a:pt x="0" y="0"/>
                  </a:lnTo>
                  <a:lnTo>
                    <a:pt x="4018907" y="0"/>
                  </a:lnTo>
                  <a:lnTo>
                    <a:pt x="4018907" y="3861207"/>
                  </a:lnTo>
                  <a:lnTo>
                    <a:pt x="12700" y="3861207"/>
                  </a:lnTo>
                  <a:lnTo>
                    <a:pt x="12700" y="3848507"/>
                  </a:lnTo>
                  <a:lnTo>
                    <a:pt x="4006207" y="3848507"/>
                  </a:lnTo>
                  <a:lnTo>
                    <a:pt x="4006207" y="12700"/>
                  </a:lnTo>
                  <a:lnTo>
                    <a:pt x="12700" y="12700"/>
                  </a:lnTo>
                  <a:lnTo>
                    <a:pt x="12700" y="3861207"/>
                  </a:lnTo>
                </a:path>
              </a:pathLst>
            </a:custGeom>
            <a:solidFill>
              <a:srgbClr val="394C60">
                <a:alpha val="9804"/>
              </a:srgbClr>
            </a:solidFill>
          </p:spPr>
        </p:sp>
        <p:sp>
          <p:nvSpPr>
            <p:cNvPr name="TextBox 69" id="69"/>
            <p:cNvSpPr txBox="true"/>
            <p:nvPr/>
          </p:nvSpPr>
          <p:spPr>
            <a:xfrm>
              <a:off x="0" y="-57150"/>
              <a:ext cx="4018907" cy="3461157"/>
            </a:xfrm>
            <a:prstGeom prst="rect">
              <a:avLst/>
            </a:prstGeom>
          </p:spPr>
          <p:txBody>
            <a:bodyPr anchor="t" rtlCol="false" tIns="203200" lIns="203200" bIns="203200" rIns="203200"/>
            <a:lstStyle/>
            <a:p>
              <a:pPr algn="l">
                <a:lnSpc>
                  <a:spcPts val="2519"/>
                </a:lnSpc>
              </a:pPr>
              <a:r>
                <a:rPr lang="en-US" sz="1799">
                  <a:solidFill>
                    <a:srgbClr val="000000"/>
                  </a:solidFill>
                  <a:latin typeface="Arimo"/>
                  <a:ea typeface="Arimo"/>
                  <a:cs typeface="Arimo"/>
                  <a:sym typeface="Arimo"/>
                </a:rPr>
                <a:t>He thinks </a:t>
              </a:r>
              <a:r>
                <a:rPr lang="en-US" sz="1799" b="true">
                  <a:solidFill>
                    <a:srgbClr val="000000"/>
                  </a:solidFill>
                  <a:latin typeface="Arimo Bold"/>
                  <a:ea typeface="Arimo Bold"/>
                  <a:cs typeface="Arimo Bold"/>
                  <a:sym typeface="Arimo Bold"/>
                </a:rPr>
                <a:t>fragmented sleep</a:t>
              </a:r>
              <a:r>
                <a:rPr lang="en-US" sz="1799">
                  <a:solidFill>
                    <a:srgbClr val="000000"/>
                  </a:solidFill>
                  <a:latin typeface="Arimo"/>
                  <a:ea typeface="Arimo"/>
                  <a:cs typeface="Arimo"/>
                  <a:sym typeface="Arimo"/>
                </a:rPr>
                <a:t> is his biggest hurdle and wishes he could find a more effective solution for managing it, such as better sleep tracking or cycles.</a:t>
              </a:r>
            </a:p>
          </p:txBody>
        </p:sp>
      </p:grpSp>
      <p:grpSp>
        <p:nvGrpSpPr>
          <p:cNvPr name="Group 70" id="70"/>
          <p:cNvGrpSpPr/>
          <p:nvPr/>
        </p:nvGrpSpPr>
        <p:grpSpPr>
          <a:xfrm rot="0">
            <a:off x="10713475" y="6609812"/>
            <a:ext cx="2889927" cy="2836092"/>
            <a:chOff x="0" y="0"/>
            <a:chExt cx="3853236" cy="3781456"/>
          </a:xfrm>
        </p:grpSpPr>
        <p:sp>
          <p:nvSpPr>
            <p:cNvPr name="Freeform 71" id="71"/>
            <p:cNvSpPr/>
            <p:nvPr/>
          </p:nvSpPr>
          <p:spPr>
            <a:xfrm flipH="false" flipV="false" rot="0">
              <a:off x="0" y="0"/>
              <a:ext cx="3853236" cy="3679856"/>
            </a:xfrm>
            <a:custGeom>
              <a:avLst/>
              <a:gdLst/>
              <a:ahLst/>
              <a:cxnLst/>
              <a:rect r="r" b="b" t="t" l="l"/>
              <a:pathLst>
                <a:path h="3679856" w="3853236">
                  <a:moveTo>
                    <a:pt x="0" y="0"/>
                  </a:moveTo>
                  <a:lnTo>
                    <a:pt x="3853236" y="0"/>
                  </a:lnTo>
                  <a:lnTo>
                    <a:pt x="3853236" y="3679856"/>
                  </a:lnTo>
                  <a:lnTo>
                    <a:pt x="0" y="3679856"/>
                  </a:lnTo>
                  <a:close/>
                </a:path>
              </a:pathLst>
            </a:custGeom>
            <a:solidFill>
              <a:srgbClr val="F6B7A2"/>
            </a:solidFill>
          </p:spPr>
        </p:sp>
        <p:sp>
          <p:nvSpPr>
            <p:cNvPr name="Freeform 72" id="72"/>
            <p:cNvSpPr/>
            <p:nvPr/>
          </p:nvSpPr>
          <p:spPr>
            <a:xfrm flipH="false" flipV="false" rot="0">
              <a:off x="0" y="0"/>
              <a:ext cx="3853236" cy="3781456"/>
            </a:xfrm>
            <a:custGeom>
              <a:avLst/>
              <a:gdLst/>
              <a:ahLst/>
              <a:cxnLst/>
              <a:rect r="r" b="b" t="t" l="l"/>
              <a:pathLst>
                <a:path h="3781456" w="3853236">
                  <a:moveTo>
                    <a:pt x="0" y="3679856"/>
                  </a:moveTo>
                  <a:lnTo>
                    <a:pt x="3853236" y="3679856"/>
                  </a:lnTo>
                  <a:lnTo>
                    <a:pt x="3726236" y="3781456"/>
                  </a:lnTo>
                  <a:cubicBezTo>
                    <a:pt x="3726236" y="3781456"/>
                    <a:pt x="2735636" y="3705256"/>
                    <a:pt x="2634036" y="3705256"/>
                  </a:cubicBezTo>
                  <a:lnTo>
                    <a:pt x="1219200" y="3705256"/>
                  </a:lnTo>
                  <a:cubicBezTo>
                    <a:pt x="1117600" y="3705256"/>
                    <a:pt x="127000" y="3781456"/>
                    <a:pt x="127000" y="3781456"/>
                  </a:cubicBezTo>
                  <a:lnTo>
                    <a:pt x="0" y="3679856"/>
                  </a:lnTo>
                  <a:lnTo>
                    <a:pt x="0" y="0"/>
                  </a:lnTo>
                  <a:lnTo>
                    <a:pt x="3853236" y="0"/>
                  </a:lnTo>
                  <a:lnTo>
                    <a:pt x="3853236" y="3679856"/>
                  </a:lnTo>
                  <a:lnTo>
                    <a:pt x="12700" y="3679856"/>
                  </a:lnTo>
                  <a:lnTo>
                    <a:pt x="12700" y="3667156"/>
                  </a:lnTo>
                  <a:lnTo>
                    <a:pt x="3840536" y="3667156"/>
                  </a:lnTo>
                  <a:lnTo>
                    <a:pt x="3840536" y="12700"/>
                  </a:lnTo>
                  <a:lnTo>
                    <a:pt x="12700" y="12700"/>
                  </a:lnTo>
                  <a:lnTo>
                    <a:pt x="12700" y="3679856"/>
                  </a:lnTo>
                </a:path>
              </a:pathLst>
            </a:custGeom>
            <a:solidFill>
              <a:srgbClr val="394C60">
                <a:alpha val="9804"/>
              </a:srgbClr>
            </a:solidFill>
          </p:spPr>
        </p:sp>
        <p:sp>
          <p:nvSpPr>
            <p:cNvPr name="TextBox 73" id="73"/>
            <p:cNvSpPr txBox="true"/>
            <p:nvPr/>
          </p:nvSpPr>
          <p:spPr>
            <a:xfrm>
              <a:off x="0" y="-47625"/>
              <a:ext cx="3853236" cy="3270281"/>
            </a:xfrm>
            <a:prstGeom prst="rect">
              <a:avLst/>
            </a:prstGeom>
          </p:spPr>
          <p:txBody>
            <a:bodyPr anchor="t" rtlCol="false" tIns="203200" lIns="203200" bIns="203200" rIns="203200"/>
            <a:lstStyle/>
            <a:p>
              <a:pPr algn="l">
                <a:lnSpc>
                  <a:spcPts val="2379"/>
                </a:lnSpc>
              </a:pPr>
              <a:r>
                <a:rPr lang="en-US" sz="1699">
                  <a:solidFill>
                    <a:srgbClr val="000000"/>
                  </a:solidFill>
                  <a:latin typeface="Arimo"/>
                  <a:ea typeface="Arimo"/>
                  <a:cs typeface="Arimo"/>
                  <a:sym typeface="Arimo"/>
                </a:rPr>
                <a:t>He feels exhausted and frustrated from not being able to get enough restorative sleep, leading to frequent </a:t>
              </a:r>
              <a:r>
                <a:rPr lang="en-US" sz="1699" b="true">
                  <a:solidFill>
                    <a:srgbClr val="000000"/>
                  </a:solidFill>
                  <a:latin typeface="Arimo Bold"/>
                  <a:ea typeface="Arimo Bold"/>
                  <a:cs typeface="Arimo Bold"/>
                  <a:sym typeface="Arimo Bold"/>
                </a:rPr>
                <a:t>brain fog</a:t>
              </a:r>
              <a:r>
                <a:rPr lang="en-US" sz="1699">
                  <a:solidFill>
                    <a:srgbClr val="000000"/>
                  </a:solidFill>
                  <a:latin typeface="Arimo"/>
                  <a:ea typeface="Arimo"/>
                  <a:cs typeface="Arimo"/>
                  <a:sym typeface="Arimo"/>
                </a:rPr>
                <a:t> and </a:t>
              </a:r>
              <a:r>
                <a:rPr lang="en-US" sz="1699" b="true">
                  <a:solidFill>
                    <a:srgbClr val="000000"/>
                  </a:solidFill>
                  <a:latin typeface="Arimo Bold"/>
                  <a:ea typeface="Arimo Bold"/>
                  <a:cs typeface="Arimo Bold"/>
                  <a:sym typeface="Arimo Bold"/>
                </a:rPr>
                <a:t>sluggishness</a:t>
              </a:r>
              <a:r>
                <a:rPr lang="en-US" sz="1699">
                  <a:solidFill>
                    <a:srgbClr val="000000"/>
                  </a:solidFill>
                  <a:latin typeface="Arimo"/>
                  <a:ea typeface="Arimo"/>
                  <a:cs typeface="Arimo"/>
                  <a:sym typeface="Arimo"/>
                </a:rPr>
                <a:t> during work.</a:t>
              </a:r>
            </a:p>
          </p:txBody>
        </p:sp>
      </p:grpSp>
      <p:grpSp>
        <p:nvGrpSpPr>
          <p:cNvPr name="Group 74" id="74"/>
          <p:cNvGrpSpPr/>
          <p:nvPr/>
        </p:nvGrpSpPr>
        <p:grpSpPr>
          <a:xfrm rot="0">
            <a:off x="13844841" y="6609812"/>
            <a:ext cx="2648488" cy="2836092"/>
            <a:chOff x="0" y="0"/>
            <a:chExt cx="3531318" cy="3781456"/>
          </a:xfrm>
        </p:grpSpPr>
        <p:sp>
          <p:nvSpPr>
            <p:cNvPr name="Freeform 75" id="75"/>
            <p:cNvSpPr/>
            <p:nvPr/>
          </p:nvSpPr>
          <p:spPr>
            <a:xfrm flipH="false" flipV="false" rot="0">
              <a:off x="0" y="0"/>
              <a:ext cx="3531318" cy="3679856"/>
            </a:xfrm>
            <a:custGeom>
              <a:avLst/>
              <a:gdLst/>
              <a:ahLst/>
              <a:cxnLst/>
              <a:rect r="r" b="b" t="t" l="l"/>
              <a:pathLst>
                <a:path h="3679856" w="3531318">
                  <a:moveTo>
                    <a:pt x="0" y="0"/>
                  </a:moveTo>
                  <a:lnTo>
                    <a:pt x="3531318" y="0"/>
                  </a:lnTo>
                  <a:lnTo>
                    <a:pt x="3531318" y="3679856"/>
                  </a:lnTo>
                  <a:lnTo>
                    <a:pt x="0" y="3679856"/>
                  </a:lnTo>
                  <a:close/>
                </a:path>
              </a:pathLst>
            </a:custGeom>
            <a:solidFill>
              <a:srgbClr val="F6B7A2"/>
            </a:solidFill>
          </p:spPr>
        </p:sp>
        <p:sp>
          <p:nvSpPr>
            <p:cNvPr name="Freeform 76" id="76"/>
            <p:cNvSpPr/>
            <p:nvPr/>
          </p:nvSpPr>
          <p:spPr>
            <a:xfrm flipH="false" flipV="false" rot="0">
              <a:off x="0" y="0"/>
              <a:ext cx="3531318" cy="3781456"/>
            </a:xfrm>
            <a:custGeom>
              <a:avLst/>
              <a:gdLst/>
              <a:ahLst/>
              <a:cxnLst/>
              <a:rect r="r" b="b" t="t" l="l"/>
              <a:pathLst>
                <a:path h="3781456" w="3531318">
                  <a:moveTo>
                    <a:pt x="0" y="3679856"/>
                  </a:moveTo>
                  <a:lnTo>
                    <a:pt x="3531318" y="3679856"/>
                  </a:lnTo>
                  <a:lnTo>
                    <a:pt x="3404318" y="3781456"/>
                  </a:lnTo>
                  <a:cubicBezTo>
                    <a:pt x="3404318" y="3781456"/>
                    <a:pt x="2413718" y="3705256"/>
                    <a:pt x="2312118" y="3705256"/>
                  </a:cubicBezTo>
                  <a:lnTo>
                    <a:pt x="1219200" y="3705256"/>
                  </a:lnTo>
                  <a:cubicBezTo>
                    <a:pt x="1117600" y="3705256"/>
                    <a:pt x="127000" y="3781456"/>
                    <a:pt x="127000" y="3781456"/>
                  </a:cubicBezTo>
                  <a:lnTo>
                    <a:pt x="0" y="3679856"/>
                  </a:lnTo>
                  <a:lnTo>
                    <a:pt x="0" y="0"/>
                  </a:lnTo>
                  <a:lnTo>
                    <a:pt x="3531318" y="0"/>
                  </a:lnTo>
                  <a:lnTo>
                    <a:pt x="3531318" y="3679856"/>
                  </a:lnTo>
                  <a:lnTo>
                    <a:pt x="12700" y="3679856"/>
                  </a:lnTo>
                  <a:lnTo>
                    <a:pt x="12700" y="3667156"/>
                  </a:lnTo>
                  <a:lnTo>
                    <a:pt x="3518618" y="3667156"/>
                  </a:lnTo>
                  <a:lnTo>
                    <a:pt x="3518618" y="12700"/>
                  </a:lnTo>
                  <a:lnTo>
                    <a:pt x="12700" y="12700"/>
                  </a:lnTo>
                  <a:lnTo>
                    <a:pt x="12700" y="3679856"/>
                  </a:lnTo>
                </a:path>
              </a:pathLst>
            </a:custGeom>
            <a:solidFill>
              <a:srgbClr val="394C60">
                <a:alpha val="9804"/>
              </a:srgbClr>
            </a:solidFill>
          </p:spPr>
        </p:sp>
        <p:sp>
          <p:nvSpPr>
            <p:cNvPr name="TextBox 77" id="77"/>
            <p:cNvSpPr txBox="true"/>
            <p:nvPr/>
          </p:nvSpPr>
          <p:spPr>
            <a:xfrm>
              <a:off x="0" y="-47625"/>
              <a:ext cx="3531318" cy="3270281"/>
            </a:xfrm>
            <a:prstGeom prst="rect">
              <a:avLst/>
            </a:prstGeom>
          </p:spPr>
          <p:txBody>
            <a:bodyPr anchor="t" rtlCol="false" tIns="203200" lIns="203200" bIns="203200" rIns="203200"/>
            <a:lstStyle/>
            <a:p>
              <a:pPr algn="l">
                <a:lnSpc>
                  <a:spcPts val="2379"/>
                </a:lnSpc>
              </a:pPr>
              <a:r>
                <a:rPr lang="en-US" sz="1699">
                  <a:solidFill>
                    <a:srgbClr val="000000"/>
                  </a:solidFill>
                  <a:latin typeface="Arimo"/>
                  <a:ea typeface="Arimo"/>
                  <a:cs typeface="Arimo"/>
                  <a:sym typeface="Arimo"/>
                </a:rPr>
                <a:t>He experiences anxiety and </a:t>
              </a:r>
              <a:r>
                <a:rPr lang="en-US" sz="1699" b="true">
                  <a:solidFill>
                    <a:srgbClr val="000000"/>
                  </a:solidFill>
                  <a:latin typeface="Arimo Bold"/>
                  <a:ea typeface="Arimo Bold"/>
                  <a:cs typeface="Arimo Bold"/>
                  <a:sym typeface="Arimo Bold"/>
                </a:rPr>
                <a:t>stress</a:t>
              </a:r>
              <a:r>
                <a:rPr lang="en-US" sz="1699">
                  <a:solidFill>
                    <a:srgbClr val="000000"/>
                  </a:solidFill>
                  <a:latin typeface="Arimo"/>
                  <a:ea typeface="Arimo"/>
                  <a:cs typeface="Arimo"/>
                  <a:sym typeface="Arimo"/>
                </a:rPr>
                <a:t> from feeling like his night shift work is affecting his ability to </a:t>
              </a:r>
              <a:r>
                <a:rPr lang="en-US" sz="1699" b="true">
                  <a:solidFill>
                    <a:srgbClr val="000000"/>
                  </a:solidFill>
                  <a:latin typeface="Arimo Bold"/>
                  <a:ea typeface="Arimo Bold"/>
                  <a:cs typeface="Arimo Bold"/>
                  <a:sym typeface="Arimo Bold"/>
                </a:rPr>
                <a:t>balance academics</a:t>
              </a:r>
              <a:r>
                <a:rPr lang="en-US" sz="1699">
                  <a:solidFill>
                    <a:srgbClr val="000000"/>
                  </a:solidFill>
                  <a:latin typeface="Arimo"/>
                  <a:ea typeface="Arimo"/>
                  <a:cs typeface="Arimo"/>
                  <a:sym typeface="Arimo"/>
                </a:rPr>
                <a:t>, social life, and physical health.</a:t>
              </a:r>
            </a:p>
          </p:txBody>
        </p:sp>
      </p:grpSp>
      <p:sp>
        <p:nvSpPr>
          <p:cNvPr name="AutoShape 78" id="78"/>
          <p:cNvSpPr/>
          <p:nvPr/>
        </p:nvSpPr>
        <p:spPr>
          <a:xfrm>
            <a:off x="2645392" y="4502940"/>
            <a:ext cx="3283751" cy="1972221"/>
          </a:xfrm>
          <a:prstGeom prst="line">
            <a:avLst/>
          </a:prstGeom>
          <a:ln cap="rnd" w="85725">
            <a:solidFill>
              <a:srgbClr val="00BF63"/>
            </a:solidFill>
            <a:prstDash val="solid"/>
            <a:headEnd type="none" len="sm" w="sm"/>
            <a:tailEnd type="triangle" len="med" w="lg"/>
          </a:ln>
        </p:spPr>
      </p:sp>
      <p:sp>
        <p:nvSpPr>
          <p:cNvPr name="AutoShape 79" id="79"/>
          <p:cNvSpPr/>
          <p:nvPr/>
        </p:nvSpPr>
        <p:spPr>
          <a:xfrm flipH="true">
            <a:off x="2636278" y="4457926"/>
            <a:ext cx="3049723" cy="2017236"/>
          </a:xfrm>
          <a:prstGeom prst="line">
            <a:avLst/>
          </a:prstGeom>
          <a:ln cap="rnd" w="85725">
            <a:solidFill>
              <a:srgbClr val="00BF63"/>
            </a:solidFill>
            <a:prstDash val="solid"/>
            <a:headEnd type="none" len="sm" w="sm"/>
            <a:tailEnd type="triangle" len="med" w="lg"/>
          </a:ln>
        </p:spPr>
      </p:sp>
      <p:sp>
        <p:nvSpPr>
          <p:cNvPr name="AutoShape 80" id="80"/>
          <p:cNvSpPr/>
          <p:nvPr/>
        </p:nvSpPr>
        <p:spPr>
          <a:xfrm flipH="true">
            <a:off x="5929143" y="4593825"/>
            <a:ext cx="9239942" cy="1881337"/>
          </a:xfrm>
          <a:prstGeom prst="line">
            <a:avLst/>
          </a:prstGeom>
          <a:ln cap="rnd" w="85725">
            <a:solidFill>
              <a:srgbClr val="FF5757"/>
            </a:solidFill>
            <a:prstDash val="solid"/>
            <a:headEnd type="none" len="sm" w="sm"/>
            <a:tailEnd type="triangle" len="med" w="lg"/>
          </a:ln>
        </p:spPr>
      </p:sp>
      <p:sp>
        <p:nvSpPr>
          <p:cNvPr name="AutoShape 81" id="81"/>
          <p:cNvSpPr/>
          <p:nvPr/>
        </p:nvSpPr>
        <p:spPr>
          <a:xfrm>
            <a:off x="2882274" y="4466702"/>
            <a:ext cx="9276165" cy="2143110"/>
          </a:xfrm>
          <a:prstGeom prst="line">
            <a:avLst/>
          </a:prstGeom>
          <a:ln cap="rnd" w="85725">
            <a:solidFill>
              <a:srgbClr val="00BF63"/>
            </a:solidFill>
            <a:prstDash val="solid"/>
            <a:headEnd type="none" len="sm" w="sm"/>
            <a:tailEnd type="triangle" len="med" w="lg"/>
          </a:ln>
        </p:spPr>
      </p:sp>
      <p:sp>
        <p:nvSpPr>
          <p:cNvPr name="AutoShape 82" id="82"/>
          <p:cNvSpPr/>
          <p:nvPr/>
        </p:nvSpPr>
        <p:spPr>
          <a:xfrm>
            <a:off x="12037719" y="4593825"/>
            <a:ext cx="2895139" cy="1969969"/>
          </a:xfrm>
          <a:prstGeom prst="line">
            <a:avLst/>
          </a:prstGeom>
          <a:ln cap="rnd" w="85725">
            <a:solidFill>
              <a:srgbClr val="00BF63"/>
            </a:solidFill>
            <a:prstDash val="solid"/>
            <a:headEnd type="none" len="sm" w="sm"/>
            <a:tailEnd type="triangle" len="med" w="lg"/>
          </a:ln>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102742" y="2294371"/>
            <a:ext cx="8013871" cy="6377941"/>
            <a:chOff x="0" y="0"/>
            <a:chExt cx="12948967" cy="10305599"/>
          </a:xfrm>
        </p:grpSpPr>
        <p:sp>
          <p:nvSpPr>
            <p:cNvPr name="Freeform 3" id="3"/>
            <p:cNvSpPr/>
            <p:nvPr/>
          </p:nvSpPr>
          <p:spPr>
            <a:xfrm flipH="false" flipV="false" rot="0">
              <a:off x="57150" y="58420"/>
              <a:ext cx="12879117" cy="10234479"/>
            </a:xfrm>
            <a:custGeom>
              <a:avLst/>
              <a:gdLst/>
              <a:ahLst/>
              <a:cxnLst/>
              <a:rect r="r" b="b" t="t" l="l"/>
              <a:pathLst>
                <a:path h="10234479" w="12879117">
                  <a:moveTo>
                    <a:pt x="12794027" y="10203999"/>
                  </a:moveTo>
                  <a:lnTo>
                    <a:pt x="0" y="10203999"/>
                  </a:lnTo>
                  <a:cubicBezTo>
                    <a:pt x="5080" y="10221779"/>
                    <a:pt x="21590" y="10234479"/>
                    <a:pt x="40640" y="10234479"/>
                  </a:cubicBezTo>
                  <a:lnTo>
                    <a:pt x="12835937" y="10234479"/>
                  </a:lnTo>
                  <a:cubicBezTo>
                    <a:pt x="12860067" y="10234479"/>
                    <a:pt x="12879117" y="10215429"/>
                    <a:pt x="12879117" y="10191299"/>
                  </a:cubicBezTo>
                  <a:lnTo>
                    <a:pt x="12879117" y="40640"/>
                  </a:lnTo>
                  <a:cubicBezTo>
                    <a:pt x="12879117" y="21590"/>
                    <a:pt x="12866417" y="6350"/>
                    <a:pt x="12849907" y="0"/>
                  </a:cubicBezTo>
                  <a:lnTo>
                    <a:pt x="12849907" y="10148119"/>
                  </a:lnTo>
                  <a:cubicBezTo>
                    <a:pt x="12849907" y="10178599"/>
                    <a:pt x="12824507" y="10203999"/>
                    <a:pt x="12794027" y="10203999"/>
                  </a:cubicBezTo>
                  <a:close/>
                </a:path>
              </a:pathLst>
            </a:custGeom>
            <a:solidFill>
              <a:srgbClr val="000000"/>
            </a:solidFill>
          </p:spPr>
        </p:sp>
        <p:sp>
          <p:nvSpPr>
            <p:cNvPr name="Freeform 4" id="4"/>
            <p:cNvSpPr/>
            <p:nvPr/>
          </p:nvSpPr>
          <p:spPr>
            <a:xfrm flipH="false" flipV="false" rot="0">
              <a:off x="12700" y="12700"/>
              <a:ext cx="12881657" cy="10237019"/>
            </a:xfrm>
            <a:custGeom>
              <a:avLst/>
              <a:gdLst/>
              <a:ahLst/>
              <a:cxnLst/>
              <a:rect r="r" b="b" t="t" l="l"/>
              <a:pathLst>
                <a:path h="10237019" w="12881657">
                  <a:moveTo>
                    <a:pt x="43180" y="10237019"/>
                  </a:moveTo>
                  <a:lnTo>
                    <a:pt x="12838477" y="10237019"/>
                  </a:lnTo>
                  <a:cubicBezTo>
                    <a:pt x="12862607" y="10237019"/>
                    <a:pt x="12881657" y="10217969"/>
                    <a:pt x="12881657" y="10193839"/>
                  </a:cubicBezTo>
                  <a:lnTo>
                    <a:pt x="12881657" y="43180"/>
                  </a:lnTo>
                  <a:cubicBezTo>
                    <a:pt x="12881657" y="19050"/>
                    <a:pt x="12862607" y="0"/>
                    <a:pt x="12838477" y="0"/>
                  </a:cubicBezTo>
                  <a:lnTo>
                    <a:pt x="43180" y="0"/>
                  </a:lnTo>
                  <a:cubicBezTo>
                    <a:pt x="19050" y="0"/>
                    <a:pt x="0" y="19050"/>
                    <a:pt x="0" y="43180"/>
                  </a:cubicBezTo>
                  <a:lnTo>
                    <a:pt x="0" y="10193839"/>
                  </a:lnTo>
                  <a:cubicBezTo>
                    <a:pt x="0" y="10217969"/>
                    <a:pt x="19050" y="10237019"/>
                    <a:pt x="43180" y="10237019"/>
                  </a:cubicBezTo>
                  <a:close/>
                </a:path>
              </a:pathLst>
            </a:custGeom>
            <a:solidFill>
              <a:srgbClr val="F8F8F8"/>
            </a:solidFill>
          </p:spPr>
        </p:sp>
        <p:sp>
          <p:nvSpPr>
            <p:cNvPr name="Freeform 5" id="5"/>
            <p:cNvSpPr/>
            <p:nvPr/>
          </p:nvSpPr>
          <p:spPr>
            <a:xfrm flipH="false" flipV="false" rot="0">
              <a:off x="0" y="0"/>
              <a:ext cx="12948967" cy="10305599"/>
            </a:xfrm>
            <a:custGeom>
              <a:avLst/>
              <a:gdLst/>
              <a:ahLst/>
              <a:cxnLst/>
              <a:rect r="r" b="b" t="t" l="l"/>
              <a:pathLst>
                <a:path h="10305599" w="12948967">
                  <a:moveTo>
                    <a:pt x="12905787" y="44450"/>
                  </a:moveTo>
                  <a:cubicBezTo>
                    <a:pt x="12900707" y="19050"/>
                    <a:pt x="12877847" y="0"/>
                    <a:pt x="12851177" y="0"/>
                  </a:cubicBezTo>
                  <a:lnTo>
                    <a:pt x="55880" y="0"/>
                  </a:lnTo>
                  <a:cubicBezTo>
                    <a:pt x="25400" y="0"/>
                    <a:pt x="0" y="25400"/>
                    <a:pt x="0" y="55880"/>
                  </a:cubicBezTo>
                  <a:lnTo>
                    <a:pt x="0" y="10206539"/>
                  </a:lnTo>
                  <a:cubicBezTo>
                    <a:pt x="0" y="10233209"/>
                    <a:pt x="17780" y="10254799"/>
                    <a:pt x="43180" y="10261149"/>
                  </a:cubicBezTo>
                  <a:cubicBezTo>
                    <a:pt x="48260" y="10286549"/>
                    <a:pt x="71120" y="10305599"/>
                    <a:pt x="97790" y="10305599"/>
                  </a:cubicBezTo>
                  <a:lnTo>
                    <a:pt x="12893087" y="10305599"/>
                  </a:lnTo>
                  <a:cubicBezTo>
                    <a:pt x="12923567" y="10305599"/>
                    <a:pt x="12948967" y="10280199"/>
                    <a:pt x="12948967" y="10249719"/>
                  </a:cubicBezTo>
                  <a:lnTo>
                    <a:pt x="12948967" y="99060"/>
                  </a:lnTo>
                  <a:cubicBezTo>
                    <a:pt x="12948967" y="72390"/>
                    <a:pt x="12931187" y="50800"/>
                    <a:pt x="12905787" y="44450"/>
                  </a:cubicBezTo>
                  <a:close/>
                  <a:moveTo>
                    <a:pt x="12700" y="10206539"/>
                  </a:moveTo>
                  <a:lnTo>
                    <a:pt x="12700" y="55880"/>
                  </a:lnTo>
                  <a:cubicBezTo>
                    <a:pt x="12700" y="31750"/>
                    <a:pt x="31750" y="12700"/>
                    <a:pt x="55880" y="12700"/>
                  </a:cubicBezTo>
                  <a:lnTo>
                    <a:pt x="12851177" y="12700"/>
                  </a:lnTo>
                  <a:cubicBezTo>
                    <a:pt x="12875307" y="12700"/>
                    <a:pt x="12894357" y="31750"/>
                    <a:pt x="12894357" y="55880"/>
                  </a:cubicBezTo>
                  <a:lnTo>
                    <a:pt x="12894357" y="10206539"/>
                  </a:lnTo>
                  <a:cubicBezTo>
                    <a:pt x="12894357" y="10230669"/>
                    <a:pt x="12875307" y="10249719"/>
                    <a:pt x="12851177" y="10249719"/>
                  </a:cubicBezTo>
                  <a:lnTo>
                    <a:pt x="55880" y="10249719"/>
                  </a:lnTo>
                  <a:cubicBezTo>
                    <a:pt x="31750" y="10249719"/>
                    <a:pt x="12700" y="10230669"/>
                    <a:pt x="12700" y="10206539"/>
                  </a:cubicBezTo>
                  <a:close/>
                  <a:moveTo>
                    <a:pt x="12936267" y="10249719"/>
                  </a:moveTo>
                  <a:cubicBezTo>
                    <a:pt x="12936267" y="10273849"/>
                    <a:pt x="12917217" y="10292899"/>
                    <a:pt x="12893087" y="10292899"/>
                  </a:cubicBezTo>
                  <a:lnTo>
                    <a:pt x="97790" y="10292899"/>
                  </a:lnTo>
                  <a:cubicBezTo>
                    <a:pt x="78740" y="10292899"/>
                    <a:pt x="62230" y="10280199"/>
                    <a:pt x="57150" y="10262419"/>
                  </a:cubicBezTo>
                  <a:lnTo>
                    <a:pt x="12851177" y="10262419"/>
                  </a:lnTo>
                  <a:cubicBezTo>
                    <a:pt x="12881657" y="10262419"/>
                    <a:pt x="12907057" y="10237019"/>
                    <a:pt x="12907057" y="10206539"/>
                  </a:cubicBezTo>
                  <a:lnTo>
                    <a:pt x="12907057" y="58420"/>
                  </a:lnTo>
                  <a:cubicBezTo>
                    <a:pt x="12923567" y="64770"/>
                    <a:pt x="12936267" y="80010"/>
                    <a:pt x="12936267" y="99060"/>
                  </a:cubicBezTo>
                  <a:lnTo>
                    <a:pt x="12936267" y="10249719"/>
                  </a:lnTo>
                  <a:close/>
                </a:path>
              </a:pathLst>
            </a:custGeom>
            <a:solidFill>
              <a:srgbClr val="000000"/>
            </a:solidFill>
          </p:spPr>
        </p:sp>
      </p:grpSp>
      <p:grpSp>
        <p:nvGrpSpPr>
          <p:cNvPr name="Group 6" id="6"/>
          <p:cNvGrpSpPr/>
          <p:nvPr/>
        </p:nvGrpSpPr>
        <p:grpSpPr>
          <a:xfrm rot="0">
            <a:off x="1463094" y="2810743"/>
            <a:ext cx="6742791" cy="2810872"/>
            <a:chOff x="0" y="0"/>
            <a:chExt cx="8990388" cy="3747830"/>
          </a:xfrm>
        </p:grpSpPr>
        <p:sp>
          <p:nvSpPr>
            <p:cNvPr name="Freeform 7" id="7"/>
            <p:cNvSpPr/>
            <p:nvPr/>
          </p:nvSpPr>
          <p:spPr>
            <a:xfrm flipH="false" flipV="false" rot="0">
              <a:off x="0" y="251230"/>
              <a:ext cx="7779358" cy="1555872"/>
            </a:xfrm>
            <a:custGeom>
              <a:avLst/>
              <a:gdLst/>
              <a:ahLst/>
              <a:cxnLst/>
              <a:rect r="r" b="b" t="t" l="l"/>
              <a:pathLst>
                <a:path h="1555872" w="7779358">
                  <a:moveTo>
                    <a:pt x="0" y="0"/>
                  </a:moveTo>
                  <a:lnTo>
                    <a:pt x="7779358" y="0"/>
                  </a:lnTo>
                  <a:lnTo>
                    <a:pt x="7779358" y="1555872"/>
                  </a:lnTo>
                  <a:lnTo>
                    <a:pt x="0" y="15558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254000" y="95250"/>
              <a:ext cx="8736388" cy="1341217"/>
            </a:xfrm>
            <a:prstGeom prst="rect">
              <a:avLst/>
            </a:prstGeom>
          </p:spPr>
          <p:txBody>
            <a:bodyPr anchor="t" rtlCol="false" tIns="0" lIns="0" bIns="0" rIns="0">
              <a:spAutoFit/>
            </a:bodyPr>
            <a:lstStyle/>
            <a:p>
              <a:pPr algn="l">
                <a:lnSpc>
                  <a:spcPts val="7632"/>
                </a:lnSpc>
              </a:pPr>
              <a:r>
                <a:rPr lang="en-US" sz="7200" b="true">
                  <a:solidFill>
                    <a:srgbClr val="000000"/>
                  </a:solidFill>
                  <a:latin typeface="RoxboroughCF Bold"/>
                  <a:ea typeface="RoxboroughCF Bold"/>
                  <a:cs typeface="RoxboroughCF Bold"/>
                  <a:sym typeface="RoxboroughCF Bold"/>
                </a:rPr>
                <a:t>Drew D.</a:t>
              </a:r>
            </a:p>
          </p:txBody>
        </p:sp>
        <p:sp>
          <p:nvSpPr>
            <p:cNvPr name="TextBox 9" id="9"/>
            <p:cNvSpPr txBox="true"/>
            <p:nvPr/>
          </p:nvSpPr>
          <p:spPr>
            <a:xfrm rot="0">
              <a:off x="254000" y="2635310"/>
              <a:ext cx="8283729" cy="1112520"/>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Drew works </a:t>
              </a:r>
              <a:r>
                <a:rPr lang="en-US" sz="2400" b="true">
                  <a:solidFill>
                    <a:srgbClr val="000000"/>
                  </a:solidFill>
                  <a:latin typeface="Telegraf Bold"/>
                  <a:ea typeface="Telegraf Bold"/>
                  <a:cs typeface="Telegraf Bold"/>
                  <a:sym typeface="Telegraf Bold"/>
                </a:rPr>
                <a:t>patient transport </a:t>
              </a:r>
              <a:r>
                <a:rPr lang="en-US" sz="2400">
                  <a:solidFill>
                    <a:srgbClr val="000000"/>
                  </a:solidFill>
                  <a:latin typeface="Telegraf"/>
                  <a:ea typeface="Telegraf"/>
                  <a:cs typeface="Telegraf"/>
                  <a:sym typeface="Telegraf"/>
                </a:rPr>
                <a:t>at </a:t>
              </a:r>
              <a:r>
                <a:rPr lang="en-US" sz="2400" b="true">
                  <a:solidFill>
                    <a:srgbClr val="000000"/>
                  </a:solidFill>
                  <a:latin typeface="Telegraf Bold"/>
                  <a:ea typeface="Telegraf Bold"/>
                  <a:cs typeface="Telegraf Bold"/>
                  <a:sym typeface="Telegraf Bold"/>
                </a:rPr>
                <a:t>Stanford Hospital</a:t>
              </a:r>
              <a:r>
                <a:rPr lang="en-US" sz="2400">
                  <a:solidFill>
                    <a:srgbClr val="000000"/>
                  </a:solidFill>
                  <a:latin typeface="Telegraf"/>
                  <a:ea typeface="Telegraf"/>
                  <a:cs typeface="Telegraf"/>
                  <a:sym typeface="Telegraf"/>
                </a:rPr>
                <a:t> 5 nights a week</a:t>
              </a:r>
            </a:p>
          </p:txBody>
        </p:sp>
      </p:grpSp>
      <p:sp>
        <p:nvSpPr>
          <p:cNvPr name="Freeform 10" id="10"/>
          <p:cNvSpPr/>
          <p:nvPr/>
        </p:nvSpPr>
        <p:spPr>
          <a:xfrm flipH="false" flipV="false" rot="0">
            <a:off x="9346433" y="2676274"/>
            <a:ext cx="7447800" cy="5614530"/>
          </a:xfrm>
          <a:custGeom>
            <a:avLst/>
            <a:gdLst/>
            <a:ahLst/>
            <a:cxnLst/>
            <a:rect r="r" b="b" t="t" l="l"/>
            <a:pathLst>
              <a:path h="5614530" w="7447800">
                <a:moveTo>
                  <a:pt x="0" y="0"/>
                </a:moveTo>
                <a:lnTo>
                  <a:pt x="7447800" y="0"/>
                </a:lnTo>
                <a:lnTo>
                  <a:pt x="7447800" y="5614530"/>
                </a:lnTo>
                <a:lnTo>
                  <a:pt x="0" y="5614530"/>
                </a:lnTo>
                <a:lnTo>
                  <a:pt x="0" y="0"/>
                </a:lnTo>
                <a:close/>
              </a:path>
            </a:pathLst>
          </a:custGeom>
          <a:blipFill>
            <a:blip r:embed="rId4"/>
            <a:stretch>
              <a:fillRect l="-39451" t="-51959" r="-49505" b="0"/>
            </a:stretch>
          </a:blipFill>
        </p:spPr>
      </p:sp>
      <p:sp>
        <p:nvSpPr>
          <p:cNvPr name="TextBox 11" id="11"/>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12" id="12"/>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grpSp>
        <p:nvGrpSpPr>
          <p:cNvPr name="Group 13" id="13"/>
          <p:cNvGrpSpPr/>
          <p:nvPr/>
        </p:nvGrpSpPr>
        <p:grpSpPr>
          <a:xfrm rot="0">
            <a:off x="6967086" y="6670629"/>
            <a:ext cx="3716346" cy="2587671"/>
            <a:chOff x="0" y="0"/>
            <a:chExt cx="1021407" cy="711200"/>
          </a:xfrm>
        </p:grpSpPr>
        <p:sp>
          <p:nvSpPr>
            <p:cNvPr name="Freeform 14" id="14"/>
            <p:cNvSpPr/>
            <p:nvPr/>
          </p:nvSpPr>
          <p:spPr>
            <a:xfrm flipH="false" flipV="false" rot="0">
              <a:off x="0" y="0"/>
              <a:ext cx="1021418" cy="711200"/>
            </a:xfrm>
            <a:custGeom>
              <a:avLst/>
              <a:gdLst/>
              <a:ahLst/>
              <a:cxnLst/>
              <a:rect r="r" b="b" t="t" l="l"/>
              <a:pathLst>
                <a:path h="711200" w="1021418">
                  <a:moveTo>
                    <a:pt x="735424" y="0"/>
                  </a:moveTo>
                  <a:lnTo>
                    <a:pt x="282407" y="0"/>
                  </a:lnTo>
                  <a:cubicBezTo>
                    <a:pt x="126426" y="0"/>
                    <a:pt x="0" y="123512"/>
                    <a:pt x="0" y="275871"/>
                  </a:cubicBezTo>
                  <a:cubicBezTo>
                    <a:pt x="0" y="386169"/>
                    <a:pt x="66279" y="481310"/>
                    <a:pt x="162037" y="525451"/>
                  </a:cubicBezTo>
                  <a:lnTo>
                    <a:pt x="162037" y="711200"/>
                  </a:lnTo>
                  <a:lnTo>
                    <a:pt x="353844" y="551732"/>
                  </a:lnTo>
                  <a:lnTo>
                    <a:pt x="735424" y="551732"/>
                  </a:lnTo>
                  <a:cubicBezTo>
                    <a:pt x="894969" y="551732"/>
                    <a:pt x="1021407" y="428220"/>
                    <a:pt x="1021407" y="275861"/>
                  </a:cubicBezTo>
                  <a:cubicBezTo>
                    <a:pt x="1021418" y="123512"/>
                    <a:pt x="894969" y="0"/>
                    <a:pt x="735424" y="0"/>
                  </a:cubicBezTo>
                  <a:close/>
                </a:path>
              </a:pathLst>
            </a:custGeom>
            <a:solidFill>
              <a:srgbClr val="FFFFFF"/>
            </a:solidFill>
          </p:spPr>
        </p:sp>
        <p:sp>
          <p:nvSpPr>
            <p:cNvPr name="TextBox 15" id="15"/>
            <p:cNvSpPr txBox="true"/>
            <p:nvPr/>
          </p:nvSpPr>
          <p:spPr>
            <a:xfrm>
              <a:off x="0" y="-38100"/>
              <a:ext cx="1021407" cy="558800"/>
            </a:xfrm>
            <a:prstGeom prst="rect">
              <a:avLst/>
            </a:prstGeom>
          </p:spPr>
          <p:txBody>
            <a:bodyPr anchor="ctr" rtlCol="false" tIns="50800" lIns="50800" bIns="50800" rIns="50800"/>
            <a:lstStyle/>
            <a:p>
              <a:pPr algn="ctr">
                <a:lnSpc>
                  <a:spcPts val="3359"/>
                </a:lnSpc>
              </a:pPr>
            </a:p>
          </p:txBody>
        </p:sp>
      </p:grpSp>
      <p:sp>
        <p:nvSpPr>
          <p:cNvPr name="TextBox 16" id="16"/>
          <p:cNvSpPr txBox="true"/>
          <p:nvPr/>
        </p:nvSpPr>
        <p:spPr>
          <a:xfrm rot="0">
            <a:off x="7263386" y="7018575"/>
            <a:ext cx="3180896" cy="1272540"/>
          </a:xfrm>
          <a:prstGeom prst="rect">
            <a:avLst/>
          </a:prstGeom>
        </p:spPr>
        <p:txBody>
          <a:bodyPr anchor="t" rtlCol="false" tIns="0" lIns="0" bIns="0" rIns="0">
            <a:spAutoFit/>
          </a:bodyPr>
          <a:lstStyle/>
          <a:p>
            <a:pPr algn="ctr">
              <a:lnSpc>
                <a:spcPts val="3359"/>
              </a:lnSpc>
              <a:spcBef>
                <a:spcPct val="0"/>
              </a:spcBef>
            </a:pPr>
            <a:r>
              <a:rPr lang="en-US" sz="2400">
                <a:solidFill>
                  <a:srgbClr val="574539"/>
                </a:solidFill>
                <a:latin typeface="Telegraf"/>
                <a:ea typeface="Telegraf"/>
                <a:cs typeface="Telegraf"/>
                <a:sym typeface="Telegraf"/>
              </a:rPr>
              <a:t>“If I could go back to day shifts, I would in a heartbeat.”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1827790" y="3933210"/>
            <a:ext cx="2787584" cy="2787573"/>
            <a:chOff x="0" y="0"/>
            <a:chExt cx="6350000" cy="6349975"/>
          </a:xfrm>
        </p:grpSpPr>
        <p:sp>
          <p:nvSpPr>
            <p:cNvPr name="Freeform 3" id="3"/>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19840" t="0" r="-10183" b="0"/>
              </a:stretch>
            </a:blipFill>
          </p:spPr>
        </p:sp>
      </p:grpSp>
      <p:grpSp>
        <p:nvGrpSpPr>
          <p:cNvPr name="Group 4" id="4"/>
          <p:cNvGrpSpPr/>
          <p:nvPr/>
        </p:nvGrpSpPr>
        <p:grpSpPr>
          <a:xfrm rot="0">
            <a:off x="5788564" y="3933210"/>
            <a:ext cx="2787584" cy="2787573"/>
            <a:chOff x="0" y="0"/>
            <a:chExt cx="6350000" cy="6349975"/>
          </a:xfrm>
        </p:grpSpPr>
        <p:sp>
          <p:nvSpPr>
            <p:cNvPr name="Freeform 5" id="5"/>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36261" t="-19389" r="-42821" b="0"/>
              </a:stretch>
            </a:blipFill>
          </p:spPr>
        </p:sp>
      </p:grpSp>
      <p:grpSp>
        <p:nvGrpSpPr>
          <p:cNvPr name="Group 6" id="6"/>
          <p:cNvGrpSpPr/>
          <p:nvPr/>
        </p:nvGrpSpPr>
        <p:grpSpPr>
          <a:xfrm rot="0">
            <a:off x="9747723" y="3933210"/>
            <a:ext cx="2787584" cy="2787573"/>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17363" t="-8245" r="-14745" b="-90042"/>
              </a:stretch>
            </a:blipFill>
          </p:spPr>
        </p:sp>
      </p:grpSp>
      <p:grpSp>
        <p:nvGrpSpPr>
          <p:cNvPr name="Group 8" id="8"/>
          <p:cNvGrpSpPr/>
          <p:nvPr/>
        </p:nvGrpSpPr>
        <p:grpSpPr>
          <a:xfrm rot="0">
            <a:off x="13706882" y="3933210"/>
            <a:ext cx="2787584" cy="2787573"/>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0" t="0" r="0" b="0"/>
              </a:stretch>
            </a:blipFill>
          </p:spPr>
        </p:sp>
      </p:grpSp>
      <p:sp>
        <p:nvSpPr>
          <p:cNvPr name="TextBox 10" id="10"/>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11" id="11"/>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11 2024</a:t>
            </a:r>
          </a:p>
        </p:txBody>
      </p:sp>
      <p:sp>
        <p:nvSpPr>
          <p:cNvPr name="TextBox 12" id="12"/>
          <p:cNvSpPr txBox="true"/>
          <p:nvPr/>
        </p:nvSpPr>
        <p:spPr>
          <a:xfrm rot="0">
            <a:off x="1793535" y="7234671"/>
            <a:ext cx="2302520" cy="853440"/>
          </a:xfrm>
          <a:prstGeom prst="rect">
            <a:avLst/>
          </a:prstGeom>
        </p:spPr>
        <p:txBody>
          <a:bodyPr anchor="t" rtlCol="false" tIns="0" lIns="0" bIns="0" rIns="0">
            <a:spAutoFit/>
          </a:bodyPr>
          <a:lstStyle/>
          <a:p>
            <a:pPr algn="ctr">
              <a:lnSpc>
                <a:spcPts val="3359"/>
              </a:lnSpc>
            </a:pPr>
            <a:r>
              <a:rPr lang="en-US" sz="2400" b="true">
                <a:solidFill>
                  <a:srgbClr val="000000"/>
                </a:solidFill>
                <a:latin typeface="Telegraf Bold"/>
                <a:ea typeface="Telegraf Bold"/>
                <a:cs typeface="Telegraf Bold"/>
                <a:sym typeface="Telegraf Bold"/>
              </a:rPr>
              <a:t>Sarah Jade Yao</a:t>
            </a:r>
          </a:p>
          <a:p>
            <a:pPr algn="ctr">
              <a:lnSpc>
                <a:spcPts val="3359"/>
              </a:lnSpc>
              <a:spcBef>
                <a:spcPct val="0"/>
              </a:spcBef>
            </a:pPr>
            <a:r>
              <a:rPr lang="en-US" sz="2400">
                <a:solidFill>
                  <a:srgbClr val="000000"/>
                </a:solidFill>
                <a:latin typeface="Telegraf"/>
                <a:ea typeface="Telegraf"/>
                <a:cs typeface="Telegraf"/>
                <a:sym typeface="Telegraf"/>
              </a:rPr>
              <a:t>CS + PD ‘25</a:t>
            </a:r>
          </a:p>
        </p:txBody>
      </p:sp>
      <p:sp>
        <p:nvSpPr>
          <p:cNvPr name="TextBox 13" id="13"/>
          <p:cNvSpPr txBox="true"/>
          <p:nvPr/>
        </p:nvSpPr>
        <p:spPr>
          <a:xfrm rot="0">
            <a:off x="10087179" y="7234671"/>
            <a:ext cx="2108671" cy="853440"/>
          </a:xfrm>
          <a:prstGeom prst="rect">
            <a:avLst/>
          </a:prstGeom>
        </p:spPr>
        <p:txBody>
          <a:bodyPr anchor="t" rtlCol="false" tIns="0" lIns="0" bIns="0" rIns="0">
            <a:spAutoFit/>
          </a:bodyPr>
          <a:lstStyle/>
          <a:p>
            <a:pPr algn="ctr">
              <a:lnSpc>
                <a:spcPts val="3359"/>
              </a:lnSpc>
            </a:pPr>
            <a:r>
              <a:rPr lang="en-US" sz="2400" b="true">
                <a:solidFill>
                  <a:srgbClr val="000000"/>
                </a:solidFill>
                <a:latin typeface="Telegraf Bold"/>
                <a:ea typeface="Telegraf Bold"/>
                <a:cs typeface="Telegraf Bold"/>
                <a:sym typeface="Telegraf Bold"/>
              </a:rPr>
              <a:t>Sejoon Chang</a:t>
            </a:r>
          </a:p>
          <a:p>
            <a:pPr algn="ctr">
              <a:lnSpc>
                <a:spcPts val="3359"/>
              </a:lnSpc>
              <a:spcBef>
                <a:spcPct val="0"/>
              </a:spcBef>
            </a:pPr>
            <a:r>
              <a:rPr lang="en-US" sz="2400">
                <a:solidFill>
                  <a:srgbClr val="000000"/>
                </a:solidFill>
                <a:latin typeface="Telegraf"/>
                <a:ea typeface="Telegraf"/>
                <a:cs typeface="Telegraf"/>
                <a:sym typeface="Telegraf"/>
              </a:rPr>
              <a:t>CS + PD ‘25</a:t>
            </a:r>
          </a:p>
        </p:txBody>
      </p:sp>
      <p:sp>
        <p:nvSpPr>
          <p:cNvPr name="TextBox 14" id="14"/>
          <p:cNvSpPr txBox="true"/>
          <p:nvPr/>
        </p:nvSpPr>
        <p:spPr>
          <a:xfrm rot="0">
            <a:off x="14284091" y="7234671"/>
            <a:ext cx="1633165" cy="853440"/>
          </a:xfrm>
          <a:prstGeom prst="rect">
            <a:avLst/>
          </a:prstGeom>
        </p:spPr>
        <p:txBody>
          <a:bodyPr anchor="t" rtlCol="false" tIns="0" lIns="0" bIns="0" rIns="0">
            <a:spAutoFit/>
          </a:bodyPr>
          <a:lstStyle/>
          <a:p>
            <a:pPr algn="ctr">
              <a:lnSpc>
                <a:spcPts val="3359"/>
              </a:lnSpc>
            </a:pPr>
            <a:r>
              <a:rPr lang="en-US" sz="2400" b="true">
                <a:solidFill>
                  <a:srgbClr val="000000"/>
                </a:solidFill>
                <a:latin typeface="Telegraf Bold"/>
                <a:ea typeface="Telegraf Bold"/>
                <a:cs typeface="Telegraf Bold"/>
                <a:sym typeface="Telegraf Bold"/>
              </a:rPr>
              <a:t>Evelyn Hur</a:t>
            </a:r>
          </a:p>
          <a:p>
            <a:pPr algn="ctr">
              <a:lnSpc>
                <a:spcPts val="3359"/>
              </a:lnSpc>
              <a:spcBef>
                <a:spcPct val="0"/>
              </a:spcBef>
            </a:pPr>
            <a:r>
              <a:rPr lang="en-US" sz="2400">
                <a:solidFill>
                  <a:srgbClr val="000000"/>
                </a:solidFill>
                <a:latin typeface="Telegraf"/>
                <a:ea typeface="Telegraf"/>
                <a:cs typeface="Telegraf"/>
                <a:sym typeface="Telegraf"/>
              </a:rPr>
              <a:t>CS + PD ‘25</a:t>
            </a:r>
          </a:p>
        </p:txBody>
      </p:sp>
      <p:sp>
        <p:nvSpPr>
          <p:cNvPr name="TextBox 15" id="15"/>
          <p:cNvSpPr txBox="true"/>
          <p:nvPr/>
        </p:nvSpPr>
        <p:spPr>
          <a:xfrm rot="-60000">
            <a:off x="6036521" y="2220109"/>
            <a:ext cx="6212797" cy="727075"/>
          </a:xfrm>
          <a:prstGeom prst="rect">
            <a:avLst/>
          </a:prstGeom>
        </p:spPr>
        <p:txBody>
          <a:bodyPr anchor="t" rtlCol="false" tIns="0" lIns="0" bIns="0" rIns="0">
            <a:spAutoFit/>
          </a:bodyPr>
          <a:lstStyle/>
          <a:p>
            <a:pPr algn="ctr">
              <a:lnSpc>
                <a:spcPts val="5599"/>
              </a:lnSpc>
            </a:pPr>
            <a:r>
              <a:rPr lang="en-US" sz="3999" b="true">
                <a:solidFill>
                  <a:srgbClr val="000000"/>
                </a:solidFill>
                <a:latin typeface="Telegraf Bold"/>
                <a:ea typeface="Telegraf Bold"/>
                <a:cs typeface="Telegraf Bold"/>
                <a:sym typeface="Telegraf Bold"/>
              </a:rPr>
              <a:t>Meet the Team!</a:t>
            </a:r>
          </a:p>
        </p:txBody>
      </p:sp>
      <p:sp>
        <p:nvSpPr>
          <p:cNvPr name="TextBox 16" id="16"/>
          <p:cNvSpPr txBox="true"/>
          <p:nvPr/>
        </p:nvSpPr>
        <p:spPr>
          <a:xfrm rot="0">
            <a:off x="6267472" y="7234671"/>
            <a:ext cx="1829767" cy="853440"/>
          </a:xfrm>
          <a:prstGeom prst="rect">
            <a:avLst/>
          </a:prstGeom>
        </p:spPr>
        <p:txBody>
          <a:bodyPr anchor="t" rtlCol="false" tIns="0" lIns="0" bIns="0" rIns="0">
            <a:spAutoFit/>
          </a:bodyPr>
          <a:lstStyle/>
          <a:p>
            <a:pPr algn="ctr">
              <a:lnSpc>
                <a:spcPts val="3359"/>
              </a:lnSpc>
            </a:pPr>
            <a:r>
              <a:rPr lang="en-US" sz="2400" b="true">
                <a:solidFill>
                  <a:srgbClr val="000000"/>
                </a:solidFill>
                <a:latin typeface="Telegraf Bold"/>
                <a:ea typeface="Telegraf Bold"/>
                <a:cs typeface="Telegraf Bold"/>
                <a:sym typeface="Telegraf Bold"/>
              </a:rPr>
              <a:t>Christina Ba</a:t>
            </a:r>
          </a:p>
          <a:p>
            <a:pPr algn="ctr">
              <a:lnSpc>
                <a:spcPts val="3359"/>
              </a:lnSpc>
              <a:spcBef>
                <a:spcPct val="0"/>
              </a:spcBef>
            </a:pPr>
            <a:r>
              <a:rPr lang="en-US" sz="2400">
                <a:solidFill>
                  <a:srgbClr val="000000"/>
                </a:solidFill>
                <a:latin typeface="Telegraf"/>
                <a:ea typeface="Telegraf"/>
                <a:cs typeface="Telegraf"/>
                <a:sym typeface="Telegraf"/>
              </a:rPr>
              <a:t>CS + Art ‘26</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8" id="18"/>
          <p:cNvGrpSpPr/>
          <p:nvPr/>
        </p:nvGrpSpPr>
        <p:grpSpPr>
          <a:xfrm rot="0">
            <a:off x="9253538" y="5233988"/>
            <a:ext cx="8775929" cy="860712"/>
            <a:chOff x="0" y="0"/>
            <a:chExt cx="14811065" cy="1452617"/>
          </a:xfrm>
        </p:grpSpPr>
        <p:sp>
          <p:nvSpPr>
            <p:cNvPr name="Freeform 19" id="19"/>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0" id="20"/>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1" id="21"/>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2" id="22"/>
          <p:cNvGrpSpPr/>
          <p:nvPr/>
        </p:nvGrpSpPr>
        <p:grpSpPr>
          <a:xfrm rot="0">
            <a:off x="9253538" y="430323"/>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258534"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5233988"/>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4" id="34"/>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7" id="37"/>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8" id="38"/>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39" id="39"/>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40" id="40"/>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41" id="41"/>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sp>
        <p:nvSpPr>
          <p:cNvPr name="TextBox 42" id="42"/>
          <p:cNvSpPr txBox="true"/>
          <p:nvPr/>
        </p:nvSpPr>
        <p:spPr>
          <a:xfrm rot="0">
            <a:off x="467508" y="1375276"/>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solidFill>
                <a:latin typeface="Telegraf"/>
                <a:ea typeface="Telegraf"/>
                <a:cs typeface="Telegraf"/>
                <a:sym typeface="Telegraf"/>
              </a:rPr>
              <a:t>Main pull to job is financial: bonus $500-800 for working night shift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Has been with Stanford facilities since 2012: housing covered, used to work @ Lakeside Dining. Patient transporter for 21 months.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Works 5 night shifts a week, </a:t>
            </a:r>
            <a:r>
              <a:rPr lang="en-US" b="true" sz="1500">
                <a:solidFill>
                  <a:srgbClr val="000000"/>
                </a:solidFill>
                <a:latin typeface="Telegraf Bold"/>
                <a:ea typeface="Telegraf Bold"/>
                <a:cs typeface="Telegraf Bold"/>
                <a:sym typeface="Telegraf Bold"/>
              </a:rPr>
              <a:t>more than other average night shift jobs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It is hard to accomodate family and other personal responsibilities. </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“Definitely a weird feeling getting up when everyone’s going to bed. It’s hard to explain.”</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On off days, does meal prep, chores, shopping, appointments, family visit, workout. ““</a:t>
            </a:r>
            <a:r>
              <a:rPr lang="en-US" b="true" sz="1500">
                <a:solidFill>
                  <a:srgbClr val="000000"/>
                </a:solidFill>
                <a:latin typeface="Telegraf Bold"/>
                <a:ea typeface="Telegraf Bold"/>
                <a:cs typeface="Telegraf Bold"/>
                <a:sym typeface="Telegraf Bold"/>
              </a:rPr>
              <a:t>Odd to do these at like 3 am”</a:t>
            </a:r>
            <a:r>
              <a:rPr lang="en-US" sz="1500">
                <a:solidFill>
                  <a:srgbClr val="000000"/>
                </a:solidFill>
                <a:latin typeface="Telegraf"/>
                <a:ea typeface="Telegraf"/>
                <a:cs typeface="Telegraf"/>
                <a:sym typeface="Telegraf"/>
              </a:rPr>
              <a: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 had an interview at work at 12 pm in the daytime and it was</a:t>
            </a:r>
            <a:r>
              <a:rPr lang="en-US" b="true" sz="1500">
                <a:solidFill>
                  <a:srgbClr val="000000"/>
                </a:solidFill>
                <a:latin typeface="Telegraf Bold"/>
                <a:ea typeface="Telegraf Bold"/>
                <a:cs typeface="Telegraf Bold"/>
                <a:sym typeface="Telegraf Bold"/>
              </a:rPr>
              <a:t> hard to focus</a:t>
            </a:r>
            <a:r>
              <a:rPr lang="en-US" sz="1500">
                <a:solidFill>
                  <a:srgbClr val="000000"/>
                </a:solidFill>
                <a:latin typeface="Telegraf"/>
                <a:ea typeface="Telegraf"/>
                <a:cs typeface="Telegraf"/>
                <a:sym typeface="Telegraf"/>
              </a:rPr>
              <a: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Sleep pattern is “just unnatural for your body”. Hard to adjust during/after time off.</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 use a few meditation VR apps to help calm down and sleep during the day.”</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t>
            </a:r>
            <a:r>
              <a:rPr lang="en-US" b="true" sz="1500">
                <a:solidFill>
                  <a:srgbClr val="000000"/>
                </a:solidFill>
                <a:latin typeface="Telegraf Bold"/>
                <a:ea typeface="Telegraf Bold"/>
                <a:cs typeface="Telegraf Bold"/>
                <a:sym typeface="Telegraf Bold"/>
              </a:rPr>
              <a:t>My social life is basically nonexistent at this point</a:t>
            </a:r>
            <a:r>
              <a:rPr lang="en-US" sz="1500">
                <a:solidFill>
                  <a:srgbClr val="000000"/>
                </a:solidFill>
                <a:latin typeface="Telegraf"/>
                <a:ea typeface="Telegraf"/>
                <a:cs typeface="Telegraf"/>
                <a:sym typeface="Telegraf"/>
              </a:rPr>
              <a: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 would go back to a daytime schedule in a heartbeat.”</a:t>
            </a:r>
          </a:p>
        </p:txBody>
      </p:sp>
      <p:sp>
        <p:nvSpPr>
          <p:cNvPr name="TextBox 43" id="43"/>
          <p:cNvSpPr txBox="true"/>
          <p:nvPr/>
        </p:nvSpPr>
        <p:spPr>
          <a:xfrm rot="0">
            <a:off x="9479039" y="1375276"/>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solidFill>
                <a:latin typeface="Telegraf"/>
                <a:ea typeface="Telegraf"/>
                <a:cs typeface="Telegraf"/>
                <a:sym typeface="Telegraf"/>
              </a:rPr>
              <a:t>Trying to get out of this job, it is not ideal for him at all</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He has to work this job for </a:t>
            </a:r>
            <a:r>
              <a:rPr lang="en-US" b="true" sz="1500">
                <a:solidFill>
                  <a:srgbClr val="000000"/>
                </a:solidFill>
                <a:latin typeface="Telegraf Bold"/>
                <a:ea typeface="Telegraf Bold"/>
                <a:cs typeface="Telegraf Bold"/>
                <a:sym typeface="Telegraf Bold"/>
              </a:rPr>
              <a:t>financial reasons</a:t>
            </a:r>
            <a:r>
              <a:rPr lang="en-US" sz="1500">
                <a:solidFill>
                  <a:srgbClr val="000000"/>
                </a:solidFill>
                <a:latin typeface="Telegraf"/>
                <a:ea typeface="Telegraf"/>
                <a:cs typeface="Telegraf"/>
                <a:sym typeface="Telegraf"/>
              </a:rPr>
              <a:t>, and that is the only thing keeping him there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He hasn’t fully adjusted -- there is much room for improvement in his current cycle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But, his sleep cycle is better than before (when he had sleep apnea).</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Caffeine is an issue</a:t>
            </a:r>
            <a:r>
              <a:rPr lang="en-US" sz="1500">
                <a:solidFill>
                  <a:srgbClr val="000000"/>
                </a:solidFill>
                <a:latin typeface="Telegraf"/>
                <a:ea typeface="Telegraf"/>
                <a:cs typeface="Telegraf"/>
                <a:sym typeface="Telegraf"/>
              </a:rPr>
              <a:t> -- tries to stay away from having too much of it, especially in that environment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He has it easier than other night shift workers with families and wives -- he doesn’t have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 caffeine tracker would be a helpful feature to have in the app.</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Alertness wanes throughout shift but hours are decent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It would be </a:t>
            </a:r>
            <a:r>
              <a:rPr lang="en-US" b="true" sz="1500">
                <a:solidFill>
                  <a:srgbClr val="000000"/>
                </a:solidFill>
                <a:latin typeface="Telegraf Bold"/>
                <a:ea typeface="Telegraf Bold"/>
                <a:cs typeface="Telegraf Bold"/>
                <a:sym typeface="Telegraf Bold"/>
              </a:rPr>
              <a:t>impossible to keep switching in and out of a night schedule</a:t>
            </a:r>
            <a:r>
              <a:rPr lang="en-US" sz="1500">
                <a:solidFill>
                  <a:srgbClr val="000000"/>
                </a:solidFill>
                <a:latin typeface="Telegraf"/>
                <a:ea typeface="Telegraf"/>
                <a:cs typeface="Telegraf"/>
                <a:sym typeface="Telegraf"/>
              </a:rPr>
              <a:t> because of his 5x a week workday</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Not using his rest days -- just sleeping through them</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The job has helped him out physically since its physically demanding</a:t>
            </a:r>
          </a:p>
        </p:txBody>
      </p:sp>
      <p:sp>
        <p:nvSpPr>
          <p:cNvPr name="TextBox 44" id="44"/>
          <p:cNvSpPr txBox="true"/>
          <p:nvPr/>
        </p:nvSpPr>
        <p:spPr>
          <a:xfrm rot="0">
            <a:off x="484035" y="6228050"/>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solidFill>
                <a:latin typeface="Telegraf"/>
                <a:ea typeface="Telegraf"/>
                <a:cs typeface="Telegraf"/>
                <a:sym typeface="Telegraf"/>
              </a:rPr>
              <a:t>Works </a:t>
            </a:r>
            <a:r>
              <a:rPr lang="en-US" b="true" sz="1500">
                <a:solidFill>
                  <a:srgbClr val="000000"/>
                </a:solidFill>
                <a:latin typeface="Telegraf Bold"/>
                <a:ea typeface="Telegraf Bold"/>
                <a:cs typeface="Telegraf Bold"/>
                <a:sym typeface="Telegraf Bold"/>
              </a:rPr>
              <a:t>10:30 pm to 7 am</a:t>
            </a:r>
            <a:r>
              <a:rPr lang="en-US" sz="1500">
                <a:solidFill>
                  <a:srgbClr val="000000"/>
                </a:solidFill>
                <a:latin typeface="Telegraf"/>
                <a:ea typeface="Telegraf"/>
                <a:cs typeface="Telegraf"/>
                <a:sym typeface="Telegraf"/>
              </a:rPr>
              <a:t>, 5x a week with 2 weekend days (Wednesday and Thursday)</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Barely sees his family and friends, with a almost none social life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Tries to keep a consistent sleep schedule on off days, because otherwise there is a lasting effect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Still not feel completely adjusted to night shifts, and it’s been 2 years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Find it </a:t>
            </a:r>
            <a:r>
              <a:rPr lang="en-US" b="true" sz="1500">
                <a:solidFill>
                  <a:srgbClr val="000000"/>
                </a:solidFill>
                <a:latin typeface="Telegraf Bold"/>
                <a:ea typeface="Telegraf Bold"/>
                <a:cs typeface="Telegraf Bold"/>
                <a:sym typeface="Telegraf Bold"/>
              </a:rPr>
              <a:t>difficult to set things up logistically with day-shifters</a:t>
            </a:r>
            <a:r>
              <a:rPr lang="en-US" sz="1500">
                <a:solidFill>
                  <a:srgbClr val="000000"/>
                </a:solidFill>
                <a:latin typeface="Telegraf"/>
                <a:ea typeface="Telegraf"/>
                <a:cs typeface="Telegraf"/>
                <a:sym typeface="Telegraf"/>
              </a:rPr>
              <a:t> due to time differences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Uses stretching and VR meditation apps to help him calm down and sleep during the day</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Physically healthier as a result of actual job, not hours/cycle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Use Google Fit minimally, has other apps but doesn’t use them as much</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Had sleep apnea a few years ago</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Has caffeine but tries not to take too much. </a:t>
            </a:r>
            <a:r>
              <a:rPr lang="en-US" sz="1500">
                <a:solidFill>
                  <a:srgbClr val="000000"/>
                </a:solidFill>
                <a:latin typeface="Telegraf"/>
                <a:ea typeface="Telegraf"/>
                <a:cs typeface="Telegraf"/>
                <a:sym typeface="Telegraf"/>
              </a:rPr>
              <a:t>It is helpful to push through nights of short staff and overtime.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Use Reddit, NYT games, etc to keep himself alert throughout his shift.</a:t>
            </a:r>
          </a:p>
        </p:txBody>
      </p:sp>
      <p:sp>
        <p:nvSpPr>
          <p:cNvPr name="TextBox 45" id="45"/>
          <p:cNvSpPr txBox="true"/>
          <p:nvPr/>
        </p:nvSpPr>
        <p:spPr>
          <a:xfrm rot="0">
            <a:off x="9462512" y="6228050"/>
            <a:ext cx="8357980" cy="2943225"/>
          </a:xfrm>
          <a:prstGeom prst="rect">
            <a:avLst/>
          </a:prstGeom>
        </p:spPr>
        <p:txBody>
          <a:bodyPr anchor="t" rtlCol="false" tIns="0" lIns="0" bIns="0" rIns="0">
            <a:spAutoFit/>
          </a:bodyPr>
          <a:lstStyle/>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A sense of dependency on the job, financially </a:t>
            </a:r>
            <a:r>
              <a:rPr lang="en-US" sz="1500">
                <a:solidFill>
                  <a:srgbClr val="000000"/>
                </a:solidFill>
                <a:latin typeface="Telegraf"/>
                <a:ea typeface="Telegraf"/>
                <a:cs typeface="Telegraf"/>
                <a:sym typeface="Telegraf"/>
              </a:rPr>
              <a:t>and because Stanford gives him housing</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Concern for his physical health: left previous job due to health reasons, tracks health</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Disconnect from the daytime world,</a:t>
            </a:r>
            <a:r>
              <a:rPr lang="en-US" sz="1500">
                <a:solidFill>
                  <a:srgbClr val="000000"/>
                </a:solidFill>
                <a:latin typeface="Telegraf"/>
                <a:ea typeface="Telegraf"/>
                <a:cs typeface="Telegraf"/>
                <a:sym typeface="Telegraf"/>
              </a:rPr>
              <a:t> and separation from the rest of the world</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His situation puts him in a hard spot for any regular activities</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Difficulty balancing his professional and personal lives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Pressure from his work environment to take large amounts of caffeine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 lack of financial freedom. Shackled to a job he doesn’t prefer because of financial reasons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Optimistic for an app to help him adjust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Relieved he is not working this job with other responsibilities (family, etc)</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Accepting of his current situation, but seems more than happy to leave it.</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8" id="18"/>
          <p:cNvGrpSpPr/>
          <p:nvPr/>
        </p:nvGrpSpPr>
        <p:grpSpPr>
          <a:xfrm rot="0">
            <a:off x="9253538" y="5233988"/>
            <a:ext cx="8775929" cy="860712"/>
            <a:chOff x="0" y="0"/>
            <a:chExt cx="14811065" cy="1452617"/>
          </a:xfrm>
        </p:grpSpPr>
        <p:sp>
          <p:nvSpPr>
            <p:cNvPr name="Freeform 19" id="19"/>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0" id="20"/>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1" id="21"/>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2" id="22"/>
          <p:cNvGrpSpPr/>
          <p:nvPr/>
        </p:nvGrpSpPr>
        <p:grpSpPr>
          <a:xfrm rot="0">
            <a:off x="9253538" y="430323"/>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258534"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5233988"/>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4" id="34"/>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7" id="37"/>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8" id="38"/>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39" id="39"/>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40" id="40"/>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41" id="41"/>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sp>
        <p:nvSpPr>
          <p:cNvPr name="TextBox 42" id="42"/>
          <p:cNvSpPr txBox="true"/>
          <p:nvPr/>
        </p:nvSpPr>
        <p:spPr>
          <a:xfrm rot="0">
            <a:off x="467508" y="1375276"/>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Main pull to job is financial: bonus $500-800 for working night shift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Has been with Stanford facilities since 2012: housing covered, used to work @ Lakeside Dining. Patient transporter for 21 months.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Works 5 night shifts a week, more than other average night shift jobs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It is hard to accomodate family and other personal responsibilities. </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“Definitely a weird feeling getting up when everyone’s going to bed. It’s hard to explain.”</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On off days, does meal prep, chores, shopping, appointments, family visit, workout. ““Odd to do these at like 3 am”.</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 had an interview at work at 12 pm in the daytime and it was hard to focus”.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Sleep pattern is “just unnatural for your body”. Hard to adjust during/after time off.</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 use a few meditation VR apps to help calm down and sleep during the 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“My social life is basically nonexistent at this point.”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 would go back to a daytime schedule in a heartbeat.”</a:t>
            </a:r>
          </a:p>
        </p:txBody>
      </p:sp>
      <p:sp>
        <p:nvSpPr>
          <p:cNvPr name="TextBox 43" id="43"/>
          <p:cNvSpPr txBox="true"/>
          <p:nvPr/>
        </p:nvSpPr>
        <p:spPr>
          <a:xfrm rot="0">
            <a:off x="9479039" y="1375276"/>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Trying to get out of this job, it is not ideal for him at all</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has to work this job for financial reasons, and that is the only thing keeping him there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hasn’t fully adjusted -- there is much room for improvement in his current cycle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But, his sleep cycle is better than before (when he had sleep apnea).</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Caffeine is an issue -- tries to stay away from having too much of it, especially in that environment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has it easier than other night shift workers with families and wives -- he doesn’t have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 caffeine tracker would be a helpful feature to have in the app.</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Alertness wanes throughout shift but hours are decent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It would be impossible to keep switching in and out of a night schedule because of his 5x a week workday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Not using his rest days -- just sleeping through them</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The job has helped him out physically since its physically demanding</a:t>
            </a:r>
          </a:p>
        </p:txBody>
      </p:sp>
      <p:sp>
        <p:nvSpPr>
          <p:cNvPr name="TextBox 44" id="44"/>
          <p:cNvSpPr txBox="true"/>
          <p:nvPr/>
        </p:nvSpPr>
        <p:spPr>
          <a:xfrm rot="0">
            <a:off x="484035" y="6228050"/>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Works 10:30 pm to 7 am, 5x a week with 2 weekend days (Wednesday and Thursday)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Barely sees his family and friends, with a almost none social life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Tries to keep a consistent sleep schedule on off days, because otherwise there is a lasting effect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Still not feel completely adjusted to night shifts, and it’s been 2 years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Find it difficult to set things up logistically with day-shifters because of time differences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Uses stretching and VR meditation apps to help him calm down and sleep during the 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Physically healthier as a result of actual job, not hours/cycle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Use Google Fit minimally, has other apps but doesn’t use them as much</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Had sleep apnea a few years ago</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Has caffeine but tries not to take too much. It is helpful to push through nights of short staff and overtime.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Use Reddit, NYT games, etc to keep himself alert throughout his shift.</a:t>
            </a:r>
          </a:p>
        </p:txBody>
      </p:sp>
      <p:sp>
        <p:nvSpPr>
          <p:cNvPr name="TextBox 45" id="45"/>
          <p:cNvSpPr txBox="true"/>
          <p:nvPr/>
        </p:nvSpPr>
        <p:spPr>
          <a:xfrm rot="0">
            <a:off x="9462512" y="6228050"/>
            <a:ext cx="8357980" cy="29432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 sense of dependency on the job, financially and because Stanford gives him housing</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Concern for his physical health: left previous job due to health reasons, tracks health</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Disconnect from the daytime world, and separation from the rest of the world</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His situation puts him in a hard spot for any regular activities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Difficulty balancing his professional and personal lives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Pressure from his work environment to take large amounts of caffeine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 lack of financial freedom. Shackled to a job he doesn’t prefer because of financial reasons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Optimistic for an app to help him adjust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Relieved he is not working this job with other responsibilities (family, etc)</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Accepting of his current situation, but seems more than happy to leave it.</a:t>
            </a:r>
          </a:p>
        </p:txBody>
      </p:sp>
      <p:grpSp>
        <p:nvGrpSpPr>
          <p:cNvPr name="Group 46" id="46"/>
          <p:cNvGrpSpPr/>
          <p:nvPr/>
        </p:nvGrpSpPr>
        <p:grpSpPr>
          <a:xfrm rot="0">
            <a:off x="1539872" y="2036472"/>
            <a:ext cx="2286000" cy="2286000"/>
            <a:chOff x="0" y="0"/>
            <a:chExt cx="3048000" cy="3048000"/>
          </a:xfrm>
        </p:grpSpPr>
        <p:sp>
          <p:nvSpPr>
            <p:cNvPr name="Freeform 47" id="47"/>
            <p:cNvSpPr/>
            <p:nvPr/>
          </p:nvSpPr>
          <p:spPr>
            <a:xfrm flipH="false" flipV="false" rot="0">
              <a:off x="0" y="0"/>
              <a:ext cx="3048000" cy="2946400"/>
            </a:xfrm>
            <a:custGeom>
              <a:avLst/>
              <a:gdLst/>
              <a:ahLst/>
              <a:cxnLst/>
              <a:rect r="r" b="b" t="t" l="l"/>
              <a:pathLst>
                <a:path h="2946400" w="3048000">
                  <a:moveTo>
                    <a:pt x="0" y="0"/>
                  </a:moveTo>
                  <a:lnTo>
                    <a:pt x="3048000" y="0"/>
                  </a:lnTo>
                  <a:lnTo>
                    <a:pt x="3048000" y="2946400"/>
                  </a:lnTo>
                  <a:lnTo>
                    <a:pt x="0" y="2946400"/>
                  </a:lnTo>
                  <a:close/>
                </a:path>
              </a:pathLst>
            </a:custGeom>
            <a:solidFill>
              <a:srgbClr val="F4BAD9"/>
            </a:solidFill>
          </p:spPr>
        </p:sp>
        <p:sp>
          <p:nvSpPr>
            <p:cNvPr name="Freeform 48" id="48"/>
            <p:cNvSpPr/>
            <p:nvPr/>
          </p:nvSpPr>
          <p:spPr>
            <a:xfrm flipH="false" flipV="false" rot="0">
              <a:off x="0" y="0"/>
              <a:ext cx="3048000" cy="3048000"/>
            </a:xfrm>
            <a:custGeom>
              <a:avLst/>
              <a:gdLst/>
              <a:ahLst/>
              <a:cxnLst/>
              <a:rect r="r" b="b" t="t" l="l"/>
              <a:pathLst>
                <a:path h="3048000" w="3048000">
                  <a:moveTo>
                    <a:pt x="0" y="2946400"/>
                  </a:moveTo>
                  <a:lnTo>
                    <a:pt x="3048000" y="2946400"/>
                  </a:lnTo>
                  <a:lnTo>
                    <a:pt x="2921000" y="3048000"/>
                  </a:lnTo>
                  <a:cubicBezTo>
                    <a:pt x="2921000" y="3048000"/>
                    <a:pt x="1930400" y="2971800"/>
                    <a:pt x="1828800" y="2971800"/>
                  </a:cubicBezTo>
                  <a:lnTo>
                    <a:pt x="1219200" y="2971800"/>
                  </a:lnTo>
                  <a:cubicBezTo>
                    <a:pt x="1117600" y="2971800"/>
                    <a:pt x="127000" y="3048000"/>
                    <a:pt x="127000" y="3048000"/>
                  </a:cubicBezTo>
                  <a:lnTo>
                    <a:pt x="0" y="2946400"/>
                  </a:lnTo>
                  <a:lnTo>
                    <a:pt x="0" y="0"/>
                  </a:lnTo>
                  <a:lnTo>
                    <a:pt x="3048000" y="0"/>
                  </a:lnTo>
                  <a:lnTo>
                    <a:pt x="3048000" y="2946400"/>
                  </a:lnTo>
                  <a:lnTo>
                    <a:pt x="12700" y="2946400"/>
                  </a:lnTo>
                  <a:lnTo>
                    <a:pt x="12700" y="2933700"/>
                  </a:lnTo>
                  <a:lnTo>
                    <a:pt x="3035300" y="2933700"/>
                  </a:lnTo>
                  <a:lnTo>
                    <a:pt x="3035300" y="12700"/>
                  </a:lnTo>
                  <a:lnTo>
                    <a:pt x="12700" y="12700"/>
                  </a:lnTo>
                  <a:lnTo>
                    <a:pt x="12700" y="2946400"/>
                  </a:lnTo>
                </a:path>
              </a:pathLst>
            </a:custGeom>
            <a:solidFill>
              <a:srgbClr val="394C60">
                <a:alpha val="9804"/>
              </a:srgbClr>
            </a:solidFill>
          </p:spPr>
        </p:sp>
        <p:sp>
          <p:nvSpPr>
            <p:cNvPr name="TextBox 49" id="49"/>
            <p:cNvSpPr txBox="true"/>
            <p:nvPr/>
          </p:nvSpPr>
          <p:spPr>
            <a:xfrm>
              <a:off x="0" y="-76200"/>
              <a:ext cx="3048000" cy="2565400"/>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“This sleep pattern is </a:t>
              </a:r>
              <a:r>
                <a:rPr lang="en-US" sz="2000" b="true">
                  <a:solidFill>
                    <a:srgbClr val="000000"/>
                  </a:solidFill>
                  <a:latin typeface="Telegraf Bold"/>
                  <a:ea typeface="Telegraf Bold"/>
                  <a:cs typeface="Telegraf Bold"/>
                  <a:sym typeface="Telegraf Bold"/>
                </a:rPr>
                <a:t>unnatural</a:t>
              </a:r>
              <a:r>
                <a:rPr lang="en-US" sz="2000">
                  <a:solidFill>
                    <a:srgbClr val="000000"/>
                  </a:solidFill>
                  <a:latin typeface="Telegraf"/>
                  <a:ea typeface="Telegraf"/>
                  <a:cs typeface="Telegraf"/>
                  <a:sym typeface="Telegraf"/>
                </a:rPr>
                <a:t> for your body”</a:t>
              </a:r>
            </a:p>
          </p:txBody>
        </p:sp>
      </p:grpSp>
      <p:grpSp>
        <p:nvGrpSpPr>
          <p:cNvPr name="Group 50" id="50"/>
          <p:cNvGrpSpPr/>
          <p:nvPr/>
        </p:nvGrpSpPr>
        <p:grpSpPr>
          <a:xfrm rot="0">
            <a:off x="10117605" y="1845726"/>
            <a:ext cx="2843384" cy="2286000"/>
            <a:chOff x="0" y="0"/>
            <a:chExt cx="3791179" cy="3048000"/>
          </a:xfrm>
        </p:grpSpPr>
        <p:sp>
          <p:nvSpPr>
            <p:cNvPr name="Freeform 51" id="51"/>
            <p:cNvSpPr/>
            <p:nvPr/>
          </p:nvSpPr>
          <p:spPr>
            <a:xfrm flipH="false" flipV="false" rot="0">
              <a:off x="0" y="0"/>
              <a:ext cx="3791179" cy="2946400"/>
            </a:xfrm>
            <a:custGeom>
              <a:avLst/>
              <a:gdLst/>
              <a:ahLst/>
              <a:cxnLst/>
              <a:rect r="r" b="b" t="t" l="l"/>
              <a:pathLst>
                <a:path h="2946400" w="3791179">
                  <a:moveTo>
                    <a:pt x="0" y="0"/>
                  </a:moveTo>
                  <a:lnTo>
                    <a:pt x="3791179" y="0"/>
                  </a:lnTo>
                  <a:lnTo>
                    <a:pt x="3791179" y="2946400"/>
                  </a:lnTo>
                  <a:lnTo>
                    <a:pt x="0" y="2946400"/>
                  </a:lnTo>
                  <a:close/>
                </a:path>
              </a:pathLst>
            </a:custGeom>
            <a:solidFill>
              <a:srgbClr val="CBE9A2"/>
            </a:solidFill>
          </p:spPr>
        </p:sp>
        <p:sp>
          <p:nvSpPr>
            <p:cNvPr name="Freeform 52" id="52"/>
            <p:cNvSpPr/>
            <p:nvPr/>
          </p:nvSpPr>
          <p:spPr>
            <a:xfrm flipH="false" flipV="false" rot="0">
              <a:off x="0" y="0"/>
              <a:ext cx="3791179" cy="3048000"/>
            </a:xfrm>
            <a:custGeom>
              <a:avLst/>
              <a:gdLst/>
              <a:ahLst/>
              <a:cxnLst/>
              <a:rect r="r" b="b" t="t" l="l"/>
              <a:pathLst>
                <a:path h="3048000" w="3791179">
                  <a:moveTo>
                    <a:pt x="0" y="2946400"/>
                  </a:moveTo>
                  <a:lnTo>
                    <a:pt x="3791179" y="2946400"/>
                  </a:lnTo>
                  <a:lnTo>
                    <a:pt x="3664179" y="3048000"/>
                  </a:lnTo>
                  <a:cubicBezTo>
                    <a:pt x="3664179" y="3048000"/>
                    <a:pt x="2673579" y="2971800"/>
                    <a:pt x="2571979" y="2971800"/>
                  </a:cubicBezTo>
                  <a:lnTo>
                    <a:pt x="1219200" y="2971800"/>
                  </a:lnTo>
                  <a:cubicBezTo>
                    <a:pt x="1117600" y="2971800"/>
                    <a:pt x="127000" y="3048000"/>
                    <a:pt x="127000" y="3048000"/>
                  </a:cubicBezTo>
                  <a:lnTo>
                    <a:pt x="0" y="2946400"/>
                  </a:lnTo>
                  <a:lnTo>
                    <a:pt x="0" y="0"/>
                  </a:lnTo>
                  <a:lnTo>
                    <a:pt x="3791179" y="0"/>
                  </a:lnTo>
                  <a:lnTo>
                    <a:pt x="3791179" y="2946400"/>
                  </a:lnTo>
                  <a:lnTo>
                    <a:pt x="12700" y="2946400"/>
                  </a:lnTo>
                  <a:lnTo>
                    <a:pt x="12700" y="2933700"/>
                  </a:lnTo>
                  <a:lnTo>
                    <a:pt x="3778479" y="2933700"/>
                  </a:lnTo>
                  <a:lnTo>
                    <a:pt x="3778479" y="12700"/>
                  </a:lnTo>
                  <a:lnTo>
                    <a:pt x="12700" y="12700"/>
                  </a:lnTo>
                  <a:lnTo>
                    <a:pt x="12700" y="2946400"/>
                  </a:lnTo>
                </a:path>
              </a:pathLst>
            </a:custGeom>
            <a:solidFill>
              <a:srgbClr val="394C60">
                <a:alpha val="9804"/>
              </a:srgbClr>
            </a:solidFill>
          </p:spPr>
        </p:sp>
        <p:sp>
          <p:nvSpPr>
            <p:cNvPr name="TextBox 53" id="53"/>
            <p:cNvSpPr txBox="true"/>
            <p:nvPr/>
          </p:nvSpPr>
          <p:spPr>
            <a:xfrm>
              <a:off x="0" y="-76200"/>
              <a:ext cx="3791179" cy="2565400"/>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Trying to get out of the job </a:t>
              </a:r>
              <a:r>
                <a:rPr lang="en-US" sz="2000" b="true">
                  <a:solidFill>
                    <a:srgbClr val="000000"/>
                  </a:solidFill>
                  <a:latin typeface="Telegraf Bold"/>
                  <a:ea typeface="Telegraf Bold"/>
                  <a:cs typeface="Telegraf Bold"/>
                  <a:sym typeface="Telegraf Bold"/>
                </a:rPr>
                <a:t>because it is unideal</a:t>
              </a:r>
              <a:r>
                <a:rPr lang="en-US" sz="2000">
                  <a:solidFill>
                    <a:srgbClr val="000000"/>
                  </a:solidFill>
                  <a:latin typeface="Telegraf"/>
                  <a:ea typeface="Telegraf"/>
                  <a:cs typeface="Telegraf"/>
                  <a:sym typeface="Telegraf"/>
                </a:rPr>
                <a:t> for him</a:t>
              </a:r>
            </a:p>
          </p:txBody>
        </p:sp>
      </p:grpSp>
      <p:grpSp>
        <p:nvGrpSpPr>
          <p:cNvPr name="Group 54" id="54"/>
          <p:cNvGrpSpPr/>
          <p:nvPr/>
        </p:nvGrpSpPr>
        <p:grpSpPr>
          <a:xfrm rot="0">
            <a:off x="903526" y="6628100"/>
            <a:ext cx="2917702" cy="2548001"/>
            <a:chOff x="0" y="0"/>
            <a:chExt cx="3890269" cy="3397334"/>
          </a:xfrm>
        </p:grpSpPr>
        <p:sp>
          <p:nvSpPr>
            <p:cNvPr name="Freeform 55" id="55"/>
            <p:cNvSpPr/>
            <p:nvPr/>
          </p:nvSpPr>
          <p:spPr>
            <a:xfrm flipH="false" flipV="false" rot="0">
              <a:off x="0" y="0"/>
              <a:ext cx="3890269" cy="3295734"/>
            </a:xfrm>
            <a:custGeom>
              <a:avLst/>
              <a:gdLst/>
              <a:ahLst/>
              <a:cxnLst/>
              <a:rect r="r" b="b" t="t" l="l"/>
              <a:pathLst>
                <a:path h="3295734" w="3890269">
                  <a:moveTo>
                    <a:pt x="0" y="0"/>
                  </a:moveTo>
                  <a:lnTo>
                    <a:pt x="3890269" y="0"/>
                  </a:lnTo>
                  <a:lnTo>
                    <a:pt x="3890269" y="3295734"/>
                  </a:lnTo>
                  <a:lnTo>
                    <a:pt x="0" y="3295734"/>
                  </a:lnTo>
                  <a:close/>
                </a:path>
              </a:pathLst>
            </a:custGeom>
            <a:solidFill>
              <a:srgbClr val="FDF9B4"/>
            </a:solidFill>
          </p:spPr>
        </p:sp>
        <p:sp>
          <p:nvSpPr>
            <p:cNvPr name="Freeform 56" id="56"/>
            <p:cNvSpPr/>
            <p:nvPr/>
          </p:nvSpPr>
          <p:spPr>
            <a:xfrm flipH="false" flipV="false" rot="0">
              <a:off x="0" y="0"/>
              <a:ext cx="3890269" cy="3397334"/>
            </a:xfrm>
            <a:custGeom>
              <a:avLst/>
              <a:gdLst/>
              <a:ahLst/>
              <a:cxnLst/>
              <a:rect r="r" b="b" t="t" l="l"/>
              <a:pathLst>
                <a:path h="3397334" w="3890269">
                  <a:moveTo>
                    <a:pt x="0" y="3295734"/>
                  </a:moveTo>
                  <a:lnTo>
                    <a:pt x="3890269" y="3295734"/>
                  </a:lnTo>
                  <a:lnTo>
                    <a:pt x="3763269" y="3397334"/>
                  </a:lnTo>
                  <a:cubicBezTo>
                    <a:pt x="3763269" y="3397334"/>
                    <a:pt x="2772669" y="3321134"/>
                    <a:pt x="2671069" y="3321134"/>
                  </a:cubicBezTo>
                  <a:lnTo>
                    <a:pt x="1219200" y="3321134"/>
                  </a:lnTo>
                  <a:cubicBezTo>
                    <a:pt x="1117600" y="3321134"/>
                    <a:pt x="127000" y="3397334"/>
                    <a:pt x="127000" y="3397334"/>
                  </a:cubicBezTo>
                  <a:lnTo>
                    <a:pt x="0" y="3295734"/>
                  </a:lnTo>
                  <a:lnTo>
                    <a:pt x="0" y="0"/>
                  </a:lnTo>
                  <a:lnTo>
                    <a:pt x="3890269" y="0"/>
                  </a:lnTo>
                  <a:lnTo>
                    <a:pt x="3890269" y="3295734"/>
                  </a:lnTo>
                  <a:lnTo>
                    <a:pt x="12700" y="3295734"/>
                  </a:lnTo>
                  <a:lnTo>
                    <a:pt x="12700" y="3283034"/>
                  </a:lnTo>
                  <a:lnTo>
                    <a:pt x="3877569" y="3283034"/>
                  </a:lnTo>
                  <a:lnTo>
                    <a:pt x="3877569" y="12700"/>
                  </a:lnTo>
                  <a:lnTo>
                    <a:pt x="12700" y="12700"/>
                  </a:lnTo>
                  <a:lnTo>
                    <a:pt x="12700" y="3295734"/>
                  </a:lnTo>
                </a:path>
              </a:pathLst>
            </a:custGeom>
            <a:solidFill>
              <a:srgbClr val="394C60">
                <a:alpha val="9804"/>
              </a:srgbClr>
            </a:solidFill>
          </p:spPr>
        </p:sp>
        <p:sp>
          <p:nvSpPr>
            <p:cNvPr name="TextBox 57" id="57"/>
            <p:cNvSpPr txBox="true"/>
            <p:nvPr/>
          </p:nvSpPr>
          <p:spPr>
            <a:xfrm>
              <a:off x="0" y="-66675"/>
              <a:ext cx="3890269" cy="2905209"/>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Uses </a:t>
              </a:r>
              <a:r>
                <a:rPr lang="en-US" sz="1999" b="true">
                  <a:solidFill>
                    <a:srgbClr val="000000"/>
                  </a:solidFill>
                  <a:latin typeface="Telegraf Bold"/>
                  <a:ea typeface="Telegraf Bold"/>
                  <a:cs typeface="Telegraf Bold"/>
                  <a:sym typeface="Telegraf Bold"/>
                </a:rPr>
                <a:t>stretching and VR meditation app</a:t>
              </a:r>
              <a:r>
                <a:rPr lang="en-US" sz="1999">
                  <a:solidFill>
                    <a:srgbClr val="000000"/>
                  </a:solidFill>
                  <a:latin typeface="Telegraf"/>
                  <a:ea typeface="Telegraf"/>
                  <a:cs typeface="Telegraf"/>
                  <a:sym typeface="Telegraf"/>
                </a:rPr>
                <a:t> to help him calm down before he sleeps</a:t>
              </a:r>
            </a:p>
          </p:txBody>
        </p:sp>
      </p:grpSp>
      <p:grpSp>
        <p:nvGrpSpPr>
          <p:cNvPr name="Group 58" id="58"/>
          <p:cNvGrpSpPr/>
          <p:nvPr/>
        </p:nvGrpSpPr>
        <p:grpSpPr>
          <a:xfrm rot="0">
            <a:off x="10400535" y="6679189"/>
            <a:ext cx="3240967" cy="2286000"/>
            <a:chOff x="0" y="0"/>
            <a:chExt cx="4321289" cy="3048000"/>
          </a:xfrm>
        </p:grpSpPr>
        <p:sp>
          <p:nvSpPr>
            <p:cNvPr name="Freeform 59" id="59"/>
            <p:cNvSpPr/>
            <p:nvPr/>
          </p:nvSpPr>
          <p:spPr>
            <a:xfrm flipH="false" flipV="false" rot="0">
              <a:off x="0" y="0"/>
              <a:ext cx="4321289" cy="2946400"/>
            </a:xfrm>
            <a:custGeom>
              <a:avLst/>
              <a:gdLst/>
              <a:ahLst/>
              <a:cxnLst/>
              <a:rect r="r" b="b" t="t" l="l"/>
              <a:pathLst>
                <a:path h="2946400" w="4321289">
                  <a:moveTo>
                    <a:pt x="0" y="0"/>
                  </a:moveTo>
                  <a:lnTo>
                    <a:pt x="4321289" y="0"/>
                  </a:lnTo>
                  <a:lnTo>
                    <a:pt x="4321289" y="2946400"/>
                  </a:lnTo>
                  <a:lnTo>
                    <a:pt x="0" y="2946400"/>
                  </a:lnTo>
                  <a:close/>
                </a:path>
              </a:pathLst>
            </a:custGeom>
            <a:solidFill>
              <a:srgbClr val="F6B7A2"/>
            </a:solidFill>
          </p:spPr>
        </p:sp>
        <p:sp>
          <p:nvSpPr>
            <p:cNvPr name="Freeform 60" id="60"/>
            <p:cNvSpPr/>
            <p:nvPr/>
          </p:nvSpPr>
          <p:spPr>
            <a:xfrm flipH="false" flipV="false" rot="0">
              <a:off x="0" y="0"/>
              <a:ext cx="4321289" cy="3048000"/>
            </a:xfrm>
            <a:custGeom>
              <a:avLst/>
              <a:gdLst/>
              <a:ahLst/>
              <a:cxnLst/>
              <a:rect r="r" b="b" t="t" l="l"/>
              <a:pathLst>
                <a:path h="3048000" w="4321289">
                  <a:moveTo>
                    <a:pt x="0" y="2946400"/>
                  </a:moveTo>
                  <a:lnTo>
                    <a:pt x="4321289" y="2946400"/>
                  </a:lnTo>
                  <a:lnTo>
                    <a:pt x="4194289" y="3048000"/>
                  </a:lnTo>
                  <a:cubicBezTo>
                    <a:pt x="4194289" y="3048000"/>
                    <a:pt x="3203689" y="2971800"/>
                    <a:pt x="3102089" y="2971800"/>
                  </a:cubicBezTo>
                  <a:lnTo>
                    <a:pt x="1219200" y="2971800"/>
                  </a:lnTo>
                  <a:cubicBezTo>
                    <a:pt x="1117600" y="2971800"/>
                    <a:pt x="127000" y="3048000"/>
                    <a:pt x="127000" y="3048000"/>
                  </a:cubicBezTo>
                  <a:lnTo>
                    <a:pt x="0" y="2946400"/>
                  </a:lnTo>
                  <a:lnTo>
                    <a:pt x="0" y="0"/>
                  </a:lnTo>
                  <a:lnTo>
                    <a:pt x="4321289" y="0"/>
                  </a:lnTo>
                  <a:lnTo>
                    <a:pt x="4321289" y="2946400"/>
                  </a:lnTo>
                  <a:lnTo>
                    <a:pt x="12700" y="2946400"/>
                  </a:lnTo>
                  <a:lnTo>
                    <a:pt x="12700" y="2933700"/>
                  </a:lnTo>
                  <a:lnTo>
                    <a:pt x="4308589" y="2933700"/>
                  </a:lnTo>
                  <a:lnTo>
                    <a:pt x="4308589" y="12700"/>
                  </a:lnTo>
                  <a:lnTo>
                    <a:pt x="12700" y="12700"/>
                  </a:lnTo>
                  <a:lnTo>
                    <a:pt x="12700" y="2946400"/>
                  </a:lnTo>
                </a:path>
              </a:pathLst>
            </a:custGeom>
            <a:solidFill>
              <a:srgbClr val="394C60">
                <a:alpha val="9804"/>
              </a:srgbClr>
            </a:solidFill>
          </p:spPr>
        </p:sp>
        <p:sp>
          <p:nvSpPr>
            <p:cNvPr name="TextBox 61" id="61"/>
            <p:cNvSpPr txBox="true"/>
            <p:nvPr/>
          </p:nvSpPr>
          <p:spPr>
            <a:xfrm>
              <a:off x="0" y="-66675"/>
              <a:ext cx="4321289"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A sense of </a:t>
              </a:r>
              <a:r>
                <a:rPr lang="en-US" sz="1999" b="true">
                  <a:solidFill>
                    <a:srgbClr val="000000"/>
                  </a:solidFill>
                  <a:latin typeface="Telegraf Bold"/>
                  <a:ea typeface="Telegraf Bold"/>
                  <a:cs typeface="Telegraf Bold"/>
                  <a:sym typeface="Telegraf Bold"/>
                </a:rPr>
                <a:t>dependency</a:t>
              </a:r>
              <a:r>
                <a:rPr lang="en-US" sz="1999">
                  <a:solidFill>
                    <a:srgbClr val="000000"/>
                  </a:solidFill>
                  <a:latin typeface="Telegraf"/>
                  <a:ea typeface="Telegraf"/>
                  <a:cs typeface="Telegraf"/>
                  <a:sym typeface="Telegraf"/>
                </a:rPr>
                <a:t> for the job </a:t>
              </a:r>
              <a:r>
                <a:rPr lang="en-US" sz="1999" b="true">
                  <a:solidFill>
                    <a:srgbClr val="000000"/>
                  </a:solidFill>
                  <a:latin typeface="Telegraf Bold"/>
                  <a:ea typeface="Telegraf Bold"/>
                  <a:cs typeface="Telegraf Bold"/>
                  <a:sym typeface="Telegraf Bold"/>
                </a:rPr>
                <a:t>financially</a:t>
              </a:r>
              <a:r>
                <a:rPr lang="en-US" sz="1999">
                  <a:solidFill>
                    <a:srgbClr val="000000"/>
                  </a:solidFill>
                  <a:latin typeface="Telegraf"/>
                  <a:ea typeface="Telegraf"/>
                  <a:cs typeface="Telegraf"/>
                  <a:sym typeface="Telegraf"/>
                </a:rPr>
                <a:t> and because of housing</a:t>
              </a:r>
            </a:p>
          </p:txBody>
        </p:sp>
      </p:grpSp>
      <p:grpSp>
        <p:nvGrpSpPr>
          <p:cNvPr name="Group 62" id="62"/>
          <p:cNvGrpSpPr/>
          <p:nvPr/>
        </p:nvGrpSpPr>
        <p:grpSpPr>
          <a:xfrm rot="0">
            <a:off x="4811497" y="2036472"/>
            <a:ext cx="2286000" cy="2286000"/>
            <a:chOff x="0" y="0"/>
            <a:chExt cx="3048000" cy="3048000"/>
          </a:xfrm>
        </p:grpSpPr>
        <p:sp>
          <p:nvSpPr>
            <p:cNvPr name="Freeform 63" id="63"/>
            <p:cNvSpPr/>
            <p:nvPr/>
          </p:nvSpPr>
          <p:spPr>
            <a:xfrm flipH="false" flipV="false" rot="0">
              <a:off x="0" y="0"/>
              <a:ext cx="3048000" cy="2946400"/>
            </a:xfrm>
            <a:custGeom>
              <a:avLst/>
              <a:gdLst/>
              <a:ahLst/>
              <a:cxnLst/>
              <a:rect r="r" b="b" t="t" l="l"/>
              <a:pathLst>
                <a:path h="2946400" w="3048000">
                  <a:moveTo>
                    <a:pt x="0" y="0"/>
                  </a:moveTo>
                  <a:lnTo>
                    <a:pt x="3048000" y="0"/>
                  </a:lnTo>
                  <a:lnTo>
                    <a:pt x="3048000" y="2946400"/>
                  </a:lnTo>
                  <a:lnTo>
                    <a:pt x="0" y="2946400"/>
                  </a:lnTo>
                  <a:close/>
                </a:path>
              </a:pathLst>
            </a:custGeom>
            <a:solidFill>
              <a:srgbClr val="F4BAD9"/>
            </a:solidFill>
          </p:spPr>
        </p:sp>
        <p:sp>
          <p:nvSpPr>
            <p:cNvPr name="Freeform 64" id="64"/>
            <p:cNvSpPr/>
            <p:nvPr/>
          </p:nvSpPr>
          <p:spPr>
            <a:xfrm flipH="false" flipV="false" rot="0">
              <a:off x="0" y="0"/>
              <a:ext cx="3048000" cy="3048000"/>
            </a:xfrm>
            <a:custGeom>
              <a:avLst/>
              <a:gdLst/>
              <a:ahLst/>
              <a:cxnLst/>
              <a:rect r="r" b="b" t="t" l="l"/>
              <a:pathLst>
                <a:path h="3048000" w="3048000">
                  <a:moveTo>
                    <a:pt x="0" y="2946400"/>
                  </a:moveTo>
                  <a:lnTo>
                    <a:pt x="3048000" y="2946400"/>
                  </a:lnTo>
                  <a:lnTo>
                    <a:pt x="2921000" y="3048000"/>
                  </a:lnTo>
                  <a:cubicBezTo>
                    <a:pt x="2921000" y="3048000"/>
                    <a:pt x="1930400" y="2971800"/>
                    <a:pt x="1828800" y="2971800"/>
                  </a:cubicBezTo>
                  <a:lnTo>
                    <a:pt x="1219200" y="2971800"/>
                  </a:lnTo>
                  <a:cubicBezTo>
                    <a:pt x="1117600" y="2971800"/>
                    <a:pt x="127000" y="3048000"/>
                    <a:pt x="127000" y="3048000"/>
                  </a:cubicBezTo>
                  <a:lnTo>
                    <a:pt x="0" y="2946400"/>
                  </a:lnTo>
                  <a:lnTo>
                    <a:pt x="0" y="0"/>
                  </a:lnTo>
                  <a:lnTo>
                    <a:pt x="3048000" y="0"/>
                  </a:lnTo>
                  <a:lnTo>
                    <a:pt x="3048000" y="2946400"/>
                  </a:lnTo>
                  <a:lnTo>
                    <a:pt x="12700" y="2946400"/>
                  </a:lnTo>
                  <a:lnTo>
                    <a:pt x="12700" y="2933700"/>
                  </a:lnTo>
                  <a:lnTo>
                    <a:pt x="3035300" y="2933700"/>
                  </a:lnTo>
                  <a:lnTo>
                    <a:pt x="3035300" y="12700"/>
                  </a:lnTo>
                  <a:lnTo>
                    <a:pt x="12700" y="12700"/>
                  </a:lnTo>
                  <a:lnTo>
                    <a:pt x="12700" y="2946400"/>
                  </a:lnTo>
                </a:path>
              </a:pathLst>
            </a:custGeom>
            <a:solidFill>
              <a:srgbClr val="394C60">
                <a:alpha val="9804"/>
              </a:srgbClr>
            </a:solidFill>
          </p:spPr>
        </p:sp>
        <p:sp>
          <p:nvSpPr>
            <p:cNvPr name="TextBox 65" id="65"/>
            <p:cNvSpPr txBox="true"/>
            <p:nvPr/>
          </p:nvSpPr>
          <p:spPr>
            <a:xfrm>
              <a:off x="0" y="-76200"/>
              <a:ext cx="3048000" cy="2565400"/>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“I would go back to daytime shifts in a </a:t>
              </a:r>
              <a:r>
                <a:rPr lang="en-US" sz="2000" b="true">
                  <a:solidFill>
                    <a:srgbClr val="000000"/>
                  </a:solidFill>
                  <a:latin typeface="Telegraf Bold"/>
                  <a:ea typeface="Telegraf Bold"/>
                  <a:cs typeface="Telegraf Bold"/>
                  <a:sym typeface="Telegraf Bold"/>
                </a:rPr>
                <a:t>heartbeat.”</a:t>
              </a:r>
            </a:p>
          </p:txBody>
        </p:sp>
      </p:grpSp>
      <p:grpSp>
        <p:nvGrpSpPr>
          <p:cNvPr name="Group 66" id="66"/>
          <p:cNvGrpSpPr/>
          <p:nvPr/>
        </p:nvGrpSpPr>
        <p:grpSpPr>
          <a:xfrm rot="0">
            <a:off x="13775843" y="1788576"/>
            <a:ext cx="3496607" cy="2286000"/>
            <a:chOff x="0" y="0"/>
            <a:chExt cx="4662143" cy="3048000"/>
          </a:xfrm>
        </p:grpSpPr>
        <p:sp>
          <p:nvSpPr>
            <p:cNvPr name="Freeform 67" id="67"/>
            <p:cNvSpPr/>
            <p:nvPr/>
          </p:nvSpPr>
          <p:spPr>
            <a:xfrm flipH="false" flipV="false" rot="0">
              <a:off x="0" y="0"/>
              <a:ext cx="4662143" cy="2946400"/>
            </a:xfrm>
            <a:custGeom>
              <a:avLst/>
              <a:gdLst/>
              <a:ahLst/>
              <a:cxnLst/>
              <a:rect r="r" b="b" t="t" l="l"/>
              <a:pathLst>
                <a:path h="2946400" w="4662143">
                  <a:moveTo>
                    <a:pt x="0" y="0"/>
                  </a:moveTo>
                  <a:lnTo>
                    <a:pt x="4662143" y="0"/>
                  </a:lnTo>
                  <a:lnTo>
                    <a:pt x="4662143" y="2946400"/>
                  </a:lnTo>
                  <a:lnTo>
                    <a:pt x="0" y="2946400"/>
                  </a:lnTo>
                  <a:close/>
                </a:path>
              </a:pathLst>
            </a:custGeom>
            <a:solidFill>
              <a:srgbClr val="CBE9A2"/>
            </a:solidFill>
          </p:spPr>
        </p:sp>
        <p:sp>
          <p:nvSpPr>
            <p:cNvPr name="Freeform 68" id="68"/>
            <p:cNvSpPr/>
            <p:nvPr/>
          </p:nvSpPr>
          <p:spPr>
            <a:xfrm flipH="false" flipV="false" rot="0">
              <a:off x="0" y="0"/>
              <a:ext cx="4662143" cy="3048000"/>
            </a:xfrm>
            <a:custGeom>
              <a:avLst/>
              <a:gdLst/>
              <a:ahLst/>
              <a:cxnLst/>
              <a:rect r="r" b="b" t="t" l="l"/>
              <a:pathLst>
                <a:path h="3048000" w="4662143">
                  <a:moveTo>
                    <a:pt x="0" y="2946400"/>
                  </a:moveTo>
                  <a:lnTo>
                    <a:pt x="4662143" y="2946400"/>
                  </a:lnTo>
                  <a:lnTo>
                    <a:pt x="4535143" y="3048000"/>
                  </a:lnTo>
                  <a:cubicBezTo>
                    <a:pt x="4535143" y="3048000"/>
                    <a:pt x="3544543" y="2971800"/>
                    <a:pt x="3442943" y="2971800"/>
                  </a:cubicBezTo>
                  <a:lnTo>
                    <a:pt x="1219200" y="2971800"/>
                  </a:lnTo>
                  <a:cubicBezTo>
                    <a:pt x="1117600" y="2971800"/>
                    <a:pt x="127000" y="3048000"/>
                    <a:pt x="127000" y="3048000"/>
                  </a:cubicBezTo>
                  <a:lnTo>
                    <a:pt x="0" y="2946400"/>
                  </a:lnTo>
                  <a:lnTo>
                    <a:pt x="0" y="0"/>
                  </a:lnTo>
                  <a:lnTo>
                    <a:pt x="4662143" y="0"/>
                  </a:lnTo>
                  <a:lnTo>
                    <a:pt x="4662143" y="2946400"/>
                  </a:lnTo>
                  <a:lnTo>
                    <a:pt x="12700" y="2946400"/>
                  </a:lnTo>
                  <a:lnTo>
                    <a:pt x="12700" y="2933700"/>
                  </a:lnTo>
                  <a:lnTo>
                    <a:pt x="4649443" y="2933700"/>
                  </a:lnTo>
                  <a:lnTo>
                    <a:pt x="4649443" y="12700"/>
                  </a:lnTo>
                  <a:lnTo>
                    <a:pt x="12700" y="12700"/>
                  </a:lnTo>
                  <a:lnTo>
                    <a:pt x="12700" y="2946400"/>
                  </a:lnTo>
                </a:path>
              </a:pathLst>
            </a:custGeom>
            <a:solidFill>
              <a:srgbClr val="394C60">
                <a:alpha val="9804"/>
              </a:srgbClr>
            </a:solidFill>
          </p:spPr>
        </p:sp>
        <p:sp>
          <p:nvSpPr>
            <p:cNvPr name="TextBox 69" id="69"/>
            <p:cNvSpPr txBox="true"/>
            <p:nvPr/>
          </p:nvSpPr>
          <p:spPr>
            <a:xfrm>
              <a:off x="0" y="-66675"/>
              <a:ext cx="4662143"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Doesn’t think rest days are truly leisure days but rather uses it to </a:t>
              </a:r>
              <a:r>
                <a:rPr lang="en-US" sz="1999" b="true">
                  <a:solidFill>
                    <a:srgbClr val="000000"/>
                  </a:solidFill>
                  <a:latin typeface="Telegraf Bold"/>
                  <a:ea typeface="Telegraf Bold"/>
                  <a:cs typeface="Telegraf Bold"/>
                  <a:sym typeface="Telegraf Bold"/>
                </a:rPr>
                <a:t>catch up on sleep</a:t>
              </a:r>
            </a:p>
          </p:txBody>
        </p:sp>
      </p:grpSp>
      <p:grpSp>
        <p:nvGrpSpPr>
          <p:cNvPr name="Group 70" id="70"/>
          <p:cNvGrpSpPr/>
          <p:nvPr/>
        </p:nvGrpSpPr>
        <p:grpSpPr>
          <a:xfrm rot="0">
            <a:off x="4162101" y="6628100"/>
            <a:ext cx="3584791" cy="2286000"/>
            <a:chOff x="0" y="0"/>
            <a:chExt cx="4779721" cy="3048000"/>
          </a:xfrm>
        </p:grpSpPr>
        <p:sp>
          <p:nvSpPr>
            <p:cNvPr name="Freeform 71" id="71"/>
            <p:cNvSpPr/>
            <p:nvPr/>
          </p:nvSpPr>
          <p:spPr>
            <a:xfrm flipH="false" flipV="false" rot="0">
              <a:off x="0" y="0"/>
              <a:ext cx="4779721" cy="2946400"/>
            </a:xfrm>
            <a:custGeom>
              <a:avLst/>
              <a:gdLst/>
              <a:ahLst/>
              <a:cxnLst/>
              <a:rect r="r" b="b" t="t" l="l"/>
              <a:pathLst>
                <a:path h="2946400" w="4779721">
                  <a:moveTo>
                    <a:pt x="0" y="0"/>
                  </a:moveTo>
                  <a:lnTo>
                    <a:pt x="4779721" y="0"/>
                  </a:lnTo>
                  <a:lnTo>
                    <a:pt x="4779721" y="2946400"/>
                  </a:lnTo>
                  <a:lnTo>
                    <a:pt x="0" y="2946400"/>
                  </a:lnTo>
                  <a:close/>
                </a:path>
              </a:pathLst>
            </a:custGeom>
            <a:solidFill>
              <a:srgbClr val="FDF9B4"/>
            </a:solidFill>
          </p:spPr>
        </p:sp>
        <p:sp>
          <p:nvSpPr>
            <p:cNvPr name="Freeform 72" id="72"/>
            <p:cNvSpPr/>
            <p:nvPr/>
          </p:nvSpPr>
          <p:spPr>
            <a:xfrm flipH="false" flipV="false" rot="0">
              <a:off x="0" y="0"/>
              <a:ext cx="4779721" cy="3048000"/>
            </a:xfrm>
            <a:custGeom>
              <a:avLst/>
              <a:gdLst/>
              <a:ahLst/>
              <a:cxnLst/>
              <a:rect r="r" b="b" t="t" l="l"/>
              <a:pathLst>
                <a:path h="3048000" w="4779721">
                  <a:moveTo>
                    <a:pt x="0" y="2946400"/>
                  </a:moveTo>
                  <a:lnTo>
                    <a:pt x="4779721" y="2946400"/>
                  </a:lnTo>
                  <a:lnTo>
                    <a:pt x="4652721" y="3048000"/>
                  </a:lnTo>
                  <a:cubicBezTo>
                    <a:pt x="4652721" y="3048000"/>
                    <a:pt x="3662121" y="2971800"/>
                    <a:pt x="3560521" y="2971800"/>
                  </a:cubicBezTo>
                  <a:lnTo>
                    <a:pt x="1219200" y="2971800"/>
                  </a:lnTo>
                  <a:cubicBezTo>
                    <a:pt x="1117600" y="2971800"/>
                    <a:pt x="127000" y="3048000"/>
                    <a:pt x="127000" y="3048000"/>
                  </a:cubicBezTo>
                  <a:lnTo>
                    <a:pt x="0" y="2946400"/>
                  </a:lnTo>
                  <a:lnTo>
                    <a:pt x="0" y="0"/>
                  </a:lnTo>
                  <a:lnTo>
                    <a:pt x="4779721" y="0"/>
                  </a:lnTo>
                  <a:lnTo>
                    <a:pt x="4779721" y="2946400"/>
                  </a:lnTo>
                  <a:lnTo>
                    <a:pt x="12700" y="2946400"/>
                  </a:lnTo>
                  <a:lnTo>
                    <a:pt x="12700" y="2933700"/>
                  </a:lnTo>
                  <a:lnTo>
                    <a:pt x="4767021" y="2933700"/>
                  </a:lnTo>
                  <a:lnTo>
                    <a:pt x="4767021" y="12700"/>
                  </a:lnTo>
                  <a:lnTo>
                    <a:pt x="12700" y="12700"/>
                  </a:lnTo>
                  <a:lnTo>
                    <a:pt x="12700" y="2946400"/>
                  </a:lnTo>
                </a:path>
              </a:pathLst>
            </a:custGeom>
            <a:solidFill>
              <a:srgbClr val="394C60">
                <a:alpha val="9804"/>
              </a:srgbClr>
            </a:solidFill>
          </p:spPr>
        </p:sp>
        <p:sp>
          <p:nvSpPr>
            <p:cNvPr name="TextBox 73" id="73"/>
            <p:cNvSpPr txBox="true"/>
            <p:nvPr/>
          </p:nvSpPr>
          <p:spPr>
            <a:xfrm>
              <a:off x="0" y="-66675"/>
              <a:ext cx="4779721"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Keeps himself awake </a:t>
              </a:r>
              <a:r>
                <a:rPr lang="en-US" sz="1999" b="true">
                  <a:solidFill>
                    <a:srgbClr val="000000"/>
                  </a:solidFill>
                  <a:latin typeface="Telegraf Bold"/>
                  <a:ea typeface="Telegraf Bold"/>
                  <a:cs typeface="Telegraf Bold"/>
                  <a:sym typeface="Telegraf Bold"/>
                </a:rPr>
                <a:t>through playing NYT games </a:t>
              </a:r>
              <a:r>
                <a:rPr lang="en-US" sz="1999">
                  <a:solidFill>
                    <a:srgbClr val="000000"/>
                  </a:solidFill>
                  <a:latin typeface="Telegraf"/>
                  <a:ea typeface="Telegraf"/>
                  <a:cs typeface="Telegraf"/>
                  <a:sym typeface="Telegraf"/>
                </a:rPr>
                <a:t>and Reddit (scrolling apps)</a:t>
              </a:r>
            </a:p>
          </p:txBody>
        </p:sp>
      </p:grpSp>
      <p:grpSp>
        <p:nvGrpSpPr>
          <p:cNvPr name="Group 74" id="74"/>
          <p:cNvGrpSpPr/>
          <p:nvPr/>
        </p:nvGrpSpPr>
        <p:grpSpPr>
          <a:xfrm rot="0">
            <a:off x="14121034" y="6572410"/>
            <a:ext cx="3419347" cy="2286000"/>
            <a:chOff x="0" y="0"/>
            <a:chExt cx="4559130" cy="3048000"/>
          </a:xfrm>
        </p:grpSpPr>
        <p:sp>
          <p:nvSpPr>
            <p:cNvPr name="Freeform 75" id="75"/>
            <p:cNvSpPr/>
            <p:nvPr/>
          </p:nvSpPr>
          <p:spPr>
            <a:xfrm flipH="false" flipV="false" rot="0">
              <a:off x="0" y="0"/>
              <a:ext cx="4559130" cy="2946400"/>
            </a:xfrm>
            <a:custGeom>
              <a:avLst/>
              <a:gdLst/>
              <a:ahLst/>
              <a:cxnLst/>
              <a:rect r="r" b="b" t="t" l="l"/>
              <a:pathLst>
                <a:path h="2946400" w="4559130">
                  <a:moveTo>
                    <a:pt x="0" y="0"/>
                  </a:moveTo>
                  <a:lnTo>
                    <a:pt x="4559130" y="0"/>
                  </a:lnTo>
                  <a:lnTo>
                    <a:pt x="4559130" y="2946400"/>
                  </a:lnTo>
                  <a:lnTo>
                    <a:pt x="0" y="2946400"/>
                  </a:lnTo>
                  <a:close/>
                </a:path>
              </a:pathLst>
            </a:custGeom>
            <a:solidFill>
              <a:srgbClr val="F6B7A2"/>
            </a:solidFill>
          </p:spPr>
        </p:sp>
        <p:sp>
          <p:nvSpPr>
            <p:cNvPr name="Freeform 76" id="76"/>
            <p:cNvSpPr/>
            <p:nvPr/>
          </p:nvSpPr>
          <p:spPr>
            <a:xfrm flipH="false" flipV="false" rot="0">
              <a:off x="0" y="0"/>
              <a:ext cx="4559130" cy="3048000"/>
            </a:xfrm>
            <a:custGeom>
              <a:avLst/>
              <a:gdLst/>
              <a:ahLst/>
              <a:cxnLst/>
              <a:rect r="r" b="b" t="t" l="l"/>
              <a:pathLst>
                <a:path h="3048000" w="4559130">
                  <a:moveTo>
                    <a:pt x="0" y="2946400"/>
                  </a:moveTo>
                  <a:lnTo>
                    <a:pt x="4559130" y="2946400"/>
                  </a:lnTo>
                  <a:lnTo>
                    <a:pt x="4432130" y="3048000"/>
                  </a:lnTo>
                  <a:cubicBezTo>
                    <a:pt x="4432130" y="3048000"/>
                    <a:pt x="3441530" y="2971800"/>
                    <a:pt x="3339930" y="2971800"/>
                  </a:cubicBezTo>
                  <a:lnTo>
                    <a:pt x="1219200" y="2971800"/>
                  </a:lnTo>
                  <a:cubicBezTo>
                    <a:pt x="1117600" y="2971800"/>
                    <a:pt x="127000" y="3048000"/>
                    <a:pt x="127000" y="3048000"/>
                  </a:cubicBezTo>
                  <a:lnTo>
                    <a:pt x="0" y="2946400"/>
                  </a:lnTo>
                  <a:lnTo>
                    <a:pt x="0" y="0"/>
                  </a:lnTo>
                  <a:lnTo>
                    <a:pt x="4559130" y="0"/>
                  </a:lnTo>
                  <a:lnTo>
                    <a:pt x="4559130" y="2946400"/>
                  </a:lnTo>
                  <a:lnTo>
                    <a:pt x="12700" y="2946400"/>
                  </a:lnTo>
                  <a:lnTo>
                    <a:pt x="12700" y="2933700"/>
                  </a:lnTo>
                  <a:lnTo>
                    <a:pt x="4546430" y="2933700"/>
                  </a:lnTo>
                  <a:lnTo>
                    <a:pt x="4546430" y="12700"/>
                  </a:lnTo>
                  <a:lnTo>
                    <a:pt x="12700" y="12700"/>
                  </a:lnTo>
                  <a:lnTo>
                    <a:pt x="12700" y="2946400"/>
                  </a:lnTo>
                </a:path>
              </a:pathLst>
            </a:custGeom>
            <a:solidFill>
              <a:srgbClr val="394C60">
                <a:alpha val="9804"/>
              </a:srgbClr>
            </a:solidFill>
          </p:spPr>
        </p:sp>
        <p:sp>
          <p:nvSpPr>
            <p:cNvPr name="TextBox 77" id="77"/>
            <p:cNvSpPr txBox="true"/>
            <p:nvPr/>
          </p:nvSpPr>
          <p:spPr>
            <a:xfrm>
              <a:off x="0" y="-66675"/>
              <a:ext cx="4559130"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Feels </a:t>
              </a:r>
              <a:r>
                <a:rPr lang="en-US" sz="1999" b="true">
                  <a:solidFill>
                    <a:srgbClr val="000000"/>
                  </a:solidFill>
                  <a:latin typeface="Telegraf Bold"/>
                  <a:ea typeface="Telegraf Bold"/>
                  <a:cs typeface="Telegraf Bold"/>
                  <a:sym typeface="Telegraf Bold"/>
                </a:rPr>
                <a:t>optimistic</a:t>
              </a:r>
              <a:r>
                <a:rPr lang="en-US" sz="1999">
                  <a:solidFill>
                    <a:srgbClr val="000000"/>
                  </a:solidFill>
                  <a:latin typeface="Telegraf"/>
                  <a:ea typeface="Telegraf"/>
                  <a:cs typeface="Telegraf"/>
                  <a:sym typeface="Telegraf"/>
                </a:rPr>
                <a:t> about an app that might help him adjust </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8" id="18"/>
          <p:cNvGrpSpPr/>
          <p:nvPr/>
        </p:nvGrpSpPr>
        <p:grpSpPr>
          <a:xfrm rot="0">
            <a:off x="9253538" y="5233988"/>
            <a:ext cx="8775929" cy="860712"/>
            <a:chOff x="0" y="0"/>
            <a:chExt cx="14811065" cy="1452617"/>
          </a:xfrm>
        </p:grpSpPr>
        <p:sp>
          <p:nvSpPr>
            <p:cNvPr name="Freeform 19" id="19"/>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0" id="20"/>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1" id="21"/>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2" id="22"/>
          <p:cNvGrpSpPr/>
          <p:nvPr/>
        </p:nvGrpSpPr>
        <p:grpSpPr>
          <a:xfrm rot="0">
            <a:off x="9253538" y="430323"/>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258534"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5233988"/>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4" id="34"/>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7" id="37"/>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8" id="38"/>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39" id="39"/>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40" id="40"/>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41" id="41"/>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sp>
        <p:nvSpPr>
          <p:cNvPr name="TextBox 42" id="42"/>
          <p:cNvSpPr txBox="true"/>
          <p:nvPr/>
        </p:nvSpPr>
        <p:spPr>
          <a:xfrm rot="0">
            <a:off x="467508" y="1375276"/>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Main pull to job is financial: bonus $500-800 for working night shift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Has been with Stanford facilities since 2012: housing covered, used to work @ Lakeside Dining. Patient transporter for 21 months.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Works 5 night shifts a week, more than other average night shift jobs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It is hard to accomodate family and other personal responsibilities. </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“Definitely a weird feeling getting up when everyone’s going to bed. It’s hard to explain.”</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On off days, does meal prep, chores, shopping, appointments, family visit, workout. ““Odd to do these at like 3 am”.</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 had an interview at work at 12 pm in the daytime and it was hard to focus”.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Sleep pattern is “just unnatural for your body”. Hard to adjust during/after time off.</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 use a few meditation VR apps to help calm down and sleep during the 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“My social life is basically nonexistent at this point.”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 would go back to a daytime schedule in a heartbeat.”</a:t>
            </a:r>
          </a:p>
        </p:txBody>
      </p:sp>
      <p:sp>
        <p:nvSpPr>
          <p:cNvPr name="TextBox 43" id="43"/>
          <p:cNvSpPr txBox="true"/>
          <p:nvPr/>
        </p:nvSpPr>
        <p:spPr>
          <a:xfrm rot="0">
            <a:off x="9479039" y="1375276"/>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Trying to get out of this job, it is not ideal for him at all</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has to work this job for financial reasons, and that is the only thing keeping him there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hasn’t fully adjusted -- there is much room for improvement in his current cycle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But, his sleep cycle is better than before (when he had sleep apnea).</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Caffeine is an issue -- tries to stay away from having too much of it, especially in that environment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He has it easier than other night shift workers with families and wives -- he doesn’t have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 caffeine tracker would be a helpful feature to have in the app.</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Alertness wanes throughout shift but hours are decent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It would be impossible to keep switching in and out of a night schedule because of his 5x a week workday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Not using his rest days -- just sleeping through them</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The job has helped him out physically since its physically demanding</a:t>
            </a:r>
          </a:p>
        </p:txBody>
      </p:sp>
      <p:sp>
        <p:nvSpPr>
          <p:cNvPr name="TextBox 44" id="44"/>
          <p:cNvSpPr txBox="true"/>
          <p:nvPr/>
        </p:nvSpPr>
        <p:spPr>
          <a:xfrm rot="0">
            <a:off x="484035" y="6228050"/>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Works 10:30 pm to 7 am, 5x a week with 2 weekend days (Wednesday and Thursday)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Barely sees his family and friends, with a almost none social life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Tries to keep a consistent sleep schedule on off days, because otherwise there is a lasting effect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Still not feel completely adjusted to night shifts, and it’s been 2 years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Find it difficult to set things up logistically with day-shifters because of time differences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Uses stretching and VR meditation apps to help him calm down and sleep during the day</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Physically healthier as a result of actual job, not hours/cycle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Use Google Fit minimally, has other apps but doesn’t use them as much</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Had sleep apnea a few years ago</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Has caffeine but tries not to take too much. It is helpful to push through nights of short staff and overtime.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Use Reddit, NYT games, etc to keep himself alert throughout his shift.</a:t>
            </a:r>
          </a:p>
        </p:txBody>
      </p:sp>
      <p:sp>
        <p:nvSpPr>
          <p:cNvPr name="TextBox 45" id="45"/>
          <p:cNvSpPr txBox="true"/>
          <p:nvPr/>
        </p:nvSpPr>
        <p:spPr>
          <a:xfrm rot="0">
            <a:off x="9462512" y="6228050"/>
            <a:ext cx="8357980" cy="29432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 sense of dependency on the job, financially and because Stanford gives him housing</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Concern for his physical health: left previous job due to health reasons, tracks health</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Disconnect from the daytime world, and separation from the rest of the world</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His situation puts him in a hard spot for any regular activities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Difficulty balancing his professional and personal lives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Pressure from his work environment to take large amounts of caffeine</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 lack of financial freedom. Shackled to a job he doesn’t prefer because of financial reasons</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Optimistic for an app to help him adjust</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Relieved he is not working this job with other responsibilities (family, etc)</a:t>
            </a:r>
          </a:p>
          <a:p>
            <a:pPr algn="l" marL="323850" indent="-161925" lvl="1">
              <a:lnSpc>
                <a:spcPts val="2100"/>
              </a:lnSpc>
              <a:buFont typeface="Arial"/>
              <a:buChar char="•"/>
            </a:pPr>
            <a:r>
              <a:rPr lang="en-US" sz="1500">
                <a:solidFill>
                  <a:srgbClr val="000000">
                    <a:alpha val="40000"/>
                  </a:srgbClr>
                </a:solidFill>
                <a:latin typeface="Telegraf"/>
                <a:ea typeface="Telegraf"/>
                <a:cs typeface="Telegraf"/>
                <a:sym typeface="Telegraf"/>
              </a:rPr>
              <a:t>Accepting of his current situation, but seems more than happy to leave it.</a:t>
            </a:r>
          </a:p>
        </p:txBody>
      </p:sp>
      <p:grpSp>
        <p:nvGrpSpPr>
          <p:cNvPr name="Group 46" id="46"/>
          <p:cNvGrpSpPr/>
          <p:nvPr/>
        </p:nvGrpSpPr>
        <p:grpSpPr>
          <a:xfrm rot="0">
            <a:off x="1539872" y="2036472"/>
            <a:ext cx="2286000" cy="2286000"/>
            <a:chOff x="0" y="0"/>
            <a:chExt cx="3048000" cy="3048000"/>
          </a:xfrm>
        </p:grpSpPr>
        <p:sp>
          <p:nvSpPr>
            <p:cNvPr name="Freeform 47" id="47"/>
            <p:cNvSpPr/>
            <p:nvPr/>
          </p:nvSpPr>
          <p:spPr>
            <a:xfrm flipH="false" flipV="false" rot="0">
              <a:off x="0" y="0"/>
              <a:ext cx="3048000" cy="2946400"/>
            </a:xfrm>
            <a:custGeom>
              <a:avLst/>
              <a:gdLst/>
              <a:ahLst/>
              <a:cxnLst/>
              <a:rect r="r" b="b" t="t" l="l"/>
              <a:pathLst>
                <a:path h="2946400" w="3048000">
                  <a:moveTo>
                    <a:pt x="0" y="0"/>
                  </a:moveTo>
                  <a:lnTo>
                    <a:pt x="3048000" y="0"/>
                  </a:lnTo>
                  <a:lnTo>
                    <a:pt x="3048000" y="2946400"/>
                  </a:lnTo>
                  <a:lnTo>
                    <a:pt x="0" y="2946400"/>
                  </a:lnTo>
                  <a:close/>
                </a:path>
              </a:pathLst>
            </a:custGeom>
            <a:solidFill>
              <a:srgbClr val="F4BAD9"/>
            </a:solidFill>
          </p:spPr>
        </p:sp>
        <p:sp>
          <p:nvSpPr>
            <p:cNvPr name="Freeform 48" id="48"/>
            <p:cNvSpPr/>
            <p:nvPr/>
          </p:nvSpPr>
          <p:spPr>
            <a:xfrm flipH="false" flipV="false" rot="0">
              <a:off x="0" y="0"/>
              <a:ext cx="3048000" cy="3048000"/>
            </a:xfrm>
            <a:custGeom>
              <a:avLst/>
              <a:gdLst/>
              <a:ahLst/>
              <a:cxnLst/>
              <a:rect r="r" b="b" t="t" l="l"/>
              <a:pathLst>
                <a:path h="3048000" w="3048000">
                  <a:moveTo>
                    <a:pt x="0" y="2946400"/>
                  </a:moveTo>
                  <a:lnTo>
                    <a:pt x="3048000" y="2946400"/>
                  </a:lnTo>
                  <a:lnTo>
                    <a:pt x="2921000" y="3048000"/>
                  </a:lnTo>
                  <a:cubicBezTo>
                    <a:pt x="2921000" y="3048000"/>
                    <a:pt x="1930400" y="2971800"/>
                    <a:pt x="1828800" y="2971800"/>
                  </a:cubicBezTo>
                  <a:lnTo>
                    <a:pt x="1219200" y="2971800"/>
                  </a:lnTo>
                  <a:cubicBezTo>
                    <a:pt x="1117600" y="2971800"/>
                    <a:pt x="127000" y="3048000"/>
                    <a:pt x="127000" y="3048000"/>
                  </a:cubicBezTo>
                  <a:lnTo>
                    <a:pt x="0" y="2946400"/>
                  </a:lnTo>
                  <a:lnTo>
                    <a:pt x="0" y="0"/>
                  </a:lnTo>
                  <a:lnTo>
                    <a:pt x="3048000" y="0"/>
                  </a:lnTo>
                  <a:lnTo>
                    <a:pt x="3048000" y="2946400"/>
                  </a:lnTo>
                  <a:lnTo>
                    <a:pt x="12700" y="2946400"/>
                  </a:lnTo>
                  <a:lnTo>
                    <a:pt x="12700" y="2933700"/>
                  </a:lnTo>
                  <a:lnTo>
                    <a:pt x="3035300" y="2933700"/>
                  </a:lnTo>
                  <a:lnTo>
                    <a:pt x="3035300" y="12700"/>
                  </a:lnTo>
                  <a:lnTo>
                    <a:pt x="12700" y="12700"/>
                  </a:lnTo>
                  <a:lnTo>
                    <a:pt x="12700" y="2946400"/>
                  </a:lnTo>
                </a:path>
              </a:pathLst>
            </a:custGeom>
            <a:solidFill>
              <a:srgbClr val="394C60">
                <a:alpha val="9804"/>
              </a:srgbClr>
            </a:solidFill>
          </p:spPr>
        </p:sp>
        <p:sp>
          <p:nvSpPr>
            <p:cNvPr name="TextBox 49" id="49"/>
            <p:cNvSpPr txBox="true"/>
            <p:nvPr/>
          </p:nvSpPr>
          <p:spPr>
            <a:xfrm>
              <a:off x="0" y="-76200"/>
              <a:ext cx="3048000" cy="2565400"/>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“This sleep pattern is </a:t>
              </a:r>
              <a:r>
                <a:rPr lang="en-US" sz="2000" b="true">
                  <a:solidFill>
                    <a:srgbClr val="000000"/>
                  </a:solidFill>
                  <a:latin typeface="Telegraf Bold"/>
                  <a:ea typeface="Telegraf Bold"/>
                  <a:cs typeface="Telegraf Bold"/>
                  <a:sym typeface="Telegraf Bold"/>
                </a:rPr>
                <a:t>unnatural</a:t>
              </a:r>
              <a:r>
                <a:rPr lang="en-US" sz="2000">
                  <a:solidFill>
                    <a:srgbClr val="000000"/>
                  </a:solidFill>
                  <a:latin typeface="Telegraf"/>
                  <a:ea typeface="Telegraf"/>
                  <a:cs typeface="Telegraf"/>
                  <a:sym typeface="Telegraf"/>
                </a:rPr>
                <a:t> for your body”</a:t>
              </a:r>
            </a:p>
          </p:txBody>
        </p:sp>
      </p:grpSp>
      <p:grpSp>
        <p:nvGrpSpPr>
          <p:cNvPr name="Group 50" id="50"/>
          <p:cNvGrpSpPr/>
          <p:nvPr/>
        </p:nvGrpSpPr>
        <p:grpSpPr>
          <a:xfrm rot="0">
            <a:off x="10117605" y="1845726"/>
            <a:ext cx="2843384" cy="2286000"/>
            <a:chOff x="0" y="0"/>
            <a:chExt cx="3791179" cy="3048000"/>
          </a:xfrm>
        </p:grpSpPr>
        <p:sp>
          <p:nvSpPr>
            <p:cNvPr name="Freeform 51" id="51"/>
            <p:cNvSpPr/>
            <p:nvPr/>
          </p:nvSpPr>
          <p:spPr>
            <a:xfrm flipH="false" flipV="false" rot="0">
              <a:off x="0" y="0"/>
              <a:ext cx="3791179" cy="2946400"/>
            </a:xfrm>
            <a:custGeom>
              <a:avLst/>
              <a:gdLst/>
              <a:ahLst/>
              <a:cxnLst/>
              <a:rect r="r" b="b" t="t" l="l"/>
              <a:pathLst>
                <a:path h="2946400" w="3791179">
                  <a:moveTo>
                    <a:pt x="0" y="0"/>
                  </a:moveTo>
                  <a:lnTo>
                    <a:pt x="3791179" y="0"/>
                  </a:lnTo>
                  <a:lnTo>
                    <a:pt x="3791179" y="2946400"/>
                  </a:lnTo>
                  <a:lnTo>
                    <a:pt x="0" y="2946400"/>
                  </a:lnTo>
                  <a:close/>
                </a:path>
              </a:pathLst>
            </a:custGeom>
            <a:solidFill>
              <a:srgbClr val="CBE9A2"/>
            </a:solidFill>
          </p:spPr>
        </p:sp>
        <p:sp>
          <p:nvSpPr>
            <p:cNvPr name="Freeform 52" id="52"/>
            <p:cNvSpPr/>
            <p:nvPr/>
          </p:nvSpPr>
          <p:spPr>
            <a:xfrm flipH="false" flipV="false" rot="0">
              <a:off x="0" y="0"/>
              <a:ext cx="3791179" cy="3048000"/>
            </a:xfrm>
            <a:custGeom>
              <a:avLst/>
              <a:gdLst/>
              <a:ahLst/>
              <a:cxnLst/>
              <a:rect r="r" b="b" t="t" l="l"/>
              <a:pathLst>
                <a:path h="3048000" w="3791179">
                  <a:moveTo>
                    <a:pt x="0" y="2946400"/>
                  </a:moveTo>
                  <a:lnTo>
                    <a:pt x="3791179" y="2946400"/>
                  </a:lnTo>
                  <a:lnTo>
                    <a:pt x="3664179" y="3048000"/>
                  </a:lnTo>
                  <a:cubicBezTo>
                    <a:pt x="3664179" y="3048000"/>
                    <a:pt x="2673579" y="2971800"/>
                    <a:pt x="2571979" y="2971800"/>
                  </a:cubicBezTo>
                  <a:lnTo>
                    <a:pt x="1219200" y="2971800"/>
                  </a:lnTo>
                  <a:cubicBezTo>
                    <a:pt x="1117600" y="2971800"/>
                    <a:pt x="127000" y="3048000"/>
                    <a:pt x="127000" y="3048000"/>
                  </a:cubicBezTo>
                  <a:lnTo>
                    <a:pt x="0" y="2946400"/>
                  </a:lnTo>
                  <a:lnTo>
                    <a:pt x="0" y="0"/>
                  </a:lnTo>
                  <a:lnTo>
                    <a:pt x="3791179" y="0"/>
                  </a:lnTo>
                  <a:lnTo>
                    <a:pt x="3791179" y="2946400"/>
                  </a:lnTo>
                  <a:lnTo>
                    <a:pt x="12700" y="2946400"/>
                  </a:lnTo>
                  <a:lnTo>
                    <a:pt x="12700" y="2933700"/>
                  </a:lnTo>
                  <a:lnTo>
                    <a:pt x="3778479" y="2933700"/>
                  </a:lnTo>
                  <a:lnTo>
                    <a:pt x="3778479" y="12700"/>
                  </a:lnTo>
                  <a:lnTo>
                    <a:pt x="12700" y="12700"/>
                  </a:lnTo>
                  <a:lnTo>
                    <a:pt x="12700" y="2946400"/>
                  </a:lnTo>
                </a:path>
              </a:pathLst>
            </a:custGeom>
            <a:solidFill>
              <a:srgbClr val="394C60">
                <a:alpha val="9804"/>
              </a:srgbClr>
            </a:solidFill>
          </p:spPr>
        </p:sp>
        <p:sp>
          <p:nvSpPr>
            <p:cNvPr name="TextBox 53" id="53"/>
            <p:cNvSpPr txBox="true"/>
            <p:nvPr/>
          </p:nvSpPr>
          <p:spPr>
            <a:xfrm>
              <a:off x="0" y="-76200"/>
              <a:ext cx="3791179" cy="2565400"/>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Trying to get out of the job </a:t>
              </a:r>
              <a:r>
                <a:rPr lang="en-US" sz="2000" b="true">
                  <a:solidFill>
                    <a:srgbClr val="000000"/>
                  </a:solidFill>
                  <a:latin typeface="Telegraf Bold"/>
                  <a:ea typeface="Telegraf Bold"/>
                  <a:cs typeface="Telegraf Bold"/>
                  <a:sym typeface="Telegraf Bold"/>
                </a:rPr>
                <a:t>because it is unideal</a:t>
              </a:r>
              <a:r>
                <a:rPr lang="en-US" sz="2000">
                  <a:solidFill>
                    <a:srgbClr val="000000"/>
                  </a:solidFill>
                  <a:latin typeface="Telegraf"/>
                  <a:ea typeface="Telegraf"/>
                  <a:cs typeface="Telegraf"/>
                  <a:sym typeface="Telegraf"/>
                </a:rPr>
                <a:t> for him</a:t>
              </a:r>
            </a:p>
          </p:txBody>
        </p:sp>
      </p:grpSp>
      <p:grpSp>
        <p:nvGrpSpPr>
          <p:cNvPr name="Group 54" id="54"/>
          <p:cNvGrpSpPr/>
          <p:nvPr/>
        </p:nvGrpSpPr>
        <p:grpSpPr>
          <a:xfrm rot="0">
            <a:off x="903526" y="6628100"/>
            <a:ext cx="2917702" cy="2548001"/>
            <a:chOff x="0" y="0"/>
            <a:chExt cx="3890269" cy="3397334"/>
          </a:xfrm>
        </p:grpSpPr>
        <p:sp>
          <p:nvSpPr>
            <p:cNvPr name="Freeform 55" id="55"/>
            <p:cNvSpPr/>
            <p:nvPr/>
          </p:nvSpPr>
          <p:spPr>
            <a:xfrm flipH="false" flipV="false" rot="0">
              <a:off x="0" y="0"/>
              <a:ext cx="3890269" cy="3295734"/>
            </a:xfrm>
            <a:custGeom>
              <a:avLst/>
              <a:gdLst/>
              <a:ahLst/>
              <a:cxnLst/>
              <a:rect r="r" b="b" t="t" l="l"/>
              <a:pathLst>
                <a:path h="3295734" w="3890269">
                  <a:moveTo>
                    <a:pt x="0" y="0"/>
                  </a:moveTo>
                  <a:lnTo>
                    <a:pt x="3890269" y="0"/>
                  </a:lnTo>
                  <a:lnTo>
                    <a:pt x="3890269" y="3295734"/>
                  </a:lnTo>
                  <a:lnTo>
                    <a:pt x="0" y="3295734"/>
                  </a:lnTo>
                  <a:close/>
                </a:path>
              </a:pathLst>
            </a:custGeom>
            <a:solidFill>
              <a:srgbClr val="FDF9B4"/>
            </a:solidFill>
          </p:spPr>
        </p:sp>
        <p:sp>
          <p:nvSpPr>
            <p:cNvPr name="Freeform 56" id="56"/>
            <p:cNvSpPr/>
            <p:nvPr/>
          </p:nvSpPr>
          <p:spPr>
            <a:xfrm flipH="false" flipV="false" rot="0">
              <a:off x="0" y="0"/>
              <a:ext cx="3890269" cy="3397334"/>
            </a:xfrm>
            <a:custGeom>
              <a:avLst/>
              <a:gdLst/>
              <a:ahLst/>
              <a:cxnLst/>
              <a:rect r="r" b="b" t="t" l="l"/>
              <a:pathLst>
                <a:path h="3397334" w="3890269">
                  <a:moveTo>
                    <a:pt x="0" y="3295734"/>
                  </a:moveTo>
                  <a:lnTo>
                    <a:pt x="3890269" y="3295734"/>
                  </a:lnTo>
                  <a:lnTo>
                    <a:pt x="3763269" y="3397334"/>
                  </a:lnTo>
                  <a:cubicBezTo>
                    <a:pt x="3763269" y="3397334"/>
                    <a:pt x="2772669" y="3321134"/>
                    <a:pt x="2671069" y="3321134"/>
                  </a:cubicBezTo>
                  <a:lnTo>
                    <a:pt x="1219200" y="3321134"/>
                  </a:lnTo>
                  <a:cubicBezTo>
                    <a:pt x="1117600" y="3321134"/>
                    <a:pt x="127000" y="3397334"/>
                    <a:pt x="127000" y="3397334"/>
                  </a:cubicBezTo>
                  <a:lnTo>
                    <a:pt x="0" y="3295734"/>
                  </a:lnTo>
                  <a:lnTo>
                    <a:pt x="0" y="0"/>
                  </a:lnTo>
                  <a:lnTo>
                    <a:pt x="3890269" y="0"/>
                  </a:lnTo>
                  <a:lnTo>
                    <a:pt x="3890269" y="3295734"/>
                  </a:lnTo>
                  <a:lnTo>
                    <a:pt x="12700" y="3295734"/>
                  </a:lnTo>
                  <a:lnTo>
                    <a:pt x="12700" y="3283034"/>
                  </a:lnTo>
                  <a:lnTo>
                    <a:pt x="3877569" y="3283034"/>
                  </a:lnTo>
                  <a:lnTo>
                    <a:pt x="3877569" y="12700"/>
                  </a:lnTo>
                  <a:lnTo>
                    <a:pt x="12700" y="12700"/>
                  </a:lnTo>
                  <a:lnTo>
                    <a:pt x="12700" y="3295734"/>
                  </a:lnTo>
                </a:path>
              </a:pathLst>
            </a:custGeom>
            <a:solidFill>
              <a:srgbClr val="394C60">
                <a:alpha val="9804"/>
              </a:srgbClr>
            </a:solidFill>
          </p:spPr>
        </p:sp>
        <p:sp>
          <p:nvSpPr>
            <p:cNvPr name="TextBox 57" id="57"/>
            <p:cNvSpPr txBox="true"/>
            <p:nvPr/>
          </p:nvSpPr>
          <p:spPr>
            <a:xfrm>
              <a:off x="0" y="-66675"/>
              <a:ext cx="3890269" cy="2905209"/>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Uses </a:t>
              </a:r>
              <a:r>
                <a:rPr lang="en-US" sz="1999" b="true">
                  <a:solidFill>
                    <a:srgbClr val="000000"/>
                  </a:solidFill>
                  <a:latin typeface="Telegraf Bold"/>
                  <a:ea typeface="Telegraf Bold"/>
                  <a:cs typeface="Telegraf Bold"/>
                  <a:sym typeface="Telegraf Bold"/>
                </a:rPr>
                <a:t>stretching and VR meditation app</a:t>
              </a:r>
              <a:r>
                <a:rPr lang="en-US" sz="1999">
                  <a:solidFill>
                    <a:srgbClr val="000000"/>
                  </a:solidFill>
                  <a:latin typeface="Telegraf"/>
                  <a:ea typeface="Telegraf"/>
                  <a:cs typeface="Telegraf"/>
                  <a:sym typeface="Telegraf"/>
                </a:rPr>
                <a:t> to help him calm down before he sleeps</a:t>
              </a:r>
            </a:p>
          </p:txBody>
        </p:sp>
      </p:grpSp>
      <p:grpSp>
        <p:nvGrpSpPr>
          <p:cNvPr name="Group 58" id="58"/>
          <p:cNvGrpSpPr/>
          <p:nvPr/>
        </p:nvGrpSpPr>
        <p:grpSpPr>
          <a:xfrm rot="0">
            <a:off x="10400535" y="6679189"/>
            <a:ext cx="3240967" cy="2286000"/>
            <a:chOff x="0" y="0"/>
            <a:chExt cx="4321289" cy="3048000"/>
          </a:xfrm>
        </p:grpSpPr>
        <p:sp>
          <p:nvSpPr>
            <p:cNvPr name="Freeform 59" id="59"/>
            <p:cNvSpPr/>
            <p:nvPr/>
          </p:nvSpPr>
          <p:spPr>
            <a:xfrm flipH="false" flipV="false" rot="0">
              <a:off x="0" y="0"/>
              <a:ext cx="4321289" cy="2946400"/>
            </a:xfrm>
            <a:custGeom>
              <a:avLst/>
              <a:gdLst/>
              <a:ahLst/>
              <a:cxnLst/>
              <a:rect r="r" b="b" t="t" l="l"/>
              <a:pathLst>
                <a:path h="2946400" w="4321289">
                  <a:moveTo>
                    <a:pt x="0" y="0"/>
                  </a:moveTo>
                  <a:lnTo>
                    <a:pt x="4321289" y="0"/>
                  </a:lnTo>
                  <a:lnTo>
                    <a:pt x="4321289" y="2946400"/>
                  </a:lnTo>
                  <a:lnTo>
                    <a:pt x="0" y="2946400"/>
                  </a:lnTo>
                  <a:close/>
                </a:path>
              </a:pathLst>
            </a:custGeom>
            <a:solidFill>
              <a:srgbClr val="F6B7A2"/>
            </a:solidFill>
          </p:spPr>
        </p:sp>
        <p:sp>
          <p:nvSpPr>
            <p:cNvPr name="Freeform 60" id="60"/>
            <p:cNvSpPr/>
            <p:nvPr/>
          </p:nvSpPr>
          <p:spPr>
            <a:xfrm flipH="false" flipV="false" rot="0">
              <a:off x="0" y="0"/>
              <a:ext cx="4321289" cy="3048000"/>
            </a:xfrm>
            <a:custGeom>
              <a:avLst/>
              <a:gdLst/>
              <a:ahLst/>
              <a:cxnLst/>
              <a:rect r="r" b="b" t="t" l="l"/>
              <a:pathLst>
                <a:path h="3048000" w="4321289">
                  <a:moveTo>
                    <a:pt x="0" y="2946400"/>
                  </a:moveTo>
                  <a:lnTo>
                    <a:pt x="4321289" y="2946400"/>
                  </a:lnTo>
                  <a:lnTo>
                    <a:pt x="4194289" y="3048000"/>
                  </a:lnTo>
                  <a:cubicBezTo>
                    <a:pt x="4194289" y="3048000"/>
                    <a:pt x="3203689" y="2971800"/>
                    <a:pt x="3102089" y="2971800"/>
                  </a:cubicBezTo>
                  <a:lnTo>
                    <a:pt x="1219200" y="2971800"/>
                  </a:lnTo>
                  <a:cubicBezTo>
                    <a:pt x="1117600" y="2971800"/>
                    <a:pt x="127000" y="3048000"/>
                    <a:pt x="127000" y="3048000"/>
                  </a:cubicBezTo>
                  <a:lnTo>
                    <a:pt x="0" y="2946400"/>
                  </a:lnTo>
                  <a:lnTo>
                    <a:pt x="0" y="0"/>
                  </a:lnTo>
                  <a:lnTo>
                    <a:pt x="4321289" y="0"/>
                  </a:lnTo>
                  <a:lnTo>
                    <a:pt x="4321289" y="2946400"/>
                  </a:lnTo>
                  <a:lnTo>
                    <a:pt x="12700" y="2946400"/>
                  </a:lnTo>
                  <a:lnTo>
                    <a:pt x="12700" y="2933700"/>
                  </a:lnTo>
                  <a:lnTo>
                    <a:pt x="4308589" y="2933700"/>
                  </a:lnTo>
                  <a:lnTo>
                    <a:pt x="4308589" y="12700"/>
                  </a:lnTo>
                  <a:lnTo>
                    <a:pt x="12700" y="12700"/>
                  </a:lnTo>
                  <a:lnTo>
                    <a:pt x="12700" y="2946400"/>
                  </a:lnTo>
                </a:path>
              </a:pathLst>
            </a:custGeom>
            <a:solidFill>
              <a:srgbClr val="394C60">
                <a:alpha val="9804"/>
              </a:srgbClr>
            </a:solidFill>
          </p:spPr>
        </p:sp>
        <p:sp>
          <p:nvSpPr>
            <p:cNvPr name="TextBox 61" id="61"/>
            <p:cNvSpPr txBox="true"/>
            <p:nvPr/>
          </p:nvSpPr>
          <p:spPr>
            <a:xfrm>
              <a:off x="0" y="-66675"/>
              <a:ext cx="4321289"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A sense of </a:t>
              </a:r>
              <a:r>
                <a:rPr lang="en-US" sz="1999" b="true">
                  <a:solidFill>
                    <a:srgbClr val="000000"/>
                  </a:solidFill>
                  <a:latin typeface="Telegraf Bold"/>
                  <a:ea typeface="Telegraf Bold"/>
                  <a:cs typeface="Telegraf Bold"/>
                  <a:sym typeface="Telegraf Bold"/>
                </a:rPr>
                <a:t>dependency</a:t>
              </a:r>
              <a:r>
                <a:rPr lang="en-US" sz="1999">
                  <a:solidFill>
                    <a:srgbClr val="000000"/>
                  </a:solidFill>
                  <a:latin typeface="Telegraf"/>
                  <a:ea typeface="Telegraf"/>
                  <a:cs typeface="Telegraf"/>
                  <a:sym typeface="Telegraf"/>
                </a:rPr>
                <a:t> for the job </a:t>
              </a:r>
              <a:r>
                <a:rPr lang="en-US" sz="1999" b="true">
                  <a:solidFill>
                    <a:srgbClr val="000000"/>
                  </a:solidFill>
                  <a:latin typeface="Telegraf Bold"/>
                  <a:ea typeface="Telegraf Bold"/>
                  <a:cs typeface="Telegraf Bold"/>
                  <a:sym typeface="Telegraf Bold"/>
                </a:rPr>
                <a:t>financially</a:t>
              </a:r>
              <a:r>
                <a:rPr lang="en-US" sz="1999">
                  <a:solidFill>
                    <a:srgbClr val="000000"/>
                  </a:solidFill>
                  <a:latin typeface="Telegraf"/>
                  <a:ea typeface="Telegraf"/>
                  <a:cs typeface="Telegraf"/>
                  <a:sym typeface="Telegraf"/>
                </a:rPr>
                <a:t> and because of housing</a:t>
              </a:r>
            </a:p>
          </p:txBody>
        </p:sp>
      </p:grpSp>
      <p:grpSp>
        <p:nvGrpSpPr>
          <p:cNvPr name="Group 62" id="62"/>
          <p:cNvGrpSpPr/>
          <p:nvPr/>
        </p:nvGrpSpPr>
        <p:grpSpPr>
          <a:xfrm rot="0">
            <a:off x="4811497" y="2036472"/>
            <a:ext cx="2286000" cy="2286000"/>
            <a:chOff x="0" y="0"/>
            <a:chExt cx="3048000" cy="3048000"/>
          </a:xfrm>
        </p:grpSpPr>
        <p:sp>
          <p:nvSpPr>
            <p:cNvPr name="Freeform 63" id="63"/>
            <p:cNvSpPr/>
            <p:nvPr/>
          </p:nvSpPr>
          <p:spPr>
            <a:xfrm flipH="false" flipV="false" rot="0">
              <a:off x="0" y="0"/>
              <a:ext cx="3048000" cy="2946400"/>
            </a:xfrm>
            <a:custGeom>
              <a:avLst/>
              <a:gdLst/>
              <a:ahLst/>
              <a:cxnLst/>
              <a:rect r="r" b="b" t="t" l="l"/>
              <a:pathLst>
                <a:path h="2946400" w="3048000">
                  <a:moveTo>
                    <a:pt x="0" y="0"/>
                  </a:moveTo>
                  <a:lnTo>
                    <a:pt x="3048000" y="0"/>
                  </a:lnTo>
                  <a:lnTo>
                    <a:pt x="3048000" y="2946400"/>
                  </a:lnTo>
                  <a:lnTo>
                    <a:pt x="0" y="2946400"/>
                  </a:lnTo>
                  <a:close/>
                </a:path>
              </a:pathLst>
            </a:custGeom>
            <a:solidFill>
              <a:srgbClr val="F4BAD9"/>
            </a:solidFill>
          </p:spPr>
        </p:sp>
        <p:sp>
          <p:nvSpPr>
            <p:cNvPr name="Freeform 64" id="64"/>
            <p:cNvSpPr/>
            <p:nvPr/>
          </p:nvSpPr>
          <p:spPr>
            <a:xfrm flipH="false" flipV="false" rot="0">
              <a:off x="0" y="0"/>
              <a:ext cx="3048000" cy="3048000"/>
            </a:xfrm>
            <a:custGeom>
              <a:avLst/>
              <a:gdLst/>
              <a:ahLst/>
              <a:cxnLst/>
              <a:rect r="r" b="b" t="t" l="l"/>
              <a:pathLst>
                <a:path h="3048000" w="3048000">
                  <a:moveTo>
                    <a:pt x="0" y="2946400"/>
                  </a:moveTo>
                  <a:lnTo>
                    <a:pt x="3048000" y="2946400"/>
                  </a:lnTo>
                  <a:lnTo>
                    <a:pt x="2921000" y="3048000"/>
                  </a:lnTo>
                  <a:cubicBezTo>
                    <a:pt x="2921000" y="3048000"/>
                    <a:pt x="1930400" y="2971800"/>
                    <a:pt x="1828800" y="2971800"/>
                  </a:cubicBezTo>
                  <a:lnTo>
                    <a:pt x="1219200" y="2971800"/>
                  </a:lnTo>
                  <a:cubicBezTo>
                    <a:pt x="1117600" y="2971800"/>
                    <a:pt x="127000" y="3048000"/>
                    <a:pt x="127000" y="3048000"/>
                  </a:cubicBezTo>
                  <a:lnTo>
                    <a:pt x="0" y="2946400"/>
                  </a:lnTo>
                  <a:lnTo>
                    <a:pt x="0" y="0"/>
                  </a:lnTo>
                  <a:lnTo>
                    <a:pt x="3048000" y="0"/>
                  </a:lnTo>
                  <a:lnTo>
                    <a:pt x="3048000" y="2946400"/>
                  </a:lnTo>
                  <a:lnTo>
                    <a:pt x="12700" y="2946400"/>
                  </a:lnTo>
                  <a:lnTo>
                    <a:pt x="12700" y="2933700"/>
                  </a:lnTo>
                  <a:lnTo>
                    <a:pt x="3035300" y="2933700"/>
                  </a:lnTo>
                  <a:lnTo>
                    <a:pt x="3035300" y="12700"/>
                  </a:lnTo>
                  <a:lnTo>
                    <a:pt x="12700" y="12700"/>
                  </a:lnTo>
                  <a:lnTo>
                    <a:pt x="12700" y="2946400"/>
                  </a:lnTo>
                </a:path>
              </a:pathLst>
            </a:custGeom>
            <a:solidFill>
              <a:srgbClr val="394C60">
                <a:alpha val="9804"/>
              </a:srgbClr>
            </a:solidFill>
          </p:spPr>
        </p:sp>
        <p:sp>
          <p:nvSpPr>
            <p:cNvPr name="TextBox 65" id="65"/>
            <p:cNvSpPr txBox="true"/>
            <p:nvPr/>
          </p:nvSpPr>
          <p:spPr>
            <a:xfrm>
              <a:off x="0" y="-76200"/>
              <a:ext cx="3048000" cy="2565400"/>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“I would go back to daytime shifts in a </a:t>
              </a:r>
              <a:r>
                <a:rPr lang="en-US" sz="2000" b="true">
                  <a:solidFill>
                    <a:srgbClr val="000000"/>
                  </a:solidFill>
                  <a:latin typeface="Telegraf Bold"/>
                  <a:ea typeface="Telegraf Bold"/>
                  <a:cs typeface="Telegraf Bold"/>
                  <a:sym typeface="Telegraf Bold"/>
                </a:rPr>
                <a:t>heartbeat.”</a:t>
              </a:r>
            </a:p>
          </p:txBody>
        </p:sp>
      </p:grpSp>
      <p:grpSp>
        <p:nvGrpSpPr>
          <p:cNvPr name="Group 66" id="66"/>
          <p:cNvGrpSpPr/>
          <p:nvPr/>
        </p:nvGrpSpPr>
        <p:grpSpPr>
          <a:xfrm rot="0">
            <a:off x="13775843" y="1788576"/>
            <a:ext cx="3496607" cy="2286000"/>
            <a:chOff x="0" y="0"/>
            <a:chExt cx="4662143" cy="3048000"/>
          </a:xfrm>
        </p:grpSpPr>
        <p:sp>
          <p:nvSpPr>
            <p:cNvPr name="Freeform 67" id="67"/>
            <p:cNvSpPr/>
            <p:nvPr/>
          </p:nvSpPr>
          <p:spPr>
            <a:xfrm flipH="false" flipV="false" rot="0">
              <a:off x="0" y="0"/>
              <a:ext cx="4662143" cy="2946400"/>
            </a:xfrm>
            <a:custGeom>
              <a:avLst/>
              <a:gdLst/>
              <a:ahLst/>
              <a:cxnLst/>
              <a:rect r="r" b="b" t="t" l="l"/>
              <a:pathLst>
                <a:path h="2946400" w="4662143">
                  <a:moveTo>
                    <a:pt x="0" y="0"/>
                  </a:moveTo>
                  <a:lnTo>
                    <a:pt x="4662143" y="0"/>
                  </a:lnTo>
                  <a:lnTo>
                    <a:pt x="4662143" y="2946400"/>
                  </a:lnTo>
                  <a:lnTo>
                    <a:pt x="0" y="2946400"/>
                  </a:lnTo>
                  <a:close/>
                </a:path>
              </a:pathLst>
            </a:custGeom>
            <a:solidFill>
              <a:srgbClr val="CBE9A2"/>
            </a:solidFill>
          </p:spPr>
        </p:sp>
        <p:sp>
          <p:nvSpPr>
            <p:cNvPr name="Freeform 68" id="68"/>
            <p:cNvSpPr/>
            <p:nvPr/>
          </p:nvSpPr>
          <p:spPr>
            <a:xfrm flipH="false" flipV="false" rot="0">
              <a:off x="0" y="0"/>
              <a:ext cx="4662143" cy="3048000"/>
            </a:xfrm>
            <a:custGeom>
              <a:avLst/>
              <a:gdLst/>
              <a:ahLst/>
              <a:cxnLst/>
              <a:rect r="r" b="b" t="t" l="l"/>
              <a:pathLst>
                <a:path h="3048000" w="4662143">
                  <a:moveTo>
                    <a:pt x="0" y="2946400"/>
                  </a:moveTo>
                  <a:lnTo>
                    <a:pt x="4662143" y="2946400"/>
                  </a:lnTo>
                  <a:lnTo>
                    <a:pt x="4535143" y="3048000"/>
                  </a:lnTo>
                  <a:cubicBezTo>
                    <a:pt x="4535143" y="3048000"/>
                    <a:pt x="3544543" y="2971800"/>
                    <a:pt x="3442943" y="2971800"/>
                  </a:cubicBezTo>
                  <a:lnTo>
                    <a:pt x="1219200" y="2971800"/>
                  </a:lnTo>
                  <a:cubicBezTo>
                    <a:pt x="1117600" y="2971800"/>
                    <a:pt x="127000" y="3048000"/>
                    <a:pt x="127000" y="3048000"/>
                  </a:cubicBezTo>
                  <a:lnTo>
                    <a:pt x="0" y="2946400"/>
                  </a:lnTo>
                  <a:lnTo>
                    <a:pt x="0" y="0"/>
                  </a:lnTo>
                  <a:lnTo>
                    <a:pt x="4662143" y="0"/>
                  </a:lnTo>
                  <a:lnTo>
                    <a:pt x="4662143" y="2946400"/>
                  </a:lnTo>
                  <a:lnTo>
                    <a:pt x="12700" y="2946400"/>
                  </a:lnTo>
                  <a:lnTo>
                    <a:pt x="12700" y="2933700"/>
                  </a:lnTo>
                  <a:lnTo>
                    <a:pt x="4649443" y="2933700"/>
                  </a:lnTo>
                  <a:lnTo>
                    <a:pt x="4649443" y="12700"/>
                  </a:lnTo>
                  <a:lnTo>
                    <a:pt x="12700" y="12700"/>
                  </a:lnTo>
                  <a:lnTo>
                    <a:pt x="12700" y="2946400"/>
                  </a:lnTo>
                </a:path>
              </a:pathLst>
            </a:custGeom>
            <a:solidFill>
              <a:srgbClr val="394C60">
                <a:alpha val="9804"/>
              </a:srgbClr>
            </a:solidFill>
          </p:spPr>
        </p:sp>
        <p:sp>
          <p:nvSpPr>
            <p:cNvPr name="TextBox 69" id="69"/>
            <p:cNvSpPr txBox="true"/>
            <p:nvPr/>
          </p:nvSpPr>
          <p:spPr>
            <a:xfrm>
              <a:off x="0" y="-66675"/>
              <a:ext cx="4662143"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Doesn’t think rest days are truly leisure days but rather uses it to </a:t>
              </a:r>
              <a:r>
                <a:rPr lang="en-US" sz="1999" b="true">
                  <a:solidFill>
                    <a:srgbClr val="000000"/>
                  </a:solidFill>
                  <a:latin typeface="Telegraf Bold"/>
                  <a:ea typeface="Telegraf Bold"/>
                  <a:cs typeface="Telegraf Bold"/>
                  <a:sym typeface="Telegraf Bold"/>
                </a:rPr>
                <a:t>catch up on sleep</a:t>
              </a:r>
            </a:p>
          </p:txBody>
        </p:sp>
      </p:grpSp>
      <p:grpSp>
        <p:nvGrpSpPr>
          <p:cNvPr name="Group 70" id="70"/>
          <p:cNvGrpSpPr/>
          <p:nvPr/>
        </p:nvGrpSpPr>
        <p:grpSpPr>
          <a:xfrm rot="0">
            <a:off x="4162101" y="6628100"/>
            <a:ext cx="3584791" cy="2286000"/>
            <a:chOff x="0" y="0"/>
            <a:chExt cx="4779721" cy="3048000"/>
          </a:xfrm>
        </p:grpSpPr>
        <p:sp>
          <p:nvSpPr>
            <p:cNvPr name="Freeform 71" id="71"/>
            <p:cNvSpPr/>
            <p:nvPr/>
          </p:nvSpPr>
          <p:spPr>
            <a:xfrm flipH="false" flipV="false" rot="0">
              <a:off x="0" y="0"/>
              <a:ext cx="4779721" cy="2946400"/>
            </a:xfrm>
            <a:custGeom>
              <a:avLst/>
              <a:gdLst/>
              <a:ahLst/>
              <a:cxnLst/>
              <a:rect r="r" b="b" t="t" l="l"/>
              <a:pathLst>
                <a:path h="2946400" w="4779721">
                  <a:moveTo>
                    <a:pt x="0" y="0"/>
                  </a:moveTo>
                  <a:lnTo>
                    <a:pt x="4779721" y="0"/>
                  </a:lnTo>
                  <a:lnTo>
                    <a:pt x="4779721" y="2946400"/>
                  </a:lnTo>
                  <a:lnTo>
                    <a:pt x="0" y="2946400"/>
                  </a:lnTo>
                  <a:close/>
                </a:path>
              </a:pathLst>
            </a:custGeom>
            <a:solidFill>
              <a:srgbClr val="FDF9B4"/>
            </a:solidFill>
          </p:spPr>
        </p:sp>
        <p:sp>
          <p:nvSpPr>
            <p:cNvPr name="Freeform 72" id="72"/>
            <p:cNvSpPr/>
            <p:nvPr/>
          </p:nvSpPr>
          <p:spPr>
            <a:xfrm flipH="false" flipV="false" rot="0">
              <a:off x="0" y="0"/>
              <a:ext cx="4779721" cy="3048000"/>
            </a:xfrm>
            <a:custGeom>
              <a:avLst/>
              <a:gdLst/>
              <a:ahLst/>
              <a:cxnLst/>
              <a:rect r="r" b="b" t="t" l="l"/>
              <a:pathLst>
                <a:path h="3048000" w="4779721">
                  <a:moveTo>
                    <a:pt x="0" y="2946400"/>
                  </a:moveTo>
                  <a:lnTo>
                    <a:pt x="4779721" y="2946400"/>
                  </a:lnTo>
                  <a:lnTo>
                    <a:pt x="4652721" y="3048000"/>
                  </a:lnTo>
                  <a:cubicBezTo>
                    <a:pt x="4652721" y="3048000"/>
                    <a:pt x="3662121" y="2971800"/>
                    <a:pt x="3560521" y="2971800"/>
                  </a:cubicBezTo>
                  <a:lnTo>
                    <a:pt x="1219200" y="2971800"/>
                  </a:lnTo>
                  <a:cubicBezTo>
                    <a:pt x="1117600" y="2971800"/>
                    <a:pt x="127000" y="3048000"/>
                    <a:pt x="127000" y="3048000"/>
                  </a:cubicBezTo>
                  <a:lnTo>
                    <a:pt x="0" y="2946400"/>
                  </a:lnTo>
                  <a:lnTo>
                    <a:pt x="0" y="0"/>
                  </a:lnTo>
                  <a:lnTo>
                    <a:pt x="4779721" y="0"/>
                  </a:lnTo>
                  <a:lnTo>
                    <a:pt x="4779721" y="2946400"/>
                  </a:lnTo>
                  <a:lnTo>
                    <a:pt x="12700" y="2946400"/>
                  </a:lnTo>
                  <a:lnTo>
                    <a:pt x="12700" y="2933700"/>
                  </a:lnTo>
                  <a:lnTo>
                    <a:pt x="4767021" y="2933700"/>
                  </a:lnTo>
                  <a:lnTo>
                    <a:pt x="4767021" y="12700"/>
                  </a:lnTo>
                  <a:lnTo>
                    <a:pt x="12700" y="12700"/>
                  </a:lnTo>
                  <a:lnTo>
                    <a:pt x="12700" y="2946400"/>
                  </a:lnTo>
                </a:path>
              </a:pathLst>
            </a:custGeom>
            <a:solidFill>
              <a:srgbClr val="394C60">
                <a:alpha val="9804"/>
              </a:srgbClr>
            </a:solidFill>
          </p:spPr>
        </p:sp>
        <p:sp>
          <p:nvSpPr>
            <p:cNvPr name="TextBox 73" id="73"/>
            <p:cNvSpPr txBox="true"/>
            <p:nvPr/>
          </p:nvSpPr>
          <p:spPr>
            <a:xfrm>
              <a:off x="0" y="-66675"/>
              <a:ext cx="4779721"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Keeps himself awake </a:t>
              </a:r>
              <a:r>
                <a:rPr lang="en-US" sz="1999" b="true">
                  <a:solidFill>
                    <a:srgbClr val="000000"/>
                  </a:solidFill>
                  <a:latin typeface="Telegraf Bold"/>
                  <a:ea typeface="Telegraf Bold"/>
                  <a:cs typeface="Telegraf Bold"/>
                  <a:sym typeface="Telegraf Bold"/>
                </a:rPr>
                <a:t>through playing NYT games </a:t>
              </a:r>
              <a:r>
                <a:rPr lang="en-US" sz="1999">
                  <a:solidFill>
                    <a:srgbClr val="000000"/>
                  </a:solidFill>
                  <a:latin typeface="Telegraf"/>
                  <a:ea typeface="Telegraf"/>
                  <a:cs typeface="Telegraf"/>
                  <a:sym typeface="Telegraf"/>
                </a:rPr>
                <a:t>and Reddit (scrolling apps)</a:t>
              </a:r>
            </a:p>
          </p:txBody>
        </p:sp>
      </p:grpSp>
      <p:grpSp>
        <p:nvGrpSpPr>
          <p:cNvPr name="Group 74" id="74"/>
          <p:cNvGrpSpPr/>
          <p:nvPr/>
        </p:nvGrpSpPr>
        <p:grpSpPr>
          <a:xfrm rot="0">
            <a:off x="14121034" y="6572410"/>
            <a:ext cx="3419347" cy="2286000"/>
            <a:chOff x="0" y="0"/>
            <a:chExt cx="4559130" cy="3048000"/>
          </a:xfrm>
        </p:grpSpPr>
        <p:sp>
          <p:nvSpPr>
            <p:cNvPr name="Freeform 75" id="75"/>
            <p:cNvSpPr/>
            <p:nvPr/>
          </p:nvSpPr>
          <p:spPr>
            <a:xfrm flipH="false" flipV="false" rot="0">
              <a:off x="0" y="0"/>
              <a:ext cx="4559130" cy="2946400"/>
            </a:xfrm>
            <a:custGeom>
              <a:avLst/>
              <a:gdLst/>
              <a:ahLst/>
              <a:cxnLst/>
              <a:rect r="r" b="b" t="t" l="l"/>
              <a:pathLst>
                <a:path h="2946400" w="4559130">
                  <a:moveTo>
                    <a:pt x="0" y="0"/>
                  </a:moveTo>
                  <a:lnTo>
                    <a:pt x="4559130" y="0"/>
                  </a:lnTo>
                  <a:lnTo>
                    <a:pt x="4559130" y="2946400"/>
                  </a:lnTo>
                  <a:lnTo>
                    <a:pt x="0" y="2946400"/>
                  </a:lnTo>
                  <a:close/>
                </a:path>
              </a:pathLst>
            </a:custGeom>
            <a:solidFill>
              <a:srgbClr val="F6B7A2"/>
            </a:solidFill>
          </p:spPr>
        </p:sp>
        <p:sp>
          <p:nvSpPr>
            <p:cNvPr name="Freeform 76" id="76"/>
            <p:cNvSpPr/>
            <p:nvPr/>
          </p:nvSpPr>
          <p:spPr>
            <a:xfrm flipH="false" flipV="false" rot="0">
              <a:off x="0" y="0"/>
              <a:ext cx="4559130" cy="3048000"/>
            </a:xfrm>
            <a:custGeom>
              <a:avLst/>
              <a:gdLst/>
              <a:ahLst/>
              <a:cxnLst/>
              <a:rect r="r" b="b" t="t" l="l"/>
              <a:pathLst>
                <a:path h="3048000" w="4559130">
                  <a:moveTo>
                    <a:pt x="0" y="2946400"/>
                  </a:moveTo>
                  <a:lnTo>
                    <a:pt x="4559130" y="2946400"/>
                  </a:lnTo>
                  <a:lnTo>
                    <a:pt x="4432130" y="3048000"/>
                  </a:lnTo>
                  <a:cubicBezTo>
                    <a:pt x="4432130" y="3048000"/>
                    <a:pt x="3441530" y="2971800"/>
                    <a:pt x="3339930" y="2971800"/>
                  </a:cubicBezTo>
                  <a:lnTo>
                    <a:pt x="1219200" y="2971800"/>
                  </a:lnTo>
                  <a:cubicBezTo>
                    <a:pt x="1117600" y="2971800"/>
                    <a:pt x="127000" y="3048000"/>
                    <a:pt x="127000" y="3048000"/>
                  </a:cubicBezTo>
                  <a:lnTo>
                    <a:pt x="0" y="2946400"/>
                  </a:lnTo>
                  <a:lnTo>
                    <a:pt x="0" y="0"/>
                  </a:lnTo>
                  <a:lnTo>
                    <a:pt x="4559130" y="0"/>
                  </a:lnTo>
                  <a:lnTo>
                    <a:pt x="4559130" y="2946400"/>
                  </a:lnTo>
                  <a:lnTo>
                    <a:pt x="12700" y="2946400"/>
                  </a:lnTo>
                  <a:lnTo>
                    <a:pt x="12700" y="2933700"/>
                  </a:lnTo>
                  <a:lnTo>
                    <a:pt x="4546430" y="2933700"/>
                  </a:lnTo>
                  <a:lnTo>
                    <a:pt x="4546430" y="12700"/>
                  </a:lnTo>
                  <a:lnTo>
                    <a:pt x="12700" y="12700"/>
                  </a:lnTo>
                  <a:lnTo>
                    <a:pt x="12700" y="2946400"/>
                  </a:lnTo>
                </a:path>
              </a:pathLst>
            </a:custGeom>
            <a:solidFill>
              <a:srgbClr val="394C60">
                <a:alpha val="9804"/>
              </a:srgbClr>
            </a:solidFill>
          </p:spPr>
        </p:sp>
        <p:sp>
          <p:nvSpPr>
            <p:cNvPr name="TextBox 77" id="77"/>
            <p:cNvSpPr txBox="true"/>
            <p:nvPr/>
          </p:nvSpPr>
          <p:spPr>
            <a:xfrm>
              <a:off x="0" y="-66675"/>
              <a:ext cx="4559130"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Feels </a:t>
              </a:r>
              <a:r>
                <a:rPr lang="en-US" sz="1999" b="true">
                  <a:solidFill>
                    <a:srgbClr val="000000"/>
                  </a:solidFill>
                  <a:latin typeface="Telegraf Bold"/>
                  <a:ea typeface="Telegraf Bold"/>
                  <a:cs typeface="Telegraf Bold"/>
                  <a:sym typeface="Telegraf Bold"/>
                </a:rPr>
                <a:t>optimistic</a:t>
              </a:r>
              <a:r>
                <a:rPr lang="en-US" sz="1999">
                  <a:solidFill>
                    <a:srgbClr val="000000"/>
                  </a:solidFill>
                  <a:latin typeface="Telegraf"/>
                  <a:ea typeface="Telegraf"/>
                  <a:cs typeface="Telegraf"/>
                  <a:sym typeface="Telegraf"/>
                </a:rPr>
                <a:t> about an app that might help him adjust </a:t>
              </a:r>
            </a:p>
          </p:txBody>
        </p:sp>
      </p:grpSp>
      <p:sp>
        <p:nvSpPr>
          <p:cNvPr name="AutoShape 78" id="78"/>
          <p:cNvSpPr/>
          <p:nvPr/>
        </p:nvSpPr>
        <p:spPr>
          <a:xfrm flipH="true">
            <a:off x="5954497" y="4074576"/>
            <a:ext cx="5584800" cy="2553524"/>
          </a:xfrm>
          <a:prstGeom prst="line">
            <a:avLst/>
          </a:prstGeom>
          <a:ln cap="rnd" w="85725">
            <a:solidFill>
              <a:srgbClr val="FF5757"/>
            </a:solidFill>
            <a:prstDash val="solid"/>
            <a:headEnd type="none" len="sm" w="sm"/>
            <a:tailEnd type="triangle" len="med" w="lg"/>
          </a:ln>
        </p:spPr>
      </p:sp>
      <p:sp>
        <p:nvSpPr>
          <p:cNvPr name="AutoShape 79" id="79"/>
          <p:cNvSpPr/>
          <p:nvPr/>
        </p:nvSpPr>
        <p:spPr>
          <a:xfrm>
            <a:off x="5954497" y="4265322"/>
            <a:ext cx="6066522" cy="2413867"/>
          </a:xfrm>
          <a:prstGeom prst="line">
            <a:avLst/>
          </a:prstGeom>
          <a:ln cap="rnd" w="85725">
            <a:solidFill>
              <a:srgbClr val="FF5757"/>
            </a:solidFill>
            <a:prstDash val="solid"/>
            <a:headEnd type="none" len="sm" w="sm"/>
            <a:tailEnd type="triangle" len="med" w="lg"/>
          </a:ln>
        </p:spPr>
      </p:sp>
      <p:sp>
        <p:nvSpPr>
          <p:cNvPr name="AutoShape 80" id="80"/>
          <p:cNvSpPr/>
          <p:nvPr/>
        </p:nvSpPr>
        <p:spPr>
          <a:xfrm flipH="true">
            <a:off x="2514777" y="3600751"/>
            <a:ext cx="13730259" cy="3179749"/>
          </a:xfrm>
          <a:prstGeom prst="line">
            <a:avLst/>
          </a:prstGeom>
          <a:ln cap="rnd" w="85725">
            <a:solidFill>
              <a:srgbClr val="00BF63"/>
            </a:solidFill>
            <a:prstDash val="solid"/>
            <a:headEnd type="none" len="sm" w="sm"/>
            <a:tailEnd type="triangle" len="med" w="lg"/>
          </a:ln>
        </p:spPr>
      </p:sp>
      <p:sp>
        <p:nvSpPr>
          <p:cNvPr name="AutoShape 81" id="81"/>
          <p:cNvSpPr/>
          <p:nvPr/>
        </p:nvSpPr>
        <p:spPr>
          <a:xfrm>
            <a:off x="2514777" y="4169826"/>
            <a:ext cx="9506241" cy="2509363"/>
          </a:xfrm>
          <a:prstGeom prst="line">
            <a:avLst/>
          </a:prstGeom>
          <a:ln cap="rnd" w="85725">
            <a:solidFill>
              <a:srgbClr val="FF5757"/>
            </a:solidFill>
            <a:prstDash val="solid"/>
            <a:headEnd type="none" len="sm" w="sm"/>
            <a:tailEnd type="triangle" len="med" w="lg"/>
          </a:ln>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6610907" y="2237088"/>
            <a:ext cx="10476543" cy="5720340"/>
            <a:chOff x="0" y="0"/>
            <a:chExt cx="14712212" cy="8033075"/>
          </a:xfrm>
        </p:grpSpPr>
        <p:sp>
          <p:nvSpPr>
            <p:cNvPr name="Freeform 3" id="3"/>
            <p:cNvSpPr/>
            <p:nvPr/>
          </p:nvSpPr>
          <p:spPr>
            <a:xfrm flipH="false" flipV="false" rot="0">
              <a:off x="57150" y="58420"/>
              <a:ext cx="14642362" cy="7961955"/>
            </a:xfrm>
            <a:custGeom>
              <a:avLst/>
              <a:gdLst/>
              <a:ahLst/>
              <a:cxnLst/>
              <a:rect r="r" b="b" t="t" l="l"/>
              <a:pathLst>
                <a:path h="7961955" w="14642362">
                  <a:moveTo>
                    <a:pt x="14557273" y="7931475"/>
                  </a:moveTo>
                  <a:lnTo>
                    <a:pt x="0" y="7931475"/>
                  </a:lnTo>
                  <a:cubicBezTo>
                    <a:pt x="5080" y="7949255"/>
                    <a:pt x="21590" y="7961955"/>
                    <a:pt x="40640" y="7961955"/>
                  </a:cubicBezTo>
                  <a:lnTo>
                    <a:pt x="14599182" y="7961955"/>
                  </a:lnTo>
                  <a:cubicBezTo>
                    <a:pt x="14623312" y="7961955"/>
                    <a:pt x="14642362" y="7942905"/>
                    <a:pt x="14642362" y="7918775"/>
                  </a:cubicBezTo>
                  <a:lnTo>
                    <a:pt x="14642362" y="40640"/>
                  </a:lnTo>
                  <a:cubicBezTo>
                    <a:pt x="14642362" y="21590"/>
                    <a:pt x="14629662" y="6350"/>
                    <a:pt x="14613151" y="0"/>
                  </a:cubicBezTo>
                  <a:lnTo>
                    <a:pt x="14613151" y="7875595"/>
                  </a:lnTo>
                  <a:cubicBezTo>
                    <a:pt x="14613151" y="7906075"/>
                    <a:pt x="14587751" y="7931475"/>
                    <a:pt x="14557273" y="7931475"/>
                  </a:cubicBezTo>
                  <a:close/>
                </a:path>
              </a:pathLst>
            </a:custGeom>
            <a:solidFill>
              <a:srgbClr val="000000"/>
            </a:solidFill>
          </p:spPr>
        </p:sp>
        <p:sp>
          <p:nvSpPr>
            <p:cNvPr name="Freeform 4" id="4"/>
            <p:cNvSpPr/>
            <p:nvPr/>
          </p:nvSpPr>
          <p:spPr>
            <a:xfrm flipH="false" flipV="false" rot="0">
              <a:off x="12700" y="12700"/>
              <a:ext cx="14644901" cy="7964495"/>
            </a:xfrm>
            <a:custGeom>
              <a:avLst/>
              <a:gdLst/>
              <a:ahLst/>
              <a:cxnLst/>
              <a:rect r="r" b="b" t="t" l="l"/>
              <a:pathLst>
                <a:path h="7964495" w="14644901">
                  <a:moveTo>
                    <a:pt x="43180" y="7964495"/>
                  </a:moveTo>
                  <a:lnTo>
                    <a:pt x="14601723" y="7964495"/>
                  </a:lnTo>
                  <a:cubicBezTo>
                    <a:pt x="14625851" y="7964495"/>
                    <a:pt x="14644901" y="7945445"/>
                    <a:pt x="14644901" y="7921315"/>
                  </a:cubicBezTo>
                  <a:lnTo>
                    <a:pt x="14644901" y="43180"/>
                  </a:lnTo>
                  <a:cubicBezTo>
                    <a:pt x="14644901" y="19050"/>
                    <a:pt x="14625851" y="0"/>
                    <a:pt x="14601723" y="0"/>
                  </a:cubicBezTo>
                  <a:lnTo>
                    <a:pt x="43180" y="0"/>
                  </a:lnTo>
                  <a:cubicBezTo>
                    <a:pt x="19050" y="0"/>
                    <a:pt x="0" y="19050"/>
                    <a:pt x="0" y="43180"/>
                  </a:cubicBezTo>
                  <a:lnTo>
                    <a:pt x="0" y="7921315"/>
                  </a:lnTo>
                  <a:cubicBezTo>
                    <a:pt x="0" y="7945445"/>
                    <a:pt x="19050" y="7964495"/>
                    <a:pt x="43180" y="7964495"/>
                  </a:cubicBezTo>
                  <a:close/>
                </a:path>
              </a:pathLst>
            </a:custGeom>
            <a:solidFill>
              <a:srgbClr val="F8F8F8"/>
            </a:solidFill>
          </p:spPr>
        </p:sp>
        <p:sp>
          <p:nvSpPr>
            <p:cNvPr name="Freeform 5" id="5"/>
            <p:cNvSpPr/>
            <p:nvPr/>
          </p:nvSpPr>
          <p:spPr>
            <a:xfrm flipH="false" flipV="false" rot="0">
              <a:off x="0" y="0"/>
              <a:ext cx="14712212" cy="8033075"/>
            </a:xfrm>
            <a:custGeom>
              <a:avLst/>
              <a:gdLst/>
              <a:ahLst/>
              <a:cxnLst/>
              <a:rect r="r" b="b" t="t" l="l"/>
              <a:pathLst>
                <a:path h="8033075" w="14712212">
                  <a:moveTo>
                    <a:pt x="14669032" y="44450"/>
                  </a:moveTo>
                  <a:cubicBezTo>
                    <a:pt x="14663951" y="19050"/>
                    <a:pt x="14641092" y="0"/>
                    <a:pt x="14614423" y="0"/>
                  </a:cubicBezTo>
                  <a:lnTo>
                    <a:pt x="55880" y="0"/>
                  </a:lnTo>
                  <a:cubicBezTo>
                    <a:pt x="25400" y="0"/>
                    <a:pt x="0" y="25400"/>
                    <a:pt x="0" y="55880"/>
                  </a:cubicBezTo>
                  <a:lnTo>
                    <a:pt x="0" y="7934015"/>
                  </a:lnTo>
                  <a:cubicBezTo>
                    <a:pt x="0" y="7960685"/>
                    <a:pt x="17780" y="7982275"/>
                    <a:pt x="43180" y="7988625"/>
                  </a:cubicBezTo>
                  <a:cubicBezTo>
                    <a:pt x="48260" y="8014025"/>
                    <a:pt x="71120" y="8033075"/>
                    <a:pt x="97790" y="8033075"/>
                  </a:cubicBezTo>
                  <a:lnTo>
                    <a:pt x="14656332" y="8033075"/>
                  </a:lnTo>
                  <a:cubicBezTo>
                    <a:pt x="14686812" y="8033075"/>
                    <a:pt x="14712212" y="8007675"/>
                    <a:pt x="14712212" y="7977195"/>
                  </a:cubicBezTo>
                  <a:lnTo>
                    <a:pt x="14712212" y="99060"/>
                  </a:lnTo>
                  <a:cubicBezTo>
                    <a:pt x="14712212" y="72390"/>
                    <a:pt x="14694432" y="50800"/>
                    <a:pt x="14669032" y="44450"/>
                  </a:cubicBezTo>
                  <a:close/>
                  <a:moveTo>
                    <a:pt x="12700" y="7934015"/>
                  </a:moveTo>
                  <a:lnTo>
                    <a:pt x="12700" y="55880"/>
                  </a:lnTo>
                  <a:cubicBezTo>
                    <a:pt x="12700" y="31750"/>
                    <a:pt x="31750" y="12700"/>
                    <a:pt x="55880" y="12700"/>
                  </a:cubicBezTo>
                  <a:lnTo>
                    <a:pt x="14614423" y="12700"/>
                  </a:lnTo>
                  <a:cubicBezTo>
                    <a:pt x="14638551" y="12700"/>
                    <a:pt x="14657601" y="31750"/>
                    <a:pt x="14657601" y="55880"/>
                  </a:cubicBezTo>
                  <a:lnTo>
                    <a:pt x="14657601" y="7934015"/>
                  </a:lnTo>
                  <a:cubicBezTo>
                    <a:pt x="14657601" y="7958145"/>
                    <a:pt x="14638551" y="7977195"/>
                    <a:pt x="14614423" y="7977195"/>
                  </a:cubicBezTo>
                  <a:lnTo>
                    <a:pt x="55880" y="7977195"/>
                  </a:lnTo>
                  <a:cubicBezTo>
                    <a:pt x="31750" y="7977195"/>
                    <a:pt x="12700" y="7958145"/>
                    <a:pt x="12700" y="7934015"/>
                  </a:cubicBezTo>
                  <a:close/>
                  <a:moveTo>
                    <a:pt x="14699512" y="7977195"/>
                  </a:moveTo>
                  <a:cubicBezTo>
                    <a:pt x="14699512" y="8001325"/>
                    <a:pt x="14680462" y="8020375"/>
                    <a:pt x="14656332" y="8020375"/>
                  </a:cubicBezTo>
                  <a:lnTo>
                    <a:pt x="97790" y="8020375"/>
                  </a:lnTo>
                  <a:cubicBezTo>
                    <a:pt x="78740" y="8020375"/>
                    <a:pt x="62230" y="8007675"/>
                    <a:pt x="57150" y="7989895"/>
                  </a:cubicBezTo>
                  <a:lnTo>
                    <a:pt x="14614423" y="7989895"/>
                  </a:lnTo>
                  <a:cubicBezTo>
                    <a:pt x="14644901" y="7989895"/>
                    <a:pt x="14670301" y="7964495"/>
                    <a:pt x="14670301" y="7934015"/>
                  </a:cubicBezTo>
                  <a:lnTo>
                    <a:pt x="14670301" y="58420"/>
                  </a:lnTo>
                  <a:cubicBezTo>
                    <a:pt x="14686812" y="64770"/>
                    <a:pt x="14699512" y="80010"/>
                    <a:pt x="14699512" y="99060"/>
                  </a:cubicBezTo>
                  <a:lnTo>
                    <a:pt x="14699512" y="7977195"/>
                  </a:lnTo>
                  <a:close/>
                </a:path>
              </a:pathLst>
            </a:custGeom>
            <a:solidFill>
              <a:srgbClr val="000000"/>
            </a:solidFill>
          </p:spPr>
        </p:sp>
      </p:grpSp>
      <p:sp>
        <p:nvSpPr>
          <p:cNvPr name="TextBox 6" id="6"/>
          <p:cNvSpPr txBox="true"/>
          <p:nvPr/>
        </p:nvSpPr>
        <p:spPr>
          <a:xfrm rot="0">
            <a:off x="1028700" y="3212065"/>
            <a:ext cx="5428227" cy="1931435"/>
          </a:xfrm>
          <a:prstGeom prst="rect">
            <a:avLst/>
          </a:prstGeom>
        </p:spPr>
        <p:txBody>
          <a:bodyPr anchor="t" rtlCol="false" tIns="0" lIns="0" bIns="0" rIns="0">
            <a:spAutoFit/>
          </a:bodyPr>
          <a:lstStyle/>
          <a:p>
            <a:pPr algn="l">
              <a:lnSpc>
                <a:spcPts val="7632"/>
              </a:lnSpc>
            </a:pPr>
            <a:r>
              <a:rPr lang="en-US" sz="7200" b="true">
                <a:solidFill>
                  <a:srgbClr val="000000"/>
                </a:solidFill>
                <a:latin typeface="RoxboroughCF Bold"/>
                <a:ea typeface="RoxboroughCF Bold"/>
                <a:cs typeface="RoxboroughCF Bold"/>
                <a:sym typeface="RoxboroughCF Bold"/>
              </a:rPr>
              <a:t>Key </a:t>
            </a:r>
          </a:p>
          <a:p>
            <a:pPr algn="l">
              <a:lnSpc>
                <a:spcPts val="7632"/>
              </a:lnSpc>
            </a:pPr>
            <a:r>
              <a:rPr lang="en-US" sz="7200" b="true">
                <a:solidFill>
                  <a:srgbClr val="000000"/>
                </a:solidFill>
                <a:latin typeface="RoxboroughCF Bold"/>
                <a:ea typeface="RoxboroughCF Bold"/>
                <a:cs typeface="RoxboroughCF Bold"/>
                <a:sym typeface="RoxboroughCF Bold"/>
              </a:rPr>
              <a:t>Insights</a:t>
            </a:r>
          </a:p>
        </p:txBody>
      </p:sp>
      <p:sp>
        <p:nvSpPr>
          <p:cNvPr name="TextBox 7" id="7"/>
          <p:cNvSpPr txBox="true"/>
          <p:nvPr/>
        </p:nvSpPr>
        <p:spPr>
          <a:xfrm rot="0">
            <a:off x="689205" y="8823960"/>
            <a:ext cx="6212797" cy="434340"/>
          </a:xfrm>
          <a:prstGeom prst="rect">
            <a:avLst/>
          </a:prstGeom>
        </p:spPr>
        <p:txBody>
          <a:bodyPr anchor="t" rtlCol="false" tIns="0" lIns="0" bIns="0" rIns="0">
            <a:spAutoFit/>
          </a:bodyPr>
          <a:lstStyle/>
          <a:p>
            <a:pPr algn="l">
              <a:lnSpc>
                <a:spcPts val="3359"/>
              </a:lnSpc>
            </a:pPr>
          </a:p>
        </p:txBody>
      </p:sp>
      <p:sp>
        <p:nvSpPr>
          <p:cNvPr name="TextBox 8" id="8"/>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9" id="9"/>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sp>
        <p:nvSpPr>
          <p:cNvPr name="Freeform 10" id="10"/>
          <p:cNvSpPr/>
          <p:nvPr/>
        </p:nvSpPr>
        <p:spPr>
          <a:xfrm flipH="false" flipV="false" rot="165289">
            <a:off x="742820" y="5099963"/>
            <a:ext cx="4676443" cy="331602"/>
          </a:xfrm>
          <a:custGeom>
            <a:avLst/>
            <a:gdLst/>
            <a:ahLst/>
            <a:cxnLst/>
            <a:rect r="r" b="b" t="t" l="l"/>
            <a:pathLst>
              <a:path h="331602" w="4676443">
                <a:moveTo>
                  <a:pt x="0" y="0"/>
                </a:moveTo>
                <a:lnTo>
                  <a:pt x="4676442" y="0"/>
                </a:lnTo>
                <a:lnTo>
                  <a:pt x="4676442" y="331602"/>
                </a:lnTo>
                <a:lnTo>
                  <a:pt x="0" y="331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7097817" y="3056104"/>
            <a:ext cx="9502722" cy="420624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000000"/>
                </a:solidFill>
                <a:latin typeface="Telegraf"/>
                <a:ea typeface="Telegraf"/>
                <a:cs typeface="Telegraf"/>
                <a:sym typeface="Telegraf"/>
              </a:rPr>
              <a:t>Workers agreed that night shift work has </a:t>
            </a:r>
            <a:r>
              <a:rPr lang="en-US" b="true" sz="2400">
                <a:solidFill>
                  <a:srgbClr val="000000"/>
                </a:solidFill>
                <a:latin typeface="Telegraf Bold"/>
                <a:ea typeface="Telegraf Bold"/>
                <a:cs typeface="Telegraf Bold"/>
                <a:sym typeface="Telegraf Bold"/>
              </a:rPr>
              <a:t>somewhat impacted their quality of life with varying degrees</a:t>
            </a:r>
          </a:p>
          <a:p>
            <a:pPr algn="l" marL="518160" indent="-259080" lvl="1">
              <a:lnSpc>
                <a:spcPts val="3359"/>
              </a:lnSpc>
              <a:buFont typeface="Arial"/>
              <a:buChar char="•"/>
            </a:pPr>
            <a:r>
              <a:rPr lang="en-US" sz="2400">
                <a:solidFill>
                  <a:srgbClr val="000000"/>
                </a:solidFill>
                <a:latin typeface="Telegraf"/>
                <a:ea typeface="Telegraf"/>
                <a:cs typeface="Telegraf"/>
                <a:sym typeface="Telegraf"/>
              </a:rPr>
              <a:t>Workers agreed that for those with family and friends, </a:t>
            </a:r>
            <a:r>
              <a:rPr lang="en-US" b="true" sz="2400">
                <a:solidFill>
                  <a:srgbClr val="000000"/>
                </a:solidFill>
                <a:latin typeface="Telegraf Bold"/>
                <a:ea typeface="Telegraf Bold"/>
                <a:cs typeface="Telegraf Bold"/>
                <a:sym typeface="Telegraf Bold"/>
              </a:rPr>
              <a:t>social life is difficult to maintain</a:t>
            </a:r>
          </a:p>
          <a:p>
            <a:pPr algn="l" marL="518160" indent="-259080" lvl="1">
              <a:lnSpc>
                <a:spcPts val="3359"/>
              </a:lnSpc>
              <a:buFont typeface="Arial"/>
              <a:buChar char="•"/>
            </a:pPr>
            <a:r>
              <a:rPr lang="en-US" sz="2400">
                <a:solidFill>
                  <a:srgbClr val="000000"/>
                </a:solidFill>
                <a:latin typeface="Telegraf"/>
                <a:ea typeface="Telegraf"/>
                <a:cs typeface="Telegraf"/>
                <a:sym typeface="Telegraf"/>
              </a:rPr>
              <a:t>Workers find it </a:t>
            </a:r>
            <a:r>
              <a:rPr lang="en-US" b="true" sz="2400">
                <a:solidFill>
                  <a:srgbClr val="000000"/>
                </a:solidFill>
                <a:latin typeface="Telegraf Bold"/>
                <a:ea typeface="Telegraf Bold"/>
                <a:cs typeface="Telegraf Bold"/>
                <a:sym typeface="Telegraf Bold"/>
              </a:rPr>
              <a:t>most difficult to transition from night to day shifts</a:t>
            </a:r>
            <a:r>
              <a:rPr lang="en-US" sz="2400">
                <a:solidFill>
                  <a:srgbClr val="000000"/>
                </a:solidFill>
                <a:latin typeface="Telegraf"/>
                <a:ea typeface="Telegraf"/>
                <a:cs typeface="Telegraf"/>
                <a:sym typeface="Telegraf"/>
              </a:rPr>
              <a:t> (both part-time switching and full transitions)</a:t>
            </a:r>
          </a:p>
          <a:p>
            <a:pPr algn="l" marL="518160" indent="-259080" lvl="1">
              <a:lnSpc>
                <a:spcPts val="3359"/>
              </a:lnSpc>
              <a:buFont typeface="Arial"/>
              <a:buChar char="•"/>
            </a:pPr>
            <a:r>
              <a:rPr lang="en-US" sz="2400">
                <a:solidFill>
                  <a:srgbClr val="000000"/>
                </a:solidFill>
                <a:latin typeface="Telegraf"/>
                <a:ea typeface="Telegraf"/>
                <a:cs typeface="Telegraf"/>
                <a:sym typeface="Telegraf"/>
              </a:rPr>
              <a:t>Workers </a:t>
            </a:r>
            <a:r>
              <a:rPr lang="en-US" b="true" sz="2400">
                <a:solidFill>
                  <a:srgbClr val="000000"/>
                </a:solidFill>
                <a:latin typeface="Telegraf Bold"/>
                <a:ea typeface="Telegraf Bold"/>
                <a:cs typeface="Telegraf Bold"/>
                <a:sym typeface="Telegraf Bold"/>
              </a:rPr>
              <a:t>seek consistency or routine</a:t>
            </a:r>
          </a:p>
          <a:p>
            <a:pPr algn="l" marL="518160" indent="-259080" lvl="1">
              <a:lnSpc>
                <a:spcPts val="3359"/>
              </a:lnSpc>
              <a:buFont typeface="Arial"/>
              <a:buChar char="•"/>
            </a:pPr>
            <a:r>
              <a:rPr lang="en-US" sz="2400">
                <a:solidFill>
                  <a:srgbClr val="000000"/>
                </a:solidFill>
                <a:latin typeface="Telegraf"/>
                <a:ea typeface="Telegraf"/>
                <a:cs typeface="Telegraf"/>
                <a:sym typeface="Telegraf"/>
              </a:rPr>
              <a:t>No one perfect solution: Workers had </a:t>
            </a:r>
            <a:r>
              <a:rPr lang="en-US" b="true" sz="2400">
                <a:solidFill>
                  <a:srgbClr val="000000"/>
                </a:solidFill>
                <a:latin typeface="Telegraf Bold"/>
                <a:ea typeface="Telegraf Bold"/>
                <a:cs typeface="Telegraf Bold"/>
                <a:sym typeface="Telegraf Bold"/>
              </a:rPr>
              <a:t>various and highly personalized methods and routines</a:t>
            </a:r>
            <a:r>
              <a:rPr lang="en-US" sz="2400">
                <a:solidFill>
                  <a:srgbClr val="000000"/>
                </a:solidFill>
                <a:latin typeface="Telegraf"/>
                <a:ea typeface="Telegraf"/>
                <a:cs typeface="Telegraf"/>
                <a:sym typeface="Telegraf"/>
              </a:rPr>
              <a:t> to maintain their health and wellbeing</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2712000" y="2753478"/>
            <a:ext cx="7652317" cy="852542"/>
            <a:chOff x="0" y="0"/>
            <a:chExt cx="10203089" cy="1136723"/>
          </a:xfrm>
        </p:grpSpPr>
        <p:grpSp>
          <p:nvGrpSpPr>
            <p:cNvPr name="Group 3" id="3"/>
            <p:cNvGrpSpPr/>
            <p:nvPr/>
          </p:nvGrpSpPr>
          <p:grpSpPr>
            <a:xfrm rot="0">
              <a:off x="0" y="0"/>
              <a:ext cx="10203089" cy="1136723"/>
              <a:chOff x="0" y="0"/>
              <a:chExt cx="13038520" cy="1452617"/>
            </a:xfrm>
          </p:grpSpPr>
          <p:sp>
            <p:nvSpPr>
              <p:cNvPr name="Freeform 4" id="4"/>
              <p:cNvSpPr/>
              <p:nvPr/>
            </p:nvSpPr>
            <p:spPr>
              <a:xfrm flipH="false" flipV="false" rot="0">
                <a:off x="57150" y="58420"/>
                <a:ext cx="12968670" cy="1381497"/>
              </a:xfrm>
              <a:custGeom>
                <a:avLst/>
                <a:gdLst/>
                <a:ahLst/>
                <a:cxnLst/>
                <a:rect r="r" b="b" t="t" l="l"/>
                <a:pathLst>
                  <a:path h="1381497" w="12968670">
                    <a:moveTo>
                      <a:pt x="12883580" y="1351017"/>
                    </a:moveTo>
                    <a:lnTo>
                      <a:pt x="0" y="1351017"/>
                    </a:lnTo>
                    <a:cubicBezTo>
                      <a:pt x="5080" y="1368797"/>
                      <a:pt x="21590" y="1381497"/>
                      <a:pt x="40640" y="1381497"/>
                    </a:cubicBezTo>
                    <a:lnTo>
                      <a:pt x="12925490" y="1381497"/>
                    </a:lnTo>
                    <a:cubicBezTo>
                      <a:pt x="12949620" y="1381497"/>
                      <a:pt x="12968670" y="1362447"/>
                      <a:pt x="12968670" y="1338317"/>
                    </a:cubicBezTo>
                    <a:lnTo>
                      <a:pt x="12968670" y="40640"/>
                    </a:lnTo>
                    <a:cubicBezTo>
                      <a:pt x="12968670" y="21590"/>
                      <a:pt x="12955970" y="6350"/>
                      <a:pt x="12939460" y="0"/>
                    </a:cubicBezTo>
                    <a:lnTo>
                      <a:pt x="12939460" y="1295137"/>
                    </a:lnTo>
                    <a:cubicBezTo>
                      <a:pt x="12939460" y="1325617"/>
                      <a:pt x="12914060" y="1351017"/>
                      <a:pt x="12883580" y="1351017"/>
                    </a:cubicBezTo>
                    <a:close/>
                  </a:path>
                </a:pathLst>
              </a:custGeom>
              <a:solidFill>
                <a:srgbClr val="000000"/>
              </a:solidFill>
            </p:spPr>
          </p:sp>
          <p:sp>
            <p:nvSpPr>
              <p:cNvPr name="Freeform 5" id="5"/>
              <p:cNvSpPr/>
              <p:nvPr/>
            </p:nvSpPr>
            <p:spPr>
              <a:xfrm flipH="false" flipV="false" rot="0">
                <a:off x="12700" y="12700"/>
                <a:ext cx="12971210" cy="1384037"/>
              </a:xfrm>
              <a:custGeom>
                <a:avLst/>
                <a:gdLst/>
                <a:ahLst/>
                <a:cxnLst/>
                <a:rect r="r" b="b" t="t" l="l"/>
                <a:pathLst>
                  <a:path h="1384037" w="12971210">
                    <a:moveTo>
                      <a:pt x="43180" y="1384037"/>
                    </a:moveTo>
                    <a:lnTo>
                      <a:pt x="12928030" y="1384037"/>
                    </a:lnTo>
                    <a:cubicBezTo>
                      <a:pt x="12952160" y="1384037"/>
                      <a:pt x="12971210" y="1364987"/>
                      <a:pt x="12971210" y="1340857"/>
                    </a:cubicBezTo>
                    <a:lnTo>
                      <a:pt x="12971210" y="43180"/>
                    </a:lnTo>
                    <a:cubicBezTo>
                      <a:pt x="12971210" y="19050"/>
                      <a:pt x="12952160" y="0"/>
                      <a:pt x="12928030"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6" id="6"/>
              <p:cNvSpPr/>
              <p:nvPr/>
            </p:nvSpPr>
            <p:spPr>
              <a:xfrm flipH="false" flipV="false" rot="0">
                <a:off x="0" y="0"/>
                <a:ext cx="13038520" cy="1452617"/>
              </a:xfrm>
              <a:custGeom>
                <a:avLst/>
                <a:gdLst/>
                <a:ahLst/>
                <a:cxnLst/>
                <a:rect r="r" b="b" t="t" l="l"/>
                <a:pathLst>
                  <a:path h="1452617" w="13038520">
                    <a:moveTo>
                      <a:pt x="12995340" y="44450"/>
                    </a:moveTo>
                    <a:cubicBezTo>
                      <a:pt x="12990260" y="19050"/>
                      <a:pt x="12967400" y="0"/>
                      <a:pt x="12940730"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2982640" y="1452617"/>
                    </a:lnTo>
                    <a:cubicBezTo>
                      <a:pt x="13013120" y="1452617"/>
                      <a:pt x="13038520" y="1427217"/>
                      <a:pt x="13038520" y="1396737"/>
                    </a:cubicBezTo>
                    <a:lnTo>
                      <a:pt x="13038520" y="99060"/>
                    </a:lnTo>
                    <a:cubicBezTo>
                      <a:pt x="13038520" y="72390"/>
                      <a:pt x="13020740" y="50800"/>
                      <a:pt x="12995340" y="44450"/>
                    </a:cubicBezTo>
                    <a:close/>
                    <a:moveTo>
                      <a:pt x="12700" y="1353557"/>
                    </a:moveTo>
                    <a:lnTo>
                      <a:pt x="12700" y="55880"/>
                    </a:lnTo>
                    <a:cubicBezTo>
                      <a:pt x="12700" y="31750"/>
                      <a:pt x="31750" y="12700"/>
                      <a:pt x="55880" y="12700"/>
                    </a:cubicBezTo>
                    <a:lnTo>
                      <a:pt x="12940730" y="12700"/>
                    </a:lnTo>
                    <a:cubicBezTo>
                      <a:pt x="12964860" y="12700"/>
                      <a:pt x="12983910" y="31750"/>
                      <a:pt x="12983910" y="55880"/>
                    </a:cubicBezTo>
                    <a:lnTo>
                      <a:pt x="12983910" y="1353557"/>
                    </a:lnTo>
                    <a:cubicBezTo>
                      <a:pt x="12983910" y="1377687"/>
                      <a:pt x="12964860" y="1396737"/>
                      <a:pt x="12940730" y="1396737"/>
                    </a:cubicBezTo>
                    <a:lnTo>
                      <a:pt x="55880" y="1396737"/>
                    </a:lnTo>
                    <a:cubicBezTo>
                      <a:pt x="31750" y="1396737"/>
                      <a:pt x="12700" y="1377687"/>
                      <a:pt x="12700" y="1353557"/>
                    </a:cubicBezTo>
                    <a:close/>
                    <a:moveTo>
                      <a:pt x="13025820" y="1396737"/>
                    </a:moveTo>
                    <a:cubicBezTo>
                      <a:pt x="13025820" y="1420867"/>
                      <a:pt x="13006770" y="1439917"/>
                      <a:pt x="12982640" y="1439917"/>
                    </a:cubicBezTo>
                    <a:lnTo>
                      <a:pt x="97790" y="1439917"/>
                    </a:lnTo>
                    <a:cubicBezTo>
                      <a:pt x="78740" y="1439917"/>
                      <a:pt x="62230" y="1427217"/>
                      <a:pt x="57150" y="1409437"/>
                    </a:cubicBezTo>
                    <a:lnTo>
                      <a:pt x="12940730" y="1409437"/>
                    </a:lnTo>
                    <a:cubicBezTo>
                      <a:pt x="12971210" y="1409437"/>
                      <a:pt x="12996610" y="1384037"/>
                      <a:pt x="12996610" y="1353557"/>
                    </a:cubicBezTo>
                    <a:lnTo>
                      <a:pt x="12996610" y="58420"/>
                    </a:lnTo>
                    <a:cubicBezTo>
                      <a:pt x="13013120" y="64770"/>
                      <a:pt x="13025820" y="80010"/>
                      <a:pt x="13025820" y="99060"/>
                    </a:cubicBezTo>
                    <a:lnTo>
                      <a:pt x="13025820" y="1396737"/>
                    </a:lnTo>
                    <a:close/>
                  </a:path>
                </a:pathLst>
              </a:custGeom>
              <a:solidFill>
                <a:srgbClr val="000000"/>
              </a:solidFill>
            </p:spPr>
          </p:sp>
        </p:grpSp>
        <p:sp>
          <p:nvSpPr>
            <p:cNvPr name="Freeform 7" id="7"/>
            <p:cNvSpPr/>
            <p:nvPr/>
          </p:nvSpPr>
          <p:spPr>
            <a:xfrm flipH="false" flipV="false" rot="0">
              <a:off x="297815" y="291356"/>
              <a:ext cx="554012" cy="554012"/>
            </a:xfrm>
            <a:custGeom>
              <a:avLst/>
              <a:gdLst/>
              <a:ahLst/>
              <a:cxnLst/>
              <a:rect r="r" b="b" t="t" l="l"/>
              <a:pathLst>
                <a:path h="554012" w="554012">
                  <a:moveTo>
                    <a:pt x="0" y="0"/>
                  </a:moveTo>
                  <a:lnTo>
                    <a:pt x="554011" y="0"/>
                  </a:lnTo>
                  <a:lnTo>
                    <a:pt x="554011" y="554011"/>
                  </a:lnTo>
                  <a:lnTo>
                    <a:pt x="0" y="5540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TextBox 8" id="8"/>
          <p:cNvSpPr txBox="true"/>
          <p:nvPr/>
        </p:nvSpPr>
        <p:spPr>
          <a:xfrm rot="0">
            <a:off x="3615435" y="2801182"/>
            <a:ext cx="6907697" cy="717797"/>
          </a:xfrm>
          <a:prstGeom prst="rect">
            <a:avLst/>
          </a:prstGeom>
        </p:spPr>
        <p:txBody>
          <a:bodyPr anchor="t" rtlCol="false" tIns="0" lIns="0" bIns="0" rIns="0">
            <a:spAutoFit/>
          </a:bodyPr>
          <a:lstStyle/>
          <a:p>
            <a:pPr algn="l" marL="0" indent="0" lvl="0">
              <a:lnSpc>
                <a:spcPts val="5664"/>
              </a:lnSpc>
            </a:pPr>
            <a:r>
              <a:rPr lang="en-US" b="true" sz="4800">
                <a:solidFill>
                  <a:srgbClr val="000000"/>
                </a:solidFill>
                <a:latin typeface="RoxboroughCF Bold"/>
                <a:ea typeface="RoxboroughCF Bold"/>
                <a:cs typeface="RoxboroughCF Bold"/>
                <a:sym typeface="RoxboroughCF Bold"/>
              </a:rPr>
              <a:t>What’s Next?</a:t>
            </a:r>
          </a:p>
        </p:txBody>
      </p:sp>
      <p:grpSp>
        <p:nvGrpSpPr>
          <p:cNvPr name="Group 9" id="9"/>
          <p:cNvGrpSpPr/>
          <p:nvPr/>
        </p:nvGrpSpPr>
        <p:grpSpPr>
          <a:xfrm rot="0">
            <a:off x="2712000" y="6470222"/>
            <a:ext cx="5755895" cy="799904"/>
            <a:chOff x="0" y="0"/>
            <a:chExt cx="7674527" cy="1066539"/>
          </a:xfrm>
        </p:grpSpPr>
        <p:grpSp>
          <p:nvGrpSpPr>
            <p:cNvPr name="Group 10" id="10"/>
            <p:cNvGrpSpPr/>
            <p:nvPr/>
          </p:nvGrpSpPr>
          <p:grpSpPr>
            <a:xfrm rot="0">
              <a:off x="0" y="0"/>
              <a:ext cx="1066539" cy="1066539"/>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12" id="12"/>
            <p:cNvSpPr txBox="true"/>
            <p:nvPr/>
          </p:nvSpPr>
          <p:spPr>
            <a:xfrm rot="0">
              <a:off x="196444" y="32432"/>
              <a:ext cx="673651" cy="925475"/>
            </a:xfrm>
            <a:prstGeom prst="rect">
              <a:avLst/>
            </a:prstGeom>
          </p:spPr>
          <p:txBody>
            <a:bodyPr anchor="t" rtlCol="false" tIns="0" lIns="0" bIns="0" rIns="0">
              <a:spAutoFit/>
            </a:bodyPr>
            <a:lstStyle/>
            <a:p>
              <a:pPr algn="ctr" marL="0" indent="0" lvl="0">
                <a:lnSpc>
                  <a:spcPts val="5883"/>
                </a:lnSpc>
                <a:spcBef>
                  <a:spcPct val="0"/>
                </a:spcBef>
              </a:pPr>
              <a:r>
                <a:rPr lang="en-US" b="true" sz="4202">
                  <a:solidFill>
                    <a:srgbClr val="FFFFFF"/>
                  </a:solidFill>
                  <a:latin typeface="RoxboroughCF Bold"/>
                  <a:ea typeface="RoxboroughCF Bold"/>
                  <a:cs typeface="RoxboroughCF Bold"/>
                  <a:sym typeface="RoxboroughCF Bold"/>
                </a:rPr>
                <a:t>2</a:t>
              </a:r>
            </a:p>
          </p:txBody>
        </p:sp>
        <p:sp>
          <p:nvSpPr>
            <p:cNvPr name="TextBox 13" id="13"/>
            <p:cNvSpPr txBox="true"/>
            <p:nvPr/>
          </p:nvSpPr>
          <p:spPr>
            <a:xfrm rot="0">
              <a:off x="1448840" y="74164"/>
              <a:ext cx="6225687" cy="944880"/>
            </a:xfrm>
            <a:prstGeom prst="rect">
              <a:avLst/>
            </a:prstGeom>
          </p:spPr>
          <p:txBody>
            <a:bodyPr anchor="t" rtlCol="false" tIns="0" lIns="0" bIns="0" rIns="0">
              <a:spAutoFit/>
            </a:bodyPr>
            <a:lstStyle/>
            <a:p>
              <a:pPr algn="l" marL="0" indent="0" lvl="0">
                <a:lnSpc>
                  <a:spcPts val="2801"/>
                </a:lnSpc>
                <a:spcBef>
                  <a:spcPct val="0"/>
                </a:spcBef>
              </a:pPr>
              <a:r>
                <a:rPr lang="en-US" sz="2334">
                  <a:solidFill>
                    <a:srgbClr val="000000"/>
                  </a:solidFill>
                  <a:latin typeface="Telegraf"/>
                  <a:ea typeface="Telegraf"/>
                  <a:cs typeface="Telegraf"/>
                  <a:sym typeface="Telegraf"/>
                </a:rPr>
                <a:t>2 additional interviews for further insights</a:t>
              </a:r>
            </a:p>
          </p:txBody>
        </p:sp>
      </p:grpSp>
      <p:grpSp>
        <p:nvGrpSpPr>
          <p:cNvPr name="Group 14" id="14"/>
          <p:cNvGrpSpPr/>
          <p:nvPr/>
        </p:nvGrpSpPr>
        <p:grpSpPr>
          <a:xfrm rot="0">
            <a:off x="10364317" y="6470222"/>
            <a:ext cx="5755895" cy="910016"/>
            <a:chOff x="0" y="0"/>
            <a:chExt cx="7674527" cy="1213355"/>
          </a:xfrm>
        </p:grpSpPr>
        <p:grpSp>
          <p:nvGrpSpPr>
            <p:cNvPr name="Group 15" id="15"/>
            <p:cNvGrpSpPr/>
            <p:nvPr/>
          </p:nvGrpSpPr>
          <p:grpSpPr>
            <a:xfrm rot="0">
              <a:off x="0" y="0"/>
              <a:ext cx="1066539" cy="1066539"/>
              <a:chOff x="0" y="0"/>
              <a:chExt cx="6350000" cy="6350000"/>
            </a:xfrm>
          </p:grpSpPr>
          <p:sp>
            <p:nvSpPr>
              <p:cNvPr name="Freeform 16" id="1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17" id="17"/>
            <p:cNvSpPr txBox="true"/>
            <p:nvPr/>
          </p:nvSpPr>
          <p:spPr>
            <a:xfrm rot="0">
              <a:off x="196444" y="-9923"/>
              <a:ext cx="673651" cy="925475"/>
            </a:xfrm>
            <a:prstGeom prst="rect">
              <a:avLst/>
            </a:prstGeom>
          </p:spPr>
          <p:txBody>
            <a:bodyPr anchor="t" rtlCol="false" tIns="0" lIns="0" bIns="0" rIns="0">
              <a:spAutoFit/>
            </a:bodyPr>
            <a:lstStyle/>
            <a:p>
              <a:pPr algn="ctr" marL="0" indent="0" lvl="0">
                <a:lnSpc>
                  <a:spcPts val="5883"/>
                </a:lnSpc>
                <a:spcBef>
                  <a:spcPct val="0"/>
                </a:spcBef>
              </a:pPr>
              <a:r>
                <a:rPr lang="en-US" b="true" sz="4202">
                  <a:solidFill>
                    <a:srgbClr val="FFFFFF"/>
                  </a:solidFill>
                  <a:latin typeface="RoxboroughCF Bold"/>
                  <a:ea typeface="RoxboroughCF Bold"/>
                  <a:cs typeface="RoxboroughCF Bold"/>
                  <a:sym typeface="RoxboroughCF Bold"/>
                </a:rPr>
                <a:t>4</a:t>
              </a:r>
            </a:p>
          </p:txBody>
        </p:sp>
        <p:sp>
          <p:nvSpPr>
            <p:cNvPr name="TextBox 18" id="18"/>
            <p:cNvSpPr txBox="true"/>
            <p:nvPr/>
          </p:nvSpPr>
          <p:spPr>
            <a:xfrm rot="0">
              <a:off x="1448840" y="268474"/>
              <a:ext cx="6225687" cy="944880"/>
            </a:xfrm>
            <a:prstGeom prst="rect">
              <a:avLst/>
            </a:prstGeom>
          </p:spPr>
          <p:txBody>
            <a:bodyPr anchor="t" rtlCol="false" tIns="0" lIns="0" bIns="0" rIns="0">
              <a:spAutoFit/>
            </a:bodyPr>
            <a:lstStyle/>
            <a:p>
              <a:pPr algn="l" marL="0" indent="0" lvl="0">
                <a:lnSpc>
                  <a:spcPts val="2801"/>
                </a:lnSpc>
                <a:spcBef>
                  <a:spcPct val="0"/>
                </a:spcBef>
              </a:pPr>
              <a:r>
                <a:rPr lang="en-US" sz="2334">
                  <a:solidFill>
                    <a:srgbClr val="000000"/>
                  </a:solidFill>
                  <a:latin typeface="Telegraf"/>
                  <a:ea typeface="Telegraf"/>
                  <a:cs typeface="Telegraf"/>
                  <a:sym typeface="Telegraf"/>
                </a:rPr>
                <a:t>Evaluate “how might we...” ideas as a team</a:t>
              </a:r>
            </a:p>
          </p:txBody>
        </p:sp>
      </p:grpSp>
      <p:grpSp>
        <p:nvGrpSpPr>
          <p:cNvPr name="Group 19" id="19"/>
          <p:cNvGrpSpPr/>
          <p:nvPr/>
        </p:nvGrpSpPr>
        <p:grpSpPr>
          <a:xfrm rot="0">
            <a:off x="2712000" y="4753175"/>
            <a:ext cx="5755895" cy="910016"/>
            <a:chOff x="0" y="0"/>
            <a:chExt cx="7674527" cy="1213355"/>
          </a:xfrm>
        </p:grpSpPr>
        <p:grpSp>
          <p:nvGrpSpPr>
            <p:cNvPr name="Group 20" id="20"/>
            <p:cNvGrpSpPr/>
            <p:nvPr/>
          </p:nvGrpSpPr>
          <p:grpSpPr>
            <a:xfrm rot="0">
              <a:off x="0" y="0"/>
              <a:ext cx="1066539" cy="1066539"/>
              <a:chOff x="0" y="0"/>
              <a:chExt cx="6350000" cy="6350000"/>
            </a:xfrm>
          </p:grpSpPr>
          <p:sp>
            <p:nvSpPr>
              <p:cNvPr name="Freeform 21" id="2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22" id="22"/>
            <p:cNvSpPr txBox="true"/>
            <p:nvPr/>
          </p:nvSpPr>
          <p:spPr>
            <a:xfrm rot="0">
              <a:off x="196444" y="32432"/>
              <a:ext cx="673651" cy="925475"/>
            </a:xfrm>
            <a:prstGeom prst="rect">
              <a:avLst/>
            </a:prstGeom>
          </p:spPr>
          <p:txBody>
            <a:bodyPr anchor="t" rtlCol="false" tIns="0" lIns="0" bIns="0" rIns="0">
              <a:spAutoFit/>
            </a:bodyPr>
            <a:lstStyle/>
            <a:p>
              <a:pPr algn="ctr" marL="0" indent="0" lvl="0">
                <a:lnSpc>
                  <a:spcPts val="5883"/>
                </a:lnSpc>
                <a:spcBef>
                  <a:spcPct val="0"/>
                </a:spcBef>
              </a:pPr>
              <a:r>
                <a:rPr lang="en-US" b="true" sz="4202">
                  <a:solidFill>
                    <a:srgbClr val="FFFFFF"/>
                  </a:solidFill>
                  <a:latin typeface="RoxboroughCF Bold"/>
                  <a:ea typeface="RoxboroughCF Bold"/>
                  <a:cs typeface="RoxboroughCF Bold"/>
                  <a:sym typeface="RoxboroughCF Bold"/>
                </a:rPr>
                <a:t>1</a:t>
              </a:r>
            </a:p>
          </p:txBody>
        </p:sp>
        <p:sp>
          <p:nvSpPr>
            <p:cNvPr name="TextBox 23" id="23"/>
            <p:cNvSpPr txBox="true"/>
            <p:nvPr/>
          </p:nvSpPr>
          <p:spPr>
            <a:xfrm rot="0">
              <a:off x="1448840" y="268474"/>
              <a:ext cx="6225687" cy="944880"/>
            </a:xfrm>
            <a:prstGeom prst="rect">
              <a:avLst/>
            </a:prstGeom>
          </p:spPr>
          <p:txBody>
            <a:bodyPr anchor="t" rtlCol="false" tIns="0" lIns="0" bIns="0" rIns="0">
              <a:spAutoFit/>
            </a:bodyPr>
            <a:lstStyle/>
            <a:p>
              <a:pPr algn="l" marL="0" indent="0" lvl="0">
                <a:lnSpc>
                  <a:spcPts val="2801"/>
                </a:lnSpc>
              </a:pPr>
              <a:r>
                <a:rPr lang="en-US" sz="2334">
                  <a:solidFill>
                    <a:srgbClr val="000000"/>
                  </a:solidFill>
                  <a:latin typeface="Telegraf"/>
                  <a:ea typeface="Telegraf"/>
                  <a:cs typeface="Telegraf"/>
                  <a:sym typeface="Telegraf"/>
                </a:rPr>
                <a:t>Develop POVs based on interview findings</a:t>
              </a:r>
            </a:p>
          </p:txBody>
        </p:sp>
      </p:grpSp>
      <p:grpSp>
        <p:nvGrpSpPr>
          <p:cNvPr name="Group 24" id="24"/>
          <p:cNvGrpSpPr/>
          <p:nvPr/>
        </p:nvGrpSpPr>
        <p:grpSpPr>
          <a:xfrm rot="0">
            <a:off x="10364317" y="4753175"/>
            <a:ext cx="5755895" cy="910016"/>
            <a:chOff x="0" y="0"/>
            <a:chExt cx="7674527" cy="1213355"/>
          </a:xfrm>
        </p:grpSpPr>
        <p:grpSp>
          <p:nvGrpSpPr>
            <p:cNvPr name="Group 25" id="25"/>
            <p:cNvGrpSpPr/>
            <p:nvPr/>
          </p:nvGrpSpPr>
          <p:grpSpPr>
            <a:xfrm rot="0">
              <a:off x="0" y="0"/>
              <a:ext cx="1066539" cy="1066539"/>
              <a:chOff x="0" y="0"/>
              <a:chExt cx="6350000" cy="6350000"/>
            </a:xfrm>
          </p:grpSpPr>
          <p:sp>
            <p:nvSpPr>
              <p:cNvPr name="Freeform 26" id="2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TextBox 27" id="27"/>
            <p:cNvSpPr txBox="true"/>
            <p:nvPr/>
          </p:nvSpPr>
          <p:spPr>
            <a:xfrm rot="0">
              <a:off x="196444" y="32432"/>
              <a:ext cx="673651" cy="925475"/>
            </a:xfrm>
            <a:prstGeom prst="rect">
              <a:avLst/>
            </a:prstGeom>
          </p:spPr>
          <p:txBody>
            <a:bodyPr anchor="t" rtlCol="false" tIns="0" lIns="0" bIns="0" rIns="0">
              <a:spAutoFit/>
            </a:bodyPr>
            <a:lstStyle/>
            <a:p>
              <a:pPr algn="ctr" marL="0" indent="0" lvl="0">
                <a:lnSpc>
                  <a:spcPts val="5883"/>
                </a:lnSpc>
                <a:spcBef>
                  <a:spcPct val="0"/>
                </a:spcBef>
              </a:pPr>
              <a:r>
                <a:rPr lang="en-US" b="true" sz="4202">
                  <a:solidFill>
                    <a:srgbClr val="FFFFFF"/>
                  </a:solidFill>
                  <a:latin typeface="RoxboroughCF Bold"/>
                  <a:ea typeface="RoxboroughCF Bold"/>
                  <a:cs typeface="RoxboroughCF Bold"/>
                  <a:sym typeface="RoxboroughCF Bold"/>
                </a:rPr>
                <a:t>3</a:t>
              </a:r>
            </a:p>
          </p:txBody>
        </p:sp>
        <p:sp>
          <p:nvSpPr>
            <p:cNvPr name="TextBox 28" id="28"/>
            <p:cNvSpPr txBox="true"/>
            <p:nvPr/>
          </p:nvSpPr>
          <p:spPr>
            <a:xfrm rot="0">
              <a:off x="1448840" y="268474"/>
              <a:ext cx="6225687" cy="944880"/>
            </a:xfrm>
            <a:prstGeom prst="rect">
              <a:avLst/>
            </a:prstGeom>
          </p:spPr>
          <p:txBody>
            <a:bodyPr anchor="t" rtlCol="false" tIns="0" lIns="0" bIns="0" rIns="0">
              <a:spAutoFit/>
            </a:bodyPr>
            <a:lstStyle/>
            <a:p>
              <a:pPr algn="l" marL="0" indent="0" lvl="0">
                <a:lnSpc>
                  <a:spcPts val="2801"/>
                </a:lnSpc>
              </a:pPr>
              <a:r>
                <a:rPr lang="en-US" sz="2334">
                  <a:solidFill>
                    <a:srgbClr val="000000"/>
                  </a:solidFill>
                  <a:latin typeface="Telegraf"/>
                  <a:ea typeface="Telegraf"/>
                  <a:cs typeface="Telegraf"/>
                  <a:sym typeface="Telegraf"/>
                </a:rPr>
                <a:t>Brainstorm HMWs based on empathy maps</a:t>
              </a:r>
            </a:p>
          </p:txBody>
        </p:sp>
      </p:grpSp>
      <p:sp>
        <p:nvSpPr>
          <p:cNvPr name="TextBox 29" id="29"/>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30" id="30"/>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6610907" y="2237088"/>
            <a:ext cx="10476543" cy="5720340"/>
            <a:chOff x="0" y="0"/>
            <a:chExt cx="14712212" cy="8033075"/>
          </a:xfrm>
        </p:grpSpPr>
        <p:sp>
          <p:nvSpPr>
            <p:cNvPr name="Freeform 3" id="3"/>
            <p:cNvSpPr/>
            <p:nvPr/>
          </p:nvSpPr>
          <p:spPr>
            <a:xfrm flipH="false" flipV="false" rot="0">
              <a:off x="57150" y="58420"/>
              <a:ext cx="14642362" cy="7961955"/>
            </a:xfrm>
            <a:custGeom>
              <a:avLst/>
              <a:gdLst/>
              <a:ahLst/>
              <a:cxnLst/>
              <a:rect r="r" b="b" t="t" l="l"/>
              <a:pathLst>
                <a:path h="7961955" w="14642362">
                  <a:moveTo>
                    <a:pt x="14557273" y="7931475"/>
                  </a:moveTo>
                  <a:lnTo>
                    <a:pt x="0" y="7931475"/>
                  </a:lnTo>
                  <a:cubicBezTo>
                    <a:pt x="5080" y="7949255"/>
                    <a:pt x="21590" y="7961955"/>
                    <a:pt x="40640" y="7961955"/>
                  </a:cubicBezTo>
                  <a:lnTo>
                    <a:pt x="14599182" y="7961955"/>
                  </a:lnTo>
                  <a:cubicBezTo>
                    <a:pt x="14623312" y="7961955"/>
                    <a:pt x="14642362" y="7942905"/>
                    <a:pt x="14642362" y="7918775"/>
                  </a:cubicBezTo>
                  <a:lnTo>
                    <a:pt x="14642362" y="40640"/>
                  </a:lnTo>
                  <a:cubicBezTo>
                    <a:pt x="14642362" y="21590"/>
                    <a:pt x="14629662" y="6350"/>
                    <a:pt x="14613151" y="0"/>
                  </a:cubicBezTo>
                  <a:lnTo>
                    <a:pt x="14613151" y="7875595"/>
                  </a:lnTo>
                  <a:cubicBezTo>
                    <a:pt x="14613151" y="7906075"/>
                    <a:pt x="14587751" y="7931475"/>
                    <a:pt x="14557273" y="7931475"/>
                  </a:cubicBezTo>
                  <a:close/>
                </a:path>
              </a:pathLst>
            </a:custGeom>
            <a:solidFill>
              <a:srgbClr val="000000"/>
            </a:solidFill>
          </p:spPr>
        </p:sp>
        <p:sp>
          <p:nvSpPr>
            <p:cNvPr name="Freeform 4" id="4"/>
            <p:cNvSpPr/>
            <p:nvPr/>
          </p:nvSpPr>
          <p:spPr>
            <a:xfrm flipH="false" flipV="false" rot="0">
              <a:off x="12700" y="12700"/>
              <a:ext cx="14644901" cy="7964495"/>
            </a:xfrm>
            <a:custGeom>
              <a:avLst/>
              <a:gdLst/>
              <a:ahLst/>
              <a:cxnLst/>
              <a:rect r="r" b="b" t="t" l="l"/>
              <a:pathLst>
                <a:path h="7964495" w="14644901">
                  <a:moveTo>
                    <a:pt x="43180" y="7964495"/>
                  </a:moveTo>
                  <a:lnTo>
                    <a:pt x="14601723" y="7964495"/>
                  </a:lnTo>
                  <a:cubicBezTo>
                    <a:pt x="14625851" y="7964495"/>
                    <a:pt x="14644901" y="7945445"/>
                    <a:pt x="14644901" y="7921315"/>
                  </a:cubicBezTo>
                  <a:lnTo>
                    <a:pt x="14644901" y="43180"/>
                  </a:lnTo>
                  <a:cubicBezTo>
                    <a:pt x="14644901" y="19050"/>
                    <a:pt x="14625851" y="0"/>
                    <a:pt x="14601723" y="0"/>
                  </a:cubicBezTo>
                  <a:lnTo>
                    <a:pt x="43180" y="0"/>
                  </a:lnTo>
                  <a:cubicBezTo>
                    <a:pt x="19050" y="0"/>
                    <a:pt x="0" y="19050"/>
                    <a:pt x="0" y="43180"/>
                  </a:cubicBezTo>
                  <a:lnTo>
                    <a:pt x="0" y="7921315"/>
                  </a:lnTo>
                  <a:cubicBezTo>
                    <a:pt x="0" y="7945445"/>
                    <a:pt x="19050" y="7964495"/>
                    <a:pt x="43180" y="7964495"/>
                  </a:cubicBezTo>
                  <a:close/>
                </a:path>
              </a:pathLst>
            </a:custGeom>
            <a:solidFill>
              <a:srgbClr val="F8F8F8"/>
            </a:solidFill>
          </p:spPr>
        </p:sp>
        <p:sp>
          <p:nvSpPr>
            <p:cNvPr name="Freeform 5" id="5"/>
            <p:cNvSpPr/>
            <p:nvPr/>
          </p:nvSpPr>
          <p:spPr>
            <a:xfrm flipH="false" flipV="false" rot="0">
              <a:off x="0" y="0"/>
              <a:ext cx="14712212" cy="8033075"/>
            </a:xfrm>
            <a:custGeom>
              <a:avLst/>
              <a:gdLst/>
              <a:ahLst/>
              <a:cxnLst/>
              <a:rect r="r" b="b" t="t" l="l"/>
              <a:pathLst>
                <a:path h="8033075" w="14712212">
                  <a:moveTo>
                    <a:pt x="14669032" y="44450"/>
                  </a:moveTo>
                  <a:cubicBezTo>
                    <a:pt x="14663951" y="19050"/>
                    <a:pt x="14641092" y="0"/>
                    <a:pt x="14614423" y="0"/>
                  </a:cubicBezTo>
                  <a:lnTo>
                    <a:pt x="55880" y="0"/>
                  </a:lnTo>
                  <a:cubicBezTo>
                    <a:pt x="25400" y="0"/>
                    <a:pt x="0" y="25400"/>
                    <a:pt x="0" y="55880"/>
                  </a:cubicBezTo>
                  <a:lnTo>
                    <a:pt x="0" y="7934015"/>
                  </a:lnTo>
                  <a:cubicBezTo>
                    <a:pt x="0" y="7960685"/>
                    <a:pt x="17780" y="7982275"/>
                    <a:pt x="43180" y="7988625"/>
                  </a:cubicBezTo>
                  <a:cubicBezTo>
                    <a:pt x="48260" y="8014025"/>
                    <a:pt x="71120" y="8033075"/>
                    <a:pt x="97790" y="8033075"/>
                  </a:cubicBezTo>
                  <a:lnTo>
                    <a:pt x="14656332" y="8033075"/>
                  </a:lnTo>
                  <a:cubicBezTo>
                    <a:pt x="14686812" y="8033075"/>
                    <a:pt x="14712212" y="8007675"/>
                    <a:pt x="14712212" y="7977195"/>
                  </a:cubicBezTo>
                  <a:lnTo>
                    <a:pt x="14712212" y="99060"/>
                  </a:lnTo>
                  <a:cubicBezTo>
                    <a:pt x="14712212" y="72390"/>
                    <a:pt x="14694432" y="50800"/>
                    <a:pt x="14669032" y="44450"/>
                  </a:cubicBezTo>
                  <a:close/>
                  <a:moveTo>
                    <a:pt x="12700" y="7934015"/>
                  </a:moveTo>
                  <a:lnTo>
                    <a:pt x="12700" y="55880"/>
                  </a:lnTo>
                  <a:cubicBezTo>
                    <a:pt x="12700" y="31750"/>
                    <a:pt x="31750" y="12700"/>
                    <a:pt x="55880" y="12700"/>
                  </a:cubicBezTo>
                  <a:lnTo>
                    <a:pt x="14614423" y="12700"/>
                  </a:lnTo>
                  <a:cubicBezTo>
                    <a:pt x="14638551" y="12700"/>
                    <a:pt x="14657601" y="31750"/>
                    <a:pt x="14657601" y="55880"/>
                  </a:cubicBezTo>
                  <a:lnTo>
                    <a:pt x="14657601" y="7934015"/>
                  </a:lnTo>
                  <a:cubicBezTo>
                    <a:pt x="14657601" y="7958145"/>
                    <a:pt x="14638551" y="7977195"/>
                    <a:pt x="14614423" y="7977195"/>
                  </a:cubicBezTo>
                  <a:lnTo>
                    <a:pt x="55880" y="7977195"/>
                  </a:lnTo>
                  <a:cubicBezTo>
                    <a:pt x="31750" y="7977195"/>
                    <a:pt x="12700" y="7958145"/>
                    <a:pt x="12700" y="7934015"/>
                  </a:cubicBezTo>
                  <a:close/>
                  <a:moveTo>
                    <a:pt x="14699512" y="7977195"/>
                  </a:moveTo>
                  <a:cubicBezTo>
                    <a:pt x="14699512" y="8001325"/>
                    <a:pt x="14680462" y="8020375"/>
                    <a:pt x="14656332" y="8020375"/>
                  </a:cubicBezTo>
                  <a:lnTo>
                    <a:pt x="97790" y="8020375"/>
                  </a:lnTo>
                  <a:cubicBezTo>
                    <a:pt x="78740" y="8020375"/>
                    <a:pt x="62230" y="8007675"/>
                    <a:pt x="57150" y="7989895"/>
                  </a:cubicBezTo>
                  <a:lnTo>
                    <a:pt x="14614423" y="7989895"/>
                  </a:lnTo>
                  <a:cubicBezTo>
                    <a:pt x="14644901" y="7989895"/>
                    <a:pt x="14670301" y="7964495"/>
                    <a:pt x="14670301" y="7934015"/>
                  </a:cubicBezTo>
                  <a:lnTo>
                    <a:pt x="14670301" y="58420"/>
                  </a:lnTo>
                  <a:cubicBezTo>
                    <a:pt x="14686812" y="64770"/>
                    <a:pt x="14699512" y="80010"/>
                    <a:pt x="14699512" y="99060"/>
                  </a:cubicBezTo>
                  <a:lnTo>
                    <a:pt x="14699512" y="7977195"/>
                  </a:lnTo>
                  <a:close/>
                </a:path>
              </a:pathLst>
            </a:custGeom>
            <a:solidFill>
              <a:srgbClr val="000000"/>
            </a:solidFill>
          </p:spPr>
        </p:sp>
      </p:grpSp>
      <p:sp>
        <p:nvSpPr>
          <p:cNvPr name="TextBox 6" id="6"/>
          <p:cNvSpPr txBox="true"/>
          <p:nvPr/>
        </p:nvSpPr>
        <p:spPr>
          <a:xfrm rot="0">
            <a:off x="1028700" y="4115157"/>
            <a:ext cx="5428227" cy="982101"/>
          </a:xfrm>
          <a:prstGeom prst="rect">
            <a:avLst/>
          </a:prstGeom>
        </p:spPr>
        <p:txBody>
          <a:bodyPr anchor="t" rtlCol="false" tIns="0" lIns="0" bIns="0" rIns="0">
            <a:spAutoFit/>
          </a:bodyPr>
          <a:lstStyle/>
          <a:p>
            <a:pPr algn="l">
              <a:lnSpc>
                <a:spcPts val="7632"/>
              </a:lnSpc>
            </a:pPr>
            <a:r>
              <a:rPr lang="en-US" sz="7200" b="true">
                <a:solidFill>
                  <a:srgbClr val="000000"/>
                </a:solidFill>
                <a:latin typeface="RoxboroughCF Bold"/>
                <a:ea typeface="RoxboroughCF Bold"/>
                <a:cs typeface="RoxboroughCF Bold"/>
                <a:sym typeface="RoxboroughCF Bold"/>
              </a:rPr>
              <a:t>Appendix</a:t>
            </a:r>
          </a:p>
        </p:txBody>
      </p:sp>
      <p:sp>
        <p:nvSpPr>
          <p:cNvPr name="TextBox 7" id="7"/>
          <p:cNvSpPr txBox="true"/>
          <p:nvPr/>
        </p:nvSpPr>
        <p:spPr>
          <a:xfrm rot="0">
            <a:off x="689205" y="8823960"/>
            <a:ext cx="6212797" cy="434340"/>
          </a:xfrm>
          <a:prstGeom prst="rect">
            <a:avLst/>
          </a:prstGeom>
        </p:spPr>
        <p:txBody>
          <a:bodyPr anchor="t" rtlCol="false" tIns="0" lIns="0" bIns="0" rIns="0">
            <a:spAutoFit/>
          </a:bodyPr>
          <a:lstStyle/>
          <a:p>
            <a:pPr algn="l">
              <a:lnSpc>
                <a:spcPts val="3359"/>
              </a:lnSpc>
            </a:pPr>
          </a:p>
        </p:txBody>
      </p:sp>
      <p:sp>
        <p:nvSpPr>
          <p:cNvPr name="TextBox 8" id="8"/>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9" id="9"/>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sp>
        <p:nvSpPr>
          <p:cNvPr name="Freeform 10" id="10"/>
          <p:cNvSpPr/>
          <p:nvPr/>
        </p:nvSpPr>
        <p:spPr>
          <a:xfrm flipH="false" flipV="false" rot="165289">
            <a:off x="742820" y="5099963"/>
            <a:ext cx="4676443" cy="331602"/>
          </a:xfrm>
          <a:custGeom>
            <a:avLst/>
            <a:gdLst/>
            <a:ahLst/>
            <a:cxnLst/>
            <a:rect r="r" b="b" t="t" l="l"/>
            <a:pathLst>
              <a:path h="331602" w="4676443">
                <a:moveTo>
                  <a:pt x="0" y="0"/>
                </a:moveTo>
                <a:lnTo>
                  <a:pt x="4676442" y="0"/>
                </a:lnTo>
                <a:lnTo>
                  <a:pt x="4676442" y="331602"/>
                </a:lnTo>
                <a:lnTo>
                  <a:pt x="0" y="331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7097817" y="2810255"/>
            <a:ext cx="9502722" cy="4342641"/>
          </a:xfrm>
          <a:prstGeom prst="rect">
            <a:avLst/>
          </a:prstGeom>
        </p:spPr>
        <p:txBody>
          <a:bodyPr anchor="t" rtlCol="false" tIns="0" lIns="0" bIns="0" rIns="0">
            <a:spAutoFit/>
          </a:bodyPr>
          <a:lstStyle/>
          <a:p>
            <a:pPr algn="l" marL="734055" indent="-367027" lvl="1">
              <a:lnSpc>
                <a:spcPts val="6935"/>
              </a:lnSpc>
              <a:buFont typeface="Arial"/>
              <a:buChar char="•"/>
            </a:pPr>
            <a:r>
              <a:rPr lang="en-US" sz="3399" u="sng">
                <a:solidFill>
                  <a:srgbClr val="000000"/>
                </a:solidFill>
                <a:latin typeface="Telegraf"/>
                <a:ea typeface="Telegraf"/>
                <a:cs typeface="Telegraf"/>
                <a:sym typeface="Telegraf"/>
                <a:hlinkClick r:id="rId4" tooltip="https://www.notion.so/Interview-Prep-11176f43abbb80b8a388c2566d41c9a9?pvs=4"/>
              </a:rPr>
              <a:t>Interview Questions</a:t>
            </a:r>
          </a:p>
          <a:p>
            <a:pPr algn="l" marL="734055" indent="-367027" lvl="1">
              <a:lnSpc>
                <a:spcPts val="6935"/>
              </a:lnSpc>
              <a:buFont typeface="Arial"/>
              <a:buChar char="•"/>
            </a:pPr>
            <a:r>
              <a:rPr lang="en-US" sz="3399" u="sng">
                <a:solidFill>
                  <a:srgbClr val="000000"/>
                </a:solidFill>
                <a:latin typeface="Telegraf"/>
                <a:ea typeface="Telegraf"/>
                <a:cs typeface="Telegraf"/>
                <a:sym typeface="Telegraf"/>
                <a:hlinkClick r:id="rId5" tooltip="https://www.notion.so/Interview-with-Deputy-Ryan-11376f43abbb80d3a550f8171954cbd3"/>
              </a:rPr>
              <a:t>Interview Notes - Ryan R, Deputy</a:t>
            </a:r>
          </a:p>
          <a:p>
            <a:pPr algn="l" marL="734055" indent="-367027" lvl="1">
              <a:lnSpc>
                <a:spcPts val="6935"/>
              </a:lnSpc>
              <a:buFont typeface="Arial"/>
              <a:buChar char="•"/>
            </a:pPr>
            <a:r>
              <a:rPr lang="en-US" sz="3399" u="sng">
                <a:solidFill>
                  <a:srgbClr val="000000"/>
                </a:solidFill>
                <a:latin typeface="Telegraf"/>
                <a:ea typeface="Telegraf"/>
                <a:cs typeface="Telegraf"/>
                <a:sym typeface="Telegraf"/>
                <a:hlinkClick r:id="rId6" tooltip="https://www.notion.so/Interview-with-Rena-R-Stanford-Physician-11376f43abbb80f3b634c9ccbebb2ee6"/>
              </a:rPr>
              <a:t>Interview Notes - Rena R, Physician</a:t>
            </a:r>
          </a:p>
          <a:p>
            <a:pPr algn="l" marL="734055" indent="-367027" lvl="1">
              <a:lnSpc>
                <a:spcPts val="6935"/>
              </a:lnSpc>
              <a:buFont typeface="Arial"/>
              <a:buChar char="•"/>
            </a:pPr>
            <a:r>
              <a:rPr lang="en-US" sz="3399" u="sng">
                <a:solidFill>
                  <a:srgbClr val="000000"/>
                </a:solidFill>
                <a:latin typeface="Telegraf"/>
                <a:ea typeface="Telegraf"/>
                <a:cs typeface="Telegraf"/>
                <a:sym typeface="Telegraf"/>
                <a:hlinkClick r:id="rId7" tooltip="https://www.notion.so/Interview-with-Drew-D-11476f43abbb807ea95fd65667d83374"/>
              </a:rPr>
              <a:t>Interview Notes - Drew D, Hospital worker</a:t>
            </a:r>
          </a:p>
          <a:p>
            <a:pPr algn="l" marL="734055" indent="-367027" lvl="1">
              <a:lnSpc>
                <a:spcPts val="6935"/>
              </a:lnSpc>
              <a:buFont typeface="Arial"/>
              <a:buChar char="•"/>
            </a:pPr>
            <a:r>
              <a:rPr lang="en-US" sz="3399" u="sng">
                <a:solidFill>
                  <a:srgbClr val="000000"/>
                </a:solidFill>
                <a:latin typeface="Telegraf"/>
                <a:ea typeface="Telegraf"/>
                <a:cs typeface="Telegraf"/>
                <a:sym typeface="Telegraf"/>
                <a:hlinkClick r:id="rId8" tooltip="https://www.notion.so/Interview-with-Calvin-student-tutor-11376f43abbb808287e1f41151f49c75"/>
              </a:rPr>
              <a:t>Interview Notes - Calvin, Tutor</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3125434" y="3334922"/>
            <a:ext cx="12037131" cy="3617156"/>
            <a:chOff x="0" y="0"/>
            <a:chExt cx="19449828" cy="5844670"/>
          </a:xfrm>
        </p:grpSpPr>
        <p:sp>
          <p:nvSpPr>
            <p:cNvPr name="Freeform 3" id="3"/>
            <p:cNvSpPr/>
            <p:nvPr/>
          </p:nvSpPr>
          <p:spPr>
            <a:xfrm flipH="false" flipV="false" rot="0">
              <a:off x="57150" y="58420"/>
              <a:ext cx="19379978" cy="5773550"/>
            </a:xfrm>
            <a:custGeom>
              <a:avLst/>
              <a:gdLst/>
              <a:ahLst/>
              <a:cxnLst/>
              <a:rect r="r" b="b" t="t" l="l"/>
              <a:pathLst>
                <a:path h="5773550" w="19379978">
                  <a:moveTo>
                    <a:pt x="19294889" y="5743070"/>
                  </a:moveTo>
                  <a:lnTo>
                    <a:pt x="0" y="5743070"/>
                  </a:lnTo>
                  <a:cubicBezTo>
                    <a:pt x="5080" y="5760850"/>
                    <a:pt x="21590" y="5773550"/>
                    <a:pt x="40640" y="5773550"/>
                  </a:cubicBezTo>
                  <a:lnTo>
                    <a:pt x="19336798" y="5773550"/>
                  </a:lnTo>
                  <a:cubicBezTo>
                    <a:pt x="19360928" y="5773550"/>
                    <a:pt x="19379978" y="5754500"/>
                    <a:pt x="19379978" y="5730370"/>
                  </a:cubicBezTo>
                  <a:lnTo>
                    <a:pt x="19379978" y="40640"/>
                  </a:lnTo>
                  <a:cubicBezTo>
                    <a:pt x="19379978" y="21590"/>
                    <a:pt x="19367278" y="6350"/>
                    <a:pt x="19350769" y="0"/>
                  </a:cubicBezTo>
                  <a:lnTo>
                    <a:pt x="19350769" y="5687190"/>
                  </a:lnTo>
                  <a:cubicBezTo>
                    <a:pt x="19350769" y="5717670"/>
                    <a:pt x="19325369" y="5743070"/>
                    <a:pt x="19294889" y="5743070"/>
                  </a:cubicBezTo>
                  <a:close/>
                </a:path>
              </a:pathLst>
            </a:custGeom>
            <a:solidFill>
              <a:srgbClr val="000000"/>
            </a:solidFill>
          </p:spPr>
        </p:sp>
        <p:sp>
          <p:nvSpPr>
            <p:cNvPr name="Freeform 4" id="4"/>
            <p:cNvSpPr/>
            <p:nvPr/>
          </p:nvSpPr>
          <p:spPr>
            <a:xfrm flipH="false" flipV="false" rot="0">
              <a:off x="12700" y="12700"/>
              <a:ext cx="19382519" cy="5776090"/>
            </a:xfrm>
            <a:custGeom>
              <a:avLst/>
              <a:gdLst/>
              <a:ahLst/>
              <a:cxnLst/>
              <a:rect r="r" b="b" t="t" l="l"/>
              <a:pathLst>
                <a:path h="5776090" w="19382519">
                  <a:moveTo>
                    <a:pt x="43180" y="5776090"/>
                  </a:moveTo>
                  <a:lnTo>
                    <a:pt x="19339339" y="5776090"/>
                  </a:lnTo>
                  <a:cubicBezTo>
                    <a:pt x="19363469" y="5776090"/>
                    <a:pt x="19382519" y="5757040"/>
                    <a:pt x="19382519" y="5732910"/>
                  </a:cubicBezTo>
                  <a:lnTo>
                    <a:pt x="19382519" y="43180"/>
                  </a:lnTo>
                  <a:cubicBezTo>
                    <a:pt x="19382519" y="19050"/>
                    <a:pt x="19363469" y="0"/>
                    <a:pt x="19339339" y="0"/>
                  </a:cubicBezTo>
                  <a:lnTo>
                    <a:pt x="43180" y="0"/>
                  </a:lnTo>
                  <a:cubicBezTo>
                    <a:pt x="19050" y="0"/>
                    <a:pt x="0" y="19050"/>
                    <a:pt x="0" y="43180"/>
                  </a:cubicBezTo>
                  <a:lnTo>
                    <a:pt x="0" y="5732910"/>
                  </a:lnTo>
                  <a:cubicBezTo>
                    <a:pt x="0" y="5757040"/>
                    <a:pt x="19050" y="5776090"/>
                    <a:pt x="43180" y="5776090"/>
                  </a:cubicBezTo>
                  <a:close/>
                </a:path>
              </a:pathLst>
            </a:custGeom>
            <a:solidFill>
              <a:srgbClr val="F8F8F8"/>
            </a:solidFill>
          </p:spPr>
        </p:sp>
        <p:sp>
          <p:nvSpPr>
            <p:cNvPr name="Freeform 5" id="5"/>
            <p:cNvSpPr/>
            <p:nvPr/>
          </p:nvSpPr>
          <p:spPr>
            <a:xfrm flipH="false" flipV="false" rot="0">
              <a:off x="0" y="0"/>
              <a:ext cx="19449828" cy="5844670"/>
            </a:xfrm>
            <a:custGeom>
              <a:avLst/>
              <a:gdLst/>
              <a:ahLst/>
              <a:cxnLst/>
              <a:rect r="r" b="b" t="t" l="l"/>
              <a:pathLst>
                <a:path h="5844670" w="19449828">
                  <a:moveTo>
                    <a:pt x="19406648" y="44450"/>
                  </a:moveTo>
                  <a:cubicBezTo>
                    <a:pt x="19401569" y="19050"/>
                    <a:pt x="19378709" y="0"/>
                    <a:pt x="19352039" y="0"/>
                  </a:cubicBezTo>
                  <a:lnTo>
                    <a:pt x="55880" y="0"/>
                  </a:lnTo>
                  <a:cubicBezTo>
                    <a:pt x="25400" y="0"/>
                    <a:pt x="0" y="25400"/>
                    <a:pt x="0" y="55880"/>
                  </a:cubicBezTo>
                  <a:lnTo>
                    <a:pt x="0" y="5745610"/>
                  </a:lnTo>
                  <a:cubicBezTo>
                    <a:pt x="0" y="5772280"/>
                    <a:pt x="17780" y="5793870"/>
                    <a:pt x="43180" y="5800220"/>
                  </a:cubicBezTo>
                  <a:cubicBezTo>
                    <a:pt x="48260" y="5825620"/>
                    <a:pt x="71120" y="5844670"/>
                    <a:pt x="97790" y="5844670"/>
                  </a:cubicBezTo>
                  <a:lnTo>
                    <a:pt x="19393948" y="5844670"/>
                  </a:lnTo>
                  <a:cubicBezTo>
                    <a:pt x="19424428" y="5844670"/>
                    <a:pt x="19449828" y="5819270"/>
                    <a:pt x="19449828" y="5788790"/>
                  </a:cubicBezTo>
                  <a:lnTo>
                    <a:pt x="19449828" y="99060"/>
                  </a:lnTo>
                  <a:cubicBezTo>
                    <a:pt x="19449828" y="72390"/>
                    <a:pt x="19432048" y="50800"/>
                    <a:pt x="19406648" y="44450"/>
                  </a:cubicBezTo>
                  <a:close/>
                  <a:moveTo>
                    <a:pt x="12700" y="5745610"/>
                  </a:moveTo>
                  <a:lnTo>
                    <a:pt x="12700" y="55880"/>
                  </a:lnTo>
                  <a:cubicBezTo>
                    <a:pt x="12700" y="31750"/>
                    <a:pt x="31750" y="12700"/>
                    <a:pt x="55880" y="12700"/>
                  </a:cubicBezTo>
                  <a:lnTo>
                    <a:pt x="19352039" y="12700"/>
                  </a:lnTo>
                  <a:cubicBezTo>
                    <a:pt x="19376169" y="12700"/>
                    <a:pt x="19395219" y="31750"/>
                    <a:pt x="19395219" y="55880"/>
                  </a:cubicBezTo>
                  <a:lnTo>
                    <a:pt x="19395219" y="5745610"/>
                  </a:lnTo>
                  <a:cubicBezTo>
                    <a:pt x="19395219" y="5769740"/>
                    <a:pt x="19376169" y="5788790"/>
                    <a:pt x="19352039" y="5788790"/>
                  </a:cubicBezTo>
                  <a:lnTo>
                    <a:pt x="55880" y="5788790"/>
                  </a:lnTo>
                  <a:cubicBezTo>
                    <a:pt x="31750" y="5788790"/>
                    <a:pt x="12700" y="5769740"/>
                    <a:pt x="12700" y="5745610"/>
                  </a:cubicBezTo>
                  <a:close/>
                  <a:moveTo>
                    <a:pt x="19437128" y="5788790"/>
                  </a:moveTo>
                  <a:cubicBezTo>
                    <a:pt x="19437128" y="5812920"/>
                    <a:pt x="19418078" y="5831970"/>
                    <a:pt x="19393948" y="5831970"/>
                  </a:cubicBezTo>
                  <a:lnTo>
                    <a:pt x="97790" y="5831970"/>
                  </a:lnTo>
                  <a:cubicBezTo>
                    <a:pt x="78740" y="5831970"/>
                    <a:pt x="62230" y="5819270"/>
                    <a:pt x="57150" y="5801490"/>
                  </a:cubicBezTo>
                  <a:lnTo>
                    <a:pt x="19352039" y="5801490"/>
                  </a:lnTo>
                  <a:cubicBezTo>
                    <a:pt x="19382519" y="5801490"/>
                    <a:pt x="19407919" y="5776090"/>
                    <a:pt x="19407919" y="5745610"/>
                  </a:cubicBezTo>
                  <a:lnTo>
                    <a:pt x="19407919" y="58420"/>
                  </a:lnTo>
                  <a:cubicBezTo>
                    <a:pt x="19424428" y="64770"/>
                    <a:pt x="19437128" y="80010"/>
                    <a:pt x="19437128" y="99060"/>
                  </a:cubicBezTo>
                  <a:lnTo>
                    <a:pt x="19437128" y="5788790"/>
                  </a:lnTo>
                  <a:close/>
                </a:path>
              </a:pathLst>
            </a:custGeom>
            <a:solidFill>
              <a:srgbClr val="000000"/>
            </a:solidFill>
          </p:spPr>
        </p:sp>
      </p:grpSp>
      <p:sp>
        <p:nvSpPr>
          <p:cNvPr name="TextBox 6" id="6"/>
          <p:cNvSpPr txBox="true"/>
          <p:nvPr/>
        </p:nvSpPr>
        <p:spPr>
          <a:xfrm rot="0">
            <a:off x="3397513" y="4141448"/>
            <a:ext cx="11378655" cy="1737780"/>
          </a:xfrm>
          <a:prstGeom prst="rect">
            <a:avLst/>
          </a:prstGeom>
        </p:spPr>
        <p:txBody>
          <a:bodyPr anchor="t" rtlCol="false" tIns="0" lIns="0" bIns="0" rIns="0">
            <a:spAutoFit/>
          </a:bodyPr>
          <a:lstStyle/>
          <a:p>
            <a:pPr algn="ctr">
              <a:lnSpc>
                <a:spcPts val="13217"/>
              </a:lnSpc>
            </a:pPr>
            <a:r>
              <a:rPr lang="en-US" b="true" sz="12469">
                <a:solidFill>
                  <a:srgbClr val="000000"/>
                </a:solidFill>
                <a:latin typeface="RoxboroughCF Bold"/>
                <a:ea typeface="RoxboroughCF Bold"/>
                <a:cs typeface="RoxboroughCF Bold"/>
                <a:sym typeface="RoxboroughCF Bold"/>
              </a:rPr>
              <a:t>That's a wrap!</a:t>
            </a:r>
          </a:p>
        </p:txBody>
      </p:sp>
      <p:sp>
        <p:nvSpPr>
          <p:cNvPr name="Freeform 7" id="7"/>
          <p:cNvSpPr/>
          <p:nvPr/>
        </p:nvSpPr>
        <p:spPr>
          <a:xfrm flipH="false" flipV="false" rot="1043947">
            <a:off x="10080345" y="3548834"/>
            <a:ext cx="4495072" cy="2795117"/>
          </a:xfrm>
          <a:custGeom>
            <a:avLst/>
            <a:gdLst/>
            <a:ahLst/>
            <a:cxnLst/>
            <a:rect r="r" b="b" t="t" l="l"/>
            <a:pathLst>
              <a:path h="2795117" w="4495072">
                <a:moveTo>
                  <a:pt x="0" y="0"/>
                </a:moveTo>
                <a:lnTo>
                  <a:pt x="4495072" y="0"/>
                </a:lnTo>
                <a:lnTo>
                  <a:pt x="4495072" y="2795117"/>
                </a:lnTo>
                <a:lnTo>
                  <a:pt x="0" y="27951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637641">
            <a:off x="12134039" y="6371094"/>
            <a:ext cx="2325457" cy="1770481"/>
            <a:chOff x="0" y="0"/>
            <a:chExt cx="3100609" cy="2360641"/>
          </a:xfrm>
        </p:grpSpPr>
        <p:grpSp>
          <p:nvGrpSpPr>
            <p:cNvPr name="Group 9" id="9"/>
            <p:cNvGrpSpPr/>
            <p:nvPr/>
          </p:nvGrpSpPr>
          <p:grpSpPr>
            <a:xfrm rot="-265570">
              <a:off x="77191" y="135811"/>
              <a:ext cx="2946226" cy="2114296"/>
              <a:chOff x="0" y="0"/>
              <a:chExt cx="2389119" cy="1714500"/>
            </a:xfrm>
          </p:grpSpPr>
          <p:sp>
            <p:nvSpPr>
              <p:cNvPr name="Freeform 10" id="10"/>
              <p:cNvSpPr/>
              <p:nvPr/>
            </p:nvSpPr>
            <p:spPr>
              <a:xfrm flipH="false" flipV="false" rot="0">
                <a:off x="10160" y="16510"/>
                <a:ext cx="2366259" cy="1686560"/>
              </a:xfrm>
              <a:custGeom>
                <a:avLst/>
                <a:gdLst/>
                <a:ahLst/>
                <a:cxnLst/>
                <a:rect r="r" b="b" t="t" l="l"/>
                <a:pathLst>
                  <a:path h="1686560" w="2366259">
                    <a:moveTo>
                      <a:pt x="2366259" y="1686560"/>
                    </a:moveTo>
                    <a:lnTo>
                      <a:pt x="0" y="1678940"/>
                    </a:lnTo>
                    <a:lnTo>
                      <a:pt x="0" y="598170"/>
                    </a:lnTo>
                    <a:lnTo>
                      <a:pt x="17780" y="19050"/>
                    </a:lnTo>
                    <a:lnTo>
                      <a:pt x="1177809" y="0"/>
                    </a:lnTo>
                    <a:lnTo>
                      <a:pt x="2347209" y="5080"/>
                    </a:lnTo>
                    <a:close/>
                  </a:path>
                </a:pathLst>
              </a:custGeom>
              <a:solidFill>
                <a:srgbClr val="94DD26"/>
              </a:solidFill>
            </p:spPr>
          </p:sp>
          <p:sp>
            <p:nvSpPr>
              <p:cNvPr name="Freeform 11" id="11"/>
              <p:cNvSpPr/>
              <p:nvPr/>
            </p:nvSpPr>
            <p:spPr>
              <a:xfrm flipH="false" flipV="false" rot="0">
                <a:off x="-3810" y="0"/>
                <a:ext cx="2395469" cy="1713230"/>
              </a:xfrm>
              <a:custGeom>
                <a:avLst/>
                <a:gdLst/>
                <a:ahLst/>
                <a:cxnLst/>
                <a:rect r="r" b="b" t="t" l="l"/>
                <a:pathLst>
                  <a:path h="1713230" w="2395469">
                    <a:moveTo>
                      <a:pt x="2361179" y="21590"/>
                    </a:moveTo>
                    <a:cubicBezTo>
                      <a:pt x="2362449" y="34290"/>
                      <a:pt x="2362449" y="44450"/>
                      <a:pt x="2363719" y="54610"/>
                    </a:cubicBezTo>
                    <a:cubicBezTo>
                      <a:pt x="2366259" y="88900"/>
                      <a:pt x="2367529" y="124460"/>
                      <a:pt x="2370069" y="158750"/>
                    </a:cubicBezTo>
                    <a:cubicBezTo>
                      <a:pt x="2370069" y="208280"/>
                      <a:pt x="2382769" y="1184910"/>
                      <a:pt x="2389119" y="1234440"/>
                    </a:cubicBezTo>
                    <a:cubicBezTo>
                      <a:pt x="2395469" y="1309370"/>
                      <a:pt x="2391659" y="1385570"/>
                      <a:pt x="2391659" y="1460500"/>
                    </a:cubicBezTo>
                    <a:cubicBezTo>
                      <a:pt x="2391659" y="1526540"/>
                      <a:pt x="2392929" y="1587500"/>
                      <a:pt x="2394199" y="1652270"/>
                    </a:cubicBezTo>
                    <a:cubicBezTo>
                      <a:pt x="2394199" y="1673860"/>
                      <a:pt x="2394199" y="1687830"/>
                      <a:pt x="2394199" y="1711960"/>
                    </a:cubicBezTo>
                    <a:cubicBezTo>
                      <a:pt x="2371339" y="1711960"/>
                      <a:pt x="2351019" y="1713230"/>
                      <a:pt x="2328491" y="1711960"/>
                    </a:cubicBezTo>
                    <a:cubicBezTo>
                      <a:pt x="2210837" y="1706880"/>
                      <a:pt x="2091374" y="1713230"/>
                      <a:pt x="1973721" y="1708150"/>
                    </a:cubicBezTo>
                    <a:cubicBezTo>
                      <a:pt x="1903129" y="1704340"/>
                      <a:pt x="1834347" y="1706880"/>
                      <a:pt x="1763755" y="1704340"/>
                    </a:cubicBezTo>
                    <a:cubicBezTo>
                      <a:pt x="1731174" y="1703070"/>
                      <a:pt x="1698593" y="1701800"/>
                      <a:pt x="1666012" y="1700530"/>
                    </a:cubicBezTo>
                    <a:cubicBezTo>
                      <a:pt x="1646102" y="1700530"/>
                      <a:pt x="1628001" y="1701800"/>
                      <a:pt x="1608091" y="1701800"/>
                    </a:cubicBezTo>
                    <a:cubicBezTo>
                      <a:pt x="1557409" y="1700530"/>
                      <a:pt x="1418035" y="1701800"/>
                      <a:pt x="1367354" y="1700530"/>
                    </a:cubicBezTo>
                    <a:cubicBezTo>
                      <a:pt x="1331153" y="1699260"/>
                      <a:pt x="607133" y="1708150"/>
                      <a:pt x="570932" y="1706880"/>
                    </a:cubicBezTo>
                    <a:cubicBezTo>
                      <a:pt x="561882" y="1706880"/>
                      <a:pt x="551021" y="1708150"/>
                      <a:pt x="541971" y="1708150"/>
                    </a:cubicBezTo>
                    <a:cubicBezTo>
                      <a:pt x="520251" y="1708150"/>
                      <a:pt x="500340" y="1709420"/>
                      <a:pt x="478619" y="1709420"/>
                    </a:cubicBezTo>
                    <a:cubicBezTo>
                      <a:pt x="424318" y="1709420"/>
                      <a:pt x="371826" y="1708150"/>
                      <a:pt x="317525" y="1706880"/>
                    </a:cubicBezTo>
                    <a:cubicBezTo>
                      <a:pt x="284944" y="1705610"/>
                      <a:pt x="252363" y="1704340"/>
                      <a:pt x="221592" y="1703070"/>
                    </a:cubicBezTo>
                    <a:cubicBezTo>
                      <a:pt x="163671" y="1701800"/>
                      <a:pt x="105749"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60498" y="30480"/>
                      <a:pt x="89459" y="29210"/>
                    </a:cubicBezTo>
                    <a:cubicBezTo>
                      <a:pt x="138330" y="25400"/>
                      <a:pt x="187201" y="22860"/>
                      <a:pt x="237883" y="20320"/>
                    </a:cubicBezTo>
                    <a:cubicBezTo>
                      <a:pt x="272274" y="17780"/>
                      <a:pt x="306665" y="16510"/>
                      <a:pt x="339246" y="13970"/>
                    </a:cubicBezTo>
                    <a:cubicBezTo>
                      <a:pt x="371826" y="11430"/>
                      <a:pt x="406217" y="8890"/>
                      <a:pt x="438798" y="8890"/>
                    </a:cubicBezTo>
                    <a:cubicBezTo>
                      <a:pt x="474999" y="7620"/>
                      <a:pt x="511200" y="10160"/>
                      <a:pt x="547401" y="8890"/>
                    </a:cubicBezTo>
                    <a:cubicBezTo>
                      <a:pt x="592653" y="8890"/>
                      <a:pt x="1412605" y="6350"/>
                      <a:pt x="1457857" y="5080"/>
                    </a:cubicBezTo>
                    <a:cubicBezTo>
                      <a:pt x="1501298" y="3810"/>
                      <a:pt x="1544739" y="2540"/>
                      <a:pt x="1589990" y="2540"/>
                    </a:cubicBezTo>
                    <a:cubicBezTo>
                      <a:pt x="1664202" y="1270"/>
                      <a:pt x="1736604" y="0"/>
                      <a:pt x="1810816" y="0"/>
                    </a:cubicBezTo>
                    <a:cubicBezTo>
                      <a:pt x="1841587" y="0"/>
                      <a:pt x="1874168" y="2540"/>
                      <a:pt x="1904939" y="2540"/>
                    </a:cubicBezTo>
                    <a:cubicBezTo>
                      <a:pt x="1990011" y="3810"/>
                      <a:pt x="2076894" y="5080"/>
                      <a:pt x="2161966" y="7620"/>
                    </a:cubicBezTo>
                    <a:cubicBezTo>
                      <a:pt x="2207217" y="8890"/>
                      <a:pt x="2252468" y="12700"/>
                      <a:pt x="2297720" y="16510"/>
                    </a:cubicBezTo>
                    <a:cubicBezTo>
                      <a:pt x="2308580" y="16510"/>
                      <a:pt x="2319440" y="16510"/>
                      <a:pt x="2328491" y="16510"/>
                    </a:cubicBezTo>
                    <a:cubicBezTo>
                      <a:pt x="2342129" y="17780"/>
                      <a:pt x="2351019" y="20320"/>
                      <a:pt x="2361179" y="21590"/>
                    </a:cubicBezTo>
                    <a:close/>
                    <a:moveTo>
                      <a:pt x="2371339" y="1695450"/>
                    </a:moveTo>
                    <a:cubicBezTo>
                      <a:pt x="2372609" y="1678940"/>
                      <a:pt x="2373879" y="1666240"/>
                      <a:pt x="2373879" y="1653540"/>
                    </a:cubicBezTo>
                    <a:cubicBezTo>
                      <a:pt x="2372609" y="1581150"/>
                      <a:pt x="2371339" y="1513840"/>
                      <a:pt x="2371339" y="1441450"/>
                    </a:cubicBezTo>
                    <a:cubicBezTo>
                      <a:pt x="2371339" y="1408430"/>
                      <a:pt x="2373879" y="1375410"/>
                      <a:pt x="2372609" y="1342390"/>
                    </a:cubicBezTo>
                    <a:cubicBezTo>
                      <a:pt x="2372609" y="1311910"/>
                      <a:pt x="2371339" y="1280160"/>
                      <a:pt x="2370069" y="1249680"/>
                    </a:cubicBezTo>
                    <a:cubicBezTo>
                      <a:pt x="2364989" y="1202690"/>
                      <a:pt x="2353559" y="229870"/>
                      <a:pt x="2353559" y="182880"/>
                    </a:cubicBezTo>
                    <a:cubicBezTo>
                      <a:pt x="2351019" y="143510"/>
                      <a:pt x="2348479" y="102870"/>
                      <a:pt x="2345939" y="63500"/>
                    </a:cubicBezTo>
                    <a:cubicBezTo>
                      <a:pt x="2344669" y="44450"/>
                      <a:pt x="2343399" y="43180"/>
                      <a:pt x="2323060" y="41910"/>
                    </a:cubicBezTo>
                    <a:cubicBezTo>
                      <a:pt x="2317630" y="41910"/>
                      <a:pt x="2314010" y="41910"/>
                      <a:pt x="2308580" y="40640"/>
                    </a:cubicBezTo>
                    <a:cubicBezTo>
                      <a:pt x="2263329" y="36830"/>
                      <a:pt x="2216267" y="31750"/>
                      <a:pt x="2171016" y="30480"/>
                    </a:cubicBezTo>
                    <a:cubicBezTo>
                      <a:pt x="2060603" y="26670"/>
                      <a:pt x="1948380" y="25400"/>
                      <a:pt x="1837967" y="22860"/>
                    </a:cubicBezTo>
                    <a:cubicBezTo>
                      <a:pt x="1821677" y="22860"/>
                      <a:pt x="1803576" y="22860"/>
                      <a:pt x="1787286" y="22860"/>
                    </a:cubicBezTo>
                    <a:cubicBezTo>
                      <a:pt x="1760135" y="22860"/>
                      <a:pt x="1732984" y="22860"/>
                      <a:pt x="1707643" y="22860"/>
                    </a:cubicBezTo>
                    <a:cubicBezTo>
                      <a:pt x="1649722" y="22860"/>
                      <a:pt x="1591800" y="22860"/>
                      <a:pt x="1535689" y="24130"/>
                    </a:cubicBezTo>
                    <a:cubicBezTo>
                      <a:pt x="1486817" y="25400"/>
                      <a:pt x="663245" y="29210"/>
                      <a:pt x="614373" y="29210"/>
                    </a:cubicBezTo>
                    <a:cubicBezTo>
                      <a:pt x="534731" y="29210"/>
                      <a:pt x="455089" y="26670"/>
                      <a:pt x="375447" y="33020"/>
                    </a:cubicBezTo>
                    <a:cubicBezTo>
                      <a:pt x="333815" y="36830"/>
                      <a:pt x="293994" y="36830"/>
                      <a:pt x="254173" y="38100"/>
                    </a:cubicBezTo>
                    <a:cubicBezTo>
                      <a:pt x="185391" y="41910"/>
                      <a:pt x="116609"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4118" y="1677670"/>
                      <a:pt x="89459" y="1678940"/>
                      <a:pt x="112989" y="1678940"/>
                    </a:cubicBezTo>
                    <a:cubicBezTo>
                      <a:pt x="147380" y="1678940"/>
                      <a:pt x="183581" y="1676400"/>
                      <a:pt x="217972" y="1678940"/>
                    </a:cubicBezTo>
                    <a:cubicBezTo>
                      <a:pt x="274084" y="1682750"/>
                      <a:pt x="330195" y="1685290"/>
                      <a:pt x="386307" y="1684020"/>
                    </a:cubicBezTo>
                    <a:cubicBezTo>
                      <a:pt x="422508" y="1682750"/>
                      <a:pt x="456899" y="1685290"/>
                      <a:pt x="493100" y="1685290"/>
                    </a:cubicBezTo>
                    <a:cubicBezTo>
                      <a:pt x="545591" y="1685290"/>
                      <a:pt x="598083" y="1684020"/>
                      <a:pt x="650574" y="1685290"/>
                    </a:cubicBezTo>
                    <a:cubicBezTo>
                      <a:pt x="728406" y="1686560"/>
                      <a:pt x="1582750" y="1676400"/>
                      <a:pt x="1662392" y="1678940"/>
                    </a:cubicBezTo>
                    <a:cubicBezTo>
                      <a:pt x="1696783" y="1680210"/>
                      <a:pt x="1731174" y="1681480"/>
                      <a:pt x="1763755" y="1681480"/>
                    </a:cubicBezTo>
                    <a:cubicBezTo>
                      <a:pt x="1823487" y="1684020"/>
                      <a:pt x="1881408" y="1680210"/>
                      <a:pt x="1941140" y="1684020"/>
                    </a:cubicBezTo>
                    <a:cubicBezTo>
                      <a:pt x="1990011" y="1686560"/>
                      <a:pt x="2038882" y="1686560"/>
                      <a:pt x="2087754" y="1689100"/>
                    </a:cubicBezTo>
                    <a:cubicBezTo>
                      <a:pt x="2160156" y="1692910"/>
                      <a:pt x="2232558" y="1695450"/>
                      <a:pt x="2304960" y="1696720"/>
                    </a:cubicBezTo>
                    <a:cubicBezTo>
                      <a:pt x="2332111" y="1696720"/>
                      <a:pt x="2351019" y="1695450"/>
                      <a:pt x="2371339" y="1695450"/>
                    </a:cubicBezTo>
                    <a:close/>
                  </a:path>
                </a:pathLst>
              </a:custGeom>
              <a:solidFill>
                <a:srgbClr val="000000"/>
              </a:solidFill>
            </p:spPr>
          </p:sp>
        </p:grpSp>
        <p:sp>
          <p:nvSpPr>
            <p:cNvPr name="TextBox 12" id="12"/>
            <p:cNvSpPr txBox="true"/>
            <p:nvPr/>
          </p:nvSpPr>
          <p:spPr>
            <a:xfrm rot="-265570">
              <a:off x="294096" y="721164"/>
              <a:ext cx="2521652" cy="849687"/>
            </a:xfrm>
            <a:prstGeom prst="rect">
              <a:avLst/>
            </a:prstGeom>
          </p:spPr>
          <p:txBody>
            <a:bodyPr anchor="t" rtlCol="false" tIns="0" lIns="0" bIns="0" rIns="0">
              <a:spAutoFit/>
            </a:bodyPr>
            <a:lstStyle/>
            <a:p>
              <a:pPr algn="ctr" marL="0" indent="0" lvl="0">
                <a:lnSpc>
                  <a:spcPts val="2394"/>
                </a:lnSpc>
                <a:spcBef>
                  <a:spcPct val="0"/>
                </a:spcBef>
              </a:pPr>
              <a:r>
                <a:rPr lang="en-US" sz="2100">
                  <a:solidFill>
                    <a:srgbClr val="000000"/>
                  </a:solidFill>
                  <a:latin typeface="Telegraf"/>
                  <a:ea typeface="Telegraf"/>
                  <a:cs typeface="Telegraf"/>
                  <a:sym typeface="Telegraf"/>
                </a:rPr>
                <a:t>Thank you for listening.</a:t>
              </a:r>
            </a:p>
          </p:txBody>
        </p:sp>
        <p:sp>
          <p:nvSpPr>
            <p:cNvPr name="AutoShape 13" id="13"/>
            <p:cNvSpPr/>
            <p:nvPr/>
          </p:nvSpPr>
          <p:spPr>
            <a:xfrm rot="-467291">
              <a:off x="1186538" y="38429"/>
              <a:ext cx="580769" cy="199801"/>
            </a:xfrm>
            <a:prstGeom prst="rect">
              <a:avLst/>
            </a:prstGeom>
            <a:solidFill>
              <a:srgbClr val="000000"/>
            </a:solidFill>
          </p:spPr>
        </p:sp>
      </p:grpSp>
      <p:sp>
        <p:nvSpPr>
          <p:cNvPr name="TextBox 14" id="14"/>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a:t>
            </a:r>
            <a:r>
              <a:rPr lang="en-US" sz="2400">
                <a:solidFill>
                  <a:srgbClr val="000000"/>
                </a:solidFill>
                <a:latin typeface="Telegraf"/>
                <a:ea typeface="Telegraf"/>
                <a:cs typeface="Telegraf"/>
                <a:sym typeface="Telegraf"/>
              </a:rPr>
              <a:t> · Stanford University</a:t>
            </a:r>
          </a:p>
        </p:txBody>
      </p:sp>
      <p:sp>
        <p:nvSpPr>
          <p:cNvPr name="TextBox 15" id="15"/>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6610907" y="2237088"/>
            <a:ext cx="10476543" cy="5720340"/>
            <a:chOff x="0" y="0"/>
            <a:chExt cx="14712212" cy="8033075"/>
          </a:xfrm>
        </p:grpSpPr>
        <p:sp>
          <p:nvSpPr>
            <p:cNvPr name="Freeform 3" id="3"/>
            <p:cNvSpPr/>
            <p:nvPr/>
          </p:nvSpPr>
          <p:spPr>
            <a:xfrm flipH="false" flipV="false" rot="0">
              <a:off x="57150" y="58420"/>
              <a:ext cx="14642362" cy="7961955"/>
            </a:xfrm>
            <a:custGeom>
              <a:avLst/>
              <a:gdLst/>
              <a:ahLst/>
              <a:cxnLst/>
              <a:rect r="r" b="b" t="t" l="l"/>
              <a:pathLst>
                <a:path h="7961955" w="14642362">
                  <a:moveTo>
                    <a:pt x="14557273" y="7931475"/>
                  </a:moveTo>
                  <a:lnTo>
                    <a:pt x="0" y="7931475"/>
                  </a:lnTo>
                  <a:cubicBezTo>
                    <a:pt x="5080" y="7949255"/>
                    <a:pt x="21590" y="7961955"/>
                    <a:pt x="40640" y="7961955"/>
                  </a:cubicBezTo>
                  <a:lnTo>
                    <a:pt x="14599182" y="7961955"/>
                  </a:lnTo>
                  <a:cubicBezTo>
                    <a:pt x="14623312" y="7961955"/>
                    <a:pt x="14642362" y="7942905"/>
                    <a:pt x="14642362" y="7918775"/>
                  </a:cubicBezTo>
                  <a:lnTo>
                    <a:pt x="14642362" y="40640"/>
                  </a:lnTo>
                  <a:cubicBezTo>
                    <a:pt x="14642362" y="21590"/>
                    <a:pt x="14629662" y="6350"/>
                    <a:pt x="14613151" y="0"/>
                  </a:cubicBezTo>
                  <a:lnTo>
                    <a:pt x="14613151" y="7875595"/>
                  </a:lnTo>
                  <a:cubicBezTo>
                    <a:pt x="14613151" y="7906075"/>
                    <a:pt x="14587751" y="7931475"/>
                    <a:pt x="14557273" y="7931475"/>
                  </a:cubicBezTo>
                  <a:close/>
                </a:path>
              </a:pathLst>
            </a:custGeom>
            <a:solidFill>
              <a:srgbClr val="000000"/>
            </a:solidFill>
          </p:spPr>
        </p:sp>
        <p:sp>
          <p:nvSpPr>
            <p:cNvPr name="Freeform 4" id="4"/>
            <p:cNvSpPr/>
            <p:nvPr/>
          </p:nvSpPr>
          <p:spPr>
            <a:xfrm flipH="false" flipV="false" rot="0">
              <a:off x="12700" y="12700"/>
              <a:ext cx="14644901" cy="7964495"/>
            </a:xfrm>
            <a:custGeom>
              <a:avLst/>
              <a:gdLst/>
              <a:ahLst/>
              <a:cxnLst/>
              <a:rect r="r" b="b" t="t" l="l"/>
              <a:pathLst>
                <a:path h="7964495" w="14644901">
                  <a:moveTo>
                    <a:pt x="43180" y="7964495"/>
                  </a:moveTo>
                  <a:lnTo>
                    <a:pt x="14601723" y="7964495"/>
                  </a:lnTo>
                  <a:cubicBezTo>
                    <a:pt x="14625851" y="7964495"/>
                    <a:pt x="14644901" y="7945445"/>
                    <a:pt x="14644901" y="7921315"/>
                  </a:cubicBezTo>
                  <a:lnTo>
                    <a:pt x="14644901" y="43180"/>
                  </a:lnTo>
                  <a:cubicBezTo>
                    <a:pt x="14644901" y="19050"/>
                    <a:pt x="14625851" y="0"/>
                    <a:pt x="14601723" y="0"/>
                  </a:cubicBezTo>
                  <a:lnTo>
                    <a:pt x="43180" y="0"/>
                  </a:lnTo>
                  <a:cubicBezTo>
                    <a:pt x="19050" y="0"/>
                    <a:pt x="0" y="19050"/>
                    <a:pt x="0" y="43180"/>
                  </a:cubicBezTo>
                  <a:lnTo>
                    <a:pt x="0" y="7921315"/>
                  </a:lnTo>
                  <a:cubicBezTo>
                    <a:pt x="0" y="7945445"/>
                    <a:pt x="19050" y="7964495"/>
                    <a:pt x="43180" y="7964495"/>
                  </a:cubicBezTo>
                  <a:close/>
                </a:path>
              </a:pathLst>
            </a:custGeom>
            <a:solidFill>
              <a:srgbClr val="F8F8F8"/>
            </a:solidFill>
          </p:spPr>
        </p:sp>
        <p:sp>
          <p:nvSpPr>
            <p:cNvPr name="Freeform 5" id="5"/>
            <p:cNvSpPr/>
            <p:nvPr/>
          </p:nvSpPr>
          <p:spPr>
            <a:xfrm flipH="false" flipV="false" rot="0">
              <a:off x="0" y="0"/>
              <a:ext cx="14712212" cy="8033075"/>
            </a:xfrm>
            <a:custGeom>
              <a:avLst/>
              <a:gdLst/>
              <a:ahLst/>
              <a:cxnLst/>
              <a:rect r="r" b="b" t="t" l="l"/>
              <a:pathLst>
                <a:path h="8033075" w="14712212">
                  <a:moveTo>
                    <a:pt x="14669032" y="44450"/>
                  </a:moveTo>
                  <a:cubicBezTo>
                    <a:pt x="14663951" y="19050"/>
                    <a:pt x="14641092" y="0"/>
                    <a:pt x="14614423" y="0"/>
                  </a:cubicBezTo>
                  <a:lnTo>
                    <a:pt x="55880" y="0"/>
                  </a:lnTo>
                  <a:cubicBezTo>
                    <a:pt x="25400" y="0"/>
                    <a:pt x="0" y="25400"/>
                    <a:pt x="0" y="55880"/>
                  </a:cubicBezTo>
                  <a:lnTo>
                    <a:pt x="0" y="7934015"/>
                  </a:lnTo>
                  <a:cubicBezTo>
                    <a:pt x="0" y="7960685"/>
                    <a:pt x="17780" y="7982275"/>
                    <a:pt x="43180" y="7988625"/>
                  </a:cubicBezTo>
                  <a:cubicBezTo>
                    <a:pt x="48260" y="8014025"/>
                    <a:pt x="71120" y="8033075"/>
                    <a:pt x="97790" y="8033075"/>
                  </a:cubicBezTo>
                  <a:lnTo>
                    <a:pt x="14656332" y="8033075"/>
                  </a:lnTo>
                  <a:cubicBezTo>
                    <a:pt x="14686812" y="8033075"/>
                    <a:pt x="14712212" y="8007675"/>
                    <a:pt x="14712212" y="7977195"/>
                  </a:cubicBezTo>
                  <a:lnTo>
                    <a:pt x="14712212" y="99060"/>
                  </a:lnTo>
                  <a:cubicBezTo>
                    <a:pt x="14712212" y="72390"/>
                    <a:pt x="14694432" y="50800"/>
                    <a:pt x="14669032" y="44450"/>
                  </a:cubicBezTo>
                  <a:close/>
                  <a:moveTo>
                    <a:pt x="12700" y="7934015"/>
                  </a:moveTo>
                  <a:lnTo>
                    <a:pt x="12700" y="55880"/>
                  </a:lnTo>
                  <a:cubicBezTo>
                    <a:pt x="12700" y="31750"/>
                    <a:pt x="31750" y="12700"/>
                    <a:pt x="55880" y="12700"/>
                  </a:cubicBezTo>
                  <a:lnTo>
                    <a:pt x="14614423" y="12700"/>
                  </a:lnTo>
                  <a:cubicBezTo>
                    <a:pt x="14638551" y="12700"/>
                    <a:pt x="14657601" y="31750"/>
                    <a:pt x="14657601" y="55880"/>
                  </a:cubicBezTo>
                  <a:lnTo>
                    <a:pt x="14657601" y="7934015"/>
                  </a:lnTo>
                  <a:cubicBezTo>
                    <a:pt x="14657601" y="7958145"/>
                    <a:pt x="14638551" y="7977195"/>
                    <a:pt x="14614423" y="7977195"/>
                  </a:cubicBezTo>
                  <a:lnTo>
                    <a:pt x="55880" y="7977195"/>
                  </a:lnTo>
                  <a:cubicBezTo>
                    <a:pt x="31750" y="7977195"/>
                    <a:pt x="12700" y="7958145"/>
                    <a:pt x="12700" y="7934015"/>
                  </a:cubicBezTo>
                  <a:close/>
                  <a:moveTo>
                    <a:pt x="14699512" y="7977195"/>
                  </a:moveTo>
                  <a:cubicBezTo>
                    <a:pt x="14699512" y="8001325"/>
                    <a:pt x="14680462" y="8020375"/>
                    <a:pt x="14656332" y="8020375"/>
                  </a:cubicBezTo>
                  <a:lnTo>
                    <a:pt x="97790" y="8020375"/>
                  </a:lnTo>
                  <a:cubicBezTo>
                    <a:pt x="78740" y="8020375"/>
                    <a:pt x="62230" y="8007675"/>
                    <a:pt x="57150" y="7989895"/>
                  </a:cubicBezTo>
                  <a:lnTo>
                    <a:pt x="14614423" y="7989895"/>
                  </a:lnTo>
                  <a:cubicBezTo>
                    <a:pt x="14644901" y="7989895"/>
                    <a:pt x="14670301" y="7964495"/>
                    <a:pt x="14670301" y="7934015"/>
                  </a:cubicBezTo>
                  <a:lnTo>
                    <a:pt x="14670301" y="58420"/>
                  </a:lnTo>
                  <a:cubicBezTo>
                    <a:pt x="14686812" y="64770"/>
                    <a:pt x="14699512" y="80010"/>
                    <a:pt x="14699512" y="99060"/>
                  </a:cubicBezTo>
                  <a:lnTo>
                    <a:pt x="14699512" y="7977195"/>
                  </a:lnTo>
                  <a:close/>
                </a:path>
              </a:pathLst>
            </a:custGeom>
            <a:solidFill>
              <a:srgbClr val="000000"/>
            </a:solidFill>
          </p:spPr>
        </p:sp>
      </p:grpSp>
      <p:sp>
        <p:nvSpPr>
          <p:cNvPr name="TextBox 6" id="6"/>
          <p:cNvSpPr txBox="true"/>
          <p:nvPr/>
        </p:nvSpPr>
        <p:spPr>
          <a:xfrm rot="0">
            <a:off x="1028700" y="3212065"/>
            <a:ext cx="6552291" cy="1931435"/>
          </a:xfrm>
          <a:prstGeom prst="rect">
            <a:avLst/>
          </a:prstGeom>
        </p:spPr>
        <p:txBody>
          <a:bodyPr anchor="t" rtlCol="false" tIns="0" lIns="0" bIns="0" rIns="0">
            <a:spAutoFit/>
          </a:bodyPr>
          <a:lstStyle/>
          <a:p>
            <a:pPr algn="l">
              <a:lnSpc>
                <a:spcPts val="7632"/>
              </a:lnSpc>
            </a:pPr>
            <a:r>
              <a:rPr lang="en-US" sz="7200" b="true">
                <a:solidFill>
                  <a:srgbClr val="000000"/>
                </a:solidFill>
                <a:latin typeface="RoxboroughCF Bold"/>
                <a:ea typeface="RoxboroughCF Bold"/>
                <a:cs typeface="RoxboroughCF Bold"/>
                <a:sym typeface="RoxboroughCF Bold"/>
              </a:rPr>
              <a:t>Problem Domain</a:t>
            </a:r>
          </a:p>
        </p:txBody>
      </p:sp>
      <p:sp>
        <p:nvSpPr>
          <p:cNvPr name="TextBox 7" id="7"/>
          <p:cNvSpPr txBox="true"/>
          <p:nvPr/>
        </p:nvSpPr>
        <p:spPr>
          <a:xfrm rot="0">
            <a:off x="689205" y="8823960"/>
            <a:ext cx="6212797" cy="434340"/>
          </a:xfrm>
          <a:prstGeom prst="rect">
            <a:avLst/>
          </a:prstGeom>
        </p:spPr>
        <p:txBody>
          <a:bodyPr anchor="t" rtlCol="false" tIns="0" lIns="0" bIns="0" rIns="0">
            <a:spAutoFit/>
          </a:bodyPr>
          <a:lstStyle/>
          <a:p>
            <a:pPr algn="l">
              <a:lnSpc>
                <a:spcPts val="3359"/>
              </a:lnSpc>
            </a:pPr>
          </a:p>
        </p:txBody>
      </p:sp>
      <p:sp>
        <p:nvSpPr>
          <p:cNvPr name="TextBox 8" id="8"/>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9" id="9"/>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sp>
        <p:nvSpPr>
          <p:cNvPr name="Freeform 10" id="10"/>
          <p:cNvSpPr/>
          <p:nvPr/>
        </p:nvSpPr>
        <p:spPr>
          <a:xfrm flipH="false" flipV="false" rot="165289">
            <a:off x="742820" y="5099963"/>
            <a:ext cx="4676443" cy="331602"/>
          </a:xfrm>
          <a:custGeom>
            <a:avLst/>
            <a:gdLst/>
            <a:ahLst/>
            <a:cxnLst/>
            <a:rect r="r" b="b" t="t" l="l"/>
            <a:pathLst>
              <a:path h="331602" w="4676443">
                <a:moveTo>
                  <a:pt x="0" y="0"/>
                </a:moveTo>
                <a:lnTo>
                  <a:pt x="4676442" y="0"/>
                </a:lnTo>
                <a:lnTo>
                  <a:pt x="4676442" y="331602"/>
                </a:lnTo>
                <a:lnTo>
                  <a:pt x="0" y="331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7097817" y="2583180"/>
            <a:ext cx="9502722" cy="5044440"/>
          </a:xfrm>
          <a:prstGeom prst="rect">
            <a:avLst/>
          </a:prstGeom>
        </p:spPr>
        <p:txBody>
          <a:bodyPr anchor="t" rtlCol="false" tIns="0" lIns="0" bIns="0" rIns="0">
            <a:spAutoFit/>
          </a:bodyPr>
          <a:lstStyle/>
          <a:p>
            <a:pPr algn="ctr">
              <a:lnSpc>
                <a:spcPts val="3359"/>
              </a:lnSpc>
            </a:pPr>
            <a:r>
              <a:rPr lang="en-US" sz="2400" b="true">
                <a:solidFill>
                  <a:srgbClr val="000000"/>
                </a:solidFill>
                <a:latin typeface="Telegraf Bold"/>
                <a:ea typeface="Telegraf Bold"/>
                <a:cs typeface="Telegraf Bold"/>
                <a:sym typeface="Telegraf Bold"/>
              </a:rPr>
              <a:t>Why?</a:t>
            </a:r>
          </a:p>
          <a:p>
            <a:pPr algn="ctr">
              <a:lnSpc>
                <a:spcPts val="3359"/>
              </a:lnSpc>
            </a:pPr>
            <a:r>
              <a:rPr lang="en-US" sz="2400">
                <a:solidFill>
                  <a:srgbClr val="000000"/>
                </a:solidFill>
                <a:latin typeface="Telegraf"/>
                <a:ea typeface="Telegraf"/>
                <a:cs typeface="Telegraf"/>
                <a:sym typeface="Telegraf"/>
              </a:rPr>
              <a:t>We wanted to address an underserved population’s needs— there’s currently no solutions in the market. Because we were thinking about health, we realized that this population could be most heavily impacted by our work. </a:t>
            </a:r>
          </a:p>
          <a:p>
            <a:pPr algn="ctr">
              <a:lnSpc>
                <a:spcPts val="3359"/>
              </a:lnSpc>
            </a:pPr>
          </a:p>
          <a:p>
            <a:pPr algn="ctr">
              <a:lnSpc>
                <a:spcPts val="3359"/>
              </a:lnSpc>
            </a:pPr>
            <a:r>
              <a:rPr lang="en-US" sz="2400" b="true">
                <a:solidFill>
                  <a:srgbClr val="000000"/>
                </a:solidFill>
                <a:latin typeface="Telegraf Bold"/>
                <a:ea typeface="Telegraf Bold"/>
                <a:cs typeface="Telegraf Bold"/>
                <a:sym typeface="Telegraf Bold"/>
              </a:rPr>
              <a:t>How?</a:t>
            </a:r>
          </a:p>
          <a:p>
            <a:pPr algn="ctr">
              <a:lnSpc>
                <a:spcPts val="3359"/>
              </a:lnSpc>
            </a:pPr>
            <a:r>
              <a:rPr lang="en-US" sz="2400">
                <a:solidFill>
                  <a:srgbClr val="000000"/>
                </a:solidFill>
                <a:latin typeface="Telegraf"/>
                <a:ea typeface="Telegraf"/>
                <a:cs typeface="Telegraf"/>
                <a:sym typeface="Telegraf"/>
              </a:rPr>
              <a:t>There’s existing sleep tracking apps on the market, but often require a physical device or aren’t tailored to understanding night shift schedules. We want to create a solution that is specifically for this underserved population. </a:t>
            </a:r>
          </a:p>
          <a:p>
            <a:pPr algn="ctr">
              <a:lnSpc>
                <a:spcPts val="335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7580991" y="2237088"/>
            <a:ext cx="9506458" cy="5720340"/>
            <a:chOff x="0" y="0"/>
            <a:chExt cx="13349922" cy="8033075"/>
          </a:xfrm>
        </p:grpSpPr>
        <p:sp>
          <p:nvSpPr>
            <p:cNvPr name="Freeform 3" id="3"/>
            <p:cNvSpPr/>
            <p:nvPr/>
          </p:nvSpPr>
          <p:spPr>
            <a:xfrm flipH="false" flipV="false" rot="0">
              <a:off x="57150" y="58420"/>
              <a:ext cx="13280072" cy="7961955"/>
            </a:xfrm>
            <a:custGeom>
              <a:avLst/>
              <a:gdLst/>
              <a:ahLst/>
              <a:cxnLst/>
              <a:rect r="r" b="b" t="t" l="l"/>
              <a:pathLst>
                <a:path h="7961955" w="13280072">
                  <a:moveTo>
                    <a:pt x="13194982" y="7931475"/>
                  </a:moveTo>
                  <a:lnTo>
                    <a:pt x="0" y="7931475"/>
                  </a:lnTo>
                  <a:cubicBezTo>
                    <a:pt x="5080" y="7949255"/>
                    <a:pt x="21590" y="7961955"/>
                    <a:pt x="40640" y="7961955"/>
                  </a:cubicBezTo>
                  <a:lnTo>
                    <a:pt x="13236891" y="7961955"/>
                  </a:lnTo>
                  <a:cubicBezTo>
                    <a:pt x="13261022" y="7961955"/>
                    <a:pt x="13280072" y="7942905"/>
                    <a:pt x="13280072" y="7918775"/>
                  </a:cubicBezTo>
                  <a:lnTo>
                    <a:pt x="13280072" y="40640"/>
                  </a:lnTo>
                  <a:cubicBezTo>
                    <a:pt x="13280072" y="21590"/>
                    <a:pt x="13267372" y="6350"/>
                    <a:pt x="13250862" y="0"/>
                  </a:cubicBezTo>
                  <a:lnTo>
                    <a:pt x="13250862" y="7875595"/>
                  </a:lnTo>
                  <a:cubicBezTo>
                    <a:pt x="13250862" y="7906075"/>
                    <a:pt x="13225462" y="7931475"/>
                    <a:pt x="13194982" y="7931475"/>
                  </a:cubicBezTo>
                  <a:close/>
                </a:path>
              </a:pathLst>
            </a:custGeom>
            <a:solidFill>
              <a:srgbClr val="000000"/>
            </a:solidFill>
          </p:spPr>
        </p:sp>
        <p:sp>
          <p:nvSpPr>
            <p:cNvPr name="Freeform 4" id="4"/>
            <p:cNvSpPr/>
            <p:nvPr/>
          </p:nvSpPr>
          <p:spPr>
            <a:xfrm flipH="false" flipV="false" rot="0">
              <a:off x="12700" y="12700"/>
              <a:ext cx="13282612" cy="7964495"/>
            </a:xfrm>
            <a:custGeom>
              <a:avLst/>
              <a:gdLst/>
              <a:ahLst/>
              <a:cxnLst/>
              <a:rect r="r" b="b" t="t" l="l"/>
              <a:pathLst>
                <a:path h="7964495" w="13282612">
                  <a:moveTo>
                    <a:pt x="43180" y="7964495"/>
                  </a:moveTo>
                  <a:lnTo>
                    <a:pt x="13239432" y="7964495"/>
                  </a:lnTo>
                  <a:cubicBezTo>
                    <a:pt x="13263562" y="7964495"/>
                    <a:pt x="13282612" y="7945445"/>
                    <a:pt x="13282612" y="7921315"/>
                  </a:cubicBezTo>
                  <a:lnTo>
                    <a:pt x="13282612" y="43180"/>
                  </a:lnTo>
                  <a:cubicBezTo>
                    <a:pt x="13282612" y="19050"/>
                    <a:pt x="13263562" y="0"/>
                    <a:pt x="13239432" y="0"/>
                  </a:cubicBezTo>
                  <a:lnTo>
                    <a:pt x="43180" y="0"/>
                  </a:lnTo>
                  <a:cubicBezTo>
                    <a:pt x="19050" y="0"/>
                    <a:pt x="0" y="19050"/>
                    <a:pt x="0" y="43180"/>
                  </a:cubicBezTo>
                  <a:lnTo>
                    <a:pt x="0" y="7921315"/>
                  </a:lnTo>
                  <a:cubicBezTo>
                    <a:pt x="0" y="7945445"/>
                    <a:pt x="19050" y="7964495"/>
                    <a:pt x="43180" y="7964495"/>
                  </a:cubicBezTo>
                  <a:close/>
                </a:path>
              </a:pathLst>
            </a:custGeom>
            <a:solidFill>
              <a:srgbClr val="F8F8F8"/>
            </a:solidFill>
          </p:spPr>
        </p:sp>
        <p:sp>
          <p:nvSpPr>
            <p:cNvPr name="Freeform 5" id="5"/>
            <p:cNvSpPr/>
            <p:nvPr/>
          </p:nvSpPr>
          <p:spPr>
            <a:xfrm flipH="false" flipV="false" rot="0">
              <a:off x="0" y="0"/>
              <a:ext cx="13349922" cy="8033075"/>
            </a:xfrm>
            <a:custGeom>
              <a:avLst/>
              <a:gdLst/>
              <a:ahLst/>
              <a:cxnLst/>
              <a:rect r="r" b="b" t="t" l="l"/>
              <a:pathLst>
                <a:path h="8033075" w="13349922">
                  <a:moveTo>
                    <a:pt x="13306741" y="44450"/>
                  </a:moveTo>
                  <a:cubicBezTo>
                    <a:pt x="13301662" y="19050"/>
                    <a:pt x="13278802" y="0"/>
                    <a:pt x="13252132" y="0"/>
                  </a:cubicBezTo>
                  <a:lnTo>
                    <a:pt x="55880" y="0"/>
                  </a:lnTo>
                  <a:cubicBezTo>
                    <a:pt x="25400" y="0"/>
                    <a:pt x="0" y="25400"/>
                    <a:pt x="0" y="55880"/>
                  </a:cubicBezTo>
                  <a:lnTo>
                    <a:pt x="0" y="7934015"/>
                  </a:lnTo>
                  <a:cubicBezTo>
                    <a:pt x="0" y="7960685"/>
                    <a:pt x="17780" y="7982275"/>
                    <a:pt x="43180" y="7988625"/>
                  </a:cubicBezTo>
                  <a:cubicBezTo>
                    <a:pt x="48260" y="8014025"/>
                    <a:pt x="71120" y="8033075"/>
                    <a:pt x="97790" y="8033075"/>
                  </a:cubicBezTo>
                  <a:lnTo>
                    <a:pt x="13294041" y="8033075"/>
                  </a:lnTo>
                  <a:cubicBezTo>
                    <a:pt x="13324522" y="8033075"/>
                    <a:pt x="13349922" y="8007675"/>
                    <a:pt x="13349922" y="7977195"/>
                  </a:cubicBezTo>
                  <a:lnTo>
                    <a:pt x="13349922" y="99060"/>
                  </a:lnTo>
                  <a:cubicBezTo>
                    <a:pt x="13349922" y="72390"/>
                    <a:pt x="13332141" y="50800"/>
                    <a:pt x="13306741" y="44450"/>
                  </a:cubicBezTo>
                  <a:close/>
                  <a:moveTo>
                    <a:pt x="12700" y="7934015"/>
                  </a:moveTo>
                  <a:lnTo>
                    <a:pt x="12700" y="55880"/>
                  </a:lnTo>
                  <a:cubicBezTo>
                    <a:pt x="12700" y="31750"/>
                    <a:pt x="31750" y="12700"/>
                    <a:pt x="55880" y="12700"/>
                  </a:cubicBezTo>
                  <a:lnTo>
                    <a:pt x="13252132" y="12700"/>
                  </a:lnTo>
                  <a:cubicBezTo>
                    <a:pt x="13276262" y="12700"/>
                    <a:pt x="13295312" y="31750"/>
                    <a:pt x="13295312" y="55880"/>
                  </a:cubicBezTo>
                  <a:lnTo>
                    <a:pt x="13295312" y="7934015"/>
                  </a:lnTo>
                  <a:cubicBezTo>
                    <a:pt x="13295312" y="7958145"/>
                    <a:pt x="13276262" y="7977195"/>
                    <a:pt x="13252132" y="7977195"/>
                  </a:cubicBezTo>
                  <a:lnTo>
                    <a:pt x="55880" y="7977195"/>
                  </a:lnTo>
                  <a:cubicBezTo>
                    <a:pt x="31750" y="7977195"/>
                    <a:pt x="12700" y="7958145"/>
                    <a:pt x="12700" y="7934015"/>
                  </a:cubicBezTo>
                  <a:close/>
                  <a:moveTo>
                    <a:pt x="13337222" y="7977195"/>
                  </a:moveTo>
                  <a:cubicBezTo>
                    <a:pt x="13337222" y="8001325"/>
                    <a:pt x="13318172" y="8020375"/>
                    <a:pt x="13294041" y="8020375"/>
                  </a:cubicBezTo>
                  <a:lnTo>
                    <a:pt x="97790" y="8020375"/>
                  </a:lnTo>
                  <a:cubicBezTo>
                    <a:pt x="78740" y="8020375"/>
                    <a:pt x="62230" y="8007675"/>
                    <a:pt x="57150" y="7989895"/>
                  </a:cubicBezTo>
                  <a:lnTo>
                    <a:pt x="13252132" y="7989895"/>
                  </a:lnTo>
                  <a:cubicBezTo>
                    <a:pt x="13282612" y="7989895"/>
                    <a:pt x="13308012" y="7964495"/>
                    <a:pt x="13308012" y="7934015"/>
                  </a:cubicBezTo>
                  <a:lnTo>
                    <a:pt x="13308012" y="58420"/>
                  </a:lnTo>
                  <a:cubicBezTo>
                    <a:pt x="13324522" y="64770"/>
                    <a:pt x="13337222" y="80010"/>
                    <a:pt x="13337222" y="99060"/>
                  </a:cubicBezTo>
                  <a:lnTo>
                    <a:pt x="13337222" y="7977195"/>
                  </a:lnTo>
                  <a:close/>
                </a:path>
              </a:pathLst>
            </a:custGeom>
            <a:solidFill>
              <a:srgbClr val="000000"/>
            </a:solidFill>
          </p:spPr>
        </p:sp>
      </p:grpSp>
      <p:sp>
        <p:nvSpPr>
          <p:cNvPr name="TextBox 6" id="6"/>
          <p:cNvSpPr txBox="true"/>
          <p:nvPr/>
        </p:nvSpPr>
        <p:spPr>
          <a:xfrm rot="0">
            <a:off x="1028700" y="3238466"/>
            <a:ext cx="6552291" cy="2880769"/>
          </a:xfrm>
          <a:prstGeom prst="rect">
            <a:avLst/>
          </a:prstGeom>
        </p:spPr>
        <p:txBody>
          <a:bodyPr anchor="t" rtlCol="false" tIns="0" lIns="0" bIns="0" rIns="0">
            <a:spAutoFit/>
          </a:bodyPr>
          <a:lstStyle/>
          <a:p>
            <a:pPr algn="l">
              <a:lnSpc>
                <a:spcPts val="7632"/>
              </a:lnSpc>
            </a:pPr>
            <a:r>
              <a:rPr lang="en-US" sz="7200" b="true">
                <a:solidFill>
                  <a:srgbClr val="000000"/>
                </a:solidFill>
                <a:latin typeface="RoxboroughCF Bold"/>
                <a:ea typeface="RoxboroughCF Bold"/>
                <a:cs typeface="RoxboroughCF Bold"/>
                <a:sym typeface="RoxboroughCF Bold"/>
              </a:rPr>
              <a:t>Needfinding Methodology</a:t>
            </a:r>
          </a:p>
          <a:p>
            <a:pPr algn="l">
              <a:lnSpc>
                <a:spcPts val="7632"/>
              </a:lnSpc>
            </a:pPr>
          </a:p>
        </p:txBody>
      </p:sp>
      <p:sp>
        <p:nvSpPr>
          <p:cNvPr name="TextBox 7" id="7"/>
          <p:cNvSpPr txBox="true"/>
          <p:nvPr/>
        </p:nvSpPr>
        <p:spPr>
          <a:xfrm rot="0">
            <a:off x="689205" y="8823960"/>
            <a:ext cx="6212797" cy="434340"/>
          </a:xfrm>
          <a:prstGeom prst="rect">
            <a:avLst/>
          </a:prstGeom>
        </p:spPr>
        <p:txBody>
          <a:bodyPr anchor="t" rtlCol="false" tIns="0" lIns="0" bIns="0" rIns="0">
            <a:spAutoFit/>
          </a:bodyPr>
          <a:lstStyle/>
          <a:p>
            <a:pPr algn="l">
              <a:lnSpc>
                <a:spcPts val="3359"/>
              </a:lnSpc>
            </a:pPr>
          </a:p>
        </p:txBody>
      </p:sp>
      <p:sp>
        <p:nvSpPr>
          <p:cNvPr name="TextBox 8" id="8"/>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9" id="9"/>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sp>
        <p:nvSpPr>
          <p:cNvPr name="TextBox 10" id="10"/>
          <p:cNvSpPr txBox="true"/>
          <p:nvPr/>
        </p:nvSpPr>
        <p:spPr>
          <a:xfrm rot="0">
            <a:off x="7880926" y="3385765"/>
            <a:ext cx="8628184" cy="5882640"/>
          </a:xfrm>
          <a:prstGeom prst="rect">
            <a:avLst/>
          </a:prstGeom>
        </p:spPr>
        <p:txBody>
          <a:bodyPr anchor="t" rtlCol="false" tIns="0" lIns="0" bIns="0" rIns="0">
            <a:spAutoFit/>
          </a:bodyPr>
          <a:lstStyle/>
          <a:p>
            <a:pPr algn="l" marL="518160" indent="-259080" lvl="1">
              <a:lnSpc>
                <a:spcPts val="3359"/>
              </a:lnSpc>
              <a:buFont typeface="Arial"/>
              <a:buChar char="•"/>
            </a:pPr>
            <a:r>
              <a:rPr lang="en-US" sz="2400">
                <a:solidFill>
                  <a:srgbClr val="000000"/>
                </a:solidFill>
                <a:latin typeface="Telegraf"/>
                <a:ea typeface="Telegraf"/>
                <a:cs typeface="Telegraf"/>
                <a:sym typeface="Telegraf"/>
              </a:rPr>
              <a:t>Recruited participants with </a:t>
            </a:r>
            <a:r>
              <a:rPr lang="en-US" b="true" sz="2400">
                <a:solidFill>
                  <a:srgbClr val="000000"/>
                </a:solidFill>
                <a:latin typeface="Telegraf Bold"/>
                <a:ea typeface="Telegraf Bold"/>
                <a:cs typeface="Telegraf Bold"/>
                <a:sym typeface="Telegraf Bold"/>
              </a:rPr>
              <a:t>cold emailing and NextDoor posts</a:t>
            </a:r>
          </a:p>
          <a:p>
            <a:pPr algn="l" marL="518160" indent="-259080" lvl="1">
              <a:lnSpc>
                <a:spcPts val="3359"/>
              </a:lnSpc>
              <a:buFont typeface="Arial"/>
              <a:buChar char="•"/>
            </a:pPr>
            <a:r>
              <a:rPr lang="en-US" b="true" sz="2400">
                <a:solidFill>
                  <a:srgbClr val="000000"/>
                </a:solidFill>
                <a:latin typeface="Telegraf Bold"/>
                <a:ea typeface="Telegraf Bold"/>
                <a:cs typeface="Telegraf Bold"/>
                <a:sym typeface="Telegraf Bold"/>
              </a:rPr>
              <a:t>Night shift workers</a:t>
            </a:r>
            <a:r>
              <a:rPr lang="en-US" sz="2400">
                <a:solidFill>
                  <a:srgbClr val="000000"/>
                </a:solidFill>
                <a:latin typeface="Telegraf"/>
                <a:ea typeface="Telegraf"/>
                <a:cs typeface="Telegraf"/>
                <a:sym typeface="Telegraf"/>
              </a:rPr>
              <a:t> in various locations (three in person, one Zoom), including </a:t>
            </a:r>
            <a:r>
              <a:rPr lang="en-US" b="true" sz="2400">
                <a:solidFill>
                  <a:srgbClr val="000000"/>
                </a:solidFill>
                <a:latin typeface="Telegraf Bold"/>
                <a:ea typeface="Telegraf Bold"/>
                <a:cs typeface="Telegraf Bold"/>
                <a:sym typeface="Telegraf Bold"/>
              </a:rPr>
              <a:t>on-campus and off-campus</a:t>
            </a:r>
          </a:p>
          <a:p>
            <a:pPr algn="l" marL="518160" indent="-259080" lvl="1">
              <a:lnSpc>
                <a:spcPts val="3359"/>
              </a:lnSpc>
              <a:buFont typeface="Arial"/>
              <a:buChar char="•"/>
            </a:pPr>
            <a:r>
              <a:rPr lang="en-US" sz="2400">
                <a:solidFill>
                  <a:srgbClr val="000000"/>
                </a:solidFill>
                <a:latin typeface="Telegraf"/>
                <a:ea typeface="Telegraf"/>
                <a:cs typeface="Telegraf"/>
                <a:sym typeface="Telegraf"/>
              </a:rPr>
              <a:t>Prioritized </a:t>
            </a:r>
            <a:r>
              <a:rPr lang="en-US" b="true" sz="2400">
                <a:solidFill>
                  <a:srgbClr val="000000"/>
                </a:solidFill>
                <a:latin typeface="Telegraf Bold"/>
                <a:ea typeface="Telegraf Bold"/>
                <a:cs typeface="Telegraf Bold"/>
                <a:sym typeface="Telegraf Bold"/>
              </a:rPr>
              <a:t>diverse group of occupancies</a:t>
            </a:r>
            <a:r>
              <a:rPr lang="en-US" sz="2400">
                <a:solidFill>
                  <a:srgbClr val="000000"/>
                </a:solidFill>
                <a:latin typeface="Telegraf"/>
                <a:ea typeface="Telegraf"/>
                <a:cs typeface="Telegraf"/>
                <a:sym typeface="Telegraf"/>
              </a:rPr>
              <a:t> (medicine, police, tutors, healthcare workers)</a:t>
            </a:r>
          </a:p>
          <a:p>
            <a:pPr algn="l" marL="518160" indent="-259080" lvl="1">
              <a:lnSpc>
                <a:spcPts val="3359"/>
              </a:lnSpc>
              <a:buFont typeface="Arial"/>
              <a:buChar char="•"/>
            </a:pPr>
            <a:r>
              <a:rPr lang="en-US" b="true" sz="2400">
                <a:solidFill>
                  <a:srgbClr val="000000"/>
                </a:solidFill>
                <a:latin typeface="Telegraf Bold"/>
                <a:ea typeface="Telegraf Bold"/>
                <a:cs typeface="Telegraf Bold"/>
                <a:sym typeface="Telegraf Bold"/>
              </a:rPr>
              <a:t>Part-time vs. full-time </a:t>
            </a:r>
            <a:r>
              <a:rPr lang="en-US" sz="2400">
                <a:solidFill>
                  <a:srgbClr val="000000"/>
                </a:solidFill>
                <a:latin typeface="Telegraf"/>
                <a:ea typeface="Telegraf"/>
                <a:cs typeface="Telegraf"/>
                <a:sym typeface="Telegraf"/>
              </a:rPr>
              <a:t>night night shift workers</a:t>
            </a:r>
          </a:p>
          <a:p>
            <a:pPr algn="l" marL="518160" indent="-259080" lvl="1">
              <a:lnSpc>
                <a:spcPts val="3359"/>
              </a:lnSpc>
              <a:buFont typeface="Arial"/>
              <a:buChar char="•"/>
            </a:pPr>
            <a:r>
              <a:rPr lang="en-US" sz="2400">
                <a:solidFill>
                  <a:srgbClr val="000000"/>
                </a:solidFill>
                <a:latin typeface="Telegraf"/>
                <a:ea typeface="Telegraf"/>
                <a:cs typeface="Telegraf"/>
                <a:sym typeface="Telegraf"/>
              </a:rPr>
              <a:t>Eliminated participants who were busy working on shift (fast food workers)</a:t>
            </a:r>
          </a:p>
          <a:p>
            <a:pPr algn="l">
              <a:lnSpc>
                <a:spcPts val="3359"/>
              </a:lnSpc>
            </a:pPr>
          </a:p>
          <a:p>
            <a:pPr algn="l">
              <a:lnSpc>
                <a:spcPts val="3359"/>
              </a:lnSpc>
            </a:pPr>
          </a:p>
          <a:p>
            <a:pPr algn="l">
              <a:lnSpc>
                <a:spcPts val="3359"/>
              </a:lnSpc>
            </a:pPr>
          </a:p>
          <a:p>
            <a:pPr algn="l">
              <a:lnSpc>
                <a:spcPts val="3359"/>
              </a:lnSpc>
            </a:pPr>
          </a:p>
          <a:p>
            <a:pPr algn="l">
              <a:lnSpc>
                <a:spcPts val="3359"/>
              </a:lnSpc>
              <a:spcBef>
                <a:spcPct val="0"/>
              </a:spcBef>
            </a:pPr>
          </a:p>
        </p:txBody>
      </p:sp>
      <p:sp>
        <p:nvSpPr>
          <p:cNvPr name="TextBox 11" id="11"/>
          <p:cNvSpPr txBox="true"/>
          <p:nvPr/>
        </p:nvSpPr>
        <p:spPr>
          <a:xfrm rot="0">
            <a:off x="8167124" y="2884341"/>
            <a:ext cx="9506458" cy="476885"/>
          </a:xfrm>
          <a:prstGeom prst="rect">
            <a:avLst/>
          </a:prstGeom>
        </p:spPr>
        <p:txBody>
          <a:bodyPr anchor="t" rtlCol="false" tIns="0" lIns="0" bIns="0" rIns="0">
            <a:spAutoFit/>
          </a:bodyPr>
          <a:lstStyle/>
          <a:p>
            <a:pPr algn="l">
              <a:lnSpc>
                <a:spcPts val="3640"/>
              </a:lnSpc>
              <a:spcBef>
                <a:spcPct val="0"/>
              </a:spcBef>
            </a:pPr>
            <a:r>
              <a:rPr lang="en-US" b="true" sz="2600">
                <a:solidFill>
                  <a:srgbClr val="000000"/>
                </a:solidFill>
                <a:latin typeface="Telegraf Bold"/>
                <a:ea typeface="Telegraf Bold"/>
                <a:cs typeface="Telegraf Bold"/>
                <a:sym typeface="Telegraf Bold"/>
              </a:rPr>
              <a:t>Participants and Location</a:t>
            </a:r>
          </a:p>
        </p:txBody>
      </p:sp>
      <p:sp>
        <p:nvSpPr>
          <p:cNvPr name="Freeform 12" id="12"/>
          <p:cNvSpPr/>
          <p:nvPr/>
        </p:nvSpPr>
        <p:spPr>
          <a:xfrm flipH="false" flipV="false" rot="165289">
            <a:off x="694472" y="5255689"/>
            <a:ext cx="4676443" cy="331602"/>
          </a:xfrm>
          <a:custGeom>
            <a:avLst/>
            <a:gdLst/>
            <a:ahLst/>
            <a:cxnLst/>
            <a:rect r="r" b="b" t="t" l="l"/>
            <a:pathLst>
              <a:path h="331602" w="4676443">
                <a:moveTo>
                  <a:pt x="0" y="0"/>
                </a:moveTo>
                <a:lnTo>
                  <a:pt x="4676443" y="0"/>
                </a:lnTo>
                <a:lnTo>
                  <a:pt x="4676443" y="331602"/>
                </a:lnTo>
                <a:lnTo>
                  <a:pt x="0" y="331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7580991" y="2237088"/>
            <a:ext cx="9506458" cy="5720340"/>
            <a:chOff x="0" y="0"/>
            <a:chExt cx="13349922" cy="8033075"/>
          </a:xfrm>
        </p:grpSpPr>
        <p:sp>
          <p:nvSpPr>
            <p:cNvPr name="Freeform 3" id="3"/>
            <p:cNvSpPr/>
            <p:nvPr/>
          </p:nvSpPr>
          <p:spPr>
            <a:xfrm flipH="false" flipV="false" rot="0">
              <a:off x="57150" y="58420"/>
              <a:ext cx="13280072" cy="7961955"/>
            </a:xfrm>
            <a:custGeom>
              <a:avLst/>
              <a:gdLst/>
              <a:ahLst/>
              <a:cxnLst/>
              <a:rect r="r" b="b" t="t" l="l"/>
              <a:pathLst>
                <a:path h="7961955" w="13280072">
                  <a:moveTo>
                    <a:pt x="13194982" y="7931475"/>
                  </a:moveTo>
                  <a:lnTo>
                    <a:pt x="0" y="7931475"/>
                  </a:lnTo>
                  <a:cubicBezTo>
                    <a:pt x="5080" y="7949255"/>
                    <a:pt x="21590" y="7961955"/>
                    <a:pt x="40640" y="7961955"/>
                  </a:cubicBezTo>
                  <a:lnTo>
                    <a:pt x="13236891" y="7961955"/>
                  </a:lnTo>
                  <a:cubicBezTo>
                    <a:pt x="13261022" y="7961955"/>
                    <a:pt x="13280072" y="7942905"/>
                    <a:pt x="13280072" y="7918775"/>
                  </a:cubicBezTo>
                  <a:lnTo>
                    <a:pt x="13280072" y="40640"/>
                  </a:lnTo>
                  <a:cubicBezTo>
                    <a:pt x="13280072" y="21590"/>
                    <a:pt x="13267372" y="6350"/>
                    <a:pt x="13250862" y="0"/>
                  </a:cubicBezTo>
                  <a:lnTo>
                    <a:pt x="13250862" y="7875595"/>
                  </a:lnTo>
                  <a:cubicBezTo>
                    <a:pt x="13250862" y="7906075"/>
                    <a:pt x="13225462" y="7931475"/>
                    <a:pt x="13194982" y="7931475"/>
                  </a:cubicBezTo>
                  <a:close/>
                </a:path>
              </a:pathLst>
            </a:custGeom>
            <a:solidFill>
              <a:srgbClr val="000000"/>
            </a:solidFill>
          </p:spPr>
        </p:sp>
        <p:sp>
          <p:nvSpPr>
            <p:cNvPr name="Freeform 4" id="4"/>
            <p:cNvSpPr/>
            <p:nvPr/>
          </p:nvSpPr>
          <p:spPr>
            <a:xfrm flipH="false" flipV="false" rot="0">
              <a:off x="12700" y="12700"/>
              <a:ext cx="13282612" cy="7964495"/>
            </a:xfrm>
            <a:custGeom>
              <a:avLst/>
              <a:gdLst/>
              <a:ahLst/>
              <a:cxnLst/>
              <a:rect r="r" b="b" t="t" l="l"/>
              <a:pathLst>
                <a:path h="7964495" w="13282612">
                  <a:moveTo>
                    <a:pt x="43180" y="7964495"/>
                  </a:moveTo>
                  <a:lnTo>
                    <a:pt x="13239432" y="7964495"/>
                  </a:lnTo>
                  <a:cubicBezTo>
                    <a:pt x="13263562" y="7964495"/>
                    <a:pt x="13282612" y="7945445"/>
                    <a:pt x="13282612" y="7921315"/>
                  </a:cubicBezTo>
                  <a:lnTo>
                    <a:pt x="13282612" y="43180"/>
                  </a:lnTo>
                  <a:cubicBezTo>
                    <a:pt x="13282612" y="19050"/>
                    <a:pt x="13263562" y="0"/>
                    <a:pt x="13239432" y="0"/>
                  </a:cubicBezTo>
                  <a:lnTo>
                    <a:pt x="43180" y="0"/>
                  </a:lnTo>
                  <a:cubicBezTo>
                    <a:pt x="19050" y="0"/>
                    <a:pt x="0" y="19050"/>
                    <a:pt x="0" y="43180"/>
                  </a:cubicBezTo>
                  <a:lnTo>
                    <a:pt x="0" y="7921315"/>
                  </a:lnTo>
                  <a:cubicBezTo>
                    <a:pt x="0" y="7945445"/>
                    <a:pt x="19050" y="7964495"/>
                    <a:pt x="43180" y="7964495"/>
                  </a:cubicBezTo>
                  <a:close/>
                </a:path>
              </a:pathLst>
            </a:custGeom>
            <a:solidFill>
              <a:srgbClr val="F8F8F8"/>
            </a:solidFill>
          </p:spPr>
        </p:sp>
        <p:sp>
          <p:nvSpPr>
            <p:cNvPr name="Freeform 5" id="5"/>
            <p:cNvSpPr/>
            <p:nvPr/>
          </p:nvSpPr>
          <p:spPr>
            <a:xfrm flipH="false" flipV="false" rot="0">
              <a:off x="0" y="0"/>
              <a:ext cx="13349922" cy="8033075"/>
            </a:xfrm>
            <a:custGeom>
              <a:avLst/>
              <a:gdLst/>
              <a:ahLst/>
              <a:cxnLst/>
              <a:rect r="r" b="b" t="t" l="l"/>
              <a:pathLst>
                <a:path h="8033075" w="13349922">
                  <a:moveTo>
                    <a:pt x="13306741" y="44450"/>
                  </a:moveTo>
                  <a:cubicBezTo>
                    <a:pt x="13301662" y="19050"/>
                    <a:pt x="13278802" y="0"/>
                    <a:pt x="13252132" y="0"/>
                  </a:cubicBezTo>
                  <a:lnTo>
                    <a:pt x="55880" y="0"/>
                  </a:lnTo>
                  <a:cubicBezTo>
                    <a:pt x="25400" y="0"/>
                    <a:pt x="0" y="25400"/>
                    <a:pt x="0" y="55880"/>
                  </a:cubicBezTo>
                  <a:lnTo>
                    <a:pt x="0" y="7934015"/>
                  </a:lnTo>
                  <a:cubicBezTo>
                    <a:pt x="0" y="7960685"/>
                    <a:pt x="17780" y="7982275"/>
                    <a:pt x="43180" y="7988625"/>
                  </a:cubicBezTo>
                  <a:cubicBezTo>
                    <a:pt x="48260" y="8014025"/>
                    <a:pt x="71120" y="8033075"/>
                    <a:pt x="97790" y="8033075"/>
                  </a:cubicBezTo>
                  <a:lnTo>
                    <a:pt x="13294041" y="8033075"/>
                  </a:lnTo>
                  <a:cubicBezTo>
                    <a:pt x="13324522" y="8033075"/>
                    <a:pt x="13349922" y="8007675"/>
                    <a:pt x="13349922" y="7977195"/>
                  </a:cubicBezTo>
                  <a:lnTo>
                    <a:pt x="13349922" y="99060"/>
                  </a:lnTo>
                  <a:cubicBezTo>
                    <a:pt x="13349922" y="72390"/>
                    <a:pt x="13332141" y="50800"/>
                    <a:pt x="13306741" y="44450"/>
                  </a:cubicBezTo>
                  <a:close/>
                  <a:moveTo>
                    <a:pt x="12700" y="7934015"/>
                  </a:moveTo>
                  <a:lnTo>
                    <a:pt x="12700" y="55880"/>
                  </a:lnTo>
                  <a:cubicBezTo>
                    <a:pt x="12700" y="31750"/>
                    <a:pt x="31750" y="12700"/>
                    <a:pt x="55880" y="12700"/>
                  </a:cubicBezTo>
                  <a:lnTo>
                    <a:pt x="13252132" y="12700"/>
                  </a:lnTo>
                  <a:cubicBezTo>
                    <a:pt x="13276262" y="12700"/>
                    <a:pt x="13295312" y="31750"/>
                    <a:pt x="13295312" y="55880"/>
                  </a:cubicBezTo>
                  <a:lnTo>
                    <a:pt x="13295312" y="7934015"/>
                  </a:lnTo>
                  <a:cubicBezTo>
                    <a:pt x="13295312" y="7958145"/>
                    <a:pt x="13276262" y="7977195"/>
                    <a:pt x="13252132" y="7977195"/>
                  </a:cubicBezTo>
                  <a:lnTo>
                    <a:pt x="55880" y="7977195"/>
                  </a:lnTo>
                  <a:cubicBezTo>
                    <a:pt x="31750" y="7977195"/>
                    <a:pt x="12700" y="7958145"/>
                    <a:pt x="12700" y="7934015"/>
                  </a:cubicBezTo>
                  <a:close/>
                  <a:moveTo>
                    <a:pt x="13337222" y="7977195"/>
                  </a:moveTo>
                  <a:cubicBezTo>
                    <a:pt x="13337222" y="8001325"/>
                    <a:pt x="13318172" y="8020375"/>
                    <a:pt x="13294041" y="8020375"/>
                  </a:cubicBezTo>
                  <a:lnTo>
                    <a:pt x="97790" y="8020375"/>
                  </a:lnTo>
                  <a:cubicBezTo>
                    <a:pt x="78740" y="8020375"/>
                    <a:pt x="62230" y="8007675"/>
                    <a:pt x="57150" y="7989895"/>
                  </a:cubicBezTo>
                  <a:lnTo>
                    <a:pt x="13252132" y="7989895"/>
                  </a:lnTo>
                  <a:cubicBezTo>
                    <a:pt x="13282612" y="7989895"/>
                    <a:pt x="13308012" y="7964495"/>
                    <a:pt x="13308012" y="7934015"/>
                  </a:cubicBezTo>
                  <a:lnTo>
                    <a:pt x="13308012" y="58420"/>
                  </a:lnTo>
                  <a:cubicBezTo>
                    <a:pt x="13324522" y="64770"/>
                    <a:pt x="13337222" y="80010"/>
                    <a:pt x="13337222" y="99060"/>
                  </a:cubicBezTo>
                  <a:lnTo>
                    <a:pt x="13337222" y="7977195"/>
                  </a:lnTo>
                  <a:close/>
                </a:path>
              </a:pathLst>
            </a:custGeom>
            <a:solidFill>
              <a:srgbClr val="000000"/>
            </a:solidFill>
          </p:spPr>
        </p:sp>
      </p:grpSp>
      <p:sp>
        <p:nvSpPr>
          <p:cNvPr name="TextBox 6" id="6"/>
          <p:cNvSpPr txBox="true"/>
          <p:nvPr/>
        </p:nvSpPr>
        <p:spPr>
          <a:xfrm rot="0">
            <a:off x="1028700" y="3238466"/>
            <a:ext cx="6552291" cy="2880769"/>
          </a:xfrm>
          <a:prstGeom prst="rect">
            <a:avLst/>
          </a:prstGeom>
        </p:spPr>
        <p:txBody>
          <a:bodyPr anchor="t" rtlCol="false" tIns="0" lIns="0" bIns="0" rIns="0">
            <a:spAutoFit/>
          </a:bodyPr>
          <a:lstStyle/>
          <a:p>
            <a:pPr algn="l">
              <a:lnSpc>
                <a:spcPts val="7632"/>
              </a:lnSpc>
            </a:pPr>
            <a:r>
              <a:rPr lang="en-US" sz="7200" b="true">
                <a:solidFill>
                  <a:srgbClr val="000000"/>
                </a:solidFill>
                <a:latin typeface="RoxboroughCF Bold"/>
                <a:ea typeface="RoxboroughCF Bold"/>
                <a:cs typeface="RoxboroughCF Bold"/>
                <a:sym typeface="RoxboroughCF Bold"/>
              </a:rPr>
              <a:t>Needfinding Methodology</a:t>
            </a:r>
          </a:p>
          <a:p>
            <a:pPr algn="l">
              <a:lnSpc>
                <a:spcPts val="7632"/>
              </a:lnSpc>
            </a:pPr>
          </a:p>
        </p:txBody>
      </p:sp>
      <p:sp>
        <p:nvSpPr>
          <p:cNvPr name="TextBox 7" id="7"/>
          <p:cNvSpPr txBox="true"/>
          <p:nvPr/>
        </p:nvSpPr>
        <p:spPr>
          <a:xfrm rot="0">
            <a:off x="689205" y="8823960"/>
            <a:ext cx="6212797" cy="434340"/>
          </a:xfrm>
          <a:prstGeom prst="rect">
            <a:avLst/>
          </a:prstGeom>
        </p:spPr>
        <p:txBody>
          <a:bodyPr anchor="t" rtlCol="false" tIns="0" lIns="0" bIns="0" rIns="0">
            <a:spAutoFit/>
          </a:bodyPr>
          <a:lstStyle/>
          <a:p>
            <a:pPr algn="l">
              <a:lnSpc>
                <a:spcPts val="3359"/>
              </a:lnSpc>
            </a:pPr>
          </a:p>
        </p:txBody>
      </p:sp>
      <p:sp>
        <p:nvSpPr>
          <p:cNvPr name="TextBox 8" id="8"/>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9" id="9"/>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sp>
        <p:nvSpPr>
          <p:cNvPr name="TextBox 10" id="10"/>
          <p:cNvSpPr txBox="true"/>
          <p:nvPr/>
        </p:nvSpPr>
        <p:spPr>
          <a:xfrm rot="0">
            <a:off x="8236151" y="2611830"/>
            <a:ext cx="7783355" cy="6594475"/>
          </a:xfrm>
          <a:prstGeom prst="rect">
            <a:avLst/>
          </a:prstGeom>
        </p:spPr>
        <p:txBody>
          <a:bodyPr anchor="t" rtlCol="false" tIns="0" lIns="0" bIns="0" rIns="0">
            <a:spAutoFit/>
          </a:bodyPr>
          <a:lstStyle/>
          <a:p>
            <a:pPr algn="l">
              <a:lnSpc>
                <a:spcPts val="3499"/>
              </a:lnSpc>
            </a:pPr>
          </a:p>
          <a:p>
            <a:pPr algn="l">
              <a:lnSpc>
                <a:spcPts val="3499"/>
              </a:lnSpc>
            </a:pPr>
            <a:r>
              <a:rPr lang="en-US" sz="2499" b="true">
                <a:solidFill>
                  <a:srgbClr val="000000"/>
                </a:solidFill>
                <a:latin typeface="Telegraf Bold"/>
                <a:ea typeface="Telegraf Bold"/>
                <a:cs typeface="Telegraf Bold"/>
                <a:sym typeface="Telegraf Bold"/>
              </a:rPr>
              <a:t>Extreme User</a:t>
            </a:r>
          </a:p>
          <a:p>
            <a:pPr algn="l" marL="539749" indent="-269875" lvl="1">
              <a:lnSpc>
                <a:spcPts val="3499"/>
              </a:lnSpc>
              <a:buFont typeface="Arial"/>
              <a:buChar char="•"/>
            </a:pPr>
            <a:r>
              <a:rPr lang="en-US" sz="2499">
                <a:solidFill>
                  <a:srgbClr val="000000"/>
                </a:solidFill>
                <a:latin typeface="Telegraf"/>
                <a:ea typeface="Telegraf"/>
                <a:cs typeface="Telegraf"/>
                <a:sym typeface="Telegraf"/>
              </a:rPr>
              <a:t>Tutor: someone that balances school work in the day while working at night </a:t>
            </a:r>
          </a:p>
          <a:p>
            <a:pPr algn="l">
              <a:lnSpc>
                <a:spcPts val="3499"/>
              </a:lnSpc>
            </a:pPr>
          </a:p>
          <a:p>
            <a:pPr algn="l">
              <a:lnSpc>
                <a:spcPts val="3499"/>
              </a:lnSpc>
            </a:pPr>
            <a:r>
              <a:rPr lang="en-US" sz="2499" b="true">
                <a:solidFill>
                  <a:srgbClr val="000000"/>
                </a:solidFill>
                <a:latin typeface="Telegraf Bold"/>
                <a:ea typeface="Telegraf Bold"/>
                <a:cs typeface="Telegraf Bold"/>
                <a:sym typeface="Telegraf Bold"/>
              </a:rPr>
              <a:t>Roles and Equipment</a:t>
            </a:r>
          </a:p>
          <a:p>
            <a:pPr algn="l" marL="539749" indent="-269875" lvl="1">
              <a:lnSpc>
                <a:spcPts val="3499"/>
              </a:lnSpc>
              <a:buFont typeface="Arial"/>
              <a:buChar char="•"/>
            </a:pPr>
            <a:r>
              <a:rPr lang="en-US" sz="2499">
                <a:solidFill>
                  <a:srgbClr val="000000"/>
                </a:solidFill>
                <a:latin typeface="Telegraf"/>
                <a:ea typeface="Telegraf"/>
                <a:cs typeface="Telegraf"/>
                <a:sym typeface="Telegraf"/>
              </a:rPr>
              <a:t>Conducted 4 interviews: each team member was an interviewer/note taker exactly once. In one interview, we used OtterAI, an online tool for transcription</a:t>
            </a:r>
          </a:p>
          <a:p>
            <a:pPr algn="l" marL="539749" indent="-269875" lvl="1">
              <a:lnSpc>
                <a:spcPts val="3499"/>
              </a:lnSpc>
              <a:buFont typeface="Arial"/>
              <a:buChar char="•"/>
            </a:pPr>
            <a:r>
              <a:rPr lang="en-US" sz="2499">
                <a:solidFill>
                  <a:srgbClr val="000000"/>
                </a:solidFill>
                <a:latin typeface="Telegraf"/>
                <a:ea typeface="Telegraf"/>
                <a:cs typeface="Telegraf"/>
                <a:sym typeface="Telegraf"/>
              </a:rPr>
              <a:t>Compensated one interviewee via NextDoor</a:t>
            </a:r>
          </a:p>
          <a:p>
            <a:pPr algn="l">
              <a:lnSpc>
                <a:spcPts val="3499"/>
              </a:lnSpc>
            </a:pPr>
          </a:p>
          <a:p>
            <a:pPr algn="l">
              <a:lnSpc>
                <a:spcPts val="3499"/>
              </a:lnSpc>
            </a:pPr>
          </a:p>
          <a:p>
            <a:pPr algn="l">
              <a:lnSpc>
                <a:spcPts val="3499"/>
              </a:lnSpc>
            </a:pPr>
          </a:p>
          <a:p>
            <a:pPr algn="l">
              <a:lnSpc>
                <a:spcPts val="3499"/>
              </a:lnSpc>
              <a:spcBef>
                <a:spcPct val="0"/>
              </a:spcBef>
            </a:pPr>
          </a:p>
        </p:txBody>
      </p:sp>
      <p:sp>
        <p:nvSpPr>
          <p:cNvPr name="Freeform 11" id="11"/>
          <p:cNvSpPr/>
          <p:nvPr/>
        </p:nvSpPr>
        <p:spPr>
          <a:xfrm flipH="false" flipV="false" rot="165289">
            <a:off x="694472" y="5255689"/>
            <a:ext cx="4676443" cy="331602"/>
          </a:xfrm>
          <a:custGeom>
            <a:avLst/>
            <a:gdLst/>
            <a:ahLst/>
            <a:cxnLst/>
            <a:rect r="r" b="b" t="t" l="l"/>
            <a:pathLst>
              <a:path h="331602" w="4676443">
                <a:moveTo>
                  <a:pt x="0" y="0"/>
                </a:moveTo>
                <a:lnTo>
                  <a:pt x="4676443" y="0"/>
                </a:lnTo>
                <a:lnTo>
                  <a:pt x="4676443" y="331602"/>
                </a:lnTo>
                <a:lnTo>
                  <a:pt x="0" y="331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7580991" y="2237088"/>
            <a:ext cx="9506458" cy="5720340"/>
            <a:chOff x="0" y="0"/>
            <a:chExt cx="13349922" cy="8033075"/>
          </a:xfrm>
        </p:grpSpPr>
        <p:sp>
          <p:nvSpPr>
            <p:cNvPr name="Freeform 3" id="3"/>
            <p:cNvSpPr/>
            <p:nvPr/>
          </p:nvSpPr>
          <p:spPr>
            <a:xfrm flipH="false" flipV="false" rot="0">
              <a:off x="57150" y="58420"/>
              <a:ext cx="13280072" cy="7961955"/>
            </a:xfrm>
            <a:custGeom>
              <a:avLst/>
              <a:gdLst/>
              <a:ahLst/>
              <a:cxnLst/>
              <a:rect r="r" b="b" t="t" l="l"/>
              <a:pathLst>
                <a:path h="7961955" w="13280072">
                  <a:moveTo>
                    <a:pt x="13194982" y="7931475"/>
                  </a:moveTo>
                  <a:lnTo>
                    <a:pt x="0" y="7931475"/>
                  </a:lnTo>
                  <a:cubicBezTo>
                    <a:pt x="5080" y="7949255"/>
                    <a:pt x="21590" y="7961955"/>
                    <a:pt x="40640" y="7961955"/>
                  </a:cubicBezTo>
                  <a:lnTo>
                    <a:pt x="13236891" y="7961955"/>
                  </a:lnTo>
                  <a:cubicBezTo>
                    <a:pt x="13261022" y="7961955"/>
                    <a:pt x="13280072" y="7942905"/>
                    <a:pt x="13280072" y="7918775"/>
                  </a:cubicBezTo>
                  <a:lnTo>
                    <a:pt x="13280072" y="40640"/>
                  </a:lnTo>
                  <a:cubicBezTo>
                    <a:pt x="13280072" y="21590"/>
                    <a:pt x="13267372" y="6350"/>
                    <a:pt x="13250862" y="0"/>
                  </a:cubicBezTo>
                  <a:lnTo>
                    <a:pt x="13250862" y="7875595"/>
                  </a:lnTo>
                  <a:cubicBezTo>
                    <a:pt x="13250862" y="7906075"/>
                    <a:pt x="13225462" y="7931475"/>
                    <a:pt x="13194982" y="7931475"/>
                  </a:cubicBezTo>
                  <a:close/>
                </a:path>
              </a:pathLst>
            </a:custGeom>
            <a:solidFill>
              <a:srgbClr val="000000"/>
            </a:solidFill>
          </p:spPr>
        </p:sp>
        <p:sp>
          <p:nvSpPr>
            <p:cNvPr name="Freeform 4" id="4"/>
            <p:cNvSpPr/>
            <p:nvPr/>
          </p:nvSpPr>
          <p:spPr>
            <a:xfrm flipH="false" flipV="false" rot="0">
              <a:off x="12700" y="12700"/>
              <a:ext cx="13282612" cy="7964495"/>
            </a:xfrm>
            <a:custGeom>
              <a:avLst/>
              <a:gdLst/>
              <a:ahLst/>
              <a:cxnLst/>
              <a:rect r="r" b="b" t="t" l="l"/>
              <a:pathLst>
                <a:path h="7964495" w="13282612">
                  <a:moveTo>
                    <a:pt x="43180" y="7964495"/>
                  </a:moveTo>
                  <a:lnTo>
                    <a:pt x="13239432" y="7964495"/>
                  </a:lnTo>
                  <a:cubicBezTo>
                    <a:pt x="13263562" y="7964495"/>
                    <a:pt x="13282612" y="7945445"/>
                    <a:pt x="13282612" y="7921315"/>
                  </a:cubicBezTo>
                  <a:lnTo>
                    <a:pt x="13282612" y="43180"/>
                  </a:lnTo>
                  <a:cubicBezTo>
                    <a:pt x="13282612" y="19050"/>
                    <a:pt x="13263562" y="0"/>
                    <a:pt x="13239432" y="0"/>
                  </a:cubicBezTo>
                  <a:lnTo>
                    <a:pt x="43180" y="0"/>
                  </a:lnTo>
                  <a:cubicBezTo>
                    <a:pt x="19050" y="0"/>
                    <a:pt x="0" y="19050"/>
                    <a:pt x="0" y="43180"/>
                  </a:cubicBezTo>
                  <a:lnTo>
                    <a:pt x="0" y="7921315"/>
                  </a:lnTo>
                  <a:cubicBezTo>
                    <a:pt x="0" y="7945445"/>
                    <a:pt x="19050" y="7964495"/>
                    <a:pt x="43180" y="7964495"/>
                  </a:cubicBezTo>
                  <a:close/>
                </a:path>
              </a:pathLst>
            </a:custGeom>
            <a:solidFill>
              <a:srgbClr val="F8F8F8"/>
            </a:solidFill>
          </p:spPr>
        </p:sp>
        <p:sp>
          <p:nvSpPr>
            <p:cNvPr name="Freeform 5" id="5"/>
            <p:cNvSpPr/>
            <p:nvPr/>
          </p:nvSpPr>
          <p:spPr>
            <a:xfrm flipH="false" flipV="false" rot="0">
              <a:off x="0" y="0"/>
              <a:ext cx="13349922" cy="8033075"/>
            </a:xfrm>
            <a:custGeom>
              <a:avLst/>
              <a:gdLst/>
              <a:ahLst/>
              <a:cxnLst/>
              <a:rect r="r" b="b" t="t" l="l"/>
              <a:pathLst>
                <a:path h="8033075" w="13349922">
                  <a:moveTo>
                    <a:pt x="13306741" y="44450"/>
                  </a:moveTo>
                  <a:cubicBezTo>
                    <a:pt x="13301662" y="19050"/>
                    <a:pt x="13278802" y="0"/>
                    <a:pt x="13252132" y="0"/>
                  </a:cubicBezTo>
                  <a:lnTo>
                    <a:pt x="55880" y="0"/>
                  </a:lnTo>
                  <a:cubicBezTo>
                    <a:pt x="25400" y="0"/>
                    <a:pt x="0" y="25400"/>
                    <a:pt x="0" y="55880"/>
                  </a:cubicBezTo>
                  <a:lnTo>
                    <a:pt x="0" y="7934015"/>
                  </a:lnTo>
                  <a:cubicBezTo>
                    <a:pt x="0" y="7960685"/>
                    <a:pt x="17780" y="7982275"/>
                    <a:pt x="43180" y="7988625"/>
                  </a:cubicBezTo>
                  <a:cubicBezTo>
                    <a:pt x="48260" y="8014025"/>
                    <a:pt x="71120" y="8033075"/>
                    <a:pt x="97790" y="8033075"/>
                  </a:cubicBezTo>
                  <a:lnTo>
                    <a:pt x="13294041" y="8033075"/>
                  </a:lnTo>
                  <a:cubicBezTo>
                    <a:pt x="13324522" y="8033075"/>
                    <a:pt x="13349922" y="8007675"/>
                    <a:pt x="13349922" y="7977195"/>
                  </a:cubicBezTo>
                  <a:lnTo>
                    <a:pt x="13349922" y="99060"/>
                  </a:lnTo>
                  <a:cubicBezTo>
                    <a:pt x="13349922" y="72390"/>
                    <a:pt x="13332141" y="50800"/>
                    <a:pt x="13306741" y="44450"/>
                  </a:cubicBezTo>
                  <a:close/>
                  <a:moveTo>
                    <a:pt x="12700" y="7934015"/>
                  </a:moveTo>
                  <a:lnTo>
                    <a:pt x="12700" y="55880"/>
                  </a:lnTo>
                  <a:cubicBezTo>
                    <a:pt x="12700" y="31750"/>
                    <a:pt x="31750" y="12700"/>
                    <a:pt x="55880" y="12700"/>
                  </a:cubicBezTo>
                  <a:lnTo>
                    <a:pt x="13252132" y="12700"/>
                  </a:lnTo>
                  <a:cubicBezTo>
                    <a:pt x="13276262" y="12700"/>
                    <a:pt x="13295312" y="31750"/>
                    <a:pt x="13295312" y="55880"/>
                  </a:cubicBezTo>
                  <a:lnTo>
                    <a:pt x="13295312" y="7934015"/>
                  </a:lnTo>
                  <a:cubicBezTo>
                    <a:pt x="13295312" y="7958145"/>
                    <a:pt x="13276262" y="7977195"/>
                    <a:pt x="13252132" y="7977195"/>
                  </a:cubicBezTo>
                  <a:lnTo>
                    <a:pt x="55880" y="7977195"/>
                  </a:lnTo>
                  <a:cubicBezTo>
                    <a:pt x="31750" y="7977195"/>
                    <a:pt x="12700" y="7958145"/>
                    <a:pt x="12700" y="7934015"/>
                  </a:cubicBezTo>
                  <a:close/>
                  <a:moveTo>
                    <a:pt x="13337222" y="7977195"/>
                  </a:moveTo>
                  <a:cubicBezTo>
                    <a:pt x="13337222" y="8001325"/>
                    <a:pt x="13318172" y="8020375"/>
                    <a:pt x="13294041" y="8020375"/>
                  </a:cubicBezTo>
                  <a:lnTo>
                    <a:pt x="97790" y="8020375"/>
                  </a:lnTo>
                  <a:cubicBezTo>
                    <a:pt x="78740" y="8020375"/>
                    <a:pt x="62230" y="8007675"/>
                    <a:pt x="57150" y="7989895"/>
                  </a:cubicBezTo>
                  <a:lnTo>
                    <a:pt x="13252132" y="7989895"/>
                  </a:lnTo>
                  <a:cubicBezTo>
                    <a:pt x="13282612" y="7989895"/>
                    <a:pt x="13308012" y="7964495"/>
                    <a:pt x="13308012" y="7934015"/>
                  </a:cubicBezTo>
                  <a:lnTo>
                    <a:pt x="13308012" y="58420"/>
                  </a:lnTo>
                  <a:cubicBezTo>
                    <a:pt x="13324522" y="64770"/>
                    <a:pt x="13337222" y="80010"/>
                    <a:pt x="13337222" y="99060"/>
                  </a:cubicBezTo>
                  <a:lnTo>
                    <a:pt x="13337222" y="7977195"/>
                  </a:lnTo>
                  <a:close/>
                </a:path>
              </a:pathLst>
            </a:custGeom>
            <a:solidFill>
              <a:srgbClr val="000000"/>
            </a:solidFill>
          </p:spPr>
        </p:sp>
      </p:grpSp>
      <p:sp>
        <p:nvSpPr>
          <p:cNvPr name="TextBox 6" id="6"/>
          <p:cNvSpPr txBox="true"/>
          <p:nvPr/>
        </p:nvSpPr>
        <p:spPr>
          <a:xfrm rot="0">
            <a:off x="1028700" y="3238466"/>
            <a:ext cx="6552291" cy="1931435"/>
          </a:xfrm>
          <a:prstGeom prst="rect">
            <a:avLst/>
          </a:prstGeom>
        </p:spPr>
        <p:txBody>
          <a:bodyPr anchor="t" rtlCol="false" tIns="0" lIns="0" bIns="0" rIns="0">
            <a:spAutoFit/>
          </a:bodyPr>
          <a:lstStyle/>
          <a:p>
            <a:pPr algn="l">
              <a:lnSpc>
                <a:spcPts val="7632"/>
              </a:lnSpc>
            </a:pPr>
            <a:r>
              <a:rPr lang="en-US" sz="7200" b="true">
                <a:solidFill>
                  <a:srgbClr val="000000"/>
                </a:solidFill>
                <a:latin typeface="RoxboroughCF Bold"/>
                <a:ea typeface="RoxboroughCF Bold"/>
                <a:cs typeface="RoxboroughCF Bold"/>
                <a:sym typeface="RoxboroughCF Bold"/>
              </a:rPr>
              <a:t>Interview Questions</a:t>
            </a:r>
          </a:p>
        </p:txBody>
      </p:sp>
      <p:sp>
        <p:nvSpPr>
          <p:cNvPr name="TextBox 7" id="7"/>
          <p:cNvSpPr txBox="true"/>
          <p:nvPr/>
        </p:nvSpPr>
        <p:spPr>
          <a:xfrm rot="0">
            <a:off x="689205" y="8823960"/>
            <a:ext cx="6212797" cy="434340"/>
          </a:xfrm>
          <a:prstGeom prst="rect">
            <a:avLst/>
          </a:prstGeom>
        </p:spPr>
        <p:txBody>
          <a:bodyPr anchor="t" rtlCol="false" tIns="0" lIns="0" bIns="0" rIns="0">
            <a:spAutoFit/>
          </a:bodyPr>
          <a:lstStyle/>
          <a:p>
            <a:pPr algn="l">
              <a:lnSpc>
                <a:spcPts val="3359"/>
              </a:lnSpc>
            </a:pPr>
          </a:p>
        </p:txBody>
      </p:sp>
      <p:sp>
        <p:nvSpPr>
          <p:cNvPr name="TextBox 8" id="8"/>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9" id="9"/>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sp>
        <p:nvSpPr>
          <p:cNvPr name="TextBox 10" id="10"/>
          <p:cNvSpPr txBox="true"/>
          <p:nvPr/>
        </p:nvSpPr>
        <p:spPr>
          <a:xfrm rot="0">
            <a:off x="8146254" y="2535378"/>
            <a:ext cx="7783355" cy="5965825"/>
          </a:xfrm>
          <a:prstGeom prst="rect">
            <a:avLst/>
          </a:prstGeom>
        </p:spPr>
        <p:txBody>
          <a:bodyPr anchor="t" rtlCol="false" tIns="0" lIns="0" bIns="0" rIns="0">
            <a:spAutoFit/>
          </a:bodyPr>
          <a:lstStyle/>
          <a:p>
            <a:pPr algn="l">
              <a:lnSpc>
                <a:spcPts val="3499"/>
              </a:lnSpc>
            </a:pPr>
            <a:r>
              <a:rPr lang="en-US" sz="2499" b="true">
                <a:solidFill>
                  <a:srgbClr val="000000"/>
                </a:solidFill>
                <a:latin typeface="Telegraf Bold"/>
                <a:ea typeface="Telegraf Bold"/>
                <a:cs typeface="Telegraf Bold"/>
                <a:sym typeface="Telegraf Bold"/>
              </a:rPr>
              <a:t>Interview Structure</a:t>
            </a:r>
          </a:p>
          <a:p>
            <a:pPr algn="l">
              <a:lnSpc>
                <a:spcPts val="4424"/>
              </a:lnSpc>
            </a:pPr>
          </a:p>
          <a:p>
            <a:pPr algn="l" marL="539749" indent="-269875" lvl="1">
              <a:lnSpc>
                <a:spcPts val="4424"/>
              </a:lnSpc>
              <a:buAutoNum type="arabicPeriod" startAt="1"/>
            </a:pPr>
            <a:r>
              <a:rPr lang="en-US" sz="2499">
                <a:solidFill>
                  <a:srgbClr val="000000"/>
                </a:solidFill>
                <a:latin typeface="Telegraf"/>
                <a:ea typeface="Telegraf"/>
                <a:cs typeface="Telegraf"/>
                <a:sym typeface="Telegraf"/>
              </a:rPr>
              <a:t> Background</a:t>
            </a:r>
          </a:p>
          <a:p>
            <a:pPr algn="l" marL="539749" indent="-269875" lvl="1">
              <a:lnSpc>
                <a:spcPts val="4424"/>
              </a:lnSpc>
              <a:buAutoNum type="arabicPeriod" startAt="1"/>
            </a:pPr>
            <a:r>
              <a:rPr lang="en-US" sz="2499">
                <a:solidFill>
                  <a:srgbClr val="000000"/>
                </a:solidFill>
                <a:latin typeface="Telegraf"/>
                <a:ea typeface="Telegraf"/>
                <a:cs typeface="Telegraf"/>
                <a:sym typeface="Telegraf"/>
              </a:rPr>
              <a:t> Typical Night Shift Routine </a:t>
            </a:r>
          </a:p>
          <a:p>
            <a:pPr algn="l" marL="539749" indent="-269875" lvl="1">
              <a:lnSpc>
                <a:spcPts val="4424"/>
              </a:lnSpc>
              <a:buAutoNum type="arabicPeriod" startAt="1"/>
            </a:pPr>
            <a:r>
              <a:rPr lang="en-US" sz="2499">
                <a:solidFill>
                  <a:srgbClr val="000000"/>
                </a:solidFill>
                <a:latin typeface="Telegraf"/>
                <a:ea typeface="Telegraf"/>
                <a:cs typeface="Telegraf"/>
                <a:sym typeface="Telegraf"/>
              </a:rPr>
              <a:t> Life outside of Work</a:t>
            </a:r>
          </a:p>
          <a:p>
            <a:pPr algn="l" marL="539749" indent="-269875" lvl="1">
              <a:lnSpc>
                <a:spcPts val="4424"/>
              </a:lnSpc>
              <a:buAutoNum type="arabicPeriod" startAt="1"/>
            </a:pPr>
            <a:r>
              <a:rPr lang="en-US" sz="2499">
                <a:solidFill>
                  <a:srgbClr val="000000"/>
                </a:solidFill>
                <a:latin typeface="Telegraf"/>
                <a:ea typeface="Telegraf"/>
                <a:cs typeface="Telegraf"/>
                <a:sym typeface="Telegraf"/>
              </a:rPr>
              <a:t> Impact on Overall Health</a:t>
            </a:r>
          </a:p>
          <a:p>
            <a:pPr algn="l" marL="539749" indent="-269875" lvl="1">
              <a:lnSpc>
                <a:spcPts val="4424"/>
              </a:lnSpc>
              <a:buAutoNum type="arabicPeriod" startAt="1"/>
            </a:pPr>
            <a:r>
              <a:rPr lang="en-US" sz="2499">
                <a:solidFill>
                  <a:srgbClr val="000000"/>
                </a:solidFill>
                <a:latin typeface="Telegraf"/>
                <a:ea typeface="Telegraf"/>
                <a:cs typeface="Telegraf"/>
                <a:sym typeface="Telegraf"/>
              </a:rPr>
              <a:t> Follow-up Questions</a:t>
            </a:r>
          </a:p>
          <a:p>
            <a:pPr algn="l">
              <a:lnSpc>
                <a:spcPts val="3499"/>
              </a:lnSpc>
            </a:pPr>
          </a:p>
          <a:p>
            <a:pPr algn="l">
              <a:lnSpc>
                <a:spcPts val="3499"/>
              </a:lnSpc>
            </a:pPr>
          </a:p>
          <a:p>
            <a:pPr algn="l">
              <a:lnSpc>
                <a:spcPts val="3499"/>
              </a:lnSpc>
            </a:pPr>
          </a:p>
          <a:p>
            <a:pPr algn="l">
              <a:lnSpc>
                <a:spcPts val="3499"/>
              </a:lnSpc>
            </a:pPr>
          </a:p>
          <a:p>
            <a:pPr algn="l">
              <a:lnSpc>
                <a:spcPts val="3499"/>
              </a:lnSpc>
              <a:spcBef>
                <a:spcPct val="0"/>
              </a:spcBef>
            </a:pPr>
          </a:p>
        </p:txBody>
      </p:sp>
      <p:sp>
        <p:nvSpPr>
          <p:cNvPr name="Freeform 11" id="11"/>
          <p:cNvSpPr/>
          <p:nvPr/>
        </p:nvSpPr>
        <p:spPr>
          <a:xfrm flipH="false" flipV="false" rot="165289">
            <a:off x="694472" y="5255689"/>
            <a:ext cx="4676443" cy="331602"/>
          </a:xfrm>
          <a:custGeom>
            <a:avLst/>
            <a:gdLst/>
            <a:ahLst/>
            <a:cxnLst/>
            <a:rect r="r" b="b" t="t" l="l"/>
            <a:pathLst>
              <a:path h="331602" w="4676443">
                <a:moveTo>
                  <a:pt x="0" y="0"/>
                </a:moveTo>
                <a:lnTo>
                  <a:pt x="4676443" y="0"/>
                </a:lnTo>
                <a:lnTo>
                  <a:pt x="4676443" y="331602"/>
                </a:lnTo>
                <a:lnTo>
                  <a:pt x="0" y="3316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102742" y="2294371"/>
            <a:ext cx="8013871" cy="6377941"/>
            <a:chOff x="0" y="0"/>
            <a:chExt cx="12948967" cy="10305599"/>
          </a:xfrm>
        </p:grpSpPr>
        <p:sp>
          <p:nvSpPr>
            <p:cNvPr name="Freeform 3" id="3"/>
            <p:cNvSpPr/>
            <p:nvPr/>
          </p:nvSpPr>
          <p:spPr>
            <a:xfrm flipH="false" flipV="false" rot="0">
              <a:off x="57150" y="58420"/>
              <a:ext cx="12879117" cy="10234479"/>
            </a:xfrm>
            <a:custGeom>
              <a:avLst/>
              <a:gdLst/>
              <a:ahLst/>
              <a:cxnLst/>
              <a:rect r="r" b="b" t="t" l="l"/>
              <a:pathLst>
                <a:path h="10234479" w="12879117">
                  <a:moveTo>
                    <a:pt x="12794027" y="10203999"/>
                  </a:moveTo>
                  <a:lnTo>
                    <a:pt x="0" y="10203999"/>
                  </a:lnTo>
                  <a:cubicBezTo>
                    <a:pt x="5080" y="10221779"/>
                    <a:pt x="21590" y="10234479"/>
                    <a:pt x="40640" y="10234479"/>
                  </a:cubicBezTo>
                  <a:lnTo>
                    <a:pt x="12835937" y="10234479"/>
                  </a:lnTo>
                  <a:cubicBezTo>
                    <a:pt x="12860067" y="10234479"/>
                    <a:pt x="12879117" y="10215429"/>
                    <a:pt x="12879117" y="10191299"/>
                  </a:cubicBezTo>
                  <a:lnTo>
                    <a:pt x="12879117" y="40640"/>
                  </a:lnTo>
                  <a:cubicBezTo>
                    <a:pt x="12879117" y="21590"/>
                    <a:pt x="12866417" y="6350"/>
                    <a:pt x="12849907" y="0"/>
                  </a:cubicBezTo>
                  <a:lnTo>
                    <a:pt x="12849907" y="10148119"/>
                  </a:lnTo>
                  <a:cubicBezTo>
                    <a:pt x="12849907" y="10178599"/>
                    <a:pt x="12824507" y="10203999"/>
                    <a:pt x="12794027" y="10203999"/>
                  </a:cubicBezTo>
                  <a:close/>
                </a:path>
              </a:pathLst>
            </a:custGeom>
            <a:solidFill>
              <a:srgbClr val="000000"/>
            </a:solidFill>
          </p:spPr>
        </p:sp>
        <p:sp>
          <p:nvSpPr>
            <p:cNvPr name="Freeform 4" id="4"/>
            <p:cNvSpPr/>
            <p:nvPr/>
          </p:nvSpPr>
          <p:spPr>
            <a:xfrm flipH="false" flipV="false" rot="0">
              <a:off x="12700" y="12700"/>
              <a:ext cx="12881657" cy="10237019"/>
            </a:xfrm>
            <a:custGeom>
              <a:avLst/>
              <a:gdLst/>
              <a:ahLst/>
              <a:cxnLst/>
              <a:rect r="r" b="b" t="t" l="l"/>
              <a:pathLst>
                <a:path h="10237019" w="12881657">
                  <a:moveTo>
                    <a:pt x="43180" y="10237019"/>
                  </a:moveTo>
                  <a:lnTo>
                    <a:pt x="12838477" y="10237019"/>
                  </a:lnTo>
                  <a:cubicBezTo>
                    <a:pt x="12862607" y="10237019"/>
                    <a:pt x="12881657" y="10217969"/>
                    <a:pt x="12881657" y="10193839"/>
                  </a:cubicBezTo>
                  <a:lnTo>
                    <a:pt x="12881657" y="43180"/>
                  </a:lnTo>
                  <a:cubicBezTo>
                    <a:pt x="12881657" y="19050"/>
                    <a:pt x="12862607" y="0"/>
                    <a:pt x="12838477" y="0"/>
                  </a:cubicBezTo>
                  <a:lnTo>
                    <a:pt x="43180" y="0"/>
                  </a:lnTo>
                  <a:cubicBezTo>
                    <a:pt x="19050" y="0"/>
                    <a:pt x="0" y="19050"/>
                    <a:pt x="0" y="43180"/>
                  </a:cubicBezTo>
                  <a:lnTo>
                    <a:pt x="0" y="10193839"/>
                  </a:lnTo>
                  <a:cubicBezTo>
                    <a:pt x="0" y="10217969"/>
                    <a:pt x="19050" y="10237019"/>
                    <a:pt x="43180" y="10237019"/>
                  </a:cubicBezTo>
                  <a:close/>
                </a:path>
              </a:pathLst>
            </a:custGeom>
            <a:solidFill>
              <a:srgbClr val="F8F8F8"/>
            </a:solidFill>
          </p:spPr>
        </p:sp>
        <p:sp>
          <p:nvSpPr>
            <p:cNvPr name="Freeform 5" id="5"/>
            <p:cNvSpPr/>
            <p:nvPr/>
          </p:nvSpPr>
          <p:spPr>
            <a:xfrm flipH="false" flipV="false" rot="0">
              <a:off x="0" y="0"/>
              <a:ext cx="12948967" cy="10305599"/>
            </a:xfrm>
            <a:custGeom>
              <a:avLst/>
              <a:gdLst/>
              <a:ahLst/>
              <a:cxnLst/>
              <a:rect r="r" b="b" t="t" l="l"/>
              <a:pathLst>
                <a:path h="10305599" w="12948967">
                  <a:moveTo>
                    <a:pt x="12905787" y="44450"/>
                  </a:moveTo>
                  <a:cubicBezTo>
                    <a:pt x="12900707" y="19050"/>
                    <a:pt x="12877847" y="0"/>
                    <a:pt x="12851177" y="0"/>
                  </a:cubicBezTo>
                  <a:lnTo>
                    <a:pt x="55880" y="0"/>
                  </a:lnTo>
                  <a:cubicBezTo>
                    <a:pt x="25400" y="0"/>
                    <a:pt x="0" y="25400"/>
                    <a:pt x="0" y="55880"/>
                  </a:cubicBezTo>
                  <a:lnTo>
                    <a:pt x="0" y="10206539"/>
                  </a:lnTo>
                  <a:cubicBezTo>
                    <a:pt x="0" y="10233209"/>
                    <a:pt x="17780" y="10254799"/>
                    <a:pt x="43180" y="10261149"/>
                  </a:cubicBezTo>
                  <a:cubicBezTo>
                    <a:pt x="48260" y="10286549"/>
                    <a:pt x="71120" y="10305599"/>
                    <a:pt x="97790" y="10305599"/>
                  </a:cubicBezTo>
                  <a:lnTo>
                    <a:pt x="12893087" y="10305599"/>
                  </a:lnTo>
                  <a:cubicBezTo>
                    <a:pt x="12923567" y="10305599"/>
                    <a:pt x="12948967" y="10280199"/>
                    <a:pt x="12948967" y="10249719"/>
                  </a:cubicBezTo>
                  <a:lnTo>
                    <a:pt x="12948967" y="99060"/>
                  </a:lnTo>
                  <a:cubicBezTo>
                    <a:pt x="12948967" y="72390"/>
                    <a:pt x="12931187" y="50800"/>
                    <a:pt x="12905787" y="44450"/>
                  </a:cubicBezTo>
                  <a:close/>
                  <a:moveTo>
                    <a:pt x="12700" y="10206539"/>
                  </a:moveTo>
                  <a:lnTo>
                    <a:pt x="12700" y="55880"/>
                  </a:lnTo>
                  <a:cubicBezTo>
                    <a:pt x="12700" y="31750"/>
                    <a:pt x="31750" y="12700"/>
                    <a:pt x="55880" y="12700"/>
                  </a:cubicBezTo>
                  <a:lnTo>
                    <a:pt x="12851177" y="12700"/>
                  </a:lnTo>
                  <a:cubicBezTo>
                    <a:pt x="12875307" y="12700"/>
                    <a:pt x="12894357" y="31750"/>
                    <a:pt x="12894357" y="55880"/>
                  </a:cubicBezTo>
                  <a:lnTo>
                    <a:pt x="12894357" y="10206539"/>
                  </a:lnTo>
                  <a:cubicBezTo>
                    <a:pt x="12894357" y="10230669"/>
                    <a:pt x="12875307" y="10249719"/>
                    <a:pt x="12851177" y="10249719"/>
                  </a:cubicBezTo>
                  <a:lnTo>
                    <a:pt x="55880" y="10249719"/>
                  </a:lnTo>
                  <a:cubicBezTo>
                    <a:pt x="31750" y="10249719"/>
                    <a:pt x="12700" y="10230669"/>
                    <a:pt x="12700" y="10206539"/>
                  </a:cubicBezTo>
                  <a:close/>
                  <a:moveTo>
                    <a:pt x="12936267" y="10249719"/>
                  </a:moveTo>
                  <a:cubicBezTo>
                    <a:pt x="12936267" y="10273849"/>
                    <a:pt x="12917217" y="10292899"/>
                    <a:pt x="12893087" y="10292899"/>
                  </a:cubicBezTo>
                  <a:lnTo>
                    <a:pt x="97790" y="10292899"/>
                  </a:lnTo>
                  <a:cubicBezTo>
                    <a:pt x="78740" y="10292899"/>
                    <a:pt x="62230" y="10280199"/>
                    <a:pt x="57150" y="10262419"/>
                  </a:cubicBezTo>
                  <a:lnTo>
                    <a:pt x="12851177" y="10262419"/>
                  </a:lnTo>
                  <a:cubicBezTo>
                    <a:pt x="12881657" y="10262419"/>
                    <a:pt x="12907057" y="10237019"/>
                    <a:pt x="12907057" y="10206539"/>
                  </a:cubicBezTo>
                  <a:lnTo>
                    <a:pt x="12907057" y="58420"/>
                  </a:lnTo>
                  <a:cubicBezTo>
                    <a:pt x="12923567" y="64770"/>
                    <a:pt x="12936267" y="80010"/>
                    <a:pt x="12936267" y="99060"/>
                  </a:cubicBezTo>
                  <a:lnTo>
                    <a:pt x="12936267" y="10249719"/>
                  </a:lnTo>
                  <a:close/>
                </a:path>
              </a:pathLst>
            </a:custGeom>
            <a:solidFill>
              <a:srgbClr val="000000"/>
            </a:solidFill>
          </p:spPr>
        </p:sp>
      </p:grpSp>
      <p:sp>
        <p:nvSpPr>
          <p:cNvPr name="Freeform 6" id="6"/>
          <p:cNvSpPr/>
          <p:nvPr/>
        </p:nvSpPr>
        <p:spPr>
          <a:xfrm flipH="false" flipV="false" rot="0">
            <a:off x="1221046" y="2668330"/>
            <a:ext cx="6742791" cy="1348558"/>
          </a:xfrm>
          <a:custGeom>
            <a:avLst/>
            <a:gdLst/>
            <a:ahLst/>
            <a:cxnLst/>
            <a:rect r="r" b="b" t="t" l="l"/>
            <a:pathLst>
              <a:path h="1348558" w="6742791">
                <a:moveTo>
                  <a:pt x="0" y="0"/>
                </a:moveTo>
                <a:lnTo>
                  <a:pt x="6742791" y="0"/>
                </a:lnTo>
                <a:lnTo>
                  <a:pt x="6742791" y="1348558"/>
                </a:lnTo>
                <a:lnTo>
                  <a:pt x="0" y="13485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426060" y="2613197"/>
            <a:ext cx="7367235" cy="5740290"/>
          </a:xfrm>
          <a:custGeom>
            <a:avLst/>
            <a:gdLst/>
            <a:ahLst/>
            <a:cxnLst/>
            <a:rect r="r" b="b" t="t" l="l"/>
            <a:pathLst>
              <a:path h="5740290" w="7367235">
                <a:moveTo>
                  <a:pt x="0" y="0"/>
                </a:moveTo>
                <a:lnTo>
                  <a:pt x="7367234" y="0"/>
                </a:lnTo>
                <a:lnTo>
                  <a:pt x="7367234" y="5740290"/>
                </a:lnTo>
                <a:lnTo>
                  <a:pt x="0" y="5740290"/>
                </a:lnTo>
                <a:lnTo>
                  <a:pt x="0" y="0"/>
                </a:lnTo>
                <a:close/>
              </a:path>
            </a:pathLst>
          </a:custGeom>
          <a:blipFill>
            <a:blip r:embed="rId4"/>
            <a:stretch>
              <a:fillRect l="-2772" t="-2149" r="-3349" b="0"/>
            </a:stretch>
          </a:blipFill>
        </p:spPr>
      </p:sp>
      <p:grpSp>
        <p:nvGrpSpPr>
          <p:cNvPr name="Group 8" id="8"/>
          <p:cNvGrpSpPr/>
          <p:nvPr/>
        </p:nvGrpSpPr>
        <p:grpSpPr>
          <a:xfrm rot="0">
            <a:off x="7241497" y="6541770"/>
            <a:ext cx="3283192" cy="2836703"/>
            <a:chOff x="0" y="0"/>
            <a:chExt cx="1324989" cy="1144800"/>
          </a:xfrm>
        </p:grpSpPr>
        <p:sp>
          <p:nvSpPr>
            <p:cNvPr name="Freeform 9" id="9"/>
            <p:cNvSpPr/>
            <p:nvPr/>
          </p:nvSpPr>
          <p:spPr>
            <a:xfrm flipH="false" flipV="false" rot="0">
              <a:off x="0" y="0"/>
              <a:ext cx="1325000" cy="1144800"/>
            </a:xfrm>
            <a:custGeom>
              <a:avLst/>
              <a:gdLst/>
              <a:ahLst/>
              <a:cxnLst/>
              <a:rect r="r" b="b" t="t" l="l"/>
              <a:pathLst>
                <a:path h="1144800" w="1325000">
                  <a:moveTo>
                    <a:pt x="1033834" y="0"/>
                  </a:moveTo>
                  <a:lnTo>
                    <a:pt x="282407" y="0"/>
                  </a:lnTo>
                  <a:cubicBezTo>
                    <a:pt x="126426" y="0"/>
                    <a:pt x="0" y="123512"/>
                    <a:pt x="0" y="511931"/>
                  </a:cubicBezTo>
                  <a:cubicBezTo>
                    <a:pt x="0" y="819769"/>
                    <a:pt x="66279" y="914910"/>
                    <a:pt x="162037" y="959051"/>
                  </a:cubicBezTo>
                  <a:lnTo>
                    <a:pt x="162037" y="1144800"/>
                  </a:lnTo>
                  <a:lnTo>
                    <a:pt x="353844" y="985333"/>
                  </a:lnTo>
                  <a:lnTo>
                    <a:pt x="1033834" y="985333"/>
                  </a:lnTo>
                  <a:cubicBezTo>
                    <a:pt x="1198551" y="985333"/>
                    <a:pt x="1324989" y="861820"/>
                    <a:pt x="1324989" y="511852"/>
                  </a:cubicBezTo>
                  <a:cubicBezTo>
                    <a:pt x="1325000" y="123512"/>
                    <a:pt x="1198551" y="0"/>
                    <a:pt x="1033834" y="0"/>
                  </a:cubicBezTo>
                  <a:close/>
                </a:path>
              </a:pathLst>
            </a:custGeom>
            <a:solidFill>
              <a:srgbClr val="FFFFFF"/>
            </a:solidFill>
          </p:spPr>
        </p:sp>
        <p:sp>
          <p:nvSpPr>
            <p:cNvPr name="TextBox 10" id="10"/>
            <p:cNvSpPr txBox="true"/>
            <p:nvPr/>
          </p:nvSpPr>
          <p:spPr>
            <a:xfrm>
              <a:off x="0" y="-38100"/>
              <a:ext cx="1324989" cy="992400"/>
            </a:xfrm>
            <a:prstGeom prst="rect">
              <a:avLst/>
            </a:prstGeom>
          </p:spPr>
          <p:txBody>
            <a:bodyPr anchor="ctr" rtlCol="false" tIns="50800" lIns="50800" bIns="50800" rIns="50800"/>
            <a:lstStyle/>
            <a:p>
              <a:pPr algn="ctr">
                <a:lnSpc>
                  <a:spcPts val="3359"/>
                </a:lnSpc>
              </a:pPr>
            </a:p>
          </p:txBody>
        </p:sp>
      </p:grpSp>
      <p:sp>
        <p:nvSpPr>
          <p:cNvPr name="TextBox 11" id="11"/>
          <p:cNvSpPr txBox="true"/>
          <p:nvPr/>
        </p:nvSpPr>
        <p:spPr>
          <a:xfrm rot="0">
            <a:off x="1411546" y="2763580"/>
            <a:ext cx="7015074" cy="982100"/>
          </a:xfrm>
          <a:prstGeom prst="rect">
            <a:avLst/>
          </a:prstGeom>
        </p:spPr>
        <p:txBody>
          <a:bodyPr anchor="t" rtlCol="false" tIns="0" lIns="0" bIns="0" rIns="0">
            <a:spAutoFit/>
          </a:bodyPr>
          <a:lstStyle/>
          <a:p>
            <a:pPr algn="l">
              <a:lnSpc>
                <a:spcPts val="7632"/>
              </a:lnSpc>
            </a:pPr>
            <a:r>
              <a:rPr lang="en-US" sz="7200" b="true">
                <a:solidFill>
                  <a:srgbClr val="000000"/>
                </a:solidFill>
                <a:latin typeface="RoxboroughCF Bold"/>
                <a:ea typeface="RoxboroughCF Bold"/>
                <a:cs typeface="RoxboroughCF Bold"/>
                <a:sym typeface="RoxboroughCF Bold"/>
              </a:rPr>
              <a:t>Deputy Ryan R.</a:t>
            </a:r>
          </a:p>
        </p:txBody>
      </p:sp>
      <p:sp>
        <p:nvSpPr>
          <p:cNvPr name="TextBox 12" id="12"/>
          <p:cNvSpPr txBox="true"/>
          <p:nvPr/>
        </p:nvSpPr>
        <p:spPr>
          <a:xfrm rot="0">
            <a:off x="1486043" y="4469130"/>
            <a:ext cx="6212797" cy="1272540"/>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Deputy Ryan works with the </a:t>
            </a:r>
            <a:r>
              <a:rPr lang="en-US" sz="2400" b="true">
                <a:solidFill>
                  <a:srgbClr val="000000"/>
                </a:solidFill>
                <a:latin typeface="Telegraf Bold"/>
                <a:ea typeface="Telegraf Bold"/>
                <a:cs typeface="Telegraf Bold"/>
                <a:sym typeface="Telegraf Bold"/>
              </a:rPr>
              <a:t>Stanford Police Department</a:t>
            </a:r>
            <a:r>
              <a:rPr lang="en-US" sz="2400">
                <a:solidFill>
                  <a:srgbClr val="000000"/>
                </a:solidFill>
                <a:latin typeface="Telegraf"/>
                <a:ea typeface="Telegraf"/>
                <a:cs typeface="Telegraf"/>
                <a:sym typeface="Telegraf"/>
              </a:rPr>
              <a:t>, working a 6-month </a:t>
            </a:r>
            <a:r>
              <a:rPr lang="en-US" sz="2400" b="true">
                <a:solidFill>
                  <a:srgbClr val="000000"/>
                </a:solidFill>
                <a:latin typeface="Telegraf Bold"/>
                <a:ea typeface="Telegraf Bold"/>
                <a:cs typeface="Telegraf Bold"/>
                <a:sym typeface="Telegraf Bold"/>
              </a:rPr>
              <a:t>graveyard shift</a:t>
            </a:r>
          </a:p>
        </p:txBody>
      </p:sp>
      <p:sp>
        <p:nvSpPr>
          <p:cNvPr name="TextBox 13" id="13"/>
          <p:cNvSpPr txBox="true"/>
          <p:nvPr/>
        </p:nvSpPr>
        <p:spPr>
          <a:xfrm rot="0">
            <a:off x="1028700" y="952500"/>
            <a:ext cx="6212797" cy="405389"/>
          </a:xfrm>
          <a:prstGeom prst="rect">
            <a:avLst/>
          </a:prstGeom>
        </p:spPr>
        <p:txBody>
          <a:bodyPr anchor="t" rtlCol="false" tIns="0" lIns="0" bIns="0" rIns="0">
            <a:spAutoFit/>
          </a:bodyPr>
          <a:lstStyle/>
          <a:p>
            <a:pPr algn="l">
              <a:lnSpc>
                <a:spcPts val="3359"/>
              </a:lnSpc>
            </a:pPr>
            <a:r>
              <a:rPr lang="en-US" sz="2400">
                <a:solidFill>
                  <a:srgbClr val="000000"/>
                </a:solidFill>
                <a:latin typeface="Telegraf"/>
                <a:ea typeface="Telegraf"/>
                <a:cs typeface="Telegraf"/>
                <a:sym typeface="Telegraf"/>
              </a:rPr>
              <a:t>CS 147  ·  Stanford University</a:t>
            </a:r>
          </a:p>
        </p:txBody>
      </p:sp>
      <p:sp>
        <p:nvSpPr>
          <p:cNvPr name="TextBox 14" id="14"/>
          <p:cNvSpPr txBox="true"/>
          <p:nvPr/>
        </p:nvSpPr>
        <p:spPr>
          <a:xfrm rot="0">
            <a:off x="11046503" y="952500"/>
            <a:ext cx="6212797" cy="405389"/>
          </a:xfrm>
          <a:prstGeom prst="rect">
            <a:avLst/>
          </a:prstGeom>
        </p:spPr>
        <p:txBody>
          <a:bodyPr anchor="t" rtlCol="false" tIns="0" lIns="0" bIns="0" rIns="0">
            <a:spAutoFit/>
          </a:bodyPr>
          <a:lstStyle/>
          <a:p>
            <a:pPr algn="r">
              <a:lnSpc>
                <a:spcPts val="3359"/>
              </a:lnSpc>
            </a:pPr>
            <a:r>
              <a:rPr lang="en-US" sz="2400">
                <a:solidFill>
                  <a:srgbClr val="000000"/>
                </a:solidFill>
                <a:latin typeface="Telegraf"/>
                <a:ea typeface="Telegraf"/>
                <a:cs typeface="Telegraf"/>
                <a:sym typeface="Telegraf"/>
              </a:rPr>
              <a:t>Oct 4 2024</a:t>
            </a:r>
          </a:p>
        </p:txBody>
      </p:sp>
      <p:sp>
        <p:nvSpPr>
          <p:cNvPr name="TextBox 15" id="15"/>
          <p:cNvSpPr txBox="true"/>
          <p:nvPr/>
        </p:nvSpPr>
        <p:spPr>
          <a:xfrm rot="0">
            <a:off x="7417987" y="7024822"/>
            <a:ext cx="2930212" cy="1272540"/>
          </a:xfrm>
          <a:prstGeom prst="rect">
            <a:avLst/>
          </a:prstGeom>
        </p:spPr>
        <p:txBody>
          <a:bodyPr anchor="t" rtlCol="false" tIns="0" lIns="0" bIns="0" rIns="0">
            <a:spAutoFit/>
          </a:bodyPr>
          <a:lstStyle/>
          <a:p>
            <a:pPr algn="ctr">
              <a:lnSpc>
                <a:spcPts val="3359"/>
              </a:lnSpc>
              <a:spcBef>
                <a:spcPct val="0"/>
              </a:spcBef>
            </a:pPr>
            <a:r>
              <a:rPr lang="en-US" sz="2400">
                <a:solidFill>
                  <a:srgbClr val="574539"/>
                </a:solidFill>
                <a:latin typeface="Telegraf"/>
                <a:ea typeface="Telegraf"/>
                <a:cs typeface="Telegraf"/>
                <a:sym typeface="Telegraf"/>
              </a:rPr>
              <a:t>“Working a graveyard shift never gets easier“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8" id="18"/>
          <p:cNvGrpSpPr/>
          <p:nvPr/>
        </p:nvGrpSpPr>
        <p:grpSpPr>
          <a:xfrm rot="0">
            <a:off x="9253538" y="5233988"/>
            <a:ext cx="8775929" cy="860712"/>
            <a:chOff x="0" y="0"/>
            <a:chExt cx="14811065" cy="1452617"/>
          </a:xfrm>
        </p:grpSpPr>
        <p:sp>
          <p:nvSpPr>
            <p:cNvPr name="Freeform 19" id="19"/>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0" id="20"/>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1" id="21"/>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2" id="22"/>
          <p:cNvGrpSpPr/>
          <p:nvPr/>
        </p:nvGrpSpPr>
        <p:grpSpPr>
          <a:xfrm rot="0">
            <a:off x="9253538" y="430323"/>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258534"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5233988"/>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4" id="34"/>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5" id="35"/>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6" id="36"/>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7" id="37"/>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8" id="38"/>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39" id="39"/>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40" id="40"/>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41" id="41"/>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sp>
        <p:nvSpPr>
          <p:cNvPr name="TextBox 42" id="42"/>
          <p:cNvSpPr txBox="true"/>
          <p:nvPr/>
        </p:nvSpPr>
        <p:spPr>
          <a:xfrm rot="0">
            <a:off x="467508" y="1374339"/>
            <a:ext cx="8357980" cy="3209925"/>
          </a:xfrm>
          <a:prstGeom prst="rect">
            <a:avLst/>
          </a:prstGeom>
        </p:spPr>
        <p:txBody>
          <a:bodyPr anchor="t" rtlCol="false" tIns="0" lIns="0" bIns="0" rIns="0">
            <a:spAutoFit/>
          </a:bodyPr>
          <a:lstStyle/>
          <a:p>
            <a:pPr algn="l" marL="323850" indent="-161925" lvl="1">
              <a:lnSpc>
                <a:spcPts val="2100"/>
              </a:lnSpc>
              <a:buFont typeface="Arial"/>
              <a:buChar char="•"/>
            </a:pPr>
            <a:r>
              <a:rPr lang="en-US" sz="1500">
                <a:solidFill>
                  <a:srgbClr val="000000"/>
                </a:solidFill>
                <a:latin typeface="Telegraf"/>
                <a:ea typeface="Telegraf"/>
                <a:cs typeface="Telegraf"/>
                <a:sym typeface="Telegraf"/>
              </a:rPr>
              <a:t>Works long hours - </a:t>
            </a:r>
            <a:r>
              <a:rPr lang="en-US" b="true" sz="1500">
                <a:solidFill>
                  <a:srgbClr val="000000"/>
                </a:solidFill>
                <a:latin typeface="Telegraf Bold"/>
                <a:ea typeface="Telegraf Bold"/>
                <a:cs typeface="Telegraf Bold"/>
                <a:sym typeface="Telegraf Bold"/>
              </a:rPr>
              <a:t>shift from 6:30 pm to 4:30 am + 2 hours overtime</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6 month rotation system</a:t>
            </a:r>
            <a:r>
              <a:rPr lang="en-US" sz="1500">
                <a:solidFill>
                  <a:srgbClr val="000000"/>
                </a:solidFill>
                <a:latin typeface="Telegraf"/>
                <a:ea typeface="Telegraf"/>
                <a:cs typeface="Telegraf"/>
                <a:sym typeface="Telegraf"/>
              </a:rPr>
              <a:t>: 6 months day shift, 6 months night shift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Works 4x a week, 3x off days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Other officers </a:t>
            </a:r>
            <a:r>
              <a:rPr lang="en-US" b="true" sz="1500">
                <a:solidFill>
                  <a:srgbClr val="000000"/>
                </a:solidFill>
                <a:latin typeface="Telegraf Bold"/>
                <a:ea typeface="Telegraf Bold"/>
                <a:cs typeface="Telegraf Bold"/>
                <a:sym typeface="Telegraf Bold"/>
              </a:rPr>
              <a:t>will try to get back to regular circadian rhythm on off-days</a:t>
            </a:r>
            <a:r>
              <a:rPr lang="en-US" sz="1500">
                <a:solidFill>
                  <a:srgbClr val="000000"/>
                </a:solidFill>
                <a:latin typeface="Telegraf"/>
                <a:ea typeface="Telegraf"/>
                <a:cs typeface="Telegraf"/>
                <a:sym typeface="Telegraf"/>
              </a:rPr>
              <a:t>, and </a:t>
            </a:r>
            <a:r>
              <a:rPr lang="en-US" b="true" sz="1500">
                <a:solidFill>
                  <a:srgbClr val="000000"/>
                </a:solidFill>
                <a:latin typeface="Telegraf Bold"/>
                <a:ea typeface="Telegraf Bold"/>
                <a:cs typeface="Telegraf Bold"/>
                <a:sym typeface="Telegraf Bold"/>
              </a:rPr>
              <a:t>transition back and forth </a:t>
            </a:r>
            <a:r>
              <a:rPr lang="en-US" sz="1500">
                <a:solidFill>
                  <a:srgbClr val="000000"/>
                </a:solidFill>
                <a:latin typeface="Telegraf"/>
                <a:ea typeface="Telegraf"/>
                <a:cs typeface="Telegraf"/>
                <a:sym typeface="Telegraf"/>
              </a:rPr>
              <a:t>each week</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He has found being </a:t>
            </a:r>
            <a:r>
              <a:rPr lang="en-US" b="true" sz="1500">
                <a:solidFill>
                  <a:srgbClr val="000000"/>
                </a:solidFill>
                <a:latin typeface="Telegraf Bold"/>
                <a:ea typeface="Telegraf Bold"/>
                <a:cs typeface="Telegraf Bold"/>
                <a:sym typeface="Telegraf Bold"/>
              </a:rPr>
              <a:t>consistent </a:t>
            </a:r>
            <a:r>
              <a:rPr lang="en-US" sz="1500">
                <a:solidFill>
                  <a:srgbClr val="000000"/>
                </a:solidFill>
                <a:latin typeface="Telegraf"/>
                <a:ea typeface="Telegraf"/>
                <a:cs typeface="Telegraf"/>
                <a:sym typeface="Telegraf"/>
              </a:rPr>
              <a:t>with his schedule has helped the most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“Working night shifts is hard no matter what you do”</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“The entire world runs on a daytime schedule.”</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No one</a:t>
            </a:r>
            <a:r>
              <a:rPr lang="en-US" b="true" sz="1500">
                <a:solidFill>
                  <a:srgbClr val="000000"/>
                </a:solidFill>
                <a:latin typeface="Telegraf Bold"/>
                <a:ea typeface="Telegraf Bold"/>
                <a:cs typeface="Telegraf Bold"/>
                <a:sym typeface="Telegraf Bold"/>
              </a:rPr>
              <a:t> great way to address the 2-3 week adjustment period</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Found his</a:t>
            </a:r>
            <a:r>
              <a:rPr lang="en-US" b="true" sz="1500">
                <a:solidFill>
                  <a:srgbClr val="000000"/>
                </a:solidFill>
                <a:latin typeface="Telegraf Bold"/>
                <a:ea typeface="Telegraf Bold"/>
                <a:cs typeface="Telegraf Bold"/>
                <a:sym typeface="Telegraf Bold"/>
              </a:rPr>
              <a:t> transition routine through trial and error: </a:t>
            </a:r>
            <a:r>
              <a:rPr lang="en-US" sz="1500">
                <a:solidFill>
                  <a:srgbClr val="000000"/>
                </a:solidFill>
                <a:latin typeface="Telegraf"/>
                <a:ea typeface="Telegraf"/>
                <a:cs typeface="Telegraf"/>
                <a:sym typeface="Telegraf"/>
              </a:rPr>
              <a:t>gradually staying up later</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“The</a:t>
            </a:r>
            <a:r>
              <a:rPr lang="en-US" b="true" sz="1500">
                <a:solidFill>
                  <a:srgbClr val="000000"/>
                </a:solidFill>
                <a:latin typeface="Telegraf Bold"/>
                <a:ea typeface="Telegraf Bold"/>
                <a:cs typeface="Telegraf Bold"/>
                <a:sym typeface="Telegraf Bold"/>
              </a:rPr>
              <a:t> hardest part about night shifts is the little things:</a:t>
            </a:r>
            <a:r>
              <a:rPr lang="en-US" sz="1500">
                <a:solidFill>
                  <a:srgbClr val="000000"/>
                </a:solidFill>
                <a:latin typeface="Telegraf"/>
                <a:ea typeface="Telegraf"/>
                <a:cs typeface="Telegraf"/>
                <a:sym typeface="Telegraf"/>
              </a:rPr>
              <a:t> explaining to your friend you can’t do 11 am brunch, for example.”</a:t>
            </a:r>
          </a:p>
        </p:txBody>
      </p:sp>
      <p:sp>
        <p:nvSpPr>
          <p:cNvPr name="TextBox 43" id="43"/>
          <p:cNvSpPr txBox="true"/>
          <p:nvPr/>
        </p:nvSpPr>
        <p:spPr>
          <a:xfrm rot="0">
            <a:off x="9424412" y="1374339"/>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Discipline and consistency</a:t>
            </a:r>
            <a:r>
              <a:rPr lang="en-US" sz="1500">
                <a:solidFill>
                  <a:srgbClr val="000000"/>
                </a:solidFill>
                <a:latin typeface="Telegraf"/>
                <a:ea typeface="Telegraf"/>
                <a:cs typeface="Telegraf"/>
                <a:sym typeface="Telegraf"/>
              </a:rPr>
              <a:t> is most important to working these cycles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Experience working night shifts is the best way to adjust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Finds it hard to explain what the night shift life is like to day-shifters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Thinks that </a:t>
            </a:r>
            <a:r>
              <a:rPr lang="en-US" b="true" sz="1500">
                <a:solidFill>
                  <a:srgbClr val="000000"/>
                </a:solidFill>
                <a:latin typeface="Telegraf Bold"/>
                <a:ea typeface="Telegraf Bold"/>
                <a:cs typeface="Telegraf Bold"/>
                <a:sym typeface="Telegraf Bold"/>
              </a:rPr>
              <a:t>caffeine is awful</a:t>
            </a:r>
            <a:r>
              <a:rPr lang="en-US" sz="1500">
                <a:solidFill>
                  <a:srgbClr val="000000"/>
                </a:solidFill>
                <a:latin typeface="Telegraf"/>
                <a:ea typeface="Telegraf"/>
                <a:cs typeface="Telegraf"/>
                <a:sym typeface="Telegraf"/>
              </a:rPr>
              <a:t> for you and would never use it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Believes that the initial two week transition to night shifts is most </a:t>
            </a:r>
            <a:r>
              <a:rPr lang="en-US" b="true" sz="1500">
                <a:solidFill>
                  <a:srgbClr val="000000"/>
                </a:solidFill>
                <a:latin typeface="Telegraf Bold"/>
                <a:ea typeface="Telegraf Bold"/>
                <a:cs typeface="Telegraf Bold"/>
                <a:sym typeface="Telegraf Bold"/>
              </a:rPr>
              <a:t>frustrating</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There is</a:t>
            </a:r>
            <a:r>
              <a:rPr lang="en-US" b="true" sz="1500">
                <a:solidFill>
                  <a:srgbClr val="000000"/>
                </a:solidFill>
                <a:latin typeface="Telegraf Bold"/>
                <a:ea typeface="Telegraf Bold"/>
                <a:cs typeface="Telegraf Bold"/>
                <a:sym typeface="Telegraf Bold"/>
              </a:rPr>
              <a:t> no one perfect solution to transitioning </a:t>
            </a:r>
            <a:r>
              <a:rPr lang="en-US" sz="1500">
                <a:solidFill>
                  <a:srgbClr val="000000"/>
                </a:solidFill>
                <a:latin typeface="Telegraf"/>
                <a:ea typeface="Telegraf"/>
                <a:cs typeface="Telegraf"/>
                <a:sym typeface="Telegraf"/>
              </a:rPr>
              <a:t>to working at night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The human body isn’t made to work night shifts, and must </a:t>
            </a:r>
            <a:r>
              <a:rPr lang="en-US" b="true" sz="1500">
                <a:solidFill>
                  <a:srgbClr val="000000"/>
                </a:solidFill>
                <a:latin typeface="Telegraf Bold"/>
                <a:ea typeface="Telegraf Bold"/>
                <a:cs typeface="Telegraf Bold"/>
                <a:sym typeface="Telegraf Bold"/>
              </a:rPr>
              <a:t>take additional measures to adjust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It is on him to personally adjust to the shift, </a:t>
            </a:r>
            <a:r>
              <a:rPr lang="en-US" b="true" sz="1500">
                <a:solidFill>
                  <a:srgbClr val="000000"/>
                </a:solidFill>
                <a:latin typeface="Telegraf Bold"/>
                <a:ea typeface="Telegraf Bold"/>
                <a:cs typeface="Telegraf Bold"/>
                <a:sym typeface="Telegraf Bold"/>
              </a:rPr>
              <a:t>no resources from department</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Working night shifts is necessary for work reasons but the tradeoff is the convenience of living life during the day</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There </a:t>
            </a:r>
            <a:r>
              <a:rPr lang="en-US" b="true" sz="1500">
                <a:solidFill>
                  <a:srgbClr val="000000"/>
                </a:solidFill>
                <a:latin typeface="Telegraf Bold"/>
                <a:ea typeface="Telegraf Bold"/>
                <a:cs typeface="Telegraf Bold"/>
                <a:sym typeface="Telegraf Bold"/>
              </a:rPr>
              <a:t>aren’t any long term effects of working night shifts on his health</a:t>
            </a:r>
          </a:p>
          <a:p>
            <a:pPr algn="l">
              <a:lnSpc>
                <a:spcPts val="2100"/>
              </a:lnSpc>
            </a:pPr>
          </a:p>
        </p:txBody>
      </p:sp>
      <p:sp>
        <p:nvSpPr>
          <p:cNvPr name="TextBox 44" id="44"/>
          <p:cNvSpPr txBox="true"/>
          <p:nvPr/>
        </p:nvSpPr>
        <p:spPr>
          <a:xfrm rot="0">
            <a:off x="467508" y="6180425"/>
            <a:ext cx="8357980" cy="3476625"/>
          </a:xfrm>
          <a:prstGeom prst="rect">
            <a:avLst/>
          </a:prstGeom>
        </p:spPr>
        <p:txBody>
          <a:bodyPr anchor="t" rtlCol="false" tIns="0" lIns="0" bIns="0" rIns="0">
            <a:spAutoFit/>
          </a:bodyPr>
          <a:lstStyle/>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Doesn’t drink caffeine</a:t>
            </a:r>
            <a:r>
              <a:rPr lang="en-US" sz="1500">
                <a:solidFill>
                  <a:srgbClr val="000000"/>
                </a:solidFill>
                <a:latin typeface="Telegraf"/>
                <a:ea typeface="Telegraf"/>
                <a:cs typeface="Telegraf"/>
                <a:sym typeface="Telegraf"/>
              </a:rPr>
              <a:t> / use any other sleep medications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Has a </a:t>
            </a:r>
            <a:r>
              <a:rPr lang="en-US" b="true" sz="1500">
                <a:solidFill>
                  <a:srgbClr val="000000"/>
                </a:solidFill>
                <a:latin typeface="Telegraf Bold"/>
                <a:ea typeface="Telegraf Bold"/>
                <a:cs typeface="Telegraf Bold"/>
                <a:sym typeface="Telegraf Bold"/>
              </a:rPr>
              <a:t>strict routine </a:t>
            </a:r>
            <a:r>
              <a:rPr lang="en-US" sz="1500">
                <a:solidFill>
                  <a:srgbClr val="000000"/>
                </a:solidFill>
                <a:latin typeface="Telegraf"/>
                <a:ea typeface="Telegraf"/>
                <a:cs typeface="Telegraf"/>
                <a:sym typeface="Telegraf"/>
              </a:rPr>
              <a:t>easing into/out of night shift periods</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Struggles to schedule business appointments</a:t>
            </a:r>
            <a:r>
              <a:rPr lang="en-US" sz="1500">
                <a:solidFill>
                  <a:srgbClr val="000000"/>
                </a:solidFill>
                <a:latin typeface="Telegraf"/>
                <a:ea typeface="Telegraf"/>
                <a:cs typeface="Telegraf"/>
                <a:sym typeface="Telegraf"/>
              </a:rPr>
              <a:t> within traditional 9-5 hours</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Uses devices</a:t>
            </a:r>
            <a:r>
              <a:rPr lang="en-US" sz="1500">
                <a:solidFill>
                  <a:srgbClr val="000000"/>
                </a:solidFill>
                <a:latin typeface="Telegraf"/>
                <a:ea typeface="Telegraf"/>
                <a:cs typeface="Telegraf"/>
                <a:sym typeface="Telegraf"/>
              </a:rPr>
              <a:t> like blackout curtains, eye masks, portable AC to help him sleep during the day</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Does not use any chemical supplements </a:t>
            </a:r>
            <a:r>
              <a:rPr lang="en-US" sz="1500">
                <a:solidFill>
                  <a:srgbClr val="000000"/>
                </a:solidFill>
                <a:latin typeface="Telegraf"/>
                <a:ea typeface="Telegraf"/>
                <a:cs typeface="Telegraf"/>
                <a:sym typeface="Telegraf"/>
              </a:rPr>
              <a:t>to help adjust (melatonin, caffeine)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Tries to get a full </a:t>
            </a:r>
            <a:r>
              <a:rPr lang="en-US" b="true" sz="1500">
                <a:solidFill>
                  <a:srgbClr val="000000"/>
                </a:solidFill>
                <a:latin typeface="Telegraf Bold"/>
                <a:ea typeface="Telegraf Bold"/>
                <a:cs typeface="Telegraf Bold"/>
                <a:sym typeface="Telegraf Bold"/>
              </a:rPr>
              <a:t>8 hours of sleep</a:t>
            </a:r>
            <a:r>
              <a:rPr lang="en-US" sz="1500">
                <a:solidFill>
                  <a:srgbClr val="000000"/>
                </a:solidFill>
                <a:latin typeface="Telegraf"/>
                <a:ea typeface="Telegraf"/>
                <a:cs typeface="Telegraf"/>
                <a:sym typeface="Telegraf"/>
              </a:rPr>
              <a:t> every day</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Is used to taking the </a:t>
            </a:r>
            <a:r>
              <a:rPr lang="en-US" b="true" sz="1500">
                <a:solidFill>
                  <a:srgbClr val="000000"/>
                </a:solidFill>
                <a:latin typeface="Telegraf Bold"/>
                <a:ea typeface="Telegraf Bold"/>
                <a:cs typeface="Telegraf Bold"/>
                <a:sym typeface="Telegraf Bold"/>
              </a:rPr>
              <a:t>extra effort</a:t>
            </a:r>
            <a:r>
              <a:rPr lang="en-US" sz="1500">
                <a:solidFill>
                  <a:srgbClr val="000000"/>
                </a:solidFill>
                <a:latin typeface="Telegraf"/>
                <a:ea typeface="Telegraf"/>
                <a:cs typeface="Telegraf"/>
                <a:sym typeface="Telegraf"/>
              </a:rPr>
              <a:t> to </a:t>
            </a:r>
            <a:r>
              <a:rPr lang="en-US" b="true" sz="1500">
                <a:solidFill>
                  <a:srgbClr val="000000"/>
                </a:solidFill>
                <a:latin typeface="Telegraf Bold"/>
                <a:ea typeface="Telegraf Bold"/>
                <a:cs typeface="Telegraf Bold"/>
                <a:sym typeface="Telegraf Bold"/>
              </a:rPr>
              <a:t>make time for his personal life</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Job entails proactive patrol and response to emergency calls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Feel more </a:t>
            </a:r>
            <a:r>
              <a:rPr lang="en-US" b="true" sz="1500">
                <a:solidFill>
                  <a:srgbClr val="000000"/>
                </a:solidFill>
                <a:latin typeface="Telegraf Bold"/>
                <a:ea typeface="Telegraf Bold"/>
                <a:cs typeface="Telegraf Bold"/>
                <a:sym typeface="Telegraf Bold"/>
              </a:rPr>
              <a:t>alert in the beginning of the shift,</a:t>
            </a:r>
            <a:r>
              <a:rPr lang="en-US" sz="1500">
                <a:solidFill>
                  <a:srgbClr val="000000"/>
                </a:solidFill>
                <a:latin typeface="Telegraf"/>
                <a:ea typeface="Telegraf"/>
                <a:cs typeface="Telegraf"/>
                <a:sym typeface="Telegraf"/>
              </a:rPr>
              <a:t> and finds it </a:t>
            </a:r>
            <a:r>
              <a:rPr lang="en-US" b="true" sz="1500">
                <a:solidFill>
                  <a:srgbClr val="000000"/>
                </a:solidFill>
                <a:latin typeface="Telegraf Bold"/>
                <a:ea typeface="Telegraf Bold"/>
                <a:cs typeface="Telegraf Bold"/>
                <a:sym typeface="Telegraf Bold"/>
              </a:rPr>
              <a:t>hard to stay awake later </a:t>
            </a:r>
            <a:r>
              <a:rPr lang="en-US" sz="1500">
                <a:solidFill>
                  <a:srgbClr val="000000"/>
                </a:solidFill>
                <a:latin typeface="Telegraf"/>
                <a:ea typeface="Telegraf"/>
                <a:cs typeface="Telegraf"/>
                <a:sym typeface="Telegraf"/>
              </a:rPr>
              <a:t>on (4/5 am)</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Work a</a:t>
            </a:r>
            <a:r>
              <a:rPr lang="en-US" b="true" sz="1500">
                <a:solidFill>
                  <a:srgbClr val="000000"/>
                </a:solidFill>
                <a:latin typeface="Telegraf Bold"/>
                <a:ea typeface="Telegraf Bold"/>
                <a:cs typeface="Telegraf Bold"/>
                <a:sym typeface="Telegraf Bold"/>
              </a:rPr>
              <a:t> staggered schedule: </a:t>
            </a:r>
            <a:r>
              <a:rPr lang="en-US" sz="1500">
                <a:solidFill>
                  <a:srgbClr val="000000"/>
                </a:solidFill>
                <a:latin typeface="Telegraf"/>
                <a:ea typeface="Telegraf"/>
                <a:cs typeface="Telegraf"/>
                <a:sym typeface="Telegraf"/>
              </a:rPr>
              <a:t>other night shifters work different nights</a:t>
            </a:r>
          </a:p>
          <a:p>
            <a:pPr algn="l">
              <a:lnSpc>
                <a:spcPts val="2100"/>
              </a:lnSpc>
            </a:pPr>
          </a:p>
        </p:txBody>
      </p:sp>
      <p:sp>
        <p:nvSpPr>
          <p:cNvPr name="TextBox 45" id="45"/>
          <p:cNvSpPr txBox="true"/>
          <p:nvPr/>
        </p:nvSpPr>
        <p:spPr>
          <a:xfrm rot="0">
            <a:off x="9424412" y="6180425"/>
            <a:ext cx="8357980" cy="3209925"/>
          </a:xfrm>
          <a:prstGeom prst="rect">
            <a:avLst/>
          </a:prstGeom>
        </p:spPr>
        <p:txBody>
          <a:bodyPr anchor="t" rtlCol="false" tIns="0" lIns="0" bIns="0" rIns="0">
            <a:spAutoFit/>
          </a:bodyPr>
          <a:lstStyle/>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Frustrated </a:t>
            </a:r>
            <a:r>
              <a:rPr lang="en-US" sz="1500">
                <a:solidFill>
                  <a:srgbClr val="000000"/>
                </a:solidFill>
                <a:latin typeface="Telegraf"/>
                <a:ea typeface="Telegraf"/>
                <a:cs typeface="Telegraf"/>
                <a:sym typeface="Telegraf"/>
              </a:rPr>
              <a:t>going through 2 week transition period</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Optimistic</a:t>
            </a:r>
            <a:r>
              <a:rPr lang="en-US" sz="1500">
                <a:solidFill>
                  <a:srgbClr val="000000"/>
                </a:solidFill>
                <a:latin typeface="Telegraf"/>
                <a:ea typeface="Telegraf"/>
                <a:cs typeface="Telegraf"/>
                <a:sym typeface="Telegraf"/>
              </a:rPr>
              <a:t> about sleep tracking to help the transitory process</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“It is what it is” mentality</a:t>
            </a:r>
            <a:r>
              <a:rPr lang="en-US" sz="1500">
                <a:solidFill>
                  <a:srgbClr val="000000"/>
                </a:solidFill>
                <a:latin typeface="Telegraf"/>
                <a:ea typeface="Telegraf"/>
                <a:cs typeface="Telegraf"/>
                <a:sym typeface="Telegraf"/>
              </a:rPr>
              <a:t> about working night shifts</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Accepting</a:t>
            </a:r>
            <a:r>
              <a:rPr lang="en-US" sz="1500">
                <a:solidFill>
                  <a:srgbClr val="000000"/>
                </a:solidFill>
                <a:latin typeface="Telegraf"/>
                <a:ea typeface="Telegraf"/>
                <a:cs typeface="Telegraf"/>
                <a:sym typeface="Telegraf"/>
              </a:rPr>
              <a:t> of the fact that he’s giving up the convenience of a day job</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Values consistency and routine; </a:t>
            </a:r>
            <a:r>
              <a:rPr lang="en-US" sz="1500">
                <a:solidFill>
                  <a:srgbClr val="000000"/>
                </a:solidFill>
                <a:latin typeface="Telegraf"/>
                <a:ea typeface="Telegraf"/>
                <a:cs typeface="Telegraf"/>
                <a:sym typeface="Telegraf"/>
              </a:rPr>
              <a:t>believes it is the key to his upkept health</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Feels </a:t>
            </a:r>
            <a:r>
              <a:rPr lang="en-US" b="true" sz="1500">
                <a:solidFill>
                  <a:srgbClr val="000000"/>
                </a:solidFill>
                <a:latin typeface="Telegraf Bold"/>
                <a:ea typeface="Telegraf Bold"/>
                <a:cs typeface="Telegraf Bold"/>
                <a:sym typeface="Telegraf Bold"/>
              </a:rPr>
              <a:t>he can assess for himself his wakefulness;</a:t>
            </a:r>
            <a:r>
              <a:rPr lang="en-US" sz="1500">
                <a:solidFill>
                  <a:srgbClr val="000000"/>
                </a:solidFill>
                <a:latin typeface="Telegraf"/>
                <a:ea typeface="Telegraf"/>
                <a:cs typeface="Telegraf"/>
                <a:sym typeface="Telegraf"/>
              </a:rPr>
              <a:t> currently doesn’t track sleep</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Scared </a:t>
            </a:r>
            <a:r>
              <a:rPr lang="en-US" sz="1500">
                <a:solidFill>
                  <a:srgbClr val="000000"/>
                </a:solidFill>
                <a:latin typeface="Telegraf"/>
                <a:ea typeface="Telegraf"/>
                <a:cs typeface="Telegraf"/>
                <a:sym typeface="Telegraf"/>
              </a:rPr>
              <a:t>of the “stuff that’s in energy drinks”, </a:t>
            </a:r>
            <a:r>
              <a:rPr lang="en-US" b="true" sz="1500">
                <a:solidFill>
                  <a:srgbClr val="000000"/>
                </a:solidFill>
                <a:latin typeface="Telegraf Bold"/>
                <a:ea typeface="Telegraf Bold"/>
                <a:cs typeface="Telegraf Bold"/>
                <a:sym typeface="Telegraf Bold"/>
              </a:rPr>
              <a:t>relies </a:t>
            </a:r>
            <a:r>
              <a:rPr lang="en-US" sz="1500">
                <a:solidFill>
                  <a:srgbClr val="000000"/>
                </a:solidFill>
                <a:latin typeface="Telegraf"/>
                <a:ea typeface="Telegraf"/>
                <a:cs typeface="Telegraf"/>
                <a:sym typeface="Telegraf"/>
              </a:rPr>
              <a:t>on his personal circadian rhythm</a:t>
            </a:r>
          </a:p>
          <a:p>
            <a:pPr algn="l" marL="323850" indent="-161925" lvl="1">
              <a:lnSpc>
                <a:spcPts val="2100"/>
              </a:lnSpc>
              <a:buFont typeface="Arial"/>
              <a:buChar char="•"/>
            </a:pPr>
            <a:r>
              <a:rPr lang="en-US" b="true" sz="1500">
                <a:solidFill>
                  <a:srgbClr val="000000"/>
                </a:solidFill>
                <a:latin typeface="Telegraf Bold"/>
                <a:ea typeface="Telegraf Bold"/>
                <a:cs typeface="Telegraf Bold"/>
                <a:sym typeface="Telegraf Bold"/>
              </a:rPr>
              <a:t>Used to</a:t>
            </a:r>
            <a:r>
              <a:rPr lang="en-US" sz="1500">
                <a:solidFill>
                  <a:srgbClr val="000000"/>
                </a:solidFill>
                <a:latin typeface="Telegraf"/>
                <a:ea typeface="Telegraf"/>
                <a:cs typeface="Telegraf"/>
                <a:sym typeface="Telegraf"/>
              </a:rPr>
              <a:t> this biannual day shift to night shift switch</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 sense of </a:t>
            </a:r>
            <a:r>
              <a:rPr lang="en-US" b="true" sz="1500">
                <a:solidFill>
                  <a:srgbClr val="000000"/>
                </a:solidFill>
                <a:latin typeface="Telegraf Bold"/>
                <a:ea typeface="Telegraf Bold"/>
                <a:cs typeface="Telegraf Bold"/>
                <a:sym typeface="Telegraf Bold"/>
              </a:rPr>
              <a:t>unavoidable disconnect</a:t>
            </a:r>
            <a:r>
              <a:rPr lang="en-US" sz="1500">
                <a:solidFill>
                  <a:srgbClr val="000000"/>
                </a:solidFill>
                <a:latin typeface="Telegraf"/>
                <a:ea typeface="Telegraf"/>
                <a:cs typeface="Telegraf"/>
                <a:sym typeface="Telegraf"/>
              </a:rPr>
              <a:t> with “day-shifters”</a:t>
            </a:r>
          </a:p>
          <a:p>
            <a:pPr algn="l" marL="323850" indent="-161925" lvl="1">
              <a:lnSpc>
                <a:spcPts val="2100"/>
              </a:lnSpc>
              <a:buFont typeface="Arial"/>
              <a:buChar char="•"/>
            </a:pPr>
            <a:r>
              <a:rPr lang="en-US" sz="1500">
                <a:solidFill>
                  <a:srgbClr val="000000"/>
                </a:solidFill>
                <a:latin typeface="Telegraf"/>
                <a:ea typeface="Telegraf"/>
                <a:cs typeface="Telegraf"/>
                <a:sym typeface="Telegraf"/>
              </a:rPr>
              <a:t>A sense of</a:t>
            </a:r>
            <a:r>
              <a:rPr lang="en-US" b="true" sz="1500">
                <a:solidFill>
                  <a:srgbClr val="000000"/>
                </a:solidFill>
                <a:latin typeface="Telegraf Bold"/>
                <a:ea typeface="Telegraf Bold"/>
                <a:cs typeface="Telegraf Bold"/>
                <a:sym typeface="Telegraf Bold"/>
              </a:rPr>
              <a:t> duty </a:t>
            </a:r>
            <a:r>
              <a:rPr lang="en-US" sz="1500">
                <a:solidFill>
                  <a:srgbClr val="000000"/>
                </a:solidFill>
                <a:latin typeface="Telegraf"/>
                <a:ea typeface="Telegraf"/>
                <a:cs typeface="Telegraf"/>
                <a:sym typeface="Telegraf"/>
              </a:rPr>
              <a:t>to his job to the point where he is willing to sacrifice a regular life for 6 months of the year.</a:t>
            </a:r>
          </a:p>
          <a:p>
            <a:pPr algn="l">
              <a:lnSpc>
                <a:spcPts val="210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9253538" y="6094700"/>
            <a:ext cx="8775929" cy="3761977"/>
            <a:chOff x="0" y="0"/>
            <a:chExt cx="11197847" cy="4800181"/>
          </a:xfrm>
        </p:grpSpPr>
        <p:sp>
          <p:nvSpPr>
            <p:cNvPr name="Freeform 3" id="3"/>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4" id="4"/>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5" id="5"/>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6" id="6"/>
          <p:cNvGrpSpPr/>
          <p:nvPr/>
        </p:nvGrpSpPr>
        <p:grpSpPr>
          <a:xfrm rot="0">
            <a:off x="9253538" y="1291035"/>
            <a:ext cx="8775929" cy="3761977"/>
            <a:chOff x="0" y="0"/>
            <a:chExt cx="11197847" cy="4800181"/>
          </a:xfrm>
        </p:grpSpPr>
        <p:sp>
          <p:nvSpPr>
            <p:cNvPr name="Freeform 7" id="7"/>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8" id="8"/>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9" id="9"/>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0" id="10"/>
          <p:cNvGrpSpPr/>
          <p:nvPr/>
        </p:nvGrpSpPr>
        <p:grpSpPr>
          <a:xfrm rot="0">
            <a:off x="258534" y="1291035"/>
            <a:ext cx="8775929" cy="3761977"/>
            <a:chOff x="0" y="0"/>
            <a:chExt cx="11197847" cy="4800181"/>
          </a:xfrm>
        </p:grpSpPr>
        <p:sp>
          <p:nvSpPr>
            <p:cNvPr name="Freeform 11" id="11"/>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2" id="12"/>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3" id="13"/>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4" id="14"/>
          <p:cNvGrpSpPr/>
          <p:nvPr/>
        </p:nvGrpSpPr>
        <p:grpSpPr>
          <a:xfrm rot="0">
            <a:off x="258534" y="6094700"/>
            <a:ext cx="8775929" cy="3761977"/>
            <a:chOff x="0" y="0"/>
            <a:chExt cx="11197847" cy="4800181"/>
          </a:xfrm>
        </p:grpSpPr>
        <p:sp>
          <p:nvSpPr>
            <p:cNvPr name="Freeform 15" id="15"/>
            <p:cNvSpPr/>
            <p:nvPr/>
          </p:nvSpPr>
          <p:spPr>
            <a:xfrm flipH="false" flipV="false" rot="0">
              <a:off x="57150" y="58420"/>
              <a:ext cx="11127997" cy="4729061"/>
            </a:xfrm>
            <a:custGeom>
              <a:avLst/>
              <a:gdLst/>
              <a:ahLst/>
              <a:cxnLst/>
              <a:rect r="r" b="b" t="t" l="l"/>
              <a:pathLst>
                <a:path h="4729061" w="11127997">
                  <a:moveTo>
                    <a:pt x="11042907" y="4698581"/>
                  </a:moveTo>
                  <a:lnTo>
                    <a:pt x="0" y="4698581"/>
                  </a:lnTo>
                  <a:cubicBezTo>
                    <a:pt x="5080" y="4716361"/>
                    <a:pt x="21590" y="4729061"/>
                    <a:pt x="40640" y="4729061"/>
                  </a:cubicBezTo>
                  <a:lnTo>
                    <a:pt x="11084817" y="4729061"/>
                  </a:lnTo>
                  <a:cubicBezTo>
                    <a:pt x="11108947" y="4729061"/>
                    <a:pt x="11127997" y="4710011"/>
                    <a:pt x="11127997" y="4685881"/>
                  </a:cubicBezTo>
                  <a:lnTo>
                    <a:pt x="11127997" y="40640"/>
                  </a:lnTo>
                  <a:cubicBezTo>
                    <a:pt x="11127997" y="21590"/>
                    <a:pt x="11115297" y="6350"/>
                    <a:pt x="11098787" y="0"/>
                  </a:cubicBezTo>
                  <a:lnTo>
                    <a:pt x="11098787" y="4642701"/>
                  </a:lnTo>
                  <a:cubicBezTo>
                    <a:pt x="11098787" y="4673181"/>
                    <a:pt x="11073387" y="4698581"/>
                    <a:pt x="11042907" y="4698581"/>
                  </a:cubicBezTo>
                  <a:close/>
                </a:path>
              </a:pathLst>
            </a:custGeom>
            <a:solidFill>
              <a:srgbClr val="000000"/>
            </a:solidFill>
          </p:spPr>
        </p:sp>
        <p:sp>
          <p:nvSpPr>
            <p:cNvPr name="Freeform 16" id="16"/>
            <p:cNvSpPr/>
            <p:nvPr/>
          </p:nvSpPr>
          <p:spPr>
            <a:xfrm flipH="false" flipV="false" rot="0">
              <a:off x="12700" y="12700"/>
              <a:ext cx="11130537" cy="4731601"/>
            </a:xfrm>
            <a:custGeom>
              <a:avLst/>
              <a:gdLst/>
              <a:ahLst/>
              <a:cxnLst/>
              <a:rect r="r" b="b" t="t" l="l"/>
              <a:pathLst>
                <a:path h="4731601" w="11130537">
                  <a:moveTo>
                    <a:pt x="43180" y="4731601"/>
                  </a:moveTo>
                  <a:lnTo>
                    <a:pt x="11087357" y="4731601"/>
                  </a:lnTo>
                  <a:cubicBezTo>
                    <a:pt x="11111487" y="4731601"/>
                    <a:pt x="11130537" y="4712551"/>
                    <a:pt x="11130537" y="4688421"/>
                  </a:cubicBezTo>
                  <a:lnTo>
                    <a:pt x="11130537" y="43180"/>
                  </a:lnTo>
                  <a:cubicBezTo>
                    <a:pt x="11130537" y="19050"/>
                    <a:pt x="11111487" y="0"/>
                    <a:pt x="11087357" y="0"/>
                  </a:cubicBezTo>
                  <a:lnTo>
                    <a:pt x="43180" y="0"/>
                  </a:lnTo>
                  <a:cubicBezTo>
                    <a:pt x="19050" y="0"/>
                    <a:pt x="0" y="19050"/>
                    <a:pt x="0" y="43180"/>
                  </a:cubicBezTo>
                  <a:lnTo>
                    <a:pt x="0" y="4688421"/>
                  </a:lnTo>
                  <a:cubicBezTo>
                    <a:pt x="0" y="4712551"/>
                    <a:pt x="19050" y="4731601"/>
                    <a:pt x="43180" y="4731601"/>
                  </a:cubicBezTo>
                  <a:close/>
                </a:path>
              </a:pathLst>
            </a:custGeom>
            <a:solidFill>
              <a:srgbClr val="F8F8F8"/>
            </a:solidFill>
          </p:spPr>
        </p:sp>
        <p:sp>
          <p:nvSpPr>
            <p:cNvPr name="Freeform 17" id="17"/>
            <p:cNvSpPr/>
            <p:nvPr/>
          </p:nvSpPr>
          <p:spPr>
            <a:xfrm flipH="false" flipV="false" rot="0">
              <a:off x="0" y="0"/>
              <a:ext cx="11197847" cy="4800181"/>
            </a:xfrm>
            <a:custGeom>
              <a:avLst/>
              <a:gdLst/>
              <a:ahLst/>
              <a:cxnLst/>
              <a:rect r="r" b="b" t="t" l="l"/>
              <a:pathLst>
                <a:path h="4800181" w="11197847">
                  <a:moveTo>
                    <a:pt x="11154667" y="44450"/>
                  </a:moveTo>
                  <a:cubicBezTo>
                    <a:pt x="11149587" y="19050"/>
                    <a:pt x="11126727" y="0"/>
                    <a:pt x="11100057" y="0"/>
                  </a:cubicBezTo>
                  <a:lnTo>
                    <a:pt x="55880" y="0"/>
                  </a:lnTo>
                  <a:cubicBezTo>
                    <a:pt x="25400" y="0"/>
                    <a:pt x="0" y="25400"/>
                    <a:pt x="0" y="55880"/>
                  </a:cubicBezTo>
                  <a:lnTo>
                    <a:pt x="0" y="4701121"/>
                  </a:lnTo>
                  <a:cubicBezTo>
                    <a:pt x="0" y="4727791"/>
                    <a:pt x="17780" y="4749381"/>
                    <a:pt x="43180" y="4755731"/>
                  </a:cubicBezTo>
                  <a:cubicBezTo>
                    <a:pt x="48260" y="4781131"/>
                    <a:pt x="71120" y="4800181"/>
                    <a:pt x="97790" y="4800181"/>
                  </a:cubicBezTo>
                  <a:lnTo>
                    <a:pt x="11141967" y="4800181"/>
                  </a:lnTo>
                  <a:cubicBezTo>
                    <a:pt x="11172447" y="4800181"/>
                    <a:pt x="11197847" y="4774781"/>
                    <a:pt x="11197847" y="4744301"/>
                  </a:cubicBezTo>
                  <a:lnTo>
                    <a:pt x="11197847" y="99060"/>
                  </a:lnTo>
                  <a:cubicBezTo>
                    <a:pt x="11197847" y="72390"/>
                    <a:pt x="11180067" y="50800"/>
                    <a:pt x="11154667" y="44450"/>
                  </a:cubicBezTo>
                  <a:close/>
                  <a:moveTo>
                    <a:pt x="12700" y="4701121"/>
                  </a:moveTo>
                  <a:lnTo>
                    <a:pt x="12700" y="55880"/>
                  </a:lnTo>
                  <a:cubicBezTo>
                    <a:pt x="12700" y="31750"/>
                    <a:pt x="31750" y="12700"/>
                    <a:pt x="55880" y="12700"/>
                  </a:cubicBezTo>
                  <a:lnTo>
                    <a:pt x="11100057" y="12700"/>
                  </a:lnTo>
                  <a:cubicBezTo>
                    <a:pt x="11124187" y="12700"/>
                    <a:pt x="11143237" y="31750"/>
                    <a:pt x="11143237" y="55880"/>
                  </a:cubicBezTo>
                  <a:lnTo>
                    <a:pt x="11143237" y="4701121"/>
                  </a:lnTo>
                  <a:cubicBezTo>
                    <a:pt x="11143237" y="4725251"/>
                    <a:pt x="11124187" y="4744301"/>
                    <a:pt x="11100057" y="4744301"/>
                  </a:cubicBezTo>
                  <a:lnTo>
                    <a:pt x="55880" y="4744301"/>
                  </a:lnTo>
                  <a:cubicBezTo>
                    <a:pt x="31750" y="4744301"/>
                    <a:pt x="12700" y="4725251"/>
                    <a:pt x="12700" y="4701121"/>
                  </a:cubicBezTo>
                  <a:close/>
                  <a:moveTo>
                    <a:pt x="11185147" y="4744301"/>
                  </a:moveTo>
                  <a:cubicBezTo>
                    <a:pt x="11185147" y="4768431"/>
                    <a:pt x="11166097" y="4787481"/>
                    <a:pt x="11141967" y="4787481"/>
                  </a:cubicBezTo>
                  <a:lnTo>
                    <a:pt x="97790" y="4787481"/>
                  </a:lnTo>
                  <a:cubicBezTo>
                    <a:pt x="78740" y="4787481"/>
                    <a:pt x="62230" y="4774781"/>
                    <a:pt x="57150" y="4757001"/>
                  </a:cubicBezTo>
                  <a:lnTo>
                    <a:pt x="11100057" y="4757001"/>
                  </a:lnTo>
                  <a:cubicBezTo>
                    <a:pt x="11130537" y="4757001"/>
                    <a:pt x="11155937" y="4731601"/>
                    <a:pt x="11155937" y="4701121"/>
                  </a:cubicBezTo>
                  <a:lnTo>
                    <a:pt x="11155937" y="58420"/>
                  </a:lnTo>
                  <a:cubicBezTo>
                    <a:pt x="11172447" y="64770"/>
                    <a:pt x="11185147" y="80010"/>
                    <a:pt x="11185147" y="99060"/>
                  </a:cubicBezTo>
                  <a:lnTo>
                    <a:pt x="11185147" y="4744301"/>
                  </a:lnTo>
                  <a:close/>
                </a:path>
              </a:pathLst>
            </a:custGeom>
            <a:solidFill>
              <a:srgbClr val="000000"/>
            </a:solidFill>
          </p:spPr>
        </p:sp>
      </p:grpSp>
      <p:grpSp>
        <p:nvGrpSpPr>
          <p:cNvPr name="Group 18" id="18"/>
          <p:cNvGrpSpPr/>
          <p:nvPr/>
        </p:nvGrpSpPr>
        <p:grpSpPr>
          <a:xfrm rot="0">
            <a:off x="9253538" y="5233988"/>
            <a:ext cx="8775929" cy="860712"/>
            <a:chOff x="0" y="0"/>
            <a:chExt cx="14811065" cy="1452617"/>
          </a:xfrm>
        </p:grpSpPr>
        <p:sp>
          <p:nvSpPr>
            <p:cNvPr name="Freeform 19" id="19"/>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0" id="20"/>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1" id="21"/>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2" id="22"/>
          <p:cNvGrpSpPr/>
          <p:nvPr/>
        </p:nvGrpSpPr>
        <p:grpSpPr>
          <a:xfrm rot="0">
            <a:off x="9253538" y="430323"/>
            <a:ext cx="8775929" cy="860712"/>
            <a:chOff x="0" y="0"/>
            <a:chExt cx="14811065" cy="1452617"/>
          </a:xfrm>
        </p:grpSpPr>
        <p:sp>
          <p:nvSpPr>
            <p:cNvPr name="Freeform 23" id="23"/>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4" id="24"/>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5" id="25"/>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26" id="26"/>
          <p:cNvGrpSpPr/>
          <p:nvPr/>
        </p:nvGrpSpPr>
        <p:grpSpPr>
          <a:xfrm rot="0">
            <a:off x="258534" y="430323"/>
            <a:ext cx="8775929" cy="860712"/>
            <a:chOff x="0" y="0"/>
            <a:chExt cx="14811065" cy="1452617"/>
          </a:xfrm>
        </p:grpSpPr>
        <p:sp>
          <p:nvSpPr>
            <p:cNvPr name="Freeform 27" id="27"/>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28" id="28"/>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29" id="29"/>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grpSp>
        <p:nvGrpSpPr>
          <p:cNvPr name="Group 30" id="30"/>
          <p:cNvGrpSpPr/>
          <p:nvPr/>
        </p:nvGrpSpPr>
        <p:grpSpPr>
          <a:xfrm rot="0">
            <a:off x="258534" y="5233988"/>
            <a:ext cx="8775929" cy="860712"/>
            <a:chOff x="0" y="0"/>
            <a:chExt cx="14811065" cy="1452617"/>
          </a:xfrm>
        </p:grpSpPr>
        <p:sp>
          <p:nvSpPr>
            <p:cNvPr name="Freeform 31" id="31"/>
            <p:cNvSpPr/>
            <p:nvPr/>
          </p:nvSpPr>
          <p:spPr>
            <a:xfrm flipH="false" flipV="false" rot="0">
              <a:off x="57150" y="58420"/>
              <a:ext cx="14741215" cy="1381497"/>
            </a:xfrm>
            <a:custGeom>
              <a:avLst/>
              <a:gdLst/>
              <a:ahLst/>
              <a:cxnLst/>
              <a:rect r="r" b="b" t="t" l="l"/>
              <a:pathLst>
                <a:path h="1381497" w="14741215">
                  <a:moveTo>
                    <a:pt x="14656126" y="1351017"/>
                  </a:moveTo>
                  <a:lnTo>
                    <a:pt x="0" y="1351017"/>
                  </a:lnTo>
                  <a:cubicBezTo>
                    <a:pt x="5080" y="1368797"/>
                    <a:pt x="21590" y="1381497"/>
                    <a:pt x="40640" y="1381497"/>
                  </a:cubicBezTo>
                  <a:lnTo>
                    <a:pt x="14698035" y="1381497"/>
                  </a:lnTo>
                  <a:cubicBezTo>
                    <a:pt x="14722165" y="1381497"/>
                    <a:pt x="14741215" y="1362447"/>
                    <a:pt x="14741215" y="1338317"/>
                  </a:cubicBezTo>
                  <a:lnTo>
                    <a:pt x="14741215" y="40640"/>
                  </a:lnTo>
                  <a:cubicBezTo>
                    <a:pt x="14741215" y="21590"/>
                    <a:pt x="14728515" y="6350"/>
                    <a:pt x="14712006" y="0"/>
                  </a:cubicBezTo>
                  <a:lnTo>
                    <a:pt x="14712006" y="1295137"/>
                  </a:lnTo>
                  <a:cubicBezTo>
                    <a:pt x="14712006" y="1325617"/>
                    <a:pt x="14686606" y="1351017"/>
                    <a:pt x="14656126" y="1351017"/>
                  </a:cubicBezTo>
                  <a:close/>
                </a:path>
              </a:pathLst>
            </a:custGeom>
            <a:solidFill>
              <a:srgbClr val="000000"/>
            </a:solidFill>
          </p:spPr>
        </p:sp>
        <p:sp>
          <p:nvSpPr>
            <p:cNvPr name="Freeform 32" id="32"/>
            <p:cNvSpPr/>
            <p:nvPr/>
          </p:nvSpPr>
          <p:spPr>
            <a:xfrm flipH="false" flipV="false" rot="0">
              <a:off x="12700" y="12700"/>
              <a:ext cx="14743756" cy="1384037"/>
            </a:xfrm>
            <a:custGeom>
              <a:avLst/>
              <a:gdLst/>
              <a:ahLst/>
              <a:cxnLst/>
              <a:rect r="r" b="b" t="t" l="l"/>
              <a:pathLst>
                <a:path h="1384037" w="14743756">
                  <a:moveTo>
                    <a:pt x="43180" y="1384037"/>
                  </a:moveTo>
                  <a:lnTo>
                    <a:pt x="14700576" y="1384037"/>
                  </a:lnTo>
                  <a:cubicBezTo>
                    <a:pt x="14724706" y="1384037"/>
                    <a:pt x="14743756" y="1364987"/>
                    <a:pt x="14743756" y="1340857"/>
                  </a:cubicBezTo>
                  <a:lnTo>
                    <a:pt x="14743756" y="43180"/>
                  </a:lnTo>
                  <a:cubicBezTo>
                    <a:pt x="14743756" y="19050"/>
                    <a:pt x="14724706" y="0"/>
                    <a:pt x="14700576"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33" id="33"/>
            <p:cNvSpPr/>
            <p:nvPr/>
          </p:nvSpPr>
          <p:spPr>
            <a:xfrm flipH="false" flipV="false" rot="0">
              <a:off x="0" y="0"/>
              <a:ext cx="14811065" cy="1452617"/>
            </a:xfrm>
            <a:custGeom>
              <a:avLst/>
              <a:gdLst/>
              <a:ahLst/>
              <a:cxnLst/>
              <a:rect r="r" b="b" t="t" l="l"/>
              <a:pathLst>
                <a:path h="1452617" w="14811065">
                  <a:moveTo>
                    <a:pt x="14767885" y="44450"/>
                  </a:moveTo>
                  <a:cubicBezTo>
                    <a:pt x="14762806" y="19050"/>
                    <a:pt x="14739945" y="0"/>
                    <a:pt x="14713276"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4755185" y="1452617"/>
                  </a:lnTo>
                  <a:cubicBezTo>
                    <a:pt x="14785665" y="1452617"/>
                    <a:pt x="14811065" y="1427217"/>
                    <a:pt x="14811065" y="1396737"/>
                  </a:cubicBezTo>
                  <a:lnTo>
                    <a:pt x="14811065" y="99060"/>
                  </a:lnTo>
                  <a:cubicBezTo>
                    <a:pt x="14811065" y="72390"/>
                    <a:pt x="14793285" y="50800"/>
                    <a:pt x="14767885" y="44450"/>
                  </a:cubicBezTo>
                  <a:close/>
                  <a:moveTo>
                    <a:pt x="12700" y="1353557"/>
                  </a:moveTo>
                  <a:lnTo>
                    <a:pt x="12700" y="55880"/>
                  </a:lnTo>
                  <a:cubicBezTo>
                    <a:pt x="12700" y="31750"/>
                    <a:pt x="31750" y="12700"/>
                    <a:pt x="55880" y="12700"/>
                  </a:cubicBezTo>
                  <a:lnTo>
                    <a:pt x="14713276" y="12700"/>
                  </a:lnTo>
                  <a:cubicBezTo>
                    <a:pt x="14737406" y="12700"/>
                    <a:pt x="14756456" y="31750"/>
                    <a:pt x="14756456" y="55880"/>
                  </a:cubicBezTo>
                  <a:lnTo>
                    <a:pt x="14756456" y="1353557"/>
                  </a:lnTo>
                  <a:cubicBezTo>
                    <a:pt x="14756456" y="1377687"/>
                    <a:pt x="14737406" y="1396737"/>
                    <a:pt x="14713276" y="1396737"/>
                  </a:cubicBezTo>
                  <a:lnTo>
                    <a:pt x="55880" y="1396737"/>
                  </a:lnTo>
                  <a:cubicBezTo>
                    <a:pt x="31750" y="1396737"/>
                    <a:pt x="12700" y="1377687"/>
                    <a:pt x="12700" y="1353557"/>
                  </a:cubicBezTo>
                  <a:close/>
                  <a:moveTo>
                    <a:pt x="14798365" y="1396737"/>
                  </a:moveTo>
                  <a:cubicBezTo>
                    <a:pt x="14798365" y="1420867"/>
                    <a:pt x="14779315" y="1439917"/>
                    <a:pt x="14755185" y="1439917"/>
                  </a:cubicBezTo>
                  <a:lnTo>
                    <a:pt x="97790" y="1439917"/>
                  </a:lnTo>
                  <a:cubicBezTo>
                    <a:pt x="78740" y="1439917"/>
                    <a:pt x="62230" y="1427217"/>
                    <a:pt x="57150" y="1409437"/>
                  </a:cubicBezTo>
                  <a:lnTo>
                    <a:pt x="14713276" y="1409437"/>
                  </a:lnTo>
                  <a:cubicBezTo>
                    <a:pt x="14743756" y="1409437"/>
                    <a:pt x="14769156" y="1384037"/>
                    <a:pt x="14769156" y="1353557"/>
                  </a:cubicBezTo>
                  <a:lnTo>
                    <a:pt x="14769156" y="58420"/>
                  </a:lnTo>
                  <a:cubicBezTo>
                    <a:pt x="14785665" y="64770"/>
                    <a:pt x="14798365" y="80010"/>
                    <a:pt x="14798365" y="99060"/>
                  </a:cubicBezTo>
                  <a:lnTo>
                    <a:pt x="14798365" y="1396737"/>
                  </a:lnTo>
                  <a:close/>
                </a:path>
              </a:pathLst>
            </a:custGeom>
            <a:solidFill>
              <a:srgbClr val="000000"/>
            </a:solidFill>
          </p:spPr>
        </p:sp>
      </p:grpSp>
      <p:sp>
        <p:nvSpPr>
          <p:cNvPr name="Freeform 34" id="34"/>
          <p:cNvSpPr/>
          <p:nvPr/>
        </p:nvSpPr>
        <p:spPr>
          <a:xfrm flipH="false" flipV="false" rot="0">
            <a:off x="9479039"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5" id="35"/>
          <p:cNvSpPr/>
          <p:nvPr/>
        </p:nvSpPr>
        <p:spPr>
          <a:xfrm flipH="false" flipV="false" rot="0">
            <a:off x="9479039" y="650934"/>
            <a:ext cx="419491" cy="419491"/>
          </a:xfrm>
          <a:custGeom>
            <a:avLst/>
            <a:gdLst/>
            <a:ahLst/>
            <a:cxnLst/>
            <a:rect r="r" b="b" t="t" l="l"/>
            <a:pathLst>
              <a:path h="419491" w="419491">
                <a:moveTo>
                  <a:pt x="0" y="0"/>
                </a:moveTo>
                <a:lnTo>
                  <a:pt x="419491" y="0"/>
                </a:lnTo>
                <a:lnTo>
                  <a:pt x="419491" y="419490"/>
                </a:lnTo>
                <a:lnTo>
                  <a:pt x="0" y="4194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6" id="36"/>
          <p:cNvSpPr/>
          <p:nvPr/>
        </p:nvSpPr>
        <p:spPr>
          <a:xfrm flipH="false" flipV="false" rot="0">
            <a:off x="484035" y="637012"/>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7" id="37"/>
          <p:cNvSpPr/>
          <p:nvPr/>
        </p:nvSpPr>
        <p:spPr>
          <a:xfrm flipH="false" flipV="false" rot="0">
            <a:off x="484035" y="5454598"/>
            <a:ext cx="419491" cy="419491"/>
          </a:xfrm>
          <a:custGeom>
            <a:avLst/>
            <a:gdLst/>
            <a:ahLst/>
            <a:cxnLst/>
            <a:rect r="r" b="b" t="t" l="l"/>
            <a:pathLst>
              <a:path h="419491" w="419491">
                <a:moveTo>
                  <a:pt x="0" y="0"/>
                </a:moveTo>
                <a:lnTo>
                  <a:pt x="419491" y="0"/>
                </a:lnTo>
                <a:lnTo>
                  <a:pt x="419491" y="419491"/>
                </a:lnTo>
                <a:lnTo>
                  <a:pt x="0" y="4194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8" id="38"/>
          <p:cNvSpPr txBox="true"/>
          <p:nvPr/>
        </p:nvSpPr>
        <p:spPr>
          <a:xfrm rot="0">
            <a:off x="467508" y="1364814"/>
            <a:ext cx="8357980" cy="3557270"/>
          </a:xfrm>
          <a:prstGeom prst="rect">
            <a:avLst/>
          </a:prstGeom>
        </p:spPr>
        <p:txBody>
          <a:bodyPr anchor="t" rtlCol="false" tIns="0" lIns="0" bIns="0" rIns="0">
            <a:spAutoFit/>
          </a:bodyPr>
          <a:lstStyle/>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Works long hours - shift from 6:30 pm to 4:30 am + 2 hours overtime</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6 month rotation system: 6 months day shift, 6 months night shift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Works 4x a week, 3x off days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Other officers will try to get back to regular circadian rhythm on off-days, and transition back and forth each week</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He has found being consistent with his schedule has helped the most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“Working night shifts is hard no matter what you do”</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“The entire world runs on a daytime schedule.”</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No one</a:t>
            </a:r>
            <a:r>
              <a:rPr lang="en-US" sz="1700">
                <a:solidFill>
                  <a:srgbClr val="000000">
                    <a:alpha val="40000"/>
                  </a:srgbClr>
                </a:solidFill>
                <a:latin typeface="Telegraf"/>
                <a:ea typeface="Telegraf"/>
                <a:cs typeface="Telegraf"/>
                <a:sym typeface="Telegraf"/>
              </a:rPr>
              <a:t> great way to address the 2-3 week adjustment period</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Found his transition routine through trial and error: gradually staying up later</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“The hardest part about night shifts is the little things: explaining to your friend you can’t do 11 am brunch, for example.”</a:t>
            </a:r>
          </a:p>
        </p:txBody>
      </p:sp>
      <p:grpSp>
        <p:nvGrpSpPr>
          <p:cNvPr name="Group 39" id="39"/>
          <p:cNvGrpSpPr/>
          <p:nvPr/>
        </p:nvGrpSpPr>
        <p:grpSpPr>
          <a:xfrm rot="0">
            <a:off x="1694323" y="1845726"/>
            <a:ext cx="2286000" cy="2548001"/>
            <a:chOff x="0" y="0"/>
            <a:chExt cx="3048000" cy="3397335"/>
          </a:xfrm>
        </p:grpSpPr>
        <p:sp>
          <p:nvSpPr>
            <p:cNvPr name="Freeform 40" id="40"/>
            <p:cNvSpPr/>
            <p:nvPr/>
          </p:nvSpPr>
          <p:spPr>
            <a:xfrm flipH="false" flipV="false" rot="0">
              <a:off x="0" y="0"/>
              <a:ext cx="3048000" cy="3295735"/>
            </a:xfrm>
            <a:custGeom>
              <a:avLst/>
              <a:gdLst/>
              <a:ahLst/>
              <a:cxnLst/>
              <a:rect r="r" b="b" t="t" l="l"/>
              <a:pathLst>
                <a:path h="3295735" w="3048000">
                  <a:moveTo>
                    <a:pt x="0" y="0"/>
                  </a:moveTo>
                  <a:lnTo>
                    <a:pt x="3048000" y="0"/>
                  </a:lnTo>
                  <a:lnTo>
                    <a:pt x="3048000" y="3295735"/>
                  </a:lnTo>
                  <a:lnTo>
                    <a:pt x="0" y="3295735"/>
                  </a:lnTo>
                  <a:close/>
                </a:path>
              </a:pathLst>
            </a:custGeom>
            <a:solidFill>
              <a:srgbClr val="F4BAD9"/>
            </a:solidFill>
          </p:spPr>
        </p:sp>
        <p:sp>
          <p:nvSpPr>
            <p:cNvPr name="Freeform 41" id="41"/>
            <p:cNvSpPr/>
            <p:nvPr/>
          </p:nvSpPr>
          <p:spPr>
            <a:xfrm flipH="false" flipV="false" rot="0">
              <a:off x="0" y="0"/>
              <a:ext cx="3048000" cy="3397335"/>
            </a:xfrm>
            <a:custGeom>
              <a:avLst/>
              <a:gdLst/>
              <a:ahLst/>
              <a:cxnLst/>
              <a:rect r="r" b="b" t="t" l="l"/>
              <a:pathLst>
                <a:path h="3397335" w="3048000">
                  <a:moveTo>
                    <a:pt x="0" y="3295735"/>
                  </a:moveTo>
                  <a:lnTo>
                    <a:pt x="3048000" y="3295735"/>
                  </a:lnTo>
                  <a:lnTo>
                    <a:pt x="2921000" y="3397335"/>
                  </a:lnTo>
                  <a:cubicBezTo>
                    <a:pt x="2921000" y="3397335"/>
                    <a:pt x="1930400" y="3321135"/>
                    <a:pt x="1828800" y="3321135"/>
                  </a:cubicBezTo>
                  <a:lnTo>
                    <a:pt x="1219200" y="3321135"/>
                  </a:lnTo>
                  <a:cubicBezTo>
                    <a:pt x="1117600" y="3321135"/>
                    <a:pt x="127000" y="3397335"/>
                    <a:pt x="127000" y="3397335"/>
                  </a:cubicBezTo>
                  <a:lnTo>
                    <a:pt x="0" y="3295735"/>
                  </a:lnTo>
                  <a:lnTo>
                    <a:pt x="0" y="0"/>
                  </a:lnTo>
                  <a:lnTo>
                    <a:pt x="3048000" y="0"/>
                  </a:lnTo>
                  <a:lnTo>
                    <a:pt x="3048000" y="3295735"/>
                  </a:lnTo>
                  <a:lnTo>
                    <a:pt x="12700" y="3295735"/>
                  </a:lnTo>
                  <a:lnTo>
                    <a:pt x="12700" y="3283035"/>
                  </a:lnTo>
                  <a:lnTo>
                    <a:pt x="3035300" y="3283035"/>
                  </a:lnTo>
                  <a:lnTo>
                    <a:pt x="3035300" y="12700"/>
                  </a:lnTo>
                  <a:lnTo>
                    <a:pt x="12700" y="12700"/>
                  </a:lnTo>
                  <a:lnTo>
                    <a:pt x="12700" y="3295735"/>
                  </a:lnTo>
                </a:path>
              </a:pathLst>
            </a:custGeom>
            <a:solidFill>
              <a:srgbClr val="394C60">
                <a:alpha val="9804"/>
              </a:srgbClr>
            </a:solidFill>
          </p:spPr>
        </p:sp>
        <p:sp>
          <p:nvSpPr>
            <p:cNvPr name="TextBox 42" id="42"/>
            <p:cNvSpPr txBox="true"/>
            <p:nvPr/>
          </p:nvSpPr>
          <p:spPr>
            <a:xfrm>
              <a:off x="0" y="-76200"/>
              <a:ext cx="3048000" cy="2914735"/>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Shift from</a:t>
              </a:r>
              <a:r>
                <a:rPr lang="en-US" sz="2000" b="true">
                  <a:solidFill>
                    <a:srgbClr val="000000"/>
                  </a:solidFill>
                  <a:latin typeface="Telegraf Bold"/>
                  <a:ea typeface="Telegraf Bold"/>
                  <a:cs typeface="Telegraf Bold"/>
                  <a:sym typeface="Telegraf Bold"/>
                </a:rPr>
                <a:t> 6:30 pm to 4:30 am</a:t>
              </a:r>
              <a:r>
                <a:rPr lang="en-US" sz="2000">
                  <a:solidFill>
                    <a:srgbClr val="000000"/>
                  </a:solidFill>
                  <a:latin typeface="Telegraf"/>
                  <a:ea typeface="Telegraf"/>
                  <a:cs typeface="Telegraf"/>
                  <a:sym typeface="Telegraf"/>
                </a:rPr>
                <a:t> + 2 hours of overtime every working night</a:t>
              </a:r>
            </a:p>
          </p:txBody>
        </p:sp>
      </p:grpSp>
      <p:sp>
        <p:nvSpPr>
          <p:cNvPr name="TextBox 43" id="43"/>
          <p:cNvSpPr txBox="true"/>
          <p:nvPr/>
        </p:nvSpPr>
        <p:spPr>
          <a:xfrm rot="0">
            <a:off x="9424412" y="1364814"/>
            <a:ext cx="8357980" cy="3852545"/>
          </a:xfrm>
          <a:prstGeom prst="rect">
            <a:avLst/>
          </a:prstGeom>
        </p:spPr>
        <p:txBody>
          <a:bodyPr anchor="t" rtlCol="false" tIns="0" lIns="0" bIns="0" rIns="0">
            <a:spAutoFit/>
          </a:bodyPr>
          <a:lstStyle/>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Discipline and consistency is most important to working these cycles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Experience working night shifts is the best way to adjust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Finds it hard to explain what the night shift life is like to day-shifters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Thinks that caffeine is awful for you and would never use it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Believes that the initial two week transition to night shifts is most frustrating</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There is no one perfect solution to transitioning to working at night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The human body isn’t made to work night shifts, and must take additional measures to adjust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It is on him to personally adjust to the shift, no resources from department</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Working night shifts is necessary for work reasons but the tradeoff is the convenience of living life during the day</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There aren’t any long term effects of working night shifts on his health</a:t>
            </a:r>
          </a:p>
          <a:p>
            <a:pPr algn="l">
              <a:lnSpc>
                <a:spcPts val="2380"/>
              </a:lnSpc>
            </a:pPr>
          </a:p>
        </p:txBody>
      </p:sp>
      <p:grpSp>
        <p:nvGrpSpPr>
          <p:cNvPr name="Group 44" id="44"/>
          <p:cNvGrpSpPr/>
          <p:nvPr/>
        </p:nvGrpSpPr>
        <p:grpSpPr>
          <a:xfrm rot="0">
            <a:off x="10117605" y="1845726"/>
            <a:ext cx="2843384" cy="2286000"/>
            <a:chOff x="0" y="0"/>
            <a:chExt cx="3791179" cy="3048000"/>
          </a:xfrm>
        </p:grpSpPr>
        <p:sp>
          <p:nvSpPr>
            <p:cNvPr name="Freeform 45" id="45"/>
            <p:cNvSpPr/>
            <p:nvPr/>
          </p:nvSpPr>
          <p:spPr>
            <a:xfrm flipH="false" flipV="false" rot="0">
              <a:off x="0" y="0"/>
              <a:ext cx="3791179" cy="2946400"/>
            </a:xfrm>
            <a:custGeom>
              <a:avLst/>
              <a:gdLst/>
              <a:ahLst/>
              <a:cxnLst/>
              <a:rect r="r" b="b" t="t" l="l"/>
              <a:pathLst>
                <a:path h="2946400" w="3791179">
                  <a:moveTo>
                    <a:pt x="0" y="0"/>
                  </a:moveTo>
                  <a:lnTo>
                    <a:pt x="3791179" y="0"/>
                  </a:lnTo>
                  <a:lnTo>
                    <a:pt x="3791179" y="2946400"/>
                  </a:lnTo>
                  <a:lnTo>
                    <a:pt x="0" y="2946400"/>
                  </a:lnTo>
                  <a:close/>
                </a:path>
              </a:pathLst>
            </a:custGeom>
            <a:solidFill>
              <a:srgbClr val="CBE9A2"/>
            </a:solidFill>
          </p:spPr>
        </p:sp>
        <p:sp>
          <p:nvSpPr>
            <p:cNvPr name="Freeform 46" id="46"/>
            <p:cNvSpPr/>
            <p:nvPr/>
          </p:nvSpPr>
          <p:spPr>
            <a:xfrm flipH="false" flipV="false" rot="0">
              <a:off x="0" y="0"/>
              <a:ext cx="3791179" cy="3048000"/>
            </a:xfrm>
            <a:custGeom>
              <a:avLst/>
              <a:gdLst/>
              <a:ahLst/>
              <a:cxnLst/>
              <a:rect r="r" b="b" t="t" l="l"/>
              <a:pathLst>
                <a:path h="3048000" w="3791179">
                  <a:moveTo>
                    <a:pt x="0" y="2946400"/>
                  </a:moveTo>
                  <a:lnTo>
                    <a:pt x="3791179" y="2946400"/>
                  </a:lnTo>
                  <a:lnTo>
                    <a:pt x="3664179" y="3048000"/>
                  </a:lnTo>
                  <a:cubicBezTo>
                    <a:pt x="3664179" y="3048000"/>
                    <a:pt x="2673579" y="2971800"/>
                    <a:pt x="2571979" y="2971800"/>
                  </a:cubicBezTo>
                  <a:lnTo>
                    <a:pt x="1219200" y="2971800"/>
                  </a:lnTo>
                  <a:cubicBezTo>
                    <a:pt x="1117600" y="2971800"/>
                    <a:pt x="127000" y="3048000"/>
                    <a:pt x="127000" y="3048000"/>
                  </a:cubicBezTo>
                  <a:lnTo>
                    <a:pt x="0" y="2946400"/>
                  </a:lnTo>
                  <a:lnTo>
                    <a:pt x="0" y="0"/>
                  </a:lnTo>
                  <a:lnTo>
                    <a:pt x="3791179" y="0"/>
                  </a:lnTo>
                  <a:lnTo>
                    <a:pt x="3791179" y="2946400"/>
                  </a:lnTo>
                  <a:lnTo>
                    <a:pt x="12700" y="2946400"/>
                  </a:lnTo>
                  <a:lnTo>
                    <a:pt x="12700" y="2933700"/>
                  </a:lnTo>
                  <a:lnTo>
                    <a:pt x="3778479" y="2933700"/>
                  </a:lnTo>
                  <a:lnTo>
                    <a:pt x="3778479" y="12700"/>
                  </a:lnTo>
                  <a:lnTo>
                    <a:pt x="12700" y="12700"/>
                  </a:lnTo>
                  <a:lnTo>
                    <a:pt x="12700" y="2946400"/>
                  </a:lnTo>
                </a:path>
              </a:pathLst>
            </a:custGeom>
            <a:solidFill>
              <a:srgbClr val="394C60">
                <a:alpha val="9804"/>
              </a:srgbClr>
            </a:solidFill>
          </p:spPr>
        </p:sp>
        <p:sp>
          <p:nvSpPr>
            <p:cNvPr name="TextBox 47" id="47"/>
            <p:cNvSpPr txBox="true"/>
            <p:nvPr/>
          </p:nvSpPr>
          <p:spPr>
            <a:xfrm>
              <a:off x="0" y="-76200"/>
              <a:ext cx="3791179" cy="2565400"/>
            </a:xfrm>
            <a:prstGeom prst="rect">
              <a:avLst/>
            </a:prstGeom>
          </p:spPr>
          <p:txBody>
            <a:bodyPr anchor="t" rtlCol="false" tIns="203200" lIns="203200" bIns="203200" rIns="203200"/>
            <a:lstStyle/>
            <a:p>
              <a:pPr algn="ctr">
                <a:lnSpc>
                  <a:spcPts val="2800"/>
                </a:lnSpc>
              </a:pPr>
              <a:r>
                <a:rPr lang="en-US" sz="2000">
                  <a:solidFill>
                    <a:srgbClr val="000000"/>
                  </a:solidFill>
                  <a:latin typeface="Telegraf"/>
                  <a:ea typeface="Telegraf"/>
                  <a:cs typeface="Telegraf"/>
                  <a:sym typeface="Telegraf"/>
                </a:rPr>
                <a:t>There is </a:t>
              </a:r>
              <a:r>
                <a:rPr lang="en-US" sz="2000" b="true">
                  <a:solidFill>
                    <a:srgbClr val="000000"/>
                  </a:solidFill>
                  <a:latin typeface="Telegraf Bold"/>
                  <a:ea typeface="Telegraf Bold"/>
                  <a:cs typeface="Telegraf Bold"/>
                  <a:sym typeface="Telegraf Bold"/>
                </a:rPr>
                <a:t>no one perfect solution</a:t>
              </a:r>
              <a:r>
                <a:rPr lang="en-US" sz="2000">
                  <a:solidFill>
                    <a:srgbClr val="000000"/>
                  </a:solidFill>
                  <a:latin typeface="Telegraf"/>
                  <a:ea typeface="Telegraf"/>
                  <a:cs typeface="Telegraf"/>
                  <a:sym typeface="Telegraf"/>
                </a:rPr>
                <a:t> to transitioning to night shifts </a:t>
              </a:r>
            </a:p>
          </p:txBody>
        </p:sp>
      </p:grpSp>
      <p:sp>
        <p:nvSpPr>
          <p:cNvPr name="TextBox 48" id="48"/>
          <p:cNvSpPr txBox="true"/>
          <p:nvPr/>
        </p:nvSpPr>
        <p:spPr>
          <a:xfrm rot="0">
            <a:off x="467508" y="6170900"/>
            <a:ext cx="8357980" cy="3852545"/>
          </a:xfrm>
          <a:prstGeom prst="rect">
            <a:avLst/>
          </a:prstGeom>
        </p:spPr>
        <p:txBody>
          <a:bodyPr anchor="t" rtlCol="false" tIns="0" lIns="0" bIns="0" rIns="0">
            <a:spAutoFit/>
          </a:bodyPr>
          <a:lstStyle/>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Doesn’t drink caffeine / use any other sleep medications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Has a strict routine easing into/out of night shift periods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Struggles to schedule business appointments within traditional 9-5 hours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Uses devices like blackout curtains, eye masks, portable AC to help him sleep during the day</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Does not use any chemical supplements to help adjust (melatonin, caffeine)</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Tries to get a full 8 hours of sleep every day</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Is used to taking the extra effort to make time for his personal life</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Job entails proactive patrol and response to emergency calls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Feel more alert in the beginning of the shift, and finds it hard to stay awake later on (4/5 am)</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Work a staggered schedule: other night shifters work different nights</a:t>
            </a:r>
          </a:p>
          <a:p>
            <a:pPr algn="l">
              <a:lnSpc>
                <a:spcPts val="2380"/>
              </a:lnSpc>
            </a:pPr>
          </a:p>
        </p:txBody>
      </p:sp>
      <p:grpSp>
        <p:nvGrpSpPr>
          <p:cNvPr name="Group 49" id="49"/>
          <p:cNvGrpSpPr/>
          <p:nvPr/>
        </p:nvGrpSpPr>
        <p:grpSpPr>
          <a:xfrm rot="0">
            <a:off x="1122601" y="6608472"/>
            <a:ext cx="2917702" cy="2286000"/>
            <a:chOff x="0" y="0"/>
            <a:chExt cx="3890269" cy="3048000"/>
          </a:xfrm>
        </p:grpSpPr>
        <p:sp>
          <p:nvSpPr>
            <p:cNvPr name="Freeform 50" id="50"/>
            <p:cNvSpPr/>
            <p:nvPr/>
          </p:nvSpPr>
          <p:spPr>
            <a:xfrm flipH="false" flipV="false" rot="0">
              <a:off x="0" y="0"/>
              <a:ext cx="3890269" cy="2946400"/>
            </a:xfrm>
            <a:custGeom>
              <a:avLst/>
              <a:gdLst/>
              <a:ahLst/>
              <a:cxnLst/>
              <a:rect r="r" b="b" t="t" l="l"/>
              <a:pathLst>
                <a:path h="2946400" w="3890269">
                  <a:moveTo>
                    <a:pt x="0" y="0"/>
                  </a:moveTo>
                  <a:lnTo>
                    <a:pt x="3890269" y="0"/>
                  </a:lnTo>
                  <a:lnTo>
                    <a:pt x="3890269" y="2946400"/>
                  </a:lnTo>
                  <a:lnTo>
                    <a:pt x="0" y="2946400"/>
                  </a:lnTo>
                  <a:close/>
                </a:path>
              </a:pathLst>
            </a:custGeom>
            <a:solidFill>
              <a:srgbClr val="FDF9B4"/>
            </a:solidFill>
          </p:spPr>
        </p:sp>
        <p:sp>
          <p:nvSpPr>
            <p:cNvPr name="Freeform 51" id="51"/>
            <p:cNvSpPr/>
            <p:nvPr/>
          </p:nvSpPr>
          <p:spPr>
            <a:xfrm flipH="false" flipV="false" rot="0">
              <a:off x="0" y="0"/>
              <a:ext cx="3890269" cy="3048000"/>
            </a:xfrm>
            <a:custGeom>
              <a:avLst/>
              <a:gdLst/>
              <a:ahLst/>
              <a:cxnLst/>
              <a:rect r="r" b="b" t="t" l="l"/>
              <a:pathLst>
                <a:path h="3048000" w="3890269">
                  <a:moveTo>
                    <a:pt x="0" y="2946400"/>
                  </a:moveTo>
                  <a:lnTo>
                    <a:pt x="3890269" y="2946400"/>
                  </a:lnTo>
                  <a:lnTo>
                    <a:pt x="3763269" y="3048000"/>
                  </a:lnTo>
                  <a:cubicBezTo>
                    <a:pt x="3763269" y="3048000"/>
                    <a:pt x="2772669" y="2971800"/>
                    <a:pt x="2671069" y="2971800"/>
                  </a:cubicBezTo>
                  <a:lnTo>
                    <a:pt x="1219200" y="2971800"/>
                  </a:lnTo>
                  <a:cubicBezTo>
                    <a:pt x="1117600" y="2971800"/>
                    <a:pt x="127000" y="3048000"/>
                    <a:pt x="127000" y="3048000"/>
                  </a:cubicBezTo>
                  <a:lnTo>
                    <a:pt x="0" y="2946400"/>
                  </a:lnTo>
                  <a:lnTo>
                    <a:pt x="0" y="0"/>
                  </a:lnTo>
                  <a:lnTo>
                    <a:pt x="3890269" y="0"/>
                  </a:lnTo>
                  <a:lnTo>
                    <a:pt x="3890269" y="2946400"/>
                  </a:lnTo>
                  <a:lnTo>
                    <a:pt x="12700" y="2946400"/>
                  </a:lnTo>
                  <a:lnTo>
                    <a:pt x="12700" y="2933700"/>
                  </a:lnTo>
                  <a:lnTo>
                    <a:pt x="3877569" y="2933700"/>
                  </a:lnTo>
                  <a:lnTo>
                    <a:pt x="3877569" y="12700"/>
                  </a:lnTo>
                  <a:lnTo>
                    <a:pt x="12700" y="12700"/>
                  </a:lnTo>
                  <a:lnTo>
                    <a:pt x="12700" y="2946400"/>
                  </a:lnTo>
                </a:path>
              </a:pathLst>
            </a:custGeom>
            <a:solidFill>
              <a:srgbClr val="394C60">
                <a:alpha val="9804"/>
              </a:srgbClr>
            </a:solidFill>
          </p:spPr>
        </p:sp>
        <p:sp>
          <p:nvSpPr>
            <p:cNvPr name="TextBox 52" id="52"/>
            <p:cNvSpPr txBox="true"/>
            <p:nvPr/>
          </p:nvSpPr>
          <p:spPr>
            <a:xfrm>
              <a:off x="0" y="-66675"/>
              <a:ext cx="3890269" cy="2555875"/>
            </a:xfrm>
            <a:prstGeom prst="rect">
              <a:avLst/>
            </a:prstGeom>
          </p:spPr>
          <p:txBody>
            <a:bodyPr anchor="t" rtlCol="false" tIns="203200" lIns="203200" bIns="203200" rIns="203200"/>
            <a:lstStyle/>
            <a:p>
              <a:pPr algn="ctr">
                <a:lnSpc>
                  <a:spcPts val="2799"/>
                </a:lnSpc>
              </a:pPr>
              <a:r>
                <a:rPr lang="en-US" sz="1999" b="true">
                  <a:solidFill>
                    <a:srgbClr val="000000"/>
                  </a:solidFill>
                  <a:latin typeface="Telegraf Bold"/>
                  <a:ea typeface="Telegraf Bold"/>
                  <a:cs typeface="Telegraf Bold"/>
                  <a:sym typeface="Telegraf Bold"/>
                </a:rPr>
                <a:t>Doesn’t use</a:t>
              </a:r>
              <a:r>
                <a:rPr lang="en-US" sz="1999">
                  <a:solidFill>
                    <a:srgbClr val="000000"/>
                  </a:solidFill>
                  <a:latin typeface="Telegraf"/>
                  <a:ea typeface="Telegraf"/>
                  <a:cs typeface="Telegraf"/>
                  <a:sym typeface="Telegraf"/>
                </a:rPr>
                <a:t> any </a:t>
              </a:r>
              <a:r>
                <a:rPr lang="en-US" sz="1999" b="true">
                  <a:solidFill>
                    <a:srgbClr val="000000"/>
                  </a:solidFill>
                  <a:latin typeface="Telegraf Bold"/>
                  <a:ea typeface="Telegraf Bold"/>
                  <a:cs typeface="Telegraf Bold"/>
                  <a:sym typeface="Telegraf Bold"/>
                </a:rPr>
                <a:t>sleep or wake aids</a:t>
              </a:r>
              <a:r>
                <a:rPr lang="en-US" sz="1999">
                  <a:solidFill>
                    <a:srgbClr val="000000"/>
                  </a:solidFill>
                  <a:latin typeface="Telegraf"/>
                  <a:ea typeface="Telegraf"/>
                  <a:cs typeface="Telegraf"/>
                  <a:sym typeface="Telegraf"/>
                </a:rPr>
                <a:t> (caffeine, melatonin, energy drinks)</a:t>
              </a:r>
            </a:p>
          </p:txBody>
        </p:sp>
      </p:grpSp>
      <p:sp>
        <p:nvSpPr>
          <p:cNvPr name="TextBox 53" id="53"/>
          <p:cNvSpPr txBox="true"/>
          <p:nvPr/>
        </p:nvSpPr>
        <p:spPr>
          <a:xfrm rot="0">
            <a:off x="9424412" y="6170900"/>
            <a:ext cx="8357980" cy="3852545"/>
          </a:xfrm>
          <a:prstGeom prst="rect">
            <a:avLst/>
          </a:prstGeom>
        </p:spPr>
        <p:txBody>
          <a:bodyPr anchor="t" rtlCol="false" tIns="0" lIns="0" bIns="0" rIns="0">
            <a:spAutoFit/>
          </a:bodyPr>
          <a:lstStyle/>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Frustrated going through 2 week transition period</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Optimistic about sleep tracking to help the transitory process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“It is what it is” mentality about working night shifts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Accepting of the fact that he’s giving up the convenience of a day job</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Values consistency and routine; believes it is the key to his upkept health</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Feels he can assess for himself his wakefulness; currently doesn’t track sleep</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Scared of the “stuff that’s in energy drinks”, relies on his personal circadian rhythm</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Used to this biannual day shift to night shift switch</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A sense of unavoidable disconnect with “day-shifters”</a:t>
            </a:r>
          </a:p>
          <a:p>
            <a:pPr algn="l" marL="367034" indent="-183517" lvl="1">
              <a:lnSpc>
                <a:spcPts val="2380"/>
              </a:lnSpc>
              <a:buFont typeface="Arial"/>
              <a:buChar char="•"/>
            </a:pPr>
            <a:r>
              <a:rPr lang="en-US" sz="1700">
                <a:solidFill>
                  <a:srgbClr val="000000">
                    <a:alpha val="40000"/>
                  </a:srgbClr>
                </a:solidFill>
                <a:latin typeface="Telegraf"/>
                <a:ea typeface="Telegraf"/>
                <a:cs typeface="Telegraf"/>
                <a:sym typeface="Telegraf"/>
              </a:rPr>
              <a:t>A sense of duty to his job to the point where he is willing to sacrifice a regular life for 6 months of the year.</a:t>
            </a:r>
          </a:p>
          <a:p>
            <a:pPr algn="l">
              <a:lnSpc>
                <a:spcPts val="2380"/>
              </a:lnSpc>
            </a:pPr>
          </a:p>
        </p:txBody>
      </p:sp>
      <p:grpSp>
        <p:nvGrpSpPr>
          <p:cNvPr name="Group 54" id="54"/>
          <p:cNvGrpSpPr/>
          <p:nvPr/>
        </p:nvGrpSpPr>
        <p:grpSpPr>
          <a:xfrm rot="0">
            <a:off x="10435961" y="6608472"/>
            <a:ext cx="3240967" cy="2286000"/>
            <a:chOff x="0" y="0"/>
            <a:chExt cx="4321289" cy="3048000"/>
          </a:xfrm>
        </p:grpSpPr>
        <p:sp>
          <p:nvSpPr>
            <p:cNvPr name="Freeform 55" id="55"/>
            <p:cNvSpPr/>
            <p:nvPr/>
          </p:nvSpPr>
          <p:spPr>
            <a:xfrm flipH="false" flipV="false" rot="0">
              <a:off x="0" y="0"/>
              <a:ext cx="4321289" cy="2946400"/>
            </a:xfrm>
            <a:custGeom>
              <a:avLst/>
              <a:gdLst/>
              <a:ahLst/>
              <a:cxnLst/>
              <a:rect r="r" b="b" t="t" l="l"/>
              <a:pathLst>
                <a:path h="2946400" w="4321289">
                  <a:moveTo>
                    <a:pt x="0" y="0"/>
                  </a:moveTo>
                  <a:lnTo>
                    <a:pt x="4321289" y="0"/>
                  </a:lnTo>
                  <a:lnTo>
                    <a:pt x="4321289" y="2946400"/>
                  </a:lnTo>
                  <a:lnTo>
                    <a:pt x="0" y="2946400"/>
                  </a:lnTo>
                  <a:close/>
                </a:path>
              </a:pathLst>
            </a:custGeom>
            <a:solidFill>
              <a:srgbClr val="F6B7A2"/>
            </a:solidFill>
          </p:spPr>
        </p:sp>
        <p:sp>
          <p:nvSpPr>
            <p:cNvPr name="Freeform 56" id="56"/>
            <p:cNvSpPr/>
            <p:nvPr/>
          </p:nvSpPr>
          <p:spPr>
            <a:xfrm flipH="false" flipV="false" rot="0">
              <a:off x="0" y="0"/>
              <a:ext cx="4321289" cy="3048000"/>
            </a:xfrm>
            <a:custGeom>
              <a:avLst/>
              <a:gdLst/>
              <a:ahLst/>
              <a:cxnLst/>
              <a:rect r="r" b="b" t="t" l="l"/>
              <a:pathLst>
                <a:path h="3048000" w="4321289">
                  <a:moveTo>
                    <a:pt x="0" y="2946400"/>
                  </a:moveTo>
                  <a:lnTo>
                    <a:pt x="4321289" y="2946400"/>
                  </a:lnTo>
                  <a:lnTo>
                    <a:pt x="4194289" y="3048000"/>
                  </a:lnTo>
                  <a:cubicBezTo>
                    <a:pt x="4194289" y="3048000"/>
                    <a:pt x="3203689" y="2971800"/>
                    <a:pt x="3102089" y="2971800"/>
                  </a:cubicBezTo>
                  <a:lnTo>
                    <a:pt x="1219200" y="2971800"/>
                  </a:lnTo>
                  <a:cubicBezTo>
                    <a:pt x="1117600" y="2971800"/>
                    <a:pt x="127000" y="3048000"/>
                    <a:pt x="127000" y="3048000"/>
                  </a:cubicBezTo>
                  <a:lnTo>
                    <a:pt x="0" y="2946400"/>
                  </a:lnTo>
                  <a:lnTo>
                    <a:pt x="0" y="0"/>
                  </a:lnTo>
                  <a:lnTo>
                    <a:pt x="4321289" y="0"/>
                  </a:lnTo>
                  <a:lnTo>
                    <a:pt x="4321289" y="2946400"/>
                  </a:lnTo>
                  <a:lnTo>
                    <a:pt x="12700" y="2946400"/>
                  </a:lnTo>
                  <a:lnTo>
                    <a:pt x="12700" y="2933700"/>
                  </a:lnTo>
                  <a:lnTo>
                    <a:pt x="4308589" y="2933700"/>
                  </a:lnTo>
                  <a:lnTo>
                    <a:pt x="4308589" y="12700"/>
                  </a:lnTo>
                  <a:lnTo>
                    <a:pt x="12700" y="12700"/>
                  </a:lnTo>
                  <a:lnTo>
                    <a:pt x="12700" y="2946400"/>
                  </a:lnTo>
                </a:path>
              </a:pathLst>
            </a:custGeom>
            <a:solidFill>
              <a:srgbClr val="394C60">
                <a:alpha val="9804"/>
              </a:srgbClr>
            </a:solidFill>
          </p:spPr>
        </p:sp>
        <p:sp>
          <p:nvSpPr>
            <p:cNvPr name="TextBox 57" id="57"/>
            <p:cNvSpPr txBox="true"/>
            <p:nvPr/>
          </p:nvSpPr>
          <p:spPr>
            <a:xfrm>
              <a:off x="0" y="-66675"/>
              <a:ext cx="4321289"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A sense of </a:t>
              </a:r>
              <a:r>
                <a:rPr lang="en-US" sz="1999" b="true">
                  <a:solidFill>
                    <a:srgbClr val="000000"/>
                  </a:solidFill>
                  <a:latin typeface="Telegraf Bold"/>
                  <a:ea typeface="Telegraf Bold"/>
                  <a:cs typeface="Telegraf Bold"/>
                  <a:sym typeface="Telegraf Bold"/>
                </a:rPr>
                <a:t>unavoidable disconnect </a:t>
              </a:r>
              <a:r>
                <a:rPr lang="en-US" sz="1999">
                  <a:solidFill>
                    <a:srgbClr val="000000"/>
                  </a:solidFill>
                  <a:latin typeface="Telegraf"/>
                  <a:ea typeface="Telegraf"/>
                  <a:cs typeface="Telegraf"/>
                  <a:sym typeface="Telegraf"/>
                </a:rPr>
                <a:t>with “day-shifters”: explaining special situations, etc</a:t>
              </a:r>
            </a:p>
          </p:txBody>
        </p:sp>
      </p:grpSp>
      <p:sp>
        <p:nvSpPr>
          <p:cNvPr name="TextBox 58" id="58"/>
          <p:cNvSpPr txBox="true"/>
          <p:nvPr/>
        </p:nvSpPr>
        <p:spPr>
          <a:xfrm rot="0">
            <a:off x="10117605"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Feels</a:t>
            </a:r>
          </a:p>
        </p:txBody>
      </p:sp>
      <p:sp>
        <p:nvSpPr>
          <p:cNvPr name="TextBox 59" id="59"/>
          <p:cNvSpPr txBox="true"/>
          <p:nvPr/>
        </p:nvSpPr>
        <p:spPr>
          <a:xfrm rot="0">
            <a:off x="10117605"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Thinks</a:t>
            </a:r>
          </a:p>
        </p:txBody>
      </p:sp>
      <p:sp>
        <p:nvSpPr>
          <p:cNvPr name="TextBox 60" id="60"/>
          <p:cNvSpPr txBox="true"/>
          <p:nvPr/>
        </p:nvSpPr>
        <p:spPr>
          <a:xfrm rot="0">
            <a:off x="1122601" y="589900"/>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Says</a:t>
            </a:r>
          </a:p>
        </p:txBody>
      </p:sp>
      <p:sp>
        <p:nvSpPr>
          <p:cNvPr name="TextBox 61" id="61"/>
          <p:cNvSpPr txBox="true"/>
          <p:nvPr/>
        </p:nvSpPr>
        <p:spPr>
          <a:xfrm rot="0">
            <a:off x="1122601" y="5393565"/>
            <a:ext cx="5406542" cy="523240"/>
          </a:xfrm>
          <a:prstGeom prst="rect">
            <a:avLst/>
          </a:prstGeom>
        </p:spPr>
        <p:txBody>
          <a:bodyPr anchor="t" rtlCol="false" tIns="0" lIns="0" bIns="0" rIns="0">
            <a:spAutoFit/>
          </a:bodyPr>
          <a:lstStyle/>
          <a:p>
            <a:pPr algn="l" marL="0" indent="0" lvl="0">
              <a:lnSpc>
                <a:spcPts val="4130"/>
              </a:lnSpc>
              <a:spcBef>
                <a:spcPct val="0"/>
              </a:spcBef>
            </a:pPr>
            <a:r>
              <a:rPr lang="en-US" b="true" sz="3500">
                <a:solidFill>
                  <a:srgbClr val="000000"/>
                </a:solidFill>
                <a:latin typeface="RoxboroughCF Bold"/>
                <a:ea typeface="RoxboroughCF Bold"/>
                <a:cs typeface="RoxboroughCF Bold"/>
                <a:sym typeface="RoxboroughCF Bold"/>
              </a:rPr>
              <a:t>Does</a:t>
            </a:r>
          </a:p>
        </p:txBody>
      </p:sp>
      <p:grpSp>
        <p:nvGrpSpPr>
          <p:cNvPr name="Group 62" id="62"/>
          <p:cNvGrpSpPr/>
          <p:nvPr/>
        </p:nvGrpSpPr>
        <p:grpSpPr>
          <a:xfrm rot="0">
            <a:off x="4811497" y="1845726"/>
            <a:ext cx="2286000" cy="2286000"/>
            <a:chOff x="0" y="0"/>
            <a:chExt cx="3048000" cy="3048000"/>
          </a:xfrm>
        </p:grpSpPr>
        <p:sp>
          <p:nvSpPr>
            <p:cNvPr name="Freeform 63" id="63"/>
            <p:cNvSpPr/>
            <p:nvPr/>
          </p:nvSpPr>
          <p:spPr>
            <a:xfrm flipH="false" flipV="false" rot="0">
              <a:off x="0" y="0"/>
              <a:ext cx="3048000" cy="2946400"/>
            </a:xfrm>
            <a:custGeom>
              <a:avLst/>
              <a:gdLst/>
              <a:ahLst/>
              <a:cxnLst/>
              <a:rect r="r" b="b" t="t" l="l"/>
              <a:pathLst>
                <a:path h="2946400" w="3048000">
                  <a:moveTo>
                    <a:pt x="0" y="0"/>
                  </a:moveTo>
                  <a:lnTo>
                    <a:pt x="3048000" y="0"/>
                  </a:lnTo>
                  <a:lnTo>
                    <a:pt x="3048000" y="2946400"/>
                  </a:lnTo>
                  <a:lnTo>
                    <a:pt x="0" y="2946400"/>
                  </a:lnTo>
                  <a:close/>
                </a:path>
              </a:pathLst>
            </a:custGeom>
            <a:solidFill>
              <a:srgbClr val="F4BAD9"/>
            </a:solidFill>
          </p:spPr>
        </p:sp>
        <p:sp>
          <p:nvSpPr>
            <p:cNvPr name="Freeform 64" id="64"/>
            <p:cNvSpPr/>
            <p:nvPr/>
          </p:nvSpPr>
          <p:spPr>
            <a:xfrm flipH="false" flipV="false" rot="0">
              <a:off x="0" y="0"/>
              <a:ext cx="3048000" cy="3048000"/>
            </a:xfrm>
            <a:custGeom>
              <a:avLst/>
              <a:gdLst/>
              <a:ahLst/>
              <a:cxnLst/>
              <a:rect r="r" b="b" t="t" l="l"/>
              <a:pathLst>
                <a:path h="3048000" w="3048000">
                  <a:moveTo>
                    <a:pt x="0" y="2946400"/>
                  </a:moveTo>
                  <a:lnTo>
                    <a:pt x="3048000" y="2946400"/>
                  </a:lnTo>
                  <a:lnTo>
                    <a:pt x="2921000" y="3048000"/>
                  </a:lnTo>
                  <a:cubicBezTo>
                    <a:pt x="2921000" y="3048000"/>
                    <a:pt x="1930400" y="2971800"/>
                    <a:pt x="1828800" y="2971800"/>
                  </a:cubicBezTo>
                  <a:lnTo>
                    <a:pt x="1219200" y="2971800"/>
                  </a:lnTo>
                  <a:cubicBezTo>
                    <a:pt x="1117600" y="2971800"/>
                    <a:pt x="127000" y="3048000"/>
                    <a:pt x="127000" y="3048000"/>
                  </a:cubicBezTo>
                  <a:lnTo>
                    <a:pt x="0" y="2946400"/>
                  </a:lnTo>
                  <a:lnTo>
                    <a:pt x="0" y="0"/>
                  </a:lnTo>
                  <a:lnTo>
                    <a:pt x="3048000" y="0"/>
                  </a:lnTo>
                  <a:lnTo>
                    <a:pt x="3048000" y="2946400"/>
                  </a:lnTo>
                  <a:lnTo>
                    <a:pt x="12700" y="2946400"/>
                  </a:lnTo>
                  <a:lnTo>
                    <a:pt x="12700" y="2933700"/>
                  </a:lnTo>
                  <a:lnTo>
                    <a:pt x="3035300" y="2933700"/>
                  </a:lnTo>
                  <a:lnTo>
                    <a:pt x="3035300" y="12700"/>
                  </a:lnTo>
                  <a:lnTo>
                    <a:pt x="12700" y="12700"/>
                  </a:lnTo>
                  <a:lnTo>
                    <a:pt x="12700" y="2946400"/>
                  </a:lnTo>
                </a:path>
              </a:pathLst>
            </a:custGeom>
            <a:solidFill>
              <a:srgbClr val="394C60">
                <a:alpha val="9804"/>
              </a:srgbClr>
            </a:solidFill>
          </p:spPr>
        </p:sp>
        <p:sp>
          <p:nvSpPr>
            <p:cNvPr name="TextBox 65" id="65"/>
            <p:cNvSpPr txBox="true"/>
            <p:nvPr/>
          </p:nvSpPr>
          <p:spPr>
            <a:xfrm>
              <a:off x="0" y="-76200"/>
              <a:ext cx="3048000" cy="2565400"/>
            </a:xfrm>
            <a:prstGeom prst="rect">
              <a:avLst/>
            </a:prstGeom>
          </p:spPr>
          <p:txBody>
            <a:bodyPr anchor="t" rtlCol="false" tIns="203200" lIns="203200" bIns="203200" rIns="203200"/>
            <a:lstStyle/>
            <a:p>
              <a:pPr algn="ctr">
                <a:lnSpc>
                  <a:spcPts val="2800"/>
                </a:lnSpc>
              </a:pPr>
              <a:r>
                <a:rPr lang="en-US" sz="2000" b="true">
                  <a:solidFill>
                    <a:srgbClr val="000000"/>
                  </a:solidFill>
                  <a:latin typeface="Telegraf Bold"/>
                  <a:ea typeface="Telegraf Bold"/>
                  <a:cs typeface="Telegraf Bold"/>
                  <a:sym typeface="Telegraf Bold"/>
                </a:rPr>
                <a:t>“The entire world runs on a daytime schedule.”</a:t>
              </a:r>
            </a:p>
          </p:txBody>
        </p:sp>
      </p:grpSp>
      <p:grpSp>
        <p:nvGrpSpPr>
          <p:cNvPr name="Group 66" id="66"/>
          <p:cNvGrpSpPr/>
          <p:nvPr/>
        </p:nvGrpSpPr>
        <p:grpSpPr>
          <a:xfrm rot="0">
            <a:off x="13775843" y="1714726"/>
            <a:ext cx="3496607" cy="2548001"/>
            <a:chOff x="0" y="0"/>
            <a:chExt cx="4662143" cy="3397334"/>
          </a:xfrm>
        </p:grpSpPr>
        <p:sp>
          <p:nvSpPr>
            <p:cNvPr name="Freeform 67" id="67"/>
            <p:cNvSpPr/>
            <p:nvPr/>
          </p:nvSpPr>
          <p:spPr>
            <a:xfrm flipH="false" flipV="false" rot="0">
              <a:off x="0" y="0"/>
              <a:ext cx="4662143" cy="3295734"/>
            </a:xfrm>
            <a:custGeom>
              <a:avLst/>
              <a:gdLst/>
              <a:ahLst/>
              <a:cxnLst/>
              <a:rect r="r" b="b" t="t" l="l"/>
              <a:pathLst>
                <a:path h="3295734" w="4662143">
                  <a:moveTo>
                    <a:pt x="0" y="0"/>
                  </a:moveTo>
                  <a:lnTo>
                    <a:pt x="4662143" y="0"/>
                  </a:lnTo>
                  <a:lnTo>
                    <a:pt x="4662143" y="3295734"/>
                  </a:lnTo>
                  <a:lnTo>
                    <a:pt x="0" y="3295734"/>
                  </a:lnTo>
                  <a:close/>
                </a:path>
              </a:pathLst>
            </a:custGeom>
            <a:solidFill>
              <a:srgbClr val="CBE9A2"/>
            </a:solidFill>
          </p:spPr>
        </p:sp>
        <p:sp>
          <p:nvSpPr>
            <p:cNvPr name="Freeform 68" id="68"/>
            <p:cNvSpPr/>
            <p:nvPr/>
          </p:nvSpPr>
          <p:spPr>
            <a:xfrm flipH="false" flipV="false" rot="0">
              <a:off x="0" y="0"/>
              <a:ext cx="4662143" cy="3397334"/>
            </a:xfrm>
            <a:custGeom>
              <a:avLst/>
              <a:gdLst/>
              <a:ahLst/>
              <a:cxnLst/>
              <a:rect r="r" b="b" t="t" l="l"/>
              <a:pathLst>
                <a:path h="3397334" w="4662143">
                  <a:moveTo>
                    <a:pt x="0" y="3295734"/>
                  </a:moveTo>
                  <a:lnTo>
                    <a:pt x="4662143" y="3295734"/>
                  </a:lnTo>
                  <a:lnTo>
                    <a:pt x="4535143" y="3397334"/>
                  </a:lnTo>
                  <a:cubicBezTo>
                    <a:pt x="4535143" y="3397334"/>
                    <a:pt x="3544543" y="3321134"/>
                    <a:pt x="3442943" y="3321134"/>
                  </a:cubicBezTo>
                  <a:lnTo>
                    <a:pt x="1219200" y="3321134"/>
                  </a:lnTo>
                  <a:cubicBezTo>
                    <a:pt x="1117600" y="3321134"/>
                    <a:pt x="127000" y="3397334"/>
                    <a:pt x="127000" y="3397334"/>
                  </a:cubicBezTo>
                  <a:lnTo>
                    <a:pt x="0" y="3295734"/>
                  </a:lnTo>
                  <a:lnTo>
                    <a:pt x="0" y="0"/>
                  </a:lnTo>
                  <a:lnTo>
                    <a:pt x="4662143" y="0"/>
                  </a:lnTo>
                  <a:lnTo>
                    <a:pt x="4662143" y="3295734"/>
                  </a:lnTo>
                  <a:lnTo>
                    <a:pt x="12700" y="3295734"/>
                  </a:lnTo>
                  <a:lnTo>
                    <a:pt x="12700" y="3283034"/>
                  </a:lnTo>
                  <a:lnTo>
                    <a:pt x="4649443" y="3283034"/>
                  </a:lnTo>
                  <a:lnTo>
                    <a:pt x="4649443" y="12700"/>
                  </a:lnTo>
                  <a:lnTo>
                    <a:pt x="12700" y="12700"/>
                  </a:lnTo>
                  <a:lnTo>
                    <a:pt x="12700" y="3295734"/>
                  </a:lnTo>
                </a:path>
              </a:pathLst>
            </a:custGeom>
            <a:solidFill>
              <a:srgbClr val="394C60">
                <a:alpha val="9804"/>
              </a:srgbClr>
            </a:solidFill>
          </p:spPr>
        </p:sp>
        <p:sp>
          <p:nvSpPr>
            <p:cNvPr name="TextBox 69" id="69"/>
            <p:cNvSpPr txBox="true"/>
            <p:nvPr/>
          </p:nvSpPr>
          <p:spPr>
            <a:xfrm>
              <a:off x="0" y="-66675"/>
              <a:ext cx="4662143" cy="2905209"/>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The </a:t>
              </a:r>
              <a:r>
                <a:rPr lang="en-US" sz="1999" b="true">
                  <a:solidFill>
                    <a:srgbClr val="000000"/>
                  </a:solidFill>
                  <a:latin typeface="Telegraf Bold"/>
                  <a:ea typeface="Telegraf Bold"/>
                  <a:cs typeface="Telegraf Bold"/>
                  <a:sym typeface="Telegraf Bold"/>
                </a:rPr>
                <a:t>human body isn’t built to work overnight</a:t>
              </a:r>
              <a:r>
                <a:rPr lang="en-US" sz="1999">
                  <a:solidFill>
                    <a:srgbClr val="000000"/>
                  </a:solidFill>
                  <a:latin typeface="Telegraf"/>
                  <a:ea typeface="Telegraf"/>
                  <a:cs typeface="Telegraf"/>
                  <a:sym typeface="Telegraf"/>
                </a:rPr>
                <a:t>, and the hardest part is the first two weeks of transition</a:t>
              </a:r>
            </a:p>
          </p:txBody>
        </p:sp>
      </p:grpSp>
      <p:grpSp>
        <p:nvGrpSpPr>
          <p:cNvPr name="Group 70" id="70"/>
          <p:cNvGrpSpPr/>
          <p:nvPr/>
        </p:nvGrpSpPr>
        <p:grpSpPr>
          <a:xfrm rot="0">
            <a:off x="4811497" y="6608472"/>
            <a:ext cx="3584791" cy="2286000"/>
            <a:chOff x="0" y="0"/>
            <a:chExt cx="4779721" cy="3048000"/>
          </a:xfrm>
        </p:grpSpPr>
        <p:sp>
          <p:nvSpPr>
            <p:cNvPr name="Freeform 71" id="71"/>
            <p:cNvSpPr/>
            <p:nvPr/>
          </p:nvSpPr>
          <p:spPr>
            <a:xfrm flipH="false" flipV="false" rot="0">
              <a:off x="0" y="0"/>
              <a:ext cx="4779721" cy="2946400"/>
            </a:xfrm>
            <a:custGeom>
              <a:avLst/>
              <a:gdLst/>
              <a:ahLst/>
              <a:cxnLst/>
              <a:rect r="r" b="b" t="t" l="l"/>
              <a:pathLst>
                <a:path h="2946400" w="4779721">
                  <a:moveTo>
                    <a:pt x="0" y="0"/>
                  </a:moveTo>
                  <a:lnTo>
                    <a:pt x="4779721" y="0"/>
                  </a:lnTo>
                  <a:lnTo>
                    <a:pt x="4779721" y="2946400"/>
                  </a:lnTo>
                  <a:lnTo>
                    <a:pt x="0" y="2946400"/>
                  </a:lnTo>
                  <a:close/>
                </a:path>
              </a:pathLst>
            </a:custGeom>
            <a:solidFill>
              <a:srgbClr val="FDF9B4"/>
            </a:solidFill>
          </p:spPr>
        </p:sp>
        <p:sp>
          <p:nvSpPr>
            <p:cNvPr name="Freeform 72" id="72"/>
            <p:cNvSpPr/>
            <p:nvPr/>
          </p:nvSpPr>
          <p:spPr>
            <a:xfrm flipH="false" flipV="false" rot="0">
              <a:off x="0" y="0"/>
              <a:ext cx="4779721" cy="3048000"/>
            </a:xfrm>
            <a:custGeom>
              <a:avLst/>
              <a:gdLst/>
              <a:ahLst/>
              <a:cxnLst/>
              <a:rect r="r" b="b" t="t" l="l"/>
              <a:pathLst>
                <a:path h="3048000" w="4779721">
                  <a:moveTo>
                    <a:pt x="0" y="2946400"/>
                  </a:moveTo>
                  <a:lnTo>
                    <a:pt x="4779721" y="2946400"/>
                  </a:lnTo>
                  <a:lnTo>
                    <a:pt x="4652721" y="3048000"/>
                  </a:lnTo>
                  <a:cubicBezTo>
                    <a:pt x="4652721" y="3048000"/>
                    <a:pt x="3662121" y="2971800"/>
                    <a:pt x="3560521" y="2971800"/>
                  </a:cubicBezTo>
                  <a:lnTo>
                    <a:pt x="1219200" y="2971800"/>
                  </a:lnTo>
                  <a:cubicBezTo>
                    <a:pt x="1117600" y="2971800"/>
                    <a:pt x="127000" y="3048000"/>
                    <a:pt x="127000" y="3048000"/>
                  </a:cubicBezTo>
                  <a:lnTo>
                    <a:pt x="0" y="2946400"/>
                  </a:lnTo>
                  <a:lnTo>
                    <a:pt x="0" y="0"/>
                  </a:lnTo>
                  <a:lnTo>
                    <a:pt x="4779721" y="0"/>
                  </a:lnTo>
                  <a:lnTo>
                    <a:pt x="4779721" y="2946400"/>
                  </a:lnTo>
                  <a:lnTo>
                    <a:pt x="12700" y="2946400"/>
                  </a:lnTo>
                  <a:lnTo>
                    <a:pt x="12700" y="2933700"/>
                  </a:lnTo>
                  <a:lnTo>
                    <a:pt x="4767021" y="2933700"/>
                  </a:lnTo>
                  <a:lnTo>
                    <a:pt x="4767021" y="12700"/>
                  </a:lnTo>
                  <a:lnTo>
                    <a:pt x="12700" y="12700"/>
                  </a:lnTo>
                  <a:lnTo>
                    <a:pt x="12700" y="2946400"/>
                  </a:lnTo>
                </a:path>
              </a:pathLst>
            </a:custGeom>
            <a:solidFill>
              <a:srgbClr val="394C60">
                <a:alpha val="9804"/>
              </a:srgbClr>
            </a:solidFill>
          </p:spPr>
        </p:sp>
        <p:sp>
          <p:nvSpPr>
            <p:cNvPr name="TextBox 73" id="73"/>
            <p:cNvSpPr txBox="true"/>
            <p:nvPr/>
          </p:nvSpPr>
          <p:spPr>
            <a:xfrm>
              <a:off x="0" y="-66675"/>
              <a:ext cx="4779721" cy="2555875"/>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Maintains his overnight schedule even on his off days. Believes </a:t>
              </a:r>
              <a:r>
                <a:rPr lang="en-US" sz="1999" b="true">
                  <a:solidFill>
                    <a:srgbClr val="000000"/>
                  </a:solidFill>
                  <a:latin typeface="Telegraf Bold"/>
                  <a:ea typeface="Telegraf Bold"/>
                  <a:cs typeface="Telegraf Bold"/>
                  <a:sym typeface="Telegraf Bold"/>
                </a:rPr>
                <a:t>consistency is the key</a:t>
              </a:r>
              <a:r>
                <a:rPr lang="en-US" sz="1999">
                  <a:solidFill>
                    <a:srgbClr val="000000"/>
                  </a:solidFill>
                  <a:latin typeface="Telegraf"/>
                  <a:ea typeface="Telegraf"/>
                  <a:cs typeface="Telegraf"/>
                  <a:sym typeface="Telegraf"/>
                </a:rPr>
                <a:t> to adjustment.</a:t>
              </a:r>
            </a:p>
          </p:txBody>
        </p:sp>
      </p:grpSp>
      <p:grpSp>
        <p:nvGrpSpPr>
          <p:cNvPr name="Group 74" id="74"/>
          <p:cNvGrpSpPr/>
          <p:nvPr/>
        </p:nvGrpSpPr>
        <p:grpSpPr>
          <a:xfrm rot="0">
            <a:off x="14121034" y="6572410"/>
            <a:ext cx="3419347" cy="2548001"/>
            <a:chOff x="0" y="0"/>
            <a:chExt cx="4559130" cy="3397334"/>
          </a:xfrm>
        </p:grpSpPr>
        <p:sp>
          <p:nvSpPr>
            <p:cNvPr name="Freeform 75" id="75"/>
            <p:cNvSpPr/>
            <p:nvPr/>
          </p:nvSpPr>
          <p:spPr>
            <a:xfrm flipH="false" flipV="false" rot="0">
              <a:off x="0" y="0"/>
              <a:ext cx="4559130" cy="3295734"/>
            </a:xfrm>
            <a:custGeom>
              <a:avLst/>
              <a:gdLst/>
              <a:ahLst/>
              <a:cxnLst/>
              <a:rect r="r" b="b" t="t" l="l"/>
              <a:pathLst>
                <a:path h="3295734" w="4559130">
                  <a:moveTo>
                    <a:pt x="0" y="0"/>
                  </a:moveTo>
                  <a:lnTo>
                    <a:pt x="4559130" y="0"/>
                  </a:lnTo>
                  <a:lnTo>
                    <a:pt x="4559130" y="3295734"/>
                  </a:lnTo>
                  <a:lnTo>
                    <a:pt x="0" y="3295734"/>
                  </a:lnTo>
                  <a:close/>
                </a:path>
              </a:pathLst>
            </a:custGeom>
            <a:solidFill>
              <a:srgbClr val="F6B7A2"/>
            </a:solidFill>
          </p:spPr>
        </p:sp>
        <p:sp>
          <p:nvSpPr>
            <p:cNvPr name="Freeform 76" id="76"/>
            <p:cNvSpPr/>
            <p:nvPr/>
          </p:nvSpPr>
          <p:spPr>
            <a:xfrm flipH="false" flipV="false" rot="0">
              <a:off x="0" y="0"/>
              <a:ext cx="4559130" cy="3397334"/>
            </a:xfrm>
            <a:custGeom>
              <a:avLst/>
              <a:gdLst/>
              <a:ahLst/>
              <a:cxnLst/>
              <a:rect r="r" b="b" t="t" l="l"/>
              <a:pathLst>
                <a:path h="3397334" w="4559130">
                  <a:moveTo>
                    <a:pt x="0" y="3295734"/>
                  </a:moveTo>
                  <a:lnTo>
                    <a:pt x="4559130" y="3295734"/>
                  </a:lnTo>
                  <a:lnTo>
                    <a:pt x="4432130" y="3397334"/>
                  </a:lnTo>
                  <a:cubicBezTo>
                    <a:pt x="4432130" y="3397334"/>
                    <a:pt x="3441530" y="3321134"/>
                    <a:pt x="3339930" y="3321134"/>
                  </a:cubicBezTo>
                  <a:lnTo>
                    <a:pt x="1219200" y="3321134"/>
                  </a:lnTo>
                  <a:cubicBezTo>
                    <a:pt x="1117600" y="3321134"/>
                    <a:pt x="127000" y="3397334"/>
                    <a:pt x="127000" y="3397334"/>
                  </a:cubicBezTo>
                  <a:lnTo>
                    <a:pt x="0" y="3295734"/>
                  </a:lnTo>
                  <a:lnTo>
                    <a:pt x="0" y="0"/>
                  </a:lnTo>
                  <a:lnTo>
                    <a:pt x="4559130" y="0"/>
                  </a:lnTo>
                  <a:lnTo>
                    <a:pt x="4559130" y="3295734"/>
                  </a:lnTo>
                  <a:lnTo>
                    <a:pt x="12700" y="3295734"/>
                  </a:lnTo>
                  <a:lnTo>
                    <a:pt x="12700" y="3283034"/>
                  </a:lnTo>
                  <a:lnTo>
                    <a:pt x="4546430" y="3283034"/>
                  </a:lnTo>
                  <a:lnTo>
                    <a:pt x="4546430" y="12700"/>
                  </a:lnTo>
                  <a:lnTo>
                    <a:pt x="12700" y="12700"/>
                  </a:lnTo>
                  <a:lnTo>
                    <a:pt x="12700" y="3295734"/>
                  </a:lnTo>
                </a:path>
              </a:pathLst>
            </a:custGeom>
            <a:solidFill>
              <a:srgbClr val="394C60">
                <a:alpha val="9804"/>
              </a:srgbClr>
            </a:solidFill>
          </p:spPr>
        </p:sp>
        <p:sp>
          <p:nvSpPr>
            <p:cNvPr name="TextBox 77" id="77"/>
            <p:cNvSpPr txBox="true"/>
            <p:nvPr/>
          </p:nvSpPr>
          <p:spPr>
            <a:xfrm>
              <a:off x="0" y="-66675"/>
              <a:ext cx="4559130" cy="2905209"/>
            </a:xfrm>
            <a:prstGeom prst="rect">
              <a:avLst/>
            </a:prstGeom>
          </p:spPr>
          <p:txBody>
            <a:bodyPr anchor="t" rtlCol="false" tIns="203200" lIns="203200" bIns="203200" rIns="203200"/>
            <a:lstStyle/>
            <a:p>
              <a:pPr algn="ctr">
                <a:lnSpc>
                  <a:spcPts val="2799"/>
                </a:lnSpc>
              </a:pPr>
              <a:r>
                <a:rPr lang="en-US" sz="1999">
                  <a:solidFill>
                    <a:srgbClr val="000000"/>
                  </a:solidFill>
                  <a:latin typeface="Telegraf"/>
                  <a:ea typeface="Telegraf"/>
                  <a:cs typeface="Telegraf"/>
                  <a:sym typeface="Telegraf"/>
                </a:rPr>
                <a:t>Feels he can assess for himself his degree of wakefulness, but would </a:t>
              </a:r>
              <a:r>
                <a:rPr lang="en-US" sz="1999" b="true">
                  <a:solidFill>
                    <a:srgbClr val="000000"/>
                  </a:solidFill>
                  <a:latin typeface="Telegraf Bold"/>
                  <a:ea typeface="Telegraf Bold"/>
                  <a:cs typeface="Telegraf Bold"/>
                  <a:sym typeface="Telegraf Bold"/>
                </a:rPr>
                <a:t>enjoy a tailored sleep tracker</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DAGSR5haaGA</dc:identifier>
  <dcterms:modified xsi:type="dcterms:W3CDTF">2011-08-01T06:04:30Z</dcterms:modified>
  <cp:revision>1</cp:revision>
  <dc:title>CS 147 Week 1: Needfinding</dc:title>
</cp:coreProperties>
</file>