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804" r:id="rId1"/>
  </p:sldMasterIdLst>
  <p:notesMasterIdLst>
    <p:notesMasterId r:id="rId7"/>
  </p:notesMasterIdLst>
  <p:handoutMasterIdLst>
    <p:handoutMasterId r:id="rId8"/>
  </p:handoutMasterIdLst>
  <p:sldIdLst>
    <p:sldId id="322" r:id="rId2"/>
    <p:sldId id="928" r:id="rId3"/>
    <p:sldId id="708" r:id="rId4"/>
    <p:sldId id="927" r:id="rId5"/>
    <p:sldId id="897" r:id="rId6"/>
  </p:sldIdLst>
  <p:sldSz cx="12192000" cy="6858000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609585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121917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828754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2438339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3047924" algn="l" defTabSz="609585" rtl="0" eaLnBrk="1" latinLnBrk="0" hangingPunct="1">
      <a:defRPr sz="3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3657509" algn="l" defTabSz="609585" rtl="0" eaLnBrk="1" latinLnBrk="0" hangingPunct="1">
      <a:defRPr sz="3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4267093" algn="l" defTabSz="609585" rtl="0" eaLnBrk="1" latinLnBrk="0" hangingPunct="1">
      <a:defRPr sz="3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4876678" algn="l" defTabSz="609585" rtl="0" eaLnBrk="1" latinLnBrk="0" hangingPunct="1">
      <a:defRPr sz="3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2" userDrawn="1">
          <p15:clr>
            <a:srgbClr val="A4A3A4"/>
          </p15:clr>
        </p15:guide>
        <p15:guide id="2" pos="36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23">
          <p15:clr>
            <a:srgbClr val="A4A3A4"/>
          </p15:clr>
        </p15:guide>
        <p15:guide id="2" pos="302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15F18"/>
    <a:srgbClr val="000000"/>
    <a:srgbClr val="F4F4F4"/>
    <a:srgbClr val="C0C0C0"/>
    <a:srgbClr val="FFC000"/>
    <a:srgbClr val="FF9900"/>
    <a:srgbClr val="FF0000"/>
    <a:srgbClr val="CC00FF"/>
    <a:srgbClr val="6600CC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297" autoAdjust="0"/>
    <p:restoredTop sz="80153" autoAdjust="0"/>
  </p:normalViewPr>
  <p:slideViewPr>
    <p:cSldViewPr snapToGrid="0" showGuides="1">
      <p:cViewPr varScale="1">
        <p:scale>
          <a:sx n="94" d="100"/>
          <a:sy n="94" d="100"/>
        </p:scale>
        <p:origin x="944" y="200"/>
      </p:cViewPr>
      <p:guideLst>
        <p:guide orient="horz" pos="2112"/>
        <p:guide pos="365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4656"/>
    </p:cViewPr>
  </p:sorterViewPr>
  <p:notesViewPr>
    <p:cSldViewPr snapToGrid="0" showGuides="1">
      <p:cViewPr>
        <p:scale>
          <a:sx n="183" d="100"/>
          <a:sy n="183" d="100"/>
        </p:scale>
        <p:origin x="5088" y="-8"/>
      </p:cViewPr>
      <p:guideLst>
        <p:guide orient="horz" pos="2223"/>
        <p:guide pos="30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758" tIns="0" rIns="19758" bIns="0" numCol="1" anchor="b" anchorCtr="0" compatLnSpc="1">
            <a:prstTxWarp prst="textNoShape">
              <a:avLst/>
            </a:prstTxWarp>
          </a:bodyPr>
          <a:lstStyle>
            <a:lvl1pPr defTabSz="982663" eaLnBrk="0" hangingPunct="0">
              <a:defRPr sz="1000" i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758" tIns="0" rIns="19758" bIns="0" numCol="1" anchor="b" anchorCtr="0" compatLnSpc="1">
            <a:prstTxWarp prst="textNoShape">
              <a:avLst/>
            </a:prstTxWarp>
          </a:bodyPr>
          <a:lstStyle>
            <a:lvl1pPr algn="r" defTabSz="982663" eaLnBrk="0" hangingPunct="0">
              <a:defRPr sz="1000" i="1"/>
            </a:lvl1pPr>
          </a:lstStyle>
          <a:p>
            <a:fld id="{4C996BBE-401A-B64A-A6EA-284350C30AF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31775" y="230188"/>
            <a:ext cx="5221058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418" tIns="0" rIns="19418" bIns="0" numCol="1" anchor="t" anchorCtr="0" compatLnSpc="1">
            <a:prstTxWarp prst="textNoShape">
              <a:avLst/>
            </a:prstTxWarp>
          </a:bodyPr>
          <a:lstStyle>
            <a:lvl1pPr defTabSz="966788" eaLnBrk="0" hangingPunct="0">
              <a:defRPr sz="1000" i="1"/>
            </a:lvl1pPr>
          </a:lstStyle>
          <a:p>
            <a:r>
              <a:rPr lang="en-US" dirty="0"/>
              <a:t>CS 147 – HCI+D: User Interface Design, Prototyping, &amp; Evaluation</a:t>
            </a:r>
            <a:br>
              <a:rPr lang="en-US" dirty="0"/>
            </a:br>
            <a:r>
              <a:rPr lang="en-US" dirty="0"/>
              <a:t>Autumn 2023</a:t>
            </a:r>
          </a:p>
          <a:p>
            <a:r>
              <a:rPr lang="en-US" dirty="0"/>
              <a:t>Professor James A. Landay</a:t>
            </a:r>
          </a:p>
          <a:p>
            <a:r>
              <a:rPr lang="en-US" dirty="0"/>
              <a:t>Stanford University</a:t>
            </a:r>
          </a:p>
        </p:txBody>
      </p:sp>
    </p:spTree>
    <p:extLst>
      <p:ext uri="{BB962C8B-B14F-4D97-AF65-F5344CB8AC3E}">
        <p14:creationId xmlns:p14="http://schemas.microsoft.com/office/powerpoint/2010/main" val="160677479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extLst>
    <p:ext uri="{56416CCD-93CA-4268-BC5B-53C4BB910035}">
      <p15:sldGuideLst xmlns:p15="http://schemas.microsoft.com/office/powerpoint/2012/main">
        <p15:guide id="1" orient="horz" pos="3024" userDrawn="1">
          <p15:clr>
            <a:srgbClr val="F26B43"/>
          </p15:clr>
        </p15:guide>
        <p15:guide id="2" pos="2304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1588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758" tIns="0" rIns="19758" bIns="0" numCol="1" anchor="t" anchorCtr="0" compatLnSpc="1">
            <a:prstTxWarp prst="textNoShape">
              <a:avLst/>
            </a:prstTxWarp>
          </a:bodyPr>
          <a:lstStyle>
            <a:lvl1pPr defTabSz="982663" eaLnBrk="0" hangingPunct="0">
              <a:defRPr sz="1000" i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-1588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758" tIns="0" rIns="19758" bIns="0" numCol="1" anchor="t" anchorCtr="0" compatLnSpc="1">
            <a:prstTxWarp prst="textNoShape">
              <a:avLst/>
            </a:prstTxWarp>
          </a:bodyPr>
          <a:lstStyle>
            <a:lvl1pPr algn="r" defTabSz="982663" eaLnBrk="0" hangingPunct="0">
              <a:defRPr sz="1000" i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54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68313" y="725488"/>
            <a:ext cx="6380162" cy="3589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42" tIns="49394" rIns="97142" bIns="4939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0"/>
            <a:r>
              <a:rPr lang="en-US" noProof="0"/>
              <a:t>Second level</a:t>
            </a:r>
          </a:p>
          <a:p>
            <a:pPr lvl="0"/>
            <a:r>
              <a:rPr lang="en-US" noProof="0"/>
              <a:t>Third level</a:t>
            </a:r>
          </a:p>
          <a:p>
            <a:pPr lvl="0"/>
            <a:r>
              <a:rPr lang="en-US" noProof="0"/>
              <a:t>Fourth level</a:t>
            </a:r>
          </a:p>
          <a:p>
            <a:pPr lvl="0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758" tIns="0" rIns="19758" bIns="0" numCol="1" anchor="b" anchorCtr="0" compatLnSpc="1">
            <a:prstTxWarp prst="textNoShape">
              <a:avLst/>
            </a:prstTxWarp>
          </a:bodyPr>
          <a:lstStyle>
            <a:lvl1pPr defTabSz="982663" eaLnBrk="0" hangingPunct="0">
              <a:defRPr sz="1000" i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758" tIns="0" rIns="19758" bIns="0" numCol="1" anchor="b" anchorCtr="0" compatLnSpc="1">
            <a:prstTxWarp prst="textNoShape">
              <a:avLst/>
            </a:prstTxWarp>
          </a:bodyPr>
          <a:lstStyle>
            <a:lvl1pPr algn="r" defTabSz="982663" eaLnBrk="0" hangingPunct="0">
              <a:defRPr sz="1000" i="1"/>
            </a:lvl1pPr>
          </a:lstStyle>
          <a:p>
            <a:fld id="{BCD41F71-7C74-0F4E-8DD5-1D6852C3359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8369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6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1pPr>
    <a:lvl2pPr marL="990575" indent="-380990" algn="l" rtl="0" eaLnBrk="0" fontAlgn="base" hangingPunct="0">
      <a:spcBef>
        <a:spcPct val="30000"/>
      </a:spcBef>
      <a:spcAft>
        <a:spcPct val="0"/>
      </a:spcAft>
      <a:defRPr kumimoji="1" sz="16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1523962" indent="-304792" algn="l" rtl="0" eaLnBrk="0" fontAlgn="base" hangingPunct="0">
      <a:spcBef>
        <a:spcPct val="30000"/>
      </a:spcBef>
      <a:spcAft>
        <a:spcPct val="0"/>
      </a:spcAft>
      <a:defRPr kumimoji="1" sz="16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2133547" indent="-304792" algn="l" rtl="0" eaLnBrk="0" fontAlgn="base" hangingPunct="0">
      <a:spcBef>
        <a:spcPct val="30000"/>
      </a:spcBef>
      <a:spcAft>
        <a:spcPct val="0"/>
      </a:spcAft>
      <a:defRPr kumimoji="1" sz="16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2743131" indent="-304792" algn="l" rtl="0" eaLnBrk="0" fontAlgn="base" hangingPunct="0">
      <a:spcBef>
        <a:spcPct val="30000"/>
      </a:spcBef>
      <a:spcAft>
        <a:spcPct val="0"/>
      </a:spcAft>
      <a:defRPr kumimoji="1" sz="16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3024" userDrawn="1">
          <p15:clr>
            <a:srgbClr val="F26B43"/>
          </p15:clr>
        </p15:guide>
        <p15:guide id="2" pos="2304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2663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82663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82663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82663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82663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826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826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826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826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842487E-ECE5-BF40-B9CE-F2148D3FD525}" type="slidenum">
              <a:rPr lang="en-US" sz="1000"/>
              <a:pPr/>
              <a:t>1</a:t>
            </a:fld>
            <a:endParaRPr lang="en-US" sz="1000"/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68313" y="725488"/>
            <a:ext cx="6380162" cy="3589337"/>
          </a:xfrm>
          <a:ln cap="flat"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540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/>
              <a:t>Plan to go about 1 hour and then we will do team break for the rest of class.</a:t>
            </a:r>
          </a:p>
          <a:p>
            <a:pPr marL="0" marR="0" lvl="0" indent="0" algn="l" defTabSz="9540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dirty="0">
              <a:latin typeface="Times New Roman" charset="0"/>
            </a:endParaRPr>
          </a:p>
          <a:p>
            <a:pPr marL="0" marR="0" lvl="0" indent="0" algn="l" defTabSz="9540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500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68313" y="725488"/>
            <a:ext cx="6380162" cy="3589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D41F71-7C74-0F4E-8DD5-1D6852C3359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1287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71488" y="727075"/>
            <a:ext cx="6376987" cy="3587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Again, here are the averages for the midterm, that I sent out in a </a:t>
            </a:r>
            <a:r>
              <a:rPr lang="en-US" dirty="0" err="1"/>
              <a:t>gradescope</a:t>
            </a:r>
            <a:r>
              <a:rPr lang="en-US" dirty="0"/>
              <a:t> email.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00C090-F137-A747-947F-59586F96292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5657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68313" y="725488"/>
            <a:ext cx="6380162" cy="3589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D41F71-7C74-0F4E-8DD5-1D6852C3359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0926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2663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82663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82663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82663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82663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826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826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826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826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3D41B60-6392-7847-971A-6A2AE729CF02}" type="slidenum">
              <a:rPr lang="en-US" sz="1000"/>
              <a:pPr/>
              <a:t>5</a:t>
            </a:fld>
            <a:endParaRPr lang="en-US" sz="1000"/>
          </a:p>
        </p:txBody>
      </p:sp>
      <p:sp>
        <p:nvSpPr>
          <p:cNvPr id="200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68313" y="725488"/>
            <a:ext cx="6380162" cy="3589337"/>
          </a:xfrm>
          <a:ln/>
        </p:spPr>
      </p:sp>
      <p:sp>
        <p:nvSpPr>
          <p:cNvPr id="2007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57713"/>
            <a:ext cx="5365750" cy="4322762"/>
          </a:xfrm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rotWithShape="1"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dt+ux.ai">
            <a:extLst>
              <a:ext uri="{FF2B5EF4-FFF2-40B4-BE49-F238E27FC236}">
                <a16:creationId xmlns:a16="http://schemas.microsoft.com/office/drawing/2014/main" id="{FF387901-1EC2-4C4C-9D4D-5DBC156D2C1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1469" y="-348342"/>
            <a:ext cx="1552056" cy="1164043"/>
          </a:xfrm>
          <a:prstGeom prst="rect">
            <a:avLst/>
          </a:prstGeom>
        </p:spPr>
      </p:pic>
      <p:pic>
        <p:nvPicPr>
          <p:cNvPr id="21" name="Picture 20" descr="dt+ux.ai">
            <a:extLst>
              <a:ext uri="{FF2B5EF4-FFF2-40B4-BE49-F238E27FC236}">
                <a16:creationId xmlns:a16="http://schemas.microsoft.com/office/drawing/2014/main" id="{C1519D34-8A97-4D9C-AC38-3C521222044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1469" y="-348342"/>
            <a:ext cx="1552056" cy="1164043"/>
          </a:xfrm>
          <a:prstGeom prst="rect">
            <a:avLst/>
          </a:prstGeom>
        </p:spPr>
      </p:pic>
      <p:pic>
        <p:nvPicPr>
          <p:cNvPr id="19" name="Picture 18" descr="dt+ux.ai">
            <a:extLst>
              <a:ext uri="{FF2B5EF4-FFF2-40B4-BE49-F238E27FC236}">
                <a16:creationId xmlns:a16="http://schemas.microsoft.com/office/drawing/2014/main" id="{C5C62A17-EBC1-48FD-819A-93F5BBAD478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1469" y="-348342"/>
            <a:ext cx="1552056" cy="1164043"/>
          </a:xfrm>
          <a:prstGeom prst="rect">
            <a:avLst/>
          </a:prstGeom>
        </p:spPr>
      </p:pic>
      <p:pic>
        <p:nvPicPr>
          <p:cNvPr id="18" name="Picture 17" descr="dt+ux.ai">
            <a:extLst>
              <a:ext uri="{FF2B5EF4-FFF2-40B4-BE49-F238E27FC236}">
                <a16:creationId xmlns:a16="http://schemas.microsoft.com/office/drawing/2014/main" id="{655A4C6C-79F7-CD40-9059-2FF393ADD42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5257" y="-346560"/>
            <a:ext cx="1574645" cy="1180831"/>
          </a:xfrm>
          <a:prstGeom prst="rect">
            <a:avLst/>
          </a:prstGeom>
        </p:spPr>
      </p:pic>
      <p:pic>
        <p:nvPicPr>
          <p:cNvPr id="20" name="Picture 19" descr="dt+ux.ai">
            <a:extLst>
              <a:ext uri="{FF2B5EF4-FFF2-40B4-BE49-F238E27FC236}">
                <a16:creationId xmlns:a16="http://schemas.microsoft.com/office/drawing/2014/main" id="{F77E0BC6-7E5E-5C45-8DCC-5D37E5EE8F5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1469" y="-348342"/>
            <a:ext cx="1552056" cy="1164043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auto">
          <a:xfrm rot="10800000">
            <a:off x="0" y="0"/>
            <a:ext cx="12192000" cy="464008"/>
          </a:xfrm>
          <a:prstGeom prst="rect">
            <a:avLst/>
          </a:prstGeom>
          <a:gradFill flip="none" rotWithShape="1">
            <a:gsLst>
              <a:gs pos="100000">
                <a:srgbClr val="000000">
                  <a:alpha val="8000"/>
                </a:srgbClr>
              </a:gs>
              <a:gs pos="82000">
                <a:srgbClr val="000000">
                  <a:alpha val="0"/>
                </a:srgbClr>
              </a:gs>
            </a:gsLst>
            <a:lin ang="16200000" scaled="0"/>
            <a:tileRect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28" tIns="45715" rIns="91428" bIns="45715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19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809385" y="3892718"/>
            <a:ext cx="8026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400" dirty="0">
                <a:solidFill>
                  <a:srgbClr val="6D6D6D"/>
                </a:solidFill>
                <a:latin typeface="Helvetica"/>
                <a:ea typeface="+mn-ea"/>
                <a:cs typeface="Helvetica"/>
              </a:rPr>
              <a:t>Prof. James A. Landay</a:t>
            </a:r>
          </a:p>
          <a:p>
            <a:pPr algn="l">
              <a:defRPr/>
            </a:pPr>
            <a:r>
              <a:rPr lang="en-US" sz="2400" dirty="0">
                <a:solidFill>
                  <a:srgbClr val="6D6D6D"/>
                </a:solidFill>
                <a:latin typeface="Helvetica"/>
                <a:ea typeface="+mn-ea"/>
                <a:cs typeface="Helvetica"/>
              </a:rPr>
              <a:t>Computer Science Department</a:t>
            </a:r>
          </a:p>
          <a:p>
            <a:pPr algn="l">
              <a:defRPr/>
            </a:pPr>
            <a:r>
              <a:rPr lang="en-US" sz="2400" dirty="0">
                <a:solidFill>
                  <a:srgbClr val="6D6D6D"/>
                </a:solidFill>
                <a:latin typeface="Helvetica"/>
                <a:ea typeface="+mn-ea"/>
                <a:cs typeface="Helvetica"/>
              </a:rPr>
              <a:t>Stanford University</a:t>
            </a:r>
          </a:p>
        </p:txBody>
      </p:sp>
      <p:sp>
        <p:nvSpPr>
          <p:cNvPr id="297986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809387" y="2115019"/>
            <a:ext cx="10769600" cy="1143000"/>
          </a:xfrm>
        </p:spPr>
        <p:txBody>
          <a:bodyPr/>
          <a:lstStyle>
            <a:lvl1pPr>
              <a:defRPr sz="5999">
                <a:solidFill>
                  <a:srgbClr val="5A5A5A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809389" y="4922795"/>
            <a:ext cx="797820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endParaRPr lang="en-US" sz="2400" dirty="0">
              <a:solidFill>
                <a:srgbClr val="6D6D6D"/>
              </a:solidFill>
              <a:latin typeface="Helvetica"/>
              <a:ea typeface="+mn-ea"/>
              <a:cs typeface="Helvetica"/>
            </a:endParaRPr>
          </a:p>
          <a:p>
            <a:pPr algn="l">
              <a:defRPr/>
            </a:pPr>
            <a:r>
              <a:rPr lang="en-US" sz="2400" dirty="0">
                <a:solidFill>
                  <a:srgbClr val="6D6D6D"/>
                </a:solidFill>
                <a:latin typeface="Helvetica"/>
                <a:ea typeface="+mn-ea"/>
                <a:cs typeface="Helvetica"/>
              </a:rPr>
              <a:t>Autumn 2024</a:t>
            </a:r>
          </a:p>
        </p:txBody>
      </p:sp>
      <p:pic>
        <p:nvPicPr>
          <p:cNvPr id="14" name="Picture 13" descr="dt+ux.ai">
            <a:extLst>
              <a:ext uri="{FF2B5EF4-FFF2-40B4-BE49-F238E27FC236}">
                <a16:creationId xmlns:a16="http://schemas.microsoft.com/office/drawing/2014/main" id="{6E3129C8-C474-9D4A-B318-DF1A0850C00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1468" y="-348342"/>
            <a:ext cx="1552055" cy="1164043"/>
          </a:xfrm>
          <a:prstGeom prst="rect">
            <a:avLst/>
          </a:prstGeom>
        </p:spPr>
      </p:pic>
      <p:sp>
        <p:nvSpPr>
          <p:cNvPr id="15" name="Rectangle 2">
            <a:extLst>
              <a:ext uri="{FF2B5EF4-FFF2-40B4-BE49-F238E27FC236}">
                <a16:creationId xmlns:a16="http://schemas.microsoft.com/office/drawing/2014/main" id="{D589D282-6F1F-1C46-AD61-1358842AE4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4644" y="43545"/>
            <a:ext cx="10967357" cy="409103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8833" tIns="54417" rIns="108833" bIns="54417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700" b="0" i="0">
                <a:solidFill>
                  <a:srgbClr val="6D6D6D"/>
                </a:solidFill>
                <a:latin typeface="Helvetica Light"/>
                <a:ea typeface="ＭＳ Ｐゴシック" charset="0"/>
                <a:cs typeface="Helvetica Light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rgbClr val="3E4E6C"/>
                </a:solidFill>
                <a:latin typeface="Arial Black" pitchFamily="34" charset="0"/>
                <a:ea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rgbClr val="3E4E6C"/>
                </a:solidFill>
                <a:latin typeface="Arial Black" pitchFamily="34" charset="0"/>
                <a:ea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rgbClr val="3E4E6C"/>
                </a:solidFill>
                <a:latin typeface="Arial Black" pitchFamily="34" charset="0"/>
                <a:ea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rgbClr val="3E4E6C"/>
                </a:solidFill>
                <a:latin typeface="Arial Black" pitchFamily="34" charset="0"/>
                <a:ea typeface="ＭＳ Ｐゴシック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700">
                <a:solidFill>
                  <a:srgbClr val="3E4E6C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700">
                <a:solidFill>
                  <a:srgbClr val="3E4E6C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700">
                <a:solidFill>
                  <a:srgbClr val="3E4E6C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700">
                <a:solidFill>
                  <a:srgbClr val="3E4E6C"/>
                </a:solidFill>
                <a:latin typeface="Arial Black" pitchFamily="34" charset="0"/>
              </a:defRPr>
            </a:lvl9pPr>
          </a:lstStyle>
          <a:p>
            <a:r>
              <a:rPr lang="en-US" sz="2000" baseline="0" dirty="0"/>
              <a:t>DESIGN THINKING FOR USER EXPERIENCE </a:t>
            </a:r>
            <a:r>
              <a:rPr lang="en-US" sz="2000" dirty="0"/>
              <a:t>DESIGN +</a:t>
            </a:r>
            <a:r>
              <a:rPr lang="en-US" sz="2000" baseline="0" dirty="0"/>
              <a:t> PROTOTYPING + EVALUATION</a:t>
            </a:r>
            <a:endParaRPr lang="en-US" sz="2000" dirty="0"/>
          </a:p>
        </p:txBody>
      </p:sp>
      <p:pic>
        <p:nvPicPr>
          <p:cNvPr id="16" name="Picture 15" descr="dt+ux.ai">
            <a:extLst>
              <a:ext uri="{FF2B5EF4-FFF2-40B4-BE49-F238E27FC236}">
                <a16:creationId xmlns:a16="http://schemas.microsoft.com/office/drawing/2014/main" id="{8D50C5D1-5438-0645-98B4-DA199F0A366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1468" y="-348342"/>
            <a:ext cx="1552055" cy="1164043"/>
          </a:xfrm>
          <a:prstGeom prst="rect">
            <a:avLst/>
          </a:prstGeom>
        </p:spPr>
      </p:pic>
      <p:sp>
        <p:nvSpPr>
          <p:cNvPr id="17" name="Rectangle 2">
            <a:extLst>
              <a:ext uri="{FF2B5EF4-FFF2-40B4-BE49-F238E27FC236}">
                <a16:creationId xmlns:a16="http://schemas.microsoft.com/office/drawing/2014/main" id="{4C7E9560-F096-A64B-AAD2-B8586BC447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4644" y="43545"/>
            <a:ext cx="10967357" cy="409103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8833" tIns="54417" rIns="108833" bIns="54417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700" b="0" i="0">
                <a:solidFill>
                  <a:srgbClr val="6D6D6D"/>
                </a:solidFill>
                <a:latin typeface="Helvetica Light"/>
                <a:ea typeface="ＭＳ Ｐゴシック" charset="0"/>
                <a:cs typeface="Helvetica Light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rgbClr val="3E4E6C"/>
                </a:solidFill>
                <a:latin typeface="Arial Black" pitchFamily="34" charset="0"/>
                <a:ea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rgbClr val="3E4E6C"/>
                </a:solidFill>
                <a:latin typeface="Arial Black" pitchFamily="34" charset="0"/>
                <a:ea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rgbClr val="3E4E6C"/>
                </a:solidFill>
                <a:latin typeface="Arial Black" pitchFamily="34" charset="0"/>
                <a:ea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rgbClr val="3E4E6C"/>
                </a:solidFill>
                <a:latin typeface="Arial Black" pitchFamily="34" charset="0"/>
                <a:ea typeface="ＭＳ Ｐゴシック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700">
                <a:solidFill>
                  <a:srgbClr val="3E4E6C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700">
                <a:solidFill>
                  <a:srgbClr val="3E4E6C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700">
                <a:solidFill>
                  <a:srgbClr val="3E4E6C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700">
                <a:solidFill>
                  <a:srgbClr val="3E4E6C"/>
                </a:solidFill>
                <a:latin typeface="Arial Black" pitchFamily="34" charset="0"/>
              </a:defRPr>
            </a:lvl9pPr>
          </a:lstStyle>
          <a:p>
            <a:r>
              <a:rPr lang="en-US" sz="2000" baseline="0" dirty="0"/>
              <a:t>DESIGN THINKING FOR USER EXPERIENCE </a:t>
            </a:r>
            <a:r>
              <a:rPr lang="en-US" sz="2000" dirty="0"/>
              <a:t>DESIGN +</a:t>
            </a:r>
            <a:r>
              <a:rPr lang="en-US" sz="2000" baseline="0" dirty="0"/>
              <a:t> PROTOTYPING + EVALUATION</a:t>
            </a:r>
            <a:endParaRPr lang="en-US" sz="2000" dirty="0"/>
          </a:p>
        </p:txBody>
      </p:sp>
      <p:sp>
        <p:nvSpPr>
          <p:cNvPr id="10" name="Shape 309"/>
          <p:cNvSpPr/>
          <p:nvPr/>
        </p:nvSpPr>
        <p:spPr>
          <a:xfrm>
            <a:off x="11933751" y="-62865"/>
            <a:ext cx="340800" cy="2555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</a:pathLst>
          </a:custGeom>
          <a:ln w="127000">
            <a:solidFill/>
            <a:round/>
          </a:ln>
        </p:spPr>
        <p:txBody>
          <a:bodyPr lIns="0" tIns="0" rIns="0" bIns="0" anchor="ctr"/>
          <a:lstStyle/>
          <a:p>
            <a:pPr lvl="0">
              <a:defRPr sz="5200" b="0">
                <a:latin typeface="Gill Sans Light"/>
                <a:ea typeface="Gill Sans Light"/>
                <a:cs typeface="Gill Sans Light"/>
                <a:sym typeface="Gill Sans Light"/>
              </a:defRPr>
            </a:pPr>
            <a:endParaRPr sz="5199"/>
          </a:p>
        </p:txBody>
      </p:sp>
      <p:sp>
        <p:nvSpPr>
          <p:cNvPr id="11" name="Shape 310"/>
          <p:cNvSpPr/>
          <p:nvPr/>
        </p:nvSpPr>
        <p:spPr>
          <a:xfrm rot="16200000">
            <a:off x="-93917" y="-51499"/>
            <a:ext cx="306720" cy="2839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</a:pathLst>
          </a:custGeom>
          <a:ln w="127000">
            <a:solidFill/>
            <a:round/>
          </a:ln>
        </p:spPr>
        <p:txBody>
          <a:bodyPr lIns="0" tIns="0" rIns="0" bIns="0" anchor="ctr"/>
          <a:lstStyle/>
          <a:p>
            <a:pPr lvl="0">
              <a:defRPr sz="5200" b="0">
                <a:latin typeface="Gill Sans Light"/>
                <a:ea typeface="Gill Sans Light"/>
                <a:cs typeface="Gill Sans Light"/>
                <a:sym typeface="Gill Sans Light"/>
              </a:defRPr>
            </a:pPr>
            <a:endParaRPr sz="5199"/>
          </a:p>
        </p:txBody>
      </p:sp>
      <p:sp>
        <p:nvSpPr>
          <p:cNvPr id="12" name="Shape 311"/>
          <p:cNvSpPr/>
          <p:nvPr/>
        </p:nvSpPr>
        <p:spPr>
          <a:xfrm rot="10800000">
            <a:off x="-82551" y="6669406"/>
            <a:ext cx="340800" cy="2555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</a:pathLst>
          </a:custGeom>
          <a:ln w="127000">
            <a:solidFill/>
            <a:round/>
          </a:ln>
        </p:spPr>
        <p:txBody>
          <a:bodyPr lIns="0" tIns="0" rIns="0" bIns="0" anchor="ctr"/>
          <a:lstStyle/>
          <a:p>
            <a:pPr lvl="0">
              <a:defRPr sz="5200" b="0">
                <a:latin typeface="Gill Sans Light"/>
                <a:ea typeface="Gill Sans Light"/>
                <a:cs typeface="Gill Sans Light"/>
                <a:sym typeface="Gill Sans Light"/>
              </a:defRPr>
            </a:pPr>
            <a:endParaRPr sz="5199"/>
          </a:p>
        </p:txBody>
      </p:sp>
      <p:sp>
        <p:nvSpPr>
          <p:cNvPr id="13" name="Shape 312"/>
          <p:cNvSpPr/>
          <p:nvPr/>
        </p:nvSpPr>
        <p:spPr>
          <a:xfrm rot="5400000">
            <a:off x="11977620" y="6675681"/>
            <a:ext cx="306720" cy="2839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</a:pathLst>
          </a:custGeom>
          <a:ln w="127000">
            <a:solidFill/>
            <a:round/>
          </a:ln>
        </p:spPr>
        <p:txBody>
          <a:bodyPr lIns="0" tIns="0" rIns="0" bIns="0" anchor="ctr"/>
          <a:lstStyle/>
          <a:p>
            <a:pPr lvl="0">
              <a:defRPr sz="5200" b="0">
                <a:latin typeface="Gill Sans Light"/>
                <a:ea typeface="Gill Sans Light"/>
                <a:cs typeface="Gill Sans Light"/>
                <a:sym typeface="Gill Sans Light"/>
              </a:defRPr>
            </a:pPr>
            <a:endParaRPr sz="5199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0B2368B-CA14-4DBC-BD64-AC6F6763C755}"/>
              </a:ext>
            </a:extLst>
          </p:cNvPr>
          <p:cNvSpPr/>
          <p:nvPr/>
        </p:nvSpPr>
        <p:spPr>
          <a:xfrm>
            <a:off x="791485" y="3476761"/>
            <a:ext cx="182589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dirty="0">
                <a:solidFill>
                  <a:schemeClr val="bg2"/>
                </a:solidFill>
              </a:rPr>
              <a:t>刘哲明</a:t>
            </a:r>
            <a:endParaRPr lang="en-US" sz="24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4840806"/>
      </p:ext>
    </p:extLst>
  </p:cSld>
  <p:clrMapOvr>
    <a:masterClrMapping/>
  </p:clrMapOvr>
  <p:transition>
    <p:dissolve/>
  </p:transition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04868" y="352430"/>
            <a:ext cx="2887133" cy="59721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9237" y="352430"/>
            <a:ext cx="8462433" cy="59721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Autumn 2024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dt+UX: Design Thinking for User Experience Design, Prototyping &amp; Evaluation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0BE3CA-D15F-EC42-AC84-4110DAF330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3DDD6FB-8AF9-2C42-B83D-0FC003497CE6}"/>
              </a:ext>
            </a:extLst>
          </p:cNvPr>
          <p:cNvSpPr/>
          <p:nvPr/>
        </p:nvSpPr>
        <p:spPr bwMode="auto">
          <a:xfrm>
            <a:off x="0" y="6527205"/>
            <a:ext cx="12192000" cy="321919"/>
          </a:xfrm>
          <a:prstGeom prst="rect">
            <a:avLst/>
          </a:prstGeom>
          <a:gradFill flip="none" rotWithShape="1">
            <a:gsLst>
              <a:gs pos="100000">
                <a:srgbClr val="000000">
                  <a:alpha val="28000"/>
                </a:srgbClr>
              </a:gs>
              <a:gs pos="74000">
                <a:srgbClr val="000000">
                  <a:alpha val="0"/>
                </a:srgbClr>
              </a:gs>
            </a:gsLst>
            <a:lin ang="16200000" scaled="0"/>
            <a:tileRect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28" tIns="45715" rIns="91428" bIns="45715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19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5CF5D1E-C699-BF46-974B-5714AA4B3505}"/>
              </a:ext>
            </a:extLst>
          </p:cNvPr>
          <p:cNvSpPr/>
          <p:nvPr/>
        </p:nvSpPr>
        <p:spPr bwMode="auto">
          <a:xfrm>
            <a:off x="0" y="6527206"/>
            <a:ext cx="12192000" cy="321919"/>
          </a:xfrm>
          <a:prstGeom prst="rect">
            <a:avLst/>
          </a:prstGeom>
          <a:gradFill flip="none" rotWithShape="1">
            <a:gsLst>
              <a:gs pos="100000">
                <a:srgbClr val="000000">
                  <a:alpha val="28000"/>
                </a:srgbClr>
              </a:gs>
              <a:gs pos="74000">
                <a:srgbClr val="000000">
                  <a:alpha val="0"/>
                </a:srgbClr>
              </a:gs>
            </a:gsLst>
            <a:lin ang="16200000" scaled="0"/>
            <a:tileRect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39" tIns="45719" rIns="91439" bIns="45719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35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074327"/>
      </p:ext>
    </p:extLst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Wo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>
            <a:spLocks noGrp="1"/>
          </p:cNvSpPr>
          <p:nvPr>
            <p:ph type="title"/>
          </p:nvPr>
        </p:nvSpPr>
        <p:spPr>
          <a:xfrm>
            <a:off x="514356" y="2281240"/>
            <a:ext cx="11180233" cy="1116013"/>
          </a:xfrm>
          <a:prstGeom prst="rect">
            <a:avLst/>
          </a:prstGeom>
        </p:spPr>
        <p:txBody>
          <a:bodyPr/>
          <a:lstStyle>
            <a:lvl1pPr algn="ctr">
              <a:defRPr sz="8798" baseline="0">
                <a:solidFill>
                  <a:srgbClr val="FFC0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lang="en-US" sz="8798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Click to edit Master title style</a:t>
            </a:r>
            <a:endParaRPr sz="8798" dirty="0">
              <a:solidFill>
                <a:srgbClr val="FFFFFF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6E985AF-0CDD-494D-BF08-30840F1C9CF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532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D6D6D"/>
                </a:solidFill>
                <a:latin typeface="Helvetica Light"/>
                <a:ea typeface="+mn-ea"/>
                <a:cs typeface="Helvetica Light"/>
              </a:defRPr>
            </a:lvl1pPr>
          </a:lstStyle>
          <a:p>
            <a:pPr>
              <a:defRPr/>
            </a:pPr>
            <a:r>
              <a:rPr lang="en-US"/>
              <a:t>Autumn 2024</a:t>
            </a:r>
            <a:endParaRPr 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CA38BF4-29DF-244C-845E-9992471C9B4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45860" y="6553200"/>
            <a:ext cx="831948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0" i="0" smtClean="0">
                <a:solidFill>
                  <a:srgbClr val="6D6D6D"/>
                </a:solidFill>
                <a:latin typeface="Helvetica Light"/>
                <a:ea typeface="+mn-ea"/>
                <a:cs typeface="Helvetica Light"/>
              </a:defRPr>
            </a:lvl1pPr>
          </a:lstStyle>
          <a:p>
            <a:pPr>
              <a:defRPr/>
            </a:pPr>
            <a:r>
              <a:rPr lang="en-US"/>
              <a:t>dt+UX: Design Thinking for User Experience Design, Prototyping &amp; Evaluation</a:t>
            </a:r>
            <a:endParaRPr lang="en-US" dirty="0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0FE133F2-6AA5-FE49-9AA2-A1DD2A97921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871200" y="6553201"/>
            <a:ext cx="132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0" i="0">
                <a:solidFill>
                  <a:srgbClr val="6D6D6D"/>
                </a:solidFill>
                <a:latin typeface="Helvetica Light"/>
                <a:cs typeface="Helvetica Light"/>
              </a:defRPr>
            </a:lvl1pPr>
          </a:lstStyle>
          <a:p>
            <a:pPr>
              <a:defRPr/>
            </a:pPr>
            <a:fld id="{D71D7C31-5DB5-47AD-AB94-4B6B5EAB431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67856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M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lang="en-US" sz="3999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Click to edit Master title style</a:t>
            </a:r>
            <a:endParaRPr sz="3999">
              <a:solidFill>
                <a:srgbClr val="FFFFFF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0" name="Shape 2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2pPr marL="293270" indent="-92288">
              <a:spcBef>
                <a:spcPts val="485"/>
              </a:spcBef>
              <a:defRPr sz="2300"/>
            </a:lvl2pPr>
            <a:lvl3pPr marL="457338" indent="-71781">
              <a:spcBef>
                <a:spcPts val="404"/>
              </a:spcBef>
              <a:defRPr sz="2100"/>
            </a:lvl3pPr>
            <a:lvl4pPr marL="641915" indent="-71781">
              <a:spcBef>
                <a:spcPts val="323"/>
              </a:spcBef>
              <a:defRPr sz="1700"/>
            </a:lvl4pPr>
            <a:lvl5pPr marL="826490" indent="-71781">
              <a:spcBef>
                <a:spcPts val="323"/>
              </a:spcBef>
              <a:defRPr sz="1700"/>
            </a:lvl5pPr>
          </a:lstStyle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lang="en-US" sz="2699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Click to edit Master text styles</a:t>
            </a:r>
          </a:p>
          <a:p>
            <a:pPr lvl="1">
              <a:defRPr sz="1800">
                <a:solidFill>
                  <a:srgbClr val="000000"/>
                </a:solidFill>
                <a:uFillTx/>
              </a:defRPr>
            </a:pPr>
            <a:r>
              <a:rPr lang="en-US" sz="2699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Second level</a:t>
            </a:r>
          </a:p>
          <a:p>
            <a:pPr lvl="2">
              <a:defRPr sz="1800">
                <a:solidFill>
                  <a:srgbClr val="000000"/>
                </a:solidFill>
                <a:uFillTx/>
              </a:defRPr>
            </a:pPr>
            <a:r>
              <a:rPr lang="en-US" sz="2699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Third level</a:t>
            </a:r>
          </a:p>
          <a:p>
            <a:pPr lvl="3">
              <a:defRPr sz="1800">
                <a:solidFill>
                  <a:srgbClr val="000000"/>
                </a:solidFill>
                <a:uFillTx/>
              </a:defRPr>
            </a:pPr>
            <a:r>
              <a:rPr lang="en-US" sz="2699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Fourth level</a:t>
            </a:r>
          </a:p>
          <a:p>
            <a:pPr lvl="4">
              <a:defRPr sz="1800">
                <a:solidFill>
                  <a:srgbClr val="000000"/>
                </a:solidFill>
                <a:uFillTx/>
              </a:defRPr>
            </a:pPr>
            <a:r>
              <a:rPr lang="en-US" sz="2699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Fifth level</a:t>
            </a:r>
            <a:endParaRPr sz="1700">
              <a:solidFill>
                <a:srgbClr val="FFFFFF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4B94D95-A2AB-8944-9100-36502BBCF46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532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D6D6D"/>
                </a:solidFill>
                <a:latin typeface="Helvetica Light"/>
                <a:ea typeface="+mn-ea"/>
                <a:cs typeface="Helvetica Light"/>
              </a:defRPr>
            </a:lvl1pPr>
          </a:lstStyle>
          <a:p>
            <a:pPr>
              <a:defRPr/>
            </a:pPr>
            <a:r>
              <a:rPr lang="en-US"/>
              <a:t>Autumn 2024</a:t>
            </a:r>
            <a:endParaRPr 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F105658-4B3F-D54B-AFC8-B6123918E27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45860" y="6553200"/>
            <a:ext cx="831948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0" i="0" smtClean="0">
                <a:solidFill>
                  <a:srgbClr val="6D6D6D"/>
                </a:solidFill>
                <a:latin typeface="Helvetica Light"/>
                <a:ea typeface="+mn-ea"/>
                <a:cs typeface="Helvetica Light"/>
              </a:defRPr>
            </a:lvl1pPr>
          </a:lstStyle>
          <a:p>
            <a:pPr>
              <a:defRPr/>
            </a:pPr>
            <a:r>
              <a:rPr lang="en-US"/>
              <a:t>dt+UX: Design Thinking for User Experience Design, Prototyping &amp; Evaluation</a:t>
            </a:r>
            <a:endParaRPr lang="en-US" dirty="0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01711E96-21B6-CA46-B1E7-634E9DC0A3A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871200" y="6553201"/>
            <a:ext cx="132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0" i="0">
                <a:solidFill>
                  <a:srgbClr val="6D6D6D"/>
                </a:solidFill>
                <a:latin typeface="Helvetica Light"/>
                <a:cs typeface="Helvetica Light"/>
              </a:defRPr>
            </a:lvl1pPr>
          </a:lstStyle>
          <a:p>
            <a:pPr>
              <a:defRPr/>
            </a:pPr>
            <a:fld id="{D71D7C31-5DB5-47AD-AB94-4B6B5EAB431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9420813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Title + subtitle +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48736" y="1425581"/>
            <a:ext cx="11277101" cy="4881563"/>
          </a:xfrm>
          <a:prstGeom prst="rect">
            <a:avLst/>
          </a:prstGeom>
        </p:spPr>
        <p:txBody>
          <a:bodyPr/>
          <a:lstStyle>
            <a:lvl1pPr>
              <a:defRPr lang="en-US" dirty="0" smtClean="0">
                <a:solidFill>
                  <a:srgbClr val="767676"/>
                </a:solidFill>
                <a:latin typeface="+mn-lt"/>
              </a:defRPr>
            </a:lvl1pPr>
            <a:lvl2pPr>
              <a:defRPr lang="en-US" dirty="0" smtClean="0">
                <a:solidFill>
                  <a:srgbClr val="767676"/>
                </a:solidFill>
                <a:latin typeface="+mn-lt"/>
              </a:defRPr>
            </a:lvl2pPr>
            <a:lvl3pPr>
              <a:defRPr lang="en-US" dirty="0" smtClean="0">
                <a:solidFill>
                  <a:srgbClr val="767676"/>
                </a:solidFill>
                <a:latin typeface="+mn-lt"/>
              </a:defRPr>
            </a:lvl3pPr>
            <a:lvl4pPr>
              <a:defRPr lang="en-US" dirty="0" smtClean="0">
                <a:solidFill>
                  <a:srgbClr val="767676"/>
                </a:solidFill>
                <a:latin typeface="+mn-lt"/>
              </a:defRPr>
            </a:lvl4pPr>
            <a:lvl5pPr>
              <a:defRPr lang="en-US" dirty="0">
                <a:solidFill>
                  <a:srgbClr val="767676"/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ext Placeholder 14"/>
          <p:cNvSpPr>
            <a:spLocks noGrp="1"/>
          </p:cNvSpPr>
          <p:nvPr>
            <p:ph type="body" sz="quarter" idx="15" hasCustomPrompt="1"/>
          </p:nvPr>
        </p:nvSpPr>
        <p:spPr>
          <a:xfrm>
            <a:off x="3180499" y="186136"/>
            <a:ext cx="8813800" cy="6096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3199" baseline="0">
                <a:solidFill>
                  <a:srgbClr val="FFC000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secondary title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152402" y="-27296"/>
            <a:ext cx="11275325" cy="1143000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4199" b="0" baseline="0">
                <a:solidFill>
                  <a:srgbClr val="767676"/>
                </a:solidFill>
                <a:latin typeface="+mn-lt"/>
              </a:defRPr>
            </a:lvl1pPr>
          </a:lstStyle>
          <a:p>
            <a:r>
              <a:rPr lang="en-US" dirty="0"/>
              <a:t>title goes here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8866947-3717-D941-B175-1B7B7ED1B84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532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D6D6D"/>
                </a:solidFill>
                <a:latin typeface="Helvetica Light"/>
                <a:ea typeface="+mn-ea"/>
                <a:cs typeface="Helvetica Light"/>
              </a:defRPr>
            </a:lvl1pPr>
          </a:lstStyle>
          <a:p>
            <a:pPr>
              <a:defRPr/>
            </a:pPr>
            <a:r>
              <a:rPr lang="en-US"/>
              <a:t>Autumn 2024</a:t>
            </a: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EA4BA3F-BC2B-3D47-BE0A-78ED8EBFE10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45860" y="6553200"/>
            <a:ext cx="831948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0" i="0" smtClean="0">
                <a:solidFill>
                  <a:srgbClr val="6D6D6D"/>
                </a:solidFill>
                <a:latin typeface="Helvetica Light"/>
                <a:ea typeface="+mn-ea"/>
                <a:cs typeface="Helvetica Light"/>
              </a:defRPr>
            </a:lvl1pPr>
          </a:lstStyle>
          <a:p>
            <a:pPr>
              <a:defRPr/>
            </a:pPr>
            <a:r>
              <a:rPr lang="en-US"/>
              <a:t>dt+UX: Design Thinking for User Experience Design, Prototyping &amp; Evaluation</a:t>
            </a:r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968502BF-64C9-E34D-92E9-03DE9303292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871200" y="6553201"/>
            <a:ext cx="132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0" i="0">
                <a:solidFill>
                  <a:srgbClr val="6D6D6D"/>
                </a:solidFill>
                <a:latin typeface="Helvetica Light"/>
                <a:cs typeface="Helvetica Light"/>
              </a:defRPr>
            </a:lvl1pPr>
          </a:lstStyle>
          <a:p>
            <a:fld id="{0DCE2350-1101-F441-AC62-94DD89CD62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602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1065218"/>
            <a:ext cx="3886200" cy="73501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943101"/>
            <a:ext cx="3200400" cy="8763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285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570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85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14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1426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71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997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828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Autumn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dt+UX: Design Thinking for User Experience Design, Prototyping &amp; Evaluation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E2350-1101-F441-AC62-94DD89CD62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1389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530853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238" y="352425"/>
            <a:ext cx="11552767" cy="1143000"/>
          </a:xfrm>
        </p:spPr>
        <p:txBody>
          <a:bodyPr/>
          <a:lstStyle>
            <a:lvl1pPr>
              <a:defRPr>
                <a:solidFill>
                  <a:srgbClr val="FFC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5080000" cy="4724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080000" cy="4724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Autumn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dt+UX: Design Thinking for User Experience Design, Prototyping &amp; Evaluation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CE2350-1101-F441-AC62-94DD89CD62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9168CFC-C475-3C49-A59B-F104C47DBE7E}"/>
              </a:ext>
            </a:extLst>
          </p:cNvPr>
          <p:cNvSpPr/>
          <p:nvPr/>
        </p:nvSpPr>
        <p:spPr bwMode="auto">
          <a:xfrm>
            <a:off x="0" y="6527205"/>
            <a:ext cx="12192000" cy="321919"/>
          </a:xfrm>
          <a:prstGeom prst="rect">
            <a:avLst/>
          </a:prstGeom>
          <a:gradFill flip="none" rotWithShape="1">
            <a:gsLst>
              <a:gs pos="100000">
                <a:srgbClr val="000000">
                  <a:alpha val="28000"/>
                </a:srgbClr>
              </a:gs>
              <a:gs pos="74000">
                <a:srgbClr val="000000">
                  <a:alpha val="0"/>
                </a:srgbClr>
              </a:gs>
            </a:gsLst>
            <a:lin ang="16200000" scaled="0"/>
            <a:tileRect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28" tIns="45715" rIns="91428" bIns="45715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19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9B2204B-6F0E-224A-B684-DFCC423A4EBB}"/>
              </a:ext>
            </a:extLst>
          </p:cNvPr>
          <p:cNvSpPr/>
          <p:nvPr/>
        </p:nvSpPr>
        <p:spPr bwMode="auto">
          <a:xfrm>
            <a:off x="0" y="6527206"/>
            <a:ext cx="12192000" cy="321919"/>
          </a:xfrm>
          <a:prstGeom prst="rect">
            <a:avLst/>
          </a:prstGeom>
          <a:gradFill flip="none" rotWithShape="1">
            <a:gsLst>
              <a:gs pos="100000">
                <a:srgbClr val="000000">
                  <a:alpha val="28000"/>
                </a:srgbClr>
              </a:gs>
              <a:gs pos="74000">
                <a:srgbClr val="000000">
                  <a:alpha val="0"/>
                </a:srgbClr>
              </a:gs>
            </a:gsLst>
            <a:lin ang="16200000" scaled="0"/>
            <a:tileRect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39" tIns="45719" rIns="91439" bIns="45719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35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B02925A-36A5-AE46-92B5-D2FCEACC443C}"/>
              </a:ext>
            </a:extLst>
          </p:cNvPr>
          <p:cNvSpPr/>
          <p:nvPr/>
        </p:nvSpPr>
        <p:spPr bwMode="auto">
          <a:xfrm>
            <a:off x="0" y="6527203"/>
            <a:ext cx="12192000" cy="321919"/>
          </a:xfrm>
          <a:prstGeom prst="rect">
            <a:avLst/>
          </a:prstGeom>
          <a:gradFill flip="none" rotWithShape="1">
            <a:gsLst>
              <a:gs pos="100000">
                <a:srgbClr val="000000">
                  <a:alpha val="28000"/>
                </a:srgbClr>
              </a:gs>
              <a:gs pos="74000">
                <a:srgbClr val="000000">
                  <a:alpha val="0"/>
                </a:srgbClr>
              </a:gs>
            </a:gsLst>
            <a:lin ang="16200000" scaled="0"/>
            <a:tileRect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37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6913163"/>
      </p:ext>
    </p:extLst>
  </p:cSld>
  <p:clrMapOvr>
    <a:masterClrMapping/>
  </p:clrMapOvr>
  <p:transition>
    <p:dissolv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69911" y="0"/>
            <a:ext cx="11552767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09868454"/>
      </p:ext>
    </p:extLst>
  </p:cSld>
  <p:clrMapOvr>
    <a:masterClrMapping/>
  </p:clrMapOvr>
  <p:transition>
    <p:dissolv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238" y="352425"/>
            <a:ext cx="11552767" cy="1143000"/>
          </a:xfrm>
        </p:spPr>
        <p:txBody>
          <a:bodyPr/>
          <a:lstStyle>
            <a:lvl1pPr>
              <a:defRPr sz="4400">
                <a:solidFill>
                  <a:srgbClr val="FFC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5080000" cy="4724400"/>
          </a:xfrm>
        </p:spPr>
        <p:txBody>
          <a:bodyPr/>
          <a:lstStyle>
            <a:lvl1pPr>
              <a:defRPr sz="3600"/>
            </a:lvl1pPr>
            <a:lvl2pPr>
              <a:defRPr sz="3600"/>
            </a:lvl2pPr>
            <a:lvl3pPr>
              <a:defRPr sz="32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080000" cy="2286000"/>
          </a:xfrm>
        </p:spPr>
        <p:txBody>
          <a:bodyPr/>
          <a:lstStyle>
            <a:lvl1pPr>
              <a:defRPr sz="32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4038600"/>
            <a:ext cx="5080000" cy="2286000"/>
          </a:xfrm>
        </p:spPr>
        <p:txBody>
          <a:bodyPr/>
          <a:lstStyle>
            <a:lvl1pPr>
              <a:defRPr sz="32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Autumn 2024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dt+UX: Design Thinking for User Experience Design, Prototyping &amp; Evaluation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CE2350-1101-F441-AC62-94DD89CD62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563430"/>
      </p:ext>
    </p:extLst>
  </p:cSld>
  <p:clrMapOvr>
    <a:masterClrMapping/>
  </p:clrMapOvr>
  <p:transition>
    <p:dissolv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237" y="352425"/>
            <a:ext cx="11552767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9234" y="1600200"/>
            <a:ext cx="5820349" cy="4724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6584286" y="1600200"/>
            <a:ext cx="5355167" cy="4724400"/>
          </a:xfrm>
        </p:spPr>
        <p:txBody>
          <a:bodyPr/>
          <a:lstStyle/>
          <a:p>
            <a:pPr lvl="0"/>
            <a:r>
              <a:rPr lang="en-US" noProof="0"/>
              <a:t>Click icon to add online image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Autumn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dt+UX: Design Thinking for User Experience Design, Prototyping &amp; Evaluation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CE2350-1101-F441-AC62-94DD89CD62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834677"/>
      </p:ext>
    </p:extLst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Rectangle 6" hidden="1">
            <a:extLst>
              <a:ext uri="{FF2B5EF4-FFF2-40B4-BE49-F238E27FC236}">
                <a16:creationId xmlns:a16="http://schemas.microsoft.com/office/drawing/2014/main" id="{915B0BD7-5E03-8942-BBDB-4073FFF1CC4C}"/>
              </a:ext>
            </a:extLst>
          </p:cNvPr>
          <p:cNvSpPr/>
          <p:nvPr/>
        </p:nvSpPr>
        <p:spPr bwMode="auto">
          <a:xfrm>
            <a:off x="0" y="6527205"/>
            <a:ext cx="12192000" cy="321919"/>
          </a:xfrm>
          <a:prstGeom prst="rect">
            <a:avLst/>
          </a:prstGeom>
          <a:gradFill flip="none" rotWithShape="1">
            <a:gsLst>
              <a:gs pos="100000">
                <a:srgbClr val="000000">
                  <a:alpha val="28000"/>
                </a:srgbClr>
              </a:gs>
              <a:gs pos="74000">
                <a:srgbClr val="000000">
                  <a:alpha val="0"/>
                </a:srgbClr>
              </a:gs>
            </a:gsLst>
            <a:lin ang="16200000" scaled="0"/>
            <a:tileRect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28" tIns="45715" rIns="91428" bIns="45715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19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75000"/>
              <a:defRPr/>
            </a:lvl1pPr>
            <a:lvl2pPr>
              <a:buSzPct val="75000"/>
              <a:defRPr/>
            </a:lvl2pPr>
            <a:lvl3pPr>
              <a:buSzPct val="75000"/>
              <a:defRPr/>
            </a:lvl3pPr>
            <a:lvl4pPr>
              <a:buSzPct val="75000"/>
              <a:defRPr/>
            </a:lvl4pPr>
            <a:lvl5pPr>
              <a:buSzPct val="75000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>
            <a:noFill/>
          </a:ln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Autumn 2024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dt+UX: Design Thinking for User Experience Design, Prototyping &amp; Evaluation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951F0A-6D27-F641-887A-BFA2D5FF6C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DA56C1D-7E6A-7740-A8F1-9AE7F518B7F2}"/>
              </a:ext>
            </a:extLst>
          </p:cNvPr>
          <p:cNvSpPr/>
          <p:nvPr/>
        </p:nvSpPr>
        <p:spPr bwMode="auto">
          <a:xfrm>
            <a:off x="0" y="6527203"/>
            <a:ext cx="12192000" cy="321919"/>
          </a:xfrm>
          <a:prstGeom prst="rect">
            <a:avLst/>
          </a:prstGeom>
          <a:gradFill flip="none" rotWithShape="1">
            <a:gsLst>
              <a:gs pos="100000">
                <a:srgbClr val="000000">
                  <a:alpha val="28000"/>
                </a:srgbClr>
              </a:gs>
              <a:gs pos="74000">
                <a:srgbClr val="000000">
                  <a:alpha val="0"/>
                </a:srgbClr>
              </a:gs>
            </a:gsLst>
            <a:lin ang="16200000" scaled="0"/>
            <a:tileRect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37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3754078"/>
      </p:ext>
    </p:extLst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latin typeface="Helvetica Light" panose="020B0403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5080000" cy="4724400"/>
          </a:xfrm>
        </p:spPr>
        <p:txBody>
          <a:bodyPr/>
          <a:lstStyle>
            <a:lvl1pPr>
              <a:defRPr sz="2799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080000" cy="4724400"/>
          </a:xfrm>
        </p:spPr>
        <p:txBody>
          <a:bodyPr/>
          <a:lstStyle>
            <a:lvl1pPr>
              <a:defRPr sz="2799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Autumn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dt+UX: Design Thinking for User Experience Design, Prototyping &amp; Evaluation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DF6F40-64E9-544C-9000-7A4653416D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EF3DB10-67B8-6A41-863B-C6242E14021D}"/>
              </a:ext>
            </a:extLst>
          </p:cNvPr>
          <p:cNvSpPr/>
          <p:nvPr/>
        </p:nvSpPr>
        <p:spPr bwMode="auto">
          <a:xfrm>
            <a:off x="0" y="6527205"/>
            <a:ext cx="12192000" cy="321919"/>
          </a:xfrm>
          <a:prstGeom prst="rect">
            <a:avLst/>
          </a:prstGeom>
          <a:gradFill flip="none" rotWithShape="1">
            <a:gsLst>
              <a:gs pos="100000">
                <a:srgbClr val="000000">
                  <a:alpha val="28000"/>
                </a:srgbClr>
              </a:gs>
              <a:gs pos="74000">
                <a:srgbClr val="000000">
                  <a:alpha val="0"/>
                </a:srgbClr>
              </a:gs>
            </a:gsLst>
            <a:lin ang="16200000" scaled="0"/>
            <a:tileRect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28" tIns="45715" rIns="91428" bIns="45715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19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962FE6D-5C76-2248-94D4-B037F26541DA}"/>
              </a:ext>
            </a:extLst>
          </p:cNvPr>
          <p:cNvSpPr/>
          <p:nvPr/>
        </p:nvSpPr>
        <p:spPr bwMode="auto">
          <a:xfrm>
            <a:off x="0" y="6527206"/>
            <a:ext cx="12192000" cy="321919"/>
          </a:xfrm>
          <a:prstGeom prst="rect">
            <a:avLst/>
          </a:prstGeom>
          <a:gradFill flip="none" rotWithShape="1">
            <a:gsLst>
              <a:gs pos="100000">
                <a:srgbClr val="000000">
                  <a:alpha val="28000"/>
                </a:srgbClr>
              </a:gs>
              <a:gs pos="74000">
                <a:srgbClr val="000000">
                  <a:alpha val="0"/>
                </a:srgbClr>
              </a:gs>
            </a:gsLst>
            <a:lin ang="16200000" scaled="0"/>
            <a:tileRect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39" tIns="45719" rIns="91439" bIns="45719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35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5CBEDAB-9B03-4827-B660-634BA387C78F}"/>
              </a:ext>
            </a:extLst>
          </p:cNvPr>
          <p:cNvSpPr/>
          <p:nvPr/>
        </p:nvSpPr>
        <p:spPr bwMode="auto">
          <a:xfrm>
            <a:off x="0" y="6527203"/>
            <a:ext cx="12192000" cy="321919"/>
          </a:xfrm>
          <a:prstGeom prst="rect">
            <a:avLst/>
          </a:prstGeom>
          <a:gradFill flip="none" rotWithShape="1">
            <a:gsLst>
              <a:gs pos="100000">
                <a:srgbClr val="000000">
                  <a:alpha val="28000"/>
                </a:srgbClr>
              </a:gs>
              <a:gs pos="74000">
                <a:srgbClr val="000000">
                  <a:alpha val="0"/>
                </a:srgbClr>
              </a:gs>
            </a:gsLst>
            <a:lin ang="16200000" scaled="0"/>
            <a:tileRect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37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9206281-F551-4B4E-ADE1-9A6E85EF8F35}"/>
              </a:ext>
            </a:extLst>
          </p:cNvPr>
          <p:cNvSpPr/>
          <p:nvPr/>
        </p:nvSpPr>
        <p:spPr bwMode="auto">
          <a:xfrm>
            <a:off x="0" y="6527203"/>
            <a:ext cx="12192000" cy="321919"/>
          </a:xfrm>
          <a:prstGeom prst="rect">
            <a:avLst/>
          </a:prstGeom>
          <a:gradFill flip="none" rotWithShape="1">
            <a:gsLst>
              <a:gs pos="100000">
                <a:srgbClr val="000000">
                  <a:alpha val="28000"/>
                </a:srgbClr>
              </a:gs>
              <a:gs pos="74000">
                <a:srgbClr val="000000">
                  <a:alpha val="0"/>
                </a:srgbClr>
              </a:gs>
            </a:gsLst>
            <a:lin ang="16200000" scaled="0"/>
            <a:tileRect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37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4368215"/>
      </p:ext>
    </p:extLst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2" y="1535113"/>
            <a:ext cx="538691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98" indent="0">
              <a:buNone/>
              <a:defRPr sz="2000" b="1"/>
            </a:lvl2pPr>
            <a:lvl3pPr marL="914194" indent="0">
              <a:buNone/>
              <a:defRPr sz="1800" b="1"/>
            </a:lvl3pPr>
            <a:lvl4pPr marL="1371292" indent="0">
              <a:buNone/>
              <a:defRPr sz="1600" b="1"/>
            </a:lvl4pPr>
            <a:lvl5pPr marL="1828389" indent="0">
              <a:buNone/>
              <a:defRPr sz="1600" b="1"/>
            </a:lvl5pPr>
            <a:lvl6pPr marL="2285486" indent="0">
              <a:buNone/>
              <a:defRPr sz="1600" b="1"/>
            </a:lvl6pPr>
            <a:lvl7pPr marL="2742582" indent="0">
              <a:buNone/>
              <a:defRPr sz="1600" b="1"/>
            </a:lvl7pPr>
            <a:lvl8pPr marL="3199680" indent="0">
              <a:buNone/>
              <a:defRPr sz="1600" b="1"/>
            </a:lvl8pPr>
            <a:lvl9pPr marL="365677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2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98" indent="0">
              <a:buNone/>
              <a:defRPr sz="2000" b="1"/>
            </a:lvl2pPr>
            <a:lvl3pPr marL="914194" indent="0">
              <a:buNone/>
              <a:defRPr sz="1800" b="1"/>
            </a:lvl3pPr>
            <a:lvl4pPr marL="1371292" indent="0">
              <a:buNone/>
              <a:defRPr sz="1600" b="1"/>
            </a:lvl4pPr>
            <a:lvl5pPr marL="1828389" indent="0">
              <a:buNone/>
              <a:defRPr sz="1600" b="1"/>
            </a:lvl5pPr>
            <a:lvl6pPr marL="2285486" indent="0">
              <a:buNone/>
              <a:defRPr sz="1600" b="1"/>
            </a:lvl6pPr>
            <a:lvl7pPr marL="2742582" indent="0">
              <a:buNone/>
              <a:defRPr sz="1600" b="1"/>
            </a:lvl7pPr>
            <a:lvl8pPr marL="3199680" indent="0">
              <a:buNone/>
              <a:defRPr sz="1600" b="1"/>
            </a:lvl8pPr>
            <a:lvl9pPr marL="365677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Autumn 2024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dt+UX: Design Thinking for User Experience Design, Prototyping &amp; Evaluation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6C4965-FC47-F049-AC0D-E934E8065D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4F42EBF-CE98-CD4B-993C-2A03CB423CBB}"/>
              </a:ext>
            </a:extLst>
          </p:cNvPr>
          <p:cNvSpPr/>
          <p:nvPr/>
        </p:nvSpPr>
        <p:spPr bwMode="auto">
          <a:xfrm>
            <a:off x="0" y="6527205"/>
            <a:ext cx="12192000" cy="321919"/>
          </a:xfrm>
          <a:prstGeom prst="rect">
            <a:avLst/>
          </a:prstGeom>
          <a:gradFill flip="none" rotWithShape="1">
            <a:gsLst>
              <a:gs pos="100000">
                <a:srgbClr val="000000">
                  <a:alpha val="28000"/>
                </a:srgbClr>
              </a:gs>
              <a:gs pos="74000">
                <a:srgbClr val="000000">
                  <a:alpha val="0"/>
                </a:srgbClr>
              </a:gs>
            </a:gsLst>
            <a:lin ang="16200000" scaled="0"/>
            <a:tileRect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28" tIns="45715" rIns="91428" bIns="45715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19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EA5B76A-CF53-E143-A3F1-37625C93DBFE}"/>
              </a:ext>
            </a:extLst>
          </p:cNvPr>
          <p:cNvSpPr/>
          <p:nvPr/>
        </p:nvSpPr>
        <p:spPr bwMode="auto">
          <a:xfrm>
            <a:off x="0" y="6527206"/>
            <a:ext cx="12192000" cy="321919"/>
          </a:xfrm>
          <a:prstGeom prst="rect">
            <a:avLst/>
          </a:prstGeom>
          <a:gradFill flip="none" rotWithShape="1">
            <a:gsLst>
              <a:gs pos="100000">
                <a:srgbClr val="000000">
                  <a:alpha val="28000"/>
                </a:srgbClr>
              </a:gs>
              <a:gs pos="74000">
                <a:srgbClr val="000000">
                  <a:alpha val="0"/>
                </a:srgbClr>
              </a:gs>
            </a:gsLst>
            <a:lin ang="16200000" scaled="0"/>
            <a:tileRect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39" tIns="45719" rIns="91439" bIns="45719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35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5071046"/>
      </p:ext>
    </p:extLst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Autumn 2024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dt+UX: Design Thinking for User Experience Design, Prototyping &amp; Evaluation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6D5E96-B3FB-B340-83D1-D5031352BC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4ACCA25-0834-C043-9C9B-D0ECFA12B81C}"/>
              </a:ext>
            </a:extLst>
          </p:cNvPr>
          <p:cNvSpPr/>
          <p:nvPr/>
        </p:nvSpPr>
        <p:spPr bwMode="auto">
          <a:xfrm>
            <a:off x="0" y="6527203"/>
            <a:ext cx="12192000" cy="321919"/>
          </a:xfrm>
          <a:prstGeom prst="rect">
            <a:avLst/>
          </a:prstGeom>
          <a:gradFill flip="none" rotWithShape="1">
            <a:gsLst>
              <a:gs pos="100000">
                <a:srgbClr val="000000">
                  <a:alpha val="28000"/>
                </a:srgbClr>
              </a:gs>
              <a:gs pos="74000">
                <a:srgbClr val="000000">
                  <a:alpha val="0"/>
                </a:srgbClr>
              </a:gs>
            </a:gsLst>
            <a:lin ang="16200000" scaled="0"/>
            <a:tileRect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37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4419430"/>
      </p:ext>
    </p:extLst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Autumn 2024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dt+UX: Design Thinking for User Experience Design, Prototyping &amp; Evaluation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24B2F0-473A-3246-B69F-C82FCFD480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094616"/>
      </p:ext>
    </p:extLst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49"/>
            <a:ext cx="4011084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5" y="273054"/>
            <a:ext cx="6815667" cy="5853113"/>
          </a:xfrm>
        </p:spPr>
        <p:txBody>
          <a:bodyPr/>
          <a:lstStyle>
            <a:lvl1pPr>
              <a:defRPr sz="3199"/>
            </a:lvl1pPr>
            <a:lvl2pPr>
              <a:defRPr sz="2799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4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098" indent="0">
              <a:buNone/>
              <a:defRPr sz="1200"/>
            </a:lvl2pPr>
            <a:lvl3pPr marL="914194" indent="0">
              <a:buNone/>
              <a:defRPr sz="1000"/>
            </a:lvl3pPr>
            <a:lvl4pPr marL="1371292" indent="0">
              <a:buNone/>
              <a:defRPr sz="900"/>
            </a:lvl4pPr>
            <a:lvl5pPr marL="1828389" indent="0">
              <a:buNone/>
              <a:defRPr sz="900"/>
            </a:lvl5pPr>
            <a:lvl6pPr marL="2285486" indent="0">
              <a:buNone/>
              <a:defRPr sz="900"/>
            </a:lvl6pPr>
            <a:lvl7pPr marL="2742582" indent="0">
              <a:buNone/>
              <a:defRPr sz="900"/>
            </a:lvl7pPr>
            <a:lvl8pPr marL="3199680" indent="0">
              <a:buNone/>
              <a:defRPr sz="900"/>
            </a:lvl8pPr>
            <a:lvl9pPr marL="365677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Autumn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dt+UX: Design Thinking for User Experience Design, Prototyping &amp; Evaluation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3A5C84-5DE1-8C45-90C7-9CE9B98C3A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818DE2A-99CD-DD4B-B42A-F75FB6F8F819}"/>
              </a:ext>
            </a:extLst>
          </p:cNvPr>
          <p:cNvSpPr/>
          <p:nvPr/>
        </p:nvSpPr>
        <p:spPr bwMode="auto">
          <a:xfrm>
            <a:off x="0" y="6527205"/>
            <a:ext cx="12192000" cy="321919"/>
          </a:xfrm>
          <a:prstGeom prst="rect">
            <a:avLst/>
          </a:prstGeom>
          <a:gradFill flip="none" rotWithShape="1">
            <a:gsLst>
              <a:gs pos="100000">
                <a:srgbClr val="000000">
                  <a:alpha val="28000"/>
                </a:srgbClr>
              </a:gs>
              <a:gs pos="74000">
                <a:srgbClr val="000000">
                  <a:alpha val="0"/>
                </a:srgbClr>
              </a:gs>
            </a:gsLst>
            <a:lin ang="16200000" scaled="0"/>
            <a:tileRect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28" tIns="45715" rIns="91428" bIns="45715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19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E8F8EC3-D71B-F742-9954-E246C53B2D02}"/>
              </a:ext>
            </a:extLst>
          </p:cNvPr>
          <p:cNvSpPr/>
          <p:nvPr/>
        </p:nvSpPr>
        <p:spPr bwMode="auto">
          <a:xfrm>
            <a:off x="0" y="6527206"/>
            <a:ext cx="12192000" cy="321919"/>
          </a:xfrm>
          <a:prstGeom prst="rect">
            <a:avLst/>
          </a:prstGeom>
          <a:gradFill flip="none" rotWithShape="1">
            <a:gsLst>
              <a:gs pos="100000">
                <a:srgbClr val="000000">
                  <a:alpha val="28000"/>
                </a:srgbClr>
              </a:gs>
              <a:gs pos="74000">
                <a:srgbClr val="000000">
                  <a:alpha val="0"/>
                </a:srgbClr>
              </a:gs>
            </a:gsLst>
            <a:lin ang="16200000" scaled="0"/>
            <a:tileRect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39" tIns="45719" rIns="91439" bIns="45719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35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8364796"/>
      </p:ext>
    </p:extLst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199"/>
            </a:lvl1pPr>
            <a:lvl2pPr marL="457098" indent="0">
              <a:buNone/>
              <a:defRPr sz="2799"/>
            </a:lvl2pPr>
            <a:lvl3pPr marL="914194" indent="0">
              <a:buNone/>
              <a:defRPr sz="2400"/>
            </a:lvl3pPr>
            <a:lvl4pPr marL="1371292" indent="0">
              <a:buNone/>
              <a:defRPr sz="2000"/>
            </a:lvl4pPr>
            <a:lvl5pPr marL="1828389" indent="0">
              <a:buNone/>
              <a:defRPr sz="2000"/>
            </a:lvl5pPr>
            <a:lvl6pPr marL="2285486" indent="0">
              <a:buNone/>
              <a:defRPr sz="2000"/>
            </a:lvl6pPr>
            <a:lvl7pPr marL="2742582" indent="0">
              <a:buNone/>
              <a:defRPr sz="2000"/>
            </a:lvl7pPr>
            <a:lvl8pPr marL="3199680" indent="0">
              <a:buNone/>
              <a:defRPr sz="2000"/>
            </a:lvl8pPr>
            <a:lvl9pPr marL="3656777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098" indent="0">
              <a:buNone/>
              <a:defRPr sz="1200"/>
            </a:lvl2pPr>
            <a:lvl3pPr marL="914194" indent="0">
              <a:buNone/>
              <a:defRPr sz="1000"/>
            </a:lvl3pPr>
            <a:lvl4pPr marL="1371292" indent="0">
              <a:buNone/>
              <a:defRPr sz="900"/>
            </a:lvl4pPr>
            <a:lvl5pPr marL="1828389" indent="0">
              <a:buNone/>
              <a:defRPr sz="900"/>
            </a:lvl5pPr>
            <a:lvl6pPr marL="2285486" indent="0">
              <a:buNone/>
              <a:defRPr sz="900"/>
            </a:lvl6pPr>
            <a:lvl7pPr marL="2742582" indent="0">
              <a:buNone/>
              <a:defRPr sz="900"/>
            </a:lvl7pPr>
            <a:lvl8pPr marL="3199680" indent="0">
              <a:buNone/>
              <a:defRPr sz="900"/>
            </a:lvl8pPr>
            <a:lvl9pPr marL="365677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Autumn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dt+UX: Design Thinking for User Experience Design, Prototyping &amp; Evaluation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24E895-2C8B-6940-9D60-1689CFD076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CE59B09-0BDE-BE46-8148-E04158285CC3}"/>
              </a:ext>
            </a:extLst>
          </p:cNvPr>
          <p:cNvSpPr/>
          <p:nvPr/>
        </p:nvSpPr>
        <p:spPr bwMode="auto">
          <a:xfrm>
            <a:off x="0" y="6527205"/>
            <a:ext cx="12192000" cy="321919"/>
          </a:xfrm>
          <a:prstGeom prst="rect">
            <a:avLst/>
          </a:prstGeom>
          <a:gradFill flip="none" rotWithShape="1">
            <a:gsLst>
              <a:gs pos="100000">
                <a:srgbClr val="000000">
                  <a:alpha val="28000"/>
                </a:srgbClr>
              </a:gs>
              <a:gs pos="74000">
                <a:srgbClr val="000000">
                  <a:alpha val="0"/>
                </a:srgbClr>
              </a:gs>
            </a:gsLst>
            <a:lin ang="16200000" scaled="0"/>
            <a:tileRect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28" tIns="45715" rIns="91428" bIns="45715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19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7CA103C-F65A-C442-B916-436A5D533F9D}"/>
              </a:ext>
            </a:extLst>
          </p:cNvPr>
          <p:cNvSpPr/>
          <p:nvPr/>
        </p:nvSpPr>
        <p:spPr bwMode="auto">
          <a:xfrm>
            <a:off x="0" y="6527206"/>
            <a:ext cx="12192000" cy="321919"/>
          </a:xfrm>
          <a:prstGeom prst="rect">
            <a:avLst/>
          </a:prstGeom>
          <a:gradFill flip="none" rotWithShape="1">
            <a:gsLst>
              <a:gs pos="100000">
                <a:srgbClr val="000000">
                  <a:alpha val="28000"/>
                </a:srgbClr>
              </a:gs>
              <a:gs pos="74000">
                <a:srgbClr val="000000">
                  <a:alpha val="0"/>
                </a:srgbClr>
              </a:gs>
            </a:gsLst>
            <a:lin ang="16200000" scaled="0"/>
            <a:tileRect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39" tIns="45719" rIns="91439" bIns="45719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35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D9A5E604-129A-A649-8DF4-447956691C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5532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0" i="0" kern="1200" smtClean="0">
                <a:solidFill>
                  <a:srgbClr val="6D6D6D"/>
                </a:solidFill>
                <a:latin typeface="Helvetica Light"/>
                <a:ea typeface="+mn-ea"/>
                <a:cs typeface="Helvetica Light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en-US" sz="1000"/>
              <a:t>10/22/2012</a:t>
            </a:r>
            <a:endParaRPr lang="en-US" sz="1000" dirty="0"/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8325D124-3D21-E74A-A2E6-AEBA0B04A4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5860" y="6553200"/>
            <a:ext cx="831948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000" b="0" i="0" kern="1200" smtClean="0">
                <a:solidFill>
                  <a:srgbClr val="6D6D6D"/>
                </a:solidFill>
                <a:latin typeface="Helvetica Light"/>
                <a:ea typeface="+mn-ea"/>
                <a:cs typeface="Helvetica Light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en-US" sz="1000"/>
              <a:t>CSE 440: User Interface Design, Prototyping, &amp; Evaluation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715777050"/>
      </p:ext>
    </p:extLst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Autumn 2024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dt+UX: Design Thinking for User Experience Design, Prototyping &amp; Evaluation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296EC7-980F-F541-AAF7-A706E8E37A6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C1305B5-4179-A944-A52D-68750D1DD4C2}"/>
              </a:ext>
            </a:extLst>
          </p:cNvPr>
          <p:cNvSpPr/>
          <p:nvPr/>
        </p:nvSpPr>
        <p:spPr bwMode="auto">
          <a:xfrm>
            <a:off x="0" y="6527205"/>
            <a:ext cx="12192000" cy="321919"/>
          </a:xfrm>
          <a:prstGeom prst="rect">
            <a:avLst/>
          </a:prstGeom>
          <a:gradFill flip="none" rotWithShape="1">
            <a:gsLst>
              <a:gs pos="100000">
                <a:srgbClr val="000000">
                  <a:alpha val="28000"/>
                </a:srgbClr>
              </a:gs>
              <a:gs pos="74000">
                <a:srgbClr val="000000">
                  <a:alpha val="0"/>
                </a:srgbClr>
              </a:gs>
            </a:gsLst>
            <a:lin ang="16200000" scaled="0"/>
            <a:tileRect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28" tIns="45715" rIns="91428" bIns="45715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19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5168F8E-7129-1D47-8352-063FD7E5A557}"/>
              </a:ext>
            </a:extLst>
          </p:cNvPr>
          <p:cNvSpPr/>
          <p:nvPr/>
        </p:nvSpPr>
        <p:spPr bwMode="auto">
          <a:xfrm>
            <a:off x="0" y="6527206"/>
            <a:ext cx="12192000" cy="321919"/>
          </a:xfrm>
          <a:prstGeom prst="rect">
            <a:avLst/>
          </a:prstGeom>
          <a:gradFill flip="none" rotWithShape="1">
            <a:gsLst>
              <a:gs pos="100000">
                <a:srgbClr val="000000">
                  <a:alpha val="28000"/>
                </a:srgbClr>
              </a:gs>
              <a:gs pos="74000">
                <a:srgbClr val="000000">
                  <a:alpha val="0"/>
                </a:srgbClr>
              </a:gs>
            </a:gsLst>
            <a:lin ang="16200000" scaled="0"/>
            <a:tileRect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39" tIns="45719" rIns="91439" bIns="45719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35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0612201"/>
      </p:ext>
    </p:extLst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2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39238" y="0"/>
            <a:ext cx="11552767" cy="11430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9233" y="1600200"/>
            <a:ext cx="11195715" cy="47244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9696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931" y="6607236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D6D6D"/>
                </a:solidFill>
                <a:latin typeface="Helvetica Light"/>
                <a:ea typeface="+mn-ea"/>
                <a:cs typeface="Helvetica Light"/>
              </a:defRPr>
            </a:lvl1pPr>
          </a:lstStyle>
          <a:p>
            <a:pPr>
              <a:defRPr/>
            </a:pPr>
            <a:r>
              <a:rPr lang="en-US"/>
              <a:t>Autumn 2024</a:t>
            </a:r>
            <a:endParaRPr lang="en-US" dirty="0"/>
          </a:p>
        </p:txBody>
      </p:sp>
      <p:sp>
        <p:nvSpPr>
          <p:cNvPr id="29696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45860" y="6608285"/>
            <a:ext cx="831948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0" i="0" smtClean="0">
                <a:solidFill>
                  <a:srgbClr val="6D6D6D"/>
                </a:solidFill>
                <a:latin typeface="Helvetica Light"/>
                <a:ea typeface="+mn-ea"/>
                <a:cs typeface="Helvetica Light"/>
              </a:defRPr>
            </a:lvl1pPr>
          </a:lstStyle>
          <a:p>
            <a:pPr>
              <a:defRPr/>
            </a:pPr>
            <a:r>
              <a:rPr lang="en-US"/>
              <a:t>dt+UX: Design Thinking for User Experience Design, Prototyping &amp; Evaluation</a:t>
            </a:r>
          </a:p>
        </p:txBody>
      </p:sp>
      <p:sp>
        <p:nvSpPr>
          <p:cNvPr id="29696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865343" y="6617039"/>
            <a:ext cx="132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0" i="0">
                <a:solidFill>
                  <a:srgbClr val="6D6D6D"/>
                </a:solidFill>
                <a:latin typeface="Helvetica Light"/>
                <a:cs typeface="Helvetica Light"/>
              </a:defRPr>
            </a:lvl1pPr>
          </a:lstStyle>
          <a:p>
            <a:fld id="{0DCE2350-1101-F441-AC62-94DD89CD62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338636B-43FB-CB41-8A17-68B9BF7122B1}"/>
              </a:ext>
            </a:extLst>
          </p:cNvPr>
          <p:cNvSpPr/>
          <p:nvPr/>
        </p:nvSpPr>
        <p:spPr bwMode="auto">
          <a:xfrm>
            <a:off x="0" y="6527206"/>
            <a:ext cx="12192000" cy="321919"/>
          </a:xfrm>
          <a:prstGeom prst="rect">
            <a:avLst/>
          </a:prstGeom>
          <a:gradFill flip="none" rotWithShape="1">
            <a:gsLst>
              <a:gs pos="100000">
                <a:srgbClr val="000000">
                  <a:alpha val="28000"/>
                </a:srgbClr>
              </a:gs>
              <a:gs pos="74000">
                <a:srgbClr val="000000">
                  <a:alpha val="0"/>
                </a:srgbClr>
              </a:gs>
            </a:gsLst>
            <a:lin ang="16200000" scaled="0"/>
            <a:tileRect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108833" tIns="54417" rIns="108833" bIns="54417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088231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49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Shape 310">
            <a:extLst>
              <a:ext uri="{FF2B5EF4-FFF2-40B4-BE49-F238E27FC236}">
                <a16:creationId xmlns:a16="http://schemas.microsoft.com/office/drawing/2014/main" id="{CA7C88AC-0253-954C-B071-3CB64A57472F}"/>
              </a:ext>
            </a:extLst>
          </p:cNvPr>
          <p:cNvSpPr/>
          <p:nvPr/>
        </p:nvSpPr>
        <p:spPr>
          <a:xfrm rot="5400000" flipV="1">
            <a:off x="-74867" y="6623147"/>
            <a:ext cx="306720" cy="2839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</a:pathLst>
          </a:custGeom>
          <a:ln w="127000">
            <a:solidFill/>
            <a:round/>
          </a:ln>
        </p:spPr>
        <p:txBody>
          <a:bodyPr lIns="0" tIns="0" rIns="0" bIns="0" anchor="ctr"/>
          <a:lstStyle/>
          <a:p>
            <a:pPr lvl="0">
              <a:defRPr sz="5200" b="0">
                <a:latin typeface="Gill Sans Light"/>
                <a:ea typeface="Gill Sans Light"/>
                <a:cs typeface="Gill Sans Light"/>
                <a:sym typeface="Gill Sans Light"/>
              </a:defRPr>
            </a:pPr>
            <a:endParaRPr sz="5199" dirty="0"/>
          </a:p>
        </p:txBody>
      </p:sp>
      <p:sp>
        <p:nvSpPr>
          <p:cNvPr id="15" name="Shape 310">
            <a:extLst>
              <a:ext uri="{FF2B5EF4-FFF2-40B4-BE49-F238E27FC236}">
                <a16:creationId xmlns:a16="http://schemas.microsoft.com/office/drawing/2014/main" id="{A3A7A954-BA50-EE4E-AA3E-4161329C8E24}"/>
              </a:ext>
            </a:extLst>
          </p:cNvPr>
          <p:cNvSpPr/>
          <p:nvPr/>
        </p:nvSpPr>
        <p:spPr>
          <a:xfrm rot="16200000" flipH="1" flipV="1">
            <a:off x="11961199" y="6625991"/>
            <a:ext cx="306720" cy="2839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</a:pathLst>
          </a:custGeom>
          <a:ln w="127000">
            <a:solidFill/>
            <a:round/>
          </a:ln>
        </p:spPr>
        <p:txBody>
          <a:bodyPr lIns="0" tIns="0" rIns="0" bIns="0" anchor="ctr"/>
          <a:lstStyle/>
          <a:p>
            <a:pPr lvl="0">
              <a:defRPr sz="5200" b="0">
                <a:latin typeface="Gill Sans Light"/>
                <a:ea typeface="Gill Sans Light"/>
                <a:cs typeface="Gill Sans Light"/>
                <a:sym typeface="Gill Sans Light"/>
              </a:defRPr>
            </a:pPr>
            <a:endParaRPr sz="5199" dirty="0"/>
          </a:p>
        </p:txBody>
      </p:sp>
      <p:sp>
        <p:nvSpPr>
          <p:cNvPr id="13" name="Shape 310">
            <a:extLst>
              <a:ext uri="{FF2B5EF4-FFF2-40B4-BE49-F238E27FC236}">
                <a16:creationId xmlns:a16="http://schemas.microsoft.com/office/drawing/2014/main" id="{DFB8A9B7-C06F-9749-B636-278A0C134EE9}"/>
              </a:ext>
            </a:extLst>
          </p:cNvPr>
          <p:cNvSpPr/>
          <p:nvPr/>
        </p:nvSpPr>
        <p:spPr>
          <a:xfrm rot="5400000" flipH="1">
            <a:off x="11961199" y="-52227"/>
            <a:ext cx="306720" cy="2839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</a:pathLst>
          </a:custGeom>
          <a:ln w="127000">
            <a:solidFill/>
            <a:round/>
          </a:ln>
        </p:spPr>
        <p:txBody>
          <a:bodyPr lIns="0" tIns="0" rIns="0" bIns="0" anchor="ctr"/>
          <a:lstStyle/>
          <a:p>
            <a:pPr lvl="0">
              <a:defRPr sz="5200" b="0">
                <a:latin typeface="Gill Sans Light"/>
                <a:ea typeface="Gill Sans Light"/>
                <a:cs typeface="Gill Sans Light"/>
                <a:sym typeface="Gill Sans Light"/>
              </a:defRPr>
            </a:pPr>
            <a:endParaRPr sz="5199" dirty="0"/>
          </a:p>
        </p:txBody>
      </p:sp>
      <p:sp>
        <p:nvSpPr>
          <p:cNvPr id="8" name="Shape 310"/>
          <p:cNvSpPr/>
          <p:nvPr/>
        </p:nvSpPr>
        <p:spPr>
          <a:xfrm rot="16200000">
            <a:off x="-74867" y="-55071"/>
            <a:ext cx="306720" cy="2839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</a:pathLst>
          </a:custGeom>
          <a:ln w="127000">
            <a:solidFill/>
            <a:round/>
          </a:ln>
        </p:spPr>
        <p:txBody>
          <a:bodyPr lIns="0" tIns="0" rIns="0" bIns="0" anchor="ctr"/>
          <a:lstStyle/>
          <a:p>
            <a:pPr lvl="0">
              <a:defRPr sz="5200" b="0">
                <a:latin typeface="Gill Sans Light"/>
                <a:ea typeface="Gill Sans Light"/>
                <a:cs typeface="Gill Sans Light"/>
                <a:sym typeface="Gill Sans Light"/>
              </a:defRPr>
            </a:pPr>
            <a:endParaRPr sz="5199" dirty="0"/>
          </a:p>
        </p:txBody>
      </p:sp>
    </p:spTree>
    <p:extLst>
      <p:ext uri="{BB962C8B-B14F-4D97-AF65-F5344CB8AC3E}">
        <p14:creationId xmlns:p14="http://schemas.microsoft.com/office/powerpoint/2010/main" val="623626591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  <p:sldLayoutId id="2147483816" r:id="rId12"/>
    <p:sldLayoutId id="2147483817" r:id="rId13"/>
    <p:sldLayoutId id="2147483818" r:id="rId14"/>
    <p:sldLayoutId id="2147483819" r:id="rId15"/>
    <p:sldLayoutId id="2147483820" r:id="rId16"/>
    <p:sldLayoutId id="2147483821" r:id="rId17"/>
    <p:sldLayoutId id="2147483822" r:id="rId18"/>
    <p:sldLayoutId id="2147483823" r:id="rId19"/>
  </p:sldLayoutIdLst>
  <p:transition>
    <p:dissolve/>
  </p:transition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399" b="0" i="0">
          <a:solidFill>
            <a:srgbClr val="FFC000"/>
          </a:solidFill>
          <a:latin typeface="Helvetica Light"/>
          <a:ea typeface="ＭＳ Ｐゴシック" charset="0"/>
          <a:cs typeface="Helvetica Light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99">
          <a:solidFill>
            <a:srgbClr val="3E4E6C"/>
          </a:solidFill>
          <a:latin typeface="Arial Black" pitchFamily="34" charset="0"/>
          <a:ea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99">
          <a:solidFill>
            <a:srgbClr val="3E4E6C"/>
          </a:solidFill>
          <a:latin typeface="Arial Black" pitchFamily="34" charset="0"/>
          <a:ea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99">
          <a:solidFill>
            <a:srgbClr val="3E4E6C"/>
          </a:solidFill>
          <a:latin typeface="Arial Black" pitchFamily="34" charset="0"/>
          <a:ea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99">
          <a:solidFill>
            <a:srgbClr val="3E4E6C"/>
          </a:solidFill>
          <a:latin typeface="Arial Black" pitchFamily="34" charset="0"/>
          <a:ea typeface="ＭＳ Ｐゴシック" charset="0"/>
        </a:defRPr>
      </a:lvl5pPr>
      <a:lvl6pPr marL="457098" algn="l" rtl="0" eaLnBrk="1" fontAlgn="base" hangingPunct="1">
        <a:spcBef>
          <a:spcPct val="0"/>
        </a:spcBef>
        <a:spcAft>
          <a:spcPct val="0"/>
        </a:spcAft>
        <a:defRPr sz="3699">
          <a:solidFill>
            <a:srgbClr val="3E4E6C"/>
          </a:solidFill>
          <a:latin typeface="Arial Black" pitchFamily="34" charset="0"/>
        </a:defRPr>
      </a:lvl6pPr>
      <a:lvl7pPr marL="914194" algn="l" rtl="0" eaLnBrk="1" fontAlgn="base" hangingPunct="1">
        <a:spcBef>
          <a:spcPct val="0"/>
        </a:spcBef>
        <a:spcAft>
          <a:spcPct val="0"/>
        </a:spcAft>
        <a:defRPr sz="3699">
          <a:solidFill>
            <a:srgbClr val="3E4E6C"/>
          </a:solidFill>
          <a:latin typeface="Arial Black" pitchFamily="34" charset="0"/>
        </a:defRPr>
      </a:lvl7pPr>
      <a:lvl8pPr marL="1371292" algn="l" rtl="0" eaLnBrk="1" fontAlgn="base" hangingPunct="1">
        <a:spcBef>
          <a:spcPct val="0"/>
        </a:spcBef>
        <a:spcAft>
          <a:spcPct val="0"/>
        </a:spcAft>
        <a:defRPr sz="3699">
          <a:solidFill>
            <a:srgbClr val="3E4E6C"/>
          </a:solidFill>
          <a:latin typeface="Arial Black" pitchFamily="34" charset="0"/>
        </a:defRPr>
      </a:lvl8pPr>
      <a:lvl9pPr marL="1828389" algn="l" rtl="0" eaLnBrk="1" fontAlgn="base" hangingPunct="1">
        <a:spcBef>
          <a:spcPct val="0"/>
        </a:spcBef>
        <a:spcAft>
          <a:spcPct val="0"/>
        </a:spcAft>
        <a:defRPr sz="3699">
          <a:solidFill>
            <a:srgbClr val="3E4E6C"/>
          </a:solidFill>
          <a:latin typeface="Arial Black" pitchFamily="34" charset="0"/>
        </a:defRPr>
      </a:lvl9pPr>
    </p:titleStyle>
    <p:bodyStyle>
      <a:lvl1pPr marL="342822" indent="-342822" algn="l" rtl="0" eaLnBrk="1" fontAlgn="base" hangingPunct="1">
        <a:spcBef>
          <a:spcPct val="20000"/>
        </a:spcBef>
        <a:spcAft>
          <a:spcPct val="0"/>
        </a:spcAft>
        <a:buChar char="•"/>
        <a:defRPr sz="3599" b="0" i="0">
          <a:solidFill>
            <a:schemeClr val="tx1"/>
          </a:solidFill>
          <a:latin typeface="Helvetica Light"/>
          <a:ea typeface="ＭＳ Ｐゴシック" charset="0"/>
          <a:cs typeface="Helvetica Light"/>
        </a:defRPr>
      </a:lvl1pPr>
      <a:lvl2pPr marL="742783" indent="-285686" algn="l" rtl="0" eaLnBrk="1" fontAlgn="base" hangingPunct="1">
        <a:spcBef>
          <a:spcPct val="20000"/>
        </a:spcBef>
        <a:spcAft>
          <a:spcPct val="0"/>
        </a:spcAft>
        <a:buChar char="–"/>
        <a:defRPr sz="3199" b="0" i="0">
          <a:solidFill>
            <a:schemeClr val="tx1"/>
          </a:solidFill>
          <a:latin typeface="Helvetica Light"/>
          <a:ea typeface="ＭＳ Ｐゴシック" charset="0"/>
          <a:cs typeface="Helvetica Light"/>
        </a:defRPr>
      </a:lvl2pPr>
      <a:lvl3pPr marL="1142742" indent="-228549" algn="l" rtl="0" eaLnBrk="1" fontAlgn="base" hangingPunct="1">
        <a:spcBef>
          <a:spcPct val="20000"/>
        </a:spcBef>
        <a:spcAft>
          <a:spcPct val="0"/>
        </a:spcAft>
        <a:buChar char="•"/>
        <a:defRPr sz="2799" b="0" i="0">
          <a:solidFill>
            <a:schemeClr val="tx1"/>
          </a:solidFill>
          <a:latin typeface="Helvetica Light"/>
          <a:ea typeface="ＭＳ Ｐゴシック" charset="0"/>
          <a:cs typeface="Helvetica Light"/>
        </a:defRPr>
      </a:lvl3pPr>
      <a:lvl4pPr marL="1599840" indent="-228549" algn="l" rtl="0" eaLnBrk="1" fontAlgn="base" hangingPunct="1">
        <a:spcBef>
          <a:spcPct val="20000"/>
        </a:spcBef>
        <a:spcAft>
          <a:spcPct val="0"/>
        </a:spcAft>
        <a:buChar char="–"/>
        <a:defRPr sz="2400" b="0" i="0">
          <a:solidFill>
            <a:schemeClr val="tx1"/>
          </a:solidFill>
          <a:latin typeface="Helvetica Light"/>
          <a:ea typeface="ＭＳ Ｐゴシック" charset="0"/>
          <a:cs typeface="Helvetica Light"/>
        </a:defRPr>
      </a:lvl4pPr>
      <a:lvl5pPr marL="2056938" indent="-228549" algn="l" rtl="0" eaLnBrk="1" fontAlgn="base" hangingPunct="1">
        <a:spcBef>
          <a:spcPct val="20000"/>
        </a:spcBef>
        <a:spcAft>
          <a:spcPct val="0"/>
        </a:spcAft>
        <a:buChar char="»"/>
        <a:defRPr sz="2400" b="0" i="0">
          <a:solidFill>
            <a:schemeClr val="tx1"/>
          </a:solidFill>
          <a:latin typeface="Helvetica Light"/>
          <a:ea typeface="ＭＳ Ｐゴシック" charset="0"/>
          <a:cs typeface="Helvetica Light"/>
        </a:defRPr>
      </a:lvl5pPr>
      <a:lvl6pPr marL="2514034" indent="-228549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6pPr>
      <a:lvl7pPr marL="2971132" indent="-228549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7pPr>
      <a:lvl8pPr marL="3428229" indent="-228549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8pPr>
      <a:lvl9pPr marL="3885326" indent="-228549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1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98" algn="l" defTabSz="9141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94" algn="l" defTabSz="9141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92" algn="l" defTabSz="9141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389" algn="l" defTabSz="9141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486" algn="l" defTabSz="9141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82" algn="l" defTabSz="9141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680" algn="l" defTabSz="9141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777" algn="l" defTabSz="9141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Career Panel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799592" y="5739232"/>
            <a:ext cx="8534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78787"/>
                </a:solidFill>
                <a:latin typeface="Helvetica"/>
                <a:cs typeface="Helvetica"/>
              </a:rPr>
              <a:t>December 2, 2024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Administrivia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39233" y="1143000"/>
            <a:ext cx="11414222" cy="51816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Upcoming deadlines</a:t>
            </a:r>
          </a:p>
          <a:p>
            <a:pPr lvl="1"/>
            <a:r>
              <a:rPr lang="en-US" dirty="0"/>
              <a:t>Mon, Dec 2 11:59 PM: A10 drafts due</a:t>
            </a:r>
          </a:p>
          <a:p>
            <a:pPr lvl="2"/>
            <a:r>
              <a:rPr lang="en-US" dirty="0"/>
              <a:t>pitch slide &amp; poster so we can give feedback</a:t>
            </a:r>
          </a:p>
          <a:p>
            <a:pPr lvl="1"/>
            <a:r>
              <a:rPr lang="en-US" dirty="0"/>
              <a:t>Wed, Dec 4 </a:t>
            </a:r>
            <a:r>
              <a:rPr lang="en-US" b="1" dirty="0">
                <a:solidFill>
                  <a:srgbClr val="00B0F0"/>
                </a:solidFill>
              </a:rPr>
              <a:t>noon</a:t>
            </a:r>
            <a:r>
              <a:rPr lang="en-US" dirty="0"/>
              <a:t>: A10 poster due</a:t>
            </a:r>
          </a:p>
          <a:p>
            <a:pPr lvl="2"/>
            <a:r>
              <a:rPr lang="en-US" dirty="0"/>
              <a:t>submit your final poster so we can get printed</a:t>
            </a:r>
          </a:p>
          <a:p>
            <a:pPr lvl="2"/>
            <a:r>
              <a:rPr lang="en-US" dirty="0"/>
              <a:t>includes a video demo of your high-fi prototype</a:t>
            </a:r>
          </a:p>
          <a:p>
            <a:pPr lvl="1"/>
            <a:r>
              <a:rPr lang="en-US" dirty="0"/>
              <a:t>Wed, Dec 4 11:59 PM: A10 pitch &amp; demo video due</a:t>
            </a:r>
          </a:p>
          <a:p>
            <a:pPr lvl="2"/>
            <a:r>
              <a:rPr lang="en-US" dirty="0"/>
              <a:t>a video demo of your high-fi prototype (you can &amp; should revise video through Sunday)</a:t>
            </a:r>
          </a:p>
          <a:p>
            <a:pPr lvl="1"/>
            <a:r>
              <a:rPr lang="en-US" dirty="0"/>
              <a:t>Thu/Fri, Dec 6 studio: A8 due</a:t>
            </a:r>
          </a:p>
          <a:p>
            <a:pPr lvl="2"/>
            <a:r>
              <a:rPr lang="en-US" dirty="0"/>
              <a:t>this includes the final link to your prototype &amp; README</a:t>
            </a:r>
          </a:p>
          <a:p>
            <a:pPr lvl="1"/>
            <a:r>
              <a:rPr lang="en-US" dirty="0"/>
              <a:t>Sun, Dec 8 EOD: A11 (final report) due &amp; revised video demos (A10)</a:t>
            </a:r>
          </a:p>
          <a:p>
            <a:pPr lvl="1"/>
            <a:endParaRPr lang="en-US" dirty="0"/>
          </a:p>
          <a:p>
            <a:r>
              <a:rPr lang="en-US" dirty="0"/>
              <a:t>Project Questions?</a:t>
            </a:r>
          </a:p>
          <a:p>
            <a:r>
              <a:rPr lang="en-US" dirty="0"/>
              <a:t>Project Fair Questions?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Autumn 2024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dt+UX: Design Thinking for User Experience Design, Prototyping &amp; Evaluation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4B2F0-473A-3246-B69F-C82FCFD4809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741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Grading on the Midterm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39235" y="1230284"/>
            <a:ext cx="11546908" cy="3765665"/>
          </a:xfrm>
        </p:spPr>
        <p:txBody>
          <a:bodyPr>
            <a:noAutofit/>
          </a:bodyPr>
          <a:lstStyle/>
          <a:p>
            <a:pPr marL="0" indent="0">
              <a:buNone/>
              <a:tabLst>
                <a:tab pos="336550" algn="l"/>
                <a:tab pos="1879600" algn="l"/>
                <a:tab pos="4799013" algn="l"/>
                <a:tab pos="7883525" algn="l"/>
                <a:tab pos="8453438" algn="l"/>
                <a:tab pos="9769475" algn="l"/>
              </a:tabLst>
            </a:pPr>
            <a:r>
              <a:rPr lang="en-US" sz="2800" dirty="0">
                <a:solidFill>
                  <a:srgbClr val="FFC000"/>
                </a:solidFill>
              </a:rPr>
              <a:t>		Part I-II (90)	Part III (60)	</a:t>
            </a:r>
            <a:r>
              <a:rPr lang="en-US" sz="2800" b="1" dirty="0"/>
              <a:t>Total (150)</a:t>
            </a:r>
          </a:p>
          <a:p>
            <a:pPr marL="0" indent="0">
              <a:buNone/>
              <a:tabLst>
                <a:tab pos="336550" algn="l"/>
                <a:tab pos="1879600" algn="l"/>
                <a:tab pos="4799013" algn="l"/>
                <a:tab pos="7883525" algn="l"/>
                <a:tab pos="8453438" algn="l"/>
                <a:tab pos="9769475" algn="l"/>
              </a:tabLst>
            </a:pPr>
            <a:r>
              <a:rPr lang="en-US" sz="2800" dirty="0">
                <a:solidFill>
                  <a:srgbClr val="FFC000"/>
                </a:solidFill>
              </a:rPr>
              <a:t>average	73 (81%)	45 (75%)	</a:t>
            </a:r>
            <a:r>
              <a:rPr lang="en-US" sz="2800" b="1" dirty="0"/>
              <a:t>118 (79%)</a:t>
            </a:r>
          </a:p>
          <a:p>
            <a:pPr marL="0" indent="0">
              <a:buNone/>
              <a:tabLst>
                <a:tab pos="336550" algn="l"/>
                <a:tab pos="1879600" algn="l"/>
                <a:tab pos="4799013" algn="l"/>
                <a:tab pos="7883525" algn="l"/>
                <a:tab pos="8453438" algn="l"/>
                <a:tab pos="9769475" algn="l"/>
              </a:tabLst>
            </a:pPr>
            <a:r>
              <a:rPr lang="en-US" sz="2800" dirty="0">
                <a:solidFill>
                  <a:srgbClr val="FFC000"/>
                </a:solidFill>
              </a:rPr>
              <a:t>median	73 (81%)	46 (77%)	</a:t>
            </a:r>
            <a:r>
              <a:rPr lang="en-US" sz="2800" b="1" dirty="0"/>
              <a:t>120 (80%)</a:t>
            </a:r>
          </a:p>
          <a:p>
            <a:pPr marL="0" indent="0">
              <a:buNone/>
              <a:tabLst>
                <a:tab pos="336550" algn="l"/>
                <a:tab pos="1879600" algn="l"/>
                <a:tab pos="4799013" algn="l"/>
                <a:tab pos="7883525" algn="l"/>
                <a:tab pos="8453438" algn="l"/>
                <a:tab pos="9769475" algn="l"/>
              </a:tabLst>
            </a:pPr>
            <a:r>
              <a:rPr lang="en-US" sz="2800" dirty="0">
                <a:solidFill>
                  <a:srgbClr val="FFC000"/>
                </a:solidFill>
              </a:rPr>
              <a:t>std. dev.	8.1 (9%)	5.6 (9.3%)	</a:t>
            </a:r>
            <a:r>
              <a:rPr lang="en-US" sz="2800" b="1" dirty="0"/>
              <a:t>10.9 (7.3%)</a:t>
            </a:r>
          </a:p>
          <a:p>
            <a:pPr marL="0" indent="0">
              <a:buNone/>
              <a:tabLst>
                <a:tab pos="336550" algn="l"/>
                <a:tab pos="1879600" algn="l"/>
                <a:tab pos="4799013" algn="l"/>
                <a:tab pos="7883525" algn="l"/>
                <a:tab pos="8453438" algn="l"/>
                <a:tab pos="9769475" algn="l"/>
              </a:tabLst>
            </a:pPr>
            <a:r>
              <a:rPr lang="en-US" sz="2800" dirty="0">
                <a:solidFill>
                  <a:srgbClr val="FFC000"/>
                </a:solidFill>
              </a:rPr>
              <a:t>high	86 (95%)	56 (93%)	</a:t>
            </a:r>
            <a:r>
              <a:rPr lang="en-US" sz="2800" b="1" dirty="0"/>
              <a:t>137 (91%)</a:t>
            </a:r>
          </a:p>
          <a:p>
            <a:pPr marL="0" indent="0">
              <a:buNone/>
              <a:tabLst>
                <a:tab pos="336550" algn="l"/>
                <a:tab pos="1879600" algn="l"/>
                <a:tab pos="4799013" algn="l"/>
                <a:tab pos="7883525" algn="l"/>
                <a:tab pos="8453438" algn="l"/>
                <a:tab pos="9769475" algn="l"/>
              </a:tabLst>
            </a:pPr>
            <a:r>
              <a:rPr lang="en-US" sz="2800" dirty="0">
                <a:solidFill>
                  <a:srgbClr val="FFC000"/>
                </a:solidFill>
              </a:rPr>
              <a:t>low	44 (49%)	15 (25%)	</a:t>
            </a:r>
            <a:r>
              <a:rPr lang="en-US" sz="2800" b="1" dirty="0"/>
              <a:t>80 (53%)</a:t>
            </a:r>
          </a:p>
          <a:p>
            <a:pPr marL="0" indent="0">
              <a:buNone/>
              <a:tabLst>
                <a:tab pos="4852988" algn="l"/>
                <a:tab pos="6454775" algn="l"/>
                <a:tab pos="7999413" algn="l"/>
                <a:tab pos="9883775" algn="l"/>
              </a:tabLst>
            </a:pPr>
            <a:endParaRPr lang="en-US" sz="1400" dirty="0"/>
          </a:p>
          <a:p>
            <a:pPr marL="0" indent="0">
              <a:buNone/>
              <a:tabLst>
                <a:tab pos="4852988" algn="l"/>
                <a:tab pos="6454775" algn="l"/>
                <a:tab pos="7999413" algn="l"/>
                <a:tab pos="9883775" algn="l"/>
              </a:tabLst>
            </a:pPr>
            <a:r>
              <a:rPr lang="en-US" sz="2800" dirty="0"/>
              <a:t>Regrade request close at 5 PM on Sun., 12/8</a:t>
            </a:r>
          </a:p>
          <a:p>
            <a:pPr marL="0" indent="0">
              <a:buNone/>
              <a:tabLst>
                <a:tab pos="4852988" algn="l"/>
                <a:tab pos="6454775" algn="l"/>
                <a:tab pos="7999413" algn="l"/>
                <a:tab pos="9883775" algn="l"/>
              </a:tabLst>
            </a:pPr>
            <a:r>
              <a:rPr lang="en-US" sz="2800" dirty="0"/>
              <a:t>Regrade requests need to be because the grader made a </a:t>
            </a:r>
            <a:r>
              <a:rPr lang="en-US" sz="2800" b="1" dirty="0"/>
              <a:t>factual mistake</a:t>
            </a:r>
            <a:r>
              <a:rPr lang="en-US" sz="2800" dirty="0"/>
              <a:t>. </a:t>
            </a:r>
            <a:r>
              <a:rPr lang="en-US" sz="2800" i="1" dirty="0"/>
              <a:t>If we see many regrade requests from the same person, we reserve the right to regrade the entire exam.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Autumn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dt+UX: Design Thinking for User Experience Design, Prototyping &amp; Evaluation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A7834-23CB-3344-B42F-BB3C863F184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515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39238" y="0"/>
            <a:ext cx="11552767" cy="1143000"/>
          </a:xfrm>
        </p:spPr>
        <p:txBody>
          <a:bodyPr/>
          <a:lstStyle/>
          <a:p>
            <a:r>
              <a:rPr lang="en-US" dirty="0"/>
              <a:t>Panelists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39233" y="1600200"/>
            <a:ext cx="11478488" cy="4724400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Carah</a:t>
            </a:r>
            <a:r>
              <a:rPr lang="en-US" dirty="0"/>
              <a:t> Alexander, Software Engineer, </a:t>
            </a:r>
            <a:r>
              <a:rPr lang="en-US" dirty="0" err="1"/>
              <a:t>Duranta</a:t>
            </a:r>
            <a:endParaRPr lang="en-US" dirty="0"/>
          </a:p>
          <a:p>
            <a:r>
              <a:rPr lang="en-US" dirty="0"/>
              <a:t>Pat Briggs, Engineering Manager, X (formerly Google [X])</a:t>
            </a:r>
          </a:p>
          <a:p>
            <a:r>
              <a:rPr lang="en-US" dirty="0"/>
              <a:t>Kristina Inouye, UX Research, Duolingo</a:t>
            </a:r>
          </a:p>
          <a:p>
            <a:r>
              <a:rPr lang="en-US" dirty="0"/>
              <a:t>Taylor </a:t>
            </a:r>
            <a:r>
              <a:rPr lang="en-US" dirty="0" err="1"/>
              <a:t>Lallas</a:t>
            </a:r>
            <a:r>
              <a:rPr lang="en-US" dirty="0"/>
              <a:t>, Product Manager, </a:t>
            </a:r>
            <a:r>
              <a:rPr lang="en-US" dirty="0" err="1"/>
              <a:t>ManageXR</a:t>
            </a:r>
            <a:endParaRPr lang="en-US" dirty="0"/>
          </a:p>
          <a:p>
            <a:r>
              <a:rPr lang="en-US" dirty="0"/>
              <a:t>Vincent </a:t>
            </a:r>
            <a:r>
              <a:rPr lang="en-US" dirty="0" err="1"/>
              <a:t>Nicandro</a:t>
            </a:r>
            <a:r>
              <a:rPr lang="en-US" dirty="0"/>
              <a:t>, Product Manager, Walt Disney</a:t>
            </a:r>
          </a:p>
          <a:p>
            <a:r>
              <a:rPr lang="en-US" dirty="0" err="1"/>
              <a:t>KiJung</a:t>
            </a:r>
            <a:r>
              <a:rPr lang="en-US" dirty="0"/>
              <a:t> Park, UX Research, SAP</a:t>
            </a:r>
          </a:p>
          <a:p>
            <a:r>
              <a:rPr lang="en-US" dirty="0"/>
              <a:t>Emily J. Tang, Group Product Manager, LinkedIn</a:t>
            </a:r>
          </a:p>
          <a:p>
            <a:r>
              <a:rPr lang="en-US" dirty="0"/>
              <a:t>Emily Yang, Product Designer, Salesforce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2931" y="6607236"/>
            <a:ext cx="2540000" cy="457200"/>
          </a:xfrm>
        </p:spPr>
        <p:txBody>
          <a:bodyPr/>
          <a:lstStyle/>
          <a:p>
            <a:r>
              <a:rPr lang="en-US"/>
              <a:t>Autumn 2024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545860" y="6608285"/>
            <a:ext cx="8319483" cy="457200"/>
          </a:xfrm>
        </p:spPr>
        <p:txBody>
          <a:bodyPr/>
          <a:lstStyle/>
          <a:p>
            <a:r>
              <a:rPr lang="en-US"/>
              <a:t>dt+UX: Design Thinking for User Experience Design, Prototyping &amp; Evaluation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865343" y="6617039"/>
            <a:ext cx="1320800" cy="457200"/>
          </a:xfrm>
        </p:spPr>
        <p:txBody>
          <a:bodyPr/>
          <a:lstStyle/>
          <a:p>
            <a:fld id="{7824B2F0-473A-3246-B69F-C82FCFD4809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226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639238" y="0"/>
            <a:ext cx="11552767" cy="1143000"/>
          </a:xfrm>
        </p:spPr>
        <p:txBody>
          <a:bodyPr/>
          <a:lstStyle/>
          <a:p>
            <a:r>
              <a:rPr lang="en-US" dirty="0"/>
              <a:t>Next Time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idx="1"/>
          </p:nvPr>
        </p:nvSpPr>
        <p:spPr>
          <a:xfrm>
            <a:off x="639763" y="1047404"/>
            <a:ext cx="11195050" cy="5469774"/>
          </a:xfrm>
        </p:spPr>
        <p:txBody>
          <a:bodyPr>
            <a:normAutofit/>
          </a:bodyPr>
          <a:lstStyle/>
          <a:p>
            <a:r>
              <a:rPr lang="en-US" dirty="0"/>
              <a:t>Wed Lecture</a:t>
            </a:r>
          </a:p>
          <a:p>
            <a:pPr lvl="1"/>
            <a:r>
              <a:rPr lang="en-US" dirty="0"/>
              <a:t>Human-Centered AI – my research</a:t>
            </a:r>
          </a:p>
          <a:p>
            <a:endParaRPr lang="en-US" dirty="0"/>
          </a:p>
          <a:p>
            <a:r>
              <a:rPr lang="en-US" dirty="0"/>
              <a:t>Fri</a:t>
            </a:r>
          </a:p>
          <a:p>
            <a:pPr lvl="1"/>
            <a:r>
              <a:rPr lang="en-US" dirty="0"/>
              <a:t>Studio (practice pitch for expo)</a:t>
            </a:r>
          </a:p>
          <a:p>
            <a:pPr lvl="1"/>
            <a:r>
              <a:rPr lang="en-US" dirty="0"/>
              <a:t>Project Expo </a:t>
            </a:r>
            <a:r>
              <a:rPr lang="en-US"/>
              <a:t>(140+ </a:t>
            </a:r>
            <a:r>
              <a:rPr lang="en-US" dirty="0"/>
              <a:t>guests have </a:t>
            </a:r>
            <a:r>
              <a:rPr lang="en-US" dirty="0" err="1"/>
              <a:t>RSVPd</a:t>
            </a:r>
            <a:r>
              <a:rPr lang="en-US" dirty="0"/>
              <a:t> so far!)</a:t>
            </a:r>
          </a:p>
          <a:p>
            <a:pPr lvl="2"/>
            <a:r>
              <a:rPr lang="en-US" dirty="0"/>
              <a:t>required attendance – this is your final exam!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931" y="6607236"/>
            <a:ext cx="2540000" cy="457200"/>
          </a:xfrm>
        </p:spPr>
        <p:txBody>
          <a:bodyPr/>
          <a:lstStyle/>
          <a:p>
            <a:r>
              <a:rPr lang="en-US"/>
              <a:t>Autumn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45860" y="6608285"/>
            <a:ext cx="8319483" cy="457200"/>
          </a:xfrm>
        </p:spPr>
        <p:txBody>
          <a:bodyPr/>
          <a:lstStyle/>
          <a:p>
            <a:r>
              <a:rPr lang="en-US"/>
              <a:t>dt+UX: Design Thinking for User Experience Design, Prototyping &amp; Evaluation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10865343" y="6617039"/>
            <a:ext cx="1320800" cy="457200"/>
          </a:xfrm>
        </p:spPr>
        <p:txBody>
          <a:bodyPr/>
          <a:lstStyle/>
          <a:p>
            <a:fld id="{36951F0A-6D27-F641-887A-BFA2D5FF6C3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>
</file>

<file path=ppt/theme/theme1.xml><?xml version="1.0" encoding="utf-8"?>
<a:theme xmlns:a="http://schemas.openxmlformats.org/drawingml/2006/main" name="5_Summer HCI">
  <a:themeElements>
    <a:clrScheme name="Custom 1">
      <a:dk1>
        <a:srgbClr val="808080"/>
      </a:dk1>
      <a:lt1>
        <a:srgbClr val="FFFFFF"/>
      </a:lt1>
      <a:dk2>
        <a:srgbClr val="A94E31"/>
      </a:dk2>
      <a:lt2>
        <a:srgbClr val="3E4E6C"/>
      </a:lt2>
      <a:accent1>
        <a:srgbClr val="00CC99"/>
      </a:accent1>
      <a:accent2>
        <a:srgbClr val="3333CC"/>
      </a:accent2>
      <a:accent3>
        <a:srgbClr val="D1B2AD"/>
      </a:accent3>
      <a:accent4>
        <a:srgbClr val="DADADA"/>
      </a:accent4>
      <a:accent5>
        <a:srgbClr val="AAE2CA"/>
      </a:accent5>
      <a:accent6>
        <a:srgbClr val="2D2DB9"/>
      </a:accent6>
      <a:hlink>
        <a:srgbClr val="5CADFF"/>
      </a:hlink>
      <a:folHlink>
        <a:srgbClr val="B2B2B2"/>
      </a:folHlink>
    </a:clrScheme>
    <a:fontScheme name="1_Summer HCI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1_Summer HCI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ummer HCI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ummer HCI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ummer HCI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ummer HCI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ummer HCI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ummer HCI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ummer HCI 8">
        <a:dk1>
          <a:srgbClr val="808080"/>
        </a:dk1>
        <a:lt1>
          <a:srgbClr val="FFFFFF"/>
        </a:lt1>
        <a:dk2>
          <a:srgbClr val="A94E31"/>
        </a:dk2>
        <a:lt2>
          <a:srgbClr val="FFFFFF"/>
        </a:lt2>
        <a:accent1>
          <a:srgbClr val="00CC99"/>
        </a:accent1>
        <a:accent2>
          <a:srgbClr val="3333CC"/>
        </a:accent2>
        <a:accent3>
          <a:srgbClr val="D1B2AD"/>
        </a:accent3>
        <a:accent4>
          <a:srgbClr val="DADADA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ummer HCI 9">
        <a:dk1>
          <a:srgbClr val="808080"/>
        </a:dk1>
        <a:lt1>
          <a:srgbClr val="FFFFFF"/>
        </a:lt1>
        <a:dk2>
          <a:srgbClr val="A94E31"/>
        </a:dk2>
        <a:lt2>
          <a:srgbClr val="3E6C6C"/>
        </a:lt2>
        <a:accent1>
          <a:srgbClr val="00CC99"/>
        </a:accent1>
        <a:accent2>
          <a:srgbClr val="3333CC"/>
        </a:accent2>
        <a:accent3>
          <a:srgbClr val="D1B2AD"/>
        </a:accent3>
        <a:accent4>
          <a:srgbClr val="DADADA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ummer HCI 10">
        <a:dk1>
          <a:srgbClr val="808080"/>
        </a:dk1>
        <a:lt1>
          <a:srgbClr val="FFFFFF"/>
        </a:lt1>
        <a:dk2>
          <a:srgbClr val="A94E31"/>
        </a:dk2>
        <a:lt2>
          <a:srgbClr val="3E4E6C"/>
        </a:lt2>
        <a:accent1>
          <a:srgbClr val="00CC99"/>
        </a:accent1>
        <a:accent2>
          <a:srgbClr val="3333CC"/>
        </a:accent2>
        <a:accent3>
          <a:srgbClr val="D1B2AD"/>
        </a:accent3>
        <a:accent4>
          <a:srgbClr val="DADADA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13-usability-testing.pptx</Template>
  <TotalTime>17316</TotalTime>
  <Words>494</Words>
  <Application>Microsoft Macintosh PowerPoint</Application>
  <PresentationFormat>Widescreen</PresentationFormat>
  <Paragraphs>64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 Black</vt:lpstr>
      <vt:lpstr>Gill Sans Light</vt:lpstr>
      <vt:lpstr>Helvetica</vt:lpstr>
      <vt:lpstr>Helvetica Light</vt:lpstr>
      <vt:lpstr>Times New Roman</vt:lpstr>
      <vt:lpstr>5_Summer HCI</vt:lpstr>
      <vt:lpstr>Career Panel</vt:lpstr>
      <vt:lpstr>Administrivia</vt:lpstr>
      <vt:lpstr>Grading on the Midterm</vt:lpstr>
      <vt:lpstr>Panelists</vt:lpstr>
      <vt:lpstr>Next Time</vt:lpstr>
    </vt:vector>
  </TitlesOfParts>
  <Company>Berkeley Summer Engineering Institute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Designing for the Web: An Introduction</dc:title>
  <dc:subject>User Interface Design, Prototyping, and Evaluation</dc:subject>
  <dc:creator>James A. Landay</dc:creator>
  <cp:keywords>usability, interface design, interaction design, user interface, user interface design, web, patterns, design patterns, web design patterns</cp:keywords>
  <cp:lastModifiedBy>James A Landay</cp:lastModifiedBy>
  <cp:revision>805</cp:revision>
  <cp:lastPrinted>2021-03-15T20:25:03Z</cp:lastPrinted>
  <dcterms:created xsi:type="dcterms:W3CDTF">1997-02-10T23:02:31Z</dcterms:created>
  <dcterms:modified xsi:type="dcterms:W3CDTF">2024-12-02T23:12:31Z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3</vt:i4>
  </property>
  <property fmtid="{D5CDD505-2E9C-101B-9397-08002B2CF9AE}" pid="7" name="MailAddress">
    <vt:lpwstr>landay@cs.berkeley.edu</vt:lpwstr>
  </property>
  <property fmtid="{D5CDD505-2E9C-101B-9397-08002B2CF9AE}" pid="8" name="HomePage">
    <vt:lpwstr>http://bmrc.berkeley.edu/courseware/cs160/fall00/</vt:lpwstr>
  </property>
  <property fmtid="{D5CDD505-2E9C-101B-9397-08002B2CF9AE}" pid="9" name="Other">
    <vt:lpwstr>CS 160, Fall 2000</vt:lpwstr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3</vt:i4>
  </property>
  <property fmtid="{D5CDD505-2E9C-101B-9397-08002B2CF9AE}" pid="21" name="OutputDir">
    <vt:lpwstr>I:\www\documents\courseware\cs160\fall00\Lectures</vt:lpwstr>
  </property>
</Properties>
</file>