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1.xml" ContentType="application/inkml+xml"/>
  <Override PartName="/ppt/ink/ink2.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69" r:id="rId1"/>
  </p:sldMasterIdLst>
  <p:notesMasterIdLst>
    <p:notesMasterId r:id="rId47"/>
  </p:notesMasterIdLst>
  <p:handoutMasterIdLst>
    <p:handoutMasterId r:id="rId48"/>
  </p:handoutMasterIdLst>
  <p:sldIdLst>
    <p:sldId id="464" r:id="rId2"/>
    <p:sldId id="708" r:id="rId3"/>
    <p:sldId id="710" r:id="rId4"/>
    <p:sldId id="653" r:id="rId5"/>
    <p:sldId id="594" r:id="rId6"/>
    <p:sldId id="597" r:id="rId7"/>
    <p:sldId id="678" r:id="rId8"/>
    <p:sldId id="603" r:id="rId9"/>
    <p:sldId id="686" r:id="rId10"/>
    <p:sldId id="794" r:id="rId11"/>
    <p:sldId id="604" r:id="rId12"/>
    <p:sldId id="795" r:id="rId13"/>
    <p:sldId id="351" r:id="rId14"/>
    <p:sldId id="528" r:id="rId15"/>
    <p:sldId id="424" r:id="rId16"/>
    <p:sldId id="547" r:id="rId17"/>
    <p:sldId id="685" r:id="rId18"/>
    <p:sldId id="598" r:id="rId19"/>
    <p:sldId id="688" r:id="rId20"/>
    <p:sldId id="607" r:id="rId21"/>
    <p:sldId id="328" r:id="rId22"/>
    <p:sldId id="476" r:id="rId23"/>
    <p:sldId id="477" r:id="rId24"/>
    <p:sldId id="610" r:id="rId25"/>
    <p:sldId id="800" r:id="rId26"/>
    <p:sldId id="705" r:id="rId27"/>
    <p:sldId id="706" r:id="rId28"/>
    <p:sldId id="395" r:id="rId29"/>
    <p:sldId id="342" r:id="rId30"/>
    <p:sldId id="261" r:id="rId31"/>
    <p:sldId id="272" r:id="rId32"/>
    <p:sldId id="2263" r:id="rId33"/>
    <p:sldId id="273" r:id="rId34"/>
    <p:sldId id="2265" r:id="rId35"/>
    <p:sldId id="271" r:id="rId36"/>
    <p:sldId id="284" r:id="rId37"/>
    <p:sldId id="480" r:id="rId38"/>
    <p:sldId id="695" r:id="rId39"/>
    <p:sldId id="583" r:id="rId40"/>
    <p:sldId id="634" r:id="rId41"/>
    <p:sldId id="500" r:id="rId42"/>
    <p:sldId id="801" r:id="rId43"/>
    <p:sldId id="2266" r:id="rId44"/>
    <p:sldId id="256" r:id="rId45"/>
    <p:sldId id="802" r:id="rId46"/>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593" userDrawn="1">
          <p15:clr>
            <a:srgbClr val="A4A3A4"/>
          </p15:clr>
        </p15:guide>
        <p15:guide id="2" pos="2395" userDrawn="1">
          <p15:clr>
            <a:srgbClr val="A4A3A4"/>
          </p15:clr>
        </p15:guide>
        <p15:guide id="3" orient="horz" pos="3048" userDrawn="1">
          <p15:clr>
            <a:srgbClr val="A4A3A4"/>
          </p15:clr>
        </p15:guide>
        <p15:guide id="4" pos="3843" userDrawn="1">
          <p15:clr>
            <a:srgbClr val="A4A3A4"/>
          </p15:clr>
        </p15:guide>
      </p15:sldGuideLst>
    </p:ext>
    <p:ext uri="{2D200454-40CA-4A62-9FC3-DE9A4176ACB9}">
      <p15:notesGuideLst xmlns:p15="http://schemas.microsoft.com/office/powerpoint/2012/main">
        <p15:guide id="1" orient="horz" pos="2245">
          <p15:clr>
            <a:srgbClr val="A4A3A4"/>
          </p15:clr>
        </p15:guide>
        <p15:guide id="2" pos="30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1" clrIdx="0"/>
  <p:cmAuthor id="1" name="James A. Landay" initials="JA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DBDEDE"/>
    <a:srgbClr val="E87A40"/>
    <a:srgbClr val="00FF80"/>
    <a:srgbClr val="CA3130"/>
    <a:srgbClr val="5A5A5A"/>
    <a:srgbClr val="313131"/>
    <a:srgbClr val="20B1D2"/>
    <a:srgbClr val="878787"/>
    <a:srgbClr val="2424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80" autoAdjust="0"/>
    <p:restoredTop sz="79860" autoAdjust="0"/>
  </p:normalViewPr>
  <p:slideViewPr>
    <p:cSldViewPr snapToGrid="0">
      <p:cViewPr varScale="1">
        <p:scale>
          <a:sx n="93" d="100"/>
          <a:sy n="93" d="100"/>
        </p:scale>
        <p:origin x="1624" y="216"/>
      </p:cViewPr>
      <p:guideLst>
        <p:guide orient="horz" pos="2593"/>
        <p:guide pos="2395"/>
        <p:guide orient="horz" pos="3048"/>
        <p:guide pos="3843"/>
      </p:guideLst>
    </p:cSldViewPr>
  </p:slideViewPr>
  <p:outlineViewPr>
    <p:cViewPr>
      <p:scale>
        <a:sx n="33" d="100"/>
        <a:sy n="33" d="100"/>
      </p:scale>
      <p:origin x="0" y="0"/>
    </p:cViewPr>
  </p:outlineViewPr>
  <p:notesTextViewPr>
    <p:cViewPr>
      <p:scale>
        <a:sx n="185" d="100"/>
        <a:sy n="185" d="100"/>
      </p:scale>
      <p:origin x="0" y="0"/>
    </p:cViewPr>
  </p:notesTextViewPr>
  <p:sorterViewPr>
    <p:cViewPr varScale="1">
      <p:scale>
        <a:sx n="1" d="1"/>
        <a:sy n="1" d="1"/>
      </p:scale>
      <p:origin x="0" y="0"/>
    </p:cViewPr>
  </p:sorterViewPr>
  <p:notesViewPr>
    <p:cSldViewPr snapToGrid="0">
      <p:cViewPr>
        <p:scale>
          <a:sx n="130" d="100"/>
          <a:sy n="130" d="100"/>
        </p:scale>
        <p:origin x="2904" y="144"/>
      </p:cViewPr>
      <p:guideLst>
        <p:guide orient="horz" pos="2245"/>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74638" y="236337"/>
            <a:ext cx="5684202" cy="673570"/>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vl1pPr>
          </a:lstStyle>
          <a:p>
            <a:r>
              <a:rPr lang="en-US" sz="1100" dirty="0">
                <a:latin typeface="Helvetica"/>
                <a:cs typeface="Helvetica"/>
              </a:rPr>
              <a:t>CS147: </a:t>
            </a:r>
            <a:r>
              <a:rPr lang="en-US" sz="1100" dirty="0" err="1">
                <a:latin typeface="Helvetica"/>
                <a:cs typeface="Helvetica"/>
              </a:rPr>
              <a:t>dt+UX</a:t>
            </a:r>
            <a:r>
              <a:rPr lang="en-US" sz="1100" dirty="0">
                <a:latin typeface="Helvetica"/>
                <a:cs typeface="Helvetica"/>
              </a:rPr>
              <a:t> – Design Thinking for User Experience Design, Prototyping &amp; Evaluation</a:t>
            </a:r>
            <a:br>
              <a:rPr lang="en-US" sz="1100" dirty="0">
                <a:latin typeface="Helvetica"/>
                <a:cs typeface="Helvetica"/>
              </a:rPr>
            </a:br>
            <a:r>
              <a:rPr lang="en-US" sz="1100" i="0" dirty="0">
                <a:latin typeface="Helvetica"/>
                <a:cs typeface="Helvetica"/>
              </a:rPr>
              <a:t>Autumn 2023</a:t>
            </a:r>
          </a:p>
          <a:p>
            <a:r>
              <a:rPr lang="en-US" sz="1100" i="0" dirty="0">
                <a:latin typeface="Helvetica"/>
                <a:cs typeface="Helvetica"/>
              </a:rPr>
              <a:t>Prof. James A. Landay</a:t>
            </a:r>
          </a:p>
          <a:p>
            <a:r>
              <a:rPr lang="en-US" sz="1100" i="0" dirty="0">
                <a:latin typeface="Helvetica"/>
                <a:cs typeface="Helvetica"/>
              </a:rPr>
              <a:t>Stanford University</a:t>
            </a:r>
          </a:p>
        </p:txBody>
      </p:sp>
      <p:sp>
        <p:nvSpPr>
          <p:cNvPr id="3" name="Slide Number Placeholder 2"/>
          <p:cNvSpPr>
            <a:spLocks noGrp="1"/>
          </p:cNvSpPr>
          <p:nvPr>
            <p:ph type="sldNum" sz="quarter" idx="3"/>
          </p:nvPr>
        </p:nvSpPr>
        <p:spPr>
          <a:xfrm>
            <a:off x="3577167" y="9121775"/>
            <a:ext cx="3170238" cy="479425"/>
          </a:xfrm>
          <a:prstGeom prst="rect">
            <a:avLst/>
          </a:prstGeom>
        </p:spPr>
        <p:txBody>
          <a:bodyPr vert="horz" lIns="91440" tIns="45720" rIns="91440" bIns="45720" rtlCol="0" anchor="b"/>
          <a:lstStyle>
            <a:lvl1pPr algn="r">
              <a:defRPr sz="1200"/>
            </a:lvl1pPr>
          </a:lstStyle>
          <a:p>
            <a:fld id="{FCD49ACA-0395-4946-89A3-0157B8244BAA}" type="slidenum">
              <a:rPr lang="en-US" smtClean="0"/>
              <a:t>‹#›</a:t>
            </a:fld>
            <a:endParaRPr lang="en-US" dirty="0"/>
          </a:p>
        </p:txBody>
      </p:sp>
    </p:spTree>
    <p:extLst>
      <p:ext uri="{BB962C8B-B14F-4D97-AF65-F5344CB8AC3E}">
        <p14:creationId xmlns:p14="http://schemas.microsoft.com/office/powerpoint/2010/main" val="1653895255"/>
      </p:ext>
    </p:extLst>
  </p:cSld>
  <p:clrMap bg1="lt1" tx1="dk1" bg2="lt2" tx2="dk2" accent1="accent1" accent2="accent2" accent3="accent3" accent4="accent4" accent5="accent5" accent6="accent6" hlink="hlink" folHlink="folHlink"/>
  <p:hf hdr="0"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2:58.618"/>
    </inkml:context>
    <inkml:brush xml:id="br0">
      <inkml:brushProperty name="width" value="0.10583" units="cm"/>
      <inkml:brushProperty name="height" value="0.10583" units="cm"/>
      <inkml:brushProperty name="color" value="#FFB500"/>
    </inkml:brush>
  </inkml:definitions>
  <inkml:trace contextRef="#ctx0" brushRef="#br0">2844 1287 24575,'-4'-29'0,"-4"-6"0,-6-11 0,-9-10 0,-6-7 0,-8-8 0,-6-1 0,-4 2 0,-1 8 0,2 10 0,-8-1 0,14 16 0,-22-15 0,10 12 0,-15-9 0,2 5 0,1 6 0,4 6 0,2 5 0,3 5 0,-1 4 0,-3 3 0,-5 3 0,-3 2 0,0 4 0,2 2 0,1-2 0,-3 0 0,0 0 0,-1 3 0,0 2 0,4 1 0,0-1 0,4 0 0,1 1 0,0 1 0,-4 1 0,-10 0 0,25-1 0,-8-1 0,30 1 0,-6-1 0,3 1 0,-2 0 0,-3 0 0,-4 1 0,-4 0 0,-2 2 0,-6 4 0,-1 1 0,2 1 0,8-2 0,12-4 0,11-2 0,10-1 0,5 0 0,-1 0 0,-6 3 0,-8 3 0,-4 2 0,3-1 0,9-4 0,8-5 0,11-12 0,9-12 0,8-11 0,4-7 0,4 0 0,3 1 0,2 2 0,-1 6 0,-7 7 0,-9 9 0,-10 9 0,-6 4 0,-2 3 0,-1 1 0,0-1 0,-2 2 0,-3 2 0,-7 6 0,-8 7 0,-7 6 0,-8 4 0,1 0 0,5-4 0,6-4 0,8-5 0,4-2 0,3-2 0,0 0 0,-1 2 0,-4 6 0,-4 8 0,-6 8 0,-1 2 0,2-5 0,6-10 0,5-8 0,3-4 0,1-1 0,0-1 0,1-1 0,1-1 0,-1 2 0,-1 2 0,0 0 0,0-1 0,2-2 0,-1 1 0,0 1 0,0-1 0,0-1 0,1-1 0,-1 2 0,-9 16 0,4-7 0,-11 24 0,9-14 0,2-3 0,6-11 0,9-13 0,6-1 0,6-1 0,6 2 0,4 3 0,3 2 0,1 2 0,6 2 0,3 1 0,12 6 0,21 8 0,10 4 0,0 2 0,-22-8 0,-29-9 0,-19-6 0,-13-3 0,-3 0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02T18:03:12.626"/>
    </inkml:context>
    <inkml:brush xml:id="br0">
      <inkml:brushProperty name="width" value="0.10583" units="cm"/>
      <inkml:brushProperty name="height" value="0.10583" units="cm"/>
      <inkml:brushProperty name="color" value="#FFB500"/>
    </inkml:brush>
  </inkml:definitions>
  <inkml:trace contextRef="#ctx0" brushRef="#br0">9532 0 24575,'-25'4'0,"-6"1"0,-7 1 0,-5 2 0,-1 2 0,1 0 0,-2 4 0,-6 3 0,-11 6 0,-15 7 0,-16 6 0,38-16 0,-1 1 0,-4-1 0,-1-1 0,2-1 0,1 0 0,3-2 0,2 0 0,-40 15 0,1 8 0,44-17 0,0 2 0,-3 1 0,1 0 0,1-2 0,0-1 0,1-2 0,1-2 0,-44 12 0,5-6 0,-5-2 0,41-12 0,-2 0 0,-8 2 0,-1-1 0,-6 2 0,-1 1 0,-4 0 0,-1 0 0,-5-1 0,-2 0 0,-6-1 0,-3-2 0,-4-2 0,-1-2 0,-1 0 0,0 0 0,1-1 0,0 0 0,8 1 0,1-1 0,5-1 0,1 0 0,4-1 0,1-1 0,0-1 0,0-1 0,-7 1 0,-1-1 0,-5 0 0,-2 0 0,-4 0 0,-2-1 0,-4 1 0,-2-1-182,32 1 0,-1 0 0,-1 0 182,-1-1 0,0 1 0,-1 0 0,-3 0 0,0 0 0,-2 0 0,-5 0 0,-2 0 0,0-1-341,-3 1 1,0-1 0,-1 0 340,-2 0 0,-2 0 0,1-1 0,2 0 0,1 0 0,1 0 0,5 0 0,1 0 0,2 0-66,5 1 1,2-1 0,2 1 65,-24 0 0,3 1 0,8 0 0,3 0 0,7-1 0,2 0 256,0 0 0,2-1-256,2-1 0,2-1 519,4 0 0,2-1-519,2 1 0,1-1 106,0 0 1,0 1-107,-3 0 0,0 0 0,0 1 0,0 0 0,2 0 0,2-1 0,-31-3 0,4-5 0,2 1 0,6 2 0,2 2 0,28 4 0,16 1 0,11 1 0,6-1 0,-3-1 0,-14-1 0,-27-5 0,-27-8 0,33 5 0,-1-1 0,-44-15 0,27 3 0,30 8 0,24 8 0,4 6 0,-12 0 0,-17 0 0,-25-4 0,20 3 0,-11-3 0,43 5 0,-3 0 0,15 2 0,1-1 0,0 4 0,-1 4 0,1 8 0,4 7 0,3 5 0,2 2 0,4-1 0,7 3 0,-7-13 0,9 4 0,-13-14 0,-1-1 0,-4-3 0,-4-2 0,-1-2 0,1 3 0,0-2 0,1 1 0,1-5 0,0-1 0,-1-1 0,0 0 0,-2 0 0,1-4 0,-1-4 0,-1-4 0,-1-3 0,-1 2 0,-1 4 0,1 2 0,-2-5 0,1 5 0,-3-7 0,1 7 0,0-1 0,0 0 0,0 0 0,-1 0 0,1 0 0,0 2 0,4 5 0,-1 3 0,2 2 0,-1 0 0,-2 0 0,-2-1 0,1 1 0,1 0 0,5 1 0,6-4 0,12-5 0,16-7 0,11-3 0,7-1 0,1 5 0,-2 6 0,-6 3 0,-8 4 0,-6 3 0,-5 0 0,-3 0 0,-5 0 0,-8-1 0,-6 0 0,-3 0 0,-11 2 0,2-1 0,-7 1 0,9-1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99872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defTabSz="982663" eaLnBrk="0" hangingPunct="0">
              <a:defRPr sz="1000" i="1">
                <a:latin typeface="Times New Roman" pitchFamily="18" charset="0"/>
                <a:ea typeface="+mn-ea"/>
              </a:defRPr>
            </a:lvl1pPr>
          </a:lstStyle>
          <a:p>
            <a:pPr>
              <a:defRPr/>
            </a:pPr>
            <a:r>
              <a:rPr lang="en-US" dirty="0"/>
              <a:t>CS147: </a:t>
            </a:r>
            <a:r>
              <a:rPr lang="en-US" dirty="0" err="1"/>
              <a:t>dt+UX</a:t>
            </a:r>
            <a:r>
              <a:rPr lang="en-US" dirty="0"/>
              <a:t>– Design Thinking for User Experience Design, Prototyping &amp; Evaluation </a:t>
            </a:r>
            <a:br>
              <a:rPr lang="en-US" dirty="0"/>
            </a:br>
            <a:r>
              <a:rPr lang="en-US" dirty="0"/>
              <a:t>Autumn 2023</a:t>
            </a:r>
            <a:br>
              <a:rPr lang="en-US" dirty="0"/>
            </a:br>
            <a:r>
              <a:rPr lang="en-US" dirty="0"/>
              <a:t>Prof. James A. Landay </a:t>
            </a:r>
            <a:br>
              <a:rPr lang="en-US" dirty="0"/>
            </a:br>
            <a:r>
              <a:rPr lang="en-US" dirty="0"/>
              <a:t>Stanford University</a:t>
            </a:r>
          </a:p>
        </p:txBody>
      </p:sp>
      <p:sp>
        <p:nvSpPr>
          <p:cNvPr id="2051" name="Rectangle 3"/>
          <p:cNvSpPr>
            <a:spLocks noGrp="1" noChangeArrowheads="1"/>
          </p:cNvSpPr>
          <p:nvPr>
            <p:ph type="dt" idx="1"/>
          </p:nvPr>
        </p:nvSpPr>
        <p:spPr bwMode="auto">
          <a:xfrm>
            <a:off x="4146550" y="-1588"/>
            <a:ext cx="3168650" cy="481013"/>
          </a:xfrm>
          <a:prstGeom prst="rect">
            <a:avLst/>
          </a:prstGeom>
          <a:noFill/>
          <a:ln w="9525">
            <a:noFill/>
            <a:miter lim="800000"/>
            <a:headEnd/>
            <a:tailEnd/>
          </a:ln>
          <a:effectLst/>
        </p:spPr>
        <p:txBody>
          <a:bodyPr vert="horz" wrap="square" lIns="19727" tIns="0" rIns="19727" bIns="0" numCol="1" anchor="t" anchorCtr="0" compatLnSpc="1">
            <a:prstTxWarp prst="textNoShape">
              <a:avLst/>
            </a:prstTxWarp>
          </a:bodyPr>
          <a:lstStyle>
            <a:lvl1pPr algn="r" defTabSz="982663" eaLnBrk="0" hangingPunct="0">
              <a:defRPr sz="1000" i="1">
                <a:latin typeface="Times New Roman" pitchFamily="18" charset="0"/>
                <a:ea typeface="+mn-ea"/>
              </a:defRPr>
            </a:lvl1pPr>
          </a:lstStyle>
          <a:p>
            <a:pPr>
              <a:defRPr/>
            </a:pPr>
            <a:r>
              <a:rPr lang="en-US" dirty="0"/>
              <a:t>November 13, 2023</a:t>
            </a:r>
          </a:p>
        </p:txBody>
      </p:sp>
      <p:sp>
        <p:nvSpPr>
          <p:cNvPr id="76804" name="Rectangle 4"/>
          <p:cNvSpPr>
            <a:spLocks noGrp="1" noRot="1" noChangeAspect="1" noChangeArrowheads="1" noTextEdit="1"/>
          </p:cNvSpPr>
          <p:nvPr>
            <p:ph type="sldImg" idx="2"/>
          </p:nvPr>
        </p:nvSpPr>
        <p:spPr bwMode="auto">
          <a:xfrm>
            <a:off x="469900" y="725488"/>
            <a:ext cx="6376988" cy="3587750"/>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2762"/>
          </a:xfrm>
          <a:prstGeom prst="rect">
            <a:avLst/>
          </a:prstGeom>
          <a:noFill/>
          <a:ln w="9525">
            <a:noFill/>
            <a:miter lim="800000"/>
            <a:headEnd/>
            <a:tailEnd/>
          </a:ln>
          <a:effectLst/>
        </p:spPr>
        <p:txBody>
          <a:bodyPr vert="horz" wrap="square" lIns="96989" tIns="49318" rIns="96989" bIns="493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defTabSz="982663"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19727" tIns="0" rIns="19727" bIns="0" numCol="1" anchor="b" anchorCtr="0" compatLnSpc="1">
            <a:prstTxWarp prst="textNoShape">
              <a:avLst/>
            </a:prstTxWarp>
          </a:bodyPr>
          <a:lstStyle>
            <a:lvl1pPr algn="r" defTabSz="982663" eaLnBrk="0" hangingPunct="0">
              <a:defRPr sz="1000" i="1"/>
            </a:lvl1pPr>
          </a:lstStyle>
          <a:p>
            <a:fld id="{7EB6644B-06C0-A243-97D6-58C5EF5D6DB2}" type="slidenum">
              <a:rPr lang="en-US"/>
              <a:pPr/>
              <a:t>‹#›</a:t>
            </a:fld>
            <a:endParaRPr lang="en-US"/>
          </a:p>
        </p:txBody>
      </p:sp>
    </p:spTree>
    <p:extLst>
      <p:ext uri="{BB962C8B-B14F-4D97-AF65-F5344CB8AC3E}">
        <p14:creationId xmlns:p14="http://schemas.microsoft.com/office/powerpoint/2010/main" val="549069438"/>
      </p:ext>
    </p:extLst>
  </p:cSld>
  <p:clrMap bg1="lt1" tx1="dk1" bg2="lt2" tx2="dk2" accent1="accent1" accent2="accent2" accent3="accent3" accent4="accent4" accent5="accent5" accent6="accent6" hlink="hlink" folHlink="folHlink"/>
  <p:hf hdr="0" ftr="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6C37ED3-68A4-9845-B1EA-2B0181740A2A}" type="slidenum">
              <a:rPr lang="en-US" sz="1000"/>
              <a:pPr/>
              <a:t>1</a:t>
            </a:fld>
            <a:endParaRPr lang="en-US" sz="1000"/>
          </a:p>
        </p:txBody>
      </p:sp>
      <p:sp>
        <p:nvSpPr>
          <p:cNvPr id="77827" name="Rectangle 2"/>
          <p:cNvSpPr>
            <a:spLocks noGrp="1" noRot="1" noChangeAspect="1" noChangeArrowheads="1" noTextEdit="1"/>
          </p:cNvSpPr>
          <p:nvPr>
            <p:ph type="sldImg"/>
          </p:nvPr>
        </p:nvSpPr>
        <p:spPr>
          <a:xfrm>
            <a:off x="469900" y="725488"/>
            <a:ext cx="6376988" cy="3587750"/>
          </a:xfrm>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65 min then took 10 min break for them to formulate questions. Then 25 min of questions but they gave up after 15.</a:t>
            </a:r>
          </a:p>
          <a:p>
            <a:endParaRPr lang="en-US" dirty="0"/>
          </a:p>
          <a:p>
            <a:r>
              <a:rPr lang="en-US" dirty="0"/>
              <a:t>-- Last year --- </a:t>
            </a:r>
          </a:p>
          <a:p>
            <a:r>
              <a:rPr lang="en-US" dirty="0"/>
              <a:t>Goal 50 min plus 30 min for questions</a:t>
            </a:r>
          </a:p>
          <a:p>
            <a:r>
              <a:rPr lang="en-US" dirty="0"/>
              <a:t>[went 90 min and then took questions for 20 but took some questions along the way]</a:t>
            </a:r>
          </a:p>
          <a:p>
            <a:endParaRPr lang="en-US" dirty="0"/>
          </a:p>
          <a:p>
            <a:r>
              <a:rPr lang="en-US" dirty="0"/>
              <a:t>--- two years ago ---</a:t>
            </a:r>
          </a:p>
          <a:p>
            <a:endParaRPr lang="en-US" dirty="0"/>
          </a:p>
          <a:p>
            <a:r>
              <a:rPr lang="en-US" dirty="0"/>
              <a:t>60 minutes total including 5 min for questions at the end because I hid some slides we aren’t testing on this year. Generally probably want 40-45 min total for this plus 15 min for questions [lost 5 min do to a power outage but went 10 min longer].</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10904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r>
              <a:rPr lang="en-US" dirty="0"/>
              <a:t>We organize our</a:t>
            </a:r>
            <a:r>
              <a:rPr lang="en-US" baseline="0" dirty="0"/>
              <a:t> work in CS147 with the Design Thinking Process popularized by </a:t>
            </a:r>
            <a:r>
              <a:rPr lang="en-US" baseline="0" dirty="0" err="1"/>
              <a:t>ideo</a:t>
            </a:r>
            <a:r>
              <a:rPr lang="en-US" baseline="0" dirty="0"/>
              <a:t> and the Stanford </a:t>
            </a:r>
            <a:r>
              <a:rPr lang="en-US" baseline="0" dirty="0" err="1"/>
              <a:t>d.school</a:t>
            </a:r>
            <a:endParaRPr lang="en-US" baseline="0" dirty="0"/>
          </a:p>
          <a:p>
            <a:endParaRPr lang="en-US" baseline="0" dirty="0"/>
          </a:p>
          <a:p>
            <a:r>
              <a:rPr lang="en-US" baseline="0" dirty="0"/>
              <a:t>All our assignments so far have been following this process. Make sure you know the assignments and how to do everything you had to do to complete them.</a:t>
            </a:r>
            <a:endParaRPr lang="en-US" dirty="0"/>
          </a:p>
        </p:txBody>
      </p:sp>
      <p:sp>
        <p:nvSpPr>
          <p:cNvPr id="4" name="Slide Number Placeholder 3"/>
          <p:cNvSpPr>
            <a:spLocks noGrp="1"/>
          </p:cNvSpPr>
          <p:nvPr>
            <p:ph type="sldNum" sz="quarter" idx="10"/>
          </p:nvPr>
        </p:nvSpPr>
        <p:spPr/>
        <p:txBody>
          <a:bodyPr/>
          <a:lstStyle/>
          <a:p>
            <a:fld id="{7EB6644B-06C0-A243-97D6-58C5EF5D6DB2}" type="slidenum">
              <a:rPr lang="en-US" smtClean="0"/>
              <a:pPr/>
              <a:t>10</a:t>
            </a:fld>
            <a:endParaRPr lang="en-US"/>
          </a:p>
        </p:txBody>
      </p:sp>
    </p:spTree>
    <p:extLst>
      <p:ext uri="{BB962C8B-B14F-4D97-AF65-F5344CB8AC3E}">
        <p14:creationId xmlns:p14="http://schemas.microsoft.com/office/powerpoint/2010/main" val="869218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60EBA895-77C5-D44E-913A-CFF599A78814}" type="slidenum">
              <a:rPr lang="en-US" sz="1000"/>
              <a:pPr/>
              <a:t>11</a:t>
            </a:fld>
            <a:endParaRPr lang="en-US" sz="1000"/>
          </a:p>
        </p:txBody>
      </p:sp>
      <p:sp>
        <p:nvSpPr>
          <p:cNvPr id="99331" name="Rectangle 2"/>
          <p:cNvSpPr>
            <a:spLocks noGrp="1" noRot="1" noChangeAspect="1" noChangeArrowheads="1" noTextEdit="1"/>
          </p:cNvSpPr>
          <p:nvPr>
            <p:ph type="sldImg"/>
          </p:nvPr>
        </p:nvSpPr>
        <p:spPr>
          <a:xfrm>
            <a:off x="469900" y="725488"/>
            <a:ext cx="6376988" cy="3587750"/>
          </a:xfrm>
          <a:ln cap="flat"/>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411660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4038" eaLnBrk="0" hangingPunct="0">
              <a:defRPr sz="2500">
                <a:solidFill>
                  <a:schemeClr val="tx1"/>
                </a:solidFill>
                <a:latin typeface="Times New Roman" pitchFamily="18" charset="0"/>
                <a:ea typeface="MS PGothic" pitchFamily="34" charset="-128"/>
              </a:defRPr>
            </a:lvl1pPr>
            <a:lvl2pPr marL="777943" indent="-299209" defTabSz="994038" eaLnBrk="0" hangingPunct="0">
              <a:defRPr sz="2500">
                <a:solidFill>
                  <a:schemeClr val="tx1"/>
                </a:solidFill>
                <a:latin typeface="Times New Roman" pitchFamily="18" charset="0"/>
                <a:ea typeface="MS PGothic" pitchFamily="34" charset="-128"/>
              </a:defRPr>
            </a:lvl2pPr>
            <a:lvl3pPr marL="1196835" indent="-239367" defTabSz="994038" eaLnBrk="0" hangingPunct="0">
              <a:defRPr sz="2500">
                <a:solidFill>
                  <a:schemeClr val="tx1"/>
                </a:solidFill>
                <a:latin typeface="Times New Roman" pitchFamily="18" charset="0"/>
                <a:ea typeface="MS PGothic" pitchFamily="34" charset="-128"/>
              </a:defRPr>
            </a:lvl3pPr>
            <a:lvl4pPr marL="1675569" indent="-239367" defTabSz="994038" eaLnBrk="0" hangingPunct="0">
              <a:defRPr sz="2500">
                <a:solidFill>
                  <a:schemeClr val="tx1"/>
                </a:solidFill>
                <a:latin typeface="Times New Roman" pitchFamily="18" charset="0"/>
                <a:ea typeface="MS PGothic" pitchFamily="34" charset="-128"/>
              </a:defRPr>
            </a:lvl4pPr>
            <a:lvl5pPr marL="2154304" indent="-239367" defTabSz="994038" eaLnBrk="0" hangingPunct="0">
              <a:defRPr sz="2500">
                <a:solidFill>
                  <a:schemeClr val="tx1"/>
                </a:solidFill>
                <a:latin typeface="Times New Roman" pitchFamily="18" charset="0"/>
                <a:ea typeface="MS PGothic" pitchFamily="34" charset="-128"/>
              </a:defRPr>
            </a:lvl5pPr>
            <a:lvl6pPr marL="2633038"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11772"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90506"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69240" indent="-239367" defTabSz="994038"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F2DA6BED-9E73-4857-8F79-450A39CC553A}" type="slidenum">
              <a:rPr lang="en-US" sz="1000"/>
              <a:pPr/>
              <a:t>12</a:t>
            </a:fld>
            <a:endParaRPr lang="en-US" sz="1000"/>
          </a:p>
        </p:txBody>
      </p:sp>
      <p:sp>
        <p:nvSpPr>
          <p:cNvPr id="35843" name="Rectangle 2"/>
          <p:cNvSpPr>
            <a:spLocks noGrp="1" noRot="1" noChangeAspect="1" noChangeArrowheads="1" noTextEdit="1"/>
          </p:cNvSpPr>
          <p:nvPr>
            <p:ph type="sldImg"/>
          </p:nvPr>
        </p:nvSpPr>
        <p:spPr>
          <a:xfrm>
            <a:off x="469900" y="725488"/>
            <a:ext cx="6376988" cy="3587750"/>
          </a:xfrm>
          <a:ln cap="flat"/>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0785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a:latin typeface="Lucida Grande"/>
                <a:ea typeface="Lucida Grande"/>
                <a:cs typeface="Lucida Grande"/>
                <a:sym typeface="Lucida Grande"/>
              </a:rPr>
              <a:t>Focus our </a:t>
            </a:r>
            <a:r>
              <a:rPr lang="en-US" sz="1200" dirty="0" err="1">
                <a:latin typeface="Lucida Grande"/>
                <a:ea typeface="Lucida Grande"/>
                <a:cs typeface="Lucida Grande"/>
                <a:sym typeface="Lucida Grande"/>
              </a:rPr>
              <a:t>needfinding</a:t>
            </a:r>
            <a:r>
              <a:rPr lang="en-US" sz="1200" dirty="0">
                <a:latin typeface="Lucida Grande"/>
                <a:ea typeface="Lucida Grande"/>
                <a:cs typeface="Lucida Grande"/>
                <a:sym typeface="Lucida Grande"/>
              </a:rPr>
              <a:t> by writing a POV</a:t>
            </a:r>
          </a:p>
          <a:p>
            <a:pPr lvl="0" defTabSz="914400">
              <a:lnSpc>
                <a:spcPct val="100000"/>
              </a:lnSpc>
              <a:defRPr sz="1800"/>
            </a:pPr>
            <a:r>
              <a:rPr lang="en-US" sz="1200" dirty="0">
                <a:latin typeface="Lucida Grande"/>
                <a:ea typeface="Lucida Grande"/>
                <a:cs typeface="Lucida Grande"/>
                <a:sym typeface="Lucida Grande"/>
              </a:rPr>
              <a:t>4 straight-forward sentences.</a:t>
            </a:r>
            <a:endParaRPr lang="en-US" sz="1200" dirty="0">
              <a:latin typeface="Gill Sans"/>
              <a:ea typeface="Gill Sans"/>
              <a:cs typeface="Gill Sans"/>
              <a:sym typeface="Gill Sans"/>
            </a:endParaRPr>
          </a:p>
          <a:p>
            <a:pPr lvl="0" defTabSz="914400">
              <a:lnSpc>
                <a:spcPct val="100000"/>
              </a:lnSpc>
              <a:defRPr sz="1800"/>
            </a:pPr>
            <a:endParaRPr lang="en-US" sz="1200"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We met: </a:t>
            </a:r>
            <a:r>
              <a:rPr lang="en-US" sz="1200" dirty="0">
                <a:latin typeface="Arial"/>
                <a:ea typeface="Arial"/>
                <a:cs typeface="Arial"/>
                <a:sym typeface="Arial"/>
              </a:rPr>
              <a:t>“</a:t>
            </a:r>
            <a:r>
              <a:rPr lang="en-US" sz="1200" dirty="0">
                <a:latin typeface="Lucida Grande"/>
                <a:ea typeface="Lucida Grande"/>
                <a:cs typeface="Lucida Grande"/>
                <a:sym typeface="Lucida Grande"/>
              </a:rPr>
              <a:t>What specific person did you meet that inspires your work?</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We were surprised to notice: </a:t>
            </a:r>
            <a:r>
              <a:rPr lang="en-US" sz="1200" dirty="0">
                <a:latin typeface="Arial"/>
                <a:ea typeface="Arial"/>
                <a:cs typeface="Arial"/>
                <a:sym typeface="Arial"/>
              </a:rPr>
              <a:t>“</a:t>
            </a:r>
            <a:r>
              <a:rPr lang="en-US" sz="1200" dirty="0">
                <a:latin typeface="Lucida Grande"/>
                <a:ea typeface="Lucida Grande"/>
                <a:cs typeface="Lucida Grande"/>
                <a:sym typeface="Lucida Grande"/>
              </a:rPr>
              <a:t>Tell us something we didn</a:t>
            </a:r>
            <a:r>
              <a:rPr lang="en-US" sz="1200" dirty="0">
                <a:latin typeface="Arial"/>
                <a:ea typeface="Arial"/>
                <a:cs typeface="Arial"/>
                <a:sym typeface="Arial"/>
              </a:rPr>
              <a:t>’</a:t>
            </a:r>
            <a:r>
              <a:rPr lang="en-US" sz="1200" dirty="0">
                <a:latin typeface="Lucida Grande"/>
                <a:ea typeface="Lucida Grande"/>
                <a:cs typeface="Lucida Grande"/>
                <a:sym typeface="Lucida Grande"/>
              </a:rPr>
              <a:t>t know or wouldn</a:t>
            </a:r>
            <a:r>
              <a:rPr lang="en-US" sz="1200" dirty="0">
                <a:latin typeface="Arial"/>
                <a:ea typeface="Arial"/>
                <a:cs typeface="Arial"/>
                <a:sym typeface="Arial"/>
              </a:rPr>
              <a:t>’</a:t>
            </a:r>
            <a:r>
              <a:rPr lang="en-US" sz="1200" dirty="0">
                <a:latin typeface="Lucida Grande"/>
                <a:ea typeface="Lucida Grande"/>
                <a:cs typeface="Lucida Grande"/>
                <a:sym typeface="Lucida Grande"/>
              </a:rPr>
              <a:t>t have thought about before we started this project.  What unique new perspective do you have now? What tension, contradiction, or surprise did you find?</a:t>
            </a:r>
            <a:r>
              <a:rPr lang="en-US" sz="1200" dirty="0">
                <a:latin typeface="Arial"/>
                <a:ea typeface="Arial"/>
                <a:cs typeface="Arial"/>
                <a:sym typeface="Arial"/>
              </a:rPr>
              <a:t>”</a:t>
            </a:r>
          </a:p>
          <a:p>
            <a:pPr lvl="0" defTabSz="914400">
              <a:lnSpc>
                <a:spcPct val="100000"/>
              </a:lnSpc>
              <a:defRPr sz="1800"/>
            </a:pPr>
            <a:r>
              <a:rPr lang="en-US" sz="1200" b="1" dirty="0">
                <a:latin typeface="Arial"/>
                <a:ea typeface="Lucida Grande"/>
                <a:cs typeface="Arial"/>
                <a:sym typeface="Arial"/>
              </a:rPr>
              <a:t>We wonder if this means: </a:t>
            </a:r>
            <a:r>
              <a:rPr lang="en-US" sz="1200" b="0" dirty="0">
                <a:latin typeface="Arial"/>
                <a:ea typeface="Lucida Grande"/>
                <a:cs typeface="Arial"/>
                <a:sym typeface="Arial"/>
              </a:rPr>
              <a:t>What was your leap? What did you infer? </a:t>
            </a:r>
            <a:r>
              <a:rPr lang="en-US" sz="1200" dirty="0">
                <a:latin typeface="Lucida Grande"/>
                <a:ea typeface="Lucida Grande"/>
                <a:cs typeface="Lucida Grande"/>
                <a:sym typeface="Lucida Grande"/>
              </a:rPr>
              <a:t>This is your need! </a:t>
            </a:r>
            <a:endParaRPr lang="en-US" sz="1200" b="1" dirty="0">
              <a:latin typeface="Lucida Grande"/>
              <a:ea typeface="Lucida Grande"/>
              <a:cs typeface="Lucida Grande"/>
              <a:sym typeface="Lucida Grande"/>
            </a:endParaRPr>
          </a:p>
          <a:p>
            <a:pPr lvl="0" defTabSz="914400">
              <a:lnSpc>
                <a:spcPct val="100000"/>
              </a:lnSpc>
              <a:defRPr sz="1800"/>
            </a:pPr>
            <a:r>
              <a:rPr lang="en-US" sz="1200" b="1" dirty="0">
                <a:latin typeface="Lucida Grande"/>
                <a:ea typeface="Lucida Grande"/>
                <a:cs typeface="Lucida Grande"/>
                <a:sym typeface="Lucida Grande"/>
              </a:rPr>
              <a:t>It would be game-changing to: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call to action.  Build on your insight and take an aspirational stance on what you can do as a team. This isn</a:t>
            </a:r>
            <a:r>
              <a:rPr lang="en-US" sz="1200" dirty="0">
                <a:latin typeface="Arial"/>
                <a:ea typeface="Arial"/>
                <a:cs typeface="Arial"/>
                <a:sym typeface="Arial"/>
              </a:rPr>
              <a:t>’</a:t>
            </a:r>
            <a:r>
              <a:rPr lang="en-US" sz="1200" dirty="0">
                <a:latin typeface="Lucida Grande"/>
                <a:ea typeface="Lucida Grande"/>
                <a:cs typeface="Lucida Grande"/>
                <a:sym typeface="Lucida Grande"/>
              </a:rPr>
              <a:t>t your solution -- it is the problem to be solved.  A problem with a more informed perspective.</a:t>
            </a:r>
            <a:r>
              <a:rPr lang="en-US" sz="1200" dirty="0">
                <a:latin typeface="Arial"/>
                <a:ea typeface="Arial"/>
                <a:cs typeface="Arial"/>
                <a:sym typeface="Arial"/>
              </a:rPr>
              <a:t>”</a:t>
            </a:r>
          </a:p>
          <a:p>
            <a:pPr lvl="0" defTabSz="914400">
              <a:lnSpc>
                <a:spcPct val="100000"/>
              </a:lnSpc>
              <a:defRPr sz="1800"/>
            </a:pPr>
            <a:r>
              <a:rPr lang="en-US" sz="1200" dirty="0">
                <a:latin typeface="Arial"/>
                <a:ea typeface="Lucida Grande"/>
                <a:cs typeface="Arial"/>
                <a:sym typeface="Arial"/>
              </a:rPr>
              <a:t>[you should know how to do this if I asked you to on a test]</a:t>
            </a: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52144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first use of ideation, we go from a POV to generate many How Might We statements.</a:t>
            </a:r>
          </a:p>
          <a:p>
            <a:r>
              <a:rPr lang="en-US" dirty="0"/>
              <a:t>Use these generators to generate HMWs.</a:t>
            </a:r>
          </a:p>
          <a:p>
            <a:r>
              <a:rPr lang="en-US" dirty="0"/>
              <a:t>You should be able to do this. Note: you don’t have to memorize this list of generators.</a:t>
            </a:r>
          </a:p>
          <a:p>
            <a:endParaRPr lang="en-US" dirty="0"/>
          </a:p>
        </p:txBody>
      </p:sp>
    </p:spTree>
    <p:extLst>
      <p:ext uri="{BB962C8B-B14F-4D97-AF65-F5344CB8AC3E}">
        <p14:creationId xmlns:p14="http://schemas.microsoft.com/office/powerpoint/2010/main" val="167559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a homeless guy on a fishing boat, who just a year ago was given a second chance at life</a:t>
            </a:r>
          </a:p>
          <a:p>
            <a:endParaRPr lang="en-US" dirty="0"/>
          </a:p>
          <a:p>
            <a:r>
              <a:rPr lang="en-US" dirty="0"/>
              <a:t>We were amazed to realize that thanks to the boat owner’s mentorship, trust, and display of the fishing lifestyle and connection to nature, he has</a:t>
            </a:r>
            <a:r>
              <a:rPr lang="en-US" baseline="0" dirty="0"/>
              <a:t> turned around his life from drug addict without a job to someone with  success and compassion</a:t>
            </a:r>
          </a:p>
          <a:p>
            <a:endParaRPr lang="en-US" baseline="0" dirty="0"/>
          </a:p>
          <a:p>
            <a:r>
              <a:rPr lang="en-US" baseline="0" dirty="0"/>
              <a:t>It would be game-changing if all of us could take a risk to see a spark in others and nurture it into a purposeful transformation.</a:t>
            </a:r>
          </a:p>
          <a:p>
            <a:r>
              <a:rPr lang="en-US" baseline="0" dirty="0"/>
              <a:t>We use ideation AGAIN to go from How Might Wes to Solutions.</a:t>
            </a:r>
          </a:p>
          <a:p>
            <a:r>
              <a:rPr lang="en-US" baseline="0" dirty="0"/>
              <a:t>You should be able to do that as well and be able to pick a good solution to design for.</a:t>
            </a:r>
            <a:endParaRPr lang="en-US" dirty="0"/>
          </a:p>
        </p:txBody>
      </p:sp>
    </p:spTree>
    <p:extLst>
      <p:ext uri="{BB962C8B-B14F-4D97-AF65-F5344CB8AC3E}">
        <p14:creationId xmlns:p14="http://schemas.microsoft.com/office/powerpoint/2010/main" val="1596460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369888" y="692150"/>
            <a:ext cx="6075362" cy="3417888"/>
          </a:xfrm>
          <a:prstGeom prst="rect">
            <a:avLst/>
          </a:prstGeom>
        </p:spPr>
        <p:txBody>
          <a:bodyPr lIns="91424" tIns="45712" rIns="91424" bIns="45712"/>
          <a:lstStyle/>
          <a:p>
            <a:pPr lvl="0"/>
            <a:endParaRPr/>
          </a:p>
        </p:txBody>
      </p:sp>
      <p:sp>
        <p:nvSpPr>
          <p:cNvPr id="60" name="Shape 60"/>
          <p:cNvSpPr>
            <a:spLocks noGrp="1"/>
          </p:cNvSpPr>
          <p:nvPr>
            <p:ph type="body" sz="quarter" idx="1"/>
          </p:nvPr>
        </p:nvSpPr>
        <p:spPr>
          <a:prstGeom prst="rect">
            <a:avLst/>
          </a:prstGeom>
        </p:spPr>
        <p:txBody>
          <a:bodyPr lIns="87537" tIns="43768" rIns="87537" bIns="43768"/>
          <a:lstStyle/>
          <a:p>
            <a:pPr marL="0" marR="0" lvl="0" indent="0" defTabSz="457171" eaLnBrk="1" fontAlgn="auto" latinLnBrk="0" hangingPunct="1">
              <a:lnSpc>
                <a:spcPct val="117999"/>
              </a:lnSpc>
              <a:spcBef>
                <a:spcPts val="0"/>
              </a:spcBef>
              <a:spcAft>
                <a:spcPts val="0"/>
              </a:spcAft>
              <a:buClrTx/>
              <a:buSzTx/>
              <a:buFontTx/>
              <a:buNone/>
              <a:tabLst/>
              <a:defRPr sz="1800"/>
            </a:pPr>
            <a:r>
              <a:rPr lang="en-US" sz="2400" dirty="0"/>
              <a:t>So how can we get from all the ideas we generated in our brainstorm to making a prototype that helps us learn from users</a:t>
            </a:r>
          </a:p>
          <a:p>
            <a:pPr lvl="0">
              <a:defRPr sz="1800"/>
            </a:pPr>
            <a:r>
              <a:rPr lang="en-US" sz="2400" dirty="0"/>
              <a:t>You can prototype what something INTERACTS like.</a:t>
            </a:r>
          </a:p>
          <a:p>
            <a:pPr lvl="0">
              <a:defRPr sz="1800"/>
            </a:pPr>
            <a:r>
              <a:rPr lang="en-US" sz="2400" dirty="0"/>
              <a:t>[ADVANCE]</a:t>
            </a:r>
          </a:p>
          <a:p>
            <a:pPr lvl="0">
              <a:defRPr sz="1800"/>
            </a:pPr>
            <a:r>
              <a:rPr lang="en-US" sz="2400" dirty="0"/>
              <a:t>We also call these EXPERIENCE prototypes. In these, we test how users interact with our ideas– what they think and how they feel during that experience.</a:t>
            </a:r>
          </a:p>
          <a:p>
            <a:pPr lvl="0">
              <a:defRPr sz="1800"/>
            </a:pPr>
            <a:endParaRPr lang="en-US" sz="2400" dirty="0"/>
          </a:p>
          <a:p>
            <a:pPr lvl="0">
              <a:defRPr sz="1800"/>
            </a:pPr>
            <a:r>
              <a:rPr lang="en-US" sz="2400" dirty="0"/>
              <a:t>This is a picture of a team testing PART of a new fast food counter concept.  They are actually letting the users experience the process the team has developed.</a:t>
            </a:r>
          </a:p>
          <a:p>
            <a:pPr lvl="0">
              <a:defRPr sz="1800"/>
            </a:pPr>
            <a:r>
              <a:rPr lang="en-US" sz="2400" dirty="0"/>
              <a:t>Don’t just tell users about an idea that you have—a experience prototype is an opportunity for you to create an experience for your user.</a:t>
            </a:r>
          </a:p>
          <a:p>
            <a:pPr lvl="0">
              <a:defRPr sz="1800"/>
            </a:pPr>
            <a:r>
              <a:rPr lang="en-US" sz="2400" dirty="0"/>
              <a:t>You get to observe how the user acts, and also ask them about the experience they had.</a:t>
            </a:r>
          </a:p>
          <a:p>
            <a:pPr lvl="0">
              <a:defRPr sz="1800"/>
            </a:pPr>
            <a:r>
              <a:rPr lang="en-US" sz="2400" dirty="0"/>
              <a:t>Let the user react to something they are doing, rather than just intellectually judging something you describe.</a:t>
            </a:r>
          </a:p>
          <a:p>
            <a:pPr lvl="0">
              <a:defRPr sz="1800"/>
            </a:pPr>
            <a:r>
              <a:rPr lang="en-US" sz="2400" dirty="0"/>
              <a:t>But we do this really as </a:t>
            </a:r>
            <a:r>
              <a:rPr lang="en-US" sz="2400" b="1" dirty="0"/>
              <a:t>another </a:t>
            </a:r>
            <a:r>
              <a:rPr lang="en-US" sz="2400" b="1" dirty="0" err="1"/>
              <a:t>needfinding</a:t>
            </a:r>
            <a:r>
              <a:rPr lang="en-US" sz="2400" b="1" dirty="0"/>
              <a:t> technique</a:t>
            </a:r>
            <a:r>
              <a:rPr lang="en-US" sz="2400" dirty="0"/>
              <a:t>. We use it to </a:t>
            </a:r>
            <a:r>
              <a:rPr lang="en-US" sz="2400" b="1" dirty="0"/>
              <a:t>test an assumption</a:t>
            </a:r>
            <a:r>
              <a:rPr lang="en-US" sz="2400" dirty="0"/>
              <a:t>. We do </a:t>
            </a:r>
            <a:r>
              <a:rPr lang="en-US" sz="2400" b="1" dirty="0"/>
              <a:t>not</a:t>
            </a:r>
            <a:r>
              <a:rPr lang="en-US" sz="2400" dirty="0"/>
              <a:t> test an entire prototype.</a:t>
            </a:r>
          </a:p>
          <a:p>
            <a:pPr lvl="0">
              <a:defRPr sz="1800"/>
            </a:pPr>
            <a:r>
              <a:rPr lang="en-US" sz="2400" dirty="0"/>
              <a:t>You should know how to suggest an experience prototype to test a key assumption if I were to give you a proposed design solution.</a:t>
            </a:r>
          </a:p>
          <a:p>
            <a:pPr lvl="0">
              <a:defRPr sz="1800"/>
            </a:pPr>
            <a:endParaRPr lang="en-US" sz="2400" dirty="0"/>
          </a:p>
          <a:p>
            <a:pPr marL="0" marR="0" lvl="0" indent="0" defTabSz="457171" eaLnBrk="1" fontAlgn="auto" latinLnBrk="0" hangingPunct="1">
              <a:lnSpc>
                <a:spcPct val="117999"/>
              </a:lnSpc>
              <a:spcBef>
                <a:spcPts val="0"/>
              </a:spcBef>
              <a:spcAft>
                <a:spcPts val="0"/>
              </a:spcAft>
              <a:buClrTx/>
              <a:buSzTx/>
              <a:buFontTx/>
              <a:buNone/>
              <a:tabLst/>
              <a:defRPr sz="1800"/>
            </a:pPr>
            <a:endParaRPr lang="en-US" sz="2400" dirty="0"/>
          </a:p>
          <a:p>
            <a:pPr lvl="0">
              <a:defRPr sz="1800"/>
            </a:pPr>
            <a:endParaRPr sz="2400" dirty="0"/>
          </a:p>
        </p:txBody>
      </p:sp>
    </p:spTree>
    <p:extLst>
      <p:ext uri="{BB962C8B-B14F-4D97-AF65-F5344CB8AC3E}">
        <p14:creationId xmlns:p14="http://schemas.microsoft.com/office/powerpoint/2010/main" val="53600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17</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Expand design space: </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03766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18</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p>
          <a:p>
            <a:r>
              <a:rPr lang="en-US" baseline="0" dirty="0">
                <a:latin typeface="Times New Roman" charset="0"/>
              </a:rPr>
              <a:t>You should understand when you would want something to be a sketch vs. a prototype, and understand it is not simply about the form (papers vs. computer).</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19</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73291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Here you can see the averages for the medium-fi prototype assignment</a:t>
            </a:r>
          </a:p>
          <a:p>
            <a:endParaRPr lang="en-US" dirty="0"/>
          </a:p>
          <a:p>
            <a:r>
              <a:rPr lang="en-US" dirty="0"/>
              <a:t>TWO check++s this year on the prototype, and lots of check pluses. Slightly better than last year. So good job on that</a:t>
            </a:r>
          </a:p>
        </p:txBody>
      </p:sp>
      <p:sp>
        <p:nvSpPr>
          <p:cNvPr id="4" name="Slide Number Placeholder 3"/>
          <p:cNvSpPr>
            <a:spLocks noGrp="1"/>
          </p:cNvSpPr>
          <p:nvPr>
            <p:ph type="sldNum" sz="quarter" idx="10"/>
          </p:nvPr>
        </p:nvSpPr>
        <p:spPr/>
        <p:txBody>
          <a:bodyPr/>
          <a:lstStyle/>
          <a:p>
            <a:fld id="{A300C090-F137-A747-947F-59586F962920}" type="slidenum">
              <a:rPr lang="en-US" smtClean="0"/>
              <a:pPr/>
              <a:t>2</a:t>
            </a:fld>
            <a:endParaRPr lang="en-US"/>
          </a:p>
        </p:txBody>
      </p:sp>
    </p:spTree>
    <p:extLst>
      <p:ext uri="{BB962C8B-B14F-4D97-AF65-F5344CB8AC3E}">
        <p14:creationId xmlns:p14="http://schemas.microsoft.com/office/powerpoint/2010/main" val="1562513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A2BC006E-288F-654F-91CC-50AC61ACC211}" type="slidenum">
              <a:rPr lang="en-US" sz="1100"/>
              <a:pPr/>
              <a:t>20</a:t>
            </a:fld>
            <a:endParaRPr lang="en-US" sz="1100"/>
          </a:p>
        </p:txBody>
      </p:sp>
      <p:sp>
        <p:nvSpPr>
          <p:cNvPr id="29699" name="Rectangle 2"/>
          <p:cNvSpPr>
            <a:spLocks noGrp="1" noRot="1" noChangeAspect="1" noChangeArrowheads="1" noTextEdit="1"/>
          </p:cNvSpPr>
          <p:nvPr>
            <p:ph type="sldImg"/>
          </p:nvPr>
        </p:nvSpPr>
        <p:spPr>
          <a:xfrm>
            <a:off x="469900" y="725488"/>
            <a:ext cx="6376988" cy="3587750"/>
          </a:xfrm>
          <a:ln/>
        </p:spPr>
      </p:sp>
      <p:sp>
        <p:nvSpPr>
          <p:cNvPr id="297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ndParaRP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879105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21</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 computer of the 1940s, 50s, and 60s, were very large machines essentially for manipulating math and billing</a:t>
            </a:r>
          </a:p>
          <a:p>
            <a:endParaRPr lang="en-US" dirty="0"/>
          </a:p>
          <a:p>
            <a:r>
              <a:rPr lang="en-US" dirty="0"/>
              <a:t>A few</a:t>
            </a:r>
            <a:r>
              <a:rPr lang="en-US" baseline="0" dirty="0"/>
              <a:t> pioneers had a different vision.</a:t>
            </a:r>
            <a:endParaRPr lang="en-US" dirty="0"/>
          </a:p>
          <a:p>
            <a:endParaRPr lang="en-US" dirty="0"/>
          </a:p>
          <a:p>
            <a:r>
              <a:rPr lang="en-US" dirty="0"/>
              <a:t>NLS was for solving important complex problems by expert</a:t>
            </a:r>
            <a:r>
              <a:rPr lang="en-US" baseline="0" dirty="0"/>
              <a:t> users! (two hands working at once!)</a:t>
            </a:r>
          </a:p>
          <a:p>
            <a:endParaRPr lang="en-US" baseline="0" dirty="0"/>
          </a:p>
          <a:p>
            <a:r>
              <a:rPr lang="en-US" baseline="0" dirty="0"/>
              <a:t>1:45 sec video</a:t>
            </a:r>
            <a:endParaRPr lang="en-US" dirty="0"/>
          </a:p>
        </p:txBody>
      </p:sp>
    </p:spTree>
    <p:extLst>
      <p:ext uri="{BB962C8B-B14F-4D97-AF65-F5344CB8AC3E}">
        <p14:creationId xmlns:p14="http://schemas.microsoft.com/office/powerpoint/2010/main" val="100397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22</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What does it look like that you are familiar with today?</a:t>
            </a:r>
          </a:p>
          <a:p>
            <a:r>
              <a:rPr lang="en-US" dirty="0"/>
              <a:t>Invented</a:t>
            </a:r>
            <a:r>
              <a:rPr lang="en-US" baseline="0" dirty="0"/>
              <a:t> 1968, over 40 years before the </a:t>
            </a:r>
            <a:r>
              <a:rPr lang="en-US" baseline="0" dirty="0" err="1"/>
              <a:t>iPad</a:t>
            </a:r>
            <a:r>
              <a:rPr lang="en-US" baseline="0" dirty="0"/>
              <a:t>, but wasn’t realizable</a:t>
            </a:r>
          </a:p>
          <a:p>
            <a:r>
              <a:rPr lang="en-US" dirty="0"/>
              <a:t>1:15 video</a:t>
            </a:r>
          </a:p>
          <a:p>
            <a:r>
              <a:rPr lang="en-US" dirty="0"/>
              <a:t>[skip the video]</a:t>
            </a:r>
          </a:p>
          <a:p>
            <a:endParaRPr lang="en-US" dirty="0"/>
          </a:p>
        </p:txBody>
      </p:sp>
    </p:spTree>
    <p:extLst>
      <p:ext uri="{BB962C8B-B14F-4D97-AF65-F5344CB8AC3E}">
        <p14:creationId xmlns:p14="http://schemas.microsoft.com/office/powerpoint/2010/main" val="618239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2465C466-6BE7-4BDB-A29B-173ABE2C8A86}" type="slidenum">
              <a:rPr lang="en-US" sz="1100" smtClean="0"/>
              <a:pPr/>
              <a:t>23</a:t>
            </a:fld>
            <a:endParaRPr lang="en-US" sz="1100"/>
          </a:p>
        </p:txBody>
      </p:sp>
      <p:sp>
        <p:nvSpPr>
          <p:cNvPr id="69635" name="Rectangle 2"/>
          <p:cNvSpPr>
            <a:spLocks noGrp="1" noRot="1" noChangeAspect="1" noChangeArrowheads="1" noTextEdit="1"/>
          </p:cNvSpPr>
          <p:nvPr>
            <p:ph type="sldImg"/>
          </p:nvPr>
        </p:nvSpPr>
        <p:spPr>
          <a:xfrm>
            <a:off x="469900" y="725488"/>
            <a:ext cx="6376988" cy="3587750"/>
          </a:xfrm>
          <a:ln/>
        </p:spPr>
      </p:sp>
      <p:sp>
        <p:nvSpPr>
          <p:cNvPr id="69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The key computer that led to the Apple</a:t>
            </a:r>
            <a:r>
              <a:rPr lang="en-US" baseline="0" dirty="0"/>
              <a:t> Macintosh in 1984 (Jobs saw the Alto – prototype of the Star)</a:t>
            </a:r>
          </a:p>
          <a:p>
            <a:r>
              <a:rPr lang="en-US" baseline="0" dirty="0"/>
              <a:t>Invented:</a:t>
            </a:r>
          </a:p>
          <a:p>
            <a:r>
              <a:rPr lang="en-US" baseline="0" dirty="0"/>
              <a:t>Icons</a:t>
            </a:r>
          </a:p>
          <a:p>
            <a:r>
              <a:rPr lang="en-US" baseline="0" dirty="0"/>
              <a:t>WYSIWYG (with bitmapped display)</a:t>
            </a:r>
          </a:p>
          <a:p>
            <a:r>
              <a:rPr lang="en-US" baseline="0" dirty="0"/>
              <a:t>Dragging icons to cause actions</a:t>
            </a:r>
          </a:p>
          <a:p>
            <a:endParaRPr lang="en-US" baseline="0" dirty="0"/>
          </a:p>
          <a:p>
            <a:r>
              <a:rPr lang="en-US" baseline="0" dirty="0"/>
              <a:t>1:30 sec video</a:t>
            </a:r>
            <a:endParaRPr lang="en-US" dirty="0"/>
          </a:p>
        </p:txBody>
      </p:sp>
    </p:spTree>
    <p:extLst>
      <p:ext uri="{BB962C8B-B14F-4D97-AF65-F5344CB8AC3E}">
        <p14:creationId xmlns:p14="http://schemas.microsoft.com/office/powerpoint/2010/main" val="484383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C05083D9-AC56-F44B-A541-F6FB563AE893}" type="slidenum">
              <a:rPr lang="en-US" sz="1000"/>
              <a:pPr/>
              <a:t>24</a:t>
            </a:fld>
            <a:endParaRPr lang="en-US" sz="1000"/>
          </a:p>
        </p:txBody>
      </p:sp>
      <p:sp>
        <p:nvSpPr>
          <p:cNvPr id="101379" name="Rectangle 2"/>
          <p:cNvSpPr>
            <a:spLocks noGrp="1" noRot="1" noChangeAspect="1" noChangeArrowheads="1" noTextEdit="1"/>
          </p:cNvSpPr>
          <p:nvPr>
            <p:ph type="sldImg"/>
          </p:nvPr>
        </p:nvSpPr>
        <p:spPr>
          <a:xfrm>
            <a:off x="469900" y="725488"/>
            <a:ext cx="6376988" cy="3587750"/>
          </a:xfrm>
          <a:ln cap="flat"/>
        </p:spPr>
      </p:sp>
      <p:sp>
        <p:nvSpPr>
          <p:cNvPr id="1013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Low-fi is fast.</a:t>
            </a:r>
          </a:p>
          <a:p>
            <a:r>
              <a:rPr lang="en-US" dirty="0"/>
              <a:t>Can change easily.</a:t>
            </a:r>
          </a:p>
          <a:p>
            <a:r>
              <a:rPr lang="en-US" dirty="0"/>
              <a:t>Can do it early in the design process.</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4614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4BB13FFA-E2B0-2947-953E-AD0A8DC31365}" type="slidenum">
              <a:rPr lang="en-US" sz="1000"/>
              <a:pPr/>
              <a:t>25</a:t>
            </a:fld>
            <a:endParaRPr lang="en-US" sz="1000"/>
          </a:p>
        </p:txBody>
      </p:sp>
      <p:sp>
        <p:nvSpPr>
          <p:cNvPr id="102403" name="Rectangle 2"/>
          <p:cNvSpPr>
            <a:spLocks noGrp="1" noRot="1" noChangeAspect="1" noChangeArrowheads="1" noTextEdit="1"/>
          </p:cNvSpPr>
          <p:nvPr>
            <p:ph type="sldImg"/>
          </p:nvPr>
        </p:nvSpPr>
        <p:spPr>
          <a:xfrm>
            <a:off x="469900" y="725488"/>
            <a:ext cx="6376988" cy="3587750"/>
          </a:xfrm>
          <a:ln cap="flat"/>
        </p:spPr>
      </p:sp>
      <p:sp>
        <p:nvSpPr>
          <p:cNvPr id="1024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All about trying to measure</a:t>
            </a:r>
            <a:r>
              <a:rPr lang="en-US" baseline="0" dirty="0"/>
              <a:t> what works and what does not</a:t>
            </a:r>
          </a:p>
          <a:p>
            <a:endParaRPr lang="en-US" baseline="0" dirty="0"/>
          </a:p>
          <a:p>
            <a:r>
              <a:rPr lang="en-US" baseline="0" dirty="0"/>
              <a:t>HE is a low cost technique. It gives you different results from low-fi or usability testing.</a:t>
            </a:r>
          </a:p>
          <a:p>
            <a:endParaRPr lang="en-US" dirty="0"/>
          </a:p>
        </p:txBody>
      </p:sp>
    </p:spTree>
    <p:extLst>
      <p:ext uri="{BB962C8B-B14F-4D97-AF65-F5344CB8AC3E}">
        <p14:creationId xmlns:p14="http://schemas.microsoft.com/office/powerpoint/2010/main" val="3014121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26</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3-5 evaluators? These curves.</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8984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27</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should all be good at this now and able to do this on a test.</a:t>
            </a:r>
          </a:p>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477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F7E8391F-1269-C740-969B-AB93B8ABAD4E}" type="slidenum">
              <a:rPr lang="en-US" sz="900"/>
              <a:pPr/>
              <a:t>28</a:t>
            </a:fld>
            <a:endParaRPr lang="en-US" sz="900"/>
          </a:p>
        </p:txBody>
      </p:sp>
      <p:sp>
        <p:nvSpPr>
          <p:cNvPr id="2" name="Notes Placeholder 1">
            <a:extLst>
              <a:ext uri="{FF2B5EF4-FFF2-40B4-BE49-F238E27FC236}">
                <a16:creationId xmlns:a16="http://schemas.microsoft.com/office/drawing/2014/main" id="{663F9D27-36EB-303D-9538-FDA7F93E4BE9}"/>
              </a:ext>
            </a:extLst>
          </p:cNvPr>
          <p:cNvSpPr>
            <a:spLocks noGrp="1"/>
          </p:cNvSpPr>
          <p:nvPr>
            <p:ph type="body" idx="1"/>
          </p:nvPr>
        </p:nvSpPr>
        <p:spPr/>
        <p:txBody>
          <a:bodyPr/>
          <a:lstStyle/>
          <a:p>
            <a:r>
              <a:rPr lang="en-US" dirty="0"/>
              <a:t>[SLIDE hidden since this lecture comes after the midterm this year]</a:t>
            </a:r>
          </a:p>
          <a:p>
            <a:r>
              <a:rPr lang="en-US" dirty="0"/>
              <a:t>Usability testing gives us two types of data. Usually in the early stages of design we focus on process data.</a:t>
            </a:r>
          </a:p>
          <a:p>
            <a:endParaRPr lang="en-US" dirty="0"/>
          </a:p>
          <a:p>
            <a:r>
              <a:rPr lang="en-US" dirty="0"/>
              <a:t>Bottom line data is better when we are trying to systematically compare two alternatives.</a:t>
            </a:r>
          </a:p>
        </p:txBody>
      </p:sp>
    </p:spTree>
    <p:extLst>
      <p:ext uri="{BB962C8B-B14F-4D97-AF65-F5344CB8AC3E}">
        <p14:creationId xmlns:p14="http://schemas.microsoft.com/office/powerpoint/2010/main" val="2476023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BD5CE5FA-300D-AC4F-A428-64A763D65624}" type="slidenum">
              <a:rPr lang="en-US" sz="900"/>
              <a:pPr/>
              <a:t>29</a:t>
            </a:fld>
            <a:endParaRPr lang="en-US" sz="900"/>
          </a:p>
        </p:txBody>
      </p:sp>
      <p:sp>
        <p:nvSpPr>
          <p:cNvPr id="75779" name="Rectangle 2"/>
          <p:cNvSpPr>
            <a:spLocks noGrp="1" noRot="1" noChangeAspect="1" noChangeArrowheads="1" noTextEdit="1"/>
          </p:cNvSpPr>
          <p:nvPr>
            <p:ph type="sldImg"/>
          </p:nvPr>
        </p:nvSpPr>
        <p:spPr>
          <a:xfrm>
            <a:off x="469900" y="727075"/>
            <a:ext cx="6376988" cy="3587750"/>
          </a:xfrm>
          <a:ln/>
        </p:spPr>
      </p:sp>
      <p:sp>
        <p:nvSpPr>
          <p:cNvPr id="757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[SLIDE hidden since this lecture comes after the midterm this year]</a:t>
            </a:r>
          </a:p>
          <a:p>
            <a:endParaRPr lang="en-US" dirty="0">
              <a:latin typeface="Arial" charset="0"/>
            </a:endParaRPr>
          </a:p>
          <a:p>
            <a:r>
              <a:rPr lang="en-US" dirty="0">
                <a:latin typeface="Arial" charset="0"/>
              </a:rPr>
              <a:t>You should know these tradeoffs and why.</a:t>
            </a:r>
          </a:p>
        </p:txBody>
      </p:sp>
    </p:spTree>
    <p:extLst>
      <p:ext uri="{BB962C8B-B14F-4D97-AF65-F5344CB8AC3E}">
        <p14:creationId xmlns:p14="http://schemas.microsoft.com/office/powerpoint/2010/main" val="37643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5488"/>
            <a:ext cx="6376988" cy="35877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November 15, 2016</a:t>
            </a:r>
            <a:endParaRPr lang="en-US" dirty="0"/>
          </a:p>
        </p:txBody>
      </p:sp>
      <p:sp>
        <p:nvSpPr>
          <p:cNvPr id="5" name="Slide Number Placeholder 4"/>
          <p:cNvSpPr>
            <a:spLocks noGrp="1"/>
          </p:cNvSpPr>
          <p:nvPr>
            <p:ph type="sldNum" sz="quarter" idx="11"/>
          </p:nvPr>
        </p:nvSpPr>
        <p:spPr/>
        <p:txBody>
          <a:bodyPr/>
          <a:lstStyle/>
          <a:p>
            <a:fld id="{7EB6644B-06C0-A243-97D6-58C5EF5D6DB2}" type="slidenum">
              <a:rPr lang="en-US" smtClean="0"/>
              <a:pPr/>
              <a:t>3</a:t>
            </a:fld>
            <a:endParaRPr lang="en-US"/>
          </a:p>
        </p:txBody>
      </p:sp>
    </p:spTree>
    <p:extLst>
      <p:ext uri="{BB962C8B-B14F-4D97-AF65-F5344CB8AC3E}">
        <p14:creationId xmlns:p14="http://schemas.microsoft.com/office/powerpoint/2010/main" val="57849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its observers by creating desire in the information itself.</a:t>
            </a:r>
          </a:p>
          <a:p>
            <a:r>
              <a:rPr lang="en-US" baseline="0" dirty="0"/>
              <a:t>This middle part (integrity and function) refers to the information itself, whether the data is accurate or useful. Arguably you are all rather talented at this part.</a:t>
            </a:r>
          </a:p>
          <a:p>
            <a:r>
              <a:rPr lang="en-US" baseline="0" dirty="0"/>
              <a:t>We focused our visual design lecture on the other two – giving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You should know these ideas and be able to use them either to create a good design or to critique and back up you </a:t>
            </a:r>
            <a:r>
              <a:rPr lang="en-US" sz="1200" baseline="0" dirty="0" err="1"/>
              <a:t>rcritique</a:t>
            </a:r>
            <a:r>
              <a:rPr lang="en-US" sz="1200" baseline="0" dirty="0"/>
              <a:t> on a design.</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visual hierarchies can guide people to look where you want, in the order you want them to.</a:t>
            </a:r>
          </a:p>
          <a:p>
            <a:r>
              <a:rPr lang="en-US" dirty="0"/>
              <a:t>If you don't have this hierarchy, they don't know where to go with their eyes</a:t>
            </a:r>
          </a:p>
          <a:p>
            <a:r>
              <a:rPr lang="en-US" dirty="0"/>
              <a:t>[ADVANCE]</a:t>
            </a:r>
          </a:p>
          <a:p>
            <a:r>
              <a:rPr lang="en-US" dirty="0"/>
              <a:t>A strong visual hierarchy creates a sense of order and balance.</a:t>
            </a:r>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32</a:t>
            </a:fld>
            <a:endParaRPr lang="en-US" dirty="0"/>
          </a:p>
        </p:txBody>
      </p:sp>
    </p:spTree>
    <p:extLst>
      <p:ext uri="{BB962C8B-B14F-4D97-AF65-F5344CB8AC3E}">
        <p14:creationId xmlns:p14="http://schemas.microsoft.com/office/powerpoint/2010/main" val="987568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we talked about was “The Proximity </a:t>
            </a:r>
            <a:r>
              <a:rPr lang="en-US" dirty="0">
                <a:latin typeface="Helvetica Light"/>
                <a:cs typeface="Helvetica Light"/>
              </a:rPr>
              <a:t>principle”, which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You should know this and understand how to use it.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4 of those principles that you will often use in design. (image from Luke </a:t>
            </a:r>
            <a:r>
              <a:rPr lang="en-US" dirty="0" err="1"/>
              <a:t>Wrobelski</a:t>
            </a:r>
            <a:r>
              <a:rPr lang="en-US" dirty="0"/>
              <a:t> at </a:t>
            </a:r>
            <a:r>
              <a:rPr lang="en-US" dirty="0" err="1"/>
              <a:t>lukew.com</a:t>
            </a:r>
            <a:r>
              <a:rPr lang="en-US" dirty="0"/>
              <a:t>)</a:t>
            </a:r>
          </a:p>
          <a:p>
            <a:r>
              <a:rPr lang="en-US" dirty="0"/>
              <a:t>We mainly talked about the first two.</a:t>
            </a:r>
          </a:p>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34</a:t>
            </a:fld>
            <a:endParaRPr lang="en-US" dirty="0"/>
          </a:p>
        </p:txBody>
      </p:sp>
    </p:spTree>
    <p:extLst>
      <p:ext uri="{BB962C8B-B14F-4D97-AF65-F5344CB8AC3E}">
        <p14:creationId xmlns:p14="http://schemas.microsoft.com/office/powerpoint/2010/main" val="3462673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p>
          <a:p>
            <a:r>
              <a:rPr lang="en-US" baseline="0" dirty="0"/>
              <a:t>White space and proximity is how you show what is related.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do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palettes, there is the odd occasion where information must have multiple colors to be distinguishable, such as in graphs. In these cases, Color harmonies are particularly useful. They involve picking a primary color and using a color wheel to determine the best colors to go along with it. The names connote either the direction across the color wheel or the shape made by drawing a line between the combination of colors.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strongly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556AAB38-D9E9-4E55-B5C3-104C839EB7AC}" type="slidenum">
              <a:rPr lang="en-US" sz="1000" smtClean="0"/>
              <a:pPr/>
              <a:t>37</a:t>
            </a:fld>
            <a:endParaRPr lang="en-US" sz="1000"/>
          </a:p>
        </p:txBody>
      </p:sp>
      <p:sp>
        <p:nvSpPr>
          <p:cNvPr id="58371" name="Rectangle 2"/>
          <p:cNvSpPr>
            <a:spLocks noGrp="1" noRot="1" noChangeAspect="1" noChangeArrowheads="1" noTextEdit="1"/>
          </p:cNvSpPr>
          <p:nvPr>
            <p:ph type="sldImg"/>
          </p:nvPr>
        </p:nvSpPr>
        <p:spPr>
          <a:xfrm>
            <a:off x="469900" y="727075"/>
            <a:ext cx="6376988" cy="3587750"/>
          </a:xfrm>
          <a:ln/>
        </p:spPr>
      </p:sp>
      <p:sp>
        <p:nvSpPr>
          <p:cNvPr id="58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en-US" dirty="0"/>
              <a:t>Because of these facts we talked about avoiding blue for small objects (e.g., text) and also how some of these properties underly how you should pick the color combinations on the previous slide.</a:t>
            </a:r>
          </a:p>
          <a:p>
            <a:pPr lvl="1"/>
            <a:endParaRPr lang="en-US" dirty="0"/>
          </a:p>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3867719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4A563181-2A2D-4C3D-945B-34BF4CD99C1D}" type="slidenum">
              <a:rPr lang="en-US" sz="1000" smtClean="0"/>
              <a:pPr/>
              <a:t>38</a:t>
            </a:fld>
            <a:endParaRPr lang="en-US" sz="1000"/>
          </a:p>
        </p:txBody>
      </p:sp>
      <p:sp>
        <p:nvSpPr>
          <p:cNvPr id="71683" name="Rectangle 2"/>
          <p:cNvSpPr>
            <a:spLocks noGrp="1" noRot="1" noChangeAspect="1" noChangeArrowheads="1" noTextEdit="1"/>
          </p:cNvSpPr>
          <p:nvPr>
            <p:ph type="sldImg"/>
          </p:nvPr>
        </p:nvSpPr>
        <p:spPr>
          <a:xfrm>
            <a:off x="469900" y="725488"/>
            <a:ext cx="6376988" cy="3587750"/>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7828" rIns="97828"/>
          <a:lstStyle/>
          <a:p>
            <a:r>
              <a:rPr lang="en-US" dirty="0"/>
              <a:t>We </a:t>
            </a:r>
            <a:r>
              <a:rPr lang="en-US" b="1" dirty="0"/>
              <a:t>model</a:t>
            </a:r>
            <a:r>
              <a:rPr lang="en-US" dirty="0"/>
              <a:t> human performance to </a:t>
            </a:r>
            <a:r>
              <a:rPr lang="en-US" b="1" dirty="0"/>
              <a:t>test understanding </a:t>
            </a:r>
            <a:r>
              <a:rPr lang="en-US" dirty="0"/>
              <a:t>and</a:t>
            </a:r>
          </a:p>
          <a:p>
            <a:r>
              <a:rPr lang="en-US" dirty="0"/>
              <a:t>To </a:t>
            </a:r>
            <a:r>
              <a:rPr lang="en-US" b="1" dirty="0"/>
              <a:t>predict</a:t>
            </a:r>
            <a:r>
              <a:rPr lang="en-US" dirty="0"/>
              <a:t> the influence of new technology.</a:t>
            </a:r>
          </a:p>
          <a:p>
            <a:r>
              <a:rPr lang="en-US" dirty="0"/>
              <a:t>This is the classic image form the book “The Psychology of Human-Computer Interaction”</a:t>
            </a:r>
          </a:p>
          <a:p>
            <a:r>
              <a:rPr lang="en-US" dirty="0"/>
              <a:t>I would never expect you to know the details about this other than the basic model of a cognitive processor, perceptual processor, motor processor, working memory and long-term </a:t>
            </a:r>
            <a:r>
              <a:rPr lang="en-US" dirty="0" err="1"/>
              <a:t>membory</a:t>
            </a:r>
            <a:r>
              <a:rPr lang="en-US" dirty="0"/>
              <a:t>, and that the processor times are about 100ms.</a:t>
            </a:r>
          </a:p>
        </p:txBody>
      </p:sp>
      <p:sp>
        <p:nvSpPr>
          <p:cNvPr id="2" name="Date Placeholder 1"/>
          <p:cNvSpPr>
            <a:spLocks noGrp="1"/>
          </p:cNvSpPr>
          <p:nvPr>
            <p:ph type="dt" idx="10"/>
          </p:nvPr>
        </p:nvSpPr>
        <p:spPr/>
        <p:txBody>
          <a:bodyPr/>
          <a:lstStyle/>
          <a:p>
            <a:pPr>
              <a:defRPr/>
            </a:pPr>
            <a:r>
              <a:rPr lang="en-US"/>
              <a:t>November 10, 2015</a:t>
            </a:r>
          </a:p>
        </p:txBody>
      </p:sp>
      <p:sp>
        <p:nvSpPr>
          <p:cNvPr id="3" name="Header Placeholder 2"/>
          <p:cNvSpPr>
            <a:spLocks noGrp="1"/>
          </p:cNvSpPr>
          <p:nvPr>
            <p:ph type="hdr" sz="quarter" idx="11"/>
          </p:nvPr>
        </p:nvSpPr>
        <p:spPr/>
        <p:txBody>
          <a:bodyPr/>
          <a:lstStyle/>
          <a:p>
            <a:pPr>
              <a:defRPr/>
            </a:pPr>
            <a:r>
              <a:rPr lang="en-US"/>
              <a:t>dt+UX– Design Thinking for User Experience Design, Prototyping &amp; Evaluation Autumn 2015 Prof. James A. Landay Stanford University</a:t>
            </a:r>
          </a:p>
        </p:txBody>
      </p:sp>
    </p:spTree>
    <p:extLst>
      <p:ext uri="{BB962C8B-B14F-4D97-AF65-F5344CB8AC3E}">
        <p14:creationId xmlns:p14="http://schemas.microsoft.com/office/powerpoint/2010/main" val="1967747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DFDF9344-D5A2-4B14-A33A-93396BF8182E}" type="slidenum">
              <a:rPr lang="en-US" sz="1000" smtClean="0"/>
              <a:pPr/>
              <a:t>39</a:t>
            </a:fld>
            <a:endParaRPr lang="en-US" sz="1000"/>
          </a:p>
        </p:txBody>
      </p:sp>
      <p:sp>
        <p:nvSpPr>
          <p:cNvPr id="75779" name="Rectangle 2"/>
          <p:cNvSpPr>
            <a:spLocks noGrp="1" noRot="1" noChangeAspect="1" noChangeArrowheads="1" noTextEdit="1"/>
          </p:cNvSpPr>
          <p:nvPr>
            <p:ph type="sldImg"/>
          </p:nvPr>
        </p:nvSpPr>
        <p:spPr>
          <a:xfrm>
            <a:off x="469900" y="727075"/>
            <a:ext cx="6376988" cy="3587750"/>
          </a:xfrm>
          <a:ln cap="flat"/>
        </p:spPr>
      </p:sp>
      <p:sp>
        <p:nvSpPr>
          <p:cNvPr id="75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err="1"/>
              <a:t>Fitts’</a:t>
            </a:r>
            <a:r>
              <a:rPr lang="en-US" dirty="0"/>
              <a:t> Law is a part of the Model Human Processor that I would expect you to know a bit better as you can use it to back up your design decisions and critiques.</a:t>
            </a:r>
          </a:p>
          <a:p>
            <a:r>
              <a:rPr lang="en-US" dirty="0"/>
              <a:t>Remember: We drew two circles on the board</a:t>
            </a:r>
          </a:p>
          <a:p>
            <a:r>
              <a:rPr lang="en-US" dirty="0"/>
              <a:t>	both around 1/2 inches in diameter</a:t>
            </a:r>
          </a:p>
          <a:p>
            <a:r>
              <a:rPr lang="en-US" dirty="0"/>
              <a:t>	1) distance of 6 inches</a:t>
            </a:r>
          </a:p>
          <a:p>
            <a:r>
              <a:rPr lang="en-US" dirty="0"/>
              <a:t>	2)</a:t>
            </a:r>
            <a:r>
              <a:rPr lang="en-US" baseline="0" dirty="0"/>
              <a:t> </a:t>
            </a:r>
            <a:r>
              <a:rPr lang="en-US" dirty="0"/>
              <a:t>Repeat by extending the distance to 24 inches</a:t>
            </a:r>
          </a:p>
          <a:p>
            <a:endParaRPr lang="en-US" dirty="0"/>
          </a:p>
          <a:p>
            <a:r>
              <a:rPr lang="en-US" dirty="0"/>
              <a:t>The time went up as expected.</a:t>
            </a:r>
          </a:p>
          <a:p>
            <a:endParaRPr lang="en-US" dirty="0"/>
          </a:p>
          <a:p>
            <a:r>
              <a:rPr lang="en-US" dirty="0"/>
              <a:t>We increased the diameter of the circle while maintaining the distance and the time went back down.</a:t>
            </a:r>
          </a:p>
          <a:p>
            <a:br>
              <a:rPr lang="en-US" baseline="0" dirty="0"/>
            </a:br>
            <a:r>
              <a:rPr lang="en-US" baseline="0" dirty="0"/>
              <a:t>We threw away the need for accuracy and the time really went down.</a:t>
            </a:r>
          </a:p>
          <a:p>
            <a:endParaRPr lang="en-US" dirty="0"/>
          </a:p>
          <a:p>
            <a:r>
              <a:rPr lang="en-US" baseline="0" dirty="0"/>
              <a:t>Results:</a:t>
            </a:r>
          </a:p>
          <a:p>
            <a:pPr marL="228600" indent="-228600">
              <a:buAutoNum type="arabicParenR"/>
            </a:pPr>
            <a:r>
              <a:rPr lang="en-US" baseline="0" dirty="0"/>
              <a:t>30 sec</a:t>
            </a:r>
          </a:p>
          <a:p>
            <a:pPr marL="228600" indent="-228600">
              <a:buAutoNum type="arabicParenR"/>
            </a:pPr>
            <a:r>
              <a:rPr lang="en-US" baseline="0" dirty="0"/>
              <a:t>48 sec</a:t>
            </a:r>
          </a:p>
          <a:p>
            <a:pPr marL="228600" indent="-228600">
              <a:buAutoNum type="arabicParenR"/>
            </a:pPr>
            <a:r>
              <a:rPr lang="en-US" baseline="0" dirty="0"/>
              <a:t>31 sec (as predicted, almost the same as #1)</a:t>
            </a:r>
          </a:p>
          <a:p>
            <a:pPr marL="228600" indent="-228600">
              <a:buAutoNum type="arabicParenR"/>
            </a:pPr>
            <a:r>
              <a:rPr lang="en-US" baseline="0" dirty="0"/>
              <a:t>21 sec (lots of spread)</a:t>
            </a:r>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6162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20725"/>
            <a:ext cx="2513012" cy="1414463"/>
          </a:xfrm>
        </p:spPr>
      </p:sp>
      <p:sp>
        <p:nvSpPr>
          <p:cNvPr id="3" name="Notes Placeholder 2"/>
          <p:cNvSpPr>
            <a:spLocks noGrp="1"/>
          </p:cNvSpPr>
          <p:nvPr>
            <p:ph type="body" idx="1"/>
          </p:nvPr>
        </p:nvSpPr>
        <p:spPr/>
        <p:txBody>
          <a:bodyPr/>
          <a:lstStyle/>
          <a:p>
            <a:r>
              <a:rPr lang="en-US" b="1" dirty="0"/>
              <a:t>You need to find a </a:t>
            </a:r>
            <a:r>
              <a:rPr lang="en-US" b="1" baseline="0" dirty="0"/>
              <a:t>balance between:</a:t>
            </a:r>
            <a:endParaRPr lang="en-US" baseline="0" dirty="0"/>
          </a:p>
          <a:p>
            <a:r>
              <a:rPr lang="en-US" b="1" baseline="0" dirty="0"/>
              <a:t>   design &amp; technology</a:t>
            </a:r>
            <a:r>
              <a:rPr lang="en-US" b="0" baseline="0" dirty="0"/>
              <a:t>, </a:t>
            </a:r>
            <a:r>
              <a:rPr lang="en-US" b="1" baseline="0" dirty="0"/>
              <a:t>human-centered approaches &amp; CS approaches </a:t>
            </a:r>
          </a:p>
          <a:p>
            <a:endParaRPr lang="en-US" b="1" baseline="0" dirty="0"/>
          </a:p>
          <a:p>
            <a:r>
              <a:rPr lang="en-US" b="1" baseline="0" dirty="0"/>
              <a:t>Especially now HCI needs to find a balance between careful controlled experiments of existing technologies or minor tweaks on technology and building major new systems that can solve important world problems.</a:t>
            </a:r>
          </a:p>
          <a:p>
            <a:endParaRPr lang="en-US" b="1" baseline="0" dirty="0"/>
          </a:p>
          <a:p>
            <a:r>
              <a:rPr lang="en-US" b="1" baseline="0" dirty="0"/>
              <a:t>East: more family centric… west; individualistic… balance</a:t>
            </a:r>
          </a:p>
          <a:p>
            <a:endParaRPr lang="en-US" baseline="0" dirty="0"/>
          </a:p>
        </p:txBody>
      </p:sp>
      <p:sp>
        <p:nvSpPr>
          <p:cNvPr id="4" name="Slide Number Placeholder 3"/>
          <p:cNvSpPr>
            <a:spLocks noGrp="1"/>
          </p:cNvSpPr>
          <p:nvPr>
            <p:ph type="sldNum" sz="quarter" idx="10"/>
          </p:nvPr>
        </p:nvSpPr>
        <p:spPr/>
        <p:txBody>
          <a:bodyPr/>
          <a:lstStyle/>
          <a:p>
            <a:fld id="{BB774227-0107-4F44-AE45-A2676C9FD366}" type="slidenum">
              <a:rPr lang="en-US" smtClean="0"/>
              <a:t>4</a:t>
            </a:fld>
            <a:endParaRPr lang="en-US"/>
          </a:p>
        </p:txBody>
      </p:sp>
      <p:sp>
        <p:nvSpPr>
          <p:cNvPr id="5" name="Date Placeholder 4"/>
          <p:cNvSpPr>
            <a:spLocks noGrp="1"/>
          </p:cNvSpPr>
          <p:nvPr>
            <p:ph type="dt" idx="11"/>
          </p:nvPr>
        </p:nvSpPr>
        <p:spPr/>
        <p:txBody>
          <a:bodyPr/>
          <a:lstStyle/>
          <a:p>
            <a:pPr>
              <a:defRPr/>
            </a:pPr>
            <a:r>
              <a:rPr lang="en-US"/>
              <a:t>November 10, 2015</a:t>
            </a:r>
          </a:p>
        </p:txBody>
      </p:sp>
    </p:spTree>
    <p:extLst>
      <p:ext uri="{BB962C8B-B14F-4D97-AF65-F5344CB8AC3E}">
        <p14:creationId xmlns:p14="http://schemas.microsoft.com/office/powerpoint/2010/main" val="2489656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graph the performance and you see something like this. A straight line showing the relationship between difficulty, which is really about the Distance divided by the Width or SIZE of the target, and the resulting time to hit the target.</a:t>
            </a:r>
          </a:p>
        </p:txBody>
      </p:sp>
      <p:sp>
        <p:nvSpPr>
          <p:cNvPr id="4" name="Header Placeholder 3"/>
          <p:cNvSpPr>
            <a:spLocks noGrp="1"/>
          </p:cNvSpPr>
          <p:nvPr>
            <p:ph type="hdr" sz="quarter"/>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
          </p:nvPr>
        </p:nvSpPr>
        <p:spPr/>
        <p:txBody>
          <a:bodyPr/>
          <a:lstStyle/>
          <a:p>
            <a:pPr>
              <a:defRPr/>
            </a:pPr>
            <a:r>
              <a:rPr lang="en-US"/>
              <a:t>October 22, 2015</a:t>
            </a:r>
          </a:p>
        </p:txBody>
      </p:sp>
      <p:sp>
        <p:nvSpPr>
          <p:cNvPr id="6" name="Slide Number Placeholder 5"/>
          <p:cNvSpPr>
            <a:spLocks noGrp="1"/>
          </p:cNvSpPr>
          <p:nvPr>
            <p:ph type="sldNum" sz="quarter" idx="5"/>
          </p:nvPr>
        </p:nvSpPr>
        <p:spPr/>
        <p:txBody>
          <a:bodyPr/>
          <a:lstStyle/>
          <a:p>
            <a:pPr>
              <a:defRPr/>
            </a:pPr>
            <a:fld id="{BCD31DAA-8C22-4560-9478-FEE05A82B49F}" type="slidenum">
              <a:rPr lang="en-US" smtClean="0"/>
              <a:pPr>
                <a:defRPr/>
              </a:pPr>
              <a:t>40</a:t>
            </a:fld>
            <a:endParaRPr lang="en-US"/>
          </a:p>
        </p:txBody>
      </p:sp>
    </p:spTree>
    <p:extLst>
      <p:ext uri="{BB962C8B-B14F-4D97-AF65-F5344CB8AC3E}">
        <p14:creationId xmlns:p14="http://schemas.microsoft.com/office/powerpoint/2010/main" val="1094627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CB787943-CA16-4D1A-A8A2-4EB73FB23589}" type="slidenum">
              <a:rPr lang="en-US" sz="1000" smtClean="0"/>
              <a:pPr/>
              <a:t>41</a:t>
            </a:fld>
            <a:endParaRPr lang="en-US" sz="1000"/>
          </a:p>
        </p:txBody>
      </p:sp>
      <p:sp>
        <p:nvSpPr>
          <p:cNvPr id="76803" name="Rectangle 2"/>
          <p:cNvSpPr>
            <a:spLocks noGrp="1" noRot="1" noChangeAspect="1" noChangeArrowheads="1" noTextEdit="1"/>
          </p:cNvSpPr>
          <p:nvPr>
            <p:ph type="sldImg"/>
          </p:nvPr>
        </p:nvSpPr>
        <p:spPr>
          <a:xfrm>
            <a:off x="469900" y="727075"/>
            <a:ext cx="6376988" cy="3587750"/>
          </a:xfrm>
          <a:ln cap="flat"/>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7828" rIns="97828"/>
          <a:lstStyle/>
          <a:p>
            <a:r>
              <a:rPr lang="en-US" dirty="0"/>
              <a:t>Understand both D/S and relative position.</a:t>
            </a:r>
          </a:p>
          <a:p>
            <a:r>
              <a:rPr lang="en-US" dirty="0"/>
              <a:t>Be able to use it to reason about designs.</a:t>
            </a:r>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417478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42</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Remember what this is?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Someone asked last year or the year before, what makes a good answer? (whether on H/W or a test).</a:t>
            </a:r>
          </a:p>
          <a:p>
            <a:r>
              <a:rPr lang="en-US" dirty="0"/>
              <a:t>Here are some things I could say:</a:t>
            </a:r>
          </a:p>
        </p:txBody>
      </p:sp>
      <p:sp>
        <p:nvSpPr>
          <p:cNvPr id="4" name="Date Placeholder 3"/>
          <p:cNvSpPr>
            <a:spLocks noGrp="1"/>
          </p:cNvSpPr>
          <p:nvPr>
            <p:ph type="dt" idx="1"/>
          </p:nvPr>
        </p:nvSpPr>
        <p:spPr/>
        <p:txBody>
          <a:bodyPr/>
          <a:lstStyle/>
          <a:p>
            <a:pPr>
              <a:defRPr/>
            </a:pPr>
            <a:r>
              <a:rPr lang="en-US"/>
              <a:t>November 15, 2016</a:t>
            </a:r>
            <a:endParaRPr lang="en-US" dirty="0"/>
          </a:p>
        </p:txBody>
      </p:sp>
      <p:sp>
        <p:nvSpPr>
          <p:cNvPr id="5" name="Slide Number Placeholder 4"/>
          <p:cNvSpPr>
            <a:spLocks noGrp="1"/>
          </p:cNvSpPr>
          <p:nvPr>
            <p:ph type="sldNum" sz="quarter" idx="5"/>
          </p:nvPr>
        </p:nvSpPr>
        <p:spPr/>
        <p:txBody>
          <a:bodyPr/>
          <a:lstStyle/>
          <a:p>
            <a:fld id="{7EB6644B-06C0-A243-97D6-58C5EF5D6DB2}" type="slidenum">
              <a:rPr lang="en-US" smtClean="0"/>
              <a:pPr/>
              <a:t>43</a:t>
            </a:fld>
            <a:endParaRPr lang="en-US"/>
          </a:p>
        </p:txBody>
      </p:sp>
    </p:spTree>
    <p:extLst>
      <p:ext uri="{BB962C8B-B14F-4D97-AF65-F5344CB8AC3E}">
        <p14:creationId xmlns:p14="http://schemas.microsoft.com/office/powerpoint/2010/main" val="911278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0f9279c667_1_0: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g30f9279c667_1_0: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lnSpc>
                <a:spcPct val="100000"/>
              </a:lnSpc>
              <a:spcBef>
                <a:spcPts val="360"/>
              </a:spcBef>
              <a:spcAft>
                <a:spcPts val="0"/>
              </a:spcAft>
              <a:buSzPts val="1400"/>
              <a:buNone/>
            </a:pPr>
            <a:r>
              <a:rPr lang="en-US" dirty="0"/>
              <a:t>got here at 2:35 PM (65 min in). 10 min break and then took questions for 35 min</a:t>
            </a:r>
            <a:endParaRPr dirty="0"/>
          </a:p>
        </p:txBody>
      </p:sp>
      <p:sp>
        <p:nvSpPr>
          <p:cNvPr id="162" name="Google Shape;162;g30f9279c667_1_0: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what we’ve covered so far in the class as well as your project assignments. </a:t>
            </a:r>
          </a:p>
          <a:p>
            <a:r>
              <a:rPr lang="en-US" dirty="0"/>
              <a:t>Did moderately fast: 45 min until Q&amp;A</a:t>
            </a:r>
          </a:p>
        </p:txBody>
      </p:sp>
      <p:sp>
        <p:nvSpPr>
          <p:cNvPr id="4" name="Date Placeholder 3"/>
          <p:cNvSpPr>
            <a:spLocks noGrp="1"/>
          </p:cNvSpPr>
          <p:nvPr>
            <p:ph type="dt" idx="1"/>
          </p:nvPr>
        </p:nvSpPr>
        <p:spPr/>
        <p:txBody>
          <a:bodyPr/>
          <a:lstStyle/>
          <a:p>
            <a:pPr>
              <a:defRPr/>
            </a:pPr>
            <a:r>
              <a:rPr lang="en-US"/>
              <a:t>November 15, 2016</a:t>
            </a:r>
            <a:endParaRPr lang="en-US" dirty="0"/>
          </a:p>
        </p:txBody>
      </p:sp>
      <p:sp>
        <p:nvSpPr>
          <p:cNvPr id="5" name="Slide Number Placeholder 4"/>
          <p:cNvSpPr>
            <a:spLocks noGrp="1"/>
          </p:cNvSpPr>
          <p:nvPr>
            <p:ph type="sldNum" sz="quarter" idx="5"/>
          </p:nvPr>
        </p:nvSpPr>
        <p:spPr/>
        <p:txBody>
          <a:bodyPr/>
          <a:lstStyle/>
          <a:p>
            <a:fld id="{7EB6644B-06C0-A243-97D6-58C5EF5D6DB2}" type="slidenum">
              <a:rPr lang="en-US" smtClean="0"/>
              <a:pPr/>
              <a:t>45</a:t>
            </a:fld>
            <a:endParaRPr lang="en-US"/>
          </a:p>
        </p:txBody>
      </p:sp>
    </p:spTree>
    <p:extLst>
      <p:ext uri="{BB962C8B-B14F-4D97-AF65-F5344CB8AC3E}">
        <p14:creationId xmlns:p14="http://schemas.microsoft.com/office/powerpoint/2010/main" val="153890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04BD7E51-60C4-FF48-A3B1-F21911C2BFD6}" type="slidenum">
              <a:rPr lang="en-US" sz="1000"/>
              <a:pPr/>
              <a:t>5</a:t>
            </a:fld>
            <a:endParaRPr lang="en-US" sz="1000"/>
          </a:p>
        </p:txBody>
      </p:sp>
      <p:sp>
        <p:nvSpPr>
          <p:cNvPr id="87043" name="Rectangle 2"/>
          <p:cNvSpPr>
            <a:spLocks noGrp="1" noRot="1" noChangeAspect="1" noChangeArrowheads="1" noTextEdit="1"/>
          </p:cNvSpPr>
          <p:nvPr>
            <p:ph type="sldImg"/>
          </p:nvPr>
        </p:nvSpPr>
        <p:spPr>
          <a:xfrm>
            <a:off x="469900" y="725488"/>
            <a:ext cx="6376988" cy="3587750"/>
          </a:xfrm>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33" tIns="50960" rIns="98633" bIns="50960"/>
          <a:lstStyle/>
          <a:p>
            <a:r>
              <a:rPr lang="en-US" dirty="0"/>
              <a:t>Give Examples of Tasks/Activities:</a:t>
            </a:r>
          </a:p>
          <a:p>
            <a:r>
              <a:rPr lang="en-US" dirty="0"/>
              <a:t>activity:</a:t>
            </a:r>
          </a:p>
          <a:p>
            <a:r>
              <a:rPr lang="en-US" dirty="0"/>
              <a:t>learning history</a:t>
            </a:r>
          </a:p>
          <a:p>
            <a:endParaRPr lang="en-US" dirty="0"/>
          </a:p>
          <a:p>
            <a:r>
              <a:rPr lang="en-US" dirty="0"/>
              <a:t>high level </a:t>
            </a:r>
            <a:r>
              <a:rPr lang="en-US" dirty="0" err="1"/>
              <a:t>taskl</a:t>
            </a:r>
            <a:r>
              <a:rPr lang="en-US" dirty="0"/>
              <a:t>:</a:t>
            </a:r>
          </a:p>
          <a:p>
            <a:r>
              <a:rPr lang="en-US" dirty="0"/>
              <a:t>- writing a paper</a:t>
            </a:r>
          </a:p>
          <a:p>
            <a:r>
              <a:rPr lang="en-US" dirty="0"/>
              <a:t>-drawing a picture</a:t>
            </a:r>
          </a:p>
          <a:p>
            <a:r>
              <a:rPr lang="en-US" dirty="0"/>
              <a:t>	</a:t>
            </a:r>
          </a:p>
          <a:p>
            <a:r>
              <a:rPr lang="en-US" dirty="0"/>
              <a:t>low level task (operation):</a:t>
            </a:r>
          </a:p>
          <a:p>
            <a:r>
              <a:rPr lang="en-US" dirty="0"/>
              <a:t>- copying a word from one paragraph to another</a:t>
            </a:r>
          </a:p>
          <a:p>
            <a:r>
              <a:rPr lang="en-US" dirty="0"/>
              <a:t>- coloring a line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21840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F22AFF58-C3F6-F54C-9561-1FBEB3FF4C17}" type="slidenum">
              <a:rPr lang="en-US" sz="1000"/>
              <a:pPr/>
              <a:t>6</a:t>
            </a:fld>
            <a:endParaRPr lang="en-US" sz="1000"/>
          </a:p>
        </p:txBody>
      </p:sp>
      <p:sp>
        <p:nvSpPr>
          <p:cNvPr id="92163" name="Rectangle 2"/>
          <p:cNvSpPr>
            <a:spLocks noGrp="1" noRot="1" noChangeAspect="1" noChangeArrowheads="1" noTextEdit="1"/>
          </p:cNvSpPr>
          <p:nvPr>
            <p:ph type="sldImg"/>
          </p:nvPr>
        </p:nvSpPr>
        <p:spPr>
          <a:xfrm>
            <a:off x="469900" y="725488"/>
            <a:ext cx="6376988" cy="3587750"/>
          </a:xfrm>
          <a:ln cap="flat"/>
        </p:spPr>
      </p:sp>
      <p:sp>
        <p:nvSpPr>
          <p:cNvPr id="921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[ADVANCE]</a:t>
            </a:r>
          </a:p>
          <a:p>
            <a:r>
              <a:rPr lang="en-US" dirty="0"/>
              <a:t>Focus of CS147 is on these first 6. We use programming to create a prototype, but if you don’t know how to build apps you need to learn it in CS147L or an equivalent course. (this may change in the future).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3903018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7</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1529231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charset="0"/>
                <a:ea typeface="ＭＳ Ｐゴシック" charset="0"/>
              </a:defRPr>
            </a:lvl1pPr>
            <a:lvl2pPr marL="742950" indent="-285750" defTabSz="982663" eaLnBrk="0" hangingPunct="0">
              <a:defRPr sz="2400">
                <a:solidFill>
                  <a:schemeClr val="tx1"/>
                </a:solidFill>
                <a:latin typeface="Times New Roman" charset="0"/>
                <a:ea typeface="ＭＳ Ｐゴシック" charset="0"/>
              </a:defRPr>
            </a:lvl2pPr>
            <a:lvl3pPr marL="1143000" indent="-228600" defTabSz="982663" eaLnBrk="0" hangingPunct="0">
              <a:defRPr sz="2400">
                <a:solidFill>
                  <a:schemeClr val="tx1"/>
                </a:solidFill>
                <a:latin typeface="Times New Roman" charset="0"/>
                <a:ea typeface="ＭＳ Ｐゴシック" charset="0"/>
              </a:defRPr>
            </a:lvl3pPr>
            <a:lvl4pPr marL="1600200" indent="-228600" defTabSz="982663" eaLnBrk="0" hangingPunct="0">
              <a:defRPr sz="2400">
                <a:solidFill>
                  <a:schemeClr val="tx1"/>
                </a:solidFill>
                <a:latin typeface="Times New Roman" charset="0"/>
                <a:ea typeface="ＭＳ Ｐゴシック" charset="0"/>
              </a:defRPr>
            </a:lvl4pPr>
            <a:lvl5pPr marL="2057400" indent="-228600" defTabSz="982663" eaLnBrk="0" hangingPunct="0">
              <a:defRPr sz="2400">
                <a:solidFill>
                  <a:schemeClr val="tx1"/>
                </a:solidFill>
                <a:latin typeface="Times New Roman" charset="0"/>
                <a:ea typeface="ＭＳ Ｐゴシック" charset="0"/>
              </a:defRPr>
            </a:lvl5pPr>
            <a:lvl6pPr marL="2514600" indent="-228600" defTabSz="9826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26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26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2663" eaLnBrk="0" fontAlgn="base" hangingPunct="0">
              <a:spcBef>
                <a:spcPct val="0"/>
              </a:spcBef>
              <a:spcAft>
                <a:spcPct val="0"/>
              </a:spcAft>
              <a:defRPr sz="2400">
                <a:solidFill>
                  <a:schemeClr val="tx1"/>
                </a:solidFill>
                <a:latin typeface="Times New Roman" charset="0"/>
                <a:ea typeface="ＭＳ Ｐゴシック" charset="0"/>
              </a:defRPr>
            </a:lvl9pPr>
          </a:lstStyle>
          <a:p>
            <a:fld id="{711D99A0-596A-AA47-B4B3-5669840A029B}" type="slidenum">
              <a:rPr lang="en-US" sz="1000"/>
              <a:pPr/>
              <a:t>8</a:t>
            </a:fld>
            <a:endParaRPr lang="en-US" sz="1000"/>
          </a:p>
        </p:txBody>
      </p:sp>
      <p:sp>
        <p:nvSpPr>
          <p:cNvPr id="98307" name="Rectangle 2"/>
          <p:cNvSpPr>
            <a:spLocks noGrp="1" noRot="1" noChangeAspect="1" noChangeArrowheads="1" noTextEdit="1"/>
          </p:cNvSpPr>
          <p:nvPr>
            <p:ph type="sldImg"/>
          </p:nvPr>
        </p:nvSpPr>
        <p:spPr>
          <a:xfrm>
            <a:off x="469900" y="725488"/>
            <a:ext cx="6376988" cy="3587750"/>
          </a:xfrm>
          <a:ln cap="flat"/>
        </p:spPr>
      </p:sp>
      <p:sp>
        <p:nvSpPr>
          <p:cNvPr id="983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Ask people to tell me some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266172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9</a:t>
            </a:fld>
            <a:endParaRPr lang="en-US" sz="1000"/>
          </a:p>
        </p:txBody>
      </p:sp>
      <p:sp>
        <p:nvSpPr>
          <p:cNvPr id="44034" name="Rectangle 2"/>
          <p:cNvSpPr>
            <a:spLocks noGrp="1" noRot="1" noChangeAspect="1" noChangeArrowheads="1" noTextEdit="1"/>
          </p:cNvSpPr>
          <p:nvPr>
            <p:ph type="sldImg"/>
          </p:nvPr>
        </p:nvSpPr>
        <p:spPr>
          <a:xfrm>
            <a:off x="433388" y="714375"/>
            <a:ext cx="6335712"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We call this design discovery </a:t>
            </a:r>
            <a:r>
              <a:rPr lang="en-US" dirty="0" err="1">
                <a:latin typeface="Arial" pitchFamily="34" charset="0"/>
                <a:ea typeface="ＭＳ Ｐゴシック" pitchFamily="34" charset="-128"/>
              </a:rPr>
              <a:t>needfinding</a:t>
            </a:r>
            <a:r>
              <a:rPr lang="en-US" dirty="0">
                <a:latin typeface="Arial" pitchFamily="34" charset="0"/>
                <a:ea typeface="ＭＳ Ｐゴシック" pitchFamily="34" charset="-128"/>
              </a:rPr>
              <a:t> in the design thinking parlance…</a:t>
            </a:r>
          </a:p>
        </p:txBody>
      </p:sp>
      <p:sp>
        <p:nvSpPr>
          <p:cNvPr id="2" name="Date Placeholder 1"/>
          <p:cNvSpPr>
            <a:spLocks noGrp="1"/>
          </p:cNvSpPr>
          <p:nvPr>
            <p:ph type="dt" idx="10"/>
          </p:nvPr>
        </p:nvSpPr>
        <p:spPr/>
        <p:txBody>
          <a:bodyPr/>
          <a:lstStyle/>
          <a:p>
            <a:pPr>
              <a:defRPr/>
            </a:pPr>
            <a:r>
              <a:rPr lang="en-US"/>
              <a:t>November 10, 2015</a:t>
            </a:r>
          </a:p>
        </p:txBody>
      </p:sp>
    </p:spTree>
    <p:extLst>
      <p:ext uri="{BB962C8B-B14F-4D97-AF65-F5344CB8AC3E}">
        <p14:creationId xmlns:p14="http://schemas.microsoft.com/office/powerpoint/2010/main" val="555486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678754"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678754"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678754"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2024</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660850"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4" name="Rectangle 23">
            <a:extLst>
              <a:ext uri="{FF2B5EF4-FFF2-40B4-BE49-F238E27FC236}">
                <a16:creationId xmlns:a16="http://schemas.microsoft.com/office/drawing/2014/main" id="{3A4F1E92-FCE0-4CF5-994D-9C83888D774D}"/>
              </a:ext>
            </a:extLst>
          </p:cNvPr>
          <p:cNvSpPr/>
          <p:nvPr userDrawn="1"/>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749216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0E9FD364-21D9-FD4C-9E39-FE84307BCC32}"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372778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4342683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19811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2024</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C1E0FE3D-C6CA-0E44-AD74-327626FD3276}" type="slidenum">
              <a:rPr lang="en-US" smtClean="0"/>
              <a:t>‹#›</a:t>
            </a:fld>
            <a:endParaRPr lang="en-US"/>
          </a:p>
        </p:txBody>
      </p:sp>
    </p:spTree>
    <p:extLst>
      <p:ext uri="{BB962C8B-B14F-4D97-AF65-F5344CB8AC3E}">
        <p14:creationId xmlns:p14="http://schemas.microsoft.com/office/powerpoint/2010/main" val="343886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63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C6DD1C74-D48A-F647-88A9-F190CAB18F50}"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16771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1519930208"/>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90019639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BEAE38B-A34D-F042-8AF9-DD6BB052304A}" type="slidenum">
              <a:rPr lang="en-US" smtClean="0"/>
              <a:pPr/>
              <a:t>‹#›</a:t>
            </a:fld>
            <a:endParaRPr lang="en-US" dirty="0"/>
          </a:p>
        </p:txBody>
      </p:sp>
    </p:spTree>
    <p:extLst>
      <p:ext uri="{BB962C8B-B14F-4D97-AF65-F5344CB8AC3E}">
        <p14:creationId xmlns:p14="http://schemas.microsoft.com/office/powerpoint/2010/main" val="325682843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378E877C-33E4-8D47-9FF8-A9983EC5D9E6}" type="slidenum">
              <a:rPr lang="en-US" smtClean="0"/>
              <a:pPr/>
              <a:t>‹#›</a:t>
            </a:fld>
            <a:endParaRPr lang="en-US"/>
          </a:p>
        </p:txBody>
      </p:sp>
      <p:sp>
        <p:nvSpPr>
          <p:cNvPr id="8" name="Rectangle 7">
            <a:extLst>
              <a:ext uri="{FF2B5EF4-FFF2-40B4-BE49-F238E27FC236}">
                <a16:creationId xmlns:a16="http://schemas.microsoft.com/office/drawing/2014/main" id="{1B11A097-EBD1-D347-B1B2-6C819656855A}"/>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0B88CD2-9A1D-4746-B42F-105F495FB78A}"/>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314087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0510B673-518D-3342-8DCB-82147DBF1982}"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6092173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93EE2156-C857-2048-8AE2-99EA715E4D4A}"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10099342"/>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fld id="{A1A7435F-1268-B14E-9921-CB2E2F250DE7}" type="slidenum">
              <a:rPr lang="en-US" smtClean="0"/>
              <a:pPr/>
              <a:t>‹#›</a:t>
            </a:fld>
            <a:endParaRPr lang="en-US"/>
          </a:p>
        </p:txBody>
      </p:sp>
    </p:spTree>
    <p:extLst>
      <p:ext uri="{BB962C8B-B14F-4D97-AF65-F5344CB8AC3E}">
        <p14:creationId xmlns:p14="http://schemas.microsoft.com/office/powerpoint/2010/main" val="2949725806"/>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791290526"/>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9029395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335100-7FB8-3346-94EF-A9F855F7A39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4572495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7233A151-F0D2-1F48-9B08-3E0A4ABB9EC3}"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834994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BEAE38B-A34D-F042-8AF9-DD6BB052304A}"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583713940"/>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dschool.stanford.edu/wp-content/uploads/2012/05/HMW-METHODCARD.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6.gif"/><Relationship Id="rId18" Type="http://schemas.openxmlformats.org/officeDocument/2006/relationships/customXml" Target="../ink/ink2.xml"/><Relationship Id="rId3" Type="http://schemas.openxmlformats.org/officeDocument/2006/relationships/image" Target="../media/image36.gif"/><Relationship Id="rId7" Type="http://schemas.openxmlformats.org/officeDocument/2006/relationships/image" Target="../media/image40.gif"/><Relationship Id="rId12" Type="http://schemas.openxmlformats.org/officeDocument/2006/relationships/image" Target="../media/image45.gif"/><Relationship Id="rId17" Type="http://schemas.openxmlformats.org/officeDocument/2006/relationships/image" Target="NULL"/><Relationship Id="rId2" Type="http://schemas.openxmlformats.org/officeDocument/2006/relationships/notesSlide" Target="../notesSlides/notesSlide36.xml"/><Relationship Id="rId16"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4.gif"/><Relationship Id="rId5" Type="http://schemas.openxmlformats.org/officeDocument/2006/relationships/image" Target="../media/image38.gif"/><Relationship Id="rId15" Type="http://schemas.openxmlformats.org/officeDocument/2006/relationships/image" Target="../media/image48.png"/><Relationship Id="rId10" Type="http://schemas.openxmlformats.org/officeDocument/2006/relationships/image" Target="../media/image43.gif"/><Relationship Id="rId19" Type="http://schemas.openxmlformats.org/officeDocument/2006/relationships/image" Target="NULL"/><Relationship Id="rId4" Type="http://schemas.openxmlformats.org/officeDocument/2006/relationships/image" Target="../media/image37.gif"/><Relationship Id="rId9" Type="http://schemas.openxmlformats.org/officeDocument/2006/relationships/image" Target="../media/image42.gif"/><Relationship Id="rId14" Type="http://schemas.openxmlformats.org/officeDocument/2006/relationships/image" Target="../media/image47.gif"/></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inyurl.com/cs147-2024au-exit-ticket-8-28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ctrTitle"/>
          </p:nvPr>
        </p:nvSpPr>
        <p:spPr>
          <a:xfrm>
            <a:off x="606186" y="2102662"/>
            <a:ext cx="11382613" cy="1143000"/>
          </a:xfrm>
        </p:spPr>
        <p:txBody>
          <a:bodyPr/>
          <a:lstStyle/>
          <a:p>
            <a:r>
              <a:rPr lang="en-US" dirty="0"/>
              <a:t>CS 147 Course Midterm Review</a:t>
            </a:r>
            <a:br>
              <a:rPr lang="en-US" dirty="0"/>
            </a:br>
            <a:r>
              <a:rPr lang="en-US" sz="2800" i="1" dirty="0"/>
              <a:t>Design Thinking for User Experience Design, Prototyping &amp; Evaluation</a:t>
            </a:r>
          </a:p>
        </p:txBody>
      </p:sp>
      <p:sp>
        <p:nvSpPr>
          <p:cNvPr id="9219" name="Text Box 3"/>
          <p:cNvSpPr txBox="1">
            <a:spLocks noChangeArrowheads="1"/>
          </p:cNvSpPr>
          <p:nvPr/>
        </p:nvSpPr>
        <p:spPr bwMode="auto">
          <a:xfrm>
            <a:off x="663466" y="5632796"/>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11, 2024</a:t>
            </a:r>
          </a:p>
        </p:txBody>
      </p:sp>
      <p:sp>
        <p:nvSpPr>
          <p:cNvPr id="4" name="TextBox 3"/>
          <p:cNvSpPr txBox="1"/>
          <p:nvPr/>
        </p:nvSpPr>
        <p:spPr>
          <a:xfrm>
            <a:off x="3720353" y="358589"/>
            <a:ext cx="184666"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 Process</a:t>
            </a:r>
          </a:p>
        </p:txBody>
      </p:sp>
      <p:sp>
        <p:nvSpPr>
          <p:cNvPr id="2" name="Date Placeholder 1">
            <a:extLst>
              <a:ext uri="{FF2B5EF4-FFF2-40B4-BE49-F238E27FC236}">
                <a16:creationId xmlns:a16="http://schemas.microsoft.com/office/drawing/2014/main" id="{A9F3DE37-A357-974C-8D75-6C483AF1CED1}"/>
              </a:ext>
            </a:extLst>
          </p:cNvPr>
          <p:cNvSpPr>
            <a:spLocks noGrp="1"/>
          </p:cNvSpPr>
          <p:nvPr>
            <p:ph type="dt" sz="half" idx="10"/>
          </p:nvPr>
        </p:nvSpPr>
        <p:spPr/>
        <p:txBody>
          <a:bodyPr/>
          <a:lstStyle/>
          <a:p>
            <a:pPr>
              <a:defRPr/>
            </a:pPr>
            <a:r>
              <a:rPr lang="en-US"/>
              <a:t>Autumn 2024</a:t>
            </a:r>
            <a:endParaRPr lang="en-US" dirty="0"/>
          </a:p>
        </p:txBody>
      </p:sp>
      <p:sp>
        <p:nvSpPr>
          <p:cNvPr id="9" name="Footer Placeholder 8">
            <a:extLst>
              <a:ext uri="{FF2B5EF4-FFF2-40B4-BE49-F238E27FC236}">
                <a16:creationId xmlns:a16="http://schemas.microsoft.com/office/drawing/2014/main" id="{206953D5-27A2-1C40-8E62-5C91903A1C42}"/>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a:extLst>
              <a:ext uri="{FF2B5EF4-FFF2-40B4-BE49-F238E27FC236}">
                <a16:creationId xmlns:a16="http://schemas.microsoft.com/office/drawing/2014/main" id="{2734C254-43ED-8E4D-BB90-D61A6DE34118}"/>
              </a:ext>
            </a:extLst>
          </p:cNvPr>
          <p:cNvSpPr>
            <a:spLocks noGrp="1"/>
          </p:cNvSpPr>
          <p:nvPr>
            <p:ph type="sldNum" sz="quarter" idx="12"/>
          </p:nvPr>
        </p:nvSpPr>
        <p:spPr/>
        <p:txBody>
          <a:bodyPr/>
          <a:lstStyle/>
          <a:p>
            <a:fld id="{A1A7435F-1268-B14E-9921-CB2E2F250DE7}" type="slidenum">
              <a:rPr lang="en-US" smtClean="0"/>
              <a:pPr/>
              <a:t>10</a:t>
            </a:fld>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7339" b="6557"/>
          <a:stretch/>
        </p:blipFill>
        <p:spPr>
          <a:xfrm>
            <a:off x="814039" y="1634095"/>
            <a:ext cx="11029719" cy="4722100"/>
          </a:xfrm>
          <a:prstGeom prst="rect">
            <a:avLst/>
          </a:prstGeom>
        </p:spPr>
      </p:pic>
    </p:spTree>
    <p:extLst>
      <p:ext uri="{BB962C8B-B14F-4D97-AF65-F5344CB8AC3E}">
        <p14:creationId xmlns:p14="http://schemas.microsoft.com/office/powerpoint/2010/main" val="4547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639237" y="173515"/>
            <a:ext cx="11552767" cy="1143000"/>
          </a:xfrm>
        </p:spPr>
        <p:txBody>
          <a:bodyPr/>
          <a:lstStyle/>
          <a:p>
            <a:r>
              <a:rPr lang="en-US" dirty="0"/>
              <a:t>User-centered Design</a:t>
            </a:r>
            <a:br>
              <a:rPr lang="en-US" dirty="0"/>
            </a:br>
            <a:r>
              <a:rPr lang="en-US" sz="3600" dirty="0"/>
              <a:t>“Know thy User”</a:t>
            </a:r>
          </a:p>
        </p:txBody>
      </p:sp>
      <p:sp>
        <p:nvSpPr>
          <p:cNvPr id="242691" name="Rectangle 3"/>
          <p:cNvSpPr>
            <a:spLocks noGrp="1" noChangeArrowheads="1"/>
          </p:cNvSpPr>
          <p:nvPr>
            <p:ph idx="1"/>
          </p:nvPr>
        </p:nvSpPr>
        <p:spPr>
          <a:xfrm>
            <a:off x="639233" y="1600200"/>
            <a:ext cx="11195715" cy="4998282"/>
          </a:xfrm>
        </p:spPr>
        <p:txBody>
          <a:bodyPr>
            <a:normAutofit fontScale="92500" lnSpcReduction="20000"/>
          </a:bodyPr>
          <a:lstStyle/>
          <a:p>
            <a:r>
              <a:rPr lang="en-US" dirty="0"/>
              <a:t>Cognitive abilities</a:t>
            </a:r>
          </a:p>
          <a:p>
            <a:pPr lvl="1"/>
            <a:r>
              <a:rPr lang="en-US" dirty="0"/>
              <a:t>perception (e.g., color)</a:t>
            </a:r>
          </a:p>
          <a:p>
            <a:pPr lvl="1"/>
            <a:r>
              <a:rPr lang="en-US" dirty="0"/>
              <a:t>physical manipulation (e.g., </a:t>
            </a:r>
            <a:r>
              <a:rPr lang="en-US" dirty="0" err="1"/>
              <a:t>Fitts’</a:t>
            </a:r>
            <a:r>
              <a:rPr lang="en-US" dirty="0"/>
              <a:t> Law to predict speed)</a:t>
            </a:r>
          </a:p>
          <a:p>
            <a:pPr lvl="1"/>
            <a:r>
              <a:rPr lang="en-US" dirty="0"/>
              <a:t>Memory (working vs. long term)</a:t>
            </a:r>
          </a:p>
          <a:p>
            <a:pPr lvl="1"/>
            <a:r>
              <a:rPr lang="en-US" dirty="0"/>
              <a:t>Fitts’ Law, MHP: processors? cycle &amp; decay times?</a:t>
            </a:r>
          </a:p>
          <a:p>
            <a:pPr lvl="1"/>
            <a:endParaRPr lang="en-US" sz="2100" dirty="0"/>
          </a:p>
          <a:p>
            <a:r>
              <a:rPr lang="en-US" dirty="0"/>
              <a:t>Organizational / educational job abilities </a:t>
            </a:r>
            <a:br>
              <a:rPr lang="en-US" dirty="0"/>
            </a:br>
            <a:endParaRPr lang="en-US" sz="2100" dirty="0"/>
          </a:p>
          <a:p>
            <a:r>
              <a:rPr lang="en-US" dirty="0"/>
              <a:t>Keep users involved throughout</a:t>
            </a:r>
          </a:p>
          <a:p>
            <a:pPr lvl="1"/>
            <a:r>
              <a:rPr lang="en-US" dirty="0"/>
              <a:t>developers working with target customers</a:t>
            </a:r>
          </a:p>
          <a:p>
            <a:pPr lvl="1"/>
            <a:r>
              <a:rPr lang="en-US" dirty="0"/>
              <a:t>think of the world in users’ terms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11</a:t>
            </a:fld>
            <a:endParaRPr lang="en-US"/>
          </a:p>
        </p:txBody>
      </p:sp>
    </p:spTree>
    <p:extLst>
      <p:ext uri="{BB962C8B-B14F-4D97-AF65-F5344CB8AC3E}">
        <p14:creationId xmlns:p14="http://schemas.microsoft.com/office/powerpoint/2010/main" val="3300289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26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6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6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26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2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Design Discovery</a:t>
            </a:r>
            <a:br>
              <a:rPr lang="en-US" dirty="0"/>
            </a:br>
            <a:r>
              <a:rPr lang="en-US" sz="2800" i="1" dirty="0"/>
              <a:t>Needfinding &amp; Task Analysis</a:t>
            </a:r>
          </a:p>
        </p:txBody>
      </p:sp>
      <p:sp>
        <p:nvSpPr>
          <p:cNvPr id="12294" name="Rectangle 3"/>
          <p:cNvSpPr>
            <a:spLocks noGrp="1" noChangeArrowheads="1"/>
          </p:cNvSpPr>
          <p:nvPr>
            <p:ph idx="1"/>
          </p:nvPr>
        </p:nvSpPr>
        <p:spPr>
          <a:xfrm>
            <a:off x="639233" y="1306949"/>
            <a:ext cx="11546910" cy="1698784"/>
          </a:xfrm>
        </p:spPr>
        <p:txBody>
          <a:bodyPr>
            <a:normAutofit fontScale="92500" lnSpcReduction="10000"/>
          </a:bodyPr>
          <a:lstStyle/>
          <a:p>
            <a:r>
              <a:rPr lang="en-US" dirty="0"/>
              <a:t>Observe existing practices for inspiration</a:t>
            </a:r>
          </a:p>
          <a:p>
            <a:r>
              <a:rPr lang="en-US" dirty="0"/>
              <a:t>Make sure key questions answered</a:t>
            </a:r>
          </a:p>
          <a:p>
            <a:r>
              <a:rPr lang="en-US" dirty="0"/>
              <a:t>Ethical questions in design w/ underserved communities</a:t>
            </a:r>
          </a:p>
        </p:txBody>
      </p:sp>
      <p:sp>
        <p:nvSpPr>
          <p:cNvPr id="7" name="Date Placeholder 6">
            <a:extLst>
              <a:ext uri="{FF2B5EF4-FFF2-40B4-BE49-F238E27FC236}">
                <a16:creationId xmlns:a16="http://schemas.microsoft.com/office/drawing/2014/main" id="{05F9B6A3-8F89-4053-9D3F-7F2066EBFC75}"/>
              </a:ext>
            </a:extLst>
          </p:cNvPr>
          <p:cNvSpPr>
            <a:spLocks noGrp="1"/>
          </p:cNvSpPr>
          <p:nvPr>
            <p:ph type="dt" sz="half" idx="10"/>
          </p:nvPr>
        </p:nvSpPr>
        <p:spPr/>
        <p:txBody>
          <a:bodyPr/>
          <a:lstStyle/>
          <a:p>
            <a:r>
              <a:rPr lang="en-US"/>
              <a:t>Autumn 2024</a:t>
            </a:r>
            <a:endParaRPr lang="en-US" dirty="0"/>
          </a:p>
        </p:txBody>
      </p:sp>
      <p:sp>
        <p:nvSpPr>
          <p:cNvPr id="8" name="Footer Placeholder 7">
            <a:extLst>
              <a:ext uri="{FF2B5EF4-FFF2-40B4-BE49-F238E27FC236}">
                <a16:creationId xmlns:a16="http://schemas.microsoft.com/office/drawing/2014/main" id="{336135F7-349E-46C9-8190-78C6D56A56BE}"/>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8EB9A9BA-A8A7-4584-8B7D-5AC979E60929}"/>
              </a:ext>
            </a:extLst>
          </p:cNvPr>
          <p:cNvSpPr>
            <a:spLocks noGrp="1"/>
          </p:cNvSpPr>
          <p:nvPr>
            <p:ph type="sldNum" sz="quarter" idx="12"/>
          </p:nvPr>
        </p:nvSpPr>
        <p:spPr/>
        <p:txBody>
          <a:bodyPr/>
          <a:lstStyle/>
          <a:p>
            <a:fld id="{378E877C-33E4-8D47-9FF8-A9983EC5D9E6}" type="slidenum">
              <a:rPr lang="en-US" smtClean="0"/>
              <a:pPr/>
              <a:t>12</a:t>
            </a:fld>
            <a:endParaRPr lang="en-US"/>
          </a:p>
        </p:txBody>
      </p:sp>
      <p:sp>
        <p:nvSpPr>
          <p:cNvPr id="11" name="Text Box 11"/>
          <p:cNvSpPr txBox="1">
            <a:spLocks noChangeArrowheads="1"/>
          </p:cNvSpPr>
          <p:nvPr/>
        </p:nvSpPr>
        <p:spPr bwMode="auto">
          <a:xfrm>
            <a:off x="1524003" y="6321063"/>
            <a:ext cx="94501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sz="1600" dirty="0" err="1">
                <a:solidFill>
                  <a:schemeClr val="tx1">
                    <a:lumMod val="85000"/>
                  </a:schemeClr>
                </a:solidFill>
                <a:latin typeface="Helvetica" pitchFamily="34" charset="0"/>
              </a:rPr>
              <a:t>ChoreoLab</a:t>
            </a:r>
            <a:r>
              <a:rPr lang="en-US" sz="1600" dirty="0">
                <a:solidFill>
                  <a:schemeClr val="tx1">
                    <a:lumMod val="85000"/>
                  </a:schemeClr>
                </a:solidFill>
                <a:latin typeface="Helvetica" pitchFamily="34" charset="0"/>
              </a:rPr>
              <a:t> observed/interviewed dancers in studios</a:t>
            </a:r>
            <a:r>
              <a:rPr lang="is-IS" sz="1600" dirty="0">
                <a:solidFill>
                  <a:schemeClr val="tx1">
                    <a:lumMod val="85000"/>
                  </a:schemeClr>
                </a:solidFill>
                <a:latin typeface="Helvetica" pitchFamily="34" charset="0"/>
              </a:rPr>
              <a:t>…. and out in the streets ...</a:t>
            </a:r>
            <a:endParaRPr lang="en-US" sz="1600" dirty="0">
              <a:solidFill>
                <a:schemeClr val="tx1">
                  <a:lumMod val="85000"/>
                </a:schemeClr>
              </a:solidFill>
              <a:latin typeface="Helvetica" pitchFamily="34" charset="0"/>
            </a:endParaRPr>
          </a:p>
        </p:txBody>
      </p:sp>
      <p:sp>
        <p:nvSpPr>
          <p:cNvPr id="12" name="Shape 182"/>
          <p:cNvSpPr/>
          <p:nvPr/>
        </p:nvSpPr>
        <p:spPr>
          <a:xfrm>
            <a:off x="1530403" y="3048309"/>
            <a:ext cx="3797194" cy="3255435"/>
          </a:xfrm>
          <a:prstGeom prst="roundRect">
            <a:avLst>
              <a:gd name="adj" fmla="val 13583"/>
            </a:avLst>
          </a:prstGeom>
          <a:blipFill>
            <a:blip r:embed="rId3"/>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3" name="Shape 184"/>
          <p:cNvSpPr/>
          <p:nvPr/>
        </p:nvSpPr>
        <p:spPr>
          <a:xfrm>
            <a:off x="4118906" y="3023054"/>
            <a:ext cx="3797194" cy="3286595"/>
          </a:xfrm>
          <a:prstGeom prst="roundRect">
            <a:avLst>
              <a:gd name="adj" fmla="val 13070"/>
            </a:avLst>
          </a:prstGeom>
          <a:blipFill>
            <a:blip r:embed="rId4"/>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
        <p:nvSpPr>
          <p:cNvPr id="15" name="Shape 186"/>
          <p:cNvSpPr/>
          <p:nvPr/>
        </p:nvSpPr>
        <p:spPr>
          <a:xfrm>
            <a:off x="6894960" y="3023053"/>
            <a:ext cx="3797194" cy="3280690"/>
          </a:xfrm>
          <a:prstGeom prst="roundRect">
            <a:avLst>
              <a:gd name="adj" fmla="val 13070"/>
            </a:avLst>
          </a:prstGeom>
          <a:blipFill>
            <a:blip r:embed="rId5"/>
            <a:stretch>
              <a:fillRect/>
            </a:stretch>
          </a:blipFill>
          <a:ln w="12700">
            <a:solidFill>
              <a:schemeClr val="tx1">
                <a:lumMod val="85000"/>
              </a:schemeClr>
            </a:solidFill>
            <a:miter lim="400000"/>
          </a:ln>
        </p:spPr>
        <p:txBody>
          <a:bodyPr lIns="50800" tIns="50800" rIns="50800" bIns="50800" anchor="ctr"/>
          <a:lstStyle/>
          <a:p>
            <a:pPr>
              <a:defRPr>
                <a:solidFill>
                  <a:srgbClr val="FFFFFF"/>
                </a:solidFill>
              </a:defRPr>
            </a:pPr>
            <a:endParaRPr/>
          </a:p>
        </p:txBody>
      </p:sp>
    </p:spTree>
    <p:extLst>
      <p:ext uri="{BB962C8B-B14F-4D97-AF65-F5344CB8AC3E}">
        <p14:creationId xmlns:p14="http://schemas.microsoft.com/office/powerpoint/2010/main" val="27704950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639238" y="1016000"/>
            <a:ext cx="11235267" cy="5842000"/>
          </a:xfrm>
        </p:spPr>
        <p:txBody>
          <a:bodyPr>
            <a:normAutofit fontScale="85000" lnSpcReduction="10000"/>
          </a:bodyPr>
          <a:lstStyle/>
          <a:p>
            <a:pPr marL="0" indent="0">
              <a:buNone/>
              <a:defRPr sz="1800"/>
            </a:pPr>
            <a:r>
              <a:rPr lang="en-US" sz="3550" dirty="0">
                <a:solidFill>
                  <a:srgbClr val="FFFFFF"/>
                </a:solidFill>
                <a:ea typeface="Lucida Grande"/>
                <a:sym typeface="Lucida Grande"/>
              </a:rPr>
              <a:t>WE MET . . .</a:t>
            </a:r>
          </a:p>
          <a:p>
            <a:pPr marL="0" indent="0">
              <a:buNone/>
              <a:defRPr sz="1800"/>
            </a:pPr>
            <a:r>
              <a:rPr lang="en-US" sz="3350" dirty="0">
                <a:solidFill>
                  <a:srgbClr val="FFFFFF"/>
                </a:solidFill>
                <a:ea typeface="Lucida Grande"/>
                <a:sym typeface="Lucida Grande"/>
              </a:rPr>
              <a:t>(</a:t>
            </a:r>
            <a:r>
              <a:rPr lang="en-US" sz="3350" b="1" dirty="0">
                <a:solidFill>
                  <a:srgbClr val="FFFFFF"/>
                </a:solidFill>
                <a:ea typeface="Lucida Grande"/>
                <a:sym typeface="Lucida Grande"/>
              </a:rPr>
              <a:t>person</a:t>
            </a:r>
            <a:r>
              <a:rPr lang="en-US" sz="3350" dirty="0">
                <a:solidFill>
                  <a:srgbClr val="FFFFFF"/>
                </a:solidFill>
                <a:ea typeface="Lucida Grande"/>
                <a:sym typeface="Lucida Grande"/>
              </a:rPr>
              <a:t> you are inspired by)</a:t>
            </a:r>
          </a:p>
          <a:p>
            <a:pPr marL="0" indent="0">
              <a:buNone/>
              <a:defRPr sz="1800"/>
            </a:pPr>
            <a:endParaRPr lang="en-US" sz="3350" dirty="0">
              <a:solidFill>
                <a:srgbClr val="FFFFFF"/>
              </a:solidFill>
              <a:ea typeface="Lucida Grande"/>
              <a:sym typeface="Lucida Grande"/>
            </a:endParaRPr>
          </a:p>
          <a:p>
            <a:pPr marL="0" indent="0">
              <a:buNone/>
              <a:defRPr sz="1800"/>
            </a:pPr>
            <a:r>
              <a:rPr lang="en-US" sz="3550" dirty="0">
                <a:solidFill>
                  <a:srgbClr val="FFFFFF"/>
                </a:solidFill>
                <a:ea typeface="Lucida Grande"/>
                <a:sym typeface="Lucida Grande"/>
              </a:rPr>
              <a:t>WE WERE SURPRISED TO NOTICE. . .</a:t>
            </a:r>
          </a:p>
          <a:p>
            <a:pPr marL="0" indent="0">
              <a:buNone/>
              <a:defRPr sz="1800"/>
            </a:pPr>
            <a:r>
              <a:rPr lang="en-US" sz="3350" dirty="0">
                <a:solidFill>
                  <a:srgbClr val="FFFFFF"/>
                </a:solidFill>
                <a:ea typeface="Lucida Grande"/>
                <a:sym typeface="Lucida Grande"/>
              </a:rPr>
              <a:t>(</a:t>
            </a:r>
            <a:r>
              <a:rPr lang="en-US" sz="3350" b="1" dirty="0">
                <a:solidFill>
                  <a:srgbClr val="FFFFFF"/>
                </a:solidFill>
                <a:ea typeface="Lucida Grande"/>
                <a:sym typeface="Lucida Grande"/>
              </a:rPr>
              <a:t>tension, contradiction, or surprise</a:t>
            </a:r>
            <a:r>
              <a:rPr lang="en-US" sz="3350" dirty="0">
                <a:solidFill>
                  <a:srgbClr val="FFFFFF"/>
                </a:solidFill>
                <a:ea typeface="Lucida Grande"/>
                <a:sym typeface="Lucida Grande"/>
              </a:rPr>
              <a:t>)</a:t>
            </a:r>
          </a:p>
          <a:p>
            <a:pPr marL="0" indent="0">
              <a:buNone/>
              <a:defRPr sz="1800"/>
            </a:pPr>
            <a:endParaRPr lang="en-US" sz="3350" dirty="0">
              <a:solidFill>
                <a:srgbClr val="FFFFFF"/>
              </a:solidFill>
              <a:ea typeface="Lucida Grande"/>
              <a:sym typeface="Lucida Grande"/>
            </a:endParaRPr>
          </a:p>
          <a:p>
            <a:pPr marL="0" indent="0">
              <a:buNone/>
              <a:defRPr sz="1800"/>
            </a:pPr>
            <a:r>
              <a:rPr lang="en-US" sz="3350" dirty="0">
                <a:solidFill>
                  <a:srgbClr val="FFFFFF"/>
                </a:solidFill>
                <a:ea typeface="Lucida Grande"/>
                <a:sym typeface="Lucida Grande"/>
              </a:rPr>
              <a:t>WE WONDER IF THIS MEANS. . .  </a:t>
            </a:r>
          </a:p>
          <a:p>
            <a:pPr marL="0" indent="0">
              <a:buNone/>
              <a:defRPr sz="1800"/>
            </a:pPr>
            <a:r>
              <a:rPr lang="en-US" sz="3350" dirty="0">
                <a:solidFill>
                  <a:srgbClr val="FFFFFF"/>
                </a:solidFill>
                <a:ea typeface="Lucida Grande"/>
                <a:sym typeface="Lucida Grande"/>
              </a:rPr>
              <a:t>(what did you infer? </a:t>
            </a:r>
            <a:r>
              <a:rPr lang="en-US" sz="3350" b="1" dirty="0">
                <a:solidFill>
                  <a:srgbClr val="FFFFFF"/>
                </a:solidFill>
                <a:ea typeface="Lucida Grande"/>
                <a:sym typeface="Lucida Grande"/>
              </a:rPr>
              <a:t>need</a:t>
            </a:r>
            <a:r>
              <a:rPr lang="en-US" sz="3350" dirty="0">
                <a:solidFill>
                  <a:srgbClr val="FFFFFF"/>
                </a:solidFill>
                <a:ea typeface="Lucida Grande"/>
                <a:sym typeface="Lucida Grande"/>
              </a:rPr>
              <a:t>—verb reflecting user needs)</a:t>
            </a:r>
          </a:p>
          <a:p>
            <a:pPr marL="0" indent="0">
              <a:buNone/>
              <a:defRPr sz="1800"/>
            </a:pPr>
            <a:endParaRPr lang="en-US" sz="3350" dirty="0">
              <a:solidFill>
                <a:srgbClr val="FFFFFF"/>
              </a:solidFill>
              <a:ea typeface="Lucida Grande"/>
              <a:sym typeface="Lucida Grande"/>
            </a:endParaRPr>
          </a:p>
          <a:p>
            <a:pPr marL="0" indent="0">
              <a:buNone/>
              <a:defRPr sz="1800"/>
            </a:pPr>
            <a:r>
              <a:rPr lang="en-US" sz="3550" dirty="0">
                <a:solidFill>
                  <a:srgbClr val="FFFFFF"/>
                </a:solidFill>
                <a:ea typeface="Lucida Grande"/>
                <a:sym typeface="Lucida Grande"/>
              </a:rPr>
              <a:t>IT WOULD BE GAME-CHANGING TO. . .</a:t>
            </a:r>
          </a:p>
          <a:p>
            <a:pPr marL="0" indent="0">
              <a:buNone/>
              <a:defRPr sz="1800"/>
            </a:pPr>
            <a:r>
              <a:rPr lang="en-US" sz="3000" dirty="0">
                <a:solidFill>
                  <a:srgbClr val="FFFFFF"/>
                </a:solidFill>
                <a:ea typeface="Lucida Grande"/>
                <a:sym typeface="Lucida Grande"/>
              </a:rPr>
              <a:t>(Frame up an </a:t>
            </a:r>
            <a:r>
              <a:rPr lang="en-US" sz="3000" b="1" dirty="0">
                <a:solidFill>
                  <a:srgbClr val="FFFFFF"/>
                </a:solidFill>
                <a:ea typeface="Lucida Grande"/>
                <a:sym typeface="Lucida Grande"/>
              </a:rPr>
              <a:t>inspired challenge </a:t>
            </a:r>
            <a:r>
              <a:rPr lang="en-US" sz="3000" dirty="0">
                <a:solidFill>
                  <a:srgbClr val="FFFFFF"/>
                </a:solidFill>
                <a:ea typeface="Lucida Grande"/>
                <a:sym typeface="Lucida Grande"/>
              </a:rPr>
              <a:t>for your team. </a:t>
            </a:r>
          </a:p>
          <a:p>
            <a:pPr marL="0" indent="0">
              <a:buNone/>
              <a:defRPr sz="1800"/>
            </a:pPr>
            <a:r>
              <a:rPr lang="en-US" sz="3000" dirty="0">
                <a:solidFill>
                  <a:srgbClr val="FFFFFF"/>
                </a:solidFill>
                <a:ea typeface="Lucida Grande"/>
                <a:sym typeface="Lucida Grande"/>
              </a:rPr>
              <a:t>NOT a reason for the need!  Not a solution, but a </a:t>
            </a:r>
            <a:r>
              <a:rPr lang="en-US" sz="3000" b="1" dirty="0">
                <a:solidFill>
                  <a:srgbClr val="FFFFFF"/>
                </a:solidFill>
                <a:ea typeface="Lucida Grande"/>
                <a:sym typeface="Lucida Grande"/>
              </a:rPr>
              <a:t>more informed problem</a:t>
            </a:r>
            <a:r>
              <a:rPr lang="en-US" sz="3000" dirty="0">
                <a:solidFill>
                  <a:srgbClr val="FFFFFF"/>
                </a:solidFill>
                <a:ea typeface="Lucida Grande"/>
                <a:sym typeface="Lucida Grande"/>
              </a:rPr>
              <a:t>)</a:t>
            </a:r>
          </a:p>
          <a:p>
            <a:endParaRPr lang="en-US" sz="3000" dirty="0"/>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13</a:t>
            </a:fld>
            <a:endParaRPr lang="en-US" dirty="0"/>
          </a:p>
        </p:txBody>
      </p:sp>
    </p:spTree>
    <p:extLst>
      <p:ext uri="{BB962C8B-B14F-4D97-AF65-F5344CB8AC3E}">
        <p14:creationId xmlns:p14="http://schemas.microsoft.com/office/powerpoint/2010/main" val="15851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71529E-9955-4CCA-A967-8A216CD7A7CE}"/>
              </a:ext>
            </a:extLst>
          </p:cNvPr>
          <p:cNvSpPr>
            <a:spLocks noGrp="1"/>
          </p:cNvSpPr>
          <p:nvPr>
            <p:ph type="title"/>
          </p:nvPr>
        </p:nvSpPr>
        <p:spPr/>
        <p:txBody>
          <a:bodyPr/>
          <a:lstStyle/>
          <a:p>
            <a:r>
              <a:rPr lang="en-US" dirty="0"/>
              <a:t>Ideate: From POV to How Might We</a:t>
            </a:r>
          </a:p>
        </p:txBody>
      </p:sp>
      <p:sp>
        <p:nvSpPr>
          <p:cNvPr id="7" name="Content Placeholder 6">
            <a:extLst>
              <a:ext uri="{FF2B5EF4-FFF2-40B4-BE49-F238E27FC236}">
                <a16:creationId xmlns:a16="http://schemas.microsoft.com/office/drawing/2014/main" id="{DD1A74DC-A1DD-4AE3-9A3E-4D675186BC16}"/>
              </a:ext>
            </a:extLst>
          </p:cNvPr>
          <p:cNvSpPr>
            <a:spLocks noGrp="1"/>
          </p:cNvSpPr>
          <p:nvPr>
            <p:ph idx="1"/>
          </p:nvPr>
        </p:nvSpPr>
        <p:spPr>
          <a:xfrm>
            <a:off x="639233" y="1151754"/>
            <a:ext cx="11370630" cy="5446728"/>
          </a:xfrm>
        </p:spPr>
        <p:txBody>
          <a:bodyPr>
            <a:normAutofit/>
          </a:bodyPr>
          <a:lstStyle/>
          <a:p>
            <a:pPr marL="0" indent="0">
              <a:lnSpc>
                <a:spcPct val="110000"/>
              </a:lnSpc>
              <a:buNone/>
              <a:defRPr sz="1800"/>
            </a:pPr>
            <a:r>
              <a:rPr lang="en-US" sz="2000" dirty="0">
                <a:solidFill>
                  <a:srgbClr val="FFFFFF"/>
                </a:solidFill>
              </a:rPr>
              <a:t>POV: We met Janice, a harried mother of 3, rushing through the airport only to wait hours at the gate. We were surprised at the many games she makes up to </a:t>
            </a:r>
            <a:r>
              <a:rPr lang="en-US" sz="2000" dirty="0" err="1">
                <a:solidFill>
                  <a:srgbClr val="FFFFFF"/>
                </a:solidFill>
              </a:rPr>
              <a:t>to</a:t>
            </a:r>
            <a:r>
              <a:rPr lang="en-US" sz="2000" dirty="0">
                <a:solidFill>
                  <a:srgbClr val="FFFFFF"/>
                </a:solidFill>
              </a:rPr>
              <a:t> entertain her children so they don’t irritate frustrated fellow passengers. It would be game changing to bring the other passengers and the airport facilities into helping families have a better travel experience.</a:t>
            </a:r>
          </a:p>
          <a:p>
            <a:pPr marL="0" lvl="0" indent="0">
              <a:lnSpc>
                <a:spcPct val="110000"/>
              </a:lnSpc>
              <a:buNone/>
              <a:defRPr sz="1800"/>
            </a:pPr>
            <a:endParaRPr lang="en-US" sz="900" b="1" i="1" dirty="0">
              <a:ea typeface="Gill Sans SemiBold"/>
              <a:sym typeface="Gill Sans SemiBold"/>
            </a:endParaRPr>
          </a:p>
          <a:p>
            <a:pPr marL="0" indent="0">
              <a:lnSpc>
                <a:spcPct val="110000"/>
              </a:lnSpc>
              <a:buNone/>
              <a:defRPr sz="1800"/>
            </a:pPr>
            <a:r>
              <a:rPr lang="en-US" sz="2400" b="1" dirty="0">
                <a:ea typeface="Gill Sans SemiBold"/>
                <a:sym typeface="Gill Sans SemiBold"/>
              </a:rPr>
              <a:t>How Might We Generators                                </a:t>
            </a:r>
            <a:r>
              <a:rPr lang="en-US" sz="1000" dirty="0">
                <a:latin typeface="Helvetica" panose="020B0604020202020204" pitchFamily="34" charset="0"/>
                <a:cs typeface="Helvetica" panose="020B0604020202020204" pitchFamily="34" charset="0"/>
                <a:hlinkClick r:id="rId3"/>
              </a:rPr>
              <a:t>http://dschool.stanford.edu/wp-content/uploads/2012/05/HMW-METHODCARD.pdf</a:t>
            </a:r>
            <a:endParaRPr lang="en-US" sz="1000" dirty="0">
              <a:latin typeface="Helvetica" panose="020B0604020202020204" pitchFamily="34" charset="0"/>
              <a:cs typeface="Helvetica" panose="020B0604020202020204" pitchFamily="34" charset="0"/>
            </a:endParaRPr>
          </a:p>
          <a:p>
            <a:pPr marL="0" indent="0">
              <a:lnSpc>
                <a:spcPct val="110000"/>
              </a:lnSpc>
              <a:buNone/>
              <a:defRPr sz="1800"/>
            </a:pPr>
            <a:endParaRPr lang="en-US" sz="300" dirty="0">
              <a:latin typeface="Helvetica" panose="020B0604020202020204" pitchFamily="34" charset="0"/>
              <a:cs typeface="Helvetica" panose="020B0604020202020204" pitchFamily="34" charset="0"/>
            </a:endParaRPr>
          </a:p>
          <a:p>
            <a:pPr marL="225029" lvl="1" indent="0">
              <a:lnSpc>
                <a:spcPct val="110000"/>
              </a:lnSpc>
              <a:buNone/>
              <a:defRPr sz="1800"/>
            </a:pPr>
            <a:r>
              <a:rPr lang="en-US" sz="2000" b="1" i="1" dirty="0">
                <a:ea typeface="Gill Sans SemiBold"/>
                <a:sym typeface="Gill Sans SemiBold"/>
              </a:rPr>
              <a:t>Break POV into pieces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Amp up the good/Remove the bad</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Explore the opposite</a:t>
            </a:r>
          </a:p>
          <a:p>
            <a:pPr marL="225029" lvl="1" indent="0">
              <a:lnSpc>
                <a:spcPct val="110000"/>
              </a:lnSpc>
              <a:buNone/>
              <a:defRPr sz="1800"/>
            </a:pPr>
            <a:r>
              <a:rPr lang="en-US" sz="2000" b="1" i="1" dirty="0">
                <a:solidFill>
                  <a:srgbClr val="FFFFFF"/>
                </a:solidFill>
                <a:ea typeface="Gill Sans SemiBold"/>
                <a:sym typeface="Gill Sans SemiBold"/>
              </a:rPr>
              <a:t>Question an assumption</a:t>
            </a:r>
          </a:p>
          <a:p>
            <a:pPr marL="225029" lvl="1" indent="0">
              <a:lnSpc>
                <a:spcPct val="110000"/>
              </a:lnSpc>
              <a:buNone/>
              <a:defRPr sz="1800"/>
            </a:pPr>
            <a:r>
              <a:rPr lang="en-US" sz="2000" b="1" i="1" dirty="0">
                <a:solidFill>
                  <a:srgbClr val="FFFFFF"/>
                </a:solidFill>
                <a:ea typeface="Gill Sans SemiBold"/>
                <a:sym typeface="Gill Sans SemiBold"/>
              </a:rPr>
              <a:t>Go after adjectives</a:t>
            </a:r>
            <a:endParaRPr lang="en-US" sz="1100" dirty="0">
              <a:solidFill>
                <a:srgbClr val="FFFFFF"/>
              </a:solidFill>
              <a:ea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Identify unexpected resources</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Create an analogy from need or context</a:t>
            </a:r>
            <a:endParaRPr lang="en-US" sz="2000" dirty="0">
              <a:solidFill>
                <a:srgbClr val="FFFFFF"/>
              </a:solidFill>
              <a:ea typeface="Gill Sans SemiBold"/>
              <a:sym typeface="Gill Sans SemiBold"/>
            </a:endParaRPr>
          </a:p>
          <a:p>
            <a:pPr marL="225029" lvl="1" indent="0">
              <a:lnSpc>
                <a:spcPct val="110000"/>
              </a:lnSpc>
              <a:buNone/>
              <a:defRPr sz="1800"/>
            </a:pPr>
            <a:r>
              <a:rPr lang="en-US" sz="2000" b="1" i="1" dirty="0">
                <a:solidFill>
                  <a:srgbClr val="FFFFFF"/>
                </a:solidFill>
                <a:ea typeface="Gill Sans SemiBold"/>
                <a:sym typeface="Gill Sans SemiBold"/>
              </a:rPr>
              <a:t>Change a status quo</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14</a:t>
            </a:fld>
            <a:endParaRPr lang="en-US" dirty="0"/>
          </a:p>
        </p:txBody>
      </p:sp>
    </p:spTree>
    <p:extLst>
      <p:ext uri="{BB962C8B-B14F-4D97-AF65-F5344CB8AC3E}">
        <p14:creationId xmlns:p14="http://schemas.microsoft.com/office/powerpoint/2010/main" val="355288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0"/>
            <a:ext cx="12149718" cy="8103862"/>
          </a:xfrm>
          <a:prstGeom prst="rect">
            <a:avLst/>
          </a:prstGeom>
        </p:spPr>
      </p:pic>
      <p:sp>
        <p:nvSpPr>
          <p:cNvPr id="5" name="Rectangle 4">
            <a:extLst>
              <a:ext uri="{FF2B5EF4-FFF2-40B4-BE49-F238E27FC236}">
                <a16:creationId xmlns:a16="http://schemas.microsoft.com/office/drawing/2014/main" id="{377B517F-53BA-EF48-BBA5-41EB4B46D295}"/>
              </a:ext>
            </a:extLst>
          </p:cNvPr>
          <p:cNvSpPr/>
          <p:nvPr/>
        </p:nvSpPr>
        <p:spPr bwMode="auto">
          <a:xfrm>
            <a:off x="0" y="0"/>
            <a:ext cx="12192002" cy="950976"/>
          </a:xfrm>
          <a:prstGeom prst="rect">
            <a:avLst/>
          </a:prstGeom>
          <a:solidFill>
            <a:srgbClr val="6D6D6D">
              <a:alpha val="57000"/>
            </a:srgbClr>
          </a:solidFill>
          <a:ln w="12700" cap="flat" cmpd="sng" algn="ctr">
            <a:noFill/>
            <a:prstDash val="solid"/>
            <a:round/>
            <a:headEnd type="none" w="sm" len="sm"/>
            <a:tailEnd type="none" w="sm" len="sm"/>
          </a:ln>
          <a:effectLst/>
        </p:spPr>
        <p:txBody>
          <a:bodyPr vert="horz" wrap="square" lIns="45720" tIns="22860" rIns="45720" bIns="22860" numCol="1" rtlCol="0" anchor="t" anchorCtr="0" compatLnSpc="1">
            <a:prstTxWarp prst="textNoShape">
              <a:avLst/>
            </a:prstTxWarp>
          </a:bodyPr>
          <a:lstStyle/>
          <a:p>
            <a:pPr defTabSz="457200"/>
            <a:endParaRPr lang="en-US" sz="1200">
              <a:latin typeface="Times New Roman" pitchFamily="18" charset="0"/>
            </a:endParaRPr>
          </a:p>
        </p:txBody>
      </p:sp>
      <p:sp>
        <p:nvSpPr>
          <p:cNvPr id="7" name="Title 6"/>
          <p:cNvSpPr>
            <a:spLocks noGrp="1"/>
          </p:cNvSpPr>
          <p:nvPr>
            <p:ph type="title"/>
          </p:nvPr>
        </p:nvSpPr>
        <p:spPr/>
        <p:txBody>
          <a:bodyPr/>
          <a:lstStyle/>
          <a:p>
            <a:r>
              <a:rPr lang="en-US" dirty="0">
                <a:solidFill>
                  <a:schemeClr val="tx1"/>
                </a:solidFill>
              </a:rPr>
              <a:t>Brainstorm: “How Might </a:t>
            </a:r>
            <a:r>
              <a:rPr lang="en-US" dirty="0" err="1">
                <a:solidFill>
                  <a:schemeClr val="tx1"/>
                </a:solidFill>
              </a:rPr>
              <a:t>We’s</a:t>
            </a:r>
            <a:r>
              <a:rPr lang="en-US" dirty="0">
                <a:solidFill>
                  <a:schemeClr val="tx1"/>
                </a:solidFill>
              </a:rPr>
              <a:t>”  </a:t>
            </a:r>
            <a:r>
              <a:rPr lang="en-US" sz="6000" b="1" dirty="0">
                <a:solidFill>
                  <a:schemeClr val="tx1"/>
                </a:solidFill>
                <a:sym typeface="Symbol" panose="05050102010706020507" pitchFamily="18" charset="2"/>
              </a:rPr>
              <a:t></a:t>
            </a:r>
            <a:r>
              <a:rPr lang="en-US" dirty="0">
                <a:solidFill>
                  <a:schemeClr val="tx1"/>
                </a:solidFill>
              </a:rPr>
              <a:t>  Solutions</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15</a:t>
            </a:fld>
            <a:endParaRPr lang="en-US"/>
          </a:p>
        </p:txBody>
      </p:sp>
    </p:spTree>
    <p:extLst>
      <p:ext uri="{BB962C8B-B14F-4D97-AF65-F5344CB8AC3E}">
        <p14:creationId xmlns:p14="http://schemas.microsoft.com/office/powerpoint/2010/main" val="33912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stretch>
            <a:fillRect/>
          </a:stretch>
        </p:blipFill>
        <p:spPr>
          <a:xfrm>
            <a:off x="0" y="1"/>
            <a:ext cx="12192000" cy="6857999"/>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16</a:t>
            </a:fld>
            <a:endParaRPr lang="en-US"/>
          </a:p>
        </p:txBody>
      </p:sp>
      <p:sp>
        <p:nvSpPr>
          <p:cNvPr id="5" name="TextBox 4"/>
          <p:cNvSpPr txBox="1"/>
          <p:nvPr/>
        </p:nvSpPr>
        <p:spPr>
          <a:xfrm>
            <a:off x="1789189" y="2029330"/>
            <a:ext cx="7640810"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EXPERIENCE PROTOTYPE</a:t>
            </a:r>
          </a:p>
        </p:txBody>
      </p:sp>
      <p:sp>
        <p:nvSpPr>
          <p:cNvPr id="7" name="TextBox 6"/>
          <p:cNvSpPr txBox="1"/>
          <p:nvPr/>
        </p:nvSpPr>
        <p:spPr>
          <a:xfrm>
            <a:off x="3023151" y="2029330"/>
            <a:ext cx="4958986" cy="861774"/>
          </a:xfrm>
          <a:prstGeom prst="rect">
            <a:avLst/>
          </a:prstGeom>
          <a:noFill/>
        </p:spPr>
        <p:txBody>
          <a:bodyPr wrap="none" rtlCol="0">
            <a:spAutoFit/>
          </a:bodyPr>
          <a:lstStyle/>
          <a:p>
            <a:r>
              <a:rPr lang="en-US" sz="5000" b="1" dirty="0">
                <a:solidFill>
                  <a:schemeClr val="accent4">
                    <a:lumMod val="10000"/>
                  </a:schemeClr>
                </a:solidFill>
                <a:latin typeface="Helvetica Light"/>
                <a:cs typeface="Helvetica Light"/>
              </a:rPr>
              <a:t>INTERACTS LIKE</a:t>
            </a:r>
          </a:p>
        </p:txBody>
      </p:sp>
    </p:spTree>
    <p:extLst>
      <p:ext uri="{BB962C8B-B14F-4D97-AF65-F5344CB8AC3E}">
        <p14:creationId xmlns:p14="http://schemas.microsoft.com/office/powerpoint/2010/main" val="103909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2" y="0"/>
            <a:ext cx="8461375" cy="1143000"/>
          </a:xfrm>
        </p:spPr>
        <p:txBody>
          <a:bodyPr/>
          <a:lstStyle/>
          <a:p>
            <a:pPr eaLnBrk="1" hangingPunct="1"/>
            <a:r>
              <a:rPr lang="en-US" dirty="0">
                <a:ea typeface="ＭＳ Ｐゴシック" pitchFamily="34" charset="-128"/>
              </a:rPr>
              <a:t>Design Process: Exploration</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17</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2"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4"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19813" y="1349677"/>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Tree>
    <p:extLst>
      <p:ext uri="{BB962C8B-B14F-4D97-AF65-F5344CB8AC3E}">
        <p14:creationId xmlns:p14="http://schemas.microsoft.com/office/powerpoint/2010/main" val="194541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Autumn 2024</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18</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Design Exploration Summary</a:t>
            </a:r>
          </a:p>
        </p:txBody>
      </p:sp>
      <p:sp>
        <p:nvSpPr>
          <p:cNvPr id="54278" name="Rectangle 3"/>
          <p:cNvSpPr>
            <a:spLocks noGrp="1" noChangeArrowheads="1"/>
          </p:cNvSpPr>
          <p:nvPr>
            <p:ph idx="1"/>
          </p:nvPr>
        </p:nvSpPr>
        <p:spPr>
          <a:xfrm>
            <a:off x="639232" y="1600200"/>
            <a:ext cx="11552767" cy="4724400"/>
          </a:xfrm>
        </p:spPr>
        <p:txBody>
          <a:bodyPr>
            <a:noAutofit/>
          </a:bodyPr>
          <a:lstStyle/>
          <a:p>
            <a:r>
              <a:rPr lang="en-US" sz="3000" dirty="0"/>
              <a:t>Sketching allows exploration of many concepts in the very early stages of design</a:t>
            </a:r>
          </a:p>
          <a:p>
            <a:endParaRPr lang="en-US" sz="3000" dirty="0"/>
          </a:p>
          <a:p>
            <a:r>
              <a:rPr lang="en-US" sz="3000" dirty="0"/>
              <a:t>As investment goes up, need to use more and more formal criteria for evaluation</a:t>
            </a:r>
          </a:p>
          <a:p>
            <a:endParaRPr lang="en-US" sz="3000" dirty="0"/>
          </a:p>
          <a:p>
            <a:r>
              <a:rPr lang="en-US" sz="3000" dirty="0"/>
              <a:t>Experience prototyping lets us quickly test the assumptions behind many ideas &amp; learn more about the problem &amp; solution space (</a:t>
            </a:r>
            <a:r>
              <a:rPr lang="en-US" sz="3000" i="1" dirty="0">
                <a:solidFill>
                  <a:srgbClr val="FFC000"/>
                </a:solidFill>
              </a:rPr>
              <a:t>prototype to learn</a:t>
            </a:r>
            <a:r>
              <a:rPr lang="en-US" sz="3000" dirty="0"/>
              <a:t>)</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19</a:t>
            </a:fld>
            <a:endParaRPr lang="en-US" dirty="0"/>
          </a:p>
        </p:txBody>
      </p:sp>
    </p:spTree>
    <p:extLst>
      <p:ext uri="{BB962C8B-B14F-4D97-AF65-F5344CB8AC3E}">
        <p14:creationId xmlns:p14="http://schemas.microsoft.com/office/powerpoint/2010/main" val="153498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Administrivia</a:t>
            </a:r>
          </a:p>
        </p:txBody>
      </p:sp>
      <p:sp>
        <p:nvSpPr>
          <p:cNvPr id="6" name="Content Placeholder 5"/>
          <p:cNvSpPr>
            <a:spLocks noGrp="1"/>
          </p:cNvSpPr>
          <p:nvPr>
            <p:ph idx="1"/>
          </p:nvPr>
        </p:nvSpPr>
        <p:spPr>
          <a:xfrm>
            <a:off x="639235" y="1600200"/>
            <a:ext cx="11393622" cy="3872450"/>
          </a:xfrm>
        </p:spPr>
        <p:txBody>
          <a:bodyPr>
            <a:normAutofit/>
          </a:bodyPr>
          <a:lstStyle/>
          <a:p>
            <a:pPr marL="0" indent="0">
              <a:buNone/>
              <a:tabLst>
                <a:tab pos="4683125" algn="l"/>
                <a:tab pos="6281738" algn="l"/>
                <a:tab pos="7940675" algn="l"/>
                <a:tab pos="9882188" algn="l"/>
              </a:tabLst>
            </a:pPr>
            <a:r>
              <a:rPr lang="en-US" b="1" dirty="0"/>
              <a:t>Assignment #6 Medium-fi Prototype</a:t>
            </a:r>
          </a:p>
          <a:p>
            <a:pPr marL="0" indent="0">
              <a:buNone/>
              <a:tabLst>
                <a:tab pos="3763963" algn="l"/>
                <a:tab pos="4967288" algn="l"/>
                <a:tab pos="6342063" algn="l"/>
                <a:tab pos="7537450" algn="l"/>
                <a:tab pos="7940675" algn="l"/>
              </a:tabLst>
            </a:pPr>
            <a:r>
              <a:rPr lang="en-US" sz="2400" dirty="0"/>
              <a:t>A6 Prototype Grade: 	✓--: 0%	 ✓-: 7%	✓: 38%	✓+: 48%	 ✓++: 7%</a:t>
            </a:r>
            <a:br>
              <a:rPr lang="en-US" sz="2400" dirty="0"/>
            </a:br>
            <a:r>
              <a:rPr lang="en-US" sz="2400" dirty="0"/>
              <a:t>A6 Slides Grade: 	✓--: 0%	 ✓-: 24%	✓: 62%	✓+: 14%	 ✓++: 0%</a:t>
            </a:r>
          </a:p>
          <a:p>
            <a:pPr marL="0" indent="0">
              <a:buNone/>
              <a:tabLst>
                <a:tab pos="3763963" algn="l"/>
                <a:tab pos="4967288" algn="l"/>
                <a:tab pos="6342063" algn="l"/>
                <a:tab pos="7537450" algn="l"/>
                <a:tab pos="7940675" algn="l"/>
              </a:tabLst>
            </a:pPr>
            <a:endParaRPr lang="en-US" sz="2400" dirty="0"/>
          </a:p>
          <a:p>
            <a:pPr marL="0" indent="0">
              <a:buNone/>
              <a:tabLst>
                <a:tab pos="3763963" algn="l"/>
                <a:tab pos="4967288" algn="l"/>
                <a:tab pos="6342063" algn="l"/>
                <a:tab pos="7537450" algn="l"/>
                <a:tab pos="7940675" algn="l"/>
              </a:tabLst>
            </a:pPr>
            <a:r>
              <a:rPr lang="en-US" sz="2400" dirty="0"/>
              <a:t>A6 Prototype Average:		93%</a:t>
            </a:r>
          </a:p>
          <a:p>
            <a:pPr marL="0" indent="0">
              <a:buNone/>
              <a:tabLst>
                <a:tab pos="3763963" algn="l"/>
                <a:tab pos="4967288" algn="l"/>
                <a:tab pos="6342063" algn="l"/>
                <a:tab pos="7537450" algn="l"/>
                <a:tab pos="7940675" algn="l"/>
              </a:tabLst>
            </a:pPr>
            <a:r>
              <a:rPr lang="en-US" sz="2400" dirty="0"/>
              <a:t>A6 Slides Average: 		90%</a:t>
            </a:r>
          </a:p>
          <a:p>
            <a:pPr marL="0" indent="0">
              <a:buNone/>
              <a:tabLst>
                <a:tab pos="3763963" algn="l"/>
                <a:tab pos="4967288" algn="l"/>
                <a:tab pos="6342063" algn="l"/>
                <a:tab pos="7537450" algn="l"/>
                <a:tab pos="7940675" algn="l"/>
              </a:tabLst>
            </a:pPr>
            <a:r>
              <a:rPr lang="en-US" sz="2400" dirty="0"/>
              <a:t>A6 Overall Average:		91%</a:t>
            </a:r>
          </a:p>
          <a:p>
            <a:pPr marL="0" indent="0">
              <a:buNone/>
              <a:tabLst>
                <a:tab pos="4852988" algn="l"/>
                <a:tab pos="6454775" algn="l"/>
                <a:tab pos="7999413" algn="l"/>
                <a:tab pos="9883775" algn="l"/>
              </a:tabLst>
            </a:pPr>
            <a:endParaRPr lang="en-US" dirty="0"/>
          </a:p>
          <a:p>
            <a:pPr marL="0" indent="0">
              <a:buNone/>
              <a:tabLst>
                <a:tab pos="4852988" algn="l"/>
                <a:tab pos="6454775" algn="l"/>
                <a:tab pos="7999413" algn="l"/>
                <a:tab pos="9883775" algn="l"/>
              </a:tabLst>
            </a:pPr>
            <a:endParaRPr lang="en-US" dirty="0"/>
          </a:p>
        </p:txBody>
      </p:sp>
      <p:sp>
        <p:nvSpPr>
          <p:cNvPr id="3" name="Date Placeholder 2"/>
          <p:cNvSpPr>
            <a:spLocks noGrp="1"/>
          </p:cNvSpPr>
          <p:nvPr>
            <p:ph type="dt" sz="half" idx="10"/>
          </p:nvPr>
        </p:nvSpPr>
        <p:spPr/>
        <p:txBody>
          <a:bodyPr/>
          <a:lstStyle/>
          <a:p>
            <a:pPr>
              <a:defRPr/>
            </a:pPr>
            <a:r>
              <a:rPr lang="en-US"/>
              <a:t>Autumn 2024</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63AA7834-23CB-3344-B42F-BB3C863F1847}" type="slidenum">
              <a:rPr lang="en-US" smtClean="0"/>
              <a:pPr/>
              <a:t>2</a:t>
            </a:fld>
            <a:endParaRPr lang="en-US"/>
          </a:p>
        </p:txBody>
      </p:sp>
    </p:spTree>
    <p:extLst>
      <p:ext uri="{BB962C8B-B14F-4D97-AF65-F5344CB8AC3E}">
        <p14:creationId xmlns:p14="http://schemas.microsoft.com/office/powerpoint/2010/main" val="382458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5" name="Rectangle 7"/>
          <p:cNvSpPr>
            <a:spLocks noGrp="1" noChangeArrowheads="1"/>
          </p:cNvSpPr>
          <p:nvPr>
            <p:ph type="title"/>
          </p:nvPr>
        </p:nvSpPr>
        <p:spPr/>
        <p:txBody>
          <a:bodyPr/>
          <a:lstStyle/>
          <a:p>
            <a:r>
              <a:rPr lang="en-US" dirty="0"/>
              <a:t>Concept Videos</a:t>
            </a:r>
          </a:p>
        </p:txBody>
      </p:sp>
      <p:sp>
        <p:nvSpPr>
          <p:cNvPr id="10246" name="Rectangle 8"/>
          <p:cNvSpPr>
            <a:spLocks noGrp="1" noChangeArrowheads="1"/>
          </p:cNvSpPr>
          <p:nvPr>
            <p:ph idx="1"/>
          </p:nvPr>
        </p:nvSpPr>
        <p:spPr>
          <a:xfrm>
            <a:off x="639233" y="1402237"/>
            <a:ext cx="11332808" cy="4724400"/>
          </a:xfrm>
        </p:spPr>
        <p:txBody>
          <a:bodyPr/>
          <a:lstStyle/>
          <a:p>
            <a:r>
              <a:rPr lang="en-US" dirty="0"/>
              <a:t>Illustrate context of use rather than specific UI</a:t>
            </a:r>
          </a:p>
          <a:p>
            <a:endParaRPr lang="en-US" dirty="0"/>
          </a:p>
          <a:p>
            <a:r>
              <a:rPr lang="en-US" dirty="0"/>
              <a:t>Quick to build</a:t>
            </a:r>
          </a:p>
          <a:p>
            <a:r>
              <a:rPr lang="en-US" dirty="0"/>
              <a:t>Inexpensive </a:t>
            </a:r>
          </a:p>
          <a:p>
            <a:r>
              <a:rPr lang="en-US" dirty="0"/>
              <a:t>Forces designers to consider details of how users will react to the design</a:t>
            </a:r>
          </a:p>
          <a:p>
            <a:r>
              <a:rPr lang="en-US" dirty="0"/>
              <a:t>More important when context is not traditional work scenario</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9F1C675-F9DC-A447-AA26-9E188FB145A8}" type="slidenum">
              <a:rPr lang="en-US"/>
              <a:pPr/>
              <a:t>20</a:t>
            </a:fld>
            <a:endParaRPr lang="en-US"/>
          </a:p>
        </p:txBody>
      </p:sp>
    </p:spTree>
    <p:extLst>
      <p:ext uri="{BB962C8B-B14F-4D97-AF65-F5344CB8AC3E}">
        <p14:creationId xmlns:p14="http://schemas.microsoft.com/office/powerpoint/2010/main" val="15239345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4" descr="img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6143" cy="812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Rectangle 2"/>
          <p:cNvSpPr>
            <a:spLocks noGrp="1" noChangeArrowheads="1"/>
          </p:cNvSpPr>
          <p:nvPr>
            <p:ph type="title"/>
          </p:nvPr>
        </p:nvSpPr>
        <p:spPr>
          <a:xfrm>
            <a:off x="339213" y="272616"/>
            <a:ext cx="11852791" cy="1143000"/>
          </a:xfrm>
        </p:spPr>
        <p:txBody>
          <a:bodyPr/>
          <a:lstStyle/>
          <a:p>
            <a:r>
              <a:rPr lang="en-US" sz="4200" dirty="0"/>
              <a:t>Augmenting Human Intellect – Engelbart (1968)</a:t>
            </a:r>
            <a:br>
              <a:rPr lang="en-US" dirty="0"/>
            </a:br>
            <a:r>
              <a:rPr lang="en-US" sz="3200" i="1" dirty="0"/>
              <a:t>The NLS Hardware</a:t>
            </a:r>
          </a:p>
        </p:txBody>
      </p:sp>
      <p:sp>
        <p:nvSpPr>
          <p:cNvPr id="13" name="Date Placeholder 12">
            <a:extLst>
              <a:ext uri="{FF2B5EF4-FFF2-40B4-BE49-F238E27FC236}">
                <a16:creationId xmlns:a16="http://schemas.microsoft.com/office/drawing/2014/main" id="{5909032C-A98F-694B-ABC4-EC6C6D769B6F}"/>
              </a:ext>
            </a:extLst>
          </p:cNvPr>
          <p:cNvSpPr>
            <a:spLocks noGrp="1"/>
          </p:cNvSpPr>
          <p:nvPr>
            <p:ph type="dt" sz="half" idx="10"/>
          </p:nvPr>
        </p:nvSpPr>
        <p:spPr/>
        <p:txBody>
          <a:bodyPr/>
          <a:lstStyle/>
          <a:p>
            <a:pPr>
              <a:defRPr/>
            </a:pPr>
            <a:r>
              <a:rPr lang="en-US"/>
              <a:t>Autumn 2024</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4" name="Slide Number Placeholder 13">
            <a:extLst>
              <a:ext uri="{FF2B5EF4-FFF2-40B4-BE49-F238E27FC236}">
                <a16:creationId xmlns:a16="http://schemas.microsoft.com/office/drawing/2014/main" id="{86593AF9-687E-6345-A6ED-34BB199ABEA1}"/>
              </a:ext>
            </a:extLst>
          </p:cNvPr>
          <p:cNvSpPr>
            <a:spLocks noGrp="1"/>
          </p:cNvSpPr>
          <p:nvPr>
            <p:ph type="sldNum" sz="quarter" idx="12"/>
          </p:nvPr>
        </p:nvSpPr>
        <p:spPr/>
        <p:txBody>
          <a:bodyPr/>
          <a:lstStyle/>
          <a:p>
            <a:pPr>
              <a:defRPr/>
            </a:pPr>
            <a:fld id="{0E1F3F99-1E68-4047-B307-0AAED4DA5926}" type="slidenum">
              <a:rPr lang="en-US" smtClean="0"/>
              <a:pPr>
                <a:defRPr/>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an Kay s Dynabook -- Rare NHK video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86143" cy="6854705"/>
          </a:xfrm>
          <a:prstGeom prst="rect">
            <a:avLst/>
          </a:prstGeom>
        </p:spPr>
      </p:pic>
      <p:sp>
        <p:nvSpPr>
          <p:cNvPr id="30724" name="Rectangle 2"/>
          <p:cNvSpPr>
            <a:spLocks noGrp="1" noChangeArrowheads="1"/>
          </p:cNvSpPr>
          <p:nvPr>
            <p:ph type="title"/>
          </p:nvPr>
        </p:nvSpPr>
        <p:spPr/>
        <p:txBody>
          <a:bodyPr/>
          <a:lstStyle/>
          <a:p>
            <a:r>
              <a:rPr lang="en-US" dirty="0" err="1"/>
              <a:t>Dynabook</a:t>
            </a:r>
            <a:r>
              <a:rPr lang="en-US" dirty="0"/>
              <a:t> – Kay (1974)</a:t>
            </a:r>
          </a:p>
        </p:txBody>
      </p:sp>
      <p:sp>
        <p:nvSpPr>
          <p:cNvPr id="11" name="Date Placeholder 10">
            <a:extLst>
              <a:ext uri="{FF2B5EF4-FFF2-40B4-BE49-F238E27FC236}">
                <a16:creationId xmlns:a16="http://schemas.microsoft.com/office/drawing/2014/main" id="{E11DE07E-45E8-954A-A591-C3437E9B4491}"/>
              </a:ext>
            </a:extLst>
          </p:cNvPr>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a:extLst>
              <a:ext uri="{FF2B5EF4-FFF2-40B4-BE49-F238E27FC236}">
                <a16:creationId xmlns:a16="http://schemas.microsoft.com/office/drawing/2014/main" id="{8F868C60-9E4C-FC46-B255-76E7847BE3A4}"/>
              </a:ext>
            </a:extLst>
          </p:cNvPr>
          <p:cNvSpPr>
            <a:spLocks noGrp="1"/>
          </p:cNvSpPr>
          <p:nvPr>
            <p:ph type="sldNum" sz="quarter" idx="12"/>
          </p:nvPr>
        </p:nvSpPr>
        <p:spPr/>
        <p:txBody>
          <a:bodyPr/>
          <a:lstStyle/>
          <a:p>
            <a:pPr>
              <a:defRPr/>
            </a:pPr>
            <a:fld id="{7765F609-13D8-427A-A637-8F1D1F077692}" type="slidenum">
              <a:rPr lang="en-US" smtClean="0"/>
              <a:pPr>
                <a:defRPr/>
              </a:pPr>
              <a:t>22</a:t>
            </a:fld>
            <a:endParaRPr lang="en-US"/>
          </a:p>
        </p:txBody>
      </p:sp>
    </p:spTree>
    <p:extLst>
      <p:ext uri="{BB962C8B-B14F-4D97-AF65-F5344CB8AC3E}">
        <p14:creationId xmlns:p14="http://schemas.microsoft.com/office/powerpoint/2010/main" val="152079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dirty="0"/>
              <a:t>Xerox Star – 1st Commercial GUI (1981)</a:t>
            </a:r>
          </a:p>
        </p:txBody>
      </p:sp>
      <p:sp>
        <p:nvSpPr>
          <p:cNvPr id="11" name="Date Placeholder 10">
            <a:extLst>
              <a:ext uri="{FF2B5EF4-FFF2-40B4-BE49-F238E27FC236}">
                <a16:creationId xmlns:a16="http://schemas.microsoft.com/office/drawing/2014/main" id="{17CD91DA-15FE-1A43-B311-CADFDBC164C8}"/>
              </a:ext>
            </a:extLst>
          </p:cNvPr>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12" name="Slide Number Placeholder 11">
            <a:extLst>
              <a:ext uri="{FF2B5EF4-FFF2-40B4-BE49-F238E27FC236}">
                <a16:creationId xmlns:a16="http://schemas.microsoft.com/office/drawing/2014/main" id="{D21DB209-AD74-BF41-B1CE-B0AC3CE4ABE2}"/>
              </a:ext>
            </a:extLst>
          </p:cNvPr>
          <p:cNvSpPr>
            <a:spLocks noGrp="1"/>
          </p:cNvSpPr>
          <p:nvPr>
            <p:ph type="sldNum" sz="quarter" idx="12"/>
          </p:nvPr>
        </p:nvSpPr>
        <p:spPr/>
        <p:txBody>
          <a:bodyPr/>
          <a:lstStyle/>
          <a:p>
            <a:pPr>
              <a:defRPr/>
            </a:pPr>
            <a:fld id="{7765F609-13D8-427A-A637-8F1D1F077692}" type="slidenum">
              <a:rPr lang="en-US" smtClean="0"/>
              <a:pPr>
                <a:defRPr/>
              </a:pPr>
              <a:t>23</a:t>
            </a:fld>
            <a:endParaRPr lang="en-US"/>
          </a:p>
        </p:txBody>
      </p:sp>
      <p:pic>
        <p:nvPicPr>
          <p:cNvPr id="1026" name="Picture 2" descr="http://www.digibarn.com/collections/systems/xerox-8010/xerox-star-8010-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8187" y="984045"/>
            <a:ext cx="5716902" cy="552615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3176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pPr eaLnBrk="1" hangingPunct="1"/>
            <a:r>
              <a:rPr lang="en-US" dirty="0"/>
              <a:t>Rapid Prototyping</a:t>
            </a:r>
          </a:p>
        </p:txBody>
      </p:sp>
      <p:sp>
        <p:nvSpPr>
          <p:cNvPr id="109571" name="Rectangle 3"/>
          <p:cNvSpPr>
            <a:spLocks noGrp="1" noChangeArrowheads="1"/>
          </p:cNvSpPr>
          <p:nvPr>
            <p:ph sz="half" idx="1"/>
          </p:nvPr>
        </p:nvSpPr>
        <p:spPr>
          <a:xfrm>
            <a:off x="639237" y="1600199"/>
            <a:ext cx="6525134" cy="4814071"/>
          </a:xfrm>
        </p:spPr>
        <p:txBody>
          <a:bodyPr>
            <a:normAutofit fontScale="92500" lnSpcReduction="10000"/>
          </a:bodyPr>
          <a:lstStyle/>
          <a:p>
            <a:pPr eaLnBrk="1" hangingPunct="1">
              <a:lnSpc>
                <a:spcPct val="90000"/>
              </a:lnSpc>
            </a:pPr>
            <a:r>
              <a:rPr lang="en-US" sz="2800" dirty="0"/>
              <a:t>Build a mock-up of a design so </a:t>
            </a:r>
            <a:br>
              <a:rPr lang="en-US" sz="2800" dirty="0"/>
            </a:br>
            <a:r>
              <a:rPr lang="en-US" sz="2800" dirty="0"/>
              <a:t>you can test it</a:t>
            </a:r>
          </a:p>
          <a:p>
            <a:pPr eaLnBrk="1" hangingPunct="1">
              <a:lnSpc>
                <a:spcPct val="90000"/>
              </a:lnSpc>
            </a:pPr>
            <a:r>
              <a:rPr lang="en-US" sz="2800" b="1" dirty="0">
                <a:solidFill>
                  <a:srgbClr val="FFC000"/>
                </a:solidFill>
              </a:rPr>
              <a:t>Low fidelity techniques</a:t>
            </a:r>
          </a:p>
          <a:p>
            <a:pPr lvl="1" eaLnBrk="1" hangingPunct="1">
              <a:lnSpc>
                <a:spcPct val="90000"/>
              </a:lnSpc>
            </a:pPr>
            <a:r>
              <a:rPr lang="en-US" sz="2400" b="1" dirty="0">
                <a:solidFill>
                  <a:srgbClr val="FFC000"/>
                </a:solidFill>
                <a:ea typeface="Arial Hebrew" charset="-79"/>
                <a:cs typeface="Arial"/>
              </a:rPr>
              <a:t>paper sketches</a:t>
            </a:r>
          </a:p>
          <a:p>
            <a:pPr lvl="1" eaLnBrk="1" hangingPunct="1">
              <a:lnSpc>
                <a:spcPct val="90000"/>
              </a:lnSpc>
            </a:pPr>
            <a:r>
              <a:rPr lang="en-US" sz="2400" b="1" dirty="0">
                <a:solidFill>
                  <a:srgbClr val="FFC000"/>
                </a:solidFill>
                <a:ea typeface="Arial Hebrew" charset="-79"/>
                <a:cs typeface="Arial"/>
              </a:rPr>
              <a:t>cut, copy, paste</a:t>
            </a:r>
          </a:p>
          <a:p>
            <a:pPr lvl="1" eaLnBrk="1" hangingPunct="1">
              <a:lnSpc>
                <a:spcPct val="90000"/>
              </a:lnSpc>
            </a:pPr>
            <a:r>
              <a:rPr lang="en-US" sz="2400" b="1" dirty="0">
                <a:solidFill>
                  <a:srgbClr val="FFC000"/>
                </a:solidFill>
                <a:ea typeface="Arial Hebrew" charset="-79"/>
                <a:cs typeface="Arial"/>
              </a:rPr>
              <a:t>low-fi testing allows us to quickly iterate</a:t>
            </a:r>
          </a:p>
          <a:p>
            <a:pPr lvl="1" eaLnBrk="1" hangingPunct="1"/>
            <a:r>
              <a:rPr lang="en-US" sz="2400" b="1" dirty="0">
                <a:solidFill>
                  <a:srgbClr val="FFC000"/>
                </a:solidFill>
                <a:ea typeface="Arial Hebrew" charset="-79"/>
                <a:cs typeface="Arial"/>
              </a:rPr>
              <a:t>get feedback from users &amp; change right away</a:t>
            </a:r>
          </a:p>
          <a:p>
            <a:pPr eaLnBrk="1" hangingPunct="1">
              <a:lnSpc>
                <a:spcPct val="90000"/>
              </a:lnSpc>
            </a:pPr>
            <a:r>
              <a:rPr lang="en-US" sz="2800" dirty="0"/>
              <a:t>Interactive prototyping tools</a:t>
            </a:r>
          </a:p>
          <a:p>
            <a:pPr lvl="1" eaLnBrk="1" hangingPunct="1">
              <a:lnSpc>
                <a:spcPct val="90000"/>
              </a:lnSpc>
            </a:pPr>
            <a:r>
              <a:rPr lang="en-US" sz="2400" dirty="0">
                <a:ea typeface="Arial Hebrew" charset="-79"/>
                <a:cs typeface="Arial"/>
              </a:rPr>
              <a:t>SketchFlow, Balsamiq, Axure, proto.io, Marvel, Invision, Figma, etc.</a:t>
            </a:r>
          </a:p>
          <a:p>
            <a:pPr eaLnBrk="1" hangingPunct="1">
              <a:lnSpc>
                <a:spcPct val="90000"/>
              </a:lnSpc>
            </a:pPr>
            <a:r>
              <a:rPr lang="en-US" sz="2800" dirty="0"/>
              <a:t>UI builders</a:t>
            </a:r>
          </a:p>
          <a:p>
            <a:pPr lvl="1" eaLnBrk="1" hangingPunct="1">
              <a:lnSpc>
                <a:spcPct val="90000"/>
              </a:lnSpc>
            </a:pPr>
            <a:r>
              <a:rPr lang="en-US" sz="2400" dirty="0"/>
              <a:t>Expression Blend + Visual Studio, </a:t>
            </a:r>
            <a:r>
              <a:rPr lang="en-US" sz="2400" dirty="0" err="1"/>
              <a:t>Xcode</a:t>
            </a:r>
            <a:r>
              <a:rPr lang="en-US" sz="2400" dirty="0"/>
              <a:t> Interface Builder, etc.</a:t>
            </a:r>
            <a:endParaRPr lang="en-US" sz="1800" dirty="0"/>
          </a:p>
        </p:txBody>
      </p:sp>
      <p:sp>
        <p:nvSpPr>
          <p:cNvPr id="5" name="Date Placeholder 4"/>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a:prstGeom prst="rect">
            <a:avLst/>
          </a:prstGeom>
        </p:spPr>
        <p:txBody>
          <a:bodyPr/>
          <a:lstStyle/>
          <a:p>
            <a:pPr algn="ctr">
              <a:defRPr/>
            </a:pPr>
            <a:r>
              <a:rPr lang="en-US" dirty="0" err="1">
                <a:solidFill>
                  <a:srgbClr val="878787"/>
                </a:solidFill>
              </a:rPr>
              <a:t>dt+UX</a:t>
            </a:r>
            <a:r>
              <a:rPr lang="en-US" dirty="0">
                <a:solidFill>
                  <a:srgbClr val="878787"/>
                </a:solidFill>
              </a:rPr>
              <a:t>: Design Thinking for User Experience Design, Prototyping &amp; Evaluation</a:t>
            </a:r>
          </a:p>
        </p:txBody>
      </p:sp>
      <p:sp>
        <p:nvSpPr>
          <p:cNvPr id="7" name="Slide Number Placeholder 6"/>
          <p:cNvSpPr>
            <a:spLocks noGrp="1"/>
          </p:cNvSpPr>
          <p:nvPr>
            <p:ph type="sldNum" sz="quarter" idx="12"/>
          </p:nvPr>
        </p:nvSpPr>
        <p:spPr>
          <a:prstGeom prst="rect">
            <a:avLst/>
          </a:prstGeom>
        </p:spPr>
        <p:txBody>
          <a:bodyPr/>
          <a:lstStyle/>
          <a:p>
            <a:fld id="{DF63CE24-66CD-CC4A-9203-5E8EFEA883C2}" type="slidenum">
              <a:rPr lang="en-US">
                <a:solidFill>
                  <a:srgbClr val="878787"/>
                </a:solidFill>
                <a:latin typeface="+mn-lt"/>
              </a:rPr>
              <a:pPr/>
              <a:t>24</a:t>
            </a:fld>
            <a:endParaRPr lang="en-US" dirty="0">
              <a:solidFill>
                <a:srgbClr val="878787"/>
              </a:solidFill>
              <a:latin typeface="+mn-lt"/>
            </a:endParaRPr>
          </a:p>
        </p:txBody>
      </p:sp>
      <p:grpSp>
        <p:nvGrpSpPr>
          <p:cNvPr id="2" name="Group 6"/>
          <p:cNvGrpSpPr>
            <a:grpSpLocks/>
          </p:cNvGrpSpPr>
          <p:nvPr/>
        </p:nvGrpSpPr>
        <p:grpSpPr bwMode="auto">
          <a:xfrm>
            <a:off x="7271243" y="864007"/>
            <a:ext cx="4914900" cy="5251997"/>
            <a:chOff x="1266" y="631"/>
            <a:chExt cx="3228" cy="3382"/>
          </a:xfrm>
        </p:grpSpPr>
        <p:pic>
          <p:nvPicPr>
            <p:cNvPr id="30728" name="Picture 7" descr="sb2"/>
            <p:cNvPicPr>
              <a:picLocks noChangeAspect="1" noChangeArrowheads="1"/>
            </p:cNvPicPr>
            <p:nvPr/>
          </p:nvPicPr>
          <p:blipFill>
            <a:blip r:embed="rId3" cstate="email">
              <a:extLst>
                <a:ext uri="{28A0092B-C50C-407E-A947-70E740481C1C}">
                  <a14:useLocalDpi xmlns:a14="http://schemas.microsoft.com/office/drawing/2010/main" val="0"/>
                </a:ext>
              </a:extLst>
            </a:blip>
            <a:srcRect b="23470"/>
            <a:stretch>
              <a:fillRect/>
            </a:stretch>
          </p:blipFill>
          <p:spPr bwMode="auto">
            <a:xfrm>
              <a:off x="1266" y="913"/>
              <a:ext cx="3228" cy="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Text Box 8"/>
            <p:cNvSpPr txBox="1">
              <a:spLocks noChangeArrowheads="1"/>
            </p:cNvSpPr>
            <p:nvPr/>
          </p:nvSpPr>
          <p:spPr bwMode="auto">
            <a:xfrm>
              <a:off x="3029" y="631"/>
              <a:ext cx="1402" cy="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a:solidFill>
                    <a:srgbClr val="BFBFBF"/>
                  </a:solidFill>
                  <a:latin typeface="+mn-lt"/>
                </a:rPr>
                <a:t>Fantasy Basketball</a:t>
              </a:r>
            </a:p>
          </p:txBody>
        </p:sp>
      </p:grpSp>
    </p:spTree>
    <p:extLst>
      <p:ext uri="{BB962C8B-B14F-4D97-AF65-F5344CB8AC3E}">
        <p14:creationId xmlns:p14="http://schemas.microsoft.com/office/powerpoint/2010/main" val="767894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7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57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57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7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57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957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95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95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44472" y="1657503"/>
            <a:ext cx="6241671" cy="4845828"/>
          </a:xfrm>
          <a:prstGeom prst="rect">
            <a:avLst/>
          </a:prstGeom>
        </p:spPr>
      </p:pic>
      <p:grpSp>
        <p:nvGrpSpPr>
          <p:cNvPr id="5" name="Group 4">
            <a:extLst>
              <a:ext uri="{FF2B5EF4-FFF2-40B4-BE49-F238E27FC236}">
                <a16:creationId xmlns:a16="http://schemas.microsoft.com/office/drawing/2014/main" id="{B335A07A-45E8-A644-BE77-BD0BB5EAC4BD}"/>
              </a:ext>
            </a:extLst>
          </p:cNvPr>
          <p:cNvGrpSpPr/>
          <p:nvPr/>
        </p:nvGrpSpPr>
        <p:grpSpPr>
          <a:xfrm>
            <a:off x="5759401" y="1070919"/>
            <a:ext cx="6432600" cy="5433576"/>
            <a:chOff x="4144965" y="1070919"/>
            <a:chExt cx="5011737" cy="4233382"/>
          </a:xfrm>
        </p:grpSpPr>
        <p:pic>
          <p:nvPicPr>
            <p:cNvPr id="13" name="Picture 12">
              <a:extLst>
                <a:ext uri="{FF2B5EF4-FFF2-40B4-BE49-F238E27FC236}">
                  <a16:creationId xmlns:a16="http://schemas.microsoft.com/office/drawing/2014/main" id="{FC4668C5-83F3-44A7-94BB-839304E6E76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44965" y="1528842"/>
              <a:ext cx="5011737" cy="3775459"/>
            </a:xfrm>
            <a:prstGeom prst="rect">
              <a:avLst/>
            </a:prstGeom>
          </p:spPr>
        </p:pic>
        <p:sp>
          <p:nvSpPr>
            <p:cNvPr id="2" name="TextBox 1">
              <a:extLst>
                <a:ext uri="{FF2B5EF4-FFF2-40B4-BE49-F238E27FC236}">
                  <a16:creationId xmlns:a16="http://schemas.microsoft.com/office/drawing/2014/main" id="{9FC31FBA-91E9-9746-915B-AB281EE4A1D9}"/>
                </a:ext>
              </a:extLst>
            </p:cNvPr>
            <p:cNvSpPr txBox="1"/>
            <p:nvPr/>
          </p:nvSpPr>
          <p:spPr>
            <a:xfrm>
              <a:off x="5914768" y="1070919"/>
              <a:ext cx="1343060" cy="369332"/>
            </a:xfrm>
            <a:prstGeom prst="rect">
              <a:avLst/>
            </a:prstGeom>
            <a:noFill/>
          </p:spPr>
          <p:txBody>
            <a:bodyPr wrap="none" rtlCol="0">
              <a:spAutoFit/>
            </a:bodyPr>
            <a:lstStyle/>
            <a:p>
              <a:r>
                <a:rPr lang="en-US" sz="1800" dirty="0">
                  <a:solidFill>
                    <a:schemeClr val="tx1">
                      <a:lumMod val="75000"/>
                    </a:schemeClr>
                  </a:solidFill>
                  <a:latin typeface="Arial" panose="020B0604020202020204" pitchFamily="34" charset="0"/>
                  <a:cs typeface="Arial" panose="020B0604020202020204" pitchFamily="34" charset="0"/>
                </a:rPr>
                <a:t>Wanderlust</a:t>
              </a:r>
              <a:endParaRPr lang="en-US" dirty="0">
                <a:solidFill>
                  <a:schemeClr val="tx1">
                    <a:lumMod val="75000"/>
                  </a:schemeClr>
                </a:solidFill>
                <a:latin typeface="Arial" panose="020B0604020202020204" pitchFamily="34" charset="0"/>
                <a:cs typeface="Arial" panose="020B0604020202020204" pitchFamily="34" charset="0"/>
              </a:endParaRPr>
            </a:p>
          </p:txBody>
        </p:sp>
      </p:grpSp>
      <p:sp>
        <p:nvSpPr>
          <p:cNvPr id="3081" name="Rectangle 2"/>
          <p:cNvSpPr>
            <a:spLocks noGrp="1" noChangeArrowheads="1"/>
          </p:cNvSpPr>
          <p:nvPr>
            <p:ph type="title"/>
          </p:nvPr>
        </p:nvSpPr>
        <p:spPr/>
        <p:txBody>
          <a:bodyPr/>
          <a:lstStyle/>
          <a:p>
            <a:pPr eaLnBrk="1" hangingPunct="1"/>
            <a:r>
              <a:rPr lang="en-US" dirty="0"/>
              <a:t>Evaluation</a:t>
            </a:r>
          </a:p>
        </p:txBody>
      </p:sp>
      <p:graphicFrame>
        <p:nvGraphicFramePr>
          <p:cNvPr id="111630" name="Object 14"/>
          <p:cNvGraphicFramePr>
            <a:graphicFrameLocks noGrp="1" noChangeAspect="1"/>
          </p:cNvGraphicFramePr>
          <p:nvPr>
            <p:ph sz="half" idx="1"/>
            <p:extLst>
              <p:ext uri="{D42A27DB-BD31-4B8C-83A1-F6EECF244321}">
                <p14:modId xmlns:p14="http://schemas.microsoft.com/office/powerpoint/2010/main" val="1950288782"/>
              </p:ext>
            </p:extLst>
          </p:nvPr>
        </p:nvGraphicFramePr>
        <p:xfrm>
          <a:off x="7680728" y="3753418"/>
          <a:ext cx="2943225" cy="2628900"/>
        </p:xfrm>
        <a:graphic>
          <a:graphicData uri="http://schemas.openxmlformats.org/presentationml/2006/ole">
            <mc:AlternateContent xmlns:mc="http://schemas.openxmlformats.org/markup-compatibility/2006">
              <mc:Choice xmlns:v="urn:schemas-microsoft-com:vml" Requires="v">
                <p:oleObj name="Clip" r:id="rId5" imgW="2942640" imgH="2628360" progId="MS_ClipArt_Gallery.5">
                  <p:embed/>
                </p:oleObj>
              </mc:Choice>
              <mc:Fallback>
                <p:oleObj name="Clip" r:id="rId5" imgW="2942640" imgH="2628360" progId="MS_ClipArt_Gallery.5">
                  <p:embed/>
                  <p:pic>
                    <p:nvPicPr>
                      <p:cNvPr id="11163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728" y="3753418"/>
                        <a:ext cx="2943225" cy="262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11619" name="Rectangle 3"/>
          <p:cNvSpPr>
            <a:spLocks noGrp="1" noChangeArrowheads="1"/>
          </p:cNvSpPr>
          <p:nvPr>
            <p:ph sz="half" idx="2"/>
          </p:nvPr>
        </p:nvSpPr>
        <p:spPr>
          <a:xfrm>
            <a:off x="666449" y="1600200"/>
            <a:ext cx="4945894" cy="4724400"/>
          </a:xfrm>
        </p:spPr>
        <p:txBody>
          <a:bodyPr/>
          <a:lstStyle/>
          <a:p>
            <a:pPr eaLnBrk="1" hangingPunct="1">
              <a:lnSpc>
                <a:spcPct val="90000"/>
              </a:lnSpc>
            </a:pPr>
            <a:r>
              <a:rPr lang="en-US" sz="2800" dirty="0"/>
              <a:t>Test with real customers (participants)</a:t>
            </a:r>
          </a:p>
          <a:p>
            <a:pPr lvl="1" eaLnBrk="1" hangingPunct="1">
              <a:lnSpc>
                <a:spcPct val="90000"/>
              </a:lnSpc>
            </a:pPr>
            <a:r>
              <a:rPr lang="en-US" sz="2400" dirty="0"/>
              <a:t>w/ interactive prototype</a:t>
            </a:r>
          </a:p>
          <a:p>
            <a:pPr lvl="1" eaLnBrk="1" hangingPunct="1">
              <a:lnSpc>
                <a:spcPct val="90000"/>
              </a:lnSpc>
            </a:pPr>
            <a:r>
              <a:rPr lang="en-US" sz="2400" dirty="0"/>
              <a:t>low-fi with paper </a:t>
            </a:r>
            <a:r>
              <a:rPr lang="ja-JP" altLang="en-US" sz="2400" dirty="0"/>
              <a:t>“</a:t>
            </a:r>
            <a:r>
              <a:rPr lang="en-US" sz="2400" dirty="0"/>
              <a:t>computer</a:t>
            </a:r>
            <a:r>
              <a:rPr lang="ja-JP" altLang="en-US" sz="2400" dirty="0"/>
              <a:t>”</a:t>
            </a:r>
            <a:br>
              <a:rPr lang="en-US" altLang="ja-JP" sz="2400" dirty="0"/>
            </a:br>
            <a:endParaRPr lang="en-US" sz="2400" dirty="0"/>
          </a:p>
          <a:p>
            <a:pPr eaLnBrk="1" hangingPunct="1">
              <a:lnSpc>
                <a:spcPct val="90000"/>
              </a:lnSpc>
            </a:pPr>
            <a:endParaRPr lang="en-US" sz="2400" dirty="0"/>
          </a:p>
          <a:p>
            <a:pPr eaLnBrk="1" hangingPunct="1">
              <a:lnSpc>
                <a:spcPct val="90000"/>
              </a:lnSpc>
            </a:pPr>
            <a:r>
              <a:rPr lang="en-US" sz="2800" dirty="0"/>
              <a:t>Low-cost techniques</a:t>
            </a:r>
          </a:p>
          <a:p>
            <a:pPr lvl="1" eaLnBrk="1" hangingPunct="1">
              <a:lnSpc>
                <a:spcPct val="90000"/>
              </a:lnSpc>
            </a:pPr>
            <a:r>
              <a:rPr lang="en-US" sz="2400" dirty="0"/>
              <a:t>expert evaluation</a:t>
            </a:r>
          </a:p>
          <a:p>
            <a:pPr lvl="1" eaLnBrk="1" hangingPunct="1">
              <a:lnSpc>
                <a:spcPct val="90000"/>
              </a:lnSpc>
            </a:pPr>
            <a:r>
              <a:rPr lang="en-US" sz="2400" dirty="0"/>
              <a:t>walkthroughs </a:t>
            </a:r>
          </a:p>
          <a:p>
            <a:pPr lvl="1" eaLnBrk="1" hangingPunct="1">
              <a:lnSpc>
                <a:spcPct val="90000"/>
              </a:lnSpc>
            </a:pPr>
            <a:r>
              <a:rPr lang="en-US" sz="2400" dirty="0"/>
              <a:t>online testing</a:t>
            </a:r>
          </a:p>
        </p:txBody>
      </p:sp>
      <p:sp>
        <p:nvSpPr>
          <p:cNvPr id="4" name="Date Placeholder 3">
            <a:extLst>
              <a:ext uri="{FF2B5EF4-FFF2-40B4-BE49-F238E27FC236}">
                <a16:creationId xmlns:a16="http://schemas.microsoft.com/office/drawing/2014/main" id="{D6087339-BA0E-EB49-AC80-32B47C2A5B27}"/>
              </a:ext>
            </a:extLst>
          </p:cNvPr>
          <p:cNvSpPr>
            <a:spLocks noGrp="1"/>
          </p:cNvSpPr>
          <p:nvPr>
            <p:ph type="dt" sz="half" idx="10"/>
          </p:nvPr>
        </p:nvSpPr>
        <p:spPr/>
        <p:txBody>
          <a:bodyPr/>
          <a:lstStyle/>
          <a:p>
            <a:pPr>
              <a:defRPr/>
            </a:pPr>
            <a:r>
              <a:rPr lang="en-US"/>
              <a:t>Autumn 2024</a:t>
            </a:r>
            <a:endParaRPr lang="en-US" dirty="0"/>
          </a:p>
        </p:txBody>
      </p:sp>
      <p:sp>
        <p:nvSpPr>
          <p:cNvPr id="8" name="Footer Placeholder 7">
            <a:extLst>
              <a:ext uri="{FF2B5EF4-FFF2-40B4-BE49-F238E27FC236}">
                <a16:creationId xmlns:a16="http://schemas.microsoft.com/office/drawing/2014/main" id="{756277ED-7CE9-7E42-8C62-606A7FB10056}"/>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a:extLst>
              <a:ext uri="{FF2B5EF4-FFF2-40B4-BE49-F238E27FC236}">
                <a16:creationId xmlns:a16="http://schemas.microsoft.com/office/drawing/2014/main" id="{9266586F-5266-404A-9F44-997B6FBDC838}"/>
              </a:ext>
            </a:extLst>
          </p:cNvPr>
          <p:cNvSpPr>
            <a:spLocks noGrp="1"/>
          </p:cNvSpPr>
          <p:nvPr>
            <p:ph type="sldNum" sz="quarter" idx="12"/>
          </p:nvPr>
        </p:nvSpPr>
        <p:spPr/>
        <p:txBody>
          <a:bodyPr/>
          <a:lstStyle/>
          <a:p>
            <a:fld id="{378E877C-33E4-8D47-9FF8-A9983EC5D9E6}" type="slidenum">
              <a:rPr lang="en-US" smtClean="0"/>
              <a:pPr/>
              <a:t>25</a:t>
            </a:fld>
            <a:endParaRPr lang="en-US"/>
          </a:p>
        </p:txBody>
      </p:sp>
    </p:spTree>
    <p:extLst>
      <p:ext uri="{BB962C8B-B14F-4D97-AF65-F5344CB8AC3E}">
        <p14:creationId xmlns:p14="http://schemas.microsoft.com/office/powerpoint/2010/main" val="488511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19">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1619">
                                            <p:txEl>
                                              <p:pRg st="7" end="7"/>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1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dirty="0"/>
              <a:t>Heuristic Evaluation Decreasing Returns</a:t>
            </a:r>
          </a:p>
        </p:txBody>
      </p:sp>
      <p:sp>
        <p:nvSpPr>
          <p:cNvPr id="13"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26</a:t>
            </a:fld>
            <a:endParaRPr lang="en-US"/>
          </a:p>
        </p:txBody>
      </p:sp>
      <p:sp>
        <p:nvSpPr>
          <p:cNvPr id="35847" name="Rectangle 10"/>
          <p:cNvSpPr>
            <a:spLocks noGrp="1" noChangeArrowheads="1"/>
          </p:cNvSpPr>
          <p:nvPr>
            <p:ph idx="4294967295"/>
          </p:nvPr>
        </p:nvSpPr>
        <p:spPr>
          <a:xfrm>
            <a:off x="0" y="5867400"/>
            <a:ext cx="5411788" cy="457200"/>
          </a:xfrm>
        </p:spPr>
        <p:txBody>
          <a:bodyPr/>
          <a:lstStyle/>
          <a:p>
            <a:pPr marL="0" indent="0" eaLnBrk="1" hangingPunct="1">
              <a:buNone/>
            </a:pPr>
            <a:r>
              <a:rPr lang="en-US" sz="2000" dirty="0">
                <a:latin typeface="Helvetica Light" pitchFamily="34" charset="0"/>
                <a:cs typeface="Consolas" pitchFamily="49" charset="0"/>
              </a:rPr>
              <a:t>* Caveat: graphs for a specific example</a:t>
            </a:r>
          </a:p>
        </p:txBody>
      </p:sp>
      <p:grpSp>
        <p:nvGrpSpPr>
          <p:cNvPr id="35846" name="Group 3"/>
          <p:cNvGrpSpPr>
            <a:grpSpLocks/>
          </p:cNvGrpSpPr>
          <p:nvPr/>
        </p:nvGrpSpPr>
        <p:grpSpPr bwMode="auto">
          <a:xfrm>
            <a:off x="339730" y="1233370"/>
            <a:ext cx="11512539" cy="4441566"/>
            <a:chOff x="240" y="859"/>
            <a:chExt cx="5424" cy="2092"/>
          </a:xfrm>
        </p:grpSpPr>
        <p:grpSp>
          <p:nvGrpSpPr>
            <p:cNvPr id="35848" name="Group 4"/>
            <p:cNvGrpSpPr>
              <a:grpSpLocks/>
            </p:cNvGrpSpPr>
            <p:nvPr/>
          </p:nvGrpSpPr>
          <p:grpSpPr bwMode="auto">
            <a:xfrm>
              <a:off x="240" y="859"/>
              <a:ext cx="2592" cy="2092"/>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Text Box 6"/>
              <p:cNvSpPr txBox="1">
                <a:spLocks noChangeArrowheads="1"/>
              </p:cNvSpPr>
              <p:nvPr/>
            </p:nvSpPr>
            <p:spPr bwMode="auto">
              <a:xfrm>
                <a:off x="841" y="859"/>
                <a:ext cx="1468"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3216" y="859"/>
              <a:ext cx="2448" cy="2080"/>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 Box 9"/>
              <p:cNvSpPr txBox="1">
                <a:spLocks noChangeArrowheads="1"/>
              </p:cNvSpPr>
              <p:nvPr/>
            </p:nvSpPr>
            <p:spPr bwMode="auto">
              <a:xfrm>
                <a:off x="3718" y="859"/>
                <a:ext cx="1330"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atin typeface="Helvetica Light" pitchFamily="34" charset="0"/>
                  </a:rPr>
                  <a:t>benefits / cost</a:t>
                </a:r>
              </a:p>
            </p:txBody>
          </p:sp>
        </p:grpSp>
      </p:grpSp>
    </p:spTree>
    <p:extLst>
      <p:ext uri="{BB962C8B-B14F-4D97-AF65-F5344CB8AC3E}">
        <p14:creationId xmlns:p14="http://schemas.microsoft.com/office/powerpoint/2010/main" val="76167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lstStyle/>
          <a:p>
            <a:r>
              <a:rPr lang="en-US" dirty="0"/>
              <a:t>Have evaluators go through the UI twice</a:t>
            </a:r>
          </a:p>
          <a:p>
            <a:r>
              <a:rPr lang="en-US" dirty="0"/>
              <a:t>Ask them to see if it complies with heuristics</a:t>
            </a:r>
          </a:p>
          <a:p>
            <a:pPr lvl="1"/>
            <a:r>
              <a:rPr lang="en-US" dirty="0"/>
              <a:t>note where it doesn’t &amp; say why</a:t>
            </a:r>
          </a:p>
          <a:p>
            <a:pPr lvl="1"/>
            <a:r>
              <a:rPr lang="en-US" dirty="0"/>
              <a:t>exact heuristic less important than finding the problem</a:t>
            </a:r>
          </a:p>
          <a:p>
            <a:r>
              <a:rPr lang="en-US" dirty="0"/>
              <a:t>Combine the findings from 3 to 5 evaluators</a:t>
            </a:r>
          </a:p>
          <a:p>
            <a:r>
              <a:rPr lang="en-US" dirty="0"/>
              <a:t>Have evaluators independently rate severity</a:t>
            </a:r>
          </a:p>
          <a:p>
            <a:r>
              <a:rPr lang="en-US" dirty="0"/>
              <a:t>Alternate with user testing</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Tree>
    <p:extLst>
      <p:ext uri="{BB962C8B-B14F-4D97-AF65-F5344CB8AC3E}">
        <p14:creationId xmlns:p14="http://schemas.microsoft.com/office/powerpoint/2010/main" val="8190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r>
              <a:rPr lang="en-US" dirty="0"/>
              <a:t>User Testing Data</a:t>
            </a:r>
          </a:p>
        </p:txBody>
      </p:sp>
      <p:sp>
        <p:nvSpPr>
          <p:cNvPr id="466947" name="Rectangle 3"/>
          <p:cNvSpPr>
            <a:spLocks noGrp="1" noChangeArrowheads="1"/>
          </p:cNvSpPr>
          <p:nvPr>
            <p:ph idx="1"/>
          </p:nvPr>
        </p:nvSpPr>
        <p:spPr>
          <a:xfrm>
            <a:off x="639233" y="1600199"/>
            <a:ext cx="7735091" cy="4910847"/>
          </a:xfrm>
        </p:spPr>
        <p:txBody>
          <a:bodyPr>
            <a:normAutofit fontScale="85000" lnSpcReduction="20000"/>
          </a:bodyPr>
          <a:lstStyle/>
          <a:p>
            <a:r>
              <a:rPr lang="en-US" dirty="0"/>
              <a:t>Process data</a:t>
            </a:r>
          </a:p>
          <a:p>
            <a:pPr lvl="1"/>
            <a:r>
              <a:rPr lang="en-US" dirty="0"/>
              <a:t>observations of what users are doing &amp; thinking</a:t>
            </a:r>
          </a:p>
          <a:p>
            <a:pPr lvl="1"/>
            <a:r>
              <a:rPr lang="en-US" b="1" i="1" dirty="0">
                <a:solidFill>
                  <a:srgbClr val="FFC000"/>
                </a:solidFill>
              </a:rPr>
              <a:t>qualitative</a:t>
            </a:r>
          </a:p>
          <a:p>
            <a:pPr lvl="1"/>
            <a:endParaRPr lang="en-US" dirty="0"/>
          </a:p>
          <a:p>
            <a:pPr lvl="1"/>
            <a:endParaRPr lang="en-US" dirty="0"/>
          </a:p>
          <a:p>
            <a:r>
              <a:rPr lang="en-US" dirty="0"/>
              <a:t>Bottom-line data</a:t>
            </a:r>
          </a:p>
          <a:p>
            <a:pPr lvl="1"/>
            <a:r>
              <a:rPr lang="en-US" dirty="0"/>
              <a:t>summary of what happened</a:t>
            </a:r>
          </a:p>
          <a:p>
            <a:pPr lvl="2"/>
            <a:r>
              <a:rPr lang="en-US" dirty="0"/>
              <a:t>time, errors, success</a:t>
            </a:r>
          </a:p>
          <a:p>
            <a:pPr lvl="1"/>
            <a:r>
              <a:rPr lang="en-US" dirty="0"/>
              <a:t>i.e., the dependent variables</a:t>
            </a:r>
          </a:p>
          <a:p>
            <a:pPr lvl="1"/>
            <a:r>
              <a:rPr lang="en-US" b="1" i="1" dirty="0">
                <a:solidFill>
                  <a:srgbClr val="FFC000"/>
                </a:solidFill>
              </a:rPr>
              <a:t>quantitative</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7CF45A7D-27BE-FB41-917F-E8B7C6646A5B}" type="slidenum">
              <a:rPr lang="en-US" smtClean="0"/>
              <a:pPr/>
              <a:t>28</a:t>
            </a:fld>
            <a:endParaRPr lang="en-US"/>
          </a:p>
        </p:txBody>
      </p:sp>
      <p:grpSp>
        <p:nvGrpSpPr>
          <p:cNvPr id="8" name="Group 7"/>
          <p:cNvGrpSpPr/>
          <p:nvPr/>
        </p:nvGrpSpPr>
        <p:grpSpPr>
          <a:xfrm>
            <a:off x="8780715" y="1293395"/>
            <a:ext cx="3411285" cy="2260813"/>
            <a:chOff x="5792540" y="1333044"/>
            <a:chExt cx="3351460" cy="2221164"/>
          </a:xfrm>
        </p:grpSpPr>
        <p:pic>
          <p:nvPicPr>
            <p:cNvPr id="1151" name="Picture 127" descr="http://allazollers.com/images/portfolio-item-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2540" y="1333044"/>
              <a:ext cx="3351460" cy="200572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349333" y="3338764"/>
              <a:ext cx="2223686" cy="215444"/>
            </a:xfrm>
            <a:prstGeom prst="rect">
              <a:avLst/>
            </a:prstGeom>
            <a:noFill/>
          </p:spPr>
          <p:txBody>
            <a:bodyPr wrap="none" rtlCol="0">
              <a:spAutoFit/>
            </a:bodyPr>
            <a:lstStyle/>
            <a:p>
              <a:r>
                <a:rPr lang="en-US" sz="800" dirty="0">
                  <a:latin typeface="Helvetica" pitchFamily="34" charset="0"/>
                </a:rPr>
                <a:t>http://allazollers.com/discovery-research.php</a:t>
              </a:r>
            </a:p>
          </p:txBody>
        </p:sp>
      </p:grpSp>
      <p:grpSp>
        <p:nvGrpSpPr>
          <p:cNvPr id="9" name="Group 8"/>
          <p:cNvGrpSpPr/>
          <p:nvPr/>
        </p:nvGrpSpPr>
        <p:grpSpPr>
          <a:xfrm>
            <a:off x="8779328" y="4058883"/>
            <a:ext cx="3490356" cy="2502605"/>
            <a:chOff x="5792540" y="4054644"/>
            <a:chExt cx="3429144" cy="2458716"/>
          </a:xfrm>
        </p:grpSpPr>
        <p:pic>
          <p:nvPicPr>
            <p:cNvPr id="1153" name="Picture 129" descr="http://www.fusionfarm.com/content/uploads/2012/10/analyzing-dat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2540" y="4054644"/>
              <a:ext cx="3351460" cy="2230359"/>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5792540" y="6297916"/>
              <a:ext cx="3429144" cy="215444"/>
            </a:xfrm>
            <a:prstGeom prst="rect">
              <a:avLst/>
            </a:prstGeom>
            <a:noFill/>
          </p:spPr>
          <p:txBody>
            <a:bodyPr wrap="none" rtlCol="0">
              <a:spAutoFit/>
            </a:bodyPr>
            <a:lstStyle/>
            <a:p>
              <a:r>
                <a:rPr lang="en-US" sz="800" dirty="0">
                  <a:latin typeface="Helvetica" pitchFamily="34" charset="0"/>
                </a:rPr>
                <a:t>http://www.fusionfarm.com/content/uploads/2012/10/analyzing-data.jpg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7893" name="Rectangle 6"/>
          <p:cNvSpPr>
            <a:spLocks noGrp="1" noChangeArrowheads="1"/>
          </p:cNvSpPr>
          <p:nvPr>
            <p:ph type="title"/>
          </p:nvPr>
        </p:nvSpPr>
        <p:spPr/>
        <p:txBody>
          <a:bodyPr/>
          <a:lstStyle/>
          <a:p>
            <a:r>
              <a:rPr lang="en-US" dirty="0"/>
              <a:t>User Testing Summary</a:t>
            </a:r>
          </a:p>
        </p:txBody>
      </p:sp>
      <p:sp>
        <p:nvSpPr>
          <p:cNvPr id="319495" name="Rectangle 7"/>
          <p:cNvSpPr>
            <a:spLocks noGrp="1" noChangeArrowheads="1"/>
          </p:cNvSpPr>
          <p:nvPr>
            <p:ph idx="1"/>
          </p:nvPr>
        </p:nvSpPr>
        <p:spPr>
          <a:xfrm>
            <a:off x="639233" y="1063557"/>
            <a:ext cx="11195715" cy="5553482"/>
          </a:xfrm>
        </p:spPr>
        <p:txBody>
          <a:bodyPr>
            <a:normAutofit fontScale="77500" lnSpcReduction="20000"/>
          </a:bodyPr>
          <a:lstStyle/>
          <a:p>
            <a:r>
              <a:rPr lang="en-US" dirty="0"/>
              <a:t>User testing is important, but takes time/effort</a:t>
            </a:r>
          </a:p>
          <a:p>
            <a:endParaRPr lang="en-US" sz="1700" dirty="0"/>
          </a:p>
          <a:p>
            <a:r>
              <a:rPr lang="en-US" dirty="0"/>
              <a:t>Use ????? tasks &amp; ????? participants</a:t>
            </a:r>
          </a:p>
          <a:p>
            <a:pPr lvl="1"/>
            <a:r>
              <a:rPr lang="en-US" i="1" dirty="0">
                <a:solidFill>
                  <a:srgbClr val="FFC000"/>
                </a:solidFill>
              </a:rPr>
              <a:t>real tasks </a:t>
            </a:r>
            <a:r>
              <a:rPr lang="en-US" dirty="0"/>
              <a:t>&amp; </a:t>
            </a:r>
            <a:r>
              <a:rPr lang="en-US" i="1" dirty="0">
                <a:solidFill>
                  <a:srgbClr val="FFC000"/>
                </a:solidFill>
              </a:rPr>
              <a:t>representative</a:t>
            </a:r>
            <a:r>
              <a:rPr lang="en-US" dirty="0"/>
              <a:t> participants</a:t>
            </a:r>
          </a:p>
          <a:p>
            <a:pPr lvl="1"/>
            <a:endParaRPr lang="en-US" sz="1700" dirty="0"/>
          </a:p>
          <a:p>
            <a:r>
              <a:rPr lang="en-US" dirty="0"/>
              <a:t>Be ethical &amp; treat your participants well</a:t>
            </a:r>
          </a:p>
          <a:p>
            <a:endParaRPr lang="en-US" sz="1700" dirty="0"/>
          </a:p>
          <a:p>
            <a:r>
              <a:rPr lang="en-US" dirty="0"/>
              <a:t>Want to know what people are doing &amp; why? collect</a:t>
            </a:r>
          </a:p>
          <a:p>
            <a:pPr lvl="1"/>
            <a:r>
              <a:rPr lang="en-US" dirty="0"/>
              <a:t>process data</a:t>
            </a:r>
          </a:p>
          <a:p>
            <a:pPr lvl="1"/>
            <a:endParaRPr lang="en-US" sz="1700" dirty="0"/>
          </a:p>
          <a:p>
            <a:r>
              <a:rPr lang="en-US" dirty="0"/>
              <a:t>Bottom line data requires ???? to get statistically reliable results</a:t>
            </a:r>
          </a:p>
          <a:p>
            <a:pPr lvl="1"/>
            <a:r>
              <a:rPr lang="en-US" i="1" dirty="0">
                <a:solidFill>
                  <a:srgbClr val="FFC000"/>
                </a:solidFill>
              </a:rPr>
              <a:t>more participants</a:t>
            </a:r>
          </a:p>
          <a:p>
            <a:pPr lvl="1"/>
            <a:endParaRPr lang="en-US" sz="1700" dirty="0"/>
          </a:p>
          <a:p>
            <a:r>
              <a:rPr lang="en-US" dirty="0"/>
              <a:t>Difference between between &amp; within groups?</a:t>
            </a:r>
          </a:p>
          <a:p>
            <a:pPr lvl="1"/>
            <a:r>
              <a:rPr lang="en-US" dirty="0"/>
              <a:t>between groups: everyone participates in one condition</a:t>
            </a:r>
          </a:p>
          <a:p>
            <a:pPr lvl="1"/>
            <a:r>
              <a:rPr lang="en-US" dirty="0"/>
              <a:t>within groups: everyone participates in multiple conditions</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 name="Slide Number Placeholder 3"/>
          <p:cNvSpPr>
            <a:spLocks noGrp="1"/>
          </p:cNvSpPr>
          <p:nvPr>
            <p:ph type="sldNum" sz="quarter" idx="12"/>
          </p:nvPr>
        </p:nvSpPr>
        <p:spPr/>
        <p:txBody>
          <a:bodyPr/>
          <a:lstStyle/>
          <a:p>
            <a:fld id="{7CF45A7D-27BE-FB41-917F-E8B7C6646A5B}" type="slidenum">
              <a:rPr lang="en-US" smtClean="0"/>
              <a:pPr/>
              <a:t>29</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495">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5">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5">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5">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495">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9495">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949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Administrivia</a:t>
            </a:r>
            <a:endParaRPr lang="en-US" dirty="0"/>
          </a:p>
        </p:txBody>
      </p:sp>
      <p:sp>
        <p:nvSpPr>
          <p:cNvPr id="3" name="Content Placeholder 2"/>
          <p:cNvSpPr>
            <a:spLocks noGrp="1"/>
          </p:cNvSpPr>
          <p:nvPr>
            <p:ph idx="1"/>
          </p:nvPr>
        </p:nvSpPr>
        <p:spPr>
          <a:xfrm>
            <a:off x="639233" y="1332854"/>
            <a:ext cx="11546909" cy="5265628"/>
          </a:xfrm>
        </p:spPr>
        <p:txBody>
          <a:bodyPr>
            <a:normAutofit fontScale="92500" lnSpcReduction="10000"/>
          </a:bodyPr>
          <a:lstStyle/>
          <a:p>
            <a:r>
              <a:rPr lang="en-US" dirty="0"/>
              <a:t>Heuristic Evaluation Grades</a:t>
            </a:r>
          </a:p>
          <a:p>
            <a:pPr lvl="1"/>
            <a:r>
              <a:rPr lang="en-US" dirty="0"/>
              <a:t>hope to have A7 grades by Monday night &amp; A9 by Tuesday night (so you know if you need to practice before the midterm)</a:t>
            </a:r>
          </a:p>
          <a:p>
            <a:pPr lvl="1"/>
            <a:endParaRPr lang="en-US" dirty="0"/>
          </a:p>
          <a:p>
            <a:r>
              <a:rPr lang="en-US" dirty="0"/>
              <a:t>OAE: have you gotten email from us &amp; confirmed?</a:t>
            </a:r>
          </a:p>
          <a:p>
            <a:pPr lvl="1"/>
            <a:endParaRPr lang="en-US" dirty="0"/>
          </a:p>
          <a:p>
            <a:r>
              <a:rPr lang="en-US" dirty="0"/>
              <a:t>Course grades</a:t>
            </a:r>
          </a:p>
          <a:p>
            <a:pPr lvl="1"/>
            <a:r>
              <a:rPr lang="en-US" dirty="0"/>
              <a:t>in the past, ~67% of class has gotten A+, A, or A-</a:t>
            </a:r>
          </a:p>
          <a:p>
            <a:pPr lvl="1"/>
            <a:r>
              <a:rPr lang="en-US" dirty="0"/>
              <a:t>most of the remainder B+ or B. Few B- and Cs, generally where student did not carry their share of project work</a:t>
            </a:r>
          </a:p>
          <a:p>
            <a:pPr lvl="1"/>
            <a:endParaRPr lang="en-US" dirty="0"/>
          </a:p>
          <a:p>
            <a:endParaRPr lang="en-US" dirty="0"/>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378E877C-33E4-8D47-9FF8-A9983EC5D9E6}" type="slidenum">
              <a:rPr lang="en-US" smtClean="0"/>
              <a:pPr/>
              <a:t>3</a:t>
            </a:fld>
            <a:endParaRPr lang="en-US"/>
          </a:p>
        </p:txBody>
      </p:sp>
    </p:spTree>
    <p:extLst>
      <p:ext uri="{BB962C8B-B14F-4D97-AF65-F5344CB8AC3E}">
        <p14:creationId xmlns:p14="http://schemas.microsoft.com/office/powerpoint/2010/main" val="2614614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30</a:t>
            </a:fld>
            <a:endParaRPr lang="en-US"/>
          </a:p>
        </p:txBody>
      </p:sp>
      <p:sp>
        <p:nvSpPr>
          <p:cNvPr id="8" name="Rectangle 7"/>
          <p:cNvSpPr/>
          <p:nvPr/>
        </p:nvSpPr>
        <p:spPr bwMode="auto">
          <a:xfrm>
            <a:off x="1" y="0"/>
            <a:ext cx="12186144"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2208643" y="16024"/>
            <a:ext cx="7769979" cy="6608958"/>
          </a:xfrm>
          <a:prstGeom prst="rect">
            <a:avLst/>
          </a:prstGeom>
        </p:spPr>
      </p:pic>
      <p:sp>
        <p:nvSpPr>
          <p:cNvPr id="11" name="TextBox 10"/>
          <p:cNvSpPr txBox="1"/>
          <p:nvPr/>
        </p:nvSpPr>
        <p:spPr>
          <a:xfrm>
            <a:off x="1598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6036461" y="6495953"/>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4357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solidFill>
                  <a:schemeClr val="bg2"/>
                </a:solidFill>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31</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9235" y="352425"/>
            <a:ext cx="11552767" cy="1143000"/>
          </a:xfrm>
        </p:spPr>
        <p:txBody>
          <a:bodyPr wrap="square" anchor="ctr">
            <a:normAutofit/>
          </a:bodyPr>
          <a:lstStyle/>
          <a:p>
            <a:r>
              <a:rPr lang="en-US" dirty="0"/>
              <a:t>Visual Hierarchy and Reading Order</a:t>
            </a:r>
          </a:p>
        </p:txBody>
      </p:sp>
      <p:pic>
        <p:nvPicPr>
          <p:cNvPr id="1026" name="Picture 2">
            <a:extLst>
              <a:ext uri="{FF2B5EF4-FFF2-40B4-BE49-F238E27FC236}">
                <a16:creationId xmlns:a16="http://schemas.microsoft.com/office/drawing/2014/main" id="{F2A8E5EB-8A97-914F-94CC-F8D3EEBB4B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81051" y="1657292"/>
            <a:ext cx="4707681" cy="3543415"/>
          </a:xfrm>
          <a:prstGeom prst="rect">
            <a:avLst/>
          </a:prstGeom>
          <a:solidFill>
            <a:srgbClr val="FFFFFF"/>
          </a:solidFill>
        </p:spPr>
      </p:pic>
      <p:sp>
        <p:nvSpPr>
          <p:cNvPr id="71" name="Content Placeholder 3">
            <a:extLst>
              <a:ext uri="{FF2B5EF4-FFF2-40B4-BE49-F238E27FC236}">
                <a16:creationId xmlns:a16="http://schemas.microsoft.com/office/drawing/2014/main" id="{06EF1A98-9BDB-4CAB-AD73-0F9CA2828013}"/>
              </a:ext>
            </a:extLst>
          </p:cNvPr>
          <p:cNvSpPr>
            <a:spLocks noGrp="1"/>
          </p:cNvSpPr>
          <p:nvPr>
            <p:ph sz="quarter" idx="2"/>
          </p:nvPr>
        </p:nvSpPr>
        <p:spPr>
          <a:xfrm>
            <a:off x="8510950" y="1555594"/>
            <a:ext cx="3664634" cy="2286000"/>
          </a:xfrm>
        </p:spPr>
        <p:txBody>
          <a:bodyPr/>
          <a:lstStyle/>
          <a:p>
            <a:pPr marL="0" indent="0">
              <a:buNone/>
            </a:pPr>
            <a:r>
              <a:rPr lang="en-US" sz="2400" b="1" dirty="0">
                <a:solidFill>
                  <a:srgbClr val="FFC000"/>
                </a:solidFill>
              </a:rPr>
              <a:t>Strong visual hierarchies</a:t>
            </a:r>
            <a:br>
              <a:rPr lang="en-US" sz="2400" b="1" dirty="0">
                <a:solidFill>
                  <a:srgbClr val="FFC000"/>
                </a:solidFill>
              </a:rPr>
            </a:br>
            <a:r>
              <a:rPr lang="en-US" sz="2400" dirty="0"/>
              <a:t>guide visual &amp; logical progression by showing what is important.</a:t>
            </a:r>
          </a:p>
        </p:txBody>
      </p:sp>
      <p:sp>
        <p:nvSpPr>
          <p:cNvPr id="73" name="Content Placeholder 4">
            <a:extLst>
              <a:ext uri="{FF2B5EF4-FFF2-40B4-BE49-F238E27FC236}">
                <a16:creationId xmlns:a16="http://schemas.microsoft.com/office/drawing/2014/main" id="{6B5C444B-4AF3-4C29-AD63-BBE640DF7B2A}"/>
              </a:ext>
            </a:extLst>
          </p:cNvPr>
          <p:cNvSpPr>
            <a:spLocks noGrp="1"/>
          </p:cNvSpPr>
          <p:nvPr>
            <p:ph sz="quarter" idx="3"/>
          </p:nvPr>
        </p:nvSpPr>
        <p:spPr>
          <a:xfrm>
            <a:off x="175309" y="1555594"/>
            <a:ext cx="3693303" cy="2286000"/>
          </a:xfrm>
        </p:spPr>
        <p:txBody>
          <a:bodyPr/>
          <a:lstStyle/>
          <a:p>
            <a:pPr marL="0" indent="0">
              <a:buNone/>
            </a:pPr>
            <a:r>
              <a:rPr lang="en-US" sz="2400" b="1" dirty="0">
                <a:solidFill>
                  <a:srgbClr val="FFC000"/>
                </a:solidFill>
              </a:rPr>
              <a:t>Weak visual hierarchies</a:t>
            </a:r>
            <a:br>
              <a:rPr lang="en-US" sz="2400" b="1" dirty="0">
                <a:solidFill>
                  <a:srgbClr val="FFC000"/>
                </a:solidFill>
              </a:rPr>
            </a:br>
            <a:r>
              <a:rPr lang="en-US" sz="2400" dirty="0"/>
              <a:t>provide little or no guidance on what is important.</a:t>
            </a:r>
          </a:p>
        </p:txBody>
      </p:sp>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2024</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a:xfrm>
            <a:off x="10865342" y="6617039"/>
            <a:ext cx="1320800" cy="457200"/>
          </a:xfrm>
        </p:spPr>
        <p:txBody>
          <a:bodyPr wrap="square" anchor="t">
            <a:normAutofit/>
          </a:bodyPr>
          <a:lstStyle/>
          <a:p>
            <a:pPr>
              <a:spcBef>
                <a:spcPts val="0"/>
              </a:spcBef>
              <a:spcAft>
                <a:spcPts val="600"/>
              </a:spcAft>
            </a:pPr>
            <a:fld id="{00000000-1234-1234-1234-123412341234}" type="slidenum">
              <a:rPr lang="es" smtClean="0"/>
              <a:pPr>
                <a:spcBef>
                  <a:spcPts val="0"/>
                </a:spcBef>
                <a:spcAft>
                  <a:spcPts val="600"/>
                </a:spcAft>
              </a:pPr>
              <a:t>32</a:t>
            </a:fld>
            <a:endParaRPr lang="es"/>
          </a:p>
        </p:txBody>
      </p:sp>
      <p:sp>
        <p:nvSpPr>
          <p:cNvPr id="4" name="TextBox 3">
            <a:extLst>
              <a:ext uri="{FF2B5EF4-FFF2-40B4-BE49-F238E27FC236}">
                <a16:creationId xmlns:a16="http://schemas.microsoft.com/office/drawing/2014/main" id="{1BFEF2C6-18B2-014B-8771-3669E000281C}"/>
              </a:ext>
            </a:extLst>
          </p:cNvPr>
          <p:cNvSpPr txBox="1"/>
          <p:nvPr/>
        </p:nvSpPr>
        <p:spPr>
          <a:xfrm>
            <a:off x="2021960" y="5914214"/>
            <a:ext cx="8574783" cy="461665"/>
          </a:xfrm>
          <a:prstGeom prst="rect">
            <a:avLst/>
          </a:prstGeom>
          <a:noFill/>
        </p:spPr>
        <p:txBody>
          <a:bodyPr wrap="none" rtlCol="0">
            <a:spAutoFit/>
          </a:bodyPr>
          <a:lstStyle/>
          <a:p>
            <a:r>
              <a:rPr lang="en-US" i="1" dirty="0">
                <a:latin typeface="Helvetica" pitchFamily="2" charset="0"/>
              </a:rPr>
              <a:t>Strong visual hierarchies create a sense of order and balance</a:t>
            </a:r>
          </a:p>
        </p:txBody>
      </p:sp>
    </p:spTree>
    <p:extLst>
      <p:ext uri="{BB962C8B-B14F-4D97-AF65-F5344CB8AC3E}">
        <p14:creationId xmlns:p14="http://schemas.microsoft.com/office/powerpoint/2010/main" val="2171886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DBDEDE"/>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33</a:t>
            </a:fld>
            <a:endParaRPr lang="en-US" dirty="0"/>
          </a:p>
        </p:txBody>
      </p:sp>
      <p:sp>
        <p:nvSpPr>
          <p:cNvPr id="3" name="Rectangle 2"/>
          <p:cNvSpPr/>
          <p:nvPr/>
        </p:nvSpPr>
        <p:spPr>
          <a:xfrm>
            <a:off x="700391" y="4454544"/>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1" name="Rectangle 10"/>
          <p:cNvSpPr/>
          <p:nvPr/>
        </p:nvSpPr>
        <p:spPr>
          <a:xfrm>
            <a:off x="700391" y="1898450"/>
            <a:ext cx="11329481" cy="1138773"/>
          </a:xfrm>
          <a:prstGeom prst="rect">
            <a:avLst/>
          </a:prstGeom>
        </p:spPr>
        <p:txBody>
          <a:bodyPr wrap="square">
            <a:spAutoFit/>
          </a:bodyPr>
          <a:lstStyle/>
          <a:p>
            <a:r>
              <a:rPr lang="en-US" sz="3600" dirty="0">
                <a:latin typeface="Helvetica"/>
                <a:cs typeface="Helvetica"/>
              </a:rPr>
              <a:t>“The whole is greater than the sum of the parts.”</a:t>
            </a:r>
            <a:br>
              <a:rPr lang="en-US" sz="3600" dirty="0">
                <a:latin typeface="Helvetica"/>
                <a:cs typeface="Helvetica"/>
              </a:rPr>
            </a:br>
            <a:r>
              <a:rPr lang="en-US" sz="3200" dirty="0">
                <a:solidFill>
                  <a:schemeClr val="bg2">
                    <a:lumMod val="40000"/>
                    <a:lumOff val="60000"/>
                  </a:schemeClr>
                </a:solidFill>
                <a:latin typeface="Helvetica"/>
                <a:cs typeface="Helvetica"/>
              </a:rPr>
              <a:t>– David </a:t>
            </a:r>
            <a:r>
              <a:rPr lang="en-US" sz="3200" dirty="0" err="1">
                <a:solidFill>
                  <a:schemeClr val="bg2">
                    <a:lumMod val="40000"/>
                    <a:lumOff val="60000"/>
                  </a:schemeClr>
                </a:solidFill>
                <a:latin typeface="Helvetica"/>
                <a:cs typeface="Helvetica"/>
              </a:rPr>
              <a:t>Hothersall</a:t>
            </a:r>
            <a:endParaRPr lang="en-US" sz="3200" dirty="0">
              <a:solidFill>
                <a:schemeClr val="bg2">
                  <a:lumMod val="40000"/>
                  <a:lumOff val="60000"/>
                </a:schemeClr>
              </a:solidFill>
              <a:latin typeface="Helvetica"/>
              <a:cs typeface="Helvetica"/>
            </a:endParaRPr>
          </a:p>
        </p:txBody>
      </p:sp>
      <p:sp>
        <p:nvSpPr>
          <p:cNvPr id="12" name="Rectangle 11"/>
          <p:cNvSpPr/>
          <p:nvPr/>
        </p:nvSpPr>
        <p:spPr>
          <a:xfrm>
            <a:off x="700391" y="3799459"/>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D63E-12B1-584C-9A68-621630952039}"/>
              </a:ext>
            </a:extLst>
          </p:cNvPr>
          <p:cNvSpPr>
            <a:spLocks noGrp="1"/>
          </p:cNvSpPr>
          <p:nvPr>
            <p:ph type="title"/>
          </p:nvPr>
        </p:nvSpPr>
        <p:spPr>
          <a:xfrm>
            <a:off x="460917" y="0"/>
            <a:ext cx="11731086" cy="1143000"/>
          </a:xfrm>
        </p:spPr>
        <p:txBody>
          <a:bodyPr>
            <a:normAutofit fontScale="90000"/>
          </a:bodyPr>
          <a:lstStyle/>
          <a:p>
            <a:r>
              <a:rPr lang="en-US" i="1" dirty="0"/>
              <a:t>Gestalt Principles of Perception </a:t>
            </a:r>
            <a:r>
              <a:rPr lang="en-US" dirty="0"/>
              <a:t>Group Information</a:t>
            </a:r>
          </a:p>
        </p:txBody>
      </p:sp>
      <p:sp>
        <p:nvSpPr>
          <p:cNvPr id="18" name="Content Placeholder 17">
            <a:extLst>
              <a:ext uri="{FF2B5EF4-FFF2-40B4-BE49-F238E27FC236}">
                <a16:creationId xmlns:a16="http://schemas.microsoft.com/office/drawing/2014/main" id="{8ABBF5F8-9674-054E-98B9-96CA81BC7C74}"/>
              </a:ext>
            </a:extLst>
          </p:cNvPr>
          <p:cNvSpPr>
            <a:spLocks noGrp="1"/>
          </p:cNvSpPr>
          <p:nvPr>
            <p:ph idx="1"/>
          </p:nvPr>
        </p:nvSpPr>
        <p:spPr>
          <a:xfrm>
            <a:off x="311150" y="1219200"/>
            <a:ext cx="11523799" cy="597129"/>
          </a:xfrm>
        </p:spPr>
        <p:txBody>
          <a:bodyPr/>
          <a:lstStyle/>
          <a:p>
            <a:pPr marL="0" indent="0">
              <a:buNone/>
              <a:tabLst>
                <a:tab pos="279400" algn="l"/>
                <a:tab pos="3535363" algn="l"/>
                <a:tab pos="6223000" algn="l"/>
                <a:tab pos="9766300" algn="l"/>
              </a:tabLst>
            </a:pPr>
            <a:r>
              <a:rPr lang="en-US" sz="2800" dirty="0"/>
              <a:t>	Proximity	Similarity	Continuation	Closure</a:t>
            </a:r>
          </a:p>
        </p:txBody>
      </p:sp>
      <p:sp>
        <p:nvSpPr>
          <p:cNvPr id="6" name="Date Placeholder 5">
            <a:extLst>
              <a:ext uri="{FF2B5EF4-FFF2-40B4-BE49-F238E27FC236}">
                <a16:creationId xmlns:a16="http://schemas.microsoft.com/office/drawing/2014/main" id="{363A3A21-5FED-9F43-9324-4BAFF7323A25}"/>
              </a:ext>
            </a:extLst>
          </p:cNvPr>
          <p:cNvSpPr>
            <a:spLocks noGrp="1"/>
          </p:cNvSpPr>
          <p:nvPr>
            <p:ph type="dt" sz="half" idx="10"/>
          </p:nvPr>
        </p:nvSpPr>
        <p:spPr/>
        <p:txBody>
          <a:bodyPr/>
          <a:lstStyle/>
          <a:p>
            <a:r>
              <a:rPr lang="en-US"/>
              <a:t>Autumn 2024</a:t>
            </a:r>
          </a:p>
        </p:txBody>
      </p:sp>
      <p:sp>
        <p:nvSpPr>
          <p:cNvPr id="7" name="Footer Placeholder 6">
            <a:extLst>
              <a:ext uri="{FF2B5EF4-FFF2-40B4-BE49-F238E27FC236}">
                <a16:creationId xmlns:a16="http://schemas.microsoft.com/office/drawing/2014/main" id="{63DFB683-8AE9-8B42-81F7-D9D2B1773A15}"/>
              </a:ext>
            </a:extLst>
          </p:cNvPr>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D24716AF-CE22-3440-8903-D92F0B0DFF83}"/>
              </a:ext>
            </a:extLst>
          </p:cNvPr>
          <p:cNvSpPr>
            <a:spLocks noGrp="1"/>
          </p:cNvSpPr>
          <p:nvPr>
            <p:ph type="sldNum" sz="quarter" idx="12"/>
          </p:nvPr>
        </p:nvSpPr>
        <p:spPr/>
        <p:txBody>
          <a:bodyPr/>
          <a:lstStyle/>
          <a:p>
            <a:fld id="{02BCABCA-FA2A-4B2F-A5F1-BE19530A1D55}" type="slidenum">
              <a:rPr lang="en-US" smtClean="0"/>
              <a:pPr/>
              <a:t>34</a:t>
            </a:fld>
            <a:endParaRPr lang="en-US"/>
          </a:p>
        </p:txBody>
      </p:sp>
      <p:sp>
        <p:nvSpPr>
          <p:cNvPr id="19" name="TextBox 18">
            <a:extLst>
              <a:ext uri="{FF2B5EF4-FFF2-40B4-BE49-F238E27FC236}">
                <a16:creationId xmlns:a16="http://schemas.microsoft.com/office/drawing/2014/main" id="{C870B035-83F5-2C4B-8270-211322B344D5}"/>
              </a:ext>
            </a:extLst>
          </p:cNvPr>
          <p:cNvSpPr txBox="1"/>
          <p:nvPr/>
        </p:nvSpPr>
        <p:spPr>
          <a:xfrm>
            <a:off x="311150" y="4716490"/>
            <a:ext cx="2297603" cy="769441"/>
          </a:xfrm>
          <a:prstGeom prst="rect">
            <a:avLst/>
          </a:prstGeom>
          <a:noFill/>
        </p:spPr>
        <p:txBody>
          <a:bodyPr wrap="square" rtlCol="0">
            <a:spAutoFit/>
          </a:bodyPr>
          <a:lstStyle/>
          <a:p>
            <a:r>
              <a:rPr lang="en-US" sz="2200" dirty="0">
                <a:latin typeface="Helvetica" pitchFamily="2" charset="0"/>
              </a:rPr>
              <a:t>Elements close together</a:t>
            </a:r>
          </a:p>
        </p:txBody>
      </p:sp>
      <p:sp>
        <p:nvSpPr>
          <p:cNvPr id="20" name="TextBox 19">
            <a:extLst>
              <a:ext uri="{FF2B5EF4-FFF2-40B4-BE49-F238E27FC236}">
                <a16:creationId xmlns:a16="http://schemas.microsoft.com/office/drawing/2014/main" id="{AA83694C-7266-6542-BBE3-66BE299B7E91}"/>
              </a:ext>
            </a:extLst>
          </p:cNvPr>
          <p:cNvSpPr txBox="1"/>
          <p:nvPr/>
        </p:nvSpPr>
        <p:spPr>
          <a:xfrm>
            <a:off x="3541574" y="4716490"/>
            <a:ext cx="2807189" cy="769441"/>
          </a:xfrm>
          <a:prstGeom prst="rect">
            <a:avLst/>
          </a:prstGeom>
          <a:noFill/>
        </p:spPr>
        <p:txBody>
          <a:bodyPr wrap="square" rtlCol="0">
            <a:spAutoFit/>
          </a:bodyPr>
          <a:lstStyle/>
          <a:p>
            <a:r>
              <a:rPr lang="en-US" sz="2200" dirty="0">
                <a:latin typeface="Helvetica" pitchFamily="2" charset="0"/>
              </a:rPr>
              <a:t>Similarity of shape, size, or color</a:t>
            </a:r>
          </a:p>
        </p:txBody>
      </p:sp>
      <p:sp>
        <p:nvSpPr>
          <p:cNvPr id="21" name="TextBox 20">
            <a:extLst>
              <a:ext uri="{FF2B5EF4-FFF2-40B4-BE49-F238E27FC236}">
                <a16:creationId xmlns:a16="http://schemas.microsoft.com/office/drawing/2014/main" id="{4B26C877-DC20-1B45-A7CA-19AEC9955476}"/>
              </a:ext>
            </a:extLst>
          </p:cNvPr>
          <p:cNvSpPr txBox="1"/>
          <p:nvPr/>
        </p:nvSpPr>
        <p:spPr>
          <a:xfrm>
            <a:off x="6570817" y="4716490"/>
            <a:ext cx="2807189" cy="769441"/>
          </a:xfrm>
          <a:prstGeom prst="rect">
            <a:avLst/>
          </a:prstGeom>
          <a:noFill/>
        </p:spPr>
        <p:txBody>
          <a:bodyPr wrap="square" rtlCol="0">
            <a:spAutoFit/>
          </a:bodyPr>
          <a:lstStyle/>
          <a:p>
            <a:r>
              <a:rPr lang="en-US" sz="2200" dirty="0">
                <a:latin typeface="Helvetica" pitchFamily="2" charset="0"/>
              </a:rPr>
              <a:t>Aligned along a line or curve</a:t>
            </a:r>
          </a:p>
        </p:txBody>
      </p:sp>
      <p:sp>
        <p:nvSpPr>
          <p:cNvPr id="22" name="TextBox 21">
            <a:extLst>
              <a:ext uri="{FF2B5EF4-FFF2-40B4-BE49-F238E27FC236}">
                <a16:creationId xmlns:a16="http://schemas.microsoft.com/office/drawing/2014/main" id="{BA5601C8-0637-2645-A0F3-DC75D2C822C3}"/>
              </a:ext>
            </a:extLst>
          </p:cNvPr>
          <p:cNvSpPr txBox="1"/>
          <p:nvPr/>
        </p:nvSpPr>
        <p:spPr>
          <a:xfrm>
            <a:off x="9270610" y="4716490"/>
            <a:ext cx="3136640" cy="769441"/>
          </a:xfrm>
          <a:prstGeom prst="rect">
            <a:avLst/>
          </a:prstGeom>
          <a:noFill/>
        </p:spPr>
        <p:txBody>
          <a:bodyPr wrap="square" rtlCol="0">
            <a:spAutoFit/>
          </a:bodyPr>
          <a:lstStyle/>
          <a:p>
            <a:r>
              <a:rPr lang="en-US" sz="2200" dirty="0">
                <a:latin typeface="Helvetica" pitchFamily="2" charset="0"/>
              </a:rPr>
              <a:t>Individual elements form a single object</a:t>
            </a:r>
          </a:p>
        </p:txBody>
      </p:sp>
      <p:grpSp>
        <p:nvGrpSpPr>
          <p:cNvPr id="25" name="Group 24">
            <a:extLst>
              <a:ext uri="{FF2B5EF4-FFF2-40B4-BE49-F238E27FC236}">
                <a16:creationId xmlns:a16="http://schemas.microsoft.com/office/drawing/2014/main" id="{A9B1A44A-AAD0-604C-BA0C-A339B6952952}"/>
              </a:ext>
            </a:extLst>
          </p:cNvPr>
          <p:cNvGrpSpPr/>
          <p:nvPr/>
        </p:nvGrpSpPr>
        <p:grpSpPr>
          <a:xfrm>
            <a:off x="311150" y="1825083"/>
            <a:ext cx="11569700" cy="2743200"/>
            <a:chOff x="311150" y="1825083"/>
            <a:chExt cx="11569700" cy="2743200"/>
          </a:xfrm>
        </p:grpSpPr>
        <p:pic>
          <p:nvPicPr>
            <p:cNvPr id="3" name="Picture 2">
              <a:extLst>
                <a:ext uri="{FF2B5EF4-FFF2-40B4-BE49-F238E27FC236}">
                  <a16:creationId xmlns:a16="http://schemas.microsoft.com/office/drawing/2014/main" id="{22BD0349-BECD-2F42-9953-B3E83F543729}"/>
                </a:ext>
              </a:extLst>
            </p:cNvPr>
            <p:cNvPicPr>
              <a:picLocks noChangeAspect="1"/>
            </p:cNvPicPr>
            <p:nvPr/>
          </p:nvPicPr>
          <p:blipFill>
            <a:blip r:embed="rId3"/>
            <a:stretch>
              <a:fillRect/>
            </a:stretch>
          </p:blipFill>
          <p:spPr>
            <a:xfrm>
              <a:off x="311150" y="1825083"/>
              <a:ext cx="11569700" cy="2743200"/>
            </a:xfrm>
            <a:prstGeom prst="rect">
              <a:avLst/>
            </a:prstGeom>
          </p:spPr>
        </p:pic>
        <p:sp>
          <p:nvSpPr>
            <p:cNvPr id="24" name="Rectangle 23">
              <a:extLst>
                <a:ext uri="{FF2B5EF4-FFF2-40B4-BE49-F238E27FC236}">
                  <a16:creationId xmlns:a16="http://schemas.microsoft.com/office/drawing/2014/main" id="{8E23060A-7010-7647-AB8F-991052F75190}"/>
                </a:ext>
              </a:extLst>
            </p:cNvPr>
            <p:cNvSpPr/>
            <p:nvPr/>
          </p:nvSpPr>
          <p:spPr bwMode="auto">
            <a:xfrm>
              <a:off x="9600060" y="1885095"/>
              <a:ext cx="2234889" cy="267575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3" name="Picture 22">
              <a:extLst>
                <a:ext uri="{FF2B5EF4-FFF2-40B4-BE49-F238E27FC236}">
                  <a16:creationId xmlns:a16="http://schemas.microsoft.com/office/drawing/2014/main" id="{B9FE8E58-C7AE-9F4B-8925-C8AB4D54AE58}"/>
                </a:ext>
              </a:extLst>
            </p:cNvPr>
            <p:cNvPicPr>
              <a:picLocks noChangeAspect="1"/>
            </p:cNvPicPr>
            <p:nvPr/>
          </p:nvPicPr>
          <p:blipFill>
            <a:blip r:embed="rId4">
              <a:duotone>
                <a:schemeClr val="accent4">
                  <a:shade val="45000"/>
                  <a:satMod val="135000"/>
                </a:schemeClr>
                <a:prstClr val="white"/>
              </a:duotone>
            </a:blip>
            <a:stretch>
              <a:fillRect/>
            </a:stretch>
          </p:blipFill>
          <p:spPr>
            <a:xfrm>
              <a:off x="9772885" y="2291100"/>
              <a:ext cx="2062064" cy="1706200"/>
            </a:xfrm>
            <a:prstGeom prst="rect">
              <a:avLst/>
            </a:prstGeom>
          </p:spPr>
        </p:pic>
      </p:grpSp>
    </p:spTree>
    <p:extLst>
      <p:ext uri="{BB962C8B-B14F-4D97-AF65-F5344CB8AC3E}">
        <p14:creationId xmlns:p14="http://schemas.microsoft.com/office/powerpoint/2010/main" val="93674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Autumn 2024</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Autumn 2024</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36</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Rectangle 9">
            <a:extLst>
              <a:ext uri="{FF2B5EF4-FFF2-40B4-BE49-F238E27FC236}">
                <a16:creationId xmlns:a16="http://schemas.microsoft.com/office/drawing/2014/main" id="{F5CC5B13-B112-114C-B93B-CB31E13038BD}"/>
              </a:ext>
            </a:extLst>
          </p:cNvPr>
          <p:cNvSpPr/>
          <p:nvPr/>
        </p:nvSpPr>
        <p:spPr bwMode="auto">
          <a:xfrm>
            <a:off x="3205239"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a:extLst>
              <a:ext uri="{FF2B5EF4-FFF2-40B4-BE49-F238E27FC236}">
                <a16:creationId xmlns:a16="http://schemas.microsoft.com/office/drawing/2014/main" id="{8DC8E377-C42E-7F4E-919B-6AFC49987AFA}"/>
              </a:ext>
            </a:extLst>
          </p:cNvPr>
          <p:cNvSpPr/>
          <p:nvPr/>
        </p:nvSpPr>
        <p:spPr bwMode="auto">
          <a:xfrm>
            <a:off x="6100327" y="1055077"/>
            <a:ext cx="1445381" cy="5788855"/>
          </a:xfrm>
          <a:prstGeom prst="rect">
            <a:avLst/>
          </a:prstGeom>
          <a:noFill/>
          <a:ln w="76200" cap="flat" cmpd="sng" algn="ctr">
            <a:solidFill>
              <a:srgbClr val="000000"/>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0 w 1445381"/>
                      <a:gd name="connsiteY0" fmla="*/ 0 h 5788855"/>
                      <a:gd name="connsiteX1" fmla="*/ 467340 w 1445381"/>
                      <a:gd name="connsiteY1" fmla="*/ 0 h 5788855"/>
                      <a:gd name="connsiteX2" fmla="*/ 905772 w 1445381"/>
                      <a:gd name="connsiteY2" fmla="*/ 0 h 5788855"/>
                      <a:gd name="connsiteX3" fmla="*/ 1445381 w 1445381"/>
                      <a:gd name="connsiteY3" fmla="*/ 0 h 5788855"/>
                      <a:gd name="connsiteX4" fmla="*/ 1445381 w 1445381"/>
                      <a:gd name="connsiteY4" fmla="*/ 520997 h 5788855"/>
                      <a:gd name="connsiteX5" fmla="*/ 1445381 w 1445381"/>
                      <a:gd name="connsiteY5" fmla="*/ 984105 h 5788855"/>
                      <a:gd name="connsiteX6" fmla="*/ 1445381 w 1445381"/>
                      <a:gd name="connsiteY6" fmla="*/ 1447214 h 5788855"/>
                      <a:gd name="connsiteX7" fmla="*/ 1445381 w 1445381"/>
                      <a:gd name="connsiteY7" fmla="*/ 2026099 h 5788855"/>
                      <a:gd name="connsiteX8" fmla="*/ 1445381 w 1445381"/>
                      <a:gd name="connsiteY8" fmla="*/ 2604985 h 5788855"/>
                      <a:gd name="connsiteX9" fmla="*/ 1445381 w 1445381"/>
                      <a:gd name="connsiteY9" fmla="*/ 3068093 h 5788855"/>
                      <a:gd name="connsiteX10" fmla="*/ 1445381 w 1445381"/>
                      <a:gd name="connsiteY10" fmla="*/ 3531202 h 5788855"/>
                      <a:gd name="connsiteX11" fmla="*/ 1445381 w 1445381"/>
                      <a:gd name="connsiteY11" fmla="*/ 4110087 h 5788855"/>
                      <a:gd name="connsiteX12" fmla="*/ 1445381 w 1445381"/>
                      <a:gd name="connsiteY12" fmla="*/ 4746861 h 5788855"/>
                      <a:gd name="connsiteX13" fmla="*/ 1445381 w 1445381"/>
                      <a:gd name="connsiteY13" fmla="*/ 5152081 h 5788855"/>
                      <a:gd name="connsiteX14" fmla="*/ 1445381 w 1445381"/>
                      <a:gd name="connsiteY14" fmla="*/ 5788855 h 5788855"/>
                      <a:gd name="connsiteX15" fmla="*/ 963587 w 1445381"/>
                      <a:gd name="connsiteY15" fmla="*/ 5788855 h 5788855"/>
                      <a:gd name="connsiteX16" fmla="*/ 481794 w 1445381"/>
                      <a:gd name="connsiteY16" fmla="*/ 5788855 h 5788855"/>
                      <a:gd name="connsiteX17" fmla="*/ 0 w 1445381"/>
                      <a:gd name="connsiteY17" fmla="*/ 5788855 h 5788855"/>
                      <a:gd name="connsiteX18" fmla="*/ 0 w 1445381"/>
                      <a:gd name="connsiteY18" fmla="*/ 5209970 h 5788855"/>
                      <a:gd name="connsiteX19" fmla="*/ 0 w 1445381"/>
                      <a:gd name="connsiteY19" fmla="*/ 4746861 h 5788855"/>
                      <a:gd name="connsiteX20" fmla="*/ 0 w 1445381"/>
                      <a:gd name="connsiteY20" fmla="*/ 4283753 h 5788855"/>
                      <a:gd name="connsiteX21" fmla="*/ 0 w 1445381"/>
                      <a:gd name="connsiteY21" fmla="*/ 3762756 h 5788855"/>
                      <a:gd name="connsiteX22" fmla="*/ 0 w 1445381"/>
                      <a:gd name="connsiteY22" fmla="*/ 3068093 h 5788855"/>
                      <a:gd name="connsiteX23" fmla="*/ 0 w 1445381"/>
                      <a:gd name="connsiteY23" fmla="*/ 2489208 h 5788855"/>
                      <a:gd name="connsiteX24" fmla="*/ 0 w 1445381"/>
                      <a:gd name="connsiteY24" fmla="*/ 1968211 h 5788855"/>
                      <a:gd name="connsiteX25" fmla="*/ 0 w 1445381"/>
                      <a:gd name="connsiteY25" fmla="*/ 1562991 h 5788855"/>
                      <a:gd name="connsiteX26" fmla="*/ 0 w 1445381"/>
                      <a:gd name="connsiteY26" fmla="*/ 1157771 h 5788855"/>
                      <a:gd name="connsiteX27" fmla="*/ 0 w 1445381"/>
                      <a:gd name="connsiteY27" fmla="*/ 520997 h 5788855"/>
                      <a:gd name="connsiteX28" fmla="*/ 0 w 1445381"/>
                      <a:gd name="connsiteY28" fmla="*/ 0 h 578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45381" h="5788855" extrusionOk="0">
                        <a:moveTo>
                          <a:pt x="0" y="0"/>
                        </a:moveTo>
                        <a:cubicBezTo>
                          <a:pt x="175616" y="-37590"/>
                          <a:pt x="356656" y="7144"/>
                          <a:pt x="467340" y="0"/>
                        </a:cubicBezTo>
                        <a:cubicBezTo>
                          <a:pt x="578024" y="-7144"/>
                          <a:pt x="752948" y="50067"/>
                          <a:pt x="905772" y="0"/>
                        </a:cubicBezTo>
                        <a:cubicBezTo>
                          <a:pt x="1058596" y="-50067"/>
                          <a:pt x="1280593" y="21190"/>
                          <a:pt x="1445381" y="0"/>
                        </a:cubicBezTo>
                        <a:cubicBezTo>
                          <a:pt x="1446426" y="170782"/>
                          <a:pt x="1388700" y="270687"/>
                          <a:pt x="1445381" y="520997"/>
                        </a:cubicBezTo>
                        <a:cubicBezTo>
                          <a:pt x="1502062" y="771307"/>
                          <a:pt x="1419958" y="771692"/>
                          <a:pt x="1445381" y="984105"/>
                        </a:cubicBezTo>
                        <a:cubicBezTo>
                          <a:pt x="1470804" y="1196518"/>
                          <a:pt x="1426389" y="1342250"/>
                          <a:pt x="1445381" y="1447214"/>
                        </a:cubicBezTo>
                        <a:cubicBezTo>
                          <a:pt x="1464373" y="1552178"/>
                          <a:pt x="1429704" y="1839504"/>
                          <a:pt x="1445381" y="2026099"/>
                        </a:cubicBezTo>
                        <a:cubicBezTo>
                          <a:pt x="1461058" y="2212695"/>
                          <a:pt x="1383538" y="2485261"/>
                          <a:pt x="1445381" y="2604985"/>
                        </a:cubicBezTo>
                        <a:cubicBezTo>
                          <a:pt x="1507224" y="2724709"/>
                          <a:pt x="1395442" y="2897012"/>
                          <a:pt x="1445381" y="3068093"/>
                        </a:cubicBezTo>
                        <a:cubicBezTo>
                          <a:pt x="1495320" y="3239174"/>
                          <a:pt x="1443043" y="3359830"/>
                          <a:pt x="1445381" y="3531202"/>
                        </a:cubicBezTo>
                        <a:cubicBezTo>
                          <a:pt x="1447719" y="3702574"/>
                          <a:pt x="1380573" y="3834989"/>
                          <a:pt x="1445381" y="4110087"/>
                        </a:cubicBezTo>
                        <a:cubicBezTo>
                          <a:pt x="1510189" y="4385185"/>
                          <a:pt x="1408843" y="4450004"/>
                          <a:pt x="1445381" y="4746861"/>
                        </a:cubicBezTo>
                        <a:cubicBezTo>
                          <a:pt x="1481919" y="5043718"/>
                          <a:pt x="1420985" y="5065978"/>
                          <a:pt x="1445381" y="5152081"/>
                        </a:cubicBezTo>
                        <a:cubicBezTo>
                          <a:pt x="1469777" y="5238184"/>
                          <a:pt x="1439413" y="5508482"/>
                          <a:pt x="1445381" y="5788855"/>
                        </a:cubicBezTo>
                        <a:cubicBezTo>
                          <a:pt x="1311632" y="5809861"/>
                          <a:pt x="1150045" y="5757945"/>
                          <a:pt x="963587" y="5788855"/>
                        </a:cubicBezTo>
                        <a:cubicBezTo>
                          <a:pt x="777129" y="5819765"/>
                          <a:pt x="688154" y="5741381"/>
                          <a:pt x="481794" y="5788855"/>
                        </a:cubicBezTo>
                        <a:cubicBezTo>
                          <a:pt x="275434" y="5836329"/>
                          <a:pt x="179319" y="5763390"/>
                          <a:pt x="0" y="5788855"/>
                        </a:cubicBezTo>
                        <a:cubicBezTo>
                          <a:pt x="-15229" y="5531653"/>
                          <a:pt x="47267" y="5484653"/>
                          <a:pt x="0" y="5209970"/>
                        </a:cubicBezTo>
                        <a:cubicBezTo>
                          <a:pt x="-47267" y="4935288"/>
                          <a:pt x="30203" y="4948209"/>
                          <a:pt x="0" y="4746861"/>
                        </a:cubicBezTo>
                        <a:cubicBezTo>
                          <a:pt x="-30203" y="4545513"/>
                          <a:pt x="14176" y="4378580"/>
                          <a:pt x="0" y="4283753"/>
                        </a:cubicBezTo>
                        <a:cubicBezTo>
                          <a:pt x="-14176" y="4188926"/>
                          <a:pt x="4868" y="3947068"/>
                          <a:pt x="0" y="3762756"/>
                        </a:cubicBezTo>
                        <a:cubicBezTo>
                          <a:pt x="-4868" y="3578444"/>
                          <a:pt x="31442" y="3303906"/>
                          <a:pt x="0" y="3068093"/>
                        </a:cubicBezTo>
                        <a:cubicBezTo>
                          <a:pt x="-31442" y="2832280"/>
                          <a:pt x="36006" y="2625766"/>
                          <a:pt x="0" y="2489208"/>
                        </a:cubicBezTo>
                        <a:cubicBezTo>
                          <a:pt x="-36006" y="2352650"/>
                          <a:pt x="36744" y="2146652"/>
                          <a:pt x="0" y="1968211"/>
                        </a:cubicBezTo>
                        <a:cubicBezTo>
                          <a:pt x="-36744" y="1789770"/>
                          <a:pt x="17152" y="1717166"/>
                          <a:pt x="0" y="1562991"/>
                        </a:cubicBezTo>
                        <a:cubicBezTo>
                          <a:pt x="-17152" y="1408816"/>
                          <a:pt x="14956" y="1239627"/>
                          <a:pt x="0" y="1157771"/>
                        </a:cubicBezTo>
                        <a:cubicBezTo>
                          <a:pt x="-14956" y="1075915"/>
                          <a:pt x="24988" y="749743"/>
                          <a:pt x="0" y="520997"/>
                        </a:cubicBezTo>
                        <a:cubicBezTo>
                          <a:pt x="-24988" y="292251"/>
                          <a:pt x="32799" y="104239"/>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F504F63E-6387-3C49-B198-71FF0128DCB4}"/>
              </a:ext>
            </a:extLst>
          </p:cNvPr>
          <p:cNvSpPr txBox="1"/>
          <p:nvPr/>
        </p:nvSpPr>
        <p:spPr>
          <a:xfrm>
            <a:off x="8200760" y="1800854"/>
            <a:ext cx="2371303" cy="830997"/>
          </a:xfrm>
          <a:prstGeom prst="rect">
            <a:avLst/>
          </a:prstGeom>
          <a:noFill/>
        </p:spPr>
        <p:txBody>
          <a:bodyPr wrap="square" rtlCol="0">
            <a:spAutoFit/>
          </a:bodyPr>
          <a:lstStyle/>
          <a:p>
            <a:r>
              <a:rPr lang="en-US" b="1" dirty="0">
                <a:solidFill>
                  <a:srgbClr val="FFC000"/>
                </a:solidFill>
                <a:latin typeface="Bradley Hand ITC" panose="03070402050302030203" pitchFamily="66" charset="77"/>
              </a:rPr>
              <a:t>Beginners should use these</a:t>
            </a:r>
          </a:p>
        </p:txBody>
      </p:sp>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2111CD95-B2EA-5845-B5C5-CDF2AF9170DC}"/>
                  </a:ext>
                </a:extLst>
              </p14:cNvPr>
              <p14:cNvContentPartPr/>
              <p14:nvPr/>
            </p14:nvContentPartPr>
            <p14:xfrm>
              <a:off x="7174274" y="1533628"/>
              <a:ext cx="1023840" cy="463320"/>
            </p14:xfrm>
          </p:contentPart>
        </mc:Choice>
        <mc:Fallback xmlns="">
          <p:pic>
            <p:nvPicPr>
              <p:cNvPr id="12" name="Ink 11">
                <a:extLst>
                  <a:ext uri="{FF2B5EF4-FFF2-40B4-BE49-F238E27FC236}">
                    <a16:creationId xmlns:a16="http://schemas.microsoft.com/office/drawing/2014/main" id="{2111CD95-B2EA-5845-B5C5-CDF2AF9170DC}"/>
                  </a:ext>
                </a:extLst>
              </p:cNvPr>
              <p:cNvPicPr/>
              <p:nvPr/>
            </p:nvPicPr>
            <p:blipFill>
              <a:blip r:embed="rId17"/>
              <a:stretch>
                <a:fillRect/>
              </a:stretch>
            </p:blipFill>
            <p:spPr>
              <a:xfrm>
                <a:off x="7155194" y="1514908"/>
                <a:ext cx="106164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3ECD1E18-98BA-4648-B837-0F58A018E713}"/>
                  </a:ext>
                </a:extLst>
              </p14:cNvPr>
              <p14:cNvContentPartPr/>
              <p14:nvPr/>
            </p14:nvContentPartPr>
            <p14:xfrm>
              <a:off x="4819514" y="2447668"/>
              <a:ext cx="3431520" cy="304200"/>
            </p14:xfrm>
          </p:contentPart>
        </mc:Choice>
        <mc:Fallback xmlns="">
          <p:pic>
            <p:nvPicPr>
              <p:cNvPr id="14" name="Ink 13">
                <a:extLst>
                  <a:ext uri="{FF2B5EF4-FFF2-40B4-BE49-F238E27FC236}">
                    <a16:creationId xmlns:a16="http://schemas.microsoft.com/office/drawing/2014/main" id="{3ECD1E18-98BA-4648-B837-0F58A018E713}"/>
                  </a:ext>
                </a:extLst>
              </p:cNvPr>
              <p:cNvPicPr/>
              <p:nvPr/>
            </p:nvPicPr>
            <p:blipFill>
              <a:blip r:embed="rId19"/>
              <a:stretch>
                <a:fillRect/>
              </a:stretch>
            </p:blipFill>
            <p:spPr>
              <a:xfrm>
                <a:off x="4800794" y="2428588"/>
                <a:ext cx="3469320" cy="342000"/>
              </a:xfrm>
              <a:prstGeom prst="rect">
                <a:avLst/>
              </a:prstGeom>
            </p:spPr>
          </p:pic>
        </mc:Fallback>
      </mc:AlternateContent>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Human Abilities: Retina</a:t>
            </a:r>
          </a:p>
        </p:txBody>
      </p:sp>
      <p:sp>
        <p:nvSpPr>
          <p:cNvPr id="877573" name="Rectangle 5"/>
          <p:cNvSpPr>
            <a:spLocks noGrp="1" noChangeArrowheads="1"/>
          </p:cNvSpPr>
          <p:nvPr>
            <p:ph idx="1"/>
          </p:nvPr>
        </p:nvSpPr>
        <p:spPr>
          <a:xfrm>
            <a:off x="639233" y="973183"/>
            <a:ext cx="11195715" cy="5530983"/>
          </a:xfrm>
        </p:spPr>
        <p:txBody>
          <a:bodyPr/>
          <a:lstStyle/>
          <a:p>
            <a:pPr marL="0" indent="0">
              <a:buNone/>
            </a:pPr>
            <a:r>
              <a:rPr lang="en-US" dirty="0"/>
              <a:t>Distribution &amp; types of cones in the retina has major impact on our visual abilities</a:t>
            </a:r>
            <a:endParaRPr lang="en-US" dirty="0">
              <a:sym typeface="ZapfDingbats" pitchFamily="82" charset="2"/>
            </a:endParaRPr>
          </a:p>
        </p:txBody>
      </p:sp>
      <p:sp>
        <p:nvSpPr>
          <p:cNvPr id="6" name="Date Placeholder 3"/>
          <p:cNvSpPr>
            <a:spLocks noGrp="1"/>
          </p:cNvSpPr>
          <p:nvPr>
            <p:ph type="dt" sz="half" idx="10"/>
          </p:nvPr>
        </p:nvSpPr>
        <p:spPr/>
        <p:txBody>
          <a:bodyPr/>
          <a:lstStyle/>
          <a:p>
            <a:r>
              <a:rPr lang="en-US"/>
              <a:t>Autumn 2024</a:t>
            </a:r>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p>
        </p:txBody>
      </p:sp>
      <p:sp>
        <p:nvSpPr>
          <p:cNvPr id="8" name="Slide Number Placeholder 5"/>
          <p:cNvSpPr>
            <a:spLocks noGrp="1"/>
          </p:cNvSpPr>
          <p:nvPr>
            <p:ph type="sldNum" sz="quarter" idx="12"/>
          </p:nvPr>
        </p:nvSpPr>
        <p:spPr/>
        <p:txBody>
          <a:bodyPr/>
          <a:lstStyle/>
          <a:p>
            <a:fld id="{8BCE70B0-422F-456D-B650-D4607ABD3046}" type="slidenum">
              <a:rPr lang="en-US"/>
              <a:pPr/>
              <a:t>37</a:t>
            </a:fld>
            <a:endParaRPr lang="en-US"/>
          </a:p>
        </p:txBody>
      </p:sp>
      <p:pic>
        <p:nvPicPr>
          <p:cNvPr id="2" name="Picture 1"/>
          <p:cNvPicPr>
            <a:picLocks noChangeAspect="1"/>
          </p:cNvPicPr>
          <p:nvPr/>
        </p:nvPicPr>
        <p:blipFill>
          <a:blip r:embed="rId3"/>
          <a:stretch>
            <a:fillRect/>
          </a:stretch>
        </p:blipFill>
        <p:spPr>
          <a:xfrm>
            <a:off x="2653380" y="2917170"/>
            <a:ext cx="3514016" cy="2834640"/>
          </a:xfrm>
          <a:prstGeom prst="rect">
            <a:avLst/>
          </a:prstGeom>
        </p:spPr>
      </p:pic>
      <p:pic>
        <p:nvPicPr>
          <p:cNvPr id="3" name="Picture 2"/>
          <p:cNvPicPr>
            <a:picLocks noChangeAspect="1"/>
          </p:cNvPicPr>
          <p:nvPr/>
        </p:nvPicPr>
        <p:blipFill>
          <a:blip r:embed="rId4"/>
          <a:stretch>
            <a:fillRect/>
          </a:stretch>
        </p:blipFill>
        <p:spPr>
          <a:xfrm>
            <a:off x="6167396" y="2917170"/>
            <a:ext cx="3652222" cy="2834640"/>
          </a:xfrm>
          <a:prstGeom prst="rect">
            <a:avLst/>
          </a:prstGeom>
        </p:spPr>
      </p:pic>
      <p:sp>
        <p:nvSpPr>
          <p:cNvPr id="4" name="TextBox 3"/>
          <p:cNvSpPr txBox="1"/>
          <p:nvPr/>
        </p:nvSpPr>
        <p:spPr>
          <a:xfrm>
            <a:off x="6376733" y="5749486"/>
            <a:ext cx="2514900" cy="207749"/>
          </a:xfrm>
          <a:prstGeom prst="rect">
            <a:avLst/>
          </a:prstGeom>
          <a:noFill/>
        </p:spPr>
        <p:txBody>
          <a:bodyPr wrap="none" rtlCol="0">
            <a:spAutoFit/>
          </a:bodyPr>
          <a:lstStyle/>
          <a:p>
            <a:r>
              <a:rPr lang="en-US" sz="750" dirty="0">
                <a:solidFill>
                  <a:srgbClr val="FFFFFF"/>
                </a:solidFill>
                <a:latin typeface="Helvetica Light"/>
                <a:cs typeface="Helvetica Light"/>
              </a:rPr>
              <a:t>http://webvision.med.utah.edu/imageswv/Ostergr.jpeg </a:t>
            </a:r>
          </a:p>
        </p:txBody>
      </p:sp>
      <p:pic>
        <p:nvPicPr>
          <p:cNvPr id="10" name="Picture 9"/>
          <p:cNvPicPr>
            <a:picLocks noChangeAspect="1"/>
          </p:cNvPicPr>
          <p:nvPr/>
        </p:nvPicPr>
        <p:blipFill rotWithShape="1">
          <a:blip r:embed="rId5"/>
          <a:srcRect l="52857"/>
          <a:stretch/>
        </p:blipFill>
        <p:spPr>
          <a:xfrm>
            <a:off x="0" y="2917170"/>
            <a:ext cx="2653380" cy="2834640"/>
          </a:xfrm>
          <a:prstGeom prst="rect">
            <a:avLst/>
          </a:prstGeom>
        </p:spPr>
      </p:pic>
      <p:sp>
        <p:nvSpPr>
          <p:cNvPr id="11" name="TextBox 10"/>
          <p:cNvSpPr txBox="1"/>
          <p:nvPr/>
        </p:nvSpPr>
        <p:spPr>
          <a:xfrm>
            <a:off x="138908" y="5749486"/>
            <a:ext cx="2723809" cy="215444"/>
          </a:xfrm>
          <a:prstGeom prst="rect">
            <a:avLst/>
          </a:prstGeom>
          <a:noFill/>
        </p:spPr>
        <p:txBody>
          <a:bodyPr wrap="square" rtlCol="0">
            <a:spAutoFit/>
          </a:bodyPr>
          <a:lstStyle/>
          <a:p>
            <a:r>
              <a:rPr lang="en-US" sz="750" dirty="0">
                <a:latin typeface="Helvetica Light"/>
                <a:cs typeface="Helvetica Light"/>
              </a:rPr>
              <a:t>http://</a:t>
            </a:r>
            <a:r>
              <a:rPr lang="en-US" sz="750" dirty="0" err="1">
                <a:latin typeface="Helvetica Light"/>
                <a:cs typeface="Helvetica Light"/>
              </a:rPr>
              <a:t>www.webexhibits.org</a:t>
            </a:r>
            <a:r>
              <a:rPr lang="en-US" sz="750" dirty="0">
                <a:latin typeface="Helvetica Light"/>
                <a:cs typeface="Helvetica Light"/>
              </a:rPr>
              <a:t>/</a:t>
            </a:r>
            <a:r>
              <a:rPr lang="en-US" sz="750" dirty="0" err="1">
                <a:latin typeface="Helvetica Light"/>
                <a:cs typeface="Helvetica Light"/>
              </a:rPr>
              <a:t>causesofcolor</a:t>
            </a:r>
            <a:r>
              <a:rPr lang="en-US" sz="750" dirty="0">
                <a:latin typeface="Helvetica Light"/>
                <a:cs typeface="Helvetica Light"/>
              </a:rPr>
              <a:t>/1G.html</a:t>
            </a:r>
          </a:p>
        </p:txBody>
      </p:sp>
      <p:pic>
        <p:nvPicPr>
          <p:cNvPr id="12" name="Picture 2" descr="http://archive.cnx.org/resources/f60d65bfa727f56494b68c941587875d7a763eda/Figure_27_03_01.jpg">
            <a:extLst>
              <a:ext uri="{FF2B5EF4-FFF2-40B4-BE49-F238E27FC236}">
                <a16:creationId xmlns:a16="http://schemas.microsoft.com/office/drawing/2014/main" id="{4BED22D5-DC95-469C-ABE4-88F07AF7871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69838" y="2917170"/>
            <a:ext cx="2916305" cy="28323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lstStyle/>
          <a:p>
            <a:r>
              <a:rPr lang="en-US"/>
              <a:t>The Model Human Processor</a:t>
            </a:r>
          </a:p>
        </p:txBody>
      </p:sp>
      <p:sp>
        <p:nvSpPr>
          <p:cNvPr id="26629" name="Rectangle 3"/>
          <p:cNvSpPr>
            <a:spLocks noGrp="1" noChangeArrowheads="1"/>
          </p:cNvSpPr>
          <p:nvPr>
            <p:ph idx="1"/>
          </p:nvPr>
        </p:nvSpPr>
        <p:spPr>
          <a:xfrm>
            <a:off x="352943" y="1600199"/>
            <a:ext cx="7612706" cy="4904295"/>
          </a:xfrm>
        </p:spPr>
        <p:txBody>
          <a:bodyPr>
            <a:normAutofit fontScale="77500" lnSpcReduction="20000"/>
          </a:bodyPr>
          <a:lstStyle/>
          <a:p>
            <a:r>
              <a:rPr lang="en-US" dirty="0"/>
              <a:t>Developed by Card, Moran &amp; Newell (’83)</a:t>
            </a:r>
          </a:p>
          <a:p>
            <a:pPr lvl="1"/>
            <a:r>
              <a:rPr lang="en-US" dirty="0"/>
              <a:t>based on </a:t>
            </a:r>
            <a:r>
              <a:rPr lang="en-US" dirty="0">
                <a:solidFill>
                  <a:srgbClr val="FFC000"/>
                </a:solidFill>
              </a:rPr>
              <a:t>empirical</a:t>
            </a:r>
            <a:r>
              <a:rPr lang="en-US" dirty="0"/>
              <a:t> data</a:t>
            </a:r>
          </a:p>
          <a:p>
            <a:pPr lvl="1"/>
            <a:endParaRPr lang="en-US" sz="2800" dirty="0"/>
          </a:p>
          <a:p>
            <a:r>
              <a:rPr lang="en-US" dirty="0"/>
              <a:t>Basic model </a:t>
            </a:r>
            <a:r>
              <a:rPr lang="en-US" dirty="0">
                <a:solidFill>
                  <a:srgbClr val="FFC000"/>
                </a:solidFill>
              </a:rPr>
              <a:t>underlies</a:t>
            </a:r>
            <a:r>
              <a:rPr lang="en-US" dirty="0"/>
              <a:t> other HCI techniques</a:t>
            </a:r>
          </a:p>
          <a:p>
            <a:endParaRPr lang="en-US" sz="2800" dirty="0"/>
          </a:p>
          <a:p>
            <a:r>
              <a:rPr lang="en-US" dirty="0"/>
              <a:t>Allows us to make </a:t>
            </a:r>
            <a:r>
              <a:rPr lang="en-US" dirty="0">
                <a:solidFill>
                  <a:srgbClr val="FFC000"/>
                </a:solidFill>
              </a:rPr>
              <a:t>predictions</a:t>
            </a:r>
            <a:r>
              <a:rPr lang="en-US" dirty="0"/>
              <a:t> w/o users</a:t>
            </a:r>
          </a:p>
          <a:p>
            <a:pPr lvl="1"/>
            <a:r>
              <a:rPr lang="en-US" dirty="0"/>
              <a:t>e.g., GOMS modeling</a:t>
            </a:r>
          </a:p>
          <a:p>
            <a:endParaRPr lang="en-US" sz="2800" dirty="0"/>
          </a:p>
          <a:p>
            <a:r>
              <a:rPr lang="en-US" dirty="0"/>
              <a:t>Know the processors, memories, cycle times, &amp; decay times</a:t>
            </a:r>
          </a:p>
          <a:p>
            <a:pPr lvl="1"/>
            <a:r>
              <a:rPr lang="en-US" dirty="0"/>
              <a:t>100ms Is a good enough approx. for times</a:t>
            </a:r>
          </a:p>
        </p:txBody>
      </p:sp>
      <p:sp>
        <p:nvSpPr>
          <p:cNvPr id="39" name="Date Placeholder 3"/>
          <p:cNvSpPr>
            <a:spLocks noGrp="1"/>
          </p:cNvSpPr>
          <p:nvPr>
            <p:ph type="dt" sz="half" idx="10"/>
          </p:nvPr>
        </p:nvSpPr>
        <p:spPr/>
        <p:txBody>
          <a:bodyPr/>
          <a:lstStyle/>
          <a:p>
            <a:r>
              <a:rPr lang="en-US"/>
              <a:t>Autumn 2024</a:t>
            </a:r>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p>
        </p:txBody>
      </p:sp>
      <p:sp>
        <p:nvSpPr>
          <p:cNvPr id="41" name="Slide Number Placeholder 5"/>
          <p:cNvSpPr>
            <a:spLocks noGrp="1"/>
          </p:cNvSpPr>
          <p:nvPr>
            <p:ph type="sldNum" sz="quarter" idx="12"/>
          </p:nvPr>
        </p:nvSpPr>
        <p:spPr/>
        <p:txBody>
          <a:bodyPr/>
          <a:lstStyle/>
          <a:p>
            <a:fld id="{BF08C4C5-5091-4B32-B910-0F70915F2BDA}" type="slidenum">
              <a:rPr lang="en-US"/>
              <a:pPr/>
              <a:t>38</a:t>
            </a:fld>
            <a:endParaRPr lang="en-US"/>
          </a:p>
        </p:txBody>
      </p:sp>
      <p:pic>
        <p:nvPicPr>
          <p:cNvPr id="2" name="Picture 1"/>
          <p:cNvPicPr>
            <a:picLocks noChangeAspect="1"/>
          </p:cNvPicPr>
          <p:nvPr/>
        </p:nvPicPr>
        <p:blipFill rotWithShape="1">
          <a:blip r:embed="rId3"/>
          <a:srcRect b="2604"/>
          <a:stretch/>
        </p:blipFill>
        <p:spPr>
          <a:xfrm>
            <a:off x="7881670" y="1188427"/>
            <a:ext cx="4304472" cy="5363202"/>
          </a:xfrm>
          <a:prstGeom prst="rect">
            <a:avLst/>
          </a:prstGeom>
        </p:spPr>
      </p:pic>
    </p:spTree>
    <p:extLst>
      <p:ext uri="{BB962C8B-B14F-4D97-AF65-F5344CB8AC3E}">
        <p14:creationId xmlns:p14="http://schemas.microsoft.com/office/powerpoint/2010/main" val="8519807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3" name="Content Placeholder 2"/>
          <p:cNvSpPr>
            <a:spLocks noGrp="1"/>
          </p:cNvSpPr>
          <p:nvPr>
            <p:ph idx="1"/>
          </p:nvPr>
        </p:nvSpPr>
        <p:spPr>
          <a:xfrm>
            <a:off x="639233" y="1143000"/>
            <a:ext cx="11195715" cy="5181600"/>
          </a:xfrm>
        </p:spPr>
        <p:txBody>
          <a:bodyPr/>
          <a:lstStyle/>
          <a:p>
            <a:r>
              <a:rPr lang="en-US" dirty="0"/>
              <a:t>Task</a:t>
            </a:r>
            <a:br>
              <a:rPr lang="en-US" dirty="0"/>
            </a:br>
            <a:r>
              <a:rPr lang="en-US" dirty="0"/>
              <a:t>	Quickly tap each target 50 times accurately</a:t>
            </a:r>
            <a:br>
              <a:rPr lang="en-US" dirty="0"/>
            </a:br>
            <a:endParaRPr lang="en-US" dirty="0"/>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A0B41FC6-E809-4E0E-9CF6-08F1F29C172A}" type="slidenum">
              <a:rPr lang="en-US" smtClean="0"/>
              <a:pPr/>
              <a:t>39</a:t>
            </a:fld>
            <a:endParaRPr lang="en-US"/>
          </a:p>
        </p:txBody>
      </p:sp>
      <p:pic>
        <p:nvPicPr>
          <p:cNvPr id="8" name="Picture 7" descr="A picture containing whiteboard, text, refrigerator, door&#10;&#10;Description automatically generated">
            <a:extLst>
              <a:ext uri="{FF2B5EF4-FFF2-40B4-BE49-F238E27FC236}">
                <a16:creationId xmlns:a16="http://schemas.microsoft.com/office/drawing/2014/main" id="{43311BEC-C5C9-9E4C-8BD8-42D66F10382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0896" b="20446"/>
          <a:stretch/>
        </p:blipFill>
        <p:spPr>
          <a:xfrm>
            <a:off x="1603739" y="2404447"/>
            <a:ext cx="9383881" cy="4128328"/>
          </a:xfrm>
          <a:prstGeom prst="rect">
            <a:avLst/>
          </a:prstGeom>
        </p:spPr>
      </p:pic>
    </p:spTree>
    <p:extLst>
      <p:ext uri="{BB962C8B-B14F-4D97-AF65-F5344CB8AC3E}">
        <p14:creationId xmlns:p14="http://schemas.microsoft.com/office/powerpoint/2010/main" val="140865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851429A-9BF9-4BC0-BE3C-E7961B12E2B6}"/>
              </a:ext>
            </a:extLst>
          </p:cNvPr>
          <p:cNvSpPr>
            <a:spLocks noGrp="1"/>
          </p:cNvSpPr>
          <p:nvPr>
            <p:ph type="title"/>
          </p:nvPr>
        </p:nvSpPr>
        <p:spPr/>
        <p:txBody>
          <a:bodyPr/>
          <a:lstStyle/>
          <a:p>
            <a:r>
              <a:rPr lang="en-US" dirty="0"/>
              <a:t>Balance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4</a:t>
            </a:fld>
            <a:endParaRPr lang="en-US" dirty="0"/>
          </a:p>
        </p:txBody>
      </p:sp>
      <p:sp>
        <p:nvSpPr>
          <p:cNvPr id="2" name="TextBox 1"/>
          <p:cNvSpPr txBox="1"/>
          <p:nvPr/>
        </p:nvSpPr>
        <p:spPr>
          <a:xfrm>
            <a:off x="1519658" y="1851153"/>
            <a:ext cx="3776233" cy="769441"/>
          </a:xfrm>
          <a:prstGeom prst="rect">
            <a:avLst/>
          </a:prstGeom>
          <a:noFill/>
        </p:spPr>
        <p:txBody>
          <a:bodyPr wrap="square" rtlCol="0">
            <a:spAutoFit/>
          </a:bodyPr>
          <a:lstStyle/>
          <a:p>
            <a:pPr algn="ctr"/>
            <a:r>
              <a:rPr lang="en-US" sz="4400" cap="small" spc="300" dirty="0">
                <a:latin typeface="Helvetica"/>
                <a:cs typeface="Helvetica"/>
              </a:rPr>
              <a:t>design</a:t>
            </a:r>
          </a:p>
        </p:txBody>
      </p:sp>
      <p:sp>
        <p:nvSpPr>
          <p:cNvPr id="3" name="TextBox 2"/>
          <p:cNvSpPr txBox="1"/>
          <p:nvPr/>
        </p:nvSpPr>
        <p:spPr>
          <a:xfrm>
            <a:off x="5393362" y="1865849"/>
            <a:ext cx="6648163" cy="769441"/>
          </a:xfrm>
          <a:prstGeom prst="rect">
            <a:avLst/>
          </a:prstGeom>
          <a:noFill/>
        </p:spPr>
        <p:txBody>
          <a:bodyPr wrap="square" rtlCol="0">
            <a:spAutoFit/>
          </a:bodyPr>
          <a:lstStyle/>
          <a:p>
            <a:pPr algn="ctr"/>
            <a:r>
              <a:rPr lang="en-US" sz="4400" cap="small" spc="300" dirty="0">
                <a:latin typeface="Helvetica"/>
                <a:cs typeface="Helvetica"/>
              </a:rPr>
              <a:t>technology</a:t>
            </a:r>
          </a:p>
        </p:txBody>
      </p:sp>
      <p:pic>
        <p:nvPicPr>
          <p:cNvPr id="11" name="Picture 10" descr="DTinfinit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6187" y="2575362"/>
            <a:ext cx="8209151" cy="3175082"/>
          </a:xfrm>
          <a:prstGeom prst="rect">
            <a:avLst/>
          </a:prstGeom>
        </p:spPr>
      </p:pic>
    </p:spTree>
    <p:extLst>
      <p:ext uri="{BB962C8B-B14F-4D97-AF65-F5344CB8AC3E}">
        <p14:creationId xmlns:p14="http://schemas.microsoft.com/office/powerpoint/2010/main" val="4123427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C85F-E787-654B-868F-326C4632535F}"/>
              </a:ext>
            </a:extLst>
          </p:cNvPr>
          <p:cNvSpPr>
            <a:spLocks noGrp="1"/>
          </p:cNvSpPr>
          <p:nvPr>
            <p:ph type="title"/>
          </p:nvPr>
        </p:nvSpPr>
        <p:spPr/>
        <p:txBody>
          <a:bodyPr/>
          <a:lstStyle/>
          <a:p>
            <a:r>
              <a:rPr lang="en-US" dirty="0"/>
              <a:t>Online Experimental Results</a:t>
            </a:r>
          </a:p>
        </p:txBody>
      </p:sp>
      <p:sp>
        <p:nvSpPr>
          <p:cNvPr id="4" name="Date Placeholder 3">
            <a:extLst>
              <a:ext uri="{FF2B5EF4-FFF2-40B4-BE49-F238E27FC236}">
                <a16:creationId xmlns:a16="http://schemas.microsoft.com/office/drawing/2014/main" id="{0C259246-FF70-4A44-B203-B2A38A2F9B08}"/>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525C58C6-AEAE-5247-9D3F-DE60C3696D65}"/>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18DCC941-CAAC-2946-B0EA-EFF594D08D40}"/>
              </a:ext>
            </a:extLst>
          </p:cNvPr>
          <p:cNvSpPr>
            <a:spLocks noGrp="1"/>
          </p:cNvSpPr>
          <p:nvPr>
            <p:ph type="sldNum" sz="quarter" idx="12"/>
          </p:nvPr>
        </p:nvSpPr>
        <p:spPr/>
        <p:txBody>
          <a:bodyPr/>
          <a:lstStyle/>
          <a:p>
            <a:pPr>
              <a:defRPr/>
            </a:pPr>
            <a:fld id="{8E9FF1F2-2FD6-4CBC-B383-9C36401B53E0}" type="slidenum">
              <a:rPr lang="en-US" smtClean="0"/>
              <a:pPr>
                <a:defRPr/>
              </a:pPr>
              <a:t>40</a:t>
            </a:fld>
            <a:endParaRPr lang="en-US"/>
          </a:p>
        </p:txBody>
      </p:sp>
      <p:pic>
        <p:nvPicPr>
          <p:cNvPr id="10" name="Picture 9" descr="Diagram&#10;&#10;Description automatically generated with low confidence">
            <a:extLst>
              <a:ext uri="{FF2B5EF4-FFF2-40B4-BE49-F238E27FC236}">
                <a16:creationId xmlns:a16="http://schemas.microsoft.com/office/drawing/2014/main" id="{BC858B41-12E3-E448-9A7C-7224BB4A6ACE}"/>
              </a:ext>
            </a:extLst>
          </p:cNvPr>
          <p:cNvPicPr>
            <a:picLocks noChangeAspect="1"/>
          </p:cNvPicPr>
          <p:nvPr/>
        </p:nvPicPr>
        <p:blipFill rotWithShape="1">
          <a:blip r:embed="rId3">
            <a:extLst>
              <a:ext uri="{28A0092B-C50C-407E-A947-70E740481C1C}">
                <a14:useLocalDpi xmlns:a14="http://schemas.microsoft.com/office/drawing/2010/main" val="0"/>
              </a:ext>
            </a:extLst>
          </a:blip>
          <a:srcRect l="73196" t="1690" r="3402" b="8966"/>
          <a:stretch/>
        </p:blipFill>
        <p:spPr>
          <a:xfrm>
            <a:off x="2542930" y="1066904"/>
            <a:ext cx="4624962" cy="4446648"/>
          </a:xfrm>
          <a:prstGeom prst="rect">
            <a:avLst/>
          </a:prstGeom>
        </p:spPr>
      </p:pic>
      <p:cxnSp>
        <p:nvCxnSpPr>
          <p:cNvPr id="12" name="Straight Connector 11">
            <a:extLst>
              <a:ext uri="{FF2B5EF4-FFF2-40B4-BE49-F238E27FC236}">
                <a16:creationId xmlns:a16="http://schemas.microsoft.com/office/drawing/2014/main" id="{5393328D-0127-2445-B3CB-B227F56BE6DC}"/>
              </a:ext>
            </a:extLst>
          </p:cNvPr>
          <p:cNvCxnSpPr>
            <a:cxnSpLocks/>
          </p:cNvCxnSpPr>
          <p:nvPr/>
        </p:nvCxnSpPr>
        <p:spPr bwMode="auto">
          <a:xfrm flipV="1">
            <a:off x="4138863" y="3025195"/>
            <a:ext cx="1629420" cy="1043709"/>
          </a:xfrm>
          <a:prstGeom prst="line">
            <a:avLst/>
          </a:prstGeom>
          <a:solidFill>
            <a:schemeClr val="accent1"/>
          </a:solidFill>
          <a:ln w="38100" cap="flat" cmpd="sng" algn="ctr">
            <a:solidFill>
              <a:srgbClr val="FF0000"/>
            </a:solidFill>
            <a:prstDash val="solid"/>
            <a:round/>
            <a:headEnd type="none" w="sm" len="sm"/>
            <a:tailEnd type="none" w="sm" len="sm"/>
          </a:ln>
          <a:effectLst/>
        </p:spPr>
      </p:cxnSp>
      <p:sp>
        <p:nvSpPr>
          <p:cNvPr id="13" name="TextBox 12">
            <a:extLst>
              <a:ext uri="{FF2B5EF4-FFF2-40B4-BE49-F238E27FC236}">
                <a16:creationId xmlns:a16="http://schemas.microsoft.com/office/drawing/2014/main" id="{65F1403D-17D5-5D46-B282-7C808359AEA0}"/>
              </a:ext>
            </a:extLst>
          </p:cNvPr>
          <p:cNvSpPr txBox="1"/>
          <p:nvPr/>
        </p:nvSpPr>
        <p:spPr>
          <a:xfrm>
            <a:off x="2413190" y="5737702"/>
            <a:ext cx="7442010" cy="830997"/>
          </a:xfrm>
          <a:prstGeom prst="rect">
            <a:avLst/>
          </a:prstGeom>
          <a:noFill/>
        </p:spPr>
        <p:txBody>
          <a:bodyPr wrap="square" rtlCol="0">
            <a:spAutoFit/>
          </a:bodyPr>
          <a:lstStyle/>
          <a:p>
            <a:r>
              <a:rPr lang="en-US" dirty="0">
                <a:latin typeface="Helvetica" pitchFamily="2" charset="0"/>
              </a:rPr>
              <a:t>Index of Difficulty: ID = log (</a:t>
            </a:r>
            <a:r>
              <a:rPr lang="en-US" b="1" dirty="0">
                <a:solidFill>
                  <a:srgbClr val="FFC000"/>
                </a:solidFill>
                <a:latin typeface="Helvetica" pitchFamily="2" charset="0"/>
              </a:rPr>
              <a:t>D/W</a:t>
            </a:r>
            <a:r>
              <a:rPr lang="en-US" dirty="0">
                <a:latin typeface="Helvetica" pitchFamily="2" charset="0"/>
              </a:rPr>
              <a:t>) + 1</a:t>
            </a:r>
          </a:p>
          <a:p>
            <a:r>
              <a:rPr lang="en-US" dirty="0">
                <a:latin typeface="Helvetica" pitchFamily="2" charset="0"/>
              </a:rPr>
              <a:t>D = </a:t>
            </a:r>
            <a:r>
              <a:rPr lang="en-US" b="1" dirty="0">
                <a:solidFill>
                  <a:srgbClr val="FFC000"/>
                </a:solidFill>
                <a:latin typeface="Helvetica" pitchFamily="2" charset="0"/>
              </a:rPr>
              <a:t>distance</a:t>
            </a:r>
            <a:r>
              <a:rPr lang="en-US" dirty="0">
                <a:latin typeface="Helvetica" pitchFamily="2" charset="0"/>
              </a:rPr>
              <a:t> to target, W = width of target (or </a:t>
            </a:r>
            <a:r>
              <a:rPr lang="en-US" b="1" dirty="0">
                <a:solidFill>
                  <a:srgbClr val="FFC000"/>
                </a:solidFill>
                <a:latin typeface="Helvetica" pitchFamily="2" charset="0"/>
              </a:rPr>
              <a:t>size</a:t>
            </a:r>
            <a:r>
              <a:rPr lang="en-US" dirty="0">
                <a:latin typeface="Helvetica" pitchFamily="2" charset="0"/>
              </a:rPr>
              <a:t>)</a:t>
            </a:r>
          </a:p>
        </p:txBody>
      </p:sp>
    </p:spTree>
    <p:extLst>
      <p:ext uri="{BB962C8B-B14F-4D97-AF65-F5344CB8AC3E}">
        <p14:creationId xmlns:p14="http://schemas.microsoft.com/office/powerpoint/2010/main" val="2489803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r>
              <a:rPr lang="en-US"/>
              <a:t>Principles of Operation (cont.)</a:t>
            </a:r>
          </a:p>
        </p:txBody>
      </p:sp>
      <p:sp>
        <p:nvSpPr>
          <p:cNvPr id="922627" name="Rectangle 3"/>
          <p:cNvSpPr>
            <a:spLocks noGrp="1" noChangeArrowheads="1"/>
          </p:cNvSpPr>
          <p:nvPr>
            <p:ph idx="1"/>
          </p:nvPr>
        </p:nvSpPr>
        <p:spPr>
          <a:xfrm>
            <a:off x="105103" y="1383527"/>
            <a:ext cx="12081041" cy="4941073"/>
          </a:xfrm>
        </p:spPr>
        <p:txBody>
          <a:bodyPr/>
          <a:lstStyle/>
          <a:p>
            <a:pPr marL="0" indent="0">
              <a:buNone/>
            </a:pPr>
            <a:r>
              <a:rPr lang="en-US" dirty="0" err="1"/>
              <a:t>Fitts</a:t>
            </a:r>
            <a:r>
              <a:rPr lang="en-US" dirty="0"/>
              <a:t>’ Law</a:t>
            </a:r>
          </a:p>
          <a:p>
            <a:pPr lvl="1"/>
            <a:r>
              <a:rPr lang="en-US" dirty="0"/>
              <a:t>moving hand is a series of </a:t>
            </a:r>
            <a:r>
              <a:rPr lang="en-US" dirty="0" err="1"/>
              <a:t>microcorrections</a:t>
            </a:r>
            <a:endParaRPr lang="en-US" dirty="0"/>
          </a:p>
          <a:p>
            <a:pPr lvl="2"/>
            <a:r>
              <a:rPr lang="en-US" dirty="0"/>
              <a:t>correction takes </a:t>
            </a:r>
            <a:r>
              <a:rPr lang="en-US" dirty="0" err="1"/>
              <a:t>Tp</a:t>
            </a:r>
            <a:r>
              <a:rPr lang="en-US" dirty="0"/>
              <a:t> + </a:t>
            </a:r>
            <a:r>
              <a:rPr lang="en-US" dirty="0" err="1"/>
              <a:t>Tc</a:t>
            </a:r>
            <a:r>
              <a:rPr lang="en-US" dirty="0"/>
              <a:t> + Tm = 240 </a:t>
            </a:r>
            <a:r>
              <a:rPr lang="en-US" dirty="0" err="1"/>
              <a:t>msec</a:t>
            </a:r>
            <a:r>
              <a:rPr lang="en-US" dirty="0"/>
              <a:t> </a:t>
            </a:r>
          </a:p>
          <a:p>
            <a:pPr lvl="1"/>
            <a:r>
              <a:rPr lang="en-US" dirty="0"/>
              <a:t>time </a:t>
            </a:r>
            <a:r>
              <a:rPr lang="en-US" dirty="0" err="1"/>
              <a:t>Tpos</a:t>
            </a:r>
            <a:r>
              <a:rPr lang="en-US" dirty="0"/>
              <a:t> to move the hand to target size S, </a:t>
            </a:r>
            <a:br>
              <a:rPr lang="en-US" dirty="0"/>
            </a:br>
            <a:r>
              <a:rPr lang="en-US" dirty="0"/>
              <a:t>which is distance D away is given by:</a:t>
            </a:r>
          </a:p>
          <a:p>
            <a:pPr marL="514350" lvl="2" indent="0">
              <a:buNone/>
            </a:pPr>
            <a:r>
              <a:rPr lang="en-US" dirty="0"/>
              <a:t>	</a:t>
            </a:r>
            <a:r>
              <a:rPr lang="en-US" dirty="0" err="1"/>
              <a:t>Tpos</a:t>
            </a:r>
            <a:r>
              <a:rPr lang="en-US" dirty="0"/>
              <a:t> = a + b log2 (</a:t>
            </a:r>
            <a:r>
              <a:rPr lang="en-US" b="1" dirty="0">
                <a:solidFill>
                  <a:srgbClr val="E6AA00"/>
                </a:solidFill>
              </a:rPr>
              <a:t>D/S</a:t>
            </a:r>
            <a:r>
              <a:rPr lang="en-US" b="1" dirty="0"/>
              <a:t> </a:t>
            </a:r>
            <a:r>
              <a:rPr lang="en-US" dirty="0"/>
              <a:t>+ 1)</a:t>
            </a:r>
          </a:p>
          <a:p>
            <a:pPr lvl="1"/>
            <a:endParaRPr lang="en-US" sz="2800" dirty="0"/>
          </a:p>
          <a:p>
            <a:pPr lvl="1"/>
            <a:r>
              <a:rPr lang="en-US" dirty="0"/>
              <a:t>summary</a:t>
            </a:r>
          </a:p>
          <a:p>
            <a:pPr lvl="2"/>
            <a:r>
              <a:rPr lang="en-US" sz="2700" dirty="0"/>
              <a:t>time to move the hand depends only on the </a:t>
            </a:r>
            <a:r>
              <a:rPr lang="en-US" sz="2700" i="1" dirty="0">
                <a:solidFill>
                  <a:srgbClr val="E6AA00"/>
                </a:solidFill>
              </a:rPr>
              <a:t>relative precision </a:t>
            </a:r>
            <a:r>
              <a:rPr lang="en-US" sz="2700" dirty="0"/>
              <a:t>required</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26107444-6BBF-46D3-B333-3622DC898846}" type="slidenum">
              <a:rPr lang="en-US"/>
              <a:pPr/>
              <a:t>41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27">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62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2627">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Conceptual Models</a:t>
            </a:r>
          </a:p>
        </p:txBody>
      </p:sp>
      <p:sp>
        <p:nvSpPr>
          <p:cNvPr id="27660" name="Rectangle 12"/>
          <p:cNvSpPr>
            <a:spLocks noGrp="1" noChangeArrowheads="1"/>
          </p:cNvSpPr>
          <p:nvPr>
            <p:ph idx="1"/>
          </p:nvPr>
        </p:nvSpPr>
        <p:spPr>
          <a:xfrm>
            <a:off x="639233" y="867948"/>
            <a:ext cx="11195715" cy="5804308"/>
          </a:xfrm>
        </p:spPr>
        <p:txBody>
          <a:bodyPr>
            <a:normAutofit fontScale="92500" lnSpcReduction="20000"/>
          </a:bodyPr>
          <a:lstStyle/>
          <a:p>
            <a:r>
              <a:rPr lang="en-US" dirty="0"/>
              <a:t>Conceptual model</a:t>
            </a:r>
            <a:r>
              <a:rPr lang="en-US" sz="1900" dirty="0"/>
              <a:t>?</a:t>
            </a:r>
          </a:p>
          <a:p>
            <a:pPr lvl="1"/>
            <a:r>
              <a:rPr lang="en-US" dirty="0"/>
              <a:t>mental representation of how the object works &amp; how interface controls effect it </a:t>
            </a:r>
            <a:br>
              <a:rPr lang="en-US" dirty="0"/>
            </a:br>
            <a:endParaRPr lang="en-US" sz="2400" dirty="0"/>
          </a:p>
          <a:p>
            <a:r>
              <a:rPr lang="en-US" dirty="0"/>
              <a:t>Design model should equal customer’</a:t>
            </a:r>
            <a:r>
              <a:rPr lang="en-US" altLang="ja-JP" dirty="0"/>
              <a:t>s model</a:t>
            </a:r>
            <a:r>
              <a:rPr lang="en-US" altLang="ja-JP" sz="1900" dirty="0"/>
              <a:t>?</a:t>
            </a:r>
            <a:endParaRPr lang="en-US" altLang="ja-JP" dirty="0"/>
          </a:p>
          <a:p>
            <a:pPr lvl="1"/>
            <a:r>
              <a:rPr lang="en-US" dirty="0"/>
              <a:t>mismatches lead to slow performance, </a:t>
            </a:r>
            <a:br>
              <a:rPr lang="en-US" dirty="0"/>
            </a:br>
            <a:r>
              <a:rPr lang="en-US" dirty="0"/>
              <a:t>errors, &amp; frustration</a:t>
            </a:r>
          </a:p>
          <a:p>
            <a:pPr marL="0" indent="0">
              <a:buNone/>
            </a:pPr>
            <a:endParaRPr lang="en-US" sz="2400" dirty="0"/>
          </a:p>
          <a:p>
            <a:r>
              <a:rPr lang="en-US" dirty="0"/>
              <a:t>Design guides</a:t>
            </a:r>
            <a:r>
              <a:rPr lang="en-US" sz="1900" dirty="0"/>
              <a:t>?</a:t>
            </a:r>
            <a:endParaRPr lang="en-US" dirty="0"/>
          </a:p>
          <a:p>
            <a:pPr lvl="1"/>
            <a:r>
              <a:rPr lang="en-US" dirty="0"/>
              <a:t>use customer’</a:t>
            </a:r>
            <a:r>
              <a:rPr lang="en-US" altLang="ja-JP" dirty="0"/>
              <a:t>s likely conceptual model to design</a:t>
            </a:r>
          </a:p>
          <a:p>
            <a:pPr lvl="1"/>
            <a:r>
              <a:rPr lang="en-US" dirty="0"/>
              <a:t>make things visible</a:t>
            </a:r>
          </a:p>
          <a:p>
            <a:pPr lvl="1"/>
            <a:r>
              <a:rPr lang="en-US" dirty="0"/>
              <a:t>map interface controls to customer’</a:t>
            </a:r>
            <a:r>
              <a:rPr lang="en-US" altLang="ja-JP" dirty="0"/>
              <a:t>s model</a:t>
            </a:r>
          </a:p>
          <a:p>
            <a:pPr lvl="1"/>
            <a:r>
              <a:rPr lang="en-US" dirty="0"/>
              <a:t>provide feedback</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42</a:t>
            </a:fld>
            <a:endParaRPr lang="en-US" dirty="0"/>
          </a:p>
        </p:txBody>
      </p:sp>
      <p:grpSp>
        <p:nvGrpSpPr>
          <p:cNvPr id="4" name="Group 3"/>
          <p:cNvGrpSpPr/>
          <p:nvPr/>
        </p:nvGrpSpPr>
        <p:grpSpPr>
          <a:xfrm>
            <a:off x="9214693" y="3177852"/>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766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66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66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F18A-368F-754F-A98D-E834730851F7}"/>
              </a:ext>
            </a:extLst>
          </p:cNvPr>
          <p:cNvSpPr>
            <a:spLocks noGrp="1"/>
          </p:cNvSpPr>
          <p:nvPr>
            <p:ph type="title"/>
          </p:nvPr>
        </p:nvSpPr>
        <p:spPr/>
        <p:txBody>
          <a:bodyPr/>
          <a:lstStyle/>
          <a:p>
            <a:r>
              <a:rPr lang="en-US" dirty="0"/>
              <a:t>What Makes a Good Answer (H/W or Test)?</a:t>
            </a:r>
          </a:p>
        </p:txBody>
      </p:sp>
      <p:sp>
        <p:nvSpPr>
          <p:cNvPr id="3" name="Content Placeholder 2">
            <a:extLst>
              <a:ext uri="{FF2B5EF4-FFF2-40B4-BE49-F238E27FC236}">
                <a16:creationId xmlns:a16="http://schemas.microsoft.com/office/drawing/2014/main" id="{BCE0EFAC-17D3-0341-BC5F-66A9BA703ED8}"/>
              </a:ext>
            </a:extLst>
          </p:cNvPr>
          <p:cNvSpPr>
            <a:spLocks noGrp="1"/>
          </p:cNvSpPr>
          <p:nvPr>
            <p:ph idx="1"/>
          </p:nvPr>
        </p:nvSpPr>
        <p:spPr>
          <a:xfrm>
            <a:off x="639233" y="1143001"/>
            <a:ext cx="11425767" cy="5474038"/>
          </a:xfrm>
        </p:spPr>
        <p:txBody>
          <a:bodyPr>
            <a:normAutofit fontScale="62500" lnSpcReduction="20000"/>
          </a:bodyPr>
          <a:lstStyle/>
          <a:p>
            <a:pPr>
              <a:lnSpc>
                <a:spcPct val="105000"/>
              </a:lnSpc>
            </a:pPr>
            <a:r>
              <a:rPr lang="en-US" dirty="0"/>
              <a:t>Easy to understand</a:t>
            </a:r>
          </a:p>
          <a:p>
            <a:pPr lvl="1">
              <a:lnSpc>
                <a:spcPct val="105000"/>
              </a:lnSpc>
            </a:pPr>
            <a:r>
              <a:rPr lang="en-US" dirty="0"/>
              <a:t>legible, well-annotated, good explanations, visual presentation instead of just listing bullets, clear structure (such as well designed visual hierarchy)</a:t>
            </a:r>
          </a:p>
          <a:p>
            <a:pPr>
              <a:lnSpc>
                <a:spcPct val="105000"/>
              </a:lnSpc>
            </a:pPr>
            <a:r>
              <a:rPr lang="en-US" dirty="0"/>
              <a:t>Grounded in your prior work </a:t>
            </a:r>
          </a:p>
          <a:p>
            <a:pPr lvl="1">
              <a:lnSpc>
                <a:spcPct val="105000"/>
              </a:lnSpc>
            </a:pPr>
            <a:r>
              <a:rPr lang="en-US" dirty="0"/>
              <a:t>e.g., </a:t>
            </a:r>
            <a:r>
              <a:rPr lang="en-US" dirty="0" err="1"/>
              <a:t>needfinding</a:t>
            </a:r>
            <a:r>
              <a:rPr lang="en-US" dirty="0"/>
              <a:t>, POV, HMW, EP results, usability results, data driven (if possible)</a:t>
            </a:r>
          </a:p>
          <a:p>
            <a:pPr>
              <a:lnSpc>
                <a:spcPct val="105000"/>
              </a:lnSpc>
            </a:pPr>
            <a:r>
              <a:rPr lang="en-US" dirty="0"/>
              <a:t>Ideas/designs are novel</a:t>
            </a:r>
          </a:p>
          <a:p>
            <a:pPr lvl="1">
              <a:lnSpc>
                <a:spcPct val="105000"/>
              </a:lnSpc>
            </a:pPr>
            <a:r>
              <a:rPr lang="en-US" dirty="0"/>
              <a:t>beyond what is heard/seen or already exists to push for something that feels new &amp; exciting</a:t>
            </a:r>
          </a:p>
          <a:p>
            <a:pPr>
              <a:lnSpc>
                <a:spcPct val="105000"/>
              </a:lnSpc>
            </a:pPr>
            <a:r>
              <a:rPr lang="en-US" dirty="0"/>
              <a:t>Backed by evidence</a:t>
            </a:r>
          </a:p>
          <a:p>
            <a:pPr lvl="1">
              <a:lnSpc>
                <a:spcPct val="105000"/>
              </a:lnSpc>
            </a:pPr>
            <a:r>
              <a:rPr lang="en-US" dirty="0"/>
              <a:t>from your work or from principles of design, humans cognitive/perceptual/motor attributes</a:t>
            </a:r>
          </a:p>
          <a:p>
            <a:pPr>
              <a:lnSpc>
                <a:spcPct val="105000"/>
              </a:lnSpc>
            </a:pPr>
            <a:r>
              <a:rPr lang="en-US" dirty="0"/>
              <a:t>Goes beyond just facts</a:t>
            </a:r>
          </a:p>
          <a:p>
            <a:pPr lvl="1">
              <a:lnSpc>
                <a:spcPct val="105000"/>
              </a:lnSpc>
            </a:pPr>
            <a:r>
              <a:rPr lang="en-US" dirty="0"/>
              <a:t>based on some reasonable inference and integration, not straightforward and superficial</a:t>
            </a:r>
          </a:p>
          <a:p>
            <a:pPr lvl="1">
              <a:lnSpc>
                <a:spcPct val="105000"/>
              </a:lnSpc>
            </a:pPr>
            <a:r>
              <a:rPr lang="en-US" dirty="0"/>
              <a:t>points made are insightful &amp; point to a bigger picture as opposed to just stating the facts</a:t>
            </a:r>
          </a:p>
          <a:p>
            <a:pPr>
              <a:lnSpc>
                <a:spcPct val="105000"/>
              </a:lnSpc>
            </a:pPr>
            <a:r>
              <a:rPr lang="en-US" dirty="0"/>
              <a:t>User-centered</a:t>
            </a:r>
          </a:p>
          <a:p>
            <a:pPr lvl="1">
              <a:lnSpc>
                <a:spcPct val="105000"/>
              </a:lnSpc>
            </a:pPr>
            <a:r>
              <a:rPr lang="en-US" dirty="0"/>
              <a:t>findings and insights tie back to the user, keeping user experience in mind, ensuring a diverse set of participants and reasons why they were important</a:t>
            </a:r>
          </a:p>
          <a:p>
            <a:pPr>
              <a:lnSpc>
                <a:spcPct val="105000"/>
              </a:lnSpc>
            </a:pPr>
            <a:r>
              <a:rPr lang="en-US" dirty="0"/>
              <a:t>Covers everything that was asked for</a:t>
            </a:r>
          </a:p>
        </p:txBody>
      </p:sp>
      <p:sp>
        <p:nvSpPr>
          <p:cNvPr id="4" name="Date Placeholder 3">
            <a:extLst>
              <a:ext uri="{FF2B5EF4-FFF2-40B4-BE49-F238E27FC236}">
                <a16:creationId xmlns:a16="http://schemas.microsoft.com/office/drawing/2014/main" id="{29BB06FA-6EF0-8A49-8ECD-8069B3198875}"/>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D970B838-C289-6C42-9530-4E9CB7EE62AF}"/>
              </a:ext>
            </a:extLst>
          </p:cNvPr>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2D3A8309-34A8-B746-9032-481F32E42D2B}"/>
              </a:ext>
            </a:extLst>
          </p:cNvPr>
          <p:cNvSpPr>
            <a:spLocks noGrp="1"/>
          </p:cNvSpPr>
          <p:nvPr>
            <p:ph type="sldNum" sz="quarter" idx="12"/>
          </p:nvPr>
        </p:nvSpPr>
        <p:spPr/>
        <p:txBody>
          <a:bodyPr/>
          <a:lstStyle/>
          <a:p>
            <a:fld id="{378E877C-33E4-8D47-9FF8-A9983EC5D9E6}" type="slidenum">
              <a:rPr lang="en-US" smtClean="0"/>
              <a:pPr/>
              <a:t>43</a:t>
            </a:fld>
            <a:endParaRPr lang="en-US"/>
          </a:p>
        </p:txBody>
      </p:sp>
    </p:spTree>
    <p:extLst>
      <p:ext uri="{BB962C8B-B14F-4D97-AF65-F5344CB8AC3E}">
        <p14:creationId xmlns:p14="http://schemas.microsoft.com/office/powerpoint/2010/main" val="3515523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0f9279c667_1_0"/>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Exit ticket</a:t>
            </a:r>
            <a:endParaRPr dirty="0"/>
          </a:p>
        </p:txBody>
      </p:sp>
      <p:sp>
        <p:nvSpPr>
          <p:cNvPr id="165" name="Google Shape;165;g30f9279c667_1_0"/>
          <p:cNvSpPr txBox="1">
            <a:spLocks noGrp="1"/>
          </p:cNvSpPr>
          <p:nvPr>
            <p:ph type="body" idx="1"/>
          </p:nvPr>
        </p:nvSpPr>
        <p:spPr>
          <a:xfrm>
            <a:off x="457201" y="4324027"/>
            <a:ext cx="11491992" cy="2177512"/>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4000" u="sng" dirty="0">
                <a:solidFill>
                  <a:srgbClr val="FFC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https://tinyurl.com/cs147-2024au-exit-ticket-8-281</a:t>
            </a:r>
            <a:endParaRPr lang="en-US" sz="4000" u="sng" dirty="0">
              <a:solidFill>
                <a:srgbClr val="FFC000"/>
              </a:solidFill>
              <a:latin typeface="Arial"/>
              <a:ea typeface="Arial"/>
              <a:cs typeface="Arial"/>
              <a:sym typeface="Arial"/>
            </a:endParaRPr>
          </a:p>
          <a:p>
            <a:pPr marL="0" lvl="0" indent="0" algn="l" rtl="0">
              <a:lnSpc>
                <a:spcPct val="115000"/>
              </a:lnSpc>
              <a:spcBef>
                <a:spcPts val="0"/>
              </a:spcBef>
              <a:spcAft>
                <a:spcPts val="0"/>
              </a:spcAft>
              <a:buNone/>
            </a:pPr>
            <a:endParaRPr lang="en-US" sz="3600" u="sng" dirty="0">
              <a:solidFill>
                <a:srgbClr val="FFC000"/>
              </a:solidFill>
              <a:latin typeface="Arial"/>
              <a:cs typeface="Arial"/>
              <a:sym typeface="Arial"/>
            </a:endParaRPr>
          </a:p>
          <a:p>
            <a:pPr marL="0" lvl="0" indent="0" algn="l" rtl="0">
              <a:lnSpc>
                <a:spcPct val="115000"/>
              </a:lnSpc>
              <a:spcBef>
                <a:spcPts val="0"/>
              </a:spcBef>
              <a:spcAft>
                <a:spcPts val="0"/>
              </a:spcAft>
              <a:buNone/>
            </a:pPr>
            <a:r>
              <a:rPr lang="en-US" sz="4000" b="1" dirty="0">
                <a:solidFill>
                  <a:srgbClr val="FFC000"/>
                </a:solidFill>
              </a:rPr>
              <a:t>Due at 3:30 PM Tue, 11/12</a:t>
            </a:r>
            <a:endParaRPr sz="3600" b="1" dirty="0">
              <a:solidFill>
                <a:srgbClr val="FFC000"/>
              </a:solidFill>
            </a:endParaRPr>
          </a:p>
        </p:txBody>
      </p:sp>
      <p:sp>
        <p:nvSpPr>
          <p:cNvPr id="166" name="Google Shape;166;g30f9279c667_1_0"/>
          <p:cNvSpPr txBox="1">
            <a:spLocks noGrp="1"/>
          </p:cNvSpPr>
          <p:nvPr>
            <p:ph type="sldNum" idx="12"/>
          </p:nvPr>
        </p:nvSpPr>
        <p:spPr>
          <a:xfrm>
            <a:off x="10865342" y="6617039"/>
            <a:ext cx="13209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44</a:t>
            </a:fld>
            <a:endParaRPr/>
          </a:p>
        </p:txBody>
      </p:sp>
      <p:pic>
        <p:nvPicPr>
          <p:cNvPr id="167" name="Google Shape;167;g30f9279c667_1_0"/>
          <p:cNvPicPr preferRelativeResize="0"/>
          <p:nvPr/>
        </p:nvPicPr>
        <p:blipFill>
          <a:blip r:embed="rId4">
            <a:alphaModFix/>
          </a:blip>
          <a:stretch>
            <a:fillRect/>
          </a:stretch>
        </p:blipFill>
        <p:spPr>
          <a:xfrm>
            <a:off x="4052807" y="850616"/>
            <a:ext cx="3795351" cy="347341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5B9D51-E446-9C40-A07D-EA842F6522CF}"/>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29ACDBC2-E07A-FE4A-AACF-B7C63EFE4B0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E2F59E7-D4A6-674B-BBEF-A4C39FA73535}"/>
              </a:ext>
            </a:extLst>
          </p:cNvPr>
          <p:cNvSpPr>
            <a:spLocks noGrp="1"/>
          </p:cNvSpPr>
          <p:nvPr>
            <p:ph type="sldNum" sz="quarter" idx="12"/>
          </p:nvPr>
        </p:nvSpPr>
        <p:spPr/>
        <p:txBody>
          <a:bodyPr/>
          <a:lstStyle/>
          <a:p>
            <a:fld id="{378E877C-33E4-8D47-9FF8-A9983EC5D9E6}" type="slidenum">
              <a:rPr lang="en-US" smtClean="0"/>
              <a:pPr/>
              <a:t>45</a:t>
            </a:fld>
            <a:endParaRPr lang="en-US"/>
          </a:p>
        </p:txBody>
      </p:sp>
      <p:sp>
        <p:nvSpPr>
          <p:cNvPr id="7" name="TextBox 6">
            <a:extLst>
              <a:ext uri="{FF2B5EF4-FFF2-40B4-BE49-F238E27FC236}">
                <a16:creationId xmlns:a16="http://schemas.microsoft.com/office/drawing/2014/main" id="{F81B9A3E-2E56-784F-920E-CD68B7B4F827}"/>
              </a:ext>
            </a:extLst>
          </p:cNvPr>
          <p:cNvSpPr txBox="1"/>
          <p:nvPr/>
        </p:nvSpPr>
        <p:spPr>
          <a:xfrm>
            <a:off x="2840140" y="2352367"/>
            <a:ext cx="6511719" cy="1323439"/>
          </a:xfrm>
          <a:prstGeom prst="rect">
            <a:avLst/>
          </a:prstGeom>
          <a:noFill/>
        </p:spPr>
        <p:txBody>
          <a:bodyPr wrap="none" rtlCol="0">
            <a:spAutoFit/>
          </a:bodyPr>
          <a:lstStyle/>
          <a:p>
            <a:r>
              <a:rPr lang="en-US" sz="8000" dirty="0">
                <a:solidFill>
                  <a:srgbClr val="FFC000"/>
                </a:solidFill>
                <a:latin typeface="Helvetica Light" panose="020B0403020202020204" pitchFamily="34" charset="0"/>
              </a:rPr>
              <a:t>QUESTIONS?</a:t>
            </a:r>
            <a:endParaRPr lang="en-US" sz="3600" dirty="0">
              <a:solidFill>
                <a:srgbClr val="FFC000"/>
              </a:solidFill>
              <a:latin typeface="Helvetica Light" panose="020B0403020202020204" pitchFamily="34" charset="0"/>
            </a:endParaRPr>
          </a:p>
        </p:txBody>
      </p:sp>
    </p:spTree>
    <p:extLst>
      <p:ext uri="{BB962C8B-B14F-4D97-AF65-F5344CB8AC3E}">
        <p14:creationId xmlns:p14="http://schemas.microsoft.com/office/powerpoint/2010/main" val="107878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pPr algn="ctr" eaLnBrk="1" hangingPunct="1"/>
            <a:r>
              <a:rPr lang="en-US" dirty="0"/>
              <a:t>HCI Approach to UX Design</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A1A7435F-1268-B14E-9921-CB2E2F250DE7}" type="slidenum">
              <a:rPr lang="en-US" smtClean="0"/>
              <a:pPr/>
              <a:t>5</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20552" y="1187016"/>
            <a:ext cx="4168889" cy="52705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38713" y="538471"/>
            <a:ext cx="4178300" cy="42646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680" y="2853572"/>
            <a:ext cx="5130800" cy="36703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50693" y="2849359"/>
            <a:ext cx="2237013" cy="1937712"/>
          </a:xfrm>
          <a:prstGeom prst="rect">
            <a:avLst/>
          </a:prstGeom>
        </p:spPr>
      </p:pic>
      <p:pic>
        <p:nvPicPr>
          <p:cNvPr id="28" name="Picture 27" descr="4.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11497" y="1175148"/>
            <a:ext cx="2218832" cy="5279202"/>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53057" y="1175149"/>
            <a:ext cx="2712778" cy="5281815"/>
          </a:xfrm>
          <a:prstGeom prst="rect">
            <a:avLst/>
          </a:prstGeom>
        </p:spPr>
      </p:pic>
    </p:spTree>
    <p:extLst>
      <p:ext uri="{BB962C8B-B14F-4D97-AF65-F5344CB8AC3E}">
        <p14:creationId xmlns:p14="http://schemas.microsoft.com/office/powerpoint/2010/main" val="211071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4"/>
          <p:cNvSpPr>
            <a:spLocks noGrp="1" noChangeArrowheads="1"/>
          </p:cNvSpPr>
          <p:nvPr>
            <p:ph type="title"/>
          </p:nvPr>
        </p:nvSpPr>
        <p:spPr/>
        <p:txBody>
          <a:bodyPr/>
          <a:lstStyle/>
          <a:p>
            <a:r>
              <a:rPr lang="en-US" dirty="0"/>
              <a:t>How to Design and Build Good UIs</a:t>
            </a:r>
          </a:p>
        </p:txBody>
      </p:sp>
      <p:sp>
        <p:nvSpPr>
          <p:cNvPr id="23558" name="Rectangle 5"/>
          <p:cNvSpPr>
            <a:spLocks noGrp="1" noChangeArrowheads="1"/>
          </p:cNvSpPr>
          <p:nvPr>
            <p:ph idx="1"/>
          </p:nvPr>
        </p:nvSpPr>
        <p:spPr/>
        <p:txBody>
          <a:bodyPr/>
          <a:lstStyle/>
          <a:p>
            <a:r>
              <a:rPr lang="en-US" dirty="0"/>
              <a:t>Iterative development process</a:t>
            </a:r>
          </a:p>
          <a:p>
            <a:r>
              <a:rPr lang="en-US" dirty="0"/>
              <a:t>Usability goals</a:t>
            </a:r>
          </a:p>
          <a:p>
            <a:r>
              <a:rPr lang="en-US" dirty="0"/>
              <a:t>User-centered design</a:t>
            </a:r>
          </a:p>
          <a:p>
            <a:r>
              <a:rPr lang="en-US" dirty="0"/>
              <a:t>Design discovery</a:t>
            </a:r>
          </a:p>
          <a:p>
            <a:r>
              <a:rPr lang="en-US" dirty="0"/>
              <a:t>Rapid prototyping</a:t>
            </a:r>
          </a:p>
          <a:p>
            <a:r>
              <a:rPr lang="en-US" dirty="0"/>
              <a:t>Evaluation</a:t>
            </a:r>
          </a:p>
          <a:p>
            <a:r>
              <a:rPr lang="en-US" dirty="0"/>
              <a:t>Programming</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378E877C-33E4-8D47-9FF8-A9983EC5D9E6}" type="slidenum">
              <a:rPr lang="en-US"/>
              <a:pPr/>
              <a:t>6</a:t>
            </a:fld>
            <a:endParaRPr lang="en-US"/>
          </a:p>
        </p:txBody>
      </p:sp>
    </p:spTree>
    <p:extLst>
      <p:ext uri="{BB962C8B-B14F-4D97-AF65-F5344CB8AC3E}">
        <p14:creationId xmlns:p14="http://schemas.microsoft.com/office/powerpoint/2010/main" val="2466253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23558">
                                            <p:txEl>
                                              <p:pRg st="6" end="6"/>
                                            </p:txEl>
                                          </p:spTgt>
                                        </p:tgtEl>
                                        <p:attrNameLst>
                                          <p:attrName>style.color</p:attrName>
                                        </p:attrNameLst>
                                      </p:cBhvr>
                                      <p:to>
                                        <a:schemeClr val="fo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3" name="Date Placeholder 2"/>
          <p:cNvSpPr>
            <a:spLocks noGrp="1"/>
          </p:cNvSpPr>
          <p:nvPr>
            <p:ph type="dt" sz="half" idx="10"/>
          </p:nvPr>
        </p:nvSpPr>
        <p:spPr/>
        <p:txBody>
          <a:bodyPr/>
          <a:lstStyle/>
          <a:p>
            <a:pPr>
              <a:defRPr/>
            </a:pPr>
            <a:r>
              <a:rPr lang="en-US"/>
              <a:t>Autumn 2024</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7</a:t>
            </a:fld>
            <a:endParaRPr lang="en-US"/>
          </a:p>
        </p:txBody>
      </p:sp>
      <p:grpSp>
        <p:nvGrpSpPr>
          <p:cNvPr id="1032" name="Group 1034"/>
          <p:cNvGrpSpPr>
            <a:grpSpLocks/>
          </p:cNvGrpSpPr>
          <p:nvPr/>
        </p:nvGrpSpPr>
        <p:grpSpPr bwMode="auto">
          <a:xfrm>
            <a:off x="2066926" y="1520827"/>
            <a:ext cx="7875589" cy="2493963"/>
            <a:chOff x="342" y="958"/>
            <a:chExt cx="4961" cy="1571"/>
          </a:xfrm>
        </p:grpSpPr>
        <p:sp>
          <p:nvSpPr>
            <p:cNvPr id="1034" name="Rectangle 1029"/>
            <p:cNvSpPr>
              <a:spLocks noChangeArrowheads="1"/>
            </p:cNvSpPr>
            <p:nvPr/>
          </p:nvSpPr>
          <p:spPr bwMode="auto">
            <a:xfrm>
              <a:off x="3818" y="958"/>
              <a:ext cx="8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8"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4823" cy="1938990"/>
          </a:xfrm>
          <a:prstGeom prst="rect">
            <a:avLst/>
          </a:prstGeom>
          <a:noFill/>
        </p:spPr>
        <p:txBody>
          <a:bodyPr wrap="none" lIns="91438" tIns="45719" rIns="91438" bIns="45719" rtlCol="0">
            <a:spAutoFit/>
          </a:bodyPr>
          <a:lstStyle/>
          <a:p>
            <a:r>
              <a:rPr lang="en-US" dirty="0">
                <a:solidFill>
                  <a:srgbClr val="DBDEDE"/>
                </a:solidFill>
                <a:latin typeface="+mn-lt"/>
              </a:rPr>
              <a:t>Sketch</a:t>
            </a:r>
          </a:p>
          <a:p>
            <a:r>
              <a:rPr lang="en-US" dirty="0">
                <a:solidFill>
                  <a:srgbClr val="DBDEDE"/>
                </a:solidFill>
                <a:latin typeface="+mn-lt"/>
              </a:rPr>
              <a:t>Paper</a:t>
            </a:r>
          </a:p>
          <a:p>
            <a:r>
              <a:rPr lang="en-US" dirty="0">
                <a:solidFill>
                  <a:srgbClr val="DBDEDE"/>
                </a:solidFill>
                <a:latin typeface="+mn-lt"/>
              </a:rPr>
              <a:t>Video</a:t>
            </a:r>
          </a:p>
          <a:p>
            <a:r>
              <a:rPr lang="en-US" dirty="0">
                <a:solidFill>
                  <a:srgbClr val="DBDEDE"/>
                </a:solidFill>
                <a:latin typeface="+mn-lt"/>
              </a:rPr>
              <a:t>Tool</a:t>
            </a:r>
          </a:p>
          <a:p>
            <a:r>
              <a:rPr lang="en-US" dirty="0">
                <a:solidFill>
                  <a:srgbClr val="DBDEDE"/>
                </a:solidFill>
                <a:latin typeface="+mn-lt"/>
              </a:rPr>
              <a:t>Program</a:t>
            </a:r>
          </a:p>
        </p:txBody>
      </p:sp>
      <p:sp>
        <p:nvSpPr>
          <p:cNvPr id="12" name="TextBox 11"/>
          <p:cNvSpPr txBox="1"/>
          <p:nvPr/>
        </p:nvSpPr>
        <p:spPr>
          <a:xfrm>
            <a:off x="8418494" y="4067795"/>
            <a:ext cx="1758410" cy="1938990"/>
          </a:xfrm>
          <a:prstGeom prst="rect">
            <a:avLst/>
          </a:prstGeom>
          <a:noFill/>
        </p:spPr>
        <p:txBody>
          <a:bodyPr wrap="none" lIns="91438" tIns="45719" rIns="91438" bIns="45719" rtlCol="0">
            <a:spAutoFit/>
          </a:bodyPr>
          <a:lstStyle/>
          <a:p>
            <a:r>
              <a:rPr lang="en-US" dirty="0">
                <a:solidFill>
                  <a:srgbClr val="DBDEDE"/>
                </a:solidFill>
                <a:latin typeface="+mn-lt"/>
              </a:rPr>
              <a:t>Gut</a:t>
            </a:r>
          </a:p>
          <a:p>
            <a:r>
              <a:rPr lang="en-US" dirty="0" err="1">
                <a:solidFill>
                  <a:srgbClr val="DBDEDE"/>
                </a:solidFill>
                <a:latin typeface="+mn-lt"/>
              </a:rPr>
              <a:t>Crit</a:t>
            </a:r>
            <a:endParaRPr lang="en-US" dirty="0">
              <a:solidFill>
                <a:srgbClr val="DBDEDE"/>
              </a:solidFill>
              <a:latin typeface="+mn-lt"/>
            </a:endParaRPr>
          </a:p>
          <a:p>
            <a:r>
              <a:rPr lang="en-US" dirty="0">
                <a:solidFill>
                  <a:srgbClr val="DBDEDE"/>
                </a:solidFill>
                <a:latin typeface="+mn-lt"/>
              </a:rPr>
              <a:t>Expert </a:t>
            </a:r>
            <a:r>
              <a:rPr lang="en-US" dirty="0" err="1">
                <a:solidFill>
                  <a:srgbClr val="DBDEDE"/>
                </a:solidFill>
                <a:latin typeface="+mn-lt"/>
              </a:rPr>
              <a:t>Eval</a:t>
            </a:r>
            <a:br>
              <a:rPr lang="en-US" dirty="0">
                <a:solidFill>
                  <a:srgbClr val="DBDEDE"/>
                </a:solidFill>
                <a:latin typeface="+mn-lt"/>
              </a:rPr>
            </a:br>
            <a:r>
              <a:rPr lang="en-US" dirty="0">
                <a:solidFill>
                  <a:srgbClr val="DBDEDE"/>
                </a:solidFill>
                <a:latin typeface="+mn-lt"/>
              </a:rPr>
              <a:t>Lo-fi Test</a:t>
            </a:r>
          </a:p>
          <a:p>
            <a:r>
              <a:rPr lang="en-US" dirty="0">
                <a:solidFill>
                  <a:srgbClr val="DBDEDE"/>
                </a:solidFill>
                <a:latin typeface="+mn-lt"/>
              </a:rPr>
              <a:t>User Study</a:t>
            </a:r>
          </a:p>
        </p:txBody>
      </p:sp>
      <p:graphicFrame>
        <p:nvGraphicFramePr>
          <p:cNvPr id="14" name="Object 1025"/>
          <p:cNvGraphicFramePr>
            <a:graphicFrameLocks noChangeAspect="1"/>
          </p:cNvGraphicFramePr>
          <p:nvPr/>
        </p:nvGraphicFramePr>
        <p:xfrm>
          <a:off x="4225550" y="1901398"/>
          <a:ext cx="3730625" cy="3363912"/>
        </p:xfrm>
        <a:graphic>
          <a:graphicData uri="http://schemas.openxmlformats.org/presentationml/2006/ole">
            <mc:AlternateContent xmlns:mc="http://schemas.openxmlformats.org/markup-compatibility/2006">
              <mc:Choice xmlns:v="urn:schemas-microsoft-com:vml" Requires="v">
                <p:oleObj name="Clip" r:id="rId3" imgW="3849120" imgH="3468960" progId="MS_ClipArt_Gallery.5">
                  <p:embed/>
                </p:oleObj>
              </mc:Choice>
              <mc:Fallback>
                <p:oleObj name="Clip" r:id="rId3" imgW="384912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550"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88773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2"/>
          <p:cNvSpPr>
            <a:spLocks noGrp="1" noChangeArrowheads="1"/>
          </p:cNvSpPr>
          <p:nvPr>
            <p:ph type="title"/>
          </p:nvPr>
        </p:nvSpPr>
        <p:spPr/>
        <p:txBody>
          <a:bodyPr/>
          <a:lstStyle/>
          <a:p>
            <a:r>
              <a:rPr lang="en-US" dirty="0"/>
              <a:t>Usability/User Experience Goals</a:t>
            </a:r>
          </a:p>
        </p:txBody>
      </p:sp>
      <p:sp>
        <p:nvSpPr>
          <p:cNvPr id="300035" name="Rectangle 3"/>
          <p:cNvSpPr>
            <a:spLocks noGrp="1" noChangeArrowheads="1"/>
          </p:cNvSpPr>
          <p:nvPr>
            <p:ph sz="half" idx="1"/>
          </p:nvPr>
        </p:nvSpPr>
        <p:spPr>
          <a:xfrm>
            <a:off x="899668" y="2663275"/>
            <a:ext cx="5680540" cy="3960541"/>
          </a:xfrm>
        </p:spPr>
        <p:txBody>
          <a:bodyPr/>
          <a:lstStyle/>
          <a:p>
            <a:pPr lvl="1"/>
            <a:r>
              <a:rPr lang="en-US" dirty="0"/>
              <a:t>Learnable</a:t>
            </a:r>
          </a:p>
          <a:p>
            <a:pPr lvl="2"/>
            <a:r>
              <a:rPr lang="en-US" dirty="0"/>
              <a:t>faster the 2nd time &amp; so on</a:t>
            </a:r>
          </a:p>
          <a:p>
            <a:pPr lvl="1"/>
            <a:r>
              <a:rPr lang="en-US" dirty="0"/>
              <a:t>Memorable</a:t>
            </a:r>
          </a:p>
          <a:p>
            <a:pPr lvl="2"/>
            <a:r>
              <a:rPr lang="en-US" dirty="0"/>
              <a:t>from session to session</a:t>
            </a:r>
          </a:p>
          <a:p>
            <a:pPr lvl="1"/>
            <a:r>
              <a:rPr lang="en-US" dirty="0"/>
              <a:t>Flexible		</a:t>
            </a:r>
          </a:p>
          <a:p>
            <a:pPr lvl="2"/>
            <a:r>
              <a:rPr lang="en-US" dirty="0"/>
              <a:t>multiple ways to do tasks</a:t>
            </a:r>
          </a:p>
          <a:p>
            <a:pPr lvl="1"/>
            <a:r>
              <a:rPr lang="en-US" dirty="0"/>
              <a:t>Efficient</a:t>
            </a:r>
          </a:p>
          <a:p>
            <a:pPr lvl="2"/>
            <a:r>
              <a:rPr lang="en-US" dirty="0"/>
              <a:t>perform tasks quickly </a:t>
            </a:r>
          </a:p>
          <a:p>
            <a:pPr lvl="2"/>
            <a:endParaRPr lang="en-US" dirty="0"/>
          </a:p>
        </p:txBody>
      </p:sp>
      <p:sp>
        <p:nvSpPr>
          <p:cNvPr id="300036" name="Rectangle 4"/>
          <p:cNvSpPr>
            <a:spLocks noGrp="1" noChangeArrowheads="1"/>
          </p:cNvSpPr>
          <p:nvPr>
            <p:ph sz="half" idx="2"/>
          </p:nvPr>
        </p:nvSpPr>
        <p:spPr>
          <a:xfrm>
            <a:off x="6580208" y="2663274"/>
            <a:ext cx="5434314" cy="3960541"/>
          </a:xfrm>
        </p:spPr>
        <p:txBody>
          <a:bodyPr/>
          <a:lstStyle/>
          <a:p>
            <a:pPr lvl="1" eaLnBrk="1" hangingPunct="1">
              <a:lnSpc>
                <a:spcPct val="90000"/>
              </a:lnSpc>
            </a:pPr>
            <a:r>
              <a:rPr lang="en-US" dirty="0"/>
              <a:t>Robust</a:t>
            </a:r>
          </a:p>
          <a:p>
            <a:pPr lvl="2" eaLnBrk="1" hangingPunct="1">
              <a:lnSpc>
                <a:spcPct val="90000"/>
              </a:lnSpc>
            </a:pPr>
            <a:r>
              <a:rPr lang="en-US" dirty="0"/>
              <a:t>minimal error rates</a:t>
            </a:r>
          </a:p>
          <a:p>
            <a:pPr lvl="2" eaLnBrk="1" hangingPunct="1">
              <a:lnSpc>
                <a:spcPct val="90000"/>
              </a:lnSpc>
            </a:pPr>
            <a:r>
              <a:rPr lang="en-US" dirty="0"/>
              <a:t>good feedback so user can recover</a:t>
            </a:r>
          </a:p>
          <a:p>
            <a:pPr lvl="1" eaLnBrk="1" hangingPunct="1">
              <a:lnSpc>
                <a:spcPct val="90000"/>
              </a:lnSpc>
            </a:pPr>
            <a:r>
              <a:rPr lang="en-US" dirty="0"/>
              <a:t>Discoverable</a:t>
            </a:r>
          </a:p>
          <a:p>
            <a:pPr lvl="2" eaLnBrk="1" hangingPunct="1">
              <a:lnSpc>
                <a:spcPct val="90000"/>
              </a:lnSpc>
            </a:pPr>
            <a:r>
              <a:rPr lang="en-US" dirty="0"/>
              <a:t>learn new features over time</a:t>
            </a:r>
          </a:p>
          <a:p>
            <a:pPr lvl="1" eaLnBrk="1" hangingPunct="1">
              <a:lnSpc>
                <a:spcPct val="90000"/>
              </a:lnSpc>
            </a:pPr>
            <a:r>
              <a:rPr lang="en-US" dirty="0"/>
              <a:t>Pleasing</a:t>
            </a:r>
          </a:p>
          <a:p>
            <a:pPr lvl="2" eaLnBrk="1" hangingPunct="1">
              <a:lnSpc>
                <a:spcPct val="90000"/>
              </a:lnSpc>
            </a:pPr>
            <a:r>
              <a:rPr lang="en-US" dirty="0"/>
              <a:t>high user satisfaction</a:t>
            </a:r>
          </a:p>
          <a:p>
            <a:pPr lvl="1" eaLnBrk="1" hangingPunct="1">
              <a:lnSpc>
                <a:spcPct val="90000"/>
              </a:lnSpc>
            </a:pPr>
            <a:r>
              <a:rPr lang="en-US" dirty="0"/>
              <a:t>Fun</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0510B673-518D-3342-8DCB-82147DBF1982}" type="slidenum">
              <a:rPr lang="en-US"/>
              <a:pPr/>
              <a:t>8</a:t>
            </a:fld>
            <a:endParaRPr lang="en-US"/>
          </a:p>
        </p:txBody>
      </p:sp>
      <p:pic>
        <p:nvPicPr>
          <p:cNvPr id="28681" name="Picture 6" descr="j0257035[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29359" y="892097"/>
            <a:ext cx="152241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C5134CF1-9947-4363-83E6-2B7B56BD07CD}"/>
              </a:ext>
            </a:extLst>
          </p:cNvPr>
          <p:cNvSpPr txBox="1"/>
          <p:nvPr/>
        </p:nvSpPr>
        <p:spPr>
          <a:xfrm>
            <a:off x="639237" y="1071756"/>
            <a:ext cx="10571357" cy="1926681"/>
          </a:xfrm>
          <a:prstGeom prst="rect">
            <a:avLst/>
          </a:prstGeom>
          <a:noFill/>
        </p:spPr>
        <p:txBody>
          <a:bodyPr wrap="square" rtlCol="0">
            <a:spAutoFit/>
          </a:bodyPr>
          <a:lstStyle/>
          <a:p>
            <a:pPr marL="342900" indent="-342900">
              <a:spcBef>
                <a:spcPct val="20000"/>
              </a:spcBef>
              <a:buFontTx/>
              <a:buChar char="•"/>
            </a:pPr>
            <a:r>
              <a:rPr lang="en-US" sz="2800" dirty="0">
                <a:latin typeface="Helvetica Light" panose="020B0403020202020204"/>
              </a:rPr>
              <a:t>Set goals early &amp; later use to measure progress</a:t>
            </a:r>
          </a:p>
          <a:p>
            <a:pPr marL="342900" indent="-342900">
              <a:spcBef>
                <a:spcPct val="20000"/>
              </a:spcBef>
              <a:buFontTx/>
              <a:buChar char="•"/>
            </a:pPr>
            <a:r>
              <a:rPr lang="en-US" sz="2800" dirty="0">
                <a:latin typeface="Helvetica Light" panose="020B0403020202020204"/>
              </a:rPr>
              <a:t>Goals often have tradeoffs, so prioritize</a:t>
            </a:r>
          </a:p>
          <a:p>
            <a:pPr marL="342900" indent="-342900">
              <a:spcBef>
                <a:spcPct val="20000"/>
              </a:spcBef>
              <a:buFontTx/>
              <a:buChar char="•"/>
            </a:pPr>
            <a:r>
              <a:rPr lang="en-US" sz="2800" dirty="0">
                <a:latin typeface="Helvetica Light" panose="020B0403020202020204"/>
              </a:rPr>
              <a:t>Example goals(?)</a:t>
            </a:r>
          </a:p>
          <a:p>
            <a:endParaRPr lang="en-US" dirty="0"/>
          </a:p>
        </p:txBody>
      </p:sp>
    </p:spTree>
    <p:extLst>
      <p:ext uri="{BB962C8B-B14F-4D97-AF65-F5344CB8AC3E}">
        <p14:creationId xmlns:p14="http://schemas.microsoft.com/office/powerpoint/2010/main" val="3703046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0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00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3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00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003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003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0036">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0036">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003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0036">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0036">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0036">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00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bldLvl="2"/>
      <p:bldP spid="300036"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2"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FFC000"/>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chemeClr val="tx1">
                    <a:lumMod val="50000"/>
                  </a:schemeClr>
                </a:solidFill>
                <a:latin typeface="Helvetica Light"/>
              </a:rPr>
              <a:t>Autumn 2024</a:t>
            </a:r>
            <a:endParaRPr lang="en-US" sz="10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9</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3"/>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3" name="Line 5"/>
          <p:cNvSpPr>
            <a:spLocks noChangeShapeType="1"/>
          </p:cNvSpPr>
          <p:nvPr/>
        </p:nvSpPr>
        <p:spPr bwMode="auto">
          <a:xfrm flipV="1">
            <a:off x="5120645" y="1348474"/>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a:p>
        </p:txBody>
      </p:sp>
    </p:spTree>
    <p:extLst>
      <p:ext uri="{BB962C8B-B14F-4D97-AF65-F5344CB8AC3E}">
        <p14:creationId xmlns:p14="http://schemas.microsoft.com/office/powerpoint/2010/main" val="103371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19760</TotalTime>
  <Words>5110</Words>
  <Application>Microsoft Macintosh PowerPoint</Application>
  <PresentationFormat>Widescreen</PresentationFormat>
  <Paragraphs>681</Paragraphs>
  <Slides>45</Slides>
  <Notes>45</Notes>
  <HiddenSlides>3</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3" baseType="lpstr">
      <vt:lpstr>ＭＳ Ｐゴシック</vt:lpstr>
      <vt:lpstr>Arial</vt:lpstr>
      <vt:lpstr>Arial Black</vt:lpstr>
      <vt:lpstr>Arial Hebrew</vt:lpstr>
      <vt:lpstr>Bradley Hand ITC</vt:lpstr>
      <vt:lpstr>Gill Sans</vt:lpstr>
      <vt:lpstr>Gill Sans Light</vt:lpstr>
      <vt:lpstr>Gill Sans SemiBold</vt:lpstr>
      <vt:lpstr>Helvetica</vt:lpstr>
      <vt:lpstr>Helvetica Light</vt:lpstr>
      <vt:lpstr>Lucida Grande</vt:lpstr>
      <vt:lpstr>Symbol</vt:lpstr>
      <vt:lpstr>Times New Roman</vt:lpstr>
      <vt:lpstr>Verdana</vt:lpstr>
      <vt:lpstr>Wingdings</vt:lpstr>
      <vt:lpstr>ZapfDingbats</vt:lpstr>
      <vt:lpstr>5_Summer HCI</vt:lpstr>
      <vt:lpstr>Clip</vt:lpstr>
      <vt:lpstr>CS 147 Course Midterm Review Design Thinking for User Experience Design, Prototyping &amp; Evaluation</vt:lpstr>
      <vt:lpstr>Administrivia</vt:lpstr>
      <vt:lpstr>Administrivia</vt:lpstr>
      <vt:lpstr>Balance</vt:lpstr>
      <vt:lpstr>HCI Approach to UX Design</vt:lpstr>
      <vt:lpstr>How to Design and Build Good UIs</vt:lpstr>
      <vt:lpstr>Iteration</vt:lpstr>
      <vt:lpstr>Usability/User Experience Goals</vt:lpstr>
      <vt:lpstr>Design Process: Discovery</vt:lpstr>
      <vt:lpstr>Design Thinking Process</vt:lpstr>
      <vt:lpstr>User-centered Design “Know thy User”</vt:lpstr>
      <vt:lpstr>Design Discovery Needfinding &amp; Task Analysis</vt:lpstr>
      <vt:lpstr>Focus by Writing a “Point of View”</vt:lpstr>
      <vt:lpstr>Ideate: From POV to How Might We</vt:lpstr>
      <vt:lpstr>Brainstorm: “How Might We’s”    Solutions</vt:lpstr>
      <vt:lpstr>PowerPoint Presentation</vt:lpstr>
      <vt:lpstr>Design Process: Exploration</vt:lpstr>
      <vt:lpstr>From Sketch to Prototype</vt:lpstr>
      <vt:lpstr>Design Exploration Summary</vt:lpstr>
      <vt:lpstr>Concept Videos</vt:lpstr>
      <vt:lpstr>Augmenting Human Intellect – Engelbart (1968) The NLS Hardware</vt:lpstr>
      <vt:lpstr>Dynabook – Kay (1974)</vt:lpstr>
      <vt:lpstr>Xerox Star – 1st Commercial GUI (1981)</vt:lpstr>
      <vt:lpstr>Rapid Prototyping</vt:lpstr>
      <vt:lpstr>Evaluation</vt:lpstr>
      <vt:lpstr>Heuristic Evaluation Decreasing Returns</vt:lpstr>
      <vt:lpstr>Heuristic Evaluation Summary</vt:lpstr>
      <vt:lpstr>User Testing Data</vt:lpstr>
      <vt:lpstr>User Testing Summary</vt:lpstr>
      <vt:lpstr>PowerPoint Presentation</vt:lpstr>
      <vt:lpstr>The Art of Balance</vt:lpstr>
      <vt:lpstr>Visual Hierarchy and Reading Order</vt:lpstr>
      <vt:lpstr>Using Proximity to Indicate Relationships</vt:lpstr>
      <vt:lpstr>Gestalt Principles of Perception Group Information</vt:lpstr>
      <vt:lpstr>PowerPoint Presentation</vt:lpstr>
      <vt:lpstr>Using Appropriate Color “Harmonies”</vt:lpstr>
      <vt:lpstr>Human Abilities: Retina</vt:lpstr>
      <vt:lpstr>The Model Human Processor</vt:lpstr>
      <vt:lpstr>Experimental Results</vt:lpstr>
      <vt:lpstr>Online Experimental Results</vt:lpstr>
      <vt:lpstr>Principles of Operation (cont.)</vt:lpstr>
      <vt:lpstr>Conceptual Models</vt:lpstr>
      <vt:lpstr>What Makes a Good Answer (H/W or Test)?</vt:lpstr>
      <vt:lpstr>Exit ticket</vt:lpstr>
      <vt:lpstr>PowerPoint Presentation</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Course Overview</dc:title>
  <dc:subject>User Interface Design, Prototyping, and Evaluation</dc:subject>
  <dc:creator>James Landay</dc:creator>
  <cp:keywords>usability, interface design, interaction design, user interface, user interface design</cp:keywords>
  <cp:lastModifiedBy>James A Landay</cp:lastModifiedBy>
  <cp:revision>679</cp:revision>
  <cp:lastPrinted>2024-11-11T23:07:58Z</cp:lastPrinted>
  <dcterms:created xsi:type="dcterms:W3CDTF">1995-06-02T21:27:28Z</dcterms:created>
  <dcterms:modified xsi:type="dcterms:W3CDTF">2024-11-11T23:08:24Z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