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4055" r:id="rId1"/>
  </p:sldMasterIdLst>
  <p:notesMasterIdLst>
    <p:notesMasterId r:id="rId62"/>
  </p:notesMasterIdLst>
  <p:handoutMasterIdLst>
    <p:handoutMasterId r:id="rId63"/>
  </p:handoutMasterIdLst>
  <p:sldIdLst>
    <p:sldId id="285" r:id="rId2"/>
    <p:sldId id="398" r:id="rId3"/>
    <p:sldId id="406" r:id="rId4"/>
    <p:sldId id="399" r:id="rId5"/>
    <p:sldId id="259" r:id="rId6"/>
    <p:sldId id="735" r:id="rId7"/>
    <p:sldId id="383" r:id="rId8"/>
    <p:sldId id="400" r:id="rId9"/>
    <p:sldId id="401" r:id="rId10"/>
    <p:sldId id="411" r:id="rId11"/>
    <p:sldId id="257" r:id="rId12"/>
    <p:sldId id="260" r:id="rId13"/>
    <p:sldId id="261" r:id="rId14"/>
    <p:sldId id="282" r:id="rId15"/>
    <p:sldId id="312" r:id="rId16"/>
    <p:sldId id="409" r:id="rId17"/>
    <p:sldId id="389" r:id="rId18"/>
    <p:sldId id="262" r:id="rId19"/>
    <p:sldId id="263" r:id="rId20"/>
    <p:sldId id="264" r:id="rId21"/>
    <p:sldId id="265" r:id="rId22"/>
    <p:sldId id="281" r:id="rId23"/>
    <p:sldId id="291" r:id="rId24"/>
    <p:sldId id="310" r:id="rId25"/>
    <p:sldId id="727" r:id="rId26"/>
    <p:sldId id="728" r:id="rId27"/>
    <p:sldId id="729" r:id="rId28"/>
    <p:sldId id="730" r:id="rId29"/>
    <p:sldId id="286" r:id="rId30"/>
    <p:sldId id="731" r:id="rId31"/>
    <p:sldId id="732" r:id="rId32"/>
    <p:sldId id="733" r:id="rId33"/>
    <p:sldId id="734" r:id="rId34"/>
    <p:sldId id="520" r:id="rId35"/>
    <p:sldId id="397" r:id="rId36"/>
    <p:sldId id="309" r:id="rId37"/>
    <p:sldId id="305" r:id="rId38"/>
    <p:sldId id="391" r:id="rId39"/>
    <p:sldId id="403" r:id="rId40"/>
    <p:sldId id="412" r:id="rId41"/>
    <p:sldId id="404" r:id="rId42"/>
    <p:sldId id="274" r:id="rId43"/>
    <p:sldId id="405" r:id="rId44"/>
    <p:sldId id="314" r:id="rId45"/>
    <p:sldId id="315" r:id="rId46"/>
    <p:sldId id="294" r:id="rId47"/>
    <p:sldId id="295" r:id="rId48"/>
    <p:sldId id="410" r:id="rId49"/>
    <p:sldId id="296" r:id="rId50"/>
    <p:sldId id="322" r:id="rId51"/>
    <p:sldId id="382" r:id="rId52"/>
    <p:sldId id="414" r:id="rId53"/>
    <p:sldId id="353" r:id="rId54"/>
    <p:sldId id="350" r:id="rId55"/>
    <p:sldId id="351" r:id="rId56"/>
    <p:sldId id="352" r:id="rId57"/>
    <p:sldId id="413" r:id="rId58"/>
    <p:sldId id="273" r:id="rId59"/>
    <p:sldId id="301" r:id="rId60"/>
    <p:sldId id="364" r:id="rId61"/>
  </p:sldIdLst>
  <p:sldSz cx="12192000" cy="6858000"/>
  <p:notesSz cx="7315200" cy="96012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userDrawn="1">
          <p15:clr>
            <a:srgbClr val="A4A3A4"/>
          </p15:clr>
        </p15:guide>
        <p15:guide id="2" pos="3837"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5">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mes A. Landay" initials="JAL" lastIdx="3" clrIdx="0"/>
  <p:cmAuthor id="1" name="Microsoft Office User"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showNarration="1" useTimings="0">
    <p:present/>
    <p:sldAll/>
    <p:penClr>
      <a:schemeClr val="bg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C2C2C2"/>
    <a:srgbClr val="000000"/>
    <a:srgbClr val="DFC183"/>
    <a:srgbClr val="663300"/>
    <a:srgbClr val="080808"/>
    <a:srgbClr val="5F5F5F"/>
    <a:srgbClr val="545E70"/>
    <a:srgbClr val="3E4E6C"/>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95" autoAdjust="0"/>
    <p:restoredTop sz="81888" autoAdjust="0"/>
  </p:normalViewPr>
  <p:slideViewPr>
    <p:cSldViewPr snapToGrid="0" showGuides="1">
      <p:cViewPr varScale="1">
        <p:scale>
          <a:sx n="96" d="100"/>
          <a:sy n="96" d="100"/>
        </p:scale>
        <p:origin x="1504" y="176"/>
      </p:cViewPr>
      <p:guideLst>
        <p:guide orient="horz" pos="2160"/>
        <p:guide pos="3837"/>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656"/>
    </p:cViewPr>
  </p:sorterViewPr>
  <p:notesViewPr>
    <p:cSldViewPr snapToGrid="0" showGuides="1">
      <p:cViewPr>
        <p:scale>
          <a:sx n="229" d="100"/>
          <a:sy n="229" d="100"/>
        </p:scale>
        <p:origin x="632" y="-8"/>
      </p:cViewPr>
      <p:guideLst>
        <p:guide orient="horz" pos="3024"/>
        <p:guide pos="2305"/>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2" name="Rectangle 6"/>
          <p:cNvSpPr>
            <a:spLocks noGrp="1" noChangeArrowheads="1"/>
          </p:cNvSpPr>
          <p:nvPr>
            <p:ph type="hdr" sz="quarter"/>
          </p:nvPr>
        </p:nvSpPr>
        <p:spPr bwMode="auto">
          <a:xfrm>
            <a:off x="587501" y="194451"/>
            <a:ext cx="5057449" cy="654535"/>
          </a:xfrm>
          <a:prstGeom prst="rect">
            <a:avLst/>
          </a:prstGeom>
          <a:noFill/>
          <a:ln w="9525">
            <a:noFill/>
            <a:miter lim="800000"/>
            <a:headEnd/>
            <a:tailEnd/>
          </a:ln>
          <a:effectLst/>
        </p:spPr>
        <p:txBody>
          <a:bodyPr vert="horz" wrap="square" lIns="19191" tIns="0" rIns="19191" bIns="0" numCol="1" anchor="t" anchorCtr="0" compatLnSpc="1">
            <a:prstTxWarp prst="textNoShape">
              <a:avLst/>
            </a:prstTxWarp>
          </a:bodyPr>
          <a:lstStyle>
            <a:lvl1pPr defTabSz="955675" eaLnBrk="0" hangingPunct="0">
              <a:defRPr sz="1000" i="1" smtClean="0">
                <a:cs typeface="+mn-cs"/>
              </a:defRPr>
            </a:lvl1pPr>
          </a:lstStyle>
          <a:p>
            <a:r>
              <a:rPr lang="en-US" dirty="0">
                <a:latin typeface="Helvetica"/>
                <a:cs typeface="Helvetica"/>
              </a:rPr>
              <a:t>CS 147: </a:t>
            </a:r>
            <a:r>
              <a:rPr lang="en-US" dirty="0" err="1">
                <a:latin typeface="Helvetica"/>
                <a:cs typeface="Helvetica"/>
              </a:rPr>
              <a:t>dt+UX</a:t>
            </a:r>
            <a:r>
              <a:rPr lang="en-US" dirty="0">
                <a:latin typeface="Helvetica"/>
                <a:cs typeface="Helvetica"/>
              </a:rPr>
              <a:t> – Design Thinking for User Experience Design, Prototyping &amp; Evaluation</a:t>
            </a:r>
            <a:br>
              <a:rPr lang="en-US" dirty="0">
                <a:latin typeface="Helvetica"/>
                <a:cs typeface="Helvetica"/>
              </a:rPr>
            </a:br>
            <a:r>
              <a:rPr lang="en-US" i="0" dirty="0">
                <a:latin typeface="Helvetica"/>
                <a:cs typeface="Helvetica"/>
              </a:rPr>
              <a:t>Autumn 2023</a:t>
            </a:r>
          </a:p>
          <a:p>
            <a:r>
              <a:rPr lang="en-US" i="0" dirty="0">
                <a:latin typeface="Helvetica"/>
                <a:cs typeface="Helvetica"/>
              </a:rPr>
              <a:t>Prof. James A. Landay</a:t>
            </a:r>
            <a:br>
              <a:rPr lang="en-US" i="0" dirty="0">
                <a:latin typeface="Helvetica"/>
                <a:cs typeface="Helvetica"/>
              </a:rPr>
            </a:br>
            <a:r>
              <a:rPr lang="en-US" i="0" dirty="0">
                <a:latin typeface="Helvetica"/>
                <a:cs typeface="Helvetica"/>
              </a:rPr>
              <a:t>Stanford University</a:t>
            </a:r>
          </a:p>
        </p:txBody>
      </p:sp>
      <p:sp>
        <p:nvSpPr>
          <p:cNvPr id="2" name="Slide Number Placeholder 1"/>
          <p:cNvSpPr>
            <a:spLocks noGrp="1"/>
          </p:cNvSpPr>
          <p:nvPr>
            <p:ph type="sldNum" sz="quarter" idx="3"/>
          </p:nvPr>
        </p:nvSpPr>
        <p:spPr>
          <a:xfrm>
            <a:off x="4143374" y="9120188"/>
            <a:ext cx="2564947" cy="479425"/>
          </a:xfrm>
          <a:prstGeom prst="rect">
            <a:avLst/>
          </a:prstGeom>
        </p:spPr>
        <p:txBody>
          <a:bodyPr vert="horz" lIns="91440" tIns="45720" rIns="91440" bIns="45720" rtlCol="0" anchor="b"/>
          <a:lstStyle>
            <a:lvl1pPr algn="r">
              <a:defRPr sz="1200"/>
            </a:lvl1pPr>
          </a:lstStyle>
          <a:p>
            <a:fld id="{112B5564-0BCE-4A90-98CF-9F54CE35A79C}" type="slidenum">
              <a:rPr lang="en-US" smtClean="0">
                <a:latin typeface="Helvetica"/>
                <a:cs typeface="Helvetica"/>
              </a:rPr>
              <a:t>‹#›</a:t>
            </a:fld>
            <a:endParaRPr lang="en-US" dirty="0">
              <a:latin typeface="Helvetica"/>
              <a:cs typeface="Helvetica"/>
            </a:endParaRPr>
          </a:p>
        </p:txBody>
      </p:sp>
      <p:sp>
        <p:nvSpPr>
          <p:cNvPr id="3" name="Date Placeholder 2"/>
          <p:cNvSpPr>
            <a:spLocks noGrp="1"/>
          </p:cNvSpPr>
          <p:nvPr>
            <p:ph type="dt" sz="quarter" idx="1"/>
          </p:nvPr>
        </p:nvSpPr>
        <p:spPr>
          <a:xfrm>
            <a:off x="5572038" y="194451"/>
            <a:ext cx="1227429" cy="479425"/>
          </a:xfrm>
          <a:prstGeom prst="rect">
            <a:avLst/>
          </a:prstGeom>
        </p:spPr>
        <p:txBody>
          <a:bodyPr vert="horz" lIns="91440" tIns="45720" rIns="91440" bIns="45720" rtlCol="0"/>
          <a:lstStyle>
            <a:lvl1pPr algn="r">
              <a:defRPr sz="1200"/>
            </a:lvl1pPr>
          </a:lstStyle>
          <a:p>
            <a:endParaRPr lang="en-US" sz="1000" dirty="0">
              <a:latin typeface="Helvetica"/>
              <a:cs typeface="Helvetica"/>
            </a:endParaRPr>
          </a:p>
        </p:txBody>
      </p:sp>
    </p:spTree>
    <p:extLst>
      <p:ext uri="{BB962C8B-B14F-4D97-AF65-F5344CB8AC3E}">
        <p14:creationId xmlns:p14="http://schemas.microsoft.com/office/powerpoint/2010/main" val="2859036407"/>
      </p:ext>
    </p:extLst>
  </p:cSld>
  <p:clrMap bg1="lt1" tx1="dk1" bg2="lt2" tx2="dk2" accent1="accent1" accent2="accent2" accent3="accent3" accent4="accent4" accent5="accent5" accent6="accent6" hlink="hlink" folHlink="folHlink"/>
  <p:hf ftr="0"/>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1588"/>
            <a:ext cx="4143375"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defTabSz="989013" eaLnBrk="0" hangingPunct="0">
              <a:defRPr sz="900" i="1">
                <a:latin typeface="Times New Roman" pitchFamily="18" charset="0"/>
                <a:ea typeface="+mn-ea"/>
                <a:cs typeface="+mn-cs"/>
              </a:defRPr>
            </a:lvl1pPr>
          </a:lstStyle>
          <a:p>
            <a:pPr>
              <a:defRPr/>
            </a:pPr>
            <a:r>
              <a:rPr lang="en-US" dirty="0" err="1"/>
              <a:t>dT+UX</a:t>
            </a:r>
            <a:r>
              <a:rPr lang="en-US" dirty="0"/>
              <a:t> – Design Thinking for User Experience Design, Prototyping, and Evaluation </a:t>
            </a:r>
            <a:br>
              <a:rPr lang="en-US" dirty="0"/>
            </a:br>
            <a:r>
              <a:rPr lang="en-US" dirty="0"/>
              <a:t>Autumn 2023</a:t>
            </a:r>
            <a:br>
              <a:rPr lang="en-US" dirty="0"/>
            </a:br>
            <a:r>
              <a:rPr lang="en-US" dirty="0"/>
              <a:t>Prof. James A. Landay</a:t>
            </a:r>
            <a:br>
              <a:rPr lang="en-US" dirty="0"/>
            </a:br>
            <a:r>
              <a:rPr lang="en-US" dirty="0"/>
              <a:t>Stanford University</a:t>
            </a:r>
          </a:p>
        </p:txBody>
      </p:sp>
      <p:sp>
        <p:nvSpPr>
          <p:cNvPr id="2051" name="Rectangle 3"/>
          <p:cNvSpPr>
            <a:spLocks noGrp="1" noChangeArrowheads="1"/>
          </p:cNvSpPr>
          <p:nvPr>
            <p:ph type="dt" idx="1"/>
          </p:nvPr>
        </p:nvSpPr>
        <p:spPr bwMode="auto">
          <a:xfrm>
            <a:off x="4143375" y="-1588"/>
            <a:ext cx="3171825" cy="481013"/>
          </a:xfrm>
          <a:prstGeom prst="rect">
            <a:avLst/>
          </a:prstGeom>
          <a:noFill/>
          <a:ln w="9525">
            <a:noFill/>
            <a:miter lim="800000"/>
            <a:headEnd/>
            <a:tailEnd/>
          </a:ln>
          <a:effectLst/>
        </p:spPr>
        <p:txBody>
          <a:bodyPr vert="horz" wrap="square" lIns="19897" tIns="0" rIns="19897" bIns="0" numCol="1" anchor="t" anchorCtr="0" compatLnSpc="1">
            <a:prstTxWarp prst="textNoShape">
              <a:avLst/>
            </a:prstTxWarp>
          </a:bodyPr>
          <a:lstStyle>
            <a:lvl1pPr algn="r" defTabSz="989013" eaLnBrk="0" hangingPunct="0">
              <a:defRPr sz="1000" i="1">
                <a:latin typeface="Times New Roman" pitchFamily="18" charset="0"/>
                <a:ea typeface="+mn-ea"/>
                <a:cs typeface="+mn-cs"/>
              </a:defRPr>
            </a:lvl1pPr>
          </a:lstStyle>
          <a:p>
            <a:pPr>
              <a:defRPr/>
            </a:pPr>
            <a:r>
              <a:rPr lang="en-US" dirty="0"/>
              <a:t>2023/10/30</a:t>
            </a:r>
          </a:p>
        </p:txBody>
      </p:sp>
      <p:sp>
        <p:nvSpPr>
          <p:cNvPr id="70660" name="Rectangle 4"/>
          <p:cNvSpPr>
            <a:spLocks noGrp="1" noRot="1" noChangeAspect="1" noChangeArrowheads="1" noTextEdit="1"/>
          </p:cNvSpPr>
          <p:nvPr>
            <p:ph type="sldImg" idx="2"/>
          </p:nvPr>
        </p:nvSpPr>
        <p:spPr bwMode="auto">
          <a:xfrm>
            <a:off x="471488" y="727075"/>
            <a:ext cx="6375400" cy="3586163"/>
          </a:xfrm>
          <a:prstGeom prst="rect">
            <a:avLst/>
          </a:prstGeom>
          <a:noFill/>
          <a:ln w="12700">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2053" name="Rectangle 5"/>
          <p:cNvSpPr>
            <a:spLocks noGrp="1" noChangeArrowheads="1"/>
          </p:cNvSpPr>
          <p:nvPr>
            <p:ph type="body" sz="quarter" idx="3"/>
          </p:nvPr>
        </p:nvSpPr>
        <p:spPr bwMode="auto">
          <a:xfrm>
            <a:off x="976313" y="4557713"/>
            <a:ext cx="5362575" cy="4321175"/>
          </a:xfrm>
          <a:prstGeom prst="rect">
            <a:avLst/>
          </a:prstGeom>
          <a:noFill/>
          <a:ln w="9525">
            <a:noFill/>
            <a:miter lim="800000"/>
            <a:headEnd/>
            <a:tailEnd/>
          </a:ln>
          <a:effectLst/>
        </p:spPr>
        <p:txBody>
          <a:bodyPr vert="horz" wrap="square" lIns="97827" tIns="49743" rIns="97827" bIns="49743"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54" name="Rectangle 6"/>
          <p:cNvSpPr>
            <a:spLocks noGrp="1" noChangeArrowheads="1"/>
          </p:cNvSpPr>
          <p:nvPr>
            <p:ph type="ftr" sz="quarter" idx="4"/>
          </p:nvPr>
        </p:nvSpPr>
        <p:spPr bwMode="auto">
          <a:xfrm>
            <a:off x="0" y="9120188"/>
            <a:ext cx="3171825" cy="481012"/>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defTabSz="989013" eaLnBrk="0" hangingPunct="0">
              <a:defRPr sz="1000" i="1">
                <a:latin typeface="Times New Roman" pitchFamily="18" charset="0"/>
                <a:ea typeface="+mn-ea"/>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3375" y="9120188"/>
            <a:ext cx="3171825" cy="481012"/>
          </a:xfrm>
          <a:prstGeom prst="rect">
            <a:avLst/>
          </a:prstGeom>
          <a:noFill/>
          <a:ln w="9525">
            <a:noFill/>
            <a:miter lim="800000"/>
            <a:headEnd/>
            <a:tailEnd/>
          </a:ln>
          <a:effectLst/>
        </p:spPr>
        <p:txBody>
          <a:bodyPr vert="horz" wrap="square" lIns="19897" tIns="0" rIns="19897" bIns="0" numCol="1" anchor="b" anchorCtr="0" compatLnSpc="1">
            <a:prstTxWarp prst="textNoShape">
              <a:avLst/>
            </a:prstTxWarp>
          </a:bodyPr>
          <a:lstStyle>
            <a:lvl1pPr algn="r" defTabSz="989013" eaLnBrk="0" hangingPunct="0">
              <a:defRPr sz="1000" i="1" smtClean="0">
                <a:cs typeface="+mn-cs"/>
              </a:defRPr>
            </a:lvl1pPr>
          </a:lstStyle>
          <a:p>
            <a:pPr>
              <a:defRPr/>
            </a:pPr>
            <a:fld id="{267637C8-BC68-9D41-9482-C88985EFDE1C}" type="slidenum">
              <a:rPr lang="en-US"/>
              <a:pPr>
                <a:defRPr/>
              </a:pPr>
              <a:t>‹#›</a:t>
            </a:fld>
            <a:endParaRPr lang="en-US"/>
          </a:p>
        </p:txBody>
      </p:sp>
    </p:spTree>
    <p:extLst>
      <p:ext uri="{BB962C8B-B14F-4D97-AF65-F5344CB8AC3E}">
        <p14:creationId xmlns:p14="http://schemas.microsoft.com/office/powerpoint/2010/main" val="2854459109"/>
      </p:ext>
    </p:extLst>
  </p:cSld>
  <p:clrMap bg1="lt1" tx1="dk1" bg2="lt2" tx2="dk2" accent1="accent1" accent2="accent2" accent3="accent3" accent4="accent4" accent5="accent5" accent6="accent6" hlink="hlink" folHlink="folHlink"/>
  <p:hf ftr="0"/>
  <p:notesStyle>
    <a:lvl1pPr algn="l" defTabSz="949325" rtl="0" eaLnBrk="0" fontAlgn="base" hangingPunct="0">
      <a:spcBef>
        <a:spcPct val="30000"/>
      </a:spcBef>
      <a:spcAft>
        <a:spcPct val="0"/>
      </a:spcAft>
      <a:defRPr sz="1200" kern="1200">
        <a:solidFill>
          <a:schemeClr val="tx1"/>
        </a:solidFill>
        <a:latin typeface="Helvetica Light"/>
        <a:ea typeface="ＭＳ Ｐゴシック" charset="0"/>
        <a:cs typeface="ＭＳ Ｐゴシック" charset="0"/>
      </a:defRPr>
    </a:lvl1pPr>
    <a:lvl2pPr marL="466725"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2pPr>
    <a:lvl3pPr marL="931863"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3pPr>
    <a:lvl4pPr marL="1398588"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4pPr>
    <a:lvl5pPr marL="1863725" algn="l" defTabSz="949325" rtl="0" eaLnBrk="0" fontAlgn="base" hangingPunct="0">
      <a:spcBef>
        <a:spcPct val="30000"/>
      </a:spcBef>
      <a:spcAft>
        <a:spcPct val="0"/>
      </a:spcAft>
      <a:defRPr sz="1200" kern="1200">
        <a:solidFill>
          <a:schemeClr val="tx1"/>
        </a:solidFill>
        <a:latin typeface="Helvetica Light"/>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3024" userDrawn="1">
          <p15:clr>
            <a:srgbClr val="F26B43"/>
          </p15:clr>
        </p15:guide>
        <p15:guide id="2" pos="2304"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99percentinvisible.org/article/norman-doors-dont-know-whether-push-pull-blame-design/"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en.wikipedia.org/wiki/Camera_phone"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a:t>
            </a:fld>
            <a:endParaRPr lang="en-US" sz="1000"/>
          </a:p>
        </p:txBody>
      </p:sp>
      <p:sp>
        <p:nvSpPr>
          <p:cNvPr id="72706" name="Rectangle 2"/>
          <p:cNvSpPr>
            <a:spLocks noGrp="1" noRot="1" noChangeAspect="1" noChangeArrowheads="1" noTextEdit="1"/>
          </p:cNvSpPr>
          <p:nvPr>
            <p:ph type="sldImg"/>
          </p:nvPr>
        </p:nvSpPr>
        <p:spPr>
          <a:xfrm>
            <a:off x="471488" y="727075"/>
            <a:ext cx="6375400" cy="3586163"/>
          </a:xfrm>
          <a:ln cap="flat"/>
        </p:spPr>
      </p:sp>
      <p:sp>
        <p:nvSpPr>
          <p:cNvPr id="727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171450" marR="0" lvl="0" indent="-171450" algn="l" defTabSz="949325" rtl="0" eaLnBrk="1" fontAlgn="base" latinLnBrk="0" hangingPunct="1">
              <a:lnSpc>
                <a:spcPct val="100000"/>
              </a:lnSpc>
              <a:spcBef>
                <a:spcPct val="30000"/>
              </a:spcBef>
              <a:spcAft>
                <a:spcPct val="0"/>
              </a:spcAft>
              <a:buClrTx/>
              <a:buSzTx/>
              <a:buFont typeface="Wingdings" pitchFamily="2" charset="2"/>
              <a:buChar char="n"/>
              <a:tabLst/>
              <a:defRPr/>
            </a:pPr>
            <a:r>
              <a:rPr lang="en-US" baseline="0" dirty="0"/>
              <a:t>This year –</a:t>
            </a:r>
          </a:p>
          <a:p>
            <a:pPr marL="171450" marR="0" lvl="0" indent="-171450" algn="l" defTabSz="949325" rtl="0" eaLnBrk="1" fontAlgn="base" latinLnBrk="0" hangingPunct="1">
              <a:lnSpc>
                <a:spcPct val="100000"/>
              </a:lnSpc>
              <a:spcBef>
                <a:spcPct val="30000"/>
              </a:spcBef>
              <a:spcAft>
                <a:spcPct val="0"/>
              </a:spcAft>
              <a:buClrTx/>
              <a:buSzTx/>
              <a:buFont typeface="Wingdings" pitchFamily="2" charset="2"/>
              <a:buChar char="n"/>
              <a:tabLst/>
              <a:defRPr/>
            </a:pPr>
            <a:r>
              <a:rPr lang="en-US" baseline="0" dirty="0"/>
              <a:t>Did 20 min break even though a bit over on time and then ended 1-2 min late… so pretty good by being fast on part 2. recommend getting to break 5 min earlier to have full 20 </a:t>
            </a:r>
            <a:r>
              <a:rPr lang="en-US" baseline="0"/>
              <a:t>min break.</a:t>
            </a:r>
          </a:p>
          <a:p>
            <a:pPr marL="171450" marR="0" lvl="0" indent="-171450" algn="l" defTabSz="949325" rtl="0" eaLnBrk="1" fontAlgn="base" latinLnBrk="0" hangingPunct="1">
              <a:lnSpc>
                <a:spcPct val="100000"/>
              </a:lnSpc>
              <a:spcBef>
                <a:spcPct val="30000"/>
              </a:spcBef>
              <a:spcAft>
                <a:spcPct val="0"/>
              </a:spcAft>
              <a:buClrTx/>
              <a:buSzTx/>
              <a:buFont typeface="Wingdings" pitchFamily="2" charset="2"/>
              <a:buChar char="n"/>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 last year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2 min over and had to skip consistency (did about 18 min break). Need to cut a couple more slides to have a 20 min break.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Maybe some things in part ii?</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 Last year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4 min over… and only 15 min break. go faster in first half (have to be done with first half at 55min). Cut </a:t>
            </a:r>
            <a:r>
              <a:rPr lang="en-US" baseline="0" dirty="0" err="1"/>
              <a:t>mPESA</a:t>
            </a:r>
            <a:r>
              <a:rPr lang="en-US" baseline="0" dirty="0"/>
              <a:t>?</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two years ago: started 7 min late. Broke for 15 min team break. Ended on time.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Two years ago: Broke at 55 min in for 20 min team break, Ended perfectly on time (5 min early)</a:t>
            </a:r>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Must add gulf of execution and gulf of evaluation next year</a:t>
            </a:r>
          </a:p>
        </p:txBody>
      </p:sp>
      <p:sp>
        <p:nvSpPr>
          <p:cNvPr id="2" name="Date Placeholder 1"/>
          <p:cNvSpPr>
            <a:spLocks noGrp="1"/>
          </p:cNvSpPr>
          <p:nvPr>
            <p:ph type="dt" idx="10"/>
          </p:nvPr>
        </p:nvSpPr>
        <p:spPr/>
        <p:txBody>
          <a:bodyPr/>
          <a:lstStyle/>
          <a:p>
            <a:pPr>
              <a:defRPr/>
            </a:pPr>
            <a:r>
              <a:rPr lang="en-US" dirty="0"/>
              <a:t>Oct.. 30, 2023</a:t>
            </a:r>
          </a:p>
        </p:txBody>
      </p:sp>
      <p:sp>
        <p:nvSpPr>
          <p:cNvPr id="3" name="Header Placeholder 2"/>
          <p:cNvSpPr>
            <a:spLocks noGrp="1"/>
          </p:cNvSpPr>
          <p:nvPr>
            <p:ph type="hdr" sz="quarter" idx="11"/>
          </p:nvPr>
        </p:nvSpPr>
        <p:spPr>
          <a:xfrm>
            <a:off x="0" y="-1588"/>
            <a:ext cx="6049963" cy="481013"/>
          </a:xfrm>
        </p:spPr>
        <p:txBody>
          <a:bodyPr/>
          <a:lstStyle/>
          <a:p>
            <a:pPr>
              <a:defRPr/>
            </a:pPr>
            <a:r>
              <a:rPr lang="en-US" dirty="0"/>
              <a:t>CS147: </a:t>
            </a:r>
            <a:r>
              <a:rPr lang="en-US" dirty="0" err="1"/>
              <a:t>dT+UX</a:t>
            </a:r>
            <a:r>
              <a:rPr lang="en-US" dirty="0"/>
              <a:t> – Design Thinking for User Experience Design, Prototyping, and Evaluation </a:t>
            </a:r>
            <a:br>
              <a:rPr lang="en-US" dirty="0"/>
            </a:br>
            <a:r>
              <a:rPr lang="en-US" dirty="0"/>
              <a:t>Autumn 2023</a:t>
            </a:r>
          </a:p>
          <a:p>
            <a:pPr>
              <a:defRPr/>
            </a:pPr>
            <a:r>
              <a:rPr lang="en-US" dirty="0"/>
              <a:t>Prof. James A. Landay</a:t>
            </a:r>
          </a:p>
          <a:p>
            <a:pPr>
              <a:defRPr/>
            </a:pPr>
            <a:r>
              <a:rPr lang="en-US" dirty="0"/>
              <a:t>Stanford University</a:t>
            </a:r>
          </a:p>
        </p:txBody>
      </p:sp>
    </p:spTree>
    <p:extLst>
      <p:ext uri="{BB962C8B-B14F-4D97-AF65-F5344CB8AC3E}">
        <p14:creationId xmlns:p14="http://schemas.microsoft.com/office/powerpoint/2010/main" val="599978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12ACAED-4740-6749-8DEE-FF6A5ACD037D}" type="slidenum">
              <a:rPr lang="en-US" sz="1000"/>
              <a:pPr/>
              <a:t>10</a:t>
            </a:fld>
            <a:endParaRPr lang="en-US" sz="1000"/>
          </a:p>
        </p:txBody>
      </p:sp>
      <p:sp>
        <p:nvSpPr>
          <p:cNvPr id="72706" name="Rectangle 2"/>
          <p:cNvSpPr>
            <a:spLocks noGrp="1" noRot="1" noChangeAspect="1" noChangeArrowheads="1" noTextEdit="1"/>
          </p:cNvSpPr>
          <p:nvPr>
            <p:ph type="sldImg"/>
          </p:nvPr>
        </p:nvSpPr>
        <p:spPr>
          <a:xfrm>
            <a:off x="471488" y="727075"/>
            <a:ext cx="6375400" cy="3586163"/>
          </a:xfrm>
          <a:ln cap="flat"/>
        </p:spPr>
      </p:sp>
      <p:sp>
        <p:nvSpPr>
          <p:cNvPr id="727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indent="0" algn="l" defTabSz="949325" rtl="0" eaLnBrk="1" fontAlgn="base" latinLnBrk="0" hangingPunct="1">
              <a:lnSpc>
                <a:spcPct val="100000"/>
              </a:lnSpc>
              <a:spcBef>
                <a:spcPct val="30000"/>
              </a:spcBef>
              <a:spcAft>
                <a:spcPct val="0"/>
              </a:spcAft>
              <a:buClrTx/>
              <a:buSzTx/>
              <a:buFontTx/>
              <a:buNone/>
              <a:tabLst/>
              <a:defRPr/>
            </a:pPr>
            <a:endParaRPr lang="en-US" baseline="0" dirty="0"/>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Why are we learning this?</a:t>
            </a:r>
          </a:p>
          <a:p>
            <a:pPr marL="0" marR="0" indent="0" algn="l" defTabSz="949325" rtl="0" eaLnBrk="1" fontAlgn="base" latinLnBrk="0" hangingPunct="1">
              <a:lnSpc>
                <a:spcPct val="100000"/>
              </a:lnSpc>
              <a:spcBef>
                <a:spcPct val="30000"/>
              </a:spcBef>
              <a:spcAft>
                <a:spcPct val="0"/>
              </a:spcAft>
              <a:buClrTx/>
              <a:buSzTx/>
              <a:buFontTx/>
              <a:buNone/>
              <a:tabLst/>
              <a:defRPr/>
            </a:pPr>
            <a:endParaRPr lang="en-US" dirty="0"/>
          </a:p>
          <a:p>
            <a:pPr marL="0" marR="0" indent="0" algn="l" defTabSz="949325" rtl="0" eaLnBrk="1" fontAlgn="base" latinLnBrk="0" hangingPunct="1">
              <a:lnSpc>
                <a:spcPct val="100000"/>
              </a:lnSpc>
              <a:spcBef>
                <a:spcPct val="30000"/>
              </a:spcBef>
              <a:spcAft>
                <a:spcPct val="0"/>
              </a:spcAft>
              <a:buClrTx/>
              <a:buSzTx/>
              <a:buFontTx/>
              <a:buNone/>
              <a:tabLst/>
              <a:defRPr/>
            </a:pPr>
            <a:r>
              <a:rPr lang="en-US" dirty="0"/>
              <a:t>The underlying conceptual model of an interface is what helps a user understand what they are supposed to do to operate it – how it works! Metaphors are one common way that has been used to communicate the model. How your design communicates its model will be a large factor in whether people are effective in learning and using your design.</a:t>
            </a:r>
          </a:p>
        </p:txBody>
      </p:sp>
      <p:sp>
        <p:nvSpPr>
          <p:cNvPr id="2" name="Date Placeholder 1"/>
          <p:cNvSpPr>
            <a:spLocks noGrp="1"/>
          </p:cNvSpPr>
          <p:nvPr>
            <p:ph type="dt" idx="10"/>
          </p:nvPr>
        </p:nvSpPr>
        <p:spPr/>
        <p:txBody>
          <a:bodyPr/>
          <a:lstStyle/>
          <a:p>
            <a:pPr>
              <a:defRPr/>
            </a:pPr>
            <a:r>
              <a:rPr lang="en-US" dirty="0"/>
              <a:t>Nov. 10, 2016</a:t>
            </a:r>
          </a:p>
        </p:txBody>
      </p:sp>
      <p:sp>
        <p:nvSpPr>
          <p:cNvPr id="3" name="Header Placeholder 2"/>
          <p:cNvSpPr>
            <a:spLocks noGrp="1"/>
          </p:cNvSpPr>
          <p:nvPr>
            <p:ph type="hdr" sz="quarter" idx="11"/>
          </p:nvPr>
        </p:nvSpPr>
        <p:spPr>
          <a:xfrm>
            <a:off x="0" y="-1588"/>
            <a:ext cx="6049963" cy="481013"/>
          </a:xfrm>
        </p:spPr>
        <p:txBody>
          <a:bodyPr/>
          <a:lstStyle/>
          <a:p>
            <a:pPr>
              <a:defRPr/>
            </a:pPr>
            <a:r>
              <a:rPr lang="en-US" dirty="0"/>
              <a:t>CS147: </a:t>
            </a:r>
            <a:r>
              <a:rPr lang="en-US" dirty="0" err="1"/>
              <a:t>dT+UX</a:t>
            </a:r>
            <a:r>
              <a:rPr lang="en-US" dirty="0"/>
              <a:t> – Design Thinking for User Experience Design, Prototyping, and Evaluation </a:t>
            </a:r>
            <a:br>
              <a:rPr lang="en-US" dirty="0"/>
            </a:br>
            <a:r>
              <a:rPr lang="en-US" dirty="0"/>
              <a:t>Autumn 2016</a:t>
            </a:r>
          </a:p>
          <a:p>
            <a:pPr>
              <a:defRPr/>
            </a:pPr>
            <a:r>
              <a:rPr lang="en-US" dirty="0"/>
              <a:t>Prof. James A. Landay</a:t>
            </a:r>
          </a:p>
          <a:p>
            <a:pPr>
              <a:defRPr/>
            </a:pPr>
            <a:r>
              <a:rPr lang="en-US" dirty="0"/>
              <a:t>Stanford University</a:t>
            </a:r>
          </a:p>
        </p:txBody>
      </p:sp>
    </p:spTree>
    <p:extLst>
      <p:ext uri="{BB962C8B-B14F-4D97-AF65-F5344CB8AC3E}">
        <p14:creationId xmlns:p14="http://schemas.microsoft.com/office/powerpoint/2010/main" val="28010224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0907BC-8163-0647-8410-6BDA1CE8CAF4}" type="slidenum">
              <a:rPr lang="en-US" sz="1000"/>
              <a:pPr/>
              <a:t>11</a:t>
            </a:fld>
            <a:endParaRPr lang="en-US" sz="1000"/>
          </a:p>
        </p:txBody>
      </p:sp>
      <p:sp>
        <p:nvSpPr>
          <p:cNvPr id="80898" name="Rectangle 2"/>
          <p:cNvSpPr>
            <a:spLocks noGrp="1" noRot="1" noChangeAspect="1" noChangeArrowheads="1" noTextEdit="1"/>
          </p:cNvSpPr>
          <p:nvPr>
            <p:ph type="sldImg"/>
          </p:nvPr>
        </p:nvSpPr>
        <p:spPr>
          <a:xfrm>
            <a:off x="471488" y="727075"/>
            <a:ext cx="6375400" cy="3586163"/>
          </a:xfrm>
          <a:ln cap="flat"/>
        </p:spPr>
      </p:sp>
      <p:sp>
        <p:nvSpPr>
          <p:cNvPr id="808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99544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5CB68059-7180-BE49-904D-CEC0D3A13E93}" type="slidenum">
              <a:rPr lang="en-US" sz="1000"/>
              <a:pPr/>
              <a:t>12</a:t>
            </a:fld>
            <a:endParaRPr lang="en-US" sz="1000"/>
          </a:p>
        </p:txBody>
      </p:sp>
      <p:sp>
        <p:nvSpPr>
          <p:cNvPr id="84994" name="Rectangle 2"/>
          <p:cNvSpPr>
            <a:spLocks noGrp="1" noRot="1" noChangeAspect="1" noChangeArrowheads="1" noTextEdit="1"/>
          </p:cNvSpPr>
          <p:nvPr>
            <p:ph type="sldImg"/>
          </p:nvPr>
        </p:nvSpPr>
        <p:spPr>
          <a:xfrm>
            <a:off x="471488" y="727075"/>
            <a:ext cx="6375400" cy="3586163"/>
          </a:xfrm>
          <a:ln cap="flat"/>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This lecture tries to give some of the high-level ideas in this book (and</a:t>
            </a:r>
            <a:r>
              <a:rPr lang="en-US" baseline="0" dirty="0"/>
              <a:t> the 1</a:t>
            </a:r>
            <a:r>
              <a:rPr lang="en-US" baseline="30000" dirty="0"/>
              <a:t>st</a:t>
            </a:r>
            <a:r>
              <a:rPr lang="en-US" baseline="0" dirty="0"/>
              <a:t> chapter you read gives a taste</a:t>
            </a:r>
            <a:r>
              <a:rPr lang="en-US" dirty="0"/>
              <a:t>)</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24318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E1CC122E-5118-5C4E-BDCC-1C6F04BB09DA}" type="slidenum">
              <a:rPr lang="en-US" sz="1000"/>
              <a:pPr/>
              <a:t>13</a:t>
            </a:fld>
            <a:endParaRPr lang="en-US" sz="1000"/>
          </a:p>
        </p:txBody>
      </p:sp>
      <p:sp>
        <p:nvSpPr>
          <p:cNvPr id="87042" name="Rectangle 2"/>
          <p:cNvSpPr>
            <a:spLocks noGrp="1" noRot="1" noChangeAspect="1" noChangeArrowheads="1" noTextEdit="1"/>
          </p:cNvSpPr>
          <p:nvPr>
            <p:ph type="sldImg"/>
          </p:nvPr>
        </p:nvSpPr>
        <p:spPr>
          <a:xfrm>
            <a:off x="471488" y="727075"/>
            <a:ext cx="6375400" cy="3586163"/>
          </a:xfrm>
          <a:ln cap="flat"/>
        </p:spPr>
      </p:sp>
      <p:sp>
        <p:nvSpPr>
          <p:cNvPr id="870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800" dirty="0"/>
              <a:t>Also sometimes called a “Mental Model”</a:t>
            </a:r>
          </a:p>
          <a:p>
            <a:pPr eaLnBrk="1" hangingPunct="1"/>
            <a:endParaRPr lang="en-US" sz="1800" dirty="0"/>
          </a:p>
          <a:p>
            <a:pPr eaLnBrk="1" hangingPunct="1"/>
            <a:r>
              <a:rPr lang="en-US" sz="1800" dirty="0"/>
              <a:t>Shouldn’t need online help or documentation to communicate the model</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893623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0552D797-3104-0141-98C4-FBE337AE0F6B}" type="slidenum">
              <a:rPr lang="en-US" sz="1000"/>
              <a:pPr/>
              <a:t>14</a:t>
            </a:fld>
            <a:endParaRPr lang="en-US" sz="1000"/>
          </a:p>
        </p:txBody>
      </p:sp>
      <p:sp>
        <p:nvSpPr>
          <p:cNvPr id="89090" name="Rectangle 2"/>
          <p:cNvSpPr>
            <a:spLocks noGrp="1" noRot="1" noChangeAspect="1" noChangeArrowheads="1" noTextEdit="1"/>
          </p:cNvSpPr>
          <p:nvPr>
            <p:ph type="sldImg"/>
          </p:nvPr>
        </p:nvSpPr>
        <p:spPr>
          <a:xfrm>
            <a:off x="471488" y="727075"/>
            <a:ext cx="6375400" cy="3586163"/>
          </a:xfrm>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In DOET, affordances are visual. But affordances are more than that. Affordances can be physical or audio</a:t>
            </a:r>
          </a:p>
          <a:p>
            <a:pPr eaLnBrk="1" hangingPunct="1"/>
            <a:r>
              <a:rPr lang="en-US" dirty="0"/>
              <a:t>Coined originally by Gibson as “actionable possibilities” in an environment. This cup’s handle affords picking it up. The concept was further popularized by Norman’s book.</a:t>
            </a:r>
          </a:p>
          <a:p>
            <a:pPr eaLnBrk="1" hangingPunct="1"/>
            <a:r>
              <a:rPr lang="en-US" dirty="0"/>
              <a:t>[ADVANCE]</a:t>
            </a:r>
          </a:p>
          <a:p>
            <a:pPr eaLnBrk="1" hangingPunct="1"/>
            <a:r>
              <a:rPr lang="en-US" dirty="0"/>
              <a:t>What affordances do you see on this telephone keypad?</a:t>
            </a:r>
          </a:p>
          <a:p>
            <a:pPr eaLnBrk="1" hangingPunct="1"/>
            <a:r>
              <a:rPr lang="en-US" dirty="0"/>
              <a:t>[ADVANCE]</a:t>
            </a:r>
          </a:p>
          <a:p>
            <a:pPr eaLnBrk="1" hangingPunct="1"/>
            <a:r>
              <a:rPr lang="en-US" dirty="0"/>
              <a:t>How about in this upper right portion of Amazon's web site?</a:t>
            </a:r>
          </a:p>
          <a:p>
            <a:pPr eaLnBrk="1" hangingPunct="1"/>
            <a:r>
              <a:rPr lang="en-US" dirty="0"/>
              <a:t>[ADVANCE]</a:t>
            </a:r>
          </a:p>
          <a:p>
            <a:pPr eaLnBrk="1" hangingPunct="1"/>
            <a:r>
              <a:rPr lang="en-US" dirty="0"/>
              <a:t>See how it has changed over time in iOS</a:t>
            </a:r>
          </a:p>
          <a:p>
            <a:pPr eaLnBrk="1" hangingPunct="1"/>
            <a:r>
              <a:rPr lang="en-US" dirty="0"/>
              <a:t>Buttons in IOS</a:t>
            </a:r>
            <a:r>
              <a:rPr lang="mr-IN" dirty="0"/>
              <a:t>…</a:t>
            </a:r>
            <a:r>
              <a:rPr lang="en-US" dirty="0"/>
              <a:t> IOS7,</a:t>
            </a:r>
            <a:r>
              <a:rPr lang="en-US" baseline="0" dirty="0"/>
              <a:t> iOS7 with “button shapes” accessibility turned on, and iOS6. People have now learned it, so when is the right time to lose the affordance?</a:t>
            </a:r>
          </a:p>
          <a:p>
            <a:pPr eaLnBrk="1" hangingPunct="1"/>
            <a:r>
              <a:rPr lang="en-US" baseline="0" dirty="0"/>
              <a:t>This last example is related to the idea of Flat UI design that started to come out in around 2015. The idea is we didn’t have to have these 2.5d buttons and controls anymore as people had learned them. Key was to use very little color so that color could show which items are active or take input. What do you think about it?</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baseline="0" dirty="0"/>
              <a:t>(from http://</a:t>
            </a:r>
            <a:r>
              <a:rPr lang="en-US" baseline="0" dirty="0" err="1"/>
              <a:t>blog.teamtreehouse.com</a:t>
            </a:r>
            <a:r>
              <a:rPr lang="en-US" baseline="0" dirty="0"/>
              <a:t>/affordances-web-design)</a:t>
            </a:r>
          </a:p>
          <a:p>
            <a:pPr eaLnBrk="1" hangingPunct="1"/>
            <a:endParaRPr lang="en-US" baseline="0"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4958414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15</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Misleading or false affordances. </a:t>
            </a:r>
          </a:p>
          <a:p>
            <a:pPr eaLnBrk="1" hangingPunct="1"/>
            <a:r>
              <a:rPr lang="en-US" dirty="0"/>
              <a:t>This example of a screw punch is a purposeful extreme. From the famous “Catalogue of Impossible Objects” by the late French artist Jacques </a:t>
            </a:r>
            <a:r>
              <a:rPr lang="en-US" dirty="0" err="1"/>
              <a:t>Carelmen</a:t>
            </a:r>
            <a:r>
              <a:rPr lang="en-US" dirty="0"/>
              <a:t>.</a:t>
            </a:r>
          </a:p>
          <a:p>
            <a:pPr eaLnBrk="1" hangingPunct="1"/>
            <a:r>
              <a:rPr lang="en-US" dirty="0"/>
              <a:t>[ADVANCE]</a:t>
            </a:r>
          </a:p>
          <a:p>
            <a:pPr eaLnBrk="1" hangingPunct="1"/>
            <a:r>
              <a:rPr lang="en-US" dirty="0"/>
              <a:t>This screw punch that will make a 2</a:t>
            </a:r>
            <a:r>
              <a:rPr lang="en-US" baseline="30000" dirty="0"/>
              <a:t>nd</a:t>
            </a:r>
            <a:r>
              <a:rPr lang="en-US" dirty="0"/>
              <a:t> hole where you don’t want it. </a:t>
            </a:r>
          </a:p>
          <a:p>
            <a:pPr eaLnBrk="1" hangingPunct="1"/>
            <a:r>
              <a:rPr lang="en-US" dirty="0"/>
              <a:t>[ADVANCE]</a:t>
            </a:r>
          </a:p>
          <a:p>
            <a:pPr eaLnBrk="1" hangingPunct="1"/>
            <a:r>
              <a:rPr lang="en-US" dirty="0"/>
              <a:t>The famous coffee pot for masochists. And a rocking chair that wants to rock sideways.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40415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16</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Sometimes now called “Norman doors”</a:t>
            </a:r>
          </a:p>
          <a:p>
            <a:pPr eaLnBrk="1" hangingPunct="1"/>
            <a:r>
              <a:rPr lang="en-US" dirty="0"/>
              <a:t>[ADVANCE]</a:t>
            </a:r>
          </a:p>
          <a:p>
            <a:pPr eaLnBrk="1" hangingPunct="1"/>
            <a:r>
              <a:rPr lang="en-US" dirty="0"/>
              <a:t>Or this bar with a sign for a pull on what is normally a push (bar)</a:t>
            </a:r>
          </a:p>
          <a:p>
            <a:pPr eaLnBrk="1" hangingPunct="1"/>
            <a:r>
              <a:rPr lang="en-US" dirty="0"/>
              <a:t>Signs should be a hint something is wrong.</a:t>
            </a:r>
          </a:p>
          <a:p>
            <a:pPr eaLnBrk="1" hangingPunct="1"/>
            <a:r>
              <a:rPr lang="en-US" dirty="0"/>
              <a:t>[ADVANCE]</a:t>
            </a:r>
          </a:p>
          <a:p>
            <a:pPr eaLnBrk="1" hangingPunct="1"/>
            <a:r>
              <a:rPr lang="en-US" dirty="0"/>
              <a:t>or this great one that a student submitted a couple years ago here at Stanford</a:t>
            </a:r>
          </a:p>
          <a:p>
            <a:pPr eaLnBrk="1" hangingPunct="1"/>
            <a:r>
              <a:rPr lang="en-US" dirty="0">
                <a:hlinkClick r:id="rId3"/>
              </a:rPr>
              <a:t>https://99percentinvisible.org/article/norman-doors-dont-know-whether-push-pull-blame-design/</a:t>
            </a: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1678955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88B2956-BFCA-3B40-B80A-419673A007FF}" type="slidenum">
              <a:rPr lang="en-US" sz="1000"/>
              <a:pPr/>
              <a:t>17</a:t>
            </a:fld>
            <a:endParaRPr lang="en-US" sz="1000"/>
          </a:p>
        </p:txBody>
      </p:sp>
      <p:sp>
        <p:nvSpPr>
          <p:cNvPr id="91138" name="Rectangle 2"/>
          <p:cNvSpPr>
            <a:spLocks noGrp="1" noRot="1" noChangeAspect="1" noChangeArrowheads="1" noTextEdit="1"/>
          </p:cNvSpPr>
          <p:nvPr>
            <p:ph type="sldImg"/>
          </p:nvPr>
        </p:nvSpPr>
        <p:spPr>
          <a:xfrm>
            <a:off x="471488" y="727075"/>
            <a:ext cx="6375400" cy="3586163"/>
          </a:xfrm>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What is wrong here?</a:t>
            </a:r>
          </a:p>
          <a:p>
            <a:pPr eaLnBrk="1" hangingPunct="1"/>
            <a:r>
              <a:rPr lang="en-US" dirty="0"/>
              <a:t>[ADVANCE]</a:t>
            </a:r>
          </a:p>
          <a:p>
            <a:pPr eaLnBrk="1" hangingPunct="1"/>
            <a:r>
              <a:rPr lang="en-US" dirty="0"/>
              <a:t>See how this second one makes it a bit clearer you should type in the box?</a:t>
            </a:r>
          </a:p>
          <a:p>
            <a:pPr eaLnBrk="1" hangingPunct="1"/>
            <a:r>
              <a:rPr lang="en-US" dirty="0"/>
              <a:t>[ADVANCE]</a:t>
            </a:r>
          </a:p>
          <a:p>
            <a:pPr eaLnBrk="1" hangingPunct="1"/>
            <a:r>
              <a:rPr lang="en-US" dirty="0"/>
              <a:t>See how this last one is even better. The white background &amp; the box make it clear what to do -- type into the field.</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509660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2CA704C-B917-094C-9B60-E62529CA435B}" type="slidenum">
              <a:rPr lang="en-US" sz="1000"/>
              <a:pPr/>
              <a:t>18</a:t>
            </a:fld>
            <a:endParaRPr lang="en-US" sz="1000"/>
          </a:p>
        </p:txBody>
      </p:sp>
      <p:sp>
        <p:nvSpPr>
          <p:cNvPr id="93186" name="Rectangle 2"/>
          <p:cNvSpPr>
            <a:spLocks noGrp="1" noRot="1" noChangeAspect="1" noChangeArrowheads="1" noTextEdit="1"/>
          </p:cNvSpPr>
          <p:nvPr>
            <p:ph type="sldImg"/>
          </p:nvPr>
        </p:nvSpPr>
        <p:spPr>
          <a:xfrm>
            <a:off x="471488" y="727075"/>
            <a:ext cx="6375400" cy="3586163"/>
          </a:xfrm>
          <a:ln cap="flat"/>
        </p:spPr>
      </p:sp>
      <p:sp>
        <p:nvSpPr>
          <p:cNvPr id="931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Now let’s discuss conceptual models.  We will start with an example.</a:t>
            </a:r>
          </a:p>
          <a:p>
            <a:pPr eaLnBrk="1" hangingPunct="1"/>
            <a:endParaRPr lang="en-US" dirty="0"/>
          </a:p>
          <a:p>
            <a:pPr eaLnBrk="1" hangingPunct="1"/>
            <a:r>
              <a:rPr lang="en-US" dirty="0"/>
              <a:t>Don’s fridge problem…</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75054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378DC42-918F-644C-9240-1979AF678662}" type="slidenum">
              <a:rPr lang="en-US" sz="1000"/>
              <a:pPr/>
              <a:t>19</a:t>
            </a:fld>
            <a:endParaRPr lang="en-US" sz="1000"/>
          </a:p>
        </p:txBody>
      </p:sp>
      <p:sp>
        <p:nvSpPr>
          <p:cNvPr id="95234" name="Rectangle 2"/>
          <p:cNvSpPr>
            <a:spLocks noGrp="1" noRot="1" noChangeAspect="1" noChangeArrowheads="1" noTextEdit="1"/>
          </p:cNvSpPr>
          <p:nvPr>
            <p:ph type="sldImg"/>
          </p:nvPr>
        </p:nvSpPr>
        <p:spPr>
          <a:xfrm>
            <a:off x="471488" y="727075"/>
            <a:ext cx="6375400" cy="3586163"/>
          </a:xfrm>
          <a:ln cap="flat"/>
        </p:spPr>
      </p:sp>
      <p:sp>
        <p:nvSpPr>
          <p:cNvPr id="9523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Here is the control panel inside the fridge.</a:t>
            </a:r>
          </a:p>
          <a:p>
            <a:pPr eaLnBrk="1" hangingPunct="1"/>
            <a:r>
              <a:rPr lang="en-US" dirty="0"/>
              <a:t>[ADVANCE]</a:t>
            </a:r>
          </a:p>
          <a:p>
            <a:pPr eaLnBrk="1" hangingPunct="1"/>
            <a:r>
              <a:rPr lang="en-US" dirty="0"/>
              <a:t>What is your conceptual model of how the fridge works. What cools the fridge? What cools the freezer? How do these controls impact those cooling mechanisms..</a:t>
            </a:r>
          </a:p>
          <a:p>
            <a:pPr eaLnBrk="1" hangingPunct="1"/>
            <a:r>
              <a:rPr lang="en-US" dirty="0"/>
              <a:t>[ADVANCE]</a:t>
            </a:r>
          </a:p>
          <a:p>
            <a:pPr eaLnBrk="1" hangingPunct="1"/>
            <a:r>
              <a:rPr lang="en-US" dirty="0"/>
              <a:t>Take</a:t>
            </a:r>
            <a:r>
              <a:rPr lang="en-US" baseline="0" dirty="0"/>
              <a:t> 60 seconds to draw it, share with your neighbor, take a picture, and put in the slack channel</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23570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2</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774135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30C3FEC-3F23-FB4D-B801-D493107A8DE2}" type="slidenum">
              <a:rPr lang="en-US" sz="1000"/>
              <a:pPr/>
              <a:t>20</a:t>
            </a:fld>
            <a:endParaRPr lang="en-US" sz="1000"/>
          </a:p>
        </p:txBody>
      </p:sp>
      <p:sp>
        <p:nvSpPr>
          <p:cNvPr id="97282" name="Rectangle 2"/>
          <p:cNvSpPr>
            <a:spLocks noGrp="1" noRot="1" noChangeAspect="1" noChangeArrowheads="1" noTextEdit="1"/>
          </p:cNvSpPr>
          <p:nvPr>
            <p:ph type="sldImg"/>
          </p:nvPr>
        </p:nvSpPr>
        <p:spPr>
          <a:xfrm>
            <a:off x="471488" y="727075"/>
            <a:ext cx="6375400" cy="3586163"/>
          </a:xfrm>
          <a:ln cap="flat"/>
        </p:spPr>
      </p:sp>
      <p:sp>
        <p:nvSpPr>
          <p:cNvPr id="9728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In slack, How may of you came up with a conceptual model like this?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8656206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DC4379E4-06B8-7D41-B4B4-3AC3B881AFA5}" type="slidenum">
              <a:rPr lang="en-US" sz="1000"/>
              <a:pPr/>
              <a:t>21</a:t>
            </a:fld>
            <a:endParaRPr lang="en-US" sz="1000"/>
          </a:p>
        </p:txBody>
      </p:sp>
      <p:sp>
        <p:nvSpPr>
          <p:cNvPr id="99330" name="Rectangle 2"/>
          <p:cNvSpPr>
            <a:spLocks noGrp="1" noRot="1" noChangeAspect="1" noChangeArrowheads="1" noTextEdit="1"/>
          </p:cNvSpPr>
          <p:nvPr>
            <p:ph type="sldImg"/>
          </p:nvPr>
        </p:nvSpPr>
        <p:spPr>
          <a:xfrm>
            <a:off x="471488" y="727075"/>
            <a:ext cx="6375400" cy="3586163"/>
          </a:xfrm>
          <a:ln cap="flat"/>
        </p:spPr>
      </p:sp>
      <p:sp>
        <p:nvSpPr>
          <p:cNvPr id="9933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Here is the actual conceptual model. One cooling unit (controlled by A-E) and a valve whose position is controlled by 1-9. How many came up with a model like this?</a:t>
            </a:r>
          </a:p>
          <a:p>
            <a:pPr eaLnBrk="1" hangingPunct="1"/>
            <a:endParaRPr lang="en-US" dirty="0"/>
          </a:p>
          <a:p>
            <a:pPr eaLnBrk="1" hangingPunct="1"/>
            <a:r>
              <a:rPr lang="en-US" dirty="0"/>
              <a:t>Neither is BETTER than the other.</a:t>
            </a:r>
          </a:p>
          <a:p>
            <a:pPr eaLnBrk="1" hangingPunct="1"/>
            <a:endParaRPr lang="en-US" dirty="0"/>
          </a:p>
          <a:p>
            <a:pPr eaLnBrk="1" hangingPunct="1"/>
            <a:r>
              <a:rPr lang="en-US" dirty="0"/>
              <a:t>[ADVANCE]</a:t>
            </a:r>
          </a:p>
          <a:p>
            <a:pPr eaLnBrk="1" hangingPunct="1"/>
            <a:r>
              <a:rPr lang="en-US" dirty="0"/>
              <a:t>Why was Don confused? Can you fix the problem?</a:t>
            </a:r>
          </a:p>
          <a:p>
            <a:pPr eaLnBrk="1" hangingPunct="1"/>
            <a:r>
              <a:rPr lang="en-US" dirty="0"/>
              <a:t>How?</a:t>
            </a:r>
          </a:p>
          <a:p>
            <a:pPr eaLnBrk="1" hangingPunct="1"/>
            <a:r>
              <a:rPr lang="en-US" dirty="0"/>
              <a:t>[ADVANCE]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655126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C1719FD8-A5E1-D741-AFBC-28B87EBC93DB}" type="slidenum">
              <a:rPr lang="en-US" sz="1000"/>
              <a:pPr/>
              <a:t>22</a:t>
            </a:fld>
            <a:endParaRPr lang="en-US" sz="1000"/>
          </a:p>
        </p:txBody>
      </p:sp>
      <p:sp>
        <p:nvSpPr>
          <p:cNvPr id="101378" name="Rectangle 2"/>
          <p:cNvSpPr>
            <a:spLocks noGrp="1" noRot="1" noChangeAspect="1" noChangeArrowheads="1" noTextEdit="1"/>
          </p:cNvSpPr>
          <p:nvPr>
            <p:ph type="sldImg"/>
          </p:nvPr>
        </p:nvSpPr>
        <p:spPr>
          <a:xfrm>
            <a:off x="471488" y="727075"/>
            <a:ext cx="6375400" cy="3586163"/>
          </a:xfrm>
          <a:ln/>
        </p:spPr>
      </p:sp>
      <p:sp>
        <p:nvSpPr>
          <p:cNvPr id="10137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The designer’s conceptual model is embedded in the system you design.</a:t>
            </a:r>
          </a:p>
          <a:p>
            <a:pPr eaLnBrk="1" hangingPunct="1"/>
            <a:r>
              <a:rPr lang="en-US" dirty="0"/>
              <a:t>[ADVANCE]</a:t>
            </a:r>
          </a:p>
          <a:p>
            <a:pPr eaLnBrk="1" hangingPunct="1"/>
            <a:r>
              <a:rPr lang="en-US" dirty="0"/>
              <a:t>The customer get’s their model from prior experience with similar artifacts and through experience with your system.</a:t>
            </a:r>
          </a:p>
          <a:p>
            <a:pPr eaLnBrk="1" hangingPunct="1"/>
            <a:r>
              <a:rPr lang="en-US" dirty="0"/>
              <a:t>[ADVANCE]</a:t>
            </a:r>
          </a:p>
          <a:p>
            <a:pPr eaLnBrk="1" hangingPunct="1"/>
            <a:r>
              <a:rPr lang="en-US" dirty="0"/>
              <a:t>What happens if the two models do not match?</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3512019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0E4EA87D-A812-2941-B127-81014AD9DB8A}" type="slidenum">
              <a:rPr lang="en-US" sz="1000"/>
              <a:pPr/>
              <a:t>23</a:t>
            </a:fld>
            <a:endParaRPr lang="en-US" sz="1000"/>
          </a:p>
        </p:txBody>
      </p:sp>
      <p:sp>
        <p:nvSpPr>
          <p:cNvPr id="103426" name="Rectangle 2"/>
          <p:cNvSpPr>
            <a:spLocks noGrp="1" noRot="1" noChangeAspect="1" noChangeArrowheads="1" noTextEdit="1"/>
          </p:cNvSpPr>
          <p:nvPr>
            <p:ph type="sldImg"/>
          </p:nvPr>
        </p:nvSpPr>
        <p:spPr>
          <a:xfrm>
            <a:off x="471488" y="727075"/>
            <a:ext cx="6375400" cy="3586163"/>
          </a:xfrm>
          <a:ln/>
        </p:spPr>
      </p:sp>
      <p:sp>
        <p:nvSpPr>
          <p:cNvPr id="10342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628879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24</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Car shifter. Move to change to Reverse, Neutral, Drive</a:t>
            </a:r>
          </a:p>
          <a:p>
            <a:pPr eaLnBrk="1" hangingPunct="1"/>
            <a:r>
              <a:rPr lang="en-US" dirty="0"/>
              <a:t>What might go wrong?</a:t>
            </a:r>
          </a:p>
          <a:p>
            <a:pPr eaLnBrk="1" hangingPunct="1"/>
            <a:endParaRPr lang="en-US" dirty="0"/>
          </a:p>
          <a:p>
            <a:pPr eaLnBrk="1" hangingPunct="1"/>
            <a:r>
              <a:rPr lang="en-US" dirty="0"/>
              <a:t>Image at left seems obvious, but many first time users of this design don</a:t>
            </a:r>
            <a:r>
              <a:rPr lang="ja-JP" altLang="en-US"/>
              <a:t>’</a:t>
            </a:r>
            <a:r>
              <a:rPr lang="en-US" altLang="ja-JP" dirty="0"/>
              <a:t>t notice the difference between </a:t>
            </a:r>
            <a:r>
              <a:rPr lang="ja-JP" altLang="en-US"/>
              <a:t>“</a:t>
            </a:r>
            <a:r>
              <a:rPr lang="en-US" altLang="ja-JP" dirty="0"/>
              <a:t>3 and D</a:t>
            </a:r>
            <a:r>
              <a:rPr lang="ja-JP" altLang="en-US"/>
              <a:t>”</a:t>
            </a:r>
            <a:r>
              <a:rPr lang="en-US" altLang="ja-JP" dirty="0"/>
              <a:t> and in fact put the car in third gear when they mean to put it in Drive.</a:t>
            </a:r>
          </a:p>
          <a:p>
            <a:pPr eaLnBrk="1" hangingPunct="1"/>
            <a:r>
              <a:rPr lang="en-US" dirty="0"/>
              <a:t>[ADVANCE]</a:t>
            </a:r>
          </a:p>
          <a:p>
            <a:pPr eaLnBrk="1" hangingPunct="1"/>
            <a:r>
              <a:rPr lang="en-US" dirty="0"/>
              <a:t>The more standard gear shift distinguishes these more directly.</a:t>
            </a:r>
          </a:p>
          <a:p>
            <a:pPr eaLnBrk="1" hangingPunct="1"/>
            <a:endParaRPr lang="en-US" dirty="0"/>
          </a:p>
          <a:p>
            <a:pPr eaLnBrk="1" hangingPunct="1"/>
            <a:r>
              <a:rPr lang="en-US" dirty="0"/>
              <a:t>On the other hand, the newer design (on left) has more PHYSICAL feedback</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170804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25</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Is Bluetooth on or off? How many vote on? How many vote off?</a:t>
            </a:r>
            <a:br>
              <a:rPr lang="en-US" dirty="0"/>
            </a:br>
            <a:r>
              <a:rPr lang="en-US" dirty="0"/>
              <a:t>The author of the article referenced below spent a long time trying to figure out why their new Bluetooth headset wasn’t working with their laptop.</a:t>
            </a:r>
          </a:p>
          <a:p>
            <a:pPr eaLnBrk="1" hangingPunct="1"/>
            <a:r>
              <a:rPr lang="en-US" dirty="0"/>
              <a:t>[ADVANCE]</a:t>
            </a:r>
          </a:p>
          <a:p>
            <a:pPr eaLnBrk="1" hangingPunct="1"/>
            <a:r>
              <a:rPr lang="en-US" dirty="0"/>
              <a:t>Often switches show the state that sliding towards will execute. But NOT HERE!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876768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26</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For example, on this speaker we clearly see one end is the off state and the other end is ON.</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6292230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27</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If we have many switches together, we might get how it works. But with one alone the mistake is easy to make.</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251122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28</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As Nielsen’s first heuristic (which you will learn on wed) says, the system state is </a:t>
            </a:r>
            <a:r>
              <a:rPr lang="en-US" b="1" dirty="0"/>
              <a:t>VISIBLE</a:t>
            </a:r>
            <a:r>
              <a:rPr lang="en-US" dirty="0"/>
              <a:t>, but we do NOT </a:t>
            </a:r>
            <a:r>
              <a:rPr lang="en-US" b="1" dirty="0"/>
              <a:t>EVALUATE</a:t>
            </a:r>
            <a:r>
              <a:rPr lang="en-US" dirty="0"/>
              <a:t> the system state correctly.</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279406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g30e718fa89a_1_16:notes"/>
          <p:cNvSpPr txBox="1">
            <a:spLocks noGrp="1"/>
          </p:cNvSpPr>
          <p:nvPr>
            <p:ph type="sldNum" idx="12"/>
          </p:nvPr>
        </p:nvSpPr>
        <p:spPr>
          <a:xfrm>
            <a:off x="4143375" y="9120188"/>
            <a:ext cx="3171900" cy="480900"/>
          </a:xfrm>
          <a:prstGeom prst="rect">
            <a:avLst/>
          </a:prstGeom>
          <a:noFill/>
          <a:ln>
            <a:noFill/>
          </a:ln>
        </p:spPr>
        <p:txBody>
          <a:bodyPr spcFirstLastPara="1" wrap="square" lIns="19875" tIns="0" rIns="19875" bIns="0" anchor="b" anchorCtr="0">
            <a:noAutofit/>
          </a:bodyPr>
          <a:lstStyle/>
          <a:p>
            <a:pPr marL="0" lvl="0" indent="0" algn="r" rtl="0">
              <a:spcBef>
                <a:spcPts val="0"/>
              </a:spcBef>
              <a:spcAft>
                <a:spcPts val="0"/>
              </a:spcAft>
              <a:buNone/>
            </a:pPr>
            <a:fld id="{00000000-1234-1234-1234-123412341234}" type="slidenum">
              <a:rPr lang="en-US" sz="1000" i="1">
                <a:solidFill>
                  <a:schemeClr val="dk1"/>
                </a:solidFill>
                <a:latin typeface="Times New Roman"/>
                <a:ea typeface="Times New Roman"/>
                <a:cs typeface="Times New Roman"/>
                <a:sym typeface="Times New Roman"/>
              </a:rPr>
              <a:t>29</a:t>
            </a:fld>
            <a:endParaRPr sz="1000" i="1">
              <a:solidFill>
                <a:schemeClr val="dk1"/>
              </a:solidFill>
              <a:latin typeface="Times New Roman"/>
              <a:ea typeface="Times New Roman"/>
              <a:cs typeface="Times New Roman"/>
              <a:sym typeface="Times New Roman"/>
            </a:endParaRPr>
          </a:p>
        </p:txBody>
      </p:sp>
      <p:sp>
        <p:nvSpPr>
          <p:cNvPr id="711" name="Google Shape;711;g30e718fa89a_1_16:notes"/>
          <p:cNvSpPr>
            <a:spLocks noGrp="1" noRot="1" noChangeAspect="1"/>
          </p:cNvSpPr>
          <p:nvPr>
            <p:ph type="sldImg" idx="2"/>
          </p:nvPr>
        </p:nvSpPr>
        <p:spPr>
          <a:xfrm>
            <a:off x="471488" y="727075"/>
            <a:ext cx="6375400" cy="3586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12" name="Google Shape;712;g30e718fa89a_1_16:notes"/>
          <p:cNvSpPr txBox="1">
            <a:spLocks noGrp="1"/>
          </p:cNvSpPr>
          <p:nvPr>
            <p:ph type="body" idx="1"/>
          </p:nvPr>
        </p:nvSpPr>
        <p:spPr>
          <a:xfrm>
            <a:off x="976313" y="4557713"/>
            <a:ext cx="5362500" cy="4321200"/>
          </a:xfrm>
          <a:prstGeom prst="rect">
            <a:avLst/>
          </a:prstGeom>
          <a:noFill/>
          <a:ln>
            <a:noFill/>
          </a:ln>
        </p:spPr>
        <p:txBody>
          <a:bodyPr spcFirstLastPara="1" wrap="square" lIns="97825" tIns="49725" rIns="97825" bIns="49725" anchor="t" anchorCtr="0">
            <a:noAutofit/>
          </a:bodyPr>
          <a:lstStyle/>
          <a:p>
            <a:pPr marL="0" lvl="0" indent="0" algn="l" rtl="0">
              <a:spcBef>
                <a:spcPts val="0"/>
              </a:spcBef>
              <a:spcAft>
                <a:spcPts val="0"/>
              </a:spcAft>
              <a:buNone/>
            </a:pPr>
            <a:r>
              <a:rPr lang="en-US" dirty="0"/>
              <a:t>got here at 50 min so took 4 min</a:t>
            </a:r>
            <a:endParaRPr dirty="0"/>
          </a:p>
        </p:txBody>
      </p:sp>
      <p:sp>
        <p:nvSpPr>
          <p:cNvPr id="713" name="Google Shape;713;g30e718fa89a_1_16:notes"/>
          <p:cNvSpPr txBox="1">
            <a:spLocks noGrp="1"/>
          </p:cNvSpPr>
          <p:nvPr>
            <p:ph type="dt" idx="10"/>
          </p:nvPr>
        </p:nvSpPr>
        <p:spPr>
          <a:xfrm>
            <a:off x="4143375" y="-1588"/>
            <a:ext cx="3171900" cy="480900"/>
          </a:xfrm>
          <a:prstGeom prst="rect">
            <a:avLst/>
          </a:prstGeom>
          <a:noFill/>
          <a:ln>
            <a:noFill/>
          </a:ln>
        </p:spPr>
        <p:txBody>
          <a:bodyPr spcFirstLastPara="1" wrap="square" lIns="19875" tIns="0" rIns="19875" bIns="0" anchor="t" anchorCtr="0">
            <a:noAutofit/>
          </a:bodyPr>
          <a:lstStyle/>
          <a:p>
            <a:pPr marL="0" lvl="0" indent="0" algn="r" rtl="0">
              <a:spcBef>
                <a:spcPts val="0"/>
              </a:spcBef>
              <a:spcAft>
                <a:spcPts val="0"/>
              </a:spcAft>
              <a:buNone/>
            </a:pPr>
            <a:r>
              <a:rPr lang="en-US"/>
              <a:t>July 22, 2015</a:t>
            </a:r>
            <a:endParaRPr/>
          </a:p>
        </p:txBody>
      </p:sp>
      <p:sp>
        <p:nvSpPr>
          <p:cNvPr id="714" name="Google Shape;714;g30e718fa89a_1_16:notes"/>
          <p:cNvSpPr txBox="1">
            <a:spLocks noGrp="1"/>
          </p:cNvSpPr>
          <p:nvPr>
            <p:ph type="hdr" idx="3"/>
          </p:nvPr>
        </p:nvSpPr>
        <p:spPr>
          <a:xfrm>
            <a:off x="0" y="-1588"/>
            <a:ext cx="4143300" cy="480900"/>
          </a:xfrm>
          <a:prstGeom prst="rect">
            <a:avLst/>
          </a:prstGeom>
          <a:noFill/>
          <a:ln>
            <a:noFill/>
          </a:ln>
        </p:spPr>
        <p:txBody>
          <a:bodyPr spcFirstLastPara="1" wrap="square" lIns="19875" tIns="0" rIns="19875" bIns="0" anchor="t" anchorCtr="0">
            <a:noAutofit/>
          </a:bodyPr>
          <a:lstStyle/>
          <a:p>
            <a:pPr marL="0" lvl="0" indent="0" algn="l" rtl="0">
              <a:spcBef>
                <a:spcPts val="0"/>
              </a:spcBef>
              <a:spcAft>
                <a:spcPts val="0"/>
              </a:spcAft>
              <a:buNone/>
            </a:pPr>
            <a:r>
              <a:rPr lang="en-US"/>
              <a:t>dT+UX – Design Thinking for User Experience Design, Prototyping, and Evaluation Spring 2015 Prof. James A. Landay, Stanford University</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3</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9309469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30</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panose="020B0604020202020204" pitchFamily="34" charset="0"/>
                <a:cs typeface="Arial" panose="020B0604020202020204" pitchFamily="34" charset="0"/>
              </a:rPr>
              <a:t>Norman and colleagues in the book that first defined “User-Centered Design” gave a name for this and it is an important concept in the field of HCI:</a:t>
            </a:r>
          </a:p>
          <a:p>
            <a:pPr eaLnBrk="1" hangingPunct="1"/>
            <a:r>
              <a:rPr lang="en-US" dirty="0">
                <a:latin typeface="Arial" panose="020B0604020202020204" pitchFamily="34" charset="0"/>
                <a:cs typeface="Arial" panose="020B0604020202020204" pitchFamily="34" charset="0"/>
              </a:rPr>
              <a:t>The Gulf of Evaluation and the Gulf of Execution.</a:t>
            </a:r>
          </a:p>
          <a:p>
            <a:pPr eaLnBrk="1" hangingPunct="1"/>
            <a:r>
              <a:rPr lang="en-US" dirty="0">
                <a:latin typeface="Arial" panose="020B0604020202020204" pitchFamily="34" charset="0"/>
                <a:cs typeface="Arial" panose="020B0604020202020204" pitchFamily="34" charset="0"/>
              </a:rPr>
              <a:t>The Gulf of Evaluation is the problem she was having with this Bluetooth switch. </a:t>
            </a:r>
          </a:p>
          <a:p>
            <a:pPr eaLnBrk="1" hangingPunct="1"/>
            <a:r>
              <a:rPr lang="en-US" dirty="0">
                <a:latin typeface="Arial" panose="020B0604020202020204" pitchFamily="34" charset="0"/>
                <a:cs typeface="Arial" panose="020B0604020202020204" pitchFamily="34" charset="0"/>
              </a:rPr>
              <a:t>What is </a:t>
            </a:r>
            <a:r>
              <a:rPr lang="en-US" b="1" dirty="0">
                <a:latin typeface="Arial" panose="020B0604020202020204" pitchFamily="34" charset="0"/>
                <a:cs typeface="Arial" panose="020B0604020202020204" pitchFamily="34" charset="0"/>
              </a:rPr>
              <a:t>the current state</a:t>
            </a:r>
            <a:r>
              <a:rPr lang="en-US" dirty="0">
                <a:latin typeface="Arial" panose="020B0604020202020204" pitchFamily="34" charset="0"/>
                <a:cs typeface="Arial" panose="020B0604020202020204" pitchFamily="34" charset="0"/>
              </a:rPr>
              <a:t>? Is it on or off? She thought it was on when it was not. This was an error of evaluation.</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The Gulf is the </a:t>
            </a:r>
            <a:r>
              <a:rPr lang="en-US" b="1" dirty="0">
                <a:latin typeface="Arial" panose="020B0604020202020204" pitchFamily="34" charset="0"/>
                <a:cs typeface="Arial" panose="020B0604020202020204" pitchFamily="34" charset="0"/>
              </a:rPr>
              <a:t>gap</a:t>
            </a:r>
            <a:r>
              <a:rPr lang="en-US" dirty="0">
                <a:latin typeface="Arial" panose="020B0604020202020204" pitchFamily="34" charset="0"/>
                <a:cs typeface="Arial" panose="020B0604020202020204" pitchFamily="34" charset="0"/>
              </a:rPr>
              <a:t> between what the user </a:t>
            </a:r>
            <a:r>
              <a:rPr lang="en-US" b="1" dirty="0">
                <a:latin typeface="Arial" panose="020B0604020202020204" pitchFamily="34" charset="0"/>
                <a:cs typeface="Arial" panose="020B0604020202020204" pitchFamily="34" charset="0"/>
              </a:rPr>
              <a:t>thinks</a:t>
            </a:r>
            <a:r>
              <a:rPr lang="en-US" dirty="0">
                <a:latin typeface="Arial" panose="020B0604020202020204" pitchFamily="34" charset="0"/>
                <a:cs typeface="Arial" panose="020B0604020202020204" pitchFamily="34" charset="0"/>
              </a:rPr>
              <a:t> is the state and what the actual state is. </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want to reduce that gulf.</a:t>
            </a:r>
          </a:p>
          <a:p>
            <a:pPr eaLnBrk="1" hangingPunct="1"/>
            <a:r>
              <a:rPr lang="en-US" dirty="0">
                <a:latin typeface="Arial" panose="020B0604020202020204" pitchFamily="34" charset="0"/>
                <a:cs typeface="Arial" panose="020B0604020202020204" pitchFamily="34" charset="0"/>
              </a:rPr>
              <a:t>We could redesign the switch so that she didn’t make that evaluation error. </a:t>
            </a:r>
          </a:p>
          <a:p>
            <a:pPr eaLnBrk="1" hangingPunct="1"/>
            <a:r>
              <a:rPr lang="en-US" dirty="0">
                <a:latin typeface="Arial" panose="020B0604020202020204" pitchFamily="34" charset="0"/>
                <a:cs typeface="Arial" panose="020B0604020202020204" pitchFamily="34" charset="0"/>
              </a:rPr>
              <a:t>Having a match between the user’s mental model and the actual design model reduces the gulf.</a:t>
            </a:r>
          </a:p>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The gulf of execution is knowing </a:t>
            </a:r>
            <a:r>
              <a:rPr lang="en-US" b="1" dirty="0">
                <a:latin typeface="Arial" panose="020B0604020202020204" pitchFamily="34" charset="0"/>
                <a:cs typeface="Arial" panose="020B0604020202020204" pitchFamily="34" charset="0"/>
              </a:rPr>
              <a:t>what to do </a:t>
            </a:r>
            <a:r>
              <a:rPr lang="en-US" dirty="0">
                <a:latin typeface="Arial" panose="020B0604020202020204" pitchFamily="34" charset="0"/>
                <a:cs typeface="Arial" panose="020B0604020202020204" pitchFamily="34" charset="0"/>
              </a:rPr>
              <a:t>to change the state or get the system to do what you want.</a:t>
            </a:r>
          </a:p>
          <a:p>
            <a:pPr eaLnBrk="1" hangingPunct="1"/>
            <a:r>
              <a:rPr lang="en-US" dirty="0">
                <a:latin typeface="Arial" panose="020B0604020202020204" pitchFamily="34" charset="0"/>
                <a:cs typeface="Arial" panose="020B0604020202020204" pitchFamily="34" charset="0"/>
              </a:rPr>
              <a:t>Is this case, once we know the state of that switch and how it operates, it is easy to change it.</a:t>
            </a:r>
          </a:p>
          <a:p>
            <a:pPr eaLnBrk="1" hangingPunct="1"/>
            <a:r>
              <a:rPr lang="en-US" dirty="0">
                <a:latin typeface="Arial" panose="020B0604020202020204" pitchFamily="34" charset="0"/>
                <a:cs typeface="Arial" panose="020B0604020202020204" pitchFamily="34" charset="0"/>
              </a:rPr>
              <a:t>So the gulf of execution is not hard in this case.</a:t>
            </a:r>
          </a:p>
          <a:p>
            <a:pPr eaLnBrk="1" hangingPunct="1"/>
            <a:endParaRPr lang="en-US" dirty="0"/>
          </a:p>
          <a:p>
            <a:pPr eaLnBrk="1" hangingPunct="1"/>
            <a:r>
              <a:rPr lang="en-US" b="0" i="0" dirty="0">
                <a:solidFill>
                  <a:srgbClr val="333333"/>
                </a:solidFill>
                <a:effectLst/>
                <a:latin typeface="Arial" panose="020B0604020202020204" pitchFamily="34" charset="0"/>
              </a:rPr>
              <a:t>Furthermore, both of these challenges are composed of lower-level operations which users must accomplish. For example, successful evaluation requires not just </a:t>
            </a:r>
            <a:r>
              <a:rPr lang="en-US" b="1" i="0" dirty="0">
                <a:solidFill>
                  <a:srgbClr val="333333"/>
                </a:solidFill>
                <a:effectLst/>
                <a:latin typeface="Arial" panose="020B0604020202020204" pitchFamily="34" charset="0"/>
              </a:rPr>
              <a:t>perceiving</a:t>
            </a:r>
            <a:r>
              <a:rPr lang="en-US" b="0" i="0" dirty="0">
                <a:solidFill>
                  <a:srgbClr val="333333"/>
                </a:solidFill>
                <a:effectLst/>
                <a:latin typeface="Arial" panose="020B0604020202020204" pitchFamily="34" charset="0"/>
              </a:rPr>
              <a:t> the system-status indicator, but also </a:t>
            </a:r>
            <a:r>
              <a:rPr lang="en-US" b="1" i="0" dirty="0">
                <a:solidFill>
                  <a:srgbClr val="333333"/>
                </a:solidFill>
                <a:effectLst/>
                <a:latin typeface="Arial" panose="020B0604020202020204" pitchFamily="34" charset="0"/>
              </a:rPr>
              <a:t>interpreting</a:t>
            </a:r>
            <a:r>
              <a:rPr lang="en-US" b="0" i="0" dirty="0">
                <a:solidFill>
                  <a:srgbClr val="333333"/>
                </a:solidFill>
                <a:effectLst/>
                <a:latin typeface="Arial" panose="020B0604020202020204" pitchFamily="34" charset="0"/>
              </a:rPr>
              <a:t> what it means. Similarly, execution requires both </a:t>
            </a:r>
            <a:r>
              <a:rPr lang="en-US" b="1" i="0" dirty="0">
                <a:solidFill>
                  <a:srgbClr val="333333"/>
                </a:solidFill>
                <a:effectLst/>
                <a:latin typeface="Arial" panose="020B0604020202020204" pitchFamily="34" charset="0"/>
              </a:rPr>
              <a:t>planning</a:t>
            </a:r>
            <a:r>
              <a:rPr lang="en-US" b="0" i="0" dirty="0">
                <a:solidFill>
                  <a:srgbClr val="333333"/>
                </a:solidFill>
                <a:effectLst/>
                <a:latin typeface="Arial" panose="020B0604020202020204" pitchFamily="34" charset="0"/>
              </a:rPr>
              <a:t> an action based on an understanding how the controls work, and actually </a:t>
            </a:r>
            <a:r>
              <a:rPr lang="en-US" b="1" i="0" dirty="0">
                <a:solidFill>
                  <a:srgbClr val="333333"/>
                </a:solidFill>
                <a:effectLst/>
                <a:latin typeface="Arial" panose="020B0604020202020204" pitchFamily="34" charset="0"/>
              </a:rPr>
              <a:t>manipulating</a:t>
            </a:r>
            <a:r>
              <a:rPr lang="en-US" b="0" i="0" dirty="0">
                <a:solidFill>
                  <a:srgbClr val="333333"/>
                </a:solidFill>
                <a:effectLst/>
                <a:latin typeface="Arial" panose="020B0604020202020204" pitchFamily="34" charset="0"/>
              </a:rPr>
              <a:t> the controls. This type of granular, specific analysis of the interaction is important because success at one suboperation doesn’t necessarily mean success at the others.</a:t>
            </a:r>
          </a:p>
          <a:p>
            <a:pPr eaLnBrk="1" hangingPunct="1"/>
            <a:endParaRPr lang="en-US" dirty="0"/>
          </a:p>
          <a:p>
            <a:pPr eaLnBrk="1" hangingPunct="1"/>
            <a:r>
              <a:rPr lang="en-US" dirty="0"/>
              <a:t>You should know these concepts.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610585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D318603-0A91-B745-9054-27182ECEAA71}" type="slidenum">
              <a:rPr lang="en-US" sz="1000"/>
              <a:pPr/>
              <a:t>31</a:t>
            </a:fld>
            <a:endParaRPr lang="en-US" sz="1000"/>
          </a:p>
        </p:txBody>
      </p:sp>
      <p:sp>
        <p:nvSpPr>
          <p:cNvPr id="107522" name="Rectangle 2"/>
          <p:cNvSpPr>
            <a:spLocks noGrp="1" noRot="1" noChangeAspect="1" noChangeArrowheads="1" noTextEdit="1"/>
          </p:cNvSpPr>
          <p:nvPr>
            <p:ph type="sldImg"/>
          </p:nvPr>
        </p:nvSpPr>
        <p:spPr>
          <a:xfrm>
            <a:off x="471488" y="727075"/>
            <a:ext cx="6375400" cy="3586163"/>
          </a:xfrm>
          <a:ln cap="flat"/>
        </p:spPr>
      </p:sp>
      <p:sp>
        <p:nvSpPr>
          <p:cNvPr id="1075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This Windows 7 design (at right) might reduce the gulf. Though the text isn’t too great</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6682218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6182EA6-4615-4D7D-8DBA-BECA24A5DC82}" type="slidenum">
              <a:rPr lang="en-US" sz="1100" smtClean="0"/>
              <a:pPr/>
              <a:t>32</a:t>
            </a:fld>
            <a:endParaRPr lang="en-US" sz="1100"/>
          </a:p>
        </p:txBody>
      </p:sp>
      <p:sp>
        <p:nvSpPr>
          <p:cNvPr id="63491" name="Rectangle 2"/>
          <p:cNvSpPr>
            <a:spLocks noGrp="1" noRot="1" noChangeAspect="1" noChangeArrowheads="1" noTextEdit="1"/>
          </p:cNvSpPr>
          <p:nvPr>
            <p:ph type="sldImg"/>
          </p:nvPr>
        </p:nvSpPr>
        <p:spPr>
          <a:xfrm>
            <a:off x="469900" y="725488"/>
            <a:ext cx="6376988" cy="3587750"/>
          </a:xfrm>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a:p>
            <a:endParaRPr lang="en-US" dirty="0"/>
          </a:p>
          <a:p>
            <a:endParaRPr lang="en-US" dirty="0"/>
          </a:p>
        </p:txBody>
      </p:sp>
    </p:spTree>
    <p:extLst>
      <p:ext uri="{BB962C8B-B14F-4D97-AF65-F5344CB8AC3E}">
        <p14:creationId xmlns:p14="http://schemas.microsoft.com/office/powerpoint/2010/main" val="1525807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2663" eaLnBrk="0" hangingPunct="0">
              <a:defRPr sz="2400">
                <a:solidFill>
                  <a:schemeClr val="tx1"/>
                </a:solidFill>
                <a:latin typeface="Times New Roman" pitchFamily="18" charset="0"/>
              </a:defRPr>
            </a:lvl1pPr>
            <a:lvl2pPr marL="742950" indent="-285750" defTabSz="982663" eaLnBrk="0" hangingPunct="0">
              <a:defRPr sz="2400">
                <a:solidFill>
                  <a:schemeClr val="tx1"/>
                </a:solidFill>
                <a:latin typeface="Times New Roman" pitchFamily="18" charset="0"/>
              </a:defRPr>
            </a:lvl2pPr>
            <a:lvl3pPr marL="1143000" indent="-228600" defTabSz="982663" eaLnBrk="0" hangingPunct="0">
              <a:defRPr sz="2400">
                <a:solidFill>
                  <a:schemeClr val="tx1"/>
                </a:solidFill>
                <a:latin typeface="Times New Roman" pitchFamily="18" charset="0"/>
              </a:defRPr>
            </a:lvl3pPr>
            <a:lvl4pPr marL="1600200" indent="-228600" defTabSz="982663" eaLnBrk="0" hangingPunct="0">
              <a:defRPr sz="2400">
                <a:solidFill>
                  <a:schemeClr val="tx1"/>
                </a:solidFill>
                <a:latin typeface="Times New Roman" pitchFamily="18" charset="0"/>
              </a:defRPr>
            </a:lvl4pPr>
            <a:lvl5pPr marL="2057400" indent="-228600" defTabSz="982663" eaLnBrk="0" hangingPunct="0">
              <a:defRPr sz="2400">
                <a:solidFill>
                  <a:schemeClr val="tx1"/>
                </a:solidFill>
                <a:latin typeface="Times New Roman" pitchFamily="18" charset="0"/>
              </a:defRPr>
            </a:lvl5pPr>
            <a:lvl6pPr marL="2514600" indent="-228600" defTabSz="982663" eaLnBrk="0" fontAlgn="base" hangingPunct="0">
              <a:spcBef>
                <a:spcPct val="0"/>
              </a:spcBef>
              <a:spcAft>
                <a:spcPct val="0"/>
              </a:spcAft>
              <a:defRPr sz="2400">
                <a:solidFill>
                  <a:schemeClr val="tx1"/>
                </a:solidFill>
                <a:latin typeface="Times New Roman" pitchFamily="18" charset="0"/>
              </a:defRPr>
            </a:lvl6pPr>
            <a:lvl7pPr marL="2971800" indent="-228600" defTabSz="982663" eaLnBrk="0" fontAlgn="base" hangingPunct="0">
              <a:spcBef>
                <a:spcPct val="0"/>
              </a:spcBef>
              <a:spcAft>
                <a:spcPct val="0"/>
              </a:spcAft>
              <a:defRPr sz="2400">
                <a:solidFill>
                  <a:schemeClr val="tx1"/>
                </a:solidFill>
                <a:latin typeface="Times New Roman" pitchFamily="18" charset="0"/>
              </a:defRPr>
            </a:lvl7pPr>
            <a:lvl8pPr marL="3429000" indent="-228600" defTabSz="982663" eaLnBrk="0" fontAlgn="base" hangingPunct="0">
              <a:spcBef>
                <a:spcPct val="0"/>
              </a:spcBef>
              <a:spcAft>
                <a:spcPct val="0"/>
              </a:spcAft>
              <a:defRPr sz="2400">
                <a:solidFill>
                  <a:schemeClr val="tx1"/>
                </a:solidFill>
                <a:latin typeface="Times New Roman" pitchFamily="18" charset="0"/>
              </a:defRPr>
            </a:lvl8pPr>
            <a:lvl9pPr marL="3886200" indent="-228600" defTabSz="982663" eaLnBrk="0" fontAlgn="base" hangingPunct="0">
              <a:spcBef>
                <a:spcPct val="0"/>
              </a:spcBef>
              <a:spcAft>
                <a:spcPct val="0"/>
              </a:spcAft>
              <a:defRPr sz="2400">
                <a:solidFill>
                  <a:schemeClr val="tx1"/>
                </a:solidFill>
                <a:latin typeface="Times New Roman" pitchFamily="18" charset="0"/>
              </a:defRPr>
            </a:lvl9pPr>
          </a:lstStyle>
          <a:p>
            <a:fld id="{16182EA6-4615-4D7D-8DBA-BECA24A5DC82}" type="slidenum">
              <a:rPr lang="en-US" sz="1100" smtClean="0"/>
              <a:pPr/>
              <a:t>33</a:t>
            </a:fld>
            <a:endParaRPr lang="en-US" sz="1100"/>
          </a:p>
        </p:txBody>
      </p:sp>
      <p:sp>
        <p:nvSpPr>
          <p:cNvPr id="63491" name="Rectangle 2"/>
          <p:cNvSpPr>
            <a:spLocks noGrp="1" noRot="1" noChangeAspect="1" noChangeArrowheads="1" noTextEdit="1"/>
          </p:cNvSpPr>
          <p:nvPr>
            <p:ph type="sldImg"/>
          </p:nvPr>
        </p:nvSpPr>
        <p:spPr>
          <a:xfrm>
            <a:off x="469900" y="725488"/>
            <a:ext cx="6376988" cy="3587750"/>
          </a:xfrm>
          <a:ln/>
        </p:spPr>
      </p:sp>
      <p:sp>
        <p:nvSpPr>
          <p:cNvPr id="6349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t>Midterm in two weeks from Wed (on 11/13). Partly in class and partly take home.</a:t>
            </a:r>
          </a:p>
          <a:p>
            <a:r>
              <a:rPr lang="en-US" dirty="0"/>
              <a:t>Let’s talk about the midterm a bit…</a:t>
            </a:r>
          </a:p>
          <a:p>
            <a:r>
              <a:rPr lang="en-US" dirty="0"/>
              <a:t>[ADVANCE]</a:t>
            </a:r>
          </a:p>
          <a:p>
            <a:endParaRPr lang="en-US" dirty="0"/>
          </a:p>
        </p:txBody>
      </p:sp>
    </p:spTree>
    <p:extLst>
      <p:ext uri="{BB962C8B-B14F-4D97-AF65-F5344CB8AC3E}">
        <p14:creationId xmlns:p14="http://schemas.microsoft.com/office/powerpoint/2010/main" val="1612004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733" eaLnBrk="0" hangingPunct="0">
              <a:defRPr sz="2400">
                <a:solidFill>
                  <a:schemeClr val="tx1"/>
                </a:solidFill>
                <a:latin typeface="Times New Roman" pitchFamily="18" charset="0"/>
                <a:ea typeface="ＭＳ Ｐゴシック" pitchFamily="34" charset="-128"/>
              </a:defRPr>
            </a:lvl1pPr>
            <a:lvl2pPr marL="751940" indent="-289208" defTabSz="989733" eaLnBrk="0" hangingPunct="0">
              <a:defRPr sz="2400">
                <a:solidFill>
                  <a:schemeClr val="tx1"/>
                </a:solidFill>
                <a:latin typeface="Times New Roman" pitchFamily="18" charset="0"/>
                <a:ea typeface="ＭＳ Ｐゴシック" pitchFamily="34" charset="-128"/>
              </a:defRPr>
            </a:lvl2pPr>
            <a:lvl3pPr marL="1156830" indent="-231366" defTabSz="989733" eaLnBrk="0" hangingPunct="0">
              <a:defRPr sz="2400">
                <a:solidFill>
                  <a:schemeClr val="tx1"/>
                </a:solidFill>
                <a:latin typeface="Times New Roman" pitchFamily="18" charset="0"/>
                <a:ea typeface="ＭＳ Ｐゴシック" pitchFamily="34" charset="-128"/>
              </a:defRPr>
            </a:lvl3pPr>
            <a:lvl4pPr marL="1619562" indent="-231366" defTabSz="989733" eaLnBrk="0" hangingPunct="0">
              <a:defRPr sz="2400">
                <a:solidFill>
                  <a:schemeClr val="tx1"/>
                </a:solidFill>
                <a:latin typeface="Times New Roman" pitchFamily="18" charset="0"/>
                <a:ea typeface="ＭＳ Ｐゴシック" pitchFamily="34" charset="-128"/>
              </a:defRPr>
            </a:lvl4pPr>
            <a:lvl5pPr marL="2082295" indent="-231366" defTabSz="989733" eaLnBrk="0" hangingPunct="0">
              <a:defRPr sz="2400">
                <a:solidFill>
                  <a:schemeClr val="tx1"/>
                </a:solidFill>
                <a:latin typeface="Times New Roman" pitchFamily="18" charset="0"/>
                <a:ea typeface="ＭＳ Ｐゴシック" pitchFamily="34" charset="-128"/>
              </a:defRPr>
            </a:lvl5pPr>
            <a:lvl6pPr marL="2545027"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3007759"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70491"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933223" indent="-231366" defTabSz="989733"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fld id="{9FA2A213-8A72-4BF2-BA15-2513CB5CB2D3}" type="slidenum">
              <a:rPr lang="en-US" sz="1000"/>
              <a:pPr/>
              <a:t>34</a:t>
            </a:fld>
            <a:endParaRPr lang="en-US" sz="1000"/>
          </a:p>
        </p:txBody>
      </p:sp>
      <p:sp>
        <p:nvSpPr>
          <p:cNvPr id="94210" name="Rectangle 2"/>
          <p:cNvSpPr>
            <a:spLocks noGrp="1" noRot="1" noChangeAspect="1" noChangeArrowheads="1" noTextEdit="1"/>
          </p:cNvSpPr>
          <p:nvPr>
            <p:ph type="sldImg"/>
          </p:nvPr>
        </p:nvSpPr>
        <p:spPr>
          <a:xfrm>
            <a:off x="469900" y="727075"/>
            <a:ext cx="6376988" cy="3587750"/>
          </a:xfrm>
          <a:ln cap="flat"/>
        </p:spPr>
      </p:sp>
      <p:sp>
        <p:nvSpPr>
          <p:cNvPr id="94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9382" tIns="50532" rIns="99382" bIns="50532"/>
          <a:lstStyle/>
          <a:p>
            <a:pPr rtl="0">
              <a:spcBef>
                <a:spcPts val="0"/>
              </a:spcBef>
              <a:spcAft>
                <a:spcPts val="0"/>
              </a:spcAft>
            </a:pPr>
            <a:endParaRPr lang="en-US" altLang="zh-CN" sz="4000" dirty="0"/>
          </a:p>
        </p:txBody>
      </p:sp>
    </p:spTree>
    <p:extLst>
      <p:ext uri="{BB962C8B-B14F-4D97-AF65-F5344CB8AC3E}">
        <p14:creationId xmlns:p14="http://schemas.microsoft.com/office/powerpoint/2010/main" val="2141675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year -- got here at 65 min -- so took break until 2:55 PM (leaving 25 min -- </a:t>
            </a:r>
            <a:r>
              <a:rPr lang="en-US" dirty="0" err="1"/>
              <a:t>ot</a:t>
            </a:r>
            <a:r>
              <a:rPr lang="en-US" dirty="0"/>
              <a:t> long enough!)</a:t>
            </a:r>
          </a:p>
          <a:p>
            <a:endParaRPr lang="en-US" dirty="0"/>
          </a:p>
          <a:p>
            <a:r>
              <a:rPr lang="en-US" dirty="0"/>
              <a:t>Take at most 20 min break and only if you cut some second half material as you need 35 minutes to finish (so if have less than 35 min, then reduce break in 5 min increments)</a:t>
            </a:r>
          </a:p>
          <a:p>
            <a:endParaRPr lang="en-US" dirty="0"/>
          </a:p>
          <a:p>
            <a:r>
              <a:rPr lang="en-US" dirty="0"/>
              <a:t>Need to be here by 55 min for a 20 min break (adjust down if late)</a:t>
            </a:r>
          </a:p>
          <a:p>
            <a:endParaRPr lang="en-US" dirty="0"/>
          </a:p>
          <a:p>
            <a:r>
              <a:rPr lang="en-US" dirty="0"/>
              <a:t>--- last year</a:t>
            </a:r>
          </a:p>
          <a:p>
            <a:r>
              <a:rPr lang="en-US" dirty="0"/>
              <a:t>got here at 62 min so took a 16 min break (restart 2:50)</a:t>
            </a:r>
          </a:p>
          <a:p>
            <a:endParaRPr lang="en-US" dirty="0"/>
          </a:p>
          <a:p>
            <a:endParaRPr lang="en-US" dirty="0"/>
          </a:p>
          <a:p>
            <a:r>
              <a:rPr lang="en-US" dirty="0"/>
              <a:t>=== tow years ago  ---</a:t>
            </a:r>
          </a:p>
          <a:p>
            <a:r>
              <a:rPr lang="en-US" dirty="0"/>
              <a:t>got here at 65 min in so only took 15 min team break</a:t>
            </a:r>
          </a:p>
          <a:p>
            <a:endParaRPr lang="en-US" dirty="0"/>
          </a:p>
          <a:p>
            <a:r>
              <a:rPr lang="en-US" dirty="0"/>
              <a:t>---- 3 years ago ---</a:t>
            </a:r>
          </a:p>
          <a:p>
            <a:r>
              <a:rPr lang="en-US" dirty="0"/>
              <a:t>Got here at 55 min in for 20 min team break</a:t>
            </a:r>
          </a:p>
          <a:p>
            <a:endParaRPr lang="en-US" dirty="0"/>
          </a:p>
          <a:p>
            <a:r>
              <a:rPr lang="en-US" dirty="0"/>
              <a:t>---</a:t>
            </a:r>
          </a:p>
          <a:p>
            <a:r>
              <a:rPr lang="en-US" dirty="0"/>
              <a:t>Let’s cut to 15 min and more if get here past 60 min in.</a:t>
            </a:r>
          </a:p>
          <a:p>
            <a:endParaRPr lang="en-US" dirty="0"/>
          </a:p>
          <a:p>
            <a:r>
              <a:rPr lang="en-US" dirty="0"/>
              <a:t>Got here at 2:35 PM (65 min in -- though started 5 min late). Gave a 15 min break.</a:t>
            </a:r>
          </a:p>
          <a:p>
            <a:endParaRPr lang="en-US" dirty="0"/>
          </a:p>
          <a:p>
            <a:endParaRPr lang="en-US" dirty="0"/>
          </a:p>
        </p:txBody>
      </p:sp>
      <p:sp>
        <p:nvSpPr>
          <p:cNvPr id="4" name="Header Placeholder 3"/>
          <p:cNvSpPr>
            <a:spLocks noGrp="1"/>
          </p:cNvSpPr>
          <p:nvPr>
            <p:ph type="hdr" sz="quarter"/>
          </p:nvPr>
        </p:nvSpPr>
        <p:spPr/>
        <p:txBody>
          <a:bodyPr/>
          <a:lstStyle/>
          <a:p>
            <a:pPr>
              <a:defRPr/>
            </a:pPr>
            <a:r>
              <a:rPr lang="en-US"/>
              <a:t>dT+UX – Design Thinking for User Experience Design, Prototyping, and Evaluation Spring 2015 Prof. James A. Landay, Stanford University</a:t>
            </a:r>
          </a:p>
        </p:txBody>
      </p:sp>
      <p:sp>
        <p:nvSpPr>
          <p:cNvPr id="5" name="Date Placeholder 4"/>
          <p:cNvSpPr>
            <a:spLocks noGrp="1"/>
          </p:cNvSpPr>
          <p:nvPr>
            <p:ph type="dt" idx="1"/>
          </p:nvPr>
        </p:nvSpPr>
        <p:spPr/>
        <p:txBody>
          <a:bodyPr/>
          <a:lstStyle/>
          <a:p>
            <a:pPr>
              <a:defRPr/>
            </a:pPr>
            <a:r>
              <a:rPr lang="en-US"/>
              <a:t>July 22, 2015</a:t>
            </a:r>
          </a:p>
        </p:txBody>
      </p:sp>
      <p:sp>
        <p:nvSpPr>
          <p:cNvPr id="6" name="Slide Number Placeholder 5"/>
          <p:cNvSpPr>
            <a:spLocks noGrp="1"/>
          </p:cNvSpPr>
          <p:nvPr>
            <p:ph type="sldNum" sz="quarter" idx="5"/>
          </p:nvPr>
        </p:nvSpPr>
        <p:spPr/>
        <p:txBody>
          <a:bodyPr/>
          <a:lstStyle/>
          <a:p>
            <a:pPr>
              <a:defRPr/>
            </a:pPr>
            <a:fld id="{267637C8-BC68-9D41-9482-C88985EFDE1C}" type="slidenum">
              <a:rPr lang="en-US" smtClean="0"/>
              <a:pPr>
                <a:defRPr/>
              </a:pPr>
              <a:t>35</a:t>
            </a:fld>
            <a:endParaRPr lang="en-US"/>
          </a:p>
        </p:txBody>
      </p:sp>
    </p:spTree>
    <p:extLst>
      <p:ext uri="{BB962C8B-B14F-4D97-AF65-F5344CB8AC3E}">
        <p14:creationId xmlns:p14="http://schemas.microsoft.com/office/powerpoint/2010/main" val="19589229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BF755DBD-180E-EB4A-B71F-682E73F2CCAE}" type="slidenum">
              <a:rPr lang="en-US" sz="1000"/>
              <a:pPr/>
              <a:t>36</a:t>
            </a:fld>
            <a:endParaRPr lang="en-US" sz="1000"/>
          </a:p>
        </p:txBody>
      </p:sp>
      <p:sp>
        <p:nvSpPr>
          <p:cNvPr id="109570" name="Rectangle 2"/>
          <p:cNvSpPr>
            <a:spLocks noGrp="1" noRot="1" noChangeAspect="1" noChangeArrowheads="1" noTextEdit="1"/>
          </p:cNvSpPr>
          <p:nvPr>
            <p:ph type="sldImg"/>
          </p:nvPr>
        </p:nvSpPr>
        <p:spPr>
          <a:xfrm>
            <a:off x="471488" y="727075"/>
            <a:ext cx="6375400" cy="3586163"/>
          </a:xfrm>
          <a:ln cap="flat"/>
        </p:spPr>
      </p:sp>
      <p:sp>
        <p:nvSpPr>
          <p:cNvPr id="10957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Now in this half of lecture we will talk about how to use the ideas from the DOET to produce design guidelines</a:t>
            </a:r>
          </a:p>
          <a:p>
            <a:pPr eaLnBrk="1" hangingPunct="1"/>
            <a:r>
              <a:rPr lang="en-US" dirty="0"/>
              <a:t>The first is to provide a good conceptual model. This is key. Some of the following ideas will help with this.</a:t>
            </a:r>
          </a:p>
          <a:p>
            <a:pPr eaLnBrk="1" hangingPunct="1"/>
            <a:r>
              <a:rPr lang="en-US" dirty="0"/>
              <a:t>[ADVANCE]</a:t>
            </a:r>
          </a:p>
          <a:p>
            <a:pPr eaLnBrk="1" hangingPunct="1"/>
            <a:r>
              <a:rPr lang="en-US" dirty="0"/>
              <a:t>Make things visible…</a:t>
            </a:r>
          </a:p>
          <a:p>
            <a:pPr eaLnBrk="1" hangingPunct="1"/>
            <a:r>
              <a:rPr lang="en-US" dirty="0"/>
              <a:t>[ADVANCE]</a:t>
            </a:r>
          </a:p>
          <a:p>
            <a:pPr eaLnBrk="1" hangingPunct="1"/>
            <a:r>
              <a:rPr lang="en-US" dirty="0"/>
              <a:t>Map interface controls to the customer’s model</a:t>
            </a:r>
          </a:p>
          <a:p>
            <a:pPr eaLnBrk="1" hangingPunct="1"/>
            <a:r>
              <a:rPr lang="en-US" dirty="0"/>
              <a:t>[ADVANCE]</a:t>
            </a:r>
          </a:p>
          <a:p>
            <a:pPr eaLnBrk="1" hangingPunct="1"/>
            <a:r>
              <a:rPr lang="en-US" dirty="0"/>
              <a:t>Provide feedback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Now, Let’s talk about each of these in more detail</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5592166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37</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6272263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38</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ASIDE: Where the term "radio button" comes from</a:t>
            </a:r>
          </a:p>
          <a:p>
            <a:pPr eaLnBrk="1" hangingPunct="1"/>
            <a:endParaRPr lang="en-US" dirty="0"/>
          </a:p>
          <a:p>
            <a:pPr eaLnBrk="1" hangingPunct="1"/>
            <a:r>
              <a:rPr lang="en-US" dirty="0"/>
              <a:t>http://www.brucesallan.com/wp-content/uploads/2013/03/Becker-Car-Stereo.jpg</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94429581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39</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 90s car stereo…</a:t>
            </a:r>
          </a:p>
          <a:p>
            <a:pPr eaLnBrk="1" hangingPunct="1"/>
            <a:r>
              <a:rPr lang="en-US" dirty="0"/>
              <a:t>Start to have a few more things that are less obvious how to get to, but generally a button per function</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2565147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4</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2745969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40</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A very recent 2021 car stereo… starts to have modes to get to more functions</a:t>
            </a:r>
          </a:p>
          <a:p>
            <a:pPr eaLnBrk="1" hangingPunct="1"/>
            <a:endParaRPr lang="en-US" dirty="0"/>
          </a:p>
          <a:p>
            <a:pPr eaLnBrk="1" hangingPunct="1"/>
            <a:r>
              <a:rPr lang="en-US" dirty="0"/>
              <a:t>https://</a:t>
            </a:r>
            <a:r>
              <a:rPr lang="en-US" dirty="0" err="1"/>
              <a:t>automotivesuperstore.com.au</a:t>
            </a:r>
            <a:r>
              <a:rPr lang="en-US" dirty="0"/>
              <a:t>/media/product/c53/jvc-kd-t902bt-single-din-cd-receiver-with-bluetooth-head-unit-kd-t902bt-719.jpg</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3146598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2747F7F-6CB2-9D48-AFF5-091AB795255A}" type="slidenum">
              <a:rPr lang="en-US" sz="1000"/>
              <a:pPr/>
              <a:t>41</a:t>
            </a:fld>
            <a:endParaRPr lang="en-US" sz="1000"/>
          </a:p>
        </p:txBody>
      </p:sp>
      <p:sp>
        <p:nvSpPr>
          <p:cNvPr id="111618" name="Rectangle 2"/>
          <p:cNvSpPr>
            <a:spLocks noGrp="1" noRot="1" noChangeAspect="1" noChangeArrowheads="1" noTextEdit="1"/>
          </p:cNvSpPr>
          <p:nvPr>
            <p:ph type="sldImg"/>
          </p:nvPr>
        </p:nvSpPr>
        <p:spPr>
          <a:xfrm>
            <a:off x="471488" y="727075"/>
            <a:ext cx="6375400" cy="3586163"/>
          </a:xfrm>
          <a:ln cap="flat"/>
        </p:spPr>
      </p:sp>
      <p:sp>
        <p:nvSpPr>
          <p:cNvPr id="11161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 pure glass UI – e.g., Tesla. Everything can change. No hardware knobs/buttons.</a:t>
            </a:r>
          </a:p>
          <a:p>
            <a:pPr eaLnBrk="1" hangingPunct="1"/>
            <a:r>
              <a:rPr lang="en-US" dirty="0"/>
              <a:t>What are the tradeoffs?</a:t>
            </a:r>
          </a:p>
          <a:p>
            <a:pPr eaLnBrk="1" hangingPunct="1"/>
            <a:r>
              <a:rPr lang="en-US" dirty="0"/>
              <a:t>[ADVANCE]</a:t>
            </a:r>
          </a:p>
          <a:p>
            <a:pPr eaLnBrk="1" hangingPunct="1"/>
            <a:r>
              <a:rPr lang="en-US" dirty="0"/>
              <a:t>ASK THE CLASS</a:t>
            </a:r>
          </a:p>
          <a:p>
            <a:pPr eaLnBrk="1" hangingPunct="1"/>
            <a:r>
              <a:rPr lang="en-US" dirty="0"/>
              <a:t>YOU NEED TO LOOK AT IT TO USE IT!</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9472049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11386D1-F863-0746-9F2F-C48193F2A41B}" type="slidenum">
              <a:rPr lang="en-US" sz="1000"/>
              <a:pPr/>
              <a:t>42</a:t>
            </a:fld>
            <a:endParaRPr lang="en-US" sz="1000"/>
          </a:p>
        </p:txBody>
      </p:sp>
      <p:sp>
        <p:nvSpPr>
          <p:cNvPr id="113666" name="Rectangle 2"/>
          <p:cNvSpPr>
            <a:spLocks noGrp="1" noRot="1" noChangeAspect="1" noChangeArrowheads="1" noTextEdit="1"/>
          </p:cNvSpPr>
          <p:nvPr>
            <p:ph type="sldImg"/>
          </p:nvPr>
        </p:nvSpPr>
        <p:spPr>
          <a:xfrm>
            <a:off x="471488" y="727075"/>
            <a:ext cx="6375400" cy="3586163"/>
          </a:xfrm>
          <a:ln cap="flat"/>
        </p:spPr>
      </p:sp>
      <p:sp>
        <p:nvSpPr>
          <p:cNvPr id="1136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Why?</a:t>
            </a:r>
          </a:p>
          <a:p>
            <a:pPr eaLnBrk="1" hangingPunct="1"/>
            <a:r>
              <a:rPr lang="en-US" dirty="0"/>
              <a:t>Because it maps better to the real-world</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976778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11386D1-F863-0746-9F2F-C48193F2A41B}" type="slidenum">
              <a:rPr lang="en-US" sz="1000"/>
              <a:pPr/>
              <a:t>43</a:t>
            </a:fld>
            <a:endParaRPr lang="en-US" sz="1000"/>
          </a:p>
        </p:txBody>
      </p:sp>
      <p:sp>
        <p:nvSpPr>
          <p:cNvPr id="113666" name="Rectangle 2"/>
          <p:cNvSpPr>
            <a:spLocks noGrp="1" noRot="1" noChangeAspect="1" noChangeArrowheads="1" noTextEdit="1"/>
          </p:cNvSpPr>
          <p:nvPr>
            <p:ph type="sldImg"/>
          </p:nvPr>
        </p:nvSpPr>
        <p:spPr>
          <a:xfrm>
            <a:off x="471488" y="727075"/>
            <a:ext cx="6375400" cy="3586163"/>
          </a:xfrm>
          <a:ln cap="flat"/>
        </p:spPr>
      </p:sp>
      <p:sp>
        <p:nvSpPr>
          <p:cNvPr id="11366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 also liked this control in some Mercedes Benz cars. The seat controls map to the real world. Like a little voodoo doll of the seat.</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545211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207FB338-81A3-5D4D-8E44-225DD58AEC75}" type="slidenum">
              <a:rPr lang="en-US" sz="1000"/>
              <a:pPr/>
              <a:t>44</a:t>
            </a:fld>
            <a:endParaRPr lang="en-US" sz="1000"/>
          </a:p>
        </p:txBody>
      </p:sp>
      <p:sp>
        <p:nvSpPr>
          <p:cNvPr id="115714" name="Rectangle 2"/>
          <p:cNvSpPr>
            <a:spLocks noGrp="1" noRot="1" noChangeAspect="1" noChangeArrowheads="1" noTextEdit="1"/>
          </p:cNvSpPr>
          <p:nvPr>
            <p:ph type="sldImg"/>
          </p:nvPr>
        </p:nvSpPr>
        <p:spPr>
          <a:xfrm>
            <a:off x="471488" y="727075"/>
            <a:ext cx="6375400" cy="3586163"/>
          </a:xfrm>
          <a:ln cap="flat"/>
        </p:spPr>
      </p:sp>
      <p:sp>
        <p:nvSpPr>
          <p:cNvPr id="11571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Here is a standard gas stove with 4 gas burners and the 4 controls laid out in a line across the front panel</a:t>
            </a:r>
          </a:p>
          <a:p>
            <a:pPr eaLnBrk="1" hangingPunct="1"/>
            <a:r>
              <a:rPr lang="en-US" dirty="0"/>
              <a:t>What’s the problem?</a:t>
            </a:r>
          </a:p>
          <a:p>
            <a:pPr eaLnBrk="1" hangingPunct="1"/>
            <a:r>
              <a:rPr lang="en-US" dirty="0"/>
              <a:t>[ADVANCE]</a:t>
            </a:r>
          </a:p>
          <a:p>
            <a:pPr eaLnBrk="1" hangingPunct="1"/>
            <a:r>
              <a:rPr lang="en-US" dirty="0"/>
              <a:t>Which knob controls which burner!</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810657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52757D0-923D-0247-8BB0-A1DB95E40959}" type="slidenum">
              <a:rPr lang="en-US" sz="1000"/>
              <a:pPr/>
              <a:t>45</a:t>
            </a:fld>
            <a:endParaRPr lang="en-US" sz="1000"/>
          </a:p>
        </p:txBody>
      </p:sp>
      <p:sp>
        <p:nvSpPr>
          <p:cNvPr id="117762" name="Rectangle 2"/>
          <p:cNvSpPr>
            <a:spLocks noGrp="1" noRot="1" noChangeAspect="1" noChangeArrowheads="1" noTextEdit="1"/>
          </p:cNvSpPr>
          <p:nvPr>
            <p:ph type="sldImg"/>
          </p:nvPr>
        </p:nvSpPr>
        <p:spPr>
          <a:xfrm>
            <a:off x="471488" y="727075"/>
            <a:ext cx="6375400" cy="3586163"/>
          </a:xfrm>
          <a:ln cap="flat"/>
        </p:spPr>
      </p:sp>
      <p:sp>
        <p:nvSpPr>
          <p:cNvPr id="11776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What are the possible fixes?</a:t>
            </a:r>
          </a:p>
          <a:p>
            <a:pPr eaLnBrk="1" hangingPunct="1"/>
            <a:r>
              <a:rPr lang="en-US" dirty="0"/>
              <a:t>[ADVANCE]</a:t>
            </a:r>
          </a:p>
          <a:p>
            <a:pPr eaLnBrk="1" hangingPunct="1"/>
            <a:r>
              <a:rPr lang="en-US" dirty="0"/>
              <a:t>Two obvious possibilities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1285108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6759AE3-7893-0F45-8A60-0D902D448301}" type="slidenum">
              <a:rPr lang="en-US" sz="1000"/>
              <a:pPr/>
              <a:t>46</a:t>
            </a:fld>
            <a:endParaRPr lang="en-US" sz="1000"/>
          </a:p>
        </p:txBody>
      </p:sp>
      <p:sp>
        <p:nvSpPr>
          <p:cNvPr id="119810" name="Rectangle 2"/>
          <p:cNvSpPr>
            <a:spLocks noGrp="1" noRot="1" noChangeAspect="1" noChangeArrowheads="1" noTextEdit="1"/>
          </p:cNvSpPr>
          <p:nvPr>
            <p:ph type="sldImg"/>
          </p:nvPr>
        </p:nvSpPr>
        <p:spPr>
          <a:xfrm>
            <a:off x="471488" y="727075"/>
            <a:ext cx="6375400" cy="3586163"/>
          </a:xfrm>
          <a:ln/>
        </p:spPr>
      </p:sp>
      <p:sp>
        <p:nvSpPr>
          <p:cNvPr id="119811"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Now let’s switch gears and talk about Metaphor.</a:t>
            </a:r>
          </a:p>
          <a:p>
            <a:pPr eaLnBrk="1" hangingPunct="1"/>
            <a:r>
              <a:rPr lang="en-US" dirty="0"/>
              <a:t>What’s a metaphor?</a:t>
            </a:r>
          </a:p>
          <a:p>
            <a:pPr eaLnBrk="1" hangingPunct="1"/>
            <a:r>
              <a:rPr lang="en-US" dirty="0"/>
              <a:t>[ADVANCE]</a:t>
            </a:r>
          </a:p>
          <a:p>
            <a:pPr eaLnBrk="1" hangingPunct="1"/>
            <a:r>
              <a:rPr lang="en-US" dirty="0"/>
              <a:t>The transference…</a:t>
            </a:r>
          </a:p>
          <a:p>
            <a:pPr eaLnBrk="1" hangingPunct="1"/>
            <a:r>
              <a:rPr lang="en-US" dirty="0"/>
              <a:t>[ADVANCE]</a:t>
            </a:r>
          </a:p>
          <a:p>
            <a:pPr eaLnBrk="1" hangingPunct="1"/>
            <a:r>
              <a:rPr lang="en-US" dirty="0"/>
              <a:t>Lakoff &amp; Johnson…</a:t>
            </a:r>
          </a:p>
          <a:p>
            <a:pPr eaLnBrk="1" hangingPunct="1"/>
            <a:r>
              <a:rPr lang="en-US" dirty="0"/>
              <a:t>[ADVANCE]</a:t>
            </a:r>
          </a:p>
          <a:p>
            <a:pPr eaLnBrk="1" hangingPunct="1"/>
            <a:r>
              <a:rPr lang="en-US" dirty="0"/>
              <a:t>In our language &amp; thinking</a:t>
            </a:r>
          </a:p>
          <a:p>
            <a:pPr eaLnBrk="1" hangingPunct="1"/>
            <a:r>
              <a:rPr lang="en-US" dirty="0"/>
              <a:t>[ADVANCE]</a:t>
            </a:r>
          </a:p>
          <a:p>
            <a:pPr eaLnBrk="1" hangingPunct="1"/>
            <a:r>
              <a:rPr lang="en-US" dirty="0"/>
              <a:t>We use metaphor in UI design to leverage existing conceptual models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3331501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9A0E669-3B12-ED4A-971A-CBCBEAC0556D}" type="slidenum">
              <a:rPr lang="en-US" sz="1000"/>
              <a:pPr/>
              <a:t>47</a:t>
            </a:fld>
            <a:endParaRPr lang="en-US" sz="1000"/>
          </a:p>
        </p:txBody>
      </p:sp>
      <p:sp>
        <p:nvSpPr>
          <p:cNvPr id="121858" name="Rectangle 2"/>
          <p:cNvSpPr>
            <a:spLocks noGrp="1" noRot="1" noChangeAspect="1" noChangeArrowheads="1" noTextEdit="1"/>
          </p:cNvSpPr>
          <p:nvPr>
            <p:ph type="sldImg"/>
          </p:nvPr>
        </p:nvSpPr>
        <p:spPr>
          <a:xfrm>
            <a:off x="471488" y="727075"/>
            <a:ext cx="6375400" cy="3586163"/>
          </a:xfrm>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Let’s talk about one of the most famous metaphors.</a:t>
            </a:r>
          </a:p>
          <a:p>
            <a:pPr eaLnBrk="1" hangingPunct="1"/>
            <a:r>
              <a:rPr lang="en-US" dirty="0"/>
              <a:t>The Desktop Metaphor</a:t>
            </a:r>
          </a:p>
          <a:p>
            <a:pPr eaLnBrk="1" hangingPunct="1"/>
            <a:r>
              <a:rPr lang="en-US" dirty="0"/>
              <a:t>The first image is the windows</a:t>
            </a:r>
            <a:r>
              <a:rPr lang="en-US" baseline="0" dirty="0"/>
              <a:t> as invented by Engelbart (we will learn more about him soon)</a:t>
            </a:r>
          </a:p>
          <a:p>
            <a:pPr eaLnBrk="1" hangingPunct="1"/>
            <a:r>
              <a:rPr lang="en-US" baseline="0" dirty="0"/>
              <a:t>[ADVANCE]</a:t>
            </a:r>
          </a:p>
          <a:p>
            <a:pPr eaLnBrk="1" hangingPunct="1"/>
            <a:r>
              <a:rPr lang="en-US" baseline="0" dirty="0"/>
              <a:t>Or a modern equivalent today in an editor like Emacs</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365755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A9A0E669-3B12-ED4A-971A-CBCBEAC0556D}" type="slidenum">
              <a:rPr lang="en-US" sz="1000"/>
              <a:pPr/>
              <a:t>48</a:t>
            </a:fld>
            <a:endParaRPr lang="en-US" sz="1000"/>
          </a:p>
        </p:txBody>
      </p:sp>
      <p:sp>
        <p:nvSpPr>
          <p:cNvPr id="121858" name="Rectangle 2"/>
          <p:cNvSpPr>
            <a:spLocks noGrp="1" noRot="1" noChangeAspect="1" noChangeArrowheads="1" noTextEdit="1"/>
          </p:cNvSpPr>
          <p:nvPr>
            <p:ph type="sldImg"/>
          </p:nvPr>
        </p:nvSpPr>
        <p:spPr>
          <a:xfrm>
            <a:off x="471488" y="727075"/>
            <a:ext cx="6375400" cy="3586163"/>
          </a:xfrm>
          <a:ln/>
        </p:spPr>
      </p:sp>
      <p:sp>
        <p:nvSpPr>
          <p:cNvPr id="12185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The next big leap was when Xerox PARC added </a:t>
            </a:r>
            <a:r>
              <a:rPr lang="en-US" b="1" dirty="0"/>
              <a:t>overlapping</a:t>
            </a:r>
            <a:r>
              <a:rPr lang="en-US" dirty="0"/>
              <a:t> windows. This is what we all have on our laptops and desktop computers today.</a:t>
            </a:r>
          </a:p>
          <a:p>
            <a:pPr eaLnBrk="1" hangingPunct="1"/>
            <a:endParaRPr lang="en-US" dirty="0"/>
          </a:p>
          <a:p>
            <a:pPr eaLnBrk="1" hangingPunct="1"/>
            <a:r>
              <a:rPr lang="en-US" dirty="0"/>
              <a:t>When</a:t>
            </a:r>
            <a:r>
              <a:rPr lang="en-US" baseline="0" dirty="0"/>
              <a:t> you push a metaphor TOO far is when it gets interesting &amp; maybe problematic</a:t>
            </a: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5711602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106AAD3B-A7F6-4049-B20E-0CAAB8D27B9C}" type="slidenum">
              <a:rPr lang="en-US" sz="1000"/>
              <a:pPr/>
              <a:t>49</a:t>
            </a:fld>
            <a:endParaRPr lang="en-US" sz="1000"/>
          </a:p>
        </p:txBody>
      </p:sp>
      <p:sp>
        <p:nvSpPr>
          <p:cNvPr id="123906" name="Rectangle 2"/>
          <p:cNvSpPr>
            <a:spLocks noGrp="1" noRot="1" noChangeAspect="1" noChangeArrowheads="1" noTextEdit="1"/>
          </p:cNvSpPr>
          <p:nvPr>
            <p:ph type="sldImg"/>
          </p:nvPr>
        </p:nvSpPr>
        <p:spPr>
          <a:xfrm>
            <a:off x="471488" y="727075"/>
            <a:ext cx="6375400" cy="3586163"/>
          </a:xfrm>
          <a:ln/>
        </p:spPr>
      </p:sp>
      <p:sp>
        <p:nvSpPr>
          <p:cNvPr id="12390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There are different types of metaphors. This is just a small set of possibilities.</a:t>
            </a:r>
          </a:p>
          <a:p>
            <a:pPr eaLnBrk="1" hangingPunct="1"/>
            <a:r>
              <a:rPr lang="en-US" dirty="0"/>
              <a:t>Global metaphors: personal assistant, wallet, clothing, cards</a:t>
            </a:r>
          </a:p>
          <a:p>
            <a:pPr eaLnBrk="1" hangingPunct="1"/>
            <a:r>
              <a:rPr lang="en-US" dirty="0"/>
              <a:t>Data &amp; function: to-do list, calendar, documents, find, assist</a:t>
            </a:r>
          </a:p>
          <a:p>
            <a:pPr eaLnBrk="1" hangingPunct="1"/>
            <a:r>
              <a:rPr lang="en-US" dirty="0"/>
              <a:t>Collections: drawers, files, books, newspapers, photo albums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9418302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f72073bea_1_0:notes"/>
          <p:cNvSpPr txBox="1">
            <a:spLocks noGrp="1"/>
          </p:cNvSpPr>
          <p:nvPr>
            <p:ph type="sldNum" idx="12"/>
          </p:nvPr>
        </p:nvSpPr>
        <p:spPr>
          <a:xfrm>
            <a:off x="4143375" y="9120188"/>
            <a:ext cx="3171900" cy="480900"/>
          </a:xfrm>
          <a:prstGeom prst="rect">
            <a:avLst/>
          </a:prstGeom>
          <a:noFill/>
          <a:ln>
            <a:noFill/>
          </a:ln>
        </p:spPr>
        <p:txBody>
          <a:bodyPr spcFirstLastPara="1" wrap="square" lIns="19875" tIns="0" rIns="19875" bIns="0" anchor="b" anchorCtr="0">
            <a:noAutofit/>
          </a:bodyPr>
          <a:lstStyle/>
          <a:p>
            <a:pPr marL="0" lvl="0" indent="0" algn="r" rtl="0">
              <a:spcBef>
                <a:spcPts val="0"/>
              </a:spcBef>
              <a:spcAft>
                <a:spcPts val="0"/>
              </a:spcAft>
              <a:buNone/>
            </a:pPr>
            <a:fld id="{00000000-1234-1234-1234-123412341234}" type="slidenum">
              <a:rPr lang="en-US" sz="1000" i="1">
                <a:solidFill>
                  <a:schemeClr val="dk1"/>
                </a:solidFill>
                <a:latin typeface="Times New Roman"/>
                <a:ea typeface="Times New Roman"/>
                <a:cs typeface="Times New Roman"/>
                <a:sym typeface="Times New Roman"/>
              </a:rPr>
              <a:t>5</a:t>
            </a:fld>
            <a:endParaRPr sz="1000" i="1">
              <a:solidFill>
                <a:schemeClr val="dk1"/>
              </a:solidFill>
              <a:latin typeface="Times New Roman"/>
              <a:ea typeface="Times New Roman"/>
              <a:cs typeface="Times New Roman"/>
              <a:sym typeface="Times New Roman"/>
            </a:endParaRPr>
          </a:p>
        </p:txBody>
      </p:sp>
      <p:sp>
        <p:nvSpPr>
          <p:cNvPr id="204" name="Google Shape;204;g30f72073bea_1_0:notes"/>
          <p:cNvSpPr>
            <a:spLocks noGrp="1" noRot="1" noChangeAspect="1"/>
          </p:cNvSpPr>
          <p:nvPr>
            <p:ph type="sldImg" idx="2"/>
          </p:nvPr>
        </p:nvSpPr>
        <p:spPr>
          <a:xfrm>
            <a:off x="471488" y="727075"/>
            <a:ext cx="6375400" cy="3586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5" name="Google Shape;205;g30f72073bea_1_0:notes"/>
          <p:cNvSpPr txBox="1">
            <a:spLocks noGrp="1"/>
          </p:cNvSpPr>
          <p:nvPr>
            <p:ph type="body" idx="1"/>
          </p:nvPr>
        </p:nvSpPr>
        <p:spPr>
          <a:xfrm>
            <a:off x="976313" y="4557713"/>
            <a:ext cx="5362500" cy="4321200"/>
          </a:xfrm>
          <a:prstGeom prst="rect">
            <a:avLst/>
          </a:prstGeom>
          <a:noFill/>
          <a:ln>
            <a:noFill/>
          </a:ln>
        </p:spPr>
        <p:txBody>
          <a:bodyPr spcFirstLastPara="1" wrap="square" lIns="97825" tIns="49725" rIns="97825" bIns="49725" anchor="t" anchorCtr="0">
            <a:noAutofit/>
          </a:bodyPr>
          <a:lstStyle/>
          <a:p>
            <a:pPr marL="0" lvl="0" indent="0" algn="l" rtl="0">
              <a:spcBef>
                <a:spcPts val="0"/>
              </a:spcBef>
              <a:spcAft>
                <a:spcPts val="0"/>
              </a:spcAft>
              <a:buNone/>
            </a:pPr>
            <a:r>
              <a:rPr lang="en-US" dirty="0"/>
              <a:t>What do we like?</a:t>
            </a:r>
          </a:p>
          <a:p>
            <a:pPr marL="0" lvl="0" indent="0" algn="l" rtl="0">
              <a:spcBef>
                <a:spcPts val="0"/>
              </a:spcBef>
              <a:spcAft>
                <a:spcPts val="0"/>
              </a:spcAft>
              <a:buNone/>
            </a:pPr>
            <a:r>
              <a:rPr lang="en-US" dirty="0"/>
              <a:t>What could be improved?</a:t>
            </a:r>
            <a:endParaRPr dirty="0"/>
          </a:p>
        </p:txBody>
      </p:sp>
      <p:sp>
        <p:nvSpPr>
          <p:cNvPr id="206" name="Google Shape;206;g30f72073bea_1_0:notes"/>
          <p:cNvSpPr txBox="1">
            <a:spLocks noGrp="1"/>
          </p:cNvSpPr>
          <p:nvPr>
            <p:ph type="dt" idx="10"/>
          </p:nvPr>
        </p:nvSpPr>
        <p:spPr>
          <a:xfrm>
            <a:off x="4143375" y="-1588"/>
            <a:ext cx="3171900" cy="480900"/>
          </a:xfrm>
          <a:prstGeom prst="rect">
            <a:avLst/>
          </a:prstGeom>
          <a:noFill/>
          <a:ln>
            <a:noFill/>
          </a:ln>
        </p:spPr>
        <p:txBody>
          <a:bodyPr spcFirstLastPara="1" wrap="square" lIns="19875" tIns="0" rIns="19875" bIns="0" anchor="t" anchorCtr="0">
            <a:noAutofit/>
          </a:bodyPr>
          <a:lstStyle/>
          <a:p>
            <a:pPr marL="0" lvl="0" indent="0" algn="r" rtl="0">
              <a:spcBef>
                <a:spcPts val="0"/>
              </a:spcBef>
              <a:spcAft>
                <a:spcPts val="0"/>
              </a:spcAft>
              <a:buNone/>
            </a:pPr>
            <a:r>
              <a:rPr lang="en-US"/>
              <a:t>July 22, 2015</a:t>
            </a:r>
            <a:endParaRPr/>
          </a:p>
        </p:txBody>
      </p:sp>
      <p:sp>
        <p:nvSpPr>
          <p:cNvPr id="207" name="Google Shape;207;g30f72073bea_1_0:notes"/>
          <p:cNvSpPr txBox="1">
            <a:spLocks noGrp="1"/>
          </p:cNvSpPr>
          <p:nvPr>
            <p:ph type="hdr" idx="3"/>
          </p:nvPr>
        </p:nvSpPr>
        <p:spPr>
          <a:xfrm>
            <a:off x="0" y="-1588"/>
            <a:ext cx="4143300" cy="480900"/>
          </a:xfrm>
          <a:prstGeom prst="rect">
            <a:avLst/>
          </a:prstGeom>
          <a:noFill/>
          <a:ln>
            <a:noFill/>
          </a:ln>
        </p:spPr>
        <p:txBody>
          <a:bodyPr spcFirstLastPara="1" wrap="square" lIns="19875" tIns="0" rIns="19875" bIns="0" anchor="t" anchorCtr="0">
            <a:noAutofit/>
          </a:bodyPr>
          <a:lstStyle/>
          <a:p>
            <a:pPr marL="0" lvl="0" indent="0" algn="l" rtl="0">
              <a:spcBef>
                <a:spcPts val="0"/>
              </a:spcBef>
              <a:spcAft>
                <a:spcPts val="0"/>
              </a:spcAft>
              <a:buNone/>
            </a:pPr>
            <a:r>
              <a:rPr lang="en-US"/>
              <a:t>dT+UX – Design Thinking for User Experience Design, Prototyping, and Evaluation Spring 2015 Prof. James A. Landay, Stanford University</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50</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1000" dirty="0"/>
              <a:t>Develop interface metaphor or conceptual model</a:t>
            </a:r>
          </a:p>
          <a:p>
            <a:pPr eaLnBrk="1" hangingPunct="1"/>
            <a:r>
              <a:rPr lang="en-US" sz="1000" dirty="0"/>
              <a:t>Communicate that metaphor to the user</a:t>
            </a:r>
          </a:p>
          <a:p>
            <a:pPr eaLnBrk="1" hangingPunct="1"/>
            <a:r>
              <a:rPr lang="en-US" sz="1000" dirty="0"/>
              <a:t>Provide high-level task-oriented operations not low-level implementation commands</a:t>
            </a:r>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185389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51</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Pushback on use of metaphor. If it doesn’t help, why have it?</a:t>
            </a:r>
          </a:p>
          <a:p>
            <a:pPr eaLnBrk="1" hangingPunct="1"/>
            <a:r>
              <a:rPr lang="en-US" dirty="0"/>
              <a:t>http://blog.tmcnet.com/blog/rich-tehrani/assets_c/2012/01/ibooks-thumb-500x717-10426.png</a:t>
            </a:r>
          </a:p>
          <a:p>
            <a:pPr eaLnBrk="1" hangingPunct="1"/>
            <a:endParaRPr lang="en-US" dirty="0"/>
          </a:p>
          <a:p>
            <a:pPr eaLnBrk="1" hangingPunct="1"/>
            <a:r>
              <a:rPr lang="en-US" sz="1200" b="1" i="0" kern="1200" dirty="0">
                <a:solidFill>
                  <a:schemeClr val="tx1"/>
                </a:solidFill>
                <a:effectLst/>
                <a:latin typeface="Helvetica Light"/>
                <a:ea typeface="ＭＳ Ｐゴシック" charset="0"/>
                <a:cs typeface="ＭＳ Ｐゴシック" charset="0"/>
              </a:rPr>
              <a:t>Skeuomorphism</a:t>
            </a:r>
            <a:r>
              <a:rPr lang="en-US" sz="1200" b="0" i="0" kern="1200" dirty="0">
                <a:solidFill>
                  <a:schemeClr val="tx1"/>
                </a:solidFill>
                <a:effectLst/>
                <a:latin typeface="Helvetica Light"/>
                <a:ea typeface="ＭＳ Ｐゴシック" charset="0"/>
                <a:cs typeface="ＭＳ Ｐゴシック" charset="0"/>
              </a:rPr>
              <a:t> is the design concept of making items represented resemble their real-world counterparts. </a:t>
            </a:r>
            <a:r>
              <a:rPr lang="en-US" sz="1200" b="1" i="0" kern="1200" dirty="0">
                <a:solidFill>
                  <a:schemeClr val="tx1"/>
                </a:solidFill>
                <a:effectLst/>
                <a:latin typeface="Helvetica Light"/>
                <a:ea typeface="ＭＳ Ｐゴシック" charset="0"/>
                <a:cs typeface="ＭＳ Ｐゴシック" charset="0"/>
              </a:rPr>
              <a:t>Skeuomorphism</a:t>
            </a:r>
            <a:r>
              <a:rPr lang="en-US" sz="1200" b="0" i="0" kern="1200" dirty="0">
                <a:solidFill>
                  <a:schemeClr val="tx1"/>
                </a:solidFill>
                <a:effectLst/>
                <a:latin typeface="Helvetica Light"/>
                <a:ea typeface="ＭＳ Ｐゴシック" charset="0"/>
                <a:cs typeface="ＭＳ Ｐゴシック" charset="0"/>
              </a:rPr>
              <a:t> is commonly used in many design fields, including user interface (UI) and Web design, architecture, ceramics and interior design.</a:t>
            </a:r>
          </a:p>
          <a:p>
            <a:pPr eaLnBrk="1" hangingPunct="1"/>
            <a:endParaRPr lang="en-US" sz="1200" b="0" i="0" kern="1200" dirty="0">
              <a:solidFill>
                <a:schemeClr val="tx1"/>
              </a:solidFill>
              <a:effectLst/>
              <a:latin typeface="Helvetica Light"/>
              <a:ea typeface="ＭＳ Ｐゴシック" charset="0"/>
              <a:cs typeface="ＭＳ Ｐゴシック" charset="0"/>
            </a:endParaRPr>
          </a:p>
          <a:p>
            <a:pPr eaLnBrk="1" hangingPunct="1"/>
            <a:r>
              <a:rPr lang="en-US" sz="1200" b="0" i="0" kern="1200" dirty="0">
                <a:solidFill>
                  <a:schemeClr val="tx1"/>
                </a:solidFill>
                <a:effectLst/>
                <a:latin typeface="Helvetica Light"/>
                <a:ea typeface="ＭＳ Ｐゴシック" charset="0"/>
                <a:cs typeface="ＭＳ Ｐゴシック" charset="0"/>
              </a:rPr>
              <a:t>The shutter-click sound emitted by many</a:t>
            </a:r>
            <a:r>
              <a:rPr lang="en-US" sz="1200" b="0" i="0" kern="1200" dirty="0">
                <a:solidFill>
                  <a:schemeClr val="tx2"/>
                </a:solidFill>
                <a:effectLst/>
                <a:latin typeface="Helvetica Light"/>
                <a:ea typeface="ＭＳ Ｐゴシック" charset="0"/>
                <a:cs typeface="ＭＳ Ｐゴシック" charset="0"/>
              </a:rPr>
              <a:t> </a:t>
            </a:r>
            <a:r>
              <a:rPr lang="en-US" sz="1200" b="0" i="0" u="none" strike="noStrike" kern="1200" dirty="0">
                <a:solidFill>
                  <a:schemeClr val="tx2"/>
                </a:solidFill>
                <a:effectLst/>
                <a:latin typeface="Helvetica Light"/>
                <a:ea typeface="ＭＳ Ｐゴシック" charset="0"/>
                <a:cs typeface="ＭＳ Ｐゴシック" charset="0"/>
                <a:hlinkClick r:id="rId3" tooltip="Camera phone">
                  <a:extLst>
                    <a:ext uri="{A12FA001-AC4F-418D-AE19-62706E023703}">
                      <ahyp:hlinkClr xmlns:ahyp="http://schemas.microsoft.com/office/drawing/2018/hyperlinkcolor" val="tx"/>
                    </a:ext>
                  </a:extLst>
                </a:hlinkClick>
              </a:rPr>
              <a:t>phones</a:t>
            </a:r>
            <a:r>
              <a:rPr lang="en-US" sz="1200" b="0" i="0" kern="1200" dirty="0">
                <a:solidFill>
                  <a:schemeClr val="tx2"/>
                </a:solidFill>
                <a:effectLst/>
                <a:latin typeface="Helvetica Light"/>
                <a:ea typeface="ＭＳ Ｐゴシック" charset="0"/>
                <a:cs typeface="ＭＳ Ｐゴシック" charset="0"/>
              </a:rPr>
              <a:t> </a:t>
            </a:r>
            <a:r>
              <a:rPr lang="en-US" sz="1200" b="0" i="0" kern="1200" dirty="0">
                <a:solidFill>
                  <a:schemeClr val="tx1"/>
                </a:solidFill>
                <a:effectLst/>
                <a:latin typeface="Helvetica Light"/>
                <a:ea typeface="ＭＳ Ｐゴシック" charset="0"/>
                <a:cs typeface="ＭＳ Ｐゴシック" charset="0"/>
              </a:rPr>
              <a:t>when taking a picture is an auditory skeuomorph: it does not come from a mechanical shutter, which camera phones lack, but from a sound file in the phone's operating system. </a:t>
            </a:r>
          </a:p>
          <a:p>
            <a:pPr eaLnBrk="1" hangingPunct="1"/>
            <a:endParaRPr lang="en-US" sz="1200" b="0" i="0" kern="1200" dirty="0">
              <a:solidFill>
                <a:schemeClr val="tx1"/>
              </a:solidFill>
              <a:effectLst/>
              <a:latin typeface="Helvetica Light"/>
              <a:ea typeface="ＭＳ Ｐゴシック" charset="0"/>
            </a:endParaRP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Why bad? Why good?</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dirty="0"/>
          </a:p>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34876186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txBox="1">
            <a:spLocks noGrp="1" noChangeArrowheads="1"/>
          </p:cNvSpPr>
          <p:nvPr/>
        </p:nvSpPr>
        <p:spPr bwMode="auto">
          <a:xfrm>
            <a:off x="4143375" y="9120188"/>
            <a:ext cx="3171825" cy="481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9897" tIns="0" rIns="19897" bIns="0" anchor="b"/>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pPr algn="r"/>
            <a:fld id="{6744A972-74BC-A845-922B-77D0667FC28E}" type="slidenum">
              <a:rPr lang="en-US" sz="1000" i="1"/>
              <a:pPr algn="r"/>
              <a:t>52</a:t>
            </a:fld>
            <a:endParaRPr lang="en-US" sz="1000" i="1"/>
          </a:p>
        </p:txBody>
      </p:sp>
      <p:sp>
        <p:nvSpPr>
          <p:cNvPr id="125954" name="Rectangle 2"/>
          <p:cNvSpPr>
            <a:spLocks noGrp="1" noRot="1" noChangeAspect="1" noChangeArrowheads="1" noTextEdit="1"/>
          </p:cNvSpPr>
          <p:nvPr>
            <p:ph type="sldImg"/>
          </p:nvPr>
        </p:nvSpPr>
        <p:spPr>
          <a:xfrm>
            <a:off x="471488" y="727075"/>
            <a:ext cx="6375400" cy="3586163"/>
          </a:xfrm>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Metaphors also become dated</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How many of you have ever used a phone like this one in the green? How much mail do you get that isn’t email?</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This is the original iPad Podcast app (it was short lived). Looked very cool (used to be in my hall of shame, but became unsure you’d even get it).</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[ADVANCE at end of video]</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How many of you have ever seen a reel-to-reel tape deck?</a:t>
            </a:r>
          </a:p>
          <a:p>
            <a:pPr marL="0" marR="0" lvl="0" indent="0" algn="l" defTabSz="949325" rtl="0" eaLnBrk="1" fontAlgn="base" latinLnBrk="0" hangingPunct="1">
              <a:lnSpc>
                <a:spcPct val="100000"/>
              </a:lnSpc>
              <a:spcBef>
                <a:spcPct val="30000"/>
              </a:spcBef>
              <a:spcAft>
                <a:spcPct val="0"/>
              </a:spcAft>
              <a:buClrTx/>
              <a:buSzTx/>
              <a:buFontTx/>
              <a:buNone/>
              <a:tabLst/>
              <a:defRPr/>
            </a:pPr>
            <a:r>
              <a:rPr lang="en-US" sz="1000" dirty="0"/>
              <a:t>[note: this is not a cassette player]</a:t>
            </a:r>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sz="1000" dirty="0"/>
          </a:p>
          <a:p>
            <a:pPr marL="0" marR="0" lvl="0" indent="0" algn="l" defTabSz="949325" rtl="0" eaLnBrk="1" fontAlgn="base" latinLnBrk="0" hangingPunct="1">
              <a:lnSpc>
                <a:spcPct val="100000"/>
              </a:lnSpc>
              <a:spcBef>
                <a:spcPct val="30000"/>
              </a:spcBef>
              <a:spcAft>
                <a:spcPct val="0"/>
              </a:spcAft>
              <a:buClrTx/>
              <a:buSzTx/>
              <a:buFontTx/>
              <a:buNone/>
              <a:tabLst/>
              <a:defRPr/>
            </a:pPr>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0262672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76320A5-1A21-A645-9DB9-B9848C06ACD8}" type="slidenum">
              <a:rPr lang="en-US" sz="1000"/>
              <a:pPr/>
              <a:t>53</a:t>
            </a:fld>
            <a:endParaRPr lang="en-US" sz="1000"/>
          </a:p>
        </p:txBody>
      </p:sp>
      <p:sp>
        <p:nvSpPr>
          <p:cNvPr id="134146" name="Rectangle 2"/>
          <p:cNvSpPr>
            <a:spLocks noGrp="1" noRot="1" noChangeAspect="1" noChangeArrowheads="1" noTextEdit="1"/>
          </p:cNvSpPr>
          <p:nvPr>
            <p:ph type="sldImg"/>
          </p:nvPr>
        </p:nvSpPr>
        <p:spPr>
          <a:xfrm>
            <a:off x="471488" y="727075"/>
            <a:ext cx="6375400" cy="3586163"/>
          </a:xfrm>
          <a:ln/>
        </p:spPr>
      </p:sp>
      <p:sp>
        <p:nvSpPr>
          <p:cNvPr id="13414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The last topic I want to talk about today is about being consistent.</a:t>
            </a:r>
          </a:p>
          <a:p>
            <a:pPr eaLnBrk="1" hangingPunct="1"/>
            <a:endParaRPr lang="en-US" dirty="0"/>
          </a:p>
          <a:p>
            <a:pPr eaLnBrk="1" hangingPunct="1"/>
            <a:r>
              <a:rPr lang="en-US" dirty="0"/>
              <a:t>We will talk briefly about this again as this is one of Nielsen's 10 heuristics (H4…)</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98146855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7B1A4DF5-44D7-834A-8BF3-A73297560F58}" type="slidenum">
              <a:rPr lang="en-US" sz="1000"/>
              <a:pPr/>
              <a:t>54</a:t>
            </a:fld>
            <a:endParaRPr lang="en-US" sz="1000"/>
          </a:p>
        </p:txBody>
      </p:sp>
      <p:sp>
        <p:nvSpPr>
          <p:cNvPr id="128002" name="Rectangle 2"/>
          <p:cNvSpPr>
            <a:spLocks noGrp="1" noRot="1" noChangeAspect="1" noChangeArrowheads="1" noTextEdit="1"/>
          </p:cNvSpPr>
          <p:nvPr>
            <p:ph type="sldImg"/>
          </p:nvPr>
        </p:nvSpPr>
        <p:spPr>
          <a:xfrm>
            <a:off x="471488" y="727075"/>
            <a:ext cx="6375400" cy="3586163"/>
          </a:xfrm>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I told you previously that consistency is a good thing in UIs. It is also one of Nielson’s heuristics.</a:t>
            </a:r>
          </a:p>
          <a:p>
            <a:pPr eaLnBrk="1" hangingPunct="1"/>
            <a:r>
              <a:rPr lang="en-US" dirty="0"/>
              <a:t>But is it always better?</a:t>
            </a:r>
          </a:p>
          <a:p>
            <a:pPr eaLnBrk="1" hangingPunct="1"/>
            <a:endParaRPr lang="en-US" dirty="0"/>
          </a:p>
          <a:p>
            <a:pPr eaLnBrk="1" hangingPunct="1"/>
            <a:r>
              <a:rPr lang="en-US" dirty="0"/>
              <a:t>Consistency of having add(new)/delete together always, vs. making it faster for common task</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7330763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F0AE387E-418D-3B4B-AF49-32D7F2C3E1BD}" type="slidenum">
              <a:rPr lang="en-US" sz="1000"/>
              <a:pPr/>
              <a:t>55</a:t>
            </a:fld>
            <a:endParaRPr lang="en-US" sz="1000"/>
          </a:p>
        </p:txBody>
      </p:sp>
      <p:sp>
        <p:nvSpPr>
          <p:cNvPr id="130050" name="Rectangle 2"/>
          <p:cNvSpPr>
            <a:spLocks noGrp="1" noRot="1" noChangeAspect="1" noChangeArrowheads="1" noTextEdit="1"/>
          </p:cNvSpPr>
          <p:nvPr>
            <p:ph type="sldImg"/>
          </p:nvPr>
        </p:nvSpPr>
        <p:spPr>
          <a:xfrm>
            <a:off x="471488" y="727075"/>
            <a:ext cx="6375400" cy="3586163"/>
          </a:xfrm>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Consistency with desktop (early design) vs. making it better for mobile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13653342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B7CCAB0-A5F6-CE41-A0DC-D5DA497137B8}" type="slidenum">
              <a:rPr lang="en-US" sz="1000"/>
              <a:pPr/>
              <a:t>56</a:t>
            </a:fld>
            <a:endParaRPr lang="en-US" sz="1000"/>
          </a:p>
        </p:txBody>
      </p:sp>
      <p:sp>
        <p:nvSpPr>
          <p:cNvPr id="132098" name="Rectangle 2"/>
          <p:cNvSpPr>
            <a:spLocks noGrp="1" noRot="1" noChangeAspect="1" noChangeArrowheads="1" noTextEdit="1"/>
          </p:cNvSpPr>
          <p:nvPr>
            <p:ph type="sldImg"/>
          </p:nvPr>
        </p:nvSpPr>
        <p:spPr>
          <a:xfrm>
            <a:off x="471488" y="727075"/>
            <a:ext cx="6375400" cy="3586163"/>
          </a:xfrm>
          <a:ln/>
        </p:spPr>
      </p:sp>
      <p:sp>
        <p:nvSpPr>
          <p:cNvPr id="132099"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t>[ADVANCE]</a:t>
            </a:r>
          </a:p>
          <a:p>
            <a:pPr eaLnBrk="1" hangingPunct="1"/>
            <a:r>
              <a:rPr lang="en-US" dirty="0"/>
              <a:t>Why is one bigger?</a:t>
            </a:r>
          </a:p>
          <a:p>
            <a:pPr eaLnBrk="1" hangingPunct="1"/>
            <a:r>
              <a:rPr lang="en-US" dirty="0"/>
              <a:t>?</a:t>
            </a:r>
          </a:p>
          <a:p>
            <a:pPr eaLnBrk="1" hangingPunct="1"/>
            <a:r>
              <a:rPr lang="en-US" dirty="0" err="1"/>
              <a:t>Fitts'</a:t>
            </a:r>
            <a:r>
              <a:rPr lang="en-US" dirty="0"/>
              <a:t> Law</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21378117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4B7CCAB0-A5F6-CE41-A0DC-D5DA497137B8}" type="slidenum">
              <a:rPr lang="en-US" sz="1000"/>
              <a:pPr/>
              <a:t>57</a:t>
            </a:fld>
            <a:endParaRPr lang="en-US" sz="1000"/>
          </a:p>
        </p:txBody>
      </p:sp>
      <p:sp>
        <p:nvSpPr>
          <p:cNvPr id="132098" name="Rectangle 2"/>
          <p:cNvSpPr>
            <a:spLocks noGrp="1" noRot="1" noChangeAspect="1" noChangeArrowheads="1" noTextEdit="1"/>
          </p:cNvSpPr>
          <p:nvPr>
            <p:ph type="sldImg"/>
          </p:nvPr>
        </p:nvSpPr>
        <p:spPr>
          <a:xfrm>
            <a:off x="471488" y="727075"/>
            <a:ext cx="6375400" cy="3586163"/>
          </a:xfrm>
          <a:ln/>
        </p:spPr>
      </p:sp>
      <p:sp>
        <p:nvSpPr>
          <p:cNvPr id="132099"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dirty="0"/>
              <a:t>This feature went away but recently they brought back the idea of making it more prominent. </a:t>
            </a:r>
          </a:p>
          <a:p>
            <a:pPr eaLnBrk="1" hangingPunct="1"/>
            <a:r>
              <a:rPr lang="en-US" dirty="0"/>
              <a:t>[ADVANCE]</a:t>
            </a:r>
          </a:p>
          <a:p>
            <a:pPr eaLnBrk="1" hangingPunct="1"/>
            <a:r>
              <a:rPr lang="en-US" dirty="0"/>
              <a:t>See this circle around the Back button?</a:t>
            </a:r>
          </a:p>
          <a:p>
            <a:pPr eaLnBrk="1" hangingPunct="1"/>
            <a:r>
              <a:rPr lang="en-US" dirty="0"/>
              <a:t>Checked last year. Looks like they got rid of it again! (this example was from three years ago)</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30255052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9ADF8D04-B782-5742-A96A-7B80A961F744}" type="slidenum">
              <a:rPr lang="en-US" sz="1000"/>
              <a:pPr/>
              <a:t>58</a:t>
            </a:fld>
            <a:endParaRPr lang="en-US" sz="1000"/>
          </a:p>
        </p:txBody>
      </p:sp>
      <p:sp>
        <p:nvSpPr>
          <p:cNvPr id="136194" name="Rectangle 2"/>
          <p:cNvSpPr>
            <a:spLocks noGrp="1" noRot="1" noChangeAspect="1" noChangeArrowheads="1" noTextEdit="1"/>
          </p:cNvSpPr>
          <p:nvPr>
            <p:ph type="sldImg"/>
          </p:nvPr>
        </p:nvSpPr>
        <p:spPr>
          <a:xfrm>
            <a:off x="471488" y="727075"/>
            <a:ext cx="6375400" cy="3586163"/>
          </a:xfrm>
          <a:ln cap="flat"/>
        </p:spPr>
      </p:sp>
      <p:sp>
        <p:nvSpPr>
          <p:cNvPr id="13619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40013497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59</a:t>
            </a:fld>
            <a:endParaRPr lang="en-US" sz="1000"/>
          </a:p>
        </p:txBody>
      </p:sp>
      <p:sp>
        <p:nvSpPr>
          <p:cNvPr id="138242" name="Rectangle 2"/>
          <p:cNvSpPr>
            <a:spLocks noGrp="1" noRot="1" noChangeAspect="1" noChangeArrowheads="1" noTextEdit="1"/>
          </p:cNvSpPr>
          <p:nvPr>
            <p:ph type="sldImg"/>
          </p:nvPr>
        </p:nvSpPr>
        <p:spPr>
          <a:xfrm>
            <a:off x="471488" y="727075"/>
            <a:ext cx="6375400" cy="3586163"/>
          </a:xfrm>
          <a:ln cap="flat"/>
        </p:spPr>
      </p:sp>
      <p:sp>
        <p:nvSpPr>
          <p:cNvPr id="13824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dirty="0"/>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912184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0f72073bea_1_15:notes"/>
          <p:cNvSpPr txBox="1">
            <a:spLocks noGrp="1"/>
          </p:cNvSpPr>
          <p:nvPr>
            <p:ph type="sldNum" idx="12"/>
          </p:nvPr>
        </p:nvSpPr>
        <p:spPr>
          <a:xfrm>
            <a:off x="4143375" y="9120188"/>
            <a:ext cx="3171900" cy="480900"/>
          </a:xfrm>
          <a:prstGeom prst="rect">
            <a:avLst/>
          </a:prstGeom>
          <a:noFill/>
          <a:ln>
            <a:noFill/>
          </a:ln>
        </p:spPr>
        <p:txBody>
          <a:bodyPr spcFirstLastPara="1" wrap="square" lIns="19875" tIns="0" rIns="19875" bIns="0" anchor="b" anchorCtr="0">
            <a:noAutofit/>
          </a:bodyPr>
          <a:lstStyle/>
          <a:p>
            <a:pPr marL="0" lvl="0" indent="0" algn="r" rtl="0">
              <a:spcBef>
                <a:spcPts val="0"/>
              </a:spcBef>
              <a:spcAft>
                <a:spcPts val="0"/>
              </a:spcAft>
              <a:buNone/>
            </a:pPr>
            <a:fld id="{00000000-1234-1234-1234-123412341234}" type="slidenum">
              <a:rPr lang="en-US" sz="1000" i="1">
                <a:solidFill>
                  <a:schemeClr val="dk1"/>
                </a:solidFill>
                <a:latin typeface="Times New Roman"/>
                <a:ea typeface="Times New Roman"/>
                <a:cs typeface="Times New Roman"/>
                <a:sym typeface="Times New Roman"/>
              </a:rPr>
              <a:t>6</a:t>
            </a:fld>
            <a:endParaRPr sz="1000" i="1">
              <a:solidFill>
                <a:schemeClr val="dk1"/>
              </a:solidFill>
              <a:latin typeface="Times New Roman"/>
              <a:ea typeface="Times New Roman"/>
              <a:cs typeface="Times New Roman"/>
              <a:sym typeface="Times New Roman"/>
            </a:endParaRPr>
          </a:p>
        </p:txBody>
      </p:sp>
      <p:sp>
        <p:nvSpPr>
          <p:cNvPr id="219" name="Google Shape;219;g30f72073bea_1_15:notes"/>
          <p:cNvSpPr>
            <a:spLocks noGrp="1" noRot="1" noChangeAspect="1"/>
          </p:cNvSpPr>
          <p:nvPr>
            <p:ph type="sldImg" idx="2"/>
          </p:nvPr>
        </p:nvSpPr>
        <p:spPr>
          <a:xfrm>
            <a:off x="471488" y="727075"/>
            <a:ext cx="6375400" cy="358616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30f72073bea_1_15:notes"/>
          <p:cNvSpPr txBox="1">
            <a:spLocks noGrp="1"/>
          </p:cNvSpPr>
          <p:nvPr>
            <p:ph type="body" idx="1"/>
          </p:nvPr>
        </p:nvSpPr>
        <p:spPr>
          <a:xfrm>
            <a:off x="976313" y="4557713"/>
            <a:ext cx="5362500" cy="4321200"/>
          </a:xfrm>
          <a:prstGeom prst="rect">
            <a:avLst/>
          </a:prstGeom>
          <a:noFill/>
          <a:ln>
            <a:noFill/>
          </a:ln>
        </p:spPr>
        <p:txBody>
          <a:bodyPr spcFirstLastPara="1" wrap="square" lIns="97825" tIns="49725" rIns="97825" bIns="49725" anchor="t" anchorCtr="0">
            <a:noAutofit/>
          </a:bodyPr>
          <a:lstStyle/>
          <a:p>
            <a:pPr marL="0" lvl="0" indent="0" algn="l" rtl="0">
              <a:spcBef>
                <a:spcPts val="0"/>
              </a:spcBef>
              <a:spcAft>
                <a:spcPts val="0"/>
              </a:spcAft>
              <a:buNone/>
            </a:pPr>
            <a:r>
              <a:rPr lang="en-US" dirty="0"/>
              <a:t>Has some good</a:t>
            </a:r>
          </a:p>
          <a:p>
            <a:pPr marL="0" lvl="0" indent="0" algn="l" rtl="0">
              <a:spcBef>
                <a:spcPts val="0"/>
              </a:spcBef>
              <a:spcAft>
                <a:spcPts val="0"/>
              </a:spcAft>
              <a:buNone/>
            </a:pPr>
            <a:r>
              <a:rPr lang="en-US" dirty="0"/>
              <a:t>Some things they could improve (especially visuals/color).</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I’ll call this a hall of fame/shame tie.</a:t>
            </a:r>
            <a:endParaRPr dirty="0"/>
          </a:p>
        </p:txBody>
      </p:sp>
      <p:sp>
        <p:nvSpPr>
          <p:cNvPr id="221" name="Google Shape;221;g30f72073bea_1_15:notes"/>
          <p:cNvSpPr txBox="1">
            <a:spLocks noGrp="1"/>
          </p:cNvSpPr>
          <p:nvPr>
            <p:ph type="dt" idx="10"/>
          </p:nvPr>
        </p:nvSpPr>
        <p:spPr>
          <a:xfrm>
            <a:off x="4143375" y="-1588"/>
            <a:ext cx="3171900" cy="480900"/>
          </a:xfrm>
          <a:prstGeom prst="rect">
            <a:avLst/>
          </a:prstGeom>
          <a:noFill/>
          <a:ln>
            <a:noFill/>
          </a:ln>
        </p:spPr>
        <p:txBody>
          <a:bodyPr spcFirstLastPara="1" wrap="square" lIns="19875" tIns="0" rIns="19875" bIns="0" anchor="t" anchorCtr="0">
            <a:noAutofit/>
          </a:bodyPr>
          <a:lstStyle/>
          <a:p>
            <a:pPr marL="0" lvl="0" indent="0" algn="r" rtl="0">
              <a:spcBef>
                <a:spcPts val="0"/>
              </a:spcBef>
              <a:spcAft>
                <a:spcPts val="0"/>
              </a:spcAft>
              <a:buNone/>
            </a:pPr>
            <a:r>
              <a:rPr lang="en-US"/>
              <a:t>July 22, 2015</a:t>
            </a:r>
            <a:endParaRPr/>
          </a:p>
        </p:txBody>
      </p:sp>
      <p:sp>
        <p:nvSpPr>
          <p:cNvPr id="222" name="Google Shape;222;g30f72073bea_1_15:notes"/>
          <p:cNvSpPr txBox="1">
            <a:spLocks noGrp="1"/>
          </p:cNvSpPr>
          <p:nvPr>
            <p:ph type="hdr" idx="3"/>
          </p:nvPr>
        </p:nvSpPr>
        <p:spPr>
          <a:xfrm>
            <a:off x="0" y="-1588"/>
            <a:ext cx="4143300" cy="480900"/>
          </a:xfrm>
          <a:prstGeom prst="rect">
            <a:avLst/>
          </a:prstGeom>
          <a:noFill/>
          <a:ln>
            <a:noFill/>
          </a:ln>
        </p:spPr>
        <p:txBody>
          <a:bodyPr spcFirstLastPara="1" wrap="square" lIns="19875" tIns="0" rIns="19875" bIns="0" anchor="t" anchorCtr="0">
            <a:noAutofit/>
          </a:bodyPr>
          <a:lstStyle/>
          <a:p>
            <a:pPr marL="0" lvl="0" indent="0" algn="l" rtl="0">
              <a:spcBef>
                <a:spcPts val="0"/>
              </a:spcBef>
              <a:spcAft>
                <a:spcPts val="0"/>
              </a:spcAft>
              <a:buNone/>
            </a:pPr>
            <a:r>
              <a:rPr lang="en-US"/>
              <a:t>dT+UX – Design Thinking for User Experience Design, Prototyping, and Evaluation Spring 2015 Prof. James A. Landay, Stanford University</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89013" eaLnBrk="0" hangingPunct="0">
              <a:defRPr sz="2400">
                <a:solidFill>
                  <a:schemeClr val="tx1"/>
                </a:solidFill>
                <a:latin typeface="Times New Roman" charset="0"/>
                <a:ea typeface="ＭＳ Ｐゴシック" charset="0"/>
                <a:cs typeface="ＭＳ Ｐゴシック" charset="0"/>
              </a:defRPr>
            </a:lvl1pPr>
            <a:lvl2pPr marL="742950" indent="-285750" defTabSz="989013" eaLnBrk="0" hangingPunct="0">
              <a:defRPr sz="2400">
                <a:solidFill>
                  <a:schemeClr val="tx1"/>
                </a:solidFill>
                <a:latin typeface="Times New Roman" charset="0"/>
                <a:ea typeface="ＭＳ Ｐゴシック" charset="0"/>
              </a:defRPr>
            </a:lvl2pPr>
            <a:lvl3pPr marL="1143000" indent="-228600" defTabSz="989013" eaLnBrk="0" hangingPunct="0">
              <a:defRPr sz="2400">
                <a:solidFill>
                  <a:schemeClr val="tx1"/>
                </a:solidFill>
                <a:latin typeface="Times New Roman" charset="0"/>
                <a:ea typeface="ＭＳ Ｐゴシック" charset="0"/>
              </a:defRPr>
            </a:lvl3pPr>
            <a:lvl4pPr marL="1600200" indent="-228600" defTabSz="989013" eaLnBrk="0" hangingPunct="0">
              <a:defRPr sz="2400">
                <a:solidFill>
                  <a:schemeClr val="tx1"/>
                </a:solidFill>
                <a:latin typeface="Times New Roman" charset="0"/>
                <a:ea typeface="ＭＳ Ｐゴシック" charset="0"/>
              </a:defRPr>
            </a:lvl4pPr>
            <a:lvl5pPr marL="2057400" indent="-228600" defTabSz="989013" eaLnBrk="0" hangingPunct="0">
              <a:defRPr sz="2400">
                <a:solidFill>
                  <a:schemeClr val="tx1"/>
                </a:solidFill>
                <a:latin typeface="Times New Roman" charset="0"/>
                <a:ea typeface="ＭＳ Ｐゴシック" charset="0"/>
              </a:defRPr>
            </a:lvl5pPr>
            <a:lvl6pPr marL="2514600" indent="-228600" defTabSz="9890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890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890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89013" eaLnBrk="0" fontAlgn="base" hangingPunct="0">
              <a:spcBef>
                <a:spcPct val="0"/>
              </a:spcBef>
              <a:spcAft>
                <a:spcPct val="0"/>
              </a:spcAft>
              <a:defRPr sz="2400">
                <a:solidFill>
                  <a:schemeClr val="tx1"/>
                </a:solidFill>
                <a:latin typeface="Times New Roman" charset="0"/>
                <a:ea typeface="ＭＳ Ｐゴシック" charset="0"/>
              </a:defRPr>
            </a:lvl9pPr>
          </a:lstStyle>
          <a:p>
            <a:fld id="{39268A98-0A4A-9843-A8B3-61FB05B73107}" type="slidenum">
              <a:rPr lang="en-US" sz="1000"/>
              <a:pPr/>
              <a:t>60</a:t>
            </a:fld>
            <a:endParaRPr lang="en-US" sz="1000"/>
          </a:p>
        </p:txBody>
      </p:sp>
      <p:sp>
        <p:nvSpPr>
          <p:cNvPr id="138242" name="Rectangle 2"/>
          <p:cNvSpPr>
            <a:spLocks noGrp="1" noRot="1" noChangeAspect="1" noChangeArrowheads="1" noTextEdit="1"/>
          </p:cNvSpPr>
          <p:nvPr>
            <p:ph type="sldImg"/>
          </p:nvPr>
        </p:nvSpPr>
        <p:spPr>
          <a:xfrm>
            <a:off x="457200" y="720725"/>
            <a:ext cx="6400800" cy="3600450"/>
          </a:xfrm>
          <a:ln cap="flat"/>
        </p:spPr>
      </p:sp>
      <p:sp>
        <p:nvSpPr>
          <p:cNvPr id="13824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727927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7</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Started in Kenya but big across Africa</a:t>
            </a:r>
          </a:p>
          <a:p>
            <a:endParaRPr lang="en-US" dirty="0"/>
          </a:p>
          <a:p>
            <a:r>
              <a:rPr lang="en-US"/>
              <a:t>Why?</a:t>
            </a:r>
          </a:p>
          <a:p>
            <a:r>
              <a:rPr lang="en-US"/>
              <a:t>64</a:t>
            </a:r>
            <a:r>
              <a:rPr lang="en-US" dirty="0"/>
              <a:t>% of Nigerians do not have a bank account</a:t>
            </a:r>
          </a:p>
          <a:p>
            <a:r>
              <a:rPr lang="en-US" dirty="0"/>
              <a:t>Over 80% have a mobile phone (originally feature phones)</a:t>
            </a:r>
          </a:p>
          <a:p>
            <a:r>
              <a:rPr lang="en-US" dirty="0"/>
              <a:t>[ADVANCE]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29819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8</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Closeup</a:t>
            </a:r>
          </a:p>
          <a:p>
            <a:r>
              <a:rPr lang="en-US" dirty="0"/>
              <a:t>[ADVANCE]</a:t>
            </a:r>
          </a:p>
          <a:p>
            <a:r>
              <a:rPr lang="en-US" dirty="0"/>
              <a:t>Now as more people have smartphones it works on those as well</a:t>
            </a:r>
          </a:p>
          <a:p>
            <a:endParaRPr lang="en-US" dirty="0"/>
          </a:p>
          <a:p>
            <a:r>
              <a:rPr lang="en-US" dirty="0"/>
              <a:t>What do we like?</a:t>
            </a:r>
          </a:p>
          <a:p>
            <a:r>
              <a:rPr lang="en-US" dirty="0"/>
              <a:t>What do we wish?</a:t>
            </a:r>
          </a:p>
          <a:p>
            <a:r>
              <a:rPr lang="en-US" dirty="0"/>
              <a:t>[ADVANCE]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14222854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89013" eaLnBrk="0" hangingPunct="0">
              <a:defRPr sz="2400">
                <a:solidFill>
                  <a:schemeClr val="tx1"/>
                </a:solidFill>
                <a:latin typeface="Times New Roman" pitchFamily="18" charset="0"/>
              </a:defRPr>
            </a:lvl1pPr>
            <a:lvl2pPr marL="742950" indent="-285750" defTabSz="989013" eaLnBrk="0" hangingPunct="0">
              <a:defRPr sz="2400">
                <a:solidFill>
                  <a:schemeClr val="tx1"/>
                </a:solidFill>
                <a:latin typeface="Times New Roman" pitchFamily="18" charset="0"/>
              </a:defRPr>
            </a:lvl2pPr>
            <a:lvl3pPr marL="1143000" indent="-228600" defTabSz="989013" eaLnBrk="0" hangingPunct="0">
              <a:defRPr sz="2400">
                <a:solidFill>
                  <a:schemeClr val="tx1"/>
                </a:solidFill>
                <a:latin typeface="Times New Roman" pitchFamily="18" charset="0"/>
              </a:defRPr>
            </a:lvl3pPr>
            <a:lvl4pPr marL="1600200" indent="-228600" defTabSz="989013" eaLnBrk="0" hangingPunct="0">
              <a:defRPr sz="2400">
                <a:solidFill>
                  <a:schemeClr val="tx1"/>
                </a:solidFill>
                <a:latin typeface="Times New Roman" pitchFamily="18" charset="0"/>
              </a:defRPr>
            </a:lvl4pPr>
            <a:lvl5pPr marL="2057400" indent="-228600" defTabSz="989013" eaLnBrk="0" hangingPunct="0">
              <a:defRPr sz="2400">
                <a:solidFill>
                  <a:schemeClr val="tx1"/>
                </a:solidFill>
                <a:latin typeface="Times New Roman" pitchFamily="18" charset="0"/>
              </a:defRPr>
            </a:lvl5pPr>
            <a:lvl6pPr marL="2514600" indent="-228600" defTabSz="989013" eaLnBrk="0" fontAlgn="base" hangingPunct="0">
              <a:spcBef>
                <a:spcPct val="0"/>
              </a:spcBef>
              <a:spcAft>
                <a:spcPct val="0"/>
              </a:spcAft>
              <a:defRPr sz="2400">
                <a:solidFill>
                  <a:schemeClr val="tx1"/>
                </a:solidFill>
                <a:latin typeface="Times New Roman" pitchFamily="18" charset="0"/>
              </a:defRPr>
            </a:lvl6pPr>
            <a:lvl7pPr marL="2971800" indent="-228600" defTabSz="989013" eaLnBrk="0" fontAlgn="base" hangingPunct="0">
              <a:spcBef>
                <a:spcPct val="0"/>
              </a:spcBef>
              <a:spcAft>
                <a:spcPct val="0"/>
              </a:spcAft>
              <a:defRPr sz="2400">
                <a:solidFill>
                  <a:schemeClr val="tx1"/>
                </a:solidFill>
                <a:latin typeface="Times New Roman" pitchFamily="18" charset="0"/>
              </a:defRPr>
            </a:lvl7pPr>
            <a:lvl8pPr marL="3429000" indent="-228600" defTabSz="989013" eaLnBrk="0" fontAlgn="base" hangingPunct="0">
              <a:spcBef>
                <a:spcPct val="0"/>
              </a:spcBef>
              <a:spcAft>
                <a:spcPct val="0"/>
              </a:spcAft>
              <a:defRPr sz="2400">
                <a:solidFill>
                  <a:schemeClr val="tx1"/>
                </a:solidFill>
                <a:latin typeface="Times New Roman" pitchFamily="18" charset="0"/>
              </a:defRPr>
            </a:lvl8pPr>
            <a:lvl9pPr marL="3886200" indent="-228600" defTabSz="989013" eaLnBrk="0" fontAlgn="base" hangingPunct="0">
              <a:spcBef>
                <a:spcPct val="0"/>
              </a:spcBef>
              <a:spcAft>
                <a:spcPct val="0"/>
              </a:spcAft>
              <a:defRPr sz="2400">
                <a:solidFill>
                  <a:schemeClr val="tx1"/>
                </a:solidFill>
                <a:latin typeface="Times New Roman" pitchFamily="18" charset="0"/>
              </a:defRPr>
            </a:lvl9pPr>
          </a:lstStyle>
          <a:p>
            <a:fld id="{0345C97E-C5E5-4D54-9221-C68913D47CD3}" type="slidenum">
              <a:rPr lang="en-US" sz="1000" smtClean="0"/>
              <a:pPr/>
              <a:t>9</a:t>
            </a:fld>
            <a:endParaRPr lang="en-US" sz="1000"/>
          </a:p>
        </p:txBody>
      </p:sp>
      <p:sp>
        <p:nvSpPr>
          <p:cNvPr id="49155" name="Rectangle 2"/>
          <p:cNvSpPr>
            <a:spLocks noGrp="1" noRot="1" noChangeAspect="1" noChangeArrowheads="1" noTextEdit="1"/>
          </p:cNvSpPr>
          <p:nvPr>
            <p:ph type="sldImg"/>
          </p:nvPr>
        </p:nvSpPr>
        <p:spPr>
          <a:xfrm>
            <a:off x="471488" y="727075"/>
            <a:ext cx="6375400" cy="3586163"/>
          </a:xfrm>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t>This is an important application, and the simple UI is appropriate</a:t>
            </a:r>
          </a:p>
        </p:txBody>
      </p:sp>
      <p:sp>
        <p:nvSpPr>
          <p:cNvPr id="2" name="Date Placeholder 1"/>
          <p:cNvSpPr>
            <a:spLocks noGrp="1"/>
          </p:cNvSpPr>
          <p:nvPr>
            <p:ph type="dt" idx="10"/>
          </p:nvPr>
        </p:nvSpPr>
        <p:spPr/>
        <p:txBody>
          <a:bodyPr/>
          <a:lstStyle/>
          <a:p>
            <a:pPr>
              <a:defRPr/>
            </a:pPr>
            <a:r>
              <a:rPr lang="en-US"/>
              <a:t>July 22, 2015</a:t>
            </a:r>
          </a:p>
        </p:txBody>
      </p:sp>
      <p:sp>
        <p:nvSpPr>
          <p:cNvPr id="3" name="Header Placeholder 2"/>
          <p:cNvSpPr>
            <a:spLocks noGrp="1"/>
          </p:cNvSpPr>
          <p:nvPr>
            <p:ph type="hdr" sz="quarter" idx="11"/>
          </p:nvPr>
        </p:nvSpPr>
        <p:spPr/>
        <p:txBody>
          <a:bodyPr/>
          <a:lstStyle/>
          <a:p>
            <a:pPr>
              <a:defRPr/>
            </a:pPr>
            <a:r>
              <a:rPr lang="en-US"/>
              <a:t>dT+UX – Design Thinking for User Experience Design, Prototyping, and Evaluation Spring 2015 Prof. James A. Landay, Stanford University</a:t>
            </a:r>
          </a:p>
        </p:txBody>
      </p:sp>
    </p:spTree>
    <p:extLst>
      <p:ext uri="{BB962C8B-B14F-4D97-AF65-F5344CB8AC3E}">
        <p14:creationId xmlns:p14="http://schemas.microsoft.com/office/powerpoint/2010/main" val="7094303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pic>
        <p:nvPicPr>
          <p:cNvPr id="19" name="Picture 18" descr="dt+ux.ai">
            <a:extLst>
              <a:ext uri="{FF2B5EF4-FFF2-40B4-BE49-F238E27FC236}">
                <a16:creationId xmlns:a16="http://schemas.microsoft.com/office/drawing/2014/main" id="{C5C62A17-EBC1-48FD-819A-93F5BBAD4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pic>
        <p:nvPicPr>
          <p:cNvPr id="18" name="Picture 17" descr="dt+ux.ai">
            <a:extLst>
              <a:ext uri="{FF2B5EF4-FFF2-40B4-BE49-F238E27FC236}">
                <a16:creationId xmlns:a16="http://schemas.microsoft.com/office/drawing/2014/main" id="{655A4C6C-79F7-CD40-9059-2FF393ADD4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258" y="-346560"/>
            <a:ext cx="1574645" cy="1180830"/>
          </a:xfrm>
          <a:prstGeom prst="rect">
            <a:avLst/>
          </a:prstGeom>
        </p:spPr>
      </p:pic>
      <p:pic>
        <p:nvPicPr>
          <p:cNvPr id="20" name="Picture 19" descr="dt+ux.ai">
            <a:extLst>
              <a:ext uri="{FF2B5EF4-FFF2-40B4-BE49-F238E27FC236}">
                <a16:creationId xmlns:a16="http://schemas.microsoft.com/office/drawing/2014/main" id="{F77E0BC6-7E5E-5C45-8DCC-5D37E5EE8F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6" cy="1164042"/>
          </a:xfrm>
          <a:prstGeom prst="rect">
            <a:avLst/>
          </a:prstGeom>
        </p:spPr>
      </p:pic>
      <p:sp>
        <p:nvSpPr>
          <p:cNvPr id="9" name="Rectangle 8"/>
          <p:cNvSpPr/>
          <p:nvPr/>
        </p:nvSpPr>
        <p:spPr bwMode="auto">
          <a:xfrm rot="10800000">
            <a:off x="0" y="0"/>
            <a:ext cx="12192000" cy="464008"/>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809386" y="3892718"/>
            <a:ext cx="8026400" cy="1200329"/>
          </a:xfrm>
          <a:prstGeom prst="rect">
            <a:avLst/>
          </a:prstGeom>
          <a:noFill/>
          <a:ln w="9525">
            <a:noFill/>
            <a:miter lim="800000"/>
            <a:headEnd/>
            <a:tailEnd/>
          </a:ln>
          <a:effectLst/>
        </p:spPr>
        <p:txBody>
          <a:bodyPr wrap="square">
            <a:spAutoFit/>
          </a:bodyPr>
          <a:lstStyle/>
          <a:p>
            <a:pPr algn="l">
              <a:defRPr/>
            </a:pPr>
            <a:r>
              <a:rPr lang="en-US" sz="2400" dirty="0">
                <a:solidFill>
                  <a:srgbClr val="6D6D6D"/>
                </a:solidFill>
                <a:latin typeface="Helvetica"/>
                <a:ea typeface="+mn-ea"/>
                <a:cs typeface="Helvetica"/>
              </a:rPr>
              <a:t>Prof. James A. Landay</a:t>
            </a:r>
          </a:p>
          <a:p>
            <a:pPr algn="l">
              <a:defRPr/>
            </a:pPr>
            <a:r>
              <a:rPr lang="en-US" sz="2400" dirty="0">
                <a:solidFill>
                  <a:srgbClr val="6D6D6D"/>
                </a:solidFill>
                <a:latin typeface="Helvetica"/>
                <a:ea typeface="+mn-ea"/>
                <a:cs typeface="Helvetica"/>
              </a:rPr>
              <a:t>Computer Science Department</a:t>
            </a:r>
          </a:p>
          <a:p>
            <a:pPr algn="l">
              <a:defRPr/>
            </a:pPr>
            <a:r>
              <a:rPr lang="en-US" sz="2400" dirty="0">
                <a:solidFill>
                  <a:srgbClr val="6D6D6D"/>
                </a:solidFill>
                <a:latin typeface="Helvetica"/>
                <a:ea typeface="+mn-ea"/>
                <a:cs typeface="Helvetica"/>
              </a:rPr>
              <a:t>Stanford University</a:t>
            </a:r>
          </a:p>
        </p:txBody>
      </p:sp>
      <p:sp>
        <p:nvSpPr>
          <p:cNvPr id="297986" name="Rectangle 2"/>
          <p:cNvSpPr>
            <a:spLocks noGrp="1" noChangeArrowheads="1"/>
          </p:cNvSpPr>
          <p:nvPr>
            <p:ph type="ctrTitle" hasCustomPrompt="1"/>
          </p:nvPr>
        </p:nvSpPr>
        <p:spPr>
          <a:xfrm>
            <a:off x="809386" y="1722589"/>
            <a:ext cx="10769600" cy="1257300"/>
          </a:xfrm>
        </p:spPr>
        <p:txBody>
          <a:bodyPr/>
          <a:lstStyle>
            <a:lvl1pPr>
              <a:defRPr sz="5999">
                <a:solidFill>
                  <a:srgbClr val="5A5A5A"/>
                </a:solidFill>
              </a:defRPr>
            </a:lvl1pPr>
          </a:lstStyle>
          <a:p>
            <a:r>
              <a:rPr lang="en-US" dirty="0"/>
              <a:t>TITLE</a:t>
            </a:r>
          </a:p>
        </p:txBody>
      </p:sp>
      <p:sp>
        <p:nvSpPr>
          <p:cNvPr id="6" name="Text Box 3"/>
          <p:cNvSpPr txBox="1">
            <a:spLocks noChangeArrowheads="1"/>
          </p:cNvSpPr>
          <p:nvPr/>
        </p:nvSpPr>
        <p:spPr bwMode="auto">
          <a:xfrm>
            <a:off x="809386" y="4922793"/>
            <a:ext cx="7978204" cy="830997"/>
          </a:xfrm>
          <a:prstGeom prst="rect">
            <a:avLst/>
          </a:prstGeom>
          <a:noFill/>
          <a:ln w="9525">
            <a:noFill/>
            <a:miter lim="800000"/>
            <a:headEnd/>
            <a:tailEnd/>
          </a:ln>
          <a:effectLst/>
        </p:spPr>
        <p:txBody>
          <a:bodyPr wrap="square">
            <a:spAutoFit/>
          </a:bodyPr>
          <a:lstStyle/>
          <a:p>
            <a:pPr algn="r">
              <a:defRPr/>
            </a:pPr>
            <a:endParaRPr lang="en-US" sz="2400" dirty="0">
              <a:solidFill>
                <a:srgbClr val="6D6D6D"/>
              </a:solidFill>
              <a:latin typeface="Helvetica"/>
              <a:ea typeface="+mn-ea"/>
              <a:cs typeface="Helvetica"/>
            </a:endParaRPr>
          </a:p>
          <a:p>
            <a:pPr algn="l">
              <a:defRPr/>
            </a:pPr>
            <a:r>
              <a:rPr lang="en-US" sz="2400" dirty="0">
                <a:solidFill>
                  <a:srgbClr val="6D6D6D"/>
                </a:solidFill>
                <a:latin typeface="Helvetica"/>
                <a:ea typeface="+mn-ea"/>
                <a:cs typeface="Helvetica"/>
              </a:rPr>
              <a:t>Autumn 2024</a:t>
            </a:r>
          </a:p>
        </p:txBody>
      </p:sp>
      <p:pic>
        <p:nvPicPr>
          <p:cNvPr id="14" name="Picture 13" descr="dt+ux.ai">
            <a:extLst>
              <a:ext uri="{FF2B5EF4-FFF2-40B4-BE49-F238E27FC236}">
                <a16:creationId xmlns:a16="http://schemas.microsoft.com/office/drawing/2014/main" id="{6E3129C8-C474-9D4A-B318-DF1A0850C0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5" name="Rectangle 2">
            <a:extLst>
              <a:ext uri="{FF2B5EF4-FFF2-40B4-BE49-F238E27FC236}">
                <a16:creationId xmlns:a16="http://schemas.microsoft.com/office/drawing/2014/main" id="{D589D282-6F1F-1C46-AD61-1358842AE4FD}"/>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pic>
        <p:nvPicPr>
          <p:cNvPr id="16" name="Picture 15" descr="dt+ux.ai">
            <a:extLst>
              <a:ext uri="{FF2B5EF4-FFF2-40B4-BE49-F238E27FC236}">
                <a16:creationId xmlns:a16="http://schemas.microsoft.com/office/drawing/2014/main" id="{8D50C5D1-5438-0645-98B4-DA199F0A36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469" y="-348341"/>
            <a:ext cx="1552055" cy="1164042"/>
          </a:xfrm>
          <a:prstGeom prst="rect">
            <a:avLst/>
          </a:prstGeom>
        </p:spPr>
      </p:pic>
      <p:sp>
        <p:nvSpPr>
          <p:cNvPr id="17" name="Rectangle 2">
            <a:extLst>
              <a:ext uri="{FF2B5EF4-FFF2-40B4-BE49-F238E27FC236}">
                <a16:creationId xmlns:a16="http://schemas.microsoft.com/office/drawing/2014/main" id="{4C7E9560-F096-A64B-AAD2-B8586BC447FB}"/>
              </a:ext>
            </a:extLst>
          </p:cNvPr>
          <p:cNvSpPr txBox="1">
            <a:spLocks noChangeArrowheads="1"/>
          </p:cNvSpPr>
          <p:nvPr/>
        </p:nvSpPr>
        <p:spPr bwMode="auto">
          <a:xfrm>
            <a:off x="1224643" y="43544"/>
            <a:ext cx="10967357" cy="40910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108833" tIns="54417" rIns="108833" bIns="54417"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2000" baseline="0" dirty="0"/>
              <a:t>DESIGN THINKING FOR USER EXPERIENCE </a:t>
            </a:r>
            <a:r>
              <a:rPr lang="en-US" sz="2000" dirty="0"/>
              <a:t>DESIGN +</a:t>
            </a:r>
            <a:r>
              <a:rPr lang="en-US" sz="2000" baseline="0" dirty="0"/>
              <a:t> PROTOTYPING + EVALUATION</a:t>
            </a:r>
            <a:endParaRPr lang="en-US" sz="2000" dirty="0"/>
          </a:p>
        </p:txBody>
      </p:sp>
      <p:sp>
        <p:nvSpPr>
          <p:cNvPr id="10" name="Shape 309"/>
          <p:cNvSpPr/>
          <p:nvPr/>
        </p:nvSpPr>
        <p:spPr>
          <a:xfrm>
            <a:off x="11933751" y="-6286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1" name="Shape 310"/>
          <p:cNvSpPr/>
          <p:nvPr/>
        </p:nvSpPr>
        <p:spPr>
          <a:xfrm rot="16200000">
            <a:off x="-93917" y="-51499"/>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2" name="Shape 311"/>
          <p:cNvSpPr/>
          <p:nvPr/>
        </p:nvSpPr>
        <p:spPr>
          <a:xfrm rot="10800000">
            <a:off x="-82551" y="6669405"/>
            <a:ext cx="340800" cy="25558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13" name="Shape 312"/>
          <p:cNvSpPr/>
          <p:nvPr/>
        </p:nvSpPr>
        <p:spPr>
          <a:xfrm rot="5400000">
            <a:off x="11977620" y="667568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a:p>
        </p:txBody>
      </p:sp>
      <p:sp>
        <p:nvSpPr>
          <p:cNvPr id="2" name="Google Shape;38;p59">
            <a:extLst>
              <a:ext uri="{FF2B5EF4-FFF2-40B4-BE49-F238E27FC236}">
                <a16:creationId xmlns:a16="http://schemas.microsoft.com/office/drawing/2014/main" id="{195A2AAD-4C2A-AF0D-102C-63F0B83C5722}"/>
              </a:ext>
            </a:extLst>
          </p:cNvPr>
          <p:cNvSpPr/>
          <p:nvPr userDrawn="1"/>
        </p:nvSpPr>
        <p:spPr>
          <a:xfrm>
            <a:off x="791482" y="3476760"/>
            <a:ext cx="182589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i="0" u="none" strike="noStrike" cap="none" dirty="0" err="1">
                <a:solidFill>
                  <a:schemeClr val="dk1"/>
                </a:solidFill>
                <a:latin typeface="Times New Roman"/>
                <a:ea typeface="Times New Roman"/>
                <a:cs typeface="Times New Roman"/>
                <a:sym typeface="Times New Roman"/>
              </a:rPr>
              <a:t>刘哲明</a:t>
            </a:r>
            <a:endParaRPr sz="24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064753268"/>
      </p:ext>
    </p:extLst>
  </p:cSld>
  <p:clrMapOvr>
    <a:masterClrMapping/>
  </p:clrMapOvr>
  <p:transition>
    <p:dissolv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04867" y="352427"/>
            <a:ext cx="2887133" cy="59721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39234" y="352427"/>
            <a:ext cx="8462433" cy="5972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7" name="Rectangle 6">
            <a:extLst>
              <a:ext uri="{FF2B5EF4-FFF2-40B4-BE49-F238E27FC236}">
                <a16:creationId xmlns:a16="http://schemas.microsoft.com/office/drawing/2014/main" id="{53DDD6FB-8AF9-2C42-B83D-0FC003497CE6}"/>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85CF5D1E-C699-BF46-974B-5714AA4B3505}"/>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889925231"/>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Word">
    <p:spTree>
      <p:nvGrpSpPr>
        <p:cNvPr id="1" name=""/>
        <p:cNvGrpSpPr/>
        <p:nvPr/>
      </p:nvGrpSpPr>
      <p:grpSpPr>
        <a:xfrm>
          <a:off x="0" y="0"/>
          <a:ext cx="0" cy="0"/>
          <a:chOff x="0" y="0"/>
          <a:chExt cx="0" cy="0"/>
        </a:xfrm>
      </p:grpSpPr>
      <p:sp>
        <p:nvSpPr>
          <p:cNvPr id="9" name="Shape 9"/>
          <p:cNvSpPr>
            <a:spLocks noGrp="1"/>
          </p:cNvSpPr>
          <p:nvPr>
            <p:ph type="title"/>
          </p:nvPr>
        </p:nvSpPr>
        <p:spPr>
          <a:xfrm>
            <a:off x="514353" y="2281239"/>
            <a:ext cx="11180233" cy="1116013"/>
          </a:xfrm>
          <a:prstGeom prst="rect">
            <a:avLst/>
          </a:prstGeom>
        </p:spPr>
        <p:txBody>
          <a:bodyPr/>
          <a:lstStyle>
            <a:lvl1pPr algn="ctr">
              <a:defRPr sz="8798" baseline="0">
                <a:solidFill>
                  <a:srgbClr val="FFC000"/>
                </a:solidFill>
              </a:defRPr>
            </a:lvl1pPr>
          </a:lstStyle>
          <a:p>
            <a:pPr lvl="0">
              <a:defRPr sz="1800">
                <a:solidFill>
                  <a:srgbClr val="000000"/>
                </a:solidFill>
                <a:uFillTx/>
              </a:defRPr>
            </a:pPr>
            <a:r>
              <a:rPr lang="en-US" sz="8798" dirty="0">
                <a:solidFill>
                  <a:srgbClr val="FFFFFF"/>
                </a:solidFill>
                <a:uFill>
                  <a:solidFill>
                    <a:srgbClr val="FFFFFF"/>
                  </a:solidFill>
                </a:uFill>
              </a:rPr>
              <a:t>Click to edit Master title style</a:t>
            </a:r>
            <a:endParaRPr sz="8798" dirty="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D6E985AF-0CDD-494D-BF08-30840F1C9CFE}"/>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ECA38BF4-29DF-244C-845E-9992471C9B42}"/>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FE133F2-6AA5-FE49-9AA2-A1DD2A979212}"/>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47853098"/>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Main">
    <p:spTree>
      <p:nvGrpSpPr>
        <p:cNvPr id="1" name=""/>
        <p:cNvGrpSpPr/>
        <p:nvPr/>
      </p:nvGrpSpPr>
      <p:grpSpPr>
        <a:xfrm>
          <a:off x="0" y="0"/>
          <a:ext cx="0" cy="0"/>
          <a:chOff x="0" y="0"/>
          <a:chExt cx="0" cy="0"/>
        </a:xfrm>
      </p:grpSpPr>
      <p:sp>
        <p:nvSpPr>
          <p:cNvPr id="19" name="Shape 19"/>
          <p:cNvSpPr>
            <a:spLocks noGrp="1"/>
          </p:cNvSpPr>
          <p:nvPr>
            <p:ph type="title"/>
          </p:nvPr>
        </p:nvSpPr>
        <p:spPr>
          <a:prstGeom prst="rect">
            <a:avLst/>
          </a:prstGeom>
        </p:spPr>
        <p:txBody>
          <a:bodyPr/>
          <a:lstStyle/>
          <a:p>
            <a:pPr lvl="0">
              <a:defRPr sz="1800">
                <a:solidFill>
                  <a:srgbClr val="000000"/>
                </a:solidFill>
                <a:uFillTx/>
              </a:defRPr>
            </a:pPr>
            <a:r>
              <a:rPr lang="en-US" sz="3999">
                <a:solidFill>
                  <a:srgbClr val="FFFFFF"/>
                </a:solidFill>
                <a:uFill>
                  <a:solidFill>
                    <a:srgbClr val="FFFFFF"/>
                  </a:solidFill>
                </a:uFill>
              </a:rPr>
              <a:t>Click to edit Master title style</a:t>
            </a:r>
            <a:endParaRPr sz="3999">
              <a:solidFill>
                <a:srgbClr val="FFFFFF"/>
              </a:solidFill>
              <a:uFill>
                <a:solidFill>
                  <a:srgbClr val="FFFFFF"/>
                </a:solidFill>
              </a:uFill>
            </a:endParaRPr>
          </a:p>
        </p:txBody>
      </p:sp>
      <p:sp>
        <p:nvSpPr>
          <p:cNvPr id="20" name="Shape 20"/>
          <p:cNvSpPr>
            <a:spLocks noGrp="1"/>
          </p:cNvSpPr>
          <p:nvPr>
            <p:ph type="body" idx="1"/>
          </p:nvPr>
        </p:nvSpPr>
        <p:spPr>
          <a:prstGeom prst="rect">
            <a:avLst/>
          </a:prstGeom>
        </p:spPr>
        <p:txBody>
          <a:bodyPr/>
          <a:lstStyle>
            <a:lvl2pPr marL="293277" indent="-92291">
              <a:spcBef>
                <a:spcPts val="485"/>
              </a:spcBef>
              <a:defRPr sz="2300"/>
            </a:lvl2pPr>
            <a:lvl3pPr marL="457349" indent="-71782">
              <a:spcBef>
                <a:spcPts val="404"/>
              </a:spcBef>
              <a:defRPr sz="2100"/>
            </a:lvl3pPr>
            <a:lvl4pPr marL="641930" indent="-71782">
              <a:spcBef>
                <a:spcPts val="323"/>
              </a:spcBef>
              <a:defRPr sz="1700"/>
            </a:lvl4pPr>
            <a:lvl5pPr marL="826510" indent="-71782">
              <a:spcBef>
                <a:spcPts val="323"/>
              </a:spcBef>
              <a:defRPr sz="1700"/>
            </a:lvl5pPr>
          </a:lstStyle>
          <a:p>
            <a:pPr lvl="0">
              <a:defRPr sz="1800">
                <a:solidFill>
                  <a:srgbClr val="000000"/>
                </a:solidFill>
                <a:uFillTx/>
              </a:defRPr>
            </a:pPr>
            <a:r>
              <a:rPr lang="en-US" sz="2699">
                <a:solidFill>
                  <a:srgbClr val="FFFFFF"/>
                </a:solidFill>
                <a:uFill>
                  <a:solidFill>
                    <a:srgbClr val="FFFFFF"/>
                  </a:solidFill>
                </a:uFill>
              </a:rPr>
              <a:t>Click to edit Master text styles</a:t>
            </a:r>
          </a:p>
          <a:p>
            <a:pPr lvl="1">
              <a:defRPr sz="1800">
                <a:solidFill>
                  <a:srgbClr val="000000"/>
                </a:solidFill>
                <a:uFillTx/>
              </a:defRPr>
            </a:pPr>
            <a:r>
              <a:rPr lang="en-US" sz="2699">
                <a:solidFill>
                  <a:srgbClr val="FFFFFF"/>
                </a:solidFill>
                <a:uFill>
                  <a:solidFill>
                    <a:srgbClr val="FFFFFF"/>
                  </a:solidFill>
                </a:uFill>
              </a:rPr>
              <a:t>Second level</a:t>
            </a:r>
          </a:p>
          <a:p>
            <a:pPr lvl="2">
              <a:defRPr sz="1800">
                <a:solidFill>
                  <a:srgbClr val="000000"/>
                </a:solidFill>
                <a:uFillTx/>
              </a:defRPr>
            </a:pPr>
            <a:r>
              <a:rPr lang="en-US" sz="2699">
                <a:solidFill>
                  <a:srgbClr val="FFFFFF"/>
                </a:solidFill>
                <a:uFill>
                  <a:solidFill>
                    <a:srgbClr val="FFFFFF"/>
                  </a:solidFill>
                </a:uFill>
              </a:rPr>
              <a:t>Third level</a:t>
            </a:r>
          </a:p>
          <a:p>
            <a:pPr lvl="3">
              <a:defRPr sz="1800">
                <a:solidFill>
                  <a:srgbClr val="000000"/>
                </a:solidFill>
                <a:uFillTx/>
              </a:defRPr>
            </a:pPr>
            <a:r>
              <a:rPr lang="en-US" sz="2699">
                <a:solidFill>
                  <a:srgbClr val="FFFFFF"/>
                </a:solidFill>
                <a:uFill>
                  <a:solidFill>
                    <a:srgbClr val="FFFFFF"/>
                  </a:solidFill>
                </a:uFill>
              </a:rPr>
              <a:t>Fourth level</a:t>
            </a:r>
          </a:p>
          <a:p>
            <a:pPr lvl="4">
              <a:defRPr sz="1800">
                <a:solidFill>
                  <a:srgbClr val="000000"/>
                </a:solidFill>
                <a:uFillTx/>
              </a:defRPr>
            </a:pPr>
            <a:r>
              <a:rPr lang="en-US" sz="2699">
                <a:solidFill>
                  <a:srgbClr val="FFFFFF"/>
                </a:solidFill>
                <a:uFill>
                  <a:solidFill>
                    <a:srgbClr val="FFFFFF"/>
                  </a:solidFill>
                </a:uFill>
              </a:rPr>
              <a:t>Fifth level</a:t>
            </a:r>
            <a:endParaRPr sz="1700">
              <a:solidFill>
                <a:srgbClr val="FFFFFF"/>
              </a:solidFill>
              <a:uFill>
                <a:solidFill>
                  <a:srgbClr val="FFFFFF"/>
                </a:solidFill>
              </a:uFill>
            </a:endParaRPr>
          </a:p>
        </p:txBody>
      </p:sp>
      <p:sp>
        <p:nvSpPr>
          <p:cNvPr id="4" name="Rectangle 5">
            <a:extLst>
              <a:ext uri="{FF2B5EF4-FFF2-40B4-BE49-F238E27FC236}">
                <a16:creationId xmlns:a16="http://schemas.microsoft.com/office/drawing/2014/main" id="{04B94D95-A2AB-8944-9100-36502BBCF46C}"/>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5" name="Rectangle 6">
            <a:extLst>
              <a:ext uri="{FF2B5EF4-FFF2-40B4-BE49-F238E27FC236}">
                <a16:creationId xmlns:a16="http://schemas.microsoft.com/office/drawing/2014/main" id="{8F105658-4B3F-D54B-AFC8-B6123918E270}"/>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6" name="Rectangle 7">
            <a:extLst>
              <a:ext uri="{FF2B5EF4-FFF2-40B4-BE49-F238E27FC236}">
                <a16:creationId xmlns:a16="http://schemas.microsoft.com/office/drawing/2014/main" id="{01711E96-21B6-CA46-B1E7-634E9DC0A3A7}"/>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extLst>
      <p:ext uri="{BB962C8B-B14F-4D97-AF65-F5344CB8AC3E}">
        <p14:creationId xmlns:p14="http://schemas.microsoft.com/office/powerpoint/2010/main" val="39491243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3_Title + subtitle + bullets">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48735" y="1425579"/>
            <a:ext cx="11277101" cy="4881563"/>
          </a:xfrm>
          <a:prstGeom prst="rect">
            <a:avLst/>
          </a:prstGeom>
        </p:spPr>
        <p:txBody>
          <a:bodyPr/>
          <a:lstStyle>
            <a:lvl1pPr>
              <a:defRPr lang="en-US" dirty="0" smtClean="0">
                <a:solidFill>
                  <a:srgbClr val="767676"/>
                </a:solidFill>
                <a:latin typeface="+mn-lt"/>
              </a:defRPr>
            </a:lvl1pPr>
            <a:lvl2pPr>
              <a:defRPr lang="en-US" dirty="0" smtClean="0">
                <a:solidFill>
                  <a:srgbClr val="767676"/>
                </a:solidFill>
                <a:latin typeface="+mn-lt"/>
              </a:defRPr>
            </a:lvl2pPr>
            <a:lvl3pPr>
              <a:defRPr lang="en-US" dirty="0" smtClean="0">
                <a:solidFill>
                  <a:srgbClr val="767676"/>
                </a:solidFill>
                <a:latin typeface="+mn-lt"/>
              </a:defRPr>
            </a:lvl3pPr>
            <a:lvl4pPr>
              <a:defRPr lang="en-US" dirty="0" smtClean="0">
                <a:solidFill>
                  <a:srgbClr val="767676"/>
                </a:solidFill>
                <a:latin typeface="+mn-lt"/>
              </a:defRPr>
            </a:lvl4pPr>
            <a:lvl5pPr>
              <a:defRPr lang="en-US" dirty="0">
                <a:solidFill>
                  <a:srgbClr val="767676"/>
                </a:solidFill>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4"/>
          <p:cNvSpPr>
            <a:spLocks noGrp="1"/>
          </p:cNvSpPr>
          <p:nvPr>
            <p:ph type="body" sz="quarter" idx="15" hasCustomPrompt="1"/>
          </p:nvPr>
        </p:nvSpPr>
        <p:spPr>
          <a:xfrm>
            <a:off x="3180499" y="186136"/>
            <a:ext cx="8813800" cy="609600"/>
          </a:xfrm>
          <a:prstGeom prst="rect">
            <a:avLst/>
          </a:prstGeom>
        </p:spPr>
        <p:txBody>
          <a:bodyPr>
            <a:noAutofit/>
          </a:bodyPr>
          <a:lstStyle>
            <a:lvl1pPr marL="0" indent="0" algn="r">
              <a:buNone/>
              <a:defRPr sz="3199" baseline="0">
                <a:solidFill>
                  <a:srgbClr val="FFC000"/>
                </a:solidFill>
                <a:latin typeface="+mn-lt"/>
              </a:defRPr>
            </a:lvl1pPr>
          </a:lstStyle>
          <a:p>
            <a:pPr lvl="0"/>
            <a:r>
              <a:rPr lang="en-US" dirty="0"/>
              <a:t>secondary title</a:t>
            </a:r>
          </a:p>
        </p:txBody>
      </p:sp>
      <p:sp>
        <p:nvSpPr>
          <p:cNvPr id="8" name="Title 1"/>
          <p:cNvSpPr>
            <a:spLocks noGrp="1"/>
          </p:cNvSpPr>
          <p:nvPr>
            <p:ph type="title" hasCustomPrompt="1"/>
          </p:nvPr>
        </p:nvSpPr>
        <p:spPr>
          <a:xfrm>
            <a:off x="152401" y="-27296"/>
            <a:ext cx="11275325" cy="1143000"/>
          </a:xfrm>
          <a:prstGeom prst="rect">
            <a:avLst/>
          </a:prstGeom>
        </p:spPr>
        <p:txBody>
          <a:bodyPr>
            <a:noAutofit/>
          </a:bodyPr>
          <a:lstStyle>
            <a:lvl1pPr algn="l">
              <a:defRPr sz="4199" b="0" baseline="0">
                <a:solidFill>
                  <a:srgbClr val="767676"/>
                </a:solidFill>
                <a:latin typeface="+mn-lt"/>
              </a:defRPr>
            </a:lvl1pPr>
          </a:lstStyle>
          <a:p>
            <a:r>
              <a:rPr lang="en-US" dirty="0"/>
              <a:t>title goes here</a:t>
            </a:r>
          </a:p>
        </p:txBody>
      </p:sp>
      <p:sp>
        <p:nvSpPr>
          <p:cNvPr id="5" name="Rectangle 5">
            <a:extLst>
              <a:ext uri="{FF2B5EF4-FFF2-40B4-BE49-F238E27FC236}">
                <a16:creationId xmlns:a16="http://schemas.microsoft.com/office/drawing/2014/main" id="{88866947-3717-D941-B175-1B7B7ED1B84A}"/>
              </a:ext>
            </a:extLst>
          </p:cNvPr>
          <p:cNvSpPr>
            <a:spLocks noGrp="1" noChangeArrowheads="1"/>
          </p:cNvSpPr>
          <p:nvPr>
            <p:ph type="dt" sz="half" idx="2"/>
          </p:nvPr>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6" name="Rectangle 6">
            <a:extLst>
              <a:ext uri="{FF2B5EF4-FFF2-40B4-BE49-F238E27FC236}">
                <a16:creationId xmlns:a16="http://schemas.microsoft.com/office/drawing/2014/main" id="{0EA4BA3F-BC2B-3D47-BE0A-78ED8EBFE108}"/>
              </a:ext>
            </a:extLst>
          </p:cNvPr>
          <p:cNvSpPr>
            <a:spLocks noGrp="1" noChangeArrowheads="1"/>
          </p:cNvSpPr>
          <p:nvPr>
            <p:ph type="ftr" sz="quarter" idx="3"/>
          </p:nvPr>
        </p:nvSpPr>
        <p:spPr bwMode="auto">
          <a:xfrm>
            <a:off x="2545860"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9" name="Rectangle 7">
            <a:extLst>
              <a:ext uri="{FF2B5EF4-FFF2-40B4-BE49-F238E27FC236}">
                <a16:creationId xmlns:a16="http://schemas.microsoft.com/office/drawing/2014/main" id="{968502BF-64C9-E34D-92E9-03DE93032926}"/>
              </a:ext>
            </a:extLst>
          </p:cNvPr>
          <p:cNvSpPr>
            <a:spLocks noGrp="1" noChangeArrowheads="1"/>
          </p:cNvSpPr>
          <p:nvPr>
            <p:ph type="sldNum" sz="quarter" idx="4"/>
          </p:nvPr>
        </p:nvSpPr>
        <p:spPr bwMode="auto">
          <a:xfrm>
            <a:off x="10871200" y="6553201"/>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19000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6"/>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540" indent="0" algn="ctr">
              <a:buNone/>
              <a:defRPr>
                <a:solidFill>
                  <a:schemeClr val="tx1">
                    <a:tint val="75000"/>
                  </a:schemeClr>
                </a:solidFill>
              </a:defRPr>
            </a:lvl2pPr>
            <a:lvl3pPr marL="457080" indent="0" algn="ctr">
              <a:buNone/>
              <a:defRPr>
                <a:solidFill>
                  <a:schemeClr val="tx1">
                    <a:tint val="75000"/>
                  </a:schemeClr>
                </a:solidFill>
              </a:defRPr>
            </a:lvl3pPr>
            <a:lvl4pPr marL="685617" indent="0" algn="ctr">
              <a:buNone/>
              <a:defRPr>
                <a:solidFill>
                  <a:schemeClr val="tx1">
                    <a:tint val="75000"/>
                  </a:schemeClr>
                </a:solidFill>
              </a:defRPr>
            </a:lvl4pPr>
            <a:lvl5pPr marL="914157" indent="0" algn="ctr">
              <a:buNone/>
              <a:defRPr>
                <a:solidFill>
                  <a:schemeClr val="tx1">
                    <a:tint val="75000"/>
                  </a:schemeClr>
                </a:solidFill>
              </a:defRPr>
            </a:lvl5pPr>
            <a:lvl6pPr marL="1142696" indent="0" algn="ctr">
              <a:buNone/>
              <a:defRPr>
                <a:solidFill>
                  <a:schemeClr val="tx1">
                    <a:tint val="75000"/>
                  </a:schemeClr>
                </a:solidFill>
              </a:defRPr>
            </a:lvl6pPr>
            <a:lvl7pPr marL="1371236" indent="0" algn="ctr">
              <a:buNone/>
              <a:defRPr>
                <a:solidFill>
                  <a:schemeClr val="tx1">
                    <a:tint val="75000"/>
                  </a:schemeClr>
                </a:solidFill>
              </a:defRPr>
            </a:lvl7pPr>
            <a:lvl8pPr marL="1599775" indent="0" algn="ctr">
              <a:buNone/>
              <a:defRPr>
                <a:solidFill>
                  <a:schemeClr val="tx1">
                    <a:tint val="75000"/>
                  </a:schemeClr>
                </a:solidFill>
              </a:defRPr>
            </a:lvl8pPr>
            <a:lvl9pPr marL="18283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3761251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169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a:solidFill>
                  <a:srgbClr val="FFC000"/>
                </a:solidFill>
              </a:defRPr>
            </a:lvl1pPr>
          </a:lstStyle>
          <a:p>
            <a:r>
              <a:rPr lang="en-US"/>
              <a:t>Click to edit Master title style</a:t>
            </a:r>
            <a:endParaRPr lang="en-US" dirty="0"/>
          </a:p>
        </p:txBody>
      </p:sp>
      <p:sp>
        <p:nvSpPr>
          <p:cNvPr id="3" name="Text Placeholder 2"/>
          <p:cNvSpPr>
            <a:spLocks noGrp="1"/>
          </p:cNvSpPr>
          <p:nvPr>
            <p:ph type="body" sz="half" idx="1"/>
          </p:nvPr>
        </p:nvSpPr>
        <p:spPr>
          <a:xfrm>
            <a:off x="9144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49168CFC-C475-3C49-A59B-F104C47DBE7E}"/>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F9B2204B-6F0E-224A-B684-DFCC423A4EBB}"/>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4B02925A-36A5-AE46-92B5-D2FCEACC443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69604803"/>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39235" y="352425"/>
            <a:ext cx="11552767" cy="1143000"/>
          </a:xfrm>
        </p:spPr>
        <p:txBody>
          <a:bodyPr/>
          <a:lstStyle>
            <a:lvl1pPr>
              <a:defRPr sz="4400">
                <a:solidFill>
                  <a:srgbClr val="FFC000"/>
                </a:solidFill>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3600"/>
            </a:lvl1pPr>
            <a:lvl2pPr>
              <a:defRPr sz="3600"/>
            </a:lvl2pPr>
            <a:lvl3pPr>
              <a:defRPr sz="3200"/>
            </a:lvl3pPr>
            <a:lvl4pPr>
              <a:defRPr sz="2800"/>
            </a:lvl4pPr>
            <a:lvl5pPr>
              <a:defRPr sz="2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6197600" y="16002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6197600" y="4038600"/>
            <a:ext cx="5080000" cy="2286000"/>
          </a:xfrm>
        </p:spPr>
        <p:txBody>
          <a:bodyPr/>
          <a:lstStyle>
            <a:lvl1pPr>
              <a:defRPr sz="32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8" name="Rectangle 7"/>
          <p:cNvSpPr>
            <a:spLocks noGrp="1" noChangeArrowheads="1"/>
          </p:cNvSpPr>
          <p:nvPr>
            <p:ph type="sldNum" sz="quarter" idx="12"/>
          </p:nvPr>
        </p:nvSpPr>
        <p:spPr>
          <a:ln/>
        </p:spPr>
        <p:txBody>
          <a:bodyPr/>
          <a:lstStyle>
            <a:lvl1pPr>
              <a:defRPr/>
            </a:lvl1pPr>
          </a:lstStyle>
          <a:p>
            <a:fld id="{12E71438-5D6D-B146-B50F-08AEAE69356E}" type="slidenum">
              <a:rPr lang="en-US" smtClean="0"/>
              <a:pPr/>
              <a:t>‹#›</a:t>
            </a:fld>
            <a:endParaRPr lang="en-US"/>
          </a:p>
        </p:txBody>
      </p:sp>
    </p:spTree>
    <p:extLst>
      <p:ext uri="{BB962C8B-B14F-4D97-AF65-F5344CB8AC3E}">
        <p14:creationId xmlns:p14="http://schemas.microsoft.com/office/powerpoint/2010/main" val="2939286180"/>
      </p:ext>
    </p:extLst>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39234" y="352425"/>
            <a:ext cx="11552767" cy="1143000"/>
          </a:xfrm>
        </p:spPr>
        <p:txBody>
          <a:bodyPr/>
          <a:lstStyle/>
          <a:p>
            <a:r>
              <a:rPr lang="en-US"/>
              <a:t>Click to edit Master title style</a:t>
            </a:r>
          </a:p>
        </p:txBody>
      </p:sp>
      <p:sp>
        <p:nvSpPr>
          <p:cNvPr id="3" name="Text Placeholder 2"/>
          <p:cNvSpPr>
            <a:spLocks noGrp="1"/>
          </p:cNvSpPr>
          <p:nvPr>
            <p:ph type="body" sz="half" idx="1"/>
          </p:nvPr>
        </p:nvSpPr>
        <p:spPr>
          <a:xfrm>
            <a:off x="639233" y="1600200"/>
            <a:ext cx="5820349" cy="4724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6584284" y="1600200"/>
            <a:ext cx="5355166" cy="4724400"/>
          </a:xfrm>
        </p:spPr>
        <p:txBody>
          <a:bodyPr/>
          <a:lstStyle/>
          <a:p>
            <a:pPr lvl="0"/>
            <a:r>
              <a:rPr lang="en-US" noProof="0"/>
              <a:t>Click icon to add online image</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Tree>
    <p:extLst>
      <p:ext uri="{BB962C8B-B14F-4D97-AF65-F5344CB8AC3E}">
        <p14:creationId xmlns:p14="http://schemas.microsoft.com/office/powerpoint/2010/main" val="1457684882"/>
      </p:ext>
    </p:extLst>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Rectangle 6" hidden="1">
            <a:extLst>
              <a:ext uri="{FF2B5EF4-FFF2-40B4-BE49-F238E27FC236}">
                <a16:creationId xmlns:a16="http://schemas.microsoft.com/office/drawing/2014/main" id="{915B0BD7-5E03-8942-BBDB-4073FFF1CC4C}"/>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3" name="Content Placeholder 2"/>
          <p:cNvSpPr>
            <a:spLocks noGrp="1"/>
          </p:cNvSpPr>
          <p:nvPr>
            <p:ph idx="1"/>
          </p:nvPr>
        </p:nvSpPr>
        <p:spPr/>
        <p:txBody>
          <a:bodyPr/>
          <a:lstStyle>
            <a:lvl1pPr>
              <a:buSzPct val="75000"/>
              <a:defRPr/>
            </a:lvl1pPr>
            <a:lvl2pPr>
              <a:buSzPct val="75000"/>
              <a:defRPr/>
            </a:lvl2pPr>
            <a:lvl3pPr>
              <a:buSzPct val="75000"/>
              <a:defRPr/>
            </a:lvl3pPr>
            <a:lvl4pPr>
              <a:buSzPct val="75000"/>
              <a:defRPr/>
            </a:lvl4pPr>
            <a:lvl5pPr>
              <a:buSzPct val="7500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7DA56C1D-7E6A-7740-A8F1-9AE7F518B7F2}"/>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430306632"/>
      </p:ext>
    </p:extLst>
  </p:cSld>
  <p:clrMapOvr>
    <a:masterClrMapping/>
  </p:clrMapOvr>
  <p:transition>
    <p:dissolve/>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i="0">
                <a:latin typeface="Helvetica Light" panose="020B040302020202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9144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724400"/>
          </a:xfrm>
        </p:spPr>
        <p:txBody>
          <a:bodyPr/>
          <a:lstStyle>
            <a:lvl1pPr>
              <a:defRPr sz="2799"/>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DEF3DB10-67B8-6A41-863B-C6242E14021D}"/>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E962FE6D-5C76-2248-94D4-B037F26541DA}"/>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9">
            <a:extLst>
              <a:ext uri="{FF2B5EF4-FFF2-40B4-BE49-F238E27FC236}">
                <a16:creationId xmlns:a16="http://schemas.microsoft.com/office/drawing/2014/main" id="{55CBEDAB-9B03-4827-B660-634BA387C78F}"/>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09206281-F551-4B4E-ADE1-9A6E85EF8F35}"/>
              </a:ext>
            </a:extLst>
          </p:cNvPr>
          <p:cNvSpPr/>
          <p:nvPr/>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2" name="Rectangle 5">
            <a:extLst>
              <a:ext uri="{FF2B5EF4-FFF2-40B4-BE49-F238E27FC236}">
                <a16:creationId xmlns:a16="http://schemas.microsoft.com/office/drawing/2014/main" id="{1B2F9CCF-3851-6D4E-84CC-A041A9415DBC}"/>
              </a:ext>
            </a:extLst>
          </p:cNvPr>
          <p:cNvSpPr txBox="1">
            <a:spLocks noChangeArrowheads="1"/>
          </p:cNvSpPr>
          <p:nvPr userDrawn="1"/>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3" name="Rectangle 6">
            <a:extLst>
              <a:ext uri="{FF2B5EF4-FFF2-40B4-BE49-F238E27FC236}">
                <a16:creationId xmlns:a16="http://schemas.microsoft.com/office/drawing/2014/main" id="{68D4EEC0-C0D1-8E4B-9DF0-C9E1D10D97E8}"/>
              </a:ext>
            </a:extLst>
          </p:cNvPr>
          <p:cNvSpPr txBox="1">
            <a:spLocks noChangeArrowheads="1"/>
          </p:cNvSpPr>
          <p:nvPr userDrawn="1"/>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2033427363"/>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9" name="Rectangle 7"/>
          <p:cNvSpPr>
            <a:spLocks noGrp="1" noChangeArrowheads="1"/>
          </p:cNvSpPr>
          <p:nvPr>
            <p:ph type="sldNum" sz="quarter" idx="12"/>
          </p:nvPr>
        </p:nvSpPr>
        <p:spPr>
          <a:ln/>
        </p:spPr>
        <p:txBody>
          <a:bodyPr/>
          <a:lstStyle>
            <a:lvl1pPr>
              <a:defRPr/>
            </a:lvl1pPr>
          </a:lstStyle>
          <a:p>
            <a:fld id="{D6DBC1C3-86EC-46A0-AC57-7462094765CC}" type="slidenum">
              <a:rPr lang="en-US" smtClean="0"/>
              <a:pPr/>
              <a:t>‹#›</a:t>
            </a:fld>
            <a:endParaRPr lang="en-US"/>
          </a:p>
        </p:txBody>
      </p:sp>
      <p:sp>
        <p:nvSpPr>
          <p:cNvPr id="10" name="Rectangle 9">
            <a:extLst>
              <a:ext uri="{FF2B5EF4-FFF2-40B4-BE49-F238E27FC236}">
                <a16:creationId xmlns:a16="http://schemas.microsoft.com/office/drawing/2014/main" id="{74F42EBF-CE98-CD4B-993C-2A03CB423CBB}"/>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1" name="Rectangle 10">
            <a:extLst>
              <a:ext uri="{FF2B5EF4-FFF2-40B4-BE49-F238E27FC236}">
                <a16:creationId xmlns:a16="http://schemas.microsoft.com/office/drawing/2014/main" id="{7EA5B76A-CF53-E143-A3F1-37625C93DBFE}"/>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3116623"/>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4"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5"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6" name="Rectangle 5">
            <a:extLst>
              <a:ext uri="{FF2B5EF4-FFF2-40B4-BE49-F238E27FC236}">
                <a16:creationId xmlns:a16="http://schemas.microsoft.com/office/drawing/2014/main" id="{44ACCA25-0834-C043-9C9B-D0ECFA12B81C}"/>
              </a:ext>
            </a:extLst>
          </p:cNvPr>
          <p:cNvSpPr/>
          <p:nvPr userDrawn="1"/>
        </p:nvSpPr>
        <p:spPr bwMode="auto">
          <a:xfrm>
            <a:off x="0" y="6527201"/>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147413907"/>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smtClean="0"/>
              <a:pPr/>
              <a:t>‹#›</a:t>
            </a:fld>
            <a:endParaRPr lang="en-US"/>
          </a:p>
        </p:txBody>
      </p:sp>
    </p:spTree>
    <p:extLst>
      <p:ext uri="{BB962C8B-B14F-4D97-AF65-F5344CB8AC3E}">
        <p14:creationId xmlns:p14="http://schemas.microsoft.com/office/powerpoint/2010/main" val="708745062"/>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7" cy="5853113"/>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fld id="{25DDFC32-B491-CD4C-84CF-314108DC37FF}" type="slidenum">
              <a:rPr lang="en-US" smtClean="0"/>
              <a:pPr/>
              <a:t>‹#›</a:t>
            </a:fld>
            <a:endParaRPr lang="en-US"/>
          </a:p>
        </p:txBody>
      </p:sp>
      <p:sp>
        <p:nvSpPr>
          <p:cNvPr id="8" name="Rectangle 7">
            <a:extLst>
              <a:ext uri="{FF2B5EF4-FFF2-40B4-BE49-F238E27FC236}">
                <a16:creationId xmlns:a16="http://schemas.microsoft.com/office/drawing/2014/main" id="{E818DE2A-99CD-DD4B-B42A-F75FB6F8F819}"/>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CE8F8EC3-D71B-F742-9954-E246C53B2D02}"/>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3712261951"/>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199"/>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09" indent="0">
              <a:buNone/>
              <a:defRPr sz="1200"/>
            </a:lvl2pPr>
            <a:lvl3pPr marL="914217" indent="0">
              <a:buNone/>
              <a:defRPr sz="1000"/>
            </a:lvl3pPr>
            <a:lvl4pPr marL="1371326" indent="0">
              <a:buNone/>
              <a:defRPr sz="900"/>
            </a:lvl4pPr>
            <a:lvl5pPr marL="1828434" indent="0">
              <a:buNone/>
              <a:defRPr sz="900"/>
            </a:lvl5pPr>
            <a:lvl6pPr marL="2285543" indent="0">
              <a:buNone/>
              <a:defRPr sz="900"/>
            </a:lvl6pPr>
            <a:lvl7pPr marL="2742651"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7"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8" name="Rectangle 7">
            <a:extLst>
              <a:ext uri="{FF2B5EF4-FFF2-40B4-BE49-F238E27FC236}">
                <a16:creationId xmlns:a16="http://schemas.microsoft.com/office/drawing/2014/main" id="{FCE59B09-0BDE-BE46-8148-E04158285CC3}"/>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9" name="Rectangle 8">
            <a:extLst>
              <a:ext uri="{FF2B5EF4-FFF2-40B4-BE49-F238E27FC236}">
                <a16:creationId xmlns:a16="http://schemas.microsoft.com/office/drawing/2014/main" id="{87CA103C-F65A-C442-B916-436A5D533F9D}"/>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10" name="Rectangle 5">
            <a:extLst>
              <a:ext uri="{FF2B5EF4-FFF2-40B4-BE49-F238E27FC236}">
                <a16:creationId xmlns:a16="http://schemas.microsoft.com/office/drawing/2014/main" id="{D9A5E604-129A-A649-8DF4-447956691C0F}"/>
              </a:ext>
            </a:extLst>
          </p:cNvPr>
          <p:cNvSpPr txBox="1">
            <a:spLocks noChangeArrowheads="1"/>
          </p:cNvSpPr>
          <p:nvPr userDrawn="1"/>
        </p:nvSpPr>
        <p:spPr bwMode="auto">
          <a:xfrm>
            <a:off x="0" y="65532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10/22/2012</a:t>
            </a:r>
            <a:endParaRPr lang="en-US" sz="1000" dirty="0"/>
          </a:p>
        </p:txBody>
      </p:sp>
      <p:sp>
        <p:nvSpPr>
          <p:cNvPr id="11" name="Rectangle 6">
            <a:extLst>
              <a:ext uri="{FF2B5EF4-FFF2-40B4-BE49-F238E27FC236}">
                <a16:creationId xmlns:a16="http://schemas.microsoft.com/office/drawing/2014/main" id="{8325D124-3D21-E74A-A2E6-AEBA0B04A43C}"/>
              </a:ext>
            </a:extLst>
          </p:cNvPr>
          <p:cNvSpPr txBox="1">
            <a:spLocks noChangeArrowheads="1"/>
          </p:cNvSpPr>
          <p:nvPr userDrawn="1"/>
        </p:nvSpPr>
        <p:spPr bwMode="auto">
          <a:xfrm>
            <a:off x="2545859" y="6553200"/>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ctr" rtl="0" fontAlgn="base">
              <a:spcBef>
                <a:spcPct val="0"/>
              </a:spcBef>
              <a:spcAft>
                <a:spcPct val="0"/>
              </a:spcAft>
              <a:defRPr sz="1000" b="0" i="0" kern="1200" smtClean="0">
                <a:solidFill>
                  <a:srgbClr val="6D6D6D"/>
                </a:solidFill>
                <a:latin typeface="Helvetica Light"/>
                <a:ea typeface="+mn-ea"/>
                <a:cs typeface="Helvetica Light"/>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a:lstStyle>
          <a:p>
            <a:pPr>
              <a:defRPr/>
            </a:pPr>
            <a:r>
              <a:rPr lang="en-US" sz="1000"/>
              <a:t>CSE 440: User Interface Design, Prototyping, &amp; Evaluation</a:t>
            </a:r>
            <a:endParaRPr lang="en-US" sz="1000" dirty="0"/>
          </a:p>
        </p:txBody>
      </p:sp>
    </p:spTree>
    <p:extLst>
      <p:ext uri="{BB962C8B-B14F-4D97-AF65-F5344CB8AC3E}">
        <p14:creationId xmlns:p14="http://schemas.microsoft.com/office/powerpoint/2010/main" val="340980398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a:t>Autumn 2024</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a:t>dt+UX: Design Thinking for User Experience Design, Prototyping &amp; Evaluation</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BE6F9046-7345-B649-8343-1046AD18565B}" type="slidenum">
              <a:rPr lang="en-US" smtClean="0"/>
              <a:pPr>
                <a:defRPr/>
              </a:pPr>
              <a:t>‹#›</a:t>
            </a:fld>
            <a:endParaRPr lang="en-US" dirty="0"/>
          </a:p>
        </p:txBody>
      </p:sp>
      <p:sp>
        <p:nvSpPr>
          <p:cNvPr id="7" name="Rectangle 6">
            <a:extLst>
              <a:ext uri="{FF2B5EF4-FFF2-40B4-BE49-F238E27FC236}">
                <a16:creationId xmlns:a16="http://schemas.microsoft.com/office/drawing/2014/main" id="{2C1305B5-4179-A944-A52D-68750D1DD4C2}"/>
              </a:ext>
            </a:extLst>
          </p:cNvPr>
          <p:cNvSpPr/>
          <p:nvPr/>
        </p:nvSpPr>
        <p:spPr bwMode="auto">
          <a:xfrm>
            <a:off x="0" y="6527202"/>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28" tIns="45714" rIns="91428" bIns="45714" numCol="1" rtlCol="0" anchor="t" anchorCtr="0" compatLnSpc="1">
            <a:prstTxWarp prst="textNoShape">
              <a:avLst/>
            </a:prstTxWarp>
          </a:bodyPr>
          <a:lstStyle/>
          <a:p>
            <a:pPr marL="0" marR="0" indent="0" algn="l" defTabSz="914217"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Rectangle 7">
            <a:extLst>
              <a:ext uri="{FF2B5EF4-FFF2-40B4-BE49-F238E27FC236}">
                <a16:creationId xmlns:a16="http://schemas.microsoft.com/office/drawing/2014/main" id="{35168F8E-7129-1D47-8352-063FD7E5A557}"/>
              </a:ext>
            </a:extLst>
          </p:cNvPr>
          <p:cNvSpPr/>
          <p:nvPr/>
        </p:nvSpPr>
        <p:spPr bwMode="auto">
          <a:xfrm>
            <a:off x="0" y="6527203"/>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91438" tIns="45719" rIns="91438" bIns="45719" numCol="1" rtlCol="0" anchor="t" anchorCtr="0" compatLnSpc="1">
            <a:prstTxWarp prst="textNoShape">
              <a:avLst/>
            </a:prstTxWarp>
          </a:bodyPr>
          <a:lstStyle/>
          <a:p>
            <a:pPr marL="0" marR="0" indent="0" algn="l" defTabSz="91438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919826045"/>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20"/>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639235" y="0"/>
            <a:ext cx="11552767" cy="11430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7172" name="Rectangle 4"/>
          <p:cNvSpPr>
            <a:spLocks noGrp="1" noChangeArrowheads="1"/>
          </p:cNvSpPr>
          <p:nvPr>
            <p:ph type="body" idx="1"/>
          </p:nvPr>
        </p:nvSpPr>
        <p:spPr bwMode="auto">
          <a:xfrm>
            <a:off x="639233" y="1600200"/>
            <a:ext cx="11195715" cy="47244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96965" name="Rectangle 5"/>
          <p:cNvSpPr>
            <a:spLocks noGrp="1" noChangeArrowheads="1"/>
          </p:cNvSpPr>
          <p:nvPr>
            <p:ph type="dt" sz="half" idx="2"/>
          </p:nvPr>
        </p:nvSpPr>
        <p:spPr bwMode="auto">
          <a:xfrm>
            <a:off x="2930" y="6607236"/>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i="0" smtClean="0">
                <a:solidFill>
                  <a:srgbClr val="6D6D6D"/>
                </a:solidFill>
                <a:latin typeface="Helvetica Light"/>
                <a:ea typeface="+mn-ea"/>
                <a:cs typeface="Helvetica Light"/>
              </a:defRPr>
            </a:lvl1pPr>
          </a:lstStyle>
          <a:p>
            <a:pPr>
              <a:defRPr/>
            </a:pPr>
            <a:r>
              <a:rPr lang="en-US"/>
              <a:t>Autumn 2024</a:t>
            </a:r>
            <a:endParaRPr lang="en-US" dirty="0"/>
          </a:p>
        </p:txBody>
      </p:sp>
      <p:sp>
        <p:nvSpPr>
          <p:cNvPr id="296966" name="Rectangle 6"/>
          <p:cNvSpPr>
            <a:spLocks noGrp="1" noChangeArrowheads="1"/>
          </p:cNvSpPr>
          <p:nvPr>
            <p:ph type="ftr" sz="quarter" idx="3"/>
          </p:nvPr>
        </p:nvSpPr>
        <p:spPr bwMode="auto">
          <a:xfrm>
            <a:off x="2545860" y="6608285"/>
            <a:ext cx="831948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0" i="0" smtClean="0">
                <a:solidFill>
                  <a:srgbClr val="6D6D6D"/>
                </a:solidFill>
                <a:latin typeface="Helvetica Light"/>
                <a:ea typeface="+mn-ea"/>
                <a:cs typeface="Helvetica Light"/>
              </a:defRPr>
            </a:lvl1pPr>
          </a:lstStyle>
          <a:p>
            <a:pPr>
              <a:defRPr/>
            </a:pPr>
            <a:r>
              <a:rPr lang="en-US"/>
              <a:t>dt+UX: Design Thinking for User Experience Design, Prototyping &amp; Evaluation</a:t>
            </a:r>
            <a:endParaRPr lang="en-US" dirty="0"/>
          </a:p>
        </p:txBody>
      </p:sp>
      <p:sp>
        <p:nvSpPr>
          <p:cNvPr id="296967" name="Rectangle 7"/>
          <p:cNvSpPr>
            <a:spLocks noGrp="1" noChangeArrowheads="1"/>
          </p:cNvSpPr>
          <p:nvPr>
            <p:ph type="sldNum" sz="quarter" idx="4"/>
          </p:nvPr>
        </p:nvSpPr>
        <p:spPr bwMode="auto">
          <a:xfrm>
            <a:off x="10865342" y="6617039"/>
            <a:ext cx="132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i="0">
                <a:solidFill>
                  <a:srgbClr val="6D6D6D"/>
                </a:solidFill>
                <a:latin typeface="Helvetica Light"/>
                <a:cs typeface="Helvetica Light"/>
              </a:defRPr>
            </a:lvl1pPr>
          </a:lstStyle>
          <a:p>
            <a:pPr>
              <a:defRPr/>
            </a:pPr>
            <a:fld id="{BE6F9046-7345-B649-8343-1046AD18565B}" type="slidenum">
              <a:rPr lang="en-US" smtClean="0"/>
              <a:pPr>
                <a:defRPr/>
              </a:pPr>
              <a:t>‹#›</a:t>
            </a:fld>
            <a:endParaRPr lang="en-US" dirty="0"/>
          </a:p>
        </p:txBody>
      </p:sp>
      <p:sp>
        <p:nvSpPr>
          <p:cNvPr id="12" name="Rectangle 11">
            <a:extLst>
              <a:ext uri="{FF2B5EF4-FFF2-40B4-BE49-F238E27FC236}">
                <a16:creationId xmlns:a16="http://schemas.microsoft.com/office/drawing/2014/main" id="{0338636B-43FB-CB41-8A17-68B9BF7122B1}"/>
              </a:ext>
            </a:extLst>
          </p:cNvPr>
          <p:cNvSpPr/>
          <p:nvPr/>
        </p:nvSpPr>
        <p:spPr bwMode="auto">
          <a:xfrm>
            <a:off x="0" y="6527204"/>
            <a:ext cx="12192000" cy="321919"/>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108833" tIns="54417" rIns="108833" bIns="54417" numCol="1" rtlCol="0" anchor="t" anchorCtr="0" compatLnSpc="1">
            <a:prstTxWarp prst="textNoShape">
              <a:avLst/>
            </a:prstTxWarp>
          </a:bodyPr>
          <a:lstStyle/>
          <a:p>
            <a:pPr marL="0" marR="0" indent="0" algn="l" defTabSz="1088258" rtl="0" eaLnBrk="1" fontAlgn="base" latinLnBrk="0" hangingPunct="1">
              <a:lnSpc>
                <a:spcPct val="100000"/>
              </a:lnSpc>
              <a:spcBef>
                <a:spcPct val="0"/>
              </a:spcBef>
              <a:spcAft>
                <a:spcPct val="0"/>
              </a:spcAft>
              <a:buClrTx/>
              <a:buSzTx/>
              <a:buFontTx/>
              <a:buNone/>
              <a:tabLst/>
            </a:pPr>
            <a:endParaRPr kumimoji="0" lang="en-US" sz="2849" b="0" i="0" u="none" strike="noStrike" cap="none" normalizeH="0" baseline="0" dirty="0">
              <a:ln>
                <a:noFill/>
              </a:ln>
              <a:solidFill>
                <a:schemeClr val="tx1"/>
              </a:solidFill>
              <a:effectLst/>
              <a:latin typeface="Times New Roman" pitchFamily="18" charset="0"/>
            </a:endParaRPr>
          </a:p>
        </p:txBody>
      </p:sp>
      <p:sp>
        <p:nvSpPr>
          <p:cNvPr id="14" name="Shape 310">
            <a:extLst>
              <a:ext uri="{FF2B5EF4-FFF2-40B4-BE49-F238E27FC236}">
                <a16:creationId xmlns:a16="http://schemas.microsoft.com/office/drawing/2014/main" id="{CA7C88AC-0253-954C-B071-3CB64A57472F}"/>
              </a:ext>
            </a:extLst>
          </p:cNvPr>
          <p:cNvSpPr/>
          <p:nvPr/>
        </p:nvSpPr>
        <p:spPr>
          <a:xfrm rot="5400000" flipV="1">
            <a:off x="-74867" y="6623146"/>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5" name="Shape 310">
            <a:extLst>
              <a:ext uri="{FF2B5EF4-FFF2-40B4-BE49-F238E27FC236}">
                <a16:creationId xmlns:a16="http://schemas.microsoft.com/office/drawing/2014/main" id="{A3A7A954-BA50-EE4E-AA3E-4161329C8E24}"/>
              </a:ext>
            </a:extLst>
          </p:cNvPr>
          <p:cNvSpPr/>
          <p:nvPr/>
        </p:nvSpPr>
        <p:spPr>
          <a:xfrm rot="16200000" flipH="1" flipV="1">
            <a:off x="11961198" y="6625990"/>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13" name="Shape 310">
            <a:extLst>
              <a:ext uri="{FF2B5EF4-FFF2-40B4-BE49-F238E27FC236}">
                <a16:creationId xmlns:a16="http://schemas.microsoft.com/office/drawing/2014/main" id="{DFB8A9B7-C06F-9749-B636-278A0C134EE9}"/>
              </a:ext>
            </a:extLst>
          </p:cNvPr>
          <p:cNvSpPr/>
          <p:nvPr/>
        </p:nvSpPr>
        <p:spPr>
          <a:xfrm rot="5400000" flipH="1">
            <a:off x="11961198" y="-52227"/>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
        <p:nvSpPr>
          <p:cNvPr id="8" name="Shape 310"/>
          <p:cNvSpPr/>
          <p:nvPr/>
        </p:nvSpPr>
        <p:spPr>
          <a:xfrm rot="16200000">
            <a:off x="-74867" y="-55071"/>
            <a:ext cx="306720" cy="28398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929" y="0"/>
                  <a:pt x="21600" y="9670"/>
                  <a:pt x="21600" y="21600"/>
                </a:cubicBezTo>
              </a:path>
            </a:pathLst>
          </a:custGeom>
          <a:ln w="127000">
            <a:solidFill/>
            <a:round/>
          </a:ln>
        </p:spPr>
        <p:txBody>
          <a:bodyPr lIns="0" tIns="0" rIns="0" bIns="0" anchor="ctr"/>
          <a:lstStyle/>
          <a:p>
            <a:pPr lvl="0">
              <a:defRPr sz="5200" b="0">
                <a:latin typeface="Gill Sans Light"/>
                <a:ea typeface="Gill Sans Light"/>
                <a:cs typeface="Gill Sans Light"/>
                <a:sym typeface="Gill Sans Light"/>
              </a:defRPr>
            </a:pPr>
            <a:endParaRPr sz="5199" dirty="0"/>
          </a:p>
        </p:txBody>
      </p:sp>
    </p:spTree>
    <p:extLst>
      <p:ext uri="{BB962C8B-B14F-4D97-AF65-F5344CB8AC3E}">
        <p14:creationId xmlns:p14="http://schemas.microsoft.com/office/powerpoint/2010/main" val="1747463105"/>
      </p:ext>
    </p:extLst>
  </p:cSld>
  <p:clrMap bg1="dk2" tx1="lt1" bg2="dk1" tx2="lt2" accent1="accent1" accent2="accent2" accent3="accent3" accent4="accent4" accent5="accent5" accent6="accent6" hlink="hlink" folHlink="folHlink"/>
  <p:sldLayoutIdLst>
    <p:sldLayoutId id="2147484075"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6" r:id="rId11"/>
    <p:sldLayoutId id="2147484067" r:id="rId12"/>
    <p:sldLayoutId id="2147484068" r:id="rId13"/>
    <p:sldLayoutId id="2147484069" r:id="rId14"/>
    <p:sldLayoutId id="2147484070" r:id="rId15"/>
    <p:sldLayoutId id="2147484071" r:id="rId16"/>
    <p:sldLayoutId id="2147484073" r:id="rId17"/>
    <p:sldLayoutId id="2147484074" r:id="rId18"/>
  </p:sldLayoutIdLst>
  <p:transition>
    <p:dissolve/>
  </p:transition>
  <p:hf hdr="0"/>
  <p:txStyles>
    <p:titleStyle>
      <a:lvl1pPr algn="l" rtl="0" eaLnBrk="1" fontAlgn="base" hangingPunct="1">
        <a:spcBef>
          <a:spcPct val="0"/>
        </a:spcBef>
        <a:spcAft>
          <a:spcPct val="0"/>
        </a:spcAft>
        <a:defRPr sz="4399" b="0" i="0">
          <a:solidFill>
            <a:srgbClr val="FFC000"/>
          </a:solidFill>
          <a:latin typeface="Helvetica Light"/>
          <a:ea typeface="ＭＳ Ｐゴシック" charset="0"/>
          <a:cs typeface="Helvetica Light"/>
        </a:defRPr>
      </a:lvl1pPr>
      <a:lvl2pPr algn="l" rtl="0" eaLnBrk="1" fontAlgn="base" hangingPunct="1">
        <a:spcBef>
          <a:spcPct val="0"/>
        </a:spcBef>
        <a:spcAft>
          <a:spcPct val="0"/>
        </a:spcAft>
        <a:defRPr sz="3699">
          <a:solidFill>
            <a:srgbClr val="3E4E6C"/>
          </a:solidFill>
          <a:latin typeface="Arial Black" pitchFamily="34" charset="0"/>
          <a:ea typeface="ＭＳ Ｐゴシック" charset="0"/>
        </a:defRPr>
      </a:lvl2pPr>
      <a:lvl3pPr algn="l" rtl="0" eaLnBrk="1" fontAlgn="base" hangingPunct="1">
        <a:spcBef>
          <a:spcPct val="0"/>
        </a:spcBef>
        <a:spcAft>
          <a:spcPct val="0"/>
        </a:spcAft>
        <a:defRPr sz="3699">
          <a:solidFill>
            <a:srgbClr val="3E4E6C"/>
          </a:solidFill>
          <a:latin typeface="Arial Black" pitchFamily="34" charset="0"/>
          <a:ea typeface="ＭＳ Ｐゴシック" charset="0"/>
        </a:defRPr>
      </a:lvl3pPr>
      <a:lvl4pPr algn="l" rtl="0" eaLnBrk="1" fontAlgn="base" hangingPunct="1">
        <a:spcBef>
          <a:spcPct val="0"/>
        </a:spcBef>
        <a:spcAft>
          <a:spcPct val="0"/>
        </a:spcAft>
        <a:defRPr sz="3699">
          <a:solidFill>
            <a:srgbClr val="3E4E6C"/>
          </a:solidFill>
          <a:latin typeface="Arial Black" pitchFamily="34" charset="0"/>
          <a:ea typeface="ＭＳ Ｐゴシック" charset="0"/>
        </a:defRPr>
      </a:lvl4pPr>
      <a:lvl5pPr algn="l" rtl="0" eaLnBrk="1" fontAlgn="base" hangingPunct="1">
        <a:spcBef>
          <a:spcPct val="0"/>
        </a:spcBef>
        <a:spcAft>
          <a:spcPct val="0"/>
        </a:spcAft>
        <a:defRPr sz="3699">
          <a:solidFill>
            <a:srgbClr val="3E4E6C"/>
          </a:solidFill>
          <a:latin typeface="Arial Black" pitchFamily="34" charset="0"/>
          <a:ea typeface="ＭＳ Ｐゴシック" charset="0"/>
        </a:defRPr>
      </a:lvl5pPr>
      <a:lvl6pPr marL="457109" algn="l" rtl="0" eaLnBrk="1" fontAlgn="base" hangingPunct="1">
        <a:spcBef>
          <a:spcPct val="0"/>
        </a:spcBef>
        <a:spcAft>
          <a:spcPct val="0"/>
        </a:spcAft>
        <a:defRPr sz="3699">
          <a:solidFill>
            <a:srgbClr val="3E4E6C"/>
          </a:solidFill>
          <a:latin typeface="Arial Black" pitchFamily="34" charset="0"/>
        </a:defRPr>
      </a:lvl6pPr>
      <a:lvl7pPr marL="914217" algn="l" rtl="0" eaLnBrk="1" fontAlgn="base" hangingPunct="1">
        <a:spcBef>
          <a:spcPct val="0"/>
        </a:spcBef>
        <a:spcAft>
          <a:spcPct val="0"/>
        </a:spcAft>
        <a:defRPr sz="3699">
          <a:solidFill>
            <a:srgbClr val="3E4E6C"/>
          </a:solidFill>
          <a:latin typeface="Arial Black" pitchFamily="34" charset="0"/>
        </a:defRPr>
      </a:lvl7pPr>
      <a:lvl8pPr marL="1371326" algn="l" rtl="0" eaLnBrk="1" fontAlgn="base" hangingPunct="1">
        <a:spcBef>
          <a:spcPct val="0"/>
        </a:spcBef>
        <a:spcAft>
          <a:spcPct val="0"/>
        </a:spcAft>
        <a:defRPr sz="3699">
          <a:solidFill>
            <a:srgbClr val="3E4E6C"/>
          </a:solidFill>
          <a:latin typeface="Arial Black" pitchFamily="34" charset="0"/>
        </a:defRPr>
      </a:lvl8pPr>
      <a:lvl9pPr marL="1828434" algn="l" rtl="0" eaLnBrk="1" fontAlgn="base" hangingPunct="1">
        <a:spcBef>
          <a:spcPct val="0"/>
        </a:spcBef>
        <a:spcAft>
          <a:spcPct val="0"/>
        </a:spcAft>
        <a:defRPr sz="3699">
          <a:solidFill>
            <a:srgbClr val="3E4E6C"/>
          </a:solidFill>
          <a:latin typeface="Arial Black" pitchFamily="34" charset="0"/>
        </a:defRPr>
      </a:lvl9pPr>
    </p:titleStyle>
    <p:bodyStyle>
      <a:lvl1pPr marL="342831" indent="-342831" algn="l" rtl="0" eaLnBrk="1" fontAlgn="base" hangingPunct="1">
        <a:spcBef>
          <a:spcPct val="20000"/>
        </a:spcBef>
        <a:spcAft>
          <a:spcPct val="0"/>
        </a:spcAft>
        <a:buChar char="•"/>
        <a:defRPr sz="3599" b="0" i="0">
          <a:solidFill>
            <a:schemeClr val="tx1"/>
          </a:solidFill>
          <a:latin typeface="Helvetica Light"/>
          <a:ea typeface="ＭＳ Ｐゴシック" charset="0"/>
          <a:cs typeface="Helvetica Light"/>
        </a:defRPr>
      </a:lvl1pPr>
      <a:lvl2pPr marL="742801" indent="-285693" algn="l" rtl="0" eaLnBrk="1" fontAlgn="base" hangingPunct="1">
        <a:spcBef>
          <a:spcPct val="20000"/>
        </a:spcBef>
        <a:spcAft>
          <a:spcPct val="0"/>
        </a:spcAft>
        <a:buChar char="–"/>
        <a:defRPr sz="3199" b="0" i="0">
          <a:solidFill>
            <a:schemeClr val="tx1"/>
          </a:solidFill>
          <a:latin typeface="Helvetica Light"/>
          <a:ea typeface="ＭＳ Ｐゴシック" charset="0"/>
          <a:cs typeface="Helvetica Light"/>
        </a:defRPr>
      </a:lvl2pPr>
      <a:lvl3pPr marL="1142771" indent="-228554" algn="l" rtl="0" eaLnBrk="1" fontAlgn="base" hangingPunct="1">
        <a:spcBef>
          <a:spcPct val="20000"/>
        </a:spcBef>
        <a:spcAft>
          <a:spcPct val="0"/>
        </a:spcAft>
        <a:buChar char="•"/>
        <a:defRPr sz="2799" b="0" i="0">
          <a:solidFill>
            <a:schemeClr val="tx1"/>
          </a:solidFill>
          <a:latin typeface="Helvetica Light"/>
          <a:ea typeface="ＭＳ Ｐゴシック" charset="0"/>
          <a:cs typeface="Helvetica Light"/>
        </a:defRPr>
      </a:lvl3pPr>
      <a:lvl4pPr marL="1599880"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4pPr>
      <a:lvl5pPr marL="2056989" indent="-228554"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5pPr>
      <a:lvl6pPr marL="2514097" indent="-228554" algn="l" rtl="0" eaLnBrk="1" fontAlgn="base" hangingPunct="1">
        <a:spcBef>
          <a:spcPct val="20000"/>
        </a:spcBef>
        <a:spcAft>
          <a:spcPct val="0"/>
        </a:spcAft>
        <a:buChar char="»"/>
        <a:defRPr sz="2000" b="1">
          <a:solidFill>
            <a:schemeClr val="tx1"/>
          </a:solidFill>
          <a:latin typeface="+mn-lt"/>
        </a:defRPr>
      </a:lvl6pPr>
      <a:lvl7pPr marL="2971206" indent="-228554" algn="l" rtl="0" eaLnBrk="1" fontAlgn="base" hangingPunct="1">
        <a:spcBef>
          <a:spcPct val="20000"/>
        </a:spcBef>
        <a:spcAft>
          <a:spcPct val="0"/>
        </a:spcAft>
        <a:buChar char="»"/>
        <a:defRPr sz="2000" b="1">
          <a:solidFill>
            <a:schemeClr val="tx1"/>
          </a:solidFill>
          <a:latin typeface="+mn-lt"/>
        </a:defRPr>
      </a:lvl7pPr>
      <a:lvl8pPr marL="3428314" indent="-228554" algn="l" rtl="0" eaLnBrk="1" fontAlgn="base" hangingPunct="1">
        <a:spcBef>
          <a:spcPct val="20000"/>
        </a:spcBef>
        <a:spcAft>
          <a:spcPct val="0"/>
        </a:spcAft>
        <a:buChar char="»"/>
        <a:defRPr sz="2000" b="1">
          <a:solidFill>
            <a:schemeClr val="tx1"/>
          </a:solidFill>
          <a:latin typeface="+mn-lt"/>
        </a:defRPr>
      </a:lvl8pPr>
      <a:lvl9pPr marL="3885423" indent="-228554" algn="l" rtl="0" eaLnBrk="1" fontAlgn="base" hangingPunct="1">
        <a:spcBef>
          <a:spcPct val="20000"/>
        </a:spcBef>
        <a:spcAft>
          <a:spcPct val="0"/>
        </a:spcAft>
        <a:buChar char="»"/>
        <a:defRPr sz="2000" b="1">
          <a:solidFill>
            <a:schemeClr val="tx1"/>
          </a:solidFill>
          <a:latin typeface="+mn-lt"/>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99percentinvisible.org/article/norman-doors-dont-know-whether-push-pull-blame-design/" TargetMode="External"/><Relationship Id="rId5" Type="http://schemas.openxmlformats.org/officeDocument/2006/relationships/image" Target="../media/image27.tiff"/><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tiff"/><Relationship Id="rId4" Type="http://schemas.openxmlformats.org/officeDocument/2006/relationships/image" Target="../media/image29.tif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hci.stanford.edu/courses/cs147l/2024/au/"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cs147.stanford.edu/"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tiff"/></Relationships>
</file>

<file path=ppt/slides/_rels/slide41.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0.wmf"/></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52.tiff"/></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58.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5.xml"/><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5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www.jnd.org/dn.mss/Design_as_Practiced.html"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semanticscholar.org/paper/The-Case-Against-User-Interface-Consistency-for-can-Jonathan-Grudin/71cc342910a4add7ee522c5510769a1c51df2ebd"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hyperlink" Target="https://www.nngroup.com/articles/how-to-conduct-a-heuristic-evaluation/"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12.tiff"/><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052"/>
          <p:cNvSpPr>
            <a:spLocks noGrp="1" noChangeArrowheads="1"/>
          </p:cNvSpPr>
          <p:nvPr>
            <p:ph type="ctrTitle"/>
          </p:nvPr>
        </p:nvSpPr>
        <p:spPr/>
        <p:txBody>
          <a:bodyPr/>
          <a:lstStyle/>
          <a:p>
            <a:pPr>
              <a:defRPr/>
            </a:pPr>
            <a:r>
              <a:rPr lang="en-US" dirty="0"/>
              <a:t>Conceptual Models &amp; </a:t>
            </a:r>
            <a:br>
              <a:rPr lang="en-US" dirty="0"/>
            </a:br>
            <a:r>
              <a:rPr lang="en-US" dirty="0"/>
              <a:t>Interface Metaphors</a:t>
            </a:r>
          </a:p>
        </p:txBody>
      </p:sp>
      <p:sp>
        <p:nvSpPr>
          <p:cNvPr id="4" name="Text Box 3"/>
          <p:cNvSpPr txBox="1">
            <a:spLocks noChangeArrowheads="1"/>
          </p:cNvSpPr>
          <p:nvPr/>
        </p:nvSpPr>
        <p:spPr bwMode="auto">
          <a:xfrm>
            <a:off x="809387" y="5659727"/>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28, 2024</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2052"/>
          <p:cNvSpPr>
            <a:spLocks noGrp="1" noChangeArrowheads="1"/>
          </p:cNvSpPr>
          <p:nvPr>
            <p:ph type="ctrTitle"/>
          </p:nvPr>
        </p:nvSpPr>
        <p:spPr/>
        <p:txBody>
          <a:bodyPr/>
          <a:lstStyle/>
          <a:p>
            <a:pPr>
              <a:defRPr/>
            </a:pPr>
            <a:r>
              <a:rPr lang="en-US" dirty="0"/>
              <a:t>Conceptual Models &amp; </a:t>
            </a:r>
            <a:br>
              <a:rPr lang="en-US" dirty="0"/>
            </a:br>
            <a:r>
              <a:rPr lang="en-US" dirty="0"/>
              <a:t>Interface Metaphors</a:t>
            </a:r>
          </a:p>
        </p:txBody>
      </p:sp>
      <p:sp>
        <p:nvSpPr>
          <p:cNvPr id="4" name="Text Box 3"/>
          <p:cNvSpPr txBox="1">
            <a:spLocks noChangeArrowheads="1"/>
          </p:cNvSpPr>
          <p:nvPr/>
        </p:nvSpPr>
        <p:spPr bwMode="auto">
          <a:xfrm>
            <a:off x="809387" y="5659727"/>
            <a:ext cx="64008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dirty="0">
                <a:solidFill>
                  <a:srgbClr val="878787"/>
                </a:solidFill>
                <a:latin typeface="Helvetica"/>
                <a:cs typeface="Helvetica"/>
              </a:rPr>
              <a:t>October 28, 2024</a:t>
            </a:r>
          </a:p>
        </p:txBody>
      </p:sp>
    </p:spTree>
    <p:extLst>
      <p:ext uri="{BB962C8B-B14F-4D97-AF65-F5344CB8AC3E}">
        <p14:creationId xmlns:p14="http://schemas.microsoft.com/office/powerpoint/2010/main" val="932608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noChangeArrowheads="1"/>
          </p:cNvSpPr>
          <p:nvPr>
            <p:ph type="title"/>
          </p:nvPr>
        </p:nvSpPr>
        <p:spPr/>
        <p:txBody>
          <a:bodyPr/>
          <a:lstStyle/>
          <a:p>
            <a:r>
              <a:rPr lang="en-US" dirty="0"/>
              <a:t>Outline</a:t>
            </a:r>
          </a:p>
        </p:txBody>
      </p:sp>
      <p:sp>
        <p:nvSpPr>
          <p:cNvPr id="79874" name="Rectangle 9"/>
          <p:cNvSpPr>
            <a:spLocks noGrp="1" noChangeArrowheads="1"/>
          </p:cNvSpPr>
          <p:nvPr>
            <p:ph idx="1"/>
          </p:nvPr>
        </p:nvSpPr>
        <p:spPr/>
        <p:txBody>
          <a:bodyPr/>
          <a:lstStyle/>
          <a:p>
            <a:r>
              <a:rPr lang="en-US" i="1" dirty="0"/>
              <a:t>Design of Everyday Things</a:t>
            </a:r>
          </a:p>
          <a:p>
            <a:r>
              <a:rPr lang="en-US" dirty="0"/>
              <a:t>Conceptual models</a:t>
            </a:r>
          </a:p>
          <a:p>
            <a:r>
              <a:rPr lang="en-US" dirty="0"/>
              <a:t>Team break</a:t>
            </a:r>
          </a:p>
          <a:p>
            <a:r>
              <a:rPr lang="en-US" dirty="0"/>
              <a:t>Design guides for conceptual models</a:t>
            </a:r>
          </a:p>
          <a:p>
            <a:r>
              <a:rPr lang="en-US" dirty="0"/>
              <a:t>Interface metaphors</a:t>
            </a:r>
          </a:p>
          <a:p>
            <a:r>
              <a:rPr lang="en-US" dirty="0"/>
              <a:t>UI consistency</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15"/>
          <p:cNvSpPr>
            <a:spLocks noGrp="1" noChangeArrowheads="1"/>
          </p:cNvSpPr>
          <p:nvPr>
            <p:ph type="title"/>
          </p:nvPr>
        </p:nvSpPr>
        <p:spPr/>
        <p:txBody>
          <a:bodyPr/>
          <a:lstStyle/>
          <a:p>
            <a:r>
              <a:rPr lang="en-US" i="1" dirty="0"/>
              <a:t>Design of Everyday Things</a:t>
            </a:r>
          </a:p>
        </p:txBody>
      </p:sp>
      <p:sp>
        <p:nvSpPr>
          <p:cNvPr id="83970" name="Rectangle 16"/>
          <p:cNvSpPr>
            <a:spLocks noGrp="1" noChangeArrowheads="1"/>
          </p:cNvSpPr>
          <p:nvPr>
            <p:ph type="body" sz="half" idx="1"/>
          </p:nvPr>
        </p:nvSpPr>
        <p:spPr>
          <a:xfrm>
            <a:off x="378619" y="1495425"/>
            <a:ext cx="8836819" cy="5169392"/>
          </a:xfrm>
        </p:spPr>
        <p:txBody>
          <a:bodyPr>
            <a:normAutofit fontScale="85000" lnSpcReduction="20000"/>
          </a:bodyPr>
          <a:lstStyle/>
          <a:p>
            <a:r>
              <a:rPr lang="en-US" dirty="0"/>
              <a:t>By Don Norman</a:t>
            </a:r>
          </a:p>
          <a:p>
            <a:pPr lvl="1"/>
            <a:r>
              <a:rPr lang="en-US" dirty="0"/>
              <a:t>UCSD, Apple, HP, NN Group, NU, UCSD</a:t>
            </a:r>
          </a:p>
          <a:p>
            <a:pPr lvl="1"/>
            <a:endParaRPr lang="en-US" sz="2300" dirty="0"/>
          </a:p>
          <a:p>
            <a:r>
              <a:rPr lang="en-US" dirty="0"/>
              <a:t>Design of everyday objects illustrates problems faced by designers of systems</a:t>
            </a:r>
          </a:p>
          <a:p>
            <a:endParaRPr lang="en-US" sz="2300" dirty="0"/>
          </a:p>
          <a:p>
            <a:r>
              <a:rPr lang="en-US" dirty="0"/>
              <a:t>Explains conceptual models</a:t>
            </a:r>
          </a:p>
          <a:p>
            <a:pPr lvl="1"/>
            <a:r>
              <a:rPr lang="en-US" dirty="0"/>
              <a:t>doors, washing machines, digital watches, phones</a:t>
            </a:r>
          </a:p>
          <a:p>
            <a:pPr lvl="1"/>
            <a:endParaRPr lang="en-US" sz="2300" dirty="0"/>
          </a:p>
          <a:p>
            <a:r>
              <a:rPr lang="en-US" dirty="0"/>
              <a:t>Resulting design guides</a:t>
            </a:r>
          </a:p>
          <a:p>
            <a:pPr lvl="1"/>
            <a:endParaRPr lang="en-US" sz="2100" dirty="0"/>
          </a:p>
          <a:p>
            <a:pPr marL="0" indent="0">
              <a:buNone/>
            </a:pPr>
            <a:r>
              <a:rPr lang="en-US" dirty="0">
                <a:sym typeface="Symbol" panose="05050102010706020507" pitchFamily="18" charset="2"/>
              </a:rPr>
              <a:t></a:t>
            </a:r>
            <a:r>
              <a:rPr lang="en-US" dirty="0"/>
              <a:t> Highly recommended</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12</a:t>
            </a:fld>
            <a:endParaRPr lang="en-US" dirty="0"/>
          </a:p>
        </p:txBody>
      </p:sp>
      <p:pic>
        <p:nvPicPr>
          <p:cNvPr id="5" name="Picture 4" descr="Screen Shot 2014-03-19 at 12.24.32 AM.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9068213" y="1758769"/>
            <a:ext cx="3046489" cy="4689654"/>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17" name="Rectangle 7"/>
          <p:cNvSpPr>
            <a:spLocks noGrp="1" noChangeArrowheads="1"/>
          </p:cNvSpPr>
          <p:nvPr>
            <p:ph type="title"/>
          </p:nvPr>
        </p:nvSpPr>
        <p:spPr/>
        <p:txBody>
          <a:bodyPr/>
          <a:lstStyle/>
          <a:p>
            <a:r>
              <a:rPr lang="en-US" dirty="0"/>
              <a:t>Conceptual Model</a:t>
            </a:r>
            <a:r>
              <a:rPr lang="en-US" sz="1800" dirty="0"/>
              <a:t>?</a:t>
            </a:r>
            <a:endParaRPr lang="en-US" dirty="0"/>
          </a:p>
        </p:txBody>
      </p:sp>
      <p:sp>
        <p:nvSpPr>
          <p:cNvPr id="15368" name="Rectangle 8"/>
          <p:cNvSpPr>
            <a:spLocks noGrp="1" noChangeArrowheads="1"/>
          </p:cNvSpPr>
          <p:nvPr>
            <p:ph idx="1"/>
          </p:nvPr>
        </p:nvSpPr>
        <p:spPr>
          <a:xfrm>
            <a:off x="639234" y="1236372"/>
            <a:ext cx="8761941" cy="5299656"/>
          </a:xfrm>
        </p:spPr>
        <p:txBody>
          <a:bodyPr>
            <a:normAutofit fontScale="85000" lnSpcReduction="10000"/>
          </a:bodyPr>
          <a:lstStyle/>
          <a:p>
            <a:pPr marL="0" indent="0">
              <a:buNone/>
            </a:pPr>
            <a:r>
              <a:rPr lang="en-US" dirty="0"/>
              <a:t>Def. </a:t>
            </a:r>
            <a:r>
              <a:rPr lang="en-US" i="1" dirty="0"/>
              <a:t>Mental representation of how an artifact works &amp; how interface controls affect it</a:t>
            </a:r>
          </a:p>
          <a:p>
            <a:pPr marL="0" indent="0">
              <a:buNone/>
            </a:pPr>
            <a:endParaRPr lang="en-US" dirty="0"/>
          </a:p>
          <a:p>
            <a:r>
              <a:rPr lang="en-US" dirty="0"/>
              <a:t>People may have preconceived models that </a:t>
            </a:r>
            <a:br>
              <a:rPr lang="en-US" dirty="0"/>
            </a:br>
            <a:r>
              <a:rPr lang="en-US" dirty="0"/>
              <a:t>are hard to change</a:t>
            </a:r>
          </a:p>
          <a:p>
            <a:pPr lvl="1"/>
            <a:r>
              <a:rPr lang="en-US" dirty="0"/>
              <a:t>(4 + 5) vs. (4 5 +) on a calculator</a:t>
            </a:r>
          </a:p>
          <a:p>
            <a:pPr lvl="1"/>
            <a:r>
              <a:rPr lang="en-US" dirty="0"/>
              <a:t>dragging to trash?</a:t>
            </a:r>
          </a:p>
          <a:p>
            <a:pPr lvl="2"/>
            <a:r>
              <a:rPr lang="en-US" dirty="0"/>
              <a:t>deletes file but ejects disk</a:t>
            </a:r>
            <a:br>
              <a:rPr lang="en-US" dirty="0"/>
            </a:br>
            <a:endParaRPr lang="en-US" dirty="0"/>
          </a:p>
          <a:p>
            <a:r>
              <a:rPr lang="en-US" dirty="0"/>
              <a:t>Interface must communicate model</a:t>
            </a:r>
          </a:p>
          <a:p>
            <a:pPr lvl="1"/>
            <a:r>
              <a:rPr lang="en-US" dirty="0"/>
              <a:t>visually, possibly physically or using sound</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13</a:t>
            </a:fld>
            <a:endParaRPr lang="en-US" dirty="0"/>
          </a:p>
        </p:txBody>
      </p:sp>
      <p:pic>
        <p:nvPicPr>
          <p:cNvPr id="7" name="Picture 5" descr="j0196556"/>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527772" y="2945478"/>
            <a:ext cx="1765300" cy="1817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 name="Group 5"/>
          <p:cNvGrpSpPr/>
          <p:nvPr/>
        </p:nvGrpSpPr>
        <p:grpSpPr>
          <a:xfrm>
            <a:off x="9247031" y="1291041"/>
            <a:ext cx="2939112" cy="3676123"/>
            <a:chOff x="6498510" y="1439082"/>
            <a:chExt cx="2645490" cy="3308872"/>
          </a:xfrm>
        </p:grpSpPr>
        <p:pic>
          <p:nvPicPr>
            <p:cNvPr id="1026" name="Picture 2" descr="http://informedlondon.com/wp-content/uploads/2011/08/East-gallery_medication.jpe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98510" y="1439082"/>
              <a:ext cx="2645490" cy="301279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7264787" y="4470955"/>
              <a:ext cx="1340432" cy="276999"/>
            </a:xfrm>
            <a:prstGeom prst="rect">
              <a:avLst/>
            </a:prstGeom>
            <a:noFill/>
          </p:spPr>
          <p:txBody>
            <a:bodyPr wrap="none" rtlCol="0">
              <a:spAutoFit/>
            </a:bodyPr>
            <a:lstStyle/>
            <a:p>
              <a:r>
                <a:rPr lang="en-US" sz="1200" dirty="0">
                  <a:latin typeface="Helvetica" panose="020B0604020202020204" pitchFamily="34" charset="0"/>
                  <a:cs typeface="Helvetica" panose="020B0604020202020204" pitchFamily="34" charset="0"/>
                </a:rPr>
                <a:t>David </a:t>
              </a:r>
              <a:r>
                <a:rPr lang="en-US" sz="1200" dirty="0" err="1">
                  <a:latin typeface="Helvetica" panose="020B0604020202020204" pitchFamily="34" charset="0"/>
                  <a:cs typeface="Helvetica" panose="020B0604020202020204" pitchFamily="34" charset="0"/>
                </a:rPr>
                <a:t>Shillinglaw</a:t>
              </a:r>
              <a:endParaRPr lang="en-US" sz="1200" dirty="0">
                <a:latin typeface="Helvetica" panose="020B0604020202020204" pitchFamily="34" charset="0"/>
                <a:cs typeface="Helvetica"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36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36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36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368">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368">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368">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36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8" grpId="0" build="p" bldLvl="3"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2-01-26 at 11.45.33 AM.png"/>
          <p:cNvPicPr>
            <a:picLocks noChangeAspect="1"/>
          </p:cNvPicPr>
          <p:nvPr/>
        </p:nvPicPr>
        <p:blipFill rotWithShape="1">
          <a:blip r:embed="rId3">
            <a:extLst>
              <a:ext uri="{28A0092B-C50C-407E-A947-70E740481C1C}">
                <a14:useLocalDpi xmlns:a14="http://schemas.microsoft.com/office/drawing/2010/main" val="0"/>
              </a:ext>
            </a:extLst>
          </a:blip>
          <a:srcRect l="2950" b="10294"/>
          <a:stretch/>
        </p:blipFill>
        <p:spPr>
          <a:xfrm>
            <a:off x="7657416" y="3534235"/>
            <a:ext cx="4455723" cy="1502542"/>
          </a:xfrm>
          <a:prstGeom prst="rect">
            <a:avLst/>
          </a:prstGeom>
        </p:spPr>
      </p:pic>
      <p:sp>
        <p:nvSpPr>
          <p:cNvPr id="8" name="Rectangle 7"/>
          <p:cNvSpPr/>
          <p:nvPr/>
        </p:nvSpPr>
        <p:spPr bwMode="auto">
          <a:xfrm>
            <a:off x="7650777" y="5249650"/>
            <a:ext cx="4466580" cy="1028835"/>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88066" name="Rectangle 3"/>
          <p:cNvSpPr>
            <a:spLocks noGrp="1" noChangeArrowheads="1"/>
          </p:cNvSpPr>
          <p:nvPr>
            <p:ph idx="1"/>
          </p:nvPr>
        </p:nvSpPr>
        <p:spPr/>
        <p:txBody>
          <a:bodyPr/>
          <a:lstStyle/>
          <a:p>
            <a:pPr marL="0" indent="0">
              <a:buNone/>
            </a:pPr>
            <a:r>
              <a:rPr lang="en-US" dirty="0"/>
              <a:t>Well-designed objects have affordances</a:t>
            </a:r>
          </a:p>
          <a:p>
            <a:pPr lvl="1"/>
            <a:r>
              <a:rPr lang="en-US" dirty="0"/>
              <a:t>clues to their operation</a:t>
            </a:r>
          </a:p>
          <a:p>
            <a:pPr lvl="1"/>
            <a:r>
              <a:rPr lang="en-US" dirty="0"/>
              <a:t>often visual, but not always (e.g., speech)</a:t>
            </a:r>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14</a:t>
            </a:fld>
            <a:endParaRPr lang="en-US" dirty="0"/>
          </a:p>
        </p:txBody>
      </p:sp>
      <p:sp>
        <p:nvSpPr>
          <p:cNvPr id="88072" name="Text Box 75"/>
          <p:cNvSpPr txBox="1">
            <a:spLocks noChangeArrowheads="1"/>
          </p:cNvSpPr>
          <p:nvPr/>
        </p:nvSpPr>
        <p:spPr bwMode="auto">
          <a:xfrm>
            <a:off x="7732122" y="5324378"/>
            <a:ext cx="4395601"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dirty="0">
                <a:latin typeface="Helvetica Light"/>
              </a:rPr>
              <a:t>What affordances do you see here?</a:t>
            </a:r>
          </a:p>
        </p:txBody>
      </p:sp>
      <p:pic>
        <p:nvPicPr>
          <p:cNvPr id="2050" name="Picture 2" descr="Mug - Wikipedia">
            <a:extLst>
              <a:ext uri="{FF2B5EF4-FFF2-40B4-BE49-F238E27FC236}">
                <a16:creationId xmlns:a16="http://schemas.microsoft.com/office/drawing/2014/main" id="{B38077C4-3EF8-1946-802B-AFE9CC94390E}"/>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13140" r="5359"/>
          <a:stretch/>
        </p:blipFill>
        <p:spPr bwMode="auto">
          <a:xfrm>
            <a:off x="752041" y="3534235"/>
            <a:ext cx="2951170" cy="271576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BE97CEAF-96BB-B145-92E4-65EC709B5E9E}"/>
              </a:ext>
            </a:extLst>
          </p:cNvPr>
          <p:cNvSpPr txBox="1"/>
          <p:nvPr/>
        </p:nvSpPr>
        <p:spPr>
          <a:xfrm>
            <a:off x="676045" y="6278485"/>
            <a:ext cx="3122971" cy="338554"/>
          </a:xfrm>
          <a:prstGeom prst="rect">
            <a:avLst/>
          </a:prstGeom>
          <a:noFill/>
        </p:spPr>
        <p:txBody>
          <a:bodyPr wrap="none" rtlCol="0">
            <a:spAutoFit/>
          </a:bodyPr>
          <a:lstStyle/>
          <a:p>
            <a:r>
              <a:rPr lang="en-US" sz="1600" dirty="0">
                <a:latin typeface="Helvetica" pitchFamily="2" charset="0"/>
              </a:rPr>
              <a:t>Gibson: “actionable possibilities”</a:t>
            </a:r>
          </a:p>
        </p:txBody>
      </p:sp>
      <p:pic>
        <p:nvPicPr>
          <p:cNvPr id="18" name="Picture 69" descr="Telephone">
            <a:extLst>
              <a:ext uri="{FF2B5EF4-FFF2-40B4-BE49-F238E27FC236}">
                <a16:creationId xmlns:a16="http://schemas.microsoft.com/office/drawing/2014/main" id="{B4DA994D-CAE5-BC4F-9848-C35D45ED931B}"/>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3794244" y="3534235"/>
            <a:ext cx="3749920" cy="271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5" name="Rectangle 2"/>
          <p:cNvSpPr>
            <a:spLocks noGrp="1" noChangeArrowheads="1"/>
          </p:cNvSpPr>
          <p:nvPr>
            <p:ph type="title"/>
          </p:nvPr>
        </p:nvSpPr>
        <p:spPr/>
        <p:txBody>
          <a:bodyPr/>
          <a:lstStyle/>
          <a:p>
            <a:r>
              <a:rPr lang="en-US" dirty="0"/>
              <a:t>Affordances as Perceptual Clues</a:t>
            </a:r>
          </a:p>
        </p:txBody>
      </p:sp>
      <p:grpSp>
        <p:nvGrpSpPr>
          <p:cNvPr id="19" name="Group 18">
            <a:extLst>
              <a:ext uri="{FF2B5EF4-FFF2-40B4-BE49-F238E27FC236}">
                <a16:creationId xmlns:a16="http://schemas.microsoft.com/office/drawing/2014/main" id="{20034095-A58C-5447-BE12-799091C46BB7}"/>
              </a:ext>
            </a:extLst>
          </p:cNvPr>
          <p:cNvGrpSpPr/>
          <p:nvPr/>
        </p:nvGrpSpPr>
        <p:grpSpPr>
          <a:xfrm>
            <a:off x="7666431" y="5320462"/>
            <a:ext cx="4435271" cy="1196090"/>
            <a:chOff x="4332792" y="3528558"/>
            <a:chExt cx="4435271" cy="1196090"/>
          </a:xfrm>
        </p:grpSpPr>
        <p:pic>
          <p:nvPicPr>
            <p:cNvPr id="20" name="Picture 19">
              <a:extLst>
                <a:ext uri="{FF2B5EF4-FFF2-40B4-BE49-F238E27FC236}">
                  <a16:creationId xmlns:a16="http://schemas.microsoft.com/office/drawing/2014/main" id="{5085E0CA-A610-654D-B018-CA15D17CD7DD}"/>
                </a:ext>
              </a:extLst>
            </p:cNvPr>
            <p:cNvPicPr>
              <a:picLocks noChangeAspect="1"/>
            </p:cNvPicPr>
            <p:nvPr/>
          </p:nvPicPr>
          <p:blipFill rotWithShape="1">
            <a:blip r:embed="rId6"/>
            <a:srcRect l="5116" t="11619" r="5215" b="10064"/>
            <a:stretch/>
          </p:blipFill>
          <p:spPr>
            <a:xfrm>
              <a:off x="4332792" y="3528558"/>
              <a:ext cx="4435271" cy="841325"/>
            </a:xfrm>
            <a:prstGeom prst="rect">
              <a:avLst/>
            </a:prstGeom>
          </p:spPr>
        </p:pic>
        <p:sp>
          <p:nvSpPr>
            <p:cNvPr id="21" name="TextBox 20">
              <a:extLst>
                <a:ext uri="{FF2B5EF4-FFF2-40B4-BE49-F238E27FC236}">
                  <a16:creationId xmlns:a16="http://schemas.microsoft.com/office/drawing/2014/main" id="{F4DD57FF-D8D1-1249-9AFC-DA3642C25E92}"/>
                </a:ext>
              </a:extLst>
            </p:cNvPr>
            <p:cNvSpPr txBox="1"/>
            <p:nvPr/>
          </p:nvSpPr>
          <p:spPr>
            <a:xfrm>
              <a:off x="4612967" y="4391379"/>
              <a:ext cx="583814" cy="307777"/>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iOS7</a:t>
              </a:r>
            </a:p>
          </p:txBody>
        </p:sp>
        <p:sp>
          <p:nvSpPr>
            <p:cNvPr id="22" name="TextBox 21">
              <a:extLst>
                <a:ext uri="{FF2B5EF4-FFF2-40B4-BE49-F238E27FC236}">
                  <a16:creationId xmlns:a16="http://schemas.microsoft.com/office/drawing/2014/main" id="{8BADC033-A760-D94C-B763-193A7C6E334E}"/>
                </a:ext>
              </a:extLst>
            </p:cNvPr>
            <p:cNvSpPr txBox="1"/>
            <p:nvPr/>
          </p:nvSpPr>
          <p:spPr>
            <a:xfrm>
              <a:off x="5557877" y="4409911"/>
              <a:ext cx="2232495" cy="307777"/>
            </a:xfrm>
            <a:prstGeom prst="rect">
              <a:avLst/>
            </a:prstGeom>
            <a:noFill/>
          </p:spPr>
          <p:txBody>
            <a:bodyPr wrap="square" rtlCol="0">
              <a:spAutoFit/>
            </a:bodyPr>
            <a:lstStyle/>
            <a:p>
              <a:r>
                <a:rPr lang="en-US" sz="1400" dirty="0">
                  <a:latin typeface="Helvetica" panose="020B0604020202020204" pitchFamily="34" charset="0"/>
                  <a:cs typeface="Helvetica" panose="020B0604020202020204" pitchFamily="34" charset="0"/>
                </a:rPr>
                <a:t>iOS7 w/ “button shapes”</a:t>
              </a:r>
            </a:p>
          </p:txBody>
        </p:sp>
        <p:sp>
          <p:nvSpPr>
            <p:cNvPr id="23" name="TextBox 22">
              <a:extLst>
                <a:ext uri="{FF2B5EF4-FFF2-40B4-BE49-F238E27FC236}">
                  <a16:creationId xmlns:a16="http://schemas.microsoft.com/office/drawing/2014/main" id="{BBE4C9B3-4D5E-184C-8CE4-321DD9AE6C6A}"/>
                </a:ext>
              </a:extLst>
            </p:cNvPr>
            <p:cNvSpPr txBox="1"/>
            <p:nvPr/>
          </p:nvSpPr>
          <p:spPr>
            <a:xfrm>
              <a:off x="7886177" y="4416871"/>
              <a:ext cx="583814" cy="307777"/>
            </a:xfrm>
            <a:prstGeom prst="rect">
              <a:avLst/>
            </a:prstGeom>
            <a:noFill/>
          </p:spPr>
          <p:txBody>
            <a:bodyPr wrap="none" rtlCol="0">
              <a:spAutoFit/>
            </a:bodyPr>
            <a:lstStyle/>
            <a:p>
              <a:r>
                <a:rPr lang="en-US" sz="1400" dirty="0">
                  <a:latin typeface="Helvetica" panose="020B0604020202020204" pitchFamily="34" charset="0"/>
                  <a:cs typeface="Helvetica" panose="020B0604020202020204" pitchFamily="34" charset="0"/>
                </a:rPr>
                <a:t>iOS6</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88072"/>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807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bwMode="auto">
          <a:xfrm>
            <a:off x="545910" y="5156812"/>
            <a:ext cx="4858603" cy="6553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15</a:t>
            </a:fld>
            <a:endParaRPr lang="en-US" dirty="0"/>
          </a:p>
        </p:txBody>
      </p:sp>
      <p:sp>
        <p:nvSpPr>
          <p:cNvPr id="2" name="Rectangle 1">
            <a:extLst>
              <a:ext uri="{FF2B5EF4-FFF2-40B4-BE49-F238E27FC236}">
                <a16:creationId xmlns:a16="http://schemas.microsoft.com/office/drawing/2014/main" id="{B9DFEDD5-8716-0A4D-B2B9-705D48AB98EA}"/>
              </a:ext>
            </a:extLst>
          </p:cNvPr>
          <p:cNvSpPr/>
          <p:nvPr/>
        </p:nvSpPr>
        <p:spPr bwMode="auto">
          <a:xfrm>
            <a:off x="545910" y="3016871"/>
            <a:ext cx="4858603" cy="1963701"/>
          </a:xfrm>
          <a:prstGeom prst="rect">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8" charset="0"/>
            </a:endParaRPr>
          </a:p>
        </p:txBody>
      </p:sp>
      <p:grpSp>
        <p:nvGrpSpPr>
          <p:cNvPr id="90118" name="Group 54"/>
          <p:cNvGrpSpPr>
            <a:grpSpLocks/>
          </p:cNvGrpSpPr>
          <p:nvPr/>
        </p:nvGrpSpPr>
        <p:grpSpPr bwMode="auto">
          <a:xfrm>
            <a:off x="546707" y="3032948"/>
            <a:ext cx="4858320" cy="2424277"/>
            <a:chOff x="2431" y="2896"/>
            <a:chExt cx="2487" cy="1241"/>
          </a:xfrm>
        </p:grpSpPr>
        <p:pic>
          <p:nvPicPr>
            <p:cNvPr id="90121" name="Picture 55" descr="carelman"/>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670" y="2896"/>
              <a:ext cx="2038" cy="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22" name="Text Box 56"/>
            <p:cNvSpPr txBox="1">
              <a:spLocks noChangeArrowheads="1"/>
            </p:cNvSpPr>
            <p:nvPr/>
          </p:nvSpPr>
          <p:spPr bwMode="auto">
            <a:xfrm>
              <a:off x="2431" y="3979"/>
              <a:ext cx="2487" cy="1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400" dirty="0">
                  <a:latin typeface="Helvetica" pitchFamily="2" charset="0"/>
                </a:rPr>
                <a:t>Jacques </a:t>
              </a:r>
              <a:r>
                <a:rPr lang="en-US" sz="1400" dirty="0" err="1">
                  <a:latin typeface="Helvetica" pitchFamily="2" charset="0"/>
                </a:rPr>
                <a:t>Carelman</a:t>
              </a:r>
              <a:r>
                <a:rPr lang="en-US" sz="1400" i="1" dirty="0">
                  <a:latin typeface="Helvetica" pitchFamily="2" charset="0"/>
                </a:rPr>
                <a:t>, </a:t>
              </a:r>
              <a:r>
                <a:rPr lang="en-US" sz="1400" b="0" i="1" dirty="0">
                  <a:effectLst/>
                  <a:latin typeface="Helvetica" pitchFamily="2" charset="0"/>
                </a:rPr>
                <a:t>Catalogue </a:t>
              </a:r>
              <a:r>
                <a:rPr lang="en-US" sz="1400" b="0" i="1" dirty="0" err="1">
                  <a:effectLst/>
                  <a:latin typeface="Helvetica" pitchFamily="2" charset="0"/>
                </a:rPr>
                <a:t>d’Objets</a:t>
              </a:r>
              <a:r>
                <a:rPr lang="en-US" sz="1400" i="1" dirty="0">
                  <a:latin typeface="Helvetica" pitchFamily="2" charset="0"/>
                </a:rPr>
                <a:t> </a:t>
              </a:r>
              <a:r>
                <a:rPr lang="en-US" sz="1400" b="0" i="1" dirty="0" err="1">
                  <a:effectLst/>
                  <a:latin typeface="Helvetica" pitchFamily="2" charset="0"/>
                </a:rPr>
                <a:t>Introuvables</a:t>
              </a:r>
              <a:endParaRPr lang="en-US" sz="1400" i="1" dirty="0">
                <a:latin typeface="Helvetica" pitchFamily="2" charset="0"/>
              </a:endParaRPr>
            </a:p>
          </p:txBody>
        </p:sp>
      </p:grpSp>
      <p:sp>
        <p:nvSpPr>
          <p:cNvPr id="165945" name="Text Box 57"/>
          <p:cNvSpPr txBox="1">
            <a:spLocks noChangeArrowheads="1"/>
          </p:cNvSpPr>
          <p:nvPr/>
        </p:nvSpPr>
        <p:spPr bwMode="auto">
          <a:xfrm>
            <a:off x="2663058" y="5454091"/>
            <a:ext cx="2741455"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1400" dirty="0">
                <a:latin typeface="Helvetica" pitchFamily="2" charset="0"/>
              </a:rPr>
              <a:t>Crazy design for a screw punch!</a:t>
            </a:r>
          </a:p>
        </p:txBody>
      </p:sp>
      <p:pic>
        <p:nvPicPr>
          <p:cNvPr id="3074" name="Picture 2">
            <a:extLst>
              <a:ext uri="{FF2B5EF4-FFF2-40B4-BE49-F238E27FC236}">
                <a16:creationId xmlns:a16="http://schemas.microsoft.com/office/drawing/2014/main" id="{D043E8C8-8BBF-5D49-A10E-172B5060791F}"/>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01524" y="3024619"/>
            <a:ext cx="2957981" cy="196370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161D64C-1B74-CE42-AD63-193E65430F6F}"/>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985698" y="3016871"/>
            <a:ext cx="2957981" cy="19637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59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4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a:extLst>
              <a:ext uri="{FF2B5EF4-FFF2-40B4-BE49-F238E27FC236}">
                <a16:creationId xmlns:a16="http://schemas.microsoft.com/office/drawing/2014/main" id="{FB5BAD95-F83B-CC49-AC4C-C2F63DD1202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65461" y="2844534"/>
            <a:ext cx="3821347" cy="33009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81F55B8B-5339-D54A-9646-A82072381198}"/>
              </a:ext>
            </a:extLst>
          </p:cNvPr>
          <p:cNvSpPr/>
          <p:nvPr/>
        </p:nvSpPr>
        <p:spPr bwMode="auto">
          <a:xfrm>
            <a:off x="9136857" y="3595155"/>
            <a:ext cx="3056429" cy="655306"/>
          </a:xfrm>
          <a:prstGeom prst="rect">
            <a:avLst/>
          </a:prstGeom>
          <a:solidFill>
            <a:srgbClr val="000000">
              <a:alpha val="67000"/>
            </a:srgb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dirty="0">
              <a:latin typeface="Helvetica"/>
              <a:cs typeface="Helvetica"/>
            </a:endParaRPr>
          </a:p>
        </p:txBody>
      </p:sp>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16</a:t>
            </a:fld>
            <a:endParaRPr lang="en-US" dirty="0"/>
          </a:p>
        </p:txBody>
      </p:sp>
      <p:pic>
        <p:nvPicPr>
          <p:cNvPr id="165946" name="Picture 58" descr="DSC00057"/>
          <p:cNvPicPr>
            <a:picLocks noChangeAspect="1" noChangeArrowheads="1"/>
          </p:cNvPicPr>
          <p:nvPr/>
        </p:nvPicPr>
        <p:blipFill>
          <a:blip r:embed="rId4" cstate="email">
            <a:extLst>
              <a:ext uri="{28A0092B-C50C-407E-A947-70E740481C1C}">
                <a14:useLocalDpi xmlns:a14="http://schemas.microsoft.com/office/drawing/2010/main" val="0"/>
              </a:ext>
            </a:extLst>
          </a:blip>
          <a:srcRect l="28844" t="19072"/>
          <a:stretch>
            <a:fillRect/>
          </a:stretch>
        </p:blipFill>
        <p:spPr bwMode="auto">
          <a:xfrm>
            <a:off x="711333" y="2844534"/>
            <a:ext cx="2195805" cy="3299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a:extLst>
              <a:ext uri="{FF2B5EF4-FFF2-40B4-BE49-F238E27FC236}">
                <a16:creationId xmlns:a16="http://schemas.microsoft.com/office/drawing/2014/main" id="{48C603AA-9493-C24A-AEE5-3C0FD4CF69A8}"/>
              </a:ext>
            </a:extLst>
          </p:cNvPr>
          <p:cNvPicPr>
            <a:picLocks noChangeAspect="1"/>
          </p:cNvPicPr>
          <p:nvPr/>
        </p:nvPicPr>
        <p:blipFill>
          <a:blip r:embed="rId5"/>
          <a:stretch>
            <a:fillRect/>
          </a:stretch>
        </p:blipFill>
        <p:spPr>
          <a:xfrm>
            <a:off x="3013616" y="2844535"/>
            <a:ext cx="5145367" cy="3299879"/>
          </a:xfrm>
          <a:prstGeom prst="rect">
            <a:avLst/>
          </a:prstGeom>
        </p:spPr>
      </p:pic>
      <p:sp>
        <p:nvSpPr>
          <p:cNvPr id="6" name="TextBox 5">
            <a:extLst>
              <a:ext uri="{FF2B5EF4-FFF2-40B4-BE49-F238E27FC236}">
                <a16:creationId xmlns:a16="http://schemas.microsoft.com/office/drawing/2014/main" id="{E7B2A541-5945-F44E-AC97-2487ABC0F1FF}"/>
              </a:ext>
            </a:extLst>
          </p:cNvPr>
          <p:cNvSpPr txBox="1"/>
          <p:nvPr/>
        </p:nvSpPr>
        <p:spPr>
          <a:xfrm>
            <a:off x="9329857" y="3731567"/>
            <a:ext cx="2342308" cy="461665"/>
          </a:xfrm>
          <a:prstGeom prst="rect">
            <a:avLst/>
          </a:prstGeom>
          <a:noFill/>
        </p:spPr>
        <p:txBody>
          <a:bodyPr wrap="none" rtlCol="0">
            <a:spAutoFit/>
          </a:bodyPr>
          <a:lstStyle/>
          <a:p>
            <a:r>
              <a:rPr lang="en-US" dirty="0">
                <a:latin typeface="Helvetica" pitchFamily="2" charset="0"/>
              </a:rPr>
              <a:t>“Norman doors”</a:t>
            </a:r>
          </a:p>
        </p:txBody>
      </p:sp>
      <p:sp>
        <p:nvSpPr>
          <p:cNvPr id="15" name="TextBox 14">
            <a:extLst>
              <a:ext uri="{FF2B5EF4-FFF2-40B4-BE49-F238E27FC236}">
                <a16:creationId xmlns:a16="http://schemas.microsoft.com/office/drawing/2014/main" id="{083F1E42-3A14-AF44-B95E-B1C9E10126DC}"/>
              </a:ext>
            </a:extLst>
          </p:cNvPr>
          <p:cNvSpPr txBox="1"/>
          <p:nvPr/>
        </p:nvSpPr>
        <p:spPr>
          <a:xfrm>
            <a:off x="1155309" y="6245416"/>
            <a:ext cx="9398727" cy="338554"/>
          </a:xfrm>
          <a:prstGeom prst="rect">
            <a:avLst/>
          </a:prstGeom>
          <a:noFill/>
        </p:spPr>
        <p:txBody>
          <a:bodyPr wrap="none" rtlCol="0">
            <a:spAutoFit/>
          </a:bodyPr>
          <a:lstStyle/>
          <a:p>
            <a:r>
              <a:rPr lang="en-US" sz="1600" dirty="0">
                <a:latin typeface="Helvetica" pitchFamily="2" charset="0"/>
                <a:hlinkClick r:id="rId6">
                  <a:extLst>
                    <a:ext uri="{A12FA001-AC4F-418D-AE19-62706E023703}">
                      <ahyp:hlinkClr xmlns:ahyp="http://schemas.microsoft.com/office/drawing/2018/hyperlinkcolor" val="tx"/>
                    </a:ext>
                  </a:extLst>
                </a:hlinkClick>
              </a:rPr>
              <a:t>https://99percentinvisible.org/article/norman-doors-dont-know-whether-push-pull-blame-design/</a:t>
            </a:r>
            <a:r>
              <a:rPr lang="en-US" sz="1600" dirty="0">
                <a:latin typeface="Helvetica" pitchFamily="2" charset="0"/>
              </a:rPr>
              <a:t>” (5:31)</a:t>
            </a:r>
            <a:endParaRPr lang="en-US" dirty="0">
              <a:latin typeface="Helvetica" pitchFamily="2" charset="0"/>
            </a:endParaRPr>
          </a:p>
        </p:txBody>
      </p:sp>
    </p:spTree>
    <p:extLst>
      <p:ext uri="{BB962C8B-B14F-4D97-AF65-F5344CB8AC3E}">
        <p14:creationId xmlns:p14="http://schemas.microsoft.com/office/powerpoint/2010/main" val="23419613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6" grpId="0"/>
      <p:bldP spid="6" grpId="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ChangeArrowheads="1"/>
          </p:cNvSpPr>
          <p:nvPr>
            <p:ph type="title"/>
          </p:nvPr>
        </p:nvSpPr>
        <p:spPr/>
        <p:txBody>
          <a:bodyPr/>
          <a:lstStyle/>
          <a:p>
            <a:r>
              <a:rPr lang="en-US" dirty="0"/>
              <a:t>Affordances as Perceptual Clues</a:t>
            </a:r>
          </a:p>
        </p:txBody>
      </p:sp>
      <p:sp>
        <p:nvSpPr>
          <p:cNvPr id="90114" name="Rectangle 3"/>
          <p:cNvSpPr>
            <a:spLocks noGrp="1" noChangeArrowheads="1"/>
          </p:cNvSpPr>
          <p:nvPr>
            <p:ph idx="1"/>
          </p:nvPr>
        </p:nvSpPr>
        <p:spPr/>
        <p:txBody>
          <a:bodyPr/>
          <a:lstStyle/>
          <a:p>
            <a:pPr marL="0" indent="0">
              <a:buNone/>
            </a:pPr>
            <a:r>
              <a:rPr lang="en-US" dirty="0"/>
              <a:t>Poorly-designed objects</a:t>
            </a:r>
          </a:p>
          <a:p>
            <a:pPr lvl="1"/>
            <a:r>
              <a:rPr lang="en-US" dirty="0"/>
              <a:t>no clues or misleading clues</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17</a:t>
            </a:fld>
            <a:endParaRPr lang="en-US" dirty="0"/>
          </a:p>
        </p:txBody>
      </p:sp>
      <p:pic>
        <p:nvPicPr>
          <p:cNvPr id="13" name="Picture 12"/>
          <p:cNvPicPr>
            <a:picLocks noChangeAspect="1"/>
          </p:cNvPicPr>
          <p:nvPr/>
        </p:nvPicPr>
        <p:blipFill>
          <a:blip r:embed="rId3"/>
          <a:stretch>
            <a:fillRect/>
          </a:stretch>
        </p:blipFill>
        <p:spPr>
          <a:xfrm>
            <a:off x="2482925" y="2823021"/>
            <a:ext cx="2468647" cy="3702971"/>
          </a:xfrm>
          <a:prstGeom prst="rect">
            <a:avLst/>
          </a:prstGeom>
        </p:spPr>
      </p:pic>
      <p:pic>
        <p:nvPicPr>
          <p:cNvPr id="14" name="Picture 13"/>
          <p:cNvPicPr>
            <a:picLocks noChangeAspect="1"/>
          </p:cNvPicPr>
          <p:nvPr/>
        </p:nvPicPr>
        <p:blipFill>
          <a:blip r:embed="rId4"/>
          <a:stretch>
            <a:fillRect/>
          </a:stretch>
        </p:blipFill>
        <p:spPr>
          <a:xfrm>
            <a:off x="5165311" y="2823022"/>
            <a:ext cx="2468647" cy="3702971"/>
          </a:xfrm>
          <a:prstGeom prst="rect">
            <a:avLst/>
          </a:prstGeom>
        </p:spPr>
      </p:pic>
      <p:pic>
        <p:nvPicPr>
          <p:cNvPr id="15" name="Picture 14"/>
          <p:cNvPicPr>
            <a:picLocks noChangeAspect="1"/>
          </p:cNvPicPr>
          <p:nvPr/>
        </p:nvPicPr>
        <p:blipFill>
          <a:blip r:embed="rId5"/>
          <a:stretch>
            <a:fillRect/>
          </a:stretch>
        </p:blipFill>
        <p:spPr>
          <a:xfrm>
            <a:off x="7847697" y="2823022"/>
            <a:ext cx="2468647" cy="3702971"/>
          </a:xfrm>
          <a:prstGeom prst="rect">
            <a:avLst/>
          </a:prstGeom>
        </p:spPr>
      </p:pic>
      <p:sp>
        <p:nvSpPr>
          <p:cNvPr id="16" name="TextBox 15"/>
          <p:cNvSpPr txBox="1"/>
          <p:nvPr/>
        </p:nvSpPr>
        <p:spPr>
          <a:xfrm>
            <a:off x="45076" y="6320736"/>
            <a:ext cx="2515432" cy="238527"/>
          </a:xfrm>
          <a:prstGeom prst="rect">
            <a:avLst/>
          </a:prstGeom>
          <a:noFill/>
        </p:spPr>
        <p:txBody>
          <a:bodyPr wrap="none" rtlCol="0">
            <a:spAutoFit/>
          </a:bodyPr>
          <a:lstStyle/>
          <a:p>
            <a:r>
              <a:rPr lang="en-US" sz="950" dirty="0">
                <a:latin typeface="Helvetica" charset="0"/>
                <a:ea typeface="Helvetica" charset="0"/>
                <a:cs typeface="Helvetica" charset="0"/>
              </a:rPr>
              <a:t>http://</a:t>
            </a:r>
            <a:r>
              <a:rPr lang="en-US" sz="950" dirty="0" err="1">
                <a:latin typeface="Helvetica" charset="0"/>
                <a:ea typeface="Helvetica" charset="0"/>
                <a:cs typeface="Helvetica" charset="0"/>
              </a:rPr>
              <a:t>alistapart.com</a:t>
            </a:r>
            <a:r>
              <a:rPr lang="en-US" sz="950" dirty="0">
                <a:latin typeface="Helvetica" charset="0"/>
                <a:ea typeface="Helvetica" charset="0"/>
                <a:cs typeface="Helvetica" charset="0"/>
              </a:rPr>
              <a:t>/article/flat-</a:t>
            </a:r>
            <a:r>
              <a:rPr lang="en-US" sz="950" dirty="0" err="1">
                <a:latin typeface="Helvetica" charset="0"/>
                <a:ea typeface="Helvetica" charset="0"/>
                <a:cs typeface="Helvetica" charset="0"/>
              </a:rPr>
              <a:t>ui</a:t>
            </a:r>
            <a:r>
              <a:rPr lang="en-US" sz="950" dirty="0">
                <a:latin typeface="Helvetica" charset="0"/>
                <a:ea typeface="Helvetica" charset="0"/>
                <a:cs typeface="Helvetica" charset="0"/>
              </a:rPr>
              <a:t>-and-forms</a:t>
            </a:r>
          </a:p>
        </p:txBody>
      </p:sp>
    </p:spTree>
    <p:extLst>
      <p:ext uri="{BB962C8B-B14F-4D97-AF65-F5344CB8AC3E}">
        <p14:creationId xmlns:p14="http://schemas.microsoft.com/office/powerpoint/2010/main" val="20466914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2"/>
          <p:cNvSpPr>
            <a:spLocks noGrp="1" noChangeArrowheads="1"/>
          </p:cNvSpPr>
          <p:nvPr>
            <p:ph type="title"/>
          </p:nvPr>
        </p:nvSpPr>
        <p:spPr/>
        <p:txBody>
          <a:bodyPr/>
          <a:lstStyle/>
          <a:p>
            <a:r>
              <a:rPr lang="en-US" dirty="0"/>
              <a:t>Refrigerator</a:t>
            </a:r>
          </a:p>
        </p:txBody>
      </p:sp>
      <p:sp>
        <p:nvSpPr>
          <p:cNvPr id="92162" name="Rectangle 3"/>
          <p:cNvSpPr>
            <a:spLocks noGrp="1" noChangeArrowheads="1"/>
          </p:cNvSpPr>
          <p:nvPr>
            <p:ph idx="1"/>
          </p:nvPr>
        </p:nvSpPr>
        <p:spPr>
          <a:xfrm>
            <a:off x="639233" y="5637080"/>
            <a:ext cx="11195715" cy="687520"/>
          </a:xfrm>
        </p:spPr>
        <p:txBody>
          <a:bodyPr/>
          <a:lstStyle/>
          <a:p>
            <a:pPr marL="0" indent="0">
              <a:buNone/>
            </a:pPr>
            <a:r>
              <a:rPr lang="en-US" dirty="0"/>
              <a:t>Problem: freezer too cold, but fresh food just right</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18</a:t>
            </a:fld>
            <a:endParaRPr lang="en-US" dirty="0"/>
          </a:p>
        </p:txBody>
      </p:sp>
      <p:grpSp>
        <p:nvGrpSpPr>
          <p:cNvPr id="92166" name="Group 6"/>
          <p:cNvGrpSpPr>
            <a:grpSpLocks/>
          </p:cNvGrpSpPr>
          <p:nvPr/>
        </p:nvGrpSpPr>
        <p:grpSpPr bwMode="auto">
          <a:xfrm>
            <a:off x="3184525" y="1828801"/>
            <a:ext cx="2395538" cy="3476625"/>
            <a:chOff x="2126" y="955"/>
            <a:chExt cx="1509" cy="2190"/>
          </a:xfrm>
        </p:grpSpPr>
        <p:sp>
          <p:nvSpPr>
            <p:cNvPr id="92171" name="Rectangle 4"/>
            <p:cNvSpPr>
              <a:spLocks noChangeArrowheads="1"/>
            </p:cNvSpPr>
            <p:nvPr/>
          </p:nvSpPr>
          <p:spPr bwMode="auto">
            <a:xfrm>
              <a:off x="2140" y="955"/>
              <a:ext cx="1480" cy="2190"/>
            </a:xfrm>
            <a:prstGeom prst="rect">
              <a:avLst/>
            </a:prstGeom>
            <a:solidFill>
              <a:srgbClr val="FFFFFF"/>
            </a:solidFill>
            <a:ln w="38100">
              <a:solidFill>
                <a:srgbClr val="3E4E6C"/>
              </a:solidFill>
              <a:miter lim="800000"/>
              <a:headEnd/>
              <a:tailEnd/>
            </a:ln>
          </p:spPr>
          <p:txBody>
            <a:bodyPr wrap="none" anchor="ctr"/>
            <a:lstStyle/>
            <a:p>
              <a:endParaRPr lang="en-US"/>
            </a:p>
          </p:txBody>
        </p:sp>
        <p:sp>
          <p:nvSpPr>
            <p:cNvPr id="92172" name="Rectangle 5"/>
            <p:cNvSpPr>
              <a:spLocks noChangeArrowheads="1"/>
            </p:cNvSpPr>
            <p:nvPr/>
          </p:nvSpPr>
          <p:spPr bwMode="auto">
            <a:xfrm>
              <a:off x="2126" y="1589"/>
              <a:ext cx="1509" cy="16"/>
            </a:xfrm>
            <a:prstGeom prst="rect">
              <a:avLst/>
            </a:prstGeom>
            <a:solidFill>
              <a:srgbClr val="FFFFFF"/>
            </a:solidFill>
            <a:ln w="38100">
              <a:solidFill>
                <a:srgbClr val="3E4E6C"/>
              </a:solidFill>
              <a:miter lim="800000"/>
              <a:headEnd/>
              <a:tailEnd/>
            </a:ln>
          </p:spPr>
          <p:txBody>
            <a:bodyPr wrap="none" anchor="ctr"/>
            <a:lstStyle/>
            <a:p>
              <a:endParaRPr lang="en-US"/>
            </a:p>
          </p:txBody>
        </p:sp>
      </p:grpSp>
      <p:sp>
        <p:nvSpPr>
          <p:cNvPr id="92167" name="Line 7"/>
          <p:cNvSpPr>
            <a:spLocks noChangeShapeType="1"/>
          </p:cNvSpPr>
          <p:nvPr/>
        </p:nvSpPr>
        <p:spPr bwMode="auto">
          <a:xfrm flipH="1">
            <a:off x="5232400" y="2010293"/>
            <a:ext cx="1371600" cy="422275"/>
          </a:xfrm>
          <a:prstGeom prst="line">
            <a:avLst/>
          </a:prstGeom>
          <a:noFill/>
          <a:ln w="381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17416" name="Rectangle 8"/>
          <p:cNvSpPr>
            <a:spLocks noChangeArrowheads="1"/>
          </p:cNvSpPr>
          <p:nvPr/>
        </p:nvSpPr>
        <p:spPr bwMode="auto">
          <a:xfrm>
            <a:off x="6280150" y="1831976"/>
            <a:ext cx="1094274" cy="462307"/>
          </a:xfrm>
          <a:prstGeom prst="rect">
            <a:avLst/>
          </a:prstGeom>
          <a:solidFill>
            <a:schemeClr val="bg1"/>
          </a:solidFill>
          <a:ln w="38100">
            <a:noFill/>
            <a:miter lim="800000"/>
            <a:headEnd/>
            <a:tailEnd/>
          </a:ln>
          <a:effectLst/>
        </p:spPr>
        <p:txBody>
          <a:bodyPr wrap="none" lIns="92075" tIns="46038" rIns="92075" bIns="46038">
            <a:spAutoFit/>
          </a:bodyPr>
          <a:lstStyle/>
          <a:p>
            <a:pPr eaLnBrk="0" hangingPunct="0">
              <a:defRPr/>
            </a:pPr>
            <a:r>
              <a:rPr lang="en-US" dirty="0">
                <a:latin typeface="Helvetica Light"/>
                <a:ea typeface="+mn-ea"/>
                <a:cs typeface="+mn-cs"/>
              </a:rPr>
              <a:t>freezer</a:t>
            </a:r>
            <a:endParaRPr lang="en-US" dirty="0">
              <a:solidFill>
                <a:schemeClr val="accent1"/>
              </a:solidFill>
              <a:effectLst>
                <a:outerShdw blurRad="38100" dist="38100" dir="2700000" algn="tl">
                  <a:srgbClr val="000000"/>
                </a:outerShdw>
              </a:effectLst>
              <a:latin typeface="Helvetica Light"/>
              <a:ea typeface="+mn-ea"/>
              <a:cs typeface="+mn-cs"/>
            </a:endParaRPr>
          </a:p>
        </p:txBody>
      </p:sp>
      <p:sp>
        <p:nvSpPr>
          <p:cNvPr id="92169" name="Line 9"/>
          <p:cNvSpPr>
            <a:spLocks noChangeShapeType="1"/>
          </p:cNvSpPr>
          <p:nvPr/>
        </p:nvSpPr>
        <p:spPr bwMode="auto">
          <a:xfrm>
            <a:off x="5324475" y="3649663"/>
            <a:ext cx="966788" cy="506412"/>
          </a:xfrm>
          <a:prstGeom prst="line">
            <a:avLst/>
          </a:prstGeom>
          <a:noFill/>
          <a:ln w="38100">
            <a:solidFill>
              <a:srgbClr val="FFC000"/>
            </a:solidFill>
            <a:round/>
            <a:headEnd type="stealth" w="med" len="lg"/>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2170" name="Rectangle 10"/>
          <p:cNvSpPr>
            <a:spLocks noChangeArrowheads="1"/>
          </p:cNvSpPr>
          <p:nvPr/>
        </p:nvSpPr>
        <p:spPr bwMode="auto">
          <a:xfrm>
            <a:off x="6280150" y="3871914"/>
            <a:ext cx="1492012" cy="462307"/>
          </a:xfrm>
          <a:prstGeom prst="rect">
            <a:avLst/>
          </a:prstGeom>
          <a:solidFill>
            <a:schemeClr val="bg1"/>
          </a:solidFill>
          <a:ln>
            <a:noFill/>
          </a:ln>
          <a:extLst>
            <a:ext uri="{91240B29-F687-4f45-9708-019B960494DF}">
              <a14:hiddenLine xmlns:a14="http://schemas.microsoft.com/office/drawing/2010/main" xmlns="" w="38100">
                <a:solidFill>
                  <a:srgbClr val="000000"/>
                </a:solidFill>
                <a:miter lim="800000"/>
                <a:headEnd/>
                <a:tailEnd/>
              </a14:hiddenLine>
            </a:ext>
          </a:extLst>
        </p:spPr>
        <p:txBody>
          <a:bodyPr wrap="none" lIns="92075" tIns="46038" rIns="92075" bIns="46038">
            <a:spAutoFit/>
          </a:bodyPr>
          <a:lstStyle/>
          <a:p>
            <a:pPr eaLnBrk="0" hangingPunct="0"/>
            <a:r>
              <a:rPr lang="en-US" dirty="0">
                <a:latin typeface="Helvetica Light"/>
              </a:rPr>
              <a:t>fresh food</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4209" name="Rectangle 2"/>
          <p:cNvSpPr>
            <a:spLocks noGrp="1" noChangeArrowheads="1"/>
          </p:cNvSpPr>
          <p:nvPr>
            <p:ph type="title"/>
          </p:nvPr>
        </p:nvSpPr>
        <p:spPr/>
        <p:txBody>
          <a:bodyPr/>
          <a:lstStyle/>
          <a:p>
            <a:r>
              <a:rPr lang="en-US" dirty="0"/>
              <a:t>Refrigerator Controls</a:t>
            </a:r>
          </a:p>
        </p:txBody>
      </p:sp>
      <p:sp>
        <p:nvSpPr>
          <p:cNvPr id="19459" name="Rectangle 3"/>
          <p:cNvSpPr>
            <a:spLocks noGrp="1" noChangeArrowheads="1"/>
          </p:cNvSpPr>
          <p:nvPr>
            <p:ph idx="1"/>
          </p:nvPr>
        </p:nvSpPr>
        <p:spPr>
          <a:xfrm>
            <a:off x="639233" y="4841194"/>
            <a:ext cx="11195715" cy="1716149"/>
          </a:xfrm>
        </p:spPr>
        <p:txBody>
          <a:bodyPr>
            <a:normAutofit fontScale="77500" lnSpcReduction="20000"/>
          </a:bodyPr>
          <a:lstStyle/>
          <a:p>
            <a:pPr marL="0" indent="0">
              <a:buNone/>
            </a:pPr>
            <a:r>
              <a:rPr lang="en-US" dirty="0"/>
              <a:t>What is your conceptual model?</a:t>
            </a:r>
          </a:p>
          <a:p>
            <a:pPr marL="0" indent="0">
              <a:buNone/>
            </a:pPr>
            <a:r>
              <a:rPr lang="en-US" dirty="0"/>
              <a:t>Spend 60 sec. drawing a diagram showing your model</a:t>
            </a:r>
          </a:p>
          <a:p>
            <a:pPr lvl="1"/>
            <a:r>
              <a:rPr lang="en-US" dirty="0"/>
              <a:t>where the cooling units are &amp; how they are controlled</a:t>
            </a:r>
          </a:p>
          <a:p>
            <a:pPr marL="0" indent="0">
              <a:buNone/>
            </a:pPr>
            <a:r>
              <a:rPr lang="en-US" dirty="0"/>
              <a:t>Share with your neighbor &amp; put a picture in the slack channel</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19</a:t>
            </a:fld>
            <a:endParaRPr lang="en-US" dirty="0"/>
          </a:p>
        </p:txBody>
      </p:sp>
      <p:sp>
        <p:nvSpPr>
          <p:cNvPr id="94214" name="Rectangle 4"/>
          <p:cNvSpPr>
            <a:spLocks noChangeArrowheads="1"/>
          </p:cNvSpPr>
          <p:nvPr/>
        </p:nvSpPr>
        <p:spPr bwMode="auto">
          <a:xfrm>
            <a:off x="3352800" y="1221694"/>
            <a:ext cx="6097732" cy="3462338"/>
          </a:xfrm>
          <a:prstGeom prst="rect">
            <a:avLst/>
          </a:prstGeom>
          <a:solidFill>
            <a:schemeClr val="tx1"/>
          </a:solidFill>
          <a:ln w="12700">
            <a:solidFill>
              <a:schemeClr val="tx1"/>
            </a:solidFill>
            <a:miter lim="800000"/>
            <a:headEnd/>
            <a:tailEnd/>
          </a:ln>
        </p:spPr>
        <p:txBody>
          <a:bodyPr wrap="none" anchor="ctr"/>
          <a:lstStyle/>
          <a:p>
            <a:endParaRPr lang="en-US"/>
          </a:p>
        </p:txBody>
      </p:sp>
      <p:sp>
        <p:nvSpPr>
          <p:cNvPr id="94215" name="Rectangle 21"/>
          <p:cNvSpPr>
            <a:spLocks noChangeArrowheads="1"/>
          </p:cNvSpPr>
          <p:nvPr/>
        </p:nvSpPr>
        <p:spPr bwMode="auto">
          <a:xfrm>
            <a:off x="3420991" y="1340757"/>
            <a:ext cx="5951609" cy="23089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Normal Settings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5</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Colder Fresh Food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6-7</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Coldest Fresh Food	</a:t>
            </a:r>
            <a:r>
              <a:rPr lang="en-US" b="1" dirty="0">
                <a:solidFill>
                  <a:srgbClr val="3E4E6C"/>
                </a:solidFill>
                <a:latin typeface="Helvetica" panose="020B0604020202020204" pitchFamily="34" charset="0"/>
                <a:cs typeface="Helvetica" panose="020B0604020202020204" pitchFamily="34" charset="0"/>
              </a:rPr>
              <a:t>B</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8-9</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Colder Freezer	</a:t>
            </a:r>
            <a:r>
              <a:rPr lang="en-US" b="1" dirty="0">
                <a:solidFill>
                  <a:srgbClr val="3E4E6C"/>
                </a:solidFill>
                <a:latin typeface="Helvetica" panose="020B0604020202020204" pitchFamily="34" charset="0"/>
                <a:cs typeface="Helvetica" panose="020B0604020202020204" pitchFamily="34" charset="0"/>
              </a:rPr>
              <a:t>D</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7-8</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Warmer Fresh Food	</a:t>
            </a:r>
            <a:r>
              <a:rPr lang="en-US" b="1" dirty="0">
                <a:solidFill>
                  <a:srgbClr val="3E4E6C"/>
                </a:solidFill>
                <a:latin typeface="Helvetica" panose="020B0604020202020204" pitchFamily="34" charset="0"/>
                <a:cs typeface="Helvetica" panose="020B0604020202020204" pitchFamily="34" charset="0"/>
              </a:rPr>
              <a:t>C</a:t>
            </a:r>
            <a:r>
              <a:rPr lang="en-US" dirty="0">
                <a:solidFill>
                  <a:srgbClr val="3E4E6C"/>
                </a:solidFill>
                <a:latin typeface="Helvetica" panose="020B0604020202020204" pitchFamily="34" charset="0"/>
                <a:cs typeface="Helvetica" panose="020B0604020202020204" pitchFamily="34" charset="0"/>
              </a:rPr>
              <a:t> and </a:t>
            </a:r>
            <a:r>
              <a:rPr lang="en-US" b="1" dirty="0">
                <a:solidFill>
                  <a:srgbClr val="3E4E6C"/>
                </a:solidFill>
                <a:latin typeface="Helvetica" panose="020B0604020202020204" pitchFamily="34" charset="0"/>
                <a:cs typeface="Helvetica" panose="020B0604020202020204" pitchFamily="34" charset="0"/>
              </a:rPr>
              <a:t>4-1</a:t>
            </a:r>
          </a:p>
          <a:p>
            <a:pPr eaLnBrk="0" hangingPunct="0">
              <a:tabLst>
                <a:tab pos="4171950" algn="l"/>
              </a:tabLst>
            </a:pPr>
            <a:r>
              <a:rPr lang="en-US" dirty="0">
                <a:solidFill>
                  <a:srgbClr val="3E4E6C"/>
                </a:solidFill>
                <a:latin typeface="Helvetica" panose="020B0604020202020204" pitchFamily="34" charset="0"/>
                <a:cs typeface="Helvetica" panose="020B0604020202020204" pitchFamily="34" charset="0"/>
              </a:rPr>
              <a:t>OFF </a:t>
            </a:r>
            <a:r>
              <a:rPr lang="en-US" i="1" dirty="0">
                <a:solidFill>
                  <a:srgbClr val="3E4E6C"/>
                </a:solidFill>
                <a:latin typeface="Helvetica" panose="020B0604020202020204" pitchFamily="34" charset="0"/>
                <a:cs typeface="Helvetica" panose="020B0604020202020204" pitchFamily="34" charset="0"/>
              </a:rPr>
              <a:t>(both)	</a:t>
            </a:r>
            <a:r>
              <a:rPr lang="en-US" b="1" dirty="0">
                <a:solidFill>
                  <a:srgbClr val="3E4E6C"/>
                </a:solidFill>
                <a:latin typeface="Helvetica" panose="020B0604020202020204" pitchFamily="34" charset="0"/>
                <a:cs typeface="Helvetica" panose="020B0604020202020204" pitchFamily="34" charset="0"/>
              </a:rPr>
              <a:t>0</a:t>
            </a:r>
          </a:p>
        </p:txBody>
      </p:sp>
      <p:grpSp>
        <p:nvGrpSpPr>
          <p:cNvPr id="94216" name="Group 43"/>
          <p:cNvGrpSpPr>
            <a:grpSpLocks/>
          </p:cNvGrpSpPr>
          <p:nvPr/>
        </p:nvGrpSpPr>
        <p:grpSpPr bwMode="auto">
          <a:xfrm>
            <a:off x="3386760" y="3929969"/>
            <a:ext cx="2474913" cy="573088"/>
            <a:chOff x="1252" y="2810"/>
            <a:chExt cx="1559" cy="361"/>
          </a:xfrm>
        </p:grpSpPr>
        <p:sp>
          <p:nvSpPr>
            <p:cNvPr id="94226" name="Rectangle 25"/>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94227" name="Group 26"/>
            <p:cNvGrpSpPr>
              <a:grpSpLocks/>
            </p:cNvGrpSpPr>
            <p:nvPr/>
          </p:nvGrpSpPr>
          <p:grpSpPr bwMode="auto">
            <a:xfrm>
              <a:off x="1384" y="2811"/>
              <a:ext cx="1070" cy="119"/>
              <a:chOff x="2500" y="1229"/>
              <a:chExt cx="1070" cy="119"/>
            </a:xfrm>
          </p:grpSpPr>
          <p:sp>
            <p:nvSpPr>
              <p:cNvPr id="94229" name="Line 27"/>
              <p:cNvSpPr>
                <a:spLocks noChangeShapeType="1"/>
              </p:cNvSpPr>
              <p:nvPr/>
            </p:nvSpPr>
            <p:spPr bwMode="auto">
              <a:xfrm>
                <a:off x="2500"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30" name="Line 28"/>
              <p:cNvSpPr>
                <a:spLocks noChangeShapeType="1"/>
              </p:cNvSpPr>
              <p:nvPr/>
            </p:nvSpPr>
            <p:spPr bwMode="auto">
              <a:xfrm>
                <a:off x="2772"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31" name="Line 29"/>
              <p:cNvSpPr>
                <a:spLocks noChangeShapeType="1"/>
              </p:cNvSpPr>
              <p:nvPr/>
            </p:nvSpPr>
            <p:spPr bwMode="auto">
              <a:xfrm>
                <a:off x="3051" y="1229"/>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32" name="Line 30"/>
              <p:cNvSpPr>
                <a:spLocks noChangeShapeType="1"/>
              </p:cNvSpPr>
              <p:nvPr/>
            </p:nvSpPr>
            <p:spPr bwMode="auto">
              <a:xfrm>
                <a:off x="3308" y="1229"/>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33" name="Line 31"/>
              <p:cNvSpPr>
                <a:spLocks noChangeShapeType="1"/>
              </p:cNvSpPr>
              <p:nvPr/>
            </p:nvSpPr>
            <p:spPr bwMode="auto">
              <a:xfrm>
                <a:off x="3570"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4228" name="Rectangle 32"/>
            <p:cNvSpPr>
              <a:spLocks noChangeArrowheads="1"/>
            </p:cNvSpPr>
            <p:nvPr/>
          </p:nvSpPr>
          <p:spPr bwMode="auto">
            <a:xfrm>
              <a:off x="1295" y="2911"/>
              <a:ext cx="1516"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grpSp>
        <p:nvGrpSpPr>
          <p:cNvPr id="8" name="Group 7"/>
          <p:cNvGrpSpPr/>
          <p:nvPr/>
        </p:nvGrpSpPr>
        <p:grpSpPr>
          <a:xfrm rot="10800000">
            <a:off x="3936613" y="3768786"/>
            <a:ext cx="194109" cy="296018"/>
            <a:chOff x="879499" y="3124676"/>
            <a:chExt cx="279206" cy="425792"/>
          </a:xfrm>
        </p:grpSpPr>
        <p:sp>
          <p:nvSpPr>
            <p:cNvPr id="2" name="Triangle 1"/>
            <p:cNvSpPr/>
            <p:nvPr/>
          </p:nvSpPr>
          <p:spPr bwMode="auto">
            <a:xfrm>
              <a:off x="879499" y="3124676"/>
              <a:ext cx="279206" cy="230345"/>
            </a:xfrm>
            <a:prstGeom prst="triangle">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7" name="Rectangle 6"/>
            <p:cNvSpPr/>
            <p:nvPr/>
          </p:nvSpPr>
          <p:spPr bwMode="auto">
            <a:xfrm>
              <a:off x="879499" y="3355023"/>
              <a:ext cx="279206" cy="195445"/>
            </a:xfrm>
            <a:prstGeom prst="rect">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grpSp>
        <p:nvGrpSpPr>
          <p:cNvPr id="19" name="Group 18">
            <a:extLst>
              <a:ext uri="{FF2B5EF4-FFF2-40B4-BE49-F238E27FC236}">
                <a16:creationId xmlns:a16="http://schemas.microsoft.com/office/drawing/2014/main" id="{72FDA6EA-4288-44EA-86FF-000DA1A9E84C}"/>
              </a:ext>
            </a:extLst>
          </p:cNvPr>
          <p:cNvGrpSpPr/>
          <p:nvPr/>
        </p:nvGrpSpPr>
        <p:grpSpPr>
          <a:xfrm>
            <a:off x="5827371" y="3933203"/>
            <a:ext cx="3674273" cy="542925"/>
            <a:chOff x="5827371" y="3933203"/>
            <a:chExt cx="3674273" cy="542925"/>
          </a:xfrm>
        </p:grpSpPr>
        <p:sp>
          <p:nvSpPr>
            <p:cNvPr id="94218" name="Rectangle 35"/>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4220" name="Rectangle 42"/>
            <p:cNvSpPr>
              <a:spLocks noChangeArrowheads="1"/>
            </p:cNvSpPr>
            <p:nvPr/>
          </p:nvSpPr>
          <p:spPr bwMode="auto">
            <a:xfrm>
              <a:off x="5827372" y="4037978"/>
              <a:ext cx="3674272" cy="416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18" name="Group 17">
              <a:extLst>
                <a:ext uri="{FF2B5EF4-FFF2-40B4-BE49-F238E27FC236}">
                  <a16:creationId xmlns:a16="http://schemas.microsoft.com/office/drawing/2014/main" id="{18FC727A-E444-4F26-B145-142318DCF899}"/>
                </a:ext>
              </a:extLst>
            </p:cNvPr>
            <p:cNvGrpSpPr/>
            <p:nvPr/>
          </p:nvGrpSpPr>
          <p:grpSpPr>
            <a:xfrm>
              <a:off x="5995782" y="3933286"/>
              <a:ext cx="3276262" cy="198354"/>
              <a:chOff x="5995782" y="3933286"/>
              <a:chExt cx="3276262" cy="198354"/>
            </a:xfrm>
          </p:grpSpPr>
          <p:sp>
            <p:nvSpPr>
              <p:cNvPr id="94221" name="Line 37"/>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22" name="Line 38"/>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23" name="Line 39"/>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24" name="Line 40"/>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4225" name="Line 41"/>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35" name="Line 41"/>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36" name="Line 41"/>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41">
                <a:extLst>
                  <a:ext uri="{FF2B5EF4-FFF2-40B4-BE49-F238E27FC236}">
                    <a16:creationId xmlns:a16="http://schemas.microsoft.com/office/drawing/2014/main" id="{CE7FFFEE-3E0E-4B5D-911C-00C6C1DD4EE3}"/>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41">
                <a:extLst>
                  <a:ext uri="{FF2B5EF4-FFF2-40B4-BE49-F238E27FC236}">
                    <a16:creationId xmlns:a16="http://schemas.microsoft.com/office/drawing/2014/main" id="{0EC1F726-ED22-480C-A8C9-4B8D99D95E7C}"/>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32" name="Group 31"/>
          <p:cNvGrpSpPr/>
          <p:nvPr/>
        </p:nvGrpSpPr>
        <p:grpSpPr>
          <a:xfrm rot="10800000">
            <a:off x="7137984" y="3771845"/>
            <a:ext cx="194109" cy="296018"/>
            <a:chOff x="879499" y="3124676"/>
            <a:chExt cx="279206" cy="425792"/>
          </a:xfrm>
        </p:grpSpPr>
        <p:sp>
          <p:nvSpPr>
            <p:cNvPr id="33" name="Triangle 32"/>
            <p:cNvSpPr/>
            <p:nvPr/>
          </p:nvSpPr>
          <p:spPr bwMode="auto">
            <a:xfrm>
              <a:off x="879499" y="3124676"/>
              <a:ext cx="279206" cy="230345"/>
            </a:xfrm>
            <a:prstGeom prst="triangle">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34" name="Rectangle 33"/>
            <p:cNvSpPr/>
            <p:nvPr/>
          </p:nvSpPr>
          <p:spPr bwMode="auto">
            <a:xfrm>
              <a:off x="879499" y="3355023"/>
              <a:ext cx="279206" cy="195445"/>
            </a:xfrm>
            <a:prstGeom prst="rect">
              <a:avLst/>
            </a:prstGeom>
            <a:solidFill>
              <a:schemeClr val="tx2">
                <a:lumMod val="50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2</a:t>
            </a:fld>
            <a:endParaRPr lang="en-US"/>
          </a:p>
        </p:txBody>
      </p:sp>
      <p:pic>
        <p:nvPicPr>
          <p:cNvPr id="10" name="Picture 9" descr="hallof.png">
            <a:extLst>
              <a:ext uri="{FF2B5EF4-FFF2-40B4-BE49-F238E27FC236}">
                <a16:creationId xmlns:a16="http://schemas.microsoft.com/office/drawing/2014/main" id="{60428AC3-67D1-0A44-9B05-BCAD2E2DD54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
        <p:nvSpPr>
          <p:cNvPr id="9" name="Content Placeholder 9">
            <a:extLst>
              <a:ext uri="{FF2B5EF4-FFF2-40B4-BE49-F238E27FC236}">
                <a16:creationId xmlns:a16="http://schemas.microsoft.com/office/drawing/2014/main" id="{5B036CB7-BE4B-E84D-968C-556954BE95F0}"/>
              </a:ext>
            </a:extLst>
          </p:cNvPr>
          <p:cNvSpPr txBox="1">
            <a:spLocks/>
          </p:cNvSpPr>
          <p:nvPr/>
        </p:nvSpPr>
        <p:spPr bwMode="auto">
          <a:xfrm>
            <a:off x="4814888" y="1290639"/>
            <a:ext cx="7371254" cy="5305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2800" dirty="0"/>
              <a:t>Design based on a top retailer’s site</a:t>
            </a:r>
          </a:p>
          <a:p>
            <a:endParaRPr lang="en-US" sz="2800" dirty="0"/>
          </a:p>
        </p:txBody>
      </p:sp>
      <p:pic>
        <p:nvPicPr>
          <p:cNvPr id="11" name="Picture 3" descr="3-1">
            <a:extLst>
              <a:ext uri="{FF2B5EF4-FFF2-40B4-BE49-F238E27FC236}">
                <a16:creationId xmlns:a16="http://schemas.microsoft.com/office/drawing/2014/main" id="{2F369900-C32C-9947-983D-6E1C4271D447}"/>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t="13953" r="19194" b="21649"/>
          <a:stretch>
            <a:fillRect/>
          </a:stretch>
        </p:blipFill>
        <p:spPr>
          <a:xfrm>
            <a:off x="216895" y="984452"/>
            <a:ext cx="4510088" cy="5545137"/>
          </a:xfrm>
          <a:prstGeom prst="rect">
            <a:avLst/>
          </a:prstGeom>
          <a:noFill/>
        </p:spPr>
      </p:pic>
    </p:spTree>
    <p:extLst>
      <p:ext uri="{BB962C8B-B14F-4D97-AF65-F5344CB8AC3E}">
        <p14:creationId xmlns:p14="http://schemas.microsoft.com/office/powerpoint/2010/main" val="615162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74" name="Line 33"/>
          <p:cNvSpPr>
            <a:spLocks noChangeShapeType="1"/>
          </p:cNvSpPr>
          <p:nvPr/>
        </p:nvSpPr>
        <p:spPr bwMode="auto">
          <a:xfrm>
            <a:off x="8842061" y="3751210"/>
            <a:ext cx="455519" cy="298502"/>
          </a:xfrm>
          <a:prstGeom prst="line">
            <a:avLst/>
          </a:prstGeom>
          <a:noFill/>
          <a:ln w="381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grpSp>
        <p:nvGrpSpPr>
          <p:cNvPr id="39" name="Group 38">
            <a:extLst>
              <a:ext uri="{FF2B5EF4-FFF2-40B4-BE49-F238E27FC236}">
                <a16:creationId xmlns:a16="http://schemas.microsoft.com/office/drawing/2014/main" id="{5ABFA8D4-8EB8-4B27-ACD1-FE960E8CA7F8}"/>
              </a:ext>
            </a:extLst>
          </p:cNvPr>
          <p:cNvGrpSpPr/>
          <p:nvPr/>
        </p:nvGrpSpPr>
        <p:grpSpPr>
          <a:xfrm>
            <a:off x="5281613" y="3429955"/>
            <a:ext cx="3674273" cy="542925"/>
            <a:chOff x="5827371" y="3933203"/>
            <a:chExt cx="3674273" cy="542925"/>
          </a:xfrm>
        </p:grpSpPr>
        <p:sp>
          <p:nvSpPr>
            <p:cNvPr id="40" name="Rectangle 35">
              <a:extLst>
                <a:ext uri="{FF2B5EF4-FFF2-40B4-BE49-F238E27FC236}">
                  <a16:creationId xmlns:a16="http://schemas.microsoft.com/office/drawing/2014/main" id="{2ADB9001-1C0B-40D8-B1B1-116A816C8AA5}"/>
                </a:ext>
              </a:extLst>
            </p:cNvPr>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41" name="Rectangle 42">
              <a:extLst>
                <a:ext uri="{FF2B5EF4-FFF2-40B4-BE49-F238E27FC236}">
                  <a16:creationId xmlns:a16="http://schemas.microsoft.com/office/drawing/2014/main" id="{63383CA8-614A-4F70-9E18-E5640777EF7A}"/>
                </a:ext>
              </a:extLst>
            </p:cNvPr>
            <p:cNvSpPr>
              <a:spLocks noChangeArrowheads="1"/>
            </p:cNvSpPr>
            <p:nvPr/>
          </p:nvSpPr>
          <p:spPr bwMode="auto">
            <a:xfrm>
              <a:off x="5827372" y="4037978"/>
              <a:ext cx="3674272" cy="416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42" name="Group 41">
              <a:extLst>
                <a:ext uri="{FF2B5EF4-FFF2-40B4-BE49-F238E27FC236}">
                  <a16:creationId xmlns:a16="http://schemas.microsoft.com/office/drawing/2014/main" id="{EB42DAE3-45A9-48ED-8304-8E2DFC426331}"/>
                </a:ext>
              </a:extLst>
            </p:cNvPr>
            <p:cNvGrpSpPr/>
            <p:nvPr/>
          </p:nvGrpSpPr>
          <p:grpSpPr>
            <a:xfrm>
              <a:off x="5995782" y="3933286"/>
              <a:ext cx="3276262" cy="198354"/>
              <a:chOff x="5995782" y="3933286"/>
              <a:chExt cx="3276262" cy="198354"/>
            </a:xfrm>
          </p:grpSpPr>
          <p:sp>
            <p:nvSpPr>
              <p:cNvPr id="43" name="Line 37">
                <a:extLst>
                  <a:ext uri="{FF2B5EF4-FFF2-40B4-BE49-F238E27FC236}">
                    <a16:creationId xmlns:a16="http://schemas.microsoft.com/office/drawing/2014/main" id="{623C3A10-EDC6-4041-8778-3806086B6D8C}"/>
                  </a:ext>
                </a:extLst>
              </p:cNvPr>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38">
                <a:extLst>
                  <a:ext uri="{FF2B5EF4-FFF2-40B4-BE49-F238E27FC236}">
                    <a16:creationId xmlns:a16="http://schemas.microsoft.com/office/drawing/2014/main" id="{78EB9D5C-9AA0-460F-96CD-7CA3CE9B85FE}"/>
                  </a:ext>
                </a:extLst>
              </p:cNvPr>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39">
                <a:extLst>
                  <a:ext uri="{FF2B5EF4-FFF2-40B4-BE49-F238E27FC236}">
                    <a16:creationId xmlns:a16="http://schemas.microsoft.com/office/drawing/2014/main" id="{C6C35EA1-23CC-4F2C-B174-4853266895D4}"/>
                  </a:ext>
                </a:extLst>
              </p:cNvPr>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40">
                <a:extLst>
                  <a:ext uri="{FF2B5EF4-FFF2-40B4-BE49-F238E27FC236}">
                    <a16:creationId xmlns:a16="http://schemas.microsoft.com/office/drawing/2014/main" id="{3EED3EAE-AA59-4EC9-AE05-C4232F34793B}"/>
                  </a:ext>
                </a:extLst>
              </p:cNvPr>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41">
                <a:extLst>
                  <a:ext uri="{FF2B5EF4-FFF2-40B4-BE49-F238E27FC236}">
                    <a16:creationId xmlns:a16="http://schemas.microsoft.com/office/drawing/2014/main" id="{E52FF58A-889C-4649-908B-5EC670BB2553}"/>
                  </a:ext>
                </a:extLst>
              </p:cNvPr>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41">
                <a:extLst>
                  <a:ext uri="{FF2B5EF4-FFF2-40B4-BE49-F238E27FC236}">
                    <a16:creationId xmlns:a16="http://schemas.microsoft.com/office/drawing/2014/main" id="{6F76BC3C-67CE-4921-87B9-96BC795CAA19}"/>
                  </a:ext>
                </a:extLst>
              </p:cNvPr>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41">
                <a:extLst>
                  <a:ext uri="{FF2B5EF4-FFF2-40B4-BE49-F238E27FC236}">
                    <a16:creationId xmlns:a16="http://schemas.microsoft.com/office/drawing/2014/main" id="{92A16C59-E57F-472F-A183-08E8277C9DFB}"/>
                  </a:ext>
                </a:extLst>
              </p:cNvPr>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0" name="Line 41">
                <a:extLst>
                  <a:ext uri="{FF2B5EF4-FFF2-40B4-BE49-F238E27FC236}">
                    <a16:creationId xmlns:a16="http://schemas.microsoft.com/office/drawing/2014/main" id="{057CA1D6-0B49-47B0-9A06-60EA1BFB6D2C}"/>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41">
                <a:extLst>
                  <a:ext uri="{FF2B5EF4-FFF2-40B4-BE49-F238E27FC236}">
                    <a16:creationId xmlns:a16="http://schemas.microsoft.com/office/drawing/2014/main" id="{C1979EFE-C382-44DD-919C-26734C583999}"/>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96257" name="Rectangle 2"/>
          <p:cNvSpPr>
            <a:spLocks noGrp="1" noChangeArrowheads="1"/>
          </p:cNvSpPr>
          <p:nvPr>
            <p:ph type="title"/>
          </p:nvPr>
        </p:nvSpPr>
        <p:spPr>
          <a:noFill/>
        </p:spPr>
        <p:txBody>
          <a:bodyPr vert="horz" wrap="square" lIns="92075" tIns="46038" rIns="92075" bIns="46038" numCol="1" anchor="ctr" anchorCtr="0" compatLnSpc="1">
            <a:prstTxWarp prst="textNoShape">
              <a:avLst/>
            </a:prstTxWarp>
          </a:bodyPr>
          <a:lstStyle/>
          <a:p>
            <a:r>
              <a:rPr lang="en-US" dirty="0"/>
              <a:t>A Common Conceptual Model</a:t>
            </a:r>
          </a:p>
        </p:txBody>
      </p:sp>
      <p:sp>
        <p:nvSpPr>
          <p:cNvPr id="96258" name="Rectangle 3"/>
          <p:cNvSpPr>
            <a:spLocks noGrp="1" noChangeArrowheads="1"/>
          </p:cNvSpPr>
          <p:nvPr>
            <p:ph idx="1"/>
          </p:nvPr>
        </p:nvSpPr>
        <p:spPr>
          <a:xfrm>
            <a:off x="639233" y="5743098"/>
            <a:ext cx="11195715" cy="581502"/>
          </a:xfrm>
        </p:spPr>
        <p:txBody>
          <a:bodyPr vert="horz" wrap="square" lIns="92075" tIns="46038" rIns="92075" bIns="46038" numCol="1" anchor="t" anchorCtr="0" compatLnSpc="1">
            <a:prstTxWarp prst="textNoShape">
              <a:avLst/>
            </a:prstTxWarp>
          </a:bodyPr>
          <a:lstStyle/>
          <a:p>
            <a:pPr algn="ctr">
              <a:buFontTx/>
              <a:buNone/>
            </a:pPr>
            <a:r>
              <a:rPr lang="en-US" b="1" i="1" dirty="0"/>
              <a:t>independent</a:t>
            </a:r>
            <a:r>
              <a:rPr lang="en-US" dirty="0"/>
              <a:t>  cooling units</a:t>
            </a:r>
          </a:p>
        </p:txBody>
      </p:sp>
      <p:sp>
        <p:nvSpPr>
          <p:cNvPr id="3" name="Date Placeholder 2"/>
          <p:cNvSpPr>
            <a:spLocks noGrp="1"/>
          </p:cNvSpPr>
          <p:nvPr>
            <p:ph type="dt" sz="half" idx="10"/>
          </p:nvPr>
        </p:nvSpPr>
        <p:spPr/>
        <p:txBody>
          <a:bodyPr/>
          <a:lstStyle/>
          <a:p>
            <a:pPr>
              <a:defRPr/>
            </a:pPr>
            <a:r>
              <a:rPr lang="en-US"/>
              <a:t>Autumn 2024</a:t>
            </a:r>
            <a:endParaRPr lang="en-US" dirty="0"/>
          </a:p>
        </p:txBody>
      </p:sp>
      <p:sp>
        <p:nvSpPr>
          <p:cNvPr id="5" name="Footer Placeholder 4"/>
          <p:cNvSpPr>
            <a:spLocks noGrp="1"/>
          </p:cNvSpPr>
          <p:nvPr>
            <p:ph type="ftr" sz="quarter" idx="11"/>
          </p:nvPr>
        </p:nvSpPr>
        <p:spPr/>
        <p:txBody>
          <a:bodyPr/>
          <a:lstStyle/>
          <a:p>
            <a:pPr>
              <a:defRPr/>
            </a:pPr>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pPr>
              <a:defRPr/>
            </a:pPr>
            <a:fld id="{BE6F9046-7345-B649-8343-1046AD18565B}" type="slidenum">
              <a:rPr lang="en-US" smtClean="0"/>
              <a:pPr>
                <a:defRPr/>
              </a:pPr>
              <a:t>20</a:t>
            </a:fld>
            <a:endParaRPr lang="en-US" dirty="0"/>
          </a:p>
        </p:txBody>
      </p:sp>
      <p:grpSp>
        <p:nvGrpSpPr>
          <p:cNvPr id="96263" name="Group 56"/>
          <p:cNvGrpSpPr>
            <a:grpSpLocks/>
          </p:cNvGrpSpPr>
          <p:nvPr/>
        </p:nvGrpSpPr>
        <p:grpSpPr bwMode="auto">
          <a:xfrm>
            <a:off x="5281613" y="1876425"/>
            <a:ext cx="2400300" cy="573088"/>
            <a:chOff x="1252" y="2810"/>
            <a:chExt cx="1512" cy="361"/>
          </a:xfrm>
        </p:grpSpPr>
        <p:sp>
          <p:nvSpPr>
            <p:cNvPr id="96276" name="Rectangle 57"/>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96277" name="Group 58"/>
            <p:cNvGrpSpPr>
              <a:grpSpLocks/>
            </p:cNvGrpSpPr>
            <p:nvPr/>
          </p:nvGrpSpPr>
          <p:grpSpPr bwMode="auto">
            <a:xfrm>
              <a:off x="1384" y="2811"/>
              <a:ext cx="1090" cy="119"/>
              <a:chOff x="2500" y="1229"/>
              <a:chExt cx="1090" cy="119"/>
            </a:xfrm>
          </p:grpSpPr>
          <p:sp>
            <p:nvSpPr>
              <p:cNvPr id="96279" name="Line 59"/>
              <p:cNvSpPr>
                <a:spLocks noChangeShapeType="1"/>
              </p:cNvSpPr>
              <p:nvPr/>
            </p:nvSpPr>
            <p:spPr bwMode="auto">
              <a:xfrm>
                <a:off x="2500"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6280" name="Line 60"/>
              <p:cNvSpPr>
                <a:spLocks noChangeShapeType="1"/>
              </p:cNvSpPr>
              <p:nvPr/>
            </p:nvSpPr>
            <p:spPr bwMode="auto">
              <a:xfrm>
                <a:off x="2762"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6281" name="Line 61"/>
              <p:cNvSpPr>
                <a:spLocks noChangeShapeType="1"/>
              </p:cNvSpPr>
              <p:nvPr/>
            </p:nvSpPr>
            <p:spPr bwMode="auto">
              <a:xfrm>
                <a:off x="3059" y="1229"/>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6282" name="Line 62"/>
              <p:cNvSpPr>
                <a:spLocks noChangeShapeType="1"/>
              </p:cNvSpPr>
              <p:nvPr/>
            </p:nvSpPr>
            <p:spPr bwMode="auto">
              <a:xfrm>
                <a:off x="3337" y="1229"/>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6283" name="Line 63"/>
              <p:cNvSpPr>
                <a:spLocks noChangeShapeType="1"/>
              </p:cNvSpPr>
              <p:nvPr/>
            </p:nvSpPr>
            <p:spPr bwMode="auto">
              <a:xfrm>
                <a:off x="3590"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6278" name="Rectangle 64"/>
            <p:cNvSpPr>
              <a:spLocks noChangeArrowheads="1"/>
            </p:cNvSpPr>
            <p:nvPr/>
          </p:nvSpPr>
          <p:spPr bwMode="auto">
            <a:xfrm>
              <a:off x="1295" y="2911"/>
              <a:ext cx="1469"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sp>
        <p:nvSpPr>
          <p:cNvPr id="96264" name="Rectangle 4"/>
          <p:cNvSpPr>
            <a:spLocks noChangeArrowheads="1"/>
          </p:cNvSpPr>
          <p:nvPr/>
        </p:nvSpPr>
        <p:spPr bwMode="auto">
          <a:xfrm>
            <a:off x="2460625" y="2039939"/>
            <a:ext cx="1804988" cy="2776537"/>
          </a:xfrm>
          <a:prstGeom prst="rect">
            <a:avLst/>
          </a:prstGeom>
          <a:solidFill>
            <a:srgbClr val="FFFFFF"/>
          </a:solidFill>
          <a:ln w="28575">
            <a:solidFill>
              <a:srgbClr val="3E4E6C"/>
            </a:solidFill>
            <a:miter lim="800000"/>
            <a:headEnd/>
            <a:tailEnd/>
          </a:ln>
        </p:spPr>
        <p:txBody>
          <a:bodyPr wrap="none" anchor="ctr"/>
          <a:lstStyle/>
          <a:p>
            <a:endParaRPr lang="en-US"/>
          </a:p>
        </p:txBody>
      </p:sp>
      <p:sp>
        <p:nvSpPr>
          <p:cNvPr id="96265" name="Rectangle 5"/>
          <p:cNvSpPr>
            <a:spLocks noChangeArrowheads="1"/>
          </p:cNvSpPr>
          <p:nvPr/>
        </p:nvSpPr>
        <p:spPr bwMode="auto">
          <a:xfrm>
            <a:off x="2443163" y="2843213"/>
            <a:ext cx="1839912" cy="19050"/>
          </a:xfrm>
          <a:prstGeom prst="rect">
            <a:avLst/>
          </a:prstGeom>
          <a:solidFill>
            <a:srgbClr val="FFFFFF"/>
          </a:solidFill>
          <a:ln w="28575">
            <a:solidFill>
              <a:srgbClr val="3E4E6C"/>
            </a:solidFill>
            <a:miter lim="800000"/>
            <a:headEnd/>
            <a:tailEnd/>
          </a:ln>
        </p:spPr>
        <p:txBody>
          <a:bodyPr wrap="none" anchor="ctr"/>
          <a:lstStyle/>
          <a:p>
            <a:pPr algn="ctr"/>
            <a:endParaRPr lang="en-US">
              <a:solidFill>
                <a:srgbClr val="3E4E6C"/>
              </a:solidFill>
            </a:endParaRPr>
          </a:p>
        </p:txBody>
      </p:sp>
      <p:sp>
        <p:nvSpPr>
          <p:cNvPr id="96266" name="Oval 15"/>
          <p:cNvSpPr>
            <a:spLocks noChangeArrowheads="1"/>
          </p:cNvSpPr>
          <p:nvPr/>
        </p:nvSpPr>
        <p:spPr bwMode="auto">
          <a:xfrm>
            <a:off x="8411425" y="2221761"/>
            <a:ext cx="1585913" cy="852487"/>
          </a:xfrm>
          <a:prstGeom prst="ellipse">
            <a:avLst/>
          </a:prstGeom>
          <a:solidFill>
            <a:srgbClr val="00808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6267" name="Rectangle 16"/>
          <p:cNvSpPr>
            <a:spLocks noChangeArrowheads="1"/>
          </p:cNvSpPr>
          <p:nvPr/>
        </p:nvSpPr>
        <p:spPr bwMode="auto">
          <a:xfrm>
            <a:off x="8582025" y="2221762"/>
            <a:ext cx="11890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sp>
        <p:nvSpPr>
          <p:cNvPr id="96269" name="Line 19"/>
          <p:cNvSpPr>
            <a:spLocks noChangeShapeType="1"/>
          </p:cNvSpPr>
          <p:nvPr/>
        </p:nvSpPr>
        <p:spPr bwMode="auto">
          <a:xfrm>
            <a:off x="7620002" y="2206627"/>
            <a:ext cx="866985" cy="300883"/>
          </a:xfrm>
          <a:prstGeom prst="line">
            <a:avLst/>
          </a:prstGeom>
          <a:noFill/>
          <a:ln w="381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96270" name="Line 20"/>
          <p:cNvSpPr>
            <a:spLocks noChangeShapeType="1"/>
          </p:cNvSpPr>
          <p:nvPr/>
        </p:nvSpPr>
        <p:spPr bwMode="auto">
          <a:xfrm flipH="1" flipV="1">
            <a:off x="4199466" y="2747220"/>
            <a:ext cx="4287520" cy="46780"/>
          </a:xfrm>
          <a:prstGeom prst="line">
            <a:avLst/>
          </a:prstGeom>
          <a:noFill/>
          <a:ln w="381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sp>
        <p:nvSpPr>
          <p:cNvPr id="96272" name="Oval 30"/>
          <p:cNvSpPr>
            <a:spLocks noChangeArrowheads="1"/>
          </p:cNvSpPr>
          <p:nvPr/>
        </p:nvSpPr>
        <p:spPr bwMode="auto">
          <a:xfrm>
            <a:off x="8397876" y="4049714"/>
            <a:ext cx="1585913" cy="852487"/>
          </a:xfrm>
          <a:prstGeom prst="ellipse">
            <a:avLst/>
          </a:prstGeom>
          <a:solidFill>
            <a:srgbClr val="00808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6273" name="Rectangle 31"/>
          <p:cNvSpPr>
            <a:spLocks noChangeArrowheads="1"/>
          </p:cNvSpPr>
          <p:nvPr/>
        </p:nvSpPr>
        <p:spPr bwMode="auto">
          <a:xfrm>
            <a:off x="8582025" y="4087814"/>
            <a:ext cx="11890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sp>
        <p:nvSpPr>
          <p:cNvPr id="96275" name="Line 34"/>
          <p:cNvSpPr>
            <a:spLocks noChangeShapeType="1"/>
          </p:cNvSpPr>
          <p:nvPr/>
        </p:nvSpPr>
        <p:spPr bwMode="auto">
          <a:xfrm flipH="1">
            <a:off x="4199467" y="4658571"/>
            <a:ext cx="4287519" cy="1"/>
          </a:xfrm>
          <a:prstGeom prst="line">
            <a:avLst/>
          </a:prstGeom>
          <a:noFill/>
          <a:ln w="381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8320" name="Line 34"/>
          <p:cNvSpPr>
            <a:spLocks noChangeShapeType="1"/>
          </p:cNvSpPr>
          <p:nvPr/>
        </p:nvSpPr>
        <p:spPr bwMode="auto">
          <a:xfrm flipH="1" flipV="1">
            <a:off x="6203861" y="3212922"/>
            <a:ext cx="743177" cy="655638"/>
          </a:xfrm>
          <a:prstGeom prst="line">
            <a:avLst/>
          </a:prstGeom>
          <a:noFill/>
          <a:ln w="38100">
            <a:solidFill>
              <a:srgbClr val="FFC000"/>
            </a:solidFill>
            <a:round/>
            <a:headEnd type="none" w="sm" len="sm"/>
            <a:tailEnd type="stealth" w="med" len="lg"/>
          </a:ln>
          <a:extLst>
            <a:ext uri="{909E8E84-426E-40dd-AFC4-6F175D3DCCD1}">
              <a14:hiddenFill xmlns:a14="http://schemas.microsoft.com/office/drawing/2010/main" xmlns="">
                <a:noFill/>
              </a14:hiddenFill>
            </a:ext>
          </a:extLst>
        </p:spPr>
        <p:txBody>
          <a:bodyPr wrap="none" anchor="ctr"/>
          <a:lstStyle/>
          <a:p>
            <a:endParaRPr lang="en-US"/>
          </a:p>
        </p:txBody>
      </p:sp>
      <p:grpSp>
        <p:nvGrpSpPr>
          <p:cNvPr id="49" name="Group 48">
            <a:extLst>
              <a:ext uri="{FF2B5EF4-FFF2-40B4-BE49-F238E27FC236}">
                <a16:creationId xmlns:a16="http://schemas.microsoft.com/office/drawing/2014/main" id="{A81B519E-97DA-4570-9112-8E7873D09995}"/>
              </a:ext>
            </a:extLst>
          </p:cNvPr>
          <p:cNvGrpSpPr/>
          <p:nvPr/>
        </p:nvGrpSpPr>
        <p:grpSpPr>
          <a:xfrm>
            <a:off x="5353050" y="3859282"/>
            <a:ext cx="3674273" cy="542925"/>
            <a:chOff x="5827371" y="3933203"/>
            <a:chExt cx="3674273" cy="542925"/>
          </a:xfrm>
        </p:grpSpPr>
        <p:sp>
          <p:nvSpPr>
            <p:cNvPr id="50" name="Rectangle 35">
              <a:extLst>
                <a:ext uri="{FF2B5EF4-FFF2-40B4-BE49-F238E27FC236}">
                  <a16:creationId xmlns:a16="http://schemas.microsoft.com/office/drawing/2014/main" id="{908A5307-D0AD-4531-B3BC-B73F2E1D4D6A}"/>
                </a:ext>
              </a:extLst>
            </p:cNvPr>
            <p:cNvSpPr>
              <a:spLocks noChangeArrowheads="1"/>
            </p:cNvSpPr>
            <p:nvPr/>
          </p:nvSpPr>
          <p:spPr bwMode="auto">
            <a:xfrm>
              <a:off x="5827371" y="3933203"/>
              <a:ext cx="3586793" cy="542925"/>
            </a:xfrm>
            <a:prstGeom prst="rect">
              <a:avLst/>
            </a:prstGeom>
            <a:solidFill>
              <a:srgbClr val="DFC18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51" name="Rectangle 42">
              <a:extLst>
                <a:ext uri="{FF2B5EF4-FFF2-40B4-BE49-F238E27FC236}">
                  <a16:creationId xmlns:a16="http://schemas.microsoft.com/office/drawing/2014/main" id="{3E3BF9FB-B0A6-4045-8ECF-8A5566176DA9}"/>
                </a:ext>
              </a:extLst>
            </p:cNvPr>
            <p:cNvSpPr>
              <a:spLocks noChangeArrowheads="1"/>
            </p:cNvSpPr>
            <p:nvPr/>
          </p:nvSpPr>
          <p:spPr bwMode="auto">
            <a:xfrm>
              <a:off x="5827372" y="4037978"/>
              <a:ext cx="3674272" cy="416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2075" tIns="46038" rIns="92075" bIns="46038">
              <a:spAutoFit/>
            </a:bodyPr>
            <a:lstStyle/>
            <a:p>
              <a:pPr eaLnBrk="0" hangingPunct="0">
                <a:tabLst>
                  <a:tab pos="400050" algn="l"/>
                  <a:tab pos="850900" algn="l"/>
                  <a:tab pos="1257300" algn="l"/>
                  <a:tab pos="1657350" algn="l"/>
                  <a:tab pos="2057400" algn="l"/>
                  <a:tab pos="2457450" algn="l"/>
                  <a:tab pos="2857500" algn="l"/>
                  <a:tab pos="3257550" algn="l"/>
                </a:tabLst>
              </a:pPr>
              <a:r>
                <a:rPr lang="en-US" sz="2100" b="1" dirty="0">
                  <a:solidFill>
                    <a:schemeClr val="bg1"/>
                  </a:solidFill>
                  <a:latin typeface="Helvetica" panose="020B0604020202020204" pitchFamily="34" charset="0"/>
                  <a:cs typeface="Helvetica" panose="020B0604020202020204" pitchFamily="34" charset="0"/>
                </a:rPr>
                <a:t>9	8	7	6	5	4	3	2	1</a:t>
              </a:r>
            </a:p>
          </p:txBody>
        </p:sp>
        <p:grpSp>
          <p:nvGrpSpPr>
            <p:cNvPr id="52" name="Group 51">
              <a:extLst>
                <a:ext uri="{FF2B5EF4-FFF2-40B4-BE49-F238E27FC236}">
                  <a16:creationId xmlns:a16="http://schemas.microsoft.com/office/drawing/2014/main" id="{0EA27B72-7B14-43D3-9405-A97F75BA5239}"/>
                </a:ext>
              </a:extLst>
            </p:cNvPr>
            <p:cNvGrpSpPr/>
            <p:nvPr/>
          </p:nvGrpSpPr>
          <p:grpSpPr>
            <a:xfrm>
              <a:off x="5995782" y="3933286"/>
              <a:ext cx="3276262" cy="198354"/>
              <a:chOff x="5995782" y="3933286"/>
              <a:chExt cx="3276262" cy="198354"/>
            </a:xfrm>
          </p:grpSpPr>
          <p:sp>
            <p:nvSpPr>
              <p:cNvPr id="53" name="Line 37">
                <a:extLst>
                  <a:ext uri="{FF2B5EF4-FFF2-40B4-BE49-F238E27FC236}">
                    <a16:creationId xmlns:a16="http://schemas.microsoft.com/office/drawing/2014/main" id="{750DC75C-30D6-4BB6-87C9-4FB0A5E30F2E}"/>
                  </a:ext>
                </a:extLst>
              </p:cNvPr>
              <p:cNvSpPr>
                <a:spLocks noChangeShapeType="1"/>
              </p:cNvSpPr>
              <p:nvPr/>
            </p:nvSpPr>
            <p:spPr bwMode="auto">
              <a:xfrm>
                <a:off x="5995782"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38">
                <a:extLst>
                  <a:ext uri="{FF2B5EF4-FFF2-40B4-BE49-F238E27FC236}">
                    <a16:creationId xmlns:a16="http://schemas.microsoft.com/office/drawing/2014/main" id="{AC6AFF10-6DEB-4FB2-AA50-AEE51E7304E6}"/>
                  </a:ext>
                </a:extLst>
              </p:cNvPr>
              <p:cNvSpPr>
                <a:spLocks noChangeShapeType="1"/>
              </p:cNvSpPr>
              <p:nvPr/>
            </p:nvSpPr>
            <p:spPr bwMode="auto">
              <a:xfrm>
                <a:off x="6405315"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39">
                <a:extLst>
                  <a:ext uri="{FF2B5EF4-FFF2-40B4-BE49-F238E27FC236}">
                    <a16:creationId xmlns:a16="http://schemas.microsoft.com/office/drawing/2014/main" id="{48D41638-F6F7-4212-8613-3D171D0B2922}"/>
                  </a:ext>
                </a:extLst>
              </p:cNvPr>
              <p:cNvSpPr>
                <a:spLocks noChangeShapeType="1"/>
              </p:cNvSpPr>
              <p:nvPr/>
            </p:nvSpPr>
            <p:spPr bwMode="auto">
              <a:xfrm>
                <a:off x="6814848" y="3944315"/>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40">
                <a:extLst>
                  <a:ext uri="{FF2B5EF4-FFF2-40B4-BE49-F238E27FC236}">
                    <a16:creationId xmlns:a16="http://schemas.microsoft.com/office/drawing/2014/main" id="{726B2773-BCF1-4B08-B2B4-C23FC5A38073}"/>
                  </a:ext>
                </a:extLst>
              </p:cNvPr>
              <p:cNvSpPr>
                <a:spLocks noChangeShapeType="1"/>
              </p:cNvSpPr>
              <p:nvPr/>
            </p:nvSpPr>
            <p:spPr bwMode="auto">
              <a:xfrm>
                <a:off x="7224381"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41">
                <a:extLst>
                  <a:ext uri="{FF2B5EF4-FFF2-40B4-BE49-F238E27FC236}">
                    <a16:creationId xmlns:a16="http://schemas.microsoft.com/office/drawing/2014/main" id="{B81BCF03-4B5D-43B5-B097-668E4D1BB7C6}"/>
                  </a:ext>
                </a:extLst>
              </p:cNvPr>
              <p:cNvSpPr>
                <a:spLocks noChangeShapeType="1"/>
              </p:cNvSpPr>
              <p:nvPr/>
            </p:nvSpPr>
            <p:spPr bwMode="auto">
              <a:xfrm>
                <a:off x="7633914"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8" name="Line 41">
                <a:extLst>
                  <a:ext uri="{FF2B5EF4-FFF2-40B4-BE49-F238E27FC236}">
                    <a16:creationId xmlns:a16="http://schemas.microsoft.com/office/drawing/2014/main" id="{D87FC7BD-5D4C-4100-BDCB-9252D91E6007}"/>
                  </a:ext>
                </a:extLst>
              </p:cNvPr>
              <p:cNvSpPr>
                <a:spLocks noChangeShapeType="1"/>
              </p:cNvSpPr>
              <p:nvPr/>
            </p:nvSpPr>
            <p:spPr bwMode="auto">
              <a:xfrm>
                <a:off x="8043447"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59" name="Line 41">
                <a:extLst>
                  <a:ext uri="{FF2B5EF4-FFF2-40B4-BE49-F238E27FC236}">
                    <a16:creationId xmlns:a16="http://schemas.microsoft.com/office/drawing/2014/main" id="{0F234975-6262-4941-BB96-653ECB354840}"/>
                  </a:ext>
                </a:extLst>
              </p:cNvPr>
              <p:cNvSpPr>
                <a:spLocks noChangeShapeType="1"/>
              </p:cNvSpPr>
              <p:nvPr/>
            </p:nvSpPr>
            <p:spPr bwMode="auto">
              <a:xfrm>
                <a:off x="8452980" y="3934790"/>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0" name="Line 41">
                <a:extLst>
                  <a:ext uri="{FF2B5EF4-FFF2-40B4-BE49-F238E27FC236}">
                    <a16:creationId xmlns:a16="http://schemas.microsoft.com/office/drawing/2014/main" id="{BE964993-D725-4C15-A5FA-F00418BC178F}"/>
                  </a:ext>
                </a:extLst>
              </p:cNvPr>
              <p:cNvSpPr>
                <a:spLocks noChangeShapeType="1"/>
              </p:cNvSpPr>
              <p:nvPr/>
            </p:nvSpPr>
            <p:spPr bwMode="auto">
              <a:xfrm>
                <a:off x="8862513" y="3933286"/>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61" name="Line 41">
                <a:extLst>
                  <a:ext uri="{FF2B5EF4-FFF2-40B4-BE49-F238E27FC236}">
                    <a16:creationId xmlns:a16="http://schemas.microsoft.com/office/drawing/2014/main" id="{BAD46EF9-D605-45A9-9A91-32DD362401E7}"/>
                  </a:ext>
                </a:extLst>
              </p:cNvPr>
              <p:cNvSpPr>
                <a:spLocks noChangeShapeType="1"/>
              </p:cNvSpPr>
              <p:nvPr/>
            </p:nvSpPr>
            <p:spPr bwMode="auto">
              <a:xfrm>
                <a:off x="9272044" y="3933286"/>
                <a:ext cx="0" cy="187325"/>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grpSp>
      <p:sp>
        <p:nvSpPr>
          <p:cNvPr id="98305" name="Rectangle 58"/>
          <p:cNvSpPr>
            <a:spLocks noGrp="1" noChangeArrowheads="1"/>
          </p:cNvSpPr>
          <p:nvPr>
            <p:ph type="title"/>
          </p:nvPr>
        </p:nvSpPr>
        <p:spPr/>
        <p:txBody>
          <a:bodyPr/>
          <a:lstStyle/>
          <a:p>
            <a:r>
              <a:rPr lang="en-US" dirty="0"/>
              <a:t>Actual Conceptual Model</a:t>
            </a:r>
          </a:p>
        </p:txBody>
      </p:sp>
      <p:sp>
        <p:nvSpPr>
          <p:cNvPr id="23611" name="Rectangle 59"/>
          <p:cNvSpPr>
            <a:spLocks noGrp="1" noChangeArrowheads="1"/>
          </p:cNvSpPr>
          <p:nvPr>
            <p:ph idx="1"/>
          </p:nvPr>
        </p:nvSpPr>
        <p:spPr>
          <a:xfrm>
            <a:off x="639233" y="4516506"/>
            <a:ext cx="11195715" cy="2063203"/>
          </a:xfrm>
        </p:spPr>
        <p:txBody>
          <a:bodyPr>
            <a:normAutofit fontScale="85000" lnSpcReduction="20000"/>
          </a:bodyPr>
          <a:lstStyle/>
          <a:p>
            <a:pPr marL="0" indent="0">
              <a:buNone/>
            </a:pPr>
            <a:r>
              <a:rPr lang="en-US" dirty="0"/>
              <a:t>Can you fix the problem?</a:t>
            </a:r>
          </a:p>
          <a:p>
            <a:pPr marL="0" indent="0">
              <a:buNone/>
            </a:pPr>
            <a:endParaRPr lang="en-US" sz="2100" dirty="0"/>
          </a:p>
          <a:p>
            <a:pPr marL="0" indent="0">
              <a:buNone/>
            </a:pPr>
            <a:r>
              <a:rPr lang="en-US" dirty="0"/>
              <a:t>Possible solutions</a:t>
            </a:r>
          </a:p>
          <a:p>
            <a:pPr lvl="1"/>
            <a:r>
              <a:rPr lang="en-US" dirty="0"/>
              <a:t>make controls map to customer’</a:t>
            </a:r>
            <a:r>
              <a:rPr lang="en-US" altLang="ja-JP" dirty="0"/>
              <a:t>s model</a:t>
            </a:r>
          </a:p>
          <a:p>
            <a:pPr lvl="1"/>
            <a:r>
              <a:rPr lang="en-US" dirty="0"/>
              <a:t>make controls map to actual system</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21</a:t>
            </a:fld>
            <a:endParaRPr lang="en-US" dirty="0"/>
          </a:p>
        </p:txBody>
      </p:sp>
      <p:sp>
        <p:nvSpPr>
          <p:cNvPr id="98310" name="Rectangle 4"/>
          <p:cNvSpPr>
            <a:spLocks noChangeArrowheads="1"/>
          </p:cNvSpPr>
          <p:nvPr/>
        </p:nvSpPr>
        <p:spPr bwMode="auto">
          <a:xfrm>
            <a:off x="2460625" y="1450975"/>
            <a:ext cx="1804988" cy="2776538"/>
          </a:xfrm>
          <a:prstGeom prst="rect">
            <a:avLst/>
          </a:prstGeom>
          <a:solidFill>
            <a:srgbClr val="FFFFFF"/>
          </a:solidFill>
          <a:ln w="28575">
            <a:solidFill>
              <a:srgbClr val="3E4E6C"/>
            </a:solidFill>
            <a:miter lim="800000"/>
            <a:headEnd/>
            <a:tailEnd/>
          </a:ln>
        </p:spPr>
        <p:txBody>
          <a:bodyPr wrap="none" anchor="ctr"/>
          <a:lstStyle/>
          <a:p>
            <a:endParaRPr lang="en-US"/>
          </a:p>
        </p:txBody>
      </p:sp>
      <p:sp>
        <p:nvSpPr>
          <p:cNvPr id="98311" name="Rectangle 5"/>
          <p:cNvSpPr>
            <a:spLocks noChangeArrowheads="1"/>
          </p:cNvSpPr>
          <p:nvPr/>
        </p:nvSpPr>
        <p:spPr bwMode="auto">
          <a:xfrm>
            <a:off x="2443163" y="2254250"/>
            <a:ext cx="1839912" cy="19050"/>
          </a:xfrm>
          <a:prstGeom prst="rect">
            <a:avLst/>
          </a:prstGeom>
          <a:solidFill>
            <a:srgbClr val="3E4E6C"/>
          </a:solidFill>
          <a:ln w="28575">
            <a:solidFill>
              <a:srgbClr val="3E4E6C"/>
            </a:solidFill>
            <a:miter lim="800000"/>
            <a:headEnd/>
            <a:tailEnd/>
          </a:ln>
        </p:spPr>
        <p:txBody>
          <a:bodyPr wrap="none" anchor="ctr"/>
          <a:lstStyle/>
          <a:p>
            <a:endParaRPr lang="en-US"/>
          </a:p>
        </p:txBody>
      </p:sp>
      <p:sp>
        <p:nvSpPr>
          <p:cNvPr id="98314" name="Rectangle 28"/>
          <p:cNvSpPr>
            <a:spLocks noChangeArrowheads="1"/>
          </p:cNvSpPr>
          <p:nvPr/>
        </p:nvSpPr>
        <p:spPr bwMode="auto">
          <a:xfrm>
            <a:off x="6102350" y="2998788"/>
            <a:ext cx="2349500" cy="139700"/>
          </a:xfrm>
          <a:prstGeom prst="rect">
            <a:avLst/>
          </a:prstGeom>
          <a:solidFill>
            <a:srgbClr val="00808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15" name="Rectangle 29"/>
          <p:cNvSpPr>
            <a:spLocks noChangeArrowheads="1"/>
          </p:cNvSpPr>
          <p:nvPr/>
        </p:nvSpPr>
        <p:spPr bwMode="auto">
          <a:xfrm rot="1800000">
            <a:off x="4078289" y="2452689"/>
            <a:ext cx="2244725" cy="117475"/>
          </a:xfrm>
          <a:prstGeom prst="rect">
            <a:avLst/>
          </a:prstGeom>
          <a:solidFill>
            <a:srgbClr val="00808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98316" name="Rectangle 30"/>
          <p:cNvSpPr>
            <a:spLocks noChangeArrowheads="1"/>
          </p:cNvSpPr>
          <p:nvPr/>
        </p:nvSpPr>
        <p:spPr bwMode="auto">
          <a:xfrm rot="-1380000">
            <a:off x="4105415" y="3437124"/>
            <a:ext cx="2209771" cy="100773"/>
          </a:xfrm>
          <a:prstGeom prst="rect">
            <a:avLst/>
          </a:prstGeom>
          <a:solidFill>
            <a:srgbClr val="00808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98317" name="Group 33"/>
          <p:cNvGrpSpPr>
            <a:grpSpLocks/>
          </p:cNvGrpSpPr>
          <p:nvPr/>
        </p:nvGrpSpPr>
        <p:grpSpPr bwMode="auto">
          <a:xfrm>
            <a:off x="5978526" y="3046413"/>
            <a:ext cx="239713" cy="63500"/>
            <a:chOff x="2806" y="2290"/>
            <a:chExt cx="151" cy="40"/>
          </a:xfrm>
        </p:grpSpPr>
        <p:sp>
          <p:nvSpPr>
            <p:cNvPr id="98339" name="Line 31"/>
            <p:cNvSpPr>
              <a:spLocks noChangeShapeType="1"/>
            </p:cNvSpPr>
            <p:nvPr/>
          </p:nvSpPr>
          <p:spPr bwMode="auto">
            <a:xfrm>
              <a:off x="2862" y="2310"/>
              <a:ext cx="95" cy="0"/>
            </a:xfrm>
            <a:prstGeom prst="line">
              <a:avLst/>
            </a:prstGeom>
            <a:noFill/>
            <a:ln w="25400">
              <a:solidFill>
                <a:schemeClr val="tx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ln w="76200" cmpd="sng">
                  <a:solidFill>
                    <a:srgbClr val="3366FF"/>
                  </a:solidFill>
                </a:ln>
              </a:endParaRPr>
            </a:p>
          </p:txBody>
        </p:sp>
        <p:sp>
          <p:nvSpPr>
            <p:cNvPr id="98340" name="Oval 32"/>
            <p:cNvSpPr>
              <a:spLocks noChangeArrowheads="1"/>
            </p:cNvSpPr>
            <p:nvPr/>
          </p:nvSpPr>
          <p:spPr bwMode="auto">
            <a:xfrm>
              <a:off x="2806" y="2290"/>
              <a:ext cx="40" cy="40"/>
            </a:xfrm>
            <a:prstGeom prst="ellipse">
              <a:avLst/>
            </a:prstGeom>
            <a:solidFill>
              <a:schemeClr val="tx1"/>
            </a:solidFill>
            <a:ln w="12700">
              <a:solidFill>
                <a:schemeClr val="tx1"/>
              </a:solidFill>
              <a:round/>
              <a:headEnd/>
              <a:tailEnd/>
            </a:ln>
          </p:spPr>
          <p:txBody>
            <a:bodyPr wrap="none" anchor="ctr"/>
            <a:lstStyle/>
            <a:p>
              <a:endParaRPr lang="en-US">
                <a:ln w="76200" cmpd="sng">
                  <a:solidFill>
                    <a:srgbClr val="3366FF"/>
                  </a:solidFill>
                </a:ln>
              </a:endParaRPr>
            </a:p>
          </p:txBody>
        </p:sp>
      </p:grpSp>
      <p:grpSp>
        <p:nvGrpSpPr>
          <p:cNvPr id="98319" name="Group 46"/>
          <p:cNvGrpSpPr>
            <a:grpSpLocks/>
          </p:cNvGrpSpPr>
          <p:nvPr/>
        </p:nvGrpSpPr>
        <p:grpSpPr bwMode="auto">
          <a:xfrm>
            <a:off x="5353050" y="1416050"/>
            <a:ext cx="2400300" cy="573088"/>
            <a:chOff x="1252" y="2810"/>
            <a:chExt cx="1512" cy="361"/>
          </a:xfrm>
        </p:grpSpPr>
        <p:sp>
          <p:nvSpPr>
            <p:cNvPr id="98323" name="Rectangle 47"/>
            <p:cNvSpPr>
              <a:spLocks noChangeArrowheads="1"/>
            </p:cNvSpPr>
            <p:nvPr/>
          </p:nvSpPr>
          <p:spPr bwMode="auto">
            <a:xfrm>
              <a:off x="1252" y="2810"/>
              <a:ext cx="1473" cy="342"/>
            </a:xfrm>
            <a:prstGeom prst="rect">
              <a:avLst/>
            </a:prstGeom>
            <a:solidFill>
              <a:srgbClr val="DFC183"/>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98324" name="Group 48"/>
            <p:cNvGrpSpPr>
              <a:grpSpLocks/>
            </p:cNvGrpSpPr>
            <p:nvPr/>
          </p:nvGrpSpPr>
          <p:grpSpPr bwMode="auto">
            <a:xfrm>
              <a:off x="1399" y="2811"/>
              <a:ext cx="1065" cy="119"/>
              <a:chOff x="2515" y="1229"/>
              <a:chExt cx="1065" cy="119"/>
            </a:xfrm>
          </p:grpSpPr>
          <p:sp>
            <p:nvSpPr>
              <p:cNvPr id="98326" name="Line 49"/>
              <p:cNvSpPr>
                <a:spLocks noChangeShapeType="1"/>
              </p:cNvSpPr>
              <p:nvPr/>
            </p:nvSpPr>
            <p:spPr bwMode="auto">
              <a:xfrm>
                <a:off x="2515"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8327" name="Line 50"/>
              <p:cNvSpPr>
                <a:spLocks noChangeShapeType="1"/>
              </p:cNvSpPr>
              <p:nvPr/>
            </p:nvSpPr>
            <p:spPr bwMode="auto">
              <a:xfrm>
                <a:off x="2777"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8328" name="Line 51"/>
              <p:cNvSpPr>
                <a:spLocks noChangeShapeType="1"/>
              </p:cNvSpPr>
              <p:nvPr/>
            </p:nvSpPr>
            <p:spPr bwMode="auto">
              <a:xfrm>
                <a:off x="3059" y="1229"/>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8329" name="Line 52"/>
              <p:cNvSpPr>
                <a:spLocks noChangeShapeType="1"/>
              </p:cNvSpPr>
              <p:nvPr/>
            </p:nvSpPr>
            <p:spPr bwMode="auto">
              <a:xfrm>
                <a:off x="3319" y="1229"/>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98330" name="Line 53"/>
              <p:cNvSpPr>
                <a:spLocks noChangeShapeType="1"/>
              </p:cNvSpPr>
              <p:nvPr/>
            </p:nvSpPr>
            <p:spPr bwMode="auto">
              <a:xfrm>
                <a:off x="3580" y="1230"/>
                <a:ext cx="0" cy="118"/>
              </a:xfrm>
              <a:prstGeom prst="line">
                <a:avLst/>
              </a:prstGeom>
              <a:noFill/>
              <a:ln w="19050">
                <a:solidFill>
                  <a:schemeClr val="bg1"/>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98325" name="Rectangle 54"/>
            <p:cNvSpPr>
              <a:spLocks noChangeArrowheads="1"/>
            </p:cNvSpPr>
            <p:nvPr/>
          </p:nvSpPr>
          <p:spPr bwMode="auto">
            <a:xfrm>
              <a:off x="1295" y="2911"/>
              <a:ext cx="1469" cy="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spAutoFit/>
            </a:bodyPr>
            <a:lstStyle/>
            <a:p>
              <a:pPr eaLnBrk="0" hangingPunct="0"/>
              <a:r>
                <a:rPr lang="en-US" sz="2100" b="1" dirty="0">
                  <a:solidFill>
                    <a:schemeClr val="bg1"/>
                  </a:solidFill>
                  <a:latin typeface="Helvetica" panose="020B0604020202020204" pitchFamily="34" charset="0"/>
                  <a:cs typeface="Helvetica" panose="020B0604020202020204" pitchFamily="34" charset="0"/>
                </a:rPr>
                <a:t>A   B   C   D   E</a:t>
              </a:r>
            </a:p>
          </p:txBody>
        </p:sp>
      </p:grpSp>
      <p:sp>
        <p:nvSpPr>
          <p:cNvPr id="98321" name="Oval 56"/>
          <p:cNvSpPr>
            <a:spLocks noChangeArrowheads="1"/>
          </p:cNvSpPr>
          <p:nvPr/>
        </p:nvSpPr>
        <p:spPr bwMode="auto">
          <a:xfrm>
            <a:off x="8397876" y="2635250"/>
            <a:ext cx="1585913" cy="852488"/>
          </a:xfrm>
          <a:prstGeom prst="ellipse">
            <a:avLst/>
          </a:prstGeom>
          <a:solidFill>
            <a:srgbClr val="008080"/>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endParaRPr lang="en-US"/>
          </a:p>
        </p:txBody>
      </p:sp>
      <p:sp>
        <p:nvSpPr>
          <p:cNvPr id="98322" name="Rectangle 57"/>
          <p:cNvSpPr>
            <a:spLocks noChangeArrowheads="1"/>
          </p:cNvSpPr>
          <p:nvPr/>
        </p:nvSpPr>
        <p:spPr bwMode="auto">
          <a:xfrm>
            <a:off x="8582025" y="2673351"/>
            <a:ext cx="1189038"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spAutoFit/>
          </a:bodyPr>
          <a:lstStyle/>
          <a:p>
            <a:pPr algn="ctr" eaLnBrk="0" hangingPunct="0"/>
            <a:r>
              <a:rPr lang="en-US" sz="2100" b="1" dirty="0">
                <a:latin typeface="Helvetica" charset="0"/>
                <a:ea typeface="Helvetica" charset="0"/>
                <a:cs typeface="Helvetica" charset="0"/>
              </a:rPr>
              <a:t>cooling</a:t>
            </a:r>
          </a:p>
          <a:p>
            <a:pPr algn="ctr" eaLnBrk="0" hangingPunct="0"/>
            <a:r>
              <a:rPr lang="en-US" sz="2100" b="1" dirty="0">
                <a:latin typeface="Helvetica" charset="0"/>
                <a:ea typeface="Helvetica" charset="0"/>
                <a:cs typeface="Helvetica" charset="0"/>
              </a:rPr>
              <a:t>unit</a:t>
            </a:r>
          </a:p>
        </p:txBody>
      </p:sp>
      <p:cxnSp>
        <p:nvCxnSpPr>
          <p:cNvPr id="6" name="Elbow Connector 5"/>
          <p:cNvCxnSpPr>
            <a:stCxn id="98323" idx="3"/>
            <a:endCxn id="98321" idx="0"/>
          </p:cNvCxnSpPr>
          <p:nvPr/>
        </p:nvCxnSpPr>
        <p:spPr bwMode="auto">
          <a:xfrm>
            <a:off x="7691438" y="1687514"/>
            <a:ext cx="1499394" cy="947737"/>
          </a:xfrm>
          <a:prstGeom prst="bentConnector2">
            <a:avLst/>
          </a:prstGeom>
          <a:solidFill>
            <a:schemeClr val="accent1"/>
          </a:solidFill>
          <a:ln w="38100" cap="flat" cmpd="sng" algn="ctr">
            <a:solidFill>
              <a:srgbClr val="FFC000"/>
            </a:solidFill>
            <a:prstDash val="solid"/>
            <a:round/>
            <a:headEnd type="none" w="sm" len="sm"/>
            <a:tailEnd type="triangle"/>
          </a:ln>
          <a:effec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6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61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6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11"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1026"/>
          <p:cNvSpPr>
            <a:spLocks noGrp="1" noChangeArrowheads="1"/>
          </p:cNvSpPr>
          <p:nvPr>
            <p:ph type="title"/>
          </p:nvPr>
        </p:nvSpPr>
        <p:spPr/>
        <p:txBody>
          <a:bodyPr/>
          <a:lstStyle/>
          <a:p>
            <a:r>
              <a:rPr lang="en-US" dirty="0"/>
              <a:t>Design Model &amp; Customer Model</a:t>
            </a:r>
          </a:p>
        </p:txBody>
      </p:sp>
      <p:sp>
        <p:nvSpPr>
          <p:cNvPr id="18438" name="Rectangle 1027"/>
          <p:cNvSpPr>
            <a:spLocks noGrp="1" noChangeArrowheads="1"/>
          </p:cNvSpPr>
          <p:nvPr>
            <p:ph idx="1"/>
          </p:nvPr>
        </p:nvSpPr>
        <p:spPr>
          <a:xfrm>
            <a:off x="639233" y="4977128"/>
            <a:ext cx="11195715" cy="1554164"/>
          </a:xfrm>
        </p:spPr>
        <p:txBody>
          <a:bodyPr>
            <a:normAutofit fontScale="85000" lnSpcReduction="10000"/>
          </a:bodyPr>
          <a:lstStyle/>
          <a:p>
            <a:r>
              <a:rPr lang="en-US" dirty="0"/>
              <a:t>Customers get model from prior experience &amp; usage of new</a:t>
            </a:r>
          </a:p>
          <a:p>
            <a:pPr lvl="1"/>
            <a:r>
              <a:rPr lang="en-US" dirty="0"/>
              <a:t>through system image</a:t>
            </a:r>
          </a:p>
          <a:p>
            <a:r>
              <a:rPr lang="en-US" dirty="0"/>
              <a:t>What if the two models don’</a:t>
            </a:r>
            <a:r>
              <a:rPr lang="en-US" altLang="ja-JP" dirty="0"/>
              <a:t>t match?</a:t>
            </a:r>
            <a:endParaRPr lang="en-US" dirty="0"/>
          </a:p>
        </p:txBody>
      </p:sp>
      <p:sp>
        <p:nvSpPr>
          <p:cNvPr id="4" name="Date Placeholder 3"/>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22</a:t>
            </a:fld>
            <a:endParaRPr lang="en-US" dirty="0"/>
          </a:p>
        </p:txBody>
      </p:sp>
      <p:sp>
        <p:nvSpPr>
          <p:cNvPr id="100358" name="AutoShape 1028"/>
          <p:cNvSpPr>
            <a:spLocks noChangeArrowheads="1"/>
          </p:cNvSpPr>
          <p:nvPr/>
        </p:nvSpPr>
        <p:spPr bwMode="auto">
          <a:xfrm>
            <a:off x="2457451" y="1565276"/>
            <a:ext cx="2219325" cy="1177925"/>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dirty="0">
                <a:latin typeface="Helvetica Light"/>
              </a:rPr>
              <a:t>Design Model</a:t>
            </a:r>
          </a:p>
        </p:txBody>
      </p:sp>
      <p:sp>
        <p:nvSpPr>
          <p:cNvPr id="20488" name="AutoShape 1030"/>
          <p:cNvSpPr>
            <a:spLocks noChangeArrowheads="1"/>
          </p:cNvSpPr>
          <p:nvPr/>
        </p:nvSpPr>
        <p:spPr bwMode="auto">
          <a:xfrm>
            <a:off x="7642226" y="1565276"/>
            <a:ext cx="2187575" cy="1177925"/>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2200" dirty="0">
                <a:latin typeface="Helvetica Light"/>
              </a:rPr>
              <a:t>Customer Model</a:t>
            </a:r>
          </a:p>
        </p:txBody>
      </p:sp>
      <p:cxnSp>
        <p:nvCxnSpPr>
          <p:cNvPr id="18443" name="AutoShape 1035"/>
          <p:cNvCxnSpPr>
            <a:cxnSpLocks noChangeShapeType="1"/>
          </p:cNvCxnSpPr>
          <p:nvPr/>
        </p:nvCxnSpPr>
        <p:spPr bwMode="auto">
          <a:xfrm flipV="1">
            <a:off x="7315200" y="2895600"/>
            <a:ext cx="1143000" cy="1219200"/>
          </a:xfrm>
          <a:prstGeom prst="curvedConnector2">
            <a:avLst/>
          </a:prstGeom>
          <a:noFill/>
          <a:ln w="38100">
            <a:solidFill>
              <a:srgbClr val="FFC000"/>
            </a:solidFill>
            <a:round/>
            <a:headEnd type="none" w="sm" len="sm"/>
            <a:tailEnd type="triangle" w="lg" len="lg"/>
          </a:ln>
          <a:extLst>
            <a:ext uri="{909E8E84-426E-40dd-AFC4-6F175D3DCCD1}">
              <a14:hiddenFill xmlns:a14="http://schemas.microsoft.com/office/drawing/2010/main" xmlns="">
                <a:noFill/>
              </a14:hiddenFill>
            </a:ext>
          </a:extLst>
        </p:spPr>
      </p:cxnSp>
      <p:cxnSp>
        <p:nvCxnSpPr>
          <p:cNvPr id="18444" name="AutoShape 1036"/>
          <p:cNvCxnSpPr>
            <a:cxnSpLocks noChangeShapeType="1"/>
          </p:cNvCxnSpPr>
          <p:nvPr/>
        </p:nvCxnSpPr>
        <p:spPr bwMode="auto">
          <a:xfrm rot="5400000">
            <a:off x="7471569" y="2739232"/>
            <a:ext cx="1554163" cy="1562100"/>
          </a:xfrm>
          <a:prstGeom prst="curvedConnector2">
            <a:avLst/>
          </a:prstGeom>
          <a:noFill/>
          <a:ln w="38100">
            <a:solidFill>
              <a:srgbClr val="FFC000"/>
            </a:solidFill>
            <a:round/>
            <a:headEnd type="none" w="sm" len="sm"/>
            <a:tailEnd type="triangle" w="lg" len="lg"/>
          </a:ln>
          <a:extLst>
            <a:ext uri="{909E8E84-426E-40dd-AFC4-6F175D3DCCD1}">
              <a14:hiddenFill xmlns:a14="http://schemas.microsoft.com/office/drawing/2010/main" xmlns="">
                <a:noFill/>
              </a14:hiddenFill>
            </a:ext>
          </a:extLst>
        </p:spPr>
      </p:cxnSp>
      <p:sp>
        <p:nvSpPr>
          <p:cNvPr id="100363" name="AutoShape 1031"/>
          <p:cNvSpPr>
            <a:spLocks noChangeArrowheads="1"/>
          </p:cNvSpPr>
          <p:nvPr/>
        </p:nvSpPr>
        <p:spPr bwMode="auto">
          <a:xfrm>
            <a:off x="5011739" y="3638550"/>
            <a:ext cx="2271713" cy="1009650"/>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dirty="0">
                <a:latin typeface="Helvetica Light"/>
              </a:rPr>
              <a:t>System Image</a:t>
            </a:r>
          </a:p>
        </p:txBody>
      </p:sp>
      <p:cxnSp>
        <p:nvCxnSpPr>
          <p:cNvPr id="100364" name="AutoShape 1039"/>
          <p:cNvCxnSpPr>
            <a:cxnSpLocks noChangeShapeType="1"/>
          </p:cNvCxnSpPr>
          <p:nvPr/>
        </p:nvCxnSpPr>
        <p:spPr bwMode="auto">
          <a:xfrm rot="16200000" flipH="1">
            <a:off x="3546476" y="2854325"/>
            <a:ext cx="1477963" cy="1562100"/>
          </a:xfrm>
          <a:prstGeom prst="curvedConnector2">
            <a:avLst/>
          </a:prstGeom>
          <a:noFill/>
          <a:ln w="38100">
            <a:solidFill>
              <a:srgbClr val="FFC000"/>
            </a:solidFill>
            <a:round/>
            <a:headEnd type="none" w="sm" len="sm"/>
            <a:tailEnd type="triangle" w="lg" len="lg"/>
          </a:ln>
          <a:extLst>
            <a:ext uri="{909E8E84-426E-40dd-AFC4-6F175D3DCCD1}">
              <a14:hiddenFill xmlns:a14="http://schemas.microsoft.com/office/drawing/2010/main" xmlns="">
                <a:noFill/>
              </a14:hiddenFill>
            </a:ext>
          </a:extLst>
        </p:spPr>
      </p:cxn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4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44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438">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43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3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01" name="Rectangle 2"/>
          <p:cNvSpPr>
            <a:spLocks noGrp="1" noChangeArrowheads="1"/>
          </p:cNvSpPr>
          <p:nvPr>
            <p:ph type="title"/>
          </p:nvPr>
        </p:nvSpPr>
        <p:spPr/>
        <p:txBody>
          <a:bodyPr/>
          <a:lstStyle/>
          <a:p>
            <a:r>
              <a:rPr lang="en-US" dirty="0"/>
              <a:t>Conceptual Model Mismatch</a:t>
            </a:r>
          </a:p>
        </p:txBody>
      </p:sp>
      <p:sp>
        <p:nvSpPr>
          <p:cNvPr id="102402" name="Rectangle 3"/>
          <p:cNvSpPr>
            <a:spLocks noGrp="1" noChangeArrowheads="1"/>
          </p:cNvSpPr>
          <p:nvPr>
            <p:ph idx="1"/>
          </p:nvPr>
        </p:nvSpPr>
        <p:spPr/>
        <p:txBody>
          <a:bodyPr/>
          <a:lstStyle/>
          <a:p>
            <a:r>
              <a:rPr lang="en-US" dirty="0"/>
              <a:t>Mismatch between designer’</a:t>
            </a:r>
            <a:r>
              <a:rPr lang="en-US" altLang="ja-JP" dirty="0"/>
              <a:t>s &amp; customer’s conceptual models leads to…</a:t>
            </a:r>
          </a:p>
          <a:p>
            <a:pPr lvl="1"/>
            <a:r>
              <a:rPr lang="en-US" dirty="0"/>
              <a:t>slow performance</a:t>
            </a:r>
          </a:p>
          <a:p>
            <a:pPr lvl="1"/>
            <a:r>
              <a:rPr lang="en-US" dirty="0"/>
              <a:t>errors</a:t>
            </a:r>
          </a:p>
          <a:p>
            <a:pPr lvl="1"/>
            <a:r>
              <a:rPr lang="en-US" dirty="0"/>
              <a:t>frustration</a:t>
            </a:r>
          </a:p>
          <a:p>
            <a:pPr lvl="1"/>
            <a:r>
              <a:rPr lang="en-US" dirty="0"/>
              <a:t>...</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23</a:t>
            </a:fld>
            <a:endParaRPr lang="en-US" dirty="0"/>
          </a:p>
        </p:txBody>
      </p:sp>
      <p:pic>
        <p:nvPicPr>
          <p:cNvPr id="102406" name="Picture 4" descr="pe05989_"/>
          <p:cNvPicPr>
            <a:picLocks noChangeAspect="1" noChangeArrowheads="1"/>
          </p:cNvPicPr>
          <p:nvPr/>
        </p:nvPicPr>
        <p:blipFill>
          <a:blip r:embed="rId3" cstate="email">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71344" y="2681472"/>
            <a:ext cx="3933276" cy="3356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0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40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40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a:lstStyle/>
          <a:p>
            <a:r>
              <a:rPr lang="en-US" dirty="0"/>
              <a:t>Model Mismatch: Car Automatic Shifter</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BE6F9046-7345-B649-8343-1046AD18565B}" type="slidenum">
              <a:rPr lang="en-US" smtClean="0"/>
              <a:pPr/>
              <a:t>24</a:t>
            </a:fld>
            <a:endParaRPr lang="en-US" dirty="0"/>
          </a:p>
        </p:txBody>
      </p:sp>
      <p:pic>
        <p:nvPicPr>
          <p:cNvPr id="161796" name="Picture 4" descr="newcar8"/>
          <p:cNvPicPr>
            <a:picLocks noChangeAspect="1" noChangeArrowheads="1"/>
          </p:cNvPicPr>
          <p:nvPr/>
        </p:nvPicPr>
        <p:blipFill>
          <a:blip r:embed="rId3">
            <a:extLst>
              <a:ext uri="{28A0092B-C50C-407E-A947-70E740481C1C}">
                <a14:useLocalDpi xmlns:a14="http://schemas.microsoft.com/office/drawing/2010/main" val="0"/>
              </a:ext>
            </a:extLst>
          </a:blip>
          <a:srcRect l="28238" r="25874"/>
          <a:stretch>
            <a:fillRect/>
          </a:stretch>
        </p:blipFill>
        <p:spPr bwMode="auto">
          <a:xfrm>
            <a:off x="6550025" y="1043189"/>
            <a:ext cx="3321911" cy="543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6502" name="Picture 3" descr="DSC00033"/>
          <p:cNvPicPr>
            <a:picLocks noChangeAspect="1" noChangeArrowheads="1"/>
          </p:cNvPicPr>
          <p:nvPr/>
        </p:nvPicPr>
        <p:blipFill>
          <a:blip r:embed="rId4" cstate="email">
            <a:extLst>
              <a:ext uri="{28A0092B-C50C-407E-A947-70E740481C1C}">
                <a14:useLocalDpi xmlns:a14="http://schemas.microsoft.com/office/drawing/2010/main" val="0"/>
              </a:ext>
            </a:extLst>
          </a:blip>
          <a:srcRect l="3441" t="7639"/>
          <a:stretch>
            <a:fillRect/>
          </a:stretch>
        </p:blipFill>
        <p:spPr bwMode="auto">
          <a:xfrm>
            <a:off x="2021043" y="1043189"/>
            <a:ext cx="4296970" cy="5430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17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2" descr="Screencapture of a Bluetooth switch in both the off and on positions">
            <a:extLst>
              <a:ext uri="{FF2B5EF4-FFF2-40B4-BE49-F238E27FC236}">
                <a16:creationId xmlns:a16="http://schemas.microsoft.com/office/drawing/2014/main" id="{975D9041-4B1B-6499-24EB-052846CCB9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826"/>
          <a:stretch/>
        </p:blipFill>
        <p:spPr bwMode="auto">
          <a:xfrm>
            <a:off x="7569199" y="1710835"/>
            <a:ext cx="4191878" cy="3899994"/>
          </a:xfrm>
          <a:prstGeom prst="rect">
            <a:avLst/>
          </a:prstGeom>
          <a:solidFill>
            <a:srgbClr val="FFFFFF"/>
          </a:solidFill>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p:txBody>
      </p:sp>
      <p:pic>
        <p:nvPicPr>
          <p:cNvPr id="1026" name="Picture 2" descr="Screencapture of a Bluetooth switch in both the off and on positions">
            <a:extLst>
              <a:ext uri="{FF2B5EF4-FFF2-40B4-BE49-F238E27FC236}">
                <a16:creationId xmlns:a16="http://schemas.microsoft.com/office/drawing/2014/main" id="{12E22A3A-E0E5-664C-EB94-47AEA47882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26"/>
          <a:stretch/>
        </p:blipFill>
        <p:spPr bwMode="auto">
          <a:xfrm>
            <a:off x="7569199" y="1719589"/>
            <a:ext cx="4191878" cy="3899994"/>
          </a:xfrm>
          <a:prstGeom prst="rect">
            <a:avLst/>
          </a:prstGeom>
          <a:solidFill>
            <a:srgbClr val="FFFFFF"/>
          </a:solidFill>
        </p:spPr>
      </p:pic>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25</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Tree>
    <p:extLst>
      <p:ext uri="{BB962C8B-B14F-4D97-AF65-F5344CB8AC3E}">
        <p14:creationId xmlns:p14="http://schemas.microsoft.com/office/powerpoint/2010/main" val="16684746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26"/>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064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xamples of different on-off switches with different models ">
            <a:extLst>
              <a:ext uri="{FF2B5EF4-FFF2-40B4-BE49-F238E27FC236}">
                <a16:creationId xmlns:a16="http://schemas.microsoft.com/office/drawing/2014/main" id="{14FBFC25-4483-3629-47C0-685595BD1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1"/>
          <a:stretch/>
        </p:blipFill>
        <p:spPr bwMode="auto">
          <a:xfrm>
            <a:off x="7638393" y="1704690"/>
            <a:ext cx="4390697" cy="3920782"/>
          </a:xfrm>
          <a:prstGeom prst="rect">
            <a:avLst/>
          </a:prstGeom>
          <a:noFill/>
          <a:extLst>
            <a:ext uri="{909E8E84-426E-40DD-AFC4-6F175D3DCCD1}">
              <a14:hiddenFill xmlns:a14="http://schemas.microsoft.com/office/drawing/2010/main">
                <a:solidFill>
                  <a:srgbClr val="FFFFFF"/>
                </a:solidFill>
              </a14:hiddenFill>
            </a:ext>
          </a:extLst>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26</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Tree>
    <p:extLst>
      <p:ext uri="{BB962C8B-B14F-4D97-AF65-F5344CB8AC3E}">
        <p14:creationId xmlns:p14="http://schemas.microsoft.com/office/powerpoint/2010/main" val="1576072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descr="Examples of different on-off switches with different models ">
            <a:extLst>
              <a:ext uri="{FF2B5EF4-FFF2-40B4-BE49-F238E27FC236}">
                <a16:creationId xmlns:a16="http://schemas.microsoft.com/office/drawing/2014/main" id="{14FBFC25-4483-3629-47C0-685595BD19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2671"/>
          <a:stretch/>
        </p:blipFill>
        <p:spPr bwMode="auto">
          <a:xfrm>
            <a:off x="7638393" y="1704690"/>
            <a:ext cx="4390697" cy="3920782"/>
          </a:xfrm>
          <a:prstGeom prst="rect">
            <a:avLst/>
          </a:prstGeom>
          <a:noFill/>
          <a:extLst>
            <a:ext uri="{909E8E84-426E-40DD-AFC4-6F175D3DCCD1}">
              <a14:hiddenFill xmlns:a14="http://schemas.microsoft.com/office/drawing/2010/main">
                <a:solidFill>
                  <a:srgbClr val="FFFFFF"/>
                </a:solidFill>
              </a14:hiddenFill>
            </a:ext>
          </a:extLst>
        </p:spPr>
      </p:pic>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a:p>
            <a:r>
              <a:rPr lang="en-US" dirty="0"/>
              <a:t>We see how it works when we see several switches</a:t>
            </a:r>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27</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4098" name="Picture 2" descr="Example of multiple switches side by side">
            <a:extLst>
              <a:ext uri="{FF2B5EF4-FFF2-40B4-BE49-F238E27FC236}">
                <a16:creationId xmlns:a16="http://schemas.microsoft.com/office/drawing/2014/main" id="{6B285155-8659-48D7-8286-C85073EDFF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74476" y="1704690"/>
            <a:ext cx="4425711" cy="44535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0284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639235" y="352425"/>
            <a:ext cx="11552767" cy="1143000"/>
          </a:xfrm>
        </p:spPr>
        <p:txBody>
          <a:bodyPr wrap="square" anchor="ctr">
            <a:normAutofit/>
          </a:bodyPr>
          <a:lstStyle/>
          <a:p>
            <a:r>
              <a:rPr lang="en-US" dirty="0"/>
              <a:t>Model Mismatch: Windows 10 Bluetooth</a:t>
            </a:r>
          </a:p>
        </p:txBody>
      </p:sp>
      <p:sp>
        <p:nvSpPr>
          <p:cNvPr id="106499" name="Text Placeholder 2">
            <a:extLst>
              <a:ext uri="{FF2B5EF4-FFF2-40B4-BE49-F238E27FC236}">
                <a16:creationId xmlns:a16="http://schemas.microsoft.com/office/drawing/2014/main" id="{6B4967E9-32EA-DF8C-1223-527A4E96D7D3}"/>
              </a:ext>
            </a:extLst>
          </p:cNvPr>
          <p:cNvSpPr>
            <a:spLocks noGrp="1"/>
          </p:cNvSpPr>
          <p:nvPr>
            <p:ph type="body" sz="half" idx="1"/>
          </p:nvPr>
        </p:nvSpPr>
        <p:spPr>
          <a:xfrm>
            <a:off x="323193" y="1600200"/>
            <a:ext cx="7078717" cy="4724400"/>
          </a:xfrm>
        </p:spPr>
        <p:txBody>
          <a:bodyPr/>
          <a:lstStyle/>
          <a:p>
            <a:r>
              <a:rPr lang="en-US" dirty="0"/>
              <a:t>Is Bluetooth on or off?</a:t>
            </a:r>
          </a:p>
          <a:p>
            <a:r>
              <a:rPr lang="en-US" dirty="0"/>
              <a:t>Often switches show the state that sliding towards will execute</a:t>
            </a:r>
          </a:p>
          <a:p>
            <a:r>
              <a:rPr lang="en-US" dirty="0"/>
              <a:t>We see how it works when we see several switches</a:t>
            </a:r>
          </a:p>
          <a:p>
            <a:endParaRPr lang="en-US" dirty="0"/>
          </a:p>
          <a:p>
            <a:endParaRPr lang="en-US" dirty="0"/>
          </a:p>
        </p:txBody>
      </p:sp>
      <p:sp>
        <p:nvSpPr>
          <p:cNvPr id="4" name="Date Placeholder 3"/>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28</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2" name="Picture 2" descr="Screencapture of a Bluetooth switch in both the off and on positions">
            <a:extLst>
              <a:ext uri="{FF2B5EF4-FFF2-40B4-BE49-F238E27FC236}">
                <a16:creationId xmlns:a16="http://schemas.microsoft.com/office/drawing/2014/main" id="{1705806B-F60B-A8CD-8D44-077DD67F8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826" b="6620"/>
          <a:stretch/>
        </p:blipFill>
        <p:spPr bwMode="auto">
          <a:xfrm>
            <a:off x="7569199" y="1719589"/>
            <a:ext cx="4191878" cy="3641822"/>
          </a:xfrm>
          <a:prstGeom prst="rect">
            <a:avLst/>
          </a:prstGeom>
          <a:solidFill>
            <a:srgbClr val="FFFFFF"/>
          </a:solidFill>
        </p:spPr>
      </p:pic>
      <p:sp>
        <p:nvSpPr>
          <p:cNvPr id="7" name="TextBox 6">
            <a:extLst>
              <a:ext uri="{FF2B5EF4-FFF2-40B4-BE49-F238E27FC236}">
                <a16:creationId xmlns:a16="http://schemas.microsoft.com/office/drawing/2014/main" id="{EA608CE8-6330-BBE0-707D-D2F6B4E92C96}"/>
              </a:ext>
            </a:extLst>
          </p:cNvPr>
          <p:cNvSpPr txBox="1"/>
          <p:nvPr/>
        </p:nvSpPr>
        <p:spPr>
          <a:xfrm>
            <a:off x="0" y="5407956"/>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dirty="0">
                <a:latin typeface="Helvetica" pitchFamily="2" charset="0"/>
              </a:rPr>
              <a:t>The system state is </a:t>
            </a:r>
            <a:r>
              <a:rPr lang="en-US" sz="2800" b="1" i="1" dirty="0">
                <a:latin typeface="Helvetica" pitchFamily="2" charset="0"/>
              </a:rPr>
              <a:t>visible</a:t>
            </a:r>
            <a:r>
              <a:rPr lang="en-US" sz="2800" dirty="0">
                <a:latin typeface="Helvetica" pitchFamily="2" charset="0"/>
              </a:rPr>
              <a:t>, but we fail to </a:t>
            </a:r>
            <a:r>
              <a:rPr lang="en-US" sz="2800" b="1" i="1" dirty="0">
                <a:latin typeface="Helvetica" pitchFamily="2" charset="0"/>
              </a:rPr>
              <a:t>evaluate</a:t>
            </a:r>
            <a:r>
              <a:rPr lang="en-US" sz="2800" dirty="0">
                <a:latin typeface="Helvetica" pitchFamily="2" charset="0"/>
              </a:rPr>
              <a:t> the state correctly</a:t>
            </a:r>
          </a:p>
          <a:p>
            <a:pPr algn="ctr"/>
            <a:endParaRPr lang="en-US" sz="1200" dirty="0">
              <a:latin typeface="Helvetica" pitchFamily="2" charset="0"/>
            </a:endParaRPr>
          </a:p>
        </p:txBody>
      </p:sp>
    </p:spTree>
    <p:extLst>
      <p:ext uri="{BB962C8B-B14F-4D97-AF65-F5344CB8AC3E}">
        <p14:creationId xmlns:p14="http://schemas.microsoft.com/office/powerpoint/2010/main" val="1015683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g30e718fa89a_1_16"/>
          <p:cNvSpPr txBox="1">
            <a:spLocks noGrp="1"/>
          </p:cNvSpPr>
          <p:nvPr>
            <p:ph type="title"/>
          </p:nvPr>
        </p:nvSpPr>
        <p:spPr>
          <a:xfrm>
            <a:off x="633375" y="364015"/>
            <a:ext cx="11552767"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5-min activity: Conceptual models</a:t>
            </a:r>
            <a:endParaRPr dirty="0"/>
          </a:p>
        </p:txBody>
      </p:sp>
      <p:sp>
        <p:nvSpPr>
          <p:cNvPr id="720" name="Google Shape;720;g30e718fa89a_1_16"/>
          <p:cNvSpPr txBox="1">
            <a:spLocks noGrp="1"/>
          </p:cNvSpPr>
          <p:nvPr>
            <p:ph idx="1"/>
          </p:nvPr>
        </p:nvSpPr>
        <p:spPr>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200"/>
              </a:spcBef>
              <a:spcAft>
                <a:spcPts val="0"/>
              </a:spcAft>
              <a:buNone/>
            </a:pPr>
            <a:r>
              <a:rPr lang="en-US" sz="2400" b="1" dirty="0">
                <a:latin typeface="Helvetica" pitchFamily="2" charset="0"/>
                <a:ea typeface="Arial"/>
                <a:cs typeface="Arial"/>
                <a:sym typeface="Arial"/>
              </a:rPr>
              <a:t>Instructions</a:t>
            </a:r>
            <a:endParaRPr sz="2400" b="1" dirty="0">
              <a:latin typeface="Helvetica" pitchFamily="2" charset="0"/>
              <a:ea typeface="Arial"/>
              <a:cs typeface="Arial"/>
              <a:sym typeface="Arial"/>
            </a:endParaRPr>
          </a:p>
          <a:p>
            <a:pPr marL="457200" lvl="0" indent="-381000" algn="l" rtl="0">
              <a:lnSpc>
                <a:spcPct val="115000"/>
              </a:lnSpc>
              <a:spcBef>
                <a:spcPts val="1200"/>
              </a:spcBef>
              <a:spcAft>
                <a:spcPts val="0"/>
              </a:spcAft>
              <a:buClr>
                <a:schemeClr val="lt1"/>
              </a:buClr>
              <a:buSzPts val="2400"/>
              <a:buFont typeface="Arial"/>
              <a:buAutoNum type="arabicPeriod"/>
            </a:pPr>
            <a:r>
              <a:rPr lang="en-US" sz="2400" dirty="0">
                <a:latin typeface="Helvetica" pitchFamily="2" charset="0"/>
                <a:ea typeface="Arial"/>
                <a:cs typeface="Arial"/>
                <a:sym typeface="Arial"/>
              </a:rPr>
              <a:t>Think about how a </a:t>
            </a:r>
            <a:r>
              <a:rPr lang="en-US" sz="2400" dirty="0">
                <a:solidFill>
                  <a:srgbClr val="FFC000"/>
                </a:solidFill>
                <a:latin typeface="Helvetica" pitchFamily="2" charset="0"/>
                <a:ea typeface="Arial"/>
                <a:cs typeface="Arial"/>
                <a:sym typeface="Arial"/>
              </a:rPr>
              <a:t>light switch</a:t>
            </a:r>
            <a:r>
              <a:rPr lang="en-US" sz="2400" dirty="0">
                <a:latin typeface="Helvetica" pitchFamily="2" charset="0"/>
                <a:ea typeface="Arial"/>
                <a:cs typeface="Arial"/>
                <a:sym typeface="Arial"/>
              </a:rPr>
              <a:t> works.</a:t>
            </a:r>
            <a:endParaRPr sz="2400" dirty="0">
              <a:latin typeface="Helvetica" pitchFamily="2" charset="0"/>
              <a:ea typeface="Arial"/>
              <a:cs typeface="Arial"/>
              <a:sym typeface="Arial"/>
            </a:endParaRPr>
          </a:p>
          <a:p>
            <a:pPr marL="457200" lvl="0" indent="-381000" algn="l" rtl="0">
              <a:lnSpc>
                <a:spcPct val="115000"/>
              </a:lnSpc>
              <a:spcBef>
                <a:spcPts val="0"/>
              </a:spcBef>
              <a:spcAft>
                <a:spcPts val="0"/>
              </a:spcAft>
              <a:buClr>
                <a:schemeClr val="lt1"/>
              </a:buClr>
              <a:buSzPts val="2400"/>
              <a:buFont typeface="Arial"/>
              <a:buAutoNum type="arabicPeriod"/>
            </a:pPr>
            <a:r>
              <a:rPr lang="en-US" sz="2400" dirty="0">
                <a:latin typeface="Helvetica" pitchFamily="2" charset="0"/>
                <a:ea typeface="Arial"/>
                <a:cs typeface="Arial"/>
                <a:sym typeface="Arial"/>
              </a:rPr>
              <a:t>Spend </a:t>
            </a:r>
            <a:r>
              <a:rPr lang="en-US" sz="2400" dirty="0">
                <a:solidFill>
                  <a:srgbClr val="FFC000"/>
                </a:solidFill>
                <a:latin typeface="Helvetica" pitchFamily="2" charset="0"/>
                <a:ea typeface="Arial"/>
                <a:cs typeface="Arial"/>
                <a:sym typeface="Arial"/>
              </a:rPr>
              <a:t>30 seconds</a:t>
            </a:r>
            <a:r>
              <a:rPr lang="en-US" sz="2400" dirty="0">
                <a:latin typeface="Helvetica" pitchFamily="2" charset="0"/>
                <a:ea typeface="Arial"/>
                <a:cs typeface="Arial"/>
                <a:sym typeface="Arial"/>
              </a:rPr>
              <a:t> drawing a quick sketch of your idea.</a:t>
            </a:r>
            <a:endParaRPr sz="2400" dirty="0">
              <a:latin typeface="Helvetica" pitchFamily="2" charset="0"/>
              <a:ea typeface="Arial"/>
              <a:cs typeface="Arial"/>
              <a:sym typeface="Arial"/>
            </a:endParaRPr>
          </a:p>
          <a:p>
            <a:pPr marL="457200" lvl="0" indent="-381000" algn="l" rtl="0">
              <a:lnSpc>
                <a:spcPct val="115000"/>
              </a:lnSpc>
              <a:spcBef>
                <a:spcPts val="0"/>
              </a:spcBef>
              <a:spcAft>
                <a:spcPts val="0"/>
              </a:spcAft>
              <a:buClr>
                <a:schemeClr val="lt1"/>
              </a:buClr>
              <a:buSzPts val="2400"/>
              <a:buFont typeface="Arial"/>
              <a:buAutoNum type="arabicPeriod"/>
            </a:pPr>
            <a:r>
              <a:rPr lang="en-US" sz="2400" dirty="0">
                <a:latin typeface="Helvetica" pitchFamily="2" charset="0"/>
                <a:ea typeface="Arial"/>
                <a:cs typeface="Arial"/>
                <a:sym typeface="Arial"/>
              </a:rPr>
              <a:t>Share your drawing with the person next to you.</a:t>
            </a:r>
            <a:endParaRPr sz="2400" dirty="0">
              <a:latin typeface="Helvetica" pitchFamily="2" charset="0"/>
              <a:ea typeface="Arial"/>
              <a:cs typeface="Arial"/>
              <a:sym typeface="Arial"/>
            </a:endParaRPr>
          </a:p>
          <a:p>
            <a:pPr marL="457200" lvl="0" indent="-381000" algn="l" rtl="0">
              <a:lnSpc>
                <a:spcPct val="115000"/>
              </a:lnSpc>
              <a:spcBef>
                <a:spcPts val="0"/>
              </a:spcBef>
              <a:spcAft>
                <a:spcPts val="0"/>
              </a:spcAft>
              <a:buClr>
                <a:schemeClr val="lt1"/>
              </a:buClr>
              <a:buSzPts val="2400"/>
              <a:buFont typeface="Arial"/>
              <a:buAutoNum type="arabicPeriod"/>
            </a:pPr>
            <a:r>
              <a:rPr lang="en-US" sz="2400" dirty="0">
                <a:solidFill>
                  <a:srgbClr val="FFC000"/>
                </a:solidFill>
                <a:latin typeface="Helvetica" pitchFamily="2" charset="0"/>
                <a:ea typeface="Arial"/>
                <a:cs typeface="Arial"/>
                <a:sym typeface="Arial"/>
              </a:rPr>
              <a:t>Discuss</a:t>
            </a:r>
            <a:r>
              <a:rPr lang="en-US" sz="2400" dirty="0">
                <a:latin typeface="Helvetica" pitchFamily="2" charset="0"/>
                <a:ea typeface="Arial"/>
                <a:cs typeface="Arial"/>
                <a:sym typeface="Arial"/>
              </a:rPr>
              <a:t>: Did you both draw the same thing? How could different designs affect how people use the switch?</a:t>
            </a:r>
            <a:endParaRPr sz="2400" dirty="0">
              <a:latin typeface="Helvetica" pitchFamily="2" charset="0"/>
              <a:ea typeface="Arial"/>
              <a:cs typeface="Arial"/>
              <a:sym typeface="Arial"/>
            </a:endParaRPr>
          </a:p>
          <a:p>
            <a:pPr marL="0" lvl="0" indent="0" algn="l" rtl="0">
              <a:lnSpc>
                <a:spcPct val="115000"/>
              </a:lnSpc>
              <a:spcBef>
                <a:spcPts val="1200"/>
              </a:spcBef>
              <a:spcAft>
                <a:spcPts val="1200"/>
              </a:spcAft>
              <a:buNone/>
            </a:pPr>
            <a:r>
              <a:rPr lang="en-US" sz="2400" dirty="0">
                <a:solidFill>
                  <a:srgbClr val="FFC000"/>
                </a:solidFill>
                <a:latin typeface="Helvetica" pitchFamily="2" charset="0"/>
                <a:ea typeface="Arial"/>
                <a:cs typeface="Arial"/>
                <a:sym typeface="Arial"/>
              </a:rPr>
              <a:t>What you're practicing</a:t>
            </a:r>
            <a:r>
              <a:rPr lang="en-US" sz="2400" dirty="0">
                <a:latin typeface="Helvetica" pitchFamily="2" charset="0"/>
                <a:ea typeface="Arial"/>
                <a:cs typeface="Arial"/>
                <a:sym typeface="Arial"/>
              </a:rPr>
              <a:t>: You’re applying the concept of conceptual models — how users mentally picture how an object works. This exercise helps you see how different people can have varied mental models for the same object.</a:t>
            </a:r>
            <a:endParaRPr sz="2400" dirty="0">
              <a:latin typeface="Helvetica" pitchFamily="2" charset="0"/>
            </a:endParaRPr>
          </a:p>
        </p:txBody>
      </p:sp>
      <p:sp>
        <p:nvSpPr>
          <p:cNvPr id="717" name="Google Shape;717;g30e718fa89a_1_16"/>
          <p:cNvSpPr txBox="1">
            <a:spLocks noGrp="1"/>
          </p:cNvSpPr>
          <p:nvPr>
            <p:ph type="dt" sz="half" idx="10"/>
          </p:nvPr>
        </p:nvSpPr>
        <p:spPr>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2024</a:t>
            </a:r>
            <a:endParaRPr/>
          </a:p>
        </p:txBody>
      </p:sp>
      <p:sp>
        <p:nvSpPr>
          <p:cNvPr id="718" name="Google Shape;718;g30e718fa89a_1_16"/>
          <p:cNvSpPr txBox="1">
            <a:spLocks noGrp="1"/>
          </p:cNvSpPr>
          <p:nvPr>
            <p:ph type="ftr" sz="quarter" idx="11"/>
          </p:nvPr>
        </p:nvSpPr>
        <p:spPr>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sp>
        <p:nvSpPr>
          <p:cNvPr id="719" name="Google Shape;719;g30e718fa89a_1_16"/>
          <p:cNvSpPr txBox="1">
            <a:spLocks noGrp="1"/>
          </p:cNvSpPr>
          <p:nvPr>
            <p:ph type="sldNum" sz="quarter" idx="12"/>
          </p:nvPr>
        </p:nvSpPr>
        <p:spPr>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hame.png">
            <a:extLst>
              <a:ext uri="{FF2B5EF4-FFF2-40B4-BE49-F238E27FC236}">
                <a16:creationId xmlns:a16="http://schemas.microsoft.com/office/drawing/2014/main" id="{0CC35892-2B13-4E4F-A5FE-6BDB4EDAD49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Shame!</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3</a:t>
            </a:fld>
            <a:endParaRPr lang="en-US"/>
          </a:p>
        </p:txBody>
      </p:sp>
      <p:sp>
        <p:nvSpPr>
          <p:cNvPr id="8" name="Content Placeholder 9"/>
          <p:cNvSpPr txBox="1">
            <a:spLocks/>
          </p:cNvSpPr>
          <p:nvPr/>
        </p:nvSpPr>
        <p:spPr bwMode="auto">
          <a:xfrm>
            <a:off x="4814888" y="1290639"/>
            <a:ext cx="7371254" cy="5305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sz="2800" dirty="0"/>
              <a:t>Design based on a top retailer’s site</a:t>
            </a:r>
          </a:p>
          <a:p>
            <a:endParaRPr lang="en-US" sz="2800" dirty="0"/>
          </a:p>
          <a:p>
            <a:r>
              <a:rPr lang="en-US" sz="2800" dirty="0"/>
              <a:t>Color deficiency</a:t>
            </a:r>
          </a:p>
          <a:p>
            <a:pPr lvl="1"/>
            <a:r>
              <a:rPr lang="en-US" sz="2400" dirty="0"/>
              <a:t>can’t distinguish between red &amp; green</a:t>
            </a:r>
          </a:p>
          <a:p>
            <a:r>
              <a:rPr lang="en-US" sz="2800" dirty="0"/>
              <a:t>In study, user could not get by this screen!</a:t>
            </a:r>
          </a:p>
          <a:p>
            <a:endParaRPr lang="en-US" sz="2800" dirty="0"/>
          </a:p>
          <a:p>
            <a:r>
              <a:rPr lang="en-US" sz="2800" dirty="0"/>
              <a:t>How to fix?</a:t>
            </a:r>
          </a:p>
          <a:p>
            <a:pPr lvl="1"/>
            <a:r>
              <a:rPr lang="en-US" sz="2400" dirty="0"/>
              <a:t>redundant cues</a:t>
            </a:r>
          </a:p>
        </p:txBody>
      </p:sp>
      <p:pic>
        <p:nvPicPr>
          <p:cNvPr id="11" name="Picture 3" descr="3-1">
            <a:extLst>
              <a:ext uri="{FF2B5EF4-FFF2-40B4-BE49-F238E27FC236}">
                <a16:creationId xmlns:a16="http://schemas.microsoft.com/office/drawing/2014/main" id="{7331A55B-AC09-F741-94BD-5EB244DC610A}"/>
              </a:ext>
            </a:extLst>
          </p:cNvPr>
          <p:cNvPicPr>
            <a:picLocks noGrp="1" noChangeAspect="1" noChangeArrowheads="1"/>
          </p:cNvPicPr>
          <p:nvPr>
            <p:ph idx="1"/>
          </p:nvPr>
        </p:nvPicPr>
        <p:blipFill>
          <a:blip r:embed="rId4" cstate="email">
            <a:extLst>
              <a:ext uri="{28A0092B-C50C-407E-A947-70E740481C1C}">
                <a14:useLocalDpi xmlns:a14="http://schemas.microsoft.com/office/drawing/2010/main" val="0"/>
              </a:ext>
            </a:extLst>
          </a:blip>
          <a:srcRect t="13953" r="19194" b="21649"/>
          <a:stretch>
            <a:fillRect/>
          </a:stretch>
        </p:blipFill>
        <p:spPr>
          <a:xfrm>
            <a:off x="216895" y="984452"/>
            <a:ext cx="4510088" cy="5545137"/>
          </a:xfrm>
          <a:noFill/>
        </p:spPr>
      </p:pic>
    </p:spTree>
    <p:extLst>
      <p:ext uri="{BB962C8B-B14F-4D97-AF65-F5344CB8AC3E}">
        <p14:creationId xmlns:p14="http://schemas.microsoft.com/office/powerpoint/2010/main" val="37927312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wrap="square" anchor="ctr">
            <a:normAutofit/>
          </a:bodyPr>
          <a:lstStyle/>
          <a:p>
            <a:r>
              <a:rPr lang="en-US" dirty="0"/>
              <a:t>Gulf of Evaluation </a:t>
            </a:r>
            <a:r>
              <a:rPr lang="en-US" sz="3600" dirty="0"/>
              <a:t>&amp;</a:t>
            </a:r>
            <a:r>
              <a:rPr lang="en-US" dirty="0"/>
              <a:t> Gulf of Execution</a:t>
            </a:r>
          </a:p>
        </p:txBody>
      </p:sp>
      <p:sp>
        <p:nvSpPr>
          <p:cNvPr id="4" name="Date Placeholder 3"/>
          <p:cNvSpPr>
            <a:spLocks noGrp="1"/>
          </p:cNvSpPr>
          <p:nvPr>
            <p:ph type="dt" sz="half" idx="10"/>
          </p:nvPr>
        </p:nvSpPr>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wrap="square" anchor="t">
            <a:normAutofit/>
          </a:bodyPr>
          <a:lstStyle/>
          <a:p>
            <a:pPr>
              <a:spcAft>
                <a:spcPts val="600"/>
              </a:spcAft>
            </a:pPr>
            <a:fld id="{BE6F9046-7345-B649-8343-1046AD18565B}" type="slidenum">
              <a:rPr lang="en-US" smtClean="0"/>
              <a:pPr>
                <a:spcAft>
                  <a:spcPts val="600"/>
                </a:spcAft>
              </a:pPr>
              <a:t>30</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pic>
        <p:nvPicPr>
          <p:cNvPr id="8194" name="Picture 2" descr="Diagram of the gulfs of evaluation and execution as they mediate between users and systems in the world">
            <a:extLst>
              <a:ext uri="{FF2B5EF4-FFF2-40B4-BE49-F238E27FC236}">
                <a16:creationId xmlns:a16="http://schemas.microsoft.com/office/drawing/2014/main" id="{998A901B-FBAD-BD33-9A82-337C27EAE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967" y="2015489"/>
            <a:ext cx="6956542" cy="41161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825-250B-CADE-F385-BA188BF58F60}"/>
              </a:ext>
            </a:extLst>
          </p:cNvPr>
          <p:cNvSpPr txBox="1"/>
          <p:nvPr/>
        </p:nvSpPr>
        <p:spPr>
          <a:xfrm>
            <a:off x="0" y="1061147"/>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b="1" i="1" dirty="0">
                <a:latin typeface="Helvetica" pitchFamily="2" charset="0"/>
              </a:rPr>
              <a:t>reduce the gulf </a:t>
            </a:r>
            <a:r>
              <a:rPr lang="en-US" sz="2800" dirty="0">
                <a:latin typeface="Helvetica" pitchFamily="2" charset="0"/>
              </a:rPr>
              <a:t>through design</a:t>
            </a:r>
          </a:p>
          <a:p>
            <a:pPr algn="ctr"/>
            <a:endParaRPr lang="en-US" sz="1200" dirty="0">
              <a:latin typeface="Helvetica" pitchFamily="2" charset="0"/>
            </a:endParaRPr>
          </a:p>
        </p:txBody>
      </p:sp>
    </p:spTree>
    <p:extLst>
      <p:ext uri="{BB962C8B-B14F-4D97-AF65-F5344CB8AC3E}">
        <p14:creationId xmlns:p14="http://schemas.microsoft.com/office/powerpoint/2010/main" val="2782457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p:txBody>
          <a:bodyPr wrap="square" anchor="ctr">
            <a:normAutofit/>
          </a:bodyPr>
          <a:lstStyle/>
          <a:p>
            <a:r>
              <a:rPr lang="en-US" dirty="0"/>
              <a:t>Gulf of Evaluation </a:t>
            </a:r>
            <a:r>
              <a:rPr lang="en-US" sz="3600" dirty="0"/>
              <a:t>&amp;</a:t>
            </a:r>
            <a:r>
              <a:rPr lang="en-US" dirty="0"/>
              <a:t> Gulf of Execution</a:t>
            </a:r>
          </a:p>
        </p:txBody>
      </p:sp>
      <p:sp>
        <p:nvSpPr>
          <p:cNvPr id="4" name="Date Placeholder 3"/>
          <p:cNvSpPr>
            <a:spLocks noGrp="1"/>
          </p:cNvSpPr>
          <p:nvPr>
            <p:ph type="dt" sz="half" idx="10"/>
          </p:nvPr>
        </p:nvSpPr>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p:txBody>
          <a:bodyPr wrap="square" anchor="t">
            <a:normAutofit/>
          </a:bodyPr>
          <a:lstStyle/>
          <a:p>
            <a:pPr>
              <a:spcAft>
                <a:spcPts val="600"/>
              </a:spcAft>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wrap="square" anchor="t">
            <a:normAutofit/>
          </a:bodyPr>
          <a:lstStyle/>
          <a:p>
            <a:pPr>
              <a:spcAft>
                <a:spcPts val="600"/>
              </a:spcAft>
            </a:pPr>
            <a:fld id="{BE6F9046-7345-B649-8343-1046AD18565B}" type="slidenum">
              <a:rPr lang="en-US" smtClean="0"/>
              <a:pPr>
                <a:spcAft>
                  <a:spcPts val="600"/>
                </a:spcAft>
              </a:pPr>
              <a:t>31</a:t>
            </a:fld>
            <a:endParaRPr lang="en-US"/>
          </a:p>
        </p:txBody>
      </p:sp>
      <p:sp>
        <p:nvSpPr>
          <p:cNvPr id="3" name="TextBox 2">
            <a:extLst>
              <a:ext uri="{FF2B5EF4-FFF2-40B4-BE49-F238E27FC236}">
                <a16:creationId xmlns:a16="http://schemas.microsoft.com/office/drawing/2014/main" id="{83C5561B-8AB0-AD2F-A11B-5C2B0EBC79B3}"/>
              </a:ext>
            </a:extLst>
          </p:cNvPr>
          <p:cNvSpPr txBox="1"/>
          <p:nvPr/>
        </p:nvSpPr>
        <p:spPr>
          <a:xfrm>
            <a:off x="5502165" y="6263011"/>
            <a:ext cx="6589881" cy="276999"/>
          </a:xfrm>
          <a:prstGeom prst="rect">
            <a:avLst/>
          </a:prstGeom>
          <a:noFill/>
        </p:spPr>
        <p:txBody>
          <a:bodyPr wrap="none" rtlCol="0">
            <a:spAutoFit/>
          </a:bodyPr>
          <a:lstStyle/>
          <a:p>
            <a:r>
              <a:rPr lang="en-US" sz="1200" dirty="0">
                <a:latin typeface="Helvetica" pitchFamily="2" charset="0"/>
              </a:rPr>
              <a:t>Example and images from https://</a:t>
            </a:r>
            <a:r>
              <a:rPr lang="en-US" sz="1200" dirty="0" err="1">
                <a:latin typeface="Helvetica" pitchFamily="2" charset="0"/>
              </a:rPr>
              <a:t>www.nngroup.com</a:t>
            </a:r>
            <a:r>
              <a:rPr lang="en-US" sz="1200" dirty="0">
                <a:latin typeface="Helvetica" pitchFamily="2" charset="0"/>
              </a:rPr>
              <a:t>/articles/two-</a:t>
            </a:r>
            <a:r>
              <a:rPr lang="en-US" sz="1200" dirty="0" err="1">
                <a:latin typeface="Helvetica" pitchFamily="2" charset="0"/>
              </a:rPr>
              <a:t>ux</a:t>
            </a:r>
            <a:r>
              <a:rPr lang="en-US" sz="1200" dirty="0">
                <a:latin typeface="Helvetica" pitchFamily="2" charset="0"/>
              </a:rPr>
              <a:t>-gulfs-evaluation-execution/</a:t>
            </a:r>
          </a:p>
        </p:txBody>
      </p:sp>
      <p:sp>
        <p:nvSpPr>
          <p:cNvPr id="10" name="TextBox 9">
            <a:extLst>
              <a:ext uri="{FF2B5EF4-FFF2-40B4-BE49-F238E27FC236}">
                <a16:creationId xmlns:a16="http://schemas.microsoft.com/office/drawing/2014/main" id="{D01AE825-250B-CADE-F385-BA188BF58F60}"/>
              </a:ext>
            </a:extLst>
          </p:cNvPr>
          <p:cNvSpPr txBox="1"/>
          <p:nvPr/>
        </p:nvSpPr>
        <p:spPr>
          <a:xfrm>
            <a:off x="0" y="1061147"/>
            <a:ext cx="12192000" cy="892552"/>
          </a:xfrm>
          <a:prstGeom prst="rect">
            <a:avLst/>
          </a:prstGeom>
          <a:solidFill>
            <a:srgbClr val="C2C2C2">
              <a:alpha val="45098"/>
            </a:srgbClr>
          </a:solidFill>
        </p:spPr>
        <p:txBody>
          <a:bodyPr wrap="square" rtlCol="0">
            <a:spAutoFit/>
          </a:bodyPr>
          <a:lstStyle/>
          <a:p>
            <a:pPr algn="ctr"/>
            <a:endParaRPr lang="en-US" sz="1200" dirty="0">
              <a:latin typeface="Helvetica" pitchFamily="2" charset="0"/>
            </a:endParaRPr>
          </a:p>
          <a:p>
            <a:pPr algn="ctr"/>
            <a:r>
              <a:rPr lang="en-US" sz="2800" b="1" i="1" dirty="0">
                <a:latin typeface="Helvetica" pitchFamily="2" charset="0"/>
              </a:rPr>
              <a:t>reduce the gulf </a:t>
            </a:r>
            <a:r>
              <a:rPr lang="en-US" sz="2800" dirty="0">
                <a:latin typeface="Helvetica" pitchFamily="2" charset="0"/>
              </a:rPr>
              <a:t>through design</a:t>
            </a:r>
          </a:p>
          <a:p>
            <a:pPr algn="ctr"/>
            <a:endParaRPr lang="en-US" sz="1200" dirty="0">
              <a:latin typeface="Helvetica" pitchFamily="2" charset="0"/>
            </a:endParaRPr>
          </a:p>
        </p:txBody>
      </p:sp>
      <p:pic>
        <p:nvPicPr>
          <p:cNvPr id="10242" name="Picture 2" descr="Example of checkbox settings in Windows 7 and Windows 10">
            <a:extLst>
              <a:ext uri="{FF2B5EF4-FFF2-40B4-BE49-F238E27FC236}">
                <a16:creationId xmlns:a16="http://schemas.microsoft.com/office/drawing/2014/main" id="{FBD26EB0-2153-4596-725B-46466CF4C1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9579"/>
          <a:stretch/>
        </p:blipFill>
        <p:spPr bwMode="auto">
          <a:xfrm>
            <a:off x="7555255" y="2021242"/>
            <a:ext cx="3639787" cy="424176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reencapture of a Bluetooth switch in both the off and on positions">
            <a:extLst>
              <a:ext uri="{FF2B5EF4-FFF2-40B4-BE49-F238E27FC236}">
                <a16:creationId xmlns:a16="http://schemas.microsoft.com/office/drawing/2014/main" id="{24A47BC9-D45A-4484-A651-7FA9E5E93F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826" b="6620"/>
          <a:stretch/>
        </p:blipFill>
        <p:spPr bwMode="auto">
          <a:xfrm>
            <a:off x="446991" y="2021242"/>
            <a:ext cx="4191878" cy="3641822"/>
          </a:xfrm>
          <a:prstGeom prst="rect">
            <a:avLst/>
          </a:prstGeom>
          <a:solidFill>
            <a:srgbClr val="FFFFFF"/>
          </a:solidFill>
        </p:spPr>
      </p:pic>
      <p:sp>
        <p:nvSpPr>
          <p:cNvPr id="9" name="Right Arrow 8">
            <a:extLst>
              <a:ext uri="{FF2B5EF4-FFF2-40B4-BE49-F238E27FC236}">
                <a16:creationId xmlns:a16="http://schemas.microsoft.com/office/drawing/2014/main" id="{38DEFA33-40E3-0AC5-BB28-C1AE06D6102C}"/>
              </a:ext>
            </a:extLst>
          </p:cNvPr>
          <p:cNvSpPr/>
          <p:nvPr/>
        </p:nvSpPr>
        <p:spPr bwMode="auto">
          <a:xfrm>
            <a:off x="5503894" y="3703243"/>
            <a:ext cx="1418768" cy="202329"/>
          </a:xfrm>
          <a:prstGeom prst="rightArrow">
            <a:avLst/>
          </a:prstGeom>
          <a:solidFill>
            <a:schemeClr val="tx1"/>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5345067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err="1"/>
              <a:t>Administrivia</a:t>
            </a:r>
            <a:endParaRPr lang="en-US" dirty="0"/>
          </a:p>
        </p:txBody>
      </p:sp>
      <p:sp>
        <p:nvSpPr>
          <p:cNvPr id="24581" name="Rectangle 3"/>
          <p:cNvSpPr>
            <a:spLocks noGrp="1" noChangeArrowheads="1"/>
          </p:cNvSpPr>
          <p:nvPr>
            <p:ph idx="1"/>
          </p:nvPr>
        </p:nvSpPr>
        <p:spPr>
          <a:xfrm>
            <a:off x="401358" y="1151754"/>
            <a:ext cx="11819467" cy="5465286"/>
          </a:xfrm>
        </p:spPr>
        <p:txBody>
          <a:bodyPr>
            <a:normAutofit fontScale="92500"/>
          </a:bodyPr>
          <a:lstStyle/>
          <a:p>
            <a:r>
              <a:rPr lang="en-US" dirty="0"/>
              <a:t>Questions about Medium-fi Prototype assignment?</a:t>
            </a:r>
          </a:p>
          <a:p>
            <a:pPr lvl="1"/>
            <a:r>
              <a:rPr lang="en-US" dirty="0"/>
              <a:t>both the Figma Basics &amp; Design Systems workshops are online. Check them out now for this &amp; following assignments!</a:t>
            </a:r>
          </a:p>
          <a:p>
            <a:endParaRPr lang="en-US" sz="1900" dirty="0"/>
          </a:p>
          <a:p>
            <a:r>
              <a:rPr lang="en-US" sz="3600" dirty="0"/>
              <a:t>2</a:t>
            </a:r>
            <a:r>
              <a:rPr lang="en-US" sz="3600" baseline="30000" dirty="0"/>
              <a:t>nd</a:t>
            </a:r>
            <a:r>
              <a:rPr lang="en-US" sz="3600" dirty="0"/>
              <a:t> to last workshop – Accessibility – link to recording online</a:t>
            </a:r>
          </a:p>
          <a:p>
            <a:pPr lvl="1"/>
            <a:r>
              <a:rPr lang="en-US" sz="3200" dirty="0"/>
              <a:t>we will give a few bonus points for projects that do a good job of addressing accessibility</a:t>
            </a:r>
          </a:p>
          <a:p>
            <a:r>
              <a:rPr lang="en-US" sz="3600" dirty="0"/>
              <a:t>Last workshop – Prototyping with AI – will be next Wed, 11/6 at 6:30 PM, location TBD</a:t>
            </a:r>
          </a:p>
          <a:p>
            <a:endParaRPr lang="en-US" dirty="0"/>
          </a:p>
        </p:txBody>
      </p:sp>
      <p:sp>
        <p:nvSpPr>
          <p:cNvPr id="2" name="Date Placeholder 1">
            <a:extLst>
              <a:ext uri="{FF2B5EF4-FFF2-40B4-BE49-F238E27FC236}">
                <a16:creationId xmlns:a16="http://schemas.microsoft.com/office/drawing/2014/main" id="{77BCE4E8-5474-0346-842B-C97D0E404F2F}"/>
              </a:ext>
            </a:extLst>
          </p:cNvPr>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a:extLst>
              <a:ext uri="{FF2B5EF4-FFF2-40B4-BE49-F238E27FC236}">
                <a16:creationId xmlns:a16="http://schemas.microsoft.com/office/drawing/2014/main" id="{E8F362DE-02EB-B24E-B42A-84A6D093CEAF}"/>
              </a:ext>
            </a:extLst>
          </p:cNvPr>
          <p:cNvSpPr>
            <a:spLocks noGrp="1"/>
          </p:cNvSpPr>
          <p:nvPr>
            <p:ph type="sldNum" sz="quarter" idx="12"/>
          </p:nvPr>
        </p:nvSpPr>
        <p:spPr/>
        <p:txBody>
          <a:bodyPr/>
          <a:lstStyle/>
          <a:p>
            <a:fld id="{0E1F3F99-1E68-4047-B307-0AAED4DA5926}" type="slidenum">
              <a:rPr lang="en-US" smtClean="0"/>
              <a:pPr/>
              <a:t>32</a:t>
            </a:fld>
            <a:endParaRPr lang="en-US" dirty="0"/>
          </a:p>
        </p:txBody>
      </p:sp>
    </p:spTree>
    <p:extLst>
      <p:ext uri="{BB962C8B-B14F-4D97-AF65-F5344CB8AC3E}">
        <p14:creationId xmlns:p14="http://schemas.microsoft.com/office/powerpoint/2010/main" val="25489120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p:cNvSpPr>
            <a:spLocks noGrp="1" noChangeArrowheads="1"/>
          </p:cNvSpPr>
          <p:nvPr>
            <p:ph type="title"/>
          </p:nvPr>
        </p:nvSpPr>
        <p:spPr/>
        <p:txBody>
          <a:bodyPr/>
          <a:lstStyle/>
          <a:p>
            <a:r>
              <a:rPr lang="en-US" dirty="0" err="1"/>
              <a:t>Administrivia</a:t>
            </a:r>
            <a:endParaRPr lang="en-US" dirty="0"/>
          </a:p>
        </p:txBody>
      </p:sp>
      <p:sp>
        <p:nvSpPr>
          <p:cNvPr id="24581" name="Rectangle 3"/>
          <p:cNvSpPr>
            <a:spLocks noGrp="1" noChangeArrowheads="1"/>
          </p:cNvSpPr>
          <p:nvPr>
            <p:ph idx="1"/>
          </p:nvPr>
        </p:nvSpPr>
        <p:spPr>
          <a:xfrm>
            <a:off x="441113" y="1151753"/>
            <a:ext cx="11819467" cy="5706247"/>
          </a:xfrm>
        </p:spPr>
        <p:txBody>
          <a:bodyPr>
            <a:normAutofit/>
          </a:bodyPr>
          <a:lstStyle/>
          <a:p>
            <a:r>
              <a:rPr lang="en-US" dirty="0"/>
              <a:t>If you aren’t in CS147L &amp; want to learn React Native</a:t>
            </a:r>
          </a:p>
          <a:p>
            <a:pPr lvl="1"/>
            <a:r>
              <a:rPr lang="en-US" dirty="0"/>
              <a:t>see CS147L home page for links to CS147L assignments 1-3 &amp; Lectures 1-10</a:t>
            </a:r>
            <a:br>
              <a:rPr lang="en-US" dirty="0"/>
            </a:br>
            <a:r>
              <a:rPr lang="en-US" u="sng" dirty="0">
                <a:solidFill>
                  <a:srgbClr val="FFC000"/>
                </a:solidFill>
                <a:hlinkClick r:id="rId3">
                  <a:extLst>
                    <a:ext uri="{A12FA001-AC4F-418D-AE19-62706E023703}">
                      <ahyp:hlinkClr xmlns:ahyp="http://schemas.microsoft.com/office/drawing/2018/hyperlinkcolor" val="tx"/>
                    </a:ext>
                  </a:extLst>
                </a:hlinkClick>
              </a:rPr>
              <a:t>https://hci.stanford.edu/courses/cs147l/2024/au/</a:t>
            </a:r>
            <a:endParaRPr lang="en-US" dirty="0">
              <a:solidFill>
                <a:srgbClr val="FFC000"/>
              </a:solidFill>
            </a:endParaRPr>
          </a:p>
          <a:p>
            <a:pPr lvl="1"/>
            <a:endParaRPr lang="en-US" sz="3200" dirty="0"/>
          </a:p>
          <a:p>
            <a:r>
              <a:rPr lang="en-US" dirty="0"/>
              <a:t>Keep up w/ readings/HW on class website</a:t>
            </a:r>
          </a:p>
          <a:p>
            <a:pPr lvl="1"/>
            <a:r>
              <a:rPr lang="en-US" dirty="0">
                <a:solidFill>
                  <a:srgbClr val="FFC000"/>
                </a:solidFill>
                <a:hlinkClick r:id="rId4">
                  <a:extLst>
                    <a:ext uri="{A12FA001-AC4F-418D-AE19-62706E023703}">
                      <ahyp:hlinkClr xmlns:ahyp="http://schemas.microsoft.com/office/drawing/2018/hyperlinkcolor" val="tx"/>
                    </a:ext>
                  </a:extLst>
                </a:hlinkClick>
              </a:rPr>
              <a:t>http://cs147.stanford.edu/</a:t>
            </a:r>
            <a:endParaRPr lang="en-US" dirty="0">
              <a:solidFill>
                <a:srgbClr val="FFC000"/>
              </a:solidFill>
            </a:endParaRPr>
          </a:p>
          <a:p>
            <a:pPr lvl="1"/>
            <a:r>
              <a:rPr lang="en-US" dirty="0"/>
              <a:t>midterm coming up in week 8 (weeks 7-8 have lighter work)</a:t>
            </a:r>
          </a:p>
          <a:p>
            <a:endParaRPr lang="en-US" dirty="0"/>
          </a:p>
        </p:txBody>
      </p:sp>
      <p:sp>
        <p:nvSpPr>
          <p:cNvPr id="2" name="Date Placeholder 1">
            <a:extLst>
              <a:ext uri="{FF2B5EF4-FFF2-40B4-BE49-F238E27FC236}">
                <a16:creationId xmlns:a16="http://schemas.microsoft.com/office/drawing/2014/main" id="{77BCE4E8-5474-0346-842B-C97D0E404F2F}"/>
              </a:ext>
            </a:extLst>
          </p:cNvPr>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p>
        </p:txBody>
      </p:sp>
      <p:sp>
        <p:nvSpPr>
          <p:cNvPr id="3" name="Slide Number Placeholder 2">
            <a:extLst>
              <a:ext uri="{FF2B5EF4-FFF2-40B4-BE49-F238E27FC236}">
                <a16:creationId xmlns:a16="http://schemas.microsoft.com/office/drawing/2014/main" id="{E8F362DE-02EB-B24E-B42A-84A6D093CEAF}"/>
              </a:ext>
            </a:extLst>
          </p:cNvPr>
          <p:cNvSpPr>
            <a:spLocks noGrp="1"/>
          </p:cNvSpPr>
          <p:nvPr>
            <p:ph type="sldNum" sz="quarter" idx="12"/>
          </p:nvPr>
        </p:nvSpPr>
        <p:spPr/>
        <p:txBody>
          <a:bodyPr/>
          <a:lstStyle/>
          <a:p>
            <a:fld id="{0E1F3F99-1E68-4047-B307-0AAED4DA5926}" type="slidenum">
              <a:rPr lang="en-US" smtClean="0"/>
              <a:pPr/>
              <a:t>33</a:t>
            </a:fld>
            <a:endParaRPr lang="en-US" dirty="0"/>
          </a:p>
        </p:txBody>
      </p:sp>
    </p:spTree>
    <p:extLst>
      <p:ext uri="{BB962C8B-B14F-4D97-AF65-F5344CB8AC3E}">
        <p14:creationId xmlns:p14="http://schemas.microsoft.com/office/powerpoint/2010/main" val="41511233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581">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81">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58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3185" name="Rectangle 2"/>
          <p:cNvSpPr>
            <a:spLocks noGrp="1" noChangeArrowheads="1"/>
          </p:cNvSpPr>
          <p:nvPr>
            <p:ph type="title"/>
          </p:nvPr>
        </p:nvSpPr>
        <p:spPr>
          <a:xfrm>
            <a:off x="639235" y="180756"/>
            <a:ext cx="11552767" cy="1143000"/>
          </a:xfrm>
        </p:spPr>
        <p:txBody>
          <a:bodyPr/>
          <a:lstStyle/>
          <a:p>
            <a:r>
              <a:rPr lang="en-US" dirty="0"/>
              <a:t>M</a:t>
            </a:r>
            <a:r>
              <a:rPr lang="en-US" altLang="zh-CN" dirty="0"/>
              <a:t>idterm</a:t>
            </a:r>
            <a:endParaRPr lang="en-US" dirty="0"/>
          </a:p>
        </p:txBody>
      </p:sp>
      <p:sp>
        <p:nvSpPr>
          <p:cNvPr id="93186" name="Rectangle 3"/>
          <p:cNvSpPr>
            <a:spLocks noGrp="1" noChangeArrowheads="1"/>
          </p:cNvSpPr>
          <p:nvPr>
            <p:ph idx="1"/>
          </p:nvPr>
        </p:nvSpPr>
        <p:spPr>
          <a:xfrm>
            <a:off x="744071" y="1224950"/>
            <a:ext cx="11143129" cy="5166982"/>
          </a:xfrm>
        </p:spPr>
        <p:txBody>
          <a:bodyPr/>
          <a:lstStyle/>
          <a:p>
            <a:pPr marL="0" indent="0">
              <a:buNone/>
            </a:pPr>
            <a:r>
              <a:rPr lang="en-US" sz="2300" b="1" i="1" dirty="0"/>
              <a:t>Scope: </a:t>
            </a:r>
            <a:r>
              <a:rPr lang="en-US" sz="2300" dirty="0"/>
              <a:t>Everything through Designing the Future: Early and Future Visions of HCI (Week 7 - Lecture 13) including Reading/Videos/Podcasts, Lectures, Assignments.</a:t>
            </a:r>
          </a:p>
          <a:p>
            <a:pPr marL="0" indent="0">
              <a:buNone/>
            </a:pPr>
            <a:endParaRPr lang="en-US" altLang="zh-CN" sz="2300" dirty="0"/>
          </a:p>
          <a:p>
            <a:pPr marL="0" indent="0">
              <a:buNone/>
            </a:pPr>
            <a:r>
              <a:rPr lang="en-US" sz="2300" b="1" i="1" dirty="0"/>
              <a:t>Format</a:t>
            </a:r>
            <a:r>
              <a:rPr lang="en-US" sz="2300" dirty="0"/>
              <a:t>: </a:t>
            </a:r>
            <a:r>
              <a:rPr lang="en-US" altLang="zh-CN" sz="2300" dirty="0"/>
              <a:t>Will primarily be a multi-part design problem (but know and be able to demonstrate </a:t>
            </a:r>
            <a:r>
              <a:rPr lang="en-US" altLang="zh-CN" sz="2300" i="1" dirty="0"/>
              <a:t>all</a:t>
            </a:r>
            <a:r>
              <a:rPr lang="en-US" altLang="zh-CN" sz="2300" dirty="0"/>
              <a:t> aspects of the design process &amp; use facts for reasoning for your answers), with some multiple choice/short answer on knowledge of HCI as well.</a:t>
            </a:r>
          </a:p>
          <a:p>
            <a:pPr marL="0" indent="0">
              <a:buNone/>
            </a:pPr>
            <a:endParaRPr lang="en-US" sz="2300" dirty="0"/>
          </a:p>
          <a:p>
            <a:pPr marL="0" indent="0">
              <a:buNone/>
            </a:pPr>
            <a:r>
              <a:rPr lang="en-US" sz="2300" b="1" i="1" dirty="0"/>
              <a:t>Place</a:t>
            </a:r>
            <a:r>
              <a:rPr lang="en-US" sz="2300" i="1" dirty="0"/>
              <a:t>: </a:t>
            </a:r>
            <a:r>
              <a:rPr lang="en-US" sz="2300" dirty="0"/>
              <a:t>Hybrid exam – part I in class &amp; part II (design problem) at home (</a:t>
            </a:r>
            <a:r>
              <a:rPr lang="en-US" sz="2300" dirty="0" err="1"/>
              <a:t>Gradescope</a:t>
            </a:r>
            <a:r>
              <a:rPr lang="en-US" sz="2300" dirty="0"/>
              <a:t>)</a:t>
            </a:r>
          </a:p>
          <a:p>
            <a:pPr marL="0" indent="0">
              <a:buNone/>
            </a:pPr>
            <a:endParaRPr lang="en-US" sz="2300" dirty="0"/>
          </a:p>
          <a:p>
            <a:pPr marL="0" indent="0">
              <a:buNone/>
            </a:pPr>
            <a:r>
              <a:rPr lang="en-US" sz="2300" b="1" i="1" dirty="0"/>
              <a:t>Time</a:t>
            </a:r>
            <a:r>
              <a:rPr lang="en-US" sz="2300" dirty="0"/>
              <a:t>: This midterm will take place during a 24-hour window starting in class Wed., Nov. 13, at 1:30 pm Pacific time. You will have ~1:30 for part I in class and ~2 hour for part II at home. </a:t>
            </a:r>
          </a:p>
        </p:txBody>
      </p:sp>
      <p:sp>
        <p:nvSpPr>
          <p:cNvPr id="4" name="Date Placeholder 3"/>
          <p:cNvSpPr>
            <a:spLocks noGrp="1"/>
          </p:cNvSpPr>
          <p:nvPr>
            <p:ph type="dt" sz="half" idx="10"/>
          </p:nvPr>
        </p:nvSpPr>
        <p:spPr/>
        <p:txBody>
          <a:bodyPr/>
          <a:lstStyle/>
          <a:p>
            <a:r>
              <a:rPr lang="en-US"/>
              <a:t>Autumn 2024</a:t>
            </a:r>
          </a:p>
        </p:txBody>
      </p:sp>
      <p:sp>
        <p:nvSpPr>
          <p:cNvPr id="5" name="Footer Placeholder 4"/>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2" name="Slide Number Placeholder 1"/>
          <p:cNvSpPr>
            <a:spLocks noGrp="1"/>
          </p:cNvSpPr>
          <p:nvPr>
            <p:ph type="sldNum" sz="quarter" idx="12"/>
          </p:nvPr>
        </p:nvSpPr>
        <p:spPr/>
        <p:txBody>
          <a:bodyPr/>
          <a:lstStyle/>
          <a:p>
            <a:fld id="{48573CA7-35FD-4F26-8712-3E7EAA6D8755}" type="slidenum">
              <a:rPr lang="en-US" smtClean="0"/>
              <a:pPr/>
              <a:t>34</a:t>
            </a:fld>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119A6-A7F3-5B43-A153-D11D7393C2B7}"/>
              </a:ext>
            </a:extLst>
          </p:cNvPr>
          <p:cNvSpPr>
            <a:spLocks noGrp="1"/>
          </p:cNvSpPr>
          <p:nvPr>
            <p:ph type="title"/>
          </p:nvPr>
        </p:nvSpPr>
        <p:spPr>
          <a:xfrm>
            <a:off x="514353" y="1393031"/>
            <a:ext cx="11180233" cy="3286125"/>
          </a:xfrm>
        </p:spPr>
        <p:txBody>
          <a:bodyPr/>
          <a:lstStyle/>
          <a:p>
            <a:r>
              <a:rPr lang="en-US" dirty="0"/>
              <a:t>TEAM BREAK</a:t>
            </a:r>
            <a:br>
              <a:rPr lang="en-US" dirty="0"/>
            </a:br>
            <a:r>
              <a:rPr lang="en-US" sz="4400" dirty="0"/>
              <a:t>Talk about how to build your medium-fi prototype</a:t>
            </a:r>
            <a:endParaRPr lang="en-US" dirty="0"/>
          </a:p>
        </p:txBody>
      </p:sp>
      <p:sp>
        <p:nvSpPr>
          <p:cNvPr id="4" name="Date Placeholder 3"/>
          <p:cNvSpPr>
            <a:spLocks noGrp="1"/>
          </p:cNvSpPr>
          <p:nvPr>
            <p:ph type="dt" sz="half" idx="2"/>
          </p:nvPr>
        </p:nvSpPr>
        <p:spPr/>
        <p:txBody>
          <a:bodyPr/>
          <a:lstStyle/>
          <a:p>
            <a:r>
              <a:rPr lang="en-US"/>
              <a:t>Autumn 2024</a:t>
            </a:r>
            <a:endParaRPr lang="en-US" dirty="0"/>
          </a:p>
        </p:txBody>
      </p:sp>
      <p:sp>
        <p:nvSpPr>
          <p:cNvPr id="5" name="Footer Placeholder 4"/>
          <p:cNvSpPr>
            <a:spLocks noGrp="1"/>
          </p:cNvSpPr>
          <p:nvPr>
            <p:ph type="ftr" sz="quarter" idx="3"/>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4"/>
          </p:nvPr>
        </p:nvSpPr>
        <p:spPr/>
        <p:txBody>
          <a:bodyPr/>
          <a:lstStyle/>
          <a:p>
            <a:fld id="{BE6F9046-7345-B649-8343-1046AD18565B}" type="slidenum">
              <a:rPr lang="en-US" smtClean="0"/>
              <a:pPr/>
              <a:t>35</a:t>
            </a:fld>
            <a:endParaRPr lang="en-US" dirty="0"/>
          </a:p>
        </p:txBody>
      </p:sp>
    </p:spTree>
    <p:extLst>
      <p:ext uri="{BB962C8B-B14F-4D97-AF65-F5344CB8AC3E}">
        <p14:creationId xmlns:p14="http://schemas.microsoft.com/office/powerpoint/2010/main" val="19017798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cxnSp>
        <p:nvCxnSpPr>
          <p:cNvPr id="13" name="Straight Connector 12"/>
          <p:cNvCxnSpPr>
            <a:cxnSpLocks/>
          </p:cNvCxnSpPr>
          <p:nvPr/>
        </p:nvCxnSpPr>
        <p:spPr bwMode="auto">
          <a:xfrm>
            <a:off x="9914220" y="-1778372"/>
            <a:ext cx="724709" cy="8614208"/>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108545" name="Rectangle 2"/>
          <p:cNvSpPr>
            <a:spLocks noGrp="1" noChangeArrowheads="1"/>
          </p:cNvSpPr>
          <p:nvPr>
            <p:ph type="title"/>
          </p:nvPr>
        </p:nvSpPr>
        <p:spPr/>
        <p:txBody>
          <a:bodyPr/>
          <a:lstStyle/>
          <a:p>
            <a:r>
              <a:rPr lang="en-US" dirty="0"/>
              <a:t>Design Guides</a:t>
            </a:r>
          </a:p>
        </p:txBody>
      </p:sp>
      <p:sp>
        <p:nvSpPr>
          <p:cNvPr id="159747" name="Rectangle 3"/>
          <p:cNvSpPr>
            <a:spLocks noGrp="1" noChangeArrowheads="1"/>
          </p:cNvSpPr>
          <p:nvPr>
            <p:ph idx="1"/>
          </p:nvPr>
        </p:nvSpPr>
        <p:spPr>
          <a:xfrm>
            <a:off x="639233" y="1600200"/>
            <a:ext cx="11195715" cy="4919720"/>
          </a:xfrm>
        </p:spPr>
        <p:txBody>
          <a:bodyPr>
            <a:normAutofit fontScale="85000" lnSpcReduction="20000"/>
          </a:bodyPr>
          <a:lstStyle/>
          <a:p>
            <a:r>
              <a:rPr lang="en-US" dirty="0"/>
              <a:t>Provide good conceptual model</a:t>
            </a:r>
          </a:p>
          <a:p>
            <a:pPr lvl="1"/>
            <a:r>
              <a:rPr lang="en-US" dirty="0"/>
              <a:t>customer wants to understand how controls affect object</a:t>
            </a:r>
            <a:br>
              <a:rPr lang="en-US" dirty="0"/>
            </a:br>
            <a:endParaRPr lang="en-US" dirty="0"/>
          </a:p>
          <a:p>
            <a:r>
              <a:rPr lang="en-US" dirty="0"/>
              <a:t>Make things visible</a:t>
            </a:r>
          </a:p>
          <a:p>
            <a:pPr lvl="1"/>
            <a:r>
              <a:rPr lang="en-US" dirty="0"/>
              <a:t>if object has function, interface should show it</a:t>
            </a:r>
            <a:br>
              <a:rPr lang="en-US" dirty="0"/>
            </a:br>
            <a:endParaRPr lang="en-US" dirty="0"/>
          </a:p>
          <a:p>
            <a:r>
              <a:rPr lang="en-US" dirty="0"/>
              <a:t>Map interface controls to customer’</a:t>
            </a:r>
            <a:r>
              <a:rPr lang="en-US" altLang="ja-JP" dirty="0"/>
              <a:t>s model</a:t>
            </a:r>
          </a:p>
          <a:p>
            <a:pPr lvl="1"/>
            <a:r>
              <a:rPr lang="en-US" dirty="0"/>
              <a:t>infix vs. postfix calculator – whose model is that?</a:t>
            </a:r>
            <a:br>
              <a:rPr lang="en-US" dirty="0"/>
            </a:br>
            <a:endParaRPr lang="en-US" dirty="0"/>
          </a:p>
          <a:p>
            <a:r>
              <a:rPr lang="en-US" dirty="0"/>
              <a:t>Provide feedback</a:t>
            </a:r>
          </a:p>
          <a:p>
            <a:pPr lvl="1"/>
            <a:r>
              <a:rPr lang="en-US" dirty="0"/>
              <a:t>what you see is what you get! (WYSIWYG)</a:t>
            </a:r>
          </a:p>
        </p:txBody>
      </p:sp>
      <p:sp>
        <p:nvSpPr>
          <p:cNvPr id="5" name="Date Placeholder 4"/>
          <p:cNvSpPr>
            <a:spLocks noGrp="1"/>
          </p:cNvSpPr>
          <p:nvPr>
            <p:ph type="dt" sz="half" idx="10"/>
          </p:nvPr>
        </p:nvSpPr>
        <p:spPr/>
        <p:txBody>
          <a:bodyPr/>
          <a:lstStyle/>
          <a:p>
            <a:r>
              <a:rPr lang="en-US"/>
              <a:t>Autumn 2024</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6" name="Slide Number Placeholder 5"/>
          <p:cNvSpPr>
            <a:spLocks noGrp="1"/>
          </p:cNvSpPr>
          <p:nvPr>
            <p:ph type="sldNum" sz="quarter" idx="12"/>
          </p:nvPr>
        </p:nvSpPr>
        <p:spPr/>
        <p:txBody>
          <a:bodyPr/>
          <a:lstStyle/>
          <a:p>
            <a:fld id="{BE6F9046-7345-B649-8343-1046AD18565B}" type="slidenum">
              <a:rPr lang="en-US" smtClean="0"/>
              <a:pPr/>
              <a:t>36</a:t>
            </a:fld>
            <a:endParaRPr lang="en-US" dirty="0"/>
          </a:p>
        </p:txBody>
      </p:sp>
      <p:cxnSp>
        <p:nvCxnSpPr>
          <p:cNvPr id="3" name="Straight Connector 2"/>
          <p:cNvCxnSpPr/>
          <p:nvPr/>
        </p:nvCxnSpPr>
        <p:spPr bwMode="auto">
          <a:xfrm flipV="1">
            <a:off x="1524000" y="471398"/>
            <a:ext cx="9144000" cy="768721"/>
          </a:xfrm>
          <a:prstGeom prst="line">
            <a:avLst/>
          </a:prstGeom>
          <a:solidFill>
            <a:schemeClr val="accent1"/>
          </a:solidFill>
          <a:ln w="12700" cap="flat" cmpd="sng" algn="ctr">
            <a:solidFill>
              <a:schemeClr val="tx1"/>
            </a:solidFill>
            <a:prstDash val="solid"/>
            <a:round/>
            <a:headEnd type="none" w="sm" len="sm"/>
            <a:tailEnd type="none" w="sm" len="sm"/>
          </a:ln>
          <a:effectLst/>
        </p:spPr>
      </p:cxnSp>
      <p:sp>
        <p:nvSpPr>
          <p:cNvPr id="4" name="Oval 3"/>
          <p:cNvSpPr/>
          <p:nvPr/>
        </p:nvSpPr>
        <p:spPr bwMode="auto">
          <a:xfrm>
            <a:off x="9987727" y="404161"/>
            <a:ext cx="239507" cy="239507"/>
          </a:xfrm>
          <a:prstGeom prst="ellipse">
            <a:avLst/>
          </a:prstGeom>
          <a:solidFill>
            <a:schemeClr val="accent5"/>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
        <p:nvSpPr>
          <p:cNvPr id="10" name="Oval 9"/>
          <p:cNvSpPr/>
          <p:nvPr/>
        </p:nvSpPr>
        <p:spPr bwMode="auto">
          <a:xfrm>
            <a:off x="9918996" y="335431"/>
            <a:ext cx="382946" cy="382942"/>
          </a:xfrm>
          <a:prstGeom prst="ellipse">
            <a:avLst/>
          </a:prstGeom>
          <a:no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a:latin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974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9747">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9747">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974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974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974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4" y="1054100"/>
            <a:ext cx="7268898" cy="5225256"/>
          </a:xfrm>
        </p:spPr>
        <p:txBody>
          <a:bodyPr/>
          <a:lstStyle/>
          <a:p>
            <a:r>
              <a:rPr lang="en-US" dirty="0"/>
              <a:t>Refrigerator</a:t>
            </a:r>
            <a:r>
              <a:rPr lang="en-US" sz="1800" dirty="0"/>
              <a:t>?</a:t>
            </a:r>
            <a:endParaRPr lang="en-US" dirty="0"/>
          </a:p>
          <a:p>
            <a:pPr lvl="1"/>
            <a:r>
              <a:rPr lang="en-US" dirty="0"/>
              <a:t>make the 1..9 dial something about percentage of cooling between the two compartments?</a:t>
            </a:r>
          </a:p>
          <a:p>
            <a:pPr lvl="1"/>
            <a:endParaRPr lang="en-US" dirty="0"/>
          </a:p>
          <a:p>
            <a:r>
              <a:rPr lang="en-US" dirty="0"/>
              <a:t>Functions available on watch </a:t>
            </a:r>
            <a:br>
              <a:rPr lang="en-US" dirty="0"/>
            </a:br>
            <a:r>
              <a:rPr lang="en-US" dirty="0"/>
              <a:t>w/ 4 buttons? Is there an issue?</a:t>
            </a:r>
          </a:p>
          <a:p>
            <a:pPr lvl="1"/>
            <a:r>
              <a:rPr lang="en-US" dirty="0"/>
              <a:t>too many &amp; they are not visible!</a:t>
            </a:r>
          </a:p>
          <a:p>
            <a:pPr lvl="1"/>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37</a:t>
            </a:fld>
            <a:endParaRPr lang="en-US"/>
          </a:p>
        </p:txBody>
      </p:sp>
      <p:pic>
        <p:nvPicPr>
          <p:cNvPr id="6" name="Picture 5"/>
          <p:cNvPicPr>
            <a:picLocks noChangeAspect="1"/>
          </p:cNvPicPr>
          <p:nvPr/>
        </p:nvPicPr>
        <p:blipFill>
          <a:blip r:embed="rId3"/>
          <a:stretch>
            <a:fillRect/>
          </a:stretch>
        </p:blipFill>
        <p:spPr>
          <a:xfrm>
            <a:off x="8173787" y="3856423"/>
            <a:ext cx="1892533" cy="2652574"/>
          </a:xfrm>
          <a:prstGeom prst="rect">
            <a:avLst/>
          </a:prstGeom>
        </p:spPr>
      </p:pic>
      <p:pic>
        <p:nvPicPr>
          <p:cNvPr id="8" name="Picture 7" descr="A picture containing object, clock, meter&#10;&#10;Description automatically generated">
            <a:extLst>
              <a:ext uri="{FF2B5EF4-FFF2-40B4-BE49-F238E27FC236}">
                <a16:creationId xmlns:a16="http://schemas.microsoft.com/office/drawing/2014/main" id="{87BE2C7D-779D-C44F-A781-2D9E1B2C113C}"/>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8107527" y="1783389"/>
            <a:ext cx="4008070" cy="1645611"/>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6435">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64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5" grpId="0" uiExpand="1"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(mostly) and grouped together</a:t>
            </a:r>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4" name="Footer Placeholder 3"/>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F2949DCA-4B18-234C-AD4E-11144FC20355}" type="slidenum">
              <a:rPr lang="en-US" smtClean="0"/>
              <a:pPr/>
              <a:t>38</a:t>
            </a:fld>
            <a:endParaRPr lang="en-US"/>
          </a:p>
        </p:txBody>
      </p:sp>
      <p:pic>
        <p:nvPicPr>
          <p:cNvPr id="6" name="Picture 5"/>
          <p:cNvPicPr>
            <a:picLocks noChangeAspect="1"/>
          </p:cNvPicPr>
          <p:nvPr/>
        </p:nvPicPr>
        <p:blipFill>
          <a:blip r:embed="rId3"/>
          <a:stretch>
            <a:fillRect/>
          </a:stretch>
        </p:blipFill>
        <p:spPr>
          <a:xfrm>
            <a:off x="12260550" y="2985084"/>
            <a:ext cx="5095685" cy="2664410"/>
          </a:xfrm>
          <a:prstGeom prst="rect">
            <a:avLst/>
          </a:prstGeom>
        </p:spPr>
      </p:pic>
      <p:pic>
        <p:nvPicPr>
          <p:cNvPr id="1026" name="Picture 2" descr="http://www.brucesallan.com/wp-content/uploads/2013/03/Becker-Car-Stereo.jpg">
            <a:extLst>
              <a:ext uri="{FF2B5EF4-FFF2-40B4-BE49-F238E27FC236}">
                <a16:creationId xmlns:a16="http://schemas.microsoft.com/office/drawing/2014/main" id="{AC85CB9D-ADB4-4010-8F78-2774524B9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103" y="1191658"/>
            <a:ext cx="8759568" cy="27940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637AB2F-BDE5-415F-B835-1CEA623AF0C6}"/>
              </a:ext>
            </a:extLst>
          </p:cNvPr>
          <p:cNvSpPr txBox="1"/>
          <p:nvPr/>
        </p:nvSpPr>
        <p:spPr>
          <a:xfrm>
            <a:off x="3079750" y="3761345"/>
            <a:ext cx="4256293" cy="230832"/>
          </a:xfrm>
          <a:prstGeom prst="rect">
            <a:avLst/>
          </a:prstGeom>
          <a:noFill/>
        </p:spPr>
        <p:txBody>
          <a:bodyPr wrap="none" rtlCol="0">
            <a:spAutoFit/>
          </a:bodyPr>
          <a:lstStyle/>
          <a:p>
            <a:r>
              <a:rPr lang="en-US" sz="900" dirty="0">
                <a:latin typeface="Helvetica" panose="020B0604020202020204" pitchFamily="34" charset="0"/>
                <a:cs typeface="Helvetica" panose="020B0604020202020204" pitchFamily="34" charset="0"/>
              </a:rPr>
              <a:t>http://www.brucesallan.com/wp-content/uploads/2013/03/Becker-Car-Stereo.jpg</a:t>
            </a:r>
          </a:p>
        </p:txBody>
      </p:sp>
    </p:spTree>
    <p:extLst>
      <p:ext uri="{BB962C8B-B14F-4D97-AF65-F5344CB8AC3E}">
        <p14:creationId xmlns:p14="http://schemas.microsoft.com/office/powerpoint/2010/main" val="9438483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pic>
        <p:nvPicPr>
          <p:cNvPr id="12" name="Picture 7" descr="carstereo">
            <a:extLst>
              <a:ext uri="{FF2B5EF4-FFF2-40B4-BE49-F238E27FC236}">
                <a16:creationId xmlns:a16="http://schemas.microsoft.com/office/drawing/2014/main" id="{D1D8A2F4-6B29-478D-B6AC-1A08A40650C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38102" y="1197359"/>
            <a:ext cx="8710697" cy="27726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39</a:t>
            </a:fld>
            <a:endParaRPr lang="en-US"/>
          </a:p>
        </p:txBody>
      </p:sp>
      <p:pic>
        <p:nvPicPr>
          <p:cNvPr id="6" name="Picture 5"/>
          <p:cNvPicPr>
            <a:picLocks noChangeAspect="1"/>
          </p:cNvPicPr>
          <p:nvPr/>
        </p:nvPicPr>
        <p:blipFill>
          <a:blip r:embed="rId4"/>
          <a:stretch>
            <a:fillRect/>
          </a:stretch>
        </p:blipFill>
        <p:spPr>
          <a:xfrm>
            <a:off x="12260550" y="2985084"/>
            <a:ext cx="5095685" cy="2664410"/>
          </a:xfrm>
          <a:prstGeom prst="rect">
            <a:avLst/>
          </a:prstGeom>
        </p:spPr>
      </p:pic>
    </p:spTree>
    <p:extLst>
      <p:ext uri="{BB962C8B-B14F-4D97-AF65-F5344CB8AC3E}">
        <p14:creationId xmlns:p14="http://schemas.microsoft.com/office/powerpoint/2010/main" val="2576697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A Better Design</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4</a:t>
            </a:fld>
            <a:endParaRPr lang="en-US"/>
          </a:p>
        </p:txBody>
      </p:sp>
      <p:sp>
        <p:nvSpPr>
          <p:cNvPr id="8" name="Content Placeholder 9"/>
          <p:cNvSpPr txBox="1">
            <a:spLocks/>
          </p:cNvSpPr>
          <p:nvPr/>
        </p:nvSpPr>
        <p:spPr bwMode="auto">
          <a:xfrm>
            <a:off x="4929188" y="1290639"/>
            <a:ext cx="7164071" cy="5305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pPr marL="514350" indent="-514350">
              <a:buFont typeface="+mj-lt"/>
              <a:buAutoNum type="arabicPeriod"/>
            </a:pPr>
            <a:r>
              <a:rPr lang="en-US" sz="3000" dirty="0"/>
              <a:t>Instructions at the top for all errors</a:t>
            </a:r>
          </a:p>
          <a:p>
            <a:pPr marL="514350" indent="-514350">
              <a:buFont typeface="+mj-lt"/>
              <a:buAutoNum type="arabicPeriod"/>
            </a:pPr>
            <a:r>
              <a:rPr lang="en-US" sz="3000" dirty="0"/>
              <a:t>Redundant exclamation icons</a:t>
            </a:r>
          </a:p>
          <a:p>
            <a:pPr marL="514350" indent="-514350">
              <a:buFont typeface="+mj-lt"/>
              <a:buAutoNum type="arabicPeriod"/>
            </a:pPr>
            <a:r>
              <a:rPr lang="en-US" sz="3000" dirty="0"/>
              <a:t>Changed color on boxes around input fields with errors</a:t>
            </a:r>
          </a:p>
          <a:p>
            <a:pPr marL="514350" indent="-514350">
              <a:buFont typeface="+mj-lt"/>
              <a:buAutoNum type="arabicPeriod"/>
            </a:pPr>
            <a:r>
              <a:rPr lang="en-US" sz="3000" dirty="0"/>
              <a:t>Instructions on what to fix near each error</a:t>
            </a:r>
          </a:p>
        </p:txBody>
      </p:sp>
      <p:pic>
        <p:nvPicPr>
          <p:cNvPr id="11" name="Picture 10">
            <a:extLst>
              <a:ext uri="{FF2B5EF4-FFF2-40B4-BE49-F238E27FC236}">
                <a16:creationId xmlns:a16="http://schemas.microsoft.com/office/drawing/2014/main" id="{B1A626B3-9FE2-F145-AC0A-285A824E5908}"/>
              </a:ext>
            </a:extLst>
          </p:cNvPr>
          <p:cNvPicPr>
            <a:picLocks noChangeAspect="1"/>
          </p:cNvPicPr>
          <p:nvPr/>
        </p:nvPicPr>
        <p:blipFill>
          <a:blip r:embed="rId3"/>
          <a:stretch>
            <a:fillRect/>
          </a:stretch>
        </p:blipFill>
        <p:spPr>
          <a:xfrm>
            <a:off x="216895" y="984452"/>
            <a:ext cx="4511818" cy="5545137"/>
          </a:xfrm>
          <a:prstGeom prst="rect">
            <a:avLst/>
          </a:prstGeom>
        </p:spPr>
      </p:pic>
    </p:spTree>
    <p:extLst>
      <p:ext uri="{BB962C8B-B14F-4D97-AF65-F5344CB8AC3E}">
        <p14:creationId xmlns:p14="http://schemas.microsoft.com/office/powerpoint/2010/main" val="2344307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2A6BAFD-A871-2F4E-9EA5-F11951E119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75" t="25434" r="10410" b="20938"/>
          <a:stretch/>
        </p:blipFill>
        <p:spPr bwMode="auto">
          <a:xfrm>
            <a:off x="738102" y="1201610"/>
            <a:ext cx="8772866" cy="2768355"/>
          </a:xfrm>
          <a:prstGeom prst="rect">
            <a:avLst/>
          </a:prstGeom>
          <a:noFill/>
          <a:extLst>
            <a:ext uri="{909E8E84-426E-40DD-AFC4-6F175D3DCCD1}">
              <a14:hiddenFill xmlns:a14="http://schemas.microsoft.com/office/drawing/2010/main">
                <a:solidFill>
                  <a:srgbClr val="FFFFFF"/>
                </a:solidFill>
              </a14:hiddenFill>
            </a:ext>
          </a:extLst>
        </p:spPr>
      </p:pic>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40</a:t>
            </a:fld>
            <a:endParaRPr lang="en-US"/>
          </a:p>
        </p:txBody>
      </p:sp>
      <p:pic>
        <p:nvPicPr>
          <p:cNvPr id="6" name="Picture 5"/>
          <p:cNvPicPr>
            <a:picLocks noChangeAspect="1"/>
          </p:cNvPicPr>
          <p:nvPr/>
        </p:nvPicPr>
        <p:blipFill>
          <a:blip r:embed="rId4"/>
          <a:stretch>
            <a:fillRect/>
          </a:stretch>
        </p:blipFill>
        <p:spPr>
          <a:xfrm>
            <a:off x="12260550" y="2985084"/>
            <a:ext cx="5095685" cy="2664410"/>
          </a:xfrm>
          <a:prstGeom prst="rect">
            <a:avLst/>
          </a:prstGeom>
        </p:spPr>
      </p:pic>
    </p:spTree>
    <p:extLst>
      <p:ext uri="{BB962C8B-B14F-4D97-AF65-F5344CB8AC3E}">
        <p14:creationId xmlns:p14="http://schemas.microsoft.com/office/powerpoint/2010/main" val="27578917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p:txBody>
          <a:bodyPr/>
          <a:lstStyle/>
          <a:p>
            <a:r>
              <a:rPr lang="en-US" dirty="0"/>
              <a:t>Make Things Visible</a:t>
            </a:r>
          </a:p>
        </p:txBody>
      </p:sp>
      <p:sp>
        <p:nvSpPr>
          <p:cNvPr id="146435" name="Rectangle 3"/>
          <p:cNvSpPr>
            <a:spLocks noGrp="1" noChangeArrowheads="1"/>
          </p:cNvSpPr>
          <p:nvPr>
            <p:ph idx="1"/>
          </p:nvPr>
        </p:nvSpPr>
        <p:spPr>
          <a:xfrm>
            <a:off x="639233" y="4127500"/>
            <a:ext cx="11195715" cy="2197100"/>
          </a:xfrm>
        </p:spPr>
        <p:txBody>
          <a:bodyPr/>
          <a:lstStyle/>
          <a:p>
            <a:r>
              <a:rPr lang="en-US" dirty="0"/>
              <a:t>Compare to controls on old &amp; new car radios</a:t>
            </a:r>
          </a:p>
          <a:p>
            <a:pPr lvl="1"/>
            <a:r>
              <a:rPr lang="en-US" dirty="0"/>
              <a:t>#controls = #functions</a:t>
            </a:r>
          </a:p>
          <a:p>
            <a:pPr lvl="1"/>
            <a:r>
              <a:rPr lang="en-US" dirty="0"/>
              <a:t>controls are labeled (?) and grouped together</a:t>
            </a:r>
          </a:p>
          <a:p>
            <a:pPr lvl="1"/>
            <a:r>
              <a:rPr lang="en-US" dirty="0"/>
              <a:t>tradeoffs of the “glass UI” (e.g., Tesla)?</a:t>
            </a:r>
          </a:p>
          <a:p>
            <a:pPr lvl="1"/>
            <a:endParaRPr lang="en-US" dirty="0"/>
          </a:p>
          <a:p>
            <a:pPr lvl="1"/>
            <a:endParaRPr lang="en-US" dirty="0"/>
          </a:p>
          <a:p>
            <a:pPr lvl="1"/>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4" name="Footer Placeholder 3"/>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F2949DCA-4B18-234C-AD4E-11144FC20355}" type="slidenum">
              <a:rPr lang="en-US" smtClean="0"/>
              <a:pPr/>
              <a:t>41</a:t>
            </a:fld>
            <a:endParaRPr lang="en-US"/>
          </a:p>
        </p:txBody>
      </p:sp>
      <p:pic>
        <p:nvPicPr>
          <p:cNvPr id="6" name="Picture 5"/>
          <p:cNvPicPr>
            <a:picLocks noChangeAspect="1"/>
          </p:cNvPicPr>
          <p:nvPr/>
        </p:nvPicPr>
        <p:blipFill>
          <a:blip r:embed="rId3"/>
          <a:stretch>
            <a:fillRect/>
          </a:stretch>
        </p:blipFill>
        <p:spPr>
          <a:xfrm>
            <a:off x="12328788" y="3162505"/>
            <a:ext cx="5095685" cy="2664410"/>
          </a:xfrm>
          <a:prstGeom prst="rect">
            <a:avLst/>
          </a:prstGeom>
        </p:spPr>
      </p:pic>
      <p:pic>
        <p:nvPicPr>
          <p:cNvPr id="5122" name="Picture 2" descr="Nvidia touts its place in the Tesla Model S - Roadshow">
            <a:extLst>
              <a:ext uri="{FF2B5EF4-FFF2-40B4-BE49-F238E27FC236}">
                <a16:creationId xmlns:a16="http://schemas.microsoft.com/office/drawing/2014/main" id="{B832BB71-0C71-BE47-B846-97E53278ADF1}"/>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t="7635" b="6277"/>
          <a:stretch/>
        </p:blipFill>
        <p:spPr bwMode="auto">
          <a:xfrm>
            <a:off x="738101" y="1036411"/>
            <a:ext cx="6495772" cy="31455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Used 2015 Tesla Model S P90D AWD Ludicrous Mode + Panoramic Sunroof Loaded!  For Sale (Special Pricing) | Chicago Motor Cars Stock #18523">
            <a:extLst>
              <a:ext uri="{FF2B5EF4-FFF2-40B4-BE49-F238E27FC236}">
                <a16:creationId xmlns:a16="http://schemas.microsoft.com/office/drawing/2014/main" id="{EC9FAB75-E03D-468E-701C-E196164C230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620" r="30812"/>
          <a:stretch/>
        </p:blipFill>
        <p:spPr bwMode="auto">
          <a:xfrm>
            <a:off x="7709642" y="0"/>
            <a:ext cx="448529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9448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24581" name="Rectangle 3"/>
          <p:cNvSpPr>
            <a:spLocks noGrp="1" noChangeArrowheads="1"/>
          </p:cNvSpPr>
          <p:nvPr>
            <p:ph idx="1"/>
          </p:nvPr>
        </p:nvSpPr>
        <p:spPr>
          <a:xfrm>
            <a:off x="639233" y="1219200"/>
            <a:ext cx="11546910" cy="5105400"/>
          </a:xfrm>
        </p:spPr>
        <p:txBody>
          <a:bodyPr/>
          <a:lstStyle/>
          <a:p>
            <a:r>
              <a:rPr lang="en-US" sz="3000" dirty="0"/>
              <a:t>Which is better for car dashboard speaker front / back control?</a:t>
            </a:r>
          </a:p>
          <a:p>
            <a:r>
              <a:rPr lang="en-US" sz="3000" dirty="0"/>
              <a:t>Control should </a:t>
            </a:r>
            <a:r>
              <a:rPr lang="en-US" sz="3000" i="1" dirty="0"/>
              <a:t>mirror real-world</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42</a:t>
            </a:fld>
            <a:endParaRPr lang="en-US" dirty="0"/>
          </a:p>
        </p:txBody>
      </p:sp>
      <p:sp>
        <p:nvSpPr>
          <p:cNvPr id="112646" name="Line 11"/>
          <p:cNvSpPr>
            <a:spLocks noChangeShapeType="1"/>
          </p:cNvSpPr>
          <p:nvPr/>
        </p:nvSpPr>
        <p:spPr bwMode="auto">
          <a:xfrm>
            <a:off x="3506788" y="4071004"/>
            <a:ext cx="1598612"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sp>
        <p:nvSpPr>
          <p:cNvPr id="112647" name="Line 21"/>
          <p:cNvSpPr>
            <a:spLocks noChangeShapeType="1"/>
          </p:cNvSpPr>
          <p:nvPr/>
        </p:nvSpPr>
        <p:spPr bwMode="auto">
          <a:xfrm flipV="1">
            <a:off x="7816850" y="3734454"/>
            <a:ext cx="0" cy="159861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grpSp>
        <p:nvGrpSpPr>
          <p:cNvPr id="8" name="Group 7"/>
          <p:cNvGrpSpPr/>
          <p:nvPr/>
        </p:nvGrpSpPr>
        <p:grpSpPr>
          <a:xfrm>
            <a:off x="1836738" y="2748897"/>
            <a:ext cx="8749066" cy="3411257"/>
            <a:chOff x="312738" y="2748897"/>
            <a:chExt cx="8749066" cy="3411257"/>
          </a:xfrm>
        </p:grpSpPr>
        <p:sp>
          <p:nvSpPr>
            <p:cNvPr id="112682" name="Rectangle 52"/>
            <p:cNvSpPr>
              <a:spLocks noChangeArrowheads="1"/>
            </p:cNvSpPr>
            <p:nvPr/>
          </p:nvSpPr>
          <p:spPr bwMode="auto">
            <a:xfrm>
              <a:off x="312738" y="3188354"/>
              <a:ext cx="8545512" cy="2971800"/>
            </a:xfrm>
            <a:prstGeom prst="rect">
              <a:avLst/>
            </a:prstGeom>
            <a:noFill/>
            <a:ln w="28575">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2683" name="Text Box 53"/>
            <p:cNvSpPr txBox="1">
              <a:spLocks noChangeArrowheads="1"/>
            </p:cNvSpPr>
            <p:nvPr/>
          </p:nvSpPr>
          <p:spPr bwMode="auto">
            <a:xfrm>
              <a:off x="6928204" y="2748897"/>
              <a:ext cx="2133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dirty="0">
                  <a:latin typeface="Verdana" charset="0"/>
                </a:rPr>
                <a:t>Dashboard</a:t>
              </a:r>
            </a:p>
          </p:txBody>
        </p:sp>
        <p:grpSp>
          <p:nvGrpSpPr>
            <p:cNvPr id="7" name="Group 6"/>
            <p:cNvGrpSpPr/>
            <p:nvPr/>
          </p:nvGrpSpPr>
          <p:grpSpPr>
            <a:xfrm>
              <a:off x="574675" y="3329642"/>
              <a:ext cx="2789237" cy="2698750"/>
              <a:chOff x="574675" y="3329642"/>
              <a:chExt cx="2789237" cy="2698750"/>
            </a:xfrm>
          </p:grpSpPr>
          <p:sp>
            <p:nvSpPr>
              <p:cNvPr id="112684" name="Oval 35"/>
              <p:cNvSpPr>
                <a:spLocks noChangeArrowheads="1"/>
              </p:cNvSpPr>
              <p:nvPr/>
            </p:nvSpPr>
            <p:spPr bwMode="auto">
              <a:xfrm>
                <a:off x="574675" y="3329642"/>
                <a:ext cx="2789237" cy="2698750"/>
              </a:xfrm>
              <a:prstGeom prst="ellipse">
                <a:avLst/>
              </a:prstGeom>
              <a:noFill/>
              <a:ln w="152400">
                <a:solidFill>
                  <a:srgbClr val="DFC183"/>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2678" name="Line 37"/>
              <p:cNvSpPr>
                <a:spLocks noChangeShapeType="1"/>
              </p:cNvSpPr>
              <p:nvPr/>
            </p:nvSpPr>
            <p:spPr bwMode="auto">
              <a:xfrm>
                <a:off x="1931988" y="3359804"/>
                <a:ext cx="14287" cy="1062038"/>
              </a:xfrm>
              <a:prstGeom prst="line">
                <a:avLst/>
              </a:prstGeom>
              <a:noFill/>
              <a:ln w="76200">
                <a:solidFill>
                  <a:srgbClr val="DFC18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679" name="Oval 36"/>
              <p:cNvSpPr>
                <a:spLocks noChangeArrowheads="1"/>
              </p:cNvSpPr>
              <p:nvPr/>
            </p:nvSpPr>
            <p:spPr bwMode="auto">
              <a:xfrm>
                <a:off x="1708150" y="4418667"/>
                <a:ext cx="530225" cy="473075"/>
              </a:xfrm>
              <a:prstGeom prst="ellipse">
                <a:avLst/>
              </a:prstGeom>
              <a:solidFill>
                <a:srgbClr val="663300"/>
              </a:solidFill>
              <a:ln w="57150">
                <a:solidFill>
                  <a:srgbClr val="DFC183"/>
                </a:solidFill>
                <a:round/>
                <a:headEnd/>
                <a:tailEnd/>
              </a:ln>
            </p:spPr>
            <p:txBody>
              <a:bodyPr wrap="none" anchor="ctr"/>
              <a:lstStyle/>
              <a:p>
                <a:endParaRPr lang="en-US"/>
              </a:p>
            </p:txBody>
          </p:sp>
          <p:sp>
            <p:nvSpPr>
              <p:cNvPr id="112680" name="Line 39"/>
              <p:cNvSpPr>
                <a:spLocks noChangeShapeType="1"/>
              </p:cNvSpPr>
              <p:nvPr/>
            </p:nvSpPr>
            <p:spPr bwMode="auto">
              <a:xfrm rot="1204584" flipH="1">
                <a:off x="863600" y="4664729"/>
                <a:ext cx="750887" cy="928688"/>
              </a:xfrm>
              <a:prstGeom prst="line">
                <a:avLst/>
              </a:prstGeom>
              <a:noFill/>
              <a:ln w="76200">
                <a:solidFill>
                  <a:srgbClr val="DFC183"/>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681" name="Line 40"/>
              <p:cNvSpPr>
                <a:spLocks noChangeShapeType="1"/>
              </p:cNvSpPr>
              <p:nvPr/>
            </p:nvSpPr>
            <p:spPr bwMode="auto">
              <a:xfrm rot="20395416">
                <a:off x="2312988" y="4683779"/>
                <a:ext cx="750887" cy="928688"/>
              </a:xfrm>
              <a:prstGeom prst="line">
                <a:avLst/>
              </a:prstGeom>
              <a:noFill/>
              <a:ln w="76200">
                <a:solidFill>
                  <a:srgbClr val="DFC183"/>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2" name="Group 1"/>
            <p:cNvGrpSpPr/>
            <p:nvPr/>
          </p:nvGrpSpPr>
          <p:grpSpPr>
            <a:xfrm>
              <a:off x="4241800" y="3993221"/>
              <a:ext cx="2241550" cy="925508"/>
              <a:chOff x="4241800" y="3993221"/>
              <a:chExt cx="2241550" cy="925508"/>
            </a:xfrm>
          </p:grpSpPr>
          <p:grpSp>
            <p:nvGrpSpPr>
              <p:cNvPr id="112664" name="Group 32"/>
              <p:cNvGrpSpPr>
                <a:grpSpLocks/>
              </p:cNvGrpSpPr>
              <p:nvPr/>
            </p:nvGrpSpPr>
            <p:grpSpPr bwMode="auto">
              <a:xfrm>
                <a:off x="4241800" y="4602816"/>
                <a:ext cx="2241550" cy="315913"/>
                <a:chOff x="1056" y="2484"/>
                <a:chExt cx="1412" cy="199"/>
              </a:xfrm>
              <a:solidFill>
                <a:srgbClr val="00B0F0"/>
              </a:solidFill>
            </p:grpSpPr>
            <p:sp>
              <p:nvSpPr>
                <p:cNvPr id="112668" name="Rectangle 33"/>
                <p:cNvSpPr>
                  <a:spLocks noChangeArrowheads="1"/>
                </p:cNvSpPr>
                <p:nvPr/>
              </p:nvSpPr>
              <p:spPr bwMode="auto">
                <a:xfrm>
                  <a:off x="1262" y="2515"/>
                  <a:ext cx="982" cy="140"/>
                </a:xfrm>
                <a:prstGeom prst="rect">
                  <a:avLst/>
                </a:prstGeom>
                <a:grpFill/>
                <a:ln w="12700">
                  <a:solidFill>
                    <a:schemeClr val="tx1"/>
                  </a:solidFill>
                  <a:miter lim="800000"/>
                  <a:headEnd/>
                  <a:tailEnd/>
                </a:ln>
              </p:spPr>
              <p:txBody>
                <a:bodyPr wrap="none" anchor="ctr"/>
                <a:lstStyle/>
                <a:p>
                  <a:endParaRPr lang="en-US"/>
                </a:p>
              </p:txBody>
            </p:sp>
            <p:grpSp>
              <p:nvGrpSpPr>
                <p:cNvPr id="112669" name="Group 34"/>
                <p:cNvGrpSpPr>
                  <a:grpSpLocks/>
                </p:cNvGrpSpPr>
                <p:nvPr/>
              </p:nvGrpSpPr>
              <p:grpSpPr bwMode="auto">
                <a:xfrm>
                  <a:off x="2294" y="2497"/>
                  <a:ext cx="174" cy="186"/>
                  <a:chOff x="2294" y="2497"/>
                  <a:chExt cx="174" cy="186"/>
                </a:xfrm>
                <a:grpFill/>
              </p:grpSpPr>
              <p:sp>
                <p:nvSpPr>
                  <p:cNvPr id="112675" name="AutoShape 35"/>
                  <p:cNvSpPr>
                    <a:spLocks noChangeArrowheads="1"/>
                  </p:cNvSpPr>
                  <p:nvPr/>
                </p:nvSpPr>
                <p:spPr bwMode="auto">
                  <a:xfrm rot="-5400000" flipH="1" flipV="1">
                    <a:off x="2323" y="2538"/>
                    <a:ext cx="186" cy="1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9 w 21600"/>
                      <a:gd name="T13" fmla="*/ 4569 h 21600"/>
                      <a:gd name="T14" fmla="*/ 17071 w 21600"/>
                      <a:gd name="T15" fmla="*/ 1703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rot="10800000" vert="eaVert" wrap="none" anchor="ctr"/>
                  <a:lstStyle/>
                  <a:p>
                    <a:endParaRPr lang="en-US"/>
                  </a:p>
                </p:txBody>
              </p:sp>
              <p:sp>
                <p:nvSpPr>
                  <p:cNvPr id="112676" name="Rectangle 36"/>
                  <p:cNvSpPr>
                    <a:spLocks noChangeArrowheads="1"/>
                  </p:cNvSpPr>
                  <p:nvPr/>
                </p:nvSpPr>
                <p:spPr bwMode="auto">
                  <a:xfrm>
                    <a:off x="2294" y="2538"/>
                    <a:ext cx="51" cy="93"/>
                  </a:xfrm>
                  <a:prstGeom prst="rect">
                    <a:avLst/>
                  </a:prstGeom>
                  <a:grpFill/>
                  <a:ln w="12700">
                    <a:solidFill>
                      <a:schemeClr val="tx1"/>
                    </a:solidFill>
                    <a:miter lim="800000"/>
                    <a:headEnd/>
                    <a:tailEnd/>
                  </a:ln>
                </p:spPr>
                <p:txBody>
                  <a:bodyPr wrap="none" anchor="ctr"/>
                  <a:lstStyle/>
                  <a:p>
                    <a:endParaRPr lang="en-US"/>
                  </a:p>
                </p:txBody>
              </p:sp>
            </p:grpSp>
            <p:grpSp>
              <p:nvGrpSpPr>
                <p:cNvPr id="112670" name="Group 37"/>
                <p:cNvGrpSpPr>
                  <a:grpSpLocks/>
                </p:cNvGrpSpPr>
                <p:nvPr/>
              </p:nvGrpSpPr>
              <p:grpSpPr bwMode="auto">
                <a:xfrm>
                  <a:off x="1056" y="2484"/>
                  <a:ext cx="158" cy="186"/>
                  <a:chOff x="1056" y="2484"/>
                  <a:chExt cx="158" cy="186"/>
                </a:xfrm>
                <a:grpFill/>
              </p:grpSpPr>
              <p:sp>
                <p:nvSpPr>
                  <p:cNvPr id="112673" name="AutoShape 38"/>
                  <p:cNvSpPr>
                    <a:spLocks noChangeArrowheads="1"/>
                  </p:cNvSpPr>
                  <p:nvPr/>
                </p:nvSpPr>
                <p:spPr bwMode="auto">
                  <a:xfrm rot="5400000" flipV="1">
                    <a:off x="1015" y="2525"/>
                    <a:ext cx="186" cy="104"/>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9 w 21600"/>
                      <a:gd name="T13" fmla="*/ 4569 h 21600"/>
                      <a:gd name="T14" fmla="*/ 17071 w 21600"/>
                      <a:gd name="T15" fmla="*/ 17031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vert="eaVert" wrap="none" anchor="ctr"/>
                  <a:lstStyle/>
                  <a:p>
                    <a:endParaRPr lang="en-US"/>
                  </a:p>
                </p:txBody>
              </p:sp>
              <p:sp>
                <p:nvSpPr>
                  <p:cNvPr id="112674" name="Rectangle 39"/>
                  <p:cNvSpPr>
                    <a:spLocks noChangeArrowheads="1"/>
                  </p:cNvSpPr>
                  <p:nvPr/>
                </p:nvSpPr>
                <p:spPr bwMode="auto">
                  <a:xfrm>
                    <a:off x="1163" y="2532"/>
                    <a:ext cx="51" cy="93"/>
                  </a:xfrm>
                  <a:prstGeom prst="rect">
                    <a:avLst/>
                  </a:prstGeom>
                  <a:grpFill/>
                  <a:ln w="12700">
                    <a:solidFill>
                      <a:schemeClr val="tx1"/>
                    </a:solidFill>
                    <a:miter lim="800000"/>
                    <a:headEnd/>
                    <a:tailEnd/>
                  </a:ln>
                </p:spPr>
                <p:txBody>
                  <a:bodyPr wrap="none" anchor="ctr"/>
                  <a:lstStyle/>
                  <a:p>
                    <a:endParaRPr lang="en-US"/>
                  </a:p>
                </p:txBody>
              </p:sp>
            </p:grpSp>
            <p:sp>
              <p:nvSpPr>
                <p:cNvPr id="112671" name="Line 40"/>
                <p:cNvSpPr>
                  <a:spLocks noChangeShapeType="1"/>
                </p:cNvSpPr>
                <p:nvPr/>
              </p:nvSpPr>
              <p:spPr bwMode="auto">
                <a:xfrm>
                  <a:off x="1249" y="2590"/>
                  <a:ext cx="1007" cy="0"/>
                </a:xfrm>
                <a:prstGeom prst="line">
                  <a:avLst/>
                </a:prstGeom>
                <a:grpFill/>
                <a:ln w="25400">
                  <a:solidFill>
                    <a:schemeClr val="tx1"/>
                  </a:solidFill>
                  <a:round/>
                  <a:headEnd type="none" w="sm" len="sm"/>
                  <a:tailEnd type="none" w="sm" len="sm"/>
                </a:ln>
              </p:spPr>
              <p:txBody>
                <a:bodyPr wrap="none" anchor="ctr"/>
                <a:lstStyle/>
                <a:p>
                  <a:endParaRPr lang="en-US"/>
                </a:p>
              </p:txBody>
            </p:sp>
            <p:sp>
              <p:nvSpPr>
                <p:cNvPr id="112672" name="Oval 41"/>
                <p:cNvSpPr>
                  <a:spLocks noChangeArrowheads="1"/>
                </p:cNvSpPr>
                <p:nvPr/>
              </p:nvSpPr>
              <p:spPr bwMode="auto">
                <a:xfrm>
                  <a:off x="1434" y="2556"/>
                  <a:ext cx="93" cy="75"/>
                </a:xfrm>
                <a:prstGeom prst="ellipse">
                  <a:avLst/>
                </a:prstGeom>
                <a:grpFill/>
                <a:ln w="12700">
                  <a:solidFill>
                    <a:schemeClr val="tx1"/>
                  </a:solidFill>
                  <a:round/>
                  <a:headEnd/>
                  <a:tailEnd/>
                </a:ln>
              </p:spPr>
              <p:txBody>
                <a:bodyPr wrap="none" anchor="ctr"/>
                <a:lstStyle/>
                <a:p>
                  <a:endParaRPr lang="en-US"/>
                </a:p>
              </p:txBody>
            </p:sp>
          </p:grpSp>
          <p:grpSp>
            <p:nvGrpSpPr>
              <p:cNvPr id="112665" name="Group 44"/>
              <p:cNvGrpSpPr>
                <a:grpSpLocks/>
              </p:cNvGrpSpPr>
              <p:nvPr/>
            </p:nvGrpSpPr>
            <p:grpSpPr bwMode="auto">
              <a:xfrm>
                <a:off x="5105400" y="3993221"/>
                <a:ext cx="576263" cy="554038"/>
                <a:chOff x="2954" y="3168"/>
                <a:chExt cx="363" cy="349"/>
              </a:xfrm>
            </p:grpSpPr>
            <p:sp>
              <p:nvSpPr>
                <p:cNvPr id="112666" name="Oval 42"/>
                <p:cNvSpPr>
                  <a:spLocks noChangeArrowheads="1"/>
                </p:cNvSpPr>
                <p:nvPr/>
              </p:nvSpPr>
              <p:spPr bwMode="auto">
                <a:xfrm>
                  <a:off x="2954" y="3177"/>
                  <a:ext cx="363" cy="325"/>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2667" name="Text Box 43"/>
                <p:cNvSpPr txBox="1">
                  <a:spLocks noChangeArrowheads="1"/>
                </p:cNvSpPr>
                <p:nvPr/>
              </p:nvSpPr>
              <p:spPr bwMode="auto">
                <a:xfrm>
                  <a:off x="3007" y="3168"/>
                  <a:ext cx="252"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000" b="1" dirty="0">
                      <a:solidFill>
                        <a:srgbClr val="E87A40"/>
                      </a:solidFill>
                      <a:latin typeface="Helvetica Light"/>
                    </a:rPr>
                    <a:t>1</a:t>
                  </a:r>
                </a:p>
              </p:txBody>
            </p:sp>
          </p:grpSp>
        </p:grpSp>
        <p:grpSp>
          <p:nvGrpSpPr>
            <p:cNvPr id="6" name="Group 5"/>
            <p:cNvGrpSpPr/>
            <p:nvPr/>
          </p:nvGrpSpPr>
          <p:grpSpPr>
            <a:xfrm>
              <a:off x="7523163" y="3651904"/>
              <a:ext cx="1031875" cy="2243137"/>
              <a:chOff x="7523163" y="3651904"/>
              <a:chExt cx="1031875" cy="2243137"/>
            </a:xfrm>
          </p:grpSpPr>
          <p:grpSp>
            <p:nvGrpSpPr>
              <p:cNvPr id="112651" name="Group 42"/>
              <p:cNvGrpSpPr>
                <a:grpSpLocks/>
              </p:cNvGrpSpPr>
              <p:nvPr/>
            </p:nvGrpSpPr>
            <p:grpSpPr bwMode="auto">
              <a:xfrm>
                <a:off x="8237538" y="3651904"/>
                <a:ext cx="317500" cy="2243137"/>
                <a:chOff x="3870" y="2164"/>
                <a:chExt cx="200" cy="1413"/>
              </a:xfrm>
              <a:solidFill>
                <a:srgbClr val="00B0F0"/>
              </a:solidFill>
            </p:grpSpPr>
            <p:sp>
              <p:nvSpPr>
                <p:cNvPr id="112655" name="Rectangle 43"/>
                <p:cNvSpPr>
                  <a:spLocks noChangeArrowheads="1"/>
                </p:cNvSpPr>
                <p:nvPr/>
              </p:nvSpPr>
              <p:spPr bwMode="auto">
                <a:xfrm>
                  <a:off x="3899" y="2389"/>
                  <a:ext cx="140" cy="982"/>
                </a:xfrm>
                <a:prstGeom prst="rect">
                  <a:avLst/>
                </a:prstGeom>
                <a:grpFill/>
                <a:ln w="12700">
                  <a:solidFill>
                    <a:schemeClr val="tx1"/>
                  </a:solidFill>
                  <a:miter lim="800000"/>
                  <a:headEnd/>
                  <a:tailEnd/>
                </a:ln>
              </p:spPr>
              <p:txBody>
                <a:bodyPr wrap="none" anchor="ctr"/>
                <a:lstStyle/>
                <a:p>
                  <a:endParaRPr lang="en-US"/>
                </a:p>
              </p:txBody>
            </p:sp>
            <p:grpSp>
              <p:nvGrpSpPr>
                <p:cNvPr id="112656" name="Group 44"/>
                <p:cNvGrpSpPr>
                  <a:grpSpLocks/>
                </p:cNvGrpSpPr>
                <p:nvPr/>
              </p:nvGrpSpPr>
              <p:grpSpPr bwMode="auto">
                <a:xfrm>
                  <a:off x="3870" y="2164"/>
                  <a:ext cx="187" cy="175"/>
                  <a:chOff x="3870" y="2164"/>
                  <a:chExt cx="187" cy="175"/>
                </a:xfrm>
                <a:grpFill/>
              </p:grpSpPr>
              <p:sp>
                <p:nvSpPr>
                  <p:cNvPr id="112662" name="AutoShape 45"/>
                  <p:cNvSpPr>
                    <a:spLocks noChangeArrowheads="1"/>
                  </p:cNvSpPr>
                  <p:nvPr/>
                </p:nvSpPr>
                <p:spPr bwMode="auto">
                  <a:xfrm rot="10800000" flipH="1" flipV="1">
                    <a:off x="3870" y="2164"/>
                    <a:ext cx="187"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26 h 21600"/>
                      <a:gd name="T14" fmla="*/ 17095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wrap="none" anchor="ctr"/>
                  <a:lstStyle/>
                  <a:p>
                    <a:endParaRPr lang="en-US"/>
                  </a:p>
                </p:txBody>
              </p:sp>
              <p:sp>
                <p:nvSpPr>
                  <p:cNvPr id="112663" name="Rectangle 46"/>
                  <p:cNvSpPr>
                    <a:spLocks noChangeArrowheads="1"/>
                  </p:cNvSpPr>
                  <p:nvPr/>
                </p:nvSpPr>
                <p:spPr bwMode="auto">
                  <a:xfrm>
                    <a:off x="3923" y="2288"/>
                    <a:ext cx="93" cy="51"/>
                  </a:xfrm>
                  <a:prstGeom prst="rect">
                    <a:avLst/>
                  </a:prstGeom>
                  <a:grpFill/>
                  <a:ln w="12700">
                    <a:solidFill>
                      <a:schemeClr val="tx1"/>
                    </a:solidFill>
                    <a:miter lim="800000"/>
                    <a:headEnd/>
                    <a:tailEnd/>
                  </a:ln>
                </p:spPr>
                <p:txBody>
                  <a:bodyPr wrap="none" anchor="ctr"/>
                  <a:lstStyle/>
                  <a:p>
                    <a:endParaRPr lang="en-US"/>
                  </a:p>
                </p:txBody>
              </p:sp>
            </p:grpSp>
            <p:grpSp>
              <p:nvGrpSpPr>
                <p:cNvPr id="112657" name="Group 47"/>
                <p:cNvGrpSpPr>
                  <a:grpSpLocks/>
                </p:cNvGrpSpPr>
                <p:nvPr/>
              </p:nvGrpSpPr>
              <p:grpSpPr bwMode="auto">
                <a:xfrm>
                  <a:off x="3883" y="3419"/>
                  <a:ext cx="187" cy="158"/>
                  <a:chOff x="3883" y="3419"/>
                  <a:chExt cx="187" cy="158"/>
                </a:xfrm>
                <a:grpFill/>
              </p:grpSpPr>
              <p:sp>
                <p:nvSpPr>
                  <p:cNvPr id="112660" name="AutoShape 48"/>
                  <p:cNvSpPr>
                    <a:spLocks noChangeArrowheads="1"/>
                  </p:cNvSpPr>
                  <p:nvPr/>
                </p:nvSpPr>
                <p:spPr bwMode="auto">
                  <a:xfrm flipV="1">
                    <a:off x="3883" y="3472"/>
                    <a:ext cx="187" cy="105"/>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5 w 21600"/>
                      <a:gd name="T13" fmla="*/ 4526 h 21600"/>
                      <a:gd name="T14" fmla="*/ 17095 w 21600"/>
                      <a:gd name="T15" fmla="*/ 17074 h 21600"/>
                    </a:gdLst>
                    <a:ahLst/>
                    <a:cxnLst>
                      <a:cxn ang="T8">
                        <a:pos x="T0" y="T1"/>
                      </a:cxn>
                      <a:cxn ang="T9">
                        <a:pos x="T2" y="T3"/>
                      </a:cxn>
                      <a:cxn ang="T10">
                        <a:pos x="T4" y="T5"/>
                      </a:cxn>
                      <a:cxn ang="T11">
                        <a:pos x="T6" y="T7"/>
                      </a:cxn>
                    </a:cxnLst>
                    <a:rect l="T12" t="T13" r="T14" b="T15"/>
                    <a:pathLst>
                      <a:path w="21600" h="21600">
                        <a:moveTo>
                          <a:pt x="0" y="0"/>
                        </a:moveTo>
                        <a:lnTo>
                          <a:pt x="5397" y="21600"/>
                        </a:lnTo>
                        <a:lnTo>
                          <a:pt x="16203" y="21600"/>
                        </a:lnTo>
                        <a:lnTo>
                          <a:pt x="21600" y="0"/>
                        </a:lnTo>
                        <a:lnTo>
                          <a:pt x="0" y="0"/>
                        </a:lnTo>
                        <a:close/>
                      </a:path>
                    </a:pathLst>
                  </a:custGeom>
                  <a:grpFill/>
                  <a:ln w="12700">
                    <a:solidFill>
                      <a:schemeClr val="tx1"/>
                    </a:solidFill>
                    <a:miter lim="800000"/>
                    <a:headEnd/>
                    <a:tailEnd/>
                  </a:ln>
                </p:spPr>
                <p:txBody>
                  <a:bodyPr rot="10800000" wrap="none" anchor="ctr"/>
                  <a:lstStyle/>
                  <a:p>
                    <a:endParaRPr lang="en-US"/>
                  </a:p>
                </p:txBody>
              </p:sp>
              <p:sp>
                <p:nvSpPr>
                  <p:cNvPr id="112661" name="Rectangle 49"/>
                  <p:cNvSpPr>
                    <a:spLocks noChangeArrowheads="1"/>
                  </p:cNvSpPr>
                  <p:nvPr/>
                </p:nvSpPr>
                <p:spPr bwMode="auto">
                  <a:xfrm>
                    <a:off x="3929" y="3419"/>
                    <a:ext cx="93" cy="51"/>
                  </a:xfrm>
                  <a:prstGeom prst="rect">
                    <a:avLst/>
                  </a:prstGeom>
                  <a:grpFill/>
                  <a:ln w="12700">
                    <a:solidFill>
                      <a:schemeClr val="tx1"/>
                    </a:solidFill>
                    <a:miter lim="800000"/>
                    <a:headEnd/>
                    <a:tailEnd/>
                  </a:ln>
                </p:spPr>
                <p:txBody>
                  <a:bodyPr wrap="none" anchor="ctr"/>
                  <a:lstStyle/>
                  <a:p>
                    <a:endParaRPr lang="en-US"/>
                  </a:p>
                </p:txBody>
              </p:sp>
            </p:grpSp>
            <p:sp>
              <p:nvSpPr>
                <p:cNvPr id="112658" name="Line 50"/>
                <p:cNvSpPr>
                  <a:spLocks noChangeShapeType="1"/>
                </p:cNvSpPr>
                <p:nvPr/>
              </p:nvSpPr>
              <p:spPr bwMode="auto">
                <a:xfrm flipV="1">
                  <a:off x="3964" y="2378"/>
                  <a:ext cx="0" cy="1007"/>
                </a:xfrm>
                <a:prstGeom prst="line">
                  <a:avLst/>
                </a:prstGeom>
                <a:grpFill/>
                <a:ln w="25400">
                  <a:solidFill>
                    <a:schemeClr val="tx1"/>
                  </a:solidFill>
                  <a:round/>
                  <a:headEnd type="none" w="sm" len="sm"/>
                  <a:tailEnd type="none" w="sm" len="sm"/>
                </a:ln>
              </p:spPr>
              <p:txBody>
                <a:bodyPr wrap="none" anchor="ctr"/>
                <a:lstStyle/>
                <a:p>
                  <a:endParaRPr lang="en-US"/>
                </a:p>
              </p:txBody>
            </p:sp>
            <p:sp>
              <p:nvSpPr>
                <p:cNvPr id="112659" name="Oval 51"/>
                <p:cNvSpPr>
                  <a:spLocks noChangeArrowheads="1"/>
                </p:cNvSpPr>
                <p:nvPr/>
              </p:nvSpPr>
              <p:spPr bwMode="auto">
                <a:xfrm>
                  <a:off x="3923" y="3106"/>
                  <a:ext cx="75" cy="93"/>
                </a:xfrm>
                <a:prstGeom prst="ellipse">
                  <a:avLst/>
                </a:prstGeom>
                <a:grpFill/>
                <a:ln w="12700">
                  <a:solidFill>
                    <a:schemeClr val="tx1"/>
                  </a:solidFill>
                  <a:round/>
                  <a:headEnd/>
                  <a:tailEnd/>
                </a:ln>
              </p:spPr>
              <p:txBody>
                <a:bodyPr wrap="none" anchor="ctr"/>
                <a:lstStyle/>
                <a:p>
                  <a:endParaRPr lang="en-US"/>
                </a:p>
              </p:txBody>
            </p:sp>
          </p:grpSp>
          <p:grpSp>
            <p:nvGrpSpPr>
              <p:cNvPr id="112652" name="Group 45"/>
              <p:cNvGrpSpPr>
                <a:grpSpLocks/>
              </p:cNvGrpSpPr>
              <p:nvPr/>
            </p:nvGrpSpPr>
            <p:grpSpPr bwMode="auto">
              <a:xfrm>
                <a:off x="7523163" y="4515509"/>
                <a:ext cx="576263" cy="554038"/>
                <a:chOff x="2954" y="3168"/>
                <a:chExt cx="363" cy="349"/>
              </a:xfrm>
            </p:grpSpPr>
            <p:sp>
              <p:nvSpPr>
                <p:cNvPr id="112653" name="Oval 46"/>
                <p:cNvSpPr>
                  <a:spLocks noChangeArrowheads="1"/>
                </p:cNvSpPr>
                <p:nvPr/>
              </p:nvSpPr>
              <p:spPr bwMode="auto">
                <a:xfrm>
                  <a:off x="2954" y="3177"/>
                  <a:ext cx="363" cy="325"/>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2654" name="Text Box 47"/>
                <p:cNvSpPr txBox="1">
                  <a:spLocks noChangeArrowheads="1"/>
                </p:cNvSpPr>
                <p:nvPr/>
              </p:nvSpPr>
              <p:spPr bwMode="auto">
                <a:xfrm>
                  <a:off x="3007" y="3168"/>
                  <a:ext cx="252" cy="3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000" b="1" dirty="0">
                      <a:solidFill>
                        <a:srgbClr val="E87A40"/>
                      </a:solidFill>
                      <a:latin typeface="Helvetica Light"/>
                    </a:rPr>
                    <a:t>2</a:t>
                  </a:r>
                </a:p>
              </p:txBody>
            </p:sp>
          </p:grpSp>
        </p:gr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8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41"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24581" name="Rectangle 3"/>
          <p:cNvSpPr>
            <a:spLocks noGrp="1" noChangeArrowheads="1"/>
          </p:cNvSpPr>
          <p:nvPr>
            <p:ph idx="1"/>
          </p:nvPr>
        </p:nvSpPr>
        <p:spPr>
          <a:xfrm>
            <a:off x="639233" y="1219200"/>
            <a:ext cx="11546910" cy="5105400"/>
          </a:xfrm>
        </p:spPr>
        <p:txBody>
          <a:bodyPr/>
          <a:lstStyle/>
          <a:p>
            <a:r>
              <a:rPr lang="en-US" sz="3000" dirty="0"/>
              <a:t>Which is better for car dashboard speaker front / back control?</a:t>
            </a:r>
          </a:p>
          <a:p>
            <a:r>
              <a:rPr lang="en-US" sz="3000" dirty="0"/>
              <a:t>Control should </a:t>
            </a:r>
            <a:r>
              <a:rPr lang="en-US" sz="3000" i="1" dirty="0"/>
              <a:t>mirror real-world</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43</a:t>
            </a:fld>
            <a:endParaRPr lang="en-US" dirty="0"/>
          </a:p>
        </p:txBody>
      </p:sp>
      <p:sp>
        <p:nvSpPr>
          <p:cNvPr id="112646" name="Line 11"/>
          <p:cNvSpPr>
            <a:spLocks noChangeShapeType="1"/>
          </p:cNvSpPr>
          <p:nvPr/>
        </p:nvSpPr>
        <p:spPr bwMode="auto">
          <a:xfrm>
            <a:off x="3506788" y="4071004"/>
            <a:ext cx="1598612"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sp>
        <p:nvSpPr>
          <p:cNvPr id="112647" name="Line 21"/>
          <p:cNvSpPr>
            <a:spLocks noChangeShapeType="1"/>
          </p:cNvSpPr>
          <p:nvPr/>
        </p:nvSpPr>
        <p:spPr bwMode="auto">
          <a:xfrm flipV="1">
            <a:off x="7816850" y="3734454"/>
            <a:ext cx="0" cy="159861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pic>
        <p:nvPicPr>
          <p:cNvPr id="46" name="Picture 2" descr="http://media.caranddriver.com/images/09q2/282723/2009-mercedes-benz-g550-seat-controls-photo-282762-s-1280x782.jpg">
            <a:extLst>
              <a:ext uri="{FF2B5EF4-FFF2-40B4-BE49-F238E27FC236}">
                <a16:creationId xmlns:a16="http://schemas.microsoft.com/office/drawing/2014/main" id="{256CEAB5-9CB7-4520-974A-ABA34BA4675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89407" y="2874467"/>
            <a:ext cx="5215328" cy="3186240"/>
          </a:xfrm>
          <a:prstGeom prst="rect">
            <a:avLst/>
          </a:prstGeom>
          <a:noFill/>
          <a:extLst>
            <a:ext uri="{909E8E84-426E-40dd-AFC4-6F175D3DCCD1}">
              <a14:hiddenFill xmlns:a14="http://schemas.microsoft.com/office/drawing/2010/main" xmlns="">
                <a:solidFill>
                  <a:srgbClr val="FFFFFF"/>
                </a:solidFill>
              </a14:hiddenFill>
            </a:ext>
          </a:extLst>
        </p:spPr>
      </p:pic>
      <p:sp>
        <p:nvSpPr>
          <p:cNvPr id="47" name="TextBox 46">
            <a:extLst>
              <a:ext uri="{FF2B5EF4-FFF2-40B4-BE49-F238E27FC236}">
                <a16:creationId xmlns:a16="http://schemas.microsoft.com/office/drawing/2014/main" id="{9775227C-8A48-4A25-AEDB-682D0BBEFD05}"/>
              </a:ext>
            </a:extLst>
          </p:cNvPr>
          <p:cNvSpPr txBox="1"/>
          <p:nvPr/>
        </p:nvSpPr>
        <p:spPr>
          <a:xfrm>
            <a:off x="3554278" y="6103793"/>
            <a:ext cx="5083443" cy="369332"/>
          </a:xfrm>
          <a:prstGeom prst="rect">
            <a:avLst/>
          </a:prstGeom>
          <a:noFill/>
        </p:spPr>
        <p:txBody>
          <a:bodyPr wrap="none" rtlCol="0">
            <a:spAutoFit/>
          </a:bodyPr>
          <a:lstStyle/>
          <a:p>
            <a:r>
              <a:rPr lang="en-US" sz="1800" dirty="0">
                <a:latin typeface="Helvetica" pitchFamily="34" charset="0"/>
              </a:rPr>
              <a:t>Mercedes Benz Seat Control maps to real world</a:t>
            </a:r>
          </a:p>
        </p:txBody>
      </p:sp>
    </p:spTree>
    <p:extLst>
      <p:ext uri="{BB962C8B-B14F-4D97-AF65-F5344CB8AC3E}">
        <p14:creationId xmlns:p14="http://schemas.microsoft.com/office/powerpoint/2010/main" val="26513787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4693" name="Line 28"/>
          <p:cNvSpPr>
            <a:spLocks noChangeShapeType="1"/>
          </p:cNvSpPr>
          <p:nvPr/>
        </p:nvSpPr>
        <p:spPr bwMode="auto">
          <a:xfrm>
            <a:off x="3506788" y="4310063"/>
            <a:ext cx="1598612"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sp>
        <p:nvSpPr>
          <p:cNvPr id="114694" name="Line 29"/>
          <p:cNvSpPr>
            <a:spLocks noChangeShapeType="1"/>
          </p:cNvSpPr>
          <p:nvPr/>
        </p:nvSpPr>
        <p:spPr bwMode="auto">
          <a:xfrm flipV="1">
            <a:off x="7816850" y="3973513"/>
            <a:ext cx="0" cy="159861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grpSp>
        <p:nvGrpSpPr>
          <p:cNvPr id="114695" name="Group 62"/>
          <p:cNvGrpSpPr>
            <a:grpSpLocks/>
          </p:cNvGrpSpPr>
          <p:nvPr/>
        </p:nvGrpSpPr>
        <p:grpSpPr bwMode="auto">
          <a:xfrm>
            <a:off x="6049726" y="1537565"/>
            <a:ext cx="2696431" cy="2966594"/>
            <a:chOff x="4299" y="2944"/>
            <a:chExt cx="960" cy="1056"/>
          </a:xfrm>
          <a:solidFill>
            <a:srgbClr val="00B0F0"/>
          </a:solidFill>
        </p:grpSpPr>
        <p:sp>
          <p:nvSpPr>
            <p:cNvPr id="114697" name="Rectangle 45"/>
            <p:cNvSpPr>
              <a:spLocks noChangeArrowheads="1"/>
            </p:cNvSpPr>
            <p:nvPr/>
          </p:nvSpPr>
          <p:spPr bwMode="auto">
            <a:xfrm>
              <a:off x="4299" y="2944"/>
              <a:ext cx="960" cy="1056"/>
            </a:xfrm>
            <a:prstGeom prst="rect">
              <a:avLst/>
            </a:prstGeom>
            <a:grpFill/>
            <a:ln w="38100">
              <a:solidFill>
                <a:srgbClr val="333333"/>
              </a:solidFill>
              <a:miter lim="800000"/>
              <a:headEnd/>
              <a:tailEnd/>
            </a:ln>
          </p:spPr>
          <p:txBody>
            <a:bodyPr wrap="none" anchor="ctr"/>
            <a:lstStyle/>
            <a:p>
              <a:endParaRPr lang="en-US"/>
            </a:p>
          </p:txBody>
        </p:sp>
        <p:sp>
          <p:nvSpPr>
            <p:cNvPr id="114698" name="Oval 46"/>
            <p:cNvSpPr>
              <a:spLocks noChangeArrowheads="1"/>
            </p:cNvSpPr>
            <p:nvPr/>
          </p:nvSpPr>
          <p:spPr bwMode="auto">
            <a:xfrm>
              <a:off x="4395" y="3040"/>
              <a:ext cx="336" cy="336"/>
            </a:xfrm>
            <a:prstGeom prst="ellipse">
              <a:avLst/>
            </a:prstGeom>
            <a:grpFill/>
            <a:ln w="38100">
              <a:solidFill>
                <a:srgbClr val="333333"/>
              </a:solidFill>
              <a:round/>
              <a:headEnd/>
              <a:tailEnd/>
            </a:ln>
          </p:spPr>
          <p:txBody>
            <a:bodyPr wrap="none" anchor="ctr"/>
            <a:lstStyle/>
            <a:p>
              <a:endParaRPr lang="en-US"/>
            </a:p>
          </p:txBody>
        </p:sp>
        <p:sp>
          <p:nvSpPr>
            <p:cNvPr id="114699" name="Oval 47"/>
            <p:cNvSpPr>
              <a:spLocks noChangeArrowheads="1"/>
            </p:cNvSpPr>
            <p:nvPr/>
          </p:nvSpPr>
          <p:spPr bwMode="auto">
            <a:xfrm>
              <a:off x="4827" y="3040"/>
              <a:ext cx="336" cy="336"/>
            </a:xfrm>
            <a:prstGeom prst="ellipse">
              <a:avLst/>
            </a:prstGeom>
            <a:grpFill/>
            <a:ln w="38100">
              <a:solidFill>
                <a:srgbClr val="333333"/>
              </a:solidFill>
              <a:round/>
              <a:headEnd/>
              <a:tailEnd/>
            </a:ln>
          </p:spPr>
          <p:txBody>
            <a:bodyPr wrap="none" anchor="ctr"/>
            <a:lstStyle/>
            <a:p>
              <a:endParaRPr lang="en-US"/>
            </a:p>
          </p:txBody>
        </p:sp>
        <p:sp>
          <p:nvSpPr>
            <p:cNvPr id="114700" name="Oval 48"/>
            <p:cNvSpPr>
              <a:spLocks noChangeArrowheads="1"/>
            </p:cNvSpPr>
            <p:nvPr/>
          </p:nvSpPr>
          <p:spPr bwMode="auto">
            <a:xfrm>
              <a:off x="4395" y="3472"/>
              <a:ext cx="336" cy="336"/>
            </a:xfrm>
            <a:prstGeom prst="ellipse">
              <a:avLst/>
            </a:prstGeom>
            <a:grpFill/>
            <a:ln w="38100">
              <a:solidFill>
                <a:srgbClr val="333333"/>
              </a:solidFill>
              <a:round/>
              <a:headEnd/>
              <a:tailEnd/>
            </a:ln>
          </p:spPr>
          <p:txBody>
            <a:bodyPr wrap="none" anchor="ctr"/>
            <a:lstStyle/>
            <a:p>
              <a:endParaRPr lang="en-US"/>
            </a:p>
          </p:txBody>
        </p:sp>
        <p:sp>
          <p:nvSpPr>
            <p:cNvPr id="114701" name="Oval 49"/>
            <p:cNvSpPr>
              <a:spLocks noChangeArrowheads="1"/>
            </p:cNvSpPr>
            <p:nvPr/>
          </p:nvSpPr>
          <p:spPr bwMode="auto">
            <a:xfrm>
              <a:off x="4827" y="3472"/>
              <a:ext cx="336" cy="336"/>
            </a:xfrm>
            <a:prstGeom prst="ellipse">
              <a:avLst/>
            </a:prstGeom>
            <a:grpFill/>
            <a:ln w="38100">
              <a:solidFill>
                <a:srgbClr val="333333"/>
              </a:solidFill>
              <a:round/>
              <a:headEnd/>
              <a:tailEnd/>
            </a:ln>
          </p:spPr>
          <p:txBody>
            <a:bodyPr wrap="none" anchor="ctr"/>
            <a:lstStyle/>
            <a:p>
              <a:endParaRPr lang="en-US"/>
            </a:p>
          </p:txBody>
        </p:sp>
        <p:sp>
          <p:nvSpPr>
            <p:cNvPr id="114702" name="Oval 50"/>
            <p:cNvSpPr>
              <a:spLocks noChangeArrowheads="1"/>
            </p:cNvSpPr>
            <p:nvPr/>
          </p:nvSpPr>
          <p:spPr bwMode="auto">
            <a:xfrm>
              <a:off x="4539" y="3184"/>
              <a:ext cx="48" cy="48"/>
            </a:xfrm>
            <a:prstGeom prst="ellipse">
              <a:avLst/>
            </a:prstGeom>
            <a:grpFill/>
            <a:ln w="38100">
              <a:solidFill>
                <a:srgbClr val="333333"/>
              </a:solidFill>
              <a:round/>
              <a:headEnd/>
              <a:tailEnd/>
            </a:ln>
          </p:spPr>
          <p:txBody>
            <a:bodyPr wrap="none" anchor="ctr"/>
            <a:lstStyle/>
            <a:p>
              <a:endParaRPr lang="en-US"/>
            </a:p>
          </p:txBody>
        </p:sp>
        <p:sp>
          <p:nvSpPr>
            <p:cNvPr id="114703" name="Oval 51"/>
            <p:cNvSpPr>
              <a:spLocks noChangeArrowheads="1"/>
            </p:cNvSpPr>
            <p:nvPr/>
          </p:nvSpPr>
          <p:spPr bwMode="auto">
            <a:xfrm>
              <a:off x="4971" y="3184"/>
              <a:ext cx="48" cy="48"/>
            </a:xfrm>
            <a:prstGeom prst="ellipse">
              <a:avLst/>
            </a:prstGeom>
            <a:grpFill/>
            <a:ln w="38100">
              <a:solidFill>
                <a:srgbClr val="333333"/>
              </a:solidFill>
              <a:round/>
              <a:headEnd/>
              <a:tailEnd/>
            </a:ln>
          </p:spPr>
          <p:txBody>
            <a:bodyPr wrap="none" anchor="ctr"/>
            <a:lstStyle/>
            <a:p>
              <a:endParaRPr lang="en-US"/>
            </a:p>
          </p:txBody>
        </p:sp>
        <p:sp>
          <p:nvSpPr>
            <p:cNvPr id="114704" name="Oval 52"/>
            <p:cNvSpPr>
              <a:spLocks noChangeArrowheads="1"/>
            </p:cNvSpPr>
            <p:nvPr/>
          </p:nvSpPr>
          <p:spPr bwMode="auto">
            <a:xfrm>
              <a:off x="4971" y="3616"/>
              <a:ext cx="48" cy="48"/>
            </a:xfrm>
            <a:prstGeom prst="ellipse">
              <a:avLst/>
            </a:prstGeom>
            <a:grpFill/>
            <a:ln w="38100">
              <a:solidFill>
                <a:srgbClr val="333333"/>
              </a:solidFill>
              <a:round/>
              <a:headEnd/>
              <a:tailEnd/>
            </a:ln>
          </p:spPr>
          <p:txBody>
            <a:bodyPr wrap="none" anchor="ctr"/>
            <a:lstStyle/>
            <a:p>
              <a:endParaRPr lang="en-US"/>
            </a:p>
          </p:txBody>
        </p:sp>
        <p:sp>
          <p:nvSpPr>
            <p:cNvPr id="114705" name="Oval 53"/>
            <p:cNvSpPr>
              <a:spLocks noChangeArrowheads="1"/>
            </p:cNvSpPr>
            <p:nvPr/>
          </p:nvSpPr>
          <p:spPr bwMode="auto">
            <a:xfrm>
              <a:off x="4539" y="3616"/>
              <a:ext cx="48" cy="48"/>
            </a:xfrm>
            <a:prstGeom prst="ellipse">
              <a:avLst/>
            </a:prstGeom>
            <a:grpFill/>
            <a:ln w="38100">
              <a:solidFill>
                <a:srgbClr val="333333"/>
              </a:solidFill>
              <a:round/>
              <a:headEnd/>
              <a:tailEnd/>
            </a:ln>
          </p:spPr>
          <p:txBody>
            <a:bodyPr wrap="none" anchor="ctr"/>
            <a:lstStyle/>
            <a:p>
              <a:endParaRPr lang="en-US"/>
            </a:p>
          </p:txBody>
        </p:sp>
        <p:sp>
          <p:nvSpPr>
            <p:cNvPr id="114706" name="Oval 54"/>
            <p:cNvSpPr>
              <a:spLocks noChangeArrowheads="1"/>
            </p:cNvSpPr>
            <p:nvPr/>
          </p:nvSpPr>
          <p:spPr bwMode="auto">
            <a:xfrm>
              <a:off x="4875" y="3904"/>
              <a:ext cx="48" cy="48"/>
            </a:xfrm>
            <a:prstGeom prst="ellipse">
              <a:avLst/>
            </a:prstGeom>
            <a:grpFill/>
            <a:ln w="38100">
              <a:solidFill>
                <a:srgbClr val="333333"/>
              </a:solidFill>
              <a:round/>
              <a:headEnd/>
              <a:tailEnd/>
            </a:ln>
          </p:spPr>
          <p:txBody>
            <a:bodyPr wrap="none" anchor="ctr"/>
            <a:lstStyle/>
            <a:p>
              <a:endParaRPr lang="en-US"/>
            </a:p>
          </p:txBody>
        </p:sp>
        <p:sp>
          <p:nvSpPr>
            <p:cNvPr id="114707" name="Oval 55"/>
            <p:cNvSpPr>
              <a:spLocks noChangeArrowheads="1"/>
            </p:cNvSpPr>
            <p:nvPr/>
          </p:nvSpPr>
          <p:spPr bwMode="auto">
            <a:xfrm>
              <a:off x="5115" y="3904"/>
              <a:ext cx="48" cy="48"/>
            </a:xfrm>
            <a:prstGeom prst="ellipse">
              <a:avLst/>
            </a:prstGeom>
            <a:grpFill/>
            <a:ln w="38100">
              <a:solidFill>
                <a:srgbClr val="333333"/>
              </a:solidFill>
              <a:round/>
              <a:headEnd/>
              <a:tailEnd/>
            </a:ln>
          </p:spPr>
          <p:txBody>
            <a:bodyPr wrap="none" anchor="ctr"/>
            <a:lstStyle/>
            <a:p>
              <a:endParaRPr lang="en-US"/>
            </a:p>
          </p:txBody>
        </p:sp>
        <p:sp>
          <p:nvSpPr>
            <p:cNvPr id="114708" name="Oval 56"/>
            <p:cNvSpPr>
              <a:spLocks noChangeArrowheads="1"/>
            </p:cNvSpPr>
            <p:nvPr/>
          </p:nvSpPr>
          <p:spPr bwMode="auto">
            <a:xfrm>
              <a:off x="4635" y="3904"/>
              <a:ext cx="48" cy="48"/>
            </a:xfrm>
            <a:prstGeom prst="ellipse">
              <a:avLst/>
            </a:prstGeom>
            <a:grpFill/>
            <a:ln w="38100">
              <a:solidFill>
                <a:srgbClr val="333333"/>
              </a:solidFill>
              <a:round/>
              <a:headEnd/>
              <a:tailEnd/>
            </a:ln>
          </p:spPr>
          <p:txBody>
            <a:bodyPr wrap="none" anchor="ctr"/>
            <a:lstStyle/>
            <a:p>
              <a:endParaRPr lang="en-US"/>
            </a:p>
          </p:txBody>
        </p:sp>
        <p:sp>
          <p:nvSpPr>
            <p:cNvPr id="114709" name="Oval 57"/>
            <p:cNvSpPr>
              <a:spLocks noChangeArrowheads="1"/>
            </p:cNvSpPr>
            <p:nvPr/>
          </p:nvSpPr>
          <p:spPr bwMode="auto">
            <a:xfrm>
              <a:off x="4395" y="3904"/>
              <a:ext cx="48" cy="48"/>
            </a:xfrm>
            <a:prstGeom prst="ellipse">
              <a:avLst/>
            </a:prstGeom>
            <a:grpFill/>
            <a:ln w="38100">
              <a:solidFill>
                <a:srgbClr val="333333"/>
              </a:solidFill>
              <a:round/>
              <a:headEnd/>
              <a:tailEnd/>
            </a:ln>
          </p:spPr>
          <p:txBody>
            <a:bodyPr wrap="none" anchor="ctr"/>
            <a:lstStyle/>
            <a:p>
              <a:endParaRPr lang="en-US"/>
            </a:p>
          </p:txBody>
        </p:sp>
      </p:grpSp>
      <p:sp>
        <p:nvSpPr>
          <p:cNvPr id="23"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44</a:t>
            </a:fld>
            <a:endParaRPr lang="en-US" dirty="0"/>
          </a:p>
        </p:txBody>
      </p:sp>
      <p:pic>
        <p:nvPicPr>
          <p:cNvPr id="2050" name="Picture 2" descr="http://wedgewood-stove.com/images/help/blockoff/ww/to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750" y="1537565"/>
            <a:ext cx="4271911" cy="296660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71750" y="5287292"/>
            <a:ext cx="6224577" cy="1261884"/>
          </a:xfrm>
          <a:prstGeom prst="rect">
            <a:avLst/>
          </a:prstGeom>
          <a:noFill/>
        </p:spPr>
        <p:txBody>
          <a:bodyPr wrap="square" rtlCol="0">
            <a:spAutoFit/>
          </a:bodyPr>
          <a:lstStyle/>
          <a:p>
            <a:r>
              <a:rPr lang="en-US" sz="2800" dirty="0">
                <a:latin typeface="Helvetica Light"/>
                <a:cs typeface="Helvetica Light"/>
              </a:rPr>
              <a:t>Problem?</a:t>
            </a:r>
          </a:p>
          <a:p>
            <a:endParaRPr lang="en-US" dirty="0">
              <a:latin typeface="Helvetica Light"/>
              <a:cs typeface="Helvetica Light"/>
            </a:endParaRPr>
          </a:p>
          <a:p>
            <a:r>
              <a:rPr lang="en-US" dirty="0">
                <a:latin typeface="Helvetica Light"/>
                <a:cs typeface="Helvetica Light"/>
              </a:rPr>
              <a:t>    Which knob controls which burner?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41" name="Line 4"/>
          <p:cNvSpPr>
            <a:spLocks noChangeShapeType="1"/>
          </p:cNvSpPr>
          <p:nvPr/>
        </p:nvSpPr>
        <p:spPr bwMode="auto">
          <a:xfrm>
            <a:off x="3506788" y="4310063"/>
            <a:ext cx="1598612" cy="0"/>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sp>
        <p:nvSpPr>
          <p:cNvPr id="116742" name="Line 5"/>
          <p:cNvSpPr>
            <a:spLocks noChangeShapeType="1"/>
          </p:cNvSpPr>
          <p:nvPr/>
        </p:nvSpPr>
        <p:spPr bwMode="auto">
          <a:xfrm flipV="1">
            <a:off x="7816850" y="3973513"/>
            <a:ext cx="0" cy="1598612"/>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25400">
                <a:solidFill>
                  <a:srgbClr val="000000"/>
                </a:solidFill>
                <a:round/>
                <a:headEnd type="none" w="sm" len="sm"/>
                <a:tailEnd type="none" w="sm" len="sm"/>
              </a14:hiddenLine>
            </a:ext>
          </a:extLst>
        </p:spPr>
        <p:txBody>
          <a:bodyPr wrap="none" anchor="ctr"/>
          <a:lstStyle/>
          <a:p>
            <a:endParaRPr lang="en-US"/>
          </a:p>
        </p:txBody>
      </p:sp>
      <p:grpSp>
        <p:nvGrpSpPr>
          <p:cNvPr id="116743" name="Group 70"/>
          <p:cNvGrpSpPr>
            <a:grpSpLocks/>
          </p:cNvGrpSpPr>
          <p:nvPr/>
        </p:nvGrpSpPr>
        <p:grpSpPr bwMode="auto">
          <a:xfrm>
            <a:off x="5971646" y="4082261"/>
            <a:ext cx="2875128" cy="2101241"/>
            <a:chOff x="3363" y="2499"/>
            <a:chExt cx="1787" cy="1306"/>
          </a:xfrm>
          <a:solidFill>
            <a:srgbClr val="00B0F0"/>
          </a:solidFill>
        </p:grpSpPr>
        <p:sp>
          <p:nvSpPr>
            <p:cNvPr id="116774" name="Rectangle 6"/>
            <p:cNvSpPr>
              <a:spLocks noChangeArrowheads="1"/>
            </p:cNvSpPr>
            <p:nvPr/>
          </p:nvSpPr>
          <p:spPr bwMode="auto">
            <a:xfrm>
              <a:off x="3363" y="2499"/>
              <a:ext cx="1787" cy="1306"/>
            </a:xfrm>
            <a:prstGeom prst="rect">
              <a:avLst/>
            </a:prstGeom>
            <a:grpFill/>
            <a:ln w="38100">
              <a:solidFill>
                <a:srgbClr val="333333"/>
              </a:solidFill>
              <a:miter lim="800000"/>
              <a:headEnd/>
              <a:tailEnd/>
            </a:ln>
          </p:spPr>
          <p:txBody>
            <a:bodyPr wrap="none" anchor="ctr"/>
            <a:lstStyle/>
            <a:p>
              <a:endParaRPr lang="en-US"/>
            </a:p>
          </p:txBody>
        </p:sp>
        <p:sp>
          <p:nvSpPr>
            <p:cNvPr id="116775" name="Oval 7"/>
            <p:cNvSpPr>
              <a:spLocks noChangeArrowheads="1"/>
            </p:cNvSpPr>
            <p:nvPr/>
          </p:nvSpPr>
          <p:spPr bwMode="auto">
            <a:xfrm>
              <a:off x="3500" y="2636"/>
              <a:ext cx="482" cy="482"/>
            </a:xfrm>
            <a:prstGeom prst="ellipse">
              <a:avLst/>
            </a:prstGeom>
            <a:grpFill/>
            <a:ln w="38100">
              <a:solidFill>
                <a:srgbClr val="333333"/>
              </a:solidFill>
              <a:round/>
              <a:headEnd/>
              <a:tailEnd/>
            </a:ln>
          </p:spPr>
          <p:txBody>
            <a:bodyPr wrap="none" anchor="ctr"/>
            <a:lstStyle/>
            <a:p>
              <a:endParaRPr lang="en-US"/>
            </a:p>
          </p:txBody>
        </p:sp>
        <p:sp>
          <p:nvSpPr>
            <p:cNvPr id="116776" name="Oval 8"/>
            <p:cNvSpPr>
              <a:spLocks noChangeArrowheads="1"/>
            </p:cNvSpPr>
            <p:nvPr/>
          </p:nvSpPr>
          <p:spPr bwMode="auto">
            <a:xfrm>
              <a:off x="4119" y="2636"/>
              <a:ext cx="481" cy="482"/>
            </a:xfrm>
            <a:prstGeom prst="ellipse">
              <a:avLst/>
            </a:prstGeom>
            <a:grpFill/>
            <a:ln w="38100">
              <a:solidFill>
                <a:srgbClr val="333333"/>
              </a:solidFill>
              <a:round/>
              <a:headEnd/>
              <a:tailEnd/>
            </a:ln>
          </p:spPr>
          <p:txBody>
            <a:bodyPr wrap="none" anchor="ctr"/>
            <a:lstStyle/>
            <a:p>
              <a:endParaRPr lang="en-US"/>
            </a:p>
          </p:txBody>
        </p:sp>
        <p:sp>
          <p:nvSpPr>
            <p:cNvPr id="116777" name="Oval 9"/>
            <p:cNvSpPr>
              <a:spLocks noChangeArrowheads="1"/>
            </p:cNvSpPr>
            <p:nvPr/>
          </p:nvSpPr>
          <p:spPr bwMode="auto">
            <a:xfrm>
              <a:off x="3500" y="3255"/>
              <a:ext cx="482" cy="481"/>
            </a:xfrm>
            <a:prstGeom prst="ellipse">
              <a:avLst/>
            </a:prstGeom>
            <a:grpFill/>
            <a:ln w="38100">
              <a:solidFill>
                <a:srgbClr val="333333"/>
              </a:solidFill>
              <a:round/>
              <a:headEnd/>
              <a:tailEnd/>
            </a:ln>
          </p:spPr>
          <p:txBody>
            <a:bodyPr wrap="none" anchor="ctr"/>
            <a:lstStyle/>
            <a:p>
              <a:endParaRPr lang="en-US"/>
            </a:p>
          </p:txBody>
        </p:sp>
        <p:sp>
          <p:nvSpPr>
            <p:cNvPr id="116778" name="Oval 10"/>
            <p:cNvSpPr>
              <a:spLocks noChangeArrowheads="1"/>
            </p:cNvSpPr>
            <p:nvPr/>
          </p:nvSpPr>
          <p:spPr bwMode="auto">
            <a:xfrm>
              <a:off x="4119" y="3255"/>
              <a:ext cx="481" cy="481"/>
            </a:xfrm>
            <a:prstGeom prst="ellipse">
              <a:avLst/>
            </a:prstGeom>
            <a:grpFill/>
            <a:ln w="38100">
              <a:solidFill>
                <a:srgbClr val="333333"/>
              </a:solidFill>
              <a:round/>
              <a:headEnd/>
              <a:tailEnd/>
            </a:ln>
          </p:spPr>
          <p:txBody>
            <a:bodyPr wrap="none" anchor="ctr"/>
            <a:lstStyle/>
            <a:p>
              <a:endParaRPr lang="en-US"/>
            </a:p>
          </p:txBody>
        </p:sp>
        <p:sp>
          <p:nvSpPr>
            <p:cNvPr id="116779" name="Oval 11"/>
            <p:cNvSpPr>
              <a:spLocks noChangeArrowheads="1"/>
            </p:cNvSpPr>
            <p:nvPr/>
          </p:nvSpPr>
          <p:spPr bwMode="auto">
            <a:xfrm>
              <a:off x="3707" y="2843"/>
              <a:ext cx="68" cy="68"/>
            </a:xfrm>
            <a:prstGeom prst="ellipse">
              <a:avLst/>
            </a:prstGeom>
            <a:grpFill/>
            <a:ln w="38100">
              <a:solidFill>
                <a:srgbClr val="333333"/>
              </a:solidFill>
              <a:round/>
              <a:headEnd/>
              <a:tailEnd/>
            </a:ln>
          </p:spPr>
          <p:txBody>
            <a:bodyPr wrap="none" anchor="ctr"/>
            <a:lstStyle/>
            <a:p>
              <a:endParaRPr lang="en-US"/>
            </a:p>
          </p:txBody>
        </p:sp>
        <p:sp>
          <p:nvSpPr>
            <p:cNvPr id="116780" name="Oval 12"/>
            <p:cNvSpPr>
              <a:spLocks noChangeArrowheads="1"/>
            </p:cNvSpPr>
            <p:nvPr/>
          </p:nvSpPr>
          <p:spPr bwMode="auto">
            <a:xfrm>
              <a:off x="4325" y="2843"/>
              <a:ext cx="69" cy="68"/>
            </a:xfrm>
            <a:prstGeom prst="ellipse">
              <a:avLst/>
            </a:prstGeom>
            <a:grpFill/>
            <a:ln w="38100">
              <a:solidFill>
                <a:srgbClr val="333333"/>
              </a:solidFill>
              <a:round/>
              <a:headEnd/>
              <a:tailEnd/>
            </a:ln>
          </p:spPr>
          <p:txBody>
            <a:bodyPr wrap="none" anchor="ctr"/>
            <a:lstStyle/>
            <a:p>
              <a:endParaRPr lang="en-US"/>
            </a:p>
          </p:txBody>
        </p:sp>
        <p:sp>
          <p:nvSpPr>
            <p:cNvPr id="116781" name="Oval 13"/>
            <p:cNvSpPr>
              <a:spLocks noChangeArrowheads="1"/>
            </p:cNvSpPr>
            <p:nvPr/>
          </p:nvSpPr>
          <p:spPr bwMode="auto">
            <a:xfrm>
              <a:off x="4325" y="3461"/>
              <a:ext cx="69" cy="69"/>
            </a:xfrm>
            <a:prstGeom prst="ellipse">
              <a:avLst/>
            </a:prstGeom>
            <a:grpFill/>
            <a:ln w="38100">
              <a:solidFill>
                <a:srgbClr val="333333"/>
              </a:solidFill>
              <a:round/>
              <a:headEnd/>
              <a:tailEnd/>
            </a:ln>
          </p:spPr>
          <p:txBody>
            <a:bodyPr wrap="none" anchor="ctr"/>
            <a:lstStyle/>
            <a:p>
              <a:endParaRPr lang="en-US"/>
            </a:p>
          </p:txBody>
        </p:sp>
        <p:sp>
          <p:nvSpPr>
            <p:cNvPr id="116782" name="Oval 14"/>
            <p:cNvSpPr>
              <a:spLocks noChangeArrowheads="1"/>
            </p:cNvSpPr>
            <p:nvPr/>
          </p:nvSpPr>
          <p:spPr bwMode="auto">
            <a:xfrm>
              <a:off x="3707" y="3461"/>
              <a:ext cx="68" cy="69"/>
            </a:xfrm>
            <a:prstGeom prst="ellipse">
              <a:avLst/>
            </a:prstGeom>
            <a:grpFill/>
            <a:ln w="38100">
              <a:solidFill>
                <a:srgbClr val="333333"/>
              </a:solidFill>
              <a:round/>
              <a:headEnd/>
              <a:tailEnd/>
            </a:ln>
          </p:spPr>
          <p:txBody>
            <a:bodyPr wrap="none" anchor="ctr"/>
            <a:lstStyle/>
            <a:p>
              <a:endParaRPr lang="en-US"/>
            </a:p>
          </p:txBody>
        </p:sp>
        <p:grpSp>
          <p:nvGrpSpPr>
            <p:cNvPr id="116783" name="Group 15"/>
            <p:cNvGrpSpPr>
              <a:grpSpLocks/>
            </p:cNvGrpSpPr>
            <p:nvPr/>
          </p:nvGrpSpPr>
          <p:grpSpPr bwMode="auto">
            <a:xfrm>
              <a:off x="4806" y="3461"/>
              <a:ext cx="207" cy="207"/>
              <a:chOff x="2496" y="2304"/>
              <a:chExt cx="144" cy="144"/>
            </a:xfrm>
            <a:grpFill/>
          </p:grpSpPr>
          <p:sp>
            <p:nvSpPr>
              <p:cNvPr id="116784" name="Oval 16"/>
              <p:cNvSpPr>
                <a:spLocks noChangeArrowheads="1"/>
              </p:cNvSpPr>
              <p:nvPr/>
            </p:nvSpPr>
            <p:spPr bwMode="auto">
              <a:xfrm>
                <a:off x="2592" y="2400"/>
                <a:ext cx="48" cy="48"/>
              </a:xfrm>
              <a:prstGeom prst="ellipse">
                <a:avLst/>
              </a:prstGeom>
              <a:grpFill/>
              <a:ln w="38100">
                <a:solidFill>
                  <a:srgbClr val="333333"/>
                </a:solidFill>
                <a:round/>
                <a:headEnd/>
                <a:tailEnd/>
              </a:ln>
            </p:spPr>
            <p:txBody>
              <a:bodyPr wrap="none" anchor="ctr"/>
              <a:lstStyle/>
              <a:p>
                <a:endParaRPr lang="en-US"/>
              </a:p>
            </p:txBody>
          </p:sp>
          <p:sp>
            <p:nvSpPr>
              <p:cNvPr id="116785" name="Oval 17"/>
              <p:cNvSpPr>
                <a:spLocks noChangeArrowheads="1"/>
              </p:cNvSpPr>
              <p:nvPr/>
            </p:nvSpPr>
            <p:spPr bwMode="auto">
              <a:xfrm>
                <a:off x="2496" y="2400"/>
                <a:ext cx="48" cy="48"/>
              </a:xfrm>
              <a:prstGeom prst="ellipse">
                <a:avLst/>
              </a:prstGeom>
              <a:grpFill/>
              <a:ln w="38100">
                <a:solidFill>
                  <a:srgbClr val="333333"/>
                </a:solidFill>
                <a:round/>
                <a:headEnd/>
                <a:tailEnd/>
              </a:ln>
            </p:spPr>
            <p:txBody>
              <a:bodyPr wrap="none" anchor="ctr"/>
              <a:lstStyle/>
              <a:p>
                <a:endParaRPr lang="en-US"/>
              </a:p>
            </p:txBody>
          </p:sp>
          <p:sp>
            <p:nvSpPr>
              <p:cNvPr id="116786" name="Oval 18"/>
              <p:cNvSpPr>
                <a:spLocks noChangeArrowheads="1"/>
              </p:cNvSpPr>
              <p:nvPr/>
            </p:nvSpPr>
            <p:spPr bwMode="auto">
              <a:xfrm>
                <a:off x="2592" y="2304"/>
                <a:ext cx="48" cy="48"/>
              </a:xfrm>
              <a:prstGeom prst="ellipse">
                <a:avLst/>
              </a:prstGeom>
              <a:grpFill/>
              <a:ln w="38100">
                <a:solidFill>
                  <a:srgbClr val="333333"/>
                </a:solidFill>
                <a:round/>
                <a:headEnd/>
                <a:tailEnd/>
              </a:ln>
            </p:spPr>
            <p:txBody>
              <a:bodyPr wrap="none" anchor="ctr"/>
              <a:lstStyle/>
              <a:p>
                <a:endParaRPr lang="en-US"/>
              </a:p>
            </p:txBody>
          </p:sp>
          <p:sp>
            <p:nvSpPr>
              <p:cNvPr id="116787" name="Oval 19"/>
              <p:cNvSpPr>
                <a:spLocks noChangeArrowheads="1"/>
              </p:cNvSpPr>
              <p:nvPr/>
            </p:nvSpPr>
            <p:spPr bwMode="auto">
              <a:xfrm>
                <a:off x="2496" y="2304"/>
                <a:ext cx="48" cy="48"/>
              </a:xfrm>
              <a:prstGeom prst="ellipse">
                <a:avLst/>
              </a:prstGeom>
              <a:grpFill/>
              <a:ln w="38100">
                <a:solidFill>
                  <a:srgbClr val="333333"/>
                </a:solidFill>
                <a:round/>
                <a:headEnd/>
                <a:tailEnd/>
              </a:ln>
            </p:spPr>
            <p:txBody>
              <a:bodyPr wrap="none" anchor="ctr"/>
              <a:lstStyle/>
              <a:p>
                <a:endParaRPr lang="en-US"/>
              </a:p>
            </p:txBody>
          </p:sp>
        </p:grpSp>
      </p:grpSp>
      <p:grpSp>
        <p:nvGrpSpPr>
          <p:cNvPr id="116744" name="Group 34"/>
          <p:cNvGrpSpPr>
            <a:grpSpLocks/>
          </p:cNvGrpSpPr>
          <p:nvPr/>
        </p:nvGrpSpPr>
        <p:grpSpPr bwMode="auto">
          <a:xfrm>
            <a:off x="3988082" y="1093897"/>
            <a:ext cx="1937640" cy="2131404"/>
            <a:chOff x="4299" y="2944"/>
            <a:chExt cx="960" cy="1056"/>
          </a:xfrm>
          <a:solidFill>
            <a:srgbClr val="00B0F0"/>
          </a:solidFill>
        </p:grpSpPr>
        <p:sp>
          <p:nvSpPr>
            <p:cNvPr id="116761" name="Rectangle 20"/>
            <p:cNvSpPr>
              <a:spLocks noChangeArrowheads="1"/>
            </p:cNvSpPr>
            <p:nvPr/>
          </p:nvSpPr>
          <p:spPr bwMode="auto">
            <a:xfrm>
              <a:off x="4299" y="2944"/>
              <a:ext cx="960" cy="1056"/>
            </a:xfrm>
            <a:prstGeom prst="rect">
              <a:avLst/>
            </a:prstGeom>
            <a:grpFill/>
            <a:ln w="38100">
              <a:solidFill>
                <a:srgbClr val="333333"/>
              </a:solidFill>
              <a:miter lim="800000"/>
              <a:headEnd/>
              <a:tailEnd/>
            </a:ln>
          </p:spPr>
          <p:txBody>
            <a:bodyPr wrap="none" anchor="ctr"/>
            <a:lstStyle/>
            <a:p>
              <a:endParaRPr lang="en-US"/>
            </a:p>
          </p:txBody>
        </p:sp>
        <p:sp>
          <p:nvSpPr>
            <p:cNvPr id="116762" name="Oval 21"/>
            <p:cNvSpPr>
              <a:spLocks noChangeArrowheads="1"/>
            </p:cNvSpPr>
            <p:nvPr/>
          </p:nvSpPr>
          <p:spPr bwMode="auto">
            <a:xfrm>
              <a:off x="4395" y="3040"/>
              <a:ext cx="336" cy="336"/>
            </a:xfrm>
            <a:prstGeom prst="ellipse">
              <a:avLst/>
            </a:prstGeom>
            <a:grpFill/>
            <a:ln w="38100">
              <a:solidFill>
                <a:srgbClr val="333333"/>
              </a:solidFill>
              <a:round/>
              <a:headEnd/>
              <a:tailEnd/>
            </a:ln>
          </p:spPr>
          <p:txBody>
            <a:bodyPr wrap="none" anchor="ctr"/>
            <a:lstStyle/>
            <a:p>
              <a:endParaRPr lang="en-US"/>
            </a:p>
          </p:txBody>
        </p:sp>
        <p:sp>
          <p:nvSpPr>
            <p:cNvPr id="116763" name="Oval 22"/>
            <p:cNvSpPr>
              <a:spLocks noChangeArrowheads="1"/>
            </p:cNvSpPr>
            <p:nvPr/>
          </p:nvSpPr>
          <p:spPr bwMode="auto">
            <a:xfrm>
              <a:off x="4827" y="3040"/>
              <a:ext cx="336" cy="336"/>
            </a:xfrm>
            <a:prstGeom prst="ellipse">
              <a:avLst/>
            </a:prstGeom>
            <a:grpFill/>
            <a:ln w="38100">
              <a:solidFill>
                <a:srgbClr val="333333"/>
              </a:solidFill>
              <a:round/>
              <a:headEnd/>
              <a:tailEnd/>
            </a:ln>
          </p:spPr>
          <p:txBody>
            <a:bodyPr wrap="none" anchor="ctr"/>
            <a:lstStyle/>
            <a:p>
              <a:endParaRPr lang="en-US"/>
            </a:p>
          </p:txBody>
        </p:sp>
        <p:sp>
          <p:nvSpPr>
            <p:cNvPr id="116764" name="Oval 23"/>
            <p:cNvSpPr>
              <a:spLocks noChangeArrowheads="1"/>
            </p:cNvSpPr>
            <p:nvPr/>
          </p:nvSpPr>
          <p:spPr bwMode="auto">
            <a:xfrm>
              <a:off x="4395" y="3472"/>
              <a:ext cx="336" cy="336"/>
            </a:xfrm>
            <a:prstGeom prst="ellipse">
              <a:avLst/>
            </a:prstGeom>
            <a:grpFill/>
            <a:ln w="38100">
              <a:solidFill>
                <a:srgbClr val="333333"/>
              </a:solidFill>
              <a:round/>
              <a:headEnd/>
              <a:tailEnd/>
            </a:ln>
          </p:spPr>
          <p:txBody>
            <a:bodyPr wrap="none" anchor="ctr"/>
            <a:lstStyle/>
            <a:p>
              <a:endParaRPr lang="en-US"/>
            </a:p>
          </p:txBody>
        </p:sp>
        <p:sp>
          <p:nvSpPr>
            <p:cNvPr id="116765" name="Oval 24"/>
            <p:cNvSpPr>
              <a:spLocks noChangeArrowheads="1"/>
            </p:cNvSpPr>
            <p:nvPr/>
          </p:nvSpPr>
          <p:spPr bwMode="auto">
            <a:xfrm>
              <a:off x="4827" y="3472"/>
              <a:ext cx="336" cy="336"/>
            </a:xfrm>
            <a:prstGeom prst="ellipse">
              <a:avLst/>
            </a:prstGeom>
            <a:grpFill/>
            <a:ln w="38100">
              <a:solidFill>
                <a:srgbClr val="333333"/>
              </a:solidFill>
              <a:round/>
              <a:headEnd/>
              <a:tailEnd/>
            </a:ln>
          </p:spPr>
          <p:txBody>
            <a:bodyPr wrap="none" anchor="ctr"/>
            <a:lstStyle/>
            <a:p>
              <a:endParaRPr lang="en-US"/>
            </a:p>
          </p:txBody>
        </p:sp>
        <p:sp>
          <p:nvSpPr>
            <p:cNvPr id="116766" name="Oval 25"/>
            <p:cNvSpPr>
              <a:spLocks noChangeArrowheads="1"/>
            </p:cNvSpPr>
            <p:nvPr/>
          </p:nvSpPr>
          <p:spPr bwMode="auto">
            <a:xfrm>
              <a:off x="4539" y="3184"/>
              <a:ext cx="48" cy="48"/>
            </a:xfrm>
            <a:prstGeom prst="ellipse">
              <a:avLst/>
            </a:prstGeom>
            <a:grpFill/>
            <a:ln w="38100">
              <a:solidFill>
                <a:srgbClr val="333333"/>
              </a:solidFill>
              <a:round/>
              <a:headEnd/>
              <a:tailEnd/>
            </a:ln>
          </p:spPr>
          <p:txBody>
            <a:bodyPr wrap="none" anchor="ctr"/>
            <a:lstStyle/>
            <a:p>
              <a:endParaRPr lang="en-US"/>
            </a:p>
          </p:txBody>
        </p:sp>
        <p:sp>
          <p:nvSpPr>
            <p:cNvPr id="116767" name="Oval 26"/>
            <p:cNvSpPr>
              <a:spLocks noChangeArrowheads="1"/>
            </p:cNvSpPr>
            <p:nvPr/>
          </p:nvSpPr>
          <p:spPr bwMode="auto">
            <a:xfrm>
              <a:off x="4971" y="3184"/>
              <a:ext cx="48" cy="48"/>
            </a:xfrm>
            <a:prstGeom prst="ellipse">
              <a:avLst/>
            </a:prstGeom>
            <a:grpFill/>
            <a:ln w="38100">
              <a:solidFill>
                <a:srgbClr val="333333"/>
              </a:solidFill>
              <a:round/>
              <a:headEnd/>
              <a:tailEnd/>
            </a:ln>
          </p:spPr>
          <p:txBody>
            <a:bodyPr wrap="none" anchor="ctr"/>
            <a:lstStyle/>
            <a:p>
              <a:endParaRPr lang="en-US"/>
            </a:p>
          </p:txBody>
        </p:sp>
        <p:sp>
          <p:nvSpPr>
            <p:cNvPr id="116768" name="Oval 27"/>
            <p:cNvSpPr>
              <a:spLocks noChangeArrowheads="1"/>
            </p:cNvSpPr>
            <p:nvPr/>
          </p:nvSpPr>
          <p:spPr bwMode="auto">
            <a:xfrm>
              <a:off x="4971" y="3616"/>
              <a:ext cx="48" cy="48"/>
            </a:xfrm>
            <a:prstGeom prst="ellipse">
              <a:avLst/>
            </a:prstGeom>
            <a:grpFill/>
            <a:ln w="38100">
              <a:solidFill>
                <a:srgbClr val="333333"/>
              </a:solidFill>
              <a:round/>
              <a:headEnd/>
              <a:tailEnd/>
            </a:ln>
          </p:spPr>
          <p:txBody>
            <a:bodyPr wrap="none" anchor="ctr"/>
            <a:lstStyle/>
            <a:p>
              <a:endParaRPr lang="en-US"/>
            </a:p>
          </p:txBody>
        </p:sp>
        <p:sp>
          <p:nvSpPr>
            <p:cNvPr id="116769" name="Oval 28"/>
            <p:cNvSpPr>
              <a:spLocks noChangeArrowheads="1"/>
            </p:cNvSpPr>
            <p:nvPr/>
          </p:nvSpPr>
          <p:spPr bwMode="auto">
            <a:xfrm>
              <a:off x="4539" y="3616"/>
              <a:ext cx="48" cy="48"/>
            </a:xfrm>
            <a:prstGeom prst="ellipse">
              <a:avLst/>
            </a:prstGeom>
            <a:grpFill/>
            <a:ln w="38100">
              <a:solidFill>
                <a:srgbClr val="333333"/>
              </a:solidFill>
              <a:round/>
              <a:headEnd/>
              <a:tailEnd/>
            </a:ln>
          </p:spPr>
          <p:txBody>
            <a:bodyPr wrap="none" anchor="ctr"/>
            <a:lstStyle/>
            <a:p>
              <a:endParaRPr lang="en-US"/>
            </a:p>
          </p:txBody>
        </p:sp>
        <p:sp>
          <p:nvSpPr>
            <p:cNvPr id="116770" name="Oval 29"/>
            <p:cNvSpPr>
              <a:spLocks noChangeArrowheads="1"/>
            </p:cNvSpPr>
            <p:nvPr/>
          </p:nvSpPr>
          <p:spPr bwMode="auto">
            <a:xfrm>
              <a:off x="4875" y="3904"/>
              <a:ext cx="48" cy="48"/>
            </a:xfrm>
            <a:prstGeom prst="ellipse">
              <a:avLst/>
            </a:prstGeom>
            <a:grpFill/>
            <a:ln w="38100">
              <a:solidFill>
                <a:srgbClr val="333333"/>
              </a:solidFill>
              <a:round/>
              <a:headEnd/>
              <a:tailEnd/>
            </a:ln>
          </p:spPr>
          <p:txBody>
            <a:bodyPr wrap="none" anchor="ctr"/>
            <a:lstStyle/>
            <a:p>
              <a:endParaRPr lang="en-US"/>
            </a:p>
          </p:txBody>
        </p:sp>
        <p:sp>
          <p:nvSpPr>
            <p:cNvPr id="116771" name="Oval 30"/>
            <p:cNvSpPr>
              <a:spLocks noChangeArrowheads="1"/>
            </p:cNvSpPr>
            <p:nvPr/>
          </p:nvSpPr>
          <p:spPr bwMode="auto">
            <a:xfrm>
              <a:off x="5115" y="3904"/>
              <a:ext cx="48" cy="48"/>
            </a:xfrm>
            <a:prstGeom prst="ellipse">
              <a:avLst/>
            </a:prstGeom>
            <a:grpFill/>
            <a:ln w="38100">
              <a:solidFill>
                <a:srgbClr val="333333"/>
              </a:solidFill>
              <a:round/>
              <a:headEnd/>
              <a:tailEnd/>
            </a:ln>
          </p:spPr>
          <p:txBody>
            <a:bodyPr wrap="none" anchor="ctr"/>
            <a:lstStyle/>
            <a:p>
              <a:endParaRPr lang="en-US"/>
            </a:p>
          </p:txBody>
        </p:sp>
        <p:sp>
          <p:nvSpPr>
            <p:cNvPr id="116772" name="Oval 31"/>
            <p:cNvSpPr>
              <a:spLocks noChangeArrowheads="1"/>
            </p:cNvSpPr>
            <p:nvPr/>
          </p:nvSpPr>
          <p:spPr bwMode="auto">
            <a:xfrm>
              <a:off x="4635" y="3904"/>
              <a:ext cx="48" cy="48"/>
            </a:xfrm>
            <a:prstGeom prst="ellipse">
              <a:avLst/>
            </a:prstGeom>
            <a:grpFill/>
            <a:ln w="38100">
              <a:solidFill>
                <a:srgbClr val="333333"/>
              </a:solidFill>
              <a:round/>
              <a:headEnd/>
              <a:tailEnd/>
            </a:ln>
          </p:spPr>
          <p:txBody>
            <a:bodyPr wrap="none" anchor="ctr"/>
            <a:lstStyle/>
            <a:p>
              <a:endParaRPr lang="en-US"/>
            </a:p>
          </p:txBody>
        </p:sp>
        <p:sp>
          <p:nvSpPr>
            <p:cNvPr id="116773" name="Oval 32"/>
            <p:cNvSpPr>
              <a:spLocks noChangeArrowheads="1"/>
            </p:cNvSpPr>
            <p:nvPr/>
          </p:nvSpPr>
          <p:spPr bwMode="auto">
            <a:xfrm>
              <a:off x="4395" y="3904"/>
              <a:ext cx="48" cy="48"/>
            </a:xfrm>
            <a:prstGeom prst="ellipse">
              <a:avLst/>
            </a:prstGeom>
            <a:grpFill/>
            <a:ln w="38100">
              <a:solidFill>
                <a:srgbClr val="333333"/>
              </a:solidFill>
              <a:round/>
              <a:headEnd/>
              <a:tailEnd/>
            </a:ln>
          </p:spPr>
          <p:txBody>
            <a:bodyPr wrap="none" anchor="ctr"/>
            <a:lstStyle/>
            <a:p>
              <a:endParaRPr lang="en-US"/>
            </a:p>
          </p:txBody>
        </p:sp>
      </p:grpSp>
      <p:grpSp>
        <p:nvGrpSpPr>
          <p:cNvPr id="116746" name="Group 69"/>
          <p:cNvGrpSpPr>
            <a:grpSpLocks/>
          </p:cNvGrpSpPr>
          <p:nvPr/>
        </p:nvGrpSpPr>
        <p:grpSpPr bwMode="auto">
          <a:xfrm>
            <a:off x="3992619" y="4082261"/>
            <a:ext cx="1909587" cy="2101241"/>
            <a:chOff x="1320" y="2428"/>
            <a:chExt cx="1375" cy="1513"/>
          </a:xfrm>
          <a:solidFill>
            <a:srgbClr val="00B0F0"/>
          </a:solidFill>
        </p:grpSpPr>
        <p:sp>
          <p:nvSpPr>
            <p:cNvPr id="116748" name="Rectangle 50"/>
            <p:cNvSpPr>
              <a:spLocks noChangeArrowheads="1"/>
            </p:cNvSpPr>
            <p:nvPr/>
          </p:nvSpPr>
          <p:spPr bwMode="auto">
            <a:xfrm>
              <a:off x="1320" y="2428"/>
              <a:ext cx="1375" cy="1513"/>
            </a:xfrm>
            <a:prstGeom prst="rect">
              <a:avLst/>
            </a:prstGeom>
            <a:grpFill/>
            <a:ln w="38100">
              <a:solidFill>
                <a:srgbClr val="333333"/>
              </a:solidFill>
              <a:miter lim="800000"/>
              <a:headEnd/>
              <a:tailEnd/>
            </a:ln>
          </p:spPr>
          <p:txBody>
            <a:bodyPr wrap="none" anchor="ctr"/>
            <a:lstStyle/>
            <a:p>
              <a:endParaRPr lang="en-US" dirty="0"/>
            </a:p>
          </p:txBody>
        </p:sp>
        <p:sp>
          <p:nvSpPr>
            <p:cNvPr id="116749" name="Oval 51"/>
            <p:cNvSpPr>
              <a:spLocks noChangeArrowheads="1"/>
            </p:cNvSpPr>
            <p:nvPr/>
          </p:nvSpPr>
          <p:spPr bwMode="auto">
            <a:xfrm>
              <a:off x="1483" y="2566"/>
              <a:ext cx="482" cy="481"/>
            </a:xfrm>
            <a:prstGeom prst="ellipse">
              <a:avLst/>
            </a:prstGeom>
            <a:grpFill/>
            <a:ln w="38100">
              <a:solidFill>
                <a:srgbClr val="333333"/>
              </a:solidFill>
              <a:round/>
              <a:headEnd/>
              <a:tailEnd/>
            </a:ln>
          </p:spPr>
          <p:txBody>
            <a:bodyPr wrap="none" anchor="ctr"/>
            <a:lstStyle/>
            <a:p>
              <a:endParaRPr lang="en-US"/>
            </a:p>
          </p:txBody>
        </p:sp>
        <p:sp>
          <p:nvSpPr>
            <p:cNvPr id="116750" name="Oval 53"/>
            <p:cNvSpPr>
              <a:spLocks noChangeArrowheads="1"/>
            </p:cNvSpPr>
            <p:nvPr/>
          </p:nvSpPr>
          <p:spPr bwMode="auto">
            <a:xfrm>
              <a:off x="1370" y="3185"/>
              <a:ext cx="481" cy="481"/>
            </a:xfrm>
            <a:prstGeom prst="ellipse">
              <a:avLst/>
            </a:prstGeom>
            <a:grpFill/>
            <a:ln w="38100">
              <a:solidFill>
                <a:srgbClr val="333333"/>
              </a:solidFill>
              <a:round/>
              <a:headEnd/>
              <a:tailEnd/>
            </a:ln>
          </p:spPr>
          <p:txBody>
            <a:bodyPr wrap="none" anchor="ctr"/>
            <a:lstStyle/>
            <a:p>
              <a:endParaRPr lang="en-US"/>
            </a:p>
          </p:txBody>
        </p:sp>
        <p:sp>
          <p:nvSpPr>
            <p:cNvPr id="116751" name="Oval 55"/>
            <p:cNvSpPr>
              <a:spLocks noChangeArrowheads="1"/>
            </p:cNvSpPr>
            <p:nvPr/>
          </p:nvSpPr>
          <p:spPr bwMode="auto">
            <a:xfrm>
              <a:off x="1690" y="2772"/>
              <a:ext cx="68" cy="69"/>
            </a:xfrm>
            <a:prstGeom prst="ellipse">
              <a:avLst/>
            </a:prstGeom>
            <a:grpFill/>
            <a:ln w="38100">
              <a:solidFill>
                <a:srgbClr val="333333"/>
              </a:solidFill>
              <a:round/>
              <a:headEnd/>
              <a:tailEnd/>
            </a:ln>
          </p:spPr>
          <p:txBody>
            <a:bodyPr wrap="none" anchor="ctr"/>
            <a:lstStyle/>
            <a:p>
              <a:endParaRPr lang="en-US"/>
            </a:p>
          </p:txBody>
        </p:sp>
        <p:sp>
          <p:nvSpPr>
            <p:cNvPr id="116752" name="Oval 58"/>
            <p:cNvSpPr>
              <a:spLocks noChangeArrowheads="1"/>
            </p:cNvSpPr>
            <p:nvPr/>
          </p:nvSpPr>
          <p:spPr bwMode="auto">
            <a:xfrm>
              <a:off x="1576" y="3391"/>
              <a:ext cx="69" cy="69"/>
            </a:xfrm>
            <a:prstGeom prst="ellipse">
              <a:avLst/>
            </a:prstGeom>
            <a:grpFill/>
            <a:ln w="38100">
              <a:solidFill>
                <a:srgbClr val="333333"/>
              </a:solidFill>
              <a:round/>
              <a:headEnd/>
              <a:tailEnd/>
            </a:ln>
          </p:spPr>
          <p:txBody>
            <a:bodyPr wrap="none" anchor="ctr"/>
            <a:lstStyle/>
            <a:p>
              <a:endParaRPr lang="en-US"/>
            </a:p>
          </p:txBody>
        </p:sp>
        <p:sp>
          <p:nvSpPr>
            <p:cNvPr id="116753" name="Oval 59"/>
            <p:cNvSpPr>
              <a:spLocks noChangeArrowheads="1"/>
            </p:cNvSpPr>
            <p:nvPr/>
          </p:nvSpPr>
          <p:spPr bwMode="auto">
            <a:xfrm>
              <a:off x="2145" y="3803"/>
              <a:ext cx="69" cy="69"/>
            </a:xfrm>
            <a:prstGeom prst="ellipse">
              <a:avLst/>
            </a:prstGeom>
            <a:grpFill/>
            <a:ln w="38100">
              <a:solidFill>
                <a:srgbClr val="333333"/>
              </a:solidFill>
              <a:round/>
              <a:headEnd/>
              <a:tailEnd/>
            </a:ln>
          </p:spPr>
          <p:txBody>
            <a:bodyPr wrap="none" anchor="ctr"/>
            <a:lstStyle/>
            <a:p>
              <a:endParaRPr lang="en-US"/>
            </a:p>
          </p:txBody>
        </p:sp>
        <p:sp>
          <p:nvSpPr>
            <p:cNvPr id="116754" name="Oval 60"/>
            <p:cNvSpPr>
              <a:spLocks noChangeArrowheads="1"/>
            </p:cNvSpPr>
            <p:nvPr/>
          </p:nvSpPr>
          <p:spPr bwMode="auto">
            <a:xfrm>
              <a:off x="2489" y="3803"/>
              <a:ext cx="69" cy="69"/>
            </a:xfrm>
            <a:prstGeom prst="ellipse">
              <a:avLst/>
            </a:prstGeom>
            <a:grpFill/>
            <a:ln w="38100">
              <a:solidFill>
                <a:srgbClr val="333333"/>
              </a:solidFill>
              <a:round/>
              <a:headEnd/>
              <a:tailEnd/>
            </a:ln>
          </p:spPr>
          <p:txBody>
            <a:bodyPr wrap="none" anchor="ctr"/>
            <a:lstStyle/>
            <a:p>
              <a:endParaRPr lang="en-US"/>
            </a:p>
          </p:txBody>
        </p:sp>
        <p:sp>
          <p:nvSpPr>
            <p:cNvPr id="116755" name="Oval 61"/>
            <p:cNvSpPr>
              <a:spLocks noChangeArrowheads="1"/>
            </p:cNvSpPr>
            <p:nvPr/>
          </p:nvSpPr>
          <p:spPr bwMode="auto">
            <a:xfrm>
              <a:off x="1801" y="3803"/>
              <a:ext cx="69" cy="69"/>
            </a:xfrm>
            <a:prstGeom prst="ellipse">
              <a:avLst/>
            </a:prstGeom>
            <a:grpFill/>
            <a:ln w="38100">
              <a:solidFill>
                <a:srgbClr val="333333"/>
              </a:solidFill>
              <a:round/>
              <a:headEnd/>
              <a:tailEnd/>
            </a:ln>
          </p:spPr>
          <p:txBody>
            <a:bodyPr wrap="none" anchor="ctr"/>
            <a:lstStyle/>
            <a:p>
              <a:endParaRPr lang="en-US"/>
            </a:p>
          </p:txBody>
        </p:sp>
        <p:sp>
          <p:nvSpPr>
            <p:cNvPr id="116756" name="Oval 62"/>
            <p:cNvSpPr>
              <a:spLocks noChangeArrowheads="1"/>
            </p:cNvSpPr>
            <p:nvPr/>
          </p:nvSpPr>
          <p:spPr bwMode="auto">
            <a:xfrm>
              <a:off x="1458" y="3803"/>
              <a:ext cx="68" cy="69"/>
            </a:xfrm>
            <a:prstGeom prst="ellipse">
              <a:avLst/>
            </a:prstGeom>
            <a:grpFill/>
            <a:ln w="38100">
              <a:solidFill>
                <a:srgbClr val="333333"/>
              </a:solidFill>
              <a:round/>
              <a:headEnd/>
              <a:tailEnd/>
            </a:ln>
          </p:spPr>
          <p:txBody>
            <a:bodyPr wrap="none" anchor="ctr"/>
            <a:lstStyle/>
            <a:p>
              <a:endParaRPr lang="en-US"/>
            </a:p>
          </p:txBody>
        </p:sp>
        <p:sp>
          <p:nvSpPr>
            <p:cNvPr id="116757" name="Oval 65"/>
            <p:cNvSpPr>
              <a:spLocks noChangeArrowheads="1"/>
            </p:cNvSpPr>
            <p:nvPr/>
          </p:nvSpPr>
          <p:spPr bwMode="auto">
            <a:xfrm>
              <a:off x="2146" y="2572"/>
              <a:ext cx="482" cy="481"/>
            </a:xfrm>
            <a:prstGeom prst="ellipse">
              <a:avLst/>
            </a:prstGeom>
            <a:grpFill/>
            <a:ln w="38100">
              <a:solidFill>
                <a:srgbClr val="333333"/>
              </a:solidFill>
              <a:round/>
              <a:headEnd/>
              <a:tailEnd/>
            </a:ln>
          </p:spPr>
          <p:txBody>
            <a:bodyPr wrap="none" anchor="ctr"/>
            <a:lstStyle/>
            <a:p>
              <a:endParaRPr lang="en-US"/>
            </a:p>
          </p:txBody>
        </p:sp>
        <p:sp>
          <p:nvSpPr>
            <p:cNvPr id="116758" name="Oval 66"/>
            <p:cNvSpPr>
              <a:spLocks noChangeArrowheads="1"/>
            </p:cNvSpPr>
            <p:nvPr/>
          </p:nvSpPr>
          <p:spPr bwMode="auto">
            <a:xfrm>
              <a:off x="2033" y="3191"/>
              <a:ext cx="481" cy="481"/>
            </a:xfrm>
            <a:prstGeom prst="ellipse">
              <a:avLst/>
            </a:prstGeom>
            <a:grpFill/>
            <a:ln w="38100">
              <a:solidFill>
                <a:srgbClr val="333333"/>
              </a:solidFill>
              <a:round/>
              <a:headEnd/>
              <a:tailEnd/>
            </a:ln>
          </p:spPr>
          <p:txBody>
            <a:bodyPr wrap="none" anchor="ctr"/>
            <a:lstStyle/>
            <a:p>
              <a:endParaRPr lang="en-US"/>
            </a:p>
          </p:txBody>
        </p:sp>
        <p:sp>
          <p:nvSpPr>
            <p:cNvPr id="116759" name="Oval 67"/>
            <p:cNvSpPr>
              <a:spLocks noChangeArrowheads="1"/>
            </p:cNvSpPr>
            <p:nvPr/>
          </p:nvSpPr>
          <p:spPr bwMode="auto">
            <a:xfrm>
              <a:off x="2353" y="2778"/>
              <a:ext cx="68" cy="69"/>
            </a:xfrm>
            <a:prstGeom prst="ellipse">
              <a:avLst/>
            </a:prstGeom>
            <a:grpFill/>
            <a:ln w="38100">
              <a:solidFill>
                <a:srgbClr val="333333"/>
              </a:solidFill>
              <a:round/>
              <a:headEnd/>
              <a:tailEnd/>
            </a:ln>
          </p:spPr>
          <p:txBody>
            <a:bodyPr wrap="none" anchor="ctr"/>
            <a:lstStyle/>
            <a:p>
              <a:endParaRPr lang="en-US"/>
            </a:p>
          </p:txBody>
        </p:sp>
        <p:sp>
          <p:nvSpPr>
            <p:cNvPr id="116760" name="Oval 68"/>
            <p:cNvSpPr>
              <a:spLocks noChangeArrowheads="1"/>
            </p:cNvSpPr>
            <p:nvPr/>
          </p:nvSpPr>
          <p:spPr bwMode="auto">
            <a:xfrm>
              <a:off x="2239" y="3397"/>
              <a:ext cx="69" cy="69"/>
            </a:xfrm>
            <a:prstGeom prst="ellipse">
              <a:avLst/>
            </a:prstGeom>
            <a:grpFill/>
            <a:ln w="38100">
              <a:solidFill>
                <a:srgbClr val="333333"/>
              </a:solidFill>
              <a:round/>
              <a:headEnd/>
              <a:tailEnd/>
            </a:ln>
          </p:spPr>
          <p:txBody>
            <a:bodyPr wrap="none" anchor="ctr"/>
            <a:lstStyle/>
            <a:p>
              <a:endParaRPr lang="en-US"/>
            </a:p>
          </p:txBody>
        </p:sp>
      </p:grpSp>
      <p:sp>
        <p:nvSpPr>
          <p:cNvPr id="52" name="Rectangle 2"/>
          <p:cNvSpPr>
            <a:spLocks noGrp="1" noChangeArrowheads="1"/>
          </p:cNvSpPr>
          <p:nvPr>
            <p:ph type="title"/>
          </p:nvPr>
        </p:nvSpPr>
        <p:spPr/>
        <p:txBody>
          <a:bodyPr/>
          <a:lstStyle/>
          <a:p>
            <a:r>
              <a:rPr lang="en-US" dirty="0"/>
              <a:t>Map Interface Controls to Customer’</a:t>
            </a:r>
            <a:r>
              <a:rPr lang="en-US" altLang="ja-JP" dirty="0"/>
              <a:t>s Model</a:t>
            </a:r>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45</a:t>
            </a:fld>
            <a:endParaRPr lang="en-US" dirty="0"/>
          </a:p>
        </p:txBody>
      </p:sp>
      <p:pic>
        <p:nvPicPr>
          <p:cNvPr id="3074" name="Picture 2" descr="http://wedgewood-stove.com/images/help/blockoff/ww/top.gif"/>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42964" y="1089047"/>
            <a:ext cx="3076204" cy="2136253"/>
          </a:xfrm>
          <a:prstGeom prst="rect">
            <a:avLst/>
          </a:prstGeom>
          <a:noFill/>
          <a:extLst>
            <a:ext uri="{909E8E84-426E-40dd-AFC4-6F175D3DCCD1}">
              <a14:hiddenFill xmlns:a14="http://schemas.microsoft.com/office/drawing/2010/main" xmlns="">
                <a:solidFill>
                  <a:srgbClr val="FFFFFF"/>
                </a:solidFill>
              </a14:hiddenFill>
            </a:ext>
          </a:extLst>
        </p:spPr>
      </p:pic>
      <p:sp>
        <p:nvSpPr>
          <p:cNvPr id="53" name="TextBox 52"/>
          <p:cNvSpPr txBox="1"/>
          <p:nvPr/>
        </p:nvSpPr>
        <p:spPr>
          <a:xfrm>
            <a:off x="754076" y="3298190"/>
            <a:ext cx="2089931" cy="461665"/>
          </a:xfrm>
          <a:prstGeom prst="rect">
            <a:avLst/>
          </a:prstGeom>
          <a:noFill/>
        </p:spPr>
        <p:txBody>
          <a:bodyPr wrap="none" rtlCol="0">
            <a:spAutoFit/>
          </a:bodyPr>
          <a:lstStyle/>
          <a:p>
            <a:r>
              <a:rPr lang="en-US" dirty="0">
                <a:latin typeface="Helvetica Light"/>
                <a:cs typeface="Helvetica Light"/>
              </a:rPr>
              <a:t>Possible fixes?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7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7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8785" name="Rectangle 4"/>
          <p:cNvSpPr>
            <a:spLocks noGrp="1" noChangeArrowheads="1"/>
          </p:cNvSpPr>
          <p:nvPr>
            <p:ph type="title"/>
          </p:nvPr>
        </p:nvSpPr>
        <p:spPr/>
        <p:txBody>
          <a:bodyPr/>
          <a:lstStyle/>
          <a:p>
            <a:r>
              <a:rPr lang="en-US" dirty="0"/>
              <a:t>Metaphor</a:t>
            </a:r>
          </a:p>
        </p:txBody>
      </p:sp>
      <p:sp>
        <p:nvSpPr>
          <p:cNvPr id="81925" name="Rectangle 5"/>
          <p:cNvSpPr>
            <a:spLocks noGrp="1" noChangeArrowheads="1"/>
          </p:cNvSpPr>
          <p:nvPr>
            <p:ph idx="1"/>
          </p:nvPr>
        </p:nvSpPr>
        <p:spPr>
          <a:xfrm>
            <a:off x="639233" y="1600199"/>
            <a:ext cx="11546910" cy="4845051"/>
          </a:xfrm>
        </p:spPr>
        <p:txBody>
          <a:bodyPr>
            <a:normAutofit fontScale="70000" lnSpcReduction="20000"/>
          </a:bodyPr>
          <a:lstStyle/>
          <a:p>
            <a:r>
              <a:rPr lang="en-US" dirty="0"/>
              <a:t>Definition </a:t>
            </a:r>
            <a:r>
              <a:rPr lang="en-US" sz="2000" dirty="0"/>
              <a:t>?</a:t>
            </a:r>
          </a:p>
          <a:p>
            <a:pPr marL="257175" lvl="1" indent="0">
              <a:buNone/>
            </a:pPr>
            <a:r>
              <a:rPr lang="ja-JP" altLang="en-US" dirty="0"/>
              <a:t>“</a:t>
            </a:r>
            <a:r>
              <a:rPr lang="en-US" altLang="ja-JP" dirty="0"/>
              <a:t>The transference of the relation between one set of objects to another set for the purpose of brief explanation.</a:t>
            </a:r>
            <a:r>
              <a:rPr lang="ja-JP" altLang="en-US" dirty="0"/>
              <a:t>”</a:t>
            </a:r>
            <a:endParaRPr lang="en-US" altLang="ja-JP" dirty="0"/>
          </a:p>
          <a:p>
            <a:endParaRPr lang="en-US" sz="2600" dirty="0"/>
          </a:p>
          <a:p>
            <a:r>
              <a:rPr lang="en-US" dirty="0" err="1"/>
              <a:t>Lakoff</a:t>
            </a:r>
            <a:r>
              <a:rPr lang="en-US" dirty="0"/>
              <a:t> &amp; Johnson, </a:t>
            </a:r>
            <a:r>
              <a:rPr lang="en-US" i="1" dirty="0"/>
              <a:t>Metaphors We Live By</a:t>
            </a:r>
          </a:p>
          <a:p>
            <a:pPr lvl="1"/>
            <a:r>
              <a:rPr lang="ja-JP" altLang="en-US" dirty="0"/>
              <a:t>“</a:t>
            </a:r>
            <a:r>
              <a:rPr lang="en-US" altLang="ja-JP" dirty="0"/>
              <a:t>...the way we think, what we experience, and what we do everyday is very much a matter of metaphor.</a:t>
            </a:r>
            <a:r>
              <a:rPr lang="ja-JP" altLang="en-US" dirty="0"/>
              <a:t>”</a:t>
            </a:r>
            <a:r>
              <a:rPr lang="en-US" altLang="ja-JP" dirty="0"/>
              <a:t> </a:t>
            </a:r>
          </a:p>
          <a:p>
            <a:pPr lvl="1"/>
            <a:r>
              <a:rPr lang="en-US" dirty="0"/>
              <a:t>in our language &amp; thinking – </a:t>
            </a:r>
            <a:r>
              <a:rPr lang="ja-JP" altLang="en-US" dirty="0"/>
              <a:t>“</a:t>
            </a:r>
            <a:r>
              <a:rPr lang="en-US" altLang="ja-JP" dirty="0"/>
              <a:t>argument is war</a:t>
            </a:r>
            <a:r>
              <a:rPr lang="ja-JP" altLang="en-US" dirty="0"/>
              <a:t>”</a:t>
            </a:r>
            <a:endParaRPr lang="en-US" altLang="ja-JP" dirty="0"/>
          </a:p>
          <a:p>
            <a:pPr lvl="2"/>
            <a:r>
              <a:rPr lang="en-US" dirty="0"/>
              <a:t>… he attacked every weak point</a:t>
            </a:r>
          </a:p>
          <a:p>
            <a:pPr lvl="2"/>
            <a:r>
              <a:rPr lang="en-US" dirty="0"/>
              <a:t>… criticisms right on target</a:t>
            </a:r>
          </a:p>
          <a:p>
            <a:pPr lvl="2"/>
            <a:r>
              <a:rPr lang="en-US" dirty="0"/>
              <a:t>… if you use that strategy </a:t>
            </a:r>
          </a:p>
          <a:p>
            <a:endParaRPr lang="en-US" sz="2600" dirty="0"/>
          </a:p>
          <a:p>
            <a:r>
              <a:rPr lang="en-US" dirty="0"/>
              <a:t>We use metaphor in UI design to </a:t>
            </a:r>
            <a:r>
              <a:rPr lang="en-US" b="1" i="1" dirty="0"/>
              <a:t>leverage existing conceptual models</a:t>
            </a:r>
          </a:p>
        </p:txBody>
      </p:sp>
      <p:sp>
        <p:nvSpPr>
          <p:cNvPr id="4" name="Date Placeholder 3"/>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5" name="Slide Number Placeholder 4"/>
          <p:cNvSpPr>
            <a:spLocks noGrp="1"/>
          </p:cNvSpPr>
          <p:nvPr>
            <p:ph type="sldNum" sz="quarter" idx="12"/>
          </p:nvPr>
        </p:nvSpPr>
        <p:spPr/>
        <p:txBody>
          <a:bodyPr/>
          <a:lstStyle/>
          <a:p>
            <a:fld id="{BE6F9046-7345-B649-8343-1046AD18565B}" type="slidenum">
              <a:rPr lang="en-US" smtClean="0"/>
              <a:pPr/>
              <a:t>46</a:t>
            </a:fld>
            <a:endParaRPr lang="en-US" dirty="0"/>
          </a:p>
        </p:txBody>
      </p:sp>
      <p:grpSp>
        <p:nvGrpSpPr>
          <p:cNvPr id="2" name="Group 11"/>
          <p:cNvGrpSpPr>
            <a:grpSpLocks/>
          </p:cNvGrpSpPr>
          <p:nvPr/>
        </p:nvGrpSpPr>
        <p:grpSpPr bwMode="auto">
          <a:xfrm>
            <a:off x="7924802" y="185738"/>
            <a:ext cx="3973281" cy="1725612"/>
            <a:chOff x="4032" y="351"/>
            <a:chExt cx="1545" cy="671"/>
          </a:xfrm>
        </p:grpSpPr>
        <p:pic>
          <p:nvPicPr>
            <p:cNvPr id="118791" name="Picture 9" descr="na00592_"/>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42" y="351"/>
              <a:ext cx="1135" cy="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8792" name="Picture 10" descr="sy01645_"/>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4032" y="551"/>
              <a:ext cx="471" cy="4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2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192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925">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2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1925">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1925">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1925">
                                            <p:txEl>
                                              <p:pRg st="8" end="8"/>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192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build="p" bldLvl="2"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8" name="Picture 4" descr="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034" y="1752601"/>
            <a:ext cx="2508250"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3" name="Rectangle 2"/>
          <p:cNvSpPr>
            <a:spLocks noGrp="1" noChangeArrowheads="1"/>
          </p:cNvSpPr>
          <p:nvPr>
            <p:ph type="title"/>
          </p:nvPr>
        </p:nvSpPr>
        <p:spPr/>
        <p:txBody>
          <a:bodyPr/>
          <a:lstStyle/>
          <a:p>
            <a:r>
              <a:rPr lang="en-US" dirty="0"/>
              <a:t>Desktop Metaphor</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47</a:t>
            </a:fld>
            <a:endParaRPr lang="en-US" dirty="0"/>
          </a:p>
        </p:txBody>
      </p:sp>
      <p:sp>
        <p:nvSpPr>
          <p:cNvPr id="14" name="Rectangle 9">
            <a:extLst>
              <a:ext uri="{FF2B5EF4-FFF2-40B4-BE49-F238E27FC236}">
                <a16:creationId xmlns:a16="http://schemas.microsoft.com/office/drawing/2014/main" id="{F508FA20-C64C-4E6C-B9E8-A2BF26C8C3ED}"/>
              </a:ext>
            </a:extLst>
          </p:cNvPr>
          <p:cNvSpPr>
            <a:spLocks noChangeArrowheads="1"/>
          </p:cNvSpPr>
          <p:nvPr/>
        </p:nvSpPr>
        <p:spPr bwMode="auto">
          <a:xfrm>
            <a:off x="419623" y="3281363"/>
            <a:ext cx="2500313" cy="7445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solidFill>
                  <a:schemeClr val="bg2">
                    <a:lumMod val="50000"/>
                  </a:schemeClr>
                </a:solidFill>
                <a:sym typeface="Symbol" panose="05050102010706020507" pitchFamily="18" charset="2"/>
              </a:rPr>
              <a:t>           </a:t>
            </a:r>
            <a:r>
              <a:rPr lang="en-US" sz="3600" b="1" dirty="0">
                <a:solidFill>
                  <a:schemeClr val="bg2">
                    <a:lumMod val="50000"/>
                  </a:schemeClr>
                </a:solidFill>
                <a:sym typeface="Symbol" panose="05050102010706020507" pitchFamily="18" charset="2"/>
              </a:rPr>
              <a:t></a:t>
            </a:r>
            <a:r>
              <a:rPr lang="en-US" dirty="0">
                <a:solidFill>
                  <a:schemeClr val="bg2">
                    <a:lumMod val="50000"/>
                  </a:schemeClr>
                </a:solidFill>
                <a:sym typeface="Symbol" panose="05050102010706020507" pitchFamily="18" charset="2"/>
              </a:rPr>
              <a:t> </a:t>
            </a:r>
            <a:r>
              <a:rPr lang="en-US" sz="3200" b="1" dirty="0">
                <a:solidFill>
                  <a:schemeClr val="bg2">
                    <a:lumMod val="50000"/>
                  </a:schemeClr>
                </a:solidFill>
                <a:latin typeface="Helvetica Light" panose="020B0403020202020204"/>
                <a:sym typeface="Symbol" panose="05050102010706020507" pitchFamily="18" charset="2"/>
              </a:rPr>
              <a:t>Leap!</a:t>
            </a:r>
            <a:endParaRPr lang="en-US" sz="3200" b="1" dirty="0">
              <a:solidFill>
                <a:schemeClr val="bg2">
                  <a:lumMod val="50000"/>
                </a:schemeClr>
              </a:solidFill>
              <a:latin typeface="Helvetica Light" panose="020B0403020202020204"/>
            </a:endParaRPr>
          </a:p>
        </p:txBody>
      </p:sp>
      <p:sp>
        <p:nvSpPr>
          <p:cNvPr id="28681" name="Rectangle 9"/>
          <p:cNvSpPr>
            <a:spLocks noChangeArrowheads="1"/>
          </p:cNvSpPr>
          <p:nvPr/>
        </p:nvSpPr>
        <p:spPr bwMode="auto">
          <a:xfrm>
            <a:off x="418034" y="3325814"/>
            <a:ext cx="2500313" cy="2362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 name="TextBox 1">
            <a:extLst>
              <a:ext uri="{FF2B5EF4-FFF2-40B4-BE49-F238E27FC236}">
                <a16:creationId xmlns:a16="http://schemas.microsoft.com/office/drawing/2014/main" id="{AC476D77-7702-4241-9B2B-CA571E6AC22B}"/>
              </a:ext>
            </a:extLst>
          </p:cNvPr>
          <p:cNvSpPr txBox="1"/>
          <p:nvPr/>
        </p:nvSpPr>
        <p:spPr>
          <a:xfrm>
            <a:off x="276838" y="5819063"/>
            <a:ext cx="2752548" cy="430887"/>
          </a:xfrm>
          <a:prstGeom prst="rect">
            <a:avLst/>
          </a:prstGeom>
          <a:noFill/>
        </p:spPr>
        <p:txBody>
          <a:bodyPr wrap="none" rtlCol="0">
            <a:spAutoFit/>
          </a:bodyPr>
          <a:lstStyle/>
          <a:p>
            <a:r>
              <a:rPr lang="en-US" sz="2200" dirty="0">
                <a:latin typeface="Helvetica" pitchFamily="2" charset="0"/>
              </a:rPr>
              <a:t>Engelbart’s windows</a:t>
            </a:r>
          </a:p>
        </p:txBody>
      </p:sp>
      <p:pic>
        <p:nvPicPr>
          <p:cNvPr id="8" name="Picture 7">
            <a:extLst>
              <a:ext uri="{FF2B5EF4-FFF2-40B4-BE49-F238E27FC236}">
                <a16:creationId xmlns:a16="http://schemas.microsoft.com/office/drawing/2014/main" id="{7B8EBB87-7299-2C4E-AA57-725D4FE2BA6D}"/>
              </a:ext>
            </a:extLst>
          </p:cNvPr>
          <p:cNvPicPr>
            <a:picLocks noChangeAspect="1"/>
          </p:cNvPicPr>
          <p:nvPr/>
        </p:nvPicPr>
        <p:blipFill>
          <a:blip r:embed="rId4"/>
          <a:stretch>
            <a:fillRect/>
          </a:stretch>
        </p:blipFill>
        <p:spPr>
          <a:xfrm>
            <a:off x="7490428" y="1748736"/>
            <a:ext cx="3554445" cy="3935414"/>
          </a:xfrm>
          <a:prstGeom prst="rect">
            <a:avLst/>
          </a:prstGeom>
        </p:spPr>
      </p:pic>
      <p:sp>
        <p:nvSpPr>
          <p:cNvPr id="15" name="TextBox 14">
            <a:extLst>
              <a:ext uri="{FF2B5EF4-FFF2-40B4-BE49-F238E27FC236}">
                <a16:creationId xmlns:a16="http://schemas.microsoft.com/office/drawing/2014/main" id="{C8E68376-EA34-0149-BEC0-43EBC4D096C5}"/>
              </a:ext>
            </a:extLst>
          </p:cNvPr>
          <p:cNvSpPr txBox="1"/>
          <p:nvPr/>
        </p:nvSpPr>
        <p:spPr>
          <a:xfrm>
            <a:off x="8247666" y="5782787"/>
            <a:ext cx="2329356" cy="430887"/>
          </a:xfrm>
          <a:prstGeom prst="rect">
            <a:avLst/>
          </a:prstGeom>
          <a:noFill/>
        </p:spPr>
        <p:txBody>
          <a:bodyPr wrap="none" rtlCol="0">
            <a:spAutoFit/>
          </a:bodyPr>
          <a:lstStyle/>
          <a:p>
            <a:r>
              <a:rPr lang="en-US" sz="2200" dirty="0">
                <a:latin typeface="Helvetica" pitchFamily="2" charset="0"/>
              </a:rPr>
              <a:t>In today’s Emacs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p:txBody>
          <a:bodyPr/>
          <a:lstStyle/>
          <a:p>
            <a:r>
              <a:rPr lang="en-US" dirty="0"/>
              <a:t>Desktop Metaphor</a:t>
            </a:r>
          </a:p>
        </p:txBody>
      </p:sp>
      <p:sp>
        <p:nvSpPr>
          <p:cNvPr id="28678" name="Rectangle 3"/>
          <p:cNvSpPr>
            <a:spLocks noGrp="1" noChangeArrowheads="1"/>
          </p:cNvSpPr>
          <p:nvPr>
            <p:ph idx="1"/>
          </p:nvPr>
        </p:nvSpPr>
        <p:spPr>
          <a:xfrm>
            <a:off x="3029386" y="1600200"/>
            <a:ext cx="9226114" cy="4724400"/>
          </a:xfrm>
        </p:spPr>
        <p:txBody>
          <a:bodyPr/>
          <a:lstStyle/>
          <a:p>
            <a:pPr marL="0" indent="0">
              <a:buNone/>
            </a:pPr>
            <a:r>
              <a:rPr lang="en-US" dirty="0"/>
              <a:t>Suggests a conceptual model</a:t>
            </a:r>
          </a:p>
          <a:p>
            <a:pPr lvl="1"/>
            <a:r>
              <a:rPr lang="en-US" sz="3000" dirty="0"/>
              <a:t>not really an attempt to simulate a real desktop</a:t>
            </a:r>
          </a:p>
          <a:p>
            <a:pPr lvl="1"/>
            <a:r>
              <a:rPr lang="en-US" sz="3000" dirty="0"/>
              <a:t>a way to explain why some windows overlapped</a:t>
            </a:r>
          </a:p>
          <a:p>
            <a:pPr lvl="1"/>
            <a:r>
              <a:rPr lang="en-US" sz="3000" dirty="0"/>
              <a:t>leverages knowledge about files, folders &amp; trash</a:t>
            </a:r>
          </a:p>
          <a:p>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48</a:t>
            </a:fld>
            <a:endParaRPr lang="en-US" dirty="0"/>
          </a:p>
        </p:txBody>
      </p:sp>
      <p:pic>
        <p:nvPicPr>
          <p:cNvPr id="120838" name="Picture 4" descr="window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858" y="1752601"/>
            <a:ext cx="2508250" cy="3935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9">
            <a:extLst>
              <a:ext uri="{FF2B5EF4-FFF2-40B4-BE49-F238E27FC236}">
                <a16:creationId xmlns:a16="http://schemas.microsoft.com/office/drawing/2014/main" id="{F508FA20-C64C-4E6C-B9E8-A2BF26C8C3ED}"/>
              </a:ext>
            </a:extLst>
          </p:cNvPr>
          <p:cNvSpPr>
            <a:spLocks noChangeArrowheads="1"/>
          </p:cNvSpPr>
          <p:nvPr/>
        </p:nvSpPr>
        <p:spPr bwMode="auto">
          <a:xfrm>
            <a:off x="419623" y="3281363"/>
            <a:ext cx="2500313" cy="7445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r>
              <a:rPr lang="en-US" dirty="0">
                <a:solidFill>
                  <a:schemeClr val="bg2">
                    <a:lumMod val="50000"/>
                  </a:schemeClr>
                </a:solidFill>
                <a:sym typeface="Symbol" panose="05050102010706020507" pitchFamily="18" charset="2"/>
              </a:rPr>
              <a:t>           </a:t>
            </a:r>
            <a:r>
              <a:rPr lang="en-US" sz="3600" b="1" dirty="0">
                <a:solidFill>
                  <a:schemeClr val="bg2">
                    <a:lumMod val="50000"/>
                  </a:schemeClr>
                </a:solidFill>
                <a:sym typeface="Symbol" panose="05050102010706020507" pitchFamily="18" charset="2"/>
              </a:rPr>
              <a:t></a:t>
            </a:r>
            <a:r>
              <a:rPr lang="en-US" dirty="0">
                <a:solidFill>
                  <a:schemeClr val="bg2">
                    <a:lumMod val="50000"/>
                  </a:schemeClr>
                </a:solidFill>
                <a:sym typeface="Symbol" panose="05050102010706020507" pitchFamily="18" charset="2"/>
              </a:rPr>
              <a:t> </a:t>
            </a:r>
            <a:r>
              <a:rPr lang="en-US" sz="3200" b="1" dirty="0">
                <a:solidFill>
                  <a:schemeClr val="bg2">
                    <a:lumMod val="50000"/>
                  </a:schemeClr>
                </a:solidFill>
                <a:latin typeface="Helvetica Light" panose="020B0403020202020204"/>
                <a:sym typeface="Symbol" panose="05050102010706020507" pitchFamily="18" charset="2"/>
              </a:rPr>
              <a:t>Leap!</a:t>
            </a:r>
            <a:endParaRPr lang="en-US" sz="3200" b="1" dirty="0">
              <a:solidFill>
                <a:schemeClr val="bg2">
                  <a:lumMod val="50000"/>
                </a:schemeClr>
              </a:solidFill>
              <a:latin typeface="Helvetica Light" panose="020B0403020202020204"/>
            </a:endParaRPr>
          </a:p>
        </p:txBody>
      </p:sp>
      <p:sp>
        <p:nvSpPr>
          <p:cNvPr id="2" name="TextBox 1">
            <a:extLst>
              <a:ext uri="{FF2B5EF4-FFF2-40B4-BE49-F238E27FC236}">
                <a16:creationId xmlns:a16="http://schemas.microsoft.com/office/drawing/2014/main" id="{AC476D77-7702-4241-9B2B-CA571E6AC22B}"/>
              </a:ext>
            </a:extLst>
          </p:cNvPr>
          <p:cNvSpPr txBox="1"/>
          <p:nvPr/>
        </p:nvSpPr>
        <p:spPr>
          <a:xfrm>
            <a:off x="276838" y="5819063"/>
            <a:ext cx="4660187" cy="430887"/>
          </a:xfrm>
          <a:prstGeom prst="rect">
            <a:avLst/>
          </a:prstGeom>
          <a:noFill/>
        </p:spPr>
        <p:txBody>
          <a:bodyPr wrap="none" rtlCol="0">
            <a:spAutoFit/>
          </a:bodyPr>
          <a:lstStyle/>
          <a:p>
            <a:r>
              <a:rPr lang="en-US" sz="2200" dirty="0">
                <a:latin typeface="Helvetica" pitchFamily="2" charset="0"/>
              </a:rPr>
              <a:t>Xerox PARC’s overlapping windows</a:t>
            </a:r>
          </a:p>
        </p:txBody>
      </p:sp>
    </p:spTree>
    <p:extLst>
      <p:ext uri="{BB962C8B-B14F-4D97-AF65-F5344CB8AC3E}">
        <p14:creationId xmlns:p14="http://schemas.microsoft.com/office/powerpoint/2010/main" val="36773561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867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7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867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67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r>
              <a:rPr lang="en-US" dirty="0"/>
              <a:t>Example Metaphors</a:t>
            </a:r>
          </a:p>
        </p:txBody>
      </p:sp>
      <p:sp>
        <p:nvSpPr>
          <p:cNvPr id="122882" name="Rectangle 3"/>
          <p:cNvSpPr>
            <a:spLocks noGrp="1" noChangeArrowheads="1"/>
          </p:cNvSpPr>
          <p:nvPr>
            <p:ph idx="1"/>
          </p:nvPr>
        </p:nvSpPr>
        <p:spPr>
          <a:xfrm>
            <a:off x="388961" y="1696068"/>
            <a:ext cx="8750135" cy="4920971"/>
          </a:xfrm>
        </p:spPr>
        <p:txBody>
          <a:bodyPr>
            <a:normAutofit/>
          </a:bodyPr>
          <a:lstStyle/>
          <a:p>
            <a:r>
              <a:rPr lang="en-US" dirty="0"/>
              <a:t>Global metaphors </a:t>
            </a:r>
          </a:p>
          <a:p>
            <a:pPr lvl="1"/>
            <a:r>
              <a:rPr lang="en-US" dirty="0"/>
              <a:t>personal assistant, wallet, clothing, cards</a:t>
            </a:r>
          </a:p>
          <a:p>
            <a:r>
              <a:rPr lang="en-US" dirty="0"/>
              <a:t>Data &amp; function</a:t>
            </a:r>
          </a:p>
          <a:p>
            <a:pPr lvl="1"/>
            <a:r>
              <a:rPr lang="en-US" dirty="0"/>
              <a:t>to-do list, calendar, documents, find, assist </a:t>
            </a:r>
          </a:p>
          <a:p>
            <a:r>
              <a:rPr lang="en-US" dirty="0"/>
              <a:t>Collections</a:t>
            </a:r>
          </a:p>
          <a:p>
            <a:pPr lvl="1"/>
            <a:r>
              <a:rPr lang="en-US" dirty="0"/>
              <a:t>drawers, files, books, newspapers, </a:t>
            </a:r>
            <a:br>
              <a:rPr lang="en-US" dirty="0"/>
            </a:br>
            <a:r>
              <a:rPr lang="en-US" dirty="0"/>
              <a:t>photo albums</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7" name="Footer Placeholder 6"/>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49</a:t>
            </a:fld>
            <a:endParaRPr lang="en-US" dirty="0"/>
          </a:p>
        </p:txBody>
      </p:sp>
      <p:grpSp>
        <p:nvGrpSpPr>
          <p:cNvPr id="5" name="Group 4"/>
          <p:cNvGrpSpPr/>
          <p:nvPr/>
        </p:nvGrpSpPr>
        <p:grpSpPr>
          <a:xfrm>
            <a:off x="12688862" y="2755392"/>
            <a:ext cx="2575908" cy="3988273"/>
            <a:chOff x="9640862" y="2755391"/>
            <a:chExt cx="2575908" cy="3988273"/>
          </a:xfrm>
        </p:grpSpPr>
        <p:pic>
          <p:nvPicPr>
            <p:cNvPr id="3074" name="Picture 2" descr="http://static.squarespace.com/static/4ffca387e4b038e4cbad6ce8/4ffca477e4b0dec3191ba627/4ffca478e4b0dec3191ba6c1/1332773170097/1000w"/>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640862" y="2755391"/>
              <a:ext cx="2575908" cy="370554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10241666" y="6435887"/>
              <a:ext cx="1667444" cy="307777"/>
            </a:xfrm>
            <a:prstGeom prst="rect">
              <a:avLst/>
            </a:prstGeom>
            <a:noFill/>
          </p:spPr>
          <p:txBody>
            <a:bodyPr wrap="none" rtlCol="0">
              <a:spAutoFit/>
            </a:bodyPr>
            <a:lstStyle/>
            <a:p>
              <a:r>
                <a:rPr lang="en-US" sz="1400" dirty="0">
                  <a:solidFill>
                    <a:srgbClr val="FFC000"/>
                  </a:solidFill>
                  <a:latin typeface="Helvetica Light"/>
                </a:rPr>
                <a:t>Square Card Case</a:t>
              </a:r>
            </a:p>
          </p:txBody>
        </p:sp>
      </p:grpSp>
      <p:pic>
        <p:nvPicPr>
          <p:cNvPr id="6" name="Picture 2" descr="CDN media">
            <a:extLst>
              <a:ext uri="{FF2B5EF4-FFF2-40B4-BE49-F238E27FC236}">
                <a16:creationId xmlns:a16="http://schemas.microsoft.com/office/drawing/2014/main" id="{B6A7CD81-C6D2-8249-AEFF-DE1B1147EC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3834" y="1025718"/>
            <a:ext cx="2531247" cy="548669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30f72073bea_1_0"/>
          <p:cNvSpPr txBox="1">
            <a:spLocks noGrp="1"/>
          </p:cNvSpPr>
          <p:nvPr>
            <p:ph type="dt" idx="10"/>
          </p:nvPr>
        </p:nvSpPr>
        <p:spPr>
          <a:xfrm>
            <a:off x="2930" y="6607236"/>
            <a:ext cx="25401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2024</a:t>
            </a:r>
            <a:endParaRPr/>
          </a:p>
        </p:txBody>
      </p:sp>
      <p:sp>
        <p:nvSpPr>
          <p:cNvPr id="210" name="Google Shape;210;g30f72073bea_1_0"/>
          <p:cNvSpPr txBox="1">
            <a:spLocks noGrp="1"/>
          </p:cNvSpPr>
          <p:nvPr>
            <p:ph type="ftr" idx="11"/>
          </p:nvPr>
        </p:nvSpPr>
        <p:spPr>
          <a:xfrm>
            <a:off x="2545860" y="6608285"/>
            <a:ext cx="8319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pic>
        <p:nvPicPr>
          <p:cNvPr id="211" name="Google Shape;211;g30f72073bea_1_0" descr="hallof.png"/>
          <p:cNvPicPr preferRelativeResize="0"/>
          <p:nvPr/>
        </p:nvPicPr>
        <p:blipFill rotWithShape="1">
          <a:blip r:embed="rId3">
            <a:alphaModFix/>
          </a:blip>
          <a:srcRect/>
          <a:stretch/>
        </p:blipFill>
        <p:spPr>
          <a:xfrm>
            <a:off x="11057242" y="243804"/>
            <a:ext cx="813836" cy="829952"/>
          </a:xfrm>
          <a:prstGeom prst="rect">
            <a:avLst/>
          </a:prstGeom>
          <a:noFill/>
          <a:ln>
            <a:noFill/>
          </a:ln>
        </p:spPr>
      </p:pic>
      <p:sp>
        <p:nvSpPr>
          <p:cNvPr id="212" name="Google Shape;212;g30f72073bea_1_0"/>
          <p:cNvSpPr txBox="1"/>
          <p:nvPr/>
        </p:nvSpPr>
        <p:spPr>
          <a:xfrm>
            <a:off x="639225" y="1073750"/>
            <a:ext cx="4518300" cy="6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99" dirty="0" err="1">
                <a:solidFill>
                  <a:schemeClr val="lt1"/>
                </a:solidFill>
                <a:latin typeface="Helvetica Neue Light"/>
                <a:ea typeface="Helvetica Neue Light"/>
                <a:cs typeface="Helvetica Neue Light"/>
                <a:sym typeface="Helvetica Neue Light"/>
              </a:rPr>
              <a:t>YemekSepeti</a:t>
            </a:r>
            <a:endParaRPr sz="3599" dirty="0">
              <a:solidFill>
                <a:schemeClr val="lt1"/>
              </a:solidFill>
              <a:latin typeface="Helvetica Neue Light"/>
              <a:ea typeface="Helvetica Neue Light"/>
              <a:cs typeface="Helvetica Neue Light"/>
              <a:sym typeface="Helvetica Neue Light"/>
            </a:endParaRPr>
          </a:p>
        </p:txBody>
      </p:sp>
      <p:sp>
        <p:nvSpPr>
          <p:cNvPr id="213" name="Google Shape;213;g30f72073bea_1_0"/>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Hall of Fame or Shame?</a:t>
            </a:r>
            <a:endParaRPr/>
          </a:p>
        </p:txBody>
      </p:sp>
      <p:pic>
        <p:nvPicPr>
          <p:cNvPr id="214" name="Google Shape;214;g30f72073bea_1_0"/>
          <p:cNvPicPr preferRelativeResize="0"/>
          <p:nvPr/>
        </p:nvPicPr>
        <p:blipFill>
          <a:blip r:embed="rId4">
            <a:alphaModFix/>
          </a:blip>
          <a:stretch>
            <a:fillRect/>
          </a:stretch>
        </p:blipFill>
        <p:spPr>
          <a:xfrm>
            <a:off x="8243377" y="1142987"/>
            <a:ext cx="2405500" cy="5213220"/>
          </a:xfrm>
          <a:prstGeom prst="rect">
            <a:avLst/>
          </a:prstGeom>
          <a:noFill/>
          <a:ln>
            <a:noFill/>
          </a:ln>
        </p:spPr>
      </p:pic>
      <p:pic>
        <p:nvPicPr>
          <p:cNvPr id="215" name="Google Shape;215;g30f72073bea_1_0"/>
          <p:cNvPicPr preferRelativeResize="0"/>
          <p:nvPr/>
        </p:nvPicPr>
        <p:blipFill>
          <a:blip r:embed="rId5">
            <a:alphaModFix/>
          </a:blip>
          <a:stretch>
            <a:fillRect/>
          </a:stretch>
        </p:blipFill>
        <p:spPr>
          <a:xfrm>
            <a:off x="5658401" y="1143000"/>
            <a:ext cx="2405500" cy="5213199"/>
          </a:xfrm>
          <a:prstGeom prst="rect">
            <a:avLst/>
          </a:prstGeom>
          <a:noFill/>
          <a:ln>
            <a:noFill/>
          </a:ln>
        </p:spPr>
      </p:pic>
      <p:sp>
        <p:nvSpPr>
          <p:cNvPr id="216" name="Google Shape;216;g30f72073bea_1_0"/>
          <p:cNvSpPr txBox="1"/>
          <p:nvPr/>
        </p:nvSpPr>
        <p:spPr>
          <a:xfrm>
            <a:off x="766650" y="1784100"/>
            <a:ext cx="3206100" cy="114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99" dirty="0">
                <a:solidFill>
                  <a:schemeClr val="lt1"/>
                </a:solidFill>
                <a:latin typeface="Helvetica Neue Light"/>
                <a:ea typeface="Helvetica Neue Light"/>
                <a:cs typeface="Helvetica Neue Light"/>
                <a:sym typeface="Helvetica Neue Light"/>
              </a:rPr>
              <a:t>Top food delivery app in Turkey</a:t>
            </a:r>
            <a:endParaRPr sz="1599" dirty="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r>
              <a:rPr lang="en-US" dirty="0"/>
              <a:t>How to Use Metaphor</a:t>
            </a:r>
          </a:p>
        </p:txBody>
      </p:sp>
      <p:sp>
        <p:nvSpPr>
          <p:cNvPr id="124933" name="Rectangle 3"/>
          <p:cNvSpPr>
            <a:spLocks noGrp="1" noChangeArrowheads="1"/>
          </p:cNvSpPr>
          <p:nvPr>
            <p:ph idx="1"/>
          </p:nvPr>
        </p:nvSpPr>
        <p:spPr>
          <a:xfrm>
            <a:off x="639232" y="1600200"/>
            <a:ext cx="11546909" cy="4724400"/>
          </a:xfrm>
        </p:spPr>
        <p:txBody>
          <a:bodyPr/>
          <a:lstStyle/>
          <a:p>
            <a:r>
              <a:rPr lang="en-US" dirty="0"/>
              <a:t>Develop interface metaphor tied to conceptual model</a:t>
            </a:r>
          </a:p>
          <a:p>
            <a:endParaRPr lang="en-US" dirty="0"/>
          </a:p>
          <a:p>
            <a:r>
              <a:rPr lang="en-US" dirty="0"/>
              <a:t>Communicate that metaphor to the user</a:t>
            </a:r>
          </a:p>
          <a:p>
            <a:endParaRPr lang="en-US" dirty="0"/>
          </a:p>
          <a:p>
            <a:r>
              <a:rPr lang="en-US" dirty="0"/>
              <a:t>Provide high-level task-oriented operations, not low-level implementation commands</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2"/>
          <p:cNvSpPr>
            <a:spLocks noGrp="1" noChangeArrowheads="1"/>
          </p:cNvSpPr>
          <p:nvPr>
            <p:ph type="title"/>
          </p:nvPr>
        </p:nvSpPr>
        <p:spPr/>
        <p:txBody>
          <a:bodyPr/>
          <a:lstStyle/>
          <a:p>
            <a:r>
              <a:rPr lang="en-US" dirty="0"/>
              <a:t>Avoid Metaphor for Metaphor’s Sake</a:t>
            </a:r>
          </a:p>
        </p:txBody>
      </p:sp>
      <p:sp>
        <p:nvSpPr>
          <p:cNvPr id="124933" name="Rectangle 3"/>
          <p:cNvSpPr>
            <a:spLocks noGrp="1" noChangeArrowheads="1"/>
          </p:cNvSpPr>
          <p:nvPr>
            <p:ph idx="1"/>
          </p:nvPr>
        </p:nvSpPr>
        <p:spPr>
          <a:xfrm>
            <a:off x="639233" y="991673"/>
            <a:ext cx="11195715" cy="5332927"/>
          </a:xfrm>
        </p:spPr>
        <p:txBody>
          <a:bodyPr/>
          <a:lstStyle/>
          <a:p>
            <a:r>
              <a:rPr lang="en-US" dirty="0"/>
              <a:t>Skeuomorphism</a:t>
            </a:r>
          </a:p>
          <a:p>
            <a:pPr lvl="1"/>
            <a:r>
              <a:rPr lang="en-US" dirty="0"/>
              <a:t>“making items resemble their real-world counterparts” 				or </a:t>
            </a:r>
            <a:br>
              <a:rPr lang="en-US" dirty="0"/>
            </a:br>
            <a:r>
              <a:rPr lang="en-US" dirty="0"/>
              <a:t>“a physical ornament or design on an object made to </a:t>
            </a:r>
            <a:br>
              <a:rPr lang="en-US" dirty="0"/>
            </a:br>
            <a:r>
              <a:rPr lang="en-US" dirty="0"/>
              <a:t> resemble another material or technique”</a:t>
            </a:r>
          </a:p>
          <a:p>
            <a:endParaRPr lang="en-US" dirty="0"/>
          </a:p>
          <a:p>
            <a:r>
              <a:rPr lang="en-US" dirty="0"/>
              <a:t>Argument against: takes up space</a:t>
            </a:r>
            <a:br>
              <a:rPr lang="en-US" dirty="0"/>
            </a:br>
            <a:r>
              <a:rPr lang="en-US" dirty="0"/>
              <a:t>&amp; leads to inconsistent look</a:t>
            </a:r>
          </a:p>
          <a:p>
            <a:r>
              <a:rPr lang="en-US" dirty="0"/>
              <a:t>Argument for: helps people learn</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51</a:t>
            </a:fld>
            <a:endParaRPr lang="en-US" dirty="0"/>
          </a:p>
        </p:txBody>
      </p:sp>
      <p:grpSp>
        <p:nvGrpSpPr>
          <p:cNvPr id="3" name="Group 2">
            <a:extLst>
              <a:ext uri="{FF2B5EF4-FFF2-40B4-BE49-F238E27FC236}">
                <a16:creationId xmlns:a16="http://schemas.microsoft.com/office/drawing/2014/main" id="{22E23246-3A79-477C-913B-7BF3E96023ED}"/>
              </a:ext>
            </a:extLst>
          </p:cNvPr>
          <p:cNvGrpSpPr/>
          <p:nvPr/>
        </p:nvGrpSpPr>
        <p:grpSpPr>
          <a:xfrm>
            <a:off x="9936246" y="3216137"/>
            <a:ext cx="2109793" cy="3337063"/>
            <a:chOff x="7034206" y="3216136"/>
            <a:chExt cx="2109793" cy="3337063"/>
          </a:xfrm>
        </p:grpSpPr>
        <p:pic>
          <p:nvPicPr>
            <p:cNvPr id="2050" name="Picture 2" descr="http://blog.tmcnet.com/blog/rich-tehrani/assets_c/2012/01/ibooks-thumb-500x717-10426.png">
              <a:extLst>
                <a:ext uri="{FF2B5EF4-FFF2-40B4-BE49-F238E27FC236}">
                  <a16:creationId xmlns:a16="http://schemas.microsoft.com/office/drawing/2014/main" id="{BEDCBD95-8C3C-4EFF-A1CA-F0C7489B73D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034206" y="3216136"/>
              <a:ext cx="2109793" cy="30292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AEC53BD-2566-4ACC-8A78-27B78E0DF9EE}"/>
                </a:ext>
              </a:extLst>
            </p:cNvPr>
            <p:cNvSpPr txBox="1"/>
            <p:nvPr/>
          </p:nvSpPr>
          <p:spPr>
            <a:xfrm>
              <a:off x="7483599" y="6245422"/>
              <a:ext cx="1330814" cy="307777"/>
            </a:xfrm>
            <a:prstGeom prst="rect">
              <a:avLst/>
            </a:prstGeom>
            <a:noFill/>
          </p:spPr>
          <p:txBody>
            <a:bodyPr wrap="none" rtlCol="0">
              <a:spAutoFit/>
            </a:bodyPr>
            <a:lstStyle/>
            <a:p>
              <a:r>
                <a:rPr lang="en-US" sz="1400" dirty="0">
                  <a:latin typeface="Helvetica" pitchFamily="34" charset="0"/>
                </a:rPr>
                <a:t>Apple iBooks2</a:t>
              </a:r>
            </a:p>
          </p:txBody>
        </p:sp>
      </p:grpSp>
    </p:spTree>
    <p:extLst>
      <p:ext uri="{BB962C8B-B14F-4D97-AF65-F5344CB8AC3E}">
        <p14:creationId xmlns:p14="http://schemas.microsoft.com/office/powerpoint/2010/main" val="81855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493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49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pple podcast reel to reel.mp4">
            <a:hlinkClick r:id="" action="ppaction://media"/>
            <a:extLst>
              <a:ext uri="{FF2B5EF4-FFF2-40B4-BE49-F238E27FC236}">
                <a16:creationId xmlns:a16="http://schemas.microsoft.com/office/drawing/2014/main" id="{5B74CA29-7AFA-CD45-88E8-C69038A9F1CF}"/>
              </a:ext>
            </a:extLst>
          </p:cNvPr>
          <p:cNvPicPr>
            <a:picLocks noChangeAspect="1"/>
          </p:cNvPicPr>
          <p:nvPr>
            <a:videoFile r:link="rId1"/>
            <p:extLst>
              <p:ext uri="{DAA4B4D4-6D71-4841-9C94-3DE7FCFB9230}">
                <p14:media xmlns:p14="http://schemas.microsoft.com/office/powerpoint/2010/main" r:embed="rId2">
                  <p14:trim st="3309.7936" end="4105.9399"/>
                </p14:media>
              </p:ext>
            </p:extLst>
          </p:nvPr>
        </p:nvPicPr>
        <p:blipFill>
          <a:blip r:embed="rId5"/>
          <a:stretch>
            <a:fillRect/>
          </a:stretch>
        </p:blipFill>
        <p:spPr>
          <a:xfrm>
            <a:off x="6171621" y="2148365"/>
            <a:ext cx="5449029" cy="3065079"/>
          </a:xfrm>
          <a:prstGeom prst="rect">
            <a:avLst/>
          </a:prstGeom>
        </p:spPr>
      </p:pic>
      <p:sp>
        <p:nvSpPr>
          <p:cNvPr id="124932" name="Rectangle 2"/>
          <p:cNvSpPr>
            <a:spLocks noGrp="1" noChangeArrowheads="1"/>
          </p:cNvSpPr>
          <p:nvPr>
            <p:ph type="title"/>
          </p:nvPr>
        </p:nvSpPr>
        <p:spPr>
          <a:xfrm>
            <a:off x="639235" y="352425"/>
            <a:ext cx="11552767" cy="1143000"/>
          </a:xfrm>
        </p:spPr>
        <p:txBody>
          <a:bodyPr wrap="square" anchor="ctr">
            <a:normAutofit/>
          </a:bodyPr>
          <a:lstStyle/>
          <a:p>
            <a:r>
              <a:rPr lang="en-US" dirty="0"/>
              <a:t>Avoid Metaphor for Metaphor’s Sake</a:t>
            </a:r>
          </a:p>
        </p:txBody>
      </p:sp>
      <p:sp>
        <p:nvSpPr>
          <p:cNvPr id="124933" name="Rectangle 3"/>
          <p:cNvSpPr>
            <a:spLocks noGrp="1" noChangeArrowheads="1"/>
          </p:cNvSpPr>
          <p:nvPr>
            <p:ph sz="half" idx="1"/>
          </p:nvPr>
        </p:nvSpPr>
        <p:spPr>
          <a:xfrm>
            <a:off x="914399" y="1426191"/>
            <a:ext cx="9950943" cy="4898409"/>
          </a:xfrm>
        </p:spPr>
        <p:txBody>
          <a:bodyPr wrap="square" anchor="t">
            <a:normAutofit/>
          </a:bodyPr>
          <a:lstStyle/>
          <a:p>
            <a:r>
              <a:rPr lang="en-US" dirty="0"/>
              <a:t>Metaphors can become dated</a:t>
            </a:r>
          </a:p>
          <a:p>
            <a:pPr marL="0" indent="0">
              <a:buNone/>
            </a:pPr>
            <a:endParaRPr lang="en-US" dirty="0"/>
          </a:p>
        </p:txBody>
      </p:sp>
      <p:pic>
        <p:nvPicPr>
          <p:cNvPr id="1026" name="Picture 2" descr="Screenshot of the dock in iOS 7, featuring iconography of a phone, an envelope, a compass, and a musical note.">
            <a:extLst>
              <a:ext uri="{FF2B5EF4-FFF2-40B4-BE49-F238E27FC236}">
                <a16:creationId xmlns:a16="http://schemas.microsoft.com/office/drawing/2014/main" id="{6FF6F522-19A1-B04A-B55B-9F31EF274289}"/>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tretch>
            <a:fillRect/>
          </a:stretch>
        </p:blipFill>
        <p:spPr bwMode="auto">
          <a:xfrm>
            <a:off x="1121950" y="2148365"/>
            <a:ext cx="3690203" cy="1042482"/>
          </a:xfrm>
          <a:prstGeom prst="rect">
            <a:avLst/>
          </a:prstGeom>
          <a:solidFill>
            <a:srgbClr val="FFFFFF"/>
          </a:solidFill>
        </p:spPr>
      </p:pic>
      <p:sp>
        <p:nvSpPr>
          <p:cNvPr id="2" name="Date Placeholder 1"/>
          <p:cNvSpPr>
            <a:spLocks noGrp="1"/>
          </p:cNvSpPr>
          <p:nvPr>
            <p:ph type="dt" sz="half" idx="10"/>
          </p:nvPr>
        </p:nvSpPr>
        <p:spPr>
          <a:xfrm>
            <a:off x="2930" y="6607236"/>
            <a:ext cx="2540000" cy="457200"/>
          </a:xfrm>
        </p:spPr>
        <p:txBody>
          <a:bodyPr wrap="square" anchor="t">
            <a:normAutofit/>
          </a:bodyPr>
          <a:lstStyle/>
          <a:p>
            <a:pPr>
              <a:spcAft>
                <a:spcPts val="600"/>
              </a:spcAft>
            </a:pPr>
            <a:r>
              <a:rPr lang="en-US"/>
              <a:t>Autumn 2024</a:t>
            </a:r>
          </a:p>
        </p:txBody>
      </p:sp>
      <p:sp>
        <p:nvSpPr>
          <p:cNvPr id="5" name="Footer Placeholder 4"/>
          <p:cNvSpPr>
            <a:spLocks noGrp="1"/>
          </p:cNvSpPr>
          <p:nvPr>
            <p:ph type="ftr" sz="quarter" idx="11"/>
          </p:nvPr>
        </p:nvSpPr>
        <p:spPr>
          <a:xfrm>
            <a:off x="2545860" y="6608285"/>
            <a:ext cx="8319483" cy="457200"/>
          </a:xfrm>
        </p:spPr>
        <p:txBody>
          <a:bodyPr wrap="square" anchor="t">
            <a:normAutofit/>
          </a:bodyPr>
          <a:lstStyle/>
          <a:p>
            <a:pPr>
              <a:spcAft>
                <a:spcPts val="600"/>
              </a:spcAft>
            </a:pPr>
            <a:r>
              <a:rPr lang="en-US"/>
              <a:t>dt+UX: Design Thinking for User Experience Design, Prototyping &amp; Evaluation</a:t>
            </a:r>
          </a:p>
        </p:txBody>
      </p:sp>
      <p:sp>
        <p:nvSpPr>
          <p:cNvPr id="4" name="Slide Number Placeholder 3"/>
          <p:cNvSpPr>
            <a:spLocks noGrp="1"/>
          </p:cNvSpPr>
          <p:nvPr>
            <p:ph type="sldNum" sz="quarter" idx="12"/>
          </p:nvPr>
        </p:nvSpPr>
        <p:spPr>
          <a:xfrm>
            <a:off x="10865342" y="6617039"/>
            <a:ext cx="1320800" cy="457200"/>
          </a:xfrm>
        </p:spPr>
        <p:txBody>
          <a:bodyPr wrap="square" anchor="t">
            <a:normAutofit/>
          </a:bodyPr>
          <a:lstStyle/>
          <a:p>
            <a:pPr>
              <a:spcAft>
                <a:spcPts val="600"/>
              </a:spcAft>
            </a:pPr>
            <a:fld id="{BE6F9046-7345-B649-8343-1046AD18565B}" type="slidenum">
              <a:rPr lang="en-US" smtClean="0"/>
              <a:pPr>
                <a:spcAft>
                  <a:spcPts val="600"/>
                </a:spcAft>
              </a:pPr>
              <a:t>52</a:t>
            </a:fld>
            <a:endParaRPr lang="en-US"/>
          </a:p>
        </p:txBody>
      </p:sp>
      <p:pic>
        <p:nvPicPr>
          <p:cNvPr id="12" name="Picture 11">
            <a:extLst>
              <a:ext uri="{FF2B5EF4-FFF2-40B4-BE49-F238E27FC236}">
                <a16:creationId xmlns:a16="http://schemas.microsoft.com/office/drawing/2014/main" id="{9F27CB84-BE7F-2245-A85C-FC21B3EA129B}"/>
              </a:ext>
            </a:extLst>
          </p:cNvPr>
          <p:cNvPicPr>
            <a:picLocks noChangeAspect="1"/>
          </p:cNvPicPr>
          <p:nvPr/>
        </p:nvPicPr>
        <p:blipFill>
          <a:blip r:embed="rId7"/>
          <a:stretch>
            <a:fillRect/>
          </a:stretch>
        </p:blipFill>
        <p:spPr>
          <a:xfrm>
            <a:off x="6171621" y="2124117"/>
            <a:ext cx="5456271" cy="4092203"/>
          </a:xfrm>
          <a:prstGeom prst="rect">
            <a:avLst/>
          </a:prstGeom>
        </p:spPr>
      </p:pic>
      <p:sp>
        <p:nvSpPr>
          <p:cNvPr id="6" name="TextBox 5">
            <a:extLst>
              <a:ext uri="{FF2B5EF4-FFF2-40B4-BE49-F238E27FC236}">
                <a16:creationId xmlns:a16="http://schemas.microsoft.com/office/drawing/2014/main" id="{A9C8D9C7-DF2C-A84E-92B6-62D6013837E4}"/>
              </a:ext>
            </a:extLst>
          </p:cNvPr>
          <p:cNvSpPr txBox="1"/>
          <p:nvPr/>
        </p:nvSpPr>
        <p:spPr>
          <a:xfrm>
            <a:off x="1637732" y="3244334"/>
            <a:ext cx="2826415" cy="369332"/>
          </a:xfrm>
          <a:prstGeom prst="rect">
            <a:avLst/>
          </a:prstGeom>
          <a:noFill/>
        </p:spPr>
        <p:txBody>
          <a:bodyPr wrap="none" rtlCol="0">
            <a:spAutoFit/>
          </a:bodyPr>
          <a:lstStyle/>
          <a:p>
            <a:r>
              <a:rPr lang="en-US" sz="1800" dirty="0">
                <a:latin typeface="Helvetica" pitchFamily="2" charset="0"/>
              </a:rPr>
              <a:t>iPhone metaphors dated?</a:t>
            </a:r>
          </a:p>
        </p:txBody>
      </p:sp>
      <p:sp>
        <p:nvSpPr>
          <p:cNvPr id="15" name="TextBox 14">
            <a:extLst>
              <a:ext uri="{FF2B5EF4-FFF2-40B4-BE49-F238E27FC236}">
                <a16:creationId xmlns:a16="http://schemas.microsoft.com/office/drawing/2014/main" id="{20B1219C-7098-5643-99FB-76EB7579B195}"/>
              </a:ext>
            </a:extLst>
          </p:cNvPr>
          <p:cNvSpPr txBox="1"/>
          <p:nvPr/>
        </p:nvSpPr>
        <p:spPr>
          <a:xfrm>
            <a:off x="6070429" y="6227636"/>
            <a:ext cx="5801588" cy="369332"/>
          </a:xfrm>
          <a:prstGeom prst="rect">
            <a:avLst/>
          </a:prstGeom>
          <a:noFill/>
        </p:spPr>
        <p:txBody>
          <a:bodyPr wrap="none" rtlCol="0">
            <a:spAutoFit/>
          </a:bodyPr>
          <a:lstStyle/>
          <a:p>
            <a:r>
              <a:rPr lang="en-US" sz="1800" dirty="0">
                <a:latin typeface="Helvetica" pitchFamily="2" charset="0"/>
              </a:rPr>
              <a:t>iPad Podcast app – ever seen a reel-to-reel tape deck?</a:t>
            </a:r>
          </a:p>
        </p:txBody>
      </p:sp>
    </p:spTree>
    <p:extLst>
      <p:ext uri="{BB962C8B-B14F-4D97-AF65-F5344CB8AC3E}">
        <p14:creationId xmlns:p14="http://schemas.microsoft.com/office/powerpoint/2010/main" val="3329900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11860" fill="hold"/>
                                        <p:tgtEl>
                                          <p:spTgt spid="11"/>
                                        </p:tgtEl>
                                      </p:cBhvr>
                                    </p:cmd>
                                  </p:childTnLst>
                                </p:cTn>
                              </p:par>
                              <p:par>
                                <p:cTn id="15" presetID="1" presetClass="exit" presetSubtype="0" fill="hold" nodeType="withEffect">
                                  <p:stCondLst>
                                    <p:cond delay="0"/>
                                  </p:stCondLst>
                                  <p:childTnLst>
                                    <p:set>
                                      <p:cBhvr>
                                        <p:cTn id="16" dur="1" fill="hold">
                                          <p:stCondLst>
                                            <p:cond delay="0"/>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11"/>
                                        </p:tgtEl>
                                      </p:cBhvr>
                                    </p:cmd>
                                  </p:childTnLst>
                                </p:cTn>
                              </p:par>
                            </p:childTnLst>
                          </p:cTn>
                        </p:par>
                      </p:childTnLst>
                    </p:cTn>
                  </p:par>
                </p:childTnLst>
              </p:cTn>
              <p:nextCondLst>
                <p:cond evt="onClick" delay="0">
                  <p:tgtEl>
                    <p:spTgt spid="11"/>
                  </p:tgtEl>
                </p:cond>
              </p:nextCondLst>
            </p:seq>
            <p:video>
              <p:cMediaNode vol="80000">
                <p:cTn id="26" fill="hold" display="0">
                  <p:stCondLst>
                    <p:cond delay="indefinite"/>
                  </p:stCondLst>
                </p:cTn>
                <p:tgtEl>
                  <p:spTgt spid="11"/>
                </p:tgtEl>
              </p:cMediaNode>
            </p:video>
          </p:childTnLst>
        </p:cTn>
      </p:par>
    </p:tnLst>
    <p:bldLst>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noChangeArrowheads="1"/>
          </p:cNvSpPr>
          <p:nvPr>
            <p:ph type="title"/>
          </p:nvPr>
        </p:nvSpPr>
        <p:spPr/>
        <p:txBody>
          <a:bodyPr/>
          <a:lstStyle/>
          <a:p>
            <a:r>
              <a:rPr lang="en-US" dirty="0"/>
              <a:t>Ways of Being Consistent</a:t>
            </a:r>
          </a:p>
        </p:txBody>
      </p:sp>
      <p:sp>
        <p:nvSpPr>
          <p:cNvPr id="32774" name="Rectangle 5"/>
          <p:cNvSpPr>
            <a:spLocks noGrp="1" noChangeArrowheads="1"/>
          </p:cNvSpPr>
          <p:nvPr>
            <p:ph idx="1"/>
          </p:nvPr>
        </p:nvSpPr>
        <p:spPr>
          <a:xfrm>
            <a:off x="639233" y="1600199"/>
            <a:ext cx="11195715" cy="4922949"/>
          </a:xfrm>
        </p:spPr>
        <p:txBody>
          <a:bodyPr>
            <a:normAutofit fontScale="92500" lnSpcReduction="20000"/>
          </a:bodyPr>
          <a:lstStyle/>
          <a:p>
            <a:r>
              <a:rPr lang="en-US" dirty="0"/>
              <a:t>Interfaces should be consistent in a </a:t>
            </a:r>
            <a:r>
              <a:rPr lang="en-US" i="1" dirty="0"/>
              <a:t>meaningful</a:t>
            </a:r>
            <a:r>
              <a:rPr lang="en-US" dirty="0"/>
              <a:t> way</a:t>
            </a:r>
          </a:p>
          <a:p>
            <a:pPr lvl="1"/>
            <a:r>
              <a:rPr lang="en-US" dirty="0"/>
              <a:t>e.g., ubiquitous use of same keys for cut/copy/paste</a:t>
            </a:r>
          </a:p>
          <a:p>
            <a:pPr lvl="1"/>
            <a:r>
              <a:rPr lang="en-US" dirty="0"/>
              <a:t>H4: Consistency &amp; Standards</a:t>
            </a:r>
            <a:br>
              <a:rPr lang="en-US" dirty="0"/>
            </a:br>
            <a:endParaRPr lang="en-US" dirty="0"/>
          </a:p>
          <a:p>
            <a:r>
              <a:rPr lang="en-US" dirty="0"/>
              <a:t>Types of consistency</a:t>
            </a:r>
          </a:p>
          <a:p>
            <a:pPr lvl="1"/>
            <a:r>
              <a:rPr lang="en-US" dirty="0"/>
              <a:t>consistent internally</a:t>
            </a:r>
          </a:p>
          <a:p>
            <a:pPr lvl="2"/>
            <a:r>
              <a:rPr lang="en-US" dirty="0"/>
              <a:t>e.g., same terminology &amp; layout throughout app</a:t>
            </a:r>
          </a:p>
          <a:p>
            <a:pPr lvl="1"/>
            <a:r>
              <a:rPr lang="en-US" dirty="0"/>
              <a:t>consistent with other apps</a:t>
            </a:r>
          </a:p>
          <a:p>
            <a:pPr lvl="2"/>
            <a:r>
              <a:rPr lang="en-US" dirty="0"/>
              <a:t>e.g., works like MS Word, uses same keyboard conventions</a:t>
            </a:r>
          </a:p>
          <a:p>
            <a:pPr lvl="2"/>
            <a:r>
              <a:rPr lang="en-US" dirty="0"/>
              <a:t>design patterns (across many apps)</a:t>
            </a:r>
          </a:p>
          <a:p>
            <a:pPr lvl="1"/>
            <a:r>
              <a:rPr lang="en-US" dirty="0"/>
              <a:t>consistent with physical world</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53</a:t>
            </a:fld>
            <a:endParaRPr lang="en-US" dirty="0"/>
          </a:p>
        </p:txBody>
      </p:sp>
    </p:spTree>
    <p:extLst>
      <p:ext uri="{BB962C8B-B14F-4D97-AF65-F5344CB8AC3E}">
        <p14:creationId xmlns:p14="http://schemas.microsoft.com/office/powerpoint/2010/main" val="2451072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77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774">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2774">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2774">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774">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4">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77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6977" name="Rectangle 2"/>
          <p:cNvSpPr>
            <a:spLocks noGrp="1" noChangeArrowheads="1"/>
          </p:cNvSpPr>
          <p:nvPr>
            <p:ph type="title"/>
          </p:nvPr>
        </p:nvSpPr>
        <p:spPr/>
        <p:txBody>
          <a:bodyPr/>
          <a:lstStyle/>
          <a:p>
            <a:r>
              <a:rPr lang="en-US" dirty="0"/>
              <a:t>Is Consistent Always Better?</a:t>
            </a:r>
          </a:p>
        </p:txBody>
      </p:sp>
      <p:sp>
        <p:nvSpPr>
          <p:cNvPr id="150531" name="Rectangle 3"/>
          <p:cNvSpPr>
            <a:spLocks noGrp="1" noChangeArrowheads="1"/>
          </p:cNvSpPr>
          <p:nvPr>
            <p:ph idx="1"/>
          </p:nvPr>
        </p:nvSpPr>
        <p:spPr>
          <a:xfrm>
            <a:off x="639233" y="1088265"/>
            <a:ext cx="11195715" cy="5236335"/>
          </a:xfrm>
        </p:spPr>
        <p:txBody>
          <a:bodyPr/>
          <a:lstStyle/>
          <a:p>
            <a:r>
              <a:rPr lang="en-US" dirty="0"/>
              <a:t>Palm PDA example: should </a:t>
            </a:r>
            <a:r>
              <a:rPr lang="ja-JP" altLang="en-US" dirty="0"/>
              <a:t>“</a:t>
            </a:r>
            <a:r>
              <a:rPr lang="en-US" altLang="ja-JP" dirty="0"/>
              <a:t>new appointment</a:t>
            </a:r>
            <a:r>
              <a:rPr lang="ja-JP" altLang="en-US" dirty="0"/>
              <a:t>”</a:t>
            </a:r>
            <a:r>
              <a:rPr lang="en-US" altLang="ja-JP" dirty="0"/>
              <a:t> &amp; </a:t>
            </a:r>
            <a:r>
              <a:rPr lang="ja-JP" altLang="en-US" dirty="0"/>
              <a:t>“</a:t>
            </a:r>
            <a:r>
              <a:rPr lang="en-US" altLang="ja-JP" dirty="0"/>
              <a:t>delete appointment</a:t>
            </a:r>
            <a:r>
              <a:rPr lang="ja-JP" altLang="en-US" dirty="0"/>
              <a:t>”</a:t>
            </a:r>
            <a:r>
              <a:rPr lang="en-US" altLang="ja-JP" dirty="0"/>
              <a:t> be in the same place?</a:t>
            </a:r>
          </a:p>
          <a:p>
            <a:r>
              <a:rPr lang="en-US" dirty="0"/>
              <a:t>New (add) is common, but delete is not</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54</a:t>
            </a:fld>
            <a:endParaRPr lang="en-US" dirty="0"/>
          </a:p>
        </p:txBody>
      </p:sp>
      <p:pic>
        <p:nvPicPr>
          <p:cNvPr id="126983" name="Picture 5" descr="Palm-d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6" y="3028672"/>
            <a:ext cx="3675063" cy="352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6984" name="Picture 8" descr="Palm-N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4038" y="3028671"/>
            <a:ext cx="4786312" cy="3517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730"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Tree>
    <p:extLst>
      <p:ext uri="{BB962C8B-B14F-4D97-AF65-F5344CB8AC3E}">
        <p14:creationId xmlns:p14="http://schemas.microsoft.com/office/powerpoint/2010/main" val="41424762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053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69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0" grpId="0"/>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55</a:t>
            </a:fld>
            <a:endParaRPr lang="en-US" dirty="0"/>
          </a:p>
        </p:txBody>
      </p:sp>
      <p:sp>
        <p:nvSpPr>
          <p:cNvPr id="129026" name="Rectangle 10"/>
          <p:cNvSpPr>
            <a:spLocks noGrp="1" noChangeArrowheads="1"/>
          </p:cNvSpPr>
          <p:nvPr>
            <p:ph idx="4294967295"/>
          </p:nvPr>
        </p:nvSpPr>
        <p:spPr>
          <a:xfrm>
            <a:off x="1607344" y="5613400"/>
            <a:ext cx="4141788" cy="742950"/>
          </a:xfrm>
        </p:spPr>
        <p:txBody>
          <a:bodyPr/>
          <a:lstStyle/>
          <a:p>
            <a:pPr algn="ctr">
              <a:lnSpc>
                <a:spcPct val="90000"/>
              </a:lnSpc>
              <a:buFontTx/>
              <a:buNone/>
            </a:pPr>
            <a:r>
              <a:rPr lang="en-US" sz="2700" dirty="0"/>
              <a:t>Early Palm design </a:t>
            </a:r>
          </a:p>
          <a:p>
            <a:pPr algn="ctr">
              <a:lnSpc>
                <a:spcPct val="90000"/>
              </a:lnSpc>
              <a:buFontTx/>
              <a:buNone/>
            </a:pPr>
            <a:r>
              <a:rPr lang="en-US" sz="2700" dirty="0"/>
              <a:t>(like desktop version)</a:t>
            </a:r>
          </a:p>
        </p:txBody>
      </p:sp>
      <p:pic>
        <p:nvPicPr>
          <p:cNvPr id="129030" name="Picture 8" descr="Palm-original"/>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692276" y="1234884"/>
            <a:ext cx="4291013" cy="437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52" name="Picture 7" descr="Palm-New"/>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154739" y="2276284"/>
            <a:ext cx="4344987" cy="3328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53" name="Rectangle 11"/>
          <p:cNvSpPr>
            <a:spLocks noChangeArrowheads="1"/>
          </p:cNvSpPr>
          <p:nvPr/>
        </p:nvSpPr>
        <p:spPr bwMode="auto">
          <a:xfrm>
            <a:off x="6316663" y="5613209"/>
            <a:ext cx="4032250" cy="600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gn="ctr">
              <a:spcBef>
                <a:spcPct val="20000"/>
              </a:spcBef>
            </a:pPr>
            <a:r>
              <a:rPr lang="en-US" sz="2700" dirty="0">
                <a:latin typeface="Helvetica Light"/>
              </a:rPr>
              <a:t>Streamlined design</a:t>
            </a:r>
          </a:p>
        </p:txBody>
      </p:sp>
      <p:sp>
        <p:nvSpPr>
          <p:cNvPr id="1026" name="Ink 14"/>
          <p:cNvSpPr>
            <a:spLocks noRot="1" noChangeAspect="1" noEditPoints="1" noChangeArrowheads="1" noChangeShapeType="1" noTextEdit="1"/>
          </p:cNvSpPr>
          <p:nvPr/>
        </p:nvSpPr>
        <p:spPr bwMode="auto">
          <a:xfrm>
            <a:off x="1819275" y="2838258"/>
            <a:ext cx="4376738" cy="1865312"/>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027" name="Ink 16"/>
          <p:cNvSpPr>
            <a:spLocks noRot="1" noChangeAspect="1" noEditPoints="1" noChangeArrowheads="1" noChangeShapeType="1" noTextEdit="1"/>
          </p:cNvSpPr>
          <p:nvPr/>
        </p:nvSpPr>
        <p:spPr bwMode="auto">
          <a:xfrm>
            <a:off x="6178551" y="4130675"/>
            <a:ext cx="1444625" cy="247650"/>
          </a:xfrm>
          <a:custGeom>
            <a:avLst/>
            <a:gdLst>
              <a:gd name="T0" fmla="*/ 3957 w 4016"/>
              <a:gd name="T1" fmla="*/ 4166199 h 689"/>
              <a:gd name="T2" fmla="*/ 3957 w 4016"/>
              <a:gd name="T3" fmla="*/ 4166918 h 689"/>
              <a:gd name="T4" fmla="*/ 0 w 4016"/>
              <a:gd name="T5" fmla="*/ 4163324 h 689"/>
              <a:gd name="T6" fmla="*/ 2518 w 4016"/>
              <a:gd name="T7" fmla="*/ 4159370 h 689"/>
              <a:gd name="T8" fmla="*/ 7554 w 4016"/>
              <a:gd name="T9" fmla="*/ 4151103 h 689"/>
              <a:gd name="T10" fmla="*/ 48202 w 4016"/>
              <a:gd name="T11" fmla="*/ 4143195 h 689"/>
              <a:gd name="T12" fmla="*/ 162592 w 4016"/>
              <a:gd name="T13" fmla="*/ 4141758 h 689"/>
              <a:gd name="T14" fmla="*/ 199283 w 4016"/>
              <a:gd name="T15" fmla="*/ 4144633 h 689"/>
              <a:gd name="T16" fmla="*/ 252162 w 4016"/>
              <a:gd name="T17" fmla="*/ 4145352 h 689"/>
              <a:gd name="T18" fmla="*/ 310436 w 4016"/>
              <a:gd name="T19" fmla="*/ 4140320 h 689"/>
              <a:gd name="T20" fmla="*/ 358638 w 4016"/>
              <a:gd name="T21" fmla="*/ 4136366 h 689"/>
              <a:gd name="T22" fmla="*/ 408639 w 4016"/>
              <a:gd name="T23" fmla="*/ 4130975 h 689"/>
              <a:gd name="T24" fmla="*/ 759723 w 4016"/>
              <a:gd name="T25" fmla="*/ 4127021 h 689"/>
              <a:gd name="T26" fmla="*/ 977712 w 4016"/>
              <a:gd name="T27" fmla="*/ 4145352 h 689"/>
              <a:gd name="T28" fmla="*/ 1117642 w 4016"/>
              <a:gd name="T29" fmla="*/ 4181655 h 689"/>
              <a:gd name="T30" fmla="*/ 1332393 w 4016"/>
              <a:gd name="T31" fmla="*/ 4239164 h 689"/>
              <a:gd name="T32" fmla="*/ 1438150 w 4016"/>
              <a:gd name="T33" fmla="*/ 4267919 h 689"/>
              <a:gd name="T34" fmla="*/ 1444265 w 4016"/>
              <a:gd name="T35" fmla="*/ 4267919 h 689"/>
              <a:gd name="T36" fmla="*/ 1433833 w 4016"/>
              <a:gd name="T37" fmla="*/ 4254620 h 689"/>
              <a:gd name="T38" fmla="*/ 1370883 w 4016"/>
              <a:gd name="T39" fmla="*/ 4200705 h 689"/>
              <a:gd name="T40" fmla="*/ 1323400 w 4016"/>
              <a:gd name="T41" fmla="*/ 4132412 h 689"/>
              <a:gd name="T42" fmla="*/ 1319443 w 4016"/>
              <a:gd name="T43" fmla="*/ 4127021 h 689"/>
              <a:gd name="T44" fmla="*/ 1316206 w 4016"/>
              <a:gd name="T45" fmla="*/ 4125583 h 689"/>
              <a:gd name="T46" fmla="*/ 1311889 w 4016"/>
              <a:gd name="T47" fmla="*/ 4124864 h 689"/>
              <a:gd name="T48" fmla="*/ 1320882 w 4016"/>
              <a:gd name="T49" fmla="*/ 4127740 h 689"/>
              <a:gd name="T50" fmla="*/ 1350019 w 4016"/>
              <a:gd name="T51" fmla="*/ 4155416 h 689"/>
              <a:gd name="T52" fmla="*/ 1394624 w 4016"/>
              <a:gd name="T53" fmla="*/ 4200705 h 689"/>
              <a:gd name="T54" fmla="*/ 1423761 w 4016"/>
              <a:gd name="T55" fmla="*/ 4232335 h 689"/>
              <a:gd name="T56" fmla="*/ 1431315 w 4016"/>
              <a:gd name="T57" fmla="*/ 4253182 h 689"/>
              <a:gd name="T58" fmla="*/ 1403977 w 4016"/>
              <a:gd name="T59" fmla="*/ 4274748 h 689"/>
              <a:gd name="T60" fmla="*/ 1330954 w 4016"/>
              <a:gd name="T61" fmla="*/ 4305300 h 689"/>
              <a:gd name="T62" fmla="*/ 1300378 w 4016"/>
              <a:gd name="T63" fmla="*/ 4334055 h 689"/>
              <a:gd name="T64" fmla="*/ 1297860 w 4016"/>
              <a:gd name="T65" fmla="*/ 4337649 h 689"/>
              <a:gd name="T66" fmla="*/ 1299659 w 4016"/>
              <a:gd name="T67" fmla="*/ 4344838 h 689"/>
              <a:gd name="T68" fmla="*/ 1306494 w 4016"/>
              <a:gd name="T69" fmla="*/ 4363169 h 689"/>
              <a:gd name="T70" fmla="*/ 1336350 w 4016"/>
              <a:gd name="T71" fmla="*/ 4366763 h 689"/>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016" h="689" extrusionOk="0">
                <a:moveTo>
                  <a:pt x="11" y="117"/>
                </a:moveTo>
                <a:cubicBezTo>
                  <a:pt x="11" y="118"/>
                  <a:pt x="11" y="118"/>
                  <a:pt x="11" y="119"/>
                </a:cubicBezTo>
                <a:cubicBezTo>
                  <a:pt x="15" y="114"/>
                  <a:pt x="-5" y="114"/>
                  <a:pt x="0" y="109"/>
                </a:cubicBezTo>
                <a:cubicBezTo>
                  <a:pt x="5" y="104"/>
                  <a:pt x="0" y="103"/>
                  <a:pt x="7" y="98"/>
                </a:cubicBezTo>
                <a:cubicBezTo>
                  <a:pt x="14" y="92"/>
                  <a:pt x="8" y="82"/>
                  <a:pt x="21" y="75"/>
                </a:cubicBezTo>
                <a:cubicBezTo>
                  <a:pt x="55" y="58"/>
                  <a:pt x="98" y="58"/>
                  <a:pt x="134" y="53"/>
                </a:cubicBezTo>
                <a:cubicBezTo>
                  <a:pt x="239" y="38"/>
                  <a:pt x="346" y="42"/>
                  <a:pt x="452" y="49"/>
                </a:cubicBezTo>
                <a:cubicBezTo>
                  <a:pt x="486" y="51"/>
                  <a:pt x="519" y="56"/>
                  <a:pt x="554" y="57"/>
                </a:cubicBezTo>
                <a:cubicBezTo>
                  <a:pt x="603" y="59"/>
                  <a:pt x="652" y="62"/>
                  <a:pt x="701" y="59"/>
                </a:cubicBezTo>
                <a:cubicBezTo>
                  <a:pt x="755" y="56"/>
                  <a:pt x="809" y="48"/>
                  <a:pt x="863" y="45"/>
                </a:cubicBezTo>
                <a:cubicBezTo>
                  <a:pt x="908" y="42"/>
                  <a:pt x="952" y="38"/>
                  <a:pt x="997" y="34"/>
                </a:cubicBezTo>
                <a:cubicBezTo>
                  <a:pt x="1043" y="30"/>
                  <a:pt x="1090" y="22"/>
                  <a:pt x="1136" y="19"/>
                </a:cubicBezTo>
                <a:cubicBezTo>
                  <a:pt x="1460" y="-2"/>
                  <a:pt x="1787" y="24"/>
                  <a:pt x="2112" y="8"/>
                </a:cubicBezTo>
                <a:cubicBezTo>
                  <a:pt x="2313" y="-2"/>
                  <a:pt x="2524" y="-2"/>
                  <a:pt x="2718" y="59"/>
                </a:cubicBezTo>
                <a:cubicBezTo>
                  <a:pt x="2848" y="100"/>
                  <a:pt x="2973" y="133"/>
                  <a:pt x="3107" y="160"/>
                </a:cubicBezTo>
                <a:cubicBezTo>
                  <a:pt x="3310" y="200"/>
                  <a:pt x="3504" y="270"/>
                  <a:pt x="3704" y="320"/>
                </a:cubicBezTo>
                <a:cubicBezTo>
                  <a:pt x="3803" y="345"/>
                  <a:pt x="3901" y="380"/>
                  <a:pt x="3998" y="400"/>
                </a:cubicBezTo>
                <a:cubicBezTo>
                  <a:pt x="4005" y="401"/>
                  <a:pt x="4009" y="399"/>
                  <a:pt x="4015" y="400"/>
                </a:cubicBezTo>
                <a:cubicBezTo>
                  <a:pt x="4004" y="389"/>
                  <a:pt x="3999" y="375"/>
                  <a:pt x="3986" y="363"/>
                </a:cubicBezTo>
                <a:cubicBezTo>
                  <a:pt x="3930" y="310"/>
                  <a:pt x="3867" y="265"/>
                  <a:pt x="3811" y="213"/>
                </a:cubicBezTo>
                <a:cubicBezTo>
                  <a:pt x="3749" y="156"/>
                  <a:pt x="3722" y="78"/>
                  <a:pt x="3679" y="23"/>
                </a:cubicBezTo>
                <a:cubicBezTo>
                  <a:pt x="3676" y="19"/>
                  <a:pt x="3672" y="12"/>
                  <a:pt x="3668" y="8"/>
                </a:cubicBezTo>
                <a:cubicBezTo>
                  <a:pt x="3665" y="4"/>
                  <a:pt x="3662" y="8"/>
                  <a:pt x="3659" y="4"/>
                </a:cubicBezTo>
                <a:cubicBezTo>
                  <a:pt x="3655" y="0"/>
                  <a:pt x="3650" y="6"/>
                  <a:pt x="3647" y="2"/>
                </a:cubicBezTo>
                <a:cubicBezTo>
                  <a:pt x="3653" y="6"/>
                  <a:pt x="3667" y="6"/>
                  <a:pt x="3672" y="10"/>
                </a:cubicBezTo>
                <a:cubicBezTo>
                  <a:pt x="3701" y="34"/>
                  <a:pt x="3726" y="61"/>
                  <a:pt x="3753" y="87"/>
                </a:cubicBezTo>
                <a:cubicBezTo>
                  <a:pt x="3795" y="128"/>
                  <a:pt x="3836" y="171"/>
                  <a:pt x="3877" y="213"/>
                </a:cubicBezTo>
                <a:cubicBezTo>
                  <a:pt x="3903" y="240"/>
                  <a:pt x="3939" y="268"/>
                  <a:pt x="3958" y="301"/>
                </a:cubicBezTo>
                <a:cubicBezTo>
                  <a:pt x="3969" y="320"/>
                  <a:pt x="3984" y="336"/>
                  <a:pt x="3979" y="359"/>
                </a:cubicBezTo>
                <a:cubicBezTo>
                  <a:pt x="3971" y="402"/>
                  <a:pt x="3940" y="402"/>
                  <a:pt x="3903" y="419"/>
                </a:cubicBezTo>
                <a:cubicBezTo>
                  <a:pt x="3832" y="451"/>
                  <a:pt x="3766" y="456"/>
                  <a:pt x="3700" y="504"/>
                </a:cubicBezTo>
                <a:cubicBezTo>
                  <a:pt x="3680" y="518"/>
                  <a:pt x="3624" y="563"/>
                  <a:pt x="3615" y="584"/>
                </a:cubicBezTo>
                <a:cubicBezTo>
                  <a:pt x="3610" y="595"/>
                  <a:pt x="3609" y="591"/>
                  <a:pt x="3608" y="594"/>
                </a:cubicBezTo>
                <a:cubicBezTo>
                  <a:pt x="3607" y="599"/>
                  <a:pt x="3613" y="607"/>
                  <a:pt x="3613" y="614"/>
                </a:cubicBezTo>
                <a:cubicBezTo>
                  <a:pt x="3613" y="627"/>
                  <a:pt x="3621" y="657"/>
                  <a:pt x="3632" y="665"/>
                </a:cubicBezTo>
                <a:cubicBezTo>
                  <a:pt x="3675" y="695"/>
                  <a:pt x="3672" y="666"/>
                  <a:pt x="3715" y="675"/>
                </a:cubicBezTo>
              </a:path>
            </a:pathLst>
          </a:custGeom>
          <a:noFill/>
          <a:ln w="57150" cap="rnd">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Tree>
    <p:extLst>
      <p:ext uri="{BB962C8B-B14F-4D97-AF65-F5344CB8AC3E}">
        <p14:creationId xmlns:p14="http://schemas.microsoft.com/office/powerpoint/2010/main" val="3534419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7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7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3" grpId="0"/>
      <p:bldP spid="1026" grpId="0" animBg="1"/>
      <p:bldP spid="1027" grpId="0" animBg="1"/>
      <p:bldP spid="1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1DFFEA6-A75A-4499-AAAF-8402E211B0F6}"/>
              </a:ext>
            </a:extLst>
          </p:cNvPr>
          <p:cNvSpPr>
            <a:spLocks noGrp="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56</a:t>
            </a:fld>
            <a:endParaRPr lang="en-US" dirty="0"/>
          </a:p>
        </p:txBody>
      </p:sp>
      <p:sp>
        <p:nvSpPr>
          <p:cNvPr id="131074" name="Rectangle 10"/>
          <p:cNvSpPr>
            <a:spLocks noGrp="1" noChangeArrowheads="1"/>
          </p:cNvSpPr>
          <p:nvPr>
            <p:ph idx="4294967295"/>
          </p:nvPr>
        </p:nvSpPr>
        <p:spPr>
          <a:xfrm>
            <a:off x="0" y="5545138"/>
            <a:ext cx="9144000" cy="441325"/>
          </a:xfrm>
        </p:spPr>
        <p:txBody>
          <a:bodyPr/>
          <a:lstStyle/>
          <a:p>
            <a:pPr algn="ctr">
              <a:lnSpc>
                <a:spcPct val="90000"/>
              </a:lnSpc>
              <a:buFontTx/>
              <a:buNone/>
            </a:pPr>
            <a:r>
              <a:rPr lang="en-US" sz="2700" dirty="0"/>
              <a:t>Firefox 3 Back/Forward Buttons</a:t>
            </a:r>
          </a:p>
        </p:txBody>
      </p:sp>
      <p:pic>
        <p:nvPicPr>
          <p:cNvPr id="131078" name="Picture 1" descr="firefox3.tiff"/>
          <p:cNvPicPr>
            <a:picLocks noChangeAspect="1"/>
          </p:cNvPicPr>
          <p:nvPr/>
        </p:nvPicPr>
        <p:blipFill>
          <a:blip r:embed="rId3">
            <a:extLst>
              <a:ext uri="{28A0092B-C50C-407E-A947-70E740481C1C}">
                <a14:useLocalDpi xmlns:a14="http://schemas.microsoft.com/office/drawing/2010/main" val="0"/>
              </a:ext>
            </a:extLst>
          </a:blip>
          <a:srcRect l="774" t="-11688" r="-774" b="32574"/>
          <a:stretch>
            <a:fillRect/>
          </a:stretch>
        </p:blipFill>
        <p:spPr bwMode="auto">
          <a:xfrm>
            <a:off x="1716088" y="848846"/>
            <a:ext cx="8890000" cy="4464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
        <p:nvSpPr>
          <p:cNvPr id="9" name="Ink 14"/>
          <p:cNvSpPr>
            <a:spLocks noRot="1" noChangeAspect="1" noEditPoints="1" noChangeArrowheads="1" noChangeShapeType="1" noTextEdit="1"/>
          </p:cNvSpPr>
          <p:nvPr/>
        </p:nvSpPr>
        <p:spPr bwMode="auto">
          <a:xfrm>
            <a:off x="1572229" y="1750579"/>
            <a:ext cx="1034235" cy="489425"/>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Tree>
    <p:extLst>
      <p:ext uri="{BB962C8B-B14F-4D97-AF65-F5344CB8AC3E}">
        <p14:creationId xmlns:p14="http://schemas.microsoft.com/office/powerpoint/2010/main" val="3863803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6C01DC-D48E-524D-8A68-C920D742FF37}"/>
              </a:ext>
            </a:extLst>
          </p:cNvPr>
          <p:cNvPicPr>
            <a:picLocks noChangeAspect="1"/>
          </p:cNvPicPr>
          <p:nvPr/>
        </p:nvPicPr>
        <p:blipFill>
          <a:blip r:embed="rId3"/>
          <a:stretch>
            <a:fillRect/>
          </a:stretch>
        </p:blipFill>
        <p:spPr>
          <a:xfrm>
            <a:off x="1716088" y="1458446"/>
            <a:ext cx="4953000" cy="1066800"/>
          </a:xfrm>
          <a:prstGeom prst="rect">
            <a:avLst/>
          </a:prstGeom>
        </p:spPr>
      </p:pic>
      <p:sp>
        <p:nvSpPr>
          <p:cNvPr id="12" name="Title 11">
            <a:extLst>
              <a:ext uri="{FF2B5EF4-FFF2-40B4-BE49-F238E27FC236}">
                <a16:creationId xmlns:a16="http://schemas.microsoft.com/office/drawing/2014/main" id="{11DFFEA6-A75A-4499-AAAF-8402E211B0F6}"/>
              </a:ext>
            </a:extLst>
          </p:cNvPr>
          <p:cNvSpPr>
            <a:spLocks noGrp="1"/>
          </p:cNvSpPr>
          <p:nvPr>
            <p:ph type="title"/>
          </p:nvPr>
        </p:nvSpPr>
        <p:spPr/>
        <p:txBody>
          <a:bodyPr/>
          <a:lstStyle/>
          <a:p>
            <a:r>
              <a:rPr lang="en-US" dirty="0"/>
              <a:t>Is Consistent Always Better?</a:t>
            </a:r>
          </a:p>
        </p:txBody>
      </p:sp>
      <p:sp>
        <p:nvSpPr>
          <p:cNvPr id="2" name="Date Placeholder 1"/>
          <p:cNvSpPr>
            <a:spLocks noGrp="1"/>
          </p:cNvSpPr>
          <p:nvPr>
            <p:ph type="dt" sz="half" idx="10"/>
          </p:nvPr>
        </p:nvSpPr>
        <p:spPr/>
        <p:txBody>
          <a:bodyPr/>
          <a:lstStyle/>
          <a:p>
            <a:r>
              <a:rPr lang="en-US"/>
              <a:t>Autumn 2024</a:t>
            </a:r>
            <a:endParaRPr lang="en-US" dirty="0"/>
          </a:p>
        </p:txBody>
      </p:sp>
      <p:sp>
        <p:nvSpPr>
          <p:cNvPr id="3" name="Footer Placeholder 2"/>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57</a:t>
            </a:fld>
            <a:endParaRPr lang="en-US" dirty="0"/>
          </a:p>
        </p:txBody>
      </p:sp>
      <p:sp>
        <p:nvSpPr>
          <p:cNvPr id="131074" name="Rectangle 10"/>
          <p:cNvSpPr>
            <a:spLocks noGrp="1" noChangeArrowheads="1"/>
          </p:cNvSpPr>
          <p:nvPr>
            <p:ph idx="4294967295"/>
          </p:nvPr>
        </p:nvSpPr>
        <p:spPr>
          <a:xfrm>
            <a:off x="0" y="5545138"/>
            <a:ext cx="9144000" cy="441325"/>
          </a:xfrm>
        </p:spPr>
        <p:txBody>
          <a:bodyPr/>
          <a:lstStyle/>
          <a:p>
            <a:pPr algn="ctr">
              <a:lnSpc>
                <a:spcPct val="90000"/>
              </a:lnSpc>
              <a:buFontTx/>
              <a:buNone/>
            </a:pPr>
            <a:r>
              <a:rPr lang="en-US" sz="2700" dirty="0"/>
              <a:t>More Recent Firefox Back/Forward Buttons</a:t>
            </a:r>
          </a:p>
        </p:txBody>
      </p:sp>
      <p:sp>
        <p:nvSpPr>
          <p:cNvPr id="8" name="Text Box 10"/>
          <p:cNvSpPr txBox="1">
            <a:spLocks noChangeArrowheads="1"/>
          </p:cNvSpPr>
          <p:nvPr/>
        </p:nvSpPr>
        <p:spPr bwMode="auto">
          <a:xfrm>
            <a:off x="9323201" y="186779"/>
            <a:ext cx="1031051" cy="7694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4400" b="1" dirty="0">
                <a:solidFill>
                  <a:srgbClr val="FFC000"/>
                </a:solidFill>
                <a:latin typeface="Helvetica Light"/>
              </a:rPr>
              <a:t>NO</a:t>
            </a:r>
          </a:p>
        </p:txBody>
      </p:sp>
      <p:sp>
        <p:nvSpPr>
          <p:cNvPr id="9" name="Ink 14"/>
          <p:cNvSpPr>
            <a:spLocks noRot="1" noChangeAspect="1" noEditPoints="1" noChangeArrowheads="1" noChangeShapeType="1" noTextEdit="1"/>
          </p:cNvSpPr>
          <p:nvPr/>
        </p:nvSpPr>
        <p:spPr bwMode="auto">
          <a:xfrm>
            <a:off x="1407922" y="1763773"/>
            <a:ext cx="1205547" cy="570494"/>
          </a:xfrm>
          <a:custGeom>
            <a:avLst/>
            <a:gdLst>
              <a:gd name="T0" fmla="*/ 2091188 w 12160"/>
              <a:gd name="T1" fmla="*/ 3114495 h 5180"/>
              <a:gd name="T2" fmla="*/ 1974931 w 12160"/>
              <a:gd name="T3" fmla="*/ 3165989 h 5180"/>
              <a:gd name="T4" fmla="*/ 1437557 w 12160"/>
              <a:gd name="T5" fmla="*/ 3213882 h 5180"/>
              <a:gd name="T6" fmla="*/ 971089 w 12160"/>
              <a:gd name="T7" fmla="*/ 3168870 h 5180"/>
              <a:gd name="T8" fmla="*/ 459629 w 12160"/>
              <a:gd name="T9" fmla="*/ 3162028 h 5180"/>
              <a:gd name="T10" fmla="*/ 211278 w 12160"/>
              <a:gd name="T11" fmla="*/ 3240169 h 5180"/>
              <a:gd name="T12" fmla="*/ 80264 w 12160"/>
              <a:gd name="T13" fmla="*/ 3362963 h 5180"/>
              <a:gd name="T14" fmla="*/ 5039 w 12160"/>
              <a:gd name="T15" fmla="*/ 3704697 h 5180"/>
              <a:gd name="T16" fmla="*/ 21236 w 12160"/>
              <a:gd name="T17" fmla="*/ 3841174 h 5180"/>
              <a:gd name="T18" fmla="*/ 13677 w 12160"/>
              <a:gd name="T19" fmla="*/ 4016182 h 5180"/>
              <a:gd name="T20" fmla="*/ 167007 w 12160"/>
              <a:gd name="T21" fmla="*/ 4483951 h 5180"/>
              <a:gd name="T22" fmla="*/ 443793 w 12160"/>
              <a:gd name="T23" fmla="*/ 4638433 h 5180"/>
              <a:gd name="T24" fmla="*/ 681346 w 12160"/>
              <a:gd name="T25" fmla="*/ 4686326 h 5180"/>
              <a:gd name="T26" fmla="*/ 919259 w 12160"/>
              <a:gd name="T27" fmla="*/ 4702171 h 5180"/>
              <a:gd name="T28" fmla="*/ 1207562 w 12160"/>
              <a:gd name="T29" fmla="*/ 4712253 h 5180"/>
              <a:gd name="T30" fmla="*/ 1496225 w 12160"/>
              <a:gd name="T31" fmla="*/ 4738541 h 5180"/>
              <a:gd name="T32" fmla="*/ 1961974 w 12160"/>
              <a:gd name="T33" fmla="*/ 4766628 h 5180"/>
              <a:gd name="T34" fmla="*/ 2560176 w 12160"/>
              <a:gd name="T35" fmla="*/ 4802998 h 5180"/>
              <a:gd name="T36" fmla="*/ 3448481 w 12160"/>
              <a:gd name="T37" fmla="*/ 4828205 h 5180"/>
              <a:gd name="T38" fmla="*/ 4015369 w 12160"/>
              <a:gd name="T39" fmla="*/ 4624029 h 5180"/>
              <a:gd name="T40" fmla="*/ 4288195 w 12160"/>
              <a:gd name="T41" fmla="*/ 4352875 h 5180"/>
              <a:gd name="T42" fmla="*/ 4346504 w 12160"/>
              <a:gd name="T43" fmla="*/ 3869262 h 5180"/>
              <a:gd name="T44" fmla="*/ 4225208 w 12160"/>
              <a:gd name="T45" fmla="*/ 3626916 h 5180"/>
              <a:gd name="T46" fmla="*/ 4141344 w 12160"/>
              <a:gd name="T47" fmla="*/ 3515285 h 5180"/>
              <a:gd name="T48" fmla="*/ 3970378 w 12160"/>
              <a:gd name="T49" fmla="*/ 3316150 h 5180"/>
              <a:gd name="T50" fmla="*/ 3702951 w 12160"/>
              <a:gd name="T51" fmla="*/ 3123497 h 5180"/>
              <a:gd name="T52" fmla="*/ 3227124 w 12160"/>
              <a:gd name="T53" fmla="*/ 2978017 h 5180"/>
              <a:gd name="T54" fmla="*/ 2340259 w 12160"/>
              <a:gd name="T55" fmla="*/ 3124218 h 5180"/>
              <a:gd name="T56" fmla="*/ 2267553 w 12160"/>
              <a:gd name="T57" fmla="*/ 3142583 h 5180"/>
              <a:gd name="T58" fmla="*/ 1953695 w 12160"/>
              <a:gd name="T59" fmla="*/ 3202359 h 5180"/>
              <a:gd name="T60" fmla="*/ 1901865 w 12160"/>
              <a:gd name="T61" fmla="*/ 3192636 h 5180"/>
              <a:gd name="T62" fmla="*/ 1906545 w 12160"/>
              <a:gd name="T63" fmla="*/ 3194797 h 5180"/>
              <a:gd name="T64" fmla="*/ 1948296 w 12160"/>
              <a:gd name="T65" fmla="*/ 3194797 h 51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2160" h="5180" extrusionOk="0">
                <a:moveTo>
                  <a:pt x="5810" y="408"/>
                </a:moveTo>
                <a:cubicBezTo>
                  <a:pt x="5692" y="460"/>
                  <a:pt x="5621" y="516"/>
                  <a:pt x="5487" y="551"/>
                </a:cubicBezTo>
                <a:cubicBezTo>
                  <a:pt x="4995" y="680"/>
                  <a:pt x="4499" y="696"/>
                  <a:pt x="3994" y="684"/>
                </a:cubicBezTo>
                <a:cubicBezTo>
                  <a:pt x="3559" y="674"/>
                  <a:pt x="3133" y="584"/>
                  <a:pt x="2698" y="559"/>
                </a:cubicBezTo>
                <a:cubicBezTo>
                  <a:pt x="2225" y="532"/>
                  <a:pt x="1751" y="486"/>
                  <a:pt x="1277" y="540"/>
                </a:cubicBezTo>
                <a:cubicBezTo>
                  <a:pt x="1027" y="568"/>
                  <a:pt x="806" y="639"/>
                  <a:pt x="587" y="757"/>
                </a:cubicBezTo>
                <a:cubicBezTo>
                  <a:pt x="420" y="847"/>
                  <a:pt x="315" y="934"/>
                  <a:pt x="223" y="1098"/>
                </a:cubicBezTo>
                <a:cubicBezTo>
                  <a:pt x="74" y="1364"/>
                  <a:pt x="-11" y="1745"/>
                  <a:pt x="14" y="2047"/>
                </a:cubicBezTo>
                <a:cubicBezTo>
                  <a:pt x="25" y="2181"/>
                  <a:pt x="57" y="2291"/>
                  <a:pt x="59" y="2426"/>
                </a:cubicBezTo>
                <a:cubicBezTo>
                  <a:pt x="61" y="2587"/>
                  <a:pt x="31" y="2750"/>
                  <a:pt x="38" y="2912"/>
                </a:cubicBezTo>
                <a:cubicBezTo>
                  <a:pt x="60" y="3393"/>
                  <a:pt x="175" y="3815"/>
                  <a:pt x="464" y="4211"/>
                </a:cubicBezTo>
                <a:cubicBezTo>
                  <a:pt x="669" y="4491"/>
                  <a:pt x="908" y="4572"/>
                  <a:pt x="1233" y="4640"/>
                </a:cubicBezTo>
                <a:cubicBezTo>
                  <a:pt x="1451" y="4685"/>
                  <a:pt x="1674" y="4734"/>
                  <a:pt x="1893" y="4773"/>
                </a:cubicBezTo>
                <a:cubicBezTo>
                  <a:pt x="2113" y="4812"/>
                  <a:pt x="2331" y="4814"/>
                  <a:pt x="2554" y="4817"/>
                </a:cubicBezTo>
                <a:cubicBezTo>
                  <a:pt x="2826" y="4821"/>
                  <a:pt x="3088" y="4805"/>
                  <a:pt x="3355" y="4845"/>
                </a:cubicBezTo>
                <a:cubicBezTo>
                  <a:pt x="3628" y="4886"/>
                  <a:pt x="3879" y="4914"/>
                  <a:pt x="4157" y="4918"/>
                </a:cubicBezTo>
                <a:cubicBezTo>
                  <a:pt x="4596" y="4925"/>
                  <a:pt x="5017" y="4926"/>
                  <a:pt x="5451" y="4996"/>
                </a:cubicBezTo>
                <a:cubicBezTo>
                  <a:pt x="6023" y="5088"/>
                  <a:pt x="6532" y="5147"/>
                  <a:pt x="7113" y="5097"/>
                </a:cubicBezTo>
                <a:cubicBezTo>
                  <a:pt x="7936" y="5027"/>
                  <a:pt x="8758" y="5151"/>
                  <a:pt x="9581" y="5167"/>
                </a:cubicBezTo>
                <a:cubicBezTo>
                  <a:pt x="10160" y="5178"/>
                  <a:pt x="10657" y="4875"/>
                  <a:pt x="11156" y="4600"/>
                </a:cubicBezTo>
                <a:cubicBezTo>
                  <a:pt x="11498" y="4412"/>
                  <a:pt x="11734" y="4199"/>
                  <a:pt x="11914" y="3847"/>
                </a:cubicBezTo>
                <a:cubicBezTo>
                  <a:pt x="12134" y="3418"/>
                  <a:pt x="12218" y="2965"/>
                  <a:pt x="12076" y="2504"/>
                </a:cubicBezTo>
                <a:cubicBezTo>
                  <a:pt x="12001" y="2262"/>
                  <a:pt x="11883" y="2038"/>
                  <a:pt x="11739" y="1831"/>
                </a:cubicBezTo>
                <a:cubicBezTo>
                  <a:pt x="11666" y="1726"/>
                  <a:pt x="11586" y="1621"/>
                  <a:pt x="11506" y="1521"/>
                </a:cubicBezTo>
                <a:cubicBezTo>
                  <a:pt x="11356" y="1332"/>
                  <a:pt x="11202" y="1140"/>
                  <a:pt x="11031" y="968"/>
                </a:cubicBezTo>
                <a:cubicBezTo>
                  <a:pt x="10815" y="750"/>
                  <a:pt x="10563" y="569"/>
                  <a:pt x="10288" y="433"/>
                </a:cubicBezTo>
                <a:cubicBezTo>
                  <a:pt x="9873" y="228"/>
                  <a:pt x="9428" y="90"/>
                  <a:pt x="8966" y="29"/>
                </a:cubicBezTo>
                <a:cubicBezTo>
                  <a:pt x="8046" y="-93"/>
                  <a:pt x="7344" y="197"/>
                  <a:pt x="6502" y="435"/>
                </a:cubicBezTo>
                <a:cubicBezTo>
                  <a:pt x="6434" y="454"/>
                  <a:pt x="6373" y="474"/>
                  <a:pt x="6300" y="486"/>
                </a:cubicBezTo>
                <a:cubicBezTo>
                  <a:pt x="6018" y="532"/>
                  <a:pt x="5710" y="635"/>
                  <a:pt x="5428" y="652"/>
                </a:cubicBezTo>
                <a:cubicBezTo>
                  <a:pt x="5387" y="655"/>
                  <a:pt x="5333" y="623"/>
                  <a:pt x="5284" y="625"/>
                </a:cubicBezTo>
                <a:cubicBezTo>
                  <a:pt x="5299" y="626"/>
                  <a:pt x="5282" y="631"/>
                  <a:pt x="5297" y="631"/>
                </a:cubicBezTo>
                <a:cubicBezTo>
                  <a:pt x="5336" y="632"/>
                  <a:pt x="5374" y="628"/>
                  <a:pt x="5413" y="631"/>
                </a:cubicBezTo>
              </a:path>
            </a:pathLst>
          </a:custGeom>
          <a:noFill/>
          <a:ln w="57150" cap="rnd">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a:lstStyle/>
          <a:p>
            <a:endParaRPr lang="en-US"/>
          </a:p>
        </p:txBody>
      </p:sp>
    </p:spTree>
    <p:extLst>
      <p:ext uri="{BB962C8B-B14F-4D97-AF65-F5344CB8AC3E}">
        <p14:creationId xmlns:p14="http://schemas.microsoft.com/office/powerpoint/2010/main" val="38698109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r>
              <a:rPr lang="en-US" dirty="0"/>
              <a:t>Summary</a:t>
            </a:r>
          </a:p>
        </p:txBody>
      </p:sp>
      <p:sp>
        <p:nvSpPr>
          <p:cNvPr id="27660" name="Rectangle 12"/>
          <p:cNvSpPr>
            <a:spLocks noGrp="1" noChangeArrowheads="1"/>
          </p:cNvSpPr>
          <p:nvPr>
            <p:ph idx="1"/>
          </p:nvPr>
        </p:nvSpPr>
        <p:spPr>
          <a:xfrm>
            <a:off x="639233" y="1053692"/>
            <a:ext cx="11195715" cy="5562298"/>
          </a:xfrm>
        </p:spPr>
        <p:txBody>
          <a:bodyPr>
            <a:normAutofit lnSpcReduction="10000"/>
          </a:bodyPr>
          <a:lstStyle/>
          <a:p>
            <a:r>
              <a:rPr lang="en-US" sz="2800" dirty="0"/>
              <a:t>Conceptual model</a:t>
            </a:r>
            <a:r>
              <a:rPr lang="en-US" sz="1400" dirty="0"/>
              <a:t>?</a:t>
            </a:r>
          </a:p>
          <a:p>
            <a:pPr lvl="1"/>
            <a:r>
              <a:rPr lang="en-US" sz="2400" dirty="0"/>
              <a:t>mental representation of how the object works &amp; how interface controls effect it </a:t>
            </a:r>
            <a:br>
              <a:rPr lang="en-US" sz="2400" dirty="0"/>
            </a:br>
            <a:endParaRPr lang="en-US" sz="2400" dirty="0"/>
          </a:p>
          <a:p>
            <a:r>
              <a:rPr lang="en-US" sz="2800" dirty="0"/>
              <a:t>Design model should equal customer’</a:t>
            </a:r>
            <a:r>
              <a:rPr lang="en-US" altLang="ja-JP" sz="2800" dirty="0"/>
              <a:t>s model</a:t>
            </a:r>
            <a:r>
              <a:rPr lang="en-US" altLang="ja-JP" sz="1400" dirty="0"/>
              <a:t>?</a:t>
            </a:r>
            <a:endParaRPr lang="en-US" altLang="ja-JP" sz="2800" dirty="0"/>
          </a:p>
          <a:p>
            <a:pPr lvl="1"/>
            <a:r>
              <a:rPr lang="en-US" sz="2400" dirty="0"/>
              <a:t>mismatches lead to errors</a:t>
            </a:r>
          </a:p>
          <a:p>
            <a:pPr lvl="1"/>
            <a:r>
              <a:rPr lang="en-US" sz="2400" dirty="0"/>
              <a:t>use customer’</a:t>
            </a:r>
            <a:r>
              <a:rPr lang="en-US" altLang="ja-JP" sz="2400" dirty="0"/>
              <a:t>s likely conceptual model to design</a:t>
            </a:r>
            <a:br>
              <a:rPr lang="en-US" altLang="ja-JP" sz="2400" dirty="0"/>
            </a:br>
            <a:endParaRPr lang="en-US" sz="2400" dirty="0"/>
          </a:p>
          <a:p>
            <a:r>
              <a:rPr lang="en-US" sz="2800" dirty="0"/>
              <a:t>Design guides</a:t>
            </a:r>
            <a:r>
              <a:rPr lang="en-US" sz="1400" dirty="0"/>
              <a:t>?</a:t>
            </a:r>
            <a:endParaRPr lang="en-US" sz="2800" dirty="0"/>
          </a:p>
          <a:p>
            <a:pPr lvl="1"/>
            <a:r>
              <a:rPr lang="en-US" sz="2400" dirty="0"/>
              <a:t>provide good conceptual model</a:t>
            </a:r>
          </a:p>
          <a:p>
            <a:pPr lvl="1"/>
            <a:r>
              <a:rPr lang="en-US" sz="2400" dirty="0"/>
              <a:t>make things visible</a:t>
            </a:r>
          </a:p>
          <a:p>
            <a:pPr lvl="1"/>
            <a:r>
              <a:rPr lang="en-US" sz="2400" dirty="0"/>
              <a:t>map interface controls to customer’</a:t>
            </a:r>
            <a:r>
              <a:rPr lang="en-US" altLang="ja-JP" sz="2400" dirty="0"/>
              <a:t>s model</a:t>
            </a:r>
          </a:p>
          <a:p>
            <a:pPr lvl="1"/>
            <a:r>
              <a:rPr lang="en-US" sz="2400" dirty="0"/>
              <a:t>provide feedback</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6" name="Footer Placeholder 5"/>
          <p:cNvSpPr>
            <a:spLocks noGrp="1"/>
          </p:cNvSpPr>
          <p:nvPr>
            <p:ph type="ftr" sz="quarter" idx="11"/>
          </p:nvPr>
        </p:nvSpPr>
        <p:spPr/>
        <p:txBody>
          <a:bodyPr/>
          <a:lstStyle/>
          <a:p>
            <a:r>
              <a:rPr lang="en-US" dirty="0" err="1"/>
              <a:t>dt+UX</a:t>
            </a:r>
            <a:r>
              <a:rPr lang="en-US" dirty="0"/>
              <a:t>: Design Thinking for User Experience Design, Prototyping &amp; Evaluation</a:t>
            </a:r>
          </a:p>
        </p:txBody>
      </p:sp>
      <p:sp>
        <p:nvSpPr>
          <p:cNvPr id="5" name="Slide Number Placeholder 4"/>
          <p:cNvSpPr>
            <a:spLocks noGrp="1"/>
          </p:cNvSpPr>
          <p:nvPr>
            <p:ph type="sldNum" sz="quarter" idx="12"/>
          </p:nvPr>
        </p:nvSpPr>
        <p:spPr/>
        <p:txBody>
          <a:bodyPr/>
          <a:lstStyle/>
          <a:p>
            <a:fld id="{BE6F9046-7345-B649-8343-1046AD18565B}" type="slidenum">
              <a:rPr lang="en-US" smtClean="0"/>
              <a:pPr/>
              <a:t>58</a:t>
            </a:fld>
            <a:endParaRPr lang="en-US" dirty="0"/>
          </a:p>
        </p:txBody>
      </p:sp>
      <p:grpSp>
        <p:nvGrpSpPr>
          <p:cNvPr id="4" name="Group 3"/>
          <p:cNvGrpSpPr/>
          <p:nvPr/>
        </p:nvGrpSpPr>
        <p:grpSpPr>
          <a:xfrm>
            <a:off x="9214693" y="2675739"/>
            <a:ext cx="2875915" cy="1203756"/>
            <a:chOff x="5065059" y="4479606"/>
            <a:chExt cx="3469318" cy="1452134"/>
          </a:xfrm>
        </p:grpSpPr>
        <p:sp>
          <p:nvSpPr>
            <p:cNvPr id="135175" name="AutoShape 5"/>
            <p:cNvSpPr>
              <a:spLocks noChangeArrowheads="1"/>
            </p:cNvSpPr>
            <p:nvPr/>
          </p:nvSpPr>
          <p:spPr bwMode="auto">
            <a:xfrm>
              <a:off x="5065059" y="4479606"/>
              <a:ext cx="1045142"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1100" dirty="0">
                  <a:latin typeface="Helvetica Light"/>
                </a:rPr>
                <a:t>Design Model</a:t>
              </a:r>
            </a:p>
          </p:txBody>
        </p:sp>
        <p:sp>
          <p:nvSpPr>
            <p:cNvPr id="135176" name="AutoShape 6"/>
            <p:cNvSpPr>
              <a:spLocks noChangeArrowheads="1"/>
            </p:cNvSpPr>
            <p:nvPr/>
          </p:nvSpPr>
          <p:spPr bwMode="auto">
            <a:xfrm>
              <a:off x="7505041" y="4479606"/>
              <a:ext cx="1029336" cy="555170"/>
            </a:xfrm>
            <a:prstGeom prst="flowChartPunchedTape">
              <a:avLst/>
            </a:prstGeom>
            <a:solidFill>
              <a:srgbClr val="339966"/>
            </a:solidFill>
            <a:ln w="12700">
              <a:solidFill>
                <a:srgbClr val="5F5F5F"/>
              </a:solidFill>
              <a:miter lim="800000"/>
              <a:headEnd type="none" w="sm" len="sm"/>
              <a:tailEnd type="none" w="sm" len="sm"/>
            </a:ln>
          </p:spPr>
          <p:txBody>
            <a:bodyPr wrap="none" anchor="ctr"/>
            <a:lstStyle/>
            <a:p>
              <a:pPr algn="ctr"/>
              <a:r>
                <a:rPr lang="en-US" sz="900" dirty="0">
                  <a:latin typeface="Helvetica Light"/>
                </a:rPr>
                <a:t>Customer Model</a:t>
              </a:r>
            </a:p>
          </p:txBody>
        </p:sp>
        <p:sp>
          <p:nvSpPr>
            <p:cNvPr id="135177" name="AutoShape 7"/>
            <p:cNvSpPr>
              <a:spLocks noChangeArrowheads="1"/>
            </p:cNvSpPr>
            <p:nvPr/>
          </p:nvSpPr>
          <p:spPr bwMode="auto">
            <a:xfrm>
              <a:off x="6266281" y="5455598"/>
              <a:ext cx="1068850" cy="476142"/>
            </a:xfrm>
            <a:prstGeom prst="plaque">
              <a:avLst>
                <a:gd name="adj" fmla="val 16667"/>
              </a:avLst>
            </a:prstGeom>
            <a:solidFill>
              <a:srgbClr val="339966"/>
            </a:solidFill>
            <a:ln w="12700">
              <a:solidFill>
                <a:srgbClr val="5F5F5F"/>
              </a:solidFill>
              <a:miter lim="800000"/>
              <a:headEnd type="none" w="sm" len="sm"/>
              <a:tailEnd type="none" w="sm" len="sm"/>
            </a:ln>
          </p:spPr>
          <p:txBody>
            <a:bodyPr wrap="none" anchor="ctr"/>
            <a:lstStyle/>
            <a:p>
              <a:pPr algn="ctr"/>
              <a:r>
                <a:rPr lang="en-US" sz="1000" dirty="0">
                  <a:latin typeface="Helvetica Light"/>
                </a:rPr>
                <a:t>System Image</a:t>
              </a:r>
            </a:p>
          </p:txBody>
        </p:sp>
        <p:cxnSp>
          <p:nvCxnSpPr>
            <p:cNvPr id="135178" name="AutoShape 8"/>
            <p:cNvCxnSpPr>
              <a:cxnSpLocks noChangeShapeType="1"/>
            </p:cNvCxnSpPr>
            <p:nvPr/>
          </p:nvCxnSpPr>
          <p:spPr bwMode="auto">
            <a:xfrm flipV="1">
              <a:off x="7350937" y="5105901"/>
              <a:ext cx="537389" cy="574927"/>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79" name="AutoShape 9"/>
            <p:cNvCxnSpPr>
              <a:cxnSpLocks noChangeShapeType="1"/>
            </p:cNvCxnSpPr>
            <p:nvPr/>
          </p:nvCxnSpPr>
          <p:spPr bwMode="auto">
            <a:xfrm rot="5400000">
              <a:off x="7424037" y="5032800"/>
              <a:ext cx="731006"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cxnSp>
          <p:nvCxnSpPr>
            <p:cNvPr id="135180" name="AutoShape 10"/>
            <p:cNvCxnSpPr>
              <a:cxnSpLocks noChangeShapeType="1"/>
            </p:cNvCxnSpPr>
            <p:nvPr/>
          </p:nvCxnSpPr>
          <p:spPr bwMode="auto">
            <a:xfrm rot="16200000" flipH="1">
              <a:off x="5576764" y="5088119"/>
              <a:ext cx="697419" cy="734958"/>
            </a:xfrm>
            <a:prstGeom prst="curvedConnector2">
              <a:avLst/>
            </a:prstGeom>
            <a:noFill/>
            <a:ln w="38100">
              <a:solidFill>
                <a:srgbClr val="FFC000"/>
              </a:solidFill>
              <a:round/>
              <a:headEnd type="none" w="sm" len="sm"/>
              <a:tailEnd type="triangle" w="lg" len="med"/>
            </a:ln>
            <a:extLst>
              <a:ext uri="{909E8E84-426E-40dd-AFC4-6F175D3DCCD1}">
                <a14:hiddenFill xmlns:a14="http://schemas.microsoft.com/office/drawing/2010/main" xmlns="">
                  <a:noFill/>
                </a14:hiddenFill>
              </a:ext>
            </a:extLst>
          </p:spPr>
        </p:cxnSp>
      </p:grpSp>
      <p:pic>
        <p:nvPicPr>
          <p:cNvPr id="14" name="Picture 2" descr="http://media.caranddriver.com/images/09q2/282723/2009-mercedes-benz-g550-seat-controls-photo-282762-s-1280x782.jp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23772" t="21088" r="43000" b="17708"/>
          <a:stretch/>
        </p:blipFill>
        <p:spPr bwMode="auto">
          <a:xfrm>
            <a:off x="9827475" y="4987863"/>
            <a:ext cx="1341071" cy="1509122"/>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660">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660">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7660">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7660">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660">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660">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660">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660">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7660">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Further Reading</a:t>
            </a:r>
          </a:p>
        </p:txBody>
      </p:sp>
      <p:sp>
        <p:nvSpPr>
          <p:cNvPr id="137218" name="Rectangle 3"/>
          <p:cNvSpPr>
            <a:spLocks noGrp="1" noChangeArrowheads="1"/>
          </p:cNvSpPr>
          <p:nvPr>
            <p:ph idx="1"/>
          </p:nvPr>
        </p:nvSpPr>
        <p:spPr>
          <a:xfrm>
            <a:off x="639233" y="1600200"/>
            <a:ext cx="11195715" cy="4897192"/>
          </a:xfrm>
        </p:spPr>
        <p:txBody>
          <a:bodyPr>
            <a:normAutofit fontScale="85000" lnSpcReduction="20000"/>
          </a:bodyPr>
          <a:lstStyle/>
          <a:p>
            <a:r>
              <a:rPr lang="en-US" i="1" dirty="0"/>
              <a:t>Design of Everyday Things</a:t>
            </a:r>
            <a:r>
              <a:rPr lang="en-US" dirty="0"/>
              <a:t>, Donald Norman</a:t>
            </a:r>
          </a:p>
          <a:p>
            <a:pPr lvl="2"/>
            <a:endParaRPr lang="en-US" dirty="0"/>
          </a:p>
          <a:p>
            <a:r>
              <a:rPr lang="en-US" dirty="0"/>
              <a:t>Design as Practiced, Donald Norman</a:t>
            </a:r>
          </a:p>
          <a:p>
            <a:pPr lvl="1"/>
            <a:r>
              <a:rPr lang="en-US" dirty="0"/>
              <a:t>Talks about failure to make changes to Macintosh</a:t>
            </a:r>
          </a:p>
          <a:p>
            <a:pPr lvl="1"/>
            <a:r>
              <a:rPr lang="en-US" dirty="0">
                <a:hlinkClick r:id="rId3">
                  <a:extLst>
                    <a:ext uri="{A12FA001-AC4F-418D-AE19-62706E023703}">
                      <ahyp:hlinkClr xmlns:ahyp="http://schemas.microsoft.com/office/drawing/2018/hyperlinkcolor" val="tx"/>
                    </a:ext>
                  </a:extLst>
                </a:hlinkClick>
              </a:rPr>
              <a:t>http://www.jnd.org/dn.mss/Design_as_Practiced.html</a:t>
            </a:r>
            <a:endParaRPr lang="en-US" dirty="0"/>
          </a:p>
          <a:p>
            <a:pPr lvl="2"/>
            <a:endParaRPr lang="en-US" dirty="0"/>
          </a:p>
          <a:p>
            <a:r>
              <a:rPr lang="en-US" dirty="0"/>
              <a:t>Computing the Case Against User Interface Consistency, Jonathan </a:t>
            </a:r>
            <a:r>
              <a:rPr lang="en-US" dirty="0" err="1"/>
              <a:t>Grudin</a:t>
            </a:r>
            <a:endParaRPr lang="en-US" dirty="0"/>
          </a:p>
          <a:p>
            <a:pPr lvl="1"/>
            <a:r>
              <a:rPr lang="en-US" dirty="0"/>
              <a:t>Talks about why interfaces should not always be consistent</a:t>
            </a:r>
          </a:p>
          <a:p>
            <a:pPr lvl="1"/>
            <a:r>
              <a:rPr lang="en-US" dirty="0">
                <a:hlinkClick r:id="rId4">
                  <a:extLst>
                    <a:ext uri="{A12FA001-AC4F-418D-AE19-62706E023703}">
                      <ahyp:hlinkClr xmlns:ahyp="http://schemas.microsoft.com/office/drawing/2018/hyperlinkcolor" val="tx"/>
                    </a:ext>
                  </a:extLst>
                </a:hlinkClick>
              </a:rPr>
              <a:t>https://www.semanticscholar.org/paper/The-Case-Against-User-Interface-Consistency-for-can-Jonathan-Grudin/71cc342910a4add7ee522c5510769a1c51df2ebd</a:t>
            </a:r>
            <a:endParaRPr lang="en-US" dirty="0"/>
          </a:p>
          <a:p>
            <a:pPr lvl="1"/>
            <a:endParaRPr lang="en-US" dirty="0"/>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59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30f72073bea_1_15"/>
          <p:cNvSpPr txBox="1">
            <a:spLocks noGrp="1"/>
          </p:cNvSpPr>
          <p:nvPr>
            <p:ph type="dt" idx="10"/>
          </p:nvPr>
        </p:nvSpPr>
        <p:spPr>
          <a:xfrm>
            <a:off x="2930" y="6607236"/>
            <a:ext cx="2540100" cy="457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Autumn 2024</a:t>
            </a:r>
            <a:endParaRPr/>
          </a:p>
        </p:txBody>
      </p:sp>
      <p:sp>
        <p:nvSpPr>
          <p:cNvPr id="225" name="Google Shape;225;g30f72073bea_1_15"/>
          <p:cNvSpPr txBox="1">
            <a:spLocks noGrp="1"/>
          </p:cNvSpPr>
          <p:nvPr>
            <p:ph type="ftr" idx="11"/>
          </p:nvPr>
        </p:nvSpPr>
        <p:spPr>
          <a:xfrm>
            <a:off x="2545860" y="6608285"/>
            <a:ext cx="8319600" cy="4572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a:t>dt+UX: Design Thinking for User Experience Design, Prototyping &amp; Evaluation</a:t>
            </a:r>
            <a:endParaRPr/>
          </a:p>
        </p:txBody>
      </p:sp>
      <p:pic>
        <p:nvPicPr>
          <p:cNvPr id="226" name="Google Shape;226;g30f72073bea_1_15" descr="hallof.png"/>
          <p:cNvPicPr preferRelativeResize="0"/>
          <p:nvPr/>
        </p:nvPicPr>
        <p:blipFill rotWithShape="1">
          <a:blip r:embed="rId3">
            <a:alphaModFix/>
          </a:blip>
          <a:srcRect/>
          <a:stretch/>
        </p:blipFill>
        <p:spPr>
          <a:xfrm>
            <a:off x="11057242" y="243804"/>
            <a:ext cx="813836" cy="829952"/>
          </a:xfrm>
          <a:prstGeom prst="rect">
            <a:avLst/>
          </a:prstGeom>
          <a:noFill/>
          <a:ln>
            <a:noFill/>
          </a:ln>
        </p:spPr>
      </p:pic>
      <p:sp>
        <p:nvSpPr>
          <p:cNvPr id="227" name="Google Shape;227;g30f72073bea_1_15"/>
          <p:cNvSpPr txBox="1"/>
          <p:nvPr/>
        </p:nvSpPr>
        <p:spPr>
          <a:xfrm>
            <a:off x="639225" y="1073750"/>
            <a:ext cx="4518300" cy="63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99" dirty="0">
                <a:solidFill>
                  <a:schemeClr val="lt1"/>
                </a:solidFill>
                <a:latin typeface="Helvetica Neue Light"/>
                <a:ea typeface="Helvetica Neue Light"/>
                <a:cs typeface="Helvetica Neue Light"/>
                <a:sym typeface="Helvetica Neue Light"/>
              </a:rPr>
              <a:t>Good</a:t>
            </a:r>
            <a:endParaRPr sz="3599" dirty="0">
              <a:solidFill>
                <a:schemeClr val="lt1"/>
              </a:solidFill>
              <a:latin typeface="Helvetica Neue Light"/>
              <a:ea typeface="Helvetica Neue Light"/>
              <a:cs typeface="Helvetica Neue Light"/>
              <a:sym typeface="Helvetica Neue Light"/>
            </a:endParaRPr>
          </a:p>
        </p:txBody>
      </p:sp>
      <p:sp>
        <p:nvSpPr>
          <p:cNvPr id="228" name="Google Shape;228;g30f72073bea_1_15"/>
          <p:cNvSpPr txBox="1">
            <a:spLocks noGrp="1"/>
          </p:cNvSpPr>
          <p:nvPr>
            <p:ph type="title"/>
          </p:nvPr>
        </p:nvSpPr>
        <p:spPr>
          <a:xfrm>
            <a:off x="639235" y="0"/>
            <a:ext cx="115527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Hall of Fame or Shame?</a:t>
            </a:r>
            <a:endParaRPr/>
          </a:p>
        </p:txBody>
      </p:sp>
      <p:pic>
        <p:nvPicPr>
          <p:cNvPr id="229" name="Google Shape;229;g30f72073bea_1_15"/>
          <p:cNvPicPr preferRelativeResize="0"/>
          <p:nvPr/>
        </p:nvPicPr>
        <p:blipFill>
          <a:blip r:embed="rId4">
            <a:alphaModFix/>
          </a:blip>
          <a:stretch>
            <a:fillRect/>
          </a:stretch>
        </p:blipFill>
        <p:spPr>
          <a:xfrm>
            <a:off x="8759102" y="1142987"/>
            <a:ext cx="2405500" cy="5213220"/>
          </a:xfrm>
          <a:prstGeom prst="rect">
            <a:avLst/>
          </a:prstGeom>
          <a:noFill/>
          <a:ln>
            <a:noFill/>
          </a:ln>
        </p:spPr>
      </p:pic>
      <p:pic>
        <p:nvPicPr>
          <p:cNvPr id="230" name="Google Shape;230;g30f72073bea_1_15"/>
          <p:cNvPicPr preferRelativeResize="0"/>
          <p:nvPr/>
        </p:nvPicPr>
        <p:blipFill>
          <a:blip r:embed="rId5">
            <a:alphaModFix/>
          </a:blip>
          <a:stretch>
            <a:fillRect/>
          </a:stretch>
        </p:blipFill>
        <p:spPr>
          <a:xfrm>
            <a:off x="6222426" y="1143000"/>
            <a:ext cx="2405500" cy="5213199"/>
          </a:xfrm>
          <a:prstGeom prst="rect">
            <a:avLst/>
          </a:prstGeom>
          <a:noFill/>
          <a:ln>
            <a:noFill/>
          </a:ln>
        </p:spPr>
      </p:pic>
      <p:sp>
        <p:nvSpPr>
          <p:cNvPr id="231" name="Google Shape;231;g30f72073bea_1_15"/>
          <p:cNvSpPr txBox="1"/>
          <p:nvPr/>
        </p:nvSpPr>
        <p:spPr>
          <a:xfrm>
            <a:off x="460000" y="1784100"/>
            <a:ext cx="5198400" cy="1644900"/>
          </a:xfrm>
          <a:prstGeom prst="rect">
            <a:avLst/>
          </a:prstGeom>
          <a:noFill/>
          <a:ln>
            <a:noFill/>
          </a:ln>
        </p:spPr>
        <p:txBody>
          <a:bodyPr spcFirstLastPara="1" wrap="square" lIns="91425" tIns="91425" rIns="91425" bIns="91425" anchor="t" anchorCtr="0">
            <a:noAutofit/>
          </a:bodyPr>
          <a:lstStyle/>
          <a:p>
            <a:pPr marL="457200" lvl="0" indent="-374586" algn="l" rtl="0">
              <a:spcBef>
                <a:spcPts val="0"/>
              </a:spcBef>
              <a:spcAft>
                <a:spcPts val="0"/>
              </a:spcAft>
              <a:buClr>
                <a:schemeClr val="lt1"/>
              </a:buClr>
              <a:buSzPts val="2299"/>
              <a:buFont typeface="Helvetica Neue Light"/>
              <a:buChar char="-"/>
            </a:pPr>
            <a:r>
              <a:rPr lang="en-US" sz="2299" dirty="0">
                <a:solidFill>
                  <a:schemeClr val="lt1"/>
                </a:solidFill>
                <a:latin typeface="Helvetica Neue Light"/>
                <a:ea typeface="Helvetica Neue Light"/>
                <a:cs typeface="Helvetica Neue Light"/>
                <a:sym typeface="Helvetica Neue Light"/>
              </a:rPr>
              <a:t>Clear grouping of categories (Gestalt)</a:t>
            </a:r>
            <a:endParaRPr sz="2299" dirty="0">
              <a:solidFill>
                <a:schemeClr val="lt1"/>
              </a:solidFill>
              <a:latin typeface="Helvetica Neue Light"/>
              <a:ea typeface="Helvetica Neue Light"/>
              <a:cs typeface="Helvetica Neue Light"/>
              <a:sym typeface="Helvetica Neue Light"/>
            </a:endParaRPr>
          </a:p>
          <a:p>
            <a:pPr marL="457200" lvl="0" indent="-374586" algn="l" rtl="0">
              <a:spcBef>
                <a:spcPts val="0"/>
              </a:spcBef>
              <a:spcAft>
                <a:spcPts val="0"/>
              </a:spcAft>
              <a:buClr>
                <a:schemeClr val="lt1"/>
              </a:buClr>
              <a:buSzPts val="2299"/>
              <a:buFont typeface="Helvetica Neue Light"/>
              <a:buChar char="-"/>
            </a:pPr>
            <a:r>
              <a:rPr lang="en-US" sz="2299" dirty="0">
                <a:solidFill>
                  <a:schemeClr val="lt1"/>
                </a:solidFill>
                <a:latin typeface="Helvetica Neue Light"/>
                <a:ea typeface="Helvetica Neue Light"/>
                <a:cs typeface="Helvetica Neue Light"/>
                <a:sym typeface="Helvetica Neue Light"/>
              </a:rPr>
              <a:t>Main actions visible above the fold</a:t>
            </a:r>
            <a:endParaRPr sz="2299" dirty="0">
              <a:solidFill>
                <a:schemeClr val="lt1"/>
              </a:solidFill>
              <a:latin typeface="Helvetica Neue Light"/>
              <a:ea typeface="Helvetica Neue Light"/>
              <a:cs typeface="Helvetica Neue Light"/>
              <a:sym typeface="Helvetica Neue Light"/>
            </a:endParaRPr>
          </a:p>
          <a:p>
            <a:pPr marL="457200" lvl="0" indent="-374586" algn="l" rtl="0">
              <a:spcBef>
                <a:spcPts val="0"/>
              </a:spcBef>
              <a:spcAft>
                <a:spcPts val="0"/>
              </a:spcAft>
              <a:buClr>
                <a:schemeClr val="lt1"/>
              </a:buClr>
              <a:buSzPts val="2299"/>
              <a:buFont typeface="Helvetica Neue Light"/>
              <a:buChar char="-"/>
            </a:pPr>
            <a:r>
              <a:rPr lang="en-US" sz="2299" dirty="0">
                <a:solidFill>
                  <a:schemeClr val="lt1"/>
                </a:solidFill>
                <a:latin typeface="Helvetica Neue Light"/>
                <a:ea typeface="Helvetica Neue Light"/>
                <a:cs typeface="Helvetica Neue Light"/>
                <a:sym typeface="Helvetica Neue Light"/>
              </a:rPr>
              <a:t>Large touch targets for easy tapping</a:t>
            </a:r>
            <a:endParaRPr sz="2299" dirty="0">
              <a:solidFill>
                <a:schemeClr val="lt1"/>
              </a:solidFill>
              <a:latin typeface="Helvetica Neue Light"/>
              <a:ea typeface="Helvetica Neue Light"/>
              <a:cs typeface="Helvetica Neue Light"/>
              <a:sym typeface="Helvetica Neue Light"/>
            </a:endParaRPr>
          </a:p>
        </p:txBody>
      </p:sp>
      <p:sp>
        <p:nvSpPr>
          <p:cNvPr id="232" name="Google Shape;232;g30f72073bea_1_15"/>
          <p:cNvSpPr txBox="1"/>
          <p:nvPr/>
        </p:nvSpPr>
        <p:spPr>
          <a:xfrm>
            <a:off x="749750" y="4070100"/>
            <a:ext cx="5341500" cy="190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3599" dirty="0">
                <a:solidFill>
                  <a:schemeClr val="lt1"/>
                </a:solidFill>
                <a:latin typeface="Helvetica Neue Light"/>
                <a:ea typeface="Helvetica Neue Light"/>
                <a:cs typeface="Helvetica Neue Light"/>
                <a:sym typeface="Helvetica Neue Light"/>
              </a:rPr>
              <a:t>Bad</a:t>
            </a:r>
            <a:endParaRPr sz="3599" dirty="0">
              <a:solidFill>
                <a:schemeClr val="lt1"/>
              </a:solidFill>
              <a:latin typeface="Helvetica Neue Light"/>
              <a:ea typeface="Helvetica Neue Light"/>
              <a:cs typeface="Helvetica Neue Light"/>
              <a:sym typeface="Helvetica Neue Light"/>
            </a:endParaRPr>
          </a:p>
          <a:p>
            <a:pPr marL="457200" lvl="0" indent="-368300" algn="l" rtl="0">
              <a:spcBef>
                <a:spcPts val="0"/>
              </a:spcBef>
              <a:spcAft>
                <a:spcPts val="0"/>
              </a:spcAft>
              <a:buClr>
                <a:schemeClr val="lt1"/>
              </a:buClr>
              <a:buSzPts val="2200"/>
              <a:buFont typeface="Helvetica Neue Light"/>
              <a:buChar char="-"/>
            </a:pPr>
            <a:r>
              <a:rPr lang="en-US" sz="2200" dirty="0">
                <a:solidFill>
                  <a:schemeClr val="lt1"/>
                </a:solidFill>
                <a:latin typeface="Helvetica Neue Light"/>
                <a:ea typeface="Helvetica Neue Light"/>
                <a:cs typeface="Helvetica Neue Light"/>
                <a:sym typeface="Helvetica Neue Light"/>
              </a:rPr>
              <a:t>Liberal use of highly saturated colors</a:t>
            </a:r>
            <a:endParaRPr sz="2200" dirty="0">
              <a:solidFill>
                <a:schemeClr val="lt1"/>
              </a:solidFill>
              <a:latin typeface="Helvetica Neue Light"/>
              <a:ea typeface="Helvetica Neue Light"/>
              <a:cs typeface="Helvetica Neue Light"/>
              <a:sym typeface="Helvetica Neue Light"/>
            </a:endParaRPr>
          </a:p>
          <a:p>
            <a:pPr marL="457200" lvl="0" indent="-368300" algn="l" rtl="0">
              <a:spcBef>
                <a:spcPts val="0"/>
              </a:spcBef>
              <a:spcAft>
                <a:spcPts val="0"/>
              </a:spcAft>
              <a:buClr>
                <a:schemeClr val="lt1"/>
              </a:buClr>
              <a:buSzPts val="2200"/>
              <a:buFont typeface="Helvetica Neue Light"/>
              <a:buChar char="-"/>
            </a:pPr>
            <a:r>
              <a:rPr lang="en-US" sz="2200" dirty="0">
                <a:solidFill>
                  <a:schemeClr val="lt1"/>
                </a:solidFill>
                <a:latin typeface="Helvetica Neue Light"/>
                <a:ea typeface="Helvetica Neue Light"/>
                <a:cs typeface="Helvetica Neue Light"/>
                <a:sym typeface="Helvetica Neue Light"/>
              </a:rPr>
              <a:t>Visual clutter from numerous deal cards and icons</a:t>
            </a:r>
            <a:endParaRPr sz="2200" dirty="0">
              <a:solidFill>
                <a:schemeClr val="lt1"/>
              </a:solidFill>
              <a:latin typeface="Helvetica Neue Light"/>
              <a:ea typeface="Helvetica Neue Light"/>
              <a:cs typeface="Helvetica Neue Light"/>
              <a:sym typeface="Helvetica Neue Ligh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p:txBody>
          <a:bodyPr/>
          <a:lstStyle/>
          <a:p>
            <a:r>
              <a:rPr lang="en-US" dirty="0"/>
              <a:t>Next Time</a:t>
            </a:r>
          </a:p>
        </p:txBody>
      </p:sp>
      <p:sp>
        <p:nvSpPr>
          <p:cNvPr id="137218" name="Rectangle 3"/>
          <p:cNvSpPr>
            <a:spLocks noGrp="1" noChangeArrowheads="1"/>
          </p:cNvSpPr>
          <p:nvPr>
            <p:ph idx="1"/>
          </p:nvPr>
        </p:nvSpPr>
        <p:spPr>
          <a:xfrm>
            <a:off x="639233" y="1392072"/>
            <a:ext cx="11430847" cy="4932528"/>
          </a:xfrm>
        </p:spPr>
        <p:txBody>
          <a:bodyPr/>
          <a:lstStyle/>
          <a:p>
            <a:r>
              <a:rPr lang="en-US" dirty="0"/>
              <a:t>Lecture</a:t>
            </a:r>
          </a:p>
          <a:p>
            <a:pPr lvl="1"/>
            <a:r>
              <a:rPr lang="en-US" dirty="0"/>
              <a:t>Heuristic Evaluation (w/ in-class exercise)</a:t>
            </a:r>
          </a:p>
          <a:p>
            <a:r>
              <a:rPr lang="en-US" dirty="0"/>
              <a:t>Read</a:t>
            </a:r>
          </a:p>
          <a:p>
            <a:pPr lvl="1"/>
            <a:r>
              <a:rPr lang="en-US" dirty="0">
                <a:hlinkClick r:id="rId3">
                  <a:extLst>
                    <a:ext uri="{A12FA001-AC4F-418D-AE19-62706E023703}">
                      <ahyp:hlinkClr xmlns:ahyp="http://schemas.microsoft.com/office/drawing/2018/hyperlinkcolor" val="tx"/>
                    </a:ext>
                  </a:extLst>
                </a:hlinkClick>
              </a:rPr>
              <a:t>How to Conduct a Heuristic Evaluation</a:t>
            </a:r>
            <a:r>
              <a:rPr lang="en-US" dirty="0"/>
              <a:t> by Nielsen/Norman Group</a:t>
            </a:r>
          </a:p>
          <a:p>
            <a:pPr lvl="1"/>
            <a:endParaRPr lang="en-US" dirty="0"/>
          </a:p>
          <a:p>
            <a:r>
              <a:rPr lang="en-US" dirty="0"/>
              <a:t>Studio</a:t>
            </a:r>
          </a:p>
          <a:p>
            <a:pPr lvl="1"/>
            <a:r>
              <a:rPr lang="en-US" dirty="0"/>
              <a:t>This week: Half-way review w/ outside experts</a:t>
            </a:r>
          </a:p>
        </p:txBody>
      </p:sp>
      <p:sp>
        <p:nvSpPr>
          <p:cNvPr id="3" name="Date Placeholder 2"/>
          <p:cNvSpPr>
            <a:spLocks noGrp="1"/>
          </p:cNvSpPr>
          <p:nvPr>
            <p:ph type="dt" sz="half" idx="10"/>
          </p:nvPr>
        </p:nvSpPr>
        <p:spPr/>
        <p:txBody>
          <a:bodyPr/>
          <a:lstStyle/>
          <a:p>
            <a:r>
              <a:rPr lang="en-US"/>
              <a:t>Autumn 2024</a:t>
            </a:r>
            <a:endParaRPr lang="en-US" dirty="0"/>
          </a:p>
        </p:txBody>
      </p:sp>
      <p:sp>
        <p:nvSpPr>
          <p:cNvPr id="5" name="Footer Placeholder 4"/>
          <p:cNvSpPr>
            <a:spLocks noGrp="1"/>
          </p:cNvSpPr>
          <p:nvPr>
            <p:ph type="ftr" sz="quarter" idx="11"/>
          </p:nvPr>
        </p:nvSpPr>
        <p:spPr/>
        <p:txBody>
          <a:bodyPr/>
          <a:lstStyle/>
          <a:p>
            <a:r>
              <a:rPr lang="en-US"/>
              <a:t>dt+UX: Design Thinking for User Experience Design, Prototyping &amp; Evaluation</a:t>
            </a:r>
            <a:endParaRPr lang="en-US" dirty="0"/>
          </a:p>
        </p:txBody>
      </p:sp>
      <p:sp>
        <p:nvSpPr>
          <p:cNvPr id="4" name="Slide Number Placeholder 3"/>
          <p:cNvSpPr>
            <a:spLocks noGrp="1"/>
          </p:cNvSpPr>
          <p:nvPr>
            <p:ph type="sldNum" sz="quarter" idx="12"/>
          </p:nvPr>
        </p:nvSpPr>
        <p:spPr/>
        <p:txBody>
          <a:bodyPr/>
          <a:lstStyle/>
          <a:p>
            <a:fld id="{BE6F9046-7345-B649-8343-1046AD18565B}" type="slidenum">
              <a:rPr lang="en-US" smtClean="0"/>
              <a:pPr/>
              <a:t>60</a:t>
            </a:fld>
            <a:endParaRPr lang="en-US" dirty="0"/>
          </a:p>
        </p:txBody>
      </p:sp>
    </p:spTree>
    <p:extLst>
      <p:ext uri="{BB962C8B-B14F-4D97-AF65-F5344CB8AC3E}">
        <p14:creationId xmlns:p14="http://schemas.microsoft.com/office/powerpoint/2010/main" val="28800511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7</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p:txBody>
      </p:sp>
      <p:pic>
        <p:nvPicPr>
          <p:cNvPr id="10" name="Picture 9"/>
          <p:cNvPicPr>
            <a:picLocks noChangeAspect="1"/>
          </p:cNvPicPr>
          <p:nvPr/>
        </p:nvPicPr>
        <p:blipFill rotWithShape="1">
          <a:blip r:embed="rId3"/>
          <a:srcRect r="618"/>
          <a:stretch/>
        </p:blipFill>
        <p:spPr>
          <a:xfrm>
            <a:off x="797368" y="3715477"/>
            <a:ext cx="4415857" cy="2964707"/>
          </a:xfrm>
          <a:prstGeom prst="rect">
            <a:avLst/>
          </a:prstGeom>
        </p:spPr>
      </p:pic>
      <p:sp>
        <p:nvSpPr>
          <p:cNvPr id="13" name="TextBox 12"/>
          <p:cNvSpPr txBox="1"/>
          <p:nvPr/>
        </p:nvSpPr>
        <p:spPr>
          <a:xfrm>
            <a:off x="1533509" y="6449159"/>
            <a:ext cx="3207929" cy="215444"/>
          </a:xfrm>
          <a:prstGeom prst="rect">
            <a:avLst/>
          </a:prstGeom>
          <a:noFill/>
        </p:spPr>
        <p:txBody>
          <a:bodyPr wrap="none" rtlCol="0">
            <a:spAutoFit/>
          </a:bodyPr>
          <a:lstStyle/>
          <a:p>
            <a:r>
              <a:rPr lang="en-US" sz="800" dirty="0">
                <a:latin typeface="Helvetica Neue" charset="0"/>
                <a:ea typeface="Helvetica Neue" charset="0"/>
                <a:cs typeface="Helvetica Neue" charset="0"/>
              </a:rPr>
              <a:t>http://</a:t>
            </a:r>
            <a:r>
              <a:rPr lang="en-US" sz="800" dirty="0" err="1">
                <a:latin typeface="Helvetica Neue" charset="0"/>
                <a:ea typeface="Helvetica Neue" charset="0"/>
                <a:cs typeface="Helvetica Neue" charset="0"/>
              </a:rPr>
              <a:t>blog.unibulmerchantservices.com</a:t>
            </a:r>
            <a:r>
              <a:rPr lang="en-US" sz="800" dirty="0">
                <a:latin typeface="Helvetica Neue" charset="0"/>
                <a:ea typeface="Helvetica Neue" charset="0"/>
                <a:cs typeface="Helvetica Neue" charset="0"/>
              </a:rPr>
              <a:t>/m-</a:t>
            </a:r>
            <a:r>
              <a:rPr lang="en-US" sz="800" dirty="0" err="1">
                <a:latin typeface="Helvetica Neue" charset="0"/>
                <a:ea typeface="Helvetica Neue" charset="0"/>
                <a:cs typeface="Helvetica Neue" charset="0"/>
              </a:rPr>
              <a:t>pesa</a:t>
            </a:r>
            <a:r>
              <a:rPr lang="en-US" sz="800" dirty="0">
                <a:latin typeface="Helvetica Neue" charset="0"/>
                <a:ea typeface="Helvetica Neue" charset="0"/>
                <a:cs typeface="Helvetica Neue" charset="0"/>
              </a:rPr>
              <a:t>-by-the-numbers/</a:t>
            </a:r>
          </a:p>
        </p:txBody>
      </p:sp>
      <p:pic>
        <p:nvPicPr>
          <p:cNvPr id="5" name="Picture 4"/>
          <p:cNvPicPr>
            <a:picLocks noChangeAspect="1"/>
          </p:cNvPicPr>
          <p:nvPr/>
        </p:nvPicPr>
        <p:blipFill>
          <a:blip r:embed="rId4"/>
          <a:stretch>
            <a:fillRect/>
          </a:stretch>
        </p:blipFill>
        <p:spPr>
          <a:xfrm>
            <a:off x="783465" y="895617"/>
            <a:ext cx="4429760" cy="2919886"/>
          </a:xfrm>
          <a:prstGeom prst="rect">
            <a:avLst/>
          </a:prstGeom>
        </p:spPr>
      </p:pic>
      <p:sp>
        <p:nvSpPr>
          <p:cNvPr id="9" name="TextBox 8"/>
          <p:cNvSpPr txBox="1"/>
          <p:nvPr/>
        </p:nvSpPr>
        <p:spPr>
          <a:xfrm>
            <a:off x="939765" y="3589020"/>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pic>
        <p:nvPicPr>
          <p:cNvPr id="12" name="Picture 11" descr="hallof.png">
            <a:extLst>
              <a:ext uri="{FF2B5EF4-FFF2-40B4-BE49-F238E27FC236}">
                <a16:creationId xmlns:a16="http://schemas.microsoft.com/office/drawing/2014/main" id="{5D633A3C-79BE-4419-B544-5CEC58C944F4}"/>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spTree>
    <p:extLst>
      <p:ext uri="{BB962C8B-B14F-4D97-AF65-F5344CB8AC3E}">
        <p14:creationId xmlns:p14="http://schemas.microsoft.com/office/powerpoint/2010/main" val="80191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85B8F8-F352-5448-BC70-AF0B5C6FC8FA}"/>
              </a:ext>
            </a:extLst>
          </p:cNvPr>
          <p:cNvGrpSpPr/>
          <p:nvPr/>
        </p:nvGrpSpPr>
        <p:grpSpPr>
          <a:xfrm>
            <a:off x="797368" y="894568"/>
            <a:ext cx="4415857" cy="5801523"/>
            <a:chOff x="797368" y="894568"/>
            <a:chExt cx="4415857" cy="5801523"/>
          </a:xfrm>
        </p:grpSpPr>
        <p:pic>
          <p:nvPicPr>
            <p:cNvPr id="14" name="Picture 13">
              <a:extLst>
                <a:ext uri="{FF2B5EF4-FFF2-40B4-BE49-F238E27FC236}">
                  <a16:creationId xmlns:a16="http://schemas.microsoft.com/office/drawing/2014/main" id="{4B2F72C0-FD50-46C8-8502-5A88AA3D6065}"/>
                </a:ext>
              </a:extLst>
            </p:cNvPr>
            <p:cNvPicPr>
              <a:picLocks noChangeAspect="1"/>
            </p:cNvPicPr>
            <p:nvPr/>
          </p:nvPicPr>
          <p:blipFill rotWithShape="1">
            <a:blip r:embed="rId3"/>
            <a:srcRect t="2983" r="51255" b="128"/>
            <a:stretch/>
          </p:blipFill>
          <p:spPr>
            <a:xfrm>
              <a:off x="797368" y="894568"/>
              <a:ext cx="4415857" cy="5785616"/>
            </a:xfrm>
            <a:prstGeom prst="rect">
              <a:avLst/>
            </a:prstGeom>
          </p:spPr>
        </p:pic>
        <p:sp>
          <p:nvSpPr>
            <p:cNvPr id="15" name="TextBox 14">
              <a:extLst>
                <a:ext uri="{FF2B5EF4-FFF2-40B4-BE49-F238E27FC236}">
                  <a16:creationId xmlns:a16="http://schemas.microsoft.com/office/drawing/2014/main" id="{610D2D10-400A-4947-B384-410EF8AFBB47}"/>
                </a:ext>
              </a:extLst>
            </p:cNvPr>
            <p:cNvSpPr txBox="1"/>
            <p:nvPr/>
          </p:nvSpPr>
          <p:spPr>
            <a:xfrm>
              <a:off x="1054714" y="6496036"/>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grpSp>
      <p:sp>
        <p:nvSpPr>
          <p:cNvPr id="4100" name="Rectangle 2"/>
          <p:cNvSpPr>
            <a:spLocks noGrp="1" noChangeArrowheads="1"/>
          </p:cNvSpPr>
          <p:nvPr>
            <p:ph type="title"/>
          </p:nvPr>
        </p:nvSpPr>
        <p:spPr/>
        <p:txBody>
          <a:bodyPr/>
          <a:lstStyle/>
          <a:p>
            <a:pPr eaLnBrk="1" hangingPunct="1"/>
            <a:r>
              <a:rPr lang="en-US" dirty="0"/>
              <a:t>Hall of Fame or Shame?</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a:t>dt+UX: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8</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p:txBody>
      </p:sp>
      <p:pic>
        <p:nvPicPr>
          <p:cNvPr id="12" name="Picture 11" descr="hallof.png">
            <a:extLst>
              <a:ext uri="{FF2B5EF4-FFF2-40B4-BE49-F238E27FC236}">
                <a16:creationId xmlns:a16="http://schemas.microsoft.com/office/drawing/2014/main" id="{5D633A3C-79BE-4419-B544-5CEC58C944F4}"/>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057242" y="243804"/>
            <a:ext cx="813836" cy="829952"/>
          </a:xfrm>
          <a:prstGeom prst="rect">
            <a:avLst/>
          </a:prstGeom>
        </p:spPr>
      </p:pic>
      <p:grpSp>
        <p:nvGrpSpPr>
          <p:cNvPr id="4" name="Group 3">
            <a:extLst>
              <a:ext uri="{FF2B5EF4-FFF2-40B4-BE49-F238E27FC236}">
                <a16:creationId xmlns:a16="http://schemas.microsoft.com/office/drawing/2014/main" id="{DDAF6078-6871-9247-83ED-835BDEEE7297}"/>
              </a:ext>
            </a:extLst>
          </p:cNvPr>
          <p:cNvGrpSpPr/>
          <p:nvPr/>
        </p:nvGrpSpPr>
        <p:grpSpPr>
          <a:xfrm>
            <a:off x="754332" y="894567"/>
            <a:ext cx="4814310" cy="3756013"/>
            <a:chOff x="754332" y="894567"/>
            <a:chExt cx="4814310" cy="3756013"/>
          </a:xfrm>
        </p:grpSpPr>
        <p:pic>
          <p:nvPicPr>
            <p:cNvPr id="1026" name="Picture 2" descr="Technology: Purchase Your Apps On Google Through M-Pesa - Potentash">
              <a:extLst>
                <a:ext uri="{FF2B5EF4-FFF2-40B4-BE49-F238E27FC236}">
                  <a16:creationId xmlns:a16="http://schemas.microsoft.com/office/drawing/2014/main" id="{D6F33825-3265-DA44-BCA5-DC7F40E22816}"/>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l="28658" r="4566"/>
            <a:stretch/>
          </p:blipFill>
          <p:spPr bwMode="auto">
            <a:xfrm>
              <a:off x="754332" y="894567"/>
              <a:ext cx="4458894" cy="37560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9231063-5EB3-4D49-91DD-988CB4B13091}"/>
                </a:ext>
              </a:extLst>
            </p:cNvPr>
            <p:cNvSpPr txBox="1"/>
            <p:nvPr/>
          </p:nvSpPr>
          <p:spPr>
            <a:xfrm>
              <a:off x="797368" y="4450525"/>
              <a:ext cx="4771274" cy="200055"/>
            </a:xfrm>
            <a:prstGeom prst="rect">
              <a:avLst/>
            </a:prstGeom>
            <a:noFill/>
          </p:spPr>
          <p:txBody>
            <a:bodyPr wrap="square" rtlCol="0">
              <a:spAutoFit/>
            </a:bodyPr>
            <a:lstStyle/>
            <a:p>
              <a:r>
                <a:rPr lang="en-US" sz="700" dirty="0">
                  <a:latin typeface="Helvetica Neue" charset="0"/>
                  <a:ea typeface="Helvetica Neue" charset="0"/>
                  <a:cs typeface="Helvetica Neue" charset="0"/>
                </a:rPr>
                <a:t>https://</a:t>
              </a:r>
              <a:r>
                <a:rPr lang="en-US" sz="700" dirty="0" err="1">
                  <a:latin typeface="Helvetica Neue" charset="0"/>
                  <a:ea typeface="Helvetica Neue" charset="0"/>
                  <a:cs typeface="Helvetica Neue" charset="0"/>
                </a:rPr>
                <a:t>techweez.com</a:t>
              </a:r>
              <a:r>
                <a:rPr lang="en-US" sz="700" dirty="0">
                  <a:latin typeface="Helvetica Neue" charset="0"/>
                  <a:ea typeface="Helvetica Neue" charset="0"/>
                  <a:cs typeface="Helvetica Neue" charset="0"/>
                </a:rPr>
                <a:t>/2017/04/27/is-our-over-dependence-on-</a:t>
              </a:r>
              <a:r>
                <a:rPr lang="en-US" sz="700" dirty="0" err="1">
                  <a:latin typeface="Helvetica Neue" charset="0"/>
                  <a:ea typeface="Helvetica Neue" charset="0"/>
                  <a:cs typeface="Helvetica Neue" charset="0"/>
                </a:rPr>
                <a:t>mpesa</a:t>
              </a:r>
              <a:r>
                <a:rPr lang="en-US" sz="700" dirty="0">
                  <a:latin typeface="Helvetica Neue" charset="0"/>
                  <a:ea typeface="Helvetica Neue" charset="0"/>
                  <a:cs typeface="Helvetica Neue" charset="0"/>
                </a:rPr>
                <a:t>-a-dangerous-move-can-something/</a:t>
              </a:r>
            </a:p>
          </p:txBody>
        </p:sp>
      </p:grpSp>
    </p:spTree>
    <p:extLst>
      <p:ext uri="{BB962C8B-B14F-4D97-AF65-F5344CB8AC3E}">
        <p14:creationId xmlns:p14="http://schemas.microsoft.com/office/powerpoint/2010/main" val="30942642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4" name="Picture 13" descr="fame.png">
            <a:extLst>
              <a:ext uri="{FF2B5EF4-FFF2-40B4-BE49-F238E27FC236}">
                <a16:creationId xmlns:a16="http://schemas.microsoft.com/office/drawing/2014/main" id="{6B0C4B46-3CD1-41FE-BBD6-1FA368EEA0A9}"/>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1057242" y="247000"/>
            <a:ext cx="802907" cy="826756"/>
          </a:xfrm>
          <a:prstGeom prst="rect">
            <a:avLst/>
          </a:prstGeom>
        </p:spPr>
      </p:pic>
      <p:sp>
        <p:nvSpPr>
          <p:cNvPr id="4100" name="Rectangle 2"/>
          <p:cNvSpPr>
            <a:spLocks noGrp="1" noChangeArrowheads="1"/>
          </p:cNvSpPr>
          <p:nvPr>
            <p:ph type="title"/>
          </p:nvPr>
        </p:nvSpPr>
        <p:spPr/>
        <p:txBody>
          <a:bodyPr/>
          <a:lstStyle/>
          <a:p>
            <a:pPr eaLnBrk="1" hangingPunct="1"/>
            <a:r>
              <a:rPr lang="en-US" dirty="0"/>
              <a:t>Hall of Fame!</a:t>
            </a:r>
          </a:p>
        </p:txBody>
      </p:sp>
      <p:sp>
        <p:nvSpPr>
          <p:cNvPr id="2" name="Date Placeholder 1"/>
          <p:cNvSpPr>
            <a:spLocks noGrp="1"/>
          </p:cNvSpPr>
          <p:nvPr>
            <p:ph type="dt" sz="half" idx="10"/>
          </p:nvPr>
        </p:nvSpPr>
        <p:spPr/>
        <p:txBody>
          <a:bodyPr/>
          <a:lstStyle/>
          <a:p>
            <a:pPr>
              <a:defRPr/>
            </a:pPr>
            <a:r>
              <a:rPr lang="en-US"/>
              <a:t>Autumn 2024</a:t>
            </a:r>
            <a:endParaRPr lang="en-US" dirty="0"/>
          </a:p>
        </p:txBody>
      </p:sp>
      <p:sp>
        <p:nvSpPr>
          <p:cNvPr id="3" name="Footer Placeholder 2"/>
          <p:cNvSpPr>
            <a:spLocks noGrp="1"/>
          </p:cNvSpPr>
          <p:nvPr>
            <p:ph type="ftr" sz="quarter" idx="11"/>
          </p:nvPr>
        </p:nvSpPr>
        <p:spPr/>
        <p:txBody>
          <a:bodyPr/>
          <a:lstStyle/>
          <a:p>
            <a:pPr>
              <a:defRPr/>
            </a:pPr>
            <a:r>
              <a:rPr lang="en-US" dirty="0" err="1"/>
              <a:t>dt+UX</a:t>
            </a:r>
            <a:r>
              <a:rPr lang="en-US" dirty="0"/>
              <a:t>: Design Thinking for User Experience Design, Prototyping &amp; Evaluation</a:t>
            </a:r>
          </a:p>
        </p:txBody>
      </p:sp>
      <p:sp>
        <p:nvSpPr>
          <p:cNvPr id="6" name="Slide Number Placeholder 5"/>
          <p:cNvSpPr>
            <a:spLocks noGrp="1"/>
          </p:cNvSpPr>
          <p:nvPr>
            <p:ph type="sldNum" sz="quarter" idx="12"/>
          </p:nvPr>
        </p:nvSpPr>
        <p:spPr/>
        <p:txBody>
          <a:bodyPr/>
          <a:lstStyle/>
          <a:p>
            <a:pPr>
              <a:defRPr/>
            </a:pPr>
            <a:fld id="{7CF9CC2F-3848-4AD5-9140-DCA5A9E08CD9}" type="slidenum">
              <a:rPr lang="en-US"/>
              <a:pPr>
                <a:defRPr/>
              </a:pPr>
              <a:t>9</a:t>
            </a:fld>
            <a:endParaRPr lang="en-US"/>
          </a:p>
        </p:txBody>
      </p:sp>
      <p:sp>
        <p:nvSpPr>
          <p:cNvPr id="8" name="Content Placeholder 9"/>
          <p:cNvSpPr txBox="1">
            <a:spLocks/>
          </p:cNvSpPr>
          <p:nvPr/>
        </p:nvSpPr>
        <p:spPr bwMode="auto">
          <a:xfrm>
            <a:off x="5477579" y="1290639"/>
            <a:ext cx="6512651" cy="530542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b="0" i="0">
                <a:solidFill>
                  <a:schemeClr val="tx1"/>
                </a:solidFill>
                <a:latin typeface="Helvetica Light"/>
                <a:ea typeface="ＭＳ Ｐゴシック" charset="0"/>
                <a:cs typeface="Helvetica Light"/>
              </a:defRPr>
            </a:lvl1pPr>
            <a:lvl2pPr marL="742950" indent="-285750" algn="l" rtl="0" eaLnBrk="1" fontAlgn="base" hangingPunct="1">
              <a:spcBef>
                <a:spcPct val="20000"/>
              </a:spcBef>
              <a:spcAft>
                <a:spcPct val="0"/>
              </a:spcAft>
              <a:buChar char="–"/>
              <a:defRPr sz="2800" b="0" i="0">
                <a:solidFill>
                  <a:schemeClr val="tx1"/>
                </a:solidFill>
                <a:latin typeface="Helvetica Light"/>
                <a:ea typeface="ＭＳ Ｐゴシック" charset="0"/>
                <a:cs typeface="Helvetica Light"/>
              </a:defRPr>
            </a:lvl2pPr>
            <a:lvl3pPr marL="1143000" indent="-228600" algn="l" rtl="0" eaLnBrk="1" fontAlgn="base" hangingPunct="1">
              <a:spcBef>
                <a:spcPct val="20000"/>
              </a:spcBef>
              <a:spcAft>
                <a:spcPct val="0"/>
              </a:spcAft>
              <a:buChar char="•"/>
              <a:defRPr sz="2400" b="0" i="0">
                <a:solidFill>
                  <a:schemeClr val="tx1"/>
                </a:solidFill>
                <a:latin typeface="Helvetica Light"/>
                <a:ea typeface="ＭＳ Ｐゴシック" charset="0"/>
                <a:cs typeface="Helvetica Light"/>
              </a:defRPr>
            </a:lvl3pPr>
            <a:lvl4pPr marL="16002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4pPr>
            <a:lvl5pPr marL="2057400" indent="-228600" algn="l" rtl="0" eaLnBrk="1" fontAlgn="base" hangingPunct="1">
              <a:spcBef>
                <a:spcPct val="20000"/>
              </a:spcBef>
              <a:spcAft>
                <a:spcPct val="0"/>
              </a:spcAft>
              <a:buChar char="»"/>
              <a:defRPr sz="2000" b="0" i="0">
                <a:solidFill>
                  <a:schemeClr val="tx1"/>
                </a:solidFill>
                <a:latin typeface="Helvetica Light"/>
                <a:ea typeface="ＭＳ Ｐゴシック" charset="0"/>
                <a:cs typeface="Helvetica Light"/>
              </a:defRPr>
            </a:lvl5pPr>
            <a:lvl6pPr marL="2514600" indent="-228600" algn="l" rtl="0" eaLnBrk="1" fontAlgn="base" hangingPunct="1">
              <a:spcBef>
                <a:spcPct val="20000"/>
              </a:spcBef>
              <a:spcAft>
                <a:spcPct val="0"/>
              </a:spcAft>
              <a:buChar char="»"/>
              <a:defRPr sz="2000" b="1">
                <a:solidFill>
                  <a:schemeClr val="tx1"/>
                </a:solidFill>
                <a:latin typeface="+mn-lt"/>
              </a:defRPr>
            </a:lvl6pPr>
            <a:lvl7pPr marL="2971800" indent="-228600" algn="l" rtl="0" eaLnBrk="1" fontAlgn="base" hangingPunct="1">
              <a:spcBef>
                <a:spcPct val="20000"/>
              </a:spcBef>
              <a:spcAft>
                <a:spcPct val="0"/>
              </a:spcAft>
              <a:buChar char="»"/>
              <a:defRPr sz="2000" b="1">
                <a:solidFill>
                  <a:schemeClr val="tx1"/>
                </a:solidFill>
                <a:latin typeface="+mn-lt"/>
              </a:defRPr>
            </a:lvl7pPr>
            <a:lvl8pPr marL="3429000" indent="-228600" algn="l" rtl="0" eaLnBrk="1" fontAlgn="base" hangingPunct="1">
              <a:spcBef>
                <a:spcPct val="20000"/>
              </a:spcBef>
              <a:spcAft>
                <a:spcPct val="0"/>
              </a:spcAft>
              <a:buChar char="»"/>
              <a:defRPr sz="2000" b="1">
                <a:solidFill>
                  <a:schemeClr val="tx1"/>
                </a:solidFill>
                <a:latin typeface="+mn-lt"/>
              </a:defRPr>
            </a:lvl8pPr>
            <a:lvl9pPr marL="3886200" indent="-228600" algn="l" rtl="0" eaLnBrk="1" fontAlgn="base" hangingPunct="1">
              <a:spcBef>
                <a:spcPct val="20000"/>
              </a:spcBef>
              <a:spcAft>
                <a:spcPct val="0"/>
              </a:spcAft>
              <a:buChar char="»"/>
              <a:defRPr sz="2000" b="1">
                <a:solidFill>
                  <a:schemeClr val="tx1"/>
                </a:solidFill>
                <a:latin typeface="+mn-lt"/>
              </a:defRPr>
            </a:lvl9pPr>
          </a:lstStyle>
          <a:p>
            <a:r>
              <a:rPr lang="en-US" dirty="0"/>
              <a:t>M-</a:t>
            </a:r>
            <a:r>
              <a:rPr lang="en-US" dirty="0" err="1"/>
              <a:t>Pesa</a:t>
            </a:r>
            <a:r>
              <a:rPr lang="en-US" dirty="0"/>
              <a:t> mobile payments</a:t>
            </a:r>
          </a:p>
          <a:p>
            <a:r>
              <a:rPr lang="en-US" dirty="0"/>
              <a:t>Common in Africa</a:t>
            </a:r>
          </a:p>
          <a:p>
            <a:endParaRPr lang="en-US" dirty="0"/>
          </a:p>
          <a:p>
            <a:r>
              <a:rPr lang="en-US" dirty="0"/>
              <a:t>Simple UI but brings banking services to the unbanked!</a:t>
            </a:r>
          </a:p>
          <a:p>
            <a:endParaRPr lang="en-US" dirty="0"/>
          </a:p>
          <a:p>
            <a:r>
              <a:rPr lang="en-US" dirty="0"/>
              <a:t>Good example of H12 – Value Alignment &amp; Inclusion</a:t>
            </a:r>
          </a:p>
        </p:txBody>
      </p:sp>
      <p:pic>
        <p:nvPicPr>
          <p:cNvPr id="10" name="Picture 9"/>
          <p:cNvPicPr>
            <a:picLocks noChangeAspect="1"/>
          </p:cNvPicPr>
          <p:nvPr/>
        </p:nvPicPr>
        <p:blipFill rotWithShape="1">
          <a:blip r:embed="rId4"/>
          <a:srcRect r="618"/>
          <a:stretch/>
        </p:blipFill>
        <p:spPr>
          <a:xfrm>
            <a:off x="797368" y="3715477"/>
            <a:ext cx="4415857" cy="2964707"/>
          </a:xfrm>
          <a:prstGeom prst="rect">
            <a:avLst/>
          </a:prstGeom>
        </p:spPr>
      </p:pic>
      <p:sp>
        <p:nvSpPr>
          <p:cNvPr id="13" name="TextBox 12"/>
          <p:cNvSpPr txBox="1"/>
          <p:nvPr/>
        </p:nvSpPr>
        <p:spPr>
          <a:xfrm>
            <a:off x="1533509" y="6449159"/>
            <a:ext cx="3207929" cy="215444"/>
          </a:xfrm>
          <a:prstGeom prst="rect">
            <a:avLst/>
          </a:prstGeom>
          <a:noFill/>
        </p:spPr>
        <p:txBody>
          <a:bodyPr wrap="none" rtlCol="0">
            <a:spAutoFit/>
          </a:bodyPr>
          <a:lstStyle/>
          <a:p>
            <a:r>
              <a:rPr lang="en-US" sz="800" dirty="0">
                <a:latin typeface="Helvetica Neue" charset="0"/>
                <a:ea typeface="Helvetica Neue" charset="0"/>
                <a:cs typeface="Helvetica Neue" charset="0"/>
              </a:rPr>
              <a:t>http://</a:t>
            </a:r>
            <a:r>
              <a:rPr lang="en-US" sz="800" dirty="0" err="1">
                <a:latin typeface="Helvetica Neue" charset="0"/>
                <a:ea typeface="Helvetica Neue" charset="0"/>
                <a:cs typeface="Helvetica Neue" charset="0"/>
              </a:rPr>
              <a:t>blog.unibulmerchantservices.com</a:t>
            </a:r>
            <a:r>
              <a:rPr lang="en-US" sz="800" dirty="0">
                <a:latin typeface="Helvetica Neue" charset="0"/>
                <a:ea typeface="Helvetica Neue" charset="0"/>
                <a:cs typeface="Helvetica Neue" charset="0"/>
              </a:rPr>
              <a:t>/m-</a:t>
            </a:r>
            <a:r>
              <a:rPr lang="en-US" sz="800" dirty="0" err="1">
                <a:latin typeface="Helvetica Neue" charset="0"/>
                <a:ea typeface="Helvetica Neue" charset="0"/>
                <a:cs typeface="Helvetica Neue" charset="0"/>
              </a:rPr>
              <a:t>pesa</a:t>
            </a:r>
            <a:r>
              <a:rPr lang="en-US" sz="800" dirty="0">
                <a:latin typeface="Helvetica Neue" charset="0"/>
                <a:ea typeface="Helvetica Neue" charset="0"/>
                <a:cs typeface="Helvetica Neue" charset="0"/>
              </a:rPr>
              <a:t>-by-the-numbers/</a:t>
            </a:r>
          </a:p>
        </p:txBody>
      </p:sp>
      <p:pic>
        <p:nvPicPr>
          <p:cNvPr id="5" name="Picture 4"/>
          <p:cNvPicPr>
            <a:picLocks noChangeAspect="1"/>
          </p:cNvPicPr>
          <p:nvPr/>
        </p:nvPicPr>
        <p:blipFill>
          <a:blip r:embed="rId5"/>
          <a:stretch>
            <a:fillRect/>
          </a:stretch>
        </p:blipFill>
        <p:spPr>
          <a:xfrm>
            <a:off x="783465" y="895617"/>
            <a:ext cx="4429760" cy="2919886"/>
          </a:xfrm>
          <a:prstGeom prst="rect">
            <a:avLst/>
          </a:prstGeom>
        </p:spPr>
      </p:pic>
      <p:sp>
        <p:nvSpPr>
          <p:cNvPr id="9" name="TextBox 8"/>
          <p:cNvSpPr txBox="1"/>
          <p:nvPr/>
        </p:nvSpPr>
        <p:spPr>
          <a:xfrm>
            <a:off x="939765" y="3589020"/>
            <a:ext cx="4158511" cy="200055"/>
          </a:xfrm>
          <a:prstGeom prst="rect">
            <a:avLst/>
          </a:prstGeom>
          <a:noFill/>
        </p:spPr>
        <p:txBody>
          <a:bodyPr wrap="none" rtlCol="0">
            <a:spAutoFit/>
          </a:bodyPr>
          <a:lstStyle/>
          <a:p>
            <a:r>
              <a:rPr lang="en-US" sz="700" dirty="0">
                <a:latin typeface="Helvetica Neue" charset="0"/>
                <a:ea typeface="Helvetica Neue" charset="0"/>
                <a:cs typeface="Helvetica Neue" charset="0"/>
              </a:rPr>
              <a:t>http://</a:t>
            </a:r>
            <a:r>
              <a:rPr lang="en-US" sz="700" dirty="0" err="1">
                <a:latin typeface="Helvetica Neue" charset="0"/>
                <a:ea typeface="Helvetica Neue" charset="0"/>
                <a:cs typeface="Helvetica Neue" charset="0"/>
              </a:rPr>
              <a:t>africanbusinessmagazine.com</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wordpress</a:t>
            </a:r>
            <a:r>
              <a:rPr lang="en-US" sz="700" dirty="0">
                <a:latin typeface="Helvetica Neue" charset="0"/>
                <a:ea typeface="Helvetica Neue" charset="0"/>
                <a:cs typeface="Helvetica Neue" charset="0"/>
              </a:rPr>
              <a:t>/</a:t>
            </a:r>
            <a:r>
              <a:rPr lang="en-US" sz="700" dirty="0" err="1">
                <a:latin typeface="Helvetica Neue" charset="0"/>
                <a:ea typeface="Helvetica Neue" charset="0"/>
                <a:cs typeface="Helvetica Neue" charset="0"/>
              </a:rPr>
              <a:t>wp</a:t>
            </a:r>
            <a:r>
              <a:rPr lang="en-US" sz="700" dirty="0">
                <a:latin typeface="Helvetica Neue" charset="0"/>
                <a:ea typeface="Helvetica Neue" charset="0"/>
                <a:cs typeface="Helvetica Neue" charset="0"/>
              </a:rPr>
              <a:t>-content/uploads/2014/07/mobile-</a:t>
            </a:r>
            <a:r>
              <a:rPr lang="en-US" sz="700" dirty="0" err="1">
                <a:latin typeface="Helvetica Neue" charset="0"/>
                <a:ea typeface="Helvetica Neue" charset="0"/>
                <a:cs typeface="Helvetica Neue" charset="0"/>
              </a:rPr>
              <a:t>payment.png</a:t>
            </a:r>
            <a:endParaRPr lang="en-US" sz="700" dirty="0">
              <a:latin typeface="Helvetica Neue" charset="0"/>
              <a:ea typeface="Helvetica Neue" charset="0"/>
              <a:cs typeface="Helvetica Neue" charset="0"/>
            </a:endParaRPr>
          </a:p>
        </p:txBody>
      </p:sp>
    </p:spTree>
    <p:extLst>
      <p:ext uri="{BB962C8B-B14F-4D97-AF65-F5344CB8AC3E}">
        <p14:creationId xmlns:p14="http://schemas.microsoft.com/office/powerpoint/2010/main" val="2637169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5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5CADFF"/>
      </a:hlink>
      <a:folHlink>
        <a:srgbClr val="B2B2B2"/>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12233</TotalTime>
  <Words>7723</Words>
  <Application>Microsoft Macintosh PowerPoint</Application>
  <PresentationFormat>Widescreen</PresentationFormat>
  <Paragraphs>956</Paragraphs>
  <Slides>60</Slides>
  <Notes>60</Notes>
  <HiddenSlides>6</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60</vt:i4>
      </vt:variant>
    </vt:vector>
  </HeadingPairs>
  <TitlesOfParts>
    <vt:vector size="72" baseType="lpstr">
      <vt:lpstr>Arial</vt:lpstr>
      <vt:lpstr>Arial Black</vt:lpstr>
      <vt:lpstr>Gill Sans Light</vt:lpstr>
      <vt:lpstr>Helvetica</vt:lpstr>
      <vt:lpstr>Helvetica Light</vt:lpstr>
      <vt:lpstr>Helvetica Neue</vt:lpstr>
      <vt:lpstr>Helvetica Neue Light</vt:lpstr>
      <vt:lpstr>Symbol</vt:lpstr>
      <vt:lpstr>Times New Roman</vt:lpstr>
      <vt:lpstr>Verdana</vt:lpstr>
      <vt:lpstr>Wingdings</vt:lpstr>
      <vt:lpstr>5_Summer HCI</vt:lpstr>
      <vt:lpstr>Conceptual Models &amp;  Interface Metaphors</vt:lpstr>
      <vt:lpstr>Hall of Fame or Shame?</vt:lpstr>
      <vt:lpstr>Hall of Shame!</vt:lpstr>
      <vt:lpstr>A Better Design</vt:lpstr>
      <vt:lpstr>Hall of Fame or Shame?</vt:lpstr>
      <vt:lpstr>Hall of Fame or Shame?</vt:lpstr>
      <vt:lpstr>Hall of Fame or Shame?</vt:lpstr>
      <vt:lpstr>Hall of Fame or Shame?</vt:lpstr>
      <vt:lpstr>Hall of Fame!</vt:lpstr>
      <vt:lpstr>Conceptual Models &amp;  Interface Metaphors</vt:lpstr>
      <vt:lpstr>Outline</vt:lpstr>
      <vt:lpstr>Design of Everyday Things</vt:lpstr>
      <vt:lpstr>Conceptual Model?</vt:lpstr>
      <vt:lpstr>Affordances as Perceptual Clues</vt:lpstr>
      <vt:lpstr>Affordances as Perceptual Clues</vt:lpstr>
      <vt:lpstr>Affordances as Perceptual Clues</vt:lpstr>
      <vt:lpstr>Affordances as Perceptual Clues</vt:lpstr>
      <vt:lpstr>Refrigerator</vt:lpstr>
      <vt:lpstr>Refrigerator Controls</vt:lpstr>
      <vt:lpstr>A Common Conceptual Model</vt:lpstr>
      <vt:lpstr>Actual Conceptual Model</vt:lpstr>
      <vt:lpstr>Design Model &amp; Customer Model</vt:lpstr>
      <vt:lpstr>Conceptual Model Mismatch</vt:lpstr>
      <vt:lpstr>Model Mismatch: Car Automatic Shifter</vt:lpstr>
      <vt:lpstr>Model Mismatch: Windows 10 Bluetooth</vt:lpstr>
      <vt:lpstr>Model Mismatch: Windows 10 Bluetooth</vt:lpstr>
      <vt:lpstr>Model Mismatch: Windows 10 Bluetooth</vt:lpstr>
      <vt:lpstr>Model Mismatch: Windows 10 Bluetooth</vt:lpstr>
      <vt:lpstr>5-min activity: Conceptual models</vt:lpstr>
      <vt:lpstr>Gulf of Evaluation &amp; Gulf of Execution</vt:lpstr>
      <vt:lpstr>Gulf of Evaluation &amp; Gulf of Execution</vt:lpstr>
      <vt:lpstr>Administrivia</vt:lpstr>
      <vt:lpstr>Administrivia</vt:lpstr>
      <vt:lpstr>Midterm</vt:lpstr>
      <vt:lpstr>TEAM BREAK Talk about how to build your medium-fi prototype</vt:lpstr>
      <vt:lpstr>Design Guides</vt:lpstr>
      <vt:lpstr>Make Things Visible</vt:lpstr>
      <vt:lpstr>Make Things Visible</vt:lpstr>
      <vt:lpstr>Make Things Visible</vt:lpstr>
      <vt:lpstr>Make Things Visible</vt:lpstr>
      <vt:lpstr>Make Things Visible</vt:lpstr>
      <vt:lpstr>Map Interface Controls to Customer’s Model</vt:lpstr>
      <vt:lpstr>Map Interface Controls to Customer’s Model</vt:lpstr>
      <vt:lpstr>Map Interface Controls to Customer’s Model</vt:lpstr>
      <vt:lpstr>Map Interface Controls to Customer’s Model</vt:lpstr>
      <vt:lpstr>Metaphor</vt:lpstr>
      <vt:lpstr>Desktop Metaphor</vt:lpstr>
      <vt:lpstr>Desktop Metaphor</vt:lpstr>
      <vt:lpstr>Example Metaphors</vt:lpstr>
      <vt:lpstr>How to Use Metaphor</vt:lpstr>
      <vt:lpstr>Avoid Metaphor for Metaphor’s Sake</vt:lpstr>
      <vt:lpstr>Avoid Metaphor for Metaphor’s Sake</vt:lpstr>
      <vt:lpstr>Ways of Being Consistent</vt:lpstr>
      <vt:lpstr>Is Consistent Always Better?</vt:lpstr>
      <vt:lpstr>Is Consistent Always Better?</vt:lpstr>
      <vt:lpstr>Is Consistent Always Better?</vt:lpstr>
      <vt:lpstr>Is Consistent Always Better?</vt:lpstr>
      <vt:lpstr>Summary</vt:lpstr>
      <vt:lpstr>Further Reading</vt:lpstr>
      <vt:lpstr>Next Time</vt:lpstr>
    </vt:vector>
  </TitlesOfParts>
  <Company>Berkeley Summer Engineering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Conceptual Models &amp; Interface Metaphors</dc:title>
  <dc:subject>User Interface Design, Prototyping, and Evaluation</dc:subject>
  <dc:creator>James Landay</dc:creator>
  <cp:keywords>usability, interface design, interaction design, user interface, user interface design, metaphors, conceptual models</cp:keywords>
  <cp:lastModifiedBy>James A Landay</cp:lastModifiedBy>
  <cp:revision>800</cp:revision>
  <cp:lastPrinted>2022-11-09T21:22:53Z</cp:lastPrinted>
  <dcterms:created xsi:type="dcterms:W3CDTF">1995-06-02T21:27:28Z</dcterms:created>
  <dcterms:modified xsi:type="dcterms:W3CDTF">2024-10-28T22:22:22Z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3</vt:i4>
  </property>
  <property fmtid="{D5CDD505-2E9C-101B-9397-08002B2CF9AE}" pid="7" name="MailAddress">
    <vt:lpwstr>landay@cs.berkeley.edu</vt:lpwstr>
  </property>
  <property fmtid="{D5CDD505-2E9C-101B-9397-08002B2CF9AE}" pid="8" name="HomePage">
    <vt:lpwstr>http://bmrc.berkeley.edu/courseware/cs160/fall00/</vt:lpwstr>
  </property>
  <property fmtid="{D5CDD505-2E9C-101B-9397-08002B2CF9AE}" pid="9" name="Other">
    <vt:lpwstr>CS 160, Fall 2000</vt:lpwstr>
  </property>
  <property fmtid="{D5CDD505-2E9C-101B-9397-08002B2CF9AE}" pid="10" name="DownloadOriginal">
    <vt:bool>true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3</vt:i4>
  </property>
  <property fmtid="{D5CDD505-2E9C-101B-9397-08002B2CF9AE}" pid="19" name="ShowNotes">
    <vt:bool>false</vt:bool>
  </property>
  <property fmtid="{D5CDD505-2E9C-101B-9397-08002B2CF9AE}" pid="20" name="NavBtnPos">
    <vt:i4>3</vt:i4>
  </property>
  <property fmtid="{D5CDD505-2E9C-101B-9397-08002B2CF9AE}" pid="21" name="OutputDir">
    <vt:lpwstr>I:\www\documents\courseware\cs160\fall00\Lectures</vt:lpwstr>
  </property>
</Properties>
</file>