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79" r:id="rId1"/>
    <p:sldMasterId id="2147483898" r:id="rId2"/>
    <p:sldMasterId id="2147483918" r:id="rId3"/>
    <p:sldMasterId id="2147483935" r:id="rId4"/>
  </p:sldMasterIdLst>
  <p:notesMasterIdLst>
    <p:notesMasterId r:id="rId82"/>
  </p:notesMasterIdLst>
  <p:handoutMasterIdLst>
    <p:handoutMasterId r:id="rId83"/>
  </p:handoutMasterIdLst>
  <p:sldIdLst>
    <p:sldId id="256" r:id="rId5"/>
    <p:sldId id="380" r:id="rId6"/>
    <p:sldId id="381" r:id="rId7"/>
    <p:sldId id="386" r:id="rId8"/>
    <p:sldId id="2262" r:id="rId9"/>
    <p:sldId id="365" r:id="rId10"/>
    <p:sldId id="261" r:id="rId11"/>
    <p:sldId id="272" r:id="rId12"/>
    <p:sldId id="2235" r:id="rId13"/>
    <p:sldId id="2255" r:id="rId14"/>
    <p:sldId id="2256" r:id="rId15"/>
    <p:sldId id="273" r:id="rId16"/>
    <p:sldId id="268" r:id="rId17"/>
    <p:sldId id="281" r:id="rId18"/>
    <p:sldId id="270" r:id="rId19"/>
    <p:sldId id="2259" r:id="rId20"/>
    <p:sldId id="2260" r:id="rId21"/>
    <p:sldId id="301" r:id="rId22"/>
    <p:sldId id="342" r:id="rId23"/>
    <p:sldId id="343" r:id="rId24"/>
    <p:sldId id="282" r:id="rId25"/>
    <p:sldId id="310" r:id="rId26"/>
    <p:sldId id="311" r:id="rId27"/>
    <p:sldId id="358" r:id="rId28"/>
    <p:sldId id="271" r:id="rId29"/>
    <p:sldId id="332" r:id="rId30"/>
    <p:sldId id="344" r:id="rId31"/>
    <p:sldId id="345" r:id="rId32"/>
    <p:sldId id="346" r:id="rId33"/>
    <p:sldId id="347" r:id="rId34"/>
    <p:sldId id="349" r:id="rId35"/>
    <p:sldId id="2257" r:id="rId36"/>
    <p:sldId id="639" r:id="rId37"/>
    <p:sldId id="2266" r:id="rId38"/>
    <p:sldId id="2265" r:id="rId39"/>
    <p:sldId id="361" r:id="rId40"/>
    <p:sldId id="303" r:id="rId41"/>
    <p:sldId id="351" r:id="rId42"/>
    <p:sldId id="353" r:id="rId43"/>
    <p:sldId id="354" r:id="rId44"/>
    <p:sldId id="334" r:id="rId45"/>
    <p:sldId id="312" r:id="rId46"/>
    <p:sldId id="320" r:id="rId47"/>
    <p:sldId id="284" r:id="rId48"/>
    <p:sldId id="285" r:id="rId49"/>
    <p:sldId id="319" r:id="rId50"/>
    <p:sldId id="318" r:id="rId51"/>
    <p:sldId id="305" r:id="rId52"/>
    <p:sldId id="286" r:id="rId53"/>
    <p:sldId id="306" r:id="rId54"/>
    <p:sldId id="322" r:id="rId55"/>
    <p:sldId id="337" r:id="rId56"/>
    <p:sldId id="323" r:id="rId57"/>
    <p:sldId id="338" r:id="rId58"/>
    <p:sldId id="339" r:id="rId59"/>
    <p:sldId id="340" r:id="rId60"/>
    <p:sldId id="341" r:id="rId61"/>
    <p:sldId id="292" r:id="rId62"/>
    <p:sldId id="2258" r:id="rId63"/>
    <p:sldId id="2264" r:id="rId64"/>
    <p:sldId id="2267" r:id="rId65"/>
    <p:sldId id="277" r:id="rId66"/>
    <p:sldId id="308" r:id="rId67"/>
    <p:sldId id="328" r:id="rId68"/>
    <p:sldId id="330" r:id="rId69"/>
    <p:sldId id="316" r:id="rId70"/>
    <p:sldId id="317" r:id="rId71"/>
    <p:sldId id="274" r:id="rId72"/>
    <p:sldId id="288" r:id="rId73"/>
    <p:sldId id="333" r:id="rId74"/>
    <p:sldId id="326" r:id="rId75"/>
    <p:sldId id="389" r:id="rId76"/>
    <p:sldId id="278" r:id="rId77"/>
    <p:sldId id="357" r:id="rId78"/>
    <p:sldId id="355" r:id="rId79"/>
    <p:sldId id="364" r:id="rId80"/>
    <p:sldId id="2261" r:id="rId81"/>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92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B500"/>
    <a:srgbClr val="F20000"/>
    <a:srgbClr val="F2F2F2"/>
    <a:srgbClr val="77787A"/>
    <a:srgbClr val="000000"/>
    <a:srgbClr val="FC74B4"/>
    <a:srgbClr val="B3CAF6"/>
    <a:srgbClr val="FFFF00"/>
    <a:srgbClr val="F6EA00"/>
    <a:srgbClr val="82DA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42" autoAdjust="0"/>
    <p:restoredTop sz="70976" autoAdjust="0"/>
  </p:normalViewPr>
  <p:slideViewPr>
    <p:cSldViewPr snapToGrid="0" snapToObjects="1">
      <p:cViewPr varScale="1">
        <p:scale>
          <a:sx n="145" d="100"/>
          <a:sy n="145" d="100"/>
        </p:scale>
        <p:origin x="1336" y="192"/>
      </p:cViewPr>
      <p:guideLst>
        <p:guide orient="horz" pos="1926"/>
        <p:guide pos="3840"/>
      </p:guideLst>
    </p:cSldViewPr>
  </p:slideViewPr>
  <p:notesTextViewPr>
    <p:cViewPr>
      <p:scale>
        <a:sx n="125" d="100"/>
        <a:sy n="125" d="100"/>
      </p:scale>
      <p:origin x="0" y="0"/>
    </p:cViewPr>
  </p:notesTextViewPr>
  <p:sorterViewPr>
    <p:cViewPr>
      <p:scale>
        <a:sx n="1" d="1"/>
        <a:sy n="1" d="1"/>
      </p:scale>
      <p:origin x="0" y="0"/>
    </p:cViewPr>
  </p:sorterViewPr>
  <p:notesViewPr>
    <p:cSldViewPr snapToGrid="0" snapToObjects="1" showGuides="1">
      <p:cViewPr>
        <p:scale>
          <a:sx n="257" d="100"/>
          <a:sy n="257" d="100"/>
        </p:scale>
        <p:origin x="0" y="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sz="1000" dirty="0">
              <a:latin typeface="Helvetica" panose="020B0604020202020204" pitchFamily="34" charset="0"/>
              <a:cs typeface="Helvetica" panose="020B0604020202020204" pitchFamily="34" charset="0"/>
            </a:endParaRPr>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7990C029-88E4-41F9-B032-6E9A572CE213}" type="slidenum">
              <a:rPr lang="en-US" sz="1000" smtClean="0">
                <a:latin typeface="Helvetica" panose="020B0604020202020204" pitchFamily="34" charset="0"/>
                <a:cs typeface="Helvetica" panose="020B0604020202020204" pitchFamily="34" charset="0"/>
              </a:rPr>
              <a:t>‹#›</a:t>
            </a:fld>
            <a:endParaRPr lang="en-US" sz="1000" dirty="0">
              <a:latin typeface="Helvetica" panose="020B0604020202020204" pitchFamily="34" charset="0"/>
              <a:cs typeface="Helvetica" panose="020B0604020202020204" pitchFamily="34" charset="0"/>
            </a:endParaRPr>
          </a:p>
        </p:txBody>
      </p:sp>
      <p:sp>
        <p:nvSpPr>
          <p:cNvPr id="6" name="Rectangle 6"/>
          <p:cNvSpPr>
            <a:spLocks noGrp="1" noChangeArrowheads="1"/>
          </p:cNvSpPr>
          <p:nvPr>
            <p:ph type="hdr" sz="quarter"/>
          </p:nvPr>
        </p:nvSpPr>
        <p:spPr bwMode="auto">
          <a:xfrm>
            <a:off x="614598" y="230913"/>
            <a:ext cx="4991724" cy="692067"/>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panose="020B0604020202020204" pitchFamily="34" charset="0"/>
                <a:cs typeface="Helvetica" panose="020B0604020202020204" pitchFamily="34" charset="0"/>
              </a:rPr>
              <a:t>CS 147: </a:t>
            </a:r>
            <a:r>
              <a:rPr lang="en-US" dirty="0" err="1">
                <a:latin typeface="Helvetica" panose="020B0604020202020204" pitchFamily="34" charset="0"/>
                <a:cs typeface="Helvetica" panose="020B0604020202020204" pitchFamily="34" charset="0"/>
              </a:rPr>
              <a:t>dt+UX</a:t>
            </a:r>
            <a:r>
              <a:rPr lang="en-US" dirty="0">
                <a:latin typeface="Helvetica" panose="020B0604020202020204" pitchFamily="34" charset="0"/>
                <a:cs typeface="Helvetica" panose="020B0604020202020204" pitchFamily="34" charset="0"/>
              </a:rPr>
              <a:t> – Design Thinking for User Experience Design, Prototyping &amp; Evaluation</a:t>
            </a:r>
            <a:br>
              <a:rPr lang="en-US"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Autumn 2023</a:t>
            </a:r>
          </a:p>
          <a:p>
            <a:r>
              <a:rPr lang="en-US" i="0" dirty="0">
                <a:latin typeface="Helvetica" panose="020B0604020202020204" pitchFamily="34" charset="0"/>
                <a:cs typeface="Helvetica" panose="020B0604020202020204" pitchFamily="34" charset="0"/>
              </a:rPr>
              <a:t>Prof. James A. Landay</a:t>
            </a:r>
            <a:br>
              <a:rPr lang="en-US" i="0" dirty="0">
                <a:latin typeface="Helvetica" panose="020B0604020202020204" pitchFamily="34" charset="0"/>
                <a:cs typeface="Helvetica" panose="020B0604020202020204" pitchFamily="34" charset="0"/>
              </a:rPr>
            </a:br>
            <a:r>
              <a:rPr lang="en-US" i="0" dirty="0">
                <a:latin typeface="Helvetica" panose="020B0604020202020204" pitchFamily="34" charset="0"/>
                <a:cs typeface="Helvetica" panose="020B0604020202020204" pitchFamily="34" charset="0"/>
              </a:rPr>
              <a:t>Stanford University</a:t>
            </a:r>
          </a:p>
        </p:txBody>
      </p:sp>
      <p:sp>
        <p:nvSpPr>
          <p:cNvPr id="7" name="Date Placeholder 2"/>
          <p:cNvSpPr>
            <a:spLocks noGrp="1"/>
          </p:cNvSpPr>
          <p:nvPr>
            <p:ph type="dt" sz="quarter" idx="1"/>
          </p:nvPr>
        </p:nvSpPr>
        <p:spPr>
          <a:xfrm>
            <a:off x="5606322" y="230913"/>
            <a:ext cx="1221698" cy="479425"/>
          </a:xfrm>
          <a:prstGeom prst="rect">
            <a:avLst/>
          </a:prstGeom>
        </p:spPr>
        <p:txBody>
          <a:bodyPr vert="horz" lIns="91440" tIns="45720" rIns="91440" bIns="45720" rtlCol="0"/>
          <a:lstStyle>
            <a:lvl1pPr algn="r">
              <a:defRPr sz="1200"/>
            </a:lvl1pPr>
          </a:lstStyle>
          <a:p>
            <a:r>
              <a:rPr lang="en-US" sz="1000" dirty="0">
                <a:latin typeface="Helvetica" panose="020B0604020202020204" pitchFamily="34" charset="0"/>
                <a:cs typeface="Helvetica" panose="020B0604020202020204" pitchFamily="34" charset="0"/>
              </a:rPr>
              <a:t>October 23, 2023</a:t>
            </a:r>
          </a:p>
        </p:txBody>
      </p:sp>
    </p:spTree>
    <p:extLst>
      <p:ext uri="{BB962C8B-B14F-4D97-AF65-F5344CB8AC3E}">
        <p14:creationId xmlns:p14="http://schemas.microsoft.com/office/powerpoint/2010/main" val="1377604765"/>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1D212D8-E441-A340-B1D1-CFF288D8A525}" type="datetimeFigureOut">
              <a:rPr lang="en-US" smtClean="0"/>
              <a:t>10/23/24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209FDB91-B962-BA42-88C3-D2DF5A2C8EAF}" type="slidenum">
              <a:rPr lang="en-US" smtClean="0"/>
              <a:t>‹#›</a:t>
            </a:fld>
            <a:endParaRPr lang="en-US" dirty="0"/>
          </a:p>
        </p:txBody>
      </p:sp>
    </p:spTree>
    <p:extLst>
      <p:ext uri="{BB962C8B-B14F-4D97-AF65-F5344CB8AC3E}">
        <p14:creationId xmlns:p14="http://schemas.microsoft.com/office/powerpoint/2010/main" val="1560330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Goal break 40 min in and give a 25 min team break</a:t>
            </a:r>
          </a:p>
          <a:p>
            <a:endParaRPr lang="en-US" dirty="0"/>
          </a:p>
          <a:p>
            <a:r>
              <a:rPr lang="en-US" dirty="0"/>
              <a:t>-- last year –</a:t>
            </a:r>
          </a:p>
          <a:p>
            <a:r>
              <a:rPr lang="en-US" dirty="0"/>
              <a:t>Broke at 48. min and did 20 min break. Speed up a little. Finished on time, but went fast in last section after 10 min exercise</a:t>
            </a:r>
          </a:p>
          <a:p>
            <a:endParaRPr lang="en-US" dirty="0"/>
          </a:p>
          <a:p>
            <a:r>
              <a:rPr lang="en-US" dirty="0"/>
              <a:t>*** two years ago ***</a:t>
            </a:r>
          </a:p>
          <a:p>
            <a:r>
              <a:rPr lang="en-US" dirty="0"/>
              <a:t>Finished 3 min early</a:t>
            </a:r>
          </a:p>
          <a:p>
            <a:r>
              <a:rPr lang="en-US" dirty="0"/>
              <a:t>Broke 30 min in and took a 25 min team break</a:t>
            </a:r>
          </a:p>
          <a:p>
            <a:endParaRPr lang="en-US" dirty="0"/>
          </a:p>
          <a:p>
            <a:r>
              <a:rPr lang="en-US" dirty="0"/>
              <a:t>*** three years ago ***</a:t>
            </a:r>
          </a:p>
          <a:p>
            <a:r>
              <a:rPr lang="en-US" dirty="0"/>
              <a:t>Broke 45 min in for 20 min team break</a:t>
            </a:r>
          </a:p>
          <a:p>
            <a:r>
              <a:rPr lang="en-US" dirty="0"/>
              <a:t>3 minutes over (cut some slides in interestingness still to fit &amp; reduce bullets on dynamic movement &amp; metaphor)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a:t>
            </a:fld>
            <a:endParaRPr lang="en-US" dirty="0"/>
          </a:p>
        </p:txBody>
      </p:sp>
    </p:spTree>
    <p:extLst>
      <p:ext uri="{BB962C8B-B14F-4D97-AF65-F5344CB8AC3E}">
        <p14:creationId xmlns:p14="http://schemas.microsoft.com/office/powerpoint/2010/main" val="333171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reading order? how</a:t>
            </a:r>
            <a:r>
              <a:rPr lang="en-US" baseline="0" dirty="0"/>
              <a:t> is it achieved?</a:t>
            </a:r>
          </a:p>
          <a:p>
            <a:r>
              <a:rPr lang="en-US" baseline="0" dirty="0"/>
              <a:t>What object is your eye drawn to first?</a:t>
            </a:r>
          </a:p>
          <a:p>
            <a:r>
              <a:rPr lang="en-US" baseline="0" dirty="0"/>
              <a:t>Second?</a:t>
            </a:r>
          </a:p>
          <a:p>
            <a:r>
              <a:rPr lang="en-US" baseline="0" dirty="0"/>
              <a:t>Third?</a:t>
            </a:r>
            <a:br>
              <a:rPr lang="en-US" baseline="0" dirty="0"/>
            </a:br>
            <a:r>
              <a:rPr lang="en-US" baseline="0" dirty="0"/>
              <a:t>Why?</a:t>
            </a:r>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10</a:t>
            </a:fld>
            <a:endParaRPr lang="en-US" dirty="0"/>
          </a:p>
        </p:txBody>
      </p:sp>
    </p:spTree>
    <p:extLst>
      <p:ext uri="{BB962C8B-B14F-4D97-AF65-F5344CB8AC3E}">
        <p14:creationId xmlns:p14="http://schemas.microsoft.com/office/powerpoint/2010/main" val="1554387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you do it and in this order!</a:t>
            </a:r>
          </a:p>
          <a:p>
            <a:endParaRPr lang="en-US" dirty="0"/>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11</a:t>
            </a:fld>
            <a:endParaRPr lang="en-US" dirty="0"/>
          </a:p>
        </p:txBody>
      </p:sp>
    </p:spTree>
    <p:extLst>
      <p:ext uri="{BB962C8B-B14F-4D97-AF65-F5344CB8AC3E}">
        <p14:creationId xmlns:p14="http://schemas.microsoft.com/office/powerpoint/2010/main" val="4044094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principles of </a:t>
            </a:r>
            <a:r>
              <a:rPr lang="en-US" b="1" dirty="0"/>
              <a:t>Gestalt</a:t>
            </a:r>
            <a:r>
              <a:rPr lang="en-US" dirty="0"/>
              <a:t> </a:t>
            </a:r>
            <a:r>
              <a:rPr lang="en-US" b="1" dirty="0"/>
              <a:t>psychology</a:t>
            </a:r>
            <a:r>
              <a:rPr lang="en-US" dirty="0"/>
              <a:t> are based on the humans’ ability to </a:t>
            </a:r>
            <a:r>
              <a:rPr lang="en-US" b="1" dirty="0"/>
              <a:t>perceive</a:t>
            </a:r>
            <a:r>
              <a:rPr lang="en-US" dirty="0"/>
              <a:t> and </a:t>
            </a:r>
            <a:r>
              <a:rPr lang="en-US" b="1" dirty="0"/>
              <a:t>generate</a:t>
            </a:r>
            <a:r>
              <a:rPr lang="en-US" dirty="0"/>
              <a:t> </a:t>
            </a:r>
            <a:r>
              <a:rPr lang="en-US" b="1" dirty="0"/>
              <a:t>visual</a:t>
            </a:r>
            <a:r>
              <a:rPr lang="en-US" dirty="0"/>
              <a:t> </a:t>
            </a:r>
            <a:r>
              <a:rPr lang="en-US" b="1" dirty="0"/>
              <a:t>forms</a:t>
            </a:r>
            <a:r>
              <a:rPr lang="en-US"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 talked a bit last time about the perceptual system that underlies these principles.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On</a:t>
            </a:r>
            <a:r>
              <a:rPr lang="en-US" baseline="0" dirty="0">
                <a:latin typeface="Helvetica Light"/>
                <a:cs typeface="Helvetica Light"/>
              </a:rPr>
              <a:t>e of the six Gestalt Principles, “</a:t>
            </a:r>
            <a:r>
              <a:rPr lang="en-US" b="1" baseline="0" dirty="0">
                <a:latin typeface="Helvetica Light"/>
                <a:cs typeface="Helvetica Light"/>
              </a:rPr>
              <a:t>The Proximity </a:t>
            </a:r>
            <a:r>
              <a:rPr lang="en-US" b="1" dirty="0">
                <a:latin typeface="Helvetica Light"/>
                <a:cs typeface="Helvetica Light"/>
              </a:rPr>
              <a:t>principle</a:t>
            </a:r>
            <a:r>
              <a:rPr lang="en-US" dirty="0">
                <a:latin typeface="Helvetica Light"/>
                <a:cs typeface="Helvetica Light"/>
              </a:rPr>
              <a:t>” is often used in information design</a:t>
            </a:r>
            <a:r>
              <a:rPr lang="en-US" baseline="0" dirty="0">
                <a:latin typeface="Helvetica Light"/>
                <a:cs typeface="Helvetica Light"/>
              </a:rPr>
              <a:t>.</a:t>
            </a: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Helvetica Light"/>
              <a:cs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Helvetica Light"/>
                <a:cs typeface="Helvetica Light"/>
              </a:rPr>
              <a:t>We</a:t>
            </a:r>
            <a:r>
              <a:rPr lang="en-US" baseline="0" dirty="0">
                <a:latin typeface="Helvetica Light"/>
                <a:cs typeface="Helvetica Light"/>
              </a:rPr>
              <a:t> can use proximity to describe how elements are related to each other.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Helvetica Light"/>
              </a:rPr>
              <a:t>Simple: </a:t>
            </a:r>
            <a:r>
              <a:rPr lang="en-US" b="1" baseline="0" dirty="0">
                <a:latin typeface="Helvetica Light"/>
              </a:rPr>
              <a:t>related near. unrelated far</a:t>
            </a:r>
            <a:r>
              <a:rPr lang="en-US" baseline="0" dirty="0">
                <a:latin typeface="Helvetica Light"/>
              </a:rPr>
              <a:t>.</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12</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As</a:t>
            </a:r>
            <a:r>
              <a:rPr lang="en-US" baseline="0" dirty="0"/>
              <a:t> we divide a blank space into a layout, we can </a:t>
            </a:r>
            <a:r>
              <a:rPr lang="en-US" b="1" baseline="0" dirty="0"/>
              <a:t>prioritize</a:t>
            </a:r>
            <a:r>
              <a:rPr lang="en-US" baseline="0" dirty="0"/>
              <a:t> a group’s importance </a:t>
            </a:r>
            <a:r>
              <a:rPr lang="en-US" b="1" baseline="0" dirty="0"/>
              <a:t>by just its size</a:t>
            </a:r>
            <a:r>
              <a:rPr lang="en-US" baseline="0" dirty="0"/>
              <a:t>. As with any hierarchy, our eyes are drawn towards the largest sized objects and eventually down to the smaller. In many cases it</a:t>
            </a:r>
            <a:r>
              <a:rPr lang="fr-FR" baseline="0" dirty="0"/>
              <a:t>’</a:t>
            </a:r>
            <a:r>
              <a:rPr lang="en-US" baseline="0" dirty="0"/>
              <a:t>s a good idea to prioritize the placement of these in that order as well.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13</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a:t>Two</a:t>
            </a:r>
            <a:r>
              <a:rPr lang="en-US" dirty="0"/>
              <a:t> groups of </a:t>
            </a:r>
            <a:r>
              <a:rPr lang="en-US" b="1" dirty="0"/>
              <a:t>two</a:t>
            </a:r>
          </a:p>
        </p:txBody>
      </p:sp>
      <p:sp>
        <p:nvSpPr>
          <p:cNvPr id="4" name="Slide Number Placeholder 3"/>
          <p:cNvSpPr>
            <a:spLocks noGrp="1"/>
          </p:cNvSpPr>
          <p:nvPr>
            <p:ph type="sldNum" sz="quarter" idx="10"/>
          </p:nvPr>
        </p:nvSpPr>
        <p:spPr/>
        <p:txBody>
          <a:bodyPr/>
          <a:lstStyle/>
          <a:p>
            <a:fld id="{209FDB91-B962-BA42-88C3-D2DF5A2C8EAF}" type="slidenum">
              <a:rPr lang="en-US" smtClean="0"/>
              <a:t>14</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1" dirty="0"/>
              <a:t>Two main groups and many subgroups on the left.</a:t>
            </a:r>
          </a:p>
          <a:p>
            <a:endParaRPr lang="en-US" b="1" dirty="0"/>
          </a:p>
          <a:p>
            <a:r>
              <a:rPr lang="en-US" b="1" dirty="0"/>
              <a:t>Positioning</a:t>
            </a:r>
            <a:r>
              <a:rPr lang="en-US" baseline="0" dirty="0"/>
              <a:t> here is </a:t>
            </a:r>
            <a:r>
              <a:rPr lang="en-US" b="1" baseline="0" dirty="0"/>
              <a:t>more</a:t>
            </a:r>
            <a:r>
              <a:rPr lang="en-US" baseline="0" dirty="0"/>
              <a:t> </a:t>
            </a:r>
            <a:r>
              <a:rPr lang="en-US" b="1" baseline="0" dirty="0"/>
              <a:t>powerful</a:t>
            </a:r>
            <a:r>
              <a:rPr lang="en-US" baseline="0" dirty="0"/>
              <a:t> than color, fonts or any other arguably "obvious” methods of suggesting importance and relatedness. A </a:t>
            </a:r>
            <a:r>
              <a:rPr lang="en-US" b="1" baseline="0" dirty="0"/>
              <a:t>good layout removes</a:t>
            </a:r>
            <a:r>
              <a:rPr lang="en-US" baseline="0" dirty="0"/>
              <a:t> the need for other confusing and intruding elements such as labels or popups.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15</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If I want to </a:t>
            </a:r>
            <a:r>
              <a:rPr lang="en-US" b="1" baseline="0" dirty="0"/>
              <a:t>make</a:t>
            </a:r>
            <a:r>
              <a:rPr lang="en-US" baseline="0" dirty="0"/>
              <a:t> </a:t>
            </a:r>
            <a:r>
              <a:rPr lang="en-US" b="1" baseline="0" dirty="0"/>
              <a:t>sure</a:t>
            </a:r>
            <a:r>
              <a:rPr lang="en-US" baseline="0" dirty="0"/>
              <a:t> these are </a:t>
            </a:r>
            <a:r>
              <a:rPr lang="en-US" b="1" baseline="0" dirty="0"/>
              <a:t>subgroups</a:t>
            </a:r>
            <a:r>
              <a:rPr lang="en-US" baseline="0" dirty="0"/>
              <a:t>, I might add more space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16</a:t>
            </a:fld>
            <a:endParaRPr lang="en-US"/>
          </a:p>
        </p:txBody>
      </p:sp>
    </p:spTree>
    <p:extLst>
      <p:ext uri="{BB962C8B-B14F-4D97-AF65-F5344CB8AC3E}">
        <p14:creationId xmlns:p14="http://schemas.microsoft.com/office/powerpoint/2010/main" val="3138843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Or more relationships among the small ones?</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Even</a:t>
            </a:r>
            <a:r>
              <a:rPr lang="en-US" baseline="0" dirty="0"/>
              <a:t> without color, we can tell these elements are </a:t>
            </a:r>
            <a:r>
              <a:rPr lang="en-US" b="1" baseline="0" dirty="0"/>
              <a:t>grouped</a:t>
            </a:r>
            <a:r>
              <a:rPr lang="en-US" baseline="0" dirty="0"/>
              <a:t> simply by where they are </a:t>
            </a:r>
            <a:r>
              <a:rPr lang="en-US" b="1" baseline="0" dirty="0"/>
              <a:t>positioned</a:t>
            </a:r>
            <a:r>
              <a:rPr lang="en-US" baseline="0" dirty="0"/>
              <a:t> and how </a:t>
            </a:r>
            <a:r>
              <a:rPr lang="en-US" b="1" baseline="0" dirty="0"/>
              <a:t>similar</a:t>
            </a:r>
            <a:r>
              <a:rPr lang="en-US" baseline="0" dirty="0"/>
              <a:t> they are to each other.</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17</a:t>
            </a:fld>
            <a:endParaRPr lang="en-US"/>
          </a:p>
        </p:txBody>
      </p:sp>
    </p:spTree>
    <p:extLst>
      <p:ext uri="{BB962C8B-B14F-4D97-AF65-F5344CB8AC3E}">
        <p14:creationId xmlns:p14="http://schemas.microsoft.com/office/powerpoint/2010/main" val="3469507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baseline="0" dirty="0"/>
          </a:p>
          <a:p>
            <a:r>
              <a:rPr lang="en-US" b="1" baseline="0" dirty="0"/>
              <a:t>Add color last and only if necessary </a:t>
            </a:r>
            <a:r>
              <a:rPr lang="en-US" baseline="0" dirty="0"/>
              <a:t>(start with position, size, space, and then grayscale or luminance)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pitchFamily="34" charset="-128"/>
              </a:rPr>
              <a:t>Only make things different when you are </a:t>
            </a:r>
            <a:r>
              <a:rPr lang="en-US" b="1" dirty="0">
                <a:ea typeface="ＭＳ Ｐゴシック" pitchFamily="34" charset="-128"/>
              </a:rPr>
              <a:t>trying to call attention to the difference</a:t>
            </a:r>
            <a:r>
              <a:rPr lang="mr-IN" dirty="0">
                <a:ea typeface="ＭＳ Ｐゴシック" pitchFamily="34" charset="-128"/>
              </a:rPr>
              <a:t>…</a:t>
            </a:r>
            <a:r>
              <a:rPr lang="en-US" dirty="0">
                <a:ea typeface="ＭＳ Ｐゴシック" pitchFamily="34" charset="-128"/>
              </a:rPr>
              <a:t> THIS IS VERY IMPORTANT for example</a:t>
            </a:r>
            <a:r>
              <a:rPr lang="mr-IN" dirty="0">
                <a:ea typeface="ＭＳ Ｐゴシック" pitchFamily="34" charset="-128"/>
              </a:rPr>
              <a:t>…</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18</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B2A0D66E-8C32-4202-AD95-1900611B7513}" type="slidenum">
              <a:rPr lang="en-US" sz="1200" b="0">
                <a:solidFill>
                  <a:schemeClr val="tx1"/>
                </a:solidFill>
                <a:latin typeface="Times New Roman" pitchFamily="18" charset="0"/>
              </a:rPr>
              <a:pPr eaLnBrk="1" hangingPunct="1"/>
              <a:t>19</a:t>
            </a:fld>
            <a:endParaRPr lang="en-US" sz="1200" b="0">
              <a:solidFill>
                <a:schemeClr val="tx1"/>
              </a:solidFill>
              <a:latin typeface="Times New Roman" pitchFamily="18" charset="0"/>
            </a:endParaRPr>
          </a:p>
        </p:txBody>
      </p:sp>
      <p:sp>
        <p:nvSpPr>
          <p:cNvPr id="51202" name="Rectangle 2"/>
          <p:cNvSpPr>
            <a:spLocks noGrp="1" noRot="1" noChangeAspect="1" noChangeArrowheads="1" noTextEdit="1"/>
          </p:cNvSpPr>
          <p:nvPr>
            <p:ph type="sldImg"/>
          </p:nvPr>
        </p:nvSpPr>
        <p:spPr>
          <a:xfrm>
            <a:off x="457200" y="720725"/>
            <a:ext cx="6400800" cy="3600450"/>
          </a:xfrm>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Japanese book for children on t-shirt colors that match</a:t>
            </a:r>
          </a:p>
          <a:p>
            <a:pPr eaLnBrk="1" hangingPunct="1"/>
            <a:r>
              <a:rPr lang="en-US" dirty="0">
                <a:ea typeface="ＭＳ Ｐゴシック" pitchFamily="34" charset="-128"/>
              </a:rPr>
              <a:t>The shirts are all the same. The only difference is the colors! The difference that matters here.</a:t>
            </a:r>
          </a:p>
          <a:p>
            <a:pPr eaLnBrk="1" hangingPunct="1"/>
            <a:r>
              <a:rPr lang="en-US" dirty="0">
                <a:ea typeface="ＭＳ Ｐゴシック" pitchFamily="34" charset="-128"/>
              </a:rPr>
              <a:t>[ADVANCE]</a:t>
            </a:r>
          </a:p>
          <a:p>
            <a:pPr eaLnBrk="1" hangingPunct="1"/>
            <a:r>
              <a:rPr lang="en-US" dirty="0">
                <a:ea typeface="ＭＳ Ｐゴシック" pitchFamily="34" charset="-128"/>
              </a:rPr>
              <a:t>Person holding semaphores to guide in a plane to the gate.</a:t>
            </a:r>
          </a:p>
          <a:p>
            <a:pPr eaLnBrk="1" hangingPunct="1"/>
            <a:r>
              <a:rPr lang="en-US" dirty="0">
                <a:ea typeface="ＭＳ Ｐゴシック" pitchFamily="34" charset="-128"/>
              </a:rPr>
              <a:t>The person is gray… just enough to tell us there is a person.  The important thing is that they are holding lights and what they are doing with the lights (the important information is bright – red &amp; yellow)</a:t>
            </a:r>
          </a:p>
          <a:p>
            <a:pPr eaLnBrk="1" hangingPunct="1"/>
            <a:endParaRPr lang="en-US" dirty="0">
              <a:ea typeface="ＭＳ Ｐゴシック" pitchFamily="34" charset="-128"/>
            </a:endParaRPr>
          </a:p>
          <a:p>
            <a:pPr eaLnBrk="1" hangingPunct="1"/>
            <a:endParaRPr lang="en-US" dirty="0">
              <a:ea typeface="ＭＳ Ｐゴシック" pitchFamily="34" charset="-128"/>
            </a:endParaRPr>
          </a:p>
        </p:txBody>
      </p:sp>
    </p:spTree>
    <p:extLst>
      <p:ext uri="{BB962C8B-B14F-4D97-AF65-F5344CB8AC3E}">
        <p14:creationId xmlns:p14="http://schemas.microsoft.com/office/powerpoint/2010/main" val="389321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Maybe one of the most impactful graphic designs of all time</a:t>
            </a:r>
          </a:p>
          <a:p>
            <a:r>
              <a:rPr lang="en-US" dirty="0"/>
              <a:t>It had an issue. Any idea what it is?</a:t>
            </a:r>
          </a:p>
          <a:p>
            <a:endParaRPr lang="en-US" dirty="0"/>
          </a:p>
          <a:p>
            <a:r>
              <a:rPr lang="en-US" dirty="0"/>
              <a:t>https://tamaractalk.com/wp-content/uploads/2016/11/Butterfly-ballot.jpg</a:t>
            </a:r>
          </a:p>
        </p:txBody>
      </p:sp>
      <p:sp>
        <p:nvSpPr>
          <p:cNvPr id="4" name="Slide Number Placeholder 3"/>
          <p:cNvSpPr>
            <a:spLocks noGrp="1"/>
          </p:cNvSpPr>
          <p:nvPr>
            <p:ph type="sldNum" sz="quarter" idx="10"/>
          </p:nvPr>
        </p:nvSpPr>
        <p:spPr/>
        <p:txBody>
          <a:bodyPr/>
          <a:lstStyle/>
          <a:p>
            <a:fld id="{209FDB91-B962-BA42-88C3-D2DF5A2C8EAF}" type="slidenum">
              <a:rPr lang="en-US" smtClean="0"/>
              <a:t>2</a:t>
            </a:fld>
            <a:endParaRPr lang="en-US" dirty="0"/>
          </a:p>
        </p:txBody>
      </p:sp>
    </p:spTree>
    <p:extLst>
      <p:ext uri="{BB962C8B-B14F-4D97-AF65-F5344CB8AC3E}">
        <p14:creationId xmlns:p14="http://schemas.microsoft.com/office/powerpoint/2010/main" val="946133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FA597633-1BA9-40E9-BEC6-7193710C3A35}" type="slidenum">
              <a:rPr lang="en-US" sz="1200" b="0">
                <a:solidFill>
                  <a:schemeClr val="tx1"/>
                </a:solidFill>
                <a:latin typeface="Times New Roman" pitchFamily="18" charset="0"/>
              </a:rPr>
              <a:pPr eaLnBrk="1" hangingPunct="1"/>
              <a:t>20</a:t>
            </a:fld>
            <a:endParaRPr lang="en-US" sz="1200" b="0">
              <a:solidFill>
                <a:schemeClr val="tx1"/>
              </a:solidFill>
              <a:latin typeface="Times New Roman" pitchFamily="18" charset="0"/>
            </a:endParaRPr>
          </a:p>
        </p:txBody>
      </p:sp>
      <p:sp>
        <p:nvSpPr>
          <p:cNvPr id="53250" name="Rectangle 2"/>
          <p:cNvSpPr>
            <a:spLocks noGrp="1" noRot="1" noChangeAspect="1" noChangeArrowheads="1" noTextEdit="1"/>
          </p:cNvSpPr>
          <p:nvPr>
            <p:ph type="sldImg"/>
          </p:nvPr>
        </p:nvSpPr>
        <p:spPr>
          <a:xfrm>
            <a:off x="457200" y="720725"/>
            <a:ext cx="6400800" cy="3600450"/>
          </a:xfrm>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37515" indent="-237515"/>
            <a:r>
              <a:rPr lang="en-US" dirty="0">
                <a:ea typeface="ＭＳ Ｐゴシック" pitchFamily="34" charset="-128"/>
              </a:rPr>
              <a:t>Small multiples convey the important information:</a:t>
            </a:r>
          </a:p>
          <a:p>
            <a:pPr marL="237515" indent="-237515"/>
            <a:r>
              <a:rPr lang="en-US" dirty="0">
                <a:ea typeface="ＭＳ Ｐゴシック" pitchFamily="34" charset="-128"/>
              </a:rPr>
              <a:t>What do you think these two posters are trying to convey about Women in Cuban society?</a:t>
            </a:r>
          </a:p>
          <a:p>
            <a:pPr marL="237515" indent="-237515"/>
            <a:endParaRPr lang="en-US" dirty="0">
              <a:ea typeface="ＭＳ Ｐゴシック" pitchFamily="34" charset="-128"/>
            </a:endParaRPr>
          </a:p>
          <a:p>
            <a:pPr marL="237515" indent="-237515">
              <a:buFontTx/>
              <a:buAutoNum type="arabicParenR"/>
            </a:pPr>
            <a:r>
              <a:rPr lang="en-US" dirty="0">
                <a:ea typeface="ＭＳ Ｐゴシック" pitchFamily="34" charset="-128"/>
              </a:rPr>
              <a:t>multi-racial society &amp; everyone is included (same exact form – the only data is the different colors!)</a:t>
            </a:r>
          </a:p>
          <a:p>
            <a:pPr marL="237515" indent="-237515">
              <a:buFontTx/>
              <a:buAutoNum type="arabicParenR"/>
            </a:pPr>
            <a:endParaRPr lang="en-US" dirty="0">
              <a:ea typeface="ＭＳ Ｐゴシック" pitchFamily="34" charset="-128"/>
            </a:endParaRPr>
          </a:p>
          <a:p>
            <a:pPr marL="237515" indent="-237515">
              <a:buFontTx/>
              <a:buAutoNum type="arabicParenR"/>
            </a:pPr>
            <a:r>
              <a:rPr lang="en-US" dirty="0">
                <a:ea typeface="ＭＳ Ｐゴシック" pitchFamily="34" charset="-128"/>
              </a:rPr>
              <a:t>The woman is the same – but different professions.  A woman can be anything she wants! Everyone is included.</a:t>
            </a:r>
          </a:p>
        </p:txBody>
      </p:sp>
    </p:spTree>
    <p:extLst>
      <p:ext uri="{BB962C8B-B14F-4D97-AF65-F5344CB8AC3E}">
        <p14:creationId xmlns:p14="http://schemas.microsoft.com/office/powerpoint/2010/main" val="3736548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elements are grouped together</a:t>
            </a:r>
            <a:r>
              <a:rPr lang="en-US" baseline="0" dirty="0"/>
              <a:t> really well using spacing/proximity</a:t>
            </a:r>
          </a:p>
          <a:p>
            <a:r>
              <a:rPr lang="en-US" baseline="0" dirty="0"/>
              <a:t>[ADVANCE]</a:t>
            </a:r>
          </a:p>
          <a:p>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21</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the groups.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interface also uses Small Multiples (repetition) of colors and imagery to make groups even more identifiable.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[ADVANCE]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22</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viewers can SEE that </a:t>
            </a:r>
            <a:r>
              <a:rPr lang="en-US" baseline="0" dirty="0"/>
              <a:t>these are the most important – no one has to tell us. This means the design of this information is successful. If we look deeper we can see a good balance of layout where size is the biggest indicator of importance, followed by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23</a:t>
            </a:fld>
            <a:endParaRPr lang="en-US"/>
          </a:p>
        </p:txBody>
      </p:sp>
    </p:spTree>
    <p:extLst>
      <p:ext uri="{BB962C8B-B14F-4D97-AF65-F5344CB8AC3E}">
        <p14:creationId xmlns:p14="http://schemas.microsoft.com/office/powerpoint/2010/main" val="1142814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Treat blank space as an object</a:t>
            </a:r>
            <a:r>
              <a:rPr lang="en-US" baseline="0" dirty="0"/>
              <a:t>. This is a good way to avoid clutter. Designs with a lot of white space suggest the information within is more important: read: Apple. As mentioned before, the more objects you have, the less relevant they may be.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24</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Web design provides good</a:t>
            </a:r>
            <a:r>
              <a:rPr lang="en-US" baseline="0" dirty="0"/>
              <a:t> examples of the proximity rule where good layouts will organize related items into groups such as seen here with the menu and project elements grouped together.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25</a:t>
            </a:fld>
            <a:endParaRPr lang="en-US"/>
          </a:p>
        </p:txBody>
      </p:sp>
    </p:spTree>
    <p:extLst>
      <p:ext uri="{BB962C8B-B14F-4D97-AF65-F5344CB8AC3E}">
        <p14:creationId xmlns:p14="http://schemas.microsoft.com/office/powerpoint/2010/main" val="3314173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We often sacrifice</a:t>
            </a:r>
            <a:r>
              <a:rPr lang="en-US" baseline="0" dirty="0"/>
              <a:t> proximity to fit more things in a page. Mistaken idea that the more we offer, the more people will find the need for our solution.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26</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E4ACDE66-D2D5-4936-B76F-9784683247A9}" type="slidenum">
              <a:rPr lang="en-US" sz="1200" b="0">
                <a:solidFill>
                  <a:schemeClr val="tx1"/>
                </a:solidFill>
                <a:latin typeface="Times New Roman" pitchFamily="18" charset="0"/>
              </a:rPr>
              <a:pPr eaLnBrk="1" hangingPunct="1"/>
              <a:t>27</a:t>
            </a:fld>
            <a:endParaRPr lang="en-US" sz="1200" b="0">
              <a:solidFill>
                <a:schemeClr val="tx1"/>
              </a:solidFill>
              <a:latin typeface="Times New Roman" pitchFamily="18" charset="0"/>
            </a:endParaRPr>
          </a:p>
        </p:txBody>
      </p:sp>
      <p:sp>
        <p:nvSpPr>
          <p:cNvPr id="57346" name="Rectangle 2"/>
          <p:cNvSpPr>
            <a:spLocks noGrp="1" noRot="1" noChangeAspect="1" noChangeArrowheads="1" noTextEdit="1"/>
          </p:cNvSpPr>
          <p:nvPr>
            <p:ph type="sldImg"/>
          </p:nvPr>
        </p:nvSpPr>
        <p:spPr>
          <a:xfrm>
            <a:off x="457200" y="720725"/>
            <a:ext cx="6400800" cy="3600450"/>
          </a:xfrm>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Let’s shift gears a bit and talk about history again.</a:t>
            </a:r>
          </a:p>
          <a:p>
            <a:pPr eaLnBrk="1" hangingPunct="1"/>
            <a:endParaRPr lang="en-US" dirty="0">
              <a:ea typeface="ＭＳ Ｐゴシック" pitchFamily="34" charset="-128"/>
            </a:endParaRPr>
          </a:p>
          <a:p>
            <a:pPr eaLnBrk="1" hangingPunct="1"/>
            <a:r>
              <a:rPr lang="en-US" dirty="0">
                <a:ea typeface="ＭＳ Ｐゴシック" pitchFamily="34" charset="-128"/>
              </a:rPr>
              <a:t>Graphic design as we know it today started with the Bauhaus – literally a school in Germany. Look how modern that building looks for 1925 (if you didn’t know you might say it was out of the 60 or 70s).</a:t>
            </a:r>
          </a:p>
          <a:p>
            <a:pPr eaLnBrk="1" hangingPunct="1"/>
            <a:endParaRPr lang="en-US" dirty="0">
              <a:ea typeface="ＭＳ Ｐゴシック" pitchFamily="34" charset="-128"/>
            </a:endParaRPr>
          </a:p>
          <a:p>
            <a:pPr eaLnBrk="1" hangingPunct="1"/>
            <a:r>
              <a:rPr lang="en-US" dirty="0">
                <a:ea typeface="ＭＳ Ｐゴシック" pitchFamily="34" charset="-128"/>
              </a:rPr>
              <a:t>Yan CHEE-HOLD was the lead graphic designer in the </a:t>
            </a:r>
            <a:r>
              <a:rPr lang="en-US" dirty="0" err="1">
                <a:ea typeface="ＭＳ Ｐゴシック" pitchFamily="34" charset="-128"/>
              </a:rPr>
              <a:t>Bahuaus</a:t>
            </a:r>
            <a:r>
              <a:rPr lang="en-US" dirty="0">
                <a:ea typeface="ＭＳ Ｐゴシック" pitchFamily="34" charset="-128"/>
              </a:rPr>
              <a:t> and pioneered the modernist</a:t>
            </a:r>
            <a:r>
              <a:rPr lang="en-US" baseline="0" dirty="0">
                <a:ea typeface="ＭＳ Ｐゴシック" pitchFamily="34" charset="-128"/>
              </a:rPr>
              <a:t> design principles that are still used today.</a:t>
            </a:r>
          </a:p>
          <a:p>
            <a:pPr eaLnBrk="1" hangingPunct="1"/>
            <a:endParaRPr lang="en-US" baseline="0" dirty="0">
              <a:ea typeface="ＭＳ Ｐゴシック" pitchFamily="34" charset="-128"/>
            </a:endParaRPr>
          </a:p>
          <a:p>
            <a:pPr eaLnBrk="1" hangingPunct="1"/>
            <a:r>
              <a:rPr lang="en-US" baseline="0" dirty="0">
                <a:ea typeface="ＭＳ Ｐゴシック" pitchFamily="34" charset="-128"/>
              </a:rPr>
              <a:t>The school was short lived as it was shut down by the Nazis in the 30s and the designers spread across the world, spreading this new style of design.</a:t>
            </a:r>
            <a:endParaRPr lang="en-US" dirty="0">
              <a:ea typeface="ＭＳ Ｐゴシック" pitchFamily="34" charset="-128"/>
            </a:endParaRPr>
          </a:p>
        </p:txBody>
      </p:sp>
    </p:spTree>
    <p:extLst>
      <p:ext uri="{BB962C8B-B14F-4D97-AF65-F5344CB8AC3E}">
        <p14:creationId xmlns:p14="http://schemas.microsoft.com/office/powerpoint/2010/main" val="1633019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6932862-06FB-44AE-B8B3-C12B92247BB2}" type="slidenum">
              <a:rPr lang="en-US" sz="1200" b="0">
                <a:solidFill>
                  <a:schemeClr val="tx1"/>
                </a:solidFill>
                <a:latin typeface="Times New Roman" pitchFamily="18" charset="0"/>
              </a:rPr>
              <a:pPr eaLnBrk="1" hangingPunct="1"/>
              <a:t>28</a:t>
            </a:fld>
            <a:endParaRPr lang="en-US" sz="1200" b="0">
              <a:solidFill>
                <a:schemeClr val="tx1"/>
              </a:solidFill>
              <a:latin typeface="Times New Roman" pitchFamily="18" charset="0"/>
            </a:endParaRPr>
          </a:p>
        </p:txBody>
      </p:sp>
      <p:sp>
        <p:nvSpPr>
          <p:cNvPr id="59394" name="Rectangle 2"/>
          <p:cNvSpPr>
            <a:spLocks noGrp="1" noRot="1" noChangeAspect="1" noChangeArrowheads="1" noTextEdit="1"/>
          </p:cNvSpPr>
          <p:nvPr>
            <p:ph type="sldImg"/>
          </p:nvPr>
        </p:nvSpPr>
        <p:spPr>
          <a:xfrm>
            <a:off x="457200" y="720725"/>
            <a:ext cx="6400800" cy="3600450"/>
          </a:xfrm>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One of the keys to modern design was Type.</a:t>
            </a:r>
          </a:p>
          <a:p>
            <a:pPr eaLnBrk="1" hangingPunct="1"/>
            <a:r>
              <a:rPr lang="en-US" dirty="0">
                <a:ea typeface="ＭＳ Ｐゴシック" pitchFamily="34" charset="-128"/>
              </a:rPr>
              <a:t>First, understand Typeface vs a Font</a:t>
            </a:r>
          </a:p>
          <a:p>
            <a:pPr eaLnBrk="1" hangingPunct="1"/>
            <a:r>
              <a:rPr lang="en-US" dirty="0">
                <a:ea typeface="ＭＳ Ｐゴシック" pitchFamily="34" charset="-128"/>
              </a:rPr>
              <a:t>Simple place to start is the difference between Sans Serif and Serif typefaces</a:t>
            </a:r>
          </a:p>
          <a:p>
            <a:pPr eaLnBrk="1" hangingPunct="1"/>
            <a:r>
              <a:rPr lang="en-US" dirty="0">
                <a:ea typeface="ＭＳ Ｐゴシック" pitchFamily="34" charset="-128"/>
              </a:rPr>
              <a:t>Until 1900, all type faces were Serif type faces.</a:t>
            </a:r>
            <a:r>
              <a:rPr lang="en-US" baseline="0" dirty="0">
                <a:ea typeface="ＭＳ Ｐゴシック" pitchFamily="34" charset="-128"/>
              </a:rPr>
              <a:t> </a:t>
            </a:r>
            <a:r>
              <a:rPr lang="en-US" dirty="0">
                <a:ea typeface="ＭＳ Ｐゴシック" pitchFamily="34" charset="-128"/>
              </a:rPr>
              <a:t>Most modernist are Sans Serif,</a:t>
            </a:r>
          </a:p>
          <a:p>
            <a:pPr eaLnBrk="1" hangingPunct="1"/>
            <a:r>
              <a:rPr lang="en-US" dirty="0">
                <a:ea typeface="ＭＳ Ｐゴシック" pitchFamily="34" charset="-128"/>
              </a:rPr>
              <a:t>Both are useful, depends on what you are trying to use them for.</a:t>
            </a:r>
          </a:p>
          <a:p>
            <a:pPr eaLnBrk="1" hangingPunct="1"/>
            <a:r>
              <a:rPr lang="en-US" dirty="0">
                <a:ea typeface="ＭＳ Ｐゴシック" pitchFamily="34" charset="-128"/>
              </a:rPr>
              <a:t>German type faces were original straight up and the Italians had a slant to it.  At some point in the 18</a:t>
            </a:r>
            <a:r>
              <a:rPr lang="en-US" baseline="30000" dirty="0">
                <a:ea typeface="ＭＳ Ｐゴシック" pitchFamily="34" charset="-128"/>
              </a:rPr>
              <a:t>th</a:t>
            </a:r>
            <a:r>
              <a:rPr lang="en-US" dirty="0">
                <a:ea typeface="ＭＳ Ｐゴシック" pitchFamily="34" charset="-128"/>
              </a:rPr>
              <a:t> &amp; 19</a:t>
            </a:r>
            <a:r>
              <a:rPr lang="en-US" baseline="30000" dirty="0">
                <a:ea typeface="ＭＳ Ｐゴシック" pitchFamily="34" charset="-128"/>
              </a:rPr>
              <a:t>th</a:t>
            </a:r>
            <a:r>
              <a:rPr lang="en-US" dirty="0">
                <a:ea typeface="ＭＳ Ｐゴシック" pitchFamily="34" charset="-128"/>
              </a:rPr>
              <a:t> century, people figured out they could make 2 versions of the same typeface and use the difference to convey information.</a:t>
            </a:r>
          </a:p>
          <a:p>
            <a:pPr eaLnBrk="1" hangingPunct="1"/>
            <a:r>
              <a:rPr lang="en-US" dirty="0">
                <a:ea typeface="ＭＳ Ｐゴシック" pitchFamily="34" charset="-128"/>
              </a:rPr>
              <a:t>Oblique is bad. That is the automatically transformed typeface you get if you don</a:t>
            </a:r>
            <a:r>
              <a:rPr lang="ja-JP" altLang="en-US" dirty="0">
                <a:ea typeface="ＭＳ Ｐゴシック" pitchFamily="34" charset="-128"/>
              </a:rPr>
              <a:t>’</a:t>
            </a:r>
            <a:r>
              <a:rPr lang="en-US" altLang="ja-JP" dirty="0">
                <a:ea typeface="ＭＳ Ｐゴシック" pitchFamily="34" charset="-128"/>
              </a:rPr>
              <a:t>t own the Italic version.</a:t>
            </a:r>
            <a:endParaRPr lang="en-US" dirty="0">
              <a:ea typeface="ＭＳ Ｐゴシック" pitchFamily="34" charset="-128"/>
            </a:endParaRPr>
          </a:p>
        </p:txBody>
      </p:sp>
    </p:spTree>
    <p:extLst>
      <p:ext uri="{BB962C8B-B14F-4D97-AF65-F5344CB8AC3E}">
        <p14:creationId xmlns:p14="http://schemas.microsoft.com/office/powerpoint/2010/main" val="2031932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04832196-EE96-46DD-919C-49C0ABCE0C4D}" type="slidenum">
              <a:rPr lang="en-US" sz="1200" b="0">
                <a:solidFill>
                  <a:schemeClr val="tx1"/>
                </a:solidFill>
                <a:latin typeface="Times New Roman" pitchFamily="18" charset="0"/>
              </a:rPr>
              <a:pPr eaLnBrk="1" hangingPunct="1"/>
              <a:t>29</a:t>
            </a:fld>
            <a:endParaRPr lang="en-US" sz="1200" b="0">
              <a:solidFill>
                <a:schemeClr val="tx1"/>
              </a:solidFill>
              <a:latin typeface="Times New Roman" pitchFamily="18" charset="0"/>
            </a:endParaRPr>
          </a:p>
        </p:txBody>
      </p:sp>
      <p:sp>
        <p:nvSpPr>
          <p:cNvPr id="61442" name="Rectangle 2"/>
          <p:cNvSpPr>
            <a:spLocks noGrp="1" noRot="1" noChangeAspect="1" noChangeArrowheads="1" noTextEdit="1"/>
          </p:cNvSpPr>
          <p:nvPr>
            <p:ph type="sldImg"/>
          </p:nvPr>
        </p:nvSpPr>
        <p:spPr>
          <a:xfrm>
            <a:off x="457200" y="720725"/>
            <a:ext cx="6400800" cy="3600450"/>
          </a:xfrm>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Main tenant of modernist design is asymmetric layout.</a:t>
            </a:r>
          </a:p>
          <a:p>
            <a:pPr eaLnBrk="1" hangingPunct="1"/>
            <a:r>
              <a:rPr lang="en-US" dirty="0">
                <a:ea typeface="ＭＳ Ｐゴシック" pitchFamily="34" charset="-128"/>
              </a:rPr>
              <a:t>In books before the Bauhaus, everything was centered.</a:t>
            </a:r>
          </a:p>
          <a:p>
            <a:pPr eaLnBrk="1" hangingPunct="1"/>
            <a:r>
              <a:rPr lang="en-US" dirty="0">
                <a:ea typeface="ＭＳ Ｐゴシック" pitchFamily="34" charset="-128"/>
              </a:rPr>
              <a:t>Harder to read.</a:t>
            </a:r>
          </a:p>
          <a:p>
            <a:pPr eaLnBrk="1" hangingPunct="1"/>
            <a:r>
              <a:rPr lang="en-US" dirty="0">
                <a:ea typeface="ＭＳ Ｐゴシック" pitchFamily="34" charset="-128"/>
              </a:rPr>
              <a:t>[ADVANCE]</a:t>
            </a:r>
          </a:p>
          <a:p>
            <a:pPr eaLnBrk="1" hangingPunct="1"/>
            <a:r>
              <a:rPr lang="en-US" dirty="0">
                <a:ea typeface="ＭＳ Ｐゴシック" pitchFamily="34" charset="-128"/>
              </a:rPr>
              <a:t>Asymmetric: 1) feels more dynamic (energy to the type),  2) don</a:t>
            </a:r>
            <a:r>
              <a:rPr lang="ja-JP" altLang="en-US" dirty="0">
                <a:ea typeface="ＭＳ Ｐゴシック" pitchFamily="34" charset="-128"/>
              </a:rPr>
              <a:t>’</a:t>
            </a:r>
            <a:r>
              <a:rPr lang="en-US" altLang="ja-JP" dirty="0">
                <a:ea typeface="ＭＳ Ｐゴシック" pitchFamily="34" charset="-128"/>
              </a:rPr>
              <a:t>t have difficult to read narrow columns around the figures.</a:t>
            </a:r>
            <a:endParaRPr lang="en-US" dirty="0">
              <a:ea typeface="ＭＳ Ｐゴシック" pitchFamily="34" charset="-128"/>
            </a:endParaRPr>
          </a:p>
        </p:txBody>
      </p:sp>
    </p:spTree>
    <p:extLst>
      <p:ext uri="{BB962C8B-B14F-4D97-AF65-F5344CB8AC3E}">
        <p14:creationId xmlns:p14="http://schemas.microsoft.com/office/powerpoint/2010/main" val="1700278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Follow the line with your eye above Democratic?</a:t>
            </a:r>
          </a:p>
          <a:p>
            <a:r>
              <a:rPr lang="en-US" dirty="0"/>
              <a:t>How might we redesign this ballot to still have the same holes down the middle of the page?</a:t>
            </a:r>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3</a:t>
            </a:fld>
            <a:endParaRPr lang="en-US" dirty="0"/>
          </a:p>
        </p:txBody>
      </p:sp>
    </p:spTree>
    <p:extLst>
      <p:ext uri="{BB962C8B-B14F-4D97-AF65-F5344CB8AC3E}">
        <p14:creationId xmlns:p14="http://schemas.microsoft.com/office/powerpoint/2010/main" val="1598453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CCBA14C6-42B3-4B76-B20B-811CCEF73741}" type="slidenum">
              <a:rPr lang="en-US" sz="1200" b="0">
                <a:solidFill>
                  <a:schemeClr val="tx1"/>
                </a:solidFill>
                <a:latin typeface="Times New Roman" pitchFamily="18" charset="0"/>
              </a:rPr>
              <a:pPr eaLnBrk="1" hangingPunct="1"/>
              <a:t>30</a:t>
            </a:fld>
            <a:endParaRPr lang="en-US" sz="1200" b="0">
              <a:solidFill>
                <a:schemeClr val="tx1"/>
              </a:solidFill>
              <a:latin typeface="Times New Roman" pitchFamily="18" charset="0"/>
            </a:endParaRPr>
          </a:p>
        </p:txBody>
      </p:sp>
      <p:sp>
        <p:nvSpPr>
          <p:cNvPr id="63490" name="Rectangle 2"/>
          <p:cNvSpPr>
            <a:spLocks noGrp="1" noRot="1" noChangeAspect="1" noChangeArrowheads="1" noTextEdit="1"/>
          </p:cNvSpPr>
          <p:nvPr>
            <p:ph type="sldImg"/>
          </p:nvPr>
        </p:nvSpPr>
        <p:spPr>
          <a:xfrm>
            <a:off x="457200" y="720725"/>
            <a:ext cx="6400800" cy="3600450"/>
          </a:xfrm>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A key way to layout on a page is to use a grid system.</a:t>
            </a:r>
          </a:p>
          <a:p>
            <a:pPr eaLnBrk="1" hangingPunct="1"/>
            <a:r>
              <a:rPr lang="en-US" dirty="0">
                <a:ea typeface="ＭＳ Ｐゴシック" pitchFamily="34" charset="-128"/>
              </a:rPr>
              <a:t>Using the grid gives you consistency and if you use someone else's grid, you get to take advantage of professional designed system.</a:t>
            </a:r>
          </a:p>
          <a:p>
            <a:pPr eaLnBrk="1" hangingPunct="1"/>
            <a:r>
              <a:rPr lang="en-US" dirty="0">
                <a:ea typeface="ＭＳ Ｐゴシック" pitchFamily="34" charset="-128"/>
              </a:rPr>
              <a:t>IN THIS EXMAPLE</a:t>
            </a:r>
          </a:p>
          <a:p>
            <a:pPr eaLnBrk="1" hangingPunct="1"/>
            <a:r>
              <a:rPr lang="en-US" dirty="0">
                <a:ea typeface="ＭＳ Ｐゴシック" pitchFamily="34" charset="-128"/>
              </a:rPr>
              <a:t>Find is easy to see since it is in a column all by itself. Not aligned on the left side of the grid.</a:t>
            </a:r>
          </a:p>
          <a:p>
            <a:pPr eaLnBrk="1" hangingPunct="1"/>
            <a:r>
              <a:rPr lang="en-US" dirty="0">
                <a:ea typeface="ＭＳ Ｐゴシック" pitchFamily="34" charset="-128"/>
              </a:rPr>
              <a:t>Space is consistent between the buttons.</a:t>
            </a:r>
          </a:p>
          <a:p>
            <a:pPr eaLnBrk="1" hangingPunct="1"/>
            <a:r>
              <a:rPr lang="en-US" dirty="0">
                <a:ea typeface="ＭＳ Ｐゴシック" pitchFamily="34" charset="-128"/>
              </a:rPr>
              <a:t>Things that are similar are closer (i.e., the radio buttons “Start at top” and “Wrap Around”).</a:t>
            </a:r>
          </a:p>
          <a:p>
            <a:pPr eaLnBrk="1" hangingPunct="1"/>
            <a:r>
              <a:rPr lang="en-US" dirty="0">
                <a:ea typeface="ＭＳ Ｐゴシック" pitchFamily="34" charset="-128"/>
              </a:rPr>
              <a:t>Bigger space from those to the buttons at the bottom – they are different.</a:t>
            </a:r>
          </a:p>
        </p:txBody>
      </p:sp>
    </p:spTree>
    <p:extLst>
      <p:ext uri="{BB962C8B-B14F-4D97-AF65-F5344CB8AC3E}">
        <p14:creationId xmlns:p14="http://schemas.microsoft.com/office/powerpoint/2010/main" val="145805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Rot="1" noChangeAspect="1" noChangeArrowheads="1"/>
          </p:cNvSpPr>
          <p:nvPr>
            <p:ph type="sldImg"/>
          </p:nvPr>
        </p:nvSpPr>
        <p:spPr bwMode="auto">
          <a:xfrm>
            <a:off x="457200" y="720725"/>
            <a:ext cx="6400800" cy="3600450"/>
          </a:xfrm>
          <a:prstGeom prst="rect">
            <a:avLst/>
          </a:prstGeom>
          <a:solidFill>
            <a:srgbClr val="FFFFFF"/>
          </a:solidFill>
          <a:ln>
            <a:solidFill>
              <a:srgbClr val="000000"/>
            </a:solidFill>
            <a:miter lim="800000"/>
            <a:headEnd/>
            <a:tailEnd/>
          </a:ln>
        </p:spPr>
      </p:sp>
      <p:sp>
        <p:nvSpPr>
          <p:cNvPr id="55298" name="Rectangle 2"/>
          <p:cNvSpPr>
            <a:spLocks noGrp="1" noChangeArrowheads="1"/>
          </p:cNvSpPr>
          <p:nvPr>
            <p:ph type="body" idx="1"/>
          </p:nvPr>
        </p:nvSpPr>
        <p:spPr bwMode="auto">
          <a:xfrm>
            <a:off x="731520" y="4560571"/>
            <a:ext cx="5852160" cy="432054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txBody>
          <a:bodyPr/>
          <a:lstStyle/>
          <a:p>
            <a:r>
              <a:rPr lang="en-US" sz="2300" dirty="0">
                <a:cs typeface="Lucida Grande" charset="0"/>
                <a:sym typeface="Lucida Grande" charset="0"/>
              </a:rPr>
              <a:t>Left has same symbols. Only flipped.</a:t>
            </a:r>
          </a:p>
          <a:p>
            <a:r>
              <a:rPr lang="en-US" sz="2300" dirty="0">
                <a:cs typeface="Lucida Grande" charset="0"/>
                <a:sym typeface="Lucida Grande" charset="0"/>
              </a:rPr>
              <a:t>How might you do it better?</a:t>
            </a:r>
          </a:p>
          <a:p>
            <a:r>
              <a:rPr lang="en-US" sz="2300" dirty="0">
                <a:cs typeface="Lucida Grande" charset="0"/>
                <a:sym typeface="Lucida Grande" charset="0"/>
              </a:rPr>
              <a:t>[ADVANCE]</a:t>
            </a:r>
          </a:p>
          <a:p>
            <a:r>
              <a:rPr lang="en-US" sz="2300" dirty="0">
                <a:cs typeface="Lucida Grande" charset="0"/>
                <a:sym typeface="Lucida Grande" charset="0"/>
              </a:rPr>
              <a:t>Right has greater iconic differences. Also size and color. Not sure I like the color.</a:t>
            </a:r>
          </a:p>
          <a:p>
            <a:r>
              <a:rPr lang="en-US" sz="2300" dirty="0">
                <a:cs typeface="Lucida Grande" charset="0"/>
                <a:sym typeface="Lucida Grande" charset="0"/>
              </a:rPr>
              <a:t>Radical change? ...Get rid of the close button entirely.</a:t>
            </a:r>
          </a:p>
          <a:p>
            <a:endParaRPr lang="en-US" sz="2300" dirty="0">
              <a:cs typeface="Lucida Grande" charset="0"/>
              <a:sym typeface="Lucida Grande" charset="0"/>
            </a:endParaRPr>
          </a:p>
          <a:p>
            <a:r>
              <a:rPr lang="en-US" sz="2300" dirty="0">
                <a:cs typeface="Lucida Grande" charset="0"/>
                <a:sym typeface="Lucida Grande" charset="0"/>
              </a:rPr>
              <a:t>There are lots of great online sources of icons (e.g., the noun project). Use them.</a:t>
            </a:r>
          </a:p>
        </p:txBody>
      </p:sp>
    </p:spTree>
    <p:extLst>
      <p:ext uri="{BB962C8B-B14F-4D97-AF65-F5344CB8AC3E}">
        <p14:creationId xmlns:p14="http://schemas.microsoft.com/office/powerpoint/2010/main" val="3333464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32</a:t>
            </a:fld>
            <a:endParaRPr lang="en-US" sz="1000"/>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October 22, 2015</a:t>
            </a:r>
          </a:p>
        </p:txBody>
      </p:sp>
      <p:sp>
        <p:nvSpPr>
          <p:cNvPr id="3" name="Header Placeholder 2"/>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1765153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727075"/>
            <a:ext cx="6376988" cy="35877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CS 147: dt+UX – Design Thinking for User Experience Design, Prototyping &amp; Evaluation Autumn 2015 Prof. James A. Landay Stanford University</a:t>
            </a:r>
          </a:p>
        </p:txBody>
      </p:sp>
      <p:sp>
        <p:nvSpPr>
          <p:cNvPr id="5" name="Date Placeholder 4"/>
          <p:cNvSpPr>
            <a:spLocks noGrp="1"/>
          </p:cNvSpPr>
          <p:nvPr>
            <p:ph type="dt" idx="11"/>
          </p:nvPr>
        </p:nvSpPr>
        <p:spPr/>
        <p:txBody>
          <a:bodyPr/>
          <a:lstStyle/>
          <a:p>
            <a:pPr>
              <a:defRPr/>
            </a:pPr>
            <a:r>
              <a:rPr lang="en-US"/>
              <a:t>October 22, 2015</a:t>
            </a:r>
          </a:p>
        </p:txBody>
      </p:sp>
      <p:sp>
        <p:nvSpPr>
          <p:cNvPr id="6" name="Slide Number Placeholder 5"/>
          <p:cNvSpPr>
            <a:spLocks noGrp="1"/>
          </p:cNvSpPr>
          <p:nvPr>
            <p:ph type="sldNum" sz="quarter" idx="12"/>
          </p:nvPr>
        </p:nvSpPr>
        <p:spPr/>
        <p:txBody>
          <a:bodyPr/>
          <a:lstStyle/>
          <a:p>
            <a:pPr>
              <a:defRPr/>
            </a:pPr>
            <a:fld id="{BCD31DAA-8C22-4560-9478-FEE05A82B49F}" type="slidenum">
              <a:rPr lang="en-US" smtClean="0"/>
              <a:pPr>
                <a:defRPr/>
              </a:pPr>
              <a:t>33</a:t>
            </a:fld>
            <a:endParaRPr lang="en-US"/>
          </a:p>
        </p:txBody>
      </p:sp>
    </p:spTree>
    <p:extLst>
      <p:ext uri="{BB962C8B-B14F-4D97-AF65-F5344CB8AC3E}">
        <p14:creationId xmlns:p14="http://schemas.microsoft.com/office/powerpoint/2010/main" val="3715511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76669-E054-1EB5-E637-A225FAEC9270}"/>
            </a:ext>
          </a:extLst>
        </p:cNvPr>
        <p:cNvGrpSpPr/>
        <p:nvPr/>
      </p:nvGrpSpPr>
      <p:grpSpPr>
        <a:xfrm>
          <a:off x="0" y="0"/>
          <a:ext cx="0" cy="0"/>
          <a:chOff x="0" y="0"/>
          <a:chExt cx="0" cy="0"/>
        </a:xfrm>
      </p:grpSpPr>
      <p:sp>
        <p:nvSpPr>
          <p:cNvPr id="68610" name="Rectangle 7">
            <a:extLst>
              <a:ext uri="{FF2B5EF4-FFF2-40B4-BE49-F238E27FC236}">
                <a16:creationId xmlns:a16="http://schemas.microsoft.com/office/drawing/2014/main" id="{290E6EA9-CA40-5DD3-8BBB-E63DB8F038DA}"/>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5489BD2-190E-4603-8B7A-14DADC7F5F89}" type="slidenum">
              <a:rPr lang="en-US" sz="1000" smtClean="0"/>
              <a:pPr/>
              <a:t>34</a:t>
            </a:fld>
            <a:endParaRPr lang="en-US" sz="1000"/>
          </a:p>
        </p:txBody>
      </p:sp>
      <p:sp>
        <p:nvSpPr>
          <p:cNvPr id="68611" name="Rectangle 2">
            <a:extLst>
              <a:ext uri="{FF2B5EF4-FFF2-40B4-BE49-F238E27FC236}">
                <a16:creationId xmlns:a16="http://schemas.microsoft.com/office/drawing/2014/main" id="{5576FF1C-5808-F198-0556-AB6C17333A2B}"/>
              </a:ext>
            </a:extLst>
          </p:cNvPr>
          <p:cNvSpPr>
            <a:spLocks noGrp="1" noRot="1" noChangeAspect="1" noChangeArrowheads="1" noTextEdit="1"/>
          </p:cNvSpPr>
          <p:nvPr>
            <p:ph type="sldImg"/>
          </p:nvPr>
        </p:nvSpPr>
        <p:spPr>
          <a:xfrm>
            <a:off x="457200" y="720725"/>
            <a:ext cx="6400800" cy="3600450"/>
          </a:xfrm>
          <a:ln/>
        </p:spPr>
      </p:sp>
      <p:sp>
        <p:nvSpPr>
          <p:cNvPr id="68612" name="Rectangle 3">
            <a:extLst>
              <a:ext uri="{FF2B5EF4-FFF2-40B4-BE49-F238E27FC236}">
                <a16:creationId xmlns:a16="http://schemas.microsoft.com/office/drawing/2014/main" id="{94EA73AD-E889-35AE-B050-52FA56DE7AE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a:extLst>
              <a:ext uri="{FF2B5EF4-FFF2-40B4-BE49-F238E27FC236}">
                <a16:creationId xmlns:a16="http://schemas.microsoft.com/office/drawing/2014/main" id="{147F534A-79AD-76B9-9C9F-0E4D4B976910}"/>
              </a:ext>
            </a:extLst>
          </p:cNvPr>
          <p:cNvSpPr>
            <a:spLocks noGrp="1"/>
          </p:cNvSpPr>
          <p:nvPr>
            <p:ph type="dt" idx="10"/>
          </p:nvPr>
        </p:nvSpPr>
        <p:spPr/>
        <p:txBody>
          <a:bodyPr/>
          <a:lstStyle/>
          <a:p>
            <a:pPr>
              <a:defRPr/>
            </a:pPr>
            <a:r>
              <a:rPr lang="en-US"/>
              <a:t>October 22, 2015</a:t>
            </a:r>
          </a:p>
        </p:txBody>
      </p:sp>
      <p:sp>
        <p:nvSpPr>
          <p:cNvPr id="3" name="Header Placeholder 2">
            <a:extLst>
              <a:ext uri="{FF2B5EF4-FFF2-40B4-BE49-F238E27FC236}">
                <a16:creationId xmlns:a16="http://schemas.microsoft.com/office/drawing/2014/main" id="{A35542E0-A8C7-21A7-676D-91BB6499825B}"/>
              </a:ext>
            </a:extLst>
          </p:cNvPr>
          <p:cNvSpPr>
            <a:spLocks noGrp="1"/>
          </p:cNvSpPr>
          <p:nvPr>
            <p:ph type="hdr" sz="quarter" idx="11"/>
          </p:nvPr>
        </p:nvSpPr>
        <p:spPr/>
        <p:txBody>
          <a:bodyPr/>
          <a:lstStyle/>
          <a:p>
            <a:pPr>
              <a:defRPr/>
            </a:pPr>
            <a:r>
              <a:rPr lang="en-US"/>
              <a:t>CS 147: dt+UX – Design Thinking for User Experience Design, Prototyping &amp; Evaluation Autumn 2015 Prof. James A. Landay Stanford University</a:t>
            </a:r>
          </a:p>
        </p:txBody>
      </p:sp>
    </p:spTree>
    <p:extLst>
      <p:ext uri="{BB962C8B-B14F-4D97-AF65-F5344CB8AC3E}">
        <p14:creationId xmlns:p14="http://schemas.microsoft.com/office/powerpoint/2010/main" val="2010282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0ce126371a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0ce126371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I wanted to go over this slide again that I showed you two weeks ago as the Cas tell me there are some real misconceptions. Especially on what a Check or Check- means.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A “check ++” is like an A+</a:t>
            </a:r>
          </a:p>
          <a:p>
            <a:pPr marL="0" lvl="0" indent="0" algn="l" rtl="0">
              <a:spcBef>
                <a:spcPts val="0"/>
              </a:spcBef>
              <a:spcAft>
                <a:spcPts val="0"/>
              </a:spcAft>
              <a:buNone/>
            </a:pPr>
            <a:r>
              <a:rPr lang="en-US" b="0" dirty="0"/>
              <a:t>A “check plus” is a solid A</a:t>
            </a:r>
          </a:p>
          <a:p>
            <a:pPr marL="0" lvl="0" indent="0" algn="l" rtl="0">
              <a:spcBef>
                <a:spcPts val="0"/>
              </a:spcBef>
              <a:spcAft>
                <a:spcPts val="0"/>
              </a:spcAft>
              <a:buNone/>
            </a:pPr>
            <a:r>
              <a:rPr lang="en-US" b="0" dirty="0"/>
              <a:t>A “check” is in the B+ to A- range. It is a solid grate. It is NOT a C.</a:t>
            </a:r>
          </a:p>
          <a:p>
            <a:pPr marL="0" lvl="0" indent="0" algn="l" rtl="0">
              <a:spcBef>
                <a:spcPts val="0"/>
              </a:spcBef>
              <a:spcAft>
                <a:spcPts val="0"/>
              </a:spcAft>
              <a:buNone/>
            </a:pPr>
            <a:r>
              <a:rPr lang="en-US" b="0" dirty="0"/>
              <a:t>And see the rest going down…</a:t>
            </a:r>
          </a:p>
          <a:p>
            <a:pPr marL="0" lvl="0" indent="0" algn="l" rtl="0">
              <a:spcBef>
                <a:spcPts val="0"/>
              </a:spcBef>
              <a:spcAft>
                <a:spcPts val="0"/>
              </a:spcAft>
              <a:buNone/>
            </a:pPr>
            <a:endParaRPr b="1"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get here by 40 min, can take a 25 min team break</a:t>
            </a:r>
          </a:p>
          <a:p>
            <a:r>
              <a:rPr lang="en-US" dirty="0"/>
              <a:t>[moved break later by 5-10 min]</a:t>
            </a:r>
          </a:p>
          <a:p>
            <a:r>
              <a:rPr lang="en-US" dirty="0"/>
              <a: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Last year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Got here at 48 min so took a 22 min break (until 2:40)</a:t>
            </a:r>
          </a:p>
          <a:p>
            <a:r>
              <a:rPr lang="en-US" dirty="0"/>
              <a:t>last year got here at 30 min so took 25 min team break *** (restart at 2:25) [think of moving break to after icons and start second half with color]</a:t>
            </a:r>
          </a:p>
          <a:p>
            <a:r>
              <a:rPr lang="en-US" dirty="0"/>
              <a:t>[note: </a:t>
            </a:r>
            <a:br>
              <a:rPr lang="en-US" dirty="0"/>
            </a:br>
            <a:r>
              <a:rPr lang="en-US" dirty="0"/>
              <a:t>1) how many have already run a low-fi test? How many did it on paper? How many used an electronic tool?</a:t>
            </a:r>
            <a:br>
              <a:rPr lang="en-US" dirty="0"/>
            </a:br>
            <a:r>
              <a:rPr lang="en-US" dirty="0"/>
              <a:t>2)  you can change low-fi prototype between experiments</a:t>
            </a:r>
            <a:br>
              <a:rPr lang="en-US" dirty="0"/>
            </a:br>
            <a:r>
              <a:rPr lang="en-US" dirty="0"/>
              <a:t>3) low-fi report this year is shorter so don't be fooled by good examples from last year]</a:t>
            </a:r>
          </a:p>
          <a:p>
            <a:r>
              <a:rPr lang="en-US" dirty="0"/>
              <a:t>If get here by 40 min, can take a 25 min team break</a:t>
            </a:r>
          </a:p>
          <a:p>
            <a:endParaRPr lang="en-US" dirty="0"/>
          </a:p>
          <a:p>
            <a:r>
              <a:rPr lang="en-US" dirty="0"/>
              <a:t>*** last year ***</a:t>
            </a:r>
          </a:p>
          <a:p>
            <a:r>
              <a:rPr lang="en-US" dirty="0"/>
              <a:t>20 minutes </a:t>
            </a:r>
          </a:p>
          <a:p>
            <a:r>
              <a:rPr lang="en-US" dirty="0"/>
              <a:t>Broke 45 minutes in</a:t>
            </a:r>
          </a:p>
        </p:txBody>
      </p:sp>
      <p:sp>
        <p:nvSpPr>
          <p:cNvPr id="4" name="Slide Number Placeholder 3"/>
          <p:cNvSpPr>
            <a:spLocks noGrp="1"/>
          </p:cNvSpPr>
          <p:nvPr>
            <p:ph type="sldNum" sz="quarter" idx="10"/>
          </p:nvPr>
        </p:nvSpPr>
        <p:spPr/>
        <p:txBody>
          <a:bodyPr/>
          <a:lstStyle/>
          <a:p>
            <a:fld id="{209FDB91-B962-BA42-88C3-D2DF5A2C8EAF}" type="slidenum">
              <a:rPr lang="en-US" smtClean="0"/>
              <a:t>36</a:t>
            </a:fld>
            <a:endParaRPr lang="en-US" dirty="0"/>
          </a:p>
        </p:txBody>
      </p:sp>
    </p:spTree>
    <p:extLst>
      <p:ext uri="{BB962C8B-B14F-4D97-AF65-F5344CB8AC3E}">
        <p14:creationId xmlns:p14="http://schemas.microsoft.com/office/powerpoint/2010/main" val="2866309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Color is often</a:t>
            </a:r>
            <a:r>
              <a:rPr lang="en-US" baseline="0" dirty="0"/>
              <a:t> difficult to get right. I</a:t>
            </a:r>
            <a:r>
              <a:rPr lang="en-US" sz="1200" kern="1200" dirty="0">
                <a:solidFill>
                  <a:schemeClr val="tx1"/>
                </a:solidFill>
                <a:latin typeface="+mn-lt"/>
                <a:ea typeface="+mn-ea"/>
                <a:cs typeface="+mn-cs"/>
              </a:rPr>
              <a:t>t plays a major role in stimulating a person’s reaction or attitude which may vary from individual to individual</a:t>
            </a:r>
            <a:r>
              <a:rPr lang="en-US" sz="1200" kern="1200" baseline="0" dirty="0">
                <a:solidFill>
                  <a:schemeClr val="tx1"/>
                </a:solidFill>
                <a:latin typeface="+mn-lt"/>
                <a:ea typeface="+mn-ea"/>
                <a:cs typeface="+mn-cs"/>
              </a:rPr>
              <a:t> and yet across cultures, colors have different meanings.</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37</a:t>
            </a:fld>
            <a:endParaRPr lang="en-US" dirty="0"/>
          </a:p>
        </p:txBody>
      </p:sp>
    </p:spTree>
    <p:extLst>
      <p:ext uri="{BB962C8B-B14F-4D97-AF65-F5344CB8AC3E}">
        <p14:creationId xmlns:p14="http://schemas.microsoft.com/office/powerpoint/2010/main" val="2897111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277F9A57-827E-4CB7-A9B1-CDCB3D45DD4E}" type="slidenum">
              <a:rPr lang="en-US" sz="1200" b="0">
                <a:solidFill>
                  <a:schemeClr val="tx1"/>
                </a:solidFill>
                <a:latin typeface="Times New Roman" pitchFamily="18" charset="0"/>
              </a:rPr>
              <a:pPr eaLnBrk="1" hangingPunct="1"/>
              <a:t>38</a:t>
            </a:fld>
            <a:endParaRPr lang="en-US" sz="1200" b="0">
              <a:solidFill>
                <a:schemeClr val="tx1"/>
              </a:solidFill>
              <a:latin typeface="Times New Roman" pitchFamily="18" charset="0"/>
            </a:endParaRPr>
          </a:p>
        </p:txBody>
      </p:sp>
      <p:sp>
        <p:nvSpPr>
          <p:cNvPr id="79874" name="Rectangle 2"/>
          <p:cNvSpPr>
            <a:spLocks noGrp="1" noRot="1" noChangeAspect="1" noChangeArrowheads="1" noTextEdit="1"/>
          </p:cNvSpPr>
          <p:nvPr>
            <p:ph type="sldImg"/>
          </p:nvPr>
        </p:nvSpPr>
        <p:spPr>
          <a:xfrm>
            <a:off x="457200" y="720725"/>
            <a:ext cx="6400800" cy="3600450"/>
          </a:xfrm>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Hue is …</a:t>
            </a:r>
          </a:p>
          <a:p>
            <a:pPr eaLnBrk="1" hangingPunct="1"/>
            <a:r>
              <a:rPr lang="en-US" dirty="0">
                <a:ea typeface="ＭＳ Ｐゴシック" pitchFamily="34" charset="-128"/>
              </a:rPr>
              <a:t>Saturation is …</a:t>
            </a:r>
          </a:p>
          <a:p>
            <a:pPr eaLnBrk="1" hangingPunct="1"/>
            <a:r>
              <a:rPr lang="en-US" dirty="0">
                <a:ea typeface="ＭＳ Ｐゴシック" pitchFamily="34" charset="-128"/>
              </a:rPr>
              <a:t>Luminance is…</a:t>
            </a:r>
          </a:p>
          <a:p>
            <a:pPr eaLnBrk="1" hangingPunct="1"/>
            <a:r>
              <a:rPr lang="en-US" dirty="0">
                <a:ea typeface="ＭＳ Ｐゴシック" pitchFamily="34" charset="-128"/>
              </a:rPr>
              <a:t>Let’s see how we use these components in design.</a:t>
            </a:r>
          </a:p>
        </p:txBody>
      </p:sp>
    </p:spTree>
    <p:extLst>
      <p:ext uri="{BB962C8B-B14F-4D97-AF65-F5344CB8AC3E}">
        <p14:creationId xmlns:p14="http://schemas.microsoft.com/office/powerpoint/2010/main" val="898697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6821BADF-7B9E-4F78-8D18-4346D9B3AC6E}" type="slidenum">
              <a:rPr lang="en-US" sz="1200" b="0">
                <a:solidFill>
                  <a:schemeClr val="tx1"/>
                </a:solidFill>
                <a:latin typeface="Times New Roman" pitchFamily="18" charset="0"/>
              </a:rPr>
              <a:pPr eaLnBrk="1" hangingPunct="1"/>
              <a:t>39</a:t>
            </a:fld>
            <a:endParaRPr lang="en-US" sz="1200" b="0">
              <a:solidFill>
                <a:schemeClr val="tx1"/>
              </a:solidFill>
              <a:latin typeface="Times New Roman" pitchFamily="18" charset="0"/>
            </a:endParaRPr>
          </a:p>
        </p:txBody>
      </p:sp>
      <p:sp>
        <p:nvSpPr>
          <p:cNvPr id="92162" name="Rectangle 2"/>
          <p:cNvSpPr>
            <a:spLocks noGrp="1" noRot="1" noChangeAspect="1" noChangeArrowheads="1" noTextEdit="1"/>
          </p:cNvSpPr>
          <p:nvPr>
            <p:ph type="sldImg"/>
          </p:nvPr>
        </p:nvSpPr>
        <p:spPr>
          <a:xfrm>
            <a:off x="457200" y="720725"/>
            <a:ext cx="6400800" cy="3600450"/>
          </a:xfrm>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3403370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a:t>
            </a:fld>
            <a:endParaRPr lang="en-US" dirty="0"/>
          </a:p>
        </p:txBody>
      </p:sp>
    </p:spTree>
    <p:extLst>
      <p:ext uri="{BB962C8B-B14F-4D97-AF65-F5344CB8AC3E}">
        <p14:creationId xmlns:p14="http://schemas.microsoft.com/office/powerpoint/2010/main" val="1879731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7772B70E-BB19-49C9-AFC5-5795639DC3BF}" type="slidenum">
              <a:rPr lang="en-US" sz="1200" b="0">
                <a:solidFill>
                  <a:schemeClr val="tx1"/>
                </a:solidFill>
                <a:latin typeface="Times New Roman" pitchFamily="18" charset="0"/>
              </a:rPr>
              <a:pPr eaLnBrk="1" hangingPunct="1"/>
              <a:t>40</a:t>
            </a:fld>
            <a:endParaRPr lang="en-US" sz="1200" b="0">
              <a:solidFill>
                <a:schemeClr val="tx1"/>
              </a:solidFill>
              <a:latin typeface="Times New Roman" pitchFamily="18" charset="0"/>
            </a:endParaRPr>
          </a:p>
        </p:txBody>
      </p:sp>
      <p:sp>
        <p:nvSpPr>
          <p:cNvPr id="94210" name="Rectangle 2"/>
          <p:cNvSpPr>
            <a:spLocks noGrp="1" noRot="1" noChangeAspect="1" noChangeArrowheads="1" noTextEdit="1"/>
          </p:cNvSpPr>
          <p:nvPr>
            <p:ph type="sldImg"/>
          </p:nvPr>
        </p:nvSpPr>
        <p:spPr>
          <a:xfrm>
            <a:off x="457200" y="720725"/>
            <a:ext cx="6400800" cy="3600450"/>
          </a:xfrm>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pitchFamily="34" charset="-128"/>
              </a:rPr>
              <a:t>Color sets that vary primarily by luminance are much easier for us to order. This image uses two color sets: browns for height above the land, blues for depth below the ocean. The questions I mentioned before are now much easier to answer. The much more muted colors also much easier to read the information.</a:t>
            </a:r>
          </a:p>
          <a:p>
            <a:pPr eaLnBrk="1" hangingPunct="1"/>
            <a:r>
              <a:rPr lang="en-US" dirty="0">
                <a:ea typeface="ＭＳ Ｐゴシック" pitchFamily="34" charset="-128"/>
              </a:rPr>
              <a:t>[Eastern Sea, not Japan Sea]</a:t>
            </a:r>
          </a:p>
          <a:p>
            <a:pPr eaLnBrk="1" hangingPunct="1"/>
            <a:r>
              <a:rPr lang="en-US" dirty="0">
                <a:ea typeface="ＭＳ Ｐゴシック" pitchFamily="34" charset="-128"/>
              </a:rPr>
              <a:t>Cartographers have been doing this for 2000 years.</a:t>
            </a:r>
          </a:p>
          <a:p>
            <a:pPr eaLnBrk="1" hangingPunct="1"/>
            <a:br>
              <a:rPr lang="en-US" dirty="0">
                <a:ea typeface="ＭＳ Ｐゴシック" pitchFamily="34" charset="-128"/>
              </a:rPr>
            </a:br>
            <a:r>
              <a:rPr lang="en-US" dirty="0">
                <a:ea typeface="ＭＳ Ｐゴシック" pitchFamily="34" charset="-128"/>
              </a:rPr>
              <a:t>The key is to know: under water or not under water?  Then, how far for each case? </a:t>
            </a:r>
          </a:p>
          <a:p>
            <a:pPr eaLnBrk="1" hangingPunct="1"/>
            <a:r>
              <a:rPr lang="en-US" dirty="0">
                <a:ea typeface="ＭＳ Ｐゴシック" pitchFamily="34" charset="-128"/>
              </a:rPr>
              <a:t>Our perception system can</a:t>
            </a:r>
            <a:r>
              <a:rPr lang="ja-JP" altLang="en-US" dirty="0">
                <a:ea typeface="ＭＳ Ｐゴシック" pitchFamily="34" charset="-128"/>
              </a:rPr>
              <a:t>’</a:t>
            </a:r>
            <a:r>
              <a:rPr lang="en-US" altLang="ja-JP" dirty="0">
                <a:ea typeface="ＭＳ Ｐゴシック" pitchFamily="34" charset="-128"/>
              </a:rPr>
              <a:t>t use hue for how much!  But, we can use intensity.  As I go deeper, the color gets darker.  Intensity is a great axis for presenting quantitative info.</a:t>
            </a:r>
            <a:endParaRPr lang="en-US" dirty="0">
              <a:ea typeface="ＭＳ Ｐゴシック" pitchFamily="34" charset="-128"/>
            </a:endParaRPr>
          </a:p>
        </p:txBody>
      </p:sp>
    </p:spTree>
    <p:extLst>
      <p:ext uri="{BB962C8B-B14F-4D97-AF65-F5344CB8AC3E}">
        <p14:creationId xmlns:p14="http://schemas.microsoft.com/office/powerpoint/2010/main" val="2264306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 diagram of what colors mean for different cultures again from Dave </a:t>
            </a:r>
            <a:r>
              <a:rPr lang="en-US" dirty="0" err="1"/>
              <a:t>McCandless</a:t>
            </a:r>
            <a:r>
              <a:rPr lang="en-US" dirty="0"/>
              <a:t>’ </a:t>
            </a:r>
            <a:r>
              <a:rPr lang="en-US" i="1" dirty="0"/>
              <a:t>Information</a:t>
            </a:r>
            <a:r>
              <a:rPr lang="en-US" i="1" baseline="0" dirty="0"/>
              <a:t> is Beautiful.</a:t>
            </a:r>
          </a:p>
          <a:p>
            <a:endParaRPr lang="en-US" i="1" baseline="0" dirty="0"/>
          </a:p>
          <a:p>
            <a:r>
              <a:rPr lang="en-US" i="1" baseline="0" dirty="0"/>
              <a:t>key to note is the set of colors &amp; their order in each slice differ!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41</a:t>
            </a:fld>
            <a:endParaRPr lang="en-US"/>
          </a:p>
        </p:txBody>
      </p:sp>
    </p:spTree>
    <p:extLst>
      <p:ext uri="{BB962C8B-B14F-4D97-AF65-F5344CB8AC3E}">
        <p14:creationId xmlns:p14="http://schemas.microsoft.com/office/powerpoint/2010/main" val="2820215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One</a:t>
            </a:r>
            <a:r>
              <a:rPr lang="en-US" sz="1200" kern="1200" baseline="0" dirty="0">
                <a:solidFill>
                  <a:schemeClr val="tx1"/>
                </a:solidFill>
                <a:latin typeface="+mn-lt"/>
                <a:ea typeface="+mn-ea"/>
                <a:cs typeface="+mn-cs"/>
              </a:rPr>
              <a:t> thing is similar across cultures with color at its most basic level. We can separate color into “warm” and “cool” colors which have a very similar emotional response to all people as the theory is based on our innate understanding of the natural world.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9FDB91-B962-BA42-88C3-D2DF5A2C8EAF}" type="slidenum">
              <a:rPr lang="en-US" smtClean="0"/>
              <a:t>42</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What is harmony?</a:t>
            </a:r>
          </a:p>
        </p:txBody>
      </p:sp>
      <p:sp>
        <p:nvSpPr>
          <p:cNvPr id="4" name="Slide Number Placeholder 3"/>
          <p:cNvSpPr>
            <a:spLocks noGrp="1"/>
          </p:cNvSpPr>
          <p:nvPr>
            <p:ph type="sldNum" sz="quarter" idx="10"/>
          </p:nvPr>
        </p:nvSpPr>
        <p:spPr/>
        <p:txBody>
          <a:bodyPr/>
          <a:lstStyle/>
          <a:p>
            <a:fld id="{209FDB91-B962-BA42-88C3-D2DF5A2C8EAF}" type="slidenum">
              <a:rPr lang="en-US" smtClean="0"/>
              <a:t>43</a:t>
            </a:fld>
            <a:endParaRPr lang="en-US" dirty="0"/>
          </a:p>
        </p:txBody>
      </p:sp>
    </p:spTree>
    <p:extLst>
      <p:ext uri="{BB962C8B-B14F-4D97-AF65-F5344CB8AC3E}">
        <p14:creationId xmlns:p14="http://schemas.microsoft.com/office/powerpoint/2010/main" val="1648712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So how to we pick the right colors?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While my suggestion</a:t>
            </a:r>
            <a:r>
              <a:rPr lang="en-US" baseline="0" dirty="0"/>
              <a:t> for beginners is to stick to one color or “monochrome” pallets, there is the odd occasion where information must have multiple colors to be distinguishable, such as in graphs. In these cases, Color harmonies are particularly useful. They involve picking a primary color and using a color wheel to determine the best colors to go along with it.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beginners, I suggest using these two (analogous and split-complimentary) as they are hard to get wrong and tend to work with lots of designs.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[ADVANCE]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Complementary works, but can be garish. So I would AVOID it. Let me show you some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see: http://</a:t>
            </a:r>
            <a:r>
              <a:rPr lang="en-US" baseline="0" dirty="0" err="1"/>
              <a:t>www.tigercolor.com</a:t>
            </a:r>
            <a:r>
              <a:rPr lang="en-US" baseline="0" dirty="0"/>
              <a:t>/color-lab/color-theory/color-</a:t>
            </a:r>
            <a:r>
              <a:rPr lang="en-US" baseline="0" dirty="0" err="1"/>
              <a:t>harmonies.htm</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44</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Complimentary</a:t>
            </a:r>
            <a:r>
              <a:rPr lang="en-US" baseline="0" noProof="0" dirty="0"/>
              <a:t> colors provide extreme contrast. </a:t>
            </a:r>
            <a:r>
              <a:rPr lang="en-US" sz="1200" kern="1200" dirty="0">
                <a:solidFill>
                  <a:schemeClr val="tx1"/>
                </a:solidFill>
                <a:latin typeface="+mn-lt"/>
                <a:ea typeface="+mn-ea"/>
                <a:cs typeface="+mn-cs"/>
              </a:rPr>
              <a:t>This high creates a vibrant look especially when used at full saturation.</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tricky to use in large doses, but work well when you want something to stand out.</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Complementary colors are really bad for text.</a:t>
            </a:r>
          </a:p>
          <a:p>
            <a:r>
              <a:rPr lang="en-US" sz="1200" kern="1200" dirty="0">
                <a:solidFill>
                  <a:schemeClr val="tx1"/>
                </a:solidFill>
                <a:latin typeface="+mn-lt"/>
                <a:ea typeface="+mn-ea"/>
                <a:cs typeface="+mn-cs"/>
              </a:rPr>
              <a:t>[ADVANCE]</a:t>
            </a:r>
          </a:p>
          <a:p>
            <a:r>
              <a:rPr lang="en-US" sz="1200" kern="1200" dirty="0">
                <a:solidFill>
                  <a:schemeClr val="tx1"/>
                </a:solidFill>
                <a:latin typeface="+mn-lt"/>
                <a:ea typeface="+mn-ea"/>
                <a:cs typeface="+mn-cs"/>
              </a:rPr>
              <a:t>as you can see here.	</a:t>
            </a:r>
          </a:p>
          <a:p>
            <a:r>
              <a:rPr lang="en-US" sz="1200" kern="1200" dirty="0">
                <a:solidFill>
                  <a:schemeClr val="tx1"/>
                </a:solidFill>
                <a:latin typeface="+mn-lt"/>
                <a:ea typeface="+mn-ea"/>
                <a:cs typeface="+mn-cs"/>
              </a:rPr>
              <a:t>Complementary colors are pairs of colors which, when combined, cancel each other out. This means that when combined, they produce a grey-scale color like white or black. When placed next to each other, they create the strongest contrast for those particular two colors. But lots of refocusing.</a:t>
            </a:r>
          </a:p>
        </p:txBody>
      </p:sp>
      <p:sp>
        <p:nvSpPr>
          <p:cNvPr id="4" name="Slide Number Placeholder 3"/>
          <p:cNvSpPr>
            <a:spLocks noGrp="1"/>
          </p:cNvSpPr>
          <p:nvPr>
            <p:ph type="sldNum" sz="quarter" idx="10"/>
          </p:nvPr>
        </p:nvSpPr>
        <p:spPr/>
        <p:txBody>
          <a:bodyPr/>
          <a:lstStyle/>
          <a:p>
            <a:fld id="{209FDB91-B962-BA42-88C3-D2DF5A2C8EAF}" type="slidenum">
              <a:rPr lang="en-US" smtClean="0"/>
              <a:t>45</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We often</a:t>
            </a:r>
            <a:r>
              <a:rPr lang="en-US" baseline="0" noProof="0" dirty="0"/>
              <a:t> use complimentary colors in children’s products and services. The high contrast makes things easier to distinguish </a:t>
            </a:r>
          </a:p>
          <a:p>
            <a:r>
              <a:rPr lang="en-US" baseline="0" noProof="0" dirty="0"/>
              <a:t>though makes it hard to discern what is actually important.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46</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noProof="0" dirty="0"/>
              <a:t>Analogous</a:t>
            </a:r>
            <a:r>
              <a:rPr lang="en-US" baseline="0" noProof="0" dirty="0"/>
              <a:t> colors tend to relate closely to what we find in nature and thus are easiest on the eyes. Visual designs using these colors are always pleasant to look at yet have enough difference in color to be distinguishable in terms of priority.</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47</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noProof="0" dirty="0"/>
              <a:t>BP, who propose that they are a company beyond oil choose an analogous scheme as it invokes nature. The mixture of green and yellow here, not to mention its flower like shape, is comforting and rather powerfully suggests an oil company cares about the environment.</a:t>
            </a:r>
            <a:endParaRPr lang="en-US" noProof="0" dirty="0"/>
          </a:p>
        </p:txBody>
      </p:sp>
      <p:sp>
        <p:nvSpPr>
          <p:cNvPr id="4" name="Slide Number Placeholder 3"/>
          <p:cNvSpPr>
            <a:spLocks noGrp="1"/>
          </p:cNvSpPr>
          <p:nvPr>
            <p:ph type="sldNum" sz="quarter" idx="10"/>
          </p:nvPr>
        </p:nvSpPr>
        <p:spPr/>
        <p:txBody>
          <a:bodyPr/>
          <a:lstStyle/>
          <a:p>
            <a:fld id="{209FDB91-B962-BA42-88C3-D2DF5A2C8EAF}" type="slidenum">
              <a:rPr lang="en-US" smtClean="0"/>
              <a:t>48</a:t>
            </a:fld>
            <a:endParaRPr lang="en-US" dirty="0"/>
          </a:p>
        </p:txBody>
      </p:sp>
    </p:spTree>
    <p:extLst>
      <p:ext uri="{BB962C8B-B14F-4D97-AF65-F5344CB8AC3E}">
        <p14:creationId xmlns:p14="http://schemas.microsoft.com/office/powerpoint/2010/main" val="2151477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Split complimentary</a:t>
            </a:r>
            <a:r>
              <a:rPr lang="en-US" baseline="0" dirty="0"/>
              <a:t> colors are often used when the elements of a design have a stronger need for distinction. </a:t>
            </a:r>
            <a:r>
              <a:rPr lang="en-US" sz="1200" kern="1200" dirty="0">
                <a:solidFill>
                  <a:schemeClr val="tx1"/>
                </a:solidFill>
                <a:latin typeface="+mn-lt"/>
                <a:ea typeface="+mn-ea"/>
                <a:cs typeface="+mn-cs"/>
              </a:rPr>
              <a:t>This color scheme has the same strong visual contrast as the complementary color scheme, but has less tension.</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49</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Why are we learning this? </a:t>
            </a:r>
          </a:p>
          <a:p>
            <a:r>
              <a:rPr lang="en-US" dirty="0"/>
              <a:t>Since many of the interfaces you design will be visual in nature, knowing some basic rules from visual and graphic design will enhance your ability to make more effective user interfaces. Note, we have one core lecture on this and other pieces on this spread throughout the class. BUT, you could take multiple courses in graphic/visual design (e.g., a single course just on type). If you want that type of depth, you will likely need to do it online or go for an MFA at a design school. </a:t>
            </a:r>
          </a:p>
        </p:txBody>
      </p:sp>
      <p:sp>
        <p:nvSpPr>
          <p:cNvPr id="4" name="Slide Number Placeholder 3"/>
          <p:cNvSpPr>
            <a:spLocks noGrp="1"/>
          </p:cNvSpPr>
          <p:nvPr>
            <p:ph type="sldNum" sz="quarter" idx="10"/>
          </p:nvPr>
        </p:nvSpPr>
        <p:spPr/>
        <p:txBody>
          <a:bodyPr/>
          <a:lstStyle/>
          <a:p>
            <a:fld id="{209FDB91-B962-BA42-88C3-D2DF5A2C8EAF}" type="slidenum">
              <a:rPr lang="en-US" smtClean="0"/>
              <a:t>5</a:t>
            </a:fld>
            <a:endParaRPr lang="en-US" dirty="0"/>
          </a:p>
        </p:txBody>
      </p:sp>
    </p:spTree>
    <p:extLst>
      <p:ext uri="{BB962C8B-B14F-4D97-AF65-F5344CB8AC3E}">
        <p14:creationId xmlns:p14="http://schemas.microsoft.com/office/powerpoint/2010/main" val="834717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50</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Regardless of what</a:t>
            </a:r>
            <a:r>
              <a:rPr lang="en-US" baseline="0" dirty="0"/>
              <a:t> color you are going to use, its always best to begin designs in gray scale</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51</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high contrast of </a:t>
            </a:r>
            <a:r>
              <a:rPr lang="en-US" dirty="0" err="1"/>
              <a:t>greyscale</a:t>
            </a:r>
            <a:r>
              <a:rPr lang="en-US" dirty="0"/>
              <a:t> allows you to really focus</a:t>
            </a:r>
            <a:r>
              <a:rPr lang="en-US" baseline="0" dirty="0"/>
              <a:t> on getting the best layout and hierarchy of elements to then be </a:t>
            </a:r>
            <a:r>
              <a:rPr lang="en-US" b="1" baseline="0" dirty="0"/>
              <a:t>accented</a:t>
            </a:r>
            <a:r>
              <a:rPr lang="en-US" baseline="0" dirty="0"/>
              <a:t> or </a:t>
            </a:r>
            <a:r>
              <a:rPr lang="en-US" b="1" baseline="0" dirty="0"/>
              <a:t>enhanced</a:t>
            </a:r>
            <a:r>
              <a:rPr lang="en-US" baseline="0" dirty="0"/>
              <a:t> with color.</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52</a:t>
            </a:fld>
            <a:endParaRPr lang="en-US" dirty="0"/>
          </a:p>
        </p:txBody>
      </p:sp>
    </p:spTree>
    <p:extLst>
      <p:ext uri="{BB962C8B-B14F-4D97-AF65-F5344CB8AC3E}">
        <p14:creationId xmlns:p14="http://schemas.microsoft.com/office/powerpoint/2010/main" val="2281875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noun project is a very good example of an interface</a:t>
            </a:r>
            <a:r>
              <a:rPr lang="en-US" baseline="0" dirty="0"/>
              <a:t> without any color. Here, the layout design and discovery is done so well that color is not needed at all to navigate. In fact this web interface feels to me better than many others using color</a:t>
            </a:r>
          </a:p>
          <a:p>
            <a:endParaRPr lang="en-US" baseline="0" dirty="0"/>
          </a:p>
          <a:p>
            <a:r>
              <a:rPr lang="en-US" baseline="0" dirty="0"/>
              <a:t>Also has good use of SMALL MULTIPLES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53</a:t>
            </a:fld>
            <a:endParaRPr lang="en-US" dirty="0"/>
          </a:p>
        </p:txBody>
      </p:sp>
    </p:spTree>
    <p:extLst>
      <p:ext uri="{BB962C8B-B14F-4D97-AF65-F5344CB8AC3E}">
        <p14:creationId xmlns:p14="http://schemas.microsoft.com/office/powerpoint/2010/main" val="31516008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 recent trend in design,</a:t>
            </a:r>
            <a:r>
              <a:rPr lang="en-US" baseline="0" dirty="0"/>
              <a:t> most noticeable in things like iOS is the use of the </a:t>
            </a:r>
            <a:r>
              <a:rPr lang="en-US" b="1" i="1" baseline="0" dirty="0"/>
              <a:t>isolation effect</a:t>
            </a:r>
            <a:r>
              <a:rPr lang="en-US" baseline="0" dirty="0"/>
              <a:t>. In this example, color harmonies are near irrelevant. These types of designs are so focused in their layouts that </a:t>
            </a:r>
            <a:r>
              <a:rPr lang="en-US" b="1" i="1" baseline="0" dirty="0"/>
              <a:t>color is only used to describe an element that is “actionable”</a:t>
            </a:r>
            <a:r>
              <a:rPr lang="en-US" baseline="0" dirty="0"/>
              <a:t>. It turns out that more often than not, this results in a user experience that is very easy to understand.</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54</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is an example </a:t>
            </a:r>
            <a:r>
              <a:rPr lang="en-US" b="1" dirty="0"/>
              <a:t>of poor color use</a:t>
            </a:r>
            <a:r>
              <a:rPr lang="en-US" dirty="0"/>
              <a:t>. The</a:t>
            </a:r>
            <a:r>
              <a:rPr lang="en-US" baseline="0" dirty="0"/>
              <a:t> colors </a:t>
            </a:r>
            <a:r>
              <a:rPr lang="en-US" b="1" i="1" baseline="0" dirty="0"/>
              <a:t>don</a:t>
            </a:r>
            <a:r>
              <a:rPr lang="fr-FR" b="1" i="1" baseline="0" dirty="0"/>
              <a:t>’</a:t>
            </a:r>
            <a:r>
              <a:rPr lang="en-US" b="1" i="1" baseline="0" dirty="0"/>
              <a:t>t match to any particular task or function </a:t>
            </a:r>
            <a:r>
              <a:rPr lang="en-US" baseline="0" dirty="0"/>
              <a:t>and as a result, it is near impossible to figure out what to do – and as a result, a horrible user experience perhaps more hindering than any functionality.</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55</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Luke’s </a:t>
            </a:r>
            <a:r>
              <a:rPr lang="en-US" baseline="0" dirty="0"/>
              <a:t>goal was to pick a color harmony that was relaxing while only ever using 3 colors. Anything that is colored is actionable (</a:t>
            </a:r>
            <a:r>
              <a:rPr lang="en-US" baseline="0" dirty="0" err="1"/>
              <a:t>tapable</a:t>
            </a:r>
            <a:r>
              <a:rPr lang="en-US" baseline="0" dirty="0"/>
              <a:t>, important). Anything grey is a “passive” color and requires the user to explore this information.   The blue and purple here are ANALOGOUS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56</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ANALOGOUS</a:t>
            </a:r>
          </a:p>
        </p:txBody>
      </p:sp>
      <p:sp>
        <p:nvSpPr>
          <p:cNvPr id="4" name="Slide Number Placeholder 3"/>
          <p:cNvSpPr>
            <a:spLocks noGrp="1"/>
          </p:cNvSpPr>
          <p:nvPr>
            <p:ph type="sldNum" sz="quarter" idx="10"/>
          </p:nvPr>
        </p:nvSpPr>
        <p:spPr/>
        <p:txBody>
          <a:bodyPr/>
          <a:lstStyle/>
          <a:p>
            <a:fld id="{209FDB91-B962-BA42-88C3-D2DF5A2C8EAF}" type="slidenum">
              <a:rPr lang="en-US" smtClean="0"/>
              <a:t>57</a:t>
            </a:fld>
            <a:endParaRPr lang="en-US" dirty="0"/>
          </a:p>
        </p:txBody>
      </p:sp>
    </p:spTree>
    <p:extLst>
      <p:ext uri="{BB962C8B-B14F-4D97-AF65-F5344CB8AC3E}">
        <p14:creationId xmlns:p14="http://schemas.microsoft.com/office/powerpoint/2010/main" val="30482598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These tools are useful for both exploration of colors and for</a:t>
            </a:r>
            <a:r>
              <a:rPr lang="en-US" baseline="0" dirty="0"/>
              <a:t> figuring out harmonies. Tools like photoshop, illustrator and most interface design tools also include built-in tools for choosing color harmonies.</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58</a:t>
            </a:fld>
            <a:endParaRPr lang="en-US" dirty="0"/>
          </a:p>
        </p:txBody>
      </p:sp>
    </p:spTree>
    <p:extLst>
      <p:ext uri="{BB962C8B-B14F-4D97-AF65-F5344CB8AC3E}">
        <p14:creationId xmlns:p14="http://schemas.microsoft.com/office/powerpoint/2010/main" val="3847694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r>
              <a:rPr lang="en-US" dirty="0"/>
              <a:t>One way to organize your design styles in with a mood board.</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Mood boards are c</a:t>
            </a:r>
            <a:r>
              <a:rPr lang="en-US" b="0" i="0" dirty="0">
                <a:solidFill>
                  <a:srgbClr val="202124"/>
                </a:solidFill>
                <a:effectLst/>
                <a:latin typeface="Roboto" panose="02000000000000000000" pitchFamily="2" charset="0"/>
              </a:rPr>
              <a:t>ollages that </a:t>
            </a:r>
            <a:r>
              <a:rPr lang="en-US" b="1" i="0" dirty="0">
                <a:solidFill>
                  <a:srgbClr val="202124"/>
                </a:solidFill>
                <a:effectLst/>
                <a:latin typeface="Roboto" panose="02000000000000000000" pitchFamily="2" charset="0"/>
              </a:rPr>
              <a:t>arrange images, text, fonts, colors, and other design elements into a format that's representative of the final design's style</a:t>
            </a:r>
            <a:r>
              <a:rPr lang="en-US" b="0" i="0" dirty="0">
                <a:solidFill>
                  <a:srgbClr val="202124"/>
                </a:solidFill>
                <a:effectLst/>
                <a:latin typeface="Roboto" panose="02000000000000000000" pitchFamily="2" charset="0"/>
              </a:rPr>
              <a:t>. It helps you to explore that style and then to set it for a later design system, which is a bit more formal (will learn more about that in our workshop this week).</a:t>
            </a:r>
          </a:p>
          <a:p>
            <a:pPr marL="0" lvl="0" indent="0" algn="l" rtl="0">
              <a:lnSpc>
                <a:spcPct val="100000"/>
              </a:lnSpc>
              <a:spcBef>
                <a:spcPts val="0"/>
              </a:spcBef>
              <a:spcAft>
                <a:spcPts val="0"/>
              </a:spcAft>
              <a:buClr>
                <a:schemeClr val="dk1"/>
              </a:buClr>
              <a:buSzPts val="1200"/>
              <a:buFont typeface="Arial"/>
              <a:buNone/>
            </a:pPr>
            <a:br>
              <a:rPr lang="en-US" b="0" i="0" dirty="0">
                <a:solidFill>
                  <a:srgbClr val="202124"/>
                </a:solidFill>
                <a:effectLst/>
                <a:latin typeface="Roboto" panose="02000000000000000000" pitchFamily="2" charset="0"/>
              </a:rPr>
            </a:br>
            <a:r>
              <a:rPr lang="en-US" b="0" i="0" dirty="0">
                <a:solidFill>
                  <a:srgbClr val="202124"/>
                </a:solidFill>
                <a:effectLst/>
                <a:latin typeface="Roboto" panose="02000000000000000000" pitchFamily="2" charset="0"/>
              </a:rPr>
              <a:t>What mood does this board communicate to you?</a:t>
            </a:r>
          </a:p>
          <a:p>
            <a:pPr marL="0" lvl="0" indent="0" algn="l" rtl="0">
              <a:lnSpc>
                <a:spcPct val="100000"/>
              </a:lnSpc>
              <a:spcBef>
                <a:spcPts val="0"/>
              </a:spcBef>
              <a:spcAft>
                <a:spcPts val="0"/>
              </a:spcAft>
              <a:buClr>
                <a:schemeClr val="dk1"/>
              </a:buClr>
              <a:buSzPts val="1200"/>
              <a:buFont typeface="Arial"/>
              <a:buNone/>
            </a:pPr>
            <a:r>
              <a:rPr lang="en-US" b="1" i="0" dirty="0">
                <a:solidFill>
                  <a:srgbClr val="1D1C1D"/>
                </a:solidFill>
                <a:effectLst/>
                <a:latin typeface="Slack-Lato"/>
              </a:rPr>
              <a:t>natural, somber, vintage (50s)</a:t>
            </a:r>
            <a:endParaRPr lang="en-US" b="1" i="0" dirty="0">
              <a:solidFill>
                <a:srgbClr val="202124"/>
              </a:solidFill>
              <a:effectLst/>
              <a:latin typeface="Roboto" panose="02000000000000000000" pitchFamily="2" charset="0"/>
            </a:endParaRPr>
          </a:p>
          <a:p>
            <a:pPr marL="0" lvl="0" indent="0" algn="l" rtl="0">
              <a:lnSpc>
                <a:spcPct val="100000"/>
              </a:lnSpc>
              <a:spcBef>
                <a:spcPts val="0"/>
              </a:spcBef>
              <a:spcAft>
                <a:spcPts val="0"/>
              </a:spcAft>
              <a:buClr>
                <a:schemeClr val="dk1"/>
              </a:buClr>
              <a:buSzPts val="1200"/>
              <a:buFont typeface="Arial"/>
              <a:buNone/>
            </a:pPr>
            <a:endParaRPr lang="en-US" b="0" i="0" dirty="0">
              <a:solidFill>
                <a:srgbClr val="202124"/>
              </a:solidFill>
              <a:effectLst/>
              <a:latin typeface="Roboto" panose="02000000000000000000" pitchFamily="2" charset="0"/>
            </a:endParaRPr>
          </a:p>
          <a:p>
            <a:pPr marL="0" lvl="0" indent="0" algn="l" rtl="0">
              <a:lnSpc>
                <a:spcPct val="100000"/>
              </a:lnSpc>
              <a:spcBef>
                <a:spcPts val="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1718879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6</a:t>
            </a:fld>
            <a:endParaRPr lang="en-US" sz="1000"/>
          </a:p>
        </p:txBody>
      </p:sp>
      <p:sp>
        <p:nvSpPr>
          <p:cNvPr id="80898" name="Rectangle 2"/>
          <p:cNvSpPr>
            <a:spLocks noGrp="1" noRot="1" noChangeAspect="1" noChangeArrowheads="1" noTextEdit="1"/>
          </p:cNvSpPr>
          <p:nvPr>
            <p:ph type="sldImg"/>
          </p:nvPr>
        </p:nvSpPr>
        <p:spPr>
          <a:xfrm>
            <a:off x="457200" y="720725"/>
            <a:ext cx="6400800" cy="3600450"/>
          </a:xfrm>
          <a:ln cap="flat"/>
        </p:spPr>
      </p:sp>
      <p:sp>
        <p:nvSpPr>
          <p:cNvPr id="808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First we will go over some key ideas on good form.</a:t>
            </a:r>
          </a:p>
          <a:p>
            <a:pPr eaLnBrk="1" hangingPunct="1"/>
            <a:r>
              <a:rPr lang="en-US" dirty="0"/>
              <a:t>We will finish good form with typography, grids, &amp; icons.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Then we will take a team break.</a:t>
            </a:r>
          </a:p>
          <a:p>
            <a:pPr eaLnBrk="1" hangingPunct="1"/>
            <a:r>
              <a:rPr lang="en-US" dirty="0"/>
              <a:t>Then we will give you more concrete advice on how to use color wisely.</a:t>
            </a:r>
          </a:p>
          <a:p>
            <a:pPr eaLnBrk="1" hangingPunct="1"/>
            <a:r>
              <a:rPr lang="en-US" dirty="0"/>
              <a:t>Do an exercise.</a:t>
            </a:r>
          </a:p>
          <a:p>
            <a:pPr eaLnBrk="1" hangingPunct="1"/>
            <a:r>
              <a:rPr lang="en-US" dirty="0"/>
              <a:t>Then we will end with the concept of “Interesting Design”. I’ll use this idea to organize the rest of the content</a:t>
            </a:r>
          </a:p>
          <a:p>
            <a:pPr eaLnBrk="1" hangingPunct="1"/>
            <a:r>
              <a:rPr lang="en-US" dirty="0"/>
              <a:t>[ADVANCE]</a:t>
            </a:r>
          </a:p>
        </p:txBody>
      </p:sp>
    </p:spTree>
    <p:extLst>
      <p:ext uri="{BB962C8B-B14F-4D97-AF65-F5344CB8AC3E}">
        <p14:creationId xmlns:p14="http://schemas.microsoft.com/office/powerpoint/2010/main" val="23824315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168" name="Google Shape;168;gb481b4cb6a_5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Arial"/>
              <a:buNone/>
            </a:pPr>
            <a:br>
              <a:rPr lang="en-US" b="0" i="0" dirty="0">
                <a:solidFill>
                  <a:srgbClr val="202124"/>
                </a:solidFill>
                <a:effectLst/>
                <a:latin typeface="Roboto" panose="02000000000000000000" pitchFamily="2" charset="0"/>
              </a:rPr>
            </a:br>
            <a:r>
              <a:rPr lang="en-US" b="0" i="0" dirty="0">
                <a:solidFill>
                  <a:srgbClr val="202124"/>
                </a:solidFill>
                <a:effectLst/>
                <a:latin typeface="Roboto" panose="02000000000000000000" pitchFamily="2" charset="0"/>
              </a:rPr>
              <a:t>What mood does this board at left communicate to you?</a:t>
            </a:r>
          </a:p>
          <a:p>
            <a:pPr marL="0" lvl="0" indent="0" algn="l" rtl="0">
              <a:lnSpc>
                <a:spcPct val="100000"/>
              </a:lnSpc>
              <a:spcBef>
                <a:spcPts val="0"/>
              </a:spcBef>
              <a:spcAft>
                <a:spcPts val="0"/>
              </a:spcAft>
              <a:buClr>
                <a:schemeClr val="dk1"/>
              </a:buClr>
              <a:buSzPts val="1200"/>
              <a:buFont typeface="Arial"/>
              <a:buNone/>
            </a:pPr>
            <a:r>
              <a:rPr lang="en-US" b="1" i="0" dirty="0">
                <a:solidFill>
                  <a:srgbClr val="1D1C1D"/>
                </a:solidFill>
                <a:effectLst/>
                <a:latin typeface="Slack-Lato"/>
              </a:rPr>
              <a:t>bold, daring, generationa</a:t>
            </a:r>
            <a:r>
              <a:rPr lang="en-US" b="1" i="0" dirty="0">
                <a:solidFill>
                  <a:srgbClr val="202124"/>
                </a:solidFill>
                <a:effectLst/>
                <a:latin typeface="Roboto" panose="02000000000000000000" pitchFamily="2" charset="0"/>
              </a:rPr>
              <a:t>l or vintage again (almost 70-80s)</a:t>
            </a:r>
          </a:p>
          <a:p>
            <a:pPr marL="0" lvl="0" indent="0" algn="l" rtl="0">
              <a:lnSpc>
                <a:spcPct val="100000"/>
              </a:lnSpc>
              <a:spcBef>
                <a:spcPts val="0"/>
              </a:spcBef>
              <a:spcAft>
                <a:spcPts val="0"/>
              </a:spcAft>
              <a:buClr>
                <a:schemeClr val="dk1"/>
              </a:buClr>
              <a:buSzPts val="1200"/>
              <a:buFont typeface="Arial"/>
              <a:buNone/>
            </a:pPr>
            <a:r>
              <a:rPr lang="en-US" b="1" i="0" dirty="0">
                <a:solidFill>
                  <a:srgbClr val="202124"/>
                </a:solidFill>
                <a:effectLst/>
                <a:latin typeface="Roboto" panose="02000000000000000000" pitchFamily="2" charset="0"/>
              </a:rPr>
              <a:t>[ADVANCE]</a:t>
            </a:r>
          </a:p>
          <a:p>
            <a:pPr marL="0" lvl="0" indent="0" algn="l" rtl="0">
              <a:lnSpc>
                <a:spcPct val="100000"/>
              </a:lnSpc>
              <a:spcBef>
                <a:spcPts val="0"/>
              </a:spcBef>
              <a:spcAft>
                <a:spcPts val="0"/>
              </a:spcAft>
              <a:buClr>
                <a:schemeClr val="dk1"/>
              </a:buClr>
              <a:buSzPts val="1200"/>
              <a:buFont typeface="Arial"/>
              <a:buNone/>
            </a:pPr>
            <a:r>
              <a:rPr lang="en-US" b="0" i="0" dirty="0">
                <a:solidFill>
                  <a:srgbClr val="202124"/>
                </a:solidFill>
                <a:effectLst/>
                <a:latin typeface="Roboto" panose="02000000000000000000" pitchFamily="2" charset="0"/>
              </a:rPr>
              <a:t>How about this one at right?</a:t>
            </a:r>
          </a:p>
          <a:p>
            <a:pPr marL="0" lvl="0" indent="0" algn="l" rtl="0">
              <a:lnSpc>
                <a:spcPct val="100000"/>
              </a:lnSpc>
              <a:spcBef>
                <a:spcPts val="0"/>
              </a:spcBef>
              <a:spcAft>
                <a:spcPts val="0"/>
              </a:spcAft>
              <a:buClr>
                <a:schemeClr val="dk1"/>
              </a:buClr>
              <a:buSzPts val="1200"/>
              <a:buFont typeface="Arial"/>
              <a:buNone/>
            </a:pPr>
            <a:r>
              <a:rPr lang="en-US" b="1" i="0" dirty="0">
                <a:solidFill>
                  <a:srgbClr val="202124"/>
                </a:solidFill>
                <a:effectLst/>
                <a:latin typeface="Roboto" panose="02000000000000000000" pitchFamily="2" charset="0"/>
              </a:rPr>
              <a:t>soothing, adventurous, hip, cool</a:t>
            </a:r>
          </a:p>
          <a:p>
            <a:pPr marL="0" lvl="0" indent="0" algn="l" rtl="0">
              <a:lnSpc>
                <a:spcPct val="100000"/>
              </a:lnSpc>
              <a:spcBef>
                <a:spcPts val="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37461943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a:t>
            </a:r>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If get here with less than  25 min left, then cut time down to 8 min as would like at least 15 min for final content</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 last year ***</a:t>
            </a:r>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r>
              <a:rPr lang="en-US" dirty="0"/>
              <a:t>Got here with 18 min left and gave 10 min so only had 8 min to finish. Should have cut to 8 min.</a:t>
            </a:r>
          </a:p>
          <a:p>
            <a:pPr marL="0" marR="0" lvl="0" indent="0" algn="l" defTabSz="457200" rtl="0" eaLnBrk="1" fontAlgn="auto" latinLnBrk="0" hangingPunct="1">
              <a:lnSpc>
                <a:spcPct val="100000"/>
              </a:lnSpc>
              <a:spcBef>
                <a:spcPts val="0"/>
              </a:spcBef>
              <a:spcAft>
                <a:spcPts val="0"/>
              </a:spcAft>
              <a:buClr>
                <a:schemeClr val="dk1"/>
              </a:buClr>
              <a:buSzPts val="1200"/>
              <a:buFont typeface="Arial"/>
              <a:buNone/>
              <a:tabLst/>
              <a:defRPr/>
            </a:pPr>
            <a:endParaRPr lang="en-US" dirty="0"/>
          </a:p>
          <a:p>
            <a:pPr marL="0" lvl="0" indent="0" algn="l" rtl="0">
              <a:lnSpc>
                <a:spcPct val="100000"/>
              </a:lnSpc>
              <a:spcBef>
                <a:spcPts val="0"/>
              </a:spcBef>
              <a:spcAft>
                <a:spcPts val="0"/>
              </a:spcAft>
              <a:buClr>
                <a:schemeClr val="dk1"/>
              </a:buClr>
              <a:buSzPts val="1200"/>
              <a:buFont typeface="Arial"/>
              <a:buNone/>
            </a:pPr>
            <a:r>
              <a:rPr lang="en-US" dirty="0"/>
              <a:t>** two years ago ** got here at 2:53pm, so took 10 min to 3:03 so had 17 min to finish</a:t>
            </a:r>
          </a:p>
          <a:p>
            <a:pPr marL="0" lvl="0" indent="0" algn="l" rtl="0">
              <a:lnSpc>
                <a:spcPct val="100000"/>
              </a:lnSpc>
              <a:spcBef>
                <a:spcPts val="0"/>
              </a:spcBef>
              <a:spcAft>
                <a:spcPts val="0"/>
              </a:spcAft>
              <a:buClr>
                <a:schemeClr val="dk1"/>
              </a:buClr>
              <a:buSzPts val="1200"/>
              <a:buFont typeface="Arial"/>
              <a:buNone/>
            </a:pPr>
            <a:r>
              <a:rPr lang="en-US" dirty="0"/>
              <a:t>If get here with less than  25 min left, then cut time down to 8 min as would like at least 15 min for final content</a:t>
            </a:r>
          </a:p>
          <a:p>
            <a:pPr marL="0" lvl="0" indent="0" algn="l" rtl="0">
              <a:lnSpc>
                <a:spcPct val="100000"/>
              </a:lnSpc>
              <a:spcBef>
                <a:spcPts val="0"/>
              </a:spcBef>
              <a:spcAft>
                <a:spcPts val="0"/>
              </a:spcAft>
              <a:buClr>
                <a:schemeClr val="dk1"/>
              </a:buClr>
              <a:buSzPts val="1200"/>
              <a:buFont typeface="Arial"/>
              <a:buNone/>
            </a:pPr>
            <a:endParaRPr lang="en-US" dirty="0"/>
          </a:p>
          <a:p>
            <a:pPr marL="0" lvl="0" indent="0" algn="l" rtl="0">
              <a:lnSpc>
                <a:spcPct val="100000"/>
              </a:lnSpc>
              <a:spcBef>
                <a:spcPts val="0"/>
              </a:spcBef>
              <a:spcAft>
                <a:spcPts val="0"/>
              </a:spcAft>
              <a:buClr>
                <a:schemeClr val="dk1"/>
              </a:buClr>
              <a:buSzPts val="1200"/>
              <a:buFont typeface="Arial"/>
              <a:buNone/>
            </a:pPr>
            <a:r>
              <a:rPr lang="en-US" dirty="0"/>
              <a:t>*** three yeas ago ***</a:t>
            </a:r>
          </a:p>
          <a:p>
            <a:pPr marL="0" lvl="0" indent="0" algn="l" rtl="0">
              <a:lnSpc>
                <a:spcPct val="100000"/>
              </a:lnSpc>
              <a:spcBef>
                <a:spcPts val="0"/>
              </a:spcBef>
              <a:spcAft>
                <a:spcPts val="0"/>
              </a:spcAft>
              <a:buClr>
                <a:schemeClr val="dk1"/>
              </a:buClr>
              <a:buSzPts val="1200"/>
              <a:buFont typeface="Arial"/>
              <a:buNone/>
            </a:pPr>
            <a:r>
              <a:rPr lang="en-US" dirty="0"/>
              <a:t>10 min exercise started at 1:02 -&gt; 1:12 (leaving 8 minutes to finish class)</a:t>
            </a:r>
          </a:p>
          <a:p>
            <a:endParaRPr lang="en-US" dirty="0"/>
          </a:p>
          <a:p>
            <a:endParaRPr lang="en-US" dirty="0"/>
          </a:p>
        </p:txBody>
      </p:sp>
      <p:sp>
        <p:nvSpPr>
          <p:cNvPr id="4" name="Slide Number Placeholder 3"/>
          <p:cNvSpPr>
            <a:spLocks noGrp="1"/>
          </p:cNvSpPr>
          <p:nvPr>
            <p:ph type="sldNum" sz="quarter" idx="5"/>
          </p:nvPr>
        </p:nvSpPr>
        <p:spPr/>
        <p:txBody>
          <a:bodyPr/>
          <a:lstStyle/>
          <a:p>
            <a:fld id="{209FDB91-B962-BA42-88C3-D2DF5A2C8EAF}" type="slidenum">
              <a:rPr lang="en-US" smtClean="0"/>
              <a:t>61</a:t>
            </a:fld>
            <a:endParaRPr lang="en-US" dirty="0"/>
          </a:p>
        </p:txBody>
      </p:sp>
    </p:spTree>
    <p:extLst>
      <p:ext uri="{BB962C8B-B14F-4D97-AF65-F5344CB8AC3E}">
        <p14:creationId xmlns:p14="http://schemas.microsoft.com/office/powerpoint/2010/main" val="24787194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is perhaps the most difficult</a:t>
            </a:r>
            <a:r>
              <a:rPr lang="en-US" baseline="0" dirty="0"/>
              <a:t> thing to achieve in visual design. It’s very easy to use templates for data graphs, websites and applications – and for the most part they do very well. The following techniques for most are difficult to do right, but when done well create interest.</a:t>
            </a:r>
          </a:p>
        </p:txBody>
      </p:sp>
      <p:sp>
        <p:nvSpPr>
          <p:cNvPr id="4" name="Slide Number Placeholder 3"/>
          <p:cNvSpPr>
            <a:spLocks noGrp="1"/>
          </p:cNvSpPr>
          <p:nvPr>
            <p:ph type="sldNum" sz="quarter" idx="10"/>
          </p:nvPr>
        </p:nvSpPr>
        <p:spPr/>
        <p:txBody>
          <a:bodyPr/>
          <a:lstStyle/>
          <a:p>
            <a:fld id="{209FDB91-B962-BA42-88C3-D2DF5A2C8EAF}" type="slidenum">
              <a:rPr lang="en-US" smtClean="0"/>
              <a:t>62</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63</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For example, Wilfred Castillo’s Tide Prediction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http://</a:t>
            </a:r>
            <a:r>
              <a:rPr lang="en-US" dirty="0" err="1"/>
              <a:t>www.wilfredcastillo.com</a:t>
            </a:r>
            <a:r>
              <a:rPr lang="en-US" dirty="0"/>
              <a:t>/Tide-Prediction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Shows how the high tides and low tides relate to the moon’s phases (full moon and new moon are when they are strongest </a:t>
            </a:r>
            <a:r>
              <a:rPr lang="mr-IN" dirty="0"/>
              <a:t>–</a:t>
            </a:r>
            <a:r>
              <a:rPr lang="en-US" dirty="0"/>
              <a:t> aligned with the sun)</a:t>
            </a:r>
          </a:p>
        </p:txBody>
      </p:sp>
      <p:sp>
        <p:nvSpPr>
          <p:cNvPr id="4" name="Slide Number Placeholder 3"/>
          <p:cNvSpPr>
            <a:spLocks noGrp="1"/>
          </p:cNvSpPr>
          <p:nvPr>
            <p:ph type="sldNum" sz="quarter" idx="10"/>
          </p:nvPr>
        </p:nvSpPr>
        <p:spPr/>
        <p:txBody>
          <a:bodyPr/>
          <a:lstStyle/>
          <a:p>
            <a:fld id="{209FDB91-B962-BA42-88C3-D2DF5A2C8EAF}" type="slidenum">
              <a:rPr lang="en-US" smtClean="0"/>
              <a:t>64</a:t>
            </a:fld>
            <a:endParaRPr lang="en-US" dirty="0"/>
          </a:p>
        </p:txBody>
      </p:sp>
    </p:spTree>
    <p:extLst>
      <p:ext uri="{BB962C8B-B14F-4D97-AF65-F5344CB8AC3E}">
        <p14:creationId xmlns:p14="http://schemas.microsoft.com/office/powerpoint/2010/main" val="36202626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Reminiscent of the tide chart…</a:t>
            </a:r>
          </a:p>
        </p:txBody>
      </p:sp>
      <p:sp>
        <p:nvSpPr>
          <p:cNvPr id="4" name="Slide Number Placeholder 3"/>
          <p:cNvSpPr>
            <a:spLocks noGrp="1"/>
          </p:cNvSpPr>
          <p:nvPr>
            <p:ph type="sldNum" sz="quarter" idx="10"/>
          </p:nvPr>
        </p:nvSpPr>
        <p:spPr/>
        <p:txBody>
          <a:bodyPr/>
          <a:lstStyle/>
          <a:p>
            <a:fld id="{209FDB91-B962-BA42-88C3-D2DF5A2C8EAF}" type="slidenum">
              <a:rPr lang="en-US" smtClean="0"/>
              <a:t>65</a:t>
            </a:fld>
            <a:endParaRPr lang="en-US" dirty="0"/>
          </a:p>
        </p:txBody>
      </p:sp>
    </p:spTree>
    <p:extLst>
      <p:ext uri="{BB962C8B-B14F-4D97-AF65-F5344CB8AC3E}">
        <p14:creationId xmlns:p14="http://schemas.microsoft.com/office/powerpoint/2010/main" val="20553826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Having information change dynamically</a:t>
            </a:r>
            <a:r>
              <a:rPr lang="en-US" baseline="0" dirty="0"/>
              <a:t> has taken off recently and again, is difficult to do correctly. The best way for me to consider animation is to only use it to connect an input to a display of the information the input is modifying.</a:t>
            </a:r>
          </a:p>
          <a:p>
            <a:endParaRPr lang="en-US" baseline="0" dirty="0"/>
          </a:p>
          <a:p>
            <a:r>
              <a:rPr lang="en-US" baseline="0" dirty="0"/>
              <a:t>This connects to a usability principle that will be discussed in the next week’s lecture “Heuristic Evaluation” where information that adapts instantly gratifies the user that the system is working for them, not against them.</a:t>
            </a:r>
          </a:p>
        </p:txBody>
      </p:sp>
      <p:sp>
        <p:nvSpPr>
          <p:cNvPr id="4" name="Slide Number Placeholder 3"/>
          <p:cNvSpPr>
            <a:spLocks noGrp="1"/>
          </p:cNvSpPr>
          <p:nvPr>
            <p:ph type="sldNum" sz="quarter" idx="10"/>
          </p:nvPr>
        </p:nvSpPr>
        <p:spPr/>
        <p:txBody>
          <a:bodyPr/>
          <a:lstStyle/>
          <a:p>
            <a:fld id="{209FDB91-B962-BA42-88C3-D2DF5A2C8EAF}" type="slidenum">
              <a:rPr lang="en-US" smtClean="0"/>
              <a:t>66</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Metaphors are perhaps one of the hardest “interesting techniques” to get right. In information graphics, metaphors are very useful however in interfaces they can often cause more confusion than success.</a:t>
            </a:r>
          </a:p>
        </p:txBody>
      </p:sp>
      <p:sp>
        <p:nvSpPr>
          <p:cNvPr id="4" name="Slide Number Placeholder 3"/>
          <p:cNvSpPr>
            <a:spLocks noGrp="1"/>
          </p:cNvSpPr>
          <p:nvPr>
            <p:ph type="sldNum" sz="quarter" idx="10"/>
          </p:nvPr>
        </p:nvSpPr>
        <p:spPr/>
        <p:txBody>
          <a:bodyPr/>
          <a:lstStyle/>
          <a:p>
            <a:fld id="{209FDB91-B962-BA42-88C3-D2DF5A2C8EAF}" type="slidenum">
              <a:rPr lang="en-US" smtClean="0"/>
              <a:t>67</a:t>
            </a:fld>
            <a:endParaRPr lang="en-US"/>
          </a:p>
        </p:txBody>
      </p:sp>
    </p:spTree>
    <p:extLst>
      <p:ext uri="{BB962C8B-B14F-4D97-AF65-F5344CB8AC3E}">
        <p14:creationId xmlns:p14="http://schemas.microsoft.com/office/powerpoint/2010/main" val="36824993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This shows</a:t>
            </a:r>
            <a:r>
              <a:rPr lang="en-US" baseline="0" dirty="0"/>
              <a:t> changes in global emissions of CO2 and uses the metaphor of clouds of smoke coming out of a factory</a:t>
            </a:r>
          </a:p>
          <a:p>
            <a:endParaRPr lang="en-US" baseline="0" dirty="0"/>
          </a:p>
          <a:p>
            <a:r>
              <a:rPr lang="en-US" dirty="0"/>
              <a:t>http://</a:t>
            </a:r>
            <a:r>
              <a:rPr lang="en-US" dirty="0" err="1"/>
              <a:t>awesome.good.is</a:t>
            </a:r>
            <a:r>
              <a:rPr lang="en-US" dirty="0"/>
              <a:t>/transparency/web/0911/</a:t>
            </a:r>
            <a:r>
              <a:rPr lang="en-US" dirty="0" err="1"/>
              <a:t>globalemissions</a:t>
            </a:r>
            <a:r>
              <a:rPr lang="en-US" dirty="0"/>
              <a:t>/</a:t>
            </a:r>
            <a:r>
              <a:rPr lang="en-US" dirty="0" err="1"/>
              <a:t>flat.html</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68</a:t>
            </a:fld>
            <a:endParaRPr lang="en-US"/>
          </a:p>
        </p:txBody>
      </p:sp>
    </p:spTree>
    <p:extLst>
      <p:ext uri="{BB962C8B-B14F-4D97-AF65-F5344CB8AC3E}">
        <p14:creationId xmlns:p14="http://schemas.microsoft.com/office/powerpoint/2010/main" val="38396482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have discussed now what may seem is an overwhelming amount of techniques designers use all the time. </a:t>
            </a:r>
            <a:br>
              <a:rPr lang="en-US" baseline="0" dirty="0"/>
            </a:b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how it should seem – Overwhelming. It is exactly the way customers will feel if they see too many of these techniques being used at once.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Again, we are brought back to the number one skill – Balance.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hardest part is knowing what to remove and the only way to really get a good feel for these techniques is to practice with them repetitively. </a:t>
            </a:r>
          </a:p>
        </p:txBody>
      </p:sp>
      <p:sp>
        <p:nvSpPr>
          <p:cNvPr id="4" name="Slide Number Placeholder 3"/>
          <p:cNvSpPr>
            <a:spLocks noGrp="1"/>
          </p:cNvSpPr>
          <p:nvPr>
            <p:ph type="sldNum" sz="quarter" idx="10"/>
          </p:nvPr>
        </p:nvSpPr>
        <p:spPr/>
        <p:txBody>
          <a:bodyPr/>
          <a:lstStyle/>
          <a:p>
            <a:fld id="{209FDB91-B962-BA42-88C3-D2DF5A2C8EAF}" type="slidenum">
              <a:rPr lang="en-US" smtClean="0"/>
              <a:t>69</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a:t>This graphic illustrates what should be </a:t>
            </a:r>
            <a:r>
              <a:rPr lang="en-US" b="1" baseline="0" dirty="0"/>
              <a:t>balanced</a:t>
            </a:r>
            <a:r>
              <a:rPr lang="en-US" baseline="0" dirty="0"/>
              <a:t> to achieve a design that can convey </a:t>
            </a:r>
            <a:r>
              <a:rPr lang="en-US" b="1" baseline="0" dirty="0"/>
              <a:t>useful</a:t>
            </a:r>
            <a:r>
              <a:rPr lang="en-US" baseline="0" dirty="0"/>
              <a:t> </a:t>
            </a:r>
            <a:r>
              <a:rPr lang="en-US" b="1" baseline="0" dirty="0"/>
              <a:t>information</a:t>
            </a:r>
            <a:r>
              <a:rPr lang="en-US" baseline="0" dirty="0"/>
              <a:t> to its observers by creating </a:t>
            </a:r>
            <a:r>
              <a:rPr lang="en-US" b="1" baseline="0" dirty="0"/>
              <a:t>desire</a:t>
            </a:r>
            <a:r>
              <a:rPr lang="en-US" baseline="0" dirty="0"/>
              <a:t> in the information itself.</a:t>
            </a:r>
          </a:p>
          <a:p>
            <a:r>
              <a:rPr lang="en-US" baseline="0" dirty="0"/>
              <a:t>[ADVANCE]</a:t>
            </a:r>
          </a:p>
          <a:p>
            <a:r>
              <a:rPr lang="en-US" baseline="0" dirty="0"/>
              <a:t>This middle part (</a:t>
            </a:r>
            <a:r>
              <a:rPr lang="en-US" b="1" baseline="0" dirty="0"/>
              <a:t>integrity</a:t>
            </a:r>
            <a:r>
              <a:rPr lang="en-US" baseline="0" dirty="0"/>
              <a:t> and </a:t>
            </a:r>
            <a:r>
              <a:rPr lang="en-US" b="1" baseline="0" dirty="0"/>
              <a:t>function</a:t>
            </a:r>
            <a:r>
              <a:rPr lang="en-US" baseline="0" dirty="0"/>
              <a:t>) refers to the </a:t>
            </a:r>
            <a:r>
              <a:rPr lang="en-US" b="1" baseline="0" dirty="0"/>
              <a:t>information</a:t>
            </a:r>
            <a:r>
              <a:rPr lang="en-US" baseline="0" dirty="0"/>
              <a:t> </a:t>
            </a:r>
            <a:r>
              <a:rPr lang="en-US" b="1" baseline="0" dirty="0"/>
              <a:t>itself</a:t>
            </a:r>
            <a:r>
              <a:rPr lang="en-US" baseline="0" dirty="0"/>
              <a:t>, whether the data is </a:t>
            </a:r>
            <a:r>
              <a:rPr lang="en-US" b="1" baseline="0" dirty="0"/>
              <a:t>accurate</a:t>
            </a:r>
            <a:r>
              <a:rPr lang="en-US" baseline="0" dirty="0"/>
              <a:t> or </a:t>
            </a:r>
            <a:r>
              <a:rPr lang="en-US" b="1" baseline="0" dirty="0"/>
              <a:t>useful</a:t>
            </a:r>
            <a:r>
              <a:rPr lang="en-US" baseline="0" dirty="0"/>
              <a:t>. </a:t>
            </a:r>
            <a:r>
              <a:rPr lang="en-US" strike="sngStrike" baseline="0" dirty="0"/>
              <a:t>Remember the original Apple Maps on the iPhone. It didn’t work because it wasn’t accurate</a:t>
            </a:r>
            <a:r>
              <a:rPr lang="en-US" baseline="0" dirty="0"/>
              <a:t>.</a:t>
            </a:r>
          </a:p>
          <a:p>
            <a:r>
              <a:rPr lang="en-US" baseline="0" dirty="0"/>
              <a:t>Arguably you are all rather talented at this part.</a:t>
            </a:r>
          </a:p>
          <a:p>
            <a:r>
              <a:rPr lang="en-US" baseline="0" dirty="0"/>
              <a:t>[ADVANCE]</a:t>
            </a:r>
          </a:p>
          <a:p>
            <a:r>
              <a:rPr lang="en-US" baseline="0" dirty="0"/>
              <a:t>So today I’m going to talk about the other two – some guidelines as to how to achieve designs that successfully </a:t>
            </a:r>
            <a:r>
              <a:rPr lang="en-US" b="1" baseline="0" dirty="0"/>
              <a:t>communicate</a:t>
            </a:r>
            <a:r>
              <a:rPr lang="en-US" baseline="0" dirty="0"/>
              <a:t> and thus allow the user to </a:t>
            </a:r>
            <a:r>
              <a:rPr lang="en-US" b="1" baseline="0" dirty="0"/>
              <a:t>perform</a:t>
            </a:r>
            <a:r>
              <a:rPr lang="en-US" baseline="0" dirty="0"/>
              <a:t> such functions without having to force themselves to do so</a:t>
            </a:r>
            <a:endParaRPr lang="en-US" dirty="0"/>
          </a:p>
        </p:txBody>
      </p:sp>
      <p:sp>
        <p:nvSpPr>
          <p:cNvPr id="4" name="Slide Number Placeholder 3"/>
          <p:cNvSpPr>
            <a:spLocks noGrp="1"/>
          </p:cNvSpPr>
          <p:nvPr>
            <p:ph type="sldNum" sz="quarter" idx="10"/>
          </p:nvPr>
        </p:nvSpPr>
        <p:spPr/>
        <p:txBody>
          <a:bodyPr/>
          <a:lstStyle/>
          <a:p>
            <a:fld id="{209FDB91-B962-BA42-88C3-D2DF5A2C8EAF}" type="slidenum">
              <a:rPr lang="en-US" smtClean="0"/>
              <a:t>7</a:t>
            </a:fld>
            <a:endParaRPr lang="en-US"/>
          </a:p>
        </p:txBody>
      </p:sp>
    </p:spTree>
    <p:extLst>
      <p:ext uri="{BB962C8B-B14F-4D97-AF65-F5344CB8AC3E}">
        <p14:creationId xmlns:p14="http://schemas.microsoft.com/office/powerpoint/2010/main" val="36316317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Again, easy to see when it is bad!</a:t>
            </a:r>
          </a:p>
        </p:txBody>
      </p:sp>
      <p:sp>
        <p:nvSpPr>
          <p:cNvPr id="4" name="Slide Number Placeholder 3"/>
          <p:cNvSpPr>
            <a:spLocks noGrp="1"/>
          </p:cNvSpPr>
          <p:nvPr>
            <p:ph type="sldNum" sz="quarter" idx="10"/>
          </p:nvPr>
        </p:nvSpPr>
        <p:spPr/>
        <p:txBody>
          <a:bodyPr/>
          <a:lstStyle/>
          <a:p>
            <a:fld id="{209FDB91-B962-BA42-88C3-D2DF5A2C8EAF}" type="slidenum">
              <a:rPr lang="en-US" smtClean="0"/>
              <a:t>70</a:t>
            </a:fld>
            <a:endParaRPr lang="en-US" dirty="0"/>
          </a:p>
        </p:txBody>
      </p:sp>
    </p:spTree>
    <p:extLst>
      <p:ext uri="{BB962C8B-B14F-4D97-AF65-F5344CB8AC3E}">
        <p14:creationId xmlns:p14="http://schemas.microsoft.com/office/powerpoint/2010/main" val="1584240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09FDB91-B962-BA42-88C3-D2DF5A2C8EAF}" type="slidenum">
              <a:rPr lang="en-US" smtClean="0"/>
              <a:t>71</a:t>
            </a:fld>
            <a:endParaRPr lang="en-US"/>
          </a:p>
        </p:txBody>
      </p:sp>
    </p:spTree>
    <p:extLst>
      <p:ext uri="{BB962C8B-B14F-4D97-AF65-F5344CB8AC3E}">
        <p14:creationId xmlns:p14="http://schemas.microsoft.com/office/powerpoint/2010/main" val="10930949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Let’s see an example that hits all 4 of these areas: interestingness, integrity, function, and form.</a:t>
            </a:r>
          </a:p>
        </p:txBody>
      </p:sp>
      <p:sp>
        <p:nvSpPr>
          <p:cNvPr id="4" name="Slide Number Placeholder 3"/>
          <p:cNvSpPr>
            <a:spLocks noGrp="1"/>
          </p:cNvSpPr>
          <p:nvPr>
            <p:ph type="sldNum" sz="quarter" idx="10"/>
          </p:nvPr>
        </p:nvSpPr>
        <p:spPr/>
        <p:txBody>
          <a:bodyPr/>
          <a:lstStyle/>
          <a:p>
            <a:fld id="{209FDB91-B962-BA42-88C3-D2DF5A2C8EAF}" type="slidenum">
              <a:rPr lang="en-US" smtClean="0"/>
              <a:t>72</a:t>
            </a:fld>
            <a:endParaRPr lang="en-US"/>
          </a:p>
        </p:txBody>
      </p:sp>
    </p:spTree>
    <p:extLst>
      <p:ext uri="{BB962C8B-B14F-4D97-AF65-F5344CB8AC3E}">
        <p14:creationId xmlns:p14="http://schemas.microsoft.com/office/powerpoint/2010/main" val="10967336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Daisy disk for mac</a:t>
            </a:r>
          </a:p>
          <a:p>
            <a:r>
              <a:rPr lang="en-US" dirty="0"/>
              <a:t>Anyone here use this application? Quite good for seeing where you are using your disc space..</a:t>
            </a:r>
          </a:p>
        </p:txBody>
      </p:sp>
      <p:sp>
        <p:nvSpPr>
          <p:cNvPr id="4" name="Slide Number Placeholder 3"/>
          <p:cNvSpPr>
            <a:spLocks noGrp="1"/>
          </p:cNvSpPr>
          <p:nvPr>
            <p:ph type="sldNum" sz="quarter" idx="10"/>
          </p:nvPr>
        </p:nvSpPr>
        <p:spPr/>
        <p:txBody>
          <a:bodyPr/>
          <a:lstStyle/>
          <a:p>
            <a:fld id="{209FDB91-B962-BA42-88C3-D2DF5A2C8EAF}" type="slidenum">
              <a:rPr lang="en-US" smtClean="0"/>
              <a:t>73</a:t>
            </a:fld>
            <a:endParaRPr lang="en-US"/>
          </a:p>
        </p:txBody>
      </p:sp>
    </p:spTree>
    <p:extLst>
      <p:ext uri="{BB962C8B-B14F-4D97-AF65-F5344CB8AC3E}">
        <p14:creationId xmlns:p14="http://schemas.microsoft.com/office/powerpoint/2010/main" val="22282154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5A8BA536-0F3B-43BC-81CB-E86E8081A887}" type="slidenum">
              <a:rPr lang="en-US" sz="1200" b="0">
                <a:solidFill>
                  <a:schemeClr val="tx1"/>
                </a:solidFill>
                <a:latin typeface="Times New Roman" pitchFamily="18" charset="0"/>
              </a:rPr>
              <a:pPr eaLnBrk="1" hangingPunct="1"/>
              <a:t>74</a:t>
            </a:fld>
            <a:endParaRPr lang="en-US" sz="1200" b="0">
              <a:solidFill>
                <a:schemeClr val="tx1"/>
              </a:solidFill>
              <a:latin typeface="Times New Roman" pitchFamily="18" charset="0"/>
            </a:endParaRPr>
          </a:p>
        </p:txBody>
      </p:sp>
      <p:sp>
        <p:nvSpPr>
          <p:cNvPr id="120834" name="Rectangle 2"/>
          <p:cNvSpPr>
            <a:spLocks noGrp="1" noRot="1" noChangeAspect="1" noChangeArrowheads="1" noTextEdit="1"/>
          </p:cNvSpPr>
          <p:nvPr>
            <p:ph type="sldImg"/>
          </p:nvPr>
        </p:nvSpPr>
        <p:spPr>
          <a:xfrm>
            <a:off x="469900" y="727075"/>
            <a:ext cx="6375400" cy="3586163"/>
          </a:xfrm>
          <a:ln w="12700" cap="flat">
            <a:solidFill>
              <a:schemeClr val="tx1"/>
            </a:solidFill>
          </a:ln>
        </p:spPr>
      </p:sp>
      <p:sp>
        <p:nvSpPr>
          <p:cNvPr id="120835" name="Rectangle 3"/>
          <p:cNvSpPr>
            <a:spLocks noGrp="1" noChangeArrowheads="1"/>
          </p:cNvSpPr>
          <p:nvPr>
            <p:ph type="body" idx="1"/>
          </p:nvPr>
        </p:nvSpPr>
        <p:spPr>
          <a:xfrm>
            <a:off x="974144" y="4560899"/>
            <a:ext cx="5366914" cy="431791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9003" tIns="50341" rIns="99003" bIns="50341"/>
          <a:lstStyle/>
          <a:p>
            <a:pPr defTabSz="1004493">
              <a:spcBef>
                <a:spcPct val="0"/>
              </a:spcBef>
            </a:pPr>
            <a:endParaRPr lang="en-US" sz="2600" dirty="0">
              <a:ea typeface="ＭＳ Ｐゴシック" pitchFamily="34" charset="-128"/>
            </a:endParaRPr>
          </a:p>
        </p:txBody>
      </p:sp>
    </p:spTree>
    <p:extLst>
      <p:ext uri="{BB962C8B-B14F-4D97-AF65-F5344CB8AC3E}">
        <p14:creationId xmlns:p14="http://schemas.microsoft.com/office/powerpoint/2010/main" val="6945632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556" eaLnBrk="0" hangingPunct="0">
              <a:defRPr sz="3300" b="1">
                <a:solidFill>
                  <a:srgbClr val="4A5870"/>
                </a:solidFill>
                <a:latin typeface="Arial" pitchFamily="34" charset="0"/>
                <a:ea typeface="ＭＳ Ｐゴシック" pitchFamily="34" charset="-128"/>
              </a:defRPr>
            </a:lvl1pPr>
            <a:lvl2pPr marL="771925" indent="-296894" defTabSz="966556" eaLnBrk="0" hangingPunct="0">
              <a:defRPr sz="3300" b="1">
                <a:solidFill>
                  <a:srgbClr val="4A5870"/>
                </a:solidFill>
                <a:latin typeface="Arial" pitchFamily="34" charset="0"/>
                <a:ea typeface="ＭＳ Ｐゴシック" pitchFamily="34" charset="-128"/>
              </a:defRPr>
            </a:lvl2pPr>
            <a:lvl3pPr marL="1187577" indent="-237515" defTabSz="966556" eaLnBrk="0" hangingPunct="0">
              <a:defRPr sz="3300" b="1">
                <a:solidFill>
                  <a:srgbClr val="4A5870"/>
                </a:solidFill>
                <a:latin typeface="Arial" pitchFamily="34" charset="0"/>
                <a:ea typeface="ＭＳ Ｐゴシック" pitchFamily="34" charset="-128"/>
              </a:defRPr>
            </a:lvl3pPr>
            <a:lvl4pPr marL="1662608" indent="-237515" defTabSz="966556" eaLnBrk="0" hangingPunct="0">
              <a:defRPr sz="3300" b="1">
                <a:solidFill>
                  <a:srgbClr val="4A5870"/>
                </a:solidFill>
                <a:latin typeface="Arial" pitchFamily="34" charset="0"/>
                <a:ea typeface="ＭＳ Ｐゴシック" pitchFamily="34" charset="-128"/>
              </a:defRPr>
            </a:lvl4pPr>
            <a:lvl5pPr marL="2137639" indent="-237515" defTabSz="966556" eaLnBrk="0" hangingPunct="0">
              <a:defRPr sz="3300" b="1">
                <a:solidFill>
                  <a:srgbClr val="4A5870"/>
                </a:solidFill>
                <a:latin typeface="Arial" pitchFamily="34" charset="0"/>
                <a:ea typeface="ＭＳ Ｐゴシック" pitchFamily="34" charset="-128"/>
              </a:defRPr>
            </a:lvl5pPr>
            <a:lvl6pPr marL="2612669"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6pPr>
            <a:lvl7pPr marL="3087700"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7pPr>
            <a:lvl8pPr marL="3562731"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8pPr>
            <a:lvl9pPr marL="4037762" indent="-237515" defTabSz="966556" eaLnBrk="0" fontAlgn="base" hangingPunct="0">
              <a:spcBef>
                <a:spcPct val="20000"/>
              </a:spcBef>
              <a:spcAft>
                <a:spcPct val="0"/>
              </a:spcAft>
              <a:buChar char="•"/>
              <a:defRPr sz="3300" b="1">
                <a:solidFill>
                  <a:srgbClr val="4A5870"/>
                </a:solidFill>
                <a:latin typeface="Arial" pitchFamily="34" charset="0"/>
                <a:ea typeface="ＭＳ Ｐゴシック" pitchFamily="34" charset="-128"/>
              </a:defRPr>
            </a:lvl9pPr>
          </a:lstStyle>
          <a:p>
            <a:pPr eaLnBrk="1" hangingPunct="1"/>
            <a:fld id="{96D4F1F8-7D9F-47FC-821A-DF9F1A189149}" type="slidenum">
              <a:rPr lang="en-US" sz="1200" b="0">
                <a:solidFill>
                  <a:schemeClr val="tx1"/>
                </a:solidFill>
                <a:latin typeface="Times New Roman" pitchFamily="18" charset="0"/>
              </a:rPr>
              <a:pPr eaLnBrk="1" hangingPunct="1"/>
              <a:t>75</a:t>
            </a:fld>
            <a:endParaRPr lang="en-US" sz="1200" b="0">
              <a:solidFill>
                <a:schemeClr val="tx1"/>
              </a:solidFill>
              <a:latin typeface="Times New Roman" pitchFamily="18" charset="0"/>
            </a:endParaRPr>
          </a:p>
        </p:txBody>
      </p:sp>
      <p:sp>
        <p:nvSpPr>
          <p:cNvPr id="116738" name="Rectangle 2"/>
          <p:cNvSpPr>
            <a:spLocks noGrp="1" noRot="1" noChangeAspect="1" noChangeArrowheads="1" noTextEdit="1"/>
          </p:cNvSpPr>
          <p:nvPr>
            <p:ph type="sldImg"/>
          </p:nvPr>
        </p:nvSpPr>
        <p:spPr>
          <a:xfrm>
            <a:off x="457200" y="720725"/>
            <a:ext cx="6400800" cy="3600450"/>
          </a:xfrm>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ea typeface="ＭＳ Ｐゴシック" pitchFamily="34" charset="-128"/>
            </a:endParaRPr>
          </a:p>
        </p:txBody>
      </p:sp>
    </p:spTree>
    <p:extLst>
      <p:ext uri="{BB962C8B-B14F-4D97-AF65-F5344CB8AC3E}">
        <p14:creationId xmlns:p14="http://schemas.microsoft.com/office/powerpoint/2010/main" val="8663657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76</a:t>
            </a:fld>
            <a:endParaRPr lang="en-US" sz="1000"/>
          </a:p>
        </p:txBody>
      </p:sp>
      <p:sp>
        <p:nvSpPr>
          <p:cNvPr id="138242" name="Rectangle 2"/>
          <p:cNvSpPr>
            <a:spLocks noGrp="1" noRot="1" noChangeAspect="1" noChangeArrowheads="1" noTextEdit="1"/>
          </p:cNvSpPr>
          <p:nvPr>
            <p:ph type="sldImg"/>
          </p:nvPr>
        </p:nvSpPr>
        <p:spPr>
          <a:xfrm>
            <a:off x="457200" y="720725"/>
            <a:ext cx="6400800" cy="3600450"/>
          </a:xfrm>
          <a:ln cap="flat"/>
        </p:spPr>
      </p:sp>
      <p:sp>
        <p:nvSpPr>
          <p:cNvPr id="1382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Studio</a:t>
            </a:r>
          </a:p>
          <a:p>
            <a:pPr eaLnBrk="1" hangingPunct="1"/>
            <a:r>
              <a:rPr lang="en-US" dirty="0"/>
              <a:t>	- key things learned</a:t>
            </a:r>
          </a:p>
          <a:p>
            <a:pPr eaLnBrk="1" hangingPunct="1"/>
            <a:r>
              <a:rPr lang="en-US" dirty="0"/>
              <a:t>	- Note we’ve reduced the write-up for this assignment significantly (from 2 years ago). More of your documentation in the slide notes and slide appendices.</a:t>
            </a:r>
          </a:p>
          <a:p>
            <a:pPr eaLnBrk="1" hangingPunct="1"/>
            <a:endParaRPr lang="en-US" dirty="0"/>
          </a:p>
          <a:p>
            <a:pPr eaLnBrk="1" hangingPunct="1"/>
            <a:r>
              <a:rPr lang="en-US" dirty="0"/>
              <a:t>Mon</a:t>
            </a:r>
          </a:p>
          <a:p>
            <a:pPr eaLnBrk="1" hangingPunct="1"/>
            <a:r>
              <a:rPr lang="en-US" dirty="0"/>
              <a:t>	- one of the most popular books ever written about design and HCI. Easy and fun read.</a:t>
            </a:r>
          </a:p>
          <a:p>
            <a:pPr eaLnBrk="1" hangingPunct="1"/>
            <a:endParaRPr lang="en-US" dirty="0"/>
          </a:p>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9FDB91-B962-BA42-88C3-D2DF5A2C8EAF}" type="slidenum">
              <a:rPr lang="en-US" smtClean="0"/>
              <a:t>77</a:t>
            </a:fld>
            <a:endParaRPr lang="en-US" dirty="0"/>
          </a:p>
        </p:txBody>
      </p:sp>
    </p:spTree>
    <p:extLst>
      <p:ext uri="{BB962C8B-B14F-4D97-AF65-F5344CB8AC3E}">
        <p14:creationId xmlns:p14="http://schemas.microsoft.com/office/powerpoint/2010/main" val="838214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I’ve mentioned</a:t>
            </a:r>
            <a:r>
              <a:rPr lang="en-US" baseline="0" dirty="0"/>
              <a:t> several times before that good </a:t>
            </a:r>
            <a:r>
              <a:rPr lang="en-US" b="1" baseline="0" dirty="0"/>
              <a:t>design is about balance </a:t>
            </a:r>
            <a:r>
              <a:rPr lang="en-US" baseline="0" dirty="0"/>
              <a:t>– </a:t>
            </a:r>
            <a:r>
              <a:rPr lang="en-US" b="1" baseline="0" dirty="0"/>
              <a:t>visual design is no exception.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Information should be </a:t>
            </a:r>
            <a:r>
              <a:rPr lang="en-US" b="1" dirty="0"/>
              <a:t>prioritized</a:t>
            </a:r>
            <a:r>
              <a:rPr lang="en-US" dirty="0"/>
              <a:t> based on its </a:t>
            </a:r>
            <a:r>
              <a:rPr lang="en-US" b="1" dirty="0"/>
              <a:t>importance</a:t>
            </a:r>
            <a:r>
              <a:rPr lang="en-US" baseline="0" dirty="0"/>
              <a:t> or </a:t>
            </a:r>
            <a:r>
              <a:rPr lang="en-US" b="1" dirty="0"/>
              <a:t>relationship</a:t>
            </a:r>
            <a:r>
              <a:rPr lang="en-US" dirty="0"/>
              <a:t> to other information</a:t>
            </a:r>
            <a:endParaRPr lang="en-US" sz="1600" dirty="0">
              <a:solidFill>
                <a:schemeClr val="accent2"/>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 </a:t>
            </a:r>
            <a:r>
              <a:rPr lang="en-US" sz="1200" b="1" dirty="0"/>
              <a:t>color</a:t>
            </a:r>
            <a:r>
              <a:rPr lang="en-US" sz="1200" dirty="0"/>
              <a:t>, </a:t>
            </a:r>
            <a:r>
              <a:rPr lang="en-US" sz="1200" b="1" dirty="0"/>
              <a:t>size</a:t>
            </a:r>
            <a:r>
              <a:rPr lang="en-US" sz="1200" dirty="0"/>
              <a:t>, </a:t>
            </a:r>
            <a:r>
              <a:rPr lang="en-US" sz="1200" b="1" dirty="0"/>
              <a:t>position</a:t>
            </a:r>
            <a:r>
              <a:rPr lang="en-US" sz="1200" dirty="0"/>
              <a:t> and the</a:t>
            </a:r>
            <a:r>
              <a:rPr lang="en-US" sz="1200" baseline="0" dirty="0"/>
              <a:t> other things we have discussed</a:t>
            </a:r>
            <a:r>
              <a:rPr lang="en-US" sz="1200" dirty="0"/>
              <a:t> are </a:t>
            </a:r>
            <a:r>
              <a:rPr lang="en-US" sz="1200" b="1" dirty="0"/>
              <a:t>methods</a:t>
            </a:r>
            <a:r>
              <a:rPr lang="en-US" sz="1200" dirty="0"/>
              <a:t> to suggest this.</a:t>
            </a:r>
            <a:r>
              <a:rPr lang="en-US" sz="1200"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If we look at </a:t>
            </a:r>
            <a:r>
              <a:rPr lang="en-US" sz="1200" b="1" baseline="0" dirty="0"/>
              <a:t>objects on a scale of importance</a:t>
            </a:r>
            <a:r>
              <a:rPr lang="en-US" sz="1200" baseline="0" dirty="0"/>
              <a:t>, we can decide best how to use those techniques.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Scott </a:t>
            </a:r>
            <a:r>
              <a:rPr lang="en-US" sz="1200" baseline="0" dirty="0" err="1"/>
              <a:t>Klemmer’s</a:t>
            </a:r>
            <a:r>
              <a:rPr lang="en-US" sz="1200" baseline="0" dirty="0"/>
              <a:t> video gave you good examples of how Typography, Layout, and Color give you a good idea of visual hierarchy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The Key Q for any design: What are the </a:t>
            </a:r>
            <a:r>
              <a:rPr lang="en-US" sz="1200" b="1" baseline="0" dirty="0"/>
              <a:t>most important things</a:t>
            </a:r>
            <a:r>
              <a:rPr lang="en-US" sz="1200" baseline="0" dirty="0"/>
              <a:t>? </a:t>
            </a:r>
            <a:r>
              <a:rPr lang="en-US" sz="1200" b="1" baseline="0" dirty="0"/>
              <a:t>Prioritize</a:t>
            </a:r>
            <a:r>
              <a:rPr lang="en-US" sz="1200" baseline="0" dirty="0"/>
              <a:t> those.</a:t>
            </a:r>
            <a:endParaRPr lang="en-US" sz="1200" dirty="0"/>
          </a:p>
        </p:txBody>
      </p:sp>
      <p:sp>
        <p:nvSpPr>
          <p:cNvPr id="4" name="Slide Number Placeholder 3"/>
          <p:cNvSpPr>
            <a:spLocks noGrp="1"/>
          </p:cNvSpPr>
          <p:nvPr>
            <p:ph type="sldNum" sz="quarter" idx="10"/>
          </p:nvPr>
        </p:nvSpPr>
        <p:spPr/>
        <p:txBody>
          <a:bodyPr/>
          <a:lstStyle/>
          <a:p>
            <a:fld id="{209FDB91-B962-BA42-88C3-D2DF5A2C8EAF}" type="slidenum">
              <a:rPr lang="en-US" smtClean="0"/>
              <a:t>8</a:t>
            </a:fld>
            <a:endParaRPr lang="en-US"/>
          </a:p>
        </p:txBody>
      </p:sp>
    </p:spTree>
    <p:extLst>
      <p:ext uri="{BB962C8B-B14F-4D97-AF65-F5344CB8AC3E}">
        <p14:creationId xmlns:p14="http://schemas.microsoft.com/office/powerpoint/2010/main" val="1356990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a:t>
            </a:r>
            <a:r>
              <a:rPr lang="en-US" b="1" dirty="0"/>
              <a:t>visual hierarchies </a:t>
            </a:r>
            <a:r>
              <a:rPr lang="en-US" dirty="0"/>
              <a:t>can </a:t>
            </a:r>
            <a:r>
              <a:rPr lang="en-US" b="1" dirty="0"/>
              <a:t>guide</a:t>
            </a:r>
            <a:r>
              <a:rPr lang="en-US" dirty="0"/>
              <a:t> people to </a:t>
            </a:r>
            <a:r>
              <a:rPr lang="en-US" b="1" dirty="0"/>
              <a:t>look where you want</a:t>
            </a:r>
            <a:r>
              <a:rPr lang="en-US" dirty="0"/>
              <a:t>, in the </a:t>
            </a:r>
            <a:r>
              <a:rPr lang="en-US" b="1" dirty="0"/>
              <a:t>order</a:t>
            </a:r>
            <a:r>
              <a:rPr lang="en-US" dirty="0"/>
              <a:t> </a:t>
            </a:r>
            <a:r>
              <a:rPr lang="en-US" b="1" dirty="0"/>
              <a:t>you want </a:t>
            </a:r>
            <a:r>
              <a:rPr lang="en-US" dirty="0"/>
              <a:t>them to.</a:t>
            </a:r>
          </a:p>
          <a:p>
            <a:r>
              <a:rPr lang="en-US" dirty="0"/>
              <a:t>If you don't have this hierarchy, they don't know where to go with their eyes</a:t>
            </a:r>
          </a:p>
          <a:p>
            <a:r>
              <a:rPr lang="en-US" dirty="0"/>
              <a:t>Remember the idea of the “first read”?</a:t>
            </a:r>
          </a:p>
          <a:p>
            <a:r>
              <a:rPr lang="en-US" dirty="0"/>
              <a:t>[ADVANCE]</a:t>
            </a:r>
          </a:p>
          <a:p>
            <a:r>
              <a:rPr lang="en-US" dirty="0"/>
              <a:t>http://52weeksofux.com/post/443828775/visual-hierarchy</a:t>
            </a:r>
          </a:p>
        </p:txBody>
      </p:sp>
      <p:sp>
        <p:nvSpPr>
          <p:cNvPr id="4" name="Slide Number Placeholder 3"/>
          <p:cNvSpPr>
            <a:spLocks noGrp="1"/>
          </p:cNvSpPr>
          <p:nvPr>
            <p:ph type="sldNum" sz="quarter" idx="10"/>
          </p:nvPr>
        </p:nvSpPr>
        <p:spPr/>
        <p:txBody>
          <a:bodyPr/>
          <a:lstStyle/>
          <a:p>
            <a:pPr>
              <a:defRPr/>
            </a:pPr>
            <a:fld id="{436328F5-16DB-43F2-B2CA-34E13F538C26}" type="slidenum">
              <a:rPr lang="en-US" smtClean="0"/>
              <a:pPr>
                <a:defRPr/>
              </a:pPr>
              <a:t>9</a:t>
            </a:fld>
            <a:endParaRPr lang="en-US" dirty="0"/>
          </a:p>
        </p:txBody>
      </p:sp>
    </p:spTree>
    <p:extLst>
      <p:ext uri="{BB962C8B-B14F-4D97-AF65-F5344CB8AC3E}">
        <p14:creationId xmlns:p14="http://schemas.microsoft.com/office/powerpoint/2010/main" val="8776721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2024</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Tree>
    <p:extLst>
      <p:ext uri="{BB962C8B-B14F-4D97-AF65-F5344CB8AC3E}">
        <p14:creationId xmlns:p14="http://schemas.microsoft.com/office/powerpoint/2010/main" val="2697838245"/>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dirty="0"/>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67944846"/>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97406996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47434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1606500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dirty="0"/>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42841795"/>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2870374821"/>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3908671339"/>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22" name="Picture 21" descr="dt+ux.ai">
            <a:extLst>
              <a:ext uri="{FF2B5EF4-FFF2-40B4-BE49-F238E27FC236}">
                <a16:creationId xmlns:a16="http://schemas.microsoft.com/office/drawing/2014/main" id="{FF387901-1EC2-4C4C-9D4D-5DBC156D2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21" name="Picture 20" descr="dt+ux.ai">
            <a:extLst>
              <a:ext uri="{FF2B5EF4-FFF2-40B4-BE49-F238E27FC236}">
                <a16:creationId xmlns:a16="http://schemas.microsoft.com/office/drawing/2014/main" id="{C1519D34-8A97-4D9C-AC38-3C5212220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3" name="Rectangle 22">
            <a:extLst>
              <a:ext uri="{FF2B5EF4-FFF2-40B4-BE49-F238E27FC236}">
                <a16:creationId xmlns:a16="http://schemas.microsoft.com/office/drawing/2014/main" id="{C0B2368B-CA14-4DBC-BD64-AC6F6763C755}"/>
              </a:ext>
            </a:extLst>
          </p:cNvPr>
          <p:cNvSpPr/>
          <p:nvPr/>
        </p:nvSpPr>
        <p:spPr>
          <a:xfrm>
            <a:off x="791482" y="3476760"/>
            <a:ext cx="1825897" cy="461665"/>
          </a:xfrm>
          <a:prstGeom prst="rect">
            <a:avLst/>
          </a:prstGeom>
        </p:spPr>
        <p:txBody>
          <a:bodyPr wrap="square">
            <a:spAutoFit/>
          </a:bodyPr>
          <a:lstStyle/>
          <a:p>
            <a:r>
              <a:rPr lang="zh-CN" altLang="en-US" sz="2400" b="1" dirty="0">
                <a:solidFill>
                  <a:schemeClr val="bg2"/>
                </a:solidFill>
              </a:rPr>
              <a:t>刘哲明</a:t>
            </a:r>
            <a:endParaRPr lang="en-US" sz="2400" b="1" dirty="0">
              <a:solidFill>
                <a:schemeClr val="bg2"/>
              </a:solidFill>
            </a:endParaRPr>
          </a:p>
        </p:txBody>
      </p:sp>
      <p:sp>
        <p:nvSpPr>
          <p:cNvPr id="2" name="TextBox 1">
            <a:extLst>
              <a:ext uri="{FF2B5EF4-FFF2-40B4-BE49-F238E27FC236}">
                <a16:creationId xmlns:a16="http://schemas.microsoft.com/office/drawing/2014/main" id="{C7A0F29E-5A52-634A-B70F-9267710E44DC}"/>
              </a:ext>
            </a:extLst>
          </p:cNvPr>
          <p:cNvSpPr txBox="1"/>
          <p:nvPr userDrawn="1"/>
        </p:nvSpPr>
        <p:spPr>
          <a:xfrm>
            <a:off x="-1583323" y="22706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08341336"/>
      </p:ext>
    </p:extLst>
  </p:cSld>
  <p:clrMapOvr>
    <a:masterClrMapping/>
  </p:clrMapOvr>
  <p:transition>
    <p:dissolv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pPr>
              <a:defRPr/>
            </a:pPr>
            <a:fld id="{8E9FF1F2-2FD6-4CBC-B383-9C36401B53E0}" type="slidenum">
              <a:rPr lang="en-US" smtClean="0"/>
              <a:pPr>
                <a:defRPr/>
              </a:pPr>
              <a:t>‹#›</a:t>
            </a:fld>
            <a:endParaRPr lang="en-US"/>
          </a:p>
        </p:txBody>
      </p:sp>
    </p:spTree>
    <p:extLst>
      <p:ext uri="{BB962C8B-B14F-4D97-AF65-F5344CB8AC3E}">
        <p14:creationId xmlns:p14="http://schemas.microsoft.com/office/powerpoint/2010/main" val="1064070561"/>
      </p:ext>
    </p:extLst>
  </p:cSld>
  <p:clrMapOvr>
    <a:masterClrMapping/>
  </p:clrMapOvr>
  <p:transition>
    <p:dissolv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591480"/>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pPr>
              <a:defRPr/>
            </a:pPr>
            <a:fld id="{4AE25EF4-DF58-49AF-B8FC-B382283B807A}" type="slidenum">
              <a:rPr lang="en-US" smtClean="0"/>
              <a:pPr>
                <a:defRPr/>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20511929"/>
      </p:ext>
    </p:extLst>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pPr>
              <a:defRPr/>
            </a:pPr>
            <a:fld id="{A06466EB-1692-41F1-9778-D5D492F3199F}" type="slidenum">
              <a:rPr lang="en-US" smtClean="0"/>
              <a:pPr>
                <a:defRPr/>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35261281"/>
      </p:ext>
    </p:extLst>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pPr>
              <a:defRPr/>
            </a:pPr>
            <a:fld id="{9F7F6018-563C-48E0-B78B-E6CFD3838D0A}" type="slidenum">
              <a:rPr lang="en-US" smtClean="0"/>
              <a:pPr>
                <a:defRPr/>
              </a:pPr>
              <a:t>‹#›</a:t>
            </a:fld>
            <a:endParaRPr lang="en-US"/>
          </a:p>
        </p:txBody>
      </p:sp>
    </p:spTree>
    <p:extLst>
      <p:ext uri="{BB962C8B-B14F-4D97-AF65-F5344CB8AC3E}">
        <p14:creationId xmlns:p14="http://schemas.microsoft.com/office/powerpoint/2010/main" val="3059242919"/>
      </p:ext>
    </p:extLst>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112815572"/>
      </p:ext>
    </p:extLst>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pPr>
              <a:defRPr/>
            </a:pPr>
            <a:fld id="{75877D72-AAB1-4F66-980F-06FFAAF5FB94}" type="slidenum">
              <a:rPr lang="en-US" smtClean="0"/>
              <a:pPr>
                <a:defRPr/>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28262781"/>
      </p:ext>
    </p:extLst>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pPr>
              <a:defRPr/>
            </a:pPr>
            <a:fld id="{F16D6FCB-9FA8-4C10-BF1C-B6A1FFE96AA5}" type="slidenum">
              <a:rPr lang="en-US" smtClean="0"/>
              <a:pPr>
                <a:defRPr/>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97550794"/>
      </p:ext>
    </p:extLst>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pPr>
              <a:defRPr/>
            </a:pPr>
            <a:fld id="{A42D07EA-6EE5-452F-8442-40C2196E104C}" type="slidenum">
              <a:rPr lang="en-US" smtClean="0"/>
              <a:pPr>
                <a:defRPr/>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7013795"/>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pPr>
              <a:defRPr/>
            </a:pPr>
            <a:fld id="{90F2A3CF-7585-4891-BE4D-A041616BCD83}" type="slidenum">
              <a:rPr lang="en-US" smtClean="0"/>
              <a:pPr>
                <a:defRPr/>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30053478"/>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243546242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8239250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dirty="0"/>
          </a:p>
        </p:txBody>
      </p:sp>
    </p:spTree>
    <p:extLst>
      <p:ext uri="{BB962C8B-B14F-4D97-AF65-F5344CB8AC3E}">
        <p14:creationId xmlns:p14="http://schemas.microsoft.com/office/powerpoint/2010/main" val="1553523595"/>
      </p:ext>
    </p:extLst>
  </p:cSld>
  <p:clrMapOvr>
    <a:masterClrMapping/>
  </p:clrMapOvr>
  <p:transition>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29247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953804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334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4827576"/>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2242852597"/>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8" name="Rectangle 7"/>
          <p:cNvSpPr>
            <a:spLocks noGrp="1" noChangeArrowheads="1"/>
          </p:cNvSpPr>
          <p:nvPr>
            <p:ph type="sldNum" sz="quarter" idx="12"/>
          </p:nvPr>
        </p:nvSpPr>
        <p:spPr>
          <a:ln/>
        </p:spPr>
        <p:txBody>
          <a:bodyPr/>
          <a:lstStyle>
            <a:lvl1pPr>
              <a:defRPr/>
            </a:lvl1pPr>
          </a:lstStyle>
          <a:p>
            <a:pPr>
              <a:defRPr/>
            </a:pPr>
            <a:fld id="{DE681312-0DA8-4223-B6DB-8D03B25D380F}" type="slidenum">
              <a:rPr lang="en-US" smtClean="0"/>
              <a:pPr>
                <a:defRPr/>
              </a:pPr>
              <a:t>‹#›</a:t>
            </a:fld>
            <a:endParaRPr lang="en-US"/>
          </a:p>
        </p:txBody>
      </p:sp>
    </p:spTree>
    <p:extLst>
      <p:ext uri="{BB962C8B-B14F-4D97-AF65-F5344CB8AC3E}">
        <p14:creationId xmlns:p14="http://schemas.microsoft.com/office/powerpoint/2010/main" val="4276991779"/>
      </p:ext>
    </p:extLst>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clip art</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pPr>
              <a:defRPr/>
            </a:pPr>
            <a:fld id="{6FC98B6F-7E4B-4F1F-B235-ABB3DF05858E}" type="slidenum">
              <a:rPr lang="en-US" smtClean="0"/>
              <a:pPr>
                <a:defRPr/>
              </a:pPr>
              <a:t>‹#›</a:t>
            </a:fld>
            <a:endParaRPr lang="en-US"/>
          </a:p>
        </p:txBody>
      </p:sp>
    </p:spTree>
    <p:extLst>
      <p:ext uri="{BB962C8B-B14F-4D97-AF65-F5344CB8AC3E}">
        <p14:creationId xmlns:p14="http://schemas.microsoft.com/office/powerpoint/2010/main" val="291741932"/>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2023</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Tree>
    <p:extLst>
      <p:ext uri="{BB962C8B-B14F-4D97-AF65-F5344CB8AC3E}">
        <p14:creationId xmlns:p14="http://schemas.microsoft.com/office/powerpoint/2010/main" val="32034309"/>
      </p:ext>
    </p:extLst>
  </p:cSld>
  <p:clrMapOvr>
    <a:masterClrMapping/>
  </p:clrMapOvr>
  <p:transition>
    <p:dissolve/>
  </p:transition>
  <p:extLst>
    <p:ext uri="{DCECCB84-F9BA-43D5-87BE-67443E8EF086}">
      <p15:sldGuideLst xmlns:p15="http://schemas.microsoft.com/office/powerpoint/2012/main">
        <p15:guide id="1" orient="horz" pos="4320">
          <p15:clr>
            <a:srgbClr val="FBAE40"/>
          </p15:clr>
        </p15:guide>
        <p15:guide id="2" pos="768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915B0BD7-5E03-8942-BBDB-4073FFF1CC4C}"/>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Tree>
    <p:extLst>
      <p:ext uri="{BB962C8B-B14F-4D97-AF65-F5344CB8AC3E}">
        <p14:creationId xmlns:p14="http://schemas.microsoft.com/office/powerpoint/2010/main" val="2323211496"/>
      </p:ext>
    </p:extLst>
  </p:cSld>
  <p:clrMapOvr>
    <a:masterClrMapping/>
  </p:clrMapOvr>
  <p:transition>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49174698"/>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dirty="0"/>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18569238"/>
      </p:ext>
    </p:extLst>
  </p:cSld>
  <p:clrMapOvr>
    <a:masterClrMapping/>
  </p:clrMapOvr>
  <p:transition>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9"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36270683"/>
      </p:ext>
    </p:extLst>
  </p:cSld>
  <p:clrMapOvr>
    <a:masterClrMapping/>
  </p:clrMapOvr>
  <p:transition>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5"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6" name="Rectangle 5">
            <a:extLst>
              <a:ext uri="{FF2B5EF4-FFF2-40B4-BE49-F238E27FC236}">
                <a16:creationId xmlns:a16="http://schemas.microsoft.com/office/drawing/2014/main" id="{7B6E4E63-95AA-6342-947F-431CC073CC61}"/>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49774989"/>
      </p:ext>
    </p:extLst>
  </p:cSld>
  <p:clrMapOvr>
    <a:masterClrMapping/>
  </p:clrMapOvr>
  <p:transition>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329925293"/>
      </p:ext>
    </p:extLst>
  </p:cSld>
  <p:clrMapOvr>
    <a:masterClrMapping/>
  </p:clrMapOvr>
  <p:transition>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84977089"/>
      </p:ext>
    </p:extLst>
  </p:cSld>
  <p:clrMapOvr>
    <a:masterClrMapping/>
  </p:clrMapOvr>
  <p:transition>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778636635"/>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343994114"/>
      </p:ext>
    </p:extLst>
  </p:cSld>
  <p:clrMapOvr>
    <a:masterClrMapping/>
  </p:clrMapOvr>
  <p:transition>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6"/>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6"/>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6"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68600234"/>
      </p:ext>
    </p:extLst>
  </p:cSld>
  <p:clrMapOvr>
    <a:masterClrMapping/>
  </p:clrMapOvr>
  <p:transition>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Tree>
    <p:extLst>
      <p:ext uri="{BB962C8B-B14F-4D97-AF65-F5344CB8AC3E}">
        <p14:creationId xmlns:p14="http://schemas.microsoft.com/office/powerpoint/2010/main" val="4141015292"/>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Tree>
    <p:extLst>
      <p:ext uri="{BB962C8B-B14F-4D97-AF65-F5344CB8AC3E}">
        <p14:creationId xmlns:p14="http://schemas.microsoft.com/office/powerpoint/2010/main" val="2957403694"/>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Tree>
    <p:extLst>
      <p:ext uri="{BB962C8B-B14F-4D97-AF65-F5344CB8AC3E}">
        <p14:creationId xmlns:p14="http://schemas.microsoft.com/office/powerpoint/2010/main" val="2249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dirty="0"/>
          </a:p>
        </p:txBody>
      </p:sp>
    </p:spTree>
    <p:extLst>
      <p:ext uri="{BB962C8B-B14F-4D97-AF65-F5344CB8AC3E}">
        <p14:creationId xmlns:p14="http://schemas.microsoft.com/office/powerpoint/2010/main" val="2519502463"/>
      </p:ext>
    </p:extLst>
  </p:cSld>
  <p:clrMapOvr>
    <a:masterClrMapping/>
  </p:clrMapOvr>
  <p:transition>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2024</a:t>
            </a:r>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a:p>
        </p:txBody>
      </p:sp>
    </p:spTree>
    <p:extLst>
      <p:ext uri="{BB962C8B-B14F-4D97-AF65-F5344CB8AC3E}">
        <p14:creationId xmlns:p14="http://schemas.microsoft.com/office/powerpoint/2010/main" val="30528249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1556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p>
        </p:txBody>
      </p:sp>
      <p:sp>
        <p:nvSpPr>
          <p:cNvPr id="7" name="Rectangle 7"/>
          <p:cNvSpPr>
            <a:spLocks noGrp="1" noChangeArrowheads="1"/>
          </p:cNvSpPr>
          <p:nvPr>
            <p:ph type="sldNum" sz="quarter" idx="12"/>
          </p:nvPr>
        </p:nvSpPr>
        <p:spPr>
          <a:ln/>
        </p:spPr>
        <p:txBody>
          <a:bodyPr/>
          <a:lstStyle>
            <a:lvl1pPr>
              <a:defRPr/>
            </a:lvl1pPr>
          </a:lstStyle>
          <a:p>
            <a:fld id="{E9FE5C6A-93CB-440C-B05E-F3950C24966F}"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095453994"/>
      </p:ext>
    </p:extLst>
  </p:cSld>
  <p:clrMapOvr>
    <a:masterClrMapping/>
  </p:clrMapOvr>
  <p:transition>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FDDD5-7602-C6F8-F9D2-5A071FCE998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631D34B-72BB-EC44-3237-AD3C039BB4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7F405D0-5FB3-E8B0-ED4A-B2B7F2013B0B}"/>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5" name="Footer Placeholder 4">
            <a:extLst>
              <a:ext uri="{FF2B5EF4-FFF2-40B4-BE49-F238E27FC236}">
                <a16:creationId xmlns:a16="http://schemas.microsoft.com/office/drawing/2014/main" id="{01E7C78B-03F0-E2A3-7DB6-6741AED28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4D925-257E-FE78-4E9D-F91D5702B20D}"/>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983878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F6529-90D2-5022-4A74-A9E0A9EA6BC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CA6A6EC-DD80-32E6-D83E-C6C617764E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1B595F-2C87-9767-F7F3-A75969D46788}"/>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5" name="Footer Placeholder 4">
            <a:extLst>
              <a:ext uri="{FF2B5EF4-FFF2-40B4-BE49-F238E27FC236}">
                <a16:creationId xmlns:a16="http://schemas.microsoft.com/office/drawing/2014/main" id="{12AC53CB-04F0-85F5-6AA9-C8A88E69B2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B5282-83C4-D02D-3044-E820CA61D75B}"/>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27328827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DA901-CC2B-67D6-C792-EEE3BADDA40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8DEE555-5B22-A4A0-77AD-30FF3B112B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6644165-A5CE-B859-6619-FBA2DE199844}"/>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5" name="Footer Placeholder 4">
            <a:extLst>
              <a:ext uri="{FF2B5EF4-FFF2-40B4-BE49-F238E27FC236}">
                <a16:creationId xmlns:a16="http://schemas.microsoft.com/office/drawing/2014/main" id="{9B6C5863-F32D-5A8D-A812-C5EA25A15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A3926-478D-9066-A294-5BB8D318BB3E}"/>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3867488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E7C67-F830-8709-B038-235E98BF405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195BE2-9BEF-2C72-6B47-EB2CD1D81CC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AA454DC-184A-974D-E5A1-C3514D8E59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C3AEF92-0F8B-8715-3E77-297453C20440}"/>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6" name="Footer Placeholder 5">
            <a:extLst>
              <a:ext uri="{FF2B5EF4-FFF2-40B4-BE49-F238E27FC236}">
                <a16:creationId xmlns:a16="http://schemas.microsoft.com/office/drawing/2014/main" id="{DF47FDF0-C324-6A97-8CB8-278988FEC7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5DE85-01CD-D599-E657-205E65FB25AB}"/>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19256323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EC187-9EE3-B7F9-427F-377CCC6736C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170176B-D7E3-3099-CFC8-747E35450E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1DFC0A-5652-E85C-DE45-ED338AAAB85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0763981-0EB5-826A-E09D-C95651FFE7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B658846-26AD-4A18-8E6A-889D8D9BDE9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2F9AFD2-76CA-6CDA-549E-8B257F2EAAEE}"/>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8" name="Footer Placeholder 7">
            <a:extLst>
              <a:ext uri="{FF2B5EF4-FFF2-40B4-BE49-F238E27FC236}">
                <a16:creationId xmlns:a16="http://schemas.microsoft.com/office/drawing/2014/main" id="{F026A45D-4AAE-A8AF-8022-7523EAD5C3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898CDC-B289-85EB-01BF-FD2470F2F5D0}"/>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638705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16C6-B9BB-1745-8D60-7663F890ECC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E79DA91-93B3-BF95-9B95-BF4803EF657D}"/>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4" name="Footer Placeholder 3">
            <a:extLst>
              <a:ext uri="{FF2B5EF4-FFF2-40B4-BE49-F238E27FC236}">
                <a16:creationId xmlns:a16="http://schemas.microsoft.com/office/drawing/2014/main" id="{21D8E0FE-236A-4E3C-D271-E42A02DFF8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747FAC-CFF0-DD22-A588-49C200A694E5}"/>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29202070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6D7451-F555-2555-D766-7ADFFCE7340E}"/>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3" name="Footer Placeholder 2">
            <a:extLst>
              <a:ext uri="{FF2B5EF4-FFF2-40B4-BE49-F238E27FC236}">
                <a16:creationId xmlns:a16="http://schemas.microsoft.com/office/drawing/2014/main" id="{E5C581AA-F41B-3821-ECC4-C0CF06A95A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4DD70F-864D-C2DE-B925-D015CC934BDA}"/>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102719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1195954271"/>
      </p:ext>
    </p:extLst>
  </p:cSld>
  <p:clrMapOvr>
    <a:masterClrMapping/>
  </p:clrMapOvr>
  <p:transition>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1126D-2155-C506-CAE2-823B1BCA45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0DF5D3B-433F-1FDC-9F84-E1E9A2FB3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ECC8970-83DE-C736-EEE5-282388205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7B260E-1A73-C3CA-9AFD-9C86E204C17B}"/>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6" name="Footer Placeholder 5">
            <a:extLst>
              <a:ext uri="{FF2B5EF4-FFF2-40B4-BE49-F238E27FC236}">
                <a16:creationId xmlns:a16="http://schemas.microsoft.com/office/drawing/2014/main" id="{A0629DB3-94BE-87E8-4E2B-D36A23E4C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3BC55B-329D-8F92-FFF3-30705F55851A}"/>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2264235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B9149-502E-F6EA-34AA-17F4D2486BE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6389C8B-8137-3AC0-1D16-04F59D185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08DDB3-3246-0943-DA46-0B2A29C88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D2762D-C30A-948D-DAF9-460453A3D1C1}"/>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6" name="Footer Placeholder 5">
            <a:extLst>
              <a:ext uri="{FF2B5EF4-FFF2-40B4-BE49-F238E27FC236}">
                <a16:creationId xmlns:a16="http://schemas.microsoft.com/office/drawing/2014/main" id="{804299A8-BEC8-5AD9-7D06-EB91484D5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CA8293-8108-6917-FCD9-E67210A260F5}"/>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2241896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745E-4CEE-C23D-5F11-8C8C019C5CF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D0A6C70-4CED-DB8C-A01A-7DA8AF8A110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DACB91-07A8-7100-8C10-5CECAFBFEF65}"/>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5" name="Footer Placeholder 4">
            <a:extLst>
              <a:ext uri="{FF2B5EF4-FFF2-40B4-BE49-F238E27FC236}">
                <a16:creationId xmlns:a16="http://schemas.microsoft.com/office/drawing/2014/main" id="{DAF016F3-79B2-B82F-367B-84CE8AAA2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2A3F0-1D66-402B-02F7-8A981DB9C185}"/>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5399981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8E8E74-E9A3-E9E1-28D8-C11D0C65787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8049FD7-3ED6-B3CB-EEC7-915D43F7726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F8C868-C2C5-9EE6-384B-D441D3A77BEF}"/>
              </a:ext>
            </a:extLst>
          </p:cNvPr>
          <p:cNvSpPr>
            <a:spLocks noGrp="1"/>
          </p:cNvSpPr>
          <p:nvPr>
            <p:ph type="dt" sz="half" idx="10"/>
          </p:nvPr>
        </p:nvSpPr>
        <p:spPr/>
        <p:txBody>
          <a:bodyPr/>
          <a:lstStyle/>
          <a:p>
            <a:fld id="{C95CCAFC-CA40-3340-BD30-0E5BB6EC88D9}" type="datetimeFigureOut">
              <a:rPr lang="en-US" smtClean="0"/>
              <a:t>10/23/24</a:t>
            </a:fld>
            <a:endParaRPr lang="en-US"/>
          </a:p>
        </p:txBody>
      </p:sp>
      <p:sp>
        <p:nvSpPr>
          <p:cNvPr id="5" name="Footer Placeholder 4">
            <a:extLst>
              <a:ext uri="{FF2B5EF4-FFF2-40B4-BE49-F238E27FC236}">
                <a16:creationId xmlns:a16="http://schemas.microsoft.com/office/drawing/2014/main" id="{7BF9B262-E1D6-5E42-4840-43FD3625E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F785E-6DBD-03B9-88D5-4A269D71D833}"/>
              </a:ext>
            </a:extLst>
          </p:cNvPr>
          <p:cNvSpPr>
            <a:spLocks noGrp="1"/>
          </p:cNvSpPr>
          <p:nvPr>
            <p:ph type="sldNum" sz="quarter" idx="12"/>
          </p:nvPr>
        </p:nvSpPr>
        <p:spPr/>
        <p:txBody>
          <a:bodyPr/>
          <a:lstStyle/>
          <a:p>
            <a:fld id="{D270B595-9668-0941-91E6-1F320D5B6994}" type="slidenum">
              <a:rPr lang="en-US" smtClean="0"/>
              <a:t>‹#›</a:t>
            </a:fld>
            <a:endParaRPr lang="en-US"/>
          </a:p>
        </p:txBody>
      </p:sp>
    </p:spTree>
    <p:extLst>
      <p:ext uri="{BB962C8B-B14F-4D97-AF65-F5344CB8AC3E}">
        <p14:creationId xmlns:p14="http://schemas.microsoft.com/office/powerpoint/2010/main" val="1090352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dirty="0"/>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66072930"/>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dirty="0"/>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76636443"/>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dirty="0"/>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34050018"/>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1.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
        <p:nvSpPr>
          <p:cNvPr id="17" name="Rectangle 16">
            <a:extLst>
              <a:ext uri="{FF2B5EF4-FFF2-40B4-BE49-F238E27FC236}">
                <a16:creationId xmlns:a16="http://schemas.microsoft.com/office/drawing/2014/main" id="{7F8933BC-C2B9-1D45-BD06-0E95C6130097}"/>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2228599931"/>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1" r:id="rId11"/>
    <p:sldLayoutId id="2147483892" r:id="rId12"/>
    <p:sldLayoutId id="2147483893" r:id="rId13"/>
    <p:sldLayoutId id="2147483894" r:id="rId14"/>
    <p:sldLayoutId id="2147483895" r:id="rId15"/>
    <p:sldLayoutId id="2147483896" r:id="rId16"/>
    <p:sldLayoutId id="2147483897" r:id="rId17"/>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1"/>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E681312-0DA8-4223-B6DB-8D03B25D380F}" type="slidenum">
              <a:rPr lang="en-US" smtClean="0"/>
              <a:pPr>
                <a:defRPr/>
              </a:pPr>
              <a:t>‹#›</a:t>
            </a:fld>
            <a:endParaRPr lang="en-US"/>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3373817891"/>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E9FE5C6A-93CB-440C-B05E-F3950C24966F}" type="slidenum">
              <a:rPr lang="en-US" smtClean="0"/>
              <a:pPr/>
              <a:t>‹#›</a:t>
            </a:fld>
            <a:endParaRPr lang="en-US" dirty="0"/>
          </a:p>
        </p:txBody>
      </p:sp>
      <p:sp>
        <p:nvSpPr>
          <p:cNvPr id="17" name="Rectangle 16">
            <a:extLst>
              <a:ext uri="{FF2B5EF4-FFF2-40B4-BE49-F238E27FC236}">
                <a16:creationId xmlns:a16="http://schemas.microsoft.com/office/drawing/2014/main" id="{7F8933BC-C2B9-1D45-BD06-0E95C6130097}"/>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6" name="Rectangle 15">
            <a:extLst>
              <a:ext uri="{FF2B5EF4-FFF2-40B4-BE49-F238E27FC236}">
                <a16:creationId xmlns:a16="http://schemas.microsoft.com/office/drawing/2014/main" id="{9B743ED0-6239-6A45-B1A8-53FF94F94012}"/>
              </a:ext>
            </a:extLst>
          </p:cNvPr>
          <p:cNvSpPr/>
          <p:nvPr userDrawn="1"/>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10514515"/>
      </p:ext>
    </p:extLst>
  </p:cSld>
  <p:clrMap bg1="dk2" tx1="lt1" bg2="dk1"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3C39F2-F4BD-8A83-9011-E8D9FA682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10A7A3-9DC1-5360-5A32-4113E7B85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29B1CA-11A0-5448-0C70-5C1BE160F5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5CCAFC-CA40-3340-BD30-0E5BB6EC88D9}" type="datetimeFigureOut">
              <a:rPr lang="en-US" smtClean="0"/>
              <a:t>10/23/24</a:t>
            </a:fld>
            <a:endParaRPr lang="en-US"/>
          </a:p>
        </p:txBody>
      </p:sp>
      <p:sp>
        <p:nvSpPr>
          <p:cNvPr id="5" name="Footer Placeholder 4">
            <a:extLst>
              <a:ext uri="{FF2B5EF4-FFF2-40B4-BE49-F238E27FC236}">
                <a16:creationId xmlns:a16="http://schemas.microsoft.com/office/drawing/2014/main" id="{8966E0ED-6918-4330-FDCE-60AE56AACF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432D072-AC43-04D8-CC3F-9FC681DC84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70B595-9668-0941-91E6-1F320D5B6994}" type="slidenum">
              <a:rPr lang="en-US" smtClean="0"/>
              <a:t>‹#›</a:t>
            </a:fld>
            <a:endParaRPr lang="en-US"/>
          </a:p>
        </p:txBody>
      </p:sp>
    </p:spTree>
    <p:extLst>
      <p:ext uri="{BB962C8B-B14F-4D97-AF65-F5344CB8AC3E}">
        <p14:creationId xmlns:p14="http://schemas.microsoft.com/office/powerpoint/2010/main" val="71961276"/>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hyperlink" Target="http://www.jensondesign.com/1+1=3.pdf" TargetMode="Externa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bit.ly/midway-team-checkin-24au"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image" Target="../media/image35.gif"/><Relationship Id="rId7" Type="http://schemas.openxmlformats.org/officeDocument/2006/relationships/image" Target="../media/image39.gif"/><Relationship Id="rId12" Type="http://schemas.openxmlformats.org/officeDocument/2006/relationships/image" Target="../media/image44.gi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8.gif"/><Relationship Id="rId11" Type="http://schemas.openxmlformats.org/officeDocument/2006/relationships/image" Target="../media/image43.gif"/><Relationship Id="rId5" Type="http://schemas.openxmlformats.org/officeDocument/2006/relationships/image" Target="../media/image37.gif"/><Relationship Id="rId15" Type="http://schemas.openxmlformats.org/officeDocument/2006/relationships/image" Target="../media/image47.png"/><Relationship Id="rId10" Type="http://schemas.openxmlformats.org/officeDocument/2006/relationships/image" Target="../media/image42.gif"/><Relationship Id="rId4" Type="http://schemas.openxmlformats.org/officeDocument/2006/relationships/image" Target="../media/image36.gif"/><Relationship Id="rId9" Type="http://schemas.openxmlformats.org/officeDocument/2006/relationships/image" Target="../media/image41.gif"/><Relationship Id="rId14" Type="http://schemas.openxmlformats.org/officeDocument/2006/relationships/image" Target="../media/image46.gif"/></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hyperlink" Target="http://color.adobe.co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hyperlink" Target="https://paletton.com/" TargetMode="External"/><Relationship Id="rId4" Type="http://schemas.openxmlformats.org/officeDocument/2006/relationships/hyperlink" Target="http://www.colourlovers.com/"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54.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7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adobe.com/type/"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hyperlink" Target="xhttps://www.artofvisualdesign.com/" TargetMode="External"/><Relationship Id="rId4" Type="http://schemas.openxmlformats.org/officeDocument/2006/relationships/hyperlink" Target="http://www.microsoft.com/typography/"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hci.stanford.edu/courses/cs147/2024/au/readings/restricted/Norman-Ch1.PDF"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809387" y="5602641"/>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77787A"/>
                </a:solidFill>
                <a:latin typeface="Helvetica"/>
                <a:cs typeface="Helvetica"/>
              </a:rPr>
              <a:t>October 23, 2024</a:t>
            </a:r>
          </a:p>
        </p:txBody>
      </p:sp>
      <p:sp>
        <p:nvSpPr>
          <p:cNvPr id="4" name="TextBox 3"/>
          <p:cNvSpPr txBox="1"/>
          <p:nvPr/>
        </p:nvSpPr>
        <p:spPr>
          <a:xfrm>
            <a:off x="809388" y="6156514"/>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3571059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FFF69476-198D-6149-A20F-463FCD14136D}"/>
              </a:ext>
            </a:extLst>
          </p:cNvPr>
          <p:cNvSpPr>
            <a:spLocks noGrp="1"/>
          </p:cNvSpPr>
          <p:nvPr>
            <p:ph type="dt" sz="half" idx="10"/>
          </p:nvPr>
        </p:nvSpPr>
        <p:spPr/>
        <p:txBody>
          <a:bodyPr/>
          <a:lstStyle/>
          <a:p>
            <a:pPr>
              <a:defRPr/>
            </a:pPr>
            <a:r>
              <a:rPr lang="en-US"/>
              <a:t>Autumn 2024</a:t>
            </a:r>
            <a:endParaRPr lang="en-US" dirty="0"/>
          </a:p>
        </p:txBody>
      </p:sp>
      <p:sp>
        <p:nvSpPr>
          <p:cNvPr id="7" name="Footer Placeholder 6">
            <a:extLst>
              <a:ext uri="{FF2B5EF4-FFF2-40B4-BE49-F238E27FC236}">
                <a16:creationId xmlns:a16="http://schemas.microsoft.com/office/drawing/2014/main" id="{DA59BE6A-66A1-6B48-BF33-1EFECBE7DBB8}"/>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a:extLst>
              <a:ext uri="{FF2B5EF4-FFF2-40B4-BE49-F238E27FC236}">
                <a16:creationId xmlns:a16="http://schemas.microsoft.com/office/drawing/2014/main" id="{313D965A-E9C1-AA4C-A61E-7D197EA566F7}"/>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10</a:t>
            </a:fld>
            <a:endParaRPr lang="es"/>
          </a:p>
        </p:txBody>
      </p:sp>
      <p:pic>
        <p:nvPicPr>
          <p:cNvPr id="4" name="Picture 3"/>
          <p:cNvPicPr>
            <a:picLocks noChangeAspect="1"/>
          </p:cNvPicPr>
          <p:nvPr/>
        </p:nvPicPr>
        <p:blipFill>
          <a:blip r:embed="rId3"/>
          <a:stretch>
            <a:fillRect/>
          </a:stretch>
        </p:blipFill>
        <p:spPr>
          <a:xfrm>
            <a:off x="1" y="188130"/>
            <a:ext cx="12383436" cy="6584364"/>
          </a:xfrm>
          <a:prstGeom prst="rect">
            <a:avLst/>
          </a:prstGeom>
        </p:spPr>
      </p:pic>
    </p:spTree>
    <p:extLst>
      <p:ext uri="{BB962C8B-B14F-4D97-AF65-F5344CB8AC3E}">
        <p14:creationId xmlns:p14="http://schemas.microsoft.com/office/powerpoint/2010/main" val="468476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573407"/>
            <a:ext cx="6014820" cy="3198124"/>
          </a:xfrm>
          <a:prstGeom prst="rect">
            <a:avLst/>
          </a:prstGeom>
        </p:spPr>
      </p:pic>
      <p:sp>
        <p:nvSpPr>
          <p:cNvPr id="5" name="Title 4"/>
          <p:cNvSpPr>
            <a:spLocks noGrp="1"/>
          </p:cNvSpPr>
          <p:nvPr>
            <p:ph type="title"/>
          </p:nvPr>
        </p:nvSpPr>
        <p:spPr/>
        <p:txBody>
          <a:bodyPr/>
          <a:lstStyle/>
          <a:p>
            <a:r>
              <a:rPr lang="en-US" dirty="0"/>
              <a:t>The First Read: Reading order pillars</a:t>
            </a:r>
          </a:p>
        </p:txBody>
      </p:sp>
      <p:sp>
        <p:nvSpPr>
          <p:cNvPr id="6" name="Text Placeholder 5"/>
          <p:cNvSpPr>
            <a:spLocks noGrp="1"/>
          </p:cNvSpPr>
          <p:nvPr>
            <p:ph idx="1"/>
          </p:nvPr>
        </p:nvSpPr>
        <p:spPr>
          <a:xfrm>
            <a:off x="6843975" y="1143000"/>
            <a:ext cx="4990972" cy="5181600"/>
          </a:xfrm>
        </p:spPr>
        <p:txBody>
          <a:bodyPr/>
          <a:lstStyle/>
          <a:p>
            <a:pPr marL="685783" indent="-685783">
              <a:buFont typeface="+mj-lt"/>
              <a:buAutoNum type="arabicPeriod"/>
            </a:pPr>
            <a:r>
              <a:rPr lang="en-US" sz="5333" dirty="0"/>
              <a:t>size</a:t>
            </a:r>
          </a:p>
          <a:p>
            <a:pPr marL="685783" indent="-685783">
              <a:buFont typeface="+mj-lt"/>
              <a:buAutoNum type="arabicPeriod"/>
            </a:pPr>
            <a:r>
              <a:rPr lang="en-US" sz="5333" dirty="0"/>
              <a:t>color</a:t>
            </a:r>
          </a:p>
          <a:p>
            <a:pPr marL="685783" indent="-685783">
              <a:buFont typeface="+mj-lt"/>
              <a:buAutoNum type="arabicPeriod"/>
            </a:pPr>
            <a:r>
              <a:rPr lang="en-US" sz="5333" dirty="0"/>
              <a:t>layout</a:t>
            </a:r>
          </a:p>
          <a:p>
            <a:pPr marL="685783" indent="-685783">
              <a:buFont typeface="+mj-lt"/>
              <a:buAutoNum type="arabicPeriod"/>
            </a:pPr>
            <a:r>
              <a:rPr lang="en-US" sz="5333" dirty="0"/>
              <a:t>spacing</a:t>
            </a:r>
          </a:p>
          <a:p>
            <a:pPr marL="685783" indent="-685783">
              <a:buFont typeface="+mj-lt"/>
              <a:buAutoNum type="arabicPeriod"/>
            </a:pPr>
            <a:r>
              <a:rPr lang="en-US" sz="5333" dirty="0"/>
              <a:t>style</a:t>
            </a:r>
          </a:p>
        </p:txBody>
      </p:sp>
      <p:sp>
        <p:nvSpPr>
          <p:cNvPr id="7" name="Rectangle 6"/>
          <p:cNvSpPr/>
          <p:nvPr/>
        </p:nvSpPr>
        <p:spPr>
          <a:xfrm>
            <a:off x="357053" y="5983869"/>
            <a:ext cx="12025221" cy="369332"/>
          </a:xfrm>
          <a:prstGeom prst="rect">
            <a:avLst/>
          </a:prstGeom>
        </p:spPr>
        <p:txBody>
          <a:bodyPr wrap="square">
            <a:spAutoFit/>
          </a:bodyPr>
          <a:lstStyle/>
          <a:p>
            <a:r>
              <a:rPr lang="en-US" sz="1800" dirty="0">
                <a:latin typeface="Helvetica" pitchFamily="2" charset="0"/>
              </a:rPr>
              <a:t>source: http://</a:t>
            </a:r>
            <a:r>
              <a:rPr lang="en-US" sz="1800" dirty="0" err="1">
                <a:latin typeface="Helvetica" pitchFamily="2" charset="0"/>
              </a:rPr>
              <a:t>thenextweb.com</a:t>
            </a:r>
            <a:r>
              <a:rPr lang="en-US" sz="1800" dirty="0">
                <a:latin typeface="Helvetica" pitchFamily="2" charset="0"/>
              </a:rPr>
              <a:t>/</a:t>
            </a:r>
            <a:r>
              <a:rPr lang="en-US" sz="1800" dirty="0" err="1">
                <a:latin typeface="Helvetica" pitchFamily="2" charset="0"/>
              </a:rPr>
              <a:t>dd</a:t>
            </a:r>
            <a:r>
              <a:rPr lang="en-US" sz="1800" dirty="0">
                <a:latin typeface="Helvetica" pitchFamily="2" charset="0"/>
              </a:rPr>
              <a:t>/2015/04/30/the-5-pillars-of-visual-hierarchy-in-web-design/#</a:t>
            </a:r>
            <a:r>
              <a:rPr lang="en-US" sz="1800" dirty="0" err="1">
                <a:latin typeface="Helvetica" pitchFamily="2" charset="0"/>
              </a:rPr>
              <a:t>gref</a:t>
            </a:r>
            <a:endParaRPr lang="en-US" sz="1800" dirty="0">
              <a:latin typeface="Helvetica" pitchFamily="2" charset="0"/>
            </a:endParaRPr>
          </a:p>
        </p:txBody>
      </p:sp>
      <p:sp>
        <p:nvSpPr>
          <p:cNvPr id="2" name="Date Placeholder 1">
            <a:extLst>
              <a:ext uri="{FF2B5EF4-FFF2-40B4-BE49-F238E27FC236}">
                <a16:creationId xmlns:a16="http://schemas.microsoft.com/office/drawing/2014/main" id="{607DFFE1-4C0A-FD48-8175-701150A498DE}"/>
              </a:ext>
            </a:extLst>
          </p:cNvPr>
          <p:cNvSpPr>
            <a:spLocks noGrp="1"/>
          </p:cNvSpPr>
          <p:nvPr>
            <p:ph type="dt" sz="half" idx="10"/>
          </p:nvPr>
        </p:nvSpPr>
        <p:spPr/>
        <p:txBody>
          <a:bodyPr/>
          <a:lstStyle/>
          <a:p>
            <a:pPr>
              <a:defRPr/>
            </a:pPr>
            <a:r>
              <a:rPr lang="en-US"/>
              <a:t>Autumn 2024</a:t>
            </a:r>
            <a:endParaRPr lang="en-US" dirty="0"/>
          </a:p>
        </p:txBody>
      </p:sp>
      <p:sp>
        <p:nvSpPr>
          <p:cNvPr id="3" name="Footer Placeholder 2">
            <a:extLst>
              <a:ext uri="{FF2B5EF4-FFF2-40B4-BE49-F238E27FC236}">
                <a16:creationId xmlns:a16="http://schemas.microsoft.com/office/drawing/2014/main" id="{231672A2-3820-614B-9732-04D17945DA8A}"/>
              </a:ext>
            </a:extLst>
          </p:cNvPr>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a:extLst>
              <a:ext uri="{FF2B5EF4-FFF2-40B4-BE49-F238E27FC236}">
                <a16:creationId xmlns:a16="http://schemas.microsoft.com/office/drawing/2014/main" id="{112AD4F7-1987-CB4E-B1FB-5DCECD05027B}"/>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11</a:t>
            </a:fld>
            <a:endParaRPr lang="es" dirty="0"/>
          </a:p>
        </p:txBody>
      </p:sp>
    </p:spTree>
    <p:extLst>
      <p:ext uri="{BB962C8B-B14F-4D97-AF65-F5344CB8AC3E}">
        <p14:creationId xmlns:p14="http://schemas.microsoft.com/office/powerpoint/2010/main" val="103680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solidFill>
                  <a:srgbClr val="FFB500"/>
                </a:solidFill>
              </a:rPr>
              <a:t>Proximity</a:t>
            </a:r>
            <a:r>
              <a:rPr lang="en-US" dirty="0"/>
              <a:t> to Indicate Relationships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12</a:t>
            </a:fld>
            <a:endParaRPr lang="en-US" dirty="0"/>
          </a:p>
        </p:txBody>
      </p:sp>
      <p:sp>
        <p:nvSpPr>
          <p:cNvPr id="3" name="Rectangle 2"/>
          <p:cNvSpPr/>
          <p:nvPr/>
        </p:nvSpPr>
        <p:spPr>
          <a:xfrm>
            <a:off x="700391" y="2692003"/>
            <a:ext cx="11485751" cy="1754326"/>
          </a:xfrm>
          <a:prstGeom prst="rect">
            <a:avLst/>
          </a:prstGeom>
        </p:spPr>
        <p:txBody>
          <a:bodyPr wrap="square">
            <a:spAutoFit/>
          </a:bodyPr>
          <a:lstStyle/>
          <a:p>
            <a:r>
              <a:rPr lang="en-US" sz="3600" dirty="0">
                <a:latin typeface="Helvetica Light"/>
                <a:cs typeface="Helvetica Light"/>
              </a:rPr>
              <a:t>Information blocks should be </a:t>
            </a:r>
            <a:r>
              <a:rPr lang="en-US" sz="3600" b="1" dirty="0">
                <a:solidFill>
                  <a:srgbClr val="FFC000"/>
                </a:solidFill>
                <a:latin typeface="Helvetica Light"/>
                <a:cs typeface="Helvetica Light"/>
              </a:rPr>
              <a:t>grouped together if related</a:t>
            </a:r>
            <a:r>
              <a:rPr lang="en-US" sz="3600" dirty="0">
                <a:latin typeface="Helvetica Light"/>
                <a:cs typeface="Helvetica Light"/>
              </a:rPr>
              <a:t>, but unrelated elements should be located at some distance from each other. </a:t>
            </a:r>
          </a:p>
        </p:txBody>
      </p:sp>
      <p:sp>
        <p:nvSpPr>
          <p:cNvPr id="12" name="Rectangle 11"/>
          <p:cNvSpPr/>
          <p:nvPr/>
        </p:nvSpPr>
        <p:spPr>
          <a:xfrm>
            <a:off x="700391" y="2036918"/>
            <a:ext cx="11429472" cy="646331"/>
          </a:xfrm>
          <a:prstGeom prst="rect">
            <a:avLst/>
          </a:prstGeom>
        </p:spPr>
        <p:txBody>
          <a:bodyPr wrap="square">
            <a:spAutoFit/>
          </a:bodyPr>
          <a:lstStyle/>
          <a:p>
            <a:r>
              <a:rPr lang="en-US" sz="3600" b="1" dirty="0">
                <a:latin typeface="Helvetica"/>
                <a:cs typeface="Helvetica"/>
              </a:rPr>
              <a:t>Gestalt Psychology in information design</a:t>
            </a:r>
          </a:p>
        </p:txBody>
      </p:sp>
    </p:spTree>
    <p:extLst>
      <p:ext uri="{BB962C8B-B14F-4D97-AF65-F5344CB8AC3E}">
        <p14:creationId xmlns:p14="http://schemas.microsoft.com/office/powerpoint/2010/main" val="3591634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13</a:t>
            </a:fld>
            <a:endParaRPr lang="en-US" dirty="0"/>
          </a:p>
        </p:txBody>
      </p:sp>
      <p:sp>
        <p:nvSpPr>
          <p:cNvPr id="7" name="Rectangle 6"/>
          <p:cNvSpPr/>
          <p:nvPr/>
        </p:nvSpPr>
        <p:spPr bwMode="auto">
          <a:xfrm>
            <a:off x="1984702" y="1143000"/>
            <a:ext cx="8270716" cy="4989008"/>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6196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6196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32889804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14</a:t>
            </a:fld>
            <a:endParaRPr lang="en-US" dirty="0"/>
          </a:p>
        </p:txBody>
      </p:sp>
      <p:grpSp>
        <p:nvGrpSpPr>
          <p:cNvPr id="3" name="Group 2"/>
          <p:cNvGrpSpPr/>
          <p:nvPr/>
        </p:nvGrpSpPr>
        <p:grpSpPr>
          <a:xfrm>
            <a:off x="6604000" y="1143000"/>
            <a:ext cx="3651418" cy="4989008"/>
            <a:chOff x="4672260" y="1143000"/>
            <a:chExt cx="4059158" cy="4989008"/>
          </a:xfrm>
        </p:grpSpPr>
        <p:sp>
          <p:nvSpPr>
            <p:cNvPr id="8" name="Rectangle 7"/>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1" name="Group 10"/>
          <p:cNvGrpSpPr/>
          <p:nvPr/>
        </p:nvGrpSpPr>
        <p:grpSpPr>
          <a:xfrm>
            <a:off x="1977619" y="1143000"/>
            <a:ext cx="3651418" cy="4989008"/>
            <a:chOff x="4672260" y="1143000"/>
            <a:chExt cx="4059158" cy="4989008"/>
          </a:xfrm>
        </p:grpSpPr>
        <p:sp>
          <p:nvSpPr>
            <p:cNvPr id="12" name="Rectangle 11"/>
            <p:cNvSpPr/>
            <p:nvPr/>
          </p:nvSpPr>
          <p:spPr bwMode="auto">
            <a:xfrm>
              <a:off x="4672260" y="1143000"/>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3" name="Rectangle 12"/>
            <p:cNvSpPr/>
            <p:nvPr/>
          </p:nvSpPr>
          <p:spPr bwMode="auto">
            <a:xfrm>
              <a:off x="4672260" y="3713704"/>
              <a:ext cx="405915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814540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15</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22" name="Group 21"/>
          <p:cNvGrpSpPr/>
          <p:nvPr/>
        </p:nvGrpSpPr>
        <p:grpSpPr>
          <a:xfrm>
            <a:off x="7112000" y="1143000"/>
            <a:ext cx="3143418" cy="4989008"/>
            <a:chOff x="4857854" y="1143000"/>
            <a:chExt cx="3873564" cy="4989008"/>
          </a:xfrm>
        </p:grpSpPr>
        <p:sp>
          <p:nvSpPr>
            <p:cNvPr id="8" name="Rectangle 7"/>
            <p:cNvSpPr/>
            <p:nvPr/>
          </p:nvSpPr>
          <p:spPr bwMode="auto">
            <a:xfrm>
              <a:off x="4857854" y="1143000"/>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4857854" y="3713704"/>
              <a:ext cx="3873564"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3" name="Group 2"/>
          <p:cNvGrpSpPr/>
          <p:nvPr/>
        </p:nvGrpSpPr>
        <p:grpSpPr>
          <a:xfrm>
            <a:off x="4553814" y="1143001"/>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713706"/>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713707"/>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2428479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16</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86934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7112000" y="1143000"/>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7112000" y="3869344"/>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2"/>
          <p:cNvGrpSpPr/>
          <p:nvPr/>
        </p:nvGrpSpPr>
        <p:grpSpPr>
          <a:xfrm>
            <a:off x="4553814" y="1143001"/>
            <a:ext cx="744571" cy="2418303"/>
            <a:chOff x="3029812" y="966758"/>
            <a:chExt cx="2416711" cy="5165250"/>
          </a:xfrm>
        </p:grpSpPr>
        <p:sp>
          <p:nvSpPr>
            <p:cNvPr id="11" name="Rectangle 10"/>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p:grpSpPr>
        <p:sp>
          <p:nvSpPr>
            <p:cNvPr id="14" name="Rectangle 13"/>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869346"/>
            <a:ext cx="744571" cy="2418303"/>
            <a:chOff x="3029812" y="966758"/>
            <a:chExt cx="2416711" cy="5165250"/>
          </a:xfrm>
        </p:grpSpPr>
        <p:sp>
          <p:nvSpPr>
            <p:cNvPr id="17" name="Rectangle 16"/>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869347"/>
            <a:ext cx="744571" cy="2418303"/>
            <a:chOff x="3029812" y="966758"/>
            <a:chExt cx="2416711" cy="5165250"/>
          </a:xfrm>
        </p:grpSpPr>
        <p:sp>
          <p:nvSpPr>
            <p:cNvPr id="20" name="Rectangle 19"/>
            <p:cNvSpPr/>
            <p:nvPr/>
          </p:nvSpPr>
          <p:spPr bwMode="auto">
            <a:xfrm>
              <a:off x="3029812" y="966758"/>
              <a:ext cx="2416711" cy="2418305"/>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2435204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17</a:t>
            </a:fld>
            <a:endParaRPr lang="en-US" dirty="0"/>
          </a:p>
        </p:txBody>
      </p:sp>
      <p:sp>
        <p:nvSpPr>
          <p:cNvPr id="7" name="Rectangle 6"/>
          <p:cNvSpPr/>
          <p:nvPr/>
        </p:nvSpPr>
        <p:spPr bwMode="auto">
          <a:xfrm>
            <a:off x="1984702" y="1143000"/>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869344"/>
            <a:ext cx="2416711"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7112000" y="1143000"/>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7112000" y="3869344"/>
            <a:ext cx="3143418" cy="241830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bwMode="auto">
          <a:xfrm>
            <a:off x="4553814" y="1143001"/>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4553814" y="2429085"/>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4" name="Rectangle 13"/>
          <p:cNvSpPr/>
          <p:nvPr/>
        </p:nvSpPr>
        <p:spPr bwMode="auto">
          <a:xfrm>
            <a:off x="5371272" y="1143002"/>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5371272" y="2429086"/>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4553814" y="3869346"/>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4553814" y="5155430"/>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p:cNvSpPr/>
          <p:nvPr/>
        </p:nvSpPr>
        <p:spPr bwMode="auto">
          <a:xfrm>
            <a:off x="5384242" y="3869347"/>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5384242" y="5155431"/>
            <a:ext cx="744571" cy="1132219"/>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Tree>
    <p:extLst>
      <p:ext uri="{BB962C8B-B14F-4D97-AF65-F5344CB8AC3E}">
        <p14:creationId xmlns:p14="http://schemas.microsoft.com/office/powerpoint/2010/main" val="19951331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t>
            </a:r>
            <a:r>
              <a:rPr lang="en-US" b="1" dirty="0"/>
              <a:t>Proximity</a:t>
            </a:r>
            <a:r>
              <a:rPr lang="en-US" dirty="0"/>
              <a:t> to Indicate Relationships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18</a:t>
            </a:fld>
            <a:endParaRPr lang="en-US" dirty="0"/>
          </a:p>
        </p:txBody>
      </p:sp>
      <p:sp>
        <p:nvSpPr>
          <p:cNvPr id="7" name="Rectangle 6"/>
          <p:cNvSpPr/>
          <p:nvPr/>
        </p:nvSpPr>
        <p:spPr bwMode="auto">
          <a:xfrm>
            <a:off x="1984702" y="1143000"/>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Rectangle 8"/>
          <p:cNvSpPr/>
          <p:nvPr/>
        </p:nvSpPr>
        <p:spPr bwMode="auto">
          <a:xfrm>
            <a:off x="1984702" y="3713704"/>
            <a:ext cx="2416711" cy="2418304"/>
          </a:xfrm>
          <a:prstGeom prst="rect">
            <a:avLst/>
          </a:prstGeom>
          <a:solidFill>
            <a:schemeClr val="accent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3" name="Group 2"/>
          <p:cNvGrpSpPr/>
          <p:nvPr/>
        </p:nvGrpSpPr>
        <p:grpSpPr>
          <a:xfrm>
            <a:off x="4553814" y="1143001"/>
            <a:ext cx="744571" cy="2418303"/>
            <a:chOff x="3029812" y="966758"/>
            <a:chExt cx="2416711" cy="5165250"/>
          </a:xfrm>
          <a:solidFill>
            <a:schemeClr val="accent1"/>
          </a:solidFill>
        </p:grpSpPr>
        <p:sp>
          <p:nvSpPr>
            <p:cNvPr id="11" name="Rectangle 10"/>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12"/>
          <p:cNvGrpSpPr/>
          <p:nvPr/>
        </p:nvGrpSpPr>
        <p:grpSpPr>
          <a:xfrm>
            <a:off x="5468547" y="1143002"/>
            <a:ext cx="744571" cy="2418303"/>
            <a:chOff x="3029812" y="966758"/>
            <a:chExt cx="2416711" cy="5165250"/>
          </a:xfrm>
          <a:solidFill>
            <a:schemeClr val="accent1"/>
          </a:solidFill>
        </p:grpSpPr>
        <p:sp>
          <p:nvSpPr>
            <p:cNvPr id="14" name="Rectangle 13"/>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6" name="Group 15"/>
          <p:cNvGrpSpPr/>
          <p:nvPr/>
        </p:nvGrpSpPr>
        <p:grpSpPr>
          <a:xfrm>
            <a:off x="4553814" y="3713706"/>
            <a:ext cx="744571" cy="2418303"/>
            <a:chOff x="3029812" y="966758"/>
            <a:chExt cx="2416711" cy="5165250"/>
          </a:xfrm>
          <a:solidFill>
            <a:schemeClr val="accent1"/>
          </a:solidFill>
        </p:grpSpPr>
        <p:sp>
          <p:nvSpPr>
            <p:cNvPr id="17" name="Rectangle 16"/>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9" name="Group 18"/>
          <p:cNvGrpSpPr/>
          <p:nvPr/>
        </p:nvGrpSpPr>
        <p:grpSpPr>
          <a:xfrm>
            <a:off x="5468547" y="3713707"/>
            <a:ext cx="744571" cy="2418303"/>
            <a:chOff x="3029812" y="966758"/>
            <a:chExt cx="2416711" cy="5165250"/>
          </a:xfrm>
          <a:solidFill>
            <a:schemeClr val="accent1"/>
          </a:solidFill>
        </p:grpSpPr>
        <p:sp>
          <p:nvSpPr>
            <p:cNvPr id="20" name="Rectangle 19"/>
            <p:cNvSpPr/>
            <p:nvPr/>
          </p:nvSpPr>
          <p:spPr bwMode="auto">
            <a:xfrm>
              <a:off x="3029812" y="966758"/>
              <a:ext cx="2416711" cy="2418305"/>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3029812" y="3713704"/>
              <a:ext cx="2416711"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5" name="Group 24"/>
          <p:cNvGrpSpPr/>
          <p:nvPr/>
        </p:nvGrpSpPr>
        <p:grpSpPr>
          <a:xfrm>
            <a:off x="7112000" y="1143000"/>
            <a:ext cx="3143418" cy="4989008"/>
            <a:chOff x="4857854" y="1143000"/>
            <a:chExt cx="3873564" cy="4989008"/>
          </a:xfrm>
          <a:solidFill>
            <a:srgbClr val="DADADA"/>
          </a:solidFill>
        </p:grpSpPr>
        <p:sp>
          <p:nvSpPr>
            <p:cNvPr id="26" name="Rectangle 25"/>
            <p:cNvSpPr/>
            <p:nvPr/>
          </p:nvSpPr>
          <p:spPr bwMode="auto">
            <a:xfrm>
              <a:off x="4857854" y="1143000"/>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7" name="Rectangle 26"/>
            <p:cNvSpPr/>
            <p:nvPr/>
          </p:nvSpPr>
          <p:spPr bwMode="auto">
            <a:xfrm>
              <a:off x="4857854" y="3713704"/>
              <a:ext cx="3873564" cy="2418304"/>
            </a:xfrm>
            <a:prstGeom prst="rect">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9356523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p:txBody>
          <a:bodyPr/>
          <a:lstStyle/>
          <a:p>
            <a:r>
              <a:rPr lang="en-US"/>
              <a:t>Small Multiples</a:t>
            </a:r>
          </a:p>
        </p:txBody>
      </p:sp>
      <p:sp>
        <p:nvSpPr>
          <p:cNvPr id="50178" name="Rectangle 3"/>
          <p:cNvSpPr>
            <a:spLocks noGrp="1" noChangeArrowheads="1"/>
          </p:cNvSpPr>
          <p:nvPr>
            <p:ph idx="1"/>
          </p:nvPr>
        </p:nvSpPr>
        <p:spPr>
          <a:xfrm>
            <a:off x="639233" y="1143000"/>
            <a:ext cx="11195715" cy="1464014"/>
          </a:xfrm>
        </p:spPr>
        <p:txBody>
          <a:bodyPr/>
          <a:lstStyle/>
          <a:p>
            <a:r>
              <a:rPr lang="en-US" dirty="0"/>
              <a:t>Economy of line</a:t>
            </a:r>
          </a:p>
          <a:p>
            <a:r>
              <a:rPr lang="en-US" dirty="0"/>
              <a:t>Similarities enable us to notice differences</a:t>
            </a:r>
          </a:p>
        </p:txBody>
      </p:sp>
      <p:sp>
        <p:nvSpPr>
          <p:cNvPr id="18" name="Date Placeholder 3"/>
          <p:cNvSpPr>
            <a:spLocks noGrp="1"/>
          </p:cNvSpPr>
          <p:nvPr>
            <p:ph type="dt" sz="half" idx="10"/>
          </p:nvPr>
        </p:nvSpPr>
        <p:spPr/>
        <p:txBody>
          <a:bodyPr/>
          <a:lstStyle/>
          <a:p>
            <a:r>
              <a:rPr lang="en-US"/>
              <a:t>Autumn 2024</a:t>
            </a:r>
            <a:endParaRPr lang="en-US" dirty="0"/>
          </a:p>
        </p:txBody>
      </p:sp>
      <p:sp>
        <p:nvSpPr>
          <p:cNvPr id="19"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20" name="Slide Number Placeholder 5"/>
          <p:cNvSpPr>
            <a:spLocks noGrp="1"/>
          </p:cNvSpPr>
          <p:nvPr>
            <p:ph type="sldNum" sz="quarter" idx="12"/>
          </p:nvPr>
        </p:nvSpPr>
        <p:spPr/>
        <p:txBody>
          <a:bodyPr/>
          <a:lstStyle/>
          <a:p>
            <a:fld id="{D71D7C31-5DB5-47AD-AB94-4B6B5EAB431F}" type="slidenum">
              <a:rPr lang="en-US" smtClean="0"/>
              <a:pPr/>
              <a:t>19</a:t>
            </a:fld>
            <a:endParaRPr lang="en-US" dirty="0"/>
          </a:p>
        </p:txBody>
      </p:sp>
      <p:sp>
        <p:nvSpPr>
          <p:cNvPr id="3" name="Text Box 6">
            <a:extLst>
              <a:ext uri="{FF2B5EF4-FFF2-40B4-BE49-F238E27FC236}">
                <a16:creationId xmlns:a16="http://schemas.microsoft.com/office/drawing/2014/main" id="{99B17255-D0F9-C979-AC2D-380F977219E1}"/>
              </a:ext>
            </a:extLst>
          </p:cNvPr>
          <p:cNvSpPr txBox="1">
            <a:spLocks noChangeArrowheads="1"/>
          </p:cNvSpPr>
          <p:nvPr/>
        </p:nvSpPr>
        <p:spPr bwMode="auto">
          <a:xfrm>
            <a:off x="903138" y="2739481"/>
            <a:ext cx="10622604" cy="3123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endParaRPr lang="en-US" sz="4000" b="0" dirty="0">
              <a:solidFill>
                <a:schemeClr val="tx1"/>
              </a:solidFill>
              <a:latin typeface="Helvetica" pitchFamily="2" charset="0"/>
            </a:endParaRPr>
          </a:p>
          <a:p>
            <a:pPr eaLnBrk="1" hangingPunct="1"/>
            <a:r>
              <a:rPr lang="en-US" sz="1600" b="0" dirty="0">
                <a:solidFill>
                  <a:schemeClr val="tx1"/>
                </a:solidFill>
                <a:latin typeface="Helvetica" pitchFamily="2" charset="0"/>
              </a:rPr>
              <a:t>Image 1:</a:t>
            </a:r>
            <a:br>
              <a:rPr lang="en-US" sz="1600" b="0" dirty="0">
                <a:solidFill>
                  <a:schemeClr val="tx1"/>
                </a:solidFill>
                <a:latin typeface="Helvetica" pitchFamily="2" charset="0"/>
              </a:rPr>
            </a:br>
            <a:r>
              <a:rPr lang="en-US" sz="1600" b="0" dirty="0">
                <a:solidFill>
                  <a:schemeClr val="tx1"/>
                </a:solidFill>
                <a:latin typeface="Helvetica" pitchFamily="2" charset="0"/>
              </a:rPr>
              <a:t>Japanese book for children on t-shirt colors that match</a:t>
            </a:r>
          </a:p>
          <a:p>
            <a:pPr eaLnBrk="1" hangingPunct="1"/>
            <a:r>
              <a:rPr lang="en-US" sz="1600" b="0" dirty="0">
                <a:solidFill>
                  <a:schemeClr val="tx1"/>
                </a:solidFill>
                <a:latin typeface="Helvetica" pitchFamily="2" charset="0"/>
              </a:rPr>
              <a:t>The shirts are all the same. The only difference is the colors! The difference that matters here.</a:t>
            </a:r>
          </a:p>
          <a:p>
            <a:pPr eaLnBrk="1" hangingPunct="1"/>
            <a:endParaRPr lang="en-US" sz="1600" b="0" dirty="0">
              <a:solidFill>
                <a:schemeClr val="tx1"/>
              </a:solidFill>
              <a:latin typeface="Helvetica" pitchFamily="2" charset="0"/>
            </a:endParaRPr>
          </a:p>
          <a:p>
            <a:pPr eaLnBrk="1" hangingPunct="1"/>
            <a:r>
              <a:rPr lang="en-US" sz="1600" b="0" dirty="0">
                <a:solidFill>
                  <a:schemeClr val="tx1"/>
                </a:solidFill>
                <a:latin typeface="Helvetica" pitchFamily="2" charset="0"/>
              </a:rPr>
              <a:t>Image 2:]</a:t>
            </a:r>
          </a:p>
          <a:p>
            <a:pPr eaLnBrk="1" hangingPunct="1"/>
            <a:r>
              <a:rPr lang="en-US" sz="1600" b="0" dirty="0">
                <a:solidFill>
                  <a:schemeClr val="tx1"/>
                </a:solidFill>
                <a:latin typeface="Helvetica" pitchFamily="2" charset="0"/>
              </a:rPr>
              <a:t>Person holding semaphores to guide in a plane to the gate.</a:t>
            </a:r>
          </a:p>
          <a:p>
            <a:pPr eaLnBrk="1" hangingPunct="1"/>
            <a:r>
              <a:rPr lang="en-US" sz="1600" b="0" dirty="0">
                <a:solidFill>
                  <a:schemeClr val="tx1"/>
                </a:solidFill>
                <a:latin typeface="Helvetica" pitchFamily="2" charset="0"/>
              </a:rPr>
              <a:t>The person is gray… just enough to tell us there is a person.  The important thing is that they are holding lights and what they are doing with the lights (the important information is bright – red &amp; yellow)</a:t>
            </a:r>
          </a:p>
          <a:p>
            <a:pPr eaLnBrk="1" hangingPunct="1"/>
            <a:endParaRPr lang="en-US" sz="1050" dirty="0">
              <a:ea typeface="ＭＳ Ｐゴシック" pitchFamily="34" charset="-128"/>
            </a:endParaRPr>
          </a:p>
          <a:p>
            <a:pPr eaLnBrk="1" hangingPunct="1"/>
            <a:endParaRPr lang="en-US" sz="1050" dirty="0">
              <a:ea typeface="ＭＳ Ｐゴシック" pitchFamily="34" charset="-128"/>
            </a:endParaRPr>
          </a:p>
          <a:p>
            <a:pPr algn="ctr" eaLnBrk="1" hangingPunct="1">
              <a:spcBef>
                <a:spcPct val="0"/>
              </a:spcBef>
              <a:buFontTx/>
              <a:buNone/>
            </a:pPr>
            <a:endParaRPr lang="en-US" sz="2400" b="0" dirty="0">
              <a:solidFill>
                <a:schemeClr val="tx1"/>
              </a:solidFill>
              <a:latin typeface="Times New Roman" pitchFamily="18" charset="0"/>
            </a:endParaRPr>
          </a:p>
        </p:txBody>
      </p:sp>
      <p:sp>
        <p:nvSpPr>
          <p:cNvPr id="6" name="TextBox 5">
            <a:extLst>
              <a:ext uri="{FF2B5EF4-FFF2-40B4-BE49-F238E27FC236}">
                <a16:creationId xmlns:a16="http://schemas.microsoft.com/office/drawing/2014/main" id="{31DE15E1-9EFB-5414-6E74-FEAEF678F4B0}"/>
              </a:ext>
            </a:extLst>
          </p:cNvPr>
          <p:cNvSpPr txBox="1"/>
          <p:nvPr/>
        </p:nvSpPr>
        <p:spPr>
          <a:xfrm>
            <a:off x="903138" y="5545723"/>
            <a:ext cx="8458200" cy="338554"/>
          </a:xfrm>
          <a:prstGeom prst="rect">
            <a:avLst/>
          </a:prstGeom>
          <a:noFill/>
        </p:spPr>
        <p:txBody>
          <a:bodyPr wrap="square" rtlCol="0">
            <a:spAutoFit/>
          </a:bodyPr>
          <a:lstStyle/>
          <a:p>
            <a:pPr>
              <a:buNone/>
            </a:pPr>
            <a:r>
              <a:rPr lang="en-US" sz="1600" dirty="0">
                <a:latin typeface="Helvetica" panose="020B0604020202020204" pitchFamily="34" charset="0"/>
                <a:cs typeface="Helvetica" panose="020B0604020202020204" pitchFamily="34" charset="0"/>
              </a:rPr>
              <a:t>Images from Edward </a:t>
            </a:r>
            <a:r>
              <a:rPr lang="en-US" sz="1600" dirty="0" err="1">
                <a:latin typeface="Helvetica" panose="020B0604020202020204" pitchFamily="34" charset="0"/>
                <a:cs typeface="Helvetica" panose="020B0604020202020204" pitchFamily="34" charset="0"/>
              </a:rPr>
              <a:t>Tufte’s</a:t>
            </a:r>
            <a:r>
              <a:rPr lang="en-US" sz="1600" dirty="0">
                <a:latin typeface="Helvetica" panose="020B0604020202020204" pitchFamily="34" charset="0"/>
                <a:cs typeface="Helvetica" panose="020B0604020202020204" pitchFamily="34" charset="0"/>
              </a:rPr>
              <a:t> </a:t>
            </a:r>
            <a:r>
              <a:rPr lang="en-US" sz="1600" i="1" dirty="0">
                <a:latin typeface="Helvetica" panose="020B0604020202020204" pitchFamily="34" charset="0"/>
                <a:cs typeface="Helvetica" panose="020B0604020202020204" pitchFamily="34" charset="0"/>
              </a:rPr>
              <a:t>Envisioning Information</a:t>
            </a:r>
          </a:p>
        </p:txBody>
      </p:sp>
    </p:spTree>
    <p:extLst>
      <p:ext uri="{BB962C8B-B14F-4D97-AF65-F5344CB8AC3E}">
        <p14:creationId xmlns:p14="http://schemas.microsoft.com/office/powerpoint/2010/main" val="14198309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7445" y="120011"/>
            <a:ext cx="813836" cy="829952"/>
          </a:xfrm>
          <a:prstGeom prst="rect">
            <a:avLst/>
          </a:prstGeom>
        </p:spPr>
      </p:pic>
      <p:sp>
        <p:nvSpPr>
          <p:cNvPr id="11" name="Title 10"/>
          <p:cNvSpPr>
            <a:spLocks noGrp="1"/>
          </p:cNvSpPr>
          <p:nvPr>
            <p:ph type="title"/>
          </p:nvPr>
        </p:nvSpPr>
        <p:spPr/>
        <p:txBody>
          <a:bodyPr/>
          <a:lstStyle/>
          <a:p>
            <a:r>
              <a:rPr lang="en-US" dirty="0"/>
              <a:t>Hall of Fame or Shame?</a:t>
            </a:r>
          </a:p>
        </p:txBody>
      </p:sp>
      <p:sp>
        <p:nvSpPr>
          <p:cNvPr id="5" name="Date Placeholder 4"/>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a:t>
            </a:fld>
            <a:endParaRPr lang="en-US"/>
          </a:p>
        </p:txBody>
      </p:sp>
      <p:pic>
        <p:nvPicPr>
          <p:cNvPr id="16" name="Picture 15">
            <a:extLst>
              <a:ext uri="{FF2B5EF4-FFF2-40B4-BE49-F238E27FC236}">
                <a16:creationId xmlns:a16="http://schemas.microsoft.com/office/drawing/2014/main" id="{1F5F4D15-D982-40CB-8975-06C2EB4CEF5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1208029"/>
            <a:ext cx="9604443" cy="5099959"/>
          </a:xfrm>
          <a:prstGeom prst="rect">
            <a:avLst/>
          </a:prstGeom>
        </p:spPr>
      </p:pic>
      <p:sp>
        <p:nvSpPr>
          <p:cNvPr id="14" name="Rectangle 13">
            <a:extLst>
              <a:ext uri="{FF2B5EF4-FFF2-40B4-BE49-F238E27FC236}">
                <a16:creationId xmlns:a16="http://schemas.microsoft.com/office/drawing/2014/main" id="{20D0C93E-CEE7-4D21-A0ED-0F88F6528D7B}"/>
              </a:ext>
            </a:extLst>
          </p:cNvPr>
          <p:cNvSpPr/>
          <p:nvPr/>
        </p:nvSpPr>
        <p:spPr bwMode="auto">
          <a:xfrm>
            <a:off x="8519890"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0B1C4D9F-D782-4E75-9A43-0B5584B0C1D7}"/>
              </a:ext>
            </a:extLst>
          </p:cNvPr>
          <p:cNvSpPr txBox="1"/>
          <p:nvPr/>
        </p:nvSpPr>
        <p:spPr>
          <a:xfrm>
            <a:off x="8679547" y="2063007"/>
            <a:ext cx="3398666" cy="1169551"/>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p:txBody>
      </p:sp>
    </p:spTree>
    <p:extLst>
      <p:ext uri="{BB962C8B-B14F-4D97-AF65-F5344CB8AC3E}">
        <p14:creationId xmlns:p14="http://schemas.microsoft.com/office/powerpoint/2010/main" val="4521177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dirty="0"/>
              <a:t>International Women’</a:t>
            </a:r>
            <a:r>
              <a:rPr lang="en-US" altLang="ja-JP" dirty="0"/>
              <a:t>s Day</a:t>
            </a:r>
            <a:endParaRPr lang="en-US" dirty="0"/>
          </a:p>
        </p:txBody>
      </p:sp>
      <p:sp>
        <p:nvSpPr>
          <p:cNvPr id="2" name="Date Placeholder 1"/>
          <p:cNvSpPr>
            <a:spLocks noGrp="1"/>
          </p:cNvSpPr>
          <p:nvPr>
            <p:ph type="dt" sz="half" idx="10"/>
          </p:nvPr>
        </p:nvSpPr>
        <p:spPr/>
        <p:txBody>
          <a:bodyPr/>
          <a:lstStyle/>
          <a:p>
            <a:r>
              <a:rPr lang="en-US"/>
              <a:t>Autumn 2024</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E68C1138-D693-4036-8896-63830932DBC8}" type="slidenum">
              <a:rPr lang="en-US" smtClean="0"/>
              <a:pPr/>
              <a:t>20</a:t>
            </a:fld>
            <a:endParaRPr lang="en-US" dirty="0"/>
          </a:p>
        </p:txBody>
      </p:sp>
      <p:pic>
        <p:nvPicPr>
          <p:cNvPr id="52226" name="Picture 4" descr="womensday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1243013"/>
            <a:ext cx="3028950" cy="4206875"/>
          </a:xfrm>
          <a:noFill/>
        </p:spPr>
      </p:pic>
      <p:pic>
        <p:nvPicPr>
          <p:cNvPr id="52227" name="Picture 6" descr="womensday"/>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732589" y="1241163"/>
            <a:ext cx="1962468" cy="4208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Text Box 8"/>
          <p:cNvSpPr txBox="1">
            <a:spLocks noChangeArrowheads="1"/>
          </p:cNvSpPr>
          <p:nvPr/>
        </p:nvSpPr>
        <p:spPr bwMode="auto">
          <a:xfrm>
            <a:off x="6629400" y="5458358"/>
            <a:ext cx="37338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600" b="0" dirty="0">
                <a:solidFill>
                  <a:schemeClr val="tx1"/>
                </a:solidFill>
                <a:latin typeface="+mn-lt"/>
              </a:rPr>
              <a:t>Diaz, Estela   1974 </a:t>
            </a:r>
            <a:br>
              <a:rPr lang="en-US" sz="1600" b="0" dirty="0">
                <a:solidFill>
                  <a:schemeClr val="tx1"/>
                </a:solidFill>
                <a:latin typeface="+mn-lt"/>
              </a:rPr>
            </a:br>
            <a:r>
              <a:rPr lang="en-US" sz="1600" b="0" dirty="0">
                <a:solidFill>
                  <a:schemeClr val="tx1"/>
                </a:solidFill>
                <a:latin typeface="+mn-lt"/>
              </a:rPr>
              <a:t>March 8 - International Women’</a:t>
            </a:r>
            <a:r>
              <a:rPr lang="en-US" altLang="ja-JP" sz="1600" b="0" dirty="0">
                <a:solidFill>
                  <a:schemeClr val="tx1"/>
                </a:solidFill>
                <a:latin typeface="+mn-lt"/>
              </a:rPr>
              <a:t>s Day </a:t>
            </a:r>
            <a:br>
              <a:rPr lang="en-US" altLang="ja-JP" sz="1600" b="0" dirty="0">
                <a:solidFill>
                  <a:schemeClr val="tx1"/>
                </a:solidFill>
                <a:latin typeface="+mn-lt"/>
              </a:rPr>
            </a:br>
            <a:endParaRPr lang="en-US" sz="1600" b="0" dirty="0">
              <a:solidFill>
                <a:schemeClr val="tx1"/>
              </a:solidFill>
              <a:latin typeface="+mn-lt"/>
            </a:endParaRPr>
          </a:p>
        </p:txBody>
      </p:sp>
      <p:sp>
        <p:nvSpPr>
          <p:cNvPr id="52229" name="Text Box 9"/>
          <p:cNvSpPr txBox="1">
            <a:spLocks noChangeArrowheads="1"/>
          </p:cNvSpPr>
          <p:nvPr/>
        </p:nvSpPr>
        <p:spPr bwMode="auto">
          <a:xfrm>
            <a:off x="1905001" y="5458358"/>
            <a:ext cx="362740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1600" b="0" dirty="0">
                <a:solidFill>
                  <a:schemeClr val="tx1"/>
                </a:solidFill>
                <a:latin typeface="+mn-lt"/>
              </a:rPr>
              <a:t>Echeverria, Heriberto  1971</a:t>
            </a:r>
            <a:br>
              <a:rPr lang="en-US" sz="1600" b="0" dirty="0">
                <a:solidFill>
                  <a:schemeClr val="tx1"/>
                </a:solidFill>
                <a:latin typeface="+mn-lt"/>
              </a:rPr>
            </a:br>
            <a:r>
              <a:rPr lang="en-US" sz="1600" b="0" dirty="0">
                <a:solidFill>
                  <a:schemeClr val="tx1"/>
                </a:solidFill>
                <a:latin typeface="+mn-lt"/>
              </a:rPr>
              <a:t>March 8 - International Women’</a:t>
            </a:r>
            <a:r>
              <a:rPr lang="en-US" altLang="ja-JP" sz="1600" b="0" dirty="0">
                <a:solidFill>
                  <a:schemeClr val="tx1"/>
                </a:solidFill>
                <a:latin typeface="+mn-lt"/>
              </a:rPr>
              <a:t>s Day</a:t>
            </a:r>
            <a:endParaRPr lang="en-US" sz="1600" b="0" dirty="0">
              <a:solidFill>
                <a:schemeClr val="tx1"/>
              </a:solidFill>
              <a:latin typeface="+mn-lt"/>
            </a:endParaRPr>
          </a:p>
        </p:txBody>
      </p:sp>
      <p:sp>
        <p:nvSpPr>
          <p:cNvPr id="52230" name="Text Box 10"/>
          <p:cNvSpPr txBox="1">
            <a:spLocks noChangeArrowheads="1"/>
          </p:cNvSpPr>
          <p:nvPr/>
        </p:nvSpPr>
        <p:spPr bwMode="auto">
          <a:xfrm>
            <a:off x="639237" y="802219"/>
            <a:ext cx="3794125"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S M A L L   M U L T I P L E S</a:t>
            </a:r>
          </a:p>
        </p:txBody>
      </p:sp>
      <p:sp>
        <p:nvSpPr>
          <p:cNvPr id="52231" name="Text Box 12"/>
          <p:cNvSpPr txBox="1">
            <a:spLocks noChangeArrowheads="1"/>
          </p:cNvSpPr>
          <p:nvPr/>
        </p:nvSpPr>
        <p:spPr bwMode="auto">
          <a:xfrm>
            <a:off x="1919287" y="6148030"/>
            <a:ext cx="73152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050" b="0" i="1" dirty="0" err="1">
                <a:solidFill>
                  <a:schemeClr val="tx1"/>
                </a:solidFill>
              </a:rPr>
              <a:t>Revolucion</a:t>
            </a:r>
            <a:r>
              <a:rPr lang="en-US" sz="1050" b="0" i="1" dirty="0">
                <a:solidFill>
                  <a:schemeClr val="tx1"/>
                </a:solidFill>
              </a:rPr>
              <a:t>!: Cuban Poster Art </a:t>
            </a:r>
            <a:r>
              <a:rPr lang="en-US" sz="1050" b="0" dirty="0">
                <a:solidFill>
                  <a:schemeClr val="tx1"/>
                </a:solidFill>
              </a:rPr>
              <a:t>by Lincoln Cushing</a:t>
            </a:r>
            <a:br>
              <a:rPr lang="en-US" sz="1050" b="0" dirty="0">
                <a:solidFill>
                  <a:schemeClr val="tx1"/>
                </a:solidFill>
              </a:rPr>
            </a:br>
            <a:r>
              <a:rPr lang="en-US" sz="1050" b="0" dirty="0">
                <a:solidFill>
                  <a:schemeClr val="tx1"/>
                </a:solidFill>
              </a:rPr>
              <a:t>http://</a:t>
            </a:r>
            <a:r>
              <a:rPr lang="en-US" sz="1050" b="0" dirty="0" err="1">
                <a:solidFill>
                  <a:schemeClr val="tx1"/>
                </a:solidFill>
              </a:rPr>
              <a:t>www.amazon.com</a:t>
            </a:r>
            <a:r>
              <a:rPr lang="en-US" sz="1050" b="0" dirty="0">
                <a:solidFill>
                  <a:schemeClr val="tx1"/>
                </a:solidFill>
              </a:rPr>
              <a:t>/</a:t>
            </a:r>
            <a:r>
              <a:rPr lang="en-US" sz="1050" b="0" dirty="0" err="1">
                <a:solidFill>
                  <a:schemeClr val="tx1"/>
                </a:solidFill>
              </a:rPr>
              <a:t>Revolucion</a:t>
            </a:r>
            <a:r>
              <a:rPr lang="en-US" sz="1050" b="0" dirty="0">
                <a:solidFill>
                  <a:schemeClr val="tx1"/>
                </a:solidFill>
              </a:rPr>
              <a:t>-Cuban-Poster-Lincoln-Cushing/</a:t>
            </a:r>
            <a:r>
              <a:rPr lang="en-US" sz="1050" b="0" dirty="0" err="1">
                <a:solidFill>
                  <a:schemeClr val="tx1"/>
                </a:solidFill>
              </a:rPr>
              <a:t>dp</a:t>
            </a:r>
            <a:r>
              <a:rPr lang="en-US" sz="1050" b="0" dirty="0">
                <a:solidFill>
                  <a:schemeClr val="tx1"/>
                </a:solidFill>
              </a:rPr>
              <a:t>/0811835820</a:t>
            </a:r>
          </a:p>
        </p:txBody>
      </p:sp>
    </p:spTree>
    <p:extLst>
      <p:ext uri="{BB962C8B-B14F-4D97-AF65-F5344CB8AC3E}">
        <p14:creationId xmlns:p14="http://schemas.microsoft.com/office/powerpoint/2010/main" val="29492440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sp>
        <p:nvSpPr>
          <p:cNvPr id="12" name="Title 11"/>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Autumn 2024</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21</a:t>
            </a:fld>
            <a:endParaRPr lang="en-US"/>
          </a:p>
        </p:txBody>
      </p:sp>
    </p:spTree>
    <p:extLst>
      <p:ext uri="{BB962C8B-B14F-4D97-AF65-F5344CB8AC3E}">
        <p14:creationId xmlns:p14="http://schemas.microsoft.com/office/powerpoint/2010/main" val="12898105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1976814" y="2244830"/>
            <a:ext cx="8229297" cy="4263573"/>
            <a:chOff x="452813" y="2244829"/>
            <a:chExt cx="8229297" cy="4263573"/>
          </a:xfrm>
        </p:grpSpPr>
        <p:sp>
          <p:nvSpPr>
            <p:cNvPr id="17" name="Rectangle 16"/>
            <p:cNvSpPr/>
            <p:nvPr/>
          </p:nvSpPr>
          <p:spPr bwMode="auto">
            <a:xfrm>
              <a:off x="452814" y="3969188"/>
              <a:ext cx="2487084" cy="2165889"/>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0" name="Rectangle 19"/>
            <p:cNvSpPr/>
            <p:nvPr/>
          </p:nvSpPr>
          <p:spPr bwMode="auto">
            <a:xfrm>
              <a:off x="3323920" y="2244829"/>
              <a:ext cx="2487084" cy="1029815"/>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2" name="Rectangle 21"/>
            <p:cNvSpPr/>
            <p:nvPr/>
          </p:nvSpPr>
          <p:spPr bwMode="auto">
            <a:xfrm>
              <a:off x="6195027" y="2460679"/>
              <a:ext cx="545742"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3" name="Rectangle 22"/>
            <p:cNvSpPr/>
            <p:nvPr/>
          </p:nvSpPr>
          <p:spPr bwMode="auto">
            <a:xfrm>
              <a:off x="8303845" y="2460678"/>
              <a:ext cx="378265" cy="4047723"/>
            </a:xfrm>
            <a:prstGeom prst="rect">
              <a:avLst/>
            </a:prstGeom>
            <a:solidFill>
              <a:schemeClr val="tx1">
                <a:alpha val="39000"/>
              </a:schemeClr>
            </a:soli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10" name="Title 9"/>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Autumn 2024</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22</a:t>
            </a:fld>
            <a:endParaRPr lang="en-US"/>
          </a:p>
        </p:txBody>
      </p:sp>
    </p:spTree>
    <p:extLst>
      <p:ext uri="{BB962C8B-B14F-4D97-AF65-F5344CB8AC3E}">
        <p14:creationId xmlns:p14="http://schemas.microsoft.com/office/powerpoint/2010/main" val="31287082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76813" y="2244830"/>
            <a:ext cx="2487084" cy="4263572"/>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stretch>
            <a:fillRect/>
          </a:stretch>
        </p:blipFill>
        <p:spPr>
          <a:xfrm>
            <a:off x="4847920" y="2244830"/>
            <a:ext cx="2487084" cy="426357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7719027" y="2244830"/>
            <a:ext cx="2487084" cy="4263572"/>
          </a:xfrm>
          <a:prstGeom prst="rect">
            <a:avLst/>
          </a:prstGeom>
          <a:effectLst>
            <a:outerShdw blurRad="63500" sx="102000" sy="102000" algn="ctr" rotWithShape="0">
              <a:prstClr val="black">
                <a:alpha val="40000"/>
              </a:prstClr>
            </a:outerShdw>
          </a:effectLst>
        </p:spPr>
      </p:pic>
      <p:sp>
        <p:nvSpPr>
          <p:cNvPr id="9" name="TextBox 8"/>
          <p:cNvSpPr txBox="1"/>
          <p:nvPr/>
        </p:nvSpPr>
        <p:spPr>
          <a:xfrm>
            <a:off x="1924538" y="1111605"/>
            <a:ext cx="4191000" cy="861774"/>
          </a:xfrm>
          <a:prstGeom prst="rect">
            <a:avLst/>
          </a:prstGeom>
          <a:noFill/>
        </p:spPr>
        <p:txBody>
          <a:bodyPr wrap="square" rtlCol="0">
            <a:spAutoFit/>
          </a:bodyPr>
          <a:lstStyle/>
          <a:p>
            <a:r>
              <a:rPr lang="en-US" sz="3200" dirty="0">
                <a:latin typeface="Helvetica Light"/>
                <a:cs typeface="Helvetica Light"/>
              </a:rPr>
              <a:t>Today Weather  </a:t>
            </a:r>
            <a:br>
              <a:rPr lang="en-US" sz="3200" dirty="0">
                <a:latin typeface="Helvetica Light"/>
                <a:cs typeface="Helvetica Light"/>
              </a:rPr>
            </a:br>
            <a:r>
              <a:rPr lang="en-US" sz="1800" dirty="0" err="1">
                <a:latin typeface="Helvetica Light"/>
                <a:cs typeface="Helvetica Light"/>
              </a:rPr>
              <a:t>iOS</a:t>
            </a:r>
            <a:r>
              <a:rPr lang="en-US" sz="1800" dirty="0">
                <a:latin typeface="Helvetica Light"/>
                <a:cs typeface="Helvetica Light"/>
              </a:rPr>
              <a:t> App</a:t>
            </a:r>
          </a:p>
        </p:txBody>
      </p:sp>
      <p:grpSp>
        <p:nvGrpSpPr>
          <p:cNvPr id="24" name="Group 23"/>
          <p:cNvGrpSpPr/>
          <p:nvPr/>
        </p:nvGrpSpPr>
        <p:grpSpPr>
          <a:xfrm>
            <a:off x="1976814" y="2303446"/>
            <a:ext cx="7577495" cy="4204957"/>
            <a:chOff x="452813" y="2303445"/>
            <a:chExt cx="7577495" cy="4204957"/>
          </a:xfrm>
        </p:grpSpPr>
        <p:sp>
          <p:nvSpPr>
            <p:cNvPr id="18" name="Rectangle 17"/>
            <p:cNvSpPr/>
            <p:nvPr/>
          </p:nvSpPr>
          <p:spPr bwMode="auto">
            <a:xfrm>
              <a:off x="452813" y="2303445"/>
              <a:ext cx="2487084" cy="1526092"/>
            </a:xfrm>
            <a:prstGeom prst="rect">
              <a:avLst/>
            </a:prstGeom>
            <a:solidFill>
              <a:schemeClr val="tx1">
                <a:alpha val="39000"/>
              </a:schemeClr>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3323920" y="3491384"/>
              <a:ext cx="2487084" cy="3017018"/>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1" name="Rectangle 20"/>
            <p:cNvSpPr/>
            <p:nvPr/>
          </p:nvSpPr>
          <p:spPr bwMode="auto">
            <a:xfrm>
              <a:off x="7014308" y="2460678"/>
              <a:ext cx="1016000" cy="4047723"/>
            </a:xfrm>
            <a:prstGeom prst="rect">
              <a:avLst/>
            </a:prstGeom>
            <a:solidFill>
              <a:schemeClr val="tx1">
                <a:alpha val="39000"/>
              </a:schemeClr>
            </a:solidFill>
            <a:ln w="57150" cap="flat" cmpd="sng" algn="ctr">
              <a:solidFill>
                <a:srgbClr val="E87A4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10" name="Title 9"/>
          <p:cNvSpPr>
            <a:spLocks noGrp="1"/>
          </p:cNvSpPr>
          <p:nvPr>
            <p:ph type="title"/>
          </p:nvPr>
        </p:nvSpPr>
        <p:spPr/>
        <p:txBody>
          <a:bodyPr/>
          <a:lstStyle/>
          <a:p>
            <a:r>
              <a:rPr lang="en-US" dirty="0"/>
              <a:t>Proximity &amp; Small Multiples in Use</a:t>
            </a:r>
          </a:p>
        </p:txBody>
      </p:sp>
      <p:sp>
        <p:nvSpPr>
          <p:cNvPr id="6" name="Date Placeholder 5"/>
          <p:cNvSpPr>
            <a:spLocks noGrp="1"/>
          </p:cNvSpPr>
          <p:nvPr>
            <p:ph type="dt" sz="half" idx="10"/>
          </p:nvPr>
        </p:nvSpPr>
        <p:spPr/>
        <p:txBody>
          <a:bodyPr/>
          <a:lstStyle/>
          <a:p>
            <a:pPr>
              <a:defRPr/>
            </a:pPr>
            <a:r>
              <a:rPr lang="en-US"/>
              <a:t>Autumn 2024</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fld id="{F2949DCA-4B18-234C-AD4E-11144FC20355}" type="slidenum">
              <a:rPr lang="en-US" smtClean="0"/>
              <a:pPr/>
              <a:t>23</a:t>
            </a:fld>
            <a:endParaRPr lang="en-US"/>
          </a:p>
        </p:txBody>
      </p:sp>
    </p:spTree>
    <p:extLst>
      <p:ext uri="{BB962C8B-B14F-4D97-AF65-F5344CB8AC3E}">
        <p14:creationId xmlns:p14="http://schemas.microsoft.com/office/powerpoint/2010/main" val="15449107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Blank / White Space as an Object</a:t>
            </a:r>
          </a:p>
        </p:txBody>
      </p:sp>
      <p:sp>
        <p:nvSpPr>
          <p:cNvPr id="3" name="Content Placeholder 2"/>
          <p:cNvSpPr>
            <a:spLocks noGrp="1"/>
          </p:cNvSpPr>
          <p:nvPr>
            <p:ph idx="1"/>
          </p:nvPr>
        </p:nvSpPr>
        <p:spPr>
          <a:xfrm>
            <a:off x="324255" y="1600200"/>
            <a:ext cx="11861888" cy="4724400"/>
          </a:xfrm>
        </p:spPr>
        <p:txBody>
          <a:bodyPr/>
          <a:lstStyle/>
          <a:p>
            <a:r>
              <a:rPr lang="en-US" sz="3200" dirty="0"/>
              <a:t>White space can be used to suggest importance or prestige</a:t>
            </a:r>
          </a:p>
          <a:p>
            <a:endParaRPr lang="en-US" sz="3200" dirty="0"/>
          </a:p>
          <a:p>
            <a:r>
              <a:rPr lang="en-US" sz="3200" dirty="0"/>
              <a:t>The more space around a group, the more valuable it should be for the user</a:t>
            </a:r>
          </a:p>
          <a:p>
            <a:endParaRPr lang="en-US" sz="3200" dirty="0"/>
          </a:p>
          <a:p>
            <a:r>
              <a:rPr lang="en-US" sz="3200" dirty="0"/>
              <a:t>Think of whitespace as an “element” – consider its position</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24</a:t>
            </a:fld>
            <a:endParaRPr lang="en-US" dirty="0"/>
          </a:p>
        </p:txBody>
      </p:sp>
    </p:spTree>
    <p:extLst>
      <p:ext uri="{BB962C8B-B14F-4D97-AF65-F5344CB8AC3E}">
        <p14:creationId xmlns:p14="http://schemas.microsoft.com/office/powerpoint/2010/main" val="19498574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08 at 12.59.51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50380"/>
            <a:ext cx="9144000" cy="6908380"/>
          </a:xfrm>
          <a:prstGeom prst="rect">
            <a:avLst/>
          </a:prstGeom>
        </p:spPr>
      </p:pic>
      <p:sp>
        <p:nvSpPr>
          <p:cNvPr id="3" name="Rectangle 2"/>
          <p:cNvSpPr/>
          <p:nvPr/>
        </p:nvSpPr>
        <p:spPr>
          <a:xfrm>
            <a:off x="8439007" y="1176"/>
            <a:ext cx="2146742" cy="307777"/>
          </a:xfrm>
          <a:prstGeom prst="rect">
            <a:avLst/>
          </a:prstGeom>
        </p:spPr>
        <p:txBody>
          <a:bodyPr wrap="none">
            <a:spAutoFit/>
          </a:bodyPr>
          <a:lstStyle/>
          <a:p>
            <a:pPr algn="ctr"/>
            <a:r>
              <a:rPr lang="en-US" sz="1400" dirty="0">
                <a:solidFill>
                  <a:srgbClr val="686868"/>
                </a:solidFill>
                <a:latin typeface="Helvetica"/>
                <a:cs typeface="Helvetica"/>
              </a:rPr>
              <a:t>http://</a:t>
            </a:r>
            <a:r>
              <a:rPr lang="en-US" sz="1400" dirty="0" err="1">
                <a:solidFill>
                  <a:srgbClr val="686868"/>
                </a:solidFill>
                <a:latin typeface="Helvetica"/>
                <a:cs typeface="Helvetica"/>
              </a:rPr>
              <a:t>builtbybuffalo.com</a:t>
            </a:r>
            <a:r>
              <a:rPr lang="en-US" sz="1400" dirty="0">
                <a:solidFill>
                  <a:srgbClr val="686868"/>
                </a:solidFill>
                <a:latin typeface="Helvetica"/>
                <a:cs typeface="Helvetica"/>
              </a:rPr>
              <a:t>/</a:t>
            </a:r>
          </a:p>
        </p:txBody>
      </p:sp>
      <p:grpSp>
        <p:nvGrpSpPr>
          <p:cNvPr id="4" name="Group 3"/>
          <p:cNvGrpSpPr/>
          <p:nvPr/>
        </p:nvGrpSpPr>
        <p:grpSpPr>
          <a:xfrm>
            <a:off x="1660900" y="598177"/>
            <a:ext cx="7870702" cy="4700646"/>
            <a:chOff x="403267" y="860962"/>
            <a:chExt cx="7870702" cy="4700646"/>
          </a:xfrm>
        </p:grpSpPr>
        <p:sp>
          <p:nvSpPr>
            <p:cNvPr id="5" name="Oval 4"/>
            <p:cNvSpPr/>
            <p:nvPr/>
          </p:nvSpPr>
          <p:spPr bwMode="auto">
            <a:xfrm>
              <a:off x="403267" y="860962"/>
              <a:ext cx="4700646" cy="4700646"/>
            </a:xfrm>
            <a:prstGeom prst="ellipse">
              <a:avLst/>
            </a:prstGeom>
            <a:gradFill flip="none" rotWithShape="1">
              <a:gsLst>
                <a:gs pos="68000">
                  <a:schemeClr val="tx2">
                    <a:lumMod val="10000"/>
                    <a:alpha val="18000"/>
                  </a:schemeClr>
                </a:gs>
                <a:gs pos="0">
                  <a:srgbClr val="FFFFFF">
                    <a:alpha val="18000"/>
                  </a:srgbClr>
                </a:gs>
                <a:gs pos="79000">
                  <a:srgbClr val="FFFFFF">
                    <a:alpha val="25000"/>
                  </a:srgbClr>
                </a:gs>
              </a:gsLst>
              <a:path path="circle">
                <a:fillToRect l="50000" t="50000" r="50000" b="50000"/>
              </a:path>
              <a:tileRect/>
            </a:gradFill>
            <a:ln w="5715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5080823" y="2829604"/>
              <a:ext cx="2828635" cy="780142"/>
            </a:xfrm>
            <a:prstGeom prst="rect">
              <a:avLst/>
            </a:prstGeom>
            <a:solidFill>
              <a:srgbClr val="00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5189683" y="3001960"/>
              <a:ext cx="3084286" cy="400110"/>
            </a:xfrm>
            <a:prstGeom prst="rect">
              <a:avLst/>
            </a:prstGeom>
            <a:noFill/>
          </p:spPr>
          <p:txBody>
            <a:bodyPr wrap="square" rtlCol="0">
              <a:spAutoFit/>
            </a:bodyPr>
            <a:lstStyle/>
            <a:p>
              <a:r>
                <a:rPr lang="en-US" sz="2000" dirty="0">
                  <a:latin typeface="Helvetica"/>
                  <a:cs typeface="Helvetica"/>
                </a:rPr>
                <a:t>White Space = Value</a:t>
              </a:r>
            </a:p>
          </p:txBody>
        </p:sp>
      </p:grpSp>
      <p:sp>
        <p:nvSpPr>
          <p:cNvPr id="8" name="Date Placeholder 7"/>
          <p:cNvSpPr>
            <a:spLocks noGrp="1"/>
          </p:cNvSpPr>
          <p:nvPr>
            <p:ph type="dt" sz="half" idx="10"/>
          </p:nvPr>
        </p:nvSpPr>
        <p:spPr/>
        <p:txBody>
          <a:bodyPr/>
          <a:lstStyle/>
          <a:p>
            <a:pPr>
              <a:defRPr/>
            </a:pPr>
            <a:r>
              <a:rPr lang="en-US"/>
              <a:t>Autumn 2024</a:t>
            </a:r>
            <a:endParaRPr lang="en-US" dirty="0"/>
          </a:p>
        </p:txBody>
      </p:sp>
      <p:sp>
        <p:nvSpPr>
          <p:cNvPr id="9" name="Footer Placeholder 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25</a:t>
            </a:fld>
            <a:endParaRPr lang="en-US"/>
          </a:p>
        </p:txBody>
      </p:sp>
    </p:spTree>
    <p:extLst>
      <p:ext uri="{BB962C8B-B14F-4D97-AF65-F5344CB8AC3E}">
        <p14:creationId xmlns:p14="http://schemas.microsoft.com/office/powerpoint/2010/main" val="21986742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2.5E-6 -1.11111E-6 L 0.07466 0.23079 " pathEditMode="relative" rAng="0" ptsTypes="AA">
                                      <p:cBhvr>
                                        <p:cTn id="11" dur="900" fill="hold"/>
                                        <p:tgtEl>
                                          <p:spTgt spid="4"/>
                                        </p:tgtEl>
                                        <p:attrNameLst>
                                          <p:attrName>ppt_x</p:attrName>
                                          <p:attrName>ppt_y</p:attrName>
                                        </p:attrNameLst>
                                      </p:cBhvr>
                                      <p:rCtr x="3733" y="115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944902"/>
            <a:ext cx="9144000" cy="6065499"/>
          </a:xfrm>
          <a:prstGeom prst="rect">
            <a:avLst/>
          </a:prstGeom>
        </p:spPr>
      </p:pic>
      <p:sp>
        <p:nvSpPr>
          <p:cNvPr id="7" name="Title 6"/>
          <p:cNvSpPr>
            <a:spLocks noGrp="1"/>
          </p:cNvSpPr>
          <p:nvPr>
            <p:ph type="title"/>
          </p:nvPr>
        </p:nvSpPr>
        <p:spPr/>
        <p:txBody>
          <a:bodyPr/>
          <a:lstStyle/>
          <a:p>
            <a:r>
              <a:rPr lang="en-US" dirty="0"/>
              <a:t>What Are The Important Things Here?</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26</a:t>
            </a:fld>
            <a:endParaRPr lang="en-US"/>
          </a:p>
        </p:txBody>
      </p:sp>
    </p:spTree>
    <p:extLst>
      <p:ext uri="{BB962C8B-B14F-4D97-AF65-F5344CB8AC3E}">
        <p14:creationId xmlns:p14="http://schemas.microsoft.com/office/powerpoint/2010/main" val="18189276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dirty="0">
                <a:ea typeface="ＭＳ Ｐゴシック" pitchFamily="34" charset="-128"/>
              </a:rPr>
              <a:t>Jan </a:t>
            </a:r>
            <a:r>
              <a:rPr lang="en-US" dirty="0" err="1">
                <a:ea typeface="ＭＳ Ｐゴシック" pitchFamily="34" charset="-128"/>
              </a:rPr>
              <a:t>Tschichold’</a:t>
            </a:r>
            <a:r>
              <a:rPr lang="en-US" altLang="ja-JP" dirty="0" err="1">
                <a:ea typeface="ＭＳ Ｐゴシック" pitchFamily="34" charset="-128"/>
              </a:rPr>
              <a:t>s</a:t>
            </a:r>
            <a:r>
              <a:rPr lang="en-US" altLang="ja-JP" dirty="0">
                <a:ea typeface="ＭＳ Ｐゴシック" pitchFamily="34" charset="-128"/>
              </a:rPr>
              <a:t> Revolution</a:t>
            </a:r>
            <a:endParaRPr lang="en-US" dirty="0">
              <a:ea typeface="ＭＳ Ｐゴシック" pitchFamily="34" charset="-128"/>
            </a:endParaRPr>
          </a:p>
        </p:txBody>
      </p:sp>
      <p:sp>
        <p:nvSpPr>
          <p:cNvPr id="56322" name="Rectangle 3"/>
          <p:cNvSpPr>
            <a:spLocks noGrp="1" noChangeArrowheads="1"/>
          </p:cNvSpPr>
          <p:nvPr>
            <p:ph idx="1"/>
          </p:nvPr>
        </p:nvSpPr>
        <p:spPr>
          <a:xfrm>
            <a:off x="2209800" y="1295400"/>
            <a:ext cx="7772400" cy="889000"/>
          </a:xfrm>
        </p:spPr>
        <p:txBody>
          <a:bodyPr/>
          <a:lstStyle/>
          <a:p>
            <a:pPr marL="0" indent="0">
              <a:buNone/>
            </a:pPr>
            <a:r>
              <a:rPr lang="en-US" dirty="0">
                <a:ea typeface="ＭＳ Ｐゴシック" pitchFamily="34" charset="-128"/>
              </a:rPr>
              <a:t>Champion of Modernist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Autumn 2024</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27</a:t>
            </a:fld>
            <a:endParaRPr lang="en-US" dirty="0"/>
          </a:p>
        </p:txBody>
      </p:sp>
      <p:pic>
        <p:nvPicPr>
          <p:cNvPr id="56323" name="Picture 4" descr="bauhaus02"/>
          <p:cNvPicPr>
            <a:picLocks noChangeAspect="1" noChangeArrowheads="1"/>
          </p:cNvPicPr>
          <p:nvPr/>
        </p:nvPicPr>
        <p:blipFill>
          <a:blip r:embed="rId3" cstate="email">
            <a:extLst>
              <a:ext uri="{28A0092B-C50C-407E-A947-70E740481C1C}">
                <a14:useLocalDpi xmlns:a14="http://schemas.microsoft.com/office/drawing/2010/main" val="0"/>
              </a:ext>
            </a:extLst>
          </a:blip>
          <a:srcRect l="1563"/>
          <a:stretch>
            <a:fillRect/>
          </a:stretch>
        </p:blipFill>
        <p:spPr bwMode="auto">
          <a:xfrm>
            <a:off x="5029200" y="2209801"/>
            <a:ext cx="4800600" cy="326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6" descr="ja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97183" y="2346960"/>
            <a:ext cx="24415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5" name="Text Box 8"/>
          <p:cNvSpPr txBox="1">
            <a:spLocks noChangeArrowheads="1"/>
          </p:cNvSpPr>
          <p:nvPr/>
        </p:nvSpPr>
        <p:spPr bwMode="auto">
          <a:xfrm>
            <a:off x="2247900" y="5562600"/>
            <a:ext cx="2590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dirty="0">
                <a:solidFill>
                  <a:schemeClr val="tx1"/>
                </a:solidFill>
                <a:latin typeface="Helvetica" pitchFamily="34" charset="0"/>
              </a:rPr>
              <a:t>Die </a:t>
            </a:r>
            <a:r>
              <a:rPr lang="en-US" sz="1700" b="0" i="1" dirty="0" err="1">
                <a:solidFill>
                  <a:schemeClr val="tx1"/>
                </a:solidFill>
                <a:latin typeface="Helvetica" pitchFamily="34" charset="0"/>
              </a:rPr>
              <a:t>Neue</a:t>
            </a:r>
            <a:r>
              <a:rPr lang="en-US" sz="1700" b="0" i="1" dirty="0">
                <a:solidFill>
                  <a:schemeClr val="tx1"/>
                </a:solidFill>
                <a:latin typeface="Helvetica" pitchFamily="34" charset="0"/>
              </a:rPr>
              <a:t> </a:t>
            </a:r>
            <a:r>
              <a:rPr lang="en-US" sz="1700" b="0" i="1" dirty="0" err="1">
                <a:solidFill>
                  <a:schemeClr val="tx1"/>
                </a:solidFill>
                <a:latin typeface="Helvetica" pitchFamily="34" charset="0"/>
              </a:rPr>
              <a:t>Typographie</a:t>
            </a:r>
            <a:r>
              <a:rPr lang="en-US" sz="1700" b="0" dirty="0">
                <a:solidFill>
                  <a:schemeClr val="tx1"/>
                </a:solidFill>
                <a:latin typeface="Helvetica" pitchFamily="34" charset="0"/>
              </a:rPr>
              <a:t> Berlin, 1928</a:t>
            </a:r>
          </a:p>
        </p:txBody>
      </p:sp>
      <p:sp>
        <p:nvSpPr>
          <p:cNvPr id="56326" name="Text Box 9"/>
          <p:cNvSpPr txBox="1">
            <a:spLocks noChangeArrowheads="1"/>
          </p:cNvSpPr>
          <p:nvPr/>
        </p:nvSpPr>
        <p:spPr bwMode="auto">
          <a:xfrm>
            <a:off x="4908550" y="5562600"/>
            <a:ext cx="2590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dirty="0">
                <a:solidFill>
                  <a:schemeClr val="tx1"/>
                </a:solidFill>
                <a:latin typeface="Helvetica" pitchFamily="34" charset="0"/>
              </a:rPr>
              <a:t>Bauhaus school</a:t>
            </a:r>
            <a:br>
              <a:rPr lang="en-US" sz="1700" b="0" dirty="0">
                <a:solidFill>
                  <a:schemeClr val="tx1"/>
                </a:solidFill>
                <a:latin typeface="Helvetica" pitchFamily="34" charset="0"/>
              </a:rPr>
            </a:br>
            <a:r>
              <a:rPr lang="en-US" sz="1700" b="0" dirty="0">
                <a:solidFill>
                  <a:schemeClr val="tx1"/>
                </a:solidFill>
                <a:latin typeface="Helvetica" pitchFamily="34" charset="0"/>
              </a:rPr>
              <a:t>Dessau, 1925-26 </a:t>
            </a:r>
          </a:p>
        </p:txBody>
      </p:sp>
      <p:pic>
        <p:nvPicPr>
          <p:cNvPr id="1026" name="Picture 2">
            <a:extLst>
              <a:ext uri="{FF2B5EF4-FFF2-40B4-BE49-F238E27FC236}">
                <a16:creationId xmlns:a16="http://schemas.microsoft.com/office/drawing/2014/main" id="{FAECF877-3E22-B4F9-D649-52800D4738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57" r="16300"/>
          <a:stretch/>
        </p:blipFill>
        <p:spPr bwMode="auto">
          <a:xfrm>
            <a:off x="2362200" y="2240219"/>
            <a:ext cx="2182911" cy="3236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2857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pPr eaLnBrk="1" hangingPunct="1"/>
            <a:r>
              <a:rPr lang="en-US">
                <a:ea typeface="ＭＳ Ｐゴシック" pitchFamily="34" charset="-128"/>
              </a:rPr>
              <a:t>Type Classifications</a:t>
            </a:r>
          </a:p>
        </p:txBody>
      </p:sp>
      <p:sp>
        <p:nvSpPr>
          <p:cNvPr id="10"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Autumn 2024</a:t>
            </a:r>
            <a:endParaRPr lang="en-US" dirty="0"/>
          </a:p>
        </p:txBody>
      </p:sp>
      <p:sp>
        <p:nvSpPr>
          <p:cNvPr id="11"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28</a:t>
            </a:fld>
            <a:endParaRPr lang="en-US" dirty="0"/>
          </a:p>
        </p:txBody>
      </p:sp>
      <p:sp>
        <p:nvSpPr>
          <p:cNvPr id="58370" name="Rectangle 14"/>
          <p:cNvSpPr>
            <a:spLocks noChangeArrowheads="1"/>
          </p:cNvSpPr>
          <p:nvPr/>
        </p:nvSpPr>
        <p:spPr bwMode="auto">
          <a:xfrm>
            <a:off x="706877" y="1143001"/>
            <a:ext cx="11400817" cy="1385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r>
              <a:rPr lang="en-US" b="1" dirty="0">
                <a:latin typeface="Helvetica Light"/>
                <a:cs typeface="Helvetica Light"/>
              </a:rPr>
              <a:t>Typeface</a:t>
            </a:r>
            <a:r>
              <a:rPr lang="en-US" dirty="0">
                <a:latin typeface="Helvetica Light"/>
                <a:cs typeface="Helvetica Light"/>
              </a:rPr>
              <a:t> (Arial) </a:t>
            </a:r>
            <a:r>
              <a:rPr lang="en-US" dirty="0" err="1">
                <a:latin typeface="Helvetica Light"/>
                <a:cs typeface="Helvetica Light"/>
              </a:rPr>
              <a:t>vs</a:t>
            </a:r>
            <a:r>
              <a:rPr lang="en-US" dirty="0">
                <a:latin typeface="Helvetica Light"/>
                <a:cs typeface="Helvetica Light"/>
              </a:rPr>
              <a:t> </a:t>
            </a:r>
            <a:r>
              <a:rPr lang="en-US" b="1" dirty="0">
                <a:latin typeface="Helvetica Light"/>
                <a:cs typeface="Helvetica Light"/>
              </a:rPr>
              <a:t>Font</a:t>
            </a:r>
            <a:r>
              <a:rPr lang="en-US" dirty="0">
                <a:latin typeface="Helvetica Light"/>
                <a:cs typeface="Helvetica Light"/>
              </a:rPr>
              <a:t> (Arial Bold)</a:t>
            </a:r>
          </a:p>
          <a:p>
            <a:pPr marL="342900" indent="-342900">
              <a:tabLst>
                <a:tab pos="909638" algn="l"/>
              </a:tabLst>
            </a:pPr>
            <a:endParaRPr lang="en-US" dirty="0">
              <a:latin typeface="Helvetica Light"/>
              <a:cs typeface="Helvetica Light"/>
            </a:endParaRPr>
          </a:p>
          <a:p>
            <a:pPr marL="342900" indent="-342900">
              <a:tabLst>
                <a:tab pos="909638" algn="l"/>
              </a:tabLst>
            </a:pPr>
            <a:r>
              <a:rPr lang="en-US" b="1" dirty="0">
                <a:latin typeface="Helvetica Light"/>
                <a:cs typeface="Helvetica Light"/>
              </a:rPr>
              <a:t>Serifs</a:t>
            </a:r>
            <a:r>
              <a:rPr lang="en-US" dirty="0">
                <a:latin typeface="Helvetica Light"/>
                <a:cs typeface="Helvetica Light"/>
              </a:rPr>
              <a:t>: Structural details in letters that (may) help the reader connect them</a:t>
            </a:r>
          </a:p>
        </p:txBody>
      </p:sp>
      <p:grpSp>
        <p:nvGrpSpPr>
          <p:cNvPr id="58371" name="Group 19"/>
          <p:cNvGrpSpPr>
            <a:grpSpLocks/>
          </p:cNvGrpSpPr>
          <p:nvPr/>
        </p:nvGrpSpPr>
        <p:grpSpPr bwMode="auto">
          <a:xfrm>
            <a:off x="2170889" y="2861253"/>
            <a:ext cx="7772400" cy="3414712"/>
            <a:chOff x="432" y="2169"/>
            <a:chExt cx="4896" cy="2151"/>
          </a:xfrm>
        </p:grpSpPr>
        <p:pic>
          <p:nvPicPr>
            <p:cNvPr id="58375" name="Picture 16" descr="typ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2" y="2424"/>
              <a:ext cx="4896" cy="1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Text Box 17"/>
            <p:cNvSpPr txBox="1">
              <a:spLocks noChangeArrowheads="1"/>
            </p:cNvSpPr>
            <p:nvPr/>
          </p:nvSpPr>
          <p:spPr bwMode="auto">
            <a:xfrm>
              <a:off x="2160" y="2169"/>
              <a:ext cx="85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rPr>
                <a:t>Sans Serif</a:t>
              </a:r>
            </a:p>
          </p:txBody>
        </p:sp>
        <p:sp>
          <p:nvSpPr>
            <p:cNvPr id="58377" name="Text Box 18"/>
            <p:cNvSpPr txBox="1">
              <a:spLocks noChangeArrowheads="1"/>
            </p:cNvSpPr>
            <p:nvPr/>
          </p:nvSpPr>
          <p:spPr bwMode="auto">
            <a:xfrm>
              <a:off x="4080" y="2169"/>
              <a:ext cx="44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0"/>
                </a:spcBef>
                <a:buFontTx/>
                <a:buNone/>
              </a:pPr>
              <a:r>
                <a:rPr lang="en-US" sz="2000" b="0">
                  <a:solidFill>
                    <a:schemeClr val="tx1"/>
                  </a:solidFill>
                  <a:latin typeface="Georgia" pitchFamily="18" charset="0"/>
                </a:rPr>
                <a:t>Serif</a:t>
              </a:r>
            </a:p>
          </p:txBody>
        </p:sp>
      </p:grpSp>
      <p:sp>
        <p:nvSpPr>
          <p:cNvPr id="58374" name="Rectangle 20"/>
          <p:cNvSpPr>
            <a:spLocks noChangeArrowheads="1"/>
          </p:cNvSpPr>
          <p:nvPr/>
        </p:nvSpPr>
        <p:spPr bwMode="auto">
          <a:xfrm>
            <a:off x="2170889" y="5666365"/>
            <a:ext cx="7774366" cy="609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196638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1524000" y="1752600"/>
            <a:ext cx="9144000" cy="29718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417" name="Rectangle 2"/>
          <p:cNvSpPr>
            <a:spLocks noGrp="1" noChangeArrowheads="1"/>
          </p:cNvSpPr>
          <p:nvPr>
            <p:ph type="title"/>
          </p:nvPr>
        </p:nvSpPr>
        <p:spPr/>
        <p:txBody>
          <a:bodyPr/>
          <a:lstStyle/>
          <a:p>
            <a:pPr eaLnBrk="1" hangingPunct="1"/>
            <a:r>
              <a:rPr lang="en-US">
                <a:ea typeface="ＭＳ Ｐゴシック" pitchFamily="34" charset="-128"/>
              </a:rPr>
              <a:t>Asymmetric Typography</a:t>
            </a:r>
          </a:p>
        </p:txBody>
      </p:sp>
      <p:sp>
        <p:nvSpPr>
          <p:cNvPr id="9" name="Rectangle 5"/>
          <p:cNvSpPr>
            <a:spLocks noGrp="1" noChangeArrowheads="1"/>
          </p:cNvSpPr>
          <p:nvPr>
            <p:ph type="dt" sz="half" idx="10"/>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buFontTx/>
              <a:buNone/>
              <a:defRPr/>
            </a:pPr>
            <a:r>
              <a:rPr lang="en-US"/>
              <a:t>Autumn 2024</a:t>
            </a:r>
            <a:endParaRPr lang="en-US" dirty="0"/>
          </a:p>
        </p:txBody>
      </p:sp>
      <p:sp>
        <p:nvSpPr>
          <p:cNvPr id="10" name="Rectangle 6"/>
          <p:cNvSpPr>
            <a:spLocks noGrp="1" noChangeArrowheads="1"/>
          </p:cNvSpPr>
          <p:nvPr>
            <p:ph type="ftr" sz="quarter" idx="11"/>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buFontTx/>
              <a:buNone/>
              <a:defRPr/>
            </a:pPr>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bwMode="auto">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buFontTx/>
              <a:buNone/>
            </a:pPr>
            <a:fld id="{E68C1138-D693-4036-8896-63830932DBC8}" type="slidenum">
              <a:rPr lang="en-US" smtClean="0"/>
              <a:pPr>
                <a:buFontTx/>
                <a:buNone/>
              </a:pPr>
              <a:t>29</a:t>
            </a:fld>
            <a:endParaRPr lang="en-US" dirty="0"/>
          </a:p>
        </p:txBody>
      </p:sp>
      <p:sp>
        <p:nvSpPr>
          <p:cNvPr id="60418" name="Text Box 8"/>
          <p:cNvSpPr txBox="1">
            <a:spLocks noChangeArrowheads="1"/>
          </p:cNvSpPr>
          <p:nvPr/>
        </p:nvSpPr>
        <p:spPr bwMode="auto">
          <a:xfrm>
            <a:off x="1905000" y="4876800"/>
            <a:ext cx="3944566"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How blocks used to be arranged in magazines. </a:t>
            </a:r>
            <a:r>
              <a:rPr lang="en-US" sz="1700" b="0" dirty="0">
                <a:solidFill>
                  <a:schemeClr val="tx1"/>
                </a:solidFill>
              </a:rPr>
              <a:t>Schematic, thoughtless centering of blocks</a:t>
            </a:r>
            <a:r>
              <a:rPr lang="en-US" sz="1700" dirty="0">
                <a:solidFill>
                  <a:schemeClr val="tx1"/>
                </a:solidFill>
              </a:rPr>
              <a:t> </a:t>
            </a:r>
            <a:br>
              <a:rPr lang="en-US" sz="1700" dirty="0">
                <a:solidFill>
                  <a:schemeClr val="tx1"/>
                </a:solidFill>
              </a:rPr>
            </a:br>
            <a:r>
              <a:rPr lang="en-US" sz="1700" dirty="0">
                <a:solidFill>
                  <a:schemeClr val="tx1"/>
                </a:solidFill>
              </a:rPr>
              <a:t>(= ugly).</a:t>
            </a:r>
          </a:p>
        </p:txBody>
      </p:sp>
      <p:sp>
        <p:nvSpPr>
          <p:cNvPr id="60419" name="Text Box 9"/>
          <p:cNvSpPr txBox="1">
            <a:spLocks noChangeArrowheads="1"/>
          </p:cNvSpPr>
          <p:nvPr/>
        </p:nvSpPr>
        <p:spPr bwMode="auto">
          <a:xfrm>
            <a:off x="6172200" y="4876800"/>
            <a:ext cx="4333672"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dirty="0">
                <a:solidFill>
                  <a:schemeClr val="tx1"/>
                </a:solidFill>
              </a:rPr>
              <a:t>The same blocks, correctly arranged in the same type-area. </a:t>
            </a:r>
            <a:r>
              <a:rPr lang="en-US" sz="1700" b="0" dirty="0">
                <a:solidFill>
                  <a:schemeClr val="tx1"/>
                </a:solidFill>
              </a:rPr>
              <a:t>Constructive, meaningful, and economical</a:t>
            </a:r>
            <a:r>
              <a:rPr lang="en-US" sz="1700" dirty="0">
                <a:solidFill>
                  <a:schemeClr val="tx1"/>
                </a:solidFill>
              </a:rPr>
              <a:t> </a:t>
            </a:r>
            <a:br>
              <a:rPr lang="en-US" sz="1700" dirty="0">
                <a:solidFill>
                  <a:schemeClr val="tx1"/>
                </a:solidFill>
              </a:rPr>
            </a:br>
            <a:r>
              <a:rPr lang="en-US" sz="1700" dirty="0">
                <a:solidFill>
                  <a:schemeClr val="tx1"/>
                </a:solidFill>
              </a:rPr>
              <a:t>(= beautiful).</a:t>
            </a:r>
          </a:p>
        </p:txBody>
      </p:sp>
      <p:sp>
        <p:nvSpPr>
          <p:cNvPr id="60420" name="Text Box 11"/>
          <p:cNvSpPr txBox="1">
            <a:spLocks noChangeArrowheads="1"/>
          </p:cNvSpPr>
          <p:nvPr/>
        </p:nvSpPr>
        <p:spPr bwMode="auto">
          <a:xfrm>
            <a:off x="639237" y="920871"/>
            <a:ext cx="3581400"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100" dirty="0">
                <a:solidFill>
                  <a:srgbClr val="D0D0D0"/>
                </a:solidFill>
              </a:rPr>
              <a:t>J A N   T S C H I C H O L D</a:t>
            </a:r>
          </a:p>
        </p:txBody>
      </p:sp>
      <p:pic>
        <p:nvPicPr>
          <p:cNvPr id="60421" name="Picture 13" descr="asymmetric"/>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1846263"/>
            <a:ext cx="4114800" cy="2830512"/>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60422" name="Picture 14" descr="symmetric"/>
          <p:cNvPicPr>
            <a:picLocks noChangeAspect="1" noChangeArrowheads="1"/>
          </p:cNvPicPr>
          <p:nvPr/>
        </p:nvPicPr>
        <p:blipFill>
          <a:blip r:embed="rId4" cstate="email">
            <a:extLst>
              <a:ext uri="{28A0092B-C50C-407E-A947-70E740481C1C}">
                <a14:useLocalDpi xmlns:a14="http://schemas.microsoft.com/office/drawing/2010/main" val="0"/>
              </a:ext>
            </a:extLst>
          </a:blip>
          <a:srcRect t="7416" b="5354"/>
          <a:stretch>
            <a:fillRect/>
          </a:stretch>
        </p:blipFill>
        <p:spPr bwMode="auto">
          <a:xfrm>
            <a:off x="1828800" y="1828800"/>
            <a:ext cx="4114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797676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58B8195-DE93-4830-988F-90EDAA51EE5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208029"/>
            <a:ext cx="9604443" cy="5099959"/>
          </a:xfrm>
          <a:prstGeom prst="rect">
            <a:avLst/>
          </a:prstGeom>
        </p:spPr>
      </p:pic>
      <p:pic>
        <p:nvPicPr>
          <p:cNvPr id="12" name="Picture 11"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907445" y="115067"/>
            <a:ext cx="813836" cy="829952"/>
          </a:xfrm>
          <a:prstGeom prst="rect">
            <a:avLst/>
          </a:prstGeom>
        </p:spPr>
      </p:pic>
      <p:sp>
        <p:nvSpPr>
          <p:cNvPr id="4" name="Rectangle 3"/>
          <p:cNvSpPr/>
          <p:nvPr/>
        </p:nvSpPr>
        <p:spPr bwMode="auto">
          <a:xfrm>
            <a:off x="8519890" y="1963064"/>
            <a:ext cx="3672114" cy="3806366"/>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3" name="TextBox 2"/>
          <p:cNvSpPr txBox="1"/>
          <p:nvPr/>
        </p:nvSpPr>
        <p:spPr>
          <a:xfrm>
            <a:off x="8679547" y="2063007"/>
            <a:ext cx="3398666" cy="3570208"/>
          </a:xfrm>
          <a:prstGeom prst="rect">
            <a:avLst/>
          </a:prstGeom>
          <a:noFill/>
        </p:spPr>
        <p:txBody>
          <a:bodyPr wrap="square" rtlCol="0">
            <a:spAutoFit/>
          </a:bodyPr>
          <a:lstStyle/>
          <a:p>
            <a:r>
              <a:rPr lang="en-US" sz="2800" dirty="0">
                <a:latin typeface="Helvetica Light"/>
                <a:cs typeface="Helvetica Light"/>
              </a:rPr>
              <a:t>Palm Beach, Florida</a:t>
            </a:r>
          </a:p>
          <a:p>
            <a:r>
              <a:rPr lang="en-US" sz="1600" dirty="0">
                <a:latin typeface="Helvetica Light"/>
                <a:cs typeface="Helvetica Light"/>
              </a:rPr>
              <a:t>Ballot 2000</a:t>
            </a:r>
          </a:p>
          <a:p>
            <a:endParaRPr lang="en-US" sz="2600" dirty="0">
              <a:latin typeface="Helvetica Light"/>
              <a:cs typeface="Helvetica Light"/>
            </a:endParaRPr>
          </a:p>
          <a:p>
            <a:r>
              <a:rPr lang="en-US" sz="2600" dirty="0">
                <a:latin typeface="Helvetica Light"/>
                <a:cs typeface="Helvetica Light"/>
              </a:rPr>
              <a:t>Eye drawn to the wrong holes</a:t>
            </a:r>
          </a:p>
          <a:p>
            <a:endParaRPr lang="en-US" sz="2600" dirty="0">
              <a:latin typeface="Helvetica Light"/>
              <a:cs typeface="Helvetica Light"/>
            </a:endParaRPr>
          </a:p>
          <a:p>
            <a:r>
              <a:rPr lang="en-US" sz="2600" dirty="0">
                <a:latin typeface="Helvetica Light"/>
                <a:cs typeface="Helvetica Light"/>
              </a:rPr>
              <a:t>If only 1% error rate, can still change a close election</a:t>
            </a:r>
          </a:p>
        </p:txBody>
      </p:sp>
      <p:sp>
        <p:nvSpPr>
          <p:cNvPr id="10" name="Title 9"/>
          <p:cNvSpPr>
            <a:spLocks noGrp="1"/>
          </p:cNvSpPr>
          <p:nvPr>
            <p:ph type="title"/>
          </p:nvPr>
        </p:nvSpPr>
        <p:spPr/>
        <p:txBody>
          <a:bodyPr/>
          <a:lstStyle/>
          <a:p>
            <a:r>
              <a:rPr lang="en-US" dirty="0"/>
              <a:t>Hall of Shame!</a:t>
            </a:r>
          </a:p>
        </p:txBody>
      </p:sp>
      <p:sp>
        <p:nvSpPr>
          <p:cNvPr id="5" name="Date Placeholder 4"/>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3</a:t>
            </a:fld>
            <a:endParaRPr lang="en-US"/>
          </a:p>
        </p:txBody>
      </p:sp>
    </p:spTree>
    <p:extLst>
      <p:ext uri="{BB962C8B-B14F-4D97-AF65-F5344CB8AC3E}">
        <p14:creationId xmlns:p14="http://schemas.microsoft.com/office/powerpoint/2010/main" val="10954944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a:t>Grid Systems</a:t>
            </a:r>
          </a:p>
        </p:txBody>
      </p:sp>
      <p:sp>
        <p:nvSpPr>
          <p:cNvPr id="62466" name="Rectangle 3"/>
          <p:cNvSpPr>
            <a:spLocks noGrp="1" noChangeArrowheads="1"/>
          </p:cNvSpPr>
          <p:nvPr>
            <p:ph idx="1"/>
          </p:nvPr>
        </p:nvSpPr>
        <p:spPr>
          <a:xfrm>
            <a:off x="639233" y="998706"/>
            <a:ext cx="11195715" cy="5325894"/>
          </a:xfrm>
        </p:spPr>
        <p:txBody>
          <a:bodyPr/>
          <a:lstStyle/>
          <a:p>
            <a:r>
              <a:rPr lang="en-US" dirty="0"/>
              <a:t>A key pattern for implementing rationality, modernism, asymmetry</a:t>
            </a:r>
          </a:p>
          <a:p>
            <a:r>
              <a:rPr lang="en-US" dirty="0"/>
              <a:t>Note that no elements are </a:t>
            </a:r>
            <a:r>
              <a:rPr lang="ja-JP" altLang="en-US" dirty="0"/>
              <a:t>“</a:t>
            </a:r>
            <a:r>
              <a:rPr lang="en-US" altLang="ja-JP" dirty="0"/>
              <a:t>centered</a:t>
            </a:r>
            <a:r>
              <a:rPr lang="ja-JP" altLang="en-US" dirty="0"/>
              <a:t>”</a:t>
            </a:r>
            <a:endParaRPr lang="en-US" dirty="0"/>
          </a:p>
        </p:txBody>
      </p:sp>
      <p:sp>
        <p:nvSpPr>
          <p:cNvPr id="9" name="Rectangle 5"/>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2024</a:t>
            </a:r>
            <a:endParaRPr lang="en-US" dirty="0"/>
          </a:p>
        </p:txBody>
      </p:sp>
      <p:sp>
        <p:nvSpPr>
          <p:cNvPr id="10" name="Rectangle 6"/>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12" name="Rectangle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30</a:t>
            </a:fld>
            <a:endParaRPr lang="en-US" dirty="0"/>
          </a:p>
        </p:txBody>
      </p:sp>
      <p:grpSp>
        <p:nvGrpSpPr>
          <p:cNvPr id="62467" name="Group 12"/>
          <p:cNvGrpSpPr>
            <a:grpSpLocks/>
          </p:cNvGrpSpPr>
          <p:nvPr/>
        </p:nvGrpSpPr>
        <p:grpSpPr bwMode="auto">
          <a:xfrm>
            <a:off x="2667000" y="2971800"/>
            <a:ext cx="6934200" cy="2971800"/>
            <a:chOff x="624" y="1920"/>
            <a:chExt cx="4368" cy="1872"/>
          </a:xfrm>
        </p:grpSpPr>
        <p:sp>
          <p:nvSpPr>
            <p:cNvPr id="62471" name="Rectangle 9"/>
            <p:cNvSpPr>
              <a:spLocks noChangeArrowheads="1"/>
            </p:cNvSpPr>
            <p:nvPr/>
          </p:nvSpPr>
          <p:spPr bwMode="auto">
            <a:xfrm>
              <a:off x="624" y="1920"/>
              <a:ext cx="4368" cy="18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62472" name="Picture 7" descr="visualGri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968"/>
              <a:ext cx="4176" cy="1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2468" name="Text Box 13"/>
          <p:cNvSpPr txBox="1">
            <a:spLocks noChangeArrowheads="1"/>
          </p:cNvSpPr>
          <p:nvPr/>
        </p:nvSpPr>
        <p:spPr bwMode="auto">
          <a:xfrm>
            <a:off x="2667000" y="6019800"/>
            <a:ext cx="6858000" cy="35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1700" b="0" i="1">
                <a:solidFill>
                  <a:schemeClr val="tx1"/>
                </a:solidFill>
              </a:rPr>
              <a:t>Java Look and Feel Design Guidelines</a:t>
            </a:r>
          </a:p>
        </p:txBody>
      </p:sp>
    </p:spTree>
    <p:extLst>
      <p:ext uri="{BB962C8B-B14F-4D97-AF65-F5344CB8AC3E}">
        <p14:creationId xmlns:p14="http://schemas.microsoft.com/office/powerpoint/2010/main" val="22413264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5"/>
          <p:cNvSpPr>
            <a:spLocks noGrp="1" noChangeArrowheads="1"/>
          </p:cNvSpPr>
          <p:nvPr>
            <p:ph type="title"/>
          </p:nvPr>
        </p:nvSpPr>
        <p:spPr>
          <a:xfrm>
            <a:off x="639237" y="291830"/>
            <a:ext cx="11552767" cy="1143000"/>
          </a:xfrm>
        </p:spPr>
        <p:txBody>
          <a:bodyPr/>
          <a:lstStyle/>
          <a:p>
            <a:r>
              <a:rPr lang="en-US" dirty="0"/>
              <a:t>Iconography:</a:t>
            </a:r>
            <a:br>
              <a:rPr lang="en-US" dirty="0"/>
            </a:br>
            <a:r>
              <a:rPr lang="en-US" sz="3600" dirty="0"/>
              <a:t>Differences that Make a Difference </a:t>
            </a:r>
          </a:p>
        </p:txBody>
      </p:sp>
      <p:sp>
        <p:nvSpPr>
          <p:cNvPr id="5" name="Date Placeholder 4"/>
          <p:cNvSpPr>
            <a:spLocks noGrp="1"/>
          </p:cNvSpPr>
          <p:nvPr>
            <p:ph type="dt" sz="half" idx="10"/>
          </p:nvPr>
        </p:nvSpPr>
        <p:spPr/>
        <p:txBody>
          <a:bodyPr/>
          <a:lstStyle/>
          <a:p>
            <a:r>
              <a:rPr lang="en-US"/>
              <a:t>Autumn 2024</a:t>
            </a:r>
            <a:endParaRPr lang="en-US" dirty="0"/>
          </a:p>
        </p:txBody>
      </p:sp>
      <p:sp>
        <p:nvSpPr>
          <p:cNvPr id="9" name="Footer Placeholder 8"/>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E68C1138-D693-4036-8896-63830932DBC8}" type="slidenum">
              <a:rPr lang="en-US" smtClean="0"/>
              <a:pPr/>
              <a:t>31</a:t>
            </a:fld>
            <a:endParaRPr lang="en-US" dirty="0"/>
          </a:p>
        </p:txBody>
      </p:sp>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19" y="1917699"/>
            <a:ext cx="4534764" cy="319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5483" y="1917699"/>
            <a:ext cx="6665180" cy="3192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round/>
                <a:headEnd/>
                <a:tailEnd/>
              </a14:hiddenLine>
            </a:ext>
          </a:extLst>
        </p:spPr>
      </p:pic>
      <p:sp>
        <p:nvSpPr>
          <p:cNvPr id="54280" name="Rectangle 8"/>
          <p:cNvSpPr>
            <a:spLocks/>
          </p:cNvSpPr>
          <p:nvPr/>
        </p:nvSpPr>
        <p:spPr bwMode="auto">
          <a:xfrm>
            <a:off x="800719" y="5715000"/>
            <a:ext cx="74866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type="none" w="med" len="med"/>
                <a:tailEnd type="none" w="med" len="med"/>
              </a14:hiddenLine>
            </a:ext>
          </a:extLst>
        </p:spPr>
        <p:txBody>
          <a:bodyPr lIns="0" tIns="0" rIns="36468" bIns="0"/>
          <a:lstStyle/>
          <a:p>
            <a:pPr marL="35898"/>
            <a:r>
              <a:rPr lang="en-US" sz="1400" dirty="0">
                <a:solidFill>
                  <a:srgbClr val="FFC000"/>
                </a:solidFill>
                <a:latin typeface="Helvetica" panose="020B0604020202020204" pitchFamily="34" charset="0"/>
                <a:ea typeface="ＭＳ Ｐゴシック" charset="0"/>
                <a:cs typeface="Helvetica" panose="020B0604020202020204" pitchFamily="34" charset="0"/>
                <a:hlinkClick r:id="rId5">
                  <a:extLst>
                    <a:ext uri="{A12FA001-AC4F-418D-AE19-62706E023703}">
                      <ahyp:hlinkClr xmlns:ahyp="http://schemas.microsoft.com/office/drawing/2018/hyperlinkcolor" val="tx"/>
                    </a:ext>
                  </a:extLst>
                </a:hlinkClick>
              </a:rPr>
              <a:t>www.jensondesign.com/1+1=3.pdf</a:t>
            </a:r>
            <a:endParaRPr lang="en-US" sz="1400" dirty="0">
              <a:solidFill>
                <a:srgbClr val="FFC000"/>
              </a:solidFill>
              <a:latin typeface="Helvetica" panose="020B0604020202020204" pitchFamily="34" charset="0"/>
              <a:ea typeface="ＭＳ Ｐゴシック" charset="0"/>
              <a:cs typeface="Helvetica" panose="020B0604020202020204" pitchFamily="34" charset="0"/>
            </a:endParaRPr>
          </a:p>
        </p:txBody>
      </p:sp>
    </p:spTree>
    <p:extLst>
      <p:ext uri="{BB962C8B-B14F-4D97-AF65-F5344CB8AC3E}">
        <p14:creationId xmlns:p14="http://schemas.microsoft.com/office/powerpoint/2010/main" val="714277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4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4"/>
          <p:cNvSpPr>
            <a:spLocks noGrp="1" noChangeArrowheads="1"/>
          </p:cNvSpPr>
          <p:nvPr>
            <p:ph type="title"/>
          </p:nvPr>
        </p:nvSpPr>
        <p:spPr/>
        <p:txBody>
          <a:bodyPr/>
          <a:lstStyle/>
          <a:p>
            <a:r>
              <a:rPr lang="en-US" dirty="0" err="1"/>
              <a:t>Administrivia</a:t>
            </a:r>
            <a:endParaRPr lang="en-US" dirty="0"/>
          </a:p>
        </p:txBody>
      </p:sp>
      <p:sp>
        <p:nvSpPr>
          <p:cNvPr id="809989" name="Rectangle 5"/>
          <p:cNvSpPr>
            <a:spLocks noGrp="1" noChangeArrowheads="1"/>
          </p:cNvSpPr>
          <p:nvPr>
            <p:ph idx="1"/>
          </p:nvPr>
        </p:nvSpPr>
        <p:spPr>
          <a:xfrm>
            <a:off x="639232" y="953311"/>
            <a:ext cx="11552771" cy="5841384"/>
          </a:xfrm>
        </p:spPr>
        <p:txBody>
          <a:bodyPr>
            <a:normAutofit fontScale="85000" lnSpcReduction="10000"/>
          </a:bodyPr>
          <a:lstStyle/>
          <a:p>
            <a:pPr marL="0" indent="0">
              <a:buNone/>
            </a:pPr>
            <a:endParaRPr lang="en-US" sz="2800" dirty="0"/>
          </a:p>
          <a:p>
            <a:r>
              <a:rPr lang="en-US" dirty="0"/>
              <a:t>Website</a:t>
            </a:r>
          </a:p>
          <a:p>
            <a:pPr lvl="1"/>
            <a:r>
              <a:rPr lang="en-US" dirty="0"/>
              <a:t>must be on web site by studio next week or grade will be docked</a:t>
            </a:r>
          </a:p>
          <a:p>
            <a:pPr lvl="1"/>
            <a:r>
              <a:rPr lang="en-US" dirty="0"/>
              <a:t>problem getting a web site up, talk to your CA now</a:t>
            </a:r>
            <a:br>
              <a:rPr lang="en-US" dirty="0"/>
            </a:br>
            <a:endParaRPr lang="en-US" sz="1800" dirty="0"/>
          </a:p>
          <a:p>
            <a:pPr lvl="1"/>
            <a:endParaRPr lang="en-US" sz="2800" dirty="0">
              <a:solidFill>
                <a:srgbClr val="FFC000"/>
              </a:solidFill>
            </a:endParaRPr>
          </a:p>
          <a:p>
            <a:r>
              <a:rPr lang="en-US" dirty="0"/>
              <a:t>Design Systems Workshop</a:t>
            </a:r>
          </a:p>
          <a:p>
            <a:pPr lvl="1"/>
            <a:r>
              <a:rPr lang="en-US" dirty="0"/>
              <a:t>Video is online (linked on calendar). Watch it. It will help you for A6</a:t>
            </a:r>
          </a:p>
          <a:p>
            <a:endParaRPr lang="en-US" sz="3000" dirty="0"/>
          </a:p>
          <a:p>
            <a:r>
              <a:rPr lang="en-US" dirty="0"/>
              <a:t>CS 194H</a:t>
            </a:r>
          </a:p>
          <a:p>
            <a:pPr lvl="1"/>
            <a:r>
              <a:rPr lang="en-US" dirty="0"/>
              <a:t>follow-on to CS147</a:t>
            </a:r>
          </a:p>
          <a:p>
            <a:pPr lvl="1"/>
            <a:r>
              <a:rPr lang="en-US" strike="sngStrike" dirty="0"/>
              <a:t>offered this Winter</a:t>
            </a:r>
          </a:p>
        </p:txBody>
      </p:sp>
      <p:sp>
        <p:nvSpPr>
          <p:cNvPr id="4" name="Date Placeholder 3"/>
          <p:cNvSpPr>
            <a:spLocks noGrp="1"/>
          </p:cNvSpPr>
          <p:nvPr>
            <p:ph type="dt" sz="half" idx="10"/>
          </p:nvPr>
        </p:nvSpPr>
        <p:spPr/>
        <p:txBody>
          <a:bodyPr/>
          <a:lstStyle/>
          <a:p>
            <a:r>
              <a:rPr lang="en-US"/>
              <a:t>Autumn 2024</a:t>
            </a:r>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fld id="{84A3D3DD-E1BE-48AF-A632-F6B6AA404407}" type="slidenum">
              <a:rPr lang="en-US"/>
              <a:pPr/>
              <a:t>32</a:t>
            </a:fld>
            <a:endParaRPr lang="en-US"/>
          </a:p>
        </p:txBody>
      </p:sp>
      <p:sp>
        <p:nvSpPr>
          <p:cNvPr id="2" name="TextBox 1">
            <a:extLst>
              <a:ext uri="{FF2B5EF4-FFF2-40B4-BE49-F238E27FC236}">
                <a16:creationId xmlns:a16="http://schemas.microsoft.com/office/drawing/2014/main" id="{971B5843-FB80-3E29-0E71-E04F6323CA5A}"/>
              </a:ext>
            </a:extLst>
          </p:cNvPr>
          <p:cNvSpPr txBox="1"/>
          <p:nvPr/>
        </p:nvSpPr>
        <p:spPr>
          <a:xfrm>
            <a:off x="4699617" y="5730598"/>
            <a:ext cx="5407249" cy="584775"/>
          </a:xfrm>
          <a:prstGeom prst="rect">
            <a:avLst/>
          </a:prstGeom>
          <a:noFill/>
        </p:spPr>
        <p:txBody>
          <a:bodyPr wrap="none" rtlCol="0">
            <a:spAutoFit/>
          </a:bodyPr>
          <a:lstStyle/>
          <a:p>
            <a:r>
              <a:rPr lang="en-US" sz="3200" dirty="0">
                <a:solidFill>
                  <a:srgbClr val="F20000"/>
                </a:solidFill>
                <a:latin typeface="Bradley Hand ITC" panose="03070402050302030203" pitchFamily="66" charset="77"/>
              </a:rPr>
              <a:t>Not offered this academic year</a:t>
            </a:r>
          </a:p>
        </p:txBody>
      </p:sp>
    </p:spTree>
    <p:extLst>
      <p:ext uri="{BB962C8B-B14F-4D97-AF65-F5344CB8AC3E}">
        <p14:creationId xmlns:p14="http://schemas.microsoft.com/office/powerpoint/2010/main" val="921378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998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998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998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998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998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9989">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998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09989">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9233" y="0"/>
            <a:ext cx="11552767" cy="1143000"/>
          </a:xfrm>
        </p:spPr>
        <p:txBody>
          <a:bodyPr/>
          <a:lstStyle/>
          <a:p>
            <a:r>
              <a:rPr lang="en-US" dirty="0" err="1"/>
              <a:t>Administrivia</a:t>
            </a:r>
            <a:endParaRPr lang="en-US" dirty="0"/>
          </a:p>
        </p:txBody>
      </p:sp>
      <p:sp>
        <p:nvSpPr>
          <p:cNvPr id="7" name="Content Placeholder 6">
            <a:extLst>
              <a:ext uri="{FF2B5EF4-FFF2-40B4-BE49-F238E27FC236}">
                <a16:creationId xmlns:a16="http://schemas.microsoft.com/office/drawing/2014/main" id="{75FEF854-837C-FF44-B3E7-7119AEF6F505}"/>
              </a:ext>
            </a:extLst>
          </p:cNvPr>
          <p:cNvSpPr>
            <a:spLocks noGrp="1"/>
          </p:cNvSpPr>
          <p:nvPr>
            <p:ph idx="1"/>
          </p:nvPr>
        </p:nvSpPr>
        <p:spPr>
          <a:xfrm>
            <a:off x="639233" y="1600200"/>
            <a:ext cx="11444817" cy="4998282"/>
          </a:xfrm>
        </p:spPr>
        <p:txBody>
          <a:bodyPr>
            <a:normAutofit/>
          </a:bodyPr>
          <a:lstStyle/>
          <a:p>
            <a:r>
              <a:rPr lang="en-US" dirty="0"/>
              <a:t>Grading on Assignment #4: Concept Video</a:t>
            </a:r>
          </a:p>
          <a:p>
            <a:pPr marL="398463" lvl="1" indent="0">
              <a:lnSpc>
                <a:spcPct val="170000"/>
              </a:lnSpc>
              <a:buNone/>
              <a:tabLst>
                <a:tab pos="3135313" algn="l"/>
                <a:tab pos="4221163" algn="l"/>
                <a:tab pos="4737100" algn="l"/>
                <a:tab pos="5710238" algn="l"/>
                <a:tab pos="6051550" algn="l"/>
                <a:tab pos="6970713" algn="l"/>
                <a:tab pos="8337550" algn="l"/>
                <a:tab pos="9764713" algn="l"/>
                <a:tab pos="9940925" algn="l"/>
              </a:tabLst>
            </a:pPr>
            <a:r>
              <a:rPr lang="en-US" sz="2400" dirty="0"/>
              <a:t>A4 Overall Grade:</a:t>
            </a:r>
            <a:r>
              <a:rPr lang="en-US" sz="2800" dirty="0"/>
              <a:t>	</a:t>
            </a:r>
            <a:r>
              <a:rPr lang="en-US" sz="2400" dirty="0"/>
              <a:t>-: 0%	✓- -: 0%	✓-: 0%	✓: 45%	✓+: 48%	 ✓++: 7%</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33</a:t>
            </a:fld>
            <a:endParaRPr lang="en-US"/>
          </a:p>
        </p:txBody>
      </p:sp>
    </p:spTree>
    <p:extLst>
      <p:ext uri="{BB962C8B-B14F-4D97-AF65-F5344CB8AC3E}">
        <p14:creationId xmlns:p14="http://schemas.microsoft.com/office/powerpoint/2010/main" val="3485407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7E05595-9C8A-6669-2C9D-688CF6E33DE4}"/>
            </a:ext>
          </a:extLst>
        </p:cNvPr>
        <p:cNvGrpSpPr/>
        <p:nvPr/>
      </p:nvGrpSpPr>
      <p:grpSpPr>
        <a:xfrm>
          <a:off x="0" y="0"/>
          <a:ext cx="0" cy="0"/>
          <a:chOff x="0" y="0"/>
          <a:chExt cx="0" cy="0"/>
        </a:xfrm>
      </p:grpSpPr>
      <p:sp>
        <p:nvSpPr>
          <p:cNvPr id="23556" name="Rectangle 4">
            <a:extLst>
              <a:ext uri="{FF2B5EF4-FFF2-40B4-BE49-F238E27FC236}">
                <a16:creationId xmlns:a16="http://schemas.microsoft.com/office/drawing/2014/main" id="{FF05D9A0-518B-FB64-0A23-08A943DB47C6}"/>
              </a:ext>
            </a:extLst>
          </p:cNvPr>
          <p:cNvSpPr>
            <a:spLocks noGrp="1" noChangeArrowheads="1"/>
          </p:cNvSpPr>
          <p:nvPr>
            <p:ph type="title"/>
          </p:nvPr>
        </p:nvSpPr>
        <p:spPr/>
        <p:txBody>
          <a:bodyPr/>
          <a:lstStyle/>
          <a:p>
            <a:r>
              <a:rPr lang="en-US" dirty="0" err="1"/>
              <a:t>Administrivia</a:t>
            </a:r>
            <a:endParaRPr lang="en-US" dirty="0"/>
          </a:p>
        </p:txBody>
      </p:sp>
      <p:sp>
        <p:nvSpPr>
          <p:cNvPr id="809989" name="Rectangle 5">
            <a:extLst>
              <a:ext uri="{FF2B5EF4-FFF2-40B4-BE49-F238E27FC236}">
                <a16:creationId xmlns:a16="http://schemas.microsoft.com/office/drawing/2014/main" id="{B794F503-0B3E-98F6-B65E-6B025DF6242C}"/>
              </a:ext>
            </a:extLst>
          </p:cNvPr>
          <p:cNvSpPr>
            <a:spLocks noGrp="1" noChangeArrowheads="1"/>
          </p:cNvSpPr>
          <p:nvPr>
            <p:ph idx="1"/>
          </p:nvPr>
        </p:nvSpPr>
        <p:spPr>
          <a:xfrm>
            <a:off x="639232" y="1266091"/>
            <a:ext cx="11552771" cy="5528603"/>
          </a:xfrm>
        </p:spPr>
        <p:txBody>
          <a:bodyPr>
            <a:normAutofit/>
          </a:bodyPr>
          <a:lstStyle/>
          <a:p>
            <a:r>
              <a:rPr lang="en-US" dirty="0"/>
              <a:t>Midway team check-in survey (</a:t>
            </a:r>
            <a:r>
              <a:rPr lang="en-US" b="1" i="1" dirty="0">
                <a:solidFill>
                  <a:srgbClr val="FFC000"/>
                </a:solidFill>
              </a:rPr>
              <a:t>required</a:t>
            </a:r>
            <a:r>
              <a:rPr lang="en-US" dirty="0"/>
              <a:t>)</a:t>
            </a:r>
          </a:p>
          <a:p>
            <a:pPr lvl="1"/>
            <a:r>
              <a:rPr lang="en-US" dirty="0"/>
              <a:t>due Sunday 10/27 at 11:59 PM</a:t>
            </a:r>
            <a:br>
              <a:rPr lang="en-US" dirty="0"/>
            </a:br>
            <a:r>
              <a:rPr lang="en-US" dirty="0"/>
              <a:t>	</a:t>
            </a:r>
            <a:r>
              <a:rPr lang="en-US" dirty="0">
                <a:solidFill>
                  <a:srgbClr val="FFC000"/>
                </a:solidFill>
                <a:hlinkClick r:id="rId3">
                  <a:extLst>
                    <a:ext uri="{A12FA001-AC4F-418D-AE19-62706E023703}">
                      <ahyp:hlinkClr xmlns:ahyp="http://schemas.microsoft.com/office/drawing/2018/hyperlinkcolor" val="tx"/>
                    </a:ext>
                  </a:extLst>
                </a:hlinkClick>
              </a:rPr>
              <a:t>https://bit.ly/midway-team-checkin-24au</a:t>
            </a:r>
            <a:endParaRPr lang="en-US" dirty="0">
              <a:solidFill>
                <a:srgbClr val="FFC000"/>
              </a:solidFill>
            </a:endParaRPr>
          </a:p>
          <a:p>
            <a:endParaRPr lang="en-US" dirty="0"/>
          </a:p>
        </p:txBody>
      </p:sp>
      <p:sp>
        <p:nvSpPr>
          <p:cNvPr id="4" name="Date Placeholder 3">
            <a:extLst>
              <a:ext uri="{FF2B5EF4-FFF2-40B4-BE49-F238E27FC236}">
                <a16:creationId xmlns:a16="http://schemas.microsoft.com/office/drawing/2014/main" id="{1A56BE69-64A5-9725-CACC-6BB4B02F6597}"/>
              </a:ext>
            </a:extLst>
          </p:cNvPr>
          <p:cNvSpPr>
            <a:spLocks noGrp="1"/>
          </p:cNvSpPr>
          <p:nvPr>
            <p:ph type="dt" sz="half" idx="10"/>
          </p:nvPr>
        </p:nvSpPr>
        <p:spPr/>
        <p:txBody>
          <a:bodyPr/>
          <a:lstStyle/>
          <a:p>
            <a:r>
              <a:rPr lang="en-US"/>
              <a:t>Autumn 2024</a:t>
            </a:r>
          </a:p>
        </p:txBody>
      </p:sp>
      <p:sp>
        <p:nvSpPr>
          <p:cNvPr id="7" name="Footer Placeholder 6">
            <a:extLst>
              <a:ext uri="{FF2B5EF4-FFF2-40B4-BE49-F238E27FC236}">
                <a16:creationId xmlns:a16="http://schemas.microsoft.com/office/drawing/2014/main" id="{8E3A9627-D2A3-9796-964F-7176A5E8C0B3}"/>
              </a:ext>
            </a:extLst>
          </p:cNvPr>
          <p:cNvSpPr>
            <a:spLocks noGrp="1"/>
          </p:cNvSpPr>
          <p:nvPr>
            <p:ph type="ftr" sz="quarter" idx="11"/>
          </p:nvPr>
        </p:nvSpPr>
        <p:spPr/>
        <p:txBody>
          <a:bodyPr/>
          <a:lstStyle/>
          <a:p>
            <a:r>
              <a:rPr lang="en-US"/>
              <a:t>dt+UX: Design Thinking for User Experience Design, Prototyping &amp; Evaluation</a:t>
            </a:r>
          </a:p>
        </p:txBody>
      </p:sp>
      <p:sp>
        <p:nvSpPr>
          <p:cNvPr id="6" name="Slide Number Placeholder 5">
            <a:extLst>
              <a:ext uri="{FF2B5EF4-FFF2-40B4-BE49-F238E27FC236}">
                <a16:creationId xmlns:a16="http://schemas.microsoft.com/office/drawing/2014/main" id="{DE4780BE-D915-6850-7325-96A04EFFE13A}"/>
              </a:ext>
            </a:extLst>
          </p:cNvPr>
          <p:cNvSpPr>
            <a:spLocks noGrp="1"/>
          </p:cNvSpPr>
          <p:nvPr>
            <p:ph type="sldNum" sz="quarter" idx="12"/>
          </p:nvPr>
        </p:nvSpPr>
        <p:spPr/>
        <p:txBody>
          <a:bodyPr/>
          <a:lstStyle/>
          <a:p>
            <a:fld id="{84A3D3DD-E1BE-48AF-A632-F6B6AA404407}" type="slidenum">
              <a:rPr lang="en-US"/>
              <a:pPr/>
              <a:t>34</a:t>
            </a:fld>
            <a:endParaRPr lang="en-US"/>
          </a:p>
        </p:txBody>
      </p:sp>
      <p:pic>
        <p:nvPicPr>
          <p:cNvPr id="8" name="Picture 7">
            <a:extLst>
              <a:ext uri="{FF2B5EF4-FFF2-40B4-BE49-F238E27FC236}">
                <a16:creationId xmlns:a16="http://schemas.microsoft.com/office/drawing/2014/main" id="{000E5406-9E98-0D17-4339-7C5B79F7269C}"/>
              </a:ext>
            </a:extLst>
          </p:cNvPr>
          <p:cNvPicPr>
            <a:picLocks noChangeAspect="1"/>
          </p:cNvPicPr>
          <p:nvPr/>
        </p:nvPicPr>
        <p:blipFill>
          <a:blip r:embed="rId4"/>
          <a:stretch>
            <a:fillRect/>
          </a:stretch>
        </p:blipFill>
        <p:spPr>
          <a:xfrm>
            <a:off x="8534404" y="2965301"/>
            <a:ext cx="3651738" cy="3651738"/>
          </a:xfrm>
          <a:prstGeom prst="rect">
            <a:avLst/>
          </a:prstGeom>
        </p:spPr>
      </p:pic>
    </p:spTree>
    <p:extLst>
      <p:ext uri="{BB962C8B-B14F-4D97-AF65-F5344CB8AC3E}">
        <p14:creationId xmlns:p14="http://schemas.microsoft.com/office/powerpoint/2010/main" val="43818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99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0998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642"/>
        <p:cNvGrpSpPr/>
        <p:nvPr/>
      </p:nvGrpSpPr>
      <p:grpSpPr>
        <a:xfrm>
          <a:off x="0" y="0"/>
          <a:ext cx="0" cy="0"/>
          <a:chOff x="0" y="0"/>
          <a:chExt cx="0" cy="0"/>
        </a:xfrm>
      </p:grpSpPr>
      <p:sp>
        <p:nvSpPr>
          <p:cNvPr id="643" name="Google Shape;643;p72"/>
          <p:cNvSpPr txBox="1">
            <a:spLocks noGrp="1"/>
          </p:cNvSpPr>
          <p:nvPr>
            <p:ph type="title" idx="4294967295"/>
          </p:nvPr>
        </p:nvSpPr>
        <p:spPr>
          <a:xfrm>
            <a:off x="1265928" y="230604"/>
            <a:ext cx="10145002" cy="788091"/>
          </a:xfrm>
          <a:prstGeom prst="rect">
            <a:avLst/>
          </a:prstGeom>
        </p:spPr>
        <p:txBody>
          <a:bodyPr spcFirstLastPara="1" vert="horz" wrap="square" lIns="121884" tIns="121884" rIns="121884" bIns="121884" numCol="1" anchor="t" anchorCtr="0" compatLnSpc="1">
            <a:prstTxWarp prst="textNoShape">
              <a:avLst/>
            </a:prstTxWarp>
            <a:noAutofit/>
          </a:bodyPr>
          <a:lstStyle/>
          <a:p>
            <a:r>
              <a:rPr lang="en" dirty="0">
                <a:latin typeface="Helvetica" pitchFamily="2" charset="0"/>
                <a:ea typeface="Raleway"/>
                <a:cs typeface="Raleway"/>
                <a:sym typeface="Raleway"/>
              </a:rPr>
              <a:t>Assignment Grading Buckets</a:t>
            </a:r>
            <a:endParaRPr dirty="0">
              <a:latin typeface="Helvetica" pitchFamily="2" charset="0"/>
              <a:ea typeface="Raleway"/>
              <a:cs typeface="Raleway"/>
              <a:sym typeface="Raleway"/>
            </a:endParaRPr>
          </a:p>
        </p:txBody>
      </p:sp>
      <p:sp>
        <p:nvSpPr>
          <p:cNvPr id="644" name="Google Shape;644;p72"/>
          <p:cNvSpPr txBox="1">
            <a:spLocks noGrp="1"/>
          </p:cNvSpPr>
          <p:nvPr>
            <p:ph type="body" idx="4294967295"/>
          </p:nvPr>
        </p:nvSpPr>
        <p:spPr>
          <a:xfrm>
            <a:off x="1406587" y="1167901"/>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Clr>
                <a:schemeClr val="dk1"/>
              </a:buClr>
              <a:buSzPts val="1100"/>
              <a:buNone/>
            </a:pPr>
            <a:r>
              <a:rPr lang="en" sz="1800" b="1" dirty="0">
                <a:latin typeface="Helvetica" pitchFamily="2" charset="0"/>
                <a:ea typeface="Barlow"/>
                <a:cs typeface="Barlow"/>
                <a:sym typeface="Barlow"/>
              </a:rPr>
              <a:t>Far exceeds expectations</a:t>
            </a:r>
            <a:r>
              <a:rPr lang="en" sz="1800" dirty="0">
                <a:latin typeface="Helvetica" pitchFamily="2" charset="0"/>
                <a:ea typeface="Barlow"/>
                <a:cs typeface="Barlow"/>
                <a:sym typeface="Barlow"/>
              </a:rPr>
              <a:t>: Reserved for ~ the top 1-3 submissions that can be used as examples in class. This is an A+, often a perfect or &gt; 97% score.</a:t>
            </a:r>
            <a:endParaRPr sz="1800" dirty="0">
              <a:latin typeface="Helvetica" pitchFamily="2" charset="0"/>
              <a:ea typeface="Barlow"/>
              <a:cs typeface="Barlow"/>
              <a:sym typeface="Barlow"/>
            </a:endParaRPr>
          </a:p>
        </p:txBody>
      </p:sp>
      <p:sp>
        <p:nvSpPr>
          <p:cNvPr id="646" name="Google Shape;646;p72"/>
          <p:cNvSpPr txBox="1">
            <a:spLocks noGrp="1"/>
          </p:cNvSpPr>
          <p:nvPr>
            <p:ph type="body" idx="4294967295"/>
          </p:nvPr>
        </p:nvSpPr>
        <p:spPr>
          <a:xfrm>
            <a:off x="1406587" y="2068690"/>
            <a:ext cx="10643351"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Fulfills the expectations </a:t>
            </a:r>
            <a:r>
              <a:rPr lang="en" sz="1800" dirty="0">
                <a:latin typeface="Helvetica" pitchFamily="2" charset="0"/>
                <a:ea typeface="Barlow"/>
                <a:cs typeface="Barlow"/>
                <a:sym typeface="Barlow"/>
              </a:rPr>
              <a:t>in the spec and </a:t>
            </a:r>
            <a:r>
              <a:rPr lang="en" sz="1800" b="1" dirty="0">
                <a:latin typeface="Helvetica" pitchFamily="2" charset="0"/>
                <a:ea typeface="Barlow"/>
                <a:cs typeface="Barlow"/>
                <a:sym typeface="Barlow"/>
              </a:rPr>
              <a:t>some elements exceed expectations</a:t>
            </a:r>
            <a:r>
              <a:rPr lang="en" sz="1800" dirty="0">
                <a:latin typeface="Helvetica" pitchFamily="2" charset="0"/>
                <a:ea typeface="Barlow"/>
                <a:cs typeface="Barlow"/>
                <a:sym typeface="Barlow"/>
              </a:rPr>
              <a:t>. Strong engagement with the design process. Excellent presentation of the work. This is an A range grade (93 - 97%).</a:t>
            </a:r>
            <a:endParaRPr sz="1800" dirty="0">
              <a:latin typeface="Helvetica" pitchFamily="2" charset="0"/>
              <a:ea typeface="Barlow"/>
              <a:cs typeface="Barlow"/>
              <a:sym typeface="Barlow"/>
            </a:endParaRPr>
          </a:p>
        </p:txBody>
      </p:sp>
      <p:sp>
        <p:nvSpPr>
          <p:cNvPr id="648" name="Google Shape;648;p72"/>
          <p:cNvSpPr txBox="1">
            <a:spLocks noGrp="1"/>
          </p:cNvSpPr>
          <p:nvPr>
            <p:ph type="body" idx="4294967295"/>
          </p:nvPr>
        </p:nvSpPr>
        <p:spPr>
          <a:xfrm>
            <a:off x="1406587" y="2969479"/>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Fulfills the expectations </a:t>
            </a:r>
            <a:r>
              <a:rPr lang="en" sz="1800" dirty="0">
                <a:latin typeface="Helvetica" pitchFamily="2" charset="0"/>
                <a:ea typeface="Barlow"/>
                <a:cs typeface="Barlow"/>
                <a:sym typeface="Barlow"/>
              </a:rPr>
              <a:t>in the spec. Students engaged with the design process, though maybe </a:t>
            </a:r>
            <a:r>
              <a:rPr lang="en" sz="1800" b="1" dirty="0">
                <a:latin typeface="Helvetica" pitchFamily="2" charset="0"/>
                <a:ea typeface="Barlow"/>
                <a:cs typeface="Barlow"/>
                <a:sym typeface="Barlow"/>
              </a:rPr>
              <a:t>some small issues remain</a:t>
            </a:r>
            <a:r>
              <a:rPr lang="en" sz="1800" dirty="0">
                <a:latin typeface="Helvetica" pitchFamily="2" charset="0"/>
                <a:ea typeface="Barlow"/>
                <a:cs typeface="Barlow"/>
                <a:sym typeface="Barlow"/>
              </a:rPr>
              <a:t>. Presentation understandable.  This is a B+/A- range grade (88 - 92%).</a:t>
            </a:r>
            <a:endParaRPr sz="1800" dirty="0">
              <a:latin typeface="Helvetica" pitchFamily="2" charset="0"/>
              <a:ea typeface="Barlow"/>
              <a:cs typeface="Barlow"/>
              <a:sym typeface="Barlow"/>
            </a:endParaRPr>
          </a:p>
        </p:txBody>
      </p:sp>
      <p:sp>
        <p:nvSpPr>
          <p:cNvPr id="651" name="Google Shape;651;p72"/>
          <p:cNvSpPr txBox="1">
            <a:spLocks noGrp="1"/>
          </p:cNvSpPr>
          <p:nvPr>
            <p:ph type="body" idx="4294967295"/>
          </p:nvPr>
        </p:nvSpPr>
        <p:spPr>
          <a:xfrm>
            <a:off x="1406587" y="3870268"/>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Relatively complete, but there are components of unsatisfactory quality</a:t>
            </a:r>
            <a:r>
              <a:rPr lang="en" sz="1800" dirty="0">
                <a:latin typeface="Helvetica" pitchFamily="2" charset="0"/>
                <a:ea typeface="Barlow"/>
                <a:cs typeface="Barlow"/>
                <a:sym typeface="Barlow"/>
              </a:rPr>
              <a:t>. Presentation may fall short (e.g., poor image resolution, too much text). This is a B range grade (83 - 87%).</a:t>
            </a:r>
            <a:endParaRPr sz="1800" dirty="0">
              <a:latin typeface="Helvetica" pitchFamily="2" charset="0"/>
              <a:ea typeface="Barlow"/>
              <a:cs typeface="Barlow"/>
              <a:sym typeface="Barlow"/>
            </a:endParaRPr>
          </a:p>
        </p:txBody>
      </p:sp>
      <p:sp>
        <p:nvSpPr>
          <p:cNvPr id="653" name="Google Shape;653;p72"/>
          <p:cNvSpPr txBox="1">
            <a:spLocks noGrp="1"/>
          </p:cNvSpPr>
          <p:nvPr>
            <p:ph type="body" idx="4294967295"/>
          </p:nvPr>
        </p:nvSpPr>
        <p:spPr>
          <a:xfrm>
            <a:off x="1406587" y="4771057"/>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Incomplete or multiple parts are of unsatisfactory quality</a:t>
            </a:r>
            <a:r>
              <a:rPr lang="en" sz="1800" dirty="0">
                <a:latin typeface="Helvetica" pitchFamily="2" charset="0"/>
                <a:ea typeface="Barlow"/>
                <a:cs typeface="Barlow"/>
                <a:sym typeface="Barlow"/>
              </a:rPr>
              <a:t>. Shows sub-par engagement with the design process. Presentation likely falls short in many ways. This is a C+/B- range grade (78 - 82%).</a:t>
            </a:r>
            <a:endParaRPr sz="1800" dirty="0">
              <a:latin typeface="Helvetica" pitchFamily="2" charset="0"/>
              <a:ea typeface="Barlow"/>
              <a:cs typeface="Barlow"/>
              <a:sym typeface="Barlow"/>
            </a:endParaRPr>
          </a:p>
        </p:txBody>
      </p:sp>
      <p:sp>
        <p:nvSpPr>
          <p:cNvPr id="654" name="Google Shape;654;p72"/>
          <p:cNvSpPr txBox="1">
            <a:spLocks noGrp="1"/>
          </p:cNvSpPr>
          <p:nvPr>
            <p:ph type="body" idx="4294967295"/>
          </p:nvPr>
        </p:nvSpPr>
        <p:spPr>
          <a:xfrm>
            <a:off x="1406587" y="5671846"/>
            <a:ext cx="10505440" cy="824599"/>
          </a:xfrm>
          <a:prstGeom prst="rect">
            <a:avLst/>
          </a:prstGeom>
        </p:spPr>
        <p:txBody>
          <a:bodyPr spcFirstLastPara="1" vert="horz" wrap="square" lIns="121884" tIns="121884" rIns="121884" bIns="121884" numCol="1" anchor="t" anchorCtr="0" compatLnSpc="1">
            <a:prstTxWarp prst="textNoShape">
              <a:avLst/>
            </a:prstTxWarp>
            <a:noAutofit/>
          </a:bodyPr>
          <a:lstStyle/>
          <a:p>
            <a:pPr marL="0" indent="0">
              <a:buNone/>
            </a:pPr>
            <a:r>
              <a:rPr lang="en" sz="1800" b="1" dirty="0">
                <a:latin typeface="Helvetica" pitchFamily="2" charset="0"/>
                <a:ea typeface="Barlow"/>
                <a:cs typeface="Barlow"/>
                <a:sym typeface="Barlow"/>
              </a:rPr>
              <a:t>Missing substantial assignment components and/or mostly poor quality</a:t>
            </a:r>
            <a:r>
              <a:rPr lang="en" sz="1800" dirty="0">
                <a:latin typeface="Helvetica" pitchFamily="2" charset="0"/>
                <a:ea typeface="Barlow"/>
                <a:cs typeface="Barlow"/>
                <a:sym typeface="Barlow"/>
              </a:rPr>
              <a:t>. Does not represent engagement with the design process. This is a C range grade or lower (&lt; 78%).</a:t>
            </a:r>
            <a:endParaRPr sz="1800" dirty="0">
              <a:latin typeface="Helvetica" pitchFamily="2" charset="0"/>
              <a:ea typeface="Barlow"/>
              <a:cs typeface="Barlow"/>
              <a:sym typeface="Barlow"/>
            </a:endParaRPr>
          </a:p>
        </p:txBody>
      </p:sp>
      <p:sp>
        <p:nvSpPr>
          <p:cNvPr id="645" name="Google Shape;645;p72"/>
          <p:cNvSpPr/>
          <p:nvPr/>
        </p:nvSpPr>
        <p:spPr>
          <a:xfrm>
            <a:off x="418606" y="1241051"/>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65" b="1" kern="0" dirty="0">
                <a:solidFill>
                  <a:srgbClr val="FFFFFF"/>
                </a:solidFill>
                <a:latin typeface="Barlow"/>
                <a:ea typeface="ＭＳ Ｐゴシック" pitchFamily="34" charset="-128"/>
                <a:sym typeface="Barlow"/>
              </a:rPr>
              <a:t>✔+</a:t>
            </a:r>
            <a:r>
              <a:rPr lang="en" sz="1865" b="1" kern="0" dirty="0">
                <a:solidFill>
                  <a:srgbClr val="FFFFFF"/>
                </a:solidFill>
                <a:latin typeface="Barlow"/>
                <a:ea typeface="Barlow"/>
                <a:cs typeface="Barlow"/>
                <a:sym typeface="Barlow"/>
              </a:rPr>
              <a:t>+</a:t>
            </a:r>
            <a:endParaRPr sz="1865" kern="0" dirty="0">
              <a:solidFill>
                <a:srgbClr val="FFFFFF"/>
              </a:solidFill>
              <a:latin typeface="Arial"/>
              <a:ea typeface="ＭＳ Ｐゴシック" pitchFamily="34" charset="-128"/>
              <a:cs typeface="Arial"/>
              <a:sym typeface="Arial"/>
            </a:endParaRPr>
          </a:p>
        </p:txBody>
      </p:sp>
      <p:sp>
        <p:nvSpPr>
          <p:cNvPr id="647" name="Google Shape;647;p72"/>
          <p:cNvSpPr/>
          <p:nvPr/>
        </p:nvSpPr>
        <p:spPr>
          <a:xfrm>
            <a:off x="418606" y="2141834"/>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66" b="1" kern="0" dirty="0">
                <a:solidFill>
                  <a:srgbClr val="FFFFFF"/>
                </a:solidFill>
                <a:latin typeface="Barlow"/>
                <a:ea typeface="ＭＳ Ｐゴシック" pitchFamily="34" charset="-128"/>
                <a:sym typeface="Barlow"/>
              </a:rPr>
              <a:t>✔+</a:t>
            </a:r>
            <a:endParaRPr sz="1866" b="1" kern="0" dirty="0">
              <a:solidFill>
                <a:srgbClr val="FFFFFF"/>
              </a:solidFill>
              <a:latin typeface="Barlow"/>
              <a:ea typeface="ＭＳ Ｐゴシック" pitchFamily="34" charset="-128"/>
              <a:sym typeface="Arial"/>
            </a:endParaRPr>
          </a:p>
        </p:txBody>
      </p:sp>
      <p:sp>
        <p:nvSpPr>
          <p:cNvPr id="649" name="Google Shape;649;p72"/>
          <p:cNvSpPr/>
          <p:nvPr/>
        </p:nvSpPr>
        <p:spPr>
          <a:xfrm>
            <a:off x="418606" y="3042617"/>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pPr>
            <a:r>
              <a:rPr lang="en" sz="1866" b="1" kern="0" dirty="0">
                <a:solidFill>
                  <a:srgbClr val="FFFFFF"/>
                </a:solidFill>
                <a:latin typeface="Barlow"/>
                <a:ea typeface="ＭＳ Ｐゴシック" pitchFamily="34" charset="-128"/>
                <a:sym typeface="Barlow"/>
              </a:rPr>
              <a:t>✔</a:t>
            </a:r>
            <a:endParaRPr sz="1866" b="1" kern="0" dirty="0">
              <a:solidFill>
                <a:srgbClr val="FFFFFF"/>
              </a:solidFill>
              <a:latin typeface="Barlow"/>
              <a:ea typeface="ＭＳ Ｐゴシック" pitchFamily="34" charset="-128"/>
              <a:sym typeface="Arial"/>
            </a:endParaRPr>
          </a:p>
        </p:txBody>
      </p:sp>
      <p:sp>
        <p:nvSpPr>
          <p:cNvPr id="650" name="Google Shape;650;p72"/>
          <p:cNvSpPr/>
          <p:nvPr/>
        </p:nvSpPr>
        <p:spPr>
          <a:xfrm>
            <a:off x="418606" y="3943399"/>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66" b="1" kern="0" dirty="0">
                <a:solidFill>
                  <a:srgbClr val="FFFFFF"/>
                </a:solidFill>
                <a:latin typeface="Barlow"/>
                <a:ea typeface="ＭＳ Ｐゴシック" pitchFamily="34" charset="-128"/>
                <a:sym typeface="Barlow"/>
              </a:rPr>
              <a:t>✔-</a:t>
            </a:r>
            <a:endParaRPr sz="1866" b="1" kern="0" dirty="0">
              <a:solidFill>
                <a:srgbClr val="FFFFFF"/>
              </a:solidFill>
              <a:latin typeface="Barlow"/>
              <a:ea typeface="ＭＳ Ｐゴシック" pitchFamily="34" charset="-128"/>
              <a:sym typeface="Arial"/>
            </a:endParaRPr>
          </a:p>
        </p:txBody>
      </p:sp>
      <p:sp>
        <p:nvSpPr>
          <p:cNvPr id="652" name="Google Shape;652;p72"/>
          <p:cNvSpPr/>
          <p:nvPr/>
        </p:nvSpPr>
        <p:spPr>
          <a:xfrm>
            <a:off x="418606" y="4844182"/>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buSzPts val="1100"/>
            </a:pPr>
            <a:r>
              <a:rPr lang="en" sz="1800" b="1" kern="0" dirty="0">
                <a:solidFill>
                  <a:srgbClr val="FFFFFF"/>
                </a:solidFill>
                <a:latin typeface="Barlow"/>
                <a:ea typeface="ＭＳ Ｐゴシック" pitchFamily="34" charset="-128"/>
                <a:sym typeface="Barlow"/>
              </a:rPr>
              <a:t>✔- -</a:t>
            </a:r>
            <a:endParaRPr sz="1800" b="1" kern="0" dirty="0">
              <a:solidFill>
                <a:srgbClr val="FFFFFF"/>
              </a:solidFill>
              <a:latin typeface="Barlow"/>
              <a:ea typeface="ＭＳ Ｐゴシック" pitchFamily="34" charset="-128"/>
              <a:sym typeface="Arial"/>
            </a:endParaRPr>
          </a:p>
        </p:txBody>
      </p:sp>
      <p:sp>
        <p:nvSpPr>
          <p:cNvPr id="655" name="Google Shape;655;p72"/>
          <p:cNvSpPr/>
          <p:nvPr/>
        </p:nvSpPr>
        <p:spPr>
          <a:xfrm>
            <a:off x="418606" y="5744965"/>
            <a:ext cx="678312" cy="678312"/>
          </a:xfrm>
          <a:prstGeom prst="ellipse">
            <a:avLst/>
          </a:prstGeom>
          <a:solidFill>
            <a:srgbClr val="D5A302"/>
          </a:solidFill>
          <a:ln>
            <a:noFill/>
          </a:ln>
        </p:spPr>
        <p:txBody>
          <a:bodyPr spcFirstLastPara="1" wrap="square" lIns="0" tIns="0" rIns="0" bIns="0" anchor="ctr" anchorCtr="0">
            <a:noAutofit/>
          </a:bodyPr>
          <a:lstStyle/>
          <a:p>
            <a:pPr algn="ctr" defTabSz="1218971" fontAlgn="auto">
              <a:lnSpc>
                <a:spcPct val="115000"/>
              </a:lnSpc>
              <a:spcBef>
                <a:spcPts val="0"/>
              </a:spcBef>
              <a:spcAft>
                <a:spcPts val="0"/>
              </a:spcAft>
              <a:buClr>
                <a:srgbClr val="000000"/>
              </a:buClr>
            </a:pPr>
            <a:r>
              <a:rPr lang="en" sz="933" b="1" kern="0">
                <a:solidFill>
                  <a:srgbClr val="FFFFFF"/>
                </a:solidFill>
                <a:latin typeface="Barlow"/>
                <a:ea typeface="Barlow"/>
                <a:cs typeface="Barlow"/>
                <a:sym typeface="Barlow"/>
              </a:rPr>
              <a:t> </a:t>
            </a:r>
            <a:r>
              <a:rPr lang="en" sz="1866" b="1" kern="0">
                <a:solidFill>
                  <a:srgbClr val="FFFFFF"/>
                </a:solidFill>
                <a:latin typeface="Barlow"/>
                <a:ea typeface="Barlow"/>
                <a:cs typeface="Barlow"/>
                <a:sym typeface="Barlow"/>
              </a:rPr>
              <a:t>-</a:t>
            </a:r>
            <a:endParaRPr sz="1866" kern="0">
              <a:solidFill>
                <a:srgbClr val="FFFFFF"/>
              </a:solidFill>
              <a:latin typeface="Arial"/>
              <a:ea typeface="ＭＳ Ｐゴシック" pitchFamily="34" charset="-128"/>
              <a:cs typeface="Arial"/>
              <a:sym typeface="Arial"/>
            </a:endParaRPr>
          </a:p>
        </p:txBody>
      </p:sp>
      <p:sp>
        <p:nvSpPr>
          <p:cNvPr id="2" name="TextBox 1">
            <a:extLst>
              <a:ext uri="{FF2B5EF4-FFF2-40B4-BE49-F238E27FC236}">
                <a16:creationId xmlns:a16="http://schemas.microsoft.com/office/drawing/2014/main" id="{5FE62C94-C8EB-1A4A-9A4F-07B918163792}"/>
              </a:ext>
            </a:extLst>
          </p:cNvPr>
          <p:cNvSpPr txBox="1"/>
          <p:nvPr/>
        </p:nvSpPr>
        <p:spPr>
          <a:xfrm>
            <a:off x="5802168" y="230604"/>
            <a:ext cx="184731" cy="461665"/>
          </a:xfrm>
          <a:prstGeom prst="rect">
            <a:avLst/>
          </a:prstGeom>
          <a:noFill/>
        </p:spPr>
        <p:txBody>
          <a:bodyPr wrap="none" rtlCol="0">
            <a:spAutoFit/>
          </a:bodyPr>
          <a:lstStyle/>
          <a:p>
            <a:pPr defTabSz="457109"/>
            <a:endParaRPr lang="en-US" dirty="0">
              <a:solidFill>
                <a:srgbClr val="FFFFFF"/>
              </a:solidFill>
              <a:ea typeface="ＭＳ Ｐゴシック" pitchFamily="34" charset="-128"/>
            </a:endParaRPr>
          </a:p>
        </p:txBody>
      </p:sp>
      <p:sp>
        <p:nvSpPr>
          <p:cNvPr id="3" name="Date Placeholder 2">
            <a:extLst>
              <a:ext uri="{FF2B5EF4-FFF2-40B4-BE49-F238E27FC236}">
                <a16:creationId xmlns:a16="http://schemas.microsoft.com/office/drawing/2014/main" id="{F3BF162A-DC5D-2A4A-B278-982ED52BFB34}"/>
              </a:ext>
            </a:extLst>
          </p:cNvPr>
          <p:cNvSpPr>
            <a:spLocks noGrp="1"/>
          </p:cNvSpPr>
          <p:nvPr>
            <p:ph type="dt" sz="half" idx="10"/>
          </p:nvPr>
        </p:nvSpPr>
        <p:spPr/>
        <p:txBody>
          <a:bodyPr/>
          <a:lstStyle/>
          <a:p>
            <a:pPr defTabSz="457109">
              <a:defRPr/>
            </a:pPr>
            <a:r>
              <a:rPr lang="en-US"/>
              <a:t>Autumn 2024</a:t>
            </a:r>
            <a:endParaRPr lang="en-US" dirty="0"/>
          </a:p>
        </p:txBody>
      </p:sp>
      <p:sp>
        <p:nvSpPr>
          <p:cNvPr id="4" name="Footer Placeholder 3">
            <a:extLst>
              <a:ext uri="{FF2B5EF4-FFF2-40B4-BE49-F238E27FC236}">
                <a16:creationId xmlns:a16="http://schemas.microsoft.com/office/drawing/2014/main" id="{9ADCECEE-6488-6A42-A045-C2B36DA73886}"/>
              </a:ext>
            </a:extLst>
          </p:cNvPr>
          <p:cNvSpPr>
            <a:spLocks noGrp="1"/>
          </p:cNvSpPr>
          <p:nvPr>
            <p:ph type="ftr" sz="quarter" idx="11"/>
          </p:nvPr>
        </p:nvSpPr>
        <p:spPr/>
        <p:txBody>
          <a:bodyPr/>
          <a:lstStyle/>
          <a:p>
            <a:pPr defTabSz="457109">
              <a:defRPr/>
            </a:pPr>
            <a:r>
              <a:rPr lang="en-US"/>
              <a:t>dt+UX: Design Thinking for User Experience Design, Prototyping &amp; Evaluation</a:t>
            </a:r>
            <a:endParaRPr lang="en-US" dirty="0"/>
          </a:p>
        </p:txBody>
      </p:sp>
      <p:sp>
        <p:nvSpPr>
          <p:cNvPr id="5" name="Slide Number Placeholder 4">
            <a:extLst>
              <a:ext uri="{FF2B5EF4-FFF2-40B4-BE49-F238E27FC236}">
                <a16:creationId xmlns:a16="http://schemas.microsoft.com/office/drawing/2014/main" id="{86942262-B672-0D4E-A8A8-FF1016BC93DD}"/>
              </a:ext>
            </a:extLst>
          </p:cNvPr>
          <p:cNvSpPr>
            <a:spLocks noGrp="1"/>
          </p:cNvSpPr>
          <p:nvPr>
            <p:ph type="sldNum" sz="quarter" idx="12"/>
          </p:nvPr>
        </p:nvSpPr>
        <p:spPr/>
        <p:txBody>
          <a:bodyPr/>
          <a:lstStyle/>
          <a:p>
            <a:pPr defTabSz="457109"/>
            <a:fld id="{F2949DCA-4B18-234C-AD4E-11144FC20355}" type="slidenum">
              <a:rPr lang="en-US">
                <a:ea typeface="ＭＳ Ｐゴシック" pitchFamily="34" charset="-128"/>
              </a:rPr>
              <a:pPr defTabSz="457109"/>
              <a:t>35</a:t>
            </a:fld>
            <a:endParaRPr lang="en-US">
              <a:ea typeface="ＭＳ Ｐゴシック" pitchFamily="34"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36</a:t>
            </a:fld>
            <a:endParaRPr lang="en-US"/>
          </a:p>
        </p:txBody>
      </p:sp>
      <p:sp>
        <p:nvSpPr>
          <p:cNvPr id="5" name="TextBox 4"/>
          <p:cNvSpPr txBox="1"/>
          <p:nvPr/>
        </p:nvSpPr>
        <p:spPr>
          <a:xfrm>
            <a:off x="229790" y="2508846"/>
            <a:ext cx="11712102" cy="1600438"/>
          </a:xfrm>
          <a:prstGeom prst="rect">
            <a:avLst/>
          </a:prstGeom>
          <a:noFill/>
        </p:spPr>
        <p:txBody>
          <a:bodyPr wrap="square" rtlCol="0">
            <a:spAutoFit/>
          </a:bodyPr>
          <a:lstStyle/>
          <a:p>
            <a:pPr algn="ctr"/>
            <a:r>
              <a:rPr lang="en-US" sz="5400" kern="1600" cap="all" spc="100" dirty="0">
                <a:solidFill>
                  <a:srgbClr val="FFB500"/>
                </a:solidFill>
                <a:latin typeface="Helvetica Light"/>
                <a:cs typeface="Helvetica Light"/>
              </a:rPr>
              <a:t>TEAM break</a:t>
            </a:r>
          </a:p>
          <a:p>
            <a:pPr algn="ctr"/>
            <a:r>
              <a:rPr lang="en-US" sz="4400" kern="1600" cap="all" spc="100" dirty="0">
                <a:solidFill>
                  <a:srgbClr val="FFB500"/>
                </a:solidFill>
                <a:latin typeface="Helvetica Light"/>
                <a:cs typeface="Helvetica Light"/>
              </a:rPr>
              <a:t>(FINISH LOW-fi Prototype OR SLIDES)</a:t>
            </a:r>
          </a:p>
        </p:txBody>
      </p:sp>
    </p:spTree>
    <p:extLst>
      <p:ext uri="{BB962C8B-B14F-4D97-AF65-F5344CB8AC3E}">
        <p14:creationId xmlns:p14="http://schemas.microsoft.com/office/powerpoint/2010/main" val="365807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24635" t="26187" r="24635" b="26187"/>
          <a:stretch/>
        </p:blipFill>
        <p:spPr>
          <a:xfrm>
            <a:off x="1524000" y="0"/>
            <a:ext cx="9131300" cy="6858000"/>
          </a:xfrm>
          <a:prstGeom prst="rect">
            <a:avLst/>
          </a:prstGeom>
        </p:spPr>
      </p:pic>
      <p:grpSp>
        <p:nvGrpSpPr>
          <p:cNvPr id="12" name="Group 11"/>
          <p:cNvGrpSpPr/>
          <p:nvPr/>
        </p:nvGrpSpPr>
        <p:grpSpPr>
          <a:xfrm>
            <a:off x="4062106" y="2497976"/>
            <a:ext cx="4067788" cy="1862048"/>
            <a:chOff x="1694001" y="3152357"/>
            <a:chExt cx="4067788" cy="1862048"/>
          </a:xfrm>
        </p:grpSpPr>
        <p:sp>
          <p:nvSpPr>
            <p:cNvPr id="10" name="Rectangle 9"/>
            <p:cNvSpPr/>
            <p:nvPr/>
          </p:nvSpPr>
          <p:spPr bwMode="auto">
            <a:xfrm>
              <a:off x="1694001" y="3152357"/>
              <a:ext cx="4067788" cy="1862048"/>
            </a:xfrm>
            <a:prstGeom prst="rect">
              <a:avLst/>
            </a:prstGeom>
            <a:solidFill>
              <a:srgbClr val="000000">
                <a:alpha val="9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Rectangle 10"/>
            <p:cNvSpPr/>
            <p:nvPr/>
          </p:nvSpPr>
          <p:spPr>
            <a:xfrm>
              <a:off x="1694001" y="3299409"/>
              <a:ext cx="4067788" cy="1569660"/>
            </a:xfrm>
            <a:prstGeom prst="rect">
              <a:avLst/>
            </a:prstGeom>
          </p:spPr>
          <p:txBody>
            <a:bodyPr wrap="square">
              <a:spAutoFit/>
            </a:bodyPr>
            <a:lstStyle/>
            <a:p>
              <a:pPr algn="ctr"/>
              <a:r>
                <a:rPr lang="en-US" sz="9600" dirty="0">
                  <a:latin typeface="Helvetica"/>
                  <a:cs typeface="Helvetica"/>
                </a:rPr>
                <a:t>Color</a:t>
              </a:r>
            </a:p>
          </p:txBody>
        </p:sp>
      </p:gr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37</a:t>
            </a:fld>
            <a:endParaRPr lang="en-US"/>
          </a:p>
        </p:txBody>
      </p:sp>
    </p:spTree>
    <p:extLst>
      <p:ext uri="{BB962C8B-B14F-4D97-AF65-F5344CB8AC3E}">
        <p14:creationId xmlns:p14="http://schemas.microsoft.com/office/powerpoint/2010/main" val="19172006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en-US" dirty="0"/>
              <a:t>Color Definitions (digital)</a:t>
            </a:r>
          </a:p>
        </p:txBody>
      </p:sp>
      <p:sp>
        <p:nvSpPr>
          <p:cNvPr id="78850" name="Rectangle 3"/>
          <p:cNvSpPr>
            <a:spLocks noGrp="1" noChangeArrowheads="1"/>
          </p:cNvSpPr>
          <p:nvPr>
            <p:ph idx="1"/>
          </p:nvPr>
        </p:nvSpPr>
        <p:spPr>
          <a:xfrm>
            <a:off x="639233" y="1361872"/>
            <a:ext cx="11195715" cy="4962728"/>
          </a:xfrm>
        </p:spPr>
        <p:txBody>
          <a:bodyPr/>
          <a:lstStyle/>
          <a:p>
            <a:r>
              <a:rPr lang="en-US" b="1" dirty="0"/>
              <a:t>Hue</a:t>
            </a:r>
            <a:r>
              <a:rPr lang="en-US" dirty="0"/>
              <a:t> is gradation of color (i.e., name: “yellow”)</a:t>
            </a:r>
          </a:p>
          <a:p>
            <a:r>
              <a:rPr lang="en-US" b="1" dirty="0"/>
              <a:t>Saturation</a:t>
            </a:r>
            <a:r>
              <a:rPr lang="en-US" dirty="0"/>
              <a:t> is purity of the hue (vividness)</a:t>
            </a:r>
          </a:p>
          <a:p>
            <a:pPr lvl="1"/>
            <a:r>
              <a:rPr lang="en-US" dirty="0"/>
              <a:t>how much gray is mixed in</a:t>
            </a:r>
          </a:p>
          <a:p>
            <a:r>
              <a:rPr lang="en-US" b="1" dirty="0"/>
              <a:t>Luminance</a:t>
            </a:r>
            <a:r>
              <a:rPr lang="en-US" dirty="0"/>
              <a:t> is the brightness in an image </a:t>
            </a:r>
          </a:p>
        </p:txBody>
      </p:sp>
      <p:sp>
        <p:nvSpPr>
          <p:cNvPr id="10" name="Rectangle 5"/>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2024</a:t>
            </a:r>
            <a:endParaRPr lang="en-US" dirty="0"/>
          </a:p>
        </p:txBody>
      </p:sp>
      <p:sp>
        <p:nvSpPr>
          <p:cNvPr id="11" name="Rectangle 6"/>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13" name="Rectangle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38</a:t>
            </a:fld>
            <a:endParaRPr lang="en-US" dirty="0"/>
          </a:p>
        </p:txBody>
      </p:sp>
      <p:pic>
        <p:nvPicPr>
          <p:cNvPr id="78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4223546"/>
            <a:ext cx="2138363" cy="160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4225133"/>
            <a:ext cx="2101850"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76" y="4221958"/>
            <a:ext cx="2193925" cy="159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85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4221957"/>
            <a:ext cx="2166938" cy="160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5" name="Text Box 8"/>
          <p:cNvSpPr txBox="1">
            <a:spLocks noChangeArrowheads="1"/>
          </p:cNvSpPr>
          <p:nvPr/>
        </p:nvSpPr>
        <p:spPr bwMode="auto">
          <a:xfrm>
            <a:off x="1524000" y="5974557"/>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eaLnBrk="1" hangingPunct="1">
              <a:spcBef>
                <a:spcPct val="50000"/>
              </a:spcBef>
              <a:buFontTx/>
              <a:buNone/>
            </a:pPr>
            <a:r>
              <a:rPr lang="en-US" sz="2000" b="0" dirty="0"/>
              <a:t>	   </a:t>
            </a:r>
            <a:r>
              <a:rPr lang="en-US" sz="2000" b="0" dirty="0">
                <a:solidFill>
                  <a:schemeClr val="tx1"/>
                </a:solidFill>
              </a:rPr>
              <a:t>Photo                           Hue                       Saturation              Luminance</a:t>
            </a:r>
          </a:p>
        </p:txBody>
      </p:sp>
    </p:spTree>
    <p:extLst>
      <p:ext uri="{BB962C8B-B14F-4D97-AF65-F5344CB8AC3E}">
        <p14:creationId xmlns:p14="http://schemas.microsoft.com/office/powerpoint/2010/main" val="29191550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74BF04-E238-4357-9231-EA4DF868F7BF}"/>
              </a:ext>
            </a:extLst>
          </p:cNvPr>
          <p:cNvSpPr/>
          <p:nvPr/>
        </p:nvSpPr>
        <p:spPr bwMode="auto">
          <a:xfrm>
            <a:off x="2931" y="0"/>
            <a:ext cx="8330431"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1137" name="Rectangle 3"/>
          <p:cNvSpPr>
            <a:spLocks noGrp="1" noChangeArrowheads="1"/>
          </p:cNvSpPr>
          <p:nvPr>
            <p:ph type="title"/>
          </p:nvPr>
        </p:nvSpPr>
        <p:spPr/>
        <p:txBody>
          <a:bodyPr/>
          <a:lstStyle/>
          <a:p>
            <a:pPr eaLnBrk="1" hangingPunct="1"/>
            <a:r>
              <a:rPr lang="en-US" dirty="0">
                <a:solidFill>
                  <a:srgbClr val="000000"/>
                </a:solidFill>
                <a:ea typeface="ＭＳ Ｐゴシック" pitchFamily="34" charset="-128"/>
              </a:rPr>
              <a:t>Color: Edward </a:t>
            </a:r>
            <a:r>
              <a:rPr lang="en-US" dirty="0" err="1">
                <a:solidFill>
                  <a:srgbClr val="000000"/>
                </a:solidFill>
                <a:ea typeface="ＭＳ Ｐゴシック" pitchFamily="34" charset="-128"/>
              </a:rPr>
              <a:t>Tufte</a:t>
            </a:r>
            <a:r>
              <a:rPr lang="en-US" dirty="0">
                <a:solidFill>
                  <a:srgbClr val="000000"/>
                </a:solidFill>
                <a:ea typeface="ＭＳ Ｐゴシック" pitchFamily="34" charset="-128"/>
              </a:rPr>
              <a:t> – by hue</a:t>
            </a:r>
          </a:p>
        </p:txBody>
      </p:sp>
      <p:sp>
        <p:nvSpPr>
          <p:cNvPr id="2" name="Date Placeholder 1"/>
          <p:cNvSpPr>
            <a:spLocks noGrp="1"/>
          </p:cNvSpPr>
          <p:nvPr>
            <p:ph type="dt" sz="half" idx="10"/>
          </p:nvPr>
        </p:nvSpPr>
        <p:spPr/>
        <p:txBody>
          <a:bodyPr/>
          <a:lstStyle/>
          <a:p>
            <a:pPr>
              <a:buFontTx/>
              <a:buNone/>
              <a:defRPr/>
            </a:pPr>
            <a:r>
              <a:rPr lang="en-US"/>
              <a:t>Autumn 2024</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39</a:t>
            </a:fld>
            <a:endParaRPr lang="en-US" dirty="0"/>
          </a:p>
        </p:txBody>
      </p:sp>
      <p:sp>
        <p:nvSpPr>
          <p:cNvPr id="7" name="Text Box 6">
            <a:extLst>
              <a:ext uri="{FF2B5EF4-FFF2-40B4-BE49-F238E27FC236}">
                <a16:creationId xmlns:a16="http://schemas.microsoft.com/office/drawing/2014/main" id="{607F7A47-8B48-4CAE-1FEC-00BD9353A7B8}"/>
              </a:ext>
            </a:extLst>
          </p:cNvPr>
          <p:cNvSpPr txBox="1">
            <a:spLocks noChangeArrowheads="1"/>
          </p:cNvSpPr>
          <p:nvPr/>
        </p:nvSpPr>
        <p:spPr bwMode="auto">
          <a:xfrm>
            <a:off x="903138" y="2097709"/>
            <a:ext cx="10622604" cy="386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endParaRPr lang="en-US" sz="4000" b="0" dirty="0">
              <a:solidFill>
                <a:schemeClr val="tx1"/>
              </a:solidFill>
              <a:latin typeface="Helvetica" pitchFamily="2" charset="0"/>
            </a:endParaRPr>
          </a:p>
          <a:p>
            <a:pPr marL="0" marR="0" indent="0" algn="l" defTabSz="457200" rtl="0" eaLnBrk="1" fontAlgn="auto" latinLnBrk="0" hangingPunct="1">
              <a:lnSpc>
                <a:spcPct val="100000"/>
              </a:lnSpc>
              <a:spcBef>
                <a:spcPts val="0"/>
              </a:spcBef>
              <a:spcAft>
                <a:spcPts val="0"/>
              </a:spcAft>
              <a:buClrTx/>
              <a:buSzTx/>
              <a:buFontTx/>
              <a:buNone/>
              <a:tabLst/>
              <a:defRPr/>
            </a:pPr>
            <a:br>
              <a:rPr lang="en-US" sz="1600" b="0" dirty="0">
                <a:solidFill>
                  <a:schemeClr val="tx1"/>
                </a:solidFill>
                <a:latin typeface="Helvetica" pitchFamily="2" charset="0"/>
              </a:rPr>
            </a:br>
            <a:r>
              <a:rPr lang="en-US" sz="2000" b="0" dirty="0">
                <a:solidFill>
                  <a:schemeClr val="tx1"/>
                </a:solidFill>
                <a:latin typeface="Helvetica" pitchFamily="2" charset="0"/>
              </a:rPr>
              <a:t>While it is certainly true that hues have a physical order via their wavelength, and that every kindergartener knows the rainbow ordering, our visual system has a very difficult time treating hue in an ordered way. As we see in this image, it is clear that each area is *different*, but none of the areas have an intuitive relationship between each other. </a:t>
            </a:r>
            <a:br>
              <a:rPr lang="en-US" sz="2000" b="0" dirty="0">
                <a:solidFill>
                  <a:schemeClr val="tx1"/>
                </a:solidFill>
                <a:latin typeface="Helvetica" pitchFamily="2" charset="0"/>
              </a:rPr>
            </a:br>
            <a:r>
              <a:rPr lang="en-US" sz="2000" b="0" dirty="0">
                <a:solidFill>
                  <a:schemeClr val="tx1"/>
                </a:solidFill>
                <a:latin typeface="Helvetica" pitchFamily="2" charset="0"/>
              </a:rPr>
              <a:t>This is supposed to convey height above sea level.</a:t>
            </a:r>
          </a:p>
          <a:p>
            <a:pPr eaLnBrk="1" hangingPunct="1"/>
            <a:r>
              <a:rPr lang="en-US" sz="2000" b="0" dirty="0">
                <a:solidFill>
                  <a:schemeClr val="tx1"/>
                </a:solidFill>
                <a:latin typeface="Helvetica" pitchFamily="2" charset="0"/>
              </a:rPr>
              <a:t>Where is above ground? Where is below? What</a:t>
            </a:r>
            <a:r>
              <a:rPr lang="ja-JP" altLang="en-US" sz="2000" b="0">
                <a:solidFill>
                  <a:schemeClr val="tx1"/>
                </a:solidFill>
                <a:latin typeface="Helvetica" pitchFamily="2" charset="0"/>
              </a:rPr>
              <a:t>’</a:t>
            </a:r>
            <a:r>
              <a:rPr lang="en-US" altLang="ja-JP" sz="2000" b="0" dirty="0">
                <a:solidFill>
                  <a:schemeClr val="tx1"/>
                </a:solidFill>
                <a:latin typeface="Helvetica" pitchFamily="2" charset="0"/>
              </a:rPr>
              <a:t>s the highest point? These questions are hard to answer. </a:t>
            </a:r>
          </a:p>
          <a:p>
            <a:pPr eaLnBrk="1" hangingPunct="1"/>
            <a:r>
              <a:rPr lang="en-US" sz="2000" b="0" dirty="0">
                <a:solidFill>
                  <a:schemeClr val="tx1"/>
                </a:solidFill>
                <a:latin typeface="Helvetica" pitchFamily="2" charset="0"/>
              </a:rPr>
              <a:t>This is how most computer scientist would design a map.</a:t>
            </a:r>
          </a:p>
          <a:p>
            <a:pPr eaLnBrk="1" hangingPunct="1"/>
            <a:endParaRPr lang="en-US" sz="1050" dirty="0">
              <a:ea typeface="ＭＳ Ｐゴシック" pitchFamily="34" charset="-128"/>
            </a:endParaRPr>
          </a:p>
          <a:p>
            <a:pPr eaLnBrk="1" hangingPunct="1"/>
            <a:endParaRPr lang="en-US" sz="1050" dirty="0">
              <a:ea typeface="ＭＳ Ｐゴシック" pitchFamily="34" charset="-128"/>
            </a:endParaRPr>
          </a:p>
          <a:p>
            <a:pPr algn="ctr" eaLnBrk="1" hangingPunct="1">
              <a:spcBef>
                <a:spcPct val="0"/>
              </a:spcBef>
              <a:buFontTx/>
              <a:buNone/>
            </a:pPr>
            <a:endParaRPr lang="en-US" sz="2400" b="0" dirty="0">
              <a:solidFill>
                <a:schemeClr val="tx1"/>
              </a:solidFill>
              <a:latin typeface="Times New Roman" pitchFamily="18" charset="0"/>
            </a:endParaRPr>
          </a:p>
        </p:txBody>
      </p:sp>
    </p:spTree>
    <p:extLst>
      <p:ext uri="{BB962C8B-B14F-4D97-AF65-F5344CB8AC3E}">
        <p14:creationId xmlns:p14="http://schemas.microsoft.com/office/powerpoint/2010/main" val="4336833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F80C2-939F-4D77-AAB8-730F77120EBC}"/>
              </a:ext>
            </a:extLst>
          </p:cNvPr>
          <p:cNvSpPr/>
          <p:nvPr/>
        </p:nvSpPr>
        <p:spPr bwMode="auto">
          <a:xfrm>
            <a:off x="2179962" y="984143"/>
            <a:ext cx="8505533" cy="5228882"/>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64A70BA3-5C42-4FF0-977B-6DA7D9A7D7F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6512" y="984142"/>
            <a:ext cx="8508944" cy="5228883"/>
          </a:xfrm>
          <a:prstGeom prst="rect">
            <a:avLst/>
          </a:prstGeom>
        </p:spPr>
      </p:pic>
      <p:sp>
        <p:nvSpPr>
          <p:cNvPr id="10" name="Title 9"/>
          <p:cNvSpPr>
            <a:spLocks noGrp="1"/>
          </p:cNvSpPr>
          <p:nvPr>
            <p:ph type="title"/>
          </p:nvPr>
        </p:nvSpPr>
        <p:spPr/>
        <p:txBody>
          <a:bodyPr/>
          <a:lstStyle/>
          <a:p>
            <a:r>
              <a:rPr lang="en-US" dirty="0"/>
              <a:t>One Possible Redesign</a:t>
            </a:r>
          </a:p>
        </p:txBody>
      </p:sp>
      <p:sp>
        <p:nvSpPr>
          <p:cNvPr id="5" name="Date Placeholder 4"/>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4</a:t>
            </a:fld>
            <a:endParaRPr lang="en-US"/>
          </a:p>
        </p:txBody>
      </p:sp>
      <p:sp>
        <p:nvSpPr>
          <p:cNvPr id="11" name="TextBox 10"/>
          <p:cNvSpPr txBox="1"/>
          <p:nvPr/>
        </p:nvSpPr>
        <p:spPr>
          <a:xfrm>
            <a:off x="2782496" y="6221780"/>
            <a:ext cx="7106433" cy="338554"/>
          </a:xfrm>
          <a:prstGeom prst="rect">
            <a:avLst/>
          </a:prstGeom>
          <a:noFill/>
        </p:spPr>
        <p:txBody>
          <a:bodyPr wrap="none" rtlCol="0">
            <a:spAutoFit/>
          </a:bodyPr>
          <a:lstStyle/>
          <a:p>
            <a:r>
              <a:rPr lang="en-US" sz="1600" dirty="0">
                <a:latin typeface="Helvetica" charset="0"/>
                <a:ea typeface="Helvetica" charset="0"/>
                <a:cs typeface="Helvetica" charset="0"/>
              </a:rPr>
              <a:t>William </a:t>
            </a:r>
            <a:r>
              <a:rPr lang="en-US" sz="1600" dirty="0" err="1">
                <a:latin typeface="Helvetica" charset="0"/>
                <a:ea typeface="Helvetica" charset="0"/>
                <a:cs typeface="Helvetica" charset="0"/>
              </a:rPr>
              <a:t>Lid­well</a:t>
            </a:r>
            <a:r>
              <a:rPr lang="en-US" sz="1600" dirty="0">
                <a:latin typeface="Helvetica" charset="0"/>
                <a:ea typeface="Helvetica" charset="0"/>
                <a:cs typeface="Helvetica" charset="0"/>
              </a:rPr>
              <a:t>, </a:t>
            </a:r>
            <a:r>
              <a:rPr lang="en-US" sz="1600" dirty="0" err="1">
                <a:latin typeface="Helvetica" charset="0"/>
                <a:ea typeface="Helvetica" charset="0"/>
                <a:cs typeface="Helvetica" charset="0"/>
              </a:rPr>
              <a:t>Kritina</a:t>
            </a:r>
            <a:r>
              <a:rPr lang="en-US" sz="1600" dirty="0">
                <a:latin typeface="Helvetica" charset="0"/>
                <a:ea typeface="Helvetica" charset="0"/>
                <a:cs typeface="Helvetica" charset="0"/>
              </a:rPr>
              <a:t> Holden, and Jill But­ler  </a:t>
            </a:r>
            <a:r>
              <a:rPr lang="en-US" sz="1600" i="1" dirty="0">
                <a:latin typeface="Helvetica" charset="0"/>
                <a:ea typeface="Helvetica" charset="0"/>
                <a:cs typeface="Helvetica" charset="0"/>
              </a:rPr>
              <a:t>Uni­ver­sal Prin­ci­ples of De­sign</a:t>
            </a:r>
          </a:p>
        </p:txBody>
      </p:sp>
      <p:sp>
        <p:nvSpPr>
          <p:cNvPr id="3" name="AutoShape 2" descr="https://practicaltypography.com/images/butterfly-after.svg">
            <a:extLst>
              <a:ext uri="{FF2B5EF4-FFF2-40B4-BE49-F238E27FC236}">
                <a16:creationId xmlns:a16="http://schemas.microsoft.com/office/drawing/2014/main" id="{3AB62C76-73BE-46D8-910B-2D23717AA3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036021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C0030F7-485B-4244-BB8B-01CE16170860}"/>
              </a:ext>
            </a:extLst>
          </p:cNvPr>
          <p:cNvSpPr/>
          <p:nvPr/>
        </p:nvSpPr>
        <p:spPr bwMode="auto">
          <a:xfrm>
            <a:off x="2931" y="0"/>
            <a:ext cx="9426414"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3185" name="Rectangle 3"/>
          <p:cNvSpPr>
            <a:spLocks noGrp="1" noChangeArrowheads="1"/>
          </p:cNvSpPr>
          <p:nvPr>
            <p:ph type="title"/>
          </p:nvPr>
        </p:nvSpPr>
        <p:spPr/>
        <p:txBody>
          <a:bodyPr/>
          <a:lstStyle/>
          <a:p>
            <a:pPr eaLnBrk="1" hangingPunct="1"/>
            <a:r>
              <a:rPr lang="en-US" dirty="0">
                <a:solidFill>
                  <a:srgbClr val="000000"/>
                </a:solidFill>
                <a:ea typeface="ＭＳ Ｐゴシック" pitchFamily="34" charset="-128"/>
              </a:rPr>
              <a:t>Color: Edward </a:t>
            </a:r>
            <a:r>
              <a:rPr lang="en-US" dirty="0" err="1">
                <a:solidFill>
                  <a:srgbClr val="000000"/>
                </a:solidFill>
                <a:ea typeface="ＭＳ Ｐゴシック" pitchFamily="34" charset="-128"/>
              </a:rPr>
              <a:t>Tufte</a:t>
            </a:r>
            <a:r>
              <a:rPr lang="en-US" dirty="0">
                <a:solidFill>
                  <a:srgbClr val="000000"/>
                </a:solidFill>
                <a:ea typeface="ＭＳ Ｐゴシック" pitchFamily="34" charset="-128"/>
              </a:rPr>
              <a:t> – by luminance</a:t>
            </a:r>
          </a:p>
        </p:txBody>
      </p:sp>
      <p:sp>
        <p:nvSpPr>
          <p:cNvPr id="2" name="Date Placeholder 1"/>
          <p:cNvSpPr>
            <a:spLocks noGrp="1"/>
          </p:cNvSpPr>
          <p:nvPr>
            <p:ph type="dt" sz="half" idx="10"/>
          </p:nvPr>
        </p:nvSpPr>
        <p:spPr/>
        <p:txBody>
          <a:bodyPr/>
          <a:lstStyle/>
          <a:p>
            <a:pPr>
              <a:buFontTx/>
              <a:buNone/>
              <a:defRPr/>
            </a:pPr>
            <a:r>
              <a:rPr lang="en-US"/>
              <a:t>Autumn 2024</a:t>
            </a:r>
            <a:endParaRPr lang="en-US" dirty="0"/>
          </a:p>
        </p:txBody>
      </p:sp>
      <p:sp>
        <p:nvSpPr>
          <p:cNvPr id="9" name="Footer Placeholder 8"/>
          <p:cNvSpPr>
            <a:spLocks noGrp="1"/>
          </p:cNvSpPr>
          <p:nvPr>
            <p:ph type="ftr" sz="quarter" idx="11"/>
          </p:nvPr>
        </p:nvSpPr>
        <p:spPr>
          <a:prstGeom prst="rect">
            <a:avLst/>
          </a:prstGeom>
        </p:spPr>
        <p:txBody>
          <a:bodyPr/>
          <a:lstStyle/>
          <a:p>
            <a:pPr>
              <a:defRPr/>
            </a:pPr>
            <a:r>
              <a:rPr lang="en-US"/>
              <a:t>dt+UX: Design Thinking for User Experience Design, Prototyping &amp; Evaluation</a:t>
            </a:r>
            <a:endParaRPr lang="en-US" dirty="0"/>
          </a:p>
        </p:txBody>
      </p:sp>
      <p:sp>
        <p:nvSpPr>
          <p:cNvPr id="3" name="Slide Number Placeholder 2"/>
          <p:cNvSpPr>
            <a:spLocks noGrp="1"/>
          </p:cNvSpPr>
          <p:nvPr>
            <p:ph type="sldNum" sz="quarter" idx="12"/>
          </p:nvPr>
        </p:nvSpPr>
        <p:spPr>
          <a:prstGeom prst="rect">
            <a:avLst/>
          </a:prstGeom>
        </p:spPr>
        <p:txBody>
          <a:bodyPr/>
          <a:lstStyle/>
          <a:p>
            <a:pPr>
              <a:buFontTx/>
              <a:buNone/>
            </a:pPr>
            <a:fld id="{E68C1138-D693-4036-8896-63830932DBC8}" type="slidenum">
              <a:rPr lang="en-US" smtClean="0"/>
              <a:pPr>
                <a:buFontTx/>
                <a:buNone/>
              </a:pPr>
              <a:t>40</a:t>
            </a:fld>
            <a:endParaRPr lang="en-US" dirty="0"/>
          </a:p>
        </p:txBody>
      </p:sp>
      <p:sp>
        <p:nvSpPr>
          <p:cNvPr id="6" name="Text Box 6">
            <a:extLst>
              <a:ext uri="{FF2B5EF4-FFF2-40B4-BE49-F238E27FC236}">
                <a16:creationId xmlns:a16="http://schemas.microsoft.com/office/drawing/2014/main" id="{BBB53729-4516-7AA8-B9B7-4996FB54196E}"/>
              </a:ext>
            </a:extLst>
          </p:cNvPr>
          <p:cNvSpPr txBox="1">
            <a:spLocks noChangeArrowheads="1"/>
          </p:cNvSpPr>
          <p:nvPr/>
        </p:nvSpPr>
        <p:spPr bwMode="auto">
          <a:xfrm>
            <a:off x="903138" y="2097709"/>
            <a:ext cx="10622604"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200" b="1">
                <a:solidFill>
                  <a:srgbClr val="4A5870"/>
                </a:solidFill>
                <a:latin typeface="Arial" pitchFamily="34" charset="0"/>
                <a:ea typeface="ＭＳ Ｐゴシック" pitchFamily="34" charset="-128"/>
              </a:defRPr>
            </a:lvl1pPr>
            <a:lvl2pPr marL="742950" indent="-285750" eaLnBrk="0" hangingPunct="0">
              <a:defRPr sz="3200" b="1">
                <a:solidFill>
                  <a:srgbClr val="4A5870"/>
                </a:solidFill>
                <a:latin typeface="Arial" pitchFamily="34" charset="0"/>
                <a:ea typeface="ＭＳ Ｐゴシック" pitchFamily="34" charset="-128"/>
              </a:defRPr>
            </a:lvl2pPr>
            <a:lvl3pPr marL="1143000" indent="-228600" eaLnBrk="0" hangingPunct="0">
              <a:defRPr sz="3200" b="1">
                <a:solidFill>
                  <a:srgbClr val="4A5870"/>
                </a:solidFill>
                <a:latin typeface="Arial" pitchFamily="34" charset="0"/>
                <a:ea typeface="ＭＳ Ｐゴシック" pitchFamily="34" charset="-128"/>
              </a:defRPr>
            </a:lvl3pPr>
            <a:lvl4pPr marL="1600200" indent="-228600" eaLnBrk="0" hangingPunct="0">
              <a:defRPr sz="3200" b="1">
                <a:solidFill>
                  <a:srgbClr val="4A5870"/>
                </a:solidFill>
                <a:latin typeface="Arial" pitchFamily="34" charset="0"/>
                <a:ea typeface="ＭＳ Ｐゴシック" pitchFamily="34" charset="-128"/>
              </a:defRPr>
            </a:lvl4pPr>
            <a:lvl5pPr marL="2057400" indent="-228600" eaLnBrk="0" hangingPunct="0">
              <a:defRPr sz="3200" b="1">
                <a:solidFill>
                  <a:srgbClr val="4A5870"/>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3200" b="1">
                <a:solidFill>
                  <a:srgbClr val="4A5870"/>
                </a:solidFill>
                <a:latin typeface="Arial" pitchFamily="34" charset="0"/>
                <a:ea typeface="ＭＳ Ｐゴシック" pitchFamily="34" charset="-128"/>
              </a:defRPr>
            </a:lvl9pPr>
          </a:lstStyle>
          <a:p>
            <a:pPr algn="ctr" eaLnBrk="1" hangingPunct="1">
              <a:spcBef>
                <a:spcPct val="0"/>
              </a:spcBef>
              <a:buFontTx/>
              <a:buNone/>
            </a:pPr>
            <a:r>
              <a:rPr lang="en-US" sz="2400" b="0" dirty="0">
                <a:solidFill>
                  <a:schemeClr val="tx1"/>
                </a:solidFill>
                <a:latin typeface="Times New Roman" pitchFamily="18" charset="0"/>
              </a:rPr>
              <a:t>IMAGE REMOVED</a:t>
            </a:r>
            <a:endParaRPr lang="en-US" sz="4000" b="0" dirty="0">
              <a:solidFill>
                <a:schemeClr val="tx1"/>
              </a:solidFill>
              <a:latin typeface="Helvetica" pitchFamily="2" charset="0"/>
            </a:endParaRPr>
          </a:p>
          <a:p>
            <a:pPr eaLnBrk="1" hangingPunct="1"/>
            <a:br>
              <a:rPr lang="en-US" sz="1600" b="0" dirty="0">
                <a:solidFill>
                  <a:schemeClr val="tx1"/>
                </a:solidFill>
                <a:latin typeface="Helvetica" pitchFamily="2" charset="0"/>
              </a:rPr>
            </a:br>
            <a:r>
              <a:rPr lang="en-US" sz="2000" b="0" dirty="0">
                <a:solidFill>
                  <a:schemeClr val="tx1"/>
                </a:solidFill>
                <a:latin typeface="Helvetica" pitchFamily="2" charset="0"/>
              </a:rPr>
              <a:t>Color sets that vary primarily by luminance are much easier for us to order. This image uses two color sets: browns for height above the land, blues for depth below the ocean. The questions I mentioned before are now much easier to answer. The much more muted colors also much easier to read the information.</a:t>
            </a:r>
          </a:p>
          <a:p>
            <a:pPr eaLnBrk="1" hangingPunct="1"/>
            <a:r>
              <a:rPr lang="en-US" sz="2000" b="0" dirty="0">
                <a:solidFill>
                  <a:schemeClr val="tx1"/>
                </a:solidFill>
                <a:latin typeface="Helvetica" pitchFamily="2" charset="0"/>
              </a:rPr>
              <a:t>[Eastern Sea, not Japan Sea]</a:t>
            </a:r>
          </a:p>
          <a:p>
            <a:pPr eaLnBrk="1" hangingPunct="1"/>
            <a:r>
              <a:rPr lang="en-US" sz="2000" b="0" dirty="0">
                <a:solidFill>
                  <a:schemeClr val="tx1"/>
                </a:solidFill>
                <a:latin typeface="Helvetica" pitchFamily="2" charset="0"/>
              </a:rPr>
              <a:t>Cartographers have been doing this for 2000 years.</a:t>
            </a:r>
          </a:p>
          <a:p>
            <a:pPr eaLnBrk="1" hangingPunct="1"/>
            <a:br>
              <a:rPr lang="en-US" sz="2000" b="0" dirty="0">
                <a:solidFill>
                  <a:schemeClr val="tx1"/>
                </a:solidFill>
                <a:latin typeface="Helvetica" pitchFamily="2" charset="0"/>
              </a:rPr>
            </a:br>
            <a:r>
              <a:rPr lang="en-US" sz="2000" b="0" dirty="0">
                <a:solidFill>
                  <a:schemeClr val="tx1"/>
                </a:solidFill>
                <a:latin typeface="Helvetica" pitchFamily="2" charset="0"/>
              </a:rPr>
              <a:t>The key is to know: under water or not under water?  Then, how far for each case? </a:t>
            </a:r>
          </a:p>
          <a:p>
            <a:pPr eaLnBrk="1" hangingPunct="1"/>
            <a:r>
              <a:rPr lang="en-US" sz="2000" b="0" dirty="0">
                <a:solidFill>
                  <a:schemeClr val="tx1"/>
                </a:solidFill>
                <a:latin typeface="Helvetica" pitchFamily="2" charset="0"/>
              </a:rPr>
              <a:t>Our perception system can</a:t>
            </a:r>
            <a:r>
              <a:rPr lang="ja-JP" altLang="en-US" sz="2000" b="0">
                <a:solidFill>
                  <a:schemeClr val="tx1"/>
                </a:solidFill>
                <a:latin typeface="Helvetica" pitchFamily="2" charset="0"/>
              </a:rPr>
              <a:t>’</a:t>
            </a:r>
            <a:r>
              <a:rPr lang="en-US" altLang="ja-JP" sz="2000" b="0" dirty="0">
                <a:solidFill>
                  <a:schemeClr val="tx1"/>
                </a:solidFill>
                <a:latin typeface="Helvetica" pitchFamily="2" charset="0"/>
              </a:rPr>
              <a:t>t use hue for how much!  But, we can use intensity.  As I go deeper, the color gets darker.  Intensity is a great axis for presenting quantitative info.</a:t>
            </a:r>
            <a:endParaRPr lang="en-US" sz="2000" b="0" dirty="0">
              <a:solidFill>
                <a:schemeClr val="tx1"/>
              </a:solidFill>
              <a:latin typeface="Helvetica" pitchFamily="2" charset="0"/>
            </a:endParaRPr>
          </a:p>
        </p:txBody>
      </p:sp>
    </p:spTree>
    <p:extLst>
      <p:ext uri="{BB962C8B-B14F-4D97-AF65-F5344CB8AC3E}">
        <p14:creationId xmlns:p14="http://schemas.microsoft.com/office/powerpoint/2010/main" val="24269608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12192000" cy="6858000"/>
          </a:xfrm>
          <a:prstGeom prst="rect">
            <a:avLst/>
          </a:prstGeom>
          <a:solidFill>
            <a:srgbClr val="AFB0A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4" name="Picture 3" descr="955_colourscultur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41714" y="0"/>
            <a:ext cx="8711514" cy="6858000"/>
          </a:xfrm>
          <a:prstGeom prst="rect">
            <a:avLst/>
          </a:prstGeom>
        </p:spPr>
      </p:pic>
      <p:sp>
        <p:nvSpPr>
          <p:cNvPr id="2" name="Date Placeholder 1"/>
          <p:cNvSpPr>
            <a:spLocks noGrp="1"/>
          </p:cNvSpPr>
          <p:nvPr>
            <p:ph type="dt" sz="half" idx="10"/>
          </p:nvPr>
        </p:nvSpPr>
        <p:spPr>
          <a:xfrm>
            <a:off x="1524000" y="6643917"/>
            <a:ext cx="1905000" cy="457200"/>
          </a:xfrm>
        </p:spPr>
        <p:txBody>
          <a:bodyPr/>
          <a:lstStyle/>
          <a:p>
            <a:pPr>
              <a:defRPr/>
            </a:pPr>
            <a:r>
              <a:rPr lang="en-US"/>
              <a:t>Autumn 2024</a:t>
            </a:r>
            <a:endParaRPr lang="en-US" dirty="0"/>
          </a:p>
        </p:txBody>
      </p:sp>
      <p:sp>
        <p:nvSpPr>
          <p:cNvPr id="3" name="Footer Placeholder 2"/>
          <p:cNvSpPr>
            <a:spLocks noGrp="1"/>
          </p:cNvSpPr>
          <p:nvPr>
            <p:ph type="ftr" sz="quarter" idx="11"/>
          </p:nvPr>
        </p:nvSpPr>
        <p:spPr>
          <a:xfrm>
            <a:off x="3433394" y="6643917"/>
            <a:ext cx="6239612"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a:xfrm>
            <a:off x="9677400" y="6643918"/>
            <a:ext cx="990600" cy="457200"/>
          </a:xfrm>
        </p:spPr>
        <p:txBody>
          <a:bodyPr/>
          <a:lstStyle/>
          <a:p>
            <a:fld id="{F2949DCA-4B18-234C-AD4E-11144FC20355}" type="slidenum">
              <a:rPr lang="en-US" smtClean="0"/>
              <a:pPr/>
              <a:t>41</a:t>
            </a:fld>
            <a:endParaRPr lang="en-US"/>
          </a:p>
        </p:txBody>
      </p:sp>
    </p:spTree>
    <p:extLst>
      <p:ext uri="{BB962C8B-B14F-4D97-AF65-F5344CB8AC3E}">
        <p14:creationId xmlns:p14="http://schemas.microsoft.com/office/powerpoint/2010/main" val="1727115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3106615" y="1016390"/>
            <a:ext cx="5978770" cy="5739620"/>
          </a:xfrm>
          <a:prstGeom prst="rect">
            <a:avLst/>
          </a:prstGeom>
        </p:spPr>
      </p:pic>
      <p:pic>
        <p:nvPicPr>
          <p:cNvPr id="9" name="Picture 8"/>
          <p:cNvPicPr>
            <a:picLocks noChangeAspect="1"/>
          </p:cNvPicPr>
          <p:nvPr/>
        </p:nvPicPr>
        <p:blipFill>
          <a:blip r:embed="rId3"/>
          <a:stretch>
            <a:fillRect/>
          </a:stretch>
        </p:blipFill>
        <p:spPr>
          <a:xfrm rot="18848962">
            <a:off x="3106616" y="1016386"/>
            <a:ext cx="5978770" cy="5739620"/>
          </a:xfrm>
          <a:prstGeom prst="rect">
            <a:avLst/>
          </a:prstGeom>
        </p:spPr>
      </p:pic>
      <p:sp>
        <p:nvSpPr>
          <p:cNvPr id="2" name="Title 1"/>
          <p:cNvSpPr>
            <a:spLocks noGrp="1"/>
          </p:cNvSpPr>
          <p:nvPr>
            <p:ph type="title"/>
          </p:nvPr>
        </p:nvSpPr>
        <p:spPr>
          <a:xfrm>
            <a:off x="1524001" y="0"/>
            <a:ext cx="9005460" cy="1143000"/>
          </a:xfrm>
        </p:spPr>
        <p:txBody>
          <a:bodyPr/>
          <a:lstStyle/>
          <a:p>
            <a:pPr algn="ctr"/>
            <a:r>
              <a:rPr lang="en-US" dirty="0">
                <a:solidFill>
                  <a:srgbClr val="414141"/>
                </a:solidFill>
              </a:rPr>
              <a:t>The Basics of the Color Wheel</a:t>
            </a:r>
          </a:p>
        </p:txBody>
      </p:sp>
      <p:sp>
        <p:nvSpPr>
          <p:cNvPr id="3" name="Date Placeholder 2"/>
          <p:cNvSpPr>
            <a:spLocks noGrp="1"/>
          </p:cNvSpPr>
          <p:nvPr>
            <p:ph type="dt" sz="half" idx="10"/>
          </p:nvPr>
        </p:nvSpPr>
        <p:spPr>
          <a:xfrm>
            <a:off x="1524000" y="6637872"/>
            <a:ext cx="1905000" cy="457200"/>
          </a:xfrm>
        </p:spPr>
        <p:txBody>
          <a:bodyPr/>
          <a:lstStyle/>
          <a:p>
            <a:pPr>
              <a:defRPr/>
            </a:pPr>
            <a:r>
              <a:rPr lang="en-US"/>
              <a:t>Autumn 2024</a:t>
            </a:r>
            <a:endParaRPr lang="en-US" dirty="0"/>
          </a:p>
        </p:txBody>
      </p:sp>
      <p:sp>
        <p:nvSpPr>
          <p:cNvPr id="4" name="Footer Placeholder 3"/>
          <p:cNvSpPr>
            <a:spLocks noGrp="1"/>
          </p:cNvSpPr>
          <p:nvPr>
            <p:ph type="ftr" sz="quarter" idx="11"/>
          </p:nvPr>
        </p:nvSpPr>
        <p:spPr>
          <a:xfrm>
            <a:off x="3433394" y="6637872"/>
            <a:ext cx="6239612" cy="457200"/>
          </a:xfrm>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a:xfrm>
            <a:off x="9677400" y="6637873"/>
            <a:ext cx="990600" cy="457200"/>
          </a:xfrm>
        </p:spPr>
        <p:txBody>
          <a:bodyPr/>
          <a:lstStyle/>
          <a:p>
            <a:pPr>
              <a:defRPr/>
            </a:pPr>
            <a:fld id="{D71D7C31-5DB5-47AD-AB94-4B6B5EAB431F}" type="slidenum">
              <a:rPr lang="en-US" smtClean="0"/>
              <a:pPr>
                <a:defRPr/>
              </a:pPr>
              <a:t>42</a:t>
            </a:fld>
            <a:endParaRPr lang="en-US" dirty="0"/>
          </a:p>
        </p:txBody>
      </p:sp>
      <p:sp>
        <p:nvSpPr>
          <p:cNvPr id="12" name="TextBox 11"/>
          <p:cNvSpPr txBox="1"/>
          <p:nvPr/>
        </p:nvSpPr>
        <p:spPr>
          <a:xfrm>
            <a:off x="1680311" y="3516923"/>
            <a:ext cx="3165231" cy="584776"/>
          </a:xfrm>
          <a:prstGeom prst="rect">
            <a:avLst/>
          </a:prstGeom>
          <a:noFill/>
        </p:spPr>
        <p:txBody>
          <a:bodyPr wrap="square" rtlCol="0">
            <a:spAutoFit/>
          </a:bodyPr>
          <a:lstStyle/>
          <a:p>
            <a:r>
              <a:rPr lang="en-US" sz="3200" dirty="0">
                <a:solidFill>
                  <a:srgbClr val="B00000"/>
                </a:solidFill>
                <a:latin typeface="Helvetica"/>
                <a:cs typeface="Helvetica"/>
              </a:rPr>
              <a:t>WARM</a:t>
            </a:r>
          </a:p>
        </p:txBody>
      </p:sp>
      <p:sp>
        <p:nvSpPr>
          <p:cNvPr id="13" name="TextBox 12"/>
          <p:cNvSpPr txBox="1"/>
          <p:nvPr/>
        </p:nvSpPr>
        <p:spPr>
          <a:xfrm>
            <a:off x="7287852" y="3516923"/>
            <a:ext cx="3165231" cy="584776"/>
          </a:xfrm>
          <a:prstGeom prst="rect">
            <a:avLst/>
          </a:prstGeom>
          <a:noFill/>
        </p:spPr>
        <p:txBody>
          <a:bodyPr wrap="square" rtlCol="0">
            <a:spAutoFit/>
          </a:bodyPr>
          <a:lstStyle/>
          <a:p>
            <a:pPr algn="r"/>
            <a:r>
              <a:rPr lang="en-US" sz="3200" dirty="0">
                <a:solidFill>
                  <a:srgbClr val="0000FF"/>
                </a:solidFill>
                <a:latin typeface="Helvetica"/>
                <a:cs typeface="Helvetica"/>
              </a:rPr>
              <a:t>COOL</a:t>
            </a:r>
          </a:p>
        </p:txBody>
      </p:sp>
    </p:spTree>
    <p:extLst>
      <p:ext uri="{BB962C8B-B14F-4D97-AF65-F5344CB8AC3E}">
        <p14:creationId xmlns:p14="http://schemas.microsoft.com/office/powerpoint/2010/main" val="15412129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00" fill="hold"/>
                                        <p:tgtEl>
                                          <p:spTgt spid="7"/>
                                        </p:tgtEl>
                                        <p:attrNameLst>
                                          <p:attrName>r</p:attrName>
                                        </p:attrNameLst>
                                      </p:cBhvr>
                                    </p:animRot>
                                  </p:childTnLst>
                                </p:cTn>
                              </p:par>
                              <p:par>
                                <p:cTn id="7" presetID="1" presetClass="entr" presetSubtype="0" fill="hold" nodeType="withEffect">
                                  <p:stCondLst>
                                    <p:cond delay="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823183"/>
            <a:ext cx="9143999" cy="1143000"/>
          </a:xfrm>
        </p:spPr>
        <p:txBody>
          <a:bodyPr/>
          <a:lstStyle/>
          <a:p>
            <a:pPr algn="ctr"/>
            <a:r>
              <a:rPr lang="en-US" sz="4400" dirty="0"/>
              <a:t>Color </a:t>
            </a:r>
            <a:r>
              <a:rPr lang="en-US" sz="4400" b="1" i="1" dirty="0"/>
              <a:t>Harmonies</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43</a:t>
            </a:fld>
            <a:endParaRPr lang="en-US" dirty="0"/>
          </a:p>
        </p:txBody>
      </p:sp>
      <p:sp>
        <p:nvSpPr>
          <p:cNvPr id="7" name="Rectangle 6"/>
          <p:cNvSpPr/>
          <p:nvPr/>
        </p:nvSpPr>
        <p:spPr>
          <a:xfrm>
            <a:off x="2813537" y="3280763"/>
            <a:ext cx="6564924" cy="1569660"/>
          </a:xfrm>
          <a:prstGeom prst="rect">
            <a:avLst/>
          </a:prstGeom>
        </p:spPr>
        <p:txBody>
          <a:bodyPr wrap="square">
            <a:spAutoFit/>
          </a:bodyPr>
          <a:lstStyle/>
          <a:p>
            <a:pPr algn="ctr"/>
            <a:r>
              <a:rPr lang="en-US" sz="3200" dirty="0">
                <a:latin typeface="Helvetica" charset="0"/>
                <a:ea typeface="Helvetica" charset="0"/>
                <a:cs typeface="Helvetica" charset="0"/>
              </a:rPr>
              <a:t>“A pleasing arrangement of parts, whether it be music, poetry, color, or an ice cream sundae.”</a:t>
            </a:r>
          </a:p>
        </p:txBody>
      </p:sp>
      <p:grpSp>
        <p:nvGrpSpPr>
          <p:cNvPr id="10" name="Group 9"/>
          <p:cNvGrpSpPr/>
          <p:nvPr/>
        </p:nvGrpSpPr>
        <p:grpSpPr>
          <a:xfrm>
            <a:off x="2882900" y="2624210"/>
            <a:ext cx="6426200" cy="1018999"/>
            <a:chOff x="1545469" y="2624209"/>
            <a:chExt cx="6053064" cy="1018999"/>
          </a:xfrm>
        </p:grpSpPr>
        <p:sp>
          <p:nvSpPr>
            <p:cNvPr id="8" name="Left Brace 7"/>
            <p:cNvSpPr/>
            <p:nvPr/>
          </p:nvSpPr>
          <p:spPr bwMode="auto">
            <a:xfrm rot="16200000">
              <a:off x="5205190" y="1249871"/>
              <a:ext cx="230850" cy="2979526"/>
            </a:xfrm>
            <a:prstGeom prst="leftBrace">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9" name="Left Brace 8"/>
            <p:cNvSpPr/>
            <p:nvPr/>
          </p:nvSpPr>
          <p:spPr bwMode="auto">
            <a:xfrm rot="5400000" flipV="1">
              <a:off x="4177806" y="222482"/>
              <a:ext cx="788389" cy="6053064"/>
            </a:xfrm>
            <a:prstGeom prst="leftBrace">
              <a:avLst>
                <a:gd name="adj1" fmla="val 42564"/>
                <a:gd name="adj2" fmla="val 62326"/>
              </a:avLst>
            </a:prstGeom>
            <a:noFill/>
            <a:ln w="12700" cap="flat" cmpd="sng" algn="ctr">
              <a:solidFill>
                <a:schemeClr val="bg2">
                  <a:lumMod val="40000"/>
                  <a:lumOff val="6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715536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bwMode="auto">
          <a:xfrm>
            <a:off x="1524000" y="1"/>
            <a:ext cx="9144000" cy="6858000"/>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nvGrpSpPr>
          <p:cNvPr id="59" name="Group 58"/>
          <p:cNvGrpSpPr/>
          <p:nvPr/>
        </p:nvGrpSpPr>
        <p:grpSpPr>
          <a:xfrm>
            <a:off x="1759859" y="3771448"/>
            <a:ext cx="8672284" cy="2707926"/>
            <a:chOff x="1" y="1725788"/>
            <a:chExt cx="9144000" cy="2855222"/>
          </a:xfrm>
        </p:grpSpPr>
        <p:grpSp>
          <p:nvGrpSpPr>
            <p:cNvPr id="38" name="Group 37"/>
            <p:cNvGrpSpPr/>
            <p:nvPr/>
          </p:nvGrpSpPr>
          <p:grpSpPr>
            <a:xfrm>
              <a:off x="1" y="1725788"/>
              <a:ext cx="9144000" cy="1523996"/>
              <a:chOff x="-61481" y="2115526"/>
              <a:chExt cx="9205481" cy="1534246"/>
            </a:xfrm>
          </p:grpSpPr>
          <p:pic>
            <p:nvPicPr>
              <p:cNvPr id="9" name="Picture 8" descr="Complementary.gi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481" y="2115526"/>
                <a:ext cx="1534247" cy="1534246"/>
              </a:xfrm>
              <a:prstGeom prst="rect">
                <a:avLst/>
              </a:prstGeom>
            </p:spPr>
          </p:pic>
          <p:pic>
            <p:nvPicPr>
              <p:cNvPr id="15" name="Picture 14" descr="Analogous.gi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2766" y="2115526"/>
                <a:ext cx="1534247" cy="1534246"/>
              </a:xfrm>
              <a:prstGeom prst="rect">
                <a:avLst/>
              </a:prstGeom>
            </p:spPr>
          </p:pic>
          <p:pic>
            <p:nvPicPr>
              <p:cNvPr id="18" name="Picture 17" descr="Triad.gi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007012" y="2115526"/>
                <a:ext cx="1534247" cy="1534246"/>
              </a:xfrm>
              <a:prstGeom prst="rect">
                <a:avLst/>
              </a:prstGeom>
            </p:spPr>
          </p:pic>
          <p:pic>
            <p:nvPicPr>
              <p:cNvPr id="21" name="Picture 20" descr="SplitComplementary.gi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541260" y="2115526"/>
                <a:ext cx="1534247" cy="1534246"/>
              </a:xfrm>
              <a:prstGeom prst="rect">
                <a:avLst/>
              </a:prstGeom>
            </p:spPr>
          </p:pic>
          <p:pic>
            <p:nvPicPr>
              <p:cNvPr id="24" name="Picture 23" descr="Tetrad.gi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75506" y="2115526"/>
                <a:ext cx="1534247" cy="1534246"/>
              </a:xfrm>
              <a:prstGeom prst="rect">
                <a:avLst/>
              </a:prstGeom>
            </p:spPr>
          </p:pic>
          <p:pic>
            <p:nvPicPr>
              <p:cNvPr id="27" name="Picture 26" descr="Square.gif"/>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9753" y="2115526"/>
                <a:ext cx="1534247" cy="1534246"/>
              </a:xfrm>
              <a:prstGeom prst="rect">
                <a:avLst/>
              </a:prstGeom>
            </p:spPr>
          </p:pic>
        </p:grpSp>
        <p:pic>
          <p:nvPicPr>
            <p:cNvPr id="41" name="Picture 40" descr="Swatch_compl.gif"/>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42702" y="3594318"/>
              <a:ext cx="1233366" cy="986692"/>
            </a:xfrm>
            <a:prstGeom prst="rect">
              <a:avLst/>
            </a:prstGeom>
          </p:spPr>
        </p:pic>
        <p:pic>
          <p:nvPicPr>
            <p:cNvPr id="44" name="Picture 43" descr="Swatch_analog.gif"/>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650768" y="3576698"/>
              <a:ext cx="1233366" cy="986692"/>
            </a:xfrm>
            <a:prstGeom prst="rect">
              <a:avLst/>
            </a:prstGeom>
          </p:spPr>
        </p:pic>
        <p:pic>
          <p:nvPicPr>
            <p:cNvPr id="47" name="Picture 46" descr="Swatch_triad.gif"/>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216113" y="3576697"/>
              <a:ext cx="1233366" cy="986692"/>
            </a:xfrm>
            <a:prstGeom prst="rect">
              <a:avLst/>
            </a:prstGeom>
          </p:spPr>
        </p:pic>
        <p:pic>
          <p:nvPicPr>
            <p:cNvPr id="50" name="Picture 49" descr="Swatch_splitC.gif"/>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704817" y="3576697"/>
              <a:ext cx="1233366" cy="986692"/>
            </a:xfrm>
            <a:prstGeom prst="rect">
              <a:avLst/>
            </a:prstGeom>
          </p:spPr>
        </p:pic>
        <p:pic>
          <p:nvPicPr>
            <p:cNvPr id="53" name="Picture 52" descr="Swatch_rect.gif"/>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240737" y="3576697"/>
              <a:ext cx="1233366" cy="986692"/>
            </a:xfrm>
            <a:prstGeom prst="rect">
              <a:avLst/>
            </a:prstGeom>
          </p:spPr>
        </p:pic>
        <p:pic>
          <p:nvPicPr>
            <p:cNvPr id="56" name="Picture 55" descr="Swatch_square.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7772094" y="3576697"/>
              <a:ext cx="1233366" cy="986692"/>
            </a:xfrm>
            <a:prstGeom prst="rect">
              <a:avLst/>
            </a:prstGeom>
          </p:spPr>
        </p:pic>
      </p:grpSp>
      <p:grpSp>
        <p:nvGrpSpPr>
          <p:cNvPr id="4" name="Group 3"/>
          <p:cNvGrpSpPr/>
          <p:nvPr/>
        </p:nvGrpSpPr>
        <p:grpSpPr>
          <a:xfrm>
            <a:off x="3205240" y="-1"/>
            <a:ext cx="5781523" cy="6858003"/>
            <a:chOff x="1681239" y="-1"/>
            <a:chExt cx="5781523" cy="6858003"/>
          </a:xfrm>
        </p:grpSpPr>
        <p:cxnSp>
          <p:nvCxnSpPr>
            <p:cNvPr id="73" name="Straight Connector 72"/>
            <p:cNvCxnSpPr/>
            <p:nvPr/>
          </p:nvCxnSpPr>
          <p:spPr bwMode="auto">
            <a:xfrm>
              <a:off x="1681239" y="0"/>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4" name="Straight Connector 73"/>
            <p:cNvCxnSpPr/>
            <p:nvPr/>
          </p:nvCxnSpPr>
          <p:spPr bwMode="auto">
            <a:xfrm>
              <a:off x="312783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5" name="Straight Connector 74"/>
            <p:cNvCxnSpPr/>
            <p:nvPr/>
          </p:nvCxnSpPr>
          <p:spPr bwMode="auto">
            <a:xfrm>
              <a:off x="4572000"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6" name="Straight Connector 75"/>
            <p:cNvCxnSpPr/>
            <p:nvPr/>
          </p:nvCxnSpPr>
          <p:spPr bwMode="auto">
            <a:xfrm>
              <a:off x="6017381"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cxnSp>
          <p:nvCxnSpPr>
            <p:cNvPr id="77" name="Straight Connector 76"/>
            <p:cNvCxnSpPr/>
            <p:nvPr/>
          </p:nvCxnSpPr>
          <p:spPr bwMode="auto">
            <a:xfrm>
              <a:off x="7462762" y="1"/>
              <a:ext cx="0" cy="6858001"/>
            </a:xfrm>
            <a:prstGeom prst="line">
              <a:avLst/>
            </a:prstGeom>
            <a:solidFill>
              <a:schemeClr val="accent1"/>
            </a:solidFill>
            <a:ln w="12700" cap="flat" cmpd="sng" algn="ctr">
              <a:solidFill>
                <a:schemeClr val="accent6">
                  <a:lumMod val="60000"/>
                  <a:lumOff val="40000"/>
                </a:schemeClr>
              </a:solidFill>
              <a:prstDash val="solid"/>
              <a:round/>
              <a:headEnd type="none" w="sm" len="sm"/>
              <a:tailEnd type="none" w="sm" len="sm"/>
            </a:ln>
            <a:effectLst/>
          </p:spPr>
        </p:cxnSp>
      </p:grpSp>
      <p:grpSp>
        <p:nvGrpSpPr>
          <p:cNvPr id="78" name="Group 77"/>
          <p:cNvGrpSpPr/>
          <p:nvPr/>
        </p:nvGrpSpPr>
        <p:grpSpPr>
          <a:xfrm>
            <a:off x="1658981" y="2960595"/>
            <a:ext cx="8875244" cy="541362"/>
            <a:chOff x="134981" y="2344234"/>
            <a:chExt cx="8875244" cy="541362"/>
          </a:xfrm>
        </p:grpSpPr>
        <p:sp>
          <p:nvSpPr>
            <p:cNvPr id="68" name="Rectangle 67"/>
            <p:cNvSpPr/>
            <p:nvPr/>
          </p:nvSpPr>
          <p:spPr bwMode="auto">
            <a:xfrm>
              <a:off x="168123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68"/>
            <p:cNvSpPr/>
            <p:nvPr/>
          </p:nvSpPr>
          <p:spPr bwMode="auto">
            <a:xfrm>
              <a:off x="312662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6017381"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1" name="Rectangle 70"/>
            <p:cNvSpPr/>
            <p:nvPr/>
          </p:nvSpPr>
          <p:spPr bwMode="auto">
            <a:xfrm>
              <a:off x="7462762"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7" name="Rectangle 66"/>
            <p:cNvSpPr/>
            <p:nvPr/>
          </p:nvSpPr>
          <p:spPr bwMode="auto">
            <a:xfrm>
              <a:off x="235859"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6" name="Rectangle 65"/>
            <p:cNvSpPr/>
            <p:nvPr/>
          </p:nvSpPr>
          <p:spPr bwMode="auto">
            <a:xfrm>
              <a:off x="4572000" y="2362376"/>
              <a:ext cx="1445381" cy="52322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0" name="TextBox 59"/>
            <p:cNvSpPr txBox="1"/>
            <p:nvPr/>
          </p:nvSpPr>
          <p:spPr>
            <a:xfrm>
              <a:off x="134981" y="2452767"/>
              <a:ext cx="1685834" cy="307777"/>
            </a:xfrm>
            <a:prstGeom prst="rect">
              <a:avLst/>
            </a:prstGeom>
            <a:noFill/>
          </p:spPr>
          <p:txBody>
            <a:bodyPr wrap="square" rtlCol="0" anchor="ctr">
              <a:spAutoFit/>
            </a:bodyPr>
            <a:lstStyle/>
            <a:p>
              <a:pPr algn="ctr"/>
              <a:r>
                <a:rPr lang="en-US" sz="1400" dirty="0">
                  <a:latin typeface="Helvetica"/>
                  <a:cs typeface="Helvetica"/>
                </a:rPr>
                <a:t>Complementary</a:t>
              </a:r>
            </a:p>
          </p:txBody>
        </p:sp>
        <p:sp>
          <p:nvSpPr>
            <p:cNvPr id="61" name="TextBox 60"/>
            <p:cNvSpPr txBox="1"/>
            <p:nvPr/>
          </p:nvSpPr>
          <p:spPr>
            <a:xfrm>
              <a:off x="1560286"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Analogous</a:t>
              </a:r>
            </a:p>
          </p:txBody>
        </p:sp>
        <p:sp>
          <p:nvSpPr>
            <p:cNvPr id="62" name="TextBox 61"/>
            <p:cNvSpPr txBox="1"/>
            <p:nvPr/>
          </p:nvSpPr>
          <p:spPr>
            <a:xfrm>
              <a:off x="3031479"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Triad</a:t>
              </a:r>
            </a:p>
          </p:txBody>
        </p:sp>
        <p:sp>
          <p:nvSpPr>
            <p:cNvPr id="63" name="TextBox 62"/>
            <p:cNvSpPr txBox="1"/>
            <p:nvPr/>
          </p:nvSpPr>
          <p:spPr>
            <a:xfrm>
              <a:off x="4475148"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Split</a:t>
              </a:r>
              <a:br>
                <a:rPr lang="en-US" sz="1400" dirty="0">
                  <a:solidFill>
                    <a:srgbClr val="FFFFFF"/>
                  </a:solidFill>
                  <a:latin typeface="Helvetica"/>
                  <a:cs typeface="Helvetica"/>
                </a:rPr>
              </a:br>
              <a:r>
                <a:rPr lang="en-US" sz="1400" dirty="0">
                  <a:solidFill>
                    <a:srgbClr val="FFFFFF"/>
                  </a:solidFill>
                  <a:latin typeface="Helvetica"/>
                  <a:cs typeface="Helvetica"/>
                </a:rPr>
                <a:t>Complementary</a:t>
              </a:r>
            </a:p>
          </p:txBody>
        </p:sp>
        <p:sp>
          <p:nvSpPr>
            <p:cNvPr id="64" name="TextBox 63"/>
            <p:cNvSpPr txBox="1"/>
            <p:nvPr/>
          </p:nvSpPr>
          <p:spPr>
            <a:xfrm>
              <a:off x="5921175" y="2344234"/>
              <a:ext cx="1685834" cy="523220"/>
            </a:xfrm>
            <a:prstGeom prst="rect">
              <a:avLst/>
            </a:prstGeom>
            <a:noFill/>
          </p:spPr>
          <p:txBody>
            <a:bodyPr wrap="square" rtlCol="0" anchor="ctr">
              <a:spAutoFit/>
            </a:bodyPr>
            <a:lstStyle/>
            <a:p>
              <a:pPr algn="ctr"/>
              <a:r>
                <a:rPr lang="en-US" sz="1400" dirty="0">
                  <a:solidFill>
                    <a:srgbClr val="FFFFFF"/>
                  </a:solidFill>
                  <a:latin typeface="Helvetica"/>
                  <a:cs typeface="Helvetica"/>
                </a:rPr>
                <a:t>Rectangle</a:t>
              </a:r>
            </a:p>
            <a:p>
              <a:pPr algn="ctr"/>
              <a:r>
                <a:rPr lang="en-US" sz="1400" dirty="0">
                  <a:solidFill>
                    <a:srgbClr val="FFFFFF"/>
                  </a:solidFill>
                  <a:latin typeface="Helvetica"/>
                  <a:cs typeface="Helvetica"/>
                </a:rPr>
                <a:t>(</a:t>
              </a:r>
              <a:r>
                <a:rPr lang="en-US" sz="1400" dirty="0" err="1">
                  <a:solidFill>
                    <a:srgbClr val="FFFFFF"/>
                  </a:solidFill>
                  <a:latin typeface="Helvetica"/>
                  <a:cs typeface="Helvetica"/>
                </a:rPr>
                <a:t>Tetradic</a:t>
              </a:r>
              <a:r>
                <a:rPr lang="en-US" sz="1400" dirty="0">
                  <a:solidFill>
                    <a:srgbClr val="FFFFFF"/>
                  </a:solidFill>
                  <a:latin typeface="Helvetica"/>
                  <a:cs typeface="Helvetica"/>
                </a:rPr>
                <a:t>)</a:t>
              </a:r>
            </a:p>
          </p:txBody>
        </p:sp>
        <p:sp>
          <p:nvSpPr>
            <p:cNvPr id="65" name="TextBox 64"/>
            <p:cNvSpPr txBox="1"/>
            <p:nvPr/>
          </p:nvSpPr>
          <p:spPr>
            <a:xfrm>
              <a:off x="7324391" y="2452767"/>
              <a:ext cx="1685834" cy="307777"/>
            </a:xfrm>
            <a:prstGeom prst="rect">
              <a:avLst/>
            </a:prstGeom>
            <a:noFill/>
          </p:spPr>
          <p:txBody>
            <a:bodyPr wrap="square" rtlCol="0" anchor="ctr">
              <a:spAutoFit/>
            </a:bodyPr>
            <a:lstStyle/>
            <a:p>
              <a:pPr algn="ctr"/>
              <a:r>
                <a:rPr lang="en-US" sz="1400" dirty="0">
                  <a:solidFill>
                    <a:srgbClr val="FFFFFF"/>
                  </a:solidFill>
                  <a:latin typeface="Helvetica"/>
                  <a:cs typeface="Helvetica"/>
                </a:rPr>
                <a:t>Square</a:t>
              </a:r>
            </a:p>
          </p:txBody>
        </p:sp>
      </p:grpSp>
      <p:sp>
        <p:nvSpPr>
          <p:cNvPr id="3" name="Rectangle 2"/>
          <p:cNvSpPr/>
          <p:nvPr/>
        </p:nvSpPr>
        <p:spPr bwMode="auto">
          <a:xfrm>
            <a:off x="1524002" y="-1"/>
            <a:ext cx="9144000" cy="2143542"/>
          </a:xfrm>
          <a:prstGeom prst="rect">
            <a:avLst/>
          </a:prstGeom>
          <a:gradFill flip="none" rotWithShape="1">
            <a:gsLst>
              <a:gs pos="59000">
                <a:schemeClr val="tx1"/>
              </a:gs>
              <a:gs pos="0">
                <a:srgbClr val="FFFFFF">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524002" y="0"/>
            <a:ext cx="9005459" cy="1143000"/>
          </a:xfrm>
        </p:spPr>
        <p:txBody>
          <a:bodyPr/>
          <a:lstStyle/>
          <a:p>
            <a:pPr algn="ctr"/>
            <a:r>
              <a:rPr lang="en-US" sz="3600" dirty="0">
                <a:solidFill>
                  <a:schemeClr val="tx2">
                    <a:lumMod val="50000"/>
                  </a:schemeClr>
                </a:solidFill>
              </a:rPr>
              <a:t>Using Appropriate Color “Harmonies”</a:t>
            </a:r>
          </a:p>
        </p:txBody>
      </p:sp>
      <p:sp>
        <p:nvSpPr>
          <p:cNvPr id="5" name="Date Placeholder 4"/>
          <p:cNvSpPr>
            <a:spLocks noGrp="1"/>
          </p:cNvSpPr>
          <p:nvPr>
            <p:ph type="dt" sz="half" idx="10"/>
          </p:nvPr>
        </p:nvSpPr>
        <p:spPr/>
        <p:txBody>
          <a:bodyPr/>
          <a:lstStyle/>
          <a:p>
            <a:pPr>
              <a:defRPr/>
            </a:pPr>
            <a:r>
              <a:rPr lang="en-US"/>
              <a:t>Autumn 2024</a:t>
            </a:r>
            <a:endParaRPr lang="en-US" dirty="0"/>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8" name="Slide Number Placeholder 7"/>
          <p:cNvSpPr>
            <a:spLocks noGrp="1"/>
          </p:cNvSpPr>
          <p:nvPr>
            <p:ph type="sldNum" sz="quarter" idx="12"/>
          </p:nvPr>
        </p:nvSpPr>
        <p:spPr/>
        <p:txBody>
          <a:bodyPr/>
          <a:lstStyle/>
          <a:p>
            <a:pPr>
              <a:defRPr/>
            </a:pPr>
            <a:fld id="{D71D7C31-5DB5-47AD-AB94-4B6B5EAB431F}" type="slidenum">
              <a:rPr lang="en-US" smtClean="0"/>
              <a:pPr>
                <a:defRPr/>
              </a:pPr>
              <a:t>44</a:t>
            </a:fld>
            <a:endParaRPr lang="en-US" dirty="0"/>
          </a:p>
        </p:txBody>
      </p:sp>
      <p:pic>
        <p:nvPicPr>
          <p:cNvPr id="6" name="Picture 5"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491474" y="1715751"/>
            <a:ext cx="855580" cy="855580"/>
          </a:xfrm>
          <a:prstGeom prst="rect">
            <a:avLst/>
          </a:prstGeom>
        </p:spPr>
      </p:pic>
      <p:pic>
        <p:nvPicPr>
          <p:cNvPr id="40" name="Picture 39" descr="ceckmark.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6357664" y="1715751"/>
            <a:ext cx="855580" cy="855580"/>
          </a:xfrm>
          <a:prstGeom prst="rect">
            <a:avLst/>
          </a:prstGeom>
        </p:spPr>
      </p:pic>
      <p:pic>
        <p:nvPicPr>
          <p:cNvPr id="43" name="Picture 42" descr="ceckmark.png"/>
          <p:cNvPicPr>
            <a:picLocks noChangeAspect="1"/>
          </p:cNvPicPr>
          <p:nvPr/>
        </p:nvPicPr>
        <p:blipFill>
          <a:blip r:embed="rId15" cstate="email">
            <a:alphaModFix amt="37000"/>
            <a:extLst>
              <a:ext uri="{28A0092B-C50C-407E-A947-70E740481C1C}">
                <a14:useLocalDpi xmlns:a14="http://schemas.microsoft.com/office/drawing/2010/main" val="0"/>
              </a:ext>
            </a:extLst>
          </a:blip>
          <a:stretch>
            <a:fillRect/>
          </a:stretch>
        </p:blipFill>
        <p:spPr>
          <a:xfrm>
            <a:off x="2064955" y="1715751"/>
            <a:ext cx="855580" cy="855580"/>
          </a:xfrm>
          <a:prstGeom prst="rect">
            <a:avLst/>
          </a:prstGeom>
        </p:spPr>
      </p:pic>
      <p:sp>
        <p:nvSpPr>
          <p:cNvPr id="10" name="TextBox 9">
            <a:extLst>
              <a:ext uri="{FF2B5EF4-FFF2-40B4-BE49-F238E27FC236}">
                <a16:creationId xmlns:a16="http://schemas.microsoft.com/office/drawing/2014/main" id="{64306595-516B-2577-8024-ED6468BC1ECA}"/>
              </a:ext>
            </a:extLst>
          </p:cNvPr>
          <p:cNvSpPr txBox="1"/>
          <p:nvPr/>
        </p:nvSpPr>
        <p:spPr>
          <a:xfrm>
            <a:off x="2103160" y="1641176"/>
            <a:ext cx="702436" cy="1107996"/>
          </a:xfrm>
          <a:prstGeom prst="rect">
            <a:avLst/>
          </a:prstGeom>
          <a:noFill/>
        </p:spPr>
        <p:txBody>
          <a:bodyPr wrap="none" rtlCol="0">
            <a:spAutoFit/>
          </a:bodyPr>
          <a:lstStyle/>
          <a:p>
            <a:r>
              <a:rPr lang="en-US" sz="6600" b="1" dirty="0">
                <a:solidFill>
                  <a:schemeClr val="tx1">
                    <a:lumMod val="75000"/>
                  </a:schemeClr>
                </a:solidFill>
                <a:latin typeface="Helvetica" pitchFamily="2" charset="0"/>
              </a:rPr>
              <a:t>?</a:t>
            </a:r>
          </a:p>
        </p:txBody>
      </p:sp>
    </p:spTree>
    <p:extLst>
      <p:ext uri="{BB962C8B-B14F-4D97-AF65-F5344CB8AC3E}">
        <p14:creationId xmlns:p14="http://schemas.microsoft.com/office/powerpoint/2010/main" val="602543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0" y="-10026"/>
            <a:ext cx="6099048" cy="6878053"/>
          </a:xfrm>
          <a:prstGeom prst="rect">
            <a:avLst/>
          </a:prstGeom>
          <a:solidFill>
            <a:srgbClr val="FB001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Rectangle 15"/>
          <p:cNvSpPr/>
          <p:nvPr/>
        </p:nvSpPr>
        <p:spPr bwMode="auto">
          <a:xfrm>
            <a:off x="6080985" y="-10026"/>
            <a:ext cx="6099048"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1524000" y="4638843"/>
            <a:ext cx="4566026" cy="2239211"/>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0" y="-13368"/>
            <a:ext cx="530993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344905" y="0"/>
            <a:ext cx="11847099" cy="1143000"/>
          </a:xfrm>
        </p:spPr>
        <p:txBody>
          <a:bodyPr/>
          <a:lstStyle/>
          <a:p>
            <a:r>
              <a:rPr lang="en-US" dirty="0">
                <a:solidFill>
                  <a:schemeClr val="tx1"/>
                </a:solidFill>
              </a:rPr>
              <a:t>Complimentary</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45</a:t>
            </a:fld>
            <a:endParaRPr lang="en-US" dirty="0"/>
          </a:p>
        </p:txBody>
      </p:sp>
      <p:sp>
        <p:nvSpPr>
          <p:cNvPr id="9" name="Rectangle 8"/>
          <p:cNvSpPr/>
          <p:nvPr/>
        </p:nvSpPr>
        <p:spPr>
          <a:xfrm>
            <a:off x="1746944" y="4950223"/>
            <a:ext cx="4313963" cy="1384995"/>
          </a:xfrm>
          <a:prstGeom prst="rect">
            <a:avLst/>
          </a:prstGeom>
        </p:spPr>
        <p:txBody>
          <a:bodyPr wrap="square">
            <a:spAutoFit/>
          </a:bodyPr>
          <a:lstStyle/>
          <a:p>
            <a:r>
              <a:rPr lang="en-US" sz="2800" dirty="0">
                <a:latin typeface="Helvetica"/>
                <a:cs typeface="Helvetica"/>
              </a:rPr>
              <a:t>This color scheme must be managed well so it is not jarring. Bad with Text!!</a:t>
            </a:r>
            <a:endParaRPr lang="en-US" sz="1800" dirty="0">
              <a:latin typeface="Helvetica"/>
              <a:cs typeface="Helvetica"/>
            </a:endParaRPr>
          </a:p>
        </p:txBody>
      </p:sp>
      <p:pic>
        <p:nvPicPr>
          <p:cNvPr id="12" name="Picture 11" descr="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71335" y="2723096"/>
            <a:ext cx="4454770" cy="3400474"/>
          </a:xfrm>
          <a:prstGeom prst="rect">
            <a:avLst/>
          </a:prstGeom>
        </p:spPr>
      </p:pic>
      <p:pic>
        <p:nvPicPr>
          <p:cNvPr id="13"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79164" y="1717255"/>
            <a:ext cx="2538413" cy="20116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bwMode="auto">
          <a:xfrm>
            <a:off x="6263484" y="384268"/>
            <a:ext cx="2538413" cy="1868485"/>
          </a:xfrm>
          <a:prstGeom prst="rect">
            <a:avLst/>
          </a:prstGeom>
          <a:solidFill>
            <a:srgbClr val="3333CC"/>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FFB500"/>
              </a:solidFill>
            </a:endParaRPr>
          </a:p>
          <a:p>
            <a:endParaRPr lang="en-US" dirty="0">
              <a:solidFill>
                <a:srgbClr val="FFB500"/>
              </a:solidFill>
            </a:endParaRPr>
          </a:p>
          <a:p>
            <a:r>
              <a:rPr lang="en-US" dirty="0">
                <a:solidFill>
                  <a:srgbClr val="FFB500"/>
                </a:solidFill>
              </a:rPr>
              <a:t>  Hard on the eyes</a:t>
            </a:r>
          </a:p>
        </p:txBody>
      </p:sp>
      <p:sp>
        <p:nvSpPr>
          <p:cNvPr id="7" name="Rectangle 6"/>
          <p:cNvSpPr/>
          <p:nvPr/>
        </p:nvSpPr>
        <p:spPr bwMode="auto">
          <a:xfrm>
            <a:off x="372287" y="1717255"/>
            <a:ext cx="2749313" cy="1746115"/>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FFFF00"/>
              </a:solidFill>
            </a:endParaRPr>
          </a:p>
          <a:p>
            <a:endParaRPr lang="en-US" dirty="0">
              <a:solidFill>
                <a:srgbClr val="FFFF00"/>
              </a:solidFill>
            </a:endParaRPr>
          </a:p>
          <a:p>
            <a:r>
              <a:rPr lang="en-US" dirty="0">
                <a:solidFill>
                  <a:srgbClr val="FFFF00"/>
                </a:solidFill>
              </a:rPr>
              <a:t>Not so good for text</a:t>
            </a:r>
          </a:p>
        </p:txBody>
      </p:sp>
    </p:spTree>
    <p:extLst>
      <p:ext uri="{BB962C8B-B14F-4D97-AF65-F5344CB8AC3E}">
        <p14:creationId xmlns:p14="http://schemas.microsoft.com/office/powerpoint/2010/main" val="10356289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9886" y="-1"/>
            <a:ext cx="12709930" cy="6878053"/>
          </a:xfrm>
          <a:prstGeom prst="rect">
            <a:avLst/>
          </a:prstGeom>
        </p:spPr>
      </p:pic>
      <p:sp>
        <p:nvSpPr>
          <p:cNvPr id="8" name="Rectangle 7"/>
          <p:cNvSpPr/>
          <p:nvPr/>
        </p:nvSpPr>
        <p:spPr bwMode="auto">
          <a:xfrm>
            <a:off x="-219887" y="-13368"/>
            <a:ext cx="11613601"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81583" y="0"/>
            <a:ext cx="11424266" cy="1143000"/>
          </a:xfrm>
        </p:spPr>
        <p:txBody>
          <a:bodyPr/>
          <a:lstStyle/>
          <a:p>
            <a:r>
              <a:rPr lang="en-US" dirty="0">
                <a:solidFill>
                  <a:schemeClr val="tx1"/>
                </a:solidFill>
              </a:rPr>
              <a:t>Complimentary  (e.g., Children’s Bedroom) </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46</a:t>
            </a:fld>
            <a:endParaRPr lang="en-US" dirty="0"/>
          </a:p>
        </p:txBody>
      </p:sp>
    </p:spTree>
    <p:extLst>
      <p:ext uri="{BB962C8B-B14F-4D97-AF65-F5344CB8AC3E}">
        <p14:creationId xmlns:p14="http://schemas.microsoft.com/office/powerpoint/2010/main" val="24725216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2931" y="-10026"/>
            <a:ext cx="4059936" cy="6878053"/>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5" name="Rectangle 14"/>
          <p:cNvSpPr/>
          <p:nvPr/>
        </p:nvSpPr>
        <p:spPr bwMode="auto">
          <a:xfrm>
            <a:off x="4059339" y="-10026"/>
            <a:ext cx="4059936" cy="6878053"/>
          </a:xfrm>
          <a:prstGeom prst="rect">
            <a:avLst/>
          </a:prstGeom>
          <a:solidFill>
            <a:srgbClr val="C6E746"/>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6" name="Rectangle 15"/>
          <p:cNvSpPr/>
          <p:nvPr/>
        </p:nvSpPr>
        <p:spPr bwMode="auto">
          <a:xfrm>
            <a:off x="8118678" y="-10026"/>
            <a:ext cx="4059936" cy="6878053"/>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0" name="Rectangle 9"/>
          <p:cNvSpPr/>
          <p:nvPr/>
        </p:nvSpPr>
        <p:spPr bwMode="auto">
          <a:xfrm>
            <a:off x="1524000" y="4872251"/>
            <a:ext cx="5204346" cy="1721617"/>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0" y="-13368"/>
            <a:ext cx="4059339"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402609" y="0"/>
            <a:ext cx="11789395" cy="1143000"/>
          </a:xfrm>
        </p:spPr>
        <p:txBody>
          <a:bodyPr/>
          <a:lstStyle/>
          <a:p>
            <a:r>
              <a:rPr lang="en-US" dirty="0">
                <a:solidFill>
                  <a:schemeClr val="tx1"/>
                </a:solidFill>
              </a:rPr>
              <a:t>Analogous</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47</a:t>
            </a:fld>
            <a:endParaRPr lang="en-US" dirty="0"/>
          </a:p>
        </p:txBody>
      </p:sp>
      <p:sp>
        <p:nvSpPr>
          <p:cNvPr id="9" name="Rectangle 8"/>
          <p:cNvSpPr/>
          <p:nvPr/>
        </p:nvSpPr>
        <p:spPr>
          <a:xfrm>
            <a:off x="1864886" y="4950223"/>
            <a:ext cx="5748421" cy="1569660"/>
          </a:xfrm>
          <a:prstGeom prst="rect">
            <a:avLst/>
          </a:prstGeom>
        </p:spPr>
        <p:txBody>
          <a:bodyPr wrap="square">
            <a:spAutoFit/>
          </a:bodyPr>
          <a:lstStyle/>
          <a:p>
            <a:r>
              <a:rPr lang="en-US" sz="3200" dirty="0">
                <a:latin typeface="Helvetica"/>
                <a:cs typeface="Helvetica"/>
              </a:rPr>
              <a:t>Always easy on the eyes,</a:t>
            </a:r>
          </a:p>
          <a:p>
            <a:r>
              <a:rPr lang="en-US" sz="3200" dirty="0">
                <a:latin typeface="Helvetica"/>
                <a:cs typeface="Helvetica"/>
              </a:rPr>
              <a:t>this type of color scheme</a:t>
            </a:r>
          </a:p>
          <a:p>
            <a:r>
              <a:rPr lang="en-US" sz="3200" dirty="0">
                <a:latin typeface="Helvetica"/>
                <a:cs typeface="Helvetica"/>
              </a:rPr>
              <a:t>always looks “natural”</a:t>
            </a:r>
            <a:endParaRPr lang="en-US" sz="2000" dirty="0">
              <a:latin typeface="Helvetica"/>
              <a:cs typeface="Helvetica"/>
            </a:endParaRPr>
          </a:p>
        </p:txBody>
      </p:sp>
      <p:pic>
        <p:nvPicPr>
          <p:cNvPr id="13" name="Picture 12" descr="Analogou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6069" y="1019841"/>
            <a:ext cx="4625240" cy="3530600"/>
          </a:xfrm>
          <a:prstGeom prst="rect">
            <a:avLst/>
          </a:prstGeom>
        </p:spPr>
      </p:pic>
    </p:spTree>
    <p:extLst>
      <p:ext uri="{BB962C8B-B14F-4D97-AF65-F5344CB8AC3E}">
        <p14:creationId xmlns:p14="http://schemas.microsoft.com/office/powerpoint/2010/main" val="37868726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524000" y="-10026"/>
            <a:ext cx="9144000" cy="687805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1524000" y="-13368"/>
            <a:ext cx="9144000"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1524000" y="0"/>
            <a:ext cx="10668004" cy="1143000"/>
          </a:xfrm>
        </p:spPr>
        <p:txBody>
          <a:bodyPr/>
          <a:lstStyle/>
          <a:p>
            <a:r>
              <a:rPr lang="en-US" dirty="0">
                <a:solidFill>
                  <a:schemeClr val="tx1"/>
                </a:solidFill>
              </a:rPr>
              <a:t> Analogous (e.g., Beyond Oil)</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48</a:t>
            </a:fld>
            <a:endParaRPr lang="en-US" dirty="0"/>
          </a:p>
        </p:txBody>
      </p:sp>
      <p:pic>
        <p:nvPicPr>
          <p:cNvPr id="3" name="Picture 2"/>
          <p:cNvPicPr>
            <a:picLocks noChangeAspect="1"/>
          </p:cNvPicPr>
          <p:nvPr/>
        </p:nvPicPr>
        <p:blipFill>
          <a:blip r:embed="rId3"/>
          <a:stretch>
            <a:fillRect/>
          </a:stretch>
        </p:blipFill>
        <p:spPr>
          <a:xfrm>
            <a:off x="2284175" y="1651804"/>
            <a:ext cx="7506422" cy="4707152"/>
          </a:xfrm>
          <a:prstGeom prst="rect">
            <a:avLst/>
          </a:prstGeom>
        </p:spPr>
      </p:pic>
    </p:spTree>
    <p:extLst>
      <p:ext uri="{BB962C8B-B14F-4D97-AF65-F5344CB8AC3E}">
        <p14:creationId xmlns:p14="http://schemas.microsoft.com/office/powerpoint/2010/main" val="4045577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8117461" y="-10026"/>
            <a:ext cx="4059936" cy="8161805"/>
          </a:xfrm>
          <a:prstGeom prst="rect">
            <a:avLst/>
          </a:prstGeom>
          <a:solidFill>
            <a:srgbClr val="54A638"/>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2" name="Rectangle 11"/>
          <p:cNvSpPr/>
          <p:nvPr/>
        </p:nvSpPr>
        <p:spPr bwMode="auto">
          <a:xfrm>
            <a:off x="-10193" y="-26736"/>
            <a:ext cx="4059936" cy="8161805"/>
          </a:xfrm>
          <a:prstGeom prst="rect">
            <a:avLst/>
          </a:prstGeom>
          <a:solidFill>
            <a:srgbClr val="940039"/>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3" name="Rectangle 12"/>
          <p:cNvSpPr/>
          <p:nvPr/>
        </p:nvSpPr>
        <p:spPr bwMode="auto">
          <a:xfrm>
            <a:off x="4049743" y="-10026"/>
            <a:ext cx="4059936" cy="8161805"/>
          </a:xfrm>
          <a:prstGeom prst="rect">
            <a:avLst/>
          </a:prstGeom>
          <a:solidFill>
            <a:srgbClr val="FEFF4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10" name="Rectangle 9"/>
          <p:cNvSpPr/>
          <p:nvPr/>
        </p:nvSpPr>
        <p:spPr bwMode="auto">
          <a:xfrm>
            <a:off x="1516742" y="4872250"/>
            <a:ext cx="5017867" cy="1744789"/>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8" name="Rectangle 7"/>
          <p:cNvSpPr/>
          <p:nvPr/>
        </p:nvSpPr>
        <p:spPr bwMode="auto">
          <a:xfrm>
            <a:off x="2932" y="-13368"/>
            <a:ext cx="5868098" cy="1143000"/>
          </a:xfrm>
          <a:prstGeom prst="rect">
            <a:avLst/>
          </a:prstGeom>
          <a:solidFill>
            <a:srgbClr val="000000">
              <a:alpha val="56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 name="Title 1"/>
          <p:cNvSpPr>
            <a:spLocks noGrp="1"/>
          </p:cNvSpPr>
          <p:nvPr>
            <p:ph type="title"/>
          </p:nvPr>
        </p:nvSpPr>
        <p:spPr>
          <a:xfrm>
            <a:off x="361666" y="0"/>
            <a:ext cx="11830338" cy="1143000"/>
          </a:xfrm>
        </p:spPr>
        <p:txBody>
          <a:bodyPr/>
          <a:lstStyle/>
          <a:p>
            <a:r>
              <a:rPr lang="en-US" dirty="0">
                <a:solidFill>
                  <a:schemeClr val="tx1"/>
                </a:solidFill>
              </a:rPr>
              <a:t>Split Complimentary</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pPr>
              <a:defRPr/>
            </a:pPr>
            <a:fld id="{D71D7C31-5DB5-47AD-AB94-4B6B5EAB431F}" type="slidenum">
              <a:rPr lang="en-US" smtClean="0"/>
              <a:pPr>
                <a:defRPr/>
              </a:pPr>
              <a:t>49</a:t>
            </a:fld>
            <a:endParaRPr lang="en-US" dirty="0"/>
          </a:p>
        </p:txBody>
      </p:sp>
      <p:sp>
        <p:nvSpPr>
          <p:cNvPr id="9" name="Rectangle 8"/>
          <p:cNvSpPr/>
          <p:nvPr/>
        </p:nvSpPr>
        <p:spPr>
          <a:xfrm>
            <a:off x="1864886" y="4950223"/>
            <a:ext cx="5748421" cy="1569660"/>
          </a:xfrm>
          <a:prstGeom prst="rect">
            <a:avLst/>
          </a:prstGeom>
        </p:spPr>
        <p:txBody>
          <a:bodyPr wrap="square">
            <a:spAutoFit/>
          </a:bodyPr>
          <a:lstStyle/>
          <a:p>
            <a:r>
              <a:rPr lang="en-US" sz="3200" dirty="0">
                <a:latin typeface="Helvetica"/>
                <a:cs typeface="Helvetica"/>
              </a:rPr>
              <a:t>Often a good choice for beginners, because it is difficult to mess up.</a:t>
            </a:r>
            <a:r>
              <a:rPr lang="en-US" sz="2000" dirty="0">
                <a:latin typeface="Helvetica"/>
                <a:cs typeface="Helvetica"/>
              </a:rPr>
              <a:t>	</a:t>
            </a:r>
          </a:p>
        </p:txBody>
      </p:sp>
      <p:pic>
        <p:nvPicPr>
          <p:cNvPr id="14" name="Picture 13" descr="Split-Complementary.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13775" y="1263933"/>
            <a:ext cx="4625240" cy="3530600"/>
          </a:xfrm>
          <a:prstGeom prst="rect">
            <a:avLst/>
          </a:prstGeom>
        </p:spPr>
      </p:pic>
    </p:spTree>
    <p:extLst>
      <p:ext uri="{BB962C8B-B14F-4D97-AF65-F5344CB8AC3E}">
        <p14:creationId xmlns:p14="http://schemas.microsoft.com/office/powerpoint/2010/main" val="1210685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Visual Information Design</a:t>
            </a:r>
          </a:p>
        </p:txBody>
      </p:sp>
      <p:sp>
        <p:nvSpPr>
          <p:cNvPr id="3" name="Text Box 3"/>
          <p:cNvSpPr txBox="1">
            <a:spLocks noChangeArrowheads="1"/>
          </p:cNvSpPr>
          <p:nvPr/>
        </p:nvSpPr>
        <p:spPr bwMode="auto">
          <a:xfrm>
            <a:off x="809387" y="5602641"/>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77787A"/>
                </a:solidFill>
                <a:latin typeface="Helvetica"/>
                <a:cs typeface="Helvetica"/>
              </a:rPr>
              <a:t>October 23, 2024</a:t>
            </a:r>
          </a:p>
        </p:txBody>
      </p:sp>
      <p:sp>
        <p:nvSpPr>
          <p:cNvPr id="4" name="TextBox 3"/>
          <p:cNvSpPr txBox="1"/>
          <p:nvPr/>
        </p:nvSpPr>
        <p:spPr>
          <a:xfrm>
            <a:off x="809388" y="6156514"/>
            <a:ext cx="7058343" cy="369332"/>
          </a:xfrm>
          <a:prstGeom prst="rect">
            <a:avLst/>
          </a:prstGeom>
          <a:noFill/>
        </p:spPr>
        <p:txBody>
          <a:bodyPr wrap="none" rtlCol="0">
            <a:spAutoFit/>
          </a:bodyPr>
          <a:lstStyle/>
          <a:p>
            <a:r>
              <a:rPr lang="en-US" sz="1800" dirty="0">
                <a:solidFill>
                  <a:schemeClr val="bg2">
                    <a:lumMod val="75000"/>
                  </a:schemeClr>
                </a:solidFill>
                <a:latin typeface="Helvetica"/>
                <a:cs typeface="Helvetica"/>
              </a:rPr>
              <a:t>* Based on slides by Luke Vink, Scott Klemmer, and James Landay</a:t>
            </a:r>
          </a:p>
        </p:txBody>
      </p:sp>
    </p:spTree>
    <p:extLst>
      <p:ext uri="{BB962C8B-B14F-4D97-AF65-F5344CB8AC3E}">
        <p14:creationId xmlns:p14="http://schemas.microsoft.com/office/powerpoint/2010/main" val="24419038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50</a:t>
            </a:fld>
            <a:endParaRPr lang="en-US" dirty="0"/>
          </a:p>
        </p:txBody>
      </p:sp>
      <p:sp>
        <p:nvSpPr>
          <p:cNvPr id="2" name="Title 1"/>
          <p:cNvSpPr>
            <a:spLocks noGrp="1"/>
          </p:cNvSpPr>
          <p:nvPr>
            <p:ph type="title" idx="4294967295"/>
          </p:nvPr>
        </p:nvSpPr>
        <p:spPr>
          <a:xfrm>
            <a:off x="3527425" y="6157913"/>
            <a:ext cx="8664575" cy="754062"/>
          </a:xfrm>
        </p:spPr>
        <p:txBody>
          <a:bodyPr/>
          <a:lstStyle/>
          <a:p>
            <a:r>
              <a:rPr lang="en-US" dirty="0">
                <a:solidFill>
                  <a:schemeClr val="tx1"/>
                </a:solidFill>
              </a:rPr>
              <a:t>EG Split Complimentary</a:t>
            </a:r>
          </a:p>
        </p:txBody>
      </p:sp>
      <p:pic>
        <p:nvPicPr>
          <p:cNvPr id="3" name="Picture 2"/>
          <p:cNvPicPr>
            <a:picLocks noChangeAspect="1"/>
          </p:cNvPicPr>
          <p:nvPr/>
        </p:nvPicPr>
        <p:blipFill>
          <a:blip r:embed="rId3"/>
          <a:stretch>
            <a:fillRect/>
          </a:stretch>
        </p:blipFill>
        <p:spPr>
          <a:xfrm>
            <a:off x="2932" y="751846"/>
            <a:ext cx="12183210" cy="6083989"/>
          </a:xfrm>
          <a:prstGeom prst="rect">
            <a:avLst/>
          </a:prstGeom>
        </p:spPr>
      </p:pic>
      <p:sp>
        <p:nvSpPr>
          <p:cNvPr id="8" name="Title 1">
            <a:extLst>
              <a:ext uri="{FF2B5EF4-FFF2-40B4-BE49-F238E27FC236}">
                <a16:creationId xmlns:a16="http://schemas.microsoft.com/office/drawing/2014/main" id="{7046CC78-8EC5-0262-EF87-068A50025BD7}"/>
              </a:ext>
            </a:extLst>
          </p:cNvPr>
          <p:cNvSpPr txBox="1">
            <a:spLocks/>
          </p:cNvSpPr>
          <p:nvPr/>
        </p:nvSpPr>
        <p:spPr>
          <a:xfrm>
            <a:off x="361666" y="0"/>
            <a:ext cx="11830338" cy="1143000"/>
          </a:xfrm>
          <a:prstGeom prst="rect">
            <a:avLst/>
          </a:prstGeom>
        </p:spPr>
        <p:txBody>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r>
              <a:rPr lang="en-US" kern="0" dirty="0">
                <a:solidFill>
                  <a:schemeClr val="tx1"/>
                </a:solidFill>
              </a:rPr>
              <a:t>Split Complimentary</a:t>
            </a:r>
          </a:p>
        </p:txBody>
      </p:sp>
    </p:spTree>
    <p:extLst>
      <p:ext uri="{BB962C8B-B14F-4D97-AF65-F5344CB8AC3E}">
        <p14:creationId xmlns:p14="http://schemas.microsoft.com/office/powerpoint/2010/main" val="20740108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r>
              <a:rPr lang="en-US"/>
              <a:t>Autumn 2024</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pPr>
              <a:defRPr/>
            </a:pPr>
            <a:fld id="{D71D7C31-5DB5-47AD-AB94-4B6B5EAB431F}" type="slidenum">
              <a:rPr lang="en-US" smtClean="0"/>
              <a:pPr>
                <a:defRPr/>
              </a:pPr>
              <a:t>51</a:t>
            </a:fld>
            <a:endParaRPr lang="en-US" dirty="0"/>
          </a:p>
        </p:txBody>
      </p:sp>
      <p:sp>
        <p:nvSpPr>
          <p:cNvPr id="2" name="Title 1">
            <a:extLst>
              <a:ext uri="{FF2B5EF4-FFF2-40B4-BE49-F238E27FC236}">
                <a16:creationId xmlns:a16="http://schemas.microsoft.com/office/drawing/2014/main" id="{769AD265-29C5-1F55-23D7-5C1658E44F2E}"/>
              </a:ext>
            </a:extLst>
          </p:cNvPr>
          <p:cNvSpPr txBox="1">
            <a:spLocks/>
          </p:cNvSpPr>
          <p:nvPr/>
        </p:nvSpPr>
        <p:spPr>
          <a:xfrm>
            <a:off x="361666" y="0"/>
            <a:ext cx="11830338" cy="1143000"/>
          </a:xfrm>
          <a:prstGeom prst="rect">
            <a:avLst/>
          </a:prstGeom>
        </p:spPr>
        <p:txBody>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r>
              <a:rPr lang="en-US" kern="0" dirty="0">
                <a:solidFill>
                  <a:schemeClr val="tx1"/>
                </a:solidFill>
              </a:rPr>
              <a:t>Monochromatic or Grayscale</a:t>
            </a:r>
          </a:p>
        </p:txBody>
      </p:sp>
      <p:pic>
        <p:nvPicPr>
          <p:cNvPr id="3" name="Picture 2"/>
          <p:cNvPicPr>
            <a:picLocks noChangeAspect="1"/>
          </p:cNvPicPr>
          <p:nvPr/>
        </p:nvPicPr>
        <p:blipFill>
          <a:blip r:embed="rId3"/>
          <a:stretch>
            <a:fillRect/>
          </a:stretch>
        </p:blipFill>
        <p:spPr>
          <a:xfrm>
            <a:off x="-31187" y="760713"/>
            <a:ext cx="12209922" cy="6075123"/>
          </a:xfrm>
          <a:prstGeom prst="rect">
            <a:avLst/>
          </a:prstGeom>
        </p:spPr>
      </p:pic>
    </p:spTree>
    <p:extLst>
      <p:ext uri="{BB962C8B-B14F-4D97-AF65-F5344CB8AC3E}">
        <p14:creationId xmlns:p14="http://schemas.microsoft.com/office/powerpoint/2010/main" val="1076533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rocess-app-sketch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605" y="998913"/>
            <a:ext cx="10069279" cy="4872232"/>
          </a:xfrm>
          <a:prstGeom prst="rect">
            <a:avLst/>
          </a:prstGeom>
        </p:spPr>
      </p:pic>
      <p:sp>
        <p:nvSpPr>
          <p:cNvPr id="5" name="Title 4"/>
          <p:cNvSpPr>
            <a:spLocks noGrp="1"/>
          </p:cNvSpPr>
          <p:nvPr>
            <p:ph type="title"/>
          </p:nvPr>
        </p:nvSpPr>
        <p:spPr/>
        <p:txBody>
          <a:bodyPr/>
          <a:lstStyle/>
          <a:p>
            <a:r>
              <a:rPr lang="en-US" dirty="0"/>
              <a:t>Start with </a:t>
            </a:r>
            <a:r>
              <a:rPr lang="en-US" dirty="0" err="1"/>
              <a:t>Greyscale</a:t>
            </a:r>
            <a:endParaRPr lang="en-US" dirty="0"/>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D71D7C31-5DB5-47AD-AB94-4B6B5EAB431F}" type="slidenum">
              <a:rPr lang="en-US" smtClean="0"/>
              <a:pPr>
                <a:defRPr/>
              </a:pPr>
              <a:t>52</a:t>
            </a:fld>
            <a:endParaRPr lang="en-US" dirty="0"/>
          </a:p>
        </p:txBody>
      </p:sp>
      <p:sp>
        <p:nvSpPr>
          <p:cNvPr id="7" name="TextBox 6"/>
          <p:cNvSpPr txBox="1"/>
          <p:nvPr/>
        </p:nvSpPr>
        <p:spPr>
          <a:xfrm>
            <a:off x="639237" y="5992445"/>
            <a:ext cx="5673348" cy="492443"/>
          </a:xfrm>
          <a:prstGeom prst="rect">
            <a:avLst/>
          </a:prstGeom>
          <a:noFill/>
        </p:spPr>
        <p:txBody>
          <a:bodyPr wrap="none" rtlCol="0">
            <a:spAutoFit/>
          </a:bodyPr>
          <a:lstStyle/>
          <a:p>
            <a:r>
              <a:rPr lang="en-US" sz="2600" dirty="0">
                <a:solidFill>
                  <a:srgbClr val="FFC000"/>
                </a:solidFill>
                <a:latin typeface="Helvetica Light"/>
                <a:cs typeface="Helvetica Light"/>
              </a:rPr>
              <a:t>… then </a:t>
            </a:r>
            <a:r>
              <a:rPr lang="en-US" sz="2600" b="1" i="1" dirty="0">
                <a:solidFill>
                  <a:srgbClr val="FFC000"/>
                </a:solidFill>
                <a:latin typeface="Helvetica Light"/>
                <a:cs typeface="Helvetica Light"/>
              </a:rPr>
              <a:t>accent </a:t>
            </a:r>
            <a:r>
              <a:rPr lang="en-US" sz="2600" dirty="0">
                <a:solidFill>
                  <a:srgbClr val="FFC000"/>
                </a:solidFill>
                <a:latin typeface="Helvetica Light"/>
                <a:cs typeface="Helvetica Light"/>
              </a:rPr>
              <a:t>or </a:t>
            </a:r>
            <a:r>
              <a:rPr lang="en-US" sz="2600" b="1" i="1" dirty="0">
                <a:solidFill>
                  <a:srgbClr val="FFC000"/>
                </a:solidFill>
                <a:latin typeface="Helvetica Light"/>
                <a:cs typeface="Helvetica Light"/>
              </a:rPr>
              <a:t>enhance</a:t>
            </a:r>
            <a:r>
              <a:rPr lang="en-US" sz="2600" dirty="0">
                <a:solidFill>
                  <a:srgbClr val="FFC000"/>
                </a:solidFill>
                <a:latin typeface="Helvetica Light"/>
                <a:cs typeface="Helvetica Light"/>
              </a:rPr>
              <a:t> with color</a:t>
            </a:r>
          </a:p>
        </p:txBody>
      </p:sp>
    </p:spTree>
    <p:extLst>
      <p:ext uri="{BB962C8B-B14F-4D97-AF65-F5344CB8AC3E}">
        <p14:creationId xmlns:p14="http://schemas.microsoft.com/office/powerpoint/2010/main" val="33516328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a:xfrm>
            <a:off x="4429126" y="6553200"/>
            <a:ext cx="6238875" cy="457200"/>
          </a:xfrm>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53</a:t>
            </a:fld>
            <a:endParaRPr lang="en-US" dirty="0"/>
          </a:p>
        </p:txBody>
      </p:sp>
      <p:pic>
        <p:nvPicPr>
          <p:cNvPr id="2" name="Picture 1" descr="screenshot 2014-03-21 at 18.2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0"/>
            <a:ext cx="9148101" cy="7010400"/>
          </a:xfrm>
          <a:prstGeom prst="rect">
            <a:avLst/>
          </a:prstGeom>
        </p:spPr>
      </p:pic>
    </p:spTree>
    <p:extLst>
      <p:ext uri="{BB962C8B-B14F-4D97-AF65-F5344CB8AC3E}">
        <p14:creationId xmlns:p14="http://schemas.microsoft.com/office/powerpoint/2010/main" val="38192579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Action + Passive Colors</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54</a:t>
            </a:fld>
            <a:endParaRPr lang="en-US" dirty="0"/>
          </a:p>
        </p:txBody>
      </p:sp>
      <p:pic>
        <p:nvPicPr>
          <p:cNvPr id="9" name="Picture 8" descr="13.06.17-Calenda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989570"/>
            <a:ext cx="9143999" cy="5541818"/>
          </a:xfrm>
          <a:prstGeom prst="rect">
            <a:avLst/>
          </a:prstGeom>
        </p:spPr>
      </p:pic>
    </p:spTree>
    <p:extLst>
      <p:ext uri="{BB962C8B-B14F-4D97-AF65-F5344CB8AC3E}">
        <p14:creationId xmlns:p14="http://schemas.microsoft.com/office/powerpoint/2010/main" val="82289384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Poor Use of Color</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55</a:t>
            </a:fld>
            <a:endParaRPr lang="en-US" dirty="0"/>
          </a:p>
        </p:txBody>
      </p:sp>
      <p:pic>
        <p:nvPicPr>
          <p:cNvPr id="10" name="Picture 9" descr="stream.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7179" y="1074615"/>
            <a:ext cx="3596640" cy="5394960"/>
          </a:xfrm>
          <a:prstGeom prst="rect">
            <a:avLst/>
          </a:prstGeom>
        </p:spPr>
      </p:pic>
      <p:pic>
        <p:nvPicPr>
          <p:cNvPr id="11" name="Picture 10" descr="dashshortcut3open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8220" y="1074615"/>
            <a:ext cx="3596640" cy="5394960"/>
          </a:xfrm>
          <a:prstGeom prst="rect">
            <a:avLst/>
          </a:prstGeom>
        </p:spPr>
      </p:pic>
    </p:spTree>
    <p:extLst>
      <p:ext uri="{BB962C8B-B14F-4D97-AF65-F5344CB8AC3E}">
        <p14:creationId xmlns:p14="http://schemas.microsoft.com/office/powerpoint/2010/main" val="314108367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Redesigned to Use 3 Actionable Colors</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56</a:t>
            </a:fld>
            <a:endParaRPr lang="en-US" dirty="0"/>
          </a:p>
        </p:txBody>
      </p:sp>
      <p:pic>
        <p:nvPicPr>
          <p:cNvPr id="3" name="Picture 2" descr="Stream Countdow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77179" y="1067558"/>
            <a:ext cx="3039414" cy="5394960"/>
          </a:xfrm>
          <a:prstGeom prst="rect">
            <a:avLst/>
          </a:prstGeom>
        </p:spPr>
      </p:pic>
      <p:pic>
        <p:nvPicPr>
          <p:cNvPr id="7" name="Picture 6" descr="4b.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8220" y="1067558"/>
            <a:ext cx="3039414" cy="5394960"/>
          </a:xfrm>
          <a:prstGeom prst="rect">
            <a:avLst/>
          </a:prstGeom>
        </p:spPr>
      </p:pic>
    </p:spTree>
    <p:extLst>
      <p:ext uri="{BB962C8B-B14F-4D97-AF65-F5344CB8AC3E}">
        <p14:creationId xmlns:p14="http://schemas.microsoft.com/office/powerpoint/2010/main" val="28787168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12192000" cy="6858000"/>
          </a:xfrm>
          <a:prstGeom prst="rect">
            <a:avLst/>
          </a:prstGeom>
          <a:solidFill>
            <a:srgbClr val="D0D0D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solidFill>
                <a:srgbClr val="000000"/>
              </a:solidFill>
              <a:latin typeface="Helvetica Light"/>
              <a:cs typeface="Helvetica Light"/>
            </a:endParaRPr>
          </a:p>
        </p:txBody>
      </p:sp>
      <p:sp>
        <p:nvSpPr>
          <p:cNvPr id="14" name="Title 1"/>
          <p:cNvSpPr>
            <a:spLocks noGrp="1"/>
          </p:cNvSpPr>
          <p:nvPr>
            <p:ph type="title"/>
          </p:nvPr>
        </p:nvSpPr>
        <p:spPr>
          <a:xfrm>
            <a:off x="3204303" y="439614"/>
            <a:ext cx="8664575" cy="1143000"/>
          </a:xfrm>
        </p:spPr>
        <p:txBody>
          <a:bodyPr/>
          <a:lstStyle/>
          <a:p>
            <a:r>
              <a:rPr lang="en-US" dirty="0">
                <a:solidFill>
                  <a:srgbClr val="289DEB"/>
                </a:solidFill>
              </a:rPr>
              <a:t>Action</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57</a:t>
            </a:fld>
            <a:endParaRPr lang="en-US" dirty="0"/>
          </a:p>
        </p:txBody>
      </p:sp>
      <p:pic>
        <p:nvPicPr>
          <p:cNvPr id="11" name="Picture 10" descr="4b.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38220" y="547077"/>
            <a:ext cx="3148169" cy="5588000"/>
          </a:xfrm>
          <a:prstGeom prst="rect">
            <a:avLst/>
          </a:prstGeom>
        </p:spPr>
      </p:pic>
      <p:sp>
        <p:nvSpPr>
          <p:cNvPr id="12" name="Rectangle 11"/>
          <p:cNvSpPr/>
          <p:nvPr/>
        </p:nvSpPr>
        <p:spPr bwMode="auto">
          <a:xfrm>
            <a:off x="1934308" y="547077"/>
            <a:ext cx="1016000" cy="1016000"/>
          </a:xfrm>
          <a:prstGeom prst="rect">
            <a:avLst/>
          </a:prstGeom>
          <a:solidFill>
            <a:srgbClr val="289DEB"/>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Rectangle 14"/>
          <p:cNvSpPr/>
          <p:nvPr/>
        </p:nvSpPr>
        <p:spPr bwMode="auto">
          <a:xfrm>
            <a:off x="1934308" y="1842477"/>
            <a:ext cx="1016000" cy="1016000"/>
          </a:xfrm>
          <a:prstGeom prst="rect">
            <a:avLst/>
          </a:prstGeom>
          <a:solidFill>
            <a:srgbClr val="7928A7"/>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6" name="Title 1"/>
          <p:cNvSpPr txBox="1">
            <a:spLocks/>
          </p:cNvSpPr>
          <p:nvPr/>
        </p:nvSpPr>
        <p:spPr bwMode="auto">
          <a:xfrm>
            <a:off x="3204303" y="1735014"/>
            <a:ext cx="86645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dirty="0">
                <a:solidFill>
                  <a:srgbClr val="7928A7"/>
                </a:solidFill>
              </a:rPr>
              <a:t>Immediate</a:t>
            </a:r>
          </a:p>
        </p:txBody>
      </p:sp>
      <p:grpSp>
        <p:nvGrpSpPr>
          <p:cNvPr id="33" name="Group 32"/>
          <p:cNvGrpSpPr/>
          <p:nvPr/>
        </p:nvGrpSpPr>
        <p:grpSpPr>
          <a:xfrm>
            <a:off x="1939318" y="3158187"/>
            <a:ext cx="3638963" cy="3264008"/>
            <a:chOff x="415317" y="3158187"/>
            <a:chExt cx="3638963" cy="3264008"/>
          </a:xfrm>
        </p:grpSpPr>
        <p:grpSp>
          <p:nvGrpSpPr>
            <p:cNvPr id="31" name="Group 30"/>
            <p:cNvGrpSpPr/>
            <p:nvPr/>
          </p:nvGrpSpPr>
          <p:grpSpPr>
            <a:xfrm>
              <a:off x="415317" y="3158187"/>
              <a:ext cx="3638963" cy="2777742"/>
              <a:chOff x="-403226" y="3158187"/>
              <a:chExt cx="4625240" cy="3530600"/>
            </a:xfrm>
          </p:grpSpPr>
          <p:grpSp>
            <p:nvGrpSpPr>
              <p:cNvPr id="3" name="Group 2"/>
              <p:cNvGrpSpPr/>
              <p:nvPr/>
            </p:nvGrpSpPr>
            <p:grpSpPr>
              <a:xfrm>
                <a:off x="-403226" y="3158187"/>
                <a:ext cx="4625240" cy="3530600"/>
                <a:chOff x="-403226" y="3158187"/>
                <a:chExt cx="4625240" cy="3530600"/>
              </a:xfrm>
            </p:grpSpPr>
            <p:pic>
              <p:nvPicPr>
                <p:cNvPr id="13" name="Picture 12" descr="Analogous.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3226" y="3158187"/>
                  <a:ext cx="4625240" cy="3530600"/>
                </a:xfrm>
                <a:prstGeom prst="rect">
                  <a:avLst/>
                </a:prstGeom>
              </p:spPr>
            </p:pic>
            <p:sp>
              <p:nvSpPr>
                <p:cNvPr id="2" name="Oval 1"/>
                <p:cNvSpPr/>
                <p:nvPr/>
              </p:nvSpPr>
              <p:spPr bwMode="auto">
                <a:xfrm>
                  <a:off x="823220" y="3924090"/>
                  <a:ext cx="2126238" cy="2008764"/>
                </a:xfrm>
                <a:prstGeom prst="ellipse">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9" name="Straight Arrow Connector 8"/>
              <p:cNvCxnSpPr/>
              <p:nvPr/>
            </p:nvCxnSpPr>
            <p:spPr bwMode="auto">
              <a:xfrm flipH="1" flipV="1">
                <a:off x="1066385" y="4383180"/>
                <a:ext cx="814152" cy="504758"/>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1" name="Straight Arrow Connector 20"/>
              <p:cNvCxnSpPr/>
              <p:nvPr/>
            </p:nvCxnSpPr>
            <p:spPr bwMode="auto">
              <a:xfrm flipH="1" flipV="1">
                <a:off x="1473461" y="4100022"/>
                <a:ext cx="419652" cy="787916"/>
              </a:xfrm>
              <a:prstGeom prst="straightConnector1">
                <a:avLst/>
              </a:prstGeom>
              <a:solidFill>
                <a:schemeClr val="accent1"/>
              </a:solidFill>
              <a:ln w="76200" cap="flat" cmpd="sng" algn="ctr">
                <a:solidFill>
                  <a:srgbClr val="000000"/>
                </a:solidFill>
                <a:prstDash val="solid"/>
                <a:round/>
                <a:headEnd type="none" w="sm" len="sm"/>
                <a:tailEnd type="arrow"/>
              </a:ln>
              <a:effectLst/>
            </p:spPr>
          </p:cxnSp>
          <p:cxnSp>
            <p:nvCxnSpPr>
              <p:cNvPr id="22" name="Straight Arrow Connector 21"/>
              <p:cNvCxnSpPr/>
              <p:nvPr/>
            </p:nvCxnSpPr>
            <p:spPr bwMode="auto">
              <a:xfrm flipV="1">
                <a:off x="1884606" y="4008681"/>
                <a:ext cx="122195" cy="879257"/>
              </a:xfrm>
              <a:prstGeom prst="straightConnector1">
                <a:avLst/>
              </a:prstGeom>
              <a:solidFill>
                <a:schemeClr val="accent1"/>
              </a:solidFill>
              <a:ln w="76200" cap="flat" cmpd="sng" algn="ctr">
                <a:solidFill>
                  <a:srgbClr val="000000"/>
                </a:solidFill>
                <a:prstDash val="solid"/>
                <a:round/>
                <a:headEnd type="none" w="sm" len="sm"/>
                <a:tailEnd type="arrow"/>
              </a:ln>
              <a:effectLst/>
            </p:spPr>
          </p:cxnSp>
        </p:grpSp>
        <p:sp>
          <p:nvSpPr>
            <p:cNvPr id="32" name="TextBox 31"/>
            <p:cNvSpPr txBox="1"/>
            <p:nvPr/>
          </p:nvSpPr>
          <p:spPr>
            <a:xfrm>
              <a:off x="1299624" y="5868197"/>
              <a:ext cx="1930337" cy="553998"/>
            </a:xfrm>
            <a:prstGeom prst="rect">
              <a:avLst/>
            </a:prstGeom>
            <a:noFill/>
          </p:spPr>
          <p:txBody>
            <a:bodyPr wrap="none" rtlCol="0">
              <a:spAutoFit/>
            </a:bodyPr>
            <a:lstStyle/>
            <a:p>
              <a:r>
                <a:rPr lang="en-US" sz="3000" dirty="0">
                  <a:solidFill>
                    <a:srgbClr val="000000"/>
                  </a:solidFill>
                  <a:latin typeface="Helvetica Light"/>
                  <a:cs typeface="Helvetica Light"/>
                </a:rPr>
                <a:t>Analogous</a:t>
              </a:r>
            </a:p>
          </p:txBody>
        </p:sp>
      </p:grpSp>
    </p:spTree>
    <p:extLst>
      <p:ext uri="{BB962C8B-B14F-4D97-AF65-F5344CB8AC3E}">
        <p14:creationId xmlns:p14="http://schemas.microsoft.com/office/powerpoint/2010/main" val="15333202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that help with color selection</a:t>
            </a:r>
          </a:p>
        </p:txBody>
      </p:sp>
      <p:sp>
        <p:nvSpPr>
          <p:cNvPr id="3" name="Content Placeholder 2"/>
          <p:cNvSpPr>
            <a:spLocks noGrp="1"/>
          </p:cNvSpPr>
          <p:nvPr>
            <p:ph idx="1"/>
          </p:nvPr>
        </p:nvSpPr>
        <p:spPr/>
        <p:txBody>
          <a:bodyPr/>
          <a:lstStyle/>
          <a:p>
            <a:pPr marL="0" indent="0">
              <a:buNone/>
            </a:pPr>
            <a:r>
              <a:rPr lang="en-US" dirty="0">
                <a:solidFill>
                  <a:srgbClr val="FFC000"/>
                </a:solidFill>
              </a:rPr>
              <a:t>https://</a:t>
            </a:r>
            <a:r>
              <a:rPr lang="en-US" dirty="0" err="1">
                <a:solidFill>
                  <a:srgbClr val="FFC000"/>
                </a:solidFill>
              </a:rPr>
              <a:t>coolors.co</a:t>
            </a:r>
            <a:r>
              <a:rPr lang="en-US" dirty="0">
                <a:solidFill>
                  <a:srgbClr val="FFC000"/>
                </a:solidFill>
              </a:rPr>
              <a:t>/</a:t>
            </a:r>
          </a:p>
          <a:p>
            <a:pPr marL="0" indent="0">
              <a:buNone/>
            </a:pPr>
            <a:endParaRPr lang="en-US" dirty="0">
              <a:solidFill>
                <a:srgbClr val="FFC000"/>
              </a:solidFill>
            </a:endParaRPr>
          </a:p>
          <a:p>
            <a:pPr marL="0" indent="0">
              <a:buNone/>
            </a:pPr>
            <a:r>
              <a:rPr lang="en-US" dirty="0">
                <a:solidFill>
                  <a:srgbClr val="FFC000"/>
                </a:solidFill>
                <a:hlinkClick r:id="rId3">
                  <a:extLst>
                    <a:ext uri="{A12FA001-AC4F-418D-AE19-62706E023703}">
                      <ahyp:hlinkClr xmlns:ahyp="http://schemas.microsoft.com/office/drawing/2018/hyperlinkcolor" val="tx"/>
                    </a:ext>
                  </a:extLst>
                </a:hlinkClick>
              </a:rPr>
              <a:t>http://color.adobe.com/</a:t>
            </a:r>
            <a:endParaRPr lang="en-US" dirty="0">
              <a:solidFill>
                <a:srgbClr val="FFC000"/>
              </a:solidFill>
            </a:endParaRPr>
          </a:p>
          <a:p>
            <a:pPr marL="0" indent="0">
              <a:buNone/>
            </a:pPr>
            <a:endParaRPr lang="en-US" dirty="0">
              <a:solidFill>
                <a:srgbClr val="FFC000"/>
              </a:solidFill>
            </a:endParaRPr>
          </a:p>
          <a:p>
            <a:pPr marL="0" indent="0">
              <a:buNone/>
            </a:pPr>
            <a:r>
              <a:rPr lang="en-US" dirty="0">
                <a:solidFill>
                  <a:srgbClr val="FFC000"/>
                </a:solidFill>
                <a:hlinkClick r:id="rId4">
                  <a:extLst>
                    <a:ext uri="{A12FA001-AC4F-418D-AE19-62706E023703}">
                      <ahyp:hlinkClr xmlns:ahyp="http://schemas.microsoft.com/office/drawing/2018/hyperlinkcolor" val="tx"/>
                    </a:ext>
                  </a:extLst>
                </a:hlinkClick>
              </a:rPr>
              <a:t>http://www.colourlovers.com</a:t>
            </a:r>
            <a:endParaRPr lang="en-US" dirty="0">
              <a:solidFill>
                <a:srgbClr val="FFC000"/>
              </a:solidFill>
            </a:endParaRPr>
          </a:p>
          <a:p>
            <a:pPr marL="0" indent="0">
              <a:buNone/>
            </a:pPr>
            <a:endParaRPr lang="en-US" dirty="0">
              <a:solidFill>
                <a:srgbClr val="FFC000"/>
              </a:solidFill>
            </a:endParaRPr>
          </a:p>
          <a:p>
            <a:pPr marL="0" indent="0">
              <a:buNone/>
            </a:pPr>
            <a:r>
              <a:rPr lang="en-US" dirty="0">
                <a:solidFill>
                  <a:srgbClr val="FFC000"/>
                </a:solidFill>
                <a:hlinkClick r:id="rId5">
                  <a:extLst>
                    <a:ext uri="{A12FA001-AC4F-418D-AE19-62706E023703}">
                      <ahyp:hlinkClr xmlns:ahyp="http://schemas.microsoft.com/office/drawing/2018/hyperlinkcolor" val="tx"/>
                    </a:ext>
                  </a:extLst>
                </a:hlinkClick>
              </a:rPr>
              <a:t>https://paletton.com/</a:t>
            </a:r>
            <a:endParaRPr lang="en-US" dirty="0">
              <a:solidFill>
                <a:srgbClr val="FFC000"/>
              </a:solidFill>
            </a:endParaRPr>
          </a:p>
          <a:p>
            <a:endParaRPr lang="en-US" dirty="0"/>
          </a:p>
          <a:p>
            <a:endParaRPr lang="en-US" dirty="0"/>
          </a:p>
          <a:p>
            <a:endParaRPr lang="en-US" dirty="0"/>
          </a:p>
          <a:p>
            <a:endParaRPr lang="en-US" dirty="0"/>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58</a:t>
            </a:fld>
            <a:endParaRPr lang="en-US" dirty="0"/>
          </a:p>
        </p:txBody>
      </p:sp>
      <p:sp>
        <p:nvSpPr>
          <p:cNvPr id="7" name="TextBox 6">
            <a:extLst>
              <a:ext uri="{FF2B5EF4-FFF2-40B4-BE49-F238E27FC236}">
                <a16:creationId xmlns:a16="http://schemas.microsoft.com/office/drawing/2014/main" id="{9F1FF684-90BF-5D4A-86E4-EA17B587D44A}"/>
              </a:ext>
            </a:extLst>
          </p:cNvPr>
          <p:cNvSpPr txBox="1"/>
          <p:nvPr/>
        </p:nvSpPr>
        <p:spPr>
          <a:xfrm>
            <a:off x="7772400" y="2046514"/>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370683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2" name="Google Shape;172;gb481b4cb6a_5_10"/>
          <p:cNvSpPr txBox="1">
            <a:spLocks noGrp="1"/>
          </p:cNvSpPr>
          <p:nvPr>
            <p:ph type="dt" sz="half" idx="10"/>
          </p:nvPr>
        </p:nvSpPr>
        <p:spPr>
          <a:noFill/>
          <a:ln>
            <a:noFill/>
          </a:ln>
        </p:spPr>
        <p:txBody>
          <a:bodyPr spcFirstLastPara="1" wrap="square" lIns="91425" tIns="45700" rIns="91425" bIns="45700" anchor="t" anchorCtr="0">
            <a:noAutofit/>
          </a:bodyPr>
          <a:lstStyle/>
          <a:p>
            <a:pPr lvl="0"/>
            <a:r>
              <a:rPr lang="en-US"/>
              <a:t>Autumn 2024</a:t>
            </a:r>
          </a:p>
        </p:txBody>
      </p:sp>
      <p:sp>
        <p:nvSpPr>
          <p:cNvPr id="173" name="Google Shape;173;gb481b4cb6a_5_10"/>
          <p:cNvSpPr txBox="1">
            <a:spLocks noGrp="1"/>
          </p:cNvSpPr>
          <p:nvPr>
            <p:ph type="ftr" sz="quarter" idx="11"/>
          </p:nvPr>
        </p:nvSpPr>
        <p:spPr>
          <a:noFill/>
          <a:ln>
            <a:noFill/>
          </a:ln>
        </p:spPr>
        <p:txBody>
          <a:bodyPr spcFirstLastPara="1" wrap="square" lIns="91425" tIns="45700" rIns="91425" bIns="45700" anchor="t" anchorCtr="0">
            <a:noAutofit/>
          </a:bodyPr>
          <a:lstStyle/>
          <a:p>
            <a:pPr lvl="0"/>
            <a:r>
              <a:rPr lang="en-US"/>
              <a:t>dt+UX: Design Thinking for User Experience Design, Prototyping &amp; Evaluation</a:t>
            </a:r>
          </a:p>
        </p:txBody>
      </p:sp>
      <p:sp>
        <p:nvSpPr>
          <p:cNvPr id="174" name="Google Shape;174;gb481b4cb6a_5_10"/>
          <p:cNvSpPr txBox="1">
            <a:spLocks noGrp="1"/>
          </p:cNvSpPr>
          <p:nvPr>
            <p:ph type="sldNum" sz="quarter" idx="12"/>
          </p:nvPr>
        </p:nvSpPr>
        <p:spPr>
          <a:noFill/>
          <a:ln>
            <a:noFill/>
          </a:ln>
        </p:spPr>
        <p:txBody>
          <a:bodyPr spcFirstLastPara="1" wrap="square" lIns="91425" tIns="45700" rIns="91425" bIns="45700" anchor="t" anchorCtr="0">
            <a:noAutofit/>
          </a:bodyPr>
          <a:lstStyle/>
          <a:p>
            <a:pPr lvl="0"/>
            <a:fld id="{00000000-1234-1234-1234-123412341234}" type="slidenum">
              <a:rPr lang="en-US"/>
              <a:pPr lvl="0"/>
              <a:t>59</a:t>
            </a:fld>
            <a:endParaRPr lang="en-US"/>
          </a:p>
        </p:txBody>
      </p:sp>
      <p:pic>
        <p:nvPicPr>
          <p:cNvPr id="5" name="Picture 4">
            <a:extLst>
              <a:ext uri="{FF2B5EF4-FFF2-40B4-BE49-F238E27FC236}">
                <a16:creationId xmlns:a16="http://schemas.microsoft.com/office/drawing/2014/main" id="{AA774FB4-6047-1CC3-0A37-0CD0A2AAB4F3}"/>
              </a:ext>
            </a:extLst>
          </p:cNvPr>
          <p:cNvPicPr>
            <a:picLocks noChangeAspect="1"/>
          </p:cNvPicPr>
          <p:nvPr/>
        </p:nvPicPr>
        <p:blipFill>
          <a:blip r:embed="rId3"/>
          <a:stretch>
            <a:fillRect/>
          </a:stretch>
        </p:blipFill>
        <p:spPr>
          <a:xfrm>
            <a:off x="0" y="4439"/>
            <a:ext cx="12192000" cy="6853561"/>
          </a:xfrm>
          <a:prstGeom prst="rect">
            <a:avLst/>
          </a:prstGeom>
        </p:spPr>
      </p:pic>
      <p:sp>
        <p:nvSpPr>
          <p:cNvPr id="8" name="Rectangle 7">
            <a:extLst>
              <a:ext uri="{FF2B5EF4-FFF2-40B4-BE49-F238E27FC236}">
                <a16:creationId xmlns:a16="http://schemas.microsoft.com/office/drawing/2014/main" id="{AA770C70-E1C4-A0CD-DCE2-A0BD833FF23A}"/>
              </a:ext>
            </a:extLst>
          </p:cNvPr>
          <p:cNvSpPr/>
          <p:nvPr/>
        </p:nvSpPr>
        <p:spPr bwMode="auto">
          <a:xfrm>
            <a:off x="2931" y="0"/>
            <a:ext cx="4164120" cy="998706"/>
          </a:xfrm>
          <a:prstGeom prst="rect">
            <a:avLst/>
          </a:prstGeom>
          <a:solidFill>
            <a:srgbClr val="BFBFBF">
              <a:alpha val="56863"/>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Rectangle 3">
            <a:extLst>
              <a:ext uri="{FF2B5EF4-FFF2-40B4-BE49-F238E27FC236}">
                <a16:creationId xmlns:a16="http://schemas.microsoft.com/office/drawing/2014/main" id="{E59FEEAC-DEFC-32AA-D744-51E446B35A9A}"/>
              </a:ext>
            </a:extLst>
          </p:cNvPr>
          <p:cNvSpPr txBox="1">
            <a:spLocks noChangeArrowheads="1"/>
          </p:cNvSpPr>
          <p:nvPr/>
        </p:nvSpPr>
        <p:spPr>
          <a:xfrm>
            <a:off x="639235" y="0"/>
            <a:ext cx="11552767" cy="1143000"/>
          </a:xfrm>
          <a:prstGeom prst="rect">
            <a:avLst/>
          </a:prstGeom>
        </p:spPr>
        <p:txBody>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r>
              <a:rPr lang="en-US" kern="0" dirty="0">
                <a:solidFill>
                  <a:srgbClr val="000000"/>
                </a:solidFill>
                <a:ea typeface="ＭＳ Ｐゴシック" pitchFamily="34" charset="-128"/>
              </a:rPr>
              <a:t>Mood Boards</a:t>
            </a:r>
          </a:p>
        </p:txBody>
      </p:sp>
    </p:spTree>
    <p:extLst>
      <p:ext uri="{BB962C8B-B14F-4D97-AF65-F5344CB8AC3E}">
        <p14:creationId xmlns:p14="http://schemas.microsoft.com/office/powerpoint/2010/main" val="20761571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idx="1"/>
          </p:nvPr>
        </p:nvSpPr>
        <p:spPr>
          <a:xfrm>
            <a:off x="395393" y="1600200"/>
            <a:ext cx="11796607" cy="4724400"/>
          </a:xfrm>
        </p:spPr>
        <p:txBody>
          <a:bodyPr/>
          <a:lstStyle/>
          <a:p>
            <a:r>
              <a:rPr lang="en-US" dirty="0"/>
              <a:t>Good Form</a:t>
            </a:r>
          </a:p>
          <a:p>
            <a:pPr lvl="1"/>
            <a:r>
              <a:rPr lang="en-US" dirty="0"/>
              <a:t>visual hierarchy, layout, proximity, small multiples &amp; space </a:t>
            </a:r>
          </a:p>
          <a:p>
            <a:pPr lvl="1"/>
            <a:r>
              <a:rPr lang="en-US" dirty="0"/>
              <a:t>typography, grids &amp; icons</a:t>
            </a:r>
          </a:p>
          <a:p>
            <a:r>
              <a:rPr lang="en-US" dirty="0"/>
              <a:t>Team Break</a:t>
            </a:r>
          </a:p>
          <a:p>
            <a:r>
              <a:rPr lang="en-US" dirty="0"/>
              <a:t>Color</a:t>
            </a:r>
          </a:p>
          <a:p>
            <a:r>
              <a:rPr lang="en-US" dirty="0"/>
              <a:t>Group mood board exercise</a:t>
            </a:r>
          </a:p>
          <a:p>
            <a:r>
              <a:rPr lang="en-US" dirty="0"/>
              <a:t>“Interesting Design”</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6</a:t>
            </a:fld>
            <a:endParaRPr lang="en-US" dirty="0"/>
          </a:p>
        </p:txBody>
      </p:sp>
    </p:spTree>
    <p:extLst>
      <p:ext uri="{BB962C8B-B14F-4D97-AF65-F5344CB8AC3E}">
        <p14:creationId xmlns:p14="http://schemas.microsoft.com/office/powerpoint/2010/main" val="9428146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9" name="Rectangle 3">
            <a:extLst>
              <a:ext uri="{FF2B5EF4-FFF2-40B4-BE49-F238E27FC236}">
                <a16:creationId xmlns:a16="http://schemas.microsoft.com/office/drawing/2014/main" id="{E59FEEAC-DEFC-32AA-D744-51E446B35A9A}"/>
              </a:ext>
            </a:extLst>
          </p:cNvPr>
          <p:cNvSpPr txBox="1">
            <a:spLocks noChangeArrowheads="1"/>
          </p:cNvSpPr>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a:lstStyle>
          <a:p>
            <a:pPr>
              <a:spcAft>
                <a:spcPts val="600"/>
              </a:spcAft>
            </a:pPr>
            <a:r>
              <a:rPr lang="en-US" b="0" i="0" kern="0">
                <a:latin typeface="Helvetica Light" panose="020B0403020202020204" pitchFamily="34" charset="0"/>
                <a:ea typeface="ＭＳ Ｐゴシック" charset="0"/>
                <a:cs typeface="Helvetica Light"/>
              </a:rPr>
              <a:t>Mood Boards</a:t>
            </a:r>
          </a:p>
        </p:txBody>
      </p:sp>
      <p:pic>
        <p:nvPicPr>
          <p:cNvPr id="3" name="Picture 2">
            <a:extLst>
              <a:ext uri="{FF2B5EF4-FFF2-40B4-BE49-F238E27FC236}">
                <a16:creationId xmlns:a16="http://schemas.microsoft.com/office/drawing/2014/main" id="{86E5C6AA-FFC6-4BD1-A17E-B79EF38A8F94}"/>
              </a:ext>
            </a:extLst>
          </p:cNvPr>
          <p:cNvPicPr>
            <a:picLocks noChangeAspect="1"/>
          </p:cNvPicPr>
          <p:nvPr/>
        </p:nvPicPr>
        <p:blipFill rotWithShape="1">
          <a:blip r:embed="rId3"/>
          <a:srcRect t="7000"/>
          <a:stretch/>
        </p:blipFill>
        <p:spPr>
          <a:xfrm>
            <a:off x="282388" y="1173793"/>
            <a:ext cx="5712012" cy="5312171"/>
          </a:xfrm>
          <a:prstGeom prst="rect">
            <a:avLst/>
          </a:prstGeom>
          <a:noFill/>
        </p:spPr>
      </p:pic>
      <p:pic>
        <p:nvPicPr>
          <p:cNvPr id="4" name="Picture 3">
            <a:extLst>
              <a:ext uri="{FF2B5EF4-FFF2-40B4-BE49-F238E27FC236}">
                <a16:creationId xmlns:a16="http://schemas.microsoft.com/office/drawing/2014/main" id="{6795935B-D9B9-B3D8-5BD2-4CBA89F16DCE}"/>
              </a:ext>
            </a:extLst>
          </p:cNvPr>
          <p:cNvPicPr>
            <a:picLocks noChangeAspect="1"/>
          </p:cNvPicPr>
          <p:nvPr/>
        </p:nvPicPr>
        <p:blipFill rotWithShape="1">
          <a:blip r:embed="rId4"/>
          <a:srcRect t="9217" r="3" b="111"/>
          <a:stretch/>
        </p:blipFill>
        <p:spPr>
          <a:xfrm>
            <a:off x="6197600" y="1173793"/>
            <a:ext cx="5712012" cy="5312171"/>
          </a:xfrm>
          <a:prstGeom prst="rect">
            <a:avLst/>
          </a:prstGeom>
          <a:noFill/>
        </p:spPr>
      </p:pic>
      <p:sp>
        <p:nvSpPr>
          <p:cNvPr id="172" name="Google Shape;172;gb481b4cb6a_5_10"/>
          <p:cNvSpPr txBox="1">
            <a:spLocks noGrp="1"/>
          </p:cNvSpPr>
          <p:nvPr>
            <p:ph type="dt" sz="half" idx="10"/>
          </p:nvPr>
        </p:nvSpPr>
        <p:spPr>
          <a:xfrm>
            <a:off x="2930" y="6607236"/>
            <a:ext cx="2540000" cy="457200"/>
          </a:xfrm>
        </p:spPr>
        <p:txBody>
          <a:bodyPr spcFirstLastPara="1" vert="horz" wrap="square" lIns="91440" tIns="45720" rIns="91440" bIns="45720" numCol="1" anchor="t" anchorCtr="0" compatLnSpc="1">
            <a:prstTxWarp prst="textNoShape">
              <a:avLst/>
            </a:prstTxWarp>
            <a:normAutofit/>
          </a:bodyPr>
          <a:lstStyle/>
          <a:p>
            <a:pPr lvl="0">
              <a:spcAft>
                <a:spcPts val="600"/>
              </a:spcAft>
              <a:defRPr/>
            </a:pPr>
            <a:r>
              <a:rPr lang="en-US" b="0" i="0" kern="1200">
                <a:latin typeface="Helvetica Light"/>
                <a:ea typeface="+mn-ea"/>
                <a:cs typeface="Helvetica Light"/>
              </a:rPr>
              <a:t>Autumn 2024</a:t>
            </a:r>
          </a:p>
        </p:txBody>
      </p:sp>
      <p:sp>
        <p:nvSpPr>
          <p:cNvPr id="173" name="Google Shape;173;gb481b4cb6a_5_10"/>
          <p:cNvSpPr txBox="1">
            <a:spLocks noGrp="1"/>
          </p:cNvSpPr>
          <p:nvPr>
            <p:ph type="ftr" sz="quarter" idx="11"/>
          </p:nvPr>
        </p:nvSpPr>
        <p:spPr>
          <a:xfrm>
            <a:off x="2545860" y="6608285"/>
            <a:ext cx="8319483" cy="457200"/>
          </a:xfrm>
        </p:spPr>
        <p:txBody>
          <a:bodyPr spcFirstLastPara="1" vert="horz" wrap="square" lIns="91440" tIns="45720" rIns="91440" bIns="45720" numCol="1" anchor="t" anchorCtr="0" compatLnSpc="1">
            <a:prstTxWarp prst="textNoShape">
              <a:avLst/>
            </a:prstTxWarp>
            <a:normAutofit/>
          </a:bodyPr>
          <a:lstStyle/>
          <a:p>
            <a:pPr lvl="0">
              <a:spcAft>
                <a:spcPts val="600"/>
              </a:spcAft>
              <a:defRPr/>
            </a:pPr>
            <a:r>
              <a:rPr lang="en-US" b="0" i="0" kern="1200">
                <a:latin typeface="Helvetica Light"/>
                <a:ea typeface="+mn-ea"/>
                <a:cs typeface="Helvetica Light"/>
              </a:rPr>
              <a:t>dt+UX: Design Thinking for User Experience Design, Prototyping &amp; Evaluation</a:t>
            </a:r>
          </a:p>
        </p:txBody>
      </p:sp>
      <p:sp>
        <p:nvSpPr>
          <p:cNvPr id="174" name="Google Shape;174;gb481b4cb6a_5_10"/>
          <p:cNvSpPr txBox="1">
            <a:spLocks noGrp="1"/>
          </p:cNvSpPr>
          <p:nvPr>
            <p:ph type="sldNum" sz="quarter" idx="12"/>
          </p:nvPr>
        </p:nvSpPr>
        <p:spPr>
          <a:xfrm>
            <a:off x="10865342" y="6617039"/>
            <a:ext cx="1320800" cy="457200"/>
          </a:xfrm>
        </p:spPr>
        <p:txBody>
          <a:bodyPr spcFirstLastPara="1" vert="horz" wrap="square" lIns="91440" tIns="45720" rIns="91440" bIns="45720" numCol="1" anchor="t" anchorCtr="0" compatLnSpc="1">
            <a:prstTxWarp prst="textNoShape">
              <a:avLst/>
            </a:prstTxWarp>
            <a:normAutofit/>
          </a:bodyPr>
          <a:lstStyle/>
          <a:p>
            <a:pPr lvl="0">
              <a:spcAft>
                <a:spcPts val="600"/>
              </a:spcAft>
              <a:defRPr/>
            </a:pPr>
            <a:fld id="{00000000-1234-1234-1234-123412341234}" type="slidenum">
              <a:rPr lang="en-US"/>
              <a:pPr lvl="0">
                <a:spcAft>
                  <a:spcPts val="600"/>
                </a:spcAft>
                <a:defRPr/>
              </a:pPr>
              <a:t>60</a:t>
            </a:fld>
            <a:endParaRPr lang="en-US"/>
          </a:p>
        </p:txBody>
      </p:sp>
    </p:spTree>
    <p:extLst>
      <p:ext uri="{BB962C8B-B14F-4D97-AF65-F5344CB8AC3E}">
        <p14:creationId xmlns:p14="http://schemas.microsoft.com/office/powerpoint/2010/main" val="322025793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652527D-8797-2E1D-84EF-40D2A78729EE}"/>
              </a:ext>
            </a:extLst>
          </p:cNvPr>
          <p:cNvSpPr>
            <a:spLocks noGrp="1"/>
          </p:cNvSpPr>
          <p:nvPr>
            <p:ph type="title"/>
          </p:nvPr>
        </p:nvSpPr>
        <p:spPr>
          <a:xfrm>
            <a:off x="5440327" y="-188628"/>
            <a:ext cx="6751673" cy="1403498"/>
          </a:xfrm>
        </p:spPr>
        <p:txBody>
          <a:bodyPr anchor="b">
            <a:normAutofit/>
          </a:bodyPr>
          <a:lstStyle/>
          <a:p>
            <a:r>
              <a:rPr lang="en-GB" sz="3100" b="1" dirty="0">
                <a:solidFill>
                  <a:schemeClr val="bg1"/>
                </a:solidFill>
              </a:rPr>
              <a:t>Mood Boards – Team Exercise (10 min)</a:t>
            </a:r>
            <a:br>
              <a:rPr lang="en-GB" sz="3100" b="1" dirty="0">
                <a:solidFill>
                  <a:schemeClr val="bg1"/>
                </a:solidFill>
              </a:rPr>
            </a:br>
            <a:endParaRPr lang="en-US" sz="3100" dirty="0">
              <a:solidFill>
                <a:schemeClr val="bg1"/>
              </a:solidFill>
            </a:endParaRPr>
          </a:p>
        </p:txBody>
      </p:sp>
      <p:grpSp>
        <p:nvGrpSpPr>
          <p:cNvPr id="16" name="Group 15">
            <a:extLst>
              <a:ext uri="{FF2B5EF4-FFF2-40B4-BE49-F238E27FC236}">
                <a16:creationId xmlns:a16="http://schemas.microsoft.com/office/drawing/2014/main" id="{00C7DD97-49DC-4BFD-951D-CFF51B976D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41571" y="70488"/>
            <a:ext cx="3501861" cy="3501861"/>
            <a:chOff x="4690043" y="291695"/>
            <a:chExt cx="3055711" cy="3055711"/>
          </a:xfrm>
        </p:grpSpPr>
        <p:sp>
          <p:nvSpPr>
            <p:cNvPr id="17" name="Oval 16">
              <a:extLst>
                <a:ext uri="{FF2B5EF4-FFF2-40B4-BE49-F238E27FC236}">
                  <a16:creationId xmlns:a16="http://schemas.microsoft.com/office/drawing/2014/main" id="{E7DCFDCC-147C-40CA-BFDF-2848A4297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31F8CA31-10D7-4B78-877D-2D21FBE5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0" name="Group 19">
            <a:extLst>
              <a:ext uri="{FF2B5EF4-FFF2-40B4-BE49-F238E27FC236}">
                <a16:creationId xmlns:a16="http://schemas.microsoft.com/office/drawing/2014/main" id="{176786CF-68E6-476D-909E-8522718B7B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057" y="3240578"/>
            <a:ext cx="3297290" cy="3297290"/>
            <a:chOff x="4690043" y="291695"/>
            <a:chExt cx="3055711" cy="3055711"/>
          </a:xfrm>
        </p:grpSpPr>
        <p:sp>
          <p:nvSpPr>
            <p:cNvPr id="21" name="Oval 20">
              <a:extLst>
                <a:ext uri="{FF2B5EF4-FFF2-40B4-BE49-F238E27FC236}">
                  <a16:creationId xmlns:a16="http://schemas.microsoft.com/office/drawing/2014/main" id="{06D8E882-7D0E-42D7-99C8-D4865D7DA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015F1597-6BCF-45F1-9AC9-B142DD476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4" name="Oval 23">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30573"/>
            <a:ext cx="3483100" cy="3483100"/>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6"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0828" y="1091857"/>
            <a:ext cx="1291642" cy="429215"/>
            <a:chOff x="2504802" y="1755501"/>
            <a:chExt cx="1598829" cy="531293"/>
          </a:xfrm>
          <a:solidFill>
            <a:schemeClr val="bg1"/>
          </a:solidFill>
        </p:grpSpPr>
        <p:sp>
          <p:nvSpPr>
            <p:cNvPr id="27" name="Freeform: Shape 26">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0" name="Oval 29">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93" y="3195231"/>
            <a:ext cx="3281677" cy="3281677"/>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qr code on a white background&#10;&#10;Description automatically generated">
            <a:extLst>
              <a:ext uri="{FF2B5EF4-FFF2-40B4-BE49-F238E27FC236}">
                <a16:creationId xmlns:a16="http://schemas.microsoft.com/office/drawing/2014/main" id="{3DA5DFA9-3BFE-4E9C-01EF-CC212E691C40}"/>
              </a:ext>
            </a:extLst>
          </p:cNvPr>
          <p:cNvPicPr>
            <a:picLocks noChangeAspect="1"/>
          </p:cNvPicPr>
          <p:nvPr/>
        </p:nvPicPr>
        <p:blipFill>
          <a:blip r:embed="rId3"/>
          <a:stretch>
            <a:fillRect/>
          </a:stretch>
        </p:blipFill>
        <p:spPr>
          <a:xfrm>
            <a:off x="1159651" y="3941339"/>
            <a:ext cx="1869065" cy="1895767"/>
          </a:xfrm>
          <a:prstGeom prst="rect">
            <a:avLst/>
          </a:prstGeom>
        </p:spPr>
      </p:pic>
      <p:grpSp>
        <p:nvGrpSpPr>
          <p:cNvPr id="32" name="Graphic 4">
            <a:extLst>
              <a:ext uri="{FF2B5EF4-FFF2-40B4-BE49-F238E27FC236}">
                <a16:creationId xmlns:a16="http://schemas.microsoft.com/office/drawing/2014/main" id="{A04977CB-3825-471A-A590-C57F8C3503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97585" y="3139252"/>
            <a:ext cx="1330536" cy="1330521"/>
            <a:chOff x="5734037" y="3067039"/>
            <a:chExt cx="724483" cy="724489"/>
          </a:xfrm>
          <a:solidFill>
            <a:schemeClr val="bg1"/>
          </a:solidFill>
        </p:grpSpPr>
        <p:sp>
          <p:nvSpPr>
            <p:cNvPr id="33" name="Freeform: Shape 32">
              <a:extLst>
                <a:ext uri="{FF2B5EF4-FFF2-40B4-BE49-F238E27FC236}">
                  <a16:creationId xmlns:a16="http://schemas.microsoft.com/office/drawing/2014/main" id="{2B4B4814-3BFD-418E-B5B6-9DC3E0023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6B775DC1-0C03-424C-81DD-0B6373642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9DA07F5D-1F32-483C-8A98-9849D780DE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37A913DD-4597-42B1-9728-4127E83A8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009FBB02-BC59-4864-8DBC-B2B2BD52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6BD87CAE-98EF-4EA4-B739-3304AB75B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1A313AD8-2CA9-4181-84FF-A4EA106FB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90E1FD27-6078-4DDB-85A5-EF3282363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8B87154F-1C33-4D96-AD0F-41A911079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Shape 41">
              <a:extLst>
                <a:ext uri="{FF2B5EF4-FFF2-40B4-BE49-F238E27FC236}">
                  <a16:creationId xmlns:a16="http://schemas.microsoft.com/office/drawing/2014/main" id="{59F7C24D-DA96-4B69-9D48-11ED65981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Freeform: Shape 42">
              <a:extLst>
                <a:ext uri="{FF2B5EF4-FFF2-40B4-BE49-F238E27FC236}">
                  <a16:creationId xmlns:a16="http://schemas.microsoft.com/office/drawing/2014/main" id="{A1CC3BFF-8D2C-4191-AA89-4B5F07B59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Freeform: Shape 43">
              <a:extLst>
                <a:ext uri="{FF2B5EF4-FFF2-40B4-BE49-F238E27FC236}">
                  <a16:creationId xmlns:a16="http://schemas.microsoft.com/office/drawing/2014/main" id="{030851AC-DB18-4C88-A8A2-449F772E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DA0FBDE6-61C6-4EAD-BEF2-895D802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AA861D3C-5355-4A4A-A875-EC40751A7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998E573C-00D7-4371-9CE5-C72044BC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4B74B55B-C24A-4F7B-80B0-59E86E989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Freeform: Shape 48">
              <a:extLst>
                <a:ext uri="{FF2B5EF4-FFF2-40B4-BE49-F238E27FC236}">
                  <a16:creationId xmlns:a16="http://schemas.microsoft.com/office/drawing/2014/main" id="{361FF18D-542A-4DA3-B579-046996571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Shape 49">
              <a:extLst>
                <a:ext uri="{FF2B5EF4-FFF2-40B4-BE49-F238E27FC236}">
                  <a16:creationId xmlns:a16="http://schemas.microsoft.com/office/drawing/2014/main" id="{B5CD3040-DA11-4096-9ECA-0547EB296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Freeform: Shape 50">
              <a:extLst>
                <a:ext uri="{FF2B5EF4-FFF2-40B4-BE49-F238E27FC236}">
                  <a16:creationId xmlns:a16="http://schemas.microsoft.com/office/drawing/2014/main" id="{8DBF68E6-70DC-4C9B-9E36-54DADF5D8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Freeform: Shape 51">
              <a:extLst>
                <a:ext uri="{FF2B5EF4-FFF2-40B4-BE49-F238E27FC236}">
                  <a16:creationId xmlns:a16="http://schemas.microsoft.com/office/drawing/2014/main" id="{11A82FA5-7042-42C0-82C9-8068C36A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Freeform: Shape 52">
              <a:extLst>
                <a:ext uri="{FF2B5EF4-FFF2-40B4-BE49-F238E27FC236}">
                  <a16:creationId xmlns:a16="http://schemas.microsoft.com/office/drawing/2014/main" id="{2F1F1E10-43A7-49C1-9611-E52FB1BF5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Freeform: Shape 53">
              <a:extLst>
                <a:ext uri="{FF2B5EF4-FFF2-40B4-BE49-F238E27FC236}">
                  <a16:creationId xmlns:a16="http://schemas.microsoft.com/office/drawing/2014/main" id="{E350A35C-3618-4456-8580-7687EDA43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Freeform: Shape 54">
              <a:extLst>
                <a:ext uri="{FF2B5EF4-FFF2-40B4-BE49-F238E27FC236}">
                  <a16:creationId xmlns:a16="http://schemas.microsoft.com/office/drawing/2014/main" id="{F4013BD1-ADEE-4116-8B16-8C5FB3B01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Shape 55">
              <a:extLst>
                <a:ext uri="{FF2B5EF4-FFF2-40B4-BE49-F238E27FC236}">
                  <a16:creationId xmlns:a16="http://schemas.microsoft.com/office/drawing/2014/main" id="{D41350A0-245D-42A9-911D-82D77BC3D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7" name="Freeform: Shape 56">
              <a:extLst>
                <a:ext uri="{FF2B5EF4-FFF2-40B4-BE49-F238E27FC236}">
                  <a16:creationId xmlns:a16="http://schemas.microsoft.com/office/drawing/2014/main" id="{18734813-52CA-4809-A0E0-348308DC4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 name="Freeform: Shape 57">
              <a:extLst>
                <a:ext uri="{FF2B5EF4-FFF2-40B4-BE49-F238E27FC236}">
                  <a16:creationId xmlns:a16="http://schemas.microsoft.com/office/drawing/2014/main" id="{E626E127-926A-4623-B87E-6944AA8F44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Shape 58">
              <a:extLst>
                <a:ext uri="{FF2B5EF4-FFF2-40B4-BE49-F238E27FC236}">
                  <a16:creationId xmlns:a16="http://schemas.microsoft.com/office/drawing/2014/main" id="{DADDE53E-0E40-4853-BCF0-9B152D6A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Freeform: Shape 59">
              <a:extLst>
                <a:ext uri="{FF2B5EF4-FFF2-40B4-BE49-F238E27FC236}">
                  <a16:creationId xmlns:a16="http://schemas.microsoft.com/office/drawing/2014/main" id="{C13F1249-54EA-428F-AE2E-A0579B409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Freeform: Shape 60">
              <a:extLst>
                <a:ext uri="{FF2B5EF4-FFF2-40B4-BE49-F238E27FC236}">
                  <a16:creationId xmlns:a16="http://schemas.microsoft.com/office/drawing/2014/main" id="{952C80D7-048D-4658-A5FE-B698CC4E4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Shape 61">
              <a:extLst>
                <a:ext uri="{FF2B5EF4-FFF2-40B4-BE49-F238E27FC236}">
                  <a16:creationId xmlns:a16="http://schemas.microsoft.com/office/drawing/2014/main" id="{4A82C20A-8FDC-4735-9608-AD288081F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Freeform: Shape 62">
              <a:extLst>
                <a:ext uri="{FF2B5EF4-FFF2-40B4-BE49-F238E27FC236}">
                  <a16:creationId xmlns:a16="http://schemas.microsoft.com/office/drawing/2014/main" id="{EFB7CA94-32F3-403F-9F2B-1E2F701EE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Freeform: Shape 63">
              <a:extLst>
                <a:ext uri="{FF2B5EF4-FFF2-40B4-BE49-F238E27FC236}">
                  <a16:creationId xmlns:a16="http://schemas.microsoft.com/office/drawing/2014/main" id="{1066606C-4588-4163-AD08-3AC140409A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Shape 64">
              <a:extLst>
                <a:ext uri="{FF2B5EF4-FFF2-40B4-BE49-F238E27FC236}">
                  <a16:creationId xmlns:a16="http://schemas.microsoft.com/office/drawing/2014/main" id="{B8565D18-023F-46E0-B825-199BFEAD6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Shape 65">
              <a:extLst>
                <a:ext uri="{FF2B5EF4-FFF2-40B4-BE49-F238E27FC236}">
                  <a16:creationId xmlns:a16="http://schemas.microsoft.com/office/drawing/2014/main" id="{6F96FBB7-2ED0-47E0-9016-421EC9D3D8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Shape 66">
              <a:extLst>
                <a:ext uri="{FF2B5EF4-FFF2-40B4-BE49-F238E27FC236}">
                  <a16:creationId xmlns:a16="http://schemas.microsoft.com/office/drawing/2014/main" id="{7CFFB9F2-9F7C-43A4-A9E6-1EE70C00B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0421F39C-6A35-4CF1-8E72-2A897C1F8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ADA5561C-BFBA-4EA2-8A59-2910A2CDF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B9F79817-A1A8-459C-A1DA-1639CC4EF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730C5931-2980-4D21-A6AF-33BBB2B4A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6130F5F5-6F7C-41EE-8CBB-1D0839C6F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6671993A-EC69-4341-90B1-F23F6EA5A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Freeform: Shape 73">
              <a:extLst>
                <a:ext uri="{FF2B5EF4-FFF2-40B4-BE49-F238E27FC236}">
                  <a16:creationId xmlns:a16="http://schemas.microsoft.com/office/drawing/2014/main" id="{D56C4EAD-EE30-43C6-99BC-D4CB4EE9E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Shape 74">
              <a:extLst>
                <a:ext uri="{FF2B5EF4-FFF2-40B4-BE49-F238E27FC236}">
                  <a16:creationId xmlns:a16="http://schemas.microsoft.com/office/drawing/2014/main" id="{00981292-8C2D-477F-BFC1-A0C971DE4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Shape 75">
              <a:extLst>
                <a:ext uri="{FF2B5EF4-FFF2-40B4-BE49-F238E27FC236}">
                  <a16:creationId xmlns:a16="http://schemas.microsoft.com/office/drawing/2014/main" id="{5EB673EB-AAA5-41CD-BD9E-19C05381C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7" name="Freeform: Shape 76">
              <a:extLst>
                <a:ext uri="{FF2B5EF4-FFF2-40B4-BE49-F238E27FC236}">
                  <a16:creationId xmlns:a16="http://schemas.microsoft.com/office/drawing/2014/main" id="{BF0F0673-73C3-44AE-9E98-EE65ADB2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8" name="Freeform: Shape 77">
              <a:extLst>
                <a:ext uri="{FF2B5EF4-FFF2-40B4-BE49-F238E27FC236}">
                  <a16:creationId xmlns:a16="http://schemas.microsoft.com/office/drawing/2014/main" id="{0908B8D8-11C7-4C6B-9642-2AAD37E24A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9" name="Freeform: Shape 78">
              <a:extLst>
                <a:ext uri="{FF2B5EF4-FFF2-40B4-BE49-F238E27FC236}">
                  <a16:creationId xmlns:a16="http://schemas.microsoft.com/office/drawing/2014/main" id="{FF2F92D7-98B0-4E76-B8C6-AADDDBFCC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0" name="Freeform: Shape 79">
              <a:extLst>
                <a:ext uri="{FF2B5EF4-FFF2-40B4-BE49-F238E27FC236}">
                  <a16:creationId xmlns:a16="http://schemas.microsoft.com/office/drawing/2014/main" id="{5EC8DDD7-9501-4B67-9C31-6D5930A2B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Freeform: Shape 80">
              <a:extLst>
                <a:ext uri="{FF2B5EF4-FFF2-40B4-BE49-F238E27FC236}">
                  <a16:creationId xmlns:a16="http://schemas.microsoft.com/office/drawing/2014/main" id="{57BD5C40-C542-47FD-9C2B-EE136CB979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2" name="Freeform: Shape 81">
              <a:extLst>
                <a:ext uri="{FF2B5EF4-FFF2-40B4-BE49-F238E27FC236}">
                  <a16:creationId xmlns:a16="http://schemas.microsoft.com/office/drawing/2014/main" id="{D4CE941A-9B71-4C39-B230-20A18D89B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3" name="Freeform: Shape 82">
              <a:extLst>
                <a:ext uri="{FF2B5EF4-FFF2-40B4-BE49-F238E27FC236}">
                  <a16:creationId xmlns:a16="http://schemas.microsoft.com/office/drawing/2014/main" id="{3718F172-45D8-46D9-A359-D8A51BE64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4" name="Freeform: Shape 83">
              <a:extLst>
                <a:ext uri="{FF2B5EF4-FFF2-40B4-BE49-F238E27FC236}">
                  <a16:creationId xmlns:a16="http://schemas.microsoft.com/office/drawing/2014/main" id="{151EDA59-37F4-47C4-9579-A4EE16156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5" name="Freeform: Shape 84">
              <a:extLst>
                <a:ext uri="{FF2B5EF4-FFF2-40B4-BE49-F238E27FC236}">
                  <a16:creationId xmlns:a16="http://schemas.microsoft.com/office/drawing/2014/main" id="{FCF25555-9B27-45F5-BDE8-EC65FC7B9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6" name="Freeform: Shape 85">
              <a:extLst>
                <a:ext uri="{FF2B5EF4-FFF2-40B4-BE49-F238E27FC236}">
                  <a16:creationId xmlns:a16="http://schemas.microsoft.com/office/drawing/2014/main" id="{E18D4CBF-5079-4BCF-996F-48C5BD1DC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7" name="Freeform: Shape 86">
              <a:extLst>
                <a:ext uri="{FF2B5EF4-FFF2-40B4-BE49-F238E27FC236}">
                  <a16:creationId xmlns:a16="http://schemas.microsoft.com/office/drawing/2014/main" id="{599F779A-FDDF-4E15-A19E-D734C95A5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8" name="Freeform: Shape 87">
              <a:extLst>
                <a:ext uri="{FF2B5EF4-FFF2-40B4-BE49-F238E27FC236}">
                  <a16:creationId xmlns:a16="http://schemas.microsoft.com/office/drawing/2014/main" id="{98510558-1546-41C7-819E-0C4056E54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9" name="Freeform: Shape 88">
              <a:extLst>
                <a:ext uri="{FF2B5EF4-FFF2-40B4-BE49-F238E27FC236}">
                  <a16:creationId xmlns:a16="http://schemas.microsoft.com/office/drawing/2014/main" id="{B371F762-3D9D-459C-AC86-3183843A4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0" name="Freeform: Shape 89">
              <a:extLst>
                <a:ext uri="{FF2B5EF4-FFF2-40B4-BE49-F238E27FC236}">
                  <a16:creationId xmlns:a16="http://schemas.microsoft.com/office/drawing/2014/main" id="{CDECEFE0-53BB-47FB-97D7-AE0B0E319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1" name="Freeform: Shape 90">
              <a:extLst>
                <a:ext uri="{FF2B5EF4-FFF2-40B4-BE49-F238E27FC236}">
                  <a16:creationId xmlns:a16="http://schemas.microsoft.com/office/drawing/2014/main" id="{3D7521B5-463A-40A3-BE61-B1CAE3307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2" name="Freeform: Shape 91">
              <a:extLst>
                <a:ext uri="{FF2B5EF4-FFF2-40B4-BE49-F238E27FC236}">
                  <a16:creationId xmlns:a16="http://schemas.microsoft.com/office/drawing/2014/main" id="{6A3596C1-0483-4496-8755-DB608479D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3" name="Freeform: Shape 92">
              <a:extLst>
                <a:ext uri="{FF2B5EF4-FFF2-40B4-BE49-F238E27FC236}">
                  <a16:creationId xmlns:a16="http://schemas.microsoft.com/office/drawing/2014/main" id="{89261538-C799-4246-B1B3-B3F5B09A0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4" name="Freeform: Shape 93">
              <a:extLst>
                <a:ext uri="{FF2B5EF4-FFF2-40B4-BE49-F238E27FC236}">
                  <a16:creationId xmlns:a16="http://schemas.microsoft.com/office/drawing/2014/main" id="{7FDE36D9-78E7-44D9-BC0F-1BAFDE5B3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5" name="Freeform: Shape 94">
              <a:extLst>
                <a:ext uri="{FF2B5EF4-FFF2-40B4-BE49-F238E27FC236}">
                  <a16:creationId xmlns:a16="http://schemas.microsoft.com/office/drawing/2014/main" id="{DB9D93E5-4ECA-4C24-9FF6-AC8133427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6" name="Freeform: Shape 95">
              <a:extLst>
                <a:ext uri="{FF2B5EF4-FFF2-40B4-BE49-F238E27FC236}">
                  <a16:creationId xmlns:a16="http://schemas.microsoft.com/office/drawing/2014/main" id="{A4C35E97-1F66-4BFD-AE92-7EBC84F1D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7" name="Freeform: Shape 96">
              <a:extLst>
                <a:ext uri="{FF2B5EF4-FFF2-40B4-BE49-F238E27FC236}">
                  <a16:creationId xmlns:a16="http://schemas.microsoft.com/office/drawing/2014/main" id="{C6BF299A-A3D1-430D-80FF-B080C6FC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8" name="Freeform: Shape 97">
              <a:extLst>
                <a:ext uri="{FF2B5EF4-FFF2-40B4-BE49-F238E27FC236}">
                  <a16:creationId xmlns:a16="http://schemas.microsoft.com/office/drawing/2014/main" id="{9E7CF736-D3DE-4C5E-AA1F-DC4C8AA3A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9" name="Freeform: Shape 98">
              <a:extLst>
                <a:ext uri="{FF2B5EF4-FFF2-40B4-BE49-F238E27FC236}">
                  <a16:creationId xmlns:a16="http://schemas.microsoft.com/office/drawing/2014/main" id="{D396DF6B-432E-4903-B1AA-D3531FF8A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0" name="Freeform: Shape 99">
              <a:extLst>
                <a:ext uri="{FF2B5EF4-FFF2-40B4-BE49-F238E27FC236}">
                  <a16:creationId xmlns:a16="http://schemas.microsoft.com/office/drawing/2014/main" id="{1ECDFD65-3965-4589-A4C2-16510946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1" name="Freeform: Shape 100">
              <a:extLst>
                <a:ext uri="{FF2B5EF4-FFF2-40B4-BE49-F238E27FC236}">
                  <a16:creationId xmlns:a16="http://schemas.microsoft.com/office/drawing/2014/main" id="{CA8C54E5-84FF-4F13-AA46-FED8E8DAD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2" name="Freeform: Shape 101">
              <a:extLst>
                <a:ext uri="{FF2B5EF4-FFF2-40B4-BE49-F238E27FC236}">
                  <a16:creationId xmlns:a16="http://schemas.microsoft.com/office/drawing/2014/main" id="{BECA2236-A9B4-439E-9BAB-56AE965F6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3" name="Freeform: Shape 102">
              <a:extLst>
                <a:ext uri="{FF2B5EF4-FFF2-40B4-BE49-F238E27FC236}">
                  <a16:creationId xmlns:a16="http://schemas.microsoft.com/office/drawing/2014/main" id="{E9441778-3D1A-4F75-A5A1-7214DAFB1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Shape 103">
              <a:extLst>
                <a:ext uri="{FF2B5EF4-FFF2-40B4-BE49-F238E27FC236}">
                  <a16:creationId xmlns:a16="http://schemas.microsoft.com/office/drawing/2014/main" id="{9B9AA094-8F15-4A0C-AA38-346BD5DDC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Freeform: Shape 104">
              <a:extLst>
                <a:ext uri="{FF2B5EF4-FFF2-40B4-BE49-F238E27FC236}">
                  <a16:creationId xmlns:a16="http://schemas.microsoft.com/office/drawing/2014/main" id="{119958CA-594A-4498-84BE-F61BFC580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Freeform: Shape 105">
              <a:extLst>
                <a:ext uri="{FF2B5EF4-FFF2-40B4-BE49-F238E27FC236}">
                  <a16:creationId xmlns:a16="http://schemas.microsoft.com/office/drawing/2014/main" id="{FDFCE354-2B72-4480-97DE-E882906FD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Shape 106">
              <a:extLst>
                <a:ext uri="{FF2B5EF4-FFF2-40B4-BE49-F238E27FC236}">
                  <a16:creationId xmlns:a16="http://schemas.microsoft.com/office/drawing/2014/main" id="{BC973E6C-6BC5-4FF1-8ECA-861597312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Shape 107">
              <a:extLst>
                <a:ext uri="{FF2B5EF4-FFF2-40B4-BE49-F238E27FC236}">
                  <a16:creationId xmlns:a16="http://schemas.microsoft.com/office/drawing/2014/main" id="{D64FCB3C-7129-40FC-B584-150E5E62F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Shape 108">
              <a:extLst>
                <a:ext uri="{FF2B5EF4-FFF2-40B4-BE49-F238E27FC236}">
                  <a16:creationId xmlns:a16="http://schemas.microsoft.com/office/drawing/2014/main" id="{E211C60F-B3FE-47DD-BD11-D33173634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Shape 109">
              <a:extLst>
                <a:ext uri="{FF2B5EF4-FFF2-40B4-BE49-F238E27FC236}">
                  <a16:creationId xmlns:a16="http://schemas.microsoft.com/office/drawing/2014/main" id="{0D3EA065-68A6-4DD0-99BA-645480D4A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Shape 110">
              <a:extLst>
                <a:ext uri="{FF2B5EF4-FFF2-40B4-BE49-F238E27FC236}">
                  <a16:creationId xmlns:a16="http://schemas.microsoft.com/office/drawing/2014/main" id="{2B6AC294-B9BA-4C59-B08A-53548D610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Shape 111">
              <a:extLst>
                <a:ext uri="{FF2B5EF4-FFF2-40B4-BE49-F238E27FC236}">
                  <a16:creationId xmlns:a16="http://schemas.microsoft.com/office/drawing/2014/main" id="{95F31034-2EF3-4F10-85B8-454316F2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Shape 112">
              <a:extLst>
                <a:ext uri="{FF2B5EF4-FFF2-40B4-BE49-F238E27FC236}">
                  <a16:creationId xmlns:a16="http://schemas.microsoft.com/office/drawing/2014/main" id="{AA87A0E7-AF0B-4A66-AFF6-689E7D388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Shape 113">
              <a:extLst>
                <a:ext uri="{FF2B5EF4-FFF2-40B4-BE49-F238E27FC236}">
                  <a16:creationId xmlns:a16="http://schemas.microsoft.com/office/drawing/2014/main" id="{0D8E5EAF-B0C7-4E80-92EF-0209B4FE7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Shape 114">
              <a:extLst>
                <a:ext uri="{FF2B5EF4-FFF2-40B4-BE49-F238E27FC236}">
                  <a16:creationId xmlns:a16="http://schemas.microsoft.com/office/drawing/2014/main" id="{FAA01C3F-AD71-4F07-8664-821309948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Shape 115">
              <a:extLst>
                <a:ext uri="{FF2B5EF4-FFF2-40B4-BE49-F238E27FC236}">
                  <a16:creationId xmlns:a16="http://schemas.microsoft.com/office/drawing/2014/main" id="{A30EC962-F7C8-4F17-A8EB-8EC64ADE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7" name="Freeform: Shape 116">
              <a:extLst>
                <a:ext uri="{FF2B5EF4-FFF2-40B4-BE49-F238E27FC236}">
                  <a16:creationId xmlns:a16="http://schemas.microsoft.com/office/drawing/2014/main" id="{FA0DA527-FFEF-4AB6-B38F-FDF228D5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8" name="Freeform: Shape 117">
              <a:extLst>
                <a:ext uri="{FF2B5EF4-FFF2-40B4-BE49-F238E27FC236}">
                  <a16:creationId xmlns:a16="http://schemas.microsoft.com/office/drawing/2014/main" id="{FAB5776C-CF29-46E0-9A73-03A318AE6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Freeform: Shape 118">
              <a:extLst>
                <a:ext uri="{FF2B5EF4-FFF2-40B4-BE49-F238E27FC236}">
                  <a16:creationId xmlns:a16="http://schemas.microsoft.com/office/drawing/2014/main" id="{45572D84-640D-47CC-A862-6DCF1A73E6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Freeform: Shape 119">
              <a:extLst>
                <a:ext uri="{FF2B5EF4-FFF2-40B4-BE49-F238E27FC236}">
                  <a16:creationId xmlns:a16="http://schemas.microsoft.com/office/drawing/2014/main" id="{0F9CD199-6195-4F64-9E22-94AD9D760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1" name="Freeform: Shape 120">
              <a:extLst>
                <a:ext uri="{FF2B5EF4-FFF2-40B4-BE49-F238E27FC236}">
                  <a16:creationId xmlns:a16="http://schemas.microsoft.com/office/drawing/2014/main" id="{35BC72FF-17EE-425A-B62A-2E024A6D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2" name="Freeform: Shape 121">
              <a:extLst>
                <a:ext uri="{FF2B5EF4-FFF2-40B4-BE49-F238E27FC236}">
                  <a16:creationId xmlns:a16="http://schemas.microsoft.com/office/drawing/2014/main" id="{26F3AB89-E7FF-4C05-9243-32DF9B4DF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3" name="Freeform: Shape 122">
              <a:extLst>
                <a:ext uri="{FF2B5EF4-FFF2-40B4-BE49-F238E27FC236}">
                  <a16:creationId xmlns:a16="http://schemas.microsoft.com/office/drawing/2014/main" id="{DABD659D-3754-4F63-9C8D-54AB1549E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Freeform: Shape 123">
              <a:extLst>
                <a:ext uri="{FF2B5EF4-FFF2-40B4-BE49-F238E27FC236}">
                  <a16:creationId xmlns:a16="http://schemas.microsoft.com/office/drawing/2014/main" id="{C9DF2EF3-55C8-4745-9F55-24B60215D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Freeform: Shape 124">
              <a:extLst>
                <a:ext uri="{FF2B5EF4-FFF2-40B4-BE49-F238E27FC236}">
                  <a16:creationId xmlns:a16="http://schemas.microsoft.com/office/drawing/2014/main" id="{13C67022-CC78-4114-891A-C34637A6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6" name="Freeform: Shape 125">
              <a:extLst>
                <a:ext uri="{FF2B5EF4-FFF2-40B4-BE49-F238E27FC236}">
                  <a16:creationId xmlns:a16="http://schemas.microsoft.com/office/drawing/2014/main" id="{A0F93252-C331-4CBB-B4F8-6B12B3903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7" name="Freeform: Shape 126">
              <a:extLst>
                <a:ext uri="{FF2B5EF4-FFF2-40B4-BE49-F238E27FC236}">
                  <a16:creationId xmlns:a16="http://schemas.microsoft.com/office/drawing/2014/main" id="{7F4537F3-EDF5-4626-AFBE-4488E0140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8" name="Freeform: Shape 127">
              <a:extLst>
                <a:ext uri="{FF2B5EF4-FFF2-40B4-BE49-F238E27FC236}">
                  <a16:creationId xmlns:a16="http://schemas.microsoft.com/office/drawing/2014/main" id="{3848604B-6F7A-4A76-96F8-6B7BE1FE8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9" name="Freeform: Shape 128">
              <a:extLst>
                <a:ext uri="{FF2B5EF4-FFF2-40B4-BE49-F238E27FC236}">
                  <a16:creationId xmlns:a16="http://schemas.microsoft.com/office/drawing/2014/main" id="{73D47B0C-A018-4B2C-898B-2391FC845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0" name="Freeform: Shape 129">
              <a:extLst>
                <a:ext uri="{FF2B5EF4-FFF2-40B4-BE49-F238E27FC236}">
                  <a16:creationId xmlns:a16="http://schemas.microsoft.com/office/drawing/2014/main" id="{03DD4A89-CBC7-4BEE-AF16-D76807C08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1" name="Freeform: Shape 130">
              <a:extLst>
                <a:ext uri="{FF2B5EF4-FFF2-40B4-BE49-F238E27FC236}">
                  <a16:creationId xmlns:a16="http://schemas.microsoft.com/office/drawing/2014/main" id="{E63C3831-F632-40D9-84E9-FEDA73C6B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2" name="Freeform: Shape 131">
              <a:extLst>
                <a:ext uri="{FF2B5EF4-FFF2-40B4-BE49-F238E27FC236}">
                  <a16:creationId xmlns:a16="http://schemas.microsoft.com/office/drawing/2014/main" id="{5D39FEFA-CF2D-47D2-A180-417199AE8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3" name="Freeform: Shape 132">
              <a:extLst>
                <a:ext uri="{FF2B5EF4-FFF2-40B4-BE49-F238E27FC236}">
                  <a16:creationId xmlns:a16="http://schemas.microsoft.com/office/drawing/2014/main" id="{987F2FB4-CAFE-4018-A06E-5BAB572FF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4" name="Freeform: Shape 133">
              <a:extLst>
                <a:ext uri="{FF2B5EF4-FFF2-40B4-BE49-F238E27FC236}">
                  <a16:creationId xmlns:a16="http://schemas.microsoft.com/office/drawing/2014/main" id="{9C990CED-1FA9-4850-8469-14600277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5" name="Freeform: Shape 134">
              <a:extLst>
                <a:ext uri="{FF2B5EF4-FFF2-40B4-BE49-F238E27FC236}">
                  <a16:creationId xmlns:a16="http://schemas.microsoft.com/office/drawing/2014/main" id="{95BF6636-258D-497B-ABBF-1813F114B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6" name="Freeform: Shape 135">
              <a:extLst>
                <a:ext uri="{FF2B5EF4-FFF2-40B4-BE49-F238E27FC236}">
                  <a16:creationId xmlns:a16="http://schemas.microsoft.com/office/drawing/2014/main" id="{27D9B40C-72EA-4EFC-B711-9F7828061E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7" name="Freeform: Shape 136">
              <a:extLst>
                <a:ext uri="{FF2B5EF4-FFF2-40B4-BE49-F238E27FC236}">
                  <a16:creationId xmlns:a16="http://schemas.microsoft.com/office/drawing/2014/main" id="{454702A9-BABD-4005-8B4D-991D3CFBE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8" name="Freeform: Shape 137">
              <a:extLst>
                <a:ext uri="{FF2B5EF4-FFF2-40B4-BE49-F238E27FC236}">
                  <a16:creationId xmlns:a16="http://schemas.microsoft.com/office/drawing/2014/main" id="{1E860B77-3AB6-46A1-9CE3-37D976AF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9" name="Freeform: Shape 138">
              <a:extLst>
                <a:ext uri="{FF2B5EF4-FFF2-40B4-BE49-F238E27FC236}">
                  <a16:creationId xmlns:a16="http://schemas.microsoft.com/office/drawing/2014/main" id="{292ABAA7-B221-4C32-8F87-ABBAE21ADA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0" name="Freeform: Shape 139">
              <a:extLst>
                <a:ext uri="{FF2B5EF4-FFF2-40B4-BE49-F238E27FC236}">
                  <a16:creationId xmlns:a16="http://schemas.microsoft.com/office/drawing/2014/main" id="{81D416EA-36C9-4DC6-A012-0C0F3FDF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1" name="Freeform: Shape 140">
              <a:extLst>
                <a:ext uri="{FF2B5EF4-FFF2-40B4-BE49-F238E27FC236}">
                  <a16:creationId xmlns:a16="http://schemas.microsoft.com/office/drawing/2014/main" id="{A7F4DF81-59CD-4438-AA36-8F1BCCF97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2" name="Freeform: Shape 141">
              <a:extLst>
                <a:ext uri="{FF2B5EF4-FFF2-40B4-BE49-F238E27FC236}">
                  <a16:creationId xmlns:a16="http://schemas.microsoft.com/office/drawing/2014/main" id="{77C64A27-32D1-40C4-B94F-1093B6DE6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3" name="Freeform: Shape 142">
              <a:extLst>
                <a:ext uri="{FF2B5EF4-FFF2-40B4-BE49-F238E27FC236}">
                  <a16:creationId xmlns:a16="http://schemas.microsoft.com/office/drawing/2014/main" id="{4797AB82-41AF-4856-AFC1-222C6DBC7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4" name="Freeform: Shape 143">
              <a:extLst>
                <a:ext uri="{FF2B5EF4-FFF2-40B4-BE49-F238E27FC236}">
                  <a16:creationId xmlns:a16="http://schemas.microsoft.com/office/drawing/2014/main" id="{80C1D340-365C-4212-A0FE-D7D06095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5" name="Freeform: Shape 144">
              <a:extLst>
                <a:ext uri="{FF2B5EF4-FFF2-40B4-BE49-F238E27FC236}">
                  <a16:creationId xmlns:a16="http://schemas.microsoft.com/office/drawing/2014/main" id="{3493915A-115F-4720-86A4-853B73230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6" name="Freeform: Shape 145">
              <a:extLst>
                <a:ext uri="{FF2B5EF4-FFF2-40B4-BE49-F238E27FC236}">
                  <a16:creationId xmlns:a16="http://schemas.microsoft.com/office/drawing/2014/main" id="{2B7C4C77-1BED-4D31-8452-96E6F6B2A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7" name="Freeform: Shape 146">
              <a:extLst>
                <a:ext uri="{FF2B5EF4-FFF2-40B4-BE49-F238E27FC236}">
                  <a16:creationId xmlns:a16="http://schemas.microsoft.com/office/drawing/2014/main" id="{98B04703-29C2-4A3B-AF19-7434D788E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8" name="Freeform: Shape 147">
              <a:extLst>
                <a:ext uri="{FF2B5EF4-FFF2-40B4-BE49-F238E27FC236}">
                  <a16:creationId xmlns:a16="http://schemas.microsoft.com/office/drawing/2014/main" id="{6557C845-906D-43D8-92DE-72EF46068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9" name="Freeform: Shape 148">
              <a:extLst>
                <a:ext uri="{FF2B5EF4-FFF2-40B4-BE49-F238E27FC236}">
                  <a16:creationId xmlns:a16="http://schemas.microsoft.com/office/drawing/2014/main" id="{55858061-043C-4334-BFCE-D9F77366A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0" name="Freeform: Shape 149">
              <a:extLst>
                <a:ext uri="{FF2B5EF4-FFF2-40B4-BE49-F238E27FC236}">
                  <a16:creationId xmlns:a16="http://schemas.microsoft.com/office/drawing/2014/main" id="{5B825429-701A-43D0-83FA-2AF61D842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1" name="Freeform: Shape 150">
              <a:extLst>
                <a:ext uri="{FF2B5EF4-FFF2-40B4-BE49-F238E27FC236}">
                  <a16:creationId xmlns:a16="http://schemas.microsoft.com/office/drawing/2014/main" id="{A633109C-AACA-40CF-B41E-488FD4884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2" name="Freeform: Shape 151">
              <a:extLst>
                <a:ext uri="{FF2B5EF4-FFF2-40B4-BE49-F238E27FC236}">
                  <a16:creationId xmlns:a16="http://schemas.microsoft.com/office/drawing/2014/main" id="{F7558F3F-5D90-45F4-AA12-07ED3A519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3" name="Freeform: Shape 152">
              <a:extLst>
                <a:ext uri="{FF2B5EF4-FFF2-40B4-BE49-F238E27FC236}">
                  <a16:creationId xmlns:a16="http://schemas.microsoft.com/office/drawing/2014/main" id="{451DD258-CE67-424A-BF5B-AFFA82B56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4" name="Freeform: Shape 153">
              <a:extLst>
                <a:ext uri="{FF2B5EF4-FFF2-40B4-BE49-F238E27FC236}">
                  <a16:creationId xmlns:a16="http://schemas.microsoft.com/office/drawing/2014/main" id="{4400BE62-7130-4D75-B3AB-AA78B0224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5" name="Freeform: Shape 154">
              <a:extLst>
                <a:ext uri="{FF2B5EF4-FFF2-40B4-BE49-F238E27FC236}">
                  <a16:creationId xmlns:a16="http://schemas.microsoft.com/office/drawing/2014/main" id="{22DE0A40-C470-4BF2-86BE-950D01B0C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6" name="Freeform: Shape 155">
              <a:extLst>
                <a:ext uri="{FF2B5EF4-FFF2-40B4-BE49-F238E27FC236}">
                  <a16:creationId xmlns:a16="http://schemas.microsoft.com/office/drawing/2014/main" id="{FD0A8776-E748-4D71-999B-FF5213CB4F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7" name="Freeform: Shape 156">
              <a:extLst>
                <a:ext uri="{FF2B5EF4-FFF2-40B4-BE49-F238E27FC236}">
                  <a16:creationId xmlns:a16="http://schemas.microsoft.com/office/drawing/2014/main" id="{9868C751-1379-453B-AC78-C61BCDFD7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8" name="Freeform: Shape 157">
              <a:extLst>
                <a:ext uri="{FF2B5EF4-FFF2-40B4-BE49-F238E27FC236}">
                  <a16:creationId xmlns:a16="http://schemas.microsoft.com/office/drawing/2014/main" id="{AB5E0827-B184-45E4-BE8A-A6E9B4456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Freeform: Shape 158">
              <a:extLst>
                <a:ext uri="{FF2B5EF4-FFF2-40B4-BE49-F238E27FC236}">
                  <a16:creationId xmlns:a16="http://schemas.microsoft.com/office/drawing/2014/main" id="{528E9365-B34E-471B-B5F5-7D7AA0226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0" name="Freeform: Shape 159">
              <a:extLst>
                <a:ext uri="{FF2B5EF4-FFF2-40B4-BE49-F238E27FC236}">
                  <a16:creationId xmlns:a16="http://schemas.microsoft.com/office/drawing/2014/main" id="{E32C453C-483A-468F-8AE5-9653EE06C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Freeform: Shape 160">
              <a:extLst>
                <a:ext uri="{FF2B5EF4-FFF2-40B4-BE49-F238E27FC236}">
                  <a16:creationId xmlns:a16="http://schemas.microsoft.com/office/drawing/2014/main" id="{8206E38D-8DBE-4126-8CAC-F737F5835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2" name="Freeform: Shape 161">
              <a:extLst>
                <a:ext uri="{FF2B5EF4-FFF2-40B4-BE49-F238E27FC236}">
                  <a16:creationId xmlns:a16="http://schemas.microsoft.com/office/drawing/2014/main" id="{ED5D9B69-81D5-4D7D-875B-4E07EC457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3" name="Freeform: Shape 162">
              <a:extLst>
                <a:ext uri="{FF2B5EF4-FFF2-40B4-BE49-F238E27FC236}">
                  <a16:creationId xmlns:a16="http://schemas.microsoft.com/office/drawing/2014/main" id="{E5212BDC-A49B-4150-8C9A-BFD08D9E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4" name="Freeform: Shape 163">
              <a:extLst>
                <a:ext uri="{FF2B5EF4-FFF2-40B4-BE49-F238E27FC236}">
                  <a16:creationId xmlns:a16="http://schemas.microsoft.com/office/drawing/2014/main" id="{D8A2BE4D-B38F-4C4C-A82F-FABB3DE99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5" name="Freeform: Shape 164">
              <a:extLst>
                <a:ext uri="{FF2B5EF4-FFF2-40B4-BE49-F238E27FC236}">
                  <a16:creationId xmlns:a16="http://schemas.microsoft.com/office/drawing/2014/main" id="{94EFD994-9359-4615-BFA9-DFCC942F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6" name="Freeform: Shape 165">
              <a:extLst>
                <a:ext uri="{FF2B5EF4-FFF2-40B4-BE49-F238E27FC236}">
                  <a16:creationId xmlns:a16="http://schemas.microsoft.com/office/drawing/2014/main" id="{4205EAC6-6E11-4106-A079-7E9F2F62C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7" name="Freeform: Shape 166">
              <a:extLst>
                <a:ext uri="{FF2B5EF4-FFF2-40B4-BE49-F238E27FC236}">
                  <a16:creationId xmlns:a16="http://schemas.microsoft.com/office/drawing/2014/main" id="{EDDCF5F4-CA05-4922-AF4B-F9629D6F3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8" name="Freeform: Shape 167">
              <a:extLst>
                <a:ext uri="{FF2B5EF4-FFF2-40B4-BE49-F238E27FC236}">
                  <a16:creationId xmlns:a16="http://schemas.microsoft.com/office/drawing/2014/main" id="{09113CF3-AB25-42A2-8DE0-735C1F40C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9" name="Freeform: Shape 168">
              <a:extLst>
                <a:ext uri="{FF2B5EF4-FFF2-40B4-BE49-F238E27FC236}">
                  <a16:creationId xmlns:a16="http://schemas.microsoft.com/office/drawing/2014/main" id="{FB5092A3-B3FA-4AC8-82C3-FA386B848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0" name="Freeform: Shape 169">
              <a:extLst>
                <a:ext uri="{FF2B5EF4-FFF2-40B4-BE49-F238E27FC236}">
                  <a16:creationId xmlns:a16="http://schemas.microsoft.com/office/drawing/2014/main" id="{08F8F5D2-8958-4ED5-94E8-B4AB9F442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1" name="Freeform: Shape 170">
              <a:extLst>
                <a:ext uri="{FF2B5EF4-FFF2-40B4-BE49-F238E27FC236}">
                  <a16:creationId xmlns:a16="http://schemas.microsoft.com/office/drawing/2014/main" id="{87D2E7CC-7DFE-42C8-9E78-44777D7B9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2" name="Freeform: Shape 171">
              <a:extLst>
                <a:ext uri="{FF2B5EF4-FFF2-40B4-BE49-F238E27FC236}">
                  <a16:creationId xmlns:a16="http://schemas.microsoft.com/office/drawing/2014/main" id="{6E57A90F-A41A-4C97-8EA3-ADD911EDD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Freeform: Shape 172">
              <a:extLst>
                <a:ext uri="{FF2B5EF4-FFF2-40B4-BE49-F238E27FC236}">
                  <a16:creationId xmlns:a16="http://schemas.microsoft.com/office/drawing/2014/main" id="{B9C217A0-4087-4422-8635-C74D0B13A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4" name="Freeform: Shape 173">
              <a:extLst>
                <a:ext uri="{FF2B5EF4-FFF2-40B4-BE49-F238E27FC236}">
                  <a16:creationId xmlns:a16="http://schemas.microsoft.com/office/drawing/2014/main" id="{9C0E89CF-75CB-4D42-9E44-ADF284D84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5" name="Freeform: Shape 174">
              <a:extLst>
                <a:ext uri="{FF2B5EF4-FFF2-40B4-BE49-F238E27FC236}">
                  <a16:creationId xmlns:a16="http://schemas.microsoft.com/office/drawing/2014/main" id="{5564F9F3-0D82-4874-9440-38F3AF917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6" name="Freeform: Shape 175">
              <a:extLst>
                <a:ext uri="{FF2B5EF4-FFF2-40B4-BE49-F238E27FC236}">
                  <a16:creationId xmlns:a16="http://schemas.microsoft.com/office/drawing/2014/main" id="{8E318789-20ED-497A-AFEB-3280B07AB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7" name="Freeform: Shape 176">
              <a:extLst>
                <a:ext uri="{FF2B5EF4-FFF2-40B4-BE49-F238E27FC236}">
                  <a16:creationId xmlns:a16="http://schemas.microsoft.com/office/drawing/2014/main" id="{F2256C04-2807-49A4-93C3-95542421D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8" name="Freeform: Shape 177">
              <a:extLst>
                <a:ext uri="{FF2B5EF4-FFF2-40B4-BE49-F238E27FC236}">
                  <a16:creationId xmlns:a16="http://schemas.microsoft.com/office/drawing/2014/main" id="{14FBD6ED-2E68-4F38-BF88-DC75DAECA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9" name="Freeform: Shape 178">
              <a:extLst>
                <a:ext uri="{FF2B5EF4-FFF2-40B4-BE49-F238E27FC236}">
                  <a16:creationId xmlns:a16="http://schemas.microsoft.com/office/drawing/2014/main" id="{AF7BF2B0-9477-4227-9CDB-98E8AF7C1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0" name="Freeform: Shape 179">
              <a:extLst>
                <a:ext uri="{FF2B5EF4-FFF2-40B4-BE49-F238E27FC236}">
                  <a16:creationId xmlns:a16="http://schemas.microsoft.com/office/drawing/2014/main" id="{7B6B9DAA-B992-45AD-A992-9CDFB41B9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1" name="Freeform: Shape 180">
              <a:extLst>
                <a:ext uri="{FF2B5EF4-FFF2-40B4-BE49-F238E27FC236}">
                  <a16:creationId xmlns:a16="http://schemas.microsoft.com/office/drawing/2014/main" id="{8DE418D1-D67F-4FD8-BA49-CC986A712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2" name="Freeform: Shape 181">
              <a:extLst>
                <a:ext uri="{FF2B5EF4-FFF2-40B4-BE49-F238E27FC236}">
                  <a16:creationId xmlns:a16="http://schemas.microsoft.com/office/drawing/2014/main" id="{39AB1E1F-243A-489C-8753-69078993E9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3" name="Freeform: Shape 182">
              <a:extLst>
                <a:ext uri="{FF2B5EF4-FFF2-40B4-BE49-F238E27FC236}">
                  <a16:creationId xmlns:a16="http://schemas.microsoft.com/office/drawing/2014/main" id="{F5E4BFF9-A8A8-4B08-AC59-228B81E02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4" name="Freeform: Shape 183">
              <a:extLst>
                <a:ext uri="{FF2B5EF4-FFF2-40B4-BE49-F238E27FC236}">
                  <a16:creationId xmlns:a16="http://schemas.microsoft.com/office/drawing/2014/main" id="{D3D80DFA-96DF-4CD6-B136-557368FF3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5" name="Freeform: Shape 184">
              <a:extLst>
                <a:ext uri="{FF2B5EF4-FFF2-40B4-BE49-F238E27FC236}">
                  <a16:creationId xmlns:a16="http://schemas.microsoft.com/office/drawing/2014/main" id="{1ED3E86E-8BEE-463D-A646-180ABD21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6" name="Freeform: Shape 185">
              <a:extLst>
                <a:ext uri="{FF2B5EF4-FFF2-40B4-BE49-F238E27FC236}">
                  <a16:creationId xmlns:a16="http://schemas.microsoft.com/office/drawing/2014/main" id="{ADD483A5-049C-4EBA-B2D1-910117903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7" name="Freeform: Shape 186">
              <a:extLst>
                <a:ext uri="{FF2B5EF4-FFF2-40B4-BE49-F238E27FC236}">
                  <a16:creationId xmlns:a16="http://schemas.microsoft.com/office/drawing/2014/main" id="{1116FEF0-D89A-43D8-B160-04E86A39F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8" name="Freeform: Shape 187">
              <a:extLst>
                <a:ext uri="{FF2B5EF4-FFF2-40B4-BE49-F238E27FC236}">
                  <a16:creationId xmlns:a16="http://schemas.microsoft.com/office/drawing/2014/main" id="{517D6EEA-1BB1-4EC1-87B7-2CAFBE348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9" name="Freeform: Shape 188">
              <a:extLst>
                <a:ext uri="{FF2B5EF4-FFF2-40B4-BE49-F238E27FC236}">
                  <a16:creationId xmlns:a16="http://schemas.microsoft.com/office/drawing/2014/main" id="{2EBD1224-D8F1-4976-BE1F-B4ABB071A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0" name="Freeform: Shape 189">
              <a:extLst>
                <a:ext uri="{FF2B5EF4-FFF2-40B4-BE49-F238E27FC236}">
                  <a16:creationId xmlns:a16="http://schemas.microsoft.com/office/drawing/2014/main" id="{DEBB9B87-CACC-4819-BEFA-C8A0C1AF2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1" name="Freeform: Shape 190">
              <a:extLst>
                <a:ext uri="{FF2B5EF4-FFF2-40B4-BE49-F238E27FC236}">
                  <a16:creationId xmlns:a16="http://schemas.microsoft.com/office/drawing/2014/main" id="{5259DF1F-DEAD-492D-AFEE-BA7BB1A7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2" name="Freeform: Shape 191">
              <a:extLst>
                <a:ext uri="{FF2B5EF4-FFF2-40B4-BE49-F238E27FC236}">
                  <a16:creationId xmlns:a16="http://schemas.microsoft.com/office/drawing/2014/main" id="{D3573A36-F1A6-4532-829C-AE49B7CE2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3" name="Freeform: Shape 192">
              <a:extLst>
                <a:ext uri="{FF2B5EF4-FFF2-40B4-BE49-F238E27FC236}">
                  <a16:creationId xmlns:a16="http://schemas.microsoft.com/office/drawing/2014/main" id="{F1A8D26A-350C-45FE-AA87-4AC5C0568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4" name="Freeform: Shape 193">
              <a:extLst>
                <a:ext uri="{FF2B5EF4-FFF2-40B4-BE49-F238E27FC236}">
                  <a16:creationId xmlns:a16="http://schemas.microsoft.com/office/drawing/2014/main" id="{5044A982-3E0F-4D17-9104-27E2D2D2F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5" name="Freeform: Shape 194">
              <a:extLst>
                <a:ext uri="{FF2B5EF4-FFF2-40B4-BE49-F238E27FC236}">
                  <a16:creationId xmlns:a16="http://schemas.microsoft.com/office/drawing/2014/main" id="{68EB580A-7544-41A1-AE10-5C52B00FB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6" name="Freeform: Shape 195">
              <a:extLst>
                <a:ext uri="{FF2B5EF4-FFF2-40B4-BE49-F238E27FC236}">
                  <a16:creationId xmlns:a16="http://schemas.microsoft.com/office/drawing/2014/main" id="{65DBF4F2-4158-4DA7-AF14-7F9DDF07BF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7" name="Freeform: Shape 196">
              <a:extLst>
                <a:ext uri="{FF2B5EF4-FFF2-40B4-BE49-F238E27FC236}">
                  <a16:creationId xmlns:a16="http://schemas.microsoft.com/office/drawing/2014/main" id="{F43513B1-0D48-4482-AA4E-2046DE585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8" name="Freeform: Shape 197">
              <a:extLst>
                <a:ext uri="{FF2B5EF4-FFF2-40B4-BE49-F238E27FC236}">
                  <a16:creationId xmlns:a16="http://schemas.microsoft.com/office/drawing/2014/main" id="{AC04BF60-8F64-4663-A8B4-D8BC1943B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9" name="Freeform: Shape 198">
              <a:extLst>
                <a:ext uri="{FF2B5EF4-FFF2-40B4-BE49-F238E27FC236}">
                  <a16:creationId xmlns:a16="http://schemas.microsoft.com/office/drawing/2014/main" id="{1B9A4999-4058-4260-B3D7-A8B6C1361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0" name="Freeform: Shape 199">
              <a:extLst>
                <a:ext uri="{FF2B5EF4-FFF2-40B4-BE49-F238E27FC236}">
                  <a16:creationId xmlns:a16="http://schemas.microsoft.com/office/drawing/2014/main" id="{99FCBE72-DC7B-42FD-B59A-E1714802E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1" name="Freeform: Shape 200">
              <a:extLst>
                <a:ext uri="{FF2B5EF4-FFF2-40B4-BE49-F238E27FC236}">
                  <a16:creationId xmlns:a16="http://schemas.microsoft.com/office/drawing/2014/main" id="{2FC3A23A-4EDB-4DD4-B293-746E0255A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Content Placeholder 2">
            <a:extLst>
              <a:ext uri="{FF2B5EF4-FFF2-40B4-BE49-F238E27FC236}">
                <a16:creationId xmlns:a16="http://schemas.microsoft.com/office/drawing/2014/main" id="{BA5D772E-E35C-9FD5-9C7A-B2D92E06782E}"/>
              </a:ext>
            </a:extLst>
          </p:cNvPr>
          <p:cNvSpPr>
            <a:spLocks noGrp="1"/>
          </p:cNvSpPr>
          <p:nvPr>
            <p:ph idx="1"/>
          </p:nvPr>
        </p:nvSpPr>
        <p:spPr>
          <a:xfrm>
            <a:off x="5834806" y="1363468"/>
            <a:ext cx="6226877" cy="4466572"/>
          </a:xfrm>
        </p:spPr>
        <p:txBody>
          <a:bodyPr anchor="t">
            <a:noAutofit/>
          </a:bodyPr>
          <a:lstStyle/>
          <a:p>
            <a:r>
              <a:rPr lang="en-GB" sz="1800" b="1" dirty="0">
                <a:solidFill>
                  <a:schemeClr val="bg1"/>
                </a:solidFill>
              </a:rPr>
              <a:t>Define the Vibe</a:t>
            </a:r>
            <a:r>
              <a:rPr lang="en-GB" sz="1800" dirty="0">
                <a:solidFill>
                  <a:schemeClr val="bg1"/>
                </a:solidFill>
              </a:rPr>
              <a:t>: Brainstorm </a:t>
            </a:r>
            <a:r>
              <a:rPr lang="en-GB" sz="1800" b="1" dirty="0">
                <a:solidFill>
                  <a:schemeClr val="bg1"/>
                </a:solidFill>
              </a:rPr>
              <a:t>3-5 adjectives</a:t>
            </a:r>
            <a:r>
              <a:rPr lang="en-GB" sz="1800" dirty="0">
                <a:solidFill>
                  <a:schemeClr val="bg1"/>
                </a:solidFill>
              </a:rPr>
              <a:t> that describe your design's feel (e.g., playful, modern) and write them down.</a:t>
            </a:r>
          </a:p>
          <a:p>
            <a:r>
              <a:rPr lang="en-GB" sz="1800" b="1" dirty="0">
                <a:solidFill>
                  <a:schemeClr val="bg1"/>
                </a:solidFill>
              </a:rPr>
              <a:t>Search for Visuals</a:t>
            </a:r>
            <a:r>
              <a:rPr lang="en-GB" sz="1800" dirty="0">
                <a:solidFill>
                  <a:schemeClr val="bg1"/>
                </a:solidFill>
              </a:rPr>
              <a:t>: Each team member finds images that reflect these adjectives using:</a:t>
            </a:r>
          </a:p>
          <a:p>
            <a:pPr marL="742950" lvl="1" indent="-285750"/>
            <a:r>
              <a:rPr lang="en-GB" sz="1800" b="1" dirty="0" err="1">
                <a:solidFill>
                  <a:schemeClr val="bg1"/>
                </a:solidFill>
              </a:rPr>
              <a:t>Unsplash</a:t>
            </a:r>
            <a:r>
              <a:rPr lang="en-GB" sz="1800" b="1" dirty="0">
                <a:solidFill>
                  <a:schemeClr val="bg1"/>
                </a:solidFill>
              </a:rPr>
              <a:t> in Figma</a:t>
            </a:r>
            <a:endParaRPr lang="en-GB" sz="1800" dirty="0">
              <a:solidFill>
                <a:schemeClr val="bg1"/>
              </a:solidFill>
            </a:endParaRPr>
          </a:p>
          <a:p>
            <a:pPr marL="742950" lvl="1" indent="-285750"/>
            <a:r>
              <a:rPr lang="en-GB" sz="1800" dirty="0">
                <a:solidFill>
                  <a:schemeClr val="bg1"/>
                </a:solidFill>
              </a:rPr>
              <a:t>Optionally, try </a:t>
            </a:r>
            <a:r>
              <a:rPr lang="en-GB" sz="1800" b="1" dirty="0">
                <a:solidFill>
                  <a:schemeClr val="bg1"/>
                </a:solidFill>
              </a:rPr>
              <a:t>Cosmos</a:t>
            </a:r>
            <a:r>
              <a:rPr lang="en-GB" sz="1800" dirty="0">
                <a:solidFill>
                  <a:schemeClr val="bg1"/>
                </a:solidFill>
              </a:rPr>
              <a:t> for AI </a:t>
            </a:r>
            <a:r>
              <a:rPr lang="en-GB" sz="1800" dirty="0" err="1">
                <a:solidFill>
                  <a:schemeClr val="bg1"/>
                </a:solidFill>
              </a:rPr>
              <a:t>moodboards</a:t>
            </a:r>
            <a:r>
              <a:rPr lang="en-GB" sz="1800" dirty="0">
                <a:solidFill>
                  <a:schemeClr val="bg1"/>
                </a:solidFill>
              </a:rPr>
              <a:t>.</a:t>
            </a:r>
          </a:p>
          <a:p>
            <a:pPr marL="742950" lvl="1" indent="-285750"/>
            <a:r>
              <a:rPr lang="en-GB" sz="1800" dirty="0">
                <a:solidFill>
                  <a:schemeClr val="bg1"/>
                </a:solidFill>
              </a:rPr>
              <a:t>Use </a:t>
            </a:r>
            <a:r>
              <a:rPr lang="en-GB" sz="1800" b="1" dirty="0" err="1">
                <a:solidFill>
                  <a:schemeClr val="bg1"/>
                </a:solidFill>
              </a:rPr>
              <a:t>WhatFont</a:t>
            </a:r>
            <a:r>
              <a:rPr lang="en-GB" sz="1800" dirty="0">
                <a:solidFill>
                  <a:schemeClr val="bg1"/>
                </a:solidFill>
              </a:rPr>
              <a:t> to identify fonts on websites.</a:t>
            </a:r>
          </a:p>
          <a:p>
            <a:r>
              <a:rPr lang="en-GB" sz="1800" b="1" dirty="0">
                <a:solidFill>
                  <a:schemeClr val="bg1"/>
                </a:solidFill>
              </a:rPr>
              <a:t>Build the </a:t>
            </a:r>
            <a:r>
              <a:rPr lang="en-GB" sz="1800" b="1" dirty="0" err="1">
                <a:solidFill>
                  <a:schemeClr val="bg1"/>
                </a:solidFill>
              </a:rPr>
              <a:t>Moodboard</a:t>
            </a:r>
            <a:r>
              <a:rPr lang="en-GB" sz="1800" dirty="0">
                <a:solidFill>
                  <a:schemeClr val="bg1"/>
                </a:solidFill>
              </a:rPr>
              <a:t>: Combine images onto a single </a:t>
            </a:r>
            <a:r>
              <a:rPr lang="en-GB" sz="1800" b="1" dirty="0">
                <a:solidFill>
                  <a:schemeClr val="bg1"/>
                </a:solidFill>
              </a:rPr>
              <a:t>team slide</a:t>
            </a:r>
            <a:r>
              <a:rPr lang="en-GB" sz="1800" dirty="0">
                <a:solidFill>
                  <a:schemeClr val="bg1"/>
                </a:solidFill>
              </a:rPr>
              <a:t>.</a:t>
            </a:r>
          </a:p>
          <a:p>
            <a:r>
              <a:rPr lang="en-GB" sz="1800" b="1" dirty="0">
                <a:solidFill>
                  <a:schemeClr val="bg1"/>
                </a:solidFill>
              </a:rPr>
              <a:t>Pick </a:t>
            </a:r>
            <a:r>
              <a:rPr lang="en-GB" sz="1800" b="1" dirty="0" err="1">
                <a:solidFill>
                  <a:schemeClr val="bg1"/>
                </a:solidFill>
              </a:rPr>
              <a:t>Colors</a:t>
            </a:r>
            <a:r>
              <a:rPr lang="en-GB" sz="1800" dirty="0">
                <a:solidFill>
                  <a:schemeClr val="bg1"/>
                </a:solidFill>
              </a:rPr>
              <a:t>: Choose </a:t>
            </a:r>
            <a:r>
              <a:rPr lang="en-GB" sz="1800" b="1" dirty="0">
                <a:solidFill>
                  <a:schemeClr val="bg1"/>
                </a:solidFill>
              </a:rPr>
              <a:t>primary</a:t>
            </a:r>
            <a:r>
              <a:rPr lang="en-GB" sz="1800" dirty="0">
                <a:solidFill>
                  <a:schemeClr val="bg1"/>
                </a:solidFill>
              </a:rPr>
              <a:t> and </a:t>
            </a:r>
            <a:r>
              <a:rPr lang="en-GB" sz="1800" b="1" dirty="0">
                <a:solidFill>
                  <a:schemeClr val="bg1"/>
                </a:solidFill>
              </a:rPr>
              <a:t>secondary </a:t>
            </a:r>
            <a:r>
              <a:rPr lang="en-GB" sz="1800" b="1" dirty="0" err="1">
                <a:solidFill>
                  <a:schemeClr val="bg1"/>
                </a:solidFill>
              </a:rPr>
              <a:t>colors</a:t>
            </a:r>
            <a:r>
              <a:rPr lang="en-GB" sz="1800" dirty="0">
                <a:solidFill>
                  <a:schemeClr val="bg1"/>
                </a:solidFill>
              </a:rPr>
              <a:t> for your prototype from the </a:t>
            </a:r>
            <a:r>
              <a:rPr lang="en-GB" sz="1800" dirty="0" err="1">
                <a:solidFill>
                  <a:schemeClr val="bg1"/>
                </a:solidFill>
              </a:rPr>
              <a:t>moodboard</a:t>
            </a:r>
            <a:r>
              <a:rPr lang="en-GB" sz="1800" dirty="0">
                <a:solidFill>
                  <a:schemeClr val="bg1"/>
                </a:solidFill>
              </a:rPr>
              <a:t> images.</a:t>
            </a:r>
          </a:p>
          <a:p>
            <a:pPr lvl="1"/>
            <a:r>
              <a:rPr lang="en-GB" sz="1800" dirty="0">
                <a:solidFill>
                  <a:schemeClr val="bg1"/>
                </a:solidFill>
              </a:rPr>
              <a:t>Use </a:t>
            </a:r>
            <a:r>
              <a:rPr lang="en-GB" sz="1800" b="1" dirty="0">
                <a:solidFill>
                  <a:schemeClr val="bg1"/>
                </a:solidFill>
              </a:rPr>
              <a:t>Randoma11y</a:t>
            </a:r>
            <a:r>
              <a:rPr lang="en-GB" sz="1800" dirty="0">
                <a:solidFill>
                  <a:schemeClr val="bg1"/>
                </a:solidFill>
              </a:rPr>
              <a:t> for high-contrast </a:t>
            </a:r>
            <a:r>
              <a:rPr lang="en-GB" sz="1800" dirty="0" err="1">
                <a:solidFill>
                  <a:schemeClr val="bg1"/>
                </a:solidFill>
              </a:rPr>
              <a:t>color</a:t>
            </a:r>
            <a:r>
              <a:rPr lang="en-GB" sz="1800" dirty="0">
                <a:solidFill>
                  <a:schemeClr val="bg1"/>
                </a:solidFill>
              </a:rPr>
              <a:t> combos.</a:t>
            </a:r>
          </a:p>
          <a:p>
            <a:r>
              <a:rPr lang="en-GB" sz="1800" b="1" dirty="0">
                <a:solidFill>
                  <a:schemeClr val="bg1"/>
                </a:solidFill>
              </a:rPr>
              <a:t>Save &amp; Share</a:t>
            </a:r>
            <a:r>
              <a:rPr lang="en-GB" sz="1800" dirty="0">
                <a:solidFill>
                  <a:schemeClr val="bg1"/>
                </a:solidFill>
              </a:rPr>
              <a:t>: Copy your completed slide to the team folder: </a:t>
            </a:r>
            <a:r>
              <a:rPr lang="en-GB" sz="1800" dirty="0">
                <a:solidFill>
                  <a:schemeClr val="tx2">
                    <a:lumMod val="50000"/>
                    <a:lumOff val="50000"/>
                  </a:schemeClr>
                </a:solidFill>
              </a:rPr>
              <a:t>https://</a:t>
            </a:r>
            <a:r>
              <a:rPr lang="en-GB" sz="1800" dirty="0" err="1">
                <a:solidFill>
                  <a:schemeClr val="tx2">
                    <a:lumMod val="50000"/>
                    <a:lumOff val="50000"/>
                  </a:schemeClr>
                </a:solidFill>
              </a:rPr>
              <a:t>bit.ly</a:t>
            </a:r>
            <a:r>
              <a:rPr lang="en-GB" sz="1800" dirty="0">
                <a:solidFill>
                  <a:schemeClr val="tx2">
                    <a:lumMod val="50000"/>
                    <a:lumOff val="50000"/>
                  </a:schemeClr>
                </a:solidFill>
              </a:rPr>
              <a:t>/cs147-mood-board</a:t>
            </a:r>
          </a:p>
        </p:txBody>
      </p:sp>
      <p:pic>
        <p:nvPicPr>
          <p:cNvPr id="11" name="Picture 10" descr="A black and white background with white text&#10;&#10;Description automatically generated">
            <a:extLst>
              <a:ext uri="{FF2B5EF4-FFF2-40B4-BE49-F238E27FC236}">
                <a16:creationId xmlns:a16="http://schemas.microsoft.com/office/drawing/2014/main" id="{3F8C640D-5FA9-54FB-7758-91F848A878B1}"/>
              </a:ext>
            </a:extLst>
          </p:cNvPr>
          <p:cNvPicPr>
            <a:picLocks noChangeAspect="1"/>
          </p:cNvPicPr>
          <p:nvPr/>
        </p:nvPicPr>
        <p:blipFill>
          <a:blip r:embed="rId4"/>
          <a:stretch>
            <a:fillRect/>
          </a:stretch>
        </p:blipFill>
        <p:spPr>
          <a:xfrm>
            <a:off x="2532919" y="668200"/>
            <a:ext cx="2581412" cy="2252734"/>
          </a:xfrm>
          <a:prstGeom prst="rect">
            <a:avLst/>
          </a:prstGeom>
        </p:spPr>
      </p:pic>
    </p:spTree>
    <p:extLst>
      <p:ext uri="{BB962C8B-B14F-4D97-AF65-F5344CB8AC3E}">
        <p14:creationId xmlns:p14="http://schemas.microsoft.com/office/powerpoint/2010/main" val="4607842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558143" y="2126225"/>
            <a:ext cx="7075714"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rPr>
              <a:t>Visual Design that is</a:t>
            </a:r>
          </a:p>
        </p:txBody>
      </p:sp>
      <p:sp>
        <p:nvSpPr>
          <p:cNvPr id="3" name="Rectangle 2"/>
          <p:cNvSpPr/>
          <p:nvPr/>
        </p:nvSpPr>
        <p:spPr>
          <a:xfrm>
            <a:off x="3368908" y="2742934"/>
            <a:ext cx="5454187" cy="1446550"/>
          </a:xfrm>
          <a:prstGeom prst="rect">
            <a:avLst/>
          </a:prstGeom>
        </p:spPr>
        <p:txBody>
          <a:bodyPr wrap="none">
            <a:spAutoFit/>
          </a:bodyPr>
          <a:lstStyle/>
          <a:p>
            <a:r>
              <a:rPr lang="en-US" sz="8800" dirty="0">
                <a:solidFill>
                  <a:srgbClr val="FFB500"/>
                </a:solidFill>
                <a:latin typeface="Helvetica"/>
                <a:cs typeface="Helvetica"/>
              </a:rPr>
              <a:t>Interesting</a:t>
            </a:r>
          </a:p>
        </p:txBody>
      </p:sp>
      <p:sp>
        <p:nvSpPr>
          <p:cNvPr id="4" name="Title 1"/>
          <p:cNvSpPr txBox="1">
            <a:spLocks/>
          </p:cNvSpPr>
          <p:nvPr/>
        </p:nvSpPr>
        <p:spPr bwMode="auto">
          <a:xfrm>
            <a:off x="1524001" y="3805145"/>
            <a:ext cx="9000829"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chemeClr val="bg2">
                    <a:lumMod val="60000"/>
                    <a:lumOff val="40000"/>
                  </a:schemeClr>
                </a:solidFill>
              </a:rPr>
              <a:t>[the wow factor]</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7" name="Slide Number Placeholder 6"/>
          <p:cNvSpPr>
            <a:spLocks noGrp="1"/>
          </p:cNvSpPr>
          <p:nvPr>
            <p:ph type="sldNum" sz="quarter" idx="12"/>
          </p:nvPr>
        </p:nvSpPr>
        <p:spPr/>
        <p:txBody>
          <a:bodyPr/>
          <a:lstStyle/>
          <a:p>
            <a:fld id="{F2949DCA-4B18-234C-AD4E-11144FC20355}" type="slidenum">
              <a:rPr lang="en-US" smtClean="0"/>
              <a:pPr/>
              <a:t>62</a:t>
            </a:fld>
            <a:endParaRPr lang="en-US"/>
          </a:p>
        </p:txBody>
      </p:sp>
    </p:spTree>
    <p:extLst>
      <p:ext uri="{BB962C8B-B14F-4D97-AF65-F5344CB8AC3E}">
        <p14:creationId xmlns:p14="http://schemas.microsoft.com/office/powerpoint/2010/main" val="2281740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 Conventional Layouts</a:t>
            </a:r>
          </a:p>
        </p:txBody>
      </p:sp>
      <p:sp>
        <p:nvSpPr>
          <p:cNvPr id="3" name="Content Placeholder 2"/>
          <p:cNvSpPr>
            <a:spLocks noGrp="1"/>
          </p:cNvSpPr>
          <p:nvPr>
            <p:ph idx="1"/>
          </p:nvPr>
        </p:nvSpPr>
        <p:spPr/>
        <p:txBody>
          <a:bodyPr>
            <a:normAutofit fontScale="92500"/>
          </a:bodyPr>
          <a:lstStyle/>
          <a:p>
            <a:r>
              <a:rPr lang="en-US" dirty="0"/>
              <a:t>Hard to get right &amp; easy to overdo!</a:t>
            </a:r>
          </a:p>
          <a:p>
            <a:endParaRPr lang="en-US" dirty="0"/>
          </a:p>
          <a:p>
            <a:r>
              <a:rPr lang="en-US" dirty="0"/>
              <a:t>Try new shapes </a:t>
            </a:r>
          </a:p>
          <a:p>
            <a:pPr lvl="1"/>
            <a:r>
              <a:rPr lang="en-US" dirty="0"/>
              <a:t>circular charts</a:t>
            </a:r>
          </a:p>
          <a:p>
            <a:pPr lvl="1"/>
            <a:r>
              <a:rPr lang="en-US" dirty="0"/>
              <a:t>hexagonal objects </a:t>
            </a:r>
          </a:p>
          <a:p>
            <a:endParaRPr lang="en-US" dirty="0"/>
          </a:p>
          <a:p>
            <a:r>
              <a:rPr lang="en-US" dirty="0"/>
              <a:t>Like all techniques (color, </a:t>
            </a:r>
            <a:r>
              <a:rPr lang="en-US" dirty="0" err="1"/>
              <a:t>etc</a:t>
            </a:r>
            <a:r>
              <a:rPr lang="en-US" dirty="0"/>
              <a:t>) – restrict unconventional layouts to the most important information</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63</a:t>
            </a:fld>
            <a:endParaRPr lang="en-US" dirty="0"/>
          </a:p>
        </p:txBody>
      </p:sp>
    </p:spTree>
    <p:extLst>
      <p:ext uri="{BB962C8B-B14F-4D97-AF65-F5344CB8AC3E}">
        <p14:creationId xmlns:p14="http://schemas.microsoft.com/office/powerpoint/2010/main" val="3657686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64</a:t>
            </a:fld>
            <a:endParaRPr lang="en-US"/>
          </a:p>
        </p:txBody>
      </p:sp>
      <p:pic>
        <p:nvPicPr>
          <p:cNvPr id="13" name="Picture 12" descr="wilfredcastillo_tideprediction.jpeg"/>
          <p:cNvPicPr>
            <a:picLocks noChangeAspect="1"/>
          </p:cNvPicPr>
          <p:nvPr/>
        </p:nvPicPr>
        <p:blipFill rotWithShape="1">
          <a:blip r:embed="rId3" cstate="email">
            <a:extLst>
              <a:ext uri="{28A0092B-C50C-407E-A947-70E740481C1C}">
                <a14:useLocalDpi xmlns:a14="http://schemas.microsoft.com/office/drawing/2010/main" val="0"/>
              </a:ext>
            </a:extLst>
          </a:blip>
          <a:srcRect t="7151" b="8183"/>
          <a:stretch/>
        </p:blipFill>
        <p:spPr>
          <a:xfrm>
            <a:off x="-418207" y="1"/>
            <a:ext cx="13046674" cy="7064435"/>
          </a:xfrm>
          <a:prstGeom prst="rect">
            <a:avLst/>
          </a:prstGeom>
        </p:spPr>
      </p:pic>
      <p:pic>
        <p:nvPicPr>
          <p:cNvPr id="5" name="Picture 4"/>
          <p:cNvPicPr>
            <a:picLocks noChangeAspect="1"/>
          </p:cNvPicPr>
          <p:nvPr/>
        </p:nvPicPr>
        <p:blipFill>
          <a:blip r:embed="rId4"/>
          <a:stretch>
            <a:fillRect/>
          </a:stretch>
        </p:blipFill>
        <p:spPr>
          <a:xfrm>
            <a:off x="1522617" y="-127042"/>
            <a:ext cx="9075034" cy="7997157"/>
          </a:xfrm>
          <a:prstGeom prst="rect">
            <a:avLst/>
          </a:prstGeom>
        </p:spPr>
      </p:pic>
      <p:sp>
        <p:nvSpPr>
          <p:cNvPr id="7" name="TextBox 6"/>
          <p:cNvSpPr txBox="1"/>
          <p:nvPr/>
        </p:nvSpPr>
        <p:spPr>
          <a:xfrm>
            <a:off x="1716774" y="34020"/>
            <a:ext cx="8880877" cy="338554"/>
          </a:xfrm>
          <a:prstGeom prst="rect">
            <a:avLst/>
          </a:prstGeom>
          <a:noFill/>
        </p:spPr>
        <p:txBody>
          <a:bodyPr wrap="square" rtlCol="0">
            <a:spAutoFit/>
          </a:bodyPr>
          <a:lstStyle/>
          <a:p>
            <a:pPr defTabSz="457200" fontAlgn="auto">
              <a:spcBef>
                <a:spcPts val="0"/>
              </a:spcBef>
              <a:spcAft>
                <a:spcPts val="0"/>
              </a:spcAft>
              <a:defRPr/>
            </a:pPr>
            <a:r>
              <a:rPr lang="en-US" sz="1600" dirty="0">
                <a:solidFill>
                  <a:schemeClr val="bg2">
                    <a:lumMod val="60000"/>
                    <a:lumOff val="40000"/>
                  </a:schemeClr>
                </a:solidFill>
                <a:latin typeface="Helvetica Light"/>
                <a:cs typeface="Helvetica Light"/>
              </a:rPr>
              <a:t>Wilfred Castillo: Tide Prediction: http://</a:t>
            </a:r>
            <a:r>
              <a:rPr lang="en-US" sz="1600" dirty="0" err="1">
                <a:solidFill>
                  <a:schemeClr val="bg2">
                    <a:lumMod val="60000"/>
                    <a:lumOff val="40000"/>
                  </a:schemeClr>
                </a:solidFill>
                <a:latin typeface="Helvetica Light"/>
                <a:cs typeface="Helvetica Light"/>
              </a:rPr>
              <a:t>www.wilfredcastillo.com</a:t>
            </a:r>
            <a:r>
              <a:rPr lang="en-US" sz="1600" dirty="0">
                <a:solidFill>
                  <a:schemeClr val="bg2">
                    <a:lumMod val="60000"/>
                    <a:lumOff val="40000"/>
                  </a:schemeClr>
                </a:solidFill>
                <a:latin typeface="Helvetica Light"/>
                <a:cs typeface="Helvetica Light"/>
              </a:rPr>
              <a:t>/Tide-Prediction</a:t>
            </a:r>
          </a:p>
        </p:txBody>
      </p:sp>
    </p:spTree>
    <p:extLst>
      <p:ext uri="{BB962C8B-B14F-4D97-AF65-F5344CB8AC3E}">
        <p14:creationId xmlns:p14="http://schemas.microsoft.com/office/powerpoint/2010/main" val="10854418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65</a:t>
            </a:fld>
            <a:endParaRPr lang="en-US"/>
          </a:p>
        </p:txBody>
      </p:sp>
      <p:pic>
        <p:nvPicPr>
          <p:cNvPr id="7" name="Picture 6" descr="partlycloudy-05.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8901" y="0"/>
            <a:ext cx="4398986" cy="6598482"/>
          </a:xfrm>
          <a:prstGeom prst="rect">
            <a:avLst/>
          </a:prstGeom>
        </p:spPr>
      </p:pic>
      <p:pic>
        <p:nvPicPr>
          <p:cNvPr id="4" name="Picture 3" descr="i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566" y="0"/>
            <a:ext cx="3241964" cy="6858000"/>
          </a:xfrm>
          <a:prstGeom prst="rect">
            <a:avLst/>
          </a:prstGeom>
        </p:spPr>
      </p:pic>
      <p:sp>
        <p:nvSpPr>
          <p:cNvPr id="8" name="Rectangle 7"/>
          <p:cNvSpPr/>
          <p:nvPr/>
        </p:nvSpPr>
        <p:spPr bwMode="auto">
          <a:xfrm>
            <a:off x="7600462" y="5069681"/>
            <a:ext cx="4591538" cy="1293091"/>
          </a:xfrm>
          <a:prstGeom prst="rect">
            <a:avLst/>
          </a:prstGeom>
          <a:solidFill>
            <a:srgbClr val="000000">
              <a:alpha val="60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9" name="TextBox 8"/>
          <p:cNvSpPr txBox="1"/>
          <p:nvPr/>
        </p:nvSpPr>
        <p:spPr>
          <a:xfrm>
            <a:off x="7759435" y="5169624"/>
            <a:ext cx="4191000" cy="1015663"/>
          </a:xfrm>
          <a:prstGeom prst="rect">
            <a:avLst/>
          </a:prstGeom>
          <a:noFill/>
        </p:spPr>
        <p:txBody>
          <a:bodyPr wrap="square" rtlCol="0">
            <a:spAutoFit/>
          </a:bodyPr>
          <a:lstStyle/>
          <a:p>
            <a:r>
              <a:rPr lang="en-US" sz="4000" dirty="0">
                <a:latin typeface="Helvetica Light"/>
                <a:cs typeface="Helvetica Light"/>
              </a:rPr>
              <a:t>Partly Cloudy</a:t>
            </a:r>
          </a:p>
          <a:p>
            <a:r>
              <a:rPr lang="en-US" sz="1800" dirty="0" err="1">
                <a:latin typeface="Helvetica Light"/>
                <a:cs typeface="Helvetica Light"/>
              </a:rPr>
              <a:t>iOS</a:t>
            </a:r>
            <a:r>
              <a:rPr lang="en-US" sz="1800" dirty="0">
                <a:latin typeface="Helvetica Light"/>
                <a:cs typeface="Helvetica Light"/>
              </a:rPr>
              <a:t> App</a:t>
            </a:r>
          </a:p>
        </p:txBody>
      </p:sp>
    </p:spTree>
    <p:extLst>
      <p:ext uri="{BB962C8B-B14F-4D97-AF65-F5344CB8AC3E}">
        <p14:creationId xmlns:p14="http://schemas.microsoft.com/office/powerpoint/2010/main" val="2542335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Movement / Animation</a:t>
            </a:r>
          </a:p>
        </p:txBody>
      </p:sp>
      <p:sp>
        <p:nvSpPr>
          <p:cNvPr id="3" name="Content Placeholder 2"/>
          <p:cNvSpPr>
            <a:spLocks noGrp="1"/>
          </p:cNvSpPr>
          <p:nvPr>
            <p:ph idx="1"/>
          </p:nvPr>
        </p:nvSpPr>
        <p:spPr/>
        <p:txBody>
          <a:bodyPr/>
          <a:lstStyle/>
          <a:p>
            <a:r>
              <a:rPr lang="en-US" dirty="0"/>
              <a:t>Hard to get right &amp; easy to overdo!</a:t>
            </a:r>
          </a:p>
          <a:p>
            <a:endParaRPr lang="en-US" dirty="0"/>
          </a:p>
          <a:p>
            <a:r>
              <a:rPr lang="en-US" dirty="0"/>
              <a:t>Animation is best used to connect information &amp; create “flow”</a:t>
            </a:r>
          </a:p>
          <a:p>
            <a:endParaRPr lang="en-US" dirty="0"/>
          </a:p>
          <a:p>
            <a:r>
              <a:rPr lang="en-US" dirty="0"/>
              <a:t>Like size, color &amp; unusual shapes, animation draws attention to the eye &amp; suggests importance</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66</a:t>
            </a:fld>
            <a:endParaRPr lang="en-US" dirty="0"/>
          </a:p>
        </p:txBody>
      </p:sp>
    </p:spTree>
    <p:extLst>
      <p:ext uri="{BB962C8B-B14F-4D97-AF65-F5344CB8AC3E}">
        <p14:creationId xmlns:p14="http://schemas.microsoft.com/office/powerpoint/2010/main" val="25360820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Metaphors </a:t>
            </a:r>
            <a:r>
              <a:rPr lang="en-US" sz="2800" dirty="0"/>
              <a:t>(using the real world to describe info)</a:t>
            </a:r>
          </a:p>
        </p:txBody>
      </p:sp>
      <p:sp>
        <p:nvSpPr>
          <p:cNvPr id="3" name="Content Placeholder 2"/>
          <p:cNvSpPr>
            <a:spLocks noGrp="1"/>
          </p:cNvSpPr>
          <p:nvPr>
            <p:ph idx="1"/>
          </p:nvPr>
        </p:nvSpPr>
        <p:spPr>
          <a:xfrm>
            <a:off x="464457" y="1521062"/>
            <a:ext cx="8665895" cy="4724400"/>
          </a:xfrm>
        </p:spPr>
        <p:txBody>
          <a:bodyPr>
            <a:normAutofit lnSpcReduction="10000"/>
          </a:bodyPr>
          <a:lstStyle/>
          <a:p>
            <a:r>
              <a:rPr lang="en-US" sz="3500" dirty="0"/>
              <a:t>Hard to get right &amp; easy to overdo!</a:t>
            </a:r>
          </a:p>
          <a:p>
            <a:endParaRPr lang="en-US" dirty="0"/>
          </a:p>
          <a:p>
            <a:r>
              <a:rPr lang="en-US" sz="3500" dirty="0"/>
              <a:t>Very useful to provide meaning and connect information to logic</a:t>
            </a:r>
          </a:p>
          <a:p>
            <a:endParaRPr lang="en-US" dirty="0"/>
          </a:p>
          <a:p>
            <a:r>
              <a:rPr lang="en-US" sz="3500" dirty="0"/>
              <a:t>The more direct or specific a metaphor, the more contextually relevant it is to a generation or time</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D71D7C31-5DB5-47AD-AB94-4B6B5EAB431F}" type="slidenum">
              <a:rPr lang="en-US" smtClean="0"/>
              <a:pPr/>
              <a:t>67</a:t>
            </a:fld>
            <a:endParaRPr lang="en-US" dirty="0"/>
          </a:p>
        </p:txBody>
      </p:sp>
      <p:grpSp>
        <p:nvGrpSpPr>
          <p:cNvPr id="11" name="Group 10"/>
          <p:cNvGrpSpPr/>
          <p:nvPr/>
        </p:nvGrpSpPr>
        <p:grpSpPr>
          <a:xfrm>
            <a:off x="8861405" y="921224"/>
            <a:ext cx="3324737" cy="5924076"/>
            <a:chOff x="5302250" y="0"/>
            <a:chExt cx="3841750" cy="6845300"/>
          </a:xfrm>
        </p:grpSpPr>
        <p:pic>
          <p:nvPicPr>
            <p:cNvPr id="9" name="Picture 8"/>
            <p:cNvPicPr>
              <a:picLocks noChangeAspect="1"/>
            </p:cNvPicPr>
            <p:nvPr/>
          </p:nvPicPr>
          <p:blipFill rotWithShape="1">
            <a:blip r:embed="rId3"/>
            <a:srcRect l="30640" r="30640"/>
            <a:stretch/>
          </p:blipFill>
          <p:spPr>
            <a:xfrm>
              <a:off x="5302250" y="0"/>
              <a:ext cx="3841750" cy="6845300"/>
            </a:xfrm>
            <a:prstGeom prst="rect">
              <a:avLst/>
            </a:prstGeom>
          </p:spPr>
        </p:pic>
        <p:sp>
          <p:nvSpPr>
            <p:cNvPr id="10" name="Rectangle 9"/>
            <p:cNvSpPr/>
            <p:nvPr/>
          </p:nvSpPr>
          <p:spPr bwMode="auto">
            <a:xfrm>
              <a:off x="5302250" y="0"/>
              <a:ext cx="3841750" cy="6845300"/>
            </a:xfrm>
            <a:prstGeom prst="rect">
              <a:avLst/>
            </a:prstGeom>
            <a:gradFill flip="none" rotWithShape="1">
              <a:gsLst>
                <a:gs pos="0">
                  <a:srgbClr val="000000">
                    <a:alpha val="70000"/>
                  </a:srgbClr>
                </a:gs>
                <a:gs pos="10000">
                  <a:srgbClr val="000000">
                    <a:alpha val="0"/>
                  </a:srgbClr>
                </a:gs>
              </a:gsLst>
              <a:lin ang="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Tree>
    <p:extLst>
      <p:ext uri="{BB962C8B-B14F-4D97-AF65-F5344CB8AC3E}">
        <p14:creationId xmlns:p14="http://schemas.microsoft.com/office/powerpoint/2010/main" val="3625799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 fill="hold"/>
                                        <p:tgtEl>
                                          <p:spTgt spid="11"/>
                                        </p:tgtEl>
                                        <p:attrNameLst>
                                          <p:attrName>ppt_x</p:attrName>
                                        </p:attrNameLst>
                                      </p:cBhvr>
                                      <p:tavLst>
                                        <p:tav tm="0">
                                          <p:val>
                                            <p:strVal val="1+#ppt_w/2"/>
                                          </p:val>
                                        </p:tav>
                                        <p:tav tm="100000">
                                          <p:val>
                                            <p:strVal val="#ppt_x"/>
                                          </p:val>
                                        </p:tav>
                                      </p:tavLst>
                                    </p:anim>
                                    <p:anim calcmode="lin" valueType="num">
                                      <p:cBhvr additive="base">
                                        <p:cTn id="8" dur="3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9" name="Slide Number Placeholder 8"/>
          <p:cNvSpPr>
            <a:spLocks noGrp="1"/>
          </p:cNvSpPr>
          <p:nvPr>
            <p:ph type="sldNum" sz="quarter" idx="12"/>
          </p:nvPr>
        </p:nvSpPr>
        <p:spPr/>
        <p:txBody>
          <a:bodyPr/>
          <a:lstStyle/>
          <a:p>
            <a:fld id="{F2949DCA-4B18-234C-AD4E-11144FC20355}" type="slidenum">
              <a:rPr lang="en-US" smtClean="0"/>
              <a:pPr/>
              <a:t>68</a:t>
            </a:fld>
            <a:endParaRPr lang="en-US"/>
          </a:p>
        </p:txBody>
      </p:sp>
      <p:pic>
        <p:nvPicPr>
          <p:cNvPr id="10" name="Picture 9"/>
          <p:cNvPicPr>
            <a:picLocks noChangeAspect="1"/>
          </p:cNvPicPr>
          <p:nvPr/>
        </p:nvPicPr>
        <p:blipFill>
          <a:blip r:embed="rId3"/>
          <a:stretch>
            <a:fillRect/>
          </a:stretch>
        </p:blipFill>
        <p:spPr>
          <a:xfrm>
            <a:off x="1524001" y="-108857"/>
            <a:ext cx="9154921" cy="7075714"/>
          </a:xfrm>
          <a:prstGeom prst="rect">
            <a:avLst/>
          </a:prstGeom>
        </p:spPr>
      </p:pic>
      <p:grpSp>
        <p:nvGrpSpPr>
          <p:cNvPr id="8" name="Group 7"/>
          <p:cNvGrpSpPr/>
          <p:nvPr/>
        </p:nvGrpSpPr>
        <p:grpSpPr>
          <a:xfrm>
            <a:off x="884226" y="2553369"/>
            <a:ext cx="7908545" cy="4932470"/>
            <a:chOff x="108857" y="2536556"/>
            <a:chExt cx="6885214" cy="4294230"/>
          </a:xfrm>
        </p:grpSpPr>
        <p:sp>
          <p:nvSpPr>
            <p:cNvPr id="7" name="Oval 6"/>
            <p:cNvSpPr/>
            <p:nvPr/>
          </p:nvSpPr>
          <p:spPr bwMode="auto">
            <a:xfrm>
              <a:off x="108857" y="2536556"/>
              <a:ext cx="4145643" cy="42942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5" name="Rectangle 4"/>
            <p:cNvSpPr/>
            <p:nvPr/>
          </p:nvSpPr>
          <p:spPr bwMode="auto">
            <a:xfrm>
              <a:off x="4227287" y="4281230"/>
              <a:ext cx="2766784" cy="780142"/>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TextBox 5"/>
            <p:cNvSpPr txBox="1"/>
            <p:nvPr/>
          </p:nvSpPr>
          <p:spPr>
            <a:xfrm>
              <a:off x="3147790" y="4399160"/>
              <a:ext cx="3728354" cy="455518"/>
            </a:xfrm>
            <a:prstGeom prst="rect">
              <a:avLst/>
            </a:prstGeom>
            <a:noFill/>
          </p:spPr>
          <p:txBody>
            <a:bodyPr wrap="square" rtlCol="0">
              <a:spAutoFit/>
            </a:bodyPr>
            <a:lstStyle/>
            <a:p>
              <a:pPr algn="r"/>
              <a:r>
                <a:rPr lang="en-US" sz="2800" dirty="0">
                  <a:solidFill>
                    <a:schemeClr val="bg1"/>
                  </a:solidFill>
                  <a:latin typeface="Helvetica"/>
                  <a:cs typeface="Helvetica"/>
                </a:rPr>
                <a:t>Metaphors</a:t>
              </a:r>
            </a:p>
          </p:txBody>
        </p:sp>
      </p:grpSp>
    </p:spTree>
    <p:extLst>
      <p:ext uri="{BB962C8B-B14F-4D97-AF65-F5344CB8AC3E}">
        <p14:creationId xmlns:p14="http://schemas.microsoft.com/office/powerpoint/2010/main" val="10815365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69</a:t>
            </a:fld>
            <a:endParaRPr lang="en-US"/>
          </a:p>
        </p:txBody>
      </p:sp>
      <p:sp>
        <p:nvSpPr>
          <p:cNvPr id="2" name="Title 1"/>
          <p:cNvSpPr>
            <a:spLocks noGrp="1"/>
          </p:cNvSpPr>
          <p:nvPr>
            <p:ph type="title" idx="4294967295"/>
          </p:nvPr>
        </p:nvSpPr>
        <p:spPr>
          <a:xfrm>
            <a:off x="1252537" y="1117600"/>
            <a:ext cx="9686925" cy="1143000"/>
          </a:xfrm>
        </p:spPr>
        <p:txBody>
          <a:bodyPr/>
          <a:lstStyle/>
          <a:p>
            <a:pPr algn="ctr"/>
            <a:r>
              <a:rPr lang="en-US" sz="3600" dirty="0">
                <a:solidFill>
                  <a:srgbClr val="FFFFFF"/>
                </a:solidFill>
              </a:rPr>
              <a:t>The best designs </a:t>
            </a:r>
            <a:r>
              <a:rPr lang="en-US" sz="3600" b="1" dirty="0">
                <a:solidFill>
                  <a:srgbClr val="FFFFFF"/>
                </a:solidFill>
              </a:rPr>
              <a:t>balance</a:t>
            </a:r>
            <a:r>
              <a:rPr lang="en-US" sz="3600" dirty="0">
                <a:solidFill>
                  <a:srgbClr val="FFFFFF"/>
                </a:solidFill>
              </a:rPr>
              <a:t> the techniques you have seen</a:t>
            </a:r>
          </a:p>
        </p:txBody>
      </p:sp>
      <p:sp>
        <p:nvSpPr>
          <p:cNvPr id="15" name="Title 1"/>
          <p:cNvSpPr txBox="1">
            <a:spLocks/>
          </p:cNvSpPr>
          <p:nvPr/>
        </p:nvSpPr>
        <p:spPr bwMode="auto">
          <a:xfrm>
            <a:off x="925725" y="4537052"/>
            <a:ext cx="10338179"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FFFF"/>
                </a:solidFill>
                <a:latin typeface="Helvetica Light"/>
                <a:cs typeface="Helvetica Light"/>
              </a:rPr>
              <a:t>The </a:t>
            </a:r>
            <a:r>
              <a:rPr lang="en-US" sz="3600" b="1" dirty="0">
                <a:solidFill>
                  <a:srgbClr val="FFFFFF"/>
                </a:solidFill>
                <a:latin typeface="Helvetica Light"/>
                <a:cs typeface="Helvetica Light"/>
              </a:rPr>
              <a:t>less</a:t>
            </a:r>
            <a:r>
              <a:rPr lang="en-US" sz="3600" dirty="0">
                <a:solidFill>
                  <a:srgbClr val="FFFFFF"/>
                </a:solidFill>
                <a:latin typeface="Helvetica Light"/>
                <a:cs typeface="Helvetica Light"/>
              </a:rPr>
              <a:t> techniques used, </a:t>
            </a:r>
            <a:br>
              <a:rPr lang="en-US" sz="3600" dirty="0">
                <a:solidFill>
                  <a:srgbClr val="FFFFFF"/>
                </a:solidFill>
                <a:latin typeface="Helvetica Light"/>
                <a:cs typeface="Helvetica Light"/>
              </a:rPr>
            </a:br>
            <a:r>
              <a:rPr lang="en-US" sz="3600" dirty="0">
                <a:solidFill>
                  <a:srgbClr val="FFFFFF"/>
                </a:solidFill>
                <a:latin typeface="Helvetica Light"/>
                <a:cs typeface="Helvetica Light"/>
              </a:rPr>
              <a:t>the easier it is to balance them</a:t>
            </a:r>
          </a:p>
        </p:txBody>
      </p:sp>
      <p:sp>
        <p:nvSpPr>
          <p:cNvPr id="16" name="Title 1"/>
          <p:cNvSpPr txBox="1">
            <a:spLocks/>
          </p:cNvSpPr>
          <p:nvPr/>
        </p:nvSpPr>
        <p:spPr bwMode="auto">
          <a:xfrm>
            <a:off x="1522815" y="2821370"/>
            <a:ext cx="9143999"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3600" dirty="0">
                <a:solidFill>
                  <a:srgbClr val="FFC000"/>
                </a:solidFill>
              </a:rPr>
              <a:t>and</a:t>
            </a:r>
          </a:p>
        </p:txBody>
      </p:sp>
    </p:spTree>
    <p:extLst>
      <p:ext uri="{BB962C8B-B14F-4D97-AF65-F5344CB8AC3E}">
        <p14:creationId xmlns:p14="http://schemas.microsoft.com/office/powerpoint/2010/main" val="42487174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2024</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7</a:t>
            </a:fld>
            <a:endParaRPr lang="en-US"/>
          </a:p>
        </p:txBody>
      </p:sp>
      <p:sp>
        <p:nvSpPr>
          <p:cNvPr id="8" name="Rectangle 7"/>
          <p:cNvSpPr/>
          <p:nvPr/>
        </p:nvSpPr>
        <p:spPr bwMode="auto">
          <a:xfrm>
            <a:off x="-44127" y="0"/>
            <a:ext cx="12462986" cy="6900646"/>
          </a:xfrm>
          <a:prstGeom prst="rect">
            <a:avLst/>
          </a:prstGeom>
          <a:solidFill>
            <a:srgbClr val="F2F2F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grpSp>
        <p:nvGrpSpPr>
          <p:cNvPr id="39" name="Group 38">
            <a:extLst>
              <a:ext uri="{FF2B5EF4-FFF2-40B4-BE49-F238E27FC236}">
                <a16:creationId xmlns:a16="http://schemas.microsoft.com/office/drawing/2014/main" id="{AC94E352-D8FB-4E67-8511-E1534C652886}"/>
              </a:ext>
            </a:extLst>
          </p:cNvPr>
          <p:cNvGrpSpPr/>
          <p:nvPr/>
        </p:nvGrpSpPr>
        <p:grpSpPr>
          <a:xfrm>
            <a:off x="2269706" y="-1669"/>
            <a:ext cx="7460434" cy="6523388"/>
            <a:chOff x="6169572" y="-190051"/>
            <a:chExt cx="8469379" cy="7527037"/>
          </a:xfrm>
        </p:grpSpPr>
        <p:grpSp>
          <p:nvGrpSpPr>
            <p:cNvPr id="31" name="Group 30">
              <a:extLst>
                <a:ext uri="{FF2B5EF4-FFF2-40B4-BE49-F238E27FC236}">
                  <a16:creationId xmlns:a16="http://schemas.microsoft.com/office/drawing/2014/main" id="{D822E19C-A9CE-4431-A26D-F5A328C18741}"/>
                </a:ext>
              </a:extLst>
            </p:cNvPr>
            <p:cNvGrpSpPr/>
            <p:nvPr/>
          </p:nvGrpSpPr>
          <p:grpSpPr>
            <a:xfrm>
              <a:off x="7061983" y="162141"/>
              <a:ext cx="6858000" cy="6858000"/>
              <a:chOff x="7061983" y="162141"/>
              <a:chExt cx="6858000" cy="6858000"/>
            </a:xfrm>
          </p:grpSpPr>
          <p:pic>
            <p:nvPicPr>
              <p:cNvPr id="1028" name="Picture 4" descr="Image result for information is beautiful interestingness integrity function form">
                <a:extLst>
                  <a:ext uri="{FF2B5EF4-FFF2-40B4-BE49-F238E27FC236}">
                    <a16:creationId xmlns:a16="http://schemas.microsoft.com/office/drawing/2014/main" id="{B18FEC3A-BE75-4839-BE07-070F5B27B22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61983" y="16214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AD7F99A-511E-4F2F-9A72-E3F64BB7596E}"/>
                  </a:ext>
                </a:extLst>
              </p:cNvPr>
              <p:cNvSpPr txBox="1"/>
              <p:nvPr/>
            </p:nvSpPr>
            <p:spPr>
              <a:xfrm>
                <a:off x="9540946" y="1000539"/>
                <a:ext cx="1890261"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interestingness</a:t>
                </a:r>
              </a:p>
            </p:txBody>
          </p:sp>
          <p:sp>
            <p:nvSpPr>
              <p:cNvPr id="28" name="TextBox 27">
                <a:extLst>
                  <a:ext uri="{FF2B5EF4-FFF2-40B4-BE49-F238E27FC236}">
                    <a16:creationId xmlns:a16="http://schemas.microsoft.com/office/drawing/2014/main" id="{556A1440-0D9C-4E8D-8BA5-CB2BC6B1830E}"/>
                  </a:ext>
                </a:extLst>
              </p:cNvPr>
              <p:cNvSpPr txBox="1"/>
              <p:nvPr/>
            </p:nvSpPr>
            <p:spPr>
              <a:xfrm>
                <a:off x="7501966" y="3332369"/>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integrity</a:t>
                </a:r>
              </a:p>
            </p:txBody>
          </p:sp>
          <p:sp>
            <p:nvSpPr>
              <p:cNvPr id="29" name="TextBox 28">
                <a:extLst>
                  <a:ext uri="{FF2B5EF4-FFF2-40B4-BE49-F238E27FC236}">
                    <a16:creationId xmlns:a16="http://schemas.microsoft.com/office/drawing/2014/main" id="{55C11F41-06A9-4467-BE22-0A0D774B70C3}"/>
                  </a:ext>
                </a:extLst>
              </p:cNvPr>
              <p:cNvSpPr txBox="1"/>
              <p:nvPr/>
            </p:nvSpPr>
            <p:spPr>
              <a:xfrm>
                <a:off x="12337776" y="3332368"/>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function</a:t>
                </a:r>
              </a:p>
            </p:txBody>
          </p:sp>
          <p:sp>
            <p:nvSpPr>
              <p:cNvPr id="30" name="TextBox 29">
                <a:extLst>
                  <a:ext uri="{FF2B5EF4-FFF2-40B4-BE49-F238E27FC236}">
                    <a16:creationId xmlns:a16="http://schemas.microsoft.com/office/drawing/2014/main" id="{C5538AFC-69A2-4A29-914C-6693E72A4297}"/>
                  </a:ext>
                </a:extLst>
              </p:cNvPr>
              <p:cNvSpPr txBox="1"/>
              <p:nvPr/>
            </p:nvSpPr>
            <p:spPr>
              <a:xfrm>
                <a:off x="10137263" y="5664751"/>
                <a:ext cx="697627"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form</a:t>
                </a:r>
              </a:p>
            </p:txBody>
          </p:sp>
          <p:sp>
            <p:nvSpPr>
              <p:cNvPr id="32" name="TextBox 31">
                <a:extLst>
                  <a:ext uri="{FF2B5EF4-FFF2-40B4-BE49-F238E27FC236}">
                    <a16:creationId xmlns:a16="http://schemas.microsoft.com/office/drawing/2014/main" id="{AB9C200A-855E-40F3-A87D-DC21D48BBC54}"/>
                  </a:ext>
                </a:extLst>
              </p:cNvPr>
              <p:cNvSpPr txBox="1"/>
              <p:nvPr/>
            </p:nvSpPr>
            <p:spPr>
              <a:xfrm>
                <a:off x="9240221" y="2313179"/>
                <a:ext cx="769763" cy="492443"/>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proof of</a:t>
                </a:r>
                <a:br>
                  <a:rPr lang="en-US" sz="1300" dirty="0">
                    <a:latin typeface="Helvetica" panose="020B0604020202020204" pitchFamily="34" charset="0"/>
                    <a:cs typeface="Helvetica" panose="020B0604020202020204" pitchFamily="34" charset="0"/>
                  </a:rPr>
                </a:br>
                <a:r>
                  <a:rPr lang="en-US" sz="1300" dirty="0">
                    <a:latin typeface="Helvetica" panose="020B0604020202020204" pitchFamily="34" charset="0"/>
                    <a:cs typeface="Helvetica" panose="020B0604020202020204" pitchFamily="34" charset="0"/>
                  </a:rPr>
                  <a:t>concept</a:t>
                </a:r>
              </a:p>
            </p:txBody>
          </p:sp>
          <p:sp>
            <p:nvSpPr>
              <p:cNvPr id="33" name="TextBox 32">
                <a:extLst>
                  <a:ext uri="{FF2B5EF4-FFF2-40B4-BE49-F238E27FC236}">
                    <a16:creationId xmlns:a16="http://schemas.microsoft.com/office/drawing/2014/main" id="{E6F3E672-7D11-4F94-81E0-633BBFCB3F52}"/>
                  </a:ext>
                </a:extLst>
              </p:cNvPr>
              <p:cNvSpPr txBox="1"/>
              <p:nvPr/>
            </p:nvSpPr>
            <p:spPr>
              <a:xfrm>
                <a:off x="10914090" y="2313179"/>
                <a:ext cx="1011815"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experiment</a:t>
                </a:r>
              </a:p>
            </p:txBody>
          </p:sp>
          <p:sp>
            <p:nvSpPr>
              <p:cNvPr id="34" name="TextBox 33">
                <a:extLst>
                  <a:ext uri="{FF2B5EF4-FFF2-40B4-BE49-F238E27FC236}">
                    <a16:creationId xmlns:a16="http://schemas.microsoft.com/office/drawing/2014/main" id="{3E97287C-09FF-4052-AA1F-FC7D3E97ED71}"/>
                  </a:ext>
                </a:extLst>
              </p:cNvPr>
              <p:cNvSpPr txBox="1"/>
              <p:nvPr/>
            </p:nvSpPr>
            <p:spPr>
              <a:xfrm>
                <a:off x="10230243" y="2852477"/>
                <a:ext cx="49084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ugly</a:t>
                </a:r>
              </a:p>
            </p:txBody>
          </p:sp>
          <p:sp>
            <p:nvSpPr>
              <p:cNvPr id="35" name="TextBox 34">
                <a:extLst>
                  <a:ext uri="{FF2B5EF4-FFF2-40B4-BE49-F238E27FC236}">
                    <a16:creationId xmlns:a16="http://schemas.microsoft.com/office/drawing/2014/main" id="{5EFA7DDB-43E8-47DC-BCBB-95922864D49A}"/>
                  </a:ext>
                </a:extLst>
              </p:cNvPr>
              <p:cNvSpPr txBox="1"/>
              <p:nvPr/>
            </p:nvSpPr>
            <p:spPr>
              <a:xfrm>
                <a:off x="10151814" y="4071472"/>
                <a:ext cx="649537"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boring</a:t>
                </a:r>
              </a:p>
            </p:txBody>
          </p:sp>
          <p:sp>
            <p:nvSpPr>
              <p:cNvPr id="36" name="TextBox 35">
                <a:extLst>
                  <a:ext uri="{FF2B5EF4-FFF2-40B4-BE49-F238E27FC236}">
                    <a16:creationId xmlns:a16="http://schemas.microsoft.com/office/drawing/2014/main" id="{01ABE824-E761-4353-B1F8-C5881AD656FB}"/>
                  </a:ext>
                </a:extLst>
              </p:cNvPr>
              <p:cNvSpPr txBox="1"/>
              <p:nvPr/>
            </p:nvSpPr>
            <p:spPr>
              <a:xfrm>
                <a:off x="11301224" y="4468648"/>
                <a:ext cx="66717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sketch</a:t>
                </a:r>
              </a:p>
            </p:txBody>
          </p:sp>
          <p:sp>
            <p:nvSpPr>
              <p:cNvPr id="37" name="TextBox 36">
                <a:extLst>
                  <a:ext uri="{FF2B5EF4-FFF2-40B4-BE49-F238E27FC236}">
                    <a16:creationId xmlns:a16="http://schemas.microsoft.com/office/drawing/2014/main" id="{0EBB1EB1-E870-44C1-8A8D-FD3E91559EEA}"/>
                  </a:ext>
                </a:extLst>
              </p:cNvPr>
              <p:cNvSpPr txBox="1"/>
              <p:nvPr/>
            </p:nvSpPr>
            <p:spPr>
              <a:xfrm>
                <a:off x="9067657" y="4461570"/>
                <a:ext cx="946093"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eye candy</a:t>
                </a:r>
              </a:p>
            </p:txBody>
          </p:sp>
          <p:sp>
            <p:nvSpPr>
              <p:cNvPr id="38" name="TextBox 37">
                <a:extLst>
                  <a:ext uri="{FF2B5EF4-FFF2-40B4-BE49-F238E27FC236}">
                    <a16:creationId xmlns:a16="http://schemas.microsoft.com/office/drawing/2014/main" id="{418378A5-B744-4B6D-90CB-C1C978882D35}"/>
                  </a:ext>
                </a:extLst>
              </p:cNvPr>
              <p:cNvSpPr txBox="1"/>
              <p:nvPr/>
            </p:nvSpPr>
            <p:spPr>
              <a:xfrm>
                <a:off x="10012659" y="3269089"/>
                <a:ext cx="1037646" cy="692502"/>
              </a:xfrm>
              <a:prstGeom prst="rect">
                <a:avLst/>
              </a:prstGeom>
              <a:noFill/>
            </p:spPr>
            <p:txBody>
              <a:bodyPr wrap="none" rtlCol="0">
                <a:spAutoFit/>
              </a:bodyPr>
              <a:lstStyle/>
              <a:p>
                <a:pPr algn="ctr"/>
                <a:r>
                  <a:rPr lang="en-US" sz="1100" b="1" dirty="0">
                    <a:latin typeface="Helvetica" panose="020B0604020202020204" pitchFamily="34" charset="0"/>
                    <a:cs typeface="Helvetica" panose="020B0604020202020204" pitchFamily="34" charset="0"/>
                  </a:rPr>
                  <a:t>successful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visual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design</a:t>
                </a:r>
              </a:p>
            </p:txBody>
          </p:sp>
          <p:sp>
            <p:nvSpPr>
              <p:cNvPr id="45" name="TextBox 44">
                <a:extLst>
                  <a:ext uri="{FF2B5EF4-FFF2-40B4-BE49-F238E27FC236}">
                    <a16:creationId xmlns:a16="http://schemas.microsoft.com/office/drawing/2014/main" id="{A5444B43-E8B8-49DF-9903-E0E83506E220}"/>
                  </a:ext>
                </a:extLst>
              </p:cNvPr>
              <p:cNvSpPr txBox="1"/>
              <p:nvPr/>
            </p:nvSpPr>
            <p:spPr>
              <a:xfrm>
                <a:off x="9403504" y="3463532"/>
                <a:ext cx="704039"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useless</a:t>
                </a:r>
              </a:p>
            </p:txBody>
          </p:sp>
          <p:sp>
            <p:nvSpPr>
              <p:cNvPr id="46" name="TextBox 45">
                <a:extLst>
                  <a:ext uri="{FF2B5EF4-FFF2-40B4-BE49-F238E27FC236}">
                    <a16:creationId xmlns:a16="http://schemas.microsoft.com/office/drawing/2014/main" id="{D2E35299-C92D-449E-AB63-ABDF7828035F}"/>
                  </a:ext>
                </a:extLst>
              </p:cNvPr>
              <p:cNvSpPr txBox="1"/>
              <p:nvPr/>
            </p:nvSpPr>
            <p:spPr>
              <a:xfrm>
                <a:off x="10879336" y="3454839"/>
                <a:ext cx="686406"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rubbish</a:t>
                </a:r>
              </a:p>
            </p:txBody>
          </p:sp>
        </p:grpSp>
        <p:sp>
          <p:nvSpPr>
            <p:cNvPr id="27" name="TextBox 26">
              <a:extLst>
                <a:ext uri="{FF2B5EF4-FFF2-40B4-BE49-F238E27FC236}">
                  <a16:creationId xmlns:a16="http://schemas.microsoft.com/office/drawing/2014/main" id="{3333A8F4-7486-4A34-B1A4-7D537C9E7866}"/>
                </a:ext>
              </a:extLst>
            </p:cNvPr>
            <p:cNvSpPr txBox="1"/>
            <p:nvPr/>
          </p:nvSpPr>
          <p:spPr>
            <a:xfrm>
              <a:off x="13655990" y="3144865"/>
              <a:ext cx="982961"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easiness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usefulness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usability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fit</a:t>
              </a:r>
            </a:p>
          </p:txBody>
        </p:sp>
        <p:sp>
          <p:nvSpPr>
            <p:cNvPr id="40" name="TextBox 39">
              <a:extLst>
                <a:ext uri="{FF2B5EF4-FFF2-40B4-BE49-F238E27FC236}">
                  <a16:creationId xmlns:a16="http://schemas.microsoft.com/office/drawing/2014/main" id="{D814A0A3-87A3-4E1C-8522-3506E53A4254}"/>
                </a:ext>
              </a:extLst>
            </p:cNvPr>
            <p:cNvSpPr txBox="1"/>
            <p:nvPr/>
          </p:nvSpPr>
          <p:spPr>
            <a:xfrm>
              <a:off x="9966542" y="-190051"/>
              <a:ext cx="1039067"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relevant</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meaningful</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new</a:t>
              </a:r>
            </a:p>
          </p:txBody>
        </p:sp>
        <p:sp>
          <p:nvSpPr>
            <p:cNvPr id="41" name="TextBox 40">
              <a:extLst>
                <a:ext uri="{FF2B5EF4-FFF2-40B4-BE49-F238E27FC236}">
                  <a16:creationId xmlns:a16="http://schemas.microsoft.com/office/drawing/2014/main" id="{1211D9A9-0C11-4A54-9599-3BA95AC4120F}"/>
                </a:ext>
              </a:extLst>
            </p:cNvPr>
            <p:cNvSpPr txBox="1"/>
            <p:nvPr/>
          </p:nvSpPr>
          <p:spPr>
            <a:xfrm>
              <a:off x="9946342" y="6644489"/>
              <a:ext cx="1067921"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beauty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structure</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appearance</a:t>
              </a:r>
            </a:p>
          </p:txBody>
        </p:sp>
        <p:sp>
          <p:nvSpPr>
            <p:cNvPr id="43" name="TextBox 42">
              <a:extLst>
                <a:ext uri="{FF2B5EF4-FFF2-40B4-BE49-F238E27FC236}">
                  <a16:creationId xmlns:a16="http://schemas.microsoft.com/office/drawing/2014/main" id="{6B16171B-9AAF-4C94-962D-F5AC29B39CA8}"/>
                </a:ext>
              </a:extLst>
            </p:cNvPr>
            <p:cNvSpPr txBox="1"/>
            <p:nvPr/>
          </p:nvSpPr>
          <p:spPr>
            <a:xfrm>
              <a:off x="6169572" y="3144865"/>
              <a:ext cx="1056700"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truth</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consistency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honesty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accuracy</a:t>
              </a:r>
            </a:p>
          </p:txBody>
        </p:sp>
      </p:grpSp>
      <p:sp>
        <p:nvSpPr>
          <p:cNvPr id="11" name="TextBox 10"/>
          <p:cNvSpPr txBox="1"/>
          <p:nvPr/>
        </p:nvSpPr>
        <p:spPr>
          <a:xfrm>
            <a:off x="558410" y="5883085"/>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Based on David 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558410" y="6190903"/>
            <a:ext cx="2690068" cy="276999"/>
          </a:xfrm>
          <a:prstGeom prst="rect">
            <a:avLst/>
          </a:prstGeom>
        </p:spPr>
        <p:txBody>
          <a:bodyPr wrap="square">
            <a:spAutoFit/>
          </a:bodyPr>
          <a:lstStyle/>
          <a:p>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grpSp>
        <p:nvGrpSpPr>
          <p:cNvPr id="48" name="Group 47">
            <a:extLst>
              <a:ext uri="{FF2B5EF4-FFF2-40B4-BE49-F238E27FC236}">
                <a16:creationId xmlns:a16="http://schemas.microsoft.com/office/drawing/2014/main" id="{DC4CB8C0-F099-4F86-967F-7E83125A29B8}"/>
              </a:ext>
            </a:extLst>
          </p:cNvPr>
          <p:cNvGrpSpPr/>
          <p:nvPr/>
        </p:nvGrpSpPr>
        <p:grpSpPr>
          <a:xfrm>
            <a:off x="3424902" y="1767125"/>
            <a:ext cx="5387547" cy="3053286"/>
            <a:chOff x="3416738" y="1742633"/>
            <a:chExt cx="5387547" cy="3053286"/>
          </a:xfrm>
        </p:grpSpPr>
        <p:sp>
          <p:nvSpPr>
            <p:cNvPr id="47" name="Oval 46">
              <a:extLst>
                <a:ext uri="{FF2B5EF4-FFF2-40B4-BE49-F238E27FC236}">
                  <a16:creationId xmlns:a16="http://schemas.microsoft.com/office/drawing/2014/main" id="{DFB89E41-0603-40F4-B8DA-B9F80AFBD37E}"/>
                </a:ext>
              </a:extLst>
            </p:cNvPr>
            <p:cNvSpPr/>
            <p:nvPr/>
          </p:nvSpPr>
          <p:spPr bwMode="auto">
            <a:xfrm>
              <a:off x="3416738" y="1742633"/>
              <a:ext cx="3041155" cy="3041155"/>
            </a:xfrm>
            <a:prstGeom prst="ellipse">
              <a:avLst/>
            </a:prstGeom>
            <a:solidFill>
              <a:srgbClr val="77787A">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50" name="Oval 49">
              <a:extLst>
                <a:ext uri="{FF2B5EF4-FFF2-40B4-BE49-F238E27FC236}">
                  <a16:creationId xmlns:a16="http://schemas.microsoft.com/office/drawing/2014/main" id="{332C3ADF-9B93-4907-A9BD-0AD5703E3859}"/>
                </a:ext>
              </a:extLst>
            </p:cNvPr>
            <p:cNvSpPr/>
            <p:nvPr/>
          </p:nvSpPr>
          <p:spPr bwMode="auto">
            <a:xfrm>
              <a:off x="5763130" y="1754764"/>
              <a:ext cx="3041155" cy="3041155"/>
            </a:xfrm>
            <a:prstGeom prst="ellipse">
              <a:avLst/>
            </a:prstGeom>
            <a:solidFill>
              <a:srgbClr val="77787A">
                <a:alpha val="6509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sp>
        <p:nvSpPr>
          <p:cNvPr id="4" name="TextBox 3"/>
          <p:cNvSpPr txBox="1"/>
          <p:nvPr/>
        </p:nvSpPr>
        <p:spPr>
          <a:xfrm>
            <a:off x="4934352" y="2937930"/>
            <a:ext cx="2216726" cy="707886"/>
          </a:xfrm>
          <a:prstGeom prst="rect">
            <a:avLst/>
          </a:prstGeom>
          <a:noFill/>
        </p:spPr>
        <p:txBody>
          <a:bodyPr wrap="square" rtlCol="0">
            <a:spAutoFit/>
          </a:bodyPr>
          <a:lstStyle/>
          <a:p>
            <a:pPr algn="ctr"/>
            <a:r>
              <a:rPr lang="en-US" sz="2000" dirty="0">
                <a:latin typeface="Helvetica"/>
                <a:cs typeface="Helvetica"/>
              </a:rPr>
              <a:t>How well does it work?</a:t>
            </a:r>
          </a:p>
        </p:txBody>
      </p:sp>
      <p:sp>
        <p:nvSpPr>
          <p:cNvPr id="13" name="TextBox 12"/>
          <p:cNvSpPr txBox="1"/>
          <p:nvPr/>
        </p:nvSpPr>
        <p:spPr>
          <a:xfrm>
            <a:off x="4448113" y="2937930"/>
            <a:ext cx="3189205" cy="707886"/>
          </a:xfrm>
          <a:prstGeom prst="rect">
            <a:avLst/>
          </a:prstGeom>
          <a:noFill/>
        </p:spPr>
        <p:txBody>
          <a:bodyPr wrap="square" rtlCol="0">
            <a:spAutoFit/>
          </a:bodyPr>
          <a:lstStyle/>
          <a:p>
            <a:pPr algn="ctr"/>
            <a:r>
              <a:rPr lang="en-US" sz="2000" dirty="0">
                <a:latin typeface="Helvetica"/>
                <a:cs typeface="Helvetica"/>
              </a:rPr>
              <a:t>How well does it communicate?</a:t>
            </a:r>
          </a:p>
        </p:txBody>
      </p:sp>
    </p:spTree>
    <p:extLst>
      <p:ext uri="{BB962C8B-B14F-4D97-AF65-F5344CB8AC3E}">
        <p14:creationId xmlns:p14="http://schemas.microsoft.com/office/powerpoint/2010/main" val="1873128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5400000">
                                      <p:cBhvr>
                                        <p:cTn id="13" dur="500" fill="hold"/>
                                        <p:tgtEl>
                                          <p:spTgt spid="48"/>
                                        </p:tgtEl>
                                        <p:attrNameLst>
                                          <p:attrName>r</p:attrName>
                                        </p:attrNameLst>
                                      </p:cBhvr>
                                    </p:animRot>
                                  </p:childTnLst>
                                </p:cTn>
                              </p:par>
                              <p:par>
                                <p:cTn id="14" presetID="10" presetClass="exit" presetSubtype="0" fill="hold" grpId="0" nodeType="withEffect">
                                  <p:stCondLst>
                                    <p:cond delay="0"/>
                                  </p:stCondLst>
                                  <p:childTnLst>
                                    <p:animEffect transition="out" filter="fade">
                                      <p:cBhvr>
                                        <p:cTn id="15" dur="300"/>
                                        <p:tgtEl>
                                          <p:spTgt spid="4"/>
                                        </p:tgtEl>
                                      </p:cBhvr>
                                    </p:animEffect>
                                    <p:set>
                                      <p:cBhvr>
                                        <p:cTn id="16" dur="1" fill="hold">
                                          <p:stCondLst>
                                            <p:cond delay="2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weekly_website_snapsho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0" y="944902"/>
            <a:ext cx="9144000" cy="6065499"/>
          </a:xfrm>
          <a:prstGeom prst="rect">
            <a:avLst/>
          </a:prstGeom>
        </p:spPr>
      </p:pic>
      <p:sp>
        <p:nvSpPr>
          <p:cNvPr id="7" name="Title 6"/>
          <p:cNvSpPr>
            <a:spLocks noGrp="1"/>
          </p:cNvSpPr>
          <p:nvPr>
            <p:ph type="title"/>
          </p:nvPr>
        </p:nvSpPr>
        <p:spPr/>
        <p:txBody>
          <a:bodyPr/>
          <a:lstStyle/>
          <a:p>
            <a:r>
              <a:rPr lang="en-US" dirty="0"/>
              <a:t>Overwhelming Use of Different Techniques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F2949DCA-4B18-234C-AD4E-11144FC20355}" type="slidenum">
              <a:rPr lang="en-US" smtClean="0"/>
              <a:pPr/>
              <a:t>70</a:t>
            </a:fld>
            <a:endParaRPr lang="en-US"/>
          </a:p>
        </p:txBody>
      </p:sp>
    </p:spTree>
    <p:extLst>
      <p:ext uri="{BB962C8B-B14F-4D97-AF65-F5344CB8AC3E}">
        <p14:creationId xmlns:p14="http://schemas.microsoft.com/office/powerpoint/2010/main" val="28686101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71</a:t>
            </a:fld>
            <a:endParaRPr lang="en-US"/>
          </a:p>
        </p:txBody>
      </p:sp>
      <p:sp>
        <p:nvSpPr>
          <p:cNvPr id="2" name="Title 1"/>
          <p:cNvSpPr>
            <a:spLocks noGrp="1"/>
          </p:cNvSpPr>
          <p:nvPr>
            <p:ph type="title" idx="4294967295"/>
          </p:nvPr>
        </p:nvSpPr>
        <p:spPr>
          <a:xfrm>
            <a:off x="0" y="2419350"/>
            <a:ext cx="6276975" cy="1143000"/>
          </a:xfrm>
        </p:spPr>
        <p:txBody>
          <a:bodyPr/>
          <a:lstStyle/>
          <a:p>
            <a:pPr algn="ctr"/>
            <a:r>
              <a:rPr lang="en-US" sz="3600" dirty="0">
                <a:solidFill>
                  <a:srgbClr val="FFFFFF"/>
                </a:solidFill>
              </a:rPr>
              <a:t>In other words,</a:t>
            </a:r>
          </a:p>
        </p:txBody>
      </p:sp>
      <p:sp>
        <p:nvSpPr>
          <p:cNvPr id="16" name="Title 1"/>
          <p:cNvSpPr txBox="1">
            <a:spLocks/>
          </p:cNvSpPr>
          <p:nvPr/>
        </p:nvSpPr>
        <p:spPr bwMode="auto">
          <a:xfrm>
            <a:off x="1563440" y="3313851"/>
            <a:ext cx="9143999"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pPr algn="ctr"/>
            <a:r>
              <a:rPr lang="en-US" sz="6600" dirty="0">
                <a:solidFill>
                  <a:srgbClr val="FFB500"/>
                </a:solidFill>
              </a:rPr>
              <a:t>Keep it Focused</a:t>
            </a:r>
          </a:p>
        </p:txBody>
      </p:sp>
    </p:spTree>
    <p:extLst>
      <p:ext uri="{BB962C8B-B14F-4D97-AF65-F5344CB8AC3E}">
        <p14:creationId xmlns:p14="http://schemas.microsoft.com/office/powerpoint/2010/main" val="4210329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44127" y="0"/>
            <a:ext cx="12462986" cy="6900646"/>
          </a:xfrm>
          <a:prstGeom prst="rect">
            <a:avLst/>
          </a:prstGeom>
          <a:solidFill>
            <a:srgbClr val="F2F2F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6" name="Footer Placeholder 5"/>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10" name="Slide Number Placeholder 9"/>
          <p:cNvSpPr>
            <a:spLocks noGrp="1"/>
          </p:cNvSpPr>
          <p:nvPr>
            <p:ph type="sldNum" sz="quarter" idx="12"/>
          </p:nvPr>
        </p:nvSpPr>
        <p:spPr/>
        <p:txBody>
          <a:bodyPr/>
          <a:lstStyle/>
          <a:p>
            <a:fld id="{F2949DCA-4B18-234C-AD4E-11144FC20355}" type="slidenum">
              <a:rPr lang="en-US" smtClean="0"/>
              <a:pPr/>
              <a:t>72</a:t>
            </a:fld>
            <a:endParaRPr lang="en-US"/>
          </a:p>
        </p:txBody>
      </p:sp>
      <p:grpSp>
        <p:nvGrpSpPr>
          <p:cNvPr id="39" name="Group 38">
            <a:extLst>
              <a:ext uri="{FF2B5EF4-FFF2-40B4-BE49-F238E27FC236}">
                <a16:creationId xmlns:a16="http://schemas.microsoft.com/office/drawing/2014/main" id="{AC94E352-D8FB-4E67-8511-E1534C652886}"/>
              </a:ext>
            </a:extLst>
          </p:cNvPr>
          <p:cNvGrpSpPr/>
          <p:nvPr/>
        </p:nvGrpSpPr>
        <p:grpSpPr>
          <a:xfrm>
            <a:off x="2269706" y="-1669"/>
            <a:ext cx="7460434" cy="6523388"/>
            <a:chOff x="6169572" y="-190051"/>
            <a:chExt cx="8469379" cy="7527037"/>
          </a:xfrm>
        </p:grpSpPr>
        <p:grpSp>
          <p:nvGrpSpPr>
            <p:cNvPr id="31" name="Group 30">
              <a:extLst>
                <a:ext uri="{FF2B5EF4-FFF2-40B4-BE49-F238E27FC236}">
                  <a16:creationId xmlns:a16="http://schemas.microsoft.com/office/drawing/2014/main" id="{D822E19C-A9CE-4431-A26D-F5A328C18741}"/>
                </a:ext>
              </a:extLst>
            </p:cNvPr>
            <p:cNvGrpSpPr/>
            <p:nvPr/>
          </p:nvGrpSpPr>
          <p:grpSpPr>
            <a:xfrm>
              <a:off x="7061983" y="162141"/>
              <a:ext cx="6858000" cy="6858000"/>
              <a:chOff x="7061983" y="162141"/>
              <a:chExt cx="6858000" cy="6858000"/>
            </a:xfrm>
          </p:grpSpPr>
          <p:pic>
            <p:nvPicPr>
              <p:cNvPr id="1028" name="Picture 4" descr="Image result for information is beautiful interestingness integrity function form">
                <a:extLst>
                  <a:ext uri="{FF2B5EF4-FFF2-40B4-BE49-F238E27FC236}">
                    <a16:creationId xmlns:a16="http://schemas.microsoft.com/office/drawing/2014/main" id="{B18FEC3A-BE75-4839-BE07-070F5B27B22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61983" y="16214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AD7F99A-511E-4F2F-9A72-E3F64BB7596E}"/>
                  </a:ext>
                </a:extLst>
              </p:cNvPr>
              <p:cNvSpPr txBox="1"/>
              <p:nvPr/>
            </p:nvSpPr>
            <p:spPr>
              <a:xfrm>
                <a:off x="9540946" y="1000539"/>
                <a:ext cx="1890261"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interestingness</a:t>
                </a:r>
              </a:p>
            </p:txBody>
          </p:sp>
          <p:sp>
            <p:nvSpPr>
              <p:cNvPr id="28" name="TextBox 27">
                <a:extLst>
                  <a:ext uri="{FF2B5EF4-FFF2-40B4-BE49-F238E27FC236}">
                    <a16:creationId xmlns:a16="http://schemas.microsoft.com/office/drawing/2014/main" id="{556A1440-0D9C-4E8D-8BA5-CB2BC6B1830E}"/>
                  </a:ext>
                </a:extLst>
              </p:cNvPr>
              <p:cNvSpPr txBox="1"/>
              <p:nvPr/>
            </p:nvSpPr>
            <p:spPr>
              <a:xfrm>
                <a:off x="7501966" y="3332369"/>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integrity</a:t>
                </a:r>
              </a:p>
            </p:txBody>
          </p:sp>
          <p:sp>
            <p:nvSpPr>
              <p:cNvPr id="29" name="TextBox 28">
                <a:extLst>
                  <a:ext uri="{FF2B5EF4-FFF2-40B4-BE49-F238E27FC236}">
                    <a16:creationId xmlns:a16="http://schemas.microsoft.com/office/drawing/2014/main" id="{55C11F41-06A9-4467-BE22-0A0D774B70C3}"/>
                  </a:ext>
                </a:extLst>
              </p:cNvPr>
              <p:cNvSpPr txBox="1"/>
              <p:nvPr/>
            </p:nvSpPr>
            <p:spPr>
              <a:xfrm>
                <a:off x="12337776" y="3332368"/>
                <a:ext cx="1095172"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function</a:t>
                </a:r>
              </a:p>
            </p:txBody>
          </p:sp>
          <p:sp>
            <p:nvSpPr>
              <p:cNvPr id="30" name="TextBox 29">
                <a:extLst>
                  <a:ext uri="{FF2B5EF4-FFF2-40B4-BE49-F238E27FC236}">
                    <a16:creationId xmlns:a16="http://schemas.microsoft.com/office/drawing/2014/main" id="{C5538AFC-69A2-4A29-914C-6693E72A4297}"/>
                  </a:ext>
                </a:extLst>
              </p:cNvPr>
              <p:cNvSpPr txBox="1"/>
              <p:nvPr/>
            </p:nvSpPr>
            <p:spPr>
              <a:xfrm>
                <a:off x="10137263" y="5664751"/>
                <a:ext cx="697627" cy="369332"/>
              </a:xfrm>
              <a:prstGeom prst="rect">
                <a:avLst/>
              </a:prstGeom>
              <a:noFill/>
            </p:spPr>
            <p:txBody>
              <a:bodyPr wrap="none" rtlCol="0">
                <a:spAutoFit/>
              </a:bodyPr>
              <a:lstStyle/>
              <a:p>
                <a:r>
                  <a:rPr lang="en-US" sz="1800" b="1" dirty="0">
                    <a:solidFill>
                      <a:srgbClr val="000000"/>
                    </a:solidFill>
                    <a:latin typeface="Helvetica" panose="020B0604020202020204" pitchFamily="34" charset="0"/>
                    <a:cs typeface="Helvetica" panose="020B0604020202020204" pitchFamily="34" charset="0"/>
                  </a:rPr>
                  <a:t>form</a:t>
                </a:r>
              </a:p>
            </p:txBody>
          </p:sp>
          <p:sp>
            <p:nvSpPr>
              <p:cNvPr id="32" name="TextBox 31">
                <a:extLst>
                  <a:ext uri="{FF2B5EF4-FFF2-40B4-BE49-F238E27FC236}">
                    <a16:creationId xmlns:a16="http://schemas.microsoft.com/office/drawing/2014/main" id="{AB9C200A-855E-40F3-A87D-DC21D48BBC54}"/>
                  </a:ext>
                </a:extLst>
              </p:cNvPr>
              <p:cNvSpPr txBox="1"/>
              <p:nvPr/>
            </p:nvSpPr>
            <p:spPr>
              <a:xfrm>
                <a:off x="9240221" y="2313179"/>
                <a:ext cx="769763" cy="492443"/>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proof of</a:t>
                </a:r>
                <a:br>
                  <a:rPr lang="en-US" sz="1300" dirty="0">
                    <a:latin typeface="Helvetica" panose="020B0604020202020204" pitchFamily="34" charset="0"/>
                    <a:cs typeface="Helvetica" panose="020B0604020202020204" pitchFamily="34" charset="0"/>
                  </a:rPr>
                </a:br>
                <a:r>
                  <a:rPr lang="en-US" sz="1300" dirty="0">
                    <a:latin typeface="Helvetica" panose="020B0604020202020204" pitchFamily="34" charset="0"/>
                    <a:cs typeface="Helvetica" panose="020B0604020202020204" pitchFamily="34" charset="0"/>
                  </a:rPr>
                  <a:t>concept</a:t>
                </a:r>
              </a:p>
            </p:txBody>
          </p:sp>
          <p:sp>
            <p:nvSpPr>
              <p:cNvPr id="33" name="TextBox 32">
                <a:extLst>
                  <a:ext uri="{FF2B5EF4-FFF2-40B4-BE49-F238E27FC236}">
                    <a16:creationId xmlns:a16="http://schemas.microsoft.com/office/drawing/2014/main" id="{E6F3E672-7D11-4F94-81E0-633BBFCB3F52}"/>
                  </a:ext>
                </a:extLst>
              </p:cNvPr>
              <p:cNvSpPr txBox="1"/>
              <p:nvPr/>
            </p:nvSpPr>
            <p:spPr>
              <a:xfrm>
                <a:off x="10914090" y="2313179"/>
                <a:ext cx="1011815"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experiment</a:t>
                </a:r>
              </a:p>
            </p:txBody>
          </p:sp>
          <p:sp>
            <p:nvSpPr>
              <p:cNvPr id="34" name="TextBox 33">
                <a:extLst>
                  <a:ext uri="{FF2B5EF4-FFF2-40B4-BE49-F238E27FC236}">
                    <a16:creationId xmlns:a16="http://schemas.microsoft.com/office/drawing/2014/main" id="{3E97287C-09FF-4052-AA1F-FC7D3E97ED71}"/>
                  </a:ext>
                </a:extLst>
              </p:cNvPr>
              <p:cNvSpPr txBox="1"/>
              <p:nvPr/>
            </p:nvSpPr>
            <p:spPr>
              <a:xfrm>
                <a:off x="10230243" y="2852477"/>
                <a:ext cx="49084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ugly</a:t>
                </a:r>
              </a:p>
            </p:txBody>
          </p:sp>
          <p:sp>
            <p:nvSpPr>
              <p:cNvPr id="35" name="TextBox 34">
                <a:extLst>
                  <a:ext uri="{FF2B5EF4-FFF2-40B4-BE49-F238E27FC236}">
                    <a16:creationId xmlns:a16="http://schemas.microsoft.com/office/drawing/2014/main" id="{5EFA7DDB-43E8-47DC-BCBB-95922864D49A}"/>
                  </a:ext>
                </a:extLst>
              </p:cNvPr>
              <p:cNvSpPr txBox="1"/>
              <p:nvPr/>
            </p:nvSpPr>
            <p:spPr>
              <a:xfrm>
                <a:off x="10151814" y="4071472"/>
                <a:ext cx="649537"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boring</a:t>
                </a:r>
              </a:p>
            </p:txBody>
          </p:sp>
          <p:sp>
            <p:nvSpPr>
              <p:cNvPr id="36" name="TextBox 35">
                <a:extLst>
                  <a:ext uri="{FF2B5EF4-FFF2-40B4-BE49-F238E27FC236}">
                    <a16:creationId xmlns:a16="http://schemas.microsoft.com/office/drawing/2014/main" id="{01ABE824-E761-4353-B1F8-C5881AD656FB}"/>
                  </a:ext>
                </a:extLst>
              </p:cNvPr>
              <p:cNvSpPr txBox="1"/>
              <p:nvPr/>
            </p:nvSpPr>
            <p:spPr>
              <a:xfrm>
                <a:off x="11301224" y="4468648"/>
                <a:ext cx="667170"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sketch</a:t>
                </a:r>
              </a:p>
            </p:txBody>
          </p:sp>
          <p:sp>
            <p:nvSpPr>
              <p:cNvPr id="37" name="TextBox 36">
                <a:extLst>
                  <a:ext uri="{FF2B5EF4-FFF2-40B4-BE49-F238E27FC236}">
                    <a16:creationId xmlns:a16="http://schemas.microsoft.com/office/drawing/2014/main" id="{0EBB1EB1-E870-44C1-8A8D-FD3E91559EEA}"/>
                  </a:ext>
                </a:extLst>
              </p:cNvPr>
              <p:cNvSpPr txBox="1"/>
              <p:nvPr/>
            </p:nvSpPr>
            <p:spPr>
              <a:xfrm>
                <a:off x="9067657" y="4461570"/>
                <a:ext cx="946093" cy="292388"/>
              </a:xfrm>
              <a:prstGeom prst="rect">
                <a:avLst/>
              </a:prstGeom>
              <a:noFill/>
            </p:spPr>
            <p:txBody>
              <a:bodyPr wrap="none" rtlCol="0">
                <a:spAutoFit/>
              </a:bodyPr>
              <a:lstStyle/>
              <a:p>
                <a:r>
                  <a:rPr lang="en-US" sz="1300" dirty="0">
                    <a:latin typeface="Helvetica" panose="020B0604020202020204" pitchFamily="34" charset="0"/>
                    <a:cs typeface="Helvetica" panose="020B0604020202020204" pitchFamily="34" charset="0"/>
                  </a:rPr>
                  <a:t>eye candy</a:t>
                </a:r>
              </a:p>
            </p:txBody>
          </p:sp>
          <p:sp>
            <p:nvSpPr>
              <p:cNvPr id="38" name="TextBox 37">
                <a:extLst>
                  <a:ext uri="{FF2B5EF4-FFF2-40B4-BE49-F238E27FC236}">
                    <a16:creationId xmlns:a16="http://schemas.microsoft.com/office/drawing/2014/main" id="{418378A5-B744-4B6D-90CB-C1C978882D35}"/>
                  </a:ext>
                </a:extLst>
              </p:cNvPr>
              <p:cNvSpPr txBox="1"/>
              <p:nvPr/>
            </p:nvSpPr>
            <p:spPr>
              <a:xfrm>
                <a:off x="10012659" y="3269089"/>
                <a:ext cx="1037646" cy="692502"/>
              </a:xfrm>
              <a:prstGeom prst="rect">
                <a:avLst/>
              </a:prstGeom>
              <a:noFill/>
            </p:spPr>
            <p:txBody>
              <a:bodyPr wrap="none" rtlCol="0">
                <a:spAutoFit/>
              </a:bodyPr>
              <a:lstStyle/>
              <a:p>
                <a:pPr algn="ctr"/>
                <a:r>
                  <a:rPr lang="en-US" sz="1100" b="1" dirty="0">
                    <a:latin typeface="Helvetica" panose="020B0604020202020204" pitchFamily="34" charset="0"/>
                    <a:cs typeface="Helvetica" panose="020B0604020202020204" pitchFamily="34" charset="0"/>
                  </a:rPr>
                  <a:t>successful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visual</a:t>
                </a:r>
                <a:br>
                  <a:rPr lang="en-US" sz="1100" b="1" dirty="0">
                    <a:latin typeface="Helvetica" panose="020B0604020202020204" pitchFamily="34" charset="0"/>
                    <a:cs typeface="Helvetica" panose="020B0604020202020204" pitchFamily="34" charset="0"/>
                  </a:rPr>
                </a:br>
                <a:r>
                  <a:rPr lang="en-US" sz="1100" b="1" dirty="0">
                    <a:latin typeface="Helvetica" panose="020B0604020202020204" pitchFamily="34" charset="0"/>
                    <a:cs typeface="Helvetica" panose="020B0604020202020204" pitchFamily="34" charset="0"/>
                  </a:rPr>
                  <a:t>design</a:t>
                </a:r>
              </a:p>
            </p:txBody>
          </p:sp>
          <p:sp>
            <p:nvSpPr>
              <p:cNvPr id="45" name="TextBox 44">
                <a:extLst>
                  <a:ext uri="{FF2B5EF4-FFF2-40B4-BE49-F238E27FC236}">
                    <a16:creationId xmlns:a16="http://schemas.microsoft.com/office/drawing/2014/main" id="{A5444B43-E8B8-49DF-9903-E0E83506E220}"/>
                  </a:ext>
                </a:extLst>
              </p:cNvPr>
              <p:cNvSpPr txBox="1"/>
              <p:nvPr/>
            </p:nvSpPr>
            <p:spPr>
              <a:xfrm>
                <a:off x="9403504" y="3463532"/>
                <a:ext cx="704039"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useless</a:t>
                </a:r>
              </a:p>
            </p:txBody>
          </p:sp>
          <p:sp>
            <p:nvSpPr>
              <p:cNvPr id="46" name="TextBox 45">
                <a:extLst>
                  <a:ext uri="{FF2B5EF4-FFF2-40B4-BE49-F238E27FC236}">
                    <a16:creationId xmlns:a16="http://schemas.microsoft.com/office/drawing/2014/main" id="{D2E35299-C92D-449E-AB63-ABDF7828035F}"/>
                  </a:ext>
                </a:extLst>
              </p:cNvPr>
              <p:cNvSpPr txBox="1"/>
              <p:nvPr/>
            </p:nvSpPr>
            <p:spPr>
              <a:xfrm>
                <a:off x="10879336" y="3454839"/>
                <a:ext cx="686406"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rubbish</a:t>
                </a:r>
              </a:p>
            </p:txBody>
          </p:sp>
        </p:grpSp>
        <p:sp>
          <p:nvSpPr>
            <p:cNvPr id="27" name="TextBox 26">
              <a:extLst>
                <a:ext uri="{FF2B5EF4-FFF2-40B4-BE49-F238E27FC236}">
                  <a16:creationId xmlns:a16="http://schemas.microsoft.com/office/drawing/2014/main" id="{3333A8F4-7486-4A34-B1A4-7D537C9E7866}"/>
                </a:ext>
              </a:extLst>
            </p:cNvPr>
            <p:cNvSpPr txBox="1"/>
            <p:nvPr/>
          </p:nvSpPr>
          <p:spPr>
            <a:xfrm>
              <a:off x="13655990" y="3144865"/>
              <a:ext cx="982961"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easiness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usefulness</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usability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fit</a:t>
              </a:r>
            </a:p>
          </p:txBody>
        </p:sp>
        <p:sp>
          <p:nvSpPr>
            <p:cNvPr id="40" name="TextBox 39">
              <a:extLst>
                <a:ext uri="{FF2B5EF4-FFF2-40B4-BE49-F238E27FC236}">
                  <a16:creationId xmlns:a16="http://schemas.microsoft.com/office/drawing/2014/main" id="{D814A0A3-87A3-4E1C-8522-3506E53A4254}"/>
                </a:ext>
              </a:extLst>
            </p:cNvPr>
            <p:cNvSpPr txBox="1"/>
            <p:nvPr/>
          </p:nvSpPr>
          <p:spPr>
            <a:xfrm>
              <a:off x="9966542" y="-190051"/>
              <a:ext cx="1039067"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relevant</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meaningful</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new</a:t>
              </a:r>
            </a:p>
          </p:txBody>
        </p:sp>
        <p:sp>
          <p:nvSpPr>
            <p:cNvPr id="41" name="TextBox 40">
              <a:extLst>
                <a:ext uri="{FF2B5EF4-FFF2-40B4-BE49-F238E27FC236}">
                  <a16:creationId xmlns:a16="http://schemas.microsoft.com/office/drawing/2014/main" id="{1211D9A9-0C11-4A54-9599-3BA95AC4120F}"/>
                </a:ext>
              </a:extLst>
            </p:cNvPr>
            <p:cNvSpPr txBox="1"/>
            <p:nvPr/>
          </p:nvSpPr>
          <p:spPr>
            <a:xfrm>
              <a:off x="9946342" y="6644489"/>
              <a:ext cx="1067921" cy="692497"/>
            </a:xfrm>
            <a:prstGeom prst="rect">
              <a:avLst/>
            </a:prstGeom>
            <a:noFill/>
          </p:spPr>
          <p:txBody>
            <a:bodyPr wrap="none" rtlCol="0">
              <a:spAutoFit/>
            </a:bodyPr>
            <a:lstStyle/>
            <a:p>
              <a:pPr algn="ctr"/>
              <a:r>
                <a:rPr lang="en-US" sz="1300" dirty="0">
                  <a:solidFill>
                    <a:srgbClr val="000000"/>
                  </a:solidFill>
                  <a:latin typeface="Helvetica" panose="020B0604020202020204" pitchFamily="34" charset="0"/>
                  <a:cs typeface="Helvetica" panose="020B0604020202020204" pitchFamily="34" charset="0"/>
                </a:rPr>
                <a:t>beauty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structure</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appearance</a:t>
              </a:r>
            </a:p>
          </p:txBody>
        </p:sp>
        <p:sp>
          <p:nvSpPr>
            <p:cNvPr id="43" name="TextBox 42">
              <a:extLst>
                <a:ext uri="{FF2B5EF4-FFF2-40B4-BE49-F238E27FC236}">
                  <a16:creationId xmlns:a16="http://schemas.microsoft.com/office/drawing/2014/main" id="{6B16171B-9AAF-4C94-962D-F5AC29B39CA8}"/>
                </a:ext>
              </a:extLst>
            </p:cNvPr>
            <p:cNvSpPr txBox="1"/>
            <p:nvPr/>
          </p:nvSpPr>
          <p:spPr>
            <a:xfrm>
              <a:off x="6169572" y="3144865"/>
              <a:ext cx="1056700" cy="892552"/>
            </a:xfrm>
            <a:prstGeom prst="rect">
              <a:avLst/>
            </a:prstGeom>
            <a:noFill/>
          </p:spPr>
          <p:txBody>
            <a:bodyPr wrap="none" rtlCol="0">
              <a:spAutoFit/>
            </a:bodyPr>
            <a:lstStyle/>
            <a:p>
              <a:r>
                <a:rPr lang="en-US" sz="1300" dirty="0">
                  <a:solidFill>
                    <a:srgbClr val="000000"/>
                  </a:solidFill>
                  <a:latin typeface="Helvetica" panose="020B0604020202020204" pitchFamily="34" charset="0"/>
                  <a:cs typeface="Helvetica" panose="020B0604020202020204" pitchFamily="34" charset="0"/>
                </a:rPr>
                <a:t>truth</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consistency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honesty</a:t>
              </a:r>
              <a:br>
                <a:rPr lang="en-US" sz="1300" dirty="0">
                  <a:solidFill>
                    <a:srgbClr val="000000"/>
                  </a:solidFill>
                  <a:latin typeface="Helvetica" panose="020B0604020202020204" pitchFamily="34" charset="0"/>
                  <a:cs typeface="Helvetica" panose="020B0604020202020204" pitchFamily="34" charset="0"/>
                </a:rPr>
              </a:br>
              <a:r>
                <a:rPr lang="en-US" sz="1300" dirty="0">
                  <a:solidFill>
                    <a:srgbClr val="000000"/>
                  </a:solidFill>
                  <a:latin typeface="Helvetica" panose="020B0604020202020204" pitchFamily="34" charset="0"/>
                  <a:cs typeface="Helvetica" panose="020B0604020202020204" pitchFamily="34" charset="0"/>
                </a:rPr>
                <a:t>accuracy</a:t>
              </a:r>
            </a:p>
          </p:txBody>
        </p:sp>
      </p:grpSp>
      <p:sp>
        <p:nvSpPr>
          <p:cNvPr id="11" name="TextBox 10"/>
          <p:cNvSpPr txBox="1"/>
          <p:nvPr/>
        </p:nvSpPr>
        <p:spPr>
          <a:xfrm>
            <a:off x="558410" y="5883085"/>
            <a:ext cx="3100400" cy="338554"/>
          </a:xfrm>
          <a:prstGeom prst="rect">
            <a:avLst/>
          </a:prstGeom>
          <a:noFill/>
        </p:spPr>
        <p:txBody>
          <a:bodyPr wrap="square" rtlCol="0">
            <a:spAutoFit/>
          </a:bodyPr>
          <a:lstStyle/>
          <a:p>
            <a:r>
              <a:rPr lang="sv-SE" sz="1600" dirty="0">
                <a:solidFill>
                  <a:schemeClr val="bg2">
                    <a:lumMod val="60000"/>
                    <a:lumOff val="40000"/>
                  </a:schemeClr>
                </a:solidFill>
                <a:latin typeface="Helvetica"/>
                <a:cs typeface="Helvetica"/>
              </a:rPr>
              <a:t>Based on David McCandless</a:t>
            </a:r>
            <a:endParaRPr lang="en-US" sz="1600" dirty="0">
              <a:solidFill>
                <a:schemeClr val="bg2">
                  <a:lumMod val="60000"/>
                  <a:lumOff val="40000"/>
                </a:schemeClr>
              </a:solidFill>
              <a:latin typeface="Helvetica"/>
              <a:cs typeface="Helvetica"/>
            </a:endParaRPr>
          </a:p>
        </p:txBody>
      </p:sp>
      <p:sp>
        <p:nvSpPr>
          <p:cNvPr id="12" name="Rectangle 11"/>
          <p:cNvSpPr/>
          <p:nvPr/>
        </p:nvSpPr>
        <p:spPr>
          <a:xfrm>
            <a:off x="558410" y="6190903"/>
            <a:ext cx="2690068" cy="276999"/>
          </a:xfrm>
          <a:prstGeom prst="rect">
            <a:avLst/>
          </a:prstGeom>
        </p:spPr>
        <p:txBody>
          <a:bodyPr wrap="square">
            <a:spAutoFit/>
          </a:bodyPr>
          <a:lstStyle/>
          <a:p>
            <a:r>
              <a:rPr lang="pl-PL" sz="1200" dirty="0">
                <a:solidFill>
                  <a:schemeClr val="bg2">
                    <a:lumMod val="60000"/>
                    <a:lumOff val="40000"/>
                  </a:schemeClr>
                </a:solidFill>
                <a:latin typeface="Helvetica"/>
                <a:cs typeface="Helvetica"/>
              </a:rPr>
              <a:t>http://</a:t>
            </a:r>
            <a:r>
              <a:rPr lang="pl-PL" sz="1200" dirty="0" err="1">
                <a:solidFill>
                  <a:schemeClr val="bg2">
                    <a:lumMod val="60000"/>
                    <a:lumOff val="40000"/>
                  </a:schemeClr>
                </a:solidFill>
                <a:latin typeface="Helvetica"/>
                <a:cs typeface="Helvetica"/>
              </a:rPr>
              <a:t>www.informationisbeautiful.net</a:t>
            </a:r>
            <a:endParaRPr lang="en-US" sz="1200" dirty="0">
              <a:solidFill>
                <a:schemeClr val="bg2">
                  <a:lumMod val="60000"/>
                  <a:lumOff val="40000"/>
                </a:schemeClr>
              </a:solidFill>
              <a:latin typeface="Helvetica"/>
              <a:cs typeface="Helvetica"/>
            </a:endParaRPr>
          </a:p>
        </p:txBody>
      </p:sp>
    </p:spTree>
    <p:extLst>
      <p:ext uri="{BB962C8B-B14F-4D97-AF65-F5344CB8AC3E}">
        <p14:creationId xmlns:p14="http://schemas.microsoft.com/office/powerpoint/2010/main" val="6483070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half" idx="10"/>
          </p:nvPr>
        </p:nvSpPr>
        <p:spPr/>
        <p:txBody>
          <a:bodyPr/>
          <a:lstStyle/>
          <a:p>
            <a:pPr>
              <a:defRPr/>
            </a:pPr>
            <a:r>
              <a:rPr lang="en-US"/>
              <a:t>Autumn 2024</a:t>
            </a:r>
            <a:endParaRPr lang="en-US" dirty="0"/>
          </a:p>
        </p:txBody>
      </p:sp>
      <p:sp>
        <p:nvSpPr>
          <p:cNvPr id="19" name="Footer Placeholder 18"/>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21" name="Slide Number Placeholder 20"/>
          <p:cNvSpPr>
            <a:spLocks noGrp="1"/>
          </p:cNvSpPr>
          <p:nvPr>
            <p:ph type="sldNum" sz="quarter" idx="12"/>
          </p:nvPr>
        </p:nvSpPr>
        <p:spPr/>
        <p:txBody>
          <a:bodyPr/>
          <a:lstStyle/>
          <a:p>
            <a:fld id="{F2949DCA-4B18-234C-AD4E-11144FC20355}" type="slidenum">
              <a:rPr lang="en-US" smtClean="0"/>
              <a:pPr/>
              <a:t>73</a:t>
            </a:fld>
            <a:endParaRPr lang="en-US"/>
          </a:p>
        </p:txBody>
      </p:sp>
      <p:pic>
        <p:nvPicPr>
          <p:cNvPr id="4" name="Picture 3" descr="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73710" y="0"/>
            <a:ext cx="9294290" cy="6858000"/>
          </a:xfrm>
          <a:prstGeom prst="rect">
            <a:avLst/>
          </a:prstGeom>
        </p:spPr>
      </p:pic>
      <p:grpSp>
        <p:nvGrpSpPr>
          <p:cNvPr id="3" name="Group 2"/>
          <p:cNvGrpSpPr/>
          <p:nvPr/>
        </p:nvGrpSpPr>
        <p:grpSpPr>
          <a:xfrm>
            <a:off x="2118680" y="667872"/>
            <a:ext cx="8037675" cy="5227680"/>
            <a:chOff x="-15202" y="2384774"/>
            <a:chExt cx="6997635" cy="4551241"/>
          </a:xfrm>
        </p:grpSpPr>
        <p:sp>
          <p:nvSpPr>
            <p:cNvPr id="5" name="Oval 4"/>
            <p:cNvSpPr/>
            <p:nvPr/>
          </p:nvSpPr>
          <p:spPr bwMode="auto">
            <a:xfrm>
              <a:off x="-15202" y="2384774"/>
              <a:ext cx="4393763" cy="4551241"/>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6" name="Rectangle 5"/>
            <p:cNvSpPr/>
            <p:nvPr/>
          </p:nvSpPr>
          <p:spPr bwMode="auto">
            <a:xfrm>
              <a:off x="4366923" y="4246745"/>
              <a:ext cx="2615510"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7" name="TextBox 6"/>
            <p:cNvSpPr txBox="1"/>
            <p:nvPr/>
          </p:nvSpPr>
          <p:spPr>
            <a:xfrm>
              <a:off x="3971207" y="4416311"/>
              <a:ext cx="2858381" cy="455518"/>
            </a:xfrm>
            <a:prstGeom prst="rect">
              <a:avLst/>
            </a:prstGeom>
            <a:noFill/>
          </p:spPr>
          <p:txBody>
            <a:bodyPr wrap="square" rtlCol="0">
              <a:spAutoFit/>
            </a:bodyPr>
            <a:lstStyle/>
            <a:p>
              <a:pPr algn="r"/>
              <a:r>
                <a:rPr lang="en-US" sz="2800" dirty="0">
                  <a:solidFill>
                    <a:schemeClr val="bg1"/>
                  </a:solidFill>
                  <a:latin typeface="Helvetica"/>
                  <a:cs typeface="Helvetica"/>
                </a:rPr>
                <a:t>Interestingness</a:t>
              </a:r>
            </a:p>
          </p:txBody>
        </p:sp>
      </p:grpSp>
      <p:grpSp>
        <p:nvGrpSpPr>
          <p:cNvPr id="13" name="Group 12"/>
          <p:cNvGrpSpPr/>
          <p:nvPr/>
        </p:nvGrpSpPr>
        <p:grpSpPr>
          <a:xfrm>
            <a:off x="1373711" y="26736"/>
            <a:ext cx="9294291" cy="6829112"/>
            <a:chOff x="-150290" y="26736"/>
            <a:chExt cx="9294291" cy="6829112"/>
          </a:xfrm>
        </p:grpSpPr>
        <p:grpSp>
          <p:nvGrpSpPr>
            <p:cNvPr id="8" name="Group 7"/>
            <p:cNvGrpSpPr/>
            <p:nvPr/>
          </p:nvGrpSpPr>
          <p:grpSpPr>
            <a:xfrm>
              <a:off x="4637141" y="5880534"/>
              <a:ext cx="1873280" cy="975314"/>
              <a:chOff x="5351547" y="4246744"/>
              <a:chExt cx="1630886" cy="849113"/>
            </a:xfrm>
          </p:grpSpPr>
          <p:sp>
            <p:nvSpPr>
              <p:cNvPr id="10" name="Rectangle 9"/>
              <p:cNvSpPr/>
              <p:nvPr/>
            </p:nvSpPr>
            <p:spPr bwMode="auto">
              <a:xfrm>
                <a:off x="5351547" y="4246744"/>
                <a:ext cx="1630886" cy="849113"/>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1" name="TextBox 10"/>
              <p:cNvSpPr txBox="1"/>
              <p:nvPr/>
            </p:nvSpPr>
            <p:spPr>
              <a:xfrm>
                <a:off x="5456295" y="4416311"/>
                <a:ext cx="1373292" cy="455518"/>
              </a:xfrm>
              <a:prstGeom prst="rect">
                <a:avLst/>
              </a:prstGeom>
              <a:noFill/>
            </p:spPr>
            <p:txBody>
              <a:bodyPr wrap="square" rtlCol="0">
                <a:spAutoFit/>
              </a:bodyPr>
              <a:lstStyle/>
              <a:p>
                <a:pPr algn="r"/>
                <a:r>
                  <a:rPr lang="en-US" sz="2800" dirty="0">
                    <a:solidFill>
                      <a:schemeClr val="bg1"/>
                    </a:solidFill>
                    <a:latin typeface="Helvetica"/>
                    <a:cs typeface="Helvetica"/>
                  </a:rPr>
                  <a:t>Function</a:t>
                </a:r>
              </a:p>
            </p:txBody>
          </p:sp>
        </p:grpSp>
        <p:sp>
          <p:nvSpPr>
            <p:cNvPr id="2" name="Rectangle 1"/>
            <p:cNvSpPr/>
            <p:nvPr/>
          </p:nvSpPr>
          <p:spPr bwMode="auto">
            <a:xfrm>
              <a:off x="6510421" y="26736"/>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2" name="Rectangle 11"/>
            <p:cNvSpPr/>
            <p:nvPr/>
          </p:nvSpPr>
          <p:spPr bwMode="auto">
            <a:xfrm>
              <a:off x="-150290" y="6411495"/>
              <a:ext cx="4787431" cy="418983"/>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23" name="Group 22"/>
          <p:cNvGrpSpPr/>
          <p:nvPr/>
        </p:nvGrpSpPr>
        <p:grpSpPr>
          <a:xfrm>
            <a:off x="4002428" y="13368"/>
            <a:ext cx="6665572" cy="6817110"/>
            <a:chOff x="2478428" y="13368"/>
            <a:chExt cx="6665572" cy="6817110"/>
          </a:xfrm>
        </p:grpSpPr>
        <p:grpSp>
          <p:nvGrpSpPr>
            <p:cNvPr id="18" name="Group 17"/>
            <p:cNvGrpSpPr/>
            <p:nvPr/>
          </p:nvGrpSpPr>
          <p:grpSpPr>
            <a:xfrm>
              <a:off x="2478428" y="13368"/>
              <a:ext cx="6665572" cy="6817110"/>
              <a:chOff x="2478428" y="13368"/>
              <a:chExt cx="6665572" cy="6817110"/>
            </a:xfrm>
          </p:grpSpPr>
          <p:sp>
            <p:nvSpPr>
              <p:cNvPr id="14" name="Rectangle 13"/>
              <p:cNvSpPr/>
              <p:nvPr/>
            </p:nvSpPr>
            <p:spPr bwMode="auto">
              <a:xfrm>
                <a:off x="6483685" y="4308408"/>
                <a:ext cx="1978526"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5" name="TextBox 14"/>
              <p:cNvSpPr txBox="1"/>
              <p:nvPr/>
            </p:nvSpPr>
            <p:spPr>
              <a:xfrm>
                <a:off x="6608745" y="4503177"/>
                <a:ext cx="1577401" cy="523220"/>
              </a:xfrm>
              <a:prstGeom prst="rect">
                <a:avLst/>
              </a:prstGeom>
              <a:noFill/>
            </p:spPr>
            <p:txBody>
              <a:bodyPr wrap="square" rtlCol="0">
                <a:spAutoFit/>
              </a:bodyPr>
              <a:lstStyle/>
              <a:p>
                <a:pPr algn="r"/>
                <a:r>
                  <a:rPr lang="en-US" sz="2800" dirty="0">
                    <a:solidFill>
                      <a:schemeClr val="bg1"/>
                    </a:solidFill>
                    <a:latin typeface="Helvetica"/>
                    <a:cs typeface="Helvetica"/>
                  </a:rPr>
                  <a:t>Integrity</a:t>
                </a:r>
              </a:p>
            </p:txBody>
          </p:sp>
          <p:sp>
            <p:nvSpPr>
              <p:cNvPr id="16" name="Oval 15"/>
              <p:cNvSpPr/>
              <p:nvPr/>
            </p:nvSpPr>
            <p:spPr bwMode="auto">
              <a:xfrm>
                <a:off x="2478428" y="2659531"/>
                <a:ext cx="1263254" cy="130853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8456792" y="13368"/>
                <a:ext cx="687208"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cxnSp>
          <p:nvCxnSpPr>
            <p:cNvPr id="20" name="Straight Connector 19"/>
            <p:cNvCxnSpPr>
              <a:stCxn id="16" idx="6"/>
              <a:endCxn id="14" idx="1"/>
            </p:cNvCxnSpPr>
            <p:nvPr/>
          </p:nvCxnSpPr>
          <p:spPr bwMode="auto">
            <a:xfrm>
              <a:off x="3741682" y="3313796"/>
              <a:ext cx="2742003" cy="1482269"/>
            </a:xfrm>
            <a:prstGeom prst="line">
              <a:avLst/>
            </a:prstGeom>
            <a:solidFill>
              <a:schemeClr val="accent1"/>
            </a:solidFill>
            <a:ln w="38100" cap="flat" cmpd="sng" algn="ctr">
              <a:solidFill>
                <a:schemeClr val="tx1"/>
              </a:solidFill>
              <a:prstDash val="solid"/>
              <a:round/>
              <a:headEnd type="none" w="sm" len="sm"/>
              <a:tailEnd type="none" w="sm" len="sm"/>
            </a:ln>
            <a:effectLst/>
          </p:spPr>
        </p:cxnSp>
      </p:grpSp>
      <p:grpSp>
        <p:nvGrpSpPr>
          <p:cNvPr id="29" name="Group 28"/>
          <p:cNvGrpSpPr/>
          <p:nvPr/>
        </p:nvGrpSpPr>
        <p:grpSpPr>
          <a:xfrm>
            <a:off x="2118680" y="0"/>
            <a:ext cx="8562689" cy="6817110"/>
            <a:chOff x="581312" y="13368"/>
            <a:chExt cx="8562689" cy="6817110"/>
          </a:xfrm>
        </p:grpSpPr>
        <p:grpSp>
          <p:nvGrpSpPr>
            <p:cNvPr id="26" name="Group 25"/>
            <p:cNvGrpSpPr/>
            <p:nvPr/>
          </p:nvGrpSpPr>
          <p:grpSpPr>
            <a:xfrm>
              <a:off x="581312" y="13368"/>
              <a:ext cx="8562689" cy="6817110"/>
              <a:chOff x="581312" y="13368"/>
              <a:chExt cx="8562689" cy="6817110"/>
            </a:xfrm>
          </p:grpSpPr>
          <p:sp>
            <p:nvSpPr>
              <p:cNvPr id="24" name="Oval 23"/>
              <p:cNvSpPr/>
              <p:nvPr/>
            </p:nvSpPr>
            <p:spPr bwMode="auto">
              <a:xfrm>
                <a:off x="581312" y="673220"/>
                <a:ext cx="5046796" cy="5227680"/>
              </a:xfrm>
              <a:prstGeom prst="ellipse">
                <a:avLst/>
              </a:prstGeom>
              <a:solidFill>
                <a:schemeClr val="tx1">
                  <a:alpha val="25000"/>
                </a:schemeClr>
              </a:solidFill>
              <a:ln w="5715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5" name="Rectangle 24"/>
              <p:cNvSpPr/>
              <p:nvPr/>
            </p:nvSpPr>
            <p:spPr bwMode="auto">
              <a:xfrm>
                <a:off x="6510421" y="13368"/>
                <a:ext cx="2633580" cy="6817110"/>
              </a:xfrm>
              <a:prstGeom prst="rect">
                <a:avLst/>
              </a:prstGeom>
              <a:solidFill>
                <a:schemeClr val="tx1">
                  <a:alpha val="39000"/>
                </a:schemeClr>
              </a:solidFill>
              <a:ln w="5715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grpSp>
        <p:sp>
          <p:nvSpPr>
            <p:cNvPr id="27" name="Rectangle 26"/>
            <p:cNvSpPr/>
            <p:nvPr/>
          </p:nvSpPr>
          <p:spPr bwMode="auto">
            <a:xfrm>
              <a:off x="2426226" y="2819951"/>
              <a:ext cx="1409032" cy="975314"/>
            </a:xfrm>
            <a:prstGeom prst="rect">
              <a:avLst/>
            </a:prstGeom>
            <a:solidFill>
              <a:srgbClr val="FFFFFF"/>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p>
          </p:txBody>
        </p:sp>
        <p:sp>
          <p:nvSpPr>
            <p:cNvPr id="28" name="TextBox 27"/>
            <p:cNvSpPr txBox="1"/>
            <p:nvPr/>
          </p:nvSpPr>
          <p:spPr>
            <a:xfrm>
              <a:off x="2426226" y="3014720"/>
              <a:ext cx="1409032" cy="523220"/>
            </a:xfrm>
            <a:prstGeom prst="rect">
              <a:avLst/>
            </a:prstGeom>
            <a:noFill/>
          </p:spPr>
          <p:txBody>
            <a:bodyPr wrap="square" rtlCol="0">
              <a:spAutoFit/>
            </a:bodyPr>
            <a:lstStyle/>
            <a:p>
              <a:pPr algn="ctr"/>
              <a:r>
                <a:rPr lang="en-US" sz="2800" dirty="0">
                  <a:solidFill>
                    <a:schemeClr val="bg1"/>
                  </a:solidFill>
                  <a:latin typeface="Helvetica"/>
                  <a:cs typeface="Helvetica"/>
                </a:rPr>
                <a:t>Form</a:t>
              </a:r>
            </a:p>
          </p:txBody>
        </p:sp>
      </p:grpSp>
    </p:spTree>
    <p:extLst>
      <p:ext uri="{BB962C8B-B14F-4D97-AF65-F5344CB8AC3E}">
        <p14:creationId xmlns:p14="http://schemas.microsoft.com/office/powerpoint/2010/main" val="14914183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3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
                                        </p:tgtEl>
                                      </p:cBhvr>
                                    </p:animEffect>
                                    <p:set>
                                      <p:cBhvr>
                                        <p:cTn id="12" dur="1" fill="hold">
                                          <p:stCondLst>
                                            <p:cond delay="2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3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300"/>
                                        <p:tgtEl>
                                          <p:spTgt spid="13"/>
                                        </p:tgtEl>
                                      </p:cBhvr>
                                    </p:animEffect>
                                    <p:set>
                                      <p:cBhvr>
                                        <p:cTn id="22" dur="1" fill="hold">
                                          <p:stCondLst>
                                            <p:cond delay="2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3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300"/>
                                        <p:tgtEl>
                                          <p:spTgt spid="23"/>
                                        </p:tgtEl>
                                      </p:cBhvr>
                                    </p:animEffect>
                                    <p:set>
                                      <p:cBhvr>
                                        <p:cTn id="32" dur="1" fill="hold">
                                          <p:stCondLst>
                                            <p:cond delay="2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3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300"/>
                                        <p:tgtEl>
                                          <p:spTgt spid="3"/>
                                        </p:tgtEl>
                                      </p:cBhvr>
                                    </p:animEffect>
                                    <p:set>
                                      <p:cBhvr>
                                        <p:cTn id="42" dur="1" fill="hold">
                                          <p:stCondLst>
                                            <p:cond delay="2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r>
              <a:rPr lang="en-US"/>
              <a:t>Summary</a:t>
            </a:r>
          </a:p>
        </p:txBody>
      </p:sp>
      <p:sp>
        <p:nvSpPr>
          <p:cNvPr id="288771" name="Rectangle 3"/>
          <p:cNvSpPr>
            <a:spLocks noGrp="1" noChangeArrowheads="1"/>
          </p:cNvSpPr>
          <p:nvPr>
            <p:ph idx="1"/>
          </p:nvPr>
        </p:nvSpPr>
        <p:spPr>
          <a:xfrm>
            <a:off x="639233" y="1282890"/>
            <a:ext cx="11473155" cy="5041710"/>
          </a:xfrm>
        </p:spPr>
        <p:txBody>
          <a:bodyPr/>
          <a:lstStyle/>
          <a:p>
            <a:r>
              <a:rPr lang="en-US" sz="3100" dirty="0"/>
              <a:t>Start with </a:t>
            </a:r>
            <a:r>
              <a:rPr lang="en-US" sz="3100" b="1" dirty="0">
                <a:solidFill>
                  <a:srgbClr val="FFC000"/>
                </a:solidFill>
              </a:rPr>
              <a:t>context</a:t>
            </a:r>
            <a:r>
              <a:rPr lang="en-US" sz="3100" dirty="0"/>
              <a:t> – what is the nature of the information?</a:t>
            </a:r>
            <a:br>
              <a:rPr lang="en-US" sz="3100" dirty="0"/>
            </a:br>
            <a:r>
              <a:rPr lang="en-US" sz="3100" dirty="0"/>
              <a:t>What is the most important?</a:t>
            </a:r>
          </a:p>
          <a:p>
            <a:r>
              <a:rPr lang="en-US" sz="3100" dirty="0"/>
              <a:t>Design first in grayscale to focus on </a:t>
            </a:r>
            <a:r>
              <a:rPr lang="en-US" sz="3100" b="1" dirty="0">
                <a:solidFill>
                  <a:srgbClr val="FFC000"/>
                </a:solidFill>
              </a:rPr>
              <a:t>hierarchy</a:t>
            </a:r>
          </a:p>
          <a:p>
            <a:r>
              <a:rPr lang="en-US" sz="3100" b="1" dirty="0">
                <a:solidFill>
                  <a:srgbClr val="FFC000"/>
                </a:solidFill>
              </a:rPr>
              <a:t>Small changes </a:t>
            </a:r>
            <a:r>
              <a:rPr lang="en-US" sz="3100" dirty="0"/>
              <a:t>help us see key differences </a:t>
            </a:r>
          </a:p>
          <a:p>
            <a:pPr lvl="1"/>
            <a:r>
              <a:rPr lang="en-US" sz="2800" dirty="0"/>
              <a:t> e.g., small multiples</a:t>
            </a:r>
          </a:p>
          <a:p>
            <a:r>
              <a:rPr lang="en-US" sz="3100" dirty="0"/>
              <a:t>Avoid clutter, focus on the </a:t>
            </a:r>
            <a:r>
              <a:rPr lang="en-US" sz="3100" dirty="0">
                <a:solidFill>
                  <a:srgbClr val="FFC000"/>
                </a:solidFill>
              </a:rPr>
              <a:t>essence</a:t>
            </a:r>
            <a:r>
              <a:rPr lang="en-US" sz="3100" dirty="0"/>
              <a:t> of your tasks</a:t>
            </a:r>
          </a:p>
          <a:p>
            <a:r>
              <a:rPr lang="en-US" sz="3100" dirty="0"/>
              <a:t>Use color properly – </a:t>
            </a:r>
            <a:r>
              <a:rPr lang="en-US" sz="3100" b="1" dirty="0">
                <a:solidFill>
                  <a:srgbClr val="FFC000"/>
                </a:solidFill>
              </a:rPr>
              <a:t>not for ordering!</a:t>
            </a:r>
          </a:p>
          <a:p>
            <a:r>
              <a:rPr lang="en-US" sz="3100" dirty="0"/>
              <a:t>Only use </a:t>
            </a:r>
            <a:r>
              <a:rPr lang="en-US" sz="3100" dirty="0">
                <a:solidFill>
                  <a:srgbClr val="FFC000"/>
                </a:solidFill>
              </a:rPr>
              <a:t>1-2 colors at a time</a:t>
            </a:r>
            <a:r>
              <a:rPr lang="en-US" sz="3100" dirty="0"/>
              <a:t>, unless absolutely necessary</a:t>
            </a:r>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2024</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a:t>dt+UX: Design Thinking for User Experience Design, Prototyping &amp; Evaluation</a:t>
            </a:r>
            <a:endParaRPr lang="en-US" dirty="0"/>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74</a:t>
            </a:fld>
            <a:endParaRPr lang="en-US" dirty="0"/>
          </a:p>
        </p:txBody>
      </p:sp>
    </p:spTree>
    <p:extLst>
      <p:ext uri="{BB962C8B-B14F-4D97-AF65-F5344CB8AC3E}">
        <p14:creationId xmlns:p14="http://schemas.microsoft.com/office/powerpoint/2010/main" val="2019216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87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87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877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8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r>
              <a:rPr lang="en-US" dirty="0"/>
              <a:t>Further Reading/Resources</a:t>
            </a:r>
          </a:p>
        </p:txBody>
      </p:sp>
      <p:sp>
        <p:nvSpPr>
          <p:cNvPr id="115714" name="Rectangle 3"/>
          <p:cNvSpPr>
            <a:spLocks noGrp="1" noChangeArrowheads="1"/>
          </p:cNvSpPr>
          <p:nvPr>
            <p:ph idx="1"/>
          </p:nvPr>
        </p:nvSpPr>
        <p:spPr>
          <a:xfrm>
            <a:off x="639233" y="1143000"/>
            <a:ext cx="11546909" cy="5387502"/>
          </a:xfrm>
        </p:spPr>
        <p:txBody>
          <a:bodyPr>
            <a:normAutofit fontScale="92500" lnSpcReduction="20000"/>
          </a:bodyPr>
          <a:lstStyle/>
          <a:p>
            <a:r>
              <a:rPr lang="en-US" dirty="0"/>
              <a:t>Kevin Mullet and Darrell Sano, </a:t>
            </a:r>
            <a:r>
              <a:rPr lang="en-US" i="1" dirty="0"/>
              <a:t>Designing Visual Interfaces</a:t>
            </a:r>
          </a:p>
          <a:p>
            <a:r>
              <a:rPr lang="en-US" dirty="0"/>
              <a:t>Edward </a:t>
            </a:r>
            <a:r>
              <a:rPr lang="en-US" dirty="0" err="1"/>
              <a:t>Tufte’</a:t>
            </a:r>
            <a:r>
              <a:rPr lang="en-US" altLang="ja-JP" dirty="0" err="1"/>
              <a:t>s</a:t>
            </a:r>
            <a:r>
              <a:rPr lang="en-US" altLang="ja-JP" dirty="0"/>
              <a:t> books and course</a:t>
            </a:r>
          </a:p>
          <a:p>
            <a:r>
              <a:rPr lang="en-US" dirty="0"/>
              <a:t>Robin Williams, </a:t>
            </a:r>
            <a:r>
              <a:rPr lang="en-US" i="1" dirty="0"/>
              <a:t>The Non-Designer’</a:t>
            </a:r>
            <a:r>
              <a:rPr lang="en-US" altLang="ja-JP" i="1" dirty="0"/>
              <a:t>s Design Book</a:t>
            </a:r>
          </a:p>
          <a:p>
            <a:r>
              <a:rPr lang="en-US" dirty="0"/>
              <a:t>Typography</a:t>
            </a:r>
          </a:p>
          <a:p>
            <a:pPr lvl="1"/>
            <a:r>
              <a:rPr lang="en-US" dirty="0"/>
              <a:t>Jan </a:t>
            </a:r>
            <a:r>
              <a:rPr lang="en-US" dirty="0" err="1"/>
              <a:t>Tschichold</a:t>
            </a:r>
            <a:r>
              <a:rPr lang="en-US" dirty="0"/>
              <a:t>, </a:t>
            </a:r>
            <a:r>
              <a:rPr lang="en-US" i="1" dirty="0"/>
              <a:t>The New Typography</a:t>
            </a:r>
          </a:p>
          <a:p>
            <a:pPr lvl="1"/>
            <a:r>
              <a:rPr lang="en-US" dirty="0"/>
              <a:t>Robert </a:t>
            </a:r>
            <a:r>
              <a:rPr lang="en-US" dirty="0" err="1"/>
              <a:t>Bringhurst</a:t>
            </a:r>
            <a:r>
              <a:rPr lang="en-US" dirty="0"/>
              <a:t>, </a:t>
            </a:r>
            <a:r>
              <a:rPr lang="en-US" i="1" dirty="0"/>
              <a:t>The Elements of Typographic Style</a:t>
            </a:r>
          </a:p>
          <a:p>
            <a:r>
              <a:rPr lang="en-US" dirty="0"/>
              <a:t>Typography on the web</a:t>
            </a:r>
          </a:p>
          <a:p>
            <a:pPr lvl="1"/>
            <a:r>
              <a:rPr lang="en-US" dirty="0">
                <a:solidFill>
                  <a:srgbClr val="FFC000"/>
                </a:solidFill>
                <a:hlinkClick r:id="rId3">
                  <a:extLst>
                    <a:ext uri="{A12FA001-AC4F-418D-AE19-62706E023703}">
                      <ahyp:hlinkClr xmlns:ahyp="http://schemas.microsoft.com/office/drawing/2018/hyperlinkcolor" val="tx"/>
                    </a:ext>
                  </a:extLst>
                </a:hlinkClick>
              </a:rPr>
              <a:t>http://www.adobe.com/type/</a:t>
            </a:r>
            <a:endParaRPr lang="en-US" dirty="0">
              <a:solidFill>
                <a:srgbClr val="FFC000"/>
              </a:solidFill>
            </a:endParaRPr>
          </a:p>
          <a:p>
            <a:pPr lvl="1"/>
            <a:r>
              <a:rPr lang="en-US" dirty="0">
                <a:solidFill>
                  <a:srgbClr val="FFC000"/>
                </a:solidFill>
                <a:hlinkClick r:id="rId4">
                  <a:extLst>
                    <a:ext uri="{A12FA001-AC4F-418D-AE19-62706E023703}">
                      <ahyp:hlinkClr xmlns:ahyp="http://schemas.microsoft.com/office/drawing/2018/hyperlinkcolor" val="tx"/>
                    </a:ext>
                  </a:extLst>
                </a:hlinkClick>
              </a:rPr>
              <a:t>http://www.microsoft.com/typography/</a:t>
            </a:r>
            <a:endParaRPr lang="en-US" dirty="0">
              <a:solidFill>
                <a:srgbClr val="FFC000"/>
              </a:solidFill>
            </a:endParaRPr>
          </a:p>
          <a:p>
            <a:r>
              <a:rPr lang="en-US" dirty="0"/>
              <a:t>Elizabeth Lin’s Art of Visual Design (online) course</a:t>
            </a:r>
          </a:p>
          <a:p>
            <a:pPr lvl="1"/>
            <a:r>
              <a:rPr lang="en-US" dirty="0">
                <a:solidFill>
                  <a:srgbClr val="FFB500"/>
                </a:solidFill>
                <a:hlinkClick r:id="rId5">
                  <a:extLst>
                    <a:ext uri="{A12FA001-AC4F-418D-AE19-62706E023703}">
                      <ahyp:hlinkClr xmlns:ahyp="http://schemas.microsoft.com/office/drawing/2018/hyperlinkcolor" val="tx"/>
                    </a:ext>
                  </a:extLst>
                </a:hlinkClick>
              </a:rPr>
              <a:t>https://</a:t>
            </a:r>
            <a:r>
              <a:rPr lang="en-US" dirty="0" err="1">
                <a:solidFill>
                  <a:srgbClr val="FFB500"/>
                </a:solidFill>
                <a:hlinkClick r:id="rId5">
                  <a:extLst>
                    <a:ext uri="{A12FA001-AC4F-418D-AE19-62706E023703}">
                      <ahyp:hlinkClr xmlns:ahyp="http://schemas.microsoft.com/office/drawing/2018/hyperlinkcolor" val="tx"/>
                    </a:ext>
                  </a:extLst>
                </a:hlinkClick>
              </a:rPr>
              <a:t>www.artofvisualdesign.com</a:t>
            </a:r>
            <a:r>
              <a:rPr lang="en-US" dirty="0">
                <a:solidFill>
                  <a:srgbClr val="FFB500"/>
                </a:solidFill>
                <a:hlinkClick r:id="rId5">
                  <a:extLst>
                    <a:ext uri="{A12FA001-AC4F-418D-AE19-62706E023703}">
                      <ahyp:hlinkClr xmlns:ahyp="http://schemas.microsoft.com/office/drawing/2018/hyperlinkcolor" val="tx"/>
                    </a:ext>
                  </a:extLst>
                </a:hlinkClick>
              </a:rPr>
              <a:t>/</a:t>
            </a:r>
            <a:endParaRPr lang="en-US" dirty="0">
              <a:solidFill>
                <a:srgbClr val="FFB500"/>
              </a:solidFill>
            </a:endParaRPr>
          </a:p>
          <a:p>
            <a:pPr marL="0" indent="0">
              <a:buNone/>
            </a:pPr>
            <a:endParaRPr lang="en-US" dirty="0"/>
          </a:p>
        </p:txBody>
      </p:sp>
      <p:sp>
        <p:nvSpPr>
          <p:cNvPr id="5" name="Date Placeholder 4"/>
          <p:cNvSpPr>
            <a:spLocks noGrp="1" noChangeArrowheads="1"/>
          </p:cNvSpPr>
          <p:nvPr>
            <p:ph type="dt" sz="half" idx="10"/>
          </p:nvPr>
        </p:nvSpPr>
        <p:spPr/>
        <p:txBody>
          <a:bodyPr/>
          <a:lstStyle>
            <a:lvl1pPr>
              <a:defRPr sz="1000" b="0" i="0" smtClean="0">
                <a:solidFill>
                  <a:srgbClr val="6D6D6D"/>
                </a:solidFill>
                <a:latin typeface="Helvetica Light"/>
                <a:ea typeface="+mn-ea"/>
                <a:cs typeface="Helvetica Light"/>
              </a:defRPr>
            </a:lvl1pPr>
          </a:lstStyle>
          <a:p>
            <a:r>
              <a:rPr lang="en-US"/>
              <a:t>Autumn 2024</a:t>
            </a:r>
            <a:endParaRPr lang="en-US" dirty="0"/>
          </a:p>
        </p:txBody>
      </p:sp>
      <p:sp>
        <p:nvSpPr>
          <p:cNvPr id="6" name="Footer Placeholder 5"/>
          <p:cNvSpPr>
            <a:spLocks noGrp="1" noChangeArrowheads="1"/>
          </p:cNvSpPr>
          <p:nvPr>
            <p:ph type="ftr" sz="quarter" idx="11"/>
          </p:nvPr>
        </p:nvSpPr>
        <p:spPr/>
        <p:txBody>
          <a:bodyPr/>
          <a:lstStyle>
            <a:lvl1pPr algn="ctr">
              <a:defRPr sz="1000" b="0" i="0" smtClean="0">
                <a:solidFill>
                  <a:srgbClr val="6D6D6D"/>
                </a:solidFill>
                <a:latin typeface="Helvetica Light"/>
                <a:ea typeface="+mn-ea"/>
                <a:cs typeface="Helvetica Light"/>
              </a:defRPr>
            </a:lvl1pPr>
          </a:lstStyle>
          <a:p>
            <a:r>
              <a:rPr lang="en-US" dirty="0" err="1"/>
              <a:t>dt+UX</a:t>
            </a:r>
            <a:r>
              <a:rPr lang="en-US" dirty="0"/>
              <a:t>: Design Thinking for User Experience Design, Prototyping &amp; Evaluation</a:t>
            </a:r>
          </a:p>
        </p:txBody>
      </p:sp>
      <p:sp>
        <p:nvSpPr>
          <p:cNvPr id="8" name="Slide Number Placeholder 7"/>
          <p:cNvSpPr>
            <a:spLocks noGrp="1" noChangeArrowheads="1"/>
          </p:cNvSpPr>
          <p:nvPr>
            <p:ph type="sldNum" sz="quarter" idx="12"/>
          </p:nvPr>
        </p:nvSpPr>
        <p:spPr/>
        <p:txBody>
          <a:bodyPr/>
          <a:lstStyle>
            <a:lvl1pPr algn="r">
              <a:defRPr sz="1000" b="0" i="0">
                <a:solidFill>
                  <a:srgbClr val="6D6D6D"/>
                </a:solidFill>
                <a:latin typeface="Helvetica Light"/>
                <a:cs typeface="Helvetica Light"/>
              </a:defRPr>
            </a:lvl1pPr>
          </a:lstStyle>
          <a:p>
            <a:fld id="{E68C1138-D693-4036-8896-63830932DBC8}" type="slidenum">
              <a:rPr lang="en-US" smtClean="0"/>
              <a:pPr/>
              <a:t>75</a:t>
            </a:fld>
            <a:endParaRPr lang="en-US" dirty="0"/>
          </a:p>
        </p:txBody>
      </p:sp>
    </p:spTree>
    <p:extLst>
      <p:ext uri="{BB962C8B-B14F-4D97-AF65-F5344CB8AC3E}">
        <p14:creationId xmlns:p14="http://schemas.microsoft.com/office/powerpoint/2010/main" val="2638796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Next Time</a:t>
            </a:r>
          </a:p>
        </p:txBody>
      </p:sp>
      <p:sp>
        <p:nvSpPr>
          <p:cNvPr id="137218" name="Rectangle 3"/>
          <p:cNvSpPr>
            <a:spLocks noGrp="1" noChangeArrowheads="1"/>
          </p:cNvSpPr>
          <p:nvPr>
            <p:ph idx="1"/>
          </p:nvPr>
        </p:nvSpPr>
        <p:spPr>
          <a:xfrm>
            <a:off x="442285" y="1007390"/>
            <a:ext cx="11684065" cy="5591092"/>
          </a:xfrm>
        </p:spPr>
        <p:txBody>
          <a:bodyPr>
            <a:normAutofit/>
          </a:bodyPr>
          <a:lstStyle/>
          <a:p>
            <a:r>
              <a:rPr lang="en-US" sz="3200" dirty="0"/>
              <a:t>Studio on Friday</a:t>
            </a:r>
          </a:p>
          <a:p>
            <a:pPr lvl="1"/>
            <a:r>
              <a:rPr lang="en-US" sz="2800" dirty="0"/>
              <a:t>present low-fi prototype/user study results – </a:t>
            </a:r>
            <a:r>
              <a:rPr lang="en-US" sz="2800" b="1" i="1" dirty="0">
                <a:solidFill>
                  <a:srgbClr val="FFC000"/>
                </a:solidFill>
              </a:rPr>
              <a:t>key things learned</a:t>
            </a:r>
          </a:p>
          <a:p>
            <a:pPr lvl="1"/>
            <a:r>
              <a:rPr lang="en-US" sz="2800" dirty="0"/>
              <a:t>work on sketching out new designs</a:t>
            </a:r>
          </a:p>
          <a:p>
            <a:pPr lvl="1"/>
            <a:endParaRPr lang="en-US" sz="2000" dirty="0"/>
          </a:p>
          <a:p>
            <a:r>
              <a:rPr lang="en-US" sz="3200" dirty="0"/>
              <a:t>Mon</a:t>
            </a:r>
          </a:p>
          <a:p>
            <a:pPr lvl="1"/>
            <a:r>
              <a:rPr lang="en-US" sz="2800" dirty="0"/>
              <a:t>Conceptual Models &amp; Interface Metaphors</a:t>
            </a:r>
          </a:p>
          <a:p>
            <a:pPr lvl="1"/>
            <a:r>
              <a:rPr lang="en-US" sz="2800" dirty="0"/>
              <a:t>Read</a:t>
            </a:r>
          </a:p>
          <a:p>
            <a:pPr lvl="2"/>
            <a:r>
              <a:rPr lang="en-US" sz="2400" dirty="0">
                <a:solidFill>
                  <a:srgbClr val="FFC000"/>
                </a:solidFill>
                <a:hlinkClick r:id="rId3">
                  <a:extLst>
                    <a:ext uri="{A12FA001-AC4F-418D-AE19-62706E023703}">
                      <ahyp:hlinkClr xmlns:ahyp="http://schemas.microsoft.com/office/drawing/2018/hyperlinkcolor" val="tx"/>
                    </a:ext>
                  </a:extLst>
                </a:hlinkClick>
              </a:rPr>
              <a:t>“The Psychology of Everyday Things" (Ch 1)</a:t>
            </a:r>
            <a:r>
              <a:rPr lang="en-US" sz="2400" dirty="0">
                <a:solidFill>
                  <a:srgbClr val="FFC000"/>
                </a:solidFill>
              </a:rPr>
              <a:t> </a:t>
            </a:r>
            <a:r>
              <a:rPr lang="en-US" sz="2400" dirty="0"/>
              <a:t>from The Design of Everyday Things by Donald Norman</a:t>
            </a:r>
            <a:endParaRPr lang="en-US" sz="2000" dirty="0"/>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76</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84E33B-25B2-DD46-A2C5-0DF2CBC2CFAA}"/>
              </a:ext>
            </a:extLst>
          </p:cNvPr>
          <p:cNvSpPr txBox="1"/>
          <p:nvPr/>
        </p:nvSpPr>
        <p:spPr bwMode="auto">
          <a:xfrm>
            <a:off x="639235" y="310981"/>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2500" lnSpcReduction="10000"/>
          </a:bodyPr>
          <a:lstStyle/>
          <a:p>
            <a:pPr>
              <a:lnSpc>
                <a:spcPct val="90000"/>
              </a:lnSpc>
              <a:spcAft>
                <a:spcPts val="600"/>
              </a:spcAft>
            </a:pPr>
            <a:r>
              <a:rPr lang="en-US" sz="4400" b="0" i="0" dirty="0">
                <a:solidFill>
                  <a:srgbClr val="FFC000"/>
                </a:solidFill>
                <a:latin typeface="Helvetica Light" panose="020B0403020202020204" pitchFamily="34" charset="0"/>
                <a:ea typeface="ＭＳ Ｐゴシック" charset="0"/>
                <a:cs typeface="Helvetica Light"/>
              </a:rPr>
              <a:t>Exit Ticket</a:t>
            </a:r>
          </a:p>
          <a:p>
            <a:pPr>
              <a:lnSpc>
                <a:spcPct val="90000"/>
              </a:lnSpc>
              <a:spcAft>
                <a:spcPts val="600"/>
              </a:spcAft>
            </a:pPr>
            <a:r>
              <a:rPr lang="en-US" sz="3800" b="0" i="0" dirty="0">
                <a:solidFill>
                  <a:srgbClr val="FFC000"/>
                </a:solidFill>
                <a:latin typeface="Helvetica Light" panose="020B0403020202020204" pitchFamily="34" charset="0"/>
                <a:ea typeface="ＭＳ Ｐゴシック" charset="0"/>
                <a:cs typeface="Helvetica Light"/>
              </a:rPr>
              <a:t>https://</a:t>
            </a:r>
            <a:r>
              <a:rPr lang="en-US" sz="3800" b="0" i="0" dirty="0" err="1">
                <a:solidFill>
                  <a:srgbClr val="FFC000"/>
                </a:solidFill>
                <a:latin typeface="Helvetica Light" panose="020B0403020202020204" pitchFamily="34" charset="0"/>
                <a:ea typeface="ＭＳ Ｐゴシック" charset="0"/>
                <a:cs typeface="Helvetica Light"/>
              </a:rPr>
              <a:t>tinyurl.com</a:t>
            </a:r>
            <a:r>
              <a:rPr lang="en-US" sz="3800" b="0" i="0" dirty="0">
                <a:solidFill>
                  <a:srgbClr val="FFC000"/>
                </a:solidFill>
                <a:latin typeface="Helvetica Light" panose="020B0403020202020204" pitchFamily="34" charset="0"/>
                <a:ea typeface="ＭＳ Ｐゴシック" charset="0"/>
                <a:cs typeface="Helvetica Light"/>
              </a:rPr>
              <a:t>/cs147-2024au-exit-ticket-5-826</a:t>
            </a:r>
          </a:p>
        </p:txBody>
      </p:sp>
      <p:pic>
        <p:nvPicPr>
          <p:cNvPr id="2050" name="Picture 2">
            <a:extLst>
              <a:ext uri="{FF2B5EF4-FFF2-40B4-BE49-F238E27FC236}">
                <a16:creationId xmlns:a16="http://schemas.microsoft.com/office/drawing/2014/main" id="{6951433B-074B-77FF-32B0-D21298B414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29384" y="1600200"/>
            <a:ext cx="4816431" cy="4724400"/>
          </a:xfrm>
          <a:prstGeom prst="rect">
            <a:avLst/>
          </a:prstGeom>
          <a:solidFill>
            <a:srgbClr val="FFFFFF"/>
          </a:solidFill>
        </p:spPr>
      </p:pic>
      <p:sp>
        <p:nvSpPr>
          <p:cNvPr id="4" name="Date Placeholder 3">
            <a:extLst>
              <a:ext uri="{FF2B5EF4-FFF2-40B4-BE49-F238E27FC236}">
                <a16:creationId xmlns:a16="http://schemas.microsoft.com/office/drawing/2014/main" id="{A162A661-04C5-9F46-B39C-A31D311CCCFD}"/>
              </a:ext>
            </a:extLst>
          </p:cNvPr>
          <p:cNvSpPr>
            <a:spLocks noGrp="1"/>
          </p:cNvSpPr>
          <p:nvPr>
            <p:ph type="dt" sz="half" idx="10"/>
          </p:nvPr>
        </p:nvSpPr>
        <p:spPr>
          <a:xfrm>
            <a:off x="2930" y="6607236"/>
            <a:ext cx="2540000" cy="457200"/>
          </a:xfrm>
        </p:spPr>
        <p:txBody>
          <a:bodyPr vert="horz" wrap="square" lIns="91440" tIns="45720" rIns="91440" bIns="45720" numCol="1" anchor="t" anchorCtr="0" compatLnSpc="1">
            <a:prstTxWarp prst="textNoShape">
              <a:avLst/>
            </a:prstTxWarp>
            <a:normAutofit/>
          </a:bodyPr>
          <a:lstStyle/>
          <a:p>
            <a:pPr>
              <a:spcAft>
                <a:spcPts val="600"/>
              </a:spcAft>
              <a:defRPr/>
            </a:pPr>
            <a:r>
              <a:rPr lang="en-US" b="0" i="0" kern="1200">
                <a:latin typeface="Helvetica Light"/>
                <a:ea typeface="+mn-ea"/>
                <a:cs typeface="Helvetica Light"/>
              </a:rPr>
              <a:t>Autumn 2024</a:t>
            </a:r>
          </a:p>
        </p:txBody>
      </p:sp>
      <p:sp>
        <p:nvSpPr>
          <p:cNvPr id="5" name="Footer Placeholder 4">
            <a:extLst>
              <a:ext uri="{FF2B5EF4-FFF2-40B4-BE49-F238E27FC236}">
                <a16:creationId xmlns:a16="http://schemas.microsoft.com/office/drawing/2014/main" id="{43B4D59A-432C-0C4D-B8FB-7485BD98D93F}"/>
              </a:ext>
            </a:extLst>
          </p:cNvPr>
          <p:cNvSpPr>
            <a:spLocks noGrp="1"/>
          </p:cNvSpPr>
          <p:nvPr>
            <p:ph type="ftr" sz="quarter" idx="11"/>
          </p:nvPr>
        </p:nvSpPr>
        <p:spPr>
          <a:xfrm>
            <a:off x="2545860" y="6608285"/>
            <a:ext cx="8319483" cy="457200"/>
          </a:xfrm>
        </p:spPr>
        <p:txBody>
          <a:bodyPr vert="horz" wrap="square" lIns="91440" tIns="45720" rIns="91440" bIns="45720" numCol="1" anchor="t" anchorCtr="0" compatLnSpc="1">
            <a:prstTxWarp prst="textNoShape">
              <a:avLst/>
            </a:prstTxWarp>
            <a:normAutofit/>
          </a:bodyPr>
          <a:lstStyle/>
          <a:p>
            <a:pPr>
              <a:spcAft>
                <a:spcPts val="600"/>
              </a:spcAft>
              <a:defRPr/>
            </a:pPr>
            <a:r>
              <a:rPr lang="en-US" b="0" i="0" kern="1200">
                <a:latin typeface="Helvetica Light"/>
                <a:ea typeface="+mn-ea"/>
                <a:cs typeface="Helvetica Light"/>
              </a:rPr>
              <a:t>dt+UX: Design Thinking for User Experience Design, Prototyping &amp; Evaluation</a:t>
            </a:r>
          </a:p>
        </p:txBody>
      </p:sp>
      <p:sp>
        <p:nvSpPr>
          <p:cNvPr id="6" name="Slide Number Placeholder 5">
            <a:extLst>
              <a:ext uri="{FF2B5EF4-FFF2-40B4-BE49-F238E27FC236}">
                <a16:creationId xmlns:a16="http://schemas.microsoft.com/office/drawing/2014/main" id="{C54CAF5C-52D0-7049-8B50-663EF0A3DF15}"/>
              </a:ext>
            </a:extLst>
          </p:cNvPr>
          <p:cNvSpPr>
            <a:spLocks noGrp="1"/>
          </p:cNvSpPr>
          <p:nvPr>
            <p:ph type="sldNum" sz="quarter" idx="12"/>
          </p:nvPr>
        </p:nvSpPr>
        <p:spPr>
          <a:xfrm>
            <a:off x="10865342" y="6617039"/>
            <a:ext cx="1320800" cy="457200"/>
          </a:xfrm>
        </p:spPr>
        <p:txBody>
          <a:bodyPr vert="horz" wrap="square" lIns="91440" tIns="45720" rIns="91440" bIns="45720" numCol="1" anchor="t" anchorCtr="0" compatLnSpc="1">
            <a:prstTxWarp prst="textNoShape">
              <a:avLst/>
            </a:prstTxWarp>
            <a:normAutofit/>
          </a:bodyPr>
          <a:lstStyle/>
          <a:p>
            <a:pPr>
              <a:spcAft>
                <a:spcPts val="600"/>
              </a:spcAft>
              <a:defRPr/>
            </a:pPr>
            <a:fld id="{D71D7C31-5DB5-47AD-AB94-4B6B5EAB431F}" type="slidenum">
              <a:rPr lang="en-US" smtClean="0"/>
              <a:pPr>
                <a:spcAft>
                  <a:spcPts val="600"/>
                </a:spcAft>
                <a:defRPr/>
              </a:pPr>
              <a:t>77</a:t>
            </a:fld>
            <a:endParaRPr lang="en-US"/>
          </a:p>
        </p:txBody>
      </p:sp>
    </p:spTree>
    <p:extLst>
      <p:ext uri="{BB962C8B-B14F-4D97-AF65-F5344CB8AC3E}">
        <p14:creationId xmlns:p14="http://schemas.microsoft.com/office/powerpoint/2010/main" val="31320085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The Art of Balance</a:t>
            </a:r>
          </a:p>
        </p:txBody>
      </p:sp>
      <p:sp>
        <p:nvSpPr>
          <p:cNvPr id="8" name="Content Placeholder 2"/>
          <p:cNvSpPr>
            <a:spLocks noGrp="1"/>
          </p:cNvSpPr>
          <p:nvPr>
            <p:ph idx="1"/>
          </p:nvPr>
        </p:nvSpPr>
        <p:spPr>
          <a:xfrm>
            <a:off x="693906" y="1420613"/>
            <a:ext cx="11342451" cy="4724400"/>
          </a:xfrm>
        </p:spPr>
        <p:txBody>
          <a:bodyPr/>
          <a:lstStyle/>
          <a:p>
            <a:pPr marL="0" indent="0">
              <a:buNone/>
            </a:pPr>
            <a:r>
              <a:rPr lang="en-US" dirty="0"/>
              <a:t>Promotion &amp; demotion of important objects</a:t>
            </a:r>
          </a:p>
          <a:p>
            <a:pPr marL="0" indent="0">
              <a:buNone/>
            </a:pPr>
            <a:endParaRPr lang="en-US" dirty="0"/>
          </a:p>
          <a:p>
            <a:pPr marL="0" indent="0">
              <a:buNone/>
            </a:pPr>
            <a:r>
              <a:rPr lang="en-US" dirty="0"/>
              <a:t>First Question for any design</a:t>
            </a:r>
          </a:p>
          <a:p>
            <a:pPr>
              <a:buFont typeface="Wingdings" charset="0"/>
              <a:buChar char="Ø"/>
            </a:pPr>
            <a:r>
              <a:rPr lang="en-US" dirty="0">
                <a:solidFill>
                  <a:srgbClr val="FFB500"/>
                </a:solidFill>
              </a:rPr>
              <a:t> What are the most important things?</a:t>
            </a:r>
          </a:p>
          <a:p>
            <a:pPr>
              <a:buFont typeface="Wingdings" charset="0"/>
              <a:buChar char="Ø"/>
            </a:pPr>
            <a:endParaRPr lang="en-US" dirty="0">
              <a:solidFill>
                <a:schemeClr val="accent2"/>
              </a:solidFill>
            </a:endParaRPr>
          </a:p>
          <a:p>
            <a:pPr marL="0" indent="0">
              <a:buNone/>
            </a:pPr>
            <a:r>
              <a:rPr lang="en-US" dirty="0"/>
              <a:t>Information should be prioritized based on its importance to the user</a:t>
            </a:r>
            <a:endParaRPr lang="en-US" sz="4000" dirty="0">
              <a:solidFill>
                <a:schemeClr val="accent2"/>
              </a:solidFill>
            </a:endParaRP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D71D7C31-5DB5-47AD-AB94-4B6B5EAB431F}" type="slidenum">
              <a:rPr lang="en-US" smtClean="0"/>
              <a:pPr>
                <a:defRPr/>
              </a:pPr>
              <a:t>8</a:t>
            </a:fld>
            <a:endParaRPr lang="en-US" dirty="0"/>
          </a:p>
        </p:txBody>
      </p:sp>
    </p:spTree>
    <p:extLst>
      <p:ext uri="{BB962C8B-B14F-4D97-AF65-F5344CB8AC3E}">
        <p14:creationId xmlns:p14="http://schemas.microsoft.com/office/powerpoint/2010/main" val="17186345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Visual Hierarchy and Reading Order</a:t>
            </a:r>
          </a:p>
        </p:txBody>
      </p:sp>
      <p:sp>
        <p:nvSpPr>
          <p:cNvPr id="2" name="Rectangle 1"/>
          <p:cNvSpPr/>
          <p:nvPr/>
        </p:nvSpPr>
        <p:spPr>
          <a:xfrm>
            <a:off x="500856" y="5633698"/>
            <a:ext cx="11799643" cy="523220"/>
          </a:xfrm>
          <a:prstGeom prst="rect">
            <a:avLst/>
          </a:prstGeom>
        </p:spPr>
        <p:txBody>
          <a:bodyPr wrap="square">
            <a:spAutoFit/>
          </a:bodyPr>
          <a:lstStyle/>
          <a:p>
            <a:r>
              <a:rPr lang="en-US" dirty="0">
                <a:latin typeface="Helvetica" pitchFamily="2" charset="0"/>
              </a:rPr>
              <a:t>source: http://52weeksofux.com/post/443828775/visual-hierarchy</a:t>
            </a:r>
          </a:p>
        </p:txBody>
      </p:sp>
      <p:pic>
        <p:nvPicPr>
          <p:cNvPr id="6" name="Picture 5"/>
          <p:cNvPicPr>
            <a:picLocks noChangeAspect="1"/>
          </p:cNvPicPr>
          <p:nvPr/>
        </p:nvPicPr>
        <p:blipFill>
          <a:blip r:embed="rId3"/>
          <a:stretch>
            <a:fillRect/>
          </a:stretch>
        </p:blipFill>
        <p:spPr>
          <a:xfrm>
            <a:off x="136844" y="1453226"/>
            <a:ext cx="11904755" cy="3472220"/>
          </a:xfrm>
          <a:prstGeom prst="rect">
            <a:avLst/>
          </a:prstGeom>
        </p:spPr>
      </p:pic>
      <p:sp>
        <p:nvSpPr>
          <p:cNvPr id="5" name="Date Placeholder 4">
            <a:extLst>
              <a:ext uri="{FF2B5EF4-FFF2-40B4-BE49-F238E27FC236}">
                <a16:creationId xmlns:a16="http://schemas.microsoft.com/office/drawing/2014/main" id="{15D6F347-05AF-0D4C-9FC0-59311D55132A}"/>
              </a:ext>
            </a:extLst>
          </p:cNvPr>
          <p:cNvSpPr>
            <a:spLocks noGrp="1"/>
          </p:cNvSpPr>
          <p:nvPr>
            <p:ph type="dt" sz="half" idx="10"/>
          </p:nvPr>
        </p:nvSpPr>
        <p:spPr/>
        <p:txBody>
          <a:bodyPr/>
          <a:lstStyle/>
          <a:p>
            <a:pPr>
              <a:defRPr/>
            </a:pPr>
            <a:r>
              <a:rPr lang="en-US"/>
              <a:t>Autumn 2024</a:t>
            </a:r>
          </a:p>
        </p:txBody>
      </p:sp>
      <p:sp>
        <p:nvSpPr>
          <p:cNvPr id="7" name="Footer Placeholder 6">
            <a:extLst>
              <a:ext uri="{FF2B5EF4-FFF2-40B4-BE49-F238E27FC236}">
                <a16:creationId xmlns:a16="http://schemas.microsoft.com/office/drawing/2014/main" id="{E37408C7-FF77-BA4A-B524-10B772B7AD4C}"/>
              </a:ext>
            </a:extLst>
          </p:cNvPr>
          <p:cNvSpPr>
            <a:spLocks noGrp="1"/>
          </p:cNvSpPr>
          <p:nvPr>
            <p:ph type="ftr" sz="quarter" idx="11"/>
          </p:nvPr>
        </p:nvSpPr>
        <p:spPr/>
        <p:txBody>
          <a:bodyPr/>
          <a:lstStyle/>
          <a:p>
            <a:pPr>
              <a:defRPr/>
            </a:pPr>
            <a:r>
              <a:rPr lang="en-US"/>
              <a:t>dt+UX: Design Thinking for User Experience Design, Prototyping &amp; Evaluation</a:t>
            </a:r>
          </a:p>
        </p:txBody>
      </p:sp>
      <p:sp>
        <p:nvSpPr>
          <p:cNvPr id="8" name="Slide Number Placeholder 7">
            <a:extLst>
              <a:ext uri="{FF2B5EF4-FFF2-40B4-BE49-F238E27FC236}">
                <a16:creationId xmlns:a16="http://schemas.microsoft.com/office/drawing/2014/main" id="{270E63A3-8B1E-DC49-ADBE-7E81BCBE7649}"/>
              </a:ext>
            </a:extLst>
          </p:cNvPr>
          <p:cNvSpPr>
            <a:spLocks noGrp="1"/>
          </p:cNvSpPr>
          <p:nvPr>
            <p:ph type="sldNum" sz="quarter" idx="12"/>
          </p:nvPr>
        </p:nvSpPr>
        <p:spPr/>
        <p:txBody>
          <a:bodyPr/>
          <a:lstStyle/>
          <a:p>
            <a:pPr>
              <a:spcBef>
                <a:spcPts val="0"/>
              </a:spcBef>
              <a:spcAft>
                <a:spcPts val="0"/>
              </a:spcAft>
            </a:pPr>
            <a:fld id="{00000000-1234-1234-1234-123412341234}" type="slidenum">
              <a:rPr lang="es" smtClean="0"/>
              <a:pPr>
                <a:spcBef>
                  <a:spcPts val="0"/>
                </a:spcBef>
                <a:spcAft>
                  <a:spcPts val="0"/>
                </a:spcAft>
              </a:pPr>
              <a:t>9</a:t>
            </a:fld>
            <a:endParaRPr lang="es"/>
          </a:p>
        </p:txBody>
      </p:sp>
    </p:spTree>
    <p:extLst>
      <p:ext uri="{BB962C8B-B14F-4D97-AF65-F5344CB8AC3E}">
        <p14:creationId xmlns:p14="http://schemas.microsoft.com/office/powerpoint/2010/main" val="115340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17577</TotalTime>
  <Words>7480</Words>
  <Application>Microsoft Macintosh PowerPoint</Application>
  <PresentationFormat>Widescreen</PresentationFormat>
  <Paragraphs>873</Paragraphs>
  <Slides>77</Slides>
  <Notes>77</Notes>
  <HiddenSlides>2</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77</vt:i4>
      </vt:variant>
    </vt:vector>
  </HeadingPairs>
  <TitlesOfParts>
    <vt:vector size="98" baseType="lpstr">
      <vt:lpstr>ＭＳ Ｐゴシック</vt:lpstr>
      <vt:lpstr>Aptos</vt:lpstr>
      <vt:lpstr>Aptos Display</vt:lpstr>
      <vt:lpstr>Arial</vt:lpstr>
      <vt:lpstr>Arial Black</vt:lpstr>
      <vt:lpstr>Barlow</vt:lpstr>
      <vt:lpstr>Bradley Hand ITC</vt:lpstr>
      <vt:lpstr>Calibri</vt:lpstr>
      <vt:lpstr>Georgia</vt:lpstr>
      <vt:lpstr>Gill Sans Light</vt:lpstr>
      <vt:lpstr>Helvetica</vt:lpstr>
      <vt:lpstr>Helvetica Light</vt:lpstr>
      <vt:lpstr>Lucida Grande</vt:lpstr>
      <vt:lpstr>Roboto</vt:lpstr>
      <vt:lpstr>Slack-Lato</vt:lpstr>
      <vt:lpstr>Times New Roman</vt:lpstr>
      <vt:lpstr>Wingdings</vt:lpstr>
      <vt:lpstr>5_Summer HCI</vt:lpstr>
      <vt:lpstr>6_Summer HCI</vt:lpstr>
      <vt:lpstr>4_Summer HCI</vt:lpstr>
      <vt:lpstr>Office Theme</vt:lpstr>
      <vt:lpstr>Visual Information Design</vt:lpstr>
      <vt:lpstr>Hall of Fame or Shame?</vt:lpstr>
      <vt:lpstr>Hall of Shame!</vt:lpstr>
      <vt:lpstr>One Possible Redesign</vt:lpstr>
      <vt:lpstr>Visual Information Design</vt:lpstr>
      <vt:lpstr>Outline</vt:lpstr>
      <vt:lpstr>PowerPoint Presentation</vt:lpstr>
      <vt:lpstr>The Art of Balance</vt:lpstr>
      <vt:lpstr>Visual Hierarchy and Reading Order</vt:lpstr>
      <vt:lpstr>PowerPoint Presentation</vt:lpstr>
      <vt:lpstr>The First Read: Reading order pillars</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Using Proximity to Indicate Relationships</vt:lpstr>
      <vt:lpstr>Small Multiples</vt:lpstr>
      <vt:lpstr>International Women’s Day</vt:lpstr>
      <vt:lpstr>Proximity &amp; Small Multiples in Use</vt:lpstr>
      <vt:lpstr>Proximity &amp; Small Multiples in Use</vt:lpstr>
      <vt:lpstr>Proximity &amp; Small Multiples in Use</vt:lpstr>
      <vt:lpstr>Using Blank / White Space as an Object</vt:lpstr>
      <vt:lpstr>PowerPoint Presentation</vt:lpstr>
      <vt:lpstr>What Are The Important Things Here?</vt:lpstr>
      <vt:lpstr>Jan Tschichold’s Revolution</vt:lpstr>
      <vt:lpstr>Type Classifications</vt:lpstr>
      <vt:lpstr>Asymmetric Typography</vt:lpstr>
      <vt:lpstr>Grid Systems</vt:lpstr>
      <vt:lpstr>Iconography: Differences that Make a Difference </vt:lpstr>
      <vt:lpstr>Administrivia</vt:lpstr>
      <vt:lpstr>Administrivia</vt:lpstr>
      <vt:lpstr>Administrivia</vt:lpstr>
      <vt:lpstr>Assignment Grading Buckets</vt:lpstr>
      <vt:lpstr>PowerPoint Presentation</vt:lpstr>
      <vt:lpstr>PowerPoint Presentation</vt:lpstr>
      <vt:lpstr>Color Definitions (digital)</vt:lpstr>
      <vt:lpstr>Color: Edward Tufte – by hue</vt:lpstr>
      <vt:lpstr>Color: Edward Tufte – by luminance</vt:lpstr>
      <vt:lpstr>PowerPoint Presentation</vt:lpstr>
      <vt:lpstr>The Basics of the Color Wheel</vt:lpstr>
      <vt:lpstr>Color Harmonies</vt:lpstr>
      <vt:lpstr>Using Appropriate Color “Harmonies”</vt:lpstr>
      <vt:lpstr>Complimentary</vt:lpstr>
      <vt:lpstr>Complimentary  (e.g., Children’s Bedroom) </vt:lpstr>
      <vt:lpstr>Analogous</vt:lpstr>
      <vt:lpstr> Analogous (e.g., Beyond Oil)</vt:lpstr>
      <vt:lpstr>Split Complimentary</vt:lpstr>
      <vt:lpstr>EG Split Complimentary</vt:lpstr>
      <vt:lpstr>PowerPoint Presentation</vt:lpstr>
      <vt:lpstr>Start with Greyscale</vt:lpstr>
      <vt:lpstr>PowerPoint Presentation</vt:lpstr>
      <vt:lpstr>Action + Passive Colors</vt:lpstr>
      <vt:lpstr>Poor Use of Color</vt:lpstr>
      <vt:lpstr>Redesigned to Use 3 Actionable Colors</vt:lpstr>
      <vt:lpstr>Action</vt:lpstr>
      <vt:lpstr>Tools that help with color selection</vt:lpstr>
      <vt:lpstr>PowerPoint Presentation</vt:lpstr>
      <vt:lpstr>PowerPoint Presentation</vt:lpstr>
      <vt:lpstr>Mood Boards – Team Exercise (10 min) </vt:lpstr>
      <vt:lpstr>PowerPoint Presentation</vt:lpstr>
      <vt:lpstr>Non Conventional Layouts</vt:lpstr>
      <vt:lpstr>PowerPoint Presentation</vt:lpstr>
      <vt:lpstr>PowerPoint Presentation</vt:lpstr>
      <vt:lpstr>Dynamic Movement / Animation</vt:lpstr>
      <vt:lpstr>Metaphors (using the real world to describe info)</vt:lpstr>
      <vt:lpstr>PowerPoint Presentation</vt:lpstr>
      <vt:lpstr>The best designs balance the techniques you have seen</vt:lpstr>
      <vt:lpstr>Overwhelming Use of Different Techniques</vt:lpstr>
      <vt:lpstr>In other words,</vt:lpstr>
      <vt:lpstr>PowerPoint Presentation</vt:lpstr>
      <vt:lpstr>PowerPoint Presentation</vt:lpstr>
      <vt:lpstr>Summary</vt:lpstr>
      <vt:lpstr>Further Reading/Resources</vt:lpstr>
      <vt:lpstr>Next Time</vt:lpstr>
      <vt:lpstr>PowerPoint Presentation</vt:lpstr>
    </vt:vector>
  </TitlesOfParts>
  <Company>LAJV : INK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Design</dc:title>
  <dc:creator>Luke Vink;James Landay</dc:creator>
  <cp:lastModifiedBy>James A Landay</cp:lastModifiedBy>
  <cp:revision>622</cp:revision>
  <cp:lastPrinted>2021-02-10T21:25:19Z</cp:lastPrinted>
  <dcterms:created xsi:type="dcterms:W3CDTF">2013-01-07T18:00:48Z</dcterms:created>
  <dcterms:modified xsi:type="dcterms:W3CDTF">2024-10-23T23:19:29Z</dcterms:modified>
</cp:coreProperties>
</file>