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Roboto"/>
      <p:regular r:id="rId60"/>
      <p:bold r:id="rId61"/>
      <p:italic r:id="rId62"/>
      <p:boldItalic r:id="rId63"/>
    </p:embeddedFont>
    <p:embeddedFont>
      <p:font typeface="Merriweather Light"/>
      <p:regular r:id="rId64"/>
      <p:bold r:id="rId65"/>
      <p:italic r:id="rId66"/>
      <p:boldItalic r:id="rId67"/>
    </p:embeddedFont>
    <p:embeddedFont>
      <p:font typeface="Montserrat"/>
      <p:regular r:id="rId68"/>
      <p:bold r:id="rId69"/>
      <p:italic r:id="rId70"/>
      <p:boldItalic r:id="rId71"/>
    </p:embeddedFont>
    <p:embeddedFont>
      <p:font typeface="Open Sans SemiBold"/>
      <p:regular r:id="rId72"/>
      <p:bold r:id="rId73"/>
      <p:italic r:id="rId74"/>
      <p:boldItalic r:id="rId75"/>
    </p:embeddedFont>
    <p:embeddedFont>
      <p:font typeface="Vidaloka"/>
      <p:regular r:id="rId76"/>
    </p:embeddedFont>
    <p:embeddedFont>
      <p:font typeface="Russo One"/>
      <p:regular r:id="rId77"/>
    </p:embeddedFont>
    <p:embeddedFont>
      <p:font typeface="Mako"/>
      <p:regular r:id="rId78"/>
    </p:embeddedFont>
    <p:embeddedFont>
      <p:font typeface="Crimson Text"/>
      <p:regular r:id="rId79"/>
      <p:bold r:id="rId80"/>
      <p:italic r:id="rId81"/>
      <p:boldItalic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F56D2F-15E7-47F0-A013-B7619033DAA3}">
  <a:tblStyle styleId="{3FF56D2F-15E7-47F0-A013-B7619033DAA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CB6C423-AAEB-4029-96E6-272C18B98897}"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7.xml"/><Relationship Id="rId86" Type="http://schemas.openxmlformats.org/officeDocument/2006/relationships/font" Target="fonts/OpenSans-boldItalic.fntdata"/><Relationship Id="rId41" Type="http://schemas.openxmlformats.org/officeDocument/2006/relationships/slide" Target="slides/slide36.xml"/><Relationship Id="rId85" Type="http://schemas.openxmlformats.org/officeDocument/2006/relationships/font" Target="fonts/OpenSans-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rimsonText-bold.fntdata"/><Relationship Id="rId82" Type="http://schemas.openxmlformats.org/officeDocument/2006/relationships/font" Target="fonts/CrimsonText-boldItalic.fntdata"/><Relationship Id="rId81" Type="http://schemas.openxmlformats.org/officeDocument/2006/relationships/font" Target="fonts/CrimsonTex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SemiBold-bold.fntdata"/><Relationship Id="rId72" Type="http://schemas.openxmlformats.org/officeDocument/2006/relationships/font" Target="fonts/OpenSansSemiBold-regular.fntdata"/><Relationship Id="rId31" Type="http://schemas.openxmlformats.org/officeDocument/2006/relationships/slide" Target="slides/slide26.xml"/><Relationship Id="rId75" Type="http://schemas.openxmlformats.org/officeDocument/2006/relationships/font" Target="fonts/OpenSansSemiBold-boldItalic.fntdata"/><Relationship Id="rId30" Type="http://schemas.openxmlformats.org/officeDocument/2006/relationships/slide" Target="slides/slide25.xml"/><Relationship Id="rId74" Type="http://schemas.openxmlformats.org/officeDocument/2006/relationships/font" Target="fonts/OpenSansSemiBold-italic.fntdata"/><Relationship Id="rId33" Type="http://schemas.openxmlformats.org/officeDocument/2006/relationships/slide" Target="slides/slide28.xml"/><Relationship Id="rId77" Type="http://schemas.openxmlformats.org/officeDocument/2006/relationships/font" Target="fonts/RussoOne-regular.fntdata"/><Relationship Id="rId32" Type="http://schemas.openxmlformats.org/officeDocument/2006/relationships/slide" Target="slides/slide27.xml"/><Relationship Id="rId76" Type="http://schemas.openxmlformats.org/officeDocument/2006/relationships/font" Target="fonts/Vidaloka-regular.fntdata"/><Relationship Id="rId35" Type="http://schemas.openxmlformats.org/officeDocument/2006/relationships/slide" Target="slides/slide30.xml"/><Relationship Id="rId79" Type="http://schemas.openxmlformats.org/officeDocument/2006/relationships/font" Target="fonts/CrimsonText-regular.fntdata"/><Relationship Id="rId34" Type="http://schemas.openxmlformats.org/officeDocument/2006/relationships/slide" Target="slides/slide29.xml"/><Relationship Id="rId78" Type="http://schemas.openxmlformats.org/officeDocument/2006/relationships/font" Target="fonts/Mako-regular.fntdata"/><Relationship Id="rId71" Type="http://schemas.openxmlformats.org/officeDocument/2006/relationships/font" Target="fonts/Montserrat-boldItalic.fntdata"/><Relationship Id="rId70" Type="http://schemas.openxmlformats.org/officeDocument/2006/relationships/font" Target="fonts/Montserrat-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5.xml"/><Relationship Id="rId64" Type="http://schemas.openxmlformats.org/officeDocument/2006/relationships/font" Target="fonts/MerriweatherLight-regular.fntdata"/><Relationship Id="rId63" Type="http://schemas.openxmlformats.org/officeDocument/2006/relationships/font" Target="fonts/Roboto-boldItalic.fntdata"/><Relationship Id="rId22" Type="http://schemas.openxmlformats.org/officeDocument/2006/relationships/slide" Target="slides/slide17.xml"/><Relationship Id="rId66" Type="http://schemas.openxmlformats.org/officeDocument/2006/relationships/font" Target="fonts/MerriweatherLight-italic.fntdata"/><Relationship Id="rId21" Type="http://schemas.openxmlformats.org/officeDocument/2006/relationships/slide" Target="slides/slide16.xml"/><Relationship Id="rId65" Type="http://schemas.openxmlformats.org/officeDocument/2006/relationships/font" Target="fonts/MerriweatherLight-bold.fntdata"/><Relationship Id="rId24" Type="http://schemas.openxmlformats.org/officeDocument/2006/relationships/slide" Target="slides/slide19.xml"/><Relationship Id="rId68" Type="http://schemas.openxmlformats.org/officeDocument/2006/relationships/font" Target="fonts/Montserrat-regular.fntdata"/><Relationship Id="rId23" Type="http://schemas.openxmlformats.org/officeDocument/2006/relationships/slide" Target="slides/slide18.xml"/><Relationship Id="rId67" Type="http://schemas.openxmlformats.org/officeDocument/2006/relationships/font" Target="fonts/MerriweatherLight-boldItalic.fntdata"/><Relationship Id="rId60" Type="http://schemas.openxmlformats.org/officeDocument/2006/relationships/font" Target="fonts/Roboto-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93f72dc0fa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93f72dc0fa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93f72dc0f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93f72dc0f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5000de30e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5000de30e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5000de30e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5000de30e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9008c2c9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9008c2c9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5000de30e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5000de30e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5000de30e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5000de30e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5000de30e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5000de30e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5000de30e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5000de30e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93f72dc0fa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93f72dc0fa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cf7a3c5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cf7a3c5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4fc07f161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4fc07f161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3f72dc0fa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93f72dc0fa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93f72dc0fa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93f72dc0fa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93f72dc0f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93f72dc0f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5cfbdd4c2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5cfbdd4c2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cf7a3c503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cf7a3c503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cfbdd4c2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5cfbdd4c2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cfbdd4c2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5cfbdd4c2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5cfbdd4c2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5cfbdd4c2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5ca1d823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5ca1d823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4e00c5642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4e00c5642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5ca1d8235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5ca1d8235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5ca1d8235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5ca1d8235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ca1d8235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5ca1d8235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5ca1d8235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5ca1d8235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93e21c033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93e21c033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93f72dc0fa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93f72dc0fa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5ca1d8235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5ca1d8235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93f72dc0f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93f72dc0f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5ca1d8235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5ca1d8235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5ca1d8235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5ca1d8235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8c5b6926c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8c5b6926c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5ca1d82351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5ca1d8235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5ca1d8235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5ca1d8235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5000de30e3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5000de30e3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5cfbdd4c2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5cfbdd4c2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5000de30e3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5000de30e3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5cfbdd4c2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5cfbdd4c2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5000de30e3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5000de30e3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93e21c033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93e21c033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5cd695d7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5cd695d7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93e21c033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293e21c033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4fc07f161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24fc07f1611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93e21c033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93e21c033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93f72dc0f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93f72dc0f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93f72dc0f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93f72dc0f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93f72dc0f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293f72dc0f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93f72dc0f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293f72dc0f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4fc07f161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4fc07f161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9008c2c93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9008c2c93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5000de30e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5000de30e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93f72dc0fa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93f72dc0fa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 name="Google Shape;12;p2"/>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 name="Google Shape;13;p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 name="Google Shape;14;p2"/>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cxnSp>
        <p:nvCxnSpPr>
          <p:cNvPr id="68" name="Google Shape;68;p1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 name="Google Shape;69;p1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 name="Google Shape;70;p1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 name="Google Shape;71;p1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13"/>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3"/>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6" name="Google Shape;76;p13"/>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3"/>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8" name="Google Shape;78;p13"/>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3"/>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0" name="Google Shape;80;p13"/>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3"/>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2" name="Google Shape;82;p13"/>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 name="Google Shape;83;p13"/>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 name="Google Shape;88;p1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14"/>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14"/>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4"/>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 name="Google Shape;96;p14"/>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Google Shape;97;p14"/>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 name="Google Shape;99;p14"/>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4"/>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4"/>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4"/>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4"/>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4"/>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 name="Google Shape;109;p1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0" name="Google Shape;110;p1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1" name="Google Shape;111;p1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12" name="Google Shape;112;p1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15"/>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15"/>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16" name="Google Shape;116;p1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7" name="Google Shape;117;p1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16"/>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16"/>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21" name="Google Shape;121;p1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2" name="Google Shape;122;p1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3" name="Google Shape;123;p1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24" name="Google Shape;124;p1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17"/>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127" name="Google Shape;127;p17"/>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128" name="Google Shape;128;p1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9" name="Google Shape;129;p1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0" name="Google Shape;130;p1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1" name="Google Shape;131;p1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18"/>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134" name="Google Shape;134;p18"/>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135" name="Google Shape;135;p1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6" name="Google Shape;136;p1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19"/>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139" name="Google Shape;139;p19"/>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140" name="Google Shape;140;p1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1" name="Google Shape;141;p1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2" name="Google Shape;142;p1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3" name="Google Shape;143;p1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4" name="Google Shape;144;p1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5" name="Google Shape;145;p1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20"/>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8" name="Google Shape;148;p20"/>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49" name="Google Shape;149;p20"/>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50" name="Google Shape;150;p20"/>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1" name="Google Shape;151;p20"/>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2" name="Google Shape;152;p20"/>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53" name="Google Shape;153;p20"/>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8" name="Google Shape;18;p3"/>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 name="Google Shape;19;p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 name="Google Shape;20;p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 name="Google Shape;21;p3"/>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 name="Google Shape;22;p3"/>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6" name="Google Shape;156;p2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7" name="Google Shape;157;p2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8" name="Google Shape;158;p21"/>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1" name="Google Shape;161;p2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2" name="Google Shape;162;p2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3" name="Google Shape;163;p2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4" name="Google Shape;164;p2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5" name="Google Shape;165;p22"/>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66" name="Google Shape;166;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23"/>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9" name="Google Shape;169;p23"/>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0" name="Google Shape;170;p23"/>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1" name="Google Shape;171;p23"/>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2" name="Google Shape;172;p23"/>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3" name="Google Shape;173;p23"/>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4" name="Google Shape;174;p23"/>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5" name="Google Shape;175;p23"/>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6" name="Google Shape;176;p23"/>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77" name="Google Shape;177;p2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78" name="Google Shape;178;p2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2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1" name="Google Shape;181;p2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2" name="Google Shape;182;p2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83" name="Google Shape;183;p2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84" name="Google Shape;184;p24"/>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25"/>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88" name="Google Shape;188;p2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9" name="Google Shape;189;p2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0" name="Google Shape;190;p2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91" name="Google Shape;191;p25"/>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26"/>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4" name="Google Shape;194;p26"/>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195" name="Google Shape;195;p26"/>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96" name="Google Shape;196;p2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7" name="Google Shape;197;p2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8" name="Google Shape;198;p26"/>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27"/>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01" name="Google Shape;201;p27"/>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202" name="Google Shape;202;p27"/>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3" name="Google Shape;203;p2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4" name="Google Shape;204;p2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5" name="Google Shape;205;p2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6" name="Google Shape;206;p2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7" name="Google Shape;207;p2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8" name="Google Shape;208;p2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28"/>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28"/>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2" name="Google Shape;212;p2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3" name="Google Shape;213;p2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4" name="Google Shape;214;p28"/>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29"/>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 name="Google Shape;217;p29"/>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8" name="Google Shape;218;p2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9" name="Google Shape;219;p2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20" name="Google Shape;220;p2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1" name="Google Shape;221;p2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2" name="Google Shape;222;p2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3" name="Google Shape;223;p2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30"/>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30"/>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30"/>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30"/>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30"/>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30"/>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30"/>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3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33" name="Google Shape;233;p3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Lato"/>
              <a:buChar char="●"/>
              <a:defRPr sz="1100"/>
            </a:lvl1pPr>
            <a:lvl2pPr indent="-317500" lvl="1" marL="914400">
              <a:spcBef>
                <a:spcPts val="0"/>
              </a:spcBef>
              <a:spcAft>
                <a:spcPts val="0"/>
              </a:spcAft>
              <a:buClr>
                <a:schemeClr val="dk1"/>
              </a:buClr>
              <a:buSzPts val="1400"/>
              <a:buFont typeface="Lato"/>
              <a:buChar char="○"/>
              <a:defRPr/>
            </a:lvl2pPr>
            <a:lvl3pPr indent="-317500" lvl="2" marL="1371600">
              <a:spcBef>
                <a:spcPts val="0"/>
              </a:spcBef>
              <a:spcAft>
                <a:spcPts val="0"/>
              </a:spcAft>
              <a:buClr>
                <a:schemeClr val="dk1"/>
              </a:buClr>
              <a:buSzPts val="1400"/>
              <a:buFont typeface="Lato"/>
              <a:buChar char="■"/>
              <a:defRPr/>
            </a:lvl3pPr>
            <a:lvl4pPr indent="-317500" lvl="3" marL="1828800">
              <a:spcBef>
                <a:spcPts val="0"/>
              </a:spcBef>
              <a:spcAft>
                <a:spcPts val="0"/>
              </a:spcAft>
              <a:buClr>
                <a:schemeClr val="dk1"/>
              </a:buClr>
              <a:buSzPts val="1400"/>
              <a:buFont typeface="Lato"/>
              <a:buChar char="●"/>
              <a:defRPr/>
            </a:lvl4pPr>
            <a:lvl5pPr indent="-317500" lvl="4" marL="2286000">
              <a:spcBef>
                <a:spcPts val="0"/>
              </a:spcBef>
              <a:spcAft>
                <a:spcPts val="0"/>
              </a:spcAft>
              <a:buClr>
                <a:schemeClr val="dk1"/>
              </a:buClr>
              <a:buSzPts val="1400"/>
              <a:buFont typeface="Lato"/>
              <a:buChar char="○"/>
              <a:defRPr/>
            </a:lvl5pPr>
            <a:lvl6pPr indent="-317500" lvl="5" marL="2743200">
              <a:spcBef>
                <a:spcPts val="0"/>
              </a:spcBef>
              <a:spcAft>
                <a:spcPts val="0"/>
              </a:spcAft>
              <a:buClr>
                <a:schemeClr val="dk1"/>
              </a:buClr>
              <a:buSzPts val="1400"/>
              <a:buFont typeface="Lato"/>
              <a:buChar char="■"/>
              <a:defRPr/>
            </a:lvl6pPr>
            <a:lvl7pPr indent="-317500" lvl="6" marL="3200400">
              <a:spcBef>
                <a:spcPts val="0"/>
              </a:spcBef>
              <a:spcAft>
                <a:spcPts val="0"/>
              </a:spcAft>
              <a:buClr>
                <a:schemeClr val="dk1"/>
              </a:buClr>
              <a:buSzPts val="1400"/>
              <a:buFont typeface="Lato"/>
              <a:buChar char="●"/>
              <a:defRPr/>
            </a:lvl7pPr>
            <a:lvl8pPr indent="-317500" lvl="7" marL="3657600">
              <a:spcBef>
                <a:spcPts val="0"/>
              </a:spcBef>
              <a:spcAft>
                <a:spcPts val="0"/>
              </a:spcAft>
              <a:buClr>
                <a:schemeClr val="dk1"/>
              </a:buClr>
              <a:buSzPts val="1400"/>
              <a:buFont typeface="Lato"/>
              <a:buChar char="○"/>
              <a:defRPr/>
            </a:lvl8pPr>
            <a:lvl9pPr indent="-317500" lvl="8" marL="4114800">
              <a:spcBef>
                <a:spcPts val="0"/>
              </a:spcBef>
              <a:spcAft>
                <a:spcPts val="0"/>
              </a:spcAft>
              <a:buClr>
                <a:schemeClr val="dk1"/>
              </a:buClr>
              <a:buSzPts val="1400"/>
              <a:buFont typeface="Lato"/>
              <a:buChar char="■"/>
              <a:defRPr/>
            </a:lvl9pPr>
          </a:lstStyle>
          <a:p/>
        </p:txBody>
      </p:sp>
      <p:cxnSp>
        <p:nvCxnSpPr>
          <p:cNvPr id="26" name="Google Shape;26;p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7" name="Google Shape;27;p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 name="Google Shape;28;p4"/>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31"/>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31"/>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31"/>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31"/>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9" name="Google Shape;239;p31"/>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31"/>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1" name="Google Shape;241;p31"/>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31"/>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31"/>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4" name="Google Shape;244;p31"/>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31"/>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31"/>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31"/>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48" name="Google Shape;248;p3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49" name="Google Shape;249;p3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50" name="Google Shape;250;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51" name="Google Shape;251;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32"/>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5" name="Google Shape;255;p32"/>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32"/>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7" name="Google Shape;257;p32"/>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32"/>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32"/>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32"/>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1" name="Google Shape;261;p32"/>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32"/>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3" name="Google Shape;263;p32"/>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32"/>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5" name="Google Shape;265;p32"/>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3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67" name="Google Shape;267;p3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33"/>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33"/>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33"/>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3" name="Google Shape;273;p33"/>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33"/>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33"/>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33"/>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7" name="Google Shape;277;p33"/>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33"/>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9" name="Google Shape;279;p33"/>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3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1" name="Google Shape;281;p3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2" name="Google Shape;282;p3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3" name="Google Shape;28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34"/>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86" name="Google Shape;286;p3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7" name="Google Shape;287;p3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8" name="Google Shape;288;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9" name="Google Shape;289;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0" name="Google Shape;290;p3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1" name="Google Shape;291;p3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35"/>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35"/>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5" name="Google Shape;295;p35"/>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35"/>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7" name="Google Shape;297;p35"/>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35"/>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p35"/>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35"/>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35"/>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3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03" name="Google Shape;303;p3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36"/>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p36"/>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36"/>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9" name="Google Shape;309;p36"/>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36"/>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1" name="Google Shape;311;p3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3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3" name="Google Shape;313;p3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4" name="Google Shape;314;p36"/>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3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7" name="Google Shape;317;p3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8" name="Google Shape;318;p3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19" name="Google Shape;319;p3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0" name="Google Shape;320;p3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1" name="Google Shape;321;p3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22" name="Google Shape;322;p37"/>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3" name="Google Shape;323;p37"/>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4" name="Google Shape;324;p37"/>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5" name="Google Shape;325;p37"/>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6" name="Google Shape;326;p37"/>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p37"/>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8" name="Google Shape;328;p37"/>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37"/>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30" name="Google Shape;330;p37"/>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1" name="Google Shape;331;p37"/>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2" name="Google Shape;332;p37"/>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3" name="Google Shape;333;p37"/>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4" name="Google Shape;334;p37"/>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38"/>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38"/>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38" name="Google Shape;338;p38"/>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38"/>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0" name="Google Shape;340;p38"/>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38"/>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2" name="Google Shape;342;p38"/>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3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44" name="Google Shape;344;p3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39"/>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39"/>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p39"/>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39"/>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0" name="Google Shape;350;p39"/>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39"/>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2" name="Google Shape;352;p39"/>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39"/>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4" name="Google Shape;354;p39"/>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3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6" name="Google Shape;356;p3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4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9" name="Google Shape;359;p4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0" name="Google Shape;360;p4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1" name="Google Shape;361;p4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2" name="Google Shape;362;p4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3" name="Google Shape;363;p4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64" name="Google Shape;364;p40"/>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40"/>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6" name="Google Shape;366;p40"/>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40"/>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8" name="Google Shape;368;p4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40"/>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40"/>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5"/>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5"/>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5"/>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5" name="Google Shape;35;p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 name="Google Shape;36;p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 name="Google Shape;37;p5"/>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41"/>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3" name="Google Shape;373;p41"/>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4" name="Google Shape;374;p41"/>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5" name="Google Shape;375;p41"/>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6" name="Google Shape;376;p41"/>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7" name="Google Shape;377;p41"/>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78" name="Google Shape;378;p4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9" name="Google Shape;379;p4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42"/>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42"/>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3" name="Google Shape;383;p42"/>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42"/>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5" name="Google Shape;385;p42"/>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42"/>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87" name="Google Shape;387;p4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8" name="Google Shape;388;p4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9" name="Google Shape;389;p4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0" name="Google Shape;3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1" name="Google Shape;3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92" name="Google Shape;392;p42"/>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3" name="Google Shape;393;p42"/>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4" name="Google Shape;394;p42"/>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43"/>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98" name="Google Shape;398;p4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99" name="Google Shape;399;p4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44"/>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44"/>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403" name="Google Shape;403;p4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4" name="Google Shape;404;p4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45"/>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407" name="Google Shape;407;p45"/>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4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9" name="Google Shape;409;p4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0" name="Google Shape;410;p45"/>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4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3" name="Google Shape;413;p4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4" name="Google Shape;414;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5" name="Google Shape;415;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6" name="Google Shape;416;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7" name="Google Shape;417;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418" name="Google Shape;418;p46"/>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46"/>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20" name="Google Shape;420;p46"/>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47"/>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47"/>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4" name="Google Shape;424;p47"/>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47"/>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6" name="Google Shape;426;p47"/>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4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28" name="Google Shape;428;p4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48"/>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48"/>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48"/>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3" name="Google Shape;433;p48"/>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48"/>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5" name="Google Shape;435;p48"/>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48"/>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437" name="Google Shape;437;p4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8" name="Google Shape;438;p4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9" name="Google Shape;439;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0" name="Google Shape;440;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49"/>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443" name="Google Shape;443;p49"/>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4" name="Google Shape;444;p49"/>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445" name="Google Shape;445;p4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6" name="Google Shape;446;p49"/>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7" name="Google Shape;447;p4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8" name="Google Shape;448;p49"/>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1" name="Google Shape;451;p5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40" name="Google Shape;40;p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 name="Google Shape;41;p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4" name="Google Shape;454;p5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5" name="Google Shape;455;p51"/>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56" name="Google Shape;456;p51"/>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9" name="Google Shape;459;p5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0" name="Google Shape;460;p5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5" name="Google Shape;465;p5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6" name="Google Shape;466;p5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7" name="Google Shape;467;p5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1">
  <p:cSld name="CUSTOM_11_1">
    <p:spTree>
      <p:nvGrpSpPr>
        <p:cNvPr id="468" name="Shape 468"/>
        <p:cNvGrpSpPr/>
        <p:nvPr/>
      </p:nvGrpSpPr>
      <p:grpSpPr>
        <a:xfrm>
          <a:off x="0" y="0"/>
          <a:ext cx="0" cy="0"/>
          <a:chOff x="0" y="0"/>
          <a:chExt cx="0" cy="0"/>
        </a:xfrm>
      </p:grpSpPr>
      <p:sp>
        <p:nvSpPr>
          <p:cNvPr id="469" name="Google Shape;469;p54"/>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0" name="Google Shape;470;p54"/>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1" name="Google Shape;471;p54"/>
          <p:cNvSpPr txBox="1"/>
          <p:nvPr>
            <p:ph idx="1" type="subTitle"/>
          </p:nvPr>
        </p:nvSpPr>
        <p:spPr>
          <a:xfrm>
            <a:off x="720000" y="2081199"/>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2" name="Google Shape;472;p54"/>
          <p:cNvSpPr txBox="1"/>
          <p:nvPr>
            <p:ph idx="3" type="title"/>
          </p:nvPr>
        </p:nvSpPr>
        <p:spPr>
          <a:xfrm>
            <a:off x="34038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3" name="Google Shape;473;p54"/>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4" name="Google Shape;474;p54"/>
          <p:cNvSpPr txBox="1"/>
          <p:nvPr>
            <p:ph idx="5" type="subTitle"/>
          </p:nvPr>
        </p:nvSpPr>
        <p:spPr>
          <a:xfrm>
            <a:off x="34038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5" name="Google Shape;475;p54"/>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6" name="Google Shape;476;p54"/>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7" name="Google Shape;477;p54"/>
          <p:cNvSpPr txBox="1"/>
          <p:nvPr>
            <p:ph idx="8" type="subTitle"/>
          </p:nvPr>
        </p:nvSpPr>
        <p:spPr>
          <a:xfrm>
            <a:off x="60876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p54"/>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9" name="Google Shape;479;p54"/>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0" name="Google Shape;480;p54"/>
          <p:cNvSpPr txBox="1"/>
          <p:nvPr>
            <p:ph idx="14" type="subTitle"/>
          </p:nvPr>
        </p:nvSpPr>
        <p:spPr>
          <a:xfrm>
            <a:off x="7200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54"/>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2" name="Google Shape;482;p54"/>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3" name="Google Shape;483;p54"/>
          <p:cNvSpPr txBox="1"/>
          <p:nvPr>
            <p:ph idx="17" type="subTitle"/>
          </p:nvPr>
        </p:nvSpPr>
        <p:spPr>
          <a:xfrm>
            <a:off x="34038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4" name="Google Shape;484;p54"/>
          <p:cNvSpPr txBox="1"/>
          <p:nvPr>
            <p:ph idx="18"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5" name="Google Shape;485;p54"/>
          <p:cNvSpPr txBox="1"/>
          <p:nvPr>
            <p:ph idx="19"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6" name="Google Shape;486;p54"/>
          <p:cNvSpPr txBox="1"/>
          <p:nvPr>
            <p:ph idx="20" type="subTitle"/>
          </p:nvPr>
        </p:nvSpPr>
        <p:spPr>
          <a:xfrm>
            <a:off x="60876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p54"/>
          <p:cNvSpPr txBox="1"/>
          <p:nvPr>
            <p:ph idx="21" type="title"/>
          </p:nvPr>
        </p:nvSpPr>
        <p:spPr>
          <a:xfrm>
            <a:off x="2332400" y="445025"/>
            <a:ext cx="44793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cxnSp>
        <p:nvCxnSpPr>
          <p:cNvPr id="488" name="Google Shape;488;p5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89" name="Google Shape;489;p5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90" name="Google Shape;490;p5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91" name="Google Shape;491;p5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7"/>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5" name="Google Shape;45;p7"/>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6" name="Google Shape;46;p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7" name="Google Shape;47;p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0" name="Google Shape;50;p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 name="Google Shape;51;p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 name="Google Shape;52;p8"/>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3" name="Google Shape;53;p8"/>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6" name="Google Shape;56;p9"/>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7" name="Google Shape;57;p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8" name="Google Shape;58;p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 name="Google Shape;59;p9"/>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1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 name="Google Shape;63;p1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 name="Google Shape;64;p10"/>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5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i="1" sz="3000">
                <a:solidFill>
                  <a:schemeClr val="dk1"/>
                </a:solidFill>
              </a:defRPr>
            </a:lvl2pPr>
            <a:lvl3pPr lvl="2">
              <a:spcBef>
                <a:spcPts val="0"/>
              </a:spcBef>
              <a:spcAft>
                <a:spcPts val="0"/>
              </a:spcAft>
              <a:buClr>
                <a:schemeClr val="dk1"/>
              </a:buClr>
              <a:buSzPts val="3000"/>
              <a:buNone/>
              <a:defRPr i="1" sz="3000">
                <a:solidFill>
                  <a:schemeClr val="dk1"/>
                </a:solidFill>
              </a:defRPr>
            </a:lvl3pPr>
            <a:lvl4pPr lvl="3">
              <a:spcBef>
                <a:spcPts val="0"/>
              </a:spcBef>
              <a:spcAft>
                <a:spcPts val="0"/>
              </a:spcAft>
              <a:buClr>
                <a:schemeClr val="dk1"/>
              </a:buClr>
              <a:buSzPts val="3000"/>
              <a:buNone/>
              <a:defRPr i="1" sz="3000">
                <a:solidFill>
                  <a:schemeClr val="dk1"/>
                </a:solidFill>
              </a:defRPr>
            </a:lvl4pPr>
            <a:lvl5pPr lvl="4">
              <a:spcBef>
                <a:spcPts val="0"/>
              </a:spcBef>
              <a:spcAft>
                <a:spcPts val="0"/>
              </a:spcAft>
              <a:buClr>
                <a:schemeClr val="dk1"/>
              </a:buClr>
              <a:buSzPts val="3000"/>
              <a:buNone/>
              <a:defRPr i="1" sz="3000">
                <a:solidFill>
                  <a:schemeClr val="dk1"/>
                </a:solidFill>
              </a:defRPr>
            </a:lvl5pPr>
            <a:lvl6pPr lvl="5">
              <a:spcBef>
                <a:spcPts val="0"/>
              </a:spcBef>
              <a:spcAft>
                <a:spcPts val="0"/>
              </a:spcAft>
              <a:buClr>
                <a:schemeClr val="dk1"/>
              </a:buClr>
              <a:buSzPts val="3000"/>
              <a:buNone/>
              <a:defRPr i="1" sz="3000">
                <a:solidFill>
                  <a:schemeClr val="dk1"/>
                </a:solidFill>
              </a:defRPr>
            </a:lvl6pPr>
            <a:lvl7pPr lvl="6">
              <a:spcBef>
                <a:spcPts val="0"/>
              </a:spcBef>
              <a:spcAft>
                <a:spcPts val="0"/>
              </a:spcAft>
              <a:buClr>
                <a:schemeClr val="dk1"/>
              </a:buClr>
              <a:buSzPts val="3000"/>
              <a:buNone/>
              <a:defRPr i="1" sz="3000">
                <a:solidFill>
                  <a:schemeClr val="dk1"/>
                </a:solidFill>
              </a:defRPr>
            </a:lvl7pPr>
            <a:lvl8pPr lvl="7">
              <a:spcBef>
                <a:spcPts val="0"/>
              </a:spcBef>
              <a:spcAft>
                <a:spcPts val="0"/>
              </a:spcAft>
              <a:buClr>
                <a:schemeClr val="dk1"/>
              </a:buClr>
              <a:buSzPts val="3000"/>
              <a:buNone/>
              <a:defRPr i="1" sz="3000">
                <a:solidFill>
                  <a:schemeClr val="dk1"/>
                </a:solidFill>
              </a:defRPr>
            </a:lvl8pPr>
            <a:lvl9pPr lvl="8">
              <a:spcBef>
                <a:spcPts val="0"/>
              </a:spcBef>
              <a:spcAft>
                <a:spcPts val="0"/>
              </a:spcAft>
              <a:buClr>
                <a:schemeClr val="dk1"/>
              </a:buClr>
              <a:buSzPts val="3000"/>
              <a:buNone/>
              <a:defRPr i="1" sz="3000">
                <a:solidFill>
                  <a:schemeClr val="dk1"/>
                </a:solidFill>
              </a:defRPr>
            </a:lvl9pPr>
          </a:lstStyle>
          <a:p/>
        </p:txBody>
      </p:sp>
      <p:sp>
        <p:nvSpPr>
          <p:cNvPr id="7" name="Google Shape;7;p1"/>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1.jpg"/><Relationship Id="rId5" Type="http://schemas.openxmlformats.org/officeDocument/2006/relationships/image" Target="../media/image8.jpg"/><Relationship Id="rId6"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jpg"/><Relationship Id="rId4" Type="http://schemas.openxmlformats.org/officeDocument/2006/relationships/image" Target="../media/image21.jpg"/><Relationship Id="rId5" Type="http://schemas.openxmlformats.org/officeDocument/2006/relationships/image" Target="../media/image8.jpg"/><Relationship Id="rId6"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 Id="rId3"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5"/>
          <p:cNvSpPr txBox="1"/>
          <p:nvPr>
            <p:ph type="ctrTitle"/>
          </p:nvPr>
        </p:nvSpPr>
        <p:spPr>
          <a:xfrm>
            <a:off x="1039975" y="1172100"/>
            <a:ext cx="7064100" cy="20526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lang="en"/>
              <a:t>A5: kin</a:t>
            </a:r>
            <a:endParaRPr/>
          </a:p>
        </p:txBody>
      </p:sp>
      <p:sp>
        <p:nvSpPr>
          <p:cNvPr id="497" name="Google Shape;497;p55"/>
          <p:cNvSpPr txBox="1"/>
          <p:nvPr>
            <p:ph idx="1" type="subTitle"/>
          </p:nvPr>
        </p:nvSpPr>
        <p:spPr>
          <a:xfrm>
            <a:off x="1040000" y="3148500"/>
            <a:ext cx="7064100" cy="4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3 – Jack Clark, Shuvi Jha, Jasmine Narine, Steven Pu</a:t>
            </a:r>
            <a:endParaRPr/>
          </a:p>
          <a:p>
            <a:pPr indent="0" lvl="0" marL="0" rtl="0" algn="ctr">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4"/>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Concept 4: Mobile Application</a:t>
            </a:r>
            <a:endParaRPr/>
          </a:p>
        </p:txBody>
      </p:sp>
      <p:pic>
        <p:nvPicPr>
          <p:cNvPr id="584" name="Google Shape;584;p64"/>
          <p:cNvPicPr preferRelativeResize="0"/>
          <p:nvPr/>
        </p:nvPicPr>
        <p:blipFill>
          <a:blip r:embed="rId3">
            <a:alphaModFix/>
          </a:blip>
          <a:stretch>
            <a:fillRect/>
          </a:stretch>
        </p:blipFill>
        <p:spPr>
          <a:xfrm>
            <a:off x="713225" y="1017725"/>
            <a:ext cx="4671252" cy="3617476"/>
          </a:xfrm>
          <a:prstGeom prst="rect">
            <a:avLst/>
          </a:prstGeom>
          <a:noFill/>
          <a:ln>
            <a:noFill/>
          </a:ln>
        </p:spPr>
      </p:pic>
      <p:sp>
        <p:nvSpPr>
          <p:cNvPr id="585" name="Google Shape;585;p64"/>
          <p:cNvSpPr txBox="1"/>
          <p:nvPr/>
        </p:nvSpPr>
        <p:spPr>
          <a:xfrm>
            <a:off x="5643450" y="1261175"/>
            <a:ext cx="3233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Key feature: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Wide range of functionalities and visualization make the process of documenting family stories fun and collaborative.</a:t>
            </a:r>
            <a:endParaRPr sz="12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65"/>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Concept 5: NFC Tags</a:t>
            </a:r>
            <a:endParaRPr/>
          </a:p>
        </p:txBody>
      </p:sp>
      <p:pic>
        <p:nvPicPr>
          <p:cNvPr id="591" name="Google Shape;591;p65"/>
          <p:cNvPicPr preferRelativeResize="0"/>
          <p:nvPr/>
        </p:nvPicPr>
        <p:blipFill>
          <a:blip r:embed="rId3">
            <a:alphaModFix/>
          </a:blip>
          <a:stretch>
            <a:fillRect/>
          </a:stretch>
        </p:blipFill>
        <p:spPr>
          <a:xfrm>
            <a:off x="713213" y="1017724"/>
            <a:ext cx="4881577" cy="3780350"/>
          </a:xfrm>
          <a:prstGeom prst="rect">
            <a:avLst/>
          </a:prstGeom>
          <a:noFill/>
          <a:ln>
            <a:noFill/>
          </a:ln>
        </p:spPr>
      </p:pic>
      <p:sp>
        <p:nvSpPr>
          <p:cNvPr id="592" name="Google Shape;592;p65"/>
          <p:cNvSpPr txBox="1"/>
          <p:nvPr/>
        </p:nvSpPr>
        <p:spPr>
          <a:xfrm>
            <a:off x="5643450" y="1261175"/>
            <a:ext cx="3233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Key feature: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Makings documenting family gathering more </a:t>
            </a:r>
            <a:r>
              <a:rPr lang="en" sz="1200">
                <a:latin typeface="Montserrat"/>
                <a:ea typeface="Montserrat"/>
                <a:cs typeface="Montserrat"/>
                <a:sym typeface="Montserrat"/>
              </a:rPr>
              <a:t>spontaneous and fun with NFC capabilities.</a:t>
            </a:r>
            <a:endParaRPr sz="12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6"/>
          <p:cNvSpPr txBox="1"/>
          <p:nvPr>
            <p:ph type="title"/>
          </p:nvPr>
        </p:nvSpPr>
        <p:spPr>
          <a:xfrm>
            <a:off x="1404450" y="2137675"/>
            <a:ext cx="6335100" cy="181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Top 2 Diverse Realizations</a:t>
            </a:r>
            <a:endParaRPr/>
          </a:p>
        </p:txBody>
      </p:sp>
      <p:sp>
        <p:nvSpPr>
          <p:cNvPr id="598" name="Google Shape;598;p66"/>
          <p:cNvSpPr txBox="1"/>
          <p:nvPr>
            <p:ph idx="2" type="title"/>
          </p:nvPr>
        </p:nvSpPr>
        <p:spPr>
          <a:xfrm>
            <a:off x="3746550" y="11593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67"/>
          <p:cNvSpPr txBox="1"/>
          <p:nvPr>
            <p:ph type="title"/>
          </p:nvPr>
        </p:nvSpPr>
        <p:spPr>
          <a:xfrm>
            <a:off x="689400" y="325950"/>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Wearable Walkthrough</a:t>
            </a:r>
            <a:endParaRPr/>
          </a:p>
        </p:txBody>
      </p:sp>
      <p:pic>
        <p:nvPicPr>
          <p:cNvPr id="604" name="Google Shape;604;p67"/>
          <p:cNvPicPr preferRelativeResize="0"/>
          <p:nvPr/>
        </p:nvPicPr>
        <p:blipFill>
          <a:blip r:embed="rId3">
            <a:alphaModFix/>
          </a:blip>
          <a:stretch>
            <a:fillRect/>
          </a:stretch>
        </p:blipFill>
        <p:spPr>
          <a:xfrm>
            <a:off x="2345000" y="1017725"/>
            <a:ext cx="4454012" cy="38209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68"/>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Wearable: Pros and Cons</a:t>
            </a:r>
            <a:endParaRPr/>
          </a:p>
        </p:txBody>
      </p:sp>
      <p:sp>
        <p:nvSpPr>
          <p:cNvPr id="610" name="Google Shape;610;p68"/>
          <p:cNvSpPr txBox="1"/>
          <p:nvPr/>
        </p:nvSpPr>
        <p:spPr>
          <a:xfrm>
            <a:off x="1674875" y="1516600"/>
            <a:ext cx="1730400" cy="40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Pros</a:t>
            </a:r>
            <a:endParaRPr b="1" sz="1800">
              <a:latin typeface="Montserrat"/>
              <a:ea typeface="Montserrat"/>
              <a:cs typeface="Montserrat"/>
              <a:sym typeface="Montserrat"/>
            </a:endParaRPr>
          </a:p>
        </p:txBody>
      </p:sp>
      <p:sp>
        <p:nvSpPr>
          <p:cNvPr id="611" name="Google Shape;611;p68"/>
          <p:cNvSpPr txBox="1"/>
          <p:nvPr/>
        </p:nvSpPr>
        <p:spPr>
          <a:xfrm>
            <a:off x="5929900" y="1516600"/>
            <a:ext cx="1730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Cons</a:t>
            </a:r>
            <a:endParaRPr b="1" sz="1800">
              <a:latin typeface="Montserrat"/>
              <a:ea typeface="Montserrat"/>
              <a:cs typeface="Montserrat"/>
              <a:sym typeface="Montserrat"/>
            </a:endParaRPr>
          </a:p>
        </p:txBody>
      </p:sp>
      <p:sp>
        <p:nvSpPr>
          <p:cNvPr id="612" name="Google Shape;612;p68"/>
          <p:cNvSpPr txBox="1"/>
          <p:nvPr/>
        </p:nvSpPr>
        <p:spPr>
          <a:xfrm>
            <a:off x="478325" y="2064350"/>
            <a:ext cx="41235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Simple movement-focused UI</a:t>
            </a:r>
            <a:r>
              <a:rPr lang="en" sz="1200">
                <a:latin typeface="Montserrat"/>
                <a:ea typeface="Montserrat"/>
                <a:cs typeface="Montserrat"/>
                <a:sym typeface="Montserrat"/>
              </a:rPr>
              <a:t> displaying one “conversation” at a time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Promotes UI familiarity</a:t>
            </a:r>
            <a:r>
              <a:rPr lang="en" sz="1200">
                <a:latin typeface="Montserrat"/>
                <a:ea typeface="Montserrat"/>
                <a:cs typeface="Montserrat"/>
                <a:sym typeface="Montserrat"/>
              </a:rPr>
              <a:t> as multiple screens share same frameworks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Apple Watch notifications offer improved visibility</a:t>
            </a:r>
            <a:r>
              <a:rPr lang="en" sz="1200">
                <a:latin typeface="Montserrat"/>
                <a:ea typeface="Montserrat"/>
                <a:cs typeface="Montserrat"/>
                <a:sym typeface="Montserrat"/>
              </a:rPr>
              <a:t> compared to iPhones due to their full-screen and bold design</a:t>
            </a:r>
            <a:endParaRPr sz="1200">
              <a:latin typeface="Montserrat"/>
              <a:ea typeface="Montserrat"/>
              <a:cs typeface="Montserrat"/>
              <a:sym typeface="Montserrat"/>
            </a:endParaRPr>
          </a:p>
        </p:txBody>
      </p:sp>
      <p:sp>
        <p:nvSpPr>
          <p:cNvPr id="613" name="Google Shape;613;p68"/>
          <p:cNvSpPr txBox="1"/>
          <p:nvPr/>
        </p:nvSpPr>
        <p:spPr>
          <a:xfrm>
            <a:off x="4777150" y="2064350"/>
            <a:ext cx="40359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Congested views</a:t>
            </a:r>
            <a:r>
              <a:rPr lang="en" sz="1200">
                <a:latin typeface="Montserrat"/>
                <a:ea typeface="Montserrat"/>
                <a:cs typeface="Montserrat"/>
                <a:sym typeface="Montserrat"/>
              </a:rPr>
              <a:t> may occur as conversations expand</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Implicit drawback of the Apple Watch</a:t>
            </a:r>
            <a:r>
              <a:rPr lang="en" sz="1200">
                <a:latin typeface="Montserrat"/>
                <a:ea typeface="Montserrat"/>
                <a:cs typeface="Montserrat"/>
                <a:sym typeface="Montserrat"/>
              </a:rPr>
              <a:t>: limited storage capabilities and absence of a camera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Potential device</a:t>
            </a:r>
            <a:r>
              <a:rPr b="1" lang="en" sz="1200">
                <a:latin typeface="Montserrat"/>
                <a:ea typeface="Montserrat"/>
                <a:cs typeface="Montserrat"/>
                <a:sym typeface="Montserrat"/>
              </a:rPr>
              <a:t> unfamiliarity</a:t>
            </a:r>
            <a:r>
              <a:rPr lang="en" sz="1200">
                <a:latin typeface="Montserrat"/>
                <a:ea typeface="Montserrat"/>
                <a:cs typeface="Montserrat"/>
                <a:sym typeface="Montserrat"/>
              </a:rPr>
              <a:t>, particularly among older users </a:t>
            </a:r>
            <a:endParaRPr sz="1200">
              <a:latin typeface="Montserrat"/>
              <a:ea typeface="Montserrat"/>
              <a:cs typeface="Montserrat"/>
              <a:sym typeface="Montserrat"/>
            </a:endParaRPr>
          </a:p>
        </p:txBody>
      </p:sp>
      <p:sp>
        <p:nvSpPr>
          <p:cNvPr id="614" name="Google Shape;614;p68"/>
          <p:cNvSpPr txBox="1"/>
          <p:nvPr/>
        </p:nvSpPr>
        <p:spPr>
          <a:xfrm>
            <a:off x="6939000" y="4627325"/>
            <a:ext cx="2205000" cy="20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900">
                <a:latin typeface="Montserrat"/>
                <a:ea typeface="Montserrat"/>
                <a:cs typeface="Montserrat"/>
                <a:sym typeface="Montserrat"/>
              </a:rPr>
              <a:t>Full Pros and Cons in Appendix</a:t>
            </a:r>
            <a:endParaRPr i="1" sz="90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9"/>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Mobile </a:t>
            </a:r>
            <a:r>
              <a:rPr lang="en"/>
              <a:t>App Walkthrough</a:t>
            </a:r>
            <a:endParaRPr/>
          </a:p>
        </p:txBody>
      </p:sp>
      <p:pic>
        <p:nvPicPr>
          <p:cNvPr id="620" name="Google Shape;620;p69"/>
          <p:cNvPicPr preferRelativeResize="0"/>
          <p:nvPr/>
        </p:nvPicPr>
        <p:blipFill>
          <a:blip r:embed="rId3">
            <a:alphaModFix/>
          </a:blip>
          <a:stretch>
            <a:fillRect/>
          </a:stretch>
        </p:blipFill>
        <p:spPr>
          <a:xfrm>
            <a:off x="1984475" y="1017725"/>
            <a:ext cx="4805924" cy="37241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0"/>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Mobile App: Pros and Cons</a:t>
            </a:r>
            <a:endParaRPr/>
          </a:p>
        </p:txBody>
      </p:sp>
      <p:sp>
        <p:nvSpPr>
          <p:cNvPr id="626" name="Google Shape;626;p70"/>
          <p:cNvSpPr txBox="1"/>
          <p:nvPr/>
        </p:nvSpPr>
        <p:spPr>
          <a:xfrm>
            <a:off x="1674875" y="1516600"/>
            <a:ext cx="1730400" cy="40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Pros</a:t>
            </a:r>
            <a:endParaRPr b="1" sz="1800">
              <a:latin typeface="Montserrat"/>
              <a:ea typeface="Montserrat"/>
              <a:cs typeface="Montserrat"/>
              <a:sym typeface="Montserrat"/>
            </a:endParaRPr>
          </a:p>
        </p:txBody>
      </p:sp>
      <p:sp>
        <p:nvSpPr>
          <p:cNvPr id="627" name="Google Shape;627;p70"/>
          <p:cNvSpPr txBox="1"/>
          <p:nvPr/>
        </p:nvSpPr>
        <p:spPr>
          <a:xfrm>
            <a:off x="5929900" y="1516600"/>
            <a:ext cx="1730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Cons</a:t>
            </a:r>
            <a:endParaRPr b="1" sz="1800">
              <a:latin typeface="Montserrat"/>
              <a:ea typeface="Montserrat"/>
              <a:cs typeface="Montserrat"/>
              <a:sym typeface="Montserrat"/>
            </a:endParaRPr>
          </a:p>
        </p:txBody>
      </p:sp>
      <p:sp>
        <p:nvSpPr>
          <p:cNvPr id="628" name="Google Shape;628;p70"/>
          <p:cNvSpPr txBox="1"/>
          <p:nvPr/>
        </p:nvSpPr>
        <p:spPr>
          <a:xfrm>
            <a:off x="478325" y="2064350"/>
            <a:ext cx="41235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More reach </a:t>
            </a:r>
            <a:r>
              <a:rPr lang="en" sz="1200">
                <a:latin typeface="Montserrat"/>
                <a:ea typeface="Montserrat"/>
                <a:cs typeface="Montserrat"/>
                <a:sym typeface="Montserrat"/>
              </a:rPr>
              <a:t>into all kinds of audience since mobile platforms are still extremely popular</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Easier to realize</a:t>
            </a:r>
            <a:r>
              <a:rPr lang="en" sz="1200">
                <a:latin typeface="Montserrat"/>
                <a:ea typeface="Montserrat"/>
                <a:cs typeface="Montserrat"/>
                <a:sym typeface="Montserrat"/>
              </a:rPr>
              <a:t> since there are many mobile development tools to help us realize our vision</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Scalable functionalities: </a:t>
            </a:r>
            <a:r>
              <a:rPr lang="en" sz="1200">
                <a:latin typeface="Montserrat"/>
                <a:ea typeface="Montserrat"/>
                <a:cs typeface="Montserrat"/>
                <a:sym typeface="Montserrat"/>
              </a:rPr>
              <a:t>We can makes changes and add various functionalities to mobile apps </a:t>
            </a:r>
            <a:endParaRPr sz="1200">
              <a:latin typeface="Montserrat"/>
              <a:ea typeface="Montserrat"/>
              <a:cs typeface="Montserrat"/>
              <a:sym typeface="Montserrat"/>
            </a:endParaRPr>
          </a:p>
          <a:p>
            <a:pPr indent="0" lvl="0" marL="457200" rtl="0" algn="l">
              <a:spcBef>
                <a:spcPts val="0"/>
              </a:spcBef>
              <a:spcAft>
                <a:spcPts val="0"/>
              </a:spcAft>
              <a:buNone/>
            </a:pPr>
            <a:r>
              <a:t/>
            </a:r>
            <a:endParaRPr sz="1200">
              <a:latin typeface="Montserrat"/>
              <a:ea typeface="Montserrat"/>
              <a:cs typeface="Montserrat"/>
              <a:sym typeface="Montserrat"/>
            </a:endParaRPr>
          </a:p>
        </p:txBody>
      </p:sp>
      <p:sp>
        <p:nvSpPr>
          <p:cNvPr id="629" name="Google Shape;629;p70"/>
          <p:cNvSpPr txBox="1"/>
          <p:nvPr/>
        </p:nvSpPr>
        <p:spPr>
          <a:xfrm>
            <a:off x="4777150" y="2064350"/>
            <a:ext cx="40359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Potential complex interfaces </a:t>
            </a:r>
            <a:r>
              <a:rPr lang="en" sz="1200">
                <a:solidFill>
                  <a:schemeClr val="dk1"/>
                </a:solidFill>
                <a:latin typeface="Montserrat"/>
                <a:ea typeface="Montserrat"/>
                <a:cs typeface="Montserrat"/>
                <a:sym typeface="Montserrat"/>
              </a:rPr>
              <a:t>can make it confusing for older people to use</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Could potentially contribute to more screen time, </a:t>
            </a:r>
            <a:r>
              <a:rPr lang="en" sz="1200">
                <a:solidFill>
                  <a:schemeClr val="dk1"/>
                </a:solidFill>
                <a:latin typeface="Montserrat"/>
                <a:ea typeface="Montserrat"/>
                <a:cs typeface="Montserrat"/>
                <a:sym typeface="Montserrat"/>
              </a:rPr>
              <a:t>which is not helpful for people who are trying to be off their phones in recent days</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High friction to start: </a:t>
            </a:r>
            <a:r>
              <a:rPr lang="en" sz="1200">
                <a:solidFill>
                  <a:schemeClr val="dk1"/>
                </a:solidFill>
                <a:latin typeface="Montserrat"/>
                <a:ea typeface="Montserrat"/>
                <a:cs typeface="Montserrat"/>
                <a:sym typeface="Montserrat"/>
              </a:rPr>
              <a:t>Users might have trouble using the platform if they have to put in a lot of information in the beginning</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b="1" sz="1200">
              <a:latin typeface="Montserrat"/>
              <a:ea typeface="Montserrat"/>
              <a:cs typeface="Montserrat"/>
              <a:sym typeface="Montserrat"/>
            </a:endParaRPr>
          </a:p>
        </p:txBody>
      </p:sp>
      <p:sp>
        <p:nvSpPr>
          <p:cNvPr id="630" name="Google Shape;630;p70"/>
          <p:cNvSpPr txBox="1"/>
          <p:nvPr/>
        </p:nvSpPr>
        <p:spPr>
          <a:xfrm>
            <a:off x="6939000" y="4627325"/>
            <a:ext cx="2205000" cy="20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900">
                <a:latin typeface="Montserrat"/>
                <a:ea typeface="Montserrat"/>
                <a:cs typeface="Montserrat"/>
                <a:sym typeface="Montserrat"/>
              </a:rPr>
              <a:t>Full Pros and Cons in Appendix</a:t>
            </a:r>
            <a:endParaRPr i="1" sz="900">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1"/>
          <p:cNvSpPr txBox="1"/>
          <p:nvPr>
            <p:ph type="title"/>
          </p:nvPr>
        </p:nvSpPr>
        <p:spPr>
          <a:xfrm>
            <a:off x="1404450" y="2061475"/>
            <a:ext cx="6335100" cy="181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Selected Interface:</a:t>
            </a:r>
            <a:endParaRPr/>
          </a:p>
          <a:p>
            <a:pPr indent="0" lvl="0" marL="0" rtl="0" algn="ctr">
              <a:spcBef>
                <a:spcPts val="0"/>
              </a:spcBef>
              <a:spcAft>
                <a:spcPts val="0"/>
              </a:spcAft>
              <a:buNone/>
            </a:pPr>
            <a:r>
              <a:rPr lang="en">
                <a:solidFill>
                  <a:srgbClr val="CC0000"/>
                </a:solidFill>
              </a:rPr>
              <a:t>Mobile App</a:t>
            </a:r>
            <a:endParaRPr>
              <a:solidFill>
                <a:srgbClr val="CC0000"/>
              </a:solidFill>
            </a:endParaRPr>
          </a:p>
        </p:txBody>
      </p:sp>
      <p:sp>
        <p:nvSpPr>
          <p:cNvPr id="636" name="Google Shape;636;p71"/>
          <p:cNvSpPr txBox="1"/>
          <p:nvPr>
            <p:ph idx="2" type="title"/>
          </p:nvPr>
        </p:nvSpPr>
        <p:spPr>
          <a:xfrm>
            <a:off x="3746550" y="10831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2"/>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 a reminder, here are our values… </a:t>
            </a:r>
            <a:endParaRPr/>
          </a:p>
        </p:txBody>
      </p:sp>
      <p:sp>
        <p:nvSpPr>
          <p:cNvPr id="642" name="Google Shape;642;p72"/>
          <p:cNvSpPr txBox="1"/>
          <p:nvPr/>
        </p:nvSpPr>
        <p:spPr>
          <a:xfrm>
            <a:off x="713225" y="1432350"/>
            <a:ext cx="73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Montserrat"/>
              <a:ea typeface="Montserrat"/>
              <a:cs typeface="Montserrat"/>
              <a:sym typeface="Montserrat"/>
            </a:endParaRPr>
          </a:p>
        </p:txBody>
      </p:sp>
      <p:sp>
        <p:nvSpPr>
          <p:cNvPr id="643" name="Google Shape;643;p72"/>
          <p:cNvSpPr txBox="1"/>
          <p:nvPr/>
        </p:nvSpPr>
        <p:spPr>
          <a:xfrm>
            <a:off x="2615974" y="1731700"/>
            <a:ext cx="18252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Vidaloka"/>
                <a:ea typeface="Vidaloka"/>
                <a:cs typeface="Vidaloka"/>
                <a:sym typeface="Vidaloka"/>
              </a:rPr>
              <a:t>Engaging</a:t>
            </a:r>
            <a:endParaRPr sz="2400">
              <a:solidFill>
                <a:srgbClr val="000000"/>
              </a:solidFill>
              <a:latin typeface="Vidaloka"/>
              <a:ea typeface="Vidaloka"/>
              <a:cs typeface="Vidaloka"/>
              <a:sym typeface="Vidaloka"/>
            </a:endParaRPr>
          </a:p>
        </p:txBody>
      </p:sp>
      <p:sp>
        <p:nvSpPr>
          <p:cNvPr id="644" name="Google Shape;644;p72"/>
          <p:cNvSpPr txBox="1"/>
          <p:nvPr/>
        </p:nvSpPr>
        <p:spPr>
          <a:xfrm>
            <a:off x="584389" y="1731700"/>
            <a:ext cx="18252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Vidaloka"/>
                <a:ea typeface="Vidaloka"/>
                <a:cs typeface="Vidaloka"/>
                <a:sym typeface="Vidaloka"/>
              </a:rPr>
              <a:t>Inclusive</a:t>
            </a:r>
            <a:endParaRPr sz="2400">
              <a:solidFill>
                <a:srgbClr val="000000"/>
              </a:solidFill>
              <a:latin typeface="Vidaloka"/>
              <a:ea typeface="Vidaloka"/>
              <a:cs typeface="Vidaloka"/>
              <a:sym typeface="Vidaloka"/>
            </a:endParaRPr>
          </a:p>
        </p:txBody>
      </p:sp>
      <p:sp>
        <p:nvSpPr>
          <p:cNvPr id="645" name="Google Shape;645;p72"/>
          <p:cNvSpPr txBox="1"/>
          <p:nvPr/>
        </p:nvSpPr>
        <p:spPr>
          <a:xfrm>
            <a:off x="4629187" y="1731700"/>
            <a:ext cx="18252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Vidaloka"/>
                <a:ea typeface="Vidaloka"/>
                <a:cs typeface="Vidaloka"/>
                <a:sym typeface="Vidaloka"/>
              </a:rPr>
              <a:t>Intuitive</a:t>
            </a:r>
            <a:endParaRPr sz="2400">
              <a:solidFill>
                <a:srgbClr val="000000"/>
              </a:solidFill>
              <a:latin typeface="Vidaloka"/>
              <a:ea typeface="Vidaloka"/>
              <a:cs typeface="Vidaloka"/>
              <a:sym typeface="Vidaloka"/>
            </a:endParaRPr>
          </a:p>
        </p:txBody>
      </p:sp>
      <p:sp>
        <p:nvSpPr>
          <p:cNvPr id="646" name="Google Shape;646;p72"/>
          <p:cNvSpPr txBox="1"/>
          <p:nvPr/>
        </p:nvSpPr>
        <p:spPr>
          <a:xfrm>
            <a:off x="496775" y="2623531"/>
            <a:ext cx="2000400" cy="31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Making sure all groups and communities, including elderly folks with disabilities, feel that they can use the app </a:t>
            </a:r>
            <a:endParaRPr b="0" i="0" sz="1200" u="none" cap="none" strike="noStrike">
              <a:solidFill>
                <a:srgbClr val="000000"/>
              </a:solidFill>
              <a:latin typeface="Montserrat"/>
              <a:ea typeface="Montserrat"/>
              <a:cs typeface="Montserrat"/>
              <a:sym typeface="Montserrat"/>
            </a:endParaRPr>
          </a:p>
        </p:txBody>
      </p:sp>
      <p:sp>
        <p:nvSpPr>
          <p:cNvPr id="647" name="Google Shape;647;p72"/>
          <p:cNvSpPr txBox="1"/>
          <p:nvPr/>
        </p:nvSpPr>
        <p:spPr>
          <a:xfrm>
            <a:off x="2528360" y="2477041"/>
            <a:ext cx="2000400" cy="31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Pleasant and enjoyable to use for all age groups, feels fun to engage with prompts </a:t>
            </a:r>
            <a:endParaRPr b="0" i="0" sz="1200" u="none" cap="none" strike="noStrike">
              <a:solidFill>
                <a:srgbClr val="000000"/>
              </a:solidFill>
              <a:latin typeface="Montserrat"/>
              <a:ea typeface="Montserrat"/>
              <a:cs typeface="Montserrat"/>
              <a:sym typeface="Montserrat"/>
            </a:endParaRPr>
          </a:p>
        </p:txBody>
      </p:sp>
      <p:sp>
        <p:nvSpPr>
          <p:cNvPr id="648" name="Google Shape;648;p72"/>
          <p:cNvSpPr txBox="1"/>
          <p:nvPr/>
        </p:nvSpPr>
        <p:spPr>
          <a:xfrm>
            <a:off x="4500709" y="2693821"/>
            <a:ext cx="2000400" cy="31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Making sure that generating content in all its various multimedia formats and engaging with existing content is easy to understand</a:t>
            </a:r>
            <a:endParaRPr b="0" i="0" sz="1200" u="none" cap="none" strike="noStrike">
              <a:solidFill>
                <a:srgbClr val="000000"/>
              </a:solidFill>
              <a:latin typeface="Montserrat"/>
              <a:ea typeface="Montserrat"/>
              <a:cs typeface="Montserrat"/>
              <a:sym typeface="Montserrat"/>
            </a:endParaRPr>
          </a:p>
        </p:txBody>
      </p:sp>
      <p:sp>
        <p:nvSpPr>
          <p:cNvPr id="649" name="Google Shape;649;p72"/>
          <p:cNvSpPr txBox="1"/>
          <p:nvPr/>
        </p:nvSpPr>
        <p:spPr>
          <a:xfrm>
            <a:off x="6630737" y="1725700"/>
            <a:ext cx="18252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Vidaloka"/>
                <a:ea typeface="Vidaloka"/>
                <a:cs typeface="Vidaloka"/>
                <a:sym typeface="Vidaloka"/>
              </a:rPr>
              <a:t>Community</a:t>
            </a:r>
            <a:endParaRPr sz="2400">
              <a:solidFill>
                <a:srgbClr val="000000"/>
              </a:solidFill>
              <a:latin typeface="Vidaloka"/>
              <a:ea typeface="Vidaloka"/>
              <a:cs typeface="Vidaloka"/>
              <a:sym typeface="Vidaloka"/>
            </a:endParaRPr>
          </a:p>
        </p:txBody>
      </p:sp>
      <p:sp>
        <p:nvSpPr>
          <p:cNvPr id="650" name="Google Shape;650;p72"/>
          <p:cNvSpPr txBox="1"/>
          <p:nvPr/>
        </p:nvSpPr>
        <p:spPr>
          <a:xfrm>
            <a:off x="6527285" y="2491791"/>
            <a:ext cx="2000400" cy="31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Making sure that prompts and active engagement with content help family members feel closer </a:t>
            </a:r>
            <a:endParaRPr b="0" i="0" sz="1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3"/>
          <p:cNvSpPr txBox="1"/>
          <p:nvPr>
            <p:ph idx="1" type="body"/>
          </p:nvPr>
        </p:nvSpPr>
        <p:spPr>
          <a:xfrm>
            <a:off x="713250" y="1386725"/>
            <a:ext cx="7717500" cy="3295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b="1" lang="en" sz="1400">
                <a:solidFill>
                  <a:schemeClr val="dk1"/>
                </a:solidFill>
              </a:rPr>
              <a:t>Larger screen size of smartphones</a:t>
            </a:r>
            <a:r>
              <a:rPr lang="en" sz="1400">
                <a:solidFill>
                  <a:schemeClr val="dk1"/>
                </a:solidFill>
              </a:rPr>
              <a:t> provides more real estate for displaying </a:t>
            </a:r>
            <a:r>
              <a:rPr lang="en" sz="1400">
                <a:solidFill>
                  <a:schemeClr val="dk1"/>
                </a:solidFill>
              </a:rPr>
              <a:t>family</a:t>
            </a:r>
            <a:r>
              <a:rPr lang="en" sz="1400">
                <a:solidFill>
                  <a:schemeClr val="dk1"/>
                </a:solidFill>
              </a:rPr>
              <a:t> prompts, responses, and other content; also makes it easier to physically read (disability and age access)</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Char char="●"/>
            </a:pPr>
            <a:r>
              <a:rPr b="1" lang="en" sz="1400">
                <a:solidFill>
                  <a:schemeClr val="dk1"/>
                </a:solidFill>
              </a:rPr>
              <a:t>Versatile </a:t>
            </a:r>
            <a:r>
              <a:rPr b="1" lang="en" sz="1400">
                <a:solidFill>
                  <a:schemeClr val="dk1"/>
                </a:solidFill>
              </a:rPr>
              <a:t>interaction</a:t>
            </a:r>
            <a:r>
              <a:rPr b="1" lang="en" sz="1400">
                <a:solidFill>
                  <a:schemeClr val="dk1"/>
                </a:solidFill>
              </a:rPr>
              <a:t> methods</a:t>
            </a:r>
            <a:r>
              <a:rPr lang="en" sz="1400">
                <a:solidFill>
                  <a:schemeClr val="dk1"/>
                </a:solidFill>
              </a:rPr>
              <a:t>, such as touchscreens &amp; voice input, enable various input methods (tapping, swiping, typing, &amp; voice commands) </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Char char="●"/>
            </a:pPr>
            <a:r>
              <a:rPr b="1" lang="en" sz="1400">
                <a:solidFill>
                  <a:schemeClr val="dk1"/>
                </a:solidFill>
              </a:rPr>
              <a:t>Robust notification system</a:t>
            </a:r>
            <a:r>
              <a:rPr lang="en" sz="1400">
                <a:solidFill>
                  <a:schemeClr val="dk1"/>
                </a:solidFill>
              </a:rPr>
              <a:t> on mobile devices is essential for Kin, where timely reminders about prompts is meant to drive user engagement</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Char char="●"/>
            </a:pPr>
            <a:r>
              <a:rPr b="1" lang="en" sz="1400">
                <a:solidFill>
                  <a:schemeClr val="dk1"/>
                </a:solidFill>
              </a:rPr>
              <a:t>Widespread adoption of mobile devices</a:t>
            </a:r>
            <a:r>
              <a:rPr lang="en" sz="1400">
                <a:solidFill>
                  <a:schemeClr val="dk1"/>
                </a:solidFill>
              </a:rPr>
              <a:t>, spanning different age groups and demographics, makes Kin more accessible to a broader use base including the elderly</a:t>
            </a:r>
            <a:endParaRPr sz="1400">
              <a:solidFill>
                <a:schemeClr val="dk1"/>
              </a:solidFill>
            </a:endParaRPr>
          </a:p>
          <a:p>
            <a:pPr indent="0" lvl="0" marL="457200" rtl="0" algn="l">
              <a:spcBef>
                <a:spcPts val="0"/>
              </a:spcBef>
              <a:spcAft>
                <a:spcPts val="1200"/>
              </a:spcAft>
              <a:buNone/>
            </a:pPr>
            <a:r>
              <a:t/>
            </a:r>
            <a:endParaRPr sz="1400"/>
          </a:p>
        </p:txBody>
      </p:sp>
      <p:sp>
        <p:nvSpPr>
          <p:cNvPr id="656" name="Google Shape;656;p73"/>
          <p:cNvSpPr txBox="1"/>
          <p:nvPr>
            <p:ph idx="4294967295"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line with our values, our rationale: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a:t>
            </a:r>
            <a:endParaRPr/>
          </a:p>
        </p:txBody>
      </p:sp>
      <p:pic>
        <p:nvPicPr>
          <p:cNvPr id="503" name="Google Shape;503;p56"/>
          <p:cNvPicPr preferRelativeResize="0"/>
          <p:nvPr/>
        </p:nvPicPr>
        <p:blipFill rotWithShape="1">
          <a:blip r:embed="rId3">
            <a:alphaModFix/>
          </a:blip>
          <a:srcRect b="0" l="347" r="337" t="0"/>
          <a:stretch/>
        </p:blipFill>
        <p:spPr>
          <a:xfrm>
            <a:off x="888400" y="1406875"/>
            <a:ext cx="1386300" cy="1395900"/>
          </a:xfrm>
          <a:prstGeom prst="rect">
            <a:avLst/>
          </a:prstGeom>
          <a:noFill/>
          <a:ln cap="flat" cmpd="sng" w="28575">
            <a:solidFill>
              <a:schemeClr val="accent1"/>
            </a:solidFill>
            <a:prstDash val="solid"/>
            <a:round/>
            <a:headEnd len="sm" w="sm" type="none"/>
            <a:tailEnd len="sm" w="sm" type="none"/>
          </a:ln>
        </p:spPr>
      </p:pic>
      <p:pic>
        <p:nvPicPr>
          <p:cNvPr id="504" name="Google Shape;504;p56"/>
          <p:cNvPicPr preferRelativeResize="0"/>
          <p:nvPr/>
        </p:nvPicPr>
        <p:blipFill rotWithShape="1">
          <a:blip r:embed="rId4">
            <a:alphaModFix/>
          </a:blip>
          <a:srcRect b="0" l="347" r="337" t="0"/>
          <a:stretch/>
        </p:blipFill>
        <p:spPr>
          <a:xfrm>
            <a:off x="6785025" y="1400600"/>
            <a:ext cx="1386300" cy="1395900"/>
          </a:xfrm>
          <a:prstGeom prst="rect">
            <a:avLst/>
          </a:prstGeom>
          <a:noFill/>
          <a:ln cap="flat" cmpd="sng" w="28575">
            <a:solidFill>
              <a:schemeClr val="accent1"/>
            </a:solidFill>
            <a:prstDash val="solid"/>
            <a:round/>
            <a:headEnd len="sm" w="sm" type="none"/>
            <a:tailEnd len="sm" w="sm" type="none"/>
          </a:ln>
        </p:spPr>
      </p:pic>
      <p:pic>
        <p:nvPicPr>
          <p:cNvPr id="505" name="Google Shape;505;p56"/>
          <p:cNvPicPr preferRelativeResize="0"/>
          <p:nvPr/>
        </p:nvPicPr>
        <p:blipFill rotWithShape="1">
          <a:blip r:embed="rId5">
            <a:alphaModFix/>
          </a:blip>
          <a:srcRect b="4061" l="0" r="0" t="4052"/>
          <a:stretch/>
        </p:blipFill>
        <p:spPr>
          <a:xfrm>
            <a:off x="4819492" y="1400600"/>
            <a:ext cx="1386300" cy="1395900"/>
          </a:xfrm>
          <a:prstGeom prst="rect">
            <a:avLst/>
          </a:prstGeom>
          <a:noFill/>
          <a:ln cap="flat" cmpd="sng" w="28575">
            <a:solidFill>
              <a:schemeClr val="accent1"/>
            </a:solidFill>
            <a:prstDash val="solid"/>
            <a:round/>
            <a:headEnd len="sm" w="sm" type="none"/>
            <a:tailEnd len="sm" w="sm" type="none"/>
          </a:ln>
        </p:spPr>
      </p:pic>
      <p:pic>
        <p:nvPicPr>
          <p:cNvPr id="506" name="Google Shape;506;p56"/>
          <p:cNvPicPr preferRelativeResize="0"/>
          <p:nvPr/>
        </p:nvPicPr>
        <p:blipFill rotWithShape="1">
          <a:blip r:embed="rId6">
            <a:alphaModFix/>
          </a:blip>
          <a:srcRect b="2116" l="0" r="0" t="2125"/>
          <a:stretch/>
        </p:blipFill>
        <p:spPr>
          <a:xfrm>
            <a:off x="2853958" y="1400600"/>
            <a:ext cx="1386300" cy="1395900"/>
          </a:xfrm>
          <a:prstGeom prst="rect">
            <a:avLst/>
          </a:prstGeom>
          <a:noFill/>
          <a:ln cap="flat" cmpd="sng" w="28575">
            <a:solidFill>
              <a:schemeClr val="accent1"/>
            </a:solidFill>
            <a:prstDash val="solid"/>
            <a:round/>
            <a:headEnd len="sm" w="sm" type="none"/>
            <a:tailEnd len="sm" w="sm" type="none"/>
          </a:ln>
        </p:spPr>
      </p:pic>
      <p:sp>
        <p:nvSpPr>
          <p:cNvPr id="507" name="Google Shape;507;p56"/>
          <p:cNvSpPr txBox="1"/>
          <p:nvPr>
            <p:ph type="title"/>
          </p:nvPr>
        </p:nvSpPr>
        <p:spPr>
          <a:xfrm>
            <a:off x="627725"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Jack Clark</a:t>
            </a:r>
            <a:endParaRPr sz="2000"/>
          </a:p>
        </p:txBody>
      </p:sp>
      <p:sp>
        <p:nvSpPr>
          <p:cNvPr id="508" name="Google Shape;508;p56"/>
          <p:cNvSpPr txBox="1"/>
          <p:nvPr>
            <p:ph idx="2" type="subTitle"/>
          </p:nvPr>
        </p:nvSpPr>
        <p:spPr>
          <a:xfrm>
            <a:off x="4133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MS CS (HCI)</a:t>
            </a:r>
            <a:endParaRPr sz="1200"/>
          </a:p>
          <a:p>
            <a:pPr indent="0" lvl="0" marL="0" rtl="0" algn="ctr">
              <a:spcBef>
                <a:spcPts val="0"/>
              </a:spcBef>
              <a:spcAft>
                <a:spcPts val="0"/>
              </a:spcAft>
              <a:buNone/>
            </a:pPr>
            <a:r>
              <a:rPr lang="en" sz="1200"/>
              <a:t>BS MS&amp;E</a:t>
            </a:r>
            <a:endParaRPr sz="1200"/>
          </a:p>
        </p:txBody>
      </p:sp>
      <p:sp>
        <p:nvSpPr>
          <p:cNvPr id="509" name="Google Shape;509;p56"/>
          <p:cNvSpPr txBox="1"/>
          <p:nvPr>
            <p:ph type="title"/>
          </p:nvPr>
        </p:nvSpPr>
        <p:spPr>
          <a:xfrm>
            <a:off x="2593250"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Shuvi Jha</a:t>
            </a:r>
            <a:endParaRPr sz="2000"/>
          </a:p>
        </p:txBody>
      </p:sp>
      <p:sp>
        <p:nvSpPr>
          <p:cNvPr id="510" name="Google Shape;510;p56"/>
          <p:cNvSpPr txBox="1"/>
          <p:nvPr>
            <p:ph idx="2" type="subTitle"/>
          </p:nvPr>
        </p:nvSpPr>
        <p:spPr>
          <a:xfrm>
            <a:off x="237890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CS (HCI); Feminist, Gender, &amp; Sexuality Studies</a:t>
            </a:r>
            <a:endParaRPr sz="1200"/>
          </a:p>
          <a:p>
            <a:pPr indent="0" lvl="0" marL="0" rtl="0" algn="ctr">
              <a:spcBef>
                <a:spcPts val="0"/>
              </a:spcBef>
              <a:spcAft>
                <a:spcPts val="0"/>
              </a:spcAft>
              <a:buNone/>
            </a:pPr>
            <a:r>
              <a:rPr lang="en" sz="1200"/>
              <a:t>Senior</a:t>
            </a:r>
            <a:endParaRPr sz="1200"/>
          </a:p>
        </p:txBody>
      </p:sp>
      <p:sp>
        <p:nvSpPr>
          <p:cNvPr id="511" name="Google Shape;511;p56"/>
          <p:cNvSpPr txBox="1"/>
          <p:nvPr>
            <p:ph type="title"/>
          </p:nvPr>
        </p:nvSpPr>
        <p:spPr>
          <a:xfrm>
            <a:off x="4383600"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Jasmine Narine</a:t>
            </a:r>
            <a:endParaRPr sz="2000"/>
          </a:p>
        </p:txBody>
      </p:sp>
      <p:sp>
        <p:nvSpPr>
          <p:cNvPr id="512" name="Google Shape;512;p56"/>
          <p:cNvSpPr txBox="1"/>
          <p:nvPr>
            <p:ph idx="2" type="subTitle"/>
          </p:nvPr>
        </p:nvSpPr>
        <p:spPr>
          <a:xfrm>
            <a:off x="434445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
        <p:nvSpPr>
          <p:cNvPr id="513" name="Google Shape;513;p56"/>
          <p:cNvSpPr txBox="1"/>
          <p:nvPr>
            <p:ph type="title"/>
          </p:nvPr>
        </p:nvSpPr>
        <p:spPr>
          <a:xfrm>
            <a:off x="6349125"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Steven Pu</a:t>
            </a:r>
            <a:endParaRPr sz="2000"/>
          </a:p>
        </p:txBody>
      </p:sp>
      <p:sp>
        <p:nvSpPr>
          <p:cNvPr id="514" name="Google Shape;514;p56"/>
          <p:cNvSpPr txBox="1"/>
          <p:nvPr>
            <p:ph idx="2" type="subTitle"/>
          </p:nvPr>
        </p:nvSpPr>
        <p:spPr>
          <a:xfrm>
            <a:off x="63099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4"/>
          <p:cNvSpPr txBox="1"/>
          <p:nvPr>
            <p:ph type="title"/>
          </p:nvPr>
        </p:nvSpPr>
        <p:spPr>
          <a:xfrm>
            <a:off x="1295250" y="2366275"/>
            <a:ext cx="65535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Low-fidelity Prototype</a:t>
            </a:r>
            <a:endParaRPr/>
          </a:p>
        </p:txBody>
      </p:sp>
      <p:sp>
        <p:nvSpPr>
          <p:cNvPr id="662" name="Google Shape;662;p74"/>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75"/>
          <p:cNvPicPr preferRelativeResize="0"/>
          <p:nvPr/>
        </p:nvPicPr>
        <p:blipFill>
          <a:blip r:embed="rId3">
            <a:alphaModFix/>
          </a:blip>
          <a:stretch>
            <a:fillRect/>
          </a:stretch>
        </p:blipFill>
        <p:spPr>
          <a:xfrm>
            <a:off x="762000" y="152400"/>
            <a:ext cx="3479364" cy="4838697"/>
          </a:xfrm>
          <a:prstGeom prst="rect">
            <a:avLst/>
          </a:prstGeom>
          <a:noFill/>
          <a:ln>
            <a:noFill/>
          </a:ln>
        </p:spPr>
      </p:pic>
      <p:pic>
        <p:nvPicPr>
          <p:cNvPr id="668" name="Google Shape;668;p75"/>
          <p:cNvPicPr preferRelativeResize="0"/>
          <p:nvPr/>
        </p:nvPicPr>
        <p:blipFill>
          <a:blip r:embed="rId4">
            <a:alphaModFix/>
          </a:blip>
          <a:stretch>
            <a:fillRect/>
          </a:stretch>
        </p:blipFill>
        <p:spPr>
          <a:xfrm>
            <a:off x="4469964" y="152400"/>
            <a:ext cx="4069869"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p76"/>
          <p:cNvPicPr preferRelativeResize="0"/>
          <p:nvPr/>
        </p:nvPicPr>
        <p:blipFill>
          <a:blip r:embed="rId3">
            <a:alphaModFix/>
          </a:blip>
          <a:stretch>
            <a:fillRect/>
          </a:stretch>
        </p:blipFill>
        <p:spPr>
          <a:xfrm>
            <a:off x="2306913" y="345213"/>
            <a:ext cx="4530175" cy="4453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77"/>
          <p:cNvPicPr preferRelativeResize="0"/>
          <p:nvPr/>
        </p:nvPicPr>
        <p:blipFill>
          <a:blip r:embed="rId3">
            <a:alphaModFix/>
          </a:blip>
          <a:stretch>
            <a:fillRect/>
          </a:stretch>
        </p:blipFill>
        <p:spPr>
          <a:xfrm>
            <a:off x="0" y="169665"/>
            <a:ext cx="9144003" cy="48041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graphicFrame>
        <p:nvGraphicFramePr>
          <p:cNvPr id="683" name="Google Shape;683;p78"/>
          <p:cNvGraphicFramePr/>
          <p:nvPr/>
        </p:nvGraphicFramePr>
        <p:xfrm>
          <a:off x="152400" y="303213"/>
          <a:ext cx="3000000" cy="3000000"/>
        </p:xfrm>
        <a:graphic>
          <a:graphicData uri="http://schemas.openxmlformats.org/drawingml/2006/table">
            <a:tbl>
              <a:tblPr>
                <a:noFill/>
                <a:tableStyleId>{3FF56D2F-15E7-47F0-A013-B7619033DAA3}</a:tableStyleId>
              </a:tblPr>
              <a:tblGrid>
                <a:gridCol w="1763000"/>
                <a:gridCol w="2224725"/>
                <a:gridCol w="4743300"/>
              </a:tblGrid>
              <a:tr h="12700">
                <a:tc>
                  <a:txBody>
                    <a:bodyPr/>
                    <a:lstStyle/>
                    <a:p>
                      <a:pPr indent="0" lvl="0" marL="0" rtl="0" algn="l">
                        <a:spcBef>
                          <a:spcPts val="0"/>
                        </a:spcBef>
                        <a:spcAft>
                          <a:spcPts val="0"/>
                        </a:spcAft>
                        <a:buNone/>
                      </a:pPr>
                      <a:r>
                        <a:rPr lang="en">
                          <a:latin typeface="Calibri"/>
                          <a:ea typeface="Calibri"/>
                          <a:cs typeface="Calibri"/>
                          <a:sym typeface="Calibri"/>
                        </a:rPr>
                        <a:t>Screen Name</a:t>
                      </a:r>
                      <a:endParaRPr>
                        <a:latin typeface="Calibri"/>
                        <a:ea typeface="Calibri"/>
                        <a:cs typeface="Calibri"/>
                        <a:sym typeface="Calibri"/>
                      </a:endParaRPr>
                    </a:p>
                  </a:txBody>
                  <a:tcPr marT="63500" marB="63500" marR="63500" marL="63500">
                    <a:solidFill>
                      <a:srgbClr val="B7B7B7"/>
                    </a:solidFill>
                  </a:tcPr>
                </a:tc>
                <a:tc>
                  <a:txBody>
                    <a:bodyPr/>
                    <a:lstStyle/>
                    <a:p>
                      <a:pPr indent="0" lvl="0" marL="0" rtl="0" algn="l">
                        <a:spcBef>
                          <a:spcPts val="0"/>
                        </a:spcBef>
                        <a:spcAft>
                          <a:spcPts val="0"/>
                        </a:spcAft>
                        <a:buNone/>
                      </a:pPr>
                      <a:r>
                        <a:rPr lang="en">
                          <a:latin typeface="Calibri"/>
                          <a:ea typeface="Calibri"/>
                          <a:cs typeface="Calibri"/>
                          <a:sym typeface="Calibri"/>
                        </a:rPr>
                        <a:t>Brief description</a:t>
                      </a:r>
                      <a:endParaRPr>
                        <a:latin typeface="Calibri"/>
                        <a:ea typeface="Calibri"/>
                        <a:cs typeface="Calibri"/>
                        <a:sym typeface="Calibri"/>
                      </a:endParaRPr>
                    </a:p>
                  </a:txBody>
                  <a:tcPr marT="63500" marB="63500" marR="63500" marL="63500">
                    <a:solidFill>
                      <a:srgbClr val="B7B7B7"/>
                    </a:solidFill>
                  </a:tcPr>
                </a:tc>
                <a:tc>
                  <a:txBody>
                    <a:bodyPr/>
                    <a:lstStyle/>
                    <a:p>
                      <a:pPr indent="0" lvl="0" marL="0" rtl="0" algn="l">
                        <a:spcBef>
                          <a:spcPts val="0"/>
                        </a:spcBef>
                        <a:spcAft>
                          <a:spcPts val="0"/>
                        </a:spcAft>
                        <a:buNone/>
                      </a:pPr>
                      <a:r>
                        <a:rPr lang="en">
                          <a:latin typeface="Calibri"/>
                          <a:ea typeface="Calibri"/>
                          <a:cs typeface="Calibri"/>
                          <a:sym typeface="Calibri"/>
                        </a:rPr>
                        <a:t>User functionalities</a:t>
                      </a:r>
                      <a:endParaRPr>
                        <a:latin typeface="Calibri"/>
                        <a:ea typeface="Calibri"/>
                        <a:cs typeface="Calibri"/>
                        <a:sym typeface="Calibri"/>
                      </a:endParaRPr>
                    </a:p>
                  </a:txBody>
                  <a:tcPr marT="63500" marB="63500" marR="63500" marL="63500">
                    <a:solidFill>
                      <a:srgbClr val="B7B7B7"/>
                    </a:solidFill>
                  </a:tcPr>
                </a:tc>
              </a:tr>
              <a:tr h="12700">
                <a:tc>
                  <a:txBody>
                    <a:bodyPr/>
                    <a:lstStyle/>
                    <a:p>
                      <a:pPr indent="0" lvl="0" marL="0" rtl="0" algn="l">
                        <a:spcBef>
                          <a:spcPts val="0"/>
                        </a:spcBef>
                        <a:spcAft>
                          <a:spcPts val="0"/>
                        </a:spcAft>
                        <a:buNone/>
                      </a:pPr>
                      <a:r>
                        <a:rPr lang="en" sz="1200">
                          <a:latin typeface="Calibri"/>
                          <a:ea typeface="Calibri"/>
                          <a:cs typeface="Calibri"/>
                          <a:sym typeface="Calibri"/>
                        </a:rPr>
                        <a:t>Home</a:t>
                      </a:r>
                      <a:endParaRPr sz="1200">
                        <a:latin typeface="Calibri"/>
                        <a:ea typeface="Calibri"/>
                        <a:cs typeface="Calibri"/>
                        <a:sym typeface="Calibri"/>
                      </a:endParaRPr>
                    </a:p>
                  </a:txBody>
                  <a:tcPr marT="63500" marB="63500" marR="63500" marL="63500">
                    <a:solidFill>
                      <a:srgbClr val="D9D9D9"/>
                    </a:solidFill>
                  </a:tcPr>
                </a:tc>
                <a:tc>
                  <a:txBody>
                    <a:bodyPr/>
                    <a:lstStyle/>
                    <a:p>
                      <a:pPr indent="0" lvl="0" marL="0" rtl="0" algn="l">
                        <a:spcBef>
                          <a:spcPts val="0"/>
                        </a:spcBef>
                        <a:spcAft>
                          <a:spcPts val="0"/>
                        </a:spcAft>
                        <a:buNone/>
                      </a:pPr>
                      <a:r>
                        <a:rPr lang="en" sz="1200">
                          <a:latin typeface="Calibri"/>
                          <a:ea typeface="Calibri"/>
                          <a:cs typeface="Calibri"/>
                          <a:sym typeface="Calibri"/>
                        </a:rPr>
                        <a:t>The nexus point for users to get anywhere on the app</a:t>
                      </a:r>
                      <a:endParaRPr sz="1200">
                        <a:latin typeface="Calibri"/>
                        <a:ea typeface="Calibri"/>
                        <a:cs typeface="Calibri"/>
                        <a:sym typeface="Calibri"/>
                      </a:endParaRPr>
                    </a:p>
                  </a:txBody>
                  <a:tcPr marT="63500" marB="63500" marR="63500" marL="63500">
                    <a:solidFill>
                      <a:schemeClr val="lt1"/>
                    </a:solidFill>
                  </a:tcPr>
                </a:tc>
                <a:tc>
                  <a:txBody>
                    <a:bodyPr/>
                    <a:lstStyle/>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Navigation</a:t>
                      </a:r>
                      <a:r>
                        <a:rPr lang="en" sz="1200">
                          <a:latin typeface="Calibri"/>
                          <a:ea typeface="Calibri"/>
                          <a:cs typeface="Calibri"/>
                          <a:sym typeface="Calibri"/>
                        </a:rPr>
                        <a:t> to each of the other pages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See</a:t>
                      </a:r>
                      <a:r>
                        <a:rPr lang="en" sz="1200">
                          <a:latin typeface="Calibri"/>
                          <a:ea typeface="Calibri"/>
                          <a:cs typeface="Calibri"/>
                          <a:sym typeface="Calibri"/>
                        </a:rPr>
                        <a:t> own responses, responses of their family members, and brief previers of conversation between family members</a:t>
                      </a:r>
                      <a:endParaRPr sz="1200">
                        <a:latin typeface="Calibri"/>
                        <a:ea typeface="Calibri"/>
                        <a:cs typeface="Calibri"/>
                        <a:sym typeface="Calibri"/>
                      </a:endParaRPr>
                    </a:p>
                  </a:txBody>
                  <a:tcPr marT="63500" marB="63500" marR="63500" marL="63500">
                    <a:solidFill>
                      <a:schemeClr val="lt1"/>
                    </a:solidFill>
                  </a:tcPr>
                </a:tc>
              </a:tr>
              <a:tr h="12700">
                <a:tc>
                  <a:txBody>
                    <a:bodyPr/>
                    <a:lstStyle/>
                    <a:p>
                      <a:pPr indent="0" lvl="0" marL="0" rtl="0" algn="l">
                        <a:spcBef>
                          <a:spcPts val="0"/>
                        </a:spcBef>
                        <a:spcAft>
                          <a:spcPts val="0"/>
                        </a:spcAft>
                        <a:buNone/>
                      </a:pPr>
                      <a:r>
                        <a:rPr lang="en" sz="1200">
                          <a:latin typeface="Calibri"/>
                          <a:ea typeface="Calibri"/>
                          <a:cs typeface="Calibri"/>
                          <a:sym typeface="Calibri"/>
                        </a:rPr>
                        <a:t>Respond</a:t>
                      </a:r>
                      <a:endParaRPr sz="1200">
                        <a:latin typeface="Calibri"/>
                        <a:ea typeface="Calibri"/>
                        <a:cs typeface="Calibri"/>
                        <a:sym typeface="Calibri"/>
                      </a:endParaRPr>
                    </a:p>
                  </a:txBody>
                  <a:tcPr marT="63500" marB="63500" marR="63500" marL="63500">
                    <a:solidFill>
                      <a:srgbClr val="D9D9D9"/>
                    </a:solidFill>
                  </a:tcPr>
                </a:tc>
                <a:tc>
                  <a:txBody>
                    <a:bodyPr/>
                    <a:lstStyle/>
                    <a:p>
                      <a:pPr indent="0" lvl="0" marL="0" rtl="0" algn="l">
                        <a:spcBef>
                          <a:spcPts val="0"/>
                        </a:spcBef>
                        <a:spcAft>
                          <a:spcPts val="0"/>
                        </a:spcAft>
                        <a:buNone/>
                      </a:pPr>
                      <a:r>
                        <a:rPr lang="en" sz="1200">
                          <a:latin typeface="Calibri"/>
                          <a:ea typeface="Calibri"/>
                          <a:cs typeface="Calibri"/>
                          <a:sym typeface="Calibri"/>
                        </a:rPr>
                        <a:t>Where the user goes to respond to a prompt</a:t>
                      </a:r>
                      <a:endParaRPr sz="1200">
                        <a:latin typeface="Calibri"/>
                        <a:ea typeface="Calibri"/>
                        <a:cs typeface="Calibri"/>
                        <a:sym typeface="Calibri"/>
                      </a:endParaRPr>
                    </a:p>
                  </a:txBody>
                  <a:tcPr marT="63500" marB="63500" marR="63500" marL="63500">
                    <a:solidFill>
                      <a:schemeClr val="lt1"/>
                    </a:solidFill>
                  </a:tcPr>
                </a:tc>
                <a:tc>
                  <a:txBody>
                    <a:bodyPr/>
                    <a:lstStyle/>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Choose</a:t>
                      </a:r>
                      <a:r>
                        <a:rPr lang="en" sz="1200">
                          <a:latin typeface="Calibri"/>
                          <a:ea typeface="Calibri"/>
                          <a:cs typeface="Calibri"/>
                          <a:sym typeface="Calibri"/>
                        </a:rPr>
                        <a:t> between a text, audio, or file response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Input </a:t>
                      </a:r>
                      <a:r>
                        <a:rPr lang="en" sz="1200">
                          <a:latin typeface="Calibri"/>
                          <a:ea typeface="Calibri"/>
                          <a:cs typeface="Calibri"/>
                          <a:sym typeface="Calibri"/>
                        </a:rPr>
                        <a:t>the response via any of the 3 modalities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Submit</a:t>
                      </a:r>
                      <a:r>
                        <a:rPr lang="en" sz="1200">
                          <a:latin typeface="Calibri"/>
                          <a:ea typeface="Calibri"/>
                          <a:cs typeface="Calibri"/>
                          <a:sym typeface="Calibri"/>
                        </a:rPr>
                        <a:t> the response</a:t>
                      </a:r>
                      <a:endParaRPr sz="1200">
                        <a:latin typeface="Calibri"/>
                        <a:ea typeface="Calibri"/>
                        <a:cs typeface="Calibri"/>
                        <a:sym typeface="Calibri"/>
                      </a:endParaRPr>
                    </a:p>
                  </a:txBody>
                  <a:tcPr marT="63500" marB="63500" marR="63500" marL="63500">
                    <a:solidFill>
                      <a:schemeClr val="lt1"/>
                    </a:solidFill>
                  </a:tcPr>
                </a:tc>
              </a:tr>
              <a:tr h="12700">
                <a:tc>
                  <a:txBody>
                    <a:bodyPr/>
                    <a:lstStyle/>
                    <a:p>
                      <a:pPr indent="0" lvl="0" marL="0" rtl="0" algn="l">
                        <a:spcBef>
                          <a:spcPts val="0"/>
                        </a:spcBef>
                        <a:spcAft>
                          <a:spcPts val="0"/>
                        </a:spcAft>
                        <a:buNone/>
                      </a:pPr>
                      <a:r>
                        <a:rPr lang="en" sz="1200">
                          <a:latin typeface="Calibri"/>
                          <a:ea typeface="Calibri"/>
                          <a:cs typeface="Calibri"/>
                          <a:sym typeface="Calibri"/>
                        </a:rPr>
                        <a:t>Reply</a:t>
                      </a:r>
                      <a:endParaRPr sz="1200">
                        <a:latin typeface="Calibri"/>
                        <a:ea typeface="Calibri"/>
                        <a:cs typeface="Calibri"/>
                        <a:sym typeface="Calibri"/>
                      </a:endParaRPr>
                    </a:p>
                  </a:txBody>
                  <a:tcPr marT="63500" marB="63500" marR="63500" marL="63500">
                    <a:solidFill>
                      <a:srgbClr val="D9D9D9"/>
                    </a:solidFill>
                  </a:tcPr>
                </a:tc>
                <a:tc>
                  <a:txBody>
                    <a:bodyPr/>
                    <a:lstStyle/>
                    <a:p>
                      <a:pPr indent="0" lvl="0" marL="0" rtl="0" algn="l">
                        <a:spcBef>
                          <a:spcPts val="0"/>
                        </a:spcBef>
                        <a:spcAft>
                          <a:spcPts val="0"/>
                        </a:spcAft>
                        <a:buNone/>
                      </a:pPr>
                      <a:r>
                        <a:rPr lang="en" sz="1200">
                          <a:latin typeface="Calibri"/>
                          <a:ea typeface="Calibri"/>
                          <a:cs typeface="Calibri"/>
                          <a:sym typeface="Calibri"/>
                        </a:rPr>
                        <a:t>Where the user goes to reply to someone’s prompt response (e.g. comment section)</a:t>
                      </a:r>
                      <a:endParaRPr sz="1200">
                        <a:latin typeface="Calibri"/>
                        <a:ea typeface="Calibri"/>
                        <a:cs typeface="Calibri"/>
                        <a:sym typeface="Calibri"/>
                      </a:endParaRPr>
                    </a:p>
                  </a:txBody>
                  <a:tcPr marT="63500" marB="63500" marR="63500" marL="63500">
                    <a:solidFill>
                      <a:schemeClr val="lt1"/>
                    </a:solidFill>
                  </a:tcPr>
                </a:tc>
                <a:tc>
                  <a:txBody>
                    <a:bodyPr/>
                    <a:lstStyle/>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See </a:t>
                      </a:r>
                      <a:r>
                        <a:rPr lang="en" sz="1200">
                          <a:latin typeface="Calibri"/>
                          <a:ea typeface="Calibri"/>
                          <a:cs typeface="Calibri"/>
                          <a:sym typeface="Calibri"/>
                        </a:rPr>
                        <a:t>family members’ comments in full detail</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Choose</a:t>
                      </a:r>
                      <a:r>
                        <a:rPr lang="en" sz="1200">
                          <a:latin typeface="Calibri"/>
                          <a:ea typeface="Calibri"/>
                          <a:cs typeface="Calibri"/>
                          <a:sym typeface="Calibri"/>
                        </a:rPr>
                        <a:t> between a text, file, or reaction reply</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Input</a:t>
                      </a:r>
                      <a:r>
                        <a:rPr lang="en" sz="1200">
                          <a:latin typeface="Calibri"/>
                          <a:ea typeface="Calibri"/>
                          <a:cs typeface="Calibri"/>
                          <a:sym typeface="Calibri"/>
                        </a:rPr>
                        <a:t> the reply of any of the 3 modalities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Submit</a:t>
                      </a:r>
                      <a:r>
                        <a:rPr lang="en" sz="1200">
                          <a:latin typeface="Calibri"/>
                          <a:ea typeface="Calibri"/>
                          <a:cs typeface="Calibri"/>
                          <a:sym typeface="Calibri"/>
                        </a:rPr>
                        <a:t> the reply</a:t>
                      </a:r>
                      <a:endParaRPr sz="1200">
                        <a:latin typeface="Calibri"/>
                        <a:ea typeface="Calibri"/>
                        <a:cs typeface="Calibri"/>
                        <a:sym typeface="Calibri"/>
                      </a:endParaRPr>
                    </a:p>
                  </a:txBody>
                  <a:tcPr marT="63500" marB="63500" marR="63500" marL="63500">
                    <a:solidFill>
                      <a:schemeClr val="lt1"/>
                    </a:solidFill>
                  </a:tcPr>
                </a:tc>
              </a:tr>
              <a:tr h="12700">
                <a:tc>
                  <a:txBody>
                    <a:bodyPr/>
                    <a:lstStyle/>
                    <a:p>
                      <a:pPr indent="0" lvl="0" marL="0" rtl="0" algn="l">
                        <a:spcBef>
                          <a:spcPts val="0"/>
                        </a:spcBef>
                        <a:spcAft>
                          <a:spcPts val="0"/>
                        </a:spcAft>
                        <a:buNone/>
                      </a:pPr>
                      <a:r>
                        <a:rPr lang="en" sz="1200">
                          <a:latin typeface="Calibri"/>
                          <a:ea typeface="Calibri"/>
                          <a:cs typeface="Calibri"/>
                          <a:sym typeface="Calibri"/>
                        </a:rPr>
                        <a:t>Submit prompt</a:t>
                      </a:r>
                      <a:endParaRPr sz="1200">
                        <a:latin typeface="Calibri"/>
                        <a:ea typeface="Calibri"/>
                        <a:cs typeface="Calibri"/>
                        <a:sym typeface="Calibri"/>
                      </a:endParaRPr>
                    </a:p>
                  </a:txBody>
                  <a:tcPr marT="63500" marB="63500" marR="63500" marL="63500">
                    <a:solidFill>
                      <a:srgbClr val="D9D9D9"/>
                    </a:solidFill>
                  </a:tcPr>
                </a:tc>
                <a:tc>
                  <a:txBody>
                    <a:bodyPr/>
                    <a:lstStyle/>
                    <a:p>
                      <a:pPr indent="0" lvl="0" marL="0" rtl="0" algn="l">
                        <a:spcBef>
                          <a:spcPts val="0"/>
                        </a:spcBef>
                        <a:spcAft>
                          <a:spcPts val="0"/>
                        </a:spcAft>
                        <a:buNone/>
                      </a:pPr>
                      <a:r>
                        <a:rPr lang="en" sz="1200">
                          <a:latin typeface="Calibri"/>
                          <a:ea typeface="Calibri"/>
                          <a:cs typeface="Calibri"/>
                          <a:sym typeface="Calibri"/>
                        </a:rPr>
                        <a:t>Where the user goes to submit their own prompt to be asked on a future day</a:t>
                      </a:r>
                      <a:endParaRPr sz="1200">
                        <a:latin typeface="Calibri"/>
                        <a:ea typeface="Calibri"/>
                        <a:cs typeface="Calibri"/>
                        <a:sym typeface="Calibri"/>
                      </a:endParaRPr>
                    </a:p>
                  </a:txBody>
                  <a:tcPr marT="63500" marB="63500" marR="63500" marL="63500">
                    <a:solidFill>
                      <a:schemeClr val="lt1"/>
                    </a:solidFill>
                  </a:tcPr>
                </a:tc>
                <a:tc>
                  <a:txBody>
                    <a:bodyPr/>
                    <a:lstStyle/>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See</a:t>
                      </a:r>
                      <a:r>
                        <a:rPr lang="en" sz="1200">
                          <a:latin typeface="Calibri"/>
                          <a:ea typeface="Calibri"/>
                          <a:cs typeface="Calibri"/>
                          <a:sym typeface="Calibri"/>
                        </a:rPr>
                        <a:t> a description of how the prompt system works within the app</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Input </a:t>
                      </a:r>
                      <a:r>
                        <a:rPr lang="en" sz="1200">
                          <a:latin typeface="Calibri"/>
                          <a:ea typeface="Calibri"/>
                          <a:cs typeface="Calibri"/>
                          <a:sym typeface="Calibri"/>
                        </a:rPr>
                        <a:t>a prompt of their own</a:t>
                      </a:r>
                      <a:endParaRPr sz="1200">
                        <a:latin typeface="Calibri"/>
                        <a:ea typeface="Calibri"/>
                        <a:cs typeface="Calibri"/>
                        <a:sym typeface="Calibri"/>
                      </a:endParaRPr>
                    </a:p>
                  </a:txBody>
                  <a:tcPr marT="63500" marB="63500" marR="63500" marL="63500">
                    <a:solidFill>
                      <a:schemeClr val="lt1"/>
                    </a:solidFill>
                  </a:tcPr>
                </a:tc>
              </a:tr>
              <a:tr h="12700">
                <a:tc>
                  <a:txBody>
                    <a:bodyPr/>
                    <a:lstStyle/>
                    <a:p>
                      <a:pPr indent="0" lvl="0" marL="0" rtl="0" algn="l">
                        <a:spcBef>
                          <a:spcPts val="0"/>
                        </a:spcBef>
                        <a:spcAft>
                          <a:spcPts val="0"/>
                        </a:spcAft>
                        <a:buNone/>
                      </a:pPr>
                      <a:r>
                        <a:rPr lang="en" sz="1200">
                          <a:latin typeface="Calibri"/>
                          <a:ea typeface="Calibri"/>
                          <a:cs typeface="Calibri"/>
                          <a:sym typeface="Calibri"/>
                        </a:rPr>
                        <a:t>History</a:t>
                      </a:r>
                      <a:endParaRPr sz="1200">
                        <a:latin typeface="Calibri"/>
                        <a:ea typeface="Calibri"/>
                        <a:cs typeface="Calibri"/>
                        <a:sym typeface="Calibri"/>
                      </a:endParaRPr>
                    </a:p>
                  </a:txBody>
                  <a:tcPr marT="63500" marB="63500" marR="63500" marL="63500">
                    <a:solidFill>
                      <a:srgbClr val="D9D9D9"/>
                    </a:solidFill>
                  </a:tcPr>
                </a:tc>
                <a:tc>
                  <a:txBody>
                    <a:bodyPr/>
                    <a:lstStyle/>
                    <a:p>
                      <a:pPr indent="0" lvl="0" marL="0" rtl="0" algn="l">
                        <a:spcBef>
                          <a:spcPts val="0"/>
                        </a:spcBef>
                        <a:spcAft>
                          <a:spcPts val="0"/>
                        </a:spcAft>
                        <a:buNone/>
                      </a:pPr>
                      <a:r>
                        <a:rPr lang="en" sz="1200">
                          <a:latin typeface="Calibri"/>
                          <a:ea typeface="Calibri"/>
                          <a:cs typeface="Calibri"/>
                          <a:sym typeface="Calibri"/>
                        </a:rPr>
                        <a:t>Where the user can see previous days’ conversations</a:t>
                      </a:r>
                      <a:endParaRPr sz="1200">
                        <a:latin typeface="Calibri"/>
                        <a:ea typeface="Calibri"/>
                        <a:cs typeface="Calibri"/>
                        <a:sym typeface="Calibri"/>
                      </a:endParaRPr>
                    </a:p>
                  </a:txBody>
                  <a:tcPr marT="63500" marB="63500" marR="63500" marL="63500">
                    <a:solidFill>
                      <a:schemeClr val="lt1"/>
                    </a:solidFill>
                  </a:tcPr>
                </a:tc>
                <a:tc>
                  <a:txBody>
                    <a:bodyPr/>
                    <a:lstStyle/>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See</a:t>
                      </a:r>
                      <a:r>
                        <a:rPr lang="en" sz="1200">
                          <a:latin typeface="Calibri"/>
                          <a:ea typeface="Calibri"/>
                          <a:cs typeface="Calibri"/>
                          <a:sym typeface="Calibri"/>
                        </a:rPr>
                        <a:t> responses to previous prompts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See </a:t>
                      </a:r>
                      <a:r>
                        <a:rPr lang="en" sz="1200">
                          <a:latin typeface="Calibri"/>
                          <a:ea typeface="Calibri"/>
                          <a:cs typeface="Calibri"/>
                          <a:sym typeface="Calibri"/>
                        </a:rPr>
                        <a:t>replies to previous responses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Filter</a:t>
                      </a:r>
                      <a:r>
                        <a:rPr lang="en" sz="1200">
                          <a:latin typeface="Calibri"/>
                          <a:ea typeface="Calibri"/>
                          <a:cs typeface="Calibri"/>
                          <a:sym typeface="Calibri"/>
                        </a:rPr>
                        <a:t> by date to find more specific conversations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Search</a:t>
                      </a:r>
                      <a:r>
                        <a:rPr lang="en" sz="1200">
                          <a:latin typeface="Calibri"/>
                          <a:ea typeface="Calibri"/>
                          <a:cs typeface="Calibri"/>
                          <a:sym typeface="Calibri"/>
                        </a:rPr>
                        <a:t> by keyword to find more specific conversations</a:t>
                      </a:r>
                      <a:endParaRPr sz="1200">
                        <a:latin typeface="Calibri"/>
                        <a:ea typeface="Calibri"/>
                        <a:cs typeface="Calibri"/>
                        <a:sym typeface="Calibri"/>
                      </a:endParaRPr>
                    </a:p>
                  </a:txBody>
                  <a:tcPr marT="63500" marB="63500" marR="63500" marL="63500">
                    <a:solidFill>
                      <a:schemeClr val="lt1"/>
                    </a:solidFill>
                  </a:tcPr>
                </a:tc>
              </a:tr>
              <a:tr h="12700">
                <a:tc>
                  <a:txBody>
                    <a:bodyPr/>
                    <a:lstStyle/>
                    <a:p>
                      <a:pPr indent="0" lvl="0" marL="0" rtl="0" algn="l">
                        <a:spcBef>
                          <a:spcPts val="0"/>
                        </a:spcBef>
                        <a:spcAft>
                          <a:spcPts val="0"/>
                        </a:spcAft>
                        <a:buNone/>
                      </a:pPr>
                      <a:r>
                        <a:rPr lang="en" sz="1200">
                          <a:latin typeface="Calibri"/>
                          <a:ea typeface="Calibri"/>
                          <a:cs typeface="Calibri"/>
                          <a:sym typeface="Calibri"/>
                        </a:rPr>
                        <a:t>Profile</a:t>
                      </a:r>
                      <a:endParaRPr sz="1200">
                        <a:latin typeface="Calibri"/>
                        <a:ea typeface="Calibri"/>
                        <a:cs typeface="Calibri"/>
                        <a:sym typeface="Calibri"/>
                      </a:endParaRPr>
                    </a:p>
                  </a:txBody>
                  <a:tcPr marT="63500" marB="63500" marR="63500" marL="63500">
                    <a:solidFill>
                      <a:srgbClr val="D9D9D9"/>
                    </a:solidFill>
                  </a:tcPr>
                </a:tc>
                <a:tc>
                  <a:txBody>
                    <a:bodyPr/>
                    <a:lstStyle/>
                    <a:p>
                      <a:pPr indent="0" lvl="0" marL="0" rtl="0" algn="l">
                        <a:spcBef>
                          <a:spcPts val="0"/>
                        </a:spcBef>
                        <a:spcAft>
                          <a:spcPts val="0"/>
                        </a:spcAft>
                        <a:buNone/>
                      </a:pPr>
                      <a:r>
                        <a:rPr lang="en" sz="1200">
                          <a:latin typeface="Calibri"/>
                          <a:ea typeface="Calibri"/>
                          <a:cs typeface="Calibri"/>
                          <a:sym typeface="Calibri"/>
                        </a:rPr>
                        <a:t>Where the user can see more information and edit their profile</a:t>
                      </a:r>
                      <a:endParaRPr sz="1200">
                        <a:latin typeface="Calibri"/>
                        <a:ea typeface="Calibri"/>
                        <a:cs typeface="Calibri"/>
                        <a:sym typeface="Calibri"/>
                      </a:endParaRPr>
                    </a:p>
                  </a:txBody>
                  <a:tcPr marT="63500" marB="63500" marR="63500" marL="63500">
                    <a:solidFill>
                      <a:schemeClr val="lt1"/>
                    </a:solidFill>
                  </a:tcPr>
                </a:tc>
                <a:tc>
                  <a:txBody>
                    <a:bodyPr/>
                    <a:lstStyle/>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See</a:t>
                      </a:r>
                      <a:r>
                        <a:rPr lang="en" sz="1200">
                          <a:latin typeface="Calibri"/>
                          <a:ea typeface="Calibri"/>
                          <a:cs typeface="Calibri"/>
                          <a:sym typeface="Calibri"/>
                        </a:rPr>
                        <a:t> badges and assess progress towards goals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Edit</a:t>
                      </a:r>
                      <a:r>
                        <a:rPr lang="en" sz="1200">
                          <a:latin typeface="Calibri"/>
                          <a:ea typeface="Calibri"/>
                          <a:cs typeface="Calibri"/>
                          <a:sym typeface="Calibri"/>
                        </a:rPr>
                        <a:t> profile photo or name</a:t>
                      </a:r>
                      <a:endParaRPr sz="1200">
                        <a:latin typeface="Calibri"/>
                        <a:ea typeface="Calibri"/>
                        <a:cs typeface="Calibri"/>
                        <a:sym typeface="Calibri"/>
                      </a:endParaRPr>
                    </a:p>
                  </a:txBody>
                  <a:tcPr marT="63500" marB="63500" marR="63500" marL="63500">
                    <a:solidFill>
                      <a:schemeClr val="lt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9"/>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Three Task Flows</a:t>
            </a:r>
            <a:endParaRPr/>
          </a:p>
        </p:txBody>
      </p:sp>
      <p:sp>
        <p:nvSpPr>
          <p:cNvPr id="689" name="Google Shape;689;p79"/>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80"/>
          <p:cNvPicPr preferRelativeResize="0"/>
          <p:nvPr/>
        </p:nvPicPr>
        <p:blipFill rotWithShape="1">
          <a:blip r:embed="rId3">
            <a:alphaModFix/>
          </a:blip>
          <a:srcRect b="16597" l="0" r="0" t="7788"/>
          <a:stretch/>
        </p:blipFill>
        <p:spPr>
          <a:xfrm>
            <a:off x="160617" y="0"/>
            <a:ext cx="8822769" cy="51435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81"/>
          <p:cNvPicPr preferRelativeResize="0"/>
          <p:nvPr/>
        </p:nvPicPr>
        <p:blipFill rotWithShape="1">
          <a:blip r:embed="rId3">
            <a:alphaModFix/>
          </a:blip>
          <a:srcRect b="2099" l="1905" r="1847" t="3328"/>
          <a:stretch/>
        </p:blipFill>
        <p:spPr>
          <a:xfrm>
            <a:off x="1796050" y="0"/>
            <a:ext cx="5551892" cy="5143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82"/>
          <p:cNvPicPr preferRelativeResize="0"/>
          <p:nvPr/>
        </p:nvPicPr>
        <p:blipFill rotWithShape="1">
          <a:blip r:embed="rId3">
            <a:alphaModFix/>
          </a:blip>
          <a:srcRect b="9678" l="6994" r="5023" t="8233"/>
          <a:stretch/>
        </p:blipFill>
        <p:spPr>
          <a:xfrm>
            <a:off x="21850" y="256450"/>
            <a:ext cx="9100298" cy="46305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83"/>
          <p:cNvSpPr txBox="1"/>
          <p:nvPr>
            <p:ph type="title"/>
          </p:nvPr>
        </p:nvSpPr>
        <p:spPr>
          <a:xfrm>
            <a:off x="1882050" y="1985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Testing Methodology </a:t>
            </a:r>
            <a:endParaRPr/>
          </a:p>
        </p:txBody>
      </p:sp>
      <p:sp>
        <p:nvSpPr>
          <p:cNvPr id="710" name="Google Shape;710;p83"/>
          <p:cNvSpPr txBox="1"/>
          <p:nvPr>
            <p:ph idx="2" type="title"/>
          </p:nvPr>
        </p:nvSpPr>
        <p:spPr>
          <a:xfrm>
            <a:off x="3746550" y="10831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7"/>
          <p:cNvSpPr txBox="1"/>
          <p:nvPr/>
        </p:nvSpPr>
        <p:spPr>
          <a:xfrm>
            <a:off x="500700" y="3287200"/>
            <a:ext cx="8142600" cy="10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Vidaloka"/>
                <a:ea typeface="Vidaloka"/>
                <a:cs typeface="Vidaloka"/>
                <a:sym typeface="Vidaloka"/>
              </a:rPr>
              <a:t>“kin seeks to make the uncovering of family stories inviting by initiating daily, bite-sized conversations that facilitate and chronicle our familial connections”</a:t>
            </a:r>
            <a:endParaRPr sz="1800">
              <a:solidFill>
                <a:schemeClr val="dk1"/>
              </a:solidFill>
              <a:latin typeface="Vidaloka"/>
              <a:ea typeface="Vidaloka"/>
              <a:cs typeface="Vidaloka"/>
              <a:sym typeface="Vidaloka"/>
            </a:endParaRPr>
          </a:p>
        </p:txBody>
      </p:sp>
      <p:sp>
        <p:nvSpPr>
          <p:cNvPr id="520" name="Google Shape;520;p57"/>
          <p:cNvSpPr txBox="1"/>
          <p:nvPr>
            <p:ph type="title"/>
          </p:nvPr>
        </p:nvSpPr>
        <p:spPr>
          <a:xfrm>
            <a:off x="2748150" y="2743950"/>
            <a:ext cx="36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990000"/>
                </a:solidFill>
              </a:rPr>
              <a:t>Value Proposition</a:t>
            </a:r>
            <a:endParaRPr>
              <a:solidFill>
                <a:srgbClr val="990000"/>
              </a:solidFill>
            </a:endParaRPr>
          </a:p>
        </p:txBody>
      </p:sp>
      <p:sp>
        <p:nvSpPr>
          <p:cNvPr id="521" name="Google Shape;521;p57"/>
          <p:cNvSpPr txBox="1"/>
          <p:nvPr/>
        </p:nvSpPr>
        <p:spPr>
          <a:xfrm>
            <a:off x="2478600" y="926825"/>
            <a:ext cx="41292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Vidaloka"/>
                <a:ea typeface="Vidaloka"/>
                <a:cs typeface="Vidaloka"/>
                <a:sym typeface="Vidaloka"/>
              </a:rPr>
              <a:t>kin</a:t>
            </a:r>
            <a:endParaRPr sz="6000">
              <a:solidFill>
                <a:schemeClr val="dk1"/>
              </a:solidFill>
              <a:latin typeface="Vidaloka"/>
              <a:ea typeface="Vidaloka"/>
              <a:cs typeface="Vidaloka"/>
              <a:sym typeface="Vidaloka"/>
            </a:endParaRPr>
          </a:p>
        </p:txBody>
      </p:sp>
      <p:sp>
        <p:nvSpPr>
          <p:cNvPr id="522" name="Google Shape;522;p57"/>
          <p:cNvSpPr txBox="1"/>
          <p:nvPr/>
        </p:nvSpPr>
        <p:spPr>
          <a:xfrm>
            <a:off x="3043200" y="1613175"/>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daloka"/>
                <a:ea typeface="Vidaloka"/>
                <a:cs typeface="Vidaloka"/>
                <a:sym typeface="Vidaloka"/>
              </a:rPr>
              <a:t>“Weave your family story one thread at a time”</a:t>
            </a:r>
            <a:endParaRPr sz="1800">
              <a:solidFill>
                <a:schemeClr val="dk1"/>
              </a:solidFill>
              <a:latin typeface="Vidaloka"/>
              <a:ea typeface="Vidaloka"/>
              <a:cs typeface="Vidaloka"/>
              <a:sym typeface="Vidalok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4"/>
          <p:cNvSpPr txBox="1"/>
          <p:nvPr>
            <p:ph type="title"/>
          </p:nvPr>
        </p:nvSpPr>
        <p:spPr>
          <a:xfrm>
            <a:off x="156375" y="359750"/>
            <a:ext cx="7814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Participants</a:t>
            </a:r>
            <a:r>
              <a:rPr lang="en"/>
              <a:t> </a:t>
            </a:r>
            <a:endParaRPr/>
          </a:p>
        </p:txBody>
      </p:sp>
      <p:pic>
        <p:nvPicPr>
          <p:cNvPr id="716" name="Google Shape;716;p84"/>
          <p:cNvPicPr preferRelativeResize="0"/>
          <p:nvPr/>
        </p:nvPicPr>
        <p:blipFill>
          <a:blip r:embed="rId3">
            <a:alphaModFix/>
          </a:blip>
          <a:stretch>
            <a:fillRect/>
          </a:stretch>
        </p:blipFill>
        <p:spPr>
          <a:xfrm>
            <a:off x="3704938" y="748950"/>
            <a:ext cx="2166200" cy="2888275"/>
          </a:xfrm>
          <a:prstGeom prst="rect">
            <a:avLst/>
          </a:prstGeom>
          <a:noFill/>
          <a:ln>
            <a:noFill/>
          </a:ln>
        </p:spPr>
      </p:pic>
      <p:pic>
        <p:nvPicPr>
          <p:cNvPr id="717" name="Google Shape;717;p84"/>
          <p:cNvPicPr preferRelativeResize="0"/>
          <p:nvPr/>
        </p:nvPicPr>
        <p:blipFill>
          <a:blip r:embed="rId4">
            <a:alphaModFix/>
          </a:blip>
          <a:stretch>
            <a:fillRect/>
          </a:stretch>
        </p:blipFill>
        <p:spPr>
          <a:xfrm>
            <a:off x="6361750" y="748958"/>
            <a:ext cx="2166200" cy="2888267"/>
          </a:xfrm>
          <a:prstGeom prst="rect">
            <a:avLst/>
          </a:prstGeom>
          <a:noFill/>
          <a:ln>
            <a:noFill/>
          </a:ln>
        </p:spPr>
      </p:pic>
      <p:sp>
        <p:nvSpPr>
          <p:cNvPr id="718" name="Google Shape;718;p84"/>
          <p:cNvSpPr txBox="1"/>
          <p:nvPr/>
        </p:nvSpPr>
        <p:spPr>
          <a:xfrm>
            <a:off x="3737825" y="3637225"/>
            <a:ext cx="2018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Montserrat"/>
                <a:ea typeface="Montserrat"/>
                <a:cs typeface="Montserrat"/>
                <a:sym typeface="Montserrat"/>
              </a:rPr>
              <a:t>Zarai Tun</a:t>
            </a:r>
            <a:endParaRPr b="1" sz="1500">
              <a:latin typeface="Montserrat"/>
              <a:ea typeface="Montserrat"/>
              <a:cs typeface="Montserrat"/>
              <a:sym typeface="Montserrat"/>
            </a:endParaRPr>
          </a:p>
          <a:p>
            <a:pPr indent="0" lvl="0" marL="0" rtl="0" algn="ctr">
              <a:spcBef>
                <a:spcPts val="0"/>
              </a:spcBef>
              <a:spcAft>
                <a:spcPts val="0"/>
              </a:spcAft>
              <a:buNone/>
            </a:pPr>
            <a:r>
              <a:rPr lang="en" sz="1500">
                <a:latin typeface="Montserrat"/>
                <a:ea typeface="Montserrat"/>
                <a:cs typeface="Montserrat"/>
                <a:sym typeface="Montserrat"/>
              </a:rPr>
              <a:t>Student at Palo Alto HS</a:t>
            </a:r>
            <a:endParaRPr sz="15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719" name="Google Shape;719;p84"/>
          <p:cNvSpPr txBox="1"/>
          <p:nvPr/>
        </p:nvSpPr>
        <p:spPr>
          <a:xfrm>
            <a:off x="6380300" y="3637225"/>
            <a:ext cx="2129100" cy="3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Montserrat"/>
                <a:ea typeface="Montserrat"/>
                <a:cs typeface="Montserrat"/>
                <a:sym typeface="Montserrat"/>
              </a:rPr>
              <a:t>Clemente Antuna</a:t>
            </a:r>
            <a:endParaRPr b="1" sz="1500">
              <a:latin typeface="Montserrat"/>
              <a:ea typeface="Montserrat"/>
              <a:cs typeface="Montserrat"/>
              <a:sym typeface="Montserrat"/>
            </a:endParaRPr>
          </a:p>
          <a:p>
            <a:pPr indent="0" lvl="0" marL="0" rtl="0" algn="ctr">
              <a:spcBef>
                <a:spcPts val="0"/>
              </a:spcBef>
              <a:spcAft>
                <a:spcPts val="0"/>
              </a:spcAft>
              <a:buNone/>
            </a:pPr>
            <a:r>
              <a:rPr lang="en" sz="1500">
                <a:latin typeface="Montserrat"/>
                <a:ea typeface="Montserrat"/>
                <a:cs typeface="Montserrat"/>
                <a:sym typeface="Montserrat"/>
              </a:rPr>
              <a:t>Senior at Columbia</a:t>
            </a:r>
            <a:endParaRPr sz="1500">
              <a:latin typeface="Montserrat"/>
              <a:ea typeface="Montserrat"/>
              <a:cs typeface="Montserrat"/>
              <a:sym typeface="Montserrat"/>
            </a:endParaRPr>
          </a:p>
        </p:txBody>
      </p:sp>
      <p:sp>
        <p:nvSpPr>
          <p:cNvPr id="720" name="Google Shape;720;p84"/>
          <p:cNvSpPr txBox="1"/>
          <p:nvPr/>
        </p:nvSpPr>
        <p:spPr>
          <a:xfrm>
            <a:off x="837800" y="1208925"/>
            <a:ext cx="2018700" cy="7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Montserrat"/>
                <a:ea typeface="Montserrat"/>
                <a:cs typeface="Montserrat"/>
                <a:sym typeface="Montserrat"/>
              </a:rPr>
              <a:t>Heather Jugath</a:t>
            </a:r>
            <a:endParaRPr b="1" sz="1500">
              <a:latin typeface="Montserrat"/>
              <a:ea typeface="Montserrat"/>
              <a:cs typeface="Montserrat"/>
              <a:sym typeface="Montserrat"/>
            </a:endParaRPr>
          </a:p>
          <a:p>
            <a:pPr indent="0" lvl="0" marL="0" rtl="0" algn="ctr">
              <a:spcBef>
                <a:spcPts val="0"/>
              </a:spcBef>
              <a:spcAft>
                <a:spcPts val="0"/>
              </a:spcAft>
              <a:buNone/>
            </a:pPr>
            <a:r>
              <a:rPr lang="en" sz="1500">
                <a:latin typeface="Montserrat"/>
                <a:ea typeface="Montserrat"/>
                <a:cs typeface="Montserrat"/>
                <a:sym typeface="Montserrat"/>
              </a:rPr>
              <a:t>Middle aged woman, </a:t>
            </a:r>
            <a:r>
              <a:rPr lang="en" sz="1500">
                <a:latin typeface="Montserrat"/>
                <a:ea typeface="Montserrat"/>
                <a:cs typeface="Montserrat"/>
                <a:sym typeface="Montserrat"/>
              </a:rPr>
              <a:t>visiting</a:t>
            </a:r>
            <a:r>
              <a:rPr lang="en" sz="1500">
                <a:latin typeface="Montserrat"/>
                <a:ea typeface="Montserrat"/>
                <a:cs typeface="Montserrat"/>
                <a:sym typeface="Montserrat"/>
              </a:rPr>
              <a:t> from India</a:t>
            </a:r>
            <a:endParaRPr sz="15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721" name="Google Shape;721;p84"/>
          <p:cNvSpPr txBox="1"/>
          <p:nvPr/>
        </p:nvSpPr>
        <p:spPr>
          <a:xfrm>
            <a:off x="580250" y="2680525"/>
            <a:ext cx="25338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Martin Fossun</a:t>
            </a:r>
            <a:endParaRPr b="1"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White Male in his 60s</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Lives in Palo Alto</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5"/>
          <p:cNvSpPr txBox="1"/>
          <p:nvPr>
            <p:ph type="title"/>
          </p:nvPr>
        </p:nvSpPr>
        <p:spPr>
          <a:xfrm>
            <a:off x="633425" y="41700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t>Environment &amp; Apparatus</a:t>
            </a:r>
            <a:endParaRPr sz="5000"/>
          </a:p>
        </p:txBody>
      </p:sp>
      <p:sp>
        <p:nvSpPr>
          <p:cNvPr id="727" name="Google Shape;727;p85"/>
          <p:cNvSpPr txBox="1"/>
          <p:nvPr/>
        </p:nvSpPr>
        <p:spPr>
          <a:xfrm>
            <a:off x="822325" y="1819525"/>
            <a:ext cx="4035000" cy="23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Montserrat"/>
                <a:ea typeface="Montserrat"/>
                <a:cs typeface="Montserrat"/>
                <a:sym typeface="Montserrat"/>
              </a:rPr>
              <a:t>Paper</a:t>
            </a:r>
            <a:r>
              <a:rPr lang="en" sz="1500">
                <a:latin typeface="Montserrat"/>
                <a:ea typeface="Montserrat"/>
                <a:cs typeface="Montserrat"/>
                <a:sym typeface="Montserrat"/>
              </a:rPr>
              <a:t> prototype, </a:t>
            </a:r>
            <a:r>
              <a:rPr b="1" lang="en" sz="1500">
                <a:latin typeface="Montserrat"/>
                <a:ea typeface="Montserrat"/>
                <a:cs typeface="Montserrat"/>
                <a:sym typeface="Montserrat"/>
              </a:rPr>
              <a:t>manually</a:t>
            </a:r>
            <a:r>
              <a:rPr lang="en" sz="1500">
                <a:latin typeface="Montserrat"/>
                <a:ea typeface="Montserrat"/>
                <a:cs typeface="Montserrat"/>
                <a:sym typeface="Montserrat"/>
              </a:rPr>
              <a:t> swapped “screens” to respond to user action. </a:t>
            </a:r>
            <a:endParaRPr sz="1500">
              <a:latin typeface="Montserrat"/>
              <a:ea typeface="Montserrat"/>
              <a:cs typeface="Montserrat"/>
              <a:sym typeface="Montserrat"/>
            </a:endParaRPr>
          </a:p>
          <a:p>
            <a:pPr indent="0" lvl="0" marL="0" rtl="0" algn="l">
              <a:spcBef>
                <a:spcPts val="0"/>
              </a:spcBef>
              <a:spcAft>
                <a:spcPts val="0"/>
              </a:spcAft>
              <a:buNone/>
            </a:pPr>
            <a:r>
              <a:t/>
            </a:r>
            <a:endParaRPr sz="1500">
              <a:latin typeface="Montserrat"/>
              <a:ea typeface="Montserrat"/>
              <a:cs typeface="Montserrat"/>
              <a:sym typeface="Montserrat"/>
            </a:endParaRPr>
          </a:p>
          <a:p>
            <a:pPr indent="0" lvl="0" marL="0" rtl="0" algn="l">
              <a:spcBef>
                <a:spcPts val="0"/>
              </a:spcBef>
              <a:spcAft>
                <a:spcPts val="0"/>
              </a:spcAft>
              <a:buNone/>
            </a:pPr>
            <a:r>
              <a:rPr lang="en" sz="1500">
                <a:latin typeface="Montserrat"/>
                <a:ea typeface="Montserrat"/>
                <a:cs typeface="Montserrat"/>
                <a:sym typeface="Montserrat"/>
              </a:rPr>
              <a:t>These paper prototypes were laid out on a table in front of our participants as we consulted our script and began testing.</a:t>
            </a:r>
            <a:endParaRPr sz="1500">
              <a:latin typeface="Montserrat"/>
              <a:ea typeface="Montserrat"/>
              <a:cs typeface="Montserrat"/>
              <a:sym typeface="Montserrat"/>
            </a:endParaRPr>
          </a:p>
          <a:p>
            <a:pPr indent="0" lvl="0" marL="0" rtl="0" algn="l">
              <a:spcBef>
                <a:spcPts val="0"/>
              </a:spcBef>
              <a:spcAft>
                <a:spcPts val="0"/>
              </a:spcAft>
              <a:buNone/>
            </a:pPr>
            <a:r>
              <a:t/>
            </a:r>
            <a:endParaRPr sz="2500">
              <a:latin typeface="Montserrat"/>
              <a:ea typeface="Montserrat"/>
              <a:cs typeface="Montserrat"/>
              <a:sym typeface="Montserrat"/>
            </a:endParaRPr>
          </a:p>
        </p:txBody>
      </p:sp>
      <p:pic>
        <p:nvPicPr>
          <p:cNvPr id="728" name="Google Shape;728;p85" title="slider1-tcv"/>
          <p:cNvPicPr preferRelativeResize="0"/>
          <p:nvPr/>
        </p:nvPicPr>
        <p:blipFill>
          <a:blip r:embed="rId3">
            <a:alphaModFix/>
          </a:blip>
          <a:stretch>
            <a:fillRect/>
          </a:stretch>
        </p:blipFill>
        <p:spPr>
          <a:xfrm>
            <a:off x="4916628" y="1569125"/>
            <a:ext cx="3434296" cy="28530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6"/>
          <p:cNvSpPr txBox="1"/>
          <p:nvPr>
            <p:ph type="title"/>
          </p:nvPr>
        </p:nvSpPr>
        <p:spPr>
          <a:xfrm>
            <a:off x="713225" y="445025"/>
            <a:ext cx="469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Member Roles</a:t>
            </a:r>
            <a:endParaRPr/>
          </a:p>
        </p:txBody>
      </p:sp>
      <p:pic>
        <p:nvPicPr>
          <p:cNvPr id="734" name="Google Shape;734;p86"/>
          <p:cNvPicPr preferRelativeResize="0"/>
          <p:nvPr/>
        </p:nvPicPr>
        <p:blipFill rotWithShape="1">
          <a:blip r:embed="rId3">
            <a:alphaModFix/>
          </a:blip>
          <a:srcRect b="0" l="347" r="337" t="0"/>
          <a:stretch/>
        </p:blipFill>
        <p:spPr>
          <a:xfrm>
            <a:off x="888400" y="1406875"/>
            <a:ext cx="1386300" cy="1395900"/>
          </a:xfrm>
          <a:prstGeom prst="rect">
            <a:avLst/>
          </a:prstGeom>
          <a:noFill/>
          <a:ln cap="flat" cmpd="sng" w="28575">
            <a:solidFill>
              <a:schemeClr val="accent1"/>
            </a:solidFill>
            <a:prstDash val="solid"/>
            <a:round/>
            <a:headEnd len="sm" w="sm" type="none"/>
            <a:tailEnd len="sm" w="sm" type="none"/>
          </a:ln>
        </p:spPr>
      </p:pic>
      <p:pic>
        <p:nvPicPr>
          <p:cNvPr id="735" name="Google Shape;735;p86"/>
          <p:cNvPicPr preferRelativeResize="0"/>
          <p:nvPr/>
        </p:nvPicPr>
        <p:blipFill rotWithShape="1">
          <a:blip r:embed="rId4">
            <a:alphaModFix/>
          </a:blip>
          <a:srcRect b="0" l="347" r="337" t="0"/>
          <a:stretch/>
        </p:blipFill>
        <p:spPr>
          <a:xfrm>
            <a:off x="6785025" y="1400600"/>
            <a:ext cx="1386300" cy="1395900"/>
          </a:xfrm>
          <a:prstGeom prst="rect">
            <a:avLst/>
          </a:prstGeom>
          <a:noFill/>
          <a:ln cap="flat" cmpd="sng" w="28575">
            <a:solidFill>
              <a:schemeClr val="accent1"/>
            </a:solidFill>
            <a:prstDash val="solid"/>
            <a:round/>
            <a:headEnd len="sm" w="sm" type="none"/>
            <a:tailEnd len="sm" w="sm" type="none"/>
          </a:ln>
        </p:spPr>
      </p:pic>
      <p:pic>
        <p:nvPicPr>
          <p:cNvPr id="736" name="Google Shape;736;p86"/>
          <p:cNvPicPr preferRelativeResize="0"/>
          <p:nvPr/>
        </p:nvPicPr>
        <p:blipFill rotWithShape="1">
          <a:blip r:embed="rId5">
            <a:alphaModFix/>
          </a:blip>
          <a:srcRect b="4061" l="0" r="0" t="4052"/>
          <a:stretch/>
        </p:blipFill>
        <p:spPr>
          <a:xfrm>
            <a:off x="4819492" y="1400600"/>
            <a:ext cx="1386300" cy="1395900"/>
          </a:xfrm>
          <a:prstGeom prst="rect">
            <a:avLst/>
          </a:prstGeom>
          <a:noFill/>
          <a:ln cap="flat" cmpd="sng" w="28575">
            <a:solidFill>
              <a:schemeClr val="accent1"/>
            </a:solidFill>
            <a:prstDash val="solid"/>
            <a:round/>
            <a:headEnd len="sm" w="sm" type="none"/>
            <a:tailEnd len="sm" w="sm" type="none"/>
          </a:ln>
        </p:spPr>
      </p:pic>
      <p:pic>
        <p:nvPicPr>
          <p:cNvPr id="737" name="Google Shape;737;p86"/>
          <p:cNvPicPr preferRelativeResize="0"/>
          <p:nvPr/>
        </p:nvPicPr>
        <p:blipFill rotWithShape="1">
          <a:blip r:embed="rId6">
            <a:alphaModFix/>
          </a:blip>
          <a:srcRect b="2116" l="0" r="0" t="2125"/>
          <a:stretch/>
        </p:blipFill>
        <p:spPr>
          <a:xfrm>
            <a:off x="2853958" y="1400600"/>
            <a:ext cx="1386300" cy="1395900"/>
          </a:xfrm>
          <a:prstGeom prst="rect">
            <a:avLst/>
          </a:prstGeom>
          <a:noFill/>
          <a:ln cap="flat" cmpd="sng" w="28575">
            <a:solidFill>
              <a:schemeClr val="accent1"/>
            </a:solidFill>
            <a:prstDash val="solid"/>
            <a:round/>
            <a:headEnd len="sm" w="sm" type="none"/>
            <a:tailEnd len="sm" w="sm" type="none"/>
          </a:ln>
        </p:spPr>
      </p:pic>
      <p:sp>
        <p:nvSpPr>
          <p:cNvPr id="738" name="Google Shape;738;p86"/>
          <p:cNvSpPr txBox="1"/>
          <p:nvPr>
            <p:ph type="title"/>
          </p:nvPr>
        </p:nvSpPr>
        <p:spPr>
          <a:xfrm>
            <a:off x="627725"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Jack Clark</a:t>
            </a:r>
            <a:endParaRPr sz="2000"/>
          </a:p>
        </p:txBody>
      </p:sp>
      <p:sp>
        <p:nvSpPr>
          <p:cNvPr id="739" name="Google Shape;739;p86"/>
          <p:cNvSpPr txBox="1"/>
          <p:nvPr>
            <p:ph idx="2" type="subTitle"/>
          </p:nvPr>
        </p:nvSpPr>
        <p:spPr>
          <a:xfrm>
            <a:off x="4133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Computer </a:t>
            </a:r>
            <a:endParaRPr sz="1200"/>
          </a:p>
        </p:txBody>
      </p:sp>
      <p:sp>
        <p:nvSpPr>
          <p:cNvPr id="740" name="Google Shape;740;p86"/>
          <p:cNvSpPr txBox="1"/>
          <p:nvPr>
            <p:ph type="title"/>
          </p:nvPr>
        </p:nvSpPr>
        <p:spPr>
          <a:xfrm>
            <a:off x="2593250"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Shuvi Jha</a:t>
            </a:r>
            <a:endParaRPr sz="2000"/>
          </a:p>
        </p:txBody>
      </p:sp>
      <p:sp>
        <p:nvSpPr>
          <p:cNvPr id="741" name="Google Shape;741;p86"/>
          <p:cNvSpPr txBox="1"/>
          <p:nvPr>
            <p:ph idx="2" type="subTitle"/>
          </p:nvPr>
        </p:nvSpPr>
        <p:spPr>
          <a:xfrm>
            <a:off x="237890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Note-Taker</a:t>
            </a:r>
            <a:endParaRPr sz="1200"/>
          </a:p>
          <a:p>
            <a:pPr indent="0" lvl="0" marL="0" rtl="0" algn="ctr">
              <a:spcBef>
                <a:spcPts val="0"/>
              </a:spcBef>
              <a:spcAft>
                <a:spcPts val="0"/>
              </a:spcAft>
              <a:buNone/>
            </a:pPr>
            <a:r>
              <a:t/>
            </a:r>
            <a:endParaRPr sz="1200"/>
          </a:p>
        </p:txBody>
      </p:sp>
      <p:sp>
        <p:nvSpPr>
          <p:cNvPr id="742" name="Google Shape;742;p86"/>
          <p:cNvSpPr txBox="1"/>
          <p:nvPr>
            <p:ph type="title"/>
          </p:nvPr>
        </p:nvSpPr>
        <p:spPr>
          <a:xfrm>
            <a:off x="4383600"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Jasmine Narine</a:t>
            </a:r>
            <a:endParaRPr sz="2000"/>
          </a:p>
        </p:txBody>
      </p:sp>
      <p:sp>
        <p:nvSpPr>
          <p:cNvPr id="743" name="Google Shape;743;p86"/>
          <p:cNvSpPr txBox="1"/>
          <p:nvPr>
            <p:ph idx="2" type="subTitle"/>
          </p:nvPr>
        </p:nvSpPr>
        <p:spPr>
          <a:xfrm>
            <a:off x="434445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Note-Taker</a:t>
            </a:r>
            <a:endParaRPr sz="1200"/>
          </a:p>
          <a:p>
            <a:pPr indent="0" lvl="0" marL="0" rtl="0" algn="ctr">
              <a:spcBef>
                <a:spcPts val="0"/>
              </a:spcBef>
              <a:spcAft>
                <a:spcPts val="0"/>
              </a:spcAft>
              <a:buNone/>
            </a:pPr>
            <a:r>
              <a:t/>
            </a:r>
            <a:endParaRPr sz="1200"/>
          </a:p>
        </p:txBody>
      </p:sp>
      <p:sp>
        <p:nvSpPr>
          <p:cNvPr id="744" name="Google Shape;744;p86"/>
          <p:cNvSpPr txBox="1"/>
          <p:nvPr>
            <p:ph type="title"/>
          </p:nvPr>
        </p:nvSpPr>
        <p:spPr>
          <a:xfrm>
            <a:off x="6349125"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Steven Pu</a:t>
            </a:r>
            <a:endParaRPr sz="2000"/>
          </a:p>
        </p:txBody>
      </p:sp>
      <p:sp>
        <p:nvSpPr>
          <p:cNvPr id="745" name="Google Shape;745;p86"/>
          <p:cNvSpPr txBox="1"/>
          <p:nvPr>
            <p:ph idx="2" type="subTitle"/>
          </p:nvPr>
        </p:nvSpPr>
        <p:spPr>
          <a:xfrm>
            <a:off x="63099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Facilitator</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87"/>
          <p:cNvSpPr txBox="1"/>
          <p:nvPr>
            <p:ph type="title"/>
          </p:nvPr>
        </p:nvSpPr>
        <p:spPr>
          <a:xfrm>
            <a:off x="317850" y="409075"/>
            <a:ext cx="8623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Procedure &amp; Process</a:t>
            </a:r>
            <a:endParaRPr sz="4200"/>
          </a:p>
        </p:txBody>
      </p:sp>
      <p:sp>
        <p:nvSpPr>
          <p:cNvPr id="751" name="Google Shape;751;p87"/>
          <p:cNvSpPr txBox="1"/>
          <p:nvPr/>
        </p:nvSpPr>
        <p:spPr>
          <a:xfrm>
            <a:off x="452725" y="1239725"/>
            <a:ext cx="7803900" cy="3275400"/>
          </a:xfrm>
          <a:prstGeom prst="rect">
            <a:avLst/>
          </a:prstGeom>
          <a:noFill/>
          <a:ln>
            <a:noFill/>
          </a:ln>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Font typeface="Montserrat"/>
              <a:buAutoNum type="arabicPeriod"/>
            </a:pPr>
            <a:r>
              <a:rPr lang="en" sz="1700">
                <a:latin typeface="Montserrat"/>
                <a:ea typeface="Montserrat"/>
                <a:cs typeface="Montserrat"/>
                <a:sym typeface="Montserrat"/>
              </a:rPr>
              <a:t>Introduce + Provide Project Overview</a:t>
            </a:r>
            <a:endParaRPr sz="1700">
              <a:latin typeface="Montserrat"/>
              <a:ea typeface="Montserrat"/>
              <a:cs typeface="Montserrat"/>
              <a:sym typeface="Montserrat"/>
            </a:endParaRPr>
          </a:p>
          <a:p>
            <a:pPr indent="-336550" lvl="0" marL="457200" rtl="0" algn="l">
              <a:lnSpc>
                <a:spcPct val="200000"/>
              </a:lnSpc>
              <a:spcBef>
                <a:spcPts val="0"/>
              </a:spcBef>
              <a:spcAft>
                <a:spcPts val="0"/>
              </a:spcAft>
              <a:buSzPts val="1700"/>
              <a:buFont typeface="Montserrat"/>
              <a:buAutoNum type="arabicPeriod"/>
            </a:pPr>
            <a:r>
              <a:rPr lang="en" sz="1700">
                <a:latin typeface="Montserrat"/>
                <a:ea typeface="Montserrat"/>
                <a:cs typeface="Montserrat"/>
                <a:sym typeface="Montserrat"/>
              </a:rPr>
              <a:t>Consent + Pictures</a:t>
            </a:r>
            <a:endParaRPr sz="1700">
              <a:latin typeface="Montserrat"/>
              <a:ea typeface="Montserrat"/>
              <a:cs typeface="Montserrat"/>
              <a:sym typeface="Montserrat"/>
            </a:endParaRPr>
          </a:p>
          <a:p>
            <a:pPr indent="-336550" lvl="0" marL="457200" rtl="0" algn="l">
              <a:lnSpc>
                <a:spcPct val="200000"/>
              </a:lnSpc>
              <a:spcBef>
                <a:spcPts val="0"/>
              </a:spcBef>
              <a:spcAft>
                <a:spcPts val="0"/>
              </a:spcAft>
              <a:buSzPts val="1700"/>
              <a:buFont typeface="Montserrat"/>
              <a:buAutoNum type="arabicPeriod"/>
            </a:pPr>
            <a:r>
              <a:rPr lang="en" sz="1700">
                <a:latin typeface="Montserrat"/>
                <a:ea typeface="Montserrat"/>
                <a:cs typeface="Montserrat"/>
                <a:sym typeface="Montserrat"/>
              </a:rPr>
              <a:t>Prompted user to “onboard” onto app</a:t>
            </a:r>
            <a:endParaRPr sz="1700">
              <a:latin typeface="Montserrat"/>
              <a:ea typeface="Montserrat"/>
              <a:cs typeface="Montserrat"/>
              <a:sym typeface="Montserrat"/>
            </a:endParaRPr>
          </a:p>
          <a:p>
            <a:pPr indent="-336550" lvl="0" marL="457200" rtl="0" algn="l">
              <a:lnSpc>
                <a:spcPct val="200000"/>
              </a:lnSpc>
              <a:spcBef>
                <a:spcPts val="0"/>
              </a:spcBef>
              <a:spcAft>
                <a:spcPts val="0"/>
              </a:spcAft>
              <a:buSzPts val="1700"/>
              <a:buFont typeface="Montserrat"/>
              <a:buAutoNum type="arabicPeriod"/>
            </a:pPr>
            <a:r>
              <a:rPr lang="en" sz="1700">
                <a:latin typeface="Montserrat"/>
                <a:ea typeface="Montserrat"/>
                <a:cs typeface="Montserrat"/>
                <a:sym typeface="Montserrat"/>
              </a:rPr>
              <a:t>Explain goal and context for current task (simple, moderate, complex)</a:t>
            </a:r>
            <a:endParaRPr sz="1700">
              <a:latin typeface="Montserrat"/>
              <a:ea typeface="Montserrat"/>
              <a:cs typeface="Montserrat"/>
              <a:sym typeface="Montserrat"/>
            </a:endParaRPr>
          </a:p>
          <a:p>
            <a:pPr indent="-336550" lvl="0" marL="457200" rtl="0" algn="l">
              <a:lnSpc>
                <a:spcPct val="200000"/>
              </a:lnSpc>
              <a:spcBef>
                <a:spcPts val="0"/>
              </a:spcBef>
              <a:spcAft>
                <a:spcPts val="0"/>
              </a:spcAft>
              <a:buSzPts val="1700"/>
              <a:buFont typeface="Montserrat"/>
              <a:buAutoNum type="arabicPeriod"/>
            </a:pPr>
            <a:r>
              <a:rPr lang="en" sz="1700">
                <a:latin typeface="Montserrat"/>
                <a:ea typeface="Montserrat"/>
                <a:cs typeface="Montserrat"/>
                <a:sym typeface="Montserrat"/>
              </a:rPr>
              <a:t>Asked users to evaluate their experience on 1-10 scale across 5 criteria</a:t>
            </a:r>
            <a:endParaRPr sz="1700">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8"/>
          <p:cNvSpPr txBox="1"/>
          <p:nvPr>
            <p:ph idx="4" type="subTitle"/>
          </p:nvPr>
        </p:nvSpPr>
        <p:spPr>
          <a:xfrm>
            <a:off x="2234525" y="1387525"/>
            <a:ext cx="57492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Measurement: Task Error Rate</a:t>
            </a:r>
            <a:endParaRPr b="1"/>
          </a:p>
          <a:p>
            <a:pPr indent="0" lvl="0" marL="0" rtl="0" algn="l">
              <a:spcBef>
                <a:spcPts val="0"/>
              </a:spcBef>
              <a:spcAft>
                <a:spcPts val="0"/>
              </a:spcAft>
              <a:buNone/>
            </a:pPr>
            <a:r>
              <a:rPr lang="en"/>
              <a:t>We will count the number of errors made per tasks (onboarding, responding to prompts, reading family responses, adding personal </a:t>
            </a:r>
            <a:r>
              <a:rPr lang="en"/>
              <a:t>prompts</a:t>
            </a:r>
            <a:r>
              <a:rPr lang="en"/>
              <a:t>).</a:t>
            </a:r>
            <a:endParaRPr/>
          </a:p>
          <a:p>
            <a:pPr indent="0" lvl="0" marL="0" rtl="0" algn="ctr">
              <a:spcBef>
                <a:spcPts val="0"/>
              </a:spcBef>
              <a:spcAft>
                <a:spcPts val="0"/>
              </a:spcAft>
              <a:buNone/>
            </a:pPr>
            <a:r>
              <a:t/>
            </a:r>
            <a:endParaRPr/>
          </a:p>
        </p:txBody>
      </p:sp>
      <p:sp>
        <p:nvSpPr>
          <p:cNvPr id="757" name="Google Shape;757;p88"/>
          <p:cNvSpPr txBox="1"/>
          <p:nvPr>
            <p:ph idx="6" type="subTitle"/>
          </p:nvPr>
        </p:nvSpPr>
        <p:spPr>
          <a:xfrm>
            <a:off x="2239625" y="2947375"/>
            <a:ext cx="5749200" cy="1196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a:t>Measurement: System Usability Scale (SUS) Score </a:t>
            </a:r>
            <a:endParaRPr b="1"/>
          </a:p>
          <a:p>
            <a:pPr indent="0" lvl="0" marL="0" marR="0" rtl="0" algn="l">
              <a:lnSpc>
                <a:spcPct val="100000"/>
              </a:lnSpc>
              <a:spcBef>
                <a:spcPts val="0"/>
              </a:spcBef>
              <a:spcAft>
                <a:spcPts val="0"/>
              </a:spcAft>
              <a:buClr>
                <a:schemeClr val="dk1"/>
              </a:buClr>
              <a:buSzPts val="1100"/>
              <a:buFont typeface="Arial"/>
              <a:buNone/>
            </a:pPr>
            <a:r>
              <a:rPr lang="en"/>
              <a:t>After the </a:t>
            </a:r>
            <a:r>
              <a:rPr lang="en"/>
              <a:t>testing session, participants can provide ratings and comments related to various usability aspects. A higher SUS score suggests that users find the app easy to use – important for our elder users. </a:t>
            </a:r>
            <a:endParaRPr/>
          </a:p>
          <a:p>
            <a:pPr indent="0" lvl="0" marL="0" rtl="0" algn="l">
              <a:lnSpc>
                <a:spcPct val="175000"/>
              </a:lnSpc>
              <a:spcBef>
                <a:spcPts val="0"/>
              </a:spcBef>
              <a:spcAft>
                <a:spcPts val="0"/>
              </a:spcAft>
              <a:buClr>
                <a:schemeClr val="dk1"/>
              </a:buClr>
              <a:buSzPts val="1100"/>
              <a:buFont typeface="Arial"/>
              <a:buNone/>
            </a:pPr>
            <a:r>
              <a:t/>
            </a:r>
            <a:endParaRPr sz="1050">
              <a:latin typeface="Roboto"/>
              <a:ea typeface="Roboto"/>
              <a:cs typeface="Roboto"/>
              <a:sym typeface="Roboto"/>
            </a:endParaRPr>
          </a:p>
          <a:p>
            <a:pPr indent="0" lvl="0" marL="0" marR="0" rtl="0" algn="ctr">
              <a:lnSpc>
                <a:spcPct val="100000"/>
              </a:lnSpc>
              <a:spcBef>
                <a:spcPts val="0"/>
              </a:spcBef>
              <a:spcAft>
                <a:spcPts val="0"/>
              </a:spcAft>
              <a:buNone/>
            </a:pPr>
            <a:r>
              <a:rPr lang="en"/>
              <a:t> </a:t>
            </a:r>
            <a:endParaRPr/>
          </a:p>
        </p:txBody>
      </p:sp>
      <p:grpSp>
        <p:nvGrpSpPr>
          <p:cNvPr id="758" name="Google Shape;758;p88"/>
          <p:cNvGrpSpPr/>
          <p:nvPr/>
        </p:nvGrpSpPr>
        <p:grpSpPr>
          <a:xfrm>
            <a:off x="713297" y="1463945"/>
            <a:ext cx="1364041" cy="1196724"/>
            <a:chOff x="3173876" y="1739175"/>
            <a:chExt cx="1011000" cy="930000"/>
          </a:xfrm>
        </p:grpSpPr>
        <p:sp>
          <p:nvSpPr>
            <p:cNvPr id="759" name="Google Shape;759;p88"/>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88"/>
            <p:cNvSpPr txBox="1"/>
            <p:nvPr/>
          </p:nvSpPr>
          <p:spPr>
            <a:xfrm>
              <a:off x="3173876" y="1834221"/>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Goal #1: </a:t>
              </a:r>
              <a:r>
                <a:rPr lang="en" sz="1600">
                  <a:solidFill>
                    <a:schemeClr val="accent1"/>
                  </a:solidFill>
                  <a:latin typeface="Vidaloka"/>
                  <a:ea typeface="Vidaloka"/>
                  <a:cs typeface="Vidaloka"/>
                  <a:sym typeface="Vidaloka"/>
                </a:rPr>
                <a:t>Efficiency</a:t>
              </a:r>
              <a:endParaRPr sz="1600">
                <a:solidFill>
                  <a:schemeClr val="accent1"/>
                </a:solidFill>
                <a:latin typeface="Vidaloka"/>
                <a:ea typeface="Vidaloka"/>
                <a:cs typeface="Vidaloka"/>
                <a:sym typeface="Vidaloka"/>
              </a:endParaRPr>
            </a:p>
          </p:txBody>
        </p:sp>
      </p:grpSp>
      <p:grpSp>
        <p:nvGrpSpPr>
          <p:cNvPr id="761" name="Google Shape;761;p88"/>
          <p:cNvGrpSpPr/>
          <p:nvPr/>
        </p:nvGrpSpPr>
        <p:grpSpPr>
          <a:xfrm>
            <a:off x="713275" y="3013695"/>
            <a:ext cx="1364041" cy="1196724"/>
            <a:chOff x="3173876" y="1739175"/>
            <a:chExt cx="1011000" cy="930000"/>
          </a:xfrm>
        </p:grpSpPr>
        <p:sp>
          <p:nvSpPr>
            <p:cNvPr id="762" name="Google Shape;762;p88"/>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88"/>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Goal #2:</a:t>
              </a:r>
              <a:endParaRPr sz="1600">
                <a:solidFill>
                  <a:schemeClr val="accent1"/>
                </a:solidFill>
                <a:latin typeface="Vidaloka"/>
                <a:ea typeface="Vidaloka"/>
                <a:cs typeface="Vidaloka"/>
                <a:sym typeface="Vidaloka"/>
              </a:endParaRPr>
            </a:p>
            <a:p>
              <a:pPr indent="0" lvl="0" marL="0" rtl="0" algn="ctr">
                <a:spcBef>
                  <a:spcPts val="0"/>
                </a:spcBef>
                <a:spcAft>
                  <a:spcPts val="0"/>
                </a:spcAft>
                <a:buNone/>
              </a:pPr>
              <a:r>
                <a:rPr lang="en" sz="1600">
                  <a:solidFill>
                    <a:schemeClr val="accent1"/>
                  </a:solidFill>
                  <a:latin typeface="Vidaloka"/>
                  <a:ea typeface="Vidaloka"/>
                  <a:cs typeface="Vidaloka"/>
                  <a:sym typeface="Vidaloka"/>
                </a:rPr>
                <a:t>Enjoyable</a:t>
              </a:r>
              <a:endParaRPr sz="1600">
                <a:solidFill>
                  <a:schemeClr val="accent1"/>
                </a:solidFill>
                <a:latin typeface="Vidaloka"/>
                <a:ea typeface="Vidaloka"/>
                <a:cs typeface="Vidaloka"/>
                <a:sym typeface="Vidaloka"/>
              </a:endParaRPr>
            </a:p>
          </p:txBody>
        </p:sp>
      </p:grpSp>
      <p:sp>
        <p:nvSpPr>
          <p:cNvPr id="764" name="Google Shape;764;p88"/>
          <p:cNvSpPr txBox="1"/>
          <p:nvPr>
            <p:ph type="title"/>
          </p:nvPr>
        </p:nvSpPr>
        <p:spPr>
          <a:xfrm>
            <a:off x="713225" y="445025"/>
            <a:ext cx="765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Usability Goals &amp; Key Requirements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89"/>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Results</a:t>
            </a:r>
            <a:endParaRPr/>
          </a:p>
        </p:txBody>
      </p:sp>
      <p:sp>
        <p:nvSpPr>
          <p:cNvPr id="770" name="Google Shape;770;p89"/>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07</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0"/>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
        <p:nvSpPr>
          <p:cNvPr id="776" name="Google Shape;776;p90"/>
          <p:cNvSpPr txBox="1"/>
          <p:nvPr/>
        </p:nvSpPr>
        <p:spPr>
          <a:xfrm>
            <a:off x="713225" y="1071550"/>
            <a:ext cx="7326900" cy="311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700">
                <a:latin typeface="Montserrat"/>
                <a:ea typeface="Montserrat"/>
                <a:cs typeface="Montserrat"/>
                <a:sym typeface="Montserrat"/>
              </a:rPr>
              <a:t>Simple task</a:t>
            </a:r>
            <a:endParaRPr b="1" sz="17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lang="en">
                <a:latin typeface="Montserrat"/>
                <a:ea typeface="Montserrat"/>
                <a:cs typeface="Montserrat"/>
                <a:sym typeface="Montserrat"/>
              </a:rPr>
              <a:t>75% of participants found responding to the daily task intuitive</a:t>
            </a:r>
            <a:endParaRPr>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lang="en">
                <a:latin typeface="Montserrat"/>
                <a:ea typeface="Montserrat"/>
                <a:cs typeface="Montserrat"/>
                <a:sym typeface="Montserrat"/>
              </a:rPr>
              <a:t>100% of participants were easily able to choose the medium of their response, without confusion</a:t>
            </a:r>
            <a:endParaRPr>
              <a:latin typeface="Montserrat"/>
              <a:ea typeface="Montserrat"/>
              <a:cs typeface="Montserrat"/>
              <a:sym typeface="Montserrat"/>
            </a:endParaRPr>
          </a:p>
          <a:p>
            <a:pPr indent="0" lvl="0" marL="0" rtl="0" algn="l">
              <a:lnSpc>
                <a:spcPct val="150000"/>
              </a:lnSpc>
              <a:spcBef>
                <a:spcPts val="0"/>
              </a:spcBef>
              <a:spcAft>
                <a:spcPts val="0"/>
              </a:spcAft>
              <a:buNone/>
            </a:pPr>
            <a:r>
              <a:rPr b="1" lang="en" sz="1700">
                <a:latin typeface="Montserrat"/>
                <a:ea typeface="Montserrat"/>
                <a:cs typeface="Montserrat"/>
                <a:sym typeface="Montserrat"/>
              </a:rPr>
              <a:t>Moderate task</a:t>
            </a:r>
            <a:endParaRPr b="1" sz="17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lang="en">
                <a:latin typeface="Montserrat"/>
                <a:ea typeface="Montserrat"/>
                <a:cs typeface="Montserrat"/>
                <a:sym typeface="Montserrat"/>
              </a:rPr>
              <a:t>75% of </a:t>
            </a:r>
            <a:r>
              <a:rPr lang="en">
                <a:latin typeface="Montserrat"/>
                <a:ea typeface="Montserrat"/>
                <a:cs typeface="Montserrat"/>
                <a:sym typeface="Montserrat"/>
              </a:rPr>
              <a:t>participants</a:t>
            </a:r>
            <a:r>
              <a:rPr lang="en">
                <a:latin typeface="Montserrat"/>
                <a:ea typeface="Montserrat"/>
                <a:cs typeface="Montserrat"/>
                <a:sym typeface="Montserrat"/>
              </a:rPr>
              <a:t> found replying to other people’s posts confusing</a:t>
            </a:r>
            <a:endParaRPr>
              <a:latin typeface="Montserrat"/>
              <a:ea typeface="Montserrat"/>
              <a:cs typeface="Montserrat"/>
              <a:sym typeface="Montserrat"/>
            </a:endParaRPr>
          </a:p>
          <a:p>
            <a:pPr indent="-317500" lvl="1" marL="914400" rtl="0" algn="l">
              <a:lnSpc>
                <a:spcPct val="150000"/>
              </a:lnSpc>
              <a:spcBef>
                <a:spcPts val="0"/>
              </a:spcBef>
              <a:spcAft>
                <a:spcPts val="0"/>
              </a:spcAft>
              <a:buSzPts val="1400"/>
              <a:buFont typeface="Montserrat"/>
              <a:buChar char="○"/>
            </a:pPr>
            <a:r>
              <a:rPr lang="en">
                <a:latin typeface="Montserrat"/>
                <a:ea typeface="Montserrat"/>
                <a:cs typeface="Montserrat"/>
                <a:sym typeface="Montserrat"/>
              </a:rPr>
              <a:t>Unclear respond vs. reply button</a:t>
            </a:r>
            <a:endParaRPr b="1">
              <a:latin typeface="Montserrat"/>
              <a:ea typeface="Montserrat"/>
              <a:cs typeface="Montserrat"/>
              <a:sym typeface="Montserrat"/>
            </a:endParaRPr>
          </a:p>
          <a:p>
            <a:pPr indent="0" lvl="0" marL="0" rtl="0" algn="l">
              <a:lnSpc>
                <a:spcPct val="150000"/>
              </a:lnSpc>
              <a:spcBef>
                <a:spcPts val="0"/>
              </a:spcBef>
              <a:spcAft>
                <a:spcPts val="0"/>
              </a:spcAft>
              <a:buNone/>
            </a:pPr>
            <a:r>
              <a:rPr b="1" lang="en" sz="1700">
                <a:latin typeface="Montserrat"/>
                <a:ea typeface="Montserrat"/>
                <a:cs typeface="Montserrat"/>
                <a:sym typeface="Montserrat"/>
              </a:rPr>
              <a:t>Complex task</a:t>
            </a:r>
            <a:endParaRPr b="1" sz="1700">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lang="en">
                <a:latin typeface="Montserrat"/>
                <a:ea typeface="Montserrat"/>
                <a:cs typeface="Montserrat"/>
                <a:sym typeface="Montserrat"/>
              </a:rPr>
              <a:t>100% of participants had major trouble finding the submit prompt button</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457200" rtl="0" algn="l">
              <a:spcBef>
                <a:spcPts val="0"/>
              </a:spcBef>
              <a:spcAft>
                <a:spcPts val="0"/>
              </a:spcAft>
              <a:buNone/>
            </a:pPr>
            <a:r>
              <a:t/>
            </a:r>
            <a:endParaRPr b="1">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1"/>
          <p:cNvSpPr txBox="1"/>
          <p:nvPr>
            <p:ph type="title"/>
          </p:nvPr>
        </p:nvSpPr>
        <p:spPr>
          <a:xfrm>
            <a:off x="713250" y="321550"/>
            <a:ext cx="5920500" cy="4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Usability Goals: Revisited</a:t>
            </a:r>
            <a:endParaRPr sz="2700"/>
          </a:p>
        </p:txBody>
      </p:sp>
      <p:sp>
        <p:nvSpPr>
          <p:cNvPr id="782" name="Google Shape;782;p91"/>
          <p:cNvSpPr txBox="1"/>
          <p:nvPr>
            <p:ph idx="1" type="body"/>
          </p:nvPr>
        </p:nvSpPr>
        <p:spPr>
          <a:xfrm>
            <a:off x="713250" y="923850"/>
            <a:ext cx="7984500" cy="3295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t>Efficiency:</a:t>
            </a:r>
            <a:endParaRPr b="1" sz="1800"/>
          </a:p>
          <a:p>
            <a:pPr indent="-336550" lvl="0" marL="457200" rtl="0" algn="l">
              <a:lnSpc>
                <a:spcPct val="115000"/>
              </a:lnSpc>
              <a:spcBef>
                <a:spcPts val="1200"/>
              </a:spcBef>
              <a:spcAft>
                <a:spcPts val="0"/>
              </a:spcAft>
              <a:buSzPts val="1700"/>
              <a:buChar char="●"/>
            </a:pPr>
            <a:r>
              <a:rPr lang="en" sz="1700"/>
              <a:t>Average of 3 “mis-clicks”</a:t>
            </a:r>
            <a:endParaRPr sz="1700"/>
          </a:p>
          <a:p>
            <a:pPr indent="-336550" lvl="0" marL="457200" rtl="0" algn="l">
              <a:lnSpc>
                <a:spcPct val="115000"/>
              </a:lnSpc>
              <a:spcBef>
                <a:spcPts val="0"/>
              </a:spcBef>
              <a:spcAft>
                <a:spcPts val="0"/>
              </a:spcAft>
              <a:buSzPts val="1700"/>
              <a:buChar char="●"/>
            </a:pPr>
            <a:r>
              <a:rPr lang="en" sz="1700"/>
              <a:t>Confusion about placement, or </a:t>
            </a:r>
            <a:r>
              <a:rPr i="1" lang="en" sz="1700"/>
              <a:t>content </a:t>
            </a:r>
            <a:r>
              <a:rPr lang="en" sz="1700"/>
              <a:t>of a particular feature of the app</a:t>
            </a:r>
            <a:endParaRPr sz="1400"/>
          </a:p>
          <a:p>
            <a:pPr indent="0" lvl="0" marL="0" rtl="0" algn="l">
              <a:lnSpc>
                <a:spcPct val="115000"/>
              </a:lnSpc>
              <a:spcBef>
                <a:spcPts val="1200"/>
              </a:spcBef>
              <a:spcAft>
                <a:spcPts val="0"/>
              </a:spcAft>
              <a:buNone/>
            </a:pPr>
            <a:r>
              <a:rPr b="1" lang="en" sz="1800"/>
              <a:t>Enjoyability + Usability: </a:t>
            </a:r>
            <a:endParaRPr b="1" sz="1800"/>
          </a:p>
          <a:p>
            <a:pPr indent="-336550" lvl="0" marL="457200" rtl="0" algn="l">
              <a:lnSpc>
                <a:spcPct val="115000"/>
              </a:lnSpc>
              <a:spcBef>
                <a:spcPts val="1200"/>
              </a:spcBef>
              <a:spcAft>
                <a:spcPts val="0"/>
              </a:spcAft>
              <a:buClr>
                <a:schemeClr val="dk1"/>
              </a:buClr>
              <a:buSzPts val="1700"/>
              <a:buChar char="●"/>
            </a:pPr>
            <a:r>
              <a:rPr lang="en" sz="1700">
                <a:solidFill>
                  <a:schemeClr val="dk1"/>
                </a:solidFill>
              </a:rPr>
              <a:t>I think that I would like to use this system frequently</a:t>
            </a:r>
            <a:r>
              <a:rPr b="1" lang="en" sz="1700">
                <a:solidFill>
                  <a:schemeClr val="dk1"/>
                </a:solidFill>
              </a:rPr>
              <a:t> 5.75</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I found the system unnecessarily complex </a:t>
            </a:r>
            <a:r>
              <a:rPr b="1" lang="en" sz="1700">
                <a:solidFill>
                  <a:schemeClr val="dk1"/>
                </a:solidFill>
              </a:rPr>
              <a:t>4.75</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I found the various functions in the system were well-integrated </a:t>
            </a:r>
            <a:r>
              <a:rPr b="1" lang="en" sz="1700">
                <a:solidFill>
                  <a:schemeClr val="dk1"/>
                </a:solidFill>
              </a:rPr>
              <a:t>8</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I thought there was too much inconsistency in this system </a:t>
            </a:r>
            <a:r>
              <a:rPr b="1" lang="en" sz="1700">
                <a:solidFill>
                  <a:schemeClr val="dk1"/>
                </a:solidFill>
              </a:rPr>
              <a:t>2</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I felt very confident using this system </a:t>
            </a:r>
            <a:r>
              <a:rPr b="1" lang="en" sz="1700">
                <a:solidFill>
                  <a:schemeClr val="dk1"/>
                </a:solidFill>
              </a:rPr>
              <a:t>7</a:t>
            </a:r>
            <a:endParaRPr sz="1700"/>
          </a:p>
          <a:p>
            <a:pPr indent="0" lvl="0" marL="0" rtl="0" algn="l">
              <a:spcBef>
                <a:spcPts val="1200"/>
              </a:spcBef>
              <a:spcAft>
                <a:spcPts val="0"/>
              </a:spcAft>
              <a:buNone/>
            </a:pPr>
            <a:r>
              <a:t/>
            </a:r>
            <a:endParaRPr sz="1400"/>
          </a:p>
          <a:p>
            <a:pPr indent="0" lvl="0" marL="0" rtl="0" algn="l">
              <a:spcBef>
                <a:spcPts val="1200"/>
              </a:spcBef>
              <a:spcAft>
                <a:spcPts val="0"/>
              </a:spcAft>
              <a:buNone/>
            </a:pPr>
            <a:r>
              <a:rPr lang="en" sz="1400"/>
              <a:t>	</a:t>
            </a:r>
            <a:endParaRPr sz="1400"/>
          </a:p>
          <a:p>
            <a:pPr indent="0" lvl="0" marL="0" rtl="0" algn="l">
              <a:spcBef>
                <a:spcPts val="1200"/>
              </a:spcBef>
              <a:spcAft>
                <a:spcPts val="1200"/>
              </a:spcAft>
              <a:buNone/>
            </a:pPr>
            <a:r>
              <a:rPr lang="en" sz="1400"/>
              <a:t>	</a:t>
            </a:r>
            <a:endParaRPr sz="1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92"/>
          <p:cNvSpPr txBox="1"/>
          <p:nvPr>
            <p:ph type="title"/>
          </p:nvPr>
        </p:nvSpPr>
        <p:spPr>
          <a:xfrm>
            <a:off x="713225" y="445025"/>
            <a:ext cx="738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Observations + Discussion</a:t>
            </a:r>
            <a:endParaRPr/>
          </a:p>
        </p:txBody>
      </p:sp>
      <p:sp>
        <p:nvSpPr>
          <p:cNvPr id="788" name="Google Shape;788;p92"/>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p>
            <a:pPr indent="-355600" lvl="0" marL="457200" rtl="0" algn="l">
              <a:lnSpc>
                <a:spcPct val="200000"/>
              </a:lnSpc>
              <a:spcBef>
                <a:spcPts val="0"/>
              </a:spcBef>
              <a:spcAft>
                <a:spcPts val="0"/>
              </a:spcAft>
              <a:buSzPts val="2000"/>
              <a:buChar char="●"/>
            </a:pPr>
            <a:r>
              <a:rPr lang="en" sz="2000"/>
              <a:t>“I would use it with my friends, not really my family” </a:t>
            </a:r>
            <a:endParaRPr sz="2000"/>
          </a:p>
          <a:p>
            <a:pPr indent="-355600" lvl="0" marL="457200" rtl="0" algn="l">
              <a:lnSpc>
                <a:spcPct val="200000"/>
              </a:lnSpc>
              <a:spcBef>
                <a:spcPts val="0"/>
              </a:spcBef>
              <a:spcAft>
                <a:spcPts val="0"/>
              </a:spcAft>
              <a:buSzPts val="2000"/>
              <a:buChar char="●"/>
            </a:pPr>
            <a:r>
              <a:rPr lang="en" sz="2000"/>
              <a:t>“I don’t really play around with my phone too much”</a:t>
            </a:r>
            <a:endParaRPr sz="2000"/>
          </a:p>
          <a:p>
            <a:pPr indent="-355600" lvl="0" marL="457200" rtl="0" algn="l">
              <a:lnSpc>
                <a:spcPct val="200000"/>
              </a:lnSpc>
              <a:spcBef>
                <a:spcPts val="0"/>
              </a:spcBef>
              <a:spcAft>
                <a:spcPts val="0"/>
              </a:spcAft>
              <a:buSzPts val="2000"/>
              <a:buChar char="●"/>
            </a:pPr>
            <a:r>
              <a:rPr lang="en" sz="2000"/>
              <a:t>“What is the relevance of the logo?”</a:t>
            </a:r>
            <a:endParaRPr sz="2000"/>
          </a:p>
          <a:p>
            <a:pPr indent="0" lvl="0" marL="0" rtl="0" algn="l">
              <a:spcBef>
                <a:spcPts val="1200"/>
              </a:spcBef>
              <a:spcAft>
                <a:spcPts val="0"/>
              </a:spcAft>
              <a:buNone/>
            </a:pPr>
            <a:r>
              <a:t/>
            </a:r>
            <a:endParaRPr sz="1400"/>
          </a:p>
          <a:p>
            <a:pPr indent="0" lvl="0" marL="0" rtl="0" algn="l">
              <a:spcBef>
                <a:spcPts val="1200"/>
              </a:spcBef>
              <a:spcAft>
                <a:spcPts val="1200"/>
              </a:spcAft>
              <a:buNone/>
            </a:pPr>
            <a:r>
              <a:t/>
            </a:r>
            <a:endParaRPr sz="1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3"/>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Implications</a:t>
            </a:r>
            <a:endParaRPr/>
          </a:p>
        </p:txBody>
      </p:sp>
      <p:sp>
        <p:nvSpPr>
          <p:cNvPr id="794" name="Google Shape;794;p93"/>
          <p:cNvSpPr txBox="1"/>
          <p:nvPr>
            <p:ph idx="1" type="body"/>
          </p:nvPr>
        </p:nvSpPr>
        <p:spPr>
          <a:xfrm>
            <a:off x="713250" y="1130875"/>
            <a:ext cx="7717500" cy="3295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Persisting generational divide in interaction with app</a:t>
            </a:r>
            <a:endParaRPr sz="1400"/>
          </a:p>
          <a:p>
            <a:pPr indent="-317500" lvl="1" marL="914400" rtl="0" algn="l">
              <a:spcBef>
                <a:spcPts val="0"/>
              </a:spcBef>
              <a:spcAft>
                <a:spcPts val="0"/>
              </a:spcAft>
              <a:buSzPts val="1400"/>
              <a:buChar char="○"/>
            </a:pPr>
            <a:r>
              <a:rPr lang="en"/>
              <a:t>Need to prioritize</a:t>
            </a:r>
            <a:r>
              <a:rPr b="1" lang="en"/>
              <a:t> intuitive </a:t>
            </a:r>
            <a:r>
              <a:rPr lang="en"/>
              <a:t>interface for all age group</a:t>
            </a:r>
            <a:endParaRPr/>
          </a:p>
          <a:p>
            <a:pPr indent="-317500" lvl="0" marL="457200" rtl="0" algn="l">
              <a:spcBef>
                <a:spcPts val="0"/>
              </a:spcBef>
              <a:spcAft>
                <a:spcPts val="0"/>
              </a:spcAft>
              <a:buSzPts val="1400"/>
              <a:buChar char="●"/>
            </a:pPr>
            <a:r>
              <a:rPr lang="en" sz="1400"/>
              <a:t>Confusion on where to submit the daily prompt &amp; how the prompt system works</a:t>
            </a:r>
            <a:endParaRPr sz="1400"/>
          </a:p>
          <a:p>
            <a:pPr indent="-317500" lvl="1" marL="914400" rtl="0" algn="l">
              <a:spcBef>
                <a:spcPts val="0"/>
              </a:spcBef>
              <a:spcAft>
                <a:spcPts val="0"/>
              </a:spcAft>
              <a:buSzPts val="1400"/>
              <a:buChar char="○"/>
            </a:pPr>
            <a:r>
              <a:rPr lang="en"/>
              <a:t>Need to make sure that the prompt mechanism</a:t>
            </a:r>
            <a:r>
              <a:rPr b="1" lang="en"/>
              <a:t> is clear and easy to conceive</a:t>
            </a:r>
            <a:r>
              <a:rPr lang="en"/>
              <a:t> for the users </a:t>
            </a:r>
            <a:endParaRPr/>
          </a:p>
          <a:p>
            <a:pPr indent="-317500" lvl="0" marL="457200" rtl="0" algn="l">
              <a:spcBef>
                <a:spcPts val="0"/>
              </a:spcBef>
              <a:spcAft>
                <a:spcPts val="0"/>
              </a:spcAft>
              <a:buSzPts val="1400"/>
              <a:buChar char="●"/>
            </a:pPr>
            <a:r>
              <a:rPr lang="en" sz="1400"/>
              <a:t> During testing, the users were confused about who their “testing family members are”</a:t>
            </a:r>
            <a:endParaRPr sz="1400"/>
          </a:p>
          <a:p>
            <a:pPr indent="-317500" lvl="1" marL="914400" rtl="0" algn="l">
              <a:spcBef>
                <a:spcPts val="0"/>
              </a:spcBef>
              <a:spcAft>
                <a:spcPts val="0"/>
              </a:spcAft>
              <a:buSzPts val="1400"/>
              <a:buChar char="○"/>
            </a:pPr>
            <a:r>
              <a:rPr lang="en"/>
              <a:t>Need to make sure that we </a:t>
            </a:r>
            <a:r>
              <a:rPr b="1" lang="en"/>
              <a:t>explain it well/have good onboarding</a:t>
            </a:r>
            <a:r>
              <a:rPr lang="en"/>
              <a:t> in our future testing</a:t>
            </a:r>
            <a:endParaRPr/>
          </a:p>
          <a:p>
            <a:pPr indent="-317500" lvl="0" marL="457200" rtl="0" algn="l">
              <a:spcBef>
                <a:spcPts val="0"/>
              </a:spcBef>
              <a:spcAft>
                <a:spcPts val="0"/>
              </a:spcAft>
              <a:buSzPts val="1400"/>
              <a:buChar char="●"/>
            </a:pPr>
            <a:r>
              <a:rPr lang="en" sz="1400"/>
              <a:t>One of our testers said that they would be interested in using this system for friends and not families </a:t>
            </a:r>
            <a:endParaRPr sz="1400"/>
          </a:p>
          <a:p>
            <a:pPr indent="-317500" lvl="1" marL="914400" rtl="0" algn="l">
              <a:spcBef>
                <a:spcPts val="0"/>
              </a:spcBef>
              <a:spcAft>
                <a:spcPts val="0"/>
              </a:spcAft>
              <a:buSzPts val="1400"/>
              <a:buChar char="○"/>
            </a:pPr>
            <a:r>
              <a:rPr lang="en"/>
              <a:t>The system could also be used to </a:t>
            </a:r>
            <a:r>
              <a:rPr b="1" lang="en"/>
              <a:t>increase ties between friends </a:t>
            </a:r>
            <a:endParaRPr b="1"/>
          </a:p>
          <a:p>
            <a:pPr indent="0" lvl="0" marL="0" rtl="0" algn="l">
              <a:spcBef>
                <a:spcPts val="1200"/>
              </a:spcBef>
              <a:spcAft>
                <a:spcPts val="1200"/>
              </a:spcAft>
              <a:buNone/>
            </a:pPr>
            <a:r>
              <a:t/>
            </a: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8"/>
          <p:cNvSpPr txBox="1"/>
          <p:nvPr>
            <p:ph idx="4" type="subTitle"/>
          </p:nvPr>
        </p:nvSpPr>
        <p:spPr>
          <a:xfrm>
            <a:off x="2234525" y="1528125"/>
            <a:ext cx="57492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It can be difficult for people to learn, share, discuss, and preserve family stories in a way that feels engaging and rewarding, especially across generations – specifically, young people and the elderly.</a:t>
            </a:r>
            <a:endParaRPr sz="1300"/>
          </a:p>
        </p:txBody>
      </p:sp>
      <p:sp>
        <p:nvSpPr>
          <p:cNvPr id="528" name="Google Shape;528;p58"/>
          <p:cNvSpPr txBox="1"/>
          <p:nvPr>
            <p:ph idx="6" type="subTitle"/>
          </p:nvPr>
        </p:nvSpPr>
        <p:spPr>
          <a:xfrm>
            <a:off x="2234525" y="3072925"/>
            <a:ext cx="5749200" cy="1196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300"/>
              <a:t>An tool focused on helping family members share memories through prompts and collaboration. Users can engage with prompts, read family prompts, and add their own prompts to the system to facilitate family interactions and preserve memories. </a:t>
            </a:r>
            <a:endParaRPr sz="1050">
              <a:latin typeface="Roboto"/>
              <a:ea typeface="Roboto"/>
              <a:cs typeface="Roboto"/>
              <a:sym typeface="Roboto"/>
            </a:endParaRPr>
          </a:p>
          <a:p>
            <a:pPr indent="0" lvl="0" marL="0" marR="0" rtl="0" algn="ctr">
              <a:lnSpc>
                <a:spcPct val="100000"/>
              </a:lnSpc>
              <a:spcBef>
                <a:spcPts val="0"/>
              </a:spcBef>
              <a:spcAft>
                <a:spcPts val="0"/>
              </a:spcAft>
              <a:buNone/>
            </a:pPr>
            <a:r>
              <a:rPr lang="en"/>
              <a:t> </a:t>
            </a:r>
            <a:endParaRPr/>
          </a:p>
        </p:txBody>
      </p:sp>
      <p:grpSp>
        <p:nvGrpSpPr>
          <p:cNvPr id="529" name="Google Shape;529;p58"/>
          <p:cNvGrpSpPr/>
          <p:nvPr/>
        </p:nvGrpSpPr>
        <p:grpSpPr>
          <a:xfrm>
            <a:off x="1066013" y="1568113"/>
            <a:ext cx="1011000" cy="930000"/>
            <a:chOff x="3173876" y="1739175"/>
            <a:chExt cx="1011000" cy="930000"/>
          </a:xfrm>
        </p:grpSpPr>
        <p:sp>
          <p:nvSpPr>
            <p:cNvPr id="530" name="Google Shape;530;p58"/>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8"/>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Problem</a:t>
              </a:r>
              <a:endParaRPr sz="1600">
                <a:solidFill>
                  <a:schemeClr val="accent1"/>
                </a:solidFill>
                <a:latin typeface="Vidaloka"/>
                <a:ea typeface="Vidaloka"/>
                <a:cs typeface="Vidaloka"/>
                <a:sym typeface="Vidaloka"/>
              </a:endParaRPr>
            </a:p>
          </p:txBody>
        </p:sp>
      </p:grpSp>
      <p:grpSp>
        <p:nvGrpSpPr>
          <p:cNvPr id="532" name="Google Shape;532;p58"/>
          <p:cNvGrpSpPr/>
          <p:nvPr/>
        </p:nvGrpSpPr>
        <p:grpSpPr>
          <a:xfrm>
            <a:off x="1066025" y="3117800"/>
            <a:ext cx="1011000" cy="930000"/>
            <a:chOff x="3173876" y="1739175"/>
            <a:chExt cx="1011000" cy="930000"/>
          </a:xfrm>
        </p:grpSpPr>
        <p:sp>
          <p:nvSpPr>
            <p:cNvPr id="533" name="Google Shape;533;p58"/>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8"/>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Solution</a:t>
              </a:r>
              <a:endParaRPr sz="1600">
                <a:solidFill>
                  <a:schemeClr val="accent1"/>
                </a:solidFill>
                <a:latin typeface="Vidaloka"/>
                <a:ea typeface="Vidaloka"/>
                <a:cs typeface="Vidaloka"/>
                <a:sym typeface="Vidaloka"/>
              </a:endParaRPr>
            </a:p>
          </p:txBody>
        </p:sp>
      </p:grpSp>
      <p:sp>
        <p:nvSpPr>
          <p:cNvPr id="535" name="Google Shape;535;p58"/>
          <p:cNvSpPr txBox="1"/>
          <p:nvPr>
            <p:ph type="title"/>
          </p:nvPr>
        </p:nvSpPr>
        <p:spPr>
          <a:xfrm>
            <a:off x="713225" y="445025"/>
            <a:ext cx="765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Problem and Solution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Changes</a:t>
            </a:r>
            <a:endParaRPr/>
          </a:p>
        </p:txBody>
      </p:sp>
      <p:sp>
        <p:nvSpPr>
          <p:cNvPr id="800" name="Google Shape;800;p9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SzPts val="1600"/>
              <a:buChar char="●"/>
            </a:pPr>
            <a:r>
              <a:rPr lang="en" sz="1600"/>
              <a:t>Respond and reply no longer on screen together </a:t>
            </a:r>
            <a:endParaRPr sz="1600"/>
          </a:p>
          <a:p>
            <a:pPr indent="-330200" lvl="1" marL="914400" rtl="0" algn="l">
              <a:lnSpc>
                <a:spcPct val="200000"/>
              </a:lnSpc>
              <a:spcBef>
                <a:spcPts val="0"/>
              </a:spcBef>
              <a:spcAft>
                <a:spcPts val="0"/>
              </a:spcAft>
              <a:buSzPts val="1600"/>
              <a:buChar char="○"/>
            </a:pPr>
            <a:r>
              <a:rPr lang="en" sz="1600"/>
              <a:t>Reply feature becomes largest (and only) button on screen</a:t>
            </a:r>
            <a:endParaRPr sz="1600"/>
          </a:p>
          <a:p>
            <a:pPr indent="-330200" lvl="0" marL="457200" rtl="0" algn="l">
              <a:lnSpc>
                <a:spcPct val="200000"/>
              </a:lnSpc>
              <a:spcBef>
                <a:spcPts val="0"/>
              </a:spcBef>
              <a:spcAft>
                <a:spcPts val="0"/>
              </a:spcAft>
              <a:buSzPts val="1600"/>
              <a:buChar char="●"/>
            </a:pPr>
            <a:r>
              <a:rPr lang="en" sz="1600"/>
              <a:t>Make an onboard screen that explains key features - submit prompt button, etc…</a:t>
            </a:r>
            <a:endParaRPr sz="1600"/>
          </a:p>
          <a:p>
            <a:pPr indent="-330200" lvl="0" marL="457200" rtl="0" algn="l">
              <a:lnSpc>
                <a:spcPct val="200000"/>
              </a:lnSpc>
              <a:spcBef>
                <a:spcPts val="0"/>
              </a:spcBef>
              <a:spcAft>
                <a:spcPts val="0"/>
              </a:spcAft>
              <a:buSzPts val="1600"/>
              <a:buChar char="●"/>
            </a:pPr>
            <a:r>
              <a:rPr lang="en" sz="1600"/>
              <a:t>Include mechanisms that allows for adding and managing different members more easily</a:t>
            </a:r>
            <a:endParaRPr sz="1600"/>
          </a:p>
          <a:p>
            <a:pPr indent="0" lvl="0" marL="0" rtl="0" algn="l">
              <a:lnSpc>
                <a:spcPct val="115000"/>
              </a:lnSpc>
              <a:spcBef>
                <a:spcPts val="1200"/>
              </a:spcBef>
              <a:spcAft>
                <a:spcPts val="1200"/>
              </a:spcAft>
              <a:buNone/>
            </a:pPr>
            <a:r>
              <a:t/>
            </a:r>
            <a:endParaRPr sz="1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95"/>
          <p:cNvSpPr txBox="1"/>
          <p:nvPr>
            <p:ph type="title"/>
          </p:nvPr>
        </p:nvSpPr>
        <p:spPr>
          <a:xfrm>
            <a:off x="713225" y="445025"/>
            <a:ext cx="6775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Testing Couldn’t </a:t>
            </a:r>
            <a:r>
              <a:rPr lang="en"/>
              <a:t>Reveal - Shortcomings</a:t>
            </a:r>
            <a:endParaRPr/>
          </a:p>
        </p:txBody>
      </p:sp>
      <p:sp>
        <p:nvSpPr>
          <p:cNvPr id="806" name="Google Shape;806;p95"/>
          <p:cNvSpPr txBox="1"/>
          <p:nvPr>
            <p:ph idx="1" type="body"/>
          </p:nvPr>
        </p:nvSpPr>
        <p:spPr>
          <a:xfrm>
            <a:off x="713250" y="1577725"/>
            <a:ext cx="7717500" cy="32958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Authentic sense of how likely users are to revisit our app</a:t>
            </a:r>
            <a:endParaRPr sz="1800"/>
          </a:p>
          <a:p>
            <a:pPr indent="-342900" lvl="0" marL="457200" rtl="0" algn="l">
              <a:lnSpc>
                <a:spcPct val="150000"/>
              </a:lnSpc>
              <a:spcBef>
                <a:spcPts val="0"/>
              </a:spcBef>
              <a:spcAft>
                <a:spcPts val="0"/>
              </a:spcAft>
              <a:buSzPts val="1800"/>
              <a:buChar char="●"/>
            </a:pPr>
            <a:r>
              <a:rPr lang="en" sz="1800"/>
              <a:t>How likely users are to interact with the calendar functionality on their own</a:t>
            </a:r>
            <a:endParaRPr sz="1800"/>
          </a:p>
          <a:p>
            <a:pPr indent="-342900" lvl="0" marL="457200" rtl="0" algn="l">
              <a:lnSpc>
                <a:spcPct val="150000"/>
              </a:lnSpc>
              <a:spcBef>
                <a:spcPts val="0"/>
              </a:spcBef>
              <a:spcAft>
                <a:spcPts val="0"/>
              </a:spcAft>
              <a:buSzPts val="1800"/>
              <a:buChar char="●"/>
            </a:pPr>
            <a:r>
              <a:rPr lang="en" sz="1800"/>
              <a:t>How likely users are to invite their own family/friends onto the app</a:t>
            </a:r>
            <a:endParaRPr sz="1800"/>
          </a:p>
          <a:p>
            <a:pPr indent="-342900" lvl="0" marL="457200" rtl="0" algn="l">
              <a:lnSpc>
                <a:spcPct val="150000"/>
              </a:lnSpc>
              <a:spcBef>
                <a:spcPts val="0"/>
              </a:spcBef>
              <a:spcAft>
                <a:spcPts val="0"/>
              </a:spcAft>
              <a:buSzPts val="1800"/>
              <a:buChar char="●"/>
            </a:pPr>
            <a:r>
              <a:rPr lang="en" sz="1800"/>
              <a:t>How enthusiastic users were about the concept of a streak/ badges -&gt; daily use incentivized?</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6"/>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Appendix</a:t>
            </a:r>
            <a:endParaRPr/>
          </a:p>
        </p:txBody>
      </p:sp>
      <p:sp>
        <p:nvSpPr>
          <p:cNvPr id="812" name="Google Shape;812;p96"/>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97"/>
          <p:cNvPicPr preferRelativeResize="0"/>
          <p:nvPr/>
        </p:nvPicPr>
        <p:blipFill rotWithShape="1">
          <a:blip r:embed="rId3">
            <a:alphaModFix/>
          </a:blip>
          <a:srcRect b="2656" l="5540" r="1651" t="2114"/>
          <a:stretch/>
        </p:blipFill>
        <p:spPr>
          <a:xfrm>
            <a:off x="1753600" y="0"/>
            <a:ext cx="5610317"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98"/>
          <p:cNvPicPr preferRelativeResize="0"/>
          <p:nvPr/>
        </p:nvPicPr>
        <p:blipFill rotWithShape="1">
          <a:blip r:embed="rId3">
            <a:alphaModFix/>
          </a:blip>
          <a:srcRect b="20774" l="10790" r="7836" t="6866"/>
          <a:stretch/>
        </p:blipFill>
        <p:spPr>
          <a:xfrm>
            <a:off x="444875" y="248575"/>
            <a:ext cx="8432650" cy="46463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99"/>
          <p:cNvPicPr preferRelativeResize="0"/>
          <p:nvPr/>
        </p:nvPicPr>
        <p:blipFill rotWithShape="1">
          <a:blip r:embed="rId3">
            <a:alphaModFix/>
          </a:blip>
          <a:srcRect b="10438" l="16188" r="9451" t="8889"/>
          <a:stretch/>
        </p:blipFill>
        <p:spPr>
          <a:xfrm>
            <a:off x="1816063" y="445400"/>
            <a:ext cx="5511875" cy="4252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00"/>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Wearable: additional pros &amp; cons</a:t>
            </a:r>
            <a:endParaRPr/>
          </a:p>
        </p:txBody>
      </p:sp>
      <p:sp>
        <p:nvSpPr>
          <p:cNvPr id="833" name="Google Shape;833;p100"/>
          <p:cNvSpPr txBox="1"/>
          <p:nvPr/>
        </p:nvSpPr>
        <p:spPr>
          <a:xfrm>
            <a:off x="1870550" y="1516600"/>
            <a:ext cx="1730400" cy="40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Pros</a:t>
            </a:r>
            <a:endParaRPr b="1">
              <a:latin typeface="Montserrat"/>
              <a:ea typeface="Montserrat"/>
              <a:cs typeface="Montserrat"/>
              <a:sym typeface="Montserrat"/>
            </a:endParaRPr>
          </a:p>
        </p:txBody>
      </p:sp>
      <p:sp>
        <p:nvSpPr>
          <p:cNvPr id="834" name="Google Shape;834;p100"/>
          <p:cNvSpPr txBox="1"/>
          <p:nvPr/>
        </p:nvSpPr>
        <p:spPr>
          <a:xfrm>
            <a:off x="5849825" y="1516600"/>
            <a:ext cx="1730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Cons</a:t>
            </a:r>
            <a:endParaRPr b="1">
              <a:latin typeface="Montserrat"/>
              <a:ea typeface="Montserrat"/>
              <a:cs typeface="Montserrat"/>
              <a:sym typeface="Montserrat"/>
            </a:endParaRPr>
          </a:p>
        </p:txBody>
      </p:sp>
      <p:sp>
        <p:nvSpPr>
          <p:cNvPr id="835" name="Google Shape;835;p100"/>
          <p:cNvSpPr txBox="1"/>
          <p:nvPr/>
        </p:nvSpPr>
        <p:spPr>
          <a:xfrm>
            <a:off x="478325" y="2064350"/>
            <a:ext cx="41235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Simple movement-focused UI</a:t>
            </a:r>
            <a:r>
              <a:rPr lang="en" sz="1200">
                <a:latin typeface="Montserrat"/>
                <a:ea typeface="Montserrat"/>
                <a:cs typeface="Montserrat"/>
                <a:sym typeface="Montserrat"/>
              </a:rPr>
              <a:t> showing one “conversation” at a time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Wholly customizable </a:t>
            </a:r>
            <a:r>
              <a:rPr lang="en" sz="1200">
                <a:latin typeface="Montserrat"/>
                <a:ea typeface="Montserrat"/>
                <a:cs typeface="Montserrat"/>
                <a:sym typeface="Montserrat"/>
              </a:rPr>
              <a:t>and unique conversation spaces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Fosters UI familiarity</a:t>
            </a:r>
            <a:r>
              <a:rPr lang="en" sz="1200">
                <a:latin typeface="Montserrat"/>
                <a:ea typeface="Montserrat"/>
                <a:cs typeface="Montserrat"/>
                <a:sym typeface="Montserrat"/>
              </a:rPr>
              <a:t> as multiple screens share same frameworks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Apple Watch notifications have better visibility</a:t>
            </a:r>
            <a:r>
              <a:rPr lang="en" sz="1200">
                <a:latin typeface="Montserrat"/>
                <a:ea typeface="Montserrat"/>
                <a:cs typeface="Montserrat"/>
                <a:sym typeface="Montserrat"/>
              </a:rPr>
              <a:t> than iPhones due to their full-screen and bold nature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Potential for immersive haptic feedback</a:t>
            </a:r>
            <a:r>
              <a:rPr lang="en" sz="1200">
                <a:latin typeface="Montserrat"/>
                <a:ea typeface="Montserrat"/>
                <a:cs typeface="Montserrat"/>
                <a:sym typeface="Montserrat"/>
              </a:rPr>
              <a:t> that feel closer than that of an iPhone</a:t>
            </a:r>
            <a:endParaRPr sz="1200">
              <a:latin typeface="Montserrat"/>
              <a:ea typeface="Montserrat"/>
              <a:cs typeface="Montserrat"/>
              <a:sym typeface="Montserrat"/>
            </a:endParaRPr>
          </a:p>
        </p:txBody>
      </p:sp>
      <p:sp>
        <p:nvSpPr>
          <p:cNvPr id="836" name="Google Shape;836;p100"/>
          <p:cNvSpPr txBox="1"/>
          <p:nvPr/>
        </p:nvSpPr>
        <p:spPr>
          <a:xfrm>
            <a:off x="4777150" y="2064350"/>
            <a:ext cx="40359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Congested views</a:t>
            </a:r>
            <a:r>
              <a:rPr lang="en" sz="1200">
                <a:latin typeface="Montserrat"/>
                <a:ea typeface="Montserrat"/>
                <a:cs typeface="Montserrat"/>
                <a:sym typeface="Montserrat"/>
              </a:rPr>
              <a:t> are a distinct possibility as conversations expand</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Significant zooming</a:t>
            </a:r>
            <a:r>
              <a:rPr lang="en" sz="1200">
                <a:latin typeface="Montserrat"/>
                <a:ea typeface="Montserrat"/>
                <a:cs typeface="Montserrat"/>
                <a:sym typeface="Montserrat"/>
              </a:rPr>
              <a:t> in and out to navigate is a likely necessity, creating extra movement for the user</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Implicit negatives of the Apple Watch</a:t>
            </a:r>
            <a:r>
              <a:rPr lang="en" sz="1200">
                <a:latin typeface="Montserrat"/>
                <a:ea typeface="Montserrat"/>
                <a:cs typeface="Montserrat"/>
                <a:sym typeface="Montserrat"/>
              </a:rPr>
              <a:t>, regarding storage capabilities and lack of camera</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Device unfamiliarity</a:t>
            </a:r>
            <a:r>
              <a:rPr lang="en" sz="1200">
                <a:latin typeface="Montserrat"/>
                <a:ea typeface="Montserrat"/>
                <a:cs typeface="Montserrat"/>
                <a:sym typeface="Montserrat"/>
              </a:rPr>
              <a:t> is a possible issue for many users, especially older ones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b="1" lang="en" sz="1200">
                <a:latin typeface="Montserrat"/>
                <a:ea typeface="Montserrat"/>
                <a:cs typeface="Montserrat"/>
                <a:sym typeface="Montserrat"/>
              </a:rPr>
              <a:t>Limited user accessibility and equity</a:t>
            </a:r>
            <a:r>
              <a:rPr lang="en" sz="1200">
                <a:latin typeface="Montserrat"/>
                <a:ea typeface="Montserrat"/>
                <a:cs typeface="Montserrat"/>
                <a:sym typeface="Montserrat"/>
              </a:rPr>
              <a:t> derived from fewer Apple Watches existing than iPhones</a:t>
            </a:r>
            <a:endParaRPr sz="1200">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1"/>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Mobile App</a:t>
            </a:r>
            <a:r>
              <a:rPr lang="en"/>
              <a:t>: additional pros &amp; cons</a:t>
            </a:r>
            <a:endParaRPr/>
          </a:p>
        </p:txBody>
      </p:sp>
      <p:sp>
        <p:nvSpPr>
          <p:cNvPr id="842" name="Google Shape;842;p101"/>
          <p:cNvSpPr txBox="1"/>
          <p:nvPr/>
        </p:nvSpPr>
        <p:spPr>
          <a:xfrm>
            <a:off x="1870550" y="1288000"/>
            <a:ext cx="1730400" cy="40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Pros</a:t>
            </a:r>
            <a:endParaRPr b="1">
              <a:latin typeface="Montserrat"/>
              <a:ea typeface="Montserrat"/>
              <a:cs typeface="Montserrat"/>
              <a:sym typeface="Montserrat"/>
            </a:endParaRPr>
          </a:p>
        </p:txBody>
      </p:sp>
      <p:sp>
        <p:nvSpPr>
          <p:cNvPr id="843" name="Google Shape;843;p101"/>
          <p:cNvSpPr txBox="1"/>
          <p:nvPr/>
        </p:nvSpPr>
        <p:spPr>
          <a:xfrm>
            <a:off x="5849825" y="1288000"/>
            <a:ext cx="1730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Cons</a:t>
            </a:r>
            <a:endParaRPr b="1">
              <a:latin typeface="Montserrat"/>
              <a:ea typeface="Montserrat"/>
              <a:cs typeface="Montserrat"/>
              <a:sym typeface="Montserrat"/>
            </a:endParaRPr>
          </a:p>
        </p:txBody>
      </p:sp>
      <p:sp>
        <p:nvSpPr>
          <p:cNvPr id="844" name="Google Shape;844;p101"/>
          <p:cNvSpPr txBox="1"/>
          <p:nvPr/>
        </p:nvSpPr>
        <p:spPr>
          <a:xfrm>
            <a:off x="478325" y="1759550"/>
            <a:ext cx="41235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More reach </a:t>
            </a:r>
            <a:r>
              <a:rPr lang="en" sz="1200">
                <a:solidFill>
                  <a:schemeClr val="dk1"/>
                </a:solidFill>
                <a:latin typeface="Montserrat"/>
                <a:ea typeface="Montserrat"/>
                <a:cs typeface="Montserrat"/>
                <a:sym typeface="Montserrat"/>
              </a:rPr>
              <a:t>into all kinds of audience since mobile platforms are still extremely popular</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Easier to realize</a:t>
            </a:r>
            <a:r>
              <a:rPr lang="en" sz="1200">
                <a:solidFill>
                  <a:schemeClr val="dk1"/>
                </a:solidFill>
                <a:latin typeface="Montserrat"/>
                <a:ea typeface="Montserrat"/>
                <a:cs typeface="Montserrat"/>
                <a:sym typeface="Montserrat"/>
              </a:rPr>
              <a:t> since there are many mobile development tools to help us realize our vision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Scalable functionalities: </a:t>
            </a:r>
            <a:r>
              <a:rPr lang="en" sz="1200">
                <a:solidFill>
                  <a:schemeClr val="dk1"/>
                </a:solidFill>
                <a:latin typeface="Montserrat"/>
                <a:ea typeface="Montserrat"/>
                <a:cs typeface="Montserrat"/>
                <a:sym typeface="Montserrat"/>
              </a:rPr>
              <a:t>We can makes changes and add various functionalities to mobile apps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Interactive features: </a:t>
            </a:r>
            <a:r>
              <a:rPr lang="en" sz="1200">
                <a:solidFill>
                  <a:schemeClr val="dk1"/>
                </a:solidFill>
                <a:latin typeface="Montserrat"/>
                <a:ea typeface="Montserrat"/>
                <a:cs typeface="Montserrat"/>
                <a:sym typeface="Montserrat"/>
              </a:rPr>
              <a:t>Mobile app has in-built support and features such as touchscreens, cameras and voice input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Personalization: </a:t>
            </a:r>
            <a:r>
              <a:rPr lang="en" sz="1200">
                <a:solidFill>
                  <a:schemeClr val="dk1"/>
                </a:solidFill>
                <a:latin typeface="Montserrat"/>
                <a:ea typeface="Montserrat"/>
                <a:cs typeface="Montserrat"/>
                <a:sym typeface="Montserrat"/>
              </a:rPr>
              <a:t>can tailor user experience based on user preferences and usage patterns</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b="1" sz="1200">
              <a:latin typeface="Montserrat"/>
              <a:ea typeface="Montserrat"/>
              <a:cs typeface="Montserrat"/>
              <a:sym typeface="Montserrat"/>
            </a:endParaRPr>
          </a:p>
        </p:txBody>
      </p:sp>
      <p:sp>
        <p:nvSpPr>
          <p:cNvPr id="845" name="Google Shape;845;p101"/>
          <p:cNvSpPr txBox="1"/>
          <p:nvPr/>
        </p:nvSpPr>
        <p:spPr>
          <a:xfrm>
            <a:off x="4777150" y="1759550"/>
            <a:ext cx="4035900" cy="208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Potential complex interfaces </a:t>
            </a:r>
            <a:r>
              <a:rPr lang="en" sz="1200">
                <a:solidFill>
                  <a:schemeClr val="dk1"/>
                </a:solidFill>
                <a:latin typeface="Montserrat"/>
                <a:ea typeface="Montserrat"/>
                <a:cs typeface="Montserrat"/>
                <a:sym typeface="Montserrat"/>
              </a:rPr>
              <a:t>can make it confusing for older people to use</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Could potentially contribute to more screen time, </a:t>
            </a:r>
            <a:r>
              <a:rPr lang="en" sz="1200">
                <a:solidFill>
                  <a:schemeClr val="dk1"/>
                </a:solidFill>
                <a:latin typeface="Montserrat"/>
                <a:ea typeface="Montserrat"/>
                <a:cs typeface="Montserrat"/>
                <a:sym typeface="Montserrat"/>
              </a:rPr>
              <a:t>which is not helpful for people who are trying to be off their phones in recent days</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High friction to start: </a:t>
            </a:r>
            <a:r>
              <a:rPr lang="en" sz="1200">
                <a:solidFill>
                  <a:schemeClr val="dk1"/>
                </a:solidFill>
                <a:latin typeface="Montserrat"/>
                <a:ea typeface="Montserrat"/>
                <a:cs typeface="Montserrat"/>
                <a:sym typeface="Montserrat"/>
              </a:rPr>
              <a:t>Users might have trouble using the platform if they have to put in a lot of information in the beginning</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Screen Size Limitations</a:t>
            </a:r>
            <a:r>
              <a:rPr lang="en" sz="1200">
                <a:solidFill>
                  <a:schemeClr val="dk1"/>
                </a:solidFill>
                <a:latin typeface="Montserrat"/>
                <a:ea typeface="Montserrat"/>
                <a:cs typeface="Montserrat"/>
                <a:sym typeface="Montserrat"/>
              </a:rPr>
              <a:t>: could be challenging to present complex information or engage in detailed collaborative activities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b="1" lang="en" sz="1200">
                <a:solidFill>
                  <a:schemeClr val="dk1"/>
                </a:solidFill>
                <a:latin typeface="Montserrat"/>
                <a:ea typeface="Montserrat"/>
                <a:cs typeface="Montserrat"/>
                <a:sym typeface="Montserrat"/>
              </a:rPr>
              <a:t>Security Concerns:</a:t>
            </a:r>
            <a:r>
              <a:rPr lang="en" sz="1200">
                <a:solidFill>
                  <a:schemeClr val="dk1"/>
                </a:solidFill>
                <a:latin typeface="Montserrat"/>
                <a:ea typeface="Montserrat"/>
                <a:cs typeface="Montserrat"/>
                <a:sym typeface="Montserrat"/>
              </a:rPr>
              <a:t> mobile apps need to address security and privacy concerns</a:t>
            </a:r>
            <a:endParaRPr sz="1200">
              <a:solidFill>
                <a:schemeClr val="dk1"/>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02"/>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Script</a:t>
            </a:r>
            <a:endParaRPr/>
          </a:p>
        </p:txBody>
      </p:sp>
      <p:sp>
        <p:nvSpPr>
          <p:cNvPr id="851" name="Google Shape;851;p102"/>
          <p:cNvSpPr txBox="1"/>
          <p:nvPr/>
        </p:nvSpPr>
        <p:spPr>
          <a:xfrm>
            <a:off x="1181525" y="1474925"/>
            <a:ext cx="70746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Today, you’ll be helping us to test Kin, a platform designed to </a:t>
            </a:r>
            <a:r>
              <a:rPr lang="en" sz="1200">
                <a:latin typeface="Montserrat"/>
                <a:ea typeface="Montserrat"/>
                <a:cs typeface="Montserrat"/>
                <a:sym typeface="Montserrat"/>
              </a:rPr>
              <a:t>facilitate</a:t>
            </a:r>
            <a:r>
              <a:rPr lang="en" sz="1200">
                <a:latin typeface="Montserrat"/>
                <a:ea typeface="Montserrat"/>
                <a:cs typeface="Montserrat"/>
                <a:sym typeface="Montserrat"/>
              </a:rPr>
              <a:t> the sharing of memories among family members through prompts and collaboration. We are excited to have you participate in this testing session, and your feedback will be incredibly valuable to us.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During this session, we will present you with some paper interfaces that we have prototyped, and we’ll ask you to complete a series of tasks. As you perform these </a:t>
            </a:r>
            <a:r>
              <a:rPr lang="en" sz="1200">
                <a:latin typeface="Montserrat"/>
                <a:ea typeface="Montserrat"/>
                <a:cs typeface="Montserrat"/>
                <a:sym typeface="Montserrat"/>
              </a:rPr>
              <a:t>tasks, we encourage you to think out loud and share your thoughts with us. Don’t hesitate to let us know if you find anything confusing or if you have suggestions for improvement.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Now, let’s immerse ourselves in the experience. Imagine you’re using the Kin app with your family. You might see some of your family members engaging with the prompts and sharing their thoughts.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03"/>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Script, continued</a:t>
            </a:r>
            <a:endParaRPr/>
          </a:p>
        </p:txBody>
      </p:sp>
      <p:sp>
        <p:nvSpPr>
          <p:cNvPr id="857" name="Google Shape;857;p103"/>
          <p:cNvSpPr txBox="1"/>
          <p:nvPr/>
        </p:nvSpPr>
        <p:spPr>
          <a:xfrm>
            <a:off x="1181525" y="1322525"/>
            <a:ext cx="70746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First, we’d like you to onboard yourself into the app. This is a simple task to familiarize yourself with the initial steps of using Kin.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Next, we’ll ask you to respond to today’s prompt. This is a simple task that will give you a feel for what participation looks like in the app.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Following that, we’d like you to read your family’s responses for today and reply to one of your family member’s responses. This task is of moderate complexity and will help us understand how users engage with the content shared by their family members.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Finally, we’d like you to add a personal prompt to the system. This task is more complex and will test the app’s functionality for creating and sharing your own prompts.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As you go through these tasks, remember to think out loud and express your thoughts, concerns, and any ideas that come to mind. Your insights will greatly assist us in improving Kin’s platform. Thank you for your participation!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9"/>
          <p:cNvSpPr txBox="1"/>
          <p:nvPr>
            <p:ph type="title"/>
          </p:nvPr>
        </p:nvSpPr>
        <p:spPr>
          <a:xfrm>
            <a:off x="720000" y="1601018"/>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Concept Sketches</a:t>
            </a:r>
            <a:endParaRPr/>
          </a:p>
        </p:txBody>
      </p:sp>
      <p:sp>
        <p:nvSpPr>
          <p:cNvPr id="541" name="Google Shape;541;p59"/>
          <p:cNvSpPr txBox="1"/>
          <p:nvPr>
            <p:ph idx="4" type="title"/>
          </p:nvPr>
        </p:nvSpPr>
        <p:spPr>
          <a:xfrm>
            <a:off x="4166400" y="1019125"/>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02</a:t>
            </a:r>
            <a:endParaRPr/>
          </a:p>
        </p:txBody>
      </p:sp>
      <p:sp>
        <p:nvSpPr>
          <p:cNvPr id="542" name="Google Shape;542;p59"/>
          <p:cNvSpPr txBox="1"/>
          <p:nvPr>
            <p:ph idx="13" type="title"/>
          </p:nvPr>
        </p:nvSpPr>
        <p:spPr>
          <a:xfrm>
            <a:off x="1482600" y="2637887"/>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04</a:t>
            </a:r>
            <a:endParaRPr/>
          </a:p>
        </p:txBody>
      </p:sp>
      <p:sp>
        <p:nvSpPr>
          <p:cNvPr id="543" name="Google Shape;543;p59"/>
          <p:cNvSpPr txBox="1"/>
          <p:nvPr>
            <p:ph idx="2" type="title"/>
          </p:nvPr>
        </p:nvSpPr>
        <p:spPr>
          <a:xfrm>
            <a:off x="1482600" y="1019125"/>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01</a:t>
            </a:r>
            <a:endParaRPr/>
          </a:p>
        </p:txBody>
      </p:sp>
      <p:sp>
        <p:nvSpPr>
          <p:cNvPr id="544" name="Google Shape;544;p59"/>
          <p:cNvSpPr txBox="1"/>
          <p:nvPr>
            <p:ph idx="3" type="title"/>
          </p:nvPr>
        </p:nvSpPr>
        <p:spPr>
          <a:xfrm>
            <a:off x="3230100" y="1601025"/>
            <a:ext cx="26838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Chosen Realizations</a:t>
            </a:r>
            <a:endParaRPr/>
          </a:p>
        </p:txBody>
      </p:sp>
      <p:sp>
        <p:nvSpPr>
          <p:cNvPr id="545" name="Google Shape;545;p59"/>
          <p:cNvSpPr txBox="1"/>
          <p:nvPr>
            <p:ph idx="6" type="title"/>
          </p:nvPr>
        </p:nvSpPr>
        <p:spPr>
          <a:xfrm>
            <a:off x="6087600" y="1601018"/>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Selected Interface</a:t>
            </a:r>
            <a:endParaRPr/>
          </a:p>
        </p:txBody>
      </p:sp>
      <p:sp>
        <p:nvSpPr>
          <p:cNvPr id="546" name="Google Shape;546;p59"/>
          <p:cNvSpPr txBox="1"/>
          <p:nvPr>
            <p:ph idx="7" type="title"/>
          </p:nvPr>
        </p:nvSpPr>
        <p:spPr>
          <a:xfrm>
            <a:off x="6850200" y="1019125"/>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03</a:t>
            </a:r>
            <a:endParaRPr/>
          </a:p>
        </p:txBody>
      </p:sp>
      <p:sp>
        <p:nvSpPr>
          <p:cNvPr id="547" name="Google Shape;547;p59"/>
          <p:cNvSpPr txBox="1"/>
          <p:nvPr>
            <p:ph idx="9" type="title"/>
          </p:nvPr>
        </p:nvSpPr>
        <p:spPr>
          <a:xfrm>
            <a:off x="720000" y="3237379"/>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Low-fidelity Prototype</a:t>
            </a:r>
            <a:endParaRPr/>
          </a:p>
        </p:txBody>
      </p:sp>
      <p:sp>
        <p:nvSpPr>
          <p:cNvPr id="548" name="Google Shape;548;p59"/>
          <p:cNvSpPr txBox="1"/>
          <p:nvPr>
            <p:ph idx="15" type="title"/>
          </p:nvPr>
        </p:nvSpPr>
        <p:spPr>
          <a:xfrm>
            <a:off x="3403800" y="3237379"/>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Three Task Flows</a:t>
            </a:r>
            <a:endParaRPr/>
          </a:p>
        </p:txBody>
      </p:sp>
      <p:sp>
        <p:nvSpPr>
          <p:cNvPr id="549" name="Google Shape;549;p59"/>
          <p:cNvSpPr txBox="1"/>
          <p:nvPr>
            <p:ph idx="16" type="title"/>
          </p:nvPr>
        </p:nvSpPr>
        <p:spPr>
          <a:xfrm>
            <a:off x="4166400" y="2637887"/>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05</a:t>
            </a:r>
            <a:endParaRPr/>
          </a:p>
        </p:txBody>
      </p:sp>
      <p:sp>
        <p:nvSpPr>
          <p:cNvPr id="550" name="Google Shape;550;p59"/>
          <p:cNvSpPr txBox="1"/>
          <p:nvPr>
            <p:ph idx="15" type="title"/>
          </p:nvPr>
        </p:nvSpPr>
        <p:spPr>
          <a:xfrm>
            <a:off x="6087600" y="3237379"/>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Testing Methods &amp; Results</a:t>
            </a:r>
            <a:endParaRPr/>
          </a:p>
        </p:txBody>
      </p:sp>
      <p:sp>
        <p:nvSpPr>
          <p:cNvPr id="551" name="Google Shape;551;p59"/>
          <p:cNvSpPr txBox="1"/>
          <p:nvPr>
            <p:ph idx="16" type="title"/>
          </p:nvPr>
        </p:nvSpPr>
        <p:spPr>
          <a:xfrm>
            <a:off x="6850200" y="2637887"/>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06</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04"/>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System Usability Scale Questionnaire</a:t>
            </a:r>
            <a:endParaRPr/>
          </a:p>
        </p:txBody>
      </p:sp>
      <p:sp>
        <p:nvSpPr>
          <p:cNvPr id="863" name="Google Shape;863;p104"/>
          <p:cNvSpPr txBox="1"/>
          <p:nvPr/>
        </p:nvSpPr>
        <p:spPr>
          <a:xfrm>
            <a:off x="1181525" y="1322525"/>
            <a:ext cx="7074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Participants</a:t>
            </a:r>
            <a:r>
              <a:rPr lang="en" sz="1200">
                <a:latin typeface="Montserrat"/>
                <a:ea typeface="Montserrat"/>
                <a:cs typeface="Montserrat"/>
                <a:sym typeface="Montserrat"/>
              </a:rPr>
              <a:t> are asked to score the following 10 items on a scale of 1-10 where 1 indicates Strongly Disagree and 10 indicates Strongly Agree.</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I think that I would like to use this system frequently.</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I found the system unnecessarily complex.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I found the various functions in this system were well-integrated.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I thought there was too much inconsistency in this system.</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I felt very confident using the system.</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05"/>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SUS - Participant 1 - Misclicks: 4</a:t>
            </a:r>
            <a:endParaRPr/>
          </a:p>
        </p:txBody>
      </p:sp>
      <p:graphicFrame>
        <p:nvGraphicFramePr>
          <p:cNvPr id="869" name="Google Shape;869;p105"/>
          <p:cNvGraphicFramePr/>
          <p:nvPr/>
        </p:nvGraphicFramePr>
        <p:xfrm>
          <a:off x="952500" y="1619250"/>
          <a:ext cx="3000000" cy="3000000"/>
        </p:xfrm>
        <a:graphic>
          <a:graphicData uri="http://schemas.openxmlformats.org/drawingml/2006/table">
            <a:tbl>
              <a:tblPr>
                <a:noFill/>
                <a:tableStyleId>{9CB6C423-AAEB-4029-96E6-272C18B98897}</a:tableStyleId>
              </a:tblPr>
              <a:tblGrid>
                <a:gridCol w="3619500"/>
                <a:gridCol w="3619500"/>
              </a:tblGrid>
              <a:tr h="381000">
                <a:tc>
                  <a:txBody>
                    <a:bodyPr/>
                    <a:lstStyle/>
                    <a:p>
                      <a:pPr indent="0" lvl="0" marL="0" rtl="0" algn="l">
                        <a:spcBef>
                          <a:spcPts val="0"/>
                        </a:spcBef>
                        <a:spcAft>
                          <a:spcPts val="0"/>
                        </a:spcAft>
                        <a:buNone/>
                      </a:pPr>
                      <a:r>
                        <a:rPr lang="en"/>
                        <a:t>I think that I would like to use this system frequently.</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81000">
                <a:tc>
                  <a:txBody>
                    <a:bodyPr/>
                    <a:lstStyle/>
                    <a:p>
                      <a:pPr indent="0" lvl="0" marL="0" rtl="0" algn="l">
                        <a:spcBef>
                          <a:spcPts val="0"/>
                        </a:spcBef>
                        <a:spcAft>
                          <a:spcPts val="0"/>
                        </a:spcAft>
                        <a:buNone/>
                      </a:pPr>
                      <a:r>
                        <a:rPr lang="en"/>
                        <a:t>I found the system unnecessarily complex. </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81000">
                <a:tc>
                  <a:txBody>
                    <a:bodyPr/>
                    <a:lstStyle/>
                    <a:p>
                      <a:pPr indent="0" lvl="0" marL="0" rtl="0" algn="l">
                        <a:spcBef>
                          <a:spcPts val="0"/>
                        </a:spcBef>
                        <a:spcAft>
                          <a:spcPts val="0"/>
                        </a:spcAft>
                        <a:buNone/>
                      </a:pPr>
                      <a:r>
                        <a:rPr lang="en"/>
                        <a:t>I found the various functions in this system were well-integrated. </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r h="381000">
                <a:tc>
                  <a:txBody>
                    <a:bodyPr/>
                    <a:lstStyle/>
                    <a:p>
                      <a:pPr indent="0" lvl="0" marL="0" rtl="0" algn="l">
                        <a:spcBef>
                          <a:spcPts val="0"/>
                        </a:spcBef>
                        <a:spcAft>
                          <a:spcPts val="0"/>
                        </a:spcAft>
                        <a:buNone/>
                      </a:pPr>
                      <a:r>
                        <a:rPr lang="en"/>
                        <a:t>I thought there was too much inconsistency in this system.</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r>
              <a:tr h="381000">
                <a:tc>
                  <a:txBody>
                    <a:bodyPr/>
                    <a:lstStyle/>
                    <a:p>
                      <a:pPr indent="0" lvl="0" marL="0" rtl="0" algn="l">
                        <a:spcBef>
                          <a:spcPts val="0"/>
                        </a:spcBef>
                        <a:spcAft>
                          <a:spcPts val="0"/>
                        </a:spcAft>
                        <a:buNone/>
                      </a:pPr>
                      <a:r>
                        <a:rPr lang="en"/>
                        <a:t>I felt very confident using the system.</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SUS - Participant 2 - Misclicks - 3</a:t>
            </a:r>
            <a:endParaRPr/>
          </a:p>
        </p:txBody>
      </p:sp>
      <p:graphicFrame>
        <p:nvGraphicFramePr>
          <p:cNvPr id="875" name="Google Shape;875;p106"/>
          <p:cNvGraphicFramePr/>
          <p:nvPr/>
        </p:nvGraphicFramePr>
        <p:xfrm>
          <a:off x="952500" y="1619250"/>
          <a:ext cx="3000000" cy="3000000"/>
        </p:xfrm>
        <a:graphic>
          <a:graphicData uri="http://schemas.openxmlformats.org/drawingml/2006/table">
            <a:tbl>
              <a:tblPr>
                <a:noFill/>
                <a:tableStyleId>{9CB6C423-AAEB-4029-96E6-272C18B98897}</a:tableStyleId>
              </a:tblPr>
              <a:tblGrid>
                <a:gridCol w="3619500"/>
                <a:gridCol w="3619500"/>
              </a:tblGrid>
              <a:tr h="381000">
                <a:tc>
                  <a:txBody>
                    <a:bodyPr/>
                    <a:lstStyle/>
                    <a:p>
                      <a:pPr indent="0" lvl="0" marL="0" rtl="0" algn="l">
                        <a:spcBef>
                          <a:spcPts val="0"/>
                        </a:spcBef>
                        <a:spcAft>
                          <a:spcPts val="0"/>
                        </a:spcAft>
                        <a:buNone/>
                      </a:pPr>
                      <a:r>
                        <a:rPr lang="en"/>
                        <a:t>I think that I would like to use this system frequently.</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81000">
                <a:tc>
                  <a:txBody>
                    <a:bodyPr/>
                    <a:lstStyle/>
                    <a:p>
                      <a:pPr indent="0" lvl="0" marL="0" rtl="0" algn="l">
                        <a:spcBef>
                          <a:spcPts val="0"/>
                        </a:spcBef>
                        <a:spcAft>
                          <a:spcPts val="0"/>
                        </a:spcAft>
                        <a:buNone/>
                      </a:pPr>
                      <a:r>
                        <a:rPr lang="en"/>
                        <a:t>I found the system unnecessarily complex. </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81000">
                <a:tc>
                  <a:txBody>
                    <a:bodyPr/>
                    <a:lstStyle/>
                    <a:p>
                      <a:pPr indent="0" lvl="0" marL="0" rtl="0" algn="l">
                        <a:spcBef>
                          <a:spcPts val="0"/>
                        </a:spcBef>
                        <a:spcAft>
                          <a:spcPts val="0"/>
                        </a:spcAft>
                        <a:buNone/>
                      </a:pPr>
                      <a:r>
                        <a:rPr lang="en"/>
                        <a:t>I found the various functions in this system were well-integrated. </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r h="381000">
                <a:tc>
                  <a:txBody>
                    <a:bodyPr/>
                    <a:lstStyle/>
                    <a:p>
                      <a:pPr indent="0" lvl="0" marL="0" rtl="0" algn="l">
                        <a:spcBef>
                          <a:spcPts val="0"/>
                        </a:spcBef>
                        <a:spcAft>
                          <a:spcPts val="0"/>
                        </a:spcAft>
                        <a:buNone/>
                      </a:pPr>
                      <a:r>
                        <a:rPr lang="en"/>
                        <a:t>I thought there was too much inconsistency in this system.</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r>
              <a:tr h="381000">
                <a:tc>
                  <a:txBody>
                    <a:bodyPr/>
                    <a:lstStyle/>
                    <a:p>
                      <a:pPr indent="0" lvl="0" marL="0" rtl="0" algn="l">
                        <a:spcBef>
                          <a:spcPts val="0"/>
                        </a:spcBef>
                        <a:spcAft>
                          <a:spcPts val="0"/>
                        </a:spcAft>
                        <a:buNone/>
                      </a:pPr>
                      <a:r>
                        <a:rPr lang="en"/>
                        <a:t>I felt very confident using the system.</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07"/>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SUS - Participant 3 - Misclicks 2</a:t>
            </a:r>
            <a:endParaRPr/>
          </a:p>
        </p:txBody>
      </p:sp>
      <p:graphicFrame>
        <p:nvGraphicFramePr>
          <p:cNvPr id="881" name="Google Shape;881;p107"/>
          <p:cNvGraphicFramePr/>
          <p:nvPr/>
        </p:nvGraphicFramePr>
        <p:xfrm>
          <a:off x="952500" y="1619250"/>
          <a:ext cx="3000000" cy="3000000"/>
        </p:xfrm>
        <a:graphic>
          <a:graphicData uri="http://schemas.openxmlformats.org/drawingml/2006/table">
            <a:tbl>
              <a:tblPr>
                <a:noFill/>
                <a:tableStyleId>{9CB6C423-AAEB-4029-96E6-272C18B98897}</a:tableStyleId>
              </a:tblPr>
              <a:tblGrid>
                <a:gridCol w="3619500"/>
                <a:gridCol w="3619500"/>
              </a:tblGrid>
              <a:tr h="381000">
                <a:tc>
                  <a:txBody>
                    <a:bodyPr/>
                    <a:lstStyle/>
                    <a:p>
                      <a:pPr indent="0" lvl="0" marL="0" rtl="0" algn="l">
                        <a:spcBef>
                          <a:spcPts val="0"/>
                        </a:spcBef>
                        <a:spcAft>
                          <a:spcPts val="0"/>
                        </a:spcAft>
                        <a:buNone/>
                      </a:pPr>
                      <a:r>
                        <a:rPr lang="en"/>
                        <a:t>I think that I would like to use this system frequently.</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81000">
                <a:tc>
                  <a:txBody>
                    <a:bodyPr/>
                    <a:lstStyle/>
                    <a:p>
                      <a:pPr indent="0" lvl="0" marL="0" rtl="0" algn="l">
                        <a:spcBef>
                          <a:spcPts val="0"/>
                        </a:spcBef>
                        <a:spcAft>
                          <a:spcPts val="0"/>
                        </a:spcAft>
                        <a:buNone/>
                      </a:pPr>
                      <a:r>
                        <a:rPr lang="en"/>
                        <a:t>I found the system unnecessarily complex. </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81000">
                <a:tc>
                  <a:txBody>
                    <a:bodyPr/>
                    <a:lstStyle/>
                    <a:p>
                      <a:pPr indent="0" lvl="0" marL="0" rtl="0" algn="l">
                        <a:spcBef>
                          <a:spcPts val="0"/>
                        </a:spcBef>
                        <a:spcAft>
                          <a:spcPts val="0"/>
                        </a:spcAft>
                        <a:buNone/>
                      </a:pPr>
                      <a:r>
                        <a:rPr lang="en"/>
                        <a:t>I found the various functions in this system were well-integrated. </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r h="381000">
                <a:tc>
                  <a:txBody>
                    <a:bodyPr/>
                    <a:lstStyle/>
                    <a:p>
                      <a:pPr indent="0" lvl="0" marL="0" rtl="0" algn="l">
                        <a:spcBef>
                          <a:spcPts val="0"/>
                        </a:spcBef>
                        <a:spcAft>
                          <a:spcPts val="0"/>
                        </a:spcAft>
                        <a:buNone/>
                      </a:pPr>
                      <a:r>
                        <a:rPr lang="en"/>
                        <a:t>I thought there was too much inconsistency in this system.</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r>
              <a:tr h="381000">
                <a:tc>
                  <a:txBody>
                    <a:bodyPr/>
                    <a:lstStyle/>
                    <a:p>
                      <a:pPr indent="0" lvl="0" marL="0" rtl="0" algn="l">
                        <a:spcBef>
                          <a:spcPts val="0"/>
                        </a:spcBef>
                        <a:spcAft>
                          <a:spcPts val="0"/>
                        </a:spcAft>
                        <a:buNone/>
                      </a:pPr>
                      <a:r>
                        <a:rPr lang="en"/>
                        <a:t>I felt very confident using the system.</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08"/>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SUS - Participant 4 - Misclicks: 3</a:t>
            </a:r>
            <a:endParaRPr/>
          </a:p>
        </p:txBody>
      </p:sp>
      <p:graphicFrame>
        <p:nvGraphicFramePr>
          <p:cNvPr id="887" name="Google Shape;887;p108"/>
          <p:cNvGraphicFramePr/>
          <p:nvPr/>
        </p:nvGraphicFramePr>
        <p:xfrm>
          <a:off x="952500" y="1619250"/>
          <a:ext cx="3000000" cy="3000000"/>
        </p:xfrm>
        <a:graphic>
          <a:graphicData uri="http://schemas.openxmlformats.org/drawingml/2006/table">
            <a:tbl>
              <a:tblPr>
                <a:noFill/>
                <a:tableStyleId>{9CB6C423-AAEB-4029-96E6-272C18B98897}</a:tableStyleId>
              </a:tblPr>
              <a:tblGrid>
                <a:gridCol w="3619500"/>
                <a:gridCol w="3619500"/>
              </a:tblGrid>
              <a:tr h="381000">
                <a:tc>
                  <a:txBody>
                    <a:bodyPr/>
                    <a:lstStyle/>
                    <a:p>
                      <a:pPr indent="0" lvl="0" marL="0" rtl="0" algn="l">
                        <a:spcBef>
                          <a:spcPts val="0"/>
                        </a:spcBef>
                        <a:spcAft>
                          <a:spcPts val="0"/>
                        </a:spcAft>
                        <a:buNone/>
                      </a:pPr>
                      <a:r>
                        <a:rPr lang="en"/>
                        <a:t>I think that I would like to use this system frequently.</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81000">
                <a:tc>
                  <a:txBody>
                    <a:bodyPr/>
                    <a:lstStyle/>
                    <a:p>
                      <a:pPr indent="0" lvl="0" marL="0" rtl="0" algn="l">
                        <a:spcBef>
                          <a:spcPts val="0"/>
                        </a:spcBef>
                        <a:spcAft>
                          <a:spcPts val="0"/>
                        </a:spcAft>
                        <a:buNone/>
                      </a:pPr>
                      <a:r>
                        <a:rPr lang="en"/>
                        <a:t>I found the system unnecessarily complex. </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81000">
                <a:tc>
                  <a:txBody>
                    <a:bodyPr/>
                    <a:lstStyle/>
                    <a:p>
                      <a:pPr indent="0" lvl="0" marL="0" rtl="0" algn="l">
                        <a:spcBef>
                          <a:spcPts val="0"/>
                        </a:spcBef>
                        <a:spcAft>
                          <a:spcPts val="0"/>
                        </a:spcAft>
                        <a:buNone/>
                      </a:pPr>
                      <a:r>
                        <a:rPr lang="en"/>
                        <a:t>I found the various functions in this system were well-integrated. </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r h="381000">
                <a:tc>
                  <a:txBody>
                    <a:bodyPr/>
                    <a:lstStyle/>
                    <a:p>
                      <a:pPr indent="0" lvl="0" marL="0" rtl="0" algn="l">
                        <a:spcBef>
                          <a:spcPts val="0"/>
                        </a:spcBef>
                        <a:spcAft>
                          <a:spcPts val="0"/>
                        </a:spcAft>
                        <a:buNone/>
                      </a:pPr>
                      <a:r>
                        <a:rPr lang="en"/>
                        <a:t>I thought there was too much inconsistency in this system.</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r>
              <a:tr h="381000">
                <a:tc>
                  <a:txBody>
                    <a:bodyPr/>
                    <a:lstStyle/>
                    <a:p>
                      <a:pPr indent="0" lvl="0" marL="0" rtl="0" algn="l">
                        <a:spcBef>
                          <a:spcPts val="0"/>
                        </a:spcBef>
                        <a:spcAft>
                          <a:spcPts val="0"/>
                        </a:spcAft>
                        <a:buNone/>
                      </a:pPr>
                      <a:r>
                        <a:rPr lang="en"/>
                        <a:t>I felt very confident using the system.</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0"/>
          <p:cNvSpPr txBox="1"/>
          <p:nvPr>
            <p:ph type="title"/>
          </p:nvPr>
        </p:nvSpPr>
        <p:spPr>
          <a:xfrm>
            <a:off x="1404450" y="2366275"/>
            <a:ext cx="6335100" cy="181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Concept Sketches</a:t>
            </a:r>
            <a:endParaRPr/>
          </a:p>
        </p:txBody>
      </p:sp>
      <p:sp>
        <p:nvSpPr>
          <p:cNvPr id="557" name="Google Shape;557;p60"/>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1"/>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Concept 1: VR </a:t>
            </a:r>
            <a:endParaRPr/>
          </a:p>
        </p:txBody>
      </p:sp>
      <p:pic>
        <p:nvPicPr>
          <p:cNvPr id="563" name="Google Shape;563;p61"/>
          <p:cNvPicPr preferRelativeResize="0"/>
          <p:nvPr/>
        </p:nvPicPr>
        <p:blipFill>
          <a:blip r:embed="rId3">
            <a:alphaModFix/>
          </a:blip>
          <a:stretch>
            <a:fillRect/>
          </a:stretch>
        </p:blipFill>
        <p:spPr>
          <a:xfrm>
            <a:off x="713237" y="1017725"/>
            <a:ext cx="4654423" cy="3604451"/>
          </a:xfrm>
          <a:prstGeom prst="rect">
            <a:avLst/>
          </a:prstGeom>
          <a:noFill/>
          <a:ln>
            <a:noFill/>
          </a:ln>
        </p:spPr>
      </p:pic>
      <p:sp>
        <p:nvSpPr>
          <p:cNvPr id="564" name="Google Shape;564;p61"/>
          <p:cNvSpPr txBox="1"/>
          <p:nvPr/>
        </p:nvSpPr>
        <p:spPr>
          <a:xfrm>
            <a:off x="5643450" y="1261175"/>
            <a:ext cx="3233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Key feature: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Recreating and generating experiences/memories from voice descriptions and past photos from scratch. </a:t>
            </a:r>
            <a:endParaRPr sz="12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2"/>
          <p:cNvSpPr txBox="1"/>
          <p:nvPr>
            <p:ph type="title"/>
          </p:nvPr>
        </p:nvSpPr>
        <p:spPr>
          <a:xfrm>
            <a:off x="713225" y="445025"/>
            <a:ext cx="712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Concept 2: Wearable (Apple Watch)</a:t>
            </a:r>
            <a:endParaRPr/>
          </a:p>
        </p:txBody>
      </p:sp>
      <p:pic>
        <p:nvPicPr>
          <p:cNvPr id="570" name="Google Shape;570;p62"/>
          <p:cNvPicPr preferRelativeResize="0"/>
          <p:nvPr/>
        </p:nvPicPr>
        <p:blipFill>
          <a:blip r:embed="rId3">
            <a:alphaModFix/>
          </a:blip>
          <a:stretch>
            <a:fillRect/>
          </a:stretch>
        </p:blipFill>
        <p:spPr>
          <a:xfrm>
            <a:off x="713225" y="1017725"/>
            <a:ext cx="4720548" cy="3655651"/>
          </a:xfrm>
          <a:prstGeom prst="rect">
            <a:avLst/>
          </a:prstGeom>
          <a:noFill/>
          <a:ln>
            <a:noFill/>
          </a:ln>
        </p:spPr>
      </p:pic>
      <p:sp>
        <p:nvSpPr>
          <p:cNvPr id="571" name="Google Shape;571;p62"/>
          <p:cNvSpPr txBox="1"/>
          <p:nvPr/>
        </p:nvSpPr>
        <p:spPr>
          <a:xfrm>
            <a:off x="5643450" y="1261175"/>
            <a:ext cx="3233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Key feature: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Convenient and timely notifications when family member responds to prompts - allowing </a:t>
            </a:r>
            <a:r>
              <a:rPr lang="en" sz="1200">
                <a:latin typeface="Montserrat"/>
                <a:ea typeface="Montserrat"/>
                <a:cs typeface="Montserrat"/>
                <a:sym typeface="Montserrat"/>
              </a:rPr>
              <a:t>inspirations</a:t>
            </a:r>
            <a:r>
              <a:rPr lang="en" sz="1200">
                <a:latin typeface="Montserrat"/>
                <a:ea typeface="Montserrat"/>
                <a:cs typeface="Montserrat"/>
                <a:sym typeface="Montserrat"/>
              </a:rPr>
              <a:t> at the speed of thought.</a:t>
            </a:r>
            <a:endParaRPr sz="12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3"/>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Concept 3: AR</a:t>
            </a:r>
            <a:endParaRPr/>
          </a:p>
        </p:txBody>
      </p:sp>
      <p:pic>
        <p:nvPicPr>
          <p:cNvPr id="577" name="Google Shape;577;p63"/>
          <p:cNvPicPr preferRelativeResize="0"/>
          <p:nvPr/>
        </p:nvPicPr>
        <p:blipFill>
          <a:blip r:embed="rId3">
            <a:alphaModFix/>
          </a:blip>
          <a:stretch>
            <a:fillRect/>
          </a:stretch>
        </p:blipFill>
        <p:spPr>
          <a:xfrm>
            <a:off x="713225" y="1017725"/>
            <a:ext cx="4648950" cy="3600200"/>
          </a:xfrm>
          <a:prstGeom prst="rect">
            <a:avLst/>
          </a:prstGeom>
          <a:noFill/>
          <a:ln>
            <a:noFill/>
          </a:ln>
        </p:spPr>
      </p:pic>
      <p:sp>
        <p:nvSpPr>
          <p:cNvPr id="578" name="Google Shape;578;p63"/>
          <p:cNvSpPr txBox="1"/>
          <p:nvPr/>
        </p:nvSpPr>
        <p:spPr>
          <a:xfrm>
            <a:off x="5643450" y="1261175"/>
            <a:ext cx="3233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Key feature: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Making certain real world objects memorable by incorporating live stories and meanings to them in the AR world.</a:t>
            </a:r>
            <a:endParaRPr sz="12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