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y="5143500" cx="9144000"/>
  <p:notesSz cx="6858000" cy="9144000"/>
  <p:embeddedFontLst>
    <p:embeddedFont>
      <p:font typeface="Roboto"/>
      <p:regular r:id="rId44"/>
      <p:bold r:id="rId45"/>
      <p:italic r:id="rId46"/>
      <p:boldItalic r:id="rId47"/>
    </p:embeddedFont>
    <p:embeddedFont>
      <p:font typeface="Merriweather Light"/>
      <p:regular r:id="rId48"/>
      <p:bold r:id="rId49"/>
      <p:italic r:id="rId50"/>
      <p:boldItalic r:id="rId51"/>
    </p:embeddedFont>
    <p:embeddedFont>
      <p:font typeface="Montserrat"/>
      <p:regular r:id="rId52"/>
      <p:bold r:id="rId53"/>
      <p:italic r:id="rId54"/>
      <p:boldItalic r:id="rId55"/>
    </p:embeddedFont>
    <p:embeddedFont>
      <p:font typeface="Open Sans SemiBold"/>
      <p:regular r:id="rId56"/>
      <p:bold r:id="rId57"/>
      <p:italic r:id="rId58"/>
      <p:boldItalic r:id="rId59"/>
    </p:embeddedFont>
    <p:embeddedFont>
      <p:font typeface="Vidaloka"/>
      <p:regular r:id="rId60"/>
    </p:embeddedFont>
    <p:embeddedFont>
      <p:font typeface="Russo One"/>
      <p:regular r:id="rId61"/>
    </p:embeddedFont>
    <p:embeddedFont>
      <p:font typeface="Mako"/>
      <p:regular r:id="rId62"/>
    </p:embeddedFont>
    <p:embeddedFont>
      <p:font typeface="Crimson Text"/>
      <p:regular r:id="rId63"/>
      <p:bold r:id="rId64"/>
      <p:italic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6F1860-403B-469B-9ECC-574AD958F90B}">
  <a:tblStyle styleId="{566F1860-403B-469B-9ECC-574AD958F90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font" Target="fonts/Roboto-regular.fntdata"/><Relationship Id="rId43" Type="http://schemas.openxmlformats.org/officeDocument/2006/relationships/slide" Target="slides/slide38.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MerriweatherLight-regular.fntdata"/><Relationship Id="rId47" Type="http://schemas.openxmlformats.org/officeDocument/2006/relationships/font" Target="fonts/Roboto-boldItalic.fntdata"/><Relationship Id="rId49" Type="http://schemas.openxmlformats.org/officeDocument/2006/relationships/font" Target="fonts/Merriweather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0" Type="http://schemas.openxmlformats.org/officeDocument/2006/relationships/font" Target="fonts/OpenSans-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ako-regular.fntdata"/><Relationship Id="rId61" Type="http://schemas.openxmlformats.org/officeDocument/2006/relationships/font" Target="fonts/RussoOne-regular.fntdata"/><Relationship Id="rId20" Type="http://schemas.openxmlformats.org/officeDocument/2006/relationships/slide" Target="slides/slide15.xml"/><Relationship Id="rId64" Type="http://schemas.openxmlformats.org/officeDocument/2006/relationships/font" Target="fonts/CrimsonText-bold.fntdata"/><Relationship Id="rId63" Type="http://schemas.openxmlformats.org/officeDocument/2006/relationships/font" Target="fonts/CrimsonText-regular.fntdata"/><Relationship Id="rId22" Type="http://schemas.openxmlformats.org/officeDocument/2006/relationships/slide" Target="slides/slide17.xml"/><Relationship Id="rId66" Type="http://schemas.openxmlformats.org/officeDocument/2006/relationships/font" Target="fonts/CrimsonText-boldItalic.fntdata"/><Relationship Id="rId21" Type="http://schemas.openxmlformats.org/officeDocument/2006/relationships/slide" Target="slides/slide16.xml"/><Relationship Id="rId65" Type="http://schemas.openxmlformats.org/officeDocument/2006/relationships/font" Target="fonts/CrimsonText-italic.fntdata"/><Relationship Id="rId24" Type="http://schemas.openxmlformats.org/officeDocument/2006/relationships/slide" Target="slides/slide19.xml"/><Relationship Id="rId68" Type="http://schemas.openxmlformats.org/officeDocument/2006/relationships/font" Target="fonts/OpenSans-bold.fntdata"/><Relationship Id="rId23" Type="http://schemas.openxmlformats.org/officeDocument/2006/relationships/slide" Target="slides/slide18.xml"/><Relationship Id="rId67" Type="http://schemas.openxmlformats.org/officeDocument/2006/relationships/font" Target="fonts/OpenSans-regular.fntdata"/><Relationship Id="rId60" Type="http://schemas.openxmlformats.org/officeDocument/2006/relationships/font" Target="fonts/Vidaloka-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MerriweatherLight-boldItalic.fntdata"/><Relationship Id="rId50" Type="http://schemas.openxmlformats.org/officeDocument/2006/relationships/font" Target="fonts/MerriweatherLight-italic.fntdata"/><Relationship Id="rId53" Type="http://schemas.openxmlformats.org/officeDocument/2006/relationships/font" Target="fonts/Montserrat-bold.fntdata"/><Relationship Id="rId52" Type="http://schemas.openxmlformats.org/officeDocument/2006/relationships/font" Target="fonts/Montserrat-regular.fntdata"/><Relationship Id="rId11" Type="http://schemas.openxmlformats.org/officeDocument/2006/relationships/slide" Target="slides/slide6.xml"/><Relationship Id="rId55" Type="http://schemas.openxmlformats.org/officeDocument/2006/relationships/font" Target="fonts/Montserrat-boldItalic.fntdata"/><Relationship Id="rId10" Type="http://schemas.openxmlformats.org/officeDocument/2006/relationships/slide" Target="slides/slide5.xml"/><Relationship Id="rId54" Type="http://schemas.openxmlformats.org/officeDocument/2006/relationships/font" Target="fonts/Montserrat-italic.fntdata"/><Relationship Id="rId13" Type="http://schemas.openxmlformats.org/officeDocument/2006/relationships/slide" Target="slides/slide8.xml"/><Relationship Id="rId57" Type="http://schemas.openxmlformats.org/officeDocument/2006/relationships/font" Target="fonts/OpenSansSemiBold-bold.fntdata"/><Relationship Id="rId12" Type="http://schemas.openxmlformats.org/officeDocument/2006/relationships/slide" Target="slides/slide7.xml"/><Relationship Id="rId56" Type="http://schemas.openxmlformats.org/officeDocument/2006/relationships/font" Target="fonts/OpenSansSemiBold-regular.fntdata"/><Relationship Id="rId15" Type="http://schemas.openxmlformats.org/officeDocument/2006/relationships/slide" Target="slides/slide10.xml"/><Relationship Id="rId59" Type="http://schemas.openxmlformats.org/officeDocument/2006/relationships/font" Target="fonts/OpenSansSemiBold-boldItalic.fntdata"/><Relationship Id="rId14" Type="http://schemas.openxmlformats.org/officeDocument/2006/relationships/slide" Target="slides/slide9.xml"/><Relationship Id="rId58" Type="http://schemas.openxmlformats.org/officeDocument/2006/relationships/font" Target="fonts/OpenSansSem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mento.co/#value-prop" TargetMode="External"/><Relationship Id="rId3" Type="http://schemas.openxmlformats.org/officeDocument/2006/relationships/hyperlink" Target="https://apps.apple.com/us/app/remento-record-family-stories/id1628933996"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mento.co/#value-prop" TargetMode="External"/><Relationship Id="rId3" Type="http://schemas.openxmlformats.org/officeDocument/2006/relationships/hyperlink" Target="https://apps.apple.com/us/app/remento-record-family-stories/id1628933996"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lifetales.com/"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mento.co/#value-prop" TargetMode="External"/><Relationship Id="rId3" Type="http://schemas.openxmlformats.org/officeDocument/2006/relationships/hyperlink" Target="https://apps.apple.com/us/app/remento-record-family-stories/id1628933996"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qPOrWa_cGUA" TargetMode="External"/><Relationship Id="rId3" Type="http://schemas.openxmlformats.org/officeDocument/2006/relationships/hyperlink" Target="https://vimeo.com/876220624?share=copy"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g29008c2c93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29008c2c9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Meant to serve as additional context for some of our decisions and our big ideas/goals with the app!</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4fc07f161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24fc07f161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8c5b6926c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28c5b6926c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cf7a3c503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cf7a3c503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4fa55bbab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4fa55bbab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t>https://storied.com/</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9151dcfe2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9151dcfe2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9008c2c93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9008c2c93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91415e691b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91415e691b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4e00c5642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4e00c5642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Remento: </a:t>
            </a:r>
            <a:endParaRPr/>
          </a:p>
          <a:p>
            <a:pPr indent="-298450" lvl="0" marL="457200" rtl="0" algn="l">
              <a:spcBef>
                <a:spcPts val="0"/>
              </a:spcBef>
              <a:spcAft>
                <a:spcPts val="0"/>
              </a:spcAft>
              <a:buSzPts val="1100"/>
              <a:buChar char="-"/>
            </a:pPr>
            <a:r>
              <a:rPr lang="en" u="sng">
                <a:solidFill>
                  <a:schemeClr val="hlink"/>
                </a:solidFill>
                <a:hlinkClick r:id="rId2"/>
              </a:rPr>
              <a:t>https://www.remento.co/#value-prop</a:t>
            </a:r>
            <a:endParaRPr/>
          </a:p>
          <a:p>
            <a:pPr indent="-298450" lvl="0" marL="457200" rtl="0" algn="l">
              <a:spcBef>
                <a:spcPts val="0"/>
              </a:spcBef>
              <a:spcAft>
                <a:spcPts val="0"/>
              </a:spcAft>
              <a:buSzPts val="1100"/>
              <a:buChar char="-"/>
            </a:pPr>
            <a:r>
              <a:rPr lang="en" u="sng">
                <a:solidFill>
                  <a:schemeClr val="hlink"/>
                </a:solidFill>
                <a:hlinkClick r:id="rId3"/>
              </a:rPr>
              <a:t>https://apps.apple.com/us/app/remento-record-family-stories/id1628933996</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8ff8dc7e41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8ff8dc7e41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Remento: </a:t>
            </a:r>
            <a:endParaRPr/>
          </a:p>
          <a:p>
            <a:pPr indent="-298450" lvl="0" marL="457200" rtl="0" algn="l">
              <a:spcBef>
                <a:spcPts val="0"/>
              </a:spcBef>
              <a:spcAft>
                <a:spcPts val="0"/>
              </a:spcAft>
              <a:buSzPts val="1100"/>
              <a:buChar char="-"/>
            </a:pPr>
            <a:r>
              <a:rPr lang="en" u="sng">
                <a:solidFill>
                  <a:schemeClr val="hlink"/>
                </a:solidFill>
                <a:hlinkClick r:id="rId2"/>
              </a:rPr>
              <a:t>https://www.remento.co/#value-prop</a:t>
            </a:r>
            <a:endParaRPr/>
          </a:p>
          <a:p>
            <a:pPr indent="-298450" lvl="0" marL="457200" rtl="0" algn="l">
              <a:spcBef>
                <a:spcPts val="0"/>
              </a:spcBef>
              <a:spcAft>
                <a:spcPts val="0"/>
              </a:spcAft>
              <a:buSzPts val="1100"/>
              <a:buChar char="-"/>
            </a:pPr>
            <a:r>
              <a:rPr lang="en" u="sng">
                <a:solidFill>
                  <a:schemeClr val="hlink"/>
                </a:solidFill>
                <a:hlinkClick r:id="rId3"/>
              </a:rPr>
              <a:t>https://apps.apple.com/us/app/remento-record-family-stories/id1628933996</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cf7a3c50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cf7a3c50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91415e691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91415e691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LifeTale:</a:t>
            </a:r>
            <a:endParaRPr/>
          </a:p>
          <a:p>
            <a:pPr indent="-298450" lvl="0" marL="457200" rtl="0" algn="l">
              <a:spcBef>
                <a:spcPts val="0"/>
              </a:spcBef>
              <a:spcAft>
                <a:spcPts val="0"/>
              </a:spcAft>
              <a:buSzPts val="1100"/>
              <a:buChar char="-"/>
            </a:pPr>
            <a:r>
              <a:rPr lang="en" u="sng">
                <a:solidFill>
                  <a:schemeClr val="hlink"/>
                </a:solidFill>
                <a:hlinkClick r:id="rId2"/>
              </a:rPr>
              <a:t>https://www.lifetales.com/</a:t>
            </a:r>
            <a:endParaRPr/>
          </a:p>
          <a:p>
            <a:pPr indent="-298450" lvl="0" marL="457200" rtl="0" algn="l">
              <a:spcBef>
                <a:spcPts val="0"/>
              </a:spcBef>
              <a:spcAft>
                <a:spcPts val="0"/>
              </a:spcAft>
              <a:buSzPts val="1100"/>
              <a:buChar char="-"/>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291415e691b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291415e691b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Remento: </a:t>
            </a:r>
            <a:endParaRPr/>
          </a:p>
          <a:p>
            <a:pPr indent="-298450" lvl="0" marL="457200" rtl="0" algn="l">
              <a:spcBef>
                <a:spcPts val="0"/>
              </a:spcBef>
              <a:spcAft>
                <a:spcPts val="0"/>
              </a:spcAft>
              <a:buSzPts val="1100"/>
              <a:buChar char="-"/>
            </a:pPr>
            <a:r>
              <a:rPr lang="en" u="sng">
                <a:solidFill>
                  <a:schemeClr val="hlink"/>
                </a:solidFill>
                <a:hlinkClick r:id="rId2"/>
              </a:rPr>
              <a:t>https://www.remento.co/#value-prop</a:t>
            </a:r>
            <a:endParaRPr/>
          </a:p>
          <a:p>
            <a:pPr indent="-298450" lvl="0" marL="457200" rtl="0" algn="l">
              <a:spcBef>
                <a:spcPts val="0"/>
              </a:spcBef>
              <a:spcAft>
                <a:spcPts val="0"/>
              </a:spcAft>
              <a:buSzPts val="1100"/>
              <a:buChar char="-"/>
            </a:pPr>
            <a:r>
              <a:rPr lang="en" u="sng">
                <a:solidFill>
                  <a:schemeClr val="hlink"/>
                </a:solidFill>
                <a:hlinkClick r:id="rId3"/>
              </a:rPr>
              <a:t>https://apps.apple.com/us/app/remento-record-family-stories/id1628933996</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91415e691b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91415e691b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29008c2c93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29008c2c93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8c5b6926c3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8c5b6926c3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29151dcfe2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29151dcfe2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9151dcfe2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9151dcfe2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few off the top of my head: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 Different meanings of intuitive, especially with a diverse array of users, so inclusivity can look different depending on the user</a:t>
            </a:r>
            <a:endParaRPr/>
          </a:p>
          <a:p>
            <a:pPr indent="0" lvl="0" marL="0" rtl="0" algn="l">
              <a:spcBef>
                <a:spcPts val="0"/>
              </a:spcBef>
              <a:spcAft>
                <a:spcPts val="0"/>
              </a:spcAft>
              <a:buClr>
                <a:schemeClr val="dk1"/>
              </a:buClr>
              <a:buSzPts val="1100"/>
              <a:buFont typeface="Arial"/>
              <a:buNone/>
            </a:pPr>
            <a:r>
              <a:rPr lang="en"/>
              <a:t>- Being careful with “Engaging”, because too much can be too much and make for a bad experience, as seen from the family story game prototype testing</a:t>
            </a:r>
            <a:endParaRPr/>
          </a:p>
          <a:p>
            <a:pPr indent="0" lvl="0" marL="0" rtl="0" algn="l">
              <a:spcBef>
                <a:spcPts val="0"/>
              </a:spcBef>
              <a:spcAft>
                <a:spcPts val="0"/>
              </a:spcAft>
              <a:buClr>
                <a:schemeClr val="dk1"/>
              </a:buClr>
              <a:buSzPts val="1100"/>
              <a:buFont typeface="Arial"/>
              <a:buNone/>
            </a:pPr>
            <a:r>
              <a:rPr lang="en"/>
              <a:t>- Community and Inclusiveness could have friction, as people define their own communities and that could inherently be exclusive. We have heard of varying degrees of privacy and publicity needs from different people</a:t>
            </a:r>
            <a:endParaRPr/>
          </a:p>
          <a:p>
            <a:pPr indent="0" lvl="0" marL="0" rtl="0" algn="l">
              <a:spcBef>
                <a:spcPts val="0"/>
              </a:spcBef>
              <a:spcAft>
                <a:spcPts val="0"/>
              </a:spcAft>
              <a:buClr>
                <a:schemeClr val="dk1"/>
              </a:buClr>
              <a:buSzPts val="1100"/>
              <a:buFont typeface="Arial"/>
              <a:buNone/>
            </a:pPr>
            <a:r>
              <a:rPr lang="en"/>
              <a:t>A few off the top of my head:</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4fee4581c9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4fee4581c9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8c5b6926c3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28c5b6926c3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28c5b6926c3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28c5b6926c3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24fc07f161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7" name="Google Shape;517;g24fc07f1611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9008c2c93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29008c2c93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9008c2c93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9008c2c93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9008c2c93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9008c2c93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4fc07f1611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4fc07f1611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4fee4581c9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4fee4581c9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sz="1400" u="sng">
                <a:solidFill>
                  <a:schemeClr val="dk1"/>
                </a:solidFill>
                <a:latin typeface="Montserrat"/>
                <a:ea typeface="Montserrat"/>
                <a:cs typeface="Montserrat"/>
                <a:sym typeface="Montserrat"/>
                <a:hlinkClick r:id="rId2">
                  <a:extLst>
                    <a:ext uri="{A12FA001-AC4F-418D-AE19-62706E023703}">
                      <ahyp:hlinkClr val="tx"/>
                    </a:ext>
                  </a:extLst>
                </a:hlinkClick>
              </a:rPr>
              <a:t>https://www.youtube.com/watch?v=qPOrWa_cGUA</a:t>
            </a:r>
            <a:r>
              <a:rPr i="1" lang="en" sz="1400">
                <a:solidFill>
                  <a:schemeClr val="dk1"/>
                </a:solidFill>
                <a:latin typeface="Montserrat"/>
                <a:ea typeface="Montserrat"/>
                <a:cs typeface="Montserrat"/>
                <a:sym typeface="Montserrat"/>
              </a:rPr>
              <a:t> </a:t>
            </a:r>
            <a:endParaRPr i="1" sz="1400">
              <a:solidFill>
                <a:schemeClr val="dk1"/>
              </a:solidFill>
              <a:latin typeface="Montserrat"/>
              <a:ea typeface="Montserrat"/>
              <a:cs typeface="Montserrat"/>
              <a:sym typeface="Montserrat"/>
            </a:endParaRPr>
          </a:p>
          <a:p>
            <a:pPr indent="0" lvl="0" marL="0" rtl="0" algn="l">
              <a:spcBef>
                <a:spcPts val="0"/>
              </a:spcBef>
              <a:spcAft>
                <a:spcPts val="0"/>
              </a:spcAft>
              <a:buNone/>
            </a:pPr>
            <a:r>
              <a:rPr lang="en"/>
              <a:t>Or if issues with youtube, see vimeo: </a:t>
            </a:r>
            <a:r>
              <a:rPr i="1" lang="en" sz="1400" u="sng">
                <a:solidFill>
                  <a:schemeClr val="dk1"/>
                </a:solidFill>
                <a:latin typeface="Montserrat"/>
                <a:ea typeface="Montserrat"/>
                <a:cs typeface="Montserrat"/>
                <a:sym typeface="Montserrat"/>
                <a:hlinkClick r:id="rId3">
                  <a:extLst>
                    <a:ext uri="{A12FA001-AC4F-418D-AE19-62706E023703}">
                      <ahyp:hlinkClr val="tx"/>
                    </a:ext>
                  </a:extLst>
                </a:hlinkClick>
              </a:rPr>
              <a:t>https://vimeo.com/876220624?share=copy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29008c2c93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29008c2c93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90f73624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90f73624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24e00c5642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24e00c5642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4fc07f1611_0_5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24fc07f1611_0_5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4fc07f1611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24fc07f161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4e00c5642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24e00c5642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9008c2c93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9008c2c93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29008c2c93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29008c2c93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9008c2c93c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9008c2c93c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9008c2c93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9008c2c93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040000" y="3377100"/>
            <a:ext cx="7064100" cy="441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 name="Google Shape;12;p2"/>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 name="Google Shape;13;p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 name="Google Shape;14;p2"/>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713225" y="1345363"/>
            <a:ext cx="7717500" cy="1644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cxnSp>
        <p:nvCxnSpPr>
          <p:cNvPr id="68" name="Google Shape;68;p1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 name="Google Shape;69;p1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 name="Google Shape;70;p1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1" name="Google Shape;71;p1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3" name="Shape 73"/>
        <p:cNvGrpSpPr/>
        <p:nvPr/>
      </p:nvGrpSpPr>
      <p:grpSpPr>
        <a:xfrm>
          <a:off x="0" y="0"/>
          <a:ext cx="0" cy="0"/>
          <a:chOff x="0" y="0"/>
          <a:chExt cx="0" cy="0"/>
        </a:xfrm>
      </p:grpSpPr>
      <p:sp>
        <p:nvSpPr>
          <p:cNvPr id="74" name="Google Shape;74;p13"/>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3"/>
          <p:cNvSpPr txBox="1"/>
          <p:nvPr>
            <p:ph idx="1" type="subTitle"/>
          </p:nvPr>
        </p:nvSpPr>
        <p:spPr>
          <a:xfrm>
            <a:off x="50010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6" name="Google Shape;76;p13"/>
          <p:cNvSpPr txBox="1"/>
          <p:nvPr>
            <p:ph idx="2" type="subTitle"/>
          </p:nvPr>
        </p:nvSpPr>
        <p:spPr>
          <a:xfrm>
            <a:off x="50010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7" name="Google Shape;77;p13"/>
          <p:cNvSpPr txBox="1"/>
          <p:nvPr>
            <p:ph idx="3" type="subTitle"/>
          </p:nvPr>
        </p:nvSpPr>
        <p:spPr>
          <a:xfrm>
            <a:off x="16552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8" name="Google Shape;78;p13"/>
          <p:cNvSpPr txBox="1"/>
          <p:nvPr>
            <p:ph idx="4" type="subTitle"/>
          </p:nvPr>
        </p:nvSpPr>
        <p:spPr>
          <a:xfrm>
            <a:off x="16552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 name="Google Shape;79;p13"/>
          <p:cNvSpPr txBox="1"/>
          <p:nvPr>
            <p:ph idx="5" type="subTitle"/>
          </p:nvPr>
        </p:nvSpPr>
        <p:spPr>
          <a:xfrm>
            <a:off x="50010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0" name="Google Shape;80;p13"/>
          <p:cNvSpPr txBox="1"/>
          <p:nvPr>
            <p:ph idx="6" type="subTitle"/>
          </p:nvPr>
        </p:nvSpPr>
        <p:spPr>
          <a:xfrm>
            <a:off x="500100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 name="Google Shape;81;p13"/>
          <p:cNvSpPr txBox="1"/>
          <p:nvPr>
            <p:ph idx="7" type="subTitle"/>
          </p:nvPr>
        </p:nvSpPr>
        <p:spPr>
          <a:xfrm>
            <a:off x="16552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2" name="Google Shape;82;p13"/>
          <p:cNvSpPr txBox="1"/>
          <p:nvPr>
            <p:ph idx="8" type="subTitle"/>
          </p:nvPr>
        </p:nvSpPr>
        <p:spPr>
          <a:xfrm>
            <a:off x="165525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 name="Google Shape;83;p13"/>
          <p:cNvSpPr txBox="1"/>
          <p:nvPr>
            <p:ph hasCustomPrompt="1" idx="9" type="title"/>
          </p:nvPr>
        </p:nvSpPr>
        <p:spPr>
          <a:xfrm>
            <a:off x="23786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p:nvPr>
            <p:ph hasCustomPrompt="1" idx="13" type="title"/>
          </p:nvPr>
        </p:nvSpPr>
        <p:spPr>
          <a:xfrm>
            <a:off x="57244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p:nvPr>
            <p:ph hasCustomPrompt="1" idx="14" type="title"/>
          </p:nvPr>
        </p:nvSpPr>
        <p:spPr>
          <a:xfrm>
            <a:off x="237870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p:nvPr>
            <p:ph hasCustomPrompt="1" idx="15" type="title"/>
          </p:nvPr>
        </p:nvSpPr>
        <p:spPr>
          <a:xfrm>
            <a:off x="572445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8" name="Google Shape;88;p1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89" name="Shape 89"/>
        <p:cNvGrpSpPr/>
        <p:nvPr/>
      </p:nvGrpSpPr>
      <p:grpSpPr>
        <a:xfrm>
          <a:off x="0" y="0"/>
          <a:ext cx="0" cy="0"/>
          <a:chOff x="0" y="0"/>
          <a:chExt cx="0" cy="0"/>
        </a:xfrm>
      </p:grpSpPr>
      <p:sp>
        <p:nvSpPr>
          <p:cNvPr id="90" name="Google Shape;90;p14"/>
          <p:cNvSpPr txBox="1"/>
          <p:nvPr>
            <p:ph type="title"/>
          </p:nvPr>
        </p:nvSpPr>
        <p:spPr>
          <a:xfrm>
            <a:off x="7200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1" name="Google Shape;91;p14"/>
          <p:cNvSpPr txBox="1"/>
          <p:nvPr>
            <p:ph hasCustomPrompt="1" idx="2" type="title"/>
          </p:nvPr>
        </p:nvSpPr>
        <p:spPr>
          <a:xfrm>
            <a:off x="14826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p:nvPr>
            <p:ph idx="1" type="subTitle"/>
          </p:nvPr>
        </p:nvSpPr>
        <p:spPr>
          <a:xfrm>
            <a:off x="720000" y="2081199"/>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14"/>
          <p:cNvSpPr txBox="1"/>
          <p:nvPr>
            <p:ph idx="3" type="title"/>
          </p:nvPr>
        </p:nvSpPr>
        <p:spPr>
          <a:xfrm>
            <a:off x="34038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4"/>
          <p:cNvSpPr txBox="1"/>
          <p:nvPr>
            <p:ph hasCustomPrompt="1" idx="4" type="title"/>
          </p:nvPr>
        </p:nvSpPr>
        <p:spPr>
          <a:xfrm>
            <a:off x="41664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p:nvPr>
            <p:ph idx="5" type="subTitle"/>
          </p:nvPr>
        </p:nvSpPr>
        <p:spPr>
          <a:xfrm>
            <a:off x="34038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6" name="Google Shape;96;p14"/>
          <p:cNvSpPr txBox="1"/>
          <p:nvPr>
            <p:ph idx="6" type="title"/>
          </p:nvPr>
        </p:nvSpPr>
        <p:spPr>
          <a:xfrm>
            <a:off x="60876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 name="Google Shape;97;p14"/>
          <p:cNvSpPr txBox="1"/>
          <p:nvPr>
            <p:ph hasCustomPrompt="1" idx="7" type="title"/>
          </p:nvPr>
        </p:nvSpPr>
        <p:spPr>
          <a:xfrm>
            <a:off x="68502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p:nvPr>
            <p:ph idx="8" type="subTitle"/>
          </p:nvPr>
        </p:nvSpPr>
        <p:spPr>
          <a:xfrm>
            <a:off x="60876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9" name="Google Shape;99;p14"/>
          <p:cNvSpPr txBox="1"/>
          <p:nvPr>
            <p:ph idx="9" type="title"/>
          </p:nvPr>
        </p:nvSpPr>
        <p:spPr>
          <a:xfrm>
            <a:off x="7200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4"/>
          <p:cNvSpPr txBox="1"/>
          <p:nvPr>
            <p:ph hasCustomPrompt="1" idx="13" type="title"/>
          </p:nvPr>
        </p:nvSpPr>
        <p:spPr>
          <a:xfrm>
            <a:off x="14826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p:nvPr>
            <p:ph idx="14" type="subTitle"/>
          </p:nvPr>
        </p:nvSpPr>
        <p:spPr>
          <a:xfrm>
            <a:off x="7200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 name="Google Shape;102;p14"/>
          <p:cNvSpPr txBox="1"/>
          <p:nvPr>
            <p:ph idx="15" type="title"/>
          </p:nvPr>
        </p:nvSpPr>
        <p:spPr>
          <a:xfrm>
            <a:off x="34038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14"/>
          <p:cNvSpPr txBox="1"/>
          <p:nvPr>
            <p:ph hasCustomPrompt="1" idx="16" type="title"/>
          </p:nvPr>
        </p:nvSpPr>
        <p:spPr>
          <a:xfrm>
            <a:off x="41664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p:nvPr>
            <p:ph idx="17" type="subTitle"/>
          </p:nvPr>
        </p:nvSpPr>
        <p:spPr>
          <a:xfrm>
            <a:off x="34038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5" name="Google Shape;105;p14"/>
          <p:cNvSpPr txBox="1"/>
          <p:nvPr>
            <p:ph idx="18" type="title"/>
          </p:nvPr>
        </p:nvSpPr>
        <p:spPr>
          <a:xfrm>
            <a:off x="60876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14"/>
          <p:cNvSpPr txBox="1"/>
          <p:nvPr>
            <p:ph hasCustomPrompt="1" idx="19" type="title"/>
          </p:nvPr>
        </p:nvSpPr>
        <p:spPr>
          <a:xfrm>
            <a:off x="68502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p:nvPr>
            <p:ph idx="20" type="subTitle"/>
          </p:nvPr>
        </p:nvSpPr>
        <p:spPr>
          <a:xfrm>
            <a:off x="60876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 name="Google Shape;108;p14"/>
          <p:cNvSpPr txBox="1"/>
          <p:nvPr>
            <p:ph idx="21" type="title"/>
          </p:nvPr>
        </p:nvSpPr>
        <p:spPr>
          <a:xfrm>
            <a:off x="2332400" y="445025"/>
            <a:ext cx="4479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 name="Google Shape;109;p1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0" name="Google Shape;110;p1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1" name="Google Shape;111;p1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12" name="Google Shape;112;p1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13" name="Shape 113"/>
        <p:cNvGrpSpPr/>
        <p:nvPr/>
      </p:nvGrpSpPr>
      <p:grpSpPr>
        <a:xfrm>
          <a:off x="0" y="0"/>
          <a:ext cx="0" cy="0"/>
          <a:chOff x="0" y="0"/>
          <a:chExt cx="0" cy="0"/>
        </a:xfrm>
      </p:grpSpPr>
      <p:sp>
        <p:nvSpPr>
          <p:cNvPr id="114" name="Google Shape;114;p15"/>
          <p:cNvSpPr txBox="1"/>
          <p:nvPr>
            <p:ph type="title"/>
          </p:nvPr>
        </p:nvSpPr>
        <p:spPr>
          <a:xfrm>
            <a:off x="2410500" y="2808253"/>
            <a:ext cx="4323000" cy="49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15" name="Google Shape;115;p15"/>
          <p:cNvSpPr txBox="1"/>
          <p:nvPr>
            <p:ph idx="1" type="subTitle"/>
          </p:nvPr>
        </p:nvSpPr>
        <p:spPr>
          <a:xfrm>
            <a:off x="1842900" y="1661963"/>
            <a:ext cx="5458200" cy="9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16" name="Google Shape;116;p1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7" name="Google Shape;117;p1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118" name="Shape 118"/>
        <p:cNvGrpSpPr/>
        <p:nvPr/>
      </p:nvGrpSpPr>
      <p:grpSpPr>
        <a:xfrm>
          <a:off x="0" y="0"/>
          <a:ext cx="0" cy="0"/>
          <a:chOff x="0" y="0"/>
          <a:chExt cx="0" cy="0"/>
        </a:xfrm>
      </p:grpSpPr>
      <p:sp>
        <p:nvSpPr>
          <p:cNvPr id="119" name="Google Shape;119;p16"/>
          <p:cNvSpPr txBox="1"/>
          <p:nvPr>
            <p:ph type="title"/>
          </p:nvPr>
        </p:nvSpPr>
        <p:spPr>
          <a:xfrm>
            <a:off x="699900" y="2821263"/>
            <a:ext cx="4323000" cy="497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20" name="Google Shape;120;p16"/>
          <p:cNvSpPr txBox="1"/>
          <p:nvPr>
            <p:ph idx="1" type="subTitle"/>
          </p:nvPr>
        </p:nvSpPr>
        <p:spPr>
          <a:xfrm>
            <a:off x="699900" y="1675902"/>
            <a:ext cx="5458200" cy="9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21" name="Google Shape;121;p1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2" name="Google Shape;122;p1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3" name="Google Shape;123;p1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24" name="Google Shape;124;p1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125" name="Shape 125"/>
        <p:cNvGrpSpPr/>
        <p:nvPr/>
      </p:nvGrpSpPr>
      <p:grpSpPr>
        <a:xfrm>
          <a:off x="0" y="0"/>
          <a:ext cx="0" cy="0"/>
          <a:chOff x="0" y="0"/>
          <a:chExt cx="0" cy="0"/>
        </a:xfrm>
      </p:grpSpPr>
      <p:sp>
        <p:nvSpPr>
          <p:cNvPr id="126" name="Google Shape;126;p17"/>
          <p:cNvSpPr txBox="1"/>
          <p:nvPr>
            <p:ph idx="1" type="subTitle"/>
          </p:nvPr>
        </p:nvSpPr>
        <p:spPr>
          <a:xfrm>
            <a:off x="264840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127" name="Google Shape;127;p17"/>
          <p:cNvSpPr txBox="1"/>
          <p:nvPr>
            <p:ph type="title"/>
          </p:nvPr>
        </p:nvSpPr>
        <p:spPr>
          <a:xfrm>
            <a:off x="1732050" y="445025"/>
            <a:ext cx="5679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cxnSp>
        <p:nvCxnSpPr>
          <p:cNvPr id="128" name="Google Shape;128;p1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9" name="Google Shape;129;p1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0" name="Google Shape;130;p1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1" name="Google Shape;131;p1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32" name="Shape 132"/>
        <p:cNvGrpSpPr/>
        <p:nvPr/>
      </p:nvGrpSpPr>
      <p:grpSpPr>
        <a:xfrm>
          <a:off x="0" y="0"/>
          <a:ext cx="0" cy="0"/>
          <a:chOff x="0" y="0"/>
          <a:chExt cx="0" cy="0"/>
        </a:xfrm>
      </p:grpSpPr>
      <p:sp>
        <p:nvSpPr>
          <p:cNvPr id="133" name="Google Shape;133;p18"/>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000"/>
              <a:buNone/>
              <a:defRPr sz="9000"/>
            </a:lvl1pPr>
            <a:lvl2pPr lvl="1" rtl="0" algn="ctr">
              <a:spcBef>
                <a:spcPts val="0"/>
              </a:spcBef>
              <a:spcAft>
                <a:spcPts val="0"/>
              </a:spcAft>
              <a:buSzPts val="9000"/>
              <a:buNone/>
              <a:defRPr sz="9000"/>
            </a:lvl2pPr>
            <a:lvl3pPr lvl="2" rtl="0" algn="ctr">
              <a:spcBef>
                <a:spcPts val="0"/>
              </a:spcBef>
              <a:spcAft>
                <a:spcPts val="0"/>
              </a:spcAft>
              <a:buSzPts val="9000"/>
              <a:buNone/>
              <a:defRPr sz="9000"/>
            </a:lvl3pPr>
            <a:lvl4pPr lvl="3" rtl="0" algn="ctr">
              <a:spcBef>
                <a:spcPts val="0"/>
              </a:spcBef>
              <a:spcAft>
                <a:spcPts val="0"/>
              </a:spcAft>
              <a:buSzPts val="9000"/>
              <a:buNone/>
              <a:defRPr sz="9000"/>
            </a:lvl4pPr>
            <a:lvl5pPr lvl="4" rtl="0" algn="ctr">
              <a:spcBef>
                <a:spcPts val="0"/>
              </a:spcBef>
              <a:spcAft>
                <a:spcPts val="0"/>
              </a:spcAft>
              <a:buSzPts val="9000"/>
              <a:buNone/>
              <a:defRPr sz="9000"/>
            </a:lvl5pPr>
            <a:lvl6pPr lvl="5" rtl="0" algn="ctr">
              <a:spcBef>
                <a:spcPts val="0"/>
              </a:spcBef>
              <a:spcAft>
                <a:spcPts val="0"/>
              </a:spcAft>
              <a:buSzPts val="9000"/>
              <a:buNone/>
              <a:defRPr sz="9000"/>
            </a:lvl6pPr>
            <a:lvl7pPr lvl="6" rtl="0" algn="ctr">
              <a:spcBef>
                <a:spcPts val="0"/>
              </a:spcBef>
              <a:spcAft>
                <a:spcPts val="0"/>
              </a:spcAft>
              <a:buSzPts val="9000"/>
              <a:buNone/>
              <a:defRPr sz="9000"/>
            </a:lvl7pPr>
            <a:lvl8pPr lvl="7" rtl="0" algn="ctr">
              <a:spcBef>
                <a:spcPts val="0"/>
              </a:spcBef>
              <a:spcAft>
                <a:spcPts val="0"/>
              </a:spcAft>
              <a:buSzPts val="9000"/>
              <a:buNone/>
              <a:defRPr sz="9000"/>
            </a:lvl8pPr>
            <a:lvl9pPr lvl="8" rtl="0" algn="ctr">
              <a:spcBef>
                <a:spcPts val="0"/>
              </a:spcBef>
              <a:spcAft>
                <a:spcPts val="0"/>
              </a:spcAft>
              <a:buSzPts val="9000"/>
              <a:buNone/>
              <a:defRPr sz="9000"/>
            </a:lvl9pPr>
          </a:lstStyle>
          <a:p/>
        </p:txBody>
      </p:sp>
      <p:sp>
        <p:nvSpPr>
          <p:cNvPr id="134" name="Google Shape;134;p18"/>
          <p:cNvSpPr txBox="1"/>
          <p:nvPr>
            <p:ph idx="1" type="subTitle"/>
          </p:nvPr>
        </p:nvSpPr>
        <p:spPr>
          <a:xfrm>
            <a:off x="2299500" y="2972150"/>
            <a:ext cx="4545000" cy="55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135" name="Google Shape;135;p1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6" name="Google Shape;136;p1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137" name="Shape 137"/>
        <p:cNvGrpSpPr/>
        <p:nvPr/>
      </p:nvGrpSpPr>
      <p:grpSpPr>
        <a:xfrm>
          <a:off x="0" y="0"/>
          <a:ext cx="0" cy="0"/>
          <a:chOff x="0" y="0"/>
          <a:chExt cx="0" cy="0"/>
        </a:xfrm>
      </p:grpSpPr>
      <p:sp>
        <p:nvSpPr>
          <p:cNvPr id="138" name="Google Shape;138;p19"/>
          <p:cNvSpPr txBox="1"/>
          <p:nvPr>
            <p:ph type="title"/>
          </p:nvPr>
        </p:nvSpPr>
        <p:spPr>
          <a:xfrm>
            <a:off x="3742850" y="1549875"/>
            <a:ext cx="4545000" cy="1291200"/>
          </a:xfrm>
          <a:prstGeom prst="rect">
            <a:avLst/>
          </a:prstGeom>
        </p:spPr>
        <p:txBody>
          <a:bodyPr anchorCtr="0" anchor="t" bIns="91425" lIns="91425" spcFirstLastPara="1" rIns="91425" wrap="square" tIns="914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139" name="Google Shape;139;p19"/>
          <p:cNvSpPr txBox="1"/>
          <p:nvPr>
            <p:ph idx="1" type="subTitle"/>
          </p:nvPr>
        </p:nvSpPr>
        <p:spPr>
          <a:xfrm>
            <a:off x="3742850" y="3039213"/>
            <a:ext cx="4545000" cy="55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cxnSp>
        <p:nvCxnSpPr>
          <p:cNvPr id="140" name="Google Shape;140;p1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1" name="Google Shape;141;p1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2" name="Google Shape;142;p1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3" name="Google Shape;143;p1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4" name="Google Shape;144;p1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5" name="Google Shape;145;p1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46" name="Shape 146"/>
        <p:cNvGrpSpPr/>
        <p:nvPr/>
      </p:nvGrpSpPr>
      <p:grpSpPr>
        <a:xfrm>
          <a:off x="0" y="0"/>
          <a:ext cx="0" cy="0"/>
          <a:chOff x="0" y="0"/>
          <a:chExt cx="0" cy="0"/>
        </a:xfrm>
      </p:grpSpPr>
      <p:sp>
        <p:nvSpPr>
          <p:cNvPr id="147" name="Google Shape;147;p20"/>
          <p:cNvSpPr txBox="1"/>
          <p:nvPr>
            <p:ph type="title"/>
          </p:nvPr>
        </p:nvSpPr>
        <p:spPr>
          <a:xfrm>
            <a:off x="1677925" y="2511803"/>
            <a:ext cx="3714900" cy="8058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8" name="Google Shape;148;p20"/>
          <p:cNvSpPr txBox="1"/>
          <p:nvPr>
            <p:ph hasCustomPrompt="1" idx="2" type="title"/>
          </p:nvPr>
        </p:nvSpPr>
        <p:spPr>
          <a:xfrm>
            <a:off x="3741925" y="1484693"/>
            <a:ext cx="1650900" cy="97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49" name="Google Shape;149;p20"/>
          <p:cNvSpPr txBox="1"/>
          <p:nvPr>
            <p:ph idx="1" type="subTitle"/>
          </p:nvPr>
        </p:nvSpPr>
        <p:spPr>
          <a:xfrm>
            <a:off x="831625" y="3244000"/>
            <a:ext cx="4561200" cy="39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50" name="Google Shape;150;p20"/>
          <p:cNvCxnSpPr/>
          <p:nvPr/>
        </p:nvCxnSpPr>
        <p:spPr>
          <a:xfrm rot="10800000">
            <a:off x="-30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1" name="Google Shape;151;p20"/>
          <p:cNvCxnSpPr/>
          <p:nvPr/>
        </p:nvCxnSpPr>
        <p:spPr>
          <a:xfrm rot="10800000">
            <a:off x="-30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2" name="Google Shape;152;p20"/>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53" name="Google Shape;153;p20"/>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2714550" y="2366272"/>
            <a:ext cx="3714900" cy="8184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3746550" y="1339163"/>
            <a:ext cx="1650900" cy="978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8" name="Google Shape;18;p3"/>
          <p:cNvSpPr txBox="1"/>
          <p:nvPr>
            <p:ph idx="1" type="subTitle"/>
          </p:nvPr>
        </p:nvSpPr>
        <p:spPr>
          <a:xfrm>
            <a:off x="2291400" y="3076675"/>
            <a:ext cx="4561200" cy="3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 name="Google Shape;19;p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 name="Google Shape;20;p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 name="Google Shape;21;p3"/>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 name="Google Shape;22;p3"/>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4" name="Shape 154"/>
        <p:cNvGrpSpPr/>
        <p:nvPr/>
      </p:nvGrpSpPr>
      <p:grpSpPr>
        <a:xfrm>
          <a:off x="0" y="0"/>
          <a:ext cx="0" cy="0"/>
          <a:chOff x="0" y="0"/>
          <a:chExt cx="0" cy="0"/>
        </a:xfrm>
      </p:grpSpPr>
      <p:sp>
        <p:nvSpPr>
          <p:cNvPr id="155" name="Google Shape;155;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6" name="Google Shape;156;p2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7" name="Google Shape;157;p2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8" name="Google Shape;158;p21"/>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159"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1" name="Google Shape;161;p2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2" name="Google Shape;162;p2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3" name="Google Shape;163;p2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4" name="Google Shape;164;p2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5" name="Google Shape;165;p22"/>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66" name="Google Shape;166;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167" name="Shape 167"/>
        <p:cNvGrpSpPr/>
        <p:nvPr/>
      </p:nvGrpSpPr>
      <p:grpSpPr>
        <a:xfrm>
          <a:off x="0" y="0"/>
          <a:ext cx="0" cy="0"/>
          <a:chOff x="0" y="0"/>
          <a:chExt cx="0" cy="0"/>
        </a:xfrm>
      </p:grpSpPr>
      <p:sp>
        <p:nvSpPr>
          <p:cNvPr id="168" name="Google Shape;168;p23"/>
          <p:cNvSpPr txBox="1"/>
          <p:nvPr>
            <p:ph type="title"/>
          </p:nvPr>
        </p:nvSpPr>
        <p:spPr>
          <a:xfrm>
            <a:off x="1877475" y="445025"/>
            <a:ext cx="5389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9" name="Google Shape;169;p23"/>
          <p:cNvSpPr txBox="1"/>
          <p:nvPr>
            <p:ph idx="1" type="subTitle"/>
          </p:nvPr>
        </p:nvSpPr>
        <p:spPr>
          <a:xfrm>
            <a:off x="32267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0" name="Google Shape;170;p23"/>
          <p:cNvSpPr txBox="1"/>
          <p:nvPr>
            <p:ph idx="2" type="subTitle"/>
          </p:nvPr>
        </p:nvSpPr>
        <p:spPr>
          <a:xfrm>
            <a:off x="32267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1" name="Google Shape;171;p23"/>
          <p:cNvSpPr txBox="1"/>
          <p:nvPr>
            <p:ph idx="3" type="subTitle"/>
          </p:nvPr>
        </p:nvSpPr>
        <p:spPr>
          <a:xfrm>
            <a:off x="7191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2" name="Google Shape;172;p23"/>
          <p:cNvSpPr txBox="1"/>
          <p:nvPr>
            <p:ph idx="4" type="subTitle"/>
          </p:nvPr>
        </p:nvSpPr>
        <p:spPr>
          <a:xfrm>
            <a:off x="7191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3" name="Google Shape;173;p23"/>
          <p:cNvSpPr txBox="1"/>
          <p:nvPr>
            <p:ph idx="5" type="subTitle"/>
          </p:nvPr>
        </p:nvSpPr>
        <p:spPr>
          <a:xfrm>
            <a:off x="32267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4" name="Google Shape;174;p23"/>
          <p:cNvSpPr txBox="1"/>
          <p:nvPr>
            <p:ph idx="6" type="subTitle"/>
          </p:nvPr>
        </p:nvSpPr>
        <p:spPr>
          <a:xfrm>
            <a:off x="322670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5" name="Google Shape;175;p23"/>
          <p:cNvSpPr txBox="1"/>
          <p:nvPr>
            <p:ph idx="7" type="subTitle"/>
          </p:nvPr>
        </p:nvSpPr>
        <p:spPr>
          <a:xfrm>
            <a:off x="7191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6" name="Google Shape;176;p23"/>
          <p:cNvSpPr txBox="1"/>
          <p:nvPr>
            <p:ph idx="8" type="subTitle"/>
          </p:nvPr>
        </p:nvSpPr>
        <p:spPr>
          <a:xfrm>
            <a:off x="71915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77" name="Google Shape;177;p2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78" name="Google Shape;178;p2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179" name="Shape 179"/>
        <p:cNvGrpSpPr/>
        <p:nvPr/>
      </p:nvGrpSpPr>
      <p:grpSpPr>
        <a:xfrm>
          <a:off x="0" y="0"/>
          <a:ext cx="0" cy="0"/>
          <a:chOff x="0" y="0"/>
          <a:chExt cx="0" cy="0"/>
        </a:xfrm>
      </p:grpSpPr>
      <p:cxnSp>
        <p:nvCxnSpPr>
          <p:cNvPr id="180" name="Google Shape;180;p2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1" name="Google Shape;181;p2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2" name="Google Shape;182;p2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83" name="Google Shape;183;p2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84" name="Google Shape;184;p24"/>
          <p:cNvSpPr txBox="1"/>
          <p:nvPr>
            <p:ph idx="1" type="body"/>
          </p:nvPr>
        </p:nvSpPr>
        <p:spPr>
          <a:xfrm>
            <a:off x="5547900" y="3007750"/>
            <a:ext cx="2883000" cy="15954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rtl="0">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rtl="0">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rtl="0">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rtl="0">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rtl="0">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rtl="0">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rtl="0">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rtl="0">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185" name="Shape 185"/>
        <p:cNvGrpSpPr/>
        <p:nvPr/>
      </p:nvGrpSpPr>
      <p:grpSpPr>
        <a:xfrm>
          <a:off x="0" y="0"/>
          <a:ext cx="0" cy="0"/>
          <a:chOff x="0" y="0"/>
          <a:chExt cx="0" cy="0"/>
        </a:xfrm>
      </p:grpSpPr>
      <p:sp>
        <p:nvSpPr>
          <p:cNvPr id="186" name="Google Shape;186;p25"/>
          <p:cNvSpPr txBox="1"/>
          <p:nvPr>
            <p:ph hasCustomPrompt="1" type="title"/>
          </p:nvPr>
        </p:nvSpPr>
        <p:spPr>
          <a:xfrm>
            <a:off x="713225" y="1345375"/>
            <a:ext cx="61203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p:nvPr>
            <p:ph idx="1" type="subTitle"/>
          </p:nvPr>
        </p:nvSpPr>
        <p:spPr>
          <a:xfrm>
            <a:off x="713225" y="3188648"/>
            <a:ext cx="61203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88" name="Google Shape;188;p2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9" name="Google Shape;189;p2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0" name="Google Shape;190;p2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91" name="Google Shape;191;p25"/>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192" name="Shape 192"/>
        <p:cNvGrpSpPr/>
        <p:nvPr/>
      </p:nvGrpSpPr>
      <p:grpSpPr>
        <a:xfrm>
          <a:off x="0" y="0"/>
          <a:ext cx="0" cy="0"/>
          <a:chOff x="0" y="0"/>
          <a:chExt cx="0" cy="0"/>
        </a:xfrm>
      </p:grpSpPr>
      <p:sp>
        <p:nvSpPr>
          <p:cNvPr id="193" name="Google Shape;193;p26"/>
          <p:cNvSpPr txBox="1"/>
          <p:nvPr>
            <p:ph type="title"/>
          </p:nvPr>
        </p:nvSpPr>
        <p:spPr>
          <a:xfrm>
            <a:off x="4956100" y="2467375"/>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94" name="Google Shape;194;p26"/>
          <p:cNvSpPr txBox="1"/>
          <p:nvPr>
            <p:ph hasCustomPrompt="1" idx="2" type="title"/>
          </p:nvPr>
        </p:nvSpPr>
        <p:spPr>
          <a:xfrm>
            <a:off x="4956100" y="1402325"/>
            <a:ext cx="1650900" cy="978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195" name="Google Shape;195;p26"/>
          <p:cNvSpPr txBox="1"/>
          <p:nvPr>
            <p:ph idx="1" type="subTitle"/>
          </p:nvPr>
        </p:nvSpPr>
        <p:spPr>
          <a:xfrm>
            <a:off x="4956100" y="3116275"/>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96" name="Google Shape;196;p2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7" name="Google Shape;197;p2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8" name="Google Shape;198;p26"/>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199" name="Shape 199"/>
        <p:cNvGrpSpPr/>
        <p:nvPr/>
      </p:nvGrpSpPr>
      <p:grpSpPr>
        <a:xfrm>
          <a:off x="0" y="0"/>
          <a:ext cx="0" cy="0"/>
          <a:chOff x="0" y="0"/>
          <a:chExt cx="0" cy="0"/>
        </a:xfrm>
      </p:grpSpPr>
      <p:sp>
        <p:nvSpPr>
          <p:cNvPr id="200" name="Google Shape;200;p27"/>
          <p:cNvSpPr txBox="1"/>
          <p:nvPr>
            <p:ph type="title"/>
          </p:nvPr>
        </p:nvSpPr>
        <p:spPr>
          <a:xfrm>
            <a:off x="4373850" y="944250"/>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01" name="Google Shape;201;p27"/>
          <p:cNvSpPr txBox="1"/>
          <p:nvPr>
            <p:ph hasCustomPrompt="1" idx="2" type="title"/>
          </p:nvPr>
        </p:nvSpPr>
        <p:spPr>
          <a:xfrm>
            <a:off x="2294850" y="1096650"/>
            <a:ext cx="1650900" cy="97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202" name="Google Shape;202;p27"/>
          <p:cNvSpPr txBox="1"/>
          <p:nvPr>
            <p:ph idx="1" type="subTitle"/>
          </p:nvPr>
        </p:nvSpPr>
        <p:spPr>
          <a:xfrm>
            <a:off x="4373850" y="1593150"/>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3" name="Google Shape;203;p2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4" name="Google Shape;204;p2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5" name="Google Shape;205;p2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6" name="Google Shape;206;p2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7" name="Google Shape;207;p2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8" name="Google Shape;208;p2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209" name="Shape 209"/>
        <p:cNvGrpSpPr/>
        <p:nvPr/>
      </p:nvGrpSpPr>
      <p:grpSpPr>
        <a:xfrm>
          <a:off x="0" y="0"/>
          <a:ext cx="0" cy="0"/>
          <a:chOff x="0" y="0"/>
          <a:chExt cx="0" cy="0"/>
        </a:xfrm>
      </p:grpSpPr>
      <p:sp>
        <p:nvSpPr>
          <p:cNvPr id="210" name="Google Shape;210;p28"/>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 name="Google Shape;211;p28"/>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2" name="Google Shape;212;p2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3" name="Google Shape;213;p2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4" name="Google Shape;214;p28"/>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215" name="Shape 215"/>
        <p:cNvGrpSpPr/>
        <p:nvPr/>
      </p:nvGrpSpPr>
      <p:grpSpPr>
        <a:xfrm>
          <a:off x="0" y="0"/>
          <a:ext cx="0" cy="0"/>
          <a:chOff x="0" y="0"/>
          <a:chExt cx="0" cy="0"/>
        </a:xfrm>
      </p:grpSpPr>
      <p:sp>
        <p:nvSpPr>
          <p:cNvPr id="216" name="Google Shape;216;p29"/>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7" name="Google Shape;217;p29"/>
          <p:cNvSpPr txBox="1"/>
          <p:nvPr>
            <p:ph idx="1" type="subTitle"/>
          </p:nvPr>
        </p:nvSpPr>
        <p:spPr>
          <a:xfrm>
            <a:off x="5310925" y="3400935"/>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solidFill>
                  <a:schemeClr val="dk1"/>
                </a:solidFill>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8" name="Google Shape;218;p2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9" name="Google Shape;219;p2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20" name="Google Shape;220;p2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1" name="Google Shape;221;p2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2" name="Google Shape;222;p2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3" name="Google Shape;223;p2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224" name="Shape 224"/>
        <p:cNvGrpSpPr/>
        <p:nvPr/>
      </p:nvGrpSpPr>
      <p:grpSpPr>
        <a:xfrm>
          <a:off x="0" y="0"/>
          <a:ext cx="0" cy="0"/>
          <a:chOff x="0" y="0"/>
          <a:chExt cx="0" cy="0"/>
        </a:xfrm>
      </p:grpSpPr>
      <p:sp>
        <p:nvSpPr>
          <p:cNvPr id="225" name="Google Shape;225;p30"/>
          <p:cNvSpPr txBox="1"/>
          <p:nvPr>
            <p:ph idx="1" type="subTitle"/>
          </p:nvPr>
        </p:nvSpPr>
        <p:spPr>
          <a:xfrm>
            <a:off x="3509000"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6" name="Google Shape;226;p30"/>
          <p:cNvSpPr txBox="1"/>
          <p:nvPr>
            <p:ph idx="2" type="subTitle"/>
          </p:nvPr>
        </p:nvSpPr>
        <p:spPr>
          <a:xfrm>
            <a:off x="35090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7" name="Google Shape;227;p30"/>
          <p:cNvSpPr txBox="1"/>
          <p:nvPr>
            <p:ph idx="3" type="subTitle"/>
          </p:nvPr>
        </p:nvSpPr>
        <p:spPr>
          <a:xfrm>
            <a:off x="95302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8" name="Google Shape;228;p30"/>
          <p:cNvSpPr txBox="1"/>
          <p:nvPr>
            <p:ph idx="4" type="subTitle"/>
          </p:nvPr>
        </p:nvSpPr>
        <p:spPr>
          <a:xfrm>
            <a:off x="9531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9" name="Google Shape;229;p30"/>
          <p:cNvSpPr txBox="1"/>
          <p:nvPr>
            <p:ph idx="5" type="subTitle"/>
          </p:nvPr>
        </p:nvSpPr>
        <p:spPr>
          <a:xfrm>
            <a:off x="606487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0" name="Google Shape;230;p30"/>
          <p:cNvSpPr txBox="1"/>
          <p:nvPr>
            <p:ph idx="6" type="subTitle"/>
          </p:nvPr>
        </p:nvSpPr>
        <p:spPr>
          <a:xfrm>
            <a:off x="606487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1" name="Google Shape;231;p30"/>
          <p:cNvSpPr txBox="1"/>
          <p:nvPr>
            <p:ph type="title"/>
          </p:nvPr>
        </p:nvSpPr>
        <p:spPr>
          <a:xfrm>
            <a:off x="713225" y="445025"/>
            <a:ext cx="665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32" name="Google Shape;232;p3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33" name="Google Shape;233;p3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4"/>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Lato"/>
              <a:buChar char="●"/>
              <a:defRPr sz="1100"/>
            </a:lvl1pPr>
            <a:lvl2pPr indent="-317500" lvl="1" marL="914400">
              <a:spcBef>
                <a:spcPts val="0"/>
              </a:spcBef>
              <a:spcAft>
                <a:spcPts val="0"/>
              </a:spcAft>
              <a:buClr>
                <a:schemeClr val="dk1"/>
              </a:buClr>
              <a:buSzPts val="1400"/>
              <a:buFont typeface="Lato"/>
              <a:buChar char="○"/>
              <a:defRPr/>
            </a:lvl2pPr>
            <a:lvl3pPr indent="-317500" lvl="2" marL="1371600">
              <a:spcBef>
                <a:spcPts val="0"/>
              </a:spcBef>
              <a:spcAft>
                <a:spcPts val="0"/>
              </a:spcAft>
              <a:buClr>
                <a:schemeClr val="dk1"/>
              </a:buClr>
              <a:buSzPts val="1400"/>
              <a:buFont typeface="Lato"/>
              <a:buChar char="■"/>
              <a:defRPr/>
            </a:lvl3pPr>
            <a:lvl4pPr indent="-317500" lvl="3" marL="1828800">
              <a:spcBef>
                <a:spcPts val="0"/>
              </a:spcBef>
              <a:spcAft>
                <a:spcPts val="0"/>
              </a:spcAft>
              <a:buClr>
                <a:schemeClr val="dk1"/>
              </a:buClr>
              <a:buSzPts val="1400"/>
              <a:buFont typeface="Lato"/>
              <a:buChar char="●"/>
              <a:defRPr/>
            </a:lvl4pPr>
            <a:lvl5pPr indent="-317500" lvl="4" marL="2286000">
              <a:spcBef>
                <a:spcPts val="0"/>
              </a:spcBef>
              <a:spcAft>
                <a:spcPts val="0"/>
              </a:spcAft>
              <a:buClr>
                <a:schemeClr val="dk1"/>
              </a:buClr>
              <a:buSzPts val="1400"/>
              <a:buFont typeface="Lato"/>
              <a:buChar char="○"/>
              <a:defRPr/>
            </a:lvl5pPr>
            <a:lvl6pPr indent="-317500" lvl="5" marL="2743200">
              <a:spcBef>
                <a:spcPts val="0"/>
              </a:spcBef>
              <a:spcAft>
                <a:spcPts val="0"/>
              </a:spcAft>
              <a:buClr>
                <a:schemeClr val="dk1"/>
              </a:buClr>
              <a:buSzPts val="1400"/>
              <a:buFont typeface="Lato"/>
              <a:buChar char="■"/>
              <a:defRPr/>
            </a:lvl6pPr>
            <a:lvl7pPr indent="-317500" lvl="6" marL="3200400">
              <a:spcBef>
                <a:spcPts val="0"/>
              </a:spcBef>
              <a:spcAft>
                <a:spcPts val="0"/>
              </a:spcAft>
              <a:buClr>
                <a:schemeClr val="dk1"/>
              </a:buClr>
              <a:buSzPts val="1400"/>
              <a:buFont typeface="Lato"/>
              <a:buChar char="●"/>
              <a:defRPr/>
            </a:lvl7pPr>
            <a:lvl8pPr indent="-317500" lvl="7" marL="3657600">
              <a:spcBef>
                <a:spcPts val="0"/>
              </a:spcBef>
              <a:spcAft>
                <a:spcPts val="0"/>
              </a:spcAft>
              <a:buClr>
                <a:schemeClr val="dk1"/>
              </a:buClr>
              <a:buSzPts val="1400"/>
              <a:buFont typeface="Lato"/>
              <a:buChar char="○"/>
              <a:defRPr/>
            </a:lvl8pPr>
            <a:lvl9pPr indent="-317500" lvl="8" marL="4114800">
              <a:spcBef>
                <a:spcPts val="0"/>
              </a:spcBef>
              <a:spcAft>
                <a:spcPts val="0"/>
              </a:spcAft>
              <a:buClr>
                <a:schemeClr val="dk1"/>
              </a:buClr>
              <a:buSzPts val="1400"/>
              <a:buFont typeface="Lato"/>
              <a:buChar char="■"/>
              <a:defRPr/>
            </a:lvl9pPr>
          </a:lstStyle>
          <a:p/>
        </p:txBody>
      </p:sp>
      <p:cxnSp>
        <p:nvCxnSpPr>
          <p:cNvPr id="26" name="Google Shape;26;p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7" name="Google Shape;27;p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 name="Google Shape;28;p4"/>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234" name="Shape 234"/>
        <p:cNvGrpSpPr/>
        <p:nvPr/>
      </p:nvGrpSpPr>
      <p:grpSpPr>
        <a:xfrm>
          <a:off x="0" y="0"/>
          <a:ext cx="0" cy="0"/>
          <a:chOff x="0" y="0"/>
          <a:chExt cx="0" cy="0"/>
        </a:xfrm>
      </p:grpSpPr>
      <p:sp>
        <p:nvSpPr>
          <p:cNvPr id="235" name="Google Shape;235;p31"/>
          <p:cNvSpPr txBox="1"/>
          <p:nvPr>
            <p:ph idx="1" type="subTitle"/>
          </p:nvPr>
        </p:nvSpPr>
        <p:spPr>
          <a:xfrm>
            <a:off x="3509000"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6" name="Google Shape;236;p31"/>
          <p:cNvSpPr txBox="1"/>
          <p:nvPr>
            <p:ph idx="2" type="subTitle"/>
          </p:nvPr>
        </p:nvSpPr>
        <p:spPr>
          <a:xfrm>
            <a:off x="35090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p31"/>
          <p:cNvSpPr txBox="1"/>
          <p:nvPr>
            <p:ph idx="3" type="subTitle"/>
          </p:nvPr>
        </p:nvSpPr>
        <p:spPr>
          <a:xfrm>
            <a:off x="95302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8" name="Google Shape;238;p31"/>
          <p:cNvSpPr txBox="1"/>
          <p:nvPr>
            <p:ph idx="4" type="subTitle"/>
          </p:nvPr>
        </p:nvSpPr>
        <p:spPr>
          <a:xfrm>
            <a:off x="9531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9" name="Google Shape;239;p31"/>
          <p:cNvSpPr txBox="1"/>
          <p:nvPr>
            <p:ph idx="5" type="subTitle"/>
          </p:nvPr>
        </p:nvSpPr>
        <p:spPr>
          <a:xfrm>
            <a:off x="606487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0" name="Google Shape;240;p31"/>
          <p:cNvSpPr txBox="1"/>
          <p:nvPr>
            <p:ph idx="6" type="subTitle"/>
          </p:nvPr>
        </p:nvSpPr>
        <p:spPr>
          <a:xfrm>
            <a:off x="606487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1" name="Google Shape;241;p31"/>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242" name="Google Shape;242;p31"/>
          <p:cNvSpPr txBox="1"/>
          <p:nvPr>
            <p:ph idx="7"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3" name="Google Shape;243;p31"/>
          <p:cNvSpPr txBox="1"/>
          <p:nvPr>
            <p:ph idx="8" type="subTitle"/>
          </p:nvPr>
        </p:nvSpPr>
        <p:spPr>
          <a:xfrm>
            <a:off x="35090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4" name="Google Shape;244;p31"/>
          <p:cNvSpPr txBox="1"/>
          <p:nvPr>
            <p:ph idx="9"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5" name="Google Shape;245;p31"/>
          <p:cNvSpPr txBox="1"/>
          <p:nvPr>
            <p:ph idx="13" type="subTitle"/>
          </p:nvPr>
        </p:nvSpPr>
        <p:spPr>
          <a:xfrm>
            <a:off x="9531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31"/>
          <p:cNvSpPr txBox="1"/>
          <p:nvPr>
            <p:ph idx="14"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7" name="Google Shape;247;p31"/>
          <p:cNvSpPr txBox="1"/>
          <p:nvPr>
            <p:ph idx="15" type="subTitle"/>
          </p:nvPr>
        </p:nvSpPr>
        <p:spPr>
          <a:xfrm>
            <a:off x="606487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248" name="Google Shape;248;p3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49" name="Google Shape;249;p3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50" name="Google Shape;250;p3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51" name="Google Shape;251;p3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252" name="Shape 252"/>
        <p:cNvGrpSpPr/>
        <p:nvPr/>
      </p:nvGrpSpPr>
      <p:grpSpPr>
        <a:xfrm>
          <a:off x="0" y="0"/>
          <a:ext cx="0" cy="0"/>
          <a:chOff x="0" y="0"/>
          <a:chExt cx="0" cy="0"/>
        </a:xfrm>
      </p:grpSpPr>
      <p:sp>
        <p:nvSpPr>
          <p:cNvPr id="253" name="Google Shape;253;p32"/>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4" name="Google Shape;254;p32"/>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5" name="Google Shape;255;p32"/>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6" name="Google Shape;256;p32"/>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7" name="Google Shape;257;p32"/>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8" name="Google Shape;258;p32"/>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9" name="Google Shape;259;p32"/>
          <p:cNvSpPr txBox="1"/>
          <p:nvPr>
            <p:ph idx="7" type="subTitle"/>
          </p:nvPr>
        </p:nvSpPr>
        <p:spPr>
          <a:xfrm>
            <a:off x="3414050"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0" name="Google Shape;260;p32"/>
          <p:cNvSpPr txBox="1"/>
          <p:nvPr>
            <p:ph idx="8" type="subTitle"/>
          </p:nvPr>
        </p:nvSpPr>
        <p:spPr>
          <a:xfrm>
            <a:off x="3564200"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1" name="Google Shape;261;p32"/>
          <p:cNvSpPr txBox="1"/>
          <p:nvPr>
            <p:ph idx="9" type="subTitle"/>
          </p:nvPr>
        </p:nvSpPr>
        <p:spPr>
          <a:xfrm>
            <a:off x="7057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2" name="Google Shape;262;p32"/>
          <p:cNvSpPr txBox="1"/>
          <p:nvPr>
            <p:ph idx="13" type="subTitle"/>
          </p:nvPr>
        </p:nvSpPr>
        <p:spPr>
          <a:xfrm>
            <a:off x="8558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3" name="Google Shape;263;p32"/>
          <p:cNvSpPr txBox="1"/>
          <p:nvPr>
            <p:ph idx="14" type="subTitle"/>
          </p:nvPr>
        </p:nvSpPr>
        <p:spPr>
          <a:xfrm>
            <a:off x="61223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4" name="Google Shape;264;p32"/>
          <p:cNvSpPr txBox="1"/>
          <p:nvPr>
            <p:ph idx="15" type="subTitle"/>
          </p:nvPr>
        </p:nvSpPr>
        <p:spPr>
          <a:xfrm>
            <a:off x="62724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5" name="Google Shape;265;p32"/>
          <p:cNvSpPr txBox="1"/>
          <p:nvPr>
            <p:ph type="title"/>
          </p:nvPr>
        </p:nvSpPr>
        <p:spPr>
          <a:xfrm>
            <a:off x="713225" y="445025"/>
            <a:ext cx="6080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66" name="Google Shape;266;p3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67" name="Google Shape;267;p3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268" name="Shape 268"/>
        <p:cNvGrpSpPr/>
        <p:nvPr/>
      </p:nvGrpSpPr>
      <p:grpSpPr>
        <a:xfrm>
          <a:off x="0" y="0"/>
          <a:ext cx="0" cy="0"/>
          <a:chOff x="0" y="0"/>
          <a:chExt cx="0" cy="0"/>
        </a:xfrm>
      </p:grpSpPr>
      <p:sp>
        <p:nvSpPr>
          <p:cNvPr id="269" name="Google Shape;269;p33"/>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0" name="Google Shape;270;p33"/>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1" name="Google Shape;271;p33"/>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2" name="Google Shape;272;p33"/>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3" name="Google Shape;273;p33"/>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4" name="Google Shape;274;p33"/>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5" name="Google Shape;275;p33"/>
          <p:cNvSpPr txBox="1"/>
          <p:nvPr>
            <p:ph idx="7" type="subTitle"/>
          </p:nvPr>
        </p:nvSpPr>
        <p:spPr>
          <a:xfrm>
            <a:off x="2059863"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6" name="Google Shape;276;p33"/>
          <p:cNvSpPr txBox="1"/>
          <p:nvPr>
            <p:ph idx="8" type="subTitle"/>
          </p:nvPr>
        </p:nvSpPr>
        <p:spPr>
          <a:xfrm>
            <a:off x="2210013"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7" name="Google Shape;277;p33"/>
          <p:cNvSpPr txBox="1"/>
          <p:nvPr>
            <p:ph idx="9" type="subTitle"/>
          </p:nvPr>
        </p:nvSpPr>
        <p:spPr>
          <a:xfrm>
            <a:off x="4768138"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8" name="Google Shape;278;p33"/>
          <p:cNvSpPr txBox="1"/>
          <p:nvPr>
            <p:ph idx="13" type="subTitle"/>
          </p:nvPr>
        </p:nvSpPr>
        <p:spPr>
          <a:xfrm>
            <a:off x="4918288"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9" name="Google Shape;279;p33"/>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80" name="Google Shape;280;p3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1" name="Google Shape;281;p3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2" name="Google Shape;282;p3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3" name="Google Shape;283;p3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284" name="Shape 284"/>
        <p:cNvGrpSpPr/>
        <p:nvPr/>
      </p:nvGrpSpPr>
      <p:grpSpPr>
        <a:xfrm>
          <a:off x="0" y="0"/>
          <a:ext cx="0" cy="0"/>
          <a:chOff x="0" y="0"/>
          <a:chExt cx="0" cy="0"/>
        </a:xfrm>
      </p:grpSpPr>
      <p:sp>
        <p:nvSpPr>
          <p:cNvPr id="285" name="Google Shape;285;p34"/>
          <p:cNvSpPr txBox="1"/>
          <p:nvPr>
            <p:ph type="title"/>
          </p:nvPr>
        </p:nvSpPr>
        <p:spPr>
          <a:xfrm>
            <a:off x="716225" y="1073000"/>
            <a:ext cx="5640600" cy="2856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86" name="Google Shape;286;p3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7" name="Google Shape;287;p3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8" name="Google Shape;288;p3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9" name="Google Shape;289;p3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0" name="Google Shape;290;p3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1" name="Google Shape;291;p3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292" name="Shape 292"/>
        <p:cNvGrpSpPr/>
        <p:nvPr/>
      </p:nvGrpSpPr>
      <p:grpSpPr>
        <a:xfrm>
          <a:off x="0" y="0"/>
          <a:ext cx="0" cy="0"/>
          <a:chOff x="0" y="0"/>
          <a:chExt cx="0" cy="0"/>
        </a:xfrm>
      </p:grpSpPr>
      <p:sp>
        <p:nvSpPr>
          <p:cNvPr id="293" name="Google Shape;293;p35"/>
          <p:cNvSpPr txBox="1"/>
          <p:nvPr>
            <p:ph idx="1" type="subTitle"/>
          </p:nvPr>
        </p:nvSpPr>
        <p:spPr>
          <a:xfrm>
            <a:off x="49168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4" name="Google Shape;294;p35"/>
          <p:cNvSpPr txBox="1"/>
          <p:nvPr>
            <p:ph idx="2" type="subTitle"/>
          </p:nvPr>
        </p:nvSpPr>
        <p:spPr>
          <a:xfrm>
            <a:off x="50589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5" name="Google Shape;295;p35"/>
          <p:cNvSpPr txBox="1"/>
          <p:nvPr>
            <p:ph idx="3" type="subTitle"/>
          </p:nvPr>
        </p:nvSpPr>
        <p:spPr>
          <a:xfrm>
            <a:off x="19111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6" name="Google Shape;296;p35"/>
          <p:cNvSpPr txBox="1"/>
          <p:nvPr>
            <p:ph idx="4" type="subTitle"/>
          </p:nvPr>
        </p:nvSpPr>
        <p:spPr>
          <a:xfrm>
            <a:off x="20533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7" name="Google Shape;297;p35"/>
          <p:cNvSpPr txBox="1"/>
          <p:nvPr>
            <p:ph idx="5" type="subTitle"/>
          </p:nvPr>
        </p:nvSpPr>
        <p:spPr>
          <a:xfrm>
            <a:off x="49168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8" name="Google Shape;298;p35"/>
          <p:cNvSpPr txBox="1"/>
          <p:nvPr>
            <p:ph idx="6" type="subTitle"/>
          </p:nvPr>
        </p:nvSpPr>
        <p:spPr>
          <a:xfrm>
            <a:off x="50589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9" name="Google Shape;299;p35"/>
          <p:cNvSpPr txBox="1"/>
          <p:nvPr>
            <p:ph idx="7" type="subTitle"/>
          </p:nvPr>
        </p:nvSpPr>
        <p:spPr>
          <a:xfrm>
            <a:off x="19111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0" name="Google Shape;300;p35"/>
          <p:cNvSpPr txBox="1"/>
          <p:nvPr>
            <p:ph idx="8" type="subTitle"/>
          </p:nvPr>
        </p:nvSpPr>
        <p:spPr>
          <a:xfrm>
            <a:off x="20532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1" name="Google Shape;301;p35"/>
          <p:cNvSpPr txBox="1"/>
          <p:nvPr>
            <p:ph type="title"/>
          </p:nvPr>
        </p:nvSpPr>
        <p:spPr>
          <a:xfrm>
            <a:off x="713225" y="445025"/>
            <a:ext cx="648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02" name="Google Shape;302;p3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03" name="Google Shape;303;p3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304" name="Shape 304"/>
        <p:cNvGrpSpPr/>
        <p:nvPr/>
      </p:nvGrpSpPr>
      <p:grpSpPr>
        <a:xfrm>
          <a:off x="0" y="0"/>
          <a:ext cx="0" cy="0"/>
          <a:chOff x="0" y="0"/>
          <a:chExt cx="0" cy="0"/>
        </a:xfrm>
      </p:grpSpPr>
      <p:sp>
        <p:nvSpPr>
          <p:cNvPr id="305" name="Google Shape;305;p36"/>
          <p:cNvSpPr txBox="1"/>
          <p:nvPr>
            <p:ph idx="1" type="subTitle"/>
          </p:nvPr>
        </p:nvSpPr>
        <p:spPr>
          <a:xfrm>
            <a:off x="3571925"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6" name="Google Shape;306;p36"/>
          <p:cNvSpPr txBox="1"/>
          <p:nvPr>
            <p:ph idx="2" type="subTitle"/>
          </p:nvPr>
        </p:nvSpPr>
        <p:spPr>
          <a:xfrm>
            <a:off x="3571925"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p36"/>
          <p:cNvSpPr txBox="1"/>
          <p:nvPr>
            <p:ph idx="3" type="subTitle"/>
          </p:nvPr>
        </p:nvSpPr>
        <p:spPr>
          <a:xfrm>
            <a:off x="108840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8" name="Google Shape;308;p36"/>
          <p:cNvSpPr txBox="1"/>
          <p:nvPr>
            <p:ph idx="4" type="subTitle"/>
          </p:nvPr>
        </p:nvSpPr>
        <p:spPr>
          <a:xfrm>
            <a:off x="108840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9" name="Google Shape;309;p36"/>
          <p:cNvSpPr txBox="1"/>
          <p:nvPr>
            <p:ph idx="5" type="subTitle"/>
          </p:nvPr>
        </p:nvSpPr>
        <p:spPr>
          <a:xfrm>
            <a:off x="605545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10" name="Google Shape;310;p36"/>
          <p:cNvSpPr txBox="1"/>
          <p:nvPr>
            <p:ph idx="6" type="subTitle"/>
          </p:nvPr>
        </p:nvSpPr>
        <p:spPr>
          <a:xfrm>
            <a:off x="605545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1" name="Google Shape;311;p36"/>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12" name="Google Shape;312;p3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3" name="Google Shape;313;p3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4" name="Google Shape;314;p36"/>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315" name="Shape 315"/>
        <p:cNvGrpSpPr/>
        <p:nvPr/>
      </p:nvGrpSpPr>
      <p:grpSpPr>
        <a:xfrm>
          <a:off x="0" y="0"/>
          <a:ext cx="0" cy="0"/>
          <a:chOff x="0" y="0"/>
          <a:chExt cx="0" cy="0"/>
        </a:xfrm>
      </p:grpSpPr>
      <p:cxnSp>
        <p:nvCxnSpPr>
          <p:cNvPr id="316" name="Google Shape;316;p3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7" name="Google Shape;317;p3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8" name="Google Shape;318;p3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19" name="Google Shape;319;p3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0" name="Google Shape;320;p3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1" name="Google Shape;321;p3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22" name="Google Shape;322;p37"/>
          <p:cNvSpPr txBox="1"/>
          <p:nvPr>
            <p:ph type="title"/>
          </p:nvPr>
        </p:nvSpPr>
        <p:spPr>
          <a:xfrm>
            <a:off x="2780100" y="445025"/>
            <a:ext cx="3583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3" name="Google Shape;323;p37"/>
          <p:cNvSpPr txBox="1"/>
          <p:nvPr>
            <p:ph idx="1" type="subTitle"/>
          </p:nvPr>
        </p:nvSpPr>
        <p:spPr>
          <a:xfrm>
            <a:off x="53066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4" name="Google Shape;324;p37"/>
          <p:cNvSpPr txBox="1"/>
          <p:nvPr>
            <p:ph idx="2" type="subTitle"/>
          </p:nvPr>
        </p:nvSpPr>
        <p:spPr>
          <a:xfrm>
            <a:off x="53066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5" name="Google Shape;325;p37"/>
          <p:cNvSpPr txBox="1"/>
          <p:nvPr>
            <p:ph idx="3" type="subTitle"/>
          </p:nvPr>
        </p:nvSpPr>
        <p:spPr>
          <a:xfrm>
            <a:off x="13512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6" name="Google Shape;326;p37"/>
          <p:cNvSpPr txBox="1"/>
          <p:nvPr>
            <p:ph idx="4" type="subTitle"/>
          </p:nvPr>
        </p:nvSpPr>
        <p:spPr>
          <a:xfrm>
            <a:off x="13512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p37"/>
          <p:cNvSpPr txBox="1"/>
          <p:nvPr>
            <p:ph idx="5" type="subTitle"/>
          </p:nvPr>
        </p:nvSpPr>
        <p:spPr>
          <a:xfrm>
            <a:off x="53066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8" name="Google Shape;328;p37"/>
          <p:cNvSpPr txBox="1"/>
          <p:nvPr>
            <p:ph idx="6" type="subTitle"/>
          </p:nvPr>
        </p:nvSpPr>
        <p:spPr>
          <a:xfrm>
            <a:off x="530665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9" name="Google Shape;329;p37"/>
          <p:cNvSpPr txBox="1"/>
          <p:nvPr>
            <p:ph idx="7" type="subTitle"/>
          </p:nvPr>
        </p:nvSpPr>
        <p:spPr>
          <a:xfrm>
            <a:off x="13512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30" name="Google Shape;330;p37"/>
          <p:cNvSpPr txBox="1"/>
          <p:nvPr>
            <p:ph idx="8" type="subTitle"/>
          </p:nvPr>
        </p:nvSpPr>
        <p:spPr>
          <a:xfrm>
            <a:off x="135130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1" name="Google Shape;331;p37"/>
          <p:cNvSpPr txBox="1"/>
          <p:nvPr>
            <p:ph hasCustomPrompt="1" idx="9" type="title"/>
          </p:nvPr>
        </p:nvSpPr>
        <p:spPr>
          <a:xfrm>
            <a:off x="13512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2" name="Google Shape;332;p37"/>
          <p:cNvSpPr txBox="1"/>
          <p:nvPr>
            <p:ph hasCustomPrompt="1" idx="13" type="title"/>
          </p:nvPr>
        </p:nvSpPr>
        <p:spPr>
          <a:xfrm>
            <a:off x="53066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3" name="Google Shape;333;p37"/>
          <p:cNvSpPr txBox="1"/>
          <p:nvPr>
            <p:ph hasCustomPrompt="1" idx="14" type="title"/>
          </p:nvPr>
        </p:nvSpPr>
        <p:spPr>
          <a:xfrm>
            <a:off x="135130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4" name="Google Shape;334;p37"/>
          <p:cNvSpPr txBox="1"/>
          <p:nvPr>
            <p:ph hasCustomPrompt="1" idx="15" type="title"/>
          </p:nvPr>
        </p:nvSpPr>
        <p:spPr>
          <a:xfrm>
            <a:off x="530665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335" name="Shape 335"/>
        <p:cNvGrpSpPr/>
        <p:nvPr/>
      </p:nvGrpSpPr>
      <p:grpSpPr>
        <a:xfrm>
          <a:off x="0" y="0"/>
          <a:ext cx="0" cy="0"/>
          <a:chOff x="0" y="0"/>
          <a:chExt cx="0" cy="0"/>
        </a:xfrm>
      </p:grpSpPr>
      <p:sp>
        <p:nvSpPr>
          <p:cNvPr id="336" name="Google Shape;336;p38"/>
          <p:cNvSpPr txBox="1"/>
          <p:nvPr>
            <p:ph idx="1" type="subTitle"/>
          </p:nvPr>
        </p:nvSpPr>
        <p:spPr>
          <a:xfrm>
            <a:off x="37183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7" name="Google Shape;337;p38"/>
          <p:cNvSpPr txBox="1"/>
          <p:nvPr>
            <p:ph idx="2" type="subTitle"/>
          </p:nvPr>
        </p:nvSpPr>
        <p:spPr>
          <a:xfrm>
            <a:off x="3617675"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38" name="Google Shape;338;p38"/>
          <p:cNvSpPr txBox="1"/>
          <p:nvPr>
            <p:ph idx="3" type="subTitle"/>
          </p:nvPr>
        </p:nvSpPr>
        <p:spPr>
          <a:xfrm>
            <a:off x="13280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9" name="Google Shape;339;p38"/>
          <p:cNvSpPr txBox="1"/>
          <p:nvPr>
            <p:ph idx="4" type="subTitle"/>
          </p:nvPr>
        </p:nvSpPr>
        <p:spPr>
          <a:xfrm>
            <a:off x="1227426"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0" name="Google Shape;340;p38"/>
          <p:cNvSpPr txBox="1"/>
          <p:nvPr>
            <p:ph idx="5" type="subTitle"/>
          </p:nvPr>
        </p:nvSpPr>
        <p:spPr>
          <a:xfrm>
            <a:off x="6108550" y="3294199"/>
            <a:ext cx="16431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1" name="Google Shape;341;p38"/>
          <p:cNvSpPr txBox="1"/>
          <p:nvPr>
            <p:ph idx="6" type="subTitle"/>
          </p:nvPr>
        </p:nvSpPr>
        <p:spPr>
          <a:xfrm>
            <a:off x="6008050"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2" name="Google Shape;342;p38"/>
          <p:cNvSpPr txBox="1"/>
          <p:nvPr>
            <p:ph type="title"/>
          </p:nvPr>
        </p:nvSpPr>
        <p:spPr>
          <a:xfrm>
            <a:off x="713225" y="445025"/>
            <a:ext cx="3188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43" name="Google Shape;343;p3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44" name="Google Shape;344;p3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345" name="Shape 345"/>
        <p:cNvGrpSpPr/>
        <p:nvPr/>
      </p:nvGrpSpPr>
      <p:grpSpPr>
        <a:xfrm>
          <a:off x="0" y="0"/>
          <a:ext cx="0" cy="0"/>
          <a:chOff x="0" y="0"/>
          <a:chExt cx="0" cy="0"/>
        </a:xfrm>
      </p:grpSpPr>
      <p:sp>
        <p:nvSpPr>
          <p:cNvPr id="346" name="Google Shape;346;p39"/>
          <p:cNvSpPr txBox="1"/>
          <p:nvPr>
            <p:ph idx="1" type="subTitle"/>
          </p:nvPr>
        </p:nvSpPr>
        <p:spPr>
          <a:xfrm>
            <a:off x="4750175" y="163274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7" name="Google Shape;347;p39"/>
          <p:cNvSpPr txBox="1"/>
          <p:nvPr>
            <p:ph idx="2" type="subTitle"/>
          </p:nvPr>
        </p:nvSpPr>
        <p:spPr>
          <a:xfrm>
            <a:off x="4750184" y="2035022"/>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8" name="Google Shape;348;p39"/>
          <p:cNvSpPr txBox="1"/>
          <p:nvPr>
            <p:ph idx="3" type="subTitle"/>
          </p:nvPr>
        </p:nvSpPr>
        <p:spPr>
          <a:xfrm>
            <a:off x="2306450" y="1632746"/>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9" name="Google Shape;349;p39"/>
          <p:cNvSpPr txBox="1"/>
          <p:nvPr>
            <p:ph idx="4" type="subTitle"/>
          </p:nvPr>
        </p:nvSpPr>
        <p:spPr>
          <a:xfrm>
            <a:off x="2306462" y="2035022"/>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0" name="Google Shape;350;p39"/>
          <p:cNvSpPr txBox="1"/>
          <p:nvPr>
            <p:ph idx="5" type="subTitle"/>
          </p:nvPr>
        </p:nvSpPr>
        <p:spPr>
          <a:xfrm>
            <a:off x="4750175" y="3062273"/>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1" name="Google Shape;351;p39"/>
          <p:cNvSpPr txBox="1"/>
          <p:nvPr>
            <p:ph idx="6" type="subTitle"/>
          </p:nvPr>
        </p:nvSpPr>
        <p:spPr>
          <a:xfrm>
            <a:off x="4750184" y="3471047"/>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2" name="Google Shape;352;p39"/>
          <p:cNvSpPr txBox="1"/>
          <p:nvPr>
            <p:ph idx="7" type="subTitle"/>
          </p:nvPr>
        </p:nvSpPr>
        <p:spPr>
          <a:xfrm>
            <a:off x="2306450" y="3062273"/>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3" name="Google Shape;353;p39"/>
          <p:cNvSpPr txBox="1"/>
          <p:nvPr>
            <p:ph idx="8" type="subTitle"/>
          </p:nvPr>
        </p:nvSpPr>
        <p:spPr>
          <a:xfrm>
            <a:off x="2306462" y="3471047"/>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4" name="Google Shape;354;p39"/>
          <p:cNvSpPr txBox="1"/>
          <p:nvPr>
            <p:ph type="title"/>
          </p:nvPr>
        </p:nvSpPr>
        <p:spPr>
          <a:xfrm>
            <a:off x="713225" y="445025"/>
            <a:ext cx="2785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55" name="Google Shape;355;p3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6" name="Google Shape;356;p3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357" name="Shape 357"/>
        <p:cNvGrpSpPr/>
        <p:nvPr/>
      </p:nvGrpSpPr>
      <p:grpSpPr>
        <a:xfrm>
          <a:off x="0" y="0"/>
          <a:ext cx="0" cy="0"/>
          <a:chOff x="0" y="0"/>
          <a:chExt cx="0" cy="0"/>
        </a:xfrm>
      </p:grpSpPr>
      <p:cxnSp>
        <p:nvCxnSpPr>
          <p:cNvPr id="358" name="Google Shape;358;p4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9" name="Google Shape;359;p4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0" name="Google Shape;360;p4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1" name="Google Shape;361;p4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2" name="Google Shape;362;p4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3" name="Google Shape;363;p4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64" name="Google Shape;364;p40"/>
          <p:cNvSpPr txBox="1"/>
          <p:nvPr>
            <p:ph idx="1" type="subTitle"/>
          </p:nvPr>
        </p:nvSpPr>
        <p:spPr>
          <a:xfrm>
            <a:off x="728750" y="1112872"/>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5" name="Google Shape;365;p40"/>
          <p:cNvSpPr txBox="1"/>
          <p:nvPr>
            <p:ph idx="2" type="subTitle"/>
          </p:nvPr>
        </p:nvSpPr>
        <p:spPr>
          <a:xfrm>
            <a:off x="728762" y="151514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6" name="Google Shape;366;p40"/>
          <p:cNvSpPr txBox="1"/>
          <p:nvPr>
            <p:ph idx="3" type="subTitle"/>
          </p:nvPr>
        </p:nvSpPr>
        <p:spPr>
          <a:xfrm>
            <a:off x="728750" y="203638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7" name="Google Shape;367;p40"/>
          <p:cNvSpPr txBox="1"/>
          <p:nvPr>
            <p:ph idx="4" type="subTitle"/>
          </p:nvPr>
        </p:nvSpPr>
        <p:spPr>
          <a:xfrm>
            <a:off x="728762" y="2445160"/>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8" name="Google Shape;368;p40"/>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369" name="Google Shape;369;p40"/>
          <p:cNvSpPr txBox="1"/>
          <p:nvPr>
            <p:ph idx="5" type="subTitle"/>
          </p:nvPr>
        </p:nvSpPr>
        <p:spPr>
          <a:xfrm>
            <a:off x="728750" y="2997225"/>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70" name="Google Shape;370;p40"/>
          <p:cNvSpPr txBox="1"/>
          <p:nvPr>
            <p:ph idx="6" type="subTitle"/>
          </p:nvPr>
        </p:nvSpPr>
        <p:spPr>
          <a:xfrm>
            <a:off x="728762" y="340599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713225" y="445025"/>
            <a:ext cx="56811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5"/>
          <p:cNvSpPr txBox="1"/>
          <p:nvPr>
            <p:ph idx="1" type="subTitle"/>
          </p:nvPr>
        </p:nvSpPr>
        <p:spPr>
          <a:xfrm>
            <a:off x="50389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2" name="Google Shape;32;p5"/>
          <p:cNvSpPr txBox="1"/>
          <p:nvPr>
            <p:ph idx="2" type="subTitle"/>
          </p:nvPr>
        </p:nvSpPr>
        <p:spPr>
          <a:xfrm>
            <a:off x="50389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 name="Google Shape;33;p5"/>
          <p:cNvSpPr txBox="1"/>
          <p:nvPr>
            <p:ph idx="3" type="subTitle"/>
          </p:nvPr>
        </p:nvSpPr>
        <p:spPr>
          <a:xfrm>
            <a:off x="16931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4" name="Google Shape;34;p5"/>
          <p:cNvSpPr txBox="1"/>
          <p:nvPr>
            <p:ph idx="4" type="subTitle"/>
          </p:nvPr>
        </p:nvSpPr>
        <p:spPr>
          <a:xfrm>
            <a:off x="16931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5" name="Google Shape;35;p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 name="Google Shape;36;p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 name="Google Shape;37;p5"/>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371" name="Shape 371"/>
        <p:cNvGrpSpPr/>
        <p:nvPr/>
      </p:nvGrpSpPr>
      <p:grpSpPr>
        <a:xfrm>
          <a:off x="0" y="0"/>
          <a:ext cx="0" cy="0"/>
          <a:chOff x="0" y="0"/>
          <a:chExt cx="0" cy="0"/>
        </a:xfrm>
      </p:grpSpPr>
      <p:sp>
        <p:nvSpPr>
          <p:cNvPr id="372" name="Google Shape;372;p41"/>
          <p:cNvSpPr txBox="1"/>
          <p:nvPr>
            <p:ph hasCustomPrompt="1" type="title"/>
          </p:nvPr>
        </p:nvSpPr>
        <p:spPr>
          <a:xfrm>
            <a:off x="2592925" y="71460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3" name="Google Shape;373;p41"/>
          <p:cNvSpPr txBox="1"/>
          <p:nvPr>
            <p:ph idx="1" type="subTitle"/>
          </p:nvPr>
        </p:nvSpPr>
        <p:spPr>
          <a:xfrm>
            <a:off x="2364984" y="134640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4" name="Google Shape;374;p41"/>
          <p:cNvSpPr txBox="1"/>
          <p:nvPr>
            <p:ph hasCustomPrompt="1" idx="2" type="title"/>
          </p:nvPr>
        </p:nvSpPr>
        <p:spPr>
          <a:xfrm>
            <a:off x="2592925" y="2063025"/>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5" name="Google Shape;375;p41"/>
          <p:cNvSpPr txBox="1"/>
          <p:nvPr>
            <p:ph idx="3" type="subTitle"/>
          </p:nvPr>
        </p:nvSpPr>
        <p:spPr>
          <a:xfrm>
            <a:off x="2364984" y="2694825"/>
            <a:ext cx="4414200" cy="37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6" name="Google Shape;376;p41"/>
          <p:cNvSpPr txBox="1"/>
          <p:nvPr>
            <p:ph hasCustomPrompt="1" idx="4" type="title"/>
          </p:nvPr>
        </p:nvSpPr>
        <p:spPr>
          <a:xfrm>
            <a:off x="2592925" y="341145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7" name="Google Shape;377;p41"/>
          <p:cNvSpPr txBox="1"/>
          <p:nvPr>
            <p:ph idx="5" type="subTitle"/>
          </p:nvPr>
        </p:nvSpPr>
        <p:spPr>
          <a:xfrm>
            <a:off x="2364950" y="404325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78" name="Google Shape;378;p4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9" name="Google Shape;379;p4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380" name="Shape 380"/>
        <p:cNvGrpSpPr/>
        <p:nvPr/>
      </p:nvGrpSpPr>
      <p:grpSpPr>
        <a:xfrm>
          <a:off x="0" y="0"/>
          <a:ext cx="0" cy="0"/>
          <a:chOff x="0" y="0"/>
          <a:chExt cx="0" cy="0"/>
        </a:xfrm>
      </p:grpSpPr>
      <p:sp>
        <p:nvSpPr>
          <p:cNvPr id="381" name="Google Shape;381;p42"/>
          <p:cNvSpPr txBox="1"/>
          <p:nvPr>
            <p:ph idx="1" type="subTitle"/>
          </p:nvPr>
        </p:nvSpPr>
        <p:spPr>
          <a:xfrm>
            <a:off x="5700609" y="2084269"/>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2" name="Google Shape;382;p42"/>
          <p:cNvSpPr txBox="1"/>
          <p:nvPr>
            <p:ph idx="2" type="subTitle"/>
          </p:nvPr>
        </p:nvSpPr>
        <p:spPr>
          <a:xfrm>
            <a:off x="5700621" y="2486544"/>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3" name="Google Shape;383;p42"/>
          <p:cNvSpPr txBox="1"/>
          <p:nvPr>
            <p:ph idx="3" type="subTitle"/>
          </p:nvPr>
        </p:nvSpPr>
        <p:spPr>
          <a:xfrm>
            <a:off x="1973988" y="902134"/>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4" name="Google Shape;384;p42"/>
          <p:cNvSpPr txBox="1"/>
          <p:nvPr>
            <p:ph idx="4" type="subTitle"/>
          </p:nvPr>
        </p:nvSpPr>
        <p:spPr>
          <a:xfrm>
            <a:off x="1973988" y="1304410"/>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5" name="Google Shape;385;p42"/>
          <p:cNvSpPr txBox="1"/>
          <p:nvPr>
            <p:ph idx="5" type="subTitle"/>
          </p:nvPr>
        </p:nvSpPr>
        <p:spPr>
          <a:xfrm>
            <a:off x="1973988" y="3290875"/>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6" name="Google Shape;386;p42"/>
          <p:cNvSpPr txBox="1"/>
          <p:nvPr>
            <p:ph idx="6" type="subTitle"/>
          </p:nvPr>
        </p:nvSpPr>
        <p:spPr>
          <a:xfrm>
            <a:off x="1973988" y="3699649"/>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87" name="Google Shape;387;p4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8" name="Google Shape;388;p4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9" name="Google Shape;389;p4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0" name="Google Shape;390;p4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1" name="Google Shape;391;p4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92" name="Google Shape;392;p42"/>
          <p:cNvSpPr txBox="1"/>
          <p:nvPr>
            <p:ph hasCustomPrompt="1" type="title"/>
          </p:nvPr>
        </p:nvSpPr>
        <p:spPr>
          <a:xfrm>
            <a:off x="733000" y="1114450"/>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3" name="Google Shape;393;p42"/>
          <p:cNvSpPr txBox="1"/>
          <p:nvPr>
            <p:ph hasCustomPrompt="1" idx="7" type="title"/>
          </p:nvPr>
        </p:nvSpPr>
        <p:spPr>
          <a:xfrm>
            <a:off x="733000" y="3503175"/>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4" name="Google Shape;394;p42"/>
          <p:cNvSpPr txBox="1"/>
          <p:nvPr>
            <p:ph hasCustomPrompt="1" idx="8" type="title"/>
          </p:nvPr>
        </p:nvSpPr>
        <p:spPr>
          <a:xfrm>
            <a:off x="4441002" y="2276488"/>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395" name="Shape 395"/>
        <p:cNvGrpSpPr/>
        <p:nvPr/>
      </p:nvGrpSpPr>
      <p:grpSpPr>
        <a:xfrm>
          <a:off x="0" y="0"/>
          <a:ext cx="0" cy="0"/>
          <a:chOff x="0" y="0"/>
          <a:chExt cx="0" cy="0"/>
        </a:xfrm>
      </p:grpSpPr>
      <p:sp>
        <p:nvSpPr>
          <p:cNvPr id="396" name="Google Shape;396;p43"/>
          <p:cNvSpPr txBox="1"/>
          <p:nvPr>
            <p:ph type="title"/>
          </p:nvPr>
        </p:nvSpPr>
        <p:spPr>
          <a:xfrm>
            <a:off x="803750" y="2040496"/>
            <a:ext cx="4087500" cy="673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1" type="subTitle"/>
          </p:nvPr>
        </p:nvSpPr>
        <p:spPr>
          <a:xfrm>
            <a:off x="803750" y="2693525"/>
            <a:ext cx="3159300" cy="55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398" name="Google Shape;398;p4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99" name="Google Shape;399;p4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400" name="Shape 400"/>
        <p:cNvGrpSpPr/>
        <p:nvPr/>
      </p:nvGrpSpPr>
      <p:grpSpPr>
        <a:xfrm>
          <a:off x="0" y="0"/>
          <a:ext cx="0" cy="0"/>
          <a:chOff x="0" y="0"/>
          <a:chExt cx="0" cy="0"/>
        </a:xfrm>
      </p:grpSpPr>
      <p:sp>
        <p:nvSpPr>
          <p:cNvPr id="401" name="Google Shape;401;p44"/>
          <p:cNvSpPr txBox="1"/>
          <p:nvPr>
            <p:ph type="title"/>
          </p:nvPr>
        </p:nvSpPr>
        <p:spPr>
          <a:xfrm>
            <a:off x="4490150" y="2047725"/>
            <a:ext cx="3364200" cy="628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402" name="Google Shape;402;p44"/>
          <p:cNvSpPr txBox="1"/>
          <p:nvPr>
            <p:ph idx="1" type="subTitle"/>
          </p:nvPr>
        </p:nvSpPr>
        <p:spPr>
          <a:xfrm>
            <a:off x="4855550" y="2694825"/>
            <a:ext cx="2998800" cy="558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Josefin Sans"/>
              <a:buNone/>
              <a:defRPr sz="1400">
                <a:solidFill>
                  <a:schemeClr val="dk1"/>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403" name="Google Shape;403;p4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4" name="Google Shape;404;p4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405" name="Shape 405"/>
        <p:cNvGrpSpPr/>
        <p:nvPr/>
      </p:nvGrpSpPr>
      <p:grpSpPr>
        <a:xfrm>
          <a:off x="0" y="0"/>
          <a:ext cx="0" cy="0"/>
          <a:chOff x="0" y="0"/>
          <a:chExt cx="0" cy="0"/>
        </a:xfrm>
      </p:grpSpPr>
      <p:sp>
        <p:nvSpPr>
          <p:cNvPr id="406" name="Google Shape;406;p45"/>
          <p:cNvSpPr txBox="1"/>
          <p:nvPr>
            <p:ph idx="1" type="subTitle"/>
          </p:nvPr>
        </p:nvSpPr>
        <p:spPr>
          <a:xfrm>
            <a:off x="4166800" y="1453525"/>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407" name="Google Shape;407;p45"/>
          <p:cNvSpPr txBox="1"/>
          <p:nvPr>
            <p:ph type="title"/>
          </p:nvPr>
        </p:nvSpPr>
        <p:spPr>
          <a:xfrm>
            <a:off x="713225" y="445025"/>
            <a:ext cx="4502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08" name="Google Shape;408;p4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9" name="Google Shape;409;p4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0" name="Google Shape;410;p45"/>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411" name="Shape 411"/>
        <p:cNvGrpSpPr/>
        <p:nvPr/>
      </p:nvGrpSpPr>
      <p:grpSpPr>
        <a:xfrm>
          <a:off x="0" y="0"/>
          <a:ext cx="0" cy="0"/>
          <a:chOff x="0" y="0"/>
          <a:chExt cx="0" cy="0"/>
        </a:xfrm>
      </p:grpSpPr>
      <p:cxnSp>
        <p:nvCxnSpPr>
          <p:cNvPr id="412" name="Google Shape;412;p4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3" name="Google Shape;413;p4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4" name="Google Shape;414;p4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5" name="Google Shape;415;p4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6" name="Google Shape;416;p4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7" name="Google Shape;417;p4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418" name="Google Shape;418;p46"/>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19" name="Google Shape;419;p46"/>
          <p:cNvSpPr txBox="1"/>
          <p:nvPr>
            <p:ph idx="1" type="subTitle"/>
          </p:nvPr>
        </p:nvSpPr>
        <p:spPr>
          <a:xfrm>
            <a:off x="4525188"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20" name="Google Shape;420;p46"/>
          <p:cNvSpPr txBox="1"/>
          <p:nvPr>
            <p:ph idx="2" type="subTitle"/>
          </p:nvPr>
        </p:nvSpPr>
        <p:spPr>
          <a:xfrm>
            <a:off x="661213"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421" name="Shape 421"/>
        <p:cNvGrpSpPr/>
        <p:nvPr/>
      </p:nvGrpSpPr>
      <p:grpSpPr>
        <a:xfrm>
          <a:off x="0" y="0"/>
          <a:ext cx="0" cy="0"/>
          <a:chOff x="0" y="0"/>
          <a:chExt cx="0" cy="0"/>
        </a:xfrm>
      </p:grpSpPr>
      <p:sp>
        <p:nvSpPr>
          <p:cNvPr id="422" name="Google Shape;422;p47"/>
          <p:cNvSpPr txBox="1"/>
          <p:nvPr>
            <p:ph idx="1" type="subTitle"/>
          </p:nvPr>
        </p:nvSpPr>
        <p:spPr>
          <a:xfrm>
            <a:off x="4816075"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3" name="Google Shape;423;p47"/>
          <p:cNvSpPr txBox="1"/>
          <p:nvPr>
            <p:ph idx="2" type="subTitle"/>
          </p:nvPr>
        </p:nvSpPr>
        <p:spPr>
          <a:xfrm>
            <a:off x="4816200"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4" name="Google Shape;424;p47"/>
          <p:cNvSpPr txBox="1"/>
          <p:nvPr>
            <p:ph idx="3" type="subTitle"/>
          </p:nvPr>
        </p:nvSpPr>
        <p:spPr>
          <a:xfrm>
            <a:off x="1385829"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5" name="Google Shape;425;p47"/>
          <p:cNvSpPr txBox="1"/>
          <p:nvPr>
            <p:ph idx="4" type="subTitle"/>
          </p:nvPr>
        </p:nvSpPr>
        <p:spPr>
          <a:xfrm>
            <a:off x="1386025"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6" name="Google Shape;426;p47"/>
          <p:cNvSpPr txBox="1"/>
          <p:nvPr>
            <p:ph type="title"/>
          </p:nvPr>
        </p:nvSpPr>
        <p:spPr>
          <a:xfrm>
            <a:off x="713225" y="445025"/>
            <a:ext cx="272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27" name="Google Shape;427;p4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28" name="Google Shape;428;p4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429" name="Shape 429"/>
        <p:cNvGrpSpPr/>
        <p:nvPr/>
      </p:nvGrpSpPr>
      <p:grpSpPr>
        <a:xfrm>
          <a:off x="0" y="0"/>
          <a:ext cx="0" cy="0"/>
          <a:chOff x="0" y="0"/>
          <a:chExt cx="0" cy="0"/>
        </a:xfrm>
      </p:grpSpPr>
      <p:sp>
        <p:nvSpPr>
          <p:cNvPr id="430" name="Google Shape;430;p48"/>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31" name="Google Shape;431;p48"/>
          <p:cNvSpPr txBox="1"/>
          <p:nvPr>
            <p:ph idx="1"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2" name="Google Shape;432;p48"/>
          <p:cNvSpPr txBox="1"/>
          <p:nvPr>
            <p:ph idx="2" type="subTitle"/>
          </p:nvPr>
        </p:nvSpPr>
        <p:spPr>
          <a:xfrm>
            <a:off x="350902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3" name="Google Shape;433;p48"/>
          <p:cNvSpPr txBox="1"/>
          <p:nvPr>
            <p:ph idx="3"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4" name="Google Shape;434;p48"/>
          <p:cNvSpPr txBox="1"/>
          <p:nvPr>
            <p:ph idx="4" type="subTitle"/>
          </p:nvPr>
        </p:nvSpPr>
        <p:spPr>
          <a:xfrm>
            <a:off x="953125" y="3814951"/>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5" name="Google Shape;435;p48"/>
          <p:cNvSpPr txBox="1"/>
          <p:nvPr>
            <p:ph idx="5"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6" name="Google Shape;436;p48"/>
          <p:cNvSpPr txBox="1"/>
          <p:nvPr>
            <p:ph idx="6" type="subTitle"/>
          </p:nvPr>
        </p:nvSpPr>
        <p:spPr>
          <a:xfrm>
            <a:off x="606487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437" name="Google Shape;437;p4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8" name="Google Shape;438;p4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9" name="Google Shape;439;p4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0" name="Google Shape;440;p4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441" name="Shape 441"/>
        <p:cNvGrpSpPr/>
        <p:nvPr/>
      </p:nvGrpSpPr>
      <p:grpSpPr>
        <a:xfrm>
          <a:off x="0" y="0"/>
          <a:ext cx="0" cy="0"/>
          <a:chOff x="0" y="0"/>
          <a:chExt cx="0" cy="0"/>
        </a:xfrm>
      </p:grpSpPr>
      <p:sp>
        <p:nvSpPr>
          <p:cNvPr id="442" name="Google Shape;442;p49"/>
          <p:cNvSpPr txBox="1"/>
          <p:nvPr>
            <p:ph type="title"/>
          </p:nvPr>
        </p:nvSpPr>
        <p:spPr>
          <a:xfrm>
            <a:off x="2832900" y="791200"/>
            <a:ext cx="3478200" cy="922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300"/>
              <a:buNone/>
              <a:defRPr sz="7000"/>
            </a:lvl1pPr>
            <a:lvl2pPr lvl="1" rtl="0" algn="ctr">
              <a:spcBef>
                <a:spcPts val="0"/>
              </a:spcBef>
              <a:spcAft>
                <a:spcPts val="0"/>
              </a:spcAft>
              <a:buSzPts val="3000"/>
              <a:buNone/>
              <a:defRPr>
                <a:latin typeface="Open Sans"/>
                <a:ea typeface="Open Sans"/>
                <a:cs typeface="Open Sans"/>
                <a:sym typeface="Open Sans"/>
              </a:defRPr>
            </a:lvl2pPr>
            <a:lvl3pPr lvl="2" rtl="0" algn="ctr">
              <a:spcBef>
                <a:spcPts val="0"/>
              </a:spcBef>
              <a:spcAft>
                <a:spcPts val="0"/>
              </a:spcAft>
              <a:buSzPts val="3000"/>
              <a:buNone/>
              <a:defRPr>
                <a:latin typeface="Open Sans"/>
                <a:ea typeface="Open Sans"/>
                <a:cs typeface="Open Sans"/>
                <a:sym typeface="Open Sans"/>
              </a:defRPr>
            </a:lvl3pPr>
            <a:lvl4pPr lvl="3" rtl="0" algn="ctr">
              <a:spcBef>
                <a:spcPts val="0"/>
              </a:spcBef>
              <a:spcAft>
                <a:spcPts val="0"/>
              </a:spcAft>
              <a:buSzPts val="3000"/>
              <a:buNone/>
              <a:defRPr>
                <a:latin typeface="Open Sans"/>
                <a:ea typeface="Open Sans"/>
                <a:cs typeface="Open Sans"/>
                <a:sym typeface="Open Sans"/>
              </a:defRPr>
            </a:lvl4pPr>
            <a:lvl5pPr lvl="4" rtl="0" algn="ctr">
              <a:spcBef>
                <a:spcPts val="0"/>
              </a:spcBef>
              <a:spcAft>
                <a:spcPts val="0"/>
              </a:spcAft>
              <a:buSzPts val="3000"/>
              <a:buNone/>
              <a:defRPr>
                <a:latin typeface="Open Sans"/>
                <a:ea typeface="Open Sans"/>
                <a:cs typeface="Open Sans"/>
                <a:sym typeface="Open Sans"/>
              </a:defRPr>
            </a:lvl5pPr>
            <a:lvl6pPr lvl="5" rtl="0" algn="ctr">
              <a:spcBef>
                <a:spcPts val="0"/>
              </a:spcBef>
              <a:spcAft>
                <a:spcPts val="0"/>
              </a:spcAft>
              <a:buSzPts val="3000"/>
              <a:buNone/>
              <a:defRPr>
                <a:latin typeface="Open Sans"/>
                <a:ea typeface="Open Sans"/>
                <a:cs typeface="Open Sans"/>
                <a:sym typeface="Open Sans"/>
              </a:defRPr>
            </a:lvl6pPr>
            <a:lvl7pPr lvl="6" rtl="0" algn="ctr">
              <a:spcBef>
                <a:spcPts val="0"/>
              </a:spcBef>
              <a:spcAft>
                <a:spcPts val="0"/>
              </a:spcAft>
              <a:buSzPts val="3000"/>
              <a:buNone/>
              <a:defRPr>
                <a:latin typeface="Open Sans"/>
                <a:ea typeface="Open Sans"/>
                <a:cs typeface="Open Sans"/>
                <a:sym typeface="Open Sans"/>
              </a:defRPr>
            </a:lvl7pPr>
            <a:lvl8pPr lvl="7" rtl="0" algn="ctr">
              <a:spcBef>
                <a:spcPts val="0"/>
              </a:spcBef>
              <a:spcAft>
                <a:spcPts val="0"/>
              </a:spcAft>
              <a:buSzPts val="3000"/>
              <a:buNone/>
              <a:defRPr>
                <a:latin typeface="Open Sans"/>
                <a:ea typeface="Open Sans"/>
                <a:cs typeface="Open Sans"/>
                <a:sym typeface="Open Sans"/>
              </a:defRPr>
            </a:lvl8pPr>
            <a:lvl9pPr lvl="8" rtl="0" algn="ctr">
              <a:spcBef>
                <a:spcPts val="0"/>
              </a:spcBef>
              <a:spcAft>
                <a:spcPts val="0"/>
              </a:spcAft>
              <a:buSzPts val="3000"/>
              <a:buNone/>
              <a:defRPr>
                <a:latin typeface="Open Sans"/>
                <a:ea typeface="Open Sans"/>
                <a:cs typeface="Open Sans"/>
                <a:sym typeface="Open Sans"/>
              </a:defRPr>
            </a:lvl9pPr>
          </a:lstStyle>
          <a:p/>
        </p:txBody>
      </p:sp>
      <p:sp>
        <p:nvSpPr>
          <p:cNvPr id="443" name="Google Shape;443;p49"/>
          <p:cNvSpPr txBox="1"/>
          <p:nvPr>
            <p:ph idx="1" type="subTitle"/>
          </p:nvPr>
        </p:nvSpPr>
        <p:spPr>
          <a:xfrm>
            <a:off x="2983350" y="1749425"/>
            <a:ext cx="3177300" cy="92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4" name="Google Shape;444;p49"/>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dk2"/>
                </a:solidFill>
                <a:latin typeface="Montserrat"/>
                <a:ea typeface="Montserrat"/>
                <a:cs typeface="Montserrat"/>
                <a:sym typeface="Montserrat"/>
              </a:rPr>
              <a:t>CREDITS</a:t>
            </a:r>
            <a:r>
              <a:rPr lang="en" sz="1100">
                <a:solidFill>
                  <a:schemeClr val="dk2"/>
                </a:solidFill>
                <a:latin typeface="Montserrat"/>
                <a:ea typeface="Montserrat"/>
                <a:cs typeface="Montserrat"/>
                <a:sym typeface="Montserrat"/>
              </a:rPr>
              <a:t>: This presentation template was created by </a:t>
            </a:r>
            <a:r>
              <a:rPr b="1" lang="en" sz="1100">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dk2"/>
                </a:solidFill>
                <a:latin typeface="Montserrat"/>
                <a:ea typeface="Montserrat"/>
                <a:cs typeface="Montserrat"/>
                <a:sym typeface="Montserrat"/>
              </a:rPr>
              <a:t>, including icons by </a:t>
            </a:r>
            <a:r>
              <a:rPr b="1" lang="en" sz="1100">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dk2"/>
                </a:solidFill>
                <a:latin typeface="Montserrat"/>
                <a:ea typeface="Montserrat"/>
                <a:cs typeface="Montserrat"/>
                <a:sym typeface="Montserrat"/>
              </a:rPr>
              <a:t>, infographics &amp; images by </a:t>
            </a:r>
            <a:r>
              <a:rPr b="1" lang="en" sz="1100">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dk2"/>
              </a:solidFill>
              <a:latin typeface="Montserrat"/>
              <a:ea typeface="Montserrat"/>
              <a:cs typeface="Montserrat"/>
              <a:sym typeface="Montserrat"/>
            </a:endParaRPr>
          </a:p>
        </p:txBody>
      </p:sp>
      <p:cxnSp>
        <p:nvCxnSpPr>
          <p:cNvPr id="445" name="Google Shape;445;p4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6" name="Google Shape;446;p49"/>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7" name="Google Shape;447;p4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8" name="Google Shape;448;p49"/>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449"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1" name="Google Shape;451;p5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40" name="Google Shape;40;p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 name="Google Shape;41;p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452"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4" name="Google Shape;454;p5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5" name="Google Shape;455;p51"/>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56" name="Google Shape;456;p51"/>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457"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9" name="Google Shape;459;p5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0" name="Google Shape;460;p52"/>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46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3" name="Google Shape;463;p5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4" name="Google Shape;464;p5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5" name="Google Shape;465;p5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6" name="Google Shape;466;p5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7" name="Google Shape;467;p5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1">
  <p:cSld name="CUSTOM_11_1">
    <p:spTree>
      <p:nvGrpSpPr>
        <p:cNvPr id="468" name="Shape 468"/>
        <p:cNvGrpSpPr/>
        <p:nvPr/>
      </p:nvGrpSpPr>
      <p:grpSpPr>
        <a:xfrm>
          <a:off x="0" y="0"/>
          <a:ext cx="0" cy="0"/>
          <a:chOff x="0" y="0"/>
          <a:chExt cx="0" cy="0"/>
        </a:xfrm>
      </p:grpSpPr>
      <p:sp>
        <p:nvSpPr>
          <p:cNvPr id="469" name="Google Shape;469;p54"/>
          <p:cNvSpPr txBox="1"/>
          <p:nvPr>
            <p:ph type="title"/>
          </p:nvPr>
        </p:nvSpPr>
        <p:spPr>
          <a:xfrm>
            <a:off x="7200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0" name="Google Shape;470;p54"/>
          <p:cNvSpPr txBox="1"/>
          <p:nvPr>
            <p:ph idx="2" type="title"/>
          </p:nvPr>
        </p:nvSpPr>
        <p:spPr>
          <a:xfrm>
            <a:off x="14826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1" name="Google Shape;471;p54"/>
          <p:cNvSpPr txBox="1"/>
          <p:nvPr>
            <p:ph idx="1" type="subTitle"/>
          </p:nvPr>
        </p:nvSpPr>
        <p:spPr>
          <a:xfrm>
            <a:off x="720000" y="2081199"/>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2" name="Google Shape;472;p54"/>
          <p:cNvSpPr txBox="1"/>
          <p:nvPr>
            <p:ph idx="3" type="title"/>
          </p:nvPr>
        </p:nvSpPr>
        <p:spPr>
          <a:xfrm>
            <a:off x="34038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3" name="Google Shape;473;p54"/>
          <p:cNvSpPr txBox="1"/>
          <p:nvPr>
            <p:ph idx="4" type="title"/>
          </p:nvPr>
        </p:nvSpPr>
        <p:spPr>
          <a:xfrm>
            <a:off x="41664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4" name="Google Shape;474;p54"/>
          <p:cNvSpPr txBox="1"/>
          <p:nvPr>
            <p:ph idx="5" type="subTitle"/>
          </p:nvPr>
        </p:nvSpPr>
        <p:spPr>
          <a:xfrm>
            <a:off x="34038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5" name="Google Shape;475;p54"/>
          <p:cNvSpPr txBox="1"/>
          <p:nvPr>
            <p:ph idx="6" type="title"/>
          </p:nvPr>
        </p:nvSpPr>
        <p:spPr>
          <a:xfrm>
            <a:off x="60876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6" name="Google Shape;476;p54"/>
          <p:cNvSpPr txBox="1"/>
          <p:nvPr>
            <p:ph idx="7" type="title"/>
          </p:nvPr>
        </p:nvSpPr>
        <p:spPr>
          <a:xfrm>
            <a:off x="68502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7" name="Google Shape;477;p54"/>
          <p:cNvSpPr txBox="1"/>
          <p:nvPr>
            <p:ph idx="8" type="subTitle"/>
          </p:nvPr>
        </p:nvSpPr>
        <p:spPr>
          <a:xfrm>
            <a:off x="60876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8" name="Google Shape;478;p54"/>
          <p:cNvSpPr txBox="1"/>
          <p:nvPr>
            <p:ph idx="9" type="title"/>
          </p:nvPr>
        </p:nvSpPr>
        <p:spPr>
          <a:xfrm>
            <a:off x="7200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9" name="Google Shape;479;p54"/>
          <p:cNvSpPr txBox="1"/>
          <p:nvPr>
            <p:ph idx="13" type="title"/>
          </p:nvPr>
        </p:nvSpPr>
        <p:spPr>
          <a:xfrm>
            <a:off x="14826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0" name="Google Shape;480;p54"/>
          <p:cNvSpPr txBox="1"/>
          <p:nvPr>
            <p:ph idx="14" type="subTitle"/>
          </p:nvPr>
        </p:nvSpPr>
        <p:spPr>
          <a:xfrm>
            <a:off x="7200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p54"/>
          <p:cNvSpPr txBox="1"/>
          <p:nvPr>
            <p:ph idx="15" type="title"/>
          </p:nvPr>
        </p:nvSpPr>
        <p:spPr>
          <a:xfrm>
            <a:off x="34038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2" name="Google Shape;482;p54"/>
          <p:cNvSpPr txBox="1"/>
          <p:nvPr>
            <p:ph idx="16" type="title"/>
          </p:nvPr>
        </p:nvSpPr>
        <p:spPr>
          <a:xfrm>
            <a:off x="41664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3" name="Google Shape;483;p54"/>
          <p:cNvSpPr txBox="1"/>
          <p:nvPr>
            <p:ph idx="17" type="subTitle"/>
          </p:nvPr>
        </p:nvSpPr>
        <p:spPr>
          <a:xfrm>
            <a:off x="34038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4" name="Google Shape;484;p54"/>
          <p:cNvSpPr txBox="1"/>
          <p:nvPr>
            <p:ph idx="18" type="title"/>
          </p:nvPr>
        </p:nvSpPr>
        <p:spPr>
          <a:xfrm>
            <a:off x="60876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5" name="Google Shape;485;p54"/>
          <p:cNvSpPr txBox="1"/>
          <p:nvPr>
            <p:ph idx="19" type="title"/>
          </p:nvPr>
        </p:nvSpPr>
        <p:spPr>
          <a:xfrm>
            <a:off x="68502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6" name="Google Shape;486;p54"/>
          <p:cNvSpPr txBox="1"/>
          <p:nvPr>
            <p:ph idx="20" type="subTitle"/>
          </p:nvPr>
        </p:nvSpPr>
        <p:spPr>
          <a:xfrm>
            <a:off x="60876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7" name="Google Shape;487;p54"/>
          <p:cNvSpPr txBox="1"/>
          <p:nvPr>
            <p:ph idx="21" type="title"/>
          </p:nvPr>
        </p:nvSpPr>
        <p:spPr>
          <a:xfrm>
            <a:off x="2332400" y="445025"/>
            <a:ext cx="44793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cxnSp>
        <p:nvCxnSpPr>
          <p:cNvPr id="488" name="Google Shape;488;p5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89" name="Google Shape;489;p5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90" name="Google Shape;490;p5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91" name="Google Shape;491;p5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7"/>
          <p:cNvSpPr txBox="1"/>
          <p:nvPr>
            <p:ph idx="1" type="subTitle"/>
          </p:nvPr>
        </p:nvSpPr>
        <p:spPr>
          <a:xfrm>
            <a:off x="2247500" y="1433050"/>
            <a:ext cx="1838100" cy="35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44" name="Google Shape;44;p7"/>
          <p:cNvSpPr txBox="1"/>
          <p:nvPr>
            <p:ph idx="2" type="subTitle"/>
          </p:nvPr>
        </p:nvSpPr>
        <p:spPr>
          <a:xfrm>
            <a:off x="2247500" y="1790050"/>
            <a:ext cx="5160300" cy="2754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accent1"/>
              </a:buClr>
              <a:buSzPts val="1400"/>
              <a:buChar char="●"/>
              <a:defRPr sz="1400">
                <a:solidFill>
                  <a:srgbClr val="374957"/>
                </a:solidFill>
              </a:defRPr>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5" name="Google Shape;45;p7"/>
          <p:cNvSpPr txBox="1"/>
          <p:nvPr>
            <p:ph type="title"/>
          </p:nvPr>
        </p:nvSpPr>
        <p:spPr>
          <a:xfrm>
            <a:off x="713225" y="445025"/>
            <a:ext cx="4297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6" name="Google Shape;46;p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7" name="Google Shape;47;p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1122500" y="1073000"/>
            <a:ext cx="6899100" cy="285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0" name="Google Shape;50;p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 name="Google Shape;51;p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 name="Google Shape;52;p8"/>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3" name="Google Shape;53;p8"/>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idx="1" type="subTitle"/>
          </p:nvPr>
        </p:nvSpPr>
        <p:spPr>
          <a:xfrm>
            <a:off x="89595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56" name="Google Shape;56;p9"/>
          <p:cNvSpPr txBox="1"/>
          <p:nvPr>
            <p:ph type="title"/>
          </p:nvPr>
        </p:nvSpPr>
        <p:spPr>
          <a:xfrm>
            <a:off x="713225" y="445025"/>
            <a:ext cx="567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7" name="Google Shape;57;p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8" name="Google Shape;58;p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 name="Google Shape;59;p9"/>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txBox="1"/>
          <p:nvPr>
            <p:ph idx="1" type="body"/>
          </p:nvPr>
        </p:nvSpPr>
        <p:spPr>
          <a:xfrm>
            <a:off x="713225" y="441927"/>
            <a:ext cx="3557100" cy="9777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62" name="Google Shape;62;p1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 name="Google Shape;63;p1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 name="Google Shape;64;p10"/>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5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i="1" sz="3000">
                <a:solidFill>
                  <a:schemeClr val="dk1"/>
                </a:solidFill>
              </a:defRPr>
            </a:lvl2pPr>
            <a:lvl3pPr lvl="2">
              <a:spcBef>
                <a:spcPts val="0"/>
              </a:spcBef>
              <a:spcAft>
                <a:spcPts val="0"/>
              </a:spcAft>
              <a:buClr>
                <a:schemeClr val="dk1"/>
              </a:buClr>
              <a:buSzPts val="3000"/>
              <a:buNone/>
              <a:defRPr i="1" sz="3000">
                <a:solidFill>
                  <a:schemeClr val="dk1"/>
                </a:solidFill>
              </a:defRPr>
            </a:lvl3pPr>
            <a:lvl4pPr lvl="3">
              <a:spcBef>
                <a:spcPts val="0"/>
              </a:spcBef>
              <a:spcAft>
                <a:spcPts val="0"/>
              </a:spcAft>
              <a:buClr>
                <a:schemeClr val="dk1"/>
              </a:buClr>
              <a:buSzPts val="3000"/>
              <a:buNone/>
              <a:defRPr i="1" sz="3000">
                <a:solidFill>
                  <a:schemeClr val="dk1"/>
                </a:solidFill>
              </a:defRPr>
            </a:lvl4pPr>
            <a:lvl5pPr lvl="4">
              <a:spcBef>
                <a:spcPts val="0"/>
              </a:spcBef>
              <a:spcAft>
                <a:spcPts val="0"/>
              </a:spcAft>
              <a:buClr>
                <a:schemeClr val="dk1"/>
              </a:buClr>
              <a:buSzPts val="3000"/>
              <a:buNone/>
              <a:defRPr i="1" sz="3000">
                <a:solidFill>
                  <a:schemeClr val="dk1"/>
                </a:solidFill>
              </a:defRPr>
            </a:lvl5pPr>
            <a:lvl6pPr lvl="5">
              <a:spcBef>
                <a:spcPts val="0"/>
              </a:spcBef>
              <a:spcAft>
                <a:spcPts val="0"/>
              </a:spcAft>
              <a:buClr>
                <a:schemeClr val="dk1"/>
              </a:buClr>
              <a:buSzPts val="3000"/>
              <a:buNone/>
              <a:defRPr i="1" sz="3000">
                <a:solidFill>
                  <a:schemeClr val="dk1"/>
                </a:solidFill>
              </a:defRPr>
            </a:lvl6pPr>
            <a:lvl7pPr lvl="6">
              <a:spcBef>
                <a:spcPts val="0"/>
              </a:spcBef>
              <a:spcAft>
                <a:spcPts val="0"/>
              </a:spcAft>
              <a:buClr>
                <a:schemeClr val="dk1"/>
              </a:buClr>
              <a:buSzPts val="3000"/>
              <a:buNone/>
              <a:defRPr i="1" sz="3000">
                <a:solidFill>
                  <a:schemeClr val="dk1"/>
                </a:solidFill>
              </a:defRPr>
            </a:lvl7pPr>
            <a:lvl8pPr lvl="7">
              <a:spcBef>
                <a:spcPts val="0"/>
              </a:spcBef>
              <a:spcAft>
                <a:spcPts val="0"/>
              </a:spcAft>
              <a:buClr>
                <a:schemeClr val="dk1"/>
              </a:buClr>
              <a:buSzPts val="3000"/>
              <a:buNone/>
              <a:defRPr i="1" sz="3000">
                <a:solidFill>
                  <a:schemeClr val="dk1"/>
                </a:solidFill>
              </a:defRPr>
            </a:lvl8pPr>
            <a:lvl9pPr lvl="8">
              <a:spcBef>
                <a:spcPts val="0"/>
              </a:spcBef>
              <a:spcAft>
                <a:spcPts val="0"/>
              </a:spcAft>
              <a:buClr>
                <a:schemeClr val="dk1"/>
              </a:buClr>
              <a:buSzPts val="3000"/>
              <a:buNone/>
              <a:defRPr i="1" sz="3000">
                <a:solidFill>
                  <a:schemeClr val="dk1"/>
                </a:solidFill>
              </a:defRPr>
            </a:lvl9pPr>
          </a:lstStyle>
          <a:p/>
        </p:txBody>
      </p:sp>
      <p:sp>
        <p:nvSpPr>
          <p:cNvPr id="7" name="Google Shape;7;p1"/>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hyperlink" Target="https://storied.com/" TargetMode="External"/><Relationship Id="rId4" Type="http://schemas.openxmlformats.org/officeDocument/2006/relationships/image" Target="../media/image4.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hyperlink" Target="https://storied.com/"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9.jpg"/><Relationship Id="rId5" Type="http://schemas.openxmlformats.org/officeDocument/2006/relationships/image" Target="../media/image8.jpg"/><Relationship Id="rId6"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hyperlink" Target="http://drive.google.com/file/d/17dTJHnRuV04EWbL97iyBI69VycAZf-by/view" TargetMode="External"/><Relationship Id="rId4" Type="http://schemas.openxmlformats.org/officeDocument/2006/relationships/image" Target="../media/image1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5"/>
          <p:cNvSpPr txBox="1"/>
          <p:nvPr>
            <p:ph type="ctrTitle"/>
          </p:nvPr>
        </p:nvSpPr>
        <p:spPr>
          <a:xfrm>
            <a:off x="1039975" y="1172100"/>
            <a:ext cx="7064100" cy="2052600"/>
          </a:xfrm>
          <a:prstGeom prst="rect">
            <a:avLst/>
          </a:prstGeom>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lang="en"/>
              <a:t>A4: kin</a:t>
            </a:r>
            <a:endParaRPr/>
          </a:p>
        </p:txBody>
      </p:sp>
      <p:sp>
        <p:nvSpPr>
          <p:cNvPr id="497" name="Google Shape;497;p55"/>
          <p:cNvSpPr txBox="1"/>
          <p:nvPr>
            <p:ph idx="1" type="subTitle"/>
          </p:nvPr>
        </p:nvSpPr>
        <p:spPr>
          <a:xfrm>
            <a:off x="1040000" y="3148500"/>
            <a:ext cx="7064100" cy="44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3 – Jack Clark, Shuvi Jha, Jasmine Narine, Steven Pu</a:t>
            </a:r>
            <a:endParaRPr/>
          </a:p>
          <a:p>
            <a:pPr indent="0" lvl="0" marL="0" rtl="0" algn="ctr">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64"/>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Additional App Context</a:t>
            </a:r>
            <a:endParaRPr/>
          </a:p>
        </p:txBody>
      </p:sp>
      <p:sp>
        <p:nvSpPr>
          <p:cNvPr id="608" name="Google Shape;608;p64"/>
          <p:cNvSpPr txBox="1"/>
          <p:nvPr/>
        </p:nvSpPr>
        <p:spPr>
          <a:xfrm>
            <a:off x="793450" y="1160175"/>
            <a:ext cx="796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The vision</a:t>
            </a:r>
            <a:endParaRPr b="1">
              <a:latin typeface="Montserrat"/>
              <a:ea typeface="Montserrat"/>
              <a:cs typeface="Montserrat"/>
              <a:sym typeface="Montserrat"/>
            </a:endParaRPr>
          </a:p>
        </p:txBody>
      </p:sp>
      <p:sp>
        <p:nvSpPr>
          <p:cNvPr id="609" name="Google Shape;609;p64"/>
          <p:cNvSpPr txBox="1"/>
          <p:nvPr/>
        </p:nvSpPr>
        <p:spPr>
          <a:xfrm>
            <a:off x="830750" y="1817175"/>
            <a:ext cx="7932300" cy="296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Montserrat"/>
                <a:ea typeface="Montserrat"/>
                <a:cs typeface="Montserrat"/>
                <a:sym typeface="Montserrat"/>
              </a:rPr>
              <a:t>We want to lower barriers to storytelling as much as possible by making it fun and easy</a:t>
            </a:r>
            <a:endParaRPr sz="1200">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i="1" lang="en" sz="800">
                <a:latin typeface="Montserrat"/>
                <a:ea typeface="Montserrat"/>
                <a:cs typeface="Montserrat"/>
                <a:sym typeface="Montserrat"/>
              </a:rPr>
              <a:t>“We talk she'll be cooking and I'm sitting there watching her on football. You know, we were talking casually like that” - Krishna</a:t>
            </a:r>
            <a:endParaRPr i="1" sz="8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solidFill>
                  <a:schemeClr val="dk1"/>
                </a:solidFill>
                <a:latin typeface="Montserrat"/>
                <a:ea typeface="Montserrat"/>
                <a:cs typeface="Montserrat"/>
                <a:sym typeface="Montserrat"/>
              </a:rPr>
              <a:t>We want a way to engage young people</a:t>
            </a:r>
            <a:endParaRPr sz="1200">
              <a:solidFill>
                <a:schemeClr val="dk1"/>
              </a:solidFill>
              <a:latin typeface="Montserrat"/>
              <a:ea typeface="Montserrat"/>
              <a:cs typeface="Montserrat"/>
              <a:sym typeface="Montserrat"/>
            </a:endParaRPr>
          </a:p>
          <a:p>
            <a:pPr indent="457200" lvl="0" marL="0" rtl="0" algn="l">
              <a:lnSpc>
                <a:spcPct val="115000"/>
              </a:lnSpc>
              <a:spcBef>
                <a:spcPts val="0"/>
              </a:spcBef>
              <a:spcAft>
                <a:spcPts val="0"/>
              </a:spcAft>
              <a:buNone/>
            </a:pPr>
            <a:r>
              <a:rPr i="1" lang="en" sz="800">
                <a:latin typeface="Montserrat"/>
                <a:ea typeface="Montserrat"/>
                <a:cs typeface="Montserrat"/>
                <a:sym typeface="Montserrat"/>
              </a:rPr>
              <a:t>“You can just get a nod in… you're like yes, yes… she's [my </a:t>
            </a:r>
            <a:r>
              <a:rPr i="1" lang="en" sz="800">
                <a:latin typeface="Montserrat"/>
                <a:ea typeface="Montserrat"/>
                <a:cs typeface="Montserrat"/>
                <a:sym typeface="Montserrat"/>
              </a:rPr>
              <a:t>grandmother</a:t>
            </a:r>
            <a:r>
              <a:rPr i="1" lang="en" sz="800">
                <a:latin typeface="Montserrat"/>
                <a:ea typeface="Montserrat"/>
                <a:cs typeface="Montserrat"/>
                <a:sym typeface="Montserrat"/>
              </a:rPr>
              <a:t>] rambling” - Catherine</a:t>
            </a:r>
            <a:endParaRPr i="1" sz="800">
              <a:latin typeface="Montserrat"/>
              <a:ea typeface="Montserrat"/>
              <a:cs typeface="Montserrat"/>
              <a:sym typeface="Montserrat"/>
            </a:endParaRPr>
          </a:p>
          <a:p>
            <a:pPr indent="457200" lvl="0" marL="0" rtl="0" algn="l">
              <a:lnSpc>
                <a:spcPct val="115000"/>
              </a:lnSpc>
              <a:spcBef>
                <a:spcPts val="0"/>
              </a:spcBef>
              <a:spcAft>
                <a:spcPts val="0"/>
              </a:spcAft>
              <a:buNone/>
            </a:pPr>
            <a:r>
              <a:rPr i="1" lang="en" sz="800">
                <a:latin typeface="Montserrat"/>
                <a:ea typeface="Montserrat"/>
                <a:cs typeface="Montserrat"/>
                <a:sym typeface="Montserrat"/>
              </a:rPr>
              <a:t>“I want something interactive with back and forth conversation” - Henry RE: Conversation Helper experience prototype</a:t>
            </a:r>
            <a:endParaRPr i="1" sz="800">
              <a:latin typeface="Montserrat"/>
              <a:ea typeface="Montserrat"/>
              <a:cs typeface="Montserrat"/>
              <a:sym typeface="Montserrat"/>
            </a:endParaRPr>
          </a:p>
          <a:p>
            <a:pPr indent="0" lvl="0" marL="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The idea of recording an entire family history is daunting, but it is never too late to begin</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rPr i="1" lang="en" sz="800">
                <a:solidFill>
                  <a:schemeClr val="dk1"/>
                </a:solidFill>
                <a:latin typeface="Montserrat"/>
                <a:ea typeface="Montserrat"/>
                <a:cs typeface="Montserrat"/>
                <a:sym typeface="Montserrat"/>
              </a:rPr>
              <a:t>“I remember like during high school I sort of thought about medical partying my grandmother telling stories, but I just didn't. And I don't know why I did it” - Catherine</a:t>
            </a:r>
            <a:endParaRPr i="1" sz="8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i="1" sz="8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We </a:t>
            </a:r>
            <a:r>
              <a:rPr lang="en" sz="1200">
                <a:latin typeface="Montserrat"/>
                <a:ea typeface="Montserrat"/>
                <a:cs typeface="Montserrat"/>
                <a:sym typeface="Montserrat"/>
              </a:rPr>
              <a:t>foresee</a:t>
            </a:r>
            <a:r>
              <a:rPr lang="en" sz="1200">
                <a:latin typeface="Montserrat"/>
                <a:ea typeface="Montserrat"/>
                <a:cs typeface="Montserrat"/>
                <a:sym typeface="Montserrat"/>
              </a:rPr>
              <a:t> a Duolingo-type system where we promote only a few minutes of app usage each day (or whenever you want), which incentivizes straight-forward conversation that is easy to tell and digest and can help you strengthen your family relationships</a:t>
            </a:r>
            <a:endParaRPr sz="1200">
              <a:latin typeface="Montserrat"/>
              <a:ea typeface="Montserrat"/>
              <a:cs typeface="Montserrat"/>
              <a:sym typeface="Montserrat"/>
            </a:endParaRPr>
          </a:p>
          <a:p>
            <a:pPr indent="457200" lvl="0" marL="0" rtl="0" algn="l">
              <a:lnSpc>
                <a:spcPct val="115000"/>
              </a:lnSpc>
              <a:spcBef>
                <a:spcPts val="0"/>
              </a:spcBef>
              <a:spcAft>
                <a:spcPts val="0"/>
              </a:spcAft>
              <a:buClr>
                <a:schemeClr val="dk1"/>
              </a:buClr>
              <a:buSzPts val="1100"/>
              <a:buFont typeface="Arial"/>
              <a:buNone/>
            </a:pPr>
            <a:r>
              <a:rPr i="1" lang="en" sz="800">
                <a:latin typeface="Montserrat"/>
                <a:ea typeface="Montserrat"/>
                <a:cs typeface="Montserrat"/>
                <a:sym typeface="Montserrat"/>
              </a:rPr>
              <a:t>“How I will approach [older relatives] is just straight topics so that they can stay focus on imparting wisdom” - Clare</a:t>
            </a:r>
            <a:endParaRPr i="1" sz="8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45720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5"/>
          <p:cNvSpPr txBox="1"/>
          <p:nvPr>
            <p:ph type="title"/>
          </p:nvPr>
        </p:nvSpPr>
        <p:spPr>
          <a:xfrm>
            <a:off x="2003700" y="2366275"/>
            <a:ext cx="51366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Problem/Solution</a:t>
            </a:r>
            <a:endParaRPr/>
          </a:p>
        </p:txBody>
      </p:sp>
      <p:sp>
        <p:nvSpPr>
          <p:cNvPr id="615" name="Google Shape;615;p65"/>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66"/>
          <p:cNvSpPr txBox="1"/>
          <p:nvPr>
            <p:ph idx="4" type="subTitle"/>
          </p:nvPr>
        </p:nvSpPr>
        <p:spPr>
          <a:xfrm>
            <a:off x="2463125" y="2149525"/>
            <a:ext cx="5749200" cy="103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It can be difficult for people to learn, share, discuss, and preserve family stories due to physical separation, hectic schedules, language barriers, and generational gaps in communication. </a:t>
            </a:r>
            <a:endParaRPr/>
          </a:p>
        </p:txBody>
      </p:sp>
      <p:sp>
        <p:nvSpPr>
          <p:cNvPr id="621" name="Google Shape;621;p66"/>
          <p:cNvSpPr txBox="1"/>
          <p:nvPr>
            <p:ph idx="6" type="subTitle"/>
          </p:nvPr>
        </p:nvSpPr>
        <p:spPr>
          <a:xfrm>
            <a:off x="2620625" y="3328375"/>
            <a:ext cx="5749200" cy="1196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
              <a:t>An innovative tool designed to effortlessly construct a memoir or story database by providing AI-generated and family-contributed daily prompts. Over time, these stories accumulate like interwoven threads, crafting a rich family history.</a:t>
            </a:r>
            <a:endParaRPr/>
          </a:p>
          <a:p>
            <a:pPr indent="0" lvl="0" marL="0" rtl="0" algn="l">
              <a:lnSpc>
                <a:spcPct val="175000"/>
              </a:lnSpc>
              <a:spcBef>
                <a:spcPts val="0"/>
              </a:spcBef>
              <a:spcAft>
                <a:spcPts val="0"/>
              </a:spcAft>
              <a:buClr>
                <a:schemeClr val="dk1"/>
              </a:buClr>
              <a:buSzPts val="1100"/>
              <a:buFont typeface="Arial"/>
              <a:buNone/>
            </a:pPr>
            <a:r>
              <a:t/>
            </a:r>
            <a:endParaRPr sz="1050">
              <a:latin typeface="Roboto"/>
              <a:ea typeface="Roboto"/>
              <a:cs typeface="Roboto"/>
              <a:sym typeface="Roboto"/>
            </a:endParaRPr>
          </a:p>
          <a:p>
            <a:pPr indent="0" lvl="0" marL="0" marR="0" rtl="0" algn="ctr">
              <a:lnSpc>
                <a:spcPct val="100000"/>
              </a:lnSpc>
              <a:spcBef>
                <a:spcPts val="0"/>
              </a:spcBef>
              <a:spcAft>
                <a:spcPts val="0"/>
              </a:spcAft>
              <a:buNone/>
            </a:pPr>
            <a:r>
              <a:rPr lang="en"/>
              <a:t> </a:t>
            </a:r>
            <a:endParaRPr/>
          </a:p>
        </p:txBody>
      </p:sp>
      <p:grpSp>
        <p:nvGrpSpPr>
          <p:cNvPr id="622" name="Google Shape;622;p66"/>
          <p:cNvGrpSpPr/>
          <p:nvPr/>
        </p:nvGrpSpPr>
        <p:grpSpPr>
          <a:xfrm>
            <a:off x="1294613" y="2253913"/>
            <a:ext cx="1011000" cy="930000"/>
            <a:chOff x="3173876" y="1739175"/>
            <a:chExt cx="1011000" cy="930000"/>
          </a:xfrm>
        </p:grpSpPr>
        <p:sp>
          <p:nvSpPr>
            <p:cNvPr id="623" name="Google Shape;623;p66"/>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66"/>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Problem</a:t>
              </a:r>
              <a:endParaRPr sz="1600">
                <a:solidFill>
                  <a:schemeClr val="accent1"/>
                </a:solidFill>
                <a:latin typeface="Vidaloka"/>
                <a:ea typeface="Vidaloka"/>
                <a:cs typeface="Vidaloka"/>
                <a:sym typeface="Vidaloka"/>
              </a:endParaRPr>
            </a:p>
          </p:txBody>
        </p:sp>
      </p:grpSp>
      <p:grpSp>
        <p:nvGrpSpPr>
          <p:cNvPr id="625" name="Google Shape;625;p66"/>
          <p:cNvGrpSpPr/>
          <p:nvPr/>
        </p:nvGrpSpPr>
        <p:grpSpPr>
          <a:xfrm>
            <a:off x="1294625" y="3422600"/>
            <a:ext cx="1011000" cy="930000"/>
            <a:chOff x="3173876" y="1739175"/>
            <a:chExt cx="1011000" cy="930000"/>
          </a:xfrm>
        </p:grpSpPr>
        <p:sp>
          <p:nvSpPr>
            <p:cNvPr id="626" name="Google Shape;626;p66"/>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66"/>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Solution</a:t>
              </a:r>
              <a:endParaRPr sz="1600">
                <a:solidFill>
                  <a:schemeClr val="accent1"/>
                </a:solidFill>
                <a:latin typeface="Vidaloka"/>
                <a:ea typeface="Vidaloka"/>
                <a:cs typeface="Vidaloka"/>
                <a:sym typeface="Vidaloka"/>
              </a:endParaRPr>
            </a:p>
          </p:txBody>
        </p:sp>
      </p:grpSp>
      <p:sp>
        <p:nvSpPr>
          <p:cNvPr id="628" name="Google Shape;628;p66"/>
          <p:cNvSpPr txBox="1"/>
          <p:nvPr>
            <p:ph type="title"/>
          </p:nvPr>
        </p:nvSpPr>
        <p:spPr>
          <a:xfrm>
            <a:off x="713225" y="445025"/>
            <a:ext cx="765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Problem and New Solution</a:t>
            </a:r>
            <a:endParaRPr/>
          </a:p>
        </p:txBody>
      </p:sp>
      <p:sp>
        <p:nvSpPr>
          <p:cNvPr id="629" name="Google Shape;629;p66"/>
          <p:cNvSpPr txBox="1"/>
          <p:nvPr>
            <p:ph idx="4" type="subTitle"/>
          </p:nvPr>
        </p:nvSpPr>
        <p:spPr>
          <a:xfrm>
            <a:off x="2463125" y="1243775"/>
            <a:ext cx="5749200" cy="41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Families with interest in preserving stories, including both elderly and </a:t>
            </a:r>
            <a:r>
              <a:rPr lang="en"/>
              <a:t>young</a:t>
            </a:r>
            <a:r>
              <a:rPr lang="en"/>
              <a:t> people.</a:t>
            </a:r>
            <a:endParaRPr/>
          </a:p>
        </p:txBody>
      </p:sp>
      <p:grpSp>
        <p:nvGrpSpPr>
          <p:cNvPr id="630" name="Google Shape;630;p66"/>
          <p:cNvGrpSpPr/>
          <p:nvPr/>
        </p:nvGrpSpPr>
        <p:grpSpPr>
          <a:xfrm>
            <a:off x="1294613" y="1060025"/>
            <a:ext cx="1011000" cy="930000"/>
            <a:chOff x="3173876" y="1739175"/>
            <a:chExt cx="1011000" cy="930000"/>
          </a:xfrm>
        </p:grpSpPr>
        <p:sp>
          <p:nvSpPr>
            <p:cNvPr id="631" name="Google Shape;631;p66"/>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6"/>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Primary User</a:t>
              </a:r>
              <a:endParaRPr sz="1600">
                <a:solidFill>
                  <a:schemeClr val="accent1"/>
                </a:solidFill>
                <a:latin typeface="Vidaloka"/>
                <a:ea typeface="Vidaloka"/>
                <a:cs typeface="Vidaloka"/>
                <a:sym typeface="Vidaloka"/>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67"/>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Market Research</a:t>
            </a:r>
            <a:endParaRPr/>
          </a:p>
        </p:txBody>
      </p:sp>
      <p:sp>
        <p:nvSpPr>
          <p:cNvPr id="638" name="Google Shape;638;p67"/>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68"/>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
            </a:r>
            <a:r>
              <a:rPr lang="en"/>
              <a:t>1 </a:t>
            </a:r>
            <a:endParaRPr/>
          </a:p>
        </p:txBody>
      </p:sp>
      <p:sp>
        <p:nvSpPr>
          <p:cNvPr id="644" name="Google Shape;644;p68"/>
          <p:cNvSpPr txBox="1"/>
          <p:nvPr/>
        </p:nvSpPr>
        <p:spPr>
          <a:xfrm>
            <a:off x="282625" y="1240675"/>
            <a:ext cx="6099600" cy="31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latin typeface="Montserrat"/>
                <a:ea typeface="Montserrat"/>
                <a:cs typeface="Montserrat"/>
                <a:sym typeface="Montserrat"/>
              </a:rPr>
              <a:t>Family history platform that allows users to</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Create and </a:t>
            </a:r>
            <a:r>
              <a:rPr lang="en" sz="1100">
                <a:latin typeface="Montserrat"/>
                <a:ea typeface="Montserrat"/>
                <a:cs typeface="Montserrat"/>
                <a:sym typeface="Montserrat"/>
              </a:rPr>
              <a:t>explore</a:t>
            </a:r>
            <a:r>
              <a:rPr lang="en" sz="1100">
                <a:latin typeface="Montserrat"/>
                <a:ea typeface="Montserrat"/>
                <a:cs typeface="Montserrat"/>
                <a:sym typeface="Montserrat"/>
              </a:rPr>
              <a:t> their family trees</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Search historical records and newspapers</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Collect and share memories via photos and text</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Tag friends and family</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Use the app on both free and premium plans starting at $4.99 </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lang="en" sz="1100">
                <a:latin typeface="Montserrat"/>
                <a:ea typeface="Montserrat"/>
                <a:cs typeface="Montserrat"/>
                <a:sym typeface="Montserrat"/>
              </a:rPr>
              <a:t>Limitations</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Limited acceptance of multimedia format – only text and pictures allowed</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No way to engage with existing posts and content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Building a family tree/history requires background knowledge</a:t>
            </a:r>
            <a:endParaRPr sz="1100">
              <a:latin typeface="Montserrat"/>
              <a:ea typeface="Montserrat"/>
              <a:cs typeface="Montserrat"/>
              <a:sym typeface="Montserrat"/>
            </a:endParaRPr>
          </a:p>
          <a:p>
            <a:pPr indent="0" lvl="0" marL="0" rtl="0" algn="l">
              <a:spcBef>
                <a:spcPts val="0"/>
              </a:spcBef>
              <a:spcAft>
                <a:spcPts val="0"/>
              </a:spcAft>
              <a:buNone/>
            </a:pPr>
            <a:r>
              <a:t/>
            </a:r>
            <a:endParaRPr sz="1100">
              <a:latin typeface="Montserrat"/>
              <a:ea typeface="Montserrat"/>
              <a:cs typeface="Montserrat"/>
              <a:sym typeface="Montserrat"/>
            </a:endParaRPr>
          </a:p>
          <a:p>
            <a:pPr indent="0" lvl="0" marL="0" rtl="0" algn="l">
              <a:spcBef>
                <a:spcPts val="0"/>
              </a:spcBef>
              <a:spcAft>
                <a:spcPts val="0"/>
              </a:spcAft>
              <a:buNone/>
            </a:pPr>
            <a:r>
              <a:rPr lang="en" sz="1100">
                <a:latin typeface="Montserrat"/>
                <a:ea typeface="Montserrat"/>
                <a:cs typeface="Montserrat"/>
                <a:sym typeface="Montserrat"/>
              </a:rPr>
              <a:t>Implications</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There’s value in mapping out family relationships via a visual format </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Geared towards people who know how to use technology</a:t>
            </a:r>
            <a:endParaRPr sz="1100">
              <a:latin typeface="Montserrat"/>
              <a:ea typeface="Montserrat"/>
              <a:cs typeface="Montserrat"/>
              <a:sym typeface="Montserrat"/>
            </a:endParaRPr>
          </a:p>
          <a:p>
            <a:pPr indent="-298450" lvl="0" marL="457200" rtl="0" algn="l">
              <a:spcBef>
                <a:spcPts val="0"/>
              </a:spcBef>
              <a:spcAft>
                <a:spcPts val="0"/>
              </a:spcAft>
              <a:buSzPts val="1100"/>
              <a:buFont typeface="Montserrat"/>
              <a:buChar char="●"/>
            </a:pPr>
            <a:r>
              <a:rPr lang="en" sz="1100">
                <a:latin typeface="Montserrat"/>
                <a:ea typeface="Montserrat"/>
                <a:cs typeface="Montserrat"/>
                <a:sym typeface="Montserrat"/>
              </a:rPr>
              <a:t>People need to be self-motivated in order to use the app </a:t>
            </a:r>
            <a:endParaRPr sz="1100">
              <a:latin typeface="Montserrat"/>
              <a:ea typeface="Montserrat"/>
              <a:cs typeface="Montserrat"/>
              <a:sym typeface="Montserrat"/>
            </a:endParaRPr>
          </a:p>
        </p:txBody>
      </p:sp>
      <p:sp>
        <p:nvSpPr>
          <p:cNvPr id="645" name="Google Shape;645;p68"/>
          <p:cNvSpPr txBox="1"/>
          <p:nvPr/>
        </p:nvSpPr>
        <p:spPr>
          <a:xfrm>
            <a:off x="3842025" y="464950"/>
            <a:ext cx="393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Vidaloka"/>
                <a:ea typeface="Vidaloka"/>
                <a:cs typeface="Vidaloka"/>
                <a:sym typeface="Vidaloka"/>
              </a:rPr>
              <a:t> </a:t>
            </a:r>
            <a:r>
              <a:rPr lang="en" sz="3000">
                <a:solidFill>
                  <a:schemeClr val="dk1"/>
                </a:solidFill>
                <a:latin typeface="Vidaloka"/>
                <a:ea typeface="Vidaloka"/>
                <a:cs typeface="Vidaloka"/>
                <a:sym typeface="Vidaloka"/>
              </a:rPr>
              <a:t>Market </a:t>
            </a:r>
            <a:r>
              <a:rPr lang="en" sz="3000">
                <a:solidFill>
                  <a:schemeClr val="dk1"/>
                </a:solidFill>
                <a:latin typeface="Vidaloka"/>
                <a:ea typeface="Vidaloka"/>
                <a:cs typeface="Vidaloka"/>
                <a:sym typeface="Vidaloka"/>
              </a:rPr>
              <a:t>Research</a:t>
            </a:r>
            <a:endParaRPr/>
          </a:p>
        </p:txBody>
      </p:sp>
      <p:pic>
        <p:nvPicPr>
          <p:cNvPr id="646" name="Google Shape;646;p68">
            <a:hlinkClick r:id="rId3"/>
          </p:cNvPr>
          <p:cNvPicPr preferRelativeResize="0"/>
          <p:nvPr/>
        </p:nvPicPr>
        <p:blipFill>
          <a:blip r:embed="rId4">
            <a:alphaModFix/>
          </a:blip>
          <a:stretch>
            <a:fillRect/>
          </a:stretch>
        </p:blipFill>
        <p:spPr>
          <a:xfrm>
            <a:off x="1407600" y="422025"/>
            <a:ext cx="2364508" cy="709350"/>
          </a:xfrm>
          <a:prstGeom prst="rect">
            <a:avLst/>
          </a:prstGeom>
          <a:noFill/>
          <a:ln>
            <a:noFill/>
          </a:ln>
        </p:spPr>
      </p:pic>
      <p:pic>
        <p:nvPicPr>
          <p:cNvPr id="647" name="Google Shape;647;p68"/>
          <p:cNvPicPr preferRelativeResize="0"/>
          <p:nvPr/>
        </p:nvPicPr>
        <p:blipFill rotWithShape="1">
          <a:blip r:embed="rId5">
            <a:alphaModFix/>
          </a:blip>
          <a:srcRect b="12099" l="46305" r="0" t="7823"/>
          <a:stretch/>
        </p:blipFill>
        <p:spPr>
          <a:xfrm>
            <a:off x="6382225" y="1241450"/>
            <a:ext cx="2309950" cy="2750675"/>
          </a:xfrm>
          <a:prstGeom prst="rect">
            <a:avLst/>
          </a:prstGeom>
          <a:noFill/>
          <a:ln>
            <a:noFill/>
          </a:ln>
        </p:spPr>
      </p:pic>
      <p:sp>
        <p:nvSpPr>
          <p:cNvPr id="648" name="Google Shape;648;p68"/>
          <p:cNvSpPr/>
          <p:nvPr/>
        </p:nvSpPr>
        <p:spPr>
          <a:xfrm>
            <a:off x="1850275" y="4185350"/>
            <a:ext cx="5649600" cy="7095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800">
                <a:solidFill>
                  <a:schemeClr val="dk1"/>
                </a:solidFill>
                <a:latin typeface="Vidaloka"/>
                <a:ea typeface="Vidaloka"/>
                <a:cs typeface="Vidaloka"/>
                <a:sym typeface="Vidaloka"/>
              </a:rPr>
              <a:t>Our app guides users to build their family history memoir gradually through </a:t>
            </a:r>
            <a:r>
              <a:rPr lang="en" sz="800">
                <a:solidFill>
                  <a:schemeClr val="dk1"/>
                </a:solidFill>
                <a:latin typeface="Vidaloka"/>
                <a:ea typeface="Vidaloka"/>
                <a:cs typeface="Vidaloka"/>
                <a:sym typeface="Vidaloka"/>
              </a:rPr>
              <a:t>prompts, which creates incentive for users and encourages consistent engagement and storytelling. We appreciate Storied’s focus on visualizing family history, which serves as a source of inspiration for our metaphor that each story will be a thread in a woven family history. We will focus on visualization. </a:t>
            </a:r>
            <a:endParaRPr sz="800">
              <a:solidFill>
                <a:schemeClr val="dk1"/>
              </a:solidFill>
              <a:latin typeface="Vidaloka"/>
              <a:ea typeface="Vidaloka"/>
              <a:cs typeface="Vidaloka"/>
              <a:sym typeface="Vidaloka"/>
            </a:endParaRPr>
          </a:p>
        </p:txBody>
      </p:sp>
      <p:sp>
        <p:nvSpPr>
          <p:cNvPr id="649" name="Google Shape;649;p68"/>
          <p:cNvSpPr txBox="1"/>
          <p:nvPr>
            <p:ph idx="4" type="subTitle"/>
          </p:nvPr>
        </p:nvSpPr>
        <p:spPr>
          <a:xfrm>
            <a:off x="206425" y="4342113"/>
            <a:ext cx="1476600" cy="22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800"/>
              <a:t>What it means for us?</a:t>
            </a:r>
            <a:endParaRPr i="1" sz="800"/>
          </a:p>
        </p:txBody>
      </p:sp>
      <p:cxnSp>
        <p:nvCxnSpPr>
          <p:cNvPr id="650" name="Google Shape;650;p68"/>
          <p:cNvCxnSpPr/>
          <p:nvPr/>
        </p:nvCxnSpPr>
        <p:spPr>
          <a:xfrm>
            <a:off x="266875" y="4608350"/>
            <a:ext cx="15834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9"/>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
            </a:r>
            <a:r>
              <a:rPr lang="en"/>
              <a:t>1 </a:t>
            </a:r>
            <a:endParaRPr/>
          </a:p>
        </p:txBody>
      </p:sp>
      <p:graphicFrame>
        <p:nvGraphicFramePr>
          <p:cNvPr id="656" name="Google Shape;656;p69"/>
          <p:cNvGraphicFramePr/>
          <p:nvPr/>
        </p:nvGraphicFramePr>
        <p:xfrm>
          <a:off x="614013" y="1020225"/>
          <a:ext cx="3000000" cy="3000000"/>
        </p:xfrm>
        <a:graphic>
          <a:graphicData uri="http://schemas.openxmlformats.org/drawingml/2006/table">
            <a:tbl>
              <a:tblPr>
                <a:noFill/>
                <a:tableStyleId>{566F1860-403B-469B-9ECC-574AD958F90B}</a:tableStyleId>
              </a:tblPr>
              <a:tblGrid>
                <a:gridCol w="1566600"/>
                <a:gridCol w="3460850"/>
                <a:gridCol w="2513725"/>
              </a:tblGrid>
              <a:tr h="628150">
                <a:tc>
                  <a:txBody>
                    <a:bodyPr/>
                    <a:lstStyle/>
                    <a:p>
                      <a:pPr indent="0" lvl="0" marL="0" rtl="0" algn="ctr">
                        <a:spcBef>
                          <a:spcPts val="0"/>
                        </a:spcBef>
                        <a:spcAft>
                          <a:spcPts val="0"/>
                        </a:spcAft>
                        <a:buNone/>
                      </a:pPr>
                      <a:r>
                        <a:t/>
                      </a:r>
                      <a:endParaRPr sz="2400">
                        <a:solidFill>
                          <a:schemeClr val="dk1"/>
                        </a:solidFill>
                        <a:latin typeface="Vidaloka"/>
                        <a:ea typeface="Vidaloka"/>
                        <a:cs typeface="Vidaloka"/>
                        <a:sym typeface="Vidaloka"/>
                      </a:endParaRPr>
                    </a:p>
                  </a:txBody>
                  <a:tcPr marT="91425" marB="91425" marR="91425" marL="91425">
                    <a:lnL cap="flat" cmpd="sng" w="28575">
                      <a:solidFill>
                        <a:srgbClr val="9E9E9E">
                          <a:alpha val="0"/>
                        </a:srgb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kin</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Storied</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r>
              <a:tr h="5583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Value proposition</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“Bite-sized conversation to detail your entire family story”</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“The next chapter in family history”</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583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Users and story flow</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Everyone in the family is a storyteller </a:t>
                      </a:r>
                      <a:r>
                        <a:rPr i="1" lang="en" sz="900">
                          <a:solidFill>
                            <a:schemeClr val="dk1"/>
                          </a:solidFill>
                          <a:latin typeface="Montserrat"/>
                          <a:ea typeface="Montserrat"/>
                          <a:cs typeface="Montserrat"/>
                          <a:sym typeface="Montserrat"/>
                        </a:rPr>
                        <a:t>and</a:t>
                      </a:r>
                      <a:r>
                        <a:rPr lang="en" sz="900">
                          <a:solidFill>
                            <a:schemeClr val="dk1"/>
                          </a:solidFill>
                          <a:latin typeface="Montserrat"/>
                          <a:ea typeface="Montserrat"/>
                          <a:cs typeface="Montserrat"/>
                          <a:sym typeface="Montserrat"/>
                        </a:rPr>
                        <a:t> a listener</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dk1"/>
                          </a:solidFill>
                          <a:latin typeface="Montserrat"/>
                          <a:ea typeface="Montserrat"/>
                          <a:cs typeface="Montserrat"/>
                          <a:sym typeface="Montserrat"/>
                        </a:rPr>
                        <a:t>Younger and abled  people with </a:t>
                      </a:r>
                      <a:r>
                        <a:rPr lang="en" sz="700">
                          <a:solidFill>
                            <a:schemeClr val="dk1"/>
                          </a:solidFill>
                          <a:latin typeface="Montserrat"/>
                          <a:ea typeface="Montserrat"/>
                          <a:cs typeface="Montserrat"/>
                          <a:sym typeface="Montserrat"/>
                        </a:rPr>
                        <a:t>knowledge</a:t>
                      </a:r>
                      <a:r>
                        <a:rPr lang="en" sz="700">
                          <a:solidFill>
                            <a:schemeClr val="dk1"/>
                          </a:solidFill>
                          <a:latin typeface="Montserrat"/>
                          <a:ea typeface="Montserrat"/>
                          <a:cs typeface="Montserrat"/>
                          <a:sym typeface="Montserrat"/>
                        </a:rPr>
                        <a:t> of </a:t>
                      </a:r>
                      <a:r>
                        <a:rPr lang="en" sz="700">
                          <a:solidFill>
                            <a:schemeClr val="dk1"/>
                          </a:solidFill>
                          <a:latin typeface="Montserrat"/>
                          <a:ea typeface="Montserrat"/>
                          <a:cs typeface="Montserrat"/>
                          <a:sym typeface="Montserrat"/>
                        </a:rPr>
                        <a:t>technology focused on capturing stories as opposed to directly sharing their own </a:t>
                      </a:r>
                      <a:endParaRPr sz="7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623900">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Conversational?</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Yes, with multiple people adding to one prompt</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Non-conversational, emphasis on capturing stories and presenting them either through text or family tree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583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Accessibility</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Hope to also have a very simple interface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Somewhat complex interface, lengthy sign-up process as users have to answer multiple family-tree related questions to make an account</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76662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Differentiating features</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Creates incentive for users to engage with app, emphasis on conversation and community-building in addition to capturing and sharing stories</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Use of a visual format such as a family tree to show the “building” of family history </a:t>
                      </a:r>
                      <a:endParaRPr sz="9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900">
                          <a:solidFill>
                            <a:schemeClr val="dk1"/>
                          </a:solidFill>
                          <a:latin typeface="Montserrat"/>
                          <a:ea typeface="Montserrat"/>
                          <a:cs typeface="Montserrat"/>
                          <a:sym typeface="Montserrat"/>
                        </a:rPr>
                        <a:t>Use of both texts and photos </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bl>
          </a:graphicData>
        </a:graphic>
      </p:graphicFrame>
      <p:sp>
        <p:nvSpPr>
          <p:cNvPr id="657" name="Google Shape;657;p69"/>
          <p:cNvSpPr txBox="1"/>
          <p:nvPr/>
        </p:nvSpPr>
        <p:spPr>
          <a:xfrm>
            <a:off x="3828925" y="331925"/>
            <a:ext cx="393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Vidaloka"/>
                <a:ea typeface="Vidaloka"/>
                <a:cs typeface="Vidaloka"/>
                <a:sym typeface="Vidaloka"/>
              </a:rPr>
              <a:t> </a:t>
            </a:r>
            <a:r>
              <a:rPr lang="en" sz="3000">
                <a:solidFill>
                  <a:schemeClr val="dk1"/>
                </a:solidFill>
                <a:latin typeface="Vidaloka"/>
                <a:ea typeface="Vidaloka"/>
                <a:cs typeface="Vidaloka"/>
                <a:sym typeface="Vidaloka"/>
              </a:rPr>
              <a:t>Comparison</a:t>
            </a:r>
            <a:endParaRPr/>
          </a:p>
        </p:txBody>
      </p:sp>
      <p:pic>
        <p:nvPicPr>
          <p:cNvPr id="658" name="Google Shape;658;p69">
            <a:hlinkClick r:id="rId3"/>
          </p:cNvPr>
          <p:cNvPicPr preferRelativeResize="0"/>
          <p:nvPr/>
        </p:nvPicPr>
        <p:blipFill>
          <a:blip r:embed="rId4">
            <a:alphaModFix/>
          </a:blip>
          <a:stretch>
            <a:fillRect/>
          </a:stretch>
        </p:blipFill>
        <p:spPr>
          <a:xfrm>
            <a:off x="1407600" y="345825"/>
            <a:ext cx="2364508" cy="709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70"/>
          <p:cNvSpPr txBox="1"/>
          <p:nvPr>
            <p:ph type="title"/>
          </p:nvPr>
        </p:nvSpPr>
        <p:spPr>
          <a:xfrm>
            <a:off x="713225" y="445025"/>
            <a:ext cx="6898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#2                                     </a:t>
            </a:r>
            <a:r>
              <a:rPr lang="en" sz="2900"/>
              <a:t>Market Research</a:t>
            </a:r>
            <a:r>
              <a:rPr lang="en"/>
              <a:t> </a:t>
            </a:r>
            <a:endParaRPr/>
          </a:p>
        </p:txBody>
      </p:sp>
      <p:sp>
        <p:nvSpPr>
          <p:cNvPr id="664" name="Google Shape;664;p70"/>
          <p:cNvSpPr txBox="1"/>
          <p:nvPr/>
        </p:nvSpPr>
        <p:spPr>
          <a:xfrm>
            <a:off x="158775" y="1214175"/>
            <a:ext cx="6377100" cy="34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Montserrat"/>
                <a:ea typeface="Montserrat"/>
                <a:cs typeface="Montserrat"/>
                <a:sym typeface="Montserrat"/>
              </a:rPr>
              <a:t>Application which seeks to preserve memories </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Families are encouraged to record their most meaningful experiences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Option to collaborate to preserve the legacy of and </a:t>
            </a:r>
            <a:r>
              <a:rPr lang="en" sz="1000">
                <a:latin typeface="Montserrat"/>
                <a:ea typeface="Montserrat"/>
                <a:cs typeface="Montserrat"/>
                <a:sym typeface="Montserrat"/>
              </a:rPr>
              <a:t>remember</a:t>
            </a:r>
            <a:r>
              <a:rPr lang="en" sz="1000">
                <a:latin typeface="Montserrat"/>
                <a:ea typeface="Montserrat"/>
                <a:cs typeface="Montserrat"/>
                <a:sym typeface="Montserrat"/>
              </a:rPr>
              <a:t> past loved ones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Add memories and photographs to an organized timeline </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Whenever the user is ready to get a tangible version of this memory, memLife sends a free book</a:t>
            </a:r>
            <a:endParaRPr sz="1000">
              <a:latin typeface="Montserrat"/>
              <a:ea typeface="Montserrat"/>
              <a:cs typeface="Montserrat"/>
              <a:sym typeface="Montserrat"/>
            </a:endParaRPr>
          </a:p>
          <a:p>
            <a:pPr indent="0" lvl="0" marL="0" rtl="0" algn="l">
              <a:spcBef>
                <a:spcPts val="0"/>
              </a:spcBef>
              <a:spcAft>
                <a:spcPts val="0"/>
              </a:spcAft>
              <a:buNone/>
            </a:pPr>
            <a:r>
              <a:rPr lang="en" sz="1000">
                <a:latin typeface="Montserrat"/>
                <a:ea typeface="Montserrat"/>
                <a:cs typeface="Montserrat"/>
                <a:sym typeface="Montserrat"/>
              </a:rPr>
              <a:t>Limitations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Interface seems to be difficult to use + non-intuitive</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The timeline is vertical as opposed to horizontal, making it difficult to use it as intended</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Lots of bugs + users note an excessive number of ads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No password protection -&gt; makes users wary of the privacy of their data</a:t>
            </a:r>
            <a:endParaRPr sz="1000">
              <a:latin typeface="Montserrat"/>
              <a:ea typeface="Montserrat"/>
              <a:cs typeface="Montserrat"/>
              <a:sym typeface="Montserrat"/>
            </a:endParaRPr>
          </a:p>
          <a:p>
            <a:pPr indent="0" lvl="0" marL="0" rtl="0" algn="l">
              <a:spcBef>
                <a:spcPts val="0"/>
              </a:spcBef>
              <a:spcAft>
                <a:spcPts val="0"/>
              </a:spcAft>
              <a:buNone/>
            </a:pPr>
            <a:r>
              <a:rPr lang="en" sz="1000">
                <a:latin typeface="Montserrat"/>
                <a:ea typeface="Montserrat"/>
                <a:cs typeface="Montserrat"/>
                <a:sym typeface="Montserrat"/>
              </a:rPr>
              <a:t>Implications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Users are invested in the idea of this app, but struggle to support this specific realization of the idea</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People want personability, and excessive ads feel transactional in a space that should be focused on family, not monetization</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To make a user centered book requires significant time and a level of investment that is difficult to demand from every user </a:t>
            </a:r>
            <a:endParaRPr sz="1000">
              <a:latin typeface="Montserrat"/>
              <a:ea typeface="Montserrat"/>
              <a:cs typeface="Montserrat"/>
              <a:sym typeface="Montserrat"/>
            </a:endParaRPr>
          </a:p>
        </p:txBody>
      </p:sp>
      <p:pic>
        <p:nvPicPr>
          <p:cNvPr id="665" name="Google Shape;665;p70"/>
          <p:cNvPicPr preferRelativeResize="0"/>
          <p:nvPr/>
        </p:nvPicPr>
        <p:blipFill>
          <a:blip r:embed="rId3">
            <a:alphaModFix/>
          </a:blip>
          <a:stretch>
            <a:fillRect/>
          </a:stretch>
        </p:blipFill>
        <p:spPr>
          <a:xfrm>
            <a:off x="6889575" y="1017725"/>
            <a:ext cx="1922849" cy="3019775"/>
          </a:xfrm>
          <a:prstGeom prst="rect">
            <a:avLst/>
          </a:prstGeom>
          <a:noFill/>
          <a:ln>
            <a:noFill/>
          </a:ln>
        </p:spPr>
      </p:pic>
      <p:pic>
        <p:nvPicPr>
          <p:cNvPr id="666" name="Google Shape;666;p70"/>
          <p:cNvPicPr preferRelativeResize="0"/>
          <p:nvPr/>
        </p:nvPicPr>
        <p:blipFill rotWithShape="1">
          <a:blip r:embed="rId4">
            <a:alphaModFix/>
          </a:blip>
          <a:srcRect b="17961" l="2090" r="2879" t="9611"/>
          <a:stretch/>
        </p:blipFill>
        <p:spPr>
          <a:xfrm>
            <a:off x="1649800" y="345213"/>
            <a:ext cx="2419574" cy="772325"/>
          </a:xfrm>
          <a:prstGeom prst="rect">
            <a:avLst/>
          </a:prstGeom>
          <a:noFill/>
          <a:ln>
            <a:noFill/>
          </a:ln>
        </p:spPr>
      </p:pic>
      <p:sp>
        <p:nvSpPr>
          <p:cNvPr id="667" name="Google Shape;667;p70"/>
          <p:cNvSpPr/>
          <p:nvPr/>
        </p:nvSpPr>
        <p:spPr>
          <a:xfrm>
            <a:off x="1726700" y="4306150"/>
            <a:ext cx="5649600" cy="5727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800">
                <a:solidFill>
                  <a:schemeClr val="dk1"/>
                </a:solidFill>
                <a:latin typeface="Vidaloka"/>
                <a:ea typeface="Vidaloka"/>
                <a:cs typeface="Vidaloka"/>
                <a:sym typeface="Vidaloka"/>
              </a:rPr>
              <a:t>We can capitalize on promoting accessibility through more mindful and adaptive UI/UX design. For an app meant to be used for an entire family, an </a:t>
            </a:r>
            <a:r>
              <a:rPr lang="en" sz="800">
                <a:solidFill>
                  <a:schemeClr val="dk1"/>
                </a:solidFill>
                <a:latin typeface="Vidaloka"/>
                <a:ea typeface="Vidaloka"/>
                <a:cs typeface="Vidaloka"/>
                <a:sym typeface="Vidaloka"/>
              </a:rPr>
              <a:t>intuitive</a:t>
            </a:r>
            <a:r>
              <a:rPr lang="en" sz="800">
                <a:solidFill>
                  <a:schemeClr val="dk1"/>
                </a:solidFill>
                <a:latin typeface="Vidaloka"/>
                <a:ea typeface="Vidaloka"/>
                <a:cs typeface="Vidaloka"/>
                <a:sym typeface="Vidaloka"/>
              </a:rPr>
              <a:t> interface should be a non-starter</a:t>
            </a:r>
            <a:endParaRPr sz="800">
              <a:solidFill>
                <a:schemeClr val="dk1"/>
              </a:solidFill>
              <a:latin typeface="Vidaloka"/>
              <a:ea typeface="Vidaloka"/>
              <a:cs typeface="Vidaloka"/>
              <a:sym typeface="Vidaloka"/>
            </a:endParaRPr>
          </a:p>
        </p:txBody>
      </p:sp>
      <p:sp>
        <p:nvSpPr>
          <p:cNvPr id="668" name="Google Shape;668;p70"/>
          <p:cNvSpPr txBox="1"/>
          <p:nvPr>
            <p:ph idx="4" type="subTitle"/>
          </p:nvPr>
        </p:nvSpPr>
        <p:spPr>
          <a:xfrm>
            <a:off x="128175" y="4366300"/>
            <a:ext cx="1476600" cy="22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800"/>
              <a:t>What it means for us?</a:t>
            </a:r>
            <a:endParaRPr i="1" sz="800"/>
          </a:p>
        </p:txBody>
      </p:sp>
      <p:cxnSp>
        <p:nvCxnSpPr>
          <p:cNvPr id="669" name="Google Shape;669;p70"/>
          <p:cNvCxnSpPr/>
          <p:nvPr/>
        </p:nvCxnSpPr>
        <p:spPr>
          <a:xfrm>
            <a:off x="143300" y="4592500"/>
            <a:ext cx="1583400" cy="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1"/>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
            </a:r>
            <a:r>
              <a:rPr lang="en"/>
              <a:t>2 </a:t>
            </a:r>
            <a:endParaRPr/>
          </a:p>
        </p:txBody>
      </p:sp>
      <p:graphicFrame>
        <p:nvGraphicFramePr>
          <p:cNvPr id="675" name="Google Shape;675;p71"/>
          <p:cNvGraphicFramePr/>
          <p:nvPr/>
        </p:nvGraphicFramePr>
        <p:xfrm>
          <a:off x="330100" y="1385100"/>
          <a:ext cx="3000000" cy="3000000"/>
        </p:xfrm>
        <a:graphic>
          <a:graphicData uri="http://schemas.openxmlformats.org/drawingml/2006/table">
            <a:tbl>
              <a:tblPr>
                <a:noFill/>
                <a:tableStyleId>{566F1860-403B-469B-9ECC-574AD958F90B}</a:tableStyleId>
              </a:tblPr>
              <a:tblGrid>
                <a:gridCol w="1566600"/>
                <a:gridCol w="3460850"/>
                <a:gridCol w="2513725"/>
              </a:tblGrid>
              <a:tr h="586875">
                <a:tc>
                  <a:txBody>
                    <a:bodyPr/>
                    <a:lstStyle/>
                    <a:p>
                      <a:pPr indent="0" lvl="0" marL="0" rtl="0" algn="ctr">
                        <a:spcBef>
                          <a:spcPts val="0"/>
                        </a:spcBef>
                        <a:spcAft>
                          <a:spcPts val="0"/>
                        </a:spcAft>
                        <a:buNone/>
                      </a:pPr>
                      <a:r>
                        <a:t/>
                      </a:r>
                      <a:endParaRPr sz="2400">
                        <a:solidFill>
                          <a:schemeClr val="dk1"/>
                        </a:solidFill>
                        <a:latin typeface="Vidaloka"/>
                        <a:ea typeface="Vidaloka"/>
                        <a:cs typeface="Vidaloka"/>
                        <a:sym typeface="Vidaloka"/>
                      </a:endParaRPr>
                    </a:p>
                  </a:txBody>
                  <a:tcPr marT="91425" marB="91425" marR="91425" marL="91425">
                    <a:lnL cap="flat" cmpd="sng" w="28575">
                      <a:solidFill>
                        <a:srgbClr val="9E9E9E">
                          <a:alpha val="0"/>
                        </a:srgb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kin</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MemLife</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Value proposition</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“Bite-sized conversation to detail your entire family story”</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“Preserve memories and milestones from your life, or the lives of </a:t>
                      </a:r>
                      <a:r>
                        <a:rPr lang="en" sz="900">
                          <a:solidFill>
                            <a:schemeClr val="dk1"/>
                          </a:solidFill>
                          <a:latin typeface="Montserrat"/>
                          <a:ea typeface="Montserrat"/>
                          <a:cs typeface="Montserrat"/>
                          <a:sym typeface="Montserrat"/>
                        </a:rPr>
                        <a:t>family</a:t>
                      </a:r>
                      <a:r>
                        <a:rPr lang="en" sz="900">
                          <a:solidFill>
                            <a:schemeClr val="dk1"/>
                          </a:solidFill>
                          <a:latin typeface="Montserrat"/>
                          <a:ea typeface="Montserrat"/>
                          <a:cs typeface="Montserrat"/>
                          <a:sym typeface="Montserrat"/>
                        </a:rPr>
                        <a:t> and friends ”</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Users and story flow</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Everyone in the family is a storyteller </a:t>
                      </a:r>
                      <a:r>
                        <a:rPr i="1" lang="en" sz="900">
                          <a:solidFill>
                            <a:schemeClr val="dk1"/>
                          </a:solidFill>
                          <a:latin typeface="Montserrat"/>
                          <a:ea typeface="Montserrat"/>
                          <a:cs typeface="Montserrat"/>
                          <a:sym typeface="Montserrat"/>
                        </a:rPr>
                        <a:t>and</a:t>
                      </a:r>
                      <a:r>
                        <a:rPr lang="en" sz="900">
                          <a:solidFill>
                            <a:schemeClr val="dk1"/>
                          </a:solidFill>
                          <a:latin typeface="Montserrat"/>
                          <a:ea typeface="Montserrat"/>
                          <a:cs typeface="Montserrat"/>
                          <a:sym typeface="Montserrat"/>
                        </a:rPr>
                        <a:t> a listener</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900">
                          <a:solidFill>
                            <a:schemeClr val="dk1"/>
                          </a:solidFill>
                          <a:latin typeface="Montserrat"/>
                          <a:ea typeface="Montserrat"/>
                          <a:cs typeface="Montserrat"/>
                          <a:sym typeface="Montserrat"/>
                        </a:rPr>
                        <a:t>Everyone in the family is a storyteller </a:t>
                      </a:r>
                      <a:r>
                        <a:rPr i="1" lang="en" sz="900">
                          <a:solidFill>
                            <a:schemeClr val="dk1"/>
                          </a:solidFill>
                          <a:latin typeface="Montserrat"/>
                          <a:ea typeface="Montserrat"/>
                          <a:cs typeface="Montserrat"/>
                          <a:sym typeface="Montserrat"/>
                        </a:rPr>
                        <a:t>and</a:t>
                      </a:r>
                      <a:r>
                        <a:rPr lang="en" sz="900">
                          <a:solidFill>
                            <a:schemeClr val="dk1"/>
                          </a:solidFill>
                          <a:latin typeface="Montserrat"/>
                          <a:ea typeface="Montserrat"/>
                          <a:cs typeface="Montserrat"/>
                          <a:sym typeface="Montserrat"/>
                        </a:rPr>
                        <a:t> a listener</a:t>
                      </a:r>
                      <a:endParaRPr sz="9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7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Conversational?</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Yes, with multiple people adding to one prompt</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There is no conversation happening – users input a story of their choice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Accessibility</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Hope to also have a very simple interface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Non-intuitive and cluttered interface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Differentiating features</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Ideally, user interacts with app in short, but frequent daily bursts</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Ideally, user invests lots of time into the app, but less often</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bl>
          </a:graphicData>
        </a:graphic>
      </p:graphicFrame>
      <p:sp>
        <p:nvSpPr>
          <p:cNvPr id="676" name="Google Shape;676;p71"/>
          <p:cNvSpPr txBox="1"/>
          <p:nvPr/>
        </p:nvSpPr>
        <p:spPr>
          <a:xfrm>
            <a:off x="4223025" y="464950"/>
            <a:ext cx="393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Vidaloka"/>
                <a:ea typeface="Vidaloka"/>
                <a:cs typeface="Vidaloka"/>
                <a:sym typeface="Vidaloka"/>
              </a:rPr>
              <a:t> </a:t>
            </a:r>
            <a:r>
              <a:rPr lang="en" sz="3000">
                <a:solidFill>
                  <a:schemeClr val="dk1"/>
                </a:solidFill>
                <a:latin typeface="Vidaloka"/>
                <a:ea typeface="Vidaloka"/>
                <a:cs typeface="Vidaloka"/>
                <a:sym typeface="Vidaloka"/>
              </a:rPr>
              <a:t>Comparison</a:t>
            </a:r>
            <a:endParaRPr/>
          </a:p>
        </p:txBody>
      </p:sp>
      <p:pic>
        <p:nvPicPr>
          <p:cNvPr id="677" name="Google Shape;677;p71"/>
          <p:cNvPicPr preferRelativeResize="0"/>
          <p:nvPr/>
        </p:nvPicPr>
        <p:blipFill rotWithShape="1">
          <a:blip r:embed="rId3">
            <a:alphaModFix/>
          </a:blip>
          <a:srcRect b="17961" l="2090" r="2879" t="9611"/>
          <a:stretch/>
        </p:blipFill>
        <p:spPr>
          <a:xfrm>
            <a:off x="1727875" y="445013"/>
            <a:ext cx="2419574" cy="772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72"/>
          <p:cNvSpPr/>
          <p:nvPr/>
        </p:nvSpPr>
        <p:spPr>
          <a:xfrm>
            <a:off x="1850275" y="4322000"/>
            <a:ext cx="5649600" cy="5727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800">
                <a:solidFill>
                  <a:schemeClr val="dk1"/>
                </a:solidFill>
                <a:latin typeface="Vidaloka"/>
                <a:ea typeface="Vidaloka"/>
                <a:cs typeface="Vidaloka"/>
                <a:sym typeface="Vidaloka"/>
              </a:rPr>
              <a:t>We provide more modes of communication – video, text, photos, music, audio. Remento is mostly focused on photos with accompanying videos. Additionally, the idea of local data is interesting and perhaps something we incorporate into our app? To be hyper-focused on privacy feels like good practice.</a:t>
            </a:r>
            <a:endParaRPr sz="800">
              <a:solidFill>
                <a:schemeClr val="dk1"/>
              </a:solidFill>
              <a:latin typeface="Vidaloka"/>
              <a:ea typeface="Vidaloka"/>
              <a:cs typeface="Vidaloka"/>
              <a:sym typeface="Vidaloka"/>
            </a:endParaRPr>
          </a:p>
        </p:txBody>
      </p:sp>
      <p:sp>
        <p:nvSpPr>
          <p:cNvPr id="683" name="Google Shape;683;p72"/>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#3</a:t>
            </a:r>
            <a:r>
              <a:rPr lang="en"/>
              <a:t> </a:t>
            </a:r>
            <a:endParaRPr/>
          </a:p>
        </p:txBody>
      </p:sp>
      <p:pic>
        <p:nvPicPr>
          <p:cNvPr id="684" name="Google Shape;684;p72"/>
          <p:cNvPicPr preferRelativeResize="0"/>
          <p:nvPr/>
        </p:nvPicPr>
        <p:blipFill>
          <a:blip r:embed="rId3">
            <a:alphaModFix/>
          </a:blip>
          <a:stretch>
            <a:fillRect/>
          </a:stretch>
        </p:blipFill>
        <p:spPr>
          <a:xfrm>
            <a:off x="1416475" y="445025"/>
            <a:ext cx="2275656" cy="572700"/>
          </a:xfrm>
          <a:prstGeom prst="rect">
            <a:avLst/>
          </a:prstGeom>
          <a:noFill/>
          <a:ln>
            <a:noFill/>
          </a:ln>
        </p:spPr>
      </p:pic>
      <p:sp>
        <p:nvSpPr>
          <p:cNvPr id="685" name="Google Shape;685;p72"/>
          <p:cNvSpPr txBox="1"/>
          <p:nvPr/>
        </p:nvSpPr>
        <p:spPr>
          <a:xfrm>
            <a:off x="206425" y="986400"/>
            <a:ext cx="6878700" cy="317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latin typeface="Montserrat"/>
                <a:ea typeface="Montserrat"/>
                <a:cs typeface="Montserrat"/>
                <a:sym typeface="Montserrat"/>
              </a:rPr>
              <a:t>A tool to “capture and organize every word and every nuance of family stories”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You are supposed to record a video yourself reading an app-given prompt that will be sent to your family member to respond with a video of your own</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Multimedia element through the inclusion of photos with accompanying video storytelling</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The app self-organizes your stories with changeable templates and allows you to look through them after the fact</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The app edits videos for a “bespoke viewing experience”</a:t>
            </a:r>
            <a:endParaRPr sz="1000">
              <a:latin typeface="Montserrat"/>
              <a:ea typeface="Montserrat"/>
              <a:cs typeface="Montserrat"/>
              <a:sym typeface="Montserrat"/>
            </a:endParaRPr>
          </a:p>
          <a:p>
            <a:pPr indent="-292100" lvl="0" marL="457200" rtl="0" algn="l">
              <a:spcBef>
                <a:spcPts val="0"/>
              </a:spcBef>
              <a:spcAft>
                <a:spcPts val="0"/>
              </a:spcAft>
              <a:buClr>
                <a:schemeClr val="dk1"/>
              </a:buClr>
              <a:buSzPts val="1000"/>
              <a:buFont typeface="Montserrat"/>
              <a:buChar char="●"/>
            </a:pPr>
            <a:r>
              <a:rPr lang="en" sz="1000">
                <a:solidFill>
                  <a:schemeClr val="dk1"/>
                </a:solidFill>
                <a:latin typeface="Montserrat"/>
                <a:ea typeface="Montserrat"/>
                <a:cs typeface="Montserrat"/>
                <a:sym typeface="Montserrat"/>
              </a:rPr>
              <a:t>Focus on privacy - the website states that all content is stored on the device</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 sz="1000">
                <a:latin typeface="Montserrat"/>
                <a:ea typeface="Montserrat"/>
                <a:cs typeface="Montserrat"/>
                <a:sym typeface="Montserrat"/>
              </a:rPr>
              <a:t>Limitations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You can only submit video storytelling</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Can upload photos, not much else e.g. no recipes, no songs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Somewhat bare bones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Pressure of submissions being all video</a:t>
            </a:r>
            <a:endParaRPr sz="1000">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p>
            <a:pPr indent="0" lvl="0" marL="0" rtl="0" algn="l">
              <a:spcBef>
                <a:spcPts val="0"/>
              </a:spcBef>
              <a:spcAft>
                <a:spcPts val="0"/>
              </a:spcAft>
              <a:buNone/>
            </a:pPr>
            <a:r>
              <a:rPr lang="en" sz="1000">
                <a:latin typeface="Montserrat"/>
                <a:ea typeface="Montserrat"/>
                <a:cs typeface="Montserrat"/>
                <a:sym typeface="Montserrat"/>
              </a:rPr>
              <a:t>Implications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More personal and less transactional than Storied, with a focus on everything being yours</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There is a gap in depth of storytelling and the exchange of stories – it seems a lot more focused on the old, with little focus on the young also communicating outside of a new “postcard feature”</a:t>
            </a:r>
            <a:endParaRPr sz="1000">
              <a:latin typeface="Montserrat"/>
              <a:ea typeface="Montserrat"/>
              <a:cs typeface="Montserrat"/>
              <a:sym typeface="Montserrat"/>
            </a:endParaRPr>
          </a:p>
          <a:p>
            <a:pPr indent="-292100" lvl="0" marL="457200" rtl="0" algn="l">
              <a:spcBef>
                <a:spcPts val="0"/>
              </a:spcBef>
              <a:spcAft>
                <a:spcPts val="0"/>
              </a:spcAft>
              <a:buSzPts val="1000"/>
              <a:buFont typeface="Montserrat"/>
              <a:buChar char="●"/>
            </a:pPr>
            <a:r>
              <a:rPr lang="en" sz="1000">
                <a:latin typeface="Montserrat"/>
                <a:ea typeface="Montserrat"/>
                <a:cs typeface="Montserrat"/>
                <a:sym typeface="Montserrat"/>
              </a:rPr>
              <a:t>Space for multimedia stories rather than only photos and videos</a:t>
            </a:r>
            <a:endParaRPr sz="1000">
              <a:latin typeface="Montserrat"/>
              <a:ea typeface="Montserrat"/>
              <a:cs typeface="Montserrat"/>
              <a:sym typeface="Montserrat"/>
            </a:endParaRPr>
          </a:p>
        </p:txBody>
      </p:sp>
      <p:sp>
        <p:nvSpPr>
          <p:cNvPr id="686" name="Google Shape;686;p72"/>
          <p:cNvSpPr txBox="1"/>
          <p:nvPr/>
        </p:nvSpPr>
        <p:spPr>
          <a:xfrm>
            <a:off x="3692125" y="408125"/>
            <a:ext cx="393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Vidaloka"/>
                <a:ea typeface="Vidaloka"/>
                <a:cs typeface="Vidaloka"/>
                <a:sym typeface="Vidaloka"/>
              </a:rPr>
              <a:t>Market Research</a:t>
            </a:r>
            <a:endParaRPr/>
          </a:p>
        </p:txBody>
      </p:sp>
      <p:sp>
        <p:nvSpPr>
          <p:cNvPr id="687" name="Google Shape;687;p72"/>
          <p:cNvSpPr txBox="1"/>
          <p:nvPr>
            <p:ph idx="4" type="subTitle"/>
          </p:nvPr>
        </p:nvSpPr>
        <p:spPr>
          <a:xfrm>
            <a:off x="206425" y="4342113"/>
            <a:ext cx="1476600" cy="22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800"/>
              <a:t>What it means for us?</a:t>
            </a:r>
            <a:endParaRPr i="1" sz="800"/>
          </a:p>
        </p:txBody>
      </p:sp>
      <p:cxnSp>
        <p:nvCxnSpPr>
          <p:cNvPr id="688" name="Google Shape;688;p72"/>
          <p:cNvCxnSpPr/>
          <p:nvPr/>
        </p:nvCxnSpPr>
        <p:spPr>
          <a:xfrm>
            <a:off x="266875" y="4608350"/>
            <a:ext cx="1583400" cy="0"/>
          </a:xfrm>
          <a:prstGeom prst="straightConnector1">
            <a:avLst/>
          </a:prstGeom>
          <a:noFill/>
          <a:ln cap="flat" cmpd="sng" w="9525">
            <a:solidFill>
              <a:schemeClr val="dk2"/>
            </a:solidFill>
            <a:prstDash val="solid"/>
            <a:round/>
            <a:headEnd len="med" w="med" type="none"/>
            <a:tailEnd len="med" w="med" type="triangle"/>
          </a:ln>
        </p:spPr>
      </p:cxnSp>
      <p:pic>
        <p:nvPicPr>
          <p:cNvPr id="689" name="Google Shape;689;p72"/>
          <p:cNvPicPr preferRelativeResize="0"/>
          <p:nvPr/>
        </p:nvPicPr>
        <p:blipFill>
          <a:blip r:embed="rId4">
            <a:alphaModFix/>
          </a:blip>
          <a:stretch>
            <a:fillRect/>
          </a:stretch>
        </p:blipFill>
        <p:spPr>
          <a:xfrm>
            <a:off x="7085125" y="1131375"/>
            <a:ext cx="1863551" cy="26443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3"/>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#3</a:t>
            </a:r>
            <a:r>
              <a:rPr lang="en"/>
              <a:t> </a:t>
            </a:r>
            <a:endParaRPr/>
          </a:p>
        </p:txBody>
      </p:sp>
      <p:pic>
        <p:nvPicPr>
          <p:cNvPr id="695" name="Google Shape;695;p73"/>
          <p:cNvPicPr preferRelativeResize="0"/>
          <p:nvPr/>
        </p:nvPicPr>
        <p:blipFill>
          <a:blip r:embed="rId3">
            <a:alphaModFix/>
          </a:blip>
          <a:stretch>
            <a:fillRect/>
          </a:stretch>
        </p:blipFill>
        <p:spPr>
          <a:xfrm>
            <a:off x="1400875" y="445025"/>
            <a:ext cx="2275656" cy="572700"/>
          </a:xfrm>
          <a:prstGeom prst="rect">
            <a:avLst/>
          </a:prstGeom>
          <a:noFill/>
          <a:ln>
            <a:noFill/>
          </a:ln>
        </p:spPr>
      </p:pic>
      <p:graphicFrame>
        <p:nvGraphicFramePr>
          <p:cNvPr id="696" name="Google Shape;696;p73"/>
          <p:cNvGraphicFramePr/>
          <p:nvPr/>
        </p:nvGraphicFramePr>
        <p:xfrm>
          <a:off x="614013" y="944025"/>
          <a:ext cx="3000000" cy="3000000"/>
        </p:xfrm>
        <a:graphic>
          <a:graphicData uri="http://schemas.openxmlformats.org/drawingml/2006/table">
            <a:tbl>
              <a:tblPr>
                <a:noFill/>
                <a:tableStyleId>{566F1860-403B-469B-9ECC-574AD958F90B}</a:tableStyleId>
              </a:tblPr>
              <a:tblGrid>
                <a:gridCol w="1566600"/>
                <a:gridCol w="3460850"/>
                <a:gridCol w="2513725"/>
              </a:tblGrid>
              <a:tr h="628150">
                <a:tc>
                  <a:txBody>
                    <a:bodyPr/>
                    <a:lstStyle/>
                    <a:p>
                      <a:pPr indent="0" lvl="0" marL="0" rtl="0" algn="ctr">
                        <a:spcBef>
                          <a:spcPts val="0"/>
                        </a:spcBef>
                        <a:spcAft>
                          <a:spcPts val="0"/>
                        </a:spcAft>
                        <a:buNone/>
                      </a:pPr>
                      <a:r>
                        <a:t/>
                      </a:r>
                      <a:endParaRPr sz="2400">
                        <a:solidFill>
                          <a:schemeClr val="dk1"/>
                        </a:solidFill>
                        <a:latin typeface="Vidaloka"/>
                        <a:ea typeface="Vidaloka"/>
                        <a:cs typeface="Vidaloka"/>
                        <a:sym typeface="Vidaloka"/>
                      </a:endParaRPr>
                    </a:p>
                  </a:txBody>
                  <a:tcPr marT="91425" marB="91425" marR="91425" marL="91425">
                    <a:lnL cap="flat" cmpd="sng" w="28575">
                      <a:solidFill>
                        <a:srgbClr val="9E9E9E">
                          <a:alpha val="0"/>
                        </a:srgb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kin</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Remento</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r>
              <a:tr h="5583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Value proposition</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“Bite-sized conversation to detail your entire family story”</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“Capture your </a:t>
                      </a:r>
                      <a:r>
                        <a:rPr lang="en" sz="900">
                          <a:solidFill>
                            <a:schemeClr val="dk1"/>
                          </a:solidFill>
                          <a:latin typeface="Montserrat"/>
                          <a:ea typeface="Montserrat"/>
                          <a:cs typeface="Montserrat"/>
                          <a:sym typeface="Montserrat"/>
                        </a:rPr>
                        <a:t>family’s most treasured memories”</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583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Users and story flow</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Everyone in the family is a storyteller </a:t>
                      </a:r>
                      <a:r>
                        <a:rPr i="1" lang="en" sz="900">
                          <a:solidFill>
                            <a:schemeClr val="dk1"/>
                          </a:solidFill>
                          <a:latin typeface="Montserrat"/>
                          <a:ea typeface="Montserrat"/>
                          <a:cs typeface="Montserrat"/>
                          <a:sym typeface="Montserrat"/>
                        </a:rPr>
                        <a:t>and</a:t>
                      </a:r>
                      <a:r>
                        <a:rPr lang="en" sz="900">
                          <a:solidFill>
                            <a:schemeClr val="dk1"/>
                          </a:solidFill>
                          <a:latin typeface="Montserrat"/>
                          <a:ea typeface="Montserrat"/>
                          <a:cs typeface="Montserrat"/>
                          <a:sym typeface="Montserrat"/>
                        </a:rPr>
                        <a:t> a listener</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dk1"/>
                          </a:solidFill>
                          <a:latin typeface="Montserrat"/>
                          <a:ea typeface="Montserrat"/>
                          <a:cs typeface="Montserrat"/>
                          <a:sym typeface="Montserrat"/>
                        </a:rPr>
                        <a:t>Younger people prompting older loved ones. In fact, younger people are almost exclusively the audience, not storytellers</a:t>
                      </a:r>
                      <a:endParaRPr sz="7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623900">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Conversational?</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Yes, with multiple people adding to one prompt</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Conversation is more one-sided – you ask an old person a question, and they respond</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583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Accessibility</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Hope to also have a very simple interface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Very simple interface, usable by older people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76662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Differentiating features</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Multi-modality – Remento does not have this</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Privacy: All data stored locally</a:t>
                      </a:r>
                      <a:endParaRPr sz="9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900">
                          <a:solidFill>
                            <a:schemeClr val="dk1"/>
                          </a:solidFill>
                          <a:latin typeface="Montserrat"/>
                          <a:ea typeface="Montserrat"/>
                          <a:cs typeface="Montserrat"/>
                          <a:sym typeface="Montserrat"/>
                        </a:rPr>
                        <a:t>New feature: photo story postcards that allow people to send physical “gifts” with accompanying video through a QR code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bl>
          </a:graphicData>
        </a:graphic>
      </p:graphicFrame>
      <p:sp>
        <p:nvSpPr>
          <p:cNvPr id="697" name="Google Shape;697;p73"/>
          <p:cNvSpPr txBox="1"/>
          <p:nvPr/>
        </p:nvSpPr>
        <p:spPr>
          <a:xfrm>
            <a:off x="3676525" y="408125"/>
            <a:ext cx="393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Vidaloka"/>
                <a:ea typeface="Vidaloka"/>
                <a:cs typeface="Vidaloka"/>
                <a:sym typeface="Vidaloka"/>
              </a:rPr>
              <a:t> </a:t>
            </a:r>
            <a:r>
              <a:rPr lang="en" sz="3000">
                <a:solidFill>
                  <a:schemeClr val="dk1"/>
                </a:solidFill>
                <a:latin typeface="Vidaloka"/>
                <a:ea typeface="Vidaloka"/>
                <a:cs typeface="Vidaloka"/>
                <a:sym typeface="Vidaloka"/>
              </a:rPr>
              <a:t>Comparison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p56"/>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a:t>
            </a:r>
            <a:endParaRPr/>
          </a:p>
        </p:txBody>
      </p:sp>
      <p:pic>
        <p:nvPicPr>
          <p:cNvPr id="503" name="Google Shape;503;p56"/>
          <p:cNvPicPr preferRelativeResize="0"/>
          <p:nvPr/>
        </p:nvPicPr>
        <p:blipFill rotWithShape="1">
          <a:blip r:embed="rId3">
            <a:alphaModFix/>
          </a:blip>
          <a:srcRect b="0" l="347" r="337" t="0"/>
          <a:stretch/>
        </p:blipFill>
        <p:spPr>
          <a:xfrm>
            <a:off x="888400" y="1406875"/>
            <a:ext cx="1386300" cy="1395900"/>
          </a:xfrm>
          <a:prstGeom prst="rect">
            <a:avLst/>
          </a:prstGeom>
          <a:noFill/>
          <a:ln cap="flat" cmpd="sng" w="28575">
            <a:solidFill>
              <a:schemeClr val="accent1"/>
            </a:solidFill>
            <a:prstDash val="solid"/>
            <a:round/>
            <a:headEnd len="sm" w="sm" type="none"/>
            <a:tailEnd len="sm" w="sm" type="none"/>
          </a:ln>
        </p:spPr>
      </p:pic>
      <p:pic>
        <p:nvPicPr>
          <p:cNvPr id="504" name="Google Shape;504;p56"/>
          <p:cNvPicPr preferRelativeResize="0"/>
          <p:nvPr/>
        </p:nvPicPr>
        <p:blipFill rotWithShape="1">
          <a:blip r:embed="rId4">
            <a:alphaModFix/>
          </a:blip>
          <a:srcRect b="0" l="347" r="337" t="0"/>
          <a:stretch/>
        </p:blipFill>
        <p:spPr>
          <a:xfrm>
            <a:off x="6785025" y="1400600"/>
            <a:ext cx="1386300" cy="1395900"/>
          </a:xfrm>
          <a:prstGeom prst="rect">
            <a:avLst/>
          </a:prstGeom>
          <a:noFill/>
          <a:ln cap="flat" cmpd="sng" w="28575">
            <a:solidFill>
              <a:schemeClr val="accent1"/>
            </a:solidFill>
            <a:prstDash val="solid"/>
            <a:round/>
            <a:headEnd len="sm" w="sm" type="none"/>
            <a:tailEnd len="sm" w="sm" type="none"/>
          </a:ln>
        </p:spPr>
      </p:pic>
      <p:pic>
        <p:nvPicPr>
          <p:cNvPr id="505" name="Google Shape;505;p56"/>
          <p:cNvPicPr preferRelativeResize="0"/>
          <p:nvPr/>
        </p:nvPicPr>
        <p:blipFill rotWithShape="1">
          <a:blip r:embed="rId5">
            <a:alphaModFix/>
          </a:blip>
          <a:srcRect b="4061" l="0" r="0" t="4052"/>
          <a:stretch/>
        </p:blipFill>
        <p:spPr>
          <a:xfrm>
            <a:off x="4819492" y="1400600"/>
            <a:ext cx="1386300" cy="1395900"/>
          </a:xfrm>
          <a:prstGeom prst="rect">
            <a:avLst/>
          </a:prstGeom>
          <a:noFill/>
          <a:ln cap="flat" cmpd="sng" w="28575">
            <a:solidFill>
              <a:schemeClr val="accent1"/>
            </a:solidFill>
            <a:prstDash val="solid"/>
            <a:round/>
            <a:headEnd len="sm" w="sm" type="none"/>
            <a:tailEnd len="sm" w="sm" type="none"/>
          </a:ln>
        </p:spPr>
      </p:pic>
      <p:pic>
        <p:nvPicPr>
          <p:cNvPr id="506" name="Google Shape;506;p56"/>
          <p:cNvPicPr preferRelativeResize="0"/>
          <p:nvPr/>
        </p:nvPicPr>
        <p:blipFill rotWithShape="1">
          <a:blip r:embed="rId6">
            <a:alphaModFix/>
          </a:blip>
          <a:srcRect b="2116" l="0" r="0" t="2125"/>
          <a:stretch/>
        </p:blipFill>
        <p:spPr>
          <a:xfrm>
            <a:off x="2853958" y="1400600"/>
            <a:ext cx="1386300" cy="1395900"/>
          </a:xfrm>
          <a:prstGeom prst="rect">
            <a:avLst/>
          </a:prstGeom>
          <a:noFill/>
          <a:ln cap="flat" cmpd="sng" w="28575">
            <a:solidFill>
              <a:schemeClr val="accent1"/>
            </a:solidFill>
            <a:prstDash val="solid"/>
            <a:round/>
            <a:headEnd len="sm" w="sm" type="none"/>
            <a:tailEnd len="sm" w="sm" type="none"/>
          </a:ln>
        </p:spPr>
      </p:pic>
      <p:sp>
        <p:nvSpPr>
          <p:cNvPr id="507" name="Google Shape;507;p56"/>
          <p:cNvSpPr txBox="1"/>
          <p:nvPr>
            <p:ph type="title"/>
          </p:nvPr>
        </p:nvSpPr>
        <p:spPr>
          <a:xfrm>
            <a:off x="627725"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Jack Clark</a:t>
            </a:r>
            <a:endParaRPr sz="2000"/>
          </a:p>
        </p:txBody>
      </p:sp>
      <p:sp>
        <p:nvSpPr>
          <p:cNvPr id="508" name="Google Shape;508;p56"/>
          <p:cNvSpPr txBox="1"/>
          <p:nvPr>
            <p:ph idx="2" type="subTitle"/>
          </p:nvPr>
        </p:nvSpPr>
        <p:spPr>
          <a:xfrm>
            <a:off x="4133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MS CS (HCI)</a:t>
            </a:r>
            <a:endParaRPr sz="1200"/>
          </a:p>
          <a:p>
            <a:pPr indent="0" lvl="0" marL="0" rtl="0" algn="ctr">
              <a:spcBef>
                <a:spcPts val="0"/>
              </a:spcBef>
              <a:spcAft>
                <a:spcPts val="0"/>
              </a:spcAft>
              <a:buNone/>
            </a:pPr>
            <a:r>
              <a:rPr lang="en" sz="1200"/>
              <a:t>BS MS&amp;E</a:t>
            </a:r>
            <a:endParaRPr sz="1200"/>
          </a:p>
        </p:txBody>
      </p:sp>
      <p:sp>
        <p:nvSpPr>
          <p:cNvPr id="509" name="Google Shape;509;p56"/>
          <p:cNvSpPr txBox="1"/>
          <p:nvPr>
            <p:ph type="title"/>
          </p:nvPr>
        </p:nvSpPr>
        <p:spPr>
          <a:xfrm>
            <a:off x="2593250"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Shuvi Jha</a:t>
            </a:r>
            <a:endParaRPr sz="2000"/>
          </a:p>
        </p:txBody>
      </p:sp>
      <p:sp>
        <p:nvSpPr>
          <p:cNvPr id="510" name="Google Shape;510;p56"/>
          <p:cNvSpPr txBox="1"/>
          <p:nvPr>
            <p:ph idx="2" type="subTitle"/>
          </p:nvPr>
        </p:nvSpPr>
        <p:spPr>
          <a:xfrm>
            <a:off x="237890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CS (HCI); Feminist, Gender, &amp; Sexuality Studies</a:t>
            </a:r>
            <a:endParaRPr sz="1200"/>
          </a:p>
          <a:p>
            <a:pPr indent="0" lvl="0" marL="0" rtl="0" algn="ctr">
              <a:spcBef>
                <a:spcPts val="0"/>
              </a:spcBef>
              <a:spcAft>
                <a:spcPts val="0"/>
              </a:spcAft>
              <a:buNone/>
            </a:pPr>
            <a:r>
              <a:rPr lang="en" sz="1200"/>
              <a:t>Senior</a:t>
            </a:r>
            <a:endParaRPr sz="1200"/>
          </a:p>
        </p:txBody>
      </p:sp>
      <p:sp>
        <p:nvSpPr>
          <p:cNvPr id="511" name="Google Shape;511;p56"/>
          <p:cNvSpPr txBox="1"/>
          <p:nvPr>
            <p:ph type="title"/>
          </p:nvPr>
        </p:nvSpPr>
        <p:spPr>
          <a:xfrm>
            <a:off x="4383600"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Jasmine Narine</a:t>
            </a:r>
            <a:endParaRPr sz="2000"/>
          </a:p>
        </p:txBody>
      </p:sp>
      <p:sp>
        <p:nvSpPr>
          <p:cNvPr id="512" name="Google Shape;512;p56"/>
          <p:cNvSpPr txBox="1"/>
          <p:nvPr>
            <p:ph idx="2" type="subTitle"/>
          </p:nvPr>
        </p:nvSpPr>
        <p:spPr>
          <a:xfrm>
            <a:off x="434445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
        <p:nvSpPr>
          <p:cNvPr id="513" name="Google Shape;513;p56"/>
          <p:cNvSpPr txBox="1"/>
          <p:nvPr>
            <p:ph type="title"/>
          </p:nvPr>
        </p:nvSpPr>
        <p:spPr>
          <a:xfrm>
            <a:off x="6349125"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Steven Pu</a:t>
            </a:r>
            <a:endParaRPr sz="2000"/>
          </a:p>
        </p:txBody>
      </p:sp>
      <p:sp>
        <p:nvSpPr>
          <p:cNvPr id="514" name="Google Shape;514;p56"/>
          <p:cNvSpPr txBox="1"/>
          <p:nvPr>
            <p:ph idx="2" type="subTitle"/>
          </p:nvPr>
        </p:nvSpPr>
        <p:spPr>
          <a:xfrm>
            <a:off x="63099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74"/>
          <p:cNvSpPr/>
          <p:nvPr/>
        </p:nvSpPr>
        <p:spPr>
          <a:xfrm>
            <a:off x="1851600" y="4054425"/>
            <a:ext cx="5649600" cy="572700"/>
          </a:xfrm>
          <a:prstGeom prst="rect">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700">
                <a:solidFill>
                  <a:schemeClr val="dk1"/>
                </a:solidFill>
                <a:latin typeface="Vidaloka"/>
                <a:ea typeface="Vidaloka"/>
                <a:cs typeface="Vidaloka"/>
                <a:sym typeface="Vidaloka"/>
              </a:rPr>
              <a:t>We must lean in to the benefits of our app as something to be used in the present, and for all age groups. For the former, we can emphasize the app’s value in helping maintain and strengthen existing relationships that otherwise have been struggling due to time or distance. For the ladder, we need the app to be inviting and enjoyable to use. Of course, we also have the goal of preserving the stories, but we want to be more than that: a way to make what time we have left count, to its fullest.</a:t>
            </a:r>
            <a:endParaRPr sz="700">
              <a:solidFill>
                <a:schemeClr val="dk1"/>
              </a:solidFill>
              <a:latin typeface="Vidaloka"/>
              <a:ea typeface="Vidaloka"/>
              <a:cs typeface="Vidaloka"/>
              <a:sym typeface="Vidaloka"/>
            </a:endParaRPr>
          </a:p>
        </p:txBody>
      </p:sp>
      <p:sp>
        <p:nvSpPr>
          <p:cNvPr id="703" name="Google Shape;703;p74"/>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
            </a:r>
            <a:r>
              <a:rPr lang="en"/>
              <a:t>4 </a:t>
            </a:r>
            <a:endParaRPr/>
          </a:p>
        </p:txBody>
      </p:sp>
      <p:sp>
        <p:nvSpPr>
          <p:cNvPr id="704" name="Google Shape;704;p74"/>
          <p:cNvSpPr txBox="1"/>
          <p:nvPr/>
        </p:nvSpPr>
        <p:spPr>
          <a:xfrm>
            <a:off x="253075" y="958925"/>
            <a:ext cx="6111600" cy="328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latin typeface="Montserrat"/>
                <a:ea typeface="Montserrat"/>
                <a:cs typeface="Montserrat"/>
                <a:sym typeface="Montserrat"/>
              </a:rPr>
              <a:t>“A private social network for your stories worth remembering</a:t>
            </a:r>
            <a:r>
              <a:rPr lang="en" sz="900">
                <a:latin typeface="Montserrat"/>
                <a:ea typeface="Montserrat"/>
                <a:cs typeface="Montserrat"/>
                <a:sym typeface="Montserrat"/>
              </a:rPr>
              <a:t>”</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You can upload photos, videos, and text to develop a digital memoir on the app</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Conversational aspect - ask questions and request stories of specific people with video</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Stories sorted in “Chapters” that can be used to tag</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A focus on privacy and limiting visibility of the whole database and smaller silos within it</a:t>
            </a:r>
            <a:endParaRPr sz="900">
              <a:latin typeface="Montserrat"/>
              <a:ea typeface="Montserrat"/>
              <a:cs typeface="Montserrat"/>
              <a:sym typeface="Montserrat"/>
            </a:endParaRPr>
          </a:p>
          <a:p>
            <a:pPr indent="0" lvl="0" marL="457200" rtl="0" algn="l">
              <a:spcBef>
                <a:spcPts val="0"/>
              </a:spcBef>
              <a:spcAft>
                <a:spcPts val="0"/>
              </a:spcAft>
              <a:buNone/>
            </a:pPr>
            <a:r>
              <a:t/>
            </a:r>
            <a:endParaRPr sz="900">
              <a:latin typeface="Montserrat"/>
              <a:ea typeface="Montserrat"/>
              <a:cs typeface="Montserrat"/>
              <a:sym typeface="Montserrat"/>
            </a:endParaRPr>
          </a:p>
          <a:p>
            <a:pPr indent="0" lvl="0" marL="0" rtl="0" algn="l">
              <a:spcBef>
                <a:spcPts val="0"/>
              </a:spcBef>
              <a:spcAft>
                <a:spcPts val="0"/>
              </a:spcAft>
              <a:buNone/>
            </a:pPr>
            <a:r>
              <a:rPr lang="en" sz="900">
                <a:latin typeface="Montserrat"/>
                <a:ea typeface="Montserrat"/>
                <a:cs typeface="Montserrat"/>
                <a:sym typeface="Montserrat"/>
              </a:rPr>
              <a:t>Limitations</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Geared towards older audiences with a goal of preserving</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Committed to the “memoir” idea and less focused on the conversation. The conversation exists as a way to add to the memoir rather than as a way to nurture existing relationships, stay in touch, or feel currently connected</a:t>
            </a:r>
            <a:endParaRPr sz="900">
              <a:latin typeface="Montserrat"/>
              <a:ea typeface="Montserrat"/>
              <a:cs typeface="Montserrat"/>
              <a:sym typeface="Montserrat"/>
            </a:endParaRPr>
          </a:p>
          <a:p>
            <a:pPr indent="0" lvl="0" marL="0" rtl="0" algn="l">
              <a:spcBef>
                <a:spcPts val="0"/>
              </a:spcBef>
              <a:spcAft>
                <a:spcPts val="0"/>
              </a:spcAft>
              <a:buNone/>
            </a:pPr>
            <a:r>
              <a:t/>
            </a:r>
            <a:endParaRPr sz="900">
              <a:latin typeface="Montserrat"/>
              <a:ea typeface="Montserrat"/>
              <a:cs typeface="Montserrat"/>
              <a:sym typeface="Montserrat"/>
            </a:endParaRPr>
          </a:p>
          <a:p>
            <a:pPr indent="0" lvl="0" marL="0" rtl="0" algn="l">
              <a:spcBef>
                <a:spcPts val="0"/>
              </a:spcBef>
              <a:spcAft>
                <a:spcPts val="0"/>
              </a:spcAft>
              <a:buNone/>
            </a:pPr>
            <a:r>
              <a:rPr lang="en" sz="900">
                <a:latin typeface="Montserrat"/>
                <a:ea typeface="Montserrat"/>
                <a:cs typeface="Montserrat"/>
                <a:sym typeface="Montserrat"/>
              </a:rPr>
              <a:t>Implications</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The conversational aspects are similar to our app</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Data is sorted in a booklike format, without much room to adjust that. We want to offer more customization and present it more as a dynamic conversational hub that slowly builds to a full chronicle, rather than just as memoir, which implicitly feels very past-focused.</a:t>
            </a:r>
            <a:endParaRPr sz="900">
              <a:latin typeface="Montserrat"/>
              <a:ea typeface="Montserrat"/>
              <a:cs typeface="Montserrat"/>
              <a:sym typeface="Montserrat"/>
            </a:endParaRPr>
          </a:p>
          <a:p>
            <a:pPr indent="-285750" lvl="0" marL="457200" rtl="0" algn="l">
              <a:spcBef>
                <a:spcPts val="0"/>
              </a:spcBef>
              <a:spcAft>
                <a:spcPts val="0"/>
              </a:spcAft>
              <a:buSzPts val="900"/>
              <a:buFont typeface="Montserrat"/>
              <a:buChar char="●"/>
            </a:pPr>
            <a:r>
              <a:rPr lang="en" sz="900">
                <a:latin typeface="Montserrat"/>
                <a:ea typeface="Montserrat"/>
                <a:cs typeface="Montserrat"/>
                <a:sym typeface="Montserrat"/>
              </a:rPr>
              <a:t>We need to differentiate by emphasizing the fun and stress-free nature of our bite-sized story concept and how our app is meant to be more of a real-time conversation than a chronicle</a:t>
            </a:r>
            <a:endParaRPr sz="900">
              <a:latin typeface="Montserrat"/>
              <a:ea typeface="Montserrat"/>
              <a:cs typeface="Montserrat"/>
              <a:sym typeface="Montserrat"/>
            </a:endParaRPr>
          </a:p>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705" name="Google Shape;705;p74"/>
          <p:cNvSpPr txBox="1"/>
          <p:nvPr/>
        </p:nvSpPr>
        <p:spPr>
          <a:xfrm>
            <a:off x="3108775" y="408150"/>
            <a:ext cx="3435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Vidaloka"/>
                <a:ea typeface="Vidaloka"/>
                <a:cs typeface="Vidaloka"/>
                <a:sym typeface="Vidaloka"/>
              </a:rPr>
              <a:t> Market Research</a:t>
            </a:r>
            <a:endParaRPr/>
          </a:p>
        </p:txBody>
      </p:sp>
      <p:sp>
        <p:nvSpPr>
          <p:cNvPr id="706" name="Google Shape;706;p74"/>
          <p:cNvSpPr txBox="1"/>
          <p:nvPr>
            <p:ph idx="4" type="subTitle"/>
          </p:nvPr>
        </p:nvSpPr>
        <p:spPr>
          <a:xfrm>
            <a:off x="253075" y="4114575"/>
            <a:ext cx="1476600" cy="226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 sz="800"/>
              <a:t>What it means for us?</a:t>
            </a:r>
            <a:endParaRPr i="1" sz="800"/>
          </a:p>
        </p:txBody>
      </p:sp>
      <p:cxnSp>
        <p:nvCxnSpPr>
          <p:cNvPr id="707" name="Google Shape;707;p74"/>
          <p:cNvCxnSpPr/>
          <p:nvPr/>
        </p:nvCxnSpPr>
        <p:spPr>
          <a:xfrm>
            <a:off x="268200" y="4340775"/>
            <a:ext cx="1583400" cy="0"/>
          </a:xfrm>
          <a:prstGeom prst="straightConnector1">
            <a:avLst/>
          </a:prstGeom>
          <a:noFill/>
          <a:ln cap="flat" cmpd="sng" w="9525">
            <a:solidFill>
              <a:schemeClr val="dk2"/>
            </a:solidFill>
            <a:prstDash val="solid"/>
            <a:round/>
            <a:headEnd len="med" w="med" type="none"/>
            <a:tailEnd len="med" w="med" type="triangle"/>
          </a:ln>
        </p:spPr>
      </p:cxnSp>
      <p:pic>
        <p:nvPicPr>
          <p:cNvPr id="708" name="Google Shape;708;p74"/>
          <p:cNvPicPr preferRelativeResize="0"/>
          <p:nvPr/>
        </p:nvPicPr>
        <p:blipFill rotWithShape="1">
          <a:blip r:embed="rId3">
            <a:alphaModFix/>
          </a:blip>
          <a:srcRect b="41554" l="0" r="0" t="40738"/>
          <a:stretch/>
        </p:blipFill>
        <p:spPr>
          <a:xfrm>
            <a:off x="1277800" y="533413"/>
            <a:ext cx="2236339" cy="395975"/>
          </a:xfrm>
          <a:prstGeom prst="rect">
            <a:avLst/>
          </a:prstGeom>
          <a:noFill/>
          <a:ln>
            <a:noFill/>
          </a:ln>
        </p:spPr>
      </p:pic>
      <p:pic>
        <p:nvPicPr>
          <p:cNvPr id="709" name="Google Shape;709;p74"/>
          <p:cNvPicPr preferRelativeResize="0"/>
          <p:nvPr/>
        </p:nvPicPr>
        <p:blipFill>
          <a:blip r:embed="rId4">
            <a:alphaModFix/>
          </a:blip>
          <a:stretch>
            <a:fillRect/>
          </a:stretch>
        </p:blipFill>
        <p:spPr>
          <a:xfrm>
            <a:off x="6747725" y="1501800"/>
            <a:ext cx="2208900" cy="21398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75"/>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
            </a:r>
            <a:r>
              <a:rPr lang="en"/>
              <a:t>4 </a:t>
            </a:r>
            <a:endParaRPr/>
          </a:p>
        </p:txBody>
      </p:sp>
      <p:graphicFrame>
        <p:nvGraphicFramePr>
          <p:cNvPr id="715" name="Google Shape;715;p75"/>
          <p:cNvGraphicFramePr/>
          <p:nvPr/>
        </p:nvGraphicFramePr>
        <p:xfrm>
          <a:off x="801400" y="1196700"/>
          <a:ext cx="3000000" cy="3000000"/>
        </p:xfrm>
        <a:graphic>
          <a:graphicData uri="http://schemas.openxmlformats.org/drawingml/2006/table">
            <a:tbl>
              <a:tblPr>
                <a:noFill/>
                <a:tableStyleId>{566F1860-403B-469B-9ECC-574AD958F90B}</a:tableStyleId>
              </a:tblPr>
              <a:tblGrid>
                <a:gridCol w="1566600"/>
                <a:gridCol w="3460850"/>
                <a:gridCol w="2513725"/>
              </a:tblGrid>
              <a:tr h="586875">
                <a:tc>
                  <a:txBody>
                    <a:bodyPr/>
                    <a:lstStyle/>
                    <a:p>
                      <a:pPr indent="0" lvl="0" marL="0" rtl="0" algn="ctr">
                        <a:spcBef>
                          <a:spcPts val="0"/>
                        </a:spcBef>
                        <a:spcAft>
                          <a:spcPts val="0"/>
                        </a:spcAft>
                        <a:buNone/>
                      </a:pPr>
                      <a:r>
                        <a:t/>
                      </a:r>
                      <a:endParaRPr sz="2400">
                        <a:solidFill>
                          <a:schemeClr val="dk1"/>
                        </a:solidFill>
                        <a:latin typeface="Vidaloka"/>
                        <a:ea typeface="Vidaloka"/>
                        <a:cs typeface="Vidaloka"/>
                        <a:sym typeface="Vidaloka"/>
                      </a:endParaRPr>
                    </a:p>
                  </a:txBody>
                  <a:tcPr marT="91425" marB="91425" marR="91425" marL="91425">
                    <a:lnL cap="flat" cmpd="sng" w="28575">
                      <a:solidFill>
                        <a:srgbClr val="9E9E9E">
                          <a:alpha val="0"/>
                        </a:srgb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kin</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LifeTales</a:t>
                      </a:r>
                      <a:endParaRPr sz="2000">
                        <a:solidFill>
                          <a:schemeClr val="dk1"/>
                        </a:solidFill>
                        <a:latin typeface="Vidaloka"/>
                        <a:ea typeface="Vidaloka"/>
                        <a:cs typeface="Vidaloka"/>
                        <a:sym typeface="Vidaloka"/>
                      </a:endParaRPr>
                    </a:p>
                  </a:txBody>
                  <a:tcPr marT="91425" marB="91425" marR="91425" marL="91425">
                    <a:lnL cap="flat" cmpd="sng" w="28575">
                      <a:solidFill>
                        <a:schemeClr val="dk2">
                          <a:alpha val="0"/>
                        </a:schemeClr>
                      </a:solidFill>
                      <a:prstDash val="solid"/>
                      <a:round/>
                      <a:headEnd len="sm" w="sm" type="none"/>
                      <a:tailEnd len="sm" w="sm" type="none"/>
                    </a:lnL>
                    <a:lnR cap="flat" cmpd="sng" w="28575">
                      <a:solidFill>
                        <a:schemeClr val="dk2">
                          <a:alpha val="0"/>
                        </a:schemeClr>
                      </a:solidFill>
                      <a:prstDash val="solid"/>
                      <a:round/>
                      <a:headEnd len="sm" w="sm" type="none"/>
                      <a:tailEnd len="sm" w="sm" type="none"/>
                    </a:lnR>
                    <a:lnT cap="flat" cmpd="sng" w="28575">
                      <a:solidFill>
                        <a:schemeClr val="dk2">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Value proposition</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“Bite-sized conversation to detail your entire family story”</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“A private social network for your stories worth remembering”</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Users and story flow</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Everyone in the family is a storyteller </a:t>
                      </a:r>
                      <a:r>
                        <a:rPr i="1" lang="en" sz="900">
                          <a:solidFill>
                            <a:schemeClr val="dk1"/>
                          </a:solidFill>
                          <a:latin typeface="Montserrat"/>
                          <a:ea typeface="Montserrat"/>
                          <a:cs typeface="Montserrat"/>
                          <a:sym typeface="Montserrat"/>
                        </a:rPr>
                        <a:t>and</a:t>
                      </a:r>
                      <a:r>
                        <a:rPr lang="en" sz="900">
                          <a:solidFill>
                            <a:schemeClr val="dk1"/>
                          </a:solidFill>
                          <a:latin typeface="Montserrat"/>
                          <a:ea typeface="Montserrat"/>
                          <a:cs typeface="Montserrat"/>
                          <a:sym typeface="Montserrat"/>
                        </a:rPr>
                        <a:t> a listener</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dk1"/>
                          </a:solidFill>
                          <a:latin typeface="Montserrat"/>
                          <a:ea typeface="Montserrat"/>
                          <a:cs typeface="Montserrat"/>
                          <a:sym typeface="Montserrat"/>
                        </a:rPr>
                        <a:t>Focused more on older users preserving their own memories or adults preserving memories of their old or lost loved ones</a:t>
                      </a:r>
                      <a:endParaRPr sz="7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Conversational?</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800">
                          <a:solidFill>
                            <a:schemeClr val="dk1"/>
                          </a:solidFill>
                          <a:latin typeface="Montserrat"/>
                          <a:ea typeface="Montserrat"/>
                          <a:cs typeface="Montserrat"/>
                          <a:sym typeface="Montserrat"/>
                        </a:rPr>
                        <a:t>Quite conversational, with</a:t>
                      </a:r>
                      <a:r>
                        <a:rPr lang="en" sz="800">
                          <a:solidFill>
                            <a:schemeClr val="dk1"/>
                          </a:solidFill>
                          <a:latin typeface="Montserrat"/>
                          <a:ea typeface="Montserrat"/>
                          <a:cs typeface="Montserrat"/>
                          <a:sym typeface="Montserrat"/>
                        </a:rPr>
                        <a:t> multiple people adding to one prompt. The conversation is the primary allure of the app, as a way to stay in touch with loved ones through stories</a:t>
                      </a:r>
                      <a:endParaRPr sz="8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800">
                          <a:solidFill>
                            <a:schemeClr val="dk1"/>
                          </a:solidFill>
                          <a:latin typeface="Montserrat"/>
                          <a:ea typeface="Montserrat"/>
                          <a:cs typeface="Montserrat"/>
                          <a:sym typeface="Montserrat"/>
                        </a:rPr>
                        <a:t>It has many great conversational features. However, the conversation is a means to an end, with the end being a memoir</a:t>
                      </a:r>
                      <a:endParaRPr sz="8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Accessibility</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Hope to also have a very simple interface</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900">
                          <a:solidFill>
                            <a:schemeClr val="dk1"/>
                          </a:solidFill>
                          <a:latin typeface="Montserrat"/>
                          <a:ea typeface="Montserrat"/>
                          <a:cs typeface="Montserrat"/>
                          <a:sym typeface="Montserrat"/>
                        </a:rPr>
                        <a:t>Relatively complicated interface that essentially models a book with multiple chapters and sub-categories </a:t>
                      </a:r>
                      <a:endParaRPr sz="9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r h="521675">
                <a:tc>
                  <a:txBody>
                    <a:bodyPr/>
                    <a:lstStyle/>
                    <a:p>
                      <a:pPr indent="0" lvl="0" marL="0" rtl="0" algn="ctr">
                        <a:spcBef>
                          <a:spcPts val="0"/>
                        </a:spcBef>
                        <a:spcAft>
                          <a:spcPts val="0"/>
                        </a:spcAft>
                        <a:buNone/>
                      </a:pPr>
                      <a:r>
                        <a:rPr lang="en" sz="1200">
                          <a:solidFill>
                            <a:schemeClr val="dk1"/>
                          </a:solidFill>
                          <a:latin typeface="Vidaloka"/>
                          <a:ea typeface="Vidaloka"/>
                          <a:cs typeface="Vidaloka"/>
                          <a:sym typeface="Vidaloka"/>
                        </a:rPr>
                        <a:t>Differentiating features</a:t>
                      </a:r>
                      <a:endParaRPr sz="1200">
                        <a:solidFill>
                          <a:schemeClr val="dk1"/>
                        </a:solidFill>
                        <a:latin typeface="Vidaloka"/>
                        <a:ea typeface="Vidaloka"/>
                        <a:cs typeface="Vidaloka"/>
                        <a:sym typeface="Vidaloka"/>
                      </a:endParaRPr>
                    </a:p>
                  </a:txBody>
                  <a:tcPr marT="91425" marB="91425" marR="91425" marL="91425">
                    <a:lnL cap="flat" cmpd="sng" w="28575">
                      <a:solidFill>
                        <a:schemeClr val="dk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dk1">
                          <a:alpha val="0"/>
                        </a:schemeClr>
                      </a:solidFill>
                      <a:prstDash val="solid"/>
                      <a:round/>
                      <a:headEnd len="sm" w="sm" type="none"/>
                      <a:tailEnd len="sm" w="sm" type="none"/>
                    </a:lnT>
                    <a:lnB cap="flat" cmpd="sng" w="28575">
                      <a:solidFill>
                        <a:schemeClr val="dk1">
                          <a:alpha val="0"/>
                        </a:schemeClr>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dk1"/>
                          </a:solidFill>
                          <a:latin typeface="Montserrat"/>
                          <a:ea typeface="Montserrat"/>
                          <a:cs typeface="Montserrat"/>
                          <a:sym typeface="Montserrat"/>
                        </a:rPr>
                        <a:t>Bite-sized emphasis on casual conversation and storytelling, as opposed to the entire focus being on the monumental task of creating a memoir</a:t>
                      </a:r>
                      <a:endParaRPr sz="7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lang="en" sz="700">
                          <a:solidFill>
                            <a:schemeClr val="dk1"/>
                          </a:solidFill>
                          <a:latin typeface="Montserrat"/>
                          <a:ea typeface="Montserrat"/>
                          <a:cs typeface="Montserrat"/>
                          <a:sym typeface="Montserrat"/>
                        </a:rPr>
                        <a:t>A focus on being “a private social network”, though data is on AWS according to the “privacy and safety” section</a:t>
                      </a:r>
                      <a:endParaRPr sz="700">
                        <a:solidFill>
                          <a:schemeClr val="dk1"/>
                        </a:solidFill>
                        <a:latin typeface="Montserrat"/>
                        <a:ea typeface="Montserrat"/>
                        <a:cs typeface="Montserrat"/>
                        <a:sym typeface="Montserrat"/>
                      </a:endParaRPr>
                    </a:p>
                  </a:txBody>
                  <a:tcPr marT="91425" marB="91425" marR="91425" marL="91425" anchor="ctr">
                    <a:lnL cap="flat" cmpd="sng" w="2857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tcPr>
                </a:tc>
              </a:tr>
            </a:tbl>
          </a:graphicData>
        </a:graphic>
      </p:graphicFrame>
      <p:sp>
        <p:nvSpPr>
          <p:cNvPr id="716" name="Google Shape;716;p75"/>
          <p:cNvSpPr txBox="1"/>
          <p:nvPr/>
        </p:nvSpPr>
        <p:spPr>
          <a:xfrm>
            <a:off x="3492250" y="464950"/>
            <a:ext cx="3939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Vidaloka"/>
                <a:ea typeface="Vidaloka"/>
                <a:cs typeface="Vidaloka"/>
                <a:sym typeface="Vidaloka"/>
              </a:rPr>
              <a:t>- </a:t>
            </a:r>
            <a:r>
              <a:rPr lang="en" sz="3000">
                <a:solidFill>
                  <a:schemeClr val="dk1"/>
                </a:solidFill>
                <a:latin typeface="Vidaloka"/>
                <a:ea typeface="Vidaloka"/>
                <a:cs typeface="Vidaloka"/>
                <a:sym typeface="Vidaloka"/>
              </a:rPr>
              <a:t>Comparison</a:t>
            </a:r>
            <a:endParaRPr/>
          </a:p>
        </p:txBody>
      </p:sp>
      <p:pic>
        <p:nvPicPr>
          <p:cNvPr id="717" name="Google Shape;717;p75"/>
          <p:cNvPicPr preferRelativeResize="0"/>
          <p:nvPr/>
        </p:nvPicPr>
        <p:blipFill rotWithShape="1">
          <a:blip r:embed="rId3">
            <a:alphaModFix/>
          </a:blip>
          <a:srcRect b="41554" l="0" r="0" t="40738"/>
          <a:stretch/>
        </p:blipFill>
        <p:spPr>
          <a:xfrm>
            <a:off x="1375500" y="572325"/>
            <a:ext cx="2438400" cy="4317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graphicFrame>
        <p:nvGraphicFramePr>
          <p:cNvPr id="722" name="Google Shape;722;p76"/>
          <p:cNvGraphicFramePr/>
          <p:nvPr/>
        </p:nvGraphicFramePr>
        <p:xfrm>
          <a:off x="777325" y="303525"/>
          <a:ext cx="3000000" cy="3000000"/>
        </p:xfrm>
        <a:graphic>
          <a:graphicData uri="http://schemas.openxmlformats.org/drawingml/2006/table">
            <a:tbl>
              <a:tblPr>
                <a:noFill/>
                <a:tableStyleId>{566F1860-403B-469B-9ECC-574AD958F90B}</a:tableStyleId>
              </a:tblPr>
              <a:tblGrid>
                <a:gridCol w="1206500"/>
                <a:gridCol w="1206500"/>
                <a:gridCol w="1206500"/>
                <a:gridCol w="1206500"/>
                <a:gridCol w="1206500"/>
                <a:gridCol w="1206500"/>
              </a:tblGrid>
              <a:tr h="86870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r>
              <a:tr h="868700">
                <a:tc>
                  <a:txBody>
                    <a:bodyPr/>
                    <a:lstStyle/>
                    <a:p>
                      <a:pPr indent="0" lvl="0" marL="0" rtl="0" algn="l">
                        <a:spcBef>
                          <a:spcPts val="0"/>
                        </a:spcBef>
                        <a:spcAft>
                          <a:spcPts val="0"/>
                        </a:spcAft>
                        <a:buNone/>
                      </a:pPr>
                      <a:r>
                        <a:rPr lang="en">
                          <a:latin typeface="Vidaloka"/>
                          <a:ea typeface="Vidaloka"/>
                          <a:cs typeface="Vidaloka"/>
                          <a:sym typeface="Vidaloka"/>
                        </a:rPr>
                        <a:t>Suggest story prompts</a:t>
                      </a:r>
                      <a:endParaRPr>
                        <a:latin typeface="Vidaloka"/>
                        <a:ea typeface="Vidaloka"/>
                        <a:cs typeface="Vidaloka"/>
                        <a:sym typeface="Vidalok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None/>
                      </a:pPr>
                      <a:r>
                        <a:t/>
                      </a:r>
                      <a:endParaRPr sz="3000">
                        <a:latin typeface="Vidaloka"/>
                        <a:ea typeface="Vidaloka"/>
                        <a:cs typeface="Vidaloka"/>
                        <a:sym typeface="Vidalok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t/>
                      </a:r>
                      <a:endParaRPr/>
                    </a:p>
                  </a:txBody>
                  <a:tcPr marT="91425" marB="91425" marR="91425" marL="91425"/>
                </a:tc>
              </a:tr>
              <a:tr h="643450">
                <a:tc>
                  <a:txBody>
                    <a:bodyPr/>
                    <a:lstStyle/>
                    <a:p>
                      <a:pPr indent="0" lvl="0" marL="0" rtl="0" algn="l">
                        <a:spcBef>
                          <a:spcPts val="0"/>
                        </a:spcBef>
                        <a:spcAft>
                          <a:spcPts val="0"/>
                        </a:spcAft>
                        <a:buNone/>
                      </a:pPr>
                      <a:r>
                        <a:rPr lang="en">
                          <a:latin typeface="Vidaloka"/>
                          <a:ea typeface="Vidaloka"/>
                          <a:cs typeface="Vidaloka"/>
                          <a:sym typeface="Vidaloka"/>
                        </a:rPr>
                        <a:t>Incentivize </a:t>
                      </a:r>
                      <a:r>
                        <a:rPr lang="en">
                          <a:latin typeface="Vidaloka"/>
                          <a:ea typeface="Vidaloka"/>
                          <a:cs typeface="Vidaloka"/>
                          <a:sym typeface="Vidaloka"/>
                        </a:rPr>
                        <a:t>daily</a:t>
                      </a:r>
                      <a:r>
                        <a:rPr lang="en">
                          <a:latin typeface="Vidaloka"/>
                          <a:ea typeface="Vidaloka"/>
                          <a:cs typeface="Vidaloka"/>
                          <a:sym typeface="Vidaloka"/>
                        </a:rPr>
                        <a:t> use</a:t>
                      </a:r>
                      <a:endParaRPr>
                        <a:latin typeface="Vidaloka"/>
                        <a:ea typeface="Vidaloka"/>
                        <a:cs typeface="Vidaloka"/>
                        <a:sym typeface="Vidalok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868700">
                <a:tc>
                  <a:txBody>
                    <a:bodyPr/>
                    <a:lstStyle/>
                    <a:p>
                      <a:pPr indent="0" lvl="0" marL="0" rtl="0" algn="l">
                        <a:spcBef>
                          <a:spcPts val="0"/>
                        </a:spcBef>
                        <a:spcAft>
                          <a:spcPts val="0"/>
                        </a:spcAft>
                        <a:buNone/>
                      </a:pPr>
                      <a:r>
                        <a:rPr lang="en">
                          <a:latin typeface="Vidaloka"/>
                          <a:ea typeface="Vidaloka"/>
                          <a:cs typeface="Vidaloka"/>
                          <a:sym typeface="Vidaloka"/>
                        </a:rPr>
                        <a:t>Promote familial storytelling</a:t>
                      </a:r>
                      <a:endParaRPr>
                        <a:latin typeface="Vidaloka"/>
                        <a:ea typeface="Vidaloka"/>
                        <a:cs typeface="Vidaloka"/>
                        <a:sym typeface="Vidalok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643450">
                <a:tc>
                  <a:txBody>
                    <a:bodyPr/>
                    <a:lstStyle/>
                    <a:p>
                      <a:pPr indent="0" lvl="0" marL="0" rtl="0" algn="l">
                        <a:spcBef>
                          <a:spcPts val="0"/>
                        </a:spcBef>
                        <a:spcAft>
                          <a:spcPts val="0"/>
                        </a:spcAft>
                        <a:buNone/>
                      </a:pPr>
                      <a:r>
                        <a:rPr lang="en">
                          <a:latin typeface="Vidaloka"/>
                          <a:ea typeface="Vidaloka"/>
                          <a:cs typeface="Vidaloka"/>
                          <a:sym typeface="Vidaloka"/>
                        </a:rPr>
                        <a:t>Emphasis on privacy</a:t>
                      </a:r>
                      <a:endParaRPr>
                        <a:latin typeface="Vidaloka"/>
                        <a:ea typeface="Vidaloka"/>
                        <a:cs typeface="Vidaloka"/>
                        <a:sym typeface="Vidalok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t/>
                      </a:r>
                      <a:endParaRPr/>
                    </a:p>
                  </a:txBody>
                  <a:tcPr marT="91425" marB="91425" marR="91425" marL="91425"/>
                </a:tc>
              </a:tr>
              <a:tr h="643450">
                <a:tc>
                  <a:txBody>
                    <a:bodyPr/>
                    <a:lstStyle/>
                    <a:p>
                      <a:pPr indent="0" lvl="0" marL="0" rtl="0" algn="l">
                        <a:spcBef>
                          <a:spcPts val="0"/>
                        </a:spcBef>
                        <a:spcAft>
                          <a:spcPts val="0"/>
                        </a:spcAft>
                        <a:buNone/>
                      </a:pPr>
                      <a:r>
                        <a:rPr lang="en">
                          <a:latin typeface="Vidaloka"/>
                          <a:ea typeface="Vidaloka"/>
                          <a:cs typeface="Vidaloka"/>
                          <a:sym typeface="Vidaloka"/>
                        </a:rPr>
                        <a:t>Accessible interface</a:t>
                      </a:r>
                      <a:endParaRPr>
                        <a:latin typeface="Vidaloka"/>
                        <a:ea typeface="Vidaloka"/>
                        <a:cs typeface="Vidaloka"/>
                        <a:sym typeface="Vidaloka"/>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ctr">
                        <a:spcBef>
                          <a:spcPts val="0"/>
                        </a:spcBef>
                        <a:spcAft>
                          <a:spcPts val="0"/>
                        </a:spcAft>
                        <a:buClr>
                          <a:schemeClr val="dk1"/>
                        </a:buClr>
                        <a:buSzPts val="1100"/>
                        <a:buFont typeface="Arial"/>
                        <a:buNone/>
                      </a:pPr>
                      <a:r>
                        <a:t/>
                      </a:r>
                      <a:endParaRPr/>
                    </a:p>
                  </a:txBody>
                  <a:tcPr marT="91425" marB="91425" marR="91425" marL="91425"/>
                </a:tc>
              </a:tr>
            </a:tbl>
          </a:graphicData>
        </a:graphic>
      </p:graphicFrame>
      <p:pic>
        <p:nvPicPr>
          <p:cNvPr id="723" name="Google Shape;723;p76"/>
          <p:cNvPicPr preferRelativeResize="0"/>
          <p:nvPr/>
        </p:nvPicPr>
        <p:blipFill rotWithShape="1">
          <a:blip r:embed="rId3">
            <a:alphaModFix/>
          </a:blip>
          <a:srcRect b="5369" l="0" r="0" t="-5370"/>
          <a:stretch/>
        </p:blipFill>
        <p:spPr>
          <a:xfrm>
            <a:off x="2221800" y="440150"/>
            <a:ext cx="721200" cy="669900"/>
          </a:xfrm>
          <a:prstGeom prst="roundRect">
            <a:avLst>
              <a:gd fmla="val 16667" name="adj"/>
            </a:avLst>
          </a:prstGeom>
          <a:noFill/>
          <a:ln>
            <a:noFill/>
          </a:ln>
          <a:effectLst>
            <a:outerShdw blurRad="57150" rotWithShape="0" algn="bl" dir="5400000" dist="19050">
              <a:srgbClr val="000000">
                <a:alpha val="28000"/>
              </a:srgbClr>
            </a:outerShdw>
          </a:effectLst>
        </p:spPr>
      </p:pic>
      <p:pic>
        <p:nvPicPr>
          <p:cNvPr id="724" name="Google Shape;724;p76"/>
          <p:cNvPicPr preferRelativeResize="0"/>
          <p:nvPr/>
        </p:nvPicPr>
        <p:blipFill rotWithShape="1">
          <a:blip r:embed="rId4">
            <a:alphaModFix/>
          </a:blip>
          <a:srcRect b="24632" l="17410" r="10136" t="14562"/>
          <a:stretch/>
        </p:blipFill>
        <p:spPr>
          <a:xfrm>
            <a:off x="3466525" y="469550"/>
            <a:ext cx="673800" cy="611100"/>
          </a:xfrm>
          <a:prstGeom prst="roundRect">
            <a:avLst>
              <a:gd fmla="val 16667" name="adj"/>
            </a:avLst>
          </a:prstGeom>
          <a:noFill/>
          <a:ln>
            <a:noFill/>
          </a:ln>
          <a:effectLst>
            <a:outerShdw blurRad="57150" rotWithShape="0" algn="bl" dir="5400000" dist="19050">
              <a:srgbClr val="000000">
                <a:alpha val="33000"/>
              </a:srgbClr>
            </a:outerShdw>
          </a:effectLst>
        </p:spPr>
      </p:pic>
      <p:pic>
        <p:nvPicPr>
          <p:cNvPr id="725" name="Google Shape;725;p76"/>
          <p:cNvPicPr preferRelativeResize="0"/>
          <p:nvPr/>
        </p:nvPicPr>
        <p:blipFill>
          <a:blip r:embed="rId5">
            <a:alphaModFix/>
          </a:blip>
          <a:stretch>
            <a:fillRect/>
          </a:stretch>
        </p:blipFill>
        <p:spPr>
          <a:xfrm>
            <a:off x="4663850" y="410775"/>
            <a:ext cx="673800" cy="669900"/>
          </a:xfrm>
          <a:prstGeom prst="roundRect">
            <a:avLst>
              <a:gd fmla="val 16667" name="adj"/>
            </a:avLst>
          </a:prstGeom>
          <a:noFill/>
          <a:ln>
            <a:noFill/>
          </a:ln>
          <a:effectLst>
            <a:outerShdw blurRad="57150" rotWithShape="0" algn="bl" dir="3540000" dist="19050">
              <a:srgbClr val="000000">
                <a:alpha val="50000"/>
              </a:srgbClr>
            </a:outerShdw>
          </a:effectLst>
        </p:spPr>
      </p:pic>
      <p:pic>
        <p:nvPicPr>
          <p:cNvPr id="726" name="Google Shape;726;p76"/>
          <p:cNvPicPr preferRelativeResize="0"/>
          <p:nvPr/>
        </p:nvPicPr>
        <p:blipFill rotWithShape="1">
          <a:blip r:embed="rId6">
            <a:alphaModFix/>
          </a:blip>
          <a:srcRect b="6729" l="7243" r="8531" t="8939"/>
          <a:stretch/>
        </p:blipFill>
        <p:spPr>
          <a:xfrm>
            <a:off x="5872725" y="391300"/>
            <a:ext cx="621600" cy="669900"/>
          </a:xfrm>
          <a:prstGeom prst="roundRect">
            <a:avLst>
              <a:gd fmla="val 16667" name="adj"/>
            </a:avLst>
          </a:prstGeom>
          <a:noFill/>
          <a:ln>
            <a:noFill/>
          </a:ln>
          <a:effectLst>
            <a:outerShdw blurRad="57150" rotWithShape="0" algn="bl" dir="5400000" dist="19050">
              <a:srgbClr val="000000">
                <a:alpha val="47000"/>
              </a:srgbClr>
            </a:outerShdw>
          </a:effectLst>
        </p:spPr>
      </p:pic>
      <p:sp>
        <p:nvSpPr>
          <p:cNvPr id="727" name="Google Shape;727;p76"/>
          <p:cNvSpPr txBox="1"/>
          <p:nvPr/>
        </p:nvSpPr>
        <p:spPr>
          <a:xfrm>
            <a:off x="7022775" y="497763"/>
            <a:ext cx="714300" cy="45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solidFill>
                  <a:schemeClr val="dk1"/>
                </a:solidFill>
                <a:latin typeface="Vidaloka"/>
                <a:ea typeface="Vidaloka"/>
                <a:cs typeface="Vidaloka"/>
                <a:sym typeface="Vidaloka"/>
              </a:rPr>
              <a:t>kin</a:t>
            </a:r>
            <a:endParaRPr>
              <a:latin typeface="Montserrat"/>
              <a:ea typeface="Montserrat"/>
              <a:cs typeface="Montserrat"/>
              <a:sym typeface="Montserrat"/>
            </a:endParaRPr>
          </a:p>
        </p:txBody>
      </p:sp>
      <p:sp>
        <p:nvSpPr>
          <p:cNvPr id="728" name="Google Shape;728;p76"/>
          <p:cNvSpPr/>
          <p:nvPr/>
        </p:nvSpPr>
        <p:spPr>
          <a:xfrm>
            <a:off x="7166625" y="1360125"/>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29" name="Google Shape;729;p76"/>
          <p:cNvSpPr/>
          <p:nvPr/>
        </p:nvSpPr>
        <p:spPr>
          <a:xfrm>
            <a:off x="7166625" y="2125625"/>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0" name="Google Shape;730;p76"/>
          <p:cNvSpPr/>
          <p:nvPr/>
        </p:nvSpPr>
        <p:spPr>
          <a:xfrm>
            <a:off x="7166625" y="2891125"/>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1" name="Google Shape;731;p76"/>
          <p:cNvSpPr/>
          <p:nvPr/>
        </p:nvSpPr>
        <p:spPr>
          <a:xfrm>
            <a:off x="7166625" y="3627538"/>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2" name="Google Shape;732;p76"/>
          <p:cNvSpPr/>
          <p:nvPr/>
        </p:nvSpPr>
        <p:spPr>
          <a:xfrm>
            <a:off x="7166625" y="4289500"/>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3" name="Google Shape;733;p76"/>
          <p:cNvSpPr/>
          <p:nvPr/>
        </p:nvSpPr>
        <p:spPr>
          <a:xfrm>
            <a:off x="4752950" y="2891125"/>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4" name="Google Shape;734;p76"/>
          <p:cNvSpPr/>
          <p:nvPr/>
        </p:nvSpPr>
        <p:spPr>
          <a:xfrm>
            <a:off x="4752950" y="1365625"/>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5" name="Google Shape;735;p76"/>
          <p:cNvSpPr/>
          <p:nvPr/>
        </p:nvSpPr>
        <p:spPr>
          <a:xfrm>
            <a:off x="4752950" y="2128375"/>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6" name="Google Shape;736;p76"/>
          <p:cNvSpPr/>
          <p:nvPr/>
        </p:nvSpPr>
        <p:spPr>
          <a:xfrm>
            <a:off x="4752950" y="3627550"/>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7" name="Google Shape;737;p76"/>
          <p:cNvSpPr/>
          <p:nvPr/>
        </p:nvSpPr>
        <p:spPr>
          <a:xfrm>
            <a:off x="4752950" y="4289500"/>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8" name="Google Shape;738;p76"/>
          <p:cNvSpPr/>
          <p:nvPr/>
        </p:nvSpPr>
        <p:spPr>
          <a:xfrm>
            <a:off x="3555625" y="2128375"/>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39" name="Google Shape;739;p76"/>
          <p:cNvSpPr/>
          <p:nvPr/>
        </p:nvSpPr>
        <p:spPr>
          <a:xfrm>
            <a:off x="3555625" y="1360125"/>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0" name="Google Shape;740;p76"/>
          <p:cNvSpPr/>
          <p:nvPr/>
        </p:nvSpPr>
        <p:spPr>
          <a:xfrm>
            <a:off x="3555625" y="2877963"/>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1" name="Google Shape;741;p76"/>
          <p:cNvSpPr/>
          <p:nvPr/>
        </p:nvSpPr>
        <p:spPr>
          <a:xfrm>
            <a:off x="3555625" y="3627563"/>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2" name="Google Shape;742;p76"/>
          <p:cNvSpPr/>
          <p:nvPr/>
        </p:nvSpPr>
        <p:spPr>
          <a:xfrm>
            <a:off x="3555625" y="4289500"/>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3" name="Google Shape;743;p76"/>
          <p:cNvSpPr/>
          <p:nvPr/>
        </p:nvSpPr>
        <p:spPr>
          <a:xfrm>
            <a:off x="2339275" y="3627563"/>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4" name="Google Shape;744;p76"/>
          <p:cNvSpPr/>
          <p:nvPr/>
        </p:nvSpPr>
        <p:spPr>
          <a:xfrm>
            <a:off x="2358300" y="2891125"/>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5" name="Google Shape;745;p76"/>
          <p:cNvSpPr/>
          <p:nvPr/>
        </p:nvSpPr>
        <p:spPr>
          <a:xfrm>
            <a:off x="2339275" y="4289500"/>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6" name="Google Shape;746;p76"/>
          <p:cNvSpPr/>
          <p:nvPr/>
        </p:nvSpPr>
        <p:spPr>
          <a:xfrm>
            <a:off x="2339275" y="2128375"/>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7" name="Google Shape;747;p76"/>
          <p:cNvSpPr/>
          <p:nvPr/>
        </p:nvSpPr>
        <p:spPr>
          <a:xfrm>
            <a:off x="2358300" y="1365625"/>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8" name="Google Shape;748;p76"/>
          <p:cNvSpPr/>
          <p:nvPr/>
        </p:nvSpPr>
        <p:spPr>
          <a:xfrm>
            <a:off x="5935725" y="1360125"/>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49" name="Google Shape;749;p76"/>
          <p:cNvSpPr/>
          <p:nvPr/>
        </p:nvSpPr>
        <p:spPr>
          <a:xfrm>
            <a:off x="5959788" y="2078450"/>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50" name="Google Shape;750;p76"/>
          <p:cNvSpPr/>
          <p:nvPr/>
        </p:nvSpPr>
        <p:spPr>
          <a:xfrm>
            <a:off x="5950275" y="2877975"/>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51" name="Google Shape;751;p76"/>
          <p:cNvSpPr/>
          <p:nvPr/>
        </p:nvSpPr>
        <p:spPr>
          <a:xfrm>
            <a:off x="5959788" y="3601300"/>
            <a:ext cx="495600" cy="495600"/>
          </a:xfrm>
          <a:prstGeom prst="ellipse">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
        <p:nvSpPr>
          <p:cNvPr id="752" name="Google Shape;752;p76"/>
          <p:cNvSpPr/>
          <p:nvPr/>
        </p:nvSpPr>
        <p:spPr>
          <a:xfrm>
            <a:off x="5959788" y="4248425"/>
            <a:ext cx="495600" cy="495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0FF00"/>
              </a:solidFill>
              <a:highlight>
                <a:srgbClr val="00FF00"/>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77"/>
          <p:cNvSpPr txBox="1"/>
          <p:nvPr>
            <p:ph type="title"/>
          </p:nvPr>
        </p:nvSpPr>
        <p:spPr>
          <a:xfrm>
            <a:off x="1854450" y="2366275"/>
            <a:ext cx="54351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Values in Design</a:t>
            </a:r>
            <a:endParaRPr/>
          </a:p>
        </p:txBody>
      </p:sp>
      <p:sp>
        <p:nvSpPr>
          <p:cNvPr id="758" name="Google Shape;758;p77"/>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78"/>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Stakeholders</a:t>
            </a:r>
            <a:endParaRPr/>
          </a:p>
        </p:txBody>
      </p:sp>
      <p:sp>
        <p:nvSpPr>
          <p:cNvPr id="764" name="Google Shape;764;p78"/>
          <p:cNvSpPr txBox="1"/>
          <p:nvPr/>
        </p:nvSpPr>
        <p:spPr>
          <a:xfrm>
            <a:off x="1698498" y="1219000"/>
            <a:ext cx="25968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Direct Stakeholders</a:t>
            </a:r>
            <a:endParaRPr b="1">
              <a:latin typeface="Montserrat"/>
              <a:ea typeface="Montserrat"/>
              <a:cs typeface="Montserrat"/>
              <a:sym typeface="Montserrat"/>
            </a:endParaRPr>
          </a:p>
        </p:txBody>
      </p:sp>
      <p:sp>
        <p:nvSpPr>
          <p:cNvPr id="765" name="Google Shape;765;p78"/>
          <p:cNvSpPr txBox="1"/>
          <p:nvPr/>
        </p:nvSpPr>
        <p:spPr>
          <a:xfrm>
            <a:off x="1892450" y="1719700"/>
            <a:ext cx="22089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Families who use the app</a:t>
            </a:r>
            <a:endParaRPr sz="1200">
              <a:latin typeface="Montserrat"/>
              <a:ea typeface="Montserrat"/>
              <a:cs typeface="Montserrat"/>
              <a:sym typeface="Montserrat"/>
            </a:endParaRPr>
          </a:p>
        </p:txBody>
      </p:sp>
      <p:sp>
        <p:nvSpPr>
          <p:cNvPr id="766" name="Google Shape;766;p78"/>
          <p:cNvSpPr txBox="1"/>
          <p:nvPr/>
        </p:nvSpPr>
        <p:spPr>
          <a:xfrm>
            <a:off x="5064549" y="1219000"/>
            <a:ext cx="25284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Indirect</a:t>
            </a:r>
            <a:r>
              <a:rPr b="1" lang="en">
                <a:latin typeface="Montserrat"/>
                <a:ea typeface="Montserrat"/>
                <a:cs typeface="Montserrat"/>
                <a:sym typeface="Montserrat"/>
              </a:rPr>
              <a:t> Stakeholders</a:t>
            </a:r>
            <a:endParaRPr b="1">
              <a:latin typeface="Montserrat"/>
              <a:ea typeface="Montserrat"/>
              <a:cs typeface="Montserrat"/>
              <a:sym typeface="Montserrat"/>
            </a:endParaRPr>
          </a:p>
        </p:txBody>
      </p:sp>
      <p:sp>
        <p:nvSpPr>
          <p:cNvPr id="767" name="Google Shape;767;p78"/>
          <p:cNvSpPr txBox="1"/>
          <p:nvPr/>
        </p:nvSpPr>
        <p:spPr>
          <a:xfrm>
            <a:off x="5045800" y="1735350"/>
            <a:ext cx="2565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Subjects of stories</a:t>
            </a:r>
            <a:endParaRPr sz="1200">
              <a:latin typeface="Montserrat"/>
              <a:ea typeface="Montserrat"/>
              <a:cs typeface="Montserrat"/>
              <a:sym typeface="Montserrat"/>
            </a:endParaRPr>
          </a:p>
        </p:txBody>
      </p:sp>
      <p:sp>
        <p:nvSpPr>
          <p:cNvPr id="768" name="Google Shape;768;p78"/>
          <p:cNvSpPr txBox="1"/>
          <p:nvPr/>
        </p:nvSpPr>
        <p:spPr>
          <a:xfrm>
            <a:off x="1883075" y="3710300"/>
            <a:ext cx="22089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Consumer privacy regulators</a:t>
            </a:r>
            <a:endParaRPr sz="1200">
              <a:latin typeface="Montserrat"/>
              <a:ea typeface="Montserrat"/>
              <a:cs typeface="Montserrat"/>
              <a:sym typeface="Montserrat"/>
            </a:endParaRPr>
          </a:p>
        </p:txBody>
      </p:sp>
      <p:sp>
        <p:nvSpPr>
          <p:cNvPr id="769" name="Google Shape;769;p78"/>
          <p:cNvSpPr txBox="1"/>
          <p:nvPr/>
        </p:nvSpPr>
        <p:spPr>
          <a:xfrm>
            <a:off x="5027050" y="2547200"/>
            <a:ext cx="2565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The environment and human reinforcement learning testers</a:t>
            </a:r>
            <a:endParaRPr sz="1200">
              <a:latin typeface="Montserrat"/>
              <a:ea typeface="Montserrat"/>
              <a:cs typeface="Montserrat"/>
              <a:sym typeface="Montserrat"/>
            </a:endParaRPr>
          </a:p>
        </p:txBody>
      </p:sp>
      <p:sp>
        <p:nvSpPr>
          <p:cNvPr id="770" name="Google Shape;770;p78"/>
          <p:cNvSpPr txBox="1"/>
          <p:nvPr/>
        </p:nvSpPr>
        <p:spPr>
          <a:xfrm>
            <a:off x="1892450" y="2004300"/>
            <a:ext cx="2208900" cy="14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latin typeface="Montserrat"/>
                <a:ea typeface="Montserrat"/>
                <a:cs typeface="Montserrat"/>
                <a:sym typeface="Montserrat"/>
              </a:rPr>
              <a:t>The core user group</a:t>
            </a:r>
            <a:endParaRPr i="1" sz="800">
              <a:latin typeface="Montserrat"/>
              <a:ea typeface="Montserrat"/>
              <a:cs typeface="Montserrat"/>
              <a:sym typeface="Montserrat"/>
            </a:endParaRPr>
          </a:p>
        </p:txBody>
      </p:sp>
      <p:sp>
        <p:nvSpPr>
          <p:cNvPr id="771" name="Google Shape;771;p78"/>
          <p:cNvSpPr txBox="1"/>
          <p:nvPr/>
        </p:nvSpPr>
        <p:spPr>
          <a:xfrm>
            <a:off x="5205550" y="2145600"/>
            <a:ext cx="2208900" cy="14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latin typeface="Montserrat"/>
                <a:ea typeface="Montserrat"/>
                <a:cs typeface="Montserrat"/>
                <a:sym typeface="Montserrat"/>
              </a:rPr>
              <a:t>They become a part of someone’s family story even if they aren’t in the family</a:t>
            </a:r>
            <a:endParaRPr i="1" sz="800">
              <a:latin typeface="Montserrat"/>
              <a:ea typeface="Montserrat"/>
              <a:cs typeface="Montserrat"/>
              <a:sym typeface="Montserrat"/>
            </a:endParaRPr>
          </a:p>
        </p:txBody>
      </p:sp>
      <p:sp>
        <p:nvSpPr>
          <p:cNvPr id="772" name="Google Shape;772;p78"/>
          <p:cNvSpPr txBox="1"/>
          <p:nvPr/>
        </p:nvSpPr>
        <p:spPr>
          <a:xfrm>
            <a:off x="1901825" y="4224250"/>
            <a:ext cx="2208900" cy="14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latin typeface="Montserrat"/>
                <a:ea typeface="Montserrat"/>
                <a:cs typeface="Montserrat"/>
                <a:sym typeface="Montserrat"/>
              </a:rPr>
              <a:t>An app with such extensive user data would be a focus for consumer protection agencies</a:t>
            </a:r>
            <a:endParaRPr i="1" sz="800">
              <a:latin typeface="Montserrat"/>
              <a:ea typeface="Montserrat"/>
              <a:cs typeface="Montserrat"/>
              <a:sym typeface="Montserrat"/>
            </a:endParaRPr>
          </a:p>
        </p:txBody>
      </p:sp>
      <p:sp>
        <p:nvSpPr>
          <p:cNvPr id="773" name="Google Shape;773;p78"/>
          <p:cNvSpPr txBox="1"/>
          <p:nvPr/>
        </p:nvSpPr>
        <p:spPr>
          <a:xfrm>
            <a:off x="5205550" y="3223988"/>
            <a:ext cx="2208900" cy="14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latin typeface="Montserrat"/>
                <a:ea typeface="Montserrat"/>
                <a:cs typeface="Montserrat"/>
                <a:sym typeface="Montserrat"/>
              </a:rPr>
              <a:t>LLMs used in the app are expensive and both environmentally and mentally punishing in their training processes</a:t>
            </a:r>
            <a:endParaRPr i="1" sz="800">
              <a:latin typeface="Montserrat"/>
              <a:ea typeface="Montserrat"/>
              <a:cs typeface="Montserrat"/>
              <a:sym typeface="Montserrat"/>
            </a:endParaRPr>
          </a:p>
        </p:txBody>
      </p:sp>
      <p:sp>
        <p:nvSpPr>
          <p:cNvPr id="774" name="Google Shape;774;p78"/>
          <p:cNvSpPr txBox="1"/>
          <p:nvPr/>
        </p:nvSpPr>
        <p:spPr>
          <a:xfrm>
            <a:off x="5045800" y="3675725"/>
            <a:ext cx="2565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Montserrat"/>
                <a:ea typeface="Montserrat"/>
                <a:cs typeface="Montserrat"/>
                <a:sym typeface="Montserrat"/>
              </a:rPr>
              <a:t>Competitors’ users</a:t>
            </a:r>
            <a:endParaRPr sz="1200">
              <a:latin typeface="Montserrat"/>
              <a:ea typeface="Montserrat"/>
              <a:cs typeface="Montserrat"/>
              <a:sym typeface="Montserrat"/>
            </a:endParaRPr>
          </a:p>
        </p:txBody>
      </p:sp>
      <p:sp>
        <p:nvSpPr>
          <p:cNvPr id="775" name="Google Shape;775;p78"/>
          <p:cNvSpPr txBox="1"/>
          <p:nvPr/>
        </p:nvSpPr>
        <p:spPr>
          <a:xfrm>
            <a:off x="1901825" y="2240200"/>
            <a:ext cx="22089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Storytellers</a:t>
            </a:r>
            <a:endParaRPr sz="1200">
              <a:latin typeface="Montserrat"/>
              <a:ea typeface="Montserrat"/>
              <a:cs typeface="Montserrat"/>
              <a:sym typeface="Montserrat"/>
            </a:endParaRPr>
          </a:p>
        </p:txBody>
      </p:sp>
      <p:sp>
        <p:nvSpPr>
          <p:cNvPr id="776" name="Google Shape;776;p78"/>
          <p:cNvSpPr txBox="1"/>
          <p:nvPr/>
        </p:nvSpPr>
        <p:spPr>
          <a:xfrm>
            <a:off x="1901825" y="2607300"/>
            <a:ext cx="2208900" cy="14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latin typeface="Montserrat"/>
                <a:ea typeface="Montserrat"/>
                <a:cs typeface="Montserrat"/>
                <a:sym typeface="Montserrat"/>
              </a:rPr>
              <a:t>More specific user group of those sharing stories on the platform</a:t>
            </a:r>
            <a:endParaRPr i="1" sz="800">
              <a:latin typeface="Montserrat"/>
              <a:ea typeface="Montserrat"/>
              <a:cs typeface="Montserrat"/>
              <a:sym typeface="Montserrat"/>
            </a:endParaRPr>
          </a:p>
        </p:txBody>
      </p:sp>
      <p:sp>
        <p:nvSpPr>
          <p:cNvPr id="777" name="Google Shape;777;p78"/>
          <p:cNvSpPr txBox="1"/>
          <p:nvPr/>
        </p:nvSpPr>
        <p:spPr>
          <a:xfrm>
            <a:off x="1901825" y="2890238"/>
            <a:ext cx="2208900" cy="33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Audience</a:t>
            </a:r>
            <a:endParaRPr sz="1200">
              <a:latin typeface="Montserrat"/>
              <a:ea typeface="Montserrat"/>
              <a:cs typeface="Montserrat"/>
              <a:sym typeface="Montserrat"/>
            </a:endParaRPr>
          </a:p>
        </p:txBody>
      </p:sp>
      <p:sp>
        <p:nvSpPr>
          <p:cNvPr id="778" name="Google Shape;778;p78"/>
          <p:cNvSpPr txBox="1"/>
          <p:nvPr/>
        </p:nvSpPr>
        <p:spPr>
          <a:xfrm>
            <a:off x="1901825" y="3257338"/>
            <a:ext cx="2208900" cy="14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latin typeface="Montserrat"/>
                <a:ea typeface="Montserrat"/>
                <a:cs typeface="Montserrat"/>
                <a:sym typeface="Montserrat"/>
              </a:rPr>
              <a:t>More specific user group of those viewing and interacting with stories on the platform</a:t>
            </a:r>
            <a:endParaRPr i="1" sz="800">
              <a:latin typeface="Montserrat"/>
              <a:ea typeface="Montserrat"/>
              <a:cs typeface="Montserrat"/>
              <a:sym typeface="Montserrat"/>
            </a:endParaRPr>
          </a:p>
        </p:txBody>
      </p:sp>
      <p:sp>
        <p:nvSpPr>
          <p:cNvPr id="779" name="Google Shape;779;p78"/>
          <p:cNvSpPr txBox="1"/>
          <p:nvPr/>
        </p:nvSpPr>
        <p:spPr>
          <a:xfrm>
            <a:off x="5224300" y="4224238"/>
            <a:ext cx="2208900" cy="141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800">
                <a:latin typeface="Montserrat"/>
                <a:ea typeface="Montserrat"/>
                <a:cs typeface="Montserrat"/>
                <a:sym typeface="Montserrat"/>
              </a:rPr>
              <a:t>There are high switching costs of apps built on user data; Additionally, more competition could lead to more paid features on competing apps, negatively impacting their users</a:t>
            </a:r>
            <a:endParaRPr i="1" sz="8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79"/>
          <p:cNvSpPr txBox="1"/>
          <p:nvPr>
            <p:ph idx="1" type="subTitle"/>
          </p:nvPr>
        </p:nvSpPr>
        <p:spPr>
          <a:xfrm>
            <a:off x="2615974" y="1731700"/>
            <a:ext cx="1825200" cy="4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Engaging</a:t>
            </a:r>
            <a:endParaRPr/>
          </a:p>
        </p:txBody>
      </p:sp>
      <p:sp>
        <p:nvSpPr>
          <p:cNvPr id="785" name="Google Shape;785;p79"/>
          <p:cNvSpPr txBox="1"/>
          <p:nvPr>
            <p:ph idx="3" type="subTitle"/>
          </p:nvPr>
        </p:nvSpPr>
        <p:spPr>
          <a:xfrm>
            <a:off x="584389" y="1731700"/>
            <a:ext cx="1825200" cy="4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Inclusive</a:t>
            </a:r>
            <a:endParaRPr/>
          </a:p>
        </p:txBody>
      </p:sp>
      <p:sp>
        <p:nvSpPr>
          <p:cNvPr id="786" name="Google Shape;786;p79"/>
          <p:cNvSpPr txBox="1"/>
          <p:nvPr>
            <p:ph idx="5" type="subTitle"/>
          </p:nvPr>
        </p:nvSpPr>
        <p:spPr>
          <a:xfrm>
            <a:off x="4629187" y="1731700"/>
            <a:ext cx="1825200" cy="4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Intuitive</a:t>
            </a:r>
            <a:endParaRPr/>
          </a:p>
        </p:txBody>
      </p:sp>
      <p:sp>
        <p:nvSpPr>
          <p:cNvPr id="787" name="Google Shape;787;p79"/>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Core Values</a:t>
            </a:r>
            <a:endParaRPr/>
          </a:p>
        </p:txBody>
      </p:sp>
      <p:sp>
        <p:nvSpPr>
          <p:cNvPr id="788" name="Google Shape;788;p79"/>
          <p:cNvSpPr txBox="1"/>
          <p:nvPr/>
        </p:nvSpPr>
        <p:spPr>
          <a:xfrm>
            <a:off x="496775" y="2623531"/>
            <a:ext cx="2000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Making sure all groups and communities, including elderly folks with disabilities, feel that they can use the app </a:t>
            </a:r>
            <a:endParaRPr sz="1200">
              <a:latin typeface="Montserrat"/>
              <a:ea typeface="Montserrat"/>
              <a:cs typeface="Montserrat"/>
              <a:sym typeface="Montserrat"/>
            </a:endParaRPr>
          </a:p>
        </p:txBody>
      </p:sp>
      <p:sp>
        <p:nvSpPr>
          <p:cNvPr id="789" name="Google Shape;789;p79"/>
          <p:cNvSpPr txBox="1"/>
          <p:nvPr/>
        </p:nvSpPr>
        <p:spPr>
          <a:xfrm>
            <a:off x="2528360" y="2477041"/>
            <a:ext cx="2000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Pleasant and enjoyable to use for all age groups, feels fun to engage with prompts </a:t>
            </a:r>
            <a:endParaRPr sz="1200">
              <a:latin typeface="Montserrat"/>
              <a:ea typeface="Montserrat"/>
              <a:cs typeface="Montserrat"/>
              <a:sym typeface="Montserrat"/>
            </a:endParaRPr>
          </a:p>
        </p:txBody>
      </p:sp>
      <p:sp>
        <p:nvSpPr>
          <p:cNvPr id="790" name="Google Shape;790;p79"/>
          <p:cNvSpPr txBox="1"/>
          <p:nvPr/>
        </p:nvSpPr>
        <p:spPr>
          <a:xfrm>
            <a:off x="4500709" y="2693821"/>
            <a:ext cx="2000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Making sure that generating content in all its various multimedia formats and engaging with existing content is easy to understand</a:t>
            </a:r>
            <a:endParaRPr sz="1200">
              <a:latin typeface="Montserrat"/>
              <a:ea typeface="Montserrat"/>
              <a:cs typeface="Montserrat"/>
              <a:sym typeface="Montserrat"/>
            </a:endParaRPr>
          </a:p>
        </p:txBody>
      </p:sp>
      <p:sp>
        <p:nvSpPr>
          <p:cNvPr id="791" name="Google Shape;791;p79"/>
          <p:cNvSpPr txBox="1"/>
          <p:nvPr>
            <p:ph idx="5" type="subTitle"/>
          </p:nvPr>
        </p:nvSpPr>
        <p:spPr>
          <a:xfrm>
            <a:off x="6630737" y="1725700"/>
            <a:ext cx="1825200" cy="45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Community</a:t>
            </a:r>
            <a:endParaRPr/>
          </a:p>
        </p:txBody>
      </p:sp>
      <p:sp>
        <p:nvSpPr>
          <p:cNvPr id="792" name="Google Shape;792;p79"/>
          <p:cNvSpPr txBox="1"/>
          <p:nvPr/>
        </p:nvSpPr>
        <p:spPr>
          <a:xfrm>
            <a:off x="6527285" y="2491791"/>
            <a:ext cx="2000400" cy="312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Making sure that prompts and active engagement with content help family members feel closer </a:t>
            </a:r>
            <a:endParaRPr sz="1200">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80"/>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Underlying Frictions </a:t>
            </a:r>
            <a:endParaRPr/>
          </a:p>
        </p:txBody>
      </p:sp>
      <p:sp>
        <p:nvSpPr>
          <p:cNvPr id="798" name="Google Shape;798;p80"/>
          <p:cNvSpPr txBox="1"/>
          <p:nvPr/>
        </p:nvSpPr>
        <p:spPr>
          <a:xfrm>
            <a:off x="637025" y="1468950"/>
            <a:ext cx="79323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There are different meanings of the word “intuitive,” especially with a diverse array of users, so inclusivity can look different depending on the user </a:t>
            </a:r>
            <a:endParaRPr sz="1200">
              <a:latin typeface="Montserrat"/>
              <a:ea typeface="Montserrat"/>
              <a:cs typeface="Montserrat"/>
              <a:sym typeface="Montserrat"/>
            </a:endParaRPr>
          </a:p>
          <a:p>
            <a:pPr indent="0" lvl="0" marL="45720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We need to be careful with “Engaging” because too engaging can take away from the sensitivity of family stories – we may have another family story game prototype testing situation.</a:t>
            </a:r>
            <a:endParaRPr sz="1200">
              <a:latin typeface="Montserrat"/>
              <a:ea typeface="Montserrat"/>
              <a:cs typeface="Montserrat"/>
              <a:sym typeface="Montserrat"/>
            </a:endParaRPr>
          </a:p>
          <a:p>
            <a:pPr indent="0" lvl="0" marL="457200" rtl="0" algn="l">
              <a:spcBef>
                <a:spcPts val="0"/>
              </a:spcBef>
              <a:spcAft>
                <a:spcPts val="0"/>
              </a:spcAft>
              <a:buNone/>
            </a:pPr>
            <a:r>
              <a:t/>
            </a:r>
            <a:endParaRPr b="1"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“Community” and “Inclusivity” could have friction, as people define their own communities and that could inherently be exclusive. We have heard of varying degrees of privacy and publicity needs from different people.</a:t>
            </a:r>
            <a:endParaRPr b="1" sz="1200">
              <a:solidFill>
                <a:schemeClr val="dk1"/>
              </a:solidFill>
              <a:latin typeface="Montserrat"/>
              <a:ea typeface="Montserrat"/>
              <a:cs typeface="Montserrat"/>
              <a:sym typeface="Montserrat"/>
            </a:endParaRPr>
          </a:p>
          <a:p>
            <a:pPr indent="457200" lvl="0" marL="0" rtl="0" algn="l">
              <a:spcBef>
                <a:spcPts val="0"/>
              </a:spcBef>
              <a:spcAft>
                <a:spcPts val="0"/>
              </a:spcAft>
              <a:buNone/>
            </a:pPr>
            <a:r>
              <a:t/>
            </a:r>
            <a:endParaRPr i="1" sz="1200">
              <a:latin typeface="Montserrat"/>
              <a:ea typeface="Montserrat"/>
              <a:cs typeface="Montserrat"/>
              <a:sym typeface="Montserrat"/>
            </a:endParaRPr>
          </a:p>
          <a:p>
            <a:pPr indent="457200" lvl="0" marL="0" rtl="0" algn="l">
              <a:spcBef>
                <a:spcPts val="0"/>
              </a:spcBef>
              <a:spcAft>
                <a:spcPts val="0"/>
              </a:spcAft>
              <a:buNone/>
            </a:pPr>
            <a:r>
              <a:t/>
            </a:r>
            <a:endParaRPr b="1" sz="1200">
              <a:latin typeface="Montserrat"/>
              <a:ea typeface="Montserrat"/>
              <a:cs typeface="Montserrat"/>
              <a:sym typeface="Montserra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81"/>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Ethical Implications</a:t>
            </a:r>
            <a:endParaRPr/>
          </a:p>
        </p:txBody>
      </p:sp>
      <p:sp>
        <p:nvSpPr>
          <p:cNvPr id="804" name="Google Shape;804;p81"/>
          <p:cNvSpPr txBox="1"/>
          <p:nvPr/>
        </p:nvSpPr>
        <p:spPr>
          <a:xfrm>
            <a:off x="637025" y="1087950"/>
            <a:ext cx="7932300" cy="3879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Collecting and storing personal stories and family history data can be sensitive. </a:t>
            </a:r>
            <a:endParaRPr sz="1200">
              <a:latin typeface="Montserrat"/>
              <a:ea typeface="Montserrat"/>
              <a:cs typeface="Montserrat"/>
              <a:sym typeface="Montserrat"/>
            </a:endParaRPr>
          </a:p>
          <a:p>
            <a:pPr indent="0" lvl="0" marL="457200" rtl="0" algn="l">
              <a:spcBef>
                <a:spcPts val="0"/>
              </a:spcBef>
              <a:spcAft>
                <a:spcPts val="0"/>
              </a:spcAft>
              <a:buNone/>
            </a:pPr>
            <a:r>
              <a:rPr i="1" lang="en" sz="1200">
                <a:latin typeface="Montserrat"/>
                <a:ea typeface="Montserrat"/>
                <a:cs typeface="Montserrat"/>
                <a:sym typeface="Montserrat"/>
              </a:rPr>
              <a:t>We need to ensure robust data security measures to protect users’ information from unauthorized access or data breaches. </a:t>
            </a:r>
            <a:endParaRPr i="1" sz="1200">
              <a:latin typeface="Montserrat"/>
              <a:ea typeface="Montserrat"/>
              <a:cs typeface="Montserrat"/>
              <a:sym typeface="Montserrat"/>
            </a:endParaRPr>
          </a:p>
          <a:p>
            <a:pPr indent="0" lvl="0" marL="457200" rtl="0" algn="l">
              <a:spcBef>
                <a:spcPts val="0"/>
              </a:spcBef>
              <a:spcAft>
                <a:spcPts val="0"/>
              </a:spcAft>
              <a:buNone/>
            </a:pPr>
            <a:r>
              <a:rPr b="1" lang="en" sz="1200">
                <a:solidFill>
                  <a:schemeClr val="dk1"/>
                </a:solidFill>
                <a:latin typeface="Montserrat"/>
                <a:ea typeface="Montserrat"/>
                <a:cs typeface="Montserrat"/>
                <a:sym typeface="Montserrat"/>
              </a:rPr>
              <a:t>THE BACKSTABBER: What could cause people to lose trust in your product? “App leaks precious family and user data!”</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When AI generates prompts or content, it can sometimes introduce biases or produce content that is inappropriate or offensive. </a:t>
            </a:r>
            <a:endParaRPr sz="1200">
              <a:latin typeface="Montserrat"/>
              <a:ea typeface="Montserrat"/>
              <a:cs typeface="Montserrat"/>
              <a:sym typeface="Montserrat"/>
            </a:endParaRPr>
          </a:p>
          <a:p>
            <a:pPr indent="0" lvl="0" marL="457200" rtl="0" algn="l">
              <a:spcBef>
                <a:spcPts val="0"/>
              </a:spcBef>
              <a:spcAft>
                <a:spcPts val="0"/>
              </a:spcAft>
              <a:buNone/>
            </a:pPr>
            <a:r>
              <a:rPr i="1" lang="en" sz="1200">
                <a:latin typeface="Montserrat"/>
                <a:ea typeface="Montserrat"/>
                <a:cs typeface="Montserrat"/>
                <a:sym typeface="Montserrat"/>
              </a:rPr>
              <a:t>We need to ensure that the prompts and AI-generated content are culturally sensitive and inclusive of diverse backgrounds. </a:t>
            </a:r>
            <a:endParaRPr i="1" sz="1200">
              <a:latin typeface="Montserrat"/>
              <a:ea typeface="Montserrat"/>
              <a:cs typeface="Montserrat"/>
              <a:sym typeface="Montserrat"/>
            </a:endParaRPr>
          </a:p>
          <a:p>
            <a:pPr indent="0" lvl="0" marL="457200" rtl="0" algn="l">
              <a:spcBef>
                <a:spcPts val="0"/>
              </a:spcBef>
              <a:spcAft>
                <a:spcPts val="0"/>
              </a:spcAft>
              <a:buNone/>
            </a:pPr>
            <a:r>
              <a:rPr b="1" lang="en" sz="1200">
                <a:latin typeface="Montserrat"/>
                <a:ea typeface="Montserrat"/>
                <a:cs typeface="Montserrat"/>
                <a:sym typeface="Montserrat"/>
              </a:rPr>
              <a:t>THE BIG BAD WOLF: What could a bad actor do with your product? “Create prompts that are culturally insensitive, unkind, and offensive!”</a:t>
            </a:r>
            <a:endParaRPr b="1"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AutoNum type="arabicPeriod"/>
            </a:pPr>
            <a:r>
              <a:rPr lang="en" sz="1200">
                <a:latin typeface="Montserrat"/>
                <a:ea typeface="Montserrat"/>
                <a:cs typeface="Montserrat"/>
                <a:sym typeface="Montserrat"/>
              </a:rPr>
              <a:t>Memoirs and family history can be emotionally charged. Users might be sharing deeply personal stories. </a:t>
            </a:r>
            <a:endParaRPr sz="1200">
              <a:latin typeface="Montserrat"/>
              <a:ea typeface="Montserrat"/>
              <a:cs typeface="Montserrat"/>
              <a:sym typeface="Montserrat"/>
            </a:endParaRPr>
          </a:p>
          <a:p>
            <a:pPr indent="457200" lvl="0" marL="0" rtl="0" algn="l">
              <a:spcBef>
                <a:spcPts val="0"/>
              </a:spcBef>
              <a:spcAft>
                <a:spcPts val="0"/>
              </a:spcAft>
              <a:buNone/>
            </a:pPr>
            <a:r>
              <a:rPr i="1" lang="en" sz="1200">
                <a:latin typeface="Montserrat"/>
                <a:ea typeface="Montserrat"/>
                <a:cs typeface="Montserrat"/>
                <a:sym typeface="Montserrat"/>
              </a:rPr>
              <a:t>We need to provide resources and guidance for dealing with any emotional impact on users. </a:t>
            </a:r>
            <a:endParaRPr i="1" sz="12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b="1" lang="en" sz="1200">
                <a:solidFill>
                  <a:schemeClr val="dk1"/>
                </a:solidFill>
                <a:latin typeface="Montserrat"/>
                <a:ea typeface="Montserrat"/>
                <a:cs typeface="Montserrat"/>
                <a:sym typeface="Montserrat"/>
              </a:rPr>
              <a:t>THE SCANDAL: What’s the worst headline about your product you can imagine? “Sharing of family stories causes more rift and division than love and unity!”</a:t>
            </a:r>
            <a:endParaRPr b="1" sz="1200">
              <a:solidFill>
                <a:schemeClr val="dk1"/>
              </a:solidFill>
              <a:latin typeface="Montserrat"/>
              <a:ea typeface="Montserrat"/>
              <a:cs typeface="Montserrat"/>
              <a:sym typeface="Montserrat"/>
            </a:endParaRPr>
          </a:p>
          <a:p>
            <a:pPr indent="457200" lvl="0" marL="0" rtl="0" algn="l">
              <a:spcBef>
                <a:spcPts val="0"/>
              </a:spcBef>
              <a:spcAft>
                <a:spcPts val="0"/>
              </a:spcAft>
              <a:buNone/>
            </a:pPr>
            <a:r>
              <a:t/>
            </a:r>
            <a:endParaRPr i="1" sz="1200">
              <a:latin typeface="Montserrat"/>
              <a:ea typeface="Montserrat"/>
              <a:cs typeface="Montserrat"/>
              <a:sym typeface="Montserrat"/>
            </a:endParaRPr>
          </a:p>
          <a:p>
            <a:pPr indent="457200" lvl="0" marL="0" rtl="0" algn="l">
              <a:spcBef>
                <a:spcPts val="0"/>
              </a:spcBef>
              <a:spcAft>
                <a:spcPts val="0"/>
              </a:spcAft>
              <a:buNone/>
            </a:pPr>
            <a:r>
              <a:t/>
            </a:r>
            <a:endParaRPr b="1" sz="120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82"/>
          <p:cNvSpPr txBox="1"/>
          <p:nvPr>
            <p:ph type="title"/>
          </p:nvPr>
        </p:nvSpPr>
        <p:spPr>
          <a:xfrm>
            <a:off x="1854450" y="2366275"/>
            <a:ext cx="54351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Tasks</a:t>
            </a:r>
            <a:endParaRPr/>
          </a:p>
        </p:txBody>
      </p:sp>
      <p:sp>
        <p:nvSpPr>
          <p:cNvPr id="810" name="Google Shape;810;p82"/>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83"/>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Tasks</a:t>
            </a:r>
            <a:endParaRPr/>
          </a:p>
        </p:txBody>
      </p:sp>
      <p:grpSp>
        <p:nvGrpSpPr>
          <p:cNvPr id="816" name="Google Shape;816;p83"/>
          <p:cNvGrpSpPr/>
          <p:nvPr/>
        </p:nvGrpSpPr>
        <p:grpSpPr>
          <a:xfrm>
            <a:off x="1957325" y="1052800"/>
            <a:ext cx="1327800" cy="1395900"/>
            <a:chOff x="1475500" y="1160175"/>
            <a:chExt cx="1327800" cy="1395900"/>
          </a:xfrm>
        </p:grpSpPr>
        <p:sp>
          <p:nvSpPr>
            <p:cNvPr id="817" name="Google Shape;817;p83"/>
            <p:cNvSpPr txBox="1"/>
            <p:nvPr/>
          </p:nvSpPr>
          <p:spPr>
            <a:xfrm>
              <a:off x="1475500" y="1160175"/>
              <a:ext cx="132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Simple Task</a:t>
              </a:r>
              <a:endParaRPr b="1">
                <a:latin typeface="Montserrat"/>
                <a:ea typeface="Montserrat"/>
                <a:cs typeface="Montserrat"/>
                <a:sym typeface="Montserrat"/>
              </a:endParaRPr>
            </a:p>
          </p:txBody>
        </p:sp>
        <p:sp>
          <p:nvSpPr>
            <p:cNvPr id="818" name="Google Shape;818;p83"/>
            <p:cNvSpPr txBox="1"/>
            <p:nvPr/>
          </p:nvSpPr>
          <p:spPr>
            <a:xfrm>
              <a:off x="1475500" y="1817175"/>
              <a:ext cx="13278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Montserrat"/>
                  <a:ea typeface="Montserrat"/>
                  <a:cs typeface="Montserrat"/>
                  <a:sym typeface="Montserrat"/>
                </a:rPr>
                <a:t>Reading and experiencing a loved one’s story</a:t>
              </a:r>
              <a:endParaRPr sz="1100">
                <a:latin typeface="Montserrat"/>
                <a:ea typeface="Montserrat"/>
                <a:cs typeface="Montserrat"/>
                <a:sym typeface="Montserrat"/>
              </a:endParaRPr>
            </a:p>
          </p:txBody>
        </p:sp>
      </p:grpSp>
      <p:grpSp>
        <p:nvGrpSpPr>
          <p:cNvPr id="819" name="Google Shape;819;p83"/>
          <p:cNvGrpSpPr/>
          <p:nvPr/>
        </p:nvGrpSpPr>
        <p:grpSpPr>
          <a:xfrm>
            <a:off x="3898575" y="1052800"/>
            <a:ext cx="2154600" cy="1349700"/>
            <a:chOff x="3494700" y="1160175"/>
            <a:chExt cx="2154600" cy="1349700"/>
          </a:xfrm>
        </p:grpSpPr>
        <p:sp>
          <p:nvSpPr>
            <p:cNvPr id="820" name="Google Shape;820;p83"/>
            <p:cNvSpPr txBox="1"/>
            <p:nvPr/>
          </p:nvSpPr>
          <p:spPr>
            <a:xfrm>
              <a:off x="3759150" y="1160175"/>
              <a:ext cx="1699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Moderate</a:t>
              </a:r>
              <a:r>
                <a:rPr b="1" lang="en">
                  <a:latin typeface="Montserrat"/>
                  <a:ea typeface="Montserrat"/>
                  <a:cs typeface="Montserrat"/>
                  <a:sym typeface="Montserrat"/>
                </a:rPr>
                <a:t> Task</a:t>
              </a:r>
              <a:endParaRPr b="1">
                <a:latin typeface="Montserrat"/>
                <a:ea typeface="Montserrat"/>
                <a:cs typeface="Montserrat"/>
                <a:sym typeface="Montserrat"/>
              </a:endParaRPr>
            </a:p>
          </p:txBody>
        </p:sp>
        <p:sp>
          <p:nvSpPr>
            <p:cNvPr id="821" name="Google Shape;821;p83"/>
            <p:cNvSpPr txBox="1"/>
            <p:nvPr/>
          </p:nvSpPr>
          <p:spPr>
            <a:xfrm>
              <a:off x="3494700" y="1817175"/>
              <a:ext cx="21546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Montserrat"/>
                  <a:ea typeface="Montserrat"/>
                  <a:cs typeface="Montserrat"/>
                  <a:sym typeface="Montserrat"/>
                </a:rPr>
                <a:t>Seeing a prompt and responding to it, optionally through different mediums</a:t>
              </a:r>
              <a:endParaRPr sz="1100">
                <a:latin typeface="Montserrat"/>
                <a:ea typeface="Montserrat"/>
                <a:cs typeface="Montserrat"/>
                <a:sym typeface="Montserrat"/>
              </a:endParaRPr>
            </a:p>
          </p:txBody>
        </p:sp>
      </p:grpSp>
      <p:grpSp>
        <p:nvGrpSpPr>
          <p:cNvPr id="822" name="Google Shape;822;p83"/>
          <p:cNvGrpSpPr/>
          <p:nvPr/>
        </p:nvGrpSpPr>
        <p:grpSpPr>
          <a:xfrm>
            <a:off x="6629325" y="1089325"/>
            <a:ext cx="2283900" cy="1596638"/>
            <a:chOff x="6147500" y="1196700"/>
            <a:chExt cx="2283900" cy="1596638"/>
          </a:xfrm>
        </p:grpSpPr>
        <p:sp>
          <p:nvSpPr>
            <p:cNvPr id="823" name="Google Shape;823;p83"/>
            <p:cNvSpPr txBox="1"/>
            <p:nvPr/>
          </p:nvSpPr>
          <p:spPr>
            <a:xfrm>
              <a:off x="6552125" y="1196700"/>
              <a:ext cx="1788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Complex</a:t>
              </a:r>
              <a:r>
                <a:rPr b="1" lang="en">
                  <a:latin typeface="Montserrat"/>
                  <a:ea typeface="Montserrat"/>
                  <a:cs typeface="Montserrat"/>
                  <a:sym typeface="Montserrat"/>
                </a:rPr>
                <a:t> Task</a:t>
              </a:r>
              <a:endParaRPr b="1">
                <a:latin typeface="Montserrat"/>
                <a:ea typeface="Montserrat"/>
                <a:cs typeface="Montserrat"/>
                <a:sym typeface="Montserrat"/>
              </a:endParaRPr>
            </a:p>
          </p:txBody>
        </p:sp>
        <p:sp>
          <p:nvSpPr>
            <p:cNvPr id="824" name="Google Shape;824;p83"/>
            <p:cNvSpPr txBox="1"/>
            <p:nvPr/>
          </p:nvSpPr>
          <p:spPr>
            <a:xfrm>
              <a:off x="6147500" y="1592738"/>
              <a:ext cx="2283900" cy="1200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Montserrat"/>
                  <a:ea typeface="Montserrat"/>
                  <a:cs typeface="Montserrat"/>
                  <a:sym typeface="Montserrat"/>
                </a:rPr>
                <a:t>A user can collaborate and interact with their family members through seeing and responding to people’s reactions and comments on a specific story</a:t>
              </a:r>
              <a:endParaRPr sz="1100">
                <a:latin typeface="Montserrat"/>
                <a:ea typeface="Montserrat"/>
                <a:cs typeface="Montserrat"/>
                <a:sym typeface="Montserrat"/>
              </a:endParaRPr>
            </a:p>
          </p:txBody>
        </p:sp>
      </p:grpSp>
      <p:sp>
        <p:nvSpPr>
          <p:cNvPr id="825" name="Google Shape;825;p83"/>
          <p:cNvSpPr txBox="1"/>
          <p:nvPr/>
        </p:nvSpPr>
        <p:spPr>
          <a:xfrm>
            <a:off x="468175" y="3163725"/>
            <a:ext cx="13953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Justification</a:t>
            </a:r>
            <a:endParaRPr b="1">
              <a:latin typeface="Montserrat"/>
              <a:ea typeface="Montserrat"/>
              <a:cs typeface="Montserrat"/>
              <a:sym typeface="Montserrat"/>
            </a:endParaRPr>
          </a:p>
        </p:txBody>
      </p:sp>
      <p:sp>
        <p:nvSpPr>
          <p:cNvPr id="826" name="Google Shape;826;p83"/>
          <p:cNvSpPr txBox="1"/>
          <p:nvPr/>
        </p:nvSpPr>
        <p:spPr>
          <a:xfrm>
            <a:off x="1763975" y="2994375"/>
            <a:ext cx="17145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Montserrat"/>
                <a:ea typeface="Montserrat"/>
                <a:cs typeface="Montserrat"/>
                <a:sym typeface="Montserrat"/>
              </a:rPr>
              <a:t>The most basic thing you can do is spend a minute on the app to read a story, not </a:t>
            </a:r>
            <a:r>
              <a:rPr lang="en" sz="1000">
                <a:latin typeface="Montserrat"/>
                <a:ea typeface="Montserrat"/>
                <a:cs typeface="Montserrat"/>
                <a:sym typeface="Montserrat"/>
              </a:rPr>
              <a:t>requiring you</a:t>
            </a:r>
            <a:r>
              <a:rPr lang="en" sz="1000">
                <a:latin typeface="Montserrat"/>
                <a:ea typeface="Montserrat"/>
                <a:cs typeface="Montserrat"/>
                <a:sym typeface="Montserrat"/>
              </a:rPr>
              <a:t> to say any of your own</a:t>
            </a:r>
            <a:endParaRPr sz="1000">
              <a:latin typeface="Montserrat"/>
              <a:ea typeface="Montserrat"/>
              <a:cs typeface="Montserrat"/>
              <a:sym typeface="Montserrat"/>
            </a:endParaRPr>
          </a:p>
        </p:txBody>
      </p:sp>
      <p:sp>
        <p:nvSpPr>
          <p:cNvPr id="827" name="Google Shape;827;p83"/>
          <p:cNvSpPr txBox="1"/>
          <p:nvPr/>
        </p:nvSpPr>
        <p:spPr>
          <a:xfrm>
            <a:off x="415800" y="1890625"/>
            <a:ext cx="13953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Task</a:t>
            </a:r>
            <a:endParaRPr b="1">
              <a:latin typeface="Montserrat"/>
              <a:ea typeface="Montserrat"/>
              <a:cs typeface="Montserrat"/>
              <a:sym typeface="Montserrat"/>
            </a:endParaRPr>
          </a:p>
        </p:txBody>
      </p:sp>
      <p:sp>
        <p:nvSpPr>
          <p:cNvPr id="828" name="Google Shape;828;p83"/>
          <p:cNvSpPr txBox="1"/>
          <p:nvPr/>
        </p:nvSpPr>
        <p:spPr>
          <a:xfrm>
            <a:off x="3984525" y="3019425"/>
            <a:ext cx="19827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Montserrat"/>
                <a:ea typeface="Montserrat"/>
                <a:cs typeface="Montserrat"/>
                <a:sym typeface="Montserrat"/>
              </a:rPr>
              <a:t>Instead of a simple video response, you can upload multiple forms of media along with it, resulting in more work for the user; could take a few minutes</a:t>
            </a:r>
            <a:endParaRPr sz="1000">
              <a:latin typeface="Montserrat"/>
              <a:ea typeface="Montserrat"/>
              <a:cs typeface="Montserrat"/>
              <a:sym typeface="Montserrat"/>
            </a:endParaRPr>
          </a:p>
        </p:txBody>
      </p:sp>
      <p:sp>
        <p:nvSpPr>
          <p:cNvPr id="829" name="Google Shape;829;p83"/>
          <p:cNvSpPr txBox="1"/>
          <p:nvPr/>
        </p:nvSpPr>
        <p:spPr>
          <a:xfrm>
            <a:off x="6779925" y="3082000"/>
            <a:ext cx="19827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Montserrat"/>
                <a:ea typeface="Montserrat"/>
                <a:cs typeface="Montserrat"/>
                <a:sym typeface="Montserrat"/>
              </a:rPr>
              <a:t>A more rich viewing and interactive experience as prompts develop multiple dimensions to explore, and adding a new axis of communication through potentially commenting and reacting; could take tens of minutes</a:t>
            </a:r>
            <a:endParaRPr sz="1000">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7"/>
          <p:cNvSpPr txBox="1"/>
          <p:nvPr>
            <p:ph type="title"/>
          </p:nvPr>
        </p:nvSpPr>
        <p:spPr>
          <a:xfrm>
            <a:off x="720000" y="1677218"/>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Our Project</a:t>
            </a:r>
            <a:endParaRPr/>
          </a:p>
        </p:txBody>
      </p:sp>
      <p:sp>
        <p:nvSpPr>
          <p:cNvPr id="520" name="Google Shape;520;p57"/>
          <p:cNvSpPr txBox="1"/>
          <p:nvPr>
            <p:ph idx="4" type="title"/>
          </p:nvPr>
        </p:nvSpPr>
        <p:spPr>
          <a:xfrm>
            <a:off x="4166400" y="1095325"/>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02</a:t>
            </a:r>
            <a:endParaRPr/>
          </a:p>
        </p:txBody>
      </p:sp>
      <p:sp>
        <p:nvSpPr>
          <p:cNvPr id="521" name="Google Shape;521;p57"/>
          <p:cNvSpPr txBox="1"/>
          <p:nvPr>
            <p:ph idx="13" type="title"/>
          </p:nvPr>
        </p:nvSpPr>
        <p:spPr>
          <a:xfrm>
            <a:off x="1482600" y="2714087"/>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04</a:t>
            </a:r>
            <a:endParaRPr/>
          </a:p>
        </p:txBody>
      </p:sp>
      <p:sp>
        <p:nvSpPr>
          <p:cNvPr id="522" name="Google Shape;522;p57"/>
          <p:cNvSpPr txBox="1"/>
          <p:nvPr>
            <p:ph idx="2" type="title"/>
          </p:nvPr>
        </p:nvSpPr>
        <p:spPr>
          <a:xfrm>
            <a:off x="1482600" y="1095325"/>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01</a:t>
            </a:r>
            <a:endParaRPr/>
          </a:p>
        </p:txBody>
      </p:sp>
      <p:sp>
        <p:nvSpPr>
          <p:cNvPr id="523" name="Google Shape;523;p57"/>
          <p:cNvSpPr txBox="1"/>
          <p:nvPr>
            <p:ph idx="3" type="title"/>
          </p:nvPr>
        </p:nvSpPr>
        <p:spPr>
          <a:xfrm>
            <a:off x="3230100" y="1677225"/>
            <a:ext cx="26838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Problem/Solution</a:t>
            </a:r>
            <a:endParaRPr/>
          </a:p>
        </p:txBody>
      </p:sp>
      <p:sp>
        <p:nvSpPr>
          <p:cNvPr id="524" name="Google Shape;524;p57"/>
          <p:cNvSpPr txBox="1"/>
          <p:nvPr>
            <p:ph idx="6" type="title"/>
          </p:nvPr>
        </p:nvSpPr>
        <p:spPr>
          <a:xfrm>
            <a:off x="6087600" y="1677218"/>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Market</a:t>
            </a:r>
            <a:endParaRPr/>
          </a:p>
          <a:p>
            <a:pPr indent="0" lvl="0" marL="0" rtl="0" algn="ctr">
              <a:lnSpc>
                <a:spcPct val="100000"/>
              </a:lnSpc>
              <a:spcBef>
                <a:spcPts val="0"/>
              </a:spcBef>
              <a:spcAft>
                <a:spcPts val="0"/>
              </a:spcAft>
              <a:buClr>
                <a:schemeClr val="dk1"/>
              </a:buClr>
              <a:buSzPts val="1100"/>
              <a:buFont typeface="Arial"/>
              <a:buNone/>
            </a:pPr>
            <a:r>
              <a:rPr lang="en"/>
              <a:t>Research</a:t>
            </a:r>
            <a:endParaRPr/>
          </a:p>
        </p:txBody>
      </p:sp>
      <p:sp>
        <p:nvSpPr>
          <p:cNvPr id="525" name="Google Shape;525;p57"/>
          <p:cNvSpPr txBox="1"/>
          <p:nvPr>
            <p:ph idx="7" type="title"/>
          </p:nvPr>
        </p:nvSpPr>
        <p:spPr>
          <a:xfrm>
            <a:off x="6850200" y="1095325"/>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03</a:t>
            </a:r>
            <a:endParaRPr/>
          </a:p>
        </p:txBody>
      </p:sp>
      <p:sp>
        <p:nvSpPr>
          <p:cNvPr id="526" name="Google Shape;526;p57"/>
          <p:cNvSpPr txBox="1"/>
          <p:nvPr>
            <p:ph idx="9" type="title"/>
          </p:nvPr>
        </p:nvSpPr>
        <p:spPr>
          <a:xfrm>
            <a:off x="720000" y="3313579"/>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Values in Design</a:t>
            </a:r>
            <a:endParaRPr/>
          </a:p>
        </p:txBody>
      </p:sp>
      <p:sp>
        <p:nvSpPr>
          <p:cNvPr id="527" name="Google Shape;527;p57"/>
          <p:cNvSpPr txBox="1"/>
          <p:nvPr>
            <p:ph idx="15" type="title"/>
          </p:nvPr>
        </p:nvSpPr>
        <p:spPr>
          <a:xfrm>
            <a:off x="3403800" y="3313579"/>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Storyboard</a:t>
            </a:r>
            <a:endParaRPr/>
          </a:p>
        </p:txBody>
      </p:sp>
      <p:sp>
        <p:nvSpPr>
          <p:cNvPr id="528" name="Google Shape;528;p57"/>
          <p:cNvSpPr txBox="1"/>
          <p:nvPr>
            <p:ph idx="16" type="title"/>
          </p:nvPr>
        </p:nvSpPr>
        <p:spPr>
          <a:xfrm>
            <a:off x="4166400" y="2714087"/>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05</a:t>
            </a:r>
            <a:endParaRPr/>
          </a:p>
        </p:txBody>
      </p:sp>
      <p:sp>
        <p:nvSpPr>
          <p:cNvPr id="529" name="Google Shape;529;p57"/>
          <p:cNvSpPr txBox="1"/>
          <p:nvPr>
            <p:ph idx="21" type="title"/>
          </p:nvPr>
        </p:nvSpPr>
        <p:spPr>
          <a:xfrm>
            <a:off x="2332350" y="352350"/>
            <a:ext cx="44793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t>Table of contents</a:t>
            </a:r>
            <a:endParaRPr/>
          </a:p>
        </p:txBody>
      </p:sp>
      <p:sp>
        <p:nvSpPr>
          <p:cNvPr id="530" name="Google Shape;530;p57"/>
          <p:cNvSpPr txBox="1"/>
          <p:nvPr>
            <p:ph idx="15" type="title"/>
          </p:nvPr>
        </p:nvSpPr>
        <p:spPr>
          <a:xfrm>
            <a:off x="6087600" y="3313579"/>
            <a:ext cx="2336400" cy="405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a:t>Appendix</a:t>
            </a:r>
            <a:endParaRPr/>
          </a:p>
        </p:txBody>
      </p:sp>
      <p:sp>
        <p:nvSpPr>
          <p:cNvPr id="531" name="Google Shape;531;p57"/>
          <p:cNvSpPr txBox="1"/>
          <p:nvPr>
            <p:ph idx="16" type="title"/>
          </p:nvPr>
        </p:nvSpPr>
        <p:spPr>
          <a:xfrm>
            <a:off x="6850200" y="2714087"/>
            <a:ext cx="811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900"/>
              <a:buNone/>
            </a:pPr>
            <a:r>
              <a:rPr lang="en"/>
              <a:t>06</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84"/>
          <p:cNvSpPr txBox="1"/>
          <p:nvPr>
            <p:ph type="title"/>
          </p:nvPr>
        </p:nvSpPr>
        <p:spPr>
          <a:xfrm>
            <a:off x="1854450" y="2366275"/>
            <a:ext cx="54351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Storyboards</a:t>
            </a:r>
            <a:endParaRPr/>
          </a:p>
        </p:txBody>
      </p:sp>
      <p:sp>
        <p:nvSpPr>
          <p:cNvPr id="835" name="Google Shape;835;p84"/>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85"/>
          <p:cNvSpPr txBox="1"/>
          <p:nvPr/>
        </p:nvSpPr>
        <p:spPr>
          <a:xfrm>
            <a:off x="659800" y="1254475"/>
            <a:ext cx="818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a:solidFill>
                <a:schemeClr val="dk1"/>
              </a:solidFill>
              <a:latin typeface="Montserrat"/>
              <a:ea typeface="Montserrat"/>
              <a:cs typeface="Montserrat"/>
              <a:sym typeface="Montserrat"/>
            </a:endParaRPr>
          </a:p>
        </p:txBody>
      </p:sp>
      <p:pic>
        <p:nvPicPr>
          <p:cNvPr id="841" name="Google Shape;841;p85"/>
          <p:cNvPicPr preferRelativeResize="0"/>
          <p:nvPr/>
        </p:nvPicPr>
        <p:blipFill>
          <a:blip r:embed="rId3">
            <a:alphaModFix/>
          </a:blip>
          <a:stretch>
            <a:fillRect/>
          </a:stretch>
        </p:blipFill>
        <p:spPr>
          <a:xfrm>
            <a:off x="1443270" y="0"/>
            <a:ext cx="6616755" cy="5143501"/>
          </a:xfrm>
          <a:prstGeom prst="rect">
            <a:avLst/>
          </a:prstGeom>
          <a:noFill/>
          <a:ln>
            <a:noFill/>
          </a:ln>
        </p:spPr>
      </p:pic>
      <p:sp>
        <p:nvSpPr>
          <p:cNvPr id="842" name="Google Shape;842;p85"/>
          <p:cNvSpPr/>
          <p:nvPr/>
        </p:nvSpPr>
        <p:spPr>
          <a:xfrm>
            <a:off x="3456825" y="3338250"/>
            <a:ext cx="2421600" cy="1805400"/>
          </a:xfrm>
          <a:prstGeom prst="rect">
            <a:avLst/>
          </a:prstGeom>
          <a:noFill/>
          <a:ln cap="flat" cmpd="sng" w="38100">
            <a:solidFill>
              <a:srgbClr val="E0666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843" name="Google Shape;843;p85"/>
          <p:cNvSpPr txBox="1"/>
          <p:nvPr/>
        </p:nvSpPr>
        <p:spPr>
          <a:xfrm>
            <a:off x="3213725" y="3245700"/>
            <a:ext cx="16875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06666"/>
                </a:solidFill>
                <a:latin typeface="Montserrat"/>
                <a:ea typeface="Montserrat"/>
                <a:cs typeface="Montserrat"/>
                <a:sym typeface="Montserrat"/>
              </a:rPr>
              <a:t>Simple</a:t>
            </a:r>
            <a:r>
              <a:rPr b="1" lang="en">
                <a:solidFill>
                  <a:srgbClr val="E06666"/>
                </a:solidFill>
                <a:latin typeface="Montserrat"/>
                <a:ea typeface="Montserrat"/>
                <a:cs typeface="Montserrat"/>
                <a:sym typeface="Montserrat"/>
              </a:rPr>
              <a:t> task</a:t>
            </a:r>
            <a:endParaRPr b="1">
              <a:solidFill>
                <a:srgbClr val="E06666"/>
              </a:solidFill>
              <a:latin typeface="Montserrat"/>
              <a:ea typeface="Montserrat"/>
              <a:cs typeface="Montserrat"/>
              <a:sym typeface="Montserrat"/>
            </a:endParaRPr>
          </a:p>
        </p:txBody>
      </p:sp>
      <p:sp>
        <p:nvSpPr>
          <p:cNvPr id="844" name="Google Shape;844;p85"/>
          <p:cNvSpPr/>
          <p:nvPr/>
        </p:nvSpPr>
        <p:spPr>
          <a:xfrm>
            <a:off x="5780525" y="1761450"/>
            <a:ext cx="2421600" cy="1576800"/>
          </a:xfrm>
          <a:prstGeom prst="rect">
            <a:avLst/>
          </a:prstGeom>
          <a:noFill/>
          <a:ln cap="flat" cmpd="sng" w="38100">
            <a:solidFill>
              <a:srgbClr val="E0666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845" name="Google Shape;845;p85"/>
          <p:cNvSpPr txBox="1"/>
          <p:nvPr/>
        </p:nvSpPr>
        <p:spPr>
          <a:xfrm>
            <a:off x="5725150" y="1717650"/>
            <a:ext cx="16875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06666"/>
                </a:solidFill>
                <a:latin typeface="Montserrat"/>
                <a:ea typeface="Montserrat"/>
                <a:cs typeface="Montserrat"/>
                <a:sym typeface="Montserrat"/>
              </a:rPr>
              <a:t>Moderate</a:t>
            </a:r>
            <a:r>
              <a:rPr b="1" lang="en">
                <a:solidFill>
                  <a:srgbClr val="E06666"/>
                </a:solidFill>
                <a:latin typeface="Montserrat"/>
                <a:ea typeface="Montserrat"/>
                <a:cs typeface="Montserrat"/>
                <a:sym typeface="Montserrat"/>
              </a:rPr>
              <a:t> task</a:t>
            </a:r>
            <a:endParaRPr b="1">
              <a:solidFill>
                <a:srgbClr val="E06666"/>
              </a:solidFill>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86"/>
          <p:cNvSpPr txBox="1"/>
          <p:nvPr/>
        </p:nvSpPr>
        <p:spPr>
          <a:xfrm>
            <a:off x="659800" y="1254475"/>
            <a:ext cx="818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a:solidFill>
                <a:schemeClr val="dk1"/>
              </a:solidFill>
              <a:latin typeface="Montserrat"/>
              <a:ea typeface="Montserrat"/>
              <a:cs typeface="Montserrat"/>
              <a:sym typeface="Montserrat"/>
            </a:endParaRPr>
          </a:p>
        </p:txBody>
      </p:sp>
      <p:pic>
        <p:nvPicPr>
          <p:cNvPr id="851" name="Google Shape;851;p86"/>
          <p:cNvPicPr preferRelativeResize="0"/>
          <p:nvPr/>
        </p:nvPicPr>
        <p:blipFill>
          <a:blip r:embed="rId3">
            <a:alphaModFix/>
          </a:blip>
          <a:stretch>
            <a:fillRect/>
          </a:stretch>
        </p:blipFill>
        <p:spPr>
          <a:xfrm>
            <a:off x="1251100" y="0"/>
            <a:ext cx="6641792" cy="5143501"/>
          </a:xfrm>
          <a:prstGeom prst="rect">
            <a:avLst/>
          </a:prstGeom>
          <a:noFill/>
          <a:ln>
            <a:noFill/>
          </a:ln>
        </p:spPr>
      </p:pic>
      <p:sp>
        <p:nvSpPr>
          <p:cNvPr id="852" name="Google Shape;852;p86"/>
          <p:cNvSpPr/>
          <p:nvPr/>
        </p:nvSpPr>
        <p:spPr>
          <a:xfrm>
            <a:off x="3306650" y="3383350"/>
            <a:ext cx="2365200" cy="1834800"/>
          </a:xfrm>
          <a:prstGeom prst="rect">
            <a:avLst/>
          </a:prstGeom>
          <a:noFill/>
          <a:ln cap="flat" cmpd="sng" w="38100">
            <a:solidFill>
              <a:srgbClr val="E06666"/>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853" name="Google Shape;853;p86"/>
          <p:cNvSpPr txBox="1"/>
          <p:nvPr/>
        </p:nvSpPr>
        <p:spPr>
          <a:xfrm>
            <a:off x="3168525" y="3299175"/>
            <a:ext cx="1687500" cy="40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E06666"/>
                </a:solidFill>
                <a:latin typeface="Montserrat"/>
                <a:ea typeface="Montserrat"/>
                <a:cs typeface="Montserrat"/>
                <a:sym typeface="Montserrat"/>
              </a:rPr>
              <a:t>Complex</a:t>
            </a:r>
            <a:r>
              <a:rPr b="1" lang="en">
                <a:solidFill>
                  <a:srgbClr val="E06666"/>
                </a:solidFill>
                <a:latin typeface="Montserrat"/>
                <a:ea typeface="Montserrat"/>
                <a:cs typeface="Montserrat"/>
                <a:sym typeface="Montserrat"/>
              </a:rPr>
              <a:t> task</a:t>
            </a:r>
            <a:endParaRPr b="1">
              <a:solidFill>
                <a:srgbClr val="E06666"/>
              </a:solidFill>
              <a:latin typeface="Montserrat"/>
              <a:ea typeface="Montserrat"/>
              <a:cs typeface="Montserrat"/>
              <a:sym typeface="Montserra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87"/>
          <p:cNvSpPr txBox="1"/>
          <p:nvPr/>
        </p:nvSpPr>
        <p:spPr>
          <a:xfrm>
            <a:off x="659800" y="1254475"/>
            <a:ext cx="818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i="1">
              <a:solidFill>
                <a:schemeClr val="dk1"/>
              </a:solidFill>
              <a:latin typeface="Montserrat"/>
              <a:ea typeface="Montserrat"/>
              <a:cs typeface="Montserrat"/>
              <a:sym typeface="Montserrat"/>
            </a:endParaRPr>
          </a:p>
        </p:txBody>
      </p:sp>
      <p:pic>
        <p:nvPicPr>
          <p:cNvPr id="859" name="Google Shape;859;p87"/>
          <p:cNvPicPr preferRelativeResize="0"/>
          <p:nvPr/>
        </p:nvPicPr>
        <p:blipFill>
          <a:blip r:embed="rId3">
            <a:alphaModFix/>
          </a:blip>
          <a:stretch>
            <a:fillRect/>
          </a:stretch>
        </p:blipFill>
        <p:spPr>
          <a:xfrm>
            <a:off x="1267763" y="0"/>
            <a:ext cx="6608481" cy="51434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88"/>
          <p:cNvSpPr txBox="1"/>
          <p:nvPr>
            <p:ph type="title"/>
          </p:nvPr>
        </p:nvSpPr>
        <p:spPr>
          <a:xfrm>
            <a:off x="425525" y="31077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Our Video</a:t>
            </a:r>
            <a:endParaRPr/>
          </a:p>
        </p:txBody>
      </p:sp>
      <p:pic>
        <p:nvPicPr>
          <p:cNvPr id="865" name="Google Shape;865;p88" title="Kin.mp4">
            <a:hlinkClick r:id="rId3"/>
          </p:cNvPr>
          <p:cNvPicPr preferRelativeResize="0"/>
          <p:nvPr/>
        </p:nvPicPr>
        <p:blipFill>
          <a:blip r:embed="rId4">
            <a:alphaModFix/>
          </a:blip>
          <a:stretch>
            <a:fillRect/>
          </a:stretch>
        </p:blipFill>
        <p:spPr>
          <a:xfrm>
            <a:off x="1175575" y="883475"/>
            <a:ext cx="6792845" cy="3820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5"/>
                                        </p:tgtEl>
                                        <p:attrNameLst>
                                          <p:attrName>style.visibility</p:attrName>
                                        </p:attrNameLst>
                                      </p:cBhvr>
                                      <p:to>
                                        <p:strVal val="visible"/>
                                      </p:to>
                                    </p:set>
                                    <p:animEffect filter="fade" transition="in">
                                      <p:cBhvr>
                                        <p:cTn dur="1000"/>
                                        <p:tgtEl>
                                          <p:spTgt spid="8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89"/>
          <p:cNvSpPr txBox="1"/>
          <p:nvPr>
            <p:ph type="title"/>
          </p:nvPr>
        </p:nvSpPr>
        <p:spPr>
          <a:xfrm>
            <a:off x="1854450" y="2366275"/>
            <a:ext cx="54351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Appendix</a:t>
            </a:r>
            <a:endParaRPr/>
          </a:p>
        </p:txBody>
      </p:sp>
      <p:sp>
        <p:nvSpPr>
          <p:cNvPr id="871" name="Google Shape;871;p89"/>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id="876" name="Google Shape;876;p90"/>
          <p:cNvPicPr preferRelativeResize="0"/>
          <p:nvPr/>
        </p:nvPicPr>
        <p:blipFill>
          <a:blip r:embed="rId3">
            <a:alphaModFix/>
          </a:blip>
          <a:stretch>
            <a:fillRect/>
          </a:stretch>
        </p:blipFill>
        <p:spPr>
          <a:xfrm>
            <a:off x="1711038" y="679650"/>
            <a:ext cx="5157127" cy="38504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91"/>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Story, written out - part 1</a:t>
            </a:r>
            <a:endParaRPr/>
          </a:p>
        </p:txBody>
      </p:sp>
      <p:sp>
        <p:nvSpPr>
          <p:cNvPr id="882" name="Google Shape;882;p91"/>
          <p:cNvSpPr txBox="1"/>
          <p:nvPr/>
        </p:nvSpPr>
        <p:spPr>
          <a:xfrm>
            <a:off x="874050" y="1254475"/>
            <a:ext cx="7969500" cy="3509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Jack, from his dorm room, is busily working, his grandma calls, and he ignores it, looking annoyed</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Grandma, from her assisted living apartment, is paging through a calendar and sees that she hasn’t spent </a:t>
            </a:r>
            <a:r>
              <a:rPr lang="en" sz="1200">
                <a:solidFill>
                  <a:schemeClr val="dk1"/>
                </a:solidFill>
                <a:latin typeface="Montserrat"/>
                <a:ea typeface="Montserrat"/>
                <a:cs typeface="Montserrat"/>
                <a:sym typeface="Montserrat"/>
              </a:rPr>
              <a:t>time</a:t>
            </a:r>
            <a:r>
              <a:rPr lang="en" sz="1200">
                <a:solidFill>
                  <a:schemeClr val="dk1"/>
                </a:solidFill>
                <a:latin typeface="Montserrat"/>
                <a:ea typeface="Montserrat"/>
                <a:cs typeface="Montserrat"/>
                <a:sym typeface="Montserrat"/>
              </a:rPr>
              <a:t> with her family in months</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Grandma sees the “FAMILY STORY” book (represents our app) as it lights up signifying a new prompt</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Grandma opens the book, sees a prompt, thinks about it, and happily speaks aloud her response to the prompt </a:t>
            </a:r>
            <a:r>
              <a:rPr b="1" lang="en" sz="1200">
                <a:solidFill>
                  <a:schemeClr val="dk1"/>
                </a:solidFill>
                <a:highlight>
                  <a:srgbClr val="FFFF00"/>
                </a:highlight>
                <a:latin typeface="Montserrat"/>
                <a:ea typeface="Montserrat"/>
                <a:cs typeface="Montserrat"/>
                <a:sym typeface="Montserrat"/>
              </a:rPr>
              <a:t>MODERATE </a:t>
            </a:r>
            <a:r>
              <a:rPr b="1" lang="en" sz="1200">
                <a:solidFill>
                  <a:schemeClr val="dk1"/>
                </a:solidFill>
                <a:highlight>
                  <a:srgbClr val="FFFF00"/>
                </a:highlight>
                <a:latin typeface="Montserrat"/>
                <a:ea typeface="Montserrat"/>
                <a:cs typeface="Montserrat"/>
                <a:sym typeface="Montserrat"/>
              </a:rPr>
              <a:t>TASK:</a:t>
            </a:r>
            <a:r>
              <a:rPr lang="en" sz="1200">
                <a:solidFill>
                  <a:schemeClr val="dk1"/>
                </a:solidFill>
                <a:highlight>
                  <a:srgbClr val="FFFF00"/>
                </a:highlight>
                <a:latin typeface="Montserrat"/>
                <a:ea typeface="Montserrat"/>
                <a:cs typeface="Montserrat"/>
                <a:sym typeface="Montserrat"/>
              </a:rPr>
              <a:t> </a:t>
            </a:r>
            <a:r>
              <a:rPr i="1" lang="en" sz="1200">
                <a:solidFill>
                  <a:schemeClr val="dk1"/>
                </a:solidFill>
                <a:highlight>
                  <a:srgbClr val="FFFF00"/>
                </a:highlight>
                <a:latin typeface="Montserrat"/>
                <a:ea typeface="Montserrat"/>
                <a:cs typeface="Montserrat"/>
                <a:sym typeface="Montserrat"/>
              </a:rPr>
              <a:t>Seeing a prompt and responding to it</a:t>
            </a:r>
            <a:endParaRPr sz="1200">
              <a:solidFill>
                <a:schemeClr val="dk1"/>
              </a:solidFill>
              <a:highlight>
                <a:srgbClr val="FFFF00"/>
              </a:highlight>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Jack notices a notification on his book that there is a new story, and he excitedly drops his work to check it out – signifies the value he puts in the book </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Jack opens the book and sees grandma’s memory, and a video representing the memory comes on screen - </a:t>
            </a:r>
            <a:r>
              <a:rPr b="1" lang="en" sz="1200">
                <a:solidFill>
                  <a:schemeClr val="dk1"/>
                </a:solidFill>
                <a:highlight>
                  <a:srgbClr val="FFFF00"/>
                </a:highlight>
                <a:latin typeface="Montserrat"/>
                <a:ea typeface="Montserrat"/>
                <a:cs typeface="Montserrat"/>
                <a:sym typeface="Montserrat"/>
              </a:rPr>
              <a:t>SIMPLE TASK:</a:t>
            </a:r>
            <a:r>
              <a:rPr lang="en" sz="1200">
                <a:solidFill>
                  <a:schemeClr val="dk1"/>
                </a:solidFill>
                <a:highlight>
                  <a:srgbClr val="FFFF00"/>
                </a:highlight>
                <a:latin typeface="Montserrat"/>
                <a:ea typeface="Montserrat"/>
                <a:cs typeface="Montserrat"/>
                <a:sym typeface="Montserrat"/>
              </a:rPr>
              <a:t> </a:t>
            </a:r>
            <a:r>
              <a:rPr i="1" lang="en" sz="1200">
                <a:solidFill>
                  <a:schemeClr val="dk1"/>
                </a:solidFill>
                <a:highlight>
                  <a:srgbClr val="FFFF00"/>
                </a:highlight>
                <a:latin typeface="Montserrat"/>
                <a:ea typeface="Montserrat"/>
                <a:cs typeface="Montserrat"/>
                <a:sym typeface="Montserrat"/>
              </a:rPr>
              <a:t>Reading and experiencing a story</a:t>
            </a:r>
            <a:endParaRPr i="1" sz="1200">
              <a:solidFill>
                <a:schemeClr val="dk1"/>
              </a:solidFill>
              <a:highlight>
                <a:srgbClr val="FFFF00"/>
              </a:highlight>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Jack beings laughing</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Grandma begins flipping through pages, seeing more prompts, to which she responds with a song</a:t>
            </a:r>
            <a:endParaRPr i="1"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92"/>
          <p:cNvSpPr txBox="1"/>
          <p:nvPr>
            <p:ph type="title"/>
          </p:nvPr>
        </p:nvSpPr>
        <p:spPr>
          <a:xfrm>
            <a:off x="713225" y="445025"/>
            <a:ext cx="754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Story, written out - part 2</a:t>
            </a:r>
            <a:endParaRPr/>
          </a:p>
        </p:txBody>
      </p:sp>
      <p:sp>
        <p:nvSpPr>
          <p:cNvPr id="888" name="Google Shape;888;p92"/>
          <p:cNvSpPr txBox="1"/>
          <p:nvPr/>
        </p:nvSpPr>
        <p:spPr>
          <a:xfrm>
            <a:off x="874050" y="1254475"/>
            <a:ext cx="7969500" cy="3509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Jack flips through the pages of the book, experiences the memories through seeing the photo and hearing the music aloud, and also overhears a comment from his mother, to which he replies by writing into the book (what he is writing is conveyed through a voiceover)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rPr b="1" lang="en" sz="1200">
                <a:solidFill>
                  <a:schemeClr val="dk1"/>
                </a:solidFill>
                <a:highlight>
                  <a:srgbClr val="FFFF00"/>
                </a:highlight>
                <a:latin typeface="Montserrat"/>
                <a:ea typeface="Montserrat"/>
                <a:cs typeface="Montserrat"/>
                <a:sym typeface="Montserrat"/>
              </a:rPr>
              <a:t>COMPLEX TASK:</a:t>
            </a:r>
            <a:r>
              <a:rPr lang="en" sz="1200">
                <a:solidFill>
                  <a:schemeClr val="dk1"/>
                </a:solidFill>
                <a:highlight>
                  <a:srgbClr val="FFFF00"/>
                </a:highlight>
                <a:latin typeface="Montserrat"/>
                <a:ea typeface="Montserrat"/>
                <a:cs typeface="Montserrat"/>
                <a:sym typeface="Montserrat"/>
              </a:rPr>
              <a:t> </a:t>
            </a:r>
            <a:r>
              <a:rPr i="1" lang="en" sz="1200">
                <a:solidFill>
                  <a:schemeClr val="dk1"/>
                </a:solidFill>
                <a:highlight>
                  <a:srgbClr val="FFFF00"/>
                </a:highlight>
                <a:latin typeface="Montserrat"/>
                <a:ea typeface="Montserrat"/>
                <a:cs typeface="Montserrat"/>
                <a:sym typeface="Montserrat"/>
              </a:rPr>
              <a:t>collaborate and interact with family members through seeing and responding to people’s reactions and comments on a specific story</a:t>
            </a:r>
            <a:endParaRPr i="1" sz="1200">
              <a:solidFill>
                <a:schemeClr val="dk1"/>
              </a:solidFill>
              <a:highlight>
                <a:srgbClr val="FFFF00"/>
              </a:highlight>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After all the reminiscing, Jack misses his grandparents</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Jack realizes he needs to go see his grandmother to reconnect</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Jack runs out of the room</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Grandma hears a knock on the door</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Grandma and Jack reunite, making grandma less lonely and showing Jack the importance of staying in touch with family</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457200" rtl="0" algn="l">
              <a:spcBef>
                <a:spcPts val="0"/>
              </a:spcBef>
              <a:spcAft>
                <a:spcPts val="0"/>
              </a:spcAft>
              <a:buNone/>
            </a:pPr>
            <a:r>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58"/>
          <p:cNvSpPr txBox="1"/>
          <p:nvPr>
            <p:ph type="title"/>
          </p:nvPr>
        </p:nvSpPr>
        <p:spPr>
          <a:xfrm>
            <a:off x="2714550" y="2366272"/>
            <a:ext cx="3714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Our Project</a:t>
            </a:r>
            <a:endParaRPr/>
          </a:p>
        </p:txBody>
      </p:sp>
      <p:sp>
        <p:nvSpPr>
          <p:cNvPr id="537" name="Google Shape;537;p58"/>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9"/>
          <p:cNvSpPr txBox="1"/>
          <p:nvPr/>
        </p:nvSpPr>
        <p:spPr>
          <a:xfrm>
            <a:off x="500700" y="3731275"/>
            <a:ext cx="8142600" cy="28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Vidaloka"/>
                <a:ea typeface="Vidaloka"/>
                <a:cs typeface="Vidaloka"/>
                <a:sym typeface="Vidaloka"/>
              </a:rPr>
              <a:t>“kin seeks to make the uncovering of family stories inviting by initiating daily, bite-sized conversations that facilitate and chronicle our familial connections”</a:t>
            </a:r>
            <a:endParaRPr sz="2000">
              <a:solidFill>
                <a:schemeClr val="dk1"/>
              </a:solidFill>
              <a:latin typeface="Vidaloka"/>
              <a:ea typeface="Vidaloka"/>
              <a:cs typeface="Vidaloka"/>
              <a:sym typeface="Vidaloka"/>
            </a:endParaRPr>
          </a:p>
        </p:txBody>
      </p:sp>
      <p:sp>
        <p:nvSpPr>
          <p:cNvPr id="543" name="Google Shape;543;p59"/>
          <p:cNvSpPr txBox="1"/>
          <p:nvPr>
            <p:ph type="title"/>
          </p:nvPr>
        </p:nvSpPr>
        <p:spPr>
          <a:xfrm>
            <a:off x="713225" y="445025"/>
            <a:ext cx="680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Name and Value Proposition</a:t>
            </a:r>
            <a:endParaRPr/>
          </a:p>
        </p:txBody>
      </p:sp>
      <p:sp>
        <p:nvSpPr>
          <p:cNvPr id="544" name="Google Shape;544;p59"/>
          <p:cNvSpPr txBox="1"/>
          <p:nvPr/>
        </p:nvSpPr>
        <p:spPr>
          <a:xfrm>
            <a:off x="4066500" y="140117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1"/>
                </a:solidFill>
                <a:latin typeface="Vidaloka"/>
                <a:ea typeface="Vidaloka"/>
                <a:cs typeface="Vidaloka"/>
                <a:sym typeface="Vidaloka"/>
              </a:rPr>
              <a:t>kin</a:t>
            </a:r>
            <a:endParaRPr sz="2800">
              <a:solidFill>
                <a:schemeClr val="dk1"/>
              </a:solidFill>
              <a:latin typeface="Vidaloka"/>
              <a:ea typeface="Vidaloka"/>
              <a:cs typeface="Vidaloka"/>
              <a:sym typeface="Vidaloka"/>
            </a:endParaRPr>
          </a:p>
        </p:txBody>
      </p:sp>
      <p:sp>
        <p:nvSpPr>
          <p:cNvPr id="545" name="Google Shape;545;p59"/>
          <p:cNvSpPr txBox="1"/>
          <p:nvPr/>
        </p:nvSpPr>
        <p:spPr>
          <a:xfrm>
            <a:off x="3331500" y="3240188"/>
            <a:ext cx="2481000" cy="25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1" lang="en" sz="900">
                <a:solidFill>
                  <a:schemeClr val="dk1"/>
                </a:solidFill>
                <a:latin typeface="Montserrat"/>
                <a:ea typeface="Montserrat"/>
                <a:cs typeface="Montserrat"/>
                <a:sym typeface="Montserrat"/>
              </a:rPr>
              <a:t>Our value proposition</a:t>
            </a:r>
            <a:endParaRPr i="1" sz="900">
              <a:solidFill>
                <a:schemeClr val="dk1"/>
              </a:solidFill>
              <a:latin typeface="Montserrat"/>
              <a:ea typeface="Montserrat"/>
              <a:cs typeface="Montserrat"/>
              <a:sym typeface="Montserrat"/>
            </a:endParaRPr>
          </a:p>
        </p:txBody>
      </p:sp>
      <p:sp>
        <p:nvSpPr>
          <p:cNvPr id="546" name="Google Shape;546;p59"/>
          <p:cNvSpPr txBox="1"/>
          <p:nvPr/>
        </p:nvSpPr>
        <p:spPr>
          <a:xfrm>
            <a:off x="1506150" y="1939775"/>
            <a:ext cx="6131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sz="900">
                <a:solidFill>
                  <a:schemeClr val="dk1"/>
                </a:solidFill>
                <a:latin typeface="Montserrat"/>
                <a:ea typeface="Montserrat"/>
                <a:cs typeface="Montserrat"/>
                <a:sym typeface="Montserrat"/>
              </a:rPr>
              <a:t>In German, kin means “people of the same family.” We find this word imbued with a sense of warmth and positivity, mirroring the very experience we aim to cultivate through our app. </a:t>
            </a:r>
            <a:endParaRPr i="1" sz="1300">
              <a:solidFill>
                <a:schemeClr val="dk1"/>
              </a:solidFill>
            </a:endParaRPr>
          </a:p>
        </p:txBody>
      </p:sp>
      <p:sp>
        <p:nvSpPr>
          <p:cNvPr id="547" name="Google Shape;547;p59"/>
          <p:cNvSpPr txBox="1"/>
          <p:nvPr/>
        </p:nvSpPr>
        <p:spPr>
          <a:xfrm>
            <a:off x="500700" y="2714888"/>
            <a:ext cx="8142600" cy="285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000">
                <a:solidFill>
                  <a:schemeClr val="dk1"/>
                </a:solidFill>
                <a:latin typeface="Vidaloka"/>
                <a:ea typeface="Vidaloka"/>
                <a:cs typeface="Vidaloka"/>
                <a:sym typeface="Vidaloka"/>
              </a:rPr>
              <a:t>“Weave your family story one thread at a time”</a:t>
            </a:r>
            <a:endParaRPr sz="2000">
              <a:solidFill>
                <a:schemeClr val="dk1"/>
              </a:solidFill>
              <a:latin typeface="Vidaloka"/>
              <a:ea typeface="Vidaloka"/>
              <a:cs typeface="Vidaloka"/>
              <a:sym typeface="Vidaloka"/>
            </a:endParaRPr>
          </a:p>
        </p:txBody>
      </p:sp>
      <p:sp>
        <p:nvSpPr>
          <p:cNvPr id="548" name="Google Shape;548;p59"/>
          <p:cNvSpPr txBox="1"/>
          <p:nvPr/>
        </p:nvSpPr>
        <p:spPr>
          <a:xfrm>
            <a:off x="3331500" y="2511200"/>
            <a:ext cx="2481000" cy="250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i="1" lang="en" sz="900">
                <a:solidFill>
                  <a:schemeClr val="dk1"/>
                </a:solidFill>
                <a:latin typeface="Montserrat"/>
                <a:ea typeface="Montserrat"/>
                <a:cs typeface="Montserrat"/>
                <a:sym typeface="Montserrat"/>
              </a:rPr>
              <a:t>Our one-liner</a:t>
            </a:r>
            <a:endParaRPr i="1" sz="900">
              <a:solidFill>
                <a:schemeClr val="dk1"/>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0"/>
          <p:cNvSpPr txBox="1"/>
          <p:nvPr>
            <p:ph type="title"/>
          </p:nvPr>
        </p:nvSpPr>
        <p:spPr>
          <a:xfrm>
            <a:off x="1994850" y="1427843"/>
            <a:ext cx="5154300" cy="198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At the end of our Assignment 2 presentation, we had initially planned to progress with a version of our “Conversation Helper” concept.</a:t>
            </a:r>
            <a:endParaRPr sz="2000"/>
          </a:p>
          <a:p>
            <a:pPr indent="0" lvl="0" marL="0" rtl="0" algn="ctr">
              <a:spcBef>
                <a:spcPts val="0"/>
              </a:spcBef>
              <a:spcAft>
                <a:spcPts val="0"/>
              </a:spcAft>
              <a:buNone/>
            </a:pPr>
            <a:r>
              <a:t/>
            </a:r>
            <a:endParaRPr sz="2000"/>
          </a:p>
          <a:p>
            <a:pPr indent="0" lvl="0" marL="0" rtl="0" algn="ctr">
              <a:spcBef>
                <a:spcPts val="0"/>
              </a:spcBef>
              <a:spcAft>
                <a:spcPts val="0"/>
              </a:spcAft>
              <a:buNone/>
            </a:pPr>
            <a:r>
              <a:rPr lang="en" sz="2000"/>
              <a:t>Since then, we’ve made some changes…</a:t>
            </a:r>
            <a:endParaRPr sz="2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61"/>
          <p:cNvSpPr txBox="1"/>
          <p:nvPr>
            <p:ph type="title"/>
          </p:nvPr>
        </p:nvSpPr>
        <p:spPr>
          <a:xfrm>
            <a:off x="713225" y="445025"/>
            <a:ext cx="8024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What we learned in our experience prototypes</a:t>
            </a:r>
            <a:endParaRPr/>
          </a:p>
        </p:txBody>
      </p:sp>
      <p:sp>
        <p:nvSpPr>
          <p:cNvPr id="559" name="Google Shape;559;p61"/>
          <p:cNvSpPr txBox="1"/>
          <p:nvPr>
            <p:ph idx="6" type="subTitle"/>
          </p:nvPr>
        </p:nvSpPr>
        <p:spPr>
          <a:xfrm>
            <a:off x="200800" y="1776300"/>
            <a:ext cx="3043800" cy="572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a:t>“</a:t>
            </a:r>
            <a:r>
              <a:rPr b="1" lang="en"/>
              <a:t>Memory Game” </a:t>
            </a:r>
            <a:endParaRPr/>
          </a:p>
          <a:p>
            <a:pPr indent="0" lvl="0" marL="0" marR="0" rtl="0" algn="ctr">
              <a:lnSpc>
                <a:spcPct val="100000"/>
              </a:lnSpc>
              <a:spcBef>
                <a:spcPts val="0"/>
              </a:spcBef>
              <a:spcAft>
                <a:spcPts val="0"/>
              </a:spcAft>
              <a:buNone/>
            </a:pPr>
            <a:r>
              <a:rPr i="1" lang="en" sz="1000"/>
              <a:t>Apples to Apples style card game with prompts to foster conversation</a:t>
            </a:r>
            <a:endParaRPr i="1" sz="1000"/>
          </a:p>
        </p:txBody>
      </p:sp>
      <p:sp>
        <p:nvSpPr>
          <p:cNvPr id="560" name="Google Shape;560;p61"/>
          <p:cNvSpPr txBox="1"/>
          <p:nvPr>
            <p:ph idx="6" type="subTitle"/>
          </p:nvPr>
        </p:nvSpPr>
        <p:spPr>
          <a:xfrm>
            <a:off x="371350" y="2458350"/>
            <a:ext cx="2702700" cy="1196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000000"/>
                </a:solidFill>
                <a:highlight>
                  <a:srgbClr val="B6D7A8"/>
                </a:highlight>
              </a:rPr>
              <a:t>“Fun and engaging”</a:t>
            </a:r>
            <a:r>
              <a:rPr lang="en" sz="1000">
                <a:solidFill>
                  <a:srgbClr val="FF0000"/>
                </a:solidFill>
              </a:rPr>
              <a:t> </a:t>
            </a:r>
            <a:r>
              <a:rPr lang="en" sz="1000">
                <a:solidFill>
                  <a:srgbClr val="0B0648"/>
                </a:solidFill>
              </a:rPr>
              <a:t>at first but became </a:t>
            </a:r>
            <a:r>
              <a:rPr lang="en" sz="1000">
                <a:solidFill>
                  <a:srgbClr val="0B0648"/>
                </a:solidFill>
                <a:highlight>
                  <a:srgbClr val="E06666"/>
                </a:highlight>
              </a:rPr>
              <a:t>“jarring” </a:t>
            </a:r>
            <a:r>
              <a:rPr lang="en" sz="1000">
                <a:solidFill>
                  <a:srgbClr val="0B0648"/>
                </a:solidFill>
              </a:rPr>
              <a:t>when they did </a:t>
            </a:r>
            <a:r>
              <a:rPr lang="en" sz="1000">
                <a:solidFill>
                  <a:srgbClr val="0B0648"/>
                </a:solidFill>
                <a:highlight>
                  <a:srgbClr val="E06666"/>
                </a:highlight>
              </a:rPr>
              <a:t>not switch topics or stop quickly</a:t>
            </a:r>
            <a:r>
              <a:rPr lang="en" sz="1000">
                <a:solidFill>
                  <a:srgbClr val="0B0648"/>
                </a:solidFill>
              </a:rPr>
              <a:t> enough</a:t>
            </a:r>
            <a:endParaRPr sz="1000">
              <a:solidFill>
                <a:srgbClr val="0B0648"/>
              </a:solidFill>
            </a:endParaRPr>
          </a:p>
          <a:p>
            <a:pPr indent="0" lvl="0" marL="0" marR="0" rtl="0" algn="ctr">
              <a:lnSpc>
                <a:spcPct val="100000"/>
              </a:lnSpc>
              <a:spcBef>
                <a:spcPts val="0"/>
              </a:spcBef>
              <a:spcAft>
                <a:spcPts val="0"/>
              </a:spcAft>
              <a:buNone/>
            </a:pPr>
            <a:r>
              <a:t/>
            </a:r>
            <a:endParaRPr sz="1000">
              <a:solidFill>
                <a:srgbClr val="0B0648"/>
              </a:solidFill>
              <a:highlight>
                <a:srgbClr val="E06666"/>
              </a:highlight>
            </a:endParaRPr>
          </a:p>
          <a:p>
            <a:pPr indent="0" lvl="0" marL="0" marR="0" rtl="0" algn="ctr">
              <a:lnSpc>
                <a:spcPct val="100000"/>
              </a:lnSpc>
              <a:spcBef>
                <a:spcPts val="0"/>
              </a:spcBef>
              <a:spcAft>
                <a:spcPts val="0"/>
              </a:spcAft>
              <a:buNone/>
            </a:pPr>
            <a:r>
              <a:rPr lang="en" sz="1000">
                <a:solidFill>
                  <a:srgbClr val="0B0648"/>
                </a:solidFill>
              </a:rPr>
              <a:t>The game successfully </a:t>
            </a:r>
            <a:r>
              <a:rPr lang="en" sz="1000">
                <a:solidFill>
                  <a:srgbClr val="0B0648"/>
                </a:solidFill>
                <a:highlight>
                  <a:srgbClr val="B6D7A8"/>
                </a:highlight>
              </a:rPr>
              <a:t>produced</a:t>
            </a:r>
            <a:r>
              <a:rPr lang="en" sz="1000">
                <a:solidFill>
                  <a:srgbClr val="0B0648"/>
                </a:solidFill>
              </a:rPr>
              <a:t> </a:t>
            </a:r>
            <a:r>
              <a:rPr lang="en" sz="1000">
                <a:solidFill>
                  <a:srgbClr val="0B0648"/>
                </a:solidFill>
                <a:highlight>
                  <a:srgbClr val="B6D7A8"/>
                </a:highlight>
              </a:rPr>
              <a:t>insights</a:t>
            </a:r>
            <a:r>
              <a:rPr lang="en" sz="1000">
                <a:solidFill>
                  <a:srgbClr val="0B0648"/>
                </a:solidFill>
              </a:rPr>
              <a:t> and new information</a:t>
            </a:r>
            <a:endParaRPr sz="1000">
              <a:solidFill>
                <a:srgbClr val="0B0648"/>
              </a:solidFill>
            </a:endParaRPr>
          </a:p>
          <a:p>
            <a:pPr indent="0" lvl="0" marL="0" marR="0" rtl="0" algn="l">
              <a:lnSpc>
                <a:spcPct val="100000"/>
              </a:lnSpc>
              <a:spcBef>
                <a:spcPts val="0"/>
              </a:spcBef>
              <a:spcAft>
                <a:spcPts val="0"/>
              </a:spcAft>
              <a:buNone/>
            </a:pPr>
            <a:r>
              <a:t/>
            </a:r>
            <a:endParaRPr sz="1200">
              <a:solidFill>
                <a:srgbClr val="0B0648"/>
              </a:solidFill>
            </a:endParaRPr>
          </a:p>
          <a:p>
            <a:pPr indent="0" lvl="0" marL="0" marR="0" rtl="0" algn="ctr">
              <a:lnSpc>
                <a:spcPct val="100000"/>
              </a:lnSpc>
              <a:spcBef>
                <a:spcPts val="0"/>
              </a:spcBef>
              <a:spcAft>
                <a:spcPts val="0"/>
              </a:spcAft>
              <a:buNone/>
            </a:pPr>
            <a:r>
              <a:t/>
            </a:r>
            <a:endParaRPr sz="1200">
              <a:solidFill>
                <a:srgbClr val="FF0000"/>
              </a:solidFill>
            </a:endParaRPr>
          </a:p>
          <a:p>
            <a:pPr indent="0" lvl="0" marL="0" marR="0" rtl="0" algn="ctr">
              <a:lnSpc>
                <a:spcPct val="100000"/>
              </a:lnSpc>
              <a:spcBef>
                <a:spcPts val="0"/>
              </a:spcBef>
              <a:spcAft>
                <a:spcPts val="0"/>
              </a:spcAft>
              <a:buNone/>
            </a:pPr>
            <a:r>
              <a:t/>
            </a:r>
            <a:endParaRPr sz="1200">
              <a:solidFill>
                <a:srgbClr val="FF0000"/>
              </a:solidFill>
            </a:endParaRPr>
          </a:p>
        </p:txBody>
      </p:sp>
      <p:sp>
        <p:nvSpPr>
          <p:cNvPr id="561" name="Google Shape;561;p61"/>
          <p:cNvSpPr txBox="1"/>
          <p:nvPr>
            <p:ph idx="6" type="subTitle"/>
          </p:nvPr>
        </p:nvSpPr>
        <p:spPr>
          <a:xfrm>
            <a:off x="3148350" y="1776300"/>
            <a:ext cx="2847300" cy="572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a:t>“Conversation Helper”</a:t>
            </a:r>
            <a:endParaRPr/>
          </a:p>
          <a:p>
            <a:pPr indent="0" lvl="0" marL="0" marR="0" rtl="0" algn="ctr">
              <a:lnSpc>
                <a:spcPct val="100000"/>
              </a:lnSpc>
              <a:spcBef>
                <a:spcPts val="0"/>
              </a:spcBef>
              <a:spcAft>
                <a:spcPts val="0"/>
              </a:spcAft>
              <a:buNone/>
            </a:pPr>
            <a:r>
              <a:rPr i="1" lang="en" sz="1000"/>
              <a:t>Help young people and their older loved ones share productive conversation</a:t>
            </a:r>
            <a:endParaRPr i="1" sz="1000"/>
          </a:p>
        </p:txBody>
      </p:sp>
      <p:sp>
        <p:nvSpPr>
          <p:cNvPr id="562" name="Google Shape;562;p61"/>
          <p:cNvSpPr txBox="1"/>
          <p:nvPr>
            <p:ph idx="6" type="subTitle"/>
          </p:nvPr>
        </p:nvSpPr>
        <p:spPr>
          <a:xfrm>
            <a:off x="3230975" y="2458350"/>
            <a:ext cx="2702700" cy="1196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000000"/>
                </a:solidFill>
              </a:rPr>
              <a:t>Parents said young people could </a:t>
            </a:r>
            <a:r>
              <a:rPr lang="en" sz="1000">
                <a:solidFill>
                  <a:srgbClr val="000000"/>
                </a:solidFill>
                <a:highlight>
                  <a:srgbClr val="B6D7A8"/>
                </a:highlight>
              </a:rPr>
              <a:t>“learn how to converse”</a:t>
            </a:r>
            <a:endParaRPr sz="1000">
              <a:solidFill>
                <a:srgbClr val="000000"/>
              </a:solidFill>
              <a:highlight>
                <a:srgbClr val="B6D7A8"/>
              </a:highlight>
            </a:endParaRPr>
          </a:p>
          <a:p>
            <a:pPr indent="0" lvl="0" marL="0" marR="0" rtl="0" algn="ctr">
              <a:lnSpc>
                <a:spcPct val="100000"/>
              </a:lnSpc>
              <a:spcBef>
                <a:spcPts val="0"/>
              </a:spcBef>
              <a:spcAft>
                <a:spcPts val="0"/>
              </a:spcAft>
              <a:buNone/>
            </a:pPr>
            <a:r>
              <a:t/>
            </a:r>
            <a:endParaRPr sz="1000">
              <a:solidFill>
                <a:srgbClr val="000000"/>
              </a:solidFill>
              <a:highlight>
                <a:srgbClr val="B6D7A8"/>
              </a:highlight>
            </a:endParaRPr>
          </a:p>
          <a:p>
            <a:pPr indent="0" lvl="0" marL="0" marR="0" rtl="0" algn="ctr">
              <a:lnSpc>
                <a:spcPct val="100000"/>
              </a:lnSpc>
              <a:spcBef>
                <a:spcPts val="0"/>
              </a:spcBef>
              <a:spcAft>
                <a:spcPts val="0"/>
              </a:spcAft>
              <a:buNone/>
            </a:pPr>
            <a:r>
              <a:rPr lang="en" sz="1000">
                <a:solidFill>
                  <a:srgbClr val="000000"/>
                </a:solidFill>
                <a:highlight>
                  <a:srgbClr val="E06666"/>
                </a:highlight>
              </a:rPr>
              <a:t>Questions</a:t>
            </a:r>
            <a:r>
              <a:rPr lang="en" sz="1000">
                <a:solidFill>
                  <a:srgbClr val="000000"/>
                </a:solidFill>
              </a:rPr>
              <a:t> were </a:t>
            </a:r>
            <a:r>
              <a:rPr lang="en" sz="1000">
                <a:solidFill>
                  <a:srgbClr val="000000"/>
                </a:solidFill>
                <a:highlight>
                  <a:srgbClr val="E06666"/>
                </a:highlight>
              </a:rPr>
              <a:t>“robotic” and “impersonal”</a:t>
            </a:r>
            <a:endParaRPr sz="1000">
              <a:solidFill>
                <a:srgbClr val="000000"/>
              </a:solidFill>
              <a:highlight>
                <a:srgbClr val="E06666"/>
              </a:highlight>
            </a:endParaRPr>
          </a:p>
          <a:p>
            <a:pPr indent="0" lvl="0" marL="0" marR="0" rtl="0" algn="ctr">
              <a:lnSpc>
                <a:spcPct val="100000"/>
              </a:lnSpc>
              <a:spcBef>
                <a:spcPts val="0"/>
              </a:spcBef>
              <a:spcAft>
                <a:spcPts val="0"/>
              </a:spcAft>
              <a:buNone/>
            </a:pPr>
            <a:r>
              <a:t/>
            </a:r>
            <a:endParaRPr sz="1000">
              <a:solidFill>
                <a:srgbClr val="000000"/>
              </a:solidFill>
              <a:highlight>
                <a:srgbClr val="E06666"/>
              </a:highlight>
            </a:endParaRPr>
          </a:p>
          <a:p>
            <a:pPr indent="0" lvl="0" marL="0" marR="0" rtl="0" algn="ctr">
              <a:lnSpc>
                <a:spcPct val="100000"/>
              </a:lnSpc>
              <a:spcBef>
                <a:spcPts val="0"/>
              </a:spcBef>
              <a:spcAft>
                <a:spcPts val="0"/>
              </a:spcAft>
              <a:buNone/>
            </a:pPr>
            <a:r>
              <a:rPr lang="en" sz="1000">
                <a:solidFill>
                  <a:srgbClr val="000000"/>
                </a:solidFill>
              </a:rPr>
              <a:t>The </a:t>
            </a:r>
            <a:r>
              <a:rPr lang="en" sz="1000">
                <a:solidFill>
                  <a:srgbClr val="000000"/>
                </a:solidFill>
                <a:highlight>
                  <a:srgbClr val="E06666"/>
                </a:highlight>
              </a:rPr>
              <a:t>young user</a:t>
            </a:r>
            <a:r>
              <a:rPr lang="en" sz="1000">
                <a:solidFill>
                  <a:srgbClr val="000000"/>
                </a:solidFill>
              </a:rPr>
              <a:t> was </a:t>
            </a:r>
            <a:r>
              <a:rPr lang="en" sz="1000">
                <a:solidFill>
                  <a:srgbClr val="000000"/>
                </a:solidFill>
                <a:highlight>
                  <a:srgbClr val="E06666"/>
                </a:highlight>
              </a:rPr>
              <a:t>bored after a few minutes</a:t>
            </a:r>
            <a:endParaRPr sz="1000">
              <a:solidFill>
                <a:srgbClr val="000000"/>
              </a:solidFill>
              <a:highlight>
                <a:srgbClr val="E06666"/>
              </a:highlight>
            </a:endParaRPr>
          </a:p>
          <a:p>
            <a:pPr indent="0" lvl="0" marL="0" marR="0" rtl="0" algn="ctr">
              <a:lnSpc>
                <a:spcPct val="100000"/>
              </a:lnSpc>
              <a:spcBef>
                <a:spcPts val="0"/>
              </a:spcBef>
              <a:spcAft>
                <a:spcPts val="0"/>
              </a:spcAft>
              <a:buNone/>
            </a:pPr>
            <a:r>
              <a:t/>
            </a:r>
            <a:endParaRPr sz="1000">
              <a:solidFill>
                <a:srgbClr val="000000"/>
              </a:solidFill>
            </a:endParaRPr>
          </a:p>
          <a:p>
            <a:pPr indent="0" lvl="0" marL="0" marR="0" rtl="0" algn="ctr">
              <a:lnSpc>
                <a:spcPct val="100000"/>
              </a:lnSpc>
              <a:spcBef>
                <a:spcPts val="0"/>
              </a:spcBef>
              <a:spcAft>
                <a:spcPts val="0"/>
              </a:spcAft>
              <a:buNone/>
            </a:pPr>
            <a:r>
              <a:t/>
            </a:r>
            <a:endParaRPr sz="1000">
              <a:solidFill>
                <a:srgbClr val="000000"/>
              </a:solidFill>
            </a:endParaRPr>
          </a:p>
          <a:p>
            <a:pPr indent="0" lvl="0" marL="0" marR="0" rtl="0" algn="l">
              <a:lnSpc>
                <a:spcPct val="100000"/>
              </a:lnSpc>
              <a:spcBef>
                <a:spcPts val="0"/>
              </a:spcBef>
              <a:spcAft>
                <a:spcPts val="0"/>
              </a:spcAft>
              <a:buNone/>
            </a:pPr>
            <a:r>
              <a:t/>
            </a:r>
            <a:endParaRPr sz="1200">
              <a:solidFill>
                <a:srgbClr val="0B0648"/>
              </a:solidFill>
            </a:endParaRPr>
          </a:p>
          <a:p>
            <a:pPr indent="0" lvl="0" marL="0" marR="0" rtl="0" algn="ctr">
              <a:lnSpc>
                <a:spcPct val="100000"/>
              </a:lnSpc>
              <a:spcBef>
                <a:spcPts val="0"/>
              </a:spcBef>
              <a:spcAft>
                <a:spcPts val="0"/>
              </a:spcAft>
              <a:buNone/>
            </a:pPr>
            <a:r>
              <a:t/>
            </a:r>
            <a:endParaRPr sz="1200">
              <a:solidFill>
                <a:srgbClr val="FF0000"/>
              </a:solidFill>
            </a:endParaRPr>
          </a:p>
          <a:p>
            <a:pPr indent="0" lvl="0" marL="0" marR="0" rtl="0" algn="ctr">
              <a:lnSpc>
                <a:spcPct val="100000"/>
              </a:lnSpc>
              <a:spcBef>
                <a:spcPts val="0"/>
              </a:spcBef>
              <a:spcAft>
                <a:spcPts val="0"/>
              </a:spcAft>
              <a:buNone/>
            </a:pPr>
            <a:r>
              <a:t/>
            </a:r>
            <a:endParaRPr sz="1200">
              <a:solidFill>
                <a:srgbClr val="FF0000"/>
              </a:solidFill>
            </a:endParaRPr>
          </a:p>
        </p:txBody>
      </p:sp>
      <p:sp>
        <p:nvSpPr>
          <p:cNvPr id="563" name="Google Shape;563;p61"/>
          <p:cNvSpPr txBox="1"/>
          <p:nvPr>
            <p:ph idx="6" type="subTitle"/>
          </p:nvPr>
        </p:nvSpPr>
        <p:spPr>
          <a:xfrm>
            <a:off x="6128725" y="1776300"/>
            <a:ext cx="2585100" cy="572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a:t>“Timeline” </a:t>
            </a:r>
            <a:endParaRPr/>
          </a:p>
          <a:p>
            <a:pPr indent="0" lvl="0" marL="0" marR="0" rtl="0" algn="ctr">
              <a:lnSpc>
                <a:spcPct val="100000"/>
              </a:lnSpc>
              <a:spcBef>
                <a:spcPts val="0"/>
              </a:spcBef>
              <a:spcAft>
                <a:spcPts val="0"/>
              </a:spcAft>
              <a:buNone/>
            </a:pPr>
            <a:r>
              <a:rPr i="1" lang="en" sz="1000"/>
              <a:t>A timeline interface to see your collection of family stories organized</a:t>
            </a:r>
            <a:endParaRPr i="1" sz="1000"/>
          </a:p>
        </p:txBody>
      </p:sp>
      <p:sp>
        <p:nvSpPr>
          <p:cNvPr id="564" name="Google Shape;564;p61"/>
          <p:cNvSpPr txBox="1"/>
          <p:nvPr>
            <p:ph idx="6" type="subTitle"/>
          </p:nvPr>
        </p:nvSpPr>
        <p:spPr>
          <a:xfrm>
            <a:off x="6069925" y="2458350"/>
            <a:ext cx="2702700" cy="11967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1000">
                <a:solidFill>
                  <a:srgbClr val="000000"/>
                </a:solidFill>
                <a:highlight>
                  <a:srgbClr val="E06666"/>
                </a:highlight>
              </a:rPr>
              <a:t>The timeline did not seem useful</a:t>
            </a:r>
            <a:endParaRPr sz="1000">
              <a:solidFill>
                <a:srgbClr val="000000"/>
              </a:solidFill>
              <a:highlight>
                <a:srgbClr val="E06666"/>
              </a:highlight>
            </a:endParaRPr>
          </a:p>
          <a:p>
            <a:pPr indent="0" lvl="0" marL="0" marR="0" rtl="0" algn="ctr">
              <a:lnSpc>
                <a:spcPct val="100000"/>
              </a:lnSpc>
              <a:spcBef>
                <a:spcPts val="0"/>
              </a:spcBef>
              <a:spcAft>
                <a:spcPts val="0"/>
              </a:spcAft>
              <a:buNone/>
            </a:pPr>
            <a:r>
              <a:t/>
            </a:r>
            <a:endParaRPr sz="1000">
              <a:solidFill>
                <a:srgbClr val="000000"/>
              </a:solidFill>
              <a:highlight>
                <a:srgbClr val="E06666"/>
              </a:highlight>
            </a:endParaRPr>
          </a:p>
          <a:p>
            <a:pPr indent="0" lvl="0" marL="0" marR="0" rtl="0" algn="ctr">
              <a:lnSpc>
                <a:spcPct val="100000"/>
              </a:lnSpc>
              <a:spcBef>
                <a:spcPts val="0"/>
              </a:spcBef>
              <a:spcAft>
                <a:spcPts val="0"/>
              </a:spcAft>
              <a:buNone/>
            </a:pPr>
            <a:r>
              <a:rPr lang="en" sz="1000">
                <a:solidFill>
                  <a:srgbClr val="000000"/>
                </a:solidFill>
                <a:highlight>
                  <a:srgbClr val="E06666"/>
                </a:highlight>
              </a:rPr>
              <a:t>Much more of a UI idea than a feature</a:t>
            </a:r>
            <a:endParaRPr sz="1000">
              <a:solidFill>
                <a:srgbClr val="000000"/>
              </a:solidFill>
              <a:highlight>
                <a:srgbClr val="E06666"/>
              </a:highlight>
            </a:endParaRPr>
          </a:p>
          <a:p>
            <a:pPr indent="0" lvl="0" marL="0" marR="0" rtl="0" algn="l">
              <a:lnSpc>
                <a:spcPct val="100000"/>
              </a:lnSpc>
              <a:spcBef>
                <a:spcPts val="0"/>
              </a:spcBef>
              <a:spcAft>
                <a:spcPts val="0"/>
              </a:spcAft>
              <a:buNone/>
            </a:pPr>
            <a:r>
              <a:t/>
            </a:r>
            <a:endParaRPr sz="1200">
              <a:solidFill>
                <a:srgbClr val="0B0648"/>
              </a:solidFill>
            </a:endParaRPr>
          </a:p>
          <a:p>
            <a:pPr indent="0" lvl="0" marL="0" marR="0" rtl="0" algn="ctr">
              <a:lnSpc>
                <a:spcPct val="100000"/>
              </a:lnSpc>
              <a:spcBef>
                <a:spcPts val="0"/>
              </a:spcBef>
              <a:spcAft>
                <a:spcPts val="0"/>
              </a:spcAft>
              <a:buNone/>
            </a:pPr>
            <a:r>
              <a:t/>
            </a:r>
            <a:endParaRPr sz="1200">
              <a:solidFill>
                <a:srgbClr val="FF0000"/>
              </a:solidFill>
            </a:endParaRPr>
          </a:p>
          <a:p>
            <a:pPr indent="0" lvl="0" marL="0" marR="0" rtl="0" algn="ctr">
              <a:lnSpc>
                <a:spcPct val="100000"/>
              </a:lnSpc>
              <a:spcBef>
                <a:spcPts val="0"/>
              </a:spcBef>
              <a:spcAft>
                <a:spcPts val="0"/>
              </a:spcAft>
              <a:buNone/>
            </a:pPr>
            <a:r>
              <a:t/>
            </a:r>
            <a:endParaRPr sz="120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62"/>
          <p:cNvSpPr txBox="1"/>
          <p:nvPr>
            <p:ph type="title"/>
          </p:nvPr>
        </p:nvSpPr>
        <p:spPr>
          <a:xfrm>
            <a:off x="637025" y="292625"/>
            <a:ext cx="8024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Incorporating A2 feedback into our concept</a:t>
            </a:r>
            <a:endParaRPr/>
          </a:p>
        </p:txBody>
      </p:sp>
      <p:sp>
        <p:nvSpPr>
          <p:cNvPr id="570" name="Google Shape;570;p62"/>
          <p:cNvSpPr txBox="1"/>
          <p:nvPr/>
        </p:nvSpPr>
        <p:spPr>
          <a:xfrm>
            <a:off x="419250" y="10177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highlight>
                  <a:srgbClr val="B6D7A8"/>
                </a:highlight>
                <a:latin typeface="Montserrat"/>
                <a:ea typeface="Montserrat"/>
                <a:cs typeface="Montserrat"/>
                <a:sym typeface="Montserrat"/>
              </a:rPr>
              <a:t>“Fun and engaging”</a:t>
            </a:r>
            <a:r>
              <a:rPr lang="en" sz="1000">
                <a:solidFill>
                  <a:srgbClr val="FF0000"/>
                </a:solidFill>
                <a:latin typeface="Montserrat"/>
                <a:ea typeface="Montserrat"/>
                <a:cs typeface="Montserrat"/>
                <a:sym typeface="Montserrat"/>
              </a:rPr>
              <a:t> </a:t>
            </a:r>
            <a:r>
              <a:rPr lang="en" sz="1000">
                <a:solidFill>
                  <a:srgbClr val="0B0648"/>
                </a:solidFill>
                <a:latin typeface="Montserrat"/>
                <a:ea typeface="Montserrat"/>
                <a:cs typeface="Montserrat"/>
                <a:sym typeface="Montserrat"/>
              </a:rPr>
              <a:t>at first but became </a:t>
            </a:r>
            <a:r>
              <a:rPr lang="en" sz="1000">
                <a:solidFill>
                  <a:srgbClr val="0B0648"/>
                </a:solidFill>
                <a:highlight>
                  <a:srgbClr val="E06666"/>
                </a:highlight>
                <a:latin typeface="Montserrat"/>
                <a:ea typeface="Montserrat"/>
                <a:cs typeface="Montserrat"/>
                <a:sym typeface="Montserrat"/>
              </a:rPr>
              <a:t>“jarring” </a:t>
            </a:r>
            <a:r>
              <a:rPr lang="en" sz="1000">
                <a:solidFill>
                  <a:srgbClr val="0B0648"/>
                </a:solidFill>
                <a:latin typeface="Montserrat"/>
                <a:ea typeface="Montserrat"/>
                <a:cs typeface="Montserrat"/>
                <a:sym typeface="Montserrat"/>
              </a:rPr>
              <a:t>when they did </a:t>
            </a:r>
            <a:r>
              <a:rPr lang="en" sz="1000">
                <a:solidFill>
                  <a:srgbClr val="0B0648"/>
                </a:solidFill>
                <a:highlight>
                  <a:srgbClr val="E06666"/>
                </a:highlight>
                <a:latin typeface="Montserrat"/>
                <a:ea typeface="Montserrat"/>
                <a:cs typeface="Montserrat"/>
                <a:sym typeface="Montserrat"/>
              </a:rPr>
              <a:t>not switch topics or stop quickly</a:t>
            </a:r>
            <a:r>
              <a:rPr lang="en" sz="1000">
                <a:solidFill>
                  <a:srgbClr val="0B0648"/>
                </a:solidFill>
                <a:latin typeface="Montserrat"/>
                <a:ea typeface="Montserrat"/>
                <a:cs typeface="Montserrat"/>
                <a:sym typeface="Montserrat"/>
              </a:rPr>
              <a:t> enough</a:t>
            </a:r>
            <a:endParaRPr/>
          </a:p>
        </p:txBody>
      </p:sp>
      <p:cxnSp>
        <p:nvCxnSpPr>
          <p:cNvPr id="571" name="Google Shape;571;p62"/>
          <p:cNvCxnSpPr/>
          <p:nvPr/>
        </p:nvCxnSpPr>
        <p:spPr>
          <a:xfrm>
            <a:off x="3544400" y="1557525"/>
            <a:ext cx="1752000" cy="0"/>
          </a:xfrm>
          <a:prstGeom prst="straightConnector1">
            <a:avLst/>
          </a:prstGeom>
          <a:noFill/>
          <a:ln cap="flat" cmpd="sng" w="9525">
            <a:solidFill>
              <a:srgbClr val="B4A7D6"/>
            </a:solidFill>
            <a:prstDash val="solid"/>
            <a:round/>
            <a:headEnd len="med" w="med" type="none"/>
            <a:tailEnd len="med" w="med" type="triangle"/>
          </a:ln>
        </p:spPr>
      </p:cxnSp>
      <p:sp>
        <p:nvSpPr>
          <p:cNvPr id="572" name="Google Shape;572;p62"/>
          <p:cNvSpPr txBox="1"/>
          <p:nvPr/>
        </p:nvSpPr>
        <p:spPr>
          <a:xfrm>
            <a:off x="419250" y="2097325"/>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0B0648"/>
                </a:solidFill>
                <a:latin typeface="Montserrat"/>
                <a:ea typeface="Montserrat"/>
                <a:cs typeface="Montserrat"/>
                <a:sym typeface="Montserrat"/>
              </a:rPr>
              <a:t>The game successfully </a:t>
            </a:r>
            <a:r>
              <a:rPr lang="en" sz="1000">
                <a:solidFill>
                  <a:srgbClr val="0B0648"/>
                </a:solidFill>
                <a:highlight>
                  <a:srgbClr val="B6D7A8"/>
                </a:highlight>
                <a:latin typeface="Montserrat"/>
                <a:ea typeface="Montserrat"/>
                <a:cs typeface="Montserrat"/>
                <a:sym typeface="Montserrat"/>
              </a:rPr>
              <a:t>produced</a:t>
            </a:r>
            <a:r>
              <a:rPr lang="en" sz="1000">
                <a:solidFill>
                  <a:srgbClr val="0B0648"/>
                </a:solidFill>
                <a:latin typeface="Montserrat"/>
                <a:ea typeface="Montserrat"/>
                <a:cs typeface="Montserrat"/>
                <a:sym typeface="Montserrat"/>
              </a:rPr>
              <a:t> </a:t>
            </a:r>
            <a:r>
              <a:rPr lang="en" sz="1000">
                <a:solidFill>
                  <a:srgbClr val="0B0648"/>
                </a:solidFill>
                <a:highlight>
                  <a:srgbClr val="B6D7A8"/>
                </a:highlight>
                <a:latin typeface="Montserrat"/>
                <a:ea typeface="Montserrat"/>
                <a:cs typeface="Montserrat"/>
                <a:sym typeface="Montserrat"/>
              </a:rPr>
              <a:t>insights</a:t>
            </a:r>
            <a:r>
              <a:rPr lang="en" sz="1000">
                <a:solidFill>
                  <a:srgbClr val="0B0648"/>
                </a:solidFill>
                <a:latin typeface="Montserrat"/>
                <a:ea typeface="Montserrat"/>
                <a:cs typeface="Montserrat"/>
                <a:sym typeface="Montserrat"/>
              </a:rPr>
              <a:t> and new information</a:t>
            </a:r>
            <a:endParaRPr/>
          </a:p>
        </p:txBody>
      </p:sp>
      <p:cxnSp>
        <p:nvCxnSpPr>
          <p:cNvPr id="573" name="Google Shape;573;p62"/>
          <p:cNvCxnSpPr/>
          <p:nvPr/>
        </p:nvCxnSpPr>
        <p:spPr>
          <a:xfrm>
            <a:off x="3544400" y="2380575"/>
            <a:ext cx="1752000" cy="0"/>
          </a:xfrm>
          <a:prstGeom prst="straightConnector1">
            <a:avLst/>
          </a:prstGeom>
          <a:noFill/>
          <a:ln cap="flat" cmpd="sng" w="9525">
            <a:solidFill>
              <a:srgbClr val="B4A7D6"/>
            </a:solidFill>
            <a:prstDash val="solid"/>
            <a:round/>
            <a:headEnd len="med" w="med" type="none"/>
            <a:tailEnd len="med" w="med" type="triangle"/>
          </a:ln>
        </p:spPr>
      </p:cxnSp>
      <p:sp>
        <p:nvSpPr>
          <p:cNvPr id="574" name="Google Shape;574;p62"/>
          <p:cNvSpPr txBox="1"/>
          <p:nvPr/>
        </p:nvSpPr>
        <p:spPr>
          <a:xfrm>
            <a:off x="419250" y="2866275"/>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Parents said young people could </a:t>
            </a:r>
            <a:r>
              <a:rPr lang="en" sz="1000">
                <a:solidFill>
                  <a:schemeClr val="dk1"/>
                </a:solidFill>
                <a:highlight>
                  <a:srgbClr val="B6D7A8"/>
                </a:highlight>
                <a:latin typeface="Montserrat"/>
                <a:ea typeface="Montserrat"/>
                <a:cs typeface="Montserrat"/>
                <a:sym typeface="Montserrat"/>
              </a:rPr>
              <a:t>“learn how to converse”</a:t>
            </a:r>
            <a:endParaRPr/>
          </a:p>
        </p:txBody>
      </p:sp>
      <p:cxnSp>
        <p:nvCxnSpPr>
          <p:cNvPr id="575" name="Google Shape;575;p62"/>
          <p:cNvCxnSpPr/>
          <p:nvPr/>
        </p:nvCxnSpPr>
        <p:spPr>
          <a:xfrm>
            <a:off x="3544400" y="3149525"/>
            <a:ext cx="1752000" cy="0"/>
          </a:xfrm>
          <a:prstGeom prst="straightConnector1">
            <a:avLst/>
          </a:prstGeom>
          <a:noFill/>
          <a:ln cap="flat" cmpd="sng" w="9525">
            <a:solidFill>
              <a:srgbClr val="B4A7D6"/>
            </a:solidFill>
            <a:prstDash val="solid"/>
            <a:round/>
            <a:headEnd len="med" w="med" type="none"/>
            <a:tailEnd len="med" w="med" type="triangle"/>
          </a:ln>
        </p:spPr>
      </p:cxnSp>
      <p:sp>
        <p:nvSpPr>
          <p:cNvPr id="576" name="Google Shape;576;p62"/>
          <p:cNvSpPr txBox="1"/>
          <p:nvPr/>
        </p:nvSpPr>
        <p:spPr>
          <a:xfrm>
            <a:off x="419250" y="1608125"/>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The </a:t>
            </a:r>
            <a:r>
              <a:rPr lang="en" sz="1000">
                <a:solidFill>
                  <a:schemeClr val="dk1"/>
                </a:solidFill>
                <a:highlight>
                  <a:srgbClr val="E06666"/>
                </a:highlight>
                <a:latin typeface="Montserrat"/>
                <a:ea typeface="Montserrat"/>
                <a:cs typeface="Montserrat"/>
                <a:sym typeface="Montserrat"/>
              </a:rPr>
              <a:t>young user</a:t>
            </a:r>
            <a:r>
              <a:rPr lang="en" sz="1000">
                <a:solidFill>
                  <a:schemeClr val="dk1"/>
                </a:solidFill>
                <a:latin typeface="Montserrat"/>
                <a:ea typeface="Montserrat"/>
                <a:cs typeface="Montserrat"/>
                <a:sym typeface="Montserrat"/>
              </a:rPr>
              <a:t> was </a:t>
            </a:r>
            <a:r>
              <a:rPr lang="en" sz="1000">
                <a:solidFill>
                  <a:schemeClr val="dk1"/>
                </a:solidFill>
                <a:highlight>
                  <a:srgbClr val="E06666"/>
                </a:highlight>
                <a:latin typeface="Montserrat"/>
                <a:ea typeface="Montserrat"/>
                <a:cs typeface="Montserrat"/>
                <a:sym typeface="Montserrat"/>
              </a:rPr>
              <a:t>bored after a few minutes</a:t>
            </a:r>
            <a:endParaRPr/>
          </a:p>
        </p:txBody>
      </p:sp>
      <p:sp>
        <p:nvSpPr>
          <p:cNvPr id="577" name="Google Shape;577;p62"/>
          <p:cNvSpPr txBox="1"/>
          <p:nvPr/>
        </p:nvSpPr>
        <p:spPr>
          <a:xfrm>
            <a:off x="419250" y="3705425"/>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highlight>
                  <a:srgbClr val="E06666"/>
                </a:highlight>
                <a:latin typeface="Montserrat"/>
                <a:ea typeface="Montserrat"/>
                <a:cs typeface="Montserrat"/>
                <a:sym typeface="Montserrat"/>
              </a:rPr>
              <a:t>Questions</a:t>
            </a:r>
            <a:r>
              <a:rPr lang="en" sz="1000">
                <a:solidFill>
                  <a:schemeClr val="dk1"/>
                </a:solidFill>
                <a:latin typeface="Montserrat"/>
                <a:ea typeface="Montserrat"/>
                <a:cs typeface="Montserrat"/>
                <a:sym typeface="Montserrat"/>
              </a:rPr>
              <a:t> were </a:t>
            </a:r>
            <a:r>
              <a:rPr lang="en" sz="1000">
                <a:solidFill>
                  <a:schemeClr val="dk1"/>
                </a:solidFill>
                <a:highlight>
                  <a:srgbClr val="E06666"/>
                </a:highlight>
                <a:latin typeface="Montserrat"/>
                <a:ea typeface="Montserrat"/>
                <a:cs typeface="Montserrat"/>
                <a:sym typeface="Montserrat"/>
              </a:rPr>
              <a:t>“robotic” and “impersonal”</a:t>
            </a:r>
            <a:endParaRPr/>
          </a:p>
        </p:txBody>
      </p:sp>
      <p:cxnSp>
        <p:nvCxnSpPr>
          <p:cNvPr id="578" name="Google Shape;578;p62"/>
          <p:cNvCxnSpPr/>
          <p:nvPr/>
        </p:nvCxnSpPr>
        <p:spPr>
          <a:xfrm>
            <a:off x="3544400" y="3874775"/>
            <a:ext cx="1752000" cy="0"/>
          </a:xfrm>
          <a:prstGeom prst="straightConnector1">
            <a:avLst/>
          </a:prstGeom>
          <a:noFill/>
          <a:ln cap="flat" cmpd="sng" w="9525">
            <a:solidFill>
              <a:srgbClr val="B4A7D6"/>
            </a:solidFill>
            <a:prstDash val="solid"/>
            <a:round/>
            <a:headEnd len="med" w="med" type="none"/>
            <a:tailEnd len="med" w="med" type="triangle"/>
          </a:ln>
        </p:spPr>
      </p:cxnSp>
      <p:sp>
        <p:nvSpPr>
          <p:cNvPr id="579" name="Google Shape;579;p62"/>
          <p:cNvSpPr txBox="1"/>
          <p:nvPr/>
        </p:nvSpPr>
        <p:spPr>
          <a:xfrm>
            <a:off x="5527425" y="1261175"/>
            <a:ext cx="3000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Bite-sized app usage and gameplay</a:t>
            </a:r>
            <a:endParaRPr sz="10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10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000">
                <a:solidFill>
                  <a:schemeClr val="dk1"/>
                </a:solidFill>
                <a:latin typeface="Montserrat"/>
                <a:ea typeface="Montserrat"/>
                <a:cs typeface="Montserrat"/>
                <a:sym typeface="Montserrat"/>
              </a:rPr>
              <a:t>Design the app to only be used for a few minutes/day and not every day</a:t>
            </a:r>
            <a:endParaRPr sz="1000">
              <a:solidFill>
                <a:schemeClr val="dk1"/>
              </a:solidFill>
              <a:latin typeface="Montserrat"/>
              <a:ea typeface="Montserrat"/>
              <a:cs typeface="Montserrat"/>
              <a:sym typeface="Montserrat"/>
            </a:endParaRPr>
          </a:p>
        </p:txBody>
      </p:sp>
      <p:sp>
        <p:nvSpPr>
          <p:cNvPr id="580" name="Google Shape;580;p62"/>
          <p:cNvSpPr txBox="1"/>
          <p:nvPr/>
        </p:nvSpPr>
        <p:spPr>
          <a:xfrm>
            <a:off x="5527425" y="2211225"/>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Keep the app as fun as possible and record the prompt responses</a:t>
            </a:r>
            <a:endParaRPr/>
          </a:p>
        </p:txBody>
      </p:sp>
      <p:sp>
        <p:nvSpPr>
          <p:cNvPr id="581" name="Google Shape;581;p62"/>
          <p:cNvSpPr txBox="1"/>
          <p:nvPr/>
        </p:nvSpPr>
        <p:spPr>
          <a:xfrm>
            <a:off x="5527425" y="29032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Young people can learn conversation patterns from the app and can submit questions of their own</a:t>
            </a:r>
            <a:endParaRPr/>
          </a:p>
        </p:txBody>
      </p:sp>
      <p:sp>
        <p:nvSpPr>
          <p:cNvPr id="582" name="Google Shape;582;p62"/>
          <p:cNvSpPr txBox="1"/>
          <p:nvPr/>
        </p:nvSpPr>
        <p:spPr>
          <a:xfrm>
            <a:off x="5527425" y="35515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AI will provide better prompts over time, and family-submitted prompts are hyper personal</a:t>
            </a:r>
            <a:endParaRPr/>
          </a:p>
        </p:txBody>
      </p:sp>
      <p:sp>
        <p:nvSpPr>
          <p:cNvPr id="583" name="Google Shape;583;p62"/>
          <p:cNvSpPr txBox="1"/>
          <p:nvPr/>
        </p:nvSpPr>
        <p:spPr>
          <a:xfrm>
            <a:off x="419250" y="4302825"/>
            <a:ext cx="300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highlight>
                  <a:srgbClr val="E06666"/>
                </a:highlight>
                <a:latin typeface="Montserrat"/>
                <a:ea typeface="Montserrat"/>
                <a:cs typeface="Montserrat"/>
                <a:sym typeface="Montserrat"/>
              </a:rPr>
              <a:t>The timeline did not seem useful</a:t>
            </a:r>
            <a:endParaRPr sz="1000">
              <a:solidFill>
                <a:schemeClr val="dk1"/>
              </a:solidFill>
              <a:highlight>
                <a:srgbClr val="E06666"/>
              </a:highlight>
              <a:latin typeface="Montserrat"/>
              <a:ea typeface="Montserrat"/>
              <a:cs typeface="Montserrat"/>
              <a:sym typeface="Montserrat"/>
            </a:endParaRPr>
          </a:p>
        </p:txBody>
      </p:sp>
      <p:cxnSp>
        <p:nvCxnSpPr>
          <p:cNvPr id="584" name="Google Shape;584;p62"/>
          <p:cNvCxnSpPr/>
          <p:nvPr/>
        </p:nvCxnSpPr>
        <p:spPr>
          <a:xfrm>
            <a:off x="3544400" y="4472175"/>
            <a:ext cx="1752000" cy="0"/>
          </a:xfrm>
          <a:prstGeom prst="straightConnector1">
            <a:avLst/>
          </a:prstGeom>
          <a:noFill/>
          <a:ln cap="flat" cmpd="sng" w="9525">
            <a:solidFill>
              <a:srgbClr val="B4A7D6"/>
            </a:solidFill>
            <a:prstDash val="solid"/>
            <a:round/>
            <a:headEnd len="med" w="med" type="none"/>
            <a:tailEnd len="med" w="med" type="triangle"/>
          </a:ln>
        </p:spPr>
      </p:cxnSp>
      <p:sp>
        <p:nvSpPr>
          <p:cNvPr id="585" name="Google Shape;585;p62"/>
          <p:cNvSpPr txBox="1"/>
          <p:nvPr/>
        </p:nvSpPr>
        <p:spPr>
          <a:xfrm>
            <a:off x="5527425" y="4225875"/>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Allow for customization for the organization of family-submitted information</a:t>
            </a:r>
            <a:endParaRPr/>
          </a:p>
        </p:txBody>
      </p:sp>
      <p:sp>
        <p:nvSpPr>
          <p:cNvPr id="586" name="Google Shape;586;p62"/>
          <p:cNvSpPr/>
          <p:nvPr/>
        </p:nvSpPr>
        <p:spPr>
          <a:xfrm>
            <a:off x="459575" y="988100"/>
            <a:ext cx="3084900" cy="1112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87" name="Google Shape;587;p62"/>
          <p:cNvSpPr/>
          <p:nvPr/>
        </p:nvSpPr>
        <p:spPr>
          <a:xfrm>
            <a:off x="5296400" y="1058125"/>
            <a:ext cx="3441600" cy="1112700"/>
          </a:xfrm>
          <a:prstGeom prst="rect">
            <a:avLst/>
          </a:prstGeom>
          <a:no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88" name="Google Shape;588;p62"/>
          <p:cNvSpPr/>
          <p:nvPr/>
        </p:nvSpPr>
        <p:spPr>
          <a:xfrm>
            <a:off x="5306625" y="2286050"/>
            <a:ext cx="3441600" cy="392700"/>
          </a:xfrm>
          <a:prstGeom prst="rect">
            <a:avLst/>
          </a:prstGeom>
          <a:no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89" name="Google Shape;589;p62"/>
          <p:cNvSpPr/>
          <p:nvPr/>
        </p:nvSpPr>
        <p:spPr>
          <a:xfrm>
            <a:off x="5306625" y="2903225"/>
            <a:ext cx="3441600" cy="646500"/>
          </a:xfrm>
          <a:prstGeom prst="rect">
            <a:avLst/>
          </a:prstGeom>
          <a:no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0" name="Google Shape;590;p62"/>
          <p:cNvSpPr/>
          <p:nvPr/>
        </p:nvSpPr>
        <p:spPr>
          <a:xfrm>
            <a:off x="5306625" y="3622425"/>
            <a:ext cx="3441600" cy="492600"/>
          </a:xfrm>
          <a:prstGeom prst="rect">
            <a:avLst/>
          </a:prstGeom>
          <a:no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1" name="Google Shape;591;p62"/>
          <p:cNvSpPr/>
          <p:nvPr/>
        </p:nvSpPr>
        <p:spPr>
          <a:xfrm>
            <a:off x="5306625" y="4187725"/>
            <a:ext cx="3441600" cy="572700"/>
          </a:xfrm>
          <a:prstGeom prst="rect">
            <a:avLst/>
          </a:prstGeom>
          <a:noFill/>
          <a:ln cap="flat" cmpd="sng" w="9525">
            <a:solidFill>
              <a:srgbClr val="B4A7D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2" name="Google Shape;592;p62"/>
          <p:cNvSpPr/>
          <p:nvPr/>
        </p:nvSpPr>
        <p:spPr>
          <a:xfrm>
            <a:off x="459575" y="2184175"/>
            <a:ext cx="3084900" cy="338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3" name="Google Shape;593;p62"/>
          <p:cNvSpPr/>
          <p:nvPr/>
        </p:nvSpPr>
        <p:spPr>
          <a:xfrm>
            <a:off x="459575" y="2924325"/>
            <a:ext cx="3084900" cy="392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4" name="Google Shape;594;p62"/>
          <p:cNvSpPr/>
          <p:nvPr/>
        </p:nvSpPr>
        <p:spPr>
          <a:xfrm>
            <a:off x="459575" y="3698250"/>
            <a:ext cx="3084900" cy="392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5" name="Google Shape;595;p62"/>
          <p:cNvSpPr/>
          <p:nvPr/>
        </p:nvSpPr>
        <p:spPr>
          <a:xfrm>
            <a:off x="459575" y="4302825"/>
            <a:ext cx="3084900" cy="392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596" name="Google Shape;596;p62"/>
          <p:cNvSpPr txBox="1"/>
          <p:nvPr/>
        </p:nvSpPr>
        <p:spPr>
          <a:xfrm>
            <a:off x="3583738" y="1058125"/>
            <a:ext cx="16734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rgbClr val="B4A7D6"/>
                </a:solidFill>
                <a:latin typeface="Montserrat"/>
                <a:ea typeface="Montserrat"/>
                <a:cs typeface="Montserrat"/>
                <a:sym typeface="Montserrat"/>
              </a:rPr>
              <a:t>What we changed</a:t>
            </a:r>
            <a:endParaRPr b="1" sz="1100">
              <a:solidFill>
                <a:srgbClr val="B4A7D6"/>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63"/>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Our New idea</a:t>
            </a:r>
            <a:endParaRPr/>
          </a:p>
        </p:txBody>
      </p:sp>
      <p:sp>
        <p:nvSpPr>
          <p:cNvPr id="602" name="Google Shape;602;p63"/>
          <p:cNvSpPr txBox="1"/>
          <p:nvPr>
            <p:ph idx="6" type="subTitle"/>
          </p:nvPr>
        </p:nvSpPr>
        <p:spPr>
          <a:xfrm>
            <a:off x="713225" y="1680975"/>
            <a:ext cx="7880700" cy="1935300"/>
          </a:xfrm>
          <a:prstGeom prst="rect">
            <a:avLst/>
          </a:prstGeom>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a:t>Our new concept is akin to</a:t>
            </a:r>
            <a:r>
              <a:rPr lang="en"/>
              <a:t> Duolingo but for family stories.</a:t>
            </a:r>
            <a:endParaRPr/>
          </a:p>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a:t>We want to make sharing, asking, and taking in family stories as casual and fun as possible.</a:t>
            </a:r>
            <a:endParaRPr/>
          </a:p>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a:t>We hope to bring families together by </a:t>
            </a:r>
            <a:r>
              <a:rPr lang="en"/>
              <a:t>incentivizing</a:t>
            </a:r>
            <a:r>
              <a:rPr lang="en"/>
              <a:t> spontaneity and unobtrusive-ness through only promoting a few minutes of app usage every day or every few days. Users can </a:t>
            </a:r>
            <a:r>
              <a:rPr lang="en"/>
              <a:t>engage</a:t>
            </a:r>
            <a:r>
              <a:rPr lang="en"/>
              <a:t> in diverse conversations to stay in touch with each other while assembling a larger family story </a:t>
            </a:r>
            <a:r>
              <a:rPr b="1" lang="en"/>
              <a:t>“one thread at a time”</a:t>
            </a:r>
            <a:r>
              <a:rPr lang="en"/>
              <a:t> and through bite-sized conversation,</a:t>
            </a:r>
            <a:r>
              <a:rPr lang="en"/>
              <a:t> rather than all at once.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