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embeddedFontLst>
    <p:embeddedFont>
      <p:font typeface="Poiret One"/>
      <p:regular r:id="rId57"/>
    </p:embeddedFont>
    <p:embeddedFont>
      <p:font typeface="Oxygen"/>
      <p:regular r:id="rId58"/>
      <p:bold r:id="rId59"/>
    </p:embeddedFont>
    <p:embeddedFont>
      <p:font typeface="Merriweather Light"/>
      <p:regular r:id="rId60"/>
      <p:bold r:id="rId61"/>
      <p:italic r:id="rId62"/>
      <p:boldItalic r:id="rId63"/>
    </p:embeddedFont>
    <p:embeddedFont>
      <p:font typeface="Montserrat"/>
      <p:regular r:id="rId64"/>
      <p:bold r:id="rId65"/>
      <p:italic r:id="rId66"/>
      <p:boldItalic r:id="rId67"/>
    </p:embeddedFont>
    <p:embeddedFont>
      <p:font typeface="Montserrat Medium"/>
      <p:regular r:id="rId68"/>
      <p:bold r:id="rId69"/>
      <p:italic r:id="rId70"/>
      <p:boldItalic r:id="rId71"/>
    </p:embeddedFont>
    <p:embeddedFont>
      <p:font typeface="Open Sans SemiBold"/>
      <p:regular r:id="rId72"/>
      <p:bold r:id="rId73"/>
      <p:italic r:id="rId74"/>
      <p:boldItalic r:id="rId75"/>
    </p:embeddedFont>
    <p:embeddedFont>
      <p:font typeface="Vidaloka"/>
      <p:regular r:id="rId76"/>
    </p:embeddedFont>
    <p:embeddedFont>
      <p:font typeface="Russo One"/>
      <p:regular r:id="rId77"/>
    </p:embeddedFont>
    <p:embeddedFont>
      <p:font typeface="Mako"/>
      <p:regular r:id="rId78"/>
    </p:embeddedFont>
    <p:embeddedFont>
      <p:font typeface="Crimson Text"/>
      <p:regular r:id="rId79"/>
      <p:bold r:id="rId80"/>
      <p:italic r:id="rId81"/>
      <p:boldItalic r:id="rId82"/>
    </p:embeddedFont>
    <p:embeddedFont>
      <p:font typeface="Open Sans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A3D753F-013C-4C11-9BCA-EBAFD33943E2}">
  <a:tblStyle styleId="{5A3D753F-013C-4C11-9BCA-EBAFD3394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OpenSans-bold.fntdata"/><Relationship Id="rId83" Type="http://schemas.openxmlformats.org/officeDocument/2006/relationships/font" Target="fonts/OpenSans-regular.fntdata"/><Relationship Id="rId42" Type="http://schemas.openxmlformats.org/officeDocument/2006/relationships/slide" Target="slides/slide37.xml"/><Relationship Id="rId86" Type="http://schemas.openxmlformats.org/officeDocument/2006/relationships/font" Target="fonts/OpenSans-boldItalic.fntdata"/><Relationship Id="rId41" Type="http://schemas.openxmlformats.org/officeDocument/2006/relationships/slide" Target="slides/slide36.xml"/><Relationship Id="rId85" Type="http://schemas.openxmlformats.org/officeDocument/2006/relationships/font" Target="fonts/OpenSans-italic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CrimsonText-bold.fntdata"/><Relationship Id="rId82" Type="http://schemas.openxmlformats.org/officeDocument/2006/relationships/font" Target="fonts/CrimsonText-boldItalic.fntdata"/><Relationship Id="rId81" Type="http://schemas.openxmlformats.org/officeDocument/2006/relationships/font" Target="fonts/CrimsonTex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OpenSansSemiBold-bold.fntdata"/><Relationship Id="rId72" Type="http://schemas.openxmlformats.org/officeDocument/2006/relationships/font" Target="fonts/OpenSansSemiBold-regular.fntdata"/><Relationship Id="rId31" Type="http://schemas.openxmlformats.org/officeDocument/2006/relationships/slide" Target="slides/slide26.xml"/><Relationship Id="rId75" Type="http://schemas.openxmlformats.org/officeDocument/2006/relationships/font" Target="fonts/OpenSansSemiBold-boldItalic.fntdata"/><Relationship Id="rId30" Type="http://schemas.openxmlformats.org/officeDocument/2006/relationships/slide" Target="slides/slide25.xml"/><Relationship Id="rId74" Type="http://schemas.openxmlformats.org/officeDocument/2006/relationships/font" Target="fonts/OpenSansSemiBold-italic.fntdata"/><Relationship Id="rId33" Type="http://schemas.openxmlformats.org/officeDocument/2006/relationships/slide" Target="slides/slide28.xml"/><Relationship Id="rId77" Type="http://schemas.openxmlformats.org/officeDocument/2006/relationships/font" Target="fonts/RussoOne-regular.fntdata"/><Relationship Id="rId32" Type="http://schemas.openxmlformats.org/officeDocument/2006/relationships/slide" Target="slides/slide27.xml"/><Relationship Id="rId76" Type="http://schemas.openxmlformats.org/officeDocument/2006/relationships/font" Target="fonts/Vidaloka-regular.fntdata"/><Relationship Id="rId35" Type="http://schemas.openxmlformats.org/officeDocument/2006/relationships/slide" Target="slides/slide30.xml"/><Relationship Id="rId79" Type="http://schemas.openxmlformats.org/officeDocument/2006/relationships/font" Target="fonts/CrimsonText-regular.fntdata"/><Relationship Id="rId34" Type="http://schemas.openxmlformats.org/officeDocument/2006/relationships/slide" Target="slides/slide29.xml"/><Relationship Id="rId78" Type="http://schemas.openxmlformats.org/officeDocument/2006/relationships/font" Target="fonts/Mako-regular.fntdata"/><Relationship Id="rId71" Type="http://schemas.openxmlformats.org/officeDocument/2006/relationships/font" Target="fonts/MontserratMedium-boldItalic.fntdata"/><Relationship Id="rId70" Type="http://schemas.openxmlformats.org/officeDocument/2006/relationships/font" Target="fonts/MontserratMedium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erriweatherLight-italic.fntdata"/><Relationship Id="rId61" Type="http://schemas.openxmlformats.org/officeDocument/2006/relationships/font" Target="fonts/MerriweatherLight-bold.fntdata"/><Relationship Id="rId20" Type="http://schemas.openxmlformats.org/officeDocument/2006/relationships/slide" Target="slides/slide15.xml"/><Relationship Id="rId64" Type="http://schemas.openxmlformats.org/officeDocument/2006/relationships/font" Target="fonts/Montserrat-regular.fntdata"/><Relationship Id="rId63" Type="http://schemas.openxmlformats.org/officeDocument/2006/relationships/font" Target="fonts/MerriweatherLight-boldItalic.fntdata"/><Relationship Id="rId22" Type="http://schemas.openxmlformats.org/officeDocument/2006/relationships/slide" Target="slides/slide17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.fntdata"/><Relationship Id="rId24" Type="http://schemas.openxmlformats.org/officeDocument/2006/relationships/slide" Target="slides/slide19.xml"/><Relationship Id="rId68" Type="http://schemas.openxmlformats.org/officeDocument/2006/relationships/font" Target="fonts/MontserratMedium-regular.fntdata"/><Relationship Id="rId23" Type="http://schemas.openxmlformats.org/officeDocument/2006/relationships/slide" Target="slides/slide18.xml"/><Relationship Id="rId67" Type="http://schemas.openxmlformats.org/officeDocument/2006/relationships/font" Target="fonts/Montserrat-boldItalic.fntdata"/><Relationship Id="rId60" Type="http://schemas.openxmlformats.org/officeDocument/2006/relationships/font" Target="fonts/MerriweatherLight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Medium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oiretOne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Oxygen-bold.fntdata"/><Relationship Id="rId14" Type="http://schemas.openxmlformats.org/officeDocument/2006/relationships/slide" Target="slides/slide9.xml"/><Relationship Id="rId58" Type="http://schemas.openxmlformats.org/officeDocument/2006/relationships/font" Target="fonts/Oxygen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8c5b6926c3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8c5b6926c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8c5b6926c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8c5b6926c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8c5b6926c3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28c5b6926c3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c5b6926c3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8c5b6926c3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8c5b6926c3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8c5b6926c3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4dcfb095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4dcfb095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8c5b6926c3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8c5b6926c3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8c5b6926c3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8c5b6926c3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8c5b6926c3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8c5b6926c3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cc7554a049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cc7554a049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f7a3c50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f7a3c50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cd8a80d6b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cd8a80d6b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assumption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8c5b6926c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28c5b6926c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Participants: my mom, my dad, and my brother (64, 54, 15)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8c5b6926c3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8c5b6926c3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8c5b6926c3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8c5b6926c3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8c5b6926c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8c5b6926c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8c5b6926c3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8c5b6926c3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8c5b6926c3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28c5b6926c3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8c5b6926c3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8c5b6926c3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8c5b6926c3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8c5b6926c3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8c5b6926c3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8c5b6926c3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assumption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8c5b6926c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8c5b6926c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8c5b6926c3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8c5b6926c3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Participants: 2 students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8c5b6926c3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8c5b6926c3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8c5b6926c3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8c5b6926c3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8c5b6926c3_0_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28c5b6926c3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8c5b6926c3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8c5b6926c3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8c5b6926c3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8c5b6926c3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8c5b6926c3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8c5b6926c3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8c5b6926c3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8c5b6926c3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assumption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8c5b6926c3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8c5b6926c3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Participants: 2 students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8c5b6926c3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8c5b6926c3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c7554a049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c7554a049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8c5b6926c3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8c5b6926c3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8c5b6926c3_0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8c5b6926c3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8c5b6926c3_0_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8c5b6926c3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8c5b6926c3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8c5b6926c3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cc7554a049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cc7554a049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cd8a80d6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cd8a80d6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4dcfb0956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24dcfb0956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4dd9d1da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4dd9d1da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8c5b6926c3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8c5b6926c3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Sunanda and Ram gave us their contact info!!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cc7554a049_0_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cc7554a049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 brainstorm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5aad17dc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05aad17dc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4dcfb0956c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24dcfb0956c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Rapid prototypes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4dcfb0956c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4dcfb0956c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cf7a3c503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cf7a3c503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8c5b6926c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8c5b6926c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8c5b6926c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8c5b6926c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8c5b6926c3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8c5b6926c3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713225" y="1345363"/>
            <a:ext cx="77175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5143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" type="subTitle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6" name="Google Shape;76;p13"/>
          <p:cNvSpPr txBox="1"/>
          <p:nvPr>
            <p:ph idx="2" type="subTitle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3" type="subTitle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8" name="Google Shape;78;p13"/>
          <p:cNvSpPr txBox="1"/>
          <p:nvPr>
            <p:ph idx="4" type="subTitle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5" type="subTitle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7" type="subTitle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2" name="Google Shape;82;p13"/>
          <p:cNvSpPr txBox="1"/>
          <p:nvPr>
            <p:ph idx="8" type="subTitle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9" type="title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hasCustomPrompt="1" idx="13" type="title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14" type="title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hasCustomPrompt="1" idx="15" type="title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1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4"/>
          <p:cNvSpPr txBox="1"/>
          <p:nvPr>
            <p:ph hasCustomPrompt="1" idx="2" type="title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3" type="title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14"/>
          <p:cNvSpPr txBox="1"/>
          <p:nvPr>
            <p:ph hasCustomPrompt="1" idx="4" type="title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/>
          <p:nvPr>
            <p:ph idx="5" type="subTitle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6" type="title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4"/>
          <p:cNvSpPr txBox="1"/>
          <p:nvPr>
            <p:ph hasCustomPrompt="1" idx="7" type="title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/>
          <p:nvPr>
            <p:ph idx="8" type="subTitle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9" type="title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4"/>
          <p:cNvSpPr txBox="1"/>
          <p:nvPr>
            <p:ph hasCustomPrompt="1" idx="13" type="title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/>
          <p:nvPr>
            <p:ph idx="14" type="subTitle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5" type="title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14"/>
          <p:cNvSpPr txBox="1"/>
          <p:nvPr>
            <p:ph hasCustomPrompt="1" idx="16" type="title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/>
          <p:nvPr>
            <p:ph idx="17" type="subTitle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8" type="title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4"/>
          <p:cNvSpPr txBox="1"/>
          <p:nvPr>
            <p:ph hasCustomPrompt="1" idx="19" type="title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/>
          <p:nvPr>
            <p:ph idx="20" type="subTitle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21" type="title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1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699900" y="282126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1" type="subTitle"/>
          </p:nvPr>
        </p:nvSpPr>
        <p:spPr>
          <a:xfrm>
            <a:off x="699900" y="1675902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" name="Google Shape;12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idx="1" type="subTitle"/>
          </p:nvPr>
        </p:nvSpPr>
        <p:spPr>
          <a:xfrm>
            <a:off x="264840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type="title"/>
          </p:nvPr>
        </p:nvSpPr>
        <p:spPr>
          <a:xfrm>
            <a:off x="1732050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8" name="Google Shape;12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1994850" y="1482825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4" name="Google Shape;134;p18"/>
          <p:cNvSpPr txBox="1"/>
          <p:nvPr>
            <p:ph idx="1" type="subTitle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742850" y="1549875"/>
            <a:ext cx="45450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3742850" y="3039213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40" name="Google Shape;140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5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677925" y="2511803"/>
            <a:ext cx="3714900" cy="80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20"/>
          <p:cNvSpPr txBox="1"/>
          <p:nvPr>
            <p:ph hasCustomPrompt="1" idx="2" type="title"/>
          </p:nvPr>
        </p:nvSpPr>
        <p:spPr>
          <a:xfrm>
            <a:off x="3741925" y="148469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831625" y="3244000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" name="Google Shape;150;p20"/>
          <p:cNvCxnSpPr/>
          <p:nvPr/>
        </p:nvCxnSpPr>
        <p:spPr>
          <a:xfrm rot="10800000">
            <a:off x="-30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0"/>
          <p:cNvCxnSpPr/>
          <p:nvPr/>
        </p:nvCxnSpPr>
        <p:spPr>
          <a:xfrm rot="10800000">
            <a:off x="-30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0"/>
          <p:cNvCxnSpPr/>
          <p:nvPr/>
        </p:nvCxnSpPr>
        <p:spPr>
          <a:xfrm>
            <a:off x="-11287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0"/>
          <p:cNvCxnSpPr/>
          <p:nvPr/>
        </p:nvCxnSpPr>
        <p:spPr>
          <a:xfrm>
            <a:off x="790872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291400" y="3076675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56" name="Google Shape;156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7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1877475" y="445025"/>
            <a:ext cx="53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" type="subTitle"/>
          </p:nvPr>
        </p:nvSpPr>
        <p:spPr>
          <a:xfrm>
            <a:off x="32267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0" name="Google Shape;170;p23"/>
          <p:cNvSpPr txBox="1"/>
          <p:nvPr>
            <p:ph idx="2" type="subTitle"/>
          </p:nvPr>
        </p:nvSpPr>
        <p:spPr>
          <a:xfrm>
            <a:off x="32267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3" type="subTitle"/>
          </p:nvPr>
        </p:nvSpPr>
        <p:spPr>
          <a:xfrm>
            <a:off x="7191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2" name="Google Shape;172;p23"/>
          <p:cNvSpPr txBox="1"/>
          <p:nvPr>
            <p:ph idx="4" type="subTitle"/>
          </p:nvPr>
        </p:nvSpPr>
        <p:spPr>
          <a:xfrm>
            <a:off x="7191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3"/>
          <p:cNvSpPr txBox="1"/>
          <p:nvPr>
            <p:ph idx="5" type="subTitle"/>
          </p:nvPr>
        </p:nvSpPr>
        <p:spPr>
          <a:xfrm>
            <a:off x="32267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4" name="Google Shape;174;p23"/>
          <p:cNvSpPr txBox="1"/>
          <p:nvPr>
            <p:ph idx="6" type="subTitle"/>
          </p:nvPr>
        </p:nvSpPr>
        <p:spPr>
          <a:xfrm>
            <a:off x="322670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7" type="subTitle"/>
          </p:nvPr>
        </p:nvSpPr>
        <p:spPr>
          <a:xfrm>
            <a:off x="7191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6" name="Google Shape;176;p23"/>
          <p:cNvSpPr txBox="1"/>
          <p:nvPr>
            <p:ph idx="8" type="subTitle"/>
          </p:nvPr>
        </p:nvSpPr>
        <p:spPr>
          <a:xfrm>
            <a:off x="71915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7" name="Google Shape;177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8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5547900" y="3007750"/>
            <a:ext cx="2883000" cy="15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CUSTOM_19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hasCustomPrompt="1" type="title"/>
          </p:nvPr>
        </p:nvSpPr>
        <p:spPr>
          <a:xfrm>
            <a:off x="713225" y="1345375"/>
            <a:ext cx="61203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5"/>
          <p:cNvSpPr txBox="1"/>
          <p:nvPr>
            <p:ph idx="1" type="subTitle"/>
          </p:nvPr>
        </p:nvSpPr>
        <p:spPr>
          <a:xfrm>
            <a:off x="7132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188" name="Google Shape;188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5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4" name="Google Shape;194;p26"/>
          <p:cNvSpPr txBox="1"/>
          <p:nvPr>
            <p:ph hasCustomPrompt="1" idx="2" type="title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95" name="Google Shape;195;p26"/>
          <p:cNvSpPr txBox="1"/>
          <p:nvPr>
            <p:ph idx="1" type="subTitle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6" name="Google Shape;196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6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0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4373850" y="944250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1" name="Google Shape;201;p27"/>
          <p:cNvSpPr txBox="1"/>
          <p:nvPr>
            <p:ph hasCustomPrompt="1" idx="2" type="title"/>
          </p:nvPr>
        </p:nvSpPr>
        <p:spPr>
          <a:xfrm>
            <a:off x="2294850" y="1096650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202" name="Google Shape;202;p27"/>
          <p:cNvSpPr txBox="1"/>
          <p:nvPr>
            <p:ph idx="1" type="subTitle"/>
          </p:nvPr>
        </p:nvSpPr>
        <p:spPr>
          <a:xfrm>
            <a:off x="4373850" y="1593150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3" name="Google Shape;203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2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2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1043725" y="922567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1" name="Google Shape;211;p28"/>
          <p:cNvSpPr txBox="1"/>
          <p:nvPr>
            <p:ph idx="1" type="subTitle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2" name="Google Shape;212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5310925" y="962565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1" type="subTitle"/>
          </p:nvPr>
        </p:nvSpPr>
        <p:spPr>
          <a:xfrm>
            <a:off x="5310925" y="3400935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8" name="Google Shape;218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2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idx="1" type="subTitle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6" name="Google Shape;226;p30"/>
          <p:cNvSpPr txBox="1"/>
          <p:nvPr>
            <p:ph idx="2" type="subTitle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3" type="subTitle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4" type="subTitle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5" type="subTitle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6" type="subTitle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0"/>
          <p:cNvSpPr txBox="1"/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32" name="Google Shape;232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idx="1" type="subTitle"/>
          </p:nvPr>
        </p:nvSpPr>
        <p:spPr>
          <a:xfrm>
            <a:off x="3509000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6" name="Google Shape;236;p31"/>
          <p:cNvSpPr txBox="1"/>
          <p:nvPr>
            <p:ph idx="2" type="subTitle"/>
          </p:nvPr>
        </p:nvSpPr>
        <p:spPr>
          <a:xfrm>
            <a:off x="35090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1"/>
          <p:cNvSpPr txBox="1"/>
          <p:nvPr>
            <p:ph idx="3" type="subTitle"/>
          </p:nvPr>
        </p:nvSpPr>
        <p:spPr>
          <a:xfrm>
            <a:off x="95302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8" name="Google Shape;238;p31"/>
          <p:cNvSpPr txBox="1"/>
          <p:nvPr>
            <p:ph idx="4" type="subTitle"/>
          </p:nvPr>
        </p:nvSpPr>
        <p:spPr>
          <a:xfrm>
            <a:off x="9531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1"/>
          <p:cNvSpPr txBox="1"/>
          <p:nvPr>
            <p:ph idx="5" type="subTitle"/>
          </p:nvPr>
        </p:nvSpPr>
        <p:spPr>
          <a:xfrm>
            <a:off x="606487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0" name="Google Shape;240;p31"/>
          <p:cNvSpPr txBox="1"/>
          <p:nvPr>
            <p:ph idx="6" type="subTitle"/>
          </p:nvPr>
        </p:nvSpPr>
        <p:spPr>
          <a:xfrm>
            <a:off x="606487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1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242" name="Google Shape;242;p31"/>
          <p:cNvSpPr txBox="1"/>
          <p:nvPr>
            <p:ph idx="7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3" name="Google Shape;243;p31"/>
          <p:cNvSpPr txBox="1"/>
          <p:nvPr>
            <p:ph idx="8" type="subTitle"/>
          </p:nvPr>
        </p:nvSpPr>
        <p:spPr>
          <a:xfrm>
            <a:off x="35090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1"/>
          <p:cNvSpPr txBox="1"/>
          <p:nvPr>
            <p:ph idx="9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5" name="Google Shape;245;p31"/>
          <p:cNvSpPr txBox="1"/>
          <p:nvPr>
            <p:ph idx="13" type="subTitle"/>
          </p:nvPr>
        </p:nvSpPr>
        <p:spPr>
          <a:xfrm>
            <a:off x="9531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1"/>
          <p:cNvSpPr txBox="1"/>
          <p:nvPr>
            <p:ph idx="14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7" name="Google Shape;247;p31"/>
          <p:cNvSpPr txBox="1"/>
          <p:nvPr>
            <p:ph idx="15" type="subTitle"/>
          </p:nvPr>
        </p:nvSpPr>
        <p:spPr>
          <a:xfrm>
            <a:off x="606487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8" name="Google Shape;248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 -">
  <p:cSld name="CUSTOM_3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4" name="Google Shape;254;p32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2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6" name="Google Shape;256;p32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2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8" name="Google Shape;258;p32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7" type="subTitle"/>
          </p:nvPr>
        </p:nvSpPr>
        <p:spPr>
          <a:xfrm>
            <a:off x="3414050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idx="8" type="subTitle"/>
          </p:nvPr>
        </p:nvSpPr>
        <p:spPr>
          <a:xfrm>
            <a:off x="3564200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9" type="subTitle"/>
          </p:nvPr>
        </p:nvSpPr>
        <p:spPr>
          <a:xfrm>
            <a:off x="7057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2" name="Google Shape;262;p32"/>
          <p:cNvSpPr txBox="1"/>
          <p:nvPr>
            <p:ph idx="13" type="subTitle"/>
          </p:nvPr>
        </p:nvSpPr>
        <p:spPr>
          <a:xfrm>
            <a:off x="8558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2"/>
          <p:cNvSpPr txBox="1"/>
          <p:nvPr>
            <p:ph idx="14" type="subTitle"/>
          </p:nvPr>
        </p:nvSpPr>
        <p:spPr>
          <a:xfrm>
            <a:off x="61223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4" name="Google Shape;264;p32"/>
          <p:cNvSpPr txBox="1"/>
          <p:nvPr>
            <p:ph idx="15" type="subTitle"/>
          </p:nvPr>
        </p:nvSpPr>
        <p:spPr>
          <a:xfrm>
            <a:off x="62724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2"/>
          <p:cNvSpPr txBox="1"/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66" name="Google Shape;266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3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0" name="Google Shape;270;p33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2" name="Google Shape;272;p33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4" name="Google Shape;274;p33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7" type="subTitle"/>
          </p:nvPr>
        </p:nvSpPr>
        <p:spPr>
          <a:xfrm>
            <a:off x="2059863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8" type="subTitle"/>
          </p:nvPr>
        </p:nvSpPr>
        <p:spPr>
          <a:xfrm>
            <a:off x="2210013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9" type="subTitle"/>
          </p:nvPr>
        </p:nvSpPr>
        <p:spPr>
          <a:xfrm>
            <a:off x="4768138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8" name="Google Shape;278;p33"/>
          <p:cNvSpPr txBox="1"/>
          <p:nvPr>
            <p:ph idx="13" type="subTitle"/>
          </p:nvPr>
        </p:nvSpPr>
        <p:spPr>
          <a:xfrm>
            <a:off x="4918288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80" name="Google Shape;280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4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title"/>
          </p:nvPr>
        </p:nvSpPr>
        <p:spPr>
          <a:xfrm>
            <a:off x="716225" y="1073000"/>
            <a:ext cx="56406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286" name="Google Shape;286;p3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5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>
            <p:ph idx="1" type="subTitle"/>
          </p:nvPr>
        </p:nvSpPr>
        <p:spPr>
          <a:xfrm>
            <a:off x="49168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4" name="Google Shape;294;p35"/>
          <p:cNvSpPr txBox="1"/>
          <p:nvPr>
            <p:ph idx="2" type="subTitle"/>
          </p:nvPr>
        </p:nvSpPr>
        <p:spPr>
          <a:xfrm>
            <a:off x="50589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5"/>
          <p:cNvSpPr txBox="1"/>
          <p:nvPr>
            <p:ph idx="3" type="subTitle"/>
          </p:nvPr>
        </p:nvSpPr>
        <p:spPr>
          <a:xfrm>
            <a:off x="19111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6" name="Google Shape;296;p35"/>
          <p:cNvSpPr txBox="1"/>
          <p:nvPr>
            <p:ph idx="4" type="subTitle"/>
          </p:nvPr>
        </p:nvSpPr>
        <p:spPr>
          <a:xfrm>
            <a:off x="20533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5"/>
          <p:cNvSpPr txBox="1"/>
          <p:nvPr>
            <p:ph idx="5" type="subTitle"/>
          </p:nvPr>
        </p:nvSpPr>
        <p:spPr>
          <a:xfrm>
            <a:off x="49168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8" name="Google Shape;298;p35"/>
          <p:cNvSpPr txBox="1"/>
          <p:nvPr>
            <p:ph idx="6" type="subTitle"/>
          </p:nvPr>
        </p:nvSpPr>
        <p:spPr>
          <a:xfrm>
            <a:off x="50589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35"/>
          <p:cNvSpPr txBox="1"/>
          <p:nvPr>
            <p:ph idx="7" type="subTitle"/>
          </p:nvPr>
        </p:nvSpPr>
        <p:spPr>
          <a:xfrm>
            <a:off x="19111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0" name="Google Shape;300;p35"/>
          <p:cNvSpPr txBox="1"/>
          <p:nvPr>
            <p:ph idx="8" type="subTitle"/>
          </p:nvPr>
        </p:nvSpPr>
        <p:spPr>
          <a:xfrm>
            <a:off x="20532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5"/>
          <p:cNvSpPr txBox="1"/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02" name="Google Shape;302;p3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36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idx="1" type="subTitle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6" name="Google Shape;306;p36"/>
          <p:cNvSpPr txBox="1"/>
          <p:nvPr>
            <p:ph idx="2" type="subTitle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6"/>
          <p:cNvSpPr txBox="1"/>
          <p:nvPr>
            <p:ph idx="3" type="subTitle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8" name="Google Shape;308;p36"/>
          <p:cNvSpPr txBox="1"/>
          <p:nvPr>
            <p:ph idx="4" type="subTitle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36"/>
          <p:cNvSpPr txBox="1"/>
          <p:nvPr>
            <p:ph idx="5" type="subTitle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10" name="Google Shape;310;p36"/>
          <p:cNvSpPr txBox="1"/>
          <p:nvPr>
            <p:ph idx="6" type="subTitle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6"/>
          <p:cNvSpPr txBox="1"/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12" name="Google Shape;312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2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3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7"/>
          <p:cNvSpPr txBox="1"/>
          <p:nvPr>
            <p:ph type="title"/>
          </p:nvPr>
        </p:nvSpPr>
        <p:spPr>
          <a:xfrm>
            <a:off x="2780100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3" name="Google Shape;323;p37"/>
          <p:cNvSpPr txBox="1"/>
          <p:nvPr>
            <p:ph idx="1" type="subTitle"/>
          </p:nvPr>
        </p:nvSpPr>
        <p:spPr>
          <a:xfrm>
            <a:off x="53066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4" name="Google Shape;324;p37"/>
          <p:cNvSpPr txBox="1"/>
          <p:nvPr>
            <p:ph idx="2" type="subTitle"/>
          </p:nvPr>
        </p:nvSpPr>
        <p:spPr>
          <a:xfrm>
            <a:off x="53066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37"/>
          <p:cNvSpPr txBox="1"/>
          <p:nvPr>
            <p:ph idx="3" type="subTitle"/>
          </p:nvPr>
        </p:nvSpPr>
        <p:spPr>
          <a:xfrm>
            <a:off x="13512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6" name="Google Shape;326;p37"/>
          <p:cNvSpPr txBox="1"/>
          <p:nvPr>
            <p:ph idx="4" type="subTitle"/>
          </p:nvPr>
        </p:nvSpPr>
        <p:spPr>
          <a:xfrm>
            <a:off x="13512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37"/>
          <p:cNvSpPr txBox="1"/>
          <p:nvPr>
            <p:ph idx="5" type="subTitle"/>
          </p:nvPr>
        </p:nvSpPr>
        <p:spPr>
          <a:xfrm>
            <a:off x="53066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8" name="Google Shape;328;p37"/>
          <p:cNvSpPr txBox="1"/>
          <p:nvPr>
            <p:ph idx="6" type="subTitle"/>
          </p:nvPr>
        </p:nvSpPr>
        <p:spPr>
          <a:xfrm>
            <a:off x="530665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idx="7" type="subTitle"/>
          </p:nvPr>
        </p:nvSpPr>
        <p:spPr>
          <a:xfrm>
            <a:off x="13512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30" name="Google Shape;330;p37"/>
          <p:cNvSpPr txBox="1"/>
          <p:nvPr>
            <p:ph idx="8" type="subTitle"/>
          </p:nvPr>
        </p:nvSpPr>
        <p:spPr>
          <a:xfrm>
            <a:off x="135130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7"/>
          <p:cNvSpPr txBox="1"/>
          <p:nvPr>
            <p:ph hasCustomPrompt="1" idx="9" type="title"/>
          </p:nvPr>
        </p:nvSpPr>
        <p:spPr>
          <a:xfrm>
            <a:off x="13512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2" name="Google Shape;332;p37"/>
          <p:cNvSpPr txBox="1"/>
          <p:nvPr>
            <p:ph hasCustomPrompt="1" idx="13" type="title"/>
          </p:nvPr>
        </p:nvSpPr>
        <p:spPr>
          <a:xfrm>
            <a:off x="53066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37"/>
          <p:cNvSpPr txBox="1"/>
          <p:nvPr>
            <p:ph hasCustomPrompt="1" idx="14" type="title"/>
          </p:nvPr>
        </p:nvSpPr>
        <p:spPr>
          <a:xfrm>
            <a:off x="135130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4" name="Google Shape;334;p37"/>
          <p:cNvSpPr txBox="1"/>
          <p:nvPr>
            <p:ph hasCustomPrompt="1" idx="15" type="title"/>
          </p:nvPr>
        </p:nvSpPr>
        <p:spPr>
          <a:xfrm>
            <a:off x="530665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idx="1" type="subTitle"/>
          </p:nvPr>
        </p:nvSpPr>
        <p:spPr>
          <a:xfrm>
            <a:off x="37183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7" name="Google Shape;337;p38"/>
          <p:cNvSpPr txBox="1"/>
          <p:nvPr>
            <p:ph idx="2" type="subTitle"/>
          </p:nvPr>
        </p:nvSpPr>
        <p:spPr>
          <a:xfrm>
            <a:off x="3617675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8" name="Google Shape;338;p38"/>
          <p:cNvSpPr txBox="1"/>
          <p:nvPr>
            <p:ph idx="3" type="subTitle"/>
          </p:nvPr>
        </p:nvSpPr>
        <p:spPr>
          <a:xfrm>
            <a:off x="13280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9" name="Google Shape;339;p38"/>
          <p:cNvSpPr txBox="1"/>
          <p:nvPr>
            <p:ph idx="4" type="subTitle"/>
          </p:nvPr>
        </p:nvSpPr>
        <p:spPr>
          <a:xfrm>
            <a:off x="1227426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0" name="Google Shape;340;p38"/>
          <p:cNvSpPr txBox="1"/>
          <p:nvPr>
            <p:ph idx="5" type="subTitle"/>
          </p:nvPr>
        </p:nvSpPr>
        <p:spPr>
          <a:xfrm>
            <a:off x="6108550" y="3294199"/>
            <a:ext cx="16431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1" name="Google Shape;341;p38"/>
          <p:cNvSpPr txBox="1"/>
          <p:nvPr>
            <p:ph idx="6" type="subTitle"/>
          </p:nvPr>
        </p:nvSpPr>
        <p:spPr>
          <a:xfrm>
            <a:off x="6008050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2" name="Google Shape;342;p38"/>
          <p:cNvSpPr txBox="1"/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43" name="Google Shape;343;p3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CUSTOM_5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idx="1" type="subTitle"/>
          </p:nvPr>
        </p:nvSpPr>
        <p:spPr>
          <a:xfrm>
            <a:off x="4750175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7" name="Google Shape;347;p39"/>
          <p:cNvSpPr txBox="1"/>
          <p:nvPr>
            <p:ph idx="2" type="subTitle"/>
          </p:nvPr>
        </p:nvSpPr>
        <p:spPr>
          <a:xfrm>
            <a:off x="4750184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39"/>
          <p:cNvSpPr txBox="1"/>
          <p:nvPr>
            <p:ph idx="3" type="subTitle"/>
          </p:nvPr>
        </p:nvSpPr>
        <p:spPr>
          <a:xfrm>
            <a:off x="2306450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9" name="Google Shape;349;p39"/>
          <p:cNvSpPr txBox="1"/>
          <p:nvPr>
            <p:ph idx="4" type="subTitle"/>
          </p:nvPr>
        </p:nvSpPr>
        <p:spPr>
          <a:xfrm>
            <a:off x="2306462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39"/>
          <p:cNvSpPr txBox="1"/>
          <p:nvPr>
            <p:ph idx="5" type="subTitle"/>
          </p:nvPr>
        </p:nvSpPr>
        <p:spPr>
          <a:xfrm>
            <a:off x="4750175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1" name="Google Shape;351;p39"/>
          <p:cNvSpPr txBox="1"/>
          <p:nvPr>
            <p:ph idx="6" type="subTitle"/>
          </p:nvPr>
        </p:nvSpPr>
        <p:spPr>
          <a:xfrm>
            <a:off x="4750184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9"/>
          <p:cNvSpPr txBox="1"/>
          <p:nvPr>
            <p:ph idx="7" type="subTitle"/>
          </p:nvPr>
        </p:nvSpPr>
        <p:spPr>
          <a:xfrm>
            <a:off x="2306450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3" name="Google Shape;353;p39"/>
          <p:cNvSpPr txBox="1"/>
          <p:nvPr>
            <p:ph idx="8" type="subTitle"/>
          </p:nvPr>
        </p:nvSpPr>
        <p:spPr>
          <a:xfrm>
            <a:off x="2306462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39"/>
          <p:cNvSpPr txBox="1"/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55" name="Google Shape;355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6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Google Shape;358;p4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4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4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4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4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40"/>
          <p:cNvSpPr txBox="1"/>
          <p:nvPr>
            <p:ph idx="1" type="subTitle"/>
          </p:nvPr>
        </p:nvSpPr>
        <p:spPr>
          <a:xfrm>
            <a:off x="728750" y="1112872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5" name="Google Shape;365;p40"/>
          <p:cNvSpPr txBox="1"/>
          <p:nvPr>
            <p:ph idx="2" type="subTitle"/>
          </p:nvPr>
        </p:nvSpPr>
        <p:spPr>
          <a:xfrm>
            <a:off x="728762" y="151514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0"/>
          <p:cNvSpPr txBox="1"/>
          <p:nvPr>
            <p:ph idx="3" type="subTitle"/>
          </p:nvPr>
        </p:nvSpPr>
        <p:spPr>
          <a:xfrm>
            <a:off x="728750" y="203638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7" name="Google Shape;367;p40"/>
          <p:cNvSpPr txBox="1"/>
          <p:nvPr>
            <p:ph idx="4" type="subTitle"/>
          </p:nvPr>
        </p:nvSpPr>
        <p:spPr>
          <a:xfrm>
            <a:off x="728762" y="244516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0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369" name="Google Shape;369;p40"/>
          <p:cNvSpPr txBox="1"/>
          <p:nvPr>
            <p:ph idx="5" type="subTitle"/>
          </p:nvPr>
        </p:nvSpPr>
        <p:spPr>
          <a:xfrm>
            <a:off x="728750" y="2997225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70" name="Google Shape;370;p40"/>
          <p:cNvSpPr txBox="1"/>
          <p:nvPr>
            <p:ph idx="6" type="subTitle"/>
          </p:nvPr>
        </p:nvSpPr>
        <p:spPr>
          <a:xfrm>
            <a:off x="728762" y="340599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>
            <p:ph hasCustomPrompt="1" type="title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41"/>
          <p:cNvSpPr txBox="1"/>
          <p:nvPr>
            <p:ph idx="1" type="subTitle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1"/>
          <p:cNvSpPr txBox="1"/>
          <p:nvPr>
            <p:ph hasCustomPrompt="1" idx="2" type="title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41"/>
          <p:cNvSpPr txBox="1"/>
          <p:nvPr>
            <p:ph idx="3" type="subTitle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1"/>
          <p:cNvSpPr txBox="1"/>
          <p:nvPr>
            <p:ph hasCustomPrompt="1" idx="4" type="title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41"/>
          <p:cNvSpPr txBox="1"/>
          <p:nvPr>
            <p:ph idx="5" type="subTitle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8" name="Google Shape;378;p4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4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28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idx="1" type="subTitle"/>
          </p:nvPr>
        </p:nvSpPr>
        <p:spPr>
          <a:xfrm>
            <a:off x="5700609" y="2084269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2" name="Google Shape;382;p42"/>
          <p:cNvSpPr txBox="1"/>
          <p:nvPr>
            <p:ph idx="2" type="subTitle"/>
          </p:nvPr>
        </p:nvSpPr>
        <p:spPr>
          <a:xfrm>
            <a:off x="5700621" y="2486544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42"/>
          <p:cNvSpPr txBox="1"/>
          <p:nvPr>
            <p:ph idx="3" type="subTitle"/>
          </p:nvPr>
        </p:nvSpPr>
        <p:spPr>
          <a:xfrm>
            <a:off x="1973988" y="902134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4" name="Google Shape;384;p42"/>
          <p:cNvSpPr txBox="1"/>
          <p:nvPr>
            <p:ph idx="4" type="subTitle"/>
          </p:nvPr>
        </p:nvSpPr>
        <p:spPr>
          <a:xfrm>
            <a:off x="1973988" y="1304410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42"/>
          <p:cNvSpPr txBox="1"/>
          <p:nvPr>
            <p:ph idx="5" type="subTitle"/>
          </p:nvPr>
        </p:nvSpPr>
        <p:spPr>
          <a:xfrm>
            <a:off x="1973988" y="3290875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6" name="Google Shape;386;p42"/>
          <p:cNvSpPr txBox="1"/>
          <p:nvPr>
            <p:ph idx="6" type="subTitle"/>
          </p:nvPr>
        </p:nvSpPr>
        <p:spPr>
          <a:xfrm>
            <a:off x="1973988" y="3699649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87" name="Google Shape;387;p4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4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2"/>
          <p:cNvSpPr txBox="1"/>
          <p:nvPr>
            <p:ph hasCustomPrompt="1" type="title"/>
          </p:nvPr>
        </p:nvSpPr>
        <p:spPr>
          <a:xfrm>
            <a:off x="733000" y="1114450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/>
          <p:nvPr>
            <p:ph hasCustomPrompt="1" idx="7" type="title"/>
          </p:nvPr>
        </p:nvSpPr>
        <p:spPr>
          <a:xfrm>
            <a:off x="733000" y="3503175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/>
          <p:nvPr>
            <p:ph hasCustomPrompt="1" idx="8" type="title"/>
          </p:nvPr>
        </p:nvSpPr>
        <p:spPr>
          <a:xfrm>
            <a:off x="4441002" y="2276488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7_1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/>
          <p:nvPr>
            <p:ph type="title"/>
          </p:nvPr>
        </p:nvSpPr>
        <p:spPr>
          <a:xfrm>
            <a:off x="803750" y="2040496"/>
            <a:ext cx="40875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1" type="subTitle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8" name="Google Shape;398;p4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7_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402" name="Google Shape;402;p44"/>
          <p:cNvSpPr txBox="1"/>
          <p:nvPr>
            <p:ph idx="1" type="subTitle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403" name="Google Shape;403;p4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p4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8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idx="1" type="subTitle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7" name="Google Shape;407;p45"/>
          <p:cNvSpPr txBox="1"/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08" name="Google Shape;408;p4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4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5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9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" name="Google Shape;412;p4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4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46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4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46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19" name="Google Shape;419;p46"/>
          <p:cNvSpPr txBox="1"/>
          <p:nvPr>
            <p:ph idx="1" type="subTitle"/>
          </p:nvPr>
        </p:nvSpPr>
        <p:spPr>
          <a:xfrm>
            <a:off x="4525188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46"/>
          <p:cNvSpPr txBox="1"/>
          <p:nvPr>
            <p:ph idx="2" type="subTitle"/>
          </p:nvPr>
        </p:nvSpPr>
        <p:spPr>
          <a:xfrm>
            <a:off x="661213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9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7"/>
          <p:cNvSpPr txBox="1"/>
          <p:nvPr>
            <p:ph idx="1" type="subTitle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3" name="Google Shape;423;p47"/>
          <p:cNvSpPr txBox="1"/>
          <p:nvPr>
            <p:ph idx="2" type="subTitle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7"/>
          <p:cNvSpPr txBox="1"/>
          <p:nvPr>
            <p:ph idx="3" type="subTitle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5" name="Google Shape;425;p47"/>
          <p:cNvSpPr txBox="1"/>
          <p:nvPr>
            <p:ph idx="4" type="subTitle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7"/>
          <p:cNvSpPr txBox="1"/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27" name="Google Shape;427;p4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4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3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31" name="Google Shape;431;p48"/>
          <p:cNvSpPr txBox="1"/>
          <p:nvPr>
            <p:ph idx="1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2" name="Google Shape;432;p48"/>
          <p:cNvSpPr txBox="1"/>
          <p:nvPr>
            <p:ph idx="2" type="subTitle"/>
          </p:nvPr>
        </p:nvSpPr>
        <p:spPr>
          <a:xfrm>
            <a:off x="350902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8"/>
          <p:cNvSpPr txBox="1"/>
          <p:nvPr>
            <p:ph idx="3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4" name="Google Shape;434;p48"/>
          <p:cNvSpPr txBox="1"/>
          <p:nvPr>
            <p:ph idx="4" type="subTitle"/>
          </p:nvPr>
        </p:nvSpPr>
        <p:spPr>
          <a:xfrm>
            <a:off x="953125" y="3814951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48"/>
          <p:cNvSpPr txBox="1"/>
          <p:nvPr>
            <p:ph idx="5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6" name="Google Shape;436;p48"/>
          <p:cNvSpPr txBox="1"/>
          <p:nvPr>
            <p:ph idx="6" type="subTitle"/>
          </p:nvPr>
        </p:nvSpPr>
        <p:spPr>
          <a:xfrm>
            <a:off x="606487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37" name="Google Shape;437;p4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/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" name="Google Shape;443;p49"/>
          <p:cNvSpPr txBox="1"/>
          <p:nvPr>
            <p:ph idx="1" type="subTitle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49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9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30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2247500" y="1433050"/>
            <a:ext cx="1838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subTitle"/>
          </p:nvPr>
        </p:nvSpPr>
        <p:spPr>
          <a:xfrm>
            <a:off x="2247500" y="1790050"/>
            <a:ext cx="5160300" cy="27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122500" y="1073000"/>
            <a:ext cx="68991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713225" y="441927"/>
            <a:ext cx="3557100" cy="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/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0"/>
          <p:cNvCxnSpPr/>
          <p:nvPr/>
        </p:nvCxnSpPr>
        <p:spPr>
          <a:xfrm flipH="1" rot="10800000">
            <a:off x="6144975" y="3103725"/>
            <a:ext cx="3118200" cy="220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1.jpg"/><Relationship Id="rId5" Type="http://schemas.openxmlformats.org/officeDocument/2006/relationships/image" Target="../media/image8.jpg"/><Relationship Id="rId6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Relationship Id="rId4" Type="http://schemas.openxmlformats.org/officeDocument/2006/relationships/image" Target="../media/image6.jpg"/><Relationship Id="rId5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7.jp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Relationship Id="rId4" Type="http://schemas.openxmlformats.org/officeDocument/2006/relationships/image" Target="../media/image28.jpg"/><Relationship Id="rId5" Type="http://schemas.openxmlformats.org/officeDocument/2006/relationships/image" Target="../media/image1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jpg"/><Relationship Id="rId4" Type="http://schemas.openxmlformats.org/officeDocument/2006/relationships/image" Target="../media/image3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"/>
          <p:cNvSpPr txBox="1"/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A2: kin</a:t>
            </a:r>
            <a:endParaRPr/>
          </a:p>
        </p:txBody>
      </p:sp>
      <p:sp>
        <p:nvSpPr>
          <p:cNvPr id="473" name="Google Shape;473;p54"/>
          <p:cNvSpPr txBox="1"/>
          <p:nvPr>
            <p:ph idx="1" type="subTitle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 3 – Jack Clark, Shuvi Jha, Jasmine Narine, Steven Pu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3"/>
          <p:cNvSpPr txBox="1"/>
          <p:nvPr>
            <p:ph type="title"/>
          </p:nvPr>
        </p:nvSpPr>
        <p:spPr>
          <a:xfrm>
            <a:off x="1854450" y="2366275"/>
            <a:ext cx="54351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POVs &amp; HMWs</a:t>
            </a:r>
            <a:endParaRPr/>
          </a:p>
        </p:txBody>
      </p:sp>
      <p:sp>
        <p:nvSpPr>
          <p:cNvPr id="588" name="Google Shape;588;p63"/>
          <p:cNvSpPr txBox="1"/>
          <p:nvPr>
            <p:ph idx="2" type="title"/>
          </p:nvPr>
        </p:nvSpPr>
        <p:spPr>
          <a:xfrm>
            <a:off x="3746550" y="1387963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4"/>
          <p:cNvSpPr txBox="1"/>
          <p:nvPr>
            <p:ph idx="1" type="subTitle"/>
          </p:nvPr>
        </p:nvSpPr>
        <p:spPr>
          <a:xfrm>
            <a:off x="4639800" y="1111950"/>
            <a:ext cx="40278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surprised to notice</a:t>
            </a:r>
            <a:endParaRPr/>
          </a:p>
        </p:txBody>
      </p:sp>
      <p:sp>
        <p:nvSpPr>
          <p:cNvPr id="594" name="Google Shape;594;p64"/>
          <p:cNvSpPr txBox="1"/>
          <p:nvPr>
            <p:ph idx="2" type="subTitle"/>
          </p:nvPr>
        </p:nvSpPr>
        <p:spPr>
          <a:xfrm>
            <a:off x="4758300" y="1601275"/>
            <a:ext cx="33720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Catherine valued conversation with her grandmother but complained about her “rambling”</a:t>
            </a:r>
            <a:endParaRPr sz="1200"/>
          </a:p>
        </p:txBody>
      </p:sp>
      <p:sp>
        <p:nvSpPr>
          <p:cNvPr id="595" name="Google Shape;595;p64"/>
          <p:cNvSpPr txBox="1"/>
          <p:nvPr>
            <p:ph idx="3" type="subTitle"/>
          </p:nvPr>
        </p:nvSpPr>
        <p:spPr>
          <a:xfrm>
            <a:off x="-28475" y="1111938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</a:t>
            </a:r>
            <a:endParaRPr/>
          </a:p>
        </p:txBody>
      </p:sp>
      <p:sp>
        <p:nvSpPr>
          <p:cNvPr id="596" name="Google Shape;596;p64"/>
          <p:cNvSpPr txBox="1"/>
          <p:nvPr>
            <p:ph idx="4" type="subTitle"/>
          </p:nvPr>
        </p:nvSpPr>
        <p:spPr>
          <a:xfrm>
            <a:off x="583575" y="1695475"/>
            <a:ext cx="33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 uncover untold family stories more easily and without pressure</a:t>
            </a:r>
            <a:endParaRPr sz="1200"/>
          </a:p>
        </p:txBody>
      </p:sp>
      <p:sp>
        <p:nvSpPr>
          <p:cNvPr id="597" name="Google Shape;597;p64"/>
          <p:cNvSpPr txBox="1"/>
          <p:nvPr>
            <p:ph idx="5" type="subTitle"/>
          </p:nvPr>
        </p:nvSpPr>
        <p:spPr>
          <a:xfrm>
            <a:off x="4688225" y="2871900"/>
            <a:ext cx="4027800" cy="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game-changing</a:t>
            </a:r>
            <a:endParaRPr/>
          </a:p>
        </p:txBody>
      </p:sp>
      <p:sp>
        <p:nvSpPr>
          <p:cNvPr id="598" name="Google Shape;598;p64"/>
          <p:cNvSpPr txBox="1"/>
          <p:nvPr>
            <p:ph idx="6" type="subTitle"/>
          </p:nvPr>
        </p:nvSpPr>
        <p:spPr>
          <a:xfrm>
            <a:off x="4833375" y="3435550"/>
            <a:ext cx="352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To make communication between the older and younger generations easier</a:t>
            </a:r>
            <a:endParaRPr sz="1200"/>
          </a:p>
        </p:txBody>
      </p:sp>
      <p:sp>
        <p:nvSpPr>
          <p:cNvPr id="599" name="Google Shape;599;p64"/>
          <p:cNvSpPr txBox="1"/>
          <p:nvPr>
            <p:ph idx="7" type="subTitle"/>
          </p:nvPr>
        </p:nvSpPr>
        <p:spPr>
          <a:xfrm>
            <a:off x="554625" y="2839600"/>
            <a:ext cx="34299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wonder if this means</a:t>
            </a:r>
            <a:endParaRPr/>
          </a:p>
        </p:txBody>
      </p:sp>
      <p:sp>
        <p:nvSpPr>
          <p:cNvPr id="600" name="Google Shape;600;p64"/>
          <p:cNvSpPr txBox="1"/>
          <p:nvPr>
            <p:ph idx="8" type="subTitle"/>
          </p:nvPr>
        </p:nvSpPr>
        <p:spPr>
          <a:xfrm>
            <a:off x="554625" y="3404425"/>
            <a:ext cx="353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Catherine wants to communicate effectively with her grandmother but can’t how</a:t>
            </a:r>
            <a:endParaRPr sz="1200"/>
          </a:p>
        </p:txBody>
      </p:sp>
      <p:sp>
        <p:nvSpPr>
          <p:cNvPr id="601" name="Google Shape;601;p64"/>
          <p:cNvSpPr txBox="1"/>
          <p:nvPr>
            <p:ph type="title"/>
          </p:nvPr>
        </p:nvSpPr>
        <p:spPr>
          <a:xfrm>
            <a:off x="554625" y="51905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Original </a:t>
            </a:r>
            <a:r>
              <a:rPr lang="en"/>
              <a:t>POV: Catherine</a:t>
            </a:r>
            <a:endParaRPr/>
          </a:p>
        </p:txBody>
      </p:sp>
      <p:sp>
        <p:nvSpPr>
          <p:cNvPr id="602" name="Google Shape;602;p64"/>
          <p:cNvSpPr txBox="1"/>
          <p:nvPr/>
        </p:nvSpPr>
        <p:spPr>
          <a:xfrm>
            <a:off x="3000450" y="519050"/>
            <a:ext cx="47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5"/>
          <p:cNvSpPr txBox="1"/>
          <p:nvPr>
            <p:ph idx="1" type="subTitle"/>
          </p:nvPr>
        </p:nvSpPr>
        <p:spPr>
          <a:xfrm>
            <a:off x="4632725" y="849800"/>
            <a:ext cx="40278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surprised to notice</a:t>
            </a:r>
            <a:endParaRPr/>
          </a:p>
        </p:txBody>
      </p:sp>
      <p:sp>
        <p:nvSpPr>
          <p:cNvPr id="608" name="Google Shape;608;p65"/>
          <p:cNvSpPr txBox="1"/>
          <p:nvPr>
            <p:ph idx="2" type="subTitle"/>
          </p:nvPr>
        </p:nvSpPr>
        <p:spPr>
          <a:xfrm>
            <a:off x="4751225" y="1339125"/>
            <a:ext cx="41574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Krishna brightened and started recording when his mother began sharing a story he had never heard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09" name="Google Shape;609;p65"/>
          <p:cNvSpPr txBox="1"/>
          <p:nvPr>
            <p:ph idx="3" type="subTitle"/>
          </p:nvPr>
        </p:nvSpPr>
        <p:spPr>
          <a:xfrm>
            <a:off x="-35550" y="849788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</a:t>
            </a:r>
            <a:endParaRPr/>
          </a:p>
        </p:txBody>
      </p:sp>
      <p:sp>
        <p:nvSpPr>
          <p:cNvPr id="610" name="Google Shape;610;p65"/>
          <p:cNvSpPr txBox="1"/>
          <p:nvPr>
            <p:ph idx="4" type="subTitle"/>
          </p:nvPr>
        </p:nvSpPr>
        <p:spPr>
          <a:xfrm>
            <a:off x="576500" y="1433325"/>
            <a:ext cx="33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 family. The son, Krishna, is mid-20’s,  working in tech in NYC, away from his family in LA.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11" name="Google Shape;611;p65"/>
          <p:cNvSpPr txBox="1"/>
          <p:nvPr>
            <p:ph idx="5" type="subTitle"/>
          </p:nvPr>
        </p:nvSpPr>
        <p:spPr>
          <a:xfrm>
            <a:off x="4681150" y="2213000"/>
            <a:ext cx="4027800" cy="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game-changing</a:t>
            </a:r>
            <a:endParaRPr/>
          </a:p>
        </p:txBody>
      </p:sp>
      <p:sp>
        <p:nvSpPr>
          <p:cNvPr id="612" name="Google Shape;612;p65"/>
          <p:cNvSpPr txBox="1"/>
          <p:nvPr>
            <p:ph idx="6" type="subTitle"/>
          </p:nvPr>
        </p:nvSpPr>
        <p:spPr>
          <a:xfrm>
            <a:off x="4826300" y="2776650"/>
            <a:ext cx="352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 uncover untold family stories more easily and without pressure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13" name="Google Shape;613;p65"/>
          <p:cNvSpPr txBox="1"/>
          <p:nvPr>
            <p:ph idx="7" type="subTitle"/>
          </p:nvPr>
        </p:nvSpPr>
        <p:spPr>
          <a:xfrm>
            <a:off x="547550" y="2180700"/>
            <a:ext cx="34299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wonder if this means</a:t>
            </a:r>
            <a:endParaRPr/>
          </a:p>
        </p:txBody>
      </p:sp>
      <p:sp>
        <p:nvSpPr>
          <p:cNvPr id="614" name="Google Shape;614;p65"/>
          <p:cNvSpPr txBox="1"/>
          <p:nvPr>
            <p:ph idx="8" type="subTitle"/>
          </p:nvPr>
        </p:nvSpPr>
        <p:spPr>
          <a:xfrm>
            <a:off x="547550" y="2745525"/>
            <a:ext cx="389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Krishna wants to discover more untold stories but does not have many chances/methods to do so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15" name="Google Shape;615;p65"/>
          <p:cNvSpPr txBox="1"/>
          <p:nvPr>
            <p:ph type="title"/>
          </p:nvPr>
        </p:nvSpPr>
        <p:spPr>
          <a:xfrm>
            <a:off x="554625" y="35215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POV: Sunanda, Krishna, and 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6" name="Google Shape;616;p65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HMW Create an engaging experience for both producing and consuming storytelling that transcends generational boundaries?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17" name="Google Shape;617;p65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65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5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5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6"/>
          <p:cNvSpPr txBox="1"/>
          <p:nvPr>
            <p:ph idx="1" type="subTitle"/>
          </p:nvPr>
        </p:nvSpPr>
        <p:spPr>
          <a:xfrm>
            <a:off x="4632725" y="849800"/>
            <a:ext cx="40278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surprised to notice</a:t>
            </a:r>
            <a:endParaRPr/>
          </a:p>
        </p:txBody>
      </p:sp>
      <p:sp>
        <p:nvSpPr>
          <p:cNvPr id="626" name="Google Shape;626;p66"/>
          <p:cNvSpPr txBox="1"/>
          <p:nvPr>
            <p:ph idx="2" type="subTitle"/>
          </p:nvPr>
        </p:nvSpPr>
        <p:spPr>
          <a:xfrm>
            <a:off x="4751225" y="1339125"/>
            <a:ext cx="41574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She moved from SoCal to the Bay to be physically closer to her grandmother, but struggles to concentrate to her grandmother’s “rambling” whenever they spoke before she passed</a:t>
            </a:r>
            <a:endParaRPr sz="1200"/>
          </a:p>
        </p:txBody>
      </p:sp>
      <p:sp>
        <p:nvSpPr>
          <p:cNvPr id="627" name="Google Shape;627;p66"/>
          <p:cNvSpPr txBox="1"/>
          <p:nvPr>
            <p:ph idx="3" type="subTitle"/>
          </p:nvPr>
        </p:nvSpPr>
        <p:spPr>
          <a:xfrm>
            <a:off x="-35550" y="849788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</a:t>
            </a:r>
            <a:endParaRPr/>
          </a:p>
        </p:txBody>
      </p:sp>
      <p:sp>
        <p:nvSpPr>
          <p:cNvPr id="628" name="Google Shape;628;p66"/>
          <p:cNvSpPr txBox="1"/>
          <p:nvPr>
            <p:ph idx="4" type="subTitle"/>
          </p:nvPr>
        </p:nvSpPr>
        <p:spPr>
          <a:xfrm>
            <a:off x="576500" y="1433325"/>
            <a:ext cx="33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Catherine, a mid-20’s Cantonese-American non-profit founder in Mountain View</a:t>
            </a:r>
            <a:endParaRPr sz="1200"/>
          </a:p>
        </p:txBody>
      </p:sp>
      <p:sp>
        <p:nvSpPr>
          <p:cNvPr id="629" name="Google Shape;629;p66"/>
          <p:cNvSpPr txBox="1"/>
          <p:nvPr>
            <p:ph idx="5" type="subTitle"/>
          </p:nvPr>
        </p:nvSpPr>
        <p:spPr>
          <a:xfrm>
            <a:off x="4681150" y="2213000"/>
            <a:ext cx="4027800" cy="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game-changing</a:t>
            </a:r>
            <a:endParaRPr/>
          </a:p>
        </p:txBody>
      </p:sp>
      <p:sp>
        <p:nvSpPr>
          <p:cNvPr id="630" name="Google Shape;630;p66"/>
          <p:cNvSpPr txBox="1"/>
          <p:nvPr>
            <p:ph idx="6" type="subTitle"/>
          </p:nvPr>
        </p:nvSpPr>
        <p:spPr>
          <a:xfrm>
            <a:off x="4826300" y="2776650"/>
            <a:ext cx="352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 find a way to bridge the communication gap between the younger and older generations</a:t>
            </a:r>
            <a:endParaRPr sz="1200"/>
          </a:p>
        </p:txBody>
      </p:sp>
      <p:sp>
        <p:nvSpPr>
          <p:cNvPr id="631" name="Google Shape;631;p66"/>
          <p:cNvSpPr txBox="1"/>
          <p:nvPr>
            <p:ph idx="7" type="subTitle"/>
          </p:nvPr>
        </p:nvSpPr>
        <p:spPr>
          <a:xfrm>
            <a:off x="547550" y="2180700"/>
            <a:ext cx="34299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wonder if this means</a:t>
            </a:r>
            <a:endParaRPr/>
          </a:p>
        </p:txBody>
      </p:sp>
      <p:sp>
        <p:nvSpPr>
          <p:cNvPr id="632" name="Google Shape;632;p66"/>
          <p:cNvSpPr txBox="1"/>
          <p:nvPr>
            <p:ph idx="8" type="subTitle"/>
          </p:nvPr>
        </p:nvSpPr>
        <p:spPr>
          <a:xfrm>
            <a:off x="547550" y="2745525"/>
            <a:ext cx="389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There is a two-sided problem of young people having difficulty concentrating and older people struggling to share their thoughts concisely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33" name="Google Shape;633;p66"/>
          <p:cNvSpPr txBox="1"/>
          <p:nvPr>
            <p:ph type="title"/>
          </p:nvPr>
        </p:nvSpPr>
        <p:spPr>
          <a:xfrm>
            <a:off x="554625" y="35215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POV: Catherine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4" name="Google Shape;634;p66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HMW Create an engaging experience for both producing and consuming storytelling that transcends generational boundaries?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5" name="Google Shape;635;p66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66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66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6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7"/>
          <p:cNvSpPr txBox="1"/>
          <p:nvPr>
            <p:ph idx="1" type="subTitle"/>
          </p:nvPr>
        </p:nvSpPr>
        <p:spPr>
          <a:xfrm>
            <a:off x="4632725" y="849800"/>
            <a:ext cx="40278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surprised to notice</a:t>
            </a:r>
            <a:endParaRPr/>
          </a:p>
        </p:txBody>
      </p:sp>
      <p:sp>
        <p:nvSpPr>
          <p:cNvPr id="644" name="Google Shape;644;p67"/>
          <p:cNvSpPr txBox="1"/>
          <p:nvPr>
            <p:ph idx="2" type="subTitle"/>
          </p:nvPr>
        </p:nvSpPr>
        <p:spPr>
          <a:xfrm>
            <a:off x="4751225" y="1339125"/>
            <a:ext cx="4157400" cy="7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That despite having a podcast during which she details her most intimate experiences with love, she is not </a:t>
            </a:r>
            <a:r>
              <a:rPr lang="en" sz="1200">
                <a:solidFill>
                  <a:schemeClr val="dk1"/>
                </a:solidFill>
              </a:rPr>
              <a:t>concerned</a:t>
            </a:r>
            <a:r>
              <a:rPr lang="en" sz="1200">
                <a:solidFill>
                  <a:schemeClr val="dk1"/>
                </a:solidFill>
              </a:rPr>
              <a:t> with privacy, but rather the ability</a:t>
            </a:r>
            <a:endParaRPr sz="1200"/>
          </a:p>
        </p:txBody>
      </p:sp>
      <p:sp>
        <p:nvSpPr>
          <p:cNvPr id="645" name="Google Shape;645;p67"/>
          <p:cNvSpPr txBox="1"/>
          <p:nvPr>
            <p:ph idx="3" type="subTitle"/>
          </p:nvPr>
        </p:nvSpPr>
        <p:spPr>
          <a:xfrm>
            <a:off x="-35550" y="849788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</a:t>
            </a:r>
            <a:endParaRPr/>
          </a:p>
        </p:txBody>
      </p:sp>
      <p:sp>
        <p:nvSpPr>
          <p:cNvPr id="646" name="Google Shape;646;p67"/>
          <p:cNvSpPr txBox="1"/>
          <p:nvPr>
            <p:ph idx="4" type="subTitle"/>
          </p:nvPr>
        </p:nvSpPr>
        <p:spPr>
          <a:xfrm>
            <a:off x="576500" y="1433325"/>
            <a:ext cx="337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 77 year old childless divorcee with a penchant for storytelling, a Stanford degree, and a passion for love</a:t>
            </a:r>
            <a:endParaRPr sz="1200"/>
          </a:p>
        </p:txBody>
      </p:sp>
      <p:sp>
        <p:nvSpPr>
          <p:cNvPr id="647" name="Google Shape;647;p67"/>
          <p:cNvSpPr txBox="1"/>
          <p:nvPr>
            <p:ph idx="5" type="subTitle"/>
          </p:nvPr>
        </p:nvSpPr>
        <p:spPr>
          <a:xfrm>
            <a:off x="4681150" y="2213000"/>
            <a:ext cx="4027800" cy="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game-changing</a:t>
            </a:r>
            <a:endParaRPr/>
          </a:p>
        </p:txBody>
      </p:sp>
      <p:sp>
        <p:nvSpPr>
          <p:cNvPr id="648" name="Google Shape;648;p67"/>
          <p:cNvSpPr txBox="1"/>
          <p:nvPr>
            <p:ph idx="6" type="subTitle"/>
          </p:nvPr>
        </p:nvSpPr>
        <p:spPr>
          <a:xfrm>
            <a:off x="4826300" y="2776650"/>
            <a:ext cx="352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 ensure that the older generation has full control over how their stories are told, where these stories are distributed, and which audiences have access to them.</a:t>
            </a:r>
            <a:endParaRPr sz="1200"/>
          </a:p>
        </p:txBody>
      </p:sp>
      <p:sp>
        <p:nvSpPr>
          <p:cNvPr id="649" name="Google Shape;649;p67"/>
          <p:cNvSpPr txBox="1"/>
          <p:nvPr>
            <p:ph idx="7" type="subTitle"/>
          </p:nvPr>
        </p:nvSpPr>
        <p:spPr>
          <a:xfrm>
            <a:off x="547550" y="2180700"/>
            <a:ext cx="3429900" cy="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wonder if this means</a:t>
            </a:r>
            <a:endParaRPr/>
          </a:p>
        </p:txBody>
      </p:sp>
      <p:sp>
        <p:nvSpPr>
          <p:cNvPr id="650" name="Google Shape;650;p67"/>
          <p:cNvSpPr txBox="1"/>
          <p:nvPr>
            <p:ph idx="8" type="subTitle"/>
          </p:nvPr>
        </p:nvSpPr>
        <p:spPr>
          <a:xfrm>
            <a:off x="547550" y="2745525"/>
            <a:ext cx="389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That older generations have a desire to chronicle their lives, but want to do so in a way that honors their autonomy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51" name="Google Shape;651;p67"/>
          <p:cNvSpPr txBox="1"/>
          <p:nvPr>
            <p:ph type="title"/>
          </p:nvPr>
        </p:nvSpPr>
        <p:spPr>
          <a:xfrm>
            <a:off x="554625" y="35215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POV: Michele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52" name="Google Shape;652;p67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HMW Create an engaging experience for both producing and consuming storytelling that transcends generational boundaries?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3" name="Google Shape;653;p67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67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7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7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8"/>
          <p:cNvSpPr txBox="1"/>
          <p:nvPr>
            <p:ph type="title"/>
          </p:nvPr>
        </p:nvSpPr>
        <p:spPr>
          <a:xfrm>
            <a:off x="2507900" y="2366275"/>
            <a:ext cx="41928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Solutions</a:t>
            </a:r>
            <a:endParaRPr/>
          </a:p>
        </p:txBody>
      </p:sp>
      <p:sp>
        <p:nvSpPr>
          <p:cNvPr id="662" name="Google Shape;662;p68"/>
          <p:cNvSpPr txBox="1"/>
          <p:nvPr>
            <p:ph idx="2" type="title"/>
          </p:nvPr>
        </p:nvSpPr>
        <p:spPr>
          <a:xfrm>
            <a:off x="3746550" y="1387963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9"/>
          <p:cNvSpPr txBox="1"/>
          <p:nvPr>
            <p:ph type="title"/>
          </p:nvPr>
        </p:nvSpPr>
        <p:spPr>
          <a:xfrm>
            <a:off x="1994850" y="1926162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HMW Create an engaging experience for both producing and consuming storytelling that transcends generational boundaries?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0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HMW Create an engaging experience for both producing and consuming storytelling that transcends generational boundaries?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73" name="Google Shape;673;p70"/>
          <p:cNvPicPr preferRelativeResize="0"/>
          <p:nvPr/>
        </p:nvPicPr>
        <p:blipFill rotWithShape="1">
          <a:blip r:embed="rId3">
            <a:alphaModFix/>
          </a:blip>
          <a:srcRect b="4935" l="6233" r="12604" t="24864"/>
          <a:stretch/>
        </p:blipFill>
        <p:spPr>
          <a:xfrm>
            <a:off x="539600" y="1260550"/>
            <a:ext cx="3374950" cy="339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500" y="1260550"/>
            <a:ext cx="2829789" cy="3397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70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71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HMW Create an engaging experience for both producing and consuming storytelling that transcends generational boundaries?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81" name="Google Shape;681;p71"/>
          <p:cNvPicPr preferRelativeResize="0"/>
          <p:nvPr/>
        </p:nvPicPr>
        <p:blipFill rotWithShape="1">
          <a:blip r:embed="rId3">
            <a:alphaModFix amt="25000"/>
          </a:blip>
          <a:srcRect b="4935" l="6233" r="12604" t="24864"/>
          <a:stretch/>
        </p:blipFill>
        <p:spPr>
          <a:xfrm>
            <a:off x="555950" y="1104700"/>
            <a:ext cx="3374950" cy="339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1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5677500" y="1160950"/>
            <a:ext cx="2829789" cy="3397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3" name="Google Shape;683;p71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84" name="Google Shape;68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6075" y="445025"/>
            <a:ext cx="58139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2"/>
          <p:cNvSpPr txBox="1"/>
          <p:nvPr>
            <p:ph type="title"/>
          </p:nvPr>
        </p:nvSpPr>
        <p:spPr>
          <a:xfrm>
            <a:off x="1122450" y="1404000"/>
            <a:ext cx="68991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Conversation Helper</a:t>
            </a:r>
            <a:endParaRPr sz="7000"/>
          </a:p>
        </p:txBody>
      </p:sp>
      <p:sp>
        <p:nvSpPr>
          <p:cNvPr id="690" name="Google Shape;690;p72"/>
          <p:cNvSpPr txBox="1"/>
          <p:nvPr>
            <p:ph type="title"/>
          </p:nvPr>
        </p:nvSpPr>
        <p:spPr>
          <a:xfrm>
            <a:off x="1211075" y="932950"/>
            <a:ext cx="68991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RAPID PROTOTYPE: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5"/>
          <p:cNvSpPr txBox="1"/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team</a:t>
            </a:r>
            <a:endParaRPr/>
          </a:p>
        </p:txBody>
      </p:sp>
      <p:pic>
        <p:nvPicPr>
          <p:cNvPr id="479" name="Google Shape;479;p55"/>
          <p:cNvPicPr preferRelativeResize="0"/>
          <p:nvPr/>
        </p:nvPicPr>
        <p:blipFill rotWithShape="1">
          <a:blip r:embed="rId3">
            <a:alphaModFix/>
          </a:blip>
          <a:srcRect b="0" l="347" r="337" t="0"/>
          <a:stretch/>
        </p:blipFill>
        <p:spPr>
          <a:xfrm>
            <a:off x="888425" y="1400600"/>
            <a:ext cx="1386300" cy="1395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0" name="Google Shape;480;p55"/>
          <p:cNvPicPr preferRelativeResize="0"/>
          <p:nvPr/>
        </p:nvPicPr>
        <p:blipFill rotWithShape="1">
          <a:blip r:embed="rId4">
            <a:alphaModFix/>
          </a:blip>
          <a:srcRect b="0" l="347" r="337" t="0"/>
          <a:stretch/>
        </p:blipFill>
        <p:spPr>
          <a:xfrm>
            <a:off x="6785025" y="1400600"/>
            <a:ext cx="1386300" cy="1395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1" name="Google Shape;481;p55"/>
          <p:cNvPicPr preferRelativeResize="0"/>
          <p:nvPr/>
        </p:nvPicPr>
        <p:blipFill rotWithShape="1">
          <a:blip r:embed="rId5">
            <a:alphaModFix/>
          </a:blip>
          <a:srcRect b="4061" l="0" r="0" t="4052"/>
          <a:stretch/>
        </p:blipFill>
        <p:spPr>
          <a:xfrm>
            <a:off x="4819492" y="1400600"/>
            <a:ext cx="1386300" cy="1395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p55"/>
          <p:cNvPicPr preferRelativeResize="0"/>
          <p:nvPr/>
        </p:nvPicPr>
        <p:blipFill rotWithShape="1">
          <a:blip r:embed="rId6">
            <a:alphaModFix/>
          </a:blip>
          <a:srcRect b="2116" l="0" r="0" t="2125"/>
          <a:stretch/>
        </p:blipFill>
        <p:spPr>
          <a:xfrm>
            <a:off x="2853958" y="1400600"/>
            <a:ext cx="1386300" cy="1395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3" name="Google Shape;483;p55"/>
          <p:cNvSpPr txBox="1"/>
          <p:nvPr>
            <p:ph type="title"/>
          </p:nvPr>
        </p:nvSpPr>
        <p:spPr>
          <a:xfrm>
            <a:off x="627725" y="2887113"/>
            <a:ext cx="1907700" cy="40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Jack Clark</a:t>
            </a:r>
            <a:endParaRPr sz="2000"/>
          </a:p>
        </p:txBody>
      </p:sp>
      <p:sp>
        <p:nvSpPr>
          <p:cNvPr id="484" name="Google Shape;484;p55"/>
          <p:cNvSpPr txBox="1"/>
          <p:nvPr>
            <p:ph idx="2" type="subTitle"/>
          </p:nvPr>
        </p:nvSpPr>
        <p:spPr>
          <a:xfrm>
            <a:off x="413375" y="3292124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MS CS (HCI)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BS MS&amp;E</a:t>
            </a:r>
            <a:endParaRPr sz="1200"/>
          </a:p>
        </p:txBody>
      </p:sp>
      <p:sp>
        <p:nvSpPr>
          <p:cNvPr id="485" name="Google Shape;485;p55"/>
          <p:cNvSpPr txBox="1"/>
          <p:nvPr>
            <p:ph type="title"/>
          </p:nvPr>
        </p:nvSpPr>
        <p:spPr>
          <a:xfrm>
            <a:off x="2593250" y="2887113"/>
            <a:ext cx="1907700" cy="40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Shuvi Jha</a:t>
            </a:r>
            <a:endParaRPr sz="2000"/>
          </a:p>
        </p:txBody>
      </p:sp>
      <p:sp>
        <p:nvSpPr>
          <p:cNvPr id="486" name="Google Shape;486;p55"/>
          <p:cNvSpPr txBox="1"/>
          <p:nvPr>
            <p:ph idx="2" type="subTitle"/>
          </p:nvPr>
        </p:nvSpPr>
        <p:spPr>
          <a:xfrm>
            <a:off x="2378900" y="3292124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CS (HCI); Feminist, Gender, &amp; Sexuality Studies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Senior</a:t>
            </a:r>
            <a:endParaRPr sz="1200"/>
          </a:p>
        </p:txBody>
      </p:sp>
      <p:sp>
        <p:nvSpPr>
          <p:cNvPr id="487" name="Google Shape;487;p55"/>
          <p:cNvSpPr txBox="1"/>
          <p:nvPr>
            <p:ph type="title"/>
          </p:nvPr>
        </p:nvSpPr>
        <p:spPr>
          <a:xfrm>
            <a:off x="4383600" y="2887125"/>
            <a:ext cx="2258100" cy="40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Jasmine Narine</a:t>
            </a:r>
            <a:endParaRPr sz="2000"/>
          </a:p>
        </p:txBody>
      </p:sp>
      <p:sp>
        <p:nvSpPr>
          <p:cNvPr id="488" name="Google Shape;488;p55"/>
          <p:cNvSpPr txBox="1"/>
          <p:nvPr>
            <p:ph idx="2" type="subTitle"/>
          </p:nvPr>
        </p:nvSpPr>
        <p:spPr>
          <a:xfrm>
            <a:off x="4344450" y="3292124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SYMSYS (HCI)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Senior</a:t>
            </a:r>
            <a:endParaRPr sz="1200"/>
          </a:p>
        </p:txBody>
      </p:sp>
      <p:sp>
        <p:nvSpPr>
          <p:cNvPr id="489" name="Google Shape;489;p55"/>
          <p:cNvSpPr txBox="1"/>
          <p:nvPr>
            <p:ph type="title"/>
          </p:nvPr>
        </p:nvSpPr>
        <p:spPr>
          <a:xfrm>
            <a:off x="6349125" y="2887125"/>
            <a:ext cx="2258100" cy="40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Steven Pu</a:t>
            </a:r>
            <a:endParaRPr sz="2000"/>
          </a:p>
        </p:txBody>
      </p:sp>
      <p:sp>
        <p:nvSpPr>
          <p:cNvPr id="490" name="Google Shape;490;p55"/>
          <p:cNvSpPr txBox="1"/>
          <p:nvPr>
            <p:ph idx="2" type="subTitle"/>
          </p:nvPr>
        </p:nvSpPr>
        <p:spPr>
          <a:xfrm>
            <a:off x="6309975" y="3292124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SYMSYS (HCI)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Senior</a:t>
            </a:r>
            <a:endParaRPr sz="1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3"/>
          <p:cNvSpPr txBox="1"/>
          <p:nvPr>
            <p:ph idx="1" type="subTitle"/>
          </p:nvPr>
        </p:nvSpPr>
        <p:spPr>
          <a:xfrm>
            <a:off x="1769250" y="2073150"/>
            <a:ext cx="56055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People want help to make their conversations with loved ones more meaningful for everyone, regardless of age</a:t>
            </a:r>
            <a:endParaRPr/>
          </a:p>
        </p:txBody>
      </p:sp>
      <p:sp>
        <p:nvSpPr>
          <p:cNvPr id="696" name="Google Shape;696;p73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Conversation Helper - Assumption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4"/>
          <p:cNvSpPr txBox="1"/>
          <p:nvPr>
            <p:ph type="title"/>
          </p:nvPr>
        </p:nvSpPr>
        <p:spPr>
          <a:xfrm>
            <a:off x="1043725" y="922570"/>
            <a:ext cx="3123000" cy="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intent</a:t>
            </a:r>
            <a:endParaRPr/>
          </a:p>
        </p:txBody>
      </p:sp>
      <p:sp>
        <p:nvSpPr>
          <p:cNvPr id="702" name="Google Shape;702;p74"/>
          <p:cNvSpPr txBox="1"/>
          <p:nvPr>
            <p:ph idx="1" type="subTitle"/>
          </p:nvPr>
        </p:nvSpPr>
        <p:spPr>
          <a:xfrm>
            <a:off x="1043725" y="1646476"/>
            <a:ext cx="3013500" cy="23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people in a family environment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Act as a middleman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Simulate GenAI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The </a:t>
            </a:r>
            <a:r>
              <a:rPr lang="en"/>
              <a:t>participants</a:t>
            </a:r>
            <a:r>
              <a:rPr lang="en"/>
              <a:t> are recruited by reaching out to family </a:t>
            </a:r>
            <a:r>
              <a:rPr lang="en"/>
              <a:t>members</a:t>
            </a:r>
            <a:endParaRPr/>
          </a:p>
        </p:txBody>
      </p:sp>
      <p:pic>
        <p:nvPicPr>
          <p:cNvPr id="703" name="Google Shape;703;p74"/>
          <p:cNvPicPr preferRelativeResize="0"/>
          <p:nvPr/>
        </p:nvPicPr>
        <p:blipFill rotWithShape="1">
          <a:blip r:embed="rId3">
            <a:alphaModFix/>
          </a:blip>
          <a:srcRect b="12241" l="0" r="0" t="12241"/>
          <a:stretch/>
        </p:blipFill>
        <p:spPr>
          <a:xfrm>
            <a:off x="4931700" y="1054650"/>
            <a:ext cx="3013500" cy="3034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5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Conversation Helper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09" name="Google Shape;70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71" y="1223176"/>
            <a:ext cx="2618350" cy="33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7875" y="1223181"/>
            <a:ext cx="2618350" cy="33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0525" y="1223175"/>
            <a:ext cx="2475700" cy="326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6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Conversation Helper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17" name="Google Shape;717;p76"/>
          <p:cNvPicPr preferRelativeResize="0"/>
          <p:nvPr/>
        </p:nvPicPr>
        <p:blipFill rotWithShape="1">
          <a:blip r:embed="rId3">
            <a:alphaModFix/>
          </a:blip>
          <a:srcRect b="12240" l="0" r="0" t="12247"/>
          <a:stretch/>
        </p:blipFill>
        <p:spPr>
          <a:xfrm>
            <a:off x="1740750" y="1795650"/>
            <a:ext cx="1541700" cy="1552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8" name="Google Shape;718;p76"/>
          <p:cNvPicPr preferRelativeResize="0"/>
          <p:nvPr/>
        </p:nvPicPr>
        <p:blipFill rotWithShape="1">
          <a:blip r:embed="rId4">
            <a:alphaModFix/>
          </a:blip>
          <a:srcRect b="0" l="337" r="337" t="0"/>
          <a:stretch/>
        </p:blipFill>
        <p:spPr>
          <a:xfrm>
            <a:off x="5861550" y="1795650"/>
            <a:ext cx="1541700" cy="1552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9" name="Google Shape;71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8451" y="1900162"/>
            <a:ext cx="1327099" cy="1343198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6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Assumption</a:t>
            </a: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: People want help to make their conversations with loved ones more meaningful for everyone, regardless of age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21" name="Google Shape;721;p76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76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76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76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7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Conversation Helper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30" name="Google Shape;730;p77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Assumption: People want help to make their conversations with loved ones more meaningful for everyone, regardless of age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1" name="Google Shape;731;p77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77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77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77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77"/>
          <p:cNvSpPr txBox="1"/>
          <p:nvPr/>
        </p:nvSpPr>
        <p:spPr>
          <a:xfrm>
            <a:off x="542875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Good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736" name="Google Shape;736;p77"/>
          <p:cNvSpPr txBox="1"/>
          <p:nvPr/>
        </p:nvSpPr>
        <p:spPr>
          <a:xfrm>
            <a:off x="206425" y="169332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“This is a way to teach kids how to communicate”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“Helps kids use their imagination”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7" name="Google Shape;737;p77"/>
          <p:cNvSpPr txBox="1"/>
          <p:nvPr/>
        </p:nvSpPr>
        <p:spPr>
          <a:xfrm>
            <a:off x="3741150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Bad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738" name="Google Shape;738;p77"/>
          <p:cNvSpPr txBox="1"/>
          <p:nvPr/>
        </p:nvSpPr>
        <p:spPr>
          <a:xfrm>
            <a:off x="6822350" y="1246550"/>
            <a:ext cx="166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Outcomes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739" name="Google Shape;739;p77"/>
          <p:cNvSpPr txBox="1"/>
          <p:nvPr/>
        </p:nvSpPr>
        <p:spPr>
          <a:xfrm>
            <a:off x="3359100" y="1806675"/>
            <a:ext cx="242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One-sided conversation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Robotic-sounding responses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Waiting for responses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Parents more excited than children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p77"/>
          <p:cNvSpPr txBox="1"/>
          <p:nvPr/>
        </p:nvSpPr>
        <p:spPr>
          <a:xfrm>
            <a:off x="6485900" y="169332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Many of the issues were due to “lofi-ness”, not the concept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Recommending things to </a:t>
            </a: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both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parties is a next step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Zero-time recommendations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8"/>
          <p:cNvSpPr txBox="1"/>
          <p:nvPr>
            <p:ph type="title"/>
          </p:nvPr>
        </p:nvSpPr>
        <p:spPr>
          <a:xfrm>
            <a:off x="1994850" y="1926162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HMW </a:t>
            </a:r>
            <a:r>
              <a:rPr lang="en" sz="2000"/>
              <a:t>unobtrusively capture and cherish memories during valuable face-to-face conversations within families?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9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HMW</a:t>
            </a:r>
            <a:r>
              <a:rPr lang="en" sz="1800"/>
              <a:t> unobtrusively capture and cherish memories during valuable face-to-face conversations within families?</a:t>
            </a:r>
            <a:endParaRPr b="1" sz="1600">
              <a:solidFill>
                <a:srgbClr val="6D5B57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751" name="Google Shape;751;p79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52" name="Google Shape;75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75" y="1077450"/>
            <a:ext cx="3788247" cy="36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047" y="1607550"/>
            <a:ext cx="3212759" cy="232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0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HMW unobtrusively capture and cherish memories during valuable face-to-face conversations within families?</a:t>
            </a:r>
            <a:endParaRPr b="1" sz="1600">
              <a:solidFill>
                <a:srgbClr val="6D5B57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759" name="Google Shape;759;p80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60" name="Google Shape;760;p8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52400" y="1170125"/>
            <a:ext cx="3788247" cy="36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0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5617047" y="1607550"/>
            <a:ext cx="3212759" cy="232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0"/>
          <p:cNvPicPr preferRelativeResize="0"/>
          <p:nvPr/>
        </p:nvPicPr>
        <p:blipFill rotWithShape="1">
          <a:blip r:embed="rId5">
            <a:alphaModFix/>
          </a:blip>
          <a:srcRect b="0" l="24083" r="22375" t="14456"/>
          <a:stretch/>
        </p:blipFill>
        <p:spPr>
          <a:xfrm>
            <a:off x="3290876" y="1170125"/>
            <a:ext cx="3010289" cy="34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81"/>
          <p:cNvSpPr txBox="1"/>
          <p:nvPr>
            <p:ph type="title"/>
          </p:nvPr>
        </p:nvSpPr>
        <p:spPr>
          <a:xfrm>
            <a:off x="1122450" y="1404000"/>
            <a:ext cx="68991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Memory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Game</a:t>
            </a:r>
            <a:endParaRPr sz="7000"/>
          </a:p>
        </p:txBody>
      </p:sp>
      <p:sp>
        <p:nvSpPr>
          <p:cNvPr id="768" name="Google Shape;768;p81"/>
          <p:cNvSpPr txBox="1"/>
          <p:nvPr>
            <p:ph type="title"/>
          </p:nvPr>
        </p:nvSpPr>
        <p:spPr>
          <a:xfrm>
            <a:off x="1211075" y="932950"/>
            <a:ext cx="68991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RAPID PROTOTYPE:</a:t>
            </a:r>
            <a:endParaRPr sz="3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2"/>
          <p:cNvSpPr txBox="1"/>
          <p:nvPr>
            <p:ph idx="1" type="subTitle"/>
          </p:nvPr>
        </p:nvSpPr>
        <p:spPr>
          <a:xfrm>
            <a:off x="1769250" y="2073150"/>
            <a:ext cx="56055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Transforming storytelling into a game-like experience has the potential to make the process of listening to and sharing stories less tedious and more enjoyable</a:t>
            </a:r>
            <a:endParaRPr/>
          </a:p>
        </p:txBody>
      </p:sp>
      <p:sp>
        <p:nvSpPr>
          <p:cNvPr id="774" name="Google Shape;774;p82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Memory</a:t>
            </a:r>
            <a:r>
              <a:rPr lang="en"/>
              <a:t> Game - Assumption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6"/>
          <p:cNvSpPr txBox="1"/>
          <p:nvPr>
            <p:ph idx="4" type="subTitle"/>
          </p:nvPr>
        </p:nvSpPr>
        <p:spPr>
          <a:xfrm>
            <a:off x="2064525" y="2828947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Interested in relationships with storytelling</a:t>
            </a:r>
            <a:endParaRPr sz="1600">
              <a:solidFill>
                <a:schemeClr val="accent6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96" name="Google Shape;496;p56"/>
          <p:cNvSpPr txBox="1"/>
          <p:nvPr>
            <p:ph idx="6" type="subTitle"/>
          </p:nvPr>
        </p:nvSpPr>
        <p:spPr>
          <a:xfrm>
            <a:off x="5110600" y="2828947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unique needs of both the stakeholders: listeners and storytellers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7" name="Google Shape;497;p56"/>
          <p:cNvGrpSpPr/>
          <p:nvPr/>
        </p:nvGrpSpPr>
        <p:grpSpPr>
          <a:xfrm>
            <a:off x="2566725" y="1714500"/>
            <a:ext cx="1011000" cy="930000"/>
            <a:chOff x="3173876" y="1739175"/>
            <a:chExt cx="1011000" cy="930000"/>
          </a:xfrm>
        </p:grpSpPr>
        <p:sp>
          <p:nvSpPr>
            <p:cNvPr id="498" name="Google Shape;498;p56"/>
            <p:cNvSpPr/>
            <p:nvPr/>
          </p:nvSpPr>
          <p:spPr>
            <a:xfrm>
              <a:off x="3214375" y="1739175"/>
              <a:ext cx="930000" cy="9300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56"/>
            <p:cNvSpPr txBox="1"/>
            <p:nvPr/>
          </p:nvSpPr>
          <p:spPr>
            <a:xfrm>
              <a:off x="3173876" y="1870425"/>
              <a:ext cx="1011000" cy="66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accent1"/>
                  </a:solidFill>
                  <a:latin typeface="Vidaloka"/>
                  <a:ea typeface="Vidaloka"/>
                  <a:cs typeface="Vidaloka"/>
                  <a:sym typeface="Vidaloka"/>
                </a:rPr>
                <a:t>THEN</a:t>
              </a:r>
              <a:endParaRPr sz="16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endParaRPr>
            </a:p>
          </p:txBody>
        </p:sp>
      </p:grpSp>
      <p:grpSp>
        <p:nvGrpSpPr>
          <p:cNvPr id="500" name="Google Shape;500;p56"/>
          <p:cNvGrpSpPr/>
          <p:nvPr/>
        </p:nvGrpSpPr>
        <p:grpSpPr>
          <a:xfrm>
            <a:off x="5612800" y="1714500"/>
            <a:ext cx="1011000" cy="930000"/>
            <a:chOff x="3173876" y="1739175"/>
            <a:chExt cx="1011000" cy="930000"/>
          </a:xfrm>
        </p:grpSpPr>
        <p:sp>
          <p:nvSpPr>
            <p:cNvPr id="501" name="Google Shape;501;p56"/>
            <p:cNvSpPr/>
            <p:nvPr/>
          </p:nvSpPr>
          <p:spPr>
            <a:xfrm>
              <a:off x="3214375" y="1739175"/>
              <a:ext cx="930000" cy="930000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56"/>
            <p:cNvSpPr txBox="1"/>
            <p:nvPr/>
          </p:nvSpPr>
          <p:spPr>
            <a:xfrm>
              <a:off x="3173876" y="1870425"/>
              <a:ext cx="1011000" cy="66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accent1"/>
                  </a:solidFill>
                  <a:latin typeface="Vidaloka"/>
                  <a:ea typeface="Vidaloka"/>
                  <a:cs typeface="Vidaloka"/>
                  <a:sym typeface="Vidaloka"/>
                </a:rPr>
                <a:t>NOW</a:t>
              </a:r>
              <a:endParaRPr sz="16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endParaRPr>
            </a:p>
          </p:txBody>
        </p:sp>
      </p:grpSp>
      <p:sp>
        <p:nvSpPr>
          <p:cNvPr id="503" name="Google Shape;503;p56"/>
          <p:cNvSpPr txBox="1"/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Where we are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83"/>
          <p:cNvSpPr txBox="1"/>
          <p:nvPr>
            <p:ph type="title"/>
          </p:nvPr>
        </p:nvSpPr>
        <p:spPr>
          <a:xfrm>
            <a:off x="1043725" y="922570"/>
            <a:ext cx="3123000" cy="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intent</a:t>
            </a:r>
            <a:endParaRPr/>
          </a:p>
        </p:txBody>
      </p:sp>
      <p:sp>
        <p:nvSpPr>
          <p:cNvPr id="780" name="Google Shape;780;p83"/>
          <p:cNvSpPr txBox="1"/>
          <p:nvPr>
            <p:ph idx="1" type="subTitle"/>
          </p:nvPr>
        </p:nvSpPr>
        <p:spPr>
          <a:xfrm>
            <a:off x="1043725" y="1646476"/>
            <a:ext cx="3013500" cy="23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people in a (chosen) family environment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Watch two people play, no interference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Simulate GenAI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The 2 participants are recruited on campus</a:t>
            </a:r>
            <a:endParaRPr/>
          </a:p>
        </p:txBody>
      </p:sp>
      <p:pic>
        <p:nvPicPr>
          <p:cNvPr id="781" name="Google Shape;781;p83"/>
          <p:cNvPicPr preferRelativeResize="0"/>
          <p:nvPr/>
        </p:nvPicPr>
        <p:blipFill rotWithShape="1">
          <a:blip r:embed="rId3">
            <a:alphaModFix/>
          </a:blip>
          <a:srcRect b="12241" l="0" r="0" t="12241"/>
          <a:stretch/>
        </p:blipFill>
        <p:spPr>
          <a:xfrm>
            <a:off x="4931700" y="1054650"/>
            <a:ext cx="3013500" cy="3034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4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Memory Game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87" name="Google Shape;787;p84"/>
          <p:cNvPicPr preferRelativeResize="0"/>
          <p:nvPr/>
        </p:nvPicPr>
        <p:blipFill rotWithShape="1">
          <a:blip r:embed="rId3">
            <a:alphaModFix/>
          </a:blip>
          <a:srcRect b="12240" l="0" r="0" t="12247"/>
          <a:stretch/>
        </p:blipFill>
        <p:spPr>
          <a:xfrm>
            <a:off x="1740750" y="1644950"/>
            <a:ext cx="1691400" cy="17028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8" name="Google Shape;788;p84"/>
          <p:cNvPicPr preferRelativeResize="0"/>
          <p:nvPr/>
        </p:nvPicPr>
        <p:blipFill rotWithShape="1">
          <a:blip r:embed="rId4">
            <a:alphaModFix/>
          </a:blip>
          <a:srcRect b="21732" l="0" r="0" t="21732"/>
          <a:stretch/>
        </p:blipFill>
        <p:spPr>
          <a:xfrm>
            <a:off x="5861550" y="1644930"/>
            <a:ext cx="1691400" cy="17028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9" name="Google Shape;789;p84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Assumption:</a:t>
            </a: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 Transforming storytelling into a game-like experience has the potential to make the process of listening to and sharing stories less tedious and more enjoyable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0" name="Google Shape;790;p84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84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84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84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4" name="Google Shape;794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4275" y="1587767"/>
            <a:ext cx="1479613" cy="1831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85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Memory Game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0" name="Google Shape;800;p85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Assumption: Transforming storytelling into a game-like experience has the potential to make the process of listening to and sharing stories less tedious and more enjoyable</a:t>
            </a:r>
            <a:endParaRPr sz="18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01" name="Google Shape;801;p85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85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85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85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85"/>
          <p:cNvSpPr txBox="1"/>
          <p:nvPr/>
        </p:nvSpPr>
        <p:spPr>
          <a:xfrm>
            <a:off x="542875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Good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06" name="Google Shape;806;p85"/>
          <p:cNvSpPr txBox="1"/>
          <p:nvPr/>
        </p:nvSpPr>
        <p:spPr>
          <a:xfrm>
            <a:off x="206425" y="180667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Fun and engaging at first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Encouraged vulnerability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85"/>
          <p:cNvSpPr txBox="1"/>
          <p:nvPr/>
        </p:nvSpPr>
        <p:spPr>
          <a:xfrm>
            <a:off x="3741150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Bad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08" name="Google Shape;808;p85"/>
          <p:cNvSpPr txBox="1"/>
          <p:nvPr/>
        </p:nvSpPr>
        <p:spPr>
          <a:xfrm>
            <a:off x="6822350" y="1246550"/>
            <a:ext cx="166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Outcomes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09" name="Google Shape;809;p85"/>
          <p:cNvSpPr txBox="1"/>
          <p:nvPr/>
        </p:nvSpPr>
        <p:spPr>
          <a:xfrm>
            <a:off x="3359100" y="1806675"/>
            <a:ext cx="242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Not necessary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Became jarring as game progressed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Wanted to stop as conversation became intense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0" name="Google Shape;810;p85"/>
          <p:cNvSpPr txBox="1"/>
          <p:nvPr/>
        </p:nvSpPr>
        <p:spPr>
          <a:xfrm>
            <a:off x="6485900" y="169332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Lightheartedness is valued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People want to choose when to stay/switch topics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More customization and autonomy is necessary to proceed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6"/>
          <p:cNvSpPr txBox="1"/>
          <p:nvPr>
            <p:ph type="title"/>
          </p:nvPr>
        </p:nvSpPr>
        <p:spPr>
          <a:xfrm>
            <a:off x="1994850" y="2164205"/>
            <a:ext cx="5154300" cy="8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</a:t>
            </a:r>
            <a:r>
              <a:rPr lang="en" sz="2000"/>
              <a:t>MW facilitate the utilization of various, preferred storytelling formats?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7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HMW facilitate the utilization of various, preferred storytelling formats?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821" name="Google Shape;821;p87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22" name="Google Shape;82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75" y="1017725"/>
            <a:ext cx="3179170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750" y="869775"/>
            <a:ext cx="311946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8"/>
          <p:cNvSpPr txBox="1"/>
          <p:nvPr>
            <p:ph idx="4294967295" type="title"/>
          </p:nvPr>
        </p:nvSpPr>
        <p:spPr>
          <a:xfrm>
            <a:off x="554625" y="352150"/>
            <a:ext cx="814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HMW facilitate the utilization of various, preferred storytelling formats?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cxnSp>
        <p:nvCxnSpPr>
          <p:cNvPr id="829" name="Google Shape;829;p88"/>
          <p:cNvCxnSpPr/>
          <p:nvPr/>
        </p:nvCxnSpPr>
        <p:spPr>
          <a:xfrm>
            <a:off x="4176075" y="2578200"/>
            <a:ext cx="1239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30" name="Google Shape;830;p88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84275" y="1017725"/>
            <a:ext cx="3179170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88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5667750" y="869775"/>
            <a:ext cx="3119467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824" y="869773"/>
            <a:ext cx="3318750" cy="3593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9"/>
          <p:cNvSpPr txBox="1"/>
          <p:nvPr>
            <p:ph type="title"/>
          </p:nvPr>
        </p:nvSpPr>
        <p:spPr>
          <a:xfrm>
            <a:off x="1122450" y="1404000"/>
            <a:ext cx="6899100" cy="23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Timeline Organization</a:t>
            </a:r>
            <a:endParaRPr sz="7000"/>
          </a:p>
        </p:txBody>
      </p:sp>
      <p:sp>
        <p:nvSpPr>
          <p:cNvPr id="838" name="Google Shape;838;p89"/>
          <p:cNvSpPr txBox="1"/>
          <p:nvPr>
            <p:ph type="title"/>
          </p:nvPr>
        </p:nvSpPr>
        <p:spPr>
          <a:xfrm>
            <a:off x="1211075" y="932950"/>
            <a:ext cx="68991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RAPID PROTOTYPE:</a:t>
            </a:r>
            <a:endParaRPr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0"/>
          <p:cNvSpPr txBox="1"/>
          <p:nvPr>
            <p:ph idx="1" type="subTitle"/>
          </p:nvPr>
        </p:nvSpPr>
        <p:spPr>
          <a:xfrm>
            <a:off x="1769250" y="2073150"/>
            <a:ext cx="56055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timeline interface makes it intuitive for users to explore and add more family stories.</a:t>
            </a:r>
            <a:endParaRPr/>
          </a:p>
        </p:txBody>
      </p:sp>
      <p:sp>
        <p:nvSpPr>
          <p:cNvPr id="844" name="Google Shape;844;p90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Timeline Organization</a:t>
            </a:r>
            <a:r>
              <a:rPr lang="en"/>
              <a:t> - Assumption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91"/>
          <p:cNvSpPr txBox="1"/>
          <p:nvPr>
            <p:ph type="title"/>
          </p:nvPr>
        </p:nvSpPr>
        <p:spPr>
          <a:xfrm>
            <a:off x="1043725" y="922570"/>
            <a:ext cx="3123000" cy="6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intent</a:t>
            </a:r>
            <a:endParaRPr/>
          </a:p>
        </p:txBody>
      </p:sp>
      <p:sp>
        <p:nvSpPr>
          <p:cNvPr id="850" name="Google Shape;850;p91"/>
          <p:cNvSpPr txBox="1"/>
          <p:nvPr>
            <p:ph idx="1" type="subTitle"/>
          </p:nvPr>
        </p:nvSpPr>
        <p:spPr>
          <a:xfrm>
            <a:off x="1043725" y="1646476"/>
            <a:ext cx="3013500" cy="23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 young people who would be interacting with a hypothetical database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Observe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Simulate a calendar through movable timelines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The 2 participants are recruited on campus </a:t>
            </a:r>
            <a:endParaRPr/>
          </a:p>
        </p:txBody>
      </p:sp>
      <p:pic>
        <p:nvPicPr>
          <p:cNvPr id="851" name="Google Shape;851;p91"/>
          <p:cNvPicPr preferRelativeResize="0"/>
          <p:nvPr/>
        </p:nvPicPr>
        <p:blipFill rotWithShape="1">
          <a:blip r:embed="rId3">
            <a:alphaModFix/>
          </a:blip>
          <a:srcRect b="0" l="12752" r="12759" t="0"/>
          <a:stretch/>
        </p:blipFill>
        <p:spPr>
          <a:xfrm>
            <a:off x="4931700" y="1054650"/>
            <a:ext cx="3013500" cy="3034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2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Timeline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57" name="Google Shape;857;p92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Assumption: Transforming storytelling into a game-like experience has the potential to make the process of listening to and sharing stories less tedious and more enjoyable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92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92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92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2" name="Google Shape;86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650" y="1047600"/>
            <a:ext cx="1964700" cy="26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7"/>
          <p:cNvSpPr txBox="1"/>
          <p:nvPr>
            <p:ph type="title"/>
          </p:nvPr>
        </p:nvSpPr>
        <p:spPr>
          <a:xfrm>
            <a:off x="1994850" y="1808262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HOW DO WE PROVIDE STORYTELLERS AND THEIR AUDIENCE WITH A MORE POWERFUL AND COMFORTING EXPERIENCE?</a:t>
            </a:r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3"/>
          <p:cNvSpPr txBox="1"/>
          <p:nvPr>
            <p:ph idx="4294967295" type="title"/>
          </p:nvPr>
        </p:nvSpPr>
        <p:spPr>
          <a:xfrm>
            <a:off x="195775" y="5078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Timeline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8" name="Google Shape;868;p93"/>
          <p:cNvSpPr/>
          <p:nvPr/>
        </p:nvSpPr>
        <p:spPr>
          <a:xfrm>
            <a:off x="1345350" y="3754250"/>
            <a:ext cx="6453300" cy="99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Assumpti</a:t>
            </a:r>
            <a:r>
              <a:rPr lang="en" sz="18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rPr>
              <a:t>on: A timeline interface makes it intuitive for users to explore and add more family stories.</a:t>
            </a:r>
            <a:endParaRPr sz="1800">
              <a:solidFill>
                <a:schemeClr val="dk1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061770" y="4251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93"/>
          <p:cNvSpPr/>
          <p:nvPr/>
        </p:nvSpPr>
        <p:spPr>
          <a:xfrm>
            <a:off x="1061770" y="4171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93"/>
          <p:cNvSpPr/>
          <p:nvPr/>
        </p:nvSpPr>
        <p:spPr>
          <a:xfrm>
            <a:off x="1121925" y="4251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93"/>
          <p:cNvSpPr/>
          <p:nvPr/>
        </p:nvSpPr>
        <p:spPr>
          <a:xfrm>
            <a:off x="1121925" y="4171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93"/>
          <p:cNvSpPr txBox="1"/>
          <p:nvPr/>
        </p:nvSpPr>
        <p:spPr>
          <a:xfrm>
            <a:off x="542875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Good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74" name="Google Shape;874;p93"/>
          <p:cNvSpPr txBox="1"/>
          <p:nvPr/>
        </p:nvSpPr>
        <p:spPr>
          <a:xfrm>
            <a:off x="206425" y="180667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Intuitive to use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93"/>
          <p:cNvSpPr txBox="1"/>
          <p:nvPr/>
        </p:nvSpPr>
        <p:spPr>
          <a:xfrm>
            <a:off x="3741150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Bad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76" name="Google Shape;876;p93"/>
          <p:cNvSpPr txBox="1"/>
          <p:nvPr/>
        </p:nvSpPr>
        <p:spPr>
          <a:xfrm>
            <a:off x="6822350" y="1246550"/>
            <a:ext cx="166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Outcomes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77" name="Google Shape;877;p93"/>
          <p:cNvSpPr txBox="1"/>
          <p:nvPr/>
        </p:nvSpPr>
        <p:spPr>
          <a:xfrm>
            <a:off x="3359100" y="1806675"/>
            <a:ext cx="242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Not necessary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Timeline “not helpful for remembering”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8" name="Google Shape;878;p93"/>
          <p:cNvSpPr txBox="1"/>
          <p:nvPr/>
        </p:nvSpPr>
        <p:spPr>
          <a:xfrm>
            <a:off x="6485900" y="169332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Very much a specific utility, not something that is exciting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Concerning lack of interest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Are young people even our audience?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4"/>
          <p:cNvSpPr txBox="1"/>
          <p:nvPr>
            <p:ph type="title"/>
          </p:nvPr>
        </p:nvSpPr>
        <p:spPr>
          <a:xfrm>
            <a:off x="2507900" y="2366275"/>
            <a:ext cx="41928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884" name="Google Shape;884;p94"/>
          <p:cNvSpPr txBox="1"/>
          <p:nvPr>
            <p:ph idx="2" type="title"/>
          </p:nvPr>
        </p:nvSpPr>
        <p:spPr>
          <a:xfrm>
            <a:off x="3746550" y="1387963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5"/>
          <p:cNvSpPr txBox="1"/>
          <p:nvPr>
            <p:ph idx="4294967295" type="title"/>
          </p:nvPr>
        </p:nvSpPr>
        <p:spPr>
          <a:xfrm>
            <a:off x="253700" y="415100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890" name="Google Shape;890;p95"/>
          <p:cNvSpPr txBox="1"/>
          <p:nvPr/>
        </p:nvSpPr>
        <p:spPr>
          <a:xfrm>
            <a:off x="542875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Solution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91" name="Google Shape;891;p95"/>
          <p:cNvSpPr txBox="1"/>
          <p:nvPr/>
        </p:nvSpPr>
        <p:spPr>
          <a:xfrm>
            <a:off x="206425" y="180667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Conversation helper? Adding playful elements?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Need more specific knowledge of people to make suggestions worth it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Helps young people conversationally and is a change of pace for older people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2" name="Google Shape;892;p95"/>
          <p:cNvSpPr txBox="1"/>
          <p:nvPr/>
        </p:nvSpPr>
        <p:spPr>
          <a:xfrm>
            <a:off x="3741150" y="1246550"/>
            <a:ext cx="1661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Ethics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93" name="Google Shape;893;p95"/>
          <p:cNvSpPr txBox="1"/>
          <p:nvPr/>
        </p:nvSpPr>
        <p:spPr>
          <a:xfrm>
            <a:off x="6822350" y="1246550"/>
            <a:ext cx="166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daloka"/>
                <a:ea typeface="Vidaloka"/>
                <a:cs typeface="Vidaloka"/>
                <a:sym typeface="Vidaloka"/>
              </a:rPr>
              <a:t>Audience</a:t>
            </a:r>
            <a:endParaRPr sz="2400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</p:txBody>
      </p:sp>
      <p:sp>
        <p:nvSpPr>
          <p:cNvPr id="894" name="Google Shape;894;p95"/>
          <p:cNvSpPr txBox="1"/>
          <p:nvPr/>
        </p:nvSpPr>
        <p:spPr>
          <a:xfrm>
            <a:off x="3359100" y="1806675"/>
            <a:ext cx="242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Using AI can lead to conversational bias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Accessibility concerns, especially around older users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Privacy concerns with recorded conversations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5" name="Google Shape;895;p95"/>
          <p:cNvSpPr txBox="1"/>
          <p:nvPr/>
        </p:nvSpPr>
        <p:spPr>
          <a:xfrm>
            <a:off x="6485900" y="1693325"/>
            <a:ext cx="233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Can we serve both old and young?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Conversations need to be two-sided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Need to re-evaluate young people’s motives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Focus on more millenial/gen X as our user base?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How would we design for the elderly?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6"/>
          <p:cNvSpPr txBox="1"/>
          <p:nvPr>
            <p:ph type="title"/>
          </p:nvPr>
        </p:nvSpPr>
        <p:spPr>
          <a:xfrm>
            <a:off x="2507900" y="2366275"/>
            <a:ext cx="41928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901" name="Google Shape;901;p96"/>
          <p:cNvSpPr txBox="1"/>
          <p:nvPr>
            <p:ph idx="2" type="title"/>
          </p:nvPr>
        </p:nvSpPr>
        <p:spPr>
          <a:xfrm>
            <a:off x="3746550" y="1387963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7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Prototyping Statistics</a:t>
            </a:r>
            <a:endParaRPr/>
          </a:p>
        </p:txBody>
      </p:sp>
      <p:graphicFrame>
        <p:nvGraphicFramePr>
          <p:cNvPr id="907" name="Google Shape;907;p97"/>
          <p:cNvGraphicFramePr/>
          <p:nvPr/>
        </p:nvGraphicFramePr>
        <p:xfrm>
          <a:off x="855625" y="1374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{5A3D753F-013C-4C11-9BCA-EBAFD33943E2}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Participants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Ages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Demographic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Conversation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64, 54, 15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Family members; 2 working parents and high schooler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Game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21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College biology student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Vidaloka"/>
                          <a:ea typeface="Vidaloka"/>
                          <a:cs typeface="Vidaloka"/>
                          <a:sym typeface="Vidaloka"/>
                        </a:rPr>
                        <a:t>Timeline</a:t>
                      </a:r>
                      <a:endParaRPr sz="2000">
                        <a:solidFill>
                          <a:schemeClr val="dk1"/>
                        </a:solidFill>
                        <a:latin typeface="Vidaloka"/>
                        <a:ea typeface="Vidaloka"/>
                        <a:cs typeface="Vidaloka"/>
                        <a:sym typeface="Vidalok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18, 23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Students with older family members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8"/>
          <p:cNvSpPr txBox="1"/>
          <p:nvPr>
            <p:ph type="title"/>
          </p:nvPr>
        </p:nvSpPr>
        <p:spPr>
          <a:xfrm>
            <a:off x="25997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We? - Krishna</a:t>
            </a:r>
            <a:endParaRPr/>
          </a:p>
        </p:txBody>
      </p:sp>
      <p:sp>
        <p:nvSpPr>
          <p:cNvPr id="913" name="Google Shape;913;p98"/>
          <p:cNvSpPr txBox="1"/>
          <p:nvPr/>
        </p:nvSpPr>
        <p:spPr>
          <a:xfrm>
            <a:off x="294300" y="1339675"/>
            <a:ext cx="3084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creat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more space for the family to share meaningful personal stories/journeys that they have not shared before?</a:t>
            </a:r>
            <a:endParaRPr b="1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4" name="Google Shape;914;p98"/>
          <p:cNvSpPr txBox="1"/>
          <p:nvPr/>
        </p:nvSpPr>
        <p:spPr>
          <a:xfrm>
            <a:off x="83350" y="2252650"/>
            <a:ext cx="30450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decrease the amount of casual and routine conversations with the family and increases the meaningful conversations when families are together?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5" name="Google Shape;915;p98"/>
          <p:cNvSpPr txBox="1"/>
          <p:nvPr/>
        </p:nvSpPr>
        <p:spPr>
          <a:xfrm>
            <a:off x="259975" y="3309375"/>
            <a:ext cx="30450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create more opportunities to discover more untold stories through the mundane conversations?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6" name="Google Shape;916;p98"/>
          <p:cNvSpPr txBox="1"/>
          <p:nvPr/>
        </p:nvSpPr>
        <p:spPr>
          <a:xfrm>
            <a:off x="3073625" y="2469625"/>
            <a:ext cx="3319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allow people to preserve the types stories of they want to preserve, whether they are food-related, photographs, music, or anything, all while providing the “IKEA effect” Krishna spoke of?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7" name="Google Shape;917;p98"/>
          <p:cNvSpPr txBox="1"/>
          <p:nvPr/>
        </p:nvSpPr>
        <p:spPr>
          <a:xfrm>
            <a:off x="3191075" y="1339675"/>
            <a:ext cx="30846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provide the “IKEA Effect” that Krishna spoke of for people building their family’s story collection?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8" name="Google Shape;918;p98"/>
          <p:cNvSpPr txBox="1"/>
          <p:nvPr/>
        </p:nvSpPr>
        <p:spPr>
          <a:xfrm>
            <a:off x="1481375" y="3857975"/>
            <a:ext cx="33195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create an experience that makes it easier for people to import memories from fragmented platforms like social media, journal books, and artifacts to best preserve them?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9" name="Google Shape;919;p98"/>
          <p:cNvSpPr txBox="1"/>
          <p:nvPr/>
        </p:nvSpPr>
        <p:spPr>
          <a:xfrm>
            <a:off x="4505650" y="3580150"/>
            <a:ext cx="33195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create an experience that makes it easier for people to import memories from fragmented platforms like social media, journal books, and artifacts to best preserve them?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0" name="Google Shape;920;p98"/>
          <p:cNvSpPr txBox="1"/>
          <p:nvPr/>
        </p:nvSpPr>
        <p:spPr>
          <a:xfrm>
            <a:off x="6275675" y="2252650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help older people share the history of their home by passing it on to those who never were able to experience it?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1" name="Google Shape;921;p98"/>
          <p:cNvSpPr txBox="1"/>
          <p:nvPr/>
        </p:nvSpPr>
        <p:spPr>
          <a:xfrm>
            <a:off x="4881300" y="44502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help young people learn of the past that is otherwise only exists in the minds of their older loved ones?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2" name="Google Shape;922;p98"/>
          <p:cNvSpPr txBox="1"/>
          <p:nvPr/>
        </p:nvSpPr>
        <p:spPr>
          <a:xfrm>
            <a:off x="6099775" y="156827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allow loved ones to maximize time spent together through engaging and spending limited time on their devices?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99"/>
          <p:cNvSpPr txBox="1"/>
          <p:nvPr>
            <p:ph type="title"/>
          </p:nvPr>
        </p:nvSpPr>
        <p:spPr>
          <a:xfrm>
            <a:off x="25997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We? - </a:t>
            </a:r>
            <a:r>
              <a:rPr lang="en"/>
              <a:t>Catherine</a:t>
            </a:r>
            <a:endParaRPr/>
          </a:p>
        </p:txBody>
      </p:sp>
      <p:sp>
        <p:nvSpPr>
          <p:cNvPr id="928" name="Google Shape;928;p99"/>
          <p:cNvSpPr txBox="1"/>
          <p:nvPr/>
        </p:nvSpPr>
        <p:spPr>
          <a:xfrm>
            <a:off x="294300" y="1339675"/>
            <a:ext cx="30846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assist old people in effectively communicating their wisdom and stories without losing train of thought?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9" name="Google Shape;929;p99"/>
          <p:cNvSpPr txBox="1"/>
          <p:nvPr/>
        </p:nvSpPr>
        <p:spPr>
          <a:xfrm>
            <a:off x="83350" y="2252650"/>
            <a:ext cx="30450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assist young people in producing thoughtful questions to ask their loved ones?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0" name="Google Shape;930;p99"/>
          <p:cNvSpPr txBox="1"/>
          <p:nvPr/>
        </p:nvSpPr>
        <p:spPr>
          <a:xfrm>
            <a:off x="259975" y="3309375"/>
            <a:ext cx="30450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make it easier for young people to concentrate when communicating with an older relative?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1" name="Google Shape;931;p99"/>
          <p:cNvSpPr txBox="1"/>
          <p:nvPr/>
        </p:nvSpPr>
        <p:spPr>
          <a:xfrm>
            <a:off x="3073625" y="2469625"/>
            <a:ext cx="3319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allow young people to feel closer to elderly loved ones without the need of a physical move?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2" name="Google Shape;932;p99"/>
          <p:cNvSpPr txBox="1"/>
          <p:nvPr/>
        </p:nvSpPr>
        <p:spPr>
          <a:xfrm>
            <a:off x="3191075" y="1537838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help young people who value time with their loved ones to maximize that time when they can find it?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3" name="Google Shape;933;p99"/>
          <p:cNvSpPr txBox="1"/>
          <p:nvPr/>
        </p:nvSpPr>
        <p:spPr>
          <a:xfrm>
            <a:off x="1481375" y="3857975"/>
            <a:ext cx="3319500" cy="23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provide peace of mind to younger people struggling with guilt surrounding the amount of interaction they have with elderly loved ones?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4" name="Google Shape;934;p99"/>
          <p:cNvSpPr txBox="1"/>
          <p:nvPr/>
        </p:nvSpPr>
        <p:spPr>
          <a:xfrm>
            <a:off x="4505650" y="3580150"/>
            <a:ext cx="33195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help older people keep track of the stories that they have shared?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5" name="Google Shape;935;p99"/>
          <p:cNvSpPr txBox="1"/>
          <p:nvPr/>
        </p:nvSpPr>
        <p:spPr>
          <a:xfrm>
            <a:off x="6275675" y="2252650"/>
            <a:ext cx="30846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help older people capitalize on their remaining time by telling impactful stories?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6" name="Google Shape;936;p99"/>
          <p:cNvSpPr txBox="1"/>
          <p:nvPr/>
        </p:nvSpPr>
        <p:spPr>
          <a:xfrm>
            <a:off x="5262300" y="44502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make long-winded stories more easily digestible for younger audiences?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7" name="Google Shape;937;p99"/>
          <p:cNvSpPr txBox="1"/>
          <p:nvPr/>
        </p:nvSpPr>
        <p:spPr>
          <a:xfrm>
            <a:off x="6091700" y="114497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help older people tell their important stories before they run out of time?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00"/>
          <p:cNvSpPr txBox="1"/>
          <p:nvPr>
            <p:ph type="title"/>
          </p:nvPr>
        </p:nvSpPr>
        <p:spPr>
          <a:xfrm>
            <a:off x="25997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We? - Michele</a:t>
            </a:r>
            <a:endParaRPr/>
          </a:p>
        </p:txBody>
      </p:sp>
      <p:sp>
        <p:nvSpPr>
          <p:cNvPr id="943" name="Google Shape;943;p100"/>
          <p:cNvSpPr txBox="1"/>
          <p:nvPr/>
        </p:nvSpPr>
        <p:spPr>
          <a:xfrm>
            <a:off x="294300" y="1339675"/>
            <a:ext cx="3084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make the storytelling process more seamless and intuitive for the older gen?</a:t>
            </a:r>
            <a:endParaRPr b="1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4" name="Google Shape;944;p100"/>
          <p:cNvSpPr txBox="1"/>
          <p:nvPr/>
        </p:nvSpPr>
        <p:spPr>
          <a:xfrm>
            <a:off x="83350" y="2252650"/>
            <a:ext cx="30450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increase awareness of the mediums available to older people?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5" name="Google Shape;945;p100"/>
          <p:cNvSpPr txBox="1"/>
          <p:nvPr/>
        </p:nvSpPr>
        <p:spPr>
          <a:xfrm>
            <a:off x="259975" y="3309375"/>
            <a:ext cx="30450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preserve the autonomy of older generations interested in storytelling?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6" name="Google Shape;946;p100"/>
          <p:cNvSpPr txBox="1"/>
          <p:nvPr/>
        </p:nvSpPr>
        <p:spPr>
          <a:xfrm>
            <a:off x="3073625" y="2469625"/>
            <a:ext cx="33195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make storytelling fun and relevant instead of time-consuming and inconvenient?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7" name="Google Shape;947;p100"/>
          <p:cNvSpPr txBox="1"/>
          <p:nvPr/>
        </p:nvSpPr>
        <p:spPr>
          <a:xfrm>
            <a:off x="3191075" y="1339675"/>
            <a:ext cx="30846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promote the stories of older gens to attract the audiences they’d like?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8" name="Google Shape;948;p100"/>
          <p:cNvSpPr txBox="1"/>
          <p:nvPr/>
        </p:nvSpPr>
        <p:spPr>
          <a:xfrm>
            <a:off x="1481375" y="3857975"/>
            <a:ext cx="33195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challenge the barriers preventing older gens from being able to tell their stories?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9" name="Google Shape;949;p100"/>
          <p:cNvSpPr txBox="1"/>
          <p:nvPr/>
        </p:nvSpPr>
        <p:spPr>
          <a:xfrm>
            <a:off x="4734250" y="3351550"/>
            <a:ext cx="33195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provide older generations with inspiration to promote their story telling?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0" name="Google Shape;950;p100"/>
          <p:cNvSpPr txBox="1"/>
          <p:nvPr/>
        </p:nvSpPr>
        <p:spPr>
          <a:xfrm>
            <a:off x="6275675" y="2252650"/>
            <a:ext cx="30846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we balance the storyteller’s desire for autonomy + privacy? 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1" name="Google Shape;951;p100"/>
          <p:cNvSpPr txBox="1"/>
          <p:nvPr/>
        </p:nvSpPr>
        <p:spPr>
          <a:xfrm>
            <a:off x="4881300" y="44502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help young people learn of the past that is otherwise only exists in the minds of their older loved ones?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2" name="Google Shape;952;p100"/>
          <p:cNvSpPr txBox="1"/>
          <p:nvPr/>
        </p:nvSpPr>
        <p:spPr>
          <a:xfrm>
            <a:off x="6099775" y="1339675"/>
            <a:ext cx="3084600" cy="15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garner interest for the stories of older generations?</a:t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1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</a:t>
            </a:r>
            <a:endParaRPr/>
          </a:p>
        </p:txBody>
      </p:sp>
      <p:pic>
        <p:nvPicPr>
          <p:cNvPr id="958" name="Google Shape;95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6600" y="1185876"/>
            <a:ext cx="2291651" cy="30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100" y="1185862"/>
            <a:ext cx="2291651" cy="3055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2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</a:t>
            </a:r>
            <a:endParaRPr/>
          </a:p>
        </p:txBody>
      </p:sp>
      <p:pic>
        <p:nvPicPr>
          <p:cNvPr id="965" name="Google Shape;96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900" y="1168925"/>
            <a:ext cx="4629241" cy="314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3425" y="1099425"/>
            <a:ext cx="1716775" cy="321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8"/>
          <p:cNvSpPr txBox="1"/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Needfinding</a:t>
            </a:r>
            <a:endParaRPr/>
          </a:p>
        </p:txBody>
      </p:sp>
      <p:sp>
        <p:nvSpPr>
          <p:cNvPr id="514" name="Google Shape;514;p58"/>
          <p:cNvSpPr txBox="1"/>
          <p:nvPr>
            <p:ph idx="4" type="title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5" name="Google Shape;515;p58"/>
          <p:cNvSpPr txBox="1"/>
          <p:nvPr>
            <p:ph idx="13" type="title"/>
          </p:nvPr>
        </p:nvSpPr>
        <p:spPr>
          <a:xfrm>
            <a:off x="28245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6" name="Google Shape;516;p58"/>
          <p:cNvSpPr txBox="1"/>
          <p:nvPr>
            <p:ph idx="2" type="title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7" name="Google Shape;517;p58"/>
          <p:cNvSpPr txBox="1"/>
          <p:nvPr>
            <p:ph idx="3" type="title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POVs &amp; HMWs</a:t>
            </a:r>
            <a:endParaRPr/>
          </a:p>
        </p:txBody>
      </p:sp>
      <p:sp>
        <p:nvSpPr>
          <p:cNvPr id="518" name="Google Shape;518;p58"/>
          <p:cNvSpPr txBox="1"/>
          <p:nvPr>
            <p:ph idx="6" type="title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Solutions</a:t>
            </a:r>
            <a:endParaRPr/>
          </a:p>
        </p:txBody>
      </p:sp>
      <p:sp>
        <p:nvSpPr>
          <p:cNvPr id="519" name="Google Shape;519;p58"/>
          <p:cNvSpPr txBox="1"/>
          <p:nvPr>
            <p:ph idx="7" type="title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20" name="Google Shape;520;p58"/>
          <p:cNvSpPr txBox="1"/>
          <p:nvPr>
            <p:ph idx="9" type="title"/>
          </p:nvPr>
        </p:nvSpPr>
        <p:spPr>
          <a:xfrm>
            <a:off x="20619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521" name="Google Shape;521;p58"/>
          <p:cNvSpPr txBox="1"/>
          <p:nvPr>
            <p:ph idx="15" type="title"/>
          </p:nvPr>
        </p:nvSpPr>
        <p:spPr>
          <a:xfrm>
            <a:off x="47457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522" name="Google Shape;522;p58"/>
          <p:cNvSpPr txBox="1"/>
          <p:nvPr>
            <p:ph idx="16" type="title"/>
          </p:nvPr>
        </p:nvSpPr>
        <p:spPr>
          <a:xfrm>
            <a:off x="55083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23" name="Google Shape;523;p58"/>
          <p:cNvSpPr txBox="1"/>
          <p:nvPr>
            <p:ph idx="21" type="title"/>
          </p:nvPr>
        </p:nvSpPr>
        <p:spPr>
          <a:xfrm>
            <a:off x="2332350" y="352350"/>
            <a:ext cx="447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3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</a:t>
            </a:r>
            <a:endParaRPr/>
          </a:p>
        </p:txBody>
      </p:sp>
      <p:pic>
        <p:nvPicPr>
          <p:cNvPr id="972" name="Google Shape;97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00" y="1298650"/>
            <a:ext cx="3747999" cy="285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975" y="1298650"/>
            <a:ext cx="4035123" cy="285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04"/>
          <p:cNvSpPr txBox="1"/>
          <p:nvPr>
            <p:ph type="title"/>
          </p:nvPr>
        </p:nvSpPr>
        <p:spPr>
          <a:xfrm>
            <a:off x="32617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</a:t>
            </a:r>
            <a:endParaRPr/>
          </a:p>
        </p:txBody>
      </p:sp>
      <p:pic>
        <p:nvPicPr>
          <p:cNvPr id="979" name="Google Shape;97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175" y="1250350"/>
            <a:ext cx="4199900" cy="31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625" y="1250350"/>
            <a:ext cx="4199900" cy="31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 txBox="1"/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</a:t>
            </a:r>
            <a:endParaRPr/>
          </a:p>
        </p:txBody>
      </p:sp>
      <p:sp>
        <p:nvSpPr>
          <p:cNvPr id="529" name="Google Shape;529;p59"/>
          <p:cNvSpPr txBox="1"/>
          <p:nvPr>
            <p:ph idx="2" type="title"/>
          </p:nvPr>
        </p:nvSpPr>
        <p:spPr>
          <a:xfrm>
            <a:off x="3746550" y="1387963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0"/>
          <p:cNvSpPr txBox="1"/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Additional needfinding</a:t>
            </a:r>
            <a:endParaRPr/>
          </a:p>
        </p:txBody>
      </p:sp>
      <p:pic>
        <p:nvPicPr>
          <p:cNvPr id="535" name="Google Shape;535;p60"/>
          <p:cNvPicPr preferRelativeResize="0"/>
          <p:nvPr/>
        </p:nvPicPr>
        <p:blipFill rotWithShape="1">
          <a:blip r:embed="rId3">
            <a:alphaModFix/>
          </a:blip>
          <a:srcRect b="0" l="12765" r="12757" t="0"/>
          <a:stretch/>
        </p:blipFill>
        <p:spPr>
          <a:xfrm>
            <a:off x="1081600" y="1169550"/>
            <a:ext cx="1449000" cy="1459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6" name="Google Shape;536;p60"/>
          <p:cNvPicPr preferRelativeResize="0"/>
          <p:nvPr/>
        </p:nvPicPr>
        <p:blipFill rotWithShape="1">
          <a:blip r:embed="rId4">
            <a:alphaModFix/>
          </a:blip>
          <a:srcRect b="0" l="12765" r="12757" t="0"/>
          <a:stretch/>
        </p:blipFill>
        <p:spPr>
          <a:xfrm>
            <a:off x="1081600" y="2986400"/>
            <a:ext cx="1449000" cy="1459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7" name="Google Shape;537;p60"/>
          <p:cNvSpPr txBox="1"/>
          <p:nvPr>
            <p:ph idx="3" type="subTitle"/>
          </p:nvPr>
        </p:nvSpPr>
        <p:spPr>
          <a:xfrm>
            <a:off x="2638025" y="1169550"/>
            <a:ext cx="2333100" cy="3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Krishna, Sunanda, and Ram</a:t>
            </a:r>
            <a:endParaRPr sz="1400"/>
          </a:p>
        </p:txBody>
      </p:sp>
      <p:sp>
        <p:nvSpPr>
          <p:cNvPr id="538" name="Google Shape;538;p60"/>
          <p:cNvSpPr txBox="1"/>
          <p:nvPr>
            <p:ph idx="1" type="subTitle"/>
          </p:nvPr>
        </p:nvSpPr>
        <p:spPr>
          <a:xfrm>
            <a:off x="2638025" y="1574350"/>
            <a:ext cx="43359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Manresa Bread in Town and Country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A son, Krishna, (28M) in the Bay on business whose parents, Sunanda and Ram, came up from SoCal for the weekend. 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Parents are first-gen Indian immigrants.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9" name="Google Shape;539;p60"/>
          <p:cNvSpPr txBox="1"/>
          <p:nvPr>
            <p:ph idx="3" type="subTitle"/>
          </p:nvPr>
        </p:nvSpPr>
        <p:spPr>
          <a:xfrm>
            <a:off x="2638025" y="3015000"/>
            <a:ext cx="2333100" cy="3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Michele</a:t>
            </a:r>
            <a:endParaRPr sz="1400"/>
          </a:p>
        </p:txBody>
      </p:sp>
      <p:sp>
        <p:nvSpPr>
          <p:cNvPr id="540" name="Google Shape;540;p60"/>
          <p:cNvSpPr txBox="1"/>
          <p:nvPr>
            <p:ph idx="1" type="subTitle"/>
          </p:nvPr>
        </p:nvSpPr>
        <p:spPr>
          <a:xfrm>
            <a:off x="2638025" y="3419800"/>
            <a:ext cx="43359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Vi at Palo Alto, a retirement community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A retiree without children, 77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Montserrat Medium"/>
                <a:ea typeface="Montserrat Medium"/>
                <a:cs typeface="Montserrat Medium"/>
                <a:sym typeface="Montserrat Medium"/>
              </a:rPr>
              <a:t>World traveler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1"/>
          <p:cNvSpPr txBox="1"/>
          <p:nvPr>
            <p:ph type="title"/>
          </p:nvPr>
        </p:nvSpPr>
        <p:spPr>
          <a:xfrm>
            <a:off x="713225" y="445025"/>
            <a:ext cx="754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Insights:</a:t>
            </a:r>
            <a:r>
              <a:rPr lang="en"/>
              <a:t> </a:t>
            </a:r>
            <a:r>
              <a:rPr lang="en"/>
              <a:t>Krishna, Sunanda, and Ram</a:t>
            </a:r>
            <a:endParaRPr/>
          </a:p>
        </p:txBody>
      </p:sp>
      <p:pic>
        <p:nvPicPr>
          <p:cNvPr id="546" name="Google Shape;546;p61"/>
          <p:cNvPicPr preferRelativeResize="0"/>
          <p:nvPr/>
        </p:nvPicPr>
        <p:blipFill rotWithShape="1">
          <a:blip r:embed="rId3">
            <a:alphaModFix/>
          </a:blip>
          <a:srcRect b="0" l="12765" r="12757" t="0"/>
          <a:stretch/>
        </p:blipFill>
        <p:spPr>
          <a:xfrm>
            <a:off x="1037800" y="1574350"/>
            <a:ext cx="2274300" cy="2290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7" name="Google Shape;547;p61"/>
          <p:cNvSpPr txBox="1"/>
          <p:nvPr>
            <p:ph idx="1" type="subTitle"/>
          </p:nvPr>
        </p:nvSpPr>
        <p:spPr>
          <a:xfrm>
            <a:off x="4407900" y="1780100"/>
            <a:ext cx="407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Untold family stories can be difficult to uncover but loved ones joy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48" name="Google Shape;548;p61"/>
          <p:cNvSpPr/>
          <p:nvPr/>
        </p:nvSpPr>
        <p:spPr>
          <a:xfrm>
            <a:off x="4272395" y="2057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1"/>
          <p:cNvSpPr/>
          <p:nvPr/>
        </p:nvSpPr>
        <p:spPr>
          <a:xfrm>
            <a:off x="4272395" y="1977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61"/>
          <p:cNvSpPr/>
          <p:nvPr/>
        </p:nvSpPr>
        <p:spPr>
          <a:xfrm>
            <a:off x="4332550" y="2057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61"/>
          <p:cNvSpPr/>
          <p:nvPr/>
        </p:nvSpPr>
        <p:spPr>
          <a:xfrm>
            <a:off x="4332550" y="1977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1"/>
          <p:cNvSpPr txBox="1"/>
          <p:nvPr>
            <p:ph idx="1" type="subTitle"/>
          </p:nvPr>
        </p:nvSpPr>
        <p:spPr>
          <a:xfrm>
            <a:off x="4407900" y="2433100"/>
            <a:ext cx="407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Different people value different forms of storytelling more highly than others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53" name="Google Shape;553;p61"/>
          <p:cNvSpPr/>
          <p:nvPr/>
        </p:nvSpPr>
        <p:spPr>
          <a:xfrm>
            <a:off x="4272395" y="2710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1"/>
          <p:cNvSpPr/>
          <p:nvPr/>
        </p:nvSpPr>
        <p:spPr>
          <a:xfrm>
            <a:off x="4272395" y="2630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1"/>
          <p:cNvSpPr/>
          <p:nvPr/>
        </p:nvSpPr>
        <p:spPr>
          <a:xfrm>
            <a:off x="4332550" y="2710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61"/>
          <p:cNvSpPr/>
          <p:nvPr/>
        </p:nvSpPr>
        <p:spPr>
          <a:xfrm>
            <a:off x="4332550" y="2630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61"/>
          <p:cNvSpPr txBox="1"/>
          <p:nvPr>
            <p:ph idx="1" type="subTitle"/>
          </p:nvPr>
        </p:nvSpPr>
        <p:spPr>
          <a:xfrm>
            <a:off x="4407900" y="3086100"/>
            <a:ext cx="407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“Time is a lot more in your face today more than ever”, stresses the guilt some younger family members may feel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58" name="Google Shape;558;p61"/>
          <p:cNvSpPr/>
          <p:nvPr/>
        </p:nvSpPr>
        <p:spPr>
          <a:xfrm>
            <a:off x="4272395" y="3363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61"/>
          <p:cNvSpPr/>
          <p:nvPr/>
        </p:nvSpPr>
        <p:spPr>
          <a:xfrm>
            <a:off x="4272395" y="3283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61"/>
          <p:cNvSpPr/>
          <p:nvPr/>
        </p:nvSpPr>
        <p:spPr>
          <a:xfrm>
            <a:off x="4332550" y="3363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61"/>
          <p:cNvSpPr/>
          <p:nvPr/>
        </p:nvSpPr>
        <p:spPr>
          <a:xfrm>
            <a:off x="4332550" y="3283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2"/>
          <p:cNvSpPr txBox="1"/>
          <p:nvPr>
            <p:ph type="title"/>
          </p:nvPr>
        </p:nvSpPr>
        <p:spPr>
          <a:xfrm>
            <a:off x="713225" y="445025"/>
            <a:ext cx="754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Insights: Michele</a:t>
            </a:r>
            <a:endParaRPr/>
          </a:p>
        </p:txBody>
      </p:sp>
      <p:pic>
        <p:nvPicPr>
          <p:cNvPr id="567" name="Google Shape;567;p62"/>
          <p:cNvPicPr preferRelativeResize="0"/>
          <p:nvPr/>
        </p:nvPicPr>
        <p:blipFill rotWithShape="1">
          <a:blip r:embed="rId3">
            <a:alphaModFix/>
          </a:blip>
          <a:srcRect b="0" l="12757" r="12765" t="0"/>
          <a:stretch/>
        </p:blipFill>
        <p:spPr>
          <a:xfrm>
            <a:off x="1037800" y="1574350"/>
            <a:ext cx="2274300" cy="22902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8" name="Google Shape;568;p62"/>
          <p:cNvSpPr txBox="1"/>
          <p:nvPr>
            <p:ph idx="1" type="subTitle"/>
          </p:nvPr>
        </p:nvSpPr>
        <p:spPr>
          <a:xfrm>
            <a:off x="4407900" y="1780100"/>
            <a:ext cx="407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Storytellers have varying needs of autonomy, privacy, and mediums of communication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69" name="Google Shape;569;p62"/>
          <p:cNvSpPr/>
          <p:nvPr/>
        </p:nvSpPr>
        <p:spPr>
          <a:xfrm>
            <a:off x="4272395" y="2057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2"/>
          <p:cNvSpPr/>
          <p:nvPr/>
        </p:nvSpPr>
        <p:spPr>
          <a:xfrm>
            <a:off x="4272395" y="1977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62"/>
          <p:cNvSpPr/>
          <p:nvPr/>
        </p:nvSpPr>
        <p:spPr>
          <a:xfrm>
            <a:off x="4332550" y="2057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62"/>
          <p:cNvSpPr/>
          <p:nvPr/>
        </p:nvSpPr>
        <p:spPr>
          <a:xfrm>
            <a:off x="4332550" y="1977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62"/>
          <p:cNvSpPr txBox="1"/>
          <p:nvPr>
            <p:ph idx="1" type="subTitle"/>
          </p:nvPr>
        </p:nvSpPr>
        <p:spPr>
          <a:xfrm>
            <a:off x="4407900" y="2433100"/>
            <a:ext cx="407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Currently hosts a podcast detailing her “lovecapes” - but wants to explore other mediums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4" name="Google Shape;574;p62"/>
          <p:cNvSpPr/>
          <p:nvPr/>
        </p:nvSpPr>
        <p:spPr>
          <a:xfrm>
            <a:off x="4272395" y="2710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62"/>
          <p:cNvSpPr/>
          <p:nvPr/>
        </p:nvSpPr>
        <p:spPr>
          <a:xfrm>
            <a:off x="4272395" y="2630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62"/>
          <p:cNvSpPr/>
          <p:nvPr/>
        </p:nvSpPr>
        <p:spPr>
          <a:xfrm>
            <a:off x="4332550" y="2710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62"/>
          <p:cNvSpPr/>
          <p:nvPr/>
        </p:nvSpPr>
        <p:spPr>
          <a:xfrm>
            <a:off x="4332550" y="2630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62"/>
          <p:cNvSpPr txBox="1"/>
          <p:nvPr>
            <p:ph idx="1" type="subTitle"/>
          </p:nvPr>
        </p:nvSpPr>
        <p:spPr>
          <a:xfrm>
            <a:off x="4407900" y="3202200"/>
            <a:ext cx="4074000" cy="2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 Medium"/>
                <a:ea typeface="Montserrat Medium"/>
                <a:cs typeface="Montserrat Medium"/>
                <a:sym typeface="Montserrat Medium"/>
              </a:rPr>
              <a:t>Believes her life could be a “television series”</a:t>
            </a:r>
            <a:endParaRPr sz="10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4272395" y="3363723"/>
            <a:ext cx="75328" cy="81013"/>
          </a:xfrm>
          <a:custGeom>
            <a:rect b="b" l="l" r="r" t="t"/>
            <a:pathLst>
              <a:path extrusionOk="0" h="3748" w="3485">
                <a:moveTo>
                  <a:pt x="2302" y="0"/>
                </a:moveTo>
                <a:lnTo>
                  <a:pt x="0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62"/>
          <p:cNvSpPr/>
          <p:nvPr/>
        </p:nvSpPr>
        <p:spPr>
          <a:xfrm>
            <a:off x="4272395" y="3283186"/>
            <a:ext cx="75328" cy="80559"/>
          </a:xfrm>
          <a:custGeom>
            <a:rect b="b" l="l" r="r" t="t"/>
            <a:pathLst>
              <a:path extrusionOk="0" h="3727" w="3485">
                <a:moveTo>
                  <a:pt x="0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62"/>
          <p:cNvSpPr/>
          <p:nvPr/>
        </p:nvSpPr>
        <p:spPr>
          <a:xfrm>
            <a:off x="4332550" y="3363723"/>
            <a:ext cx="75350" cy="81013"/>
          </a:xfrm>
          <a:custGeom>
            <a:rect b="b" l="l" r="r" t="t"/>
            <a:pathLst>
              <a:path extrusionOk="0" h="3748" w="3486">
                <a:moveTo>
                  <a:pt x="2302" y="0"/>
                </a:moveTo>
                <a:lnTo>
                  <a:pt x="1" y="3748"/>
                </a:lnTo>
                <a:lnTo>
                  <a:pt x="1184" y="3748"/>
                </a:lnTo>
                <a:lnTo>
                  <a:pt x="3485" y="0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62"/>
          <p:cNvSpPr/>
          <p:nvPr/>
        </p:nvSpPr>
        <p:spPr>
          <a:xfrm>
            <a:off x="4332550" y="3283186"/>
            <a:ext cx="75350" cy="80559"/>
          </a:xfrm>
          <a:custGeom>
            <a:rect b="b" l="l" r="r" t="t"/>
            <a:pathLst>
              <a:path extrusionOk="0" h="3727" w="3486">
                <a:moveTo>
                  <a:pt x="1" y="1"/>
                </a:moveTo>
                <a:lnTo>
                  <a:pt x="2302" y="3726"/>
                </a:lnTo>
                <a:lnTo>
                  <a:pt x="3485" y="3726"/>
                </a:lnTo>
                <a:lnTo>
                  <a:pt x="1184" y="1"/>
                </a:lnTo>
                <a:close/>
              </a:path>
            </a:pathLst>
          </a:custGeom>
          <a:solidFill>
            <a:srgbClr val="0B064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