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10287000" cx="18288000"/>
  <p:notesSz cx="6858000" cy="9144000"/>
  <p:embeddedFontLst>
    <p:embeddedFont>
      <p:font typeface="Geo"/>
      <p:regular r:id="rId32"/>
      <p: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Geo-italic.fntdata"/><Relationship Id="rId10" Type="http://schemas.openxmlformats.org/officeDocument/2006/relationships/slide" Target="slides/slide5.xml"/><Relationship Id="rId32" Type="http://schemas.openxmlformats.org/officeDocument/2006/relationships/font" Target="fonts/Ge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6.jpg"/><Relationship Id="rId7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9525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8E5A3E"/>
          </a:solid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3732749" y="5143500"/>
            <a:ext cx="7053101" cy="4693518"/>
          </a:xfrm>
          <a:custGeom>
            <a:rect b="b" l="l" r="r" t="t"/>
            <a:pathLst>
              <a:path extrusionOk="0" h="4693518" w="7053101">
                <a:moveTo>
                  <a:pt x="0" y="0"/>
                </a:moveTo>
                <a:lnTo>
                  <a:pt x="7053102" y="0"/>
                </a:lnTo>
                <a:lnTo>
                  <a:pt x="7053102" y="4693518"/>
                </a:lnTo>
                <a:lnTo>
                  <a:pt x="0" y="4693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4900085" y="-892626"/>
            <a:ext cx="5502821" cy="6579460"/>
          </a:xfrm>
          <a:custGeom>
            <a:rect b="b" l="l" r="r" t="t"/>
            <a:pathLst>
              <a:path extrusionOk="0" h="6579460" w="5502821">
                <a:moveTo>
                  <a:pt x="0" y="0"/>
                </a:moveTo>
                <a:lnTo>
                  <a:pt x="5502821" y="0"/>
                </a:lnTo>
                <a:lnTo>
                  <a:pt x="5502821" y="6579460"/>
                </a:lnTo>
                <a:lnTo>
                  <a:pt x="0" y="6579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13337777" y="-423187"/>
            <a:ext cx="3921523" cy="6110021"/>
          </a:xfrm>
          <a:custGeom>
            <a:rect b="b" l="l" r="r" t="t"/>
            <a:pathLst>
              <a:path extrusionOk="0" h="6110021" w="3921523">
                <a:moveTo>
                  <a:pt x="0" y="0"/>
                </a:moveTo>
                <a:lnTo>
                  <a:pt x="3921523" y="0"/>
                </a:lnTo>
                <a:lnTo>
                  <a:pt x="3921523" y="6110021"/>
                </a:lnTo>
                <a:lnTo>
                  <a:pt x="0" y="6110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-873902" y="-1121689"/>
            <a:ext cx="4669330" cy="11022023"/>
          </a:xfrm>
          <a:custGeom>
            <a:rect b="b" l="l" r="r" t="t"/>
            <a:pathLst>
              <a:path extrusionOk="0" h="11022023" w="4669330">
                <a:moveTo>
                  <a:pt x="0" y="0"/>
                </a:moveTo>
                <a:lnTo>
                  <a:pt x="4669329" y="0"/>
                </a:lnTo>
                <a:lnTo>
                  <a:pt x="4669329" y="11022023"/>
                </a:lnTo>
                <a:lnTo>
                  <a:pt x="0" y="11022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1207296" y="3987533"/>
            <a:ext cx="3622934" cy="5912801"/>
          </a:xfrm>
          <a:custGeom>
            <a:rect b="b" l="l" r="r" t="t"/>
            <a:pathLst>
              <a:path extrusionOk="0" h="5912801" w="3622934">
                <a:moveTo>
                  <a:pt x="0" y="0"/>
                </a:moveTo>
                <a:lnTo>
                  <a:pt x="3622935" y="0"/>
                </a:lnTo>
                <a:lnTo>
                  <a:pt x="3622935" y="5912801"/>
                </a:lnTo>
                <a:lnTo>
                  <a:pt x="0" y="5912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>
            <a:off x="4138874" y="2406424"/>
            <a:ext cx="10010400" cy="3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Family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Stories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795427" y="8839200"/>
            <a:ext cx="1017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FFF4EB"/>
                </a:solidFill>
                <a:latin typeface="Cambria"/>
                <a:ea typeface="Cambria"/>
                <a:cs typeface="Cambria"/>
                <a:sym typeface="Cambria"/>
              </a:rPr>
              <a:t>Needfinding Report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>
            <a:off x="9023761" y="0"/>
            <a:ext cx="261851" cy="10287000"/>
          </a:xfrm>
          <a:custGeom>
            <a:rect b="b" l="l" r="r" t="t"/>
            <a:pathLst>
              <a:path extrusionOk="0" h="10287000" w="261851">
                <a:moveTo>
                  <a:pt x="0" y="0"/>
                </a:moveTo>
                <a:lnTo>
                  <a:pt x="261851" y="0"/>
                </a:lnTo>
                <a:lnTo>
                  <a:pt x="2618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22"/>
          <p:cNvSpPr/>
          <p:nvPr/>
        </p:nvSpPr>
        <p:spPr>
          <a:xfrm rot="5400000">
            <a:off x="4725530" y="161589"/>
            <a:ext cx="246856" cy="9697915"/>
          </a:xfrm>
          <a:custGeom>
            <a:rect b="b" l="l" r="r" t="t"/>
            <a:pathLst>
              <a:path extrusionOk="0" h="9697915" w="246856">
                <a:moveTo>
                  <a:pt x="0" y="0"/>
                </a:moveTo>
                <a:lnTo>
                  <a:pt x="246856" y="0"/>
                </a:lnTo>
                <a:lnTo>
                  <a:pt x="246856" y="9697916"/>
                </a:lnTo>
                <a:lnTo>
                  <a:pt x="0" y="9697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22"/>
          <p:cNvSpPr/>
          <p:nvPr/>
        </p:nvSpPr>
        <p:spPr>
          <a:xfrm rot="-5400000">
            <a:off x="13028531" y="-360281"/>
            <a:ext cx="270318" cy="10619623"/>
          </a:xfrm>
          <a:custGeom>
            <a:rect b="b" l="l" r="r" t="t"/>
            <a:pathLst>
              <a:path extrusionOk="0" h="10619623" w="270318">
                <a:moveTo>
                  <a:pt x="0" y="0"/>
                </a:moveTo>
                <a:lnTo>
                  <a:pt x="270318" y="0"/>
                </a:lnTo>
                <a:lnTo>
                  <a:pt x="270318" y="10619623"/>
                </a:lnTo>
                <a:lnTo>
                  <a:pt x="0" y="10619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22"/>
          <p:cNvSpPr txBox="1"/>
          <p:nvPr/>
        </p:nvSpPr>
        <p:spPr>
          <a:xfrm>
            <a:off x="7997052" y="4413146"/>
            <a:ext cx="855797" cy="41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17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SAYS</a:t>
            </a: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9305345" y="4383215"/>
            <a:ext cx="1264716" cy="40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0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THINKS</a:t>
            </a: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7997052" y="5149088"/>
            <a:ext cx="910902" cy="413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71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DOES</a:t>
            </a:r>
            <a:endParaRPr/>
          </a:p>
        </p:txBody>
      </p:sp>
      <p:sp>
        <p:nvSpPr>
          <p:cNvPr id="204" name="Google Shape;204;p22"/>
          <p:cNvSpPr txBox="1"/>
          <p:nvPr/>
        </p:nvSpPr>
        <p:spPr>
          <a:xfrm>
            <a:off x="9343445" y="5123632"/>
            <a:ext cx="1112911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41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FEELS</a:t>
            </a:r>
            <a:endParaRPr/>
          </a:p>
        </p:txBody>
      </p:sp>
      <p:sp>
        <p:nvSpPr>
          <p:cNvPr id="205" name="Google Shape;205;p22"/>
          <p:cNvSpPr txBox="1"/>
          <p:nvPr/>
        </p:nvSpPr>
        <p:spPr>
          <a:xfrm>
            <a:off x="513496" y="152201"/>
            <a:ext cx="8106000" cy="3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endParaRPr/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Cooking is a way for me to be connected to my mom's family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 still actually have two voicemails when my grandma said happy birthday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 remember like during high school I sort of thought about recording my grandmother telling stories, but I just didn't. And I don't know why. At the very least, I can at least record my parents.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 have a Google doc of the reason like my dad came to America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 have this like ambition to make a graphic novel of like my parents and my grandparents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 always am having ideas but actually executing them is another thing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9561837" y="557340"/>
            <a:ext cx="8247600" cy="29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Someone needs to be writing down recipes from older generations in the family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Talking to her grandmother feels like she’s rambling and repeating the same thoughts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Online meetings are much worse than in-person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There is value in audio documentation of a family member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There is value in images to accompany text and audio when it comes to remembering loved ones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There is friction in actually executing an idea into reality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523021" y="5781607"/>
            <a:ext cx="8210100" cy="3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Direct messaged our Reddit account to set up a meeting after seeing a post in r/MountainView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Proposed a location and asked for a drink and food without consulting the menu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Acted defensive initially, as if she did not want to tell us much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She got emotional and started scrunching her nose when she started talking about her grandma who passed away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Started using Cantonese words when speaking about her family and their cooking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Reluctant to make eye contact with the interviewer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9599937" y="5800657"/>
            <a:ext cx="8247600" cy="3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Appreciative for cooking as a way to explore identity and stay connected to her family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Attached to some of the physical items that her grandmother gave her before she passed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Regrets that she didn’t get to preserve her grandma’s recipes before she passed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Feels close to her grandmother when she listens to the voicemail that her grandmother sent to her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Confused about the exact recollection of events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Frustrated that she did not remember elements of her family’s history more clearly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/>
        </p:nvSpPr>
        <p:spPr>
          <a:xfrm>
            <a:off x="1028700" y="453876"/>
            <a:ext cx="12991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Insight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12331723" y="2959225"/>
            <a:ext cx="3991384" cy="5226813"/>
          </a:xfrm>
          <a:custGeom>
            <a:rect b="b" l="l" r="r" t="t"/>
            <a:pathLst>
              <a:path extrusionOk="0" h="5226813" w="3991384">
                <a:moveTo>
                  <a:pt x="0" y="0"/>
                </a:moveTo>
                <a:lnTo>
                  <a:pt x="3991384" y="0"/>
                </a:lnTo>
                <a:lnTo>
                  <a:pt x="3991384" y="5226812"/>
                </a:lnTo>
                <a:lnTo>
                  <a:pt x="0" y="5226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23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E9BE9A"/>
          </a:solidFill>
          <a:ln>
            <a:noFill/>
          </a:ln>
        </p:spPr>
      </p:sp>
      <p:sp>
        <p:nvSpPr>
          <p:cNvPr id="216" name="Google Shape;216;p23"/>
          <p:cNvSpPr txBox="1"/>
          <p:nvPr/>
        </p:nvSpPr>
        <p:spPr>
          <a:xfrm>
            <a:off x="1028700" y="5544437"/>
            <a:ext cx="8115300" cy="18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NEED</a:t>
            </a: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People need effective and concise means of preserving and accessing the wisdom and stories of older loved ones to facilitate meaningful learning and connection.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1028700" y="2276600"/>
            <a:ext cx="81153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CONTRADICTION</a:t>
            </a: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Catherine misses speaking to her grandmother but also said that she would ramble often and Catherine would have trouble focusing.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1028700" y="4179187"/>
            <a:ext cx="81153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INSIGHT</a:t>
            </a: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People desire to gain knowledge and wisdom from their older loved ones, yet they encounter challenges in retaining and preserving the shared information.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14897251" y="-1495575"/>
            <a:ext cx="2157108" cy="5048550"/>
          </a:xfrm>
          <a:custGeom>
            <a:rect b="b" l="l" r="r" t="t"/>
            <a:pathLst>
              <a:path extrusionOk="0" h="5048550" w="2157108">
                <a:moveTo>
                  <a:pt x="0" y="0"/>
                </a:moveTo>
                <a:lnTo>
                  <a:pt x="2157108" y="0"/>
                </a:lnTo>
                <a:lnTo>
                  <a:pt x="2157108" y="5048550"/>
                </a:lnTo>
                <a:lnTo>
                  <a:pt x="0" y="5048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24"/>
          <p:cNvSpPr/>
          <p:nvPr/>
        </p:nvSpPr>
        <p:spPr>
          <a:xfrm>
            <a:off x="6683625" y="1948297"/>
            <a:ext cx="4258599" cy="4860028"/>
          </a:xfrm>
          <a:custGeom>
            <a:rect b="b" l="l" r="r" t="t"/>
            <a:pathLst>
              <a:path extrusionOk="0" h="4860028" w="4258599">
                <a:moveTo>
                  <a:pt x="0" y="0"/>
                </a:moveTo>
                <a:lnTo>
                  <a:pt x="4258599" y="0"/>
                </a:lnTo>
                <a:lnTo>
                  <a:pt x="4258599" y="4860027"/>
                </a:lnTo>
                <a:lnTo>
                  <a:pt x="0" y="4860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24"/>
          <p:cNvSpPr txBox="1"/>
          <p:nvPr/>
        </p:nvSpPr>
        <p:spPr>
          <a:xfrm>
            <a:off x="1191986" y="1148637"/>
            <a:ext cx="3823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Late 30s Filipina woman (she/her), healthcare worker based in Palo Alto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1028700" y="7782453"/>
            <a:ext cx="48735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30 minute interview recorded on Otter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12821039" y="7944378"/>
            <a:ext cx="3823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Grandma is 96 years old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1028700" y="4805377"/>
            <a:ext cx="382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Interviewed in front of Jamba Juice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12151857" y="3928907"/>
            <a:ext cx="3823800" cy="20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Found by randomly asking people for interview in front of Jamba Juice at Town &amp; Country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10565947" y="1684010"/>
            <a:ext cx="38238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Bought Jamba Juice as compensation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7839995" y="6817775"/>
            <a:ext cx="207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Cambria"/>
                <a:ea typeface="Cambria"/>
                <a:cs typeface="Cambria"/>
                <a:sym typeface="Cambria"/>
              </a:rPr>
              <a:t>Clare</a:t>
            </a:r>
            <a:endParaRPr sz="6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/>
        </p:nvSpPr>
        <p:spPr>
          <a:xfrm>
            <a:off x="1028700" y="561975"/>
            <a:ext cx="59340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Clare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E9BE9A"/>
          </a:solidFill>
          <a:ln>
            <a:noFill/>
          </a:ln>
        </p:spPr>
      </p:sp>
      <p:sp>
        <p:nvSpPr>
          <p:cNvPr id="238" name="Google Shape;238;p25"/>
          <p:cNvSpPr/>
          <p:nvPr/>
        </p:nvSpPr>
        <p:spPr>
          <a:xfrm>
            <a:off x="12179165" y="3304048"/>
            <a:ext cx="4258599" cy="4860028"/>
          </a:xfrm>
          <a:custGeom>
            <a:rect b="b" l="l" r="r" t="t"/>
            <a:pathLst>
              <a:path extrusionOk="0" h="4860028" w="4258599">
                <a:moveTo>
                  <a:pt x="0" y="0"/>
                </a:moveTo>
                <a:lnTo>
                  <a:pt x="4258599" y="0"/>
                </a:lnTo>
                <a:lnTo>
                  <a:pt x="4258599" y="4860028"/>
                </a:lnTo>
                <a:lnTo>
                  <a:pt x="0" y="4860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25"/>
          <p:cNvSpPr txBox="1"/>
          <p:nvPr/>
        </p:nvSpPr>
        <p:spPr>
          <a:xfrm>
            <a:off x="1594678" y="2853369"/>
            <a:ext cx="92232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“I don't think the older generation is capable of narrating anything on their own story on social media.”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2351245" y="5591243"/>
            <a:ext cx="92232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“Maybe I should actually take the time to tap on the wisdom and resources of my aunties, uncles, and grandma.”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/>
          <p:nvPr/>
        </p:nvSpPr>
        <p:spPr>
          <a:xfrm>
            <a:off x="9023761" y="0"/>
            <a:ext cx="261851" cy="10287000"/>
          </a:xfrm>
          <a:custGeom>
            <a:rect b="b" l="l" r="r" t="t"/>
            <a:pathLst>
              <a:path extrusionOk="0" h="10287000" w="261851">
                <a:moveTo>
                  <a:pt x="0" y="0"/>
                </a:moveTo>
                <a:lnTo>
                  <a:pt x="261851" y="0"/>
                </a:lnTo>
                <a:lnTo>
                  <a:pt x="2618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6"/>
          <p:cNvSpPr/>
          <p:nvPr/>
        </p:nvSpPr>
        <p:spPr>
          <a:xfrm rot="5400000">
            <a:off x="4725530" y="161589"/>
            <a:ext cx="246856" cy="9697915"/>
          </a:xfrm>
          <a:custGeom>
            <a:rect b="b" l="l" r="r" t="t"/>
            <a:pathLst>
              <a:path extrusionOk="0" h="9697915" w="246856">
                <a:moveTo>
                  <a:pt x="0" y="0"/>
                </a:moveTo>
                <a:lnTo>
                  <a:pt x="246856" y="0"/>
                </a:lnTo>
                <a:lnTo>
                  <a:pt x="246856" y="9697916"/>
                </a:lnTo>
                <a:lnTo>
                  <a:pt x="0" y="9697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6"/>
          <p:cNvSpPr/>
          <p:nvPr/>
        </p:nvSpPr>
        <p:spPr>
          <a:xfrm rot="-5400000">
            <a:off x="13028531" y="-360281"/>
            <a:ext cx="270318" cy="10619623"/>
          </a:xfrm>
          <a:custGeom>
            <a:rect b="b" l="l" r="r" t="t"/>
            <a:pathLst>
              <a:path extrusionOk="0" h="10619623" w="270318">
                <a:moveTo>
                  <a:pt x="0" y="0"/>
                </a:moveTo>
                <a:lnTo>
                  <a:pt x="270318" y="0"/>
                </a:lnTo>
                <a:lnTo>
                  <a:pt x="270318" y="10619623"/>
                </a:lnTo>
                <a:lnTo>
                  <a:pt x="0" y="10619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6"/>
          <p:cNvSpPr txBox="1"/>
          <p:nvPr/>
        </p:nvSpPr>
        <p:spPr>
          <a:xfrm>
            <a:off x="7997052" y="4392740"/>
            <a:ext cx="855797" cy="41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17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SAYS</a:t>
            </a:r>
            <a:endParaRPr/>
          </a:p>
        </p:txBody>
      </p:sp>
      <p:sp>
        <p:nvSpPr>
          <p:cNvPr id="249" name="Google Shape;249;p26"/>
          <p:cNvSpPr txBox="1"/>
          <p:nvPr/>
        </p:nvSpPr>
        <p:spPr>
          <a:xfrm>
            <a:off x="9305345" y="4383215"/>
            <a:ext cx="1264716" cy="40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0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THINKS</a:t>
            </a:r>
            <a:endParaRPr/>
          </a:p>
        </p:txBody>
      </p:sp>
      <p:sp>
        <p:nvSpPr>
          <p:cNvPr id="250" name="Google Shape;250;p26"/>
          <p:cNvSpPr txBox="1"/>
          <p:nvPr/>
        </p:nvSpPr>
        <p:spPr>
          <a:xfrm>
            <a:off x="7997052" y="5149088"/>
            <a:ext cx="910902" cy="413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71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DOES</a:t>
            </a: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9343445" y="5123632"/>
            <a:ext cx="1112911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41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FEELS</a:t>
            </a:r>
            <a:endParaRPr/>
          </a:p>
        </p:txBody>
      </p:sp>
      <p:sp>
        <p:nvSpPr>
          <p:cNvPr id="252" name="Google Shape;252;p26"/>
          <p:cNvSpPr txBox="1"/>
          <p:nvPr/>
        </p:nvSpPr>
        <p:spPr>
          <a:xfrm>
            <a:off x="399196" y="481613"/>
            <a:ext cx="8106000" cy="4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At a gathering, you see a clear divide of the old people and the young people and stories being told in those circles are different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Maybe there's something the older generation can impart to me that they went through or how they strategically climbed up in their profession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 think I would have made better financial decisions if I asked my parents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Maybe I should actually take the time to tap on the wisdom and resources of my aunties, uncles, and grandma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 think in my point of my life, if I ask my family for advice, I would actually make a conscious effort to put it on my phone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[The cemetery] is the only physical or tangible thing that will keep that connection with his parents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9568453" y="494475"/>
            <a:ext cx="82476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Understands that there is a divide in the family between the young generation who are more fluent in digital life and the older generation who are not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Thinks that it is worth it to help her grandparents to share more on social media as a good way to keep track of their lives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Really respects the advice coming from the older generation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Thinks food as an important way to connect with family and celebrate them even when they leave this world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Thinks that a physical thing like a book/grave serves as a tangible that helps with maintaining the relationship after death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508875" y="5638732"/>
            <a:ext cx="8210100" cy="4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Overheard us asking others to be interviewed and approached us to learn more about it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Became emotional and teared up when she talked about memories of her grandmother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Expression brightened up when she mentioned the food that her grandparents make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Kept talking past her proposed stopping point and delayed sending her husband lunch to continue to speak to us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Became excited when she spoke about asking more questions the next time she sees her family in person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Was very conscious about what was “on the record” versus not 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9599937" y="5800657"/>
            <a:ext cx="8247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Sad about her husband’s deceased parents and how he visits their graves to keep in touch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Empathetic towards her husband when he visits his parents graves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Excited about the opportunity to learn from her grandmother while she is alive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Proud about her accomplishments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Thankful that her grandmother was such a great role model in her life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Satisfied with her current family situation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Anticipation for holidays where she can see her family again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Longing for the taste of meals cooked for her by family when she was a child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/>
        </p:nvSpPr>
        <p:spPr>
          <a:xfrm>
            <a:off x="1028700" y="530076"/>
            <a:ext cx="12991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Insight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E9BE9A"/>
          </a:solidFill>
          <a:ln>
            <a:noFill/>
          </a:ln>
        </p:spPr>
      </p:sp>
      <p:sp>
        <p:nvSpPr>
          <p:cNvPr id="262" name="Google Shape;262;p27"/>
          <p:cNvSpPr txBox="1"/>
          <p:nvPr/>
        </p:nvSpPr>
        <p:spPr>
          <a:xfrm>
            <a:off x="990600" y="4861812"/>
            <a:ext cx="81153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NEED</a:t>
            </a: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People need a reliable and accessible way to enable access to valuable advice at various stages of life.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1028700" y="2305175"/>
            <a:ext cx="81153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SURPRISE</a:t>
            </a: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In her current stage of life as a middle-aged woman, when Clare seeks advice from her family, she records it on her phone for documentation.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990600" y="4112512"/>
            <a:ext cx="81153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INSIGHT</a:t>
            </a: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Advice is valuable at all stages of life.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12615003" y="3171573"/>
            <a:ext cx="4258599" cy="4860028"/>
          </a:xfrm>
          <a:custGeom>
            <a:rect b="b" l="l" r="r" t="t"/>
            <a:pathLst>
              <a:path extrusionOk="0" h="4860028" w="4258599">
                <a:moveTo>
                  <a:pt x="0" y="0"/>
                </a:moveTo>
                <a:lnTo>
                  <a:pt x="4258600" y="0"/>
                </a:lnTo>
                <a:lnTo>
                  <a:pt x="4258600" y="4860028"/>
                </a:lnTo>
                <a:lnTo>
                  <a:pt x="0" y="4860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/>
          <p:nvPr/>
        </p:nvSpPr>
        <p:spPr>
          <a:xfrm>
            <a:off x="14897251" y="-1495575"/>
            <a:ext cx="2157108" cy="5048550"/>
          </a:xfrm>
          <a:custGeom>
            <a:rect b="b" l="l" r="r" t="t"/>
            <a:pathLst>
              <a:path extrusionOk="0" h="5048550" w="2157108">
                <a:moveTo>
                  <a:pt x="0" y="0"/>
                </a:moveTo>
                <a:lnTo>
                  <a:pt x="2157108" y="0"/>
                </a:lnTo>
                <a:lnTo>
                  <a:pt x="2157108" y="5048550"/>
                </a:lnTo>
                <a:lnTo>
                  <a:pt x="0" y="5048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8"/>
          <p:cNvSpPr/>
          <p:nvPr/>
        </p:nvSpPr>
        <p:spPr>
          <a:xfrm>
            <a:off x="6307053" y="2107446"/>
            <a:ext cx="4526404" cy="4625885"/>
          </a:xfrm>
          <a:custGeom>
            <a:rect b="b" l="l" r="r" t="t"/>
            <a:pathLst>
              <a:path extrusionOk="0" h="4625885" w="4526404">
                <a:moveTo>
                  <a:pt x="0" y="0"/>
                </a:moveTo>
                <a:lnTo>
                  <a:pt x="4526404" y="0"/>
                </a:lnTo>
                <a:lnTo>
                  <a:pt x="4526404" y="4625885"/>
                </a:lnTo>
                <a:lnTo>
                  <a:pt x="0" y="4625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7523" l="-45012" r="-129992" t="-34292"/>
            </a:stretch>
          </a:blipFill>
          <a:ln>
            <a:noFill/>
          </a:ln>
        </p:spPr>
      </p:sp>
      <p:sp>
        <p:nvSpPr>
          <p:cNvPr id="272" name="Google Shape;272;p28"/>
          <p:cNvSpPr txBox="1"/>
          <p:nvPr/>
        </p:nvSpPr>
        <p:spPr>
          <a:xfrm>
            <a:off x="2008619" y="4158561"/>
            <a:ext cx="33933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Extreme user: took on the role of confidante, experienced and consumed trauma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1098680" y="7682927"/>
            <a:ext cx="36840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Interviewed at Slav, Stanford campus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1028700" y="962025"/>
            <a:ext cx="46548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20-year-old queer Kashmiri individual (he/they) studying Urban Studies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1499220" y="4353714"/>
            <a:ext cx="48735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Distant friendship as members of South Asian community at Stanford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12180717" y="7682927"/>
            <a:ext cx="48735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60 minute interview recorded on Voice Memos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10268743" y="962025"/>
            <a:ext cx="3823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Grandma is 80 years old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5775220" y="8987736"/>
            <a:ext cx="57240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Bought Starbucks as compensation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7611395" y="6817775"/>
            <a:ext cx="207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Cambria"/>
                <a:ea typeface="Cambria"/>
                <a:cs typeface="Cambria"/>
                <a:sym typeface="Cambria"/>
              </a:rPr>
              <a:t>Sahir</a:t>
            </a:r>
            <a:endParaRPr sz="6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/>
          <p:nvPr/>
        </p:nvSpPr>
        <p:spPr>
          <a:xfrm>
            <a:off x="1028700" y="561975"/>
            <a:ext cx="59340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Sahir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E9BE9A"/>
          </a:solidFill>
          <a:ln>
            <a:noFill/>
          </a:ln>
        </p:spPr>
      </p:sp>
      <p:sp>
        <p:nvSpPr>
          <p:cNvPr id="286" name="Google Shape;286;p29"/>
          <p:cNvSpPr/>
          <p:nvPr/>
        </p:nvSpPr>
        <p:spPr>
          <a:xfrm>
            <a:off x="12534541" y="3250446"/>
            <a:ext cx="4526404" cy="4625885"/>
          </a:xfrm>
          <a:custGeom>
            <a:rect b="b" l="l" r="r" t="t"/>
            <a:pathLst>
              <a:path extrusionOk="0" h="4625885" w="4526404">
                <a:moveTo>
                  <a:pt x="0" y="0"/>
                </a:moveTo>
                <a:lnTo>
                  <a:pt x="4526404" y="0"/>
                </a:lnTo>
                <a:lnTo>
                  <a:pt x="4526404" y="4625885"/>
                </a:lnTo>
                <a:lnTo>
                  <a:pt x="0" y="4625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523" l="-45012" r="-129992" t="-34292"/>
            </a:stretch>
          </a:blipFill>
          <a:ln>
            <a:noFill/>
          </a:ln>
        </p:spPr>
      </p:sp>
      <p:sp>
        <p:nvSpPr>
          <p:cNvPr id="287" name="Google Shape;287;p29"/>
          <p:cNvSpPr txBox="1"/>
          <p:nvPr/>
        </p:nvSpPr>
        <p:spPr>
          <a:xfrm>
            <a:off x="1596850" y="2072450"/>
            <a:ext cx="10129800" cy="3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“My grandma was quite lonely and isolated caring for me and my brother, and I became one of her primary confidants.</a:t>
            </a: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i="0" lang="en-US" sz="3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 had a connection where she would reveal deeply meaningful and sometimes traumatic experiences from her childhood in Kashmir, adulthood, and present struggles.”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/>
          <p:nvPr/>
        </p:nvSpPr>
        <p:spPr>
          <a:xfrm>
            <a:off x="9023761" y="0"/>
            <a:ext cx="261851" cy="10287000"/>
          </a:xfrm>
          <a:custGeom>
            <a:rect b="b" l="l" r="r" t="t"/>
            <a:pathLst>
              <a:path extrusionOk="0" h="10287000" w="261851">
                <a:moveTo>
                  <a:pt x="0" y="0"/>
                </a:moveTo>
                <a:lnTo>
                  <a:pt x="261851" y="0"/>
                </a:lnTo>
                <a:lnTo>
                  <a:pt x="2618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30"/>
          <p:cNvSpPr/>
          <p:nvPr/>
        </p:nvSpPr>
        <p:spPr>
          <a:xfrm rot="5400000">
            <a:off x="4725530" y="161589"/>
            <a:ext cx="246856" cy="9697915"/>
          </a:xfrm>
          <a:custGeom>
            <a:rect b="b" l="l" r="r" t="t"/>
            <a:pathLst>
              <a:path extrusionOk="0" h="9697915" w="246856">
                <a:moveTo>
                  <a:pt x="0" y="0"/>
                </a:moveTo>
                <a:lnTo>
                  <a:pt x="246856" y="0"/>
                </a:lnTo>
                <a:lnTo>
                  <a:pt x="246856" y="9697916"/>
                </a:lnTo>
                <a:lnTo>
                  <a:pt x="0" y="9697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30"/>
          <p:cNvSpPr/>
          <p:nvPr/>
        </p:nvSpPr>
        <p:spPr>
          <a:xfrm rot="-5400000">
            <a:off x="13028531" y="-360281"/>
            <a:ext cx="270318" cy="10619623"/>
          </a:xfrm>
          <a:custGeom>
            <a:rect b="b" l="l" r="r" t="t"/>
            <a:pathLst>
              <a:path extrusionOk="0" h="10619623" w="270318">
                <a:moveTo>
                  <a:pt x="0" y="0"/>
                </a:moveTo>
                <a:lnTo>
                  <a:pt x="270318" y="0"/>
                </a:lnTo>
                <a:lnTo>
                  <a:pt x="270318" y="10619623"/>
                </a:lnTo>
                <a:lnTo>
                  <a:pt x="0" y="10619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30"/>
          <p:cNvSpPr txBox="1"/>
          <p:nvPr/>
        </p:nvSpPr>
        <p:spPr>
          <a:xfrm>
            <a:off x="7997052" y="4392740"/>
            <a:ext cx="855797" cy="41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17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SAYS</a:t>
            </a:r>
            <a:endParaRPr/>
          </a:p>
        </p:txBody>
      </p:sp>
      <p:sp>
        <p:nvSpPr>
          <p:cNvPr id="296" name="Google Shape;296;p30"/>
          <p:cNvSpPr txBox="1"/>
          <p:nvPr/>
        </p:nvSpPr>
        <p:spPr>
          <a:xfrm>
            <a:off x="9305345" y="4383215"/>
            <a:ext cx="1264716" cy="40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0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THINKS</a:t>
            </a:r>
            <a:endParaRPr/>
          </a:p>
        </p:txBody>
      </p:sp>
      <p:sp>
        <p:nvSpPr>
          <p:cNvPr id="297" name="Google Shape;297;p30"/>
          <p:cNvSpPr txBox="1"/>
          <p:nvPr/>
        </p:nvSpPr>
        <p:spPr>
          <a:xfrm>
            <a:off x="7997052" y="5149088"/>
            <a:ext cx="910902" cy="413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71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DOES</a:t>
            </a:r>
            <a:endParaRPr/>
          </a:p>
        </p:txBody>
      </p:sp>
      <p:sp>
        <p:nvSpPr>
          <p:cNvPr id="298" name="Google Shape;298;p30"/>
          <p:cNvSpPr txBox="1"/>
          <p:nvPr/>
        </p:nvSpPr>
        <p:spPr>
          <a:xfrm>
            <a:off x="9343445" y="5123632"/>
            <a:ext cx="1112911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41" u="none" cap="none" strike="noStrike">
                <a:solidFill>
                  <a:srgbClr val="390000"/>
                </a:solidFill>
                <a:latin typeface="Geo"/>
                <a:ea typeface="Geo"/>
                <a:cs typeface="Geo"/>
                <a:sym typeface="Geo"/>
              </a:rPr>
              <a:t>FEELS</a:t>
            </a:r>
            <a:endParaRPr/>
          </a:p>
        </p:txBody>
      </p:sp>
      <p:sp>
        <p:nvSpPr>
          <p:cNvPr id="299" name="Google Shape;299;p30"/>
          <p:cNvSpPr txBox="1"/>
          <p:nvPr/>
        </p:nvSpPr>
        <p:spPr>
          <a:xfrm>
            <a:off x="475396" y="322315"/>
            <a:ext cx="8106000" cy="4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“I feel like in a way a responsibility to like, tell people like carry on the legacy”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“I didn't feel very comfortable… publishing industry…so I'm kind of glad that they didn't accept it”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“people were like, Whoa, like, this is cool…” (Context: about the story is his non-fiction writing class about sexuality + growing up with his grandma…)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“I feel like I was really excited to publish them in that moment. But right now I kind of feel like, personal to me…”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Expressed that his grandmother told graphic/traumatizing stories during mundane moments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9514212" y="322315"/>
            <a:ext cx="8247600" cy="4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Writing is a form of storytelling that is more seamless and polished that oral communication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As someone who knows his grandmother the best, he has the obligation to continue his legacy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Thinks that he might be interested in expressing his stories through many forms of media such as music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That it was difficult to be so young and be an emotional support system for his grandmother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That his family uses storytelling as a means of communicating lessons, less so as a means of getting closer with one another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523021" y="5733982"/>
            <a:ext cx="8210100" cy="4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Wonder if he was going to cry during the interview, expressed nervousness about the prospect of him crying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Was immediately drawn to telling the story of his grandmother -&gt; definitely made her a central point of the interview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Struggled to think of a particular story of his family he wanted to share -&gt; ended up choosing an intense story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Was very causal throughout the interview -&gt; didn’t really become especially emotional at any point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Repeated his feelings of contentment with the distant relationship to his grandmother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Repeated his desire to learn more about more intimate stories of his parents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9599937" y="5733982"/>
            <a:ext cx="8247600" cy="4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Ashamed when someone inquires about whether his characters are inspired by those he knows in real life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Obligated to hear the stories of his parents to get to know them better -&gt; particularly surrounding childhood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Conflicted about whether or not publishing is the right avenue to share his stories that include his family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Uncomfortable sharing verbally with his family due to their reaction after his vulnerabilities surrounding queerness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Grateful to his brother, whom he has grown closer to due to shared experiences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Desire to know more about the less traumatic details of his grandmother’s childhood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/>
        </p:nvSpPr>
        <p:spPr>
          <a:xfrm>
            <a:off x="1028700" y="377676"/>
            <a:ext cx="12991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Insight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31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E9BE9A"/>
          </a:solidFill>
          <a:ln>
            <a:noFill/>
          </a:ln>
        </p:spPr>
      </p:sp>
      <p:sp>
        <p:nvSpPr>
          <p:cNvPr id="309" name="Google Shape;309;p31"/>
          <p:cNvSpPr txBox="1"/>
          <p:nvPr/>
        </p:nvSpPr>
        <p:spPr>
          <a:xfrm>
            <a:off x="1028700" y="5706362"/>
            <a:ext cx="8734500" cy="18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NEED</a:t>
            </a: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People need ways they can comfortably and privately share their family stories and experiences without violating the intimacy and privacy of their families.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1028700" y="2276600"/>
            <a:ext cx="81153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CONTRADICTION</a:t>
            </a: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An aspiring writer and academic, Sahir wants to share stories of his grandmother but not through public avenues like publishing.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1028700" y="4169662"/>
            <a:ext cx="87345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INSIGHT</a:t>
            </a: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People possess meaningful family stories they wish to share, but they hesitate due to concerns about respecting the privacy and intimacy of their family relationships.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12192008" y="3421995"/>
            <a:ext cx="4526404" cy="4625885"/>
          </a:xfrm>
          <a:custGeom>
            <a:rect b="b" l="l" r="r" t="t"/>
            <a:pathLst>
              <a:path extrusionOk="0" h="4625885" w="4526404">
                <a:moveTo>
                  <a:pt x="0" y="0"/>
                </a:moveTo>
                <a:lnTo>
                  <a:pt x="4526404" y="0"/>
                </a:lnTo>
                <a:lnTo>
                  <a:pt x="4526404" y="4625885"/>
                </a:lnTo>
                <a:lnTo>
                  <a:pt x="0" y="4625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523" l="-45012" r="-129992" t="-34292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1331167" y="3282754"/>
            <a:ext cx="3728255" cy="3728255"/>
          </a:xfrm>
          <a:custGeom>
            <a:rect b="b" l="l" r="r" t="t"/>
            <a:pathLst>
              <a:path extrusionOk="0" h="3728255" w="3728255">
                <a:moveTo>
                  <a:pt x="0" y="0"/>
                </a:moveTo>
                <a:lnTo>
                  <a:pt x="3728255" y="0"/>
                </a:lnTo>
                <a:lnTo>
                  <a:pt x="3728255" y="3728255"/>
                </a:lnTo>
                <a:lnTo>
                  <a:pt x="0" y="372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4"/>
          <p:cNvSpPr/>
          <p:nvPr/>
        </p:nvSpPr>
        <p:spPr>
          <a:xfrm>
            <a:off x="5388035" y="3303616"/>
            <a:ext cx="3396158" cy="3721491"/>
          </a:xfrm>
          <a:custGeom>
            <a:rect b="b" l="l" r="r" t="t"/>
            <a:pathLst>
              <a:path extrusionOk="0" h="3721491" w="3396158">
                <a:moveTo>
                  <a:pt x="0" y="0"/>
                </a:moveTo>
                <a:lnTo>
                  <a:pt x="3396158" y="0"/>
                </a:lnTo>
                <a:lnTo>
                  <a:pt x="3396158" y="3721492"/>
                </a:lnTo>
                <a:lnTo>
                  <a:pt x="0" y="3721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/>
          <p:nvPr/>
        </p:nvSpPr>
        <p:spPr>
          <a:xfrm>
            <a:off x="8984683" y="3261892"/>
            <a:ext cx="3749117" cy="3749117"/>
          </a:xfrm>
          <a:custGeom>
            <a:rect b="b" l="l" r="r" t="t"/>
            <a:pathLst>
              <a:path extrusionOk="0" h="3749117" w="3749117">
                <a:moveTo>
                  <a:pt x="0" y="0"/>
                </a:moveTo>
                <a:lnTo>
                  <a:pt x="3749117" y="0"/>
                </a:lnTo>
                <a:lnTo>
                  <a:pt x="3749117" y="3749117"/>
                </a:lnTo>
                <a:lnTo>
                  <a:pt x="0" y="3749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13048125" y="3318469"/>
            <a:ext cx="3511419" cy="3692540"/>
          </a:xfrm>
          <a:custGeom>
            <a:rect b="b" l="l" r="r" t="t"/>
            <a:pathLst>
              <a:path extrusionOk="0" h="3692540" w="3511419">
                <a:moveTo>
                  <a:pt x="0" y="0"/>
                </a:moveTo>
                <a:lnTo>
                  <a:pt x="3511419" y="0"/>
                </a:lnTo>
                <a:lnTo>
                  <a:pt x="3511419" y="3692540"/>
                </a:lnTo>
                <a:lnTo>
                  <a:pt x="0" y="3692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4"/>
          <p:cNvSpPr txBox="1"/>
          <p:nvPr/>
        </p:nvSpPr>
        <p:spPr>
          <a:xfrm>
            <a:off x="1254967" y="581025"/>
            <a:ext cx="95565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2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Our Team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254967" y="7213564"/>
            <a:ext cx="380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Steven Pu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5096465" y="7213564"/>
            <a:ext cx="380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Jasmine Narine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8957014" y="7213564"/>
            <a:ext cx="380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Jack Clark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2901607" y="7213564"/>
            <a:ext cx="380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Shuvi Jha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552624" y="7804114"/>
            <a:ext cx="32091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Symbolic Systems (HCI) undergrad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388035" y="7804114"/>
            <a:ext cx="32091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Symbolic Systems (HCI) undergrad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254670" y="7804114"/>
            <a:ext cx="32091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CS (HCI) coterm,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MS&amp;E undergrad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3199263" y="7804114"/>
            <a:ext cx="32091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CS (HCI), Feminist, Gender &amp; Sexuality Studies undergrad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3847373" y="-1434806"/>
            <a:ext cx="1823208" cy="4267083"/>
          </a:xfrm>
          <a:custGeom>
            <a:rect b="b" l="l" r="r" t="t"/>
            <a:pathLst>
              <a:path extrusionOk="0" h="4267083" w="1823208">
                <a:moveTo>
                  <a:pt x="0" y="0"/>
                </a:moveTo>
                <a:lnTo>
                  <a:pt x="1823209" y="0"/>
                </a:lnTo>
                <a:lnTo>
                  <a:pt x="1823209" y="4267083"/>
                </a:lnTo>
                <a:lnTo>
                  <a:pt x="0" y="4267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FFF4EB"/>
          </a:solidFill>
          <a:ln>
            <a:noFill/>
          </a:ln>
        </p:spPr>
      </p:sp>
      <p:sp>
        <p:nvSpPr>
          <p:cNvPr id="318" name="Google Shape;318;p32"/>
          <p:cNvSpPr/>
          <p:nvPr/>
        </p:nvSpPr>
        <p:spPr>
          <a:xfrm>
            <a:off x="-3787577" y="3888901"/>
            <a:ext cx="8633978" cy="6043785"/>
          </a:xfrm>
          <a:custGeom>
            <a:rect b="b" l="l" r="r" t="t"/>
            <a:pathLst>
              <a:path extrusionOk="0" h="6043785" w="8633978">
                <a:moveTo>
                  <a:pt x="0" y="0"/>
                </a:moveTo>
                <a:lnTo>
                  <a:pt x="8633978" y="0"/>
                </a:lnTo>
                <a:lnTo>
                  <a:pt x="8633978" y="6043784"/>
                </a:lnTo>
                <a:lnTo>
                  <a:pt x="0" y="6043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32"/>
          <p:cNvSpPr/>
          <p:nvPr/>
        </p:nvSpPr>
        <p:spPr>
          <a:xfrm>
            <a:off x="1285289" y="-2569139"/>
            <a:ext cx="2916971" cy="6826953"/>
          </a:xfrm>
          <a:custGeom>
            <a:rect b="b" l="l" r="r" t="t"/>
            <a:pathLst>
              <a:path extrusionOk="0" h="6826953" w="2916971">
                <a:moveTo>
                  <a:pt x="0" y="0"/>
                </a:moveTo>
                <a:lnTo>
                  <a:pt x="2916971" y="0"/>
                </a:lnTo>
                <a:lnTo>
                  <a:pt x="2916971" y="6826953"/>
                </a:lnTo>
                <a:lnTo>
                  <a:pt x="0" y="682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32"/>
          <p:cNvSpPr txBox="1"/>
          <p:nvPr/>
        </p:nvSpPr>
        <p:spPr>
          <a:xfrm>
            <a:off x="5243020" y="3538486"/>
            <a:ext cx="11512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Summary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/>
        </p:nvSpPr>
        <p:spPr>
          <a:xfrm>
            <a:off x="1028700" y="561975"/>
            <a:ext cx="15334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Key Learnings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6" name="Google Shape;326;p33"/>
          <p:cNvSpPr/>
          <p:nvPr/>
        </p:nvSpPr>
        <p:spPr>
          <a:xfrm>
            <a:off x="17259300" y="449751"/>
            <a:ext cx="4813226" cy="9387498"/>
          </a:xfrm>
          <a:custGeom>
            <a:rect b="b" l="l" r="r" t="t"/>
            <a:pathLst>
              <a:path extrusionOk="0" h="9387498" w="4813226">
                <a:moveTo>
                  <a:pt x="0" y="0"/>
                </a:moveTo>
                <a:lnTo>
                  <a:pt x="4813226" y="0"/>
                </a:lnTo>
                <a:lnTo>
                  <a:pt x="4813226" y="9387498"/>
                </a:lnTo>
                <a:lnTo>
                  <a:pt x="0" y="9387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33"/>
          <p:cNvSpPr txBox="1"/>
          <p:nvPr/>
        </p:nvSpPr>
        <p:spPr>
          <a:xfrm>
            <a:off x="1028700" y="2759850"/>
            <a:ext cx="14487000" cy="48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People struggle to communicate with older loved ones but value their advice and stories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People want to learn more about their family's stories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Families want these stories to remain private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People have considered recording and documenting these stories digitally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Food recipes hold significance as a cultural way of documenting loved ones' legacies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8" name="Google Shape;328;p33"/>
          <p:cNvSpPr/>
          <p:nvPr/>
        </p:nvSpPr>
        <p:spPr>
          <a:xfrm>
            <a:off x="14897251" y="-1495575"/>
            <a:ext cx="2157108" cy="5048550"/>
          </a:xfrm>
          <a:custGeom>
            <a:rect b="b" l="l" r="r" t="t"/>
            <a:pathLst>
              <a:path extrusionOk="0" h="5048550" w="2157108">
                <a:moveTo>
                  <a:pt x="0" y="0"/>
                </a:moveTo>
                <a:lnTo>
                  <a:pt x="2157108" y="0"/>
                </a:lnTo>
                <a:lnTo>
                  <a:pt x="2157108" y="5048550"/>
                </a:lnTo>
                <a:lnTo>
                  <a:pt x="0" y="5048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/>
          <p:nvPr/>
        </p:nvSpPr>
        <p:spPr>
          <a:xfrm>
            <a:off x="1028700" y="561975"/>
            <a:ext cx="15334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What’s Next?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34"/>
          <p:cNvSpPr/>
          <p:nvPr/>
        </p:nvSpPr>
        <p:spPr>
          <a:xfrm>
            <a:off x="13232109" y="-554147"/>
            <a:ext cx="4027191" cy="4456650"/>
          </a:xfrm>
          <a:custGeom>
            <a:rect b="b" l="l" r="r" t="t"/>
            <a:pathLst>
              <a:path extrusionOk="0" h="4456650" w="4027191">
                <a:moveTo>
                  <a:pt x="0" y="0"/>
                </a:moveTo>
                <a:lnTo>
                  <a:pt x="4027191" y="0"/>
                </a:lnTo>
                <a:lnTo>
                  <a:pt x="4027191" y="4456651"/>
                </a:lnTo>
                <a:lnTo>
                  <a:pt x="0" y="4456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34"/>
          <p:cNvSpPr/>
          <p:nvPr/>
        </p:nvSpPr>
        <p:spPr>
          <a:xfrm>
            <a:off x="17259300" y="449751"/>
            <a:ext cx="4813226" cy="9387498"/>
          </a:xfrm>
          <a:custGeom>
            <a:rect b="b" l="l" r="r" t="t"/>
            <a:pathLst>
              <a:path extrusionOk="0" h="9387498" w="4813226">
                <a:moveTo>
                  <a:pt x="0" y="0"/>
                </a:moveTo>
                <a:lnTo>
                  <a:pt x="4813226" y="0"/>
                </a:lnTo>
                <a:lnTo>
                  <a:pt x="4813226" y="9387498"/>
                </a:lnTo>
                <a:lnTo>
                  <a:pt x="0" y="9387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34"/>
          <p:cNvSpPr txBox="1"/>
          <p:nvPr/>
        </p:nvSpPr>
        <p:spPr>
          <a:xfrm>
            <a:off x="1028700" y="2759850"/>
            <a:ext cx="11531700" cy="3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Interview people from various backgrounds, especially: older people, people with “base case” stories, extreme users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Continue to analyze and unpack the data collected from interviews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Further refine the specific problem domain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FFF4EB"/>
          </a:solidFill>
          <a:ln>
            <a:noFill/>
          </a:ln>
        </p:spPr>
      </p:sp>
      <p:sp>
        <p:nvSpPr>
          <p:cNvPr id="342" name="Google Shape;342;p35"/>
          <p:cNvSpPr/>
          <p:nvPr/>
        </p:nvSpPr>
        <p:spPr>
          <a:xfrm>
            <a:off x="-3787577" y="3888901"/>
            <a:ext cx="8633978" cy="6043785"/>
          </a:xfrm>
          <a:custGeom>
            <a:rect b="b" l="l" r="r" t="t"/>
            <a:pathLst>
              <a:path extrusionOk="0" h="6043785" w="8633978">
                <a:moveTo>
                  <a:pt x="0" y="0"/>
                </a:moveTo>
                <a:lnTo>
                  <a:pt x="8633978" y="0"/>
                </a:lnTo>
                <a:lnTo>
                  <a:pt x="8633978" y="6043784"/>
                </a:lnTo>
                <a:lnTo>
                  <a:pt x="0" y="6043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35"/>
          <p:cNvSpPr/>
          <p:nvPr/>
        </p:nvSpPr>
        <p:spPr>
          <a:xfrm>
            <a:off x="1285289" y="-2569139"/>
            <a:ext cx="2916971" cy="6826953"/>
          </a:xfrm>
          <a:custGeom>
            <a:rect b="b" l="l" r="r" t="t"/>
            <a:pathLst>
              <a:path extrusionOk="0" h="6826953" w="2916971">
                <a:moveTo>
                  <a:pt x="0" y="0"/>
                </a:moveTo>
                <a:lnTo>
                  <a:pt x="2916971" y="0"/>
                </a:lnTo>
                <a:lnTo>
                  <a:pt x="2916971" y="6826953"/>
                </a:lnTo>
                <a:lnTo>
                  <a:pt x="0" y="682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35"/>
          <p:cNvSpPr txBox="1"/>
          <p:nvPr/>
        </p:nvSpPr>
        <p:spPr>
          <a:xfrm>
            <a:off x="5243020" y="3538486"/>
            <a:ext cx="11512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Appendix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/>
          <p:nvPr/>
        </p:nvSpPr>
        <p:spPr>
          <a:xfrm>
            <a:off x="17259300" y="449751"/>
            <a:ext cx="4813226" cy="9387498"/>
          </a:xfrm>
          <a:custGeom>
            <a:rect b="b" l="l" r="r" t="t"/>
            <a:pathLst>
              <a:path extrusionOk="0" h="9387498" w="4813226">
                <a:moveTo>
                  <a:pt x="0" y="0"/>
                </a:moveTo>
                <a:lnTo>
                  <a:pt x="4813226" y="0"/>
                </a:lnTo>
                <a:lnTo>
                  <a:pt x="4813226" y="9387498"/>
                </a:lnTo>
                <a:lnTo>
                  <a:pt x="0" y="9387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36"/>
          <p:cNvSpPr/>
          <p:nvPr/>
        </p:nvSpPr>
        <p:spPr>
          <a:xfrm>
            <a:off x="683281" y="612032"/>
            <a:ext cx="6522448" cy="5962237"/>
          </a:xfrm>
          <a:custGeom>
            <a:rect b="b" l="l" r="r" t="t"/>
            <a:pathLst>
              <a:path extrusionOk="0" h="5962237" w="6522448">
                <a:moveTo>
                  <a:pt x="0" y="0"/>
                </a:moveTo>
                <a:lnTo>
                  <a:pt x="6522447" y="0"/>
                </a:lnTo>
                <a:lnTo>
                  <a:pt x="6522447" y="5962237"/>
                </a:lnTo>
                <a:lnTo>
                  <a:pt x="0" y="5962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36"/>
          <p:cNvSpPr/>
          <p:nvPr/>
        </p:nvSpPr>
        <p:spPr>
          <a:xfrm>
            <a:off x="6329752" y="4317037"/>
            <a:ext cx="10225627" cy="4738705"/>
          </a:xfrm>
          <a:custGeom>
            <a:rect b="b" l="l" r="r" t="t"/>
            <a:pathLst>
              <a:path extrusionOk="0" h="4738705" w="10225627">
                <a:moveTo>
                  <a:pt x="0" y="0"/>
                </a:moveTo>
                <a:lnTo>
                  <a:pt x="10225627" y="0"/>
                </a:lnTo>
                <a:lnTo>
                  <a:pt x="10225627" y="4738705"/>
                </a:lnTo>
                <a:lnTo>
                  <a:pt x="0" y="4738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08" l="-4429" r="-1498" t="-3406"/>
            </a:stretch>
          </a:blip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/>
          <p:nvPr/>
        </p:nvSpPr>
        <p:spPr>
          <a:xfrm>
            <a:off x="17259300" y="449751"/>
            <a:ext cx="4813226" cy="9387498"/>
          </a:xfrm>
          <a:custGeom>
            <a:rect b="b" l="l" r="r" t="t"/>
            <a:pathLst>
              <a:path extrusionOk="0" h="9387498" w="4813226">
                <a:moveTo>
                  <a:pt x="0" y="0"/>
                </a:moveTo>
                <a:lnTo>
                  <a:pt x="4813226" y="0"/>
                </a:lnTo>
                <a:lnTo>
                  <a:pt x="4813226" y="9387498"/>
                </a:lnTo>
                <a:lnTo>
                  <a:pt x="0" y="9387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37"/>
          <p:cNvSpPr/>
          <p:nvPr/>
        </p:nvSpPr>
        <p:spPr>
          <a:xfrm>
            <a:off x="5946934" y="2162381"/>
            <a:ext cx="7183418" cy="5962237"/>
          </a:xfrm>
          <a:custGeom>
            <a:rect b="b" l="l" r="r" t="t"/>
            <a:pathLst>
              <a:path extrusionOk="0" h="5962237" w="7183418">
                <a:moveTo>
                  <a:pt x="0" y="0"/>
                </a:moveTo>
                <a:lnTo>
                  <a:pt x="7183418" y="0"/>
                </a:lnTo>
                <a:lnTo>
                  <a:pt x="7183418" y="5962238"/>
                </a:lnTo>
                <a:lnTo>
                  <a:pt x="0" y="5962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/>
          <p:nvPr/>
        </p:nvSpPr>
        <p:spPr>
          <a:xfrm>
            <a:off x="15895949" y="-1238144"/>
            <a:ext cx="4905580" cy="11288992"/>
          </a:xfrm>
          <a:custGeom>
            <a:rect b="b" l="l" r="r" t="t"/>
            <a:pathLst>
              <a:path extrusionOk="0" h="11288992" w="4905580">
                <a:moveTo>
                  <a:pt x="0" y="0"/>
                </a:moveTo>
                <a:lnTo>
                  <a:pt x="4905580" y="0"/>
                </a:lnTo>
                <a:lnTo>
                  <a:pt x="4905580" y="11288992"/>
                </a:lnTo>
                <a:lnTo>
                  <a:pt x="0" y="11288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38"/>
          <p:cNvSpPr/>
          <p:nvPr/>
        </p:nvSpPr>
        <p:spPr>
          <a:xfrm>
            <a:off x="-2880176" y="-3311902"/>
            <a:ext cx="7817752" cy="7718253"/>
          </a:xfrm>
          <a:custGeom>
            <a:rect b="b" l="l" r="r" t="t"/>
            <a:pathLst>
              <a:path extrusionOk="0" h="7718253" w="7817752">
                <a:moveTo>
                  <a:pt x="0" y="0"/>
                </a:moveTo>
                <a:lnTo>
                  <a:pt x="7817752" y="0"/>
                </a:lnTo>
                <a:lnTo>
                  <a:pt x="7817752" y="7718254"/>
                </a:lnTo>
                <a:lnTo>
                  <a:pt x="0" y="7718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38"/>
          <p:cNvSpPr/>
          <p:nvPr/>
        </p:nvSpPr>
        <p:spPr>
          <a:xfrm>
            <a:off x="14532597" y="-1238144"/>
            <a:ext cx="2726703" cy="6381644"/>
          </a:xfrm>
          <a:custGeom>
            <a:rect b="b" l="l" r="r" t="t"/>
            <a:pathLst>
              <a:path extrusionOk="0" h="6381644" w="2726703">
                <a:moveTo>
                  <a:pt x="0" y="0"/>
                </a:moveTo>
                <a:lnTo>
                  <a:pt x="2726703" y="0"/>
                </a:lnTo>
                <a:lnTo>
                  <a:pt x="2726703" y="6381644"/>
                </a:lnTo>
                <a:lnTo>
                  <a:pt x="0" y="6381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38"/>
          <p:cNvSpPr/>
          <p:nvPr/>
        </p:nvSpPr>
        <p:spPr>
          <a:xfrm>
            <a:off x="-1148439" y="7258693"/>
            <a:ext cx="5498558" cy="5849530"/>
          </a:xfrm>
          <a:custGeom>
            <a:rect b="b" l="l" r="r" t="t"/>
            <a:pathLst>
              <a:path extrusionOk="0" h="5849530" w="5498558">
                <a:moveTo>
                  <a:pt x="0" y="0"/>
                </a:moveTo>
                <a:lnTo>
                  <a:pt x="5498558" y="0"/>
                </a:lnTo>
                <a:lnTo>
                  <a:pt x="5498558" y="5849530"/>
                </a:lnTo>
                <a:lnTo>
                  <a:pt x="0" y="584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38"/>
          <p:cNvSpPr/>
          <p:nvPr/>
        </p:nvSpPr>
        <p:spPr>
          <a:xfrm>
            <a:off x="0" y="1593731"/>
            <a:ext cx="3787156" cy="6180819"/>
          </a:xfrm>
          <a:custGeom>
            <a:rect b="b" l="l" r="r" t="t"/>
            <a:pathLst>
              <a:path extrusionOk="0" h="6180819" w="3787156">
                <a:moveTo>
                  <a:pt x="0" y="0"/>
                </a:moveTo>
                <a:lnTo>
                  <a:pt x="3787156" y="0"/>
                </a:lnTo>
                <a:lnTo>
                  <a:pt x="3787156" y="6180819"/>
                </a:lnTo>
                <a:lnTo>
                  <a:pt x="0" y="6180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38"/>
          <p:cNvSpPr txBox="1"/>
          <p:nvPr/>
        </p:nvSpPr>
        <p:spPr>
          <a:xfrm>
            <a:off x="4054362" y="3400742"/>
            <a:ext cx="10179300" cy="29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Thank you for listening!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E9BE9A"/>
          </a:solid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-723059" y="-277256"/>
            <a:ext cx="4009445" cy="4437011"/>
          </a:xfrm>
          <a:custGeom>
            <a:rect b="b" l="l" r="r" t="t"/>
            <a:pathLst>
              <a:path extrusionOk="0" h="4437011" w="4009445">
                <a:moveTo>
                  <a:pt x="0" y="0"/>
                </a:moveTo>
                <a:lnTo>
                  <a:pt x="4009444" y="0"/>
                </a:lnTo>
                <a:lnTo>
                  <a:pt x="4009444" y="4437011"/>
                </a:lnTo>
                <a:lnTo>
                  <a:pt x="0" y="4437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1570003" y="5239931"/>
            <a:ext cx="2134552" cy="4114800"/>
          </a:xfrm>
          <a:custGeom>
            <a:rect b="b" l="l" r="r" t="t"/>
            <a:pathLst>
              <a:path extrusionOk="0" h="4114800" w="2134552">
                <a:moveTo>
                  <a:pt x="0" y="0"/>
                </a:moveTo>
                <a:lnTo>
                  <a:pt x="2134553" y="0"/>
                </a:lnTo>
                <a:lnTo>
                  <a:pt x="21345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7" name="Google Shape;117;p15"/>
          <p:cNvGrpSpPr/>
          <p:nvPr/>
        </p:nvGrpSpPr>
        <p:grpSpPr>
          <a:xfrm>
            <a:off x="4491917" y="4232370"/>
            <a:ext cx="3085718" cy="3303280"/>
            <a:chOff x="-100345" y="-257840"/>
            <a:chExt cx="812700" cy="870000"/>
          </a:xfrm>
        </p:grpSpPr>
        <p:sp>
          <p:nvSpPr>
            <p:cNvPr id="118" name="Google Shape;118;p15"/>
            <p:cNvSpPr/>
            <p:nvPr/>
          </p:nvSpPr>
          <p:spPr>
            <a:xfrm>
              <a:off x="0" y="0"/>
              <a:ext cx="628398" cy="362858"/>
            </a:xfrm>
            <a:custGeom>
              <a:rect b="b" l="l" r="r" t="t"/>
              <a:pathLst>
                <a:path extrusionOk="0" h="362858" w="628398">
                  <a:moveTo>
                    <a:pt x="84365" y="0"/>
                  </a:moveTo>
                  <a:lnTo>
                    <a:pt x="544033" y="0"/>
                  </a:lnTo>
                  <a:cubicBezTo>
                    <a:pt x="590626" y="0"/>
                    <a:pt x="628398" y="37771"/>
                    <a:pt x="628398" y="84365"/>
                  </a:cubicBezTo>
                  <a:lnTo>
                    <a:pt x="628398" y="278493"/>
                  </a:lnTo>
                  <a:cubicBezTo>
                    <a:pt x="628398" y="325087"/>
                    <a:pt x="590626" y="362858"/>
                    <a:pt x="544033" y="362858"/>
                  </a:cubicBezTo>
                  <a:lnTo>
                    <a:pt x="84365" y="362858"/>
                  </a:lnTo>
                  <a:cubicBezTo>
                    <a:pt x="37771" y="362858"/>
                    <a:pt x="0" y="325087"/>
                    <a:pt x="0" y="278493"/>
                  </a:cubicBezTo>
                  <a:lnTo>
                    <a:pt x="0" y="84365"/>
                  </a:lnTo>
                  <a:cubicBezTo>
                    <a:pt x="0" y="37771"/>
                    <a:pt x="37771" y="0"/>
                    <a:pt x="84365" y="0"/>
                  </a:cubicBezTo>
                  <a:close/>
                </a:path>
              </a:pathLst>
            </a:custGeom>
            <a:solidFill>
              <a:srgbClr val="D1D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-100345" y="-25784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Aging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0" name="Google Shape;120;p15"/>
          <p:cNvSpPr txBox="1"/>
          <p:nvPr/>
        </p:nvSpPr>
        <p:spPr>
          <a:xfrm>
            <a:off x="4657548" y="900660"/>
            <a:ext cx="11512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Domain of Interest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682414" y="2582415"/>
            <a:ext cx="90390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9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People with current &amp; past relationships with their aging family members.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2" name="Google Shape;122;p15"/>
          <p:cNvGrpSpPr/>
          <p:nvPr/>
        </p:nvGrpSpPr>
        <p:grpSpPr>
          <a:xfrm>
            <a:off x="12375958" y="4232370"/>
            <a:ext cx="3085718" cy="3303279"/>
            <a:chOff x="-80276" y="-257840"/>
            <a:chExt cx="812700" cy="870000"/>
          </a:xfrm>
        </p:grpSpPr>
        <p:sp>
          <p:nvSpPr>
            <p:cNvPr id="123" name="Google Shape;123;p15"/>
            <p:cNvSpPr/>
            <p:nvPr/>
          </p:nvSpPr>
          <p:spPr>
            <a:xfrm>
              <a:off x="0" y="0"/>
              <a:ext cx="628398" cy="388893"/>
            </a:xfrm>
            <a:custGeom>
              <a:rect b="b" l="l" r="r" t="t"/>
              <a:pathLst>
                <a:path extrusionOk="0" h="388893" w="628398">
                  <a:moveTo>
                    <a:pt x="84365" y="0"/>
                  </a:moveTo>
                  <a:lnTo>
                    <a:pt x="544033" y="0"/>
                  </a:lnTo>
                  <a:cubicBezTo>
                    <a:pt x="590626" y="0"/>
                    <a:pt x="628398" y="37771"/>
                    <a:pt x="628398" y="84365"/>
                  </a:cubicBezTo>
                  <a:lnTo>
                    <a:pt x="628398" y="304528"/>
                  </a:lnTo>
                  <a:cubicBezTo>
                    <a:pt x="628398" y="351121"/>
                    <a:pt x="590626" y="388893"/>
                    <a:pt x="544033" y="388893"/>
                  </a:cubicBezTo>
                  <a:lnTo>
                    <a:pt x="84365" y="388893"/>
                  </a:lnTo>
                  <a:cubicBezTo>
                    <a:pt x="37771" y="388893"/>
                    <a:pt x="0" y="351121"/>
                    <a:pt x="0" y="304528"/>
                  </a:cubicBezTo>
                  <a:lnTo>
                    <a:pt x="0" y="84365"/>
                  </a:lnTo>
                  <a:cubicBezTo>
                    <a:pt x="0" y="37771"/>
                    <a:pt x="37771" y="0"/>
                    <a:pt x="84365" y="0"/>
                  </a:cubicBezTo>
                  <a:close/>
                </a:path>
              </a:pathLst>
            </a:custGeom>
            <a:solidFill>
              <a:srgbClr val="D1D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-80276" y="-25784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latin typeface="Cambria"/>
                  <a:ea typeface="Cambria"/>
                  <a:cs typeface="Cambria"/>
                  <a:sym typeface="Cambria"/>
                </a:rPr>
                <a:t>             Stories</a:t>
              </a:r>
              <a:r>
                <a:rPr i="0" lang="en-US" sz="2499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8318663" y="4260945"/>
            <a:ext cx="3085718" cy="3303280"/>
            <a:chOff x="-100345" y="-257840"/>
            <a:chExt cx="812700" cy="870000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628398" cy="362858"/>
            </a:xfrm>
            <a:custGeom>
              <a:rect b="b" l="l" r="r" t="t"/>
              <a:pathLst>
                <a:path extrusionOk="0" h="362858" w="628398">
                  <a:moveTo>
                    <a:pt x="84365" y="0"/>
                  </a:moveTo>
                  <a:lnTo>
                    <a:pt x="544033" y="0"/>
                  </a:lnTo>
                  <a:cubicBezTo>
                    <a:pt x="590626" y="0"/>
                    <a:pt x="628398" y="37771"/>
                    <a:pt x="628398" y="84365"/>
                  </a:cubicBezTo>
                  <a:lnTo>
                    <a:pt x="628398" y="278493"/>
                  </a:lnTo>
                  <a:cubicBezTo>
                    <a:pt x="628398" y="325087"/>
                    <a:pt x="590626" y="362858"/>
                    <a:pt x="544033" y="362858"/>
                  </a:cubicBezTo>
                  <a:lnTo>
                    <a:pt x="84365" y="362858"/>
                  </a:lnTo>
                  <a:cubicBezTo>
                    <a:pt x="37771" y="362858"/>
                    <a:pt x="0" y="325087"/>
                    <a:pt x="0" y="278493"/>
                  </a:cubicBezTo>
                  <a:lnTo>
                    <a:pt x="0" y="84365"/>
                  </a:lnTo>
                  <a:cubicBezTo>
                    <a:pt x="0" y="37771"/>
                    <a:pt x="37771" y="0"/>
                    <a:pt x="84365" y="0"/>
                  </a:cubicBezTo>
                  <a:close/>
                </a:path>
              </a:pathLst>
            </a:custGeom>
            <a:solidFill>
              <a:srgbClr val="D1D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-100345" y="-25784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Culture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/>
        </p:nvSpPr>
        <p:spPr>
          <a:xfrm>
            <a:off x="952500" y="790575"/>
            <a:ext cx="15334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Selection Criteria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2615739" y="-1199625"/>
            <a:ext cx="4027191" cy="4456650"/>
          </a:xfrm>
          <a:custGeom>
            <a:rect b="b" l="l" r="r" t="t"/>
            <a:pathLst>
              <a:path extrusionOk="0" h="4456650" w="4027191">
                <a:moveTo>
                  <a:pt x="0" y="0"/>
                </a:moveTo>
                <a:lnTo>
                  <a:pt x="4027192" y="0"/>
                </a:lnTo>
                <a:lnTo>
                  <a:pt x="4027192" y="4456650"/>
                </a:lnTo>
                <a:lnTo>
                  <a:pt x="0" y="4456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6"/>
          <p:cNvSpPr/>
          <p:nvPr/>
        </p:nvSpPr>
        <p:spPr>
          <a:xfrm>
            <a:off x="17259300" y="449751"/>
            <a:ext cx="4813226" cy="9387498"/>
          </a:xfrm>
          <a:custGeom>
            <a:rect b="b" l="l" r="r" t="t"/>
            <a:pathLst>
              <a:path extrusionOk="0" h="9387498" w="4813226">
                <a:moveTo>
                  <a:pt x="0" y="0"/>
                </a:moveTo>
                <a:lnTo>
                  <a:pt x="4813226" y="0"/>
                </a:lnTo>
                <a:lnTo>
                  <a:pt x="4813226" y="9387498"/>
                </a:lnTo>
                <a:lnTo>
                  <a:pt x="0" y="9387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6"/>
          <p:cNvSpPr txBox="1"/>
          <p:nvPr/>
        </p:nvSpPr>
        <p:spPr>
          <a:xfrm>
            <a:off x="1028700" y="2759856"/>
            <a:ext cx="14133300" cy="6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 sought diversity in: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Age of participants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Age of elderly family members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Levels of closeness with elderly family members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Views on storytelling, sharing, culture, and family stories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77825" lvl="1" marL="755651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mbria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Personal identifiers such as race, gender, sexuality &amp; socioeconomic status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3024410" y="2981748"/>
            <a:ext cx="2841866" cy="3721491"/>
          </a:xfrm>
          <a:custGeom>
            <a:rect b="b" l="l" r="r" t="t"/>
            <a:pathLst>
              <a:path extrusionOk="0" h="3721491" w="2841866">
                <a:moveTo>
                  <a:pt x="0" y="0"/>
                </a:moveTo>
                <a:lnTo>
                  <a:pt x="2841866" y="0"/>
                </a:lnTo>
                <a:lnTo>
                  <a:pt x="2841866" y="3721491"/>
                </a:lnTo>
                <a:lnTo>
                  <a:pt x="0" y="3721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7"/>
          <p:cNvSpPr/>
          <p:nvPr/>
        </p:nvSpPr>
        <p:spPr>
          <a:xfrm>
            <a:off x="7433913" y="3114947"/>
            <a:ext cx="3086314" cy="3522184"/>
          </a:xfrm>
          <a:custGeom>
            <a:rect b="b" l="l" r="r" t="t"/>
            <a:pathLst>
              <a:path extrusionOk="0" h="3522184" w="3086314">
                <a:moveTo>
                  <a:pt x="0" y="0"/>
                </a:moveTo>
                <a:lnTo>
                  <a:pt x="3086313" y="0"/>
                </a:lnTo>
                <a:lnTo>
                  <a:pt x="3086313" y="3522184"/>
                </a:lnTo>
                <a:lnTo>
                  <a:pt x="0" y="3522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7"/>
          <p:cNvSpPr/>
          <p:nvPr/>
        </p:nvSpPr>
        <p:spPr>
          <a:xfrm>
            <a:off x="-723059" y="-277256"/>
            <a:ext cx="4009445" cy="4437011"/>
          </a:xfrm>
          <a:custGeom>
            <a:rect b="b" l="l" r="r" t="t"/>
            <a:pathLst>
              <a:path extrusionOk="0" h="4437011" w="4009445">
                <a:moveTo>
                  <a:pt x="0" y="0"/>
                </a:moveTo>
                <a:lnTo>
                  <a:pt x="4009444" y="0"/>
                </a:lnTo>
                <a:lnTo>
                  <a:pt x="4009444" y="4437011"/>
                </a:lnTo>
                <a:lnTo>
                  <a:pt x="0" y="4437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7"/>
          <p:cNvSpPr/>
          <p:nvPr/>
        </p:nvSpPr>
        <p:spPr>
          <a:xfrm>
            <a:off x="14897251" y="-1495575"/>
            <a:ext cx="2157108" cy="5048550"/>
          </a:xfrm>
          <a:custGeom>
            <a:rect b="b" l="l" r="r" t="t"/>
            <a:pathLst>
              <a:path extrusionOk="0" h="5048550" w="2157108">
                <a:moveTo>
                  <a:pt x="0" y="0"/>
                </a:moveTo>
                <a:lnTo>
                  <a:pt x="2157108" y="0"/>
                </a:lnTo>
                <a:lnTo>
                  <a:pt x="2157108" y="5048550"/>
                </a:lnTo>
                <a:lnTo>
                  <a:pt x="0" y="5048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7"/>
          <p:cNvSpPr/>
          <p:nvPr/>
        </p:nvSpPr>
        <p:spPr>
          <a:xfrm>
            <a:off x="11683601" y="3250463"/>
            <a:ext cx="3313836" cy="3386668"/>
          </a:xfrm>
          <a:custGeom>
            <a:rect b="b" l="l" r="r" t="t"/>
            <a:pathLst>
              <a:path extrusionOk="0" h="3386668" w="3313836">
                <a:moveTo>
                  <a:pt x="0" y="0"/>
                </a:moveTo>
                <a:lnTo>
                  <a:pt x="3313836" y="0"/>
                </a:lnTo>
                <a:lnTo>
                  <a:pt x="3313836" y="3386668"/>
                </a:lnTo>
                <a:lnTo>
                  <a:pt x="0" y="3386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523" l="-45012" r="-129992" t="-34292"/>
            </a:stretch>
          </a:blipFill>
          <a:ln>
            <a:noFill/>
          </a:ln>
        </p:spPr>
      </p:sp>
      <p:sp>
        <p:nvSpPr>
          <p:cNvPr id="145" name="Google Shape;145;p17"/>
          <p:cNvSpPr txBox="1"/>
          <p:nvPr/>
        </p:nvSpPr>
        <p:spPr>
          <a:xfrm>
            <a:off x="4093284" y="552450"/>
            <a:ext cx="95565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2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Our Participants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2667627" y="6901220"/>
            <a:ext cx="380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Catherine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7029039" y="6901220"/>
            <a:ext cx="380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Clare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1385944" y="6901220"/>
            <a:ext cx="380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Sahir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2965283" y="7482245"/>
            <a:ext cx="3209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Mid 20's Cantonese-American woman, nonprofit founder based in Mountain View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311084" y="7482245"/>
            <a:ext cx="320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Late 30's Filipina woman, healthcare worker based in Palo Alto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11683601" y="7482245"/>
            <a:ext cx="320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20-year-old queer Kashmiri individual, Urban Studies student at Stanford 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>
            <a:off x="-723059" y="-277256"/>
            <a:ext cx="4009445" cy="4437011"/>
          </a:xfrm>
          <a:custGeom>
            <a:rect b="b" l="l" r="r" t="t"/>
            <a:pathLst>
              <a:path extrusionOk="0" h="4437011" w="4009445">
                <a:moveTo>
                  <a:pt x="0" y="0"/>
                </a:moveTo>
                <a:lnTo>
                  <a:pt x="4009444" y="0"/>
                </a:lnTo>
                <a:lnTo>
                  <a:pt x="4009444" y="4437011"/>
                </a:lnTo>
                <a:lnTo>
                  <a:pt x="0" y="4437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8"/>
          <p:cNvSpPr txBox="1"/>
          <p:nvPr/>
        </p:nvSpPr>
        <p:spPr>
          <a:xfrm>
            <a:off x="3742017" y="552450"/>
            <a:ext cx="108039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2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Guiding Questions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2701975" y="2890450"/>
            <a:ext cx="11525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Can you describe your relationships with your family and loved ones?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43" u="none" cap="none" strike="noStrik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1331988" y="4678949"/>
            <a:ext cx="781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makes a story special to you? 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683142" y="6257093"/>
            <a:ext cx="781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do you talk about with your family?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9447329" y="4159751"/>
            <a:ext cx="781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do you want to learn about your loved ones? 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9883654" y="5653812"/>
            <a:ext cx="7812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How do you start conversations with your elders and loved ones?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839454" y="7897046"/>
            <a:ext cx="781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How do you organize and revisit your memories?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9447325" y="8031764"/>
            <a:ext cx="7812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are your favorite family stories? What draws you to these stories?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FFF4EB"/>
          </a:solidFill>
          <a:ln>
            <a:noFill/>
          </a:ln>
        </p:spPr>
      </p:sp>
      <p:sp>
        <p:nvSpPr>
          <p:cNvPr id="170" name="Google Shape;170;p19"/>
          <p:cNvSpPr/>
          <p:nvPr/>
        </p:nvSpPr>
        <p:spPr>
          <a:xfrm>
            <a:off x="-3787577" y="3888901"/>
            <a:ext cx="8633978" cy="6043785"/>
          </a:xfrm>
          <a:custGeom>
            <a:rect b="b" l="l" r="r" t="t"/>
            <a:pathLst>
              <a:path extrusionOk="0" h="6043785" w="8633978">
                <a:moveTo>
                  <a:pt x="0" y="0"/>
                </a:moveTo>
                <a:lnTo>
                  <a:pt x="8633978" y="0"/>
                </a:lnTo>
                <a:lnTo>
                  <a:pt x="8633978" y="6043784"/>
                </a:lnTo>
                <a:lnTo>
                  <a:pt x="0" y="6043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9"/>
          <p:cNvSpPr/>
          <p:nvPr/>
        </p:nvSpPr>
        <p:spPr>
          <a:xfrm>
            <a:off x="1285289" y="-2569139"/>
            <a:ext cx="2916971" cy="6826953"/>
          </a:xfrm>
          <a:custGeom>
            <a:rect b="b" l="l" r="r" t="t"/>
            <a:pathLst>
              <a:path extrusionOk="0" h="6826953" w="2916971">
                <a:moveTo>
                  <a:pt x="0" y="0"/>
                </a:moveTo>
                <a:lnTo>
                  <a:pt x="2916971" y="0"/>
                </a:lnTo>
                <a:lnTo>
                  <a:pt x="2916971" y="6826953"/>
                </a:lnTo>
                <a:lnTo>
                  <a:pt x="0" y="682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9"/>
          <p:cNvSpPr txBox="1"/>
          <p:nvPr/>
        </p:nvSpPr>
        <p:spPr>
          <a:xfrm>
            <a:off x="5243020" y="3538486"/>
            <a:ext cx="115122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Interview Results &amp; Analysis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/>
          <p:nvPr/>
        </p:nvSpPr>
        <p:spPr>
          <a:xfrm>
            <a:off x="6574563" y="1438554"/>
            <a:ext cx="3991384" cy="5226813"/>
          </a:xfrm>
          <a:custGeom>
            <a:rect b="b" l="l" r="r" t="t"/>
            <a:pathLst>
              <a:path extrusionOk="0" h="5226813" w="3991384">
                <a:moveTo>
                  <a:pt x="0" y="0"/>
                </a:moveTo>
                <a:lnTo>
                  <a:pt x="3991384" y="0"/>
                </a:lnTo>
                <a:lnTo>
                  <a:pt x="3991384" y="5226812"/>
                </a:lnTo>
                <a:lnTo>
                  <a:pt x="0" y="5226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20"/>
          <p:cNvSpPr/>
          <p:nvPr/>
        </p:nvSpPr>
        <p:spPr>
          <a:xfrm>
            <a:off x="14897251" y="-1495575"/>
            <a:ext cx="2157108" cy="5048550"/>
          </a:xfrm>
          <a:custGeom>
            <a:rect b="b" l="l" r="r" t="t"/>
            <a:pathLst>
              <a:path extrusionOk="0" h="5048550" w="2157108">
                <a:moveTo>
                  <a:pt x="0" y="0"/>
                </a:moveTo>
                <a:lnTo>
                  <a:pt x="2157108" y="0"/>
                </a:lnTo>
                <a:lnTo>
                  <a:pt x="2157108" y="5048550"/>
                </a:lnTo>
                <a:lnTo>
                  <a:pt x="0" y="5048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20"/>
          <p:cNvSpPr txBox="1"/>
          <p:nvPr/>
        </p:nvSpPr>
        <p:spPr>
          <a:xfrm>
            <a:off x="6925588" y="6665375"/>
            <a:ext cx="347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Catherine</a:t>
            </a:r>
            <a:endParaRPr sz="6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1560026" y="1442475"/>
            <a:ext cx="45402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Mid 20's Cantonese-American woman, nonprofit founder based in Mountain View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1374321" y="7706253"/>
            <a:ext cx="37074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30 minute interview recorded on Otter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12821039" y="7944378"/>
            <a:ext cx="3823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Grandma passed away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11924101" y="4521000"/>
            <a:ext cx="4540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Found on Reddit after posting in r/MountainView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866552" y="4669425"/>
            <a:ext cx="4684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Interviewed at local Starbucks in Mountain View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10107551" y="1497375"/>
            <a:ext cx="42918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95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Bought Starbucks as compensation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/>
        </p:nvSpPr>
        <p:spPr>
          <a:xfrm>
            <a:off x="1028700" y="561975"/>
            <a:ext cx="59340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Catherine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12331723" y="2959225"/>
            <a:ext cx="3991384" cy="5226813"/>
          </a:xfrm>
          <a:custGeom>
            <a:rect b="b" l="l" r="r" t="t"/>
            <a:pathLst>
              <a:path extrusionOk="0" h="5226813" w="3991384">
                <a:moveTo>
                  <a:pt x="0" y="0"/>
                </a:moveTo>
                <a:lnTo>
                  <a:pt x="3991384" y="0"/>
                </a:lnTo>
                <a:lnTo>
                  <a:pt x="3991384" y="5226812"/>
                </a:lnTo>
                <a:lnTo>
                  <a:pt x="0" y="5226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21"/>
          <p:cNvSpPr/>
          <p:nvPr/>
        </p:nvSpPr>
        <p:spPr>
          <a:xfrm>
            <a:off x="0" y="8319592"/>
            <a:ext cx="18288000" cy="2070278"/>
          </a:xfrm>
          <a:custGeom>
            <a:rect b="b" l="l" r="r" t="t"/>
            <a:pathLst>
              <a:path extrusionOk="0" h="755243" w="6671512">
                <a:moveTo>
                  <a:pt x="0" y="0"/>
                </a:moveTo>
                <a:lnTo>
                  <a:pt x="6671512" y="0"/>
                </a:lnTo>
                <a:lnTo>
                  <a:pt x="6671512" y="755243"/>
                </a:lnTo>
                <a:lnTo>
                  <a:pt x="0" y="755243"/>
                </a:lnTo>
                <a:close/>
              </a:path>
            </a:pathLst>
          </a:custGeom>
          <a:solidFill>
            <a:srgbClr val="E9BE9A"/>
          </a:solidFill>
          <a:ln>
            <a:noFill/>
          </a:ln>
        </p:spPr>
      </p:sp>
      <p:sp>
        <p:nvSpPr>
          <p:cNvPr id="193" name="Google Shape;193;p21"/>
          <p:cNvSpPr txBox="1"/>
          <p:nvPr/>
        </p:nvSpPr>
        <p:spPr>
          <a:xfrm>
            <a:off x="1741552" y="2626789"/>
            <a:ext cx="10731900" cy="30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“Interestingly, I still have two voicemails saved from my grandmother on my birthdays, and they always followed a similar script. She would reassure us, saying, ‘If you ever need help, just ask the family. They'll talk to me.’”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