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fntdata" ContentType="application/x-fontdata"/>
  <Default Extension="png" ContentType="image/png"/>
  <Default Extension="gif" ContentType="image/gif"/>
  <Default Extension="m4v" ContentType="video/mp4"/>
  <Default Extension="mp4" ContentType="video/mp4"/>
  <Default Extension="svg" ContentType="image/svg+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slideMasters/slideMaster26.xml" ContentType="application/vnd.openxmlformats-officedocument.presentationml.slideMaster+xml"/>
  <Override PartName="/ppt/slides/slide26.xml" ContentType="application/vnd.openxmlformats-officedocument.presentationml.slide+xml"/>
  <Override PartName="/ppt/slideMasters/slideMaster27.xml" ContentType="application/vnd.openxmlformats-officedocument.presentationml.slideMaster+xml"/>
  <Override PartName="/ppt/slides/slide27.xml" ContentType="application/vnd.openxmlformats-officedocument.presentationml.slide+xml"/>
  <Override PartName="/ppt/slideMasters/slideMaster28.xml" ContentType="application/vnd.openxmlformats-officedocument.presentationml.slideMaster+xml"/>
  <Override PartName="/ppt/slides/slide28.xml" ContentType="application/vnd.openxmlformats-officedocument.presentationml.slide+xml"/>
  <Override PartName="/ppt/slideMasters/slideMaster29.xml" ContentType="application/vnd.openxmlformats-officedocument.presentationml.slideMaster+xml"/>
  <Override PartName="/ppt/slides/slide29.xml" ContentType="application/vnd.openxmlformats-officedocument.presentationml.slide+xml"/>
  <Override PartName="/ppt/slideMasters/slideMaster30.xml" ContentType="application/vnd.openxmlformats-officedocument.presentationml.slideMaster+xml"/>
  <Override PartName="/ppt/slides/slide30.xml" ContentType="application/vnd.openxmlformats-officedocument.presentationml.slide+xml"/>
  <Override PartName="/ppt/slideMasters/slideMaster31.xml" ContentType="application/vnd.openxmlformats-officedocument.presentationml.slideMaster+xml"/>
  <Override PartName="/ppt/slides/slide31.xml" ContentType="application/vnd.openxmlformats-officedocument.presentationml.slide+xml"/>
  <Override PartName="/ppt/slideMasters/slideMaster32.xml" ContentType="application/vnd.openxmlformats-officedocument.presentationml.slideMaster+xml"/>
  <Override PartName="/ppt/slides/slide32.xml" ContentType="application/vnd.openxmlformats-officedocument.presentationml.slide+xml"/>
  <Override PartName="/ppt/slideMasters/slideMaster33.xml" ContentType="application/vnd.openxmlformats-officedocument.presentationml.slideMaster+xml"/>
  <Override PartName="/ppt/slides/slide33.xml" ContentType="application/vnd.openxmlformats-officedocument.presentationml.slide+xml"/>
  <Override PartName="/ppt/slideMasters/slideMaster34.xml" ContentType="application/vnd.openxmlformats-officedocument.presentationml.slideMaster+xml"/>
  <Override PartName="/ppt/slides/slide34.xml" ContentType="application/vnd.openxmlformats-officedocument.presentationml.slide+xml"/>
  <Override PartName="/ppt/slideMasters/slideMaster35.xml" ContentType="application/vnd.openxmlformats-officedocument.presentationml.slideMaster+xml"/>
  <Override PartName="/ppt/slides/slide35.xml" ContentType="application/vnd.openxmlformats-officedocument.presentationml.slide+xml"/>
  <Override PartName="/ppt/slideMasters/slideMaster36.xml" ContentType="application/vnd.openxmlformats-officedocument.presentationml.slideMaster+xml"/>
  <Override PartName="/ppt/slides/slide36.xml" ContentType="application/vnd.openxmlformats-officedocument.presentationml.slide+xml"/>
  <Override PartName="/ppt/slideMasters/slideMaster37.xml" ContentType="application/vnd.openxmlformats-officedocument.presentationml.slideMaster+xml"/>
  <Override PartName="/ppt/slides/slide37.xml" ContentType="application/vnd.openxmlformats-officedocument.presentationml.slide+xml"/>
  <Override PartName="/ppt/slideMasters/slideMaster38.xml" ContentType="application/vnd.openxmlformats-officedocument.presentationml.slideMaster+xml"/>
  <Override PartName="/ppt/slides/slide38.xml" ContentType="application/vnd.openxmlformats-officedocument.presentationml.slide+xml"/>
  <Override PartName="/ppt/slideMasters/slideMaster39.xml" ContentType="application/vnd.openxmlformats-officedocument.presentationml.slideMaster+xml"/>
  <Override PartName="/ppt/slides/slide39.xml" ContentType="application/vnd.openxmlformats-officedocument.presentationml.slide+xml"/>
  <Override PartName="/ppt/slideMasters/slideMaster40.xml" ContentType="application/vnd.openxmlformats-officedocument.presentationml.slideMaster+xml"/>
  <Override PartName="/ppt/slides/slide40.xml" ContentType="application/vnd.openxmlformats-officedocument.presentationml.slide+xml"/>
  <Override PartName="/ppt/slideMasters/slideMaster41.xml" ContentType="application/vnd.openxmlformats-officedocument.presentationml.slideMaster+xml"/>
  <Override PartName="/ppt/slides/slide41.xml" ContentType="application/vnd.openxmlformats-officedocument.presentationml.slide+xml"/>
  <Override PartName="/ppt/slideMasters/slideMaster42.xml" ContentType="application/vnd.openxmlformats-officedocument.presentationml.slideMaster+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Lst>
  <p:notesMasterIdLst>
    <p:notesMasterId r:id="rId44"/>
  </p:notesMasterIdLst>
  <p:sldSz cx="9144000" cy="5143500"/>
  <p:notesSz cx="5143500" cy="9144000"/>
  <p:embeddedFontLst>
    <p:embeddedFont>
      <p:font typeface="DM Sans"/>
      <p:boldItalic r:id="rId49"/>
      <p:regular r:id="rId50"/>
      <p:italic r:id="rId51"/>
      <p:bold r:id="rId52"/>
    </p:embeddedFont>
    <p:embeddedFont>
      <p:font typeface="DM Mono"/>
      <p:regular r:id="rId53"/>
      <p:italic r:id="rId54"/>
    </p:embeddedFont>
    <p:embeddedFont>
      <p:font typeface="Apfel Grotezk"/>
      <p:regular r:id="rId55"/>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presProps" Target="presProps.xml"/><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49" Type="http://schemas.openxmlformats.org/officeDocument/2006/relationships/font" Target="fonts/DMSans-boldItalic.fntdata"/><Relationship Id="rId50" Type="http://schemas.openxmlformats.org/officeDocument/2006/relationships/font" Target="fonts/DMSans-regular.fntdata"/><Relationship Id="rId51" Type="http://schemas.openxmlformats.org/officeDocument/2006/relationships/font" Target="fonts/DMSans-italic.fntdata"/><Relationship Id="rId52" Type="http://schemas.openxmlformats.org/officeDocument/2006/relationships/font" Target="fonts/DMSans-bold.fntdata"/><Relationship Id="rId53" Type="http://schemas.openxmlformats.org/officeDocument/2006/relationships/font" Target="fonts/DMMono-regular.fntdata"/><Relationship Id="rId54" Type="http://schemas.openxmlformats.org/officeDocument/2006/relationships/font" Target="fonts/DMMono-italic.fntdata"/><Relationship Id="rId55" Type="http://schemas.openxmlformats.org/officeDocument/2006/relationships/font" Target="fonts/ApfelGrotezk-regular.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2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6.xml"/>
		</Relationships>
</file>

<file path=ppt/notesSlides/_rels/notesSlide2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7.xml"/>
		</Relationships>
</file>

<file path=ppt/notesSlides/_rels/notesSlide2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8.xml"/>
		</Relationships>
</file>

<file path=ppt/notesSlides/_rels/notesSlide2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9.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3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0.xml"/>
		</Relationships>
</file>

<file path=ppt/notesSlides/_rels/notesSlide3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1.xml"/>
		</Relationships>
</file>

<file path=ppt/notesSlides/_rels/notesSlide3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2.xml"/>
		</Relationships>
</file>

<file path=ppt/notesSlides/_rels/notesSlide3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3.xml"/>
		</Relationships>
</file>

<file path=ppt/notesSlides/_rels/notesSlide3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4.xml"/>
		</Relationships>
</file>

<file path=ppt/notesSlides/_rels/notesSlide3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5.xml"/>
		</Relationships>
</file>

<file path=ppt/notesSlides/_rels/notesSlide3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6.xml"/>
		</Relationships>
</file>

<file path=ppt/notesSlides/_rels/notesSlide3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7.xml"/>
		</Relationships>
</file>

<file path=ppt/notesSlides/_rels/notesSlide3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8.xml"/>
		</Relationships>
</file>

<file path=ppt/notesSlides/_rels/notesSlide3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9.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4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0.xml"/>
		</Relationships>
</file>

<file path=ppt/notesSlides/_rels/notesSlide4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1.xml"/>
		</Relationships>
</file>

<file path=ppt/notesSlides/_rels/notesSlide4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2.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hyperlink" Target="https://pitch.com?utm_medium=product-presentation&amp;utm_source=powerpoint-export&amp;utm_campaign=bottom_bar_cta&amp;utm_content=2d674449-5b9e-48e6-855e-0d59bc3d5a4d&amp;utm_term=PDF-PPTX-lastslide&amp;ad_group=last_slide" TargetMode="External"/><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svg"/><Relationship Id="rId5" Type="http://schemas.openxmlformats.org/officeDocument/2006/relationships/slideLayout" Target="../slideLayouts/slideLayout1.xml"/><Relationship Id="rId6"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2d674449-5b9e-48e6-855e-0d59bc3d5a4d&amp;utm_term=PDF-PPTX-lastslide&amp;ad_group=last_slide" TargetMode="External"/><Relationship Id="rId1" Type="http://schemas.openxmlformats.org/officeDocument/2006/relationships/image" Target="../media/image-10-1.png"/><Relationship Id="rId2" Type="http://schemas.openxmlformats.org/officeDocument/2006/relationships/image" Target="../media/image-10-2.svg"/><Relationship Id="rId4" Type="http://schemas.openxmlformats.org/officeDocument/2006/relationships/slideLayout" Target="../slideLayouts/slideLayout1.xml"/><Relationship Id="rId5"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hyperlink" Target="https://pitch.com?utm_medium=product-presentation&amp;utm_source=powerpoint-export&amp;utm_campaign=bottom_bar_cta&amp;utm_content=2d674449-5b9e-48e6-855e-0d59bc3d5a4d&amp;utm_term=PDF-PPTX-lastslide&amp;ad_group=last_slide" TargetMode="External"/><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svg"/><Relationship Id="rId9" Type="http://schemas.openxmlformats.org/officeDocument/2006/relationships/slideLayout" Target="../slideLayouts/slideLayout1.xml"/><Relationship Id="rId10"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hyperlink" Target="https://pitch.com?utm_medium=product-presentation&amp;utm_source=powerpoint-export&amp;utm_campaign=bottom_bar_cta&amp;utm_content=2d674449-5b9e-48e6-855e-0d59bc3d5a4d&amp;utm_term=PDF-PPTX-lastslide&amp;ad_group=last_slide" TargetMode="External"/><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image" Target="../media/image-12-7.svg"/><Relationship Id="rId9" Type="http://schemas.openxmlformats.org/officeDocument/2006/relationships/slideLayout" Target="../slideLayouts/slideLayout1.xml"/><Relationship Id="rId10"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hyperlink" Target="https://pitch.com?utm_medium=product-presentation&amp;utm_source=powerpoint-export&amp;utm_campaign=bottom_bar_cta&amp;utm_content=2d674449-5b9e-48e6-855e-0d59bc3d5a4d&amp;utm_term=PDF-PPTX-lastslide&amp;ad_group=last_slide" TargetMode="External"/><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png"/><Relationship Id="rId6" Type="http://schemas.openxmlformats.org/officeDocument/2006/relationships/image" Target="../media/image-13-6.png"/><Relationship Id="rId7" Type="http://schemas.openxmlformats.org/officeDocument/2006/relationships/image" Target="../media/image-13-7.svg"/><Relationship Id="rId9" Type="http://schemas.openxmlformats.org/officeDocument/2006/relationships/slideLayout" Target="../slideLayouts/slideLayout1.xml"/><Relationship Id="rId10"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2d674449-5b9e-48e6-855e-0d59bc3d5a4d&amp;utm_term=PDF-PPTX-lastslide&amp;ad_group=last_slide" TargetMode="External"/><Relationship Id="rId1" Type="http://schemas.openxmlformats.org/officeDocument/2006/relationships/image" Target="../media/image-14-1.png"/><Relationship Id="rId2" Type="http://schemas.openxmlformats.org/officeDocument/2006/relationships/image" Target="../media/image-14-2.svg"/><Relationship Id="rId4" Type="http://schemas.openxmlformats.org/officeDocument/2006/relationships/slideLayout" Target="../slideLayouts/slideLayout1.xml"/><Relationship Id="rId5"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hyperlink" Target="https://pitch.com?utm_medium=product-presentation&amp;utm_source=powerpoint-export&amp;utm_campaign=bottom_bar_cta&amp;utm_content=2d674449-5b9e-48e6-855e-0d59bc3d5a4d&amp;utm_term=PDF-PPTX-lastslide&amp;ad_group=last_slide" TargetMode="External"/><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5-5.png"/><Relationship Id="rId6" Type="http://schemas.openxmlformats.org/officeDocument/2006/relationships/image" Target="../media/image-15-6.png"/><Relationship Id="rId7" Type="http://schemas.openxmlformats.org/officeDocument/2006/relationships/image" Target="../media/image-15-7.svg"/><Relationship Id="rId9" Type="http://schemas.openxmlformats.org/officeDocument/2006/relationships/slideLayout" Target="../slideLayouts/slideLayout1.xml"/><Relationship Id="rId10"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2d674449-5b9e-48e6-855e-0d59bc3d5a4d&amp;utm_term=PDF-PPTX-lastslide&amp;ad_group=last_slide" TargetMode="External"/><Relationship Id="rId1" Type="http://schemas.openxmlformats.org/officeDocument/2006/relationships/image" Target="../media/image-16-1.png"/><Relationship Id="rId2" Type="http://schemas.openxmlformats.org/officeDocument/2006/relationships/image" Target="../media/image-16-2.svg"/><Relationship Id="rId4" Type="http://schemas.openxmlformats.org/officeDocument/2006/relationships/slideLayout" Target="../slideLayouts/slideLayout1.xml"/><Relationship Id="rId5"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hyperlink" Target="https://pitch.com?utm_medium=product-presentation&amp;utm_source=powerpoint-export&amp;utm_campaign=bottom_bar_cta&amp;utm_content=2d674449-5b9e-48e6-855e-0d59bc3d5a4d&amp;utm_term=PDF-PPTX-lastslide&amp;ad_group=last_slide" TargetMode="External"/><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image" Target="../media/image-17-3.png"/><Relationship Id="rId4" Type="http://schemas.openxmlformats.org/officeDocument/2006/relationships/image" Target="../media/image-17-4.png"/><Relationship Id="rId5" Type="http://schemas.openxmlformats.org/officeDocument/2006/relationships/image" Target="../media/image-17-5.png"/><Relationship Id="rId6" Type="http://schemas.openxmlformats.org/officeDocument/2006/relationships/image" Target="../media/image-17-6.png"/><Relationship Id="rId7" Type="http://schemas.openxmlformats.org/officeDocument/2006/relationships/image" Target="../media/image-17-7.svg"/><Relationship Id="rId9" Type="http://schemas.openxmlformats.org/officeDocument/2006/relationships/slideLayout" Target="../slideLayouts/slideLayout1.xml"/><Relationship Id="rId10"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hyperlink" Target="https://pitch.com?utm_medium=product-presentation&amp;utm_source=powerpoint-export&amp;utm_campaign=bottom_bar_cta&amp;utm_content=2d674449-5b9e-48e6-855e-0d59bc3d5a4d&amp;utm_term=PDF-PPTX-lastslide&amp;ad_group=last_slide" TargetMode="External"/><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image" Target="../media/image-18-3.png"/><Relationship Id="rId4" Type="http://schemas.openxmlformats.org/officeDocument/2006/relationships/image" Target="../media/image-18-4.png"/><Relationship Id="rId5" Type="http://schemas.openxmlformats.org/officeDocument/2006/relationships/image" Target="../media/image-18-5.png"/><Relationship Id="rId6" Type="http://schemas.openxmlformats.org/officeDocument/2006/relationships/image" Target="../media/image-18-6.png"/><Relationship Id="rId7" Type="http://schemas.openxmlformats.org/officeDocument/2006/relationships/image" Target="../media/image-18-7.svg"/><Relationship Id="rId9" Type="http://schemas.openxmlformats.org/officeDocument/2006/relationships/slideLayout" Target="../slideLayouts/slideLayout1.xml"/><Relationship Id="rId10"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2d674449-5b9e-48e6-855e-0d59bc3d5a4d&amp;utm_term=PDF-PPTX-lastslide&amp;ad_group=last_slide" TargetMode="External"/><Relationship Id="rId1" Type="http://schemas.openxmlformats.org/officeDocument/2006/relationships/image" Target="../media/image-19-1.png"/><Relationship Id="rId2" Type="http://schemas.openxmlformats.org/officeDocument/2006/relationships/image" Target="../media/image-19-2.svg"/><Relationship Id="rId4" Type="http://schemas.openxmlformats.org/officeDocument/2006/relationships/slideLayout" Target="../slideLayouts/slideLayout1.xml"/><Relationship Id="rId5"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6" Type="http://schemas.openxmlformats.org/officeDocument/2006/relationships/hyperlink" Target="https://pitch.com?utm_medium=product-presentation&amp;utm_source=powerpoint-export&amp;utm_campaign=bottom_bar_cta&amp;utm_content=2d674449-5b9e-48e6-855e-0d59bc3d5a4d&amp;utm_term=PDF-PPTX-lastslide&amp;ad_group=last_slide" TargetMode="External"/><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svg"/><Relationship Id="rId7" Type="http://schemas.openxmlformats.org/officeDocument/2006/relationships/slideLayout" Target="../slideLayouts/slideLayout1.xml"/><Relationship Id="rId8"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6" Type="http://schemas.openxmlformats.org/officeDocument/2006/relationships/hyperlink" Target="https://pitch.com?utm_medium=product-presentation&amp;utm_source=powerpoint-export&amp;utm_campaign=bottom_bar_cta&amp;utm_content=2d674449-5b9e-48e6-855e-0d59bc3d5a4d&amp;utm_term=PDF-PPTX-lastslide&amp;ad_group=last_slide" TargetMode="External"/><Relationship Id="rId1" Type="http://schemas.openxmlformats.org/officeDocument/2006/relationships/image" Target="../media/image-20-1.png"/><Relationship Id="rId2" Type="http://schemas.openxmlformats.org/officeDocument/2006/relationships/image" Target="../media/image-20-2.png"/><Relationship Id="rId3" Type="http://schemas.openxmlformats.org/officeDocument/2006/relationships/image" Target="../media/image-20-3.png"/><Relationship Id="rId4" Type="http://schemas.openxmlformats.org/officeDocument/2006/relationships/image" Target="../media/image-20-4.png"/><Relationship Id="rId5" Type="http://schemas.openxmlformats.org/officeDocument/2006/relationships/image" Target="../media/image-20-5.svg"/><Relationship Id="rId7" Type="http://schemas.openxmlformats.org/officeDocument/2006/relationships/slideLayout" Target="../slideLayouts/slideLayout1.xml"/><Relationship Id="rId8"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6" Type="http://schemas.openxmlformats.org/officeDocument/2006/relationships/hyperlink" Target="https://pitch.com?utm_medium=product-presentation&amp;utm_source=powerpoint-export&amp;utm_campaign=bottom_bar_cta&amp;utm_content=2d674449-5b9e-48e6-855e-0d59bc3d5a4d&amp;utm_term=PDF-PPTX-lastslide&amp;ad_group=last_slide" TargetMode="External"/><Relationship Id="rId1" Type="http://schemas.openxmlformats.org/officeDocument/2006/relationships/image" Target="../media/image-21-1.png"/><Relationship Id="rId2" Type="http://schemas.openxmlformats.org/officeDocument/2006/relationships/image" Target="../media/image-21-2.png"/><Relationship Id="rId3" Type="http://schemas.openxmlformats.org/officeDocument/2006/relationships/image" Target="../media/image-21-3.png"/><Relationship Id="rId4" Type="http://schemas.openxmlformats.org/officeDocument/2006/relationships/image" Target="../media/image-21-4.png"/><Relationship Id="rId5" Type="http://schemas.openxmlformats.org/officeDocument/2006/relationships/image" Target="../media/image-21-5.svg"/><Relationship Id="rId7" Type="http://schemas.openxmlformats.org/officeDocument/2006/relationships/slideLayout" Target="../slideLayouts/slideLayout1.xml"/><Relationship Id="rId8"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2d674449-5b9e-48e6-855e-0d59bc3d5a4d&amp;utm_term=PDF-PPTX-lastslide&amp;ad_group=last_slide" TargetMode="External"/><Relationship Id="rId1" Type="http://schemas.openxmlformats.org/officeDocument/2006/relationships/image" Target="../media/image-22-1.png"/><Relationship Id="rId2" Type="http://schemas.openxmlformats.org/officeDocument/2006/relationships/image" Target="../media/image-22-2.svg"/><Relationship Id="rId4" Type="http://schemas.openxmlformats.org/officeDocument/2006/relationships/slideLayout" Target="../slideLayouts/slideLayout1.xml"/><Relationship Id="rId5"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hyperlink" Target="https://pitch.com?utm_medium=product-presentation&amp;utm_source=powerpoint-export&amp;utm_campaign=bottom_bar_cta&amp;utm_content=2d674449-5b9e-48e6-855e-0d59bc3d5a4d&amp;utm_term=PDF-PPTX-lastslide&amp;ad_group=last_slide" TargetMode="External"/><Relationship Id="rId1" Type="http://schemas.openxmlformats.org/officeDocument/2006/relationships/image" Target="../media/image-23-1.png"/><Relationship Id="rId2" Type="http://schemas.openxmlformats.org/officeDocument/2006/relationships/image" Target="../media/image-23-2.png"/><Relationship Id="rId3" Type="http://schemas.openxmlformats.org/officeDocument/2006/relationships/image" Target="../media/image-23-3.png"/><Relationship Id="rId4" Type="http://schemas.openxmlformats.org/officeDocument/2006/relationships/image" Target="../media/image-23-4.png"/><Relationship Id="rId5" Type="http://schemas.openxmlformats.org/officeDocument/2006/relationships/image" Target="../media/image-23-5.png"/><Relationship Id="rId6" Type="http://schemas.openxmlformats.org/officeDocument/2006/relationships/image" Target="../media/image-23-6.png"/><Relationship Id="rId7" Type="http://schemas.openxmlformats.org/officeDocument/2006/relationships/image" Target="../media/image-23-7.svg"/><Relationship Id="rId9" Type="http://schemas.openxmlformats.org/officeDocument/2006/relationships/slideLayout" Target="../slideLayouts/slideLayout1.xml"/><Relationship Id="rId10"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2d674449-5b9e-48e6-855e-0d59bc3d5a4d&amp;utm_term=PDF-PPTX-lastslide&amp;ad_group=last_slide" TargetMode="External"/><Relationship Id="rId1" Type="http://schemas.openxmlformats.org/officeDocument/2006/relationships/image" Target="../media/image-24-1.png"/><Relationship Id="rId2" Type="http://schemas.openxmlformats.org/officeDocument/2006/relationships/image" Target="../media/image-24-2.svg"/><Relationship Id="rId4" Type="http://schemas.openxmlformats.org/officeDocument/2006/relationships/slideLayout" Target="../slideLayouts/slideLayout1.xml"/><Relationship Id="rId5"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6" Type="http://schemas.openxmlformats.org/officeDocument/2006/relationships/hyperlink" Target="https://pitch.com?utm_medium=product-presentation&amp;utm_source=powerpoint-export&amp;utm_campaign=bottom_bar_cta&amp;utm_content=2d674449-5b9e-48e6-855e-0d59bc3d5a4d&amp;utm_term=PDF-PPTX-lastslide&amp;ad_group=last_slide" TargetMode="External"/><Relationship Id="rId1" Type="http://schemas.openxmlformats.org/officeDocument/2006/relationships/image" Target="../media/image-25-1.png"/><Relationship Id="rId2" Type="http://schemas.openxmlformats.org/officeDocument/2006/relationships/image" Target="../media/image-25-2.png"/><Relationship Id="rId3" Type="http://schemas.openxmlformats.org/officeDocument/2006/relationships/image" Target="../media/image-25-3.png"/><Relationship Id="rId4" Type="http://schemas.openxmlformats.org/officeDocument/2006/relationships/image" Target="../media/image-25-4.png"/><Relationship Id="rId5" Type="http://schemas.openxmlformats.org/officeDocument/2006/relationships/image" Target="../media/image-25-5.svg"/><Relationship Id="rId7" Type="http://schemas.openxmlformats.org/officeDocument/2006/relationships/slideLayout" Target="../slideLayouts/slideLayout1.xml"/><Relationship Id="rId8"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2d674449-5b9e-48e6-855e-0d59bc3d5a4d&amp;utm_term=PDF-PPTX-lastslide&amp;ad_group=last_slide" TargetMode="External"/><Relationship Id="rId1" Type="http://schemas.openxmlformats.org/officeDocument/2006/relationships/image" Target="../media/image-26-1.png"/><Relationship Id="rId2" Type="http://schemas.openxmlformats.org/officeDocument/2006/relationships/image" Target="../media/image-26-2.svg"/><Relationship Id="rId4" Type="http://schemas.openxmlformats.org/officeDocument/2006/relationships/slideLayout" Target="../slideLayouts/slideLayout1.xml"/><Relationship Id="rId5"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5" Type="http://schemas.openxmlformats.org/officeDocument/2006/relationships/hyperlink" Target="https://pitch.com?utm_medium=product-presentation&amp;utm_source=powerpoint-export&amp;utm_campaign=bottom_bar_cta&amp;utm_content=2d674449-5b9e-48e6-855e-0d59bc3d5a4d&amp;utm_term=PDF-PPTX-lastslide&amp;ad_group=last_slide" TargetMode="External"/><Relationship Id="rId1" Type="http://schemas.openxmlformats.org/officeDocument/2006/relationships/image" Target="../media/image-27-1.png"/><Relationship Id="rId2" Type="http://schemas.openxmlformats.org/officeDocument/2006/relationships/image" Target="../media/image-27-2.png"/><Relationship Id="rId3" Type="http://schemas.openxmlformats.org/officeDocument/2006/relationships/image" Target="../media/image-27-3.png"/><Relationship Id="rId4" Type="http://schemas.openxmlformats.org/officeDocument/2006/relationships/image" Target="../media/image-27-4.svg"/><Relationship Id="rId6" Type="http://schemas.openxmlformats.org/officeDocument/2006/relationships/slideLayout" Target="../slideLayouts/slideLayout1.xml"/><Relationship Id="rId7"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4" Type="http://schemas.openxmlformats.org/officeDocument/2006/relationships/hyperlink" Target="https://pitch.com?utm_medium=product-presentation&amp;utm_source=powerpoint-export&amp;utm_campaign=bottom_bar_cta&amp;utm_content=2d674449-5b9e-48e6-855e-0d59bc3d5a4d&amp;utm_term=PDF-PPTX-lastslide&amp;ad_group=last_slide" TargetMode="External"/><Relationship Id="rId1" Type="http://schemas.openxmlformats.org/officeDocument/2006/relationships/image" Target="../media/image-28-1.png"/><Relationship Id="rId2" Type="http://schemas.openxmlformats.org/officeDocument/2006/relationships/image" Target="../media/image-28-2.png"/><Relationship Id="rId3" Type="http://schemas.openxmlformats.org/officeDocument/2006/relationships/image" Target="../media/image-28-3.svg"/><Relationship Id="rId5" Type="http://schemas.openxmlformats.org/officeDocument/2006/relationships/slideLayout" Target="../slideLayouts/slideLayout1.xml"/><Relationship Id="rId6"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5" Type="http://schemas.openxmlformats.org/officeDocument/2006/relationships/hyperlink" Target="https://pitch.com?utm_medium=product-presentation&amp;utm_source=powerpoint-export&amp;utm_campaign=bottom_bar_cta&amp;utm_content=2d674449-5b9e-48e6-855e-0d59bc3d5a4d&amp;utm_term=PDF-PPTX-lastslide&amp;ad_group=last_slide" TargetMode="External"/><Relationship Id="rId1" Type="http://schemas.openxmlformats.org/officeDocument/2006/relationships/image" Target="../media/image-29-1.png"/><Relationship Id="rId2" Type="http://schemas.openxmlformats.org/officeDocument/2006/relationships/image" Target="../media/image-29-2.png"/><Relationship Id="rId3" Type="http://schemas.openxmlformats.org/officeDocument/2006/relationships/image" Target="../media/image-29-3.png"/><Relationship Id="rId4" Type="http://schemas.openxmlformats.org/officeDocument/2006/relationships/image" Target="../media/image-29-4.svg"/><Relationship Id="rId6" Type="http://schemas.openxmlformats.org/officeDocument/2006/relationships/slideLayout" Target="../slideLayouts/slideLayout1.xml"/><Relationship Id="rId7"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hyperlink" Target="https://pitch.com?utm_medium=product-presentation&amp;utm_source=powerpoint-export&amp;utm_campaign=bottom_bar_cta&amp;utm_content=2d674449-5b9e-48e6-855e-0d59bc3d5a4d&amp;utm_term=PDF-PPTX-lastslide&amp;ad_group=last_slide" TargetMode="External"/><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svg"/><Relationship Id="rId4" Type="http://schemas.openxmlformats.org/officeDocument/2006/relationships/image" Target="../media/image-3-4.png"/><Relationship Id="rId5" Type="http://schemas.openxmlformats.org/officeDocument/2006/relationships/image" Target="../media/image-3-5.svg"/><Relationship Id="rId6" Type="http://schemas.openxmlformats.org/officeDocument/2006/relationships/image" Target="../media/image-3-6.png"/><Relationship Id="rId7" Type="http://schemas.openxmlformats.org/officeDocument/2006/relationships/image" Target="../media/image-3-7.svg"/><Relationship Id="rId9" Type="http://schemas.openxmlformats.org/officeDocument/2006/relationships/slideLayout" Target="../slideLayouts/slideLayout1.xml"/><Relationship Id="rId10"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4" Type="http://schemas.openxmlformats.org/officeDocument/2006/relationships/hyperlink" Target="https://pitch.com?utm_medium=product-presentation&amp;utm_source=powerpoint-export&amp;utm_campaign=bottom_bar_cta&amp;utm_content=2d674449-5b9e-48e6-855e-0d59bc3d5a4d&amp;utm_term=PDF-PPTX-lastslide&amp;ad_group=last_slide" TargetMode="External"/><Relationship Id="rId1" Type="http://schemas.openxmlformats.org/officeDocument/2006/relationships/image" Target="../media/image-30-1.png"/><Relationship Id="rId2" Type="http://schemas.openxmlformats.org/officeDocument/2006/relationships/image" Target="../media/image-30-2.png"/><Relationship Id="rId3" Type="http://schemas.openxmlformats.org/officeDocument/2006/relationships/image" Target="../media/image-30-3.svg"/><Relationship Id="rId5" Type="http://schemas.openxmlformats.org/officeDocument/2006/relationships/slideLayout" Target="../slideLayouts/slideLayout1.xml"/><Relationship Id="rId6"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2d674449-5b9e-48e6-855e-0d59bc3d5a4d&amp;utm_term=PDF-PPTX-lastslide&amp;ad_group=last_slide" TargetMode="External"/><Relationship Id="rId1" Type="http://schemas.openxmlformats.org/officeDocument/2006/relationships/image" Target="../media/image-31-1.png"/><Relationship Id="rId2" Type="http://schemas.openxmlformats.org/officeDocument/2006/relationships/image" Target="../media/image-31-2.svg"/><Relationship Id="rId4" Type="http://schemas.openxmlformats.org/officeDocument/2006/relationships/slideLayout" Target="../slideLayouts/slideLayout1.xml"/><Relationship Id="rId5"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2d674449-5b9e-48e6-855e-0d59bc3d5a4d&amp;utm_term=PDF-PPTX-lastslide&amp;ad_group=last_slide" TargetMode="External"/><Relationship Id="rId1" Type="http://schemas.openxmlformats.org/officeDocument/2006/relationships/image" Target="../media/image-32-1.png"/><Relationship Id="rId2" Type="http://schemas.openxmlformats.org/officeDocument/2006/relationships/image" Target="../media/image-32-2.svg"/><Relationship Id="rId4" Type="http://schemas.openxmlformats.org/officeDocument/2006/relationships/slideLayout" Target="../slideLayouts/slideLayout1.xml"/><Relationship Id="rId5"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5" Type="http://schemas.openxmlformats.org/officeDocument/2006/relationships/hyperlink" Target="https://pitch.com?utm_medium=product-presentation&amp;utm_source=powerpoint-export&amp;utm_campaign=bottom_bar_cta&amp;utm_content=2d674449-5b9e-48e6-855e-0d59bc3d5a4d&amp;utm_term=PDF-PPTX-lastslide&amp;ad_group=last_slide" TargetMode="External"/><Relationship Id="rId1" Type="http://schemas.openxmlformats.org/officeDocument/2006/relationships/image" Target="../media/image-33-1.png"/><Relationship Id="rId2" Type="http://schemas.openxmlformats.org/officeDocument/2006/relationships/image" Target="../media/image-33-2.png"/><Relationship Id="rId3" Type="http://schemas.openxmlformats.org/officeDocument/2006/relationships/image" Target="../media/image-33-3.png"/><Relationship Id="rId4" Type="http://schemas.openxmlformats.org/officeDocument/2006/relationships/image" Target="../media/image-33-4.svg"/><Relationship Id="rId6" Type="http://schemas.openxmlformats.org/officeDocument/2006/relationships/slideLayout" Target="../slideLayouts/slideLayout1.xml"/><Relationship Id="rId7"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2" Type="http://schemas.openxmlformats.org/officeDocument/2006/relationships/hyperlink" Target="https://drive.google.com/file/d/1cf4gga8_XP7-nCZvJkU4xm-gqMXtk4qZ/view" TargetMode="External"/><Relationship Id="rId5" Type="http://schemas.openxmlformats.org/officeDocument/2006/relationships/hyperlink" Target="https://pitch.com?utm_medium=product-presentation&amp;utm_source=powerpoint-export&amp;utm_campaign=bottom_bar_cta&amp;utm_content=2d674449-5b9e-48e6-855e-0d59bc3d5a4d&amp;utm_term=PDF-PPTX-lastslide&amp;ad_group=last_slide" TargetMode="External"/><Relationship Id="rId1" Type="http://schemas.openxmlformats.org/officeDocument/2006/relationships/image" Target="../media/image-34-1.png"/><Relationship Id="rId3" Type="http://schemas.openxmlformats.org/officeDocument/2006/relationships/image" Target="../media/image-34-2.png"/><Relationship Id="rId4" Type="http://schemas.openxmlformats.org/officeDocument/2006/relationships/image" Target="../media/image-34-3.svg"/><Relationship Id="rId6" Type="http://schemas.openxmlformats.org/officeDocument/2006/relationships/slideLayout" Target="../slideLayouts/slideLayout1.xml"/><Relationship Id="rId7"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4" Type="http://schemas.openxmlformats.org/officeDocument/2006/relationships/hyperlink" Target="https://pitch.com?utm_medium=product-presentation&amp;utm_source=powerpoint-export&amp;utm_campaign=bottom_bar_cta&amp;utm_content=2d674449-5b9e-48e6-855e-0d59bc3d5a4d&amp;utm_term=PDF-PPTX-lastslide&amp;ad_group=last_slide" TargetMode="External"/><Relationship Id="rId1" Type="http://schemas.openxmlformats.org/officeDocument/2006/relationships/image" Target="../media/image-35-1.png"/><Relationship Id="rId2" Type="http://schemas.openxmlformats.org/officeDocument/2006/relationships/image" Target="../media/image-35-2.png"/><Relationship Id="rId3" Type="http://schemas.openxmlformats.org/officeDocument/2006/relationships/image" Target="../media/image-35-3.svg"/><Relationship Id="rId5" Type="http://schemas.openxmlformats.org/officeDocument/2006/relationships/slideLayout" Target="../slideLayouts/slideLayout1.xml"/><Relationship Id="rId6"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hyperlink" Target="https://docs.google.com/document/d/1Jsa1JB_-f5KefOXsYFFIcLWsWUO_-9Tf1d9V6vl1bgA/edit" TargetMode="External"/><Relationship Id="rId2" Type="http://schemas.openxmlformats.org/officeDocument/2006/relationships/hyperlink" Target="https://docs.google.com/spreadsheets/d/1jdiiziYObe9Jal0BbxTXPfWL0W2qW9DVBUyH6aA2cKs/edit#gid=0" TargetMode="External"/><Relationship Id="rId5" Type="http://schemas.openxmlformats.org/officeDocument/2006/relationships/hyperlink" Target="https://pitch.com?utm_medium=product-presentation&amp;utm_source=powerpoint-export&amp;utm_campaign=bottom_bar_cta&amp;utm_content=2d674449-5b9e-48e6-855e-0d59bc3d5a4d&amp;utm_term=PDF-PPTX-lastslide&amp;ad_group=last_slide" TargetMode="External"/><Relationship Id="rId3" Type="http://schemas.openxmlformats.org/officeDocument/2006/relationships/image" Target="../media/image-36-1.png"/><Relationship Id="rId4" Type="http://schemas.openxmlformats.org/officeDocument/2006/relationships/image" Target="../media/image-36-2.svg"/><Relationship Id="rId6" Type="http://schemas.openxmlformats.org/officeDocument/2006/relationships/slideLayout" Target="../slideLayouts/slideLayout1.xml"/><Relationship Id="rId7"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hyperlink" Target="https://www.figma.com/file/IMbcM4pfHoG4L2ERLopgTh/MedFi-Prototype?type=design&amp;amp;node-id=5%3A429&amp;amp;mode=design&amp;amp;t=XgjenFE5Tdq5THPJ-1" TargetMode="External"/><Relationship Id="rId4" Type="http://schemas.openxmlformats.org/officeDocument/2006/relationships/hyperlink" Target="https://pitch.com?utm_medium=product-presentation&amp;utm_source=powerpoint-export&amp;utm_campaign=bottom_bar_cta&amp;utm_content=2d674449-5b9e-48e6-855e-0d59bc3d5a4d&amp;utm_term=PDF-PPTX-lastslide&amp;ad_group=last_slide" TargetMode="External"/><Relationship Id="rId2" Type="http://schemas.openxmlformats.org/officeDocument/2006/relationships/image" Target="../media/image-37-1.png"/><Relationship Id="rId3" Type="http://schemas.openxmlformats.org/officeDocument/2006/relationships/image" Target="../media/image-37-2.svg"/><Relationship Id="rId5" Type="http://schemas.openxmlformats.org/officeDocument/2006/relationships/slideLayout" Target="../slideLayouts/slideLayout1.xml"/><Relationship Id="rId6"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2d674449-5b9e-48e6-855e-0d59bc3d5a4d&amp;utm_term=PDF-PPTX-lastslide&amp;ad_group=last_slide" TargetMode="External"/><Relationship Id="rId1" Type="http://schemas.openxmlformats.org/officeDocument/2006/relationships/image" Target="../media/image-38-1.png"/><Relationship Id="rId2" Type="http://schemas.openxmlformats.org/officeDocument/2006/relationships/image" Target="../media/image-38-2.svg"/><Relationship Id="rId4" Type="http://schemas.openxmlformats.org/officeDocument/2006/relationships/slideLayout" Target="../slideLayouts/slideLayout1.xml"/><Relationship Id="rId5"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2d674449-5b9e-48e6-855e-0d59bc3d5a4d&amp;utm_term=PDF-PPTX-lastslide&amp;ad_group=last_slide" TargetMode="External"/><Relationship Id="rId1" Type="http://schemas.openxmlformats.org/officeDocument/2006/relationships/image" Target="../media/image-39-1.png"/><Relationship Id="rId2" Type="http://schemas.openxmlformats.org/officeDocument/2006/relationships/image" Target="../media/image-39-2.svg"/><Relationship Id="rId4" Type="http://schemas.openxmlformats.org/officeDocument/2006/relationships/slideLayout" Target="../slideLayouts/slideLayout1.xml"/><Relationship Id="rId5"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1" Type="http://schemas.openxmlformats.org/officeDocument/2006/relationships/hyperlink" Target="https://pitch.com?utm_medium=product-presentation&amp;utm_source=powerpoint-export&amp;utm_campaign=bottom_bar_cta&amp;utm_content=2d674449-5b9e-48e6-855e-0d59bc3d5a4d&amp;utm_term=PDF-PPTX-lastslide&amp;ad_group=last_slide" TargetMode="External"/><Relationship Id="rId1" Type="http://schemas.openxmlformats.org/officeDocument/2006/relationships/image" Target="../media/image-4-1.png"/><Relationship Id="rId2" Type="http://schemas.openxmlformats.org/officeDocument/2006/relationships/image" Target="../media/image-4-2.svg"/><Relationship Id="rId3" Type="http://schemas.openxmlformats.org/officeDocument/2006/relationships/image" Target="../media/image-4-3.png"/><Relationship Id="rId4" Type="http://schemas.openxmlformats.org/officeDocument/2006/relationships/image" Target="../media/image-4-4.svg"/><Relationship Id="rId5" Type="http://schemas.openxmlformats.org/officeDocument/2006/relationships/image" Target="../media/image-4-5.png"/><Relationship Id="rId6" Type="http://schemas.openxmlformats.org/officeDocument/2006/relationships/image" Target="../media/image-4-6.svg"/><Relationship Id="rId7" Type="http://schemas.openxmlformats.org/officeDocument/2006/relationships/image" Target="../media/image-4-7.png"/><Relationship Id="rId8" Type="http://schemas.openxmlformats.org/officeDocument/2006/relationships/image" Target="../media/image-4-8.svg"/><Relationship Id="rId9" Type="http://schemas.openxmlformats.org/officeDocument/2006/relationships/image" Target="../media/image-4-9.png"/><Relationship Id="rId10" Type="http://schemas.openxmlformats.org/officeDocument/2006/relationships/image" Target="../media/image-4-10.svg"/><Relationship Id="rId12" Type="http://schemas.openxmlformats.org/officeDocument/2006/relationships/slideLayout" Target="../slideLayouts/slideLayout1.xml"/><Relationship Id="rId13"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2d674449-5b9e-48e6-855e-0d59bc3d5a4d&amp;utm_term=PDF-PPTX-lastslide&amp;ad_group=last_slide" TargetMode="External"/><Relationship Id="rId1" Type="http://schemas.openxmlformats.org/officeDocument/2006/relationships/image" Target="../media/image-40-1.png"/><Relationship Id="rId2" Type="http://schemas.openxmlformats.org/officeDocument/2006/relationships/image" Target="../media/image-40-2.svg"/><Relationship Id="rId4" Type="http://schemas.openxmlformats.org/officeDocument/2006/relationships/slideLayout" Target="../slideLayouts/slideLayout1.xml"/><Relationship Id="rId5"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2d674449-5b9e-48e6-855e-0d59bc3d5a4d&amp;utm_term=PDF-PPTX-lastslide&amp;ad_group=last_slide" TargetMode="External"/><Relationship Id="rId1" Type="http://schemas.openxmlformats.org/officeDocument/2006/relationships/image" Target="../media/image-41-1.png"/><Relationship Id="rId2" Type="http://schemas.openxmlformats.org/officeDocument/2006/relationships/image" Target="../media/image-41-2.svg"/><Relationship Id="rId4" Type="http://schemas.openxmlformats.org/officeDocument/2006/relationships/slideLayout" Target="../slideLayouts/slideLayout1.xml"/><Relationship Id="rId5"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last_slide&amp;utm_content=2d674449-5b9e-48e6-855e-0d59bc3d5a4d&amp;utm_term=PDF-PPTX-lastslide&amp;ad_group=last_slide" TargetMode="External"/><Relationship Id="rId1" Type="http://schemas.openxmlformats.org/officeDocument/2006/relationships/image" Target="../media/image-42-1.png"/><Relationship Id="rId2" Type="http://schemas.openxmlformats.org/officeDocument/2006/relationships/image" Target="../media/image-42-2.png"/><Relationship Id="rId4" Type="http://schemas.openxmlformats.org/officeDocument/2006/relationships/slideLayout" Target="../slideLayouts/slideLayout1.xml"/><Relationship Id="rId5"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4" Type="http://schemas.openxmlformats.org/officeDocument/2006/relationships/hyperlink" Target="https://pitch.com?utm_medium=product-presentation&amp;utm_source=powerpoint-export&amp;utm_campaign=bottom_bar_cta&amp;utm_content=2d674449-5b9e-48e6-855e-0d59bc3d5a4d&amp;utm_term=PDF-PPTX-lastslide&amp;ad_group=last_slide" TargetMode="External"/><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svg"/><Relationship Id="rId5" Type="http://schemas.openxmlformats.org/officeDocument/2006/relationships/slideLayout" Target="../slideLayouts/slideLayout1.xml"/><Relationship Id="rId6"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4" Type="http://schemas.openxmlformats.org/officeDocument/2006/relationships/hyperlink" Target="https://pitch.com?utm_medium=product-presentation&amp;utm_source=powerpoint-export&amp;utm_campaign=bottom_bar_cta&amp;utm_content=2d674449-5b9e-48e6-855e-0d59bc3d5a4d&amp;utm_term=PDF-PPTX-lastslide&amp;ad_group=last_slide" TargetMode="External"/><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svg"/><Relationship Id="rId5" Type="http://schemas.openxmlformats.org/officeDocument/2006/relationships/slideLayout" Target="../slideLayouts/slideLayout1.xml"/><Relationship Id="rId6"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2d674449-5b9e-48e6-855e-0d59bc3d5a4d&amp;utm_term=PDF-PPTX-lastslide&amp;ad_group=last_slide" TargetMode="External"/><Relationship Id="rId1" Type="http://schemas.openxmlformats.org/officeDocument/2006/relationships/image" Target="../media/image-7-1.png"/><Relationship Id="rId2" Type="http://schemas.openxmlformats.org/officeDocument/2006/relationships/image" Target="../media/image-7-2.svg"/><Relationship Id="rId4" Type="http://schemas.openxmlformats.org/officeDocument/2006/relationships/slideLayout" Target="../slideLayouts/slideLayout1.xml"/><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4" Type="http://schemas.openxmlformats.org/officeDocument/2006/relationships/hyperlink" Target="https://pitch.com?utm_medium=product-presentation&amp;utm_source=powerpoint-export&amp;utm_campaign=bottom_bar_cta&amp;utm_content=2d674449-5b9e-48e6-855e-0d59bc3d5a4d&amp;utm_term=PDF-PPTX-lastslide&amp;ad_group=last_slide" TargetMode="External"/><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svg"/><Relationship Id="rId5" Type="http://schemas.openxmlformats.org/officeDocument/2006/relationships/slideLayout" Target="../slideLayouts/slideLayout1.xml"/><Relationship Id="rId6"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2d674449-5b9e-48e6-855e-0d59bc3d5a4d&amp;utm_term=PDF-PPTX-lastslide&amp;ad_group=last_slide" TargetMode="External"/><Relationship Id="rId1" Type="http://schemas.openxmlformats.org/officeDocument/2006/relationships/image" Target="../media/image-9-1.png"/><Relationship Id="rId2" Type="http://schemas.openxmlformats.org/officeDocument/2006/relationships/image" Target="../media/image-9-2.svg"/><Relationship Id="rId4" Type="http://schemas.openxmlformats.org/officeDocument/2006/relationships/slideLayout" Target="../slideLayouts/slideLayout1.xml"/><Relationship Id="rId5"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ECF4F9"/>
        </a:solidFill>
      </p:bgPr>
    </p:bg>
    <p:spTree>
      <p:nvGrpSpPr>
        <p:cNvPr id="1" name=""/>
        <p:cNvGrpSpPr/>
        <p:nvPr/>
      </p:nvGrpSpPr>
      <p:grpSpPr>
        <a:xfrm>
          <a:off x="0" y="0"/>
          <a:ext cx="0" cy="0"/>
          <a:chOff x="0" y="0"/>
          <a:chExt cx="0" cy="0"/>
        </a:xfrm>
      </p:grpSpPr>
      <p:pic>
        <p:nvPicPr>
          <p:cNvPr id="3" name="Image 0" descr="https://pitch-assets-ccb95893-de3f-4266-973c-20049231b248.s3.eu-west-1.amazonaws.com/fb3f675c-4417-488a-9c3a-1f7cf626dd6c?pitch-bytes=39386&amp;pitch-content-type=image%2Fpng">    </p:cNvPr>
          <p:cNvPicPr>
            <a:picLocks noChangeAspect="1"/>
          </p:cNvPicPr>
          <p:nvPr/>
        </p:nvPicPr>
        <p:blipFill>
          <a:blip r:embed="rId1"/>
          <a:srcRect l="16414" r="16414" t="0" b="0"/>
          <a:stretch/>
        </p:blipFill>
        <p:spPr>
          <a:xfrm>
            <a:off x="6905695" y="-159"/>
            <a:ext cx="2238375" cy="5141244"/>
          </a:xfrm>
          <a:prstGeom prst="rect">
            <a:avLst/>
          </a:prstGeom>
        </p:spPr>
      </p:pic>
      <p:sp>
        <p:nvSpPr>
          <p:cNvPr id="4" name="Text 0"/>
          <p:cNvSpPr/>
          <p:nvPr/>
        </p:nvSpPr>
        <p:spPr>
          <a:xfrm>
            <a:off x="475836" y="2811347"/>
            <a:ext cx="6400800" cy="809625"/>
          </a:xfrm>
          <a:prstGeom prst="rect">
            <a:avLst/>
          </a:prstGeom>
          <a:noFill/>
          <a:ln/>
        </p:spPr>
        <p:txBody>
          <a:bodyPr wrap="square" lIns="0" tIns="0" rIns="0" bIns="0" rtlCol="0" anchor="b"/>
          <a:lstStyle/>
          <a:p>
            <a:pPr algn="l">
              <a:lnSpc>
                <a:spcPts val="6375"/>
              </a:lnSpc>
            </a:pPr>
            <a:r>
              <a:rPr lang="en-US" sz="6400" b="1" spc="-12" kern="0" dirty="0">
                <a:solidFill>
                  <a:srgbClr val="130A44"/>
                </a:solidFill>
                <a:latin typeface="DM Sans" pitchFamily="34" charset="0"/>
                <a:ea typeface="DM Sans" pitchFamily="34" charset="-122"/>
                <a:cs typeface="DM Sans" pitchFamily="34" charset="-120"/>
              </a:rPr>
              <a:t>TELL ME MORE</a:t>
            </a:r>
            <a:endParaRPr lang="en-US" sz="6375" dirty="0"/>
          </a:p>
        </p:txBody>
      </p:sp>
      <p:sp>
        <p:nvSpPr>
          <p:cNvPr id="5" name="Text 1"/>
          <p:cNvSpPr/>
          <p:nvPr/>
        </p:nvSpPr>
        <p:spPr>
          <a:xfrm>
            <a:off x="557337" y="3622659"/>
            <a:ext cx="5486400" cy="159990"/>
          </a:xfrm>
          <a:prstGeom prst="rect">
            <a:avLst/>
          </a:prstGeom>
          <a:noFill/>
          <a:ln/>
        </p:spPr>
        <p:txBody>
          <a:bodyPr wrap="square" lIns="0" tIns="0" rIns="0" bIns="0" rtlCol="0" anchor="b"/>
          <a:lstStyle/>
          <a:p>
            <a:pPr algn="l">
              <a:lnSpc>
                <a:spcPts val="1260"/>
              </a:lnSpc>
            </a:pPr>
            <a:r>
              <a:rPr lang="en-US" sz="1100" b="1" spc="120" kern="0" dirty="0">
                <a:solidFill>
                  <a:srgbClr val="5A55F4"/>
                </a:solidFill>
                <a:latin typeface="DM Sans" pitchFamily="34" charset="0"/>
                <a:ea typeface="DM Sans" pitchFamily="34" charset="-122"/>
                <a:cs typeface="DM Sans" pitchFamily="34" charset="-120"/>
              </a:rPr>
              <a:t>CONNECT VULNERABLY AND CONSISTENTLY</a:t>
            </a:r>
            <a:endParaRPr lang="en-US" sz="1050" dirty="0"/>
          </a:p>
        </p:txBody>
      </p:sp>
      <p:sp>
        <p:nvSpPr>
          <p:cNvPr id="6" name="Text 2"/>
          <p:cNvSpPr/>
          <p:nvPr/>
        </p:nvSpPr>
        <p:spPr>
          <a:xfrm>
            <a:off x="377143" y="4577631"/>
            <a:ext cx="1828800" cy="90487"/>
          </a:xfrm>
          <a:prstGeom prst="rect">
            <a:avLst/>
          </a:prstGeom>
          <a:noFill/>
          <a:ln/>
        </p:spPr>
        <p:txBody>
          <a:bodyPr wrap="square" lIns="0" tIns="0" rIns="0" bIns="0" rtlCol="0" anchor="t"/>
          <a:lstStyle/>
          <a:p>
            <a:pPr algn="ctr">
              <a:lnSpc>
                <a:spcPts val="720"/>
              </a:lnSpc>
            </a:pPr>
            <a:r>
              <a:rPr lang="en-US" sz="600" b="1" spc="240" kern="0" dirty="0">
                <a:solidFill>
                  <a:srgbClr val="130A44"/>
                </a:solidFill>
                <a:latin typeface="DM Mono" pitchFamily="34" charset="0"/>
                <a:ea typeface="DM Mono" pitchFamily="34" charset="-122"/>
                <a:cs typeface="DM Mono" pitchFamily="34" charset="-120"/>
              </a:rPr>
              <a:t>CHLOE PAE</a:t>
            </a:r>
            <a:endParaRPr lang="en-US" sz="600" dirty="0"/>
          </a:p>
        </p:txBody>
      </p:sp>
      <p:sp>
        <p:nvSpPr>
          <p:cNvPr id="7" name="Text 3"/>
          <p:cNvSpPr/>
          <p:nvPr/>
        </p:nvSpPr>
        <p:spPr>
          <a:xfrm>
            <a:off x="1297679" y="4575398"/>
            <a:ext cx="1828800" cy="90487"/>
          </a:xfrm>
          <a:prstGeom prst="rect">
            <a:avLst/>
          </a:prstGeom>
          <a:noFill/>
          <a:ln/>
        </p:spPr>
        <p:txBody>
          <a:bodyPr wrap="square" lIns="0" tIns="0" rIns="0" bIns="0" rtlCol="0" anchor="t"/>
          <a:lstStyle/>
          <a:p>
            <a:pPr algn="ctr">
              <a:lnSpc>
                <a:spcPts val="720"/>
              </a:lnSpc>
            </a:pPr>
            <a:r>
              <a:rPr lang="en-US" sz="600" b="1" spc="240" kern="0" dirty="0">
                <a:solidFill>
                  <a:srgbClr val="130A44"/>
                </a:solidFill>
                <a:latin typeface="DM Mono" pitchFamily="34" charset="0"/>
                <a:ea typeface="DM Mono" pitchFamily="34" charset="-122"/>
                <a:cs typeface="DM Mono" pitchFamily="34" charset="-120"/>
              </a:rPr>
              <a:t>PAIGE OLSON</a:t>
            </a:r>
            <a:endParaRPr lang="en-US" sz="600" dirty="0"/>
          </a:p>
        </p:txBody>
      </p:sp>
      <p:sp>
        <p:nvSpPr>
          <p:cNvPr id="8" name="Text 4"/>
          <p:cNvSpPr/>
          <p:nvPr/>
        </p:nvSpPr>
        <p:spPr>
          <a:xfrm>
            <a:off x="2332248" y="4573165"/>
            <a:ext cx="1828800" cy="90487"/>
          </a:xfrm>
          <a:prstGeom prst="rect">
            <a:avLst/>
          </a:prstGeom>
          <a:noFill/>
          <a:ln/>
        </p:spPr>
        <p:txBody>
          <a:bodyPr wrap="square" lIns="0" tIns="0" rIns="0" bIns="0" rtlCol="0" anchor="t"/>
          <a:lstStyle/>
          <a:p>
            <a:pPr algn="ctr">
              <a:lnSpc>
                <a:spcPts val="720"/>
              </a:lnSpc>
            </a:pPr>
            <a:r>
              <a:rPr lang="en-US" sz="600" b="1" spc="240" kern="0" dirty="0">
                <a:solidFill>
                  <a:srgbClr val="130A44"/>
                </a:solidFill>
                <a:latin typeface="DM Mono" pitchFamily="34" charset="0"/>
                <a:ea typeface="DM Mono" pitchFamily="34" charset="-122"/>
                <a:cs typeface="DM Mono" pitchFamily="34" charset="-120"/>
              </a:rPr>
              <a:t>GABRIEL ILUMA</a:t>
            </a:r>
            <a:endParaRPr lang="en-US" sz="600" dirty="0"/>
          </a:p>
        </p:txBody>
      </p:sp>
      <p:sp>
        <p:nvSpPr>
          <p:cNvPr id="9" name="Text 5"/>
          <p:cNvSpPr/>
          <p:nvPr/>
        </p:nvSpPr>
        <p:spPr>
          <a:xfrm>
            <a:off x="557337" y="3831257"/>
            <a:ext cx="5486400" cy="159990"/>
          </a:xfrm>
          <a:prstGeom prst="rect">
            <a:avLst/>
          </a:prstGeom>
          <a:noFill/>
          <a:ln/>
        </p:spPr>
        <p:txBody>
          <a:bodyPr wrap="square" lIns="0" tIns="0" rIns="0" bIns="0" rtlCol="0" anchor="b"/>
          <a:lstStyle/>
          <a:p>
            <a:pPr algn="l">
              <a:lnSpc>
                <a:spcPts val="1260"/>
              </a:lnSpc>
            </a:pPr>
            <a:r>
              <a:rPr lang="en-US" sz="1100" b="1" spc="120" kern="0" dirty="0">
                <a:solidFill>
                  <a:srgbClr val="5A55F4"/>
                </a:solidFill>
                <a:latin typeface="DM Sans" pitchFamily="34" charset="0"/>
                <a:ea typeface="DM Sans" pitchFamily="34" charset="-122"/>
                <a:cs typeface="DM Sans" pitchFamily="34" charset="-120"/>
              </a:rPr>
              <a:t>ASSIGNMENT 8</a:t>
            </a:r>
            <a:endParaRPr lang="en-US" sz="1050" dirty="0"/>
          </a:p>
        </p:txBody>
      </p:sp>
      <p:pic>
        <p:nvPicPr>
          <p:cNvPr id="10" name="Image 1" descr="https://pitch-assets-ccb95893-de3f-4266-973c-20049231b248.s3.eu-west-1.amazonaws.com/try-pitch-pdf-export-logo.svg">
            <a:hlinkClick r:id="rId4" tooltip=""/>
          </p:cNvPr>
          <p:cNvPicPr>
            <a:picLocks noChangeAspect="1"/>
          </p:cNvPicPr>
          <p:nvPr/>
        </p:nvPicPr>
        <p:blipFill>
          <a:blip r:embed="rId2">
            <a:extLst>
              <a:ext uri="{96DAC541-7B7A-43D3-8B79-37D633B846F1}">
                <asvg:svgBlip xmlns:asvg="http://schemas.microsoft.com/office/drawing/2016/SVG/main" r:embed="rId3"/>
              </a:ext>
            </a:extLst>
          </a:blip>
          <a:srcRect l="0" r="0" t="0" b="0"/>
          <a:stretch/>
        </p:blipFill>
        <p:spPr>
          <a:xfrm>
            <a:off x="136595" y="4803153"/>
            <a:ext cx="515221" cy="22730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ECF4F9"/>
        </a:solidFill>
      </p:bgPr>
    </p:bg>
    <p:spTree>
      <p:nvGrpSpPr>
        <p:cNvPr id="1" name=""/>
        <p:cNvGrpSpPr/>
        <p:nvPr/>
      </p:nvGrpSpPr>
      <p:grpSpPr>
        <a:xfrm>
          <a:off x="0" y="0"/>
          <a:ext cx="0" cy="0"/>
          <a:chOff x="0" y="0"/>
          <a:chExt cx="0" cy="0"/>
        </a:xfrm>
      </p:grpSpPr>
      <p:sp>
        <p:nvSpPr>
          <p:cNvPr id="3" name="Text 0"/>
          <p:cNvSpPr/>
          <p:nvPr/>
        </p:nvSpPr>
        <p:spPr>
          <a:xfrm>
            <a:off x="476184" y="761037"/>
            <a:ext cx="8229600" cy="409575"/>
          </a:xfrm>
          <a:prstGeom prst="rect">
            <a:avLst/>
          </a:prstGeom>
          <a:noFill/>
          <a:ln/>
        </p:spPr>
        <p:txBody>
          <a:bodyPr wrap="square" lIns="0" tIns="0" rIns="0" bIns="0" rtlCol="0" anchor="t"/>
          <a:lstStyle/>
          <a:p>
            <a:pPr algn="l">
              <a:lnSpc>
                <a:spcPts val="3240"/>
              </a:lnSpc>
            </a:pPr>
            <a:r>
              <a:rPr lang="en-US" sz="2700" b="1" spc="-12" kern="0" dirty="0">
                <a:solidFill>
                  <a:srgbClr val="130A44"/>
                </a:solidFill>
                <a:latin typeface="DM Sans" pitchFamily="34" charset="0"/>
                <a:ea typeface="DM Sans" pitchFamily="34" charset="-122"/>
                <a:cs typeface="DM Sans" pitchFamily="34" charset="-120"/>
              </a:rPr>
              <a:t>Issue #1: Button inconsistency</a:t>
            </a:r>
            <a:endParaRPr lang="en-US" sz="2700" dirty="0"/>
          </a:p>
        </p:txBody>
      </p:sp>
      <p:sp>
        <p:nvSpPr>
          <p:cNvPr id="4" name="Text 1"/>
          <p:cNvSpPr/>
          <p:nvPr/>
        </p:nvSpPr>
        <p:spPr>
          <a:xfrm>
            <a:off x="475699" y="476250"/>
            <a:ext cx="8229600" cy="157163"/>
          </a:xfrm>
          <a:prstGeom prst="rect">
            <a:avLst/>
          </a:prstGeom>
          <a:noFill/>
          <a:ln/>
        </p:spPr>
        <p:txBody>
          <a:bodyPr wrap="square" lIns="0" tIns="0" rIns="0" bIns="0" rtlCol="0" anchor="t"/>
          <a:lstStyle/>
          <a:p>
            <a:pPr algn="l">
              <a:lnSpc>
                <a:spcPts val="1260"/>
              </a:lnSpc>
            </a:pPr>
            <a:r>
              <a:rPr lang="en-US" sz="1100" b="1" spc="120" kern="0" dirty="0">
                <a:solidFill>
                  <a:srgbClr val="5A55F4"/>
                </a:solidFill>
                <a:latin typeface="DM Sans" pitchFamily="34" charset="0"/>
                <a:ea typeface="DM Sans" pitchFamily="34" charset="-122"/>
                <a:cs typeface="DM Sans" pitchFamily="34" charset="-120"/>
              </a:rPr>
              <a:t>SEVERITY 3/4 VIOLATIONS</a:t>
            </a:r>
            <a:endParaRPr lang="en-US" sz="1050" dirty="0"/>
          </a:p>
        </p:txBody>
      </p:sp>
      <p:graphicFrame>
        <p:nvGraphicFramePr>
          <p:cNvPr id="11" name="Table 0"/>
          <p:cNvGraphicFramePr>
            <a:graphicFrameLocks noGrp="1"/>
          </p:cNvGraphicFramePr>
          <p:nvPr>
            <p:extLst>
              <p:ext uri="{D42A27DB-BD31-4B8C-83A1-F6EECF244321}">
                <p14:modId xmlns:p14="http://schemas.microsoft.com/office/powerpoint/2010/main" val="1579011935"/>
              </p:ext>
            </p:extLst>
          </p:nvPr>
        </p:nvGraphicFramePr>
        <p:xfrm>
          <a:off x="475806" y="1390311"/>
          <a:ext cx="8072065" cy="2534543"/>
        </p:xfrm>
        <a:graphic>
          <a:graphicData uri="http://schemas.openxmlformats.org/drawingml/2006/table">
            <a:tbl>
              <a:tblPr/>
              <a:tblGrid>
                <a:gridCol w="2566798"/>
                <a:gridCol w="1248792"/>
                <a:gridCol w="4218501"/>
              </a:tblGrid>
              <a:tr h="437183">
                <a:tc>
                  <a:txBody>
                    <a:bodyPr/>
                    <a:lstStyle/>
                    <a:p>
                      <a:pPr algn="l"/>
                      <a:r>
                        <a:rPr lang="en-US" sz="1200" b="1" dirty="0">
                          <a:solidFill>
                            <a:srgbClr val="130A44"/>
                          </a:solidFill>
                          <a:latin typeface="DM Sans" pitchFamily="34" charset="0"/>
                          <a:ea typeface="DM Sans" pitchFamily="34" charset="-122"/>
                          <a:cs typeface="DM Sans" pitchFamily="34" charset="-120"/>
                        </a:rPr>
                        <a:t>Heuristic</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1200" b="1" dirty="0">
                          <a:solidFill>
                            <a:srgbClr val="130A44"/>
                          </a:solidFill>
                          <a:latin typeface="DM Sans" pitchFamily="34" charset="0"/>
                          <a:ea typeface="DM Sans" pitchFamily="34" charset="-122"/>
                          <a:cs typeface="DM Sans" pitchFamily="34" charset="-120"/>
                        </a:rPr>
                        <a:t>Severity</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1200" b="1" dirty="0">
                          <a:solidFill>
                            <a:srgbClr val="130A44"/>
                          </a:solidFill>
                          <a:latin typeface="DM Sans" pitchFamily="34" charset="0"/>
                          <a:ea typeface="DM Sans" pitchFamily="34" charset="-122"/>
                          <a:cs typeface="DM Sans" pitchFamily="34" charset="-120"/>
                        </a:rPr>
                        <a:t>Description</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r>
              <a:tr h="514350">
                <a:tc>
                  <a:txBody>
                    <a:bodyPr/>
                    <a:lstStyle/>
                    <a:p>
                      <a:pPr algn="l"/>
                      <a:r>
                        <a:rPr lang="en-US" sz="1200" dirty="0">
                          <a:solidFill>
                            <a:srgbClr val="130A44"/>
                          </a:solidFill>
                          <a:latin typeface="DM Sans" pitchFamily="34" charset="0"/>
                          <a:ea typeface="DM Sans" pitchFamily="34" charset="-122"/>
                          <a:cs typeface="DM Sans" pitchFamily="34" charset="-120"/>
                        </a:rPr>
                        <a:t>H4 Consistency &amp; Standards</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1200" dirty="0">
                          <a:solidFill>
                            <a:srgbClr val="130A44"/>
                          </a:solidFill>
                          <a:latin typeface="DM Sans" pitchFamily="34" charset="0"/>
                          <a:ea typeface="DM Sans" pitchFamily="34" charset="-122"/>
                          <a:cs typeface="DM Sans" pitchFamily="34" charset="-120"/>
                        </a:rPr>
                        <a:t>3</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1200" b="0" dirty="0">
                          <a:solidFill>
                            <a:srgbClr val="130A44"/>
                          </a:solidFill>
                          <a:latin typeface="DM Sans" pitchFamily="34" charset="0"/>
                          <a:ea typeface="DM Sans" pitchFamily="34" charset="-122"/>
                          <a:cs typeface="DM Sans" pitchFamily="34" charset="-120"/>
                        </a:rPr>
                        <a:t>“Respond now” button doesn’t match the previous “respond” button on the homepage</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r>
              <a:tr h="514350">
                <a:tc>
                  <a:txBody>
                    <a:bodyPr/>
                    <a:lstStyle/>
                    <a:p>
                      <a:pPr algn="l"/>
                      <a:r>
                        <a:rPr lang="en-US" sz="1200" dirty="0">
                          <a:solidFill>
                            <a:srgbClr val="130A44"/>
                          </a:solidFill>
                          <a:latin typeface="DM Sans" pitchFamily="34" charset="0"/>
                          <a:ea typeface="DM Sans" pitchFamily="34" charset="-122"/>
                          <a:cs typeface="DM Sans" pitchFamily="34" charset="-120"/>
                        </a:rPr>
                        <a:t>H4 Consistency &amp; Standards</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1200" dirty="0">
                          <a:solidFill>
                            <a:srgbClr val="130A44"/>
                          </a:solidFill>
                          <a:latin typeface="DM Sans" pitchFamily="34" charset="0"/>
                          <a:ea typeface="DM Sans" pitchFamily="34" charset="-122"/>
                          <a:cs typeface="DM Sans" pitchFamily="34" charset="-120"/>
                        </a:rPr>
                        <a:t>3</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1200" b="0" dirty="0">
                          <a:solidFill>
                            <a:srgbClr val="130A44"/>
                          </a:solidFill>
                          <a:latin typeface="DM Sans" pitchFamily="34" charset="0"/>
                          <a:ea typeface="DM Sans" pitchFamily="34" charset="-122"/>
                          <a:cs typeface="DM Sans" pitchFamily="34" charset="-120"/>
                        </a:rPr>
                        <a:t>"Suggest a question" button does not have enough padding</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r>
              <a:tr h="514350">
                <a:tc>
                  <a:txBody>
                    <a:bodyPr/>
                    <a:lstStyle/>
                    <a:p>
                      <a:pPr algn="l"/>
                      <a:r>
                        <a:rPr lang="en-US" sz="1200" dirty="0">
                          <a:solidFill>
                            <a:srgbClr val="130A44"/>
                          </a:solidFill>
                          <a:latin typeface="DM Sans" pitchFamily="34" charset="0"/>
                          <a:ea typeface="DM Sans" pitchFamily="34" charset="-122"/>
                          <a:cs typeface="DM Sans" pitchFamily="34" charset="-120"/>
                        </a:rPr>
                        <a:t>H4 Consistency &amp; Standards</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1200" dirty="0">
                          <a:solidFill>
                            <a:srgbClr val="130A44"/>
                          </a:solidFill>
                          <a:latin typeface="DM Sans" pitchFamily="34" charset="0"/>
                          <a:ea typeface="DM Sans" pitchFamily="34" charset="-122"/>
                          <a:cs typeface="DM Sans" pitchFamily="34" charset="-120"/>
                        </a:rPr>
                        <a:t>3</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1200" b="0" dirty="0">
                          <a:solidFill>
                            <a:srgbClr val="130A44"/>
                          </a:solidFill>
                          <a:latin typeface="DM Sans" pitchFamily="34" charset="0"/>
                          <a:ea typeface="DM Sans" pitchFamily="34" charset="-122"/>
                          <a:cs typeface="DM Sans" pitchFamily="34" charset="-120"/>
                        </a:rPr>
                        <a:t>"Done Adding Friends" button does not match convention of just "Done" or "Finish"</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r>
              <a:tr h="497160">
                <a:tc>
                  <a:txBody>
                    <a:bodyPr/>
                    <a:lstStyle/>
                    <a:p>
                      <a:pPr algn="l"/>
                      <a:r>
                        <a:rPr lang="en-US" sz="1200" dirty="0">
                          <a:solidFill>
                            <a:srgbClr val="130A44"/>
                          </a:solidFill>
                          <a:latin typeface="DM Sans" pitchFamily="34" charset="0"/>
                          <a:ea typeface="DM Sans" pitchFamily="34" charset="-122"/>
                          <a:cs typeface="DM Sans" pitchFamily="34" charset="-120"/>
                        </a:rPr>
                        <a:t>H4 Consistency &amp; Standards</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1200" dirty="0">
                          <a:solidFill>
                            <a:srgbClr val="130A44"/>
                          </a:solidFill>
                          <a:latin typeface="DM Sans" pitchFamily="34" charset="0"/>
                          <a:ea typeface="DM Sans" pitchFamily="34" charset="-122"/>
                          <a:cs typeface="DM Sans" pitchFamily="34" charset="-120"/>
                        </a:rPr>
                        <a:t>3</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1200" b="0" dirty="0">
                          <a:solidFill>
                            <a:srgbClr val="130A44"/>
                          </a:solidFill>
                          <a:latin typeface="DM Sans" pitchFamily="34" charset="0"/>
                          <a:ea typeface="DM Sans" pitchFamily="34" charset="-122"/>
                          <a:cs typeface="DM Sans" pitchFamily="34" charset="-120"/>
                        </a:rPr>
                        <a:t>"Create Group" button is not colored in</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r>
            </a:tbl>
          </a:graphicData>
        </a:graphic>
      </p:graphicFrame>
      <p:pic>
        <p:nvPicPr>
          <p:cNvPr id="6" name="Image 0" descr="https://pitch-assets-ccb95893-de3f-4266-973c-20049231b248.s3.eu-west-1.amazonaws.com/try-pitch-pdf-export-logo.svg">
            <a:hlinkClick r:id="rId3" tooltip=""/>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136595" y="4803153"/>
            <a:ext cx="515221" cy="22730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5A55F4"/>
        </a:solidFill>
      </p:bgPr>
    </p:bg>
    <p:spTree>
      <p:nvGrpSpPr>
        <p:cNvPr id="1" name=""/>
        <p:cNvGrpSpPr/>
        <p:nvPr/>
      </p:nvGrpSpPr>
      <p:grpSpPr>
        <a:xfrm>
          <a:off x="0" y="0"/>
          <a:ext cx="0" cy="0"/>
          <a:chOff x="0" y="0"/>
          <a:chExt cx="0" cy="0"/>
        </a:xfrm>
      </p:grpSpPr>
      <p:pic>
        <p:nvPicPr>
          <p:cNvPr id="3" name="Image 0" descr="https://pitch-assets-ccb95893-de3f-4266-973c-20049231b248.s3.eu-west-1.amazonaws.com/c4ccc0c0-8027-49e2-8fb2-f8b3ffaae86d?pitch-bytes=113173&amp;pitch-content-type=image%2Fpng">    </p:cNvPr>
          <p:cNvPicPr>
            <a:picLocks noChangeAspect="1"/>
          </p:cNvPicPr>
          <p:nvPr/>
        </p:nvPicPr>
        <p:blipFill>
          <a:blip r:embed="rId1"/>
          <a:srcRect l="0" r="0" t="0" b="0"/>
          <a:stretch/>
        </p:blipFill>
        <p:spPr>
          <a:xfrm>
            <a:off x="0" y="0"/>
            <a:ext cx="9144000" cy="5143500"/>
          </a:xfrm>
          <a:prstGeom prst="rect">
            <a:avLst/>
          </a:prstGeom>
        </p:spPr>
      </p:pic>
      <p:sp>
        <p:nvSpPr>
          <p:cNvPr id="4" name="Text 0"/>
          <p:cNvSpPr/>
          <p:nvPr/>
        </p:nvSpPr>
        <p:spPr>
          <a:xfrm>
            <a:off x="763079" y="4389781"/>
            <a:ext cx="3657600" cy="838200"/>
          </a:xfrm>
          <a:prstGeom prst="rect">
            <a:avLst/>
          </a:prstGeom>
          <a:noFill/>
          <a:ln/>
        </p:spPr>
        <p:txBody>
          <a:bodyPr wrap="square" lIns="0" tIns="0" rIns="0" bIns="0" rtlCol="0" anchor="t"/>
          <a:lstStyle/>
          <a:p>
            <a:pPr algn="l">
              <a:lnSpc>
                <a:spcPts val="1680"/>
              </a:lnSpc>
            </a:pPr>
            <a:r>
              <a:rPr lang="en-US" sz="1200" b="1" dirty="0">
                <a:solidFill>
                  <a:srgbClr val="FFFFFF"/>
                </a:solidFill>
                <a:latin typeface="DM Sans" pitchFamily="34" charset="0"/>
                <a:ea typeface="DM Sans" pitchFamily="34" charset="-122"/>
                <a:cs typeface="DM Sans" pitchFamily="34" charset="-120"/>
              </a:rPr>
              <a:t>Before</a:t>
            </a:r>
            <a:endParaRPr lang="en-US" sz="1200" dirty="0"/>
          </a:p>
          <a:p>
            <a:pPr algn="l">
              <a:lnSpc>
                <a:spcPts val="1680"/>
              </a:lnSpc>
            </a:pPr>
            <a:r>
              <a:rPr lang="en-US" sz="1200" b="0" dirty="0">
                <a:solidFill>
                  <a:srgbClr val="FFFFFF"/>
                </a:solidFill>
                <a:latin typeface="DM Sans" pitchFamily="34" charset="0"/>
                <a:ea typeface="DM Sans" pitchFamily="34" charset="-122"/>
                <a:cs typeface="DM Sans" pitchFamily="34" charset="-120"/>
              </a:rPr>
              <a:t>Home page uses "Respond" but groups page uses "Respond Now"</a:t>
            </a:r>
            <a:endParaRPr lang="en-US" sz="1200" dirty="0"/>
          </a:p>
          <a:p>
            <a:pPr algn="l">
              <a:lnSpc>
                <a:spcPts val="1680"/>
              </a:lnSpc>
            </a:pPr>
            <a:endParaRPr lang="en-US" sz="1200" dirty="0"/>
          </a:p>
        </p:txBody>
      </p:sp>
      <p:sp>
        <p:nvSpPr>
          <p:cNvPr id="5" name="Text 1"/>
          <p:cNvSpPr/>
          <p:nvPr/>
        </p:nvSpPr>
        <p:spPr>
          <a:xfrm>
            <a:off x="5138115" y="4389726"/>
            <a:ext cx="3657600" cy="628650"/>
          </a:xfrm>
          <a:prstGeom prst="rect">
            <a:avLst/>
          </a:prstGeom>
          <a:noFill/>
          <a:ln/>
        </p:spPr>
        <p:txBody>
          <a:bodyPr wrap="square" lIns="0" tIns="0" rIns="0" bIns="0" rtlCol="0" anchor="t"/>
          <a:lstStyle/>
          <a:p>
            <a:pPr algn="l">
              <a:lnSpc>
                <a:spcPts val="1680"/>
              </a:lnSpc>
            </a:pPr>
            <a:r>
              <a:rPr lang="en-US" sz="1200" b="1" dirty="0">
                <a:solidFill>
                  <a:srgbClr val="FFFFFF"/>
                </a:solidFill>
                <a:latin typeface="DM Sans" pitchFamily="34" charset="0"/>
                <a:ea typeface="DM Sans" pitchFamily="34" charset="-122"/>
                <a:cs typeface="DM Sans" pitchFamily="34" charset="-120"/>
              </a:rPr>
              <a:t>After</a:t>
            </a:r>
            <a:endParaRPr lang="en-US" sz="1200" dirty="0"/>
          </a:p>
          <a:p>
            <a:pPr algn="l">
              <a:lnSpc>
                <a:spcPts val="1680"/>
              </a:lnSpc>
            </a:pPr>
            <a:r>
              <a:rPr lang="en-US" sz="1200" b="0" dirty="0">
                <a:solidFill>
                  <a:srgbClr val="FFFFFF"/>
                </a:solidFill>
                <a:latin typeface="DM Sans" pitchFamily="34" charset="0"/>
                <a:ea typeface="DM Sans" pitchFamily="34" charset="-122"/>
                <a:cs typeface="DM Sans" pitchFamily="34" charset="-120"/>
              </a:rPr>
              <a:t>The buttons on both pages say "Respond"</a:t>
            </a:r>
            <a:endParaRPr lang="en-US" sz="1200" dirty="0"/>
          </a:p>
          <a:p>
            <a:pPr algn="l">
              <a:lnSpc>
                <a:spcPts val="1680"/>
              </a:lnSpc>
            </a:pPr>
            <a:endParaRPr lang="en-US" sz="1200" dirty="0"/>
          </a:p>
        </p:txBody>
      </p:sp>
      <p:sp>
        <p:nvSpPr>
          <p:cNvPr id="6" name="Text 2"/>
          <p:cNvSpPr/>
          <p:nvPr/>
        </p:nvSpPr>
        <p:spPr>
          <a:xfrm>
            <a:off x="475699" y="476250"/>
            <a:ext cx="8229600" cy="157163"/>
          </a:xfrm>
          <a:prstGeom prst="rect">
            <a:avLst/>
          </a:prstGeom>
          <a:noFill/>
          <a:ln/>
        </p:spPr>
        <p:txBody>
          <a:bodyPr wrap="square" lIns="0" tIns="0" rIns="0" bIns="0" rtlCol="0" anchor="t"/>
          <a:lstStyle/>
          <a:p>
            <a:pPr algn="l">
              <a:lnSpc>
                <a:spcPts val="1260"/>
              </a:lnSpc>
            </a:pPr>
            <a:r>
              <a:rPr lang="en-US" sz="1100" b="1" spc="120" kern="0" dirty="0">
                <a:solidFill>
                  <a:srgbClr val="FFFFFF"/>
                </a:solidFill>
                <a:latin typeface="DM Sans" pitchFamily="34" charset="0"/>
                <a:ea typeface="DM Sans" pitchFamily="34" charset="-122"/>
                <a:cs typeface="DM Sans" pitchFamily="34" charset="-120"/>
              </a:rPr>
              <a:t>BUTTON INCONSISTENCY </a:t>
            </a:r>
            <a:endParaRPr lang="en-US" sz="1050" dirty="0"/>
          </a:p>
        </p:txBody>
      </p:sp>
      <p:pic>
        <p:nvPicPr>
          <p:cNvPr id="7" name="Image 1" descr="https://pitch-assets-ccb95893-de3f-4266-973c-20049231b248.s3.eu-west-1.amazonaws.com/e0af9f53-817a-4344-96a1-09b6f952c9e4?pitch-bytes=833511&amp;pitch-content-type=image%2Fpng">    </p:cNvPr>
          <p:cNvPicPr>
            <a:picLocks noChangeAspect="1"/>
          </p:cNvPicPr>
          <p:nvPr/>
        </p:nvPicPr>
        <p:blipFill>
          <a:blip r:embed="rId2"/>
          <a:srcRect l="0" r="0" t="0" b="0"/>
          <a:stretch/>
        </p:blipFill>
        <p:spPr>
          <a:xfrm>
            <a:off x="766191" y="1303419"/>
            <a:ext cx="1360713" cy="2936641"/>
          </a:xfrm>
          <a:prstGeom prst="rect">
            <a:avLst/>
          </a:prstGeom>
        </p:spPr>
      </p:pic>
      <p:pic>
        <p:nvPicPr>
          <p:cNvPr id="8" name="Image 2" descr="https://pitch-assets-ccb95893-de3f-4266-973c-20049231b248.s3.eu-west-1.amazonaws.com/a538bdd0-4982-4ab5-892e-2201d1623b32?pitch-bytes=779545&amp;pitch-content-type=image%2Fpng">    </p:cNvPr>
          <p:cNvPicPr>
            <a:picLocks noChangeAspect="1"/>
          </p:cNvPicPr>
          <p:nvPr/>
        </p:nvPicPr>
        <p:blipFill>
          <a:blip r:embed="rId3"/>
          <a:srcRect l="0" r="0" t="0" b="0"/>
          <a:stretch/>
        </p:blipFill>
        <p:spPr>
          <a:xfrm>
            <a:off x="2342009" y="1303419"/>
            <a:ext cx="1360713" cy="2936641"/>
          </a:xfrm>
          <a:prstGeom prst="rect">
            <a:avLst/>
          </a:prstGeom>
        </p:spPr>
      </p:pic>
      <p:pic>
        <p:nvPicPr>
          <p:cNvPr id="9" name="Image 3" descr="https://pitch-assets-ccb95893-de3f-4266-973c-20049231b248.s3.eu-west-1.amazonaws.com/9d757315-45e5-47a9-879f-9678d5d2b1b9?pitch-bytes=832750&amp;pitch-content-type=image%2Fpng">    </p:cNvPr>
          <p:cNvPicPr>
            <a:picLocks noChangeAspect="1"/>
          </p:cNvPicPr>
          <p:nvPr/>
        </p:nvPicPr>
        <p:blipFill>
          <a:blip r:embed="rId4"/>
          <a:srcRect l="0" r="0" t="0" b="0"/>
          <a:stretch/>
        </p:blipFill>
        <p:spPr>
          <a:xfrm>
            <a:off x="5139391" y="1303419"/>
            <a:ext cx="1360713" cy="2936641"/>
          </a:xfrm>
          <a:prstGeom prst="rect">
            <a:avLst/>
          </a:prstGeom>
        </p:spPr>
      </p:pic>
      <p:pic>
        <p:nvPicPr>
          <p:cNvPr id="10" name="Image 4" descr="https://pitch-assets-ccb95893-de3f-4266-973c-20049231b248.s3.eu-west-1.amazonaws.com/c07c7176-74dd-417f-9c1c-dd4853708234?pitch-bytes=776608&amp;pitch-content-type=image%2Fpng">    </p:cNvPr>
          <p:cNvPicPr>
            <a:picLocks noChangeAspect="1"/>
          </p:cNvPicPr>
          <p:nvPr/>
        </p:nvPicPr>
        <p:blipFill>
          <a:blip r:embed="rId5"/>
          <a:srcRect l="0" r="0" t="0" b="0"/>
          <a:stretch/>
        </p:blipFill>
        <p:spPr>
          <a:xfrm>
            <a:off x="6776287" y="1303419"/>
            <a:ext cx="1360713" cy="2936641"/>
          </a:xfrm>
          <a:prstGeom prst="rect">
            <a:avLst/>
          </a:prstGeom>
        </p:spPr>
      </p:pic>
      <p:sp>
        <p:nvSpPr>
          <p:cNvPr id="11" name="Text 3"/>
          <p:cNvSpPr/>
          <p:nvPr/>
        </p:nvSpPr>
        <p:spPr>
          <a:xfrm>
            <a:off x="476184" y="761037"/>
            <a:ext cx="8229600" cy="409575"/>
          </a:xfrm>
          <a:prstGeom prst="rect">
            <a:avLst/>
          </a:prstGeom>
          <a:noFill/>
          <a:ln/>
        </p:spPr>
        <p:txBody>
          <a:bodyPr wrap="square" lIns="0" tIns="0" rIns="0" bIns="0" rtlCol="0" anchor="t"/>
          <a:lstStyle/>
          <a:p>
            <a:pPr algn="l">
              <a:lnSpc>
                <a:spcPts val="3240"/>
              </a:lnSpc>
            </a:pPr>
            <a:r>
              <a:rPr lang="en-US" sz="2700" b="1" spc="-12" kern="0" dirty="0">
                <a:solidFill>
                  <a:srgbClr val="FFFFFF"/>
                </a:solidFill>
                <a:latin typeface="DM Sans" pitchFamily="34" charset="0"/>
                <a:ea typeface="DM Sans" pitchFamily="34" charset="-122"/>
                <a:cs typeface="DM Sans" pitchFamily="34" charset="-120"/>
              </a:rPr>
              <a:t>Revision 1.1</a:t>
            </a:r>
            <a:endParaRPr lang="en-US" sz="2700" dirty="0"/>
          </a:p>
        </p:txBody>
      </p:sp>
      <p:sp>
        <p:nvSpPr>
          <p:cNvPr id="12" name="Shape 4"/>
          <p:cNvSpPr/>
          <p:nvPr/>
        </p:nvSpPr>
        <p:spPr>
          <a:xfrm rot="11395552">
            <a:off x="3431118" y="2571750"/>
            <a:ext cx="595791" cy="0"/>
          </a:xfrm>
          <a:prstGeom prst="line">
            <a:avLst/>
          </a:prstGeom>
          <a:solidFill>
            <a:srgbClr val="FFFFFF"/>
          </a:solidFill>
          <a:ln w="21167">
            <a:solidFill>
              <a:srgbClr val="130A44"/>
            </a:solidFill>
            <a:prstDash val="solid"/>
            <a:headEnd type="none"/>
            <a:tailEnd type="triangle"/>
          </a:ln>
        </p:spPr>
      </p:sp>
      <p:sp>
        <p:nvSpPr>
          <p:cNvPr id="13" name="Shape 5"/>
          <p:cNvSpPr/>
          <p:nvPr/>
        </p:nvSpPr>
        <p:spPr>
          <a:xfrm rot="11395552">
            <a:off x="7879895" y="2570244"/>
            <a:ext cx="595791" cy="0"/>
          </a:xfrm>
          <a:prstGeom prst="line">
            <a:avLst/>
          </a:prstGeom>
          <a:solidFill>
            <a:srgbClr val="FFFFFF"/>
          </a:solidFill>
          <a:ln w="21167">
            <a:solidFill>
              <a:srgbClr val="130A44"/>
            </a:solidFill>
            <a:prstDash val="solid"/>
            <a:headEnd type="none"/>
            <a:tailEnd type="triangle"/>
          </a:ln>
        </p:spPr>
      </p:sp>
      <p:pic>
        <p:nvPicPr>
          <p:cNvPr id="14" name="Image 5" descr="https://pitch-assets-ccb95893-de3f-4266-973c-20049231b248.s3.eu-west-1.amazonaws.com/try-pitch-pdf-export-logo.svg">
            <a:hlinkClick r:id="rId8" tooltip=""/>
          </p:cNvPr>
          <p:cNvPicPr>
            <a:picLocks noChangeAspect="1"/>
          </p:cNvPicPr>
          <p:nvPr/>
        </p:nvPicPr>
        <p:blipFill>
          <a:blip r:embed="rId6">
            <a:extLst>
              <a:ext uri="{96DAC541-7B7A-43D3-8B79-37D633B846F1}">
                <asvg:svgBlip xmlns:asvg="http://schemas.microsoft.com/office/drawing/2016/SVG/main" r:embed="rId7"/>
              </a:ext>
            </a:extLst>
          </a:blip>
          <a:srcRect l="0" r="0" t="0" b="0"/>
          <a:stretch/>
        </p:blipFill>
        <p:spPr>
          <a:xfrm>
            <a:off x="136595" y="4803153"/>
            <a:ext cx="515221" cy="22730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5A55F4"/>
        </a:solidFill>
      </p:bgPr>
    </p:bg>
    <p:spTree>
      <p:nvGrpSpPr>
        <p:cNvPr id="1" name=""/>
        <p:cNvGrpSpPr/>
        <p:nvPr/>
      </p:nvGrpSpPr>
      <p:grpSpPr>
        <a:xfrm>
          <a:off x="0" y="0"/>
          <a:ext cx="0" cy="0"/>
          <a:chOff x="0" y="0"/>
          <a:chExt cx="0" cy="0"/>
        </a:xfrm>
      </p:grpSpPr>
      <p:pic>
        <p:nvPicPr>
          <p:cNvPr id="3" name="Image 0" descr="https://pitch-assets-ccb95893-de3f-4266-973c-20049231b248.s3.eu-west-1.amazonaws.com/c4ccc0c0-8027-49e2-8fb2-f8b3ffaae86d?pitch-bytes=113173&amp;pitch-content-type=image%2Fpng">    </p:cNvPr>
          <p:cNvPicPr>
            <a:picLocks noChangeAspect="1"/>
          </p:cNvPicPr>
          <p:nvPr/>
        </p:nvPicPr>
        <p:blipFill>
          <a:blip r:embed="rId1"/>
          <a:srcRect l="0" r="0" t="0" b="0"/>
          <a:stretch/>
        </p:blipFill>
        <p:spPr>
          <a:xfrm>
            <a:off x="0" y="0"/>
            <a:ext cx="9144000" cy="5143500"/>
          </a:xfrm>
          <a:prstGeom prst="rect">
            <a:avLst/>
          </a:prstGeom>
        </p:spPr>
      </p:pic>
      <p:pic>
        <p:nvPicPr>
          <p:cNvPr id="4" name="Image 1" descr="https://pitch-assets-ccb95893-de3f-4266-973c-20049231b248.s3.eu-west-1.amazonaws.com/0b65f74e-059a-4ac7-b7ed-5a1a0dd7a3b6?pitch-bytes=747881&amp;pitch-content-type=image%2Fpng">    </p:cNvPr>
          <p:cNvPicPr>
            <a:picLocks noChangeAspect="1"/>
          </p:cNvPicPr>
          <p:nvPr/>
        </p:nvPicPr>
        <p:blipFill>
          <a:blip r:embed="rId2"/>
          <a:srcRect l="0" r="0" t="0" b="0"/>
          <a:stretch/>
        </p:blipFill>
        <p:spPr>
          <a:xfrm>
            <a:off x="5137214" y="1320536"/>
            <a:ext cx="1338648" cy="2889020"/>
          </a:xfrm>
          <a:prstGeom prst="rect">
            <a:avLst/>
          </a:prstGeom>
        </p:spPr>
      </p:pic>
      <p:sp>
        <p:nvSpPr>
          <p:cNvPr id="5" name="Text 0"/>
          <p:cNvSpPr/>
          <p:nvPr/>
        </p:nvSpPr>
        <p:spPr>
          <a:xfrm>
            <a:off x="763079" y="4389781"/>
            <a:ext cx="3657600" cy="640080"/>
          </a:xfrm>
          <a:prstGeom prst="rect">
            <a:avLst/>
          </a:prstGeom>
          <a:noFill/>
          <a:ln/>
        </p:spPr>
        <p:txBody>
          <a:bodyPr wrap="square" lIns="0" tIns="0" rIns="0" bIns="0" rtlCol="0" anchor="t"/>
          <a:lstStyle/>
          <a:p>
            <a:pPr algn="l">
              <a:lnSpc>
                <a:spcPts val="1680"/>
              </a:lnSpc>
            </a:pPr>
            <a:r>
              <a:rPr lang="en-US" sz="1200" b="1" dirty="0">
                <a:solidFill>
                  <a:srgbClr val="FFFFFF"/>
                </a:solidFill>
                <a:latin typeface="DM Sans" pitchFamily="34" charset="0"/>
                <a:ea typeface="DM Sans" pitchFamily="34" charset="-122"/>
                <a:cs typeface="DM Sans" pitchFamily="34" charset="-120"/>
              </a:rPr>
              <a:t>Before</a:t>
            </a:r>
            <a:endParaRPr lang="en-US" sz="1200" dirty="0"/>
          </a:p>
          <a:p>
            <a:pPr algn="l">
              <a:lnSpc>
                <a:spcPts val="1680"/>
              </a:lnSpc>
            </a:pPr>
            <a:r>
              <a:rPr lang="en-US" sz="1200" b="0" dirty="0">
                <a:solidFill>
                  <a:srgbClr val="FFFFFF"/>
                </a:solidFill>
                <a:latin typeface="DM Sans" pitchFamily="34" charset="0"/>
                <a:ea typeface="DM Sans" pitchFamily="34" charset="-122"/>
                <a:cs typeface="DM Sans" pitchFamily="34" charset="-120"/>
              </a:rPr>
              <a:t>The padding on "Suggest a Question" is inconsistent with other buttons and looks crowded</a:t>
            </a:r>
            <a:endParaRPr lang="en-US" sz="1200" dirty="0"/>
          </a:p>
        </p:txBody>
      </p:sp>
      <p:sp>
        <p:nvSpPr>
          <p:cNvPr id="6" name="Text 1"/>
          <p:cNvSpPr/>
          <p:nvPr/>
        </p:nvSpPr>
        <p:spPr>
          <a:xfrm>
            <a:off x="5138115" y="4389726"/>
            <a:ext cx="4572000" cy="853440"/>
          </a:xfrm>
          <a:prstGeom prst="rect">
            <a:avLst/>
          </a:prstGeom>
          <a:noFill/>
          <a:ln/>
        </p:spPr>
        <p:txBody>
          <a:bodyPr wrap="square" lIns="0" tIns="0" rIns="0" bIns="0" rtlCol="0" anchor="t"/>
          <a:lstStyle/>
          <a:p>
            <a:pPr algn="l">
              <a:lnSpc>
                <a:spcPts val="1680"/>
              </a:lnSpc>
            </a:pPr>
            <a:r>
              <a:rPr lang="en-US" sz="1200" b="1" dirty="0">
                <a:solidFill>
                  <a:srgbClr val="FFFFFF"/>
                </a:solidFill>
                <a:latin typeface="DM Sans" pitchFamily="34" charset="0"/>
                <a:ea typeface="DM Sans" pitchFamily="34" charset="-122"/>
                <a:cs typeface="DM Sans" pitchFamily="34" charset="-120"/>
              </a:rPr>
              <a:t>After</a:t>
            </a:r>
            <a:endParaRPr lang="en-US" sz="1200" dirty="0"/>
          </a:p>
          <a:p>
            <a:pPr algn="l">
              <a:lnSpc>
                <a:spcPts val="1680"/>
              </a:lnSpc>
            </a:pPr>
            <a:r>
              <a:rPr lang="en-US" sz="1200" b="0" dirty="0">
                <a:solidFill>
                  <a:srgbClr val="FFFFFF"/>
                </a:solidFill>
                <a:latin typeface="DM Sans" pitchFamily="34" charset="0"/>
                <a:ea typeface="DM Sans" pitchFamily="34" charset="-122"/>
                <a:cs typeface="DM Sans" pitchFamily="34" charset="-120"/>
              </a:rPr>
              <a:t>"Suggest a Question" changed to "Suggest Question" to be concise and increase button padding</a:t>
            </a:r>
            <a:endParaRPr lang="en-US" sz="1200" dirty="0"/>
          </a:p>
          <a:p>
            <a:pPr algn="l">
              <a:lnSpc>
                <a:spcPts val="1680"/>
              </a:lnSpc>
            </a:pPr>
            <a:endParaRPr lang="en-US" sz="1200" dirty="0"/>
          </a:p>
        </p:txBody>
      </p:sp>
      <p:sp>
        <p:nvSpPr>
          <p:cNvPr id="7" name="Text 2"/>
          <p:cNvSpPr/>
          <p:nvPr/>
        </p:nvSpPr>
        <p:spPr>
          <a:xfrm>
            <a:off x="475699" y="476250"/>
            <a:ext cx="8229600" cy="157163"/>
          </a:xfrm>
          <a:prstGeom prst="rect">
            <a:avLst/>
          </a:prstGeom>
          <a:noFill/>
          <a:ln/>
        </p:spPr>
        <p:txBody>
          <a:bodyPr wrap="square" lIns="0" tIns="0" rIns="0" bIns="0" rtlCol="0" anchor="t"/>
          <a:lstStyle/>
          <a:p>
            <a:pPr algn="l">
              <a:lnSpc>
                <a:spcPts val="1260"/>
              </a:lnSpc>
            </a:pPr>
            <a:r>
              <a:rPr lang="en-US" sz="1100" b="1" spc="120" kern="0" dirty="0">
                <a:solidFill>
                  <a:srgbClr val="FFFFFF"/>
                </a:solidFill>
                <a:latin typeface="DM Sans" pitchFamily="34" charset="0"/>
                <a:ea typeface="DM Sans" pitchFamily="34" charset="-122"/>
                <a:cs typeface="DM Sans" pitchFamily="34" charset="-120"/>
              </a:rPr>
              <a:t>BUTTON INCONSISTENCY </a:t>
            </a:r>
            <a:endParaRPr lang="en-US" sz="1050" dirty="0"/>
          </a:p>
        </p:txBody>
      </p:sp>
      <p:sp>
        <p:nvSpPr>
          <p:cNvPr id="8" name="Text 3"/>
          <p:cNvSpPr/>
          <p:nvPr/>
        </p:nvSpPr>
        <p:spPr>
          <a:xfrm>
            <a:off x="476184" y="761037"/>
            <a:ext cx="8229600" cy="409575"/>
          </a:xfrm>
          <a:prstGeom prst="rect">
            <a:avLst/>
          </a:prstGeom>
          <a:noFill/>
          <a:ln/>
        </p:spPr>
        <p:txBody>
          <a:bodyPr wrap="square" lIns="0" tIns="0" rIns="0" bIns="0" rtlCol="0" anchor="t"/>
          <a:lstStyle/>
          <a:p>
            <a:pPr algn="l">
              <a:lnSpc>
                <a:spcPts val="3240"/>
              </a:lnSpc>
            </a:pPr>
            <a:r>
              <a:rPr lang="en-US" sz="2700" b="1" spc="-12" kern="0" dirty="0">
                <a:solidFill>
                  <a:srgbClr val="FFFFFF"/>
                </a:solidFill>
                <a:latin typeface="DM Sans" pitchFamily="34" charset="0"/>
                <a:ea typeface="DM Sans" pitchFamily="34" charset="-122"/>
                <a:cs typeface="DM Sans" pitchFamily="34" charset="-120"/>
              </a:rPr>
              <a:t>Revision 1.2</a:t>
            </a:r>
            <a:endParaRPr lang="en-US" sz="2700" dirty="0"/>
          </a:p>
        </p:txBody>
      </p:sp>
      <p:pic>
        <p:nvPicPr>
          <p:cNvPr id="9" name="Image 2" descr="https://pitch-assets-ccb95893-de3f-4266-973c-20049231b248.s3.eu-west-1.amazonaws.com/9dfea08f-86a1-49a9-8bd4-9de6b63e719d?pitch-bytes=1249420&amp;pitch-content-type=image%2Fpng">    </p:cNvPr>
          <p:cNvPicPr>
            <a:picLocks noChangeAspect="1"/>
          </p:cNvPicPr>
          <p:nvPr/>
        </p:nvPicPr>
        <p:blipFill>
          <a:blip r:embed="rId3"/>
          <a:srcRect l="0" r="0" t="0" b="0"/>
          <a:stretch/>
        </p:blipFill>
        <p:spPr>
          <a:xfrm>
            <a:off x="766191" y="1320536"/>
            <a:ext cx="1338648" cy="2889020"/>
          </a:xfrm>
          <a:prstGeom prst="rect">
            <a:avLst/>
          </a:prstGeom>
        </p:spPr>
      </p:pic>
      <p:sp>
        <p:nvSpPr>
          <p:cNvPr id="10" name="Shape 4"/>
          <p:cNvSpPr/>
          <p:nvPr/>
        </p:nvSpPr>
        <p:spPr>
          <a:xfrm rot="12698257">
            <a:off x="2831804" y="2797822"/>
            <a:ext cx="639057" cy="0"/>
          </a:xfrm>
          <a:prstGeom prst="line">
            <a:avLst/>
          </a:prstGeom>
          <a:solidFill>
            <a:srgbClr val="FFFFFF"/>
          </a:solidFill>
          <a:ln w="21167">
            <a:solidFill>
              <a:srgbClr val="130A44"/>
            </a:solidFill>
            <a:prstDash val="solid"/>
            <a:headEnd type="none"/>
            <a:tailEnd type="triangle"/>
          </a:ln>
        </p:spPr>
      </p:sp>
      <p:sp>
        <p:nvSpPr>
          <p:cNvPr id="11" name="Shape 5"/>
          <p:cNvSpPr/>
          <p:nvPr/>
        </p:nvSpPr>
        <p:spPr>
          <a:xfrm rot="18874870">
            <a:off x="7840425" y="2666080"/>
            <a:ext cx="614825" cy="0"/>
          </a:xfrm>
          <a:prstGeom prst="line">
            <a:avLst/>
          </a:prstGeom>
          <a:solidFill>
            <a:srgbClr val="FFFFFF"/>
          </a:solidFill>
          <a:ln w="21167">
            <a:solidFill>
              <a:srgbClr val="130A44"/>
            </a:solidFill>
            <a:prstDash val="solid"/>
            <a:headEnd type="none"/>
            <a:tailEnd type="triangle"/>
          </a:ln>
        </p:spPr>
      </p:sp>
      <p:pic>
        <p:nvPicPr>
          <p:cNvPr id="12" name="Image 3" descr="https://pitch-assets-ccb95893-de3f-4266-973c-20049231b248.s3.eu-west-1.amazonaws.com/8510787d-60fd-40a9-9ce9-cb0eb50cc878?pitch-bytes=425116&amp;pitch-content-type=image%2Fpng">    </p:cNvPr>
          <p:cNvPicPr>
            <a:picLocks noChangeAspect="1"/>
          </p:cNvPicPr>
          <p:nvPr/>
        </p:nvPicPr>
        <p:blipFill>
          <a:blip r:embed="rId4"/>
          <a:srcRect l="0" r="0" t="0" b="0"/>
          <a:stretch/>
        </p:blipFill>
        <p:spPr>
          <a:xfrm>
            <a:off x="2329678" y="1380444"/>
            <a:ext cx="1799017" cy="1249898"/>
          </a:xfrm>
          <a:prstGeom prst="rect">
            <a:avLst/>
          </a:prstGeom>
        </p:spPr>
      </p:pic>
      <p:pic>
        <p:nvPicPr>
          <p:cNvPr id="13" name="Image 4" descr="https://pitch-assets-ccb95893-de3f-4266-973c-20049231b248.s3.eu-west-1.amazonaws.com/93178d51-2e56-4ac5-b2f6-860feda2efb0?pitch-bytes=136013&amp;pitch-content-type=image%2Fpng">    </p:cNvPr>
          <p:cNvPicPr>
            <a:picLocks noChangeAspect="1"/>
          </p:cNvPicPr>
          <p:nvPr/>
        </p:nvPicPr>
        <p:blipFill>
          <a:blip r:embed="rId5"/>
          <a:srcRect l="0" r="0" t="0" b="0"/>
          <a:stretch/>
        </p:blipFill>
        <p:spPr>
          <a:xfrm>
            <a:off x="6739896" y="1380443"/>
            <a:ext cx="2097559" cy="1042682"/>
          </a:xfrm>
          <a:prstGeom prst="rect">
            <a:avLst/>
          </a:prstGeom>
        </p:spPr>
      </p:pic>
      <p:pic>
        <p:nvPicPr>
          <p:cNvPr id="14" name="Image 5" descr="https://pitch-assets-ccb95893-de3f-4266-973c-20049231b248.s3.eu-west-1.amazonaws.com/try-pitch-pdf-export-logo.svg">
            <a:hlinkClick r:id="rId8" tooltip=""/>
          </p:cNvPr>
          <p:cNvPicPr>
            <a:picLocks noChangeAspect="1"/>
          </p:cNvPicPr>
          <p:nvPr/>
        </p:nvPicPr>
        <p:blipFill>
          <a:blip r:embed="rId6">
            <a:extLst>
              <a:ext uri="{96DAC541-7B7A-43D3-8B79-37D633B846F1}">
                <asvg:svgBlip xmlns:asvg="http://schemas.microsoft.com/office/drawing/2016/SVG/main" r:embed="rId7"/>
              </a:ext>
            </a:extLst>
          </a:blip>
          <a:srcRect l="0" r="0" t="0" b="0"/>
          <a:stretch/>
        </p:blipFill>
        <p:spPr>
          <a:xfrm>
            <a:off x="136595" y="4803153"/>
            <a:ext cx="515221" cy="22730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5A55F4"/>
        </a:solidFill>
      </p:bgPr>
    </p:bg>
    <p:spTree>
      <p:nvGrpSpPr>
        <p:cNvPr id="1" name=""/>
        <p:cNvGrpSpPr/>
        <p:nvPr/>
      </p:nvGrpSpPr>
      <p:grpSpPr>
        <a:xfrm>
          <a:off x="0" y="0"/>
          <a:ext cx="0" cy="0"/>
          <a:chOff x="0" y="0"/>
          <a:chExt cx="0" cy="0"/>
        </a:xfrm>
      </p:grpSpPr>
      <p:pic>
        <p:nvPicPr>
          <p:cNvPr id="3" name="Image 0" descr="https://pitch-assets-ccb95893-de3f-4266-973c-20049231b248.s3.eu-west-1.amazonaws.com/c4ccc0c0-8027-49e2-8fb2-f8b3ffaae86d?pitch-bytes=113173&amp;pitch-content-type=image%2Fpng">    </p:cNvPr>
          <p:cNvPicPr>
            <a:picLocks noChangeAspect="1"/>
          </p:cNvPicPr>
          <p:nvPr/>
        </p:nvPicPr>
        <p:blipFill>
          <a:blip r:embed="rId1"/>
          <a:srcRect l="0" r="0" t="0" b="0"/>
          <a:stretch/>
        </p:blipFill>
        <p:spPr>
          <a:xfrm>
            <a:off x="0" y="0"/>
            <a:ext cx="9144000" cy="5143500"/>
          </a:xfrm>
          <a:prstGeom prst="rect">
            <a:avLst/>
          </a:prstGeom>
        </p:spPr>
      </p:pic>
      <p:sp>
        <p:nvSpPr>
          <p:cNvPr id="4" name="Text 0"/>
          <p:cNvSpPr/>
          <p:nvPr/>
        </p:nvSpPr>
        <p:spPr>
          <a:xfrm>
            <a:off x="763079" y="4275481"/>
            <a:ext cx="3657600" cy="628650"/>
          </a:xfrm>
          <a:prstGeom prst="rect">
            <a:avLst/>
          </a:prstGeom>
          <a:noFill/>
          <a:ln/>
        </p:spPr>
        <p:txBody>
          <a:bodyPr wrap="square" lIns="0" tIns="0" rIns="0" bIns="0" rtlCol="0" anchor="t"/>
          <a:lstStyle/>
          <a:p>
            <a:pPr algn="l">
              <a:lnSpc>
                <a:spcPts val="1680"/>
              </a:lnSpc>
            </a:pPr>
            <a:r>
              <a:rPr lang="en-US" sz="1200" b="1" dirty="0">
                <a:solidFill>
                  <a:srgbClr val="FFFFFF"/>
                </a:solidFill>
                <a:latin typeface="DM Sans" pitchFamily="34" charset="0"/>
                <a:ea typeface="DM Sans" pitchFamily="34" charset="-122"/>
                <a:cs typeface="DM Sans" pitchFamily="34" charset="-120"/>
              </a:rPr>
              <a:t>Before</a:t>
            </a:r>
            <a:endParaRPr lang="en-US" sz="1200" dirty="0"/>
          </a:p>
          <a:p>
            <a:pPr algn="l">
              <a:lnSpc>
                <a:spcPts val="1680"/>
              </a:lnSpc>
            </a:pPr>
            <a:r>
              <a:rPr lang="en-US" sz="1200" b="0" dirty="0">
                <a:solidFill>
                  <a:srgbClr val="FFFFFF"/>
                </a:solidFill>
                <a:latin typeface="DM Sans" pitchFamily="34" charset="0"/>
                <a:ea typeface="DM Sans" pitchFamily="34" charset="-122"/>
                <a:cs typeface="DM Sans" pitchFamily="34" charset="-120"/>
              </a:rPr>
              <a:t>Button is in all caps and is not filled in until user has filled out the required fields.</a:t>
            </a:r>
            <a:endParaRPr lang="en-US" sz="1200" dirty="0"/>
          </a:p>
        </p:txBody>
      </p:sp>
      <p:sp>
        <p:nvSpPr>
          <p:cNvPr id="5" name="Text 1"/>
          <p:cNvSpPr/>
          <p:nvPr/>
        </p:nvSpPr>
        <p:spPr>
          <a:xfrm>
            <a:off x="5138115" y="4279365"/>
            <a:ext cx="3657600" cy="419100"/>
          </a:xfrm>
          <a:prstGeom prst="rect">
            <a:avLst/>
          </a:prstGeom>
          <a:noFill/>
          <a:ln/>
        </p:spPr>
        <p:txBody>
          <a:bodyPr wrap="square" lIns="0" tIns="0" rIns="0" bIns="0" rtlCol="0" anchor="t"/>
          <a:lstStyle/>
          <a:p>
            <a:pPr algn="l">
              <a:lnSpc>
                <a:spcPts val="1680"/>
              </a:lnSpc>
            </a:pPr>
            <a:r>
              <a:rPr lang="en-US" sz="1200" b="1" dirty="0">
                <a:solidFill>
                  <a:srgbClr val="FFFFFF"/>
                </a:solidFill>
                <a:latin typeface="DM Sans" pitchFamily="34" charset="0"/>
                <a:ea typeface="DM Sans" pitchFamily="34" charset="-122"/>
                <a:cs typeface="DM Sans" pitchFamily="34" charset="-120"/>
              </a:rPr>
              <a:t>After</a:t>
            </a:r>
            <a:endParaRPr lang="en-US" sz="1200" dirty="0"/>
          </a:p>
          <a:p>
            <a:pPr algn="l">
              <a:lnSpc>
                <a:spcPts val="1680"/>
              </a:lnSpc>
            </a:pPr>
            <a:r>
              <a:rPr lang="en-US" sz="1200" b="0" dirty="0">
                <a:solidFill>
                  <a:srgbClr val="FFFFFF"/>
                </a:solidFill>
                <a:latin typeface="DM Sans" pitchFamily="34" charset="0"/>
                <a:ea typeface="DM Sans" pitchFamily="34" charset="-122"/>
                <a:cs typeface="DM Sans" pitchFamily="34" charset="-120"/>
              </a:rPr>
              <a:t>Changed to match conventions.</a:t>
            </a:r>
            <a:endParaRPr lang="en-US" sz="1200" dirty="0"/>
          </a:p>
        </p:txBody>
      </p:sp>
      <p:sp>
        <p:nvSpPr>
          <p:cNvPr id="6" name="Text 2"/>
          <p:cNvSpPr/>
          <p:nvPr/>
        </p:nvSpPr>
        <p:spPr>
          <a:xfrm>
            <a:off x="761573" y="2345917"/>
            <a:ext cx="3657600" cy="419100"/>
          </a:xfrm>
          <a:prstGeom prst="rect">
            <a:avLst/>
          </a:prstGeom>
          <a:noFill/>
          <a:ln/>
        </p:spPr>
        <p:txBody>
          <a:bodyPr wrap="square" lIns="0" tIns="0" rIns="0" bIns="0" rtlCol="0" anchor="t"/>
          <a:lstStyle/>
          <a:p>
            <a:pPr algn="l">
              <a:lnSpc>
                <a:spcPts val="1680"/>
              </a:lnSpc>
            </a:pPr>
            <a:r>
              <a:rPr lang="en-US" sz="1200" b="1" dirty="0">
                <a:solidFill>
                  <a:srgbClr val="FFFFFF"/>
                </a:solidFill>
                <a:latin typeface="DM Sans" pitchFamily="34" charset="0"/>
                <a:ea typeface="DM Sans" pitchFamily="34" charset="-122"/>
                <a:cs typeface="DM Sans" pitchFamily="34" charset="-120"/>
              </a:rPr>
              <a:t>Before</a:t>
            </a:r>
            <a:endParaRPr lang="en-US" sz="1200" dirty="0"/>
          </a:p>
          <a:p>
            <a:pPr algn="l">
              <a:lnSpc>
                <a:spcPts val="1680"/>
              </a:lnSpc>
            </a:pPr>
            <a:r>
              <a:rPr lang="en-US" sz="1200" b="0" dirty="0">
                <a:solidFill>
                  <a:srgbClr val="FFFFFF"/>
                </a:solidFill>
                <a:latin typeface="DM Sans" pitchFamily="34" charset="0"/>
                <a:ea typeface="DM Sans" pitchFamily="34" charset="-122"/>
                <a:cs typeface="DM Sans" pitchFamily="34" charset="-120"/>
              </a:rPr>
              <a:t>"Done Adding Friends" doesn't follow convention.</a:t>
            </a:r>
            <a:endParaRPr lang="en-US" sz="1200" dirty="0"/>
          </a:p>
        </p:txBody>
      </p:sp>
      <p:sp>
        <p:nvSpPr>
          <p:cNvPr id="7" name="Text 3"/>
          <p:cNvSpPr/>
          <p:nvPr/>
        </p:nvSpPr>
        <p:spPr>
          <a:xfrm>
            <a:off x="5136609" y="2349801"/>
            <a:ext cx="3657600" cy="426720"/>
          </a:xfrm>
          <a:prstGeom prst="rect">
            <a:avLst/>
          </a:prstGeom>
          <a:noFill/>
          <a:ln/>
        </p:spPr>
        <p:txBody>
          <a:bodyPr wrap="square" lIns="0" tIns="0" rIns="0" bIns="0" rtlCol="0" anchor="t"/>
          <a:lstStyle/>
          <a:p>
            <a:pPr algn="l">
              <a:lnSpc>
                <a:spcPts val="1680"/>
              </a:lnSpc>
            </a:pPr>
            <a:r>
              <a:rPr lang="en-US" sz="1200" b="1" dirty="0">
                <a:solidFill>
                  <a:srgbClr val="FFFFFF"/>
                </a:solidFill>
                <a:latin typeface="DM Sans" pitchFamily="34" charset="0"/>
                <a:ea typeface="DM Sans" pitchFamily="34" charset="-122"/>
                <a:cs typeface="DM Sans" pitchFamily="34" charset="-120"/>
              </a:rPr>
              <a:t>After</a:t>
            </a:r>
            <a:endParaRPr lang="en-US" sz="1200" dirty="0"/>
          </a:p>
          <a:p>
            <a:pPr algn="l">
              <a:lnSpc>
                <a:spcPts val="1680"/>
              </a:lnSpc>
            </a:pPr>
            <a:r>
              <a:rPr lang="en-US" sz="1200" b="0" dirty="0">
                <a:solidFill>
                  <a:srgbClr val="FFFFFF"/>
                </a:solidFill>
                <a:latin typeface="DM Sans" pitchFamily="34" charset="0"/>
                <a:ea typeface="DM Sans" pitchFamily="34" charset="-122"/>
                <a:cs typeface="DM Sans" pitchFamily="34" charset="-120"/>
              </a:rPr>
              <a:t>"Done" is more consistent with other buttons.</a:t>
            </a:r>
            <a:endParaRPr lang="en-US" sz="1200" dirty="0"/>
          </a:p>
        </p:txBody>
      </p:sp>
      <p:sp>
        <p:nvSpPr>
          <p:cNvPr id="8" name="Shape 4"/>
          <p:cNvSpPr/>
          <p:nvPr/>
        </p:nvSpPr>
        <p:spPr>
          <a:xfrm>
            <a:off x="513569" y="2879847"/>
            <a:ext cx="8108375" cy="0"/>
          </a:xfrm>
          <a:prstGeom prst="line">
            <a:avLst/>
          </a:prstGeom>
          <a:solidFill>
            <a:srgbClr val="FFFFFF"/>
          </a:solidFill>
          <a:ln w="21167">
            <a:solidFill>
              <a:srgbClr val="FFFFFF"/>
            </a:solidFill>
            <a:prstDash val="solid"/>
            <a:headEnd type="none"/>
            <a:tailEnd type="none"/>
          </a:ln>
        </p:spPr>
      </p:sp>
      <p:sp>
        <p:nvSpPr>
          <p:cNvPr id="9" name="Text 5"/>
          <p:cNvSpPr/>
          <p:nvPr/>
        </p:nvSpPr>
        <p:spPr>
          <a:xfrm>
            <a:off x="475699" y="476250"/>
            <a:ext cx="8229600" cy="160020"/>
          </a:xfrm>
          <a:prstGeom prst="rect">
            <a:avLst/>
          </a:prstGeom>
          <a:noFill/>
          <a:ln/>
        </p:spPr>
        <p:txBody>
          <a:bodyPr wrap="square" lIns="0" tIns="0" rIns="0" bIns="0" rtlCol="0" anchor="t"/>
          <a:lstStyle/>
          <a:p>
            <a:pPr algn="l">
              <a:lnSpc>
                <a:spcPts val="1260"/>
              </a:lnSpc>
            </a:pPr>
            <a:r>
              <a:rPr lang="en-US" sz="1100" b="1" spc="120" kern="0" dirty="0">
                <a:solidFill>
                  <a:srgbClr val="FFFFFF"/>
                </a:solidFill>
                <a:latin typeface="DM Sans" pitchFamily="34" charset="0"/>
                <a:ea typeface="DM Sans" pitchFamily="34" charset="-122"/>
                <a:cs typeface="DM Sans" pitchFamily="34" charset="-120"/>
              </a:rPr>
              <a:t>BUTTON INCONSISTENCY </a:t>
            </a:r>
            <a:endParaRPr lang="en-US" sz="1050" dirty="0"/>
          </a:p>
        </p:txBody>
      </p:sp>
      <p:sp>
        <p:nvSpPr>
          <p:cNvPr id="10" name="Text 6"/>
          <p:cNvSpPr/>
          <p:nvPr/>
        </p:nvSpPr>
        <p:spPr>
          <a:xfrm>
            <a:off x="476184" y="761037"/>
            <a:ext cx="8229600" cy="409575"/>
          </a:xfrm>
          <a:prstGeom prst="rect">
            <a:avLst/>
          </a:prstGeom>
          <a:noFill/>
          <a:ln/>
        </p:spPr>
        <p:txBody>
          <a:bodyPr wrap="square" lIns="0" tIns="0" rIns="0" bIns="0" rtlCol="0" anchor="t"/>
          <a:lstStyle/>
          <a:p>
            <a:pPr algn="l">
              <a:lnSpc>
                <a:spcPts val="3240"/>
              </a:lnSpc>
            </a:pPr>
            <a:r>
              <a:rPr lang="en-US" sz="2700" b="1" spc="-12" kern="0" dirty="0">
                <a:solidFill>
                  <a:srgbClr val="FFFFFF"/>
                </a:solidFill>
                <a:latin typeface="DM Sans" pitchFamily="34" charset="0"/>
                <a:ea typeface="DM Sans" pitchFamily="34" charset="-122"/>
                <a:cs typeface="DM Sans" pitchFamily="34" charset="-120"/>
              </a:rPr>
              <a:t>Revision 1.3, 1.4</a:t>
            </a:r>
            <a:endParaRPr lang="en-US" sz="2700" dirty="0"/>
          </a:p>
        </p:txBody>
      </p:sp>
      <p:pic>
        <p:nvPicPr>
          <p:cNvPr id="11" name="Image 1" descr="https://pitch-assets-ccb95893-de3f-4266-973c-20049231b248.s3.eu-west-1.amazonaws.com/db620e0b-b3e8-4325-8b46-c8af75fbc85d?pitch-bytes=808589&amp;pitch-content-type=image%2Fpng">    </p:cNvPr>
          <p:cNvPicPr>
            <a:picLocks noChangeAspect="1"/>
          </p:cNvPicPr>
          <p:nvPr/>
        </p:nvPicPr>
        <p:blipFill>
          <a:blip r:embed="rId2"/>
          <a:srcRect l="0" r="0" t="65647" b="11241"/>
          <a:stretch/>
        </p:blipFill>
        <p:spPr>
          <a:xfrm>
            <a:off x="765021" y="1247021"/>
            <a:ext cx="1957894" cy="976566"/>
          </a:xfrm>
          <a:prstGeom prst="rect">
            <a:avLst/>
          </a:prstGeom>
        </p:spPr>
      </p:pic>
      <p:pic>
        <p:nvPicPr>
          <p:cNvPr id="12" name="Image 2" descr="https://pitch-assets-ccb95893-de3f-4266-973c-20049231b248.s3.eu-west-1.amazonaws.com/56165c23-765d-4f59-bdf7-6cfd358ff51e?pitch-bytes=816063&amp;pitch-content-type=image%2Fpng">    </p:cNvPr>
          <p:cNvPicPr>
            <a:picLocks noChangeAspect="1"/>
          </p:cNvPicPr>
          <p:nvPr/>
        </p:nvPicPr>
        <p:blipFill>
          <a:blip r:embed="rId3"/>
          <a:srcRect l="0" r="0" t="65647" b="11691"/>
          <a:stretch/>
        </p:blipFill>
        <p:spPr>
          <a:xfrm>
            <a:off x="5132163" y="1266021"/>
            <a:ext cx="1957894" cy="957567"/>
          </a:xfrm>
          <a:prstGeom prst="rect">
            <a:avLst/>
          </a:prstGeom>
        </p:spPr>
      </p:pic>
      <p:sp>
        <p:nvSpPr>
          <p:cNvPr id="13" name="Shape 7"/>
          <p:cNvSpPr/>
          <p:nvPr/>
        </p:nvSpPr>
        <p:spPr>
          <a:xfrm rot="12698257">
            <a:off x="2577261" y="2154448"/>
            <a:ext cx="639057" cy="0"/>
          </a:xfrm>
          <a:prstGeom prst="line">
            <a:avLst/>
          </a:prstGeom>
          <a:solidFill>
            <a:srgbClr val="FFFFFF"/>
          </a:solidFill>
          <a:ln w="21167">
            <a:solidFill>
              <a:srgbClr val="130A44"/>
            </a:solidFill>
            <a:prstDash val="solid"/>
            <a:headEnd type="none"/>
            <a:tailEnd type="triangle"/>
          </a:ln>
        </p:spPr>
      </p:sp>
      <p:sp>
        <p:nvSpPr>
          <p:cNvPr id="14" name="Shape 8"/>
          <p:cNvSpPr/>
          <p:nvPr/>
        </p:nvSpPr>
        <p:spPr>
          <a:xfrm rot="12698257">
            <a:off x="6942980" y="2171445"/>
            <a:ext cx="639057" cy="0"/>
          </a:xfrm>
          <a:prstGeom prst="line">
            <a:avLst/>
          </a:prstGeom>
          <a:solidFill>
            <a:srgbClr val="FFFFFF"/>
          </a:solidFill>
          <a:ln w="21167">
            <a:solidFill>
              <a:srgbClr val="130A44"/>
            </a:solidFill>
            <a:prstDash val="solid"/>
            <a:headEnd type="none"/>
            <a:tailEnd type="triangle"/>
          </a:ln>
        </p:spPr>
      </p:sp>
      <p:pic>
        <p:nvPicPr>
          <p:cNvPr id="15" name="Image 3" descr="https://pitch-assets-ccb95893-de3f-4266-973c-20049231b248.s3.eu-west-1.amazonaws.com/28c764af-cd1f-44ec-9d63-f69888c70f95?pitch-bytes=660431&amp;pitch-content-type=image%2Fpng">    </p:cNvPr>
          <p:cNvPicPr>
            <a:picLocks noChangeAspect="1"/>
          </p:cNvPicPr>
          <p:nvPr/>
        </p:nvPicPr>
        <p:blipFill>
          <a:blip r:embed="rId4"/>
          <a:srcRect l="40417" r="0" t="79005" b="12708"/>
          <a:stretch/>
        </p:blipFill>
        <p:spPr>
          <a:xfrm>
            <a:off x="765021" y="3346975"/>
            <a:ext cx="1698869" cy="509943"/>
          </a:xfrm>
          <a:prstGeom prst="rect">
            <a:avLst/>
          </a:prstGeom>
        </p:spPr>
      </p:pic>
      <p:pic>
        <p:nvPicPr>
          <p:cNvPr id="16" name="Image 4" descr="https://pitch-assets-ccb95893-de3f-4266-973c-20049231b248.s3.eu-west-1.amazonaws.com/c176168e-a214-4b2f-982b-3d1a62834c72?pitch-bytes=649408&amp;pitch-content-type=image%2Fpng">    </p:cNvPr>
          <p:cNvPicPr>
            <a:picLocks noChangeAspect="1"/>
          </p:cNvPicPr>
          <p:nvPr/>
        </p:nvPicPr>
        <p:blipFill>
          <a:blip r:embed="rId5"/>
          <a:srcRect l="39641" r="1077" t="79137" b="11691"/>
          <a:stretch/>
        </p:blipFill>
        <p:spPr>
          <a:xfrm>
            <a:off x="5177700" y="3383979"/>
            <a:ext cx="1527077" cy="509942"/>
          </a:xfrm>
          <a:prstGeom prst="rect">
            <a:avLst/>
          </a:prstGeom>
        </p:spPr>
      </p:pic>
      <p:sp>
        <p:nvSpPr>
          <p:cNvPr id="17" name="Shape 9"/>
          <p:cNvSpPr/>
          <p:nvPr/>
        </p:nvSpPr>
        <p:spPr>
          <a:xfrm rot="12698257">
            <a:off x="6491557" y="3917210"/>
            <a:ext cx="639057" cy="0"/>
          </a:xfrm>
          <a:prstGeom prst="line">
            <a:avLst/>
          </a:prstGeom>
          <a:solidFill>
            <a:srgbClr val="FFFFFF"/>
          </a:solidFill>
          <a:ln w="21167">
            <a:solidFill>
              <a:srgbClr val="130A44"/>
            </a:solidFill>
            <a:prstDash val="solid"/>
            <a:headEnd type="none"/>
            <a:tailEnd type="triangle"/>
          </a:ln>
        </p:spPr>
      </p:sp>
      <p:sp>
        <p:nvSpPr>
          <p:cNvPr id="18" name="Shape 10"/>
          <p:cNvSpPr/>
          <p:nvPr/>
        </p:nvSpPr>
        <p:spPr>
          <a:xfrm rot="12698257">
            <a:off x="2220751" y="3917210"/>
            <a:ext cx="639057" cy="0"/>
          </a:xfrm>
          <a:prstGeom prst="line">
            <a:avLst/>
          </a:prstGeom>
          <a:solidFill>
            <a:srgbClr val="FFFFFF"/>
          </a:solidFill>
          <a:ln w="21167">
            <a:solidFill>
              <a:srgbClr val="130A44"/>
            </a:solidFill>
            <a:prstDash val="solid"/>
            <a:headEnd type="none"/>
            <a:tailEnd type="triangle"/>
          </a:ln>
        </p:spPr>
      </p:sp>
      <p:pic>
        <p:nvPicPr>
          <p:cNvPr id="19" name="Image 5" descr="https://pitch-assets-ccb95893-de3f-4266-973c-20049231b248.s3.eu-west-1.amazonaws.com/try-pitch-pdf-export-logo.svg">
            <a:hlinkClick r:id="rId8" tooltip=""/>
          </p:cNvPr>
          <p:cNvPicPr>
            <a:picLocks noChangeAspect="1"/>
          </p:cNvPicPr>
          <p:nvPr/>
        </p:nvPicPr>
        <p:blipFill>
          <a:blip r:embed="rId6">
            <a:extLst>
              <a:ext uri="{96DAC541-7B7A-43D3-8B79-37D633B846F1}">
                <asvg:svgBlip xmlns:asvg="http://schemas.microsoft.com/office/drawing/2016/SVG/main" r:embed="rId7"/>
              </a:ext>
            </a:extLst>
          </a:blip>
          <a:srcRect l="0" r="0" t="0" b="0"/>
          <a:stretch/>
        </p:blipFill>
        <p:spPr>
          <a:xfrm>
            <a:off x="136595" y="4803153"/>
            <a:ext cx="515221" cy="22730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ECF4F9"/>
        </a:solidFill>
      </p:bgPr>
    </p:bg>
    <p:spTree>
      <p:nvGrpSpPr>
        <p:cNvPr id="1" name=""/>
        <p:cNvGrpSpPr/>
        <p:nvPr/>
      </p:nvGrpSpPr>
      <p:grpSpPr>
        <a:xfrm>
          <a:off x="0" y="0"/>
          <a:ext cx="0" cy="0"/>
          <a:chOff x="0" y="0"/>
          <a:chExt cx="0" cy="0"/>
        </a:xfrm>
      </p:grpSpPr>
      <p:sp>
        <p:nvSpPr>
          <p:cNvPr id="3" name="Text 0"/>
          <p:cNvSpPr/>
          <p:nvPr/>
        </p:nvSpPr>
        <p:spPr>
          <a:xfrm>
            <a:off x="476184" y="761037"/>
            <a:ext cx="8229600" cy="409575"/>
          </a:xfrm>
          <a:prstGeom prst="rect">
            <a:avLst/>
          </a:prstGeom>
          <a:noFill/>
          <a:ln/>
        </p:spPr>
        <p:txBody>
          <a:bodyPr wrap="square" lIns="0" tIns="0" rIns="0" bIns="0" rtlCol="0" anchor="t"/>
          <a:lstStyle/>
          <a:p>
            <a:pPr algn="l">
              <a:lnSpc>
                <a:spcPts val="3240"/>
              </a:lnSpc>
            </a:pPr>
            <a:r>
              <a:rPr lang="en-US" sz="2700" b="1" spc="-12" kern="0" dirty="0">
                <a:solidFill>
                  <a:srgbClr val="130A44"/>
                </a:solidFill>
                <a:latin typeface="DM Sans" pitchFamily="34" charset="0"/>
                <a:ea typeface="DM Sans" pitchFamily="34" charset="-122"/>
                <a:cs typeface="DM Sans" pitchFamily="34" charset="-120"/>
              </a:rPr>
              <a:t>Issue #2: Text box inconsistency</a:t>
            </a:r>
            <a:endParaRPr lang="en-US" sz="2700" dirty="0"/>
          </a:p>
        </p:txBody>
      </p:sp>
      <p:sp>
        <p:nvSpPr>
          <p:cNvPr id="4" name="Text 1"/>
          <p:cNvSpPr/>
          <p:nvPr/>
        </p:nvSpPr>
        <p:spPr>
          <a:xfrm>
            <a:off x="475699" y="476250"/>
            <a:ext cx="8229600" cy="160020"/>
          </a:xfrm>
          <a:prstGeom prst="rect">
            <a:avLst/>
          </a:prstGeom>
          <a:noFill/>
          <a:ln/>
        </p:spPr>
        <p:txBody>
          <a:bodyPr wrap="square" lIns="0" tIns="0" rIns="0" bIns="0" rtlCol="0" anchor="t"/>
          <a:lstStyle/>
          <a:p>
            <a:pPr algn="l">
              <a:lnSpc>
                <a:spcPts val="1260"/>
              </a:lnSpc>
            </a:pPr>
            <a:r>
              <a:rPr lang="en-US" sz="1100" b="1" spc="120" kern="0" dirty="0">
                <a:solidFill>
                  <a:srgbClr val="5A55F4"/>
                </a:solidFill>
                <a:latin typeface="DM Sans" pitchFamily="34" charset="0"/>
                <a:ea typeface="DM Sans" pitchFamily="34" charset="-122"/>
                <a:cs typeface="DM Sans" pitchFamily="34" charset="-120"/>
              </a:rPr>
              <a:t>SEVERITY 3/4 VIOLATIONS</a:t>
            </a:r>
            <a:endParaRPr lang="en-US" sz="1050" dirty="0"/>
          </a:p>
        </p:txBody>
      </p:sp>
      <p:graphicFrame>
        <p:nvGraphicFramePr>
          <p:cNvPr id="15" name="Table 0"/>
          <p:cNvGraphicFramePr>
            <a:graphicFrameLocks noGrp="1"/>
          </p:cNvGraphicFramePr>
          <p:nvPr>
            <p:extLst>
              <p:ext uri="{D42A27DB-BD31-4B8C-83A1-F6EECF244321}">
                <p14:modId xmlns:p14="http://schemas.microsoft.com/office/powerpoint/2010/main" val="1579011935"/>
              </p:ext>
            </p:extLst>
          </p:nvPr>
        </p:nvGraphicFramePr>
        <p:xfrm>
          <a:off x="475806" y="1390311"/>
          <a:ext cx="8072066" cy="2389807"/>
        </p:xfrm>
        <a:graphic>
          <a:graphicData uri="http://schemas.openxmlformats.org/drawingml/2006/table">
            <a:tbl>
              <a:tblPr/>
              <a:tblGrid>
                <a:gridCol w="2566798"/>
                <a:gridCol w="1248792"/>
                <a:gridCol w="4218501"/>
              </a:tblGrid>
              <a:tr h="437183">
                <a:tc>
                  <a:txBody>
                    <a:bodyPr/>
                    <a:lstStyle/>
                    <a:p>
                      <a:pPr algn="l"/>
                      <a:r>
                        <a:rPr lang="en-US" sz="1200" b="1" dirty="0">
                          <a:solidFill>
                            <a:srgbClr val="130A44"/>
                          </a:solidFill>
                          <a:latin typeface="DM Sans" pitchFamily="34" charset="0"/>
                          <a:ea typeface="DM Sans" pitchFamily="34" charset="-122"/>
                          <a:cs typeface="DM Sans" pitchFamily="34" charset="-120"/>
                        </a:rPr>
                        <a:t>Heuristic</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1200" b="1" dirty="0">
                          <a:solidFill>
                            <a:srgbClr val="130A44"/>
                          </a:solidFill>
                          <a:latin typeface="DM Sans" pitchFamily="34" charset="0"/>
                          <a:ea typeface="DM Sans" pitchFamily="34" charset="-122"/>
                          <a:cs typeface="DM Sans" pitchFamily="34" charset="-120"/>
                        </a:rPr>
                        <a:t>Severity</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1200" b="1" dirty="0">
                          <a:solidFill>
                            <a:srgbClr val="130A44"/>
                          </a:solidFill>
                          <a:latin typeface="DM Sans" pitchFamily="34" charset="0"/>
                          <a:ea typeface="DM Sans" pitchFamily="34" charset="-122"/>
                          <a:cs typeface="DM Sans" pitchFamily="34" charset="-120"/>
                        </a:rPr>
                        <a:t>Description</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r>
              <a:tr h="514350">
                <a:tc>
                  <a:txBody>
                    <a:bodyPr/>
                    <a:lstStyle/>
                    <a:p>
                      <a:pPr algn="l"/>
                      <a:r>
                        <a:rPr lang="en-US" sz="1200" dirty="0">
                          <a:solidFill>
                            <a:srgbClr val="130A44"/>
                          </a:solidFill>
                          <a:latin typeface="DM Sans" pitchFamily="34" charset="0"/>
                          <a:ea typeface="DM Sans" pitchFamily="34" charset="-122"/>
                          <a:cs typeface="DM Sans" pitchFamily="34" charset="-120"/>
                        </a:rPr>
                        <a:t>H4 Consistency &amp; Standards</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1200" dirty="0">
                          <a:solidFill>
                            <a:srgbClr val="130A44"/>
                          </a:solidFill>
                          <a:latin typeface="DM Sans" pitchFamily="34" charset="0"/>
                          <a:ea typeface="DM Sans" pitchFamily="34" charset="-122"/>
                          <a:cs typeface="DM Sans" pitchFamily="34" charset="-120"/>
                        </a:rPr>
                        <a:t>3</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1200" b="0" dirty="0">
                          <a:solidFill>
                            <a:srgbClr val="130A44"/>
                          </a:solidFill>
                          <a:latin typeface="DM Sans" pitchFamily="34" charset="0"/>
                          <a:ea typeface="DM Sans" pitchFamily="34" charset="-122"/>
                          <a:cs typeface="DM Sans" pitchFamily="34" charset="-120"/>
                        </a:rPr>
                        <a:t>The text box for responding to a prompt and suggesting a question look a little different</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r>
              <a:tr h="514350">
                <a:tc>
                  <a:txBody>
                    <a:bodyPr/>
                    <a:lstStyle/>
                    <a:p>
                      <a:pPr algn="l"/>
                      <a:r>
                        <a:rPr lang="en-US" sz="1200" dirty="0">
                          <a:solidFill>
                            <a:srgbClr val="130A44"/>
                          </a:solidFill>
                          <a:latin typeface="DM Sans" pitchFamily="34" charset="0"/>
                          <a:ea typeface="DM Sans" pitchFamily="34" charset="-122"/>
                          <a:cs typeface="DM Sans" pitchFamily="34" charset="-120"/>
                        </a:rPr>
                        <a:t>H4 Consistency &amp; Standards</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1200" dirty="0">
                          <a:solidFill>
                            <a:srgbClr val="130A44"/>
                          </a:solidFill>
                          <a:latin typeface="DM Sans" pitchFamily="34" charset="0"/>
                          <a:ea typeface="DM Sans" pitchFamily="34" charset="-122"/>
                          <a:cs typeface="DM Sans" pitchFamily="34" charset="-120"/>
                        </a:rPr>
                        <a:t>3</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1200" b="0" dirty="0">
                          <a:solidFill>
                            <a:srgbClr val="130A44"/>
                          </a:solidFill>
                          <a:latin typeface="DM Sans" pitchFamily="34" charset="0"/>
                          <a:ea typeface="DM Sans" pitchFamily="34" charset="-122"/>
                          <a:cs typeface="DM Sans" pitchFamily="34" charset="-120"/>
                        </a:rPr>
                        <a:t>Some input boxes are rounded, others have square corners, some have black borders, and some have blue ones</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r>
              <a:tr h="514350">
                <a:tc>
                  <a:txBody>
                    <a:bodyPr/>
                    <a:lstStyle/>
                    <a:p>
                      <a:pPr algn="l"/>
                      <a:r>
                        <a:rPr lang="en-US" sz="1200" dirty="0">
                          <a:solidFill>
                            <a:srgbClr val="130A44"/>
                          </a:solidFill>
                          <a:latin typeface="DM Sans" pitchFamily="34" charset="0"/>
                          <a:ea typeface="DM Sans" pitchFamily="34" charset="-122"/>
                          <a:cs typeface="DM Sans" pitchFamily="34" charset="-120"/>
                        </a:rPr>
                        <a:t>H6 Recognition Rather Than Recall</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1200" dirty="0">
                          <a:solidFill>
                            <a:srgbClr val="130A44"/>
                          </a:solidFill>
                          <a:latin typeface="DM Sans" pitchFamily="34" charset="0"/>
                          <a:ea typeface="DM Sans" pitchFamily="34" charset="-122"/>
                          <a:cs typeface="DM Sans" pitchFamily="34" charset="-120"/>
                        </a:rPr>
                        <a:t>3</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1200" b="0" dirty="0">
                          <a:solidFill>
                            <a:srgbClr val="130A44"/>
                          </a:solidFill>
                          <a:latin typeface="DM Sans" pitchFamily="34" charset="0"/>
                          <a:ea typeface="DM Sans" pitchFamily="34" charset="-122"/>
                          <a:cs typeface="DM Sans" pitchFamily="34" charset="-120"/>
                        </a:rPr>
                        <a:t>The box where the user responds to the question has no filler text showing users that the user can type their response there</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r>
            </a:tbl>
          </a:graphicData>
        </a:graphic>
      </p:graphicFrame>
      <p:pic>
        <p:nvPicPr>
          <p:cNvPr id="6" name="Image 0" descr="https://pitch-assets-ccb95893-de3f-4266-973c-20049231b248.s3.eu-west-1.amazonaws.com/try-pitch-pdf-export-logo.svg">
            <a:hlinkClick r:id="rId3" tooltip=""/>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136595" y="4803153"/>
            <a:ext cx="515221" cy="227303"/>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5A55F4"/>
        </a:solidFill>
      </p:bgPr>
    </p:bg>
    <p:spTree>
      <p:nvGrpSpPr>
        <p:cNvPr id="1" name=""/>
        <p:cNvGrpSpPr/>
        <p:nvPr/>
      </p:nvGrpSpPr>
      <p:grpSpPr>
        <a:xfrm>
          <a:off x="0" y="0"/>
          <a:ext cx="0" cy="0"/>
          <a:chOff x="0" y="0"/>
          <a:chExt cx="0" cy="0"/>
        </a:xfrm>
      </p:grpSpPr>
      <p:pic>
        <p:nvPicPr>
          <p:cNvPr id="3" name="Image 0" descr="https://pitch-assets-ccb95893-de3f-4266-973c-20049231b248.s3.eu-west-1.amazonaws.com/c4ccc0c0-8027-49e2-8fb2-f8b3ffaae86d?pitch-bytes=113173&amp;pitch-content-type=image%2Fpng">    </p:cNvPr>
          <p:cNvPicPr>
            <a:picLocks noChangeAspect="1"/>
          </p:cNvPicPr>
          <p:nvPr/>
        </p:nvPicPr>
        <p:blipFill>
          <a:blip r:embed="rId1"/>
          <a:srcRect l="0" r="0" t="0" b="0"/>
          <a:stretch/>
        </p:blipFill>
        <p:spPr>
          <a:xfrm>
            <a:off x="0" y="0"/>
            <a:ext cx="9144000" cy="5143500"/>
          </a:xfrm>
          <a:prstGeom prst="rect">
            <a:avLst/>
          </a:prstGeom>
        </p:spPr>
      </p:pic>
      <p:sp>
        <p:nvSpPr>
          <p:cNvPr id="4" name="Text 0"/>
          <p:cNvSpPr/>
          <p:nvPr/>
        </p:nvSpPr>
        <p:spPr>
          <a:xfrm>
            <a:off x="475699" y="476250"/>
            <a:ext cx="8229600" cy="157163"/>
          </a:xfrm>
          <a:prstGeom prst="rect">
            <a:avLst/>
          </a:prstGeom>
          <a:noFill/>
          <a:ln/>
        </p:spPr>
        <p:txBody>
          <a:bodyPr wrap="square" lIns="0" tIns="0" rIns="0" bIns="0" rtlCol="0" anchor="t"/>
          <a:lstStyle/>
          <a:p>
            <a:pPr algn="l">
              <a:lnSpc>
                <a:spcPts val="1260"/>
              </a:lnSpc>
            </a:pPr>
            <a:r>
              <a:rPr lang="en-US" sz="1100" b="1" spc="120" kern="0" dirty="0">
                <a:solidFill>
                  <a:srgbClr val="FFFFFF"/>
                </a:solidFill>
                <a:latin typeface="DM Sans" pitchFamily="34" charset="0"/>
                <a:ea typeface="DM Sans" pitchFamily="34" charset="-122"/>
                <a:cs typeface="DM Sans" pitchFamily="34" charset="-120"/>
              </a:rPr>
              <a:t>TEXT BOX INCONSISTENCY </a:t>
            </a:r>
            <a:endParaRPr lang="en-US" sz="1050" dirty="0"/>
          </a:p>
        </p:txBody>
      </p:sp>
      <p:pic>
        <p:nvPicPr>
          <p:cNvPr id="5" name="Image 1" descr="https://pitch-assets-ccb95893-de3f-4266-973c-20049231b248.s3.eu-west-1.amazonaws.com/9aedaad1-9d23-41d5-a9e0-644b92bb81d3?pitch-bytes=518910&amp;pitch-content-type=image%2Fpng">    </p:cNvPr>
          <p:cNvPicPr>
            <a:picLocks noChangeAspect="1"/>
          </p:cNvPicPr>
          <p:nvPr/>
        </p:nvPicPr>
        <p:blipFill>
          <a:blip r:embed="rId2"/>
          <a:srcRect l="0" r="0" t="0" b="0"/>
          <a:stretch/>
        </p:blipFill>
        <p:spPr>
          <a:xfrm>
            <a:off x="5134647" y="1248709"/>
            <a:ext cx="1360630" cy="2936461"/>
          </a:xfrm>
          <a:prstGeom prst="rect">
            <a:avLst/>
          </a:prstGeom>
        </p:spPr>
      </p:pic>
      <p:pic>
        <p:nvPicPr>
          <p:cNvPr id="6" name="Image 2" descr="https://pitch-assets-ccb95893-de3f-4266-973c-20049231b248.s3.eu-west-1.amazonaws.com/ffe83d09-d0f3-4761-b7b8-f87491b346ad?pitch-bytes=513000&amp;pitch-content-type=image%2Fpng">    </p:cNvPr>
          <p:cNvPicPr>
            <a:picLocks noChangeAspect="1"/>
          </p:cNvPicPr>
          <p:nvPr/>
        </p:nvPicPr>
        <p:blipFill>
          <a:blip r:embed="rId3"/>
          <a:srcRect l="0" r="0" t="0" b="0"/>
          <a:stretch/>
        </p:blipFill>
        <p:spPr>
          <a:xfrm>
            <a:off x="766191" y="1250388"/>
            <a:ext cx="1360630" cy="2936461"/>
          </a:xfrm>
          <a:prstGeom prst="rect">
            <a:avLst/>
          </a:prstGeom>
        </p:spPr>
      </p:pic>
      <p:pic>
        <p:nvPicPr>
          <p:cNvPr id="7" name="Image 3" descr="https://pitch-assets-ccb95893-de3f-4266-973c-20049231b248.s3.eu-west-1.amazonaws.com/ba1722b3-77bc-4bfc-b1e3-c562636ddbf5?pitch-bytes=589040&amp;pitch-content-type=image%2Fpng">    </p:cNvPr>
          <p:cNvPicPr>
            <a:picLocks noChangeAspect="1"/>
          </p:cNvPicPr>
          <p:nvPr/>
        </p:nvPicPr>
        <p:blipFill>
          <a:blip r:embed="rId4"/>
          <a:srcRect l="0" r="0" t="0" b="0"/>
          <a:stretch/>
        </p:blipFill>
        <p:spPr>
          <a:xfrm>
            <a:off x="2329698" y="1250388"/>
            <a:ext cx="1360630" cy="2936461"/>
          </a:xfrm>
          <a:prstGeom prst="rect">
            <a:avLst/>
          </a:prstGeom>
        </p:spPr>
      </p:pic>
      <p:sp>
        <p:nvSpPr>
          <p:cNvPr id="8" name="Text 1"/>
          <p:cNvSpPr/>
          <p:nvPr/>
        </p:nvSpPr>
        <p:spPr>
          <a:xfrm>
            <a:off x="763079" y="4308818"/>
            <a:ext cx="3657600" cy="640080"/>
          </a:xfrm>
          <a:prstGeom prst="rect">
            <a:avLst/>
          </a:prstGeom>
          <a:noFill/>
          <a:ln/>
        </p:spPr>
        <p:txBody>
          <a:bodyPr wrap="square" lIns="0" tIns="0" rIns="0" bIns="0" rtlCol="0" anchor="t"/>
          <a:lstStyle/>
          <a:p>
            <a:pPr algn="l">
              <a:lnSpc>
                <a:spcPts val="1680"/>
              </a:lnSpc>
            </a:pPr>
            <a:r>
              <a:rPr lang="en-US" sz="1200" b="1" dirty="0">
                <a:solidFill>
                  <a:srgbClr val="FFFFFF"/>
                </a:solidFill>
                <a:latin typeface="DM Sans" pitchFamily="34" charset="0"/>
                <a:ea typeface="DM Sans" pitchFamily="34" charset="-122"/>
                <a:cs typeface="DM Sans" pitchFamily="34" charset="-120"/>
              </a:rPr>
              <a:t>Before</a:t>
            </a:r>
            <a:endParaRPr lang="en-US" sz="1200" dirty="0"/>
          </a:p>
          <a:p>
            <a:pPr algn="l">
              <a:lnSpc>
                <a:spcPts val="1680"/>
              </a:lnSpc>
            </a:pPr>
            <a:r>
              <a:rPr lang="en-US" sz="1200" b="0" dirty="0">
                <a:solidFill>
                  <a:srgbClr val="FFFFFF"/>
                </a:solidFill>
                <a:latin typeface="DM Sans" pitchFamily="34" charset="0"/>
                <a:ea typeface="DM Sans" pitchFamily="34" charset="-122"/>
                <a:cs typeface="DM Sans" pitchFamily="34" charset="-120"/>
              </a:rPr>
              <a:t>Text boxes have different colored borders, different prompt formatting, and different fill.</a:t>
            </a:r>
            <a:endParaRPr lang="en-US" sz="1200" dirty="0"/>
          </a:p>
        </p:txBody>
      </p:sp>
      <p:sp>
        <p:nvSpPr>
          <p:cNvPr id="9" name="Text 2"/>
          <p:cNvSpPr/>
          <p:nvPr/>
        </p:nvSpPr>
        <p:spPr>
          <a:xfrm>
            <a:off x="5138115" y="4312702"/>
            <a:ext cx="3657600" cy="838200"/>
          </a:xfrm>
          <a:prstGeom prst="rect">
            <a:avLst/>
          </a:prstGeom>
          <a:noFill/>
          <a:ln/>
        </p:spPr>
        <p:txBody>
          <a:bodyPr wrap="square" lIns="0" tIns="0" rIns="0" bIns="0" rtlCol="0" anchor="t"/>
          <a:lstStyle/>
          <a:p>
            <a:pPr algn="l">
              <a:lnSpc>
                <a:spcPts val="1680"/>
              </a:lnSpc>
            </a:pPr>
            <a:r>
              <a:rPr lang="en-US" sz="1200" b="1" dirty="0">
                <a:solidFill>
                  <a:srgbClr val="FFFFFF"/>
                </a:solidFill>
                <a:latin typeface="DM Sans" pitchFamily="34" charset="0"/>
                <a:ea typeface="DM Sans" pitchFamily="34" charset="-122"/>
                <a:cs typeface="DM Sans" pitchFamily="34" charset="-120"/>
              </a:rPr>
              <a:t>After</a:t>
            </a:r>
            <a:endParaRPr lang="en-US" sz="1200" dirty="0"/>
          </a:p>
          <a:p>
            <a:pPr algn="l">
              <a:lnSpc>
                <a:spcPts val="1680"/>
              </a:lnSpc>
            </a:pPr>
            <a:r>
              <a:rPr lang="en-US" sz="1200" b="0" dirty="0">
                <a:solidFill>
                  <a:srgbClr val="FFFFFF"/>
                </a:solidFill>
                <a:latin typeface="DM Sans" pitchFamily="34" charset="0"/>
                <a:ea typeface="DM Sans" pitchFamily="34" charset="-122"/>
                <a:cs typeface="DM Sans" pitchFamily="34" charset="-120"/>
              </a:rPr>
              <a:t>Text boxes are consistent in border, color, filling, and prompt.  </a:t>
            </a:r>
            <a:endParaRPr lang="en-US" sz="1200" dirty="0"/>
          </a:p>
          <a:p>
            <a:pPr algn="l">
              <a:lnSpc>
                <a:spcPts val="1680"/>
              </a:lnSpc>
            </a:pPr>
            <a:endParaRPr lang="en-US" sz="1200" dirty="0"/>
          </a:p>
        </p:txBody>
      </p:sp>
      <p:sp>
        <p:nvSpPr>
          <p:cNvPr id="10" name="Text 3"/>
          <p:cNvSpPr/>
          <p:nvPr/>
        </p:nvSpPr>
        <p:spPr>
          <a:xfrm>
            <a:off x="476184" y="761037"/>
            <a:ext cx="8229600" cy="409575"/>
          </a:xfrm>
          <a:prstGeom prst="rect">
            <a:avLst/>
          </a:prstGeom>
          <a:noFill/>
          <a:ln/>
        </p:spPr>
        <p:txBody>
          <a:bodyPr wrap="square" lIns="0" tIns="0" rIns="0" bIns="0" rtlCol="0" anchor="t"/>
          <a:lstStyle/>
          <a:p>
            <a:pPr algn="l">
              <a:lnSpc>
                <a:spcPts val="3240"/>
              </a:lnSpc>
            </a:pPr>
            <a:r>
              <a:rPr lang="en-US" sz="2700" b="1" spc="-12" kern="0" dirty="0">
                <a:solidFill>
                  <a:srgbClr val="FFFFFF"/>
                </a:solidFill>
                <a:latin typeface="DM Sans" pitchFamily="34" charset="0"/>
                <a:ea typeface="DM Sans" pitchFamily="34" charset="-122"/>
                <a:cs typeface="DM Sans" pitchFamily="34" charset="-120"/>
              </a:rPr>
              <a:t>Revision 2</a:t>
            </a:r>
            <a:endParaRPr lang="en-US" sz="2700" dirty="0"/>
          </a:p>
        </p:txBody>
      </p:sp>
      <p:pic>
        <p:nvPicPr>
          <p:cNvPr id="11" name="Image 4" descr="https://pitch-assets-ccb95893-de3f-4266-973c-20049231b248.s3.eu-west-1.amazonaws.com/c71a494d-83f9-416c-afb6-84c0d8377651?pitch-bytes=611097&amp;pitch-content-type=image%2Fpng">    </p:cNvPr>
          <p:cNvPicPr>
            <a:picLocks noChangeAspect="1"/>
          </p:cNvPicPr>
          <p:nvPr/>
        </p:nvPicPr>
        <p:blipFill>
          <a:blip r:embed="rId5"/>
          <a:srcRect l="0" r="0" t="0" b="0"/>
          <a:stretch/>
        </p:blipFill>
        <p:spPr>
          <a:xfrm>
            <a:off x="6697049" y="1252070"/>
            <a:ext cx="1355827" cy="2926096"/>
          </a:xfrm>
          <a:prstGeom prst="rect">
            <a:avLst/>
          </a:prstGeom>
        </p:spPr>
      </p:pic>
      <p:pic>
        <p:nvPicPr>
          <p:cNvPr id="12" name="Image 5" descr="https://pitch-assets-ccb95893-de3f-4266-973c-20049231b248.s3.eu-west-1.amazonaws.com/try-pitch-pdf-export-logo.svg">
            <a:hlinkClick r:id="rId8" tooltip=""/>
          </p:cNvPr>
          <p:cNvPicPr>
            <a:picLocks noChangeAspect="1"/>
          </p:cNvPicPr>
          <p:nvPr/>
        </p:nvPicPr>
        <p:blipFill>
          <a:blip r:embed="rId6">
            <a:extLst>
              <a:ext uri="{96DAC541-7B7A-43D3-8B79-37D633B846F1}">
                <asvg:svgBlip xmlns:asvg="http://schemas.microsoft.com/office/drawing/2016/SVG/main" r:embed="rId7"/>
              </a:ext>
            </a:extLst>
          </a:blip>
          <a:srcRect l="0" r="0" t="0" b="0"/>
          <a:stretch/>
        </p:blipFill>
        <p:spPr>
          <a:xfrm>
            <a:off x="136595" y="4803153"/>
            <a:ext cx="515221" cy="22730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ECF4F9"/>
        </a:solidFill>
      </p:bgPr>
    </p:bg>
    <p:spTree>
      <p:nvGrpSpPr>
        <p:cNvPr id="1" name=""/>
        <p:cNvGrpSpPr/>
        <p:nvPr/>
      </p:nvGrpSpPr>
      <p:grpSpPr>
        <a:xfrm>
          <a:off x="0" y="0"/>
          <a:ext cx="0" cy="0"/>
          <a:chOff x="0" y="0"/>
          <a:chExt cx="0" cy="0"/>
        </a:xfrm>
      </p:grpSpPr>
      <p:sp>
        <p:nvSpPr>
          <p:cNvPr id="3" name="Text 0"/>
          <p:cNvSpPr/>
          <p:nvPr/>
        </p:nvSpPr>
        <p:spPr>
          <a:xfrm>
            <a:off x="476184" y="761037"/>
            <a:ext cx="8229600" cy="411480"/>
          </a:xfrm>
          <a:prstGeom prst="rect">
            <a:avLst/>
          </a:prstGeom>
          <a:noFill/>
          <a:ln/>
        </p:spPr>
        <p:txBody>
          <a:bodyPr wrap="square" lIns="0" tIns="0" rIns="0" bIns="0" rtlCol="0" anchor="t"/>
          <a:lstStyle/>
          <a:p>
            <a:pPr algn="l">
              <a:lnSpc>
                <a:spcPts val="3240"/>
              </a:lnSpc>
            </a:pPr>
            <a:r>
              <a:rPr lang="en-US" sz="2700" b="1" spc="-12" kern="0" dirty="0">
                <a:solidFill>
                  <a:srgbClr val="130A44"/>
                </a:solidFill>
                <a:latin typeface="DM Sans" pitchFamily="34" charset="0"/>
                <a:ea typeface="DM Sans" pitchFamily="34" charset="-122"/>
                <a:cs typeface="DM Sans" pitchFamily="34" charset="-120"/>
              </a:rPr>
              <a:t>Issue #3: Accessibility</a:t>
            </a:r>
            <a:endParaRPr lang="en-US" sz="2700" dirty="0"/>
          </a:p>
        </p:txBody>
      </p:sp>
      <p:sp>
        <p:nvSpPr>
          <p:cNvPr id="4" name="Text 1"/>
          <p:cNvSpPr/>
          <p:nvPr/>
        </p:nvSpPr>
        <p:spPr>
          <a:xfrm>
            <a:off x="475699" y="476250"/>
            <a:ext cx="8229600" cy="160020"/>
          </a:xfrm>
          <a:prstGeom prst="rect">
            <a:avLst/>
          </a:prstGeom>
          <a:noFill/>
          <a:ln/>
        </p:spPr>
        <p:txBody>
          <a:bodyPr wrap="square" lIns="0" tIns="0" rIns="0" bIns="0" rtlCol="0" anchor="t"/>
          <a:lstStyle/>
          <a:p>
            <a:pPr algn="l">
              <a:lnSpc>
                <a:spcPts val="1260"/>
              </a:lnSpc>
            </a:pPr>
            <a:r>
              <a:rPr lang="en-US" sz="1100" b="1" spc="120" kern="0" dirty="0">
                <a:solidFill>
                  <a:srgbClr val="5A55F4"/>
                </a:solidFill>
                <a:latin typeface="DM Sans" pitchFamily="34" charset="0"/>
                <a:ea typeface="DM Sans" pitchFamily="34" charset="-122"/>
                <a:cs typeface="DM Sans" pitchFamily="34" charset="-120"/>
              </a:rPr>
              <a:t>SEVERITY 3/4 VIOLATIONS</a:t>
            </a:r>
            <a:endParaRPr lang="en-US" sz="1050" dirty="0"/>
          </a:p>
        </p:txBody>
      </p:sp>
      <p:graphicFrame>
        <p:nvGraphicFramePr>
          <p:cNvPr id="17" name="Table 0"/>
          <p:cNvGraphicFramePr>
            <a:graphicFrameLocks noGrp="1"/>
          </p:cNvGraphicFramePr>
          <p:nvPr>
            <p:extLst>
              <p:ext uri="{D42A27DB-BD31-4B8C-83A1-F6EECF244321}">
                <p14:modId xmlns:p14="http://schemas.microsoft.com/office/powerpoint/2010/main" val="1579011935"/>
              </p:ext>
            </p:extLst>
          </p:nvPr>
        </p:nvGraphicFramePr>
        <p:xfrm>
          <a:off x="475806" y="1390311"/>
          <a:ext cx="8072066" cy="2551658"/>
        </p:xfrm>
        <a:graphic>
          <a:graphicData uri="http://schemas.openxmlformats.org/drawingml/2006/table">
            <a:tbl>
              <a:tblPr/>
              <a:tblGrid>
                <a:gridCol w="2566798"/>
                <a:gridCol w="1248792"/>
                <a:gridCol w="4218501"/>
              </a:tblGrid>
              <a:tr h="437183">
                <a:tc>
                  <a:txBody>
                    <a:bodyPr/>
                    <a:lstStyle/>
                    <a:p>
                      <a:pPr algn="l"/>
                      <a:r>
                        <a:rPr lang="en-US" sz="1200" b="1" dirty="0">
                          <a:solidFill>
                            <a:srgbClr val="130A44"/>
                          </a:solidFill>
                          <a:latin typeface="DM Sans" pitchFamily="34" charset="0"/>
                          <a:ea typeface="DM Sans" pitchFamily="34" charset="-122"/>
                          <a:cs typeface="DM Sans" pitchFamily="34" charset="-120"/>
                        </a:rPr>
                        <a:t>Heuristic</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1200" b="1" dirty="0">
                          <a:solidFill>
                            <a:srgbClr val="130A44"/>
                          </a:solidFill>
                          <a:latin typeface="DM Sans" pitchFamily="34" charset="0"/>
                          <a:ea typeface="DM Sans" pitchFamily="34" charset="-122"/>
                          <a:cs typeface="DM Sans" pitchFamily="34" charset="-120"/>
                        </a:rPr>
                        <a:t>Severity</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1200" b="1" dirty="0">
                          <a:solidFill>
                            <a:srgbClr val="130A44"/>
                          </a:solidFill>
                          <a:latin typeface="DM Sans" pitchFamily="34" charset="0"/>
                          <a:ea typeface="DM Sans" pitchFamily="34" charset="-122"/>
                          <a:cs typeface="DM Sans" pitchFamily="34" charset="-120"/>
                        </a:rPr>
                        <a:t>Description</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r>
              <a:tr h="514350">
                <a:tc>
                  <a:txBody>
                    <a:bodyPr/>
                    <a:lstStyle/>
                    <a:p>
                      <a:pPr algn="l"/>
                      <a:r>
                        <a:rPr lang="en-US" sz="1200" dirty="0">
                          <a:solidFill>
                            <a:srgbClr val="130A44"/>
                          </a:solidFill>
                          <a:latin typeface="DM Sans" pitchFamily="34" charset="0"/>
                          <a:ea typeface="DM Sans" pitchFamily="34" charset="-122"/>
                          <a:cs typeface="DM Sans" pitchFamily="34" charset="-120"/>
                        </a:rPr>
                        <a:t>H11 Accessibility</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1200" dirty="0">
                          <a:solidFill>
                            <a:srgbClr val="130A44"/>
                          </a:solidFill>
                          <a:latin typeface="DM Sans" pitchFamily="34" charset="0"/>
                          <a:ea typeface="DM Sans" pitchFamily="34" charset="-122"/>
                          <a:cs typeface="DM Sans" pitchFamily="34" charset="-120"/>
                        </a:rPr>
                        <a:t>3</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1200" b="0" dirty="0">
                          <a:solidFill>
                            <a:srgbClr val="130A44"/>
                          </a:solidFill>
                          <a:latin typeface="DM Sans" pitchFamily="34" charset="0"/>
                          <a:ea typeface="DM Sans" pitchFamily="34" charset="-122"/>
                          <a:cs typeface="DM Sans" pitchFamily="34" charset="-120"/>
                        </a:rPr>
                        <a:t>Text in “tips for responding” button is too small to read</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r>
              <a:tr h="514350">
                <a:tc>
                  <a:txBody>
                    <a:bodyPr/>
                    <a:lstStyle/>
                    <a:p>
                      <a:pPr algn="l"/>
                      <a:r>
                        <a:rPr lang="en-US" sz="1200" dirty="0">
                          <a:solidFill>
                            <a:srgbClr val="130A44"/>
                          </a:solidFill>
                          <a:latin typeface="DM Sans" pitchFamily="34" charset="0"/>
                          <a:ea typeface="DM Sans" pitchFamily="34" charset="-122"/>
                          <a:cs typeface="DM Sans" pitchFamily="34" charset="-120"/>
                        </a:rPr>
                        <a:t>H11 Accessibility</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1200" dirty="0">
                          <a:solidFill>
                            <a:srgbClr val="130A44"/>
                          </a:solidFill>
                          <a:latin typeface="DM Sans" pitchFamily="34" charset="0"/>
                          <a:ea typeface="DM Sans" pitchFamily="34" charset="-122"/>
                          <a:cs typeface="DM Sans" pitchFamily="34" charset="-120"/>
                        </a:rPr>
                        <a:t>3</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1200" b="0" dirty="0">
                          <a:solidFill>
                            <a:srgbClr val="130A44"/>
                          </a:solidFill>
                          <a:latin typeface="DM Sans" pitchFamily="34" charset="0"/>
                          <a:ea typeface="DM Sans" pitchFamily="34" charset="-122"/>
                          <a:cs typeface="DM Sans" pitchFamily="34" charset="-120"/>
                        </a:rPr>
                        <a:t>Low color contrast between group names and backgrounds and suggest a question message.</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r>
              <a:tr h="497160">
                <a:tc>
                  <a:txBody>
                    <a:bodyPr/>
                    <a:lstStyle/>
                    <a:p>
                      <a:pPr algn="l"/>
                      <a:r>
                        <a:rPr lang="en-US" sz="1200" dirty="0">
                          <a:solidFill>
                            <a:srgbClr val="130A44"/>
                          </a:solidFill>
                          <a:latin typeface="DM Sans" pitchFamily="34" charset="0"/>
                          <a:ea typeface="DM Sans" pitchFamily="34" charset="-122"/>
                          <a:cs typeface="DM Sans" pitchFamily="34" charset="-120"/>
                        </a:rPr>
                        <a:t>H11 Accessibility</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1200" dirty="0">
                          <a:solidFill>
                            <a:srgbClr val="130A44"/>
                          </a:solidFill>
                          <a:latin typeface="DM Sans" pitchFamily="34" charset="0"/>
                          <a:ea typeface="DM Sans" pitchFamily="34" charset="-122"/>
                          <a:cs typeface="DM Sans" pitchFamily="34" charset="-120"/>
                        </a:rPr>
                        <a:t>3</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1200" b="0" dirty="0">
                          <a:solidFill>
                            <a:srgbClr val="130A44"/>
                          </a:solidFill>
                          <a:latin typeface="DM Sans" pitchFamily="34" charset="0"/>
                          <a:ea typeface="DM Sans" pitchFamily="34" charset="-122"/>
                          <a:cs typeface="DM Sans" pitchFamily="34" charset="-120"/>
                        </a:rPr>
                        <a:t>Text in the menu that pops up from the plus button was so small it was difficult to read</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r>
              <a:tr h="514350">
                <a:tc>
                  <a:txBody>
                    <a:bodyPr/>
                    <a:lstStyle/>
                    <a:p>
                      <a:pPr algn="l"/>
                      <a:r>
                        <a:rPr lang="en-US" sz="1200" dirty="0">
                          <a:solidFill>
                            <a:srgbClr val="130A44"/>
                          </a:solidFill>
                          <a:latin typeface="DM Sans" pitchFamily="34" charset="0"/>
                          <a:ea typeface="DM Sans" pitchFamily="34" charset="-122"/>
                          <a:cs typeface="DM Sans" pitchFamily="34" charset="-120"/>
                        </a:rPr>
                        <a:t>H11 Accessibility</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1200" dirty="0">
                          <a:solidFill>
                            <a:srgbClr val="130A44"/>
                          </a:solidFill>
                          <a:latin typeface="DM Sans" pitchFamily="34" charset="0"/>
                          <a:ea typeface="DM Sans" pitchFamily="34" charset="-122"/>
                          <a:cs typeface="DM Sans" pitchFamily="34" charset="-120"/>
                        </a:rPr>
                        <a:t>3</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1200" b="0" dirty="0">
                          <a:solidFill>
                            <a:srgbClr val="130A44"/>
                          </a:solidFill>
                          <a:latin typeface="DM Sans" pitchFamily="34" charset="0"/>
                          <a:ea typeface="DM Sans" pitchFamily="34" charset="-122"/>
                          <a:cs typeface="DM Sans" pitchFamily="34" charset="-120"/>
                        </a:rPr>
                        <a:t>The @’s and phone number text colors do not have enough contrast with the background</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r>
            </a:tbl>
          </a:graphicData>
        </a:graphic>
      </p:graphicFrame>
      <p:pic>
        <p:nvPicPr>
          <p:cNvPr id="6" name="Image 0" descr="https://pitch-assets-ccb95893-de3f-4266-973c-20049231b248.s3.eu-west-1.amazonaws.com/try-pitch-pdf-export-logo.svg">
            <a:hlinkClick r:id="rId3" tooltip=""/>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136595" y="4803153"/>
            <a:ext cx="515221" cy="227303"/>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5A55F4"/>
        </a:solidFill>
      </p:bgPr>
    </p:bg>
    <p:spTree>
      <p:nvGrpSpPr>
        <p:cNvPr id="1" name=""/>
        <p:cNvGrpSpPr/>
        <p:nvPr/>
      </p:nvGrpSpPr>
      <p:grpSpPr>
        <a:xfrm>
          <a:off x="0" y="0"/>
          <a:ext cx="0" cy="0"/>
          <a:chOff x="0" y="0"/>
          <a:chExt cx="0" cy="0"/>
        </a:xfrm>
      </p:grpSpPr>
      <p:pic>
        <p:nvPicPr>
          <p:cNvPr id="3" name="Image 0" descr="https://pitch-assets-ccb95893-de3f-4266-973c-20049231b248.s3.eu-west-1.amazonaws.com/c4ccc0c0-8027-49e2-8fb2-f8b3ffaae86d?pitch-bytes=113173&amp;pitch-content-type=image%2Fpng">    </p:cNvPr>
          <p:cNvPicPr>
            <a:picLocks noChangeAspect="1"/>
          </p:cNvPicPr>
          <p:nvPr/>
        </p:nvPicPr>
        <p:blipFill>
          <a:blip r:embed="rId1"/>
          <a:srcRect l="0" r="0" t="0" b="0"/>
          <a:stretch/>
        </p:blipFill>
        <p:spPr>
          <a:xfrm>
            <a:off x="0" y="0"/>
            <a:ext cx="9144000" cy="5143500"/>
          </a:xfrm>
          <a:prstGeom prst="rect">
            <a:avLst/>
          </a:prstGeom>
        </p:spPr>
      </p:pic>
      <p:sp>
        <p:nvSpPr>
          <p:cNvPr id="4" name="Text 0"/>
          <p:cNvSpPr/>
          <p:nvPr/>
        </p:nvSpPr>
        <p:spPr>
          <a:xfrm>
            <a:off x="475699" y="476250"/>
            <a:ext cx="8229600" cy="157163"/>
          </a:xfrm>
          <a:prstGeom prst="rect">
            <a:avLst/>
          </a:prstGeom>
          <a:noFill/>
          <a:ln/>
        </p:spPr>
        <p:txBody>
          <a:bodyPr wrap="square" lIns="0" tIns="0" rIns="0" bIns="0" rtlCol="0" anchor="t"/>
          <a:lstStyle/>
          <a:p>
            <a:pPr algn="l">
              <a:lnSpc>
                <a:spcPts val="1260"/>
              </a:lnSpc>
            </a:pPr>
            <a:r>
              <a:rPr lang="en-US" sz="1100" b="1" spc="120" kern="0" dirty="0">
                <a:solidFill>
                  <a:srgbClr val="FFFFFF"/>
                </a:solidFill>
                <a:latin typeface="DM Sans" pitchFamily="34" charset="0"/>
                <a:ea typeface="DM Sans" pitchFamily="34" charset="-122"/>
                <a:cs typeface="DM Sans" pitchFamily="34" charset="-120"/>
              </a:rPr>
              <a:t>ACCESSIBILITY</a:t>
            </a:r>
            <a:endParaRPr lang="en-US" sz="1050" dirty="0"/>
          </a:p>
        </p:txBody>
      </p:sp>
      <p:sp>
        <p:nvSpPr>
          <p:cNvPr id="5" name="Text 1"/>
          <p:cNvSpPr/>
          <p:nvPr/>
        </p:nvSpPr>
        <p:spPr>
          <a:xfrm>
            <a:off x="476184" y="761037"/>
            <a:ext cx="8229600" cy="409575"/>
          </a:xfrm>
          <a:prstGeom prst="rect">
            <a:avLst/>
          </a:prstGeom>
          <a:noFill/>
          <a:ln/>
        </p:spPr>
        <p:txBody>
          <a:bodyPr wrap="square" lIns="0" tIns="0" rIns="0" bIns="0" rtlCol="0" anchor="t"/>
          <a:lstStyle/>
          <a:p>
            <a:pPr algn="l">
              <a:lnSpc>
                <a:spcPts val="3240"/>
              </a:lnSpc>
            </a:pPr>
            <a:r>
              <a:rPr lang="en-US" sz="2700" b="1" spc="-12" kern="0" dirty="0">
                <a:solidFill>
                  <a:srgbClr val="FFFFFF"/>
                </a:solidFill>
                <a:latin typeface="DM Sans" pitchFamily="34" charset="0"/>
                <a:ea typeface="DM Sans" pitchFamily="34" charset="-122"/>
                <a:cs typeface="DM Sans" pitchFamily="34" charset="-120"/>
              </a:rPr>
              <a:t>Revision 3.1, 3.2</a:t>
            </a:r>
            <a:endParaRPr lang="en-US" sz="2700" dirty="0"/>
          </a:p>
        </p:txBody>
      </p:sp>
      <p:sp>
        <p:nvSpPr>
          <p:cNvPr id="6" name="Text 2"/>
          <p:cNvSpPr/>
          <p:nvPr/>
        </p:nvSpPr>
        <p:spPr>
          <a:xfrm>
            <a:off x="763079" y="4356443"/>
            <a:ext cx="3657600" cy="640080"/>
          </a:xfrm>
          <a:prstGeom prst="rect">
            <a:avLst/>
          </a:prstGeom>
          <a:noFill/>
          <a:ln/>
        </p:spPr>
        <p:txBody>
          <a:bodyPr wrap="square" lIns="0" tIns="0" rIns="0" bIns="0" rtlCol="0" anchor="t"/>
          <a:lstStyle/>
          <a:p>
            <a:pPr algn="l">
              <a:lnSpc>
                <a:spcPts val="1680"/>
              </a:lnSpc>
            </a:pPr>
            <a:r>
              <a:rPr lang="en-US" sz="1200" b="1" dirty="0">
                <a:solidFill>
                  <a:srgbClr val="FFFFFF"/>
                </a:solidFill>
                <a:latin typeface="DM Sans" pitchFamily="34" charset="0"/>
                <a:ea typeface="DM Sans" pitchFamily="34" charset="-122"/>
                <a:cs typeface="DM Sans" pitchFamily="34" charset="-120"/>
              </a:rPr>
              <a:t>Before</a:t>
            </a:r>
            <a:endParaRPr lang="en-US" sz="1200" dirty="0"/>
          </a:p>
          <a:p>
            <a:pPr algn="l">
              <a:lnSpc>
                <a:spcPts val="1680"/>
              </a:lnSpc>
            </a:pPr>
            <a:r>
              <a:rPr lang="en-US" sz="1200" b="0" dirty="0">
                <a:solidFill>
                  <a:srgbClr val="FFFFFF"/>
                </a:solidFill>
                <a:latin typeface="DM Sans" pitchFamily="34" charset="0"/>
                <a:ea typeface="DM Sans" pitchFamily="34" charset="-122"/>
                <a:cs typeface="DM Sans" pitchFamily="34" charset="-120"/>
              </a:rPr>
              <a:t>Contrast between "College Girls" and background is too low.</a:t>
            </a:r>
            <a:endParaRPr lang="en-US" sz="1200" dirty="0"/>
          </a:p>
        </p:txBody>
      </p:sp>
      <p:sp>
        <p:nvSpPr>
          <p:cNvPr id="7" name="Text 3"/>
          <p:cNvSpPr/>
          <p:nvPr/>
        </p:nvSpPr>
        <p:spPr>
          <a:xfrm>
            <a:off x="5138115" y="4360327"/>
            <a:ext cx="3657600" cy="419100"/>
          </a:xfrm>
          <a:prstGeom prst="rect">
            <a:avLst/>
          </a:prstGeom>
          <a:noFill/>
          <a:ln/>
        </p:spPr>
        <p:txBody>
          <a:bodyPr wrap="square" lIns="0" tIns="0" rIns="0" bIns="0" rtlCol="0" anchor="t"/>
          <a:lstStyle/>
          <a:p>
            <a:pPr algn="l">
              <a:lnSpc>
                <a:spcPts val="1680"/>
              </a:lnSpc>
            </a:pPr>
            <a:r>
              <a:rPr lang="en-US" sz="1200" b="1" dirty="0">
                <a:solidFill>
                  <a:srgbClr val="FFFFFF"/>
                </a:solidFill>
                <a:latin typeface="DM Sans" pitchFamily="34" charset="0"/>
                <a:ea typeface="DM Sans" pitchFamily="34" charset="-122"/>
                <a:cs typeface="DM Sans" pitchFamily="34" charset="-120"/>
              </a:rPr>
              <a:t>After</a:t>
            </a:r>
            <a:endParaRPr lang="en-US" sz="1200" dirty="0"/>
          </a:p>
          <a:p>
            <a:pPr algn="l">
              <a:lnSpc>
                <a:spcPts val="1680"/>
              </a:lnSpc>
            </a:pPr>
            <a:r>
              <a:rPr lang="en-US" sz="1200" b="0" dirty="0">
                <a:solidFill>
                  <a:srgbClr val="FFFFFF"/>
                </a:solidFill>
                <a:latin typeface="DM Sans" pitchFamily="34" charset="0"/>
                <a:ea typeface="DM Sans" pitchFamily="34" charset="-122"/>
                <a:cs typeface="DM Sans" pitchFamily="34" charset="-120"/>
              </a:rPr>
              <a:t>Contrast fixed!</a:t>
            </a:r>
            <a:endParaRPr lang="en-US" sz="1200" dirty="0"/>
          </a:p>
        </p:txBody>
      </p:sp>
      <p:sp>
        <p:nvSpPr>
          <p:cNvPr id="8" name="Text 4"/>
          <p:cNvSpPr/>
          <p:nvPr/>
        </p:nvSpPr>
        <p:spPr>
          <a:xfrm>
            <a:off x="761573" y="2345917"/>
            <a:ext cx="3657600" cy="419100"/>
          </a:xfrm>
          <a:prstGeom prst="rect">
            <a:avLst/>
          </a:prstGeom>
          <a:noFill/>
          <a:ln/>
        </p:spPr>
        <p:txBody>
          <a:bodyPr wrap="square" lIns="0" tIns="0" rIns="0" bIns="0" rtlCol="0" anchor="t"/>
          <a:lstStyle/>
          <a:p>
            <a:pPr algn="l">
              <a:lnSpc>
                <a:spcPts val="1680"/>
              </a:lnSpc>
            </a:pPr>
            <a:r>
              <a:rPr lang="en-US" sz="1200" b="1" dirty="0">
                <a:solidFill>
                  <a:srgbClr val="FFFFFF"/>
                </a:solidFill>
                <a:latin typeface="DM Sans" pitchFamily="34" charset="0"/>
                <a:ea typeface="DM Sans" pitchFamily="34" charset="-122"/>
                <a:cs typeface="DM Sans" pitchFamily="34" charset="-120"/>
              </a:rPr>
              <a:t>Before</a:t>
            </a:r>
            <a:endParaRPr lang="en-US" sz="1200" dirty="0"/>
          </a:p>
          <a:p>
            <a:pPr algn="l">
              <a:lnSpc>
                <a:spcPts val="1680"/>
              </a:lnSpc>
            </a:pPr>
            <a:r>
              <a:rPr lang="en-US" sz="1200" b="0" dirty="0">
                <a:solidFill>
                  <a:srgbClr val="FFFFFF"/>
                </a:solidFill>
                <a:latin typeface="DM Sans" pitchFamily="34" charset="0"/>
                <a:ea typeface="DM Sans" pitchFamily="34" charset="-122"/>
                <a:cs typeface="DM Sans" pitchFamily="34" charset="-120"/>
              </a:rPr>
              <a:t>"Tips for Responding" font too small.</a:t>
            </a:r>
            <a:endParaRPr lang="en-US" sz="1200" dirty="0"/>
          </a:p>
        </p:txBody>
      </p:sp>
      <p:sp>
        <p:nvSpPr>
          <p:cNvPr id="9" name="Text 5"/>
          <p:cNvSpPr/>
          <p:nvPr/>
        </p:nvSpPr>
        <p:spPr>
          <a:xfrm>
            <a:off x="5136609" y="2349801"/>
            <a:ext cx="3657600" cy="419100"/>
          </a:xfrm>
          <a:prstGeom prst="rect">
            <a:avLst/>
          </a:prstGeom>
          <a:noFill/>
          <a:ln/>
        </p:spPr>
        <p:txBody>
          <a:bodyPr wrap="square" lIns="0" tIns="0" rIns="0" bIns="0" rtlCol="0" anchor="t"/>
          <a:lstStyle/>
          <a:p>
            <a:pPr algn="l">
              <a:lnSpc>
                <a:spcPts val="1680"/>
              </a:lnSpc>
            </a:pPr>
            <a:r>
              <a:rPr lang="en-US" sz="1200" b="1" dirty="0">
                <a:solidFill>
                  <a:srgbClr val="FFFFFF"/>
                </a:solidFill>
                <a:latin typeface="DM Sans" pitchFamily="34" charset="0"/>
                <a:ea typeface="DM Sans" pitchFamily="34" charset="-122"/>
                <a:cs typeface="DM Sans" pitchFamily="34" charset="-120"/>
              </a:rPr>
              <a:t>After</a:t>
            </a:r>
            <a:endParaRPr lang="en-US" sz="1200" dirty="0"/>
          </a:p>
          <a:p>
            <a:pPr algn="l">
              <a:lnSpc>
                <a:spcPts val="1680"/>
              </a:lnSpc>
            </a:pPr>
            <a:r>
              <a:rPr lang="en-US" sz="1200" b="0" dirty="0">
                <a:solidFill>
                  <a:srgbClr val="FFFFFF"/>
                </a:solidFill>
                <a:latin typeface="DM Sans" pitchFamily="34" charset="0"/>
                <a:ea typeface="DM Sans" pitchFamily="34" charset="-122"/>
                <a:cs typeface="DM Sans" pitchFamily="34" charset="-120"/>
              </a:rPr>
              <a:t>Increased font size!</a:t>
            </a:r>
            <a:endParaRPr lang="en-US" sz="1200" dirty="0"/>
          </a:p>
        </p:txBody>
      </p:sp>
      <p:pic>
        <p:nvPicPr>
          <p:cNvPr id="10" name="Image 1" descr="https://pitch-assets-ccb95893-de3f-4266-973c-20049231b248.s3.eu-west-1.amazonaws.com/07f96a5e-2be3-4728-a836-5b24ed173324?pitch-bytes=47510&amp;pitch-content-type=image%2Fpng">    </p:cNvPr>
          <p:cNvPicPr>
            <a:picLocks noChangeAspect="1"/>
          </p:cNvPicPr>
          <p:nvPr/>
        </p:nvPicPr>
        <p:blipFill>
          <a:blip r:embed="rId2"/>
          <a:srcRect l="0" r="0" t="0" b="0"/>
          <a:stretch/>
        </p:blipFill>
        <p:spPr>
          <a:xfrm>
            <a:off x="5139506" y="1247295"/>
            <a:ext cx="1945322" cy="1035598"/>
          </a:xfrm>
          <a:prstGeom prst="rect">
            <a:avLst/>
          </a:prstGeom>
        </p:spPr>
      </p:pic>
      <p:pic>
        <p:nvPicPr>
          <p:cNvPr id="11" name="Image 2" descr="https://pitch-assets-ccb95893-de3f-4266-973c-20049231b248.s3.eu-west-1.amazonaws.com/a961f91b-347b-4874-a6b2-910a88bda364?pitch-bytes=46279&amp;pitch-content-type=image%2Fpng">    </p:cNvPr>
          <p:cNvPicPr>
            <a:picLocks noChangeAspect="1"/>
          </p:cNvPicPr>
          <p:nvPr/>
        </p:nvPicPr>
        <p:blipFill>
          <a:blip r:embed="rId3"/>
          <a:srcRect l="0" r="0" t="0" b="0"/>
          <a:stretch/>
        </p:blipFill>
        <p:spPr>
          <a:xfrm>
            <a:off x="757689" y="1247295"/>
            <a:ext cx="1945322" cy="1035598"/>
          </a:xfrm>
          <a:prstGeom prst="rect">
            <a:avLst/>
          </a:prstGeom>
        </p:spPr>
      </p:pic>
      <p:pic>
        <p:nvPicPr>
          <p:cNvPr id="12" name="Image 3" descr="https://pitch-assets-ccb95893-de3f-4266-973c-20049231b248.s3.eu-west-1.amazonaws.com/fdeafbcc-2fe5-4552-b9ef-adfc597432a5?pitch-bytes=425116&amp;pitch-content-type=image%2Fpng">    </p:cNvPr>
          <p:cNvPicPr>
            <a:picLocks noChangeAspect="1"/>
          </p:cNvPicPr>
          <p:nvPr/>
        </p:nvPicPr>
        <p:blipFill>
          <a:blip r:embed="rId4"/>
          <a:srcRect l="0" r="0" t="0" b="0"/>
          <a:stretch/>
        </p:blipFill>
        <p:spPr>
          <a:xfrm>
            <a:off x="763520" y="3000026"/>
            <a:ext cx="1939491" cy="1347495"/>
          </a:xfrm>
          <a:prstGeom prst="rect">
            <a:avLst/>
          </a:prstGeom>
        </p:spPr>
      </p:pic>
      <p:pic>
        <p:nvPicPr>
          <p:cNvPr id="13" name="Image 4" descr="https://pitch-assets-ccb95893-de3f-4266-973c-20049231b248.s3.eu-west-1.amazonaws.com/9a3085fe-345b-4b8e-9f6d-ec90b4446a06?pitch-bytes=136042&amp;pitch-content-type=image%2Fpng">    </p:cNvPr>
          <p:cNvPicPr>
            <a:picLocks noChangeAspect="1"/>
          </p:cNvPicPr>
          <p:nvPr/>
        </p:nvPicPr>
        <p:blipFill>
          <a:blip r:embed="rId5"/>
          <a:srcRect l="0" r="0" t="0" b="0"/>
          <a:stretch/>
        </p:blipFill>
        <p:spPr>
          <a:xfrm>
            <a:off x="5139506" y="3028260"/>
            <a:ext cx="2354580" cy="1170445"/>
          </a:xfrm>
          <a:prstGeom prst="rect">
            <a:avLst/>
          </a:prstGeom>
        </p:spPr>
      </p:pic>
      <p:sp>
        <p:nvSpPr>
          <p:cNvPr id="14" name="Shape 6"/>
          <p:cNvSpPr/>
          <p:nvPr/>
        </p:nvSpPr>
        <p:spPr>
          <a:xfrm rot="12698257">
            <a:off x="2472358" y="2284328"/>
            <a:ext cx="639057" cy="0"/>
          </a:xfrm>
          <a:prstGeom prst="line">
            <a:avLst/>
          </a:prstGeom>
          <a:solidFill>
            <a:srgbClr val="FFFFFF"/>
          </a:solidFill>
          <a:ln w="21167">
            <a:solidFill>
              <a:srgbClr val="130A44"/>
            </a:solidFill>
            <a:prstDash val="solid"/>
            <a:headEnd type="none"/>
            <a:tailEnd type="triangle"/>
          </a:ln>
        </p:spPr>
      </p:sp>
      <p:sp>
        <p:nvSpPr>
          <p:cNvPr id="15" name="Shape 7"/>
          <p:cNvSpPr/>
          <p:nvPr/>
        </p:nvSpPr>
        <p:spPr>
          <a:xfrm rot="12698257">
            <a:off x="6895461" y="2282822"/>
            <a:ext cx="639057" cy="0"/>
          </a:xfrm>
          <a:prstGeom prst="line">
            <a:avLst/>
          </a:prstGeom>
          <a:solidFill>
            <a:srgbClr val="FFFFFF"/>
          </a:solidFill>
          <a:ln w="21167">
            <a:solidFill>
              <a:srgbClr val="130A44"/>
            </a:solidFill>
            <a:prstDash val="solid"/>
            <a:headEnd type="none"/>
            <a:tailEnd type="triangle"/>
          </a:ln>
        </p:spPr>
      </p:sp>
      <p:sp>
        <p:nvSpPr>
          <p:cNvPr id="16" name="Shape 8"/>
          <p:cNvSpPr/>
          <p:nvPr/>
        </p:nvSpPr>
        <p:spPr>
          <a:xfrm rot="12698257">
            <a:off x="2589162" y="4027197"/>
            <a:ext cx="639057" cy="0"/>
          </a:xfrm>
          <a:prstGeom prst="line">
            <a:avLst/>
          </a:prstGeom>
          <a:solidFill>
            <a:srgbClr val="FFFFFF"/>
          </a:solidFill>
          <a:ln w="21167">
            <a:solidFill>
              <a:srgbClr val="130A44"/>
            </a:solidFill>
            <a:prstDash val="solid"/>
            <a:headEnd type="none"/>
            <a:tailEnd type="triangle"/>
          </a:ln>
        </p:spPr>
      </p:sp>
      <p:sp>
        <p:nvSpPr>
          <p:cNvPr id="17" name="Shape 9"/>
          <p:cNvSpPr/>
          <p:nvPr/>
        </p:nvSpPr>
        <p:spPr>
          <a:xfrm rot="12698257">
            <a:off x="6781193" y="3452289"/>
            <a:ext cx="639057" cy="0"/>
          </a:xfrm>
          <a:prstGeom prst="line">
            <a:avLst/>
          </a:prstGeom>
          <a:solidFill>
            <a:srgbClr val="FFFFFF"/>
          </a:solidFill>
          <a:ln w="21167">
            <a:solidFill>
              <a:srgbClr val="130A44"/>
            </a:solidFill>
            <a:prstDash val="solid"/>
            <a:headEnd type="none"/>
            <a:tailEnd type="triangle"/>
          </a:ln>
        </p:spPr>
      </p:sp>
      <p:sp>
        <p:nvSpPr>
          <p:cNvPr id="18" name="Shape 10"/>
          <p:cNvSpPr/>
          <p:nvPr/>
        </p:nvSpPr>
        <p:spPr>
          <a:xfrm>
            <a:off x="513569" y="2879847"/>
            <a:ext cx="8108375" cy="0"/>
          </a:xfrm>
          <a:prstGeom prst="line">
            <a:avLst/>
          </a:prstGeom>
          <a:solidFill>
            <a:srgbClr val="FFFFFF"/>
          </a:solidFill>
          <a:ln w="21167">
            <a:solidFill>
              <a:srgbClr val="FFFFFF"/>
            </a:solidFill>
            <a:prstDash val="solid"/>
            <a:headEnd type="none"/>
            <a:tailEnd type="none"/>
          </a:ln>
        </p:spPr>
      </p:sp>
      <p:pic>
        <p:nvPicPr>
          <p:cNvPr id="19" name="Image 5" descr="https://pitch-assets-ccb95893-de3f-4266-973c-20049231b248.s3.eu-west-1.amazonaws.com/try-pitch-pdf-export-logo.svg">
            <a:hlinkClick r:id="rId8" tooltip=""/>
          </p:cNvPr>
          <p:cNvPicPr>
            <a:picLocks noChangeAspect="1"/>
          </p:cNvPicPr>
          <p:nvPr/>
        </p:nvPicPr>
        <p:blipFill>
          <a:blip r:embed="rId6">
            <a:extLst>
              <a:ext uri="{96DAC541-7B7A-43D3-8B79-37D633B846F1}">
                <asvg:svgBlip xmlns:asvg="http://schemas.microsoft.com/office/drawing/2016/SVG/main" r:embed="rId7"/>
              </a:ext>
            </a:extLst>
          </a:blip>
          <a:srcRect l="0" r="0" t="0" b="0"/>
          <a:stretch/>
        </p:blipFill>
        <p:spPr>
          <a:xfrm>
            <a:off x="136595" y="4803153"/>
            <a:ext cx="515221" cy="227303"/>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5A55F4"/>
        </a:solidFill>
      </p:bgPr>
    </p:bg>
    <p:spTree>
      <p:nvGrpSpPr>
        <p:cNvPr id="1" name=""/>
        <p:cNvGrpSpPr/>
        <p:nvPr/>
      </p:nvGrpSpPr>
      <p:grpSpPr>
        <a:xfrm>
          <a:off x="0" y="0"/>
          <a:ext cx="0" cy="0"/>
          <a:chOff x="0" y="0"/>
          <a:chExt cx="0" cy="0"/>
        </a:xfrm>
      </p:grpSpPr>
      <p:pic>
        <p:nvPicPr>
          <p:cNvPr id="3" name="Image 0" descr="https://pitch-assets-ccb95893-de3f-4266-973c-20049231b248.s3.eu-west-1.amazonaws.com/c4ccc0c0-8027-49e2-8fb2-f8b3ffaae86d?pitch-bytes=113173&amp;pitch-content-type=image%2Fpng">    </p:cNvPr>
          <p:cNvPicPr>
            <a:picLocks noChangeAspect="1"/>
          </p:cNvPicPr>
          <p:nvPr/>
        </p:nvPicPr>
        <p:blipFill>
          <a:blip r:embed="rId1"/>
          <a:srcRect l="0" r="0" t="0" b="0"/>
          <a:stretch/>
        </p:blipFill>
        <p:spPr>
          <a:xfrm>
            <a:off x="0" y="0"/>
            <a:ext cx="9144000" cy="5143500"/>
          </a:xfrm>
          <a:prstGeom prst="rect">
            <a:avLst/>
          </a:prstGeom>
        </p:spPr>
      </p:pic>
      <p:sp>
        <p:nvSpPr>
          <p:cNvPr id="4" name="Text 0"/>
          <p:cNvSpPr/>
          <p:nvPr/>
        </p:nvSpPr>
        <p:spPr>
          <a:xfrm>
            <a:off x="475699" y="476250"/>
            <a:ext cx="8229600" cy="160020"/>
          </a:xfrm>
          <a:prstGeom prst="rect">
            <a:avLst/>
          </a:prstGeom>
          <a:noFill/>
          <a:ln/>
        </p:spPr>
        <p:txBody>
          <a:bodyPr wrap="square" lIns="0" tIns="0" rIns="0" bIns="0" rtlCol="0" anchor="t"/>
          <a:lstStyle/>
          <a:p>
            <a:pPr algn="l">
              <a:lnSpc>
                <a:spcPts val="1260"/>
              </a:lnSpc>
            </a:pPr>
            <a:r>
              <a:rPr lang="en-US" sz="1100" b="1" spc="120" kern="0" dirty="0">
                <a:solidFill>
                  <a:srgbClr val="FFFFFF"/>
                </a:solidFill>
                <a:latin typeface="DM Sans" pitchFamily="34" charset="0"/>
                <a:ea typeface="DM Sans" pitchFamily="34" charset="-122"/>
                <a:cs typeface="DM Sans" pitchFamily="34" charset="-120"/>
              </a:rPr>
              <a:t>ACCESSIBILITY</a:t>
            </a:r>
            <a:endParaRPr lang="en-US" sz="1050" dirty="0"/>
          </a:p>
        </p:txBody>
      </p:sp>
      <p:sp>
        <p:nvSpPr>
          <p:cNvPr id="5" name="Text 1"/>
          <p:cNvSpPr/>
          <p:nvPr/>
        </p:nvSpPr>
        <p:spPr>
          <a:xfrm>
            <a:off x="476184" y="761037"/>
            <a:ext cx="8229600" cy="409575"/>
          </a:xfrm>
          <a:prstGeom prst="rect">
            <a:avLst/>
          </a:prstGeom>
          <a:noFill/>
          <a:ln/>
        </p:spPr>
        <p:txBody>
          <a:bodyPr wrap="square" lIns="0" tIns="0" rIns="0" bIns="0" rtlCol="0" anchor="t"/>
          <a:lstStyle/>
          <a:p>
            <a:pPr algn="l">
              <a:lnSpc>
                <a:spcPts val="3240"/>
              </a:lnSpc>
            </a:pPr>
            <a:r>
              <a:rPr lang="en-US" sz="2700" b="1" spc="-12" kern="0" dirty="0">
                <a:solidFill>
                  <a:srgbClr val="FFFFFF"/>
                </a:solidFill>
                <a:latin typeface="DM Sans" pitchFamily="34" charset="0"/>
                <a:ea typeface="DM Sans" pitchFamily="34" charset="-122"/>
                <a:cs typeface="DM Sans" pitchFamily="34" charset="-120"/>
              </a:rPr>
              <a:t>Revision 3.3, 3.4 </a:t>
            </a:r>
            <a:endParaRPr lang="en-US" sz="2700" dirty="0"/>
          </a:p>
        </p:txBody>
      </p:sp>
      <p:sp>
        <p:nvSpPr>
          <p:cNvPr id="6" name="Text 2"/>
          <p:cNvSpPr/>
          <p:nvPr/>
        </p:nvSpPr>
        <p:spPr>
          <a:xfrm>
            <a:off x="763079" y="4356443"/>
            <a:ext cx="3657600" cy="628650"/>
          </a:xfrm>
          <a:prstGeom prst="rect">
            <a:avLst/>
          </a:prstGeom>
          <a:noFill/>
          <a:ln/>
        </p:spPr>
        <p:txBody>
          <a:bodyPr wrap="square" lIns="0" tIns="0" rIns="0" bIns="0" rtlCol="0" anchor="t"/>
          <a:lstStyle/>
          <a:p>
            <a:pPr algn="l">
              <a:lnSpc>
                <a:spcPts val="1680"/>
              </a:lnSpc>
            </a:pPr>
            <a:r>
              <a:rPr lang="en-US" sz="1200" b="1" dirty="0">
                <a:solidFill>
                  <a:srgbClr val="FFFFFF"/>
                </a:solidFill>
                <a:latin typeface="DM Sans" pitchFamily="34" charset="0"/>
                <a:ea typeface="DM Sans" pitchFamily="34" charset="-122"/>
                <a:cs typeface="DM Sans" pitchFamily="34" charset="-120"/>
              </a:rPr>
              <a:t>Before</a:t>
            </a:r>
            <a:endParaRPr lang="en-US" sz="1200" dirty="0"/>
          </a:p>
          <a:p>
            <a:pPr algn="l">
              <a:lnSpc>
                <a:spcPts val="1680"/>
              </a:lnSpc>
            </a:pPr>
            <a:r>
              <a:rPr lang="en-US" sz="1200" b="0" dirty="0">
                <a:solidFill>
                  <a:srgbClr val="FFFFFF"/>
                </a:solidFill>
                <a:latin typeface="DM Sans" pitchFamily="34" charset="0"/>
                <a:ea typeface="DM Sans" pitchFamily="34" charset="-122"/>
                <a:cs typeface="DM Sans" pitchFamily="34" charset="-120"/>
              </a:rPr>
              <a:t>Contrast between usernames and background is too low.</a:t>
            </a:r>
            <a:endParaRPr lang="en-US" sz="1200" dirty="0"/>
          </a:p>
        </p:txBody>
      </p:sp>
      <p:sp>
        <p:nvSpPr>
          <p:cNvPr id="7" name="Text 3"/>
          <p:cNvSpPr/>
          <p:nvPr/>
        </p:nvSpPr>
        <p:spPr>
          <a:xfrm>
            <a:off x="5138115" y="4360327"/>
            <a:ext cx="3657600" cy="426720"/>
          </a:xfrm>
          <a:prstGeom prst="rect">
            <a:avLst/>
          </a:prstGeom>
          <a:noFill/>
          <a:ln/>
        </p:spPr>
        <p:txBody>
          <a:bodyPr wrap="square" lIns="0" tIns="0" rIns="0" bIns="0" rtlCol="0" anchor="t"/>
          <a:lstStyle/>
          <a:p>
            <a:pPr algn="l">
              <a:lnSpc>
                <a:spcPts val="1680"/>
              </a:lnSpc>
            </a:pPr>
            <a:r>
              <a:rPr lang="en-US" sz="1200" b="1" dirty="0">
                <a:solidFill>
                  <a:srgbClr val="FFFFFF"/>
                </a:solidFill>
                <a:latin typeface="DM Sans" pitchFamily="34" charset="0"/>
                <a:ea typeface="DM Sans" pitchFamily="34" charset="-122"/>
                <a:cs typeface="DM Sans" pitchFamily="34" charset="-120"/>
              </a:rPr>
              <a:t>After</a:t>
            </a:r>
            <a:endParaRPr lang="en-US" sz="1200" dirty="0"/>
          </a:p>
          <a:p>
            <a:pPr algn="l">
              <a:lnSpc>
                <a:spcPts val="1680"/>
              </a:lnSpc>
            </a:pPr>
            <a:r>
              <a:rPr lang="en-US" sz="1200" b="0" dirty="0">
                <a:solidFill>
                  <a:srgbClr val="FFFFFF"/>
                </a:solidFill>
                <a:latin typeface="DM Sans" pitchFamily="34" charset="0"/>
                <a:ea typeface="DM Sans" pitchFamily="34" charset="-122"/>
                <a:cs typeface="DM Sans" pitchFamily="34" charset="-120"/>
              </a:rPr>
              <a:t>Contrast fixed!</a:t>
            </a:r>
            <a:endParaRPr lang="en-US" sz="1200" dirty="0"/>
          </a:p>
        </p:txBody>
      </p:sp>
      <p:sp>
        <p:nvSpPr>
          <p:cNvPr id="8" name="Text 4"/>
          <p:cNvSpPr/>
          <p:nvPr/>
        </p:nvSpPr>
        <p:spPr>
          <a:xfrm>
            <a:off x="761573" y="2345917"/>
            <a:ext cx="3657600" cy="419100"/>
          </a:xfrm>
          <a:prstGeom prst="rect">
            <a:avLst/>
          </a:prstGeom>
          <a:noFill/>
          <a:ln/>
        </p:spPr>
        <p:txBody>
          <a:bodyPr wrap="square" lIns="0" tIns="0" rIns="0" bIns="0" rtlCol="0" anchor="t"/>
          <a:lstStyle/>
          <a:p>
            <a:pPr algn="l">
              <a:lnSpc>
                <a:spcPts val="1680"/>
              </a:lnSpc>
            </a:pPr>
            <a:r>
              <a:rPr lang="en-US" sz="1200" b="1" dirty="0">
                <a:solidFill>
                  <a:srgbClr val="FFFFFF"/>
                </a:solidFill>
                <a:latin typeface="DM Sans" pitchFamily="34" charset="0"/>
                <a:ea typeface="DM Sans" pitchFamily="34" charset="-122"/>
                <a:cs typeface="DM Sans" pitchFamily="34" charset="-120"/>
              </a:rPr>
              <a:t>Before</a:t>
            </a:r>
            <a:endParaRPr lang="en-US" sz="1200" dirty="0"/>
          </a:p>
          <a:p>
            <a:pPr algn="l">
              <a:lnSpc>
                <a:spcPts val="1680"/>
              </a:lnSpc>
            </a:pPr>
            <a:r>
              <a:rPr lang="en-US" sz="1200" b="0" dirty="0">
                <a:solidFill>
                  <a:srgbClr val="FFFFFF"/>
                </a:solidFill>
                <a:latin typeface="DM Sans" pitchFamily="34" charset="0"/>
                <a:ea typeface="DM Sans" pitchFamily="34" charset="-122"/>
                <a:cs typeface="DM Sans" pitchFamily="34" charset="-120"/>
              </a:rPr>
              <a:t>Pop up font too small to read.</a:t>
            </a:r>
            <a:endParaRPr lang="en-US" sz="1200" dirty="0"/>
          </a:p>
        </p:txBody>
      </p:sp>
      <p:sp>
        <p:nvSpPr>
          <p:cNvPr id="9" name="Text 5"/>
          <p:cNvSpPr/>
          <p:nvPr/>
        </p:nvSpPr>
        <p:spPr>
          <a:xfrm>
            <a:off x="5136609" y="2349801"/>
            <a:ext cx="3657600" cy="419100"/>
          </a:xfrm>
          <a:prstGeom prst="rect">
            <a:avLst/>
          </a:prstGeom>
          <a:noFill/>
          <a:ln/>
        </p:spPr>
        <p:txBody>
          <a:bodyPr wrap="square" lIns="0" tIns="0" rIns="0" bIns="0" rtlCol="0" anchor="t"/>
          <a:lstStyle/>
          <a:p>
            <a:pPr algn="l">
              <a:lnSpc>
                <a:spcPts val="1680"/>
              </a:lnSpc>
            </a:pPr>
            <a:r>
              <a:rPr lang="en-US" sz="1200" b="1" dirty="0">
                <a:solidFill>
                  <a:srgbClr val="FFFFFF"/>
                </a:solidFill>
                <a:latin typeface="DM Sans" pitchFamily="34" charset="0"/>
                <a:ea typeface="DM Sans" pitchFamily="34" charset="-122"/>
                <a:cs typeface="DM Sans" pitchFamily="34" charset="-120"/>
              </a:rPr>
              <a:t>After</a:t>
            </a:r>
            <a:endParaRPr lang="en-US" sz="1200" dirty="0"/>
          </a:p>
          <a:p>
            <a:pPr algn="l">
              <a:lnSpc>
                <a:spcPts val="1680"/>
              </a:lnSpc>
            </a:pPr>
            <a:r>
              <a:rPr lang="en-US" sz="1200" b="0" dirty="0">
                <a:solidFill>
                  <a:srgbClr val="FFFFFF"/>
                </a:solidFill>
                <a:latin typeface="DM Sans" pitchFamily="34" charset="0"/>
                <a:ea typeface="DM Sans" pitchFamily="34" charset="-122"/>
                <a:cs typeface="DM Sans" pitchFamily="34" charset="-120"/>
              </a:rPr>
              <a:t>Increased font size and popup size!</a:t>
            </a:r>
            <a:endParaRPr lang="en-US" sz="1200" dirty="0"/>
          </a:p>
        </p:txBody>
      </p:sp>
      <p:sp>
        <p:nvSpPr>
          <p:cNvPr id="10" name="Shape 6"/>
          <p:cNvSpPr/>
          <p:nvPr/>
        </p:nvSpPr>
        <p:spPr>
          <a:xfrm rot="12698257">
            <a:off x="2403893" y="1916323"/>
            <a:ext cx="639057" cy="0"/>
          </a:xfrm>
          <a:prstGeom prst="line">
            <a:avLst/>
          </a:prstGeom>
          <a:solidFill>
            <a:srgbClr val="FFFFFF"/>
          </a:solidFill>
          <a:ln w="21167">
            <a:solidFill>
              <a:srgbClr val="130A44"/>
            </a:solidFill>
            <a:prstDash val="solid"/>
            <a:headEnd type="none"/>
            <a:tailEnd type="triangle"/>
          </a:ln>
        </p:spPr>
      </p:sp>
      <p:sp>
        <p:nvSpPr>
          <p:cNvPr id="11" name="Shape 7"/>
          <p:cNvSpPr/>
          <p:nvPr/>
        </p:nvSpPr>
        <p:spPr>
          <a:xfrm rot="12698257">
            <a:off x="6621597" y="1914818"/>
            <a:ext cx="639057" cy="0"/>
          </a:xfrm>
          <a:prstGeom prst="line">
            <a:avLst/>
          </a:prstGeom>
          <a:solidFill>
            <a:srgbClr val="FFFFFF"/>
          </a:solidFill>
          <a:ln w="21167">
            <a:solidFill>
              <a:srgbClr val="130A44"/>
            </a:solidFill>
            <a:prstDash val="solid"/>
            <a:headEnd type="none"/>
            <a:tailEnd type="triangle"/>
          </a:ln>
        </p:spPr>
      </p:sp>
      <p:pic>
        <p:nvPicPr>
          <p:cNvPr id="12" name="Image 1" descr="https://pitch-assets-ccb95893-de3f-4266-973c-20049231b248.s3.eu-west-1.amazonaws.com/33d0e479-3f00-4719-a067-db89a16fdbbb?pitch-bytes=117740&amp;pitch-content-type=image%2Fpng">    </p:cNvPr>
          <p:cNvPicPr>
            <a:picLocks noChangeAspect="1"/>
          </p:cNvPicPr>
          <p:nvPr/>
        </p:nvPicPr>
        <p:blipFill>
          <a:blip r:embed="rId2"/>
          <a:srcRect l="0" r="0" t="0" b="0"/>
          <a:stretch/>
        </p:blipFill>
        <p:spPr>
          <a:xfrm>
            <a:off x="761683" y="1247791"/>
            <a:ext cx="1683463" cy="1035102"/>
          </a:xfrm>
          <a:prstGeom prst="rect">
            <a:avLst/>
          </a:prstGeom>
        </p:spPr>
      </p:pic>
      <p:pic>
        <p:nvPicPr>
          <p:cNvPr id="13" name="Image 2" descr="https://pitch-assets-ccb95893-de3f-4266-973c-20049231b248.s3.eu-west-1.amazonaws.com/1579f5a9-ba7b-410e-89ef-f8249ed92199?pitch-bytes=125572&amp;pitch-content-type=image%2Fpng">    </p:cNvPr>
          <p:cNvPicPr>
            <a:picLocks noChangeAspect="1"/>
          </p:cNvPicPr>
          <p:nvPr/>
        </p:nvPicPr>
        <p:blipFill>
          <a:blip r:embed="rId3"/>
          <a:srcRect l="0" r="0" t="0" b="0"/>
          <a:stretch/>
        </p:blipFill>
        <p:spPr>
          <a:xfrm>
            <a:off x="5137745" y="1170767"/>
            <a:ext cx="1528008" cy="1035102"/>
          </a:xfrm>
          <a:prstGeom prst="rect">
            <a:avLst/>
          </a:prstGeom>
        </p:spPr>
      </p:pic>
      <p:pic>
        <p:nvPicPr>
          <p:cNvPr id="14" name="Image 3" descr="https://pitch-assets-ccb95893-de3f-4266-973c-20049231b248.s3.eu-west-1.amazonaws.com/264802d5-6b8d-4c58-919c-a9ef185e99a6?pitch-bytes=181380&amp;pitch-content-type=image%2Fpng">    </p:cNvPr>
          <p:cNvPicPr>
            <a:picLocks noChangeAspect="1"/>
          </p:cNvPicPr>
          <p:nvPr/>
        </p:nvPicPr>
        <p:blipFill>
          <a:blip r:embed="rId4"/>
          <a:srcRect l="0" r="0" t="0" b="0"/>
          <a:stretch/>
        </p:blipFill>
        <p:spPr>
          <a:xfrm>
            <a:off x="5139917" y="3024561"/>
            <a:ext cx="1687046" cy="1247711"/>
          </a:xfrm>
          <a:prstGeom prst="rect">
            <a:avLst/>
          </a:prstGeom>
        </p:spPr>
      </p:pic>
      <p:pic>
        <p:nvPicPr>
          <p:cNvPr id="15" name="Image 4" descr="https://pitch-assets-ccb95893-de3f-4266-973c-20049231b248.s3.eu-west-1.amazonaws.com/8933f449-0077-46b3-b535-7d88e1406924?pitch-bytes=374927&amp;pitch-content-type=image%2Fpng">    </p:cNvPr>
          <p:cNvPicPr>
            <a:picLocks noChangeAspect="1"/>
          </p:cNvPicPr>
          <p:nvPr/>
        </p:nvPicPr>
        <p:blipFill>
          <a:blip r:embed="rId5"/>
          <a:srcRect l="0" r="0" t="0" b="0"/>
          <a:stretch/>
        </p:blipFill>
        <p:spPr>
          <a:xfrm>
            <a:off x="764332" y="3027904"/>
            <a:ext cx="1650765" cy="1244368"/>
          </a:xfrm>
          <a:prstGeom prst="rect">
            <a:avLst/>
          </a:prstGeom>
        </p:spPr>
      </p:pic>
      <p:sp>
        <p:nvSpPr>
          <p:cNvPr id="16" name="Shape 8"/>
          <p:cNvSpPr/>
          <p:nvPr/>
        </p:nvSpPr>
        <p:spPr>
          <a:xfrm rot="12698257">
            <a:off x="5966655" y="3716089"/>
            <a:ext cx="639057" cy="0"/>
          </a:xfrm>
          <a:prstGeom prst="line">
            <a:avLst/>
          </a:prstGeom>
          <a:solidFill>
            <a:srgbClr val="FFFFFF"/>
          </a:solidFill>
          <a:ln w="21167">
            <a:solidFill>
              <a:srgbClr val="130A44"/>
            </a:solidFill>
            <a:prstDash val="solid"/>
            <a:headEnd type="none"/>
            <a:tailEnd type="triangle"/>
          </a:ln>
        </p:spPr>
      </p:sp>
      <p:sp>
        <p:nvSpPr>
          <p:cNvPr id="17" name="Shape 9"/>
          <p:cNvSpPr/>
          <p:nvPr/>
        </p:nvSpPr>
        <p:spPr>
          <a:xfrm rot="12698257">
            <a:off x="1584838" y="3716089"/>
            <a:ext cx="639057" cy="0"/>
          </a:xfrm>
          <a:prstGeom prst="line">
            <a:avLst/>
          </a:prstGeom>
          <a:solidFill>
            <a:srgbClr val="FFFFFF"/>
          </a:solidFill>
          <a:ln w="21167">
            <a:solidFill>
              <a:srgbClr val="130A44"/>
            </a:solidFill>
            <a:prstDash val="solid"/>
            <a:headEnd type="none"/>
            <a:tailEnd type="triangle"/>
          </a:ln>
        </p:spPr>
      </p:sp>
      <p:sp>
        <p:nvSpPr>
          <p:cNvPr id="18" name="Shape 10"/>
          <p:cNvSpPr/>
          <p:nvPr/>
        </p:nvSpPr>
        <p:spPr>
          <a:xfrm>
            <a:off x="513569" y="2879847"/>
            <a:ext cx="8108375" cy="0"/>
          </a:xfrm>
          <a:prstGeom prst="line">
            <a:avLst/>
          </a:prstGeom>
          <a:solidFill>
            <a:srgbClr val="FFFFFF"/>
          </a:solidFill>
          <a:ln w="21167">
            <a:solidFill>
              <a:srgbClr val="FFFFFF"/>
            </a:solidFill>
            <a:prstDash val="solid"/>
            <a:headEnd type="none"/>
            <a:tailEnd type="none"/>
          </a:ln>
        </p:spPr>
      </p:sp>
      <p:pic>
        <p:nvPicPr>
          <p:cNvPr id="19" name="Image 5" descr="https://pitch-assets-ccb95893-de3f-4266-973c-20049231b248.s3.eu-west-1.amazonaws.com/try-pitch-pdf-export-logo.svg">
            <a:hlinkClick r:id="rId8" tooltip=""/>
          </p:cNvPr>
          <p:cNvPicPr>
            <a:picLocks noChangeAspect="1"/>
          </p:cNvPicPr>
          <p:nvPr/>
        </p:nvPicPr>
        <p:blipFill>
          <a:blip r:embed="rId6">
            <a:extLst>
              <a:ext uri="{96DAC541-7B7A-43D3-8B79-37D633B846F1}">
                <asvg:svgBlip xmlns:asvg="http://schemas.microsoft.com/office/drawing/2016/SVG/main" r:embed="rId7"/>
              </a:ext>
            </a:extLst>
          </a:blip>
          <a:srcRect l="0" r="0" t="0" b="0"/>
          <a:stretch/>
        </p:blipFill>
        <p:spPr>
          <a:xfrm>
            <a:off x="136595" y="4803153"/>
            <a:ext cx="515221" cy="227303"/>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ECF4F9"/>
        </a:solidFill>
      </p:bgPr>
    </p:bg>
    <p:spTree>
      <p:nvGrpSpPr>
        <p:cNvPr id="1" name=""/>
        <p:cNvGrpSpPr/>
        <p:nvPr/>
      </p:nvGrpSpPr>
      <p:grpSpPr>
        <a:xfrm>
          <a:off x="0" y="0"/>
          <a:ext cx="0" cy="0"/>
          <a:chOff x="0" y="0"/>
          <a:chExt cx="0" cy="0"/>
        </a:xfrm>
      </p:grpSpPr>
      <p:sp>
        <p:nvSpPr>
          <p:cNvPr id="3" name="Text 0"/>
          <p:cNvSpPr/>
          <p:nvPr/>
        </p:nvSpPr>
        <p:spPr>
          <a:xfrm>
            <a:off x="476184" y="761037"/>
            <a:ext cx="8229600" cy="409575"/>
          </a:xfrm>
          <a:prstGeom prst="rect">
            <a:avLst/>
          </a:prstGeom>
          <a:noFill/>
          <a:ln/>
        </p:spPr>
        <p:txBody>
          <a:bodyPr wrap="square" lIns="0" tIns="0" rIns="0" bIns="0" rtlCol="0" anchor="t"/>
          <a:lstStyle/>
          <a:p>
            <a:pPr algn="l">
              <a:lnSpc>
                <a:spcPts val="3240"/>
              </a:lnSpc>
            </a:pPr>
            <a:r>
              <a:rPr lang="en-US" sz="2700" b="1" spc="-12" kern="0" dirty="0">
                <a:solidFill>
                  <a:srgbClr val="130A44"/>
                </a:solidFill>
                <a:latin typeface="DM Sans" pitchFamily="34" charset="0"/>
                <a:ea typeface="DM Sans" pitchFamily="34" charset="-122"/>
                <a:cs typeface="DM Sans" pitchFamily="34" charset="-120"/>
              </a:rPr>
              <a:t>Issue #4: Terminology</a:t>
            </a:r>
            <a:endParaRPr lang="en-US" sz="2700" dirty="0"/>
          </a:p>
        </p:txBody>
      </p:sp>
      <p:sp>
        <p:nvSpPr>
          <p:cNvPr id="4" name="Text 1"/>
          <p:cNvSpPr/>
          <p:nvPr/>
        </p:nvSpPr>
        <p:spPr>
          <a:xfrm>
            <a:off x="475699" y="476250"/>
            <a:ext cx="8229600" cy="160020"/>
          </a:xfrm>
          <a:prstGeom prst="rect">
            <a:avLst/>
          </a:prstGeom>
          <a:noFill/>
          <a:ln/>
        </p:spPr>
        <p:txBody>
          <a:bodyPr wrap="square" lIns="0" tIns="0" rIns="0" bIns="0" rtlCol="0" anchor="t"/>
          <a:lstStyle/>
          <a:p>
            <a:pPr algn="l">
              <a:lnSpc>
                <a:spcPts val="1260"/>
              </a:lnSpc>
            </a:pPr>
            <a:r>
              <a:rPr lang="en-US" sz="1100" b="1" spc="120" kern="0" dirty="0">
                <a:solidFill>
                  <a:srgbClr val="5A55F4"/>
                </a:solidFill>
                <a:latin typeface="DM Sans" pitchFamily="34" charset="0"/>
                <a:ea typeface="DM Sans" pitchFamily="34" charset="-122"/>
                <a:cs typeface="DM Sans" pitchFamily="34" charset="-120"/>
              </a:rPr>
              <a:t>SEVERITY 3/4 VIOLATIONS</a:t>
            </a:r>
            <a:endParaRPr lang="en-US" sz="1050" dirty="0"/>
          </a:p>
        </p:txBody>
      </p:sp>
      <p:graphicFrame>
        <p:nvGraphicFramePr>
          <p:cNvPr id="20" name="Table 0"/>
          <p:cNvGraphicFramePr>
            <a:graphicFrameLocks noGrp="1"/>
          </p:cNvGraphicFramePr>
          <p:nvPr>
            <p:extLst>
              <p:ext uri="{D42A27DB-BD31-4B8C-83A1-F6EECF244321}">
                <p14:modId xmlns:p14="http://schemas.microsoft.com/office/powerpoint/2010/main" val="1579011935"/>
              </p:ext>
            </p:extLst>
          </p:nvPr>
        </p:nvGraphicFramePr>
        <p:xfrm>
          <a:off x="475806" y="1390311"/>
          <a:ext cx="8072065" cy="1503983"/>
        </p:xfrm>
        <a:graphic>
          <a:graphicData uri="http://schemas.openxmlformats.org/drawingml/2006/table">
            <a:tbl>
              <a:tblPr/>
              <a:tblGrid>
                <a:gridCol w="2566798"/>
                <a:gridCol w="1248792"/>
                <a:gridCol w="4218501"/>
              </a:tblGrid>
              <a:tr h="437183">
                <a:tc>
                  <a:txBody>
                    <a:bodyPr/>
                    <a:lstStyle/>
                    <a:p>
                      <a:pPr algn="l"/>
                      <a:r>
                        <a:rPr lang="en-US" sz="1200" b="1" dirty="0">
                          <a:solidFill>
                            <a:srgbClr val="130A44"/>
                          </a:solidFill>
                          <a:latin typeface="DM Sans" pitchFamily="34" charset="0"/>
                          <a:ea typeface="DM Sans" pitchFamily="34" charset="-122"/>
                          <a:cs typeface="DM Sans" pitchFamily="34" charset="-120"/>
                        </a:rPr>
                        <a:t>Heuristic</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1200" b="1" dirty="0">
                          <a:solidFill>
                            <a:srgbClr val="130A44"/>
                          </a:solidFill>
                          <a:latin typeface="DM Sans" pitchFamily="34" charset="0"/>
                          <a:ea typeface="DM Sans" pitchFamily="34" charset="-122"/>
                          <a:cs typeface="DM Sans" pitchFamily="34" charset="-120"/>
                        </a:rPr>
                        <a:t>Severity</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1200" b="1" dirty="0">
                          <a:solidFill>
                            <a:srgbClr val="130A44"/>
                          </a:solidFill>
                          <a:latin typeface="DM Sans" pitchFamily="34" charset="0"/>
                          <a:ea typeface="DM Sans" pitchFamily="34" charset="-122"/>
                          <a:cs typeface="DM Sans" pitchFamily="34" charset="-120"/>
                        </a:rPr>
                        <a:t>Description</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r>
              <a:tr h="514350">
                <a:tc>
                  <a:txBody>
                    <a:bodyPr/>
                    <a:lstStyle/>
                    <a:p>
                      <a:pPr algn="l"/>
                      <a:r>
                        <a:rPr lang="en-US" sz="1200" dirty="0">
                          <a:solidFill>
                            <a:srgbClr val="130A44"/>
                          </a:solidFill>
                          <a:latin typeface="DM Sans" pitchFamily="34" charset="0"/>
                          <a:ea typeface="DM Sans" pitchFamily="34" charset="-122"/>
                          <a:cs typeface="DM Sans" pitchFamily="34" charset="-120"/>
                        </a:rPr>
                        <a:t>H4 Consistency &amp; Standards</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1200" dirty="0">
                          <a:solidFill>
                            <a:srgbClr val="130A44"/>
                          </a:solidFill>
                          <a:latin typeface="DM Sans" pitchFamily="34" charset="0"/>
                          <a:ea typeface="DM Sans" pitchFamily="34" charset="-122"/>
                          <a:cs typeface="DM Sans" pitchFamily="34" charset="-120"/>
                        </a:rPr>
                        <a:t>3</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1200" b="0" dirty="0">
                          <a:solidFill>
                            <a:srgbClr val="130A44"/>
                          </a:solidFill>
                          <a:latin typeface="DM Sans" pitchFamily="34" charset="0"/>
                          <a:ea typeface="DM Sans" pitchFamily="34" charset="-122"/>
                          <a:cs typeface="DM Sans" pitchFamily="34" charset="-120"/>
                        </a:rPr>
                        <a:t>There is an inconsistency between invite / add friends on the create group page.</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r>
              <a:tr h="514350">
                <a:tc>
                  <a:txBody>
                    <a:bodyPr/>
                    <a:lstStyle/>
                    <a:p>
                      <a:pPr algn="l"/>
                      <a:r>
                        <a:rPr lang="en-US" sz="1200" dirty="0">
                          <a:solidFill>
                            <a:srgbClr val="130A44"/>
                          </a:solidFill>
                          <a:latin typeface="DM Sans" pitchFamily="34" charset="0"/>
                          <a:ea typeface="DM Sans" pitchFamily="34" charset="-122"/>
                          <a:cs typeface="DM Sans" pitchFamily="34" charset="-120"/>
                        </a:rPr>
                        <a:t>H2 Match Between System &amp; Real World</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1200" dirty="0">
                          <a:solidFill>
                            <a:srgbClr val="130A44"/>
                          </a:solidFill>
                          <a:latin typeface="DM Sans" pitchFamily="34" charset="0"/>
                          <a:ea typeface="DM Sans" pitchFamily="34" charset="-122"/>
                          <a:cs typeface="DM Sans" pitchFamily="34" charset="-120"/>
                        </a:rPr>
                        <a:t>3</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1200" b="0" dirty="0">
                          <a:solidFill>
                            <a:srgbClr val="130A44"/>
                          </a:solidFill>
                          <a:latin typeface="DM Sans" pitchFamily="34" charset="0"/>
                          <a:ea typeface="DM Sans" pitchFamily="34" charset="-122"/>
                          <a:cs typeface="DM Sans" pitchFamily="34" charset="-120"/>
                        </a:rPr>
                        <a:t>“Cadence” is confusing as a term</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r>
            </a:tbl>
          </a:graphicData>
        </a:graphic>
      </p:graphicFrame>
      <p:pic>
        <p:nvPicPr>
          <p:cNvPr id="6" name="Image 0" descr="https://pitch-assets-ccb95893-de3f-4266-973c-20049231b248.s3.eu-west-1.amazonaws.com/try-pitch-pdf-export-logo.svg">
            <a:hlinkClick r:id="rId3" tooltip=""/>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136595" y="4803153"/>
            <a:ext cx="515221" cy="22730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ECF4F9"/>
        </a:solidFill>
      </p:bgPr>
    </p:bg>
    <p:spTree>
      <p:nvGrpSpPr>
        <p:cNvPr id="1" name=""/>
        <p:cNvGrpSpPr/>
        <p:nvPr/>
      </p:nvGrpSpPr>
      <p:grpSpPr>
        <a:xfrm>
          <a:off x="0" y="0"/>
          <a:ext cx="0" cy="0"/>
          <a:chOff x="0" y="0"/>
          <a:chExt cx="0" cy="0"/>
        </a:xfrm>
      </p:grpSpPr>
      <p:sp>
        <p:nvSpPr>
          <p:cNvPr id="3" name="Text 0"/>
          <p:cNvSpPr/>
          <p:nvPr/>
        </p:nvSpPr>
        <p:spPr>
          <a:xfrm>
            <a:off x="476184" y="762229"/>
            <a:ext cx="8229600" cy="411472"/>
          </a:xfrm>
          <a:prstGeom prst="rect">
            <a:avLst/>
          </a:prstGeom>
          <a:noFill/>
          <a:ln/>
        </p:spPr>
        <p:txBody>
          <a:bodyPr wrap="square" lIns="0" tIns="0" rIns="0" bIns="0" rtlCol="0" anchor="t"/>
          <a:lstStyle/>
          <a:p>
            <a:pPr algn="ctr">
              <a:lnSpc>
                <a:spcPts val="3240"/>
              </a:lnSpc>
            </a:pPr>
            <a:r>
              <a:rPr lang="en-US" sz="2700" b="1" spc="-12" kern="0" dirty="0">
                <a:solidFill>
                  <a:srgbClr val="130A44"/>
                </a:solidFill>
                <a:latin typeface="DM Sans" pitchFamily="34" charset="0"/>
                <a:ea typeface="DM Sans" pitchFamily="34" charset="-122"/>
                <a:cs typeface="DM Sans" pitchFamily="34" charset="-120"/>
              </a:rPr>
              <a:t>team</a:t>
            </a:r>
            <a:endParaRPr lang="en-US" sz="2700" dirty="0"/>
          </a:p>
        </p:txBody>
      </p:sp>
      <p:sp>
        <p:nvSpPr>
          <p:cNvPr id="4" name="Text 1"/>
          <p:cNvSpPr/>
          <p:nvPr/>
        </p:nvSpPr>
        <p:spPr>
          <a:xfrm>
            <a:off x="472596" y="3464811"/>
            <a:ext cx="2743200" cy="952500"/>
          </a:xfrm>
          <a:prstGeom prst="rect">
            <a:avLst/>
          </a:prstGeom>
          <a:noFill/>
          <a:ln/>
        </p:spPr>
        <p:txBody>
          <a:bodyPr wrap="square" lIns="0" tIns="0" rIns="0" bIns="0" rtlCol="0" anchor="t"/>
          <a:lstStyle/>
          <a:p>
            <a:pPr algn="ctr">
              <a:lnSpc>
                <a:spcPts val="1890"/>
              </a:lnSpc>
            </a:pPr>
            <a:r>
              <a:rPr lang="en-US" sz="1400" b="1" dirty="0">
                <a:solidFill>
                  <a:srgbClr val="130A44"/>
                </a:solidFill>
                <a:latin typeface="Apfel Grotezk" pitchFamily="34" charset="0"/>
                <a:ea typeface="Apfel Grotezk" pitchFamily="34" charset="-122"/>
                <a:cs typeface="Apfel Grotezk" pitchFamily="34" charset="-120"/>
              </a:rPr>
              <a:t>Gabriel Iluma</a:t>
            </a:r>
            <a:endParaRPr lang="en-US" sz="1350" dirty="0"/>
          </a:p>
          <a:p>
            <a:pPr algn="ctr">
              <a:lnSpc>
                <a:spcPts val="1890"/>
              </a:lnSpc>
            </a:pPr>
            <a:r>
              <a:rPr lang="en-US" sz="1200" b="0" dirty="0">
                <a:solidFill>
                  <a:srgbClr val="696969"/>
                </a:solidFill>
                <a:latin typeface="Apfel Grotezk" pitchFamily="34" charset="0"/>
                <a:ea typeface="Apfel Grotezk" pitchFamily="34" charset="-122"/>
                <a:cs typeface="Apfel Grotezk" pitchFamily="34" charset="-120"/>
              </a:rPr>
              <a:t>Abuja, Nigeria</a:t>
            </a:r>
            <a:endParaRPr lang="en-US" sz="1350" dirty="0"/>
          </a:p>
          <a:p>
            <a:pPr algn="ctr">
              <a:lnSpc>
                <a:spcPts val="1890"/>
              </a:lnSpc>
            </a:pPr>
            <a:r>
              <a:rPr lang="en-US" sz="1200" b="0" dirty="0">
                <a:solidFill>
                  <a:srgbClr val="696969"/>
                </a:solidFill>
                <a:latin typeface="Apfel Grotezk" pitchFamily="34" charset="0"/>
                <a:ea typeface="Apfel Grotezk" pitchFamily="34" charset="-122"/>
                <a:cs typeface="Apfel Grotezk" pitchFamily="34" charset="-120"/>
              </a:rPr>
              <a:t>Product Design &amp; Computer Science</a:t>
            </a:r>
            <a:endParaRPr lang="en-US" sz="1350" dirty="0"/>
          </a:p>
          <a:p>
            <a:pPr algn="ctr">
              <a:lnSpc>
                <a:spcPts val="1890"/>
              </a:lnSpc>
            </a:pPr>
            <a:r>
              <a:rPr lang="en-US" sz="1200" b="0" dirty="0">
                <a:solidFill>
                  <a:srgbClr val="696969"/>
                </a:solidFill>
                <a:latin typeface="Apfel Grotezk" pitchFamily="34" charset="0"/>
                <a:ea typeface="Apfel Grotezk" pitchFamily="34" charset="-122"/>
                <a:cs typeface="Apfel Grotezk" pitchFamily="34" charset="-120"/>
              </a:rPr>
              <a:t>Class of 2024</a:t>
            </a:r>
            <a:endParaRPr lang="en-US" sz="1350" dirty="0"/>
          </a:p>
        </p:txBody>
      </p:sp>
      <p:sp>
        <p:nvSpPr>
          <p:cNvPr id="5" name="Text 2"/>
          <p:cNvSpPr/>
          <p:nvPr/>
        </p:nvSpPr>
        <p:spPr>
          <a:xfrm>
            <a:off x="6043401" y="3464324"/>
            <a:ext cx="2743200" cy="952500"/>
          </a:xfrm>
          <a:prstGeom prst="rect">
            <a:avLst/>
          </a:prstGeom>
          <a:noFill/>
          <a:ln/>
        </p:spPr>
        <p:txBody>
          <a:bodyPr wrap="square" lIns="0" tIns="0" rIns="0" bIns="0" rtlCol="0" anchor="t"/>
          <a:lstStyle/>
          <a:p>
            <a:pPr algn="ctr">
              <a:lnSpc>
                <a:spcPts val="1890"/>
              </a:lnSpc>
            </a:pPr>
            <a:r>
              <a:rPr lang="en-US" sz="1400" b="1" dirty="0">
                <a:solidFill>
                  <a:srgbClr val="130A44"/>
                </a:solidFill>
                <a:latin typeface="Apfel Grotezk" pitchFamily="34" charset="0"/>
                <a:ea typeface="Apfel Grotezk" pitchFamily="34" charset="-122"/>
                <a:cs typeface="Apfel Grotezk" pitchFamily="34" charset="-120"/>
              </a:rPr>
              <a:t>Chloe Pae</a:t>
            </a:r>
            <a:endParaRPr lang="en-US" sz="1350" dirty="0"/>
          </a:p>
          <a:p>
            <a:pPr algn="ctr">
              <a:lnSpc>
                <a:spcPts val="1890"/>
              </a:lnSpc>
            </a:pPr>
            <a:r>
              <a:rPr lang="en-US" sz="1200" b="0" dirty="0">
                <a:solidFill>
                  <a:srgbClr val="696969"/>
                </a:solidFill>
                <a:latin typeface="Apfel Grotezk" pitchFamily="34" charset="0"/>
                <a:ea typeface="Apfel Grotezk" pitchFamily="34" charset="-122"/>
                <a:cs typeface="Apfel Grotezk" pitchFamily="34" charset="-120"/>
              </a:rPr>
              <a:t>New York City</a:t>
            </a:r>
            <a:endParaRPr lang="en-US" sz="1350" dirty="0"/>
          </a:p>
          <a:p>
            <a:pPr algn="ctr">
              <a:lnSpc>
                <a:spcPts val="1890"/>
              </a:lnSpc>
            </a:pPr>
            <a:r>
              <a:rPr lang="en-US" sz="1200" b="0" dirty="0">
                <a:solidFill>
                  <a:srgbClr val="696969"/>
                </a:solidFill>
                <a:latin typeface="Apfel Grotezk" pitchFamily="34" charset="0"/>
                <a:ea typeface="Apfel Grotezk" pitchFamily="34" charset="-122"/>
                <a:cs typeface="Apfel Grotezk" pitchFamily="34" charset="-120"/>
              </a:rPr>
              <a:t>Symbolic Systems</a:t>
            </a:r>
            <a:endParaRPr lang="en-US" sz="1350" dirty="0"/>
          </a:p>
          <a:p>
            <a:pPr algn="ctr">
              <a:lnSpc>
                <a:spcPts val="1890"/>
              </a:lnSpc>
            </a:pPr>
            <a:r>
              <a:rPr lang="en-US" sz="1200" b="0" dirty="0">
                <a:solidFill>
                  <a:srgbClr val="696969"/>
                </a:solidFill>
                <a:latin typeface="Apfel Grotezk" pitchFamily="34" charset="0"/>
                <a:ea typeface="Apfel Grotezk" pitchFamily="34" charset="-122"/>
                <a:cs typeface="Apfel Grotezk" pitchFamily="34" charset="-120"/>
              </a:rPr>
              <a:t>Class of 2024</a:t>
            </a:r>
            <a:endParaRPr lang="en-US" sz="1350" dirty="0"/>
          </a:p>
        </p:txBody>
      </p:sp>
      <p:sp>
        <p:nvSpPr>
          <p:cNvPr id="6" name="Text 3"/>
          <p:cNvSpPr/>
          <p:nvPr/>
        </p:nvSpPr>
        <p:spPr>
          <a:xfrm>
            <a:off x="3259435" y="3464324"/>
            <a:ext cx="2743200" cy="952500"/>
          </a:xfrm>
          <a:prstGeom prst="rect">
            <a:avLst/>
          </a:prstGeom>
          <a:noFill/>
          <a:ln/>
        </p:spPr>
        <p:txBody>
          <a:bodyPr wrap="square" lIns="0" tIns="0" rIns="0" bIns="0" rtlCol="0" anchor="t"/>
          <a:lstStyle/>
          <a:p>
            <a:pPr algn="ctr">
              <a:lnSpc>
                <a:spcPts val="1890"/>
              </a:lnSpc>
            </a:pPr>
            <a:r>
              <a:rPr lang="en-US" sz="1400" b="1" dirty="0">
                <a:solidFill>
                  <a:srgbClr val="130A44"/>
                </a:solidFill>
                <a:latin typeface="Apfel Grotezk" pitchFamily="34" charset="0"/>
                <a:ea typeface="Apfel Grotezk" pitchFamily="34" charset="-122"/>
                <a:cs typeface="Apfel Grotezk" pitchFamily="34" charset="-120"/>
              </a:rPr>
              <a:t>Paige Olson</a:t>
            </a:r>
            <a:endParaRPr lang="en-US" sz="1350" dirty="0"/>
          </a:p>
          <a:p>
            <a:pPr algn="ctr">
              <a:lnSpc>
                <a:spcPts val="1890"/>
              </a:lnSpc>
            </a:pPr>
            <a:r>
              <a:rPr lang="en-US" sz="1200" b="0" dirty="0">
                <a:solidFill>
                  <a:srgbClr val="696969"/>
                </a:solidFill>
                <a:latin typeface="Apfel Grotezk" pitchFamily="34" charset="0"/>
                <a:ea typeface="Apfel Grotezk" pitchFamily="34" charset="-122"/>
                <a:cs typeface="Apfel Grotezk" pitchFamily="34" charset="-120"/>
              </a:rPr>
              <a:t>San Diego</a:t>
            </a:r>
            <a:endParaRPr lang="en-US" sz="1350" dirty="0"/>
          </a:p>
          <a:p>
            <a:pPr algn="ctr">
              <a:lnSpc>
                <a:spcPts val="1890"/>
              </a:lnSpc>
            </a:pPr>
            <a:r>
              <a:rPr lang="en-US" sz="1200" b="0" dirty="0">
                <a:solidFill>
                  <a:srgbClr val="696969"/>
                </a:solidFill>
                <a:latin typeface="Apfel Grotezk" pitchFamily="34" charset="0"/>
                <a:ea typeface="Apfel Grotezk" pitchFamily="34" charset="-122"/>
                <a:cs typeface="Apfel Grotezk" pitchFamily="34" charset="-120"/>
              </a:rPr>
              <a:t>Symbolic Systems</a:t>
            </a:r>
            <a:endParaRPr lang="en-US" sz="1350" dirty="0"/>
          </a:p>
          <a:p>
            <a:pPr algn="ctr">
              <a:lnSpc>
                <a:spcPts val="1890"/>
              </a:lnSpc>
            </a:pPr>
            <a:r>
              <a:rPr lang="en-US" sz="1200" b="0" dirty="0">
                <a:solidFill>
                  <a:srgbClr val="696969"/>
                </a:solidFill>
                <a:latin typeface="Apfel Grotezk" pitchFamily="34" charset="0"/>
                <a:ea typeface="Apfel Grotezk" pitchFamily="34" charset="-122"/>
                <a:cs typeface="Apfel Grotezk" pitchFamily="34" charset="-120"/>
              </a:rPr>
              <a:t>Class of 2024</a:t>
            </a:r>
            <a:endParaRPr lang="en-US" sz="1350" dirty="0"/>
          </a:p>
        </p:txBody>
      </p:sp>
      <p:pic>
        <p:nvPicPr>
          <p:cNvPr id="7" name="Image 0" descr="https://pitch-assets-ccb95893-de3f-4266-973c-20049231b248.s3.eu-west-1.amazonaws.com/f93d9917-d3c0-4284-95ef-4002c656b8e4?pitch-bytes=749284&amp;pitch-content-type=image%2Fjpeg">    </p:cNvPr>
          <p:cNvPicPr>
            <a:picLocks noChangeAspect="1"/>
          </p:cNvPicPr>
          <p:nvPr/>
        </p:nvPicPr>
        <p:blipFill>
          <a:blip r:embed="rId1"/>
          <a:srcRect l="12703" r="4652" t="35198" b="2818"/>
          <a:stretch/>
        </p:blipFill>
        <p:spPr>
          <a:xfrm>
            <a:off x="865369" y="1349778"/>
            <a:ext cx="1827698" cy="1827698"/>
          </a:xfrm>
          <a:prstGeom prst="ellipse">
            <a:avLst/>
          </a:prstGeom>
        </p:spPr>
      </p:pic>
      <p:pic>
        <p:nvPicPr>
          <p:cNvPr id="8" name="Image 1" descr="https://pitch-assets-ccb95893-de3f-4266-973c-20049231b248.s3.eu-west-1.amazonaws.com/2fc11171-d333-4f30-8a72-2b89268018f2?pitch-bytes=523442&amp;pitch-content-type=image%2Fpng">    </p:cNvPr>
          <p:cNvPicPr>
            <a:picLocks noChangeAspect="1"/>
          </p:cNvPicPr>
          <p:nvPr/>
        </p:nvPicPr>
        <p:blipFill>
          <a:blip r:embed="rId2"/>
          <a:srcRect l="0" r="0" t="9165" b="16271"/>
          <a:stretch/>
        </p:blipFill>
        <p:spPr>
          <a:xfrm>
            <a:off x="3651354" y="1347260"/>
            <a:ext cx="1827698" cy="1827698"/>
          </a:xfrm>
          <a:prstGeom prst="ellipse">
            <a:avLst/>
          </a:prstGeom>
        </p:spPr>
      </p:pic>
      <p:pic>
        <p:nvPicPr>
          <p:cNvPr id="9" name="Image 2" descr="https://pitch-assets-ccb95893-de3f-4266-973c-20049231b248.s3.eu-west-1.amazonaws.com/0d6a6fbf-e672-4fdb-855b-6256971c870a?pitch-bytes=394156&amp;pitch-content-type=image%2Fjpeg">    </p:cNvPr>
          <p:cNvPicPr>
            <a:picLocks noChangeAspect="1"/>
          </p:cNvPicPr>
          <p:nvPr/>
        </p:nvPicPr>
        <p:blipFill>
          <a:blip r:embed="rId3"/>
          <a:srcRect l="0" r="0" t="6670" b="21890"/>
          <a:stretch/>
        </p:blipFill>
        <p:spPr>
          <a:xfrm>
            <a:off x="6434193" y="1351158"/>
            <a:ext cx="1827698" cy="1827698"/>
          </a:xfrm>
          <a:prstGeom prst="ellipse">
            <a:avLst/>
          </a:prstGeom>
        </p:spPr>
      </p:pic>
      <p:pic>
        <p:nvPicPr>
          <p:cNvPr id="10" name="Image 3" descr="https://pitch-assets-ccb95893-de3f-4266-973c-20049231b248.s3.eu-west-1.amazonaws.com/try-pitch-pdf-export-logo.svg">
            <a:hlinkClick r:id="rId6" tooltip=""/>
          </p:cNvPr>
          <p:cNvPicPr>
            <a:picLocks noChangeAspect="1"/>
          </p:cNvPicPr>
          <p:nvPr/>
        </p:nvPicPr>
        <p:blipFill>
          <a:blip r:embed="rId4">
            <a:extLst>
              <a:ext uri="{96DAC541-7B7A-43D3-8B79-37D633B846F1}">
                <asvg:svgBlip xmlns:asvg="http://schemas.microsoft.com/office/drawing/2016/SVG/main" r:embed="rId5"/>
              </a:ext>
            </a:extLst>
          </a:blip>
          <a:srcRect l="0" r="0" t="0" b="0"/>
          <a:stretch/>
        </p:blipFill>
        <p:spPr>
          <a:xfrm>
            <a:off x="136595" y="4803153"/>
            <a:ext cx="515221" cy="22730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5A55F4"/>
        </a:solidFill>
      </p:bgPr>
    </p:bg>
    <p:spTree>
      <p:nvGrpSpPr>
        <p:cNvPr id="1" name=""/>
        <p:cNvGrpSpPr/>
        <p:nvPr/>
      </p:nvGrpSpPr>
      <p:grpSpPr>
        <a:xfrm>
          <a:off x="0" y="0"/>
          <a:ext cx="0" cy="0"/>
          <a:chOff x="0" y="0"/>
          <a:chExt cx="0" cy="0"/>
        </a:xfrm>
      </p:grpSpPr>
      <p:pic>
        <p:nvPicPr>
          <p:cNvPr id="3" name="Image 0" descr="https://pitch-assets-ccb95893-de3f-4266-973c-20049231b248.s3.eu-west-1.amazonaws.com/c4ccc0c0-8027-49e2-8fb2-f8b3ffaae86d?pitch-bytes=113173&amp;pitch-content-type=image%2Fpng">    </p:cNvPr>
          <p:cNvPicPr>
            <a:picLocks noChangeAspect="1"/>
          </p:cNvPicPr>
          <p:nvPr/>
        </p:nvPicPr>
        <p:blipFill>
          <a:blip r:embed="rId1"/>
          <a:srcRect l="0" r="0" t="0" b="0"/>
          <a:stretch/>
        </p:blipFill>
        <p:spPr>
          <a:xfrm>
            <a:off x="0" y="0"/>
            <a:ext cx="9144000" cy="5143500"/>
          </a:xfrm>
          <a:prstGeom prst="rect">
            <a:avLst/>
          </a:prstGeom>
        </p:spPr>
      </p:pic>
      <p:sp>
        <p:nvSpPr>
          <p:cNvPr id="4" name="Text 0"/>
          <p:cNvSpPr/>
          <p:nvPr/>
        </p:nvSpPr>
        <p:spPr>
          <a:xfrm>
            <a:off x="475699" y="476250"/>
            <a:ext cx="8229600" cy="157163"/>
          </a:xfrm>
          <a:prstGeom prst="rect">
            <a:avLst/>
          </a:prstGeom>
          <a:noFill/>
          <a:ln/>
        </p:spPr>
        <p:txBody>
          <a:bodyPr wrap="square" lIns="0" tIns="0" rIns="0" bIns="0" rtlCol="0" anchor="t"/>
          <a:lstStyle/>
          <a:p>
            <a:pPr algn="l">
              <a:lnSpc>
                <a:spcPts val="1260"/>
              </a:lnSpc>
            </a:pPr>
            <a:r>
              <a:rPr lang="en-US" sz="1100" b="1" spc="120" kern="0" dirty="0">
                <a:solidFill>
                  <a:srgbClr val="FFFFFF"/>
                </a:solidFill>
                <a:latin typeface="DM Sans" pitchFamily="34" charset="0"/>
                <a:ea typeface="DM Sans" pitchFamily="34" charset="-122"/>
                <a:cs typeface="DM Sans" pitchFamily="34" charset="-120"/>
              </a:rPr>
              <a:t>TERMINOLOGY</a:t>
            </a:r>
            <a:endParaRPr lang="en-US" sz="1050" dirty="0"/>
          </a:p>
        </p:txBody>
      </p:sp>
      <p:sp>
        <p:nvSpPr>
          <p:cNvPr id="5" name="Text 1"/>
          <p:cNvSpPr/>
          <p:nvPr/>
        </p:nvSpPr>
        <p:spPr>
          <a:xfrm>
            <a:off x="476184" y="761037"/>
            <a:ext cx="8229600" cy="409575"/>
          </a:xfrm>
          <a:prstGeom prst="rect">
            <a:avLst/>
          </a:prstGeom>
          <a:noFill/>
          <a:ln/>
        </p:spPr>
        <p:txBody>
          <a:bodyPr wrap="square" lIns="0" tIns="0" rIns="0" bIns="0" rtlCol="0" anchor="t"/>
          <a:lstStyle/>
          <a:p>
            <a:pPr algn="l">
              <a:lnSpc>
                <a:spcPts val="3240"/>
              </a:lnSpc>
            </a:pPr>
            <a:r>
              <a:rPr lang="en-US" sz="2700" b="1" spc="-12" kern="0" dirty="0">
                <a:solidFill>
                  <a:srgbClr val="FFFFFF"/>
                </a:solidFill>
                <a:latin typeface="DM Sans" pitchFamily="34" charset="0"/>
                <a:ea typeface="DM Sans" pitchFamily="34" charset="-122"/>
                <a:cs typeface="DM Sans" pitchFamily="34" charset="-120"/>
              </a:rPr>
              <a:t>Revision 4.1</a:t>
            </a:r>
            <a:endParaRPr lang="en-US" sz="2700" dirty="0"/>
          </a:p>
        </p:txBody>
      </p:sp>
      <p:pic>
        <p:nvPicPr>
          <p:cNvPr id="6" name="Image 1" descr="https://pitch-assets-ccb95893-de3f-4266-973c-20049231b248.s3.eu-west-1.amazonaws.com/de22639c-ce67-4d82-8908-30aa9648be80?pitch-bytes=1256265&amp;pitch-content-type=image%2Fpng">    </p:cNvPr>
          <p:cNvPicPr>
            <a:picLocks noChangeAspect="1"/>
          </p:cNvPicPr>
          <p:nvPr/>
        </p:nvPicPr>
        <p:blipFill>
          <a:blip r:embed="rId2"/>
          <a:srcRect l="0" r="0" t="0" b="0"/>
          <a:stretch/>
        </p:blipFill>
        <p:spPr>
          <a:xfrm>
            <a:off x="763429" y="1367283"/>
            <a:ext cx="2679608" cy="2620750"/>
          </a:xfrm>
          <a:prstGeom prst="rect">
            <a:avLst/>
          </a:prstGeom>
        </p:spPr>
      </p:pic>
      <p:pic>
        <p:nvPicPr>
          <p:cNvPr id="7" name="Image 2" descr="https://pitch-assets-ccb95893-de3f-4266-973c-20049231b248.s3.eu-west-1.amazonaws.com/f4a1a88c-1d86-4006-9825-ef7326eb4c35?pitch-bytes=1247634&amp;pitch-content-type=image%2Fpng">    </p:cNvPr>
          <p:cNvPicPr>
            <a:picLocks noChangeAspect="1"/>
          </p:cNvPicPr>
          <p:nvPr/>
        </p:nvPicPr>
        <p:blipFill>
          <a:blip r:embed="rId3"/>
          <a:srcRect l="0" r="0" t="0" b="0"/>
          <a:stretch/>
        </p:blipFill>
        <p:spPr>
          <a:xfrm>
            <a:off x="5139468" y="1367283"/>
            <a:ext cx="2679608" cy="2620750"/>
          </a:xfrm>
          <a:prstGeom prst="rect">
            <a:avLst/>
          </a:prstGeom>
        </p:spPr>
      </p:pic>
      <p:sp>
        <p:nvSpPr>
          <p:cNvPr id="8" name="Text 2"/>
          <p:cNvSpPr/>
          <p:nvPr/>
        </p:nvSpPr>
        <p:spPr>
          <a:xfrm>
            <a:off x="763079" y="4275481"/>
            <a:ext cx="3657600" cy="628650"/>
          </a:xfrm>
          <a:prstGeom prst="rect">
            <a:avLst/>
          </a:prstGeom>
          <a:noFill/>
          <a:ln/>
        </p:spPr>
        <p:txBody>
          <a:bodyPr wrap="square" lIns="0" tIns="0" rIns="0" bIns="0" rtlCol="0" anchor="t"/>
          <a:lstStyle/>
          <a:p>
            <a:pPr algn="l">
              <a:lnSpc>
                <a:spcPts val="1680"/>
              </a:lnSpc>
            </a:pPr>
            <a:r>
              <a:rPr lang="en-US" sz="1200" b="1" dirty="0">
                <a:solidFill>
                  <a:srgbClr val="FFFFFF"/>
                </a:solidFill>
                <a:latin typeface="DM Sans" pitchFamily="34" charset="0"/>
                <a:ea typeface="DM Sans" pitchFamily="34" charset="-122"/>
                <a:cs typeface="DM Sans" pitchFamily="34" charset="-120"/>
              </a:rPr>
              <a:t>Before</a:t>
            </a:r>
            <a:endParaRPr lang="en-US" sz="1200" dirty="0"/>
          </a:p>
          <a:p>
            <a:pPr algn="l">
              <a:lnSpc>
                <a:spcPts val="1680"/>
              </a:lnSpc>
            </a:pPr>
            <a:r>
              <a:rPr lang="en-US" sz="1200" b="0" dirty="0">
                <a:solidFill>
                  <a:srgbClr val="FFFFFF"/>
                </a:solidFill>
                <a:latin typeface="DM Sans" pitchFamily="34" charset="0"/>
                <a:ea typeface="DM Sans" pitchFamily="34" charset="-122"/>
                <a:cs typeface="DM Sans" pitchFamily="34" charset="-120"/>
              </a:rPr>
              <a:t>User clicks to "Invite Friends" but is taken to a screen to "Add Friends.</a:t>
            </a:r>
            <a:endParaRPr lang="en-US" sz="1200" dirty="0"/>
          </a:p>
        </p:txBody>
      </p:sp>
      <p:sp>
        <p:nvSpPr>
          <p:cNvPr id="9" name="Text 3"/>
          <p:cNvSpPr/>
          <p:nvPr/>
        </p:nvSpPr>
        <p:spPr>
          <a:xfrm>
            <a:off x="5138115" y="4279365"/>
            <a:ext cx="3657600" cy="419100"/>
          </a:xfrm>
          <a:prstGeom prst="rect">
            <a:avLst/>
          </a:prstGeom>
          <a:noFill/>
          <a:ln/>
        </p:spPr>
        <p:txBody>
          <a:bodyPr wrap="square" lIns="0" tIns="0" rIns="0" bIns="0" rtlCol="0" anchor="t"/>
          <a:lstStyle/>
          <a:p>
            <a:pPr algn="l">
              <a:lnSpc>
                <a:spcPts val="1680"/>
              </a:lnSpc>
            </a:pPr>
            <a:r>
              <a:rPr lang="en-US" sz="1200" b="1" dirty="0">
                <a:solidFill>
                  <a:srgbClr val="FFFFFF"/>
                </a:solidFill>
                <a:latin typeface="DM Sans" pitchFamily="34" charset="0"/>
                <a:ea typeface="DM Sans" pitchFamily="34" charset="-122"/>
                <a:cs typeface="DM Sans" pitchFamily="34" charset="-120"/>
              </a:rPr>
              <a:t>After</a:t>
            </a:r>
            <a:endParaRPr lang="en-US" sz="1200" dirty="0"/>
          </a:p>
          <a:p>
            <a:pPr algn="l">
              <a:lnSpc>
                <a:spcPts val="1680"/>
              </a:lnSpc>
            </a:pPr>
            <a:r>
              <a:rPr lang="en-US" sz="1200" b="0" dirty="0">
                <a:solidFill>
                  <a:srgbClr val="FFFFFF"/>
                </a:solidFill>
                <a:latin typeface="DM Sans" pitchFamily="34" charset="0"/>
                <a:ea typeface="DM Sans" pitchFamily="34" charset="-122"/>
                <a:cs typeface="DM Sans" pitchFamily="34" charset="-120"/>
              </a:rPr>
              <a:t>Changed to be consistent.</a:t>
            </a:r>
            <a:endParaRPr lang="en-US" sz="1200" dirty="0"/>
          </a:p>
        </p:txBody>
      </p:sp>
      <p:sp>
        <p:nvSpPr>
          <p:cNvPr id="10" name="Shape 4"/>
          <p:cNvSpPr/>
          <p:nvPr/>
        </p:nvSpPr>
        <p:spPr>
          <a:xfrm rot="12698257">
            <a:off x="3134714" y="1759058"/>
            <a:ext cx="639057" cy="0"/>
          </a:xfrm>
          <a:prstGeom prst="line">
            <a:avLst/>
          </a:prstGeom>
          <a:solidFill>
            <a:srgbClr val="FFFFFF"/>
          </a:solidFill>
          <a:ln w="21167">
            <a:solidFill>
              <a:srgbClr val="130A44"/>
            </a:solidFill>
            <a:prstDash val="solid"/>
            <a:headEnd type="none"/>
            <a:tailEnd type="triangle"/>
          </a:ln>
        </p:spPr>
      </p:sp>
      <p:sp>
        <p:nvSpPr>
          <p:cNvPr id="11" name="Shape 5"/>
          <p:cNvSpPr/>
          <p:nvPr/>
        </p:nvSpPr>
        <p:spPr>
          <a:xfrm rot="12698257">
            <a:off x="7491182" y="1757553"/>
            <a:ext cx="639057" cy="0"/>
          </a:xfrm>
          <a:prstGeom prst="line">
            <a:avLst/>
          </a:prstGeom>
          <a:solidFill>
            <a:srgbClr val="FFFFFF"/>
          </a:solidFill>
          <a:ln w="21167">
            <a:solidFill>
              <a:srgbClr val="130A44"/>
            </a:solidFill>
            <a:prstDash val="solid"/>
            <a:headEnd type="none"/>
            <a:tailEnd type="triangle"/>
          </a:ln>
        </p:spPr>
      </p:sp>
      <p:sp>
        <p:nvSpPr>
          <p:cNvPr id="12" name="Shape 6"/>
          <p:cNvSpPr/>
          <p:nvPr/>
        </p:nvSpPr>
        <p:spPr>
          <a:xfrm rot="20148793">
            <a:off x="4637474" y="2150288"/>
            <a:ext cx="637537" cy="0"/>
          </a:xfrm>
          <a:prstGeom prst="line">
            <a:avLst/>
          </a:prstGeom>
          <a:solidFill>
            <a:srgbClr val="FFFFFF"/>
          </a:solidFill>
          <a:ln w="21167">
            <a:solidFill>
              <a:srgbClr val="130A44"/>
            </a:solidFill>
            <a:prstDash val="solid"/>
            <a:headEnd type="none"/>
            <a:tailEnd type="triangle"/>
          </a:ln>
        </p:spPr>
      </p:sp>
      <p:sp>
        <p:nvSpPr>
          <p:cNvPr id="13" name="Shape 7"/>
          <p:cNvSpPr/>
          <p:nvPr/>
        </p:nvSpPr>
        <p:spPr>
          <a:xfrm rot="20148793">
            <a:off x="250150" y="2147890"/>
            <a:ext cx="637537" cy="0"/>
          </a:xfrm>
          <a:prstGeom prst="line">
            <a:avLst/>
          </a:prstGeom>
          <a:solidFill>
            <a:srgbClr val="FFFFFF"/>
          </a:solidFill>
          <a:ln w="21167">
            <a:solidFill>
              <a:srgbClr val="130A44"/>
            </a:solidFill>
            <a:prstDash val="solid"/>
            <a:headEnd type="none"/>
            <a:tailEnd type="triangle"/>
          </a:ln>
        </p:spPr>
      </p:sp>
      <p:pic>
        <p:nvPicPr>
          <p:cNvPr id="14" name="Image 3" descr="https://pitch-assets-ccb95893-de3f-4266-973c-20049231b248.s3.eu-west-1.amazonaws.com/try-pitch-pdf-export-logo.svg">
            <a:hlinkClick r:id="rId6" tooltip=""/>
          </p:cNvPr>
          <p:cNvPicPr>
            <a:picLocks noChangeAspect="1"/>
          </p:cNvPicPr>
          <p:nvPr/>
        </p:nvPicPr>
        <p:blipFill>
          <a:blip r:embed="rId4">
            <a:extLst>
              <a:ext uri="{96DAC541-7B7A-43D3-8B79-37D633B846F1}">
                <asvg:svgBlip xmlns:asvg="http://schemas.microsoft.com/office/drawing/2016/SVG/main" r:embed="rId5"/>
              </a:ext>
            </a:extLst>
          </a:blip>
          <a:srcRect l="0" r="0" t="0" b="0"/>
          <a:stretch/>
        </p:blipFill>
        <p:spPr>
          <a:xfrm>
            <a:off x="136595" y="4803153"/>
            <a:ext cx="515221" cy="227303"/>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5A55F4"/>
        </a:solidFill>
      </p:bgPr>
    </p:bg>
    <p:spTree>
      <p:nvGrpSpPr>
        <p:cNvPr id="1" name=""/>
        <p:cNvGrpSpPr/>
        <p:nvPr/>
      </p:nvGrpSpPr>
      <p:grpSpPr>
        <a:xfrm>
          <a:off x="0" y="0"/>
          <a:ext cx="0" cy="0"/>
          <a:chOff x="0" y="0"/>
          <a:chExt cx="0" cy="0"/>
        </a:xfrm>
      </p:grpSpPr>
      <p:pic>
        <p:nvPicPr>
          <p:cNvPr id="3" name="Image 0" descr="https://pitch-assets-ccb95893-de3f-4266-973c-20049231b248.s3.eu-west-1.amazonaws.com/c4ccc0c0-8027-49e2-8fb2-f8b3ffaae86d?pitch-bytes=113173&amp;pitch-content-type=image%2Fpng">    </p:cNvPr>
          <p:cNvPicPr>
            <a:picLocks noChangeAspect="1"/>
          </p:cNvPicPr>
          <p:nvPr/>
        </p:nvPicPr>
        <p:blipFill>
          <a:blip r:embed="rId1"/>
          <a:srcRect l="0" r="0" t="0" b="0"/>
          <a:stretch/>
        </p:blipFill>
        <p:spPr>
          <a:xfrm>
            <a:off x="0" y="0"/>
            <a:ext cx="9144000" cy="5143500"/>
          </a:xfrm>
          <a:prstGeom prst="rect">
            <a:avLst/>
          </a:prstGeom>
        </p:spPr>
      </p:pic>
      <p:sp>
        <p:nvSpPr>
          <p:cNvPr id="4" name="Text 0"/>
          <p:cNvSpPr/>
          <p:nvPr/>
        </p:nvSpPr>
        <p:spPr>
          <a:xfrm>
            <a:off x="475699" y="476250"/>
            <a:ext cx="8229600" cy="160020"/>
          </a:xfrm>
          <a:prstGeom prst="rect">
            <a:avLst/>
          </a:prstGeom>
          <a:noFill/>
          <a:ln/>
        </p:spPr>
        <p:txBody>
          <a:bodyPr wrap="square" lIns="0" tIns="0" rIns="0" bIns="0" rtlCol="0" anchor="t"/>
          <a:lstStyle/>
          <a:p>
            <a:pPr algn="l">
              <a:lnSpc>
                <a:spcPts val="1260"/>
              </a:lnSpc>
            </a:pPr>
            <a:r>
              <a:rPr lang="en-US" sz="1100" b="1" spc="120" kern="0" dirty="0">
                <a:solidFill>
                  <a:srgbClr val="FFFFFF"/>
                </a:solidFill>
                <a:latin typeface="DM Sans" pitchFamily="34" charset="0"/>
                <a:ea typeface="DM Sans" pitchFamily="34" charset="-122"/>
                <a:cs typeface="DM Sans" pitchFamily="34" charset="-120"/>
              </a:rPr>
              <a:t>TERMINOLOGY</a:t>
            </a:r>
            <a:endParaRPr lang="en-US" sz="1050" dirty="0"/>
          </a:p>
        </p:txBody>
      </p:sp>
      <p:sp>
        <p:nvSpPr>
          <p:cNvPr id="5" name="Text 1"/>
          <p:cNvSpPr/>
          <p:nvPr/>
        </p:nvSpPr>
        <p:spPr>
          <a:xfrm>
            <a:off x="476184" y="761037"/>
            <a:ext cx="8229600" cy="409575"/>
          </a:xfrm>
          <a:prstGeom prst="rect">
            <a:avLst/>
          </a:prstGeom>
          <a:noFill/>
          <a:ln/>
        </p:spPr>
        <p:txBody>
          <a:bodyPr wrap="square" lIns="0" tIns="0" rIns="0" bIns="0" rtlCol="0" anchor="t"/>
          <a:lstStyle/>
          <a:p>
            <a:pPr algn="l">
              <a:lnSpc>
                <a:spcPts val="3240"/>
              </a:lnSpc>
            </a:pPr>
            <a:r>
              <a:rPr lang="en-US" sz="2700" b="1" spc="-12" kern="0" dirty="0">
                <a:solidFill>
                  <a:srgbClr val="FFFFFF"/>
                </a:solidFill>
                <a:latin typeface="DM Sans" pitchFamily="34" charset="0"/>
                <a:ea typeface="DM Sans" pitchFamily="34" charset="-122"/>
                <a:cs typeface="DM Sans" pitchFamily="34" charset="-120"/>
              </a:rPr>
              <a:t>Revision 4.2</a:t>
            </a:r>
            <a:endParaRPr lang="en-US" sz="2700" dirty="0"/>
          </a:p>
        </p:txBody>
      </p:sp>
      <p:sp>
        <p:nvSpPr>
          <p:cNvPr id="6" name="Text 2"/>
          <p:cNvSpPr/>
          <p:nvPr/>
        </p:nvSpPr>
        <p:spPr>
          <a:xfrm>
            <a:off x="763079" y="4275481"/>
            <a:ext cx="3657600" cy="419100"/>
          </a:xfrm>
          <a:prstGeom prst="rect">
            <a:avLst/>
          </a:prstGeom>
          <a:noFill/>
          <a:ln/>
        </p:spPr>
        <p:txBody>
          <a:bodyPr wrap="square" lIns="0" tIns="0" rIns="0" bIns="0" rtlCol="0" anchor="t"/>
          <a:lstStyle/>
          <a:p>
            <a:pPr algn="l">
              <a:lnSpc>
                <a:spcPts val="1680"/>
              </a:lnSpc>
            </a:pPr>
            <a:r>
              <a:rPr lang="en-US" sz="1200" b="1" dirty="0">
                <a:solidFill>
                  <a:srgbClr val="FFFFFF"/>
                </a:solidFill>
                <a:latin typeface="DM Sans" pitchFamily="34" charset="0"/>
                <a:ea typeface="DM Sans" pitchFamily="34" charset="-122"/>
                <a:cs typeface="DM Sans" pitchFamily="34" charset="-120"/>
              </a:rPr>
              <a:t>Before</a:t>
            </a:r>
            <a:endParaRPr lang="en-US" sz="1200" dirty="0"/>
          </a:p>
          <a:p>
            <a:pPr algn="l">
              <a:lnSpc>
                <a:spcPts val="1680"/>
              </a:lnSpc>
            </a:pPr>
            <a:r>
              <a:rPr lang="en-US" sz="1200" b="0" dirty="0">
                <a:solidFill>
                  <a:srgbClr val="FFFFFF"/>
                </a:solidFill>
                <a:latin typeface="DM Sans" pitchFamily="34" charset="0"/>
                <a:ea typeface="DM Sans" pitchFamily="34" charset="-122"/>
                <a:cs typeface="DM Sans" pitchFamily="34" charset="-120"/>
              </a:rPr>
              <a:t>"Cadence" is a confusing term.</a:t>
            </a:r>
            <a:endParaRPr lang="en-US" sz="1200" dirty="0"/>
          </a:p>
        </p:txBody>
      </p:sp>
      <p:sp>
        <p:nvSpPr>
          <p:cNvPr id="7" name="Text 3"/>
          <p:cNvSpPr/>
          <p:nvPr/>
        </p:nvSpPr>
        <p:spPr>
          <a:xfrm>
            <a:off x="5138115" y="4279365"/>
            <a:ext cx="3657600" cy="419100"/>
          </a:xfrm>
          <a:prstGeom prst="rect">
            <a:avLst/>
          </a:prstGeom>
          <a:noFill/>
          <a:ln/>
        </p:spPr>
        <p:txBody>
          <a:bodyPr wrap="square" lIns="0" tIns="0" rIns="0" bIns="0" rtlCol="0" anchor="t"/>
          <a:lstStyle/>
          <a:p>
            <a:pPr algn="l">
              <a:lnSpc>
                <a:spcPts val="1680"/>
              </a:lnSpc>
            </a:pPr>
            <a:r>
              <a:rPr lang="en-US" sz="1200" b="1" dirty="0">
                <a:solidFill>
                  <a:srgbClr val="FFFFFF"/>
                </a:solidFill>
                <a:latin typeface="DM Sans" pitchFamily="34" charset="0"/>
                <a:ea typeface="DM Sans" pitchFamily="34" charset="-122"/>
                <a:cs typeface="DM Sans" pitchFamily="34" charset="-120"/>
              </a:rPr>
              <a:t>After</a:t>
            </a:r>
            <a:endParaRPr lang="en-US" sz="1200" dirty="0"/>
          </a:p>
          <a:p>
            <a:pPr algn="l">
              <a:lnSpc>
                <a:spcPts val="1680"/>
              </a:lnSpc>
            </a:pPr>
            <a:r>
              <a:rPr lang="en-US" sz="1200" b="0" dirty="0">
                <a:solidFill>
                  <a:srgbClr val="FFFFFF"/>
                </a:solidFill>
                <a:latin typeface="DM Sans" pitchFamily="34" charset="0"/>
                <a:ea typeface="DM Sans" pitchFamily="34" charset="-122"/>
                <a:cs typeface="DM Sans" pitchFamily="34" charset="-120"/>
              </a:rPr>
              <a:t>Changed to "Frequency."</a:t>
            </a:r>
            <a:endParaRPr lang="en-US" sz="1200" dirty="0"/>
          </a:p>
        </p:txBody>
      </p:sp>
      <p:pic>
        <p:nvPicPr>
          <p:cNvPr id="8" name="Image 1" descr="https://pitch-assets-ccb95893-de3f-4266-973c-20049231b248.s3.eu-west-1.amazonaws.com/de22639c-ce67-4d82-8908-30aa9648be80?pitch-bytes=1256265&amp;pitch-content-type=image%2Fpng">    </p:cNvPr>
          <p:cNvPicPr>
            <a:picLocks noChangeAspect="1"/>
          </p:cNvPicPr>
          <p:nvPr/>
        </p:nvPicPr>
        <p:blipFill>
          <a:blip r:embed="rId2"/>
          <a:srcRect l="0" r="50059" t="0" b="0"/>
          <a:stretch/>
        </p:blipFill>
        <p:spPr>
          <a:xfrm>
            <a:off x="763429" y="1302527"/>
            <a:ext cx="1433127" cy="2806599"/>
          </a:xfrm>
          <a:prstGeom prst="rect">
            <a:avLst/>
          </a:prstGeom>
        </p:spPr>
      </p:pic>
      <p:pic>
        <p:nvPicPr>
          <p:cNvPr id="9" name="Image 2" descr="https://pitch-assets-ccb95893-de3f-4266-973c-20049231b248.s3.eu-west-1.amazonaws.com/f4a1a88c-1d86-4006-9825-ef7326eb4c35?pitch-bytes=1247634&amp;pitch-content-type=image%2Fpng">    </p:cNvPr>
          <p:cNvPicPr>
            <a:picLocks noChangeAspect="1"/>
          </p:cNvPicPr>
          <p:nvPr/>
        </p:nvPicPr>
        <p:blipFill>
          <a:blip r:embed="rId3"/>
          <a:srcRect l="0" r="49714" t="0" b="0"/>
          <a:stretch/>
        </p:blipFill>
        <p:spPr>
          <a:xfrm>
            <a:off x="5163015" y="1302527"/>
            <a:ext cx="1443034" cy="2806599"/>
          </a:xfrm>
          <a:prstGeom prst="rect">
            <a:avLst/>
          </a:prstGeom>
        </p:spPr>
      </p:pic>
      <p:sp>
        <p:nvSpPr>
          <p:cNvPr id="10" name="Shape 4"/>
          <p:cNvSpPr/>
          <p:nvPr/>
        </p:nvSpPr>
        <p:spPr>
          <a:xfrm rot="20148793">
            <a:off x="4635076" y="2712195"/>
            <a:ext cx="637537" cy="0"/>
          </a:xfrm>
          <a:prstGeom prst="line">
            <a:avLst/>
          </a:prstGeom>
          <a:solidFill>
            <a:srgbClr val="FFFFFF"/>
          </a:solidFill>
          <a:ln w="21167">
            <a:solidFill>
              <a:srgbClr val="130A44"/>
            </a:solidFill>
            <a:prstDash val="solid"/>
            <a:headEnd type="none"/>
            <a:tailEnd type="triangle"/>
          </a:ln>
        </p:spPr>
      </p:sp>
      <p:sp>
        <p:nvSpPr>
          <p:cNvPr id="11" name="Shape 5"/>
          <p:cNvSpPr/>
          <p:nvPr/>
        </p:nvSpPr>
        <p:spPr>
          <a:xfrm rot="20148793">
            <a:off x="247751" y="2709797"/>
            <a:ext cx="637537" cy="0"/>
          </a:xfrm>
          <a:prstGeom prst="line">
            <a:avLst/>
          </a:prstGeom>
          <a:solidFill>
            <a:srgbClr val="FFFFFF"/>
          </a:solidFill>
          <a:ln w="21167">
            <a:solidFill>
              <a:srgbClr val="130A44"/>
            </a:solidFill>
            <a:prstDash val="solid"/>
            <a:headEnd type="none"/>
            <a:tailEnd type="triangle"/>
          </a:ln>
        </p:spPr>
      </p:sp>
      <p:pic>
        <p:nvPicPr>
          <p:cNvPr id="12" name="Image 3" descr="https://pitch-assets-ccb95893-de3f-4266-973c-20049231b248.s3.eu-west-1.amazonaws.com/try-pitch-pdf-export-logo.svg">
            <a:hlinkClick r:id="rId6" tooltip=""/>
          </p:cNvPr>
          <p:cNvPicPr>
            <a:picLocks noChangeAspect="1"/>
          </p:cNvPicPr>
          <p:nvPr/>
        </p:nvPicPr>
        <p:blipFill>
          <a:blip r:embed="rId4">
            <a:extLst>
              <a:ext uri="{96DAC541-7B7A-43D3-8B79-37D633B846F1}">
                <asvg:svgBlip xmlns:asvg="http://schemas.microsoft.com/office/drawing/2016/SVG/main" r:embed="rId5"/>
              </a:ext>
            </a:extLst>
          </a:blip>
          <a:srcRect l="0" r="0" t="0" b="0"/>
          <a:stretch/>
        </p:blipFill>
        <p:spPr>
          <a:xfrm>
            <a:off x="136595" y="4803153"/>
            <a:ext cx="515221" cy="227303"/>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ECF4F9"/>
        </a:solidFill>
      </p:bgPr>
    </p:bg>
    <p:spTree>
      <p:nvGrpSpPr>
        <p:cNvPr id="1" name=""/>
        <p:cNvGrpSpPr/>
        <p:nvPr/>
      </p:nvGrpSpPr>
      <p:grpSpPr>
        <a:xfrm>
          <a:off x="0" y="0"/>
          <a:ext cx="0" cy="0"/>
          <a:chOff x="0" y="0"/>
          <a:chExt cx="0" cy="0"/>
        </a:xfrm>
      </p:grpSpPr>
      <p:sp>
        <p:nvSpPr>
          <p:cNvPr id="3" name="Text 0"/>
          <p:cNvSpPr/>
          <p:nvPr/>
        </p:nvSpPr>
        <p:spPr>
          <a:xfrm>
            <a:off x="476184" y="761037"/>
            <a:ext cx="8229600" cy="409575"/>
          </a:xfrm>
          <a:prstGeom prst="rect">
            <a:avLst/>
          </a:prstGeom>
          <a:noFill/>
          <a:ln/>
        </p:spPr>
        <p:txBody>
          <a:bodyPr wrap="square" lIns="0" tIns="0" rIns="0" bIns="0" rtlCol="0" anchor="t"/>
          <a:lstStyle/>
          <a:p>
            <a:pPr algn="l">
              <a:lnSpc>
                <a:spcPts val="3240"/>
              </a:lnSpc>
            </a:pPr>
            <a:r>
              <a:rPr lang="en-US" sz="2700" b="1" spc="-12" kern="0" dirty="0">
                <a:solidFill>
                  <a:srgbClr val="130A44"/>
                </a:solidFill>
                <a:latin typeface="DM Sans" pitchFamily="34" charset="0"/>
                <a:ea typeface="DM Sans" pitchFamily="34" charset="-122"/>
                <a:cs typeface="DM Sans" pitchFamily="34" charset="-120"/>
              </a:rPr>
              <a:t>Issue #5: Lack of undos</a:t>
            </a:r>
            <a:endParaRPr lang="en-US" sz="2700" dirty="0"/>
          </a:p>
        </p:txBody>
      </p:sp>
      <p:sp>
        <p:nvSpPr>
          <p:cNvPr id="4" name="Text 1"/>
          <p:cNvSpPr/>
          <p:nvPr/>
        </p:nvSpPr>
        <p:spPr>
          <a:xfrm>
            <a:off x="475699" y="476250"/>
            <a:ext cx="8229600" cy="160020"/>
          </a:xfrm>
          <a:prstGeom prst="rect">
            <a:avLst/>
          </a:prstGeom>
          <a:noFill/>
          <a:ln/>
        </p:spPr>
        <p:txBody>
          <a:bodyPr wrap="square" lIns="0" tIns="0" rIns="0" bIns="0" rtlCol="0" anchor="t"/>
          <a:lstStyle/>
          <a:p>
            <a:pPr algn="l">
              <a:lnSpc>
                <a:spcPts val="1260"/>
              </a:lnSpc>
            </a:pPr>
            <a:r>
              <a:rPr lang="en-US" sz="1100" b="1" spc="120" kern="0" dirty="0">
                <a:solidFill>
                  <a:srgbClr val="5A55F4"/>
                </a:solidFill>
                <a:latin typeface="DM Sans" pitchFamily="34" charset="0"/>
                <a:ea typeface="DM Sans" pitchFamily="34" charset="-122"/>
                <a:cs typeface="DM Sans" pitchFamily="34" charset="-120"/>
              </a:rPr>
              <a:t>SEVERITY 3/4 VIOLATIONS</a:t>
            </a:r>
            <a:endParaRPr lang="en-US" sz="1050" dirty="0"/>
          </a:p>
        </p:txBody>
      </p:sp>
      <p:graphicFrame>
        <p:nvGraphicFramePr>
          <p:cNvPr id="23" name="Table 0"/>
          <p:cNvGraphicFramePr>
            <a:graphicFrameLocks noGrp="1"/>
          </p:cNvGraphicFramePr>
          <p:nvPr>
            <p:extLst>
              <p:ext uri="{D42A27DB-BD31-4B8C-83A1-F6EECF244321}">
                <p14:modId xmlns:p14="http://schemas.microsoft.com/office/powerpoint/2010/main" val="1579011935"/>
              </p:ext>
            </p:extLst>
          </p:nvPr>
        </p:nvGraphicFramePr>
        <p:xfrm>
          <a:off x="475806" y="1390311"/>
          <a:ext cx="8072065" cy="2534543"/>
        </p:xfrm>
        <a:graphic>
          <a:graphicData uri="http://schemas.openxmlformats.org/drawingml/2006/table">
            <a:tbl>
              <a:tblPr/>
              <a:tblGrid>
                <a:gridCol w="2566798"/>
                <a:gridCol w="1248792"/>
                <a:gridCol w="4218501"/>
              </a:tblGrid>
              <a:tr h="437183">
                <a:tc>
                  <a:txBody>
                    <a:bodyPr/>
                    <a:lstStyle/>
                    <a:p>
                      <a:pPr algn="l"/>
                      <a:r>
                        <a:rPr lang="en-US" sz="1200" b="1" dirty="0">
                          <a:solidFill>
                            <a:srgbClr val="130A44"/>
                          </a:solidFill>
                          <a:latin typeface="DM Sans" pitchFamily="34" charset="0"/>
                          <a:ea typeface="DM Sans" pitchFamily="34" charset="-122"/>
                          <a:cs typeface="DM Sans" pitchFamily="34" charset="-120"/>
                        </a:rPr>
                        <a:t>Heuristic</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1200" b="1" dirty="0">
                          <a:solidFill>
                            <a:srgbClr val="130A44"/>
                          </a:solidFill>
                          <a:latin typeface="DM Sans" pitchFamily="34" charset="0"/>
                          <a:ea typeface="DM Sans" pitchFamily="34" charset="-122"/>
                          <a:cs typeface="DM Sans" pitchFamily="34" charset="-120"/>
                        </a:rPr>
                        <a:t>Severity</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1200" b="1" dirty="0">
                          <a:solidFill>
                            <a:srgbClr val="130A44"/>
                          </a:solidFill>
                          <a:latin typeface="DM Sans" pitchFamily="34" charset="0"/>
                          <a:ea typeface="DM Sans" pitchFamily="34" charset="-122"/>
                          <a:cs typeface="DM Sans" pitchFamily="34" charset="-120"/>
                        </a:rPr>
                        <a:t>Description</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r>
              <a:tr h="514350">
                <a:tc>
                  <a:txBody>
                    <a:bodyPr/>
                    <a:lstStyle/>
                    <a:p>
                      <a:pPr algn="l"/>
                      <a:r>
                        <a:rPr lang="en-US" sz="1200" dirty="0">
                          <a:solidFill>
                            <a:srgbClr val="130A44"/>
                          </a:solidFill>
                          <a:latin typeface="DM Sans" pitchFamily="34" charset="0"/>
                          <a:ea typeface="DM Sans" pitchFamily="34" charset="-122"/>
                          <a:cs typeface="DM Sans" pitchFamily="34" charset="-120"/>
                        </a:rPr>
                        <a:t>H3 User Control &amp; Freedom</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1200" dirty="0">
                          <a:solidFill>
                            <a:srgbClr val="130A44"/>
                          </a:solidFill>
                          <a:latin typeface="DM Sans" pitchFamily="34" charset="0"/>
                          <a:ea typeface="DM Sans" pitchFamily="34" charset="-122"/>
                          <a:cs typeface="DM Sans" pitchFamily="34" charset="-120"/>
                        </a:rPr>
                        <a:t>3</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1200" b="0" dirty="0">
                          <a:solidFill>
                            <a:srgbClr val="130A44"/>
                          </a:solidFill>
                          <a:latin typeface="DM Sans" pitchFamily="34" charset="0"/>
                          <a:ea typeface="DM Sans" pitchFamily="34" charset="-122"/>
                          <a:cs typeface="DM Sans" pitchFamily="34" charset="-120"/>
                        </a:rPr>
                        <a:t>Once the user hits send, there is no way to undo the response being sent</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r>
              <a:tr h="514350">
                <a:tc>
                  <a:txBody>
                    <a:bodyPr/>
                    <a:lstStyle/>
                    <a:p>
                      <a:pPr algn="l"/>
                      <a:r>
                        <a:rPr lang="en-US" sz="1200" dirty="0">
                          <a:solidFill>
                            <a:srgbClr val="130A44"/>
                          </a:solidFill>
                          <a:latin typeface="DM Sans" pitchFamily="34" charset="0"/>
                          <a:ea typeface="DM Sans" pitchFamily="34" charset="-122"/>
                          <a:cs typeface="DM Sans" pitchFamily="34" charset="-120"/>
                        </a:rPr>
                        <a:t>H3 User Control &amp; Freedom</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1200" dirty="0">
                          <a:solidFill>
                            <a:srgbClr val="130A44"/>
                          </a:solidFill>
                          <a:latin typeface="DM Sans" pitchFamily="34" charset="0"/>
                          <a:ea typeface="DM Sans" pitchFamily="34" charset="-122"/>
                          <a:cs typeface="DM Sans" pitchFamily="34" charset="-120"/>
                        </a:rPr>
                        <a:t>3</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1200" b="0" dirty="0">
                          <a:solidFill>
                            <a:srgbClr val="130A44"/>
                          </a:solidFill>
                          <a:latin typeface="DM Sans" pitchFamily="34" charset="0"/>
                          <a:ea typeface="DM Sans" pitchFamily="34" charset="-122"/>
                          <a:cs typeface="DM Sans" pitchFamily="34" charset="-120"/>
                        </a:rPr>
                        <a:t>User cannot take back / delete a suggested question</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r>
              <a:tr h="514350">
                <a:tc>
                  <a:txBody>
                    <a:bodyPr/>
                    <a:lstStyle/>
                    <a:p>
                      <a:pPr algn="l"/>
                      <a:r>
                        <a:rPr lang="en-US" sz="1200" dirty="0">
                          <a:solidFill>
                            <a:srgbClr val="130A44"/>
                          </a:solidFill>
                          <a:latin typeface="DM Sans" pitchFamily="34" charset="0"/>
                          <a:ea typeface="DM Sans" pitchFamily="34" charset="-122"/>
                          <a:cs typeface="DM Sans" pitchFamily="34" charset="-120"/>
                        </a:rPr>
                        <a:t>H3 User Control &amp; Freedom</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1200" dirty="0">
                          <a:solidFill>
                            <a:srgbClr val="130A44"/>
                          </a:solidFill>
                          <a:latin typeface="DM Sans" pitchFamily="34" charset="0"/>
                          <a:ea typeface="DM Sans" pitchFamily="34" charset="-122"/>
                          <a:cs typeface="DM Sans" pitchFamily="34" charset="-120"/>
                        </a:rPr>
                        <a:t>3</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1200" b="0" dirty="0">
                          <a:solidFill>
                            <a:srgbClr val="130A44"/>
                          </a:solidFill>
                          <a:latin typeface="DM Sans" pitchFamily="34" charset="0"/>
                          <a:ea typeface="DM Sans" pitchFamily="34" charset="-122"/>
                          <a:cs typeface="DM Sans" pitchFamily="34" charset="-120"/>
                        </a:rPr>
                        <a:t>User was prevented from exiting out of the “suggest a question” screen by the lack of back buttons</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r>
              <a:tr h="497160">
                <a:tc>
                  <a:txBody>
                    <a:bodyPr/>
                    <a:lstStyle/>
                    <a:p>
                      <a:pPr algn="l"/>
                      <a:r>
                        <a:rPr lang="en-US" sz="1200" dirty="0">
                          <a:solidFill>
                            <a:srgbClr val="130A44"/>
                          </a:solidFill>
                          <a:latin typeface="DM Sans" pitchFamily="34" charset="0"/>
                          <a:ea typeface="DM Sans" pitchFamily="34" charset="-122"/>
                          <a:cs typeface="DM Sans" pitchFamily="34" charset="-120"/>
                        </a:rPr>
                        <a:t>H3 User Control &amp; Freedom</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1200" dirty="0">
                          <a:solidFill>
                            <a:srgbClr val="130A44"/>
                          </a:solidFill>
                          <a:latin typeface="DM Sans" pitchFamily="34" charset="0"/>
                          <a:ea typeface="DM Sans" pitchFamily="34" charset="-122"/>
                          <a:cs typeface="DM Sans" pitchFamily="34" charset="-120"/>
                        </a:rPr>
                        <a:t>3</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1200" b="0" dirty="0">
                          <a:solidFill>
                            <a:srgbClr val="130A44"/>
                          </a:solidFill>
                          <a:latin typeface="DM Sans" pitchFamily="34" charset="0"/>
                          <a:ea typeface="DM Sans" pitchFamily="34" charset="-122"/>
                          <a:cs typeface="DM Sans" pitchFamily="34" charset="-120"/>
                        </a:rPr>
                        <a:t>User was unable to back out of the new group page</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r>
            </a:tbl>
          </a:graphicData>
        </a:graphic>
      </p:graphicFrame>
      <p:pic>
        <p:nvPicPr>
          <p:cNvPr id="6" name="Image 0" descr="https://pitch-assets-ccb95893-de3f-4266-973c-20049231b248.s3.eu-west-1.amazonaws.com/try-pitch-pdf-export-logo.svg">
            <a:hlinkClick r:id="rId3" tooltip=""/>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136595" y="4803153"/>
            <a:ext cx="515221" cy="227303"/>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5A55F4"/>
        </a:solidFill>
      </p:bgPr>
    </p:bg>
    <p:spTree>
      <p:nvGrpSpPr>
        <p:cNvPr id="1" name=""/>
        <p:cNvGrpSpPr/>
        <p:nvPr/>
      </p:nvGrpSpPr>
      <p:grpSpPr>
        <a:xfrm>
          <a:off x="0" y="0"/>
          <a:ext cx="0" cy="0"/>
          <a:chOff x="0" y="0"/>
          <a:chExt cx="0" cy="0"/>
        </a:xfrm>
      </p:grpSpPr>
      <p:pic>
        <p:nvPicPr>
          <p:cNvPr id="3" name="Image 0" descr="https://pitch-assets-ccb95893-de3f-4266-973c-20049231b248.s3.eu-west-1.amazonaws.com/c4ccc0c0-8027-49e2-8fb2-f8b3ffaae86d?pitch-bytes=113173&amp;pitch-content-type=image%2Fpng">    </p:cNvPr>
          <p:cNvPicPr>
            <a:picLocks noChangeAspect="1"/>
          </p:cNvPicPr>
          <p:nvPr/>
        </p:nvPicPr>
        <p:blipFill>
          <a:blip r:embed="rId1"/>
          <a:srcRect l="0" r="0" t="0" b="0"/>
          <a:stretch/>
        </p:blipFill>
        <p:spPr>
          <a:xfrm>
            <a:off x="0" y="0"/>
            <a:ext cx="9144000" cy="5143500"/>
          </a:xfrm>
          <a:prstGeom prst="rect">
            <a:avLst/>
          </a:prstGeom>
        </p:spPr>
      </p:pic>
      <p:sp>
        <p:nvSpPr>
          <p:cNvPr id="4" name="Text 0"/>
          <p:cNvSpPr/>
          <p:nvPr/>
        </p:nvSpPr>
        <p:spPr>
          <a:xfrm>
            <a:off x="475699" y="476250"/>
            <a:ext cx="8229600" cy="160020"/>
          </a:xfrm>
          <a:prstGeom prst="rect">
            <a:avLst/>
          </a:prstGeom>
          <a:noFill/>
          <a:ln/>
        </p:spPr>
        <p:txBody>
          <a:bodyPr wrap="square" lIns="0" tIns="0" rIns="0" bIns="0" rtlCol="0" anchor="t"/>
          <a:lstStyle/>
          <a:p>
            <a:pPr algn="l">
              <a:lnSpc>
                <a:spcPts val="1260"/>
              </a:lnSpc>
            </a:pPr>
            <a:r>
              <a:rPr lang="en-US" sz="1100" b="1" spc="120" kern="0" dirty="0">
                <a:solidFill>
                  <a:srgbClr val="FFFFFF"/>
                </a:solidFill>
                <a:latin typeface="DM Sans" pitchFamily="34" charset="0"/>
                <a:ea typeface="DM Sans" pitchFamily="34" charset="-122"/>
                <a:cs typeface="DM Sans" pitchFamily="34" charset="-120"/>
              </a:rPr>
              <a:t>TERMINOLOGY</a:t>
            </a:r>
            <a:endParaRPr lang="en-US" sz="1050" dirty="0"/>
          </a:p>
        </p:txBody>
      </p:sp>
      <p:sp>
        <p:nvSpPr>
          <p:cNvPr id="5" name="Text 1"/>
          <p:cNvSpPr/>
          <p:nvPr/>
        </p:nvSpPr>
        <p:spPr>
          <a:xfrm>
            <a:off x="476184" y="761037"/>
            <a:ext cx="8229600" cy="409575"/>
          </a:xfrm>
          <a:prstGeom prst="rect">
            <a:avLst/>
          </a:prstGeom>
          <a:noFill/>
          <a:ln/>
        </p:spPr>
        <p:txBody>
          <a:bodyPr wrap="square" lIns="0" tIns="0" rIns="0" bIns="0" rtlCol="0" anchor="t"/>
          <a:lstStyle/>
          <a:p>
            <a:pPr algn="l">
              <a:lnSpc>
                <a:spcPts val="3240"/>
              </a:lnSpc>
            </a:pPr>
            <a:r>
              <a:rPr lang="en-US" sz="2700" b="1" spc="-12" kern="0" dirty="0">
                <a:solidFill>
                  <a:srgbClr val="FFFFFF"/>
                </a:solidFill>
                <a:latin typeface="DM Sans" pitchFamily="34" charset="0"/>
                <a:ea typeface="DM Sans" pitchFamily="34" charset="-122"/>
                <a:cs typeface="DM Sans" pitchFamily="34" charset="-120"/>
              </a:rPr>
              <a:t>Revision 5</a:t>
            </a:r>
            <a:endParaRPr lang="en-US" sz="2700" dirty="0"/>
          </a:p>
        </p:txBody>
      </p:sp>
      <p:sp>
        <p:nvSpPr>
          <p:cNvPr id="6" name="Text 2"/>
          <p:cNvSpPr/>
          <p:nvPr/>
        </p:nvSpPr>
        <p:spPr>
          <a:xfrm>
            <a:off x="763079" y="4080453"/>
            <a:ext cx="3657600" cy="838200"/>
          </a:xfrm>
          <a:prstGeom prst="rect">
            <a:avLst/>
          </a:prstGeom>
          <a:noFill/>
          <a:ln/>
        </p:spPr>
        <p:txBody>
          <a:bodyPr wrap="square" lIns="0" tIns="0" rIns="0" bIns="0" rtlCol="0" anchor="t"/>
          <a:lstStyle/>
          <a:p>
            <a:pPr algn="l">
              <a:lnSpc>
                <a:spcPts val="1680"/>
              </a:lnSpc>
            </a:pPr>
            <a:r>
              <a:rPr lang="en-US" sz="1200" b="1" dirty="0">
                <a:solidFill>
                  <a:srgbClr val="FFFFFF"/>
                </a:solidFill>
                <a:latin typeface="DM Sans" pitchFamily="34" charset="0"/>
                <a:ea typeface="DM Sans" pitchFamily="34" charset="-122"/>
                <a:cs typeface="DM Sans" pitchFamily="34" charset="-120"/>
              </a:rPr>
              <a:t>Before</a:t>
            </a:r>
            <a:endParaRPr lang="en-US" sz="1200" dirty="0"/>
          </a:p>
          <a:p>
            <a:pPr algn="l">
              <a:lnSpc>
                <a:spcPts val="1680"/>
              </a:lnSpc>
            </a:pPr>
            <a:r>
              <a:rPr lang="en-US" sz="1200" b="0" dirty="0">
                <a:solidFill>
                  <a:srgbClr val="FFFFFF"/>
                </a:solidFill>
                <a:latin typeface="DM Sans" pitchFamily="34" charset="0"/>
                <a:ea typeface="DM Sans" pitchFamily="34" charset="-122"/>
                <a:cs typeface="DM Sans" pitchFamily="34" charset="-120"/>
              </a:rPr>
              <a:t>No undo option for answering a prompt or suggesting a question. Back arrows missing in various places.</a:t>
            </a:r>
            <a:endParaRPr lang="en-US" sz="1200" dirty="0"/>
          </a:p>
        </p:txBody>
      </p:sp>
      <p:sp>
        <p:nvSpPr>
          <p:cNvPr id="7" name="Text 3"/>
          <p:cNvSpPr/>
          <p:nvPr/>
        </p:nvSpPr>
        <p:spPr>
          <a:xfrm>
            <a:off x="5240814" y="4080398"/>
            <a:ext cx="3657600" cy="419100"/>
          </a:xfrm>
          <a:prstGeom prst="rect">
            <a:avLst/>
          </a:prstGeom>
          <a:noFill/>
          <a:ln/>
        </p:spPr>
        <p:txBody>
          <a:bodyPr wrap="square" lIns="0" tIns="0" rIns="0" bIns="0" rtlCol="0" anchor="t"/>
          <a:lstStyle/>
          <a:p>
            <a:pPr algn="l">
              <a:lnSpc>
                <a:spcPts val="1680"/>
              </a:lnSpc>
            </a:pPr>
            <a:r>
              <a:rPr lang="en-US" sz="1200" b="1" dirty="0">
                <a:solidFill>
                  <a:srgbClr val="FFFFFF"/>
                </a:solidFill>
                <a:latin typeface="DM Sans" pitchFamily="34" charset="0"/>
                <a:ea typeface="DM Sans" pitchFamily="34" charset="-122"/>
                <a:cs typeface="DM Sans" pitchFamily="34" charset="-120"/>
              </a:rPr>
              <a:t>After</a:t>
            </a:r>
            <a:endParaRPr lang="en-US" sz="1200" dirty="0"/>
          </a:p>
          <a:p>
            <a:pPr algn="l">
              <a:lnSpc>
                <a:spcPts val="1680"/>
              </a:lnSpc>
            </a:pPr>
            <a:r>
              <a:rPr lang="en-US" sz="1200" b="0" dirty="0">
                <a:solidFill>
                  <a:srgbClr val="FFFFFF"/>
                </a:solidFill>
                <a:latin typeface="DM Sans" pitchFamily="34" charset="0"/>
                <a:ea typeface="DM Sans" pitchFamily="34" charset="-122"/>
                <a:cs typeface="DM Sans" pitchFamily="34" charset="-120"/>
              </a:rPr>
              <a:t>Undo options and back arrows added!</a:t>
            </a:r>
            <a:endParaRPr lang="en-US" sz="1200" dirty="0"/>
          </a:p>
        </p:txBody>
      </p:sp>
      <p:pic>
        <p:nvPicPr>
          <p:cNvPr id="8" name="Image 1" descr="https://pitch-assets-ccb95893-de3f-4266-973c-20049231b248.s3.eu-west-1.amazonaws.com/e21f09ec-bb7c-42c0-a2c4-3a1fd5d057a0?pitch-bytes=742313&amp;pitch-content-type=image%2Fpng">    </p:cNvPr>
          <p:cNvPicPr>
            <a:picLocks noChangeAspect="1"/>
          </p:cNvPicPr>
          <p:nvPr/>
        </p:nvPicPr>
        <p:blipFill>
          <a:blip r:embed="rId2"/>
          <a:srcRect l="0" r="0" t="0" b="0"/>
          <a:stretch/>
        </p:blipFill>
        <p:spPr>
          <a:xfrm>
            <a:off x="5242483" y="1293276"/>
            <a:ext cx="1191644" cy="2571762"/>
          </a:xfrm>
          <a:prstGeom prst="rect">
            <a:avLst/>
          </a:prstGeom>
        </p:spPr>
      </p:pic>
      <p:pic>
        <p:nvPicPr>
          <p:cNvPr id="9" name="Image 2" descr="https://pitch-assets-ccb95893-de3f-4266-973c-20049231b248.s3.eu-west-1.amazonaws.com/724dc9f1-28b9-430c-bf6a-cf0468ca920a?pitch-bytes=818276&amp;pitch-content-type=image%2Fpng">    </p:cNvPr>
          <p:cNvPicPr>
            <a:picLocks noChangeAspect="1"/>
          </p:cNvPicPr>
          <p:nvPr/>
        </p:nvPicPr>
        <p:blipFill>
          <a:blip r:embed="rId3"/>
          <a:srcRect l="0" r="0" t="0" b="0"/>
          <a:stretch/>
        </p:blipFill>
        <p:spPr>
          <a:xfrm>
            <a:off x="6606997" y="1293276"/>
            <a:ext cx="1191644" cy="2571762"/>
          </a:xfrm>
          <a:prstGeom prst="rect">
            <a:avLst/>
          </a:prstGeom>
        </p:spPr>
      </p:pic>
      <p:pic>
        <p:nvPicPr>
          <p:cNvPr id="10" name="Image 3" descr="https://pitch-assets-ccb95893-de3f-4266-973c-20049231b248.s3.eu-west-1.amazonaws.com/b59f7f93-af29-4afb-b6ed-f8b971c0ef88?pitch-bytes=747180&amp;pitch-content-type=image%2Fpng">    </p:cNvPr>
          <p:cNvPicPr>
            <a:picLocks noChangeAspect="1"/>
          </p:cNvPicPr>
          <p:nvPr/>
        </p:nvPicPr>
        <p:blipFill>
          <a:blip r:embed="rId4"/>
          <a:srcRect l="0" r="0" t="0" b="0"/>
          <a:stretch/>
        </p:blipFill>
        <p:spPr>
          <a:xfrm>
            <a:off x="765021" y="1293276"/>
            <a:ext cx="1191644" cy="2571762"/>
          </a:xfrm>
          <a:prstGeom prst="rect">
            <a:avLst/>
          </a:prstGeom>
        </p:spPr>
      </p:pic>
      <p:pic>
        <p:nvPicPr>
          <p:cNvPr id="11" name="Image 4" descr="https://pitch-assets-ccb95893-de3f-4266-973c-20049231b248.s3.eu-west-1.amazonaws.com/de6725a8-1e72-4771-aaef-fe4e0bc1810e?pitch-bytes=1256556&amp;pitch-content-type=image%2Fpng">    </p:cNvPr>
          <p:cNvPicPr>
            <a:picLocks noChangeAspect="1"/>
          </p:cNvPicPr>
          <p:nvPr/>
        </p:nvPicPr>
        <p:blipFill>
          <a:blip r:embed="rId5"/>
          <a:srcRect l="0" r="0" t="0" b="0"/>
          <a:stretch/>
        </p:blipFill>
        <p:spPr>
          <a:xfrm>
            <a:off x="2129535" y="1293276"/>
            <a:ext cx="1191644" cy="2571762"/>
          </a:xfrm>
          <a:prstGeom prst="rect">
            <a:avLst/>
          </a:prstGeom>
        </p:spPr>
      </p:pic>
      <p:sp>
        <p:nvSpPr>
          <p:cNvPr id="12" name="Shape 4"/>
          <p:cNvSpPr/>
          <p:nvPr/>
        </p:nvSpPr>
        <p:spPr>
          <a:xfrm rot="12000104">
            <a:off x="3256739" y="1790521"/>
            <a:ext cx="670082" cy="0"/>
          </a:xfrm>
          <a:prstGeom prst="line">
            <a:avLst/>
          </a:prstGeom>
          <a:solidFill>
            <a:srgbClr val="FFFFFF"/>
          </a:solidFill>
          <a:ln w="21167">
            <a:solidFill>
              <a:srgbClr val="130A44"/>
            </a:solidFill>
            <a:prstDash val="solid"/>
            <a:headEnd type="none"/>
            <a:tailEnd type="triangle"/>
          </a:ln>
        </p:spPr>
      </p:sp>
      <p:sp>
        <p:nvSpPr>
          <p:cNvPr id="13" name="Shape 5"/>
          <p:cNvSpPr/>
          <p:nvPr/>
        </p:nvSpPr>
        <p:spPr>
          <a:xfrm rot="19725325">
            <a:off x="267102" y="2976864"/>
            <a:ext cx="531057" cy="0"/>
          </a:xfrm>
          <a:prstGeom prst="line">
            <a:avLst/>
          </a:prstGeom>
          <a:solidFill>
            <a:srgbClr val="FFFFFF"/>
          </a:solidFill>
          <a:ln w="21167">
            <a:solidFill>
              <a:srgbClr val="130A44"/>
            </a:solidFill>
            <a:prstDash val="solid"/>
            <a:headEnd type="none"/>
            <a:tailEnd type="triangle"/>
          </a:ln>
        </p:spPr>
      </p:sp>
      <p:sp>
        <p:nvSpPr>
          <p:cNvPr id="14" name="Shape 6"/>
          <p:cNvSpPr/>
          <p:nvPr/>
        </p:nvSpPr>
        <p:spPr>
          <a:xfrm rot="12000104">
            <a:off x="6973202" y="2999991"/>
            <a:ext cx="670082" cy="0"/>
          </a:xfrm>
          <a:prstGeom prst="line">
            <a:avLst/>
          </a:prstGeom>
          <a:solidFill>
            <a:srgbClr val="FFFFFF"/>
          </a:solidFill>
          <a:ln w="21167">
            <a:solidFill>
              <a:srgbClr val="130A44"/>
            </a:solidFill>
            <a:prstDash val="solid"/>
            <a:headEnd type="none"/>
            <a:tailEnd type="triangle"/>
          </a:ln>
        </p:spPr>
      </p:sp>
      <p:sp>
        <p:nvSpPr>
          <p:cNvPr id="15" name="Shape 7"/>
          <p:cNvSpPr/>
          <p:nvPr/>
        </p:nvSpPr>
        <p:spPr>
          <a:xfrm rot="12000104">
            <a:off x="5592419" y="2997592"/>
            <a:ext cx="670082" cy="0"/>
          </a:xfrm>
          <a:prstGeom prst="line">
            <a:avLst/>
          </a:prstGeom>
          <a:solidFill>
            <a:srgbClr val="FFFFFF"/>
          </a:solidFill>
          <a:ln w="21167">
            <a:solidFill>
              <a:srgbClr val="130A44"/>
            </a:solidFill>
            <a:prstDash val="solid"/>
            <a:headEnd type="none"/>
            <a:tailEnd type="triangle"/>
          </a:ln>
        </p:spPr>
      </p:sp>
      <p:pic>
        <p:nvPicPr>
          <p:cNvPr id="16" name="Image 5" descr="https://pitch-assets-ccb95893-de3f-4266-973c-20049231b248.s3.eu-west-1.amazonaws.com/try-pitch-pdf-export-logo.svg">
            <a:hlinkClick r:id="rId8" tooltip=""/>
          </p:cNvPr>
          <p:cNvPicPr>
            <a:picLocks noChangeAspect="1"/>
          </p:cNvPicPr>
          <p:nvPr/>
        </p:nvPicPr>
        <p:blipFill>
          <a:blip r:embed="rId6">
            <a:extLst>
              <a:ext uri="{96DAC541-7B7A-43D3-8B79-37D633B846F1}">
                <asvg:svgBlip xmlns:asvg="http://schemas.microsoft.com/office/drawing/2016/SVG/main" r:embed="rId7"/>
              </a:ext>
            </a:extLst>
          </a:blip>
          <a:srcRect l="0" r="0" t="0" b="0"/>
          <a:stretch/>
        </p:blipFill>
        <p:spPr>
          <a:xfrm>
            <a:off x="136595" y="4803153"/>
            <a:ext cx="515221" cy="227303"/>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solidFill>
          <a:srgbClr val="ECF4F9"/>
        </a:solidFill>
      </p:bgPr>
    </p:bg>
    <p:spTree>
      <p:nvGrpSpPr>
        <p:cNvPr id="1" name=""/>
        <p:cNvGrpSpPr/>
        <p:nvPr/>
      </p:nvGrpSpPr>
      <p:grpSpPr>
        <a:xfrm>
          <a:off x="0" y="0"/>
          <a:ext cx="0" cy="0"/>
          <a:chOff x="0" y="0"/>
          <a:chExt cx="0" cy="0"/>
        </a:xfrm>
      </p:grpSpPr>
      <p:sp>
        <p:nvSpPr>
          <p:cNvPr id="3" name="Text 0"/>
          <p:cNvSpPr/>
          <p:nvPr/>
        </p:nvSpPr>
        <p:spPr>
          <a:xfrm>
            <a:off x="476184" y="761037"/>
            <a:ext cx="8229600" cy="409575"/>
          </a:xfrm>
          <a:prstGeom prst="rect">
            <a:avLst/>
          </a:prstGeom>
          <a:noFill/>
          <a:ln/>
        </p:spPr>
        <p:txBody>
          <a:bodyPr wrap="square" lIns="0" tIns="0" rIns="0" bIns="0" rtlCol="0" anchor="t"/>
          <a:lstStyle/>
          <a:p>
            <a:pPr algn="l">
              <a:lnSpc>
                <a:spcPts val="3240"/>
              </a:lnSpc>
            </a:pPr>
            <a:r>
              <a:rPr lang="en-US" sz="2700" b="1" spc="-12" kern="0" dirty="0">
                <a:solidFill>
                  <a:srgbClr val="130A44"/>
                </a:solidFill>
                <a:latin typeface="DM Sans" pitchFamily="34" charset="0"/>
                <a:ea typeface="DM Sans" pitchFamily="34" charset="-122"/>
                <a:cs typeface="DM Sans" pitchFamily="34" charset="-120"/>
              </a:rPr>
              <a:t>Issue #6: Lack of instructions</a:t>
            </a:r>
            <a:endParaRPr lang="en-US" sz="2700" dirty="0"/>
          </a:p>
        </p:txBody>
      </p:sp>
      <p:sp>
        <p:nvSpPr>
          <p:cNvPr id="4" name="Text 1"/>
          <p:cNvSpPr/>
          <p:nvPr/>
        </p:nvSpPr>
        <p:spPr>
          <a:xfrm>
            <a:off x="475699" y="476250"/>
            <a:ext cx="8229600" cy="160020"/>
          </a:xfrm>
          <a:prstGeom prst="rect">
            <a:avLst/>
          </a:prstGeom>
          <a:noFill/>
          <a:ln/>
        </p:spPr>
        <p:txBody>
          <a:bodyPr wrap="square" lIns="0" tIns="0" rIns="0" bIns="0" rtlCol="0" anchor="t"/>
          <a:lstStyle/>
          <a:p>
            <a:pPr algn="l">
              <a:lnSpc>
                <a:spcPts val="1260"/>
              </a:lnSpc>
            </a:pPr>
            <a:r>
              <a:rPr lang="en-US" sz="1100" b="1" spc="120" kern="0" dirty="0">
                <a:solidFill>
                  <a:srgbClr val="5A55F4"/>
                </a:solidFill>
                <a:latin typeface="DM Sans" pitchFamily="34" charset="0"/>
                <a:ea typeface="DM Sans" pitchFamily="34" charset="-122"/>
                <a:cs typeface="DM Sans" pitchFamily="34" charset="-120"/>
              </a:rPr>
              <a:t>SEVERITY 3/4 VIOLATIONS</a:t>
            </a:r>
            <a:endParaRPr lang="en-US" sz="1050" dirty="0"/>
          </a:p>
        </p:txBody>
      </p:sp>
      <p:graphicFrame>
        <p:nvGraphicFramePr>
          <p:cNvPr id="25" name="Table 0"/>
          <p:cNvGraphicFramePr>
            <a:graphicFrameLocks noGrp="1"/>
          </p:cNvGraphicFramePr>
          <p:nvPr>
            <p:extLst>
              <p:ext uri="{D42A27DB-BD31-4B8C-83A1-F6EECF244321}">
                <p14:modId xmlns:p14="http://schemas.microsoft.com/office/powerpoint/2010/main" val="1579011935"/>
              </p:ext>
            </p:extLst>
          </p:nvPr>
        </p:nvGraphicFramePr>
        <p:xfrm>
          <a:off x="475806" y="1390311"/>
          <a:ext cx="8072065" cy="980108"/>
        </p:xfrm>
        <a:graphic>
          <a:graphicData uri="http://schemas.openxmlformats.org/drawingml/2006/table">
            <a:tbl>
              <a:tblPr/>
              <a:tblGrid>
                <a:gridCol w="2566798"/>
                <a:gridCol w="1248792"/>
                <a:gridCol w="4218501"/>
              </a:tblGrid>
              <a:tr h="437183">
                <a:tc>
                  <a:txBody>
                    <a:bodyPr/>
                    <a:lstStyle/>
                    <a:p>
                      <a:pPr algn="l"/>
                      <a:r>
                        <a:rPr lang="en-US" sz="1200" b="1" dirty="0">
                          <a:solidFill>
                            <a:srgbClr val="130A44"/>
                          </a:solidFill>
                          <a:latin typeface="DM Sans" pitchFamily="34" charset="0"/>
                          <a:ea typeface="DM Sans" pitchFamily="34" charset="-122"/>
                          <a:cs typeface="DM Sans" pitchFamily="34" charset="-120"/>
                        </a:rPr>
                        <a:t>Heuristic</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1200" b="1" dirty="0">
                          <a:solidFill>
                            <a:srgbClr val="130A44"/>
                          </a:solidFill>
                          <a:latin typeface="DM Sans" pitchFamily="34" charset="0"/>
                          <a:ea typeface="DM Sans" pitchFamily="34" charset="-122"/>
                          <a:cs typeface="DM Sans" pitchFamily="34" charset="-120"/>
                        </a:rPr>
                        <a:t>Severity</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1200" b="1" dirty="0">
                          <a:solidFill>
                            <a:srgbClr val="130A44"/>
                          </a:solidFill>
                          <a:latin typeface="DM Sans" pitchFamily="34" charset="0"/>
                          <a:ea typeface="DM Sans" pitchFamily="34" charset="-122"/>
                          <a:cs typeface="DM Sans" pitchFamily="34" charset="-120"/>
                        </a:rPr>
                        <a:t>Description</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r>
              <a:tr h="514350">
                <a:tc>
                  <a:txBody>
                    <a:bodyPr/>
                    <a:lstStyle/>
                    <a:p>
                      <a:pPr algn="l"/>
                      <a:r>
                        <a:rPr lang="en-US" sz="1200" dirty="0">
                          <a:solidFill>
                            <a:srgbClr val="130A44"/>
                          </a:solidFill>
                          <a:latin typeface="DM Sans" pitchFamily="34" charset="0"/>
                          <a:ea typeface="DM Sans" pitchFamily="34" charset="-122"/>
                          <a:cs typeface="DM Sans" pitchFamily="34" charset="-120"/>
                        </a:rPr>
                        <a:t>H10 Help &amp; Documentation</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1200" dirty="0">
                          <a:solidFill>
                            <a:srgbClr val="130A44"/>
                          </a:solidFill>
                          <a:latin typeface="DM Sans" pitchFamily="34" charset="0"/>
                          <a:ea typeface="DM Sans" pitchFamily="34" charset="-122"/>
                          <a:cs typeface="DM Sans" pitchFamily="34" charset="-120"/>
                        </a:rPr>
                        <a:t>3</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1200" b="0" dirty="0">
                          <a:solidFill>
                            <a:srgbClr val="130A44"/>
                          </a:solidFill>
                          <a:latin typeface="DM Sans" pitchFamily="34" charset="0"/>
                          <a:ea typeface="DM Sans" pitchFamily="34" charset="-122"/>
                          <a:cs typeface="DM Sans" pitchFamily="34" charset="-120"/>
                        </a:rPr>
                        <a:t>Lack of instructions leading to confusion as to what happens after a user submits a question</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r>
            </a:tbl>
          </a:graphicData>
        </a:graphic>
      </p:graphicFrame>
      <p:pic>
        <p:nvPicPr>
          <p:cNvPr id="6" name="Image 0" descr="https://pitch-assets-ccb95893-de3f-4266-973c-20049231b248.s3.eu-west-1.amazonaws.com/try-pitch-pdf-export-logo.svg">
            <a:hlinkClick r:id="rId3" tooltip=""/>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136595" y="4803153"/>
            <a:ext cx="515221" cy="227303"/>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bg>
      <p:bgPr>
        <a:solidFill>
          <a:srgbClr val="5A55F4"/>
        </a:solidFill>
      </p:bgPr>
    </p:bg>
    <p:spTree>
      <p:nvGrpSpPr>
        <p:cNvPr id="1" name=""/>
        <p:cNvGrpSpPr/>
        <p:nvPr/>
      </p:nvGrpSpPr>
      <p:grpSpPr>
        <a:xfrm>
          <a:off x="0" y="0"/>
          <a:ext cx="0" cy="0"/>
          <a:chOff x="0" y="0"/>
          <a:chExt cx="0" cy="0"/>
        </a:xfrm>
      </p:grpSpPr>
      <p:pic>
        <p:nvPicPr>
          <p:cNvPr id="3" name="Image 0" descr="https://pitch-assets-ccb95893-de3f-4266-973c-20049231b248.s3.eu-west-1.amazonaws.com/c4ccc0c0-8027-49e2-8fb2-f8b3ffaae86d?pitch-bytes=113173&amp;pitch-content-type=image%2Fpng">    </p:cNvPr>
          <p:cNvPicPr>
            <a:picLocks noChangeAspect="1"/>
          </p:cNvPicPr>
          <p:nvPr/>
        </p:nvPicPr>
        <p:blipFill>
          <a:blip r:embed="rId1"/>
          <a:srcRect l="0" r="0" t="0" b="0"/>
          <a:stretch/>
        </p:blipFill>
        <p:spPr>
          <a:xfrm>
            <a:off x="0" y="0"/>
            <a:ext cx="9144000" cy="5143500"/>
          </a:xfrm>
          <a:prstGeom prst="rect">
            <a:avLst/>
          </a:prstGeom>
        </p:spPr>
      </p:pic>
      <p:sp>
        <p:nvSpPr>
          <p:cNvPr id="4" name="Text 0"/>
          <p:cNvSpPr/>
          <p:nvPr/>
        </p:nvSpPr>
        <p:spPr>
          <a:xfrm>
            <a:off x="475699" y="476250"/>
            <a:ext cx="8229600" cy="157163"/>
          </a:xfrm>
          <a:prstGeom prst="rect">
            <a:avLst/>
          </a:prstGeom>
          <a:noFill/>
          <a:ln/>
        </p:spPr>
        <p:txBody>
          <a:bodyPr wrap="square" lIns="0" tIns="0" rIns="0" bIns="0" rtlCol="0" anchor="t"/>
          <a:lstStyle/>
          <a:p>
            <a:pPr algn="l">
              <a:lnSpc>
                <a:spcPts val="1260"/>
              </a:lnSpc>
            </a:pPr>
            <a:r>
              <a:rPr lang="en-US" sz="1100" b="1" spc="120" kern="0" dirty="0">
                <a:solidFill>
                  <a:srgbClr val="FFFFFF"/>
                </a:solidFill>
                <a:latin typeface="DM Sans" pitchFamily="34" charset="0"/>
                <a:ea typeface="DM Sans" pitchFamily="34" charset="-122"/>
                <a:cs typeface="DM Sans" pitchFamily="34" charset="-120"/>
              </a:rPr>
              <a:t>LACK OF INSTRUCTIONS - H10 HELP &amp; DOCUMENTATION</a:t>
            </a:r>
            <a:endParaRPr lang="en-US" sz="1050" dirty="0"/>
          </a:p>
        </p:txBody>
      </p:sp>
      <p:pic>
        <p:nvPicPr>
          <p:cNvPr id="5" name="Image 1" descr="https://pitch-assets-ccb95893-de3f-4266-973c-20049231b248.s3.eu-west-1.amazonaws.com/c267cd2c-dc21-4546-9335-d664f26dbafb?pitch-bytes=1256556&amp;pitch-content-type=image%2Fpng">    </p:cNvPr>
          <p:cNvPicPr>
            <a:picLocks noChangeAspect="1"/>
          </p:cNvPicPr>
          <p:nvPr/>
        </p:nvPicPr>
        <p:blipFill>
          <a:blip r:embed="rId2"/>
          <a:srcRect l="0" r="0" t="0" b="0"/>
          <a:stretch/>
        </p:blipFill>
        <p:spPr>
          <a:xfrm>
            <a:off x="766191" y="1260628"/>
            <a:ext cx="1292616" cy="2789677"/>
          </a:xfrm>
          <a:prstGeom prst="rect">
            <a:avLst/>
          </a:prstGeom>
        </p:spPr>
      </p:pic>
      <p:pic>
        <p:nvPicPr>
          <p:cNvPr id="6" name="Image 2" descr="https://pitch-assets-ccb95893-de3f-4266-973c-20049231b248.s3.eu-west-1.amazonaws.com/6214d571-5b7a-4ac1-9835-28568a702008?pitch-bytes=816352&amp;pitch-content-type=image%2Fpng">    </p:cNvPr>
          <p:cNvPicPr>
            <a:picLocks noChangeAspect="1"/>
          </p:cNvPicPr>
          <p:nvPr/>
        </p:nvPicPr>
        <p:blipFill>
          <a:blip r:embed="rId3"/>
          <a:srcRect l="0" r="0" t="0" b="0"/>
          <a:stretch/>
        </p:blipFill>
        <p:spPr>
          <a:xfrm>
            <a:off x="5140309" y="1260628"/>
            <a:ext cx="1292616" cy="2789677"/>
          </a:xfrm>
          <a:prstGeom prst="rect">
            <a:avLst/>
          </a:prstGeom>
        </p:spPr>
      </p:pic>
      <p:sp>
        <p:nvSpPr>
          <p:cNvPr id="7" name="Text 1"/>
          <p:cNvSpPr/>
          <p:nvPr/>
        </p:nvSpPr>
        <p:spPr>
          <a:xfrm>
            <a:off x="476184" y="761037"/>
            <a:ext cx="8229600" cy="411480"/>
          </a:xfrm>
          <a:prstGeom prst="rect">
            <a:avLst/>
          </a:prstGeom>
          <a:noFill/>
          <a:ln/>
        </p:spPr>
        <p:txBody>
          <a:bodyPr wrap="square" lIns="0" tIns="0" rIns="0" bIns="0" rtlCol="0" anchor="t"/>
          <a:lstStyle/>
          <a:p>
            <a:pPr algn="l">
              <a:lnSpc>
                <a:spcPts val="3240"/>
              </a:lnSpc>
            </a:pPr>
            <a:r>
              <a:rPr lang="en-US" sz="2700" b="1" spc="-12" kern="0" dirty="0">
                <a:solidFill>
                  <a:srgbClr val="FFFFFF"/>
                </a:solidFill>
                <a:latin typeface="DM Sans" pitchFamily="34" charset="0"/>
                <a:ea typeface="DM Sans" pitchFamily="34" charset="-122"/>
                <a:cs typeface="DM Sans" pitchFamily="34" charset="-120"/>
              </a:rPr>
              <a:t>Revision 2</a:t>
            </a:r>
            <a:endParaRPr lang="en-US" sz="2700" dirty="0"/>
          </a:p>
        </p:txBody>
      </p:sp>
      <p:sp>
        <p:nvSpPr>
          <p:cNvPr id="8" name="Text 2"/>
          <p:cNvSpPr/>
          <p:nvPr/>
        </p:nvSpPr>
        <p:spPr>
          <a:xfrm>
            <a:off x="763079" y="4308818"/>
            <a:ext cx="3657600" cy="628650"/>
          </a:xfrm>
          <a:prstGeom prst="rect">
            <a:avLst/>
          </a:prstGeom>
          <a:noFill/>
          <a:ln/>
        </p:spPr>
        <p:txBody>
          <a:bodyPr wrap="square" lIns="0" tIns="0" rIns="0" bIns="0" rtlCol="0" anchor="t"/>
          <a:lstStyle/>
          <a:p>
            <a:pPr algn="l">
              <a:lnSpc>
                <a:spcPts val="1680"/>
              </a:lnSpc>
            </a:pPr>
            <a:r>
              <a:rPr lang="en-US" sz="1200" b="1" dirty="0">
                <a:solidFill>
                  <a:srgbClr val="FFFFFF"/>
                </a:solidFill>
                <a:latin typeface="DM Sans" pitchFamily="34" charset="0"/>
                <a:ea typeface="DM Sans" pitchFamily="34" charset="-122"/>
                <a:cs typeface="DM Sans" pitchFamily="34" charset="-120"/>
              </a:rPr>
              <a:t>Before</a:t>
            </a:r>
            <a:endParaRPr lang="en-US" sz="1200" dirty="0"/>
          </a:p>
          <a:p>
            <a:pPr algn="l">
              <a:lnSpc>
                <a:spcPts val="1680"/>
              </a:lnSpc>
            </a:pPr>
            <a:r>
              <a:rPr lang="en-US" sz="1200" b="0" dirty="0">
                <a:solidFill>
                  <a:srgbClr val="FFFFFF"/>
                </a:solidFill>
                <a:latin typeface="DM Sans" pitchFamily="34" charset="0"/>
                <a:ea typeface="DM Sans" pitchFamily="34" charset="-122"/>
                <a:cs typeface="DM Sans" pitchFamily="34" charset="-120"/>
              </a:rPr>
              <a:t>Pop up reads "Your question has been submitted!" but gives no other details.</a:t>
            </a:r>
            <a:endParaRPr lang="en-US" sz="1200" dirty="0"/>
          </a:p>
        </p:txBody>
      </p:sp>
      <p:sp>
        <p:nvSpPr>
          <p:cNvPr id="9" name="Text 3"/>
          <p:cNvSpPr/>
          <p:nvPr/>
        </p:nvSpPr>
        <p:spPr>
          <a:xfrm>
            <a:off x="5138115" y="4312702"/>
            <a:ext cx="3657600" cy="838200"/>
          </a:xfrm>
          <a:prstGeom prst="rect">
            <a:avLst/>
          </a:prstGeom>
          <a:noFill/>
          <a:ln/>
        </p:spPr>
        <p:txBody>
          <a:bodyPr wrap="square" lIns="0" tIns="0" rIns="0" bIns="0" rtlCol="0" anchor="t"/>
          <a:lstStyle/>
          <a:p>
            <a:pPr algn="l">
              <a:lnSpc>
                <a:spcPts val="1680"/>
              </a:lnSpc>
            </a:pPr>
            <a:r>
              <a:rPr lang="en-US" sz="1200" b="1" dirty="0">
                <a:solidFill>
                  <a:srgbClr val="FFFFFF"/>
                </a:solidFill>
                <a:latin typeface="DM Sans" pitchFamily="34" charset="0"/>
                <a:ea typeface="DM Sans" pitchFamily="34" charset="-122"/>
                <a:cs typeface="DM Sans" pitchFamily="34" charset="-120"/>
              </a:rPr>
              <a:t>After</a:t>
            </a:r>
            <a:endParaRPr lang="en-US" sz="1200" dirty="0"/>
          </a:p>
          <a:p>
            <a:pPr algn="l">
              <a:lnSpc>
                <a:spcPts val="1680"/>
              </a:lnSpc>
            </a:pPr>
            <a:r>
              <a:rPr lang="en-US" sz="1200" b="0" dirty="0">
                <a:solidFill>
                  <a:srgbClr val="FFFFFF"/>
                </a:solidFill>
                <a:latin typeface="DM Sans" pitchFamily="34" charset="0"/>
                <a:ea typeface="DM Sans" pitchFamily="34" charset="-122"/>
                <a:cs typeface="DM Sans" pitchFamily="34" charset="-120"/>
              </a:rPr>
              <a:t>Pop up reads "Your question will be sent to College Girls!" to provide more detail.</a:t>
            </a:r>
            <a:endParaRPr lang="en-US" sz="1200" dirty="0"/>
          </a:p>
          <a:p>
            <a:pPr algn="l">
              <a:lnSpc>
                <a:spcPts val="1680"/>
              </a:lnSpc>
            </a:pPr>
            <a:endParaRPr lang="en-US" sz="1200" dirty="0"/>
          </a:p>
        </p:txBody>
      </p:sp>
      <p:sp>
        <p:nvSpPr>
          <p:cNvPr id="10" name="Shape 4"/>
          <p:cNvSpPr/>
          <p:nvPr/>
        </p:nvSpPr>
        <p:spPr>
          <a:xfrm rot="12000104">
            <a:off x="6169615" y="2856019"/>
            <a:ext cx="670082" cy="0"/>
          </a:xfrm>
          <a:prstGeom prst="line">
            <a:avLst/>
          </a:prstGeom>
          <a:solidFill>
            <a:srgbClr val="FFFFFF"/>
          </a:solidFill>
          <a:ln w="21167">
            <a:solidFill>
              <a:srgbClr val="130A44"/>
            </a:solidFill>
            <a:prstDash val="solid"/>
            <a:headEnd type="none"/>
            <a:tailEnd type="triangle"/>
          </a:ln>
        </p:spPr>
      </p:sp>
      <p:sp>
        <p:nvSpPr>
          <p:cNvPr id="11" name="Shape 5"/>
          <p:cNvSpPr/>
          <p:nvPr/>
        </p:nvSpPr>
        <p:spPr>
          <a:xfrm rot="12000104">
            <a:off x="1906107" y="1827525"/>
            <a:ext cx="670082" cy="0"/>
          </a:xfrm>
          <a:prstGeom prst="line">
            <a:avLst/>
          </a:prstGeom>
          <a:solidFill>
            <a:srgbClr val="FFFFFF"/>
          </a:solidFill>
          <a:ln w="21167">
            <a:solidFill>
              <a:srgbClr val="130A44"/>
            </a:solidFill>
            <a:prstDash val="solid"/>
            <a:headEnd type="none"/>
            <a:tailEnd type="triangle"/>
          </a:ln>
        </p:spPr>
      </p:sp>
      <p:pic>
        <p:nvPicPr>
          <p:cNvPr id="12" name="Image 3" descr="https://pitch-assets-ccb95893-de3f-4266-973c-20049231b248.s3.eu-west-1.amazonaws.com/try-pitch-pdf-export-logo.svg">
            <a:hlinkClick r:id="rId6" tooltip=""/>
          </p:cNvPr>
          <p:cNvPicPr>
            <a:picLocks noChangeAspect="1"/>
          </p:cNvPicPr>
          <p:nvPr/>
        </p:nvPicPr>
        <p:blipFill>
          <a:blip r:embed="rId4">
            <a:extLst>
              <a:ext uri="{96DAC541-7B7A-43D3-8B79-37D633B846F1}">
                <asvg:svgBlip xmlns:asvg="http://schemas.microsoft.com/office/drawing/2016/SVG/main" r:embed="rId5"/>
              </a:ext>
            </a:extLst>
          </a:blip>
          <a:srcRect l="0" r="0" t="0" b="0"/>
          <a:stretch/>
        </p:blipFill>
        <p:spPr>
          <a:xfrm>
            <a:off x="136595" y="4803153"/>
            <a:ext cx="515221" cy="227303"/>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bg>
      <p:bgPr>
        <a:solidFill>
          <a:srgbClr val="ECF4F9"/>
        </a:solidFill>
      </p:bgPr>
    </p:bg>
    <p:spTree>
      <p:nvGrpSpPr>
        <p:cNvPr id="1" name=""/>
        <p:cNvGrpSpPr/>
        <p:nvPr/>
      </p:nvGrpSpPr>
      <p:grpSpPr>
        <a:xfrm>
          <a:off x="0" y="0"/>
          <a:ext cx="0" cy="0"/>
          <a:chOff x="0" y="0"/>
          <a:chExt cx="0" cy="0"/>
        </a:xfrm>
      </p:grpSpPr>
      <p:sp>
        <p:nvSpPr>
          <p:cNvPr id="3" name="Text 0"/>
          <p:cNvSpPr/>
          <p:nvPr/>
        </p:nvSpPr>
        <p:spPr>
          <a:xfrm>
            <a:off x="476184" y="761037"/>
            <a:ext cx="8229600" cy="409575"/>
          </a:xfrm>
          <a:prstGeom prst="rect">
            <a:avLst/>
          </a:prstGeom>
          <a:noFill/>
          <a:ln/>
        </p:spPr>
        <p:txBody>
          <a:bodyPr wrap="square" lIns="0" tIns="0" rIns="0" bIns="0" rtlCol="0" anchor="t"/>
          <a:lstStyle/>
          <a:p>
            <a:pPr algn="l">
              <a:lnSpc>
                <a:spcPts val="3240"/>
              </a:lnSpc>
            </a:pPr>
            <a:r>
              <a:rPr lang="en-US" sz="2700" b="1" spc="-12" kern="0" dirty="0">
                <a:solidFill>
                  <a:srgbClr val="130A44"/>
                </a:solidFill>
                <a:latin typeface="DM Sans" pitchFamily="34" charset="0"/>
                <a:ea typeface="DM Sans" pitchFamily="34" charset="-122"/>
                <a:cs typeface="DM Sans" pitchFamily="34" charset="-120"/>
              </a:rPr>
              <a:t>Progress Towards Usability Goals</a:t>
            </a:r>
            <a:endParaRPr lang="en-US" sz="2700" dirty="0"/>
          </a:p>
        </p:txBody>
      </p:sp>
      <p:sp>
        <p:nvSpPr>
          <p:cNvPr id="4" name="Text 1"/>
          <p:cNvSpPr/>
          <p:nvPr/>
        </p:nvSpPr>
        <p:spPr>
          <a:xfrm>
            <a:off x="475699" y="476250"/>
            <a:ext cx="8229600" cy="159990"/>
          </a:xfrm>
          <a:prstGeom prst="rect">
            <a:avLst/>
          </a:prstGeom>
          <a:noFill/>
          <a:ln/>
        </p:spPr>
        <p:txBody>
          <a:bodyPr wrap="square" lIns="0" tIns="0" rIns="0" bIns="0" rtlCol="0" anchor="t"/>
          <a:lstStyle/>
          <a:p>
            <a:pPr algn="l">
              <a:lnSpc>
                <a:spcPts val="1260"/>
              </a:lnSpc>
            </a:pPr>
            <a:r>
              <a:rPr lang="en-US" sz="1100" b="1" spc="120" kern="0" dirty="0">
                <a:solidFill>
                  <a:srgbClr val="5A55F4"/>
                </a:solidFill>
                <a:latin typeface="DM Sans" pitchFamily="34" charset="0"/>
                <a:ea typeface="DM Sans" pitchFamily="34" charset="-122"/>
                <a:cs typeface="DM Sans" pitchFamily="34" charset="-120"/>
              </a:rPr>
              <a:t>ALL UI AND PRODUCT REVISIONS</a:t>
            </a:r>
            <a:endParaRPr lang="en-US" sz="1050" dirty="0"/>
          </a:p>
        </p:txBody>
      </p:sp>
      <p:sp>
        <p:nvSpPr>
          <p:cNvPr id="5" name="Text 2"/>
          <p:cNvSpPr/>
          <p:nvPr/>
        </p:nvSpPr>
        <p:spPr>
          <a:xfrm>
            <a:off x="476250" y="1436998"/>
            <a:ext cx="3657600" cy="3252788"/>
          </a:xfrm>
          <a:prstGeom prst="rect">
            <a:avLst/>
          </a:prstGeom>
          <a:noFill/>
          <a:ln/>
        </p:spPr>
        <p:txBody>
          <a:bodyPr wrap="square" lIns="0" tIns="0" rIns="0" bIns="0" rtlCol="0" anchor="t"/>
          <a:lstStyle/>
          <a:p>
            <a:pPr algn="l">
              <a:lnSpc>
                <a:spcPts val="2520"/>
              </a:lnSpc>
            </a:pPr>
            <a:r>
              <a:rPr lang="en-US" sz="1800" b="0" dirty="0">
                <a:solidFill>
                  <a:srgbClr val="130A44"/>
                </a:solidFill>
                <a:latin typeface="DM Sans" pitchFamily="34" charset="0"/>
                <a:ea typeface="DM Sans" pitchFamily="34" charset="-122"/>
                <a:cs typeface="DM Sans" pitchFamily="34" charset="-120"/>
              </a:rPr>
              <a:t>Efficiency</a:t>
            </a:r>
            <a:endParaRPr lang="en-US" sz="1200" dirty="0"/>
          </a:p>
          <a:p>
            <a:pPr algn="l">
              <a:lnSpc>
                <a:spcPts val="1680"/>
              </a:lnSpc>
            </a:pPr>
            <a:endParaRPr lang="en-US" sz="1200" dirty="0"/>
          </a:p>
          <a:p>
            <a:pPr algn="l" marL="190500" indent="-190500">
              <a:lnSpc>
                <a:spcPts val="1680"/>
              </a:lnSpc>
              <a:buSzPct val="100000"/>
              <a:buChar char="•"/>
            </a:pPr>
            <a:r>
              <a:rPr lang="en-US" sz="1200" b="0" dirty="0">
                <a:solidFill>
                  <a:srgbClr val="130A44"/>
                </a:solidFill>
                <a:latin typeface="DM Sans" pitchFamily="34" charset="0"/>
                <a:ea typeface="DM Sans" pitchFamily="34" charset="-122"/>
                <a:cs typeface="DM Sans" pitchFamily="34" charset="-120"/>
              </a:rPr>
              <a:t>We recieved good feedback from our lowfi testing and added many changes from our heuristic evaluation. </a:t>
            </a:r>
            <a:endParaRPr lang="en-US" sz="1200" dirty="0"/>
          </a:p>
          <a:p>
            <a:pPr algn="l">
              <a:lnSpc>
                <a:spcPts val="1680"/>
              </a:lnSpc>
            </a:pPr>
            <a:endParaRPr lang="en-US" sz="1200" dirty="0"/>
          </a:p>
          <a:p>
            <a:pPr algn="l" marL="190500" indent="-190500">
              <a:lnSpc>
                <a:spcPts val="1680"/>
              </a:lnSpc>
              <a:buSzPct val="100000"/>
              <a:buChar char="•"/>
            </a:pPr>
            <a:r>
              <a:rPr lang="en-US" sz="1200" b="0" dirty="0">
                <a:solidFill>
                  <a:srgbClr val="130A44"/>
                </a:solidFill>
                <a:latin typeface="DM Sans" pitchFamily="34" charset="0"/>
                <a:ea typeface="DM Sans" pitchFamily="34" charset="-122"/>
                <a:cs typeface="DM Sans" pitchFamily="34" charset="-120"/>
              </a:rPr>
              <a:t>Back buttons and undos added in multiple places, decreasing time spent navigating the app.</a:t>
            </a:r>
            <a:endParaRPr lang="en-US" sz="1200" dirty="0"/>
          </a:p>
          <a:p>
            <a:pPr algn="l">
              <a:lnSpc>
                <a:spcPts val="1680"/>
              </a:lnSpc>
            </a:pPr>
            <a:endParaRPr lang="en-US" sz="1200" dirty="0"/>
          </a:p>
          <a:p>
            <a:pPr algn="l" marL="190500" indent="-190500">
              <a:lnSpc>
                <a:spcPts val="1680"/>
              </a:lnSpc>
              <a:buSzPct val="100000"/>
              <a:buChar char="•"/>
            </a:pPr>
            <a:r>
              <a:rPr lang="en-US" sz="1200" b="0" dirty="0">
                <a:solidFill>
                  <a:srgbClr val="130A44"/>
                </a:solidFill>
                <a:latin typeface="DM Sans" pitchFamily="34" charset="0"/>
                <a:ea typeface="DM Sans" pitchFamily="34" charset="-122"/>
                <a:cs typeface="DM Sans" pitchFamily="34" charset="-120"/>
              </a:rPr>
              <a:t>Terminology made more clear and instructions added.</a:t>
            </a:r>
            <a:endParaRPr lang="en-US" sz="1200" dirty="0"/>
          </a:p>
          <a:p>
            <a:pPr algn="l">
              <a:lnSpc>
                <a:spcPts val="1680"/>
              </a:lnSpc>
            </a:pPr>
            <a:endParaRPr lang="en-US" sz="1200" dirty="0"/>
          </a:p>
          <a:p>
            <a:pPr algn="l" marL="190500" indent="-190500">
              <a:lnSpc>
                <a:spcPts val="1680"/>
              </a:lnSpc>
              <a:buSzPct val="100000"/>
              <a:buChar char="•"/>
            </a:pPr>
            <a:r>
              <a:rPr lang="en-US" sz="1200" b="0" dirty="0">
                <a:solidFill>
                  <a:srgbClr val="130A44"/>
                </a:solidFill>
                <a:latin typeface="DM Sans" pitchFamily="34" charset="0"/>
                <a:ea typeface="DM Sans" pitchFamily="34" charset="-122"/>
                <a:cs typeface="DM Sans" pitchFamily="34" charset="-120"/>
              </a:rPr>
              <a:t>Groups Page includes more relevant information and extra buttons were deleted. </a:t>
            </a:r>
            <a:endParaRPr lang="en-US" sz="1200" dirty="0"/>
          </a:p>
        </p:txBody>
      </p:sp>
      <p:pic>
        <p:nvPicPr>
          <p:cNvPr id="6" name="Image 0" descr="https://pitch-assets-ccb95893-de3f-4266-973c-20049231b248.s3.eu-west-1.amazonaws.com/try-pitch-pdf-export-logo.svg">
            <a:hlinkClick r:id="rId3" tooltip=""/>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136595" y="4803153"/>
            <a:ext cx="515221" cy="227303"/>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bg>
      <p:bgPr>
        <a:solidFill>
          <a:srgbClr val="ECF4F9"/>
        </a:solidFill>
      </p:bgPr>
    </p:bg>
    <p:spTree>
      <p:nvGrpSpPr>
        <p:cNvPr id="1" name=""/>
        <p:cNvGrpSpPr/>
        <p:nvPr/>
      </p:nvGrpSpPr>
      <p:grpSpPr>
        <a:xfrm>
          <a:off x="0" y="0"/>
          <a:ext cx="0" cy="0"/>
          <a:chOff x="0" y="0"/>
          <a:chExt cx="0" cy="0"/>
        </a:xfrm>
      </p:grpSpPr>
      <p:sp>
        <p:nvSpPr>
          <p:cNvPr id="3" name="Text 0"/>
          <p:cNvSpPr/>
          <p:nvPr/>
        </p:nvSpPr>
        <p:spPr>
          <a:xfrm>
            <a:off x="476184" y="761037"/>
            <a:ext cx="8229600" cy="411480"/>
          </a:xfrm>
          <a:prstGeom prst="rect">
            <a:avLst/>
          </a:prstGeom>
          <a:noFill/>
          <a:ln/>
        </p:spPr>
        <p:txBody>
          <a:bodyPr wrap="square" lIns="0" tIns="0" rIns="0" bIns="0" rtlCol="0" anchor="t"/>
          <a:lstStyle/>
          <a:p>
            <a:pPr algn="l">
              <a:lnSpc>
                <a:spcPts val="3240"/>
              </a:lnSpc>
            </a:pPr>
            <a:r>
              <a:rPr lang="en-US" sz="2700" b="1" spc="-12" kern="0" dirty="0">
                <a:solidFill>
                  <a:srgbClr val="130A44"/>
                </a:solidFill>
                <a:latin typeface="DM Sans" pitchFamily="34" charset="0"/>
                <a:ea typeface="DM Sans" pitchFamily="34" charset="-122"/>
                <a:cs typeface="DM Sans" pitchFamily="34" charset="-120"/>
              </a:rPr>
              <a:t>Progress Towards Usability Goals</a:t>
            </a:r>
            <a:endParaRPr lang="en-US" sz="2700" dirty="0"/>
          </a:p>
        </p:txBody>
      </p:sp>
      <p:sp>
        <p:nvSpPr>
          <p:cNvPr id="4" name="Text 1"/>
          <p:cNvSpPr/>
          <p:nvPr/>
        </p:nvSpPr>
        <p:spPr>
          <a:xfrm>
            <a:off x="475699" y="476250"/>
            <a:ext cx="8229600" cy="160020"/>
          </a:xfrm>
          <a:prstGeom prst="rect">
            <a:avLst/>
          </a:prstGeom>
          <a:noFill/>
          <a:ln/>
        </p:spPr>
        <p:txBody>
          <a:bodyPr wrap="square" lIns="0" tIns="0" rIns="0" bIns="0" rtlCol="0" anchor="t"/>
          <a:lstStyle/>
          <a:p>
            <a:pPr algn="l">
              <a:lnSpc>
                <a:spcPts val="1260"/>
              </a:lnSpc>
            </a:pPr>
            <a:r>
              <a:rPr lang="en-US" sz="1100" b="1" spc="120" kern="0" dirty="0">
                <a:solidFill>
                  <a:srgbClr val="5A55F4"/>
                </a:solidFill>
                <a:latin typeface="DM Sans" pitchFamily="34" charset="0"/>
                <a:ea typeface="DM Sans" pitchFamily="34" charset="-122"/>
                <a:cs typeface="DM Sans" pitchFamily="34" charset="-120"/>
              </a:rPr>
              <a:t>ALL UI AND PRODUCT REVISIONS</a:t>
            </a:r>
            <a:endParaRPr lang="en-US" sz="1050" dirty="0"/>
          </a:p>
        </p:txBody>
      </p:sp>
      <p:sp>
        <p:nvSpPr>
          <p:cNvPr id="5" name="Text 2"/>
          <p:cNvSpPr/>
          <p:nvPr/>
        </p:nvSpPr>
        <p:spPr>
          <a:xfrm>
            <a:off x="473618" y="1488967"/>
            <a:ext cx="3657600" cy="3098569"/>
          </a:xfrm>
          <a:prstGeom prst="rect">
            <a:avLst/>
          </a:prstGeom>
          <a:noFill/>
          <a:ln/>
        </p:spPr>
        <p:txBody>
          <a:bodyPr wrap="square" lIns="0" tIns="0" rIns="0" bIns="0" rtlCol="0" anchor="t"/>
          <a:lstStyle/>
          <a:p>
            <a:pPr algn="l">
              <a:lnSpc>
                <a:spcPts val="2520"/>
              </a:lnSpc>
            </a:pPr>
            <a:r>
              <a:rPr lang="en-US" sz="1800" b="0" dirty="0">
                <a:solidFill>
                  <a:srgbClr val="130A44"/>
                </a:solidFill>
                <a:latin typeface="DM Sans" pitchFamily="34" charset="0"/>
                <a:ea typeface="DM Sans" pitchFamily="34" charset="-122"/>
                <a:cs typeface="DM Sans" pitchFamily="34" charset="-120"/>
              </a:rPr>
              <a:t>Pleasing</a:t>
            </a:r>
            <a:endParaRPr lang="en-US" sz="1200" dirty="0"/>
          </a:p>
          <a:p>
            <a:pPr algn="l">
              <a:lnSpc>
                <a:spcPts val="1680"/>
              </a:lnSpc>
            </a:pPr>
            <a:endParaRPr lang="en-US" sz="1200" dirty="0"/>
          </a:p>
          <a:p>
            <a:pPr algn="l" marL="190500" indent="-190500">
              <a:lnSpc>
                <a:spcPts val="1680"/>
              </a:lnSpc>
              <a:buSzPct val="100000"/>
              <a:buChar char="•"/>
            </a:pPr>
            <a:r>
              <a:rPr lang="en-US" sz="1200" b="0" dirty="0">
                <a:solidFill>
                  <a:srgbClr val="130A44"/>
                </a:solidFill>
                <a:latin typeface="DM Sans" pitchFamily="34" charset="0"/>
                <a:ea typeface="DM Sans" pitchFamily="34" charset="-122"/>
                <a:cs typeface="DM Sans" pitchFamily="34" charset="-120"/>
              </a:rPr>
              <a:t>We recieved good feedback from our lowfi testing and added many changes from our heuristic evaluation. </a:t>
            </a:r>
            <a:endParaRPr lang="en-US" sz="1200" dirty="0"/>
          </a:p>
          <a:p>
            <a:pPr algn="l">
              <a:lnSpc>
                <a:spcPts val="1680"/>
              </a:lnSpc>
            </a:pPr>
            <a:endParaRPr lang="en-US" sz="1200" dirty="0"/>
          </a:p>
          <a:p>
            <a:pPr algn="l" marL="190500" indent="-190500">
              <a:lnSpc>
                <a:spcPts val="1680"/>
              </a:lnSpc>
              <a:buSzPct val="100000"/>
              <a:buChar char="•"/>
            </a:pPr>
            <a:r>
              <a:rPr lang="en-US" sz="1200" b="0" dirty="0">
                <a:solidFill>
                  <a:srgbClr val="130A44"/>
                </a:solidFill>
                <a:latin typeface="DM Sans" pitchFamily="34" charset="0"/>
                <a:ea typeface="DM Sans" pitchFamily="34" charset="-122"/>
                <a:cs typeface="DM Sans" pitchFamily="34" charset="-120"/>
              </a:rPr>
              <a:t>Added pretty and reassuring confirmation messages to multiple tasks.</a:t>
            </a:r>
            <a:endParaRPr lang="en-US" sz="1200" dirty="0"/>
          </a:p>
          <a:p>
            <a:pPr algn="l">
              <a:lnSpc>
                <a:spcPts val="1680"/>
              </a:lnSpc>
            </a:pPr>
            <a:endParaRPr lang="en-US" sz="1200" dirty="0"/>
          </a:p>
          <a:p>
            <a:pPr algn="l" marL="190500" indent="-190500">
              <a:lnSpc>
                <a:spcPts val="1680"/>
              </a:lnSpc>
              <a:buSzPct val="100000"/>
              <a:buChar char="•"/>
            </a:pPr>
            <a:r>
              <a:rPr lang="en-US" sz="1200" b="0" dirty="0">
                <a:solidFill>
                  <a:srgbClr val="130A44"/>
                </a:solidFill>
                <a:latin typeface="DM Sans" pitchFamily="34" charset="0"/>
                <a:ea typeface="DM Sans" pitchFamily="34" charset="-122"/>
                <a:cs typeface="DM Sans" pitchFamily="34" charset="-120"/>
              </a:rPr>
              <a:t>Buttons and text boxes standardized to give the app a better and more consistent visual appeal. </a:t>
            </a:r>
            <a:endParaRPr lang="en-US" sz="1200" dirty="0"/>
          </a:p>
          <a:p>
            <a:pPr algn="l">
              <a:lnSpc>
                <a:spcPts val="1680"/>
              </a:lnSpc>
            </a:pPr>
            <a:endParaRPr lang="en-US" sz="1200" dirty="0"/>
          </a:p>
          <a:p>
            <a:pPr algn="l" marL="190500" indent="-190500">
              <a:lnSpc>
                <a:spcPts val="1680"/>
              </a:lnSpc>
              <a:buSzPct val="100000"/>
              <a:buChar char="•"/>
            </a:pPr>
            <a:r>
              <a:rPr lang="en-US" sz="1200" b="0" dirty="0">
                <a:solidFill>
                  <a:srgbClr val="130A44"/>
                </a:solidFill>
                <a:latin typeface="DM Sans" pitchFamily="34" charset="0"/>
                <a:ea typeface="DM Sans" pitchFamily="34" charset="-122"/>
                <a:cs typeface="DM Sans" pitchFamily="34" charset="-120"/>
              </a:rPr>
              <a:t>Groups Page looks more clean and simplistic.</a:t>
            </a:r>
            <a:endParaRPr lang="en-US" sz="1200" dirty="0"/>
          </a:p>
        </p:txBody>
      </p:sp>
      <p:pic>
        <p:nvPicPr>
          <p:cNvPr id="6" name="Image 0" descr="https://pitch-assets-ccb95893-de3f-4266-973c-20049231b248.s3.eu-west-1.amazonaws.com/e7997e23-f03a-4d84-9928-96804f144eb0?pitch-bytes=1249420&amp;pitch-content-type=image%2Fpng">    </p:cNvPr>
          <p:cNvPicPr>
            <a:picLocks noChangeAspect="1"/>
          </p:cNvPicPr>
          <p:nvPr/>
        </p:nvPicPr>
        <p:blipFill>
          <a:blip r:embed="rId1"/>
          <a:srcRect l="0" r="0" t="0" b="0"/>
          <a:stretch/>
        </p:blipFill>
        <p:spPr>
          <a:xfrm>
            <a:off x="4691185" y="1315229"/>
            <a:ext cx="1551625" cy="3348659"/>
          </a:xfrm>
          <a:prstGeom prst="rect">
            <a:avLst/>
          </a:prstGeom>
        </p:spPr>
      </p:pic>
      <p:pic>
        <p:nvPicPr>
          <p:cNvPr id="7" name="Image 1" descr="https://pitch-assets-ccb95893-de3f-4266-973c-20049231b248.s3.eu-west-1.amazonaws.com/85c38c62-8fed-4c68-aaec-9ced85e84921?pitch-bytes=747631&amp;pitch-content-type=image%2Fpng">    </p:cNvPr>
          <p:cNvPicPr>
            <a:picLocks noChangeAspect="1"/>
          </p:cNvPicPr>
          <p:nvPr/>
        </p:nvPicPr>
        <p:blipFill>
          <a:blip r:embed="rId2"/>
          <a:srcRect l="0" r="0" t="0" b="0"/>
          <a:stretch/>
        </p:blipFill>
        <p:spPr>
          <a:xfrm>
            <a:off x="6490674" y="1317738"/>
            <a:ext cx="1551625" cy="3348659"/>
          </a:xfrm>
          <a:prstGeom prst="rect">
            <a:avLst/>
          </a:prstGeom>
        </p:spPr>
      </p:pic>
      <p:pic>
        <p:nvPicPr>
          <p:cNvPr id="8" name="Image 2" descr="https://pitch-assets-ccb95893-de3f-4266-973c-20049231b248.s3.eu-west-1.amazonaws.com/try-pitch-pdf-export-logo.svg">
            <a:hlinkClick r:id="rId5" tooltip=""/>
          </p:cNvPr>
          <p:cNvPicPr>
            <a:picLocks noChangeAspect="1"/>
          </p:cNvPicPr>
          <p:nvPr/>
        </p:nvPicPr>
        <p:blipFill>
          <a:blip r:embed="rId3">
            <a:extLst>
              <a:ext uri="{96DAC541-7B7A-43D3-8B79-37D633B846F1}">
                <asvg:svgBlip xmlns:asvg="http://schemas.microsoft.com/office/drawing/2016/SVG/main" r:embed="rId4"/>
              </a:ext>
            </a:extLst>
          </a:blip>
          <a:srcRect l="0" r="0" t="0" b="0"/>
          <a:stretch/>
        </p:blipFill>
        <p:spPr>
          <a:xfrm>
            <a:off x="136595" y="4803153"/>
            <a:ext cx="515221" cy="227303"/>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bg>
      <p:bgPr>
        <a:solidFill>
          <a:srgbClr val="ECF4F9"/>
        </a:solidFill>
      </p:bgPr>
    </p:bg>
    <p:spTree>
      <p:nvGrpSpPr>
        <p:cNvPr id="1" name=""/>
        <p:cNvGrpSpPr/>
        <p:nvPr/>
      </p:nvGrpSpPr>
      <p:grpSpPr>
        <a:xfrm>
          <a:off x="0" y="0"/>
          <a:ext cx="0" cy="0"/>
          <a:chOff x="0" y="0"/>
          <a:chExt cx="0" cy="0"/>
        </a:xfrm>
      </p:grpSpPr>
      <p:pic>
        <p:nvPicPr>
          <p:cNvPr id="3" name="Image 0" descr="https://pitch-assets-ccb95893-de3f-4266-973c-20049231b248.s3.eu-west-1.amazonaws.com/fb3f675c-4417-488a-9c3a-1f7cf626dd6c?pitch-bytes=39386&amp;pitch-content-type=image%2Fpng">    </p:cNvPr>
          <p:cNvPicPr>
            <a:picLocks noChangeAspect="1"/>
          </p:cNvPicPr>
          <p:nvPr/>
        </p:nvPicPr>
        <p:blipFill>
          <a:blip r:embed="rId1"/>
          <a:srcRect l="16414" r="16414" t="0" b="0"/>
          <a:stretch/>
        </p:blipFill>
        <p:spPr>
          <a:xfrm>
            <a:off x="6905695" y="-159"/>
            <a:ext cx="2238375" cy="5141244"/>
          </a:xfrm>
          <a:prstGeom prst="rect">
            <a:avLst/>
          </a:prstGeom>
        </p:spPr>
      </p:pic>
      <p:sp>
        <p:nvSpPr>
          <p:cNvPr id="4" name="Text 0"/>
          <p:cNvSpPr/>
          <p:nvPr/>
        </p:nvSpPr>
        <p:spPr>
          <a:xfrm>
            <a:off x="475836" y="4254624"/>
            <a:ext cx="6400800" cy="411473"/>
          </a:xfrm>
          <a:prstGeom prst="rect">
            <a:avLst/>
          </a:prstGeom>
          <a:noFill/>
          <a:ln/>
        </p:spPr>
        <p:txBody>
          <a:bodyPr wrap="square" lIns="0" tIns="0" rIns="0" bIns="0" rtlCol="0" anchor="b"/>
          <a:lstStyle/>
          <a:p>
            <a:pPr algn="l" marL="190500" indent="-190500">
              <a:lnSpc>
                <a:spcPts val="3240"/>
              </a:lnSpc>
              <a:buSzPct val="100000"/>
              <a:buFont typeface="+mj-lt"/>
              <a:buAutoNum type="arabicPeriod" startAt="1"/>
            </a:pPr>
            <a:r>
              <a:rPr lang="en-US" sz="2700" b="1" spc="-12" kern="0" dirty="0">
                <a:solidFill>
                  <a:srgbClr val="130A44"/>
                </a:solidFill>
                <a:latin typeface="DM Sans" pitchFamily="34" charset="0"/>
                <a:ea typeface="DM Sans" pitchFamily="34" charset="-122"/>
                <a:cs typeface="DM Sans" pitchFamily="34" charset="-120"/>
              </a:rPr>
              <a:t>prototype implementation status</a:t>
            </a:r>
            <a:endParaRPr lang="en-US" sz="2700" dirty="0"/>
          </a:p>
        </p:txBody>
      </p:sp>
      <p:pic>
        <p:nvPicPr>
          <p:cNvPr id="5" name="Image 1" descr="https://pitch-assets-ccb95893-de3f-4266-973c-20049231b248.s3.eu-west-1.amazonaws.com/try-pitch-pdf-export-logo.svg">
            <a:hlinkClick r:id="rId4" tooltip=""/>
          </p:cNvPr>
          <p:cNvPicPr>
            <a:picLocks noChangeAspect="1"/>
          </p:cNvPicPr>
          <p:nvPr/>
        </p:nvPicPr>
        <p:blipFill>
          <a:blip r:embed="rId2">
            <a:extLst>
              <a:ext uri="{96DAC541-7B7A-43D3-8B79-37D633B846F1}">
                <asvg:svgBlip xmlns:asvg="http://schemas.microsoft.com/office/drawing/2016/SVG/main" r:embed="rId3"/>
              </a:ext>
            </a:extLst>
          </a:blip>
          <a:srcRect l="0" r="0" t="0" b="0"/>
          <a:stretch/>
        </p:blipFill>
        <p:spPr>
          <a:xfrm>
            <a:off x="136595" y="4803153"/>
            <a:ext cx="515221" cy="227303"/>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9">
    <p:bg>
      <p:bgPr>
        <a:solidFill>
          <a:srgbClr val="ECF4F9"/>
        </a:solidFill>
      </p:bgPr>
    </p:bg>
    <p:spTree>
      <p:nvGrpSpPr>
        <p:cNvPr id="1" name=""/>
        <p:cNvGrpSpPr/>
        <p:nvPr/>
      </p:nvGrpSpPr>
      <p:grpSpPr>
        <a:xfrm>
          <a:off x="0" y="0"/>
          <a:ext cx="0" cy="0"/>
          <a:chOff x="0" y="0"/>
          <a:chExt cx="0" cy="0"/>
        </a:xfrm>
      </p:grpSpPr>
      <p:sp>
        <p:nvSpPr>
          <p:cNvPr id="3" name="Text 0"/>
          <p:cNvSpPr/>
          <p:nvPr/>
        </p:nvSpPr>
        <p:spPr>
          <a:xfrm>
            <a:off x="476250" y="809625"/>
            <a:ext cx="1828800" cy="361950"/>
          </a:xfrm>
          <a:prstGeom prst="rect">
            <a:avLst/>
          </a:prstGeom>
          <a:noFill/>
          <a:ln/>
        </p:spPr>
        <p:txBody>
          <a:bodyPr wrap="none" lIns="0" tIns="0" rIns="0" bIns="0" rtlCol="0" anchor="t">
            <a:spAutoFit/>
          </a:bodyPr>
          <a:lstStyle/>
          <a:p>
            <a:pPr algn="l">
              <a:lnSpc>
                <a:spcPts val="2880"/>
              </a:lnSpc>
            </a:pPr>
            <a:r>
              <a:rPr lang="en-US" sz="2400" b="1" spc="-12" kern="0" dirty="0">
                <a:solidFill>
                  <a:srgbClr val="130A44"/>
                </a:solidFill>
                <a:latin typeface="DM Sans" pitchFamily="34" charset="0"/>
                <a:ea typeface="DM Sans" pitchFamily="34" charset="-122"/>
                <a:cs typeface="DM Sans" pitchFamily="34" charset="-120"/>
              </a:rPr>
              <a:t>Tools Used</a:t>
            </a:r>
            <a:endParaRPr lang="en-US" sz="2400" dirty="0"/>
          </a:p>
        </p:txBody>
      </p:sp>
      <p:sp>
        <p:nvSpPr>
          <p:cNvPr id="4" name="Text 1"/>
          <p:cNvSpPr/>
          <p:nvPr/>
        </p:nvSpPr>
        <p:spPr>
          <a:xfrm>
            <a:off x="476250" y="575890"/>
            <a:ext cx="3657600" cy="157163"/>
          </a:xfrm>
          <a:prstGeom prst="rect">
            <a:avLst/>
          </a:prstGeom>
          <a:noFill/>
          <a:ln/>
        </p:spPr>
        <p:txBody>
          <a:bodyPr wrap="none" lIns="0" tIns="0" rIns="0" bIns="0" rtlCol="0" anchor="b">
            <a:spAutoFit/>
          </a:bodyPr>
          <a:lstStyle/>
          <a:p>
            <a:pPr algn="l">
              <a:lnSpc>
                <a:spcPts val="1260"/>
              </a:lnSpc>
            </a:pPr>
            <a:r>
              <a:rPr lang="en-US" sz="1100" b="1" spc="120" kern="0" dirty="0">
                <a:solidFill>
                  <a:srgbClr val="5A55F4"/>
                </a:solidFill>
                <a:latin typeface="DM Sans" pitchFamily="34" charset="0"/>
                <a:ea typeface="DM Sans" pitchFamily="34" charset="-122"/>
                <a:cs typeface="DM Sans" pitchFamily="34" charset="-120"/>
              </a:rPr>
              <a:t>PROTOTYPE IMPLEMENTATION STATUS</a:t>
            </a:r>
            <a:endParaRPr lang="en-US" sz="1050" dirty="0"/>
          </a:p>
        </p:txBody>
      </p:sp>
      <p:pic>
        <p:nvPicPr>
          <p:cNvPr id="5" name="Image 0" descr="https://pitch-assets-ccb95893-de3f-4266-973c-20049231b248.s3.eu-west-1.amazonaws.com/da6e1085-3372-4105-b67c-d7b78aab9579?pitch-bytes=6710&amp;pitch-content-type=image%2Fpng">    </p:cNvPr>
          <p:cNvPicPr>
            <a:picLocks noChangeAspect="1"/>
          </p:cNvPicPr>
          <p:nvPr/>
        </p:nvPicPr>
        <p:blipFill>
          <a:blip r:embed="rId1"/>
          <a:srcRect l="0" r="0" t="0" b="0"/>
          <a:stretch/>
        </p:blipFill>
        <p:spPr>
          <a:xfrm>
            <a:off x="564510" y="1928744"/>
            <a:ext cx="1511597" cy="1511597"/>
          </a:xfrm>
          <a:prstGeom prst="rect">
            <a:avLst/>
          </a:prstGeom>
        </p:spPr>
      </p:pic>
      <p:pic>
        <p:nvPicPr>
          <p:cNvPr id="6" name="Image 1" descr="https://pitch-assets-ccb95893-de3f-4266-973c-20049231b248.s3.eu-west-1.amazonaws.com/94c6d489-d592-427b-9eae-27218054cf93?pitch-bytes=11498&amp;pitch-content-type=image%2Fpng">    </p:cNvPr>
          <p:cNvPicPr>
            <a:picLocks noChangeAspect="1"/>
          </p:cNvPicPr>
          <p:nvPr/>
        </p:nvPicPr>
        <p:blipFill>
          <a:blip r:embed="rId2"/>
          <a:srcRect l="0" r="0" t="0" b="0"/>
          <a:stretch/>
        </p:blipFill>
        <p:spPr>
          <a:xfrm>
            <a:off x="2285178" y="1928744"/>
            <a:ext cx="1511597" cy="1511597"/>
          </a:xfrm>
          <a:prstGeom prst="rect">
            <a:avLst/>
          </a:prstGeom>
        </p:spPr>
      </p:pic>
      <p:sp>
        <p:nvSpPr>
          <p:cNvPr id="7" name="Text 2"/>
          <p:cNvSpPr/>
          <p:nvPr/>
        </p:nvSpPr>
        <p:spPr>
          <a:xfrm>
            <a:off x="4232115" y="1925797"/>
            <a:ext cx="4572000" cy="640080"/>
          </a:xfrm>
          <a:prstGeom prst="rect">
            <a:avLst/>
          </a:prstGeom>
          <a:noFill/>
          <a:ln/>
        </p:spPr>
        <p:txBody>
          <a:bodyPr wrap="none" lIns="0" tIns="0" rIns="0" bIns="0" rtlCol="0" anchor="t">
            <a:spAutoFit/>
          </a:bodyPr>
          <a:lstStyle/>
          <a:p>
            <a:pPr algn="l" marL="190500" indent="-190500">
              <a:lnSpc>
                <a:spcPts val="2520"/>
              </a:lnSpc>
              <a:buSzPct val="100000"/>
              <a:buChar char="•"/>
            </a:pPr>
            <a:r>
              <a:rPr lang="en-US" sz="1800" b="0" dirty="0">
                <a:solidFill>
                  <a:srgbClr val="130A44"/>
                </a:solidFill>
                <a:latin typeface="DM Sans" pitchFamily="34" charset="0"/>
                <a:ea typeface="DM Sans" pitchFamily="34" charset="-122"/>
                <a:cs typeface="DM Sans" pitchFamily="34" charset="-120"/>
              </a:rPr>
              <a:t>Figma (to design graphics)</a:t>
            </a:r>
            <a:endParaRPr lang="en-US" sz="1800" dirty="0"/>
          </a:p>
          <a:p>
            <a:pPr algn="l" marL="190500" indent="-190500">
              <a:lnSpc>
                <a:spcPts val="2520"/>
              </a:lnSpc>
              <a:buSzPct val="100000"/>
              <a:buChar char="•"/>
            </a:pPr>
            <a:r>
              <a:rPr lang="en-US" sz="1800" b="0" dirty="0">
                <a:solidFill>
                  <a:srgbClr val="130A44"/>
                </a:solidFill>
                <a:latin typeface="DM Sans" pitchFamily="34" charset="0"/>
                <a:ea typeface="DM Sans" pitchFamily="34" charset="-122"/>
                <a:cs typeface="DM Sans" pitchFamily="34" charset="-120"/>
              </a:rPr>
              <a:t>React Native (application framework)</a:t>
            </a:r>
            <a:endParaRPr lang="en-US" sz="1800" dirty="0"/>
          </a:p>
        </p:txBody>
      </p:sp>
      <p:pic>
        <p:nvPicPr>
          <p:cNvPr id="8" name="Image 2" descr="https://pitch-assets-ccb95893-de3f-4266-973c-20049231b248.s3.eu-west-1.amazonaws.com/try-pitch-pdf-export-logo.svg">
            <a:hlinkClick r:id="rId5" tooltip=""/>
          </p:cNvPr>
          <p:cNvPicPr>
            <a:picLocks noChangeAspect="1"/>
          </p:cNvPicPr>
          <p:nvPr/>
        </p:nvPicPr>
        <p:blipFill>
          <a:blip r:embed="rId3">
            <a:extLst>
              <a:ext uri="{96DAC541-7B7A-43D3-8B79-37D633B846F1}">
                <asvg:svgBlip xmlns:asvg="http://schemas.microsoft.com/office/drawing/2016/SVG/main" r:embed="rId4"/>
              </a:ext>
            </a:extLst>
          </a:blip>
          <a:srcRect l="0" r="0" t="0" b="0"/>
          <a:stretch/>
        </p:blipFill>
        <p:spPr>
          <a:xfrm>
            <a:off x="136595" y="4803153"/>
            <a:ext cx="515221" cy="22730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FFF"/>
        </a:solidFill>
      </p:bgPr>
    </p:bg>
    <p:spTree>
      <p:nvGrpSpPr>
        <p:cNvPr id="1" name=""/>
        <p:cNvGrpSpPr/>
        <p:nvPr/>
      </p:nvGrpSpPr>
      <p:grpSpPr>
        <a:xfrm>
          <a:off x="0" y="0"/>
          <a:ext cx="0" cy="0"/>
          <a:chOff x="0" y="0"/>
          <a:chExt cx="0" cy="0"/>
        </a:xfrm>
      </p:grpSpPr>
      <p:pic>
        <p:nvPicPr>
          <p:cNvPr id="3" name="Image 0" descr="https://pitch-assets-ccb95893-de3f-4266-973c-20049231b248.s3.eu-west-1.amazonaws.com/c4ccc0c0-8027-49e2-8fb2-f8b3ffaae86d?pitch-bytes=113173&amp;pitch-content-type=image%2Fpng">    </p:cNvPr>
          <p:cNvPicPr>
            <a:picLocks noChangeAspect="1"/>
          </p:cNvPicPr>
          <p:nvPr/>
        </p:nvPicPr>
        <p:blipFill>
          <a:blip r:embed="rId1"/>
          <a:srcRect l="0" r="0" t="0" b="0"/>
          <a:stretch/>
        </p:blipFill>
        <p:spPr>
          <a:xfrm>
            <a:off x="0" y="0"/>
            <a:ext cx="9144000" cy="5143500"/>
          </a:xfrm>
          <a:prstGeom prst="rect">
            <a:avLst/>
          </a:prstGeom>
        </p:spPr>
      </p:pic>
      <p:sp>
        <p:nvSpPr>
          <p:cNvPr id="4" name="Text 0"/>
          <p:cNvSpPr/>
          <p:nvPr/>
        </p:nvSpPr>
        <p:spPr>
          <a:xfrm>
            <a:off x="917061" y="1402556"/>
            <a:ext cx="3657600" cy="271463"/>
          </a:xfrm>
          <a:prstGeom prst="rect">
            <a:avLst/>
          </a:prstGeom>
          <a:noFill/>
          <a:ln/>
        </p:spPr>
        <p:txBody>
          <a:bodyPr wrap="square" lIns="0" tIns="0" rIns="0" bIns="0" rtlCol="0" anchor="t"/>
          <a:lstStyle/>
          <a:p>
            <a:pPr algn="l">
              <a:lnSpc>
                <a:spcPts val="2160"/>
              </a:lnSpc>
            </a:pPr>
            <a:r>
              <a:rPr lang="en-US" sz="1800" b="1" spc="120" kern="0" dirty="0">
                <a:solidFill>
                  <a:srgbClr val="FFFFFF"/>
                </a:solidFill>
                <a:latin typeface="DM Sans" pitchFamily="34" charset="0"/>
                <a:ea typeface="DM Sans" pitchFamily="34" charset="-122"/>
                <a:cs typeface="DM Sans" pitchFamily="34" charset="-120"/>
              </a:rPr>
              <a:t>PROBLEM?</a:t>
            </a:r>
            <a:endParaRPr lang="en-US" sz="1800" dirty="0"/>
          </a:p>
        </p:txBody>
      </p:sp>
      <p:sp>
        <p:nvSpPr>
          <p:cNvPr id="5" name="Text 1"/>
          <p:cNvSpPr/>
          <p:nvPr/>
        </p:nvSpPr>
        <p:spPr>
          <a:xfrm>
            <a:off x="1143037" y="340112"/>
            <a:ext cx="7315200" cy="411480"/>
          </a:xfrm>
          <a:prstGeom prst="rect">
            <a:avLst/>
          </a:prstGeom>
          <a:noFill/>
          <a:ln/>
        </p:spPr>
        <p:txBody>
          <a:bodyPr wrap="square" lIns="0" tIns="0" rIns="0" bIns="0" rtlCol="0" anchor="t"/>
          <a:lstStyle/>
          <a:p>
            <a:pPr algn="ctr">
              <a:lnSpc>
                <a:spcPts val="3240"/>
              </a:lnSpc>
            </a:pPr>
            <a:r>
              <a:rPr lang="en-US" sz="2700" b="1" spc="-12" kern="0" dirty="0">
                <a:solidFill>
                  <a:srgbClr val="FFFFFF"/>
                </a:solidFill>
                <a:latin typeface="DM Sans" pitchFamily="34" charset="0"/>
                <a:ea typeface="DM Sans" pitchFamily="34" charset="-122"/>
                <a:cs typeface="DM Sans" pitchFamily="34" charset="-120"/>
              </a:rPr>
              <a:t>Problem &amp; Solution</a:t>
            </a:r>
            <a:endParaRPr lang="en-US" sz="2700" dirty="0"/>
          </a:p>
        </p:txBody>
      </p:sp>
      <p:sp>
        <p:nvSpPr>
          <p:cNvPr id="6" name="Text 2"/>
          <p:cNvSpPr/>
          <p:nvPr/>
        </p:nvSpPr>
        <p:spPr>
          <a:xfrm>
            <a:off x="808083" y="1871899"/>
            <a:ext cx="2743200" cy="1280071"/>
          </a:xfrm>
          <a:prstGeom prst="rect">
            <a:avLst/>
          </a:prstGeom>
          <a:noFill/>
          <a:ln/>
        </p:spPr>
        <p:txBody>
          <a:bodyPr wrap="square" lIns="0" tIns="0" rIns="0" bIns="0" rtlCol="0" anchor="t"/>
          <a:lstStyle/>
          <a:p>
            <a:pPr algn="l">
              <a:lnSpc>
                <a:spcPts val="1680"/>
              </a:lnSpc>
            </a:pPr>
            <a:r>
              <a:rPr lang="en-US" sz="1200" b="0" dirty="0">
                <a:solidFill>
                  <a:srgbClr val="FFFFFF"/>
                </a:solidFill>
                <a:latin typeface="DM Sans" pitchFamily="34" charset="0"/>
                <a:ea typeface="DM Sans" pitchFamily="34" charset="-122"/>
                <a:cs typeface="DM Sans" pitchFamily="34" charset="-120"/>
              </a:rPr>
              <a:t>Friends want to stay in touch and understand what is going on in each other's lives, but often struggle to have meaningful conversations or express vulnerabilities that could elicit support. </a:t>
            </a:r>
            <a:endParaRPr lang="en-US" sz="1200" dirty="0"/>
          </a:p>
        </p:txBody>
      </p:sp>
      <p:sp>
        <p:nvSpPr>
          <p:cNvPr id="7" name="Text 3"/>
          <p:cNvSpPr/>
          <p:nvPr/>
        </p:nvSpPr>
        <p:spPr>
          <a:xfrm>
            <a:off x="6772930" y="2545275"/>
            <a:ext cx="3657600" cy="271462"/>
          </a:xfrm>
          <a:prstGeom prst="rect">
            <a:avLst/>
          </a:prstGeom>
          <a:noFill/>
          <a:ln/>
        </p:spPr>
        <p:txBody>
          <a:bodyPr wrap="square" lIns="0" tIns="0" rIns="0" bIns="0" rtlCol="0" anchor="t"/>
          <a:lstStyle/>
          <a:p>
            <a:pPr algn="l">
              <a:lnSpc>
                <a:spcPts val="2160"/>
              </a:lnSpc>
            </a:pPr>
            <a:r>
              <a:rPr lang="en-US" sz="1800" b="1" spc="120" kern="0" dirty="0">
                <a:solidFill>
                  <a:srgbClr val="FFFFFF"/>
                </a:solidFill>
                <a:latin typeface="DM Sans" pitchFamily="34" charset="0"/>
                <a:ea typeface="DM Sans" pitchFamily="34" charset="-122"/>
                <a:cs typeface="DM Sans" pitchFamily="34" charset="-120"/>
              </a:rPr>
              <a:t>SOLUTION?</a:t>
            </a:r>
            <a:endParaRPr lang="en-US" sz="1800" dirty="0"/>
          </a:p>
        </p:txBody>
      </p:sp>
      <p:sp>
        <p:nvSpPr>
          <p:cNvPr id="8" name="Text 4"/>
          <p:cNvSpPr/>
          <p:nvPr/>
        </p:nvSpPr>
        <p:spPr>
          <a:xfrm>
            <a:off x="5844317" y="3014618"/>
            <a:ext cx="2743200" cy="1493416"/>
          </a:xfrm>
          <a:prstGeom prst="rect">
            <a:avLst/>
          </a:prstGeom>
          <a:noFill/>
          <a:ln/>
        </p:spPr>
        <p:txBody>
          <a:bodyPr wrap="square" lIns="0" tIns="0" rIns="0" bIns="0" rtlCol="0" anchor="t"/>
          <a:lstStyle/>
          <a:p>
            <a:pPr algn="r">
              <a:lnSpc>
                <a:spcPts val="1680"/>
              </a:lnSpc>
            </a:pPr>
            <a:r>
              <a:rPr lang="en-US" sz="1200" b="0" dirty="0">
                <a:solidFill>
                  <a:srgbClr val="FFFFFF"/>
                </a:solidFill>
                <a:latin typeface="DM Sans" pitchFamily="34" charset="0"/>
                <a:ea typeface="DM Sans" pitchFamily="34" charset="-122"/>
                <a:cs typeface="DM Sans" pitchFamily="34" charset="-120"/>
              </a:rPr>
              <a:t>Tell Me More allows friends to answer a daily prompt focused on meaningful conversation, then broadcasts each friend's answer to the whole group, providing an easy outlet to express emotions or worries. </a:t>
            </a:r>
            <a:endParaRPr lang="en-US" sz="1200" dirty="0"/>
          </a:p>
        </p:txBody>
      </p:sp>
      <p:sp>
        <p:nvSpPr>
          <p:cNvPr id="9" name="Shape 5"/>
          <p:cNvSpPr/>
          <p:nvPr/>
        </p:nvSpPr>
        <p:spPr>
          <a:xfrm>
            <a:off x="807878" y="1315891"/>
            <a:ext cx="3764122" cy="462163"/>
          </a:xfrm>
          <a:prstGeom prst="roundRect">
            <a:avLst>
              <a:gd name="adj" fmla="val 20000"/>
            </a:avLst>
          </a:prstGeom>
          <a:solidFill>
            <a:srgbClr val="000000">
              <a:alpha val="0"/>
            </a:srgbClr>
          </a:solidFill>
          <a:ln w="21167">
            <a:solidFill>
              <a:srgbClr val="FFFFFF"/>
            </a:solidFill>
            <a:prstDash val="solid"/>
          </a:ln>
        </p:spPr>
      </p:sp>
      <p:sp>
        <p:nvSpPr>
          <p:cNvPr id="10" name="Text 6"/>
          <p:cNvSpPr/>
          <p:nvPr/>
        </p:nvSpPr>
        <p:spPr>
          <a:xfrm>
            <a:off x="4569284" y="2451916"/>
            <a:ext cx="3764122" cy="462163"/>
          </a:xfrm>
          <a:prstGeom prst="roundRect">
            <a:avLst>
              <a:gd name="adj" fmla="val 20000"/>
            </a:avLst>
          </a:prstGeom>
          <a:solidFill>
            <a:srgbClr val="000000">
              <a:alpha val="0"/>
            </a:srgbClr>
          </a:solidFill>
          <a:ln w="21167">
            <a:solidFill>
              <a:srgbClr val="FFFFFF"/>
            </a:solidFill>
          </a:ln>
        </p:spPr>
        <p:txBody>
          <a:bodyPr wrap="square" lIns="209118" tIns="54561" rIns="209118" bIns="54561" rtlCol="0" anchor="ctr"/>
          <a:lstStyle/>
          <a:p>
            <a:pPr algn="ctr">
              <a:lnSpc>
                <a:spcPts val="1680"/>
              </a:lnSpc>
            </a:pPr>
            <a:endParaRPr lang="en-US" sz="1200" dirty="0"/>
          </a:p>
        </p:txBody>
      </p:sp>
      <p:sp>
        <p:nvSpPr>
          <p:cNvPr id="11" name="Shape 7"/>
          <p:cNvSpPr/>
          <p:nvPr/>
        </p:nvSpPr>
        <p:spPr>
          <a:xfrm>
            <a:off x="4228233" y="1199113"/>
            <a:ext cx="678858" cy="678858"/>
          </a:xfrm>
          <a:prstGeom prst="ellipse">
            <a:avLst/>
          </a:prstGeom>
          <a:solidFill>
            <a:srgbClr val="FFFFFF"/>
          </a:solidFill>
          <a:ln/>
        </p:spPr>
      </p:sp>
      <p:pic>
        <p:nvPicPr>
          <p:cNvPr id="12" name="Image 1" descr="https://external-media.api.pitch.com/provider/icons8/fluent-systems-regular/help.svg">    </p:cNvPr>
          <p:cNvPicPr>
            <a:picLocks noChangeAspect="1"/>
          </p:cNvPicPr>
          <p:nvPr/>
        </p:nvPicPr>
        <p:blipFill>
          <a:blip r:embed="rId2">
            <a:extLst>
              <a:ext uri="{96DAC541-7B7A-43D3-8B79-37D633B846F1}">
                <asvg:svgBlip xmlns:asvg="http://schemas.microsoft.com/office/drawing/2016/SVG/main" r:embed="rId3"/>
              </a:ext>
            </a:extLst>
          </a:blip>
          <a:srcRect l="8313" r="8314" t="0" b="0"/>
          <a:stretch/>
        </p:blipFill>
        <p:spPr>
          <a:xfrm>
            <a:off x="4391582" y="1329863"/>
            <a:ext cx="349966" cy="419759"/>
          </a:xfrm>
          <a:prstGeom prst="rect">
            <a:avLst/>
          </a:prstGeom>
        </p:spPr>
      </p:pic>
      <p:sp>
        <p:nvSpPr>
          <p:cNvPr id="13" name="Shape 8"/>
          <p:cNvSpPr/>
          <p:nvPr/>
        </p:nvSpPr>
        <p:spPr>
          <a:xfrm>
            <a:off x="4232123" y="2344898"/>
            <a:ext cx="678858" cy="678858"/>
          </a:xfrm>
          <a:prstGeom prst="ellipse">
            <a:avLst/>
          </a:prstGeom>
          <a:solidFill>
            <a:srgbClr val="FFFFFF"/>
          </a:solidFill>
          <a:ln/>
        </p:spPr>
      </p:sp>
      <p:pic>
        <p:nvPicPr>
          <p:cNvPr id="14" name="Image 2" descr="https://external-media.api.pitch.com/provider/icons8/fluent-systems-regular/light-on.svg">    </p:cNvPr>
          <p:cNvPicPr>
            <a:picLocks noChangeAspect="1"/>
          </p:cNvPicPr>
          <p:nvPr/>
        </p:nvPicPr>
        <p:blipFill>
          <a:blip r:embed="rId4">
            <a:extLst>
              <a:ext uri="{96DAC541-7B7A-43D3-8B79-37D633B846F1}">
                <asvg:svgBlip xmlns:asvg="http://schemas.microsoft.com/office/drawing/2016/SVG/main" r:embed="rId5"/>
              </a:ext>
            </a:extLst>
          </a:blip>
          <a:srcRect l="8313" r="8314" t="0" b="0"/>
          <a:stretch/>
        </p:blipFill>
        <p:spPr>
          <a:xfrm>
            <a:off x="4395472" y="2495167"/>
            <a:ext cx="349966" cy="419759"/>
          </a:xfrm>
          <a:prstGeom prst="rect">
            <a:avLst/>
          </a:prstGeom>
        </p:spPr>
      </p:pic>
      <p:pic>
        <p:nvPicPr>
          <p:cNvPr id="15" name="Image 3" descr="https://pitch-assets-ccb95893-de3f-4266-973c-20049231b248.s3.eu-west-1.amazonaws.com/try-pitch-pdf-export-logo.svg">
            <a:hlinkClick r:id="rId8" tooltip=""/>
          </p:cNvPr>
          <p:cNvPicPr>
            <a:picLocks noChangeAspect="1"/>
          </p:cNvPicPr>
          <p:nvPr/>
        </p:nvPicPr>
        <p:blipFill>
          <a:blip r:embed="rId6">
            <a:extLst>
              <a:ext uri="{96DAC541-7B7A-43D3-8B79-37D633B846F1}">
                <asvg:svgBlip xmlns:asvg="http://schemas.microsoft.com/office/drawing/2016/SVG/main" r:embed="rId7"/>
              </a:ext>
            </a:extLst>
          </a:blip>
          <a:srcRect l="0" r="0" t="0" b="0"/>
          <a:stretch/>
        </p:blipFill>
        <p:spPr>
          <a:xfrm>
            <a:off x="136595" y="4803153"/>
            <a:ext cx="515221" cy="227303"/>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0">
    <p:bg>
      <p:bgPr>
        <a:solidFill>
          <a:srgbClr val="ECF4F9"/>
        </a:solidFill>
      </p:bgPr>
    </p:bg>
    <p:spTree>
      <p:nvGrpSpPr>
        <p:cNvPr id="1" name=""/>
        <p:cNvGrpSpPr/>
        <p:nvPr/>
      </p:nvGrpSpPr>
      <p:grpSpPr>
        <a:xfrm>
          <a:off x="0" y="0"/>
          <a:ext cx="0" cy="0"/>
          <a:chOff x="0" y="0"/>
          <a:chExt cx="0" cy="0"/>
        </a:xfrm>
      </p:grpSpPr>
      <p:sp>
        <p:nvSpPr>
          <p:cNvPr id="3" name="Text 0"/>
          <p:cNvSpPr/>
          <p:nvPr/>
        </p:nvSpPr>
        <p:spPr>
          <a:xfrm>
            <a:off x="476250" y="809625"/>
            <a:ext cx="3657600" cy="361950"/>
          </a:xfrm>
          <a:prstGeom prst="rect">
            <a:avLst/>
          </a:prstGeom>
          <a:noFill/>
          <a:ln/>
        </p:spPr>
        <p:txBody>
          <a:bodyPr wrap="none" lIns="0" tIns="0" rIns="0" bIns="0" rtlCol="0" anchor="t">
            <a:spAutoFit/>
          </a:bodyPr>
          <a:lstStyle/>
          <a:p>
            <a:pPr algn="l">
              <a:lnSpc>
                <a:spcPts val="2880"/>
              </a:lnSpc>
            </a:pPr>
            <a:r>
              <a:rPr lang="en-US" sz="2400" b="1" spc="-12" kern="0" dirty="0">
                <a:solidFill>
                  <a:srgbClr val="130A44"/>
                </a:solidFill>
                <a:latin typeface="DM Sans" pitchFamily="34" charset="0"/>
                <a:ea typeface="DM Sans" pitchFamily="34" charset="-122"/>
                <a:cs typeface="DM Sans" pitchFamily="34" charset="-120"/>
              </a:rPr>
              <a:t>Implemented Features</a:t>
            </a:r>
            <a:endParaRPr lang="en-US" sz="2400" dirty="0"/>
          </a:p>
        </p:txBody>
      </p:sp>
      <p:sp>
        <p:nvSpPr>
          <p:cNvPr id="4" name="Text 1"/>
          <p:cNvSpPr/>
          <p:nvPr/>
        </p:nvSpPr>
        <p:spPr>
          <a:xfrm>
            <a:off x="476250" y="573032"/>
            <a:ext cx="3657600" cy="160020"/>
          </a:xfrm>
          <a:prstGeom prst="rect">
            <a:avLst/>
          </a:prstGeom>
          <a:noFill/>
          <a:ln/>
        </p:spPr>
        <p:txBody>
          <a:bodyPr wrap="none" lIns="0" tIns="0" rIns="0" bIns="0" rtlCol="0" anchor="b">
            <a:spAutoFit/>
          </a:bodyPr>
          <a:lstStyle/>
          <a:p>
            <a:pPr algn="l">
              <a:lnSpc>
                <a:spcPts val="1260"/>
              </a:lnSpc>
            </a:pPr>
            <a:r>
              <a:rPr lang="en-US" sz="1100" b="1" spc="120" kern="0" dirty="0">
                <a:solidFill>
                  <a:srgbClr val="5A55F4"/>
                </a:solidFill>
                <a:latin typeface="DM Sans" pitchFamily="34" charset="0"/>
                <a:ea typeface="DM Sans" pitchFamily="34" charset="-122"/>
                <a:cs typeface="DM Sans" pitchFamily="34" charset="-120"/>
              </a:rPr>
              <a:t>PROTOTYPE IMPLEMENTATION STATUS</a:t>
            </a:r>
            <a:endParaRPr lang="en-US" sz="1050" dirty="0"/>
          </a:p>
        </p:txBody>
      </p:sp>
      <p:sp>
        <p:nvSpPr>
          <p:cNvPr id="5" name="Text 2"/>
          <p:cNvSpPr/>
          <p:nvPr/>
        </p:nvSpPr>
        <p:spPr>
          <a:xfrm>
            <a:off x="476161" y="1354787"/>
            <a:ext cx="8229600" cy="2846003"/>
          </a:xfrm>
          <a:prstGeom prst="rect">
            <a:avLst/>
          </a:prstGeom>
          <a:noFill/>
          <a:ln/>
        </p:spPr>
        <p:txBody>
          <a:bodyPr wrap="square" lIns="0" tIns="0" rIns="0" bIns="0" rtlCol="0" anchor="t"/>
          <a:lstStyle/>
          <a:p>
            <a:pPr algn="l">
              <a:lnSpc>
                <a:spcPts val="1890"/>
              </a:lnSpc>
              <a:spcAft>
                <a:spcPts val="675"/>
              </a:spcAft>
            </a:pPr>
            <a:r>
              <a:rPr lang="en-US" sz="1400" b="0" dirty="0">
                <a:solidFill>
                  <a:srgbClr val="130A44"/>
                </a:solidFill>
                <a:latin typeface="DM Sans" pitchFamily="34" charset="0"/>
                <a:ea typeface="DM Sans" pitchFamily="34" charset="-122"/>
                <a:cs typeface="DM Sans" pitchFamily="34" charset="-120"/>
              </a:rPr>
              <a:t>We implemented our </a:t>
            </a:r>
            <a:pPr algn="l">
              <a:lnSpc>
                <a:spcPts val="1890"/>
              </a:lnSpc>
              <a:spcAft>
                <a:spcPts val="675"/>
              </a:spcAft>
            </a:pPr>
            <a:r>
              <a:rPr lang="en-US" sz="1400" b="1" dirty="0">
                <a:solidFill>
                  <a:srgbClr val="130A44"/>
                </a:solidFill>
                <a:latin typeface="DM Sans" pitchFamily="34" charset="0"/>
                <a:ea typeface="DM Sans" pitchFamily="34" charset="-122"/>
                <a:cs typeface="DM Sans" pitchFamily="34" charset="-120"/>
              </a:rPr>
              <a:t>Simple Task (Respond to a Question)</a:t>
            </a:r>
            <a:endParaRPr lang="en-US" sz="1350" dirty="0"/>
          </a:p>
          <a:p>
            <a:pPr algn="l" marL="190500" indent="-190500">
              <a:lnSpc>
                <a:spcPts val="1890"/>
              </a:lnSpc>
              <a:spcAft>
                <a:spcPts val="675"/>
              </a:spcAft>
              <a:buSzPct val="100000"/>
              <a:buChar char="•"/>
            </a:pPr>
            <a:r>
              <a:rPr lang="en-US" sz="1400" b="0" dirty="0">
                <a:solidFill>
                  <a:srgbClr val="130A44"/>
                </a:solidFill>
                <a:latin typeface="DM Sans" pitchFamily="34" charset="0"/>
                <a:ea typeface="DM Sans" pitchFamily="34" charset="-122"/>
                <a:cs typeface="DM Sans" pitchFamily="34" charset="-120"/>
              </a:rPr>
              <a:t>Home screen implementation</a:t>
            </a:r>
            <a:endParaRPr lang="en-US" sz="1350" dirty="0"/>
          </a:p>
          <a:p>
            <a:pPr algn="l" marL="190500" indent="-190500">
              <a:lnSpc>
                <a:spcPts val="1890"/>
              </a:lnSpc>
              <a:spcAft>
                <a:spcPts val="675"/>
              </a:spcAft>
              <a:buSzPct val="100000"/>
              <a:buChar char="•"/>
            </a:pPr>
            <a:r>
              <a:rPr lang="en-US" sz="1400" b="0" dirty="0">
                <a:solidFill>
                  <a:srgbClr val="130A44"/>
                </a:solidFill>
                <a:latin typeface="DM Sans" pitchFamily="34" charset="0"/>
                <a:ea typeface="DM Sans" pitchFamily="34" charset="-122"/>
                <a:cs typeface="DM Sans" pitchFamily="34" charset="-120"/>
              </a:rPr>
              <a:t>Clicking "Respond" button </a:t>
            </a:r>
            <a:endParaRPr lang="en-US" sz="1350" dirty="0"/>
          </a:p>
          <a:p>
            <a:pPr algn="l" marL="190500" indent="-190500">
              <a:lnSpc>
                <a:spcPts val="1890"/>
              </a:lnSpc>
              <a:spcAft>
                <a:spcPts val="675"/>
              </a:spcAft>
              <a:buSzPct val="100000"/>
              <a:buChar char="•"/>
            </a:pPr>
            <a:r>
              <a:rPr lang="en-US" sz="1400" b="0" dirty="0">
                <a:solidFill>
                  <a:srgbClr val="130A44"/>
                </a:solidFill>
                <a:latin typeface="DM Sans" pitchFamily="34" charset="0"/>
                <a:ea typeface="DM Sans" pitchFamily="34" charset="-122"/>
                <a:cs typeface="DM Sans" pitchFamily="34" charset="-120"/>
              </a:rPr>
              <a:t>Typing in a response and receiving a success message</a:t>
            </a:r>
            <a:endParaRPr lang="en-US" sz="1350" dirty="0"/>
          </a:p>
          <a:p>
            <a:pPr algn="l" marL="190500" indent="-190500">
              <a:lnSpc>
                <a:spcPts val="1890"/>
              </a:lnSpc>
              <a:spcAft>
                <a:spcPts val="675"/>
              </a:spcAft>
              <a:buSzPct val="100000"/>
              <a:buChar char="•"/>
            </a:pPr>
            <a:r>
              <a:rPr lang="en-US" sz="1400" b="0" dirty="0">
                <a:solidFill>
                  <a:srgbClr val="130A44"/>
                </a:solidFill>
                <a:latin typeface="DM Sans" pitchFamily="34" charset="0"/>
                <a:ea typeface="DM Sans" pitchFamily="34" charset="-122"/>
                <a:cs typeface="DM Sans" pitchFamily="34" charset="-120"/>
              </a:rPr>
              <a:t>Gaining access to all friends' responses, only upon responding</a:t>
            </a:r>
            <a:endParaRPr lang="en-US" sz="1350" dirty="0"/>
          </a:p>
          <a:p>
            <a:pPr algn="l" marL="190500" indent="-190500">
              <a:lnSpc>
                <a:spcPts val="1890"/>
              </a:lnSpc>
              <a:spcAft>
                <a:spcPts val="675"/>
              </a:spcAft>
              <a:buSzPct val="100000"/>
              <a:buChar char="•"/>
            </a:pPr>
            <a:r>
              <a:rPr lang="en-US" sz="1400" b="0" dirty="0">
                <a:solidFill>
                  <a:srgbClr val="130A44"/>
                </a:solidFill>
                <a:latin typeface="DM Sans" pitchFamily="34" charset="0"/>
                <a:ea typeface="DM Sans" pitchFamily="34" charset="-122"/>
                <a:cs typeface="DM Sans" pitchFamily="34" charset="-120"/>
              </a:rPr>
              <a:t>Viewing and reacting to friend's responses</a:t>
            </a:r>
            <a:endParaRPr lang="en-US" sz="1350" dirty="0"/>
          </a:p>
          <a:p>
            <a:pPr algn="l" marL="190500" indent="-190500">
              <a:lnSpc>
                <a:spcPts val="1890"/>
              </a:lnSpc>
              <a:spcAft>
                <a:spcPts val="675"/>
              </a:spcAft>
              <a:buSzPct val="100000"/>
              <a:buChar char="•"/>
            </a:pPr>
            <a:r>
              <a:rPr lang="en-US" sz="1400" b="0" dirty="0">
                <a:solidFill>
                  <a:srgbClr val="130A44"/>
                </a:solidFill>
                <a:latin typeface="DM Sans" pitchFamily="34" charset="0"/>
                <a:ea typeface="DM Sans" pitchFamily="34" charset="-122"/>
                <a:cs typeface="DM Sans" pitchFamily="34" charset="-120"/>
              </a:rPr>
              <a:t>Like count increasing/decreasing upon user interaction</a:t>
            </a:r>
            <a:endParaRPr lang="en-US" sz="1350" dirty="0"/>
          </a:p>
          <a:p>
            <a:pPr algn="l" marL="190500" indent="-190500">
              <a:lnSpc>
                <a:spcPts val="1890"/>
              </a:lnSpc>
              <a:spcAft>
                <a:spcPts val="675"/>
              </a:spcAft>
              <a:buSzPct val="100000"/>
              <a:buChar char="•"/>
            </a:pPr>
            <a:r>
              <a:rPr lang="en-US" sz="1400" b="0" dirty="0">
                <a:solidFill>
                  <a:srgbClr val="130A44"/>
                </a:solidFill>
                <a:latin typeface="DM Sans" pitchFamily="34" charset="0"/>
                <a:ea typeface="DM Sans" pitchFamily="34" charset="-122"/>
                <a:cs typeface="DM Sans" pitchFamily="34" charset="-120"/>
              </a:rPr>
              <a:t>Nudging friends who haven't responded yet</a:t>
            </a:r>
            <a:endParaRPr lang="en-US" sz="1350" dirty="0"/>
          </a:p>
          <a:p>
            <a:pPr algn="l" marL="190500" indent="-190500">
              <a:lnSpc>
                <a:spcPts val="1890"/>
              </a:lnSpc>
              <a:spcAft>
                <a:spcPts val="675"/>
              </a:spcAft>
              <a:buSzPct val="100000"/>
              <a:buChar char="•"/>
            </a:pPr>
            <a:r>
              <a:rPr lang="en-US" sz="1400" b="0" dirty="0">
                <a:solidFill>
                  <a:srgbClr val="130A44"/>
                </a:solidFill>
                <a:latin typeface="DM Sans" pitchFamily="34" charset="0"/>
                <a:ea typeface="DM Sans" pitchFamily="34" charset="-122"/>
                <a:cs typeface="DM Sans" pitchFamily="34" charset="-120"/>
              </a:rPr>
              <a:t>Updating Home page once question notification has been answered</a:t>
            </a:r>
            <a:endParaRPr lang="en-US" sz="1350" dirty="0"/>
          </a:p>
        </p:txBody>
      </p:sp>
      <p:pic>
        <p:nvPicPr>
          <p:cNvPr id="6" name="Image 0" descr="https://pitch-assets-ccb95893-de3f-4266-973c-20049231b248.s3.eu-west-1.amazonaws.com/3e1be8a7-def8-42a1-b55b-1bd98b30bfd6?pitch-bytes=815838&amp;pitch-content-type=image%2Fpng">    </p:cNvPr>
          <p:cNvPicPr>
            <a:picLocks noChangeAspect="1"/>
          </p:cNvPicPr>
          <p:nvPr/>
        </p:nvPicPr>
        <p:blipFill>
          <a:blip r:embed="rId1"/>
          <a:srcRect l="0" r="0" t="0" b="0"/>
          <a:stretch/>
        </p:blipFill>
        <p:spPr>
          <a:xfrm>
            <a:off x="6884665" y="937843"/>
            <a:ext cx="1737562" cy="3526734"/>
          </a:xfrm>
          <a:prstGeom prst="rect">
            <a:avLst/>
          </a:prstGeom>
        </p:spPr>
      </p:pic>
      <p:pic>
        <p:nvPicPr>
          <p:cNvPr id="7" name="Image 1" descr="https://pitch-assets-ccb95893-de3f-4266-973c-20049231b248.s3.eu-west-1.amazonaws.com/try-pitch-pdf-export-logo.svg">
            <a:hlinkClick r:id="rId4" tooltip=""/>
          </p:cNvPr>
          <p:cNvPicPr>
            <a:picLocks noChangeAspect="1"/>
          </p:cNvPicPr>
          <p:nvPr/>
        </p:nvPicPr>
        <p:blipFill>
          <a:blip r:embed="rId2">
            <a:extLst>
              <a:ext uri="{96DAC541-7B7A-43D3-8B79-37D633B846F1}">
                <asvg:svgBlip xmlns:asvg="http://schemas.microsoft.com/office/drawing/2016/SVG/main" r:embed="rId3"/>
              </a:ext>
            </a:extLst>
          </a:blip>
          <a:srcRect l="0" r="0" t="0" b="0"/>
          <a:stretch/>
        </p:blipFill>
        <p:spPr>
          <a:xfrm>
            <a:off x="136595" y="4803153"/>
            <a:ext cx="515221" cy="227303"/>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31">
    <p:bg>
      <p:bgPr>
        <a:solidFill>
          <a:srgbClr val="ECF4F9"/>
        </a:solidFill>
      </p:bgPr>
    </p:bg>
    <p:spTree>
      <p:nvGrpSpPr>
        <p:cNvPr id="1" name=""/>
        <p:cNvGrpSpPr/>
        <p:nvPr/>
      </p:nvGrpSpPr>
      <p:grpSpPr>
        <a:xfrm>
          <a:off x="0" y="0"/>
          <a:ext cx="0" cy="0"/>
          <a:chOff x="0" y="0"/>
          <a:chExt cx="0" cy="0"/>
        </a:xfrm>
      </p:grpSpPr>
      <p:sp>
        <p:nvSpPr>
          <p:cNvPr id="3" name="Text 0"/>
          <p:cNvSpPr/>
          <p:nvPr/>
        </p:nvSpPr>
        <p:spPr>
          <a:xfrm>
            <a:off x="476250" y="809625"/>
            <a:ext cx="8229600" cy="361950"/>
          </a:xfrm>
          <a:prstGeom prst="rect">
            <a:avLst/>
          </a:prstGeom>
          <a:noFill/>
          <a:ln/>
        </p:spPr>
        <p:txBody>
          <a:bodyPr wrap="none" lIns="0" tIns="0" rIns="0" bIns="0" rtlCol="0" anchor="t">
            <a:spAutoFit/>
          </a:bodyPr>
          <a:lstStyle/>
          <a:p>
            <a:pPr algn="l">
              <a:lnSpc>
                <a:spcPts val="2880"/>
              </a:lnSpc>
            </a:pPr>
            <a:r>
              <a:rPr lang="en-US" sz="2400" b="1" spc="-12" kern="0" dirty="0">
                <a:solidFill>
                  <a:srgbClr val="130A44"/>
                </a:solidFill>
                <a:latin typeface="DM Sans" pitchFamily="34" charset="0"/>
                <a:ea typeface="DM Sans" pitchFamily="34" charset="-122"/>
                <a:cs typeface="DM Sans" pitchFamily="34" charset="-120"/>
              </a:rPr>
              <a:t>Unimplemented Features and Outstanding Questions</a:t>
            </a:r>
            <a:endParaRPr lang="en-US" sz="2400" dirty="0"/>
          </a:p>
        </p:txBody>
      </p:sp>
      <p:sp>
        <p:nvSpPr>
          <p:cNvPr id="4" name="Text 1"/>
          <p:cNvSpPr/>
          <p:nvPr/>
        </p:nvSpPr>
        <p:spPr>
          <a:xfrm>
            <a:off x="476250" y="573032"/>
            <a:ext cx="3657600" cy="160020"/>
          </a:xfrm>
          <a:prstGeom prst="rect">
            <a:avLst/>
          </a:prstGeom>
          <a:noFill/>
          <a:ln/>
        </p:spPr>
        <p:txBody>
          <a:bodyPr wrap="none" lIns="0" tIns="0" rIns="0" bIns="0" rtlCol="0" anchor="b">
            <a:spAutoFit/>
          </a:bodyPr>
          <a:lstStyle/>
          <a:p>
            <a:pPr algn="l">
              <a:lnSpc>
                <a:spcPts val="1260"/>
              </a:lnSpc>
            </a:pPr>
            <a:r>
              <a:rPr lang="en-US" sz="1100" b="1" spc="120" kern="0" dirty="0">
                <a:solidFill>
                  <a:srgbClr val="5A55F4"/>
                </a:solidFill>
                <a:latin typeface="DM Sans" pitchFamily="34" charset="0"/>
                <a:ea typeface="DM Sans" pitchFamily="34" charset="-122"/>
                <a:cs typeface="DM Sans" pitchFamily="34" charset="-120"/>
              </a:rPr>
              <a:t>PROTOTYPE IMPLEMENTATION STATUS</a:t>
            </a:r>
            <a:endParaRPr lang="en-US" sz="1050" dirty="0"/>
          </a:p>
        </p:txBody>
      </p:sp>
      <p:sp>
        <p:nvSpPr>
          <p:cNvPr id="5" name="Text 2"/>
          <p:cNvSpPr/>
          <p:nvPr/>
        </p:nvSpPr>
        <p:spPr>
          <a:xfrm>
            <a:off x="476161" y="1735662"/>
            <a:ext cx="8229600" cy="1066800"/>
          </a:xfrm>
          <a:prstGeom prst="rect">
            <a:avLst/>
          </a:prstGeom>
          <a:noFill/>
          <a:ln/>
        </p:spPr>
        <p:txBody>
          <a:bodyPr wrap="square" lIns="0" tIns="0" rIns="0" bIns="0" rtlCol="0" anchor="t"/>
          <a:lstStyle/>
          <a:p>
            <a:pPr algn="l">
              <a:lnSpc>
                <a:spcPts val="1680"/>
              </a:lnSpc>
              <a:spcAft>
                <a:spcPts val="600"/>
              </a:spcAft>
            </a:pPr>
            <a:r>
              <a:rPr lang="en-US" sz="1200" b="0" dirty="0">
                <a:solidFill>
                  <a:srgbClr val="130A44"/>
                </a:solidFill>
                <a:latin typeface="DM Sans" pitchFamily="34" charset="0"/>
                <a:ea typeface="DM Sans" pitchFamily="34" charset="-122"/>
                <a:cs typeface="DM Sans" pitchFamily="34" charset="-120"/>
              </a:rPr>
              <a:t>We will implement our Moderate Task (Suggest a Question) and Complex Task (Create a Group):</a:t>
            </a:r>
            <a:endParaRPr lang="en-US" sz="1200" dirty="0"/>
          </a:p>
          <a:p>
            <a:pPr algn="l" marL="190500" indent="-190500">
              <a:lnSpc>
                <a:spcPts val="1680"/>
              </a:lnSpc>
              <a:spcAft>
                <a:spcPts val="600"/>
              </a:spcAft>
              <a:buSzPct val="100000"/>
              <a:buChar char="•"/>
            </a:pPr>
            <a:r>
              <a:rPr lang="en-US" sz="1200" b="0" dirty="0">
                <a:solidFill>
                  <a:srgbClr val="130A44"/>
                </a:solidFill>
                <a:latin typeface="DM Sans" pitchFamily="34" charset="0"/>
                <a:ea typeface="DM Sans" pitchFamily="34" charset="-122"/>
                <a:cs typeface="DM Sans" pitchFamily="34" charset="-120"/>
              </a:rPr>
              <a:t>Click "Suggest a Question" (multiple ways to do so) and fill out required fields </a:t>
            </a:r>
            <a:endParaRPr lang="en-US" sz="1200" dirty="0"/>
          </a:p>
          <a:p>
            <a:pPr algn="l" marL="190500" indent="-190500">
              <a:lnSpc>
                <a:spcPts val="1680"/>
              </a:lnSpc>
              <a:spcAft>
                <a:spcPts val="600"/>
              </a:spcAft>
              <a:buSzPct val="100000"/>
              <a:buChar char="•"/>
            </a:pPr>
            <a:r>
              <a:rPr lang="en-US" sz="1200" b="0" dirty="0">
                <a:solidFill>
                  <a:srgbClr val="130A44"/>
                </a:solidFill>
                <a:latin typeface="DM Sans" pitchFamily="34" charset="0"/>
                <a:ea typeface="DM Sans" pitchFamily="34" charset="-122"/>
                <a:cs typeface="DM Sans" pitchFamily="34" charset="-120"/>
              </a:rPr>
              <a:t>From Groups page, select ""Create Group" and fill out required fields</a:t>
            </a:r>
            <a:endParaRPr lang="en-US" sz="1200" dirty="0"/>
          </a:p>
          <a:p>
            <a:pPr algn="l" marL="190500" indent="-190500">
              <a:lnSpc>
                <a:spcPts val="1680"/>
              </a:lnSpc>
              <a:spcAft>
                <a:spcPts val="600"/>
              </a:spcAft>
              <a:buSzPct val="100000"/>
              <a:buChar char="•"/>
            </a:pPr>
            <a:r>
              <a:rPr lang="en-US" sz="1200" b="0" dirty="0">
                <a:solidFill>
                  <a:srgbClr val="130A44"/>
                </a:solidFill>
                <a:latin typeface="DM Sans" pitchFamily="34" charset="0"/>
                <a:ea typeface="DM Sans" pitchFamily="34" charset="-122"/>
                <a:cs typeface="DM Sans" pitchFamily="34" charset="-120"/>
              </a:rPr>
              <a:t>Display new group on Groups page</a:t>
            </a:r>
            <a:endParaRPr lang="en-US" sz="1200" dirty="0"/>
          </a:p>
        </p:txBody>
      </p:sp>
      <p:sp>
        <p:nvSpPr>
          <p:cNvPr id="6" name="Text 3"/>
          <p:cNvSpPr/>
          <p:nvPr/>
        </p:nvSpPr>
        <p:spPr>
          <a:xfrm>
            <a:off x="476250" y="3156448"/>
            <a:ext cx="2743200" cy="274320"/>
          </a:xfrm>
          <a:prstGeom prst="rect">
            <a:avLst/>
          </a:prstGeom>
          <a:noFill/>
          <a:ln/>
        </p:spPr>
        <p:txBody>
          <a:bodyPr wrap="none" lIns="0" tIns="0" rIns="0" bIns="0" rtlCol="0" anchor="t">
            <a:spAutoFit/>
          </a:bodyPr>
          <a:lstStyle/>
          <a:p>
            <a:pPr algn="l">
              <a:lnSpc>
                <a:spcPts val="2160"/>
              </a:lnSpc>
            </a:pPr>
            <a:r>
              <a:rPr lang="en-US" sz="1800" b="1" spc="-12" kern="0" dirty="0">
                <a:solidFill>
                  <a:srgbClr val="130A44"/>
                </a:solidFill>
                <a:latin typeface="DM Sans" pitchFamily="34" charset="0"/>
                <a:ea typeface="DM Sans" pitchFamily="34" charset="-122"/>
                <a:cs typeface="DM Sans" pitchFamily="34" charset="-120"/>
              </a:rPr>
              <a:t>Outstanding Questions</a:t>
            </a:r>
            <a:endParaRPr lang="en-US" sz="1800" dirty="0"/>
          </a:p>
        </p:txBody>
      </p:sp>
      <p:sp>
        <p:nvSpPr>
          <p:cNvPr id="7" name="Text 4"/>
          <p:cNvSpPr/>
          <p:nvPr/>
        </p:nvSpPr>
        <p:spPr>
          <a:xfrm>
            <a:off x="495536" y="3527014"/>
            <a:ext cx="8229600" cy="495300"/>
          </a:xfrm>
          <a:prstGeom prst="rect">
            <a:avLst/>
          </a:prstGeom>
          <a:noFill/>
          <a:ln/>
        </p:spPr>
        <p:txBody>
          <a:bodyPr wrap="square" lIns="0" tIns="0" rIns="0" bIns="0" rtlCol="0" anchor="t"/>
          <a:lstStyle/>
          <a:p>
            <a:pPr algn="l" marL="190500" indent="-190500">
              <a:lnSpc>
                <a:spcPts val="1680"/>
              </a:lnSpc>
              <a:spcAft>
                <a:spcPts val="600"/>
              </a:spcAft>
              <a:buSzPct val="100000"/>
              <a:buChar char="•"/>
            </a:pPr>
            <a:r>
              <a:rPr lang="en-US" sz="1200" b="0" dirty="0">
                <a:solidFill>
                  <a:srgbClr val="130A44"/>
                </a:solidFill>
                <a:latin typeface="DM Sans" pitchFamily="34" charset="0"/>
                <a:ea typeface="DM Sans" pitchFamily="34" charset="-122"/>
                <a:cs typeface="DM Sans" pitchFamily="34" charset="-120"/>
              </a:rPr>
              <a:t>Struggling to render specific features/visual components, specifically icons, in React</a:t>
            </a:r>
            <a:endParaRPr lang="en-US" sz="1200" dirty="0"/>
          </a:p>
          <a:p>
            <a:pPr algn="l" marL="190500" indent="-190500">
              <a:lnSpc>
                <a:spcPts val="1680"/>
              </a:lnSpc>
              <a:spcAft>
                <a:spcPts val="600"/>
              </a:spcAft>
              <a:buSzPct val="100000"/>
              <a:buChar char="•"/>
            </a:pPr>
            <a:r>
              <a:rPr lang="en-US" sz="1200" b="0" dirty="0">
                <a:solidFill>
                  <a:srgbClr val="130A44"/>
                </a:solidFill>
                <a:latin typeface="DM Sans" pitchFamily="34" charset="0"/>
                <a:ea typeface="DM Sans" pitchFamily="34" charset="-122"/>
                <a:cs typeface="DM Sans" pitchFamily="34" charset="-120"/>
              </a:rPr>
              <a:t>Trouble using font for our logo </a:t>
            </a:r>
            <a:endParaRPr lang="en-US" sz="1200" dirty="0"/>
          </a:p>
        </p:txBody>
      </p:sp>
      <p:sp>
        <p:nvSpPr>
          <p:cNvPr id="8" name="Text 5"/>
          <p:cNvSpPr/>
          <p:nvPr/>
        </p:nvSpPr>
        <p:spPr>
          <a:xfrm>
            <a:off x="494752" y="1347726"/>
            <a:ext cx="2743200" cy="271462"/>
          </a:xfrm>
          <a:prstGeom prst="rect">
            <a:avLst/>
          </a:prstGeom>
          <a:noFill/>
          <a:ln/>
        </p:spPr>
        <p:txBody>
          <a:bodyPr wrap="none" lIns="0" tIns="0" rIns="0" bIns="0" rtlCol="0" anchor="t">
            <a:spAutoFit/>
          </a:bodyPr>
          <a:lstStyle/>
          <a:p>
            <a:pPr algn="l">
              <a:lnSpc>
                <a:spcPts val="2160"/>
              </a:lnSpc>
            </a:pPr>
            <a:r>
              <a:rPr lang="en-US" sz="1800" b="1" spc="-12" kern="0" dirty="0">
                <a:solidFill>
                  <a:srgbClr val="130A44"/>
                </a:solidFill>
                <a:latin typeface="DM Sans" pitchFamily="34" charset="0"/>
                <a:ea typeface="DM Sans" pitchFamily="34" charset="-122"/>
                <a:cs typeface="DM Sans" pitchFamily="34" charset="-120"/>
              </a:rPr>
              <a:t>Unimplemented Features</a:t>
            </a:r>
            <a:endParaRPr lang="en-US" sz="1800" dirty="0"/>
          </a:p>
        </p:txBody>
      </p:sp>
      <p:pic>
        <p:nvPicPr>
          <p:cNvPr id="9" name="Image 0" descr="https://pitch-assets-ccb95893-de3f-4266-973c-20049231b248.s3.eu-west-1.amazonaws.com/try-pitch-pdf-export-logo.svg">
            <a:hlinkClick r:id="rId3" tooltip=""/>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136595" y="4803153"/>
            <a:ext cx="515221" cy="227303"/>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32">
    <p:bg>
      <p:bgPr>
        <a:solidFill>
          <a:srgbClr val="ECF4F9"/>
        </a:solidFill>
      </p:bgPr>
    </p:bg>
    <p:spTree>
      <p:nvGrpSpPr>
        <p:cNvPr id="1" name=""/>
        <p:cNvGrpSpPr/>
        <p:nvPr/>
      </p:nvGrpSpPr>
      <p:grpSpPr>
        <a:xfrm>
          <a:off x="0" y="0"/>
          <a:ext cx="0" cy="0"/>
          <a:chOff x="0" y="0"/>
          <a:chExt cx="0" cy="0"/>
        </a:xfrm>
      </p:grpSpPr>
      <p:sp>
        <p:nvSpPr>
          <p:cNvPr id="3" name="Text 0"/>
          <p:cNvSpPr/>
          <p:nvPr/>
        </p:nvSpPr>
        <p:spPr>
          <a:xfrm>
            <a:off x="476250" y="809625"/>
            <a:ext cx="1828800" cy="361950"/>
          </a:xfrm>
          <a:prstGeom prst="rect">
            <a:avLst/>
          </a:prstGeom>
          <a:noFill/>
          <a:ln/>
        </p:spPr>
        <p:txBody>
          <a:bodyPr wrap="none" lIns="0" tIns="0" rIns="0" bIns="0" rtlCol="0" anchor="t">
            <a:spAutoFit/>
          </a:bodyPr>
          <a:lstStyle/>
          <a:p>
            <a:pPr algn="l">
              <a:lnSpc>
                <a:spcPts val="2880"/>
              </a:lnSpc>
            </a:pPr>
            <a:r>
              <a:rPr lang="en-US" sz="2400" b="1" spc="-12" kern="0" dirty="0">
                <a:solidFill>
                  <a:srgbClr val="130A44"/>
                </a:solidFill>
                <a:latin typeface="DM Sans" pitchFamily="34" charset="0"/>
                <a:ea typeface="DM Sans" pitchFamily="34" charset="-122"/>
                <a:cs typeface="DM Sans" pitchFamily="34" charset="-120"/>
              </a:rPr>
              <a:t>Project Plan</a:t>
            </a:r>
            <a:endParaRPr lang="en-US" sz="2400" dirty="0"/>
          </a:p>
        </p:txBody>
      </p:sp>
      <p:sp>
        <p:nvSpPr>
          <p:cNvPr id="4" name="Text 1"/>
          <p:cNvSpPr/>
          <p:nvPr/>
        </p:nvSpPr>
        <p:spPr>
          <a:xfrm>
            <a:off x="476250" y="573032"/>
            <a:ext cx="3657600" cy="160020"/>
          </a:xfrm>
          <a:prstGeom prst="rect">
            <a:avLst/>
          </a:prstGeom>
          <a:noFill/>
          <a:ln/>
        </p:spPr>
        <p:txBody>
          <a:bodyPr wrap="none" lIns="0" tIns="0" rIns="0" bIns="0" rtlCol="0" anchor="b">
            <a:spAutoFit/>
          </a:bodyPr>
          <a:lstStyle/>
          <a:p>
            <a:pPr algn="l">
              <a:lnSpc>
                <a:spcPts val="1260"/>
              </a:lnSpc>
            </a:pPr>
            <a:r>
              <a:rPr lang="en-US" sz="1100" b="1" spc="120" kern="0" dirty="0">
                <a:solidFill>
                  <a:srgbClr val="5A55F4"/>
                </a:solidFill>
                <a:latin typeface="DM Sans" pitchFamily="34" charset="0"/>
                <a:ea typeface="DM Sans" pitchFamily="34" charset="-122"/>
                <a:cs typeface="DM Sans" pitchFamily="34" charset="-120"/>
              </a:rPr>
              <a:t>PROTOTYPE IMPLEMENTATION STATUS</a:t>
            </a:r>
            <a:endParaRPr lang="en-US" sz="1050" dirty="0"/>
          </a:p>
        </p:txBody>
      </p:sp>
      <p:sp>
        <p:nvSpPr>
          <p:cNvPr id="5" name="Text 2"/>
          <p:cNvSpPr/>
          <p:nvPr/>
        </p:nvSpPr>
        <p:spPr>
          <a:xfrm>
            <a:off x="475959" y="2199069"/>
            <a:ext cx="1890705" cy="745872"/>
          </a:xfrm>
          <a:prstGeom prst="chevron">
            <a:avLst/>
          </a:prstGeom>
          <a:solidFill>
            <a:srgbClr val="FFFFFF"/>
          </a:solidFill>
          <a:ln/>
        </p:spPr>
        <p:txBody>
          <a:bodyPr wrap="square" lIns="105039" tIns="88054" rIns="105039" bIns="88054" rtlCol="0" anchor="ctr"/>
          <a:lstStyle/>
          <a:p>
            <a:pPr algn="ctr">
              <a:lnSpc>
                <a:spcPts val="1470"/>
              </a:lnSpc>
            </a:pPr>
            <a:r>
              <a:rPr lang="en-US" sz="1100" b="1" dirty="0">
                <a:solidFill>
                  <a:srgbClr val="5A55F4"/>
                </a:solidFill>
              </a:rPr>
              <a:t>Step 1</a:t>
            </a:r>
            <a:endParaRPr lang="en-US" sz="1050" dirty="0"/>
          </a:p>
          <a:p>
            <a:pPr algn="ctr">
              <a:lnSpc>
                <a:spcPts val="1470"/>
              </a:lnSpc>
            </a:pPr>
            <a:r>
              <a:rPr lang="en-US" sz="1100" dirty="0">
                <a:solidFill>
                  <a:srgbClr val="5A55F4"/>
                </a:solidFill>
              </a:rPr>
              <a:t>Revise Figma design</a:t>
            </a:r>
            <a:endParaRPr lang="en-US" sz="1050" dirty="0"/>
          </a:p>
        </p:txBody>
      </p:sp>
      <p:sp>
        <p:nvSpPr>
          <p:cNvPr id="6" name="Text 3"/>
          <p:cNvSpPr/>
          <p:nvPr/>
        </p:nvSpPr>
        <p:spPr>
          <a:xfrm>
            <a:off x="2051229" y="2199422"/>
            <a:ext cx="1890705" cy="745872"/>
          </a:xfrm>
          <a:prstGeom prst="chevron">
            <a:avLst/>
          </a:prstGeom>
          <a:solidFill>
            <a:srgbClr val="FFFFFF"/>
          </a:solidFill>
          <a:ln/>
        </p:spPr>
        <p:txBody>
          <a:bodyPr wrap="square" lIns="105039" tIns="88054" rIns="105039" bIns="88054" rtlCol="0" anchor="ctr"/>
          <a:lstStyle/>
          <a:p>
            <a:pPr algn="ctr">
              <a:lnSpc>
                <a:spcPts val="1470"/>
              </a:lnSpc>
            </a:pPr>
            <a:r>
              <a:rPr lang="en-US" sz="1100" b="1" dirty="0">
                <a:solidFill>
                  <a:srgbClr val="5A55F4"/>
                </a:solidFill>
              </a:rPr>
              <a:t>Step 2</a:t>
            </a:r>
            <a:endParaRPr lang="en-US" sz="1050" dirty="0"/>
          </a:p>
          <a:p>
            <a:pPr algn="ctr">
              <a:lnSpc>
                <a:spcPts val="1470"/>
              </a:lnSpc>
            </a:pPr>
            <a:r>
              <a:rPr lang="en-US" sz="1100" dirty="0">
                <a:solidFill>
                  <a:srgbClr val="5A55F4"/>
                </a:solidFill>
              </a:rPr>
              <a:t>Coding Simple Task</a:t>
            </a:r>
            <a:endParaRPr lang="en-US" sz="1050" dirty="0"/>
          </a:p>
        </p:txBody>
      </p:sp>
      <p:sp>
        <p:nvSpPr>
          <p:cNvPr id="7" name="Text 4"/>
          <p:cNvSpPr/>
          <p:nvPr/>
        </p:nvSpPr>
        <p:spPr>
          <a:xfrm>
            <a:off x="3627604" y="2199732"/>
            <a:ext cx="1890705" cy="745872"/>
          </a:xfrm>
          <a:prstGeom prst="chevron">
            <a:avLst/>
          </a:prstGeom>
          <a:solidFill>
            <a:srgbClr val="FFFFFF"/>
          </a:solidFill>
          <a:ln/>
        </p:spPr>
        <p:txBody>
          <a:bodyPr wrap="square" lIns="105039" tIns="88054" rIns="105039" bIns="88054" rtlCol="0" anchor="ctr"/>
          <a:lstStyle/>
          <a:p>
            <a:pPr algn="ctr">
              <a:lnSpc>
                <a:spcPts val="1470"/>
              </a:lnSpc>
            </a:pPr>
            <a:r>
              <a:rPr lang="en-US" sz="1100" b="1" dirty="0">
                <a:solidFill>
                  <a:srgbClr val="5A55F4"/>
                </a:solidFill>
              </a:rPr>
              <a:t>Step 3</a:t>
            </a:r>
            <a:endParaRPr lang="en-US" sz="1050" dirty="0"/>
          </a:p>
          <a:p>
            <a:pPr algn="ctr">
              <a:lnSpc>
                <a:spcPts val="1470"/>
              </a:lnSpc>
            </a:pPr>
            <a:r>
              <a:rPr lang="en-US" sz="1100" dirty="0">
                <a:solidFill>
                  <a:srgbClr val="5A55F4"/>
                </a:solidFill>
              </a:rPr>
              <a:t>Implementing additional functionality</a:t>
            </a:r>
            <a:endParaRPr lang="en-US" sz="1050" dirty="0"/>
          </a:p>
        </p:txBody>
      </p:sp>
      <p:sp>
        <p:nvSpPr>
          <p:cNvPr id="8" name="Text 5"/>
          <p:cNvSpPr/>
          <p:nvPr/>
        </p:nvSpPr>
        <p:spPr>
          <a:xfrm>
            <a:off x="5203979" y="2199669"/>
            <a:ext cx="1890705" cy="745872"/>
          </a:xfrm>
          <a:prstGeom prst="chevron">
            <a:avLst/>
          </a:prstGeom>
          <a:solidFill>
            <a:srgbClr val="FFFFFF"/>
          </a:solidFill>
          <a:ln/>
        </p:spPr>
        <p:txBody>
          <a:bodyPr wrap="square" lIns="105039" tIns="88054" rIns="105039" bIns="88054" rtlCol="0" anchor="ctr"/>
          <a:lstStyle/>
          <a:p>
            <a:pPr algn="ctr">
              <a:lnSpc>
                <a:spcPts val="1470"/>
              </a:lnSpc>
            </a:pPr>
            <a:r>
              <a:rPr lang="en-US" sz="1100" b="1" dirty="0">
                <a:solidFill>
                  <a:srgbClr val="5A55F4"/>
                </a:solidFill>
              </a:rPr>
              <a:t>Step 4</a:t>
            </a:r>
            <a:endParaRPr lang="en-US" sz="1050" dirty="0"/>
          </a:p>
          <a:p>
            <a:pPr algn="ctr">
              <a:lnSpc>
                <a:spcPts val="1470"/>
              </a:lnSpc>
            </a:pPr>
            <a:r>
              <a:rPr lang="en-US" sz="1100" dirty="0">
                <a:solidFill>
                  <a:srgbClr val="5A55F4"/>
                </a:solidFill>
              </a:rPr>
              <a:t>Poster + Pitch</a:t>
            </a:r>
            <a:endParaRPr lang="en-US" sz="1050" dirty="0"/>
          </a:p>
        </p:txBody>
      </p:sp>
      <p:sp>
        <p:nvSpPr>
          <p:cNvPr id="9" name="Text 6"/>
          <p:cNvSpPr/>
          <p:nvPr/>
        </p:nvSpPr>
        <p:spPr>
          <a:xfrm>
            <a:off x="6780354" y="2199549"/>
            <a:ext cx="1890705" cy="745872"/>
          </a:xfrm>
          <a:prstGeom prst="chevron">
            <a:avLst/>
          </a:prstGeom>
          <a:solidFill>
            <a:srgbClr val="FFFFFF"/>
          </a:solidFill>
          <a:ln/>
        </p:spPr>
        <p:txBody>
          <a:bodyPr wrap="square" lIns="105039" tIns="88054" rIns="105039" bIns="88054" rtlCol="0" anchor="ctr"/>
          <a:lstStyle/>
          <a:p>
            <a:pPr algn="ctr">
              <a:lnSpc>
                <a:spcPts val="1470"/>
              </a:lnSpc>
            </a:pPr>
            <a:r>
              <a:rPr lang="en-US" sz="1100" b="1" dirty="0">
                <a:solidFill>
                  <a:srgbClr val="5A55F4"/>
                </a:solidFill>
              </a:rPr>
              <a:t>Done by end of quarter!</a:t>
            </a:r>
            <a:endParaRPr lang="en-US" sz="1050" dirty="0"/>
          </a:p>
        </p:txBody>
      </p:sp>
      <p:sp>
        <p:nvSpPr>
          <p:cNvPr id="10" name="Shape 7"/>
          <p:cNvSpPr/>
          <p:nvPr/>
        </p:nvSpPr>
        <p:spPr>
          <a:xfrm rot="16200000">
            <a:off x="4232482" y="3406081"/>
            <a:ext cx="661172" cy="0"/>
          </a:xfrm>
          <a:prstGeom prst="line">
            <a:avLst/>
          </a:prstGeom>
          <a:solidFill>
            <a:srgbClr val="FFFFFF"/>
          </a:solidFill>
          <a:ln w="21167">
            <a:solidFill>
              <a:srgbClr val="130A44"/>
            </a:solidFill>
            <a:prstDash val="solid"/>
            <a:headEnd type="none"/>
            <a:tailEnd type="triangle"/>
          </a:ln>
        </p:spPr>
      </p:sp>
      <p:sp>
        <p:nvSpPr>
          <p:cNvPr id="11" name="Text 8"/>
          <p:cNvSpPr/>
          <p:nvPr/>
        </p:nvSpPr>
        <p:spPr>
          <a:xfrm>
            <a:off x="4128401" y="3824831"/>
            <a:ext cx="914400" cy="213345"/>
          </a:xfrm>
          <a:prstGeom prst="rect">
            <a:avLst/>
          </a:prstGeom>
          <a:noFill/>
          <a:ln/>
        </p:spPr>
        <p:txBody>
          <a:bodyPr wrap="none" lIns="0" tIns="0" rIns="0" bIns="0" rtlCol="0" anchor="t">
            <a:spAutoFit/>
          </a:bodyPr>
          <a:lstStyle/>
          <a:p>
            <a:pPr algn="l">
              <a:lnSpc>
                <a:spcPts val="1680"/>
              </a:lnSpc>
            </a:pPr>
            <a:r>
              <a:rPr lang="en-US" sz="1200" b="0" dirty="0">
                <a:solidFill>
                  <a:srgbClr val="130A44"/>
                </a:solidFill>
                <a:latin typeface="DM Sans" pitchFamily="34" charset="0"/>
                <a:ea typeface="DM Sans" pitchFamily="34" charset="-122"/>
                <a:cs typeface="DM Sans" pitchFamily="34" charset="-120"/>
              </a:rPr>
              <a:t>We are here!</a:t>
            </a:r>
            <a:endParaRPr lang="en-US" sz="1200" dirty="0"/>
          </a:p>
        </p:txBody>
      </p:sp>
      <p:pic>
        <p:nvPicPr>
          <p:cNvPr id="12" name="Image 0" descr="https://pitch-assets-ccb95893-de3f-4266-973c-20049231b248.s3.eu-west-1.amazonaws.com/try-pitch-pdf-export-logo.svg">
            <a:hlinkClick r:id="rId3" tooltip=""/>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136595" y="4803153"/>
            <a:ext cx="515221" cy="227303"/>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33">
    <p:bg>
      <p:bgPr>
        <a:solidFill>
          <a:srgbClr val="ECF4F9"/>
        </a:solidFill>
      </p:bgPr>
    </p:bg>
    <p:spTree>
      <p:nvGrpSpPr>
        <p:cNvPr id="1" name=""/>
        <p:cNvGrpSpPr/>
        <p:nvPr/>
      </p:nvGrpSpPr>
      <p:grpSpPr>
        <a:xfrm>
          <a:off x="0" y="0"/>
          <a:ext cx="0" cy="0"/>
          <a:chOff x="0" y="0"/>
          <a:chExt cx="0" cy="0"/>
        </a:xfrm>
      </p:grpSpPr>
      <p:sp>
        <p:nvSpPr>
          <p:cNvPr id="3" name="Text 0"/>
          <p:cNvSpPr/>
          <p:nvPr/>
        </p:nvSpPr>
        <p:spPr>
          <a:xfrm>
            <a:off x="476250" y="809625"/>
            <a:ext cx="3657600" cy="361950"/>
          </a:xfrm>
          <a:prstGeom prst="rect">
            <a:avLst/>
          </a:prstGeom>
          <a:noFill/>
          <a:ln/>
        </p:spPr>
        <p:txBody>
          <a:bodyPr wrap="none" lIns="0" tIns="0" rIns="0" bIns="0" rtlCol="0" anchor="t">
            <a:spAutoFit/>
          </a:bodyPr>
          <a:lstStyle/>
          <a:p>
            <a:pPr algn="l">
              <a:lnSpc>
                <a:spcPts val="2880"/>
              </a:lnSpc>
            </a:pPr>
            <a:r>
              <a:rPr lang="en-US" sz="2400" b="1" spc="-12" kern="0" dirty="0">
                <a:solidFill>
                  <a:srgbClr val="130A44"/>
                </a:solidFill>
                <a:latin typeface="DM Sans" pitchFamily="34" charset="0"/>
                <a:ea typeface="DM Sans" pitchFamily="34" charset="-122"/>
                <a:cs typeface="DM Sans" pitchFamily="34" charset="-120"/>
              </a:rPr>
              <a:t>Wizard of Oz Techniques</a:t>
            </a:r>
            <a:endParaRPr lang="en-US" sz="2400" dirty="0"/>
          </a:p>
        </p:txBody>
      </p:sp>
      <p:sp>
        <p:nvSpPr>
          <p:cNvPr id="4" name="Text 1"/>
          <p:cNvSpPr/>
          <p:nvPr/>
        </p:nvSpPr>
        <p:spPr>
          <a:xfrm>
            <a:off x="476250" y="573032"/>
            <a:ext cx="3657600" cy="160020"/>
          </a:xfrm>
          <a:prstGeom prst="rect">
            <a:avLst/>
          </a:prstGeom>
          <a:noFill/>
          <a:ln/>
        </p:spPr>
        <p:txBody>
          <a:bodyPr wrap="none" lIns="0" tIns="0" rIns="0" bIns="0" rtlCol="0" anchor="b">
            <a:spAutoFit/>
          </a:bodyPr>
          <a:lstStyle/>
          <a:p>
            <a:pPr algn="l">
              <a:lnSpc>
                <a:spcPts val="1260"/>
              </a:lnSpc>
            </a:pPr>
            <a:r>
              <a:rPr lang="en-US" sz="1100" b="1" spc="120" kern="0" dirty="0">
                <a:solidFill>
                  <a:srgbClr val="5A55F4"/>
                </a:solidFill>
                <a:latin typeface="DM Sans" pitchFamily="34" charset="0"/>
                <a:ea typeface="DM Sans" pitchFamily="34" charset="-122"/>
                <a:cs typeface="DM Sans" pitchFamily="34" charset="-120"/>
              </a:rPr>
              <a:t>PROTOTYPE IMPLEMENTATION STATUS</a:t>
            </a:r>
            <a:endParaRPr lang="en-US" sz="1050" dirty="0"/>
          </a:p>
        </p:txBody>
      </p:sp>
      <p:sp>
        <p:nvSpPr>
          <p:cNvPr id="5" name="Text 2"/>
          <p:cNvSpPr/>
          <p:nvPr/>
        </p:nvSpPr>
        <p:spPr>
          <a:xfrm>
            <a:off x="476161" y="1296610"/>
            <a:ext cx="4572000" cy="717665"/>
          </a:xfrm>
          <a:prstGeom prst="rect">
            <a:avLst/>
          </a:prstGeom>
          <a:noFill/>
          <a:ln/>
        </p:spPr>
        <p:txBody>
          <a:bodyPr wrap="square" lIns="0" tIns="0" rIns="0" bIns="0" rtlCol="0" anchor="t"/>
          <a:lstStyle/>
          <a:p>
            <a:pPr algn="l" marL="190500" indent="-190500">
              <a:lnSpc>
                <a:spcPts val="1680"/>
              </a:lnSpc>
              <a:spcAft>
                <a:spcPts val="600"/>
              </a:spcAft>
              <a:buSzPct val="100000"/>
              <a:buChar char="•"/>
            </a:pPr>
            <a:r>
              <a:rPr lang="en-US" sz="1200" b="0" dirty="0">
                <a:solidFill>
                  <a:srgbClr val="130A44"/>
                </a:solidFill>
                <a:latin typeface="DM Sans" pitchFamily="34" charset="0"/>
                <a:ea typeface="DM Sans" pitchFamily="34" charset="-122"/>
                <a:cs typeface="DM Sans" pitchFamily="34" charset="-120"/>
              </a:rPr>
              <a:t>Closed system</a:t>
            </a:r>
            <a:endParaRPr lang="en-US" sz="1200" dirty="0"/>
          </a:p>
          <a:p>
            <a:pPr algn="l" marL="190500" indent="-190500">
              <a:lnSpc>
                <a:spcPts val="1680"/>
              </a:lnSpc>
              <a:spcAft>
                <a:spcPts val="600"/>
              </a:spcAft>
              <a:buSzPct val="100000"/>
              <a:buChar char="•"/>
            </a:pPr>
            <a:r>
              <a:rPr lang="en-US" sz="1200" b="0" dirty="0">
                <a:solidFill>
                  <a:srgbClr val="130A44"/>
                </a:solidFill>
                <a:latin typeface="DM Sans" pitchFamily="34" charset="0"/>
                <a:ea typeface="DM Sans" pitchFamily="34" charset="-122"/>
                <a:cs typeface="DM Sans" pitchFamily="34" charset="-120"/>
              </a:rPr>
              <a:t>All users, images, and posts are fake to mimick interaction</a:t>
            </a:r>
            <a:endParaRPr lang="en-US" sz="1200" dirty="0"/>
          </a:p>
        </p:txBody>
      </p:sp>
      <p:pic>
        <p:nvPicPr>
          <p:cNvPr id="6" name="Image 0" descr="https://pitch-assets-ccb95893-de3f-4266-973c-20049231b248.s3.eu-west-1.amazonaws.com/75353735-46ab-4f21-88c1-55d4ff6dd2fe?pitch-bytes=841911&amp;pitch-content-type=image%2Fpng">    </p:cNvPr>
          <p:cNvPicPr>
            <a:picLocks noChangeAspect="1"/>
          </p:cNvPicPr>
          <p:nvPr/>
        </p:nvPicPr>
        <p:blipFill>
          <a:blip r:embed="rId1"/>
          <a:srcRect l="0" r="0" t="0" b="903"/>
          <a:stretch/>
        </p:blipFill>
        <p:spPr>
          <a:xfrm>
            <a:off x="4486547" y="569721"/>
            <a:ext cx="1969597" cy="3847601"/>
          </a:xfrm>
          <a:prstGeom prst="rect">
            <a:avLst/>
          </a:prstGeom>
        </p:spPr>
      </p:pic>
      <p:pic>
        <p:nvPicPr>
          <p:cNvPr id="7" name="Image 1" descr="https://pitch-assets-ccb95893-de3f-4266-973c-20049231b248.s3.eu-west-1.amazonaws.com/1db48564-1491-4d42-9b27-f189778d52ee?pitch-bytes=618655&amp;pitch-content-type=image%2Fpng">    </p:cNvPr>
          <p:cNvPicPr>
            <a:picLocks noChangeAspect="1"/>
          </p:cNvPicPr>
          <p:nvPr/>
        </p:nvPicPr>
        <p:blipFill>
          <a:blip r:embed="rId2"/>
          <a:srcRect l="0" r="0" t="0" b="451"/>
          <a:stretch/>
        </p:blipFill>
        <p:spPr>
          <a:xfrm>
            <a:off x="6579895" y="569721"/>
            <a:ext cx="2002879" cy="3865126"/>
          </a:xfrm>
          <a:prstGeom prst="rect">
            <a:avLst/>
          </a:prstGeom>
        </p:spPr>
      </p:pic>
      <p:sp>
        <p:nvSpPr>
          <p:cNvPr id="8" name="Text 3"/>
          <p:cNvSpPr/>
          <p:nvPr/>
        </p:nvSpPr>
        <p:spPr>
          <a:xfrm>
            <a:off x="476250" y="2568729"/>
            <a:ext cx="3657600" cy="365745"/>
          </a:xfrm>
          <a:prstGeom prst="rect">
            <a:avLst/>
          </a:prstGeom>
          <a:noFill/>
          <a:ln/>
        </p:spPr>
        <p:txBody>
          <a:bodyPr wrap="none" lIns="0" tIns="0" rIns="0" bIns="0" rtlCol="0" anchor="t">
            <a:spAutoFit/>
          </a:bodyPr>
          <a:lstStyle/>
          <a:p>
            <a:pPr algn="l">
              <a:lnSpc>
                <a:spcPts val="2880"/>
              </a:lnSpc>
            </a:pPr>
            <a:r>
              <a:rPr lang="en-US" sz="2400" b="1" spc="-12" kern="0" dirty="0">
                <a:solidFill>
                  <a:srgbClr val="130A44"/>
                </a:solidFill>
                <a:latin typeface="DM Sans" pitchFamily="34" charset="0"/>
                <a:ea typeface="DM Sans" pitchFamily="34" charset="-122"/>
                <a:cs typeface="DM Sans" pitchFamily="34" charset="-120"/>
              </a:rPr>
              <a:t>Hard Coded Aspects</a:t>
            </a:r>
            <a:endParaRPr lang="en-US" sz="2400" dirty="0"/>
          </a:p>
        </p:txBody>
      </p:sp>
      <p:sp>
        <p:nvSpPr>
          <p:cNvPr id="9" name="Text 4"/>
          <p:cNvSpPr/>
          <p:nvPr/>
        </p:nvSpPr>
        <p:spPr>
          <a:xfrm>
            <a:off x="477034" y="3096564"/>
            <a:ext cx="8229600" cy="1081981"/>
          </a:xfrm>
          <a:prstGeom prst="rect">
            <a:avLst/>
          </a:prstGeom>
          <a:noFill/>
          <a:ln/>
        </p:spPr>
        <p:txBody>
          <a:bodyPr wrap="square" lIns="0" tIns="0" rIns="0" bIns="0" rtlCol="0" anchor="t"/>
          <a:lstStyle/>
          <a:p>
            <a:pPr algn="l" marL="190500" indent="-190500">
              <a:lnSpc>
                <a:spcPts val="1680"/>
              </a:lnSpc>
              <a:spcAft>
                <a:spcPts val="600"/>
              </a:spcAft>
              <a:buSzPct val="100000"/>
              <a:buChar char="•"/>
            </a:pPr>
            <a:r>
              <a:rPr lang="en-US" sz="1200" b="0" dirty="0">
                <a:solidFill>
                  <a:srgbClr val="130A44"/>
                </a:solidFill>
                <a:latin typeface="DM Sans" pitchFamily="34" charset="0"/>
                <a:ea typeface="DM Sans" pitchFamily="34" charset="-122"/>
                <a:cs typeface="DM Sans" pitchFamily="34" charset="-120"/>
              </a:rPr>
              <a:t>Uploaded images and text</a:t>
            </a:r>
            <a:endParaRPr lang="en-US" sz="1200" dirty="0"/>
          </a:p>
          <a:p>
            <a:pPr algn="l" marL="190500" indent="-190500">
              <a:lnSpc>
                <a:spcPts val="1680"/>
              </a:lnSpc>
              <a:spcAft>
                <a:spcPts val="600"/>
              </a:spcAft>
              <a:buSzPct val="100000"/>
              <a:buChar char="•"/>
            </a:pPr>
            <a:r>
              <a:rPr lang="en-US" sz="1200" b="0" dirty="0">
                <a:solidFill>
                  <a:srgbClr val="130A44"/>
                </a:solidFill>
                <a:latin typeface="DM Sans" pitchFamily="34" charset="0"/>
                <a:ea typeface="DM Sans" pitchFamily="34" charset="-122"/>
                <a:cs typeface="DM Sans" pitchFamily="34" charset="-120"/>
              </a:rPr>
              <a:t>Additional user responses</a:t>
            </a:r>
            <a:endParaRPr lang="en-US" sz="1200" dirty="0"/>
          </a:p>
          <a:p>
            <a:pPr algn="l" marL="190500" indent="-190500">
              <a:lnSpc>
                <a:spcPts val="1680"/>
              </a:lnSpc>
              <a:spcAft>
                <a:spcPts val="600"/>
              </a:spcAft>
              <a:buSzPct val="100000"/>
              <a:buChar char="•"/>
            </a:pPr>
            <a:r>
              <a:rPr lang="en-US" sz="1200" b="0" dirty="0">
                <a:solidFill>
                  <a:srgbClr val="130A44"/>
                </a:solidFill>
                <a:latin typeface="DM Sans" pitchFamily="34" charset="0"/>
                <a:ea typeface="DM Sans" pitchFamily="34" charset="-122"/>
                <a:cs typeface="DM Sans" pitchFamily="34" charset="-120"/>
              </a:rPr>
              <a:t>Prompts</a:t>
            </a:r>
            <a:endParaRPr lang="en-US" sz="1200" dirty="0"/>
          </a:p>
          <a:p>
            <a:pPr algn="l" marL="190500" indent="-190500">
              <a:lnSpc>
                <a:spcPts val="1680"/>
              </a:lnSpc>
              <a:spcAft>
                <a:spcPts val="600"/>
              </a:spcAft>
              <a:buSzPct val="100000"/>
              <a:buChar char="•"/>
            </a:pPr>
            <a:r>
              <a:rPr lang="en-US" sz="1200" b="0" dirty="0">
                <a:solidFill>
                  <a:srgbClr val="130A44"/>
                </a:solidFill>
                <a:latin typeface="DM Sans" pitchFamily="34" charset="0"/>
                <a:ea typeface="DM Sans" pitchFamily="34" charset="-122"/>
                <a:cs typeface="DM Sans" pitchFamily="34" charset="-120"/>
              </a:rPr>
              <a:t>Existing groups ("College Girls", "BFFs")</a:t>
            </a:r>
            <a:endParaRPr lang="en-US" sz="1200" dirty="0"/>
          </a:p>
        </p:txBody>
      </p:sp>
      <p:pic>
        <p:nvPicPr>
          <p:cNvPr id="10" name="Image 2" descr="https://pitch-assets-ccb95893-de3f-4266-973c-20049231b248.s3.eu-west-1.amazonaws.com/try-pitch-pdf-export-logo.svg">
            <a:hlinkClick r:id="rId5" tooltip=""/>
          </p:cNvPr>
          <p:cNvPicPr>
            <a:picLocks noChangeAspect="1"/>
          </p:cNvPicPr>
          <p:nvPr/>
        </p:nvPicPr>
        <p:blipFill>
          <a:blip r:embed="rId3">
            <a:extLst>
              <a:ext uri="{96DAC541-7B7A-43D3-8B79-37D633B846F1}">
                <asvg:svgBlip xmlns:asvg="http://schemas.microsoft.com/office/drawing/2016/SVG/main" r:embed="rId4"/>
              </a:ext>
            </a:extLst>
          </a:blip>
          <a:srcRect l="0" r="0" t="0" b="0"/>
          <a:stretch/>
        </p:blipFill>
        <p:spPr>
          <a:xfrm>
            <a:off x="136595" y="4803153"/>
            <a:ext cx="515221" cy="227303"/>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34">
    <p:bg>
      <p:bgPr>
        <a:solidFill>
          <a:srgbClr val="ECF4F9"/>
        </a:solidFill>
      </p:bgPr>
    </p:bg>
    <p:spTree>
      <p:nvGrpSpPr>
        <p:cNvPr id="1" name=""/>
        <p:cNvGrpSpPr/>
        <p:nvPr/>
      </p:nvGrpSpPr>
      <p:grpSpPr>
        <a:xfrm>
          <a:off x="0" y="0"/>
          <a:ext cx="0" cy="0"/>
          <a:chOff x="0" y="0"/>
          <a:chExt cx="0" cy="0"/>
        </a:xfrm>
      </p:grpSpPr>
      <p:pic>
        <p:nvPicPr>
          <p:cNvPr id="3" name="Image 0" descr="https://pitch-assets-ccb95893-de3f-4266-973c-20049231b248.s3.eu-west-1.amazonaws.com/fb3f675c-4417-488a-9c3a-1f7cf626dd6c?pitch-bytes=39386&amp;pitch-content-type=image%2Fpng">    </p:cNvPr>
          <p:cNvPicPr>
            <a:picLocks noChangeAspect="1"/>
          </p:cNvPicPr>
          <p:nvPr/>
        </p:nvPicPr>
        <p:blipFill>
          <a:blip r:embed="rId1"/>
          <a:srcRect l="16414" r="16414" t="0" b="0"/>
          <a:stretch/>
        </p:blipFill>
        <p:spPr>
          <a:xfrm>
            <a:off x="6905695" y="-159"/>
            <a:ext cx="2238375" cy="5141244"/>
          </a:xfrm>
          <a:prstGeom prst="rect">
            <a:avLst/>
          </a:prstGeom>
        </p:spPr>
      </p:pic>
      <p:sp>
        <p:nvSpPr>
          <p:cNvPr id="4" name="Text 0"/>
          <p:cNvSpPr/>
          <p:nvPr/>
        </p:nvSpPr>
        <p:spPr>
          <a:xfrm>
            <a:off x="475836" y="4256522"/>
            <a:ext cx="6400800" cy="409575"/>
          </a:xfrm>
          <a:prstGeom prst="rect">
            <a:avLst/>
          </a:prstGeom>
          <a:noFill/>
          <a:ln/>
        </p:spPr>
        <p:txBody>
          <a:bodyPr wrap="square" lIns="0" tIns="0" rIns="0" bIns="0" rtlCol="0" anchor="b"/>
          <a:lstStyle/>
          <a:p>
            <a:pPr algn="l" marL="190500" indent="-190500">
              <a:lnSpc>
                <a:spcPts val="3240"/>
              </a:lnSpc>
              <a:buSzPct val="100000"/>
              <a:buFont typeface="+mj-lt"/>
              <a:buAutoNum type="arabicPeriod" startAt="1"/>
            </a:pPr>
            <a:r>
              <a:rPr lang="en-US" sz="2700" b="1" spc="-12" kern="0" dirty="0">
                <a:solidFill>
                  <a:srgbClr val="130A44"/>
                </a:solidFill>
                <a:latin typeface="DM Sans" pitchFamily="34" charset="0"/>
                <a:ea typeface="DM Sans" pitchFamily="34" charset="-122"/>
                <a:cs typeface="DM Sans" pitchFamily="34" charset="-120"/>
              </a:rPr>
              <a:t>demo of prototype (</a:t>
            </a:r>
            <a:pPr algn="l">
              <a:lnSpc>
                <a:spcPts val="3240"/>
              </a:lnSpc>
            </a:pPr>
            <a:r>
              <a:rPr lang="en-US" sz="2700" b="1" u="sng" spc="-12" kern="0" dirty="0">
                <a:solidFill>
                  <a:srgbClr val="5A55F4"/>
                </a:solidFill>
                <a:latin typeface="DM Sans" pitchFamily="34" charset="0"/>
                <a:ea typeface="DM Sans" pitchFamily="34" charset="-122"/>
                <a:cs typeface="DM Sans" pitchFamily="34" charset="-120"/>
                <a:hlinkClick r:id="rId2" invalidUrl="" action="" tgtFrame="" tooltip="" history="1" highlightClick="0" endSnd="0">
                  <a:extLst>
                    <a:ext uri="{A12FA001-AC4F-418D-AE19-62706E023703}">
                      <ahyp:hlinkClr xmlns:ahyp="http://schemas.microsoft.com/office/drawing/2018/hyperlinkcolor" val="tx"/>
                    </a:ext>
                  </a:extLst>
                </a:hlinkClick>
              </a:rPr>
              <a:t>link</a:t>
            </a:r>
            <a:pPr algn="l">
              <a:lnSpc>
                <a:spcPts val="3240"/>
              </a:lnSpc>
            </a:pPr>
            <a:r>
              <a:rPr lang="en-US" sz="2700" b="1" spc="-12" kern="0" dirty="0">
                <a:solidFill>
                  <a:srgbClr val="130A44"/>
                </a:solidFill>
                <a:latin typeface="DM Sans" pitchFamily="34" charset="0"/>
                <a:ea typeface="DM Sans" pitchFamily="34" charset="-122"/>
                <a:cs typeface="DM Sans" pitchFamily="34" charset="-120"/>
              </a:rPr>
              <a:t>)</a:t>
            </a:r>
            <a:endParaRPr lang="en-US" sz="2700" dirty="0"/>
          </a:p>
        </p:txBody>
      </p:sp>
      <p:pic>
        <p:nvPicPr>
          <p:cNvPr id="5" name="Image 1" descr="https://pitch-assets-ccb95893-de3f-4266-973c-20049231b248.s3.eu-west-1.amazonaws.com/try-pitch-pdf-export-logo.svg">
            <a:hlinkClick r:id="rId5" tooltip=""/>
          </p:cNvPr>
          <p:cNvPicPr>
            <a:picLocks noChangeAspect="1"/>
          </p:cNvPicPr>
          <p:nvPr/>
        </p:nvPicPr>
        <p:blipFill>
          <a:blip r:embed="rId3">
            <a:extLst>
              <a:ext uri="{96DAC541-7B7A-43D3-8B79-37D633B846F1}">
                <asvg:svgBlip xmlns:asvg="http://schemas.microsoft.com/office/drawing/2016/SVG/main" r:embed="rId4"/>
              </a:ext>
            </a:extLst>
          </a:blip>
          <a:srcRect l="0" r="0" t="0" b="0"/>
          <a:stretch/>
        </p:blipFill>
        <p:spPr>
          <a:xfrm>
            <a:off x="136595" y="4803153"/>
            <a:ext cx="515221" cy="227303"/>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35">
    <p:bg>
      <p:bgPr>
        <a:solidFill>
          <a:srgbClr val="ECF4F9"/>
        </a:solidFill>
      </p:bgPr>
    </p:bg>
    <p:spTree>
      <p:nvGrpSpPr>
        <p:cNvPr id="1" name=""/>
        <p:cNvGrpSpPr/>
        <p:nvPr/>
      </p:nvGrpSpPr>
      <p:grpSpPr>
        <a:xfrm>
          <a:off x="0" y="0"/>
          <a:ext cx="0" cy="0"/>
          <a:chOff x="0" y="0"/>
          <a:chExt cx="0" cy="0"/>
        </a:xfrm>
      </p:grpSpPr>
      <p:pic>
        <p:nvPicPr>
          <p:cNvPr id="3" name="Image 0" descr="https://pitch-assets-ccb95893-de3f-4266-973c-20049231b248.s3.eu-west-1.amazonaws.com/fb3f675c-4417-488a-9c3a-1f7cf626dd6c?pitch-bytes=39386&amp;pitch-content-type=image%2Fpng">    </p:cNvPr>
          <p:cNvPicPr>
            <a:picLocks noChangeAspect="1"/>
          </p:cNvPicPr>
          <p:nvPr/>
        </p:nvPicPr>
        <p:blipFill>
          <a:blip r:embed="rId1"/>
          <a:srcRect l="16414" r="16414" t="0" b="0"/>
          <a:stretch/>
        </p:blipFill>
        <p:spPr>
          <a:xfrm>
            <a:off x="6905695" y="-159"/>
            <a:ext cx="2238375" cy="5141244"/>
          </a:xfrm>
          <a:prstGeom prst="rect">
            <a:avLst/>
          </a:prstGeom>
        </p:spPr>
      </p:pic>
      <p:sp>
        <p:nvSpPr>
          <p:cNvPr id="4" name="Text 0"/>
          <p:cNvSpPr/>
          <p:nvPr/>
        </p:nvSpPr>
        <p:spPr>
          <a:xfrm>
            <a:off x="475836" y="4256522"/>
            <a:ext cx="6400800" cy="409575"/>
          </a:xfrm>
          <a:prstGeom prst="rect">
            <a:avLst/>
          </a:prstGeom>
          <a:noFill/>
          <a:ln/>
        </p:spPr>
        <p:txBody>
          <a:bodyPr wrap="square" lIns="0" tIns="0" rIns="0" bIns="0" rtlCol="0" anchor="b"/>
          <a:lstStyle/>
          <a:p>
            <a:pPr algn="l">
              <a:lnSpc>
                <a:spcPts val="3240"/>
              </a:lnSpc>
            </a:pPr>
            <a:r>
              <a:rPr lang="en-US" sz="2700" b="1" spc="-12" kern="0" dirty="0">
                <a:solidFill>
                  <a:srgbClr val="130A44"/>
                </a:solidFill>
                <a:latin typeface="DM Sans" pitchFamily="34" charset="0"/>
                <a:ea typeface="DM Sans" pitchFamily="34" charset="-122"/>
                <a:cs typeface="DM Sans" pitchFamily="34" charset="-120"/>
              </a:rPr>
              <a:t>appendix</a:t>
            </a:r>
            <a:endParaRPr lang="en-US" sz="2700" dirty="0"/>
          </a:p>
        </p:txBody>
      </p:sp>
      <p:pic>
        <p:nvPicPr>
          <p:cNvPr id="5" name="Image 1" descr="https://pitch-assets-ccb95893-de3f-4266-973c-20049231b248.s3.eu-west-1.amazonaws.com/try-pitch-pdf-export-logo.svg">
            <a:hlinkClick r:id="rId4" tooltip=""/>
          </p:cNvPr>
          <p:cNvPicPr>
            <a:picLocks noChangeAspect="1"/>
          </p:cNvPicPr>
          <p:nvPr/>
        </p:nvPicPr>
        <p:blipFill>
          <a:blip r:embed="rId2">
            <a:extLst>
              <a:ext uri="{96DAC541-7B7A-43D3-8B79-37D633B846F1}">
                <asvg:svgBlip xmlns:asvg="http://schemas.microsoft.com/office/drawing/2016/SVG/main" r:embed="rId3"/>
              </a:ext>
            </a:extLst>
          </a:blip>
          <a:srcRect l="0" r="0" t="0" b="0"/>
          <a:stretch/>
        </p:blipFill>
        <p:spPr>
          <a:xfrm>
            <a:off x="136595" y="4803153"/>
            <a:ext cx="515221" cy="227303"/>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36">
    <p:bg>
      <p:bgPr>
        <a:solidFill>
          <a:srgbClr val="ECF4F9"/>
        </a:solidFill>
      </p:bgPr>
    </p:bg>
    <p:spTree>
      <p:nvGrpSpPr>
        <p:cNvPr id="1" name=""/>
        <p:cNvGrpSpPr/>
        <p:nvPr/>
      </p:nvGrpSpPr>
      <p:grpSpPr>
        <a:xfrm>
          <a:off x="0" y="0"/>
          <a:ext cx="0" cy="0"/>
          <a:chOff x="0" y="0"/>
          <a:chExt cx="0" cy="0"/>
        </a:xfrm>
      </p:grpSpPr>
      <p:sp>
        <p:nvSpPr>
          <p:cNvPr id="3" name="Text 0"/>
          <p:cNvSpPr/>
          <p:nvPr/>
        </p:nvSpPr>
        <p:spPr>
          <a:xfrm>
            <a:off x="3262475" y="2053871"/>
            <a:ext cx="2743200" cy="1028700"/>
          </a:xfrm>
          <a:prstGeom prst="rect">
            <a:avLst/>
          </a:prstGeom>
          <a:noFill/>
          <a:ln/>
        </p:spPr>
        <p:txBody>
          <a:bodyPr wrap="none" lIns="0" tIns="0" rIns="0" bIns="0" rtlCol="0" anchor="t">
            <a:spAutoFit/>
          </a:bodyPr>
          <a:lstStyle/>
          <a:p>
            <a:pPr algn="l">
              <a:lnSpc>
                <a:spcPts val="8100"/>
              </a:lnSpc>
            </a:pPr>
            <a:r>
              <a:rPr lang="en-US" sz="6800" b="1" u="sng" spc="-12" kern="0" dirty="0">
                <a:solidFill>
                  <a:srgbClr val="5A55F4"/>
                </a:solidFill>
                <a:latin typeface="DM Sans" pitchFamily="34" charset="0"/>
                <a:ea typeface="DM Sans" pitchFamily="34" charset="-122"/>
                <a:cs typeface="DM Sans" pitchFamily="34" charset="-120"/>
                <a:hlinkClick r:id="rId1" invalidUrl="" action="" tgtFrame="" tooltip="" history="1" highlightClick="0" endSnd="0">
                  <a:extLst>
                    <a:ext uri="{A12FA001-AC4F-418D-AE19-62706E023703}">
                      <ahyp:hlinkClr xmlns:ahyp="http://schemas.microsoft.com/office/drawing/2018/hyperlinkcolor" val="tx"/>
                    </a:ext>
                  </a:extLst>
                </a:hlinkClick>
              </a:rPr>
              <a:t>HE link</a:t>
            </a:r>
            <a:endParaRPr lang="en-US" sz="6750" dirty="0"/>
          </a:p>
        </p:txBody>
      </p:sp>
      <p:sp>
        <p:nvSpPr>
          <p:cNvPr id="4" name="Text 1"/>
          <p:cNvSpPr/>
          <p:nvPr/>
        </p:nvSpPr>
        <p:spPr>
          <a:xfrm>
            <a:off x="189472" y="4814922"/>
            <a:ext cx="5486400" cy="209550"/>
          </a:xfrm>
          <a:prstGeom prst="rect">
            <a:avLst/>
          </a:prstGeom>
          <a:noFill/>
          <a:ln/>
        </p:spPr>
        <p:txBody>
          <a:bodyPr wrap="none" lIns="0" tIns="0" rIns="0" bIns="0" rtlCol="0" anchor="t">
            <a:spAutoFit/>
          </a:bodyPr>
          <a:lstStyle/>
          <a:p>
            <a:pPr algn="l">
              <a:lnSpc>
                <a:spcPts val="1680"/>
              </a:lnSpc>
            </a:pPr>
            <a:r>
              <a:rPr lang="en-US" sz="1200" b="0" u="sng" dirty="0">
                <a:solidFill>
                  <a:srgbClr val="5A55F4"/>
                </a:solidFill>
                <a:latin typeface="DM Sans" pitchFamily="34" charset="0"/>
                <a:ea typeface="DM Sans" pitchFamily="34" charset="-122"/>
                <a:cs typeface="DM Sans" pitchFamily="34" charset="-120"/>
                <a:hlinkClick r:id="rId2" invalidUrl="" action="" tgtFrame="" tooltip="" history="1" highlightClick="0" endSnd="0">
                  <a:extLst>
                    <a:ext uri="{A12FA001-AC4F-418D-AE19-62706E023703}">
                      <ahyp:hlinkClr xmlns:ahyp="http://schemas.microsoft.com/office/drawing/2018/hyperlinkcolor" val="tx"/>
                    </a:ext>
                  </a:extLst>
                </a:hlinkClick>
              </a:rPr>
              <a:t>Sorted HE + fixes link</a:t>
            </a:r>
            <a:pPr algn="l">
              <a:lnSpc>
                <a:spcPts val="1680"/>
              </a:lnSpc>
            </a:pPr>
            <a:r>
              <a:rPr lang="en-US" sz="1200" b="0" dirty="0">
                <a:solidFill>
                  <a:srgbClr val="130A44"/>
                </a:solidFill>
                <a:latin typeface="DM Sans" pitchFamily="34" charset="0"/>
                <a:ea typeface="DM Sans" pitchFamily="34" charset="-122"/>
                <a:cs typeface="DM Sans" pitchFamily="34" charset="-120"/>
              </a:rPr>
              <a:t> (full list of revisions in "compiled fixes" sheet) </a:t>
            </a:r>
            <a:endParaRPr lang="en-US" sz="1200" dirty="0"/>
          </a:p>
        </p:txBody>
      </p:sp>
      <p:pic>
        <p:nvPicPr>
          <p:cNvPr id="5" name="Image 0" descr="https://pitch-assets-ccb95893-de3f-4266-973c-20049231b248.s3.eu-west-1.amazonaws.com/try-pitch-pdf-export-logo.svg">
            <a:hlinkClick r:id="rId5" tooltip=""/>
          </p:cNvPr>
          <p:cNvPicPr>
            <a:picLocks noChangeAspect="1"/>
          </p:cNvPicPr>
          <p:nvPr/>
        </p:nvPicPr>
        <p:blipFill>
          <a:blip r:embed="rId3">
            <a:extLst>
              <a:ext uri="{96DAC541-7B7A-43D3-8B79-37D633B846F1}">
                <asvg:svgBlip xmlns:asvg="http://schemas.microsoft.com/office/drawing/2016/SVG/main" r:embed="rId4"/>
              </a:ext>
            </a:extLst>
          </a:blip>
          <a:srcRect l="0" r="0" t="0" b="0"/>
          <a:stretch/>
        </p:blipFill>
        <p:spPr>
          <a:xfrm>
            <a:off x="136595" y="4803153"/>
            <a:ext cx="515221" cy="227303"/>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37">
    <p:bg>
      <p:bgPr>
        <a:solidFill>
          <a:srgbClr val="ECF4F9"/>
        </a:solidFill>
      </p:bgPr>
    </p:bg>
    <p:spTree>
      <p:nvGrpSpPr>
        <p:cNvPr id="1" name=""/>
        <p:cNvGrpSpPr/>
        <p:nvPr/>
      </p:nvGrpSpPr>
      <p:grpSpPr>
        <a:xfrm>
          <a:off x="0" y="0"/>
          <a:ext cx="0" cy="0"/>
          <a:chOff x="0" y="0"/>
          <a:chExt cx="0" cy="0"/>
        </a:xfrm>
      </p:grpSpPr>
      <p:sp>
        <p:nvSpPr>
          <p:cNvPr id="3" name="Text 0"/>
          <p:cNvSpPr/>
          <p:nvPr/>
        </p:nvSpPr>
        <p:spPr>
          <a:xfrm>
            <a:off x="2604913" y="2058154"/>
            <a:ext cx="4572000" cy="1028700"/>
          </a:xfrm>
          <a:prstGeom prst="rect">
            <a:avLst/>
          </a:prstGeom>
          <a:noFill/>
          <a:ln/>
        </p:spPr>
        <p:txBody>
          <a:bodyPr wrap="none" lIns="0" tIns="0" rIns="0" bIns="0" rtlCol="0" anchor="t">
            <a:spAutoFit/>
          </a:bodyPr>
          <a:lstStyle/>
          <a:p>
            <a:pPr algn="l">
              <a:lnSpc>
                <a:spcPts val="8100"/>
              </a:lnSpc>
            </a:pPr>
            <a:r>
              <a:rPr lang="en-US" sz="6800" b="1" u="sng" spc="-12" kern="0" dirty="0">
                <a:solidFill>
                  <a:srgbClr val="5A55F4"/>
                </a:solidFill>
                <a:latin typeface="DM Sans" pitchFamily="34" charset="0"/>
                <a:ea typeface="DM Sans" pitchFamily="34" charset="-122"/>
                <a:cs typeface="DM Sans" pitchFamily="34" charset="-120"/>
                <a:hlinkClick r:id="rId1" invalidUrl="" action="" tgtFrame="" tooltip="" history="1" highlightClick="0" endSnd="0">
                  <a:extLst>
                    <a:ext uri="{A12FA001-AC4F-418D-AE19-62706E023703}">
                      <ahyp:hlinkClr xmlns:ahyp="http://schemas.microsoft.com/office/drawing/2018/hyperlinkcolor" val="tx"/>
                    </a:ext>
                  </a:extLst>
                </a:hlinkClick>
              </a:rPr>
              <a:t>Figma link</a:t>
            </a:r>
            <a:endParaRPr lang="en-US" sz="6750" dirty="0"/>
          </a:p>
        </p:txBody>
      </p:sp>
      <p:pic>
        <p:nvPicPr>
          <p:cNvPr id="4" name="Image 0" descr="https://pitch-assets-ccb95893-de3f-4266-973c-20049231b248.s3.eu-west-1.amazonaws.com/try-pitch-pdf-export-logo.svg">
            <a:hlinkClick r:id="rId4" tooltip=""/>
          </p:cNvPr>
          <p:cNvPicPr>
            <a:picLocks noChangeAspect="1"/>
          </p:cNvPicPr>
          <p:nvPr/>
        </p:nvPicPr>
        <p:blipFill>
          <a:blip r:embed="rId2">
            <a:extLst>
              <a:ext uri="{96DAC541-7B7A-43D3-8B79-37D633B846F1}">
                <asvg:svgBlip xmlns:asvg="http://schemas.microsoft.com/office/drawing/2016/SVG/main" r:embed="rId3"/>
              </a:ext>
            </a:extLst>
          </a:blip>
          <a:srcRect l="0" r="0" t="0" b="0"/>
          <a:stretch/>
        </p:blipFill>
        <p:spPr>
          <a:xfrm>
            <a:off x="136595" y="4803153"/>
            <a:ext cx="515221" cy="227303"/>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38">
    <p:bg>
      <p:bgPr>
        <a:solidFill>
          <a:srgbClr val="ECF4F9"/>
        </a:solidFill>
      </p:bgPr>
    </p:bg>
    <p:spTree>
      <p:nvGrpSpPr>
        <p:cNvPr id="1" name=""/>
        <p:cNvGrpSpPr/>
        <p:nvPr/>
      </p:nvGrpSpPr>
      <p:grpSpPr>
        <a:xfrm>
          <a:off x="0" y="0"/>
          <a:ext cx="0" cy="0"/>
          <a:chOff x="0" y="0"/>
          <a:chExt cx="0" cy="0"/>
        </a:xfrm>
      </p:grpSpPr>
      <p:sp>
        <p:nvSpPr>
          <p:cNvPr id="3" name="Text 0"/>
          <p:cNvSpPr/>
          <p:nvPr/>
        </p:nvSpPr>
        <p:spPr>
          <a:xfrm>
            <a:off x="476184" y="761037"/>
            <a:ext cx="8229600" cy="409575"/>
          </a:xfrm>
          <a:prstGeom prst="rect">
            <a:avLst/>
          </a:prstGeom>
          <a:noFill/>
          <a:ln/>
        </p:spPr>
        <p:txBody>
          <a:bodyPr wrap="square" lIns="0" tIns="0" rIns="0" bIns="0" rtlCol="0" anchor="t"/>
          <a:lstStyle/>
          <a:p>
            <a:pPr algn="l">
              <a:lnSpc>
                <a:spcPts val="3240"/>
              </a:lnSpc>
            </a:pPr>
            <a:r>
              <a:rPr lang="en-US" sz="2700" b="1" spc="-12" kern="0" dirty="0">
                <a:solidFill>
                  <a:srgbClr val="130A44"/>
                </a:solidFill>
                <a:latin typeface="DM Sans" pitchFamily="34" charset="0"/>
                <a:ea typeface="DM Sans" pitchFamily="34" charset="-122"/>
                <a:cs typeface="DM Sans" pitchFamily="34" charset="-120"/>
              </a:rPr>
              <a:t>Issue #7: Extra features</a:t>
            </a:r>
            <a:endParaRPr lang="en-US" sz="2700" dirty="0"/>
          </a:p>
        </p:txBody>
      </p:sp>
      <p:sp>
        <p:nvSpPr>
          <p:cNvPr id="4" name="Text 1"/>
          <p:cNvSpPr/>
          <p:nvPr/>
        </p:nvSpPr>
        <p:spPr>
          <a:xfrm>
            <a:off x="475699" y="476250"/>
            <a:ext cx="8229600" cy="160020"/>
          </a:xfrm>
          <a:prstGeom prst="rect">
            <a:avLst/>
          </a:prstGeom>
          <a:noFill/>
          <a:ln/>
        </p:spPr>
        <p:txBody>
          <a:bodyPr wrap="square" lIns="0" tIns="0" rIns="0" bIns="0" rtlCol="0" anchor="t"/>
          <a:lstStyle/>
          <a:p>
            <a:pPr algn="l">
              <a:lnSpc>
                <a:spcPts val="1260"/>
              </a:lnSpc>
            </a:pPr>
            <a:r>
              <a:rPr lang="en-US" sz="1100" b="1" spc="120" kern="0" dirty="0">
                <a:solidFill>
                  <a:srgbClr val="5A55F4"/>
                </a:solidFill>
                <a:latin typeface="DM Sans" pitchFamily="34" charset="0"/>
                <a:ea typeface="DM Sans" pitchFamily="34" charset="-122"/>
                <a:cs typeface="DM Sans" pitchFamily="34" charset="-120"/>
              </a:rPr>
              <a:t>SEVERITY 3/4 VIOLATIONS</a:t>
            </a:r>
            <a:endParaRPr lang="en-US" sz="1050" dirty="0"/>
          </a:p>
        </p:txBody>
      </p:sp>
      <p:graphicFrame>
        <p:nvGraphicFramePr>
          <p:cNvPr id="39" name="Table 0"/>
          <p:cNvGraphicFramePr>
            <a:graphicFrameLocks noGrp="1"/>
          </p:cNvGraphicFramePr>
          <p:nvPr>
            <p:extLst>
              <p:ext uri="{D42A27DB-BD31-4B8C-83A1-F6EECF244321}">
                <p14:modId xmlns:p14="http://schemas.microsoft.com/office/powerpoint/2010/main" val="1579011935"/>
              </p:ext>
            </p:extLst>
          </p:nvPr>
        </p:nvGraphicFramePr>
        <p:xfrm>
          <a:off x="475806" y="1390311"/>
          <a:ext cx="8072065" cy="2551732"/>
        </p:xfrm>
        <a:graphic>
          <a:graphicData uri="http://schemas.openxmlformats.org/drawingml/2006/table">
            <a:tbl>
              <a:tblPr/>
              <a:tblGrid>
                <a:gridCol w="2566798"/>
                <a:gridCol w="1248792"/>
                <a:gridCol w="4218501"/>
              </a:tblGrid>
              <a:tr h="437183">
                <a:tc>
                  <a:txBody>
                    <a:bodyPr/>
                    <a:lstStyle/>
                    <a:p>
                      <a:pPr algn="l"/>
                      <a:r>
                        <a:rPr lang="en-US" sz="1200" b="1" dirty="0">
                          <a:solidFill>
                            <a:srgbClr val="130A44"/>
                          </a:solidFill>
                          <a:latin typeface="DM Sans" pitchFamily="34" charset="0"/>
                          <a:ea typeface="DM Sans" pitchFamily="34" charset="-122"/>
                          <a:cs typeface="DM Sans" pitchFamily="34" charset="-120"/>
                        </a:rPr>
                        <a:t>Heuristic</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1200" b="1" dirty="0">
                          <a:solidFill>
                            <a:srgbClr val="130A44"/>
                          </a:solidFill>
                          <a:latin typeface="DM Sans" pitchFamily="34" charset="0"/>
                          <a:ea typeface="DM Sans" pitchFamily="34" charset="-122"/>
                          <a:cs typeface="DM Sans" pitchFamily="34" charset="-120"/>
                        </a:rPr>
                        <a:t>Severity</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1200" b="1" dirty="0">
                          <a:solidFill>
                            <a:srgbClr val="130A44"/>
                          </a:solidFill>
                          <a:latin typeface="DM Sans" pitchFamily="34" charset="0"/>
                          <a:ea typeface="DM Sans" pitchFamily="34" charset="-122"/>
                          <a:cs typeface="DM Sans" pitchFamily="34" charset="-120"/>
                        </a:rPr>
                        <a:t>Description</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r>
              <a:tr h="514350">
                <a:tc>
                  <a:txBody>
                    <a:bodyPr/>
                    <a:lstStyle/>
                    <a:p>
                      <a:pPr algn="l"/>
                      <a:r>
                        <a:rPr lang="en-US" sz="1200" dirty="0">
                          <a:solidFill>
                            <a:srgbClr val="130A44"/>
                          </a:solidFill>
                          <a:latin typeface="DM Sans" pitchFamily="34" charset="0"/>
                          <a:ea typeface="DM Sans" pitchFamily="34" charset="-122"/>
                          <a:cs typeface="DM Sans" pitchFamily="34" charset="-120"/>
                        </a:rPr>
                        <a:t>H3 User Control &amp; Freedom</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1200" dirty="0">
                          <a:solidFill>
                            <a:srgbClr val="130A44"/>
                          </a:solidFill>
                          <a:latin typeface="DM Sans" pitchFamily="34" charset="0"/>
                          <a:ea typeface="DM Sans" pitchFamily="34" charset="-122"/>
                          <a:cs typeface="DM Sans" pitchFamily="34" charset="-120"/>
                        </a:rPr>
                        <a:t>3</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1200" b="0" dirty="0">
                          <a:solidFill>
                            <a:srgbClr val="130A44"/>
                          </a:solidFill>
                          <a:latin typeface="DM Sans" pitchFamily="34" charset="0"/>
                          <a:ea typeface="DM Sans" pitchFamily="34" charset="-122"/>
                          <a:cs typeface="DM Sans" pitchFamily="34" charset="-120"/>
                        </a:rPr>
                        <a:t>User cannot rearrange the order in which the friend groups show up in on the home page</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r>
              <a:tr h="514350">
                <a:tc>
                  <a:txBody>
                    <a:bodyPr/>
                    <a:lstStyle/>
                    <a:p>
                      <a:pPr algn="l"/>
                      <a:r>
                        <a:rPr lang="en-US" sz="1200" dirty="0">
                          <a:solidFill>
                            <a:srgbClr val="130A44"/>
                          </a:solidFill>
                          <a:latin typeface="DM Sans" pitchFamily="34" charset="0"/>
                          <a:ea typeface="DM Sans" pitchFamily="34" charset="-122"/>
                          <a:cs typeface="DM Sans" pitchFamily="34" charset="-120"/>
                        </a:rPr>
                        <a:t>H3 User Control &amp; Freedom</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1200" dirty="0">
                          <a:solidFill>
                            <a:srgbClr val="130A44"/>
                          </a:solidFill>
                          <a:latin typeface="DM Sans" pitchFamily="34" charset="0"/>
                          <a:ea typeface="DM Sans" pitchFamily="34" charset="-122"/>
                          <a:cs typeface="DM Sans" pitchFamily="34" charset="-120"/>
                        </a:rPr>
                        <a:t>3</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1200" b="0" dirty="0">
                          <a:solidFill>
                            <a:srgbClr val="130A44"/>
                          </a:solidFill>
                          <a:latin typeface="DM Sans" pitchFamily="34" charset="0"/>
                          <a:ea typeface="DM Sans" pitchFamily="34" charset="-122"/>
                          <a:cs typeface="DM Sans" pitchFamily="34" charset="-120"/>
                        </a:rPr>
                        <a:t>Seems to be no way to edit the groups after they’ve been created</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r>
              <a:tr h="514350">
                <a:tc>
                  <a:txBody>
                    <a:bodyPr/>
                    <a:lstStyle/>
                    <a:p>
                      <a:pPr algn="l"/>
                      <a:r>
                        <a:rPr lang="en-US" sz="1200" dirty="0">
                          <a:solidFill>
                            <a:srgbClr val="130A44"/>
                          </a:solidFill>
                          <a:latin typeface="DM Sans" pitchFamily="34" charset="0"/>
                          <a:ea typeface="DM Sans" pitchFamily="34" charset="-122"/>
                          <a:cs typeface="DM Sans" pitchFamily="34" charset="-120"/>
                        </a:rPr>
                        <a:t>H3 User Control &amp; Freedom</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1200" dirty="0">
                          <a:solidFill>
                            <a:srgbClr val="130A44"/>
                          </a:solidFill>
                          <a:latin typeface="DM Sans" pitchFamily="34" charset="0"/>
                          <a:ea typeface="DM Sans" pitchFamily="34" charset="-122"/>
                          <a:cs typeface="DM Sans" pitchFamily="34" charset="-120"/>
                        </a:rPr>
                        <a:t>3</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1200" b="0" dirty="0">
                          <a:solidFill>
                            <a:srgbClr val="130A44"/>
                          </a:solidFill>
                          <a:latin typeface="DM Sans" pitchFamily="34" charset="0"/>
                          <a:ea typeface="DM Sans" pitchFamily="34" charset="-122"/>
                          <a:cs typeface="DM Sans" pitchFamily="34" charset="-120"/>
                        </a:rPr>
                        <a:t>Seems to be no option to leave a group</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r>
              <a:tr h="497160">
                <a:tc>
                  <a:txBody>
                    <a:bodyPr/>
                    <a:lstStyle/>
                    <a:p>
                      <a:pPr algn="l"/>
                      <a:r>
                        <a:rPr lang="en-US" sz="1200" dirty="0">
                          <a:solidFill>
                            <a:srgbClr val="130A44"/>
                          </a:solidFill>
                          <a:latin typeface="DM Sans" pitchFamily="34" charset="0"/>
                          <a:ea typeface="DM Sans" pitchFamily="34" charset="-122"/>
                          <a:cs typeface="DM Sans" pitchFamily="34" charset="-120"/>
                        </a:rPr>
                        <a:t>H10 Help &amp; Documentation</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1200" dirty="0">
                          <a:solidFill>
                            <a:srgbClr val="130A44"/>
                          </a:solidFill>
                          <a:latin typeface="DM Sans" pitchFamily="34" charset="0"/>
                          <a:ea typeface="DM Sans" pitchFamily="34" charset="-122"/>
                          <a:cs typeface="DM Sans" pitchFamily="34" charset="-120"/>
                        </a:rPr>
                        <a:t>3</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1200" b="0" dirty="0">
                          <a:solidFill>
                            <a:srgbClr val="130A44"/>
                          </a:solidFill>
                          <a:latin typeface="DM Sans" pitchFamily="34" charset="0"/>
                          <a:ea typeface="DM Sans" pitchFamily="34" charset="-122"/>
                          <a:cs typeface="DM Sans" pitchFamily="34" charset="-120"/>
                        </a:rPr>
                        <a:t>Users are unable to get instructions from hitting the help button</a:t>
                      </a:r>
                      <a:endParaRPr lang="en-US" sz="1200" dirty="0">
                        <a:latin typeface="DM Sans" charset="0"/>
                        <a:ea typeface="DM Sans" charset="0"/>
                        <a:cs typeface="DM Sans" charset="0"/>
                      </a:endParaRPr>
                    </a:p>
                  </a:txBody>
                  <a:tcPr marL="76200" marR="76200" marT="76200" marB="7620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r>
            </a:tbl>
          </a:graphicData>
        </a:graphic>
      </p:graphicFrame>
      <p:sp>
        <p:nvSpPr>
          <p:cNvPr id="6" name="Text 2"/>
          <p:cNvSpPr/>
          <p:nvPr/>
        </p:nvSpPr>
        <p:spPr>
          <a:xfrm>
            <a:off x="476250" y="4076767"/>
            <a:ext cx="7315200" cy="213360"/>
          </a:xfrm>
          <a:prstGeom prst="rect">
            <a:avLst/>
          </a:prstGeom>
          <a:noFill/>
          <a:ln/>
        </p:spPr>
        <p:txBody>
          <a:bodyPr wrap="none" lIns="0" tIns="0" rIns="0" bIns="0" rtlCol="0" anchor="t">
            <a:spAutoFit/>
          </a:bodyPr>
          <a:lstStyle/>
          <a:p>
            <a:pPr algn="l">
              <a:lnSpc>
                <a:spcPts val="1680"/>
              </a:lnSpc>
            </a:pPr>
            <a:r>
              <a:rPr lang="en-US" sz="1200" b="1" i="1" dirty="0">
                <a:solidFill>
                  <a:srgbClr val="5A55F4"/>
                </a:solidFill>
                <a:latin typeface="DM Sans" pitchFamily="34" charset="0"/>
                <a:ea typeface="DM Sans" pitchFamily="34" charset="-122"/>
                <a:cs typeface="DM Sans" pitchFamily="34" charset="-120"/>
              </a:rPr>
              <a:t>If we have time, we will implement a settings page that addresses each of these issues.</a:t>
            </a:r>
            <a:endParaRPr lang="en-US" sz="1200" dirty="0"/>
          </a:p>
        </p:txBody>
      </p:sp>
      <p:pic>
        <p:nvPicPr>
          <p:cNvPr id="7" name="Image 0" descr="https://pitch-assets-ccb95893-de3f-4266-973c-20049231b248.s3.eu-west-1.amazonaws.com/try-pitch-pdf-export-logo.svg">
            <a:hlinkClick r:id="rId3" tooltip=""/>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136595" y="4803153"/>
            <a:ext cx="515221" cy="227303"/>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39">
    <p:bg>
      <p:bgPr>
        <a:solidFill>
          <a:srgbClr val="ECF4F9"/>
        </a:solidFill>
      </p:bgPr>
    </p:bg>
    <p:spTree>
      <p:nvGrpSpPr>
        <p:cNvPr id="1" name=""/>
        <p:cNvGrpSpPr/>
        <p:nvPr/>
      </p:nvGrpSpPr>
      <p:grpSpPr>
        <a:xfrm>
          <a:off x="0" y="0"/>
          <a:ext cx="0" cy="0"/>
          <a:chOff x="0" y="0"/>
          <a:chExt cx="0" cy="0"/>
        </a:xfrm>
      </p:grpSpPr>
      <p:sp>
        <p:nvSpPr>
          <p:cNvPr id="3" name="Text 0"/>
          <p:cNvSpPr/>
          <p:nvPr/>
        </p:nvSpPr>
        <p:spPr>
          <a:xfrm>
            <a:off x="476184" y="761037"/>
            <a:ext cx="8229600" cy="409575"/>
          </a:xfrm>
          <a:prstGeom prst="rect">
            <a:avLst/>
          </a:prstGeom>
          <a:noFill/>
          <a:ln/>
        </p:spPr>
        <p:txBody>
          <a:bodyPr wrap="square" lIns="0" tIns="0" rIns="0" bIns="0" rtlCol="0" anchor="t"/>
          <a:lstStyle/>
          <a:p>
            <a:pPr algn="l">
              <a:lnSpc>
                <a:spcPts val="3240"/>
              </a:lnSpc>
            </a:pPr>
            <a:r>
              <a:rPr lang="en-US" sz="2700" b="1" spc="-12" kern="0" dirty="0">
                <a:solidFill>
                  <a:srgbClr val="130A44"/>
                </a:solidFill>
                <a:latin typeface="DM Sans" pitchFamily="34" charset="0"/>
                <a:ea typeface="DM Sans" pitchFamily="34" charset="-122"/>
                <a:cs typeface="DM Sans" pitchFamily="34" charset="-120"/>
              </a:rPr>
              <a:t>Issue #8: Figma functionality</a:t>
            </a:r>
            <a:endParaRPr lang="en-US" sz="2700" dirty="0"/>
          </a:p>
        </p:txBody>
      </p:sp>
      <p:sp>
        <p:nvSpPr>
          <p:cNvPr id="4" name="Text 1"/>
          <p:cNvSpPr/>
          <p:nvPr/>
        </p:nvSpPr>
        <p:spPr>
          <a:xfrm>
            <a:off x="475699" y="476250"/>
            <a:ext cx="8229600" cy="160020"/>
          </a:xfrm>
          <a:prstGeom prst="rect">
            <a:avLst/>
          </a:prstGeom>
          <a:noFill/>
          <a:ln/>
        </p:spPr>
        <p:txBody>
          <a:bodyPr wrap="square" lIns="0" tIns="0" rIns="0" bIns="0" rtlCol="0" anchor="t"/>
          <a:lstStyle/>
          <a:p>
            <a:pPr algn="l">
              <a:lnSpc>
                <a:spcPts val="1260"/>
              </a:lnSpc>
            </a:pPr>
            <a:r>
              <a:rPr lang="en-US" sz="1100" b="1" spc="120" kern="0" dirty="0">
                <a:solidFill>
                  <a:srgbClr val="5A55F4"/>
                </a:solidFill>
                <a:latin typeface="DM Sans" pitchFamily="34" charset="0"/>
                <a:ea typeface="DM Sans" pitchFamily="34" charset="-122"/>
                <a:cs typeface="DM Sans" pitchFamily="34" charset="-120"/>
              </a:rPr>
              <a:t>SEVERITY 3/4 VIOLATIONS</a:t>
            </a:r>
            <a:endParaRPr lang="en-US" sz="1050" dirty="0"/>
          </a:p>
        </p:txBody>
      </p:sp>
      <p:graphicFrame>
        <p:nvGraphicFramePr>
          <p:cNvPr id="40" name="Table 0"/>
          <p:cNvGraphicFramePr>
            <a:graphicFrameLocks noGrp="1"/>
          </p:cNvGraphicFramePr>
          <p:nvPr>
            <p:extLst>
              <p:ext uri="{D42A27DB-BD31-4B8C-83A1-F6EECF244321}">
                <p14:modId xmlns:p14="http://schemas.microsoft.com/office/powerpoint/2010/main" val="1579011935"/>
              </p:ext>
            </p:extLst>
          </p:nvPr>
        </p:nvGraphicFramePr>
        <p:xfrm>
          <a:off x="475806" y="1210659"/>
          <a:ext cx="8071693" cy="3638550"/>
        </p:xfrm>
        <a:graphic>
          <a:graphicData uri="http://schemas.openxmlformats.org/drawingml/2006/table">
            <a:tbl>
              <a:tblPr/>
              <a:tblGrid>
                <a:gridCol w="1941984"/>
                <a:gridCol w="589591"/>
                <a:gridCol w="5502167"/>
              </a:tblGrid>
              <a:tr h="247650">
                <a:tc>
                  <a:txBody>
                    <a:bodyPr/>
                    <a:lstStyle/>
                    <a:p>
                      <a:pPr algn="l"/>
                      <a:r>
                        <a:rPr lang="en-US" sz="900" b="1" dirty="0">
                          <a:solidFill>
                            <a:srgbClr val="130A44"/>
                          </a:solidFill>
                          <a:latin typeface="DM Sans" pitchFamily="34" charset="0"/>
                          <a:ea typeface="DM Sans" pitchFamily="34" charset="-122"/>
                          <a:cs typeface="DM Sans" pitchFamily="34" charset="-120"/>
                        </a:rPr>
                        <a:t>Heuristic</a:t>
                      </a:r>
                      <a:endParaRPr lang="en-US" sz="900" dirty="0">
                        <a:latin typeface="DM Sans" charset="0"/>
                        <a:ea typeface="DM Sans" charset="0"/>
                        <a:cs typeface="DM Sans" charset="0"/>
                      </a:endParaRPr>
                    </a:p>
                  </a:txBody>
                  <a:tcPr marL="57150" marR="57150" marT="57150" marB="5715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900" b="1" dirty="0">
                          <a:solidFill>
                            <a:srgbClr val="130A44"/>
                          </a:solidFill>
                          <a:latin typeface="DM Sans" pitchFamily="34" charset="0"/>
                          <a:ea typeface="DM Sans" pitchFamily="34" charset="-122"/>
                          <a:cs typeface="DM Sans" pitchFamily="34" charset="-120"/>
                        </a:rPr>
                        <a:t>Severity</a:t>
                      </a:r>
                      <a:endParaRPr lang="en-US" sz="900" dirty="0">
                        <a:latin typeface="DM Sans" charset="0"/>
                        <a:ea typeface="DM Sans" charset="0"/>
                        <a:cs typeface="DM Sans" charset="0"/>
                      </a:endParaRPr>
                    </a:p>
                  </a:txBody>
                  <a:tcPr marL="57150" marR="57150" marT="57150" marB="5715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900" b="1" dirty="0">
                          <a:solidFill>
                            <a:srgbClr val="130A44"/>
                          </a:solidFill>
                          <a:latin typeface="DM Sans" pitchFamily="34" charset="0"/>
                          <a:ea typeface="DM Sans" pitchFamily="34" charset="-122"/>
                          <a:cs typeface="DM Sans" pitchFamily="34" charset="-120"/>
                        </a:rPr>
                        <a:t>Description</a:t>
                      </a:r>
                      <a:endParaRPr lang="en-US" sz="900" dirty="0">
                        <a:latin typeface="DM Sans" charset="0"/>
                        <a:ea typeface="DM Sans" charset="0"/>
                        <a:cs typeface="DM Sans" charset="0"/>
                      </a:endParaRPr>
                    </a:p>
                  </a:txBody>
                  <a:tcPr marL="57150" marR="57150" marT="57150" marB="5715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r>
              <a:tr h="247650">
                <a:tc>
                  <a:txBody>
                    <a:bodyPr/>
                    <a:lstStyle/>
                    <a:p>
                      <a:pPr algn="l"/>
                      <a:r>
                        <a:rPr lang="en-US" sz="900" dirty="0">
                          <a:solidFill>
                            <a:srgbClr val="130A44"/>
                          </a:solidFill>
                          <a:latin typeface="DM Sans" pitchFamily="34" charset="0"/>
                          <a:ea typeface="DM Sans" pitchFamily="34" charset="-122"/>
                          <a:cs typeface="DM Sans" pitchFamily="34" charset="-120"/>
                        </a:rPr>
                        <a:t>H3 User Control &amp; Freedom</a:t>
                      </a:r>
                      <a:endParaRPr lang="en-US" sz="900" dirty="0">
                        <a:latin typeface="DM Sans" charset="0"/>
                        <a:ea typeface="DM Sans" charset="0"/>
                        <a:cs typeface="DM Sans" charset="0"/>
                      </a:endParaRPr>
                    </a:p>
                  </a:txBody>
                  <a:tcPr marL="57150" marR="57150" marT="57150" marB="5715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900" dirty="0">
                          <a:solidFill>
                            <a:srgbClr val="130A44"/>
                          </a:solidFill>
                          <a:latin typeface="DM Sans" pitchFamily="34" charset="0"/>
                          <a:ea typeface="DM Sans" pitchFamily="34" charset="-122"/>
                          <a:cs typeface="DM Sans" pitchFamily="34" charset="-120"/>
                        </a:rPr>
                        <a:t>4</a:t>
                      </a:r>
                      <a:endParaRPr lang="en-US" sz="900" dirty="0">
                        <a:latin typeface="DM Sans" charset="0"/>
                        <a:ea typeface="DM Sans" charset="0"/>
                        <a:cs typeface="DM Sans" charset="0"/>
                      </a:endParaRPr>
                    </a:p>
                  </a:txBody>
                  <a:tcPr marL="57150" marR="57150" marT="57150" marB="5715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900" b="0" dirty="0">
                          <a:solidFill>
                            <a:srgbClr val="130A44"/>
                          </a:solidFill>
                          <a:latin typeface="DM Sans" pitchFamily="34" charset="0"/>
                          <a:ea typeface="DM Sans" pitchFamily="34" charset="-122"/>
                          <a:cs typeface="DM Sans" pitchFamily="34" charset="-120"/>
                        </a:rPr>
                        <a:t>Hitting the arrow button on the “Your response is on the way!” doesn’t do anything</a:t>
                      </a:r>
                      <a:endParaRPr lang="en-US" sz="900" dirty="0">
                        <a:latin typeface="DM Sans" charset="0"/>
                        <a:ea typeface="DM Sans" charset="0"/>
                        <a:cs typeface="DM Sans" charset="0"/>
                      </a:endParaRPr>
                    </a:p>
                  </a:txBody>
                  <a:tcPr marL="57150" marR="57150" marT="57150" marB="5715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r>
              <a:tr h="247650">
                <a:tc>
                  <a:txBody>
                    <a:bodyPr/>
                    <a:lstStyle/>
                    <a:p>
                      <a:pPr algn="l"/>
                      <a:r>
                        <a:rPr lang="en-US" sz="900" dirty="0">
                          <a:solidFill>
                            <a:srgbClr val="130A44"/>
                          </a:solidFill>
                          <a:latin typeface="DM Sans" pitchFamily="34" charset="0"/>
                          <a:ea typeface="DM Sans" pitchFamily="34" charset="-122"/>
                          <a:cs typeface="DM Sans" pitchFamily="34" charset="-120"/>
                        </a:rPr>
                        <a:t>H3 User Control &amp; Freedom</a:t>
                      </a:r>
                      <a:endParaRPr lang="en-US" sz="900" dirty="0">
                        <a:latin typeface="DM Sans" charset="0"/>
                        <a:ea typeface="DM Sans" charset="0"/>
                        <a:cs typeface="DM Sans" charset="0"/>
                      </a:endParaRPr>
                    </a:p>
                  </a:txBody>
                  <a:tcPr marL="57150" marR="57150" marT="57150" marB="5715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900" dirty="0">
                          <a:solidFill>
                            <a:srgbClr val="130A44"/>
                          </a:solidFill>
                          <a:latin typeface="DM Sans" pitchFamily="34" charset="0"/>
                          <a:ea typeface="DM Sans" pitchFamily="34" charset="-122"/>
                          <a:cs typeface="DM Sans" pitchFamily="34" charset="-120"/>
                        </a:rPr>
                        <a:t>4</a:t>
                      </a:r>
                      <a:endParaRPr lang="en-US" sz="900" dirty="0">
                        <a:latin typeface="DM Sans" charset="0"/>
                        <a:ea typeface="DM Sans" charset="0"/>
                        <a:cs typeface="DM Sans" charset="0"/>
                      </a:endParaRPr>
                    </a:p>
                  </a:txBody>
                  <a:tcPr marL="57150" marR="57150" marT="57150" marB="5715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900" b="0" dirty="0">
                          <a:solidFill>
                            <a:srgbClr val="130A44"/>
                          </a:solidFill>
                          <a:latin typeface="DM Sans" pitchFamily="34" charset="0"/>
                          <a:ea typeface="DM Sans" pitchFamily="34" charset="-122"/>
                          <a:cs typeface="DM Sans" pitchFamily="34" charset="-120"/>
                        </a:rPr>
                        <a:t>Hitting the “suggest a question” button did not lead anywhere, despite this being a moderate task</a:t>
                      </a:r>
                      <a:endParaRPr lang="en-US" sz="900" dirty="0">
                        <a:latin typeface="DM Sans" charset="0"/>
                        <a:ea typeface="DM Sans" charset="0"/>
                        <a:cs typeface="DM Sans" charset="0"/>
                      </a:endParaRPr>
                    </a:p>
                  </a:txBody>
                  <a:tcPr marL="57150" marR="57150" marT="57150" marB="5715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r>
              <a:tr h="247650">
                <a:tc>
                  <a:txBody>
                    <a:bodyPr/>
                    <a:lstStyle/>
                    <a:p>
                      <a:pPr algn="l"/>
                      <a:r>
                        <a:rPr lang="en-US" sz="900" dirty="0">
                          <a:solidFill>
                            <a:srgbClr val="130A44"/>
                          </a:solidFill>
                          <a:latin typeface="DM Sans" pitchFamily="34" charset="0"/>
                          <a:ea typeface="DM Sans" pitchFamily="34" charset="-122"/>
                          <a:cs typeface="DM Sans" pitchFamily="34" charset="-120"/>
                        </a:rPr>
                        <a:t>H3 User Control &amp; Freedom</a:t>
                      </a:r>
                      <a:endParaRPr lang="en-US" sz="900" dirty="0">
                        <a:latin typeface="DM Sans" charset="0"/>
                        <a:ea typeface="DM Sans" charset="0"/>
                        <a:cs typeface="DM Sans" charset="0"/>
                      </a:endParaRPr>
                    </a:p>
                  </a:txBody>
                  <a:tcPr marL="57150" marR="57150" marT="57150" marB="5715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900" dirty="0">
                          <a:solidFill>
                            <a:srgbClr val="130A44"/>
                          </a:solidFill>
                          <a:latin typeface="DM Sans" pitchFamily="34" charset="0"/>
                          <a:ea typeface="DM Sans" pitchFamily="34" charset="-122"/>
                          <a:cs typeface="DM Sans" pitchFamily="34" charset="-120"/>
                        </a:rPr>
                        <a:t>4</a:t>
                      </a:r>
                      <a:endParaRPr lang="en-US" sz="900" dirty="0">
                        <a:latin typeface="DM Sans" charset="0"/>
                        <a:ea typeface="DM Sans" charset="0"/>
                        <a:cs typeface="DM Sans" charset="0"/>
                      </a:endParaRPr>
                    </a:p>
                  </a:txBody>
                  <a:tcPr marL="57150" marR="57150" marT="57150" marB="5715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900" b="0" dirty="0">
                          <a:solidFill>
                            <a:srgbClr val="130A44"/>
                          </a:solidFill>
                          <a:latin typeface="DM Sans" pitchFamily="34" charset="0"/>
                          <a:ea typeface="DM Sans" pitchFamily="34" charset="-122"/>
                          <a:cs typeface="DM Sans" pitchFamily="34" charset="-120"/>
                        </a:rPr>
                        <a:t>User has to hit the home button twice to then be able to hit the “suggest a question” button on the Home Screen</a:t>
                      </a:r>
                      <a:endParaRPr lang="en-US" sz="900" dirty="0">
                        <a:latin typeface="DM Sans" charset="0"/>
                        <a:ea typeface="DM Sans" charset="0"/>
                        <a:cs typeface="DM Sans" charset="0"/>
                      </a:endParaRPr>
                    </a:p>
                  </a:txBody>
                  <a:tcPr marL="57150" marR="57150" marT="57150" marB="5715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r>
              <a:tr h="247650">
                <a:tc>
                  <a:txBody>
                    <a:bodyPr/>
                    <a:lstStyle/>
                    <a:p>
                      <a:pPr algn="l"/>
                      <a:r>
                        <a:rPr lang="en-US" sz="900" dirty="0">
                          <a:solidFill>
                            <a:srgbClr val="130A44"/>
                          </a:solidFill>
                          <a:latin typeface="DM Sans" pitchFamily="34" charset="0"/>
                          <a:ea typeface="DM Sans" pitchFamily="34" charset="-122"/>
                          <a:cs typeface="DM Sans" pitchFamily="34" charset="-120"/>
                        </a:rPr>
                        <a:t>H3 User Control &amp; Freedom</a:t>
                      </a:r>
                      <a:endParaRPr lang="en-US" sz="900" dirty="0">
                        <a:latin typeface="DM Sans" charset="0"/>
                        <a:ea typeface="DM Sans" charset="0"/>
                        <a:cs typeface="DM Sans" charset="0"/>
                      </a:endParaRPr>
                    </a:p>
                  </a:txBody>
                  <a:tcPr marL="57150" marR="57150" marT="57150" marB="5715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900" dirty="0">
                          <a:solidFill>
                            <a:srgbClr val="130A44"/>
                          </a:solidFill>
                          <a:latin typeface="DM Sans" pitchFamily="34" charset="0"/>
                          <a:ea typeface="DM Sans" pitchFamily="34" charset="-122"/>
                          <a:cs typeface="DM Sans" pitchFamily="34" charset="-120"/>
                        </a:rPr>
                        <a:t>4</a:t>
                      </a:r>
                      <a:endParaRPr lang="en-US" sz="900" dirty="0">
                        <a:latin typeface="DM Sans" charset="0"/>
                        <a:ea typeface="DM Sans" charset="0"/>
                        <a:cs typeface="DM Sans" charset="0"/>
                      </a:endParaRPr>
                    </a:p>
                  </a:txBody>
                  <a:tcPr marL="57150" marR="57150" marT="57150" marB="5715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900" b="0" dirty="0">
                          <a:solidFill>
                            <a:srgbClr val="130A44"/>
                          </a:solidFill>
                          <a:latin typeface="DM Sans" pitchFamily="34" charset="0"/>
                          <a:ea typeface="DM Sans" pitchFamily="34" charset="-122"/>
                          <a:cs typeface="DM Sans" pitchFamily="34" charset="-120"/>
                        </a:rPr>
                        <a:t>Icons on the bottom bar were functional only some of the time, many times forcing users to have to walk through entire task flows to get to a new screen</a:t>
                      </a:r>
                      <a:endParaRPr lang="en-US" sz="900" dirty="0">
                        <a:latin typeface="DM Sans" charset="0"/>
                        <a:ea typeface="DM Sans" charset="0"/>
                        <a:cs typeface="DM Sans" charset="0"/>
                      </a:endParaRPr>
                    </a:p>
                  </a:txBody>
                  <a:tcPr marL="57150" marR="57150" marT="57150" marB="5715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r>
              <a:tr h="247650">
                <a:tc>
                  <a:txBody>
                    <a:bodyPr/>
                    <a:lstStyle/>
                    <a:p>
                      <a:pPr algn="l"/>
                      <a:r>
                        <a:rPr lang="en-US" sz="900" dirty="0">
                          <a:solidFill>
                            <a:srgbClr val="130A44"/>
                          </a:solidFill>
                          <a:latin typeface="DM Sans" pitchFamily="34" charset="0"/>
                          <a:ea typeface="DM Sans" pitchFamily="34" charset="-122"/>
                          <a:cs typeface="DM Sans" pitchFamily="34" charset="-120"/>
                        </a:rPr>
                        <a:t>H4 Consistency &amp; Standards</a:t>
                      </a:r>
                      <a:endParaRPr lang="en-US" sz="900" dirty="0">
                        <a:latin typeface="DM Sans" charset="0"/>
                        <a:ea typeface="DM Sans" charset="0"/>
                        <a:cs typeface="DM Sans" charset="0"/>
                      </a:endParaRPr>
                    </a:p>
                  </a:txBody>
                  <a:tcPr marL="57150" marR="57150" marT="57150" marB="5715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900" dirty="0">
                          <a:solidFill>
                            <a:srgbClr val="130A44"/>
                          </a:solidFill>
                          <a:latin typeface="DM Sans" pitchFamily="34" charset="0"/>
                          <a:ea typeface="DM Sans" pitchFamily="34" charset="-122"/>
                          <a:cs typeface="DM Sans" pitchFamily="34" charset="-120"/>
                        </a:rPr>
                        <a:t>3</a:t>
                      </a:r>
                      <a:endParaRPr lang="en-US" sz="900" dirty="0">
                        <a:latin typeface="DM Sans" charset="0"/>
                        <a:ea typeface="DM Sans" charset="0"/>
                        <a:cs typeface="DM Sans" charset="0"/>
                      </a:endParaRPr>
                    </a:p>
                  </a:txBody>
                  <a:tcPr marL="57150" marR="57150" marT="57150" marB="5715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900" b="0" dirty="0">
                          <a:solidFill>
                            <a:srgbClr val="130A44"/>
                          </a:solidFill>
                          <a:latin typeface="DM Sans" pitchFamily="34" charset="0"/>
                          <a:ea typeface="DM Sans" pitchFamily="34" charset="-122"/>
                          <a:cs typeface="DM Sans" pitchFamily="34" charset="-120"/>
                        </a:rPr>
                        <a:t>Back button in the response page did not work</a:t>
                      </a:r>
                      <a:endParaRPr lang="en-US" sz="900" dirty="0">
                        <a:latin typeface="DM Sans" charset="0"/>
                        <a:ea typeface="DM Sans" charset="0"/>
                        <a:cs typeface="DM Sans" charset="0"/>
                      </a:endParaRPr>
                    </a:p>
                  </a:txBody>
                  <a:tcPr marL="57150" marR="57150" marT="57150" marB="5715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r>
              <a:tr h="247650">
                <a:tc>
                  <a:txBody>
                    <a:bodyPr/>
                    <a:lstStyle/>
                    <a:p>
                      <a:pPr algn="l"/>
                      <a:r>
                        <a:rPr lang="en-US" sz="900" dirty="0">
                          <a:solidFill>
                            <a:srgbClr val="130A44"/>
                          </a:solidFill>
                          <a:latin typeface="DM Sans" pitchFamily="34" charset="0"/>
                          <a:ea typeface="DM Sans" pitchFamily="34" charset="-122"/>
                          <a:cs typeface="DM Sans" pitchFamily="34" charset="-120"/>
                        </a:rPr>
                        <a:t>H2 Match Between System and Real World</a:t>
                      </a:r>
                      <a:endParaRPr lang="en-US" sz="900" dirty="0">
                        <a:latin typeface="DM Sans" charset="0"/>
                        <a:ea typeface="DM Sans" charset="0"/>
                        <a:cs typeface="DM Sans" charset="0"/>
                      </a:endParaRPr>
                    </a:p>
                  </a:txBody>
                  <a:tcPr marL="57150" marR="57150" marT="57150" marB="5715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900" dirty="0">
                          <a:solidFill>
                            <a:srgbClr val="130A44"/>
                          </a:solidFill>
                          <a:latin typeface="DM Sans" pitchFamily="34" charset="0"/>
                          <a:ea typeface="DM Sans" pitchFamily="34" charset="-122"/>
                          <a:cs typeface="DM Sans" pitchFamily="34" charset="-120"/>
                        </a:rPr>
                        <a:t>3</a:t>
                      </a:r>
                      <a:endParaRPr lang="en-US" sz="900" dirty="0">
                        <a:latin typeface="DM Sans" charset="0"/>
                        <a:ea typeface="DM Sans" charset="0"/>
                        <a:cs typeface="DM Sans" charset="0"/>
                      </a:endParaRPr>
                    </a:p>
                  </a:txBody>
                  <a:tcPr marL="57150" marR="57150" marT="57150" marB="5715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900" b="0" dirty="0">
                          <a:solidFill>
                            <a:srgbClr val="130A44"/>
                          </a:solidFill>
                          <a:latin typeface="DM Sans" pitchFamily="34" charset="0"/>
                          <a:ea typeface="DM Sans" pitchFamily="34" charset="-122"/>
                          <a:cs typeface="DM Sans" pitchFamily="34" charset="-120"/>
                        </a:rPr>
                        <a:t>User has to hit the magnifying glass icon to be able to search for friends rather than just hitting anywhere inside the search bar for friends</a:t>
                      </a:r>
                      <a:endParaRPr lang="en-US" sz="900" dirty="0">
                        <a:latin typeface="DM Sans" charset="0"/>
                        <a:ea typeface="DM Sans" charset="0"/>
                        <a:cs typeface="DM Sans" charset="0"/>
                      </a:endParaRPr>
                    </a:p>
                  </a:txBody>
                  <a:tcPr marL="57150" marR="57150" marT="57150" marB="5715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r>
              <a:tr h="247650">
                <a:tc>
                  <a:txBody>
                    <a:bodyPr/>
                    <a:lstStyle/>
                    <a:p>
                      <a:pPr algn="l"/>
                      <a:r>
                        <a:rPr lang="en-US" sz="900" dirty="0">
                          <a:solidFill>
                            <a:srgbClr val="130A44"/>
                          </a:solidFill>
                          <a:latin typeface="DM Sans" pitchFamily="34" charset="0"/>
                          <a:ea typeface="DM Sans" pitchFamily="34" charset="-122"/>
                          <a:cs typeface="DM Sans" pitchFamily="34" charset="-120"/>
                        </a:rPr>
                        <a:t>H3 User Control &amp; Freedom</a:t>
                      </a:r>
                      <a:endParaRPr lang="en-US" sz="900" dirty="0">
                        <a:latin typeface="DM Sans" charset="0"/>
                        <a:ea typeface="DM Sans" charset="0"/>
                        <a:cs typeface="DM Sans" charset="0"/>
                      </a:endParaRPr>
                    </a:p>
                  </a:txBody>
                  <a:tcPr marL="57150" marR="57150" marT="57150" marB="5715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900" dirty="0">
                          <a:solidFill>
                            <a:srgbClr val="130A44"/>
                          </a:solidFill>
                          <a:latin typeface="DM Sans" pitchFamily="34" charset="0"/>
                          <a:ea typeface="DM Sans" pitchFamily="34" charset="-122"/>
                          <a:cs typeface="DM Sans" pitchFamily="34" charset="-120"/>
                        </a:rPr>
                        <a:t>3</a:t>
                      </a:r>
                      <a:endParaRPr lang="en-US" sz="900" dirty="0">
                        <a:latin typeface="DM Sans" charset="0"/>
                        <a:ea typeface="DM Sans" charset="0"/>
                        <a:cs typeface="DM Sans" charset="0"/>
                      </a:endParaRPr>
                    </a:p>
                  </a:txBody>
                  <a:tcPr marL="57150" marR="57150" marT="57150" marB="5715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900" b="0" dirty="0">
                          <a:solidFill>
                            <a:srgbClr val="130A44"/>
                          </a:solidFill>
                          <a:latin typeface="DM Sans" pitchFamily="34" charset="0"/>
                          <a:ea typeface="DM Sans" pitchFamily="34" charset="-122"/>
                          <a:cs typeface="DM Sans" pitchFamily="34" charset="-120"/>
                        </a:rPr>
                        <a:t>Users cannot deselect a friendship goal after selecting one</a:t>
                      </a:r>
                      <a:endParaRPr lang="en-US" sz="900" dirty="0">
                        <a:latin typeface="DM Sans" charset="0"/>
                        <a:ea typeface="DM Sans" charset="0"/>
                        <a:cs typeface="DM Sans" charset="0"/>
                      </a:endParaRPr>
                    </a:p>
                  </a:txBody>
                  <a:tcPr marL="57150" marR="57150" marT="57150" marB="5715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r>
              <a:tr h="247650">
                <a:tc>
                  <a:txBody>
                    <a:bodyPr/>
                    <a:lstStyle/>
                    <a:p>
                      <a:pPr algn="l"/>
                      <a:r>
                        <a:rPr lang="en-US" sz="900" dirty="0">
                          <a:solidFill>
                            <a:srgbClr val="130A44"/>
                          </a:solidFill>
                          <a:latin typeface="DM Sans" pitchFamily="34" charset="0"/>
                          <a:ea typeface="DM Sans" pitchFamily="34" charset="-122"/>
                          <a:cs typeface="DM Sans" pitchFamily="34" charset="-120"/>
                        </a:rPr>
                        <a:t>H1 Visibility of System Status</a:t>
                      </a:r>
                      <a:endParaRPr lang="en-US" sz="900" dirty="0">
                        <a:latin typeface="DM Sans" charset="0"/>
                        <a:ea typeface="DM Sans" charset="0"/>
                        <a:cs typeface="DM Sans" charset="0"/>
                      </a:endParaRPr>
                    </a:p>
                  </a:txBody>
                  <a:tcPr marL="57150" marR="57150" marT="57150" marB="5715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900" dirty="0">
                          <a:solidFill>
                            <a:srgbClr val="130A44"/>
                          </a:solidFill>
                          <a:latin typeface="DM Sans" pitchFamily="34" charset="0"/>
                          <a:ea typeface="DM Sans" pitchFamily="34" charset="-122"/>
                          <a:cs typeface="DM Sans" pitchFamily="34" charset="-120"/>
                        </a:rPr>
                        <a:t>3</a:t>
                      </a:r>
                      <a:endParaRPr lang="en-US" sz="900" dirty="0">
                        <a:latin typeface="DM Sans" charset="0"/>
                        <a:ea typeface="DM Sans" charset="0"/>
                        <a:cs typeface="DM Sans" charset="0"/>
                      </a:endParaRPr>
                    </a:p>
                  </a:txBody>
                  <a:tcPr marL="57150" marR="57150" marT="57150" marB="5715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900" b="0" dirty="0">
                          <a:solidFill>
                            <a:srgbClr val="130A44"/>
                          </a:solidFill>
                          <a:latin typeface="DM Sans" pitchFamily="34" charset="0"/>
                          <a:ea typeface="DM Sans" pitchFamily="34" charset="-122"/>
                          <a:cs typeface="DM Sans" pitchFamily="34" charset="-120"/>
                        </a:rPr>
                        <a:t>The app does not automatically navigate to the next page from the splash screen. No instructions are provided; user has to know to tap the screen</a:t>
                      </a:r>
                      <a:endParaRPr lang="en-US" sz="900" dirty="0">
                        <a:latin typeface="DM Sans" charset="0"/>
                        <a:ea typeface="DM Sans" charset="0"/>
                        <a:cs typeface="DM Sans" charset="0"/>
                      </a:endParaRPr>
                    </a:p>
                  </a:txBody>
                  <a:tcPr marL="57150" marR="57150" marT="57150" marB="5715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r>
              <a:tr h="247650">
                <a:tc>
                  <a:txBody>
                    <a:bodyPr/>
                    <a:lstStyle/>
                    <a:p>
                      <a:pPr algn="l"/>
                      <a:r>
                        <a:rPr lang="en-US" sz="900" dirty="0">
                          <a:solidFill>
                            <a:srgbClr val="130A44"/>
                          </a:solidFill>
                          <a:latin typeface="DM Sans" pitchFamily="34" charset="0"/>
                          <a:ea typeface="DM Sans" pitchFamily="34" charset="-122"/>
                          <a:cs typeface="DM Sans" pitchFamily="34" charset="-120"/>
                        </a:rPr>
                        <a:t>H8 Aesthetic &amp; Minimalist Design</a:t>
                      </a:r>
                      <a:endParaRPr lang="en-US" sz="900" dirty="0">
                        <a:latin typeface="DM Sans" charset="0"/>
                        <a:ea typeface="DM Sans" charset="0"/>
                        <a:cs typeface="DM Sans" charset="0"/>
                      </a:endParaRPr>
                    </a:p>
                  </a:txBody>
                  <a:tcPr marL="57150" marR="57150" marT="57150" marB="5715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900" dirty="0">
                          <a:solidFill>
                            <a:srgbClr val="130A44"/>
                          </a:solidFill>
                          <a:latin typeface="DM Sans" pitchFamily="34" charset="0"/>
                          <a:ea typeface="DM Sans" pitchFamily="34" charset="-122"/>
                          <a:cs typeface="DM Sans" pitchFamily="34" charset="-120"/>
                        </a:rPr>
                        <a:t>3</a:t>
                      </a:r>
                      <a:endParaRPr lang="en-US" sz="900" dirty="0">
                        <a:latin typeface="DM Sans" charset="0"/>
                        <a:ea typeface="DM Sans" charset="0"/>
                        <a:cs typeface="DM Sans" charset="0"/>
                      </a:endParaRPr>
                    </a:p>
                  </a:txBody>
                  <a:tcPr marL="57150" marR="57150" marT="57150" marB="5715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900" b="0" dirty="0">
                          <a:solidFill>
                            <a:srgbClr val="130A44"/>
                          </a:solidFill>
                          <a:latin typeface="DM Sans" pitchFamily="34" charset="0"/>
                          <a:ea typeface="DM Sans" pitchFamily="34" charset="-122"/>
                          <a:cs typeface="DM Sans" pitchFamily="34" charset="-120"/>
                        </a:rPr>
                        <a:t>The app has two splash screens that the user has to step through before they can get to the homepage</a:t>
                      </a:r>
                      <a:endParaRPr lang="en-US" sz="900" dirty="0">
                        <a:latin typeface="DM Sans" charset="0"/>
                        <a:ea typeface="DM Sans" charset="0"/>
                        <a:cs typeface="DM Sans" charset="0"/>
                      </a:endParaRPr>
                    </a:p>
                  </a:txBody>
                  <a:tcPr marL="57150" marR="57150" marT="57150" marB="5715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r>
              <a:tr h="247650">
                <a:tc>
                  <a:txBody>
                    <a:bodyPr/>
                    <a:lstStyle/>
                    <a:p>
                      <a:pPr algn="l"/>
                      <a:r>
                        <a:rPr lang="en-US" sz="900" dirty="0">
                          <a:solidFill>
                            <a:srgbClr val="130A44"/>
                          </a:solidFill>
                          <a:latin typeface="DM Sans" pitchFamily="34" charset="0"/>
                          <a:ea typeface="DM Sans" pitchFamily="34" charset="-122"/>
                          <a:cs typeface="DM Sans" pitchFamily="34" charset="-120"/>
                        </a:rPr>
                        <a:t>H2 Match Between System and Real World</a:t>
                      </a:r>
                      <a:endParaRPr lang="en-US" sz="900" dirty="0">
                        <a:latin typeface="DM Sans" charset="0"/>
                        <a:ea typeface="DM Sans" charset="0"/>
                        <a:cs typeface="DM Sans" charset="0"/>
                      </a:endParaRPr>
                    </a:p>
                  </a:txBody>
                  <a:tcPr marL="57150" marR="57150" marT="57150" marB="5715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900" dirty="0">
                          <a:solidFill>
                            <a:srgbClr val="130A44"/>
                          </a:solidFill>
                          <a:latin typeface="DM Sans" pitchFamily="34" charset="0"/>
                          <a:ea typeface="DM Sans" pitchFamily="34" charset="-122"/>
                          <a:cs typeface="DM Sans" pitchFamily="34" charset="-120"/>
                        </a:rPr>
                        <a:t>3</a:t>
                      </a:r>
                      <a:endParaRPr lang="en-US" sz="900" dirty="0">
                        <a:latin typeface="DM Sans" charset="0"/>
                        <a:ea typeface="DM Sans" charset="0"/>
                        <a:cs typeface="DM Sans" charset="0"/>
                      </a:endParaRPr>
                    </a:p>
                  </a:txBody>
                  <a:tcPr marL="57150" marR="57150" marT="57150" marB="5715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900" b="0" dirty="0">
                          <a:solidFill>
                            <a:srgbClr val="130A44"/>
                          </a:solidFill>
                          <a:latin typeface="DM Sans" pitchFamily="34" charset="0"/>
                          <a:ea typeface="DM Sans" pitchFamily="34" charset="-122"/>
                          <a:cs typeface="DM Sans" pitchFamily="34" charset="-120"/>
                        </a:rPr>
                        <a:t>If the user wanted to propose the same question to multiple groups, they have to individually send it to each group</a:t>
                      </a:r>
                      <a:endParaRPr lang="en-US" sz="900" dirty="0">
                        <a:latin typeface="DM Sans" charset="0"/>
                        <a:ea typeface="DM Sans" charset="0"/>
                        <a:cs typeface="DM Sans" charset="0"/>
                      </a:endParaRPr>
                    </a:p>
                  </a:txBody>
                  <a:tcPr marL="57150" marR="57150" marT="57150" marB="57150"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r>
            </a:tbl>
          </a:graphicData>
        </a:graphic>
      </p:graphicFrame>
      <p:sp>
        <p:nvSpPr>
          <p:cNvPr id="6" name="Text 2"/>
          <p:cNvSpPr/>
          <p:nvPr/>
        </p:nvSpPr>
        <p:spPr>
          <a:xfrm>
            <a:off x="476250" y="4885108"/>
            <a:ext cx="7315200" cy="209550"/>
          </a:xfrm>
          <a:prstGeom prst="rect">
            <a:avLst/>
          </a:prstGeom>
          <a:noFill/>
          <a:ln/>
        </p:spPr>
        <p:txBody>
          <a:bodyPr wrap="none" lIns="0" tIns="0" rIns="0" bIns="0" rtlCol="0" anchor="t">
            <a:spAutoFit/>
          </a:bodyPr>
          <a:lstStyle/>
          <a:p>
            <a:pPr algn="l">
              <a:lnSpc>
                <a:spcPts val="1680"/>
              </a:lnSpc>
            </a:pPr>
            <a:r>
              <a:rPr lang="en-US" sz="1200" b="1" i="1" dirty="0">
                <a:solidFill>
                  <a:srgbClr val="5A55F4"/>
                </a:solidFill>
                <a:latin typeface="DM Sans" pitchFamily="34" charset="0"/>
                <a:ea typeface="DM Sans" pitchFamily="34" charset="-122"/>
                <a:cs typeface="DM Sans" pitchFamily="34" charset="-120"/>
              </a:rPr>
              <a:t>These are violations that are Figma specific and will not be problems in our HighFi Prototype. </a:t>
            </a:r>
            <a:endParaRPr lang="en-US" sz="1200" dirty="0"/>
          </a:p>
        </p:txBody>
      </p:sp>
      <p:pic>
        <p:nvPicPr>
          <p:cNvPr id="7" name="Image 0" descr="https://pitch-assets-ccb95893-de3f-4266-973c-20049231b248.s3.eu-west-1.amazonaws.com/try-pitch-pdf-export-logo.svg">
            <a:hlinkClick r:id="rId3" tooltip=""/>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136595" y="4803153"/>
            <a:ext cx="515221" cy="22730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ECF4F9"/>
        </a:solidFill>
      </p:bgPr>
    </p:bg>
    <p:spTree>
      <p:nvGrpSpPr>
        <p:cNvPr id="1" name=""/>
        <p:cNvGrpSpPr/>
        <p:nvPr/>
      </p:nvGrpSpPr>
      <p:grpSpPr>
        <a:xfrm>
          <a:off x="0" y="0"/>
          <a:ext cx="0" cy="0"/>
          <a:chOff x="0" y="0"/>
          <a:chExt cx="0" cy="0"/>
        </a:xfrm>
      </p:grpSpPr>
      <p:sp>
        <p:nvSpPr>
          <p:cNvPr id="3" name="Text 0"/>
          <p:cNvSpPr/>
          <p:nvPr/>
        </p:nvSpPr>
        <p:spPr>
          <a:xfrm>
            <a:off x="476184" y="762229"/>
            <a:ext cx="8229600" cy="409575"/>
          </a:xfrm>
          <a:prstGeom prst="rect">
            <a:avLst/>
          </a:prstGeom>
          <a:noFill/>
          <a:ln/>
        </p:spPr>
        <p:txBody>
          <a:bodyPr wrap="square" lIns="0" tIns="0" rIns="0" bIns="0" rtlCol="0" anchor="t"/>
          <a:lstStyle/>
          <a:p>
            <a:pPr algn="ctr">
              <a:lnSpc>
                <a:spcPts val="3240"/>
              </a:lnSpc>
            </a:pPr>
            <a:r>
              <a:rPr lang="en-US" sz="2700" b="1" spc="-12" kern="0" dirty="0">
                <a:solidFill>
                  <a:srgbClr val="130A44"/>
                </a:solidFill>
                <a:latin typeface="DM Sans" pitchFamily="34" charset="0"/>
                <a:ea typeface="DM Sans" pitchFamily="34" charset="-122"/>
                <a:cs typeface="DM Sans" pitchFamily="34" charset="-120"/>
              </a:rPr>
              <a:t>road map</a:t>
            </a:r>
            <a:endParaRPr lang="en-US" sz="2700" dirty="0"/>
          </a:p>
        </p:txBody>
      </p:sp>
      <p:sp>
        <p:nvSpPr>
          <p:cNvPr id="4" name="Text 1"/>
          <p:cNvSpPr/>
          <p:nvPr/>
        </p:nvSpPr>
        <p:spPr>
          <a:xfrm>
            <a:off x="2755420" y="1967278"/>
            <a:ext cx="1828800" cy="320040"/>
          </a:xfrm>
          <a:prstGeom prst="rect">
            <a:avLst/>
          </a:prstGeom>
          <a:noFill/>
          <a:ln/>
        </p:spPr>
        <p:txBody>
          <a:bodyPr wrap="square" lIns="0" tIns="0" rIns="0" bIns="0" rtlCol="0" anchor="t"/>
          <a:lstStyle/>
          <a:p>
            <a:pPr algn="ctr">
              <a:lnSpc>
                <a:spcPts val="1260"/>
              </a:lnSpc>
            </a:pPr>
            <a:r>
              <a:rPr lang="en-US" sz="1100" b="1" spc="120" kern="0" dirty="0">
                <a:solidFill>
                  <a:srgbClr val="5A55F4"/>
                </a:solidFill>
                <a:latin typeface="DM Sans" pitchFamily="34" charset="0"/>
                <a:ea typeface="DM Sans" pitchFamily="34" charset="-122"/>
                <a:cs typeface="DM Sans" pitchFamily="34" charset="-120"/>
              </a:rPr>
              <a:t>ALL UI AND PRODUCT REVISIONS</a:t>
            </a:r>
            <a:endParaRPr lang="en-US" sz="1050" dirty="0"/>
          </a:p>
        </p:txBody>
      </p:sp>
      <p:sp>
        <p:nvSpPr>
          <p:cNvPr id="5" name="Shape 2"/>
          <p:cNvSpPr/>
          <p:nvPr/>
        </p:nvSpPr>
        <p:spPr>
          <a:xfrm>
            <a:off x="3284839" y="2390736"/>
            <a:ext cx="571500" cy="571500"/>
          </a:xfrm>
          <a:prstGeom prst="ellipse">
            <a:avLst/>
          </a:prstGeom>
          <a:solidFill>
            <a:srgbClr val="FFFFFF"/>
          </a:solidFill>
          <a:ln/>
        </p:spPr>
      </p:sp>
      <p:pic>
        <p:nvPicPr>
          <p:cNvPr id="6" name="Image 0" descr="https://external-media.api.pitch.com/provider/icons8/fluent-systems-regular/2-circle.svg">    </p:cNvPr>
          <p:cNvPicPr>
            <a:picLocks noChangeAspect="1"/>
          </p:cNvPicPr>
          <p:nvPr/>
        </p:nvPicPr>
        <p:blipFill>
          <a:blip r:embed="rId1">
            <a:extLst>
              <a:ext uri="{96DAC541-7B7A-43D3-8B79-37D633B846F1}">
                <asvg:svgBlip xmlns:asvg="http://schemas.microsoft.com/office/drawing/2016/SVG/main" r:embed="rId2"/>
              </a:ext>
            </a:extLst>
          </a:blip>
          <a:srcRect l="8314" r="8313" t="0" b="0"/>
          <a:stretch/>
        </p:blipFill>
        <p:spPr>
          <a:xfrm>
            <a:off x="3423278" y="2500808"/>
            <a:ext cx="294621" cy="353376"/>
          </a:xfrm>
          <a:prstGeom prst="rect">
            <a:avLst/>
          </a:prstGeom>
        </p:spPr>
      </p:pic>
      <p:sp>
        <p:nvSpPr>
          <p:cNvPr id="7" name="Text 3"/>
          <p:cNvSpPr/>
          <p:nvPr/>
        </p:nvSpPr>
        <p:spPr>
          <a:xfrm>
            <a:off x="4668227" y="1967036"/>
            <a:ext cx="2743200" cy="319981"/>
          </a:xfrm>
          <a:prstGeom prst="rect">
            <a:avLst/>
          </a:prstGeom>
          <a:noFill/>
          <a:ln/>
        </p:spPr>
        <p:txBody>
          <a:bodyPr wrap="square" lIns="0" tIns="0" rIns="0" bIns="0" rtlCol="0" anchor="t"/>
          <a:lstStyle/>
          <a:p>
            <a:pPr algn="ctr">
              <a:lnSpc>
                <a:spcPts val="1260"/>
              </a:lnSpc>
            </a:pPr>
            <a:r>
              <a:rPr lang="en-US" sz="1100" b="1" spc="120" kern="0" dirty="0">
                <a:solidFill>
                  <a:srgbClr val="5A55F4"/>
                </a:solidFill>
                <a:latin typeface="DM Sans" pitchFamily="34" charset="0"/>
                <a:ea typeface="DM Sans" pitchFamily="34" charset="-122"/>
                <a:cs typeface="DM Sans" pitchFamily="34" charset="-120"/>
              </a:rPr>
              <a:t>PROTOTYPE IMPLMENTATION STATUS</a:t>
            </a:r>
            <a:endParaRPr lang="en-US" sz="1050" dirty="0"/>
          </a:p>
        </p:txBody>
      </p:sp>
      <p:sp>
        <p:nvSpPr>
          <p:cNvPr id="8" name="Shape 4"/>
          <p:cNvSpPr/>
          <p:nvPr/>
        </p:nvSpPr>
        <p:spPr>
          <a:xfrm>
            <a:off x="5343107" y="2390494"/>
            <a:ext cx="571500" cy="571500"/>
          </a:xfrm>
          <a:prstGeom prst="ellipse">
            <a:avLst/>
          </a:prstGeom>
          <a:solidFill>
            <a:srgbClr val="FFFFFF"/>
          </a:solidFill>
          <a:ln/>
        </p:spPr>
      </p:sp>
      <p:pic>
        <p:nvPicPr>
          <p:cNvPr id="9" name="Image 1" descr="https://external-media.api.pitch.com/provider/icons8/fluent-systems-regular/3-circle.svg">    </p:cNvPr>
          <p:cNvPicPr>
            <a:picLocks noChangeAspect="1"/>
          </p:cNvPicPr>
          <p:nvPr/>
        </p:nvPicPr>
        <p:blipFill>
          <a:blip r:embed="rId3">
            <a:extLst>
              <a:ext uri="{96DAC541-7B7A-43D3-8B79-37D633B846F1}">
                <asvg:svgBlip xmlns:asvg="http://schemas.microsoft.com/office/drawing/2016/SVG/main" r:embed="rId4"/>
              </a:ext>
            </a:extLst>
          </a:blip>
          <a:srcRect l="8314" r="8313" t="0" b="0"/>
          <a:stretch/>
        </p:blipFill>
        <p:spPr>
          <a:xfrm>
            <a:off x="5481547" y="2500566"/>
            <a:ext cx="294621" cy="353376"/>
          </a:xfrm>
          <a:prstGeom prst="rect">
            <a:avLst/>
          </a:prstGeom>
        </p:spPr>
      </p:pic>
      <p:sp>
        <p:nvSpPr>
          <p:cNvPr id="10" name="Text 5"/>
          <p:cNvSpPr/>
          <p:nvPr/>
        </p:nvSpPr>
        <p:spPr>
          <a:xfrm>
            <a:off x="748405" y="1967042"/>
            <a:ext cx="1828800" cy="320040"/>
          </a:xfrm>
          <a:prstGeom prst="rect">
            <a:avLst/>
          </a:prstGeom>
          <a:noFill/>
          <a:ln/>
        </p:spPr>
        <p:txBody>
          <a:bodyPr wrap="square" lIns="0" tIns="0" rIns="0" bIns="0" rtlCol="0" anchor="t"/>
          <a:lstStyle/>
          <a:p>
            <a:pPr algn="ctr">
              <a:lnSpc>
                <a:spcPts val="1260"/>
              </a:lnSpc>
            </a:pPr>
            <a:r>
              <a:rPr lang="en-US" sz="1100" b="1" spc="120" kern="0" dirty="0">
                <a:solidFill>
                  <a:srgbClr val="5A55F4"/>
                </a:solidFill>
                <a:latin typeface="DM Sans" pitchFamily="34" charset="0"/>
                <a:ea typeface="DM Sans" pitchFamily="34" charset="-122"/>
                <a:cs typeface="DM Sans" pitchFamily="34" charset="-120"/>
              </a:rPr>
              <a:t>HEURISTIC EVALUATION RESULTS</a:t>
            </a:r>
            <a:endParaRPr lang="en-US" sz="1050" dirty="0"/>
          </a:p>
        </p:txBody>
      </p:sp>
      <p:sp>
        <p:nvSpPr>
          <p:cNvPr id="11" name="Shape 6"/>
          <p:cNvSpPr/>
          <p:nvPr/>
        </p:nvSpPr>
        <p:spPr>
          <a:xfrm>
            <a:off x="1320649" y="2390500"/>
            <a:ext cx="571500" cy="571500"/>
          </a:xfrm>
          <a:prstGeom prst="ellipse">
            <a:avLst/>
          </a:prstGeom>
          <a:solidFill>
            <a:srgbClr val="FFFFFF"/>
          </a:solidFill>
          <a:ln/>
        </p:spPr>
      </p:sp>
      <p:pic>
        <p:nvPicPr>
          <p:cNvPr id="12" name="Image 2" descr="https://external-media.api.pitch.com/provider/icons8/fluent-systems-regular/1-circle.svg">    </p:cNvPr>
          <p:cNvPicPr>
            <a:picLocks noChangeAspect="1"/>
          </p:cNvPicPr>
          <p:nvPr/>
        </p:nvPicPr>
        <p:blipFill>
          <a:blip r:embed="rId5">
            <a:extLst>
              <a:ext uri="{96DAC541-7B7A-43D3-8B79-37D633B846F1}">
                <asvg:svgBlip xmlns:asvg="http://schemas.microsoft.com/office/drawing/2016/SVG/main" r:embed="rId6"/>
              </a:ext>
            </a:extLst>
          </a:blip>
          <a:srcRect l="8314" r="8313" t="0" b="0"/>
          <a:stretch/>
        </p:blipFill>
        <p:spPr>
          <a:xfrm>
            <a:off x="1459088" y="2500572"/>
            <a:ext cx="294621" cy="353376"/>
          </a:xfrm>
          <a:prstGeom prst="rect">
            <a:avLst/>
          </a:prstGeom>
        </p:spPr>
      </p:pic>
      <p:sp>
        <p:nvSpPr>
          <p:cNvPr id="13" name="Text 7"/>
          <p:cNvSpPr/>
          <p:nvPr/>
        </p:nvSpPr>
        <p:spPr>
          <a:xfrm>
            <a:off x="6854840" y="1975607"/>
            <a:ext cx="1828800" cy="320040"/>
          </a:xfrm>
          <a:prstGeom prst="rect">
            <a:avLst/>
          </a:prstGeom>
          <a:noFill/>
          <a:ln/>
        </p:spPr>
        <p:txBody>
          <a:bodyPr wrap="square" lIns="0" tIns="0" rIns="0" bIns="0" rtlCol="0" anchor="t"/>
          <a:lstStyle/>
          <a:p>
            <a:pPr algn="ctr">
              <a:lnSpc>
                <a:spcPts val="1260"/>
              </a:lnSpc>
            </a:pPr>
            <a:r>
              <a:rPr lang="en-US" sz="1100" b="1" spc="120" kern="0" dirty="0">
                <a:solidFill>
                  <a:srgbClr val="5A55F4"/>
                </a:solidFill>
                <a:latin typeface="DM Sans" pitchFamily="34" charset="0"/>
                <a:ea typeface="DM Sans" pitchFamily="34" charset="-122"/>
                <a:cs typeface="DM Sans" pitchFamily="34" charset="-120"/>
              </a:rPr>
              <a:t>DEMO OF PROTOTYPE</a:t>
            </a:r>
            <a:endParaRPr lang="en-US" sz="1050" dirty="0"/>
          </a:p>
        </p:txBody>
      </p:sp>
      <p:sp>
        <p:nvSpPr>
          <p:cNvPr id="14" name="Shape 8"/>
          <p:cNvSpPr/>
          <p:nvPr/>
        </p:nvSpPr>
        <p:spPr>
          <a:xfrm>
            <a:off x="7341434" y="2390506"/>
            <a:ext cx="571500" cy="571500"/>
          </a:xfrm>
          <a:prstGeom prst="ellipse">
            <a:avLst/>
          </a:prstGeom>
          <a:solidFill>
            <a:srgbClr val="FFFFFF"/>
          </a:solidFill>
          <a:ln/>
        </p:spPr>
      </p:sp>
      <p:pic>
        <p:nvPicPr>
          <p:cNvPr id="15" name="Image 3" descr="https://external-media.api.pitch.com/provider/icons8/fluent-systems-regular/4-circle.svg">    </p:cNvPr>
          <p:cNvPicPr>
            <a:picLocks noChangeAspect="1"/>
          </p:cNvPicPr>
          <p:nvPr/>
        </p:nvPicPr>
        <p:blipFill>
          <a:blip r:embed="rId7">
            <a:extLst>
              <a:ext uri="{96DAC541-7B7A-43D3-8B79-37D633B846F1}">
                <asvg:svgBlip xmlns:asvg="http://schemas.microsoft.com/office/drawing/2016/SVG/main" r:embed="rId8"/>
              </a:ext>
            </a:extLst>
          </a:blip>
          <a:srcRect l="8314" r="8313" t="0" b="0"/>
          <a:stretch/>
        </p:blipFill>
        <p:spPr>
          <a:xfrm>
            <a:off x="7479873" y="2500579"/>
            <a:ext cx="294621" cy="353376"/>
          </a:xfrm>
          <a:prstGeom prst="rect">
            <a:avLst/>
          </a:prstGeom>
        </p:spPr>
      </p:pic>
      <p:pic>
        <p:nvPicPr>
          <p:cNvPr id="16" name="Image 4" descr="https://pitch-assets-ccb95893-de3f-4266-973c-20049231b248.s3.eu-west-1.amazonaws.com/try-pitch-pdf-export-logo.svg">
            <a:hlinkClick r:id="rId11" tooltip=""/>
          </p:cNvPr>
          <p:cNvPicPr>
            <a:picLocks noChangeAspect="1"/>
          </p:cNvPicPr>
          <p:nvPr/>
        </p:nvPicPr>
        <p:blipFill>
          <a:blip r:embed="rId9">
            <a:extLst>
              <a:ext uri="{96DAC541-7B7A-43D3-8B79-37D633B846F1}">
                <asvg:svgBlip xmlns:asvg="http://schemas.microsoft.com/office/drawing/2016/SVG/main" r:embed="rId10"/>
              </a:ext>
            </a:extLst>
          </a:blip>
          <a:srcRect l="0" r="0" t="0" b="0"/>
          <a:stretch/>
        </p:blipFill>
        <p:spPr>
          <a:xfrm>
            <a:off x="136595" y="4803153"/>
            <a:ext cx="515221" cy="227303"/>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 40">
    <p:bg>
      <p:bgPr>
        <a:solidFill>
          <a:srgbClr val="ECF4F9"/>
        </a:solidFill>
      </p:bgPr>
    </p:bg>
    <p:spTree>
      <p:nvGrpSpPr>
        <p:cNvPr id="1" name=""/>
        <p:cNvGrpSpPr/>
        <p:nvPr/>
      </p:nvGrpSpPr>
      <p:grpSpPr>
        <a:xfrm>
          <a:off x="0" y="0"/>
          <a:ext cx="0" cy="0"/>
          <a:chOff x="0" y="0"/>
          <a:chExt cx="0" cy="0"/>
        </a:xfrm>
      </p:grpSpPr>
      <p:sp>
        <p:nvSpPr>
          <p:cNvPr id="3" name="Text 0"/>
          <p:cNvSpPr/>
          <p:nvPr/>
        </p:nvSpPr>
        <p:spPr>
          <a:xfrm>
            <a:off x="476184" y="761037"/>
            <a:ext cx="8229600" cy="409575"/>
          </a:xfrm>
          <a:prstGeom prst="rect">
            <a:avLst/>
          </a:prstGeom>
          <a:noFill/>
          <a:ln/>
        </p:spPr>
        <p:txBody>
          <a:bodyPr wrap="square" lIns="0" tIns="0" rIns="0" bIns="0" rtlCol="0" anchor="t"/>
          <a:lstStyle/>
          <a:p>
            <a:pPr algn="l">
              <a:lnSpc>
                <a:spcPts val="3240"/>
              </a:lnSpc>
            </a:pPr>
            <a:r>
              <a:rPr lang="en-US" sz="2700" b="1" spc="-12" kern="0" dirty="0">
                <a:solidFill>
                  <a:srgbClr val="130A44"/>
                </a:solidFill>
                <a:latin typeface="DM Sans" pitchFamily="34" charset="0"/>
                <a:ea typeface="DM Sans" pitchFamily="34" charset="-122"/>
                <a:cs typeface="DM Sans" pitchFamily="34" charset="-120"/>
              </a:rPr>
              <a:t>Issue #9: Violations we did not revise pt. 1</a:t>
            </a:r>
            <a:endParaRPr lang="en-US" sz="2700" dirty="0"/>
          </a:p>
        </p:txBody>
      </p:sp>
      <p:sp>
        <p:nvSpPr>
          <p:cNvPr id="4" name="Text 1"/>
          <p:cNvSpPr/>
          <p:nvPr/>
        </p:nvSpPr>
        <p:spPr>
          <a:xfrm>
            <a:off x="475699" y="476250"/>
            <a:ext cx="8229600" cy="160020"/>
          </a:xfrm>
          <a:prstGeom prst="rect">
            <a:avLst/>
          </a:prstGeom>
          <a:noFill/>
          <a:ln/>
        </p:spPr>
        <p:txBody>
          <a:bodyPr wrap="square" lIns="0" tIns="0" rIns="0" bIns="0" rtlCol="0" anchor="t"/>
          <a:lstStyle/>
          <a:p>
            <a:pPr algn="l">
              <a:lnSpc>
                <a:spcPts val="1260"/>
              </a:lnSpc>
            </a:pPr>
            <a:r>
              <a:rPr lang="en-US" sz="1100" b="1" spc="120" kern="0" dirty="0">
                <a:solidFill>
                  <a:srgbClr val="5A55F4"/>
                </a:solidFill>
                <a:latin typeface="DM Sans" pitchFamily="34" charset="0"/>
                <a:ea typeface="DM Sans" pitchFamily="34" charset="-122"/>
                <a:cs typeface="DM Sans" pitchFamily="34" charset="-120"/>
              </a:rPr>
              <a:t>SEVERITY 3/4 VIOLATIONS</a:t>
            </a:r>
            <a:endParaRPr lang="en-US" sz="1050" dirty="0"/>
          </a:p>
        </p:txBody>
      </p:sp>
      <p:graphicFrame>
        <p:nvGraphicFramePr>
          <p:cNvPr id="41" name="Table 0"/>
          <p:cNvGraphicFramePr>
            <a:graphicFrameLocks noGrp="1"/>
          </p:cNvGraphicFramePr>
          <p:nvPr>
            <p:extLst>
              <p:ext uri="{D42A27DB-BD31-4B8C-83A1-F6EECF244321}">
                <p14:modId xmlns:p14="http://schemas.microsoft.com/office/powerpoint/2010/main" val="1579011935"/>
              </p:ext>
            </p:extLst>
          </p:nvPr>
        </p:nvGraphicFramePr>
        <p:xfrm>
          <a:off x="475806" y="1169551"/>
          <a:ext cx="8071322" cy="3714750"/>
        </p:xfrm>
        <a:graphic>
          <a:graphicData uri="http://schemas.openxmlformats.org/drawingml/2006/table">
            <a:tbl>
              <a:tblPr/>
              <a:tblGrid>
                <a:gridCol w="1150144"/>
                <a:gridCol w="629861"/>
                <a:gridCol w="2980710"/>
                <a:gridCol w="3263131"/>
              </a:tblGrid>
              <a:tr h="247650">
                <a:tc>
                  <a:txBody>
                    <a:bodyPr/>
                    <a:lstStyle/>
                    <a:p>
                      <a:pPr algn="l"/>
                      <a:r>
                        <a:rPr lang="en-US" sz="700" b="1" dirty="0">
                          <a:solidFill>
                            <a:srgbClr val="130A44"/>
                          </a:solidFill>
                          <a:latin typeface="DM Sans" pitchFamily="34" charset="0"/>
                          <a:ea typeface="DM Sans" pitchFamily="34" charset="-122"/>
                          <a:cs typeface="DM Sans" pitchFamily="34" charset="-120"/>
                        </a:rPr>
                        <a:t>Heuristic</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b="1" dirty="0">
                          <a:solidFill>
                            <a:srgbClr val="130A44"/>
                          </a:solidFill>
                          <a:latin typeface="DM Sans" pitchFamily="34" charset="0"/>
                          <a:ea typeface="DM Sans" pitchFamily="34" charset="-122"/>
                          <a:cs typeface="DM Sans" pitchFamily="34" charset="-120"/>
                        </a:rPr>
                        <a:t>Severity</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b="1" dirty="0">
                          <a:solidFill>
                            <a:srgbClr val="130A44"/>
                          </a:solidFill>
                          <a:latin typeface="DM Sans" pitchFamily="34" charset="0"/>
                          <a:ea typeface="DM Sans" pitchFamily="34" charset="-122"/>
                          <a:cs typeface="DM Sans" pitchFamily="34" charset="-120"/>
                        </a:rPr>
                        <a:t>Description</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b="1" dirty="0">
                          <a:solidFill>
                            <a:srgbClr val="130A44"/>
                          </a:solidFill>
                          <a:latin typeface="DM Sans" pitchFamily="34" charset="0"/>
                          <a:ea typeface="DM Sans" pitchFamily="34" charset="-122"/>
                          <a:cs typeface="DM Sans" pitchFamily="34" charset="-120"/>
                        </a:rPr>
                        <a:t>Justification</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r>
              <a:tr h="247650">
                <a:tc>
                  <a:txBody>
                    <a:bodyPr/>
                    <a:lstStyle/>
                    <a:p>
                      <a:pPr algn="l"/>
                      <a:r>
                        <a:rPr lang="en-US" sz="700" dirty="0">
                          <a:solidFill>
                            <a:srgbClr val="130A44"/>
                          </a:solidFill>
                          <a:latin typeface="DM Sans" pitchFamily="34" charset="0"/>
                          <a:ea typeface="DM Sans" pitchFamily="34" charset="-122"/>
                          <a:cs typeface="DM Sans" pitchFamily="34" charset="-120"/>
                        </a:rPr>
                        <a:t>H1 Visibility of System Status</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dirty="0">
                          <a:solidFill>
                            <a:srgbClr val="130A44"/>
                          </a:solidFill>
                          <a:latin typeface="DM Sans" pitchFamily="34" charset="0"/>
                          <a:ea typeface="DM Sans" pitchFamily="34" charset="-122"/>
                          <a:cs typeface="DM Sans" pitchFamily="34" charset="-120"/>
                        </a:rPr>
                        <a:t>3</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b="0" dirty="0">
                          <a:solidFill>
                            <a:srgbClr val="130A44"/>
                          </a:solidFill>
                          <a:latin typeface="DM Sans" pitchFamily="34" charset="0"/>
                          <a:ea typeface="DM Sans" pitchFamily="34" charset="-122"/>
                          <a:cs typeface="DM Sans" pitchFamily="34" charset="-120"/>
                        </a:rPr>
                        <a:t>After submitting the response, the user cannot see that is has been posted somewhere</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dirty="0">
                          <a:solidFill>
                            <a:srgbClr val="130A44"/>
                          </a:solidFill>
                          <a:latin typeface="DM Sans" pitchFamily="34" charset="0"/>
                          <a:ea typeface="DM Sans" pitchFamily="34" charset="-122"/>
                          <a:cs typeface="DM Sans" pitchFamily="34" charset="-120"/>
                        </a:rPr>
                        <a:t>We  have a popup notifying the user that their response is on the way and users immediately see a post by "You" at the top of the feed.</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r>
              <a:tr h="247650">
                <a:tc>
                  <a:txBody>
                    <a:bodyPr/>
                    <a:lstStyle/>
                    <a:p>
                      <a:pPr algn="l"/>
                      <a:r>
                        <a:rPr lang="en-US" sz="700" dirty="0">
                          <a:solidFill>
                            <a:srgbClr val="130A44"/>
                          </a:solidFill>
                          <a:latin typeface="DM Sans" pitchFamily="34" charset="0"/>
                          <a:ea typeface="DM Sans" pitchFamily="34" charset="-122"/>
                          <a:cs typeface="DM Sans" pitchFamily="34" charset="-120"/>
                        </a:rPr>
                        <a:t>H1 Visibility of System Status</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dirty="0">
                          <a:solidFill>
                            <a:srgbClr val="130A44"/>
                          </a:solidFill>
                          <a:latin typeface="DM Sans" pitchFamily="34" charset="0"/>
                          <a:ea typeface="DM Sans" pitchFamily="34" charset="-122"/>
                          <a:cs typeface="DM Sans" pitchFamily="34" charset="-120"/>
                        </a:rPr>
                        <a:t>3</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b="0" dirty="0">
                          <a:solidFill>
                            <a:srgbClr val="130A44"/>
                          </a:solidFill>
                          <a:latin typeface="DM Sans" pitchFamily="34" charset="0"/>
                          <a:ea typeface="DM Sans" pitchFamily="34" charset="-122"/>
                          <a:cs typeface="DM Sans" pitchFamily="34" charset="-120"/>
                        </a:rPr>
                        <a:t>After hitting “create group” user isn’t informed that their group has been created successfully; new group is shown at the top of the feed but nothing  added to signify the action was successful</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dirty="0">
                          <a:solidFill>
                            <a:srgbClr val="130A44"/>
                          </a:solidFill>
                          <a:latin typeface="DM Sans" pitchFamily="34" charset="0"/>
                          <a:ea typeface="DM Sans" pitchFamily="34" charset="-122"/>
                          <a:cs typeface="DM Sans" pitchFamily="34" charset="-120"/>
                        </a:rPr>
                        <a:t>Visualization of new group sufficiently shows that group has been creatd.</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r>
              <a:tr h="247650">
                <a:tc>
                  <a:txBody>
                    <a:bodyPr/>
                    <a:lstStyle/>
                    <a:p>
                      <a:pPr algn="l"/>
                      <a:r>
                        <a:rPr lang="en-US" sz="700" dirty="0">
                          <a:solidFill>
                            <a:srgbClr val="130A44"/>
                          </a:solidFill>
                          <a:latin typeface="DM Sans" pitchFamily="34" charset="0"/>
                          <a:ea typeface="DM Sans" pitchFamily="34" charset="-122"/>
                          <a:cs typeface="DM Sans" pitchFamily="34" charset="-120"/>
                        </a:rPr>
                        <a:t>H1 Visibility of System Status</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dirty="0">
                          <a:solidFill>
                            <a:srgbClr val="130A44"/>
                          </a:solidFill>
                          <a:latin typeface="DM Sans" pitchFamily="34" charset="0"/>
                          <a:ea typeface="DM Sans" pitchFamily="34" charset="-122"/>
                          <a:cs typeface="DM Sans" pitchFamily="34" charset="-120"/>
                        </a:rPr>
                        <a:t>3</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b="0" dirty="0">
                          <a:solidFill>
                            <a:srgbClr val="130A44"/>
                          </a:solidFill>
                          <a:latin typeface="DM Sans" pitchFamily="34" charset="0"/>
                          <a:ea typeface="DM Sans" pitchFamily="34" charset="-122"/>
                          <a:cs typeface="DM Sans" pitchFamily="34" charset="-120"/>
                        </a:rPr>
                        <a:t>After user send requests to add friends, there is no indication of whether or not friend accepted</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dirty="0">
                          <a:solidFill>
                            <a:srgbClr val="130A44"/>
                          </a:solidFill>
                          <a:latin typeface="DM Sans" pitchFamily="34" charset="0"/>
                          <a:ea typeface="DM Sans" pitchFamily="34" charset="-122"/>
                          <a:cs typeface="DM Sans" pitchFamily="34" charset="-120"/>
                        </a:rPr>
                        <a:t>If the user had accepted, they would be moved out of this page and they would now be friends.</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r>
              <a:tr h="247650">
                <a:tc>
                  <a:txBody>
                    <a:bodyPr/>
                    <a:lstStyle/>
                    <a:p>
                      <a:pPr algn="l"/>
                      <a:r>
                        <a:rPr lang="en-US" sz="700" dirty="0">
                          <a:solidFill>
                            <a:srgbClr val="130A44"/>
                          </a:solidFill>
                          <a:latin typeface="DM Sans" pitchFamily="34" charset="0"/>
                          <a:ea typeface="DM Sans" pitchFamily="34" charset="-122"/>
                          <a:cs typeface="DM Sans" pitchFamily="34" charset="-120"/>
                        </a:rPr>
                        <a:t>H2 Match Between System and Real World</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dirty="0">
                          <a:solidFill>
                            <a:srgbClr val="130A44"/>
                          </a:solidFill>
                          <a:latin typeface="DM Sans" pitchFamily="34" charset="0"/>
                          <a:ea typeface="DM Sans" pitchFamily="34" charset="-122"/>
                          <a:cs typeface="DM Sans" pitchFamily="34" charset="-120"/>
                        </a:rPr>
                        <a:t>3</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b="0" dirty="0">
                          <a:solidFill>
                            <a:srgbClr val="130A44"/>
                          </a:solidFill>
                          <a:latin typeface="DM Sans" pitchFamily="34" charset="0"/>
                          <a:ea typeface="DM Sans" pitchFamily="34" charset="-122"/>
                          <a:cs typeface="DM Sans" pitchFamily="34" charset="-120"/>
                        </a:rPr>
                        <a:t>“Nudge” icon of a bell is unintuitive</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dirty="0">
                          <a:solidFill>
                            <a:srgbClr val="130A44"/>
                          </a:solidFill>
                          <a:latin typeface="DM Sans" pitchFamily="34" charset="0"/>
                          <a:ea typeface="DM Sans" pitchFamily="34" charset="-122"/>
                          <a:cs typeface="DM Sans" pitchFamily="34" charset="-120"/>
                        </a:rPr>
                        <a:t>We disagree.</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r>
              <a:tr h="247650">
                <a:tc>
                  <a:txBody>
                    <a:bodyPr/>
                    <a:lstStyle/>
                    <a:p>
                      <a:pPr algn="l"/>
                      <a:r>
                        <a:rPr lang="en-US" sz="700" dirty="0">
                          <a:solidFill>
                            <a:srgbClr val="130A44"/>
                          </a:solidFill>
                          <a:latin typeface="DM Sans" pitchFamily="34" charset="0"/>
                          <a:ea typeface="DM Sans" pitchFamily="34" charset="-122"/>
                          <a:cs typeface="DM Sans" pitchFamily="34" charset="-120"/>
                        </a:rPr>
                        <a:t>H2 Match Between System and Real World</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dirty="0">
                          <a:solidFill>
                            <a:srgbClr val="130A44"/>
                          </a:solidFill>
                          <a:latin typeface="DM Sans" pitchFamily="34" charset="0"/>
                          <a:ea typeface="DM Sans" pitchFamily="34" charset="-122"/>
                          <a:cs typeface="DM Sans" pitchFamily="34" charset="-120"/>
                        </a:rPr>
                        <a:t>3</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b="0" dirty="0">
                          <a:solidFill>
                            <a:srgbClr val="130A44"/>
                          </a:solidFill>
                          <a:latin typeface="DM Sans" pitchFamily="34" charset="0"/>
                          <a:ea typeface="DM Sans" pitchFamily="34" charset="-122"/>
                          <a:cs typeface="DM Sans" pitchFamily="34" charset="-120"/>
                        </a:rPr>
                        <a:t>Hitting the plus button led to a dropdown menu rather than following the convention of “creating” something</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dirty="0">
                          <a:solidFill>
                            <a:srgbClr val="130A44"/>
                          </a:solidFill>
                          <a:latin typeface="DM Sans" pitchFamily="34" charset="0"/>
                          <a:ea typeface="DM Sans" pitchFamily="34" charset="-122"/>
                          <a:cs typeface="DM Sans" pitchFamily="34" charset="-120"/>
                        </a:rPr>
                        <a:t>This design was inspired by other apps that use the plus button to select something to create.</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r>
              <a:tr h="247650">
                <a:tc>
                  <a:txBody>
                    <a:bodyPr/>
                    <a:lstStyle/>
                    <a:p>
                      <a:pPr algn="l"/>
                      <a:r>
                        <a:rPr lang="en-US" sz="700" dirty="0">
                          <a:solidFill>
                            <a:srgbClr val="130A44"/>
                          </a:solidFill>
                          <a:latin typeface="DM Sans" pitchFamily="34" charset="0"/>
                          <a:ea typeface="DM Sans" pitchFamily="34" charset="-122"/>
                          <a:cs typeface="DM Sans" pitchFamily="34" charset="-120"/>
                        </a:rPr>
                        <a:t>H3 User Control &amp; Freedom</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dirty="0">
                          <a:solidFill>
                            <a:srgbClr val="130A44"/>
                          </a:solidFill>
                          <a:latin typeface="DM Sans" pitchFamily="34" charset="0"/>
                          <a:ea typeface="DM Sans" pitchFamily="34" charset="-122"/>
                          <a:cs typeface="DM Sans" pitchFamily="34" charset="-120"/>
                        </a:rPr>
                        <a:t>3</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b="0" dirty="0">
                          <a:solidFill>
                            <a:srgbClr val="130A44"/>
                          </a:solidFill>
                          <a:latin typeface="DM Sans" pitchFamily="34" charset="0"/>
                          <a:ea typeface="DM Sans" pitchFamily="34" charset="-122"/>
                          <a:cs typeface="DM Sans" pitchFamily="34" charset="-120"/>
                        </a:rPr>
                        <a:t>No way to save message responses as drafts</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dirty="0">
                          <a:solidFill>
                            <a:srgbClr val="130A44"/>
                          </a:solidFill>
                          <a:latin typeface="DM Sans" pitchFamily="34" charset="0"/>
                          <a:ea typeface="DM Sans" pitchFamily="34" charset="-122"/>
                          <a:cs typeface="DM Sans" pitchFamily="34" charset="-120"/>
                        </a:rPr>
                        <a:t>Drafts go against our goal of efficiency - users are meant to create quick responses, not spend lots of time editing a draft.</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r>
              <a:tr h="247650">
                <a:tc>
                  <a:txBody>
                    <a:bodyPr/>
                    <a:lstStyle/>
                    <a:p>
                      <a:pPr algn="l"/>
                      <a:r>
                        <a:rPr lang="en-US" sz="700" dirty="0">
                          <a:solidFill>
                            <a:srgbClr val="130A44"/>
                          </a:solidFill>
                          <a:latin typeface="DM Sans" pitchFamily="34" charset="0"/>
                          <a:ea typeface="DM Sans" pitchFamily="34" charset="-122"/>
                          <a:cs typeface="DM Sans" pitchFamily="34" charset="-120"/>
                        </a:rPr>
                        <a:t>H4 Consistency &amp; Standards</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dirty="0">
                          <a:solidFill>
                            <a:srgbClr val="130A44"/>
                          </a:solidFill>
                          <a:latin typeface="DM Sans" pitchFamily="34" charset="0"/>
                          <a:ea typeface="DM Sans" pitchFamily="34" charset="-122"/>
                          <a:cs typeface="DM Sans" pitchFamily="34" charset="-120"/>
                        </a:rPr>
                        <a:t>3</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b="0" dirty="0">
                          <a:solidFill>
                            <a:srgbClr val="130A44"/>
                          </a:solidFill>
                          <a:latin typeface="DM Sans" pitchFamily="34" charset="0"/>
                          <a:ea typeface="DM Sans" pitchFamily="34" charset="-122"/>
                          <a:cs typeface="DM Sans" pitchFamily="34" charset="-120"/>
                        </a:rPr>
                        <a:t>The tags for creating the group are of the same light bluish color that usually serves a decorative purpose</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dirty="0">
                          <a:solidFill>
                            <a:srgbClr val="130A44"/>
                          </a:solidFill>
                          <a:latin typeface="DM Sans" pitchFamily="34" charset="0"/>
                          <a:ea typeface="DM Sans" pitchFamily="34" charset="-122"/>
                          <a:cs typeface="DM Sans" pitchFamily="34" charset="-120"/>
                        </a:rPr>
                        <a:t>This color is actually used for all buttons that a user might click and unclick. </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r>
              <a:tr h="247650">
                <a:tc>
                  <a:txBody>
                    <a:bodyPr/>
                    <a:lstStyle/>
                    <a:p>
                      <a:pPr algn="l"/>
                      <a:r>
                        <a:rPr lang="en-US" sz="700" dirty="0">
                          <a:solidFill>
                            <a:srgbClr val="130A44"/>
                          </a:solidFill>
                          <a:latin typeface="DM Sans" pitchFamily="34" charset="0"/>
                          <a:ea typeface="DM Sans" pitchFamily="34" charset="-122"/>
                          <a:cs typeface="DM Sans" pitchFamily="34" charset="-120"/>
                        </a:rPr>
                        <a:t>H5 Error Prevention</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dirty="0">
                          <a:solidFill>
                            <a:srgbClr val="130A44"/>
                          </a:solidFill>
                          <a:latin typeface="DM Sans" pitchFamily="34" charset="0"/>
                          <a:ea typeface="DM Sans" pitchFamily="34" charset="-122"/>
                          <a:cs typeface="DM Sans" pitchFamily="34" charset="-120"/>
                        </a:rPr>
                        <a:t>3</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b="0" dirty="0">
                          <a:solidFill>
                            <a:srgbClr val="130A44"/>
                          </a:solidFill>
                          <a:latin typeface="DM Sans" pitchFamily="34" charset="0"/>
                          <a:ea typeface="DM Sans" pitchFamily="34" charset="-122"/>
                          <a:cs typeface="DM Sans" pitchFamily="34" charset="-120"/>
                        </a:rPr>
                        <a:t>Users are not prompted with a confirmation of creating a group before the group is created</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dirty="0">
                          <a:solidFill>
                            <a:srgbClr val="130A44"/>
                          </a:solidFill>
                          <a:latin typeface="DM Sans" pitchFamily="34" charset="0"/>
                          <a:ea typeface="DM Sans" pitchFamily="34" charset="-122"/>
                          <a:cs typeface="DM Sans" pitchFamily="34" charset="-120"/>
                        </a:rPr>
                        <a:t>Visualization of new group sufficiently shows that group has been creatd.</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r>
              <a:tr h="247650">
                <a:tc>
                  <a:txBody>
                    <a:bodyPr/>
                    <a:lstStyle/>
                    <a:p>
                      <a:pPr algn="l"/>
                      <a:r>
                        <a:rPr lang="en-US" sz="700" dirty="0">
                          <a:solidFill>
                            <a:srgbClr val="130A44"/>
                          </a:solidFill>
                          <a:latin typeface="DM Sans" pitchFamily="34" charset="0"/>
                          <a:ea typeface="DM Sans" pitchFamily="34" charset="-122"/>
                          <a:cs typeface="DM Sans" pitchFamily="34" charset="-120"/>
                        </a:rPr>
                        <a:t>H6 Recognition Rather Than Recall</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dirty="0">
                          <a:solidFill>
                            <a:srgbClr val="130A44"/>
                          </a:solidFill>
                          <a:latin typeface="DM Sans" pitchFamily="34" charset="0"/>
                          <a:ea typeface="DM Sans" pitchFamily="34" charset="-122"/>
                          <a:cs typeface="DM Sans" pitchFamily="34" charset="-120"/>
                        </a:rPr>
                        <a:t>3</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b="0" dirty="0">
                          <a:solidFill>
                            <a:srgbClr val="130A44"/>
                          </a:solidFill>
                          <a:latin typeface="DM Sans" pitchFamily="34" charset="0"/>
                          <a:ea typeface="DM Sans" pitchFamily="34" charset="-122"/>
                          <a:cs typeface="DM Sans" pitchFamily="34" charset="-120"/>
                        </a:rPr>
                        <a:t>Users cannot see what group they’re posting to before they post; user has to remember it themself</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dirty="0">
                          <a:solidFill>
                            <a:srgbClr val="130A44"/>
                          </a:solidFill>
                          <a:latin typeface="DM Sans" pitchFamily="34" charset="0"/>
                          <a:ea typeface="DM Sans" pitchFamily="34" charset="-122"/>
                          <a:cs typeface="DM Sans" pitchFamily="34" charset="-120"/>
                        </a:rPr>
                        <a:t>This is not true, the group name is displayed at the top of the scree. Additionally, the popup after submission reminds users of the group and gives an UNDO option.</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r>
              <a:tr h="247650">
                <a:tc>
                  <a:txBody>
                    <a:bodyPr/>
                    <a:lstStyle/>
                    <a:p>
                      <a:pPr algn="l"/>
                      <a:r>
                        <a:rPr lang="en-US" sz="700" dirty="0">
                          <a:solidFill>
                            <a:srgbClr val="130A44"/>
                          </a:solidFill>
                          <a:latin typeface="DM Sans" pitchFamily="34" charset="0"/>
                          <a:ea typeface="DM Sans" pitchFamily="34" charset="-122"/>
                          <a:cs typeface="DM Sans" pitchFamily="34" charset="-120"/>
                        </a:rPr>
                        <a:t>H6 Recognition Rather Than Recall</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dirty="0">
                          <a:solidFill>
                            <a:srgbClr val="130A44"/>
                          </a:solidFill>
                          <a:latin typeface="DM Sans" pitchFamily="34" charset="0"/>
                          <a:ea typeface="DM Sans" pitchFamily="34" charset="-122"/>
                          <a:cs typeface="DM Sans" pitchFamily="34" charset="-120"/>
                        </a:rPr>
                        <a:t>3</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b="0" dirty="0">
                          <a:solidFill>
                            <a:srgbClr val="130A44"/>
                          </a:solidFill>
                          <a:latin typeface="DM Sans" pitchFamily="34" charset="0"/>
                          <a:ea typeface="DM Sans" pitchFamily="34" charset="-122"/>
                          <a:cs typeface="DM Sans" pitchFamily="34" charset="-120"/>
                        </a:rPr>
                        <a:t>No way to go back to a question and its responses</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dirty="0">
                          <a:solidFill>
                            <a:srgbClr val="130A44"/>
                          </a:solidFill>
                          <a:latin typeface="DM Sans" pitchFamily="34" charset="0"/>
                          <a:ea typeface="DM Sans" pitchFamily="34" charset="-122"/>
                          <a:cs typeface="DM Sans" pitchFamily="34" charset="-120"/>
                        </a:rPr>
                        <a:t>Users are automatically directed to question and its responses and can view them again by tapping on the group.</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r>
              <a:tr h="247650">
                <a:tc>
                  <a:txBody>
                    <a:bodyPr/>
                    <a:lstStyle/>
                    <a:p>
                      <a:pPr algn="l"/>
                      <a:r>
                        <a:rPr lang="en-US" sz="700" dirty="0">
                          <a:solidFill>
                            <a:srgbClr val="130A44"/>
                          </a:solidFill>
                          <a:latin typeface="DM Sans" pitchFamily="34" charset="0"/>
                          <a:ea typeface="DM Sans" pitchFamily="34" charset="-122"/>
                          <a:cs typeface="DM Sans" pitchFamily="34" charset="-120"/>
                        </a:rPr>
                        <a:t>H7 Flexibility &amp; Efficiency of Use</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dirty="0">
                          <a:solidFill>
                            <a:srgbClr val="130A44"/>
                          </a:solidFill>
                          <a:latin typeface="DM Sans" pitchFamily="34" charset="0"/>
                          <a:ea typeface="DM Sans" pitchFamily="34" charset="-122"/>
                          <a:cs typeface="DM Sans" pitchFamily="34" charset="-120"/>
                        </a:rPr>
                        <a:t>3</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b="0" dirty="0">
                          <a:solidFill>
                            <a:srgbClr val="130A44"/>
                          </a:solidFill>
                          <a:latin typeface="DM Sans" pitchFamily="34" charset="0"/>
                          <a:ea typeface="DM Sans" pitchFamily="34" charset="-122"/>
                          <a:cs typeface="DM Sans" pitchFamily="34" charset="-120"/>
                        </a:rPr>
                        <a:t>Extra click to respond now - not friendly to repeating users.</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dirty="0">
                          <a:solidFill>
                            <a:srgbClr val="130A44"/>
                          </a:solidFill>
                          <a:latin typeface="DM Sans" pitchFamily="34" charset="0"/>
                          <a:ea typeface="DM Sans" pitchFamily="34" charset="-122"/>
                          <a:cs typeface="DM Sans" pitchFamily="34" charset="-120"/>
                        </a:rPr>
                        <a:t>We do not want to remove this extra step because we think it is imporant for users to see that some of their friends have already responded.</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r>
            </a:tbl>
          </a:graphicData>
        </a:graphic>
      </p:graphicFrame>
      <p:pic>
        <p:nvPicPr>
          <p:cNvPr id="6" name="Image 0" descr="https://pitch-assets-ccb95893-de3f-4266-973c-20049231b248.s3.eu-west-1.amazonaws.com/try-pitch-pdf-export-logo.svg">
            <a:hlinkClick r:id="rId3" tooltip=""/>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136595" y="4803153"/>
            <a:ext cx="515221" cy="227303"/>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 41">
    <p:bg>
      <p:bgPr>
        <a:solidFill>
          <a:srgbClr val="ECF4F9"/>
        </a:solidFill>
      </p:bgPr>
    </p:bg>
    <p:spTree>
      <p:nvGrpSpPr>
        <p:cNvPr id="1" name=""/>
        <p:cNvGrpSpPr/>
        <p:nvPr/>
      </p:nvGrpSpPr>
      <p:grpSpPr>
        <a:xfrm>
          <a:off x="0" y="0"/>
          <a:ext cx="0" cy="0"/>
          <a:chOff x="0" y="0"/>
          <a:chExt cx="0" cy="0"/>
        </a:xfrm>
      </p:grpSpPr>
      <p:sp>
        <p:nvSpPr>
          <p:cNvPr id="3" name="Text 0"/>
          <p:cNvSpPr/>
          <p:nvPr/>
        </p:nvSpPr>
        <p:spPr>
          <a:xfrm>
            <a:off x="476184" y="761037"/>
            <a:ext cx="8229600" cy="409575"/>
          </a:xfrm>
          <a:prstGeom prst="rect">
            <a:avLst/>
          </a:prstGeom>
          <a:noFill/>
          <a:ln/>
        </p:spPr>
        <p:txBody>
          <a:bodyPr wrap="square" lIns="0" tIns="0" rIns="0" bIns="0" rtlCol="0" anchor="t"/>
          <a:lstStyle/>
          <a:p>
            <a:pPr algn="l">
              <a:lnSpc>
                <a:spcPts val="3240"/>
              </a:lnSpc>
            </a:pPr>
            <a:r>
              <a:rPr lang="en-US" sz="2700" b="1" spc="-12" kern="0" dirty="0">
                <a:solidFill>
                  <a:srgbClr val="130A44"/>
                </a:solidFill>
                <a:latin typeface="DM Sans" pitchFamily="34" charset="0"/>
                <a:ea typeface="DM Sans" pitchFamily="34" charset="-122"/>
                <a:cs typeface="DM Sans" pitchFamily="34" charset="-120"/>
              </a:rPr>
              <a:t>Issue #9: Violations we did not revise pt. 2</a:t>
            </a:r>
            <a:endParaRPr lang="en-US" sz="2700" dirty="0"/>
          </a:p>
        </p:txBody>
      </p:sp>
      <p:sp>
        <p:nvSpPr>
          <p:cNvPr id="4" name="Text 1"/>
          <p:cNvSpPr/>
          <p:nvPr/>
        </p:nvSpPr>
        <p:spPr>
          <a:xfrm>
            <a:off x="475699" y="476250"/>
            <a:ext cx="8229600" cy="160020"/>
          </a:xfrm>
          <a:prstGeom prst="rect">
            <a:avLst/>
          </a:prstGeom>
          <a:noFill/>
          <a:ln/>
        </p:spPr>
        <p:txBody>
          <a:bodyPr wrap="square" lIns="0" tIns="0" rIns="0" bIns="0" rtlCol="0" anchor="t"/>
          <a:lstStyle/>
          <a:p>
            <a:pPr algn="l">
              <a:lnSpc>
                <a:spcPts val="1260"/>
              </a:lnSpc>
            </a:pPr>
            <a:r>
              <a:rPr lang="en-US" sz="1100" b="1" spc="120" kern="0" dirty="0">
                <a:solidFill>
                  <a:srgbClr val="5A55F4"/>
                </a:solidFill>
                <a:latin typeface="DM Sans" pitchFamily="34" charset="0"/>
                <a:ea typeface="DM Sans" pitchFamily="34" charset="-122"/>
                <a:cs typeface="DM Sans" pitchFamily="34" charset="-120"/>
              </a:rPr>
              <a:t>SEVERITY 3/4 VIOLATIONS</a:t>
            </a:r>
            <a:endParaRPr lang="en-US" sz="1050" dirty="0"/>
          </a:p>
        </p:txBody>
      </p:sp>
      <p:graphicFrame>
        <p:nvGraphicFramePr>
          <p:cNvPr id="42" name="Table 0"/>
          <p:cNvGraphicFramePr>
            <a:graphicFrameLocks noGrp="1"/>
          </p:cNvGraphicFramePr>
          <p:nvPr>
            <p:extLst>
              <p:ext uri="{D42A27DB-BD31-4B8C-83A1-F6EECF244321}">
                <p14:modId xmlns:p14="http://schemas.microsoft.com/office/powerpoint/2010/main" val="1579011935"/>
              </p:ext>
            </p:extLst>
          </p:nvPr>
        </p:nvGraphicFramePr>
        <p:xfrm>
          <a:off x="475806" y="1172559"/>
          <a:ext cx="8071322" cy="3519487"/>
        </p:xfrm>
        <a:graphic>
          <a:graphicData uri="http://schemas.openxmlformats.org/drawingml/2006/table">
            <a:tbl>
              <a:tblPr/>
              <a:tblGrid>
                <a:gridCol w="1150144"/>
                <a:gridCol w="629861"/>
                <a:gridCol w="2980710"/>
                <a:gridCol w="3263131"/>
              </a:tblGrid>
              <a:tr h="247650">
                <a:tc>
                  <a:txBody>
                    <a:bodyPr/>
                    <a:lstStyle/>
                    <a:p>
                      <a:pPr algn="l"/>
                      <a:r>
                        <a:rPr lang="en-US" sz="700" b="1" dirty="0">
                          <a:solidFill>
                            <a:srgbClr val="130A44"/>
                          </a:solidFill>
                          <a:latin typeface="DM Sans" pitchFamily="34" charset="0"/>
                          <a:ea typeface="DM Sans" pitchFamily="34" charset="-122"/>
                          <a:cs typeface="DM Sans" pitchFamily="34" charset="-120"/>
                        </a:rPr>
                        <a:t>Heuristic</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b="1" dirty="0">
                          <a:solidFill>
                            <a:srgbClr val="130A44"/>
                          </a:solidFill>
                          <a:latin typeface="DM Sans" pitchFamily="34" charset="0"/>
                          <a:ea typeface="DM Sans" pitchFamily="34" charset="-122"/>
                          <a:cs typeface="DM Sans" pitchFamily="34" charset="-120"/>
                        </a:rPr>
                        <a:t>Severity</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b="1" dirty="0">
                          <a:solidFill>
                            <a:srgbClr val="130A44"/>
                          </a:solidFill>
                          <a:latin typeface="DM Sans" pitchFamily="34" charset="0"/>
                          <a:ea typeface="DM Sans" pitchFamily="34" charset="-122"/>
                          <a:cs typeface="DM Sans" pitchFamily="34" charset="-120"/>
                        </a:rPr>
                        <a:t>Description</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b="1" dirty="0">
                          <a:solidFill>
                            <a:srgbClr val="130A44"/>
                          </a:solidFill>
                          <a:latin typeface="DM Sans" pitchFamily="34" charset="0"/>
                          <a:ea typeface="DM Sans" pitchFamily="34" charset="-122"/>
                          <a:cs typeface="DM Sans" pitchFamily="34" charset="-120"/>
                        </a:rPr>
                        <a:t>Justification</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r>
              <a:tr h="247650">
                <a:tc>
                  <a:txBody>
                    <a:bodyPr/>
                    <a:lstStyle/>
                    <a:p>
                      <a:pPr algn="l"/>
                      <a:r>
                        <a:rPr lang="en-US" sz="700" dirty="0">
                          <a:solidFill>
                            <a:srgbClr val="130A44"/>
                          </a:solidFill>
                          <a:latin typeface="DM Sans" pitchFamily="34" charset="0"/>
                          <a:ea typeface="DM Sans" pitchFamily="34" charset="-122"/>
                          <a:cs typeface="DM Sans" pitchFamily="34" charset="-120"/>
                        </a:rPr>
                        <a:t>H7 Flexibility &amp; Efficiency of Use</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dirty="0">
                          <a:solidFill>
                            <a:srgbClr val="130A44"/>
                          </a:solidFill>
                          <a:latin typeface="DM Sans" pitchFamily="34" charset="0"/>
                          <a:ea typeface="DM Sans" pitchFamily="34" charset="-122"/>
                          <a:cs typeface="DM Sans" pitchFamily="34" charset="-120"/>
                        </a:rPr>
                        <a:t>3</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b="0" dirty="0">
                          <a:solidFill>
                            <a:srgbClr val="130A44"/>
                          </a:solidFill>
                          <a:latin typeface="DM Sans" pitchFamily="34" charset="0"/>
                          <a:ea typeface="DM Sans" pitchFamily="34" charset="-122"/>
                          <a:cs typeface="DM Sans" pitchFamily="34" charset="-120"/>
                        </a:rPr>
                        <a:t>User hits “respond” to a question on the homepage and is taken to a redundant page with the same question and another “respond now” button</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dirty="0">
                          <a:solidFill>
                            <a:srgbClr val="130A44"/>
                          </a:solidFill>
                          <a:latin typeface="DM Sans" pitchFamily="34" charset="0"/>
                          <a:ea typeface="DM Sans" pitchFamily="34" charset="-122"/>
                          <a:cs typeface="DM Sans" pitchFamily="34" charset="-120"/>
                        </a:rPr>
                        <a:t>We do not want to remove this extra step because we think it is imporant for users to see that some of their friends have already responded.</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r>
              <a:tr h="247650">
                <a:tc>
                  <a:txBody>
                    <a:bodyPr/>
                    <a:lstStyle/>
                    <a:p>
                      <a:pPr algn="l"/>
                      <a:r>
                        <a:rPr lang="en-US" sz="700" dirty="0">
                          <a:solidFill>
                            <a:srgbClr val="130A44"/>
                          </a:solidFill>
                          <a:latin typeface="DM Sans" pitchFamily="34" charset="0"/>
                          <a:ea typeface="DM Sans" pitchFamily="34" charset="-122"/>
                          <a:cs typeface="DM Sans" pitchFamily="34" charset="-120"/>
                        </a:rPr>
                        <a:t>H8 Aesthetic &amp; Minimalist Design</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dirty="0">
                          <a:solidFill>
                            <a:srgbClr val="130A44"/>
                          </a:solidFill>
                          <a:latin typeface="DM Sans" pitchFamily="34" charset="0"/>
                          <a:ea typeface="DM Sans" pitchFamily="34" charset="-122"/>
                          <a:cs typeface="DM Sans" pitchFamily="34" charset="-120"/>
                        </a:rPr>
                        <a:t>3</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b="0" dirty="0">
                          <a:solidFill>
                            <a:srgbClr val="130A44"/>
                          </a:solidFill>
                          <a:latin typeface="DM Sans" pitchFamily="34" charset="0"/>
                          <a:ea typeface="DM Sans" pitchFamily="34" charset="-122"/>
                          <a:cs typeface="DM Sans" pitchFamily="34" charset="-120"/>
                        </a:rPr>
                        <a:t>Redundant showing that “your response is on the way,” after the response is sent.</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dirty="0">
                          <a:solidFill>
                            <a:srgbClr val="130A44"/>
                          </a:solidFill>
                          <a:latin typeface="DM Sans" pitchFamily="34" charset="0"/>
                          <a:ea typeface="DM Sans" pitchFamily="34" charset="-122"/>
                          <a:cs typeface="DM Sans" pitchFamily="34" charset="-120"/>
                        </a:rPr>
                        <a:t>One of our values is privacy and the popup confirms that the user has sent the response to the correct group so we believe it is necessary.</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r>
              <a:tr h="247650">
                <a:tc>
                  <a:txBody>
                    <a:bodyPr/>
                    <a:lstStyle/>
                    <a:p>
                      <a:pPr algn="l"/>
                      <a:r>
                        <a:rPr lang="en-US" sz="700" dirty="0">
                          <a:solidFill>
                            <a:srgbClr val="130A44"/>
                          </a:solidFill>
                          <a:latin typeface="DM Sans" pitchFamily="34" charset="0"/>
                          <a:ea typeface="DM Sans" pitchFamily="34" charset="-122"/>
                          <a:cs typeface="DM Sans" pitchFamily="34" charset="-120"/>
                        </a:rPr>
                        <a:t>H8 Aesthetic &amp; Minimalist Design</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dirty="0">
                          <a:solidFill>
                            <a:srgbClr val="130A44"/>
                          </a:solidFill>
                          <a:latin typeface="DM Sans" pitchFamily="34" charset="0"/>
                          <a:ea typeface="DM Sans" pitchFamily="34" charset="-122"/>
                          <a:cs typeface="DM Sans" pitchFamily="34" charset="-120"/>
                        </a:rPr>
                        <a:t>3</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b="0" dirty="0">
                          <a:solidFill>
                            <a:srgbClr val="130A44"/>
                          </a:solidFill>
                          <a:latin typeface="DM Sans" pitchFamily="34" charset="0"/>
                          <a:ea typeface="DM Sans" pitchFamily="34" charset="-122"/>
                          <a:cs typeface="DM Sans" pitchFamily="34" charset="-120"/>
                        </a:rPr>
                        <a:t>In the page after response, where the user is viewing their friend's responses, the “Today’s prompt box takes way too many extra spaces.”</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dirty="0">
                          <a:solidFill>
                            <a:srgbClr val="130A44"/>
                          </a:solidFill>
                          <a:latin typeface="DM Sans" pitchFamily="34" charset="0"/>
                          <a:ea typeface="DM Sans" pitchFamily="34" charset="-122"/>
                          <a:cs typeface="DM Sans" pitchFamily="34" charset="-120"/>
                        </a:rPr>
                        <a:t>It is imporant for the users to see the prompt and their friends answers. However, we may eventually update the prompt box size based on the length of the prompt. </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r>
              <a:tr h="247650">
                <a:tc>
                  <a:txBody>
                    <a:bodyPr/>
                    <a:lstStyle/>
                    <a:p>
                      <a:pPr algn="l"/>
                      <a:r>
                        <a:rPr lang="en-US" sz="700" dirty="0">
                          <a:solidFill>
                            <a:srgbClr val="130A44"/>
                          </a:solidFill>
                          <a:latin typeface="DM Sans" pitchFamily="34" charset="0"/>
                          <a:ea typeface="DM Sans" pitchFamily="34" charset="-122"/>
                          <a:cs typeface="DM Sans" pitchFamily="34" charset="-120"/>
                        </a:rPr>
                        <a:t>H8 Aesthetic &amp; Minimalist Design</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dirty="0">
                          <a:solidFill>
                            <a:srgbClr val="130A44"/>
                          </a:solidFill>
                          <a:latin typeface="DM Sans" pitchFamily="34" charset="0"/>
                          <a:ea typeface="DM Sans" pitchFamily="34" charset="-122"/>
                          <a:cs typeface="DM Sans" pitchFamily="34" charset="-120"/>
                        </a:rPr>
                        <a:t>3</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b="0" dirty="0">
                          <a:solidFill>
                            <a:srgbClr val="130A44"/>
                          </a:solidFill>
                          <a:latin typeface="DM Sans" pitchFamily="34" charset="0"/>
                          <a:ea typeface="DM Sans" pitchFamily="34" charset="-122"/>
                          <a:cs typeface="DM Sans" pitchFamily="34" charset="-120"/>
                        </a:rPr>
                        <a:t>Duplicate action buttons on the same screen</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dirty="0">
                          <a:solidFill>
                            <a:srgbClr val="130A44"/>
                          </a:solidFill>
                          <a:latin typeface="DM Sans" pitchFamily="34" charset="0"/>
                          <a:ea typeface="DM Sans" pitchFamily="34" charset="-122"/>
                          <a:cs typeface="DM Sans" pitchFamily="34" charset="-120"/>
                        </a:rPr>
                        <a:t>These buttons support experienced users and cannot be accomplished directly from the home screen in other ways.</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r>
              <a:tr h="247650">
                <a:tc>
                  <a:txBody>
                    <a:bodyPr/>
                    <a:lstStyle/>
                    <a:p>
                      <a:pPr algn="l"/>
                      <a:r>
                        <a:rPr lang="en-US" sz="700" dirty="0">
                          <a:solidFill>
                            <a:srgbClr val="130A44"/>
                          </a:solidFill>
                          <a:latin typeface="DM Sans" pitchFamily="34" charset="0"/>
                          <a:ea typeface="DM Sans" pitchFamily="34" charset="-122"/>
                          <a:cs typeface="DM Sans" pitchFamily="34" charset="-120"/>
                        </a:rPr>
                        <a:t>H11 Accessibility</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dirty="0">
                          <a:solidFill>
                            <a:srgbClr val="130A44"/>
                          </a:solidFill>
                          <a:latin typeface="DM Sans" pitchFamily="34" charset="0"/>
                          <a:ea typeface="DM Sans" pitchFamily="34" charset="-122"/>
                          <a:cs typeface="DM Sans" pitchFamily="34" charset="-120"/>
                        </a:rPr>
                        <a:t>3</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b="0" dirty="0">
                          <a:solidFill>
                            <a:srgbClr val="130A44"/>
                          </a:solidFill>
                          <a:latin typeface="DM Sans" pitchFamily="34" charset="0"/>
                          <a:ea typeface="DM Sans" pitchFamily="34" charset="-122"/>
                          <a:cs typeface="DM Sans" pitchFamily="34" charset="-120"/>
                        </a:rPr>
                        <a:t>White text of the logo on the splash screen is too light against the light blue background color</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dirty="0">
                          <a:solidFill>
                            <a:srgbClr val="130A44"/>
                          </a:solidFill>
                          <a:latin typeface="DM Sans" pitchFamily="34" charset="0"/>
                          <a:ea typeface="DM Sans" pitchFamily="34" charset="-122"/>
                          <a:cs typeface="DM Sans" pitchFamily="34" charset="-120"/>
                        </a:rPr>
                        <a:t>This feature is meant to shown quickly when the app is loading so the low contrast is not important.</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r>
              <a:tr h="247650">
                <a:tc>
                  <a:txBody>
                    <a:bodyPr/>
                    <a:lstStyle/>
                    <a:p>
                      <a:pPr algn="l"/>
                      <a:r>
                        <a:rPr lang="en-US" sz="700" dirty="0">
                          <a:solidFill>
                            <a:srgbClr val="130A44"/>
                          </a:solidFill>
                          <a:latin typeface="DM Sans" pitchFamily="34" charset="0"/>
                          <a:ea typeface="DM Sans" pitchFamily="34" charset="-122"/>
                          <a:cs typeface="DM Sans" pitchFamily="34" charset="-120"/>
                        </a:rPr>
                        <a:t>H11 Accessibility</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dirty="0">
                          <a:solidFill>
                            <a:srgbClr val="130A44"/>
                          </a:solidFill>
                          <a:latin typeface="DM Sans" pitchFamily="34" charset="0"/>
                          <a:ea typeface="DM Sans" pitchFamily="34" charset="-122"/>
                          <a:cs typeface="DM Sans" pitchFamily="34" charset="-120"/>
                        </a:rPr>
                        <a:t>3</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b="0" dirty="0">
                          <a:solidFill>
                            <a:srgbClr val="130A44"/>
                          </a:solidFill>
                          <a:latin typeface="DM Sans" pitchFamily="34" charset="0"/>
                          <a:ea typeface="DM Sans" pitchFamily="34" charset="-122"/>
                          <a:cs typeface="DM Sans" pitchFamily="34" charset="-120"/>
                        </a:rPr>
                        <a:t>Buttons for “suggest a question” and “view group” are both small fonts and hard to read</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dirty="0">
                          <a:solidFill>
                            <a:srgbClr val="130A44"/>
                          </a:solidFill>
                          <a:latin typeface="DM Sans" pitchFamily="34" charset="0"/>
                          <a:ea typeface="DM Sans" pitchFamily="34" charset="-122"/>
                          <a:cs typeface="DM Sans" pitchFamily="34" charset="-120"/>
                        </a:rPr>
                        <a:t>This is true, but we ended up removing these buttons instead.</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r>
              <a:tr h="247650">
                <a:tc>
                  <a:txBody>
                    <a:bodyPr/>
                    <a:lstStyle/>
                    <a:p>
                      <a:pPr algn="l"/>
                      <a:r>
                        <a:rPr lang="en-US" sz="700" dirty="0">
                          <a:solidFill>
                            <a:srgbClr val="130A44"/>
                          </a:solidFill>
                          <a:latin typeface="DM Sans" pitchFamily="34" charset="0"/>
                          <a:ea typeface="DM Sans" pitchFamily="34" charset="-122"/>
                          <a:cs typeface="DM Sans" pitchFamily="34" charset="-120"/>
                        </a:rPr>
                        <a:t>H11 Accessibility</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dirty="0">
                          <a:solidFill>
                            <a:srgbClr val="130A44"/>
                          </a:solidFill>
                          <a:latin typeface="DM Sans" pitchFamily="34" charset="0"/>
                          <a:ea typeface="DM Sans" pitchFamily="34" charset="-122"/>
                          <a:cs typeface="DM Sans" pitchFamily="34" charset="-120"/>
                        </a:rPr>
                        <a:t>3</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b="0" dirty="0">
                          <a:solidFill>
                            <a:srgbClr val="130A44"/>
                          </a:solidFill>
                          <a:latin typeface="DM Sans" pitchFamily="34" charset="0"/>
                          <a:ea typeface="DM Sans" pitchFamily="34" charset="-122"/>
                          <a:cs typeface="DM Sans" pitchFamily="34" charset="-120"/>
                        </a:rPr>
                        <a:t>Only one way to input a message.</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dirty="0">
                          <a:solidFill>
                            <a:srgbClr val="130A44"/>
                          </a:solidFill>
                          <a:latin typeface="DM Sans" pitchFamily="34" charset="0"/>
                          <a:ea typeface="DM Sans" pitchFamily="34" charset="-122"/>
                          <a:cs typeface="DM Sans" pitchFamily="34" charset="-120"/>
                        </a:rPr>
                        <a:t>From our interviews, we found that it is difficult to be vulnerable face to face. Audio or video is more similar to face to face and may reduce vulnerability, which is our main value.</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r>
              <a:tr h="247650">
                <a:tc>
                  <a:txBody>
                    <a:bodyPr/>
                    <a:lstStyle/>
                    <a:p>
                      <a:pPr algn="l"/>
                      <a:r>
                        <a:rPr lang="en-US" sz="700" dirty="0">
                          <a:solidFill>
                            <a:srgbClr val="130A44"/>
                          </a:solidFill>
                          <a:latin typeface="DM Sans" pitchFamily="34" charset="0"/>
                          <a:ea typeface="DM Sans" pitchFamily="34" charset="-122"/>
                          <a:cs typeface="DM Sans" pitchFamily="34" charset="-120"/>
                        </a:rPr>
                        <a:t>H12 Value Alignment &amp; Inclusion</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dirty="0">
                          <a:solidFill>
                            <a:srgbClr val="130A44"/>
                          </a:solidFill>
                          <a:latin typeface="DM Sans" pitchFamily="34" charset="0"/>
                          <a:ea typeface="DM Sans" pitchFamily="34" charset="-122"/>
                          <a:cs typeface="DM Sans" pitchFamily="34" charset="-120"/>
                        </a:rPr>
                        <a:t>3</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b="0" dirty="0">
                          <a:solidFill>
                            <a:srgbClr val="130A44"/>
                          </a:solidFill>
                          <a:latin typeface="DM Sans" pitchFamily="34" charset="0"/>
                          <a:ea typeface="DM Sans" pitchFamily="34" charset="-122"/>
                          <a:cs typeface="DM Sans" pitchFamily="34" charset="-120"/>
                        </a:rPr>
                        <a:t>Potential gate-keeping for smaller social groups.</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dirty="0">
                          <a:solidFill>
                            <a:srgbClr val="130A44"/>
                          </a:solidFill>
                          <a:latin typeface="DM Sans" pitchFamily="34" charset="0"/>
                          <a:ea typeface="DM Sans" pitchFamily="34" charset="-122"/>
                          <a:cs typeface="DM Sans" pitchFamily="34" charset="-120"/>
                        </a:rPr>
                        <a:t>This app is meant for those with social connections and groups of 2 can be created to include everyone.</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r>
              <a:tr h="247650">
                <a:tc>
                  <a:txBody>
                    <a:bodyPr/>
                    <a:lstStyle/>
                    <a:p>
                      <a:pPr algn="l"/>
                      <a:r>
                        <a:rPr lang="en-US" sz="700" dirty="0">
                          <a:solidFill>
                            <a:srgbClr val="130A44"/>
                          </a:solidFill>
                          <a:latin typeface="DM Sans" pitchFamily="34" charset="0"/>
                          <a:ea typeface="DM Sans" pitchFamily="34" charset="-122"/>
                          <a:cs typeface="DM Sans" pitchFamily="34" charset="-120"/>
                        </a:rPr>
                        <a:t>H12 Value Alignment &amp; Inclusion</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dirty="0">
                          <a:solidFill>
                            <a:srgbClr val="130A44"/>
                          </a:solidFill>
                          <a:latin typeface="DM Sans" pitchFamily="34" charset="0"/>
                          <a:ea typeface="DM Sans" pitchFamily="34" charset="-122"/>
                          <a:cs typeface="DM Sans" pitchFamily="34" charset="-120"/>
                        </a:rPr>
                        <a:t>3</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b="0" dirty="0">
                          <a:solidFill>
                            <a:srgbClr val="130A44"/>
                          </a:solidFill>
                          <a:latin typeface="DM Sans" pitchFamily="34" charset="0"/>
                          <a:ea typeface="DM Sans" pitchFamily="34" charset="-122"/>
                          <a:cs typeface="DM Sans" pitchFamily="34" charset="-120"/>
                        </a:rPr>
                        <a:t>Not inclusive to those who have trouble accessing the keyboard</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dirty="0">
                          <a:solidFill>
                            <a:srgbClr val="130A44"/>
                          </a:solidFill>
                          <a:latin typeface="DM Sans" pitchFamily="34" charset="0"/>
                          <a:ea typeface="DM Sans" pitchFamily="34" charset="-122"/>
                          <a:cs typeface="DM Sans" pitchFamily="34" charset="-120"/>
                        </a:rPr>
                        <a:t>Those who cannot type on their keyboard will still have the option to use the voice option on their keyboard</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r>
              <a:tr h="247650">
                <a:tc>
                  <a:txBody>
                    <a:bodyPr/>
                    <a:lstStyle/>
                    <a:p>
                      <a:pPr algn="l"/>
                      <a:r>
                        <a:rPr lang="en-US" sz="700" dirty="0">
                          <a:solidFill>
                            <a:srgbClr val="130A44"/>
                          </a:solidFill>
                          <a:latin typeface="DM Sans" pitchFamily="34" charset="0"/>
                          <a:ea typeface="DM Sans" pitchFamily="34" charset="-122"/>
                          <a:cs typeface="DM Sans" pitchFamily="34" charset="-120"/>
                        </a:rPr>
                        <a:t>H12 Value Alignment &amp; Inclusion</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dirty="0">
                          <a:solidFill>
                            <a:srgbClr val="130A44"/>
                          </a:solidFill>
                          <a:latin typeface="DM Sans" pitchFamily="34" charset="0"/>
                          <a:ea typeface="DM Sans" pitchFamily="34" charset="-122"/>
                          <a:cs typeface="DM Sans" pitchFamily="34" charset="-120"/>
                        </a:rPr>
                        <a:t>3</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b="0" dirty="0">
                          <a:solidFill>
                            <a:srgbClr val="130A44"/>
                          </a:solidFill>
                          <a:latin typeface="DM Sans" pitchFamily="34" charset="0"/>
                          <a:ea typeface="DM Sans" pitchFamily="34" charset="-122"/>
                          <a:cs typeface="DM Sans" pitchFamily="34" charset="-120"/>
                        </a:rPr>
                        <a:t>Potential coercing the users to use platform - have a mechanism such that the users can still view their friends’ responses</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c>
                  <a:txBody>
                    <a:bodyPr/>
                    <a:lstStyle/>
                    <a:p>
                      <a:pPr algn="l"/>
                      <a:r>
                        <a:rPr lang="en-US" sz="700" dirty="0">
                          <a:solidFill>
                            <a:srgbClr val="130A44"/>
                          </a:solidFill>
                          <a:latin typeface="DM Sans" pitchFamily="34" charset="0"/>
                          <a:ea typeface="DM Sans" pitchFamily="34" charset="-122"/>
                          <a:cs typeface="DM Sans" pitchFamily="34" charset="-120"/>
                        </a:rPr>
                        <a:t>From our interviews and experience prototypes, we inferred that people are more likely to be vulnerable when others are too. </a:t>
                      </a:r>
                      <a:endParaRPr lang="en-US" sz="675" dirty="0">
                        <a:latin typeface="DM Sans" charset="0"/>
                        <a:ea typeface="DM Sans" charset="0"/>
                        <a:cs typeface="DM Sans" charset="0"/>
                      </a:endParaRPr>
                    </a:p>
                  </a:txBody>
                  <a:tcPr marL="42863" marR="42863" marT="42863" marB="42863" anchor="t">
                    <a:lnL w="9525" cap="flat" cmpd="sng" algn="ctr">
                      <a:solidFill>
                        <a:srgbClr val="ECF4F9">
                          <a:alpha val="100000"/>
                        </a:srgbClr>
                      </a:solidFill>
                      <a:prstDash val="solid"/>
                      <a:round/>
                      <a:headEnd type="none" w="med" len="med"/>
                      <a:tailEnd type="none" w="med" len="med"/>
                    </a:lnL>
                    <a:lnR w="9525" cap="flat" cmpd="sng" algn="ctr">
                      <a:solidFill>
                        <a:srgbClr val="ECF4F9">
                          <a:alpha val="100000"/>
                        </a:srgbClr>
                      </a:solidFill>
                      <a:prstDash val="solid"/>
                      <a:round/>
                      <a:headEnd type="none" w="med" len="med"/>
                      <a:tailEnd type="none" w="med" len="med"/>
                    </a:lnR>
                    <a:lnT w="9525" cap="flat" cmpd="sng" algn="ctr">
                      <a:solidFill>
                        <a:srgbClr val="ECF4F9">
                          <a:alpha val="100000"/>
                        </a:srgbClr>
                      </a:solidFill>
                      <a:prstDash val="solid"/>
                      <a:round/>
                      <a:headEnd type="none" w="med" len="med"/>
                      <a:tailEnd type="none" w="med" len="med"/>
                    </a:lnT>
                    <a:lnB w="9525" cap="flat" cmpd="sng" algn="ctr">
                      <a:solidFill>
                        <a:srgbClr val="ECF4F9">
                          <a:alpha val="100000"/>
                        </a:srgbClr>
                      </a:solidFill>
                      <a:prstDash val="solid"/>
                      <a:round/>
                      <a:headEnd type="none" w="med" len="med"/>
                      <a:tailEnd type="none" w="med" len="med"/>
                    </a:lnB>
                    <a:solidFill>
                      <a:srgbClr val="FFFFFF"/>
                    </a:solidFill>
                  </a:tcPr>
                </a:tc>
              </a:tr>
            </a:tbl>
          </a:graphicData>
        </a:graphic>
      </p:graphicFrame>
      <p:pic>
        <p:nvPicPr>
          <p:cNvPr id="6" name="Image 0" descr="https://pitch-assets-ccb95893-de3f-4266-973c-20049231b248.s3.eu-west-1.amazonaws.com/try-pitch-pdf-export-logo.svg">
            <a:hlinkClick r:id="rId3" tooltip=""/>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136595" y="4803153"/>
            <a:ext cx="515221" cy="227303"/>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 42">
    <p:bg>
      <p:bgPr>
        <a:solidFill>
          <a:srgbClr val="0D0E13"/>
        </a:solidFill>
      </p:bgPr>
    </p:bg>
    <p:spTree>
      <p:nvGrpSpPr>
        <p:cNvPr id="1" name=""/>
        <p:cNvGrpSpPr/>
        <p:nvPr/>
      </p:nvGrpSpPr>
      <p:grpSpPr>
        <a:xfrm>
          <a:off x="0" y="0"/>
          <a:ext cx="0" cy="0"/>
          <a:chOff x="0" y="0"/>
          <a:chExt cx="0" cy="0"/>
        </a:xfrm>
      </p:grpSpPr>
      <p:pic>
        <p:nvPicPr>
          <p:cNvPr id="3" name="Image 0" descr="https://pitch-assets-ccb95893-de3f-4266-973c-20049231b248.s3.eu-west-1.amazonaws.com/6460c841-16e2-479d-a42e-af151bd1f22b?pitch-bytes=1017276&amp;pitch-content-type=image%2Fpng">    </p:cNvPr>
          <p:cNvPicPr>
            <a:picLocks noChangeAspect="1"/>
          </p:cNvPicPr>
          <p:nvPr/>
        </p:nvPicPr>
        <p:blipFill>
          <a:blip r:embed="rId1"/>
          <a:srcRect l="0" r="0" t="0" b="0"/>
          <a:stretch/>
        </p:blipFill>
        <p:spPr>
          <a:xfrm>
            <a:off x="0" y="0"/>
            <a:ext cx="9144000" cy="5143500"/>
          </a:xfrm>
          <a:prstGeom prst="rect">
            <a:avLst/>
          </a:prstGeom>
        </p:spPr>
      </p:pic>
      <p:pic>
        <p:nvPicPr>
          <p:cNvPr id="4" name="Image 1" descr="https://pitch-assets-ccb95893-de3f-4266-973c-20049231b248.s3.eu-west-1.amazonaws.com/2f9e2d8e-590b-4ba5-bf4d-045861e91daa?pitch-bytes=202963&amp;pitch-content-type=image%2Fpng">
            <a:hlinkClick r:id="rId3" tooltip=""/>
          </p:cNvPr>
          <p:cNvPicPr>
            <a:picLocks noChangeAspect="1"/>
          </p:cNvPicPr>
          <p:nvPr/>
        </p:nvPicPr>
        <p:blipFill>
          <a:blip r:embed="rId2"/>
          <a:srcRect l="0" r="0" t="0" b="0"/>
          <a:stretch/>
        </p:blipFill>
        <p:spPr>
          <a:xfrm>
            <a:off x="3144376" y="3373067"/>
            <a:ext cx="2856374" cy="457020"/>
          </a:xfrm>
          <a:prstGeom prst="rect">
            <a:avLst/>
          </a:prstGeom>
          <a:effectLst>
            <a:outerShdw sx="100000" sy="100000" kx="0" ky="0" algn="bl" rotWithShape="0" blurRad="152400" dist="50800" dir="3780000">
              <a:srgbClr val="000000">
                <a:alpha val="1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ECF4F9"/>
        </a:solidFill>
      </p:bgPr>
    </p:bg>
    <p:spTree>
      <p:nvGrpSpPr>
        <p:cNvPr id="1" name=""/>
        <p:cNvGrpSpPr/>
        <p:nvPr/>
      </p:nvGrpSpPr>
      <p:grpSpPr>
        <a:xfrm>
          <a:off x="0" y="0"/>
          <a:ext cx="0" cy="0"/>
          <a:chOff x="0" y="0"/>
          <a:chExt cx="0" cy="0"/>
        </a:xfrm>
      </p:grpSpPr>
      <p:pic>
        <p:nvPicPr>
          <p:cNvPr id="3" name="Image 0" descr="https://pitch-assets-ccb95893-de3f-4266-973c-20049231b248.s3.eu-west-1.amazonaws.com/fb3f675c-4417-488a-9c3a-1f7cf626dd6c?pitch-bytes=39386&amp;pitch-content-type=image%2Fpng">    </p:cNvPr>
          <p:cNvPicPr>
            <a:picLocks noChangeAspect="1"/>
          </p:cNvPicPr>
          <p:nvPr/>
        </p:nvPicPr>
        <p:blipFill>
          <a:blip r:embed="rId1"/>
          <a:srcRect l="16414" r="16414" t="0" b="0"/>
          <a:stretch/>
        </p:blipFill>
        <p:spPr>
          <a:xfrm>
            <a:off x="6905695" y="-159"/>
            <a:ext cx="2238375" cy="5141244"/>
          </a:xfrm>
          <a:prstGeom prst="rect">
            <a:avLst/>
          </a:prstGeom>
        </p:spPr>
      </p:pic>
      <p:sp>
        <p:nvSpPr>
          <p:cNvPr id="4" name="Text 0"/>
          <p:cNvSpPr/>
          <p:nvPr/>
        </p:nvSpPr>
        <p:spPr>
          <a:xfrm>
            <a:off x="475836" y="4256522"/>
            <a:ext cx="6400800" cy="409575"/>
          </a:xfrm>
          <a:prstGeom prst="rect">
            <a:avLst/>
          </a:prstGeom>
          <a:noFill/>
          <a:ln/>
        </p:spPr>
        <p:txBody>
          <a:bodyPr wrap="square" lIns="0" tIns="0" rIns="0" bIns="0" rtlCol="0" anchor="b"/>
          <a:lstStyle/>
          <a:p>
            <a:pPr algn="l" marL="190500" indent="-190500">
              <a:lnSpc>
                <a:spcPts val="3240"/>
              </a:lnSpc>
              <a:buSzPct val="100000"/>
              <a:buFont typeface="+mj-lt"/>
              <a:buAutoNum type="arabicPeriod" startAt="1"/>
            </a:pPr>
            <a:r>
              <a:rPr lang="en-US" sz="2700" b="1" spc="-12" kern="0" dirty="0">
                <a:solidFill>
                  <a:srgbClr val="130A44"/>
                </a:solidFill>
                <a:latin typeface="DM Sans" pitchFamily="34" charset="0"/>
                <a:ea typeface="DM Sans" pitchFamily="34" charset="-122"/>
                <a:cs typeface="DM Sans" pitchFamily="34" charset="-120"/>
              </a:rPr>
              <a:t>heuristic evaluation results</a:t>
            </a:r>
            <a:endParaRPr lang="en-US" sz="2700" dirty="0"/>
          </a:p>
        </p:txBody>
      </p:sp>
      <p:pic>
        <p:nvPicPr>
          <p:cNvPr id="5" name="Image 1" descr="https://pitch-assets-ccb95893-de3f-4266-973c-20049231b248.s3.eu-west-1.amazonaws.com/try-pitch-pdf-export-logo.svg">
            <a:hlinkClick r:id="rId4" tooltip=""/>
          </p:cNvPr>
          <p:cNvPicPr>
            <a:picLocks noChangeAspect="1"/>
          </p:cNvPicPr>
          <p:nvPr/>
        </p:nvPicPr>
        <p:blipFill>
          <a:blip r:embed="rId2">
            <a:extLst>
              <a:ext uri="{96DAC541-7B7A-43D3-8B79-37D633B846F1}">
                <asvg:svgBlip xmlns:asvg="http://schemas.microsoft.com/office/drawing/2016/SVG/main" r:embed="rId3"/>
              </a:ext>
            </a:extLst>
          </a:blip>
          <a:srcRect l="0" r="0" t="0" b="0"/>
          <a:stretch/>
        </p:blipFill>
        <p:spPr>
          <a:xfrm>
            <a:off x="136595" y="4803153"/>
            <a:ext cx="515221" cy="22730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ECF4F9"/>
        </a:solidFill>
      </p:bgPr>
    </p:bg>
    <p:spTree>
      <p:nvGrpSpPr>
        <p:cNvPr id="1" name=""/>
        <p:cNvGrpSpPr/>
        <p:nvPr/>
      </p:nvGrpSpPr>
      <p:grpSpPr>
        <a:xfrm>
          <a:off x="0" y="0"/>
          <a:ext cx="0" cy="0"/>
          <a:chOff x="0" y="0"/>
          <a:chExt cx="0" cy="0"/>
        </a:xfrm>
      </p:grpSpPr>
      <p:pic>
        <p:nvPicPr>
          <p:cNvPr id="3" name="Image 0" descr="https://pitch-assets-ccb95893-de3f-4266-973c-20049231b248.s3.eu-west-1.amazonaws.com/c19b8f65-a68e-45ad-860d-2bae10a1779a?pitch-bytes=59825&amp;pitch-content-type=image%2Fpng">    </p:cNvPr>
          <p:cNvPicPr>
            <a:picLocks noChangeAspect="1"/>
          </p:cNvPicPr>
          <p:nvPr/>
        </p:nvPicPr>
        <p:blipFill>
          <a:blip r:embed="rId1"/>
          <a:srcRect l="0" r="0" t="0" b="0"/>
          <a:stretch/>
        </p:blipFill>
        <p:spPr>
          <a:xfrm>
            <a:off x="4573997" y="-168"/>
            <a:ext cx="4570003" cy="5141254"/>
          </a:xfrm>
          <a:prstGeom prst="rect">
            <a:avLst/>
          </a:prstGeom>
        </p:spPr>
      </p:pic>
      <p:sp>
        <p:nvSpPr>
          <p:cNvPr id="4" name="Text 0"/>
          <p:cNvSpPr/>
          <p:nvPr/>
        </p:nvSpPr>
        <p:spPr>
          <a:xfrm>
            <a:off x="475837" y="2814339"/>
            <a:ext cx="3657600" cy="157163"/>
          </a:xfrm>
          <a:prstGeom prst="rect">
            <a:avLst/>
          </a:prstGeom>
          <a:noFill/>
          <a:ln/>
        </p:spPr>
        <p:txBody>
          <a:bodyPr wrap="square" lIns="0" tIns="0" rIns="0" bIns="0" rtlCol="0" anchor="b"/>
          <a:lstStyle/>
          <a:p>
            <a:pPr algn="ctr">
              <a:lnSpc>
                <a:spcPts val="1260"/>
              </a:lnSpc>
            </a:pPr>
            <a:r>
              <a:rPr lang="en-US" sz="1100" b="1" spc="120" kern="0" dirty="0">
                <a:solidFill>
                  <a:srgbClr val="5A55F4"/>
                </a:solidFill>
                <a:latin typeface="DM Sans" pitchFamily="34" charset="0"/>
                <a:ea typeface="DM Sans" pitchFamily="34" charset="-122"/>
                <a:cs typeface="DM Sans" pitchFamily="34" charset="-120"/>
              </a:rPr>
              <a:t>32 VIOLATIONS ADDRESSED</a:t>
            </a:r>
            <a:endParaRPr lang="en-US" sz="1050" dirty="0"/>
          </a:p>
        </p:txBody>
      </p:sp>
      <p:sp>
        <p:nvSpPr>
          <p:cNvPr id="5" name="Text 1"/>
          <p:cNvSpPr/>
          <p:nvPr/>
        </p:nvSpPr>
        <p:spPr>
          <a:xfrm>
            <a:off x="475837" y="1551545"/>
            <a:ext cx="3657600" cy="1095375"/>
          </a:xfrm>
          <a:prstGeom prst="rect">
            <a:avLst/>
          </a:prstGeom>
          <a:noFill/>
          <a:ln/>
        </p:spPr>
        <p:txBody>
          <a:bodyPr wrap="square" lIns="0" tIns="0" rIns="0" bIns="0" rtlCol="0" anchor="t"/>
          <a:lstStyle/>
          <a:p>
            <a:pPr algn="ctr">
              <a:lnSpc>
                <a:spcPts val="5400"/>
              </a:lnSpc>
            </a:pPr>
            <a:r>
              <a:rPr lang="en-US" sz="4500" b="1" spc="-12" kern="0" dirty="0">
                <a:solidFill>
                  <a:srgbClr val="130A44"/>
                </a:solidFill>
                <a:latin typeface="DM Sans" pitchFamily="34" charset="0"/>
                <a:ea typeface="DM Sans" pitchFamily="34" charset="-122"/>
                <a:cs typeface="DM Sans" pitchFamily="34" charset="-120"/>
              </a:rPr>
              <a:t>53</a:t>
            </a:r>
            <a:pPr algn="ctr">
              <a:lnSpc>
                <a:spcPts val="3240"/>
              </a:lnSpc>
            </a:pPr>
            <a:r>
              <a:rPr lang="en-US" sz="2700" b="1" spc="-12" kern="0" dirty="0">
                <a:solidFill>
                  <a:srgbClr val="130A44"/>
                </a:solidFill>
                <a:latin typeface="DM Sans" pitchFamily="34" charset="0"/>
                <a:ea typeface="DM Sans" pitchFamily="34" charset="-122"/>
                <a:cs typeface="DM Sans" pitchFamily="34" charset="-120"/>
              </a:rPr>
              <a:t> </a:t>
            </a:r>
            <a:endParaRPr lang="en-US" sz="2700" dirty="0"/>
          </a:p>
          <a:p>
            <a:pPr algn="ctr">
              <a:lnSpc>
                <a:spcPts val="3240"/>
              </a:lnSpc>
            </a:pPr>
            <a:r>
              <a:rPr lang="en-US" sz="2700" b="0" spc="-12" kern="0" dirty="0">
                <a:solidFill>
                  <a:srgbClr val="130A44"/>
                </a:solidFill>
                <a:latin typeface="DM Sans" pitchFamily="34" charset="0"/>
                <a:ea typeface="DM Sans" pitchFamily="34" charset="-122"/>
                <a:cs typeface="DM Sans" pitchFamily="34" charset="-120"/>
              </a:rPr>
              <a:t>Severity 3/4 Violations</a:t>
            </a:r>
            <a:endParaRPr lang="en-US" sz="2700" dirty="0"/>
          </a:p>
        </p:txBody>
      </p:sp>
      <p:sp>
        <p:nvSpPr>
          <p:cNvPr id="6" name="Text 2"/>
          <p:cNvSpPr/>
          <p:nvPr/>
        </p:nvSpPr>
        <p:spPr>
          <a:xfrm>
            <a:off x="5045935" y="2811839"/>
            <a:ext cx="3657600" cy="157163"/>
          </a:xfrm>
          <a:prstGeom prst="rect">
            <a:avLst/>
          </a:prstGeom>
          <a:noFill/>
          <a:ln/>
        </p:spPr>
        <p:txBody>
          <a:bodyPr wrap="square" lIns="0" tIns="0" rIns="0" bIns="0" rtlCol="0" anchor="b"/>
          <a:lstStyle/>
          <a:p>
            <a:pPr algn="ctr">
              <a:lnSpc>
                <a:spcPts val="1260"/>
              </a:lnSpc>
            </a:pPr>
            <a:r>
              <a:rPr lang="en-US" sz="1100" b="1" spc="120" kern="0" dirty="0">
                <a:solidFill>
                  <a:srgbClr val="130A44"/>
                </a:solidFill>
                <a:latin typeface="DM Sans" pitchFamily="34" charset="0"/>
                <a:ea typeface="DM Sans" pitchFamily="34" charset="-122"/>
                <a:cs typeface="DM Sans" pitchFamily="34" charset="-120"/>
              </a:rPr>
              <a:t>20 VIOLATIONS ADDRESSED</a:t>
            </a:r>
            <a:endParaRPr lang="en-US" sz="1050" dirty="0"/>
          </a:p>
        </p:txBody>
      </p:sp>
      <p:sp>
        <p:nvSpPr>
          <p:cNvPr id="7" name="Text 3"/>
          <p:cNvSpPr/>
          <p:nvPr/>
        </p:nvSpPr>
        <p:spPr>
          <a:xfrm>
            <a:off x="5045935" y="1549045"/>
            <a:ext cx="3657600" cy="1095375"/>
          </a:xfrm>
          <a:prstGeom prst="rect">
            <a:avLst/>
          </a:prstGeom>
          <a:noFill/>
          <a:ln/>
        </p:spPr>
        <p:txBody>
          <a:bodyPr wrap="square" lIns="0" tIns="0" rIns="0" bIns="0" rtlCol="0" anchor="t"/>
          <a:lstStyle/>
          <a:p>
            <a:pPr algn="ctr">
              <a:lnSpc>
                <a:spcPts val="5400"/>
              </a:lnSpc>
            </a:pPr>
            <a:r>
              <a:rPr lang="en-US" sz="4500" b="1" spc="-12" kern="0" dirty="0">
                <a:solidFill>
                  <a:srgbClr val="FFFFFF"/>
                </a:solidFill>
                <a:latin typeface="DM Sans" pitchFamily="34" charset="0"/>
                <a:ea typeface="DM Sans" pitchFamily="34" charset="-122"/>
                <a:cs typeface="DM Sans" pitchFamily="34" charset="-120"/>
              </a:rPr>
              <a:t>36</a:t>
            </a:r>
            <a:pPr algn="ctr">
              <a:lnSpc>
                <a:spcPts val="3240"/>
              </a:lnSpc>
            </a:pPr>
            <a:r>
              <a:rPr lang="en-US" sz="2700" b="1" spc="-12" kern="0" dirty="0">
                <a:solidFill>
                  <a:srgbClr val="130A44"/>
                </a:solidFill>
                <a:latin typeface="DM Sans" pitchFamily="34" charset="0"/>
                <a:ea typeface="DM Sans" pitchFamily="34" charset="-122"/>
                <a:cs typeface="DM Sans" pitchFamily="34" charset="-120"/>
              </a:rPr>
              <a:t> </a:t>
            </a:r>
            <a:endParaRPr lang="en-US" sz="2700" dirty="0"/>
          </a:p>
          <a:p>
            <a:pPr algn="ctr">
              <a:lnSpc>
                <a:spcPts val="3240"/>
              </a:lnSpc>
            </a:pPr>
            <a:r>
              <a:rPr lang="en-US" sz="2700" b="0" spc="-12" kern="0" dirty="0">
                <a:solidFill>
                  <a:srgbClr val="FFFFFF"/>
                </a:solidFill>
                <a:latin typeface="DM Sans" pitchFamily="34" charset="0"/>
                <a:ea typeface="DM Sans" pitchFamily="34" charset="-122"/>
                <a:cs typeface="DM Sans" pitchFamily="34" charset="-120"/>
              </a:rPr>
              <a:t>Severity 1/2 Violations</a:t>
            </a:r>
            <a:endParaRPr lang="en-US" sz="2700" dirty="0"/>
          </a:p>
        </p:txBody>
      </p:sp>
      <p:pic>
        <p:nvPicPr>
          <p:cNvPr id="8" name="Image 1" descr="https://pitch-assets-ccb95893-de3f-4266-973c-20049231b248.s3.eu-west-1.amazonaws.com/try-pitch-pdf-export-logo.svg">
            <a:hlinkClick r:id="rId4" tooltip=""/>
          </p:cNvPr>
          <p:cNvPicPr>
            <a:picLocks noChangeAspect="1"/>
          </p:cNvPicPr>
          <p:nvPr/>
        </p:nvPicPr>
        <p:blipFill>
          <a:blip r:embed="rId2">
            <a:extLst>
              <a:ext uri="{96DAC541-7B7A-43D3-8B79-37D633B846F1}">
                <asvg:svgBlip xmlns:asvg="http://schemas.microsoft.com/office/drawing/2016/SVG/main" r:embed="rId3"/>
              </a:ext>
            </a:extLst>
          </a:blip>
          <a:srcRect l="0" r="0" t="0" b="0"/>
          <a:stretch/>
        </p:blipFill>
        <p:spPr>
          <a:xfrm>
            <a:off x="136595" y="4803153"/>
            <a:ext cx="515221" cy="22730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ECF4F9"/>
        </a:solidFill>
      </p:bgPr>
    </p:bg>
    <p:spTree>
      <p:nvGrpSpPr>
        <p:cNvPr id="1" name=""/>
        <p:cNvGrpSpPr/>
        <p:nvPr/>
      </p:nvGrpSpPr>
      <p:grpSpPr>
        <a:xfrm>
          <a:off x="0" y="0"/>
          <a:ext cx="0" cy="0"/>
          <a:chOff x="0" y="0"/>
          <a:chExt cx="0" cy="0"/>
        </a:xfrm>
      </p:grpSpPr>
      <p:sp>
        <p:nvSpPr>
          <p:cNvPr id="3" name="Text 0"/>
          <p:cNvSpPr/>
          <p:nvPr/>
        </p:nvSpPr>
        <p:spPr>
          <a:xfrm>
            <a:off x="477329" y="1571625"/>
            <a:ext cx="8229600" cy="1905000"/>
          </a:xfrm>
          <a:prstGeom prst="rect">
            <a:avLst/>
          </a:prstGeom>
          <a:noFill/>
          <a:ln/>
        </p:spPr>
        <p:txBody>
          <a:bodyPr wrap="square" lIns="0" tIns="0" rIns="0" bIns="0" rtlCol="0" anchor="ctr"/>
          <a:lstStyle/>
          <a:p>
            <a:pPr algn="ctr">
              <a:lnSpc>
                <a:spcPts val="3600"/>
              </a:lnSpc>
            </a:pPr>
            <a:r>
              <a:rPr lang="en-US" sz="3000" b="1" spc="-12" kern="0" dirty="0">
                <a:solidFill>
                  <a:srgbClr val="5A55F4"/>
                </a:solidFill>
                <a:latin typeface="DM Sans" pitchFamily="34" charset="0"/>
                <a:ea typeface="DM Sans" pitchFamily="34" charset="-122"/>
                <a:cs typeface="DM Sans" pitchFamily="34" charset="-120"/>
              </a:rPr>
              <a:t>H3 User and Control (19)</a:t>
            </a:r>
            <a:endParaRPr lang="en-US" sz="2400" dirty="0"/>
          </a:p>
          <a:p>
            <a:pPr algn="ctr">
              <a:lnSpc>
                <a:spcPts val="2880"/>
              </a:lnSpc>
            </a:pPr>
            <a:endParaRPr lang="en-US" sz="2400" dirty="0"/>
          </a:p>
          <a:p>
            <a:pPr algn="ctr">
              <a:lnSpc>
                <a:spcPts val="2880"/>
              </a:lnSpc>
            </a:pPr>
            <a:r>
              <a:rPr lang="en-US" sz="2400" b="1" spc="-12" kern="0" dirty="0">
                <a:solidFill>
                  <a:srgbClr val="5A55F4">
                    <a:alpha val="54000"/>
                  </a:srgbClr>
                </a:solidFill>
                <a:latin typeface="DM Sans" pitchFamily="34" charset="0"/>
                <a:ea typeface="DM Sans" pitchFamily="34" charset="-122"/>
                <a:cs typeface="DM Sans" pitchFamily="34" charset="-120"/>
              </a:rPr>
              <a:t>H4 Consistency and Standards (15)</a:t>
            </a:r>
            <a:endParaRPr lang="en-US" sz="2400" dirty="0"/>
          </a:p>
          <a:p>
            <a:pPr algn="ctr">
              <a:lnSpc>
                <a:spcPts val="2880"/>
              </a:lnSpc>
            </a:pPr>
            <a:endParaRPr lang="en-US" sz="2400" dirty="0"/>
          </a:p>
          <a:p>
            <a:pPr algn="ctr">
              <a:lnSpc>
                <a:spcPts val="2880"/>
              </a:lnSpc>
            </a:pPr>
            <a:r>
              <a:rPr lang="en-US" sz="2400" b="1" spc="-12" kern="0" dirty="0">
                <a:solidFill>
                  <a:srgbClr val="5A55F4">
                    <a:alpha val="54000"/>
                  </a:srgbClr>
                </a:solidFill>
                <a:latin typeface="DM Sans" pitchFamily="34" charset="0"/>
                <a:ea typeface="DM Sans" pitchFamily="34" charset="-122"/>
                <a:cs typeface="DM Sans" pitchFamily="34" charset="-120"/>
              </a:rPr>
              <a:t>H11 Accessibility (11)</a:t>
            </a:r>
            <a:endParaRPr lang="en-US" sz="2400" dirty="0"/>
          </a:p>
        </p:txBody>
      </p:sp>
      <p:sp>
        <p:nvSpPr>
          <p:cNvPr id="4" name="Text 1"/>
          <p:cNvSpPr/>
          <p:nvPr/>
        </p:nvSpPr>
        <p:spPr>
          <a:xfrm>
            <a:off x="476287" y="502524"/>
            <a:ext cx="8229600" cy="205740"/>
          </a:xfrm>
          <a:prstGeom prst="rect">
            <a:avLst/>
          </a:prstGeom>
          <a:noFill/>
          <a:ln/>
        </p:spPr>
        <p:txBody>
          <a:bodyPr wrap="square" lIns="0" tIns="0" rIns="0" bIns="0" rtlCol="0" anchor="ctr"/>
          <a:lstStyle/>
          <a:p>
            <a:pPr algn="ctr">
              <a:lnSpc>
                <a:spcPts val="1620"/>
              </a:lnSpc>
            </a:pPr>
            <a:r>
              <a:rPr lang="en-US" sz="1400" b="1" spc="120" kern="0" dirty="0">
                <a:solidFill>
                  <a:srgbClr val="130A44"/>
                </a:solidFill>
                <a:latin typeface="DM Sans" pitchFamily="34" charset="0"/>
                <a:ea typeface="DM Sans" pitchFamily="34" charset="-122"/>
                <a:cs typeface="DM Sans" pitchFamily="34" charset="-120"/>
              </a:rPr>
              <a:t>MOST VIOLATED HEURISTICS</a:t>
            </a:r>
            <a:endParaRPr lang="en-US" sz="1350" dirty="0"/>
          </a:p>
        </p:txBody>
      </p:sp>
      <p:pic>
        <p:nvPicPr>
          <p:cNvPr id="5" name="Image 0" descr="https://pitch-assets-ccb95893-de3f-4266-973c-20049231b248.s3.eu-west-1.amazonaws.com/try-pitch-pdf-export-logo.svg">
            <a:hlinkClick r:id="rId3" tooltip=""/>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136595" y="4803153"/>
            <a:ext cx="515221" cy="22730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ECF4F9"/>
        </a:solidFill>
      </p:bgPr>
    </p:bg>
    <p:spTree>
      <p:nvGrpSpPr>
        <p:cNvPr id="1" name=""/>
        <p:cNvGrpSpPr/>
        <p:nvPr/>
      </p:nvGrpSpPr>
      <p:grpSpPr>
        <a:xfrm>
          <a:off x="0" y="0"/>
          <a:ext cx="0" cy="0"/>
          <a:chOff x="0" y="0"/>
          <a:chExt cx="0" cy="0"/>
        </a:xfrm>
      </p:grpSpPr>
      <p:pic>
        <p:nvPicPr>
          <p:cNvPr id="3" name="Image 0" descr="https://pitch-assets-ccb95893-de3f-4266-973c-20049231b248.s3.eu-west-1.amazonaws.com/fb3f675c-4417-488a-9c3a-1f7cf626dd6c?pitch-bytes=39386&amp;pitch-content-type=image%2Fpng">    </p:cNvPr>
          <p:cNvPicPr>
            <a:picLocks noChangeAspect="1"/>
          </p:cNvPicPr>
          <p:nvPr/>
        </p:nvPicPr>
        <p:blipFill>
          <a:blip r:embed="rId1"/>
          <a:srcRect l="16414" r="16414" t="0" b="0"/>
          <a:stretch/>
        </p:blipFill>
        <p:spPr>
          <a:xfrm>
            <a:off x="6905695" y="-159"/>
            <a:ext cx="2238375" cy="5141244"/>
          </a:xfrm>
          <a:prstGeom prst="rect">
            <a:avLst/>
          </a:prstGeom>
        </p:spPr>
      </p:pic>
      <p:sp>
        <p:nvSpPr>
          <p:cNvPr id="4" name="Text 0"/>
          <p:cNvSpPr/>
          <p:nvPr/>
        </p:nvSpPr>
        <p:spPr>
          <a:xfrm>
            <a:off x="475836" y="3846947"/>
            <a:ext cx="6400800" cy="819150"/>
          </a:xfrm>
          <a:prstGeom prst="rect">
            <a:avLst/>
          </a:prstGeom>
          <a:noFill/>
          <a:ln/>
        </p:spPr>
        <p:txBody>
          <a:bodyPr wrap="square" lIns="0" tIns="0" rIns="0" bIns="0" rtlCol="0" anchor="b"/>
          <a:lstStyle/>
          <a:p>
            <a:pPr algn="l">
              <a:lnSpc>
                <a:spcPts val="3240"/>
              </a:lnSpc>
            </a:pPr>
            <a:endParaRPr lang="en-US" sz="2700" dirty="0"/>
          </a:p>
          <a:p>
            <a:pPr algn="l" marL="190500" indent="-190500">
              <a:lnSpc>
                <a:spcPts val="3240"/>
              </a:lnSpc>
              <a:buSzPct val="100000"/>
              <a:buFont typeface="+mj-lt"/>
              <a:buAutoNum type="arabicPeriod" startAt="1"/>
            </a:pPr>
            <a:r>
              <a:rPr lang="en-US" sz="2700" b="1" spc="-12" kern="0" dirty="0">
                <a:solidFill>
                  <a:srgbClr val="130A44"/>
                </a:solidFill>
                <a:latin typeface="DM Sans" pitchFamily="34" charset="0"/>
                <a:ea typeface="DM Sans" pitchFamily="34" charset="-122"/>
                <a:cs typeface="DM Sans" pitchFamily="34" charset="-120"/>
              </a:rPr>
              <a:t>all UI and product revisions</a:t>
            </a:r>
            <a:endParaRPr lang="en-US" sz="2700" dirty="0"/>
          </a:p>
        </p:txBody>
      </p:sp>
      <p:pic>
        <p:nvPicPr>
          <p:cNvPr id="5" name="Image 1" descr="https://pitch-assets-ccb95893-de3f-4266-973c-20049231b248.s3.eu-west-1.amazonaws.com/try-pitch-pdf-export-logo.svg">
            <a:hlinkClick r:id="rId4" tooltip=""/>
          </p:cNvPr>
          <p:cNvPicPr>
            <a:picLocks noChangeAspect="1"/>
          </p:cNvPicPr>
          <p:nvPr/>
        </p:nvPicPr>
        <p:blipFill>
          <a:blip r:embed="rId2">
            <a:extLst>
              <a:ext uri="{96DAC541-7B7A-43D3-8B79-37D633B846F1}">
                <asvg:svgBlip xmlns:asvg="http://schemas.microsoft.com/office/drawing/2016/SVG/main" r:embed="rId3"/>
              </a:ext>
            </a:extLst>
          </a:blip>
          <a:srcRect l="0" r="0" t="0" b="0"/>
          <a:stretch/>
        </p:blipFill>
        <p:spPr>
          <a:xfrm>
            <a:off x="136595" y="4803153"/>
            <a:ext cx="515221" cy="22730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ECF4F9"/>
        </a:solidFill>
      </p:bgPr>
    </p:bg>
    <p:spTree>
      <p:nvGrpSpPr>
        <p:cNvPr id="1" name=""/>
        <p:cNvGrpSpPr/>
        <p:nvPr/>
      </p:nvGrpSpPr>
      <p:grpSpPr>
        <a:xfrm>
          <a:off x="0" y="0"/>
          <a:ext cx="0" cy="0"/>
          <a:chOff x="0" y="0"/>
          <a:chExt cx="0" cy="0"/>
        </a:xfrm>
      </p:grpSpPr>
      <p:sp>
        <p:nvSpPr>
          <p:cNvPr id="3" name="Text 0"/>
          <p:cNvSpPr/>
          <p:nvPr/>
        </p:nvSpPr>
        <p:spPr>
          <a:xfrm>
            <a:off x="476161" y="1338121"/>
            <a:ext cx="8229600" cy="2495550"/>
          </a:xfrm>
          <a:prstGeom prst="rect">
            <a:avLst/>
          </a:prstGeom>
          <a:noFill/>
          <a:ln/>
        </p:spPr>
        <p:txBody>
          <a:bodyPr wrap="square" lIns="0" tIns="0" rIns="0" bIns="0" rtlCol="0" anchor="t"/>
          <a:lstStyle/>
          <a:p>
            <a:pPr algn="l" marL="190500" indent="-190500">
              <a:lnSpc>
                <a:spcPts val="1680"/>
              </a:lnSpc>
              <a:spcAft>
                <a:spcPts val="600"/>
              </a:spcAft>
              <a:buSzPct val="100000"/>
              <a:buFont typeface="+mj-lt"/>
              <a:buAutoNum type="arabicPeriod" startAt="1"/>
            </a:pPr>
            <a:r>
              <a:rPr lang="en-US" sz="1200" b="0" dirty="0">
                <a:solidFill>
                  <a:srgbClr val="130A44"/>
                </a:solidFill>
                <a:latin typeface="DM Sans" pitchFamily="34" charset="0"/>
                <a:ea typeface="DM Sans" pitchFamily="34" charset="-122"/>
                <a:cs typeface="DM Sans" pitchFamily="34" charset="-120"/>
              </a:rPr>
              <a:t>Button inconsistency</a:t>
            </a:r>
            <a:endParaRPr lang="en-US" sz="1200" dirty="0"/>
          </a:p>
          <a:p>
            <a:pPr algn="l" marL="190500" indent="-190500">
              <a:lnSpc>
                <a:spcPts val="1680"/>
              </a:lnSpc>
              <a:spcAft>
                <a:spcPts val="600"/>
              </a:spcAft>
              <a:buSzPct val="100000"/>
              <a:buFont typeface="+mj-lt"/>
              <a:buAutoNum type="arabicPeriod" startAt="1"/>
            </a:pPr>
            <a:r>
              <a:rPr lang="en-US" sz="1200" b="0" dirty="0">
                <a:solidFill>
                  <a:srgbClr val="130A44"/>
                </a:solidFill>
                <a:latin typeface="DM Sans" pitchFamily="34" charset="0"/>
                <a:ea typeface="DM Sans" pitchFamily="34" charset="-122"/>
                <a:cs typeface="DM Sans" pitchFamily="34" charset="-120"/>
              </a:rPr>
              <a:t>Text box inconsistency</a:t>
            </a:r>
            <a:endParaRPr lang="en-US" sz="1200" dirty="0"/>
          </a:p>
          <a:p>
            <a:pPr algn="l" marL="190500" indent="-190500">
              <a:lnSpc>
                <a:spcPts val="1680"/>
              </a:lnSpc>
              <a:spcAft>
                <a:spcPts val="600"/>
              </a:spcAft>
              <a:buSzPct val="100000"/>
              <a:buFont typeface="+mj-lt"/>
              <a:buAutoNum type="arabicPeriod" startAt="1"/>
            </a:pPr>
            <a:r>
              <a:rPr lang="en-US" sz="1200" b="0" dirty="0">
                <a:solidFill>
                  <a:srgbClr val="130A44"/>
                </a:solidFill>
                <a:latin typeface="DM Sans" pitchFamily="34" charset="0"/>
                <a:ea typeface="DM Sans" pitchFamily="34" charset="-122"/>
                <a:cs typeface="DM Sans" pitchFamily="34" charset="-120"/>
              </a:rPr>
              <a:t>Accessibility</a:t>
            </a:r>
            <a:endParaRPr lang="en-US" sz="1200" dirty="0"/>
          </a:p>
          <a:p>
            <a:pPr algn="l" marL="190500" indent="-190500">
              <a:lnSpc>
                <a:spcPts val="1680"/>
              </a:lnSpc>
              <a:spcAft>
                <a:spcPts val="600"/>
              </a:spcAft>
              <a:buSzPct val="100000"/>
              <a:buFont typeface="+mj-lt"/>
              <a:buAutoNum type="arabicPeriod" startAt="1"/>
            </a:pPr>
            <a:r>
              <a:rPr lang="en-US" sz="1200" b="0" dirty="0">
                <a:solidFill>
                  <a:srgbClr val="130A44"/>
                </a:solidFill>
                <a:latin typeface="DM Sans" pitchFamily="34" charset="0"/>
                <a:ea typeface="DM Sans" pitchFamily="34" charset="-122"/>
                <a:cs typeface="DM Sans" pitchFamily="34" charset="-120"/>
              </a:rPr>
              <a:t>Terminology</a:t>
            </a:r>
            <a:endParaRPr lang="en-US" sz="1200" dirty="0"/>
          </a:p>
          <a:p>
            <a:pPr algn="l" marL="190500" indent="-190500">
              <a:lnSpc>
                <a:spcPts val="1680"/>
              </a:lnSpc>
              <a:spcAft>
                <a:spcPts val="600"/>
              </a:spcAft>
              <a:buSzPct val="100000"/>
              <a:buFont typeface="+mj-lt"/>
              <a:buAutoNum type="arabicPeriod" startAt="1"/>
            </a:pPr>
            <a:r>
              <a:rPr lang="en-US" sz="1200" b="0" dirty="0">
                <a:solidFill>
                  <a:srgbClr val="130A44"/>
                </a:solidFill>
                <a:latin typeface="DM Sans" pitchFamily="34" charset="0"/>
                <a:ea typeface="DM Sans" pitchFamily="34" charset="-122"/>
                <a:cs typeface="DM Sans" pitchFamily="34" charset="-120"/>
              </a:rPr>
              <a:t>Lack of undos</a:t>
            </a:r>
            <a:endParaRPr lang="en-US" sz="1200" dirty="0"/>
          </a:p>
          <a:p>
            <a:pPr algn="l" marL="190500" indent="-190500">
              <a:lnSpc>
                <a:spcPts val="1680"/>
              </a:lnSpc>
              <a:spcAft>
                <a:spcPts val="600"/>
              </a:spcAft>
              <a:buSzPct val="100000"/>
              <a:buFont typeface="+mj-lt"/>
              <a:buAutoNum type="arabicPeriod" startAt="1"/>
            </a:pPr>
            <a:r>
              <a:rPr lang="en-US" sz="1200" b="0" dirty="0">
                <a:solidFill>
                  <a:srgbClr val="130A44"/>
                </a:solidFill>
                <a:latin typeface="DM Sans" pitchFamily="34" charset="0"/>
                <a:ea typeface="DM Sans" pitchFamily="34" charset="-122"/>
                <a:cs typeface="DM Sans" pitchFamily="34" charset="-120"/>
              </a:rPr>
              <a:t>Lack of instructions</a:t>
            </a:r>
            <a:endParaRPr lang="en-US" sz="1200" dirty="0"/>
          </a:p>
          <a:p>
            <a:pPr algn="l" marL="190500" indent="-190500">
              <a:lnSpc>
                <a:spcPts val="1680"/>
              </a:lnSpc>
              <a:spcAft>
                <a:spcPts val="600"/>
              </a:spcAft>
              <a:buSzPct val="100000"/>
              <a:buFont typeface="+mj-lt"/>
              <a:buAutoNum type="arabicPeriod" startAt="1"/>
            </a:pPr>
            <a:r>
              <a:rPr lang="en-US" sz="1200" b="0" dirty="0">
                <a:solidFill>
                  <a:srgbClr val="130A44"/>
                </a:solidFill>
                <a:latin typeface="DM Sans" pitchFamily="34" charset="0"/>
                <a:ea typeface="DM Sans" pitchFamily="34" charset="-122"/>
                <a:cs typeface="DM Sans" pitchFamily="34" charset="-120"/>
              </a:rPr>
              <a:t>Extra features (see appendix)</a:t>
            </a:r>
            <a:endParaRPr lang="en-US" sz="1200" dirty="0"/>
          </a:p>
          <a:p>
            <a:pPr algn="l" marL="190500" indent="-190500">
              <a:lnSpc>
                <a:spcPts val="1680"/>
              </a:lnSpc>
              <a:spcAft>
                <a:spcPts val="600"/>
              </a:spcAft>
              <a:buSzPct val="100000"/>
              <a:buFont typeface="+mj-lt"/>
              <a:buAutoNum type="arabicPeriod" startAt="1"/>
            </a:pPr>
            <a:r>
              <a:rPr lang="en-US" sz="1200" b="0" dirty="0">
                <a:solidFill>
                  <a:srgbClr val="130A44"/>
                </a:solidFill>
                <a:latin typeface="DM Sans" pitchFamily="34" charset="0"/>
                <a:ea typeface="DM Sans" pitchFamily="34" charset="-122"/>
                <a:cs typeface="DM Sans" pitchFamily="34" charset="-120"/>
              </a:rPr>
              <a:t>Figma functionality (see appendix)</a:t>
            </a:r>
            <a:endParaRPr lang="en-US" sz="1200" dirty="0"/>
          </a:p>
          <a:p>
            <a:pPr algn="l" marL="190500" indent="-190500">
              <a:lnSpc>
                <a:spcPts val="1680"/>
              </a:lnSpc>
              <a:spcAft>
                <a:spcPts val="600"/>
              </a:spcAft>
              <a:buSzPct val="100000"/>
              <a:buFont typeface="+mj-lt"/>
              <a:buAutoNum type="arabicPeriod" startAt="1"/>
            </a:pPr>
            <a:r>
              <a:rPr lang="en-US" sz="1200" b="0" dirty="0">
                <a:solidFill>
                  <a:srgbClr val="130A44"/>
                </a:solidFill>
                <a:latin typeface="DM Sans" pitchFamily="34" charset="0"/>
                <a:ea typeface="DM Sans" pitchFamily="34" charset="-122"/>
                <a:cs typeface="DM Sans" pitchFamily="34" charset="-120"/>
              </a:rPr>
              <a:t>Violations we did not revise (see appendix)</a:t>
            </a:r>
            <a:endParaRPr lang="en-US" sz="1200" dirty="0"/>
          </a:p>
        </p:txBody>
      </p:sp>
      <p:sp>
        <p:nvSpPr>
          <p:cNvPr id="4" name="Text 1"/>
          <p:cNvSpPr/>
          <p:nvPr/>
        </p:nvSpPr>
        <p:spPr>
          <a:xfrm>
            <a:off x="476184" y="694362"/>
            <a:ext cx="8229600" cy="409575"/>
          </a:xfrm>
          <a:prstGeom prst="rect">
            <a:avLst/>
          </a:prstGeom>
          <a:noFill/>
          <a:ln/>
        </p:spPr>
        <p:txBody>
          <a:bodyPr wrap="square" lIns="0" tIns="0" rIns="0" bIns="0" rtlCol="0" anchor="t"/>
          <a:lstStyle/>
          <a:p>
            <a:pPr algn="l">
              <a:lnSpc>
                <a:spcPts val="3240"/>
              </a:lnSpc>
            </a:pPr>
            <a:r>
              <a:rPr lang="en-US" sz="2700" b="1" spc="-12" kern="0" dirty="0">
                <a:solidFill>
                  <a:srgbClr val="130A44"/>
                </a:solidFill>
                <a:latin typeface="DM Sans" pitchFamily="34" charset="0"/>
                <a:ea typeface="DM Sans" pitchFamily="34" charset="-122"/>
                <a:cs typeface="DM Sans" pitchFamily="34" charset="-120"/>
              </a:rPr>
              <a:t>Severity 3/4 Violation Categories</a:t>
            </a:r>
            <a:endParaRPr lang="en-US" sz="2700" dirty="0"/>
          </a:p>
        </p:txBody>
      </p:sp>
      <p:pic>
        <p:nvPicPr>
          <p:cNvPr id="5" name="Image 0" descr="https://pitch-assets-ccb95893-de3f-4266-973c-20049231b248.s3.eu-west-1.amazonaws.com/try-pitch-pdf-export-logo.svg">
            <a:hlinkClick r:id="rId3" tooltip=""/>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136595" y="4803153"/>
            <a:ext cx="515221" cy="227303"/>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42</Slides>
  <Notes>42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42</vt:i4>
      </vt:variant>
    </vt:vector>
  </HeadingPairs>
  <TitlesOfParts>
    <vt:vector size="45"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Assignment 8</dc:title>
  <dc:subject>PptxGenJS Presentation</dc:subject>
  <dc:creator>Pitch Software GmbH</dc:creator>
  <cp:lastModifiedBy>Pitch Software GmbH</cp:lastModifiedBy>
  <cp:revision>1</cp:revision>
  <dcterms:created xsi:type="dcterms:W3CDTF">2023-12-08T22:27:08Z</dcterms:created>
  <dcterms:modified xsi:type="dcterms:W3CDTF">2023-12-08T22:27:08Z</dcterms:modified>
</cp:coreProperties>
</file>