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fntdata" ContentType="application/x-fontdata"/>
  <Default Extension="png" ContentType="image/png"/>
  <Default Extension="gif" ContentType="image/gif"/>
  <Default Extension="m4v" ContentType="video/mp4"/>
  <Default Extension="mp4" ContentType="video/mp4"/>
  <Default Extension="svg" ContentType="image/svg+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notesMasterIdLst>
    <p:notesMasterId r:id="rId38"/>
  </p:notesMasterIdLst>
  <p:sldSz cx="9144000" cy="5143500"/>
  <p:notesSz cx="5143500" cy="9144000"/>
  <p:embeddedFontLst>
    <p:embeddedFont>
      <p:font typeface="DM Mono"/>
      <p:regular r:id="rId43"/>
      <p:italic r:id="rId44"/>
    </p:embeddedFont>
    <p:embeddedFont>
      <p:font typeface="Anybody"/>
      <p:boldItalic r:id="rId45"/>
      <p:regular r:id="rId46"/>
      <p:italic r:id="rId47"/>
      <p:bold r:id="rId48"/>
    </p:embeddedFont>
    <p:embeddedFont>
      <p:font typeface="DM Sans"/>
      <p:boldItalic r:id="rId49"/>
      <p:regular r:id="rId50"/>
      <p:italic r:id="rId51"/>
      <p:bold r:id="rId52"/>
    </p:embeddedFont>
    <p:embeddedFont>
      <p:font typeface="Apfel Grotezk"/>
      <p:regular r:id="rId53"/>
    </p:embeddedFont>
    <p:embeddedFont>
      <p:font typeface="Krona One"/>
      <p:regular r:id="rId5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 Id="rId43" Type="http://schemas.openxmlformats.org/officeDocument/2006/relationships/font" Target="fonts/DMMono-regular.fntdata"/><Relationship Id="rId44" Type="http://schemas.openxmlformats.org/officeDocument/2006/relationships/font" Target="fonts/DMMono-italic.fntdata"/><Relationship Id="rId45" Type="http://schemas.openxmlformats.org/officeDocument/2006/relationships/font" Target="fonts/Anybody-boldItalic.fntdata"/><Relationship Id="rId46" Type="http://schemas.openxmlformats.org/officeDocument/2006/relationships/font" Target="fonts/Anybody-regular.fntdata"/><Relationship Id="rId47" Type="http://schemas.openxmlformats.org/officeDocument/2006/relationships/font" Target="fonts/Anybody-italic.fntdata"/><Relationship Id="rId48" Type="http://schemas.openxmlformats.org/officeDocument/2006/relationships/font" Target="fonts/Anybody-bold.fntdata"/><Relationship Id="rId49" Type="http://schemas.openxmlformats.org/officeDocument/2006/relationships/font" Target="fonts/DMSans-boldItalic.fntdata"/><Relationship Id="rId50" Type="http://schemas.openxmlformats.org/officeDocument/2006/relationships/font" Target="fonts/DMSans-regular.fntdata"/><Relationship Id="rId51" Type="http://schemas.openxmlformats.org/officeDocument/2006/relationships/font" Target="fonts/DMSans-italic.fntdata"/><Relationship Id="rId52" Type="http://schemas.openxmlformats.org/officeDocument/2006/relationships/font" Target="fonts/DMSans-bold.fntdata"/><Relationship Id="rId53" Type="http://schemas.openxmlformats.org/officeDocument/2006/relationships/font" Target="fonts/ApfelGrotezk-regular.fntdata"/><Relationship Id="rId54" Type="http://schemas.openxmlformats.org/officeDocument/2006/relationships/font" Target="fonts/KronaOne-regular.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1.png"/><Relationship Id="rId2" Type="http://schemas.openxmlformats.org/officeDocument/2006/relationships/image" Target="../media/image-1-2.sv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svg"/><Relationship Id="rId10" Type="http://schemas.openxmlformats.org/officeDocument/2006/relationships/slideLayout" Target="../slideLayouts/slideLayout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1-1.png"/><Relationship Id="rId2" Type="http://schemas.openxmlformats.org/officeDocument/2006/relationships/image" Target="../media/image-11-2.sv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2-1.png"/><Relationship Id="rId2" Type="http://schemas.openxmlformats.org/officeDocument/2006/relationships/image" Target="../media/image-12-2.sv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3-1.png"/><Relationship Id="rId2" Type="http://schemas.openxmlformats.org/officeDocument/2006/relationships/image" Target="../media/image-13-2.sv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4-1.png"/><Relationship Id="rId2" Type="http://schemas.openxmlformats.org/officeDocument/2006/relationships/image" Target="../media/image-14-2.sv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5-1.png"/><Relationship Id="rId2" Type="http://schemas.openxmlformats.org/officeDocument/2006/relationships/image" Target="../media/image-15-2.sv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6-1.png"/><Relationship Id="rId2" Type="http://schemas.openxmlformats.org/officeDocument/2006/relationships/image" Target="../media/image-16-2.sv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7-1.png"/><Relationship Id="rId2" Type="http://schemas.openxmlformats.org/officeDocument/2006/relationships/image" Target="../media/image-17-2.sv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sv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sv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9"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1-1.png"/><Relationship Id="rId2" Type="http://schemas.openxmlformats.org/officeDocument/2006/relationships/image" Target="../media/image-21-2.sv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sv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svg"/><Relationship Id="rId5" Type="http://schemas.openxmlformats.org/officeDocument/2006/relationships/slideLayout" Target="../slideLayouts/slideLayout1.xml"/><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svg"/><Relationship Id="rId5" Type="http://schemas.openxmlformats.org/officeDocument/2006/relationships/slideLayout" Target="../slideLayouts/slideLayout1.xml"/><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5-1.png"/><Relationship Id="rId2" Type="http://schemas.openxmlformats.org/officeDocument/2006/relationships/image" Target="../media/image-25-2.svg"/><Relationship Id="rId4" Type="http://schemas.openxmlformats.org/officeDocument/2006/relationships/slideLayout" Target="../slideLayouts/slideLayout1.xml"/><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svg"/><Relationship Id="rId5" Type="http://schemas.openxmlformats.org/officeDocument/2006/relationships/slideLayout" Target="../slideLayouts/slideLayout1.xml"/><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7-1.png"/><Relationship Id="rId2" Type="http://schemas.openxmlformats.org/officeDocument/2006/relationships/image" Target="../media/image-27-2.svg"/><Relationship Id="rId4" Type="http://schemas.openxmlformats.org/officeDocument/2006/relationships/slideLayout" Target="../slideLayouts/slideLayout1.xml"/><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image" Target="../media/image-28-4.png"/><Relationship Id="rId5" Type="http://schemas.openxmlformats.org/officeDocument/2006/relationships/image" Target="../media/image-28-5.svg"/><Relationship Id="rId7" Type="http://schemas.openxmlformats.org/officeDocument/2006/relationships/slideLayout" Target="../slideLayouts/slideLayout1.xml"/><Relationship Id="rId8"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29-1.png"/><Relationship Id="rId2" Type="http://schemas.openxmlformats.org/officeDocument/2006/relationships/image" Target="../media/image-29-2.svg"/><Relationship Id="rId4" Type="http://schemas.openxmlformats.org/officeDocument/2006/relationships/slideLayout" Target="../slideLayouts/slideLayout1.xml"/><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7"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8" Type="http://schemas.openxmlformats.org/officeDocument/2006/relationships/slideLayout" Target="../slideLayouts/slideLayout1.xml"/><Relationship Id="rId1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hyperlink" Target="https://www.figma.com/file/IMbcM4pfHoG4L2ERLopgTh/MedFi-Prototype?type=design&amp;amp;node-id=49%3A3082&amp;amp;mode=design&amp;amp;t=5h3S1axcO4GiGiTo-1" TargetMode="External"/><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2" Type="http://schemas.openxmlformats.org/officeDocument/2006/relationships/image" Target="../media/image-30-1.png"/><Relationship Id="rId3" Type="http://schemas.openxmlformats.org/officeDocument/2006/relationships/image" Target="../media/image-30-2.svg"/><Relationship Id="rId5" Type="http://schemas.openxmlformats.org/officeDocument/2006/relationships/slideLayout" Target="../slideLayouts/slideLayout1.xml"/><Relationship Id="rId6"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image" Target="../media/image-31-3.svg"/><Relationship Id="rId5" Type="http://schemas.openxmlformats.org/officeDocument/2006/relationships/slideLayout" Target="../slideLayouts/slideLayout1.xml"/><Relationship Id="rId6"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2-1.png"/><Relationship Id="rId2" Type="http://schemas.openxmlformats.org/officeDocument/2006/relationships/image" Target="../media/image-32-2.png"/><Relationship Id="rId3" Type="http://schemas.openxmlformats.org/officeDocument/2006/relationships/image" Target="../media/image-32-3.svg"/><Relationship Id="rId5" Type="http://schemas.openxmlformats.org/officeDocument/2006/relationships/slideLayout" Target="../slideLayouts/slideLayout1.xml"/><Relationship Id="rId6"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image" Target="../media/image-33-3.png"/><Relationship Id="rId4" Type="http://schemas.openxmlformats.org/officeDocument/2006/relationships/image" Target="../media/image-33-4.svg"/><Relationship Id="rId6" Type="http://schemas.openxmlformats.org/officeDocument/2006/relationships/slideLayout" Target="../slideLayouts/slideLayout1.xml"/><Relationship Id="rId7"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image" Target="../media/image-34-4.png"/><Relationship Id="rId5" Type="http://schemas.openxmlformats.org/officeDocument/2006/relationships/image" Target="../media/image-34-5.svg"/><Relationship Id="rId7" Type="http://schemas.openxmlformats.org/officeDocument/2006/relationships/slideLayout" Target="../slideLayouts/slideLayout1.xml"/><Relationship Id="rId8"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image" Target="../media/image-35-3.png"/><Relationship Id="rId4" Type="http://schemas.openxmlformats.org/officeDocument/2006/relationships/image" Target="../media/image-35-4.svg"/><Relationship Id="rId6" Type="http://schemas.openxmlformats.org/officeDocument/2006/relationships/slideLayout" Target="../slideLayouts/slideLayout1.xml"/><Relationship Id="rId7"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last_slide&amp;utm_content=e317d09a-9c02-47f9-b634-f0dd65fb1822&amp;utm_term=PDF-PPTX-lastslide&amp;ad_group=last_slide" TargetMode="External"/><Relationship Id="rId1" Type="http://schemas.openxmlformats.org/officeDocument/2006/relationships/image" Target="../media/image-36-1.png"/><Relationship Id="rId2" Type="http://schemas.openxmlformats.org/officeDocument/2006/relationships/image" Target="../media/image-36-2.png"/><Relationship Id="rId4" Type="http://schemas.openxmlformats.org/officeDocument/2006/relationships/slideLayout" Target="../slideLayouts/slideLayout1.xml"/><Relationship Id="rId5"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4-1.png"/><Relationship Id="rId2" Type="http://schemas.openxmlformats.org/officeDocument/2006/relationships/image" Target="../media/image-4-2.sv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5-1.png"/><Relationship Id="rId2" Type="http://schemas.openxmlformats.org/officeDocument/2006/relationships/image" Target="../media/image-5-2.sv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6-1.png"/><Relationship Id="rId2" Type="http://schemas.openxmlformats.org/officeDocument/2006/relationships/image" Target="../media/image-6-2.sv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7-1.png"/><Relationship Id="rId2" Type="http://schemas.openxmlformats.org/officeDocument/2006/relationships/image" Target="../media/image-7-2.sv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8-1.png"/><Relationship Id="rId2" Type="http://schemas.openxmlformats.org/officeDocument/2006/relationships/image" Target="../media/image-8-2.sv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e317d09a-9c02-47f9-b634-f0dd65fb1822&amp;utm_term=PDF-PPTX-lastslide&amp;ad_group=last_slide" TargetMode="External"/><Relationship Id="rId1" Type="http://schemas.openxmlformats.org/officeDocument/2006/relationships/image" Target="../media/image-9-1.png"/><Relationship Id="rId2" Type="http://schemas.openxmlformats.org/officeDocument/2006/relationships/image" Target="../media/image-9-2.sv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609CFF">
            <a:alpha val="18000"/>
          </a:srgbClr>
        </a:solidFill>
      </p:bgPr>
    </p:bg>
    <p:spTree>
      <p:nvGrpSpPr>
        <p:cNvPr id="1" name=""/>
        <p:cNvGrpSpPr/>
        <p:nvPr/>
      </p:nvGrpSpPr>
      <p:grpSpPr>
        <a:xfrm>
          <a:off x="0" y="0"/>
          <a:ext cx="0" cy="0"/>
          <a:chOff x="0" y="0"/>
          <a:chExt cx="0" cy="0"/>
        </a:xfrm>
      </p:grpSpPr>
      <p:sp>
        <p:nvSpPr>
          <p:cNvPr id="3" name="Shape 0"/>
          <p:cNvSpPr/>
          <p:nvPr/>
        </p:nvSpPr>
        <p:spPr>
          <a:xfrm>
            <a:off x="4201" y="4078"/>
            <a:ext cx="9139799" cy="538551"/>
          </a:xfrm>
          <a:prstGeom prst="roundRect">
            <a:avLst>
              <a:gd name="adj" fmla="val -169789"/>
            </a:avLst>
          </a:prstGeom>
          <a:solidFill>
            <a:srgbClr val="0064FF"/>
          </a:solidFill>
          <a:ln/>
        </p:spPr>
      </p:sp>
      <p:sp>
        <p:nvSpPr>
          <p:cNvPr id="4" name="Text 1"/>
          <p:cNvSpPr/>
          <p:nvPr/>
        </p:nvSpPr>
        <p:spPr>
          <a:xfrm>
            <a:off x="476250" y="2067728"/>
            <a:ext cx="7315200" cy="795337"/>
          </a:xfrm>
          <a:prstGeom prst="rect">
            <a:avLst/>
          </a:prstGeom>
          <a:noFill/>
          <a:ln/>
        </p:spPr>
        <p:txBody>
          <a:bodyPr wrap="square" lIns="0" tIns="0" rIns="0" bIns="0" rtlCol="0" anchor="b"/>
          <a:lstStyle/>
          <a:p>
            <a:pPr algn="l">
              <a:lnSpc>
                <a:spcPts val="6075"/>
              </a:lnSpc>
            </a:pPr>
            <a:r>
              <a:rPr lang="en-US" sz="6800" b="0" spc="-96" kern="0" dirty="0">
                <a:solidFill>
                  <a:srgbClr val="0064FF"/>
                </a:solidFill>
                <a:latin typeface="Krona One" pitchFamily="34" charset="0"/>
                <a:ea typeface="Krona One" pitchFamily="34" charset="-122"/>
                <a:cs typeface="Krona One" pitchFamily="34" charset="-120"/>
              </a:rPr>
              <a:t>Tell Me More</a:t>
            </a:r>
            <a:endParaRPr lang="en-US" sz="6750" dirty="0"/>
          </a:p>
        </p:txBody>
      </p:sp>
      <p:sp>
        <p:nvSpPr>
          <p:cNvPr id="5" name="Text 2"/>
          <p:cNvSpPr/>
          <p:nvPr/>
        </p:nvSpPr>
        <p:spPr>
          <a:xfrm>
            <a:off x="595768" y="87100"/>
            <a:ext cx="1828800" cy="395288"/>
          </a:xfrm>
          <a:prstGeom prst="rect">
            <a:avLst/>
          </a:prstGeom>
          <a:noFill/>
          <a:ln/>
        </p:spPr>
        <p:txBody>
          <a:bodyPr wrap="square" lIns="0" tIns="0" rIns="0" bIns="0" rtlCol="0" anchor="t"/>
          <a:lstStyle/>
          <a:p>
            <a:pPr algn="l"/>
            <a:r>
              <a:rPr lang="en-US" sz="1200" b="1" spc="-24" kern="0" dirty="0">
                <a:solidFill>
                  <a:srgbClr val="FFFFFF"/>
                </a:solidFill>
                <a:latin typeface="DM Sans" pitchFamily="34" charset="0"/>
                <a:ea typeface="DM Sans" pitchFamily="34" charset="-122"/>
                <a:cs typeface="DM Sans" pitchFamily="34" charset="-120"/>
              </a:rPr>
              <a:t>CS 147 </a:t>
            </a:r>
            <a:endParaRPr lang="en-US" sz="1200" dirty="0"/>
          </a:p>
          <a:p>
            <a:pPr algn="l"/>
            <a:r>
              <a:rPr lang="en-US" sz="1200" b="1" spc="-24" kern="0" dirty="0">
                <a:solidFill>
                  <a:srgbClr val="FFFFFF"/>
                </a:solidFill>
                <a:latin typeface="DM Sans" pitchFamily="34" charset="0"/>
                <a:ea typeface="DM Sans" pitchFamily="34" charset="-122"/>
                <a:cs typeface="DM Sans" pitchFamily="34" charset="-120"/>
              </a:rPr>
              <a:t>Preserving the Past</a:t>
            </a:r>
            <a:endParaRPr lang="en-US" sz="1200" dirty="0"/>
          </a:p>
        </p:txBody>
      </p:sp>
      <p:sp>
        <p:nvSpPr>
          <p:cNvPr id="6" name="Text 3"/>
          <p:cNvSpPr/>
          <p:nvPr/>
        </p:nvSpPr>
        <p:spPr>
          <a:xfrm>
            <a:off x="597939" y="3438384"/>
            <a:ext cx="3657600" cy="274290"/>
          </a:xfrm>
          <a:prstGeom prst="rect">
            <a:avLst/>
          </a:prstGeom>
          <a:noFill/>
          <a:ln/>
        </p:spPr>
        <p:txBody>
          <a:bodyPr wrap="square" lIns="0" tIns="0" rIns="0" bIns="0" rtlCol="0" anchor="t"/>
          <a:lstStyle/>
          <a:p>
            <a:pPr algn="l">
              <a:lnSpc>
                <a:spcPts val="2160"/>
              </a:lnSpc>
            </a:pPr>
            <a:r>
              <a:rPr lang="en-US" sz="1400" b="1" spc="-48" kern="0" dirty="0">
                <a:solidFill>
                  <a:srgbClr val="130F0F"/>
                </a:solidFill>
                <a:latin typeface="Apfel Grotezk" pitchFamily="34" charset="0"/>
                <a:ea typeface="Apfel Grotezk" pitchFamily="34" charset="-122"/>
                <a:cs typeface="Apfel Grotezk" pitchFamily="34" charset="-120"/>
              </a:rPr>
              <a:t>Paige Olson    Chloe Pae    Gabe Iluma</a:t>
            </a:r>
            <a:endParaRPr lang="en-US" sz="1350" dirty="0"/>
          </a:p>
        </p:txBody>
      </p:sp>
      <p:sp>
        <p:nvSpPr>
          <p:cNvPr id="7" name="Text 4"/>
          <p:cNvSpPr/>
          <p:nvPr/>
        </p:nvSpPr>
        <p:spPr>
          <a:xfrm>
            <a:off x="594831" y="2951678"/>
            <a:ext cx="6400800" cy="297656"/>
          </a:xfrm>
          <a:prstGeom prst="rect">
            <a:avLst/>
          </a:prstGeom>
          <a:noFill/>
          <a:ln/>
        </p:spPr>
        <p:txBody>
          <a:bodyPr wrap="square" lIns="0" tIns="0" rIns="0" bIns="0" rtlCol="0" anchor="b"/>
          <a:lstStyle/>
          <a:p>
            <a:pPr algn="l"/>
            <a:r>
              <a:rPr lang="en-US" sz="1800" b="0" spc="-24" kern="0" dirty="0">
                <a:solidFill>
                  <a:srgbClr val="130F0F"/>
                </a:solidFill>
                <a:latin typeface="DM Sans" pitchFamily="34" charset="0"/>
                <a:ea typeface="DM Sans" pitchFamily="34" charset="-122"/>
                <a:cs typeface="DM Sans" pitchFamily="34" charset="-120"/>
              </a:rPr>
              <a:t>Medium-fi prototyping</a:t>
            </a:r>
            <a:endParaRPr lang="en-US" sz="1800" dirty="0"/>
          </a:p>
        </p:txBody>
      </p:sp>
      <p:sp>
        <p:nvSpPr>
          <p:cNvPr id="8" name="Text 5"/>
          <p:cNvSpPr/>
          <p:nvPr/>
        </p:nvSpPr>
        <p:spPr>
          <a:xfrm>
            <a:off x="6833660" y="82844"/>
            <a:ext cx="2743200" cy="395287"/>
          </a:xfrm>
          <a:prstGeom prst="rect">
            <a:avLst/>
          </a:prstGeom>
          <a:noFill/>
          <a:ln/>
        </p:spPr>
        <p:txBody>
          <a:bodyPr wrap="square" lIns="0" tIns="0" rIns="0" bIns="0" rtlCol="0" anchor="t"/>
          <a:lstStyle/>
          <a:p>
            <a:pPr algn="r"/>
            <a:r>
              <a:rPr lang="en-US" sz="1200" b="1" spc="-24" kern="0" dirty="0">
                <a:solidFill>
                  <a:srgbClr val="FFFFFF"/>
                </a:solidFill>
                <a:latin typeface="DM Sans" pitchFamily="34" charset="0"/>
                <a:ea typeface="DM Sans" pitchFamily="34" charset="-122"/>
                <a:cs typeface="DM Sans" pitchFamily="34" charset="-120"/>
              </a:rPr>
              <a:t>Medium-Fi Prototyping</a:t>
            </a:r>
            <a:endParaRPr lang="en-US" sz="1200" dirty="0"/>
          </a:p>
          <a:p>
            <a:pPr algn="r"/>
            <a:r>
              <a:rPr lang="en-US" sz="1200" b="1" spc="-24" kern="0" dirty="0">
                <a:solidFill>
                  <a:srgbClr val="FFFFFF"/>
                </a:solidFill>
                <a:latin typeface="DM Sans" pitchFamily="34" charset="0"/>
                <a:ea typeface="DM Sans" pitchFamily="34" charset="-122"/>
                <a:cs typeface="DM Sans" pitchFamily="34" charset="-120"/>
              </a:rPr>
              <a:t>Assignment 6 </a:t>
            </a:r>
            <a:endParaRPr lang="en-US" sz="1200" dirty="0"/>
          </a:p>
        </p:txBody>
      </p:sp>
      <p:pic>
        <p:nvPicPr>
          <p:cNvPr id="9"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76355"/>
            <a:ext cx="7315200" cy="471487"/>
          </a:xfrm>
          <a:prstGeom prst="rect">
            <a:avLst/>
          </a:prstGeom>
          <a:noFill/>
          <a:ln/>
        </p:spPr>
        <p:txBody>
          <a:bodyPr wrap="square" lIns="0" tIns="0" rIns="0" bIns="0" rtlCol="0" anchor="b"/>
          <a:lstStyle/>
          <a:p>
            <a:pPr algn="l">
              <a:lnSpc>
                <a:spcPts val="3375"/>
              </a:lnSpc>
            </a:pPr>
            <a:r>
              <a:rPr lang="en-US" sz="3800" b="0" spc="-96" kern="0" dirty="0">
                <a:solidFill>
                  <a:srgbClr val="0064FF"/>
                </a:solidFill>
                <a:latin typeface="Krona One" pitchFamily="34" charset="0"/>
                <a:ea typeface="Krona One" pitchFamily="34" charset="-122"/>
                <a:cs typeface="Krona One" pitchFamily="34" charset="-120"/>
              </a:rPr>
              <a:t>Reflecting Values in TMM</a:t>
            </a:r>
            <a:endParaRPr lang="en-US" sz="3750" dirty="0"/>
          </a:p>
        </p:txBody>
      </p:sp>
      <p:sp>
        <p:nvSpPr>
          <p:cNvPr id="4" name="Text 1"/>
          <p:cNvSpPr/>
          <p:nvPr/>
        </p:nvSpPr>
        <p:spPr>
          <a:xfrm>
            <a:off x="3654959" y="4147759"/>
            <a:ext cx="2743200" cy="731453"/>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Privacy</a:t>
            </a:r>
            <a:endParaRPr lang="en-US" sz="1200" dirty="0"/>
          </a:p>
          <a:p>
            <a:pPr algn="ctr">
              <a:lnSpc>
                <a:spcPts val="1920"/>
              </a:lnSpc>
            </a:pPr>
            <a:r>
              <a:rPr lang="en-US" sz="900" b="0" spc="-48" kern="0" dirty="0">
                <a:solidFill>
                  <a:srgbClr val="130F0F"/>
                </a:solidFill>
                <a:latin typeface="Anybody" pitchFamily="34" charset="0"/>
                <a:ea typeface="Anybody" pitchFamily="34" charset="-122"/>
                <a:cs typeface="Anybody" pitchFamily="34" charset="-120"/>
              </a:rPr>
              <a:t>Locked questions until user has reesponded</a:t>
            </a:r>
            <a:endParaRPr lang="en-US" sz="1200" dirty="0"/>
          </a:p>
        </p:txBody>
      </p:sp>
      <p:sp>
        <p:nvSpPr>
          <p:cNvPr id="5" name="Text 2"/>
          <p:cNvSpPr/>
          <p:nvPr/>
        </p:nvSpPr>
        <p:spPr>
          <a:xfrm>
            <a:off x="523883" y="4152219"/>
            <a:ext cx="2743200" cy="487635"/>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Vulnerability</a:t>
            </a:r>
            <a:endParaRPr lang="en-US" sz="1200" dirty="0"/>
          </a:p>
          <a:p>
            <a:pPr algn="ctr">
              <a:lnSpc>
                <a:spcPts val="1920"/>
              </a:lnSpc>
            </a:pPr>
            <a:r>
              <a:rPr lang="en-US" sz="900" b="0" i="1" spc="-48" kern="0" dirty="0">
                <a:solidFill>
                  <a:srgbClr val="130F0F"/>
                </a:solidFill>
                <a:latin typeface="Anybody" pitchFamily="34" charset="0"/>
                <a:ea typeface="Anybody" pitchFamily="34" charset="-122"/>
                <a:cs typeface="Anybody" pitchFamily="34" charset="-120"/>
              </a:rPr>
              <a:t>Relaxing colors to evoke calmness</a:t>
            </a:r>
            <a:endParaRPr lang="en-US" sz="1200" dirty="0"/>
          </a:p>
        </p:txBody>
      </p:sp>
      <p:sp>
        <p:nvSpPr>
          <p:cNvPr id="6" name="Text 3"/>
          <p:cNvSpPr/>
          <p:nvPr/>
        </p:nvSpPr>
        <p:spPr>
          <a:xfrm>
            <a:off x="476250" y="1043742"/>
            <a:ext cx="8229600" cy="243818"/>
          </a:xfrm>
          <a:prstGeom prst="rect">
            <a:avLst/>
          </a:prstGeom>
          <a:noFill/>
          <a:ln/>
        </p:spPr>
        <p:txBody>
          <a:bodyPr wrap="square" lIns="0" tIns="0" rIns="0" bIns="0" rtlCol="0" anchor="t"/>
          <a:lstStyle/>
          <a:p>
            <a:pPr algn="l">
              <a:lnSpc>
                <a:spcPts val="1920"/>
              </a:lnSpc>
            </a:pPr>
            <a:r>
              <a:rPr lang="en-US" sz="1200" b="0" spc="-48" kern="0" dirty="0">
                <a:solidFill>
                  <a:srgbClr val="130F0F"/>
                </a:solidFill>
                <a:latin typeface="Anybody" pitchFamily="34" charset="0"/>
                <a:ea typeface="Anybody" pitchFamily="34" charset="-122"/>
                <a:cs typeface="Anybody" pitchFamily="34" charset="-120"/>
              </a:rPr>
              <a:t>Here are some screenshotes from our Med-Fi prototype to exemplify how we seek to implement our values.</a:t>
            </a:r>
            <a:endParaRPr lang="en-US" sz="1200" dirty="0"/>
          </a:p>
        </p:txBody>
      </p:sp>
      <p:pic>
        <p:nvPicPr>
          <p:cNvPr id="7" name="Image 0" descr="https://pitch-assets-ccb95893-de3f-4266-973c-20049231b248.s3.eu-west-1.amazonaws.com/53f7b495-2771-499a-be27-9140f3664954?pitch-bytes=428780&amp;pitch-content-type=image%2Fpng">    </p:cNvPr>
          <p:cNvPicPr>
            <a:picLocks noChangeAspect="1"/>
          </p:cNvPicPr>
          <p:nvPr/>
        </p:nvPicPr>
        <p:blipFill>
          <a:blip r:embed="rId1"/>
          <a:srcRect l="0" r="0" t="0" b="0"/>
          <a:stretch/>
        </p:blipFill>
        <p:spPr>
          <a:xfrm>
            <a:off x="476963" y="1849148"/>
            <a:ext cx="1031488" cy="2057400"/>
          </a:xfrm>
          <a:prstGeom prst="rect">
            <a:avLst/>
          </a:prstGeom>
        </p:spPr>
      </p:pic>
      <p:sp>
        <p:nvSpPr>
          <p:cNvPr id="8" name="Text 4"/>
          <p:cNvSpPr/>
          <p:nvPr/>
        </p:nvSpPr>
        <p:spPr>
          <a:xfrm>
            <a:off x="6542813" y="4152219"/>
            <a:ext cx="2743200" cy="731453"/>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Community</a:t>
            </a:r>
            <a:endParaRPr lang="en-US" sz="1200" dirty="0"/>
          </a:p>
          <a:p>
            <a:pPr algn="ctr">
              <a:lnSpc>
                <a:spcPts val="1920"/>
              </a:lnSpc>
            </a:pPr>
            <a:r>
              <a:rPr lang="en-US" sz="900" b="0" spc="-48" kern="0" dirty="0">
                <a:solidFill>
                  <a:srgbClr val="130F0F"/>
                </a:solidFill>
                <a:latin typeface="Anybody" pitchFamily="34" charset="0"/>
                <a:ea typeface="Anybody" pitchFamily="34" charset="-122"/>
                <a:cs typeface="Anybody" pitchFamily="34" charset="-120"/>
              </a:rPr>
              <a:t>Add friends and set unique Friendship Goals and Cadences</a:t>
            </a:r>
            <a:endParaRPr lang="en-US" sz="1200" dirty="0"/>
          </a:p>
        </p:txBody>
      </p:sp>
      <p:pic>
        <p:nvPicPr>
          <p:cNvPr id="9" name="Image 1" descr="https://pitch-assets-ccb95893-de3f-4266-973c-20049231b248.s3.eu-west-1.amazonaws.com/e907e4bf-a95d-4324-9aea-a3769400b73e?pitch-bytes=476295&amp;pitch-content-type=image%2Fpng">    </p:cNvPr>
          <p:cNvPicPr>
            <a:picLocks noChangeAspect="1"/>
          </p:cNvPicPr>
          <p:nvPr/>
        </p:nvPicPr>
        <p:blipFill>
          <a:blip r:embed="rId2"/>
          <a:srcRect l="0" r="0" t="0" b="0"/>
          <a:stretch/>
        </p:blipFill>
        <p:spPr>
          <a:xfrm>
            <a:off x="3497975" y="1849148"/>
            <a:ext cx="1025927" cy="2057400"/>
          </a:xfrm>
          <a:prstGeom prst="rect">
            <a:avLst/>
          </a:prstGeom>
        </p:spPr>
      </p:pic>
      <p:pic>
        <p:nvPicPr>
          <p:cNvPr id="10" name="Image 2" descr="https://pitch-assets-ccb95893-de3f-4266-973c-20049231b248.s3.eu-west-1.amazonaws.com/da3c6826-0447-4675-829c-d455ccf34102?pitch-bytes=535589&amp;pitch-content-type=image%2Fpng">    </p:cNvPr>
          <p:cNvPicPr>
            <a:picLocks noChangeAspect="1"/>
          </p:cNvPicPr>
          <p:nvPr/>
        </p:nvPicPr>
        <p:blipFill>
          <a:blip r:embed="rId3"/>
          <a:srcRect l="0" r="0" t="0" b="0"/>
          <a:stretch/>
        </p:blipFill>
        <p:spPr>
          <a:xfrm>
            <a:off x="1637699" y="1849148"/>
            <a:ext cx="1016306" cy="2057400"/>
          </a:xfrm>
          <a:prstGeom prst="rect">
            <a:avLst/>
          </a:prstGeom>
        </p:spPr>
      </p:pic>
      <p:pic>
        <p:nvPicPr>
          <p:cNvPr id="11" name="Image 3" descr="https://pitch-assets-ccb95893-de3f-4266-973c-20049231b248.s3.eu-west-1.amazonaws.com/15c568ab-8161-43a5-a141-067ee5e2b86e?pitch-bytes=798080&amp;pitch-content-type=image%2Fpng">    </p:cNvPr>
          <p:cNvPicPr>
            <a:picLocks noChangeAspect="1"/>
          </p:cNvPicPr>
          <p:nvPr/>
        </p:nvPicPr>
        <p:blipFill>
          <a:blip r:embed="rId4"/>
          <a:srcRect l="0" r="0" t="0" b="0"/>
          <a:stretch/>
        </p:blipFill>
        <p:spPr>
          <a:xfrm>
            <a:off x="7652047" y="1849148"/>
            <a:ext cx="1020426" cy="2057400"/>
          </a:xfrm>
          <a:prstGeom prst="rect">
            <a:avLst/>
          </a:prstGeom>
        </p:spPr>
      </p:pic>
      <p:pic>
        <p:nvPicPr>
          <p:cNvPr id="12" name="Image 4" descr="https://pitch-assets-ccb95893-de3f-4266-973c-20049231b248.s3.eu-west-1.amazonaws.com/103daba6-e884-4ea8-9783-12b69f482734?pitch-bytes=467510&amp;pitch-content-type=image%2Fpng">    </p:cNvPr>
          <p:cNvPicPr>
            <a:picLocks noChangeAspect="1"/>
          </p:cNvPicPr>
          <p:nvPr/>
        </p:nvPicPr>
        <p:blipFill>
          <a:blip r:embed="rId5"/>
          <a:srcRect l="0" r="0" t="0" b="0"/>
          <a:stretch/>
        </p:blipFill>
        <p:spPr>
          <a:xfrm>
            <a:off x="6492232" y="1849148"/>
            <a:ext cx="1013712" cy="2057400"/>
          </a:xfrm>
          <a:prstGeom prst="rect">
            <a:avLst/>
          </a:prstGeom>
        </p:spPr>
      </p:pic>
      <p:pic>
        <p:nvPicPr>
          <p:cNvPr id="13" name="Image 5" descr="https://pitch-assets-ccb95893-de3f-4266-973c-20049231b248.s3.eu-west-1.amazonaws.com/891d3724-c284-4c77-82dc-1938ceff10b3?pitch-bytes=531519&amp;pitch-content-type=image%2Fpng">    </p:cNvPr>
          <p:cNvPicPr>
            <a:picLocks noChangeAspect="1"/>
          </p:cNvPicPr>
          <p:nvPr/>
        </p:nvPicPr>
        <p:blipFill>
          <a:blip r:embed="rId6"/>
          <a:srcRect l="0" r="0" t="0" b="0"/>
          <a:stretch/>
        </p:blipFill>
        <p:spPr>
          <a:xfrm>
            <a:off x="4640593" y="1849148"/>
            <a:ext cx="1006871" cy="2057400"/>
          </a:xfrm>
          <a:prstGeom prst="rect">
            <a:avLst/>
          </a:prstGeom>
        </p:spPr>
      </p:pic>
      <p:pic>
        <p:nvPicPr>
          <p:cNvPr id="14" name="Image 6" descr="https://pitch-assets-ccb95893-de3f-4266-973c-20049231b248.s3.eu-west-1.amazonaws.com/try-pitch-pdf-export-logo.svg">
            <a:hlinkClick r:id="rId9" tooltip=""/>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36595" y="4803153"/>
            <a:ext cx="515221" cy="2273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69271"/>
            <a:ext cx="7315200" cy="280988"/>
          </a:xfrm>
          <a:prstGeom prst="rect">
            <a:avLst/>
          </a:prstGeom>
          <a:noFill/>
          <a:ln/>
        </p:spPr>
        <p:txBody>
          <a:bodyPr wrap="square" lIns="0" tIns="0" rIns="0" bIns="0" rtlCol="0" anchor="b"/>
          <a:lstStyle/>
          <a:p>
            <a:pPr algn="l">
              <a:lnSpc>
                <a:spcPts val="1875"/>
              </a:lnSpc>
            </a:pPr>
            <a:r>
              <a:rPr lang="en-US" sz="3000" b="0" spc="-96" kern="0" dirty="0">
                <a:solidFill>
                  <a:srgbClr val="0064FF"/>
                </a:solidFill>
                <a:latin typeface="Krona One" pitchFamily="34" charset="0"/>
                <a:ea typeface="Krona One" pitchFamily="34" charset="-122"/>
                <a:cs typeface="Krona One" pitchFamily="34" charset="-120"/>
              </a:rPr>
              <a:t>Value Tensions</a:t>
            </a:r>
            <a:endParaRPr lang="en-US" sz="3750" dirty="0"/>
          </a:p>
        </p:txBody>
      </p:sp>
      <p:sp>
        <p:nvSpPr>
          <p:cNvPr id="4" name="Text 1"/>
          <p:cNvSpPr/>
          <p:nvPr/>
        </p:nvSpPr>
        <p:spPr>
          <a:xfrm>
            <a:off x="476250" y="1099662"/>
            <a:ext cx="7315200" cy="330994"/>
          </a:xfrm>
          <a:prstGeom prst="rect">
            <a:avLst/>
          </a:prstGeom>
          <a:noFill/>
          <a:ln/>
        </p:spPr>
        <p:txBody>
          <a:bodyPr wrap="square" lIns="0" tIns="0" rIns="0" bIns="0" rtlCol="0" anchor="b"/>
          <a:lstStyle/>
          <a:p>
            <a:pPr algn="l">
              <a:lnSpc>
                <a:spcPts val="2363"/>
              </a:lnSpc>
            </a:pPr>
            <a:r>
              <a:rPr lang="en-US" sz="2600" b="0" spc="-96" kern="0" dirty="0">
                <a:solidFill>
                  <a:srgbClr val="003A95"/>
                </a:solidFill>
                <a:latin typeface="Krona One" pitchFamily="34" charset="0"/>
                <a:ea typeface="Krona One" pitchFamily="34" charset="-122"/>
                <a:cs typeface="Krona One" pitchFamily="34" charset="-120"/>
              </a:rPr>
              <a:t>Vulnerability vs. Privacy</a:t>
            </a:r>
            <a:endParaRPr lang="en-US" sz="2625" dirty="0"/>
          </a:p>
        </p:txBody>
      </p:sp>
      <p:sp>
        <p:nvSpPr>
          <p:cNvPr id="5" name="Text 2"/>
          <p:cNvSpPr/>
          <p:nvPr/>
        </p:nvSpPr>
        <p:spPr>
          <a:xfrm>
            <a:off x="476250" y="2845810"/>
            <a:ext cx="7315200" cy="330994"/>
          </a:xfrm>
          <a:prstGeom prst="rect">
            <a:avLst/>
          </a:prstGeom>
          <a:noFill/>
          <a:ln/>
        </p:spPr>
        <p:txBody>
          <a:bodyPr wrap="square" lIns="0" tIns="0" rIns="0" bIns="0" rtlCol="0" anchor="b"/>
          <a:lstStyle/>
          <a:p>
            <a:pPr algn="l">
              <a:lnSpc>
                <a:spcPts val="2363"/>
              </a:lnSpc>
            </a:pPr>
            <a:r>
              <a:rPr lang="en-US" sz="2600" b="0" spc="-96" kern="0" dirty="0">
                <a:solidFill>
                  <a:srgbClr val="003A95"/>
                </a:solidFill>
                <a:latin typeface="Krona One" pitchFamily="34" charset="0"/>
                <a:ea typeface="Krona One" pitchFamily="34" charset="-122"/>
                <a:cs typeface="Krona One" pitchFamily="34" charset="-120"/>
              </a:rPr>
              <a:t>Community vs. Reflection</a:t>
            </a:r>
            <a:endParaRPr lang="en-US" sz="2625" dirty="0"/>
          </a:p>
        </p:txBody>
      </p:sp>
      <p:sp>
        <p:nvSpPr>
          <p:cNvPr id="6" name="Text 3"/>
          <p:cNvSpPr/>
          <p:nvPr/>
        </p:nvSpPr>
        <p:spPr>
          <a:xfrm>
            <a:off x="476250" y="1461914"/>
            <a:ext cx="8229600" cy="857250"/>
          </a:xfrm>
          <a:prstGeom prst="rect">
            <a:avLst/>
          </a:prstGeom>
          <a:noFill/>
          <a:ln/>
        </p:spPr>
        <p:txBody>
          <a:bodyPr wrap="square" lIns="0" tIns="0" rIns="0" bIns="0" rtlCol="0" anchor="t"/>
          <a:lstStyle/>
          <a:p>
            <a:pPr algn="l">
              <a:lnSpc>
                <a:spcPts val="2280"/>
              </a:lnSpc>
            </a:pPr>
            <a:r>
              <a:rPr lang="en-US" sz="1400" b="0" spc="-48" kern="0" dirty="0">
                <a:solidFill>
                  <a:srgbClr val="130F0F"/>
                </a:solidFill>
                <a:latin typeface="Apfel Grotezk" pitchFamily="34" charset="0"/>
                <a:ea typeface="Apfel Grotezk" pitchFamily="34" charset="-122"/>
                <a:cs typeface="Apfel Grotezk" pitchFamily="34" charset="-120"/>
              </a:rPr>
              <a:t>We want our users to be able to initiate meaningful conversations on our platform, and be truly vulnerable. Our prompts are geared towards encouraging emotional responses. However, users may feel weary about sharing personal thoughts or moments if they fear exposure by their friends or the platform itself. </a:t>
            </a:r>
            <a:endParaRPr lang="en-US" sz="1425" dirty="0"/>
          </a:p>
        </p:txBody>
      </p:sp>
      <p:sp>
        <p:nvSpPr>
          <p:cNvPr id="7" name="Text 4"/>
          <p:cNvSpPr/>
          <p:nvPr/>
        </p:nvSpPr>
        <p:spPr>
          <a:xfrm>
            <a:off x="476250" y="3173623"/>
            <a:ext cx="8229600" cy="1143000"/>
          </a:xfrm>
          <a:prstGeom prst="rect">
            <a:avLst/>
          </a:prstGeom>
          <a:noFill/>
          <a:ln/>
        </p:spPr>
        <p:txBody>
          <a:bodyPr wrap="square" lIns="0" tIns="0" rIns="0" bIns="0" rtlCol="0" anchor="t"/>
          <a:lstStyle/>
          <a:p>
            <a:pPr algn="l">
              <a:lnSpc>
                <a:spcPts val="2280"/>
              </a:lnSpc>
            </a:pPr>
            <a:r>
              <a:rPr lang="en-US" sz="1400" b="0" spc="-48" kern="0" dirty="0">
                <a:solidFill>
                  <a:srgbClr val="130F0F"/>
                </a:solidFill>
                <a:latin typeface="Apfel Grotezk" pitchFamily="34" charset="0"/>
                <a:ea typeface="Apfel Grotezk" pitchFamily="34" charset="-122"/>
                <a:cs typeface="Apfel Grotezk" pitchFamily="34" charset="-120"/>
              </a:rPr>
              <a:t>We want TMM users to connect with their friends, but also utilize the platform as an opportunity to reflect on their own emotions and how successful they are at showing up for their friends. There is clearly a tension here between how users should utilize and spend time on TMM, but we believe that self reflection can postively impact community and relationships and do not want to sacrifice either feature. </a:t>
            </a:r>
            <a:endParaRPr lang="en-US" sz="1425" dirty="0"/>
          </a:p>
        </p:txBody>
      </p:sp>
      <p:pic>
        <p:nvPicPr>
          <p:cNvPr id="8"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800" b="0" spc="-24" kern="0" dirty="0">
                <a:solidFill>
                  <a:srgbClr val="0064FF"/>
                </a:solidFill>
                <a:latin typeface="Krona One" pitchFamily="34" charset="0"/>
                <a:ea typeface="Krona One" pitchFamily="34" charset="-122"/>
                <a:cs typeface="Krona One" pitchFamily="34" charset="-120"/>
              </a:rPr>
              <a:t>Tasks</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Tasks</a:t>
            </a:r>
            <a:endParaRPr lang="en-US" sz="3750" dirty="0"/>
          </a:p>
        </p:txBody>
      </p:sp>
      <p:sp>
        <p:nvSpPr>
          <p:cNvPr id="4" name="Text 1"/>
          <p:cNvSpPr/>
          <p:nvPr/>
        </p:nvSpPr>
        <p:spPr>
          <a:xfrm>
            <a:off x="476011" y="1443985"/>
            <a:ext cx="8229600" cy="304800"/>
          </a:xfrm>
          <a:prstGeom prst="rect">
            <a:avLst/>
          </a:prstGeom>
          <a:noFill/>
          <a:ln/>
        </p:spPr>
        <p:txBody>
          <a:bodyPr wrap="square" lIns="0" tIns="0" rIns="0" bIns="0" rtlCol="0" anchor="ctr"/>
          <a:lstStyle/>
          <a:p>
            <a:pPr algn="r">
              <a:lnSpc>
                <a:spcPts val="2400"/>
              </a:lnSpc>
            </a:pPr>
            <a:r>
              <a:rPr lang="en-US" sz="1500" b="0" spc="-48" kern="0" dirty="0">
                <a:solidFill>
                  <a:srgbClr val="130F0F"/>
                </a:solidFill>
                <a:latin typeface="Anybody" pitchFamily="34" charset="0"/>
                <a:ea typeface="Anybody" pitchFamily="34" charset="-122"/>
                <a:cs typeface="Anybody" pitchFamily="34" charset="-120"/>
              </a:rPr>
              <a:t>Answer a prompt in order to see your friend group’s responses</a:t>
            </a:r>
            <a:endParaRPr lang="en-US" sz="1500" dirty="0"/>
          </a:p>
        </p:txBody>
      </p:sp>
      <p:sp>
        <p:nvSpPr>
          <p:cNvPr id="5" name="Text 2"/>
          <p:cNvSpPr/>
          <p:nvPr/>
        </p:nvSpPr>
        <p:spPr>
          <a:xfrm>
            <a:off x="479161" y="1398766"/>
            <a:ext cx="18288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Simple</a:t>
            </a:r>
            <a:endParaRPr lang="en-US" sz="2400" dirty="0"/>
          </a:p>
        </p:txBody>
      </p:sp>
      <p:sp>
        <p:nvSpPr>
          <p:cNvPr id="6" name="Text 3"/>
          <p:cNvSpPr/>
          <p:nvPr/>
        </p:nvSpPr>
        <p:spPr>
          <a:xfrm>
            <a:off x="476011" y="2416638"/>
            <a:ext cx="8229600" cy="304800"/>
          </a:xfrm>
          <a:prstGeom prst="rect">
            <a:avLst/>
          </a:prstGeom>
          <a:noFill/>
          <a:ln/>
        </p:spPr>
        <p:txBody>
          <a:bodyPr wrap="square" lIns="0" tIns="0" rIns="0" bIns="0" rtlCol="0" anchor="ctr"/>
          <a:lstStyle/>
          <a:p>
            <a:pPr algn="r">
              <a:lnSpc>
                <a:spcPts val="2400"/>
              </a:lnSpc>
            </a:pPr>
            <a:r>
              <a:rPr lang="en-US" sz="1500" b="0" spc="-48" kern="0" dirty="0">
                <a:solidFill>
                  <a:srgbClr val="130F0F"/>
                </a:solidFill>
                <a:latin typeface="Anybody" pitchFamily="34" charset="0"/>
                <a:ea typeface="Anybody" pitchFamily="34" charset="-122"/>
                <a:cs typeface="Anybody" pitchFamily="34" charset="-120"/>
              </a:rPr>
              <a:t>Suggest a question for the group to answer</a:t>
            </a:r>
            <a:endParaRPr lang="en-US" sz="1500" dirty="0"/>
          </a:p>
        </p:txBody>
      </p:sp>
      <p:sp>
        <p:nvSpPr>
          <p:cNvPr id="7" name="Text 4"/>
          <p:cNvSpPr/>
          <p:nvPr/>
        </p:nvSpPr>
        <p:spPr>
          <a:xfrm>
            <a:off x="479161" y="2371419"/>
            <a:ext cx="27432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Moderate</a:t>
            </a:r>
            <a:endParaRPr lang="en-US" sz="2400" dirty="0"/>
          </a:p>
        </p:txBody>
      </p:sp>
      <p:sp>
        <p:nvSpPr>
          <p:cNvPr id="8" name="Text 5"/>
          <p:cNvSpPr/>
          <p:nvPr/>
        </p:nvSpPr>
        <p:spPr>
          <a:xfrm>
            <a:off x="476011" y="3399318"/>
            <a:ext cx="8229600" cy="304800"/>
          </a:xfrm>
          <a:prstGeom prst="rect">
            <a:avLst/>
          </a:prstGeom>
          <a:noFill/>
          <a:ln/>
        </p:spPr>
        <p:txBody>
          <a:bodyPr wrap="square" lIns="0" tIns="0" rIns="0" bIns="0" rtlCol="0" anchor="ctr"/>
          <a:lstStyle/>
          <a:p>
            <a:pPr algn="r">
              <a:lnSpc>
                <a:spcPts val="2400"/>
              </a:lnSpc>
            </a:pPr>
            <a:r>
              <a:rPr lang="en-US" sz="1500" b="0" spc="-48" kern="0" dirty="0">
                <a:solidFill>
                  <a:srgbClr val="130F0F"/>
                </a:solidFill>
                <a:latin typeface="Anybody" pitchFamily="34" charset="0"/>
                <a:ea typeface="Anybody" pitchFamily="34" charset="-122"/>
                <a:cs typeface="Anybody" pitchFamily="34" charset="-120"/>
              </a:rPr>
              <a:t>Build a group of friends to encourage sharing vulnerable thoughts</a:t>
            </a:r>
            <a:endParaRPr lang="en-US" sz="1500" dirty="0"/>
          </a:p>
        </p:txBody>
      </p:sp>
      <p:sp>
        <p:nvSpPr>
          <p:cNvPr id="9" name="Text 6"/>
          <p:cNvSpPr/>
          <p:nvPr/>
        </p:nvSpPr>
        <p:spPr>
          <a:xfrm>
            <a:off x="479161" y="3354098"/>
            <a:ext cx="27432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Complex</a:t>
            </a:r>
            <a:endParaRPr lang="en-US" sz="2400" dirty="0"/>
          </a:p>
        </p:txBody>
      </p:sp>
      <p:sp>
        <p:nvSpPr>
          <p:cNvPr id="10" name="Text 7"/>
          <p:cNvSpPr/>
          <p:nvPr/>
        </p:nvSpPr>
        <p:spPr>
          <a:xfrm>
            <a:off x="476010" y="4392076"/>
            <a:ext cx="8229600" cy="274290"/>
          </a:xfrm>
          <a:prstGeom prst="rect">
            <a:avLst/>
          </a:prstGeom>
          <a:noFill/>
          <a:ln/>
        </p:spPr>
        <p:txBody>
          <a:bodyPr wrap="square" lIns="0" tIns="0" rIns="0" bIns="0" rtlCol="0" anchor="ctr"/>
          <a:lstStyle/>
          <a:p>
            <a:pPr algn="ctr">
              <a:lnSpc>
                <a:spcPts val="2160"/>
              </a:lnSpc>
            </a:pPr>
            <a:r>
              <a:rPr lang="en-US" sz="1000" b="0" i="1" spc="-48" kern="0" dirty="0">
                <a:solidFill>
                  <a:srgbClr val="130F0F"/>
                </a:solidFill>
                <a:latin typeface="Anybody" pitchFamily="34" charset="0"/>
                <a:ea typeface="Anybody" pitchFamily="34" charset="-122"/>
                <a:cs typeface="Anybody" pitchFamily="34" charset="-120"/>
              </a:rPr>
              <a:t>Note: No changes were made to the tasks from Assignment 5</a:t>
            </a:r>
            <a:endParaRPr lang="en-US" sz="1350" dirty="0"/>
          </a:p>
        </p:txBody>
      </p:sp>
      <p:pic>
        <p:nvPicPr>
          <p:cNvPr id="11"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800" b="0" spc="-24" kern="0" dirty="0">
                <a:solidFill>
                  <a:srgbClr val="0064FF"/>
                </a:solidFill>
                <a:latin typeface="Krona One" pitchFamily="34" charset="0"/>
                <a:ea typeface="Krona One" pitchFamily="34" charset="-122"/>
                <a:cs typeface="Krona One" pitchFamily="34" charset="-120"/>
              </a:rPr>
              <a:t>Usability Goals</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011" y="1490142"/>
            <a:ext cx="8229600" cy="914400"/>
          </a:xfrm>
          <a:prstGeom prst="rect">
            <a:avLst/>
          </a:prstGeom>
          <a:noFill/>
          <a:ln/>
        </p:spPr>
        <p:txBody>
          <a:bodyPr wrap="square" lIns="0" tIns="0" rIns="0" bIns="0" rtlCol="0" anchor="ctr"/>
          <a:lstStyle/>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Efficiency: filling out questions and interacting with others is simple, encouraging users to return</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Pleasing — high enjoyability and benefit in using Tell Me More</a:t>
            </a:r>
            <a:endParaRPr lang="en-US" sz="1500" dirty="0"/>
          </a:p>
        </p:txBody>
      </p:sp>
      <p:sp>
        <p:nvSpPr>
          <p:cNvPr id="4" name="Text 1"/>
          <p:cNvSpPr/>
          <p:nvPr/>
        </p:nvSpPr>
        <p:spPr>
          <a:xfrm>
            <a:off x="479161" y="1097945"/>
            <a:ext cx="45720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Usability Goals</a:t>
            </a:r>
            <a:endParaRPr lang="en-US" sz="2400" dirty="0"/>
          </a:p>
        </p:txBody>
      </p:sp>
      <p:sp>
        <p:nvSpPr>
          <p:cNvPr id="5" name="Text 2"/>
          <p:cNvSpPr/>
          <p:nvPr/>
        </p:nvSpPr>
        <p:spPr>
          <a:xfrm>
            <a:off x="479161" y="2782540"/>
            <a:ext cx="45720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Key Metrics</a:t>
            </a:r>
            <a:endParaRPr lang="en-US" sz="2400" dirty="0"/>
          </a:p>
        </p:txBody>
      </p:sp>
      <p:sp>
        <p:nvSpPr>
          <p:cNvPr id="6" name="Text 3"/>
          <p:cNvSpPr/>
          <p:nvPr/>
        </p:nvSpPr>
        <p:spPr>
          <a:xfrm>
            <a:off x="476011" y="3198079"/>
            <a:ext cx="8229600" cy="1219200"/>
          </a:xfrm>
          <a:prstGeom prst="rect">
            <a:avLst/>
          </a:prstGeom>
          <a:noFill/>
          <a:ln/>
        </p:spPr>
        <p:txBody>
          <a:bodyPr wrap="square" lIns="0" tIns="0" rIns="0" bIns="0" rtlCol="0" anchor="ctr"/>
          <a:lstStyle/>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Number of errors</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Time spent per task</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Severity of errors</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User rating &amp; qualitative data</a:t>
            </a:r>
            <a:endParaRPr lang="en-US" sz="1500" dirty="0"/>
          </a:p>
        </p:txBody>
      </p:sp>
      <p:sp>
        <p:nvSpPr>
          <p:cNvPr id="7" name="Text 4"/>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Usability Goals + Key Metrics</a:t>
            </a:r>
            <a:endParaRPr lang="en-US" sz="3750" dirty="0"/>
          </a:p>
        </p:txBody>
      </p:sp>
      <p:pic>
        <p:nvPicPr>
          <p:cNvPr id="8"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011" y="1497776"/>
            <a:ext cx="4572000" cy="3352800"/>
          </a:xfrm>
          <a:prstGeom prst="rect">
            <a:avLst/>
          </a:prstGeom>
          <a:noFill/>
          <a:ln/>
        </p:spPr>
        <p:txBody>
          <a:bodyPr wrap="square" lIns="0" tIns="0" rIns="0" bIns="0" rtlCol="0" anchor="ctr"/>
          <a:lstStyle/>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Our LowFi efficiency results were extremely positive</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We hope that all our tasks can be accomplished in a "reasonable" time frame</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There are multiple ways to accomplish each task, accommodating a diverse range of users and promoting user autonomy</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Our home screen now features "Quick Action" buttons for our most common tasks</a:t>
            </a:r>
            <a:endParaRPr lang="en-US" sz="1500" dirty="0"/>
          </a:p>
        </p:txBody>
      </p:sp>
      <p:sp>
        <p:nvSpPr>
          <p:cNvPr id="4" name="Text 1"/>
          <p:cNvSpPr/>
          <p:nvPr/>
        </p:nvSpPr>
        <p:spPr>
          <a:xfrm>
            <a:off x="479161" y="1118000"/>
            <a:ext cx="45720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Efficiency</a:t>
            </a:r>
            <a:endParaRPr lang="en-US" sz="2400" dirty="0"/>
          </a:p>
        </p:txBody>
      </p:sp>
      <p:sp>
        <p:nvSpPr>
          <p:cNvPr id="5" name="Text 2"/>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TMM's Progress on Goals</a:t>
            </a:r>
            <a:endParaRPr lang="en-US" sz="3750" dirty="0"/>
          </a:p>
        </p:txBody>
      </p:sp>
      <p:sp>
        <p:nvSpPr>
          <p:cNvPr id="6" name="Text 3"/>
          <p:cNvSpPr/>
          <p:nvPr/>
        </p:nvSpPr>
        <p:spPr>
          <a:xfrm>
            <a:off x="4707551" y="1493566"/>
            <a:ext cx="4572000" cy="3352800"/>
          </a:xfrm>
          <a:prstGeom prst="rect">
            <a:avLst/>
          </a:prstGeom>
          <a:noFill/>
          <a:ln/>
        </p:spPr>
        <p:txBody>
          <a:bodyPr wrap="square" lIns="0" tIns="0" rIns="0" bIns="0" rtlCol="0" anchor="ctr"/>
          <a:lstStyle/>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Our LowFi pleasing results were very positive, but users did not fully understand the purpose of our app</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We made TMM more aesthetically pleasing from a visual perspective, whiich we believe will promote enjoyabiliity</a:t>
            </a:r>
            <a:endParaRPr lang="en-US" sz="1500" dirty="0"/>
          </a:p>
          <a:p>
            <a:pPr algn="l" marL="190500" indent="-190500">
              <a:lnSpc>
                <a:spcPts val="2400"/>
              </a:lnSpc>
              <a:buSzPct val="100000"/>
              <a:buChar char="•"/>
            </a:pPr>
            <a:r>
              <a:rPr lang="en-US" sz="1500" b="0" spc="-48" kern="0" dirty="0">
                <a:solidFill>
                  <a:srgbClr val="130F0F"/>
                </a:solidFill>
                <a:latin typeface="Anybody" pitchFamily="34" charset="0"/>
                <a:ea typeface="Anybody" pitchFamily="34" charset="-122"/>
                <a:cs typeface="Anybody" pitchFamily="34" charset="-120"/>
              </a:rPr>
              <a:t>Users can easily interact with mutliple friend groups one on platform through our Groups page, allowing them to consolidate efforts to check in on their friends</a:t>
            </a:r>
            <a:endParaRPr lang="en-US" sz="1500" dirty="0"/>
          </a:p>
        </p:txBody>
      </p:sp>
      <p:sp>
        <p:nvSpPr>
          <p:cNvPr id="7" name="Text 4"/>
          <p:cNvSpPr/>
          <p:nvPr/>
        </p:nvSpPr>
        <p:spPr>
          <a:xfrm>
            <a:off x="4710702" y="1119142"/>
            <a:ext cx="45720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Pleasing</a:t>
            </a:r>
            <a:endParaRPr lang="en-US" sz="2400" dirty="0"/>
          </a:p>
        </p:txBody>
      </p:sp>
      <p:pic>
        <p:nvPicPr>
          <p:cNvPr id="8"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8229600" cy="595312"/>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000" b="0" spc="-24" kern="0" dirty="0">
                <a:solidFill>
                  <a:srgbClr val="0064FF"/>
                </a:solidFill>
                <a:latin typeface="Krona One" pitchFamily="34" charset="0"/>
                <a:ea typeface="Krona One" pitchFamily="34" charset="-122"/>
                <a:cs typeface="Krona One" pitchFamily="34" charset="-120"/>
              </a:rPr>
              <a:t>Revised Interface Sketches</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Big Change #1:</a:t>
            </a:r>
            <a:endParaRPr lang="en-US" sz="3750" dirty="0"/>
          </a:p>
        </p:txBody>
      </p:sp>
      <p:sp>
        <p:nvSpPr>
          <p:cNvPr id="4" name="Text 1"/>
          <p:cNvSpPr/>
          <p:nvPr/>
        </p:nvSpPr>
        <p:spPr>
          <a:xfrm>
            <a:off x="479161" y="1017727"/>
            <a:ext cx="8229600" cy="762000"/>
          </a:xfrm>
          <a:prstGeom prst="rect">
            <a:avLst/>
          </a:prstGeom>
          <a:noFill/>
          <a:ln/>
        </p:spPr>
        <p:txBody>
          <a:bodyPr wrap="square" lIns="0" tIns="0" rIns="0" bIns="0" rtlCol="0" anchor="t"/>
          <a:lstStyle/>
          <a:p>
            <a:pPr algn="l">
              <a:lnSpc>
                <a:spcPts val="1200"/>
              </a:lnSpc>
            </a:pPr>
            <a:r>
              <a:rPr lang="en-US" sz="2400" b="0" spc="-24" kern="0" dirty="0">
                <a:solidFill>
                  <a:srgbClr val="003A95"/>
                </a:solidFill>
                <a:latin typeface="Krona One" pitchFamily="34" charset="0"/>
                <a:ea typeface="Krona One" pitchFamily="34" charset="-122"/>
                <a:cs typeface="Krona One" pitchFamily="34" charset="-120"/>
              </a:rPr>
              <a:t>Revised Home Screen</a:t>
            </a:r>
            <a:endParaRPr lang="en-US" sz="2400" dirty="0"/>
          </a:p>
          <a:p>
            <a:pPr algn="l">
              <a:lnSpc>
                <a:spcPts val="1200"/>
              </a:lnSpc>
            </a:pPr>
            <a:endParaRPr lang="en-US" sz="2400" dirty="0"/>
          </a:p>
          <a:p>
            <a:pPr algn="l">
              <a:lnSpc>
                <a:spcPts val="1200"/>
              </a:lnSpc>
            </a:pPr>
            <a:endParaRPr lang="en-US" sz="2400" dirty="0"/>
          </a:p>
          <a:p>
            <a:pPr algn="l">
              <a:lnSpc>
                <a:spcPts val="1200"/>
              </a:lnSpc>
            </a:pPr>
            <a:endParaRPr lang="en-US" sz="2400" dirty="0"/>
          </a:p>
          <a:p>
            <a:pPr algn="l">
              <a:lnSpc>
                <a:spcPts val="1200"/>
              </a:lnSpc>
            </a:pPr>
            <a:endParaRPr lang="en-US" sz="2400" dirty="0"/>
          </a:p>
        </p:txBody>
      </p:sp>
      <p:sp>
        <p:nvSpPr>
          <p:cNvPr id="5" name="Text 2"/>
          <p:cNvSpPr/>
          <p:nvPr/>
        </p:nvSpPr>
        <p:spPr>
          <a:xfrm>
            <a:off x="4421466" y="1311782"/>
            <a:ext cx="5486400" cy="3657266"/>
          </a:xfrm>
          <a:prstGeom prst="rect">
            <a:avLst/>
          </a:prstGeom>
          <a:noFill/>
          <a:ln/>
        </p:spPr>
        <p:txBody>
          <a:bodyPr wrap="square" lIns="0" tIns="0" rIns="0" bIns="0" rtlCol="0" anchor="t"/>
          <a:lstStyle/>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Feedback: </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Lo-Fi testing suggested that users did not know how to carry out certain tasks with ease, especially when starting from the Home page. TA feedback suggested that adding the questions to the home page would make it more action-oriented.</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Change:</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Added Recent Responses, Quick Actions, and Respond buttons. Displayed questions on screen.</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Usabiliity Goals: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Making our home screen more action-oriented will help our efficiency goal, as users will be able to carry out tasks directly from the home screen instead of navigating to the Groups tab. Adding questions + responses helps our pleasing goal as they are fun to see!</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Key Metrics: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Time spent per task and number of errors will decrease if tasks can be easily accessed via the home screen</a:t>
            </a:r>
            <a:endParaRPr lang="en-US" sz="1200" dirty="0"/>
          </a:p>
        </p:txBody>
      </p:sp>
      <p:pic>
        <p:nvPicPr>
          <p:cNvPr id="6" name="Image 0" descr="https://pitch-assets-ccb95893-de3f-4266-973c-20049231b248.s3.eu-west-1.amazonaws.com/7ca4ece7-ea4b-42c0-815b-cdb3bd703122?pitch-bytes=230223&amp;pitch-content-type=image%2Fpng">    </p:cNvPr>
          <p:cNvPicPr>
            <a:picLocks noChangeAspect="1"/>
          </p:cNvPicPr>
          <p:nvPr/>
        </p:nvPicPr>
        <p:blipFill>
          <a:blip r:embed="rId1"/>
          <a:srcRect l="0" r="0" t="0" b="0"/>
          <a:stretch/>
        </p:blipFill>
        <p:spPr>
          <a:xfrm>
            <a:off x="147520" y="1857639"/>
            <a:ext cx="1132909" cy="2061427"/>
          </a:xfrm>
          <a:prstGeom prst="rect">
            <a:avLst/>
          </a:prstGeom>
        </p:spPr>
      </p:pic>
      <p:sp>
        <p:nvSpPr>
          <p:cNvPr id="7" name="Shape 3"/>
          <p:cNvSpPr/>
          <p:nvPr/>
        </p:nvSpPr>
        <p:spPr>
          <a:xfrm>
            <a:off x="2633664" y="2886232"/>
            <a:ext cx="497499" cy="0"/>
          </a:xfrm>
          <a:prstGeom prst="line">
            <a:avLst/>
          </a:prstGeom>
          <a:solidFill>
            <a:srgbClr val="130F0F"/>
          </a:solidFill>
          <a:ln w="21167">
            <a:solidFill>
              <a:srgbClr val="130F0F"/>
            </a:solidFill>
            <a:prstDash val="solid"/>
            <a:headEnd type="none"/>
            <a:tailEnd type="triangle"/>
          </a:ln>
        </p:spPr>
      </p:sp>
      <p:pic>
        <p:nvPicPr>
          <p:cNvPr id="8" name="Image 1" descr="https://pitch-assets-ccb95893-de3f-4266-973c-20049231b248.s3.eu-west-1.amazonaws.com/dab67aed-bc67-459b-b7b2-aa17b0631396?pitch-bytes=360809&amp;pitch-content-type=image%2Fpng">    </p:cNvPr>
          <p:cNvPicPr>
            <a:picLocks noChangeAspect="1"/>
          </p:cNvPicPr>
          <p:nvPr/>
        </p:nvPicPr>
        <p:blipFill>
          <a:blip r:embed="rId2"/>
          <a:srcRect l="0" r="0" t="0" b="0"/>
          <a:stretch/>
        </p:blipFill>
        <p:spPr>
          <a:xfrm>
            <a:off x="3134028" y="1688542"/>
            <a:ext cx="1167072" cy="2402796"/>
          </a:xfrm>
          <a:prstGeom prst="rect">
            <a:avLst/>
          </a:prstGeom>
        </p:spPr>
      </p:pic>
      <p:pic>
        <p:nvPicPr>
          <p:cNvPr id="9" name="Image 2" descr="https://pitch-assets-ccb95893-de3f-4266-973c-20049231b248.s3.eu-west-1.amazonaws.com/ccb6d2ea-a3e2-4885-9118-7283012b6bd0?pitch-bytes=69124&amp;pitch-content-type=image%2Fpng">    </p:cNvPr>
          <p:cNvPicPr>
            <a:picLocks noChangeAspect="1"/>
          </p:cNvPicPr>
          <p:nvPr/>
        </p:nvPicPr>
        <p:blipFill>
          <a:blip r:embed="rId3"/>
          <a:srcRect l="0" r="6309" t="0" b="0"/>
          <a:stretch/>
        </p:blipFill>
        <p:spPr>
          <a:xfrm>
            <a:off x="1706592" y="1857639"/>
            <a:ext cx="1030419" cy="2057400"/>
          </a:xfrm>
          <a:prstGeom prst="rect">
            <a:avLst/>
          </a:prstGeom>
        </p:spPr>
      </p:pic>
      <p:sp>
        <p:nvSpPr>
          <p:cNvPr id="10" name="Shape 4"/>
          <p:cNvSpPr/>
          <p:nvPr/>
        </p:nvSpPr>
        <p:spPr>
          <a:xfrm>
            <a:off x="1281499" y="2886004"/>
            <a:ext cx="424627" cy="0"/>
          </a:xfrm>
          <a:prstGeom prst="line">
            <a:avLst/>
          </a:prstGeom>
          <a:solidFill>
            <a:srgbClr val="130F0F"/>
          </a:solidFill>
          <a:ln w="21167">
            <a:solidFill>
              <a:srgbClr val="130F0F"/>
            </a:solidFill>
            <a:prstDash val="solid"/>
            <a:headEnd type="none"/>
            <a:tailEnd type="triangle"/>
          </a:ln>
        </p:spPr>
      </p:sp>
      <p:pic>
        <p:nvPicPr>
          <p:cNvPr id="11"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Big Change #2:</a:t>
            </a:r>
            <a:endParaRPr lang="en-US" sz="3750" dirty="0"/>
          </a:p>
        </p:txBody>
      </p:sp>
      <p:sp>
        <p:nvSpPr>
          <p:cNvPr id="4" name="Text 1"/>
          <p:cNvSpPr/>
          <p:nvPr/>
        </p:nvSpPr>
        <p:spPr>
          <a:xfrm>
            <a:off x="479161" y="905417"/>
            <a:ext cx="82296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Design to Encourage Vulnerability</a:t>
            </a:r>
            <a:endParaRPr lang="en-US" sz="2400" dirty="0"/>
          </a:p>
        </p:txBody>
      </p:sp>
      <p:sp>
        <p:nvSpPr>
          <p:cNvPr id="5" name="Text 2"/>
          <p:cNvSpPr/>
          <p:nvPr/>
        </p:nvSpPr>
        <p:spPr>
          <a:xfrm>
            <a:off x="4256666" y="1434869"/>
            <a:ext cx="4572000" cy="3413447"/>
          </a:xfrm>
          <a:prstGeom prst="rect">
            <a:avLst/>
          </a:prstGeom>
          <a:noFill/>
          <a:ln/>
        </p:spPr>
        <p:txBody>
          <a:bodyPr wrap="square" lIns="0" tIns="0" rIns="0" bIns="0" rtlCol="0" anchor="t"/>
          <a:lstStyle/>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Feedback: </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Lo-Fi testing suggested that users may not share a lot of detail in their responses and may not understand that TellMeMore aims to encourage vulnerability and is not just another social media app.</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Change:</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We added a new logo, calming colors, rounded edges, an intro page, and success messages. We used mental health and journaling apps as inpsiration to curate a calm and vulnerable theme. </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Usabiliity Goals: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By making our app more inviting and aesthetically welcoming, we hope that users will find the app more pleasing and feel they can be vulnerable.</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Key Metrics: </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By creating a more calming atmosphere where users reap TMM's intended benefits, user rating's will increease</a:t>
            </a:r>
            <a:endParaRPr lang="en-US" sz="1200" dirty="0"/>
          </a:p>
        </p:txBody>
      </p:sp>
      <p:sp>
        <p:nvSpPr>
          <p:cNvPr id="6" name="Shape 3"/>
          <p:cNvSpPr/>
          <p:nvPr/>
        </p:nvSpPr>
        <p:spPr>
          <a:xfrm>
            <a:off x="2208756" y="3008892"/>
            <a:ext cx="334688" cy="0"/>
          </a:xfrm>
          <a:prstGeom prst="line">
            <a:avLst/>
          </a:prstGeom>
          <a:solidFill>
            <a:srgbClr val="130F0F"/>
          </a:solidFill>
          <a:ln w="21167">
            <a:solidFill>
              <a:srgbClr val="130F0F"/>
            </a:solidFill>
            <a:prstDash val="solid"/>
            <a:headEnd type="none"/>
            <a:tailEnd type="triangle"/>
          </a:ln>
        </p:spPr>
      </p:sp>
      <p:pic>
        <p:nvPicPr>
          <p:cNvPr id="7" name="Image 0" descr="https://pitch-assets-ccb95893-de3f-4266-973c-20049231b248.s3.eu-west-1.amazonaws.com/3f9ae22d-65e6-4be9-bbaa-bc1cb7ccf65c?pitch-bytes=272331&amp;pitch-content-type=image%2Fpng">    </p:cNvPr>
          <p:cNvPicPr>
            <a:picLocks noChangeAspect="1"/>
          </p:cNvPicPr>
          <p:nvPr/>
        </p:nvPicPr>
        <p:blipFill>
          <a:blip r:embed="rId1"/>
          <a:srcRect l="0" r="0" t="0" b="0"/>
          <a:stretch/>
        </p:blipFill>
        <p:spPr>
          <a:xfrm>
            <a:off x="478345" y="1618519"/>
            <a:ext cx="1731706" cy="3047462"/>
          </a:xfrm>
          <a:prstGeom prst="rect">
            <a:avLst/>
          </a:prstGeom>
        </p:spPr>
      </p:pic>
      <p:pic>
        <p:nvPicPr>
          <p:cNvPr id="8" name="Image 1" descr="https://pitch-assets-ccb95893-de3f-4266-973c-20049231b248.s3.eu-west-1.amazonaws.com/c0f3b5ee-7fc6-4e45-8023-292457f02cfa?pitch-bytes=170740&amp;pitch-content-type=image%2Fpng">    </p:cNvPr>
          <p:cNvPicPr>
            <a:picLocks noChangeAspect="1"/>
          </p:cNvPicPr>
          <p:nvPr/>
        </p:nvPicPr>
        <p:blipFill>
          <a:blip r:embed="rId2"/>
          <a:srcRect l="0" r="0" t="0" b="0"/>
          <a:stretch/>
        </p:blipFill>
        <p:spPr>
          <a:xfrm>
            <a:off x="2540634" y="1618519"/>
            <a:ext cx="1468552" cy="3049493"/>
          </a:xfrm>
          <a:prstGeom prst="rect">
            <a:avLst/>
          </a:prstGeom>
        </p:spPr>
      </p:pic>
      <p:pic>
        <p:nvPicPr>
          <p:cNvPr id="9"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2578" y="3445436"/>
            <a:ext cx="2743200" cy="1097161"/>
          </a:xfrm>
          <a:prstGeom prst="rect">
            <a:avLst/>
          </a:prstGeom>
          <a:noFill/>
          <a:ln/>
        </p:spPr>
        <p:txBody>
          <a:bodyPr wrap="square" lIns="0" tIns="0" rIns="0" bIns="0" rtlCol="0" anchor="t"/>
          <a:lstStyle/>
          <a:p>
            <a:pPr algn="ctr">
              <a:lnSpc>
                <a:spcPts val="2160"/>
              </a:lnSpc>
            </a:pPr>
            <a:r>
              <a:rPr lang="en-US" sz="1400" b="1" spc="-48" kern="0" dirty="0">
                <a:solidFill>
                  <a:srgbClr val="130F0F"/>
                </a:solidFill>
                <a:latin typeface="Apfel Grotezk" pitchFamily="34" charset="0"/>
                <a:ea typeface="Apfel Grotezk" pitchFamily="34" charset="-122"/>
                <a:cs typeface="Apfel Grotezk" pitchFamily="34" charset="-120"/>
              </a:rPr>
              <a:t>Gabriel Iluma</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Abuja, Nigeria</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Product Design &amp; Computer Science</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sp>
        <p:nvSpPr>
          <p:cNvPr id="4" name="Text 1"/>
          <p:cNvSpPr/>
          <p:nvPr/>
        </p:nvSpPr>
        <p:spPr>
          <a:xfrm>
            <a:off x="6043382" y="3444949"/>
            <a:ext cx="2743200" cy="1097161"/>
          </a:xfrm>
          <a:prstGeom prst="rect">
            <a:avLst/>
          </a:prstGeom>
          <a:noFill/>
          <a:ln/>
        </p:spPr>
        <p:txBody>
          <a:bodyPr wrap="square" lIns="0" tIns="0" rIns="0" bIns="0" rtlCol="0" anchor="t"/>
          <a:lstStyle/>
          <a:p>
            <a:pPr algn="ctr">
              <a:lnSpc>
                <a:spcPts val="2160"/>
              </a:lnSpc>
            </a:pPr>
            <a:r>
              <a:rPr lang="en-US" sz="1400" b="1" spc="-48" kern="0" dirty="0">
                <a:solidFill>
                  <a:srgbClr val="130F0F"/>
                </a:solidFill>
                <a:latin typeface="Apfel Grotezk" pitchFamily="34" charset="0"/>
                <a:ea typeface="Apfel Grotezk" pitchFamily="34" charset="-122"/>
                <a:cs typeface="Apfel Grotezk" pitchFamily="34" charset="-120"/>
              </a:rPr>
              <a:t>Chloe Pae</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New York City</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Symbolic Systems</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sp>
        <p:nvSpPr>
          <p:cNvPr id="5" name="Text 2"/>
          <p:cNvSpPr/>
          <p:nvPr/>
        </p:nvSpPr>
        <p:spPr>
          <a:xfrm>
            <a:off x="3259379" y="3444949"/>
            <a:ext cx="2743200" cy="1097161"/>
          </a:xfrm>
          <a:prstGeom prst="rect">
            <a:avLst/>
          </a:prstGeom>
          <a:noFill/>
          <a:ln/>
        </p:spPr>
        <p:txBody>
          <a:bodyPr wrap="square" lIns="0" tIns="0" rIns="0" bIns="0" rtlCol="0" anchor="t"/>
          <a:lstStyle/>
          <a:p>
            <a:pPr algn="ctr">
              <a:lnSpc>
                <a:spcPts val="2160"/>
              </a:lnSpc>
            </a:pPr>
            <a:r>
              <a:rPr lang="en-US" sz="1400" b="1" spc="-48" kern="0" dirty="0">
                <a:solidFill>
                  <a:srgbClr val="130F0F"/>
                </a:solidFill>
                <a:latin typeface="Apfel Grotezk" pitchFamily="34" charset="0"/>
                <a:ea typeface="Apfel Grotezk" pitchFamily="34" charset="-122"/>
                <a:cs typeface="Apfel Grotezk" pitchFamily="34" charset="-120"/>
              </a:rPr>
              <a:t>Paige Olson</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San Diego</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Symbolic Systems</a:t>
            </a:r>
            <a:endParaRPr lang="en-US" sz="1350" dirty="0"/>
          </a:p>
          <a:p>
            <a:pPr algn="ctr">
              <a:lnSpc>
                <a:spcPts val="2160"/>
              </a:lnSpc>
            </a:pPr>
            <a:r>
              <a:rPr lang="en-US" sz="1400" b="0" spc="-48" kern="0" dirty="0">
                <a:solidFill>
                  <a:srgbClr val="696969"/>
                </a:solidFill>
                <a:latin typeface="Apfel Grotezk" pitchFamily="34" charset="0"/>
                <a:ea typeface="Apfel Grotezk" pitchFamily="34" charset="-122"/>
                <a:cs typeface="Apfel Grotezk" pitchFamily="34" charset="-120"/>
              </a:rPr>
              <a:t>Class of 2024</a:t>
            </a:r>
            <a:endParaRPr lang="en-US" sz="1350" dirty="0"/>
          </a:p>
        </p:txBody>
      </p:sp>
      <p:pic>
        <p:nvPicPr>
          <p:cNvPr id="6" name="Image 0" descr="https://pitch-assets-ccb95893-de3f-4266-973c-20049231b248.s3.eu-west-1.amazonaws.com/f93d9917-d3c0-4284-95ef-4002c656b8e4?pitch-bytes=749284&amp;pitch-content-type=image%2Fjpeg">    </p:cNvPr>
          <p:cNvPicPr>
            <a:picLocks noChangeAspect="1"/>
          </p:cNvPicPr>
          <p:nvPr/>
        </p:nvPicPr>
        <p:blipFill>
          <a:blip r:embed="rId1"/>
          <a:srcRect l="12703" r="4652" t="35198" b="2818"/>
          <a:stretch/>
        </p:blipFill>
        <p:spPr>
          <a:xfrm>
            <a:off x="826620" y="1330510"/>
            <a:ext cx="1905000" cy="1905000"/>
          </a:xfrm>
          <a:prstGeom prst="ellipse">
            <a:avLst/>
          </a:prstGeom>
        </p:spPr>
      </p:pic>
      <p:pic>
        <p:nvPicPr>
          <p:cNvPr id="7" name="Image 1" descr="https://pitch-assets-ccb95893-de3f-4266-973c-20049231b248.s3.eu-west-1.amazonaws.com/2fc11171-d333-4f30-8a72-2b89268018f2?pitch-bytes=523442&amp;pitch-content-type=image%2Fpng">    </p:cNvPr>
          <p:cNvPicPr>
            <a:picLocks noChangeAspect="1"/>
          </p:cNvPicPr>
          <p:nvPr/>
        </p:nvPicPr>
        <p:blipFill>
          <a:blip r:embed="rId2"/>
          <a:srcRect l="0" r="0" t="9165" b="16271"/>
          <a:stretch/>
        </p:blipFill>
        <p:spPr>
          <a:xfrm>
            <a:off x="3619368" y="1327885"/>
            <a:ext cx="1905000" cy="1905000"/>
          </a:xfrm>
          <a:prstGeom prst="ellipse">
            <a:avLst/>
          </a:prstGeom>
        </p:spPr>
      </p:pic>
      <p:pic>
        <p:nvPicPr>
          <p:cNvPr id="8" name="Image 2" descr="https://pitch-assets-ccb95893-de3f-4266-973c-20049231b248.s3.eu-west-1.amazonaws.com/0d6a6fbf-e672-4fdb-855b-6256971c870a?pitch-bytes=394156&amp;pitch-content-type=image%2Fjpeg">    </p:cNvPr>
          <p:cNvPicPr>
            <a:picLocks noChangeAspect="1"/>
          </p:cNvPicPr>
          <p:nvPr/>
        </p:nvPicPr>
        <p:blipFill>
          <a:blip r:embed="rId3"/>
          <a:srcRect l="0" r="0" t="6671" b="21890"/>
          <a:stretch/>
        </p:blipFill>
        <p:spPr>
          <a:xfrm>
            <a:off x="6398741" y="1331948"/>
            <a:ext cx="1905000" cy="1905000"/>
          </a:xfrm>
          <a:prstGeom prst="ellipse">
            <a:avLst/>
          </a:prstGeom>
        </p:spPr>
      </p:pic>
      <p:sp>
        <p:nvSpPr>
          <p:cNvPr id="9" name="Text 3"/>
          <p:cNvSpPr/>
          <p:nvPr/>
        </p:nvSpPr>
        <p:spPr>
          <a:xfrm>
            <a:off x="402390" y="594472"/>
            <a:ext cx="9144000" cy="478631"/>
          </a:xfrm>
          <a:prstGeom prst="rect">
            <a:avLst/>
          </a:prstGeom>
          <a:noFill/>
          <a:ln/>
        </p:spPr>
        <p:txBody>
          <a:bodyPr wrap="square" lIns="0" tIns="0" rIns="0" bIns="0" rtlCol="0" anchor="b"/>
          <a:lstStyle/>
          <a:p>
            <a:pPr algn="ctr"/>
            <a:r>
              <a:rPr lang="en-US" sz="3000" b="1" spc="-24" kern="0" dirty="0">
                <a:solidFill>
                  <a:srgbClr val="130F0F"/>
                </a:solidFill>
                <a:latin typeface="Apfel Grotezk" pitchFamily="34" charset="0"/>
                <a:ea typeface="Apfel Grotezk" pitchFamily="34" charset="-122"/>
                <a:cs typeface="Apfel Grotezk" pitchFamily="34" charset="-120"/>
              </a:rPr>
              <a:t>Team</a:t>
            </a:r>
            <a:endParaRPr lang="en-US" sz="3000" dirty="0"/>
          </a:p>
        </p:txBody>
      </p:sp>
      <p:pic>
        <p:nvPicPr>
          <p:cNvPr id="10"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Big Change #3:</a:t>
            </a:r>
            <a:endParaRPr lang="en-US" sz="3750" dirty="0"/>
          </a:p>
        </p:txBody>
      </p:sp>
      <p:sp>
        <p:nvSpPr>
          <p:cNvPr id="4" name="Text 1"/>
          <p:cNvSpPr/>
          <p:nvPr/>
        </p:nvSpPr>
        <p:spPr>
          <a:xfrm>
            <a:off x="479161" y="896888"/>
            <a:ext cx="8229600" cy="792435"/>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Deleted Unnecessary Buttons</a:t>
            </a:r>
            <a:endParaRPr lang="en-US" sz="2400" dirty="0"/>
          </a:p>
          <a:p>
            <a:pPr algn="l">
              <a:lnSpc>
                <a:spcPts val="3120"/>
              </a:lnSpc>
            </a:pPr>
            <a:endParaRPr lang="en-US" sz="2400" dirty="0"/>
          </a:p>
        </p:txBody>
      </p:sp>
      <p:sp>
        <p:nvSpPr>
          <p:cNvPr id="5" name="Text 2"/>
          <p:cNvSpPr/>
          <p:nvPr/>
        </p:nvSpPr>
        <p:spPr>
          <a:xfrm>
            <a:off x="5120776" y="1365479"/>
            <a:ext cx="4572000" cy="3657265"/>
          </a:xfrm>
          <a:prstGeom prst="rect">
            <a:avLst/>
          </a:prstGeom>
          <a:noFill/>
          <a:ln/>
        </p:spPr>
        <p:txBody>
          <a:bodyPr wrap="square" lIns="0" tIns="0" rIns="0" bIns="0" rtlCol="0" anchor="t"/>
          <a:lstStyle/>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Feedback:</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Lo-Fi testing and in-class feedback suggested that Tags and Goals were distracting and unclear when performing certain tasks. It was not clear how the tags were used later in the app.</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Change:</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We deleted Tags (when responding to a question), Friendship Goals (when suggesting a question), and comments (on friend's responses).</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Usability Goals: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By getting rid of unnecessary buttons and tags, we increase user efficiency. Additionally, the buttons was unnecessarily complicated our app without increasing out pleasing goal. </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Key Metrics: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Removing buttons will decrease user error and the severity of the errors.</a:t>
            </a:r>
            <a:endParaRPr lang="en-US" sz="1200" dirty="0"/>
          </a:p>
        </p:txBody>
      </p:sp>
      <p:pic>
        <p:nvPicPr>
          <p:cNvPr id="6" name="Image 0" descr="https://pitch-assets-ccb95893-de3f-4266-973c-20049231b248.s3.eu-west-1.amazonaws.com/e7a48b67-dd52-4cd9-b275-985c1a907ffb?pitch-bytes=138655&amp;pitch-content-type=image%2Fpng">    </p:cNvPr>
          <p:cNvPicPr>
            <a:picLocks noChangeAspect="1"/>
          </p:cNvPicPr>
          <p:nvPr/>
        </p:nvPicPr>
        <p:blipFill>
          <a:blip r:embed="rId1"/>
          <a:srcRect l="0" r="0" t="0" b="0"/>
          <a:stretch/>
        </p:blipFill>
        <p:spPr>
          <a:xfrm>
            <a:off x="2912354" y="1359929"/>
            <a:ext cx="922419" cy="1792625"/>
          </a:xfrm>
          <a:prstGeom prst="rect">
            <a:avLst/>
          </a:prstGeom>
        </p:spPr>
      </p:pic>
      <p:pic>
        <p:nvPicPr>
          <p:cNvPr id="7" name="Image 1" descr="https://pitch-assets-ccb95893-de3f-4266-973c-20049231b248.s3.eu-west-1.amazonaws.com/7fbf2528-00d6-45d0-9288-490cdb2e689c?pitch-bytes=529395&amp;pitch-content-type=image%2Fpng">    </p:cNvPr>
          <p:cNvPicPr>
            <a:picLocks noChangeAspect="1"/>
          </p:cNvPicPr>
          <p:nvPr/>
        </p:nvPicPr>
        <p:blipFill>
          <a:blip r:embed="rId2"/>
          <a:srcRect l="0" r="0" t="0" b="0"/>
          <a:stretch/>
        </p:blipFill>
        <p:spPr>
          <a:xfrm>
            <a:off x="687353" y="1306267"/>
            <a:ext cx="1009214" cy="1846288"/>
          </a:xfrm>
          <a:prstGeom prst="rect">
            <a:avLst/>
          </a:prstGeom>
        </p:spPr>
      </p:pic>
      <p:pic>
        <p:nvPicPr>
          <p:cNvPr id="8" name="Image 2" descr="https://pitch-assets-ccb95893-de3f-4266-973c-20049231b248.s3.eu-west-1.amazonaws.com/14a743c1-fd2f-4912-9d86-054685c77998?pitch-bytes=755866&amp;pitch-content-type=image%2Fpng">    </p:cNvPr>
          <p:cNvPicPr>
            <a:picLocks noChangeAspect="1"/>
          </p:cNvPicPr>
          <p:nvPr/>
        </p:nvPicPr>
        <p:blipFill>
          <a:blip r:embed="rId3"/>
          <a:srcRect l="3" r="3" t="0" b="0"/>
          <a:stretch/>
        </p:blipFill>
        <p:spPr>
          <a:xfrm>
            <a:off x="690250" y="3282638"/>
            <a:ext cx="956746" cy="1798213"/>
          </a:xfrm>
          <a:prstGeom prst="rect">
            <a:avLst/>
          </a:prstGeom>
        </p:spPr>
      </p:pic>
      <p:pic>
        <p:nvPicPr>
          <p:cNvPr id="9" name="Image 3" descr="https://pitch-assets-ccb95893-de3f-4266-973c-20049231b248.s3.eu-west-1.amazonaws.com/5e297c62-cb71-4721-8781-c7f6f4919f7a?pitch-bytes=159968&amp;pitch-content-type=image%2Fpng">    </p:cNvPr>
          <p:cNvPicPr>
            <a:picLocks noChangeAspect="1"/>
          </p:cNvPicPr>
          <p:nvPr/>
        </p:nvPicPr>
        <p:blipFill>
          <a:blip r:embed="rId4"/>
          <a:srcRect l="0" r="0" t="0" b="0"/>
          <a:stretch/>
        </p:blipFill>
        <p:spPr>
          <a:xfrm>
            <a:off x="2947799" y="3282638"/>
            <a:ext cx="850769" cy="1799869"/>
          </a:xfrm>
          <a:prstGeom prst="rect">
            <a:avLst/>
          </a:prstGeom>
        </p:spPr>
      </p:pic>
      <p:pic>
        <p:nvPicPr>
          <p:cNvPr id="10" name="Image 4" descr="https://pitch-assets-ccb95893-de3f-4266-973c-20049231b248.s3.eu-west-1.amazonaws.com/09cf1cdf-2a13-41f9-961d-201df4143e8e?pitch-bytes=77785&amp;pitch-content-type=image%2Fpng">    </p:cNvPr>
          <p:cNvPicPr>
            <a:picLocks noChangeAspect="1"/>
          </p:cNvPicPr>
          <p:nvPr/>
        </p:nvPicPr>
        <p:blipFill>
          <a:blip r:embed="rId5"/>
          <a:srcRect l="0" r="0" t="0" b="0"/>
          <a:stretch/>
        </p:blipFill>
        <p:spPr>
          <a:xfrm>
            <a:off x="1884073" y="1359929"/>
            <a:ext cx="885689" cy="1791623"/>
          </a:xfrm>
          <a:prstGeom prst="rect">
            <a:avLst/>
          </a:prstGeom>
        </p:spPr>
      </p:pic>
      <p:sp>
        <p:nvSpPr>
          <p:cNvPr id="11" name="Shape 3"/>
          <p:cNvSpPr/>
          <p:nvPr/>
        </p:nvSpPr>
        <p:spPr>
          <a:xfrm>
            <a:off x="1697796" y="2229739"/>
            <a:ext cx="295719" cy="0"/>
          </a:xfrm>
          <a:prstGeom prst="line">
            <a:avLst/>
          </a:prstGeom>
          <a:solidFill>
            <a:srgbClr val="130F0F"/>
          </a:solidFill>
          <a:ln w="21167">
            <a:solidFill>
              <a:srgbClr val="130F0F"/>
            </a:solidFill>
            <a:prstDash val="solid"/>
            <a:headEnd type="none"/>
            <a:tailEnd type="triangle"/>
          </a:ln>
        </p:spPr>
      </p:sp>
      <p:sp>
        <p:nvSpPr>
          <p:cNvPr id="12" name="Shape 4"/>
          <p:cNvSpPr/>
          <p:nvPr/>
        </p:nvSpPr>
        <p:spPr>
          <a:xfrm>
            <a:off x="2697633" y="2233444"/>
            <a:ext cx="295719" cy="0"/>
          </a:xfrm>
          <a:prstGeom prst="line">
            <a:avLst/>
          </a:prstGeom>
          <a:solidFill>
            <a:srgbClr val="130F0F"/>
          </a:solidFill>
          <a:ln w="21167">
            <a:solidFill>
              <a:srgbClr val="130F0F"/>
            </a:solidFill>
            <a:prstDash val="solid"/>
            <a:headEnd type="none"/>
            <a:tailEnd type="triangle"/>
          </a:ln>
        </p:spPr>
      </p:sp>
      <p:pic>
        <p:nvPicPr>
          <p:cNvPr id="13" name="Image 5" descr="https://pitch-assets-ccb95893-de3f-4266-973c-20049231b248.s3.eu-west-1.amazonaws.com/1f250539-c95d-4dba-a7f1-e5a10a261976?pitch-bytes=97376&amp;pitch-content-type=image%2Fpng">    </p:cNvPr>
          <p:cNvPicPr>
            <a:picLocks noChangeAspect="1"/>
          </p:cNvPicPr>
          <p:nvPr/>
        </p:nvPicPr>
        <p:blipFill>
          <a:blip r:embed="rId6"/>
          <a:srcRect l="0" r="0" t="0" b="0"/>
          <a:stretch/>
        </p:blipFill>
        <p:spPr>
          <a:xfrm>
            <a:off x="1884073" y="3233571"/>
            <a:ext cx="909946" cy="1845743"/>
          </a:xfrm>
          <a:prstGeom prst="rect">
            <a:avLst/>
          </a:prstGeom>
        </p:spPr>
      </p:pic>
      <p:sp>
        <p:nvSpPr>
          <p:cNvPr id="14" name="Shape 5"/>
          <p:cNvSpPr/>
          <p:nvPr/>
        </p:nvSpPr>
        <p:spPr>
          <a:xfrm>
            <a:off x="1644678" y="4061437"/>
            <a:ext cx="314142" cy="0"/>
          </a:xfrm>
          <a:prstGeom prst="line">
            <a:avLst/>
          </a:prstGeom>
          <a:solidFill>
            <a:srgbClr val="130F0F"/>
          </a:solidFill>
          <a:ln w="21167">
            <a:solidFill>
              <a:srgbClr val="130F0F"/>
            </a:solidFill>
            <a:prstDash val="solid"/>
            <a:headEnd type="none"/>
            <a:tailEnd type="triangle"/>
          </a:ln>
        </p:spPr>
      </p:sp>
      <p:sp>
        <p:nvSpPr>
          <p:cNvPr id="15" name="Shape 6"/>
          <p:cNvSpPr/>
          <p:nvPr/>
        </p:nvSpPr>
        <p:spPr>
          <a:xfrm>
            <a:off x="2694195" y="4061437"/>
            <a:ext cx="314142" cy="0"/>
          </a:xfrm>
          <a:prstGeom prst="line">
            <a:avLst/>
          </a:prstGeom>
          <a:solidFill>
            <a:srgbClr val="130F0F"/>
          </a:solidFill>
          <a:ln w="21167">
            <a:solidFill>
              <a:srgbClr val="130F0F"/>
            </a:solidFill>
            <a:prstDash val="solid"/>
            <a:headEnd type="none"/>
            <a:tailEnd type="triangle"/>
          </a:ln>
        </p:spPr>
      </p:sp>
      <p:pic>
        <p:nvPicPr>
          <p:cNvPr id="16" name="Image 6" descr="https://pitch-assets-ccb95893-de3f-4266-973c-20049231b248.s3.eu-west-1.amazonaws.com/try-pitch-pdf-export-logo.svg">
            <a:hlinkClick r:id="rId9" tooltip=""/>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36595" y="4803153"/>
            <a:ext cx="515221" cy="2273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000" b="0" spc="-24" kern="0" dirty="0">
                <a:solidFill>
                  <a:srgbClr val="0064FF"/>
                </a:solidFill>
                <a:latin typeface="Krona One" pitchFamily="34" charset="0"/>
                <a:ea typeface="Krona One" pitchFamily="34" charset="-122"/>
                <a:cs typeface="Krona One" pitchFamily="34" charset="-120"/>
              </a:rPr>
              <a:t>Medium-Fi Task Flows</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011" y="476560"/>
            <a:ext cx="8229600" cy="274290"/>
          </a:xfrm>
          <a:prstGeom prst="rect">
            <a:avLst/>
          </a:prstGeom>
          <a:noFill/>
          <a:ln/>
        </p:spPr>
        <p:txBody>
          <a:bodyPr wrap="square" lIns="0" tIns="0" rIns="0" bIns="0" rtlCol="0" anchor="ctr"/>
          <a:lstStyle/>
          <a:p>
            <a:pPr algn="r">
              <a:lnSpc>
                <a:spcPts val="2160"/>
              </a:lnSpc>
            </a:pPr>
            <a:r>
              <a:rPr lang="en-US" sz="1400" b="0" spc="-48" kern="0" dirty="0">
                <a:solidFill>
                  <a:srgbClr val="130F0F"/>
                </a:solidFill>
                <a:latin typeface="Anybody" pitchFamily="34" charset="0"/>
                <a:ea typeface="Anybody" pitchFamily="34" charset="-122"/>
                <a:cs typeface="Anybody" pitchFamily="34" charset="-120"/>
              </a:rPr>
              <a:t>Build a group of friends to encourage sharing vulnerable thoughts</a:t>
            </a:r>
            <a:endParaRPr lang="en-US" sz="1350" dirty="0"/>
          </a:p>
        </p:txBody>
      </p:sp>
      <p:sp>
        <p:nvSpPr>
          <p:cNvPr id="4" name="Text 1"/>
          <p:cNvSpPr/>
          <p:nvPr/>
        </p:nvSpPr>
        <p:spPr>
          <a:xfrm>
            <a:off x="479161" y="476250"/>
            <a:ext cx="18288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Simple</a:t>
            </a:r>
            <a:endParaRPr lang="en-US" sz="2400" dirty="0"/>
          </a:p>
        </p:txBody>
      </p:sp>
      <p:pic>
        <p:nvPicPr>
          <p:cNvPr id="5" name="Image 0" descr="https://pitch-assets-ccb95893-de3f-4266-973c-20049231b248.s3.eu-west-1.amazonaws.com/19596497-213f-47fa-b168-06e8d89a2882?pitch-bytes=470468&amp;pitch-content-type=image%2Fpng">    </p:cNvPr>
          <p:cNvPicPr>
            <a:picLocks noChangeAspect="1"/>
          </p:cNvPicPr>
          <p:nvPr/>
        </p:nvPicPr>
        <p:blipFill>
          <a:blip r:embed="rId1"/>
          <a:srcRect l="0" r="0" t="0" b="0"/>
          <a:stretch/>
        </p:blipFill>
        <p:spPr>
          <a:xfrm>
            <a:off x="475421" y="994872"/>
            <a:ext cx="8441739" cy="2495095"/>
          </a:xfrm>
          <a:prstGeom prst="rect">
            <a:avLst/>
          </a:prstGeom>
        </p:spPr>
      </p:pic>
      <p:sp>
        <p:nvSpPr>
          <p:cNvPr id="6" name="Text 2"/>
          <p:cNvSpPr/>
          <p:nvPr/>
        </p:nvSpPr>
        <p:spPr>
          <a:xfrm>
            <a:off x="476250" y="4635748"/>
            <a:ext cx="8229600" cy="365760"/>
          </a:xfrm>
          <a:prstGeom prst="rect">
            <a:avLst/>
          </a:prstGeom>
          <a:noFill/>
          <a:ln/>
        </p:spPr>
        <p:txBody>
          <a:bodyPr wrap="square" lIns="0" tIns="0" rIns="0" bIns="0" rtlCol="0" anchor="t"/>
          <a:lstStyle/>
          <a:p>
            <a:pPr algn="l">
              <a:lnSpc>
                <a:spcPts val="1440"/>
              </a:lnSpc>
            </a:pPr>
            <a:r>
              <a:rPr lang="en-US" sz="900" b="0" spc="-48" kern="0" dirty="0">
                <a:solidFill>
                  <a:srgbClr val="130F0F"/>
                </a:solidFill>
                <a:latin typeface="Anybody" pitchFamily="34" charset="0"/>
                <a:ea typeface="Anybody" pitchFamily="34" charset="-122"/>
                <a:cs typeface="Anybody" pitchFamily="34" charset="-120"/>
              </a:rPr>
              <a:t>Note: this is the easiest way for a user to complete this task; alternatively, they can navigate to the groups page→view feed (see appendix with full task flow)</a:t>
            </a:r>
            <a:endParaRPr lang="en-US" sz="900" dirty="0"/>
          </a:p>
        </p:txBody>
      </p:sp>
      <p:sp>
        <p:nvSpPr>
          <p:cNvPr id="7" name="Text 3"/>
          <p:cNvSpPr/>
          <p:nvPr/>
        </p:nvSpPr>
        <p:spPr>
          <a:xfrm>
            <a:off x="563048" y="3543208"/>
            <a:ext cx="1828800" cy="54864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on "Respond' to respond to question]</a:t>
            </a:r>
            <a:endParaRPr lang="en-US" sz="900" dirty="0"/>
          </a:p>
        </p:txBody>
      </p:sp>
      <p:sp>
        <p:nvSpPr>
          <p:cNvPr id="8" name="Text 4"/>
          <p:cNvSpPr/>
          <p:nvPr/>
        </p:nvSpPr>
        <p:spPr>
          <a:xfrm>
            <a:off x="1786076" y="3544798"/>
            <a:ext cx="18288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on 'Respond Now' to answer]</a:t>
            </a:r>
            <a:endParaRPr lang="en-US" sz="900" dirty="0"/>
          </a:p>
        </p:txBody>
      </p:sp>
      <p:sp>
        <p:nvSpPr>
          <p:cNvPr id="9" name="Text 5"/>
          <p:cNvSpPr/>
          <p:nvPr/>
        </p:nvSpPr>
        <p:spPr>
          <a:xfrm>
            <a:off x="2991868" y="3541845"/>
            <a:ext cx="1828800" cy="18097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[input response]</a:t>
            </a:r>
            <a:endParaRPr lang="en-US" sz="900" dirty="0"/>
          </a:p>
        </p:txBody>
      </p:sp>
      <p:sp>
        <p:nvSpPr>
          <p:cNvPr id="10" name="Text 6"/>
          <p:cNvSpPr/>
          <p:nvPr/>
        </p:nvSpPr>
        <p:spPr>
          <a:xfrm>
            <a:off x="4206222" y="3548739"/>
            <a:ext cx="18288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airplane button to send response]</a:t>
            </a:r>
            <a:endParaRPr lang="en-US" sz="900" dirty="0"/>
          </a:p>
        </p:txBody>
      </p:sp>
      <p:sp>
        <p:nvSpPr>
          <p:cNvPr id="11" name="Text 7"/>
          <p:cNvSpPr/>
          <p:nvPr/>
        </p:nvSpPr>
        <p:spPr>
          <a:xfrm>
            <a:off x="5429213" y="3544614"/>
            <a:ext cx="18288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arrow to view group responses]</a:t>
            </a:r>
            <a:endParaRPr lang="en-US" sz="900" dirty="0"/>
          </a:p>
        </p:txBody>
      </p:sp>
      <p:sp>
        <p:nvSpPr>
          <p:cNvPr id="12" name="Text 8"/>
          <p:cNvSpPr/>
          <p:nvPr/>
        </p:nvSpPr>
        <p:spPr>
          <a:xfrm>
            <a:off x="6643530" y="3549163"/>
            <a:ext cx="1828800" cy="72390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users to nudge, tap hearts to like, or tap home]</a:t>
            </a:r>
            <a:endParaRPr lang="en-US" sz="900" dirty="0"/>
          </a:p>
        </p:txBody>
      </p:sp>
      <p:sp>
        <p:nvSpPr>
          <p:cNvPr id="13" name="Text 9"/>
          <p:cNvSpPr/>
          <p:nvPr/>
        </p:nvSpPr>
        <p:spPr>
          <a:xfrm>
            <a:off x="7831900" y="3543865"/>
            <a:ext cx="1828800" cy="90487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question is  removed from home page and friends' answers are shown!</a:t>
            </a:r>
            <a:endParaRPr lang="en-US" sz="900" dirty="0"/>
          </a:p>
        </p:txBody>
      </p:sp>
      <p:pic>
        <p:nvPicPr>
          <p:cNvPr id="14"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011" y="476560"/>
            <a:ext cx="8229600" cy="274290"/>
          </a:xfrm>
          <a:prstGeom prst="rect">
            <a:avLst/>
          </a:prstGeom>
          <a:noFill/>
          <a:ln/>
        </p:spPr>
        <p:txBody>
          <a:bodyPr wrap="square" lIns="0" tIns="0" rIns="0" bIns="0" rtlCol="0" anchor="ctr"/>
          <a:lstStyle/>
          <a:p>
            <a:pPr algn="r">
              <a:lnSpc>
                <a:spcPts val="2160"/>
              </a:lnSpc>
            </a:pPr>
            <a:r>
              <a:rPr lang="en-US" sz="1400" b="0" spc="-48" kern="0" dirty="0">
                <a:solidFill>
                  <a:srgbClr val="130F0F"/>
                </a:solidFill>
                <a:latin typeface="Anybody" pitchFamily="34" charset="0"/>
                <a:ea typeface="Anybody" pitchFamily="34" charset="-122"/>
                <a:cs typeface="Anybody" pitchFamily="34" charset="-120"/>
              </a:rPr>
              <a:t>Build a group of friends to encourage sharing vulnerable thoughts</a:t>
            </a:r>
            <a:endParaRPr lang="en-US" sz="1350" dirty="0"/>
          </a:p>
        </p:txBody>
      </p:sp>
      <p:sp>
        <p:nvSpPr>
          <p:cNvPr id="4" name="Text 1"/>
          <p:cNvSpPr/>
          <p:nvPr/>
        </p:nvSpPr>
        <p:spPr>
          <a:xfrm>
            <a:off x="479161" y="476250"/>
            <a:ext cx="27432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Moderate</a:t>
            </a:r>
            <a:endParaRPr lang="en-US" sz="2400" dirty="0"/>
          </a:p>
        </p:txBody>
      </p:sp>
      <p:pic>
        <p:nvPicPr>
          <p:cNvPr id="5" name="Image 0" descr="https://pitch-assets-ccb95893-de3f-4266-973c-20049231b248.s3.eu-west-1.amazonaws.com/2ea2e68f-c003-466a-8e05-57c81b66980b?pitch-bytes=362623&amp;pitch-content-type=image%2Fpng">    </p:cNvPr>
          <p:cNvPicPr>
            <a:picLocks noChangeAspect="1"/>
          </p:cNvPicPr>
          <p:nvPr/>
        </p:nvPicPr>
        <p:blipFill>
          <a:blip r:embed="rId1"/>
          <a:srcRect l="0" r="0" t="0" b="0"/>
          <a:stretch/>
        </p:blipFill>
        <p:spPr>
          <a:xfrm>
            <a:off x="475421" y="984050"/>
            <a:ext cx="8188383" cy="2848689"/>
          </a:xfrm>
          <a:prstGeom prst="rect">
            <a:avLst/>
          </a:prstGeom>
        </p:spPr>
      </p:pic>
      <p:sp>
        <p:nvSpPr>
          <p:cNvPr id="6" name="Text 2"/>
          <p:cNvSpPr/>
          <p:nvPr/>
        </p:nvSpPr>
        <p:spPr>
          <a:xfrm>
            <a:off x="476250" y="4549011"/>
            <a:ext cx="8229600" cy="365760"/>
          </a:xfrm>
          <a:prstGeom prst="rect">
            <a:avLst/>
          </a:prstGeom>
          <a:noFill/>
          <a:ln/>
        </p:spPr>
        <p:txBody>
          <a:bodyPr wrap="square" lIns="0" tIns="0" rIns="0" bIns="0" rtlCol="0" anchor="t"/>
          <a:lstStyle/>
          <a:p>
            <a:pPr algn="l">
              <a:lnSpc>
                <a:spcPts val="1440"/>
              </a:lnSpc>
            </a:pPr>
            <a:r>
              <a:rPr lang="en-US" sz="900" b="0" spc="-48" kern="0" dirty="0">
                <a:solidFill>
                  <a:srgbClr val="130F0F"/>
                </a:solidFill>
                <a:latin typeface="Anybody" pitchFamily="34" charset="0"/>
                <a:ea typeface="Anybody" pitchFamily="34" charset="-122"/>
                <a:cs typeface="Anybody" pitchFamily="34" charset="-120"/>
              </a:rPr>
              <a:t>Note: this is the easiest way for a user to complete this task; alternatively, they can navigate to groups page→suggest a question or groups page→plus→suggest a question (See appendix for full task flow)</a:t>
            </a:r>
            <a:endParaRPr lang="en-US" sz="900" dirty="0"/>
          </a:p>
        </p:txBody>
      </p:sp>
      <p:sp>
        <p:nvSpPr>
          <p:cNvPr id="7" name="Text 3"/>
          <p:cNvSpPr/>
          <p:nvPr/>
        </p:nvSpPr>
        <p:spPr>
          <a:xfrm>
            <a:off x="623804" y="3881482"/>
            <a:ext cx="18288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on suggest a question]</a:t>
            </a:r>
            <a:endParaRPr lang="en-US" sz="900" dirty="0"/>
          </a:p>
        </p:txBody>
      </p:sp>
      <p:sp>
        <p:nvSpPr>
          <p:cNvPr id="8" name="Text 4"/>
          <p:cNvSpPr/>
          <p:nvPr/>
        </p:nvSpPr>
        <p:spPr>
          <a:xfrm>
            <a:off x="2020268" y="3878529"/>
            <a:ext cx="18288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on drop down bar to select group to recieve question]</a:t>
            </a:r>
            <a:endParaRPr lang="en-US" sz="900" dirty="0"/>
          </a:p>
        </p:txBody>
      </p:sp>
      <p:sp>
        <p:nvSpPr>
          <p:cNvPr id="9" name="Text 5"/>
          <p:cNvSpPr/>
          <p:nvPr/>
        </p:nvSpPr>
        <p:spPr>
          <a:xfrm>
            <a:off x="3356017" y="3883078"/>
            <a:ext cx="18288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on selected group]</a:t>
            </a:r>
            <a:endParaRPr lang="en-US" sz="900" dirty="0"/>
          </a:p>
        </p:txBody>
      </p:sp>
      <p:sp>
        <p:nvSpPr>
          <p:cNvPr id="10" name="Text 6"/>
          <p:cNvSpPr/>
          <p:nvPr/>
        </p:nvSpPr>
        <p:spPr>
          <a:xfrm>
            <a:off x="4769829" y="3888799"/>
            <a:ext cx="1828800" cy="18097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[input question]</a:t>
            </a:r>
            <a:endParaRPr lang="en-US" sz="900" dirty="0"/>
          </a:p>
        </p:txBody>
      </p:sp>
      <p:sp>
        <p:nvSpPr>
          <p:cNvPr id="11" name="Text 7"/>
          <p:cNvSpPr/>
          <p:nvPr/>
        </p:nvSpPr>
        <p:spPr>
          <a:xfrm>
            <a:off x="6096904" y="3887019"/>
            <a:ext cx="18288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submit to send question]</a:t>
            </a:r>
            <a:endParaRPr lang="en-US" sz="900" dirty="0"/>
          </a:p>
        </p:txBody>
      </p:sp>
      <p:sp>
        <p:nvSpPr>
          <p:cNvPr id="12" name="Text 8"/>
          <p:cNvSpPr/>
          <p:nvPr/>
        </p:nvSpPr>
        <p:spPr>
          <a:xfrm>
            <a:off x="7450000" y="3884067"/>
            <a:ext cx="18288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confirmation banner appears at the top!</a:t>
            </a:r>
            <a:endParaRPr lang="en-US" sz="900" dirty="0"/>
          </a:p>
        </p:txBody>
      </p:sp>
      <p:pic>
        <p:nvPicPr>
          <p:cNvPr id="13"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011" y="476560"/>
            <a:ext cx="8229600" cy="274290"/>
          </a:xfrm>
          <a:prstGeom prst="rect">
            <a:avLst/>
          </a:prstGeom>
          <a:noFill/>
          <a:ln/>
        </p:spPr>
        <p:txBody>
          <a:bodyPr wrap="square" lIns="0" tIns="0" rIns="0" bIns="0" rtlCol="0" anchor="ctr"/>
          <a:lstStyle/>
          <a:p>
            <a:pPr algn="r">
              <a:lnSpc>
                <a:spcPts val="2160"/>
              </a:lnSpc>
            </a:pPr>
            <a:r>
              <a:rPr lang="en-US" sz="1400" b="0" spc="-48" kern="0" dirty="0">
                <a:solidFill>
                  <a:srgbClr val="130F0F"/>
                </a:solidFill>
                <a:latin typeface="Anybody" pitchFamily="34" charset="0"/>
                <a:ea typeface="Anybody" pitchFamily="34" charset="-122"/>
                <a:cs typeface="Anybody" pitchFamily="34" charset="-120"/>
              </a:rPr>
              <a:t>Build a group of friends to encourage sharing vulnerable thoughts</a:t>
            </a:r>
            <a:endParaRPr lang="en-US" sz="1350" dirty="0"/>
          </a:p>
        </p:txBody>
      </p:sp>
      <p:sp>
        <p:nvSpPr>
          <p:cNvPr id="4" name="Text 1"/>
          <p:cNvSpPr/>
          <p:nvPr/>
        </p:nvSpPr>
        <p:spPr>
          <a:xfrm>
            <a:off x="479161" y="476250"/>
            <a:ext cx="2743200" cy="396218"/>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Complex</a:t>
            </a:r>
            <a:endParaRPr lang="en-US" sz="2400" dirty="0"/>
          </a:p>
        </p:txBody>
      </p:sp>
      <p:pic>
        <p:nvPicPr>
          <p:cNvPr id="5" name="Image 0" descr="https://pitch-assets-ccb95893-de3f-4266-973c-20049231b248.s3.eu-west-1.amazonaws.com/a7c31120-b58c-41b6-8191-476de4b7c0c1?pitch-bytes=495698&amp;pitch-content-type=image%2Fpng">    </p:cNvPr>
          <p:cNvPicPr>
            <a:picLocks noChangeAspect="1"/>
          </p:cNvPicPr>
          <p:nvPr/>
        </p:nvPicPr>
        <p:blipFill>
          <a:blip r:embed="rId1"/>
          <a:srcRect l="0" r="0" t="0" b="0"/>
          <a:stretch/>
        </p:blipFill>
        <p:spPr>
          <a:xfrm>
            <a:off x="119799" y="1414513"/>
            <a:ext cx="8904622" cy="2023778"/>
          </a:xfrm>
          <a:prstGeom prst="rect">
            <a:avLst/>
          </a:prstGeom>
        </p:spPr>
      </p:pic>
      <p:sp>
        <p:nvSpPr>
          <p:cNvPr id="6" name="Text 2"/>
          <p:cNvSpPr/>
          <p:nvPr/>
        </p:nvSpPr>
        <p:spPr>
          <a:xfrm>
            <a:off x="250841" y="3503276"/>
            <a:ext cx="9144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begin on groups page, [tap plus]</a:t>
            </a:r>
            <a:endParaRPr lang="en-US" sz="900" dirty="0"/>
          </a:p>
        </p:txBody>
      </p:sp>
      <p:sp>
        <p:nvSpPr>
          <p:cNvPr id="7" name="Text 3"/>
          <p:cNvSpPr/>
          <p:nvPr/>
        </p:nvSpPr>
        <p:spPr>
          <a:xfrm>
            <a:off x="1256989" y="3499151"/>
            <a:ext cx="9144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create a group from the pop up]</a:t>
            </a:r>
            <a:endParaRPr lang="en-US" sz="900" dirty="0"/>
          </a:p>
        </p:txBody>
      </p:sp>
      <p:sp>
        <p:nvSpPr>
          <p:cNvPr id="8" name="Text 4"/>
          <p:cNvSpPr/>
          <p:nvPr/>
        </p:nvSpPr>
        <p:spPr>
          <a:xfrm>
            <a:off x="2228517" y="3495025"/>
            <a:ext cx="9144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[input group name]</a:t>
            </a:r>
            <a:endParaRPr lang="en-US" sz="900" dirty="0"/>
          </a:p>
        </p:txBody>
      </p:sp>
      <p:sp>
        <p:nvSpPr>
          <p:cNvPr id="9" name="Text 5"/>
          <p:cNvSpPr/>
          <p:nvPr/>
        </p:nvSpPr>
        <p:spPr>
          <a:xfrm>
            <a:off x="3199971" y="3500747"/>
            <a:ext cx="9144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search to invite friends]</a:t>
            </a:r>
            <a:endParaRPr lang="en-US" sz="900" dirty="0"/>
          </a:p>
        </p:txBody>
      </p:sp>
      <p:sp>
        <p:nvSpPr>
          <p:cNvPr id="10" name="Text 6"/>
          <p:cNvSpPr/>
          <p:nvPr/>
        </p:nvSpPr>
        <p:spPr>
          <a:xfrm>
            <a:off x="4180210" y="3506468"/>
            <a:ext cx="914400" cy="72390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add or invite to add friends to group]</a:t>
            </a:r>
            <a:endParaRPr lang="en-US" sz="900" dirty="0"/>
          </a:p>
        </p:txBody>
      </p:sp>
      <p:sp>
        <p:nvSpPr>
          <p:cNvPr id="11" name="Text 7"/>
          <p:cNvSpPr/>
          <p:nvPr/>
        </p:nvSpPr>
        <p:spPr>
          <a:xfrm>
            <a:off x="5151664" y="3492497"/>
            <a:ext cx="9144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done adding friends]</a:t>
            </a:r>
            <a:endParaRPr lang="en-US" sz="900" dirty="0"/>
          </a:p>
        </p:txBody>
      </p:sp>
      <p:sp>
        <p:nvSpPr>
          <p:cNvPr id="12" name="Text 8"/>
          <p:cNvSpPr/>
          <p:nvPr/>
        </p:nvSpPr>
        <p:spPr>
          <a:xfrm>
            <a:off x="6123117" y="3497046"/>
            <a:ext cx="914400" cy="144780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up to six friendship goals for the group], [select a cadence and upload group photo]</a:t>
            </a:r>
            <a:endParaRPr lang="en-US" sz="900" dirty="0"/>
          </a:p>
        </p:txBody>
      </p:sp>
      <p:sp>
        <p:nvSpPr>
          <p:cNvPr id="13" name="Text 9"/>
          <p:cNvSpPr/>
          <p:nvPr/>
        </p:nvSpPr>
        <p:spPr>
          <a:xfrm>
            <a:off x="7135833" y="3497046"/>
            <a:ext cx="914400" cy="36195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[tap create group]</a:t>
            </a:r>
            <a:endParaRPr lang="en-US" sz="900" dirty="0"/>
          </a:p>
        </p:txBody>
      </p:sp>
      <p:sp>
        <p:nvSpPr>
          <p:cNvPr id="14" name="Text 10"/>
          <p:cNvSpPr/>
          <p:nvPr/>
        </p:nvSpPr>
        <p:spPr>
          <a:xfrm>
            <a:off x="8116072" y="3502767"/>
            <a:ext cx="9144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new group is shown on the groups page!</a:t>
            </a:r>
            <a:endParaRPr lang="en-US" sz="900" dirty="0"/>
          </a:p>
        </p:txBody>
      </p:sp>
      <p:pic>
        <p:nvPicPr>
          <p:cNvPr id="1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8229600" cy="595312"/>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000" b="0" spc="-24" kern="0" dirty="0">
                <a:solidFill>
                  <a:srgbClr val="0064FF"/>
                </a:solidFill>
                <a:latin typeface="Krona One" pitchFamily="34" charset="0"/>
                <a:ea typeface="Krona One" pitchFamily="34" charset="-122"/>
                <a:cs typeface="Krona One" pitchFamily="34" charset="-120"/>
              </a:rPr>
              <a:t>Prototype Implementation</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525592"/>
            <a:ext cx="7315200" cy="330994"/>
          </a:xfrm>
          <a:prstGeom prst="rect">
            <a:avLst/>
          </a:prstGeom>
          <a:noFill/>
          <a:ln/>
        </p:spPr>
        <p:txBody>
          <a:bodyPr wrap="square" lIns="0" tIns="0" rIns="0" bIns="0" rtlCol="0" anchor="b"/>
          <a:lstStyle/>
          <a:p>
            <a:pPr algn="l">
              <a:lnSpc>
                <a:spcPts val="2363"/>
              </a:lnSpc>
            </a:pPr>
            <a:r>
              <a:rPr lang="en-US" sz="2600" b="0" spc="-96" kern="0" dirty="0">
                <a:solidFill>
                  <a:srgbClr val="003A95"/>
                </a:solidFill>
                <a:latin typeface="Krona One" pitchFamily="34" charset="0"/>
                <a:ea typeface="Krona One" pitchFamily="34" charset="-122"/>
                <a:cs typeface="Krona One" pitchFamily="34" charset="-120"/>
              </a:rPr>
              <a:t>Primary Tool Used: Figma</a:t>
            </a:r>
            <a:endParaRPr lang="en-US" sz="2625" dirty="0"/>
          </a:p>
        </p:txBody>
      </p:sp>
      <p:pic>
        <p:nvPicPr>
          <p:cNvPr id="4" name="Image 0" descr="https://pitch-assets-ccb95893-de3f-4266-973c-20049231b248.s3.eu-west-1.amazonaws.com/5ec4c9ca-24c2-4ffa-90bc-5003121069d9?pitch-bytes=80051&amp;pitch-content-type=image%2Fpng">    </p:cNvPr>
          <p:cNvPicPr>
            <a:picLocks noChangeAspect="1"/>
          </p:cNvPicPr>
          <p:nvPr/>
        </p:nvPicPr>
        <p:blipFill>
          <a:blip r:embed="rId1"/>
          <a:srcRect l="0" r="0" t="0" b="0"/>
          <a:stretch/>
        </p:blipFill>
        <p:spPr>
          <a:xfrm>
            <a:off x="8166026" y="476889"/>
            <a:ext cx="501679" cy="752369"/>
          </a:xfrm>
          <a:prstGeom prst="rect">
            <a:avLst/>
          </a:prstGeom>
        </p:spPr>
      </p:pic>
      <p:sp>
        <p:nvSpPr>
          <p:cNvPr id="5" name="Text 1"/>
          <p:cNvSpPr/>
          <p:nvPr/>
        </p:nvSpPr>
        <p:spPr>
          <a:xfrm>
            <a:off x="476250" y="1292659"/>
            <a:ext cx="3657600" cy="297656"/>
          </a:xfrm>
          <a:prstGeom prst="rect">
            <a:avLst/>
          </a:prstGeom>
          <a:noFill/>
          <a:ln/>
        </p:spPr>
        <p:txBody>
          <a:bodyPr wrap="square" lIns="0" tIns="0" rIns="0" bIns="0" rtlCol="0" anchor="b"/>
          <a:lstStyle/>
          <a:p>
            <a:pPr algn="l">
              <a:lnSpc>
                <a:spcPts val="2344"/>
              </a:lnSpc>
            </a:pPr>
            <a:r>
              <a:rPr lang="en-US" sz="1900" b="0" spc="-24" kern="0" dirty="0">
                <a:solidFill>
                  <a:srgbClr val="0064FF"/>
                </a:solidFill>
                <a:latin typeface="Krona One" pitchFamily="34" charset="0"/>
                <a:ea typeface="Krona One" pitchFamily="34" charset="-122"/>
                <a:cs typeface="Krona One" pitchFamily="34" charset="-120"/>
              </a:rPr>
              <a:t>Pros</a:t>
            </a:r>
            <a:endParaRPr lang="en-US" sz="1875" dirty="0"/>
          </a:p>
        </p:txBody>
      </p:sp>
      <p:sp>
        <p:nvSpPr>
          <p:cNvPr id="6" name="Text 2"/>
          <p:cNvSpPr/>
          <p:nvPr/>
        </p:nvSpPr>
        <p:spPr>
          <a:xfrm>
            <a:off x="4567407" y="1297656"/>
            <a:ext cx="3657600" cy="297656"/>
          </a:xfrm>
          <a:prstGeom prst="rect">
            <a:avLst/>
          </a:prstGeom>
          <a:noFill/>
          <a:ln/>
        </p:spPr>
        <p:txBody>
          <a:bodyPr wrap="square" lIns="0" tIns="0" rIns="0" bIns="0" rtlCol="0" anchor="b"/>
          <a:lstStyle/>
          <a:p>
            <a:pPr algn="l">
              <a:lnSpc>
                <a:spcPts val="2344"/>
              </a:lnSpc>
            </a:pPr>
            <a:r>
              <a:rPr lang="en-US" sz="1900" b="0" spc="-24" kern="0" dirty="0">
                <a:solidFill>
                  <a:srgbClr val="0064FF"/>
                </a:solidFill>
                <a:latin typeface="Krona One" pitchFamily="34" charset="0"/>
                <a:ea typeface="Krona One" pitchFamily="34" charset="-122"/>
                <a:cs typeface="Krona One" pitchFamily="34" charset="-120"/>
              </a:rPr>
              <a:t>Cons</a:t>
            </a:r>
            <a:endParaRPr lang="en-US" sz="1875" dirty="0"/>
          </a:p>
        </p:txBody>
      </p:sp>
      <p:sp>
        <p:nvSpPr>
          <p:cNvPr id="7" name="Text 3"/>
          <p:cNvSpPr/>
          <p:nvPr/>
        </p:nvSpPr>
        <p:spPr>
          <a:xfrm>
            <a:off x="476250" y="1659477"/>
            <a:ext cx="4572000" cy="1828800"/>
          </a:xfrm>
          <a:prstGeom prst="rect">
            <a:avLst/>
          </a:prstGeom>
          <a:noFill/>
          <a:ln/>
        </p:spPr>
        <p:txBody>
          <a:bodyPr wrap="square" lIns="0" tIns="0" rIns="0" bIns="0" rtlCol="0" anchor="t"/>
          <a:lstStyle/>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Easy to collaborate with the whole group</a:t>
            </a:r>
            <a:endParaRPr lang="en-US" sz="1200" dirty="0"/>
          </a:p>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Reasonable learning curve for beginners</a:t>
            </a:r>
            <a:endParaRPr lang="en-US" sz="1200" dirty="0"/>
          </a:p>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Components made adjustments easy</a:t>
            </a:r>
            <a:endParaRPr lang="en-US" sz="1200" dirty="0"/>
          </a:p>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Grids for alignment </a:t>
            </a:r>
            <a:endParaRPr lang="en-US" sz="1200" dirty="0"/>
          </a:p>
          <a:p>
            <a:pPr algn="l">
              <a:lnSpc>
                <a:spcPts val="2400"/>
              </a:lnSpc>
            </a:pPr>
            <a:endParaRPr lang="en-US" sz="1200" dirty="0"/>
          </a:p>
        </p:txBody>
      </p:sp>
      <p:sp>
        <p:nvSpPr>
          <p:cNvPr id="8" name="Text 4"/>
          <p:cNvSpPr/>
          <p:nvPr/>
        </p:nvSpPr>
        <p:spPr>
          <a:xfrm>
            <a:off x="4567407" y="1659477"/>
            <a:ext cx="4572000" cy="1524000"/>
          </a:xfrm>
          <a:prstGeom prst="rect">
            <a:avLst/>
          </a:prstGeom>
          <a:noFill/>
          <a:ln/>
        </p:spPr>
        <p:txBody>
          <a:bodyPr wrap="square" lIns="0" tIns="0" rIns="0" bIns="0" rtlCol="0" anchor="t"/>
          <a:lstStyle/>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Steep learning curve for prototype tool</a:t>
            </a:r>
            <a:endParaRPr lang="en-US" sz="1200" dirty="0"/>
          </a:p>
          <a:p>
            <a:pPr algn="l" marL="190500" indent="-190500">
              <a:lnSpc>
                <a:spcPts val="3000"/>
              </a:lnSpc>
              <a:buSzPct val="100000"/>
              <a:buChar char="•"/>
            </a:pPr>
            <a:r>
              <a:rPr lang="en-US" sz="1500" b="0" spc="-48" kern="0" dirty="0">
                <a:solidFill>
                  <a:srgbClr val="130F0F"/>
                </a:solidFill>
                <a:latin typeface="Anybody" pitchFamily="34" charset="0"/>
                <a:ea typeface="Anybody" pitchFamily="34" charset="-122"/>
                <a:cs typeface="Anybody" pitchFamily="34" charset="-120"/>
              </a:rPr>
              <a:t>Since Figma does not store data, we had to duplicate screens and frames to make changes leading to a messy space</a:t>
            </a:r>
            <a:endParaRPr lang="en-US" sz="1200" dirty="0"/>
          </a:p>
        </p:txBody>
      </p:sp>
      <p:pic>
        <p:nvPicPr>
          <p:cNvPr id="9"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78422"/>
            <a:ext cx="7315200" cy="330994"/>
          </a:xfrm>
          <a:prstGeom prst="rect">
            <a:avLst/>
          </a:prstGeom>
          <a:noFill/>
          <a:ln/>
        </p:spPr>
        <p:txBody>
          <a:bodyPr wrap="square" lIns="0" tIns="0" rIns="0" bIns="0" rtlCol="0" anchor="b"/>
          <a:lstStyle/>
          <a:p>
            <a:pPr algn="l">
              <a:lnSpc>
                <a:spcPts val="2363"/>
              </a:lnSpc>
            </a:pPr>
            <a:r>
              <a:rPr lang="en-US" sz="2600" b="0" spc="-96" kern="0" dirty="0">
                <a:solidFill>
                  <a:srgbClr val="003A95"/>
                </a:solidFill>
                <a:latin typeface="Krona One" pitchFamily="34" charset="0"/>
                <a:ea typeface="Krona One" pitchFamily="34" charset="-122"/>
                <a:cs typeface="Krona One" pitchFamily="34" charset="-120"/>
              </a:rPr>
              <a:t>Limitations</a:t>
            </a:r>
            <a:endParaRPr lang="en-US" sz="2625" dirty="0"/>
          </a:p>
        </p:txBody>
      </p:sp>
      <p:sp>
        <p:nvSpPr>
          <p:cNvPr id="4" name="Text 1"/>
          <p:cNvSpPr/>
          <p:nvPr/>
        </p:nvSpPr>
        <p:spPr>
          <a:xfrm>
            <a:off x="476250" y="1125888"/>
            <a:ext cx="8229600" cy="2371725"/>
          </a:xfrm>
          <a:prstGeom prst="rect">
            <a:avLst/>
          </a:prstGeom>
          <a:noFill/>
          <a:ln/>
        </p:spPr>
        <p:txBody>
          <a:bodyPr wrap="square" lIns="0" tIns="0" rIns="0" bIns="0" rtlCol="0" anchor="t"/>
          <a:lstStyle/>
          <a:p>
            <a:pPr algn="l" marL="190500" indent="-190500">
              <a:lnSpc>
                <a:spcPts val="2400"/>
              </a:lnSpc>
              <a:spcAft>
                <a:spcPts val="1069"/>
              </a:spcAft>
              <a:buSzPct val="100000"/>
              <a:buChar char="•"/>
            </a:pPr>
            <a:r>
              <a:rPr lang="en-US" sz="1500" b="0" spc="-48" kern="0" dirty="0">
                <a:solidFill>
                  <a:srgbClr val="130F0F"/>
                </a:solidFill>
                <a:latin typeface="Anybody" pitchFamily="34" charset="0"/>
                <a:ea typeface="Anybody" pitchFamily="34" charset="-122"/>
                <a:cs typeface="Anybody" pitchFamily="34" charset="-120"/>
              </a:rPr>
              <a:t>Users could not interact with their own profile</a:t>
            </a:r>
            <a:endParaRPr lang="en-US" sz="1425" dirty="0"/>
          </a:p>
          <a:p>
            <a:pPr algn="l" marL="190500" indent="-190500">
              <a:lnSpc>
                <a:spcPts val="2400"/>
              </a:lnSpc>
              <a:spcAft>
                <a:spcPts val="1069"/>
              </a:spcAft>
              <a:buSzPct val="100000"/>
              <a:buChar char="•"/>
            </a:pPr>
            <a:r>
              <a:rPr lang="en-US" sz="1500" b="0" spc="-48" kern="0" dirty="0">
                <a:solidFill>
                  <a:srgbClr val="130F0F"/>
                </a:solidFill>
                <a:latin typeface="Anybody" pitchFamily="34" charset="0"/>
                <a:ea typeface="Anybody" pitchFamily="34" charset="-122"/>
                <a:cs typeface="Anybody" pitchFamily="34" charset="-120"/>
              </a:rPr>
              <a:t>Users could not input their own desired information</a:t>
            </a:r>
            <a:endParaRPr lang="en-US" sz="1425" dirty="0"/>
          </a:p>
          <a:p>
            <a:pPr algn="l" marL="190500" indent="-190500">
              <a:lnSpc>
                <a:spcPts val="2400"/>
              </a:lnSpc>
              <a:spcAft>
                <a:spcPts val="1069"/>
              </a:spcAft>
              <a:buSzPct val="100000"/>
              <a:buChar char="•"/>
            </a:pPr>
            <a:r>
              <a:rPr lang="en-US" sz="1500" b="0" spc="-48" kern="0" dirty="0">
                <a:solidFill>
                  <a:srgbClr val="130F0F"/>
                </a:solidFill>
                <a:latin typeface="Anybody" pitchFamily="34" charset="0"/>
                <a:ea typeface="Anybody" pitchFamily="34" charset="-122"/>
                <a:cs typeface="Anybody" pitchFamily="34" charset="-120"/>
              </a:rPr>
              <a:t>Not all groups can be viewed in the same way (e.g. for some groups you could see frien'ds responses and like them, for others you could not)</a:t>
            </a:r>
            <a:endParaRPr lang="en-US" sz="1425" dirty="0"/>
          </a:p>
          <a:p>
            <a:pPr algn="l" marL="190500" indent="-190500">
              <a:lnSpc>
                <a:spcPts val="2400"/>
              </a:lnSpc>
              <a:spcAft>
                <a:spcPts val="1069"/>
              </a:spcAft>
              <a:buSzPct val="100000"/>
              <a:buChar char="•"/>
            </a:pPr>
            <a:r>
              <a:rPr lang="en-US" sz="1500" b="0" spc="-48" kern="0" dirty="0">
                <a:solidFill>
                  <a:srgbClr val="130F0F"/>
                </a:solidFill>
                <a:latin typeface="Anybody" pitchFamily="34" charset="0"/>
                <a:ea typeface="Anybody" pitchFamily="34" charset="-122"/>
                <a:cs typeface="Anybody" pitchFamily="34" charset="-120"/>
              </a:rPr>
              <a:t>The "Reflect" tab is undeveloped</a:t>
            </a:r>
            <a:endParaRPr lang="en-US" sz="1425" dirty="0"/>
          </a:p>
          <a:p>
            <a:pPr algn="l" marL="190500" indent="-190500">
              <a:lnSpc>
                <a:spcPts val="2400"/>
              </a:lnSpc>
              <a:spcAft>
                <a:spcPts val="1069"/>
              </a:spcAft>
              <a:buSzPct val="100000"/>
              <a:buChar char="•"/>
            </a:pPr>
            <a:r>
              <a:rPr lang="en-US" sz="1500" b="0" spc="-48" kern="0" dirty="0">
                <a:solidFill>
                  <a:srgbClr val="130F0F"/>
                </a:solidFill>
                <a:latin typeface="Anybody" pitchFamily="34" charset="0"/>
                <a:ea typeface="Anybody" pitchFamily="34" charset="-122"/>
                <a:cs typeface="Anybody" pitchFamily="34" charset="-120"/>
              </a:rPr>
              <a:t>Users can not see how "nudges" or notifications fully work </a:t>
            </a:r>
            <a:endParaRPr lang="en-US" sz="1425" dirty="0"/>
          </a:p>
        </p:txBody>
      </p:sp>
      <p:pic>
        <p:nvPicPr>
          <p:cNvPr id="5"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595119"/>
            <a:ext cx="7315200" cy="328613"/>
          </a:xfrm>
          <a:prstGeom prst="rect">
            <a:avLst/>
          </a:prstGeom>
          <a:noFill/>
          <a:ln/>
        </p:spPr>
        <p:txBody>
          <a:bodyPr wrap="square" lIns="0" tIns="0" rIns="0" bIns="0" rtlCol="0" anchor="b"/>
          <a:lstStyle/>
          <a:p>
            <a:pPr algn="l">
              <a:lnSpc>
                <a:spcPts val="2363"/>
              </a:lnSpc>
            </a:pPr>
            <a:r>
              <a:rPr lang="en-US" sz="2600" b="0" spc="-96" kern="0" dirty="0">
                <a:solidFill>
                  <a:srgbClr val="003A95"/>
                </a:solidFill>
                <a:latin typeface="Krona One" pitchFamily="34" charset="0"/>
                <a:ea typeface="Krona One" pitchFamily="34" charset="-122"/>
                <a:cs typeface="Krona One" pitchFamily="34" charset="-120"/>
              </a:rPr>
              <a:t>Hard Coded Wizard of Oz Features</a:t>
            </a:r>
            <a:endParaRPr lang="en-US" sz="2625" dirty="0"/>
          </a:p>
        </p:txBody>
      </p:sp>
      <p:pic>
        <p:nvPicPr>
          <p:cNvPr id="4" name="Image 0" descr="https://pitch-assets-ccb95893-de3f-4266-973c-20049231b248.s3.eu-west-1.amazonaws.com/8a377b77-b608-47d6-9c9c-30cc527f48a5?pitch-bytes=491299&amp;pitch-content-type=image%2Fpng">    </p:cNvPr>
          <p:cNvPicPr>
            <a:picLocks noChangeAspect="1"/>
          </p:cNvPicPr>
          <p:nvPr/>
        </p:nvPicPr>
        <p:blipFill>
          <a:blip r:embed="rId1"/>
          <a:srcRect l="0" r="0" t="0" b="0"/>
          <a:stretch/>
        </p:blipFill>
        <p:spPr>
          <a:xfrm>
            <a:off x="479171" y="1313197"/>
            <a:ext cx="2348797" cy="2352525"/>
          </a:xfrm>
          <a:prstGeom prst="rect">
            <a:avLst/>
          </a:prstGeom>
        </p:spPr>
      </p:pic>
      <p:sp>
        <p:nvSpPr>
          <p:cNvPr id="5" name="Text 1"/>
          <p:cNvSpPr/>
          <p:nvPr/>
        </p:nvSpPr>
        <p:spPr>
          <a:xfrm>
            <a:off x="476403" y="3771654"/>
            <a:ext cx="2743200" cy="36576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answers to questions are prepopulated, as are suggested questions</a:t>
            </a:r>
            <a:endParaRPr lang="en-US" sz="900" dirty="0"/>
          </a:p>
        </p:txBody>
      </p:sp>
      <p:pic>
        <p:nvPicPr>
          <p:cNvPr id="6" name="Image 1" descr="https://pitch-assets-ccb95893-de3f-4266-973c-20049231b248.s3.eu-west-1.amazonaws.com/e712cc9f-660c-4a88-aa91-7e514193f211?pitch-bytes=879899&amp;pitch-content-type=image%2Fpng">    </p:cNvPr>
          <p:cNvPicPr>
            <a:picLocks noChangeAspect="1"/>
          </p:cNvPicPr>
          <p:nvPr/>
        </p:nvPicPr>
        <p:blipFill>
          <a:blip r:embed="rId2"/>
          <a:srcRect l="0" r="0" t="0" b="0"/>
          <a:stretch/>
        </p:blipFill>
        <p:spPr>
          <a:xfrm>
            <a:off x="3206769" y="1313197"/>
            <a:ext cx="3642751" cy="2352525"/>
          </a:xfrm>
          <a:prstGeom prst="rect">
            <a:avLst/>
          </a:prstGeom>
        </p:spPr>
      </p:pic>
      <p:sp>
        <p:nvSpPr>
          <p:cNvPr id="7" name="Text 2"/>
          <p:cNvSpPr/>
          <p:nvPr/>
        </p:nvSpPr>
        <p:spPr>
          <a:xfrm>
            <a:off x="3208638" y="3768702"/>
            <a:ext cx="3657600" cy="365760"/>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users do not get to choose which friends are invited to the new group</a:t>
            </a:r>
            <a:endParaRPr lang="en-US" sz="900" dirty="0"/>
          </a:p>
        </p:txBody>
      </p:sp>
      <p:pic>
        <p:nvPicPr>
          <p:cNvPr id="8" name="Image 2" descr="https://pitch-assets-ccb95893-de3f-4266-973c-20049231b248.s3.eu-west-1.amazonaws.com/1cb07ac3-ea1d-4f5a-b5bb-9e2c917e5fed?pitch-bytes=484355&amp;pitch-content-type=image%2Fpng">    </p:cNvPr>
          <p:cNvPicPr>
            <a:picLocks noChangeAspect="1"/>
          </p:cNvPicPr>
          <p:nvPr/>
        </p:nvPicPr>
        <p:blipFill>
          <a:blip r:embed="rId3"/>
          <a:srcRect l="0" r="0" t="0" b="0"/>
          <a:stretch/>
        </p:blipFill>
        <p:spPr>
          <a:xfrm>
            <a:off x="7249029" y="1313197"/>
            <a:ext cx="1089132" cy="2352525"/>
          </a:xfrm>
          <a:prstGeom prst="rect">
            <a:avLst/>
          </a:prstGeom>
        </p:spPr>
      </p:pic>
      <p:sp>
        <p:nvSpPr>
          <p:cNvPr id="9" name="Text 3"/>
          <p:cNvSpPr/>
          <p:nvPr/>
        </p:nvSpPr>
        <p:spPr>
          <a:xfrm>
            <a:off x="7249037" y="3769559"/>
            <a:ext cx="1828800" cy="542925"/>
          </a:xfrm>
          <a:prstGeom prst="rect">
            <a:avLst/>
          </a:prstGeom>
          <a:noFill/>
          <a:ln/>
        </p:spPr>
        <p:txBody>
          <a:bodyPr wrap="square" lIns="0" tIns="0" rIns="0" bIns="0" rtlCol="0" anchor="t"/>
          <a:lstStyle/>
          <a:p>
            <a:pPr algn="ctr">
              <a:lnSpc>
                <a:spcPts val="1440"/>
              </a:lnSpc>
            </a:pPr>
            <a:r>
              <a:rPr lang="en-US" sz="900" b="0" spc="-48" kern="0" dirty="0">
                <a:solidFill>
                  <a:srgbClr val="130F0F"/>
                </a:solidFill>
                <a:latin typeface="Anybody" pitchFamily="34" charset="0"/>
                <a:ea typeface="Anybody" pitchFamily="34" charset="-122"/>
                <a:cs typeface="Anybody" pitchFamily="34" charset="-120"/>
              </a:rPr>
              <a:t>users could not select their own friendship goals</a:t>
            </a:r>
            <a:endParaRPr lang="en-US" sz="900" dirty="0"/>
          </a:p>
        </p:txBody>
      </p:sp>
      <p:pic>
        <p:nvPicPr>
          <p:cNvPr id="10"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a:lnSpc>
                <a:spcPts val="4688"/>
              </a:lnSpc>
            </a:pPr>
            <a:r>
              <a:rPr lang="en-US" sz="3000" b="0" spc="-24" kern="0" dirty="0">
                <a:solidFill>
                  <a:srgbClr val="0064FF"/>
                </a:solidFill>
                <a:latin typeface="Krona One" pitchFamily="34" charset="0"/>
                <a:ea typeface="Krona One" pitchFamily="34" charset="-122"/>
                <a:cs typeface="Krona One" pitchFamily="34" charset="-120"/>
              </a:rPr>
              <a:t>Appendix</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184" y="762229"/>
            <a:ext cx="8229600" cy="342900"/>
          </a:xfrm>
          <a:prstGeom prst="rect">
            <a:avLst/>
          </a:prstGeom>
          <a:noFill/>
          <a:ln/>
        </p:spPr>
        <p:txBody>
          <a:bodyPr wrap="square" lIns="0" tIns="0" rIns="0" bIns="0" rtlCol="0" anchor="t"/>
          <a:lstStyle/>
          <a:p>
            <a:pPr algn="ctr">
              <a:lnSpc>
                <a:spcPts val="2700"/>
              </a:lnSpc>
            </a:pPr>
            <a:r>
              <a:rPr lang="en-US" sz="3000" b="0" spc="-96" kern="0" dirty="0">
                <a:solidFill>
                  <a:srgbClr val="0064FF"/>
                </a:solidFill>
                <a:latin typeface="Anybody" pitchFamily="34" charset="0"/>
                <a:ea typeface="Anybody" pitchFamily="34" charset="-122"/>
                <a:cs typeface="Anybody" pitchFamily="34" charset="-120"/>
              </a:rPr>
              <a:t>Road Map</a:t>
            </a:r>
            <a:endParaRPr lang="en-US" sz="3000" dirty="0"/>
          </a:p>
        </p:txBody>
      </p:sp>
      <p:sp>
        <p:nvSpPr>
          <p:cNvPr id="4" name="Text 1"/>
          <p:cNvSpPr/>
          <p:nvPr/>
        </p:nvSpPr>
        <p:spPr>
          <a:xfrm>
            <a:off x="3615560" y="1646373"/>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Values in Design</a:t>
            </a:r>
            <a:endParaRPr lang="en-US" sz="1200" dirty="0"/>
          </a:p>
        </p:txBody>
      </p:sp>
      <p:sp>
        <p:nvSpPr>
          <p:cNvPr id="5" name="Shape 2"/>
          <p:cNvSpPr/>
          <p:nvPr/>
        </p:nvSpPr>
        <p:spPr>
          <a:xfrm>
            <a:off x="4281864" y="1939452"/>
            <a:ext cx="571500" cy="571500"/>
          </a:xfrm>
          <a:prstGeom prst="ellipse">
            <a:avLst/>
          </a:prstGeom>
          <a:solidFill>
            <a:srgbClr val="FFFFFF"/>
          </a:solidFill>
          <a:ln/>
        </p:spPr>
      </p:sp>
      <p:pic>
        <p:nvPicPr>
          <p:cNvPr id="6" name="Image 0" descr="https://external-media.api.pitch.com/provider/icons8/fluent-systems-regular/2-circle.svg">    </p:cNvPr>
          <p:cNvPicPr>
            <a:picLocks noChangeAspect="1"/>
          </p:cNvPicPr>
          <p:nvPr/>
        </p:nvPicPr>
        <p:blipFill>
          <a:blip r:embed="rId1">
            <a:extLst>
              <a:ext uri="{96DAC541-7B7A-43D3-8B79-37D633B846F1}">
                <asvg:svgBlip xmlns:asvg="http://schemas.microsoft.com/office/drawing/2016/SVG/main" r:embed="rId2"/>
              </a:ext>
            </a:extLst>
          </a:blip>
          <a:srcRect l="8314" r="8313" t="0" b="0"/>
          <a:stretch/>
        </p:blipFill>
        <p:spPr>
          <a:xfrm>
            <a:off x="4420303" y="2049524"/>
            <a:ext cx="294621" cy="353376"/>
          </a:xfrm>
          <a:prstGeom prst="rect">
            <a:avLst/>
          </a:prstGeom>
        </p:spPr>
      </p:pic>
      <p:sp>
        <p:nvSpPr>
          <p:cNvPr id="7" name="Text 3"/>
          <p:cNvSpPr/>
          <p:nvPr/>
        </p:nvSpPr>
        <p:spPr>
          <a:xfrm>
            <a:off x="5520442" y="1650245"/>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Tasks</a:t>
            </a:r>
            <a:endParaRPr lang="en-US" sz="1200" dirty="0"/>
          </a:p>
        </p:txBody>
      </p:sp>
      <p:sp>
        <p:nvSpPr>
          <p:cNvPr id="8" name="Shape 4"/>
          <p:cNvSpPr/>
          <p:nvPr/>
        </p:nvSpPr>
        <p:spPr>
          <a:xfrm>
            <a:off x="6186783" y="1943325"/>
            <a:ext cx="571500" cy="571500"/>
          </a:xfrm>
          <a:prstGeom prst="ellipse">
            <a:avLst/>
          </a:prstGeom>
          <a:solidFill>
            <a:srgbClr val="FFFFFF"/>
          </a:solidFill>
          <a:ln/>
        </p:spPr>
      </p:sp>
      <p:pic>
        <p:nvPicPr>
          <p:cNvPr id="9" name="Image 1" descr="https://external-media.api.pitch.com/provider/icons8/fluent-systems-regular/3-circle.svg">    </p:cNvPr>
          <p:cNvPicPr>
            <a:picLocks noChangeAspect="1"/>
          </p:cNvPicPr>
          <p:nvPr/>
        </p:nvPicPr>
        <p:blipFill>
          <a:blip r:embed="rId3">
            <a:extLst>
              <a:ext uri="{96DAC541-7B7A-43D3-8B79-37D633B846F1}">
                <asvg:svgBlip xmlns:asvg="http://schemas.microsoft.com/office/drawing/2016/SVG/main" r:embed="rId4"/>
              </a:ext>
            </a:extLst>
          </a:blip>
          <a:srcRect l="8314" r="8313" t="0" b="0"/>
          <a:stretch/>
        </p:blipFill>
        <p:spPr>
          <a:xfrm>
            <a:off x="6325223" y="2053397"/>
            <a:ext cx="294621" cy="353376"/>
          </a:xfrm>
          <a:prstGeom prst="rect">
            <a:avLst/>
          </a:prstGeom>
        </p:spPr>
      </p:pic>
      <p:sp>
        <p:nvSpPr>
          <p:cNvPr id="10" name="Text 5"/>
          <p:cNvSpPr/>
          <p:nvPr/>
        </p:nvSpPr>
        <p:spPr>
          <a:xfrm>
            <a:off x="1713250" y="1645109"/>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Introduction</a:t>
            </a:r>
            <a:endParaRPr lang="en-US" sz="1200" dirty="0"/>
          </a:p>
        </p:txBody>
      </p:sp>
      <p:sp>
        <p:nvSpPr>
          <p:cNvPr id="11" name="Shape 6"/>
          <p:cNvSpPr/>
          <p:nvPr/>
        </p:nvSpPr>
        <p:spPr>
          <a:xfrm>
            <a:off x="2379553" y="1938188"/>
            <a:ext cx="571500" cy="571500"/>
          </a:xfrm>
          <a:prstGeom prst="ellipse">
            <a:avLst/>
          </a:prstGeom>
          <a:solidFill>
            <a:srgbClr val="FFFFFF"/>
          </a:solidFill>
          <a:ln/>
        </p:spPr>
      </p:sp>
      <p:pic>
        <p:nvPicPr>
          <p:cNvPr id="12" name="Image 2" descr="https://external-media.api.pitch.com/provider/icons8/fluent-systems-regular/1-circle.svg">    </p:cNvPr>
          <p:cNvPicPr>
            <a:picLocks noChangeAspect="1"/>
          </p:cNvPicPr>
          <p:nvPr/>
        </p:nvPicPr>
        <p:blipFill>
          <a:blip r:embed="rId5">
            <a:extLst>
              <a:ext uri="{96DAC541-7B7A-43D3-8B79-37D633B846F1}">
                <asvg:svgBlip xmlns:asvg="http://schemas.microsoft.com/office/drawing/2016/SVG/main" r:embed="rId6"/>
              </a:ext>
            </a:extLst>
          </a:blip>
          <a:srcRect l="8314" r="8313" t="0" b="0"/>
          <a:stretch/>
        </p:blipFill>
        <p:spPr>
          <a:xfrm>
            <a:off x="2517993" y="2048260"/>
            <a:ext cx="294621" cy="353376"/>
          </a:xfrm>
          <a:prstGeom prst="rect">
            <a:avLst/>
          </a:prstGeom>
        </p:spPr>
      </p:pic>
      <p:sp>
        <p:nvSpPr>
          <p:cNvPr id="13" name="Text 7"/>
          <p:cNvSpPr/>
          <p:nvPr/>
        </p:nvSpPr>
        <p:spPr>
          <a:xfrm>
            <a:off x="2664405" y="2929623"/>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Revised Interface Sketches</a:t>
            </a:r>
            <a:endParaRPr lang="en-US" sz="1200" dirty="0"/>
          </a:p>
        </p:txBody>
      </p:sp>
      <p:sp>
        <p:nvSpPr>
          <p:cNvPr id="14" name="Shape 8"/>
          <p:cNvSpPr/>
          <p:nvPr/>
        </p:nvSpPr>
        <p:spPr>
          <a:xfrm>
            <a:off x="3330709" y="3222702"/>
            <a:ext cx="571500" cy="571500"/>
          </a:xfrm>
          <a:prstGeom prst="ellipse">
            <a:avLst/>
          </a:prstGeom>
          <a:solidFill>
            <a:srgbClr val="FFFFFF"/>
          </a:solidFill>
          <a:ln/>
        </p:spPr>
      </p:sp>
      <p:pic>
        <p:nvPicPr>
          <p:cNvPr id="15" name="Image 3" descr="https://external-media.api.pitch.com/provider/icons8/fluent-systems-regular/5-circle.svg">    </p:cNvPr>
          <p:cNvPicPr>
            <a:picLocks noChangeAspect="1"/>
          </p:cNvPicPr>
          <p:nvPr/>
        </p:nvPicPr>
        <p:blipFill>
          <a:blip r:embed="rId7">
            <a:extLst>
              <a:ext uri="{96DAC541-7B7A-43D3-8B79-37D633B846F1}">
                <asvg:svgBlip xmlns:asvg="http://schemas.microsoft.com/office/drawing/2016/SVG/main" r:embed="rId8"/>
              </a:ext>
            </a:extLst>
          </a:blip>
          <a:srcRect l="8314" r="8313" t="0" b="0"/>
          <a:stretch/>
        </p:blipFill>
        <p:spPr>
          <a:xfrm>
            <a:off x="3469148" y="3332774"/>
            <a:ext cx="294621" cy="353376"/>
          </a:xfrm>
          <a:prstGeom prst="rect">
            <a:avLst/>
          </a:prstGeom>
        </p:spPr>
      </p:pic>
      <p:sp>
        <p:nvSpPr>
          <p:cNvPr id="16" name="Text 9"/>
          <p:cNvSpPr/>
          <p:nvPr/>
        </p:nvSpPr>
        <p:spPr>
          <a:xfrm>
            <a:off x="762094" y="2928359"/>
            <a:ext cx="2743200" cy="180975"/>
          </a:xfrm>
          <a:prstGeom prst="rect">
            <a:avLst/>
          </a:prstGeom>
          <a:noFill/>
          <a:ln/>
        </p:spPr>
        <p:txBody>
          <a:bodyPr wrap="square" lIns="0" tIns="0" rIns="0" bIns="0" rtlCol="0" anchor="t"/>
          <a:lstStyle/>
          <a:p>
            <a:pPr algn="ctr"/>
            <a:r>
              <a:rPr lang="en-US" sz="1200" b="0" spc="-24" kern="0" dirty="0">
                <a:solidFill>
                  <a:srgbClr val="696969"/>
                </a:solidFill>
                <a:latin typeface="Apfel Grotezk" pitchFamily="34" charset="0"/>
                <a:ea typeface="Apfel Grotezk" pitchFamily="34" charset="-122"/>
                <a:cs typeface="Apfel Grotezk" pitchFamily="34" charset="-120"/>
              </a:rPr>
              <a:t>Usability Goals </a:t>
            </a:r>
            <a:endParaRPr lang="en-US" sz="1200" dirty="0"/>
          </a:p>
        </p:txBody>
      </p:sp>
      <p:sp>
        <p:nvSpPr>
          <p:cNvPr id="17" name="Shape 10"/>
          <p:cNvSpPr/>
          <p:nvPr/>
        </p:nvSpPr>
        <p:spPr>
          <a:xfrm>
            <a:off x="1428398" y="3221438"/>
            <a:ext cx="571500" cy="571500"/>
          </a:xfrm>
          <a:prstGeom prst="ellipse">
            <a:avLst/>
          </a:prstGeom>
          <a:solidFill>
            <a:srgbClr val="FFFFFF"/>
          </a:solidFill>
          <a:ln/>
        </p:spPr>
      </p:sp>
      <p:pic>
        <p:nvPicPr>
          <p:cNvPr id="18" name="Image 4" descr="https://external-media.api.pitch.com/provider/icons8/fluent-systems-regular/4-circle.svg">    </p:cNvPr>
          <p:cNvPicPr>
            <a:picLocks noChangeAspect="1"/>
          </p:cNvPicPr>
          <p:nvPr/>
        </p:nvPicPr>
        <p:blipFill>
          <a:blip r:embed="rId9">
            <a:extLst>
              <a:ext uri="{96DAC541-7B7A-43D3-8B79-37D633B846F1}">
                <asvg:svgBlip xmlns:asvg="http://schemas.microsoft.com/office/drawing/2016/SVG/main" r:embed="rId10"/>
              </a:ext>
            </a:extLst>
          </a:blip>
          <a:srcRect l="8314" r="8313" t="0" b="0"/>
          <a:stretch/>
        </p:blipFill>
        <p:spPr>
          <a:xfrm>
            <a:off x="1566837" y="3331510"/>
            <a:ext cx="294621" cy="353376"/>
          </a:xfrm>
          <a:prstGeom prst="rect">
            <a:avLst/>
          </a:prstGeom>
        </p:spPr>
      </p:pic>
      <p:sp>
        <p:nvSpPr>
          <p:cNvPr id="19" name="Text 11"/>
          <p:cNvSpPr/>
          <p:nvPr/>
        </p:nvSpPr>
        <p:spPr>
          <a:xfrm>
            <a:off x="6470259" y="2933496"/>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Prototype Implementation</a:t>
            </a:r>
            <a:endParaRPr lang="en-US" sz="1200" dirty="0"/>
          </a:p>
        </p:txBody>
      </p:sp>
      <p:sp>
        <p:nvSpPr>
          <p:cNvPr id="20" name="Shape 12"/>
          <p:cNvSpPr/>
          <p:nvPr/>
        </p:nvSpPr>
        <p:spPr>
          <a:xfrm>
            <a:off x="7136674" y="3226575"/>
            <a:ext cx="571500" cy="571500"/>
          </a:xfrm>
          <a:prstGeom prst="ellipse">
            <a:avLst/>
          </a:prstGeom>
          <a:solidFill>
            <a:srgbClr val="FFFFFF"/>
          </a:solidFill>
          <a:ln/>
        </p:spPr>
      </p:sp>
      <p:pic>
        <p:nvPicPr>
          <p:cNvPr id="21" name="Image 5" descr="https://external-media.api.pitch.com/provider/icons8/fluent-systems-regular/7-circle.svg">    </p:cNvPr>
          <p:cNvPicPr>
            <a:picLocks noChangeAspect="1"/>
          </p:cNvPicPr>
          <p:nvPr/>
        </p:nvPicPr>
        <p:blipFill>
          <a:blip r:embed="rId11">
            <a:extLst>
              <a:ext uri="{96DAC541-7B7A-43D3-8B79-37D633B846F1}">
                <asvg:svgBlip xmlns:asvg="http://schemas.microsoft.com/office/drawing/2016/SVG/main" r:embed="rId12"/>
              </a:ext>
            </a:extLst>
          </a:blip>
          <a:srcRect l="8314" r="8313" t="0" b="0"/>
          <a:stretch/>
        </p:blipFill>
        <p:spPr>
          <a:xfrm>
            <a:off x="7275114" y="3336647"/>
            <a:ext cx="294621" cy="353376"/>
          </a:xfrm>
          <a:prstGeom prst="rect">
            <a:avLst/>
          </a:prstGeom>
        </p:spPr>
      </p:pic>
      <p:sp>
        <p:nvSpPr>
          <p:cNvPr id="22" name="Text 13"/>
          <p:cNvSpPr/>
          <p:nvPr/>
        </p:nvSpPr>
        <p:spPr>
          <a:xfrm>
            <a:off x="4567949" y="2932231"/>
            <a:ext cx="2743200" cy="180975"/>
          </a:xfrm>
          <a:prstGeom prst="rect">
            <a:avLst/>
          </a:prstGeom>
          <a:noFill/>
          <a:ln/>
        </p:spPr>
        <p:txBody>
          <a:bodyPr wrap="square" lIns="0" tIns="0" rIns="0" bIns="0" rtlCol="0" anchor="t"/>
          <a:lstStyle/>
          <a:p>
            <a:pPr algn="ctr"/>
            <a:r>
              <a:rPr lang="en-US" sz="1200" b="0" spc="-24" kern="0" dirty="0">
                <a:solidFill>
                  <a:srgbClr val="130F0F"/>
                </a:solidFill>
                <a:latin typeface="Apfel Grotezk" pitchFamily="34" charset="0"/>
                <a:ea typeface="Apfel Grotezk" pitchFamily="34" charset="-122"/>
                <a:cs typeface="Apfel Grotezk" pitchFamily="34" charset="-120"/>
              </a:rPr>
              <a:t>MedFi Task Flows</a:t>
            </a:r>
            <a:endParaRPr lang="en-US" sz="1200" dirty="0"/>
          </a:p>
        </p:txBody>
      </p:sp>
      <p:sp>
        <p:nvSpPr>
          <p:cNvPr id="23" name="Shape 14"/>
          <p:cNvSpPr/>
          <p:nvPr/>
        </p:nvSpPr>
        <p:spPr>
          <a:xfrm>
            <a:off x="5234364" y="3225311"/>
            <a:ext cx="571500" cy="571500"/>
          </a:xfrm>
          <a:prstGeom prst="ellipse">
            <a:avLst/>
          </a:prstGeom>
          <a:solidFill>
            <a:srgbClr val="FFFFFF"/>
          </a:solidFill>
          <a:ln/>
        </p:spPr>
      </p:sp>
      <p:pic>
        <p:nvPicPr>
          <p:cNvPr id="24" name="Image 6" descr="https://external-media.api.pitch.com/provider/icons8/fluent-systems-regular/6-circle.svg">    </p:cNvPr>
          <p:cNvPicPr>
            <a:picLocks noChangeAspect="1"/>
          </p:cNvPicPr>
          <p:nvPr/>
        </p:nvPicPr>
        <p:blipFill>
          <a:blip r:embed="rId13">
            <a:extLst>
              <a:ext uri="{96DAC541-7B7A-43D3-8B79-37D633B846F1}">
                <asvg:svgBlip xmlns:asvg="http://schemas.microsoft.com/office/drawing/2016/SVG/main" r:embed="rId14"/>
              </a:ext>
            </a:extLst>
          </a:blip>
          <a:srcRect l="8314" r="8313" t="0" b="0"/>
          <a:stretch/>
        </p:blipFill>
        <p:spPr>
          <a:xfrm>
            <a:off x="5372803" y="3335383"/>
            <a:ext cx="294621" cy="353376"/>
          </a:xfrm>
          <a:prstGeom prst="rect">
            <a:avLst/>
          </a:prstGeom>
        </p:spPr>
      </p:pic>
      <p:pic>
        <p:nvPicPr>
          <p:cNvPr id="25" name="Image 7" descr="https://pitch-assets-ccb95893-de3f-4266-973c-20049231b248.s3.eu-west-1.amazonaws.com/try-pitch-pdf-export-logo.svg">
            <a:hlinkClick r:id="rId17" tooltip=""/>
          </p:cNvPr>
          <p:cNvPicPr>
            <a:picLocks noChangeAspect="1"/>
          </p:cNvPicPr>
          <p:nvPr/>
        </p:nvPicPr>
        <p:blipFill>
          <a:blip r:embed="rId15">
            <a:extLst>
              <a:ext uri="{96DAC541-7B7A-43D3-8B79-37D633B846F1}">
                <asvg:svgBlip xmlns:asvg="http://schemas.microsoft.com/office/drawing/2016/SVG/main" r:embed="rId16"/>
              </a:ext>
            </a:extLst>
          </a:blip>
          <a:srcRect l="0" r="0" t="0" b="0"/>
          <a:stretch/>
        </p:blipFill>
        <p:spPr>
          <a:xfrm>
            <a:off x="136595" y="4803153"/>
            <a:ext cx="515221" cy="2273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1177530" y="2024463"/>
            <a:ext cx="7315200" cy="790575"/>
          </a:xfrm>
          <a:prstGeom prst="rect">
            <a:avLst/>
          </a:prstGeom>
          <a:noFill/>
          <a:ln/>
        </p:spPr>
        <p:txBody>
          <a:bodyPr wrap="square" lIns="0" tIns="0" rIns="0" bIns="0" rtlCol="0" anchor="ctr"/>
          <a:lstStyle/>
          <a:p>
            <a:pPr algn="ctr">
              <a:lnSpc>
                <a:spcPts val="3120"/>
              </a:lnSpc>
            </a:pPr>
            <a:r>
              <a:rPr lang="en-US" sz="2400" b="0" u="sng" spc="-24" kern="0" dirty="0">
                <a:solidFill>
                  <a:srgbClr val="130F0F"/>
                </a:solidFill>
                <a:latin typeface="Apfel Grotezk" pitchFamily="34" charset="0"/>
                <a:ea typeface="Apfel Grotezk" pitchFamily="34" charset="-122"/>
                <a:cs typeface="Apfel Grotezk" pitchFamily="34" charset="-120"/>
                <a:hlinkClick r:id="rId1" invalidUrl="" action="" tgtFrame="" tooltip="" history="1" highlightClick="0" endSnd="0">
                  <a:extLst>
                    <a:ext uri="{A12FA001-AC4F-418D-AE19-62706E023703}">
                      <ahyp:hlinkClr xmlns:ahyp="http://schemas.microsoft.com/office/drawing/2018/hyperlinkcolor" val="tx"/>
                    </a:ext>
                  </a:extLst>
                </a:hlinkClick>
              </a:rPr>
              <a:t>FIGMA link</a:t>
            </a:r>
            <a:endParaRPr lang="en-US" sz="2400" dirty="0"/>
          </a:p>
          <a:p>
            <a:pPr algn="ctr">
              <a:lnSpc>
                <a:spcPts val="3120"/>
              </a:lnSpc>
            </a:pPr>
            <a:r>
              <a:rPr lang="en-US" sz="2400" b="0" spc="-24" kern="0" dirty="0">
                <a:solidFill>
                  <a:srgbClr val="696969"/>
                </a:solidFill>
                <a:latin typeface="Apfel Grotezk" pitchFamily="34" charset="0"/>
                <a:ea typeface="Apfel Grotezk" pitchFamily="34" charset="-122"/>
                <a:cs typeface="Apfel Grotezk" pitchFamily="34" charset="-120"/>
              </a:rPr>
              <a:t>(Prototype on "Medfi" page!)</a:t>
            </a:r>
            <a:endParaRPr lang="en-US" sz="2400" dirty="0"/>
          </a:p>
        </p:txBody>
      </p:sp>
      <p:pic>
        <p:nvPicPr>
          <p:cNvPr id="4" name="Image 0"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609CFF">
            <a:alpha val="18000"/>
          </a:srgbClr>
        </a:solidFill>
      </p:bgPr>
    </p:bg>
    <p:spTree>
      <p:nvGrpSpPr>
        <p:cNvPr id="1" name=""/>
        <p:cNvGrpSpPr/>
        <p:nvPr/>
      </p:nvGrpSpPr>
      <p:grpSpPr>
        <a:xfrm>
          <a:off x="0" y="0"/>
          <a:ext cx="0" cy="0"/>
          <a:chOff x="0" y="0"/>
          <a:chExt cx="0" cy="0"/>
        </a:xfrm>
      </p:grpSpPr>
      <p:pic>
        <p:nvPicPr>
          <p:cNvPr id="3" name="Image 0" descr="https://pitch-assets-ccb95893-de3f-4266-973c-20049231b248.s3.eu-west-1.amazonaws.com/c9c264f5-801e-4386-ad40-f1c43fe4e320?pitch-bytes=886965&amp;pitch-content-type=image%2Fpng">    </p:cNvPr>
          <p:cNvPicPr>
            <a:picLocks noChangeAspect="1"/>
          </p:cNvPicPr>
          <p:nvPr/>
        </p:nvPicPr>
        <p:blipFill>
          <a:blip r:embed="rId1"/>
          <a:srcRect l="0" r="0" t="0" b="0"/>
          <a:stretch/>
        </p:blipFill>
        <p:spPr>
          <a:xfrm>
            <a:off x="232557" y="135508"/>
            <a:ext cx="8683329" cy="4875195"/>
          </a:xfrm>
          <a:prstGeom prst="rect">
            <a:avLst/>
          </a:prstGeom>
        </p:spPr>
      </p:pic>
      <p:sp>
        <p:nvSpPr>
          <p:cNvPr id="4" name="Text 0"/>
          <p:cNvSpPr/>
          <p:nvPr/>
        </p:nvSpPr>
        <p:spPr>
          <a:xfrm>
            <a:off x="229640" y="4793840"/>
            <a:ext cx="2743200" cy="213360"/>
          </a:xfrm>
          <a:prstGeom prst="rect">
            <a:avLst/>
          </a:prstGeom>
          <a:noFill/>
          <a:ln/>
        </p:spPr>
        <p:txBody>
          <a:bodyPr wrap="square" lIns="0" tIns="0" rIns="0" bIns="0" rtlCol="0" anchor="t"/>
          <a:lstStyle/>
          <a:p>
            <a:pPr algn="l">
              <a:lnSpc>
                <a:spcPts val="1680"/>
              </a:lnSpc>
            </a:pPr>
            <a:r>
              <a:rPr lang="en-US" sz="1100" b="0" spc="-48" kern="0" dirty="0">
                <a:solidFill>
                  <a:srgbClr val="130F0F"/>
                </a:solidFill>
                <a:latin typeface="Anybody" pitchFamily="34" charset="0"/>
                <a:ea typeface="Anybody" pitchFamily="34" charset="-122"/>
                <a:cs typeface="Anybody" pitchFamily="34" charset="-120"/>
              </a:rPr>
              <a:t>Overview of MedFi Prototype</a:t>
            </a:r>
            <a:endParaRPr lang="en-US" sz="105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609CFF">
            <a:alpha val="18000"/>
          </a:srgbClr>
        </a:solidFill>
      </p:bgPr>
    </p:bg>
    <p:spTree>
      <p:nvGrpSpPr>
        <p:cNvPr id="1" name=""/>
        <p:cNvGrpSpPr/>
        <p:nvPr/>
      </p:nvGrpSpPr>
      <p:grpSpPr>
        <a:xfrm>
          <a:off x="0" y="0"/>
          <a:ext cx="0" cy="0"/>
          <a:chOff x="0" y="0"/>
          <a:chExt cx="0" cy="0"/>
        </a:xfrm>
      </p:grpSpPr>
      <p:pic>
        <p:nvPicPr>
          <p:cNvPr id="3" name="Image 0" descr="https://pitch-assets-ccb95893-de3f-4266-973c-20049231b248.s3.eu-west-1.amazonaws.com/4ce4bac1-eb8c-45e6-b95e-aa742ca68dfb?pitch-bytes=919349&amp;pitch-content-type=image%2Fpng">    </p:cNvPr>
          <p:cNvPicPr>
            <a:picLocks noChangeAspect="1"/>
          </p:cNvPicPr>
          <p:nvPr/>
        </p:nvPicPr>
        <p:blipFill>
          <a:blip r:embed="rId1"/>
          <a:srcRect l="0" r="0" t="0" b="0"/>
          <a:stretch/>
        </p:blipFill>
        <p:spPr>
          <a:xfrm>
            <a:off x="1604633" y="228985"/>
            <a:ext cx="6196578" cy="4691119"/>
          </a:xfrm>
          <a:prstGeom prst="rect">
            <a:avLst/>
          </a:prstGeom>
        </p:spPr>
      </p:pic>
      <p:sp>
        <p:nvSpPr>
          <p:cNvPr id="4" name="Text 0"/>
          <p:cNvSpPr/>
          <p:nvPr/>
        </p:nvSpPr>
        <p:spPr>
          <a:xfrm>
            <a:off x="1608757" y="4707103"/>
            <a:ext cx="2743200" cy="209550"/>
          </a:xfrm>
          <a:prstGeom prst="rect">
            <a:avLst/>
          </a:prstGeom>
          <a:noFill/>
          <a:ln/>
        </p:spPr>
        <p:txBody>
          <a:bodyPr wrap="square" lIns="0" tIns="0" rIns="0" bIns="0" rtlCol="0" anchor="t"/>
          <a:lstStyle/>
          <a:p>
            <a:pPr algn="l">
              <a:lnSpc>
                <a:spcPts val="1680"/>
              </a:lnSpc>
            </a:pPr>
            <a:r>
              <a:rPr lang="en-US" sz="1100" b="0" spc="-48" kern="0" dirty="0">
                <a:solidFill>
                  <a:srgbClr val="130F0F"/>
                </a:solidFill>
                <a:latin typeface="Anybody" pitchFamily="34" charset="0"/>
                <a:ea typeface="Anybody" pitchFamily="34" charset="-122"/>
                <a:cs typeface="Anybody" pitchFamily="34" charset="-120"/>
              </a:rPr>
              <a:t>Version 1 of MedFi Prototype</a:t>
            </a:r>
            <a:endParaRPr lang="en-US" sz="105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Big Change #4:</a:t>
            </a:r>
            <a:endParaRPr lang="en-US" sz="3750" dirty="0"/>
          </a:p>
        </p:txBody>
      </p:sp>
      <p:sp>
        <p:nvSpPr>
          <p:cNvPr id="4" name="Text 1"/>
          <p:cNvSpPr/>
          <p:nvPr/>
        </p:nvSpPr>
        <p:spPr>
          <a:xfrm>
            <a:off x="479161" y="1017727"/>
            <a:ext cx="8229600" cy="1188653"/>
          </a:xfrm>
          <a:prstGeom prst="rect">
            <a:avLst/>
          </a:prstGeom>
          <a:noFill/>
          <a:ln/>
        </p:spPr>
        <p:txBody>
          <a:bodyPr wrap="square" lIns="0" tIns="0" rIns="0" bIns="0" rtlCol="0" anchor="t"/>
          <a:lstStyle/>
          <a:p>
            <a:pPr algn="l">
              <a:lnSpc>
                <a:spcPts val="3120"/>
              </a:lnSpc>
            </a:pPr>
            <a:r>
              <a:rPr lang="en-US" sz="2400" b="0" spc="-24" kern="0" dirty="0">
                <a:solidFill>
                  <a:srgbClr val="003A95"/>
                </a:solidFill>
                <a:latin typeface="Krona One" pitchFamily="34" charset="0"/>
                <a:ea typeface="Krona One" pitchFamily="34" charset="-122"/>
                <a:cs typeface="Krona One" pitchFamily="34" charset="-120"/>
              </a:rPr>
              <a:t>Differentiate System from User Input</a:t>
            </a:r>
            <a:endParaRPr lang="en-US" sz="2400" dirty="0"/>
          </a:p>
          <a:p>
            <a:pPr algn="l">
              <a:lnSpc>
                <a:spcPts val="3120"/>
              </a:lnSpc>
            </a:pPr>
            <a:endParaRPr lang="en-US" sz="2400" dirty="0"/>
          </a:p>
          <a:p>
            <a:pPr algn="l">
              <a:lnSpc>
                <a:spcPts val="3120"/>
              </a:lnSpc>
            </a:pPr>
            <a:endParaRPr lang="en-US" sz="2400" dirty="0"/>
          </a:p>
        </p:txBody>
      </p:sp>
      <p:sp>
        <p:nvSpPr>
          <p:cNvPr id="5" name="Text 2"/>
          <p:cNvSpPr/>
          <p:nvPr/>
        </p:nvSpPr>
        <p:spPr>
          <a:xfrm>
            <a:off x="5028124" y="1424540"/>
            <a:ext cx="3657600" cy="3901083"/>
          </a:xfrm>
          <a:prstGeom prst="rect">
            <a:avLst/>
          </a:prstGeom>
          <a:noFill/>
          <a:ln/>
        </p:spPr>
        <p:txBody>
          <a:bodyPr wrap="square" lIns="0" tIns="0" rIns="0" bIns="0" rtlCol="0" anchor="t"/>
          <a:lstStyle/>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Feedback:</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In-class feedback suggested that there was not a sufficient visual difference between content generated by TMM and users.</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Change:</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TMM's generated question is now more visually differentiated from user generated content/input through size, spacing, and color.</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Usability Goals: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This contributes to our goal of efficiency by making user generated content differentiated from TMM content. This is an example of recognition rather than recall.</a:t>
            </a:r>
            <a:endParaRPr lang="en-US" sz="1200" dirty="0"/>
          </a:p>
          <a:p>
            <a:pPr algn="l">
              <a:lnSpc>
                <a:spcPts val="1920"/>
              </a:lnSpc>
            </a:pPr>
            <a:endParaRPr lang="en-US" sz="1200" dirty="0"/>
          </a:p>
          <a:p>
            <a:pPr algn="l">
              <a:lnSpc>
                <a:spcPts val="1920"/>
              </a:lnSpc>
            </a:pPr>
            <a:r>
              <a:rPr lang="en-US" sz="1000" b="0" u="heavy" spc="-48" kern="0" dirty="0">
                <a:solidFill>
                  <a:srgbClr val="130F0F"/>
                </a:solidFill>
                <a:latin typeface="Anybody" pitchFamily="34" charset="0"/>
                <a:ea typeface="Anybody" pitchFamily="34" charset="-122"/>
                <a:cs typeface="Anybody" pitchFamily="34" charset="-120"/>
              </a:rPr>
              <a:t>Effect on Key Metrics:</a:t>
            </a:r>
            <a:pPr algn="l">
              <a:lnSpc>
                <a:spcPts val="1920"/>
              </a:lnSpc>
            </a:pPr>
            <a:r>
              <a:rPr lang="en-US" sz="1200" b="0" spc="-48" kern="0" dirty="0">
                <a:solidFill>
                  <a:srgbClr val="130F0F"/>
                </a:solidFill>
                <a:latin typeface="Anybody" pitchFamily="34" charset="0"/>
                <a:ea typeface="Anybody" pitchFamily="34" charset="-122"/>
                <a:cs typeface="Anybody" pitchFamily="34" charset="-120"/>
              </a:rPr>
              <a:t> This will decrease number of user errors and consequently, the time spent per task.</a:t>
            </a:r>
            <a:endParaRPr lang="en-US" sz="1200" dirty="0"/>
          </a:p>
          <a:p>
            <a:pPr algn="l">
              <a:lnSpc>
                <a:spcPts val="1920"/>
              </a:lnSpc>
            </a:pPr>
            <a:endParaRPr lang="en-US" sz="1200" dirty="0"/>
          </a:p>
        </p:txBody>
      </p:sp>
      <p:pic>
        <p:nvPicPr>
          <p:cNvPr id="6" name="Image 0" descr="https://pitch-assets-ccb95893-de3f-4266-973c-20049231b248.s3.eu-west-1.amazonaws.com/843578ae-bbb9-4101-b377-41c622238d2b?pitch-bytes=212073&amp;pitch-content-type=image%2Fpng">    </p:cNvPr>
          <p:cNvPicPr>
            <a:picLocks noChangeAspect="1"/>
          </p:cNvPicPr>
          <p:nvPr/>
        </p:nvPicPr>
        <p:blipFill>
          <a:blip r:embed="rId1"/>
          <a:srcRect l="0" r="0" t="0" b="0"/>
          <a:stretch/>
        </p:blipFill>
        <p:spPr>
          <a:xfrm>
            <a:off x="2998994" y="1538301"/>
            <a:ext cx="1571473" cy="3166170"/>
          </a:xfrm>
          <a:prstGeom prst="rect">
            <a:avLst/>
          </a:prstGeom>
        </p:spPr>
      </p:pic>
      <p:pic>
        <p:nvPicPr>
          <p:cNvPr id="7" name="Image 1" descr="https://pitch-assets-ccb95893-de3f-4266-973c-20049231b248.s3.eu-west-1.amazonaws.com/b93d596f-51b8-4abd-98a8-89cbaedda16b?pitch-bytes=554817&amp;pitch-content-type=image%2Fpng">    </p:cNvPr>
          <p:cNvPicPr>
            <a:picLocks noChangeAspect="1"/>
          </p:cNvPicPr>
          <p:nvPr/>
        </p:nvPicPr>
        <p:blipFill>
          <a:blip r:embed="rId2"/>
          <a:srcRect l="0" r="0" t="0" b="0"/>
          <a:stretch/>
        </p:blipFill>
        <p:spPr>
          <a:xfrm>
            <a:off x="475481" y="1538301"/>
            <a:ext cx="1715389" cy="3166170"/>
          </a:xfrm>
          <a:prstGeom prst="rect">
            <a:avLst/>
          </a:prstGeom>
        </p:spPr>
      </p:pic>
      <p:sp>
        <p:nvSpPr>
          <p:cNvPr id="8" name="Shape 3"/>
          <p:cNvSpPr/>
          <p:nvPr/>
        </p:nvSpPr>
        <p:spPr>
          <a:xfrm>
            <a:off x="2373556" y="2982871"/>
            <a:ext cx="516385" cy="0"/>
          </a:xfrm>
          <a:prstGeom prst="line">
            <a:avLst/>
          </a:prstGeom>
          <a:solidFill>
            <a:srgbClr val="130F0F"/>
          </a:solidFill>
          <a:ln w="21167">
            <a:solidFill>
              <a:srgbClr val="130F0F"/>
            </a:solidFill>
            <a:prstDash val="solid"/>
            <a:headEnd type="none"/>
            <a:tailEnd type="triangle"/>
          </a:ln>
        </p:spPr>
      </p:sp>
      <p:pic>
        <p:nvPicPr>
          <p:cNvPr id="9"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10"/>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Other Changes from Section</a:t>
            </a:r>
            <a:endParaRPr lang="en-US" sz="3750" dirty="0"/>
          </a:p>
        </p:txBody>
      </p:sp>
      <p:pic>
        <p:nvPicPr>
          <p:cNvPr id="4" name="Image 0" descr="https://pitch-assets-ccb95893-de3f-4266-973c-20049231b248.s3.eu-west-1.amazonaws.com/2d1acd89-a7c0-471e-8918-5ffa6819c6c6?pitch-bytes=389025&amp;pitch-content-type=image%2Fpng">    </p:cNvPr>
          <p:cNvPicPr>
            <a:picLocks noChangeAspect="1"/>
          </p:cNvPicPr>
          <p:nvPr/>
        </p:nvPicPr>
        <p:blipFill>
          <a:blip r:embed="rId1"/>
          <a:srcRect l="0" r="0" t="0" b="0"/>
          <a:stretch/>
        </p:blipFill>
        <p:spPr>
          <a:xfrm>
            <a:off x="325369" y="1330545"/>
            <a:ext cx="1324071" cy="2610975"/>
          </a:xfrm>
          <a:prstGeom prst="rect">
            <a:avLst/>
          </a:prstGeom>
        </p:spPr>
      </p:pic>
      <p:sp>
        <p:nvSpPr>
          <p:cNvPr id="5" name="Text 1"/>
          <p:cNvSpPr/>
          <p:nvPr/>
        </p:nvSpPr>
        <p:spPr>
          <a:xfrm>
            <a:off x="1652126" y="1856262"/>
            <a:ext cx="1828800" cy="7620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Respond buttons are now the same style as the white box; buttons say "Respond" instead of "View Group"</a:t>
            </a:r>
            <a:endParaRPr lang="en-US" sz="750" dirty="0"/>
          </a:p>
        </p:txBody>
      </p:sp>
      <p:sp>
        <p:nvSpPr>
          <p:cNvPr id="6" name="Text 2"/>
          <p:cNvSpPr/>
          <p:nvPr/>
        </p:nvSpPr>
        <p:spPr>
          <a:xfrm>
            <a:off x="1652126" y="3119817"/>
            <a:ext cx="1828800" cy="3048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Quick action buttons match the style of other buttons</a:t>
            </a:r>
            <a:endParaRPr lang="en-US" sz="750" dirty="0"/>
          </a:p>
        </p:txBody>
      </p:sp>
      <p:pic>
        <p:nvPicPr>
          <p:cNvPr id="7" name="Image 1" descr="https://pitch-assets-ccb95893-de3f-4266-973c-20049231b248.s3.eu-west-1.amazonaws.com/41c6cf53-399c-46f0-adb5-83d29e6e647b?pitch-bytes=381958&amp;pitch-content-type=image%2Fpng">    </p:cNvPr>
          <p:cNvPicPr>
            <a:picLocks noChangeAspect="1"/>
          </p:cNvPicPr>
          <p:nvPr/>
        </p:nvPicPr>
        <p:blipFill>
          <a:blip r:embed="rId2"/>
          <a:srcRect l="0" r="0" t="0" b="0"/>
          <a:stretch/>
        </p:blipFill>
        <p:spPr>
          <a:xfrm>
            <a:off x="3221192" y="1304523"/>
            <a:ext cx="2554969" cy="2498481"/>
          </a:xfrm>
          <a:prstGeom prst="rect">
            <a:avLst/>
          </a:prstGeom>
        </p:spPr>
      </p:pic>
      <p:sp>
        <p:nvSpPr>
          <p:cNvPr id="8" name="Text 3"/>
          <p:cNvSpPr/>
          <p:nvPr/>
        </p:nvSpPr>
        <p:spPr>
          <a:xfrm>
            <a:off x="3226801" y="3802716"/>
            <a:ext cx="2743200" cy="3048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welcome screens make the app feel more calm to increase vulnerability focus</a:t>
            </a:r>
            <a:endParaRPr lang="en-US" sz="750" dirty="0"/>
          </a:p>
        </p:txBody>
      </p:sp>
      <p:pic>
        <p:nvPicPr>
          <p:cNvPr id="9" name="Image 2" descr="https://pitch-assets-ccb95893-de3f-4266-973c-20049231b248.s3.eu-west-1.amazonaws.com/9faf2c8a-b5f0-47a8-a0e8-3302becc0234?pitch-bytes=347205&amp;pitch-content-type=image%2Fpng">    </p:cNvPr>
          <p:cNvPicPr>
            <a:picLocks noChangeAspect="1"/>
          </p:cNvPicPr>
          <p:nvPr/>
        </p:nvPicPr>
        <p:blipFill>
          <a:blip r:embed="rId3"/>
          <a:srcRect l="0" r="0" t="0" b="0"/>
          <a:stretch/>
        </p:blipFill>
        <p:spPr>
          <a:xfrm>
            <a:off x="6427047" y="1330545"/>
            <a:ext cx="1184496" cy="2550523"/>
          </a:xfrm>
          <a:prstGeom prst="rect">
            <a:avLst/>
          </a:prstGeom>
        </p:spPr>
      </p:pic>
      <p:sp>
        <p:nvSpPr>
          <p:cNvPr id="10" name="Text 4"/>
          <p:cNvSpPr/>
          <p:nvPr/>
        </p:nvSpPr>
        <p:spPr>
          <a:xfrm>
            <a:off x="7612970" y="3050069"/>
            <a:ext cx="1828800" cy="3048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lock icons no longer look like clickable buttons</a:t>
            </a:r>
            <a:endParaRPr lang="en-US" sz="750" dirty="0"/>
          </a:p>
        </p:txBody>
      </p:sp>
      <p:pic>
        <p:nvPicPr>
          <p:cNvPr id="11"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80809"/>
            <a:ext cx="7315200" cy="247650"/>
          </a:xfrm>
          <a:prstGeom prst="rect">
            <a:avLst/>
          </a:prstGeom>
          <a:noFill/>
          <a:ln/>
        </p:spPr>
        <p:txBody>
          <a:bodyPr wrap="square" lIns="0" tIns="0" rIns="0" bIns="0" rtlCol="0" anchor="b"/>
          <a:lstStyle/>
          <a:p>
            <a:pPr algn="l">
              <a:lnSpc>
                <a:spcPts val="1875"/>
              </a:lnSpc>
            </a:pPr>
            <a:r>
              <a:rPr lang="en-US" sz="3000" b="0" spc="-24" kern="0" dirty="0">
                <a:solidFill>
                  <a:srgbClr val="0064FF"/>
                </a:solidFill>
                <a:latin typeface="Krona One" pitchFamily="34" charset="0"/>
                <a:ea typeface="Krona One" pitchFamily="34" charset="-122"/>
                <a:cs typeface="Krona One" pitchFamily="34" charset="-120"/>
              </a:rPr>
              <a:t>Other Changes from Section</a:t>
            </a:r>
            <a:endParaRPr lang="en-US" sz="3750" dirty="0"/>
          </a:p>
        </p:txBody>
      </p:sp>
      <p:pic>
        <p:nvPicPr>
          <p:cNvPr id="4" name="Image 0" descr="https://pitch-assets-ccb95893-de3f-4266-973c-20049231b248.s3.eu-west-1.amazonaws.com/aa1edf1f-bcc7-4c9d-8fc4-47be3fc5a6aa?pitch-bytes=225794&amp;pitch-content-type=image%2Fpng">    </p:cNvPr>
          <p:cNvPicPr>
            <a:picLocks noChangeAspect="1"/>
          </p:cNvPicPr>
          <p:nvPr/>
        </p:nvPicPr>
        <p:blipFill>
          <a:blip r:embed="rId1"/>
          <a:srcRect l="0" r="0" t="0" b="0"/>
          <a:stretch/>
        </p:blipFill>
        <p:spPr>
          <a:xfrm>
            <a:off x="4662203" y="1342688"/>
            <a:ext cx="1319098" cy="2690579"/>
          </a:xfrm>
          <a:prstGeom prst="rect">
            <a:avLst/>
          </a:prstGeom>
        </p:spPr>
      </p:pic>
      <p:sp>
        <p:nvSpPr>
          <p:cNvPr id="5" name="Text 1"/>
          <p:cNvSpPr/>
          <p:nvPr/>
        </p:nvSpPr>
        <p:spPr>
          <a:xfrm>
            <a:off x="5984045" y="3082033"/>
            <a:ext cx="1828800" cy="4572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send button is more clearly grouped with the response, not the question</a:t>
            </a:r>
            <a:endParaRPr lang="en-US" sz="750" dirty="0"/>
          </a:p>
        </p:txBody>
      </p:sp>
      <p:pic>
        <p:nvPicPr>
          <p:cNvPr id="6" name="Image 1" descr="https://pitch-assets-ccb95893-de3f-4266-973c-20049231b248.s3.eu-west-1.amazonaws.com/45f9dcbb-5dbf-4ae0-ace9-08a9487ca913?pitch-bytes=349756&amp;pitch-content-type=image%2Fpng">    </p:cNvPr>
          <p:cNvPicPr>
            <a:picLocks noChangeAspect="1"/>
          </p:cNvPicPr>
          <p:nvPr/>
        </p:nvPicPr>
        <p:blipFill>
          <a:blip r:embed="rId2"/>
          <a:srcRect l="0" r="0" t="0" b="0"/>
          <a:stretch/>
        </p:blipFill>
        <p:spPr>
          <a:xfrm>
            <a:off x="1703466" y="1339218"/>
            <a:ext cx="1255292" cy="2694049"/>
          </a:xfrm>
          <a:prstGeom prst="rect">
            <a:avLst/>
          </a:prstGeom>
        </p:spPr>
      </p:pic>
      <p:sp>
        <p:nvSpPr>
          <p:cNvPr id="7" name="Text 2"/>
          <p:cNvSpPr/>
          <p:nvPr/>
        </p:nvSpPr>
        <p:spPr>
          <a:xfrm>
            <a:off x="2956926" y="2888099"/>
            <a:ext cx="1828800" cy="457200"/>
          </a:xfrm>
          <a:prstGeom prst="rect">
            <a:avLst/>
          </a:prstGeom>
          <a:noFill/>
          <a:ln/>
        </p:spPr>
        <p:txBody>
          <a:bodyPr wrap="square" lIns="0" tIns="0" rIns="0" bIns="0" rtlCol="0" anchor="t"/>
          <a:lstStyle/>
          <a:p>
            <a:pPr algn="l">
              <a:lnSpc>
                <a:spcPts val="1200"/>
              </a:lnSpc>
            </a:pPr>
            <a:r>
              <a:rPr lang="en-US" sz="800" b="0" spc="-48" kern="0" dirty="0">
                <a:solidFill>
                  <a:srgbClr val="130F0F"/>
                </a:solidFill>
                <a:latin typeface="Anybody" pitchFamily="34" charset="0"/>
                <a:ea typeface="Anybody" pitchFamily="34" charset="-122"/>
                <a:cs typeface="Anybody" pitchFamily="34" charset="-120"/>
              </a:rPr>
              <a:t>white background removed from user responses to distinguish question from answers</a:t>
            </a:r>
            <a:endParaRPr lang="en-US" sz="750" dirty="0"/>
          </a:p>
        </p:txBody>
      </p:sp>
      <p:pic>
        <p:nvPicPr>
          <p:cNvPr id="8"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0D0E13"/>
        </a:solidFill>
      </p:bgPr>
    </p:bg>
    <p:spTree>
      <p:nvGrpSpPr>
        <p:cNvPr id="1" name=""/>
        <p:cNvGrpSpPr/>
        <p:nvPr/>
      </p:nvGrpSpPr>
      <p:grpSpPr>
        <a:xfrm>
          <a:off x="0" y="0"/>
          <a:ext cx="0" cy="0"/>
          <a:chOff x="0" y="0"/>
          <a:chExt cx="0" cy="0"/>
        </a:xfrm>
      </p:grpSpPr>
      <p:pic>
        <p:nvPicPr>
          <p:cNvPr id="3" name="Image 0" descr="https://pitch-assets-ccb95893-de3f-4266-973c-20049231b248.s3.eu-west-1.amazonaws.com/6460c841-16e2-479d-a42e-af151bd1f22b?pitch-bytes=1017276&amp;pitch-content-type=image%2Fpng">    </p:cNvPr>
          <p:cNvPicPr>
            <a:picLocks noChangeAspect="1"/>
          </p:cNvPicPr>
          <p:nvPr/>
        </p:nvPicPr>
        <p:blipFill>
          <a:blip r:embed="rId1"/>
          <a:srcRect l="0" r="0" t="0" b="0"/>
          <a:stretch/>
        </p:blipFill>
        <p:spPr>
          <a:xfrm>
            <a:off x="0" y="0"/>
            <a:ext cx="9144000" cy="5143500"/>
          </a:xfrm>
          <a:prstGeom prst="rect">
            <a:avLst/>
          </a:prstGeom>
        </p:spPr>
      </p:pic>
      <p:pic>
        <p:nvPicPr>
          <p:cNvPr id="4" name="Image 1" descr="https://pitch-assets-ccb95893-de3f-4266-973c-20049231b248.s3.eu-west-1.amazonaws.com/2f9e2d8e-590b-4ba5-bf4d-045861e91daa?pitch-bytes=202963&amp;pitch-content-type=image%2Fpng">
            <a:hlinkClick r:id="rId3" tooltip=""/>
          </p:cNvPr>
          <p:cNvPicPr>
            <a:picLocks noChangeAspect="1"/>
          </p:cNvPicPr>
          <p:nvPr/>
        </p:nvPicPr>
        <p:blipFill>
          <a:blip r:embed="rId2"/>
          <a:srcRect l="0" r="0" t="0" b="0"/>
          <a:stretch/>
        </p:blipFill>
        <p:spPr>
          <a:xfrm>
            <a:off x="3144376" y="3373067"/>
            <a:ext cx="2856374" cy="457020"/>
          </a:xfrm>
          <a:prstGeom prst="rect">
            <a:avLst/>
          </a:prstGeom>
          <a:effectLst>
            <a:outerShdw sx="100000" sy="100000" kx="0" ky="0" algn="bl" rotWithShape="0" blurRad="152400" dist="50800" dir="3780000">
              <a:srgbClr val="000000">
                <a:alpha val="1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800" b="0" spc="-24" kern="0" dirty="0">
                <a:solidFill>
                  <a:srgbClr val="0064FF"/>
                </a:solidFill>
                <a:latin typeface="Krona One" pitchFamily="34" charset="0"/>
                <a:ea typeface="Krona One" pitchFamily="34" charset="-122"/>
                <a:cs typeface="Krona One" pitchFamily="34" charset="-120"/>
              </a:rPr>
              <a:t>Introduction</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1724548"/>
            <a:ext cx="7315200" cy="847725"/>
          </a:xfrm>
          <a:prstGeom prst="rect">
            <a:avLst/>
          </a:prstGeom>
          <a:noFill/>
          <a:ln/>
        </p:spPr>
        <p:txBody>
          <a:bodyPr wrap="square" lIns="0" tIns="0" rIns="0" bIns="0" rtlCol="0" anchor="b"/>
          <a:lstStyle/>
          <a:p>
            <a:pPr algn="l">
              <a:lnSpc>
                <a:spcPts val="6075"/>
              </a:lnSpc>
            </a:pPr>
            <a:r>
              <a:rPr lang="en-US" sz="6800" b="0" spc="-96" kern="0" dirty="0">
                <a:solidFill>
                  <a:srgbClr val="0064FF"/>
                </a:solidFill>
                <a:latin typeface="Krona One" pitchFamily="34" charset="0"/>
                <a:ea typeface="Krona One" pitchFamily="34" charset="-122"/>
                <a:cs typeface="Krona One" pitchFamily="34" charset="-120"/>
              </a:rPr>
              <a:t>Tell Me More</a:t>
            </a:r>
            <a:endParaRPr lang="en-US" sz="6750" dirty="0"/>
          </a:p>
        </p:txBody>
      </p:sp>
      <p:sp>
        <p:nvSpPr>
          <p:cNvPr id="4" name="Text 1"/>
          <p:cNvSpPr/>
          <p:nvPr/>
        </p:nvSpPr>
        <p:spPr>
          <a:xfrm>
            <a:off x="476250" y="2571440"/>
            <a:ext cx="7315200" cy="504825"/>
          </a:xfrm>
          <a:prstGeom prst="rect">
            <a:avLst/>
          </a:prstGeom>
          <a:noFill/>
          <a:ln/>
        </p:spPr>
        <p:txBody>
          <a:bodyPr wrap="square" lIns="0" tIns="0" rIns="0" bIns="0" rtlCol="0" anchor="b"/>
          <a:lstStyle/>
          <a:p>
            <a:pPr algn="l">
              <a:lnSpc>
                <a:spcPts val="3375"/>
              </a:lnSpc>
            </a:pPr>
            <a:r>
              <a:rPr lang="en-US" sz="1700" b="0" dirty="0">
                <a:solidFill>
                  <a:srgbClr val="130F0F"/>
                </a:solidFill>
                <a:latin typeface="Krona One" pitchFamily="34" charset="0"/>
                <a:ea typeface="Krona One" pitchFamily="34" charset="-122"/>
                <a:cs typeface="Krona One" pitchFamily="34" charset="-120"/>
              </a:rPr>
              <a:t>Value Prop: Connect vulnerably and consistently</a:t>
            </a:r>
            <a:endParaRPr lang="en-US" sz="6750" dirty="0"/>
          </a:p>
        </p:txBody>
      </p:sp>
      <p:pic>
        <p:nvPicPr>
          <p:cNvPr id="5"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737066"/>
            <a:ext cx="7315200" cy="471488"/>
          </a:xfrm>
          <a:prstGeom prst="rect">
            <a:avLst/>
          </a:prstGeom>
          <a:noFill/>
          <a:ln/>
        </p:spPr>
        <p:txBody>
          <a:bodyPr wrap="square" lIns="0" tIns="0" rIns="0" bIns="0" rtlCol="0" anchor="b"/>
          <a:lstStyle/>
          <a:p>
            <a:pPr algn="l">
              <a:lnSpc>
                <a:spcPts val="3375"/>
              </a:lnSpc>
            </a:pPr>
            <a:r>
              <a:rPr lang="en-US" sz="3800" b="0" spc="-96" kern="0" dirty="0">
                <a:solidFill>
                  <a:srgbClr val="0064FF"/>
                </a:solidFill>
                <a:latin typeface="Krona One" pitchFamily="34" charset="0"/>
                <a:ea typeface="Krona One" pitchFamily="34" charset="-122"/>
                <a:cs typeface="Krona One" pitchFamily="34" charset="-120"/>
              </a:rPr>
              <a:t>Problem</a:t>
            </a:r>
            <a:endParaRPr lang="en-US" sz="3750" dirty="0"/>
          </a:p>
        </p:txBody>
      </p:sp>
      <p:sp>
        <p:nvSpPr>
          <p:cNvPr id="4" name="Text 1"/>
          <p:cNvSpPr/>
          <p:nvPr/>
        </p:nvSpPr>
        <p:spPr>
          <a:xfrm>
            <a:off x="476250" y="2834282"/>
            <a:ext cx="7315200" cy="471488"/>
          </a:xfrm>
          <a:prstGeom prst="rect">
            <a:avLst/>
          </a:prstGeom>
          <a:noFill/>
          <a:ln/>
        </p:spPr>
        <p:txBody>
          <a:bodyPr wrap="square" lIns="0" tIns="0" rIns="0" bIns="0" rtlCol="0" anchor="b"/>
          <a:lstStyle/>
          <a:p>
            <a:pPr algn="l">
              <a:lnSpc>
                <a:spcPts val="3375"/>
              </a:lnSpc>
            </a:pPr>
            <a:r>
              <a:rPr lang="en-US" sz="3800" b="0" spc="-96" kern="0" dirty="0">
                <a:solidFill>
                  <a:srgbClr val="0064FF"/>
                </a:solidFill>
                <a:latin typeface="Krona One" pitchFamily="34" charset="0"/>
                <a:ea typeface="Krona One" pitchFamily="34" charset="-122"/>
                <a:cs typeface="Krona One" pitchFamily="34" charset="-120"/>
              </a:rPr>
              <a:t>Solution</a:t>
            </a:r>
            <a:endParaRPr lang="en-US" sz="3750" dirty="0"/>
          </a:p>
        </p:txBody>
      </p:sp>
      <p:sp>
        <p:nvSpPr>
          <p:cNvPr id="5" name="Text 2"/>
          <p:cNvSpPr/>
          <p:nvPr/>
        </p:nvSpPr>
        <p:spPr>
          <a:xfrm>
            <a:off x="476250" y="1211348"/>
            <a:ext cx="8229600" cy="1462980"/>
          </a:xfrm>
          <a:prstGeom prst="rect">
            <a:avLst/>
          </a:prstGeom>
          <a:noFill/>
          <a:ln/>
        </p:spPr>
        <p:txBody>
          <a:bodyPr wrap="square" lIns="0" tIns="0" rIns="0" bIns="0" rtlCol="0" anchor="t"/>
          <a:lstStyle/>
          <a:p>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Friends want to stay in touch and understand what is going on in each other's lives, but often </a:t>
            </a:r>
            <a:pPr algn="l">
              <a:lnSpc>
                <a:spcPts val="2880"/>
              </a:lnSpc>
            </a:pPr>
            <a:r>
              <a:rPr lang="en-US" sz="1800" b="1" spc="-48" kern="0" dirty="0">
                <a:solidFill>
                  <a:srgbClr val="130F0F"/>
                </a:solidFill>
                <a:latin typeface="Apfel Grotezk" pitchFamily="34" charset="0"/>
                <a:ea typeface="Apfel Grotezk" pitchFamily="34" charset="-122"/>
                <a:cs typeface="Apfel Grotezk" pitchFamily="34" charset="-120"/>
              </a:rPr>
              <a:t>struggle to have meaningful conversations</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 or express vulnerabilities that could elicit support.</a:t>
            </a:r>
            <a:endParaRPr lang="en-US" sz="1800" dirty="0"/>
          </a:p>
          <a:p>
            <a:pPr algn="l">
              <a:lnSpc>
                <a:spcPts val="2880"/>
              </a:lnSpc>
            </a:pPr>
            <a:endParaRPr lang="en-US" sz="1800" dirty="0"/>
          </a:p>
        </p:txBody>
      </p:sp>
      <p:sp>
        <p:nvSpPr>
          <p:cNvPr id="6" name="Text 3"/>
          <p:cNvSpPr/>
          <p:nvPr/>
        </p:nvSpPr>
        <p:spPr>
          <a:xfrm>
            <a:off x="476250" y="3301962"/>
            <a:ext cx="8229600" cy="1097235"/>
          </a:xfrm>
          <a:prstGeom prst="rect">
            <a:avLst/>
          </a:prstGeom>
          <a:noFill/>
          <a:ln/>
        </p:spPr>
        <p:txBody>
          <a:bodyPr wrap="square" lIns="0" tIns="0" rIns="0" bIns="0" rtlCol="0" anchor="b"/>
          <a:lstStyle/>
          <a:p>
            <a:pPr algn="l">
              <a:lnSpc>
                <a:spcPts val="2880"/>
              </a:lnSpc>
            </a:pPr>
            <a:r>
              <a:rPr lang="en-US" sz="1800" b="1" spc="-48" kern="0" dirty="0">
                <a:solidFill>
                  <a:srgbClr val="130F0F"/>
                </a:solidFill>
                <a:latin typeface="Apfel Grotezk" pitchFamily="34" charset="0"/>
                <a:ea typeface="Apfel Grotezk" pitchFamily="34" charset="-122"/>
                <a:cs typeface="Apfel Grotezk" pitchFamily="34" charset="-120"/>
              </a:rPr>
              <a:t>Tell Me More</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 allows groups of friends seeking more </a:t>
            </a:r>
            <a:pPr algn="l">
              <a:lnSpc>
                <a:spcPts val="2880"/>
              </a:lnSpc>
            </a:pPr>
            <a:r>
              <a:rPr lang="en-US" sz="1800" b="1" spc="-48" kern="0" dirty="0">
                <a:solidFill>
                  <a:srgbClr val="130F0F"/>
                </a:solidFill>
                <a:latin typeface="Apfel Grotezk" pitchFamily="34" charset="0"/>
                <a:ea typeface="Apfel Grotezk" pitchFamily="34" charset="-122"/>
                <a:cs typeface="Apfel Grotezk" pitchFamily="34" charset="-120"/>
              </a:rPr>
              <a:t>meaningful connection</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 to answer a daily prompt aiming to </a:t>
            </a:r>
            <a:pPr algn="l">
              <a:lnSpc>
                <a:spcPts val="2880"/>
              </a:lnSpc>
            </a:pPr>
            <a:r>
              <a:rPr lang="en-US" sz="1800" b="1" spc="-48" kern="0" dirty="0">
                <a:solidFill>
                  <a:srgbClr val="130F0F"/>
                </a:solidFill>
                <a:latin typeface="Apfel Grotezk" pitchFamily="34" charset="0"/>
                <a:ea typeface="Apfel Grotezk" pitchFamily="34" charset="-122"/>
                <a:cs typeface="Apfel Grotezk" pitchFamily="34" charset="-120"/>
              </a:rPr>
              <a:t>encouraging vulnerability</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 then broadcasts each friend's answer to the whole group, providing an </a:t>
            </a:r>
            <a:pPr algn="l">
              <a:lnSpc>
                <a:spcPts val="2880"/>
              </a:lnSpc>
            </a:pPr>
            <a:r>
              <a:rPr lang="en-US" sz="1800" b="1" spc="-48" kern="0" dirty="0">
                <a:solidFill>
                  <a:srgbClr val="130F0F"/>
                </a:solidFill>
                <a:latin typeface="Apfel Grotezk" pitchFamily="34" charset="0"/>
                <a:ea typeface="Apfel Grotezk" pitchFamily="34" charset="-122"/>
                <a:cs typeface="Apfel Grotezk" pitchFamily="34" charset="-120"/>
              </a:rPr>
              <a:t>easy outlet to express emotions or worries</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 </a:t>
            </a:r>
            <a:pPr algn="l">
              <a:lnSpc>
                <a:spcPts val="2880"/>
              </a:lnSpc>
            </a:pPr>
            <a:r>
              <a:rPr lang="en-US" sz="1800" b="0" spc="-48" kern="0" dirty="0">
                <a:solidFill>
                  <a:srgbClr val="130F0F"/>
                </a:solidFill>
                <a:latin typeface="Apfel Grotezk" pitchFamily="34" charset="0"/>
                <a:ea typeface="Apfel Grotezk" pitchFamily="34" charset="-122"/>
                <a:cs typeface="Apfel Grotezk" pitchFamily="34" charset="-120"/>
              </a:rPr>
              <a:t>​</a:t>
            </a:r>
            <a:endParaRPr lang="en-US" sz="1800" dirty="0"/>
          </a:p>
        </p:txBody>
      </p:sp>
      <p:pic>
        <p:nvPicPr>
          <p:cNvPr id="7"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072413"/>
            <a:ext cx="7315200" cy="595313"/>
          </a:xfrm>
          <a:prstGeom prst="rect">
            <a:avLst/>
          </a:prstGeom>
          <a:noFill/>
          <a:ln/>
        </p:spPr>
        <p:txBody>
          <a:bodyPr wrap="square" lIns="0" tIns="0" rIns="0" bIns="0" rtlCol="0" anchor="b"/>
          <a:lstStyle/>
          <a:p>
            <a:pPr algn="l" marL="190500" indent="-190500">
              <a:lnSpc>
                <a:spcPts val="4688"/>
              </a:lnSpc>
              <a:buSzPct val="100000"/>
              <a:buFont typeface="+mj-lt"/>
              <a:buAutoNum type="arabicPeriod" startAt="1"/>
            </a:pPr>
            <a:r>
              <a:rPr lang="en-US" sz="3800" b="0" spc="-24" kern="0" dirty="0">
                <a:solidFill>
                  <a:srgbClr val="0064FF"/>
                </a:solidFill>
                <a:latin typeface="Krona One" pitchFamily="34" charset="0"/>
                <a:ea typeface="Krona One" pitchFamily="34" charset="-122"/>
                <a:cs typeface="Krona One" pitchFamily="34" charset="-120"/>
              </a:rPr>
              <a:t>Values in Design</a:t>
            </a:r>
            <a:endParaRPr lang="en-US" sz="3750"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76355"/>
            <a:ext cx="7315200" cy="471488"/>
          </a:xfrm>
          <a:prstGeom prst="rect">
            <a:avLst/>
          </a:prstGeom>
          <a:noFill/>
          <a:ln/>
        </p:spPr>
        <p:txBody>
          <a:bodyPr wrap="square" lIns="0" tIns="0" rIns="0" bIns="0" rtlCol="0" anchor="b"/>
          <a:lstStyle/>
          <a:p>
            <a:pPr algn="l">
              <a:lnSpc>
                <a:spcPts val="3375"/>
              </a:lnSpc>
            </a:pPr>
            <a:r>
              <a:rPr lang="en-US" sz="3800" b="0" spc="-96" kern="0" dirty="0">
                <a:solidFill>
                  <a:srgbClr val="0064FF"/>
                </a:solidFill>
                <a:latin typeface="Krona One" pitchFamily="34" charset="0"/>
                <a:ea typeface="Krona One" pitchFamily="34" charset="-122"/>
                <a:cs typeface="Krona One" pitchFamily="34" charset="-120"/>
              </a:rPr>
              <a:t>Design Values</a:t>
            </a:r>
            <a:endParaRPr lang="en-US" sz="3750" dirty="0"/>
          </a:p>
        </p:txBody>
      </p:sp>
      <p:sp>
        <p:nvSpPr>
          <p:cNvPr id="4" name="Text 1"/>
          <p:cNvSpPr/>
          <p:nvPr/>
        </p:nvSpPr>
        <p:spPr>
          <a:xfrm>
            <a:off x="1115939" y="1404545"/>
            <a:ext cx="2743200" cy="1462906"/>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We want friends to feel like they </a:t>
            </a:r>
            <a:pPr algn="ctr">
              <a:lnSpc>
                <a:spcPts val="1920"/>
              </a:lnSpc>
            </a:pPr>
            <a:r>
              <a:rPr lang="en-US" sz="1200" b="0" i="1" spc="-48" kern="0" dirty="0">
                <a:solidFill>
                  <a:srgbClr val="130F0F"/>
                </a:solidFill>
                <a:latin typeface="Anybody" pitchFamily="34" charset="0"/>
                <a:ea typeface="Anybody" pitchFamily="34" charset="-122"/>
                <a:cs typeface="Anybody" pitchFamily="34" charset="-120"/>
              </a:rPr>
              <a:t>really</a:t>
            </a:r>
            <a:pPr algn="ctr">
              <a:lnSpc>
                <a:spcPts val="1920"/>
              </a:lnSpc>
            </a:pPr>
            <a:r>
              <a:rPr lang="en-US" sz="1200" b="0" spc="-48" kern="0" dirty="0">
                <a:solidFill>
                  <a:srgbClr val="130F0F"/>
                </a:solidFill>
                <a:latin typeface="Anybody" pitchFamily="34" charset="0"/>
                <a:ea typeface="Anybody" pitchFamily="34" charset="-122"/>
                <a:cs typeface="Anybody" pitchFamily="34" charset="-120"/>
              </a:rPr>
              <a:t> understand what is going on in each other's lives and to reach out with love &amp; support</a:t>
            </a:r>
            <a:endParaRPr lang="en-US" sz="1200" dirty="0"/>
          </a:p>
        </p:txBody>
      </p:sp>
      <p:sp>
        <p:nvSpPr>
          <p:cNvPr id="5" name="Text 2"/>
          <p:cNvSpPr/>
          <p:nvPr/>
        </p:nvSpPr>
        <p:spPr>
          <a:xfrm>
            <a:off x="1115939" y="1095010"/>
            <a:ext cx="2743200" cy="204787"/>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Connection</a:t>
            </a:r>
            <a:endParaRPr lang="en-US" sz="1350" dirty="0"/>
          </a:p>
        </p:txBody>
      </p:sp>
      <p:sp>
        <p:nvSpPr>
          <p:cNvPr id="6" name="Text 3"/>
          <p:cNvSpPr/>
          <p:nvPr/>
        </p:nvSpPr>
        <p:spPr>
          <a:xfrm>
            <a:off x="3658657" y="1405101"/>
            <a:ext cx="2743200" cy="1219088"/>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We aim to encourage people to step out of their comfort zones and share emotions with friends</a:t>
            </a:r>
            <a:endParaRPr lang="en-US" sz="1200" dirty="0"/>
          </a:p>
        </p:txBody>
      </p:sp>
      <p:sp>
        <p:nvSpPr>
          <p:cNvPr id="7" name="Text 4"/>
          <p:cNvSpPr/>
          <p:nvPr/>
        </p:nvSpPr>
        <p:spPr>
          <a:xfrm>
            <a:off x="3657285" y="1095010"/>
            <a:ext cx="2743200" cy="204787"/>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Vulnerability</a:t>
            </a:r>
            <a:endParaRPr lang="en-US" sz="1350" dirty="0"/>
          </a:p>
        </p:txBody>
      </p:sp>
      <p:sp>
        <p:nvSpPr>
          <p:cNvPr id="8" name="Text 5"/>
          <p:cNvSpPr/>
          <p:nvPr/>
        </p:nvSpPr>
        <p:spPr>
          <a:xfrm>
            <a:off x="6202352" y="1405101"/>
            <a:ext cx="2743200" cy="1219088"/>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We remind users to reflect on their relationships and the support that they give their friends</a:t>
            </a:r>
            <a:endParaRPr lang="en-US" sz="1200" dirty="0"/>
          </a:p>
        </p:txBody>
      </p:sp>
      <p:sp>
        <p:nvSpPr>
          <p:cNvPr id="9" name="Text 6"/>
          <p:cNvSpPr/>
          <p:nvPr/>
        </p:nvSpPr>
        <p:spPr>
          <a:xfrm>
            <a:off x="6199985" y="1095010"/>
            <a:ext cx="2743200" cy="204787"/>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Reflection</a:t>
            </a:r>
            <a:endParaRPr lang="en-US" sz="1350" dirty="0"/>
          </a:p>
        </p:txBody>
      </p:sp>
      <p:sp>
        <p:nvSpPr>
          <p:cNvPr id="10" name="Text 7"/>
          <p:cNvSpPr/>
          <p:nvPr/>
        </p:nvSpPr>
        <p:spPr>
          <a:xfrm>
            <a:off x="2420415" y="3143973"/>
            <a:ext cx="2743200" cy="1706724"/>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Not only will we encourage individuals to check in on friends, but we hope users feel a strong sense of community within their groups</a:t>
            </a:r>
            <a:endParaRPr lang="en-US" sz="1200" dirty="0"/>
          </a:p>
        </p:txBody>
      </p:sp>
      <p:sp>
        <p:nvSpPr>
          <p:cNvPr id="11" name="Text 8"/>
          <p:cNvSpPr/>
          <p:nvPr/>
        </p:nvSpPr>
        <p:spPr>
          <a:xfrm>
            <a:off x="2417835" y="2833882"/>
            <a:ext cx="2743200" cy="204787"/>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Community</a:t>
            </a:r>
            <a:endParaRPr lang="en-US" sz="1350" dirty="0"/>
          </a:p>
        </p:txBody>
      </p:sp>
      <p:sp>
        <p:nvSpPr>
          <p:cNvPr id="12" name="Text 9"/>
          <p:cNvSpPr/>
          <p:nvPr/>
        </p:nvSpPr>
        <p:spPr>
          <a:xfrm>
            <a:off x="4898045" y="3143973"/>
            <a:ext cx="2743200" cy="1462906"/>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Any post that a user makes on Tell Me More will be viewed by their group only. We will not use user data without permssion.</a:t>
            </a:r>
            <a:endParaRPr lang="en-US" sz="1200" dirty="0"/>
          </a:p>
        </p:txBody>
      </p:sp>
      <p:sp>
        <p:nvSpPr>
          <p:cNvPr id="13" name="Text 10"/>
          <p:cNvSpPr/>
          <p:nvPr/>
        </p:nvSpPr>
        <p:spPr>
          <a:xfrm>
            <a:off x="4895502" y="2833882"/>
            <a:ext cx="2743200" cy="204787"/>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Privacy</a:t>
            </a:r>
            <a:endParaRPr lang="en-US" sz="1350" dirty="0"/>
          </a:p>
        </p:txBody>
      </p:sp>
      <p:pic>
        <p:nvPicPr>
          <p:cNvPr id="1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609CFF">
            <a:alpha val="18000"/>
          </a:srgbClr>
        </a:solidFill>
      </p:bgPr>
    </p:bg>
    <p:spTree>
      <p:nvGrpSpPr>
        <p:cNvPr id="1" name=""/>
        <p:cNvGrpSpPr/>
        <p:nvPr/>
      </p:nvGrpSpPr>
      <p:grpSpPr>
        <a:xfrm>
          <a:off x="0" y="0"/>
          <a:ext cx="0" cy="0"/>
          <a:chOff x="0" y="0"/>
          <a:chExt cx="0" cy="0"/>
        </a:xfrm>
      </p:grpSpPr>
      <p:sp>
        <p:nvSpPr>
          <p:cNvPr id="3" name="Text 0"/>
          <p:cNvSpPr/>
          <p:nvPr/>
        </p:nvSpPr>
        <p:spPr>
          <a:xfrm>
            <a:off x="476250" y="476355"/>
            <a:ext cx="7315200" cy="471487"/>
          </a:xfrm>
          <a:prstGeom prst="rect">
            <a:avLst/>
          </a:prstGeom>
          <a:noFill/>
          <a:ln/>
        </p:spPr>
        <p:txBody>
          <a:bodyPr wrap="square" lIns="0" tIns="0" rIns="0" bIns="0" rtlCol="0" anchor="b"/>
          <a:lstStyle/>
          <a:p>
            <a:pPr algn="l">
              <a:lnSpc>
                <a:spcPts val="3375"/>
              </a:lnSpc>
            </a:pPr>
            <a:r>
              <a:rPr lang="en-US" sz="3800" b="0" spc="-96" kern="0" dirty="0">
                <a:solidFill>
                  <a:srgbClr val="0064FF"/>
                </a:solidFill>
                <a:latin typeface="Krona One" pitchFamily="34" charset="0"/>
                <a:ea typeface="Krona One" pitchFamily="34" charset="-122"/>
                <a:cs typeface="Krona One" pitchFamily="34" charset="-120"/>
              </a:rPr>
              <a:t>Reflecting Values in TMM</a:t>
            </a:r>
            <a:endParaRPr lang="en-US" sz="3750" dirty="0"/>
          </a:p>
        </p:txBody>
      </p:sp>
      <p:sp>
        <p:nvSpPr>
          <p:cNvPr id="4" name="Text 1"/>
          <p:cNvSpPr/>
          <p:nvPr/>
        </p:nvSpPr>
        <p:spPr>
          <a:xfrm>
            <a:off x="1115939" y="1404545"/>
            <a:ext cx="2743200" cy="1219088"/>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Our suggested prompts attempt to elicit deeper conversations and vulnerability from our users</a:t>
            </a:r>
            <a:endParaRPr lang="en-US" sz="1200" dirty="0"/>
          </a:p>
        </p:txBody>
      </p:sp>
      <p:sp>
        <p:nvSpPr>
          <p:cNvPr id="5" name="Text 2"/>
          <p:cNvSpPr/>
          <p:nvPr/>
        </p:nvSpPr>
        <p:spPr>
          <a:xfrm>
            <a:off x="1115939" y="1095010"/>
            <a:ext cx="2743200" cy="204788"/>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Connection</a:t>
            </a:r>
            <a:endParaRPr lang="en-US" sz="1350" dirty="0"/>
          </a:p>
        </p:txBody>
      </p:sp>
      <p:sp>
        <p:nvSpPr>
          <p:cNvPr id="6" name="Text 3"/>
          <p:cNvSpPr/>
          <p:nvPr/>
        </p:nvSpPr>
        <p:spPr>
          <a:xfrm>
            <a:off x="3658676" y="1405101"/>
            <a:ext cx="2743200" cy="1462906"/>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We use relaxing and soothing colors like light blue to evoke feelings of comfort and calmness, with the goal of eliciting vulnerability.</a:t>
            </a:r>
            <a:endParaRPr lang="en-US" sz="1200" dirty="0"/>
          </a:p>
        </p:txBody>
      </p:sp>
      <p:sp>
        <p:nvSpPr>
          <p:cNvPr id="7" name="Text 4"/>
          <p:cNvSpPr/>
          <p:nvPr/>
        </p:nvSpPr>
        <p:spPr>
          <a:xfrm>
            <a:off x="3657304" y="1095010"/>
            <a:ext cx="2743200" cy="204788"/>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Vulnerability</a:t>
            </a:r>
            <a:endParaRPr lang="en-US" sz="1350" dirty="0"/>
          </a:p>
        </p:txBody>
      </p:sp>
      <p:sp>
        <p:nvSpPr>
          <p:cNvPr id="8" name="Text 5"/>
          <p:cNvSpPr/>
          <p:nvPr/>
        </p:nvSpPr>
        <p:spPr>
          <a:xfrm>
            <a:off x="6202352" y="1405101"/>
            <a:ext cx="2743200" cy="1706724"/>
          </a:xfrm>
          <a:prstGeom prst="rect">
            <a:avLst/>
          </a:prstGeom>
          <a:noFill/>
          <a:ln/>
        </p:spPr>
        <p:txBody>
          <a:bodyPr wrap="square" lIns="0" tIns="0" rIns="0" bIns="0" rtlCol="0" anchor="t"/>
          <a:lstStyle/>
          <a:p>
            <a:pPr algn="ctr">
              <a:lnSpc>
                <a:spcPts val="1920"/>
              </a:lnSpc>
            </a:pPr>
            <a:r>
              <a:rPr lang="en-US" sz="1100" b="0" spc="-48" kern="0" dirty="0">
                <a:solidFill>
                  <a:srgbClr val="130F0F"/>
                </a:solidFill>
                <a:latin typeface="Anybody" pitchFamily="34" charset="0"/>
                <a:ea typeface="Anybody" pitchFamily="34" charset="-122"/>
                <a:cs typeface="Anybody" pitchFamily="34" charset="-120"/>
              </a:rPr>
              <a:t>Prompts allow users to reflect on their own emotions. We have also dedicated a separate page to reflect on actionable steps to support one's friends.</a:t>
            </a:r>
            <a:endParaRPr lang="en-US" sz="1200" dirty="0"/>
          </a:p>
        </p:txBody>
      </p:sp>
      <p:sp>
        <p:nvSpPr>
          <p:cNvPr id="9" name="Text 6"/>
          <p:cNvSpPr/>
          <p:nvPr/>
        </p:nvSpPr>
        <p:spPr>
          <a:xfrm>
            <a:off x="6199985" y="1095010"/>
            <a:ext cx="2743200" cy="204788"/>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Reflection</a:t>
            </a:r>
            <a:endParaRPr lang="en-US" sz="1350" dirty="0"/>
          </a:p>
        </p:txBody>
      </p:sp>
      <p:sp>
        <p:nvSpPr>
          <p:cNvPr id="10" name="Text 7"/>
          <p:cNvSpPr/>
          <p:nvPr/>
        </p:nvSpPr>
        <p:spPr>
          <a:xfrm>
            <a:off x="2120051" y="3143973"/>
            <a:ext cx="2743200" cy="1706724"/>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Friends can customize their groups to create unique communities on TMM. For example, users can set a cadence for questions, friendship goals, and upload group photos.</a:t>
            </a:r>
            <a:endParaRPr lang="en-US" sz="1200" dirty="0"/>
          </a:p>
        </p:txBody>
      </p:sp>
      <p:sp>
        <p:nvSpPr>
          <p:cNvPr id="11" name="Text 8"/>
          <p:cNvSpPr/>
          <p:nvPr/>
        </p:nvSpPr>
        <p:spPr>
          <a:xfrm>
            <a:off x="2117016" y="2833882"/>
            <a:ext cx="2743200" cy="204788"/>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Community</a:t>
            </a:r>
            <a:endParaRPr lang="en-US" sz="1350" dirty="0"/>
          </a:p>
        </p:txBody>
      </p:sp>
      <p:sp>
        <p:nvSpPr>
          <p:cNvPr id="12" name="Text 9"/>
          <p:cNvSpPr/>
          <p:nvPr/>
        </p:nvSpPr>
        <p:spPr>
          <a:xfrm>
            <a:off x="4898083" y="3143973"/>
            <a:ext cx="2743200" cy="1462906"/>
          </a:xfrm>
          <a:prstGeom prst="rect">
            <a:avLst/>
          </a:prstGeom>
          <a:noFill/>
          <a:ln/>
        </p:spPr>
        <p:txBody>
          <a:bodyPr wrap="square" lIns="0" tIns="0" rIns="0" bIns="0" rtlCol="0" anchor="t"/>
          <a:lstStyle/>
          <a:p>
            <a:pPr algn="ctr">
              <a:lnSpc>
                <a:spcPts val="1920"/>
              </a:lnSpc>
            </a:pPr>
            <a:r>
              <a:rPr lang="en-US" sz="1200" b="0" spc="-48" kern="0" dirty="0">
                <a:solidFill>
                  <a:srgbClr val="130F0F"/>
                </a:solidFill>
                <a:latin typeface="Anybody" pitchFamily="34" charset="0"/>
                <a:ea typeface="Anybody" pitchFamily="34" charset="-122"/>
                <a:cs typeface="Anybody" pitchFamily="34" charset="-120"/>
              </a:rPr>
              <a:t>Friend's responses will be locked until a user shares a reflection of their own. User's responses will also disappear after 24 hours.</a:t>
            </a:r>
            <a:endParaRPr lang="en-US" sz="1200" dirty="0"/>
          </a:p>
        </p:txBody>
      </p:sp>
      <p:sp>
        <p:nvSpPr>
          <p:cNvPr id="13" name="Text 10"/>
          <p:cNvSpPr/>
          <p:nvPr/>
        </p:nvSpPr>
        <p:spPr>
          <a:xfrm>
            <a:off x="4895502" y="2833882"/>
            <a:ext cx="2743200" cy="204788"/>
          </a:xfrm>
          <a:prstGeom prst="rect">
            <a:avLst/>
          </a:prstGeom>
          <a:noFill/>
          <a:ln/>
        </p:spPr>
        <p:txBody>
          <a:bodyPr wrap="square" lIns="0" tIns="0" rIns="0" bIns="0" rtlCol="0" anchor="t"/>
          <a:lstStyle/>
          <a:p>
            <a:pPr algn="ctr"/>
            <a:r>
              <a:rPr lang="en-US" sz="1400" b="1" spc="-24" kern="0" dirty="0">
                <a:solidFill>
                  <a:srgbClr val="696969"/>
                </a:solidFill>
                <a:latin typeface="Apfel Grotezk" pitchFamily="34" charset="0"/>
                <a:ea typeface="Apfel Grotezk" pitchFamily="34" charset="-122"/>
                <a:cs typeface="Apfel Grotezk" pitchFamily="34" charset="-120"/>
              </a:rPr>
              <a:t>Privacy</a:t>
            </a:r>
            <a:endParaRPr lang="en-US" sz="1350" dirty="0"/>
          </a:p>
        </p:txBody>
      </p:sp>
      <p:pic>
        <p:nvPicPr>
          <p:cNvPr id="1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Assignment 6</dc:title>
  <dc:subject>PptxGenJS Presentation</dc:subject>
  <dc:creator>Pitch Software GmbH</dc:creator>
  <cp:lastModifiedBy>Pitch Software GmbH</cp:lastModifiedBy>
  <cp:revision>1</cp:revision>
  <dcterms:created xsi:type="dcterms:W3CDTF">2023-11-29T21:42:37Z</dcterms:created>
  <dcterms:modified xsi:type="dcterms:W3CDTF">2023-11-29T21:42:37Z</dcterms:modified>
</cp:coreProperties>
</file>