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fntdata" ContentType="application/x-fontdata"/>
  <Default Extension="png" ContentType="image/png"/>
  <Default Extension="gif" ContentType="image/gif"/>
  <Default Extension="m4v" ContentType="video/mp4"/>
  <Default Extension="mp4" ContentType="video/mp4"/>
  <Default Extension="svg" ContentType="image/svg+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notesMasterIdLst>
    <p:notesMasterId r:id="rId41"/>
  </p:notesMasterIdLst>
  <p:sldSz cx="9144000" cy="5143500"/>
  <p:notesSz cx="5143500" cy="9144000"/>
  <p:embeddedFontLst>
    <p:embeddedFont>
      <p:font typeface="Montserrat"/>
      <p:boldItalic r:id="rId46"/>
      <p:regular r:id="rId47"/>
      <p:italic r:id="rId48"/>
      <p:bold r:id="rId49"/>
    </p:embeddedFont>
    <p:embeddedFont>
      <p:font typeface="Inter"/>
      <p:regular r:id="rId50"/>
      <p:bold r:id="rId51"/>
    </p:embeddedFont>
    <p:embeddedFont>
      <p:font typeface="DM Sans"/>
      <p:boldItalic r:id="rId52"/>
      <p:regular r:id="rId53"/>
      <p:italic r:id="rId54"/>
      <p:bold r:id="rId55"/>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 Id="rId46" Type="http://schemas.openxmlformats.org/officeDocument/2006/relationships/font" Target="fonts/Montserrat-boldItalic.fntdata"/><Relationship Id="rId47" Type="http://schemas.openxmlformats.org/officeDocument/2006/relationships/font" Target="fonts/Montserrat-regular.fntdata"/><Relationship Id="rId48" Type="http://schemas.openxmlformats.org/officeDocument/2006/relationships/font" Target="fonts/Montserrat-italic.fntdata"/><Relationship Id="rId49" Type="http://schemas.openxmlformats.org/officeDocument/2006/relationships/font" Target="fonts/Montserrat-bold.fntdata"/><Relationship Id="rId50" Type="http://schemas.openxmlformats.org/officeDocument/2006/relationships/font" Target="fonts/Inter-regular.fntdata"/><Relationship Id="rId51" Type="http://schemas.openxmlformats.org/officeDocument/2006/relationships/font" Target="fonts/Inter-bold.fntdata"/><Relationship Id="rId52" Type="http://schemas.openxmlformats.org/officeDocument/2006/relationships/font" Target="fonts/DMSans-boldItalic.fntdata"/><Relationship Id="rId53" Type="http://schemas.openxmlformats.org/officeDocument/2006/relationships/font" Target="fonts/DMSans-regular.fntdata"/><Relationship Id="rId54" Type="http://schemas.openxmlformats.org/officeDocument/2006/relationships/font" Target="fonts/DMSans-italic.fntdata"/><Relationship Id="rId55" Type="http://schemas.openxmlformats.org/officeDocument/2006/relationships/font" Target="fonts/DMSans-bold.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1-1.png"/><Relationship Id="rId2" Type="http://schemas.openxmlformats.org/officeDocument/2006/relationships/image" Target="../media/image-1-2.sv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svg"/><Relationship Id="rId14" Type="http://schemas.openxmlformats.org/officeDocument/2006/relationships/slideLayout" Target="../slideLayouts/slideLayout1.xml"/><Relationship Id="rId1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svg"/><Relationship Id="rId5" Type="http://schemas.openxmlformats.org/officeDocument/2006/relationships/slideLayout" Target="../slideLayouts/slideLayout1.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4" Type="http://schemas.openxmlformats.org/officeDocument/2006/relationships/slideLayout" Target="../slideLayouts/slideLayout1.xml"/><Relationship Id="rId1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13-1.png"/><Relationship Id="rId2" Type="http://schemas.openxmlformats.org/officeDocument/2006/relationships/image" Target="../media/image-13-2.sv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0"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svg"/><Relationship Id="rId4" Type="http://schemas.openxmlformats.org/officeDocument/2006/relationships/image" Target="../media/image-14-4.png"/><Relationship Id="rId5" Type="http://schemas.openxmlformats.org/officeDocument/2006/relationships/image" Target="../media/image-14-5.svg"/><Relationship Id="rId6" Type="http://schemas.openxmlformats.org/officeDocument/2006/relationships/image" Target="../media/image-14-6.png"/><Relationship Id="rId7" Type="http://schemas.openxmlformats.org/officeDocument/2006/relationships/image" Target="../media/image-14-7.svg"/><Relationship Id="rId8" Type="http://schemas.openxmlformats.org/officeDocument/2006/relationships/image" Target="../media/image-14-8.png"/><Relationship Id="rId9" Type="http://schemas.openxmlformats.org/officeDocument/2006/relationships/image" Target="../media/image-14-9.svg"/><Relationship Id="rId11" Type="http://schemas.openxmlformats.org/officeDocument/2006/relationships/slideLayout" Target="../slideLayouts/slideLayout1.xml"/><Relationship Id="rId1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15-1.png"/><Relationship Id="rId2" Type="http://schemas.openxmlformats.org/officeDocument/2006/relationships/image" Target="../media/image-15-2.svg"/><Relationship Id="rId4" Type="http://schemas.openxmlformats.org/officeDocument/2006/relationships/slideLayout" Target="../slideLayouts/slideLayout1.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svg"/><Relationship Id="rId5" Type="http://schemas.openxmlformats.org/officeDocument/2006/relationships/slideLayout" Target="../slideLayouts/slideLayout1.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5"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svg"/><Relationship Id="rId6" Type="http://schemas.openxmlformats.org/officeDocument/2006/relationships/slideLayout" Target="../slideLayouts/slideLayout1.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svg"/><Relationship Id="rId5" Type="http://schemas.openxmlformats.org/officeDocument/2006/relationships/slideLayout" Target="../slideLayouts/slideLayout1.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svg"/><Relationship Id="rId5" Type="http://schemas.openxmlformats.org/officeDocument/2006/relationships/slideLayout" Target="../slideLayouts/slideLayout1.xml"/><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svg"/><Relationship Id="rId7" Type="http://schemas.openxmlformats.org/officeDocument/2006/relationships/slideLayout" Target="../slideLayouts/slideLayout1.xml"/><Relationship Id="rId8"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svg"/><Relationship Id="rId5" Type="http://schemas.openxmlformats.org/officeDocument/2006/relationships/slideLayout" Target="../slideLayouts/slideLayout1.xml"/><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7"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svg"/><Relationship Id="rId8" Type="http://schemas.openxmlformats.org/officeDocument/2006/relationships/slideLayout" Target="../slideLayouts/slideLayout1.xml"/><Relationship Id="rId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svg"/><Relationship Id="rId5" Type="http://schemas.openxmlformats.org/officeDocument/2006/relationships/slideLayout" Target="../slideLayouts/slideLayout1.xml"/><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svg"/><Relationship Id="rId7" Type="http://schemas.openxmlformats.org/officeDocument/2006/relationships/slideLayout" Target="../slideLayouts/slideLayout1.xml"/><Relationship Id="rId8"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24-1.png"/><Relationship Id="rId2" Type="http://schemas.openxmlformats.org/officeDocument/2006/relationships/image" Target="../media/image-24-2.svg"/><Relationship Id="rId4" Type="http://schemas.openxmlformats.org/officeDocument/2006/relationships/slideLayout" Target="../slideLayouts/slideLayout1.xml"/><Relationship Id="rId5"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25-1.png"/><Relationship Id="rId2" Type="http://schemas.openxmlformats.org/officeDocument/2006/relationships/image" Target="../media/image-25-2.svg"/><Relationship Id="rId4" Type="http://schemas.openxmlformats.org/officeDocument/2006/relationships/slideLayout" Target="../slideLayouts/slideLayout1.xml"/><Relationship Id="rId5"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image" Target="../media/image-26-3.svg"/><Relationship Id="rId5" Type="http://schemas.openxmlformats.org/officeDocument/2006/relationships/slideLayout" Target="../slideLayouts/slideLayout1.xml"/><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27-1.png"/><Relationship Id="rId2" Type="http://schemas.openxmlformats.org/officeDocument/2006/relationships/image" Target="../media/image-27-2.png"/><Relationship Id="rId3" Type="http://schemas.openxmlformats.org/officeDocument/2006/relationships/image" Target="../media/image-27-3.svg"/><Relationship Id="rId5" Type="http://schemas.openxmlformats.org/officeDocument/2006/relationships/slideLayout" Target="../slideLayouts/slideLayout1.xml"/><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28-1.png"/><Relationship Id="rId2" Type="http://schemas.openxmlformats.org/officeDocument/2006/relationships/image" Target="../media/image-28-2.png"/><Relationship Id="rId3" Type="http://schemas.openxmlformats.org/officeDocument/2006/relationships/image" Target="../media/image-28-3.svg"/><Relationship Id="rId5" Type="http://schemas.openxmlformats.org/officeDocument/2006/relationships/slideLayout" Target="../slideLayouts/slideLayout1.xml"/><Relationship Id="rId6"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29-1.png"/><Relationship Id="rId2" Type="http://schemas.openxmlformats.org/officeDocument/2006/relationships/image" Target="../media/image-29-2.png"/><Relationship Id="rId3" Type="http://schemas.openxmlformats.org/officeDocument/2006/relationships/image" Target="../media/image-29-3.svg"/><Relationship Id="rId5" Type="http://schemas.openxmlformats.org/officeDocument/2006/relationships/slideLayout" Target="../slideLayouts/slideLayout1.xml"/><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3-1.png"/><Relationship Id="rId2" Type="http://schemas.openxmlformats.org/officeDocument/2006/relationships/image" Target="../media/image-3-2.svg"/><Relationship Id="rId4" Type="http://schemas.openxmlformats.org/officeDocument/2006/relationships/slideLayout" Target="../slideLayouts/slideLayout1.xml"/><Relationship Id="rId5"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30-1.png"/><Relationship Id="rId2" Type="http://schemas.openxmlformats.org/officeDocument/2006/relationships/image" Target="../media/image-30-2.svg"/><Relationship Id="rId4" Type="http://schemas.openxmlformats.org/officeDocument/2006/relationships/slideLayout" Target="../slideLayouts/slideLayout1.xml"/><Relationship Id="rId5"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31-1.png"/><Relationship Id="rId2" Type="http://schemas.openxmlformats.org/officeDocument/2006/relationships/image" Target="../media/image-31-2.svg"/><Relationship Id="rId4" Type="http://schemas.openxmlformats.org/officeDocument/2006/relationships/slideLayout" Target="../slideLayouts/slideLayout1.xml"/><Relationship Id="rId5"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32-1.png"/><Relationship Id="rId2" Type="http://schemas.openxmlformats.org/officeDocument/2006/relationships/image" Target="../media/image-32-2.svg"/><Relationship Id="rId4" Type="http://schemas.openxmlformats.org/officeDocument/2006/relationships/slideLayout" Target="../slideLayouts/slideLayout1.xml"/><Relationship Id="rId5"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33-1.png"/><Relationship Id="rId2" Type="http://schemas.openxmlformats.org/officeDocument/2006/relationships/image" Target="../media/image-33-2.svg"/><Relationship Id="rId4" Type="http://schemas.openxmlformats.org/officeDocument/2006/relationships/slideLayout" Target="../slideLayouts/slideLayout1.xml"/><Relationship Id="rId5"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34-1.png"/><Relationship Id="rId2" Type="http://schemas.openxmlformats.org/officeDocument/2006/relationships/image" Target="../media/image-34-2.svg"/><Relationship Id="rId4" Type="http://schemas.openxmlformats.org/officeDocument/2006/relationships/slideLayout" Target="../slideLayouts/slideLayout1.xml"/><Relationship Id="rId5"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hyperlink" Target="https://docs.google.com/document/d/1orJNc9AuIumMYDbxbb3ntQ1XN_j7_IRvXBR_GzqPbbc/edit" TargetMode="External"/><Relationship Id="rId4"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2" Type="http://schemas.openxmlformats.org/officeDocument/2006/relationships/image" Target="../media/image-35-1.png"/><Relationship Id="rId3" Type="http://schemas.openxmlformats.org/officeDocument/2006/relationships/image" Target="../media/image-35-2.svg"/><Relationship Id="rId5" Type="http://schemas.openxmlformats.org/officeDocument/2006/relationships/slideLayout" Target="../slideLayouts/slideLayout1.xml"/><Relationship Id="rId6"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hyperlink" Target="https://docs.google.com/document/d/1nFnqyF0egOR0DVzG4EKP5KONNiiSuFWY_R4Mt8Eahvw/edit" TargetMode="External"/><Relationship Id="rId4"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2" Type="http://schemas.openxmlformats.org/officeDocument/2006/relationships/image" Target="../media/image-36-1.png"/><Relationship Id="rId3" Type="http://schemas.openxmlformats.org/officeDocument/2006/relationships/image" Target="../media/image-36-2.svg"/><Relationship Id="rId5" Type="http://schemas.openxmlformats.org/officeDocument/2006/relationships/slideLayout" Target="../slideLayouts/slideLayout1.xml"/><Relationship Id="rId6"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37-1.png"/><Relationship Id="rId2" Type="http://schemas.openxmlformats.org/officeDocument/2006/relationships/image" Target="../media/image-37-2.png"/><Relationship Id="rId3" Type="http://schemas.openxmlformats.org/officeDocument/2006/relationships/image" Target="../media/image-37-3.svg"/><Relationship Id="rId5" Type="http://schemas.openxmlformats.org/officeDocument/2006/relationships/slideLayout" Target="../slideLayouts/slideLayout1.xml"/><Relationship Id="rId6"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38-1.png"/><Relationship Id="rId2" Type="http://schemas.openxmlformats.org/officeDocument/2006/relationships/image" Target="../media/image-38-2.png"/><Relationship Id="rId3" Type="http://schemas.openxmlformats.org/officeDocument/2006/relationships/image" Target="../media/image-38-3.svg"/><Relationship Id="rId5" Type="http://schemas.openxmlformats.org/officeDocument/2006/relationships/slideLayout" Target="../slideLayouts/slideLayout1.xml"/><Relationship Id="rId6"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last_slide&amp;utm_content=9c3da423-66fc-4b91-a694-086c2a0b6aaa&amp;utm_term=PDF-PPTX-lastslide&amp;ad_group=last_slide" TargetMode="External"/><Relationship Id="rId1" Type="http://schemas.openxmlformats.org/officeDocument/2006/relationships/image" Target="../media/image-39-1.png"/><Relationship Id="rId2" Type="http://schemas.openxmlformats.org/officeDocument/2006/relationships/image" Target="../media/image-39-2.png"/><Relationship Id="rId4" Type="http://schemas.openxmlformats.org/officeDocument/2006/relationships/slideLayout" Target="../slideLayouts/slideLayout1.xml"/><Relationship Id="rId5"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4-1.png"/><Relationship Id="rId2" Type="http://schemas.openxmlformats.org/officeDocument/2006/relationships/image" Target="../media/image-4-2.sv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2" Type="http://schemas.openxmlformats.org/officeDocument/2006/relationships/slideLayout" Target="../slideLayouts/slideLayout1.xml"/><Relationship Id="rId1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6-1.png"/><Relationship Id="rId2" Type="http://schemas.openxmlformats.org/officeDocument/2006/relationships/image" Target="../media/image-6-2.svg"/><Relationship Id="rId4" Type="http://schemas.openxmlformats.org/officeDocument/2006/relationships/slideLayout" Target="../slideLayouts/slideLayout1.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svg"/><Relationship Id="rId7" Type="http://schemas.openxmlformats.org/officeDocument/2006/relationships/slideLayout" Target="../slideLayouts/slideLayout1.xml"/><Relationship Id="rId8"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8-1.png"/><Relationship Id="rId2" Type="http://schemas.openxmlformats.org/officeDocument/2006/relationships/image" Target="../media/image-8-2.svg"/><Relationship Id="rId4" Type="http://schemas.openxmlformats.org/officeDocument/2006/relationships/slideLayout" Target="../slideLayouts/slideLayout1.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5" Type="http://schemas.openxmlformats.org/officeDocument/2006/relationships/hyperlink" Target="https://pitch.com?utm_medium=product-presentation&amp;utm_source=powerpoint-export&amp;utm_campaign=bottom_bar_cta&amp;utm_content=9c3da423-66fc-4b91-a694-086c2a0b6aaa&amp;utm_term=PDF-PPTX-lastslide&amp;ad_group=last_slide" TargetMode="External"/><Relationship Id="rId1" Type="http://schemas.openxmlformats.org/officeDocument/2006/relationships/image" Target="../media/image-9-1.png"/><Relationship Id="rId2" Type="http://schemas.openxmlformats.org/officeDocument/2006/relationships/image" Target="../media/image-9-1.png"/><Relationship Id="rId3" Type="http://schemas.openxmlformats.org/officeDocument/2006/relationships/image" Target="../media/image-9-3.png"/><Relationship Id="rId4" Type="http://schemas.openxmlformats.org/officeDocument/2006/relationships/image" Target="../media/image-9-4.svg"/><Relationship Id="rId6" Type="http://schemas.openxmlformats.org/officeDocument/2006/relationships/slideLayout" Target="../slideLayouts/slideLayout1.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6250" y="2710024"/>
            <a:ext cx="6400800" cy="607219"/>
          </a:xfrm>
          <a:prstGeom prst="rect">
            <a:avLst/>
          </a:prstGeom>
          <a:noFill/>
          <a:ln/>
        </p:spPr>
        <p:txBody>
          <a:bodyPr wrap="square" lIns="0" tIns="0" rIns="0" bIns="0" rtlCol="0" anchor="b"/>
          <a:lstStyle/>
          <a:p>
            <a:pPr algn="l">
              <a:lnSpc>
                <a:spcPts val="4781"/>
              </a:lnSpc>
            </a:pPr>
            <a:r>
              <a:rPr lang="en-US" sz="5600" b="1" dirty="0">
                <a:solidFill>
                  <a:srgbClr val="FFFFFF"/>
                </a:solidFill>
                <a:latin typeface="Montserrat" pitchFamily="34" charset="0"/>
                <a:ea typeface="Montserrat" pitchFamily="34" charset="-122"/>
                <a:cs typeface="Montserrat" pitchFamily="34" charset="-120"/>
              </a:rPr>
              <a:t>TELL ME MORE</a:t>
            </a:r>
            <a:endParaRPr lang="en-US" sz="5625" dirty="0"/>
          </a:p>
        </p:txBody>
      </p:sp>
      <p:sp>
        <p:nvSpPr>
          <p:cNvPr id="4" name="Shape 1"/>
          <p:cNvSpPr/>
          <p:nvPr/>
        </p:nvSpPr>
        <p:spPr>
          <a:xfrm>
            <a:off x="429455" y="771471"/>
            <a:ext cx="8334375" cy="0"/>
          </a:xfrm>
          <a:prstGeom prst="line">
            <a:avLst/>
          </a:prstGeom>
          <a:solidFill>
            <a:srgbClr val="FFFFFF"/>
          </a:solidFill>
          <a:ln w="10583">
            <a:solidFill>
              <a:srgbClr val="FFFFFF"/>
            </a:solidFill>
            <a:prstDash val="solid"/>
            <a:headEnd type="none"/>
            <a:tailEnd type="none"/>
          </a:ln>
        </p:spPr>
      </p:sp>
      <p:sp>
        <p:nvSpPr>
          <p:cNvPr id="5" name="Text 2"/>
          <p:cNvSpPr/>
          <p:nvPr/>
        </p:nvSpPr>
        <p:spPr>
          <a:xfrm>
            <a:off x="477188" y="317286"/>
            <a:ext cx="1828800" cy="238125"/>
          </a:xfrm>
          <a:prstGeom prst="rect">
            <a:avLst/>
          </a:prstGeom>
          <a:noFill/>
          <a:ln/>
        </p:spPr>
        <p:txBody>
          <a:bodyPr wrap="square" lIns="0" tIns="0" rIns="0" bIns="0" rtlCol="0" anchor="t"/>
          <a:lstStyle/>
          <a:p>
            <a:pPr algn="l">
              <a:lnSpc>
                <a:spcPts val="938"/>
              </a:lnSpc>
            </a:pPr>
            <a:r>
              <a:rPr lang="en-US" sz="800" b="1" spc="-12" kern="0" dirty="0">
                <a:solidFill>
                  <a:srgbClr val="FFFFFF"/>
                </a:solidFill>
                <a:latin typeface="Inter" pitchFamily="34" charset="0"/>
                <a:ea typeface="Inter" pitchFamily="34" charset="-122"/>
                <a:cs typeface="Inter" pitchFamily="34" charset="-120"/>
              </a:rPr>
              <a:t>CS 147 </a:t>
            </a:r>
            <a:endParaRPr lang="en-US" sz="750" dirty="0"/>
          </a:p>
          <a:p>
            <a:pPr algn="l">
              <a:lnSpc>
                <a:spcPts val="938"/>
              </a:lnSpc>
            </a:pPr>
            <a:r>
              <a:rPr lang="en-US" sz="800" b="1" spc="-12" kern="0" dirty="0">
                <a:solidFill>
                  <a:srgbClr val="FFFFFF"/>
                </a:solidFill>
                <a:latin typeface="Inter" pitchFamily="34" charset="0"/>
                <a:ea typeface="Inter" pitchFamily="34" charset="-122"/>
                <a:cs typeface="Inter" pitchFamily="34" charset="-120"/>
              </a:rPr>
              <a:t>Preserving the Past</a:t>
            </a:r>
            <a:endParaRPr lang="en-US" sz="750" dirty="0"/>
          </a:p>
        </p:txBody>
      </p:sp>
      <p:sp>
        <p:nvSpPr>
          <p:cNvPr id="6" name="Text 3"/>
          <p:cNvSpPr/>
          <p:nvPr/>
        </p:nvSpPr>
        <p:spPr>
          <a:xfrm>
            <a:off x="479358" y="3821049"/>
            <a:ext cx="3657600" cy="166688"/>
          </a:xfrm>
          <a:prstGeom prst="rect">
            <a:avLst/>
          </a:prstGeom>
          <a:noFill/>
          <a:ln/>
        </p:spPr>
        <p:txBody>
          <a:bodyPr wrap="square" lIns="0" tIns="0" rIns="0" bIns="0" rtlCol="0" anchor="t"/>
          <a:lstStyle/>
          <a:p>
            <a:pPr algn="l">
              <a:lnSpc>
                <a:spcPts val="1313"/>
              </a:lnSpc>
            </a:pPr>
            <a:r>
              <a:rPr lang="en-US" sz="1100" b="1" spc="-12" kern="0" dirty="0">
                <a:solidFill>
                  <a:srgbClr val="FFFCC3"/>
                </a:solidFill>
                <a:latin typeface="Inter" pitchFamily="34" charset="0"/>
                <a:ea typeface="Inter" pitchFamily="34" charset="-122"/>
                <a:cs typeface="Inter" pitchFamily="34" charset="-120"/>
              </a:rPr>
              <a:t>Paige Olson    Chloe Pae    Gabe Iluma</a:t>
            </a:r>
            <a:endParaRPr lang="en-US" sz="1050" dirty="0"/>
          </a:p>
        </p:txBody>
      </p:sp>
      <p:sp>
        <p:nvSpPr>
          <p:cNvPr id="7" name="Text 4"/>
          <p:cNvSpPr/>
          <p:nvPr/>
        </p:nvSpPr>
        <p:spPr>
          <a:xfrm>
            <a:off x="476250" y="3438336"/>
            <a:ext cx="6400800" cy="228600"/>
          </a:xfrm>
          <a:prstGeom prst="rect">
            <a:avLst/>
          </a:prstGeom>
          <a:noFill/>
          <a:ln/>
        </p:spPr>
        <p:txBody>
          <a:bodyPr wrap="square" lIns="0" tIns="0" rIns="0" bIns="0" rtlCol="0" anchor="b"/>
          <a:lstStyle/>
          <a:p>
            <a:pPr algn="l">
              <a:lnSpc>
                <a:spcPts val="1800"/>
              </a:lnSpc>
            </a:pPr>
            <a:r>
              <a:rPr lang="en-US" sz="1800" b="1" dirty="0">
                <a:solidFill>
                  <a:srgbClr val="FFFCC3"/>
                </a:solidFill>
                <a:latin typeface="Montserrat" pitchFamily="34" charset="0"/>
                <a:ea typeface="Montserrat" pitchFamily="34" charset="-122"/>
                <a:cs typeface="Montserrat" pitchFamily="34" charset="-120"/>
              </a:rPr>
              <a:t>LOW-FI PROTOTYPING</a:t>
            </a:r>
            <a:endParaRPr lang="en-US" sz="1800" dirty="0"/>
          </a:p>
        </p:txBody>
      </p:sp>
      <p:pic>
        <p:nvPicPr>
          <p:cNvPr id="8"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8981" y="1540627"/>
            <a:ext cx="5486400" cy="285750"/>
          </a:xfrm>
          <a:prstGeom prst="rect">
            <a:avLst/>
          </a:prstGeom>
          <a:noFill/>
          <a:ln/>
        </p:spPr>
        <p:txBody>
          <a:bodyPr wrap="square" lIns="0" tIns="0" rIns="0" bIns="0" rtlCol="0" anchor="t"/>
          <a:lstStyle/>
          <a:p>
            <a:pPr algn="l">
              <a:lnSpc>
                <a:spcPts val="2250"/>
              </a:lnSpc>
            </a:pPr>
            <a:r>
              <a:rPr lang="en-US" sz="2300" b="1" dirty="0">
                <a:solidFill>
                  <a:srgbClr val="FFFCC3"/>
                </a:solidFill>
                <a:latin typeface="Montserrat" pitchFamily="34" charset="0"/>
                <a:ea typeface="Montserrat" pitchFamily="34" charset="-122"/>
                <a:cs typeface="Montserrat" pitchFamily="34" charset="-120"/>
              </a:rPr>
              <a:t>PROS</a:t>
            </a:r>
            <a:endParaRPr lang="en-US" sz="2250" dirty="0"/>
          </a:p>
        </p:txBody>
      </p:sp>
      <p:pic>
        <p:nvPicPr>
          <p:cNvPr id="4" name="Image 0" descr="https://pitch-assets-ccb95893-de3f-4266-973c-20049231b248.s3.eu-west-1.amazonaws.com/48daaa41-d5a6-4126-8be9-648cfd090b1c?pitch-bytes=644&amp;pitch-content-type=image%2Fsvg%2Bxml">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475157" y="2122728"/>
            <a:ext cx="190500" cy="116417"/>
          </a:xfrm>
          <a:prstGeom prst="rect">
            <a:avLst/>
          </a:prstGeom>
        </p:spPr>
      </p:pic>
      <p:sp>
        <p:nvSpPr>
          <p:cNvPr id="5" name="Text 1"/>
          <p:cNvSpPr/>
          <p:nvPr/>
        </p:nvSpPr>
        <p:spPr>
          <a:xfrm>
            <a:off x="768725" y="2085117"/>
            <a:ext cx="4572000" cy="357187"/>
          </a:xfrm>
          <a:prstGeom prst="rect">
            <a:avLst/>
          </a:prstGeom>
          <a:noFill/>
          <a:ln/>
        </p:spPr>
        <p:txBody>
          <a:bodyPr wrap="square" lIns="0" tIns="0" rIns="0" bIns="0" rtlCol="0" anchor="ctr"/>
          <a:lstStyle/>
          <a:p>
            <a:pPr algn="l">
              <a:lnSpc>
                <a:spcPts val="1406"/>
              </a:lnSpc>
            </a:pPr>
            <a:r>
              <a:rPr lang="en-US" sz="1100" b="1" spc="-12" kern="0" dirty="0">
                <a:solidFill>
                  <a:srgbClr val="FFFFFF"/>
                </a:solidFill>
                <a:latin typeface="Inter" pitchFamily="34" charset="0"/>
                <a:ea typeface="Inter" pitchFamily="34" charset="-122"/>
                <a:cs typeface="Inter" pitchFamily="34" charset="-120"/>
              </a:rPr>
              <a:t>Mobile is a </a:t>
            </a:r>
            <a:pPr algn="l">
              <a:lnSpc>
                <a:spcPts val="1406"/>
              </a:lnSpc>
            </a:pPr>
            <a:r>
              <a:rPr lang="en-US" sz="1100" b="0" spc="-12" kern="0" dirty="0">
                <a:solidFill>
                  <a:srgbClr val="FFFFFF"/>
                </a:solidFill>
                <a:latin typeface="Inter" pitchFamily="34" charset="0"/>
                <a:ea typeface="Inter" pitchFamily="34" charset="-122"/>
                <a:cs typeface="Inter" pitchFamily="34" charset="-120"/>
              </a:rPr>
              <a:t>more common realization, leading to </a:t>
            </a:r>
            <a:endParaRPr lang="en-US" sz="1125" dirty="0"/>
          </a:p>
          <a:p>
            <a:pPr algn="l">
              <a:lnSpc>
                <a:spcPts val="1406"/>
              </a:lnSpc>
            </a:pPr>
            <a:r>
              <a:rPr lang="en-US" sz="1100" b="0" spc="-12" kern="0" dirty="0">
                <a:solidFill>
                  <a:srgbClr val="FFFFFF"/>
                </a:solidFill>
                <a:latin typeface="Inter" pitchFamily="34" charset="0"/>
                <a:ea typeface="Inter" pitchFamily="34" charset="-122"/>
                <a:cs typeface="Inter" pitchFamily="34" charset="-120"/>
              </a:rPr>
              <a:t>greater accessibility</a:t>
            </a:r>
            <a:endParaRPr lang="en-US" sz="1125" dirty="0"/>
          </a:p>
        </p:txBody>
      </p:sp>
      <p:pic>
        <p:nvPicPr>
          <p:cNvPr id="6" name="Image 1" descr="https://pitch-assets-ccb95893-de3f-4266-973c-20049231b248.s3.eu-west-1.amazonaws.com/48daaa41-d5a6-4126-8be9-648cfd090b1c?pitch-bytes=644&amp;pitch-content-type=image%2Fsvg%2Bxml">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475157" y="2625121"/>
            <a:ext cx="190500" cy="116417"/>
          </a:xfrm>
          <a:prstGeom prst="rect">
            <a:avLst/>
          </a:prstGeom>
        </p:spPr>
      </p:pic>
      <p:sp>
        <p:nvSpPr>
          <p:cNvPr id="7" name="Text 2"/>
          <p:cNvSpPr/>
          <p:nvPr/>
        </p:nvSpPr>
        <p:spPr>
          <a:xfrm>
            <a:off x="768725" y="2583560"/>
            <a:ext cx="4572000" cy="357187"/>
          </a:xfrm>
          <a:prstGeom prst="rect">
            <a:avLst/>
          </a:prstGeom>
          <a:noFill/>
          <a:ln/>
        </p:spPr>
        <p:txBody>
          <a:bodyPr wrap="square" lIns="0" tIns="0" rIns="0" bIns="0" rtlCol="0" anchor="ctr"/>
          <a:lstStyle/>
          <a:p>
            <a:pPr algn="l">
              <a:lnSpc>
                <a:spcPts val="1406"/>
              </a:lnSpc>
            </a:pPr>
            <a:r>
              <a:rPr lang="en-US" sz="1100" b="0" spc="-12" kern="0" dirty="0">
                <a:solidFill>
                  <a:srgbClr val="FFFFFF"/>
                </a:solidFill>
                <a:latin typeface="Inter" pitchFamily="34" charset="0"/>
                <a:ea typeface="Inter" pitchFamily="34" charset="-122"/>
                <a:cs typeface="Inter" pitchFamily="34" charset="-120"/>
              </a:rPr>
              <a:t>Ability to “answer questions” through multiple formats </a:t>
            </a:r>
            <a:endParaRPr lang="en-US" sz="1125" dirty="0"/>
          </a:p>
          <a:p>
            <a:pPr algn="l">
              <a:lnSpc>
                <a:spcPts val="1406"/>
              </a:lnSpc>
            </a:pPr>
            <a:r>
              <a:rPr lang="en-US" sz="1100" b="0" spc="-12" kern="0" dirty="0">
                <a:solidFill>
                  <a:srgbClr val="FFFFFF"/>
                </a:solidFill>
                <a:latin typeface="Inter" pitchFamily="34" charset="0"/>
                <a:ea typeface="Inter" pitchFamily="34" charset="-122"/>
                <a:cs typeface="Inter" pitchFamily="34" charset="-120"/>
              </a:rPr>
              <a:t>(typing, recording, drawing)</a:t>
            </a:r>
            <a:endParaRPr lang="en-US" sz="1125" dirty="0"/>
          </a:p>
        </p:txBody>
      </p:sp>
      <p:pic>
        <p:nvPicPr>
          <p:cNvPr id="8" name="Image 2" descr="https://pitch-assets-ccb95893-de3f-4266-973c-20049231b248.s3.eu-west-1.amazonaws.com/48daaa41-d5a6-4126-8be9-648cfd090b1c?pitch-bytes=644&amp;pitch-content-type=image%2Fsvg%2Bxml">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475157" y="3127514"/>
            <a:ext cx="190500" cy="116417"/>
          </a:xfrm>
          <a:prstGeom prst="rect">
            <a:avLst/>
          </a:prstGeom>
        </p:spPr>
      </p:pic>
      <p:sp>
        <p:nvSpPr>
          <p:cNvPr id="9" name="Text 3"/>
          <p:cNvSpPr/>
          <p:nvPr/>
        </p:nvSpPr>
        <p:spPr>
          <a:xfrm>
            <a:off x="768725" y="3087745"/>
            <a:ext cx="4572000" cy="357187"/>
          </a:xfrm>
          <a:prstGeom prst="rect">
            <a:avLst/>
          </a:prstGeom>
          <a:noFill/>
          <a:ln/>
        </p:spPr>
        <p:txBody>
          <a:bodyPr wrap="square" lIns="0" tIns="0" rIns="0" bIns="0" rtlCol="0" anchor="ctr"/>
          <a:lstStyle/>
          <a:p>
            <a:pPr algn="l">
              <a:lnSpc>
                <a:spcPts val="1406"/>
              </a:lnSpc>
            </a:pPr>
            <a:r>
              <a:rPr lang="en-US" sz="1100" b="0" spc="-12" kern="0" dirty="0">
                <a:solidFill>
                  <a:srgbClr val="FFFFFF"/>
                </a:solidFill>
                <a:latin typeface="Inter" pitchFamily="34" charset="0"/>
                <a:ea typeface="Inter" pitchFamily="34" charset="-122"/>
                <a:cs typeface="Inter" pitchFamily="34" charset="-120"/>
              </a:rPr>
              <a:t>Easier to illustrate all of our use cases  (navigating groups, </a:t>
            </a:r>
            <a:endParaRPr lang="en-US" sz="1125" dirty="0"/>
          </a:p>
          <a:p>
            <a:pPr algn="l">
              <a:lnSpc>
                <a:spcPts val="1406"/>
              </a:lnSpc>
            </a:pPr>
            <a:r>
              <a:rPr lang="en-US" sz="1100" b="0" spc="-12" kern="0" dirty="0">
                <a:solidFill>
                  <a:srgbClr val="FFFFFF"/>
                </a:solidFill>
                <a:latin typeface="Inter" pitchFamily="34" charset="0"/>
                <a:ea typeface="Inter" pitchFamily="34" charset="-122"/>
                <a:cs typeface="Inter" pitchFamily="34" charset="-120"/>
              </a:rPr>
              <a:t>answering questions, reflecting on friendships)</a:t>
            </a:r>
            <a:endParaRPr lang="en-US" sz="1125" dirty="0"/>
          </a:p>
        </p:txBody>
      </p:sp>
      <p:sp>
        <p:nvSpPr>
          <p:cNvPr id="10" name="Text 4"/>
          <p:cNvSpPr/>
          <p:nvPr/>
        </p:nvSpPr>
        <p:spPr>
          <a:xfrm>
            <a:off x="4676358" y="1542248"/>
            <a:ext cx="5486400" cy="285750"/>
          </a:xfrm>
          <a:prstGeom prst="rect">
            <a:avLst/>
          </a:prstGeom>
          <a:noFill/>
          <a:ln/>
        </p:spPr>
        <p:txBody>
          <a:bodyPr wrap="square" lIns="0" tIns="0" rIns="0" bIns="0" rtlCol="0" anchor="t"/>
          <a:lstStyle/>
          <a:p>
            <a:pPr algn="l">
              <a:lnSpc>
                <a:spcPts val="2250"/>
              </a:lnSpc>
            </a:pPr>
            <a:r>
              <a:rPr lang="en-US" sz="2300" b="1" dirty="0">
                <a:solidFill>
                  <a:srgbClr val="FFFCC3"/>
                </a:solidFill>
                <a:latin typeface="Montserrat" pitchFamily="34" charset="0"/>
                <a:ea typeface="Montserrat" pitchFamily="34" charset="-122"/>
                <a:cs typeface="Montserrat" pitchFamily="34" charset="-120"/>
              </a:rPr>
              <a:t>CONS</a:t>
            </a:r>
            <a:endParaRPr lang="en-US" sz="2250" dirty="0"/>
          </a:p>
        </p:txBody>
      </p:sp>
      <p:pic>
        <p:nvPicPr>
          <p:cNvPr id="11" name="Image 3" descr="https://pitch-assets-ccb95893-de3f-4266-973c-20049231b248.s3.eu-west-1.amazonaws.com/48daaa41-d5a6-4126-8be9-648cfd090b1c?pitch-bytes=644&amp;pitch-content-type=image%2Fsvg%2Bxml">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4672534" y="2124349"/>
            <a:ext cx="190500" cy="116417"/>
          </a:xfrm>
          <a:prstGeom prst="rect">
            <a:avLst/>
          </a:prstGeom>
        </p:spPr>
      </p:pic>
      <p:sp>
        <p:nvSpPr>
          <p:cNvPr id="12" name="Text 5"/>
          <p:cNvSpPr/>
          <p:nvPr/>
        </p:nvSpPr>
        <p:spPr>
          <a:xfrm>
            <a:off x="4966102" y="2086738"/>
            <a:ext cx="4572000" cy="357187"/>
          </a:xfrm>
          <a:prstGeom prst="rect">
            <a:avLst/>
          </a:prstGeom>
          <a:noFill/>
          <a:ln/>
        </p:spPr>
        <p:txBody>
          <a:bodyPr wrap="square" lIns="0" tIns="0" rIns="0" bIns="0" rtlCol="0" anchor="ctr"/>
          <a:lstStyle/>
          <a:p>
            <a:pPr algn="l">
              <a:lnSpc>
                <a:spcPts val="1406"/>
              </a:lnSpc>
            </a:pPr>
            <a:r>
              <a:rPr lang="en-US" sz="1100" b="0" spc="-12" kern="0" dirty="0">
                <a:solidFill>
                  <a:srgbClr val="FFFFFF"/>
                </a:solidFill>
                <a:latin typeface="Inter" pitchFamily="34" charset="0"/>
                <a:ea typeface="Inter" pitchFamily="34" charset="-122"/>
                <a:cs typeface="Inter" pitchFamily="34" charset="-120"/>
              </a:rPr>
              <a:t>Saturated space: more difficult to stand out amongst </a:t>
            </a:r>
            <a:endParaRPr lang="en-US" sz="1125" dirty="0"/>
          </a:p>
          <a:p>
            <a:pPr algn="l">
              <a:lnSpc>
                <a:spcPts val="1406"/>
              </a:lnSpc>
            </a:pPr>
            <a:r>
              <a:rPr lang="en-US" sz="1100" b="0" spc="-12" kern="0" dirty="0">
                <a:solidFill>
                  <a:srgbClr val="FFFFFF"/>
                </a:solidFill>
                <a:latin typeface="Inter" pitchFamily="34" charset="0"/>
                <a:ea typeface="Inter" pitchFamily="34" charset="-122"/>
                <a:cs typeface="Inter" pitchFamily="34" charset="-120"/>
              </a:rPr>
              <a:t>other mobile social apps with similar goals</a:t>
            </a:r>
            <a:endParaRPr lang="en-US" sz="1125" dirty="0"/>
          </a:p>
        </p:txBody>
      </p:sp>
      <p:pic>
        <p:nvPicPr>
          <p:cNvPr id="13" name="Image 4" descr="https://pitch-assets-ccb95893-de3f-4266-973c-20049231b248.s3.eu-west-1.amazonaws.com/48daaa41-d5a6-4126-8be9-648cfd090b1c?pitch-bytes=644&amp;pitch-content-type=image%2Fsvg%2Bxml">    </p:cNvPr>
          <p:cNvPicPr>
            <a:picLocks noChangeAspect="1"/>
          </p:cNvPicPr>
          <p:nvPr/>
        </p:nvPicPr>
        <p:blipFill>
          <a:blip r:embed="rId9">
            <a:extLst>
              <a:ext uri="{96DAC541-7B7A-43D3-8B79-37D633B846F1}">
                <asvg:svgBlip xmlns:asvg="http://schemas.microsoft.com/office/drawing/2016/SVG/main" r:embed="rId10"/>
              </a:ext>
            </a:extLst>
          </a:blip>
          <a:srcRect l="0" r="0" t="0" b="0"/>
          <a:stretch/>
        </p:blipFill>
        <p:spPr>
          <a:xfrm>
            <a:off x="4672534" y="2626742"/>
            <a:ext cx="190500" cy="116417"/>
          </a:xfrm>
          <a:prstGeom prst="rect">
            <a:avLst/>
          </a:prstGeom>
        </p:spPr>
      </p:pic>
      <p:sp>
        <p:nvSpPr>
          <p:cNvPr id="14" name="Text 6"/>
          <p:cNvSpPr/>
          <p:nvPr/>
        </p:nvSpPr>
        <p:spPr>
          <a:xfrm>
            <a:off x="4966102" y="2585181"/>
            <a:ext cx="4572000" cy="357187"/>
          </a:xfrm>
          <a:prstGeom prst="rect">
            <a:avLst/>
          </a:prstGeom>
          <a:noFill/>
          <a:ln/>
        </p:spPr>
        <p:txBody>
          <a:bodyPr wrap="square" lIns="0" tIns="0" rIns="0" bIns="0" rtlCol="0" anchor="ctr"/>
          <a:lstStyle/>
          <a:p>
            <a:pPr algn="l">
              <a:lnSpc>
                <a:spcPts val="1406"/>
              </a:lnSpc>
            </a:pPr>
            <a:r>
              <a:rPr lang="en-US" sz="1100" b="0" spc="-12" kern="0" dirty="0">
                <a:solidFill>
                  <a:srgbClr val="FFFFFF"/>
                </a:solidFill>
                <a:latin typeface="Inter" pitchFamily="34" charset="0"/>
                <a:ea typeface="Inter" pitchFamily="34" charset="-122"/>
                <a:cs typeface="Inter" pitchFamily="34" charset="-120"/>
              </a:rPr>
              <a:t>Challenging to organize friend groups in an aesthetic and </a:t>
            </a:r>
            <a:endParaRPr lang="en-US" sz="1125" dirty="0"/>
          </a:p>
          <a:p>
            <a:pPr algn="l">
              <a:lnSpc>
                <a:spcPts val="1406"/>
              </a:lnSpc>
            </a:pPr>
            <a:r>
              <a:rPr lang="en-US" sz="1100" b="0" spc="-12" kern="0" dirty="0">
                <a:solidFill>
                  <a:srgbClr val="FFFFFF"/>
                </a:solidFill>
                <a:latin typeface="Inter" pitchFamily="34" charset="0"/>
                <a:ea typeface="Inter" pitchFamily="34" charset="-122"/>
                <a:cs typeface="Inter" pitchFamily="34" charset="-120"/>
              </a:rPr>
              <a:t>clean way</a:t>
            </a:r>
            <a:endParaRPr lang="en-US" sz="1125" dirty="0"/>
          </a:p>
        </p:txBody>
      </p:sp>
      <p:sp>
        <p:nvSpPr>
          <p:cNvPr id="15" name="Text 7"/>
          <p:cNvSpPr/>
          <p:nvPr/>
        </p:nvSpPr>
        <p:spPr>
          <a:xfrm>
            <a:off x="476250" y="472691"/>
            <a:ext cx="7315200" cy="285750"/>
          </a:xfrm>
          <a:prstGeom prst="rect">
            <a:avLst/>
          </a:prstGeom>
          <a:noFill/>
          <a:ln/>
        </p:spPr>
        <p:txBody>
          <a:bodyPr wrap="square" lIns="0" tIns="0" rIns="0" bIns="0" rtlCol="0" anchor="b"/>
          <a:lstStyle/>
          <a:p>
            <a:pPr algn="l">
              <a:lnSpc>
                <a:spcPts val="2250"/>
              </a:lnSpc>
            </a:pPr>
            <a:r>
              <a:rPr lang="en-US" sz="2300" b="1" dirty="0">
                <a:solidFill>
                  <a:srgbClr val="FFFFFF"/>
                </a:solidFill>
                <a:latin typeface="Montserrat" pitchFamily="34" charset="0"/>
                <a:ea typeface="Montserrat" pitchFamily="34" charset="-122"/>
                <a:cs typeface="Montserrat" pitchFamily="34" charset="-120"/>
              </a:rPr>
              <a:t>REALIZATION #1: MOBILE APPLICATION</a:t>
            </a:r>
            <a:endParaRPr lang="en-US" sz="2250" dirty="0"/>
          </a:p>
        </p:txBody>
      </p:sp>
      <p:pic>
        <p:nvPicPr>
          <p:cNvPr id="16" name="Image 5" descr="https://pitch-assets-ccb95893-de3f-4266-973c-20049231b248.s3.eu-west-1.amazonaws.com/try-pitch-pdf-export-logo.svg">
            <a:hlinkClick r:id="rId13" tooltip=""/>
          </p:cNvPr>
          <p:cNvPicPr>
            <a:picLocks noChangeAspect="1"/>
          </p:cNvPicPr>
          <p:nvPr/>
        </p:nvPicPr>
        <p:blipFill>
          <a:blip r:embed="rId11">
            <a:extLst>
              <a:ext uri="{96DAC541-7B7A-43D3-8B79-37D633B846F1}">
                <asvg:svgBlip xmlns:asvg="http://schemas.microsoft.com/office/drawing/2016/SVG/main" r:embed="rId12"/>
              </a:ext>
            </a:extLst>
          </a:blip>
          <a:srcRect l="0" r="0" t="0" b="0"/>
          <a:stretch/>
        </p:blipFill>
        <p:spPr>
          <a:xfrm>
            <a:off x="136595" y="4803153"/>
            <a:ext cx="515221" cy="2273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6250" y="472691"/>
            <a:ext cx="7315200" cy="285750"/>
          </a:xfrm>
          <a:prstGeom prst="rect">
            <a:avLst/>
          </a:prstGeom>
          <a:noFill/>
          <a:ln/>
        </p:spPr>
        <p:txBody>
          <a:bodyPr wrap="square" lIns="0" tIns="0" rIns="0" bIns="0" rtlCol="0" anchor="b"/>
          <a:lstStyle/>
          <a:p>
            <a:pPr algn="l">
              <a:lnSpc>
                <a:spcPts val="2250"/>
              </a:lnSpc>
            </a:pPr>
            <a:r>
              <a:rPr lang="en-US" sz="2300" b="1" dirty="0">
                <a:solidFill>
                  <a:srgbClr val="FFFFFF"/>
                </a:solidFill>
                <a:latin typeface="Montserrat" pitchFamily="34" charset="0"/>
                <a:ea typeface="Montserrat" pitchFamily="34" charset="-122"/>
                <a:cs typeface="Montserrat" pitchFamily="34" charset="-120"/>
              </a:rPr>
              <a:t>REALIZATION #2: AUGMENTED REALITY</a:t>
            </a:r>
            <a:endParaRPr lang="en-US" sz="2250" dirty="0"/>
          </a:p>
        </p:txBody>
      </p:sp>
      <p:pic>
        <p:nvPicPr>
          <p:cNvPr id="4" name="Image 0" descr="https://pitch-assets-ccb95893-de3f-4266-973c-20049231b248.s3.eu-west-1.amazonaws.com/db212bc6-9778-42be-9d2e-1c460d36d2e9?pitch-bytes=424601&amp;pitch-content-type=image%2Fpng">    </p:cNvPr>
          <p:cNvPicPr>
            <a:picLocks noChangeAspect="1"/>
          </p:cNvPicPr>
          <p:nvPr/>
        </p:nvPicPr>
        <p:blipFill>
          <a:blip r:embed="rId1"/>
          <a:srcRect l="0" r="0" t="0" b="0"/>
          <a:stretch/>
        </p:blipFill>
        <p:spPr>
          <a:xfrm>
            <a:off x="2035559" y="982448"/>
            <a:ext cx="5072068" cy="3686759"/>
          </a:xfrm>
          <a:prstGeom prst="rect">
            <a:avLst/>
          </a:prstGeom>
        </p:spPr>
      </p:pic>
      <p:pic>
        <p:nvPicPr>
          <p:cNvPr id="5"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8981" y="1540627"/>
            <a:ext cx="5486400" cy="285750"/>
          </a:xfrm>
          <a:prstGeom prst="rect">
            <a:avLst/>
          </a:prstGeom>
          <a:noFill/>
          <a:ln/>
        </p:spPr>
        <p:txBody>
          <a:bodyPr wrap="square" lIns="0" tIns="0" rIns="0" bIns="0" rtlCol="0" anchor="t"/>
          <a:lstStyle/>
          <a:p>
            <a:pPr algn="l">
              <a:lnSpc>
                <a:spcPts val="2250"/>
              </a:lnSpc>
            </a:pPr>
            <a:r>
              <a:rPr lang="en-US" sz="2300" b="1" dirty="0">
                <a:solidFill>
                  <a:srgbClr val="FFFCC3"/>
                </a:solidFill>
                <a:latin typeface="Montserrat" pitchFamily="34" charset="0"/>
                <a:ea typeface="Montserrat" pitchFamily="34" charset="-122"/>
                <a:cs typeface="Montserrat" pitchFamily="34" charset="-120"/>
              </a:rPr>
              <a:t>PROS</a:t>
            </a:r>
            <a:endParaRPr lang="en-US" sz="2250" dirty="0"/>
          </a:p>
        </p:txBody>
      </p:sp>
      <p:pic>
        <p:nvPicPr>
          <p:cNvPr id="4" name="Image 0" descr="https://pitch-assets-ccb95893-de3f-4266-973c-20049231b248.s3.eu-west-1.amazonaws.com/48daaa41-d5a6-4126-8be9-648cfd090b1c?pitch-bytes=644&amp;pitch-content-type=image%2Fsvg%2Bxml">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475157" y="2122728"/>
            <a:ext cx="190500" cy="116417"/>
          </a:xfrm>
          <a:prstGeom prst="rect">
            <a:avLst/>
          </a:prstGeom>
        </p:spPr>
      </p:pic>
      <p:sp>
        <p:nvSpPr>
          <p:cNvPr id="5" name="Text 1"/>
          <p:cNvSpPr/>
          <p:nvPr/>
        </p:nvSpPr>
        <p:spPr>
          <a:xfrm>
            <a:off x="768725" y="2085117"/>
            <a:ext cx="4572000" cy="357187"/>
          </a:xfrm>
          <a:prstGeom prst="rect">
            <a:avLst/>
          </a:prstGeom>
          <a:noFill/>
          <a:ln/>
        </p:spPr>
        <p:txBody>
          <a:bodyPr wrap="square" lIns="0" tIns="0" rIns="0" bIns="0" rtlCol="0" anchor="ctr"/>
          <a:lstStyle/>
          <a:p>
            <a:pPr algn="l">
              <a:lnSpc>
                <a:spcPts val="1406"/>
              </a:lnSpc>
            </a:pPr>
            <a:r>
              <a:rPr lang="en-US" sz="1100" b="0" spc="-12" kern="0" dirty="0">
                <a:solidFill>
                  <a:srgbClr val="FFFFFF"/>
                </a:solidFill>
                <a:latin typeface="Inter" pitchFamily="34" charset="0"/>
                <a:ea typeface="Inter" pitchFamily="34" charset="-122"/>
                <a:cs typeface="Inter" pitchFamily="34" charset="-120"/>
              </a:rPr>
              <a:t>Seamless integration with world which could promote greater vulnerability</a:t>
            </a:r>
            <a:endParaRPr lang="en-US" sz="1125" dirty="0"/>
          </a:p>
        </p:txBody>
      </p:sp>
      <p:pic>
        <p:nvPicPr>
          <p:cNvPr id="6" name="Image 1" descr="https://pitch-assets-ccb95893-de3f-4266-973c-20049231b248.s3.eu-west-1.amazonaws.com/48daaa41-d5a6-4126-8be9-648cfd090b1c?pitch-bytes=644&amp;pitch-content-type=image%2Fsvg%2Bxml">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475157" y="2625121"/>
            <a:ext cx="190500" cy="116417"/>
          </a:xfrm>
          <a:prstGeom prst="rect">
            <a:avLst/>
          </a:prstGeom>
        </p:spPr>
      </p:pic>
      <p:sp>
        <p:nvSpPr>
          <p:cNvPr id="7" name="Text 2"/>
          <p:cNvSpPr/>
          <p:nvPr/>
        </p:nvSpPr>
        <p:spPr>
          <a:xfrm>
            <a:off x="768725" y="2592638"/>
            <a:ext cx="4572000" cy="178594"/>
          </a:xfrm>
          <a:prstGeom prst="rect">
            <a:avLst/>
          </a:prstGeom>
          <a:noFill/>
          <a:ln/>
        </p:spPr>
        <p:txBody>
          <a:bodyPr wrap="square" lIns="0" tIns="0" rIns="0" bIns="0" rtlCol="0" anchor="ctr"/>
          <a:lstStyle/>
          <a:p>
            <a:pPr algn="l">
              <a:lnSpc>
                <a:spcPts val="1406"/>
              </a:lnSpc>
            </a:pPr>
            <a:r>
              <a:rPr lang="en-US" sz="1100" b="0" spc="-12" kern="0" dirty="0">
                <a:solidFill>
                  <a:srgbClr val="FFFFFF"/>
                </a:solidFill>
                <a:latin typeface="Inter" pitchFamily="34" charset="0"/>
                <a:ea typeface="Inter" pitchFamily="34" charset="-122"/>
                <a:cs typeface="Inter" pitchFamily="34" charset="-120"/>
              </a:rPr>
              <a:t>Diverse opportunities to visually show different use cases</a:t>
            </a:r>
            <a:endParaRPr lang="en-US" sz="1125" dirty="0"/>
          </a:p>
        </p:txBody>
      </p:sp>
      <p:sp>
        <p:nvSpPr>
          <p:cNvPr id="8" name="Text 3"/>
          <p:cNvSpPr/>
          <p:nvPr/>
        </p:nvSpPr>
        <p:spPr>
          <a:xfrm>
            <a:off x="4676358" y="1542248"/>
            <a:ext cx="5486400" cy="285750"/>
          </a:xfrm>
          <a:prstGeom prst="rect">
            <a:avLst/>
          </a:prstGeom>
          <a:noFill/>
          <a:ln/>
        </p:spPr>
        <p:txBody>
          <a:bodyPr wrap="square" lIns="0" tIns="0" rIns="0" bIns="0" rtlCol="0" anchor="t"/>
          <a:lstStyle/>
          <a:p>
            <a:pPr algn="l">
              <a:lnSpc>
                <a:spcPts val="2250"/>
              </a:lnSpc>
            </a:pPr>
            <a:r>
              <a:rPr lang="en-US" sz="2300" b="1" dirty="0">
                <a:solidFill>
                  <a:srgbClr val="FFFCC3"/>
                </a:solidFill>
                <a:latin typeface="Montserrat" pitchFamily="34" charset="0"/>
                <a:ea typeface="Montserrat" pitchFamily="34" charset="-122"/>
                <a:cs typeface="Montserrat" pitchFamily="34" charset="-120"/>
              </a:rPr>
              <a:t>CONS</a:t>
            </a:r>
            <a:endParaRPr lang="en-US" sz="2250" dirty="0"/>
          </a:p>
        </p:txBody>
      </p:sp>
      <p:pic>
        <p:nvPicPr>
          <p:cNvPr id="9" name="Image 2" descr="https://pitch-assets-ccb95893-de3f-4266-973c-20049231b248.s3.eu-west-1.amazonaws.com/48daaa41-d5a6-4126-8be9-648cfd090b1c?pitch-bytes=644&amp;pitch-content-type=image%2Fsvg%2Bxml">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4672534" y="2124349"/>
            <a:ext cx="190500" cy="116417"/>
          </a:xfrm>
          <a:prstGeom prst="rect">
            <a:avLst/>
          </a:prstGeom>
        </p:spPr>
      </p:pic>
      <p:sp>
        <p:nvSpPr>
          <p:cNvPr id="10" name="Text 4"/>
          <p:cNvSpPr/>
          <p:nvPr/>
        </p:nvSpPr>
        <p:spPr>
          <a:xfrm>
            <a:off x="4966102" y="2095816"/>
            <a:ext cx="4572000" cy="178594"/>
          </a:xfrm>
          <a:prstGeom prst="rect">
            <a:avLst/>
          </a:prstGeom>
          <a:noFill/>
          <a:ln/>
        </p:spPr>
        <p:txBody>
          <a:bodyPr wrap="square" lIns="0" tIns="0" rIns="0" bIns="0" rtlCol="0" anchor="ctr"/>
          <a:lstStyle/>
          <a:p>
            <a:pPr algn="l">
              <a:lnSpc>
                <a:spcPts val="1406"/>
              </a:lnSpc>
            </a:pPr>
            <a:r>
              <a:rPr lang="en-US" sz="1100" b="0" spc="-12" kern="0" dirty="0">
                <a:solidFill>
                  <a:srgbClr val="FFFFFF"/>
                </a:solidFill>
                <a:latin typeface="Inter" pitchFamily="34" charset="0"/>
                <a:ea typeface="Inter" pitchFamily="34" charset="-122"/>
                <a:cs typeface="Inter" pitchFamily="34" charset="-120"/>
              </a:rPr>
              <a:t>Requires friends to interact face to face</a:t>
            </a:r>
            <a:endParaRPr lang="en-US" sz="1125" dirty="0"/>
          </a:p>
        </p:txBody>
      </p:sp>
      <p:pic>
        <p:nvPicPr>
          <p:cNvPr id="11" name="Image 3" descr="https://pitch-assets-ccb95893-de3f-4266-973c-20049231b248.s3.eu-west-1.amazonaws.com/48daaa41-d5a6-4126-8be9-648cfd090b1c?pitch-bytes=644&amp;pitch-content-type=image%2Fsvg%2Bxml">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4672534" y="2626742"/>
            <a:ext cx="190500" cy="116417"/>
          </a:xfrm>
          <a:prstGeom prst="rect">
            <a:avLst/>
          </a:prstGeom>
        </p:spPr>
      </p:pic>
      <p:sp>
        <p:nvSpPr>
          <p:cNvPr id="12" name="Text 5"/>
          <p:cNvSpPr/>
          <p:nvPr/>
        </p:nvSpPr>
        <p:spPr>
          <a:xfrm>
            <a:off x="4966102" y="2504962"/>
            <a:ext cx="4572000" cy="357187"/>
          </a:xfrm>
          <a:prstGeom prst="rect">
            <a:avLst/>
          </a:prstGeom>
          <a:noFill/>
          <a:ln/>
        </p:spPr>
        <p:txBody>
          <a:bodyPr wrap="square" lIns="0" tIns="0" rIns="0" bIns="0" rtlCol="0" anchor="ctr"/>
          <a:lstStyle/>
          <a:p>
            <a:pPr algn="l">
              <a:lnSpc>
                <a:spcPts val="1406"/>
              </a:lnSpc>
            </a:pPr>
            <a:r>
              <a:rPr lang="en-US" sz="1100" b="0" spc="-12" kern="0" dirty="0">
                <a:solidFill>
                  <a:srgbClr val="FFFFFF"/>
                </a:solidFill>
                <a:latin typeface="Inter" pitchFamily="34" charset="0"/>
                <a:ea typeface="Inter" pitchFamily="34" charset="-122"/>
                <a:cs typeface="Inter" pitchFamily="34" charset="-120"/>
              </a:rPr>
              <a:t>Awkward to transition between groups in the A/R space (versus in a contained mobile phone)</a:t>
            </a:r>
            <a:endParaRPr lang="en-US" sz="1125" dirty="0"/>
          </a:p>
        </p:txBody>
      </p:sp>
      <p:pic>
        <p:nvPicPr>
          <p:cNvPr id="13" name="Image 4" descr="https://pitch-assets-ccb95893-de3f-4266-973c-20049231b248.s3.eu-west-1.amazonaws.com/48daaa41-d5a6-4126-8be9-648cfd090b1c?pitch-bytes=644&amp;pitch-content-type=image%2Fsvg%2Bxml">    </p:cNvPr>
          <p:cNvPicPr>
            <a:picLocks noChangeAspect="1"/>
          </p:cNvPicPr>
          <p:nvPr/>
        </p:nvPicPr>
        <p:blipFill>
          <a:blip r:embed="rId9">
            <a:extLst>
              <a:ext uri="{96DAC541-7B7A-43D3-8B79-37D633B846F1}">
                <asvg:svgBlip xmlns:asvg="http://schemas.microsoft.com/office/drawing/2016/SVG/main" r:embed="rId10"/>
              </a:ext>
            </a:extLst>
          </a:blip>
          <a:srcRect l="0" r="0" t="0" b="0"/>
          <a:stretch/>
        </p:blipFill>
        <p:spPr>
          <a:xfrm>
            <a:off x="4672534" y="3129135"/>
            <a:ext cx="190500" cy="116417"/>
          </a:xfrm>
          <a:prstGeom prst="rect">
            <a:avLst/>
          </a:prstGeom>
        </p:spPr>
      </p:pic>
      <p:sp>
        <p:nvSpPr>
          <p:cNvPr id="14" name="Text 6"/>
          <p:cNvSpPr/>
          <p:nvPr/>
        </p:nvSpPr>
        <p:spPr>
          <a:xfrm>
            <a:off x="4966102" y="3098444"/>
            <a:ext cx="4572000" cy="178594"/>
          </a:xfrm>
          <a:prstGeom prst="rect">
            <a:avLst/>
          </a:prstGeom>
          <a:noFill/>
          <a:ln/>
        </p:spPr>
        <p:txBody>
          <a:bodyPr wrap="square" lIns="0" tIns="0" rIns="0" bIns="0" rtlCol="0" anchor="ctr"/>
          <a:lstStyle/>
          <a:p>
            <a:pPr algn="l">
              <a:lnSpc>
                <a:spcPts val="1406"/>
              </a:lnSpc>
            </a:pPr>
            <a:r>
              <a:rPr lang="en-US" sz="1100" b="0" spc="-12" kern="0" dirty="0">
                <a:solidFill>
                  <a:srgbClr val="FFFFFF"/>
                </a:solidFill>
                <a:latin typeface="Inter" pitchFamily="34" charset="0"/>
                <a:ea typeface="Inter" pitchFamily="34" charset="-122"/>
                <a:cs typeface="Inter" pitchFamily="34" charset="-120"/>
              </a:rPr>
              <a:t>Inaccessible – not everyone owns A/R glasses</a:t>
            </a:r>
            <a:endParaRPr lang="en-US" sz="1125" dirty="0"/>
          </a:p>
        </p:txBody>
      </p:sp>
      <p:sp>
        <p:nvSpPr>
          <p:cNvPr id="15" name="Text 7"/>
          <p:cNvSpPr/>
          <p:nvPr/>
        </p:nvSpPr>
        <p:spPr>
          <a:xfrm>
            <a:off x="476250" y="472691"/>
            <a:ext cx="7315200" cy="285750"/>
          </a:xfrm>
          <a:prstGeom prst="rect">
            <a:avLst/>
          </a:prstGeom>
          <a:noFill/>
          <a:ln/>
        </p:spPr>
        <p:txBody>
          <a:bodyPr wrap="square" lIns="0" tIns="0" rIns="0" bIns="0" rtlCol="0" anchor="b"/>
          <a:lstStyle/>
          <a:p>
            <a:pPr algn="l">
              <a:lnSpc>
                <a:spcPts val="2250"/>
              </a:lnSpc>
            </a:pPr>
            <a:r>
              <a:rPr lang="en-US" sz="2300" b="1" dirty="0">
                <a:solidFill>
                  <a:srgbClr val="FFFFFF"/>
                </a:solidFill>
                <a:latin typeface="Montserrat" pitchFamily="34" charset="0"/>
                <a:ea typeface="Montserrat" pitchFamily="34" charset="-122"/>
                <a:cs typeface="Montserrat" pitchFamily="34" charset="-120"/>
              </a:rPr>
              <a:t>REALIZATION #2: AUGMENTED REALITY</a:t>
            </a:r>
            <a:endParaRPr lang="en-US" sz="2250" dirty="0"/>
          </a:p>
        </p:txBody>
      </p:sp>
      <p:pic>
        <p:nvPicPr>
          <p:cNvPr id="16" name="Image 5" descr="https://pitch-assets-ccb95893-de3f-4266-973c-20049231b248.s3.eu-west-1.amazonaws.com/try-pitch-pdf-export-logo.svg">
            <a:hlinkClick r:id="rId13" tooltip=""/>
          </p:cNvPr>
          <p:cNvPicPr>
            <a:picLocks noChangeAspect="1"/>
          </p:cNvPicPr>
          <p:nvPr/>
        </p:nvPicPr>
        <p:blipFill>
          <a:blip r:embed="rId11">
            <a:extLst>
              <a:ext uri="{96DAC541-7B7A-43D3-8B79-37D633B846F1}">
                <asvg:svgBlip xmlns:asvg="http://schemas.microsoft.com/office/drawing/2016/SVG/main" r:embed="rId12"/>
              </a:ext>
            </a:extLst>
          </a:blip>
          <a:srcRect l="0" r="0" t="0" b="0"/>
          <a:stretch/>
        </p:blipFill>
        <p:spPr>
          <a:xfrm>
            <a:off x="136595" y="4803153"/>
            <a:ext cx="515221" cy="2273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6250" y="3617387"/>
            <a:ext cx="7315200" cy="1047750"/>
          </a:xfrm>
          <a:prstGeom prst="rect">
            <a:avLst/>
          </a:prstGeom>
          <a:noFill/>
          <a:ln/>
        </p:spPr>
        <p:txBody>
          <a:bodyPr wrap="square" lIns="0" tIns="0" rIns="0" bIns="0" rtlCol="0" anchor="b"/>
          <a:lstStyle/>
          <a:p>
            <a:pPr algn="l">
              <a:lnSpc>
                <a:spcPts val="4125"/>
              </a:lnSpc>
            </a:pPr>
            <a:r>
              <a:rPr lang="en-US" sz="4100" b="1" dirty="0">
                <a:solidFill>
                  <a:srgbClr val="FFFCC3"/>
                </a:solidFill>
                <a:latin typeface="Montserrat" pitchFamily="34" charset="0"/>
                <a:ea typeface="Montserrat" pitchFamily="34" charset="-122"/>
                <a:cs typeface="Montserrat" pitchFamily="34" charset="-120"/>
              </a:rPr>
              <a:t>SELECTED INTERFACE &amp; RATIONALE</a:t>
            </a:r>
            <a:endParaRPr lang="en-US" sz="4125" dirty="0"/>
          </a:p>
        </p:txBody>
      </p:sp>
      <p:pic>
        <p:nvPicPr>
          <p:cNvPr id="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3676165" y="690965"/>
            <a:ext cx="5486400" cy="523875"/>
          </a:xfrm>
          <a:prstGeom prst="rect">
            <a:avLst/>
          </a:prstGeom>
          <a:noFill/>
          <a:ln/>
        </p:spPr>
        <p:txBody>
          <a:bodyPr wrap="square" lIns="0" tIns="0" rIns="0" bIns="0" rtlCol="0" anchor="t"/>
          <a:lstStyle/>
          <a:p>
            <a:pPr algn="l">
              <a:lnSpc>
                <a:spcPts val="4125"/>
              </a:lnSpc>
            </a:pPr>
            <a:r>
              <a:rPr lang="en-US" sz="4100" b="1" dirty="0">
                <a:solidFill>
                  <a:srgbClr val="FFFCC3"/>
                </a:solidFill>
                <a:latin typeface="Montserrat" pitchFamily="34" charset="0"/>
                <a:ea typeface="Montserrat" pitchFamily="34" charset="-122"/>
                <a:cs typeface="Montserrat" pitchFamily="34" charset="-120"/>
              </a:rPr>
              <a:t>MOBILE APP</a:t>
            </a:r>
            <a:endParaRPr lang="en-US" sz="4125" dirty="0"/>
          </a:p>
        </p:txBody>
      </p:sp>
      <p:pic>
        <p:nvPicPr>
          <p:cNvPr id="4" name="Image 0" descr="https://pitch-assets-ccb95893-de3f-4266-973c-20049231b248.s3.eu-west-1.amazonaws.com/56367ab4-4646-484a-a72f-8e7ade817b65?pitch-bytes=383751&amp;pitch-content-type=image%2Fjpeg">    </p:cNvPr>
          <p:cNvPicPr>
            <a:picLocks noChangeAspect="1"/>
          </p:cNvPicPr>
          <p:nvPr/>
        </p:nvPicPr>
        <p:blipFill>
          <a:blip r:embed="rId1"/>
          <a:srcRect l="52107" r="0" t="54018" b="0"/>
          <a:stretch/>
        </p:blipFill>
        <p:spPr>
          <a:xfrm>
            <a:off x="764402" y="518199"/>
            <a:ext cx="2307149" cy="4149813"/>
          </a:xfrm>
          <a:prstGeom prst="rect">
            <a:avLst/>
          </a:prstGeom>
        </p:spPr>
      </p:pic>
      <p:pic>
        <p:nvPicPr>
          <p:cNvPr id="5" name="Image 1" descr="https://pitch-assets-ccb95893-de3f-4266-973c-20049231b248.s3.eu-west-1.amazonaws.com/48daaa41-d5a6-4126-8be9-648cfd090b1c?pitch-bytes=644&amp;pitch-content-type=image%2Fsvg%2Bxml">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3676542" y="1611333"/>
            <a:ext cx="190500" cy="116417"/>
          </a:xfrm>
          <a:prstGeom prst="rect">
            <a:avLst/>
          </a:prstGeom>
        </p:spPr>
      </p:pic>
      <p:sp>
        <p:nvSpPr>
          <p:cNvPr id="6" name="Text 1"/>
          <p:cNvSpPr/>
          <p:nvPr/>
        </p:nvSpPr>
        <p:spPr>
          <a:xfrm>
            <a:off x="3970110" y="1563343"/>
            <a:ext cx="4572000" cy="714375"/>
          </a:xfrm>
          <a:prstGeom prst="rect">
            <a:avLst/>
          </a:prstGeom>
          <a:noFill/>
          <a:ln/>
        </p:spPr>
        <p:txBody>
          <a:bodyPr wrap="square" lIns="0" tIns="0" rIns="0" bIns="0" rtlCol="0" anchor="ctr"/>
          <a:lstStyle/>
          <a:p>
            <a:pPr algn="l">
              <a:lnSpc>
                <a:spcPts val="1875"/>
              </a:lnSpc>
            </a:pPr>
            <a:r>
              <a:rPr lang="en-US" sz="1500" b="0" spc="-12" kern="0" dirty="0">
                <a:solidFill>
                  <a:srgbClr val="FFFFFF"/>
                </a:solidFill>
                <a:latin typeface="Inter" pitchFamily="34" charset="0"/>
                <a:ea typeface="Inter" pitchFamily="34" charset="-122"/>
                <a:cs typeface="Inter" pitchFamily="34" charset="-120"/>
              </a:rPr>
              <a:t>We want users to be able to </a:t>
            </a:r>
            <a:pPr algn="l">
              <a:lnSpc>
                <a:spcPts val="1875"/>
              </a:lnSpc>
            </a:pPr>
            <a:r>
              <a:rPr lang="en-US" sz="1500" b="1" spc="-12" kern="0" dirty="0">
                <a:solidFill>
                  <a:srgbClr val="FFFFFF"/>
                </a:solidFill>
                <a:latin typeface="Inter" pitchFamily="34" charset="0"/>
                <a:ea typeface="Inter" pitchFamily="34" charset="-122"/>
                <a:cs typeface="Inter" pitchFamily="34" charset="-120"/>
              </a:rPr>
              <a:t>use TMM consistently</a:t>
            </a:r>
            <a:pPr algn="l">
              <a:lnSpc>
                <a:spcPts val="1875"/>
              </a:lnSpc>
            </a:pPr>
            <a:r>
              <a:rPr lang="en-US" sz="1500" b="0" spc="-12" kern="0" dirty="0">
                <a:solidFill>
                  <a:srgbClr val="FFFFFF"/>
                </a:solidFill>
                <a:latin typeface="Inter" pitchFamily="34" charset="0"/>
                <a:ea typeface="Inter" pitchFamily="34" charset="-122"/>
                <a:cs typeface="Inter" pitchFamily="34" charset="-120"/>
              </a:rPr>
              <a:t> to build a strong habit of vulnerability</a:t>
            </a:r>
            <a:endParaRPr lang="en-US" sz="1500" dirty="0"/>
          </a:p>
        </p:txBody>
      </p:sp>
      <p:pic>
        <p:nvPicPr>
          <p:cNvPr id="7" name="Image 2" descr="https://pitch-assets-ccb95893-de3f-4266-973c-20049231b248.s3.eu-west-1.amazonaws.com/48daaa41-d5a6-4126-8be9-648cfd090b1c?pitch-bytes=644&amp;pitch-content-type=image%2Fsvg%2Bxml">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3676542" y="2635148"/>
            <a:ext cx="190500" cy="116417"/>
          </a:xfrm>
          <a:prstGeom prst="rect">
            <a:avLst/>
          </a:prstGeom>
        </p:spPr>
      </p:pic>
      <p:sp>
        <p:nvSpPr>
          <p:cNvPr id="8" name="Text 2"/>
          <p:cNvSpPr/>
          <p:nvPr/>
        </p:nvSpPr>
        <p:spPr>
          <a:xfrm>
            <a:off x="3970110" y="2575431"/>
            <a:ext cx="4572000" cy="714375"/>
          </a:xfrm>
          <a:prstGeom prst="rect">
            <a:avLst/>
          </a:prstGeom>
          <a:noFill/>
          <a:ln/>
        </p:spPr>
        <p:txBody>
          <a:bodyPr wrap="square" lIns="0" tIns="0" rIns="0" bIns="0" rtlCol="0" anchor="ctr"/>
          <a:lstStyle/>
          <a:p>
            <a:pPr algn="l">
              <a:lnSpc>
                <a:spcPts val="1875"/>
              </a:lnSpc>
            </a:pPr>
            <a:r>
              <a:rPr lang="en-US" sz="1500" b="0" spc="-12" kern="0" dirty="0">
                <a:solidFill>
                  <a:srgbClr val="FFFFFF"/>
                </a:solidFill>
                <a:latin typeface="Inter" pitchFamily="34" charset="0"/>
                <a:ea typeface="Inter" pitchFamily="34" charset="-122"/>
                <a:cs typeface="Inter" pitchFamily="34" charset="-120"/>
              </a:rPr>
              <a:t>We want people to </a:t>
            </a:r>
            <a:pPr algn="l">
              <a:lnSpc>
                <a:spcPts val="1875"/>
              </a:lnSpc>
            </a:pPr>
            <a:r>
              <a:rPr lang="en-US" sz="1500" b="1" spc="-12" kern="0" dirty="0">
                <a:solidFill>
                  <a:srgbClr val="FFFFFF"/>
                </a:solidFill>
                <a:latin typeface="Inter" pitchFamily="34" charset="0"/>
                <a:ea typeface="Inter" pitchFamily="34" charset="-122"/>
                <a:cs typeface="Inter" pitchFamily="34" charset="-120"/>
              </a:rPr>
              <a:t>focus on the content</a:t>
            </a:r>
            <a:pPr algn="l">
              <a:lnSpc>
                <a:spcPts val="1875"/>
              </a:lnSpc>
            </a:pPr>
            <a:r>
              <a:rPr lang="en-US" sz="1500" b="0" spc="-12" kern="0" dirty="0">
                <a:solidFill>
                  <a:srgbClr val="FFFFFF"/>
                </a:solidFill>
                <a:latin typeface="Inter" pitchFamily="34" charset="0"/>
                <a:ea typeface="Inter" pitchFamily="34" charset="-122"/>
                <a:cs typeface="Inter" pitchFamily="34" charset="-120"/>
              </a:rPr>
              <a:t> of questions itself, rather than the novelty of the medium (like they would in A/R)</a:t>
            </a:r>
            <a:endParaRPr lang="en-US" sz="1500" dirty="0"/>
          </a:p>
        </p:txBody>
      </p:sp>
      <p:pic>
        <p:nvPicPr>
          <p:cNvPr id="9" name="Image 3" descr="https://pitch-assets-ccb95893-de3f-4266-973c-20049231b248.s3.eu-west-1.amazonaws.com/48daaa41-d5a6-4126-8be9-648cfd090b1c?pitch-bytes=644&amp;pitch-content-type=image%2Fsvg%2Bxml">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3676542" y="3658964"/>
            <a:ext cx="190500" cy="116417"/>
          </a:xfrm>
          <a:prstGeom prst="rect">
            <a:avLst/>
          </a:prstGeom>
        </p:spPr>
      </p:pic>
      <p:sp>
        <p:nvSpPr>
          <p:cNvPr id="10" name="Text 3"/>
          <p:cNvSpPr/>
          <p:nvPr/>
        </p:nvSpPr>
        <p:spPr>
          <a:xfrm>
            <a:off x="3970110" y="3599290"/>
            <a:ext cx="4572000" cy="714375"/>
          </a:xfrm>
          <a:prstGeom prst="rect">
            <a:avLst/>
          </a:prstGeom>
          <a:noFill/>
          <a:ln/>
        </p:spPr>
        <p:txBody>
          <a:bodyPr wrap="square" lIns="0" tIns="0" rIns="0" bIns="0" rtlCol="0" anchor="ctr"/>
          <a:lstStyle/>
          <a:p>
            <a:pPr algn="l">
              <a:lnSpc>
                <a:spcPts val="1875"/>
              </a:lnSpc>
            </a:pPr>
            <a:r>
              <a:rPr lang="en-US" sz="1500" b="0" spc="-12" kern="0" dirty="0">
                <a:solidFill>
                  <a:srgbClr val="FFFFFF"/>
                </a:solidFill>
                <a:latin typeface="Inter" pitchFamily="34" charset="0"/>
                <a:ea typeface="Inter" pitchFamily="34" charset="-122"/>
                <a:cs typeface="Inter" pitchFamily="34" charset="-120"/>
              </a:rPr>
              <a:t>Mobile makes it </a:t>
            </a:r>
            <a:pPr algn="l">
              <a:lnSpc>
                <a:spcPts val="1875"/>
              </a:lnSpc>
            </a:pPr>
            <a:r>
              <a:rPr lang="en-US" sz="1500" b="1" spc="-12" kern="0" dirty="0">
                <a:solidFill>
                  <a:srgbClr val="FFFFFF"/>
                </a:solidFill>
                <a:latin typeface="Inter" pitchFamily="34" charset="0"/>
                <a:ea typeface="Inter" pitchFamily="34" charset="-122"/>
                <a:cs typeface="Inter" pitchFamily="34" charset="-120"/>
              </a:rPr>
              <a:t>easier to demonstrate all of TMM's use cases</a:t>
            </a:r>
            <a:pPr algn="l">
              <a:lnSpc>
                <a:spcPts val="1875"/>
              </a:lnSpc>
            </a:pPr>
            <a:r>
              <a:rPr lang="en-US" sz="1500" b="0" spc="-12" kern="0" dirty="0">
                <a:solidFill>
                  <a:srgbClr val="FFFFFF"/>
                </a:solidFill>
                <a:latin typeface="Inter" pitchFamily="34" charset="0"/>
                <a:ea typeface="Inter" pitchFamily="34" charset="-122"/>
                <a:cs typeface="Inter" pitchFamily="34" charset="-120"/>
              </a:rPr>
              <a:t> (navigating groups, answering questions, reflecting on friendships)</a:t>
            </a:r>
            <a:endParaRPr lang="en-US" sz="1500" dirty="0"/>
          </a:p>
        </p:txBody>
      </p:sp>
      <p:pic>
        <p:nvPicPr>
          <p:cNvPr id="11" name="Image 4" descr="https://pitch-assets-ccb95893-de3f-4266-973c-20049231b248.s3.eu-west-1.amazonaws.com/try-pitch-pdf-export-logo.svg">
            <a:hlinkClick r:id="rId10" tooltip=""/>
          </p:cNvPr>
          <p:cNvPicPr>
            <a:picLocks noChangeAspect="1"/>
          </p:cNvPicPr>
          <p:nvPr/>
        </p:nvPicPr>
        <p:blipFill>
          <a:blip r:embed="rId8">
            <a:extLst>
              <a:ext uri="{96DAC541-7B7A-43D3-8B79-37D633B846F1}">
                <asvg:svgBlip xmlns:asvg="http://schemas.microsoft.com/office/drawing/2016/SVG/main" r:embed="rId9"/>
              </a:ext>
            </a:extLst>
          </a:blip>
          <a:srcRect l="0" r="0" t="0" b="0"/>
          <a:stretch/>
        </p:blipFill>
        <p:spPr>
          <a:xfrm>
            <a:off x="136595" y="4803153"/>
            <a:ext cx="515221" cy="22730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6250" y="3617387"/>
            <a:ext cx="8229600" cy="1047750"/>
          </a:xfrm>
          <a:prstGeom prst="rect">
            <a:avLst/>
          </a:prstGeom>
          <a:noFill/>
          <a:ln/>
        </p:spPr>
        <p:txBody>
          <a:bodyPr wrap="square" lIns="0" tIns="0" rIns="0" bIns="0" rtlCol="0" anchor="b"/>
          <a:lstStyle/>
          <a:p>
            <a:pPr algn="l">
              <a:lnSpc>
                <a:spcPts val="4125"/>
              </a:lnSpc>
            </a:pPr>
            <a:r>
              <a:rPr lang="en-US" sz="4100" b="1" dirty="0">
                <a:solidFill>
                  <a:srgbClr val="FFFCC3"/>
                </a:solidFill>
                <a:latin typeface="Montserrat" pitchFamily="34" charset="0"/>
                <a:ea typeface="Montserrat" pitchFamily="34" charset="-122"/>
                <a:cs typeface="Montserrat" pitchFamily="34" charset="-120"/>
              </a:rPr>
              <a:t>LOW-FI PROTOTYPE &amp; TESTING METHODOLOGY</a:t>
            </a:r>
            <a:endParaRPr lang="en-US" sz="4125" dirty="0"/>
          </a:p>
        </p:txBody>
      </p:sp>
      <p:pic>
        <p:nvPicPr>
          <p:cNvPr id="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3F848A"/>
        </a:solidFill>
      </p:bgPr>
    </p:bg>
    <p:spTree>
      <p:nvGrpSpPr>
        <p:cNvPr id="1" name=""/>
        <p:cNvGrpSpPr/>
        <p:nvPr/>
      </p:nvGrpSpPr>
      <p:grpSpPr>
        <a:xfrm>
          <a:off x="0" y="0"/>
          <a:ext cx="0" cy="0"/>
          <a:chOff x="0" y="0"/>
          <a:chExt cx="0" cy="0"/>
        </a:xfrm>
      </p:grpSpPr>
      <p:pic>
        <p:nvPicPr>
          <p:cNvPr id="3" name="Image 0" descr="https://pitch-assets-ccb95893-de3f-4266-973c-20049231b248.s3.eu-west-1.amazonaws.com/872e7fad-e8f1-488d-918e-0a75677fe178?pitch-bytes=2603974&amp;pitch-content-type=image%2Fpng">    </p:cNvPr>
          <p:cNvPicPr>
            <a:picLocks noChangeAspect="1"/>
          </p:cNvPicPr>
          <p:nvPr/>
        </p:nvPicPr>
        <p:blipFill>
          <a:blip r:embed="rId1"/>
          <a:srcRect l="0" r="0" t="0" b="0"/>
          <a:stretch/>
        </p:blipFill>
        <p:spPr>
          <a:xfrm>
            <a:off x="4895010" y="342002"/>
            <a:ext cx="3769335" cy="4463687"/>
          </a:xfrm>
          <a:prstGeom prst="rect">
            <a:avLst/>
          </a:prstGeom>
        </p:spPr>
      </p:pic>
      <p:sp>
        <p:nvSpPr>
          <p:cNvPr id="4" name="Text 0"/>
          <p:cNvSpPr/>
          <p:nvPr/>
        </p:nvSpPr>
        <p:spPr>
          <a:xfrm>
            <a:off x="477831" y="476250"/>
            <a:ext cx="4572000" cy="914400"/>
          </a:xfrm>
          <a:prstGeom prst="rect">
            <a:avLst/>
          </a:prstGeom>
          <a:noFill/>
          <a:ln/>
        </p:spPr>
        <p:txBody>
          <a:bodyPr wrap="square" lIns="0" tIns="0" rIns="0" bIns="0" rtlCol="0" anchor="t"/>
          <a:lstStyle/>
          <a:p>
            <a:pPr algn="l">
              <a:lnSpc>
                <a:spcPts val="2400"/>
              </a:lnSpc>
            </a:pPr>
            <a:r>
              <a:rPr lang="en-US" sz="2400" b="1" dirty="0">
                <a:solidFill>
                  <a:srgbClr val="FFFFFF"/>
                </a:solidFill>
                <a:latin typeface="Montserrat" pitchFamily="34" charset="0"/>
                <a:ea typeface="Montserrat" pitchFamily="34" charset="-122"/>
                <a:cs typeface="Montserrat" pitchFamily="34" charset="-120"/>
              </a:rPr>
              <a:t>PROTOTYPE CONSTRUCTION / OVERVIEW</a:t>
            </a:r>
            <a:endParaRPr lang="en-US" sz="2400" dirty="0"/>
          </a:p>
        </p:txBody>
      </p:sp>
      <p:pic>
        <p:nvPicPr>
          <p:cNvPr id="5"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7831" y="476250"/>
            <a:ext cx="4572000" cy="609600"/>
          </a:xfrm>
          <a:prstGeom prst="rect">
            <a:avLst/>
          </a:prstGeom>
          <a:noFill/>
          <a:ln/>
        </p:spPr>
        <p:txBody>
          <a:bodyPr wrap="square" lIns="0" tIns="0" rIns="0" bIns="0" rtlCol="0" anchor="t"/>
          <a:lstStyle/>
          <a:p>
            <a:pPr algn="l">
              <a:lnSpc>
                <a:spcPts val="2400"/>
              </a:lnSpc>
            </a:pPr>
            <a:r>
              <a:rPr lang="en-US" sz="2400" b="1" dirty="0">
                <a:solidFill>
                  <a:srgbClr val="FFFFFF"/>
                </a:solidFill>
                <a:latin typeface="Montserrat" pitchFamily="34" charset="0"/>
                <a:ea typeface="Montserrat" pitchFamily="34" charset="-122"/>
                <a:cs typeface="Montserrat" pitchFamily="34" charset="-120"/>
              </a:rPr>
              <a:t>PROTOTYPE CONSTRUCTION CONT.</a:t>
            </a:r>
            <a:endParaRPr lang="en-US" sz="2400" dirty="0"/>
          </a:p>
        </p:txBody>
      </p:sp>
      <p:pic>
        <p:nvPicPr>
          <p:cNvPr id="4" name="Image 0" descr="https://pitch-assets-ccb95893-de3f-4266-973c-20049231b248.s3.eu-west-1.amazonaws.com/826b5e0c-01c5-4f05-842d-1769e409f245?pitch-bytes=3091041&amp;pitch-content-type=image%2Fpng">    </p:cNvPr>
          <p:cNvPicPr>
            <a:picLocks noChangeAspect="1"/>
          </p:cNvPicPr>
          <p:nvPr/>
        </p:nvPicPr>
        <p:blipFill>
          <a:blip r:embed="rId1"/>
          <a:srcRect l="0" r="0" t="0" b="0"/>
          <a:stretch/>
        </p:blipFill>
        <p:spPr>
          <a:xfrm>
            <a:off x="345038" y="1223832"/>
            <a:ext cx="7190762" cy="3154983"/>
          </a:xfrm>
          <a:prstGeom prst="rect">
            <a:avLst/>
          </a:prstGeom>
        </p:spPr>
      </p:pic>
      <p:sp>
        <p:nvSpPr>
          <p:cNvPr id="5" name="Text 1"/>
          <p:cNvSpPr/>
          <p:nvPr/>
        </p:nvSpPr>
        <p:spPr>
          <a:xfrm>
            <a:off x="476250" y="4518349"/>
            <a:ext cx="2743200" cy="147637"/>
          </a:xfrm>
          <a:prstGeom prst="rect">
            <a:avLst/>
          </a:prstGeom>
          <a:noFill/>
          <a:ln/>
        </p:spPr>
        <p:txBody>
          <a:bodyPr wrap="none" lIns="0" tIns="0" rIns="0" bIns="0" rtlCol="0" anchor="t">
            <a:spAutoFit/>
          </a:bodyPr>
          <a:lstStyle/>
          <a:p>
            <a:pPr algn="l">
              <a:lnSpc>
                <a:spcPts val="1172"/>
              </a:lnSpc>
            </a:pPr>
            <a:r>
              <a:rPr lang="en-US" sz="900" b="1" spc="-12" kern="0" dirty="0">
                <a:solidFill>
                  <a:srgbClr val="FFFFFF"/>
                </a:solidFill>
                <a:latin typeface="Inter" pitchFamily="34" charset="0"/>
                <a:ea typeface="Inter" pitchFamily="34" charset="-122"/>
                <a:cs typeface="Inter" pitchFamily="34" charset="-120"/>
              </a:rPr>
              <a:t>Simple task flow - lowfi prototype</a:t>
            </a:r>
            <a:endParaRPr lang="en-US" sz="938" dirty="0"/>
          </a:p>
        </p:txBody>
      </p:sp>
      <p:pic>
        <p:nvPicPr>
          <p:cNvPr id="6" name="Image 1" descr="https://pitch-assets-ccb95893-de3f-4266-973c-20049231b248.s3.eu-west-1.amazonaws.com/f440a4ac-0312-46a0-9856-ae418e89c0dd?pitch-bytes=1850673&amp;pitch-content-type=image%2Fpng">    </p:cNvPr>
          <p:cNvPicPr>
            <a:picLocks noChangeAspect="1"/>
          </p:cNvPicPr>
          <p:nvPr/>
        </p:nvPicPr>
        <p:blipFill>
          <a:blip r:embed="rId2"/>
          <a:srcRect l="0" r="0" t="0" b="0"/>
          <a:stretch/>
        </p:blipFill>
        <p:spPr>
          <a:xfrm>
            <a:off x="7661170" y="1768186"/>
            <a:ext cx="1165380" cy="2057400"/>
          </a:xfrm>
          <a:prstGeom prst="rect">
            <a:avLst/>
          </a:prstGeom>
        </p:spPr>
      </p:pic>
      <p:sp>
        <p:nvSpPr>
          <p:cNvPr id="7" name="Text 2"/>
          <p:cNvSpPr/>
          <p:nvPr/>
        </p:nvSpPr>
        <p:spPr>
          <a:xfrm>
            <a:off x="7949045" y="3920786"/>
            <a:ext cx="914400" cy="147638"/>
          </a:xfrm>
          <a:prstGeom prst="rect">
            <a:avLst/>
          </a:prstGeom>
          <a:noFill/>
          <a:ln/>
        </p:spPr>
        <p:txBody>
          <a:bodyPr wrap="none" lIns="0" tIns="0" rIns="0" bIns="0" rtlCol="0" anchor="t">
            <a:spAutoFit/>
          </a:bodyPr>
          <a:lstStyle/>
          <a:p>
            <a:pPr algn="l">
              <a:lnSpc>
                <a:spcPts val="1172"/>
              </a:lnSpc>
            </a:pPr>
            <a:r>
              <a:rPr lang="en-US" sz="900" b="1" spc="-12" kern="0" dirty="0">
                <a:solidFill>
                  <a:srgbClr val="FFFFFF"/>
                </a:solidFill>
                <a:latin typeface="Inter" pitchFamily="34" charset="0"/>
                <a:ea typeface="Inter" pitchFamily="34" charset="-122"/>
                <a:cs typeface="Inter" pitchFamily="34" charset="-120"/>
              </a:rPr>
              <a:t>Error page!</a:t>
            </a:r>
            <a:endParaRPr lang="en-US" sz="938" dirty="0"/>
          </a:p>
        </p:txBody>
      </p:sp>
      <p:pic>
        <p:nvPicPr>
          <p:cNvPr id="8" name="Image 2" descr="https://pitch-assets-ccb95893-de3f-4266-973c-20049231b248.s3.eu-west-1.amazonaws.com/try-pitch-pdf-export-logo.svg">
            <a:hlinkClick r:id="rId5" tooltip=""/>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36595" y="4803153"/>
            <a:ext cx="515221" cy="22730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395792" y="476467"/>
            <a:ext cx="8229600" cy="214312"/>
          </a:xfrm>
          <a:prstGeom prst="rect">
            <a:avLst/>
          </a:prstGeom>
          <a:noFill/>
          <a:ln/>
        </p:spPr>
        <p:txBody>
          <a:bodyPr wrap="square" lIns="0" tIns="0" rIns="0" bIns="0" rtlCol="0" anchor="ctr"/>
          <a:lstStyle/>
          <a:p>
            <a:pPr algn="l">
              <a:lnSpc>
                <a:spcPts val="1688"/>
              </a:lnSpc>
            </a:pPr>
            <a:r>
              <a:rPr lang="en-US" sz="1400" b="1" spc="-12" kern="0" dirty="0">
                <a:solidFill>
                  <a:srgbClr val="FFFFFF"/>
                </a:solidFill>
                <a:latin typeface="Inter" pitchFamily="34" charset="0"/>
                <a:ea typeface="Inter" pitchFamily="34" charset="-122"/>
                <a:cs typeface="Inter" pitchFamily="34" charset="-120"/>
              </a:rPr>
              <a:t>Answer a prompt in order to see your friend group’s responses</a:t>
            </a:r>
            <a:endParaRPr lang="en-US" sz="1350" dirty="0"/>
          </a:p>
        </p:txBody>
      </p:sp>
      <p:sp>
        <p:nvSpPr>
          <p:cNvPr id="4" name="Text 1"/>
          <p:cNvSpPr/>
          <p:nvPr/>
        </p:nvSpPr>
        <p:spPr>
          <a:xfrm>
            <a:off x="7361181" y="476250"/>
            <a:ext cx="1828800" cy="304800"/>
          </a:xfrm>
          <a:prstGeom prst="rect">
            <a:avLst/>
          </a:prstGeom>
          <a:noFill/>
          <a:ln/>
        </p:spPr>
        <p:txBody>
          <a:bodyPr wrap="none" lIns="0" tIns="0" rIns="0" bIns="0" rtlCol="0" anchor="t">
            <a:spAutoFit/>
          </a:bodyPr>
          <a:lstStyle/>
          <a:p>
            <a:pPr algn="r">
              <a:lnSpc>
                <a:spcPts val="2400"/>
              </a:lnSpc>
            </a:pPr>
            <a:r>
              <a:rPr lang="en-US" sz="2400" b="1" dirty="0">
                <a:solidFill>
                  <a:srgbClr val="FFFFFF"/>
                </a:solidFill>
                <a:latin typeface="Montserrat" pitchFamily="34" charset="0"/>
                <a:ea typeface="Montserrat" pitchFamily="34" charset="-122"/>
                <a:cs typeface="Montserrat" pitchFamily="34" charset="-120"/>
              </a:rPr>
              <a:t>SIMPLE </a:t>
            </a:r>
            <a:endParaRPr lang="en-US" sz="2400" dirty="0"/>
          </a:p>
        </p:txBody>
      </p:sp>
      <p:pic>
        <p:nvPicPr>
          <p:cNvPr id="5" name="Image 0" descr="https://pitch-assets-ccb95893-de3f-4266-973c-20049231b248.s3.eu-west-1.amazonaws.com/855f474e-d588-4897-88ba-8f1302ad5c8f?pitch-bytes=500774&amp;pitch-content-type=image%2Fpng">    </p:cNvPr>
          <p:cNvPicPr>
            <a:picLocks noChangeAspect="1"/>
          </p:cNvPicPr>
          <p:nvPr/>
        </p:nvPicPr>
        <p:blipFill>
          <a:blip r:embed="rId1"/>
          <a:srcRect l="0" r="0" t="0" b="10493"/>
          <a:stretch/>
        </p:blipFill>
        <p:spPr>
          <a:xfrm>
            <a:off x="1296610" y="1008694"/>
            <a:ext cx="6559625" cy="3886087"/>
          </a:xfrm>
          <a:prstGeom prst="rect">
            <a:avLst/>
          </a:prstGeom>
        </p:spPr>
      </p:pic>
      <p:pic>
        <p:nvPicPr>
          <p:cNvPr id="6"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395792" y="476467"/>
            <a:ext cx="8229600" cy="214313"/>
          </a:xfrm>
          <a:prstGeom prst="rect">
            <a:avLst/>
          </a:prstGeom>
          <a:noFill/>
          <a:ln/>
        </p:spPr>
        <p:txBody>
          <a:bodyPr wrap="square" lIns="0" tIns="0" rIns="0" bIns="0" rtlCol="0" anchor="ctr"/>
          <a:lstStyle/>
          <a:p>
            <a:pPr algn="l">
              <a:lnSpc>
                <a:spcPts val="1688"/>
              </a:lnSpc>
            </a:pPr>
            <a:r>
              <a:rPr lang="en-US" sz="1400" b="0" spc="-12" kern="0" dirty="0">
                <a:solidFill>
                  <a:srgbClr val="FFFFFF"/>
                </a:solidFill>
                <a:latin typeface="Inter" pitchFamily="34" charset="0"/>
                <a:ea typeface="Inter" pitchFamily="34" charset="-122"/>
                <a:cs typeface="Inter" pitchFamily="34" charset="-120"/>
              </a:rPr>
              <a:t>Suggest a question for the group to answer</a:t>
            </a:r>
            <a:pPr algn="l">
              <a:lnSpc>
                <a:spcPts val="1688"/>
              </a:lnSpc>
            </a:pPr>
            <a:r>
              <a:rPr lang="en-US" sz="1400" b="0" spc="-12" kern="0" dirty="0">
                <a:solidFill>
                  <a:srgbClr val="FFFFFF"/>
                </a:solidFill>
                <a:latin typeface="Inter" pitchFamily="34" charset="0"/>
                <a:ea typeface="Inter" pitchFamily="34" charset="-122"/>
                <a:cs typeface="Inter" pitchFamily="34" charset="-120"/>
              </a:rPr>
              <a:t>​</a:t>
            </a:r>
            <a:endParaRPr lang="en-US" sz="1350" dirty="0"/>
          </a:p>
        </p:txBody>
      </p:sp>
      <p:sp>
        <p:nvSpPr>
          <p:cNvPr id="4" name="Text 1"/>
          <p:cNvSpPr/>
          <p:nvPr/>
        </p:nvSpPr>
        <p:spPr>
          <a:xfrm>
            <a:off x="7273550" y="476250"/>
            <a:ext cx="1828800" cy="609600"/>
          </a:xfrm>
          <a:prstGeom prst="rect">
            <a:avLst/>
          </a:prstGeom>
          <a:noFill/>
          <a:ln/>
        </p:spPr>
        <p:txBody>
          <a:bodyPr wrap="square" lIns="0" tIns="0" rIns="0" bIns="0" rtlCol="0" anchor="t"/>
          <a:lstStyle/>
          <a:p>
            <a:pPr algn="l">
              <a:lnSpc>
                <a:spcPts val="2400"/>
              </a:lnSpc>
            </a:pPr>
            <a:r>
              <a:rPr lang="en-US" sz="2400" b="1" dirty="0">
                <a:solidFill>
                  <a:srgbClr val="FFFFFF"/>
                </a:solidFill>
                <a:latin typeface="Montserrat" pitchFamily="34" charset="0"/>
                <a:ea typeface="Montserrat" pitchFamily="34" charset="-122"/>
                <a:cs typeface="Montserrat" pitchFamily="34" charset="-120"/>
              </a:rPr>
              <a:t>MEDIUM </a:t>
            </a:r>
            <a:endParaRPr lang="en-US" sz="2400" dirty="0"/>
          </a:p>
        </p:txBody>
      </p:sp>
      <p:pic>
        <p:nvPicPr>
          <p:cNvPr id="5" name="Image 0" descr="https://pitch-assets-ccb95893-de3f-4266-973c-20049231b248.s3.eu-west-1.amazonaws.com/92bc65d8-a441-4786-8635-876535ada109?pitch-bytes=236023&amp;pitch-content-type=image%2Fjpeg">    </p:cNvPr>
          <p:cNvPicPr>
            <a:picLocks noChangeAspect="1"/>
          </p:cNvPicPr>
          <p:nvPr/>
        </p:nvPicPr>
        <p:blipFill>
          <a:blip r:embed="rId1"/>
          <a:srcRect l="0" r="0" t="0" b="0"/>
          <a:stretch/>
        </p:blipFill>
        <p:spPr>
          <a:xfrm>
            <a:off x="1138825" y="935590"/>
            <a:ext cx="6864225" cy="3732422"/>
          </a:xfrm>
          <a:prstGeom prst="rect">
            <a:avLst/>
          </a:prstGeom>
        </p:spPr>
      </p:pic>
      <p:pic>
        <p:nvPicPr>
          <p:cNvPr id="6"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3F848A"/>
        </a:solidFill>
      </p:bgPr>
    </p:bg>
    <p:spTree>
      <p:nvGrpSpPr>
        <p:cNvPr id="1" name=""/>
        <p:cNvGrpSpPr/>
        <p:nvPr/>
      </p:nvGrpSpPr>
      <p:grpSpPr>
        <a:xfrm>
          <a:off x="0" y="0"/>
          <a:ext cx="0" cy="0"/>
          <a:chOff x="0" y="0"/>
          <a:chExt cx="0" cy="0"/>
        </a:xfrm>
      </p:grpSpPr>
      <p:sp>
        <p:nvSpPr>
          <p:cNvPr id="3" name="Shape 0"/>
          <p:cNvSpPr/>
          <p:nvPr/>
        </p:nvSpPr>
        <p:spPr>
          <a:xfrm>
            <a:off x="429455" y="771471"/>
            <a:ext cx="8334375" cy="0"/>
          </a:xfrm>
          <a:prstGeom prst="line">
            <a:avLst/>
          </a:prstGeom>
          <a:solidFill>
            <a:srgbClr val="FFFFFF"/>
          </a:solidFill>
          <a:ln w="10583">
            <a:solidFill>
              <a:srgbClr val="FFFFFF"/>
            </a:solidFill>
            <a:prstDash val="solid"/>
            <a:headEnd type="none"/>
            <a:tailEnd type="none"/>
          </a:ln>
        </p:spPr>
      </p:sp>
      <p:sp>
        <p:nvSpPr>
          <p:cNvPr id="4" name="Text 1"/>
          <p:cNvSpPr/>
          <p:nvPr/>
        </p:nvSpPr>
        <p:spPr>
          <a:xfrm>
            <a:off x="477188" y="317286"/>
            <a:ext cx="1828800" cy="238125"/>
          </a:xfrm>
          <a:prstGeom prst="rect">
            <a:avLst/>
          </a:prstGeom>
          <a:noFill/>
          <a:ln/>
        </p:spPr>
        <p:txBody>
          <a:bodyPr wrap="square" lIns="0" tIns="0" rIns="0" bIns="0" rtlCol="0" anchor="t"/>
          <a:lstStyle/>
          <a:p>
            <a:pPr algn="l">
              <a:lnSpc>
                <a:spcPts val="938"/>
              </a:lnSpc>
            </a:pPr>
            <a:r>
              <a:rPr lang="en-US" sz="800" b="1" spc="-12" kern="0" dirty="0">
                <a:solidFill>
                  <a:srgbClr val="FFFFFF"/>
                </a:solidFill>
                <a:latin typeface="Inter" pitchFamily="34" charset="0"/>
                <a:ea typeface="Inter" pitchFamily="34" charset="-122"/>
                <a:cs typeface="Inter" pitchFamily="34" charset="-120"/>
              </a:rPr>
              <a:t>CS 147 </a:t>
            </a:r>
            <a:endParaRPr lang="en-US" sz="750" dirty="0"/>
          </a:p>
          <a:p>
            <a:pPr algn="l">
              <a:lnSpc>
                <a:spcPts val="938"/>
              </a:lnSpc>
            </a:pPr>
            <a:r>
              <a:rPr lang="en-US" sz="800" b="1" spc="-12" kern="0" dirty="0">
                <a:solidFill>
                  <a:srgbClr val="FFFFFF"/>
                </a:solidFill>
                <a:latin typeface="Inter" pitchFamily="34" charset="0"/>
                <a:ea typeface="Inter" pitchFamily="34" charset="-122"/>
                <a:cs typeface="Inter" pitchFamily="34" charset="-120"/>
              </a:rPr>
              <a:t>Preserving the Past</a:t>
            </a:r>
            <a:endParaRPr lang="en-US" sz="750" dirty="0"/>
          </a:p>
        </p:txBody>
      </p:sp>
      <p:sp>
        <p:nvSpPr>
          <p:cNvPr id="5" name="Text 2"/>
          <p:cNvSpPr/>
          <p:nvPr/>
        </p:nvSpPr>
        <p:spPr>
          <a:xfrm>
            <a:off x="7331266" y="318667"/>
            <a:ext cx="1828800" cy="238125"/>
          </a:xfrm>
          <a:prstGeom prst="rect">
            <a:avLst/>
          </a:prstGeom>
          <a:noFill/>
          <a:ln/>
        </p:spPr>
        <p:txBody>
          <a:bodyPr wrap="square" lIns="0" tIns="0" rIns="0" bIns="0" rtlCol="0" anchor="t"/>
          <a:lstStyle/>
          <a:p>
            <a:pPr algn="r">
              <a:lnSpc>
                <a:spcPts val="938"/>
              </a:lnSpc>
            </a:pPr>
            <a:r>
              <a:rPr lang="en-US" sz="800" b="1" spc="-12" kern="0" dirty="0">
                <a:solidFill>
                  <a:srgbClr val="FFFFFF"/>
                </a:solidFill>
                <a:latin typeface="Inter" pitchFamily="34" charset="0"/>
                <a:ea typeface="Inter" pitchFamily="34" charset="-122"/>
                <a:cs typeface="Inter" pitchFamily="34" charset="-120"/>
              </a:rPr>
              <a:t>Low-Fi Prototyping</a:t>
            </a:r>
            <a:endParaRPr lang="en-US" sz="750" dirty="0"/>
          </a:p>
          <a:p>
            <a:pPr algn="r">
              <a:lnSpc>
                <a:spcPts val="938"/>
              </a:lnSpc>
            </a:pPr>
            <a:r>
              <a:rPr lang="en-US" sz="800" b="1" spc="-12" kern="0" dirty="0">
                <a:solidFill>
                  <a:srgbClr val="FFFFFF"/>
                </a:solidFill>
                <a:latin typeface="Inter" pitchFamily="34" charset="0"/>
                <a:ea typeface="Inter" pitchFamily="34" charset="-122"/>
                <a:cs typeface="Inter" pitchFamily="34" charset="-120"/>
              </a:rPr>
              <a:t>Assignment 5 </a:t>
            </a:r>
            <a:endParaRPr lang="en-US" sz="750" dirty="0"/>
          </a:p>
        </p:txBody>
      </p:sp>
      <p:sp>
        <p:nvSpPr>
          <p:cNvPr id="6" name="Text 3"/>
          <p:cNvSpPr/>
          <p:nvPr/>
        </p:nvSpPr>
        <p:spPr>
          <a:xfrm>
            <a:off x="502641" y="3625928"/>
            <a:ext cx="2743200" cy="595312"/>
          </a:xfrm>
          <a:prstGeom prst="rect">
            <a:avLst/>
          </a:prstGeom>
          <a:noFill/>
          <a:ln/>
        </p:spPr>
        <p:txBody>
          <a:bodyPr wrap="square" lIns="0" tIns="0" rIns="0" bIns="0" rtlCol="0" anchor="t"/>
          <a:lstStyle/>
          <a:p>
            <a:pPr algn="ctr">
              <a:lnSpc>
                <a:spcPts val="1172"/>
              </a:lnSpc>
            </a:pPr>
            <a:r>
              <a:rPr lang="en-US" sz="900" b="1" spc="-12" kern="0" dirty="0">
                <a:solidFill>
                  <a:srgbClr val="FFFFFF"/>
                </a:solidFill>
                <a:latin typeface="Inter" pitchFamily="34" charset="0"/>
                <a:ea typeface="Inter" pitchFamily="34" charset="-122"/>
                <a:cs typeface="Inter" pitchFamily="34" charset="-120"/>
              </a:rPr>
              <a:t>Gabriel Iluma</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Abuja, Nigeria</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Product Design &amp; Computer Science</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Class of 2024</a:t>
            </a:r>
            <a:endParaRPr lang="en-US" sz="938" dirty="0"/>
          </a:p>
        </p:txBody>
      </p:sp>
      <p:sp>
        <p:nvSpPr>
          <p:cNvPr id="7" name="Text 4"/>
          <p:cNvSpPr/>
          <p:nvPr/>
        </p:nvSpPr>
        <p:spPr>
          <a:xfrm>
            <a:off x="6073445" y="3625442"/>
            <a:ext cx="2743200" cy="595312"/>
          </a:xfrm>
          <a:prstGeom prst="rect">
            <a:avLst/>
          </a:prstGeom>
          <a:noFill/>
          <a:ln/>
        </p:spPr>
        <p:txBody>
          <a:bodyPr wrap="square" lIns="0" tIns="0" rIns="0" bIns="0" rtlCol="0" anchor="t"/>
          <a:lstStyle/>
          <a:p>
            <a:pPr algn="ctr">
              <a:lnSpc>
                <a:spcPts val="1172"/>
              </a:lnSpc>
            </a:pPr>
            <a:r>
              <a:rPr lang="en-US" sz="900" b="1" spc="-12" kern="0" dirty="0">
                <a:solidFill>
                  <a:srgbClr val="FFFFFF"/>
                </a:solidFill>
                <a:latin typeface="Inter" pitchFamily="34" charset="0"/>
                <a:ea typeface="Inter" pitchFamily="34" charset="-122"/>
                <a:cs typeface="Inter" pitchFamily="34" charset="-120"/>
              </a:rPr>
              <a:t>Chloe Pae</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New York City</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Symbolic Systems</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Class of 2024</a:t>
            </a:r>
            <a:endParaRPr lang="en-US" sz="938" dirty="0"/>
          </a:p>
        </p:txBody>
      </p:sp>
      <p:sp>
        <p:nvSpPr>
          <p:cNvPr id="8" name="Text 5"/>
          <p:cNvSpPr/>
          <p:nvPr/>
        </p:nvSpPr>
        <p:spPr>
          <a:xfrm>
            <a:off x="3289442" y="3625442"/>
            <a:ext cx="2743200" cy="595312"/>
          </a:xfrm>
          <a:prstGeom prst="rect">
            <a:avLst/>
          </a:prstGeom>
          <a:noFill/>
          <a:ln/>
        </p:spPr>
        <p:txBody>
          <a:bodyPr wrap="square" lIns="0" tIns="0" rIns="0" bIns="0" rtlCol="0" anchor="t"/>
          <a:lstStyle/>
          <a:p>
            <a:pPr algn="ctr">
              <a:lnSpc>
                <a:spcPts val="1172"/>
              </a:lnSpc>
            </a:pPr>
            <a:r>
              <a:rPr lang="en-US" sz="900" b="1" spc="-12" kern="0" dirty="0">
                <a:solidFill>
                  <a:srgbClr val="FFFFFF"/>
                </a:solidFill>
                <a:latin typeface="Inter" pitchFamily="34" charset="0"/>
                <a:ea typeface="Inter" pitchFamily="34" charset="-122"/>
                <a:cs typeface="Inter" pitchFamily="34" charset="-120"/>
              </a:rPr>
              <a:t>Paige Olson</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San Diego</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Symbolic Systems</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Class of 2024</a:t>
            </a:r>
            <a:endParaRPr lang="en-US" sz="938" dirty="0"/>
          </a:p>
        </p:txBody>
      </p:sp>
      <p:pic>
        <p:nvPicPr>
          <p:cNvPr id="9" name="Image 0" descr="https://pitch-assets-ccb95893-de3f-4266-973c-20049231b248.s3.eu-west-1.amazonaws.com/f93d9917-d3c0-4284-95ef-4002c656b8e4?pitch-bytes=749284&amp;pitch-content-type=image%2Fjpeg">    </p:cNvPr>
          <p:cNvPicPr>
            <a:picLocks noChangeAspect="1"/>
          </p:cNvPicPr>
          <p:nvPr/>
        </p:nvPicPr>
        <p:blipFill>
          <a:blip r:embed="rId1"/>
          <a:srcRect l="12703" r="4652" t="35198" b="2818"/>
          <a:stretch/>
        </p:blipFill>
        <p:spPr>
          <a:xfrm>
            <a:off x="856702" y="1511002"/>
            <a:ext cx="1905000" cy="1905000"/>
          </a:xfrm>
          <a:prstGeom prst="ellipse">
            <a:avLst/>
          </a:prstGeom>
        </p:spPr>
      </p:pic>
      <p:pic>
        <p:nvPicPr>
          <p:cNvPr id="10" name="Image 1" descr="https://pitch-assets-ccb95893-de3f-4266-973c-20049231b248.s3.eu-west-1.amazonaws.com/2fc11171-d333-4f30-8a72-2b89268018f2?pitch-bytes=523442&amp;pitch-content-type=image%2Fpng">    </p:cNvPr>
          <p:cNvPicPr>
            <a:picLocks noChangeAspect="1"/>
          </p:cNvPicPr>
          <p:nvPr/>
        </p:nvPicPr>
        <p:blipFill>
          <a:blip r:embed="rId2"/>
          <a:srcRect l="0" r="0" t="9165" b="16271"/>
          <a:stretch/>
        </p:blipFill>
        <p:spPr>
          <a:xfrm>
            <a:off x="3649450" y="1508378"/>
            <a:ext cx="1905000" cy="1905000"/>
          </a:xfrm>
          <a:prstGeom prst="ellipse">
            <a:avLst/>
          </a:prstGeom>
        </p:spPr>
      </p:pic>
      <p:pic>
        <p:nvPicPr>
          <p:cNvPr id="11" name="Image 2" descr="https://pitch-assets-ccb95893-de3f-4266-973c-20049231b248.s3.eu-west-1.amazonaws.com/0d6a6fbf-e672-4fdb-855b-6256971c870a?pitch-bytes=394156&amp;pitch-content-type=image%2Fjpeg">    </p:cNvPr>
          <p:cNvPicPr>
            <a:picLocks noChangeAspect="1"/>
          </p:cNvPicPr>
          <p:nvPr/>
        </p:nvPicPr>
        <p:blipFill>
          <a:blip r:embed="rId3"/>
          <a:srcRect l="0" r="0" t="6671" b="21890"/>
          <a:stretch/>
        </p:blipFill>
        <p:spPr>
          <a:xfrm>
            <a:off x="6428823" y="1512440"/>
            <a:ext cx="1905000" cy="1905000"/>
          </a:xfrm>
          <a:prstGeom prst="ellipse">
            <a:avLst/>
          </a:prstGeom>
        </p:spPr>
      </p:pic>
      <p:sp>
        <p:nvSpPr>
          <p:cNvPr id="12" name="Text 6"/>
          <p:cNvSpPr/>
          <p:nvPr/>
        </p:nvSpPr>
        <p:spPr>
          <a:xfrm>
            <a:off x="432453" y="948796"/>
            <a:ext cx="9144000" cy="304800"/>
          </a:xfrm>
          <a:prstGeom prst="rect">
            <a:avLst/>
          </a:prstGeom>
          <a:noFill/>
          <a:ln/>
        </p:spPr>
        <p:txBody>
          <a:bodyPr wrap="square" lIns="0" tIns="0" rIns="0" bIns="0" rtlCol="0" anchor="b"/>
          <a:lstStyle/>
          <a:p>
            <a:pPr algn="ctr">
              <a:lnSpc>
                <a:spcPts val="2400"/>
              </a:lnSpc>
            </a:pPr>
            <a:r>
              <a:rPr lang="en-US" sz="2400" b="1" dirty="0">
                <a:solidFill>
                  <a:srgbClr val="FFFFFF"/>
                </a:solidFill>
                <a:latin typeface="Montserrat" pitchFamily="34" charset="0"/>
                <a:ea typeface="Montserrat" pitchFamily="34" charset="-122"/>
                <a:cs typeface="Montserrat" pitchFamily="34" charset="-120"/>
              </a:rPr>
              <a:t>TEAM</a:t>
            </a:r>
            <a:endParaRPr lang="en-US" sz="2400" dirty="0"/>
          </a:p>
        </p:txBody>
      </p:sp>
      <p:pic>
        <p:nvPicPr>
          <p:cNvPr id="13"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395792" y="476467"/>
            <a:ext cx="8229600" cy="214312"/>
          </a:xfrm>
          <a:prstGeom prst="rect">
            <a:avLst/>
          </a:prstGeom>
          <a:noFill/>
          <a:ln/>
        </p:spPr>
        <p:txBody>
          <a:bodyPr wrap="square" lIns="0" tIns="0" rIns="0" bIns="0" rtlCol="0" anchor="ctr"/>
          <a:lstStyle/>
          <a:p>
            <a:pPr algn="l">
              <a:lnSpc>
                <a:spcPts val="1688"/>
              </a:lnSpc>
            </a:pPr>
            <a:r>
              <a:rPr lang="en-US" sz="1400" b="0" spc="-12" kern="0" dirty="0">
                <a:solidFill>
                  <a:srgbClr val="FFFFFF"/>
                </a:solidFill>
                <a:latin typeface="Inter" pitchFamily="34" charset="0"/>
                <a:ea typeface="Inter" pitchFamily="34" charset="-122"/>
                <a:cs typeface="Inter" pitchFamily="34" charset="-120"/>
              </a:rPr>
              <a:t>Build a group of friends to encourage sharing vulnerable thoughts</a:t>
            </a:r>
            <a:endParaRPr lang="en-US" sz="1350" dirty="0"/>
          </a:p>
        </p:txBody>
      </p:sp>
      <p:sp>
        <p:nvSpPr>
          <p:cNvPr id="4" name="Text 1"/>
          <p:cNvSpPr/>
          <p:nvPr/>
        </p:nvSpPr>
        <p:spPr>
          <a:xfrm>
            <a:off x="7037046" y="476250"/>
            <a:ext cx="1828800" cy="304800"/>
          </a:xfrm>
          <a:prstGeom prst="rect">
            <a:avLst/>
          </a:prstGeom>
          <a:noFill/>
          <a:ln/>
        </p:spPr>
        <p:txBody>
          <a:bodyPr wrap="square" lIns="0" tIns="0" rIns="0" bIns="0" rtlCol="0" anchor="t"/>
          <a:lstStyle/>
          <a:p>
            <a:pPr algn="l">
              <a:lnSpc>
                <a:spcPts val="2400"/>
              </a:lnSpc>
            </a:pPr>
            <a:r>
              <a:rPr lang="en-US" sz="2400" b="1" dirty="0">
                <a:solidFill>
                  <a:srgbClr val="FFFFFF"/>
                </a:solidFill>
                <a:latin typeface="Montserrat" pitchFamily="34" charset="0"/>
                <a:ea typeface="Montserrat" pitchFamily="34" charset="-122"/>
                <a:cs typeface="Montserrat" pitchFamily="34" charset="-120"/>
              </a:rPr>
              <a:t>COMPLEX</a:t>
            </a:r>
            <a:endParaRPr lang="en-US" sz="2400" dirty="0"/>
          </a:p>
        </p:txBody>
      </p:sp>
      <p:pic>
        <p:nvPicPr>
          <p:cNvPr id="5" name="Image 0" descr="https://pitch-assets-ccb95893-de3f-4266-973c-20049231b248.s3.eu-west-1.amazonaws.com/d6a345d5-50e2-406c-a286-dcb31ee597e7?pitch-bytes=702031&amp;pitch-content-type=image%2Fpng">    </p:cNvPr>
          <p:cNvPicPr>
            <a:picLocks noChangeAspect="1"/>
          </p:cNvPicPr>
          <p:nvPr/>
        </p:nvPicPr>
        <p:blipFill>
          <a:blip r:embed="rId1"/>
          <a:srcRect l="0" r="0" t="0" b="0"/>
          <a:stretch/>
        </p:blipFill>
        <p:spPr>
          <a:xfrm>
            <a:off x="1409282" y="1014064"/>
            <a:ext cx="6332813" cy="3750765"/>
          </a:xfrm>
          <a:prstGeom prst="rect">
            <a:avLst/>
          </a:prstGeom>
        </p:spPr>
      </p:pic>
      <p:pic>
        <p:nvPicPr>
          <p:cNvPr id="6"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7831" y="476250"/>
            <a:ext cx="4572000" cy="304800"/>
          </a:xfrm>
          <a:prstGeom prst="rect">
            <a:avLst/>
          </a:prstGeom>
          <a:noFill/>
          <a:ln/>
        </p:spPr>
        <p:txBody>
          <a:bodyPr wrap="square" lIns="0" tIns="0" rIns="0" bIns="0" rtlCol="0" anchor="t"/>
          <a:lstStyle/>
          <a:p>
            <a:pPr algn="l">
              <a:lnSpc>
                <a:spcPts val="2400"/>
              </a:lnSpc>
            </a:pPr>
            <a:r>
              <a:rPr lang="en-US" sz="2400" b="1" dirty="0">
                <a:solidFill>
                  <a:srgbClr val="FFFFFF"/>
                </a:solidFill>
                <a:latin typeface="Montserrat" pitchFamily="34" charset="0"/>
                <a:ea typeface="Montserrat" pitchFamily="34" charset="-122"/>
                <a:cs typeface="Montserrat" pitchFamily="34" charset="-120"/>
              </a:rPr>
              <a:t>PARTICIPANTS</a:t>
            </a:r>
            <a:endParaRPr lang="en-US" sz="2400" dirty="0"/>
          </a:p>
        </p:txBody>
      </p:sp>
      <p:sp>
        <p:nvSpPr>
          <p:cNvPr id="4" name="Text 1"/>
          <p:cNvSpPr/>
          <p:nvPr/>
        </p:nvSpPr>
        <p:spPr>
          <a:xfrm>
            <a:off x="3355" y="3415702"/>
            <a:ext cx="2743200" cy="297656"/>
          </a:xfrm>
          <a:prstGeom prst="rect">
            <a:avLst/>
          </a:prstGeom>
          <a:noFill/>
          <a:ln/>
        </p:spPr>
        <p:txBody>
          <a:bodyPr wrap="square" lIns="0" tIns="0" rIns="0" bIns="0" rtlCol="0" anchor="t"/>
          <a:lstStyle/>
          <a:p>
            <a:pPr algn="ctr">
              <a:lnSpc>
                <a:spcPts val="1172"/>
              </a:lnSpc>
            </a:pPr>
            <a:r>
              <a:rPr lang="en-US" sz="900" b="1" spc="-12" kern="0" dirty="0">
                <a:solidFill>
                  <a:srgbClr val="FFFFFF"/>
                </a:solidFill>
                <a:latin typeface="Inter" pitchFamily="34" charset="0"/>
                <a:ea typeface="Inter" pitchFamily="34" charset="-122"/>
                <a:cs typeface="Inter" pitchFamily="34" charset="-120"/>
              </a:rPr>
              <a:t>Jordan</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Student at UC Berkeley</a:t>
            </a:r>
            <a:endParaRPr lang="en-US" sz="938" dirty="0"/>
          </a:p>
        </p:txBody>
      </p:sp>
      <p:pic>
        <p:nvPicPr>
          <p:cNvPr id="5" name="Image 0" descr="https://images.unsplash.com/photo-1573496799652-408c2ac9fe98?crop=entropy&amp;cs=tinysrgb&amp;fit=max&amp;fm=jpg&amp;ixid=M3wyMTIyMnwwfDF8c2VhcmNofDM1fHx1c2VyfGVufDB8fHx8MTY5ODMyNzg2Nnww&amp;ixlib=rb-4.0.3&amp;q=80&amp;w=1080">    </p:cNvPr>
          <p:cNvPicPr>
            <a:picLocks noChangeAspect="1"/>
          </p:cNvPicPr>
          <p:nvPr/>
        </p:nvPicPr>
        <p:blipFill>
          <a:blip r:embed="rId1"/>
          <a:srcRect l="2085" r="31159" t="0" b="0"/>
          <a:stretch/>
        </p:blipFill>
        <p:spPr>
          <a:xfrm>
            <a:off x="471288" y="1440613"/>
            <a:ext cx="1677033" cy="1677033"/>
          </a:xfrm>
          <a:prstGeom prst="ellipse">
            <a:avLst/>
          </a:prstGeom>
        </p:spPr>
      </p:pic>
      <p:sp>
        <p:nvSpPr>
          <p:cNvPr id="6" name="Text 2"/>
          <p:cNvSpPr/>
          <p:nvPr/>
        </p:nvSpPr>
        <p:spPr>
          <a:xfrm>
            <a:off x="2117773" y="3415216"/>
            <a:ext cx="2743200" cy="297656"/>
          </a:xfrm>
          <a:prstGeom prst="rect">
            <a:avLst/>
          </a:prstGeom>
          <a:noFill/>
          <a:ln/>
        </p:spPr>
        <p:txBody>
          <a:bodyPr wrap="square" lIns="0" tIns="0" rIns="0" bIns="0" rtlCol="0" anchor="t"/>
          <a:lstStyle/>
          <a:p>
            <a:pPr algn="ctr">
              <a:lnSpc>
                <a:spcPts val="1172"/>
              </a:lnSpc>
            </a:pPr>
            <a:r>
              <a:rPr lang="en-US" sz="900" b="1" spc="-12" kern="0" dirty="0">
                <a:solidFill>
                  <a:srgbClr val="FFFFFF"/>
                </a:solidFill>
                <a:latin typeface="Inter" pitchFamily="34" charset="0"/>
                <a:ea typeface="Inter" pitchFamily="34" charset="-122"/>
                <a:cs typeface="Inter" pitchFamily="34" charset="-120"/>
              </a:rPr>
              <a:t>Campbell</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Student at Stanford</a:t>
            </a:r>
            <a:endParaRPr lang="en-US" sz="938" dirty="0"/>
          </a:p>
        </p:txBody>
      </p:sp>
      <p:pic>
        <p:nvPicPr>
          <p:cNvPr id="7" name="Image 1" descr="https://images.unsplash.com/photo-1499887142886-791eca5918cd?crop=entropy&amp;cs=tinysrgb&amp;fit=max&amp;fm=jpg&amp;ixid=M3wyMTIyMnwwfDF8c2VhcmNofDE3fHx1c2VyfGVufDB8fHx8MTY5ODM3NjIwMHww&amp;ixlib=rb-4.0.3&amp;q=80&amp;w=1080">    </p:cNvPr>
          <p:cNvPicPr>
            <a:picLocks noChangeAspect="1"/>
          </p:cNvPicPr>
          <p:nvPr/>
        </p:nvPicPr>
        <p:blipFill>
          <a:blip r:embed="rId2"/>
          <a:srcRect l="0" r="0" t="0" b="0"/>
          <a:stretch/>
        </p:blipFill>
        <p:spPr>
          <a:xfrm>
            <a:off x="2590308" y="1438302"/>
            <a:ext cx="1677033" cy="1677033"/>
          </a:xfrm>
          <a:prstGeom prst="ellipse">
            <a:avLst/>
          </a:prstGeom>
        </p:spPr>
      </p:pic>
      <p:sp>
        <p:nvSpPr>
          <p:cNvPr id="8" name="Text 3"/>
          <p:cNvSpPr/>
          <p:nvPr/>
        </p:nvSpPr>
        <p:spPr>
          <a:xfrm>
            <a:off x="6520545" y="3415216"/>
            <a:ext cx="2743200" cy="297656"/>
          </a:xfrm>
          <a:prstGeom prst="rect">
            <a:avLst/>
          </a:prstGeom>
          <a:noFill/>
          <a:ln/>
        </p:spPr>
        <p:txBody>
          <a:bodyPr wrap="square" lIns="0" tIns="0" rIns="0" bIns="0" rtlCol="0" anchor="t"/>
          <a:lstStyle/>
          <a:p>
            <a:pPr algn="ctr">
              <a:lnSpc>
                <a:spcPts val="1172"/>
              </a:lnSpc>
            </a:pPr>
            <a:r>
              <a:rPr lang="en-US" sz="900" b="1" spc="-12" kern="0" dirty="0">
                <a:solidFill>
                  <a:srgbClr val="FFFFFF"/>
                </a:solidFill>
                <a:latin typeface="Inter" pitchFamily="34" charset="0"/>
                <a:ea typeface="Inter" pitchFamily="34" charset="-122"/>
                <a:cs typeface="Inter" pitchFamily="34" charset="-120"/>
              </a:rPr>
              <a:t>Walt</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GSB Staff</a:t>
            </a:r>
            <a:endParaRPr lang="en-US" sz="938" dirty="0"/>
          </a:p>
        </p:txBody>
      </p:sp>
      <p:pic>
        <p:nvPicPr>
          <p:cNvPr id="9" name="Image 2" descr="https://images.unsplash.com/photo-1560250097-0b93528c311a?crop=entropy&amp;cs=tinysrgb&amp;fit=max&amp;fm=jpg&amp;ixid=M3wyMTIyMnwwfDF8c2VhcmNofDd8fHVzZXJ8ZW58MHx8fHwxNjk4MzQyNDk2fDA&amp;ixlib=rb-4.0.3&amp;q=80&amp;w=1080">    </p:cNvPr>
          <p:cNvPicPr>
            <a:picLocks noChangeAspect="1"/>
          </p:cNvPicPr>
          <p:nvPr/>
        </p:nvPicPr>
        <p:blipFill>
          <a:blip r:embed="rId3"/>
          <a:srcRect l="0" r="0" t="2066" b="31274"/>
          <a:stretch/>
        </p:blipFill>
        <p:spPr>
          <a:xfrm>
            <a:off x="6988706" y="1441879"/>
            <a:ext cx="1677033" cy="1677033"/>
          </a:xfrm>
          <a:prstGeom prst="ellipse">
            <a:avLst/>
          </a:prstGeom>
        </p:spPr>
      </p:pic>
      <p:sp>
        <p:nvSpPr>
          <p:cNvPr id="10" name="Text 4"/>
          <p:cNvSpPr/>
          <p:nvPr/>
        </p:nvSpPr>
        <p:spPr>
          <a:xfrm>
            <a:off x="4259140" y="3408103"/>
            <a:ext cx="2743200" cy="297656"/>
          </a:xfrm>
          <a:prstGeom prst="rect">
            <a:avLst/>
          </a:prstGeom>
          <a:noFill/>
          <a:ln/>
        </p:spPr>
        <p:txBody>
          <a:bodyPr wrap="square" lIns="0" tIns="0" rIns="0" bIns="0" rtlCol="0" anchor="t"/>
          <a:lstStyle/>
          <a:p>
            <a:pPr algn="ctr">
              <a:lnSpc>
                <a:spcPts val="1172"/>
              </a:lnSpc>
            </a:pPr>
            <a:r>
              <a:rPr lang="en-US" sz="900" b="1" spc="-12" kern="0" dirty="0">
                <a:solidFill>
                  <a:srgbClr val="FFFFFF"/>
                </a:solidFill>
                <a:latin typeface="Inter" pitchFamily="34" charset="0"/>
                <a:ea typeface="Inter" pitchFamily="34" charset="-122"/>
                <a:cs typeface="Inter" pitchFamily="34" charset="-120"/>
              </a:rPr>
              <a:t>Daniel</a:t>
            </a:r>
            <a:endParaRPr lang="en-US" sz="938" dirty="0"/>
          </a:p>
          <a:p>
            <a:pPr algn="ctr">
              <a:lnSpc>
                <a:spcPts val="1172"/>
              </a:lnSpc>
            </a:pPr>
            <a:r>
              <a:rPr lang="en-US" sz="900" b="1" spc="-12" kern="0" dirty="0">
                <a:solidFill>
                  <a:srgbClr val="FFFFFF"/>
                </a:solidFill>
                <a:latin typeface="Inter" pitchFamily="34" charset="0"/>
                <a:ea typeface="Inter" pitchFamily="34" charset="-122"/>
                <a:cs typeface="Inter" pitchFamily="34" charset="-120"/>
              </a:rPr>
              <a:t>Tourist</a:t>
            </a:r>
            <a:endParaRPr lang="en-US" sz="938" dirty="0"/>
          </a:p>
        </p:txBody>
      </p:sp>
      <p:pic>
        <p:nvPicPr>
          <p:cNvPr id="11" name="Image 3" descr="https://images.unsplash.com/photo-1535713875002-d1d0cf377fde?crop=entropy&amp;cs=tinysrgb&amp;fit=max&amp;fm=jpg&amp;ixid=M3wyMTIyMnwwfDF8c2VhcmNofDJ8fHVzZXJ8ZW58MHx8fHwxNjk4MzQyNDk2fDA&amp;ixlib=rb-4.0.3&amp;q=80&amp;w=1080">    </p:cNvPr>
          <p:cNvPicPr>
            <a:picLocks noChangeAspect="1"/>
          </p:cNvPicPr>
          <p:nvPr/>
        </p:nvPicPr>
        <p:blipFill>
          <a:blip r:embed="rId4"/>
          <a:srcRect l="0" r="0" t="0" b="0"/>
          <a:stretch/>
        </p:blipFill>
        <p:spPr>
          <a:xfrm>
            <a:off x="4727302" y="1434766"/>
            <a:ext cx="1677033" cy="1677033"/>
          </a:xfrm>
          <a:prstGeom prst="ellipse">
            <a:avLst/>
          </a:prstGeom>
        </p:spPr>
      </p:pic>
      <p:sp>
        <p:nvSpPr>
          <p:cNvPr id="12" name="Text 5"/>
          <p:cNvSpPr/>
          <p:nvPr/>
        </p:nvSpPr>
        <p:spPr>
          <a:xfrm>
            <a:off x="7334250" y="4807008"/>
            <a:ext cx="1828800" cy="148828"/>
          </a:xfrm>
          <a:prstGeom prst="rect">
            <a:avLst/>
          </a:prstGeom>
          <a:noFill/>
          <a:ln/>
        </p:spPr>
        <p:txBody>
          <a:bodyPr wrap="none" lIns="0" tIns="0" rIns="0" bIns="0" rtlCol="0" anchor="t">
            <a:spAutoFit/>
          </a:bodyPr>
          <a:lstStyle/>
          <a:p>
            <a:pPr algn="l">
              <a:lnSpc>
                <a:spcPts val="1172"/>
              </a:lnSpc>
            </a:pPr>
            <a:r>
              <a:rPr lang="en-US" sz="900" b="1" spc="-12" kern="0" dirty="0">
                <a:solidFill>
                  <a:srgbClr val="FFFFFF"/>
                </a:solidFill>
                <a:latin typeface="Inter" pitchFamily="34" charset="0"/>
                <a:ea typeface="Inter" pitchFamily="34" charset="-122"/>
                <a:cs typeface="Inter" pitchFamily="34" charset="-120"/>
              </a:rPr>
              <a:t> Images are AI generated</a:t>
            </a:r>
            <a:endParaRPr lang="en-US" sz="938" dirty="0"/>
          </a:p>
        </p:txBody>
      </p:sp>
      <p:pic>
        <p:nvPicPr>
          <p:cNvPr id="13" name="Image 4" descr="https://pitch-assets-ccb95893-de3f-4266-973c-20049231b248.s3.eu-west-1.amazonaws.com/try-pitch-pdf-export-logo.svg">
            <a:hlinkClick r:id="rId7" tooltip=""/>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136595" y="4803153"/>
            <a:ext cx="515221" cy="22730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7831" y="476250"/>
            <a:ext cx="4572000" cy="609600"/>
          </a:xfrm>
          <a:prstGeom prst="rect">
            <a:avLst/>
          </a:prstGeom>
          <a:noFill/>
          <a:ln/>
        </p:spPr>
        <p:txBody>
          <a:bodyPr wrap="square" lIns="0" tIns="0" rIns="0" bIns="0" rtlCol="0" anchor="t"/>
          <a:lstStyle/>
          <a:p>
            <a:pPr algn="l">
              <a:lnSpc>
                <a:spcPts val="2400"/>
              </a:lnSpc>
            </a:pPr>
            <a:r>
              <a:rPr lang="en-US" sz="2400" b="1" dirty="0">
                <a:solidFill>
                  <a:srgbClr val="FFFFFF"/>
                </a:solidFill>
                <a:latin typeface="Montserrat" pitchFamily="34" charset="0"/>
                <a:ea typeface="Montserrat" pitchFamily="34" charset="-122"/>
                <a:cs typeface="Montserrat" pitchFamily="34" charset="-120"/>
              </a:rPr>
              <a:t>ENVIRONMENT / PROCEDURE</a:t>
            </a:r>
            <a:endParaRPr lang="en-US" sz="2400" dirty="0"/>
          </a:p>
        </p:txBody>
      </p:sp>
      <p:sp>
        <p:nvSpPr>
          <p:cNvPr id="4" name="Text 1"/>
          <p:cNvSpPr/>
          <p:nvPr/>
        </p:nvSpPr>
        <p:spPr>
          <a:xfrm>
            <a:off x="475322" y="1871625"/>
            <a:ext cx="4572000" cy="1398984"/>
          </a:xfrm>
          <a:prstGeom prst="rect">
            <a:avLst/>
          </a:prstGeom>
          <a:noFill/>
          <a:ln/>
        </p:spPr>
        <p:txBody>
          <a:bodyPr wrap="square" lIns="0" tIns="0" rIns="0" bIns="0" rtlCol="0" anchor="t"/>
          <a:lstStyle/>
          <a:p>
            <a:pPr algn="l" marL="190500" indent="-190500">
              <a:lnSpc>
                <a:spcPts val="1875"/>
              </a:lnSpc>
              <a:buSzPct val="100000"/>
              <a:buChar char="•"/>
            </a:pPr>
            <a:r>
              <a:rPr lang="en-US" sz="1500" b="1" spc="-12" kern="0" dirty="0">
                <a:solidFill>
                  <a:srgbClr val="FFFFFF"/>
                </a:solidFill>
                <a:latin typeface="Inter" pitchFamily="34" charset="0"/>
                <a:ea typeface="Inter" pitchFamily="34" charset="-122"/>
                <a:cs typeface="Inter" pitchFamily="34" charset="-120"/>
              </a:rPr>
              <a:t>We set up our prototype at the GSB </a:t>
            </a:r>
            <a:endParaRPr lang="en-US" sz="938" dirty="0"/>
          </a:p>
          <a:p>
            <a:pPr algn="l">
              <a:lnSpc>
                <a:spcPts val="1172"/>
              </a:lnSpc>
            </a:pPr>
            <a:endParaRPr lang="en-US" sz="938" dirty="0"/>
          </a:p>
          <a:p>
            <a:pPr algn="l" marL="190500" indent="-190500">
              <a:lnSpc>
                <a:spcPts val="1875"/>
              </a:lnSpc>
              <a:buSzPct val="100000"/>
              <a:buChar char="•"/>
            </a:pPr>
            <a:r>
              <a:rPr lang="en-US" sz="1500" b="1" spc="-12" kern="0" dirty="0">
                <a:solidFill>
                  <a:srgbClr val="FFFFFF"/>
                </a:solidFill>
                <a:latin typeface="Inter" pitchFamily="34" charset="0"/>
                <a:ea typeface="Inter" pitchFamily="34" charset="-122"/>
                <a:cs typeface="Inter" pitchFamily="34" charset="-120"/>
              </a:rPr>
              <a:t>We recruited participants by walking up to people and asking for 5 minutes of their time</a:t>
            </a:r>
            <a:endParaRPr lang="en-US" sz="938" dirty="0"/>
          </a:p>
          <a:p>
            <a:pPr algn="l">
              <a:lnSpc>
                <a:spcPts val="1172"/>
              </a:lnSpc>
            </a:pPr>
            <a:endParaRPr lang="en-US" sz="938" dirty="0"/>
          </a:p>
          <a:p>
            <a:pPr algn="l" marL="190500" indent="-190500">
              <a:lnSpc>
                <a:spcPts val="1875"/>
              </a:lnSpc>
              <a:buSzPct val="100000"/>
              <a:buChar char="•"/>
            </a:pPr>
            <a:r>
              <a:rPr lang="en-US" sz="1500" b="1" spc="-12" kern="0" dirty="0">
                <a:solidFill>
                  <a:srgbClr val="FFFFFF"/>
                </a:solidFill>
                <a:latin typeface="Inter" pitchFamily="34" charset="0"/>
                <a:ea typeface="Inter" pitchFamily="34" charset="-122"/>
                <a:cs typeface="Inter" pitchFamily="34" charset="-120"/>
              </a:rPr>
              <a:t>We did not compensate theem</a:t>
            </a:r>
            <a:endParaRPr lang="en-US" sz="938" dirty="0"/>
          </a:p>
          <a:p>
            <a:pPr algn="l">
              <a:lnSpc>
                <a:spcPts val="1172"/>
              </a:lnSpc>
            </a:pPr>
            <a:endParaRPr lang="en-US" sz="938" dirty="0"/>
          </a:p>
        </p:txBody>
      </p:sp>
      <p:pic>
        <p:nvPicPr>
          <p:cNvPr id="5" name="Image 0" descr="https://pitch-assets-ccb95893-de3f-4266-973c-20049231b248.s3.eu-west-1.amazonaws.com/872e7fad-e8f1-488d-918e-0a75677fe178?pitch-bytes=2603974&amp;pitch-content-type=image%2Fpng">    </p:cNvPr>
          <p:cNvPicPr>
            <a:picLocks noChangeAspect="1"/>
          </p:cNvPicPr>
          <p:nvPr/>
        </p:nvPicPr>
        <p:blipFill>
          <a:blip r:embed="rId1"/>
          <a:srcRect l="0" r="0" t="0" b="0"/>
          <a:stretch/>
        </p:blipFill>
        <p:spPr>
          <a:xfrm>
            <a:off x="4895010" y="342002"/>
            <a:ext cx="3769335" cy="4463687"/>
          </a:xfrm>
          <a:prstGeom prst="rect">
            <a:avLst/>
          </a:prstGeom>
        </p:spPr>
      </p:pic>
      <p:pic>
        <p:nvPicPr>
          <p:cNvPr id="6"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809221" y="3410863"/>
            <a:ext cx="2743200" cy="297656"/>
          </a:xfrm>
          <a:prstGeom prst="rect">
            <a:avLst/>
          </a:prstGeom>
          <a:noFill/>
          <a:ln/>
        </p:spPr>
        <p:txBody>
          <a:bodyPr wrap="square" lIns="0" tIns="0" rIns="0" bIns="0" rtlCol="0" anchor="t"/>
          <a:lstStyle/>
          <a:p>
            <a:pPr algn="ctr">
              <a:lnSpc>
                <a:spcPts val="1172"/>
              </a:lnSpc>
            </a:pPr>
            <a:r>
              <a:rPr lang="en-US" sz="900" b="1" spc="-12" kern="0" dirty="0">
                <a:solidFill>
                  <a:srgbClr val="FFFFFF"/>
                </a:solidFill>
                <a:latin typeface="Inter" pitchFamily="34" charset="0"/>
                <a:ea typeface="Inter" pitchFamily="34" charset="-122"/>
                <a:cs typeface="Inter" pitchFamily="34" charset="-120"/>
              </a:rPr>
              <a:t>Gabriel Iluma</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Notetaker</a:t>
            </a:r>
            <a:endParaRPr lang="en-US" sz="938" dirty="0"/>
          </a:p>
        </p:txBody>
      </p:sp>
      <p:sp>
        <p:nvSpPr>
          <p:cNvPr id="4" name="Text 1"/>
          <p:cNvSpPr/>
          <p:nvPr/>
        </p:nvSpPr>
        <p:spPr>
          <a:xfrm>
            <a:off x="5714310" y="3410376"/>
            <a:ext cx="2743200" cy="297656"/>
          </a:xfrm>
          <a:prstGeom prst="rect">
            <a:avLst/>
          </a:prstGeom>
          <a:noFill/>
          <a:ln/>
        </p:spPr>
        <p:txBody>
          <a:bodyPr wrap="square" lIns="0" tIns="0" rIns="0" bIns="0" rtlCol="0" anchor="t"/>
          <a:lstStyle/>
          <a:p>
            <a:pPr algn="ctr">
              <a:lnSpc>
                <a:spcPts val="1172"/>
              </a:lnSpc>
            </a:pPr>
            <a:r>
              <a:rPr lang="en-US" sz="900" b="1" spc="-12" kern="0" dirty="0">
                <a:solidFill>
                  <a:srgbClr val="FFFFFF"/>
                </a:solidFill>
                <a:latin typeface="Inter" pitchFamily="34" charset="0"/>
                <a:ea typeface="Inter" pitchFamily="34" charset="-122"/>
                <a:cs typeface="Inter" pitchFamily="34" charset="-120"/>
              </a:rPr>
              <a:t>Chloe Pae</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Facilitator</a:t>
            </a:r>
            <a:endParaRPr lang="en-US" sz="938" dirty="0"/>
          </a:p>
        </p:txBody>
      </p:sp>
      <p:sp>
        <p:nvSpPr>
          <p:cNvPr id="5" name="Text 2"/>
          <p:cNvSpPr/>
          <p:nvPr/>
        </p:nvSpPr>
        <p:spPr>
          <a:xfrm>
            <a:off x="3263164" y="3410376"/>
            <a:ext cx="2743200" cy="297656"/>
          </a:xfrm>
          <a:prstGeom prst="rect">
            <a:avLst/>
          </a:prstGeom>
          <a:noFill/>
          <a:ln/>
        </p:spPr>
        <p:txBody>
          <a:bodyPr wrap="square" lIns="0" tIns="0" rIns="0" bIns="0" rtlCol="0" anchor="t"/>
          <a:lstStyle/>
          <a:p>
            <a:pPr algn="ctr">
              <a:lnSpc>
                <a:spcPts val="1172"/>
              </a:lnSpc>
            </a:pPr>
            <a:r>
              <a:rPr lang="en-US" sz="900" b="1" spc="-12" kern="0" dirty="0">
                <a:solidFill>
                  <a:srgbClr val="FFFFFF"/>
                </a:solidFill>
                <a:latin typeface="Inter" pitchFamily="34" charset="0"/>
                <a:ea typeface="Inter" pitchFamily="34" charset="-122"/>
                <a:cs typeface="Inter" pitchFamily="34" charset="-120"/>
              </a:rPr>
              <a:t>Paige Olson</a:t>
            </a:r>
            <a:endParaRPr lang="en-US" sz="938" dirty="0"/>
          </a:p>
          <a:p>
            <a:pPr algn="ctr">
              <a:lnSpc>
                <a:spcPts val="1172"/>
              </a:lnSpc>
            </a:pPr>
            <a:r>
              <a:rPr lang="en-US" sz="900" b="0" spc="-12" kern="0" dirty="0">
                <a:solidFill>
                  <a:srgbClr val="FFFFFF"/>
                </a:solidFill>
                <a:latin typeface="Inter" pitchFamily="34" charset="0"/>
                <a:ea typeface="Inter" pitchFamily="34" charset="-122"/>
                <a:cs typeface="Inter" pitchFamily="34" charset="-120"/>
              </a:rPr>
              <a:t>Computer</a:t>
            </a:r>
            <a:endParaRPr lang="en-US" sz="938" dirty="0"/>
          </a:p>
        </p:txBody>
      </p:sp>
      <p:pic>
        <p:nvPicPr>
          <p:cNvPr id="6" name="Image 0" descr="https://pitch-assets-ccb95893-de3f-4266-973c-20049231b248.s3.eu-west-1.amazonaws.com/f93d9917-d3c0-4284-95ef-4002c656b8e4?pitch-bytes=749284&amp;pitch-content-type=image%2Fjpeg">    </p:cNvPr>
          <p:cNvPicPr>
            <a:picLocks noChangeAspect="1"/>
          </p:cNvPicPr>
          <p:nvPr/>
        </p:nvPicPr>
        <p:blipFill>
          <a:blip r:embed="rId1"/>
          <a:srcRect l="12703" r="4652" t="35198" b="2818"/>
          <a:stretch/>
        </p:blipFill>
        <p:spPr>
          <a:xfrm>
            <a:off x="1277153" y="1435774"/>
            <a:ext cx="1677033" cy="1677033"/>
          </a:xfrm>
          <a:prstGeom prst="ellipse">
            <a:avLst/>
          </a:prstGeom>
        </p:spPr>
      </p:pic>
      <p:pic>
        <p:nvPicPr>
          <p:cNvPr id="7" name="Image 1" descr="https://pitch-assets-ccb95893-de3f-4266-973c-20049231b248.s3.eu-west-1.amazonaws.com/2fc11171-d333-4f30-8a72-2b89268018f2?pitch-bytes=523442&amp;pitch-content-type=image%2Fpng">    </p:cNvPr>
          <p:cNvPicPr>
            <a:picLocks noChangeAspect="1"/>
          </p:cNvPicPr>
          <p:nvPr/>
        </p:nvPicPr>
        <p:blipFill>
          <a:blip r:embed="rId2"/>
          <a:srcRect l="0" r="0" t="9165" b="16271"/>
          <a:stretch/>
        </p:blipFill>
        <p:spPr>
          <a:xfrm>
            <a:off x="3735700" y="1433463"/>
            <a:ext cx="1677033" cy="1677033"/>
          </a:xfrm>
          <a:prstGeom prst="ellipse">
            <a:avLst/>
          </a:prstGeom>
        </p:spPr>
      </p:pic>
      <p:pic>
        <p:nvPicPr>
          <p:cNvPr id="8" name="Image 2" descr="https://pitch-assets-ccb95893-de3f-4266-973c-20049231b248.s3.eu-west-1.amazonaws.com/0d6a6fbf-e672-4fdb-855b-6256971c870a?pitch-bytes=394156&amp;pitch-content-type=image%2Fjpeg">    </p:cNvPr>
          <p:cNvPicPr>
            <a:picLocks noChangeAspect="1"/>
          </p:cNvPicPr>
          <p:nvPr/>
        </p:nvPicPr>
        <p:blipFill>
          <a:blip r:embed="rId3"/>
          <a:srcRect l="0" r="0" t="6670" b="21890"/>
          <a:stretch/>
        </p:blipFill>
        <p:spPr>
          <a:xfrm>
            <a:off x="6182472" y="1437039"/>
            <a:ext cx="1677033" cy="1677033"/>
          </a:xfrm>
          <a:prstGeom prst="ellipse">
            <a:avLst/>
          </a:prstGeom>
        </p:spPr>
      </p:pic>
      <p:sp>
        <p:nvSpPr>
          <p:cNvPr id="9" name="Text 3"/>
          <p:cNvSpPr/>
          <p:nvPr/>
        </p:nvSpPr>
        <p:spPr>
          <a:xfrm>
            <a:off x="477831" y="476250"/>
            <a:ext cx="4572000" cy="304800"/>
          </a:xfrm>
          <a:prstGeom prst="rect">
            <a:avLst/>
          </a:prstGeom>
          <a:noFill/>
          <a:ln/>
        </p:spPr>
        <p:txBody>
          <a:bodyPr wrap="square" lIns="0" tIns="0" rIns="0" bIns="0" rtlCol="0" anchor="t"/>
          <a:lstStyle/>
          <a:p>
            <a:pPr algn="l">
              <a:lnSpc>
                <a:spcPts val="2400"/>
              </a:lnSpc>
            </a:pPr>
            <a:r>
              <a:rPr lang="en-US" sz="2400" b="1" dirty="0">
                <a:solidFill>
                  <a:srgbClr val="FFFFFF"/>
                </a:solidFill>
                <a:latin typeface="Montserrat" pitchFamily="34" charset="0"/>
                <a:ea typeface="Montserrat" pitchFamily="34" charset="-122"/>
                <a:cs typeface="Montserrat" pitchFamily="34" charset="-120"/>
              </a:rPr>
              <a:t>PROCEDURE CONT.</a:t>
            </a:r>
            <a:endParaRPr lang="en-US" sz="2400" dirty="0"/>
          </a:p>
        </p:txBody>
      </p:sp>
      <p:pic>
        <p:nvPicPr>
          <p:cNvPr id="10"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739032" y="567032"/>
            <a:ext cx="6400800" cy="404812"/>
          </a:xfrm>
          <a:prstGeom prst="rect">
            <a:avLst/>
          </a:prstGeom>
          <a:noFill/>
          <a:ln/>
        </p:spPr>
        <p:txBody>
          <a:bodyPr wrap="square" lIns="0" tIns="0" rIns="0" bIns="0" rtlCol="0" anchor="t"/>
          <a:lstStyle/>
          <a:p>
            <a:pPr algn="l">
              <a:lnSpc>
                <a:spcPts val="3188"/>
              </a:lnSpc>
            </a:pPr>
            <a:r>
              <a:rPr lang="en-US" sz="3200" b="1" dirty="0">
                <a:solidFill>
                  <a:srgbClr val="FFFCC3"/>
                </a:solidFill>
                <a:latin typeface="Montserrat" pitchFamily="34" charset="0"/>
                <a:ea typeface="Montserrat" pitchFamily="34" charset="-122"/>
                <a:cs typeface="Montserrat" pitchFamily="34" charset="-120"/>
              </a:rPr>
              <a:t>USABILITY GOALS</a:t>
            </a:r>
            <a:endParaRPr lang="en-US" sz="3188" dirty="0"/>
          </a:p>
        </p:txBody>
      </p:sp>
      <p:sp>
        <p:nvSpPr>
          <p:cNvPr id="4" name="Text 1"/>
          <p:cNvSpPr/>
          <p:nvPr/>
        </p:nvSpPr>
        <p:spPr>
          <a:xfrm>
            <a:off x="739032" y="2170762"/>
            <a:ext cx="6400800" cy="404812"/>
          </a:xfrm>
          <a:prstGeom prst="rect">
            <a:avLst/>
          </a:prstGeom>
          <a:noFill/>
          <a:ln/>
        </p:spPr>
        <p:txBody>
          <a:bodyPr wrap="square" lIns="0" tIns="0" rIns="0" bIns="0" rtlCol="0" anchor="t"/>
          <a:lstStyle/>
          <a:p>
            <a:pPr algn="l">
              <a:lnSpc>
                <a:spcPts val="3188"/>
              </a:lnSpc>
            </a:pPr>
            <a:r>
              <a:rPr lang="en-US" sz="3200" b="1" dirty="0">
                <a:solidFill>
                  <a:srgbClr val="FFFCC3"/>
                </a:solidFill>
                <a:latin typeface="Montserrat" pitchFamily="34" charset="0"/>
                <a:ea typeface="Montserrat" pitchFamily="34" charset="-122"/>
                <a:cs typeface="Montserrat" pitchFamily="34" charset="-120"/>
              </a:rPr>
              <a:t>KEY MEASUREMENTS</a:t>
            </a:r>
            <a:endParaRPr lang="en-US" sz="3188" dirty="0"/>
          </a:p>
        </p:txBody>
      </p:sp>
      <p:sp>
        <p:nvSpPr>
          <p:cNvPr id="5" name="Text 2"/>
          <p:cNvSpPr/>
          <p:nvPr/>
        </p:nvSpPr>
        <p:spPr>
          <a:xfrm>
            <a:off x="1154139" y="1134616"/>
            <a:ext cx="7315200" cy="428625"/>
          </a:xfrm>
          <a:prstGeom prst="rect">
            <a:avLst/>
          </a:prstGeom>
          <a:noFill/>
          <a:ln/>
        </p:spPr>
        <p:txBody>
          <a:bodyPr wrap="square" lIns="0" tIns="0" rIns="0" bIns="0" rtlCol="0" anchor="ctr"/>
          <a:lstStyle/>
          <a:p>
            <a:pPr algn="l" marL="190500" indent="-190500">
              <a:lnSpc>
                <a:spcPts val="1688"/>
              </a:lnSpc>
              <a:buSzPct val="100000"/>
              <a:buChar char="•"/>
            </a:pPr>
            <a:r>
              <a:rPr lang="en-US" sz="1400" b="1" spc="-12" kern="0" dirty="0">
                <a:solidFill>
                  <a:srgbClr val="FFFFFF"/>
                </a:solidFill>
                <a:latin typeface="Inter" pitchFamily="34" charset="0"/>
                <a:ea typeface="Inter" pitchFamily="34" charset="-122"/>
                <a:cs typeface="Inter" pitchFamily="34" charset="-120"/>
              </a:rPr>
              <a:t>Efficiency — filling out questions and interacting with others is simple, encouraging users to return</a:t>
            </a:r>
            <a:endParaRPr lang="en-US" sz="1350" dirty="0"/>
          </a:p>
        </p:txBody>
      </p:sp>
      <p:sp>
        <p:nvSpPr>
          <p:cNvPr id="6" name="Text 3"/>
          <p:cNvSpPr/>
          <p:nvPr/>
        </p:nvSpPr>
        <p:spPr>
          <a:xfrm>
            <a:off x="1154139" y="1740215"/>
            <a:ext cx="6400800" cy="214313"/>
          </a:xfrm>
          <a:prstGeom prst="rect">
            <a:avLst/>
          </a:prstGeom>
          <a:noFill/>
          <a:ln/>
        </p:spPr>
        <p:txBody>
          <a:bodyPr wrap="square" lIns="0" tIns="0" rIns="0" bIns="0" rtlCol="0" anchor="ctr"/>
          <a:lstStyle/>
          <a:p>
            <a:pPr algn="l" marL="190500" indent="-190500">
              <a:lnSpc>
                <a:spcPts val="1688"/>
              </a:lnSpc>
              <a:buSzPct val="100000"/>
              <a:buChar char="•"/>
            </a:pPr>
            <a:r>
              <a:rPr lang="en-US" sz="1400" b="1" spc="-12" kern="0" dirty="0">
                <a:solidFill>
                  <a:srgbClr val="FFFFFF"/>
                </a:solidFill>
                <a:latin typeface="Inter" pitchFamily="34" charset="0"/>
                <a:ea typeface="Inter" pitchFamily="34" charset="-122"/>
                <a:cs typeface="Inter" pitchFamily="34" charset="-120"/>
              </a:rPr>
              <a:t>Pleasing — high enjoyability and benefit in using Tell Me More</a:t>
            </a:r>
            <a:endParaRPr lang="en-US" sz="1350" dirty="0"/>
          </a:p>
        </p:txBody>
      </p:sp>
      <p:sp>
        <p:nvSpPr>
          <p:cNvPr id="7" name="Text 4"/>
          <p:cNvSpPr/>
          <p:nvPr/>
        </p:nvSpPr>
        <p:spPr>
          <a:xfrm>
            <a:off x="1154139" y="2829645"/>
            <a:ext cx="4572000" cy="214312"/>
          </a:xfrm>
          <a:prstGeom prst="rect">
            <a:avLst/>
          </a:prstGeom>
          <a:noFill/>
          <a:ln/>
        </p:spPr>
        <p:txBody>
          <a:bodyPr wrap="square" lIns="0" tIns="0" rIns="0" bIns="0" rtlCol="0" anchor="ctr"/>
          <a:lstStyle/>
          <a:p>
            <a:pPr algn="l" marL="190500" indent="-190500">
              <a:lnSpc>
                <a:spcPts val="1688"/>
              </a:lnSpc>
              <a:buSzPct val="100000"/>
              <a:buChar char="•"/>
            </a:pPr>
            <a:r>
              <a:rPr lang="en-US" sz="1400" b="1" spc="-12" kern="0" dirty="0">
                <a:solidFill>
                  <a:srgbClr val="FFFFFF"/>
                </a:solidFill>
                <a:latin typeface="Inter" pitchFamily="34" charset="0"/>
                <a:ea typeface="Inter" pitchFamily="34" charset="-122"/>
                <a:cs typeface="Inter" pitchFamily="34" charset="-120"/>
              </a:rPr>
              <a:t>Number of errors</a:t>
            </a:r>
            <a:endParaRPr lang="en-US" sz="1350" dirty="0"/>
          </a:p>
        </p:txBody>
      </p:sp>
      <p:sp>
        <p:nvSpPr>
          <p:cNvPr id="8" name="Text 5"/>
          <p:cNvSpPr/>
          <p:nvPr/>
        </p:nvSpPr>
        <p:spPr>
          <a:xfrm>
            <a:off x="1154139" y="3328087"/>
            <a:ext cx="4572000" cy="214313"/>
          </a:xfrm>
          <a:prstGeom prst="rect">
            <a:avLst/>
          </a:prstGeom>
          <a:noFill/>
          <a:ln/>
        </p:spPr>
        <p:txBody>
          <a:bodyPr wrap="square" lIns="0" tIns="0" rIns="0" bIns="0" rtlCol="0" anchor="ctr"/>
          <a:lstStyle/>
          <a:p>
            <a:pPr algn="l" marL="190500" indent="-190500">
              <a:lnSpc>
                <a:spcPts val="1688"/>
              </a:lnSpc>
              <a:buSzPct val="100000"/>
              <a:buChar char="•"/>
            </a:pPr>
            <a:r>
              <a:rPr lang="en-US" sz="1400" b="1" spc="-12" kern="0" dirty="0">
                <a:solidFill>
                  <a:srgbClr val="FFFFFF"/>
                </a:solidFill>
                <a:latin typeface="Inter" pitchFamily="34" charset="0"/>
                <a:ea typeface="Inter" pitchFamily="34" charset="-122"/>
                <a:cs typeface="Inter" pitchFamily="34" charset="-120"/>
              </a:rPr>
              <a:t>Time spent per task</a:t>
            </a:r>
            <a:endParaRPr lang="en-US" sz="1350" dirty="0"/>
          </a:p>
        </p:txBody>
      </p:sp>
      <p:sp>
        <p:nvSpPr>
          <p:cNvPr id="9" name="Text 6"/>
          <p:cNvSpPr/>
          <p:nvPr/>
        </p:nvSpPr>
        <p:spPr>
          <a:xfrm>
            <a:off x="1154139" y="3832273"/>
            <a:ext cx="4572000" cy="214312"/>
          </a:xfrm>
          <a:prstGeom prst="rect">
            <a:avLst/>
          </a:prstGeom>
          <a:noFill/>
          <a:ln/>
        </p:spPr>
        <p:txBody>
          <a:bodyPr wrap="square" lIns="0" tIns="0" rIns="0" bIns="0" rtlCol="0" anchor="ctr"/>
          <a:lstStyle/>
          <a:p>
            <a:pPr algn="l" marL="190500" indent="-190500">
              <a:lnSpc>
                <a:spcPts val="1688"/>
              </a:lnSpc>
              <a:buSzPct val="100000"/>
              <a:buChar char="•"/>
            </a:pPr>
            <a:r>
              <a:rPr lang="en-US" sz="1400" b="1" spc="-12" kern="0" dirty="0">
                <a:solidFill>
                  <a:srgbClr val="FFFFFF"/>
                </a:solidFill>
                <a:latin typeface="Inter" pitchFamily="34" charset="0"/>
                <a:ea typeface="Inter" pitchFamily="34" charset="-122"/>
                <a:cs typeface="Inter" pitchFamily="34" charset="-120"/>
              </a:rPr>
              <a:t>Severity of errors</a:t>
            </a:r>
            <a:endParaRPr lang="en-US" sz="1350" dirty="0"/>
          </a:p>
        </p:txBody>
      </p:sp>
      <p:sp>
        <p:nvSpPr>
          <p:cNvPr id="10" name="Text 7"/>
          <p:cNvSpPr/>
          <p:nvPr/>
        </p:nvSpPr>
        <p:spPr>
          <a:xfrm>
            <a:off x="1155760" y="4324420"/>
            <a:ext cx="4572000" cy="214312"/>
          </a:xfrm>
          <a:prstGeom prst="rect">
            <a:avLst/>
          </a:prstGeom>
          <a:noFill/>
          <a:ln/>
        </p:spPr>
        <p:txBody>
          <a:bodyPr wrap="square" lIns="0" tIns="0" rIns="0" bIns="0" rtlCol="0" anchor="ctr"/>
          <a:lstStyle/>
          <a:p>
            <a:pPr algn="l" marL="190500" indent="-190500">
              <a:lnSpc>
                <a:spcPts val="1688"/>
              </a:lnSpc>
              <a:buSzPct val="100000"/>
              <a:buChar char="•"/>
            </a:pPr>
            <a:r>
              <a:rPr lang="en-US" sz="1400" b="1" spc="-12" kern="0" dirty="0">
                <a:solidFill>
                  <a:srgbClr val="FFFFFF"/>
                </a:solidFill>
                <a:latin typeface="Inter" pitchFamily="34" charset="0"/>
                <a:ea typeface="Inter" pitchFamily="34" charset="-122"/>
                <a:cs typeface="Inter" pitchFamily="34" charset="-120"/>
              </a:rPr>
              <a:t>User rating &amp; qualitative data</a:t>
            </a:r>
            <a:endParaRPr lang="en-US" sz="1350" dirty="0"/>
          </a:p>
        </p:txBody>
      </p:sp>
      <p:pic>
        <p:nvPicPr>
          <p:cNvPr id="11"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6250" y="4141262"/>
            <a:ext cx="8229600" cy="523875"/>
          </a:xfrm>
          <a:prstGeom prst="rect">
            <a:avLst/>
          </a:prstGeom>
          <a:noFill/>
          <a:ln/>
        </p:spPr>
        <p:txBody>
          <a:bodyPr wrap="square" lIns="0" tIns="0" rIns="0" bIns="0" rtlCol="0" anchor="b"/>
          <a:lstStyle/>
          <a:p>
            <a:pPr algn="l">
              <a:lnSpc>
                <a:spcPts val="4125"/>
              </a:lnSpc>
            </a:pPr>
            <a:r>
              <a:rPr lang="en-US" sz="4100" b="1" dirty="0">
                <a:solidFill>
                  <a:srgbClr val="FFFCC3"/>
                </a:solidFill>
                <a:latin typeface="Montserrat" pitchFamily="34" charset="0"/>
                <a:ea typeface="Montserrat" pitchFamily="34" charset="-122"/>
                <a:cs typeface="Montserrat" pitchFamily="34" charset="-120"/>
              </a:rPr>
              <a:t>RESULTS &amp; DISCUSSION</a:t>
            </a:r>
            <a:endParaRPr lang="en-US" sz="4125" dirty="0"/>
          </a:p>
        </p:txBody>
      </p:sp>
      <p:pic>
        <p:nvPicPr>
          <p:cNvPr id="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3966893" y="1653833"/>
            <a:ext cx="4572000" cy="1928813"/>
          </a:xfrm>
          <a:prstGeom prst="rect">
            <a:avLst/>
          </a:prstGeom>
          <a:noFill/>
          <a:ln/>
        </p:spPr>
        <p:txBody>
          <a:bodyPr wrap="square" lIns="0" tIns="0" rIns="0" bIns="0" rtlCol="0" anchor="t"/>
          <a:lstStyle/>
          <a:p>
            <a:pPr algn="l" marL="1905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"groups button is confusing"</a:t>
            </a:r>
            <a:endParaRPr lang="en-US" sz="1350" dirty="0"/>
          </a:p>
          <a:p>
            <a:pPr algn="l">
              <a:lnSpc>
                <a:spcPts val="1688"/>
              </a:lnSpc>
            </a:pPr>
            <a:endParaRPr lang="en-US" sz="1350" dirty="0"/>
          </a:p>
          <a:p>
            <a:pPr algn="l" marL="1905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"i don't understand what cadence means"</a:t>
            </a:r>
            <a:endParaRPr lang="en-US" sz="1350" dirty="0"/>
          </a:p>
          <a:p>
            <a:pPr algn="l">
              <a:lnSpc>
                <a:spcPts val="1688"/>
              </a:lnSpc>
            </a:pPr>
            <a:endParaRPr lang="en-US" sz="1350" dirty="0"/>
          </a:p>
          <a:p>
            <a:pPr algn="l" marL="1905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Doesn't think who hasn't responded should be shown</a:t>
            </a:r>
            <a:endParaRPr lang="en-US" sz="1350" dirty="0"/>
          </a:p>
          <a:p>
            <a:pPr algn="l">
              <a:lnSpc>
                <a:spcPts val="1688"/>
              </a:lnSpc>
            </a:pPr>
            <a:endParaRPr lang="en-US" sz="1350" dirty="0"/>
          </a:p>
          <a:p>
            <a:pPr algn="l" marL="1905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"it would be nice to have a better version of WhatsApp" → didn't understand the purpose</a:t>
            </a:r>
            <a:endParaRPr lang="en-US" sz="1350" dirty="0"/>
          </a:p>
        </p:txBody>
      </p:sp>
      <p:sp>
        <p:nvSpPr>
          <p:cNvPr id="4" name="Text 1"/>
          <p:cNvSpPr/>
          <p:nvPr/>
        </p:nvSpPr>
        <p:spPr>
          <a:xfrm>
            <a:off x="3966893" y="1236489"/>
            <a:ext cx="2743200" cy="228600"/>
          </a:xfrm>
          <a:prstGeom prst="rect">
            <a:avLst/>
          </a:prstGeom>
          <a:noFill/>
          <a:ln/>
        </p:spPr>
        <p:txBody>
          <a:bodyPr wrap="square" lIns="0" tIns="0" rIns="0" bIns="0" rtlCol="0" anchor="t"/>
          <a:lstStyle/>
          <a:p>
            <a:pPr algn="l">
              <a:lnSpc>
                <a:spcPts val="1800"/>
              </a:lnSpc>
            </a:pPr>
            <a:r>
              <a:rPr lang="en-US" sz="1800" b="1" dirty="0">
                <a:solidFill>
                  <a:srgbClr val="FFFFFF"/>
                </a:solidFill>
                <a:latin typeface="Montserrat" pitchFamily="34" charset="0"/>
                <a:ea typeface="Montserrat" pitchFamily="34" charset="-122"/>
                <a:cs typeface="Montserrat" pitchFamily="34" charset="-120"/>
              </a:rPr>
              <a:t>INSIGHTS</a:t>
            </a:r>
            <a:endParaRPr lang="en-US" sz="1800" dirty="0"/>
          </a:p>
        </p:txBody>
      </p:sp>
      <p:sp>
        <p:nvSpPr>
          <p:cNvPr id="5" name="Text 2"/>
          <p:cNvSpPr/>
          <p:nvPr/>
        </p:nvSpPr>
        <p:spPr>
          <a:xfrm>
            <a:off x="476250" y="1653833"/>
            <a:ext cx="2743200" cy="1428750"/>
          </a:xfrm>
          <a:prstGeom prst="rect">
            <a:avLst/>
          </a:prstGeom>
          <a:noFill/>
          <a:ln/>
        </p:spPr>
        <p:txBody>
          <a:bodyPr wrap="square" lIns="0" tIns="0" rIns="0" bIns="0" rtlCol="0" anchor="t"/>
          <a:lstStyle/>
          <a:p>
            <a:pPr algn="l" marL="190500" indent="-190500">
              <a:lnSpc>
                <a:spcPts val="2250"/>
              </a:lnSpc>
              <a:buSzPct val="100000"/>
              <a:buChar char="•"/>
            </a:pPr>
            <a:r>
              <a:rPr lang="en-US" sz="1800" b="1" spc="-12" kern="0" dirty="0">
                <a:solidFill>
                  <a:srgbClr val="FFFFFF"/>
                </a:solidFill>
                <a:latin typeface="Inter" pitchFamily="34" charset="0"/>
                <a:ea typeface="Inter" pitchFamily="34" charset="-122"/>
                <a:cs typeface="Inter" pitchFamily="34" charset="-120"/>
              </a:rPr>
              <a:t>Simple: 0</a:t>
            </a:r>
            <a:endParaRPr lang="en-US" sz="1800" dirty="0"/>
          </a:p>
          <a:p>
            <a:pPr algn="l">
              <a:lnSpc>
                <a:spcPts val="2250"/>
              </a:lnSpc>
            </a:pPr>
            <a:endParaRPr lang="en-US" sz="1800" dirty="0"/>
          </a:p>
          <a:p>
            <a:pPr algn="l" marL="190500" indent="-190500">
              <a:lnSpc>
                <a:spcPts val="2250"/>
              </a:lnSpc>
              <a:buSzPct val="100000"/>
              <a:buChar char="•"/>
            </a:pPr>
            <a:r>
              <a:rPr lang="en-US" sz="1800" b="1" spc="-12" kern="0" dirty="0">
                <a:solidFill>
                  <a:srgbClr val="FFFFFF"/>
                </a:solidFill>
                <a:latin typeface="Inter" pitchFamily="34" charset="0"/>
                <a:ea typeface="Inter" pitchFamily="34" charset="-122"/>
                <a:cs typeface="Inter" pitchFamily="34" charset="-120"/>
              </a:rPr>
              <a:t>Medium: 0</a:t>
            </a:r>
            <a:endParaRPr lang="en-US" sz="1800" dirty="0"/>
          </a:p>
          <a:p>
            <a:pPr algn="l">
              <a:lnSpc>
                <a:spcPts val="2250"/>
              </a:lnSpc>
            </a:pPr>
            <a:endParaRPr lang="en-US" sz="1800" dirty="0"/>
          </a:p>
          <a:p>
            <a:pPr algn="l" marL="190500" indent="-190500">
              <a:lnSpc>
                <a:spcPts val="2250"/>
              </a:lnSpc>
              <a:buSzPct val="100000"/>
              <a:buChar char="•"/>
            </a:pPr>
            <a:r>
              <a:rPr lang="en-US" sz="1800" b="1" spc="-12" kern="0" dirty="0">
                <a:solidFill>
                  <a:srgbClr val="FFFFFF"/>
                </a:solidFill>
                <a:latin typeface="Inter" pitchFamily="34" charset="0"/>
                <a:ea typeface="Inter" pitchFamily="34" charset="-122"/>
                <a:cs typeface="Inter" pitchFamily="34" charset="-120"/>
              </a:rPr>
              <a:t>Complex: 0</a:t>
            </a:r>
            <a:endParaRPr lang="en-US" sz="1800" dirty="0"/>
          </a:p>
        </p:txBody>
      </p:sp>
      <p:sp>
        <p:nvSpPr>
          <p:cNvPr id="6" name="Text 3"/>
          <p:cNvSpPr/>
          <p:nvPr/>
        </p:nvSpPr>
        <p:spPr>
          <a:xfrm>
            <a:off x="476250" y="1236489"/>
            <a:ext cx="2743200" cy="228600"/>
          </a:xfrm>
          <a:prstGeom prst="rect">
            <a:avLst/>
          </a:prstGeom>
          <a:noFill/>
          <a:ln/>
        </p:spPr>
        <p:txBody>
          <a:bodyPr wrap="square" lIns="0" tIns="0" rIns="0" bIns="0" rtlCol="0" anchor="t"/>
          <a:lstStyle/>
          <a:p>
            <a:pPr algn="l">
              <a:lnSpc>
                <a:spcPts val="1800"/>
              </a:lnSpc>
            </a:pPr>
            <a:r>
              <a:rPr lang="en-US" sz="1800" b="1" dirty="0">
                <a:solidFill>
                  <a:srgbClr val="FFFFFF"/>
                </a:solidFill>
                <a:latin typeface="Montserrat" pitchFamily="34" charset="0"/>
                <a:ea typeface="Montserrat" pitchFamily="34" charset="-122"/>
                <a:cs typeface="Montserrat" pitchFamily="34" charset="-120"/>
              </a:rPr>
              <a:t>ERRORS</a:t>
            </a:r>
            <a:endParaRPr lang="en-US" sz="1800" dirty="0"/>
          </a:p>
        </p:txBody>
      </p:sp>
      <p:sp>
        <p:nvSpPr>
          <p:cNvPr id="7" name="Text 4"/>
          <p:cNvSpPr/>
          <p:nvPr/>
        </p:nvSpPr>
        <p:spPr>
          <a:xfrm>
            <a:off x="476250" y="478012"/>
            <a:ext cx="8229600" cy="304800"/>
          </a:xfrm>
          <a:prstGeom prst="rect">
            <a:avLst/>
          </a:prstGeom>
          <a:noFill/>
          <a:ln/>
        </p:spPr>
        <p:txBody>
          <a:bodyPr wrap="square" lIns="0" tIns="0" rIns="0" bIns="0" rtlCol="0" anchor="t"/>
          <a:lstStyle/>
          <a:p>
            <a:pPr algn="l">
              <a:lnSpc>
                <a:spcPts val="2400"/>
              </a:lnSpc>
            </a:pPr>
            <a:r>
              <a:rPr lang="en-US" sz="2400" b="1" dirty="0">
                <a:solidFill>
                  <a:srgbClr val="FFFCC3"/>
                </a:solidFill>
                <a:latin typeface="Montserrat" pitchFamily="34" charset="0"/>
                <a:ea typeface="Montserrat" pitchFamily="34" charset="-122"/>
                <a:cs typeface="Montserrat" pitchFamily="34" charset="-120"/>
              </a:rPr>
              <a:t>JORDAN</a:t>
            </a:r>
            <a:endParaRPr lang="en-US" sz="2400" dirty="0"/>
          </a:p>
        </p:txBody>
      </p:sp>
      <p:pic>
        <p:nvPicPr>
          <p:cNvPr id="8" name="Image 0" descr="https://images.unsplash.com/photo-1573496799652-408c2ac9fe98?crop=entropy&amp;cs=tinysrgb&amp;fit=max&amp;fm=jpg&amp;ixid=M3wyMTIyMnwwfDF8c2VhcmNofDM1fHx1c2VyfGVufDB8fHx8MTY5ODMyNzg2Nnww&amp;ixlib=rb-4.0.3&amp;q=80&amp;w=1080">    </p:cNvPr>
          <p:cNvPicPr>
            <a:picLocks noChangeAspect="1"/>
          </p:cNvPicPr>
          <p:nvPr/>
        </p:nvPicPr>
        <p:blipFill>
          <a:blip r:embed="rId1"/>
          <a:srcRect l="10637" r="37344" t="14409" b="14409"/>
          <a:stretch/>
        </p:blipFill>
        <p:spPr>
          <a:xfrm>
            <a:off x="7411505" y="203787"/>
            <a:ext cx="1503710" cy="1373587"/>
          </a:xfrm>
          <a:prstGeom prst="ellipse">
            <a:avLst/>
          </a:prstGeom>
        </p:spPr>
      </p:pic>
      <p:pic>
        <p:nvPicPr>
          <p:cNvPr id="9"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3966893" y="1653833"/>
            <a:ext cx="3657600" cy="2143125"/>
          </a:xfrm>
          <a:prstGeom prst="rect">
            <a:avLst/>
          </a:prstGeom>
          <a:noFill/>
          <a:ln/>
        </p:spPr>
        <p:txBody>
          <a:bodyPr wrap="square" lIns="0" tIns="0" rIns="0" bIns="0" rtlCol="0" anchor="t"/>
          <a:lstStyle/>
          <a:p>
            <a:pPr algn="l" marL="1905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"Are the 'Tags' when responding to a question used t mention a specific friend?"</a:t>
            </a:r>
            <a:endParaRPr lang="en-US" sz="1350" dirty="0"/>
          </a:p>
          <a:p>
            <a:pPr algn="l">
              <a:lnSpc>
                <a:spcPts val="1688"/>
              </a:lnSpc>
            </a:pPr>
            <a:endParaRPr lang="en-US" sz="1350" dirty="0"/>
          </a:p>
          <a:p>
            <a:pPr algn="l" marL="1905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"I'd click on the Tips on Responding for sure"</a:t>
            </a:r>
            <a:endParaRPr lang="en-US" sz="1350" dirty="0"/>
          </a:p>
          <a:p>
            <a:pPr algn="l">
              <a:lnSpc>
                <a:spcPts val="1688"/>
              </a:lnSpc>
            </a:pPr>
            <a:endParaRPr lang="en-US" sz="1350" dirty="0"/>
          </a:p>
          <a:p>
            <a:pPr algn="l" marL="1905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“Once you navigate across the three main pages it’s pretty simple and easy to use”</a:t>
            </a:r>
            <a:endParaRPr lang="en-US" sz="1350" dirty="0"/>
          </a:p>
        </p:txBody>
      </p:sp>
      <p:sp>
        <p:nvSpPr>
          <p:cNvPr id="4" name="Text 1"/>
          <p:cNvSpPr/>
          <p:nvPr/>
        </p:nvSpPr>
        <p:spPr>
          <a:xfrm>
            <a:off x="3966893" y="1236489"/>
            <a:ext cx="2743200" cy="228600"/>
          </a:xfrm>
          <a:prstGeom prst="rect">
            <a:avLst/>
          </a:prstGeom>
          <a:noFill/>
          <a:ln/>
        </p:spPr>
        <p:txBody>
          <a:bodyPr wrap="square" lIns="0" tIns="0" rIns="0" bIns="0" rtlCol="0" anchor="t"/>
          <a:lstStyle/>
          <a:p>
            <a:pPr algn="l">
              <a:lnSpc>
                <a:spcPts val="1800"/>
              </a:lnSpc>
            </a:pPr>
            <a:r>
              <a:rPr lang="en-US" sz="1800" b="1" dirty="0">
                <a:solidFill>
                  <a:srgbClr val="FFFFFF"/>
                </a:solidFill>
                <a:latin typeface="Montserrat" pitchFamily="34" charset="0"/>
                <a:ea typeface="Montserrat" pitchFamily="34" charset="-122"/>
                <a:cs typeface="Montserrat" pitchFamily="34" charset="-120"/>
              </a:rPr>
              <a:t>INSIGHTS</a:t>
            </a:r>
            <a:endParaRPr lang="en-US" sz="1800" dirty="0"/>
          </a:p>
        </p:txBody>
      </p:sp>
      <p:sp>
        <p:nvSpPr>
          <p:cNvPr id="5" name="Text 2"/>
          <p:cNvSpPr/>
          <p:nvPr/>
        </p:nvSpPr>
        <p:spPr>
          <a:xfrm>
            <a:off x="476250" y="1653833"/>
            <a:ext cx="2743200" cy="2057400"/>
          </a:xfrm>
          <a:prstGeom prst="rect">
            <a:avLst/>
          </a:prstGeom>
          <a:noFill/>
          <a:ln/>
        </p:spPr>
        <p:txBody>
          <a:bodyPr wrap="square" lIns="0" tIns="0" rIns="0" bIns="0" rtlCol="0" anchor="t"/>
          <a:lstStyle/>
          <a:p>
            <a:pPr algn="l" marL="190500" indent="-190500">
              <a:lnSpc>
                <a:spcPts val="1800"/>
              </a:lnSpc>
              <a:buSzPct val="100000"/>
              <a:buChar char="•"/>
            </a:pPr>
            <a:r>
              <a:rPr lang="en-US" sz="1800" b="1" spc="-12" kern="0" dirty="0">
                <a:solidFill>
                  <a:srgbClr val="FFFFFF"/>
                </a:solidFill>
                <a:latin typeface="Inter" pitchFamily="34" charset="0"/>
                <a:ea typeface="Inter" pitchFamily="34" charset="-122"/>
                <a:cs typeface="Inter" pitchFamily="34" charset="-120"/>
              </a:rPr>
              <a:t>Simple: 0</a:t>
            </a:r>
            <a:endParaRPr lang="en-US" sz="1800" dirty="0"/>
          </a:p>
          <a:p>
            <a:pPr algn="l">
              <a:lnSpc>
                <a:spcPts val="1800"/>
              </a:lnSpc>
            </a:pPr>
            <a:endParaRPr lang="en-US" sz="1800" dirty="0"/>
          </a:p>
          <a:p>
            <a:pPr algn="l" marL="190500" indent="-190500">
              <a:lnSpc>
                <a:spcPts val="1800"/>
              </a:lnSpc>
              <a:buSzPct val="100000"/>
              <a:buChar char="•"/>
            </a:pPr>
            <a:r>
              <a:rPr lang="en-US" sz="1800" b="1" spc="-12" kern="0" dirty="0">
                <a:solidFill>
                  <a:srgbClr val="FFFFFF"/>
                </a:solidFill>
                <a:latin typeface="Inter" pitchFamily="34" charset="0"/>
                <a:ea typeface="Inter" pitchFamily="34" charset="-122"/>
                <a:cs typeface="Inter" pitchFamily="34" charset="-120"/>
              </a:rPr>
              <a:t>Medium: 1 </a:t>
            </a:r>
            <a:pPr algn="l">
              <a:lnSpc>
                <a:spcPts val="1800"/>
              </a:lnSpc>
            </a:pPr>
            <a:r>
              <a:rPr lang="en-US" sz="1800" b="1" i="1" spc="-12" kern="0" dirty="0">
                <a:solidFill>
                  <a:srgbClr val="FFFFFF"/>
                </a:solidFill>
                <a:latin typeface="Inter" pitchFamily="34" charset="0"/>
                <a:ea typeface="Inter" pitchFamily="34" charset="-122"/>
                <a:cs typeface="Inter" pitchFamily="34" charset="-120"/>
              </a:rPr>
              <a:t>(rating: 3)</a:t>
            </a:r>
            <a:endParaRPr lang="en-US" sz="1800" dirty="0"/>
          </a:p>
          <a:p>
            <a:pPr algn="l" lvl="1" marL="381000" indent="-190500">
              <a:lnSpc>
                <a:spcPts val="1800"/>
              </a:lnSpc>
              <a:buSzPct val="100000"/>
              <a:buChar char="•"/>
            </a:pPr>
            <a:r>
              <a:rPr lang="en-US" sz="1100" b="1" spc="-12" kern="0" dirty="0">
                <a:solidFill>
                  <a:srgbClr val="FFFFFF"/>
                </a:solidFill>
                <a:latin typeface="Inter" pitchFamily="34" charset="0"/>
                <a:ea typeface="Inter" pitchFamily="34" charset="-122"/>
                <a:cs typeface="Inter" pitchFamily="34" charset="-120"/>
              </a:rPr>
              <a:t>Made two errors trying to locate where she could suggest a question from Home</a:t>
            </a:r>
            <a:endParaRPr lang="en-US" sz="1800" dirty="0"/>
          </a:p>
          <a:p>
            <a:pPr algn="l">
              <a:lnSpc>
                <a:spcPts val="1800"/>
              </a:lnSpc>
            </a:pPr>
            <a:endParaRPr lang="en-US" sz="1800" dirty="0"/>
          </a:p>
          <a:p>
            <a:pPr algn="l" marL="190500" indent="-190500">
              <a:lnSpc>
                <a:spcPts val="1800"/>
              </a:lnSpc>
              <a:buSzPct val="100000"/>
              <a:buChar char="•"/>
            </a:pPr>
            <a:r>
              <a:rPr lang="en-US" sz="1800" b="1" spc="-12" kern="0" dirty="0">
                <a:solidFill>
                  <a:srgbClr val="FFFFFF"/>
                </a:solidFill>
                <a:latin typeface="Inter" pitchFamily="34" charset="0"/>
                <a:ea typeface="Inter" pitchFamily="34" charset="-122"/>
                <a:cs typeface="Inter" pitchFamily="34" charset="-120"/>
              </a:rPr>
              <a:t>Complex: 0</a:t>
            </a:r>
            <a:endParaRPr lang="en-US" sz="1800" dirty="0"/>
          </a:p>
        </p:txBody>
      </p:sp>
      <p:sp>
        <p:nvSpPr>
          <p:cNvPr id="6" name="Text 3"/>
          <p:cNvSpPr/>
          <p:nvPr/>
        </p:nvSpPr>
        <p:spPr>
          <a:xfrm>
            <a:off x="476250" y="1236489"/>
            <a:ext cx="2743200" cy="228600"/>
          </a:xfrm>
          <a:prstGeom prst="rect">
            <a:avLst/>
          </a:prstGeom>
          <a:noFill/>
          <a:ln/>
        </p:spPr>
        <p:txBody>
          <a:bodyPr wrap="square" lIns="0" tIns="0" rIns="0" bIns="0" rtlCol="0" anchor="t"/>
          <a:lstStyle/>
          <a:p>
            <a:pPr algn="l">
              <a:lnSpc>
                <a:spcPts val="1800"/>
              </a:lnSpc>
            </a:pPr>
            <a:r>
              <a:rPr lang="en-US" sz="1800" b="1" dirty="0">
                <a:solidFill>
                  <a:srgbClr val="FFFFFF"/>
                </a:solidFill>
                <a:latin typeface="Montserrat" pitchFamily="34" charset="0"/>
                <a:ea typeface="Montserrat" pitchFamily="34" charset="-122"/>
                <a:cs typeface="Montserrat" pitchFamily="34" charset="-120"/>
              </a:rPr>
              <a:t>ERRORS</a:t>
            </a:r>
            <a:endParaRPr lang="en-US" sz="1800" dirty="0"/>
          </a:p>
        </p:txBody>
      </p:sp>
      <p:sp>
        <p:nvSpPr>
          <p:cNvPr id="7" name="Text 4"/>
          <p:cNvSpPr/>
          <p:nvPr/>
        </p:nvSpPr>
        <p:spPr>
          <a:xfrm>
            <a:off x="476250" y="478012"/>
            <a:ext cx="8229600" cy="304800"/>
          </a:xfrm>
          <a:prstGeom prst="rect">
            <a:avLst/>
          </a:prstGeom>
          <a:noFill/>
          <a:ln/>
        </p:spPr>
        <p:txBody>
          <a:bodyPr wrap="square" lIns="0" tIns="0" rIns="0" bIns="0" rtlCol="0" anchor="t"/>
          <a:lstStyle/>
          <a:p>
            <a:pPr algn="l">
              <a:lnSpc>
                <a:spcPts val="2400"/>
              </a:lnSpc>
            </a:pPr>
            <a:r>
              <a:rPr lang="en-US" sz="2400" b="1" dirty="0">
                <a:solidFill>
                  <a:srgbClr val="FFFCC3"/>
                </a:solidFill>
                <a:latin typeface="Montserrat" pitchFamily="34" charset="0"/>
                <a:ea typeface="Montserrat" pitchFamily="34" charset="-122"/>
                <a:cs typeface="Montserrat" pitchFamily="34" charset="-120"/>
              </a:rPr>
              <a:t>CAMPELL</a:t>
            </a:r>
            <a:endParaRPr lang="en-US" sz="2400" dirty="0"/>
          </a:p>
        </p:txBody>
      </p:sp>
      <p:pic>
        <p:nvPicPr>
          <p:cNvPr id="8" name="Image 0" descr="https://images.unsplash.com/photo-1499887142886-791eca5918cd?crop=entropy&amp;cs=tinysrgb&amp;fit=max&amp;fm=jpg&amp;ixid=M3wyMTIyMnwwfDF8c2VhcmNofDE3fHx1c2VyfGVufDB8fHx8MTY5ODM3NjIwMHww&amp;ixlib=rb-4.0.3&amp;q=80&amp;w=1080">    </p:cNvPr>
          <p:cNvPicPr>
            <a:picLocks noChangeAspect="1"/>
          </p:cNvPicPr>
          <p:nvPr/>
        </p:nvPicPr>
        <p:blipFill>
          <a:blip r:embed="rId1"/>
          <a:srcRect l="0" r="0" t="0" b="0"/>
          <a:stretch/>
        </p:blipFill>
        <p:spPr>
          <a:xfrm>
            <a:off x="7307670" y="65636"/>
            <a:ext cx="1646894" cy="1646894"/>
          </a:xfrm>
          <a:prstGeom prst="ellipse">
            <a:avLst/>
          </a:prstGeom>
        </p:spPr>
      </p:pic>
      <p:pic>
        <p:nvPicPr>
          <p:cNvPr id="9"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3966893" y="1577105"/>
            <a:ext cx="4572000" cy="2571750"/>
          </a:xfrm>
          <a:prstGeom prst="rect">
            <a:avLst/>
          </a:prstGeom>
          <a:noFill/>
          <a:ln/>
        </p:spPr>
        <p:txBody>
          <a:bodyPr wrap="square" lIns="0" tIns="0" rIns="0" bIns="0" rtlCol="0" anchor="t"/>
          <a:lstStyle/>
          <a:p>
            <a:pPr algn="l" marL="1905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“Felt clear”</a:t>
            </a:r>
            <a:endParaRPr lang="en-US" sz="1350" dirty="0"/>
          </a:p>
          <a:p>
            <a:pPr algn="l">
              <a:lnSpc>
                <a:spcPts val="1688"/>
              </a:lnSpc>
            </a:pPr>
            <a:endParaRPr lang="en-US" sz="1350" dirty="0"/>
          </a:p>
          <a:p>
            <a:pPr algn="l" marL="1905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Wary of new social apps due to oversaturation</a:t>
            </a:r>
            <a:endParaRPr lang="en-US" sz="1350" dirty="0"/>
          </a:p>
          <a:p>
            <a:pPr algn="l" lvl="1" marL="3810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novelty/speciality is priority</a:t>
            </a:r>
            <a:endParaRPr lang="en-US" sz="1350" dirty="0"/>
          </a:p>
          <a:p>
            <a:pPr algn="l">
              <a:lnSpc>
                <a:spcPts val="1688"/>
              </a:lnSpc>
            </a:pPr>
            <a:endParaRPr lang="en-US" sz="1350" dirty="0"/>
          </a:p>
          <a:p>
            <a:pPr algn="l" marL="1905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Had different comfort levels with different communication methods</a:t>
            </a:r>
            <a:endParaRPr lang="en-US" sz="1350" dirty="0"/>
          </a:p>
          <a:p>
            <a:pPr algn="l">
              <a:lnSpc>
                <a:spcPts val="1688"/>
              </a:lnSpc>
            </a:pPr>
            <a:endParaRPr lang="en-US" sz="1350" dirty="0"/>
          </a:p>
          <a:p>
            <a:pPr algn="l" marL="1905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“I don’t want to write an essay over text”</a:t>
            </a:r>
            <a:endParaRPr lang="en-US" sz="1350" dirty="0"/>
          </a:p>
          <a:p>
            <a:pPr algn="l">
              <a:lnSpc>
                <a:spcPts val="1688"/>
              </a:lnSpc>
            </a:pPr>
            <a:endParaRPr lang="en-US" sz="1350" dirty="0"/>
          </a:p>
          <a:p>
            <a:pPr algn="l" marL="1905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Encouraging genuine vulnerability online without explicit guidance is difficult</a:t>
            </a:r>
            <a:endParaRPr lang="en-US" sz="1350" dirty="0"/>
          </a:p>
        </p:txBody>
      </p:sp>
      <p:sp>
        <p:nvSpPr>
          <p:cNvPr id="4" name="Text 1"/>
          <p:cNvSpPr/>
          <p:nvPr/>
        </p:nvSpPr>
        <p:spPr>
          <a:xfrm>
            <a:off x="3966893" y="1236489"/>
            <a:ext cx="2743200" cy="228600"/>
          </a:xfrm>
          <a:prstGeom prst="rect">
            <a:avLst/>
          </a:prstGeom>
          <a:noFill/>
          <a:ln/>
        </p:spPr>
        <p:txBody>
          <a:bodyPr wrap="square" lIns="0" tIns="0" rIns="0" bIns="0" rtlCol="0" anchor="t"/>
          <a:lstStyle/>
          <a:p>
            <a:pPr algn="l">
              <a:lnSpc>
                <a:spcPts val="1800"/>
              </a:lnSpc>
            </a:pPr>
            <a:r>
              <a:rPr lang="en-US" sz="1800" b="1" dirty="0">
                <a:solidFill>
                  <a:srgbClr val="FFFFFF"/>
                </a:solidFill>
                <a:latin typeface="Montserrat" pitchFamily="34" charset="0"/>
                <a:ea typeface="Montserrat" pitchFamily="34" charset="-122"/>
                <a:cs typeface="Montserrat" pitchFamily="34" charset="-120"/>
              </a:rPr>
              <a:t>INSIGHTS</a:t>
            </a:r>
            <a:endParaRPr lang="en-US" sz="1800" dirty="0"/>
          </a:p>
        </p:txBody>
      </p:sp>
      <p:sp>
        <p:nvSpPr>
          <p:cNvPr id="5" name="Text 2"/>
          <p:cNvSpPr/>
          <p:nvPr/>
        </p:nvSpPr>
        <p:spPr>
          <a:xfrm>
            <a:off x="476250" y="1653833"/>
            <a:ext cx="3657600" cy="1428750"/>
          </a:xfrm>
          <a:prstGeom prst="rect">
            <a:avLst/>
          </a:prstGeom>
          <a:noFill/>
          <a:ln/>
        </p:spPr>
        <p:txBody>
          <a:bodyPr wrap="square" lIns="0" tIns="0" rIns="0" bIns="0" rtlCol="0" anchor="t"/>
          <a:lstStyle/>
          <a:p>
            <a:pPr algn="l" marL="190500" indent="-190500">
              <a:lnSpc>
                <a:spcPts val="2250"/>
              </a:lnSpc>
              <a:buSzPct val="100000"/>
              <a:buChar char="•"/>
            </a:pPr>
            <a:r>
              <a:rPr lang="en-US" sz="1800" b="0" spc="-12" kern="0" dirty="0">
                <a:solidFill>
                  <a:srgbClr val="FFFFFF"/>
                </a:solidFill>
                <a:latin typeface="Inter" pitchFamily="34" charset="0"/>
                <a:ea typeface="Inter" pitchFamily="34" charset="-122"/>
                <a:cs typeface="Inter" pitchFamily="34" charset="-120"/>
              </a:rPr>
              <a:t>Simple:</a:t>
            </a:r>
            <a:pPr algn="l">
              <a:lnSpc>
                <a:spcPts val="2250"/>
              </a:lnSpc>
            </a:pPr>
            <a:r>
              <a:rPr lang="en-US" sz="1800" b="0" i="1" spc="-12" kern="0" dirty="0">
                <a:solidFill>
                  <a:srgbClr val="FFFFFF"/>
                </a:solidFill>
                <a:latin typeface="Inter" pitchFamily="34" charset="0"/>
                <a:ea typeface="Inter" pitchFamily="34" charset="-122"/>
                <a:cs typeface="Inter" pitchFamily="34" charset="-120"/>
              </a:rPr>
              <a:t> </a:t>
            </a:r>
            <a:pPr algn="l">
              <a:lnSpc>
                <a:spcPts val="2250"/>
              </a:lnSpc>
            </a:pPr>
            <a:r>
              <a:rPr lang="en-US" sz="1800" b="0" spc="-12" kern="0" dirty="0">
                <a:solidFill>
                  <a:srgbClr val="FFFFFF"/>
                </a:solidFill>
                <a:latin typeface="Inter" pitchFamily="34" charset="0"/>
                <a:ea typeface="Inter" pitchFamily="34" charset="-122"/>
                <a:cs typeface="Inter" pitchFamily="34" charset="-120"/>
              </a:rPr>
              <a:t>None </a:t>
            </a:r>
            <a:pPr algn="l">
              <a:lnSpc>
                <a:spcPts val="2250"/>
              </a:lnSpc>
            </a:pPr>
            <a:r>
              <a:rPr lang="en-US" sz="1800" b="0" i="1" spc="-12" kern="0" dirty="0">
                <a:solidFill>
                  <a:srgbClr val="FFFFFF"/>
                </a:solidFill>
                <a:latin typeface="Inter" pitchFamily="34" charset="0"/>
                <a:ea typeface="Inter" pitchFamily="34" charset="-122"/>
                <a:cs typeface="Inter" pitchFamily="34" charset="-120"/>
              </a:rPr>
              <a:t> </a:t>
            </a:r>
            <a:endParaRPr lang="en-US" sz="1800" dirty="0"/>
          </a:p>
          <a:p>
            <a:pPr algn="l">
              <a:lnSpc>
                <a:spcPts val="2250"/>
              </a:lnSpc>
            </a:pPr>
            <a:endParaRPr lang="en-US" sz="1800" dirty="0"/>
          </a:p>
          <a:p>
            <a:pPr algn="l" marL="190500" indent="-190500">
              <a:lnSpc>
                <a:spcPts val="2250"/>
              </a:lnSpc>
              <a:buSzPct val="100000"/>
              <a:buChar char="•"/>
            </a:pPr>
            <a:r>
              <a:rPr lang="en-US" sz="1800" b="0" spc="-12" kern="0" dirty="0">
                <a:solidFill>
                  <a:srgbClr val="FFFFFF"/>
                </a:solidFill>
                <a:latin typeface="Inter" pitchFamily="34" charset="0"/>
                <a:ea typeface="Inter" pitchFamily="34" charset="-122"/>
                <a:cs typeface="Inter" pitchFamily="34" charset="-120"/>
              </a:rPr>
              <a:t>Medium: None</a:t>
            </a:r>
            <a:endParaRPr lang="en-US" sz="1800" dirty="0"/>
          </a:p>
          <a:p>
            <a:pPr algn="l">
              <a:lnSpc>
                <a:spcPts val="2250"/>
              </a:lnSpc>
            </a:pPr>
            <a:endParaRPr lang="en-US" sz="1800" dirty="0"/>
          </a:p>
          <a:p>
            <a:pPr algn="l" marL="190500" indent="-190500">
              <a:lnSpc>
                <a:spcPts val="2250"/>
              </a:lnSpc>
              <a:buSzPct val="100000"/>
              <a:buChar char="•"/>
            </a:pPr>
            <a:r>
              <a:rPr lang="en-US" sz="1800" b="0" spc="-12" kern="0" dirty="0">
                <a:solidFill>
                  <a:srgbClr val="FFFFFF"/>
                </a:solidFill>
                <a:latin typeface="Inter" pitchFamily="34" charset="0"/>
                <a:ea typeface="Inter" pitchFamily="34" charset="-122"/>
                <a:cs typeface="Inter" pitchFamily="34" charset="-120"/>
              </a:rPr>
              <a:t>Complex: None</a:t>
            </a:r>
            <a:endParaRPr lang="en-US" sz="1800" dirty="0"/>
          </a:p>
        </p:txBody>
      </p:sp>
      <p:sp>
        <p:nvSpPr>
          <p:cNvPr id="6" name="Text 3"/>
          <p:cNvSpPr/>
          <p:nvPr/>
        </p:nvSpPr>
        <p:spPr>
          <a:xfrm>
            <a:off x="476250" y="1236489"/>
            <a:ext cx="2743200" cy="228600"/>
          </a:xfrm>
          <a:prstGeom prst="rect">
            <a:avLst/>
          </a:prstGeom>
          <a:noFill/>
          <a:ln/>
        </p:spPr>
        <p:txBody>
          <a:bodyPr wrap="square" lIns="0" tIns="0" rIns="0" bIns="0" rtlCol="0" anchor="t"/>
          <a:lstStyle/>
          <a:p>
            <a:pPr algn="l">
              <a:lnSpc>
                <a:spcPts val="1800"/>
              </a:lnSpc>
            </a:pPr>
            <a:r>
              <a:rPr lang="en-US" sz="1800" b="1" dirty="0">
                <a:solidFill>
                  <a:srgbClr val="FFFFFF"/>
                </a:solidFill>
                <a:latin typeface="Montserrat" pitchFamily="34" charset="0"/>
                <a:ea typeface="Montserrat" pitchFamily="34" charset="-122"/>
                <a:cs typeface="Montserrat" pitchFamily="34" charset="-120"/>
              </a:rPr>
              <a:t>ERRORS</a:t>
            </a:r>
            <a:endParaRPr lang="en-US" sz="1800" dirty="0"/>
          </a:p>
        </p:txBody>
      </p:sp>
      <p:sp>
        <p:nvSpPr>
          <p:cNvPr id="7" name="Text 4"/>
          <p:cNvSpPr/>
          <p:nvPr/>
        </p:nvSpPr>
        <p:spPr>
          <a:xfrm>
            <a:off x="476250" y="478012"/>
            <a:ext cx="8229600" cy="304800"/>
          </a:xfrm>
          <a:prstGeom prst="rect">
            <a:avLst/>
          </a:prstGeom>
          <a:noFill/>
          <a:ln/>
        </p:spPr>
        <p:txBody>
          <a:bodyPr wrap="square" lIns="0" tIns="0" rIns="0" bIns="0" rtlCol="0" anchor="t"/>
          <a:lstStyle/>
          <a:p>
            <a:pPr algn="l">
              <a:lnSpc>
                <a:spcPts val="2400"/>
              </a:lnSpc>
            </a:pPr>
            <a:r>
              <a:rPr lang="en-US" sz="2400" b="1" dirty="0">
                <a:solidFill>
                  <a:srgbClr val="FFFCC3"/>
                </a:solidFill>
                <a:latin typeface="Montserrat" pitchFamily="34" charset="0"/>
                <a:ea typeface="Montserrat" pitchFamily="34" charset="-122"/>
                <a:cs typeface="Montserrat" pitchFamily="34" charset="-120"/>
              </a:rPr>
              <a:t>DANIEL</a:t>
            </a:r>
            <a:endParaRPr lang="en-US" sz="2400" dirty="0"/>
          </a:p>
        </p:txBody>
      </p:sp>
      <p:pic>
        <p:nvPicPr>
          <p:cNvPr id="8" name="Image 0" descr="https://images.unsplash.com/photo-1535713875002-d1d0cf377fde?crop=entropy&amp;cs=tinysrgb&amp;fit=max&amp;fm=jpg&amp;ixid=M3wyMTIyMnwwfDF8c2VhcmNofDJ8fHVzZXJ8ZW58MHx8fHwxNjk4MzQyNDk2fDA&amp;ixlib=rb-4.0.3&amp;q=80&amp;w=400">    </p:cNvPr>
          <p:cNvPicPr>
            <a:picLocks noChangeAspect="1"/>
          </p:cNvPicPr>
          <p:nvPr/>
        </p:nvPicPr>
        <p:blipFill>
          <a:blip r:embed="rId1"/>
          <a:srcRect l="0" r="0" t="0" b="0"/>
          <a:stretch/>
        </p:blipFill>
        <p:spPr>
          <a:xfrm>
            <a:off x="7235844" y="101870"/>
            <a:ext cx="1646894" cy="1646894"/>
          </a:xfrm>
          <a:prstGeom prst="ellipse">
            <a:avLst/>
          </a:prstGeom>
        </p:spPr>
      </p:pic>
      <p:pic>
        <p:nvPicPr>
          <p:cNvPr id="9"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3966893" y="1653833"/>
            <a:ext cx="3657600" cy="1071563"/>
          </a:xfrm>
          <a:prstGeom prst="rect">
            <a:avLst/>
          </a:prstGeom>
          <a:noFill/>
          <a:ln/>
        </p:spPr>
        <p:txBody>
          <a:bodyPr wrap="square" lIns="0" tIns="0" rIns="0" bIns="0" rtlCol="0" anchor="t"/>
          <a:lstStyle/>
          <a:p>
            <a:pPr algn="l" marL="1905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"This is pretty easy to follow" </a:t>
            </a:r>
            <a:endParaRPr lang="en-US" sz="1350" dirty="0"/>
          </a:p>
          <a:p>
            <a:pPr algn="l">
              <a:lnSpc>
                <a:spcPts val="1688"/>
              </a:lnSpc>
            </a:pPr>
            <a:endParaRPr lang="en-US" sz="1350" dirty="0"/>
          </a:p>
          <a:p>
            <a:pPr algn="l" marL="190500" indent="-190500">
              <a:lnSpc>
                <a:spcPts val="1688"/>
              </a:lnSpc>
              <a:buSzPct val="100000"/>
              <a:buChar char="•"/>
            </a:pPr>
            <a:r>
              <a:rPr lang="en-US" sz="1400" b="0" spc="-12" kern="0" dirty="0">
                <a:solidFill>
                  <a:srgbClr val="FFFFFF"/>
                </a:solidFill>
                <a:latin typeface="Inter" pitchFamily="34" charset="0"/>
                <a:ea typeface="Inter" pitchFamily="34" charset="-122"/>
                <a:cs typeface="Inter" pitchFamily="34" charset="-120"/>
              </a:rPr>
              <a:t>"I would share if I trusted others not to exploit it on platforms like TikTok."</a:t>
            </a:r>
            <a:endParaRPr lang="en-US" sz="1350" dirty="0"/>
          </a:p>
        </p:txBody>
      </p:sp>
      <p:sp>
        <p:nvSpPr>
          <p:cNvPr id="4" name="Text 1"/>
          <p:cNvSpPr/>
          <p:nvPr/>
        </p:nvSpPr>
        <p:spPr>
          <a:xfrm>
            <a:off x="3966893" y="1236489"/>
            <a:ext cx="2743200" cy="228600"/>
          </a:xfrm>
          <a:prstGeom prst="rect">
            <a:avLst/>
          </a:prstGeom>
          <a:noFill/>
          <a:ln/>
        </p:spPr>
        <p:txBody>
          <a:bodyPr wrap="square" lIns="0" tIns="0" rIns="0" bIns="0" rtlCol="0" anchor="t"/>
          <a:lstStyle/>
          <a:p>
            <a:pPr algn="l">
              <a:lnSpc>
                <a:spcPts val="1800"/>
              </a:lnSpc>
            </a:pPr>
            <a:r>
              <a:rPr lang="en-US" sz="1800" b="1" dirty="0">
                <a:solidFill>
                  <a:srgbClr val="FFFFFF"/>
                </a:solidFill>
                <a:latin typeface="Montserrat" pitchFamily="34" charset="0"/>
                <a:ea typeface="Montserrat" pitchFamily="34" charset="-122"/>
                <a:cs typeface="Montserrat" pitchFamily="34" charset="-120"/>
              </a:rPr>
              <a:t>INSIGHTS</a:t>
            </a:r>
            <a:endParaRPr lang="en-US" sz="1800" dirty="0"/>
          </a:p>
        </p:txBody>
      </p:sp>
      <p:sp>
        <p:nvSpPr>
          <p:cNvPr id="5" name="Text 2"/>
          <p:cNvSpPr/>
          <p:nvPr/>
        </p:nvSpPr>
        <p:spPr>
          <a:xfrm>
            <a:off x="476250" y="1653833"/>
            <a:ext cx="2743200" cy="2286000"/>
          </a:xfrm>
          <a:prstGeom prst="rect">
            <a:avLst/>
          </a:prstGeom>
          <a:noFill/>
          <a:ln/>
        </p:spPr>
        <p:txBody>
          <a:bodyPr wrap="square" lIns="0" tIns="0" rIns="0" bIns="0" rtlCol="0" anchor="t"/>
          <a:lstStyle/>
          <a:p>
            <a:pPr algn="l" marL="190500" indent="-190500">
              <a:lnSpc>
                <a:spcPts val="2250"/>
              </a:lnSpc>
              <a:buSzPct val="100000"/>
              <a:buChar char="•"/>
            </a:pPr>
            <a:r>
              <a:rPr lang="en-US" sz="1800" b="1" spc="-12" kern="0" dirty="0">
                <a:solidFill>
                  <a:srgbClr val="FFFFFF"/>
                </a:solidFill>
                <a:latin typeface="Inter" pitchFamily="34" charset="0"/>
                <a:ea typeface="Inter" pitchFamily="34" charset="-122"/>
                <a:cs typeface="Inter" pitchFamily="34" charset="-120"/>
              </a:rPr>
              <a:t>Simple: None</a:t>
            </a:r>
            <a:endParaRPr lang="en-US" sz="1800" dirty="0"/>
          </a:p>
          <a:p>
            <a:pPr algn="l">
              <a:lnSpc>
                <a:spcPts val="2250"/>
              </a:lnSpc>
            </a:pPr>
            <a:endParaRPr lang="en-US" sz="1800" dirty="0"/>
          </a:p>
          <a:p>
            <a:pPr algn="l" marL="190500" indent="-190500">
              <a:lnSpc>
                <a:spcPts val="2250"/>
              </a:lnSpc>
              <a:buSzPct val="100000"/>
              <a:buChar char="•"/>
            </a:pPr>
            <a:r>
              <a:rPr lang="en-US" sz="1800" b="1" spc="-12" kern="0" dirty="0">
                <a:solidFill>
                  <a:srgbClr val="FFFFFF"/>
                </a:solidFill>
                <a:latin typeface="Inter" pitchFamily="34" charset="0"/>
                <a:ea typeface="Inter" pitchFamily="34" charset="-122"/>
                <a:cs typeface="Inter" pitchFamily="34" charset="-120"/>
              </a:rPr>
              <a:t>Medium: 0</a:t>
            </a:r>
            <a:endParaRPr lang="en-US" sz="1800" dirty="0"/>
          </a:p>
          <a:p>
            <a:pPr algn="l">
              <a:lnSpc>
                <a:spcPts val="2250"/>
              </a:lnSpc>
            </a:pPr>
            <a:endParaRPr lang="en-US" sz="1800" dirty="0"/>
          </a:p>
          <a:p>
            <a:pPr algn="l" marL="190500" indent="-190500">
              <a:lnSpc>
                <a:spcPts val="2250"/>
              </a:lnSpc>
              <a:buSzPct val="100000"/>
              <a:buChar char="•"/>
            </a:pPr>
            <a:r>
              <a:rPr lang="en-US" sz="1800" b="1" spc="-12" kern="0" dirty="0">
                <a:solidFill>
                  <a:srgbClr val="FFFFFF"/>
                </a:solidFill>
                <a:latin typeface="Inter" pitchFamily="34" charset="0"/>
                <a:ea typeface="Inter" pitchFamily="34" charset="-122"/>
                <a:cs typeface="Inter" pitchFamily="34" charset="-120"/>
              </a:rPr>
              <a:t>Complex: 1 </a:t>
            </a:r>
            <a:pPr algn="l">
              <a:lnSpc>
                <a:spcPts val="2250"/>
              </a:lnSpc>
            </a:pPr>
            <a:r>
              <a:rPr lang="en-US" sz="1700" b="1" i="1" spc="-12" kern="0" dirty="0">
                <a:solidFill>
                  <a:srgbClr val="FFFFFF"/>
                </a:solidFill>
                <a:latin typeface="Inter" pitchFamily="34" charset="0"/>
                <a:ea typeface="Inter" pitchFamily="34" charset="-122"/>
                <a:cs typeface="Inter" pitchFamily="34" charset="-120"/>
              </a:rPr>
              <a:t>(rating: 2)</a:t>
            </a:r>
            <a:endParaRPr lang="en-US" sz="1800" dirty="0"/>
          </a:p>
          <a:p>
            <a:pPr algn="l" lvl="1" marL="381000" indent="-190500">
              <a:lnSpc>
                <a:spcPts val="2250"/>
              </a:lnSpc>
              <a:buSzPct val="100000"/>
              <a:buChar char="•"/>
            </a:pPr>
            <a:r>
              <a:rPr lang="en-US" sz="1100" b="0" spc="-12" kern="0" dirty="0">
                <a:solidFill>
                  <a:srgbClr val="FFFFFF"/>
                </a:solidFill>
                <a:latin typeface="Inter" pitchFamily="34" charset="0"/>
                <a:ea typeface="Inter" pitchFamily="34" charset="-122"/>
                <a:cs typeface="Inter" pitchFamily="34" charset="-120"/>
              </a:rPr>
              <a:t>Hesitated for a notable period on where to create new groups</a:t>
            </a:r>
            <a:endParaRPr lang="en-US" sz="1800" dirty="0"/>
          </a:p>
        </p:txBody>
      </p:sp>
      <p:sp>
        <p:nvSpPr>
          <p:cNvPr id="6" name="Text 3"/>
          <p:cNvSpPr/>
          <p:nvPr/>
        </p:nvSpPr>
        <p:spPr>
          <a:xfrm>
            <a:off x="476250" y="1236489"/>
            <a:ext cx="2743200" cy="228600"/>
          </a:xfrm>
          <a:prstGeom prst="rect">
            <a:avLst/>
          </a:prstGeom>
          <a:noFill/>
          <a:ln/>
        </p:spPr>
        <p:txBody>
          <a:bodyPr wrap="square" lIns="0" tIns="0" rIns="0" bIns="0" rtlCol="0" anchor="t"/>
          <a:lstStyle/>
          <a:p>
            <a:pPr algn="l">
              <a:lnSpc>
                <a:spcPts val="1800"/>
              </a:lnSpc>
            </a:pPr>
            <a:r>
              <a:rPr lang="en-US" sz="1800" b="1" dirty="0">
                <a:solidFill>
                  <a:srgbClr val="FFFFFF"/>
                </a:solidFill>
                <a:latin typeface="Montserrat" pitchFamily="34" charset="0"/>
                <a:ea typeface="Montserrat" pitchFamily="34" charset="-122"/>
                <a:cs typeface="Montserrat" pitchFamily="34" charset="-120"/>
              </a:rPr>
              <a:t>ERRORS</a:t>
            </a:r>
            <a:endParaRPr lang="en-US" sz="1800" dirty="0"/>
          </a:p>
        </p:txBody>
      </p:sp>
      <p:sp>
        <p:nvSpPr>
          <p:cNvPr id="7" name="Text 4"/>
          <p:cNvSpPr/>
          <p:nvPr/>
        </p:nvSpPr>
        <p:spPr>
          <a:xfrm>
            <a:off x="476250" y="478012"/>
            <a:ext cx="8229600" cy="304800"/>
          </a:xfrm>
          <a:prstGeom prst="rect">
            <a:avLst/>
          </a:prstGeom>
          <a:noFill/>
          <a:ln/>
        </p:spPr>
        <p:txBody>
          <a:bodyPr wrap="square" lIns="0" tIns="0" rIns="0" bIns="0" rtlCol="0" anchor="t"/>
          <a:lstStyle/>
          <a:p>
            <a:pPr algn="l">
              <a:lnSpc>
                <a:spcPts val="2400"/>
              </a:lnSpc>
            </a:pPr>
            <a:r>
              <a:rPr lang="en-US" sz="2400" b="1" dirty="0">
                <a:solidFill>
                  <a:srgbClr val="FFFCC3"/>
                </a:solidFill>
                <a:latin typeface="Montserrat" pitchFamily="34" charset="0"/>
                <a:ea typeface="Montserrat" pitchFamily="34" charset="-122"/>
                <a:cs typeface="Montserrat" pitchFamily="34" charset="-120"/>
              </a:rPr>
              <a:t>WALT</a:t>
            </a:r>
            <a:endParaRPr lang="en-US" sz="2400" dirty="0"/>
          </a:p>
        </p:txBody>
      </p:sp>
      <p:pic>
        <p:nvPicPr>
          <p:cNvPr id="8" name="Image 0" descr="https://images.unsplash.com/photo-1560250097-0b93528c311a?crop=entropy&amp;cs=tinysrgb&amp;fit=max&amp;fm=jpg&amp;ixid=M3wyMTIyMnwwfDF8c2VhcmNofDd8fHVzZXJ8ZW58MHx8fHwxNjk4MzQyNDk2fDA&amp;ixlib=rb-4.0.3&amp;q=80&amp;w=1080">    </p:cNvPr>
          <p:cNvPicPr>
            <a:picLocks noChangeAspect="1"/>
          </p:cNvPicPr>
          <p:nvPr/>
        </p:nvPicPr>
        <p:blipFill>
          <a:blip r:embed="rId1"/>
          <a:srcRect l="0" r="0" t="5307" b="30354"/>
          <a:stretch/>
        </p:blipFill>
        <p:spPr>
          <a:xfrm>
            <a:off x="7359860" y="139524"/>
            <a:ext cx="1607643" cy="1551698"/>
          </a:xfrm>
          <a:prstGeom prst="ellipse">
            <a:avLst/>
          </a:prstGeom>
        </p:spPr>
      </p:pic>
      <p:pic>
        <p:nvPicPr>
          <p:cNvPr id="9"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1073274" y="682393"/>
            <a:ext cx="7315200" cy="571500"/>
          </a:xfrm>
          <a:prstGeom prst="rect">
            <a:avLst/>
          </a:prstGeom>
          <a:noFill/>
          <a:ln/>
        </p:spPr>
        <p:txBody>
          <a:bodyPr wrap="square" lIns="0" tIns="0" rIns="0" bIns="0" rtlCol="0" anchor="b"/>
          <a:lstStyle/>
          <a:p>
            <a:pPr algn="ctr">
              <a:lnSpc>
                <a:spcPts val="4500"/>
              </a:lnSpc>
            </a:pPr>
            <a:r>
              <a:rPr lang="en-US" sz="4500" b="1" dirty="0">
                <a:solidFill>
                  <a:srgbClr val="FFFFFF"/>
                </a:solidFill>
                <a:latin typeface="Montserrat" pitchFamily="34" charset="0"/>
                <a:ea typeface="Montserrat" pitchFamily="34" charset="-122"/>
                <a:cs typeface="Montserrat" pitchFamily="34" charset="-120"/>
              </a:rPr>
              <a:t>VALUE PROPOSITION</a:t>
            </a:r>
            <a:endParaRPr lang="en-US" sz="4500" dirty="0"/>
          </a:p>
        </p:txBody>
      </p:sp>
      <p:sp>
        <p:nvSpPr>
          <p:cNvPr id="4" name="Text 1"/>
          <p:cNvSpPr/>
          <p:nvPr/>
        </p:nvSpPr>
        <p:spPr>
          <a:xfrm>
            <a:off x="1278189" y="2782099"/>
            <a:ext cx="7315200" cy="285750"/>
          </a:xfrm>
          <a:prstGeom prst="rect">
            <a:avLst/>
          </a:prstGeom>
          <a:noFill/>
          <a:ln/>
        </p:spPr>
        <p:txBody>
          <a:bodyPr wrap="square" lIns="0" tIns="0" rIns="0" bIns="0" rtlCol="0" anchor="b"/>
          <a:lstStyle/>
          <a:p>
            <a:pPr algn="ctr">
              <a:lnSpc>
                <a:spcPts val="2250"/>
              </a:lnSpc>
            </a:pPr>
            <a:r>
              <a:rPr lang="en-US" sz="2300" b="1" dirty="0">
                <a:solidFill>
                  <a:srgbClr val="FFFCC3"/>
                </a:solidFill>
                <a:latin typeface="Montserrat" pitchFamily="34" charset="0"/>
                <a:ea typeface="Montserrat" pitchFamily="34" charset="-122"/>
                <a:cs typeface="Montserrat" pitchFamily="34" charset="-120"/>
              </a:rPr>
              <a:t>CONNECT VULNERABLY &amp; CONSISTENTLY</a:t>
            </a:r>
            <a:endParaRPr lang="en-US" sz="2250" dirty="0"/>
          </a:p>
        </p:txBody>
      </p:sp>
      <p:sp>
        <p:nvSpPr>
          <p:cNvPr id="5" name="Text 2"/>
          <p:cNvSpPr/>
          <p:nvPr/>
        </p:nvSpPr>
        <p:spPr>
          <a:xfrm>
            <a:off x="476250" y="2079222"/>
            <a:ext cx="8229600" cy="523875"/>
          </a:xfrm>
          <a:prstGeom prst="rect">
            <a:avLst/>
          </a:prstGeom>
          <a:noFill/>
          <a:ln/>
        </p:spPr>
        <p:txBody>
          <a:bodyPr wrap="square" lIns="0" tIns="0" rIns="0" bIns="0" rtlCol="0" anchor="t"/>
          <a:lstStyle/>
          <a:p>
            <a:pPr algn="ctr">
              <a:lnSpc>
                <a:spcPts val="4125"/>
              </a:lnSpc>
            </a:pPr>
            <a:r>
              <a:rPr lang="en-US" sz="4100" b="1" dirty="0">
                <a:solidFill>
                  <a:srgbClr val="FFFCC3"/>
                </a:solidFill>
                <a:latin typeface="Montserrat" pitchFamily="34" charset="0"/>
                <a:ea typeface="Montserrat" pitchFamily="34" charset="-122"/>
                <a:cs typeface="Montserrat" pitchFamily="34" charset="-120"/>
              </a:rPr>
              <a:t>TELL ME MORE</a:t>
            </a:r>
            <a:endParaRPr lang="en-US" sz="4125" dirty="0"/>
          </a:p>
        </p:txBody>
      </p:sp>
      <p:pic>
        <p:nvPicPr>
          <p:cNvPr id="6"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6250" y="478012"/>
            <a:ext cx="8229600" cy="304800"/>
          </a:xfrm>
          <a:prstGeom prst="rect">
            <a:avLst/>
          </a:prstGeom>
          <a:noFill/>
          <a:ln/>
        </p:spPr>
        <p:txBody>
          <a:bodyPr wrap="square" lIns="0" tIns="0" rIns="0" bIns="0" rtlCol="0" anchor="t"/>
          <a:lstStyle/>
          <a:p>
            <a:pPr algn="l">
              <a:lnSpc>
                <a:spcPts val="2400"/>
              </a:lnSpc>
            </a:pPr>
            <a:r>
              <a:rPr lang="en-US" sz="2400" b="1" dirty="0">
                <a:solidFill>
                  <a:srgbClr val="FFFCC3"/>
                </a:solidFill>
                <a:latin typeface="Montserrat" pitchFamily="34" charset="0"/>
                <a:ea typeface="Montserrat" pitchFamily="34" charset="-122"/>
                <a:cs typeface="Montserrat" pitchFamily="34" charset="-120"/>
              </a:rPr>
              <a:t>USABILITY GOALS + KEY MEASUREMENTS</a:t>
            </a:r>
            <a:endParaRPr lang="en-US" sz="2400" dirty="0"/>
          </a:p>
        </p:txBody>
      </p:sp>
      <p:sp>
        <p:nvSpPr>
          <p:cNvPr id="4" name="Text 1"/>
          <p:cNvSpPr/>
          <p:nvPr/>
        </p:nvSpPr>
        <p:spPr>
          <a:xfrm>
            <a:off x="476250" y="1187508"/>
            <a:ext cx="4572000" cy="2857500"/>
          </a:xfrm>
          <a:prstGeom prst="rect">
            <a:avLst/>
          </a:prstGeom>
          <a:noFill/>
          <a:ln/>
        </p:spPr>
        <p:txBody>
          <a:bodyPr wrap="square" lIns="0" tIns="0" rIns="0" bIns="0" rtlCol="0" anchor="t"/>
          <a:lstStyle/>
          <a:p>
            <a:pPr algn="l">
              <a:lnSpc>
                <a:spcPts val="2250"/>
              </a:lnSpc>
            </a:pPr>
            <a:r>
              <a:rPr lang="en-US" sz="1800" b="1" spc="-12" kern="0" dirty="0">
                <a:solidFill>
                  <a:srgbClr val="FFFFFF"/>
                </a:solidFill>
                <a:latin typeface="Inter" pitchFamily="34" charset="0"/>
                <a:ea typeface="Inter" pitchFamily="34" charset="-122"/>
                <a:cs typeface="Inter" pitchFamily="34" charset="-120"/>
              </a:rPr>
              <a:t>Goal #1: Efficiency</a:t>
            </a:r>
            <a:endParaRPr lang="en-US" sz="1800" dirty="0"/>
          </a:p>
          <a:p>
            <a:pPr algn="l">
              <a:lnSpc>
                <a:spcPts val="2250"/>
              </a:lnSpc>
            </a:pPr>
            <a:endParaRPr lang="en-US" sz="1800" dirty="0"/>
          </a:p>
          <a:p>
            <a:pPr algn="l" marL="190500" indent="-190500">
              <a:lnSpc>
                <a:spcPts val="2250"/>
              </a:lnSpc>
              <a:buSzPct val="100000"/>
              <a:buChar char="•"/>
            </a:pPr>
            <a:r>
              <a:rPr lang="en-US" sz="1500" b="1" spc="-12" kern="0" dirty="0">
                <a:solidFill>
                  <a:srgbClr val="FFFFFF"/>
                </a:solidFill>
                <a:latin typeface="Inter" pitchFamily="34" charset="0"/>
                <a:ea typeface="Inter" pitchFamily="34" charset="-122"/>
                <a:cs typeface="Inter" pitchFamily="34" charset="-120"/>
              </a:rPr>
              <a:t>Total Errors (across 4 participants)</a:t>
            </a:r>
            <a:endParaRPr lang="en-US" sz="1800" dirty="0"/>
          </a:p>
          <a:p>
            <a:pPr algn="l" lvl="1" marL="381000" indent="-190500">
              <a:lnSpc>
                <a:spcPts val="2250"/>
              </a:lnSpc>
              <a:buSzPct val="100000"/>
              <a:buChar char="•"/>
            </a:pPr>
            <a:r>
              <a:rPr lang="en-US" sz="1500" b="0" spc="-12" kern="0" dirty="0">
                <a:solidFill>
                  <a:srgbClr val="FFFFFF"/>
                </a:solidFill>
                <a:latin typeface="Inter" pitchFamily="34" charset="0"/>
                <a:ea typeface="Inter" pitchFamily="34" charset="-122"/>
                <a:cs typeface="Inter" pitchFamily="34" charset="-120"/>
              </a:rPr>
              <a:t>Simple: 0</a:t>
            </a:r>
            <a:endParaRPr lang="en-US" sz="1800" dirty="0"/>
          </a:p>
          <a:p>
            <a:pPr algn="l" lvl="1" marL="381000" indent="-190500">
              <a:lnSpc>
                <a:spcPts val="2250"/>
              </a:lnSpc>
              <a:buSzPct val="100000"/>
              <a:buChar char="•"/>
            </a:pPr>
            <a:r>
              <a:rPr lang="en-US" sz="1500" b="0" spc="-12" kern="0" dirty="0">
                <a:solidFill>
                  <a:srgbClr val="FFFFFF"/>
                </a:solidFill>
                <a:latin typeface="Inter" pitchFamily="34" charset="0"/>
                <a:ea typeface="Inter" pitchFamily="34" charset="-122"/>
                <a:cs typeface="Inter" pitchFamily="34" charset="-120"/>
              </a:rPr>
              <a:t>Medium: 1</a:t>
            </a:r>
            <a:endParaRPr lang="en-US" sz="1800" dirty="0"/>
          </a:p>
          <a:p>
            <a:pPr algn="l" lvl="1" marL="381000" indent="-190500">
              <a:lnSpc>
                <a:spcPts val="2250"/>
              </a:lnSpc>
              <a:buSzPct val="100000"/>
              <a:buChar char="•"/>
            </a:pPr>
            <a:r>
              <a:rPr lang="en-US" sz="1500" b="0" spc="-12" kern="0" dirty="0">
                <a:solidFill>
                  <a:srgbClr val="FFFFFF"/>
                </a:solidFill>
                <a:latin typeface="Inter" pitchFamily="34" charset="0"/>
                <a:ea typeface="Inter" pitchFamily="34" charset="-122"/>
                <a:cs typeface="Inter" pitchFamily="34" charset="-120"/>
              </a:rPr>
              <a:t>Complex: 1</a:t>
            </a:r>
            <a:endParaRPr lang="en-US" sz="1800" dirty="0"/>
          </a:p>
          <a:p>
            <a:pPr algn="l">
              <a:lnSpc>
                <a:spcPts val="2250"/>
              </a:lnSpc>
            </a:pPr>
            <a:endParaRPr lang="en-US" sz="1800" dirty="0"/>
          </a:p>
          <a:p>
            <a:pPr algn="l" marL="190500" indent="-190500">
              <a:lnSpc>
                <a:spcPts val="2250"/>
              </a:lnSpc>
              <a:buSzPct val="100000"/>
              <a:buChar char="•"/>
            </a:pPr>
            <a:r>
              <a:rPr lang="en-US" sz="1500" b="1" spc="-12" kern="0" dirty="0">
                <a:solidFill>
                  <a:srgbClr val="FFFFFF"/>
                </a:solidFill>
                <a:latin typeface="Inter" pitchFamily="34" charset="0"/>
                <a:ea typeface="Inter" pitchFamily="34" charset="-122"/>
                <a:cs typeface="Inter" pitchFamily="34" charset="-120"/>
              </a:rPr>
              <a:t>Severity of Errors </a:t>
            </a:r>
            <a:endParaRPr lang="en-US" sz="1800" dirty="0"/>
          </a:p>
          <a:p>
            <a:pPr algn="l" lvl="1" marL="381000" indent="-190500">
              <a:lnSpc>
                <a:spcPts val="2250"/>
              </a:lnSpc>
              <a:buSzPct val="100000"/>
              <a:buChar char="•"/>
            </a:pPr>
            <a:r>
              <a:rPr lang="en-US" sz="1500" b="0" spc="-12" kern="0" dirty="0">
                <a:solidFill>
                  <a:srgbClr val="FFFFFF"/>
                </a:solidFill>
                <a:latin typeface="Inter" pitchFamily="34" charset="0"/>
                <a:ea typeface="Inter" pitchFamily="34" charset="-122"/>
                <a:cs typeface="Inter" pitchFamily="34" charset="-120"/>
              </a:rPr>
              <a:t>Average: 2.5</a:t>
            </a:r>
            <a:endParaRPr lang="en-US" sz="1800" dirty="0"/>
          </a:p>
          <a:p>
            <a:pPr algn="l">
              <a:lnSpc>
                <a:spcPts val="2250"/>
              </a:lnSpc>
            </a:pPr>
            <a:endParaRPr lang="en-US" sz="1800" dirty="0"/>
          </a:p>
        </p:txBody>
      </p:sp>
      <p:sp>
        <p:nvSpPr>
          <p:cNvPr id="5" name="Text 2"/>
          <p:cNvSpPr/>
          <p:nvPr/>
        </p:nvSpPr>
        <p:spPr>
          <a:xfrm>
            <a:off x="4572000" y="1186988"/>
            <a:ext cx="4572000" cy="3143250"/>
          </a:xfrm>
          <a:prstGeom prst="rect">
            <a:avLst/>
          </a:prstGeom>
          <a:noFill/>
          <a:ln/>
        </p:spPr>
        <p:txBody>
          <a:bodyPr wrap="square" lIns="0" tIns="0" rIns="0" bIns="0" rtlCol="0" anchor="t"/>
          <a:lstStyle/>
          <a:p>
            <a:pPr algn="l">
              <a:lnSpc>
                <a:spcPts val="2250"/>
              </a:lnSpc>
            </a:pPr>
            <a:r>
              <a:rPr lang="en-US" sz="1800" b="1" spc="-12" kern="0" dirty="0">
                <a:solidFill>
                  <a:srgbClr val="FFFFFF"/>
                </a:solidFill>
                <a:latin typeface="Inter" pitchFamily="34" charset="0"/>
                <a:ea typeface="Inter" pitchFamily="34" charset="-122"/>
                <a:cs typeface="Inter" pitchFamily="34" charset="-120"/>
              </a:rPr>
              <a:t>Goal #2: Pleasing</a:t>
            </a:r>
            <a:endParaRPr lang="en-US" sz="1800" dirty="0"/>
          </a:p>
          <a:p>
            <a:pPr algn="l">
              <a:lnSpc>
                <a:spcPts val="2250"/>
              </a:lnSpc>
            </a:pPr>
            <a:endParaRPr lang="en-US" sz="1800" dirty="0"/>
          </a:p>
          <a:p>
            <a:pPr algn="l" marL="190500" indent="-190500">
              <a:lnSpc>
                <a:spcPts val="2250"/>
              </a:lnSpc>
              <a:buSzPct val="100000"/>
              <a:buChar char="•"/>
            </a:pPr>
            <a:r>
              <a:rPr lang="en-US" sz="1500" b="1" spc="-12" kern="0" dirty="0">
                <a:solidFill>
                  <a:srgbClr val="FFFFFF"/>
                </a:solidFill>
                <a:latin typeface="Inter" pitchFamily="34" charset="0"/>
                <a:ea typeface="Inter" pitchFamily="34" charset="-122"/>
                <a:cs typeface="Inter" pitchFamily="34" charset="-120"/>
              </a:rPr>
              <a:t>Rating of experience and concept on a 1-10 scale</a:t>
            </a:r>
            <a:endParaRPr lang="en-US" sz="1800" dirty="0"/>
          </a:p>
          <a:p>
            <a:pPr algn="l" lvl="1" marL="381000" indent="-190500">
              <a:lnSpc>
                <a:spcPts val="2250"/>
              </a:lnSpc>
              <a:buSzPct val="100000"/>
              <a:buChar char="•"/>
            </a:pPr>
            <a:r>
              <a:rPr lang="en-US" sz="1500" b="0" spc="-12" kern="0" dirty="0">
                <a:solidFill>
                  <a:srgbClr val="FFFFFF"/>
                </a:solidFill>
                <a:latin typeface="Inter" pitchFamily="34" charset="0"/>
                <a:ea typeface="Inter" pitchFamily="34" charset="-122"/>
                <a:cs typeface="Inter" pitchFamily="34" charset="-120"/>
              </a:rPr>
              <a:t>Average: 7.75/10</a:t>
            </a:r>
            <a:endParaRPr lang="en-US" sz="1800" dirty="0"/>
          </a:p>
          <a:p>
            <a:pPr algn="l">
              <a:lnSpc>
                <a:spcPts val="2250"/>
              </a:lnSpc>
            </a:pPr>
            <a:endParaRPr lang="en-US" sz="1800" dirty="0"/>
          </a:p>
          <a:p>
            <a:pPr algn="l" marL="190500" indent="-190500">
              <a:lnSpc>
                <a:spcPts val="2250"/>
              </a:lnSpc>
              <a:buSzPct val="100000"/>
              <a:buChar char="•"/>
            </a:pPr>
            <a:r>
              <a:rPr lang="en-US" sz="1500" b="1" spc="-12" kern="0" dirty="0">
                <a:solidFill>
                  <a:srgbClr val="FFFFFF"/>
                </a:solidFill>
                <a:latin typeface="Inter" pitchFamily="34" charset="0"/>
                <a:ea typeface="Inter" pitchFamily="34" charset="-122"/>
                <a:cs typeface="Inter" pitchFamily="34" charset="-120"/>
              </a:rPr>
              <a:t>Qualitative descriptions of experience</a:t>
            </a:r>
            <a:endParaRPr lang="en-US" sz="1800" dirty="0"/>
          </a:p>
          <a:p>
            <a:pPr algn="l" lvl="1" marL="381000" indent="-190500">
              <a:lnSpc>
                <a:spcPts val="2250"/>
              </a:lnSpc>
              <a:buSzPct val="100000"/>
              <a:buChar char="•"/>
            </a:pPr>
            <a:r>
              <a:rPr lang="en-US" sz="1500" b="0" spc="-12" kern="0" dirty="0">
                <a:solidFill>
                  <a:srgbClr val="FFFFFF"/>
                </a:solidFill>
                <a:latin typeface="Inter" pitchFamily="34" charset="0"/>
                <a:ea typeface="Inter" pitchFamily="34" charset="-122"/>
                <a:cs typeface="Inter" pitchFamily="34" charset="-120"/>
              </a:rPr>
              <a:t>"Felt clear, but vulnerability wasn't inherently encouraged"</a:t>
            </a:r>
            <a:endParaRPr lang="en-US" sz="1800" dirty="0"/>
          </a:p>
          <a:p>
            <a:pPr algn="l" lvl="1" marL="381000" indent="-190500">
              <a:lnSpc>
                <a:spcPts val="2250"/>
              </a:lnSpc>
              <a:buSzPct val="100000"/>
              <a:buChar char="•"/>
            </a:pPr>
            <a:r>
              <a:rPr lang="en-US" sz="1500" b="0" spc="-12" kern="0" dirty="0">
                <a:solidFill>
                  <a:srgbClr val="FFFFFF"/>
                </a:solidFill>
                <a:latin typeface="Inter" pitchFamily="34" charset="0"/>
                <a:ea typeface="Inter" pitchFamily="34" charset="-122"/>
                <a:cs typeface="Inter" pitchFamily="34" charset="-120"/>
              </a:rPr>
              <a:t>"Cool idea, would use with my friends and other groups"</a:t>
            </a:r>
            <a:endParaRPr lang="en-US" sz="1800" dirty="0"/>
          </a:p>
        </p:txBody>
      </p:sp>
      <p:sp>
        <p:nvSpPr>
          <p:cNvPr id="6" name="Text 3"/>
          <p:cNvSpPr/>
          <p:nvPr/>
        </p:nvSpPr>
        <p:spPr>
          <a:xfrm>
            <a:off x="1004455" y="4677121"/>
            <a:ext cx="8229600" cy="297656"/>
          </a:xfrm>
          <a:prstGeom prst="rect">
            <a:avLst/>
          </a:prstGeom>
          <a:noFill/>
          <a:ln/>
        </p:spPr>
        <p:txBody>
          <a:bodyPr wrap="square" lIns="0" tIns="0" rIns="0" bIns="0" rtlCol="0" anchor="t"/>
          <a:lstStyle/>
          <a:p>
            <a:pPr algn="l">
              <a:lnSpc>
                <a:spcPts val="1172"/>
              </a:lnSpc>
            </a:pPr>
            <a:r>
              <a:rPr lang="en-US" sz="900" b="1" spc="-12" kern="0" dirty="0">
                <a:solidFill>
                  <a:srgbClr val="FFFFFF"/>
                </a:solidFill>
                <a:latin typeface="Inter" pitchFamily="34" charset="0"/>
                <a:ea typeface="Inter" pitchFamily="34" charset="-122"/>
                <a:cs typeface="Inter" pitchFamily="34" charset="-120"/>
              </a:rPr>
              <a:t>* We excluded speed as a key measurement because time spent completing the task depended on the amount of time user took to speak out loud about their thought process</a:t>
            </a:r>
            <a:endParaRPr lang="en-US" sz="938" dirty="0"/>
          </a:p>
        </p:txBody>
      </p:sp>
      <p:pic>
        <p:nvPicPr>
          <p:cNvPr id="7"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6143414" y="1274702"/>
            <a:ext cx="2743200" cy="892969"/>
          </a:xfrm>
          <a:prstGeom prst="rect">
            <a:avLst/>
          </a:prstGeom>
          <a:noFill/>
          <a:ln/>
        </p:spPr>
        <p:txBody>
          <a:bodyPr wrap="square" lIns="0" tIns="0" rIns="0" bIns="0" rtlCol="0" anchor="t"/>
          <a:lstStyle/>
          <a:p>
            <a:pPr algn="l">
              <a:lnSpc>
                <a:spcPts val="1172"/>
              </a:lnSpc>
            </a:pPr>
            <a:r>
              <a:rPr lang="en-US" sz="900" b="1" spc="-12" kern="0" dirty="0">
                <a:solidFill>
                  <a:srgbClr val="FFFCC3"/>
                </a:solidFill>
                <a:latin typeface="Inter" pitchFamily="34" charset="0"/>
                <a:ea typeface="Inter" pitchFamily="34" charset="-122"/>
                <a:cs typeface="Inter" pitchFamily="34" charset="-120"/>
              </a:rPr>
              <a:t>Design Change #1:</a:t>
            </a:r>
            <a:endParaRPr lang="en-US" sz="938" dirty="0"/>
          </a:p>
          <a:p>
            <a:pPr algn="l">
              <a:lnSpc>
                <a:spcPts val="1172"/>
              </a:lnSpc>
            </a:pPr>
            <a:r>
              <a:rPr lang="en-US" sz="900" b="1" spc="-12" kern="0" dirty="0">
                <a:solidFill>
                  <a:srgbClr val="FFFCC3"/>
                </a:solidFill>
                <a:latin typeface="Inter" pitchFamily="34" charset="0"/>
                <a:ea typeface="Inter" pitchFamily="34" charset="-122"/>
                <a:cs typeface="Inter" pitchFamily="34" charset="-120"/>
              </a:rPr>
              <a:t>Make Groups page more intuitive to access.</a:t>
            </a:r>
            <a:endParaRPr lang="en-US" sz="938" dirty="0"/>
          </a:p>
          <a:p>
            <a:pPr algn="l">
              <a:lnSpc>
                <a:spcPts val="1172"/>
              </a:lnSpc>
            </a:pPr>
            <a:endParaRPr lang="en-US" sz="938" dirty="0"/>
          </a:p>
          <a:p>
            <a:pPr algn="l">
              <a:lnSpc>
                <a:spcPts val="1172"/>
              </a:lnSpc>
            </a:pPr>
            <a:r>
              <a:rPr lang="en-US" sz="900" b="1" spc="-12" kern="0" dirty="0">
                <a:solidFill>
                  <a:srgbClr val="FFFFFF"/>
                </a:solidFill>
                <a:latin typeface="Inter" pitchFamily="34" charset="0"/>
                <a:ea typeface="Inter" pitchFamily="34" charset="-122"/>
                <a:cs typeface="Inter" pitchFamily="34" charset="-120"/>
              </a:rPr>
              <a:t>We will achieve this by moving some of the functionality of the Groups page to Home so users have easy access.</a:t>
            </a:r>
            <a:endParaRPr lang="en-US" sz="938" dirty="0"/>
          </a:p>
        </p:txBody>
      </p:sp>
      <p:sp>
        <p:nvSpPr>
          <p:cNvPr id="4" name="Text 1"/>
          <p:cNvSpPr/>
          <p:nvPr/>
        </p:nvSpPr>
        <p:spPr>
          <a:xfrm>
            <a:off x="6143414" y="1021681"/>
            <a:ext cx="2743200" cy="171450"/>
          </a:xfrm>
          <a:prstGeom prst="rect">
            <a:avLst/>
          </a:prstGeom>
          <a:noFill/>
          <a:ln/>
        </p:spPr>
        <p:txBody>
          <a:bodyPr wrap="square" lIns="0" tIns="0" rIns="0" bIns="0" rtlCol="0" anchor="t"/>
          <a:lstStyle/>
          <a:p>
            <a:pPr algn="l">
              <a:lnSpc>
                <a:spcPts val="1350"/>
              </a:lnSpc>
            </a:pPr>
            <a:r>
              <a:rPr lang="en-US" sz="1400" b="1" dirty="0">
                <a:solidFill>
                  <a:srgbClr val="FFFFFF"/>
                </a:solidFill>
                <a:latin typeface="Montserrat" pitchFamily="34" charset="0"/>
                <a:ea typeface="Montserrat" pitchFamily="34" charset="-122"/>
                <a:cs typeface="Montserrat" pitchFamily="34" charset="-120"/>
              </a:rPr>
              <a:t>DESIGN CHANGES</a:t>
            </a:r>
            <a:endParaRPr lang="en-US" sz="1350" dirty="0"/>
          </a:p>
        </p:txBody>
      </p:sp>
      <p:sp>
        <p:nvSpPr>
          <p:cNvPr id="5" name="Text 2"/>
          <p:cNvSpPr/>
          <p:nvPr/>
        </p:nvSpPr>
        <p:spPr>
          <a:xfrm>
            <a:off x="3309938" y="1351430"/>
            <a:ext cx="2743200" cy="744141"/>
          </a:xfrm>
          <a:prstGeom prst="rect">
            <a:avLst/>
          </a:prstGeom>
          <a:noFill/>
          <a:ln/>
        </p:spPr>
        <p:txBody>
          <a:bodyPr wrap="square" lIns="0" tIns="0" rIns="0" bIns="0" rtlCol="0" anchor="t"/>
          <a:lstStyle/>
          <a:p>
            <a:pPr algn="l">
              <a:lnSpc>
                <a:spcPts val="1172"/>
              </a:lnSpc>
            </a:pPr>
            <a:r>
              <a:rPr lang="en-US" sz="900" b="1" spc="-12" kern="0" dirty="0">
                <a:solidFill>
                  <a:srgbClr val="FFFCC3"/>
                </a:solidFill>
                <a:latin typeface="Inter" pitchFamily="34" charset="0"/>
                <a:ea typeface="Inter" pitchFamily="34" charset="-122"/>
                <a:cs typeface="Inter" pitchFamily="34" charset="-120"/>
              </a:rPr>
              <a:t>Implication #1:</a:t>
            </a:r>
            <a:endParaRPr lang="en-US" sz="938" dirty="0"/>
          </a:p>
          <a:p>
            <a:pPr algn="l">
              <a:lnSpc>
                <a:spcPts val="1172"/>
              </a:lnSpc>
            </a:pPr>
            <a:r>
              <a:rPr lang="en-US" sz="900" b="1" i="1" spc="-12" kern="0" dirty="0">
                <a:solidFill>
                  <a:srgbClr val="FFFCC3"/>
                </a:solidFill>
                <a:latin typeface="Inter" pitchFamily="34" charset="0"/>
                <a:ea typeface="Inter" pitchFamily="34" charset="-122"/>
                <a:cs typeface="Inter" pitchFamily="34" charset="-120"/>
              </a:rPr>
              <a:t>The Groups Tab is too disjointed from Home, and vice versa.</a:t>
            </a:r>
            <a:endParaRPr lang="en-US" sz="938" dirty="0"/>
          </a:p>
          <a:p>
            <a:pPr algn="l">
              <a:lnSpc>
                <a:spcPts val="1172"/>
              </a:lnSpc>
            </a:pPr>
            <a:endParaRPr lang="en-US" sz="938" dirty="0"/>
          </a:p>
          <a:p>
            <a:pPr algn="l">
              <a:lnSpc>
                <a:spcPts val="1172"/>
              </a:lnSpc>
            </a:pPr>
            <a:endParaRPr lang="en-US" sz="938" dirty="0"/>
          </a:p>
        </p:txBody>
      </p:sp>
      <p:sp>
        <p:nvSpPr>
          <p:cNvPr id="6" name="Text 3"/>
          <p:cNvSpPr/>
          <p:nvPr/>
        </p:nvSpPr>
        <p:spPr>
          <a:xfrm>
            <a:off x="3309938" y="1021680"/>
            <a:ext cx="2743200" cy="171450"/>
          </a:xfrm>
          <a:prstGeom prst="rect">
            <a:avLst/>
          </a:prstGeom>
          <a:noFill/>
          <a:ln/>
        </p:spPr>
        <p:txBody>
          <a:bodyPr wrap="square" lIns="0" tIns="0" rIns="0" bIns="0" rtlCol="0" anchor="t"/>
          <a:lstStyle/>
          <a:p>
            <a:pPr algn="l">
              <a:lnSpc>
                <a:spcPts val="1350"/>
              </a:lnSpc>
            </a:pPr>
            <a:r>
              <a:rPr lang="en-US" sz="1400" b="1" dirty="0">
                <a:solidFill>
                  <a:srgbClr val="FFFFFF"/>
                </a:solidFill>
                <a:latin typeface="Montserrat" pitchFamily="34" charset="0"/>
                <a:ea typeface="Montserrat" pitchFamily="34" charset="-122"/>
                <a:cs typeface="Montserrat" pitchFamily="34" charset="-120"/>
              </a:rPr>
              <a:t>IMPLICATIONS</a:t>
            </a:r>
            <a:endParaRPr lang="en-US" sz="1350" dirty="0"/>
          </a:p>
        </p:txBody>
      </p:sp>
      <p:sp>
        <p:nvSpPr>
          <p:cNvPr id="7" name="Text 4"/>
          <p:cNvSpPr/>
          <p:nvPr/>
        </p:nvSpPr>
        <p:spPr>
          <a:xfrm>
            <a:off x="476250" y="1351430"/>
            <a:ext cx="2743200" cy="892969"/>
          </a:xfrm>
          <a:prstGeom prst="rect">
            <a:avLst/>
          </a:prstGeom>
          <a:noFill/>
          <a:ln/>
        </p:spPr>
        <p:txBody>
          <a:bodyPr wrap="square" lIns="0" tIns="0" rIns="0" bIns="0" rtlCol="0" anchor="t"/>
          <a:lstStyle/>
          <a:p>
            <a:pPr algn="l">
              <a:lnSpc>
                <a:spcPts val="1172"/>
              </a:lnSpc>
            </a:pPr>
            <a:r>
              <a:rPr lang="en-US" sz="900" b="1" spc="-12" kern="0" dirty="0">
                <a:solidFill>
                  <a:srgbClr val="FFFCC3"/>
                </a:solidFill>
                <a:latin typeface="Inter" pitchFamily="34" charset="0"/>
                <a:ea typeface="Inter" pitchFamily="34" charset="-122"/>
                <a:cs typeface="Inter" pitchFamily="34" charset="-120"/>
              </a:rPr>
              <a:t>Key Finding #1: </a:t>
            </a:r>
            <a:endParaRPr lang="en-US" sz="938" dirty="0"/>
          </a:p>
          <a:p>
            <a:pPr algn="l">
              <a:lnSpc>
                <a:spcPts val="1172"/>
              </a:lnSpc>
            </a:pPr>
            <a:r>
              <a:rPr lang="en-US" sz="900" b="1" i="1" spc="-12" kern="0" dirty="0">
                <a:solidFill>
                  <a:srgbClr val="FFFCC3"/>
                </a:solidFill>
                <a:latin typeface="Inter" pitchFamily="34" charset="0"/>
                <a:ea typeface="Inter" pitchFamily="34" charset="-122"/>
                <a:cs typeface="Inter" pitchFamily="34" charset="-120"/>
              </a:rPr>
              <a:t>What is the point of the Groups tab?</a:t>
            </a:r>
            <a:endParaRPr lang="en-US" sz="938" dirty="0"/>
          </a:p>
          <a:p>
            <a:pPr algn="l">
              <a:lnSpc>
                <a:spcPts val="1172"/>
              </a:lnSpc>
            </a:pPr>
            <a:endParaRPr lang="en-US" sz="938" dirty="0"/>
          </a:p>
          <a:p>
            <a:pPr algn="l">
              <a:lnSpc>
                <a:spcPts val="1172"/>
              </a:lnSpc>
            </a:pPr>
            <a:r>
              <a:rPr lang="en-US" sz="900" b="0" spc="-12" kern="0" dirty="0">
                <a:solidFill>
                  <a:srgbClr val="FFFFFF"/>
                </a:solidFill>
                <a:latin typeface="Inter" pitchFamily="34" charset="0"/>
                <a:ea typeface="Inter" pitchFamily="34" charset="-122"/>
                <a:cs typeface="Inter" pitchFamily="34" charset="-120"/>
              </a:rPr>
              <a:t>For some users, it was not intuitive to navigate to the Groups tab to create a new group or suggest a question</a:t>
            </a:r>
            <a:endParaRPr lang="en-US" sz="938" dirty="0"/>
          </a:p>
        </p:txBody>
      </p:sp>
      <p:sp>
        <p:nvSpPr>
          <p:cNvPr id="8" name="Text 5"/>
          <p:cNvSpPr/>
          <p:nvPr/>
        </p:nvSpPr>
        <p:spPr>
          <a:xfrm>
            <a:off x="476250" y="1021680"/>
            <a:ext cx="2743200" cy="171450"/>
          </a:xfrm>
          <a:prstGeom prst="rect">
            <a:avLst/>
          </a:prstGeom>
          <a:noFill/>
          <a:ln/>
        </p:spPr>
        <p:txBody>
          <a:bodyPr wrap="square" lIns="0" tIns="0" rIns="0" bIns="0" rtlCol="0" anchor="t"/>
          <a:lstStyle/>
          <a:p>
            <a:pPr algn="l">
              <a:lnSpc>
                <a:spcPts val="1350"/>
              </a:lnSpc>
            </a:pPr>
            <a:r>
              <a:rPr lang="en-US" sz="1400" b="1" dirty="0">
                <a:solidFill>
                  <a:srgbClr val="FFFFFF"/>
                </a:solidFill>
                <a:latin typeface="Montserrat" pitchFamily="34" charset="0"/>
                <a:ea typeface="Montserrat" pitchFamily="34" charset="-122"/>
                <a:cs typeface="Montserrat" pitchFamily="34" charset="-120"/>
              </a:rPr>
              <a:t>KEY FINDINGS</a:t>
            </a:r>
            <a:endParaRPr lang="en-US" sz="1350" dirty="0"/>
          </a:p>
        </p:txBody>
      </p:sp>
      <p:sp>
        <p:nvSpPr>
          <p:cNvPr id="9" name="Text 6"/>
          <p:cNvSpPr/>
          <p:nvPr/>
        </p:nvSpPr>
        <p:spPr>
          <a:xfrm>
            <a:off x="476250" y="478012"/>
            <a:ext cx="8229600" cy="304800"/>
          </a:xfrm>
          <a:prstGeom prst="rect">
            <a:avLst/>
          </a:prstGeom>
          <a:noFill/>
          <a:ln/>
        </p:spPr>
        <p:txBody>
          <a:bodyPr wrap="square" lIns="0" tIns="0" rIns="0" bIns="0" rtlCol="0" anchor="t"/>
          <a:lstStyle/>
          <a:p>
            <a:pPr algn="l">
              <a:lnSpc>
                <a:spcPts val="2400"/>
              </a:lnSpc>
            </a:pPr>
            <a:r>
              <a:rPr lang="en-US" sz="2400" b="1" dirty="0">
                <a:solidFill>
                  <a:srgbClr val="FFFFFF"/>
                </a:solidFill>
                <a:latin typeface="Montserrat" pitchFamily="34" charset="0"/>
                <a:ea typeface="Montserrat" pitchFamily="34" charset="-122"/>
                <a:cs typeface="Montserrat" pitchFamily="34" charset="-120"/>
              </a:rPr>
              <a:t>IMPLICATIONS/BIG PICTURE</a:t>
            </a:r>
            <a:endParaRPr lang="en-US" sz="2400" dirty="0"/>
          </a:p>
        </p:txBody>
      </p:sp>
      <p:sp>
        <p:nvSpPr>
          <p:cNvPr id="10" name="Shape 7"/>
          <p:cNvSpPr/>
          <p:nvPr/>
        </p:nvSpPr>
        <p:spPr>
          <a:xfrm>
            <a:off x="2032628" y="1105265"/>
            <a:ext cx="1047750" cy="0"/>
          </a:xfrm>
          <a:prstGeom prst="line">
            <a:avLst/>
          </a:prstGeom>
          <a:solidFill>
            <a:srgbClr val="FFFFFF"/>
          </a:solidFill>
          <a:ln w="21167">
            <a:solidFill>
              <a:srgbClr val="FFFFFF"/>
            </a:solidFill>
            <a:prstDash val="solid"/>
            <a:headEnd type="none"/>
            <a:tailEnd type="triangle"/>
          </a:ln>
        </p:spPr>
      </p:sp>
      <p:sp>
        <p:nvSpPr>
          <p:cNvPr id="11" name="Shape 8"/>
          <p:cNvSpPr/>
          <p:nvPr/>
        </p:nvSpPr>
        <p:spPr>
          <a:xfrm>
            <a:off x="4897918" y="1102734"/>
            <a:ext cx="1047750" cy="0"/>
          </a:xfrm>
          <a:prstGeom prst="line">
            <a:avLst/>
          </a:prstGeom>
          <a:solidFill>
            <a:srgbClr val="FFFFFF"/>
          </a:solidFill>
          <a:ln w="21167">
            <a:solidFill>
              <a:srgbClr val="FFFFFF"/>
            </a:solidFill>
            <a:prstDash val="solid"/>
            <a:headEnd type="none"/>
            <a:tailEnd type="triangle"/>
          </a:ln>
        </p:spPr>
      </p:sp>
      <p:sp>
        <p:nvSpPr>
          <p:cNvPr id="12" name="Shape 9"/>
          <p:cNvSpPr/>
          <p:nvPr/>
        </p:nvSpPr>
        <p:spPr>
          <a:xfrm>
            <a:off x="475796" y="2358684"/>
            <a:ext cx="8191675" cy="0"/>
          </a:xfrm>
          <a:prstGeom prst="line">
            <a:avLst/>
          </a:prstGeom>
          <a:solidFill>
            <a:srgbClr val="FFFFFF"/>
          </a:solidFill>
          <a:ln w="21167">
            <a:solidFill>
              <a:srgbClr val="FFFFFF"/>
            </a:solidFill>
            <a:prstDash val="solid"/>
            <a:headEnd type="none"/>
            <a:tailEnd type="none"/>
          </a:ln>
        </p:spPr>
      </p:sp>
      <p:sp>
        <p:nvSpPr>
          <p:cNvPr id="13" name="Text 10"/>
          <p:cNvSpPr/>
          <p:nvPr/>
        </p:nvSpPr>
        <p:spPr>
          <a:xfrm>
            <a:off x="6143414" y="2474209"/>
            <a:ext cx="2743200" cy="148828"/>
          </a:xfrm>
          <a:prstGeom prst="rect">
            <a:avLst/>
          </a:prstGeom>
          <a:noFill/>
          <a:ln/>
        </p:spPr>
        <p:txBody>
          <a:bodyPr wrap="square" lIns="0" tIns="0" rIns="0" bIns="0" rtlCol="0" anchor="t"/>
          <a:lstStyle/>
          <a:p>
            <a:pPr algn="l">
              <a:lnSpc>
                <a:spcPts val="1172"/>
              </a:lnSpc>
            </a:pPr>
            <a:r>
              <a:rPr lang="en-US" sz="900" b="1" spc="-12" kern="0" dirty="0">
                <a:solidFill>
                  <a:srgbClr val="FFFCC3"/>
                </a:solidFill>
                <a:latin typeface="Inter" pitchFamily="34" charset="0"/>
                <a:ea typeface="Inter" pitchFamily="34" charset="-122"/>
                <a:cs typeface="Inter" pitchFamily="34" charset="-120"/>
              </a:rPr>
              <a:t>Design Change #2:</a:t>
            </a:r>
            <a:endParaRPr lang="en-US" sz="938" dirty="0"/>
          </a:p>
        </p:txBody>
      </p:sp>
      <p:sp>
        <p:nvSpPr>
          <p:cNvPr id="14" name="Text 11"/>
          <p:cNvSpPr/>
          <p:nvPr/>
        </p:nvSpPr>
        <p:spPr>
          <a:xfrm>
            <a:off x="3309938" y="2474209"/>
            <a:ext cx="2743200" cy="892969"/>
          </a:xfrm>
          <a:prstGeom prst="rect">
            <a:avLst/>
          </a:prstGeom>
          <a:noFill/>
          <a:ln/>
        </p:spPr>
        <p:txBody>
          <a:bodyPr wrap="square" lIns="0" tIns="0" rIns="0" bIns="0" rtlCol="0" anchor="t"/>
          <a:lstStyle/>
          <a:p>
            <a:pPr algn="l">
              <a:lnSpc>
                <a:spcPts val="1172"/>
              </a:lnSpc>
            </a:pPr>
            <a:r>
              <a:rPr lang="en-US" sz="900" b="1" spc="-12" kern="0" dirty="0">
                <a:solidFill>
                  <a:srgbClr val="FFFCC3"/>
                </a:solidFill>
                <a:latin typeface="Inter" pitchFamily="34" charset="0"/>
                <a:ea typeface="Inter" pitchFamily="34" charset="-122"/>
                <a:cs typeface="Inter" pitchFamily="34" charset="-120"/>
              </a:rPr>
              <a:t>Implication #2:</a:t>
            </a:r>
            <a:endParaRPr lang="en-US" sz="938" dirty="0"/>
          </a:p>
          <a:p>
            <a:pPr algn="l">
              <a:lnSpc>
                <a:spcPts val="1172"/>
              </a:lnSpc>
            </a:pPr>
            <a:r>
              <a:rPr lang="en-US" sz="900" b="1" i="1" spc="-12" kern="0" dirty="0">
                <a:solidFill>
                  <a:srgbClr val="FFFCC3"/>
                </a:solidFill>
                <a:latin typeface="Inter" pitchFamily="34" charset="0"/>
                <a:ea typeface="Inter" pitchFamily="34" charset="-122"/>
                <a:cs typeface="Inter" pitchFamily="34" charset="-120"/>
              </a:rPr>
              <a:t>UI is not novel enough to encourage new ways of connecting. </a:t>
            </a:r>
            <a:endParaRPr lang="en-US" sz="938" dirty="0"/>
          </a:p>
          <a:p>
            <a:pPr algn="l">
              <a:lnSpc>
                <a:spcPts val="1172"/>
              </a:lnSpc>
            </a:pPr>
            <a:endParaRPr lang="en-US" sz="938" dirty="0"/>
          </a:p>
          <a:p>
            <a:pPr algn="l">
              <a:lnSpc>
                <a:spcPts val="1172"/>
              </a:lnSpc>
            </a:pPr>
            <a:r>
              <a:rPr lang="en-US" sz="900" b="0" spc="-12" kern="0" dirty="0">
                <a:solidFill>
                  <a:srgbClr val="FFFFFF"/>
                </a:solidFill>
                <a:latin typeface="Inter" pitchFamily="34" charset="0"/>
                <a:ea typeface="Inter" pitchFamily="34" charset="-122"/>
                <a:cs typeface="Inter" pitchFamily="34" charset="-120"/>
              </a:rPr>
              <a:t>The questions were not the "star" of the user's experience. </a:t>
            </a:r>
            <a:endParaRPr lang="en-US" sz="938" dirty="0"/>
          </a:p>
        </p:txBody>
      </p:sp>
      <p:sp>
        <p:nvSpPr>
          <p:cNvPr id="15" name="Text 12"/>
          <p:cNvSpPr/>
          <p:nvPr/>
        </p:nvSpPr>
        <p:spPr>
          <a:xfrm>
            <a:off x="476250" y="2474209"/>
            <a:ext cx="2743200" cy="892969"/>
          </a:xfrm>
          <a:prstGeom prst="rect">
            <a:avLst/>
          </a:prstGeom>
          <a:noFill/>
          <a:ln/>
        </p:spPr>
        <p:txBody>
          <a:bodyPr wrap="square" lIns="0" tIns="0" rIns="0" bIns="0" rtlCol="0" anchor="t"/>
          <a:lstStyle/>
          <a:p>
            <a:pPr algn="l">
              <a:lnSpc>
                <a:spcPts val="1172"/>
              </a:lnSpc>
            </a:pPr>
            <a:r>
              <a:rPr lang="en-US" sz="900" b="1" spc="-12" kern="0" dirty="0">
                <a:solidFill>
                  <a:srgbClr val="FFFCC3"/>
                </a:solidFill>
                <a:latin typeface="Inter" pitchFamily="34" charset="0"/>
                <a:ea typeface="Inter" pitchFamily="34" charset="-122"/>
                <a:cs typeface="Inter" pitchFamily="34" charset="-120"/>
              </a:rPr>
              <a:t>Key Finding #2:</a:t>
            </a:r>
            <a:endParaRPr lang="en-US" sz="938" dirty="0"/>
          </a:p>
          <a:p>
            <a:pPr algn="l">
              <a:lnSpc>
                <a:spcPts val="1172"/>
              </a:lnSpc>
            </a:pPr>
            <a:r>
              <a:rPr lang="en-US" sz="900" b="1" i="1" spc="-12" kern="0" dirty="0">
                <a:solidFill>
                  <a:srgbClr val="FFFCC3"/>
                </a:solidFill>
                <a:latin typeface="Inter" pitchFamily="34" charset="0"/>
                <a:ea typeface="Inter" pitchFamily="34" charset="-122"/>
                <a:cs typeface="Inter" pitchFamily="34" charset="-120"/>
              </a:rPr>
              <a:t>Design is misaligned with TMM's purpose.</a:t>
            </a:r>
            <a:endParaRPr lang="en-US" sz="938" dirty="0"/>
          </a:p>
          <a:p>
            <a:pPr algn="l">
              <a:lnSpc>
                <a:spcPts val="1172"/>
              </a:lnSpc>
            </a:pPr>
            <a:endParaRPr lang="en-US" sz="938" dirty="0"/>
          </a:p>
          <a:p>
            <a:pPr algn="l">
              <a:lnSpc>
                <a:spcPts val="1172"/>
              </a:lnSpc>
            </a:pPr>
            <a:r>
              <a:rPr lang="en-US" sz="900" b="0" spc="-12" kern="0" dirty="0">
                <a:solidFill>
                  <a:srgbClr val="FFFFFF"/>
                </a:solidFill>
                <a:latin typeface="Inter" pitchFamily="34" charset="0"/>
                <a:ea typeface="Inter" pitchFamily="34" charset="-122"/>
                <a:cs typeface="Inter" pitchFamily="34" charset="-120"/>
              </a:rPr>
              <a:t>Some users viewed the app as another social media or texting app. It was not clear that this takes connection a step deeper. </a:t>
            </a:r>
            <a:endParaRPr lang="en-US" sz="938" dirty="0"/>
          </a:p>
        </p:txBody>
      </p:sp>
      <p:sp>
        <p:nvSpPr>
          <p:cNvPr id="16" name="Shape 13"/>
          <p:cNvSpPr/>
          <p:nvPr/>
        </p:nvSpPr>
        <p:spPr>
          <a:xfrm>
            <a:off x="473264" y="3649680"/>
            <a:ext cx="8191675" cy="0"/>
          </a:xfrm>
          <a:prstGeom prst="line">
            <a:avLst/>
          </a:prstGeom>
          <a:solidFill>
            <a:srgbClr val="FFFFFF"/>
          </a:solidFill>
          <a:ln w="21167">
            <a:solidFill>
              <a:srgbClr val="FFFFFF"/>
            </a:solidFill>
            <a:prstDash val="solid"/>
            <a:headEnd type="none"/>
            <a:tailEnd type="none"/>
          </a:ln>
        </p:spPr>
      </p:sp>
      <p:sp>
        <p:nvSpPr>
          <p:cNvPr id="17" name="Text 14"/>
          <p:cNvSpPr/>
          <p:nvPr/>
        </p:nvSpPr>
        <p:spPr>
          <a:xfrm>
            <a:off x="6140883" y="3765206"/>
            <a:ext cx="2743200" cy="892969"/>
          </a:xfrm>
          <a:prstGeom prst="rect">
            <a:avLst/>
          </a:prstGeom>
          <a:noFill/>
          <a:ln/>
        </p:spPr>
        <p:txBody>
          <a:bodyPr wrap="square" lIns="0" tIns="0" rIns="0" bIns="0" rtlCol="0" anchor="t"/>
          <a:lstStyle/>
          <a:p>
            <a:pPr algn="l">
              <a:lnSpc>
                <a:spcPts val="1172"/>
              </a:lnSpc>
            </a:pPr>
            <a:r>
              <a:rPr lang="en-US" sz="900" b="1" spc="-12" kern="0" dirty="0">
                <a:solidFill>
                  <a:srgbClr val="FFFCC3"/>
                </a:solidFill>
                <a:latin typeface="Inter" pitchFamily="34" charset="0"/>
                <a:ea typeface="Inter" pitchFamily="34" charset="-122"/>
                <a:cs typeface="Inter" pitchFamily="34" charset="-120"/>
              </a:rPr>
              <a:t>Design Change #3:</a:t>
            </a:r>
            <a:endParaRPr lang="en-US" sz="938" dirty="0"/>
          </a:p>
          <a:p>
            <a:pPr algn="l">
              <a:lnSpc>
                <a:spcPts val="1172"/>
              </a:lnSpc>
            </a:pPr>
            <a:r>
              <a:rPr lang="en-US" sz="900" b="1" i="1" spc="-12" kern="0" dirty="0">
                <a:solidFill>
                  <a:srgbClr val="FFFCC3"/>
                </a:solidFill>
                <a:latin typeface="Inter" pitchFamily="34" charset="0"/>
                <a:ea typeface="Inter" pitchFamily="34" charset="-122"/>
                <a:cs typeface="Inter" pitchFamily="34" charset="-120"/>
              </a:rPr>
              <a:t>Make the Home screen more action-oriented.</a:t>
            </a:r>
            <a:endParaRPr lang="en-US" sz="938" dirty="0"/>
          </a:p>
          <a:p>
            <a:pPr algn="l">
              <a:lnSpc>
                <a:spcPts val="1172"/>
              </a:lnSpc>
            </a:pPr>
            <a:endParaRPr lang="en-US" sz="938" dirty="0"/>
          </a:p>
          <a:p>
            <a:pPr algn="l">
              <a:lnSpc>
                <a:spcPts val="1172"/>
              </a:lnSpc>
            </a:pPr>
            <a:r>
              <a:rPr lang="en-US" sz="900" b="0" spc="-12" kern="0" dirty="0">
                <a:solidFill>
                  <a:srgbClr val="FFFFFF"/>
                </a:solidFill>
                <a:latin typeface="Inter" pitchFamily="34" charset="0"/>
                <a:ea typeface="Inter" pitchFamily="34" charset="-122"/>
                <a:cs typeface="Inter" pitchFamily="34" charset="-120"/>
              </a:rPr>
              <a:t>Separate notifications into a separate tab, adding additional buttons.</a:t>
            </a:r>
            <a:endParaRPr lang="en-US" sz="938" dirty="0"/>
          </a:p>
        </p:txBody>
      </p:sp>
      <p:sp>
        <p:nvSpPr>
          <p:cNvPr id="18" name="Text 15"/>
          <p:cNvSpPr/>
          <p:nvPr/>
        </p:nvSpPr>
        <p:spPr>
          <a:xfrm>
            <a:off x="3307406" y="3765206"/>
            <a:ext cx="2743200" cy="892969"/>
          </a:xfrm>
          <a:prstGeom prst="rect">
            <a:avLst/>
          </a:prstGeom>
          <a:noFill/>
          <a:ln/>
        </p:spPr>
        <p:txBody>
          <a:bodyPr wrap="square" lIns="0" tIns="0" rIns="0" bIns="0" rtlCol="0" anchor="t"/>
          <a:lstStyle/>
          <a:p>
            <a:pPr algn="l">
              <a:lnSpc>
                <a:spcPts val="1172"/>
              </a:lnSpc>
            </a:pPr>
            <a:r>
              <a:rPr lang="en-US" sz="900" b="1" spc="-12" kern="0" dirty="0">
                <a:solidFill>
                  <a:srgbClr val="FFFCC3"/>
                </a:solidFill>
                <a:latin typeface="Inter" pitchFamily="34" charset="0"/>
                <a:ea typeface="Inter" pitchFamily="34" charset="-122"/>
                <a:cs typeface="Inter" pitchFamily="34" charset="-120"/>
              </a:rPr>
              <a:t>Implication #3:</a:t>
            </a:r>
            <a:endParaRPr lang="en-US" sz="938" dirty="0"/>
          </a:p>
          <a:p>
            <a:pPr algn="l">
              <a:lnSpc>
                <a:spcPts val="1172"/>
              </a:lnSpc>
            </a:pPr>
            <a:r>
              <a:rPr lang="en-US" sz="900" b="1" i="1" spc="-12" kern="0" dirty="0">
                <a:solidFill>
                  <a:srgbClr val="FFFCC3"/>
                </a:solidFill>
                <a:latin typeface="Inter" pitchFamily="34" charset="0"/>
                <a:ea typeface="Inter" pitchFamily="34" charset="-122"/>
                <a:cs typeface="Inter" pitchFamily="34" charset="-120"/>
              </a:rPr>
              <a:t>Home's purpose needs to be more clearly defined</a:t>
            </a:r>
            <a:pPr algn="l">
              <a:lnSpc>
                <a:spcPts val="1172"/>
              </a:lnSpc>
            </a:pPr>
            <a:r>
              <a:rPr lang="en-US" sz="900" b="1" spc="-12" kern="0" dirty="0">
                <a:solidFill>
                  <a:srgbClr val="FFFFFF"/>
                </a:solidFill>
                <a:latin typeface="Inter" pitchFamily="34" charset="0"/>
                <a:ea typeface="Inter" pitchFamily="34" charset="-122"/>
                <a:cs typeface="Inter" pitchFamily="34" charset="-120"/>
              </a:rPr>
              <a:t>.</a:t>
            </a:r>
            <a:endParaRPr lang="en-US" sz="938" dirty="0"/>
          </a:p>
          <a:p>
            <a:pPr algn="l">
              <a:lnSpc>
                <a:spcPts val="1172"/>
              </a:lnSpc>
            </a:pPr>
            <a:endParaRPr lang="en-US" sz="938" dirty="0"/>
          </a:p>
          <a:p>
            <a:pPr algn="l">
              <a:lnSpc>
                <a:spcPts val="1172"/>
              </a:lnSpc>
            </a:pPr>
            <a:r>
              <a:rPr lang="en-US" sz="900" b="1" spc="-12" kern="0" dirty="0">
                <a:solidFill>
                  <a:srgbClr val="FFFFFF"/>
                </a:solidFill>
                <a:latin typeface="Inter" pitchFamily="34" charset="0"/>
                <a:ea typeface="Inter" pitchFamily="34" charset="-122"/>
                <a:cs typeface="Inter" pitchFamily="34" charset="-120"/>
              </a:rPr>
              <a:t>Is it a notification center, a welcome page, a launchpad for other functions?</a:t>
            </a:r>
            <a:endParaRPr lang="en-US" sz="938" dirty="0"/>
          </a:p>
        </p:txBody>
      </p:sp>
      <p:sp>
        <p:nvSpPr>
          <p:cNvPr id="19" name="Text 16"/>
          <p:cNvSpPr/>
          <p:nvPr/>
        </p:nvSpPr>
        <p:spPr>
          <a:xfrm>
            <a:off x="473719" y="3765206"/>
            <a:ext cx="2743200" cy="1041797"/>
          </a:xfrm>
          <a:prstGeom prst="rect">
            <a:avLst/>
          </a:prstGeom>
          <a:noFill/>
          <a:ln/>
        </p:spPr>
        <p:txBody>
          <a:bodyPr wrap="square" lIns="0" tIns="0" rIns="0" bIns="0" rtlCol="0" anchor="t"/>
          <a:lstStyle/>
          <a:p>
            <a:pPr algn="l">
              <a:lnSpc>
                <a:spcPts val="1172"/>
              </a:lnSpc>
            </a:pPr>
            <a:r>
              <a:rPr lang="en-US" sz="900" b="1" spc="-12" kern="0" dirty="0">
                <a:solidFill>
                  <a:srgbClr val="FFFCC3"/>
                </a:solidFill>
                <a:latin typeface="Inter" pitchFamily="34" charset="0"/>
                <a:ea typeface="Inter" pitchFamily="34" charset="-122"/>
                <a:cs typeface="Inter" pitchFamily="34" charset="-120"/>
              </a:rPr>
              <a:t>Key Finding #3:</a:t>
            </a:r>
            <a:endParaRPr lang="en-US" sz="938" dirty="0"/>
          </a:p>
          <a:p>
            <a:pPr algn="l">
              <a:lnSpc>
                <a:spcPts val="1172"/>
              </a:lnSpc>
            </a:pPr>
            <a:r>
              <a:rPr lang="en-US" sz="900" b="1" i="1" spc="-12" kern="0" dirty="0">
                <a:solidFill>
                  <a:srgbClr val="FFFCC3"/>
                </a:solidFill>
                <a:latin typeface="Inter" pitchFamily="34" charset="0"/>
                <a:ea typeface="Inter" pitchFamily="34" charset="-122"/>
                <a:cs typeface="Inter" pitchFamily="34" charset="-120"/>
              </a:rPr>
              <a:t>Home screen did not have a clear purpose.</a:t>
            </a:r>
            <a:endParaRPr lang="en-US" sz="938" dirty="0"/>
          </a:p>
          <a:p>
            <a:pPr algn="l">
              <a:lnSpc>
                <a:spcPts val="1172"/>
              </a:lnSpc>
            </a:pPr>
            <a:endParaRPr lang="en-US" sz="938" dirty="0"/>
          </a:p>
          <a:p>
            <a:pPr algn="l">
              <a:lnSpc>
                <a:spcPts val="1172"/>
              </a:lnSpc>
            </a:pPr>
            <a:r>
              <a:rPr lang="en-US" sz="900" b="0" spc="-12" kern="0" dirty="0">
                <a:solidFill>
                  <a:srgbClr val="FFFFFF"/>
                </a:solidFill>
                <a:latin typeface="Inter" pitchFamily="34" charset="0"/>
                <a:ea typeface="Inter" pitchFamily="34" charset="-122"/>
                <a:cs typeface="Inter" pitchFamily="34" charset="-120"/>
              </a:rPr>
              <a:t>We realized that none of the tasks could be carried out by staying on the Home screen. Additionally the list of notifications on Home made it feel like a Messenger-style app.</a:t>
            </a:r>
            <a:endParaRPr lang="en-US" sz="938" dirty="0"/>
          </a:p>
        </p:txBody>
      </p:sp>
      <p:sp>
        <p:nvSpPr>
          <p:cNvPr id="20" name="Text 17"/>
          <p:cNvSpPr/>
          <p:nvPr/>
        </p:nvSpPr>
        <p:spPr>
          <a:xfrm>
            <a:off x="6143414" y="2995338"/>
            <a:ext cx="2743200" cy="446484"/>
          </a:xfrm>
          <a:prstGeom prst="rect">
            <a:avLst/>
          </a:prstGeom>
          <a:noFill/>
          <a:ln/>
        </p:spPr>
        <p:txBody>
          <a:bodyPr wrap="square" lIns="0" tIns="0" rIns="0" bIns="0" rtlCol="0" anchor="t"/>
          <a:lstStyle/>
          <a:p>
            <a:pPr algn="l">
              <a:lnSpc>
                <a:spcPts val="1172"/>
              </a:lnSpc>
            </a:pPr>
            <a:r>
              <a:rPr lang="en-US" sz="900" b="1" spc="-12" kern="0" dirty="0">
                <a:solidFill>
                  <a:srgbClr val="FFFFFF"/>
                </a:solidFill>
                <a:latin typeface="Inter" pitchFamily="34" charset="0"/>
                <a:ea typeface="Inter" pitchFamily="34" charset="-122"/>
                <a:cs typeface="Inter" pitchFamily="34" charset="-120"/>
              </a:rPr>
              <a:t>Centering features around theme (i.e. paper planes, lock &amp; key, etc.) creates fun opportunity for features.</a:t>
            </a:r>
            <a:endParaRPr lang="en-US" sz="938" dirty="0"/>
          </a:p>
        </p:txBody>
      </p:sp>
      <p:sp>
        <p:nvSpPr>
          <p:cNvPr id="21" name="Text 18"/>
          <p:cNvSpPr/>
          <p:nvPr/>
        </p:nvSpPr>
        <p:spPr>
          <a:xfrm>
            <a:off x="6140216" y="2621776"/>
            <a:ext cx="1828800" cy="148828"/>
          </a:xfrm>
          <a:prstGeom prst="rect">
            <a:avLst/>
          </a:prstGeom>
          <a:noFill/>
          <a:ln/>
        </p:spPr>
        <p:txBody>
          <a:bodyPr wrap="none" lIns="0" tIns="0" rIns="0" bIns="0" rtlCol="0" anchor="t">
            <a:spAutoFit/>
          </a:bodyPr>
          <a:lstStyle/>
          <a:p>
            <a:pPr algn="l">
              <a:lnSpc>
                <a:spcPts val="1172"/>
              </a:lnSpc>
            </a:pPr>
            <a:r>
              <a:rPr lang="en-US" sz="900" b="1" i="1" spc="-12" kern="0" dirty="0">
                <a:solidFill>
                  <a:srgbClr val="FFFCC3"/>
                </a:solidFill>
                <a:latin typeface="Inter" pitchFamily="34" charset="0"/>
                <a:ea typeface="Inter" pitchFamily="34" charset="-122"/>
                <a:cs typeface="Inter" pitchFamily="34" charset="-120"/>
              </a:rPr>
              <a:t>Incorporate a motif into the app.</a:t>
            </a:r>
            <a:endParaRPr lang="en-US" sz="938" dirty="0"/>
          </a:p>
        </p:txBody>
      </p:sp>
      <p:pic>
        <p:nvPicPr>
          <p:cNvPr id="22"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6143414" y="2617368"/>
            <a:ext cx="2743200" cy="595312"/>
          </a:xfrm>
          <a:prstGeom prst="rect">
            <a:avLst/>
          </a:prstGeom>
          <a:noFill/>
          <a:ln/>
        </p:spPr>
        <p:txBody>
          <a:bodyPr wrap="square" lIns="0" tIns="0" rIns="0" bIns="0" rtlCol="0" anchor="t"/>
          <a:lstStyle/>
          <a:p>
            <a:pPr algn="l">
              <a:lnSpc>
                <a:spcPts val="1172"/>
              </a:lnSpc>
            </a:pPr>
            <a:r>
              <a:rPr lang="en-US" sz="900" b="0" spc="-12" kern="0" dirty="0">
                <a:solidFill>
                  <a:srgbClr val="FFFFFF"/>
                </a:solidFill>
                <a:latin typeface="Inter" pitchFamily="34" charset="0"/>
                <a:ea typeface="Inter" pitchFamily="34" charset="-122"/>
                <a:cs typeface="Inter" pitchFamily="34" charset="-120"/>
              </a:rPr>
              <a:t>Since our paper prototypes did not have real user data, we were unable to test if users felt motivated to act based on their friend's/other group member's responses</a:t>
            </a:r>
            <a:endParaRPr lang="en-US" sz="938" dirty="0"/>
          </a:p>
        </p:txBody>
      </p:sp>
      <p:sp>
        <p:nvSpPr>
          <p:cNvPr id="4" name="Text 1"/>
          <p:cNvSpPr/>
          <p:nvPr/>
        </p:nvSpPr>
        <p:spPr>
          <a:xfrm>
            <a:off x="6143414" y="1545595"/>
            <a:ext cx="2743200" cy="685800"/>
          </a:xfrm>
          <a:prstGeom prst="rect">
            <a:avLst/>
          </a:prstGeom>
          <a:noFill/>
          <a:ln/>
        </p:spPr>
        <p:txBody>
          <a:bodyPr wrap="square" lIns="0" tIns="0" rIns="0" bIns="0" rtlCol="0" anchor="t"/>
          <a:lstStyle/>
          <a:p>
            <a:pPr algn="l">
              <a:lnSpc>
                <a:spcPts val="1350"/>
              </a:lnSpc>
            </a:pPr>
            <a:r>
              <a:rPr lang="en-US" sz="1000" b="1" i="1" dirty="0">
                <a:solidFill>
                  <a:srgbClr val="FFFFFF"/>
                </a:solidFill>
                <a:latin typeface="Montserrat" pitchFamily="34" charset="0"/>
                <a:ea typeface="Montserrat" pitchFamily="34" charset="-122"/>
                <a:cs typeface="Montserrat" pitchFamily="34" charset="-120"/>
              </a:rPr>
              <a:t>TESTING DID NOT REVEAL:</a:t>
            </a:r>
            <a:pPr algn="l">
              <a:lnSpc>
                <a:spcPts val="1350"/>
              </a:lnSpc>
            </a:pPr>
            <a:r>
              <a:rPr lang="en-US" sz="1400" b="1" dirty="0">
                <a:solidFill>
                  <a:srgbClr val="FFFCC3"/>
                </a:solidFill>
                <a:latin typeface="Montserrat" pitchFamily="34" charset="0"/>
                <a:ea typeface="Montserrat" pitchFamily="34" charset="-122"/>
                <a:cs typeface="Montserrat" pitchFamily="34" charset="-120"/>
              </a:rPr>
              <a:t> </a:t>
            </a:r>
            <a:endParaRPr lang="en-US" sz="1350" dirty="0"/>
          </a:p>
          <a:p>
            <a:pPr algn="l">
              <a:lnSpc>
                <a:spcPts val="1350"/>
              </a:lnSpc>
            </a:pPr>
            <a:r>
              <a:rPr lang="en-US" sz="1400" b="1" dirty="0">
                <a:solidFill>
                  <a:srgbClr val="FFFCC3"/>
                </a:solidFill>
                <a:latin typeface="Montserrat" pitchFamily="34" charset="0"/>
                <a:ea typeface="Montserrat" pitchFamily="34" charset="-122"/>
                <a:cs typeface="Montserrat" pitchFamily="34" charset="-120"/>
              </a:rPr>
              <a:t>EFFECTIVENESS USER REFLECTION ON THEIR OWN BEHAVIOR</a:t>
            </a:r>
            <a:endParaRPr lang="en-US" sz="1350" dirty="0"/>
          </a:p>
        </p:txBody>
      </p:sp>
      <p:sp>
        <p:nvSpPr>
          <p:cNvPr id="5" name="Text 2"/>
          <p:cNvSpPr/>
          <p:nvPr/>
        </p:nvSpPr>
        <p:spPr>
          <a:xfrm>
            <a:off x="3309938" y="2617368"/>
            <a:ext cx="2743200" cy="595312"/>
          </a:xfrm>
          <a:prstGeom prst="rect">
            <a:avLst/>
          </a:prstGeom>
          <a:noFill/>
          <a:ln/>
        </p:spPr>
        <p:txBody>
          <a:bodyPr wrap="square" lIns="0" tIns="0" rIns="0" bIns="0" rtlCol="0" anchor="t"/>
          <a:lstStyle/>
          <a:p>
            <a:pPr algn="l">
              <a:lnSpc>
                <a:spcPts val="1172"/>
              </a:lnSpc>
            </a:pPr>
            <a:r>
              <a:rPr lang="en-US" sz="900" b="0" spc="-12" kern="0" dirty="0">
                <a:solidFill>
                  <a:srgbClr val="FFFFFF"/>
                </a:solidFill>
                <a:latin typeface="Inter" pitchFamily="34" charset="0"/>
                <a:ea typeface="Inter" pitchFamily="34" charset="-122"/>
                <a:cs typeface="Inter" pitchFamily="34" charset="-120"/>
              </a:rPr>
              <a:t>Along the lines of Finding #2, we want to further investigate how we can achieve Tell Me More's goals of fostering vulnerability through a digital medium </a:t>
            </a:r>
            <a:endParaRPr lang="en-US" sz="938" dirty="0"/>
          </a:p>
        </p:txBody>
      </p:sp>
      <p:sp>
        <p:nvSpPr>
          <p:cNvPr id="6" name="Text 3"/>
          <p:cNvSpPr/>
          <p:nvPr/>
        </p:nvSpPr>
        <p:spPr>
          <a:xfrm>
            <a:off x="3309938" y="1545595"/>
            <a:ext cx="2743200" cy="857250"/>
          </a:xfrm>
          <a:prstGeom prst="rect">
            <a:avLst/>
          </a:prstGeom>
          <a:noFill/>
          <a:ln/>
        </p:spPr>
        <p:txBody>
          <a:bodyPr wrap="square" lIns="0" tIns="0" rIns="0" bIns="0" rtlCol="0" anchor="t"/>
          <a:lstStyle/>
          <a:p>
            <a:pPr algn="l">
              <a:lnSpc>
                <a:spcPts val="1350"/>
              </a:lnSpc>
            </a:pPr>
            <a:r>
              <a:rPr lang="en-US" sz="1000" b="1" i="1" dirty="0">
                <a:solidFill>
                  <a:srgbClr val="FFFFFF"/>
                </a:solidFill>
                <a:latin typeface="Montserrat" pitchFamily="34" charset="0"/>
                <a:ea typeface="Montserrat" pitchFamily="34" charset="-122"/>
                <a:cs typeface="Montserrat" pitchFamily="34" charset="-120"/>
              </a:rPr>
              <a:t>TESTING DID NOT REVEAL:</a:t>
            </a:r>
            <a:pPr algn="l">
              <a:lnSpc>
                <a:spcPts val="1350"/>
              </a:lnSpc>
            </a:pPr>
            <a:r>
              <a:rPr lang="en-US" sz="1400" b="1" dirty="0">
                <a:solidFill>
                  <a:srgbClr val="FFFCC3"/>
                </a:solidFill>
                <a:latin typeface="Montserrat" pitchFamily="34" charset="0"/>
                <a:ea typeface="Montserrat" pitchFamily="34" charset="-122"/>
                <a:cs typeface="Montserrat" pitchFamily="34" charset="-120"/>
              </a:rPr>
              <a:t> </a:t>
            </a:r>
            <a:endParaRPr lang="en-US" sz="1350" dirty="0"/>
          </a:p>
          <a:p>
            <a:pPr algn="l">
              <a:lnSpc>
                <a:spcPts val="1350"/>
              </a:lnSpc>
            </a:pPr>
            <a:r>
              <a:rPr lang="en-US" sz="1400" b="1" dirty="0">
                <a:solidFill>
                  <a:srgbClr val="FFFCC3"/>
                </a:solidFill>
                <a:latin typeface="Montserrat" pitchFamily="34" charset="0"/>
                <a:ea typeface="Montserrat" pitchFamily="34" charset="-122"/>
                <a:cs typeface="Montserrat" pitchFamily="34" charset="-120"/>
              </a:rPr>
              <a:t>HOW TO MAKE USERS MORE COMFORTABLE BEING VULNERABLE ONLINE</a:t>
            </a:r>
            <a:endParaRPr lang="en-US" sz="1350" dirty="0"/>
          </a:p>
        </p:txBody>
      </p:sp>
      <p:sp>
        <p:nvSpPr>
          <p:cNvPr id="7" name="Text 4"/>
          <p:cNvSpPr/>
          <p:nvPr/>
        </p:nvSpPr>
        <p:spPr>
          <a:xfrm>
            <a:off x="476250" y="2617368"/>
            <a:ext cx="2743200" cy="1339453"/>
          </a:xfrm>
          <a:prstGeom prst="rect">
            <a:avLst/>
          </a:prstGeom>
          <a:noFill/>
          <a:ln/>
        </p:spPr>
        <p:txBody>
          <a:bodyPr wrap="square" lIns="0" tIns="0" rIns="0" bIns="0" rtlCol="0" anchor="t"/>
          <a:lstStyle/>
          <a:p>
            <a:pPr algn="l">
              <a:lnSpc>
                <a:spcPts val="1172"/>
              </a:lnSpc>
            </a:pPr>
            <a:r>
              <a:rPr lang="en-US" sz="900" b="0" spc="-12" kern="0" dirty="0">
                <a:solidFill>
                  <a:srgbClr val="FFFFFF"/>
                </a:solidFill>
                <a:latin typeface="Inter" pitchFamily="34" charset="0"/>
                <a:ea typeface="Inter" pitchFamily="34" charset="-122"/>
                <a:cs typeface="Inter" pitchFamily="34" charset="-120"/>
              </a:rPr>
              <a:t>#1 Make Groups page more intuitive to access.</a:t>
            </a:r>
            <a:endParaRPr lang="en-US" sz="938" dirty="0"/>
          </a:p>
          <a:p>
            <a:pPr algn="l">
              <a:lnSpc>
                <a:spcPts val="1172"/>
              </a:lnSpc>
            </a:pPr>
            <a:endParaRPr lang="en-US" sz="938" dirty="0"/>
          </a:p>
          <a:p>
            <a:pPr algn="l">
              <a:lnSpc>
                <a:spcPts val="1172"/>
              </a:lnSpc>
            </a:pPr>
            <a:r>
              <a:rPr lang="en-US" sz="900" b="0" spc="-12" kern="0" dirty="0">
                <a:solidFill>
                  <a:srgbClr val="FFFFFF"/>
                </a:solidFill>
                <a:latin typeface="Inter" pitchFamily="34" charset="0"/>
                <a:ea typeface="Inter" pitchFamily="34" charset="-122"/>
                <a:cs typeface="Inter" pitchFamily="34" charset="-120"/>
              </a:rPr>
              <a:t>#2 Centering features around theme (i.e. paper planes, lock &amp; key, etc.) creates fun opportunity for features.</a:t>
            </a:r>
            <a:endParaRPr lang="en-US" sz="938" dirty="0"/>
          </a:p>
          <a:p>
            <a:pPr algn="l">
              <a:lnSpc>
                <a:spcPts val="1172"/>
              </a:lnSpc>
            </a:pPr>
            <a:endParaRPr lang="en-US" sz="938" dirty="0"/>
          </a:p>
          <a:p>
            <a:pPr algn="l">
              <a:lnSpc>
                <a:spcPts val="1172"/>
              </a:lnSpc>
            </a:pPr>
            <a:r>
              <a:rPr lang="en-US" sz="900" b="0" spc="-12" kern="0" dirty="0">
                <a:solidFill>
                  <a:srgbClr val="FFFFFF"/>
                </a:solidFill>
                <a:latin typeface="Inter" pitchFamily="34" charset="0"/>
                <a:ea typeface="Inter" pitchFamily="34" charset="-122"/>
                <a:cs typeface="Inter" pitchFamily="34" charset="-120"/>
              </a:rPr>
              <a:t>#3 Separate notifications into a separate tab, adding additional buttons.</a:t>
            </a:r>
            <a:endParaRPr lang="en-US" sz="938" dirty="0"/>
          </a:p>
        </p:txBody>
      </p:sp>
      <p:sp>
        <p:nvSpPr>
          <p:cNvPr id="8" name="Text 5"/>
          <p:cNvSpPr/>
          <p:nvPr/>
        </p:nvSpPr>
        <p:spPr>
          <a:xfrm>
            <a:off x="476250" y="1545595"/>
            <a:ext cx="2743200" cy="514350"/>
          </a:xfrm>
          <a:prstGeom prst="rect">
            <a:avLst/>
          </a:prstGeom>
          <a:noFill/>
          <a:ln/>
        </p:spPr>
        <p:txBody>
          <a:bodyPr wrap="square" lIns="0" tIns="0" rIns="0" bIns="0" rtlCol="0" anchor="t"/>
          <a:lstStyle/>
          <a:p>
            <a:pPr algn="l">
              <a:lnSpc>
                <a:spcPts val="1350"/>
              </a:lnSpc>
            </a:pPr>
            <a:r>
              <a:rPr lang="en-US" sz="1000" b="1" i="1" dirty="0">
                <a:solidFill>
                  <a:srgbClr val="FFFFFF"/>
                </a:solidFill>
                <a:latin typeface="Montserrat" pitchFamily="34" charset="0"/>
                <a:ea typeface="Montserrat" pitchFamily="34" charset="-122"/>
                <a:cs typeface="Montserrat" pitchFamily="34" charset="-120"/>
              </a:rPr>
              <a:t>FROM TESTING:</a:t>
            </a:r>
            <a:endParaRPr lang="en-US" sz="1350" dirty="0"/>
          </a:p>
          <a:p>
            <a:pPr algn="l">
              <a:lnSpc>
                <a:spcPts val="1350"/>
              </a:lnSpc>
            </a:pPr>
            <a:r>
              <a:rPr lang="en-US" sz="1400" b="1" dirty="0">
                <a:solidFill>
                  <a:srgbClr val="FFFCC3"/>
                </a:solidFill>
                <a:latin typeface="Montserrat" pitchFamily="34" charset="0"/>
                <a:ea typeface="Montserrat" pitchFamily="34" charset="-122"/>
                <a:cs typeface="Montserrat" pitchFamily="34" charset="-120"/>
              </a:rPr>
              <a:t>IMPLEMENT THREE DESIGN CHANGES</a:t>
            </a:r>
            <a:endParaRPr lang="en-US" sz="1350" dirty="0"/>
          </a:p>
        </p:txBody>
      </p:sp>
      <p:sp>
        <p:nvSpPr>
          <p:cNvPr id="9" name="Text 6"/>
          <p:cNvSpPr/>
          <p:nvPr/>
        </p:nvSpPr>
        <p:spPr>
          <a:xfrm>
            <a:off x="476250" y="478012"/>
            <a:ext cx="8229600" cy="304800"/>
          </a:xfrm>
          <a:prstGeom prst="rect">
            <a:avLst/>
          </a:prstGeom>
          <a:noFill/>
          <a:ln/>
        </p:spPr>
        <p:txBody>
          <a:bodyPr wrap="square" lIns="0" tIns="0" rIns="0" bIns="0" rtlCol="0" anchor="t"/>
          <a:lstStyle/>
          <a:p>
            <a:pPr algn="l">
              <a:lnSpc>
                <a:spcPts val="2400"/>
              </a:lnSpc>
            </a:pPr>
            <a:r>
              <a:rPr lang="en-US" sz="2400" b="1" dirty="0">
                <a:solidFill>
                  <a:srgbClr val="FFFFFF"/>
                </a:solidFill>
                <a:latin typeface="Montserrat" pitchFamily="34" charset="0"/>
                <a:ea typeface="Montserrat" pitchFamily="34" charset="-122"/>
                <a:cs typeface="Montserrat" pitchFamily="34" charset="-120"/>
              </a:rPr>
              <a:t>NEXT STEPS</a:t>
            </a:r>
            <a:endParaRPr lang="en-US" sz="2400" dirty="0"/>
          </a:p>
        </p:txBody>
      </p:sp>
      <p:pic>
        <p:nvPicPr>
          <p:cNvPr id="10"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6250" y="4141262"/>
            <a:ext cx="8229600" cy="523875"/>
          </a:xfrm>
          <a:prstGeom prst="rect">
            <a:avLst/>
          </a:prstGeom>
          <a:noFill/>
          <a:ln/>
        </p:spPr>
        <p:txBody>
          <a:bodyPr wrap="square" lIns="0" tIns="0" rIns="0" bIns="0" rtlCol="0" anchor="b"/>
          <a:lstStyle/>
          <a:p>
            <a:pPr algn="l">
              <a:lnSpc>
                <a:spcPts val="4125"/>
              </a:lnSpc>
            </a:pPr>
            <a:r>
              <a:rPr lang="en-US" sz="4100" b="1" dirty="0">
                <a:solidFill>
                  <a:srgbClr val="FFFCC3"/>
                </a:solidFill>
                <a:latin typeface="Montserrat" pitchFamily="34" charset="0"/>
                <a:ea typeface="Montserrat" pitchFamily="34" charset="-122"/>
                <a:cs typeface="Montserrat" pitchFamily="34" charset="-120"/>
              </a:rPr>
              <a:t>APPENDIX</a:t>
            </a:r>
            <a:endParaRPr lang="en-US" sz="4125" dirty="0"/>
          </a:p>
        </p:txBody>
      </p:sp>
      <p:pic>
        <p:nvPicPr>
          <p:cNvPr id="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1191481" y="384012"/>
            <a:ext cx="7315200" cy="304800"/>
          </a:xfrm>
          <a:prstGeom prst="rect">
            <a:avLst/>
          </a:prstGeom>
          <a:noFill/>
          <a:ln/>
        </p:spPr>
        <p:txBody>
          <a:bodyPr wrap="square" lIns="0" tIns="0" rIns="0" bIns="0" rtlCol="0" anchor="ctr"/>
          <a:lstStyle/>
          <a:p>
            <a:pPr algn="ctr">
              <a:lnSpc>
                <a:spcPts val="2400"/>
              </a:lnSpc>
            </a:pPr>
            <a:r>
              <a:rPr lang="en-US" sz="2400" b="1" dirty="0">
                <a:solidFill>
                  <a:srgbClr val="FFFFFF"/>
                </a:solidFill>
                <a:latin typeface="Montserrat" pitchFamily="34" charset="0"/>
                <a:ea typeface="Montserrat" pitchFamily="34" charset="-122"/>
                <a:cs typeface="Montserrat" pitchFamily="34" charset="-120"/>
              </a:rPr>
              <a:t>LOW-FI TESTING SCRIPT</a:t>
            </a:r>
            <a:endParaRPr lang="en-US" sz="2400" dirty="0"/>
          </a:p>
        </p:txBody>
      </p:sp>
      <p:sp>
        <p:nvSpPr>
          <p:cNvPr id="4" name="Text 1"/>
          <p:cNvSpPr/>
          <p:nvPr/>
        </p:nvSpPr>
        <p:spPr>
          <a:xfrm>
            <a:off x="1191853" y="810629"/>
            <a:ext cx="7315200" cy="3857625"/>
          </a:xfrm>
          <a:prstGeom prst="rect">
            <a:avLst/>
          </a:prstGeom>
          <a:noFill/>
          <a:ln/>
        </p:spPr>
        <p:txBody>
          <a:bodyPr wrap="square" lIns="0" tIns="0" rIns="0" bIns="0" rtlCol="0" anchor="ctr"/>
          <a:lstStyle/>
          <a:p>
            <a:pPr algn="ctr">
              <a:lnSpc>
                <a:spcPts val="1688"/>
              </a:lnSpc>
            </a:pPr>
            <a:r>
              <a:rPr lang="en-US" sz="1400" b="0" spc="-12" kern="0" dirty="0">
                <a:solidFill>
                  <a:srgbClr val="FFFFFF"/>
                </a:solidFill>
                <a:latin typeface="Inter" pitchFamily="34" charset="0"/>
                <a:ea typeface="Inter" pitchFamily="34" charset="-122"/>
                <a:cs typeface="Inter" pitchFamily="34" charset="-120"/>
              </a:rPr>
              <a:t>My name is _, thank you for participating today. We’re going to run you through a few experiments for our app, TellMeMore. TellMeMore is for groups of friends to connect by answering vulnerable questions on a daily, biweekly, or weekly basis. Users mustrespond to the questions before they can see their friends’ responses. </a:t>
            </a:r>
            <a:endParaRPr lang="en-US" sz="1350" dirty="0"/>
          </a:p>
          <a:p>
            <a:pPr algn="ctr">
              <a:lnSpc>
                <a:spcPts val="1688"/>
              </a:lnSpc>
            </a:pPr>
            <a:endParaRPr lang="en-US" sz="1350" dirty="0"/>
          </a:p>
          <a:p>
            <a:pPr algn="ctr">
              <a:lnSpc>
                <a:spcPts val="1688"/>
              </a:lnSpc>
            </a:pPr>
            <a:r>
              <a:rPr lang="en-US" sz="1400" b="0" spc="-12" kern="0" dirty="0">
                <a:solidFill>
                  <a:srgbClr val="FFFFFF"/>
                </a:solidFill>
                <a:latin typeface="Inter" pitchFamily="34" charset="0"/>
                <a:ea typeface="Inter" pitchFamily="34" charset="-122"/>
                <a:cs typeface="Inter" pitchFamily="34" charset="-120"/>
              </a:rPr>
              <a:t>Here’s the (first, second, third) task: (answer a question to see your friend group’s responses, suggest a question for the group to answer, create your own group). Please indicate with your finger where you would click for the task. We’d appreciate it if you could think out loud while you’re completing these tasks.</a:t>
            </a:r>
            <a:endParaRPr lang="en-US" sz="1350" dirty="0"/>
          </a:p>
          <a:p>
            <a:pPr algn="ctr">
              <a:lnSpc>
                <a:spcPts val="1688"/>
              </a:lnSpc>
            </a:pPr>
            <a:endParaRPr lang="en-US" sz="1350" dirty="0"/>
          </a:p>
          <a:p>
            <a:pPr algn="ctr">
              <a:lnSpc>
                <a:spcPts val="1688"/>
              </a:lnSpc>
            </a:pPr>
            <a:r>
              <a:rPr lang="en-US" sz="1400" b="0" spc="-12" kern="0" dirty="0">
                <a:solidFill>
                  <a:srgbClr val="FFFFFF"/>
                </a:solidFill>
                <a:latin typeface="Inter" pitchFamily="34" charset="0"/>
                <a:ea typeface="Inter" pitchFamily="34" charset="-122"/>
                <a:cs typeface="Inter" pitchFamily="34" charset="-120"/>
              </a:rPr>
              <a:t>Great job on completing the task! That's what we had in mind when thinking about the task too.</a:t>
            </a:r>
            <a:endParaRPr lang="en-US" sz="1350" dirty="0"/>
          </a:p>
          <a:p>
            <a:pPr algn="ctr">
              <a:lnSpc>
                <a:spcPts val="1688"/>
              </a:lnSpc>
            </a:pPr>
            <a:endParaRPr lang="en-US" sz="1350" dirty="0"/>
          </a:p>
          <a:p>
            <a:pPr algn="ctr">
              <a:lnSpc>
                <a:spcPts val="1688"/>
              </a:lnSpc>
            </a:pPr>
            <a:r>
              <a:rPr lang="en-US" sz="1400" b="0" spc="-12" kern="0" dirty="0">
                <a:solidFill>
                  <a:srgbClr val="FFFFFF"/>
                </a:solidFill>
                <a:latin typeface="Inter" pitchFamily="34" charset="0"/>
                <a:ea typeface="Inter" pitchFamily="34" charset="-122"/>
                <a:cs typeface="Inter" pitchFamily="34" charset="-120"/>
              </a:rPr>
              <a:t>Thanks for your feedback on this task.That's not exactly how we envisioned completing the task, but that’s really good for us to know. </a:t>
            </a:r>
            <a:endParaRPr lang="en-US" sz="1350" dirty="0"/>
          </a:p>
          <a:p>
            <a:pPr algn="ctr">
              <a:lnSpc>
                <a:spcPts val="1688"/>
              </a:lnSpc>
            </a:pPr>
            <a:endParaRPr lang="en-US" sz="1350" dirty="0"/>
          </a:p>
          <a:p>
            <a:pPr algn="ctr">
              <a:lnSpc>
                <a:spcPts val="1688"/>
              </a:lnSpc>
            </a:pPr>
            <a:r>
              <a:rPr lang="en-US" sz="1400" b="0" spc="-12" kern="0" dirty="0">
                <a:solidFill>
                  <a:srgbClr val="FFFFFF"/>
                </a:solidFill>
                <a:latin typeface="Inter" pitchFamily="34" charset="0"/>
                <a:ea typeface="Inter" pitchFamily="34" charset="-122"/>
                <a:cs typeface="Inter" pitchFamily="34" charset="-120"/>
              </a:rPr>
              <a:t>We’re going to iterate and make some usability improvements in the coming weeks so thank you again for your input on this task.</a:t>
            </a:r>
            <a:endParaRPr lang="en-US" sz="1350" dirty="0"/>
          </a:p>
        </p:txBody>
      </p:sp>
      <p:pic>
        <p:nvPicPr>
          <p:cNvPr id="5"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6757" y="1794826"/>
            <a:ext cx="8229600" cy="1165771"/>
          </a:xfrm>
          <a:prstGeom prst="rect">
            <a:avLst/>
          </a:prstGeom>
          <a:noFill/>
          <a:ln/>
        </p:spPr>
        <p:txBody>
          <a:bodyPr wrap="square" lIns="0" tIns="0" rIns="0" bIns="0" rtlCol="0" anchor="ctr"/>
          <a:lstStyle/>
          <a:p>
            <a:pPr algn="ctr">
              <a:lnSpc>
                <a:spcPts val="3060"/>
              </a:lnSpc>
            </a:pPr>
            <a:r>
              <a:rPr lang="en-US" sz="3600" b="1" u="sng" dirty="0">
                <a:solidFill>
                  <a:srgbClr val="FFFFFF"/>
                </a:solidFill>
                <a:latin typeface="Montserrat" pitchFamily="34" charset="0"/>
                <a:ea typeface="Montserrat" pitchFamily="34" charset="-122"/>
                <a:cs typeface="Montserrat" pitchFamily="34" charset="-120"/>
                <a:hlinkClick r:id="rId1" invalidUrl="" action="" tgtFrame="" tooltip="" history="1" highlightClick="0" endSnd="0">
                  <a:extLst>
                    <a:ext uri="{A12FA001-AC4F-418D-AE19-62706E023703}">
                      <ahyp:hlinkClr xmlns:ahyp="http://schemas.microsoft.com/office/drawing/2018/hyperlinkcolor" val="tx"/>
                    </a:ext>
                  </a:extLst>
                </a:hlinkClick>
              </a:rPr>
              <a:t>LINK</a:t>
            </a:r>
            <a:pPr algn="ctr">
              <a:lnSpc>
                <a:spcPts val="3060"/>
              </a:lnSpc>
            </a:pPr>
            <a:r>
              <a:rPr lang="en-US" sz="3600" b="1" dirty="0">
                <a:solidFill>
                  <a:srgbClr val="FFFFFF"/>
                </a:solidFill>
                <a:latin typeface="Montserrat" pitchFamily="34" charset="0"/>
                <a:ea typeface="Montserrat" pitchFamily="34" charset="-122"/>
                <a:cs typeface="Montserrat" pitchFamily="34" charset="-120"/>
              </a:rPr>
              <a:t> TO ERROR LOG, ASSIGNMENT NOTES, AND PROS AND CONS LIST</a:t>
            </a:r>
            <a:endParaRPr lang="en-US" sz="3600" dirty="0"/>
          </a:p>
        </p:txBody>
      </p:sp>
      <p:pic>
        <p:nvPicPr>
          <p:cNvPr id="4" name="Image 0"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6758" y="2183417"/>
            <a:ext cx="8229600" cy="388590"/>
          </a:xfrm>
          <a:prstGeom prst="rect">
            <a:avLst/>
          </a:prstGeom>
          <a:noFill/>
          <a:ln/>
        </p:spPr>
        <p:txBody>
          <a:bodyPr wrap="square" lIns="0" tIns="0" rIns="0" bIns="0" rtlCol="0" anchor="ctr"/>
          <a:lstStyle/>
          <a:p>
            <a:pPr algn="ctr">
              <a:lnSpc>
                <a:spcPts val="3060"/>
              </a:lnSpc>
            </a:pPr>
            <a:r>
              <a:rPr lang="en-US" sz="3600" b="1" u="sng" dirty="0">
                <a:solidFill>
                  <a:srgbClr val="FFFFFF"/>
                </a:solidFill>
                <a:latin typeface="Montserrat" pitchFamily="34" charset="0"/>
                <a:ea typeface="Montserrat" pitchFamily="34" charset="-122"/>
                <a:cs typeface="Montserrat" pitchFamily="34" charset="-120"/>
                <a:hlinkClick r:id="rId1" invalidUrl="" action="" tgtFrame="" tooltip="" history="1" highlightClick="0" endSnd="0">
                  <a:extLst>
                    <a:ext uri="{A12FA001-AC4F-418D-AE19-62706E023703}">
                      <ahyp:hlinkClr xmlns:ahyp="http://schemas.microsoft.com/office/drawing/2018/hyperlinkcolor" val="tx"/>
                    </a:ext>
                  </a:extLst>
                </a:hlinkClick>
              </a:rPr>
              <a:t>LINK</a:t>
            </a:r>
            <a:pPr algn="ctr">
              <a:lnSpc>
                <a:spcPts val="3060"/>
              </a:lnSpc>
            </a:pPr>
            <a:r>
              <a:rPr lang="en-US" sz="3600" b="1" dirty="0">
                <a:solidFill>
                  <a:srgbClr val="FFFFFF"/>
                </a:solidFill>
                <a:latin typeface="Montserrat" pitchFamily="34" charset="0"/>
                <a:ea typeface="Montserrat" pitchFamily="34" charset="-122"/>
                <a:cs typeface="Montserrat" pitchFamily="34" charset="-120"/>
              </a:rPr>
              <a:t> TO SKETCHING REPORT</a:t>
            </a:r>
            <a:endParaRPr lang="en-US" sz="3600" dirty="0"/>
          </a:p>
        </p:txBody>
      </p:sp>
      <p:pic>
        <p:nvPicPr>
          <p:cNvPr id="4" name="Image 0"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solidFill>
          <a:srgbClr val="3F848A"/>
        </a:solidFill>
      </p:bgPr>
    </p:bg>
    <p:spTree>
      <p:nvGrpSpPr>
        <p:cNvPr id="1" name=""/>
        <p:cNvGrpSpPr/>
        <p:nvPr/>
      </p:nvGrpSpPr>
      <p:grpSpPr>
        <a:xfrm>
          <a:off x="0" y="0"/>
          <a:ext cx="0" cy="0"/>
          <a:chOff x="0" y="0"/>
          <a:chExt cx="0" cy="0"/>
        </a:xfrm>
      </p:grpSpPr>
      <p:pic>
        <p:nvPicPr>
          <p:cNvPr id="3" name="Image 0" descr="https://pitch-assets-ccb95893-de3f-4266-973c-20049231b248.s3.eu-west-1.amazonaws.com/81361828-56f8-46d1-94ea-234c84f79009?pitch-bytes=3237599&amp;pitch-content-type=image%2Fpng">    </p:cNvPr>
          <p:cNvPicPr>
            <a:picLocks noChangeAspect="1"/>
          </p:cNvPicPr>
          <p:nvPr/>
        </p:nvPicPr>
        <p:blipFill>
          <a:blip r:embed="rId1"/>
          <a:srcRect l="0" r="0" t="0" b="0"/>
          <a:stretch/>
        </p:blipFill>
        <p:spPr>
          <a:xfrm>
            <a:off x="474924" y="475720"/>
            <a:ext cx="8193588" cy="3765528"/>
          </a:xfrm>
          <a:prstGeom prst="rect">
            <a:avLst/>
          </a:prstGeom>
        </p:spPr>
      </p:pic>
      <p:sp>
        <p:nvSpPr>
          <p:cNvPr id="4" name="Text 0"/>
          <p:cNvSpPr/>
          <p:nvPr/>
        </p:nvSpPr>
        <p:spPr>
          <a:xfrm>
            <a:off x="476250" y="4293213"/>
            <a:ext cx="2743200" cy="147638"/>
          </a:xfrm>
          <a:prstGeom prst="rect">
            <a:avLst/>
          </a:prstGeom>
          <a:noFill/>
          <a:ln/>
        </p:spPr>
        <p:txBody>
          <a:bodyPr wrap="none" lIns="0" tIns="0" rIns="0" bIns="0" rtlCol="0" anchor="t">
            <a:spAutoFit/>
          </a:bodyPr>
          <a:lstStyle/>
          <a:p>
            <a:pPr algn="l">
              <a:lnSpc>
                <a:spcPts val="1172"/>
              </a:lnSpc>
            </a:pPr>
            <a:r>
              <a:rPr lang="en-US" sz="900" b="1" spc="-12" kern="0" dirty="0">
                <a:solidFill>
                  <a:srgbClr val="FFFFFF"/>
                </a:solidFill>
                <a:latin typeface="Inter" pitchFamily="34" charset="0"/>
                <a:ea typeface="Inter" pitchFamily="34" charset="-122"/>
                <a:cs typeface="Inter" pitchFamily="34" charset="-120"/>
              </a:rPr>
              <a:t>Medium task flow - lowfi prototype</a:t>
            </a:r>
            <a:endParaRPr lang="en-US" sz="938" dirty="0"/>
          </a:p>
        </p:txBody>
      </p:sp>
      <p:pic>
        <p:nvPicPr>
          <p:cNvPr id="5"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solidFill>
          <a:srgbClr val="3F848A"/>
        </a:solidFill>
      </p:bgPr>
    </p:bg>
    <p:spTree>
      <p:nvGrpSpPr>
        <p:cNvPr id="1" name=""/>
        <p:cNvGrpSpPr/>
        <p:nvPr/>
      </p:nvGrpSpPr>
      <p:grpSpPr>
        <a:xfrm>
          <a:off x="0" y="0"/>
          <a:ext cx="0" cy="0"/>
          <a:chOff x="0" y="0"/>
          <a:chExt cx="0" cy="0"/>
        </a:xfrm>
      </p:grpSpPr>
      <p:pic>
        <p:nvPicPr>
          <p:cNvPr id="3" name="Image 0" descr="https://pitch-assets-ccb95893-de3f-4266-973c-20049231b248.s3.eu-west-1.amazonaws.com/33bab0e4-8cb2-471e-8fa9-b5772f273c33?pitch-bytes=2669987&amp;pitch-content-type=image%2Fpng">    </p:cNvPr>
          <p:cNvPicPr>
            <a:picLocks noChangeAspect="1"/>
          </p:cNvPicPr>
          <p:nvPr/>
        </p:nvPicPr>
        <p:blipFill>
          <a:blip r:embed="rId1"/>
          <a:srcRect l="0" r="0" t="0" b="0"/>
          <a:stretch/>
        </p:blipFill>
        <p:spPr>
          <a:xfrm>
            <a:off x="474924" y="696786"/>
            <a:ext cx="8193588" cy="3046653"/>
          </a:xfrm>
          <a:prstGeom prst="rect">
            <a:avLst/>
          </a:prstGeom>
        </p:spPr>
      </p:pic>
      <p:sp>
        <p:nvSpPr>
          <p:cNvPr id="4" name="Text 0"/>
          <p:cNvSpPr/>
          <p:nvPr/>
        </p:nvSpPr>
        <p:spPr>
          <a:xfrm>
            <a:off x="476250" y="3868918"/>
            <a:ext cx="2743200" cy="147638"/>
          </a:xfrm>
          <a:prstGeom prst="rect">
            <a:avLst/>
          </a:prstGeom>
          <a:noFill/>
          <a:ln/>
        </p:spPr>
        <p:txBody>
          <a:bodyPr wrap="none" lIns="0" tIns="0" rIns="0" bIns="0" rtlCol="0" anchor="t">
            <a:spAutoFit/>
          </a:bodyPr>
          <a:lstStyle/>
          <a:p>
            <a:pPr algn="l">
              <a:lnSpc>
                <a:spcPts val="1172"/>
              </a:lnSpc>
            </a:pPr>
            <a:r>
              <a:rPr lang="en-US" sz="900" b="1" spc="-12" kern="0" dirty="0">
                <a:solidFill>
                  <a:srgbClr val="FFFFFF"/>
                </a:solidFill>
                <a:latin typeface="Inter" pitchFamily="34" charset="0"/>
                <a:ea typeface="Inter" pitchFamily="34" charset="-122"/>
                <a:cs typeface="Inter" pitchFamily="34" charset="-120"/>
              </a:rPr>
              <a:t>Complex task flow - lowfi prototype</a:t>
            </a:r>
            <a:endParaRPr lang="en-US" sz="938" dirty="0"/>
          </a:p>
        </p:txBody>
      </p:sp>
      <p:pic>
        <p:nvPicPr>
          <p:cNvPr id="5"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solidFill>
          <a:srgbClr val="0D0E13"/>
        </a:solidFill>
      </p:bgPr>
    </p:bg>
    <p:spTree>
      <p:nvGrpSpPr>
        <p:cNvPr id="1" name=""/>
        <p:cNvGrpSpPr/>
        <p:nvPr/>
      </p:nvGrpSpPr>
      <p:grpSpPr>
        <a:xfrm>
          <a:off x="0" y="0"/>
          <a:ext cx="0" cy="0"/>
          <a:chOff x="0" y="0"/>
          <a:chExt cx="0" cy="0"/>
        </a:xfrm>
      </p:grpSpPr>
      <p:pic>
        <p:nvPicPr>
          <p:cNvPr id="3" name="Image 0" descr="https://pitch-assets-ccb95893-de3f-4266-973c-20049231b248.s3.eu-west-1.amazonaws.com/6460c841-16e2-479d-a42e-af151bd1f22b?pitch-bytes=1017276&amp;pitch-content-type=image%2Fpng">    </p:cNvPr>
          <p:cNvPicPr>
            <a:picLocks noChangeAspect="1"/>
          </p:cNvPicPr>
          <p:nvPr/>
        </p:nvPicPr>
        <p:blipFill>
          <a:blip r:embed="rId1"/>
          <a:srcRect l="0" r="0" t="0" b="0"/>
          <a:stretch/>
        </p:blipFill>
        <p:spPr>
          <a:xfrm>
            <a:off x="0" y="0"/>
            <a:ext cx="9144000" cy="5143500"/>
          </a:xfrm>
          <a:prstGeom prst="rect">
            <a:avLst/>
          </a:prstGeom>
        </p:spPr>
      </p:pic>
      <p:pic>
        <p:nvPicPr>
          <p:cNvPr id="4" name="Image 1" descr="https://pitch-assets-ccb95893-de3f-4266-973c-20049231b248.s3.eu-west-1.amazonaws.com/2f9e2d8e-590b-4ba5-bf4d-045861e91daa?pitch-bytes=202963&amp;pitch-content-type=image%2Fpng">
            <a:hlinkClick r:id="rId3" tooltip=""/>
          </p:cNvPr>
          <p:cNvPicPr>
            <a:picLocks noChangeAspect="1"/>
          </p:cNvPicPr>
          <p:nvPr/>
        </p:nvPicPr>
        <p:blipFill>
          <a:blip r:embed="rId2"/>
          <a:srcRect l="0" r="0" t="0" b="0"/>
          <a:stretch/>
        </p:blipFill>
        <p:spPr>
          <a:xfrm>
            <a:off x="3144376" y="3373067"/>
            <a:ext cx="2856374" cy="457020"/>
          </a:xfrm>
          <a:prstGeom prst="rect">
            <a:avLst/>
          </a:prstGeom>
          <a:effectLst>
            <a:outerShdw sx="100000" sy="100000" kx="0" ky="0" algn="bl" rotWithShape="0" blurRad="152400" dist="50800" dir="3780000">
              <a:srgbClr val="000000">
                <a:alpha val="1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7631" y="1336039"/>
            <a:ext cx="4572000" cy="285750"/>
          </a:xfrm>
          <a:prstGeom prst="rect">
            <a:avLst/>
          </a:prstGeom>
          <a:noFill/>
          <a:ln/>
        </p:spPr>
        <p:txBody>
          <a:bodyPr wrap="square" lIns="0" tIns="0" rIns="0" bIns="0" rtlCol="0" anchor="b"/>
          <a:lstStyle/>
          <a:p>
            <a:pPr algn="l">
              <a:lnSpc>
                <a:spcPts val="2250"/>
              </a:lnSpc>
            </a:pPr>
            <a:r>
              <a:rPr lang="en-US" sz="2300" b="1" dirty="0">
                <a:solidFill>
                  <a:srgbClr val="FFFCC3"/>
                </a:solidFill>
                <a:latin typeface="Montserrat" pitchFamily="34" charset="0"/>
                <a:ea typeface="Montserrat" pitchFamily="34" charset="-122"/>
                <a:cs typeface="Montserrat" pitchFamily="34" charset="-120"/>
              </a:rPr>
              <a:t>THE PROBLEM</a:t>
            </a:r>
            <a:endParaRPr lang="en-US" sz="2250" dirty="0"/>
          </a:p>
        </p:txBody>
      </p:sp>
      <p:sp>
        <p:nvSpPr>
          <p:cNvPr id="4" name="Text 1"/>
          <p:cNvSpPr/>
          <p:nvPr/>
        </p:nvSpPr>
        <p:spPr>
          <a:xfrm>
            <a:off x="4760981" y="1336797"/>
            <a:ext cx="4572000" cy="285750"/>
          </a:xfrm>
          <a:prstGeom prst="rect">
            <a:avLst/>
          </a:prstGeom>
          <a:noFill/>
          <a:ln/>
        </p:spPr>
        <p:txBody>
          <a:bodyPr wrap="square" lIns="0" tIns="0" rIns="0" bIns="0" rtlCol="0" anchor="b"/>
          <a:lstStyle/>
          <a:p>
            <a:pPr algn="l">
              <a:lnSpc>
                <a:spcPts val="2250"/>
              </a:lnSpc>
            </a:pPr>
            <a:r>
              <a:rPr lang="en-US" sz="2300" b="1" dirty="0">
                <a:solidFill>
                  <a:srgbClr val="FFFCC3"/>
                </a:solidFill>
                <a:latin typeface="Montserrat" pitchFamily="34" charset="0"/>
                <a:ea typeface="Montserrat" pitchFamily="34" charset="-122"/>
                <a:cs typeface="Montserrat" pitchFamily="34" charset="-120"/>
              </a:rPr>
              <a:t>OUR SOLUTION</a:t>
            </a:r>
            <a:endParaRPr lang="en-US" sz="2250" dirty="0"/>
          </a:p>
        </p:txBody>
      </p:sp>
      <p:sp>
        <p:nvSpPr>
          <p:cNvPr id="5" name="Text 2"/>
          <p:cNvSpPr/>
          <p:nvPr/>
        </p:nvSpPr>
        <p:spPr>
          <a:xfrm>
            <a:off x="4760981" y="1822150"/>
            <a:ext cx="3657600" cy="1500187"/>
          </a:xfrm>
          <a:prstGeom prst="rect">
            <a:avLst/>
          </a:prstGeom>
          <a:noFill/>
          <a:ln/>
        </p:spPr>
        <p:txBody>
          <a:bodyPr wrap="square" lIns="0" tIns="0" rIns="0" bIns="0" rtlCol="0" anchor="b"/>
          <a:lstStyle/>
          <a:p>
            <a:pPr algn="l">
              <a:lnSpc>
                <a:spcPts val="1688"/>
              </a:lnSpc>
            </a:pPr>
            <a:r>
              <a:rPr lang="en-US" sz="1400" b="0" spc="-12" kern="0" dirty="0">
                <a:solidFill>
                  <a:srgbClr val="FFFFFF"/>
                </a:solidFill>
                <a:latin typeface="Inter" pitchFamily="34" charset="0"/>
                <a:ea typeface="Inter" pitchFamily="34" charset="-122"/>
                <a:cs typeface="Inter" pitchFamily="34" charset="-120"/>
              </a:rPr>
              <a:t>Tell Me More allows groups of friends seeking more meaningful connection to answer a daily prompt aiming to encouraging vulnerability, then broadcasts each friend's answer to the whole group, providing an easy outlet to express emotions or worries. </a:t>
            </a:r>
            <a:pPr algn="l">
              <a:lnSpc>
                <a:spcPts val="1688"/>
              </a:lnSpc>
            </a:pPr>
            <a:r>
              <a:rPr lang="en-US" sz="1400" b="1" spc="-12" kern="0" dirty="0">
                <a:solidFill>
                  <a:srgbClr val="FFFFFF"/>
                </a:solidFill>
                <a:latin typeface="Inter" pitchFamily="34" charset="0"/>
                <a:ea typeface="Inter" pitchFamily="34" charset="-122"/>
                <a:cs typeface="Inter" pitchFamily="34" charset="-120"/>
              </a:rPr>
              <a:t>​</a:t>
            </a:r>
            <a:endParaRPr lang="en-US" sz="1350" dirty="0"/>
          </a:p>
        </p:txBody>
      </p:sp>
      <p:sp>
        <p:nvSpPr>
          <p:cNvPr id="6" name="Text 3"/>
          <p:cNvSpPr/>
          <p:nvPr/>
        </p:nvSpPr>
        <p:spPr>
          <a:xfrm>
            <a:off x="476250" y="476250"/>
            <a:ext cx="8229600" cy="523875"/>
          </a:xfrm>
          <a:prstGeom prst="rect">
            <a:avLst/>
          </a:prstGeom>
          <a:noFill/>
          <a:ln/>
        </p:spPr>
        <p:txBody>
          <a:bodyPr wrap="square" lIns="0" tIns="0" rIns="0" bIns="0" rtlCol="0" anchor="t"/>
          <a:lstStyle/>
          <a:p>
            <a:pPr algn="l">
              <a:lnSpc>
                <a:spcPts val="4125"/>
              </a:lnSpc>
            </a:pPr>
            <a:r>
              <a:rPr lang="en-US" sz="4100" b="1" dirty="0">
                <a:solidFill>
                  <a:srgbClr val="FFFFFF"/>
                </a:solidFill>
                <a:latin typeface="Montserrat" pitchFamily="34" charset="0"/>
                <a:ea typeface="Montserrat" pitchFamily="34" charset="-122"/>
                <a:cs typeface="Montserrat" pitchFamily="34" charset="-120"/>
              </a:rPr>
              <a:t>TELL ME MORE</a:t>
            </a:r>
            <a:endParaRPr lang="en-US" sz="4125" dirty="0"/>
          </a:p>
        </p:txBody>
      </p:sp>
      <p:sp>
        <p:nvSpPr>
          <p:cNvPr id="7" name="Text 4"/>
          <p:cNvSpPr/>
          <p:nvPr/>
        </p:nvSpPr>
        <p:spPr>
          <a:xfrm>
            <a:off x="476250" y="1826259"/>
            <a:ext cx="3657600" cy="1500187"/>
          </a:xfrm>
          <a:prstGeom prst="rect">
            <a:avLst/>
          </a:prstGeom>
          <a:noFill/>
          <a:ln/>
        </p:spPr>
        <p:txBody>
          <a:bodyPr wrap="square" lIns="0" tIns="0" rIns="0" bIns="0" rtlCol="0" anchor="t"/>
          <a:lstStyle/>
          <a:p>
            <a:pPr algn="l">
              <a:lnSpc>
                <a:spcPts val="1688"/>
              </a:lnSpc>
            </a:pPr>
            <a:r>
              <a:rPr lang="en-US" sz="1400" b="0" spc="-12" kern="0" dirty="0">
                <a:solidFill>
                  <a:srgbClr val="FFFFFF"/>
                </a:solidFill>
                <a:latin typeface="Inter" pitchFamily="34" charset="0"/>
                <a:ea typeface="Inter" pitchFamily="34" charset="-122"/>
                <a:cs typeface="Inter" pitchFamily="34" charset="-120"/>
              </a:rPr>
              <a:t>Friends want to stay in touch and understand what is going on in each other's lives, but often struggle to have meaningful conversations or express vulnerabilities that could elicit support.</a:t>
            </a:r>
            <a:endParaRPr lang="en-US" sz="1350" dirty="0"/>
          </a:p>
          <a:p>
            <a:pPr algn="l">
              <a:lnSpc>
                <a:spcPts val="1688"/>
              </a:lnSpc>
            </a:pPr>
            <a:endParaRPr lang="en-US" sz="1350" dirty="0"/>
          </a:p>
        </p:txBody>
      </p:sp>
      <p:pic>
        <p:nvPicPr>
          <p:cNvPr id="8"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3F848A"/>
        </a:solidFill>
      </p:bgPr>
    </p:bg>
    <p:spTree>
      <p:nvGrpSpPr>
        <p:cNvPr id="1" name=""/>
        <p:cNvGrpSpPr/>
        <p:nvPr/>
      </p:nvGrpSpPr>
      <p:grpSpPr>
        <a:xfrm>
          <a:off x="0" y="0"/>
          <a:ext cx="0" cy="0"/>
          <a:chOff x="0" y="0"/>
          <a:chExt cx="0" cy="0"/>
        </a:xfrm>
      </p:grpSpPr>
      <p:sp>
        <p:nvSpPr>
          <p:cNvPr id="3" name="Shape 0"/>
          <p:cNvSpPr/>
          <p:nvPr/>
        </p:nvSpPr>
        <p:spPr>
          <a:xfrm>
            <a:off x="479103" y="2086812"/>
            <a:ext cx="4454758" cy="0"/>
          </a:xfrm>
          <a:prstGeom prst="line">
            <a:avLst/>
          </a:prstGeom>
          <a:solidFill>
            <a:srgbClr val="FFFFFF"/>
          </a:solidFill>
          <a:ln w="10583">
            <a:solidFill>
              <a:srgbClr val="FFFFFF"/>
            </a:solidFill>
            <a:prstDash val="solid"/>
            <a:headEnd type="none"/>
            <a:tailEnd type="none"/>
          </a:ln>
        </p:spPr>
      </p:sp>
      <p:sp>
        <p:nvSpPr>
          <p:cNvPr id="4" name="Text 1"/>
          <p:cNvSpPr/>
          <p:nvPr/>
        </p:nvSpPr>
        <p:spPr>
          <a:xfrm>
            <a:off x="1110774" y="1568926"/>
            <a:ext cx="3657600" cy="285750"/>
          </a:xfrm>
          <a:prstGeom prst="rect">
            <a:avLst/>
          </a:prstGeom>
          <a:noFill/>
          <a:ln/>
        </p:spPr>
        <p:txBody>
          <a:bodyPr wrap="square" lIns="0" tIns="0" rIns="0" bIns="0" rtlCol="0" anchor="ctr"/>
          <a:lstStyle/>
          <a:p>
            <a:pPr algn="l">
              <a:lnSpc>
                <a:spcPts val="2250"/>
              </a:lnSpc>
            </a:pPr>
            <a:r>
              <a:rPr lang="en-US" sz="2300" b="1" dirty="0">
                <a:solidFill>
                  <a:srgbClr val="FFFFFF"/>
                </a:solidFill>
                <a:latin typeface="Montserrat" pitchFamily="34" charset="0"/>
                <a:ea typeface="Montserrat" pitchFamily="34" charset="-122"/>
                <a:cs typeface="Montserrat" pitchFamily="34" charset="-120"/>
              </a:rPr>
              <a:t>CONCEPT SKETCHES</a:t>
            </a:r>
            <a:endParaRPr lang="en-US" sz="2250" dirty="0"/>
          </a:p>
        </p:txBody>
      </p:sp>
      <p:sp>
        <p:nvSpPr>
          <p:cNvPr id="5" name="Text 2"/>
          <p:cNvSpPr/>
          <p:nvPr/>
        </p:nvSpPr>
        <p:spPr>
          <a:xfrm>
            <a:off x="480451" y="1484707"/>
            <a:ext cx="452437" cy="452438"/>
          </a:xfrm>
          <a:prstGeom prst="ellipse">
            <a:avLst/>
          </a:prstGeom>
          <a:solidFill>
            <a:srgbClr val="B4BCBA">
              <a:alpha val="0"/>
            </a:srgbClr>
          </a:solidFill>
          <a:ln w="26458">
            <a:solidFill>
              <a:srgbClr val="FFFFFF"/>
            </a:solidFill>
          </a:ln>
        </p:spPr>
        <p:txBody>
          <a:bodyPr wrap="square" lIns="25135" tIns="53413" rIns="25135" bIns="53413" rtlCol="0" anchor="ctr"/>
          <a:lstStyle/>
          <a:p>
            <a:pPr algn="ctr">
              <a:lnSpc>
                <a:spcPts val="1219"/>
              </a:lnSpc>
            </a:pPr>
            <a:endParaRPr lang="en-US" sz="975" dirty="0"/>
          </a:p>
        </p:txBody>
      </p:sp>
      <p:sp>
        <p:nvSpPr>
          <p:cNvPr id="6" name="Shape 3"/>
          <p:cNvSpPr/>
          <p:nvPr/>
        </p:nvSpPr>
        <p:spPr>
          <a:xfrm>
            <a:off x="479103" y="2882324"/>
            <a:ext cx="4455125" cy="0"/>
          </a:xfrm>
          <a:prstGeom prst="line">
            <a:avLst/>
          </a:prstGeom>
          <a:solidFill>
            <a:srgbClr val="FFFFFF"/>
          </a:solidFill>
          <a:ln w="10583">
            <a:solidFill>
              <a:srgbClr val="FFFFFF"/>
            </a:solidFill>
            <a:prstDash val="solid"/>
            <a:headEnd type="none"/>
            <a:tailEnd type="none"/>
          </a:ln>
        </p:spPr>
      </p:sp>
      <p:sp>
        <p:nvSpPr>
          <p:cNvPr id="7" name="Text 4"/>
          <p:cNvSpPr/>
          <p:nvPr/>
        </p:nvSpPr>
        <p:spPr>
          <a:xfrm>
            <a:off x="1110774" y="2221562"/>
            <a:ext cx="4572000" cy="571500"/>
          </a:xfrm>
          <a:prstGeom prst="rect">
            <a:avLst/>
          </a:prstGeom>
          <a:noFill/>
          <a:ln/>
        </p:spPr>
        <p:txBody>
          <a:bodyPr wrap="square" lIns="0" tIns="0" rIns="0" bIns="0" rtlCol="0" anchor="ctr"/>
          <a:lstStyle/>
          <a:p>
            <a:pPr algn="l">
              <a:lnSpc>
                <a:spcPts val="2250"/>
              </a:lnSpc>
            </a:pPr>
            <a:r>
              <a:rPr lang="en-US" sz="2300" b="1" dirty="0">
                <a:solidFill>
                  <a:srgbClr val="FFFFFF"/>
                </a:solidFill>
                <a:latin typeface="Montserrat" pitchFamily="34" charset="0"/>
                <a:ea typeface="Montserrat" pitchFamily="34" charset="-122"/>
                <a:cs typeface="Montserrat" pitchFamily="34" charset="-120"/>
              </a:rPr>
              <a:t>SELECTED INTERFACE &amp; RATIONALE</a:t>
            </a:r>
            <a:endParaRPr lang="en-US" sz="2250" dirty="0"/>
          </a:p>
        </p:txBody>
      </p:sp>
      <p:sp>
        <p:nvSpPr>
          <p:cNvPr id="8" name="Text 5"/>
          <p:cNvSpPr/>
          <p:nvPr/>
        </p:nvSpPr>
        <p:spPr>
          <a:xfrm>
            <a:off x="480451" y="2280219"/>
            <a:ext cx="452437" cy="452438"/>
          </a:xfrm>
          <a:prstGeom prst="ellipse">
            <a:avLst/>
          </a:prstGeom>
          <a:solidFill>
            <a:srgbClr val="B4BCBA">
              <a:alpha val="0"/>
            </a:srgbClr>
          </a:solidFill>
          <a:ln w="26458">
            <a:solidFill>
              <a:srgbClr val="FFFFFF"/>
            </a:solidFill>
          </a:ln>
        </p:spPr>
        <p:txBody>
          <a:bodyPr wrap="square" lIns="25135" tIns="53413" rIns="25135" bIns="53413" rtlCol="0" anchor="ctr"/>
          <a:lstStyle/>
          <a:p>
            <a:pPr algn="ctr">
              <a:lnSpc>
                <a:spcPts val="1219"/>
              </a:lnSpc>
            </a:pPr>
            <a:endParaRPr lang="en-US" sz="975" dirty="0"/>
          </a:p>
        </p:txBody>
      </p:sp>
      <p:sp>
        <p:nvSpPr>
          <p:cNvPr id="9" name="Shape 6"/>
          <p:cNvSpPr/>
          <p:nvPr/>
        </p:nvSpPr>
        <p:spPr>
          <a:xfrm>
            <a:off x="479103" y="3679169"/>
            <a:ext cx="4455176" cy="0"/>
          </a:xfrm>
          <a:prstGeom prst="line">
            <a:avLst/>
          </a:prstGeom>
          <a:solidFill>
            <a:srgbClr val="FFFFFF"/>
          </a:solidFill>
          <a:ln w="10583">
            <a:solidFill>
              <a:srgbClr val="FFFFFF"/>
            </a:solidFill>
            <a:prstDash val="solid"/>
            <a:headEnd type="none"/>
            <a:tailEnd type="none"/>
          </a:ln>
        </p:spPr>
      </p:sp>
      <p:sp>
        <p:nvSpPr>
          <p:cNvPr id="10" name="Text 7"/>
          <p:cNvSpPr/>
          <p:nvPr/>
        </p:nvSpPr>
        <p:spPr>
          <a:xfrm>
            <a:off x="1110774" y="3018407"/>
            <a:ext cx="4572000" cy="571500"/>
          </a:xfrm>
          <a:prstGeom prst="rect">
            <a:avLst/>
          </a:prstGeom>
          <a:noFill/>
          <a:ln/>
        </p:spPr>
        <p:txBody>
          <a:bodyPr wrap="square" lIns="0" tIns="0" rIns="0" bIns="0" rtlCol="0" anchor="ctr"/>
          <a:lstStyle/>
          <a:p>
            <a:pPr algn="l">
              <a:lnSpc>
                <a:spcPts val="2250"/>
              </a:lnSpc>
            </a:pPr>
            <a:r>
              <a:rPr lang="en-US" sz="2300" b="1" dirty="0">
                <a:solidFill>
                  <a:srgbClr val="FFFFFF"/>
                </a:solidFill>
                <a:latin typeface="Montserrat" pitchFamily="34" charset="0"/>
                <a:ea typeface="Montserrat" pitchFamily="34" charset="-122"/>
                <a:cs typeface="Montserrat" pitchFamily="34" charset="-120"/>
              </a:rPr>
              <a:t>LOW-FI PROTOTYPE &amp; TESTING METHODOLOGY</a:t>
            </a:r>
            <a:endParaRPr lang="en-US" sz="2250" dirty="0"/>
          </a:p>
        </p:txBody>
      </p:sp>
      <p:sp>
        <p:nvSpPr>
          <p:cNvPr id="11" name="Text 8"/>
          <p:cNvSpPr/>
          <p:nvPr/>
        </p:nvSpPr>
        <p:spPr>
          <a:xfrm>
            <a:off x="480451" y="3077063"/>
            <a:ext cx="452437" cy="452438"/>
          </a:xfrm>
          <a:prstGeom prst="ellipse">
            <a:avLst/>
          </a:prstGeom>
          <a:solidFill>
            <a:srgbClr val="B4BCBA">
              <a:alpha val="0"/>
            </a:srgbClr>
          </a:solidFill>
          <a:ln w="26458">
            <a:solidFill>
              <a:srgbClr val="FFFFFF"/>
            </a:solidFill>
          </a:ln>
        </p:spPr>
        <p:txBody>
          <a:bodyPr wrap="square" lIns="25135" tIns="53413" rIns="25135" bIns="53413" rtlCol="0" anchor="ctr"/>
          <a:lstStyle/>
          <a:p>
            <a:pPr algn="ctr">
              <a:lnSpc>
                <a:spcPts val="1219"/>
              </a:lnSpc>
            </a:pPr>
            <a:endParaRPr lang="en-US" sz="975" dirty="0"/>
          </a:p>
        </p:txBody>
      </p:sp>
      <p:sp>
        <p:nvSpPr>
          <p:cNvPr id="12" name="Text 9"/>
          <p:cNvSpPr/>
          <p:nvPr/>
        </p:nvSpPr>
        <p:spPr>
          <a:xfrm>
            <a:off x="1110774" y="3911094"/>
            <a:ext cx="4572000" cy="285750"/>
          </a:xfrm>
          <a:prstGeom prst="rect">
            <a:avLst/>
          </a:prstGeom>
          <a:noFill/>
          <a:ln/>
        </p:spPr>
        <p:txBody>
          <a:bodyPr wrap="square" lIns="0" tIns="0" rIns="0" bIns="0" rtlCol="0" anchor="ctr"/>
          <a:lstStyle/>
          <a:p>
            <a:pPr algn="l">
              <a:lnSpc>
                <a:spcPts val="2250"/>
              </a:lnSpc>
            </a:pPr>
            <a:r>
              <a:rPr lang="en-US" sz="2300" b="1" dirty="0">
                <a:solidFill>
                  <a:srgbClr val="FFFFFF"/>
                </a:solidFill>
                <a:latin typeface="Montserrat" pitchFamily="34" charset="0"/>
                <a:ea typeface="Montserrat" pitchFamily="34" charset="-122"/>
                <a:cs typeface="Montserrat" pitchFamily="34" charset="-120"/>
              </a:rPr>
              <a:t>RESULTS &amp; DISCUSSION</a:t>
            </a:r>
            <a:endParaRPr lang="en-US" sz="2250" dirty="0"/>
          </a:p>
        </p:txBody>
      </p:sp>
      <p:sp>
        <p:nvSpPr>
          <p:cNvPr id="13" name="Text 10"/>
          <p:cNvSpPr/>
          <p:nvPr/>
        </p:nvSpPr>
        <p:spPr>
          <a:xfrm>
            <a:off x="480451" y="3826283"/>
            <a:ext cx="452437" cy="452438"/>
          </a:xfrm>
          <a:prstGeom prst="ellipse">
            <a:avLst/>
          </a:prstGeom>
          <a:solidFill>
            <a:srgbClr val="B4BCBA">
              <a:alpha val="0"/>
            </a:srgbClr>
          </a:solidFill>
          <a:ln w="26458">
            <a:solidFill>
              <a:srgbClr val="FFFFFF"/>
            </a:solidFill>
          </a:ln>
        </p:spPr>
        <p:txBody>
          <a:bodyPr wrap="square" lIns="25135" tIns="53413" rIns="25135" bIns="53413" rtlCol="0" anchor="ctr"/>
          <a:lstStyle/>
          <a:p>
            <a:pPr algn="ctr">
              <a:lnSpc>
                <a:spcPts val="1219"/>
              </a:lnSpc>
            </a:pPr>
            <a:endParaRPr lang="en-US" sz="975" dirty="0"/>
          </a:p>
        </p:txBody>
      </p:sp>
      <p:pic>
        <p:nvPicPr>
          <p:cNvPr id="14" name="Image 0" descr="https://external-media.api.pitch.com/provider/icons8/fluent-systems-regular/pencil.sv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539461" y="1543916"/>
            <a:ext cx="328078" cy="328078"/>
          </a:xfrm>
          <a:prstGeom prst="rect">
            <a:avLst/>
          </a:prstGeom>
        </p:spPr>
      </p:pic>
      <p:pic>
        <p:nvPicPr>
          <p:cNvPr id="15" name="Image 1" descr="https://external-media.api.pitch.com/provider/icons8/fluent-systems-regular/select-name--v2.sv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543791" y="2344882"/>
            <a:ext cx="328078" cy="328078"/>
          </a:xfrm>
          <a:prstGeom prst="rect">
            <a:avLst/>
          </a:prstGeom>
        </p:spPr>
      </p:pic>
      <p:pic>
        <p:nvPicPr>
          <p:cNvPr id="16" name="Image 2" descr="https://external-media.api.pitch.com/provider/icons8/fluent-systems-regular/test-results.sv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548120" y="3137189"/>
            <a:ext cx="328078" cy="328078"/>
          </a:xfrm>
          <a:prstGeom prst="rect">
            <a:avLst/>
          </a:prstGeom>
        </p:spPr>
      </p:pic>
      <p:pic>
        <p:nvPicPr>
          <p:cNvPr id="17" name="Image 3" descr="https://external-media.api.pitch.com/provider/icons8/fluent-systems-regular/chevron-right.svg">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543791" y="3886200"/>
            <a:ext cx="328078" cy="328078"/>
          </a:xfrm>
          <a:prstGeom prst="rect">
            <a:avLst/>
          </a:prstGeom>
        </p:spPr>
      </p:pic>
      <p:pic>
        <p:nvPicPr>
          <p:cNvPr id="18" name="Image 4" descr="https://pitch-assets-ccb95893-de3f-4266-973c-20049231b248.s3.eu-west-1.amazonaws.com/try-pitch-pdf-export-logo.svg">
            <a:hlinkClick r:id="rId11" tooltip=""/>
          </p:cNvPr>
          <p:cNvPicPr>
            <a:picLocks noChangeAspect="1"/>
          </p:cNvPicPr>
          <p:nvPr/>
        </p:nvPicPr>
        <p:blipFill>
          <a:blip r:embed="rId9">
            <a:extLst>
              <a:ext uri="{96DAC541-7B7A-43D3-8B79-37D633B846F1}">
                <asvg:svgBlip xmlns:asvg="http://schemas.microsoft.com/office/drawing/2016/SVG/main" r:embed="rId10"/>
              </a:ext>
            </a:extLst>
          </a:blip>
          <a:srcRect l="0" r="0" t="0" b="0"/>
          <a:stretch/>
        </p:blipFill>
        <p:spPr>
          <a:xfrm>
            <a:off x="136595" y="4803153"/>
            <a:ext cx="515221" cy="22730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6250" y="4141262"/>
            <a:ext cx="7315200" cy="523875"/>
          </a:xfrm>
          <a:prstGeom prst="rect">
            <a:avLst/>
          </a:prstGeom>
          <a:noFill/>
          <a:ln/>
        </p:spPr>
        <p:txBody>
          <a:bodyPr wrap="square" lIns="0" tIns="0" rIns="0" bIns="0" rtlCol="0" anchor="b"/>
          <a:lstStyle/>
          <a:p>
            <a:pPr algn="l">
              <a:lnSpc>
                <a:spcPts val="4125"/>
              </a:lnSpc>
            </a:pPr>
            <a:r>
              <a:rPr lang="en-US" sz="4100" b="1" dirty="0">
                <a:solidFill>
                  <a:srgbClr val="FFFCC3"/>
                </a:solidFill>
                <a:latin typeface="Montserrat" pitchFamily="34" charset="0"/>
                <a:ea typeface="Montserrat" pitchFamily="34" charset="-122"/>
                <a:cs typeface="Montserrat" pitchFamily="34" charset="-120"/>
              </a:rPr>
              <a:t>CONCEPT SKETCHES</a:t>
            </a:r>
            <a:endParaRPr lang="en-US" sz="4125" dirty="0"/>
          </a:p>
        </p:txBody>
      </p:sp>
      <p:pic>
        <p:nvPicPr>
          <p:cNvPr id="4"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3F848A"/>
        </a:solidFill>
      </p:bgPr>
    </p:bg>
    <p:spTree>
      <p:nvGrpSpPr>
        <p:cNvPr id="1" name=""/>
        <p:cNvGrpSpPr/>
        <p:nvPr/>
      </p:nvGrpSpPr>
      <p:grpSpPr>
        <a:xfrm>
          <a:off x="0" y="0"/>
          <a:ext cx="0" cy="0"/>
          <a:chOff x="0" y="0"/>
          <a:chExt cx="0" cy="0"/>
        </a:xfrm>
      </p:grpSpPr>
      <p:pic>
        <p:nvPicPr>
          <p:cNvPr id="3" name="Image 0" descr="https://pitch-assets-ccb95893-de3f-4266-973c-20049231b248.s3.eu-west-1.amazonaws.com/56159b29-62e6-4591-a2bc-af0eb28dfbf7?pitch-bytes=408369&amp;pitch-content-type=image%2Fjpeg">    </p:cNvPr>
          <p:cNvPicPr>
            <a:picLocks noChangeAspect="1"/>
          </p:cNvPicPr>
          <p:nvPr/>
        </p:nvPicPr>
        <p:blipFill>
          <a:blip r:embed="rId1"/>
          <a:srcRect l="0" r="0" t="0" b="0"/>
          <a:stretch/>
        </p:blipFill>
        <p:spPr>
          <a:xfrm>
            <a:off x="155099" y="1297787"/>
            <a:ext cx="2289880" cy="2535287"/>
          </a:xfrm>
          <a:prstGeom prst="rect">
            <a:avLst/>
          </a:prstGeom>
        </p:spPr>
      </p:pic>
      <p:pic>
        <p:nvPicPr>
          <p:cNvPr id="4" name="Image 1" descr="https://pitch-assets-ccb95893-de3f-4266-973c-20049231b248.s3.eu-west-1.amazonaws.com/09bbbda3-1612-445b-915a-b690db5e0ea0?pitch-bytes=1530260&amp;pitch-content-type=image%2Fpng">    </p:cNvPr>
          <p:cNvPicPr>
            <a:picLocks noChangeAspect="1"/>
          </p:cNvPicPr>
          <p:nvPr/>
        </p:nvPicPr>
        <p:blipFill>
          <a:blip r:embed="rId2"/>
          <a:srcRect l="0" r="0" t="0" b="0"/>
          <a:stretch/>
        </p:blipFill>
        <p:spPr>
          <a:xfrm rot="16200000">
            <a:off x="2879251" y="939889"/>
            <a:ext cx="2548782" cy="3255929"/>
          </a:xfrm>
          <a:prstGeom prst="rect">
            <a:avLst/>
          </a:prstGeom>
        </p:spPr>
      </p:pic>
      <p:pic>
        <p:nvPicPr>
          <p:cNvPr id="5" name="Image 2" descr="https://pitch-assets-ccb95893-de3f-4266-973c-20049231b248.s3.eu-west-1.amazonaws.com/b6781f70-f2ee-46c4-9727-332d0cf53ca1?pitch-bytes=1325534&amp;pitch-content-type=image%2Fpng">    </p:cNvPr>
          <p:cNvPicPr>
            <a:picLocks noChangeAspect="1"/>
          </p:cNvPicPr>
          <p:nvPr/>
        </p:nvPicPr>
        <p:blipFill>
          <a:blip r:embed="rId3"/>
          <a:srcRect l="0" r="0" t="2456" b="0"/>
          <a:stretch/>
        </p:blipFill>
        <p:spPr>
          <a:xfrm rot="16200000">
            <a:off x="6152083" y="1008712"/>
            <a:ext cx="2551294" cy="3131195"/>
          </a:xfrm>
          <a:prstGeom prst="rect">
            <a:avLst/>
          </a:prstGeom>
        </p:spPr>
      </p:pic>
      <p:sp>
        <p:nvSpPr>
          <p:cNvPr id="6" name="Text 0"/>
          <p:cNvSpPr/>
          <p:nvPr/>
        </p:nvSpPr>
        <p:spPr>
          <a:xfrm>
            <a:off x="476250" y="472691"/>
            <a:ext cx="7315200" cy="285750"/>
          </a:xfrm>
          <a:prstGeom prst="rect">
            <a:avLst/>
          </a:prstGeom>
          <a:noFill/>
          <a:ln/>
        </p:spPr>
        <p:txBody>
          <a:bodyPr wrap="square" lIns="0" tIns="0" rIns="0" bIns="0" rtlCol="0" anchor="b"/>
          <a:lstStyle/>
          <a:p>
            <a:pPr algn="l">
              <a:lnSpc>
                <a:spcPts val="2250"/>
              </a:lnSpc>
            </a:pPr>
            <a:r>
              <a:rPr lang="en-US" sz="2300" b="1" dirty="0">
                <a:solidFill>
                  <a:srgbClr val="FFFFFF"/>
                </a:solidFill>
                <a:latin typeface="Montserrat" pitchFamily="34" charset="0"/>
                <a:ea typeface="Montserrat" pitchFamily="34" charset="-122"/>
                <a:cs typeface="Montserrat" pitchFamily="34" charset="-120"/>
              </a:rPr>
              <a:t>INITIAL SKETCHES</a:t>
            </a:r>
            <a:endParaRPr lang="en-US" sz="2250" dirty="0"/>
          </a:p>
        </p:txBody>
      </p:sp>
      <p:sp>
        <p:nvSpPr>
          <p:cNvPr id="7" name="Text 1"/>
          <p:cNvSpPr/>
          <p:nvPr/>
        </p:nvSpPr>
        <p:spPr>
          <a:xfrm>
            <a:off x="152152" y="3986312"/>
            <a:ext cx="2743200" cy="148828"/>
          </a:xfrm>
          <a:prstGeom prst="rect">
            <a:avLst/>
          </a:prstGeom>
          <a:noFill/>
          <a:ln/>
        </p:spPr>
        <p:txBody>
          <a:bodyPr wrap="square" lIns="0" tIns="0" rIns="0" bIns="0" rtlCol="0" anchor="b"/>
          <a:lstStyle/>
          <a:p>
            <a:pPr algn="l">
              <a:lnSpc>
                <a:spcPts val="1172"/>
              </a:lnSpc>
            </a:pPr>
            <a:r>
              <a:rPr lang="en-US" sz="900" b="1" spc="-12" kern="0" dirty="0">
                <a:solidFill>
                  <a:srgbClr val="FFFFFF"/>
                </a:solidFill>
                <a:latin typeface="Inter" pitchFamily="34" charset="0"/>
                <a:ea typeface="Inter" pitchFamily="34" charset="-122"/>
                <a:cs typeface="Inter" pitchFamily="34" charset="-120"/>
              </a:rPr>
              <a:t>Wearable</a:t>
            </a:r>
            <a:endParaRPr lang="en-US" sz="938" dirty="0"/>
          </a:p>
        </p:txBody>
      </p:sp>
      <p:sp>
        <p:nvSpPr>
          <p:cNvPr id="8" name="Text 2"/>
          <p:cNvSpPr/>
          <p:nvPr/>
        </p:nvSpPr>
        <p:spPr>
          <a:xfrm>
            <a:off x="2525951" y="3983919"/>
            <a:ext cx="2743200" cy="148828"/>
          </a:xfrm>
          <a:prstGeom prst="rect">
            <a:avLst/>
          </a:prstGeom>
          <a:noFill/>
          <a:ln/>
        </p:spPr>
        <p:txBody>
          <a:bodyPr wrap="square" lIns="0" tIns="0" rIns="0" bIns="0" rtlCol="0" anchor="b"/>
          <a:lstStyle/>
          <a:p>
            <a:pPr algn="l">
              <a:lnSpc>
                <a:spcPts val="1172"/>
              </a:lnSpc>
            </a:pPr>
            <a:r>
              <a:rPr lang="en-US" sz="900" b="1" spc="-12" kern="0" dirty="0">
                <a:solidFill>
                  <a:srgbClr val="FFFFFF"/>
                </a:solidFill>
                <a:latin typeface="Inter" pitchFamily="34" charset="0"/>
                <a:ea typeface="Inter" pitchFamily="34" charset="-122"/>
                <a:cs typeface="Inter" pitchFamily="34" charset="-120"/>
              </a:rPr>
              <a:t>Mobile App</a:t>
            </a:r>
            <a:endParaRPr lang="en-US" sz="938" dirty="0"/>
          </a:p>
        </p:txBody>
      </p:sp>
      <p:sp>
        <p:nvSpPr>
          <p:cNvPr id="9" name="Text 3"/>
          <p:cNvSpPr/>
          <p:nvPr/>
        </p:nvSpPr>
        <p:spPr>
          <a:xfrm>
            <a:off x="5863285" y="3981525"/>
            <a:ext cx="2743200" cy="148828"/>
          </a:xfrm>
          <a:prstGeom prst="rect">
            <a:avLst/>
          </a:prstGeom>
          <a:noFill/>
          <a:ln/>
        </p:spPr>
        <p:txBody>
          <a:bodyPr wrap="square" lIns="0" tIns="0" rIns="0" bIns="0" rtlCol="0" anchor="b"/>
          <a:lstStyle/>
          <a:p>
            <a:pPr algn="l">
              <a:lnSpc>
                <a:spcPts val="1172"/>
              </a:lnSpc>
            </a:pPr>
            <a:r>
              <a:rPr lang="en-US" sz="900" b="1" spc="-12" kern="0" dirty="0">
                <a:solidFill>
                  <a:srgbClr val="FFFFFF"/>
                </a:solidFill>
                <a:latin typeface="Inter" pitchFamily="34" charset="0"/>
                <a:ea typeface="Inter" pitchFamily="34" charset="-122"/>
                <a:cs typeface="Inter" pitchFamily="34" charset="-120"/>
              </a:rPr>
              <a:t>Augmented Reality</a:t>
            </a:r>
            <a:endParaRPr lang="en-US" sz="938" dirty="0"/>
          </a:p>
        </p:txBody>
      </p:sp>
      <p:pic>
        <p:nvPicPr>
          <p:cNvPr id="10"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7631" y="2432465"/>
            <a:ext cx="4572000" cy="285750"/>
          </a:xfrm>
          <a:prstGeom prst="rect">
            <a:avLst/>
          </a:prstGeom>
          <a:noFill/>
          <a:ln/>
        </p:spPr>
        <p:txBody>
          <a:bodyPr wrap="square" lIns="0" tIns="0" rIns="0" bIns="0" rtlCol="0" anchor="b"/>
          <a:lstStyle/>
          <a:p>
            <a:pPr algn="l">
              <a:lnSpc>
                <a:spcPts val="2250"/>
              </a:lnSpc>
            </a:pPr>
            <a:r>
              <a:rPr lang="en-US" sz="2300" b="1" dirty="0">
                <a:solidFill>
                  <a:srgbClr val="FFFCC3"/>
                </a:solidFill>
                <a:latin typeface="Montserrat" pitchFamily="34" charset="0"/>
                <a:ea typeface="Montserrat" pitchFamily="34" charset="-122"/>
                <a:cs typeface="Montserrat" pitchFamily="34" charset="-120"/>
              </a:rPr>
              <a:t>MOBILE APPLICATION</a:t>
            </a:r>
            <a:endParaRPr lang="en-US" sz="2250" dirty="0"/>
          </a:p>
        </p:txBody>
      </p:sp>
      <p:sp>
        <p:nvSpPr>
          <p:cNvPr id="4" name="Text 1"/>
          <p:cNvSpPr/>
          <p:nvPr/>
        </p:nvSpPr>
        <p:spPr>
          <a:xfrm>
            <a:off x="4750954" y="2433223"/>
            <a:ext cx="4572000" cy="285750"/>
          </a:xfrm>
          <a:prstGeom prst="rect">
            <a:avLst/>
          </a:prstGeom>
          <a:noFill/>
          <a:ln/>
        </p:spPr>
        <p:txBody>
          <a:bodyPr wrap="square" lIns="0" tIns="0" rIns="0" bIns="0" rtlCol="0" anchor="b"/>
          <a:lstStyle/>
          <a:p>
            <a:pPr algn="l">
              <a:lnSpc>
                <a:spcPts val="2250"/>
              </a:lnSpc>
            </a:pPr>
            <a:r>
              <a:rPr lang="en-US" sz="2300" b="1" dirty="0">
                <a:solidFill>
                  <a:srgbClr val="FFFCC3"/>
                </a:solidFill>
                <a:latin typeface="Montserrat" pitchFamily="34" charset="0"/>
                <a:ea typeface="Montserrat" pitchFamily="34" charset="-122"/>
                <a:cs typeface="Montserrat" pitchFamily="34" charset="-120"/>
              </a:rPr>
              <a:t>AUGMENTED REALITY</a:t>
            </a:r>
            <a:endParaRPr lang="en-US" sz="2250" dirty="0"/>
          </a:p>
        </p:txBody>
      </p:sp>
      <p:sp>
        <p:nvSpPr>
          <p:cNvPr id="5" name="Text 2"/>
          <p:cNvSpPr/>
          <p:nvPr/>
        </p:nvSpPr>
        <p:spPr>
          <a:xfrm>
            <a:off x="476250" y="476250"/>
            <a:ext cx="8229600" cy="523875"/>
          </a:xfrm>
          <a:prstGeom prst="rect">
            <a:avLst/>
          </a:prstGeom>
          <a:noFill/>
          <a:ln/>
        </p:spPr>
        <p:txBody>
          <a:bodyPr wrap="square" lIns="0" tIns="0" rIns="0" bIns="0" rtlCol="0" anchor="t"/>
          <a:lstStyle/>
          <a:p>
            <a:pPr algn="l">
              <a:lnSpc>
                <a:spcPts val="4125"/>
              </a:lnSpc>
            </a:pPr>
            <a:r>
              <a:rPr lang="en-US" sz="4100" b="1" dirty="0">
                <a:solidFill>
                  <a:srgbClr val="FFFFFF"/>
                </a:solidFill>
                <a:latin typeface="Montserrat" pitchFamily="34" charset="0"/>
                <a:ea typeface="Montserrat" pitchFamily="34" charset="-122"/>
                <a:cs typeface="Montserrat" pitchFamily="34" charset="-120"/>
              </a:rPr>
              <a:t>TOP 2 REALIZATIONS</a:t>
            </a:r>
            <a:endParaRPr lang="en-US" sz="4125" dirty="0"/>
          </a:p>
        </p:txBody>
      </p:sp>
      <p:pic>
        <p:nvPicPr>
          <p:cNvPr id="6"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3F848A"/>
        </a:solidFill>
      </p:bgPr>
    </p:bg>
    <p:spTree>
      <p:nvGrpSpPr>
        <p:cNvPr id="1" name=""/>
        <p:cNvGrpSpPr/>
        <p:nvPr/>
      </p:nvGrpSpPr>
      <p:grpSpPr>
        <a:xfrm>
          <a:off x="0" y="0"/>
          <a:ext cx="0" cy="0"/>
          <a:chOff x="0" y="0"/>
          <a:chExt cx="0" cy="0"/>
        </a:xfrm>
      </p:grpSpPr>
      <p:sp>
        <p:nvSpPr>
          <p:cNvPr id="3" name="Text 0"/>
          <p:cNvSpPr/>
          <p:nvPr/>
        </p:nvSpPr>
        <p:spPr>
          <a:xfrm>
            <a:off x="476250" y="472691"/>
            <a:ext cx="7315200" cy="285750"/>
          </a:xfrm>
          <a:prstGeom prst="rect">
            <a:avLst/>
          </a:prstGeom>
          <a:noFill/>
          <a:ln/>
        </p:spPr>
        <p:txBody>
          <a:bodyPr wrap="square" lIns="0" tIns="0" rIns="0" bIns="0" rtlCol="0" anchor="b"/>
          <a:lstStyle/>
          <a:p>
            <a:pPr algn="l">
              <a:lnSpc>
                <a:spcPts val="2250"/>
              </a:lnSpc>
            </a:pPr>
            <a:r>
              <a:rPr lang="en-US" sz="2300" b="1" dirty="0">
                <a:solidFill>
                  <a:srgbClr val="FFFFFF"/>
                </a:solidFill>
                <a:latin typeface="Montserrat" pitchFamily="34" charset="0"/>
                <a:ea typeface="Montserrat" pitchFamily="34" charset="-122"/>
                <a:cs typeface="Montserrat" pitchFamily="34" charset="-120"/>
              </a:rPr>
              <a:t>REALIZATION #1: MOBILE APPLICATION</a:t>
            </a:r>
            <a:endParaRPr lang="en-US" sz="2250" dirty="0"/>
          </a:p>
        </p:txBody>
      </p:sp>
      <p:pic>
        <p:nvPicPr>
          <p:cNvPr id="4" name="Image 0" descr="https://pitch-assets-ccb95893-de3f-4266-973c-20049231b248.s3.eu-west-1.amazonaws.com/a1feaaf0-1418-427a-8e8d-3e62a7ae1006?pitch-bytes=1019112&amp;pitch-content-type=image%2Fjpeg">    </p:cNvPr>
          <p:cNvPicPr>
            <a:picLocks noChangeAspect="1"/>
          </p:cNvPicPr>
          <p:nvPr/>
        </p:nvPicPr>
        <p:blipFill>
          <a:blip r:embed="rId1"/>
          <a:srcRect l="0" r="0" t="47791" b="0"/>
          <a:stretch/>
        </p:blipFill>
        <p:spPr>
          <a:xfrm>
            <a:off x="2613567" y="2710472"/>
            <a:ext cx="3955671" cy="2220781"/>
          </a:xfrm>
          <a:prstGeom prst="rect">
            <a:avLst/>
          </a:prstGeom>
        </p:spPr>
      </p:pic>
      <p:pic>
        <p:nvPicPr>
          <p:cNvPr id="5" name="Image 1" descr="https://pitch-assets-ccb95893-de3f-4266-973c-20049231b248.s3.eu-west-1.amazonaws.com/a1feaaf0-1418-427a-8e8d-3e62a7ae1006?pitch-bytes=1019112&amp;pitch-content-type=image%2Fjpeg">    </p:cNvPr>
          <p:cNvPicPr>
            <a:picLocks noChangeAspect="1"/>
          </p:cNvPicPr>
          <p:nvPr/>
        </p:nvPicPr>
        <p:blipFill>
          <a:blip r:embed="rId2"/>
          <a:srcRect l="0" r="0" t="0" b="56955"/>
          <a:stretch/>
        </p:blipFill>
        <p:spPr>
          <a:xfrm>
            <a:off x="2613567" y="895297"/>
            <a:ext cx="3925168" cy="1816836"/>
          </a:xfrm>
          <a:prstGeom prst="rect">
            <a:avLst/>
          </a:prstGeom>
        </p:spPr>
      </p:pic>
      <p:pic>
        <p:nvPicPr>
          <p:cNvPr id="6" name="Image 2" descr="https://pitch-assets-ccb95893-de3f-4266-973c-20049231b248.s3.eu-west-1.amazonaws.com/try-pitch-pdf-export-logo.svg">
            <a:hlinkClick r:id="rId5" tooltip=""/>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36595" y="4803153"/>
            <a:ext cx="515221" cy="22730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39</Slides>
  <Notes>39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Assignment 5</dc:title>
  <dc:subject>PptxGenJS Presentation</dc:subject>
  <dc:creator>Pitch Software GmbH</dc:creator>
  <cp:lastModifiedBy>Pitch Software GmbH</cp:lastModifiedBy>
  <cp:revision>1</cp:revision>
  <dcterms:created xsi:type="dcterms:W3CDTF">2023-11-29T21:41:42Z</dcterms:created>
  <dcterms:modified xsi:type="dcterms:W3CDTF">2023-11-29T21:41:42Z</dcterms:modified>
</cp:coreProperties>
</file>