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fntdata" ContentType="application/x-fontdata"/>
  <Default Extension="png" ContentType="image/png"/>
  <Default Extension="gif" ContentType="image/gif"/>
  <Default Extension="m4v" ContentType="video/mp4"/>
  <Default Extension="mp4" ContentType="video/mp4"/>
  <Default Extension="svg" ContentType="image/svg+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notesMasterIdLst>
    <p:notesMasterId r:id="rId28"/>
  </p:notesMasterIdLst>
  <p:sldSz cx="9144000" cy="5143500"/>
  <p:notesSz cx="5143500" cy="9144000"/>
  <p:embeddedFontLst>
    <p:embeddedFont>
      <p:font typeface="DM Sans"/>
      <p:boldItalic r:id="rId33"/>
      <p:regular r:id="rId34"/>
      <p:italic r:id="rId35"/>
      <p:bold r:id="rId36"/>
    </p:embeddedFont>
    <p:embeddedFont>
      <p:font typeface="DM Mono"/>
      <p:regular r:id="rId37"/>
      <p:italic r:id="rId38"/>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33" Type="http://schemas.openxmlformats.org/officeDocument/2006/relationships/font" Target="fonts/DMSans-boldItalic.fntdata"/><Relationship Id="rId34" Type="http://schemas.openxmlformats.org/officeDocument/2006/relationships/font" Target="fonts/DMSans-regular.fntdata"/><Relationship Id="rId35" Type="http://schemas.openxmlformats.org/officeDocument/2006/relationships/font" Target="fonts/DMSans-italic.fntdata"/><Relationship Id="rId36" Type="http://schemas.openxmlformats.org/officeDocument/2006/relationships/font" Target="fonts/DMSans-bold.fntdata"/><Relationship Id="rId37" Type="http://schemas.openxmlformats.org/officeDocument/2006/relationships/font" Target="fonts/DMMono-regular.fntdata"/><Relationship Id="rId38" Type="http://schemas.openxmlformats.org/officeDocument/2006/relationships/font" Target="fonts/DMMono-italic.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sv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sv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sv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sv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sv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5"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sv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15-1.png"/><Relationship Id="rId2" Type="http://schemas.openxmlformats.org/officeDocument/2006/relationships/image" Target="../media/image-15-2.sv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5"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16-1.png"/><Relationship Id="rId2" Type="http://schemas.openxmlformats.org/officeDocument/2006/relationships/image" Target="../media/image-16-2.svg"/><Relationship Id="rId3" Type="http://schemas.openxmlformats.org/officeDocument/2006/relationships/image" Target="../media/image-16-3.png"/><Relationship Id="rId4" Type="http://schemas.openxmlformats.org/officeDocument/2006/relationships/image" Target="../media/image-16-4.sv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5"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17-1.png"/><Relationship Id="rId2" Type="http://schemas.openxmlformats.org/officeDocument/2006/relationships/image" Target="../media/image-17-2.svg"/><Relationship Id="rId3" Type="http://schemas.openxmlformats.org/officeDocument/2006/relationships/image" Target="../media/image-17-3.png"/><Relationship Id="rId4" Type="http://schemas.openxmlformats.org/officeDocument/2006/relationships/image" Target="../media/image-17-4.sv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sv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9"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19-1.png"/><Relationship Id="rId2" Type="http://schemas.openxmlformats.org/officeDocument/2006/relationships/image" Target="../media/image-19-2.svg"/><Relationship Id="rId3" Type="http://schemas.openxmlformats.org/officeDocument/2006/relationships/image" Target="../media/image-19-3.png"/><Relationship Id="rId4" Type="http://schemas.openxmlformats.org/officeDocument/2006/relationships/image" Target="../media/image-19-4.svg"/><Relationship Id="rId5" Type="http://schemas.openxmlformats.org/officeDocument/2006/relationships/image" Target="../media/image-19-5.png"/><Relationship Id="rId6" Type="http://schemas.openxmlformats.org/officeDocument/2006/relationships/image" Target="../media/image-19-6.svg"/><Relationship Id="rId7" Type="http://schemas.openxmlformats.org/officeDocument/2006/relationships/image" Target="../media/image-19-7.png"/><Relationship Id="rId8" Type="http://schemas.openxmlformats.org/officeDocument/2006/relationships/image" Target="../media/image-19-8.svg"/><Relationship Id="rId10" Type="http://schemas.openxmlformats.org/officeDocument/2006/relationships/slideLayout" Target="../slideLayouts/slideLayout1.xml"/><Relationship Id="rId11"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7"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2-1.png"/><Relationship Id="rId2" Type="http://schemas.openxmlformats.org/officeDocument/2006/relationships/image" Target="../media/image-2-2.svg"/><Relationship Id="rId3" Type="http://schemas.openxmlformats.org/officeDocument/2006/relationships/image" Target="../media/image-2-3.png"/><Relationship Id="rId4" Type="http://schemas.openxmlformats.org/officeDocument/2006/relationships/image" Target="../media/image-2-4.svg"/><Relationship Id="rId5" Type="http://schemas.openxmlformats.org/officeDocument/2006/relationships/image" Target="../media/image-2-5.png"/><Relationship Id="rId6" Type="http://schemas.openxmlformats.org/officeDocument/2006/relationships/image" Target="../media/image-2-6.svg"/><Relationship Id="rId7" Type="http://schemas.openxmlformats.org/officeDocument/2006/relationships/image" Target="../media/image-2-7.png"/><Relationship Id="rId8" Type="http://schemas.openxmlformats.org/officeDocument/2006/relationships/image" Target="../media/image-2-8.svg"/><Relationship Id="rId9" Type="http://schemas.openxmlformats.org/officeDocument/2006/relationships/image" Target="../media/image-2-9.png"/><Relationship Id="rId10" Type="http://schemas.openxmlformats.org/officeDocument/2006/relationships/image" Target="../media/image-2-10.svg"/><Relationship Id="rId11" Type="http://schemas.openxmlformats.org/officeDocument/2006/relationships/image" Target="../media/image-2-11.png"/><Relationship Id="rId12" Type="http://schemas.openxmlformats.org/officeDocument/2006/relationships/image" Target="../media/image-2-12.svg"/><Relationship Id="rId13" Type="http://schemas.openxmlformats.org/officeDocument/2006/relationships/image" Target="../media/image-2-13.png"/><Relationship Id="rId14" Type="http://schemas.openxmlformats.org/officeDocument/2006/relationships/image" Target="../media/image-2-14.svg"/><Relationship Id="rId15" Type="http://schemas.openxmlformats.org/officeDocument/2006/relationships/image" Target="../media/image-2-15.png"/><Relationship Id="rId16" Type="http://schemas.openxmlformats.org/officeDocument/2006/relationships/image" Target="../media/image-2-16.svg"/><Relationship Id="rId18" Type="http://schemas.openxmlformats.org/officeDocument/2006/relationships/slideLayout" Target="../slideLayouts/slideLayout1.xml"/><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svg"/><Relationship Id="rId5" Type="http://schemas.openxmlformats.org/officeDocument/2006/relationships/slideLayout" Target="../slideLayouts/slideLayout1.xml"/><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svg"/><Relationship Id="rId5" Type="http://schemas.openxmlformats.org/officeDocument/2006/relationships/slideLayout" Target="../slideLayouts/slideLayout1.xml"/><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image" Target="../media/image-22-3.svg"/><Relationship Id="rId5" Type="http://schemas.openxmlformats.org/officeDocument/2006/relationships/slideLayout" Target="../slideLayouts/slideLayout1.xml"/><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svg"/><Relationship Id="rId5" Type="http://schemas.openxmlformats.org/officeDocument/2006/relationships/slideLayout" Target="../slideLayouts/slideLayout1.xml"/><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image" Target="../media/image-24-3.svg"/><Relationship Id="rId5" Type="http://schemas.openxmlformats.org/officeDocument/2006/relationships/slideLayout" Target="../slideLayouts/slideLayout1.xml"/><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hyperlink" Target="https://youtu.be/nVAjqOQ0SJM" TargetMode="External"/><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2" Type="http://schemas.openxmlformats.org/officeDocument/2006/relationships/image" Target="../media/image-25-1.png"/><Relationship Id="rId3" Type="http://schemas.openxmlformats.org/officeDocument/2006/relationships/image" Target="../media/image-25-2.svg"/><Relationship Id="rId5" Type="http://schemas.openxmlformats.org/officeDocument/2006/relationships/slideLayout" Target="../slideLayouts/slideLayout1.xml"/><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last_slide&amp;utm_content=ff4ced7f-6f3f-475d-9f20-3f565462b799&amp;utm_term=PDF-PPTX-lastslide&amp;ad_group=last_slide" TargetMode="External"/><Relationship Id="rId1" Type="http://schemas.openxmlformats.org/officeDocument/2006/relationships/image" Target="../media/image-26-1.png"/><Relationship Id="rId2" Type="http://schemas.openxmlformats.org/officeDocument/2006/relationships/image" Target="../media/image-26-2.png"/><Relationship Id="rId4" Type="http://schemas.openxmlformats.org/officeDocument/2006/relationships/slideLayout" Target="../slideLayouts/slideLayout1.xml"/><Relationship Id="rId5"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sv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sv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sv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svg"/><Relationship Id="rId4" Type="http://schemas.openxmlformats.org/officeDocument/2006/relationships/image" Target="../media/image-6-4.png"/><Relationship Id="rId5" Type="http://schemas.openxmlformats.org/officeDocument/2006/relationships/image" Target="../media/image-6-5.svg"/><Relationship Id="rId6" Type="http://schemas.openxmlformats.org/officeDocument/2006/relationships/image" Target="../media/image-6-6.png"/><Relationship Id="rId7" Type="http://schemas.openxmlformats.org/officeDocument/2006/relationships/image" Target="../media/image-6-7.sv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sv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8-1.png"/><Relationship Id="rId2" Type="http://schemas.openxmlformats.org/officeDocument/2006/relationships/image" Target="../media/image-8-2.sv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4" Type="http://schemas.openxmlformats.org/officeDocument/2006/relationships/hyperlink" Target="https://pitch.com?utm_medium=product-presentation&amp;utm_source=powerpoint-export&amp;utm_campaign=bottom_bar_cta&amp;utm_content=ff4ced7f-6f3f-475d-9f20-3f565462b799&amp;utm_term=PDF-PPTX-lastslide&amp;ad_group=last_slide" TargetMode="External"/><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sv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fb3f675c-4417-488a-9c3a-1f7cf626dd6c?pitch-bytes=39386&amp;pitch-content-type=image%2Fpng">    </p:cNvPr>
          <p:cNvPicPr>
            <a:picLocks noChangeAspect="1"/>
          </p:cNvPicPr>
          <p:nvPr/>
        </p:nvPicPr>
        <p:blipFill>
          <a:blip r:embed="rId1"/>
          <a:srcRect l="16414" r="16414" t="0" b="0"/>
          <a:stretch/>
        </p:blipFill>
        <p:spPr>
          <a:xfrm>
            <a:off x="6905695" y="-159"/>
            <a:ext cx="2238375" cy="5141244"/>
          </a:xfrm>
          <a:prstGeom prst="rect">
            <a:avLst/>
          </a:prstGeom>
        </p:spPr>
      </p:pic>
      <p:sp>
        <p:nvSpPr>
          <p:cNvPr id="4" name="Text 0"/>
          <p:cNvSpPr/>
          <p:nvPr/>
        </p:nvSpPr>
        <p:spPr>
          <a:xfrm>
            <a:off x="475836" y="2811347"/>
            <a:ext cx="6400800" cy="809625"/>
          </a:xfrm>
          <a:prstGeom prst="rect">
            <a:avLst/>
          </a:prstGeom>
          <a:noFill/>
          <a:ln/>
        </p:spPr>
        <p:txBody>
          <a:bodyPr wrap="square" lIns="0" tIns="0" rIns="0" bIns="0" rtlCol="0" anchor="b"/>
          <a:lstStyle/>
          <a:p>
            <a:pPr algn="l">
              <a:lnSpc>
                <a:spcPts val="6375"/>
              </a:lnSpc>
            </a:pPr>
            <a:r>
              <a:rPr lang="en-US" sz="6400" b="1" spc="-12" kern="0" dirty="0">
                <a:solidFill>
                  <a:srgbClr val="130A44"/>
                </a:solidFill>
                <a:latin typeface="DM Sans" pitchFamily="34" charset="0"/>
                <a:ea typeface="DM Sans" pitchFamily="34" charset="-122"/>
                <a:cs typeface="DM Sans" pitchFamily="34" charset="-120"/>
              </a:rPr>
              <a:t>TELL ME MORE</a:t>
            </a:r>
            <a:endParaRPr lang="en-US" sz="6375" dirty="0"/>
          </a:p>
        </p:txBody>
      </p:sp>
      <p:sp>
        <p:nvSpPr>
          <p:cNvPr id="5" name="Text 1"/>
          <p:cNvSpPr/>
          <p:nvPr/>
        </p:nvSpPr>
        <p:spPr>
          <a:xfrm>
            <a:off x="557337" y="3625487"/>
            <a:ext cx="5486400" cy="157163"/>
          </a:xfrm>
          <a:prstGeom prst="rect">
            <a:avLst/>
          </a:prstGeom>
          <a:noFill/>
          <a:ln/>
        </p:spPr>
        <p:txBody>
          <a:bodyPr wrap="square" lIns="0" tIns="0" rIns="0" bIns="0" rtlCol="0" anchor="b"/>
          <a:lstStyle/>
          <a:p>
            <a:pPr algn="l">
              <a:lnSpc>
                <a:spcPts val="1260"/>
              </a:lnSpc>
            </a:pPr>
            <a:r>
              <a:rPr lang="en-US" sz="1100" b="1" spc="120" kern="0" dirty="0">
                <a:solidFill>
                  <a:srgbClr val="5A55F4"/>
                </a:solidFill>
                <a:latin typeface="DM Sans" pitchFamily="34" charset="0"/>
                <a:ea typeface="DM Sans" pitchFamily="34" charset="-122"/>
                <a:cs typeface="DM Sans" pitchFamily="34" charset="-120"/>
              </a:rPr>
              <a:t>CONNECT BELOW THE SURFACE</a:t>
            </a:r>
            <a:endParaRPr lang="en-US" sz="1050" dirty="0"/>
          </a:p>
        </p:txBody>
      </p:sp>
      <p:sp>
        <p:nvSpPr>
          <p:cNvPr id="6" name="Text 2"/>
          <p:cNvSpPr/>
          <p:nvPr/>
        </p:nvSpPr>
        <p:spPr>
          <a:xfrm>
            <a:off x="377143" y="4577631"/>
            <a:ext cx="1828800" cy="90487"/>
          </a:xfrm>
          <a:prstGeom prst="rect">
            <a:avLst/>
          </a:prstGeom>
          <a:noFill/>
          <a:ln/>
        </p:spPr>
        <p:txBody>
          <a:bodyPr wrap="square" lIns="0" tIns="0" rIns="0" bIns="0" rtlCol="0" anchor="t"/>
          <a:lstStyle/>
          <a:p>
            <a:pPr algn="ctr">
              <a:lnSpc>
                <a:spcPts val="720"/>
              </a:lnSpc>
            </a:pPr>
            <a:r>
              <a:rPr lang="en-US" sz="600" b="1" spc="240" kern="0" dirty="0">
                <a:solidFill>
                  <a:srgbClr val="130A44"/>
                </a:solidFill>
                <a:latin typeface="DM Mono" pitchFamily="34" charset="0"/>
                <a:ea typeface="DM Mono" pitchFamily="34" charset="-122"/>
                <a:cs typeface="DM Mono" pitchFamily="34" charset="-120"/>
              </a:rPr>
              <a:t>CHLOE PAE</a:t>
            </a:r>
            <a:endParaRPr lang="en-US" sz="600" dirty="0"/>
          </a:p>
        </p:txBody>
      </p:sp>
      <p:sp>
        <p:nvSpPr>
          <p:cNvPr id="7" name="Text 3"/>
          <p:cNvSpPr/>
          <p:nvPr/>
        </p:nvSpPr>
        <p:spPr>
          <a:xfrm>
            <a:off x="1297679" y="4575398"/>
            <a:ext cx="1828800" cy="90487"/>
          </a:xfrm>
          <a:prstGeom prst="rect">
            <a:avLst/>
          </a:prstGeom>
          <a:noFill/>
          <a:ln/>
        </p:spPr>
        <p:txBody>
          <a:bodyPr wrap="square" lIns="0" tIns="0" rIns="0" bIns="0" rtlCol="0" anchor="t"/>
          <a:lstStyle/>
          <a:p>
            <a:pPr algn="ctr">
              <a:lnSpc>
                <a:spcPts val="720"/>
              </a:lnSpc>
            </a:pPr>
            <a:r>
              <a:rPr lang="en-US" sz="600" b="1" spc="240" kern="0" dirty="0">
                <a:solidFill>
                  <a:srgbClr val="130A44"/>
                </a:solidFill>
                <a:latin typeface="DM Mono" pitchFamily="34" charset="0"/>
                <a:ea typeface="DM Mono" pitchFamily="34" charset="-122"/>
                <a:cs typeface="DM Mono" pitchFamily="34" charset="-120"/>
              </a:rPr>
              <a:t>PAIGE OLSON</a:t>
            </a:r>
            <a:endParaRPr lang="en-US" sz="600" dirty="0"/>
          </a:p>
        </p:txBody>
      </p:sp>
      <p:sp>
        <p:nvSpPr>
          <p:cNvPr id="8" name="Text 4"/>
          <p:cNvSpPr/>
          <p:nvPr/>
        </p:nvSpPr>
        <p:spPr>
          <a:xfrm>
            <a:off x="2332248" y="4573165"/>
            <a:ext cx="1828800" cy="90487"/>
          </a:xfrm>
          <a:prstGeom prst="rect">
            <a:avLst/>
          </a:prstGeom>
          <a:noFill/>
          <a:ln/>
        </p:spPr>
        <p:txBody>
          <a:bodyPr wrap="square" lIns="0" tIns="0" rIns="0" bIns="0" rtlCol="0" anchor="t"/>
          <a:lstStyle/>
          <a:p>
            <a:pPr algn="ctr">
              <a:lnSpc>
                <a:spcPts val="720"/>
              </a:lnSpc>
            </a:pPr>
            <a:r>
              <a:rPr lang="en-US" sz="600" b="1" spc="240" kern="0" dirty="0">
                <a:solidFill>
                  <a:srgbClr val="130A44"/>
                </a:solidFill>
                <a:latin typeface="DM Mono" pitchFamily="34" charset="0"/>
                <a:ea typeface="DM Mono" pitchFamily="34" charset="-122"/>
                <a:cs typeface="DM Mono" pitchFamily="34" charset="-120"/>
              </a:rPr>
              <a:t>GABRIEL ILUMA</a:t>
            </a:r>
            <a:endParaRPr lang="en-US" sz="600" dirty="0"/>
          </a:p>
        </p:txBody>
      </p:sp>
      <p:pic>
        <p:nvPicPr>
          <p:cNvPr id="9"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c6f25251-69b8-4157-85e9-87b8ded6a906?pitch-bytes=22798&amp;pitch-content-type=image%2Fjpeg">    </p:cNvPr>
          <p:cNvPicPr>
            <a:picLocks noChangeAspect="1"/>
          </p:cNvPicPr>
          <p:nvPr/>
        </p:nvPicPr>
        <p:blipFill>
          <a:blip r:embed="rId1"/>
          <a:srcRect l="3405" r="1135" t="12484" b="12484"/>
          <a:stretch/>
        </p:blipFill>
        <p:spPr>
          <a:xfrm>
            <a:off x="7225977" y="476712"/>
            <a:ext cx="1437815" cy="1130119"/>
          </a:xfrm>
          <a:prstGeom prst="rect">
            <a:avLst/>
          </a:prstGeom>
        </p:spPr>
      </p:pic>
      <p:sp>
        <p:nvSpPr>
          <p:cNvPr id="4" name="Text 0"/>
          <p:cNvSpPr/>
          <p:nvPr/>
        </p:nvSpPr>
        <p:spPr>
          <a:xfrm>
            <a:off x="475699" y="773041"/>
            <a:ext cx="6400800" cy="411473"/>
          </a:xfrm>
          <a:prstGeom prst="rect">
            <a:avLst/>
          </a:prstGeom>
          <a:noFill/>
          <a:ln/>
        </p:spPr>
        <p:txBody>
          <a:bodyPr wrap="square" lIns="0" tIns="0" rIns="0" bIns="0" rtlCol="0" anchor="b"/>
          <a:lstStyle/>
          <a:p>
            <a:pPr algn="l">
              <a:lnSpc>
                <a:spcPts val="3240"/>
              </a:lnSpc>
            </a:pPr>
            <a:r>
              <a:rPr lang="en-US" sz="2700" b="1" spc="-12" kern="0" dirty="0">
                <a:solidFill>
                  <a:srgbClr val="130A44"/>
                </a:solidFill>
                <a:latin typeface="DM Sans" pitchFamily="34" charset="0"/>
                <a:ea typeface="DM Sans" pitchFamily="34" charset="-122"/>
                <a:cs typeface="DM Sans" pitchFamily="34" charset="-120"/>
              </a:rPr>
              <a:t>We're Not Really Strangers</a:t>
            </a:r>
            <a:endParaRPr lang="en-US" sz="2700" dirty="0"/>
          </a:p>
        </p:txBody>
      </p:sp>
      <p:sp>
        <p:nvSpPr>
          <p:cNvPr id="5" name="Text 1"/>
          <p:cNvSpPr/>
          <p:nvPr/>
        </p:nvSpPr>
        <p:spPr>
          <a:xfrm>
            <a:off x="476250" y="1187640"/>
            <a:ext cx="6400800" cy="640035"/>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WARNING: Feelings May Arise</a:t>
            </a:r>
            <a:endParaRPr lang="en-US" sz="1200" dirty="0"/>
          </a:p>
          <a:p>
            <a:pPr algn="l">
              <a:lnSpc>
                <a:spcPts val="1680"/>
              </a:lnSpc>
            </a:pPr>
            <a:r>
              <a:rPr lang="en-US" sz="1200" b="0" dirty="0">
                <a:solidFill>
                  <a:srgbClr val="130A44"/>
                </a:solidFill>
                <a:latin typeface="DM Sans" pitchFamily="34" charset="0"/>
                <a:ea typeface="DM Sans" pitchFamily="34" charset="-122"/>
                <a:cs typeface="DM Sans" pitchFamily="34" charset="-120"/>
              </a:rPr>
              <a:t>Card game with three levels of questions to encourage greater vulnerability</a:t>
            </a:r>
            <a:endParaRPr lang="en-US" sz="1200" dirty="0"/>
          </a:p>
          <a:p>
            <a:pPr algn="l">
              <a:lnSpc>
                <a:spcPts val="1680"/>
              </a:lnSpc>
            </a:pPr>
            <a:r>
              <a:rPr lang="en-US" sz="1200" b="0" i="1" dirty="0">
                <a:solidFill>
                  <a:srgbClr val="130A44"/>
                </a:solidFill>
                <a:latin typeface="DM Sans" pitchFamily="34" charset="0"/>
                <a:ea typeface="DM Sans" pitchFamily="34" charset="-122"/>
                <a:cs typeface="DM Sans" pitchFamily="34" charset="-120"/>
              </a:rPr>
              <a:t>Intended audience: Close friends and significant others</a:t>
            </a:r>
            <a:endParaRPr lang="en-US" sz="1200" dirty="0"/>
          </a:p>
        </p:txBody>
      </p:sp>
      <p:sp>
        <p:nvSpPr>
          <p:cNvPr id="6" name="Text 2"/>
          <p:cNvSpPr/>
          <p:nvPr/>
        </p:nvSpPr>
        <p:spPr>
          <a:xfrm>
            <a:off x="476250" y="2454427"/>
            <a:ext cx="2743200" cy="1066725"/>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What works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High quality, creative questions elicit vulnerable conversations amongst participants  </a:t>
            </a:r>
            <a:endParaRPr lang="en-US" sz="1200" dirty="0"/>
          </a:p>
          <a:p>
            <a:pPr algn="l">
              <a:lnSpc>
                <a:spcPts val="1680"/>
              </a:lnSpc>
            </a:pPr>
            <a:endParaRPr lang="en-US" sz="1200" dirty="0"/>
          </a:p>
        </p:txBody>
      </p:sp>
      <p:sp>
        <p:nvSpPr>
          <p:cNvPr id="7" name="Text 3"/>
          <p:cNvSpPr/>
          <p:nvPr/>
        </p:nvSpPr>
        <p:spPr>
          <a:xfrm>
            <a:off x="475699" y="416752"/>
            <a:ext cx="3657600" cy="157162"/>
          </a:xfrm>
          <a:prstGeom prst="rect">
            <a:avLst/>
          </a:prstGeom>
          <a:noFill/>
          <a:ln/>
        </p:spPr>
        <p:txBody>
          <a:bodyPr wrap="square" lIns="0" tIns="0" rIns="0" bIns="0" rtlCol="0" anchor="b"/>
          <a:lstStyle/>
          <a:p>
            <a:pPr algn="l">
              <a:lnSpc>
                <a:spcPts val="1260"/>
              </a:lnSpc>
            </a:pPr>
            <a:r>
              <a:rPr lang="en-US" sz="1100" b="1" spc="120" kern="0" dirty="0">
                <a:solidFill>
                  <a:srgbClr val="5A55F4"/>
                </a:solidFill>
                <a:latin typeface="DM Sans" pitchFamily="34" charset="0"/>
                <a:ea typeface="DM Sans" pitchFamily="34" charset="-122"/>
                <a:cs typeface="DM Sans" pitchFamily="34" charset="-120"/>
              </a:rPr>
              <a:t>MARKET RESEARCH</a:t>
            </a:r>
            <a:endParaRPr lang="en-US" sz="1050" dirty="0"/>
          </a:p>
        </p:txBody>
      </p:sp>
      <p:sp>
        <p:nvSpPr>
          <p:cNvPr id="8" name="Text 4"/>
          <p:cNvSpPr/>
          <p:nvPr/>
        </p:nvSpPr>
        <p:spPr>
          <a:xfrm>
            <a:off x="3336829" y="2452790"/>
            <a:ext cx="2743200" cy="1493416"/>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What doesn't work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Finite number of cards leads to a finite number of questions, making the game hard to play again</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Requires people to be together in person</a:t>
            </a:r>
            <a:endParaRPr lang="en-US" sz="1200" dirty="0"/>
          </a:p>
        </p:txBody>
      </p:sp>
      <p:sp>
        <p:nvSpPr>
          <p:cNvPr id="9" name="Text 5"/>
          <p:cNvSpPr/>
          <p:nvPr/>
        </p:nvSpPr>
        <p:spPr>
          <a:xfrm>
            <a:off x="6197409" y="2452210"/>
            <a:ext cx="2743200" cy="1066726"/>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Takeaways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Creativity and quality of questions will drive users when assessing the quality of our product</a:t>
            </a:r>
            <a:endParaRPr lang="en-US" sz="1200" dirty="0"/>
          </a:p>
        </p:txBody>
      </p:sp>
      <p:pic>
        <p:nvPicPr>
          <p:cNvPr id="10"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4fd2d920-96a3-43f7-ba54-9840e9815b0c?pitch-bytes=25278&amp;pitch-content-type=image%2Fpng">    </p:cNvPr>
          <p:cNvPicPr>
            <a:picLocks noChangeAspect="1"/>
          </p:cNvPicPr>
          <p:nvPr/>
        </p:nvPicPr>
        <p:blipFill>
          <a:blip r:embed="rId1"/>
          <a:srcRect l="0" r="0" t="0" b="0"/>
          <a:stretch/>
        </p:blipFill>
        <p:spPr>
          <a:xfrm>
            <a:off x="7594143" y="443867"/>
            <a:ext cx="1051835" cy="1051835"/>
          </a:xfrm>
          <a:prstGeom prst="rect">
            <a:avLst/>
          </a:prstGeom>
        </p:spPr>
      </p:pic>
      <p:sp>
        <p:nvSpPr>
          <p:cNvPr id="4" name="Text 0"/>
          <p:cNvSpPr/>
          <p:nvPr/>
        </p:nvSpPr>
        <p:spPr>
          <a:xfrm>
            <a:off x="475699" y="773041"/>
            <a:ext cx="6400800" cy="411473"/>
          </a:xfrm>
          <a:prstGeom prst="rect">
            <a:avLst/>
          </a:prstGeom>
          <a:noFill/>
          <a:ln/>
        </p:spPr>
        <p:txBody>
          <a:bodyPr wrap="square" lIns="0" tIns="0" rIns="0" bIns="0" rtlCol="0" anchor="b"/>
          <a:lstStyle/>
          <a:p>
            <a:pPr algn="l">
              <a:lnSpc>
                <a:spcPts val="3240"/>
              </a:lnSpc>
            </a:pPr>
            <a:r>
              <a:rPr lang="en-US" sz="2700" b="1" spc="-12" kern="0" dirty="0">
                <a:solidFill>
                  <a:srgbClr val="130A44"/>
                </a:solidFill>
                <a:latin typeface="DM Sans" pitchFamily="34" charset="0"/>
                <a:ea typeface="DM Sans" pitchFamily="34" charset="-122"/>
                <a:cs typeface="DM Sans" pitchFamily="34" charset="-120"/>
              </a:rPr>
              <a:t>Cappucino</a:t>
            </a:r>
            <a:endParaRPr lang="en-US" sz="2700" dirty="0"/>
          </a:p>
        </p:txBody>
      </p:sp>
      <p:sp>
        <p:nvSpPr>
          <p:cNvPr id="5" name="Text 1"/>
          <p:cNvSpPr/>
          <p:nvPr/>
        </p:nvSpPr>
        <p:spPr>
          <a:xfrm>
            <a:off x="476250" y="1180475"/>
            <a:ext cx="6400800" cy="640035"/>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Stay in Touch</a:t>
            </a:r>
            <a:endParaRPr lang="en-US" sz="1200" dirty="0"/>
          </a:p>
          <a:p>
            <a:pPr algn="l">
              <a:lnSpc>
                <a:spcPts val="1680"/>
              </a:lnSpc>
            </a:pPr>
            <a:r>
              <a:rPr lang="en-US" sz="1200" b="0" dirty="0">
                <a:solidFill>
                  <a:srgbClr val="130A44"/>
                </a:solidFill>
                <a:latin typeface="DM Sans" pitchFamily="34" charset="0"/>
                <a:ea typeface="DM Sans" pitchFamily="34" charset="-122"/>
                <a:cs typeface="DM Sans" pitchFamily="34" charset="-120"/>
              </a:rPr>
              <a:t>Audio-story sharing app</a:t>
            </a:r>
            <a:endParaRPr lang="en-US" sz="1200" dirty="0"/>
          </a:p>
          <a:p>
            <a:pPr algn="l">
              <a:lnSpc>
                <a:spcPts val="1680"/>
              </a:lnSpc>
            </a:pPr>
            <a:r>
              <a:rPr lang="en-US" sz="1200" b="0" i="1" dirty="0">
                <a:solidFill>
                  <a:srgbClr val="130A44"/>
                </a:solidFill>
                <a:latin typeface="DM Sans" pitchFamily="34" charset="0"/>
                <a:ea typeface="DM Sans" pitchFamily="34" charset="-122"/>
                <a:cs typeface="DM Sans" pitchFamily="34" charset="-120"/>
              </a:rPr>
              <a:t>Intended audience: Close friends and family</a:t>
            </a:r>
            <a:endParaRPr lang="en-US" sz="1200" dirty="0"/>
          </a:p>
        </p:txBody>
      </p:sp>
      <p:sp>
        <p:nvSpPr>
          <p:cNvPr id="6" name="Text 2"/>
          <p:cNvSpPr/>
          <p:nvPr/>
        </p:nvSpPr>
        <p:spPr>
          <a:xfrm>
            <a:off x="476250" y="2448885"/>
            <a:ext cx="2743200" cy="1493416"/>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What works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Audio elicits emotions that writing cannot capture on its own</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Users can easily listen to a compilation of their friends voice memos</a:t>
            </a:r>
            <a:endParaRPr lang="en-US" sz="1200" dirty="0"/>
          </a:p>
        </p:txBody>
      </p:sp>
      <p:sp>
        <p:nvSpPr>
          <p:cNvPr id="7" name="Text 3"/>
          <p:cNvSpPr/>
          <p:nvPr/>
        </p:nvSpPr>
        <p:spPr>
          <a:xfrm>
            <a:off x="475699" y="416752"/>
            <a:ext cx="3657600" cy="157162"/>
          </a:xfrm>
          <a:prstGeom prst="rect">
            <a:avLst/>
          </a:prstGeom>
          <a:noFill/>
          <a:ln/>
        </p:spPr>
        <p:txBody>
          <a:bodyPr wrap="square" lIns="0" tIns="0" rIns="0" bIns="0" rtlCol="0" anchor="b"/>
          <a:lstStyle/>
          <a:p>
            <a:pPr algn="l">
              <a:lnSpc>
                <a:spcPts val="1260"/>
              </a:lnSpc>
            </a:pPr>
            <a:r>
              <a:rPr lang="en-US" sz="1100" b="1" spc="120" kern="0" dirty="0">
                <a:solidFill>
                  <a:srgbClr val="5A55F4"/>
                </a:solidFill>
                <a:latin typeface="DM Sans" pitchFamily="34" charset="0"/>
                <a:ea typeface="DM Sans" pitchFamily="34" charset="-122"/>
                <a:cs typeface="DM Sans" pitchFamily="34" charset="-120"/>
              </a:rPr>
              <a:t>MARKET RESEARCH</a:t>
            </a:r>
            <a:endParaRPr lang="en-US" sz="1050" dirty="0"/>
          </a:p>
        </p:txBody>
      </p:sp>
      <p:sp>
        <p:nvSpPr>
          <p:cNvPr id="8" name="Text 4"/>
          <p:cNvSpPr/>
          <p:nvPr/>
        </p:nvSpPr>
        <p:spPr>
          <a:xfrm>
            <a:off x="3336829" y="2450020"/>
            <a:ext cx="2743200" cy="1706761"/>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What doesn't work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Not everyone is comfortable recording their voices</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Similar value proposition to WhatsApp or iMessage Voice Memos</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More difficult to moderate audio content</a:t>
            </a:r>
            <a:endParaRPr lang="en-US" sz="1200" dirty="0"/>
          </a:p>
        </p:txBody>
      </p:sp>
      <p:sp>
        <p:nvSpPr>
          <p:cNvPr id="9" name="Text 5"/>
          <p:cNvSpPr/>
          <p:nvPr/>
        </p:nvSpPr>
        <p:spPr>
          <a:xfrm>
            <a:off x="6197409" y="2452210"/>
            <a:ext cx="2743200" cy="1066726"/>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Takeaways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Hypothesis to test: a multi-media approach to expressing vulnerabilities is more powerful than only writing</a:t>
            </a:r>
            <a:endParaRPr lang="en-US" sz="1200" dirty="0"/>
          </a:p>
        </p:txBody>
      </p:sp>
      <p:pic>
        <p:nvPicPr>
          <p:cNvPr id="10"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CF4F9"/>
        </a:solidFill>
      </p:bgPr>
    </p:bg>
    <p:spTree>
      <p:nvGrpSpPr>
        <p:cNvPr id="1" name=""/>
        <p:cNvGrpSpPr/>
        <p:nvPr/>
      </p:nvGrpSpPr>
      <p:grpSpPr>
        <a:xfrm>
          <a:off x="0" y="0"/>
          <a:ext cx="0" cy="0"/>
          <a:chOff x="0" y="0"/>
          <a:chExt cx="0" cy="0"/>
        </a:xfrm>
      </p:grpSpPr>
      <p:sp>
        <p:nvSpPr>
          <p:cNvPr id="3" name="Text 0"/>
          <p:cNvSpPr/>
          <p:nvPr/>
        </p:nvSpPr>
        <p:spPr>
          <a:xfrm>
            <a:off x="475699" y="773041"/>
            <a:ext cx="6400800" cy="411473"/>
          </a:xfrm>
          <a:prstGeom prst="rect">
            <a:avLst/>
          </a:prstGeom>
          <a:noFill/>
          <a:ln/>
        </p:spPr>
        <p:txBody>
          <a:bodyPr wrap="square" lIns="0" tIns="0" rIns="0" bIns="0" rtlCol="0" anchor="b"/>
          <a:lstStyle/>
          <a:p>
            <a:pPr algn="l">
              <a:lnSpc>
                <a:spcPts val="3240"/>
              </a:lnSpc>
            </a:pPr>
            <a:r>
              <a:rPr lang="en-US" sz="2700" b="1" spc="-12" kern="0" dirty="0">
                <a:solidFill>
                  <a:srgbClr val="130A44"/>
                </a:solidFill>
                <a:latin typeface="DM Sans" pitchFamily="34" charset="0"/>
                <a:ea typeface="DM Sans" pitchFamily="34" charset="-122"/>
                <a:cs typeface="DM Sans" pitchFamily="34" charset="-120"/>
              </a:rPr>
              <a:t>Cherry</a:t>
            </a:r>
            <a:endParaRPr lang="en-US" sz="2700" dirty="0"/>
          </a:p>
        </p:txBody>
      </p:sp>
      <p:sp>
        <p:nvSpPr>
          <p:cNvPr id="4" name="Text 1"/>
          <p:cNvSpPr/>
          <p:nvPr/>
        </p:nvSpPr>
        <p:spPr>
          <a:xfrm>
            <a:off x="476250" y="1187731"/>
            <a:ext cx="6400800" cy="853380"/>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Cherish your long-distance relationships, everyday</a:t>
            </a:r>
            <a:endParaRPr lang="en-US" sz="1200" dirty="0"/>
          </a:p>
          <a:p>
            <a:pPr algn="l">
              <a:lnSpc>
                <a:spcPts val="1680"/>
              </a:lnSpc>
            </a:pPr>
            <a:r>
              <a:rPr lang="en-US" sz="1200" b="0" dirty="0">
                <a:solidFill>
                  <a:srgbClr val="130A44"/>
                </a:solidFill>
                <a:latin typeface="DM Sans" pitchFamily="34" charset="0"/>
                <a:ea typeface="DM Sans" pitchFamily="34" charset="-122"/>
                <a:cs typeface="DM Sans" pitchFamily="34" charset="-120"/>
              </a:rPr>
              <a:t>Allow users to respond quickly and creatively to auto-generated questions</a:t>
            </a:r>
            <a:endParaRPr lang="en-US" sz="1200" dirty="0"/>
          </a:p>
          <a:p>
            <a:pPr algn="l">
              <a:lnSpc>
                <a:spcPts val="1680"/>
              </a:lnSpc>
            </a:pPr>
            <a:r>
              <a:rPr lang="en-US" sz="1200" b="0" i="1" dirty="0">
                <a:solidFill>
                  <a:srgbClr val="130A44"/>
                </a:solidFill>
                <a:latin typeface="DM Sans" pitchFamily="34" charset="0"/>
                <a:ea typeface="DM Sans" pitchFamily="34" charset="-122"/>
                <a:cs typeface="DM Sans" pitchFamily="34" charset="-120"/>
              </a:rPr>
              <a:t>Intended audience: Long-distance friends</a:t>
            </a:r>
            <a:endParaRPr lang="en-US" sz="1200" dirty="0"/>
          </a:p>
          <a:p>
            <a:pPr algn="l">
              <a:lnSpc>
                <a:spcPts val="1680"/>
              </a:lnSpc>
            </a:pPr>
            <a:r>
              <a:rPr lang="en-US" sz="1200" b="0" i="1" dirty="0">
                <a:solidFill>
                  <a:srgbClr val="130A44"/>
                </a:solidFill>
                <a:latin typeface="DM Sans" pitchFamily="34" charset="0"/>
                <a:ea typeface="DM Sans" pitchFamily="34" charset="-122"/>
                <a:cs typeface="DM Sans" pitchFamily="34" charset="-120"/>
              </a:rPr>
              <a:t>[CS 147 Project from Winter 2022]</a:t>
            </a:r>
            <a:endParaRPr lang="en-US" sz="1200" dirty="0"/>
          </a:p>
        </p:txBody>
      </p:sp>
      <p:sp>
        <p:nvSpPr>
          <p:cNvPr id="5" name="Text 2"/>
          <p:cNvSpPr/>
          <p:nvPr/>
        </p:nvSpPr>
        <p:spPr>
          <a:xfrm>
            <a:off x="476250" y="2454427"/>
            <a:ext cx="2743200" cy="1066726"/>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What works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Ability to engage with individuals and groups</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Ability to respond in multiple mediums</a:t>
            </a:r>
            <a:endParaRPr lang="en-US" sz="1200" dirty="0"/>
          </a:p>
        </p:txBody>
      </p:sp>
      <p:sp>
        <p:nvSpPr>
          <p:cNvPr id="6" name="Text 3"/>
          <p:cNvSpPr/>
          <p:nvPr/>
        </p:nvSpPr>
        <p:spPr>
          <a:xfrm>
            <a:off x="475699" y="416752"/>
            <a:ext cx="3657600" cy="157162"/>
          </a:xfrm>
          <a:prstGeom prst="rect">
            <a:avLst/>
          </a:prstGeom>
          <a:noFill/>
          <a:ln/>
        </p:spPr>
        <p:txBody>
          <a:bodyPr wrap="square" lIns="0" tIns="0" rIns="0" bIns="0" rtlCol="0" anchor="b"/>
          <a:lstStyle/>
          <a:p>
            <a:pPr algn="l">
              <a:lnSpc>
                <a:spcPts val="1260"/>
              </a:lnSpc>
            </a:pPr>
            <a:r>
              <a:rPr lang="en-US" sz="1100" b="1" spc="120" kern="0" dirty="0">
                <a:solidFill>
                  <a:srgbClr val="5A55F4"/>
                </a:solidFill>
                <a:latin typeface="DM Sans" pitchFamily="34" charset="0"/>
                <a:ea typeface="DM Sans" pitchFamily="34" charset="-122"/>
                <a:cs typeface="DM Sans" pitchFamily="34" charset="-120"/>
              </a:rPr>
              <a:t>MARKET RESEARCH</a:t>
            </a:r>
            <a:endParaRPr lang="en-US" sz="1050" dirty="0"/>
          </a:p>
        </p:txBody>
      </p:sp>
      <p:sp>
        <p:nvSpPr>
          <p:cNvPr id="7" name="Text 4"/>
          <p:cNvSpPr/>
          <p:nvPr/>
        </p:nvSpPr>
        <p:spPr>
          <a:xfrm>
            <a:off x="3336829" y="2452791"/>
            <a:ext cx="2743200" cy="1493415"/>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What doesn't work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Questions seem "all over the place" ranging from very surface level to deeply personal. This can lead to the deeply personal questions coming across as very jarring</a:t>
            </a:r>
            <a:endParaRPr lang="en-US" sz="1200" dirty="0"/>
          </a:p>
        </p:txBody>
      </p:sp>
      <p:sp>
        <p:nvSpPr>
          <p:cNvPr id="8" name="Text 5"/>
          <p:cNvSpPr/>
          <p:nvPr/>
        </p:nvSpPr>
        <p:spPr>
          <a:xfrm>
            <a:off x="6197409" y="2449439"/>
            <a:ext cx="2743200" cy="1280071"/>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Takeaways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We will want to differentiate from Cherry by focusing on our core value of encouraging vulnerability, through features and content</a:t>
            </a:r>
            <a:endParaRPr lang="en-US" sz="1200" dirty="0"/>
          </a:p>
        </p:txBody>
      </p:sp>
      <p:pic>
        <p:nvPicPr>
          <p:cNvPr id="9" name="Image 0" descr="https://pitch-assets-ccb95893-de3f-4266-973c-20049231b248.s3.eu-west-1.amazonaws.com/6a58ca20-8992-456c-aa2e-47b4e04df48b?pitch-bytes=33476&amp;pitch-content-type=image%2Fpng">    </p:cNvPr>
          <p:cNvPicPr>
            <a:picLocks noChangeAspect="1"/>
          </p:cNvPicPr>
          <p:nvPr/>
        </p:nvPicPr>
        <p:blipFill>
          <a:blip r:embed="rId1"/>
          <a:srcRect l="1917" r="69024" t="0" b="0"/>
          <a:stretch/>
        </p:blipFill>
        <p:spPr>
          <a:xfrm>
            <a:off x="7752094" y="417228"/>
            <a:ext cx="912825" cy="973132"/>
          </a:xfrm>
          <a:prstGeom prst="rect">
            <a:avLst/>
          </a:prstGeom>
        </p:spPr>
      </p:pic>
      <p:sp>
        <p:nvSpPr>
          <p:cNvPr id="10" name="Text 6"/>
          <p:cNvSpPr/>
          <p:nvPr/>
        </p:nvSpPr>
        <p:spPr>
          <a:xfrm>
            <a:off x="7143432" y="4861476"/>
            <a:ext cx="1828800" cy="91440"/>
          </a:xfrm>
          <a:prstGeom prst="rect">
            <a:avLst/>
          </a:prstGeom>
          <a:noFill/>
          <a:ln/>
        </p:spPr>
        <p:txBody>
          <a:bodyPr wrap="square" lIns="0" tIns="0" rIns="0" bIns="0" rtlCol="0" anchor="t"/>
          <a:lstStyle/>
          <a:p>
            <a:pPr algn="ctr">
              <a:lnSpc>
                <a:spcPts val="720"/>
              </a:lnSpc>
            </a:pPr>
            <a:r>
              <a:rPr lang="en-US" sz="600" b="1" spc="240" kern="0" dirty="0">
                <a:solidFill>
                  <a:srgbClr val="130A44"/>
                </a:solidFill>
                <a:latin typeface="DM Mono" pitchFamily="34" charset="0"/>
                <a:ea typeface="DM Mono" pitchFamily="34" charset="-122"/>
                <a:cs typeface="DM Mono" pitchFamily="34" charset="-120"/>
              </a:rPr>
              <a:t>*PREVIOUS CS 147 PROJECT</a:t>
            </a:r>
            <a:endParaRPr lang="en-US" sz="600" dirty="0"/>
          </a:p>
        </p:txBody>
      </p:sp>
      <p:pic>
        <p:nvPicPr>
          <p:cNvPr id="11"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fb3f675c-4417-488a-9c3a-1f7cf626dd6c?pitch-bytes=39386&amp;pitch-content-type=image%2Fpng">    </p:cNvPr>
          <p:cNvPicPr>
            <a:picLocks noChangeAspect="1"/>
          </p:cNvPicPr>
          <p:nvPr/>
        </p:nvPicPr>
        <p:blipFill>
          <a:blip r:embed="rId1"/>
          <a:srcRect l="16414" r="16414" t="0" b="0"/>
          <a:stretch/>
        </p:blipFill>
        <p:spPr>
          <a:xfrm>
            <a:off x="6905695" y="-159"/>
            <a:ext cx="2238375" cy="5141244"/>
          </a:xfrm>
          <a:prstGeom prst="rect">
            <a:avLst/>
          </a:prstGeom>
        </p:spPr>
      </p:pic>
      <p:sp>
        <p:nvSpPr>
          <p:cNvPr id="4" name="Text 0"/>
          <p:cNvSpPr/>
          <p:nvPr/>
        </p:nvSpPr>
        <p:spPr>
          <a:xfrm>
            <a:off x="475836" y="4256522"/>
            <a:ext cx="6400800" cy="409575"/>
          </a:xfrm>
          <a:prstGeom prst="rect">
            <a:avLst/>
          </a:prstGeom>
          <a:noFill/>
          <a:ln/>
        </p:spPr>
        <p:txBody>
          <a:bodyPr wrap="square" lIns="0" tIns="0" rIns="0" bIns="0" rtlCol="0" anchor="b"/>
          <a:lstStyle/>
          <a:p>
            <a:pPr algn="l" marL="190500" indent="-190500">
              <a:lnSpc>
                <a:spcPts val="3240"/>
              </a:lnSpc>
              <a:buSzPct val="100000"/>
              <a:buFont typeface="+mj-lt"/>
              <a:buAutoNum type="arabicPeriod" startAt="1"/>
            </a:pPr>
            <a:r>
              <a:rPr lang="en-US" sz="2700" b="1" spc="-12" kern="0" dirty="0">
                <a:solidFill>
                  <a:srgbClr val="130A44"/>
                </a:solidFill>
                <a:latin typeface="DM Sans" pitchFamily="34" charset="0"/>
                <a:ea typeface="DM Sans" pitchFamily="34" charset="-122"/>
                <a:cs typeface="DM Sans" pitchFamily="34" charset="-120"/>
              </a:rPr>
              <a:t>design values</a:t>
            </a:r>
            <a:endParaRPr lang="en-US" sz="2700" dirty="0"/>
          </a:p>
        </p:txBody>
      </p:sp>
      <p:pic>
        <p:nvPicPr>
          <p:cNvPr id="5"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CF4F9"/>
        </a:solidFill>
      </p:bgPr>
    </p:bg>
    <p:spTree>
      <p:nvGrpSpPr>
        <p:cNvPr id="1" name=""/>
        <p:cNvGrpSpPr/>
        <p:nvPr/>
      </p:nvGrpSpPr>
      <p:grpSpPr>
        <a:xfrm>
          <a:off x="0" y="0"/>
          <a:ext cx="0" cy="0"/>
          <a:chOff x="0" y="0"/>
          <a:chExt cx="0" cy="0"/>
        </a:xfrm>
      </p:grpSpPr>
      <p:sp>
        <p:nvSpPr>
          <p:cNvPr id="3" name="Text 0"/>
          <p:cNvSpPr/>
          <p:nvPr/>
        </p:nvSpPr>
        <p:spPr>
          <a:xfrm>
            <a:off x="304690" y="780998"/>
            <a:ext cx="3657600" cy="157162"/>
          </a:xfrm>
          <a:prstGeom prst="rect">
            <a:avLst/>
          </a:prstGeom>
          <a:noFill/>
          <a:ln/>
        </p:spPr>
        <p:txBody>
          <a:bodyPr wrap="square" lIns="0" tIns="0" rIns="0" bIns="0" rtlCol="0" anchor="b"/>
          <a:lstStyle/>
          <a:p>
            <a:pPr algn="l">
              <a:lnSpc>
                <a:spcPts val="1260"/>
              </a:lnSpc>
            </a:pPr>
            <a:r>
              <a:rPr lang="en-US" sz="1100" b="1" spc="120" kern="0" dirty="0">
                <a:solidFill>
                  <a:srgbClr val="5A55F4"/>
                </a:solidFill>
                <a:latin typeface="DM Sans" pitchFamily="34" charset="0"/>
                <a:ea typeface="DM Sans" pitchFamily="34" charset="-122"/>
                <a:cs typeface="DM Sans" pitchFamily="34" charset="-120"/>
              </a:rPr>
              <a:t>THE BFFS</a:t>
            </a:r>
            <a:endParaRPr lang="en-US" sz="1050" dirty="0"/>
          </a:p>
        </p:txBody>
      </p:sp>
      <p:sp>
        <p:nvSpPr>
          <p:cNvPr id="4" name="Text 1"/>
          <p:cNvSpPr/>
          <p:nvPr/>
        </p:nvSpPr>
        <p:spPr>
          <a:xfrm>
            <a:off x="304656" y="1047434"/>
            <a:ext cx="3657600" cy="3771900"/>
          </a:xfrm>
          <a:prstGeom prst="rect">
            <a:avLst/>
          </a:prstGeom>
          <a:noFill/>
          <a:ln/>
        </p:spPr>
        <p:txBody>
          <a:bodyPr wrap="square" lIns="0" tIns="0" rIns="0" bIns="0" rtlCol="0" anchor="t"/>
          <a:lstStyle/>
          <a:p>
            <a:pPr algn="l">
              <a:lnSpc>
                <a:spcPts val="1680"/>
              </a:lnSpc>
            </a:pPr>
            <a:r>
              <a:rPr lang="en-US" sz="1200" b="0" i="1" dirty="0">
                <a:solidFill>
                  <a:srgbClr val="130A44"/>
                </a:solidFill>
                <a:latin typeface="DM Sans" pitchFamily="34" charset="0"/>
                <a:ea typeface="DM Sans" pitchFamily="34" charset="-122"/>
                <a:cs typeface="DM Sans" pitchFamily="34" charset="-120"/>
              </a:rPr>
              <a:t>If two friends use your product, how could it enhance or detract from their relationship?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our product encourages friends to be more vulnerable and open with one another</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friends might reach out with support and/or feel more empathy towards one another</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one might feel badly if their friend did not share something important with them until prompted by an app </a:t>
            </a:r>
            <a:endParaRPr lang="en-US" sz="1200" dirty="0"/>
          </a:p>
          <a:p>
            <a:pPr algn="l">
              <a:lnSpc>
                <a:spcPts val="1680"/>
              </a:lnSpc>
            </a:pPr>
            <a:endParaRPr lang="en-US" sz="1200" dirty="0"/>
          </a:p>
          <a:p>
            <a:pPr algn="l">
              <a:lnSpc>
                <a:spcPts val="1680"/>
              </a:lnSpc>
            </a:pPr>
            <a:r>
              <a:rPr lang="en-US" sz="1200" b="1" dirty="0">
                <a:solidFill>
                  <a:srgbClr val="130A44"/>
                </a:solidFill>
                <a:latin typeface="DM Sans" pitchFamily="34" charset="0"/>
                <a:ea typeface="DM Sans" pitchFamily="34" charset="-122"/>
                <a:cs typeface="DM Sans" pitchFamily="34" charset="-120"/>
              </a:rPr>
              <a:t>→ how can we foster connection &amp; vulnerability without negativity?</a:t>
            </a:r>
            <a:endParaRPr lang="en-US" sz="1200" dirty="0"/>
          </a:p>
          <a:p>
            <a:pPr algn="l">
              <a:lnSpc>
                <a:spcPts val="1680"/>
              </a:lnSpc>
            </a:pPr>
            <a:r>
              <a:rPr lang="en-US" sz="1200" b="1" dirty="0">
                <a:solidFill>
                  <a:srgbClr val="130A44"/>
                </a:solidFill>
                <a:latin typeface="DM Sans" pitchFamily="34" charset="0"/>
                <a:ea typeface="DM Sans" pitchFamily="34" charset="-122"/>
                <a:cs typeface="DM Sans" pitchFamily="34" charset="-120"/>
              </a:rPr>
              <a:t>→ how do we continue to encourage in person conversation about vulnerable topics? </a:t>
            </a:r>
            <a:endParaRPr lang="en-US" sz="1200" dirty="0"/>
          </a:p>
        </p:txBody>
      </p:sp>
      <p:sp>
        <p:nvSpPr>
          <p:cNvPr id="5" name="Text 2"/>
          <p:cNvSpPr/>
          <p:nvPr/>
        </p:nvSpPr>
        <p:spPr>
          <a:xfrm>
            <a:off x="6012288" y="783352"/>
            <a:ext cx="3657600" cy="157163"/>
          </a:xfrm>
          <a:prstGeom prst="rect">
            <a:avLst/>
          </a:prstGeom>
          <a:noFill/>
          <a:ln/>
        </p:spPr>
        <p:txBody>
          <a:bodyPr wrap="square" lIns="0" tIns="0" rIns="0" bIns="0" rtlCol="0" anchor="b"/>
          <a:lstStyle/>
          <a:p>
            <a:pPr algn="l">
              <a:lnSpc>
                <a:spcPts val="1260"/>
              </a:lnSpc>
            </a:pPr>
            <a:r>
              <a:rPr lang="en-US" sz="1100" b="1" spc="120" kern="0" dirty="0">
                <a:solidFill>
                  <a:srgbClr val="5A55F4"/>
                </a:solidFill>
                <a:latin typeface="DM Sans" pitchFamily="34" charset="0"/>
                <a:ea typeface="DM Sans" pitchFamily="34" charset="-122"/>
                <a:cs typeface="DM Sans" pitchFamily="34" charset="-120"/>
              </a:rPr>
              <a:t>THE SCANDAL</a:t>
            </a:r>
            <a:endParaRPr lang="en-US" sz="1050" dirty="0"/>
          </a:p>
        </p:txBody>
      </p:sp>
      <p:sp>
        <p:nvSpPr>
          <p:cNvPr id="6" name="Text 3"/>
          <p:cNvSpPr/>
          <p:nvPr/>
        </p:nvSpPr>
        <p:spPr>
          <a:xfrm>
            <a:off x="6012297" y="1052915"/>
            <a:ext cx="3657600" cy="3771900"/>
          </a:xfrm>
          <a:prstGeom prst="rect">
            <a:avLst/>
          </a:prstGeom>
          <a:noFill/>
          <a:ln/>
        </p:spPr>
        <p:txBody>
          <a:bodyPr wrap="square" lIns="0" tIns="0" rIns="0" bIns="0" rtlCol="0" anchor="t"/>
          <a:lstStyle/>
          <a:p>
            <a:pPr algn="l">
              <a:lnSpc>
                <a:spcPts val="1680"/>
              </a:lnSpc>
            </a:pPr>
            <a:r>
              <a:rPr lang="en-US" sz="1200" b="0" i="1" dirty="0">
                <a:solidFill>
                  <a:srgbClr val="130A44"/>
                </a:solidFill>
                <a:latin typeface="DM Sans" pitchFamily="34" charset="0"/>
                <a:ea typeface="DM Sans" pitchFamily="34" charset="-122"/>
                <a:cs typeface="DM Sans" pitchFamily="34" charset="-120"/>
              </a:rPr>
              <a:t>What's the worst headline about your product you can imagine?</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a bad headline might involve someone's extremeley vulnerable and personal response being viewed by someone who should not see it</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a bad headline might involve people excluding one another in the groups they create</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we want our product to be used for vulnerability and connection, not to take advantage of personal information</a:t>
            </a:r>
            <a:endParaRPr lang="en-US" sz="1200" dirty="0"/>
          </a:p>
          <a:p>
            <a:pPr algn="l">
              <a:lnSpc>
                <a:spcPts val="1680"/>
              </a:lnSpc>
            </a:pPr>
            <a:endParaRPr lang="en-US" sz="1200" dirty="0"/>
          </a:p>
          <a:p>
            <a:pPr algn="l">
              <a:lnSpc>
                <a:spcPts val="1680"/>
              </a:lnSpc>
            </a:pPr>
            <a:r>
              <a:rPr lang="en-US" sz="1200" b="1" dirty="0">
                <a:solidFill>
                  <a:srgbClr val="130A44"/>
                </a:solidFill>
                <a:latin typeface="DM Sans" pitchFamily="34" charset="0"/>
                <a:ea typeface="DM Sans" pitchFamily="34" charset="-122"/>
                <a:cs typeface="DM Sans" pitchFamily="34" charset="-120"/>
              </a:rPr>
              <a:t>→ how do we design the product to protect users from bad actors?</a:t>
            </a:r>
            <a:endParaRPr lang="en-US" sz="1200" dirty="0"/>
          </a:p>
          <a:p>
            <a:pPr algn="l">
              <a:lnSpc>
                <a:spcPts val="1680"/>
              </a:lnSpc>
            </a:pPr>
            <a:r>
              <a:rPr lang="en-US" sz="1200" b="1" dirty="0">
                <a:solidFill>
                  <a:srgbClr val="130A44"/>
                </a:solidFill>
                <a:latin typeface="DM Sans" pitchFamily="34" charset="0"/>
                <a:ea typeface="DM Sans" pitchFamily="34" charset="-122"/>
                <a:cs typeface="DM Sans" pitchFamily="34" charset="-120"/>
              </a:rPr>
              <a:t>→ how do we protect user information?</a:t>
            </a:r>
            <a:endParaRPr lang="en-US" sz="1200" dirty="0"/>
          </a:p>
        </p:txBody>
      </p:sp>
      <p:pic>
        <p:nvPicPr>
          <p:cNvPr id="7" name="Image 0" descr="https://pitch-assets-ccb95893-de3f-4266-973c-20049231b248.s3.eu-west-1.amazonaws.com/a5f750da-72cb-45a6-a03d-586bb008050c?pitch-bytes=122522&amp;pitch-content-type=image%2Fpng">    </p:cNvPr>
          <p:cNvPicPr>
            <a:picLocks noChangeAspect="1"/>
          </p:cNvPicPr>
          <p:nvPr/>
        </p:nvPicPr>
        <p:blipFill>
          <a:blip r:embed="rId1"/>
          <a:srcRect l="0" r="0" t="0" b="0"/>
          <a:stretch/>
        </p:blipFill>
        <p:spPr>
          <a:xfrm>
            <a:off x="3409065" y="782250"/>
            <a:ext cx="1380695" cy="2057400"/>
          </a:xfrm>
          <a:prstGeom prst="rect">
            <a:avLst/>
          </a:prstGeom>
        </p:spPr>
      </p:pic>
      <p:pic>
        <p:nvPicPr>
          <p:cNvPr id="8" name="Image 1" descr="https://pitch-assets-ccb95893-de3f-4266-973c-20049231b248.s3.eu-west-1.amazonaws.com/a5ef815a-b916-4861-88b3-a2a9cb005999?pitch-bytes=153903&amp;pitch-content-type=image%2Fpng">    </p:cNvPr>
          <p:cNvPicPr>
            <a:picLocks noChangeAspect="1"/>
          </p:cNvPicPr>
          <p:nvPr/>
        </p:nvPicPr>
        <p:blipFill>
          <a:blip r:embed="rId2"/>
          <a:srcRect l="0" r="0" t="0" b="0"/>
          <a:stretch/>
        </p:blipFill>
        <p:spPr>
          <a:xfrm>
            <a:off x="4356888" y="2611218"/>
            <a:ext cx="1377086" cy="2057400"/>
          </a:xfrm>
          <a:prstGeom prst="rect">
            <a:avLst/>
          </a:prstGeom>
        </p:spPr>
      </p:pic>
      <p:sp>
        <p:nvSpPr>
          <p:cNvPr id="9" name="Text 4"/>
          <p:cNvSpPr/>
          <p:nvPr/>
        </p:nvSpPr>
        <p:spPr>
          <a:xfrm>
            <a:off x="305066" y="214969"/>
            <a:ext cx="8229600" cy="457200"/>
          </a:xfrm>
          <a:prstGeom prst="rect">
            <a:avLst/>
          </a:prstGeom>
          <a:noFill/>
          <a:ln/>
        </p:spPr>
        <p:txBody>
          <a:bodyPr wrap="square" lIns="0" tIns="0" rIns="0" bIns="0" rtlCol="0" anchor="t"/>
          <a:lstStyle/>
          <a:p>
            <a:pPr algn="l">
              <a:lnSpc>
                <a:spcPts val="3600"/>
              </a:lnSpc>
            </a:pPr>
            <a:r>
              <a:rPr lang="en-US" sz="3000" b="1" spc="-12" kern="0" dirty="0">
                <a:solidFill>
                  <a:srgbClr val="130A44"/>
                </a:solidFill>
                <a:latin typeface="DM Sans" pitchFamily="34" charset="0"/>
                <a:ea typeface="DM Sans" pitchFamily="34" charset="-122"/>
                <a:cs typeface="DM Sans" pitchFamily="34" charset="-120"/>
              </a:rPr>
              <a:t>Tarot Cards of Tech</a:t>
            </a:r>
            <a:endParaRPr lang="en-US" sz="3000" dirty="0"/>
          </a:p>
        </p:txBody>
      </p:sp>
      <p:pic>
        <p:nvPicPr>
          <p:cNvPr id="10" name="Image 2" descr="https://pitch-assets-ccb95893-de3f-4266-973c-20049231b248.s3.eu-west-1.amazonaws.com/try-pitch-pdf-export-logo.svg">
            <a:hlinkClick r:id="rId5" tooltip=""/>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136595" y="4803153"/>
            <a:ext cx="515221" cy="2273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CF4F9"/>
        </a:solidFill>
      </p:bgPr>
    </p:bg>
    <p:spTree>
      <p:nvGrpSpPr>
        <p:cNvPr id="1" name=""/>
        <p:cNvGrpSpPr/>
        <p:nvPr/>
      </p:nvGrpSpPr>
      <p:grpSpPr>
        <a:xfrm>
          <a:off x="0" y="0"/>
          <a:ext cx="0" cy="0"/>
          <a:chOff x="0" y="0"/>
          <a:chExt cx="0" cy="0"/>
        </a:xfrm>
      </p:grpSpPr>
      <p:sp>
        <p:nvSpPr>
          <p:cNvPr id="3" name="Text 0"/>
          <p:cNvSpPr/>
          <p:nvPr/>
        </p:nvSpPr>
        <p:spPr>
          <a:xfrm>
            <a:off x="1115939" y="1518845"/>
            <a:ext cx="2743200" cy="1257300"/>
          </a:xfrm>
          <a:prstGeom prst="rect">
            <a:avLst/>
          </a:prstGeom>
          <a:noFill/>
          <a:ln/>
        </p:spPr>
        <p:txBody>
          <a:bodyPr wrap="square" lIns="0" tIns="0" rIns="0" bIns="0" rtlCol="0" anchor="t"/>
          <a:lstStyle/>
          <a:p>
            <a:pPr algn="ctr">
              <a:lnSpc>
                <a:spcPts val="1680"/>
              </a:lnSpc>
            </a:pPr>
            <a:r>
              <a:rPr lang="en-US" sz="1200" b="0" dirty="0">
                <a:solidFill>
                  <a:srgbClr val="130A44"/>
                </a:solidFill>
                <a:latin typeface="DM Sans" pitchFamily="34" charset="0"/>
                <a:ea typeface="DM Sans" pitchFamily="34" charset="-122"/>
                <a:cs typeface="DM Sans" pitchFamily="34" charset="-120"/>
              </a:rPr>
              <a:t>We want friends to feel like they </a:t>
            </a:r>
            <a:pPr algn="ctr">
              <a:lnSpc>
                <a:spcPts val="1680"/>
              </a:lnSpc>
            </a:pPr>
            <a:r>
              <a:rPr lang="en-US" sz="1200" b="0" i="1" dirty="0">
                <a:solidFill>
                  <a:srgbClr val="130A44"/>
                </a:solidFill>
                <a:latin typeface="DM Sans" pitchFamily="34" charset="0"/>
                <a:ea typeface="DM Sans" pitchFamily="34" charset="-122"/>
                <a:cs typeface="DM Sans" pitchFamily="34" charset="-120"/>
              </a:rPr>
              <a:t>really</a:t>
            </a:r>
            <a:pPr algn="ctr">
              <a:lnSpc>
                <a:spcPts val="1680"/>
              </a:lnSpc>
            </a:pPr>
            <a:r>
              <a:rPr lang="en-US" sz="1200" b="0" dirty="0">
                <a:solidFill>
                  <a:srgbClr val="130A44"/>
                </a:solidFill>
                <a:latin typeface="DM Sans" pitchFamily="34" charset="0"/>
                <a:ea typeface="DM Sans" pitchFamily="34" charset="-122"/>
                <a:cs typeface="DM Sans" pitchFamily="34" charset="-120"/>
              </a:rPr>
              <a:t> understand what is going on in each other's lives and to reach out with love &amp; support</a:t>
            </a:r>
            <a:endParaRPr lang="en-US" sz="1200" dirty="0"/>
          </a:p>
        </p:txBody>
      </p:sp>
      <p:sp>
        <p:nvSpPr>
          <p:cNvPr id="4" name="Text 1"/>
          <p:cNvSpPr/>
          <p:nvPr/>
        </p:nvSpPr>
        <p:spPr>
          <a:xfrm>
            <a:off x="1115939" y="1209310"/>
            <a:ext cx="2743200" cy="205740"/>
          </a:xfrm>
          <a:prstGeom prst="rect">
            <a:avLst/>
          </a:prstGeom>
          <a:noFill/>
          <a:ln/>
        </p:spPr>
        <p:txBody>
          <a:bodyPr wrap="square" lIns="0" tIns="0" rIns="0" bIns="0" rtlCol="0" anchor="t"/>
          <a:lstStyle/>
          <a:p>
            <a:pPr algn="ctr">
              <a:lnSpc>
                <a:spcPts val="1620"/>
              </a:lnSpc>
            </a:pPr>
            <a:r>
              <a:rPr lang="en-US" sz="1400" b="1" spc="120" kern="0" dirty="0">
                <a:solidFill>
                  <a:srgbClr val="5A55F4"/>
                </a:solidFill>
                <a:latin typeface="DM Sans" pitchFamily="34" charset="0"/>
                <a:ea typeface="DM Sans" pitchFamily="34" charset="-122"/>
                <a:cs typeface="DM Sans" pitchFamily="34" charset="-120"/>
              </a:rPr>
              <a:t>CONNECTION</a:t>
            </a:r>
            <a:endParaRPr lang="en-US" sz="1350" dirty="0"/>
          </a:p>
        </p:txBody>
      </p:sp>
      <p:sp>
        <p:nvSpPr>
          <p:cNvPr id="5" name="Text 2"/>
          <p:cNvSpPr/>
          <p:nvPr/>
        </p:nvSpPr>
        <p:spPr>
          <a:xfrm>
            <a:off x="3658657" y="1519401"/>
            <a:ext cx="2743200" cy="1066800"/>
          </a:xfrm>
          <a:prstGeom prst="rect">
            <a:avLst/>
          </a:prstGeom>
          <a:noFill/>
          <a:ln/>
        </p:spPr>
        <p:txBody>
          <a:bodyPr wrap="square" lIns="0" tIns="0" rIns="0" bIns="0" rtlCol="0" anchor="t"/>
          <a:lstStyle/>
          <a:p>
            <a:pPr algn="ctr">
              <a:lnSpc>
                <a:spcPts val="1680"/>
              </a:lnSpc>
            </a:pPr>
            <a:r>
              <a:rPr lang="en-US" sz="1200" b="0" dirty="0">
                <a:solidFill>
                  <a:srgbClr val="130A44"/>
                </a:solidFill>
                <a:latin typeface="DM Sans" pitchFamily="34" charset="0"/>
                <a:ea typeface="DM Sans" pitchFamily="34" charset="-122"/>
                <a:cs typeface="DM Sans" pitchFamily="34" charset="-120"/>
              </a:rPr>
              <a:t>We aim to encourage people to step out of their comfort zones and share emotions with friends</a:t>
            </a:r>
            <a:endParaRPr lang="en-US" sz="1200" dirty="0"/>
          </a:p>
        </p:txBody>
      </p:sp>
      <p:sp>
        <p:nvSpPr>
          <p:cNvPr id="6" name="Text 3"/>
          <p:cNvSpPr/>
          <p:nvPr/>
        </p:nvSpPr>
        <p:spPr>
          <a:xfrm>
            <a:off x="3657266" y="1209310"/>
            <a:ext cx="2743200" cy="205740"/>
          </a:xfrm>
          <a:prstGeom prst="rect">
            <a:avLst/>
          </a:prstGeom>
          <a:noFill/>
          <a:ln/>
        </p:spPr>
        <p:txBody>
          <a:bodyPr wrap="square" lIns="0" tIns="0" rIns="0" bIns="0" rtlCol="0" anchor="t"/>
          <a:lstStyle/>
          <a:p>
            <a:pPr algn="ctr">
              <a:lnSpc>
                <a:spcPts val="1620"/>
              </a:lnSpc>
            </a:pPr>
            <a:r>
              <a:rPr lang="en-US" sz="1400" b="1" spc="120" kern="0" dirty="0">
                <a:solidFill>
                  <a:srgbClr val="5A55F4"/>
                </a:solidFill>
                <a:latin typeface="DM Sans" pitchFamily="34" charset="0"/>
                <a:ea typeface="DM Sans" pitchFamily="34" charset="-122"/>
                <a:cs typeface="DM Sans" pitchFamily="34" charset="-120"/>
              </a:rPr>
              <a:t>VULNERABILITY</a:t>
            </a:r>
            <a:endParaRPr lang="en-US" sz="1350" dirty="0"/>
          </a:p>
        </p:txBody>
      </p:sp>
      <p:sp>
        <p:nvSpPr>
          <p:cNvPr id="7" name="Text 4"/>
          <p:cNvSpPr/>
          <p:nvPr/>
        </p:nvSpPr>
        <p:spPr>
          <a:xfrm>
            <a:off x="6202351" y="1519401"/>
            <a:ext cx="2743200" cy="1047750"/>
          </a:xfrm>
          <a:prstGeom prst="rect">
            <a:avLst/>
          </a:prstGeom>
          <a:noFill/>
          <a:ln/>
        </p:spPr>
        <p:txBody>
          <a:bodyPr wrap="square" lIns="0" tIns="0" rIns="0" bIns="0" rtlCol="0" anchor="t"/>
          <a:lstStyle/>
          <a:p>
            <a:pPr algn="ctr">
              <a:lnSpc>
                <a:spcPts val="1680"/>
              </a:lnSpc>
            </a:pPr>
            <a:r>
              <a:rPr lang="en-US" sz="1200" b="0" dirty="0">
                <a:solidFill>
                  <a:srgbClr val="130A44"/>
                </a:solidFill>
                <a:latin typeface="DM Sans" pitchFamily="34" charset="0"/>
                <a:ea typeface="DM Sans" pitchFamily="34" charset="-122"/>
                <a:cs typeface="DM Sans" pitchFamily="34" charset="-120"/>
              </a:rPr>
              <a:t>We remind users to reflect on their relationships and the support that they give their friends</a:t>
            </a:r>
            <a:endParaRPr lang="en-US" sz="1200" dirty="0"/>
          </a:p>
        </p:txBody>
      </p:sp>
      <p:sp>
        <p:nvSpPr>
          <p:cNvPr id="8" name="Text 5"/>
          <p:cNvSpPr/>
          <p:nvPr/>
        </p:nvSpPr>
        <p:spPr>
          <a:xfrm>
            <a:off x="6199985" y="1209310"/>
            <a:ext cx="2743200" cy="205740"/>
          </a:xfrm>
          <a:prstGeom prst="rect">
            <a:avLst/>
          </a:prstGeom>
          <a:noFill/>
          <a:ln/>
        </p:spPr>
        <p:txBody>
          <a:bodyPr wrap="square" lIns="0" tIns="0" rIns="0" bIns="0" rtlCol="0" anchor="t"/>
          <a:lstStyle/>
          <a:p>
            <a:pPr algn="ctr">
              <a:lnSpc>
                <a:spcPts val="1620"/>
              </a:lnSpc>
            </a:pPr>
            <a:r>
              <a:rPr lang="en-US" sz="1400" b="1" spc="120" kern="0" dirty="0">
                <a:solidFill>
                  <a:srgbClr val="5A55F4"/>
                </a:solidFill>
                <a:latin typeface="DM Sans" pitchFamily="34" charset="0"/>
                <a:ea typeface="DM Sans" pitchFamily="34" charset="-122"/>
                <a:cs typeface="DM Sans" pitchFamily="34" charset="-120"/>
              </a:rPr>
              <a:t>REFLECTION</a:t>
            </a:r>
            <a:endParaRPr lang="en-US" sz="1350" dirty="0"/>
          </a:p>
        </p:txBody>
      </p:sp>
      <p:sp>
        <p:nvSpPr>
          <p:cNvPr id="9" name="Text 6"/>
          <p:cNvSpPr/>
          <p:nvPr/>
        </p:nvSpPr>
        <p:spPr>
          <a:xfrm>
            <a:off x="2420415" y="3258273"/>
            <a:ext cx="2743200" cy="1466850"/>
          </a:xfrm>
          <a:prstGeom prst="rect">
            <a:avLst/>
          </a:prstGeom>
          <a:noFill/>
          <a:ln/>
        </p:spPr>
        <p:txBody>
          <a:bodyPr wrap="square" lIns="0" tIns="0" rIns="0" bIns="0" rtlCol="0" anchor="t"/>
          <a:lstStyle/>
          <a:p>
            <a:pPr algn="ctr">
              <a:lnSpc>
                <a:spcPts val="1680"/>
              </a:lnSpc>
            </a:pPr>
            <a:r>
              <a:rPr lang="en-US" sz="1200" b="0" dirty="0">
                <a:solidFill>
                  <a:srgbClr val="130A44"/>
                </a:solidFill>
                <a:latin typeface="DM Sans" pitchFamily="34" charset="0"/>
                <a:ea typeface="DM Sans" pitchFamily="34" charset="-122"/>
                <a:cs typeface="DM Sans" pitchFamily="34" charset="-120"/>
              </a:rPr>
              <a:t>Not only will we encourage individuals to check in on friends, but we hope users feel a strong sense of community within their groups</a:t>
            </a:r>
            <a:endParaRPr lang="en-US" sz="1200" dirty="0"/>
          </a:p>
        </p:txBody>
      </p:sp>
      <p:sp>
        <p:nvSpPr>
          <p:cNvPr id="10" name="Text 7"/>
          <p:cNvSpPr/>
          <p:nvPr/>
        </p:nvSpPr>
        <p:spPr>
          <a:xfrm>
            <a:off x="2417835" y="2948182"/>
            <a:ext cx="2743200" cy="205740"/>
          </a:xfrm>
          <a:prstGeom prst="rect">
            <a:avLst/>
          </a:prstGeom>
          <a:noFill/>
          <a:ln/>
        </p:spPr>
        <p:txBody>
          <a:bodyPr wrap="square" lIns="0" tIns="0" rIns="0" bIns="0" rtlCol="0" anchor="t"/>
          <a:lstStyle/>
          <a:p>
            <a:pPr algn="ctr">
              <a:lnSpc>
                <a:spcPts val="1620"/>
              </a:lnSpc>
            </a:pPr>
            <a:r>
              <a:rPr lang="en-US" sz="1400" b="1" spc="120" kern="0" dirty="0">
                <a:solidFill>
                  <a:srgbClr val="5A55F4"/>
                </a:solidFill>
                <a:latin typeface="DM Sans" pitchFamily="34" charset="0"/>
                <a:ea typeface="DM Sans" pitchFamily="34" charset="-122"/>
                <a:cs typeface="DM Sans" pitchFamily="34" charset="-120"/>
              </a:rPr>
              <a:t>COMMUNITY</a:t>
            </a:r>
            <a:endParaRPr lang="en-US" sz="1350" dirty="0"/>
          </a:p>
        </p:txBody>
      </p:sp>
      <p:sp>
        <p:nvSpPr>
          <p:cNvPr id="11" name="Text 8"/>
          <p:cNvSpPr/>
          <p:nvPr/>
        </p:nvSpPr>
        <p:spPr>
          <a:xfrm>
            <a:off x="476250" y="476250"/>
            <a:ext cx="8229600" cy="457200"/>
          </a:xfrm>
          <a:prstGeom prst="rect">
            <a:avLst/>
          </a:prstGeom>
          <a:noFill/>
          <a:ln/>
        </p:spPr>
        <p:txBody>
          <a:bodyPr wrap="square" lIns="0" tIns="0" rIns="0" bIns="0" rtlCol="0" anchor="t"/>
          <a:lstStyle/>
          <a:p>
            <a:pPr algn="l">
              <a:lnSpc>
                <a:spcPts val="3600"/>
              </a:lnSpc>
            </a:pPr>
            <a:r>
              <a:rPr lang="en-US" sz="3000" b="1" spc="-12" kern="0" dirty="0">
                <a:solidFill>
                  <a:srgbClr val="130A44"/>
                </a:solidFill>
                <a:latin typeface="DM Sans" pitchFamily="34" charset="0"/>
                <a:ea typeface="DM Sans" pitchFamily="34" charset="-122"/>
                <a:cs typeface="DM Sans" pitchFamily="34" charset="-120"/>
              </a:rPr>
              <a:t>Values in Design</a:t>
            </a:r>
            <a:endParaRPr lang="en-US" sz="3000" dirty="0"/>
          </a:p>
        </p:txBody>
      </p:sp>
      <p:sp>
        <p:nvSpPr>
          <p:cNvPr id="12" name="Text 9"/>
          <p:cNvSpPr/>
          <p:nvPr/>
        </p:nvSpPr>
        <p:spPr>
          <a:xfrm>
            <a:off x="4898045" y="3258273"/>
            <a:ext cx="2743200" cy="1257300"/>
          </a:xfrm>
          <a:prstGeom prst="rect">
            <a:avLst/>
          </a:prstGeom>
          <a:noFill/>
          <a:ln/>
        </p:spPr>
        <p:txBody>
          <a:bodyPr wrap="square" lIns="0" tIns="0" rIns="0" bIns="0" rtlCol="0" anchor="t"/>
          <a:lstStyle/>
          <a:p>
            <a:pPr algn="ctr">
              <a:lnSpc>
                <a:spcPts val="1680"/>
              </a:lnSpc>
            </a:pPr>
            <a:r>
              <a:rPr lang="en-US" sz="1200" b="0" dirty="0">
                <a:solidFill>
                  <a:srgbClr val="130A44"/>
                </a:solidFill>
                <a:latin typeface="DM Sans" pitchFamily="34" charset="0"/>
                <a:ea typeface="DM Sans" pitchFamily="34" charset="-122"/>
                <a:cs typeface="DM Sans" pitchFamily="34" charset="-120"/>
              </a:rPr>
              <a:t>Any post that a user makes on Tell Me More will be viewed by their group only. We will not use user data without permssion.</a:t>
            </a:r>
            <a:endParaRPr lang="en-US" sz="1200" dirty="0"/>
          </a:p>
        </p:txBody>
      </p:sp>
      <p:sp>
        <p:nvSpPr>
          <p:cNvPr id="13" name="Text 10"/>
          <p:cNvSpPr/>
          <p:nvPr/>
        </p:nvSpPr>
        <p:spPr>
          <a:xfrm>
            <a:off x="4895502" y="2948182"/>
            <a:ext cx="2743200" cy="205740"/>
          </a:xfrm>
          <a:prstGeom prst="rect">
            <a:avLst/>
          </a:prstGeom>
          <a:noFill/>
          <a:ln/>
        </p:spPr>
        <p:txBody>
          <a:bodyPr wrap="square" lIns="0" tIns="0" rIns="0" bIns="0" rtlCol="0" anchor="t"/>
          <a:lstStyle/>
          <a:p>
            <a:pPr algn="ctr">
              <a:lnSpc>
                <a:spcPts val="1620"/>
              </a:lnSpc>
            </a:pPr>
            <a:r>
              <a:rPr lang="en-US" sz="1400" b="1" spc="120" kern="0" dirty="0">
                <a:solidFill>
                  <a:srgbClr val="5A55F4"/>
                </a:solidFill>
                <a:latin typeface="DM Sans" pitchFamily="34" charset="0"/>
                <a:ea typeface="DM Sans" pitchFamily="34" charset="-122"/>
                <a:cs typeface="DM Sans" pitchFamily="34" charset="-120"/>
              </a:rPr>
              <a:t>PRIVACY</a:t>
            </a:r>
            <a:endParaRPr lang="en-US" sz="1350" dirty="0"/>
          </a:p>
        </p:txBody>
      </p:sp>
      <p:pic>
        <p:nvPicPr>
          <p:cNvPr id="14"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CF4F9"/>
        </a:solidFill>
      </p:bgPr>
    </p:bg>
    <p:spTree>
      <p:nvGrpSpPr>
        <p:cNvPr id="1" name=""/>
        <p:cNvGrpSpPr/>
        <p:nvPr/>
      </p:nvGrpSpPr>
      <p:grpSpPr>
        <a:xfrm>
          <a:off x="0" y="0"/>
          <a:ext cx="0" cy="0"/>
          <a:chOff x="0" y="0"/>
          <a:chExt cx="0" cy="0"/>
        </a:xfrm>
      </p:grpSpPr>
      <p:sp>
        <p:nvSpPr>
          <p:cNvPr id="3" name="Text 0"/>
          <p:cNvSpPr/>
          <p:nvPr/>
        </p:nvSpPr>
        <p:spPr>
          <a:xfrm>
            <a:off x="475699" y="416752"/>
            <a:ext cx="3657600" cy="157162"/>
          </a:xfrm>
          <a:prstGeom prst="rect">
            <a:avLst/>
          </a:prstGeom>
          <a:noFill/>
          <a:ln/>
        </p:spPr>
        <p:txBody>
          <a:bodyPr wrap="square" lIns="0" tIns="0" rIns="0" bIns="0" rtlCol="0" anchor="b"/>
          <a:lstStyle/>
          <a:p>
            <a:pPr algn="l">
              <a:lnSpc>
                <a:spcPts val="1260"/>
              </a:lnSpc>
            </a:pPr>
            <a:r>
              <a:rPr lang="en-US" sz="1100" b="1" spc="120" kern="0" dirty="0">
                <a:solidFill>
                  <a:srgbClr val="5A55F4"/>
                </a:solidFill>
                <a:latin typeface="DM Sans" pitchFamily="34" charset="0"/>
                <a:ea typeface="DM Sans" pitchFamily="34" charset="-122"/>
                <a:cs typeface="DM Sans" pitchFamily="34" charset="-120"/>
              </a:rPr>
              <a:t>CONFLICTING VALUES?</a:t>
            </a:r>
            <a:endParaRPr lang="en-US" sz="1050" dirty="0"/>
          </a:p>
        </p:txBody>
      </p:sp>
      <p:sp>
        <p:nvSpPr>
          <p:cNvPr id="4" name="Text 1"/>
          <p:cNvSpPr/>
          <p:nvPr/>
        </p:nvSpPr>
        <p:spPr>
          <a:xfrm>
            <a:off x="475699" y="774938"/>
            <a:ext cx="9144000" cy="409575"/>
          </a:xfrm>
          <a:prstGeom prst="rect">
            <a:avLst/>
          </a:prstGeom>
          <a:noFill/>
          <a:ln/>
        </p:spPr>
        <p:txBody>
          <a:bodyPr wrap="square" lIns="0" tIns="0" rIns="0" bIns="0" rtlCol="0" anchor="b"/>
          <a:lstStyle/>
          <a:p>
            <a:pPr algn="l">
              <a:lnSpc>
                <a:spcPts val="3240"/>
              </a:lnSpc>
            </a:pPr>
            <a:r>
              <a:rPr lang="en-US" sz="2700" b="1" spc="-12" kern="0" dirty="0">
                <a:solidFill>
                  <a:srgbClr val="130A44"/>
                </a:solidFill>
                <a:latin typeface="DM Sans" pitchFamily="34" charset="0"/>
                <a:ea typeface="DM Sans" pitchFamily="34" charset="-122"/>
                <a:cs typeface="DM Sans" pitchFamily="34" charset="-120"/>
              </a:rPr>
              <a:t>Community / Vulnerability / Privacy</a:t>
            </a:r>
            <a:endParaRPr lang="en-US" sz="2700" dirty="0"/>
          </a:p>
        </p:txBody>
      </p:sp>
      <p:sp>
        <p:nvSpPr>
          <p:cNvPr id="5" name="Text 2"/>
          <p:cNvSpPr/>
          <p:nvPr/>
        </p:nvSpPr>
        <p:spPr>
          <a:xfrm>
            <a:off x="476250" y="1596213"/>
            <a:ext cx="8229600" cy="2160270"/>
          </a:xfrm>
          <a:prstGeom prst="rect">
            <a:avLst/>
          </a:prstGeom>
          <a:noFill/>
          <a:ln/>
        </p:spPr>
        <p:txBody>
          <a:bodyPr wrap="square" lIns="0" tIns="0" rIns="0" bIns="0" rtlCol="0" anchor="b"/>
          <a:lstStyle/>
          <a:p>
            <a:pPr algn="l">
              <a:lnSpc>
                <a:spcPts val="1890"/>
              </a:lnSpc>
            </a:pPr>
            <a:r>
              <a:rPr lang="en-US" sz="1400" b="1" dirty="0">
                <a:solidFill>
                  <a:srgbClr val="130A44"/>
                </a:solidFill>
                <a:latin typeface="DM Sans" pitchFamily="34" charset="0"/>
                <a:ea typeface="DM Sans" pitchFamily="34" charset="-122"/>
                <a:cs typeface="DM Sans" pitchFamily="34" charset="-120"/>
              </a:rPr>
              <a:t>Potential Conflict: </a:t>
            </a:r>
            <a:endParaRPr lang="en-US" sz="1350" dirty="0"/>
          </a:p>
          <a:p>
            <a:pPr algn="l">
              <a:lnSpc>
                <a:spcPts val="1890"/>
              </a:lnSpc>
            </a:pPr>
            <a:r>
              <a:rPr lang="en-US" sz="1400" b="0" dirty="0">
                <a:solidFill>
                  <a:srgbClr val="130A44"/>
                </a:solidFill>
                <a:latin typeface="DM Sans" pitchFamily="34" charset="0"/>
                <a:ea typeface="DM Sans" pitchFamily="34" charset="-122"/>
                <a:cs typeface="DM Sans" pitchFamily="34" charset="-120"/>
              </a:rPr>
              <a:t>Friends are encouraged to create communities and express vulnerable emotions with those communities. Users may feel reluctant to input vulnerable emotions into an app, especially if they are worried their answers will not be protected. </a:t>
            </a:r>
            <a:pPr algn="l">
              <a:lnSpc>
                <a:spcPts val="1890"/>
              </a:lnSpc>
            </a:pPr>
            <a:r>
              <a:rPr lang="en-US" sz="1400" b="0" dirty="0">
                <a:solidFill>
                  <a:srgbClr val="130A44"/>
                </a:solidFill>
                <a:latin typeface="DM Sans" pitchFamily="34" charset="0"/>
                <a:ea typeface="DM Sans" pitchFamily="34" charset="-122"/>
                <a:cs typeface="DM Sans" pitchFamily="34" charset="-120"/>
              </a:rPr>
              <a:t> </a:t>
            </a:r>
            <a:endParaRPr lang="en-US" sz="1350" dirty="0"/>
          </a:p>
          <a:p>
            <a:pPr algn="l">
              <a:lnSpc>
                <a:spcPts val="1890"/>
              </a:lnSpc>
            </a:pPr>
            <a:endParaRPr lang="en-US" sz="1350" dirty="0"/>
          </a:p>
          <a:p>
            <a:pPr algn="l">
              <a:lnSpc>
                <a:spcPts val="1890"/>
              </a:lnSpc>
            </a:pPr>
            <a:r>
              <a:rPr lang="en-US" sz="1400" b="1" dirty="0">
                <a:solidFill>
                  <a:srgbClr val="130A44"/>
                </a:solidFill>
                <a:latin typeface="DM Sans" pitchFamily="34" charset="0"/>
                <a:ea typeface="DM Sans" pitchFamily="34" charset="-122"/>
                <a:cs typeface="DM Sans" pitchFamily="34" charset="-120"/>
              </a:rPr>
              <a:t>Plan of Action:</a:t>
            </a:r>
            <a:endParaRPr lang="en-US" sz="1350" dirty="0"/>
          </a:p>
          <a:p>
            <a:pPr algn="l">
              <a:lnSpc>
                <a:spcPts val="1890"/>
              </a:lnSpc>
            </a:pPr>
            <a:r>
              <a:rPr lang="en-US" sz="1400" b="0" dirty="0">
                <a:solidFill>
                  <a:srgbClr val="130A44"/>
                </a:solidFill>
                <a:latin typeface="DM Sans" pitchFamily="34" charset="0"/>
                <a:ea typeface="DM Sans" pitchFamily="34" charset="-122"/>
                <a:cs typeface="DM Sans" pitchFamily="34" charset="-120"/>
              </a:rPr>
              <a:t>Each time a user answers a prompt, we will add a reminder that lets them know exactly who will be able to view their response. We hope that this will diffuse some negative feelings associated with being vulnerable online.  </a:t>
            </a:r>
            <a:endParaRPr lang="en-US" sz="1350" dirty="0"/>
          </a:p>
        </p:txBody>
      </p:sp>
      <p:sp>
        <p:nvSpPr>
          <p:cNvPr id="6" name="Shape 3"/>
          <p:cNvSpPr/>
          <p:nvPr/>
        </p:nvSpPr>
        <p:spPr>
          <a:xfrm>
            <a:off x="6404030" y="474587"/>
            <a:ext cx="913869" cy="913869"/>
          </a:xfrm>
          <a:prstGeom prst="ellipse">
            <a:avLst/>
          </a:prstGeom>
          <a:solidFill>
            <a:srgbClr val="FFFFFF"/>
          </a:solidFill>
          <a:ln/>
        </p:spPr>
      </p:sp>
      <p:pic>
        <p:nvPicPr>
          <p:cNvPr id="7" name="Image 0" descr="https://external-media.api.pitch.com/provider/icons8/fluent-systems-regular/lock.svg">    </p:cNvPr>
          <p:cNvPicPr>
            <a:picLocks noChangeAspect="1"/>
          </p:cNvPicPr>
          <p:nvPr/>
        </p:nvPicPr>
        <p:blipFill>
          <a:blip r:embed="rId1">
            <a:extLst>
              <a:ext uri="{96DAC541-7B7A-43D3-8B79-37D633B846F1}">
                <asvg:svgBlip xmlns:asvg="http://schemas.microsoft.com/office/drawing/2016/SVG/main" r:embed="rId2"/>
              </a:ext>
            </a:extLst>
          </a:blip>
          <a:srcRect l="8313" r="8314" t="0" b="0"/>
          <a:stretch/>
        </p:blipFill>
        <p:spPr>
          <a:xfrm>
            <a:off x="6623929" y="650600"/>
            <a:ext cx="471119" cy="565074"/>
          </a:xfrm>
          <a:prstGeom prst="rect">
            <a:avLst/>
          </a:prstGeom>
        </p:spPr>
      </p:pic>
      <p:pic>
        <p:nvPicPr>
          <p:cNvPr id="8" name="Image 1" descr="https://pitch-assets-ccb95893-de3f-4266-973c-20049231b248.s3.eu-west-1.amazonaws.com/try-pitch-pdf-export-logo.svg">
            <a:hlinkClick r:id="rId5" tooltip=""/>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136595" y="4803153"/>
            <a:ext cx="515221" cy="22730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CF4F9"/>
        </a:solidFill>
      </p:bgPr>
    </p:bg>
    <p:spTree>
      <p:nvGrpSpPr>
        <p:cNvPr id="1" name=""/>
        <p:cNvGrpSpPr/>
        <p:nvPr/>
      </p:nvGrpSpPr>
      <p:grpSpPr>
        <a:xfrm>
          <a:off x="0" y="0"/>
          <a:ext cx="0" cy="0"/>
          <a:chOff x="0" y="0"/>
          <a:chExt cx="0" cy="0"/>
        </a:xfrm>
      </p:grpSpPr>
      <p:sp>
        <p:nvSpPr>
          <p:cNvPr id="3" name="Text 0"/>
          <p:cNvSpPr/>
          <p:nvPr/>
        </p:nvSpPr>
        <p:spPr>
          <a:xfrm>
            <a:off x="475699" y="773033"/>
            <a:ext cx="9144000" cy="411480"/>
          </a:xfrm>
          <a:prstGeom prst="rect">
            <a:avLst/>
          </a:prstGeom>
          <a:noFill/>
          <a:ln/>
        </p:spPr>
        <p:txBody>
          <a:bodyPr wrap="square" lIns="0" tIns="0" rIns="0" bIns="0" rtlCol="0" anchor="b"/>
          <a:lstStyle/>
          <a:p>
            <a:pPr algn="l">
              <a:lnSpc>
                <a:spcPts val="3240"/>
              </a:lnSpc>
            </a:pPr>
            <a:r>
              <a:rPr lang="en-US" sz="2700" b="1" spc="-12" kern="0" dirty="0">
                <a:solidFill>
                  <a:srgbClr val="130A44"/>
                </a:solidFill>
                <a:latin typeface="DM Sans" pitchFamily="34" charset="0"/>
                <a:ea typeface="DM Sans" pitchFamily="34" charset="-122"/>
                <a:cs typeface="DM Sans" pitchFamily="34" charset="-120"/>
              </a:rPr>
              <a:t>Connection / Community</a:t>
            </a:r>
            <a:endParaRPr lang="en-US" sz="2700" dirty="0"/>
          </a:p>
        </p:txBody>
      </p:sp>
      <p:sp>
        <p:nvSpPr>
          <p:cNvPr id="4" name="Text 1"/>
          <p:cNvSpPr/>
          <p:nvPr/>
        </p:nvSpPr>
        <p:spPr>
          <a:xfrm>
            <a:off x="476250" y="1568164"/>
            <a:ext cx="8229600" cy="2640330"/>
          </a:xfrm>
          <a:prstGeom prst="rect">
            <a:avLst/>
          </a:prstGeom>
          <a:noFill/>
          <a:ln/>
        </p:spPr>
        <p:txBody>
          <a:bodyPr wrap="square" lIns="0" tIns="0" rIns="0" bIns="0" rtlCol="0" anchor="b"/>
          <a:lstStyle/>
          <a:p>
            <a:pPr algn="l">
              <a:lnSpc>
                <a:spcPts val="1890"/>
              </a:lnSpc>
            </a:pPr>
            <a:r>
              <a:rPr lang="en-US" sz="1400" b="1" dirty="0">
                <a:solidFill>
                  <a:srgbClr val="130A44"/>
                </a:solidFill>
                <a:latin typeface="DM Sans" pitchFamily="34" charset="0"/>
                <a:ea typeface="DM Sans" pitchFamily="34" charset="-122"/>
                <a:cs typeface="DM Sans" pitchFamily="34" charset="-120"/>
              </a:rPr>
              <a:t>Potential Conflict: </a:t>
            </a:r>
            <a:endParaRPr lang="en-US" sz="1350" dirty="0"/>
          </a:p>
          <a:p>
            <a:pPr algn="l">
              <a:lnSpc>
                <a:spcPts val="1890"/>
              </a:lnSpc>
            </a:pPr>
            <a:r>
              <a:rPr lang="en-US" sz="1400" b="0" dirty="0">
                <a:solidFill>
                  <a:srgbClr val="130A44"/>
                </a:solidFill>
                <a:latin typeface="DM Sans" pitchFamily="34" charset="0"/>
                <a:ea typeface="DM Sans" pitchFamily="34" charset="-122"/>
                <a:cs typeface="DM Sans" pitchFamily="34" charset="-120"/>
              </a:rPr>
              <a:t>While cultivating community is a key value, our top priority is empowering users to share vulnerable thoughts and emotions with their friends in order to encourage individuals to check in on one another. </a:t>
            </a:r>
            <a:endParaRPr lang="en-US" sz="1350" dirty="0"/>
          </a:p>
          <a:p>
            <a:pPr algn="l">
              <a:lnSpc>
                <a:spcPts val="1890"/>
              </a:lnSpc>
            </a:pPr>
            <a:endParaRPr lang="en-US" sz="1350" dirty="0"/>
          </a:p>
          <a:p>
            <a:pPr algn="l">
              <a:lnSpc>
                <a:spcPts val="1890"/>
              </a:lnSpc>
            </a:pPr>
            <a:r>
              <a:rPr lang="en-US" sz="1400" b="1" dirty="0">
                <a:solidFill>
                  <a:srgbClr val="130A44"/>
                </a:solidFill>
                <a:latin typeface="DM Sans" pitchFamily="34" charset="0"/>
                <a:ea typeface="DM Sans" pitchFamily="34" charset="-122"/>
                <a:cs typeface="DM Sans" pitchFamily="34" charset="-120"/>
              </a:rPr>
              <a:t>Plan of Action:</a:t>
            </a:r>
            <a:endParaRPr lang="en-US" sz="1350" dirty="0"/>
          </a:p>
          <a:p>
            <a:pPr algn="l">
              <a:lnSpc>
                <a:spcPts val="1890"/>
              </a:lnSpc>
            </a:pPr>
            <a:r>
              <a:rPr lang="en-US" sz="1400" b="0" dirty="0">
                <a:solidFill>
                  <a:srgbClr val="130A44"/>
                </a:solidFill>
                <a:latin typeface="DM Sans" pitchFamily="34" charset="0"/>
                <a:ea typeface="DM Sans" pitchFamily="34" charset="-122"/>
                <a:cs typeface="DM Sans" pitchFamily="34" charset="-120"/>
              </a:rPr>
              <a:t>Users can form tight-knit circles on our app to broadcast prompt answers to the group. This will give users a sense of belonging and comfort in knowing that a group of people understands what they are going through. However, we will refrain from adding features (such as group chats) that encourage social interaction on the app. We believe that by limiting in-app communication, users will be encouraged to intitiate conversation with individual friends, deepening connections. </a:t>
            </a:r>
            <a:endParaRPr lang="en-US" sz="1350" dirty="0"/>
          </a:p>
        </p:txBody>
      </p:sp>
      <p:sp>
        <p:nvSpPr>
          <p:cNvPr id="5" name="Text 2"/>
          <p:cNvSpPr/>
          <p:nvPr/>
        </p:nvSpPr>
        <p:spPr>
          <a:xfrm>
            <a:off x="475699" y="416752"/>
            <a:ext cx="3657600" cy="157162"/>
          </a:xfrm>
          <a:prstGeom prst="rect">
            <a:avLst/>
          </a:prstGeom>
          <a:noFill/>
          <a:ln/>
        </p:spPr>
        <p:txBody>
          <a:bodyPr wrap="square" lIns="0" tIns="0" rIns="0" bIns="0" rtlCol="0" anchor="b"/>
          <a:lstStyle/>
          <a:p>
            <a:pPr algn="l">
              <a:lnSpc>
                <a:spcPts val="1260"/>
              </a:lnSpc>
            </a:pPr>
            <a:r>
              <a:rPr lang="en-US" sz="1100" b="1" spc="120" kern="0" dirty="0">
                <a:solidFill>
                  <a:srgbClr val="5A55F4"/>
                </a:solidFill>
                <a:latin typeface="DM Sans" pitchFamily="34" charset="0"/>
                <a:ea typeface="DM Sans" pitchFamily="34" charset="-122"/>
                <a:cs typeface="DM Sans" pitchFamily="34" charset="-120"/>
              </a:rPr>
              <a:t>CONFLICTING VALUES?</a:t>
            </a:r>
            <a:endParaRPr lang="en-US" sz="1050" dirty="0"/>
          </a:p>
        </p:txBody>
      </p:sp>
      <p:sp>
        <p:nvSpPr>
          <p:cNvPr id="6" name="Shape 3"/>
          <p:cNvSpPr/>
          <p:nvPr/>
        </p:nvSpPr>
        <p:spPr>
          <a:xfrm>
            <a:off x="4809563" y="474587"/>
            <a:ext cx="913869" cy="913869"/>
          </a:xfrm>
          <a:prstGeom prst="ellipse">
            <a:avLst/>
          </a:prstGeom>
          <a:solidFill>
            <a:srgbClr val="FFFFFF"/>
          </a:solidFill>
          <a:ln/>
        </p:spPr>
      </p:sp>
      <p:pic>
        <p:nvPicPr>
          <p:cNvPr id="7" name="Image 0" descr="https://external-media.api.pitch.com/provider/icons8/fluent-systems-regular/conference-call.svg">    </p:cNvPr>
          <p:cNvPicPr>
            <a:picLocks noChangeAspect="1"/>
          </p:cNvPicPr>
          <p:nvPr/>
        </p:nvPicPr>
        <p:blipFill>
          <a:blip r:embed="rId1">
            <a:extLst>
              <a:ext uri="{96DAC541-7B7A-43D3-8B79-37D633B846F1}">
                <asvg:svgBlip xmlns:asvg="http://schemas.microsoft.com/office/drawing/2016/SVG/main" r:embed="rId2"/>
              </a:ext>
            </a:extLst>
          </a:blip>
          <a:srcRect l="8313" r="8314" t="0" b="0"/>
          <a:stretch/>
        </p:blipFill>
        <p:spPr>
          <a:xfrm>
            <a:off x="5029462" y="650600"/>
            <a:ext cx="471119" cy="565074"/>
          </a:xfrm>
          <a:prstGeom prst="rect">
            <a:avLst/>
          </a:prstGeom>
        </p:spPr>
      </p:pic>
      <p:pic>
        <p:nvPicPr>
          <p:cNvPr id="8" name="Image 1" descr="https://pitch-assets-ccb95893-de3f-4266-973c-20049231b248.s3.eu-west-1.amazonaws.com/try-pitch-pdf-export-logo.svg">
            <a:hlinkClick r:id="rId5" tooltip=""/>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136595" y="4803153"/>
            <a:ext cx="515221" cy="2273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fb3f675c-4417-488a-9c3a-1f7cf626dd6c?pitch-bytes=39386&amp;pitch-content-type=image%2Fpng">    </p:cNvPr>
          <p:cNvPicPr>
            <a:picLocks noChangeAspect="1"/>
          </p:cNvPicPr>
          <p:nvPr/>
        </p:nvPicPr>
        <p:blipFill>
          <a:blip r:embed="rId1"/>
          <a:srcRect l="16414" r="16414" t="0" b="0"/>
          <a:stretch/>
        </p:blipFill>
        <p:spPr>
          <a:xfrm>
            <a:off x="6905695" y="-159"/>
            <a:ext cx="2238375" cy="5141244"/>
          </a:xfrm>
          <a:prstGeom prst="rect">
            <a:avLst/>
          </a:prstGeom>
        </p:spPr>
      </p:pic>
      <p:sp>
        <p:nvSpPr>
          <p:cNvPr id="4" name="Text 0"/>
          <p:cNvSpPr/>
          <p:nvPr/>
        </p:nvSpPr>
        <p:spPr>
          <a:xfrm>
            <a:off x="475836" y="4256522"/>
            <a:ext cx="6400800" cy="409575"/>
          </a:xfrm>
          <a:prstGeom prst="rect">
            <a:avLst/>
          </a:prstGeom>
          <a:noFill/>
          <a:ln/>
        </p:spPr>
        <p:txBody>
          <a:bodyPr wrap="square" lIns="0" tIns="0" rIns="0" bIns="0" rtlCol="0" anchor="b"/>
          <a:lstStyle/>
          <a:p>
            <a:pPr algn="l" marL="190500" indent="-190500">
              <a:lnSpc>
                <a:spcPts val="3240"/>
              </a:lnSpc>
              <a:buSzPct val="100000"/>
              <a:buFont typeface="+mj-lt"/>
              <a:buAutoNum type="arabicPeriod" startAt="1"/>
            </a:pPr>
            <a:r>
              <a:rPr lang="en-US" sz="2700" b="1" spc="-12" kern="0" dirty="0">
                <a:solidFill>
                  <a:srgbClr val="130A44"/>
                </a:solidFill>
                <a:latin typeface="DM Sans" pitchFamily="34" charset="0"/>
                <a:ea typeface="DM Sans" pitchFamily="34" charset="-122"/>
                <a:cs typeface="DM Sans" pitchFamily="34" charset="-120"/>
              </a:rPr>
              <a:t>tasks</a:t>
            </a:r>
            <a:endParaRPr lang="en-US" sz="2700" dirty="0"/>
          </a:p>
        </p:txBody>
      </p:sp>
      <p:pic>
        <p:nvPicPr>
          <p:cNvPr id="5"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CF4F9"/>
        </a:solidFill>
      </p:bgPr>
    </p:bg>
    <p:spTree>
      <p:nvGrpSpPr>
        <p:cNvPr id="1" name=""/>
        <p:cNvGrpSpPr/>
        <p:nvPr/>
      </p:nvGrpSpPr>
      <p:grpSpPr>
        <a:xfrm>
          <a:off x="0" y="0"/>
          <a:ext cx="0" cy="0"/>
          <a:chOff x="0" y="0"/>
          <a:chExt cx="0" cy="0"/>
        </a:xfrm>
      </p:grpSpPr>
      <p:sp>
        <p:nvSpPr>
          <p:cNvPr id="3" name="Text 0"/>
          <p:cNvSpPr/>
          <p:nvPr/>
        </p:nvSpPr>
        <p:spPr>
          <a:xfrm>
            <a:off x="476184" y="1875331"/>
            <a:ext cx="2743200" cy="205740"/>
          </a:xfrm>
          <a:prstGeom prst="rect">
            <a:avLst/>
          </a:prstGeom>
          <a:noFill/>
          <a:ln/>
        </p:spPr>
        <p:txBody>
          <a:bodyPr wrap="square" lIns="0" tIns="0" rIns="0" bIns="0" rtlCol="0" anchor="t"/>
          <a:lstStyle/>
          <a:p>
            <a:pPr algn="ctr">
              <a:lnSpc>
                <a:spcPts val="1620"/>
              </a:lnSpc>
            </a:pPr>
            <a:r>
              <a:rPr lang="en-US" sz="1400" b="1" i="1" spc="120" kern="0" dirty="0">
                <a:solidFill>
                  <a:srgbClr val="5A55F4"/>
                </a:solidFill>
                <a:latin typeface="DM Sans" pitchFamily="34" charset="0"/>
                <a:ea typeface="DM Sans" pitchFamily="34" charset="-122"/>
                <a:cs typeface="DM Sans" pitchFamily="34" charset="-120"/>
              </a:rPr>
              <a:t>SIMPLE</a:t>
            </a:r>
            <a:endParaRPr lang="en-US" sz="1350" dirty="0"/>
          </a:p>
        </p:txBody>
      </p:sp>
      <p:sp>
        <p:nvSpPr>
          <p:cNvPr id="4" name="Shape 1"/>
          <p:cNvSpPr/>
          <p:nvPr/>
        </p:nvSpPr>
        <p:spPr>
          <a:xfrm>
            <a:off x="1475975" y="1150314"/>
            <a:ext cx="571500" cy="571500"/>
          </a:xfrm>
          <a:prstGeom prst="ellipse">
            <a:avLst/>
          </a:prstGeom>
          <a:solidFill>
            <a:srgbClr val="FFFFFF"/>
          </a:solidFill>
          <a:ln/>
        </p:spPr>
      </p:sp>
      <p:pic>
        <p:nvPicPr>
          <p:cNvPr id="5" name="Image 0" descr="https://external-media.api.pitch.com/provider/icons8/fluent-systems-regular/stack-of-paper.svg">    </p:cNvPr>
          <p:cNvPicPr>
            <a:picLocks noChangeAspect="1"/>
          </p:cNvPicPr>
          <p:nvPr/>
        </p:nvPicPr>
        <p:blipFill>
          <a:blip r:embed="rId1">
            <a:extLst>
              <a:ext uri="{96DAC541-7B7A-43D3-8B79-37D633B846F1}">
                <asvg:svgBlip xmlns:asvg="http://schemas.microsoft.com/office/drawing/2016/SVG/main" r:embed="rId2"/>
              </a:ext>
            </a:extLst>
          </a:blip>
          <a:srcRect l="8314" r="8313" t="0" b="0"/>
          <a:stretch/>
        </p:blipFill>
        <p:spPr>
          <a:xfrm>
            <a:off x="1613491" y="1260387"/>
            <a:ext cx="294621" cy="353376"/>
          </a:xfrm>
          <a:prstGeom prst="rect">
            <a:avLst/>
          </a:prstGeom>
        </p:spPr>
      </p:pic>
      <p:sp>
        <p:nvSpPr>
          <p:cNvPr id="6" name="Text 2"/>
          <p:cNvSpPr/>
          <p:nvPr/>
        </p:nvSpPr>
        <p:spPr>
          <a:xfrm>
            <a:off x="3282074" y="1879204"/>
            <a:ext cx="2743200" cy="205740"/>
          </a:xfrm>
          <a:prstGeom prst="rect">
            <a:avLst/>
          </a:prstGeom>
          <a:noFill/>
          <a:ln/>
        </p:spPr>
        <p:txBody>
          <a:bodyPr wrap="square" lIns="0" tIns="0" rIns="0" bIns="0" rtlCol="0" anchor="t"/>
          <a:lstStyle/>
          <a:p>
            <a:pPr algn="ctr">
              <a:lnSpc>
                <a:spcPts val="1620"/>
              </a:lnSpc>
            </a:pPr>
            <a:r>
              <a:rPr lang="en-US" sz="1400" b="1" i="1" spc="120" kern="0" dirty="0">
                <a:solidFill>
                  <a:srgbClr val="5A55F4"/>
                </a:solidFill>
                <a:latin typeface="DM Sans" pitchFamily="34" charset="0"/>
                <a:ea typeface="DM Sans" pitchFamily="34" charset="-122"/>
                <a:cs typeface="DM Sans" pitchFamily="34" charset="-120"/>
              </a:rPr>
              <a:t>MODERATE</a:t>
            </a:r>
            <a:endParaRPr lang="en-US" sz="1350" dirty="0"/>
          </a:p>
        </p:txBody>
      </p:sp>
      <p:sp>
        <p:nvSpPr>
          <p:cNvPr id="7" name="Shape 3"/>
          <p:cNvSpPr/>
          <p:nvPr/>
        </p:nvSpPr>
        <p:spPr>
          <a:xfrm>
            <a:off x="4281864" y="1154187"/>
            <a:ext cx="571500" cy="571500"/>
          </a:xfrm>
          <a:prstGeom prst="ellipse">
            <a:avLst/>
          </a:prstGeom>
          <a:solidFill>
            <a:srgbClr val="FFFFFF"/>
          </a:solidFill>
          <a:ln/>
        </p:spPr>
      </p:sp>
      <p:pic>
        <p:nvPicPr>
          <p:cNvPr id="8" name="Image 1" descr="https://external-media.api.pitch.com/provider/icons8/fluent-systems-regular/ceramic-tiles.svg">    </p:cNvPr>
          <p:cNvPicPr>
            <a:picLocks noChangeAspect="1"/>
          </p:cNvPicPr>
          <p:nvPr/>
        </p:nvPicPr>
        <p:blipFill>
          <a:blip r:embed="rId3">
            <a:extLst>
              <a:ext uri="{96DAC541-7B7A-43D3-8B79-37D633B846F1}">
                <asvg:svgBlip xmlns:asvg="http://schemas.microsoft.com/office/drawing/2016/SVG/main" r:embed="rId4"/>
              </a:ext>
            </a:extLst>
          </a:blip>
          <a:srcRect l="8314" r="8313" t="0" b="0"/>
          <a:stretch/>
        </p:blipFill>
        <p:spPr>
          <a:xfrm>
            <a:off x="4419380" y="1264259"/>
            <a:ext cx="294621" cy="353376"/>
          </a:xfrm>
          <a:prstGeom prst="rect">
            <a:avLst/>
          </a:prstGeom>
        </p:spPr>
      </p:pic>
      <p:sp>
        <p:nvSpPr>
          <p:cNvPr id="9" name="Text 4"/>
          <p:cNvSpPr/>
          <p:nvPr/>
        </p:nvSpPr>
        <p:spPr>
          <a:xfrm>
            <a:off x="6093100" y="1879204"/>
            <a:ext cx="2743200" cy="205740"/>
          </a:xfrm>
          <a:prstGeom prst="rect">
            <a:avLst/>
          </a:prstGeom>
          <a:noFill/>
          <a:ln/>
        </p:spPr>
        <p:txBody>
          <a:bodyPr wrap="square" lIns="0" tIns="0" rIns="0" bIns="0" rtlCol="0" anchor="t"/>
          <a:lstStyle/>
          <a:p>
            <a:pPr algn="ctr">
              <a:lnSpc>
                <a:spcPts val="1620"/>
              </a:lnSpc>
            </a:pPr>
            <a:r>
              <a:rPr lang="en-US" sz="1400" b="1" i="1" spc="120" kern="0" dirty="0">
                <a:solidFill>
                  <a:srgbClr val="5A55F4"/>
                </a:solidFill>
                <a:latin typeface="DM Sans" pitchFamily="34" charset="0"/>
                <a:ea typeface="DM Sans" pitchFamily="34" charset="-122"/>
                <a:cs typeface="DM Sans" pitchFamily="34" charset="-120"/>
              </a:rPr>
              <a:t>COMPLEX</a:t>
            </a:r>
            <a:endParaRPr lang="en-US" sz="1350" dirty="0"/>
          </a:p>
        </p:txBody>
      </p:sp>
      <p:sp>
        <p:nvSpPr>
          <p:cNvPr id="10" name="Shape 5"/>
          <p:cNvSpPr/>
          <p:nvPr/>
        </p:nvSpPr>
        <p:spPr>
          <a:xfrm>
            <a:off x="7092890" y="1154187"/>
            <a:ext cx="571500" cy="571500"/>
          </a:xfrm>
          <a:prstGeom prst="ellipse">
            <a:avLst/>
          </a:prstGeom>
          <a:solidFill>
            <a:srgbClr val="FFFFFF"/>
          </a:solidFill>
          <a:ln/>
        </p:spPr>
      </p:sp>
      <p:pic>
        <p:nvPicPr>
          <p:cNvPr id="11" name="Image 2" descr="https://external-media.api.pitch.com/provider/icons8/fluent-systems-regular/services--v2.svg">    </p:cNvPr>
          <p:cNvPicPr>
            <a:picLocks noChangeAspect="1"/>
          </p:cNvPicPr>
          <p:nvPr/>
        </p:nvPicPr>
        <p:blipFill>
          <a:blip r:embed="rId5">
            <a:extLst>
              <a:ext uri="{96DAC541-7B7A-43D3-8B79-37D633B846F1}">
                <asvg:svgBlip xmlns:asvg="http://schemas.microsoft.com/office/drawing/2016/SVG/main" r:embed="rId6"/>
              </a:ext>
            </a:extLst>
          </a:blip>
          <a:srcRect l="8314" r="8313" t="0" b="0"/>
          <a:stretch/>
        </p:blipFill>
        <p:spPr>
          <a:xfrm>
            <a:off x="7230407" y="1264259"/>
            <a:ext cx="294621" cy="353376"/>
          </a:xfrm>
          <a:prstGeom prst="rect">
            <a:avLst/>
          </a:prstGeom>
        </p:spPr>
      </p:pic>
      <p:sp>
        <p:nvSpPr>
          <p:cNvPr id="12" name="Text 6"/>
          <p:cNvSpPr/>
          <p:nvPr/>
        </p:nvSpPr>
        <p:spPr>
          <a:xfrm>
            <a:off x="530345" y="2296658"/>
            <a:ext cx="2743200" cy="960120"/>
          </a:xfrm>
          <a:prstGeom prst="rect">
            <a:avLst/>
          </a:prstGeom>
          <a:noFill/>
          <a:ln/>
        </p:spPr>
        <p:txBody>
          <a:bodyPr wrap="square" lIns="0" tIns="0" rIns="0" bIns="0" rtlCol="0" anchor="b"/>
          <a:lstStyle/>
          <a:p>
            <a:pPr algn="ctr">
              <a:lnSpc>
                <a:spcPts val="1890"/>
              </a:lnSpc>
            </a:pPr>
            <a:r>
              <a:rPr lang="en-US" sz="1400" b="1" dirty="0">
                <a:solidFill>
                  <a:srgbClr val="130A44"/>
                </a:solidFill>
                <a:latin typeface="DM Sans" pitchFamily="34" charset="0"/>
                <a:ea typeface="DM Sans" pitchFamily="34" charset="-122"/>
                <a:cs typeface="DM Sans" pitchFamily="34" charset="-120"/>
              </a:rPr>
              <a:t>Answer a prompt</a:t>
            </a:r>
            <a:pPr algn="ctr">
              <a:lnSpc>
                <a:spcPts val="1890"/>
              </a:lnSpc>
            </a:pPr>
            <a:r>
              <a:rPr lang="en-US" sz="1400" b="0" dirty="0">
                <a:solidFill>
                  <a:srgbClr val="130A44"/>
                </a:solidFill>
                <a:latin typeface="DM Sans" pitchFamily="34" charset="0"/>
                <a:ea typeface="DM Sans" pitchFamily="34" charset="-122"/>
                <a:cs typeface="DM Sans" pitchFamily="34" charset="-120"/>
              </a:rPr>
              <a:t> to see your friend group's responses</a:t>
            </a:r>
            <a:endParaRPr lang="en-US" sz="1350" dirty="0"/>
          </a:p>
          <a:p>
            <a:pPr algn="ctr">
              <a:lnSpc>
                <a:spcPts val="1890"/>
              </a:lnSpc>
            </a:pPr>
            <a:endParaRPr lang="en-US" sz="1350" dirty="0"/>
          </a:p>
          <a:p>
            <a:pPr algn="ctr">
              <a:lnSpc>
                <a:spcPts val="1890"/>
              </a:lnSpc>
            </a:pPr>
            <a:r>
              <a:rPr lang="en-US" sz="1400" b="1" dirty="0">
                <a:solidFill>
                  <a:srgbClr val="130A44"/>
                </a:solidFill>
                <a:latin typeface="DM Sans" pitchFamily="34" charset="0"/>
                <a:ea typeface="DM Sans" pitchFamily="34" charset="-122"/>
                <a:cs typeface="DM Sans" pitchFamily="34" charset="-120"/>
              </a:rPr>
              <a:t>React</a:t>
            </a:r>
            <a:pPr algn="ctr">
              <a:lnSpc>
                <a:spcPts val="1890"/>
              </a:lnSpc>
            </a:pPr>
            <a:r>
              <a:rPr lang="en-US" sz="1400" b="0" dirty="0">
                <a:solidFill>
                  <a:srgbClr val="130A44"/>
                </a:solidFill>
                <a:latin typeface="DM Sans" pitchFamily="34" charset="0"/>
                <a:ea typeface="DM Sans" pitchFamily="34" charset="-122"/>
                <a:cs typeface="DM Sans" pitchFamily="34" charset="-120"/>
              </a:rPr>
              <a:t> to individual responses</a:t>
            </a:r>
            <a:endParaRPr lang="en-US" sz="1350" dirty="0"/>
          </a:p>
        </p:txBody>
      </p:sp>
      <p:sp>
        <p:nvSpPr>
          <p:cNvPr id="13" name="Text 7"/>
          <p:cNvSpPr/>
          <p:nvPr/>
        </p:nvSpPr>
        <p:spPr>
          <a:xfrm>
            <a:off x="3332362" y="2266178"/>
            <a:ext cx="2743200" cy="1200150"/>
          </a:xfrm>
          <a:prstGeom prst="rect">
            <a:avLst/>
          </a:prstGeom>
          <a:noFill/>
          <a:ln/>
        </p:spPr>
        <p:txBody>
          <a:bodyPr wrap="square" lIns="0" tIns="0" rIns="0" bIns="0" rtlCol="0" anchor="b"/>
          <a:lstStyle/>
          <a:p>
            <a:pPr algn="ctr">
              <a:lnSpc>
                <a:spcPts val="1890"/>
              </a:lnSpc>
            </a:pPr>
            <a:r>
              <a:rPr lang="en-US" sz="1400" b="1" dirty="0">
                <a:solidFill>
                  <a:srgbClr val="130A44"/>
                </a:solidFill>
                <a:latin typeface="DM Sans" pitchFamily="34" charset="0"/>
                <a:ea typeface="DM Sans" pitchFamily="34" charset="-122"/>
                <a:cs typeface="DM Sans" pitchFamily="34" charset="-120"/>
              </a:rPr>
              <a:t>Suggest a prompt</a:t>
            </a:r>
            <a:pPr algn="ctr">
              <a:lnSpc>
                <a:spcPts val="1890"/>
              </a:lnSpc>
            </a:pPr>
            <a:r>
              <a:rPr lang="en-US" sz="1400" b="0" dirty="0">
                <a:solidFill>
                  <a:srgbClr val="130A44"/>
                </a:solidFill>
                <a:latin typeface="DM Sans" pitchFamily="34" charset="0"/>
                <a:ea typeface="DM Sans" pitchFamily="34" charset="-122"/>
                <a:cs typeface="DM Sans" pitchFamily="34" charset="-120"/>
              </a:rPr>
              <a:t> for the group to answer</a:t>
            </a:r>
            <a:endParaRPr lang="en-US" sz="1350" dirty="0"/>
          </a:p>
          <a:p>
            <a:pPr algn="ctr">
              <a:lnSpc>
                <a:spcPts val="1890"/>
              </a:lnSpc>
            </a:pPr>
            <a:endParaRPr lang="en-US" sz="1350" dirty="0"/>
          </a:p>
          <a:p>
            <a:pPr algn="ctr">
              <a:lnSpc>
                <a:spcPts val="1890"/>
              </a:lnSpc>
            </a:pPr>
            <a:r>
              <a:rPr lang="en-US" sz="1400" b="1" dirty="0">
                <a:solidFill>
                  <a:srgbClr val="130A44"/>
                </a:solidFill>
                <a:latin typeface="DM Sans" pitchFamily="34" charset="0"/>
                <a:ea typeface="DM Sans" pitchFamily="34" charset="-122"/>
                <a:cs typeface="DM Sans" pitchFamily="34" charset="-120"/>
              </a:rPr>
              <a:t>Reflect on the support</a:t>
            </a:r>
            <a:pPr algn="ctr">
              <a:lnSpc>
                <a:spcPts val="1890"/>
              </a:lnSpc>
            </a:pPr>
            <a:r>
              <a:rPr lang="en-US" sz="1400" b="0" dirty="0">
                <a:solidFill>
                  <a:srgbClr val="130A44"/>
                </a:solidFill>
                <a:latin typeface="DM Sans" pitchFamily="34" charset="0"/>
                <a:ea typeface="DM Sans" pitchFamily="34" charset="-122"/>
                <a:cs typeface="DM Sans" pitchFamily="34" charset="-120"/>
              </a:rPr>
              <a:t> you have given your friends</a:t>
            </a:r>
            <a:endParaRPr lang="en-US" sz="1350" dirty="0"/>
          </a:p>
        </p:txBody>
      </p:sp>
      <p:sp>
        <p:nvSpPr>
          <p:cNvPr id="14" name="Text 8"/>
          <p:cNvSpPr/>
          <p:nvPr/>
        </p:nvSpPr>
        <p:spPr>
          <a:xfrm>
            <a:off x="6143388" y="2327139"/>
            <a:ext cx="2743200" cy="720090"/>
          </a:xfrm>
          <a:prstGeom prst="rect">
            <a:avLst/>
          </a:prstGeom>
          <a:noFill/>
          <a:ln/>
        </p:spPr>
        <p:txBody>
          <a:bodyPr wrap="square" lIns="0" tIns="0" rIns="0" bIns="0" rtlCol="0" anchor="b"/>
          <a:lstStyle/>
          <a:p>
            <a:pPr algn="ctr">
              <a:lnSpc>
                <a:spcPts val="1890"/>
              </a:lnSpc>
            </a:pPr>
            <a:r>
              <a:rPr lang="en-US" sz="1400" b="1" dirty="0">
                <a:solidFill>
                  <a:srgbClr val="130A44"/>
                </a:solidFill>
                <a:latin typeface="DM Sans" pitchFamily="34" charset="0"/>
                <a:ea typeface="DM Sans" pitchFamily="34" charset="-122"/>
                <a:cs typeface="DM Sans" pitchFamily="34" charset="-120"/>
              </a:rPr>
              <a:t>Build a group</a:t>
            </a:r>
            <a:pPr algn="ctr">
              <a:lnSpc>
                <a:spcPts val="1890"/>
              </a:lnSpc>
            </a:pPr>
            <a:r>
              <a:rPr lang="en-US" sz="1400" b="0" dirty="0">
                <a:solidFill>
                  <a:srgbClr val="130A44"/>
                </a:solidFill>
                <a:latin typeface="DM Sans" pitchFamily="34" charset="0"/>
                <a:ea typeface="DM Sans" pitchFamily="34" charset="-122"/>
                <a:cs typeface="DM Sans" pitchFamily="34" charset="-120"/>
              </a:rPr>
              <a:t> of friends to encourage sharing vulnerable thoughts</a:t>
            </a:r>
            <a:endParaRPr lang="en-US" sz="1350" dirty="0"/>
          </a:p>
        </p:txBody>
      </p:sp>
      <p:pic>
        <p:nvPicPr>
          <p:cNvPr id="15" name="Image 3" descr="https://pitch-assets-ccb95893-de3f-4266-973c-20049231b248.s3.eu-west-1.amazonaws.com/try-pitch-pdf-export-logo.svg">
            <a:hlinkClick r:id="rId9" tooltip=""/>
          </p:cNvPr>
          <p:cNvPicPr>
            <a:picLocks noChangeAspect="1"/>
          </p:cNvPicPr>
          <p:nvPr/>
        </p:nvPicPr>
        <p:blipFill>
          <a:blip r:embed="rId7">
            <a:extLst>
              <a:ext uri="{96DAC541-7B7A-43D3-8B79-37D633B846F1}">
                <asvg:svgBlip xmlns:asvg="http://schemas.microsoft.com/office/drawing/2016/SVG/main" r:embed="rId8"/>
              </a:ext>
            </a:extLst>
          </a:blip>
          <a:srcRect l="0" r="0" t="0" b="0"/>
          <a:stretch/>
        </p:blipFill>
        <p:spPr>
          <a:xfrm>
            <a:off x="136595" y="4803153"/>
            <a:ext cx="515221" cy="2273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CF4F9"/>
        </a:solidFill>
      </p:bgPr>
    </p:bg>
    <p:spTree>
      <p:nvGrpSpPr>
        <p:cNvPr id="1" name=""/>
        <p:cNvGrpSpPr/>
        <p:nvPr/>
      </p:nvGrpSpPr>
      <p:grpSpPr>
        <a:xfrm>
          <a:off x="0" y="0"/>
          <a:ext cx="0" cy="0"/>
          <a:chOff x="0" y="0"/>
          <a:chExt cx="0" cy="0"/>
        </a:xfrm>
      </p:grpSpPr>
      <p:sp>
        <p:nvSpPr>
          <p:cNvPr id="3" name="Text 0"/>
          <p:cNvSpPr/>
          <p:nvPr/>
        </p:nvSpPr>
        <p:spPr>
          <a:xfrm>
            <a:off x="476184" y="762229"/>
            <a:ext cx="8229600" cy="409575"/>
          </a:xfrm>
          <a:prstGeom prst="rect">
            <a:avLst/>
          </a:prstGeom>
          <a:noFill/>
          <a:ln/>
        </p:spPr>
        <p:txBody>
          <a:bodyPr wrap="square" lIns="0" tIns="0" rIns="0" bIns="0" rtlCol="0" anchor="t"/>
          <a:lstStyle/>
          <a:p>
            <a:pPr algn="ctr">
              <a:lnSpc>
                <a:spcPts val="3240"/>
              </a:lnSpc>
            </a:pPr>
            <a:r>
              <a:rPr lang="en-US" sz="2700" b="1" spc="-12" kern="0" dirty="0">
                <a:solidFill>
                  <a:srgbClr val="130A44"/>
                </a:solidFill>
                <a:latin typeface="DM Sans" pitchFamily="34" charset="0"/>
                <a:ea typeface="DM Sans" pitchFamily="34" charset="-122"/>
                <a:cs typeface="DM Sans" pitchFamily="34" charset="-120"/>
              </a:rPr>
              <a:t>road map</a:t>
            </a:r>
            <a:endParaRPr lang="en-US" sz="2700" dirty="0"/>
          </a:p>
        </p:txBody>
      </p:sp>
      <p:sp>
        <p:nvSpPr>
          <p:cNvPr id="4" name="Text 1"/>
          <p:cNvSpPr/>
          <p:nvPr/>
        </p:nvSpPr>
        <p:spPr>
          <a:xfrm>
            <a:off x="3615486" y="1646373"/>
            <a:ext cx="2743200" cy="157163"/>
          </a:xfrm>
          <a:prstGeom prst="rect">
            <a:avLst/>
          </a:prstGeom>
          <a:noFill/>
          <a:ln/>
        </p:spPr>
        <p:txBody>
          <a:bodyPr wrap="square" lIns="0" tIns="0" rIns="0" bIns="0" rtlCol="0" anchor="t"/>
          <a:lstStyle/>
          <a:p>
            <a:pPr algn="ctr">
              <a:lnSpc>
                <a:spcPts val="1260"/>
              </a:lnSpc>
            </a:pPr>
            <a:r>
              <a:rPr lang="en-US" sz="1100" b="1" spc="120" kern="0" dirty="0">
                <a:solidFill>
                  <a:srgbClr val="5A55F4"/>
                </a:solidFill>
                <a:latin typeface="DM Sans" pitchFamily="34" charset="0"/>
                <a:ea typeface="DM Sans" pitchFamily="34" charset="-122"/>
                <a:cs typeface="DM Sans" pitchFamily="34" charset="-120"/>
              </a:rPr>
              <a:t>PROBLEM/SOLUTION</a:t>
            </a:r>
            <a:endParaRPr lang="en-US" sz="1050" dirty="0"/>
          </a:p>
        </p:txBody>
      </p:sp>
      <p:sp>
        <p:nvSpPr>
          <p:cNvPr id="5" name="Shape 2"/>
          <p:cNvSpPr/>
          <p:nvPr/>
        </p:nvSpPr>
        <p:spPr>
          <a:xfrm>
            <a:off x="4281864" y="1939452"/>
            <a:ext cx="571500" cy="571500"/>
          </a:xfrm>
          <a:prstGeom prst="ellipse">
            <a:avLst/>
          </a:prstGeom>
          <a:solidFill>
            <a:srgbClr val="FFFFFF"/>
          </a:solidFill>
          <a:ln/>
        </p:spPr>
      </p:sp>
      <p:pic>
        <p:nvPicPr>
          <p:cNvPr id="6" name="Image 0" descr="https://external-media.api.pitch.com/provider/icons8/fluent-systems-regular/2-circle.svg">    </p:cNvPr>
          <p:cNvPicPr>
            <a:picLocks noChangeAspect="1"/>
          </p:cNvPicPr>
          <p:nvPr/>
        </p:nvPicPr>
        <p:blipFill>
          <a:blip r:embed="rId1">
            <a:extLst>
              <a:ext uri="{96DAC541-7B7A-43D3-8B79-37D633B846F1}">
                <asvg:svgBlip xmlns:asvg="http://schemas.microsoft.com/office/drawing/2016/SVG/main" r:embed="rId2"/>
              </a:ext>
            </a:extLst>
          </a:blip>
          <a:srcRect l="8314" r="8313" t="0" b="0"/>
          <a:stretch/>
        </p:blipFill>
        <p:spPr>
          <a:xfrm>
            <a:off x="4420303" y="2049524"/>
            <a:ext cx="294621" cy="353376"/>
          </a:xfrm>
          <a:prstGeom prst="rect">
            <a:avLst/>
          </a:prstGeom>
        </p:spPr>
      </p:pic>
      <p:sp>
        <p:nvSpPr>
          <p:cNvPr id="7" name="Text 3"/>
          <p:cNvSpPr/>
          <p:nvPr/>
        </p:nvSpPr>
        <p:spPr>
          <a:xfrm>
            <a:off x="5520442" y="1650245"/>
            <a:ext cx="2743200" cy="157162"/>
          </a:xfrm>
          <a:prstGeom prst="rect">
            <a:avLst/>
          </a:prstGeom>
          <a:noFill/>
          <a:ln/>
        </p:spPr>
        <p:txBody>
          <a:bodyPr wrap="square" lIns="0" tIns="0" rIns="0" bIns="0" rtlCol="0" anchor="t"/>
          <a:lstStyle/>
          <a:p>
            <a:pPr algn="ctr">
              <a:lnSpc>
                <a:spcPts val="1260"/>
              </a:lnSpc>
            </a:pPr>
            <a:r>
              <a:rPr lang="en-US" sz="1100" b="1" spc="120" kern="0" dirty="0">
                <a:solidFill>
                  <a:srgbClr val="5A55F4"/>
                </a:solidFill>
                <a:latin typeface="DM Sans" pitchFamily="34" charset="0"/>
                <a:ea typeface="DM Sans" pitchFamily="34" charset="-122"/>
                <a:cs typeface="DM Sans" pitchFamily="34" charset="-120"/>
              </a:rPr>
              <a:t>MARKET RESEARCH</a:t>
            </a:r>
            <a:endParaRPr lang="en-US" sz="1050" dirty="0"/>
          </a:p>
        </p:txBody>
      </p:sp>
      <p:sp>
        <p:nvSpPr>
          <p:cNvPr id="8" name="Shape 4"/>
          <p:cNvSpPr/>
          <p:nvPr/>
        </p:nvSpPr>
        <p:spPr>
          <a:xfrm>
            <a:off x="6186783" y="1943325"/>
            <a:ext cx="571500" cy="571500"/>
          </a:xfrm>
          <a:prstGeom prst="ellipse">
            <a:avLst/>
          </a:prstGeom>
          <a:solidFill>
            <a:srgbClr val="FFFFFF"/>
          </a:solidFill>
          <a:ln/>
        </p:spPr>
      </p:sp>
      <p:pic>
        <p:nvPicPr>
          <p:cNvPr id="9" name="Image 1" descr="https://external-media.api.pitch.com/provider/icons8/fluent-systems-regular/3-circle.svg">    </p:cNvPr>
          <p:cNvPicPr>
            <a:picLocks noChangeAspect="1"/>
          </p:cNvPicPr>
          <p:nvPr/>
        </p:nvPicPr>
        <p:blipFill>
          <a:blip r:embed="rId3">
            <a:extLst>
              <a:ext uri="{96DAC541-7B7A-43D3-8B79-37D633B846F1}">
                <asvg:svgBlip xmlns:asvg="http://schemas.microsoft.com/office/drawing/2016/SVG/main" r:embed="rId4"/>
              </a:ext>
            </a:extLst>
          </a:blip>
          <a:srcRect l="8314" r="8313" t="0" b="0"/>
          <a:stretch/>
        </p:blipFill>
        <p:spPr>
          <a:xfrm>
            <a:off x="6325223" y="2053397"/>
            <a:ext cx="294621" cy="353376"/>
          </a:xfrm>
          <a:prstGeom prst="rect">
            <a:avLst/>
          </a:prstGeom>
        </p:spPr>
      </p:pic>
      <p:sp>
        <p:nvSpPr>
          <p:cNvPr id="10" name="Text 5"/>
          <p:cNvSpPr/>
          <p:nvPr/>
        </p:nvSpPr>
        <p:spPr>
          <a:xfrm>
            <a:off x="1713138" y="1645109"/>
            <a:ext cx="2743200" cy="157162"/>
          </a:xfrm>
          <a:prstGeom prst="rect">
            <a:avLst/>
          </a:prstGeom>
          <a:noFill/>
          <a:ln/>
        </p:spPr>
        <p:txBody>
          <a:bodyPr wrap="square" lIns="0" tIns="0" rIns="0" bIns="0" rtlCol="0" anchor="t"/>
          <a:lstStyle/>
          <a:p>
            <a:pPr algn="ctr">
              <a:lnSpc>
                <a:spcPts val="1260"/>
              </a:lnSpc>
            </a:pPr>
            <a:r>
              <a:rPr lang="en-US" sz="1100" b="1" spc="120" kern="0" dirty="0">
                <a:solidFill>
                  <a:srgbClr val="5A55F4"/>
                </a:solidFill>
                <a:latin typeface="DM Sans" pitchFamily="34" charset="0"/>
                <a:ea typeface="DM Sans" pitchFamily="34" charset="-122"/>
                <a:cs typeface="DM Sans" pitchFamily="34" charset="-120"/>
              </a:rPr>
              <a:t>PROJECT INTRO</a:t>
            </a:r>
            <a:endParaRPr lang="en-US" sz="1050" dirty="0"/>
          </a:p>
        </p:txBody>
      </p:sp>
      <p:sp>
        <p:nvSpPr>
          <p:cNvPr id="11" name="Shape 6"/>
          <p:cNvSpPr/>
          <p:nvPr/>
        </p:nvSpPr>
        <p:spPr>
          <a:xfrm>
            <a:off x="2379553" y="1938188"/>
            <a:ext cx="571500" cy="571500"/>
          </a:xfrm>
          <a:prstGeom prst="ellipse">
            <a:avLst/>
          </a:prstGeom>
          <a:solidFill>
            <a:srgbClr val="FFFFFF"/>
          </a:solidFill>
          <a:ln/>
        </p:spPr>
      </p:sp>
      <p:pic>
        <p:nvPicPr>
          <p:cNvPr id="12" name="Image 2" descr="https://external-media.api.pitch.com/provider/icons8/fluent-systems-regular/1-circle.svg">    </p:cNvPr>
          <p:cNvPicPr>
            <a:picLocks noChangeAspect="1"/>
          </p:cNvPicPr>
          <p:nvPr/>
        </p:nvPicPr>
        <p:blipFill>
          <a:blip r:embed="rId5">
            <a:extLst>
              <a:ext uri="{96DAC541-7B7A-43D3-8B79-37D633B846F1}">
                <asvg:svgBlip xmlns:asvg="http://schemas.microsoft.com/office/drawing/2016/SVG/main" r:embed="rId6"/>
              </a:ext>
            </a:extLst>
          </a:blip>
          <a:srcRect l="8314" r="8313" t="0" b="0"/>
          <a:stretch/>
        </p:blipFill>
        <p:spPr>
          <a:xfrm>
            <a:off x="2517993" y="2048260"/>
            <a:ext cx="294621" cy="353376"/>
          </a:xfrm>
          <a:prstGeom prst="rect">
            <a:avLst/>
          </a:prstGeom>
        </p:spPr>
      </p:pic>
      <p:sp>
        <p:nvSpPr>
          <p:cNvPr id="13" name="Text 7"/>
          <p:cNvSpPr/>
          <p:nvPr/>
        </p:nvSpPr>
        <p:spPr>
          <a:xfrm>
            <a:off x="2664405" y="2929623"/>
            <a:ext cx="2743200" cy="157162"/>
          </a:xfrm>
          <a:prstGeom prst="rect">
            <a:avLst/>
          </a:prstGeom>
          <a:noFill/>
          <a:ln/>
        </p:spPr>
        <p:txBody>
          <a:bodyPr wrap="square" lIns="0" tIns="0" rIns="0" bIns="0" rtlCol="0" anchor="t"/>
          <a:lstStyle/>
          <a:p>
            <a:pPr algn="ctr">
              <a:lnSpc>
                <a:spcPts val="1260"/>
              </a:lnSpc>
            </a:pPr>
            <a:r>
              <a:rPr lang="en-US" sz="1100" b="1" spc="120" kern="0" dirty="0">
                <a:solidFill>
                  <a:srgbClr val="5A55F4"/>
                </a:solidFill>
                <a:latin typeface="DM Sans" pitchFamily="34" charset="0"/>
                <a:ea typeface="DM Sans" pitchFamily="34" charset="-122"/>
                <a:cs typeface="DM Sans" pitchFamily="34" charset="-120"/>
              </a:rPr>
              <a:t>TASKS</a:t>
            </a:r>
            <a:endParaRPr lang="en-US" sz="1050" dirty="0"/>
          </a:p>
        </p:txBody>
      </p:sp>
      <p:sp>
        <p:nvSpPr>
          <p:cNvPr id="14" name="Shape 8"/>
          <p:cNvSpPr/>
          <p:nvPr/>
        </p:nvSpPr>
        <p:spPr>
          <a:xfrm>
            <a:off x="3330709" y="3222702"/>
            <a:ext cx="571500" cy="571500"/>
          </a:xfrm>
          <a:prstGeom prst="ellipse">
            <a:avLst/>
          </a:prstGeom>
          <a:solidFill>
            <a:srgbClr val="FFFFFF"/>
          </a:solidFill>
          <a:ln/>
        </p:spPr>
      </p:sp>
      <p:pic>
        <p:nvPicPr>
          <p:cNvPr id="15" name="Image 3" descr="https://external-media.api.pitch.com/provider/icons8/fluent-systems-regular/5-circle.svg">    </p:cNvPr>
          <p:cNvPicPr>
            <a:picLocks noChangeAspect="1"/>
          </p:cNvPicPr>
          <p:nvPr/>
        </p:nvPicPr>
        <p:blipFill>
          <a:blip r:embed="rId7">
            <a:extLst>
              <a:ext uri="{96DAC541-7B7A-43D3-8B79-37D633B846F1}">
                <asvg:svgBlip xmlns:asvg="http://schemas.microsoft.com/office/drawing/2016/SVG/main" r:embed="rId8"/>
              </a:ext>
            </a:extLst>
          </a:blip>
          <a:srcRect l="8314" r="8313" t="0" b="0"/>
          <a:stretch/>
        </p:blipFill>
        <p:spPr>
          <a:xfrm>
            <a:off x="3469148" y="3332774"/>
            <a:ext cx="294621" cy="353376"/>
          </a:xfrm>
          <a:prstGeom prst="rect">
            <a:avLst/>
          </a:prstGeom>
        </p:spPr>
      </p:pic>
      <p:sp>
        <p:nvSpPr>
          <p:cNvPr id="16" name="Text 9"/>
          <p:cNvSpPr/>
          <p:nvPr/>
        </p:nvSpPr>
        <p:spPr>
          <a:xfrm>
            <a:off x="761983" y="2928359"/>
            <a:ext cx="2743200" cy="157162"/>
          </a:xfrm>
          <a:prstGeom prst="rect">
            <a:avLst/>
          </a:prstGeom>
          <a:noFill/>
          <a:ln/>
        </p:spPr>
        <p:txBody>
          <a:bodyPr wrap="square" lIns="0" tIns="0" rIns="0" bIns="0" rtlCol="0" anchor="t"/>
          <a:lstStyle/>
          <a:p>
            <a:pPr algn="ctr">
              <a:lnSpc>
                <a:spcPts val="1260"/>
              </a:lnSpc>
            </a:pPr>
            <a:r>
              <a:rPr lang="en-US" sz="1100" b="1" spc="120" kern="0" dirty="0">
                <a:solidFill>
                  <a:srgbClr val="5A55F4"/>
                </a:solidFill>
                <a:latin typeface="DM Sans" pitchFamily="34" charset="0"/>
                <a:ea typeface="DM Sans" pitchFamily="34" charset="-122"/>
                <a:cs typeface="DM Sans" pitchFamily="34" charset="-120"/>
              </a:rPr>
              <a:t>DESIGN VALUES</a:t>
            </a:r>
            <a:endParaRPr lang="en-US" sz="1050" dirty="0"/>
          </a:p>
        </p:txBody>
      </p:sp>
      <p:sp>
        <p:nvSpPr>
          <p:cNvPr id="17" name="Shape 10"/>
          <p:cNvSpPr/>
          <p:nvPr/>
        </p:nvSpPr>
        <p:spPr>
          <a:xfrm>
            <a:off x="1428398" y="3221438"/>
            <a:ext cx="571500" cy="571500"/>
          </a:xfrm>
          <a:prstGeom prst="ellipse">
            <a:avLst/>
          </a:prstGeom>
          <a:solidFill>
            <a:srgbClr val="FFFFFF"/>
          </a:solidFill>
          <a:ln/>
        </p:spPr>
      </p:sp>
      <p:pic>
        <p:nvPicPr>
          <p:cNvPr id="18" name="Image 4" descr="https://external-media.api.pitch.com/provider/icons8/fluent-systems-regular/4-circle.svg">    </p:cNvPr>
          <p:cNvPicPr>
            <a:picLocks noChangeAspect="1"/>
          </p:cNvPicPr>
          <p:nvPr/>
        </p:nvPicPr>
        <p:blipFill>
          <a:blip r:embed="rId9">
            <a:extLst>
              <a:ext uri="{96DAC541-7B7A-43D3-8B79-37D633B846F1}">
                <asvg:svgBlip xmlns:asvg="http://schemas.microsoft.com/office/drawing/2016/SVG/main" r:embed="rId10"/>
              </a:ext>
            </a:extLst>
          </a:blip>
          <a:srcRect l="8314" r="8313" t="0" b="0"/>
          <a:stretch/>
        </p:blipFill>
        <p:spPr>
          <a:xfrm>
            <a:off x="1566837" y="3331510"/>
            <a:ext cx="294621" cy="353376"/>
          </a:xfrm>
          <a:prstGeom prst="rect">
            <a:avLst/>
          </a:prstGeom>
        </p:spPr>
      </p:pic>
      <p:sp>
        <p:nvSpPr>
          <p:cNvPr id="19" name="Text 11"/>
          <p:cNvSpPr/>
          <p:nvPr/>
        </p:nvSpPr>
        <p:spPr>
          <a:xfrm>
            <a:off x="6470259" y="2933496"/>
            <a:ext cx="2743200" cy="157163"/>
          </a:xfrm>
          <a:prstGeom prst="rect">
            <a:avLst/>
          </a:prstGeom>
          <a:noFill/>
          <a:ln/>
        </p:spPr>
        <p:txBody>
          <a:bodyPr wrap="square" lIns="0" tIns="0" rIns="0" bIns="0" rtlCol="0" anchor="t"/>
          <a:lstStyle/>
          <a:p>
            <a:pPr algn="ctr">
              <a:lnSpc>
                <a:spcPts val="1260"/>
              </a:lnSpc>
            </a:pPr>
            <a:r>
              <a:rPr lang="en-US" sz="1100" b="1" spc="120" kern="0" dirty="0">
                <a:solidFill>
                  <a:srgbClr val="5A55F4"/>
                </a:solidFill>
                <a:latin typeface="DM Sans" pitchFamily="34" charset="0"/>
                <a:ea typeface="DM Sans" pitchFamily="34" charset="-122"/>
                <a:cs typeface="DM Sans" pitchFamily="34" charset="-120"/>
              </a:rPr>
              <a:t>CONCEPT VIDEO</a:t>
            </a:r>
            <a:endParaRPr lang="en-US" sz="1050" dirty="0"/>
          </a:p>
        </p:txBody>
      </p:sp>
      <p:sp>
        <p:nvSpPr>
          <p:cNvPr id="20" name="Shape 12"/>
          <p:cNvSpPr/>
          <p:nvPr/>
        </p:nvSpPr>
        <p:spPr>
          <a:xfrm>
            <a:off x="7136674" y="3226575"/>
            <a:ext cx="571500" cy="571500"/>
          </a:xfrm>
          <a:prstGeom prst="ellipse">
            <a:avLst/>
          </a:prstGeom>
          <a:solidFill>
            <a:srgbClr val="FFFFFF"/>
          </a:solidFill>
          <a:ln/>
        </p:spPr>
      </p:sp>
      <p:pic>
        <p:nvPicPr>
          <p:cNvPr id="21" name="Image 5" descr="https://external-media.api.pitch.com/provider/icons8/fluent-systems-regular/7-circle.svg">    </p:cNvPr>
          <p:cNvPicPr>
            <a:picLocks noChangeAspect="1"/>
          </p:cNvPicPr>
          <p:nvPr/>
        </p:nvPicPr>
        <p:blipFill>
          <a:blip r:embed="rId11">
            <a:extLst>
              <a:ext uri="{96DAC541-7B7A-43D3-8B79-37D633B846F1}">
                <asvg:svgBlip xmlns:asvg="http://schemas.microsoft.com/office/drawing/2016/SVG/main" r:embed="rId12"/>
              </a:ext>
            </a:extLst>
          </a:blip>
          <a:srcRect l="8314" r="8313" t="0" b="0"/>
          <a:stretch/>
        </p:blipFill>
        <p:spPr>
          <a:xfrm>
            <a:off x="7275114" y="3336647"/>
            <a:ext cx="294621" cy="353376"/>
          </a:xfrm>
          <a:prstGeom prst="rect">
            <a:avLst/>
          </a:prstGeom>
        </p:spPr>
      </p:pic>
      <p:sp>
        <p:nvSpPr>
          <p:cNvPr id="22" name="Text 13"/>
          <p:cNvSpPr/>
          <p:nvPr/>
        </p:nvSpPr>
        <p:spPr>
          <a:xfrm>
            <a:off x="4567949" y="2932231"/>
            <a:ext cx="2743200" cy="157162"/>
          </a:xfrm>
          <a:prstGeom prst="rect">
            <a:avLst/>
          </a:prstGeom>
          <a:noFill/>
          <a:ln/>
        </p:spPr>
        <p:txBody>
          <a:bodyPr wrap="square" lIns="0" tIns="0" rIns="0" bIns="0" rtlCol="0" anchor="t"/>
          <a:lstStyle/>
          <a:p>
            <a:pPr algn="ctr">
              <a:lnSpc>
                <a:spcPts val="1260"/>
              </a:lnSpc>
            </a:pPr>
            <a:r>
              <a:rPr lang="en-US" sz="1100" b="1" spc="120" kern="0" dirty="0">
                <a:solidFill>
                  <a:srgbClr val="5A55F4"/>
                </a:solidFill>
                <a:latin typeface="DM Sans" pitchFamily="34" charset="0"/>
                <a:ea typeface="DM Sans" pitchFamily="34" charset="-122"/>
                <a:cs typeface="DM Sans" pitchFamily="34" charset="-120"/>
              </a:rPr>
              <a:t>STORYBOARDS</a:t>
            </a:r>
            <a:endParaRPr lang="en-US" sz="1050" dirty="0"/>
          </a:p>
        </p:txBody>
      </p:sp>
      <p:sp>
        <p:nvSpPr>
          <p:cNvPr id="23" name="Shape 14"/>
          <p:cNvSpPr/>
          <p:nvPr/>
        </p:nvSpPr>
        <p:spPr>
          <a:xfrm>
            <a:off x="5234364" y="3225311"/>
            <a:ext cx="571500" cy="571500"/>
          </a:xfrm>
          <a:prstGeom prst="ellipse">
            <a:avLst/>
          </a:prstGeom>
          <a:solidFill>
            <a:srgbClr val="FFFFFF"/>
          </a:solidFill>
          <a:ln/>
        </p:spPr>
      </p:sp>
      <p:pic>
        <p:nvPicPr>
          <p:cNvPr id="24" name="Image 6" descr="https://external-media.api.pitch.com/provider/icons8/fluent-systems-regular/6-circle.svg">    </p:cNvPr>
          <p:cNvPicPr>
            <a:picLocks noChangeAspect="1"/>
          </p:cNvPicPr>
          <p:nvPr/>
        </p:nvPicPr>
        <p:blipFill>
          <a:blip r:embed="rId13">
            <a:extLst>
              <a:ext uri="{96DAC541-7B7A-43D3-8B79-37D633B846F1}">
                <asvg:svgBlip xmlns:asvg="http://schemas.microsoft.com/office/drawing/2016/SVG/main" r:embed="rId14"/>
              </a:ext>
            </a:extLst>
          </a:blip>
          <a:srcRect l="8314" r="8313" t="0" b="0"/>
          <a:stretch/>
        </p:blipFill>
        <p:spPr>
          <a:xfrm>
            <a:off x="5372803" y="3335383"/>
            <a:ext cx="294621" cy="353376"/>
          </a:xfrm>
          <a:prstGeom prst="rect">
            <a:avLst/>
          </a:prstGeom>
        </p:spPr>
      </p:pic>
      <p:pic>
        <p:nvPicPr>
          <p:cNvPr id="25" name="Image 7" descr="https://pitch-assets-ccb95893-de3f-4266-973c-20049231b248.s3.eu-west-1.amazonaws.com/try-pitch-pdf-export-logo.svg">
            <a:hlinkClick r:id="rId17" tooltip=""/>
          </p:cNvPr>
          <p:cNvPicPr>
            <a:picLocks noChangeAspect="1"/>
          </p:cNvPicPr>
          <p:nvPr/>
        </p:nvPicPr>
        <p:blipFill>
          <a:blip r:embed="rId15">
            <a:extLst>
              <a:ext uri="{96DAC541-7B7A-43D3-8B79-37D633B846F1}">
                <asvg:svgBlip xmlns:asvg="http://schemas.microsoft.com/office/drawing/2016/SVG/main" r:embed="rId16"/>
              </a:ext>
            </a:extLst>
          </a:blip>
          <a:srcRect l="0" r="0" t="0" b="0"/>
          <a:stretch/>
        </p:blipFill>
        <p:spPr>
          <a:xfrm>
            <a:off x="136595" y="4803153"/>
            <a:ext cx="515221" cy="22730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fb3f675c-4417-488a-9c3a-1f7cf626dd6c?pitch-bytes=39386&amp;pitch-content-type=image%2Fpng">    </p:cNvPr>
          <p:cNvPicPr>
            <a:picLocks noChangeAspect="1"/>
          </p:cNvPicPr>
          <p:nvPr/>
        </p:nvPicPr>
        <p:blipFill>
          <a:blip r:embed="rId1"/>
          <a:srcRect l="16414" r="16414" t="0" b="0"/>
          <a:stretch/>
        </p:blipFill>
        <p:spPr>
          <a:xfrm>
            <a:off x="6905695" y="-159"/>
            <a:ext cx="2238375" cy="5141244"/>
          </a:xfrm>
          <a:prstGeom prst="rect">
            <a:avLst/>
          </a:prstGeom>
        </p:spPr>
      </p:pic>
      <p:sp>
        <p:nvSpPr>
          <p:cNvPr id="4" name="Text 0"/>
          <p:cNvSpPr/>
          <p:nvPr/>
        </p:nvSpPr>
        <p:spPr>
          <a:xfrm>
            <a:off x="475836" y="4256522"/>
            <a:ext cx="6400800" cy="409575"/>
          </a:xfrm>
          <a:prstGeom prst="rect">
            <a:avLst/>
          </a:prstGeom>
          <a:noFill/>
          <a:ln/>
        </p:spPr>
        <p:txBody>
          <a:bodyPr wrap="square" lIns="0" tIns="0" rIns="0" bIns="0" rtlCol="0" anchor="b"/>
          <a:lstStyle/>
          <a:p>
            <a:pPr algn="l" marL="190500" indent="-190500">
              <a:lnSpc>
                <a:spcPts val="3240"/>
              </a:lnSpc>
              <a:buSzPct val="100000"/>
              <a:buFont typeface="+mj-lt"/>
              <a:buAutoNum type="arabicPeriod" startAt="1"/>
            </a:pPr>
            <a:r>
              <a:rPr lang="en-US" sz="2700" b="1" spc="-12" kern="0" dirty="0">
                <a:solidFill>
                  <a:srgbClr val="130A44"/>
                </a:solidFill>
                <a:latin typeface="DM Sans" pitchFamily="34" charset="0"/>
                <a:ea typeface="DM Sans" pitchFamily="34" charset="-122"/>
                <a:cs typeface="DM Sans" pitchFamily="34" charset="-120"/>
              </a:rPr>
              <a:t>storyboards</a:t>
            </a:r>
            <a:endParaRPr lang="en-US" sz="2700" dirty="0"/>
          </a:p>
        </p:txBody>
      </p:sp>
      <p:pic>
        <p:nvPicPr>
          <p:cNvPr id="5"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ef6b5467-4d82-4b0c-95e0-02f0d5ed2a70?pitch-bytes=2269493&amp;pitch-content-type=image%2Fpng">    </p:cNvPr>
          <p:cNvPicPr>
            <a:picLocks noChangeAspect="1"/>
          </p:cNvPicPr>
          <p:nvPr/>
        </p:nvPicPr>
        <p:blipFill>
          <a:blip r:embed="rId1"/>
          <a:srcRect l="0" r="0" t="0" b="0"/>
          <a:stretch/>
        </p:blipFill>
        <p:spPr>
          <a:xfrm>
            <a:off x="232625" y="135607"/>
            <a:ext cx="8671622" cy="4877788"/>
          </a:xfrm>
          <a:prstGeom prst="rect">
            <a:avLst/>
          </a:prstGeom>
        </p:spPr>
      </p:pic>
      <p:sp>
        <p:nvSpPr>
          <p:cNvPr id="4" name="Text 0"/>
          <p:cNvSpPr/>
          <p:nvPr/>
        </p:nvSpPr>
        <p:spPr>
          <a:xfrm>
            <a:off x="764731" y="134924"/>
            <a:ext cx="1941140" cy="379876"/>
          </a:xfrm>
          <a:prstGeom prst="roundRect">
            <a:avLst>
              <a:gd name="adj" fmla="val -240710"/>
            </a:avLst>
          </a:prstGeom>
          <a:solidFill>
            <a:srgbClr val="ECF4F9"/>
          </a:solidFill>
          <a:ln/>
        </p:spPr>
        <p:txBody>
          <a:bodyPr wrap="square" lIns="107841" tIns="44846" rIns="107841" bIns="44846" rtlCol="0" anchor="ctr"/>
          <a:lstStyle/>
          <a:p>
            <a:pPr algn="ctr">
              <a:lnSpc>
                <a:spcPts val="1680"/>
              </a:lnSpc>
            </a:pPr>
            <a:endParaRPr lang="en-US" sz="1200" dirty="0"/>
          </a:p>
        </p:txBody>
      </p:sp>
      <p:sp>
        <p:nvSpPr>
          <p:cNvPr id="5" name="Text 1"/>
          <p:cNvSpPr/>
          <p:nvPr/>
        </p:nvSpPr>
        <p:spPr>
          <a:xfrm>
            <a:off x="233387" y="103281"/>
            <a:ext cx="1828800" cy="274320"/>
          </a:xfrm>
          <a:prstGeom prst="rect">
            <a:avLst/>
          </a:prstGeom>
          <a:noFill/>
          <a:ln/>
        </p:spPr>
        <p:txBody>
          <a:bodyPr wrap="none" lIns="0" tIns="0" rIns="0" bIns="0" rtlCol="0" anchor="t">
            <a:spAutoFit/>
          </a:bodyPr>
          <a:lstStyle/>
          <a:p>
            <a:pPr algn="l">
              <a:lnSpc>
                <a:spcPts val="2160"/>
              </a:lnSpc>
            </a:pPr>
            <a:r>
              <a:rPr lang="en-US" sz="1800" b="1" spc="-12" kern="0" dirty="0">
                <a:solidFill>
                  <a:srgbClr val="5A55F4"/>
                </a:solidFill>
                <a:latin typeface="DM Sans" pitchFamily="34" charset="0"/>
                <a:ea typeface="DM Sans" pitchFamily="34" charset="-122"/>
                <a:cs typeface="DM Sans" pitchFamily="34" charset="-120"/>
              </a:rPr>
              <a:t>Final Storyboard</a:t>
            </a:r>
            <a:endParaRPr lang="en-US" sz="1800" dirty="0"/>
          </a:p>
        </p:txBody>
      </p:sp>
      <p:pic>
        <p:nvPicPr>
          <p:cNvPr id="6"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af67b7e9-ffe6-4b11-bd3b-3422ea3f8428?pitch-bytes=1457387&amp;pitch-content-type=image%2Fpng">    </p:cNvPr>
          <p:cNvPicPr>
            <a:picLocks noChangeAspect="1"/>
          </p:cNvPicPr>
          <p:nvPr/>
        </p:nvPicPr>
        <p:blipFill>
          <a:blip r:embed="rId1"/>
          <a:srcRect l="0" r="0" t="0" b="0"/>
          <a:stretch/>
        </p:blipFill>
        <p:spPr>
          <a:xfrm>
            <a:off x="259615" y="146482"/>
            <a:ext cx="8626298" cy="4852292"/>
          </a:xfrm>
          <a:prstGeom prst="rect">
            <a:avLst/>
          </a:prstGeom>
        </p:spPr>
      </p:pic>
      <p:sp>
        <p:nvSpPr>
          <p:cNvPr id="4" name="Text 0"/>
          <p:cNvSpPr/>
          <p:nvPr/>
        </p:nvSpPr>
        <p:spPr>
          <a:xfrm>
            <a:off x="260859" y="145133"/>
            <a:ext cx="1828800" cy="277228"/>
          </a:xfrm>
          <a:prstGeom prst="rect">
            <a:avLst/>
          </a:prstGeom>
          <a:noFill/>
          <a:ln/>
        </p:spPr>
        <p:txBody>
          <a:bodyPr wrap="none" lIns="0" tIns="0" rIns="0" bIns="0" rtlCol="0" anchor="t">
            <a:spAutoFit/>
          </a:bodyPr>
          <a:lstStyle/>
          <a:p>
            <a:pPr algn="l">
              <a:lnSpc>
                <a:spcPts val="2160"/>
              </a:lnSpc>
            </a:pPr>
            <a:r>
              <a:rPr lang="en-US" sz="1800" b="1" spc="-12" kern="0" dirty="0">
                <a:solidFill>
                  <a:srgbClr val="5A55F4"/>
                </a:solidFill>
                <a:latin typeface="DM Sans" pitchFamily="34" charset="0"/>
                <a:ea typeface="DM Sans" pitchFamily="34" charset="-122"/>
                <a:cs typeface="DM Sans" pitchFamily="34" charset="-120"/>
              </a:rPr>
              <a:t>Final Storyboard</a:t>
            </a:r>
            <a:endParaRPr lang="en-US" sz="1800" dirty="0"/>
          </a:p>
        </p:txBody>
      </p:sp>
      <p:pic>
        <p:nvPicPr>
          <p:cNvPr id="5"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1a162065-e746-4f45-abf0-eb6f238e0a1e?pitch-bytes=1141820&amp;pitch-content-type=image%2Fpng">    </p:cNvPr>
          <p:cNvPicPr>
            <a:picLocks noChangeAspect="1"/>
          </p:cNvPicPr>
          <p:nvPr/>
        </p:nvPicPr>
        <p:blipFill>
          <a:blip r:embed="rId1"/>
          <a:srcRect l="0" r="0" t="0" b="0"/>
          <a:stretch/>
        </p:blipFill>
        <p:spPr>
          <a:xfrm>
            <a:off x="240954" y="132041"/>
            <a:ext cx="8666853" cy="4875105"/>
          </a:xfrm>
          <a:prstGeom prst="rect">
            <a:avLst/>
          </a:prstGeom>
        </p:spPr>
      </p:pic>
      <p:sp>
        <p:nvSpPr>
          <p:cNvPr id="4" name="Text 0"/>
          <p:cNvSpPr/>
          <p:nvPr/>
        </p:nvSpPr>
        <p:spPr>
          <a:xfrm>
            <a:off x="331046" y="134924"/>
            <a:ext cx="3259542" cy="492634"/>
          </a:xfrm>
          <a:prstGeom prst="roundRect">
            <a:avLst>
              <a:gd name="adj" fmla="val -185614"/>
            </a:avLst>
          </a:prstGeom>
          <a:solidFill>
            <a:srgbClr val="ECF4F9"/>
          </a:solidFill>
          <a:ln/>
        </p:spPr>
        <p:txBody>
          <a:bodyPr wrap="square" lIns="181086" tIns="58158" rIns="181086" bIns="58158" rtlCol="0" anchor="ctr"/>
          <a:lstStyle/>
          <a:p>
            <a:pPr algn="ctr">
              <a:lnSpc>
                <a:spcPts val="1680"/>
              </a:lnSpc>
            </a:pPr>
            <a:endParaRPr lang="en-US" sz="1200" dirty="0"/>
          </a:p>
        </p:txBody>
      </p:sp>
      <p:sp>
        <p:nvSpPr>
          <p:cNvPr id="5" name="Text 1"/>
          <p:cNvSpPr/>
          <p:nvPr/>
        </p:nvSpPr>
        <p:spPr>
          <a:xfrm>
            <a:off x="233387" y="103281"/>
            <a:ext cx="1828800" cy="271462"/>
          </a:xfrm>
          <a:prstGeom prst="rect">
            <a:avLst/>
          </a:prstGeom>
          <a:noFill/>
          <a:ln/>
        </p:spPr>
        <p:txBody>
          <a:bodyPr wrap="none" lIns="0" tIns="0" rIns="0" bIns="0" rtlCol="0" anchor="t">
            <a:spAutoFit/>
          </a:bodyPr>
          <a:lstStyle/>
          <a:p>
            <a:pPr algn="l">
              <a:lnSpc>
                <a:spcPts val="2160"/>
              </a:lnSpc>
            </a:pPr>
            <a:r>
              <a:rPr lang="en-US" sz="1800" b="1" spc="-12" kern="0" dirty="0">
                <a:solidFill>
                  <a:srgbClr val="5A55F4"/>
                </a:solidFill>
                <a:latin typeface="DM Sans" pitchFamily="34" charset="0"/>
                <a:ea typeface="DM Sans" pitchFamily="34" charset="-122"/>
                <a:cs typeface="DM Sans" pitchFamily="34" charset="-120"/>
              </a:rPr>
              <a:t>Other Iterations </a:t>
            </a:r>
            <a:endParaRPr lang="en-US" sz="1800" dirty="0"/>
          </a:p>
        </p:txBody>
      </p:sp>
      <p:pic>
        <p:nvPicPr>
          <p:cNvPr id="6"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fb3f675c-4417-488a-9c3a-1f7cf626dd6c?pitch-bytes=39386&amp;pitch-content-type=image%2Fpng">    </p:cNvPr>
          <p:cNvPicPr>
            <a:picLocks noChangeAspect="1"/>
          </p:cNvPicPr>
          <p:nvPr/>
        </p:nvPicPr>
        <p:blipFill>
          <a:blip r:embed="rId1"/>
          <a:srcRect l="16414" r="16414" t="0" b="0"/>
          <a:stretch/>
        </p:blipFill>
        <p:spPr>
          <a:xfrm>
            <a:off x="6905695" y="-159"/>
            <a:ext cx="2238375" cy="5141244"/>
          </a:xfrm>
          <a:prstGeom prst="rect">
            <a:avLst/>
          </a:prstGeom>
        </p:spPr>
      </p:pic>
      <p:sp>
        <p:nvSpPr>
          <p:cNvPr id="4" name="Text 0"/>
          <p:cNvSpPr/>
          <p:nvPr/>
        </p:nvSpPr>
        <p:spPr>
          <a:xfrm>
            <a:off x="475836" y="4256522"/>
            <a:ext cx="6400800" cy="409575"/>
          </a:xfrm>
          <a:prstGeom prst="rect">
            <a:avLst/>
          </a:prstGeom>
          <a:noFill/>
          <a:ln/>
        </p:spPr>
        <p:txBody>
          <a:bodyPr wrap="square" lIns="0" tIns="0" rIns="0" bIns="0" rtlCol="0" anchor="b"/>
          <a:lstStyle/>
          <a:p>
            <a:pPr algn="l" marL="190500" indent="-190500">
              <a:lnSpc>
                <a:spcPts val="3240"/>
              </a:lnSpc>
              <a:buSzPct val="100000"/>
              <a:buFont typeface="+mj-lt"/>
              <a:buAutoNum type="arabicPeriod" startAt="1"/>
            </a:pPr>
            <a:r>
              <a:rPr lang="en-US" sz="2700" b="1" spc="-12" kern="0" dirty="0">
                <a:solidFill>
                  <a:srgbClr val="130A44"/>
                </a:solidFill>
                <a:latin typeface="DM Sans" pitchFamily="34" charset="0"/>
                <a:ea typeface="DM Sans" pitchFamily="34" charset="-122"/>
                <a:cs typeface="DM Sans" pitchFamily="34" charset="-120"/>
              </a:rPr>
              <a:t>concept video</a:t>
            </a:r>
            <a:endParaRPr lang="en-US" sz="2700" dirty="0"/>
          </a:p>
        </p:txBody>
      </p:sp>
      <p:pic>
        <p:nvPicPr>
          <p:cNvPr id="5"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ECF4F9"/>
        </a:solidFill>
      </p:bgPr>
    </p:bg>
    <p:spTree>
      <p:nvGrpSpPr>
        <p:cNvPr id="1" name=""/>
        <p:cNvGrpSpPr/>
        <p:nvPr/>
      </p:nvGrpSpPr>
      <p:grpSpPr>
        <a:xfrm>
          <a:off x="0" y="0"/>
          <a:ext cx="0" cy="0"/>
          <a:chOff x="0" y="0"/>
          <a:chExt cx="0" cy="0"/>
        </a:xfrm>
      </p:grpSpPr>
      <p:sp>
        <p:nvSpPr>
          <p:cNvPr id="3" name="Text 0"/>
          <p:cNvSpPr/>
          <p:nvPr/>
        </p:nvSpPr>
        <p:spPr>
          <a:xfrm>
            <a:off x="471946" y="2020383"/>
            <a:ext cx="8229600" cy="1095375"/>
          </a:xfrm>
          <a:prstGeom prst="rect">
            <a:avLst/>
          </a:prstGeom>
          <a:noFill/>
          <a:ln/>
        </p:spPr>
        <p:txBody>
          <a:bodyPr wrap="square" lIns="0" tIns="0" rIns="0" bIns="0" rtlCol="0" anchor="t"/>
          <a:lstStyle/>
          <a:p>
            <a:pPr algn="ctr">
              <a:lnSpc>
                <a:spcPts val="8625"/>
              </a:lnSpc>
            </a:pPr>
            <a:r>
              <a:rPr lang="en-US" sz="8600" b="1" i="1" u="sng" spc="-12" kern="0" dirty="0">
                <a:solidFill>
                  <a:srgbClr val="5A55F4"/>
                </a:solidFill>
                <a:latin typeface="DM Sans" pitchFamily="34" charset="0"/>
                <a:ea typeface="DM Sans" pitchFamily="34" charset="-122"/>
                <a:cs typeface="DM Sans" pitchFamily="34" charset="-120"/>
                <a:hlinkClick r:id="rId1" invalidUrl="" action="" tgtFrame="" tooltip="" history="1" highlightClick="0" endSnd="0">
                  <a:extLst>
                    <a:ext uri="{A12FA001-AC4F-418D-AE19-62706E023703}">
                      <ahyp:hlinkClr xmlns:ahyp="http://schemas.microsoft.com/office/drawing/2018/hyperlinkcolor" val="tx"/>
                    </a:ext>
                  </a:extLst>
                </a:hlinkClick>
              </a:rPr>
              <a:t>TELL ME MORE</a:t>
            </a:r>
            <a:endParaRPr lang="en-US" sz="8625" dirty="0"/>
          </a:p>
        </p:txBody>
      </p:sp>
      <p:pic>
        <p:nvPicPr>
          <p:cNvPr id="4" name="Image 0"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0D0E13"/>
        </a:solidFill>
      </p:bgPr>
    </p:bg>
    <p:spTree>
      <p:nvGrpSpPr>
        <p:cNvPr id="1" name=""/>
        <p:cNvGrpSpPr/>
        <p:nvPr/>
      </p:nvGrpSpPr>
      <p:grpSpPr>
        <a:xfrm>
          <a:off x="0" y="0"/>
          <a:ext cx="0" cy="0"/>
          <a:chOff x="0" y="0"/>
          <a:chExt cx="0" cy="0"/>
        </a:xfrm>
      </p:grpSpPr>
      <p:pic>
        <p:nvPicPr>
          <p:cNvPr id="3" name="Image 0" descr="https://pitch-assets-ccb95893-de3f-4266-973c-20049231b248.s3.eu-west-1.amazonaws.com/6460c841-16e2-479d-a42e-af151bd1f22b?pitch-bytes=1017276&amp;pitch-content-type=image%2Fpng">    </p:cNvPr>
          <p:cNvPicPr>
            <a:picLocks noChangeAspect="1"/>
          </p:cNvPicPr>
          <p:nvPr/>
        </p:nvPicPr>
        <p:blipFill>
          <a:blip r:embed="rId1"/>
          <a:srcRect l="0" r="0" t="0" b="0"/>
          <a:stretch/>
        </p:blipFill>
        <p:spPr>
          <a:xfrm>
            <a:off x="0" y="0"/>
            <a:ext cx="9144000" cy="5143500"/>
          </a:xfrm>
          <a:prstGeom prst="rect">
            <a:avLst/>
          </a:prstGeom>
        </p:spPr>
      </p:pic>
      <p:pic>
        <p:nvPicPr>
          <p:cNvPr id="4" name="Image 1" descr="https://pitch-assets-ccb95893-de3f-4266-973c-20049231b248.s3.eu-west-1.amazonaws.com/2f9e2d8e-590b-4ba5-bf4d-045861e91daa?pitch-bytes=202963&amp;pitch-content-type=image%2Fpng">
            <a:hlinkClick r:id="rId3" tooltip=""/>
          </p:cNvPr>
          <p:cNvPicPr>
            <a:picLocks noChangeAspect="1"/>
          </p:cNvPicPr>
          <p:nvPr/>
        </p:nvPicPr>
        <p:blipFill>
          <a:blip r:embed="rId2"/>
          <a:srcRect l="0" r="0" t="0" b="0"/>
          <a:stretch/>
        </p:blipFill>
        <p:spPr>
          <a:xfrm>
            <a:off x="3144376" y="3373067"/>
            <a:ext cx="2856374" cy="457020"/>
          </a:xfrm>
          <a:prstGeom prst="rect">
            <a:avLst/>
          </a:prstGeom>
          <a:effectLst>
            <a:outerShdw sx="100000" sy="100000" kx="0" ky="0" algn="bl" rotWithShape="0" blurRad="152400" dist="50800" dir="3780000">
              <a:srgbClr val="000000">
                <a:alpha val="1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fb3f675c-4417-488a-9c3a-1f7cf626dd6c?pitch-bytes=39386&amp;pitch-content-type=image%2Fpng">    </p:cNvPr>
          <p:cNvPicPr>
            <a:picLocks noChangeAspect="1"/>
          </p:cNvPicPr>
          <p:nvPr/>
        </p:nvPicPr>
        <p:blipFill>
          <a:blip r:embed="rId1"/>
          <a:srcRect l="16414" r="16414" t="0" b="0"/>
          <a:stretch/>
        </p:blipFill>
        <p:spPr>
          <a:xfrm>
            <a:off x="6905695" y="-159"/>
            <a:ext cx="2238375" cy="5141244"/>
          </a:xfrm>
          <a:prstGeom prst="rect">
            <a:avLst/>
          </a:prstGeom>
        </p:spPr>
      </p:pic>
      <p:sp>
        <p:nvSpPr>
          <p:cNvPr id="4" name="Text 0"/>
          <p:cNvSpPr/>
          <p:nvPr/>
        </p:nvSpPr>
        <p:spPr>
          <a:xfrm>
            <a:off x="475836" y="4256522"/>
            <a:ext cx="6400800" cy="409575"/>
          </a:xfrm>
          <a:prstGeom prst="rect">
            <a:avLst/>
          </a:prstGeom>
          <a:noFill/>
          <a:ln/>
        </p:spPr>
        <p:txBody>
          <a:bodyPr wrap="square" lIns="0" tIns="0" rIns="0" bIns="0" rtlCol="0" anchor="b"/>
          <a:lstStyle/>
          <a:p>
            <a:pPr algn="l" marL="190500" indent="-190500">
              <a:lnSpc>
                <a:spcPts val="3240"/>
              </a:lnSpc>
              <a:buSzPct val="100000"/>
              <a:buFont typeface="+mj-lt"/>
              <a:buAutoNum type="arabicPeriod" startAt="1"/>
            </a:pPr>
            <a:r>
              <a:rPr lang="en-US" sz="2700" b="1" spc="-12" kern="0" dirty="0">
                <a:solidFill>
                  <a:srgbClr val="130A44"/>
                </a:solidFill>
                <a:latin typeface="DM Sans" pitchFamily="34" charset="0"/>
                <a:ea typeface="DM Sans" pitchFamily="34" charset="-122"/>
                <a:cs typeface="DM Sans" pitchFamily="34" charset="-120"/>
              </a:rPr>
              <a:t>project intro</a:t>
            </a:r>
            <a:endParaRPr lang="en-US" sz="2700" dirty="0"/>
          </a:p>
        </p:txBody>
      </p:sp>
      <p:pic>
        <p:nvPicPr>
          <p:cNvPr id="5"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c19b8f65-a68e-45ad-860d-2bae10a1779a?pitch-bytes=59825&amp;pitch-content-type=image%2Fpng">    </p:cNvPr>
          <p:cNvPicPr>
            <a:picLocks noChangeAspect="1"/>
          </p:cNvPicPr>
          <p:nvPr/>
        </p:nvPicPr>
        <p:blipFill>
          <a:blip r:embed="rId1"/>
          <a:srcRect l="0" r="0" t="0" b="0"/>
          <a:stretch/>
        </p:blipFill>
        <p:spPr>
          <a:xfrm>
            <a:off x="4573997" y="-168"/>
            <a:ext cx="4570003" cy="5141254"/>
          </a:xfrm>
          <a:prstGeom prst="rect">
            <a:avLst/>
          </a:prstGeom>
        </p:spPr>
      </p:pic>
      <p:sp>
        <p:nvSpPr>
          <p:cNvPr id="4" name="Text 0"/>
          <p:cNvSpPr/>
          <p:nvPr/>
        </p:nvSpPr>
        <p:spPr>
          <a:xfrm>
            <a:off x="475948" y="1081761"/>
            <a:ext cx="3657600" cy="314325"/>
          </a:xfrm>
          <a:prstGeom prst="rect">
            <a:avLst/>
          </a:prstGeom>
          <a:noFill/>
          <a:ln/>
        </p:spPr>
        <p:txBody>
          <a:bodyPr wrap="square" lIns="0" tIns="0" rIns="0" bIns="0" rtlCol="0" anchor="b"/>
          <a:lstStyle/>
          <a:p>
            <a:pPr algn="ctr">
              <a:lnSpc>
                <a:spcPts val="1260"/>
              </a:lnSpc>
            </a:pPr>
            <a:r>
              <a:rPr lang="en-US" sz="1100" b="1" spc="120" kern="0" dirty="0">
                <a:solidFill>
                  <a:srgbClr val="5A55F4"/>
                </a:solidFill>
                <a:latin typeface="DM Sans" pitchFamily="34" charset="0"/>
                <a:ea typeface="DM Sans" pitchFamily="34" charset="-122"/>
                <a:cs typeface="DM Sans" pitchFamily="34" charset="-120"/>
              </a:rPr>
              <a:t>PRODUCT NAME:</a:t>
            </a:r>
            <a:endParaRPr lang="en-US" sz="1050" dirty="0"/>
          </a:p>
          <a:p>
            <a:pPr algn="ctr">
              <a:lnSpc>
                <a:spcPts val="1260"/>
              </a:lnSpc>
            </a:pPr>
            <a:r>
              <a:rPr lang="en-US" sz="1100" b="1" spc="120" kern="0" dirty="0">
                <a:solidFill>
                  <a:srgbClr val="5A55F4"/>
                </a:solidFill>
                <a:latin typeface="DM Sans" pitchFamily="34" charset="0"/>
                <a:ea typeface="DM Sans" pitchFamily="34" charset="-122"/>
                <a:cs typeface="DM Sans" pitchFamily="34" charset="-120"/>
              </a:rPr>
              <a:t>"TELL ME MORE"</a:t>
            </a:r>
            <a:endParaRPr lang="en-US" sz="1050" dirty="0"/>
          </a:p>
        </p:txBody>
      </p:sp>
      <p:sp>
        <p:nvSpPr>
          <p:cNvPr id="5" name="Text 1"/>
          <p:cNvSpPr/>
          <p:nvPr/>
        </p:nvSpPr>
        <p:spPr>
          <a:xfrm>
            <a:off x="475837" y="1854282"/>
            <a:ext cx="3657600" cy="1428750"/>
          </a:xfrm>
          <a:prstGeom prst="rect">
            <a:avLst/>
          </a:prstGeom>
          <a:noFill/>
          <a:ln/>
        </p:spPr>
        <p:txBody>
          <a:bodyPr wrap="square" lIns="0" tIns="0" rIns="0" bIns="0" rtlCol="0" anchor="t"/>
          <a:lstStyle/>
          <a:p>
            <a:pPr algn="ctr">
              <a:lnSpc>
                <a:spcPts val="2250"/>
              </a:lnSpc>
            </a:pPr>
            <a:r>
              <a:rPr lang="en-US" sz="1900" b="1" spc="-12" kern="0" dirty="0">
                <a:solidFill>
                  <a:srgbClr val="130A44"/>
                </a:solidFill>
                <a:latin typeface="DM Sans" pitchFamily="34" charset="0"/>
                <a:ea typeface="DM Sans" pitchFamily="34" charset="-122"/>
                <a:cs typeface="DM Sans" pitchFamily="34" charset="-120"/>
              </a:rPr>
              <a:t>To us, "Tell Me More" embodies our product's purpose — to encourage vulnerability and deepen meaningful connections amongst friends.</a:t>
            </a:r>
            <a:endParaRPr lang="en-US" sz="1875" dirty="0"/>
          </a:p>
        </p:txBody>
      </p:sp>
      <p:sp>
        <p:nvSpPr>
          <p:cNvPr id="6" name="Text 2"/>
          <p:cNvSpPr/>
          <p:nvPr/>
        </p:nvSpPr>
        <p:spPr>
          <a:xfrm>
            <a:off x="5048250" y="1079618"/>
            <a:ext cx="3657600" cy="314325"/>
          </a:xfrm>
          <a:prstGeom prst="rect">
            <a:avLst/>
          </a:prstGeom>
          <a:noFill/>
          <a:ln/>
        </p:spPr>
        <p:txBody>
          <a:bodyPr wrap="square" lIns="0" tIns="0" rIns="0" bIns="0" rtlCol="0" anchor="b"/>
          <a:lstStyle/>
          <a:p>
            <a:pPr algn="ctr">
              <a:lnSpc>
                <a:spcPts val="1260"/>
              </a:lnSpc>
            </a:pPr>
            <a:r>
              <a:rPr lang="en-US" sz="1100" b="1" spc="120" kern="0" dirty="0">
                <a:solidFill>
                  <a:srgbClr val="130A44"/>
                </a:solidFill>
                <a:latin typeface="DM Sans" pitchFamily="34" charset="0"/>
                <a:ea typeface="DM Sans" pitchFamily="34" charset="-122"/>
                <a:cs typeface="DM Sans" pitchFamily="34" charset="-120"/>
              </a:rPr>
              <a:t>TAGLINE:</a:t>
            </a:r>
            <a:endParaRPr lang="en-US" sz="1050" dirty="0"/>
          </a:p>
          <a:p>
            <a:pPr algn="ctr">
              <a:lnSpc>
                <a:spcPts val="1260"/>
              </a:lnSpc>
            </a:pPr>
            <a:r>
              <a:rPr lang="en-US" sz="1100" b="1" spc="120" kern="0" dirty="0">
                <a:solidFill>
                  <a:srgbClr val="130A44"/>
                </a:solidFill>
                <a:latin typeface="DM Sans" pitchFamily="34" charset="0"/>
                <a:ea typeface="DM Sans" pitchFamily="34" charset="-122"/>
                <a:cs typeface="DM Sans" pitchFamily="34" charset="-120"/>
              </a:rPr>
              <a:t>"CONNECT BELOW THE SURFACE'</a:t>
            </a:r>
            <a:endParaRPr lang="en-US" sz="1050" dirty="0"/>
          </a:p>
        </p:txBody>
      </p:sp>
      <p:sp>
        <p:nvSpPr>
          <p:cNvPr id="7" name="Text 3"/>
          <p:cNvSpPr/>
          <p:nvPr/>
        </p:nvSpPr>
        <p:spPr>
          <a:xfrm>
            <a:off x="4911631" y="1855266"/>
            <a:ext cx="4572000" cy="1428750"/>
          </a:xfrm>
          <a:prstGeom prst="rect">
            <a:avLst/>
          </a:prstGeom>
          <a:noFill/>
          <a:ln/>
        </p:spPr>
        <p:txBody>
          <a:bodyPr wrap="square" lIns="0" tIns="0" rIns="0" bIns="0" rtlCol="0" anchor="t"/>
          <a:lstStyle/>
          <a:p>
            <a:pPr algn="ctr">
              <a:lnSpc>
                <a:spcPts val="2250"/>
              </a:lnSpc>
            </a:pPr>
            <a:r>
              <a:rPr lang="en-US" sz="1900" b="1" spc="-12" kern="0" dirty="0">
                <a:solidFill>
                  <a:srgbClr val="FFFFFF"/>
                </a:solidFill>
                <a:latin typeface="DM Sans" pitchFamily="34" charset="0"/>
                <a:ea typeface="DM Sans" pitchFamily="34" charset="-122"/>
                <a:cs typeface="DM Sans" pitchFamily="34" charset="-120"/>
              </a:rPr>
              <a:t>"Connect Below the Surface" is unique to Tell Me More in that most social platforms do not encourage the same level of vulnerability </a:t>
            </a:r>
            <a:endParaRPr lang="en-US" sz="1875" dirty="0"/>
          </a:p>
        </p:txBody>
      </p:sp>
      <p:pic>
        <p:nvPicPr>
          <p:cNvPr id="8"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fb3f675c-4417-488a-9c3a-1f7cf626dd6c?pitch-bytes=39386&amp;pitch-content-type=image%2Fpng">    </p:cNvPr>
          <p:cNvPicPr>
            <a:picLocks noChangeAspect="1"/>
          </p:cNvPicPr>
          <p:nvPr/>
        </p:nvPicPr>
        <p:blipFill>
          <a:blip r:embed="rId1"/>
          <a:srcRect l="16414" r="16414" t="0" b="0"/>
          <a:stretch/>
        </p:blipFill>
        <p:spPr>
          <a:xfrm>
            <a:off x="6905695" y="-159"/>
            <a:ext cx="2238375" cy="5141244"/>
          </a:xfrm>
          <a:prstGeom prst="rect">
            <a:avLst/>
          </a:prstGeom>
        </p:spPr>
      </p:pic>
      <p:sp>
        <p:nvSpPr>
          <p:cNvPr id="4" name="Text 0"/>
          <p:cNvSpPr/>
          <p:nvPr/>
        </p:nvSpPr>
        <p:spPr>
          <a:xfrm>
            <a:off x="475836" y="4256522"/>
            <a:ext cx="6400800" cy="409575"/>
          </a:xfrm>
          <a:prstGeom prst="rect">
            <a:avLst/>
          </a:prstGeom>
          <a:noFill/>
          <a:ln/>
        </p:spPr>
        <p:txBody>
          <a:bodyPr wrap="square" lIns="0" tIns="0" rIns="0" bIns="0" rtlCol="0" anchor="b"/>
          <a:lstStyle/>
          <a:p>
            <a:pPr algn="l" marL="190500" indent="-190500">
              <a:lnSpc>
                <a:spcPts val="3240"/>
              </a:lnSpc>
              <a:buSzPct val="100000"/>
              <a:buFont typeface="+mj-lt"/>
              <a:buAutoNum type="arabicPeriod" startAt="1"/>
            </a:pPr>
            <a:r>
              <a:rPr lang="en-US" sz="2700" b="1" spc="-12" kern="0" dirty="0">
                <a:solidFill>
                  <a:srgbClr val="130A44"/>
                </a:solidFill>
                <a:latin typeface="DM Sans" pitchFamily="34" charset="0"/>
                <a:ea typeface="DM Sans" pitchFamily="34" charset="-122"/>
                <a:cs typeface="DM Sans" pitchFamily="34" charset="-120"/>
              </a:rPr>
              <a:t>problem &amp; solution</a:t>
            </a:r>
            <a:endParaRPr lang="en-US" sz="2700" dirty="0"/>
          </a:p>
        </p:txBody>
      </p:sp>
      <p:pic>
        <p:nvPicPr>
          <p:cNvPr id="5"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3" name="Image 0" descr="https://pitch-assets-ccb95893-de3f-4266-973c-20049231b248.s3.eu-west-1.amazonaws.com/c4ccc0c0-8027-49e2-8fb2-f8b3ffaae86d?pitch-bytes=113173&amp;pitch-content-type=image%2Fpng">    </p:cNvPr>
          <p:cNvPicPr>
            <a:picLocks noChangeAspect="1"/>
          </p:cNvPicPr>
          <p:nvPr/>
        </p:nvPicPr>
        <p:blipFill>
          <a:blip r:embed="rId1"/>
          <a:srcRect l="0" r="0" t="0" b="0"/>
          <a:stretch/>
        </p:blipFill>
        <p:spPr>
          <a:xfrm>
            <a:off x="0" y="0"/>
            <a:ext cx="9144000" cy="5143500"/>
          </a:xfrm>
          <a:prstGeom prst="rect">
            <a:avLst/>
          </a:prstGeom>
        </p:spPr>
      </p:pic>
      <p:sp>
        <p:nvSpPr>
          <p:cNvPr id="4" name="Text 0"/>
          <p:cNvSpPr/>
          <p:nvPr/>
        </p:nvSpPr>
        <p:spPr>
          <a:xfrm>
            <a:off x="917061" y="1402556"/>
            <a:ext cx="3657600" cy="271463"/>
          </a:xfrm>
          <a:prstGeom prst="rect">
            <a:avLst/>
          </a:prstGeom>
          <a:noFill/>
          <a:ln/>
        </p:spPr>
        <p:txBody>
          <a:bodyPr wrap="square" lIns="0" tIns="0" rIns="0" bIns="0" rtlCol="0" anchor="t"/>
          <a:lstStyle/>
          <a:p>
            <a:pPr algn="l">
              <a:lnSpc>
                <a:spcPts val="2160"/>
              </a:lnSpc>
            </a:pPr>
            <a:r>
              <a:rPr lang="en-US" sz="1800" b="1" spc="120" kern="0" dirty="0">
                <a:solidFill>
                  <a:srgbClr val="FFFFFF"/>
                </a:solidFill>
                <a:latin typeface="DM Sans" pitchFamily="34" charset="0"/>
                <a:ea typeface="DM Sans" pitchFamily="34" charset="-122"/>
                <a:cs typeface="DM Sans" pitchFamily="34" charset="-120"/>
              </a:rPr>
              <a:t>PROBLEM?</a:t>
            </a:r>
            <a:endParaRPr lang="en-US" sz="1800" dirty="0"/>
          </a:p>
        </p:txBody>
      </p:sp>
      <p:sp>
        <p:nvSpPr>
          <p:cNvPr id="5" name="Text 1"/>
          <p:cNvSpPr/>
          <p:nvPr/>
        </p:nvSpPr>
        <p:spPr>
          <a:xfrm>
            <a:off x="1143037" y="340112"/>
            <a:ext cx="7315200" cy="411480"/>
          </a:xfrm>
          <a:prstGeom prst="rect">
            <a:avLst/>
          </a:prstGeom>
          <a:noFill/>
          <a:ln/>
        </p:spPr>
        <p:txBody>
          <a:bodyPr wrap="square" lIns="0" tIns="0" rIns="0" bIns="0" rtlCol="0" anchor="t"/>
          <a:lstStyle/>
          <a:p>
            <a:pPr algn="ctr">
              <a:lnSpc>
                <a:spcPts val="3240"/>
              </a:lnSpc>
            </a:pPr>
            <a:r>
              <a:rPr lang="en-US" sz="2700" b="1" spc="-12" kern="0" dirty="0">
                <a:solidFill>
                  <a:srgbClr val="FFFFFF"/>
                </a:solidFill>
                <a:latin typeface="DM Sans" pitchFamily="34" charset="0"/>
                <a:ea typeface="DM Sans" pitchFamily="34" charset="-122"/>
                <a:cs typeface="DM Sans" pitchFamily="34" charset="-120"/>
              </a:rPr>
              <a:t>Problem &amp; Solution</a:t>
            </a:r>
            <a:endParaRPr lang="en-US" sz="2700" dirty="0"/>
          </a:p>
        </p:txBody>
      </p:sp>
      <p:sp>
        <p:nvSpPr>
          <p:cNvPr id="6" name="Text 2"/>
          <p:cNvSpPr/>
          <p:nvPr/>
        </p:nvSpPr>
        <p:spPr>
          <a:xfrm>
            <a:off x="808083" y="1871899"/>
            <a:ext cx="2743200" cy="1280160"/>
          </a:xfrm>
          <a:prstGeom prst="rect">
            <a:avLst/>
          </a:prstGeom>
          <a:noFill/>
          <a:ln/>
        </p:spPr>
        <p:txBody>
          <a:bodyPr wrap="square" lIns="0" tIns="0" rIns="0" bIns="0" rtlCol="0" anchor="t"/>
          <a:lstStyle/>
          <a:p>
            <a:pPr algn="l">
              <a:lnSpc>
                <a:spcPts val="1680"/>
              </a:lnSpc>
            </a:pPr>
            <a:r>
              <a:rPr lang="en-US" sz="1200" b="0" dirty="0">
                <a:solidFill>
                  <a:srgbClr val="FFFFFF"/>
                </a:solidFill>
                <a:latin typeface="DM Sans" pitchFamily="34" charset="0"/>
                <a:ea typeface="DM Sans" pitchFamily="34" charset="-122"/>
                <a:cs typeface="DM Sans" pitchFamily="34" charset="-120"/>
              </a:rPr>
              <a:t>Friends want to stay in touch and understand what is going on in each other's lives, but often struggle to have meaningul conversations or express vulnerabilities that could elicit support. </a:t>
            </a:r>
            <a:endParaRPr lang="en-US" sz="1200" dirty="0"/>
          </a:p>
        </p:txBody>
      </p:sp>
      <p:sp>
        <p:nvSpPr>
          <p:cNvPr id="7" name="Text 3"/>
          <p:cNvSpPr/>
          <p:nvPr/>
        </p:nvSpPr>
        <p:spPr>
          <a:xfrm>
            <a:off x="6772930" y="2545275"/>
            <a:ext cx="3657600" cy="271462"/>
          </a:xfrm>
          <a:prstGeom prst="rect">
            <a:avLst/>
          </a:prstGeom>
          <a:noFill/>
          <a:ln/>
        </p:spPr>
        <p:txBody>
          <a:bodyPr wrap="square" lIns="0" tIns="0" rIns="0" bIns="0" rtlCol="0" anchor="t"/>
          <a:lstStyle/>
          <a:p>
            <a:pPr algn="l">
              <a:lnSpc>
                <a:spcPts val="2160"/>
              </a:lnSpc>
            </a:pPr>
            <a:r>
              <a:rPr lang="en-US" sz="1800" b="1" spc="120" kern="0" dirty="0">
                <a:solidFill>
                  <a:srgbClr val="FFFFFF"/>
                </a:solidFill>
                <a:latin typeface="DM Sans" pitchFamily="34" charset="0"/>
                <a:ea typeface="DM Sans" pitchFamily="34" charset="-122"/>
                <a:cs typeface="DM Sans" pitchFamily="34" charset="-120"/>
              </a:rPr>
              <a:t>SOLUTION?</a:t>
            </a:r>
            <a:endParaRPr lang="en-US" sz="1800" dirty="0"/>
          </a:p>
        </p:txBody>
      </p:sp>
      <p:sp>
        <p:nvSpPr>
          <p:cNvPr id="8" name="Text 4"/>
          <p:cNvSpPr/>
          <p:nvPr/>
        </p:nvSpPr>
        <p:spPr>
          <a:xfrm>
            <a:off x="5844130" y="3014618"/>
            <a:ext cx="2743200" cy="1466850"/>
          </a:xfrm>
          <a:prstGeom prst="rect">
            <a:avLst/>
          </a:prstGeom>
          <a:noFill/>
          <a:ln/>
        </p:spPr>
        <p:txBody>
          <a:bodyPr wrap="square" lIns="0" tIns="0" rIns="0" bIns="0" rtlCol="0" anchor="t"/>
          <a:lstStyle/>
          <a:p>
            <a:pPr algn="r">
              <a:lnSpc>
                <a:spcPts val="1680"/>
              </a:lnSpc>
            </a:pPr>
            <a:r>
              <a:rPr lang="en-US" sz="1200" b="0" dirty="0">
                <a:solidFill>
                  <a:srgbClr val="FFFFFF"/>
                </a:solidFill>
                <a:latin typeface="DM Sans" pitchFamily="34" charset="0"/>
                <a:ea typeface="DM Sans" pitchFamily="34" charset="-122"/>
                <a:cs typeface="DM Sans" pitchFamily="34" charset="-120"/>
              </a:rPr>
              <a:t>Tell Me More allows friends to answer a daily prompt focused on meaingful conversation, then broadcasts each friend's answer to the whole group, providing an easy outlet to express emotions or worries. </a:t>
            </a:r>
            <a:endParaRPr lang="en-US" sz="1200" dirty="0"/>
          </a:p>
        </p:txBody>
      </p:sp>
      <p:sp>
        <p:nvSpPr>
          <p:cNvPr id="9" name="Shape 5"/>
          <p:cNvSpPr/>
          <p:nvPr/>
        </p:nvSpPr>
        <p:spPr>
          <a:xfrm>
            <a:off x="807878" y="1315891"/>
            <a:ext cx="3764122" cy="462163"/>
          </a:xfrm>
          <a:prstGeom prst="roundRect">
            <a:avLst>
              <a:gd name="adj" fmla="val 20000"/>
            </a:avLst>
          </a:prstGeom>
          <a:solidFill>
            <a:srgbClr val="000000">
              <a:alpha val="0"/>
            </a:srgbClr>
          </a:solidFill>
          <a:ln w="21167">
            <a:solidFill>
              <a:srgbClr val="FFFFFF"/>
            </a:solidFill>
            <a:prstDash val="solid"/>
          </a:ln>
        </p:spPr>
      </p:sp>
      <p:sp>
        <p:nvSpPr>
          <p:cNvPr id="10" name="Text 6"/>
          <p:cNvSpPr/>
          <p:nvPr/>
        </p:nvSpPr>
        <p:spPr>
          <a:xfrm>
            <a:off x="4569284" y="2451916"/>
            <a:ext cx="3764122" cy="462163"/>
          </a:xfrm>
          <a:prstGeom prst="roundRect">
            <a:avLst>
              <a:gd name="adj" fmla="val 20000"/>
            </a:avLst>
          </a:prstGeom>
          <a:solidFill>
            <a:srgbClr val="000000">
              <a:alpha val="0"/>
            </a:srgbClr>
          </a:solidFill>
          <a:ln w="21167">
            <a:solidFill>
              <a:srgbClr val="FFFFFF"/>
            </a:solidFill>
          </a:ln>
        </p:spPr>
        <p:txBody>
          <a:bodyPr wrap="square" lIns="209118" tIns="54561" rIns="209118" bIns="54561" rtlCol="0" anchor="ctr"/>
          <a:lstStyle/>
          <a:p>
            <a:pPr algn="ctr">
              <a:lnSpc>
                <a:spcPts val="1680"/>
              </a:lnSpc>
            </a:pPr>
            <a:endParaRPr lang="en-US" sz="1200" dirty="0"/>
          </a:p>
        </p:txBody>
      </p:sp>
      <p:sp>
        <p:nvSpPr>
          <p:cNvPr id="11" name="Shape 7"/>
          <p:cNvSpPr/>
          <p:nvPr/>
        </p:nvSpPr>
        <p:spPr>
          <a:xfrm>
            <a:off x="4228233" y="1199113"/>
            <a:ext cx="678858" cy="678858"/>
          </a:xfrm>
          <a:prstGeom prst="ellipse">
            <a:avLst/>
          </a:prstGeom>
          <a:solidFill>
            <a:srgbClr val="FFFFFF"/>
          </a:solidFill>
          <a:ln/>
        </p:spPr>
      </p:sp>
      <p:pic>
        <p:nvPicPr>
          <p:cNvPr id="12" name="Image 1" descr="https://external-media.api.pitch.com/provider/icons8/fluent-systems-regular/help.svg">    </p:cNvPr>
          <p:cNvPicPr>
            <a:picLocks noChangeAspect="1"/>
          </p:cNvPicPr>
          <p:nvPr/>
        </p:nvPicPr>
        <p:blipFill>
          <a:blip r:embed="rId2">
            <a:extLst>
              <a:ext uri="{96DAC541-7B7A-43D3-8B79-37D633B846F1}">
                <asvg:svgBlip xmlns:asvg="http://schemas.microsoft.com/office/drawing/2016/SVG/main" r:embed="rId3"/>
              </a:ext>
            </a:extLst>
          </a:blip>
          <a:srcRect l="8313" r="8314" t="0" b="0"/>
          <a:stretch/>
        </p:blipFill>
        <p:spPr>
          <a:xfrm>
            <a:off x="4391582" y="1329863"/>
            <a:ext cx="349966" cy="419759"/>
          </a:xfrm>
          <a:prstGeom prst="rect">
            <a:avLst/>
          </a:prstGeom>
        </p:spPr>
      </p:pic>
      <p:sp>
        <p:nvSpPr>
          <p:cNvPr id="13" name="Shape 8"/>
          <p:cNvSpPr/>
          <p:nvPr/>
        </p:nvSpPr>
        <p:spPr>
          <a:xfrm>
            <a:off x="4232123" y="2344898"/>
            <a:ext cx="678858" cy="678858"/>
          </a:xfrm>
          <a:prstGeom prst="ellipse">
            <a:avLst/>
          </a:prstGeom>
          <a:solidFill>
            <a:srgbClr val="FFFFFF"/>
          </a:solidFill>
          <a:ln/>
        </p:spPr>
      </p:sp>
      <p:pic>
        <p:nvPicPr>
          <p:cNvPr id="14" name="Image 2" descr="https://external-media.api.pitch.com/provider/icons8/fluent-systems-regular/light-on.svg">    </p:cNvPr>
          <p:cNvPicPr>
            <a:picLocks noChangeAspect="1"/>
          </p:cNvPicPr>
          <p:nvPr/>
        </p:nvPicPr>
        <p:blipFill>
          <a:blip r:embed="rId4">
            <a:extLst>
              <a:ext uri="{96DAC541-7B7A-43D3-8B79-37D633B846F1}">
                <asvg:svgBlip xmlns:asvg="http://schemas.microsoft.com/office/drawing/2016/SVG/main" r:embed="rId5"/>
              </a:ext>
            </a:extLst>
          </a:blip>
          <a:srcRect l="8313" r="8314" t="0" b="0"/>
          <a:stretch/>
        </p:blipFill>
        <p:spPr>
          <a:xfrm>
            <a:off x="4395472" y="2495167"/>
            <a:ext cx="349966" cy="419759"/>
          </a:xfrm>
          <a:prstGeom prst="rect">
            <a:avLst/>
          </a:prstGeom>
        </p:spPr>
      </p:pic>
      <p:pic>
        <p:nvPicPr>
          <p:cNvPr id="15" name="Image 3" descr="https://pitch-assets-ccb95893-de3f-4266-973c-20049231b248.s3.eu-west-1.amazonaws.com/try-pitch-pdf-export-logo.svg">
            <a:hlinkClick r:id="rId8" tooltip=""/>
          </p:cNvPr>
          <p:cNvPicPr>
            <a:picLocks noChangeAspect="1"/>
          </p:cNvPicPr>
          <p:nvPr/>
        </p:nvPicPr>
        <p:blipFill>
          <a:blip r:embed="rId6">
            <a:extLst>
              <a:ext uri="{96DAC541-7B7A-43D3-8B79-37D633B846F1}">
                <asvg:svgBlip xmlns:asvg="http://schemas.microsoft.com/office/drawing/2016/SVG/main" r:embed="rId7"/>
              </a:ext>
            </a:extLst>
          </a:blip>
          <a:srcRect l="0" r="0" t="0" b="0"/>
          <a:stretch/>
        </p:blipFill>
        <p:spPr>
          <a:xfrm>
            <a:off x="136595" y="4803153"/>
            <a:ext cx="515221" cy="2273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fb3f675c-4417-488a-9c3a-1f7cf626dd6c?pitch-bytes=39386&amp;pitch-content-type=image%2Fpng">    </p:cNvPr>
          <p:cNvPicPr>
            <a:picLocks noChangeAspect="1"/>
          </p:cNvPicPr>
          <p:nvPr/>
        </p:nvPicPr>
        <p:blipFill>
          <a:blip r:embed="rId1"/>
          <a:srcRect l="16414" r="16414" t="0" b="0"/>
          <a:stretch/>
        </p:blipFill>
        <p:spPr>
          <a:xfrm>
            <a:off x="6905695" y="-159"/>
            <a:ext cx="2238375" cy="5141244"/>
          </a:xfrm>
          <a:prstGeom prst="rect">
            <a:avLst/>
          </a:prstGeom>
        </p:spPr>
      </p:pic>
      <p:sp>
        <p:nvSpPr>
          <p:cNvPr id="4" name="Text 0"/>
          <p:cNvSpPr/>
          <p:nvPr/>
        </p:nvSpPr>
        <p:spPr>
          <a:xfrm>
            <a:off x="475836" y="4256522"/>
            <a:ext cx="6400800" cy="409575"/>
          </a:xfrm>
          <a:prstGeom prst="rect">
            <a:avLst/>
          </a:prstGeom>
          <a:noFill/>
          <a:ln/>
        </p:spPr>
        <p:txBody>
          <a:bodyPr wrap="square" lIns="0" tIns="0" rIns="0" bIns="0" rtlCol="0" anchor="b"/>
          <a:lstStyle/>
          <a:p>
            <a:pPr algn="l" marL="190500" indent="-190500">
              <a:lnSpc>
                <a:spcPts val="3240"/>
              </a:lnSpc>
              <a:buSzPct val="100000"/>
              <a:buFont typeface="+mj-lt"/>
              <a:buAutoNum type="arabicPeriod" startAt="1"/>
            </a:pPr>
            <a:r>
              <a:rPr lang="en-US" sz="2700" b="1" spc="-12" kern="0" dirty="0">
                <a:solidFill>
                  <a:srgbClr val="130A44"/>
                </a:solidFill>
                <a:latin typeface="DM Sans" pitchFamily="34" charset="0"/>
                <a:ea typeface="DM Sans" pitchFamily="34" charset="-122"/>
                <a:cs typeface="DM Sans" pitchFamily="34" charset="-120"/>
              </a:rPr>
              <a:t>market research</a:t>
            </a:r>
            <a:endParaRPr lang="en-US" sz="2700" dirty="0"/>
          </a:p>
        </p:txBody>
      </p:sp>
      <p:pic>
        <p:nvPicPr>
          <p:cNvPr id="5"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CF4F9"/>
        </a:solidFill>
      </p:bgPr>
    </p:bg>
    <p:spTree>
      <p:nvGrpSpPr>
        <p:cNvPr id="1" name=""/>
        <p:cNvGrpSpPr/>
        <p:nvPr/>
      </p:nvGrpSpPr>
      <p:grpSpPr>
        <a:xfrm>
          <a:off x="0" y="0"/>
          <a:ext cx="0" cy="0"/>
          <a:chOff x="0" y="0"/>
          <a:chExt cx="0" cy="0"/>
        </a:xfrm>
      </p:grpSpPr>
      <p:sp>
        <p:nvSpPr>
          <p:cNvPr id="3" name="Text 0"/>
          <p:cNvSpPr/>
          <p:nvPr/>
        </p:nvSpPr>
        <p:spPr>
          <a:xfrm>
            <a:off x="476184" y="676593"/>
            <a:ext cx="8229600" cy="411480"/>
          </a:xfrm>
          <a:prstGeom prst="rect">
            <a:avLst/>
          </a:prstGeom>
          <a:noFill/>
          <a:ln/>
        </p:spPr>
        <p:txBody>
          <a:bodyPr wrap="square" lIns="0" tIns="0" rIns="0" bIns="0" rtlCol="0" anchor="t"/>
          <a:lstStyle/>
          <a:p>
            <a:pPr algn="l">
              <a:lnSpc>
                <a:spcPts val="3240"/>
              </a:lnSpc>
            </a:pPr>
            <a:r>
              <a:rPr lang="en-US" sz="2700" b="1" spc="-12" kern="0" dirty="0">
                <a:solidFill>
                  <a:srgbClr val="130A44"/>
                </a:solidFill>
                <a:latin typeface="DM Sans" pitchFamily="34" charset="0"/>
                <a:ea typeface="DM Sans" pitchFamily="34" charset="-122"/>
                <a:cs typeface="DM Sans" pitchFamily="34" charset="-120"/>
              </a:rPr>
              <a:t>Competitive Analysis</a:t>
            </a:r>
            <a:endParaRPr lang="en-US" sz="2700" dirty="0"/>
          </a:p>
        </p:txBody>
      </p:sp>
      <p:graphicFrame>
        <p:nvGraphicFramePr>
          <p:cNvPr id="9" name="Table 0"/>
          <p:cNvGraphicFramePr>
            <a:graphicFrameLocks noGrp="1"/>
          </p:cNvGraphicFramePr>
          <p:nvPr>
            <p:extLst>
              <p:ext uri="{D42A27DB-BD31-4B8C-83A1-F6EECF244321}">
                <p14:modId xmlns:p14="http://schemas.microsoft.com/office/powerpoint/2010/main" val="1579011935"/>
              </p:ext>
            </p:extLst>
          </p:nvPr>
        </p:nvGraphicFramePr>
        <p:xfrm>
          <a:off x="476250" y="1461577"/>
          <a:ext cx="8189565" cy="2549761"/>
        </p:xfrm>
        <a:graphic>
          <a:graphicData uri="http://schemas.openxmlformats.org/drawingml/2006/table">
            <a:tbl>
              <a:tblPr/>
              <a:tblGrid>
                <a:gridCol w="1353840"/>
                <a:gridCol w="1353840"/>
                <a:gridCol w="1353840"/>
                <a:gridCol w="1353840"/>
                <a:gridCol w="1353840"/>
                <a:gridCol w="1353840"/>
              </a:tblGrid>
              <a:tr h="481050">
                <a:tc>
                  <a:txBody>
                    <a:bodyPr/>
                    <a:lstStyle/>
                    <a:p>
                      <a:pPr algn="ctr"/>
                      <a:endParaRPr lang="en-US" sz="1050" dirty="0">
                        <a:latin typeface="DM Sans" charset="0"/>
                        <a:ea typeface="DM Sans" charset="0"/>
                        <a:cs typeface="DM Sans" charset="0"/>
                      </a:endParaRPr>
                    </a:p>
                  </a:txBody>
                  <a:tcPr marL="66675" marR="66675" marT="66675" marB="66675"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5A55F4"/>
                    </a:solidFill>
                  </a:tcPr>
                </a:tc>
                <a:tc>
                  <a:txBody>
                    <a:bodyPr/>
                    <a:lstStyle/>
                    <a:p>
                      <a:pPr algn="ctr"/>
                      <a:r>
                        <a:rPr lang="en-US" sz="1100" dirty="0">
                          <a:solidFill>
                            <a:srgbClr val="ECF4F9"/>
                          </a:solidFill>
                          <a:latin typeface="DM Sans" pitchFamily="34" charset="0"/>
                          <a:ea typeface="DM Sans" pitchFamily="34" charset="-122"/>
                          <a:cs typeface="DM Sans" pitchFamily="34" charset="-120"/>
                        </a:rPr>
                        <a:t>TellMeMore</a:t>
                      </a:r>
                      <a:endParaRPr lang="en-US" sz="1050" dirty="0">
                        <a:latin typeface="DM Sans" charset="0"/>
                        <a:ea typeface="DM Sans" charset="0"/>
                        <a:cs typeface="DM Sans" charset="0"/>
                      </a:endParaRPr>
                    </a:p>
                  </a:txBody>
                  <a:tcPr marL="66675" marR="66675" marT="66675" marB="66675"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5A55F4"/>
                    </a:solidFill>
                  </a:tcPr>
                </a:tc>
                <a:tc>
                  <a:txBody>
                    <a:bodyPr/>
                    <a:lstStyle/>
                    <a:p>
                      <a:pPr algn="ctr"/>
                      <a:r>
                        <a:rPr lang="en-US" sz="1100" dirty="0">
                          <a:solidFill>
                            <a:srgbClr val="ECF4F9"/>
                          </a:solidFill>
                          <a:latin typeface="DM Sans" pitchFamily="34" charset="0"/>
                          <a:ea typeface="DM Sans" pitchFamily="34" charset="-122"/>
                          <a:cs typeface="DM Sans" pitchFamily="34" charset="-120"/>
                        </a:rPr>
                        <a:t>BeReal</a:t>
                      </a:r>
                      <a:endParaRPr lang="en-US" sz="1050" dirty="0">
                        <a:latin typeface="DM Sans" charset="0"/>
                        <a:ea typeface="DM Sans" charset="0"/>
                        <a:cs typeface="DM Sans" charset="0"/>
                      </a:endParaRPr>
                    </a:p>
                  </a:txBody>
                  <a:tcPr marL="66675" marR="66675" marT="66675" marB="66675"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5A55F4"/>
                    </a:solidFill>
                  </a:tcPr>
                </a:tc>
                <a:tc>
                  <a:txBody>
                    <a:bodyPr/>
                    <a:lstStyle/>
                    <a:p>
                      <a:pPr algn="ctr"/>
                      <a:r>
                        <a:rPr lang="en-US" sz="1100" dirty="0">
                          <a:solidFill>
                            <a:srgbClr val="ECF4F9"/>
                          </a:solidFill>
                          <a:latin typeface="DM Sans" pitchFamily="34" charset="0"/>
                          <a:ea typeface="DM Sans" pitchFamily="34" charset="-122"/>
                          <a:cs typeface="DM Sans" pitchFamily="34" charset="-120"/>
                        </a:rPr>
                        <a:t>We're Not Really Strangers</a:t>
                      </a:r>
                      <a:endParaRPr lang="en-US" sz="1050" dirty="0">
                        <a:latin typeface="DM Sans" charset="0"/>
                        <a:ea typeface="DM Sans" charset="0"/>
                        <a:cs typeface="DM Sans" charset="0"/>
                      </a:endParaRPr>
                    </a:p>
                  </a:txBody>
                  <a:tcPr marL="66675" marR="66675" marT="66675" marB="66675"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5A55F4"/>
                    </a:solidFill>
                  </a:tcPr>
                </a:tc>
                <a:tc>
                  <a:txBody>
                    <a:bodyPr/>
                    <a:lstStyle/>
                    <a:p>
                      <a:pPr algn="ctr"/>
                      <a:r>
                        <a:rPr lang="en-US" sz="1100" b="1" dirty="0">
                          <a:solidFill>
                            <a:srgbClr val="ECF4F9"/>
                          </a:solidFill>
                          <a:latin typeface="DM Sans" pitchFamily="34" charset="0"/>
                          <a:ea typeface="DM Sans" pitchFamily="34" charset="-122"/>
                          <a:cs typeface="DM Sans" pitchFamily="34" charset="-120"/>
                        </a:rPr>
                        <a:t>Cappuccino</a:t>
                      </a:r>
                      <a:endParaRPr lang="en-US" sz="1050" dirty="0">
                        <a:latin typeface="DM Sans" charset="0"/>
                        <a:ea typeface="DM Sans" charset="0"/>
                        <a:cs typeface="DM Sans" charset="0"/>
                      </a:endParaRPr>
                    </a:p>
                  </a:txBody>
                  <a:tcPr marL="66675" marR="66675" marT="66675" marB="66675"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5A55F4"/>
                    </a:solidFill>
                  </a:tcPr>
                </a:tc>
                <a:tc>
                  <a:txBody>
                    <a:bodyPr/>
                    <a:lstStyle/>
                    <a:p>
                      <a:pPr algn="ctr"/>
                      <a:r>
                        <a:rPr lang="en-US" sz="1100" b="1" dirty="0">
                          <a:solidFill>
                            <a:srgbClr val="ECF4F9"/>
                          </a:solidFill>
                          <a:latin typeface="DM Sans" pitchFamily="34" charset="0"/>
                          <a:ea typeface="DM Sans" pitchFamily="34" charset="-122"/>
                          <a:cs typeface="DM Sans" pitchFamily="34" charset="-120"/>
                        </a:rPr>
                        <a:t>Cherry</a:t>
                      </a:r>
                      <a:endParaRPr lang="en-US" sz="1050" dirty="0">
                        <a:latin typeface="DM Sans" charset="0"/>
                        <a:ea typeface="DM Sans" charset="0"/>
                        <a:cs typeface="DM Sans" charset="0"/>
                      </a:endParaRPr>
                    </a:p>
                  </a:txBody>
                  <a:tcPr marL="66675" marR="66675" marT="66675" marB="66675"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5A55F4"/>
                    </a:solidFill>
                  </a:tcPr>
                </a:tc>
              </a:tr>
              <a:tr h="502890">
                <a:tc>
                  <a:txBody>
                    <a:bodyPr/>
                    <a:lstStyle/>
                    <a:p>
                      <a:pPr algn="ctr"/>
                      <a:r>
                        <a:rPr lang="en-US" sz="1100" b="1" dirty="0">
                          <a:solidFill>
                            <a:srgbClr val="130A44"/>
                          </a:solidFill>
                          <a:latin typeface="DM Sans" pitchFamily="34" charset="0"/>
                          <a:ea typeface="DM Sans" pitchFamily="34" charset="-122"/>
                          <a:cs typeface="DM Sans" pitchFamily="34" charset="-120"/>
                        </a:rPr>
                        <a:t>Emphasis on Vulnerability</a:t>
                      </a:r>
                      <a:endParaRPr lang="en-US" sz="1050" dirty="0">
                        <a:latin typeface="DM Sans" charset="0"/>
                        <a:ea typeface="DM Sans" charset="0"/>
                        <a:cs typeface="DM Sans" charset="0"/>
                      </a:endParaRPr>
                    </a:p>
                  </a:txBody>
                  <a:tcPr marL="66675" marR="66675" marT="66675" marB="66675"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130A44"/>
                          </a:solidFill>
                          <a:latin typeface="DM Sans" pitchFamily="34" charset="0"/>
                          <a:ea typeface="DM Sans" pitchFamily="34" charset="-122"/>
                          <a:cs typeface="DM Sans" pitchFamily="34" charset="-120"/>
                        </a:rPr>
                        <a:t>✓</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5A55F4"/>
                          </a:solidFill>
                          <a:latin typeface="DM Sans" pitchFamily="34" charset="0"/>
                          <a:ea typeface="DM Sans" pitchFamily="34" charset="-122"/>
                          <a:cs typeface="DM Sans" pitchFamily="34" charset="-120"/>
                        </a:rPr>
                        <a:t>X</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130A44"/>
                          </a:solidFill>
                          <a:latin typeface="DM Sans" pitchFamily="34" charset="0"/>
                          <a:ea typeface="DM Sans" pitchFamily="34" charset="-122"/>
                          <a:cs typeface="DM Sans" pitchFamily="34" charset="-120"/>
                        </a:rPr>
                        <a:t>✓</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5A55F4"/>
                          </a:solidFill>
                          <a:latin typeface="DM Sans" pitchFamily="34" charset="0"/>
                          <a:ea typeface="DM Sans" pitchFamily="34" charset="-122"/>
                          <a:cs typeface="DM Sans" pitchFamily="34" charset="-120"/>
                        </a:rPr>
                        <a:t>✓ / X</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5A55F4"/>
                          </a:solidFill>
                          <a:latin typeface="DM Sans" pitchFamily="34" charset="0"/>
                          <a:ea typeface="DM Sans" pitchFamily="34" charset="-122"/>
                          <a:cs typeface="DM Sans" pitchFamily="34" charset="-120"/>
                        </a:rPr>
                        <a:t>✓ / X</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r>
              <a:tr h="502890">
                <a:tc>
                  <a:txBody>
                    <a:bodyPr/>
                    <a:lstStyle/>
                    <a:p>
                      <a:pPr algn="ctr"/>
                      <a:r>
                        <a:rPr lang="en-US" sz="1100" b="1" dirty="0">
                          <a:solidFill>
                            <a:srgbClr val="130A44"/>
                          </a:solidFill>
                          <a:latin typeface="DM Sans" pitchFamily="34" charset="0"/>
                          <a:ea typeface="DM Sans" pitchFamily="34" charset="-122"/>
                          <a:cs typeface="DM Sans" pitchFamily="34" charset="-120"/>
                        </a:rPr>
                        <a:t>Mobile App</a:t>
                      </a:r>
                      <a:endParaRPr lang="en-US" sz="1050" dirty="0">
                        <a:latin typeface="DM Sans" charset="0"/>
                        <a:ea typeface="DM Sans" charset="0"/>
                        <a:cs typeface="DM Sans" charset="0"/>
                      </a:endParaRPr>
                    </a:p>
                  </a:txBody>
                  <a:tcPr marL="66675" marR="66675" marT="66675" marB="66675"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130A44"/>
                          </a:solidFill>
                          <a:latin typeface="DM Sans" pitchFamily="34" charset="0"/>
                          <a:ea typeface="DM Sans" pitchFamily="34" charset="-122"/>
                          <a:cs typeface="DM Sans" pitchFamily="34" charset="-120"/>
                        </a:rPr>
                        <a:t>✓</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130A44"/>
                          </a:solidFill>
                          <a:latin typeface="DM Sans" pitchFamily="34" charset="0"/>
                          <a:ea typeface="DM Sans" pitchFamily="34" charset="-122"/>
                          <a:cs typeface="DM Sans" pitchFamily="34" charset="-120"/>
                        </a:rPr>
                        <a:t>✓</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5A55F4"/>
                          </a:solidFill>
                          <a:latin typeface="DM Sans" pitchFamily="34" charset="0"/>
                          <a:ea typeface="DM Sans" pitchFamily="34" charset="-122"/>
                          <a:cs typeface="DM Sans" pitchFamily="34" charset="-120"/>
                        </a:rPr>
                        <a:t>X</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130A44"/>
                          </a:solidFill>
                          <a:latin typeface="DM Sans" pitchFamily="34" charset="0"/>
                          <a:ea typeface="DM Sans" pitchFamily="34" charset="-122"/>
                          <a:cs typeface="DM Sans" pitchFamily="34" charset="-120"/>
                        </a:rPr>
                        <a:t>✓</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130A44"/>
                          </a:solidFill>
                          <a:latin typeface="DM Sans" pitchFamily="34" charset="0"/>
                          <a:ea typeface="DM Sans" pitchFamily="34" charset="-122"/>
                          <a:cs typeface="DM Sans" pitchFamily="34" charset="-120"/>
                        </a:rPr>
                        <a:t>✓</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r>
              <a:tr h="502890">
                <a:tc>
                  <a:txBody>
                    <a:bodyPr/>
                    <a:lstStyle/>
                    <a:p>
                      <a:pPr algn="ctr"/>
                      <a:r>
                        <a:rPr lang="en-US" sz="1100" b="1" dirty="0">
                          <a:solidFill>
                            <a:srgbClr val="130A44"/>
                          </a:solidFill>
                          <a:latin typeface="DM Sans" pitchFamily="34" charset="0"/>
                          <a:ea typeface="DM Sans" pitchFamily="34" charset="-122"/>
                          <a:cs typeface="DM Sans" pitchFamily="34" charset="-120"/>
                        </a:rPr>
                        <a:t>Once per day</a:t>
                      </a:r>
                      <a:endParaRPr lang="en-US" sz="1050" dirty="0">
                        <a:latin typeface="DM Sans" charset="0"/>
                        <a:ea typeface="DM Sans" charset="0"/>
                        <a:cs typeface="DM Sans" charset="0"/>
                      </a:endParaRPr>
                    </a:p>
                  </a:txBody>
                  <a:tcPr marL="66675" marR="66675" marT="66675" marB="66675"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130A44"/>
                          </a:solidFill>
                          <a:latin typeface="DM Sans" pitchFamily="34" charset="0"/>
                          <a:ea typeface="DM Sans" pitchFamily="34" charset="-122"/>
                          <a:cs typeface="DM Sans" pitchFamily="34" charset="-120"/>
                        </a:rPr>
                        <a:t>✓</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130A44"/>
                          </a:solidFill>
                          <a:latin typeface="DM Sans" pitchFamily="34" charset="0"/>
                          <a:ea typeface="DM Sans" pitchFamily="34" charset="-122"/>
                          <a:cs typeface="DM Sans" pitchFamily="34" charset="-120"/>
                        </a:rPr>
                        <a:t>✓</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5A55F4"/>
                          </a:solidFill>
                          <a:latin typeface="DM Sans" pitchFamily="34" charset="0"/>
                          <a:ea typeface="DM Sans" pitchFamily="34" charset="-122"/>
                          <a:cs typeface="DM Sans" pitchFamily="34" charset="-120"/>
                        </a:rPr>
                        <a:t>X</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130A44"/>
                          </a:solidFill>
                          <a:latin typeface="DM Sans" pitchFamily="34" charset="0"/>
                          <a:ea typeface="DM Sans" pitchFamily="34" charset="-122"/>
                          <a:cs typeface="DM Sans" pitchFamily="34" charset="-120"/>
                        </a:rPr>
                        <a:t>✓</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5A55F4"/>
                          </a:solidFill>
                          <a:latin typeface="DM Sans" pitchFamily="34" charset="0"/>
                          <a:ea typeface="DM Sans" pitchFamily="34" charset="-122"/>
                          <a:cs typeface="DM Sans" pitchFamily="34" charset="-120"/>
                        </a:rPr>
                        <a:t>X</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r>
              <a:tr h="502890">
                <a:tc>
                  <a:txBody>
                    <a:bodyPr/>
                    <a:lstStyle/>
                    <a:p>
                      <a:pPr algn="ctr"/>
                      <a:r>
                        <a:rPr lang="en-US" sz="1100" b="1" dirty="0">
                          <a:solidFill>
                            <a:srgbClr val="130A44"/>
                          </a:solidFill>
                          <a:latin typeface="DM Sans" pitchFamily="34" charset="0"/>
                          <a:ea typeface="DM Sans" pitchFamily="34" charset="-122"/>
                          <a:cs typeface="DM Sans" pitchFamily="34" charset="-120"/>
                        </a:rPr>
                        <a:t>Communities</a:t>
                      </a:r>
                      <a:endParaRPr lang="en-US" sz="1050" dirty="0">
                        <a:latin typeface="DM Sans" charset="0"/>
                        <a:ea typeface="DM Sans" charset="0"/>
                        <a:cs typeface="DM Sans" charset="0"/>
                      </a:endParaRPr>
                    </a:p>
                  </a:txBody>
                  <a:tcPr marL="66675" marR="66675" marT="66675" marB="66675"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130A44"/>
                          </a:solidFill>
                          <a:latin typeface="DM Sans" pitchFamily="34" charset="0"/>
                          <a:ea typeface="DM Sans" pitchFamily="34" charset="-122"/>
                          <a:cs typeface="DM Sans" pitchFamily="34" charset="-120"/>
                        </a:rPr>
                        <a:t>✓</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5A55F4"/>
                          </a:solidFill>
                          <a:latin typeface="DM Sans" pitchFamily="34" charset="0"/>
                          <a:ea typeface="DM Sans" pitchFamily="34" charset="-122"/>
                          <a:cs typeface="DM Sans" pitchFamily="34" charset="-120"/>
                        </a:rPr>
                        <a:t>X</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5A55F4"/>
                          </a:solidFill>
                          <a:latin typeface="DM Sans" pitchFamily="34" charset="0"/>
                          <a:ea typeface="DM Sans" pitchFamily="34" charset="-122"/>
                          <a:cs typeface="DM Sans" pitchFamily="34" charset="-120"/>
                        </a:rPr>
                        <a:t>X</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130A44"/>
                          </a:solidFill>
                          <a:latin typeface="DM Sans" pitchFamily="34" charset="0"/>
                          <a:ea typeface="DM Sans" pitchFamily="34" charset="-122"/>
                          <a:cs typeface="DM Sans" pitchFamily="34" charset="-120"/>
                        </a:rPr>
                        <a:t>✓</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c>
                  <a:txBody>
                    <a:bodyPr/>
                    <a:lstStyle/>
                    <a:p>
                      <a:pPr algn="ctr"/>
                      <a:r>
                        <a:rPr lang="en-US" sz="1800" b="1" dirty="0">
                          <a:solidFill>
                            <a:srgbClr val="130A44"/>
                          </a:solidFill>
                          <a:latin typeface="DM Sans" pitchFamily="34" charset="0"/>
                          <a:ea typeface="DM Sans" pitchFamily="34" charset="-122"/>
                          <a:cs typeface="DM Sans" pitchFamily="34" charset="-120"/>
                        </a:rPr>
                        <a:t>✓</a:t>
                      </a:r>
                      <a:endParaRPr lang="en-US" sz="1800" dirty="0">
                        <a:latin typeface="DM Sans" charset="0"/>
                        <a:ea typeface="DM Sans" charset="0"/>
                        <a:cs typeface="DM Sans" charset="0"/>
                      </a:endParaRPr>
                    </a:p>
                  </a:txBody>
                  <a:tcPr marL="114300" marR="114300" marT="114300" marB="114300" anchor="ctr">
                    <a:lnL w="9525" cap="flat" cmpd="sng" algn="ctr">
                      <a:solidFill>
                        <a:srgbClr val="ECF4F9">
                          <a:alpha val="100000"/>
                        </a:srgbClr>
                      </a:solidFill>
                      <a:prstDash val="solid"/>
                      <a:round/>
                      <a:headEnd type="none" w="med" len="med"/>
                      <a:tailEnd type="none" w="med" len="med"/>
                    </a:lnL>
                    <a:lnR w="9525" cap="flat" cmpd="sng" algn="ctr">
                      <a:solidFill>
                        <a:srgbClr val="ECF4F9">
                          <a:alpha val="100000"/>
                        </a:srgbClr>
                      </a:solidFill>
                      <a:prstDash val="solid"/>
                      <a:round/>
                      <a:headEnd type="none" w="med" len="med"/>
                      <a:tailEnd type="none" w="med" len="med"/>
                    </a:lnR>
                    <a:lnT w="9525" cap="flat" cmpd="sng" algn="ctr">
                      <a:solidFill>
                        <a:srgbClr val="ECF4F9">
                          <a:alpha val="100000"/>
                        </a:srgbClr>
                      </a:solidFill>
                      <a:prstDash val="solid"/>
                      <a:round/>
                      <a:headEnd type="none" w="med" len="med"/>
                      <a:tailEnd type="none" w="med" len="med"/>
                    </a:lnT>
                    <a:lnB w="9525" cap="flat" cmpd="sng" algn="ctr">
                      <a:solidFill>
                        <a:srgbClr val="ECF4F9">
                          <a:alpha val="100000"/>
                        </a:srgbClr>
                      </a:solidFill>
                      <a:prstDash val="solid"/>
                      <a:round/>
                      <a:headEnd type="none" w="med" len="med"/>
                      <a:tailEnd type="none" w="med" len="med"/>
                    </a:lnB>
                    <a:solidFill>
                      <a:srgbClr val="FFFFFF"/>
                    </a:solidFill>
                  </a:tcPr>
                </a:tc>
              </a:tr>
            </a:tbl>
          </a:graphicData>
        </a:graphic>
      </p:graphicFrame>
      <p:pic>
        <p:nvPicPr>
          <p:cNvPr id="5" name="Image 0" descr="https://pitch-assets-ccb95893-de3f-4266-973c-20049231b248.s3.eu-west-1.amazonaws.com/try-pitch-pdf-export-logo.svg">
            <a:hlinkClick r:id="rId3" tooltip=""/>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36595" y="4803153"/>
            <a:ext cx="515221" cy="2273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CF4F9"/>
        </a:solidFill>
      </p:bgPr>
    </p:bg>
    <p:spTree>
      <p:nvGrpSpPr>
        <p:cNvPr id="1" name=""/>
        <p:cNvGrpSpPr/>
        <p:nvPr/>
      </p:nvGrpSpPr>
      <p:grpSpPr>
        <a:xfrm>
          <a:off x="0" y="0"/>
          <a:ext cx="0" cy="0"/>
          <a:chOff x="0" y="0"/>
          <a:chExt cx="0" cy="0"/>
        </a:xfrm>
      </p:grpSpPr>
      <p:pic>
        <p:nvPicPr>
          <p:cNvPr id="3" name="Image 0" descr="https://pitch-assets-ccb95893-de3f-4266-973c-20049231b248.s3.eu-west-1.amazonaws.com/217137b2-110e-40b9-b45d-7dba188ca4d6?pitch-bytes=37852&amp;pitch-content-type=image%2Fpng">    </p:cNvPr>
          <p:cNvPicPr>
            <a:picLocks noChangeAspect="1"/>
          </p:cNvPicPr>
          <p:nvPr/>
        </p:nvPicPr>
        <p:blipFill>
          <a:blip r:embed="rId1"/>
          <a:srcRect l="39492" r="39225" t="24455" b="23828"/>
          <a:stretch/>
        </p:blipFill>
        <p:spPr>
          <a:xfrm>
            <a:off x="7593811" y="475967"/>
            <a:ext cx="986217" cy="1019735"/>
          </a:xfrm>
          <a:prstGeom prst="rect">
            <a:avLst/>
          </a:prstGeom>
        </p:spPr>
      </p:pic>
      <p:sp>
        <p:nvSpPr>
          <p:cNvPr id="4" name="Text 0"/>
          <p:cNvSpPr/>
          <p:nvPr/>
        </p:nvSpPr>
        <p:spPr>
          <a:xfrm>
            <a:off x="475699" y="774938"/>
            <a:ext cx="6400800" cy="409575"/>
          </a:xfrm>
          <a:prstGeom prst="rect">
            <a:avLst/>
          </a:prstGeom>
          <a:noFill/>
          <a:ln/>
        </p:spPr>
        <p:txBody>
          <a:bodyPr wrap="square" lIns="0" tIns="0" rIns="0" bIns="0" rtlCol="0" anchor="b"/>
          <a:lstStyle/>
          <a:p>
            <a:pPr algn="l">
              <a:lnSpc>
                <a:spcPts val="3240"/>
              </a:lnSpc>
            </a:pPr>
            <a:r>
              <a:rPr lang="en-US" sz="2700" b="1" spc="-12" kern="0" dirty="0">
                <a:solidFill>
                  <a:srgbClr val="130A44"/>
                </a:solidFill>
                <a:latin typeface="DM Sans" pitchFamily="34" charset="0"/>
                <a:ea typeface="DM Sans" pitchFamily="34" charset="-122"/>
                <a:cs typeface="DM Sans" pitchFamily="34" charset="-120"/>
              </a:rPr>
              <a:t>BeReal</a:t>
            </a:r>
            <a:endParaRPr lang="en-US" sz="2700" dirty="0"/>
          </a:p>
        </p:txBody>
      </p:sp>
      <p:sp>
        <p:nvSpPr>
          <p:cNvPr id="5" name="Text 1"/>
          <p:cNvSpPr/>
          <p:nvPr/>
        </p:nvSpPr>
        <p:spPr>
          <a:xfrm>
            <a:off x="476250" y="1180475"/>
            <a:ext cx="6400800" cy="640035"/>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Your Friends For Real.</a:t>
            </a:r>
            <a:endParaRPr lang="en-US" sz="1200" dirty="0"/>
          </a:p>
          <a:p>
            <a:pPr algn="l">
              <a:lnSpc>
                <a:spcPts val="1680"/>
              </a:lnSpc>
            </a:pPr>
            <a:r>
              <a:rPr lang="en-US" sz="1200" b="0" dirty="0">
                <a:solidFill>
                  <a:srgbClr val="130A44"/>
                </a:solidFill>
                <a:latin typeface="DM Sans" pitchFamily="34" charset="0"/>
                <a:ea typeface="DM Sans" pitchFamily="34" charset="-122"/>
                <a:cs typeface="DM Sans" pitchFamily="34" charset="-120"/>
              </a:rPr>
              <a:t>Daily photo-sharing app</a:t>
            </a:r>
            <a:endParaRPr lang="en-US" sz="1200" dirty="0"/>
          </a:p>
          <a:p>
            <a:pPr algn="l">
              <a:lnSpc>
                <a:spcPts val="1680"/>
              </a:lnSpc>
            </a:pPr>
            <a:r>
              <a:rPr lang="en-US" sz="1200" b="0" i="1" dirty="0">
                <a:solidFill>
                  <a:srgbClr val="130A44"/>
                </a:solidFill>
                <a:latin typeface="DM Sans" pitchFamily="34" charset="0"/>
                <a:ea typeface="DM Sans" pitchFamily="34" charset="-122"/>
                <a:cs typeface="DM Sans" pitchFamily="34" charset="-120"/>
              </a:rPr>
              <a:t>Intended audience: Friends, family, whoever!</a:t>
            </a:r>
            <a:endParaRPr lang="en-US" sz="1200" dirty="0"/>
          </a:p>
        </p:txBody>
      </p:sp>
      <p:sp>
        <p:nvSpPr>
          <p:cNvPr id="6" name="Text 2"/>
          <p:cNvSpPr/>
          <p:nvPr/>
        </p:nvSpPr>
        <p:spPr>
          <a:xfrm>
            <a:off x="476250" y="2443343"/>
            <a:ext cx="2743200" cy="1920106"/>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What works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Strong incentive to post — only able to see friend's posts once you've posted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Novelty factor of sharing a forward and backward facing photo simultaneously</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Dynamic reactions (using selfies to react)</a:t>
            </a:r>
            <a:endParaRPr lang="en-US" sz="1200" dirty="0"/>
          </a:p>
        </p:txBody>
      </p:sp>
      <p:sp>
        <p:nvSpPr>
          <p:cNvPr id="7" name="Text 3"/>
          <p:cNvSpPr/>
          <p:nvPr/>
        </p:nvSpPr>
        <p:spPr>
          <a:xfrm>
            <a:off x="475699" y="413895"/>
            <a:ext cx="3657600" cy="160020"/>
          </a:xfrm>
          <a:prstGeom prst="rect">
            <a:avLst/>
          </a:prstGeom>
          <a:noFill/>
          <a:ln/>
        </p:spPr>
        <p:txBody>
          <a:bodyPr wrap="square" lIns="0" tIns="0" rIns="0" bIns="0" rtlCol="0" anchor="b"/>
          <a:lstStyle/>
          <a:p>
            <a:pPr algn="l">
              <a:lnSpc>
                <a:spcPts val="1260"/>
              </a:lnSpc>
            </a:pPr>
            <a:r>
              <a:rPr lang="en-US" sz="1100" b="1" spc="120" kern="0" dirty="0">
                <a:solidFill>
                  <a:srgbClr val="5A55F4"/>
                </a:solidFill>
                <a:latin typeface="DM Sans" pitchFamily="34" charset="0"/>
                <a:ea typeface="DM Sans" pitchFamily="34" charset="-122"/>
                <a:cs typeface="DM Sans" pitchFamily="34" charset="-120"/>
              </a:rPr>
              <a:t>MARKET RESEARCH</a:t>
            </a:r>
            <a:endParaRPr lang="en-US" sz="1050" dirty="0"/>
          </a:p>
        </p:txBody>
      </p:sp>
      <p:sp>
        <p:nvSpPr>
          <p:cNvPr id="8" name="Text 4"/>
          <p:cNvSpPr/>
          <p:nvPr/>
        </p:nvSpPr>
        <p:spPr>
          <a:xfrm>
            <a:off x="3336829" y="2445534"/>
            <a:ext cx="2743200" cy="1280071"/>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What doesn't work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Without significant penalty for posting "late", BeReal has transformed into another "highlight reel" photo sharing app</a:t>
            </a:r>
            <a:endParaRPr lang="en-US" sz="1200" dirty="0"/>
          </a:p>
        </p:txBody>
      </p:sp>
      <p:sp>
        <p:nvSpPr>
          <p:cNvPr id="9" name="Text 5"/>
          <p:cNvSpPr/>
          <p:nvPr/>
        </p:nvSpPr>
        <p:spPr>
          <a:xfrm>
            <a:off x="6197409" y="2442182"/>
            <a:ext cx="2743200" cy="1066726"/>
          </a:xfrm>
          <a:prstGeom prst="rect">
            <a:avLst/>
          </a:prstGeom>
          <a:noFill/>
          <a:ln/>
        </p:spPr>
        <p:txBody>
          <a:bodyPr wrap="square" lIns="0" tIns="0" rIns="0" bIns="0" rtlCol="0" anchor="b"/>
          <a:lstStyle/>
          <a:p>
            <a:pPr algn="l">
              <a:lnSpc>
                <a:spcPts val="1680"/>
              </a:lnSpc>
            </a:pPr>
            <a:r>
              <a:rPr lang="en-US" sz="1200" b="1" dirty="0">
                <a:solidFill>
                  <a:srgbClr val="130A44"/>
                </a:solidFill>
                <a:latin typeface="DM Sans" pitchFamily="34" charset="0"/>
                <a:ea typeface="DM Sans" pitchFamily="34" charset="-122"/>
                <a:cs typeface="DM Sans" pitchFamily="34" charset="-120"/>
              </a:rPr>
              <a:t>Takeaways →</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Incentive to post is important</a:t>
            </a:r>
            <a:endParaRPr lang="en-US" sz="1200" dirty="0"/>
          </a:p>
          <a:p>
            <a:pPr algn="l" marL="190500" indent="-190500">
              <a:lnSpc>
                <a:spcPts val="1680"/>
              </a:lnSpc>
              <a:buSzPct val="100000"/>
              <a:buChar char="•"/>
            </a:pPr>
            <a:r>
              <a:rPr lang="en-US" sz="1200" b="0" dirty="0">
                <a:solidFill>
                  <a:srgbClr val="130A44"/>
                </a:solidFill>
                <a:latin typeface="DM Sans" pitchFamily="34" charset="0"/>
                <a:ea typeface="DM Sans" pitchFamily="34" charset="-122"/>
                <a:cs typeface="DM Sans" pitchFamily="34" charset="-120"/>
              </a:rPr>
              <a:t>A goal of encouraging authenticity is commendable, but easily "hacked" by users</a:t>
            </a:r>
            <a:endParaRPr lang="en-US" sz="1200" dirty="0"/>
          </a:p>
        </p:txBody>
      </p:sp>
      <p:pic>
        <p:nvPicPr>
          <p:cNvPr id="10" name="Image 1" descr="https://pitch-assets-ccb95893-de3f-4266-973c-20049231b248.s3.eu-west-1.amazonaws.com/try-pitch-pdf-export-logo.svg">
            <a:hlinkClick r:id="rId4" tooltip=""/>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136595" y="4803153"/>
            <a:ext cx="515221" cy="22730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3</dc:title>
  <dc:subject>PptxGenJS Presentation</dc:subject>
  <dc:creator>Pitch Software GmbH</dc:creator>
  <cp:lastModifiedBy>Pitch Software GmbH</cp:lastModifiedBy>
  <cp:revision>1</cp:revision>
  <dcterms:created xsi:type="dcterms:W3CDTF">2023-11-29T21:40:49Z</dcterms:created>
  <dcterms:modified xsi:type="dcterms:W3CDTF">2023-11-29T21:40:49Z</dcterms:modified>
</cp:coreProperties>
</file>