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fntdata" ContentType="application/x-fontdata"/>
  <Default Extension="png" ContentType="image/png"/>
  <Default Extension="gif" ContentType="image/gif"/>
  <Default Extension="m4v" ContentType="video/mp4"/>
  <Default Extension="mp4" ContentType="video/mp4"/>
  <Default Extension="svg" ContentType="image/svg+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slideMasters/slideMaster21.xml" ContentType="application/vnd.openxmlformats-officedocument.presentationml.slideMaster+xml"/>
  <Override PartName="/ppt/slides/slide21.xml" ContentType="application/vnd.openxmlformats-officedocument.presentationml.slide+xml"/>
  <Override PartName="/ppt/slideMasters/slideMaster22.xml" ContentType="application/vnd.openxmlformats-officedocument.presentationml.slideMaster+xml"/>
  <Override PartName="/ppt/slides/slide22.xml" ContentType="application/vnd.openxmlformats-officedocument.presentationml.slide+xml"/>
  <Override PartName="/ppt/slideMasters/slideMaster23.xml" ContentType="application/vnd.openxmlformats-officedocument.presentationml.slideMaster+xml"/>
  <Override PartName="/ppt/slides/slide23.xml" ContentType="application/vnd.openxmlformats-officedocument.presentationml.slide+xml"/>
  <Override PartName="/ppt/slideMasters/slideMaster24.xml" ContentType="application/vnd.openxmlformats-officedocument.presentationml.slideMaster+xml"/>
  <Override PartName="/ppt/slides/slide24.xml" ContentType="application/vnd.openxmlformats-officedocument.presentationml.slide+xml"/>
  <Override PartName="/ppt/slideMasters/slideMaster25.xml" ContentType="application/vnd.openxmlformats-officedocument.presentationml.slideMaster+xml"/>
  <Override PartName="/ppt/slides/slide25.xml" ContentType="application/vnd.openxmlformats-officedocument.presentationml.slide+xml"/>
  <Override PartName="/ppt/slideMasters/slideMaster26.xml" ContentType="application/vnd.openxmlformats-officedocument.presentationml.slideMaster+xml"/>
  <Override PartName="/ppt/slides/slide26.xml" ContentType="application/vnd.openxmlformats-officedocument.presentationml.slide+xml"/>
  <Override PartName="/ppt/slideMasters/slideMaster27.xml" ContentType="application/vnd.openxmlformats-officedocument.presentationml.slideMaster+xml"/>
  <Override PartName="/ppt/slides/slide27.xml" ContentType="application/vnd.openxmlformats-officedocument.presentationml.slide+xml"/>
  <Override PartName="/ppt/slideMasters/slideMaster28.xml" ContentType="application/vnd.openxmlformats-officedocument.presentationml.slideMaster+xml"/>
  <Override PartName="/ppt/slides/slide28.xml" ContentType="application/vnd.openxmlformats-officedocument.presentationml.slide+xml"/>
  <Override PartName="/ppt/slideMasters/slideMaster29.xml" ContentType="application/vnd.openxmlformats-officedocument.presentationml.slideMaster+xml"/>
  <Override PartName="/ppt/slides/slide29.xml" ContentType="application/vnd.openxmlformats-officedocument.presentationml.slide+xml"/>
  <Override PartName="/ppt/slideMasters/slideMaster30.xml" ContentType="application/vnd.openxmlformats-officedocument.presentationml.slideMaster+xml"/>
  <Override PartName="/ppt/slides/slide30.xml" ContentType="application/vnd.openxmlformats-officedocument.presentationml.slide+xml"/>
  <Override PartName="/ppt/slideMasters/slideMaster31.xml" ContentType="application/vnd.openxmlformats-officedocument.presentationml.slideMaster+xml"/>
  <Override PartName="/ppt/slides/slide31.xml" ContentType="application/vnd.openxmlformats-officedocument.presentationml.slide+xml"/>
  <Override PartName="/ppt/slideMasters/slideMaster32.xml" ContentType="application/vnd.openxmlformats-officedocument.presentationml.slideMaster+xml"/>
  <Override PartName="/ppt/slides/slide32.xml" ContentType="application/vnd.openxmlformats-officedocument.presentationml.slide+xml"/>
  <Override PartName="/ppt/slideMasters/slideMaster33.xml" ContentType="application/vnd.openxmlformats-officedocument.presentationml.slideMaster+xml"/>
  <Override PartName="/ppt/slides/slide33.xml" ContentType="application/vnd.openxmlformats-officedocument.presentationml.slide+xml"/>
  <Override PartName="/ppt/slideMasters/slideMaster34.xml" ContentType="application/vnd.openxmlformats-officedocument.presentationml.slideMaster+xml"/>
  <Override PartName="/ppt/slides/slide34.xml" ContentType="application/vnd.openxmlformats-officedocument.presentationml.slide+xml"/>
  <Override PartName="/ppt/slideMasters/slideMaster35.xml" ContentType="application/vnd.openxmlformats-officedocument.presentationml.slideMaster+xml"/>
  <Override PartName="/ppt/slides/slide35.xml" ContentType="application/vnd.openxmlformats-officedocument.presentationml.slide+xml"/>
  <Override PartName="/ppt/slideMasters/slideMaster36.xml" ContentType="application/vnd.openxmlformats-officedocument.presentationml.slideMaster+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notesMasterIdLst>
    <p:notesMasterId r:id="rId38"/>
  </p:notesMasterIdLst>
  <p:sldSz cx="9144000" cy="5143500"/>
  <p:notesSz cx="5143500" cy="9144000"/>
  <p:embeddedFontLst>
    <p:embeddedFont>
      <p:font typeface="Overpass"/>
      <p:boldItalic r:id="rId43"/>
      <p:regular r:id="rId44"/>
      <p:italic r:id="rId45"/>
      <p:bold r:id="rId46"/>
    </p:embeddedFont>
  </p:embeddedFont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 Id="rId43" Type="http://schemas.openxmlformats.org/officeDocument/2006/relationships/font" Target="fonts/Overpass-boldItalic.fntdata"/><Relationship Id="rId44" Type="http://schemas.openxmlformats.org/officeDocument/2006/relationships/font" Target="fonts/Overpass-regular.fntdata"/><Relationship Id="rId45" Type="http://schemas.openxmlformats.org/officeDocument/2006/relationships/font" Target="fonts/Overpass-italic.fntdata"/><Relationship Id="rId46" Type="http://schemas.openxmlformats.org/officeDocument/2006/relationships/font" Target="fonts/Overpass-bold.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2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2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2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5.xml"/>
		</Relationships>
</file>

<file path=ppt/notesSlides/_rels/notesSlide2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6.xml"/>
		</Relationships>
</file>

<file path=ppt/notesSlides/_rels/notesSlide2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7.xml"/>
		</Relationships>
</file>

<file path=ppt/notesSlides/_rels/notesSlide2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8.xml"/>
		</Relationships>
</file>

<file path=ppt/notesSlides/_rels/notesSlide2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9.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3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0.xml"/>
		</Relationships>
</file>

<file path=ppt/notesSlides/_rels/notesSlide3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1.xml"/>
		</Relationships>
</file>

<file path=ppt/notesSlides/_rels/notesSlide3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2.xml"/>
		</Relationships>
</file>

<file path=ppt/notesSlides/_rels/notesSlide3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3.xml"/>
		</Relationships>
</file>

<file path=ppt/notesSlides/_rels/notesSlide3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4.xml"/>
		</Relationships>
</file>

<file path=ppt/notesSlides/_rels/notesSlide3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5.xml"/>
		</Relationships>
</file>

<file path=ppt/notesSlides/_rels/notesSlide3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6.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HMW make the first move feel less anxious?
HMW help individuals initiate time with friends without feeling needy?
HMW not bear sole responsibility of event-planning for her friend group?
HMW help friends feel like their relationships are balanced?
HMW leverage gaps in schedules to improve friendships?
HMW make planning hangouts as easy as booking an Uber?
HMW make fear of rejection thrilling instead of scary ?
HMW make planning less burdensome?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HMW Give John the tools to create meaningful interactions no matter the context
HMW create more intimate interactions in long-distance relationships
HMW make being vulnerable fun?
HMW remind John of the relationships he cares about most?
HMW use distance for friends to learn new things about each other?
HMW encourage less superficial dialogue?
HMW make superficial interactions less annoying and burdensome?
HMW make catching-up the most exciting part of a friendship?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HMW detect when cherished friendships are drifting apart?
HMW encourage stronger communication as friendships change?
HMW make mismatches in life stages refreshing instead of distancing?
HMW help Hollie find more effortless ways to remain relevance?
HMW incorporate Hollie into her friend’s lives in more natural ways (than babyproofing)?
HMW open a dialogue between Hollie and her friends about how best to sustain their cherished bonds?
HMW encourage empathy in friendships despite a lack of shared experience?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HMW Give John the tools to create meaningful interactions no matter the context
HMW create more intimate interactions in long-distance relationships
HMW make being vulnerable fun?
HMW remind John of the relationships he cares about most?
HMW use distance for friends to learn new things about each other?
HMW encourage less superficial dialogue?
HMW make superficial interactions less annoying and burdensome?
HMW make catching-up the most exciting part of a friendship?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HMW Give John the tools to create meaningful interactions no matter the context
HMW create more intimate interactions in long-distance relationships
HMW make being vulnerable fun?
HMW remind John of the relationships he cares about most?
HMW use distance for friends to learn new things about each other?
HMW encourage less superficial dialogue?
HMW make superficial interactions less annoying and burdensome?
HMW make catching-up the most exciting part of a friendship?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itch.com?utm_medium=product-presentation&amp;utm_source=powerpoint-export&amp;utm_campaign=bottom_bar_cta&amp;utm_content=b899bab2-47a6-4be7-94b3-c5067071d3f4&amp;utm_term=PDF-PPTX-lastslide&amp;ad_group=last_slide" TargetMode="External"/><Relationship Id="rId1" Type="http://schemas.openxmlformats.org/officeDocument/2006/relationships/image" Target="../media/image-1-1.png"/><Relationship Id="rId2" Type="http://schemas.openxmlformats.org/officeDocument/2006/relationships/image" Target="../media/image-1-2.svg"/><Relationship Id="rId4" Type="http://schemas.openxmlformats.org/officeDocument/2006/relationships/slideLayout" Target="../slideLayouts/slideLayout1.xml"/><Relationship Id="rId5"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4" Type="http://schemas.openxmlformats.org/officeDocument/2006/relationships/hyperlink" Target="https://pitch.com?utm_medium=product-presentation&amp;utm_source=powerpoint-export&amp;utm_campaign=bottom_bar_cta&amp;utm_content=b899bab2-47a6-4be7-94b3-c5067071d3f4&amp;utm_term=PDF-PPTX-lastslide&amp;ad_group=last_slide" TargetMode="External"/><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sv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4" Type="http://schemas.openxmlformats.org/officeDocument/2006/relationships/hyperlink" Target="https://pitch.com?utm_medium=product-presentation&amp;utm_source=powerpoint-export&amp;utm_campaign=bottom_bar_cta&amp;utm_content=b899bab2-47a6-4be7-94b3-c5067071d3f4&amp;utm_term=PDF-PPTX-lastslide&amp;ad_group=last_slide" TargetMode="External"/><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sv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3" Type="http://schemas.openxmlformats.org/officeDocument/2006/relationships/hyperlink" Target="https://pitch.com?utm_medium=product-presentation&amp;utm_source=powerpoint-export&amp;utm_campaign=bottom_bar_cta&amp;utm_content=b899bab2-47a6-4be7-94b3-c5067071d3f4&amp;utm_term=PDF-PPTX-lastslide&amp;ad_group=last_slide" TargetMode="External"/><Relationship Id="rId1" Type="http://schemas.openxmlformats.org/officeDocument/2006/relationships/image" Target="../media/image-12-1.png"/><Relationship Id="rId2" Type="http://schemas.openxmlformats.org/officeDocument/2006/relationships/image" Target="../media/image-12-2.svg"/><Relationship Id="rId3" Type="http://schemas.openxmlformats.org/officeDocument/2006/relationships/image" Target="../media/image-12-3.png"/><Relationship Id="rId4" Type="http://schemas.openxmlformats.org/officeDocument/2006/relationships/image" Target="../media/image-12-4.svg"/><Relationship Id="rId5" Type="http://schemas.openxmlformats.org/officeDocument/2006/relationships/image" Target="../media/image-12-5.png"/><Relationship Id="rId6" Type="http://schemas.openxmlformats.org/officeDocument/2006/relationships/image" Target="../media/image-12-6.svg"/><Relationship Id="rId7" Type="http://schemas.openxmlformats.org/officeDocument/2006/relationships/image" Target="../media/image-12-7.png"/><Relationship Id="rId8" Type="http://schemas.openxmlformats.org/officeDocument/2006/relationships/image" Target="../media/image-12-8.svg"/><Relationship Id="rId9" Type="http://schemas.openxmlformats.org/officeDocument/2006/relationships/image" Target="../media/image-12-9.png"/><Relationship Id="rId10" Type="http://schemas.openxmlformats.org/officeDocument/2006/relationships/image" Target="../media/image-12-10.svg"/><Relationship Id="rId11" Type="http://schemas.openxmlformats.org/officeDocument/2006/relationships/image" Target="../media/image-12-11.png"/><Relationship Id="rId12" Type="http://schemas.openxmlformats.org/officeDocument/2006/relationships/image" Target="../media/image-12-12.svg"/><Relationship Id="rId14" Type="http://schemas.openxmlformats.org/officeDocument/2006/relationships/slideLayout" Target="../slideLayouts/slideLayout1.xml"/><Relationship Id="rId1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s://pitch.com?utm_medium=product-presentation&amp;utm_source=powerpoint-export&amp;utm_campaign=bottom_bar_cta&amp;utm_content=b899bab2-47a6-4be7-94b3-c5067071d3f4&amp;utm_term=PDF-PPTX-lastslide&amp;ad_group=last_slide" TargetMode="External"/><Relationship Id="rId1" Type="http://schemas.openxmlformats.org/officeDocument/2006/relationships/image" Target="../media/image-13-1.png"/><Relationship Id="rId2" Type="http://schemas.openxmlformats.org/officeDocument/2006/relationships/image" Target="../media/image-13-2.sv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4" Type="http://schemas.openxmlformats.org/officeDocument/2006/relationships/hyperlink" Target="https://pitch.com?utm_medium=product-presentation&amp;utm_source=powerpoint-export&amp;utm_campaign=bottom_bar_cta&amp;utm_content=b899bab2-47a6-4be7-94b3-c5067071d3f4&amp;utm_term=PDF-PPTX-lastslide&amp;ad_group=last_slide" TargetMode="External"/><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sv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4" Type="http://schemas.openxmlformats.org/officeDocument/2006/relationships/hyperlink" Target="https://pitch.com?utm_medium=product-presentation&amp;utm_source=powerpoint-export&amp;utm_campaign=bottom_bar_cta&amp;utm_content=b899bab2-47a6-4be7-94b3-c5067071d3f4&amp;utm_term=PDF-PPTX-lastslide&amp;ad_group=last_slide" TargetMode="External"/><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sv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4" Type="http://schemas.openxmlformats.org/officeDocument/2006/relationships/hyperlink" Target="https://pitch.com?utm_medium=product-presentation&amp;utm_source=powerpoint-export&amp;utm_campaign=bottom_bar_cta&amp;utm_content=b899bab2-47a6-4be7-94b3-c5067071d3f4&amp;utm_term=PDF-PPTX-lastslide&amp;ad_group=last_slide" TargetMode="External"/><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sv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4" Type="http://schemas.openxmlformats.org/officeDocument/2006/relationships/hyperlink" Target="https://pitch.com?utm_medium=product-presentation&amp;utm_source=powerpoint-export&amp;utm_campaign=bottom_bar_cta&amp;utm_content=b899bab2-47a6-4be7-94b3-c5067071d3f4&amp;utm_term=PDF-PPTX-lastslide&amp;ad_group=last_slide" TargetMode="External"/><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sv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4" Type="http://schemas.openxmlformats.org/officeDocument/2006/relationships/hyperlink" Target="https://pitch.com?utm_medium=product-presentation&amp;utm_source=powerpoint-export&amp;utm_campaign=bottom_bar_cta&amp;utm_content=b899bab2-47a6-4be7-94b3-c5067071d3f4&amp;utm_term=PDF-PPTX-lastslide&amp;ad_group=last_slide" TargetMode="External"/><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sv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4" Type="http://schemas.openxmlformats.org/officeDocument/2006/relationships/hyperlink" Target="https://pitch.com?utm_medium=product-presentation&amp;utm_source=powerpoint-export&amp;utm_campaign=bottom_bar_cta&amp;utm_content=b899bab2-47a6-4be7-94b3-c5067071d3f4&amp;utm_term=PDF-PPTX-lastslide&amp;ad_group=last_slide" TargetMode="External"/><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sv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hyperlink" Target="https://pitch.com?utm_medium=product-presentation&amp;utm_source=powerpoint-export&amp;utm_campaign=bottom_bar_cta&amp;utm_content=b899bab2-47a6-4be7-94b3-c5067071d3f4&amp;utm_term=PDF-PPTX-lastslide&amp;ad_group=last_slide" TargetMode="External"/><Relationship Id="rId1" Type="http://schemas.openxmlformats.org/officeDocument/2006/relationships/image" Target="../media/image-2-1.png"/><Relationship Id="rId2" Type="http://schemas.openxmlformats.org/officeDocument/2006/relationships/image" Target="../media/image-2-2.sv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s://pitch.com?utm_medium=product-presentation&amp;utm_source=powerpoint-export&amp;utm_campaign=bottom_bar_cta&amp;utm_content=b899bab2-47a6-4be7-94b3-c5067071d3f4&amp;utm_term=PDF-PPTX-lastslide&amp;ad_group=last_slide" TargetMode="External"/><Relationship Id="rId1" Type="http://schemas.openxmlformats.org/officeDocument/2006/relationships/image" Target="../media/image-20-1.png"/><Relationship Id="rId2" Type="http://schemas.openxmlformats.org/officeDocument/2006/relationships/image" Target="../media/image-20-2.svg"/><Relationship Id="rId4" Type="http://schemas.openxmlformats.org/officeDocument/2006/relationships/slideLayout" Target="../slideLayouts/slideLayout1.xml"/><Relationship Id="rId5"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5" Type="http://schemas.openxmlformats.org/officeDocument/2006/relationships/hyperlink" Target="https://pitch.com?utm_medium=product-presentation&amp;utm_source=powerpoint-export&amp;utm_campaign=bottom_bar_cta&amp;utm_content=b899bab2-47a6-4be7-94b3-c5067071d3f4&amp;utm_term=PDF-PPTX-lastslide&amp;ad_group=last_slide" TargetMode="External"/><Relationship Id="rId1" Type="http://schemas.openxmlformats.org/officeDocument/2006/relationships/image" Target="../media/image-21-1.png"/><Relationship Id="rId2" Type="http://schemas.openxmlformats.org/officeDocument/2006/relationships/image" Target="../media/image-21-2.png"/><Relationship Id="rId3" Type="http://schemas.openxmlformats.org/officeDocument/2006/relationships/image" Target="../media/image-21-3.png"/><Relationship Id="rId4" Type="http://schemas.openxmlformats.org/officeDocument/2006/relationships/image" Target="../media/image-21-4.svg"/><Relationship Id="rId6" Type="http://schemas.openxmlformats.org/officeDocument/2006/relationships/slideLayout" Target="../slideLayouts/slideLayout1.xml"/><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23" Type="http://schemas.openxmlformats.org/officeDocument/2006/relationships/hyperlink" Target="https://pitch.com?utm_medium=product-presentation&amp;utm_source=powerpoint-export&amp;utm_campaign=bottom_bar_cta&amp;utm_content=b899bab2-47a6-4be7-94b3-c5067071d3f4&amp;utm_term=PDF-PPTX-lastslide&amp;ad_group=last_slide" TargetMode="External"/><Relationship Id="rId1" Type="http://schemas.openxmlformats.org/officeDocument/2006/relationships/image" Target="../media/image-22-1.png"/><Relationship Id="rId2" Type="http://schemas.openxmlformats.org/officeDocument/2006/relationships/image" Target="../media/image-22-2.svg"/><Relationship Id="rId3" Type="http://schemas.openxmlformats.org/officeDocument/2006/relationships/image" Target="../media/image-22-3.png"/><Relationship Id="rId4" Type="http://schemas.openxmlformats.org/officeDocument/2006/relationships/image" Target="../media/image-22-4.svg"/><Relationship Id="rId5" Type="http://schemas.openxmlformats.org/officeDocument/2006/relationships/image" Target="../media/image-22-5.png"/><Relationship Id="rId6" Type="http://schemas.openxmlformats.org/officeDocument/2006/relationships/image" Target="../media/image-22-6.svg"/><Relationship Id="rId7" Type="http://schemas.openxmlformats.org/officeDocument/2006/relationships/image" Target="../media/image-22-7.png"/><Relationship Id="rId8" Type="http://schemas.openxmlformats.org/officeDocument/2006/relationships/image" Target="../media/image-22-8.svg"/><Relationship Id="rId9" Type="http://schemas.openxmlformats.org/officeDocument/2006/relationships/image" Target="../media/image-22-9.png"/><Relationship Id="rId10" Type="http://schemas.openxmlformats.org/officeDocument/2006/relationships/image" Target="../media/image-22-10.svg"/><Relationship Id="rId11" Type="http://schemas.openxmlformats.org/officeDocument/2006/relationships/image" Target="../media/image-22-11.png"/><Relationship Id="rId12" Type="http://schemas.openxmlformats.org/officeDocument/2006/relationships/image" Target="../media/image-22-12.svg"/><Relationship Id="rId13" Type="http://schemas.openxmlformats.org/officeDocument/2006/relationships/image" Target="../media/image-22-13.png"/><Relationship Id="rId14" Type="http://schemas.openxmlformats.org/officeDocument/2006/relationships/image" Target="../media/image-22-14.png"/><Relationship Id="rId15" Type="http://schemas.openxmlformats.org/officeDocument/2006/relationships/image" Target="../media/image-22-15.svg"/><Relationship Id="rId16" Type="http://schemas.openxmlformats.org/officeDocument/2006/relationships/image" Target="../media/image-22-16.png"/><Relationship Id="rId17" Type="http://schemas.openxmlformats.org/officeDocument/2006/relationships/image" Target="../media/image-22-17.svg"/><Relationship Id="rId18" Type="http://schemas.openxmlformats.org/officeDocument/2006/relationships/image" Target="../media/image-22-18.png"/><Relationship Id="rId19" Type="http://schemas.openxmlformats.org/officeDocument/2006/relationships/image" Target="../media/image-22-19.svg"/><Relationship Id="rId20" Type="http://schemas.openxmlformats.org/officeDocument/2006/relationships/image" Target="../media/image-22-20.png"/><Relationship Id="rId21" Type="http://schemas.openxmlformats.org/officeDocument/2006/relationships/image" Target="../media/image-22-21.png"/><Relationship Id="rId22" Type="http://schemas.openxmlformats.org/officeDocument/2006/relationships/image" Target="../media/image-22-22.svg"/><Relationship Id="rId24" Type="http://schemas.openxmlformats.org/officeDocument/2006/relationships/slideLayout" Target="../slideLayouts/slideLayout1.xml"/><Relationship Id="rId25"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5" Type="http://schemas.openxmlformats.org/officeDocument/2006/relationships/hyperlink" Target="https://pitch.com?utm_medium=product-presentation&amp;utm_source=powerpoint-export&amp;utm_campaign=bottom_bar_cta&amp;utm_content=b899bab2-47a6-4be7-94b3-c5067071d3f4&amp;utm_term=PDF-PPTX-lastslide&amp;ad_group=last_slide" TargetMode="External"/><Relationship Id="rId1" Type="http://schemas.openxmlformats.org/officeDocument/2006/relationships/image" Target="../media/image-23-1.png"/><Relationship Id="rId2" Type="http://schemas.openxmlformats.org/officeDocument/2006/relationships/image" Target="../media/image-23-2.png"/><Relationship Id="rId3" Type="http://schemas.openxmlformats.org/officeDocument/2006/relationships/image" Target="../media/image-23-3.png"/><Relationship Id="rId4" Type="http://schemas.openxmlformats.org/officeDocument/2006/relationships/image" Target="../media/image-23-4.svg"/><Relationship Id="rId6" Type="http://schemas.openxmlformats.org/officeDocument/2006/relationships/slideLayout" Target="../slideLayouts/slideLayout1.xml"/><Relationship Id="rId7"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27" Type="http://schemas.openxmlformats.org/officeDocument/2006/relationships/hyperlink" Target="https://pitch.com?utm_medium=product-presentation&amp;utm_source=powerpoint-export&amp;utm_campaign=bottom_bar_cta&amp;utm_content=b899bab2-47a6-4be7-94b3-c5067071d3f4&amp;utm_term=PDF-PPTX-lastslide&amp;ad_group=last_slide" TargetMode="External"/><Relationship Id="rId1" Type="http://schemas.openxmlformats.org/officeDocument/2006/relationships/image" Target="../media/image-24-1.png"/><Relationship Id="rId2" Type="http://schemas.openxmlformats.org/officeDocument/2006/relationships/image" Target="../media/image-24-2.svg"/><Relationship Id="rId3" Type="http://schemas.openxmlformats.org/officeDocument/2006/relationships/image" Target="../media/image-24-3.png"/><Relationship Id="rId4" Type="http://schemas.openxmlformats.org/officeDocument/2006/relationships/image" Target="../media/image-24-4.svg"/><Relationship Id="rId5" Type="http://schemas.openxmlformats.org/officeDocument/2006/relationships/image" Target="../media/image-24-5.png"/><Relationship Id="rId6" Type="http://schemas.openxmlformats.org/officeDocument/2006/relationships/image" Target="../media/image-24-6.svg"/><Relationship Id="rId7" Type="http://schemas.openxmlformats.org/officeDocument/2006/relationships/image" Target="../media/image-24-7.png"/><Relationship Id="rId8" Type="http://schemas.openxmlformats.org/officeDocument/2006/relationships/image" Target="../media/image-24-8.svg"/><Relationship Id="rId9" Type="http://schemas.openxmlformats.org/officeDocument/2006/relationships/image" Target="../media/image-24-9.png"/><Relationship Id="rId10" Type="http://schemas.openxmlformats.org/officeDocument/2006/relationships/image" Target="../media/image-24-10.svg"/><Relationship Id="rId11" Type="http://schemas.openxmlformats.org/officeDocument/2006/relationships/image" Target="../media/image-24-11.png"/><Relationship Id="rId12" Type="http://schemas.openxmlformats.org/officeDocument/2006/relationships/image" Target="../media/image-24-12.svg"/><Relationship Id="rId13" Type="http://schemas.openxmlformats.org/officeDocument/2006/relationships/image" Target="../media/image-24-13.png"/><Relationship Id="rId14" Type="http://schemas.openxmlformats.org/officeDocument/2006/relationships/image" Target="../media/image-24-14.png"/><Relationship Id="rId15" Type="http://schemas.openxmlformats.org/officeDocument/2006/relationships/image" Target="../media/image-24-15.png"/><Relationship Id="rId16" Type="http://schemas.openxmlformats.org/officeDocument/2006/relationships/image" Target="../media/image-24-16.png"/><Relationship Id="rId17" Type="http://schemas.openxmlformats.org/officeDocument/2006/relationships/image" Target="../media/image-24-17.png"/><Relationship Id="rId18" Type="http://schemas.openxmlformats.org/officeDocument/2006/relationships/image" Target="../media/image-24-18.png"/><Relationship Id="rId19" Type="http://schemas.openxmlformats.org/officeDocument/2006/relationships/image" Target="../media/image-24-19.svg"/><Relationship Id="rId20" Type="http://schemas.openxmlformats.org/officeDocument/2006/relationships/image" Target="../media/image-24-20.png"/><Relationship Id="rId21" Type="http://schemas.openxmlformats.org/officeDocument/2006/relationships/image" Target="../media/image-24-21.svg"/><Relationship Id="rId22" Type="http://schemas.openxmlformats.org/officeDocument/2006/relationships/image" Target="../media/image-24-22.png"/><Relationship Id="rId23" Type="http://schemas.openxmlformats.org/officeDocument/2006/relationships/image" Target="../media/image-24-23.svg"/><Relationship Id="rId24" Type="http://schemas.openxmlformats.org/officeDocument/2006/relationships/image" Target="../media/image-24-24.png"/><Relationship Id="rId25" Type="http://schemas.openxmlformats.org/officeDocument/2006/relationships/image" Target="../media/image-24-25.png"/><Relationship Id="rId26" Type="http://schemas.openxmlformats.org/officeDocument/2006/relationships/image" Target="../media/image-24-26.svg"/><Relationship Id="rId28" Type="http://schemas.openxmlformats.org/officeDocument/2006/relationships/slideLayout" Target="../slideLayouts/slideLayout1.xml"/><Relationship Id="rId29"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6" Type="http://schemas.openxmlformats.org/officeDocument/2006/relationships/hyperlink" Target="https://pitch.com?utm_medium=product-presentation&amp;utm_source=powerpoint-export&amp;utm_campaign=bottom_bar_cta&amp;utm_content=b899bab2-47a6-4be7-94b3-c5067071d3f4&amp;utm_term=PDF-PPTX-lastslide&amp;ad_group=last_slide" TargetMode="External"/><Relationship Id="rId1" Type="http://schemas.openxmlformats.org/officeDocument/2006/relationships/image" Target="../media/image-25-1.png"/><Relationship Id="rId2" Type="http://schemas.openxmlformats.org/officeDocument/2006/relationships/image" Target="../media/image-25-2.png"/><Relationship Id="rId3" Type="http://schemas.openxmlformats.org/officeDocument/2006/relationships/image" Target="../media/image-25-3.png"/><Relationship Id="rId4" Type="http://schemas.openxmlformats.org/officeDocument/2006/relationships/image" Target="../media/image-25-4.png"/><Relationship Id="rId5" Type="http://schemas.openxmlformats.org/officeDocument/2006/relationships/image" Target="../media/image-25-5.svg"/><Relationship Id="rId7" Type="http://schemas.openxmlformats.org/officeDocument/2006/relationships/slideLayout" Target="../slideLayouts/slideLayout1.xml"/><Relationship Id="rId8"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24" Type="http://schemas.openxmlformats.org/officeDocument/2006/relationships/hyperlink" Target="https://pitch.com?utm_medium=product-presentation&amp;utm_source=powerpoint-export&amp;utm_campaign=bottom_bar_cta&amp;utm_content=b899bab2-47a6-4be7-94b3-c5067071d3f4&amp;utm_term=PDF-PPTX-lastslide&amp;ad_group=last_slide" TargetMode="External"/><Relationship Id="rId1" Type="http://schemas.openxmlformats.org/officeDocument/2006/relationships/image" Target="../media/image-26-1.png"/><Relationship Id="rId2" Type="http://schemas.openxmlformats.org/officeDocument/2006/relationships/image" Target="../media/image-26-2.svg"/><Relationship Id="rId3" Type="http://schemas.openxmlformats.org/officeDocument/2006/relationships/image" Target="../media/image-26-3.png"/><Relationship Id="rId4" Type="http://schemas.openxmlformats.org/officeDocument/2006/relationships/image" Target="../media/image-26-4.svg"/><Relationship Id="rId5" Type="http://schemas.openxmlformats.org/officeDocument/2006/relationships/image" Target="../media/image-26-5.png"/><Relationship Id="rId6" Type="http://schemas.openxmlformats.org/officeDocument/2006/relationships/image" Target="../media/image-26-6.svg"/><Relationship Id="rId7" Type="http://schemas.openxmlformats.org/officeDocument/2006/relationships/image" Target="../media/image-26-7.png"/><Relationship Id="rId8" Type="http://schemas.openxmlformats.org/officeDocument/2006/relationships/image" Target="../media/image-26-8.svg"/><Relationship Id="rId9" Type="http://schemas.openxmlformats.org/officeDocument/2006/relationships/image" Target="../media/image-26-9.png"/><Relationship Id="rId10" Type="http://schemas.openxmlformats.org/officeDocument/2006/relationships/image" Target="../media/image-26-10.svg"/><Relationship Id="rId11" Type="http://schemas.openxmlformats.org/officeDocument/2006/relationships/image" Target="../media/image-26-11.png"/><Relationship Id="rId12" Type="http://schemas.openxmlformats.org/officeDocument/2006/relationships/image" Target="../media/image-26-12.png"/><Relationship Id="rId13" Type="http://schemas.openxmlformats.org/officeDocument/2006/relationships/image" Target="../media/image-26-13.png"/><Relationship Id="rId14" Type="http://schemas.openxmlformats.org/officeDocument/2006/relationships/image" Target="../media/image-26-14.png"/><Relationship Id="rId15" Type="http://schemas.openxmlformats.org/officeDocument/2006/relationships/image" Target="../media/image-26-15.png"/><Relationship Id="rId16" Type="http://schemas.openxmlformats.org/officeDocument/2006/relationships/image" Target="../media/image-26-16.png"/><Relationship Id="rId17" Type="http://schemas.openxmlformats.org/officeDocument/2006/relationships/image" Target="../media/image-26-17.svg"/><Relationship Id="rId18" Type="http://schemas.openxmlformats.org/officeDocument/2006/relationships/image" Target="../media/image-26-18.png"/><Relationship Id="rId19" Type="http://schemas.openxmlformats.org/officeDocument/2006/relationships/image" Target="../media/image-26-19.svg"/><Relationship Id="rId20" Type="http://schemas.openxmlformats.org/officeDocument/2006/relationships/image" Target="../media/image-26-20.png"/><Relationship Id="rId21" Type="http://schemas.openxmlformats.org/officeDocument/2006/relationships/image" Target="../media/image-26-21.svg"/><Relationship Id="rId22" Type="http://schemas.openxmlformats.org/officeDocument/2006/relationships/image" Target="../media/image-26-22.png"/><Relationship Id="rId23" Type="http://schemas.openxmlformats.org/officeDocument/2006/relationships/image" Target="../media/image-26-23.svg"/><Relationship Id="rId25" Type="http://schemas.openxmlformats.org/officeDocument/2006/relationships/slideLayout" Target="../slideLayouts/slideLayout1.xml"/><Relationship Id="rId26"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hyperlink" Target="https://pitch.com?utm_medium=product-presentation&amp;utm_source=powerpoint-export&amp;utm_campaign=bottom_bar_cta&amp;utm_content=b899bab2-47a6-4be7-94b3-c5067071d3f4&amp;utm_term=PDF-PPTX-lastslide&amp;ad_group=last_slide" TargetMode="External"/><Relationship Id="rId1" Type="http://schemas.openxmlformats.org/officeDocument/2006/relationships/image" Target="../media/image-27-1.png"/><Relationship Id="rId2" Type="http://schemas.openxmlformats.org/officeDocument/2006/relationships/image" Target="../media/image-27-2.svg"/><Relationship Id="rId4" Type="http://schemas.openxmlformats.org/officeDocument/2006/relationships/slideLayout" Target="../slideLayouts/slideLayout1.xml"/><Relationship Id="rId5"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hyperlink" Target="https://pitch.com?utm_medium=product-presentation&amp;utm_source=powerpoint-export&amp;utm_campaign=bottom_bar_cta&amp;utm_content=b899bab2-47a6-4be7-94b3-c5067071d3f4&amp;utm_term=PDF-PPTX-lastslide&amp;ad_group=last_slide" TargetMode="External"/><Relationship Id="rId1" Type="http://schemas.openxmlformats.org/officeDocument/2006/relationships/image" Target="../media/image-28-1.png"/><Relationship Id="rId2" Type="http://schemas.openxmlformats.org/officeDocument/2006/relationships/image" Target="../media/image-28-2.svg"/><Relationship Id="rId4" Type="http://schemas.openxmlformats.org/officeDocument/2006/relationships/slideLayout" Target="../slideLayouts/slideLayout1.xml"/><Relationship Id="rId5"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3" Type="http://schemas.openxmlformats.org/officeDocument/2006/relationships/hyperlink" Target="https://pitch.com?utm_medium=product-presentation&amp;utm_source=powerpoint-export&amp;utm_campaign=bottom_bar_cta&amp;utm_content=b899bab2-47a6-4be7-94b3-c5067071d3f4&amp;utm_term=PDF-PPTX-lastslide&amp;ad_group=last_slide" TargetMode="External"/><Relationship Id="rId1" Type="http://schemas.openxmlformats.org/officeDocument/2006/relationships/image" Target="../media/image-29-1.png"/><Relationship Id="rId2" Type="http://schemas.openxmlformats.org/officeDocument/2006/relationships/image" Target="../media/image-29-2.svg"/><Relationship Id="rId3" Type="http://schemas.openxmlformats.org/officeDocument/2006/relationships/image" Target="../media/image-29-3.png"/><Relationship Id="rId4" Type="http://schemas.openxmlformats.org/officeDocument/2006/relationships/image" Target="../media/image-29-4.svg"/><Relationship Id="rId5" Type="http://schemas.openxmlformats.org/officeDocument/2006/relationships/image" Target="../media/image-29-5.png"/><Relationship Id="rId6" Type="http://schemas.openxmlformats.org/officeDocument/2006/relationships/image" Target="../media/image-29-6.svg"/><Relationship Id="rId7" Type="http://schemas.openxmlformats.org/officeDocument/2006/relationships/image" Target="../media/image-29-7.png"/><Relationship Id="rId8" Type="http://schemas.openxmlformats.org/officeDocument/2006/relationships/image" Target="../media/image-29-8.svg"/><Relationship Id="rId9" Type="http://schemas.openxmlformats.org/officeDocument/2006/relationships/image" Target="../media/image-29-9.png"/><Relationship Id="rId10" Type="http://schemas.openxmlformats.org/officeDocument/2006/relationships/image" Target="../media/image-29-10.svg"/><Relationship Id="rId11" Type="http://schemas.openxmlformats.org/officeDocument/2006/relationships/image" Target="../media/image-29-11.png"/><Relationship Id="rId12" Type="http://schemas.openxmlformats.org/officeDocument/2006/relationships/image" Target="../media/image-29-12.svg"/><Relationship Id="rId14" Type="http://schemas.openxmlformats.org/officeDocument/2006/relationships/slideLayout" Target="../slideLayouts/slideLayout1.xml"/><Relationship Id="rId15"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6" Type="http://schemas.openxmlformats.org/officeDocument/2006/relationships/hyperlink" Target="https://pitch.com?utm_medium=product-presentation&amp;utm_source=powerpoint-export&amp;utm_campaign=bottom_bar_cta&amp;utm_content=b899bab2-47a6-4be7-94b3-c5067071d3f4&amp;utm_term=PDF-PPTX-lastslide&amp;ad_group=last_slide" TargetMode="External"/><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sv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hyperlink" Target="https://pitch.com?utm_medium=product-presentation&amp;utm_source=powerpoint-export&amp;utm_campaign=bottom_bar_cta&amp;utm_content=b899bab2-47a6-4be7-94b3-c5067071d3f4&amp;utm_term=PDF-PPTX-lastslide&amp;ad_group=last_slide" TargetMode="External"/><Relationship Id="rId1" Type="http://schemas.openxmlformats.org/officeDocument/2006/relationships/image" Target="../media/image-30-1.png"/><Relationship Id="rId2" Type="http://schemas.openxmlformats.org/officeDocument/2006/relationships/image" Target="../media/image-30-2.svg"/><Relationship Id="rId4" Type="http://schemas.openxmlformats.org/officeDocument/2006/relationships/slideLayout" Target="../slideLayouts/slideLayout1.xml"/><Relationship Id="rId5"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hyperlink" Target="https://pitch.com?utm_medium=product-presentation&amp;utm_source=powerpoint-export&amp;utm_campaign=bottom_bar_cta&amp;utm_content=b899bab2-47a6-4be7-94b3-c5067071d3f4&amp;utm_term=PDF-PPTX-lastslide&amp;ad_group=last_slide" TargetMode="External"/><Relationship Id="rId1" Type="http://schemas.openxmlformats.org/officeDocument/2006/relationships/image" Target="../media/image-31-1.png"/><Relationship Id="rId2" Type="http://schemas.openxmlformats.org/officeDocument/2006/relationships/image" Target="../media/image-31-2.svg"/><Relationship Id="rId4" Type="http://schemas.openxmlformats.org/officeDocument/2006/relationships/slideLayout" Target="../slideLayouts/slideLayout1.xml"/><Relationship Id="rId5"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hyperlink" Target="https://pitch.com?utm_medium=product-presentation&amp;utm_source=powerpoint-export&amp;utm_campaign=bottom_bar_cta&amp;utm_content=b899bab2-47a6-4be7-94b3-c5067071d3f4&amp;utm_term=PDF-PPTX-lastslide&amp;ad_group=last_slide" TargetMode="External"/><Relationship Id="rId1" Type="http://schemas.openxmlformats.org/officeDocument/2006/relationships/image" Target="../media/image-32-1.png"/><Relationship Id="rId2" Type="http://schemas.openxmlformats.org/officeDocument/2006/relationships/image" Target="../media/image-32-2.svg"/><Relationship Id="rId4" Type="http://schemas.openxmlformats.org/officeDocument/2006/relationships/slideLayout" Target="../slideLayouts/slideLayout1.xml"/><Relationship Id="rId5"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hyperlink" Target="https://pitch.com?utm_medium=product-presentation&amp;utm_source=powerpoint-export&amp;utm_campaign=bottom_bar_cta&amp;utm_content=b899bab2-47a6-4be7-94b3-c5067071d3f4&amp;utm_term=PDF-PPTX-lastslide&amp;ad_group=last_slide" TargetMode="External"/><Relationship Id="rId1" Type="http://schemas.openxmlformats.org/officeDocument/2006/relationships/image" Target="../media/image-33-1.png"/><Relationship Id="rId2" Type="http://schemas.openxmlformats.org/officeDocument/2006/relationships/image" Target="../media/image-33-2.svg"/><Relationship Id="rId4" Type="http://schemas.openxmlformats.org/officeDocument/2006/relationships/slideLayout" Target="../slideLayouts/slideLayout1.xml"/><Relationship Id="rId5"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hyperlink" Target="https://pitch.com?utm_medium=product-presentation&amp;utm_source=powerpoint-export&amp;utm_campaign=bottom_bar_cta&amp;utm_content=b899bab2-47a6-4be7-94b3-c5067071d3f4&amp;utm_term=PDF-PPTX-lastslide&amp;ad_group=last_slide" TargetMode="External"/><Relationship Id="rId1" Type="http://schemas.openxmlformats.org/officeDocument/2006/relationships/image" Target="../media/image-34-1.png"/><Relationship Id="rId2" Type="http://schemas.openxmlformats.org/officeDocument/2006/relationships/image" Target="../media/image-34-2.svg"/><Relationship Id="rId4" Type="http://schemas.openxmlformats.org/officeDocument/2006/relationships/slideLayout" Target="../slideLayouts/slideLayout1.xml"/><Relationship Id="rId5"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hyperlink" Target="https://docs.google.com/document/d/1Eu5FMDXUVwhOMVnTht4CdGbVDzg3lcrcNPud8m2kbyM/edit" TargetMode="External"/><Relationship Id="rId4" Type="http://schemas.openxmlformats.org/officeDocument/2006/relationships/hyperlink" Target="https://pitch.com?utm_medium=product-presentation&amp;utm_source=powerpoint-export&amp;utm_campaign=bottom_bar_cta&amp;utm_content=b899bab2-47a6-4be7-94b3-c5067071d3f4&amp;utm_term=PDF-PPTX-lastslide&amp;ad_group=last_slide" TargetMode="External"/><Relationship Id="rId2" Type="http://schemas.openxmlformats.org/officeDocument/2006/relationships/image" Target="../media/image-35-1.png"/><Relationship Id="rId3" Type="http://schemas.openxmlformats.org/officeDocument/2006/relationships/image" Target="../media/image-35-2.svg"/><Relationship Id="rId5" Type="http://schemas.openxmlformats.org/officeDocument/2006/relationships/slideLayout" Target="../slideLayouts/slideLayout1.xml"/><Relationship Id="rId6"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hyperlink" Target="https://pitch.com/?utm_medium=product-presentation&amp;utm_source=powerpoint-export&amp;utm_campaign=last_slide&amp;utm_content=b899bab2-47a6-4be7-94b3-c5067071d3f4&amp;utm_term=PDF-PPTX-lastslide&amp;ad_group=last_slide" TargetMode="External"/><Relationship Id="rId1" Type="http://schemas.openxmlformats.org/officeDocument/2006/relationships/image" Target="../media/image-36-1.png"/><Relationship Id="rId2" Type="http://schemas.openxmlformats.org/officeDocument/2006/relationships/image" Target="../media/image-36-2.png"/><Relationship Id="rId4" Type="http://schemas.openxmlformats.org/officeDocument/2006/relationships/slideLayout" Target="../slideLayouts/slideLayout1.xml"/><Relationship Id="rId5"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5" Type="http://schemas.openxmlformats.org/officeDocument/2006/relationships/hyperlink" Target="https://pitch.com?utm_medium=product-presentation&amp;utm_source=powerpoint-export&amp;utm_campaign=bottom_bar_cta&amp;utm_content=b899bab2-47a6-4be7-94b3-c5067071d3f4&amp;utm_term=PDF-PPTX-lastslide&amp;ad_group=last_slide" TargetMode="External"/><Relationship Id="rId1" Type="http://schemas.openxmlformats.org/officeDocument/2006/relationships/image" Target="../media/image-4-1.png"/><Relationship Id="rId2" Type="http://schemas.openxmlformats.org/officeDocument/2006/relationships/image" Target="../media/image-4-2.svg"/><Relationship Id="rId3" Type="http://schemas.openxmlformats.org/officeDocument/2006/relationships/image" Target="../media/image-4-3.png"/><Relationship Id="rId4" Type="http://schemas.openxmlformats.org/officeDocument/2006/relationships/image" Target="../media/image-4-4.sv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s://pitch.com?utm_medium=product-presentation&amp;utm_source=powerpoint-export&amp;utm_campaign=bottom_bar_cta&amp;utm_content=b899bab2-47a6-4be7-94b3-c5067071d3f4&amp;utm_term=PDF-PPTX-lastslide&amp;ad_group=last_slide" TargetMode="External"/><Relationship Id="rId1" Type="http://schemas.openxmlformats.org/officeDocument/2006/relationships/image" Target="../media/image-5-1.png"/><Relationship Id="rId2" Type="http://schemas.openxmlformats.org/officeDocument/2006/relationships/image" Target="../media/image-5-2.sv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7" Type="http://schemas.openxmlformats.org/officeDocument/2006/relationships/hyperlink" Target="https://pitch.com?utm_medium=product-presentation&amp;utm_source=powerpoint-export&amp;utm_campaign=bottom_bar_cta&amp;utm_content=b899bab2-47a6-4be7-94b3-c5067071d3f4&amp;utm_term=PDF-PPTX-lastslide&amp;ad_group=last_slide" TargetMode="External"/><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svg"/><Relationship Id="rId8" Type="http://schemas.openxmlformats.org/officeDocument/2006/relationships/slideLayout" Target="../slideLayouts/slideLayout1.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5" Type="http://schemas.openxmlformats.org/officeDocument/2006/relationships/hyperlink" Target="https://pitch.com?utm_medium=product-presentation&amp;utm_source=powerpoint-export&amp;utm_campaign=bottom_bar_cta&amp;utm_content=b899bab2-47a6-4be7-94b3-c5067071d3f4&amp;utm_term=PDF-PPTX-lastslide&amp;ad_group=last_slide" TargetMode="External"/><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sv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4" Type="http://schemas.openxmlformats.org/officeDocument/2006/relationships/hyperlink" Target="https://pitch.com?utm_medium=product-presentation&amp;utm_source=powerpoint-export&amp;utm_campaign=bottom_bar_cta&amp;utm_content=b899bab2-47a6-4be7-94b3-c5067071d3f4&amp;utm_term=PDF-PPTX-lastslide&amp;ad_group=last_slide" TargetMode="External"/><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sv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4" Type="http://schemas.openxmlformats.org/officeDocument/2006/relationships/hyperlink" Target="https://pitch.com?utm_medium=product-presentation&amp;utm_source=powerpoint-export&amp;utm_campaign=bottom_bar_cta&amp;utm_content=b899bab2-47a6-4be7-94b3-c5067071d3f4&amp;utm_term=PDF-PPTX-lastslide&amp;ad_group=last_slide" TargetMode="External"/><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sv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EFA"/>
        </a:solidFill>
      </p:bgPr>
    </p:bg>
    <p:spTree>
      <p:nvGrpSpPr>
        <p:cNvPr id="1" name=""/>
        <p:cNvGrpSpPr/>
        <p:nvPr/>
      </p:nvGrpSpPr>
      <p:grpSpPr>
        <a:xfrm>
          <a:off x="0" y="0"/>
          <a:ext cx="0" cy="0"/>
          <a:chOff x="0" y="0"/>
          <a:chExt cx="0" cy="0"/>
        </a:xfrm>
      </p:grpSpPr>
      <p:sp>
        <p:nvSpPr>
          <p:cNvPr id="3" name="Text 0"/>
          <p:cNvSpPr/>
          <p:nvPr/>
        </p:nvSpPr>
        <p:spPr>
          <a:xfrm>
            <a:off x="605508" y="1993877"/>
            <a:ext cx="8229600" cy="1157288"/>
          </a:xfrm>
          <a:prstGeom prst="rect">
            <a:avLst/>
          </a:prstGeom>
          <a:noFill/>
          <a:ln/>
        </p:spPr>
        <p:txBody>
          <a:bodyPr wrap="square" lIns="0" tIns="0" rIns="0" bIns="0" rtlCol="0" anchor="b"/>
          <a:lstStyle/>
          <a:p>
            <a:pPr algn="l">
              <a:lnSpc>
                <a:spcPts val="9113"/>
              </a:lnSpc>
            </a:pPr>
            <a:r>
              <a:rPr lang="en-US" sz="10100" b="1" spc="-84" kern="0" dirty="0">
                <a:solidFill>
                  <a:srgbClr val="473D3C"/>
                </a:solidFill>
                <a:latin typeface="Overpass" pitchFamily="34" charset="0"/>
                <a:ea typeface="Overpass" pitchFamily="34" charset="-122"/>
                <a:cs typeface="Overpass" pitchFamily="34" charset="-120"/>
              </a:rPr>
              <a:t>Define</a:t>
            </a:r>
            <a:pPr algn="l">
              <a:lnSpc>
                <a:spcPts val="9113"/>
              </a:lnSpc>
            </a:pPr>
            <a:r>
              <a:rPr lang="en-US" sz="10100" b="1" spc="-84" kern="0" dirty="0">
                <a:solidFill>
                  <a:srgbClr val="D8240C"/>
                </a:solidFill>
                <a:latin typeface="Overpass" pitchFamily="34" charset="0"/>
                <a:ea typeface="Overpass" pitchFamily="34" charset="-122"/>
                <a:cs typeface="Overpass" pitchFamily="34" charset="-120"/>
              </a:rPr>
              <a:t> &amp; </a:t>
            </a:r>
            <a:pPr algn="l">
              <a:lnSpc>
                <a:spcPts val="9113"/>
              </a:lnSpc>
            </a:pPr>
            <a:r>
              <a:rPr lang="en-US" sz="10100" b="1" spc="-84" kern="0" dirty="0">
                <a:solidFill>
                  <a:srgbClr val="473D3C"/>
                </a:solidFill>
                <a:latin typeface="Overpass" pitchFamily="34" charset="0"/>
                <a:ea typeface="Overpass" pitchFamily="34" charset="-122"/>
                <a:cs typeface="Overpass" pitchFamily="34" charset="-120"/>
              </a:rPr>
              <a:t>Ideate</a:t>
            </a:r>
            <a:endParaRPr lang="en-US" sz="10125" dirty="0"/>
          </a:p>
        </p:txBody>
      </p:sp>
      <p:sp>
        <p:nvSpPr>
          <p:cNvPr id="4" name="Text 1"/>
          <p:cNvSpPr/>
          <p:nvPr/>
        </p:nvSpPr>
        <p:spPr>
          <a:xfrm>
            <a:off x="476250" y="476250"/>
            <a:ext cx="2743200" cy="535781"/>
          </a:xfrm>
          <a:prstGeom prst="rect">
            <a:avLst/>
          </a:prstGeom>
          <a:noFill/>
          <a:ln/>
        </p:spPr>
        <p:txBody>
          <a:bodyPr wrap="square" lIns="0" tIns="0" rIns="0" bIns="0" rtlCol="0" anchor="t"/>
          <a:lstStyle/>
          <a:p>
            <a:pPr algn="l">
              <a:lnSpc>
                <a:spcPts val="1406"/>
              </a:lnSpc>
            </a:pPr>
            <a:r>
              <a:rPr lang="en-US" sz="1100" b="1" spc="-60" kern="0" dirty="0">
                <a:solidFill>
                  <a:srgbClr val="D8240C"/>
                </a:solidFill>
                <a:latin typeface="Overpass" pitchFamily="34" charset="0"/>
                <a:ea typeface="Overpass" pitchFamily="34" charset="-122"/>
                <a:cs typeface="Overpass" pitchFamily="34" charset="-120"/>
              </a:rPr>
              <a:t>Team TLC</a:t>
            </a:r>
            <a:endParaRPr lang="en-US" sz="1125" dirty="0"/>
          </a:p>
          <a:p>
            <a:pPr algn="l">
              <a:lnSpc>
                <a:spcPts val="1406"/>
              </a:lnSpc>
            </a:pPr>
            <a:r>
              <a:rPr lang="en-US" sz="1100" b="0" spc="-60" kern="0" dirty="0">
                <a:solidFill>
                  <a:srgbClr val="473D3C"/>
                </a:solidFill>
                <a:latin typeface="Overpass" pitchFamily="34" charset="0"/>
                <a:ea typeface="Overpass" pitchFamily="34" charset="-122"/>
                <a:cs typeface="Overpass" pitchFamily="34" charset="-120"/>
              </a:rPr>
              <a:t>Gabriel Iluma, Paige Olson, Chloe Pae</a:t>
            </a:r>
            <a:endParaRPr lang="en-US" sz="1125" dirty="0"/>
          </a:p>
          <a:p>
            <a:pPr algn="l">
              <a:lnSpc>
                <a:spcPts val="1406"/>
              </a:lnSpc>
            </a:pPr>
            <a:r>
              <a:rPr lang="en-US" sz="1100" b="0" spc="-60" kern="0" dirty="0">
                <a:solidFill>
                  <a:srgbClr val="473D3C"/>
                </a:solidFill>
                <a:latin typeface="Overpass" pitchFamily="34" charset="0"/>
                <a:ea typeface="Overpass" pitchFamily="34" charset="-122"/>
                <a:cs typeface="Overpass" pitchFamily="34" charset="-120"/>
              </a:rPr>
              <a:t>CS 147 - Preserving the Past</a:t>
            </a:r>
            <a:endParaRPr lang="en-US" sz="1125" dirty="0"/>
          </a:p>
        </p:txBody>
      </p:sp>
      <p:sp>
        <p:nvSpPr>
          <p:cNvPr id="5" name="Text 2"/>
          <p:cNvSpPr/>
          <p:nvPr/>
        </p:nvSpPr>
        <p:spPr>
          <a:xfrm>
            <a:off x="475417" y="3367529"/>
            <a:ext cx="8229600" cy="338137"/>
          </a:xfrm>
          <a:prstGeom prst="rect">
            <a:avLst/>
          </a:prstGeom>
          <a:noFill/>
          <a:ln/>
        </p:spPr>
        <p:txBody>
          <a:bodyPr wrap="square" lIns="0" tIns="0" rIns="0" bIns="0" rtlCol="0" anchor="t"/>
          <a:lstStyle/>
          <a:p>
            <a:pPr algn="ctr">
              <a:lnSpc>
                <a:spcPts val="2688"/>
              </a:lnSpc>
            </a:pPr>
            <a:r>
              <a:rPr lang="en-US" sz="2400" b="1" spc="-36" kern="0" dirty="0">
                <a:solidFill>
                  <a:srgbClr val="979797"/>
                </a:solidFill>
                <a:latin typeface="Overpass" pitchFamily="34" charset="0"/>
                <a:ea typeface="Overpass" pitchFamily="34" charset="-122"/>
                <a:cs typeface="Overpass" pitchFamily="34" charset="-120"/>
              </a:rPr>
              <a:t>Assignment 2</a:t>
            </a:r>
            <a:endParaRPr lang="en-US" sz="2400" dirty="0"/>
          </a:p>
        </p:txBody>
      </p:sp>
      <p:pic>
        <p:nvPicPr>
          <p:cNvPr id="6" name="Image 0" descr="https://pitch-assets-ccb95893-de3f-4266-973c-20049231b248.s3.eu-west-1.amazonaws.com/try-pitch-pdf-export-logo.svg">
            <a:hlinkClick r:id="rId3" tooltip=""/>
          </p:cNvPr>
          <p:cNvPicPr>
            <a:picLocks noChangeAspect="1"/>
          </p:cNvPicPr>
          <p:nvPr/>
        </p:nvPicPr>
        <p:blipFill>
          <a:blip r:embed="rId1">
            <a:extLst>
              <a:ext uri="{96DAC541-7B7A-43D3-8B79-37D633B846F1}">
                <asvg:svgBlip xmlns:asvg="http://schemas.microsoft.com/office/drawing/2016/SVG/main" r:embed="rId2"/>
              </a:ext>
            </a:extLst>
          </a:blip>
          <a:srcRect l="0" r="0" t="0" b="0"/>
          <a:stretch/>
        </p:blipFill>
        <p:spPr>
          <a:xfrm>
            <a:off x="136595" y="4803153"/>
            <a:ext cx="515221" cy="22730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EFA"/>
        </a:solidFill>
      </p:bgPr>
    </p:bg>
    <p:spTree>
      <p:nvGrpSpPr>
        <p:cNvPr id="1" name=""/>
        <p:cNvGrpSpPr/>
        <p:nvPr/>
      </p:nvGrpSpPr>
      <p:grpSpPr>
        <a:xfrm>
          <a:off x="0" y="0"/>
          <a:ext cx="0" cy="0"/>
          <a:chOff x="0" y="0"/>
          <a:chExt cx="0" cy="0"/>
        </a:xfrm>
      </p:grpSpPr>
      <p:pic>
        <p:nvPicPr>
          <p:cNvPr id="3" name="Image 0" descr="https://pitch-assets-ccb95893-de3f-4266-973c-20049231b248.s3.eu-west-1.amazonaws.com/d58da395-d2cf-4590-bb22-9d372f14d1d3?pitch-bytes=633992&amp;pitch-content-type=image%2Fpng">    </p:cNvPr>
          <p:cNvPicPr>
            <a:picLocks noChangeAspect="1"/>
          </p:cNvPicPr>
          <p:nvPr/>
        </p:nvPicPr>
        <p:blipFill>
          <a:blip r:embed="rId1"/>
          <a:srcRect l="0" r="0" t="0" b="0"/>
          <a:stretch/>
        </p:blipFill>
        <p:spPr>
          <a:xfrm>
            <a:off x="395892" y="475488"/>
            <a:ext cx="8360184" cy="4668012"/>
          </a:xfrm>
          <a:prstGeom prst="rect">
            <a:avLst/>
          </a:prstGeom>
        </p:spPr>
      </p:pic>
      <p:sp>
        <p:nvSpPr>
          <p:cNvPr id="4" name="Text 0"/>
          <p:cNvSpPr/>
          <p:nvPr/>
        </p:nvSpPr>
        <p:spPr>
          <a:xfrm>
            <a:off x="173431" y="142558"/>
            <a:ext cx="8229600" cy="423862"/>
          </a:xfrm>
          <a:prstGeom prst="rect">
            <a:avLst/>
          </a:prstGeom>
          <a:noFill/>
          <a:ln/>
        </p:spPr>
        <p:txBody>
          <a:bodyPr wrap="square" lIns="0" tIns="0" rIns="0" bIns="0" rtlCol="0" anchor="t"/>
          <a:lstStyle/>
          <a:p>
            <a:pPr algn="l">
              <a:lnSpc>
                <a:spcPts val="3360"/>
              </a:lnSpc>
            </a:pPr>
            <a:r>
              <a:rPr lang="en-US" sz="3000" b="1" spc="-36" kern="0" dirty="0">
                <a:solidFill>
                  <a:srgbClr val="D8240C">
                    <a:alpha val="56000"/>
                  </a:srgbClr>
                </a:solidFill>
                <a:latin typeface="Overpass" pitchFamily="34" charset="0"/>
                <a:ea typeface="Overpass" pitchFamily="34" charset="-122"/>
                <a:cs typeface="Overpass" pitchFamily="34" charset="-120"/>
              </a:rPr>
              <a:t>Hollie's Empathy Map</a:t>
            </a:r>
            <a:endParaRPr lang="en-US" sz="3000" dirty="0"/>
          </a:p>
        </p:txBody>
      </p:sp>
      <p:pic>
        <p:nvPicPr>
          <p:cNvPr id="5" name="Image 1" descr="https://pitch-assets-ccb95893-de3f-4266-973c-20049231b248.s3.eu-west-1.amazonaws.com/try-pitch-pdf-export-logo.svg">
            <a:hlinkClick r:id="rId4" tooltip=""/>
          </p:cNvPr>
          <p:cNvPicPr>
            <a:picLocks noChangeAspect="1"/>
          </p:cNvPicPr>
          <p:nvPr/>
        </p:nvPicPr>
        <p:blipFill>
          <a:blip r:embed="rId2">
            <a:extLst>
              <a:ext uri="{96DAC541-7B7A-43D3-8B79-37D633B846F1}">
                <asvg:svgBlip xmlns:asvg="http://schemas.microsoft.com/office/drawing/2016/SVG/main" r:embed="rId3"/>
              </a:ext>
            </a:extLst>
          </a:blip>
          <a:srcRect l="0" r="0" t="0" b="0"/>
          <a:stretch/>
        </p:blipFill>
        <p:spPr>
          <a:xfrm>
            <a:off x="136595" y="4803153"/>
            <a:ext cx="515221" cy="22730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EFA"/>
        </a:solidFill>
      </p:bgPr>
    </p:bg>
    <p:spTree>
      <p:nvGrpSpPr>
        <p:cNvPr id="1" name=""/>
        <p:cNvGrpSpPr/>
        <p:nvPr/>
      </p:nvGrpSpPr>
      <p:grpSpPr>
        <a:xfrm>
          <a:off x="0" y="0"/>
          <a:ext cx="0" cy="0"/>
          <a:chOff x="0" y="0"/>
          <a:chExt cx="0" cy="0"/>
        </a:xfrm>
      </p:grpSpPr>
      <p:pic>
        <p:nvPicPr>
          <p:cNvPr id="3" name="Image 0" descr="https://pitch-assets-ccb95893-de3f-4266-973c-20049231b248.s3.eu-west-1.amazonaws.com/d58da395-d2cf-4590-bb22-9d372f14d1d3?pitch-bytes=633992&amp;pitch-content-type=image%2Fpng">    </p:cNvPr>
          <p:cNvPicPr>
            <a:picLocks noChangeAspect="1"/>
          </p:cNvPicPr>
          <p:nvPr/>
        </p:nvPicPr>
        <p:blipFill>
          <a:blip r:embed="rId1"/>
          <a:srcRect l="0" r="0" t="0" b="0"/>
          <a:stretch/>
        </p:blipFill>
        <p:spPr>
          <a:xfrm>
            <a:off x="395892" y="475488"/>
            <a:ext cx="8360184" cy="4668012"/>
          </a:xfrm>
          <a:prstGeom prst="rect">
            <a:avLst/>
          </a:prstGeom>
        </p:spPr>
      </p:pic>
      <p:sp>
        <p:nvSpPr>
          <p:cNvPr id="4" name="Text 0"/>
          <p:cNvSpPr/>
          <p:nvPr/>
        </p:nvSpPr>
        <p:spPr>
          <a:xfrm>
            <a:off x="173431" y="142558"/>
            <a:ext cx="8229600" cy="426720"/>
          </a:xfrm>
          <a:prstGeom prst="rect">
            <a:avLst/>
          </a:prstGeom>
          <a:noFill/>
          <a:ln/>
        </p:spPr>
        <p:txBody>
          <a:bodyPr wrap="square" lIns="0" tIns="0" rIns="0" bIns="0" rtlCol="0" anchor="t"/>
          <a:lstStyle/>
          <a:p>
            <a:pPr algn="l">
              <a:lnSpc>
                <a:spcPts val="3360"/>
              </a:lnSpc>
            </a:pPr>
            <a:r>
              <a:rPr lang="en-US" sz="3000" b="1" spc="-36" kern="0" dirty="0">
                <a:solidFill>
                  <a:srgbClr val="D8240C">
                    <a:alpha val="56000"/>
                  </a:srgbClr>
                </a:solidFill>
                <a:latin typeface="Overpass" pitchFamily="34" charset="0"/>
                <a:ea typeface="Overpass" pitchFamily="34" charset="-122"/>
                <a:cs typeface="Overpass" pitchFamily="34" charset="-120"/>
              </a:rPr>
              <a:t>Hollie's Empathy Map</a:t>
            </a:r>
            <a:endParaRPr lang="en-US" sz="3000" dirty="0"/>
          </a:p>
        </p:txBody>
      </p:sp>
      <p:sp>
        <p:nvSpPr>
          <p:cNvPr id="5" name="Text 1"/>
          <p:cNvSpPr/>
          <p:nvPr/>
        </p:nvSpPr>
        <p:spPr>
          <a:xfrm>
            <a:off x="1669375" y="1173920"/>
            <a:ext cx="1508563" cy="880904"/>
          </a:xfrm>
          <a:prstGeom prst="roundRect">
            <a:avLst>
              <a:gd name="adj" fmla="val 19266"/>
            </a:avLst>
          </a:prstGeom>
          <a:solidFill>
            <a:srgbClr val="C6C6C6"/>
          </a:solidFill>
          <a:ln/>
        </p:spPr>
        <p:txBody>
          <a:bodyPr wrap="square" lIns="83809" tIns="103996" rIns="83809" bIns="103996" rtlCol="0" anchor="ctr"/>
          <a:lstStyle/>
          <a:p>
            <a:pPr algn="ctr">
              <a:lnSpc>
                <a:spcPts val="1406"/>
              </a:lnSpc>
            </a:pPr>
            <a:r>
              <a:rPr lang="en-US" sz="1100" spc="-60" kern="0" dirty="0">
                <a:solidFill>
                  <a:srgbClr val="D8240C"/>
                </a:solidFill>
              </a:rPr>
              <a:t>I wish my friends and I could all live on the same block</a:t>
            </a:r>
            <a:endParaRPr lang="en-US" sz="1125" dirty="0"/>
          </a:p>
        </p:txBody>
      </p:sp>
      <p:sp>
        <p:nvSpPr>
          <p:cNvPr id="6" name="Text 2"/>
          <p:cNvSpPr/>
          <p:nvPr/>
        </p:nvSpPr>
        <p:spPr>
          <a:xfrm>
            <a:off x="6158098" y="983013"/>
            <a:ext cx="1619793" cy="920629"/>
          </a:xfrm>
          <a:prstGeom prst="roundRect">
            <a:avLst>
              <a:gd name="adj" fmla="val 19794"/>
            </a:avLst>
          </a:prstGeom>
          <a:solidFill>
            <a:srgbClr val="C6C6C6"/>
          </a:solidFill>
          <a:ln/>
        </p:spPr>
        <p:txBody>
          <a:bodyPr wrap="square" lIns="89989" tIns="108685" rIns="89989" bIns="108685" rtlCol="0" anchor="ctr"/>
          <a:lstStyle/>
          <a:p>
            <a:pPr algn="ctr">
              <a:lnSpc>
                <a:spcPts val="1406"/>
              </a:lnSpc>
            </a:pPr>
            <a:r>
              <a:rPr lang="en-US" sz="1100" spc="-60" kern="0" dirty="0">
                <a:solidFill>
                  <a:srgbClr val="D8240C"/>
                </a:solidFill>
              </a:rPr>
              <a:t>Different life stages in a friendship can be a good thing</a:t>
            </a:r>
            <a:endParaRPr lang="en-US" sz="1125" dirty="0"/>
          </a:p>
        </p:txBody>
      </p:sp>
      <p:sp>
        <p:nvSpPr>
          <p:cNvPr id="7" name="Text 3"/>
          <p:cNvSpPr/>
          <p:nvPr/>
        </p:nvSpPr>
        <p:spPr>
          <a:xfrm>
            <a:off x="6158098" y="3271185"/>
            <a:ext cx="1508563" cy="880904"/>
          </a:xfrm>
          <a:prstGeom prst="roundRect">
            <a:avLst>
              <a:gd name="adj" fmla="val 19266"/>
            </a:avLst>
          </a:prstGeom>
          <a:solidFill>
            <a:srgbClr val="C6C6C6"/>
          </a:solidFill>
          <a:ln/>
        </p:spPr>
        <p:txBody>
          <a:bodyPr wrap="square" lIns="83809" tIns="103996" rIns="83809" bIns="103996" rtlCol="0" anchor="ctr"/>
          <a:lstStyle/>
          <a:p>
            <a:pPr algn="ctr">
              <a:lnSpc>
                <a:spcPts val="1406"/>
              </a:lnSpc>
            </a:pPr>
            <a:r>
              <a:rPr lang="en-US" sz="1100" spc="-60" kern="0" dirty="0">
                <a:solidFill>
                  <a:srgbClr val="D8240C"/>
                </a:solidFill>
              </a:rPr>
              <a:t>Grateful to be invited in to her friends' lives and families</a:t>
            </a:r>
            <a:endParaRPr lang="en-US" sz="1125" dirty="0"/>
          </a:p>
        </p:txBody>
      </p:sp>
      <p:sp>
        <p:nvSpPr>
          <p:cNvPr id="8" name="Text 4"/>
          <p:cNvSpPr/>
          <p:nvPr/>
        </p:nvSpPr>
        <p:spPr>
          <a:xfrm>
            <a:off x="1494357" y="3152010"/>
            <a:ext cx="1969375" cy="1000080"/>
          </a:xfrm>
          <a:prstGeom prst="roundRect">
            <a:avLst>
              <a:gd name="adj" fmla="val 20000"/>
            </a:avLst>
          </a:prstGeom>
          <a:solidFill>
            <a:srgbClr val="C6C6C6"/>
          </a:solidFill>
          <a:ln/>
        </p:spPr>
        <p:txBody>
          <a:bodyPr wrap="square" lIns="109410" tIns="118065" rIns="109410" bIns="118065" rtlCol="0" anchor="ctr"/>
          <a:lstStyle/>
          <a:p>
            <a:pPr algn="ctr">
              <a:lnSpc>
                <a:spcPts val="1406"/>
              </a:lnSpc>
            </a:pPr>
            <a:r>
              <a:rPr lang="en-US" sz="1100" spc="-60" kern="0" dirty="0">
                <a:solidFill>
                  <a:srgbClr val="D8240C"/>
                </a:solidFill>
              </a:rPr>
              <a:t>I babyproofed my apartment when my friend had a child</a:t>
            </a:r>
            <a:endParaRPr lang="en-US" sz="1125" dirty="0"/>
          </a:p>
        </p:txBody>
      </p:sp>
      <p:pic>
        <p:nvPicPr>
          <p:cNvPr id="9" name="Image 1" descr="https://pitch-assets-ccb95893-de3f-4266-973c-20049231b248.s3.eu-west-1.amazonaws.com/try-pitch-pdf-export-logo.svg">
            <a:hlinkClick r:id="rId4" tooltip=""/>
          </p:cNvPr>
          <p:cNvPicPr>
            <a:picLocks noChangeAspect="1"/>
          </p:cNvPicPr>
          <p:nvPr/>
        </p:nvPicPr>
        <p:blipFill>
          <a:blip r:embed="rId2">
            <a:extLst>
              <a:ext uri="{96DAC541-7B7A-43D3-8B79-37D633B846F1}">
                <asvg:svgBlip xmlns:asvg="http://schemas.microsoft.com/office/drawing/2016/SVG/main" r:embed="rId3"/>
              </a:ext>
            </a:extLst>
          </a:blip>
          <a:srcRect l="0" r="0" t="0" b="0"/>
          <a:stretch/>
        </p:blipFill>
        <p:spPr>
          <a:xfrm>
            <a:off x="136595" y="4803153"/>
            <a:ext cx="515221" cy="22730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EFA"/>
        </a:solidFill>
      </p:bgPr>
    </p:bg>
    <p:spTree>
      <p:nvGrpSpPr>
        <p:cNvPr id="1" name=""/>
        <p:cNvGrpSpPr/>
        <p:nvPr/>
      </p:nvGrpSpPr>
      <p:grpSpPr>
        <a:xfrm>
          <a:off x="0" y="0"/>
          <a:ext cx="0" cy="0"/>
          <a:chOff x="0" y="0"/>
          <a:chExt cx="0" cy="0"/>
        </a:xfrm>
      </p:grpSpPr>
      <p:sp>
        <p:nvSpPr>
          <p:cNvPr id="3" name="Text 0"/>
          <p:cNvSpPr/>
          <p:nvPr/>
        </p:nvSpPr>
        <p:spPr>
          <a:xfrm>
            <a:off x="4573367" y="1237621"/>
            <a:ext cx="2743200" cy="214313"/>
          </a:xfrm>
          <a:prstGeom prst="rect">
            <a:avLst/>
          </a:prstGeom>
          <a:noFill/>
          <a:ln/>
        </p:spPr>
        <p:txBody>
          <a:bodyPr wrap="square" lIns="0" tIns="0" rIns="0" bIns="0" rtlCol="0" anchor="t"/>
          <a:lstStyle/>
          <a:p>
            <a:pPr algn="l">
              <a:lnSpc>
                <a:spcPts val="1688"/>
              </a:lnSpc>
            </a:pPr>
            <a:r>
              <a:rPr lang="en-US" sz="1400" b="0" spc="-36" kern="0" dirty="0">
                <a:solidFill>
                  <a:srgbClr val="D8240C"/>
                </a:solidFill>
                <a:latin typeface="Overpass" pitchFamily="34" charset="0"/>
                <a:ea typeface="Overpass" pitchFamily="34" charset="-122"/>
                <a:cs typeface="Overpass" pitchFamily="34" charset="-120"/>
              </a:rPr>
              <a:t>Hollie's Interview</a:t>
            </a:r>
            <a:endParaRPr lang="en-US" sz="1350" dirty="0"/>
          </a:p>
        </p:txBody>
      </p:sp>
      <p:sp>
        <p:nvSpPr>
          <p:cNvPr id="4" name="Text 1"/>
          <p:cNvSpPr/>
          <p:nvPr/>
        </p:nvSpPr>
        <p:spPr>
          <a:xfrm>
            <a:off x="476250" y="1237621"/>
            <a:ext cx="2743200" cy="214312"/>
          </a:xfrm>
          <a:prstGeom prst="rect">
            <a:avLst/>
          </a:prstGeom>
          <a:noFill/>
          <a:ln/>
        </p:spPr>
        <p:txBody>
          <a:bodyPr wrap="square" lIns="0" tIns="0" rIns="0" bIns="0" rtlCol="0" anchor="t"/>
          <a:lstStyle/>
          <a:p>
            <a:pPr algn="l">
              <a:lnSpc>
                <a:spcPts val="1688"/>
              </a:lnSpc>
            </a:pPr>
            <a:r>
              <a:rPr lang="en-US" sz="1400" b="0" spc="-36" kern="0" dirty="0">
                <a:solidFill>
                  <a:srgbClr val="D8240C"/>
                </a:solidFill>
                <a:latin typeface="Overpass" pitchFamily="34" charset="0"/>
                <a:ea typeface="Overpass" pitchFamily="34" charset="-122"/>
                <a:cs typeface="Overpass" pitchFamily="34" charset="-120"/>
              </a:rPr>
              <a:t>Natachi's Interview</a:t>
            </a:r>
            <a:endParaRPr lang="en-US" sz="1350" dirty="0"/>
          </a:p>
        </p:txBody>
      </p:sp>
      <p:sp>
        <p:nvSpPr>
          <p:cNvPr id="5" name="Text 2"/>
          <p:cNvSpPr/>
          <p:nvPr/>
        </p:nvSpPr>
        <p:spPr>
          <a:xfrm>
            <a:off x="475343" y="476250"/>
            <a:ext cx="8229600" cy="426690"/>
          </a:xfrm>
          <a:prstGeom prst="rect">
            <a:avLst/>
          </a:prstGeom>
          <a:noFill/>
          <a:ln/>
        </p:spPr>
        <p:txBody>
          <a:bodyPr wrap="square" lIns="0" tIns="0" rIns="0" bIns="0" rtlCol="0" anchor="t"/>
          <a:lstStyle/>
          <a:p>
            <a:pPr algn="l">
              <a:lnSpc>
                <a:spcPts val="3360"/>
              </a:lnSpc>
            </a:pPr>
            <a:r>
              <a:rPr lang="en-US" sz="3000" b="1" spc="-36" kern="0" dirty="0">
                <a:solidFill>
                  <a:srgbClr val="D8240C"/>
                </a:solidFill>
                <a:latin typeface="Overpass" pitchFamily="34" charset="0"/>
                <a:ea typeface="Overpass" pitchFamily="34" charset="-122"/>
                <a:cs typeface="Overpass" pitchFamily="34" charset="-120"/>
              </a:rPr>
              <a:t>Key Findings</a:t>
            </a:r>
            <a:endParaRPr lang="en-US" sz="3000" dirty="0"/>
          </a:p>
        </p:txBody>
      </p:sp>
      <p:sp>
        <p:nvSpPr>
          <p:cNvPr id="6" name="Text 3"/>
          <p:cNvSpPr/>
          <p:nvPr/>
        </p:nvSpPr>
        <p:spPr>
          <a:xfrm>
            <a:off x="882962" y="1583261"/>
            <a:ext cx="2743200" cy="600075"/>
          </a:xfrm>
          <a:prstGeom prst="rect">
            <a:avLst/>
          </a:prstGeom>
          <a:noFill/>
          <a:ln/>
        </p:spPr>
        <p:txBody>
          <a:bodyPr wrap="square" lIns="0" tIns="0" rIns="0" bIns="0" rtlCol="0" anchor="t"/>
          <a:lstStyle/>
          <a:p>
            <a:pPr algn="l">
              <a:lnSpc>
                <a:spcPts val="1575"/>
              </a:lnSpc>
            </a:pPr>
            <a:r>
              <a:rPr lang="en-US" sz="1100" b="0" spc="-60" kern="0" dirty="0">
                <a:solidFill>
                  <a:srgbClr val="473D3C"/>
                </a:solidFill>
                <a:latin typeface="Overpass" pitchFamily="34" charset="0"/>
                <a:ea typeface="Overpass" pitchFamily="34" charset="-122"/>
                <a:cs typeface="Overpass" pitchFamily="34" charset="-120"/>
              </a:rPr>
              <a:t>Shared experiences - no matter how far in the past they were - can contribute to a strong friendship for years in the future </a:t>
            </a:r>
            <a:endParaRPr lang="en-US" sz="1050" dirty="0"/>
          </a:p>
        </p:txBody>
      </p:sp>
      <p:pic>
        <p:nvPicPr>
          <p:cNvPr id="7" name="Image 0" descr="https://external-media.api.pitch.com/provider/icons8/fluent-systems-regular/key.svg">    </p:cNvPr>
          <p:cNvPicPr>
            <a:picLocks noChangeAspect="1"/>
          </p:cNvPicPr>
          <p:nvPr/>
        </p:nvPicPr>
        <p:blipFill>
          <a:blip r:embed="rId1">
            <a:extLst>
              <a:ext uri="{96DAC541-7B7A-43D3-8B79-37D633B846F1}">
                <asvg:svgBlip xmlns:asvg="http://schemas.microsoft.com/office/drawing/2016/SVG/main" r:embed="rId2"/>
              </a:ext>
            </a:extLst>
          </a:blip>
          <a:srcRect l="0" r="0" t="0" b="0"/>
          <a:stretch/>
        </p:blipFill>
        <p:spPr>
          <a:xfrm>
            <a:off x="475610" y="1546592"/>
            <a:ext cx="275833" cy="275833"/>
          </a:xfrm>
          <a:prstGeom prst="rect">
            <a:avLst/>
          </a:prstGeom>
        </p:spPr>
      </p:pic>
      <p:sp>
        <p:nvSpPr>
          <p:cNvPr id="8" name="Text 4"/>
          <p:cNvSpPr/>
          <p:nvPr/>
        </p:nvSpPr>
        <p:spPr>
          <a:xfrm>
            <a:off x="882962" y="2292969"/>
            <a:ext cx="2743200" cy="600075"/>
          </a:xfrm>
          <a:prstGeom prst="rect">
            <a:avLst/>
          </a:prstGeom>
          <a:noFill/>
          <a:ln/>
        </p:spPr>
        <p:txBody>
          <a:bodyPr wrap="square" lIns="0" tIns="0" rIns="0" bIns="0" rtlCol="0" anchor="t"/>
          <a:lstStyle/>
          <a:p>
            <a:pPr algn="l">
              <a:lnSpc>
                <a:spcPts val="1575"/>
              </a:lnSpc>
            </a:pPr>
            <a:r>
              <a:rPr lang="en-US" sz="1100" b="0" spc="-60" kern="0" dirty="0">
                <a:solidFill>
                  <a:srgbClr val="473D3C"/>
                </a:solidFill>
                <a:latin typeface="Overpass" pitchFamily="34" charset="0"/>
                <a:ea typeface="Overpass" pitchFamily="34" charset="-122"/>
                <a:cs typeface="Overpass" pitchFamily="34" charset="-120"/>
              </a:rPr>
              <a:t>By skipping over the "friendship first date" phase it is possible to build an entirely new group of friends in a short amount of time</a:t>
            </a:r>
            <a:endParaRPr lang="en-US" sz="1050" dirty="0"/>
          </a:p>
        </p:txBody>
      </p:sp>
      <p:pic>
        <p:nvPicPr>
          <p:cNvPr id="9" name="Image 1" descr="https://external-media.api.pitch.com/provider/icons8/fluent-systems-regular/key.svg">    </p:cNvPr>
          <p:cNvPicPr>
            <a:picLocks noChangeAspect="1"/>
          </p:cNvPicPr>
          <p:nvPr/>
        </p:nvPicPr>
        <p:blipFill>
          <a:blip r:embed="rId3">
            <a:extLst>
              <a:ext uri="{96DAC541-7B7A-43D3-8B79-37D633B846F1}">
                <asvg:svgBlip xmlns:asvg="http://schemas.microsoft.com/office/drawing/2016/SVG/main" r:embed="rId4"/>
              </a:ext>
            </a:extLst>
          </a:blip>
          <a:srcRect l="0" r="0" t="0" b="0"/>
          <a:stretch/>
        </p:blipFill>
        <p:spPr>
          <a:xfrm>
            <a:off x="475610" y="2256300"/>
            <a:ext cx="275833" cy="275833"/>
          </a:xfrm>
          <a:prstGeom prst="rect">
            <a:avLst/>
          </a:prstGeom>
        </p:spPr>
      </p:pic>
      <p:sp>
        <p:nvSpPr>
          <p:cNvPr id="10" name="Text 5"/>
          <p:cNvSpPr/>
          <p:nvPr/>
        </p:nvSpPr>
        <p:spPr>
          <a:xfrm>
            <a:off x="882962" y="3103367"/>
            <a:ext cx="2743200" cy="600075"/>
          </a:xfrm>
          <a:prstGeom prst="rect">
            <a:avLst/>
          </a:prstGeom>
          <a:noFill/>
          <a:ln/>
        </p:spPr>
        <p:txBody>
          <a:bodyPr wrap="square" lIns="0" tIns="0" rIns="0" bIns="0" rtlCol="0" anchor="t"/>
          <a:lstStyle/>
          <a:p>
            <a:pPr algn="l">
              <a:lnSpc>
                <a:spcPts val="1575"/>
              </a:lnSpc>
            </a:pPr>
            <a:r>
              <a:rPr lang="en-US" sz="1100" b="0" spc="-60" kern="0" dirty="0">
                <a:solidFill>
                  <a:srgbClr val="473D3C"/>
                </a:solidFill>
                <a:latin typeface="Overpass" pitchFamily="34" charset="0"/>
                <a:ea typeface="Overpass" pitchFamily="34" charset="-122"/>
                <a:cs typeface="Overpass" pitchFamily="34" charset="-120"/>
              </a:rPr>
              <a:t>Sometimes "faking it until you make it is key" — treat your new friends like your best friends, and maybe they will evolve into that</a:t>
            </a:r>
            <a:endParaRPr lang="en-US" sz="1050" dirty="0"/>
          </a:p>
        </p:txBody>
      </p:sp>
      <p:pic>
        <p:nvPicPr>
          <p:cNvPr id="11" name="Image 2" descr="https://external-media.api.pitch.com/provider/icons8/fluent-systems-regular/key.svg">    </p:cNvPr>
          <p:cNvPicPr>
            <a:picLocks noChangeAspect="1"/>
          </p:cNvPicPr>
          <p:nvPr/>
        </p:nvPicPr>
        <p:blipFill>
          <a:blip r:embed="rId5">
            <a:extLst>
              <a:ext uri="{96DAC541-7B7A-43D3-8B79-37D633B846F1}">
                <asvg:svgBlip xmlns:asvg="http://schemas.microsoft.com/office/drawing/2016/SVG/main" r:embed="rId6"/>
              </a:ext>
            </a:extLst>
          </a:blip>
          <a:srcRect l="0" r="0" t="0" b="0"/>
          <a:stretch/>
        </p:blipFill>
        <p:spPr>
          <a:xfrm>
            <a:off x="475610" y="3066698"/>
            <a:ext cx="275833" cy="275833"/>
          </a:xfrm>
          <a:prstGeom prst="rect">
            <a:avLst/>
          </a:prstGeom>
        </p:spPr>
      </p:pic>
      <p:sp>
        <p:nvSpPr>
          <p:cNvPr id="12" name="Text 6"/>
          <p:cNvSpPr/>
          <p:nvPr/>
        </p:nvSpPr>
        <p:spPr>
          <a:xfrm>
            <a:off x="4982604" y="2289824"/>
            <a:ext cx="2743200" cy="600149"/>
          </a:xfrm>
          <a:prstGeom prst="rect">
            <a:avLst/>
          </a:prstGeom>
          <a:noFill/>
          <a:ln/>
        </p:spPr>
        <p:txBody>
          <a:bodyPr wrap="square" lIns="0" tIns="0" rIns="0" bIns="0" rtlCol="0" anchor="t"/>
          <a:lstStyle/>
          <a:p>
            <a:pPr algn="l">
              <a:lnSpc>
                <a:spcPts val="1575"/>
              </a:lnSpc>
            </a:pPr>
            <a:r>
              <a:rPr lang="en-US" sz="1100" b="0" spc="-60" kern="0" dirty="0">
                <a:solidFill>
                  <a:srgbClr val="473D3C"/>
                </a:solidFill>
                <a:latin typeface="Overpass" pitchFamily="34" charset="0"/>
                <a:ea typeface="Overpass" pitchFamily="34" charset="-122"/>
                <a:cs typeface="Overpass" pitchFamily="34" charset="-120"/>
              </a:rPr>
              <a:t>Some people are willing to proactively and drastically change their lives in order to accommodate their friends</a:t>
            </a:r>
            <a:endParaRPr lang="en-US" sz="1050" dirty="0"/>
          </a:p>
        </p:txBody>
      </p:sp>
      <p:pic>
        <p:nvPicPr>
          <p:cNvPr id="13" name="Image 3" descr="https://external-media.api.pitch.com/provider/icons8/fluent-systems-regular/key.svg">    </p:cNvPr>
          <p:cNvPicPr>
            <a:picLocks noChangeAspect="1"/>
          </p:cNvPicPr>
          <p:nvPr/>
        </p:nvPicPr>
        <p:blipFill>
          <a:blip r:embed="rId7">
            <a:extLst>
              <a:ext uri="{96DAC541-7B7A-43D3-8B79-37D633B846F1}">
                <asvg:svgBlip xmlns:asvg="http://schemas.microsoft.com/office/drawing/2016/SVG/main" r:embed="rId8"/>
              </a:ext>
            </a:extLst>
          </a:blip>
          <a:srcRect l="0" r="0" t="0" b="0"/>
          <a:stretch/>
        </p:blipFill>
        <p:spPr>
          <a:xfrm>
            <a:off x="4575252" y="2253155"/>
            <a:ext cx="275833" cy="275833"/>
          </a:xfrm>
          <a:prstGeom prst="rect">
            <a:avLst/>
          </a:prstGeom>
        </p:spPr>
      </p:pic>
      <p:sp>
        <p:nvSpPr>
          <p:cNvPr id="14" name="Text 7"/>
          <p:cNvSpPr/>
          <p:nvPr/>
        </p:nvSpPr>
        <p:spPr>
          <a:xfrm>
            <a:off x="4982604" y="1579581"/>
            <a:ext cx="2743200" cy="400050"/>
          </a:xfrm>
          <a:prstGeom prst="rect">
            <a:avLst/>
          </a:prstGeom>
          <a:noFill/>
          <a:ln/>
        </p:spPr>
        <p:txBody>
          <a:bodyPr wrap="square" lIns="0" tIns="0" rIns="0" bIns="0" rtlCol="0" anchor="t"/>
          <a:lstStyle/>
          <a:p>
            <a:pPr algn="l">
              <a:lnSpc>
                <a:spcPts val="1575"/>
              </a:lnSpc>
            </a:pPr>
            <a:r>
              <a:rPr lang="en-US" sz="1100" b="0" spc="-60" kern="0" dirty="0">
                <a:solidFill>
                  <a:srgbClr val="473D3C"/>
                </a:solidFill>
                <a:latin typeface="Overpass" pitchFamily="34" charset="0"/>
                <a:ea typeface="Overpass" pitchFamily="34" charset="-122"/>
                <a:cs typeface="Overpass" pitchFamily="34" charset="-120"/>
              </a:rPr>
              <a:t>To be best friends, you must be "all in" and embrace your different life stages instead of drifting apart</a:t>
            </a:r>
            <a:endParaRPr lang="en-US" sz="1050" dirty="0"/>
          </a:p>
        </p:txBody>
      </p:sp>
      <p:pic>
        <p:nvPicPr>
          <p:cNvPr id="15" name="Image 4" descr="https://external-media.api.pitch.com/provider/icons8/fluent-systems-regular/key.svg">    </p:cNvPr>
          <p:cNvPicPr>
            <a:picLocks noChangeAspect="1"/>
          </p:cNvPicPr>
          <p:nvPr/>
        </p:nvPicPr>
        <p:blipFill>
          <a:blip r:embed="rId9">
            <a:extLst>
              <a:ext uri="{96DAC541-7B7A-43D3-8B79-37D633B846F1}">
                <asvg:svgBlip xmlns:asvg="http://schemas.microsoft.com/office/drawing/2016/SVG/main" r:embed="rId10"/>
              </a:ext>
            </a:extLst>
          </a:blip>
          <a:srcRect l="0" r="0" t="0" b="0"/>
          <a:stretch/>
        </p:blipFill>
        <p:spPr>
          <a:xfrm>
            <a:off x="4575252" y="1542912"/>
            <a:ext cx="275833" cy="275833"/>
          </a:xfrm>
          <a:prstGeom prst="rect">
            <a:avLst/>
          </a:prstGeom>
        </p:spPr>
      </p:pic>
      <p:pic>
        <p:nvPicPr>
          <p:cNvPr id="16" name="Image 5" descr="https://pitch-assets-ccb95893-de3f-4266-973c-20049231b248.s3.eu-west-1.amazonaws.com/try-pitch-pdf-export-logo.svg">
            <a:hlinkClick r:id="rId13" tooltip=""/>
          </p:cNvPr>
          <p:cNvPicPr>
            <a:picLocks noChangeAspect="1"/>
          </p:cNvPicPr>
          <p:nvPr/>
        </p:nvPicPr>
        <p:blipFill>
          <a:blip r:embed="rId11">
            <a:extLst>
              <a:ext uri="{96DAC541-7B7A-43D3-8B79-37D633B846F1}">
                <asvg:svgBlip xmlns:asvg="http://schemas.microsoft.com/office/drawing/2016/SVG/main" r:embed="rId12"/>
              </a:ext>
            </a:extLst>
          </a:blip>
          <a:srcRect l="0" r="0" t="0" b="0"/>
          <a:stretch/>
        </p:blipFill>
        <p:spPr>
          <a:xfrm>
            <a:off x="136595" y="4803153"/>
            <a:ext cx="515221" cy="22730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EFA"/>
        </a:solidFill>
      </p:bgPr>
    </p:bg>
    <p:spTree>
      <p:nvGrpSpPr>
        <p:cNvPr id="1" name=""/>
        <p:cNvGrpSpPr/>
        <p:nvPr/>
      </p:nvGrpSpPr>
      <p:grpSpPr>
        <a:xfrm>
          <a:off x="0" y="0"/>
          <a:ext cx="0" cy="0"/>
          <a:chOff x="0" y="0"/>
          <a:chExt cx="0" cy="0"/>
        </a:xfrm>
      </p:grpSpPr>
      <p:sp>
        <p:nvSpPr>
          <p:cNvPr id="3" name="Text 0"/>
          <p:cNvSpPr/>
          <p:nvPr/>
        </p:nvSpPr>
        <p:spPr>
          <a:xfrm>
            <a:off x="477752" y="3545886"/>
            <a:ext cx="8229600" cy="771525"/>
          </a:xfrm>
          <a:prstGeom prst="rect">
            <a:avLst/>
          </a:prstGeom>
          <a:noFill/>
          <a:ln/>
        </p:spPr>
        <p:txBody>
          <a:bodyPr wrap="square" lIns="0" tIns="0" rIns="0" bIns="0" rtlCol="0" anchor="b"/>
          <a:lstStyle/>
          <a:p>
            <a:pPr algn="l">
              <a:lnSpc>
                <a:spcPts val="6075"/>
              </a:lnSpc>
            </a:pPr>
            <a:r>
              <a:rPr lang="en-US" sz="6800" b="0" spc="-84" kern="0" dirty="0">
                <a:solidFill>
                  <a:srgbClr val="D8240C"/>
                </a:solidFill>
                <a:latin typeface="Overpass" pitchFamily="34" charset="0"/>
                <a:ea typeface="Overpass" pitchFamily="34" charset="-122"/>
                <a:cs typeface="Overpass" pitchFamily="34" charset="-120"/>
              </a:rPr>
              <a:t>3.</a:t>
            </a:r>
            <a:pPr algn="l">
              <a:lnSpc>
                <a:spcPts val="3240"/>
              </a:lnSpc>
            </a:pPr>
            <a:r>
              <a:rPr lang="en-US" sz="3600" b="0" spc="-84" kern="0" dirty="0">
                <a:solidFill>
                  <a:srgbClr val="D8240C"/>
                </a:solidFill>
                <a:latin typeface="Overpass" pitchFamily="34" charset="0"/>
                <a:ea typeface="Overpass" pitchFamily="34" charset="-122"/>
                <a:cs typeface="Overpass" pitchFamily="34" charset="-120"/>
              </a:rPr>
              <a:t>  </a:t>
            </a:r>
            <a:pPr algn="l">
              <a:lnSpc>
                <a:spcPts val="3240"/>
              </a:lnSpc>
            </a:pPr>
            <a:r>
              <a:rPr lang="en-US" sz="3600" b="0" spc="-84" kern="0" dirty="0">
                <a:solidFill>
                  <a:srgbClr val="979797"/>
                </a:solidFill>
                <a:latin typeface="Overpass" pitchFamily="34" charset="0"/>
                <a:ea typeface="Overpass" pitchFamily="34" charset="-122"/>
                <a:cs typeface="Overpass" pitchFamily="34" charset="-120"/>
              </a:rPr>
              <a:t>POVs | HMWs</a:t>
            </a:r>
            <a:endParaRPr lang="en-US" sz="3600" dirty="0"/>
          </a:p>
        </p:txBody>
      </p:sp>
      <p:pic>
        <p:nvPicPr>
          <p:cNvPr id="4" name="Image 0" descr="https://pitch-assets-ccb95893-de3f-4266-973c-20049231b248.s3.eu-west-1.amazonaws.com/try-pitch-pdf-export-logo.svg">
            <a:hlinkClick r:id="rId3" tooltip=""/>
          </p:cNvPr>
          <p:cNvPicPr>
            <a:picLocks noChangeAspect="1"/>
          </p:cNvPicPr>
          <p:nvPr/>
        </p:nvPicPr>
        <p:blipFill>
          <a:blip r:embed="rId1">
            <a:extLst>
              <a:ext uri="{96DAC541-7B7A-43D3-8B79-37D633B846F1}">
                <asvg:svgBlip xmlns:asvg="http://schemas.microsoft.com/office/drawing/2016/SVG/main" r:embed="rId2"/>
              </a:ext>
            </a:extLst>
          </a:blip>
          <a:srcRect l="0" r="0" t="0" b="0"/>
          <a:stretch/>
        </p:blipFill>
        <p:spPr>
          <a:xfrm>
            <a:off x="136595" y="4803153"/>
            <a:ext cx="515221" cy="22730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EFA"/>
        </a:solidFill>
      </p:bgPr>
    </p:bg>
    <p:spTree>
      <p:nvGrpSpPr>
        <p:cNvPr id="1" name=""/>
        <p:cNvGrpSpPr/>
        <p:nvPr/>
      </p:nvGrpSpPr>
      <p:grpSpPr>
        <a:xfrm>
          <a:off x="0" y="0"/>
          <a:ext cx="0" cy="0"/>
          <a:chOff x="0" y="0"/>
          <a:chExt cx="0" cy="0"/>
        </a:xfrm>
      </p:grpSpPr>
      <p:sp>
        <p:nvSpPr>
          <p:cNvPr id="3" name="Text 0"/>
          <p:cNvSpPr/>
          <p:nvPr/>
        </p:nvSpPr>
        <p:spPr>
          <a:xfrm>
            <a:off x="475343" y="476250"/>
            <a:ext cx="8229600" cy="426690"/>
          </a:xfrm>
          <a:prstGeom prst="rect">
            <a:avLst/>
          </a:prstGeom>
          <a:noFill/>
          <a:ln/>
        </p:spPr>
        <p:txBody>
          <a:bodyPr wrap="square" lIns="0" tIns="0" rIns="0" bIns="0" rtlCol="0" anchor="t"/>
          <a:lstStyle/>
          <a:p>
            <a:pPr algn="l">
              <a:lnSpc>
                <a:spcPts val="3360"/>
              </a:lnSpc>
            </a:pPr>
            <a:r>
              <a:rPr lang="en-US" sz="3000" b="1" spc="-36" kern="0" dirty="0">
                <a:solidFill>
                  <a:srgbClr val="D8240C"/>
                </a:solidFill>
                <a:latin typeface="Overpass" pitchFamily="34" charset="0"/>
                <a:ea typeface="Overpass" pitchFamily="34" charset="-122"/>
                <a:cs typeface="Overpass" pitchFamily="34" charset="-120"/>
              </a:rPr>
              <a:t>Sita: New POV</a:t>
            </a:r>
            <a:endParaRPr lang="en-US" sz="3000" dirty="0"/>
          </a:p>
        </p:txBody>
      </p:sp>
      <p:sp>
        <p:nvSpPr>
          <p:cNvPr id="4" name="Text 1"/>
          <p:cNvSpPr/>
          <p:nvPr/>
        </p:nvSpPr>
        <p:spPr>
          <a:xfrm>
            <a:off x="476250" y="1093003"/>
            <a:ext cx="6400800" cy="3428628"/>
          </a:xfrm>
          <a:prstGeom prst="rect">
            <a:avLst/>
          </a:prstGeom>
          <a:noFill/>
          <a:ln/>
        </p:spPr>
        <p:txBody>
          <a:bodyPr wrap="square" lIns="0" tIns="0" rIns="0" bIns="0" rtlCol="0" anchor="t"/>
          <a:lstStyle/>
          <a:p>
            <a:pPr algn="l" marL="190500" indent="-190500">
              <a:lnSpc>
                <a:spcPts val="1800"/>
              </a:lnSpc>
              <a:buSzPct val="100000"/>
              <a:buChar char="•"/>
            </a:pPr>
            <a:r>
              <a:rPr lang="en-US" sz="1200" b="1" spc="-60" kern="0" dirty="0">
                <a:solidFill>
                  <a:srgbClr val="473D3C"/>
                </a:solidFill>
                <a:latin typeface="Overpass" pitchFamily="34" charset="0"/>
                <a:ea typeface="Overpass" pitchFamily="34" charset="-122"/>
                <a:cs typeface="Overpass" pitchFamily="34" charset="-120"/>
              </a:rPr>
              <a:t>We met…</a:t>
            </a:r>
            <a:endParaRPr lang="en-US" sz="1200" dirty="0"/>
          </a:p>
          <a:p>
            <a:pPr algn="l" lvl="1" marL="381000" indent="-190500">
              <a:lnSpc>
                <a:spcPts val="1800"/>
              </a:lnSpc>
              <a:buSzPct val="100000"/>
              <a:buChar char="•"/>
            </a:pPr>
            <a:r>
              <a:rPr lang="en-US" sz="1200" b="0" spc="-60" kern="0" dirty="0">
                <a:solidFill>
                  <a:srgbClr val="473D3C"/>
                </a:solidFill>
                <a:latin typeface="Overpass" pitchFamily="34" charset="0"/>
                <a:ea typeface="Overpass" pitchFamily="34" charset="-122"/>
                <a:cs typeface="Overpass" pitchFamily="34" charset="-120"/>
              </a:rPr>
              <a:t>Sita, a </a:t>
            </a:r>
            <a:pPr algn="l">
              <a:lnSpc>
                <a:spcPts val="1800"/>
              </a:lnSpc>
            </a:pPr>
            <a:r>
              <a:rPr lang="en-US" sz="1200" b="0" spc="-60" kern="0" dirty="0">
                <a:solidFill>
                  <a:srgbClr val="D8240C"/>
                </a:solidFill>
                <a:latin typeface="Overpass" pitchFamily="34" charset="0"/>
                <a:ea typeface="Overpass" pitchFamily="34" charset="-122"/>
                <a:cs typeface="Overpass" pitchFamily="34" charset="-120"/>
              </a:rPr>
              <a:t>sophomore</a:t>
            </a:r>
            <a:pPr algn="l">
              <a:lnSpc>
                <a:spcPts val="1800"/>
              </a:lnSpc>
            </a:pPr>
            <a:r>
              <a:rPr lang="en-US" sz="1200" b="0" spc="-60" kern="0" dirty="0">
                <a:solidFill>
                  <a:srgbClr val="473D3C"/>
                </a:solidFill>
                <a:latin typeface="Overpass" pitchFamily="34" charset="0"/>
                <a:ea typeface="Overpass" pitchFamily="34" charset="-122"/>
                <a:cs typeface="Overpass" pitchFamily="34" charset="-120"/>
              </a:rPr>
              <a:t> at Stanford in a </a:t>
            </a:r>
            <a:pPr algn="l">
              <a:lnSpc>
                <a:spcPts val="1800"/>
              </a:lnSpc>
            </a:pPr>
            <a:r>
              <a:rPr lang="en-US" sz="1200" b="0" spc="-60" kern="0" dirty="0">
                <a:solidFill>
                  <a:srgbClr val="D8240C"/>
                </a:solidFill>
                <a:latin typeface="Overpass" pitchFamily="34" charset="0"/>
                <a:ea typeface="Overpass" pitchFamily="34" charset="-122"/>
                <a:cs typeface="Overpass" pitchFamily="34" charset="-120"/>
              </a:rPr>
              <a:t>friend group of 10 people</a:t>
            </a:r>
            <a:endParaRPr lang="en-US" sz="1200" dirty="0"/>
          </a:p>
          <a:p>
            <a:pPr algn="l">
              <a:lnSpc>
                <a:spcPts val="1800"/>
              </a:lnSpc>
            </a:pPr>
            <a:endParaRPr lang="en-US" sz="1200" dirty="0"/>
          </a:p>
          <a:p>
            <a:pPr algn="l" marL="190500" indent="-190500">
              <a:lnSpc>
                <a:spcPts val="1800"/>
              </a:lnSpc>
              <a:buSzPct val="100000"/>
              <a:buChar char="•"/>
            </a:pPr>
            <a:r>
              <a:rPr lang="en-US" sz="1200" b="1" spc="-60" kern="0" dirty="0">
                <a:solidFill>
                  <a:srgbClr val="473D3C"/>
                </a:solidFill>
                <a:latin typeface="Overpass" pitchFamily="34" charset="0"/>
                <a:ea typeface="Overpass" pitchFamily="34" charset="-122"/>
                <a:cs typeface="Overpass" pitchFamily="34" charset="-120"/>
              </a:rPr>
              <a:t>We were surprised to notice…</a:t>
            </a:r>
            <a:endParaRPr lang="en-US" sz="1200" dirty="0"/>
          </a:p>
          <a:p>
            <a:pPr algn="l" lvl="1" marL="381000" indent="-190500">
              <a:lnSpc>
                <a:spcPts val="1800"/>
              </a:lnSpc>
              <a:buSzPct val="100000"/>
              <a:buChar char="•"/>
            </a:pPr>
            <a:r>
              <a:rPr lang="en-US" sz="1200" b="0" spc="-60" kern="0" dirty="0">
                <a:solidFill>
                  <a:srgbClr val="473D3C"/>
                </a:solidFill>
                <a:latin typeface="Overpass" pitchFamily="34" charset="0"/>
                <a:ea typeface="Overpass" pitchFamily="34" charset="-122"/>
                <a:cs typeface="Overpass" pitchFamily="34" charset="-120"/>
              </a:rPr>
              <a:t>To achieve spontaneity in her friendships, </a:t>
            </a:r>
            <a:pPr algn="l">
              <a:lnSpc>
                <a:spcPts val="1800"/>
              </a:lnSpc>
            </a:pPr>
            <a:r>
              <a:rPr lang="en-US" sz="1200" b="0" spc="-60" kern="0" dirty="0">
                <a:solidFill>
                  <a:srgbClr val="D8240C"/>
                </a:solidFill>
                <a:latin typeface="Overpass" pitchFamily="34" charset="0"/>
                <a:ea typeface="Overpass" pitchFamily="34" charset="-122"/>
                <a:cs typeface="Overpass" pitchFamily="34" charset="-120"/>
              </a:rPr>
              <a:t>she intentionally leaves for class early to try to run into friends</a:t>
            </a:r>
            <a:endParaRPr lang="en-US" sz="1200" dirty="0"/>
          </a:p>
          <a:p>
            <a:pPr algn="l">
              <a:lnSpc>
                <a:spcPts val="1800"/>
              </a:lnSpc>
            </a:pPr>
            <a:endParaRPr lang="en-US" sz="1200" dirty="0"/>
          </a:p>
          <a:p>
            <a:pPr algn="l" marL="190500" indent="-190500">
              <a:lnSpc>
                <a:spcPts val="1800"/>
              </a:lnSpc>
              <a:buSzPct val="100000"/>
              <a:buChar char="•"/>
            </a:pPr>
            <a:r>
              <a:rPr lang="en-US" sz="1200" b="0" spc="-60" kern="0" dirty="0">
                <a:solidFill>
                  <a:srgbClr val="473D3C"/>
                </a:solidFill>
                <a:latin typeface="Overpass" pitchFamily="34" charset="0"/>
                <a:ea typeface="Overpass" pitchFamily="34" charset="-122"/>
                <a:cs typeface="Overpass" pitchFamily="34" charset="-120"/>
              </a:rPr>
              <a:t> </a:t>
            </a:r>
            <a:pPr algn="l">
              <a:lnSpc>
                <a:spcPts val="1800"/>
              </a:lnSpc>
            </a:pPr>
            <a:r>
              <a:rPr lang="en-US" sz="1200" b="1" spc="-60" kern="0" dirty="0">
                <a:solidFill>
                  <a:srgbClr val="473D3C"/>
                </a:solidFill>
                <a:latin typeface="Overpass" pitchFamily="34" charset="0"/>
                <a:ea typeface="Overpass" pitchFamily="34" charset="-122"/>
                <a:cs typeface="Overpass" pitchFamily="34" charset="-120"/>
              </a:rPr>
              <a:t>We wonder if this means…</a:t>
            </a:r>
            <a:endParaRPr lang="en-US" sz="1200" dirty="0"/>
          </a:p>
          <a:p>
            <a:pPr algn="l" lvl="1" marL="381000" indent="-190500">
              <a:lnSpc>
                <a:spcPts val="1800"/>
              </a:lnSpc>
              <a:buSzPct val="100000"/>
              <a:buChar char="•"/>
            </a:pPr>
            <a:r>
              <a:rPr lang="en-US" sz="1200" b="0" spc="-60" kern="0" dirty="0">
                <a:solidFill>
                  <a:srgbClr val="473D3C"/>
                </a:solidFill>
                <a:latin typeface="Overpass" pitchFamily="34" charset="0"/>
                <a:ea typeface="Overpass" pitchFamily="34" charset="-122"/>
                <a:cs typeface="Overpass" pitchFamily="34" charset="-120"/>
              </a:rPr>
              <a:t>Sita </a:t>
            </a:r>
            <a:pPr algn="l">
              <a:lnSpc>
                <a:spcPts val="1800"/>
              </a:lnSpc>
            </a:pPr>
            <a:r>
              <a:rPr lang="en-US" sz="1200" b="0" spc="-60" kern="0" dirty="0">
                <a:solidFill>
                  <a:srgbClr val="D8240C"/>
                </a:solidFill>
                <a:latin typeface="Overpass" pitchFamily="34" charset="0"/>
                <a:ea typeface="Overpass" pitchFamily="34" charset="-122"/>
                <a:cs typeface="Overpass" pitchFamily="34" charset="-120"/>
              </a:rPr>
              <a:t>might feel vulnerable or exposed when initiating structured plans</a:t>
            </a:r>
            <a:pPr algn="l">
              <a:lnSpc>
                <a:spcPts val="1800"/>
              </a:lnSpc>
            </a:pPr>
            <a:r>
              <a:rPr lang="en-US" sz="1200" b="0" spc="-60" kern="0" dirty="0">
                <a:solidFill>
                  <a:srgbClr val="473D3C"/>
                </a:solidFill>
                <a:latin typeface="Overpass" pitchFamily="34" charset="0"/>
                <a:ea typeface="Overpass" pitchFamily="34" charset="-122"/>
                <a:cs typeface="Overpass" pitchFamily="34" charset="-120"/>
              </a:rPr>
              <a:t> (due to the </a:t>
            </a:r>
            <a:pPr algn="l">
              <a:lnSpc>
                <a:spcPts val="1800"/>
              </a:lnSpc>
            </a:pPr>
            <a:r>
              <a:rPr lang="en-US" sz="1200" b="0" spc="-60" kern="0" dirty="0">
                <a:solidFill>
                  <a:srgbClr val="D8240C"/>
                </a:solidFill>
                <a:latin typeface="Overpass" pitchFamily="34" charset="0"/>
                <a:ea typeface="Overpass" pitchFamily="34" charset="-122"/>
                <a:cs typeface="Overpass" pitchFamily="34" charset="-120"/>
              </a:rPr>
              <a:t>possibility of rejection</a:t>
            </a:r>
            <a:pPr algn="l">
              <a:lnSpc>
                <a:spcPts val="1800"/>
              </a:lnSpc>
            </a:pPr>
            <a:r>
              <a:rPr lang="en-US" sz="1200" b="0" spc="-60" kern="0" dirty="0">
                <a:solidFill>
                  <a:srgbClr val="473D3C"/>
                </a:solidFill>
                <a:latin typeface="Overpass" pitchFamily="34" charset="0"/>
                <a:ea typeface="Overpass" pitchFamily="34" charset="-122"/>
                <a:cs typeface="Overpass" pitchFamily="34" charset="-120"/>
              </a:rPr>
              <a:t>) and instead relies on spontaneous encounters to avoid this fear</a:t>
            </a:r>
            <a:endParaRPr lang="en-US" sz="1200" dirty="0"/>
          </a:p>
          <a:p>
            <a:pPr algn="l">
              <a:lnSpc>
                <a:spcPts val="1800"/>
              </a:lnSpc>
            </a:pPr>
            <a:endParaRPr lang="en-US" sz="1200" dirty="0"/>
          </a:p>
          <a:p>
            <a:pPr algn="l" marL="190500" indent="-190500">
              <a:lnSpc>
                <a:spcPts val="1800"/>
              </a:lnSpc>
              <a:buSzPct val="100000"/>
              <a:buChar char="•"/>
            </a:pPr>
            <a:r>
              <a:rPr lang="en-US" sz="1200" b="1" spc="-60" kern="0" dirty="0">
                <a:solidFill>
                  <a:srgbClr val="473D3C"/>
                </a:solidFill>
                <a:latin typeface="Overpass" pitchFamily="34" charset="0"/>
                <a:ea typeface="Overpass" pitchFamily="34" charset="-122"/>
                <a:cs typeface="Overpass" pitchFamily="34" charset="-120"/>
              </a:rPr>
              <a:t>It would be game-changing if…</a:t>
            </a:r>
            <a:endParaRPr lang="en-US" sz="1200" dirty="0"/>
          </a:p>
          <a:p>
            <a:pPr algn="l" lvl="1" marL="381000" indent="-190500">
              <a:lnSpc>
                <a:spcPts val="1800"/>
              </a:lnSpc>
              <a:buSzPct val="100000"/>
              <a:buChar char="•"/>
            </a:pPr>
            <a:r>
              <a:rPr lang="en-US" sz="1200" b="0" spc="-60" kern="0" dirty="0">
                <a:solidFill>
                  <a:srgbClr val="473D3C"/>
                </a:solidFill>
                <a:latin typeface="Overpass" pitchFamily="34" charset="0"/>
                <a:ea typeface="Overpass" pitchFamily="34" charset="-122"/>
                <a:cs typeface="Overpass" pitchFamily="34" charset="-120"/>
              </a:rPr>
              <a:t>We can empower Sita to</a:t>
            </a:r>
            <a:pPr algn="l">
              <a:lnSpc>
                <a:spcPts val="1800"/>
              </a:lnSpc>
            </a:pPr>
            <a:r>
              <a:rPr lang="en-US" sz="1200" b="0" spc="-60" kern="0" dirty="0">
                <a:solidFill>
                  <a:srgbClr val="D8240C"/>
                </a:solidFill>
                <a:latin typeface="Overpass" pitchFamily="34" charset="0"/>
                <a:ea typeface="Overpass" pitchFamily="34" charset="-122"/>
                <a:cs typeface="Overpass" pitchFamily="34" charset="-120"/>
              </a:rPr>
              <a:t> impulsively initiate moments with friends without the anxiety </a:t>
            </a:r>
            <a:pPr algn="l">
              <a:lnSpc>
                <a:spcPts val="1800"/>
              </a:lnSpc>
            </a:pPr>
            <a:r>
              <a:rPr lang="en-US" sz="1200" b="0" spc="-60" kern="0" dirty="0">
                <a:solidFill>
                  <a:srgbClr val="473D3C"/>
                </a:solidFill>
                <a:latin typeface="Overpass" pitchFamily="34" charset="0"/>
                <a:ea typeface="Overpass" pitchFamily="34" charset="-122"/>
                <a:cs typeface="Overpass" pitchFamily="34" charset="-120"/>
              </a:rPr>
              <a:t>associated with making the first move</a:t>
            </a:r>
            <a:endParaRPr lang="en-US" sz="1200" dirty="0"/>
          </a:p>
        </p:txBody>
      </p:sp>
      <p:pic>
        <p:nvPicPr>
          <p:cNvPr id="5" name="Image 0" descr="https://pitch-assets-ccb95893-de3f-4266-973c-20049231b248.s3.eu-west-1.amazonaws.com/ec3ad0b3-ef85-4b30-b96c-480d4e45590b?pitch-bytes=87305&amp;pitch-content-type=image%2Fjpeg">    </p:cNvPr>
          <p:cNvPicPr>
            <a:picLocks noChangeAspect="1"/>
          </p:cNvPicPr>
          <p:nvPr/>
        </p:nvPicPr>
        <p:blipFill>
          <a:blip r:embed="rId1"/>
          <a:srcRect l="0" r="0" t="0" b="0"/>
          <a:stretch/>
        </p:blipFill>
        <p:spPr>
          <a:xfrm>
            <a:off x="7639468" y="478773"/>
            <a:ext cx="1024455" cy="1024455"/>
          </a:xfrm>
          <a:prstGeom prst="ellipse">
            <a:avLst/>
          </a:prstGeom>
        </p:spPr>
      </p:pic>
      <p:pic>
        <p:nvPicPr>
          <p:cNvPr id="6" name="Image 1" descr="https://pitch-assets-ccb95893-de3f-4266-973c-20049231b248.s3.eu-west-1.amazonaws.com/try-pitch-pdf-export-logo.svg">
            <a:hlinkClick r:id="rId4" tooltip=""/>
          </p:cNvPr>
          <p:cNvPicPr>
            <a:picLocks noChangeAspect="1"/>
          </p:cNvPicPr>
          <p:nvPr/>
        </p:nvPicPr>
        <p:blipFill>
          <a:blip r:embed="rId2">
            <a:extLst>
              <a:ext uri="{96DAC541-7B7A-43D3-8B79-37D633B846F1}">
                <asvg:svgBlip xmlns:asvg="http://schemas.microsoft.com/office/drawing/2016/SVG/main" r:embed="rId3"/>
              </a:ext>
            </a:extLst>
          </a:blip>
          <a:srcRect l="0" r="0" t="0" b="0"/>
          <a:stretch/>
        </p:blipFill>
        <p:spPr>
          <a:xfrm>
            <a:off x="136595" y="4803153"/>
            <a:ext cx="515221" cy="22730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EFA"/>
        </a:solidFill>
      </p:bgPr>
    </p:bg>
    <p:spTree>
      <p:nvGrpSpPr>
        <p:cNvPr id="1" name=""/>
        <p:cNvGrpSpPr/>
        <p:nvPr/>
      </p:nvGrpSpPr>
      <p:grpSpPr>
        <a:xfrm>
          <a:off x="0" y="0"/>
          <a:ext cx="0" cy="0"/>
          <a:chOff x="0" y="0"/>
          <a:chExt cx="0" cy="0"/>
        </a:xfrm>
      </p:grpSpPr>
      <p:sp>
        <p:nvSpPr>
          <p:cNvPr id="3" name="Text 0"/>
          <p:cNvSpPr/>
          <p:nvPr/>
        </p:nvSpPr>
        <p:spPr>
          <a:xfrm>
            <a:off x="475343" y="476250"/>
            <a:ext cx="8229600" cy="426690"/>
          </a:xfrm>
          <a:prstGeom prst="rect">
            <a:avLst/>
          </a:prstGeom>
          <a:noFill/>
          <a:ln/>
        </p:spPr>
        <p:txBody>
          <a:bodyPr wrap="square" lIns="0" tIns="0" rIns="0" bIns="0" rtlCol="0" anchor="t"/>
          <a:lstStyle/>
          <a:p>
            <a:pPr algn="l">
              <a:lnSpc>
                <a:spcPts val="3360"/>
              </a:lnSpc>
            </a:pPr>
            <a:r>
              <a:rPr lang="en-US" sz="3000" b="1" spc="-36" kern="0" dirty="0">
                <a:solidFill>
                  <a:srgbClr val="D8240C"/>
                </a:solidFill>
                <a:latin typeface="Overpass" pitchFamily="34" charset="0"/>
                <a:ea typeface="Overpass" pitchFamily="34" charset="-122"/>
                <a:cs typeface="Overpass" pitchFamily="34" charset="-120"/>
              </a:rPr>
              <a:t>Sita: HMWs</a:t>
            </a:r>
            <a:endParaRPr lang="en-US" sz="3000" dirty="0"/>
          </a:p>
        </p:txBody>
      </p:sp>
      <p:sp>
        <p:nvSpPr>
          <p:cNvPr id="4" name="Text 1"/>
          <p:cNvSpPr/>
          <p:nvPr/>
        </p:nvSpPr>
        <p:spPr>
          <a:xfrm>
            <a:off x="476250" y="2031722"/>
            <a:ext cx="8229600" cy="1071563"/>
          </a:xfrm>
          <a:prstGeom prst="rect">
            <a:avLst/>
          </a:prstGeom>
          <a:noFill/>
          <a:ln/>
        </p:spPr>
        <p:txBody>
          <a:bodyPr wrap="square" lIns="0" tIns="0" rIns="0" bIns="0" rtlCol="0" anchor="t"/>
          <a:lstStyle/>
          <a:p>
            <a:pPr algn="l" marL="190500" indent="-190500">
              <a:lnSpc>
                <a:spcPts val="2813"/>
              </a:lnSpc>
              <a:buSzPct val="100000"/>
              <a:buChar char="•"/>
            </a:pPr>
            <a:r>
              <a:rPr lang="en-US" sz="1900" b="0" spc="-60" kern="0" dirty="0">
                <a:solidFill>
                  <a:srgbClr val="473D3C"/>
                </a:solidFill>
                <a:latin typeface="Overpass" pitchFamily="34" charset="0"/>
                <a:ea typeface="Overpass" pitchFamily="34" charset="-122"/>
                <a:cs typeface="Overpass" pitchFamily="34" charset="-120"/>
              </a:rPr>
              <a:t>HMW empower individuals to initiate time with friends without feeling needy?</a:t>
            </a:r>
            <a:endParaRPr lang="en-US" sz="1875" dirty="0"/>
          </a:p>
          <a:p>
            <a:pPr algn="l" marL="190500" indent="-190500">
              <a:lnSpc>
                <a:spcPts val="2813"/>
              </a:lnSpc>
              <a:buSzPct val="100000"/>
              <a:buChar char="•"/>
            </a:pPr>
            <a:r>
              <a:rPr lang="en-US" sz="1900" b="0" spc="-60" kern="0" dirty="0">
                <a:solidFill>
                  <a:srgbClr val="473D3C"/>
                </a:solidFill>
                <a:latin typeface="Overpass" pitchFamily="34" charset="0"/>
                <a:ea typeface="Overpass" pitchFamily="34" charset="-122"/>
                <a:cs typeface="Overpass" pitchFamily="34" charset="-120"/>
              </a:rPr>
              <a:t>HMW not bear sole responsibility of event-planning for her friend group?</a:t>
            </a:r>
            <a:endParaRPr lang="en-US" sz="1875" dirty="0"/>
          </a:p>
          <a:p>
            <a:pPr algn="l" marL="190500" indent="-190500">
              <a:lnSpc>
                <a:spcPts val="2813"/>
              </a:lnSpc>
              <a:buSzPct val="100000"/>
              <a:buChar char="•"/>
            </a:pPr>
            <a:r>
              <a:rPr lang="en-US" sz="1900" b="1" spc="-60" kern="0" dirty="0">
                <a:solidFill>
                  <a:srgbClr val="D8240C"/>
                </a:solidFill>
                <a:latin typeface="Overpass" pitchFamily="34" charset="0"/>
                <a:ea typeface="Overpass" pitchFamily="34" charset="-122"/>
                <a:cs typeface="Overpass" pitchFamily="34" charset="-120"/>
              </a:rPr>
              <a:t>HMW make planning hangouts as easy as booking an Uber?</a:t>
            </a:r>
            <a:endParaRPr lang="en-US" sz="1875" dirty="0"/>
          </a:p>
        </p:txBody>
      </p:sp>
      <p:pic>
        <p:nvPicPr>
          <p:cNvPr id="5" name="Image 0" descr="https://pitch-assets-ccb95893-de3f-4266-973c-20049231b248.s3.eu-west-1.amazonaws.com/ec3ad0b3-ef85-4b30-b96c-480d4e45590b?pitch-bytes=87305&amp;pitch-content-type=image%2Fjpeg">    </p:cNvPr>
          <p:cNvPicPr>
            <a:picLocks noChangeAspect="1"/>
          </p:cNvPicPr>
          <p:nvPr/>
        </p:nvPicPr>
        <p:blipFill>
          <a:blip r:embed="rId1"/>
          <a:srcRect l="0" r="0" t="0" b="0"/>
          <a:stretch/>
        </p:blipFill>
        <p:spPr>
          <a:xfrm>
            <a:off x="7639468" y="478773"/>
            <a:ext cx="1024455" cy="1024455"/>
          </a:xfrm>
          <a:prstGeom prst="ellipse">
            <a:avLst/>
          </a:prstGeom>
        </p:spPr>
      </p:pic>
      <p:pic>
        <p:nvPicPr>
          <p:cNvPr id="6" name="Image 1" descr="https://pitch-assets-ccb95893-de3f-4266-973c-20049231b248.s3.eu-west-1.amazonaws.com/try-pitch-pdf-export-logo.svg">
            <a:hlinkClick r:id="rId4" tooltip=""/>
          </p:cNvPr>
          <p:cNvPicPr>
            <a:picLocks noChangeAspect="1"/>
          </p:cNvPicPr>
          <p:nvPr/>
        </p:nvPicPr>
        <p:blipFill>
          <a:blip r:embed="rId2">
            <a:extLst>
              <a:ext uri="{96DAC541-7B7A-43D3-8B79-37D633B846F1}">
                <asvg:svgBlip xmlns:asvg="http://schemas.microsoft.com/office/drawing/2016/SVG/main" r:embed="rId3"/>
              </a:ext>
            </a:extLst>
          </a:blip>
          <a:srcRect l="0" r="0" t="0" b="0"/>
          <a:stretch/>
        </p:blipFill>
        <p:spPr>
          <a:xfrm>
            <a:off x="136595" y="4803153"/>
            <a:ext cx="515221" cy="22730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EFA"/>
        </a:solidFill>
      </p:bgPr>
    </p:bg>
    <p:spTree>
      <p:nvGrpSpPr>
        <p:cNvPr id="1" name=""/>
        <p:cNvGrpSpPr/>
        <p:nvPr/>
      </p:nvGrpSpPr>
      <p:grpSpPr>
        <a:xfrm>
          <a:off x="0" y="0"/>
          <a:ext cx="0" cy="0"/>
          <a:chOff x="0" y="0"/>
          <a:chExt cx="0" cy="0"/>
        </a:xfrm>
      </p:grpSpPr>
      <p:sp>
        <p:nvSpPr>
          <p:cNvPr id="3" name="Text 0"/>
          <p:cNvSpPr/>
          <p:nvPr/>
        </p:nvSpPr>
        <p:spPr>
          <a:xfrm>
            <a:off x="475343" y="476250"/>
            <a:ext cx="8229600" cy="426690"/>
          </a:xfrm>
          <a:prstGeom prst="rect">
            <a:avLst/>
          </a:prstGeom>
          <a:noFill/>
          <a:ln/>
        </p:spPr>
        <p:txBody>
          <a:bodyPr wrap="square" lIns="0" tIns="0" rIns="0" bIns="0" rtlCol="0" anchor="t"/>
          <a:lstStyle/>
          <a:p>
            <a:pPr algn="l">
              <a:lnSpc>
                <a:spcPts val="3360"/>
              </a:lnSpc>
            </a:pPr>
            <a:r>
              <a:rPr lang="en-US" sz="3000" b="1" spc="-36" kern="0" dirty="0">
                <a:solidFill>
                  <a:srgbClr val="D8240C"/>
                </a:solidFill>
                <a:latin typeface="Overpass" pitchFamily="34" charset="0"/>
                <a:ea typeface="Overpass" pitchFamily="34" charset="-122"/>
                <a:cs typeface="Overpass" pitchFamily="34" charset="-120"/>
              </a:rPr>
              <a:t>John: New POV</a:t>
            </a:r>
            <a:endParaRPr lang="en-US" sz="3000" dirty="0"/>
          </a:p>
        </p:txBody>
      </p:sp>
      <p:sp>
        <p:nvSpPr>
          <p:cNvPr id="4" name="Text 1"/>
          <p:cNvSpPr/>
          <p:nvPr/>
        </p:nvSpPr>
        <p:spPr>
          <a:xfrm>
            <a:off x="476250" y="1103096"/>
            <a:ext cx="6400800" cy="3429000"/>
          </a:xfrm>
          <a:prstGeom prst="rect">
            <a:avLst/>
          </a:prstGeom>
          <a:noFill/>
          <a:ln/>
        </p:spPr>
        <p:txBody>
          <a:bodyPr wrap="square" lIns="0" tIns="0" rIns="0" bIns="0" rtlCol="0" anchor="t"/>
          <a:lstStyle/>
          <a:p>
            <a:pPr algn="l" marL="190500" indent="-190500">
              <a:lnSpc>
                <a:spcPts val="1800"/>
              </a:lnSpc>
              <a:buSzPct val="100000"/>
              <a:buChar char="•"/>
            </a:pPr>
            <a:r>
              <a:rPr lang="en-US" sz="1200" b="1" spc="-60" kern="0" dirty="0">
                <a:solidFill>
                  <a:srgbClr val="473D3C"/>
                </a:solidFill>
                <a:latin typeface="Overpass" pitchFamily="34" charset="0"/>
                <a:ea typeface="Overpass" pitchFamily="34" charset="-122"/>
                <a:cs typeface="Overpass" pitchFamily="34" charset="-120"/>
              </a:rPr>
              <a:t>We met…</a:t>
            </a:r>
            <a:endParaRPr lang="en-US" sz="1200" dirty="0"/>
          </a:p>
          <a:p>
            <a:pPr algn="l" lvl="1" marL="381000" indent="-190500">
              <a:lnSpc>
                <a:spcPts val="1800"/>
              </a:lnSpc>
              <a:buSzPct val="100000"/>
              <a:buChar char="•"/>
            </a:pPr>
            <a:r>
              <a:rPr lang="en-US" sz="1200" b="0" spc="-60" kern="0" dirty="0">
                <a:solidFill>
                  <a:srgbClr val="473D3C"/>
                </a:solidFill>
                <a:latin typeface="Overpass" pitchFamily="34" charset="0"/>
                <a:ea typeface="Overpass" pitchFamily="34" charset="-122"/>
                <a:cs typeface="Overpass" pitchFamily="34" charset="-120"/>
              </a:rPr>
              <a:t>John, a </a:t>
            </a:r>
            <a:pPr algn="l">
              <a:lnSpc>
                <a:spcPts val="1800"/>
              </a:lnSpc>
            </a:pPr>
            <a:r>
              <a:rPr lang="en-US" sz="1200" b="0" spc="-60" kern="0" dirty="0">
                <a:solidFill>
                  <a:srgbClr val="D8240C"/>
                </a:solidFill>
                <a:latin typeface="Overpass" pitchFamily="34" charset="0"/>
                <a:ea typeface="Overpass" pitchFamily="34" charset="-122"/>
                <a:cs typeface="Overpass" pitchFamily="34" charset="-120"/>
              </a:rPr>
              <a:t>serial entrepreneur</a:t>
            </a:r>
            <a:pPr algn="l">
              <a:lnSpc>
                <a:spcPts val="1800"/>
              </a:lnSpc>
            </a:pPr>
            <a:r>
              <a:rPr lang="en-US" sz="1200" b="0" spc="-60" kern="0" dirty="0">
                <a:solidFill>
                  <a:srgbClr val="473D3C"/>
                </a:solidFill>
                <a:latin typeface="Overpass" pitchFamily="34" charset="0"/>
                <a:ea typeface="Overpass" pitchFamily="34" charset="-122"/>
                <a:cs typeface="Overpass" pitchFamily="34" charset="-120"/>
              </a:rPr>
              <a:t> and recent </a:t>
            </a:r>
            <a:pPr algn="l">
              <a:lnSpc>
                <a:spcPts val="1800"/>
              </a:lnSpc>
            </a:pPr>
            <a:r>
              <a:rPr lang="en-US" sz="1200" b="0" spc="-60" kern="0" dirty="0">
                <a:solidFill>
                  <a:srgbClr val="D8240C"/>
                </a:solidFill>
                <a:latin typeface="Overpass" pitchFamily="34" charset="0"/>
                <a:ea typeface="Overpass" pitchFamily="34" charset="-122"/>
                <a:cs typeface="Overpass" pitchFamily="34" charset="-120"/>
              </a:rPr>
              <a:t>graduate of Stanford GSB </a:t>
            </a:r>
            <a:pPr algn="l">
              <a:lnSpc>
                <a:spcPts val="1800"/>
              </a:lnSpc>
            </a:pPr>
            <a:r>
              <a:rPr lang="en-US" sz="1200" b="0" spc="-60" kern="0" dirty="0">
                <a:solidFill>
                  <a:srgbClr val="473D3C"/>
                </a:solidFill>
                <a:latin typeface="Overpass" pitchFamily="34" charset="0"/>
                <a:ea typeface="Overpass" pitchFamily="34" charset="-122"/>
                <a:cs typeface="Overpass" pitchFamily="34" charset="-120"/>
              </a:rPr>
              <a:t>who is satisfied with the relationships in his life, but recognizes that </a:t>
            </a:r>
            <a:pPr algn="l">
              <a:lnSpc>
                <a:spcPts val="1800"/>
              </a:lnSpc>
            </a:pPr>
            <a:r>
              <a:rPr lang="en-US" sz="1200" b="0" spc="-60" kern="0" dirty="0">
                <a:solidFill>
                  <a:srgbClr val="D8240C"/>
                </a:solidFill>
                <a:latin typeface="Overpass" pitchFamily="34" charset="0"/>
                <a:ea typeface="Overpass" pitchFamily="34" charset="-122"/>
                <a:cs typeface="Overpass" pitchFamily="34" charset="-120"/>
              </a:rPr>
              <a:t>there is room for improvement</a:t>
            </a:r>
            <a:endParaRPr lang="en-US" sz="1200" dirty="0"/>
          </a:p>
          <a:p>
            <a:pPr algn="l">
              <a:lnSpc>
                <a:spcPts val="1800"/>
              </a:lnSpc>
            </a:pPr>
            <a:endParaRPr lang="en-US" sz="1200" dirty="0"/>
          </a:p>
          <a:p>
            <a:pPr algn="l" marL="190500" indent="-190500">
              <a:lnSpc>
                <a:spcPts val="1800"/>
              </a:lnSpc>
              <a:buSzPct val="100000"/>
              <a:buChar char="•"/>
            </a:pPr>
            <a:r>
              <a:rPr lang="en-US" sz="1200" b="1" spc="-60" kern="0" dirty="0">
                <a:solidFill>
                  <a:srgbClr val="473D3C"/>
                </a:solidFill>
                <a:latin typeface="Overpass" pitchFamily="34" charset="0"/>
                <a:ea typeface="Overpass" pitchFamily="34" charset="-122"/>
                <a:cs typeface="Overpass" pitchFamily="34" charset="-120"/>
              </a:rPr>
              <a:t>We were surprised to notice…</a:t>
            </a:r>
            <a:endParaRPr lang="en-US" sz="1200" dirty="0"/>
          </a:p>
          <a:p>
            <a:pPr algn="l" lvl="1" marL="381000" indent="-190500">
              <a:lnSpc>
                <a:spcPts val="1800"/>
              </a:lnSpc>
              <a:buSzPct val="100000"/>
              <a:buChar char="•"/>
            </a:pPr>
            <a:r>
              <a:rPr lang="en-US" sz="1200" b="0" spc="-60" kern="0" dirty="0">
                <a:solidFill>
                  <a:srgbClr val="473D3C"/>
                </a:solidFill>
                <a:latin typeface="Overpass" pitchFamily="34" charset="0"/>
                <a:ea typeface="Overpass" pitchFamily="34" charset="-122"/>
                <a:cs typeface="Overpass" pitchFamily="34" charset="-120"/>
              </a:rPr>
              <a:t>Despite wanting to have meaningful relationships, John </a:t>
            </a:r>
            <a:pPr algn="l">
              <a:lnSpc>
                <a:spcPts val="1800"/>
              </a:lnSpc>
            </a:pPr>
            <a:r>
              <a:rPr lang="en-US" sz="1200" b="0" spc="-60" kern="0" dirty="0">
                <a:solidFill>
                  <a:srgbClr val="D8240C"/>
                </a:solidFill>
                <a:latin typeface="Overpass" pitchFamily="34" charset="0"/>
                <a:ea typeface="Overpass" pitchFamily="34" charset="-122"/>
                <a:cs typeface="Overpass" pitchFamily="34" charset="-120"/>
              </a:rPr>
              <a:t>will only connect with friends who are in the same geographic location</a:t>
            </a:r>
            <a:pPr algn="l">
              <a:lnSpc>
                <a:spcPts val="1800"/>
              </a:lnSpc>
            </a:pPr>
            <a:r>
              <a:rPr lang="en-US" sz="1200" b="0" spc="-60" kern="0" dirty="0">
                <a:solidFill>
                  <a:srgbClr val="473D3C"/>
                </a:solidFill>
                <a:latin typeface="Overpass" pitchFamily="34" charset="0"/>
                <a:ea typeface="Overpass" pitchFamily="34" charset="-122"/>
                <a:cs typeface="Overpass" pitchFamily="34" charset="-120"/>
              </a:rPr>
              <a:t> as him—”out of sight, out of mind”</a:t>
            </a:r>
            <a:endParaRPr lang="en-US" sz="1200" dirty="0"/>
          </a:p>
          <a:p>
            <a:pPr algn="l">
              <a:lnSpc>
                <a:spcPts val="1800"/>
              </a:lnSpc>
            </a:pPr>
            <a:endParaRPr lang="en-US" sz="1200" dirty="0"/>
          </a:p>
          <a:p>
            <a:pPr algn="l" marL="190500" indent="-190500">
              <a:lnSpc>
                <a:spcPts val="1800"/>
              </a:lnSpc>
              <a:buSzPct val="100000"/>
              <a:buChar char="•"/>
            </a:pPr>
            <a:r>
              <a:rPr lang="en-US" sz="1200" b="0" spc="-60" kern="0" dirty="0">
                <a:solidFill>
                  <a:srgbClr val="473D3C"/>
                </a:solidFill>
                <a:latin typeface="Overpass" pitchFamily="34" charset="0"/>
                <a:ea typeface="Overpass" pitchFamily="34" charset="-122"/>
                <a:cs typeface="Overpass" pitchFamily="34" charset="-120"/>
              </a:rPr>
              <a:t> </a:t>
            </a:r>
            <a:pPr algn="l">
              <a:lnSpc>
                <a:spcPts val="1800"/>
              </a:lnSpc>
            </a:pPr>
            <a:r>
              <a:rPr lang="en-US" sz="1200" b="1" spc="-60" kern="0" dirty="0">
                <a:solidFill>
                  <a:srgbClr val="473D3C"/>
                </a:solidFill>
                <a:latin typeface="Overpass" pitchFamily="34" charset="0"/>
                <a:ea typeface="Overpass" pitchFamily="34" charset="-122"/>
                <a:cs typeface="Overpass" pitchFamily="34" charset="-120"/>
              </a:rPr>
              <a:t>We wonder if this means…</a:t>
            </a:r>
            <a:endParaRPr lang="en-US" sz="1200" dirty="0"/>
          </a:p>
          <a:p>
            <a:pPr algn="l" lvl="1" marL="381000" indent="-190500">
              <a:lnSpc>
                <a:spcPts val="1800"/>
              </a:lnSpc>
              <a:buSzPct val="100000"/>
              <a:buChar char="•"/>
            </a:pPr>
            <a:r>
              <a:rPr lang="en-US" sz="1200" b="0" spc="-60" kern="0" dirty="0">
                <a:solidFill>
                  <a:srgbClr val="473D3C"/>
                </a:solidFill>
                <a:latin typeface="Overpass" pitchFamily="34" charset="0"/>
                <a:ea typeface="Overpass" pitchFamily="34" charset="-122"/>
                <a:cs typeface="Overpass" pitchFamily="34" charset="-120"/>
              </a:rPr>
              <a:t>John </a:t>
            </a:r>
            <a:pPr algn="l">
              <a:lnSpc>
                <a:spcPts val="1800"/>
              </a:lnSpc>
            </a:pPr>
            <a:r>
              <a:rPr lang="en-US" sz="1200" b="0" spc="-60" kern="0" dirty="0">
                <a:solidFill>
                  <a:srgbClr val="D8240C"/>
                </a:solidFill>
                <a:latin typeface="Overpass" pitchFamily="34" charset="0"/>
                <a:ea typeface="Overpass" pitchFamily="34" charset="-122"/>
                <a:cs typeface="Overpass" pitchFamily="34" charset="-120"/>
              </a:rPr>
              <a:t>believes that distance in friendships ultimately leads to superficial relationships</a:t>
            </a:r>
            <a:pPr algn="l">
              <a:lnSpc>
                <a:spcPts val="1800"/>
              </a:lnSpc>
            </a:pPr>
            <a:r>
              <a:rPr lang="en-US" sz="1200" b="0" spc="-60" kern="0" dirty="0">
                <a:solidFill>
                  <a:srgbClr val="473D3C"/>
                </a:solidFill>
                <a:latin typeface="Overpass" pitchFamily="34" charset="0"/>
                <a:ea typeface="Overpass" pitchFamily="34" charset="-122"/>
                <a:cs typeface="Overpass" pitchFamily="34" charset="-120"/>
              </a:rPr>
              <a:t> because friends end up “catching up” instead of having meaningful conversations.</a:t>
            </a:r>
            <a:endParaRPr lang="en-US" sz="1200" dirty="0"/>
          </a:p>
          <a:p>
            <a:pPr algn="l">
              <a:lnSpc>
                <a:spcPts val="1800"/>
              </a:lnSpc>
            </a:pPr>
            <a:endParaRPr lang="en-US" sz="1200" dirty="0"/>
          </a:p>
          <a:p>
            <a:pPr algn="l" marL="190500" indent="-190500">
              <a:lnSpc>
                <a:spcPts val="1800"/>
              </a:lnSpc>
              <a:buSzPct val="100000"/>
              <a:buChar char="•"/>
            </a:pPr>
            <a:r>
              <a:rPr lang="en-US" sz="1200" b="1" spc="-60" kern="0" dirty="0">
                <a:solidFill>
                  <a:srgbClr val="473D3C"/>
                </a:solidFill>
                <a:latin typeface="Overpass" pitchFamily="34" charset="0"/>
                <a:ea typeface="Overpass" pitchFamily="34" charset="-122"/>
                <a:cs typeface="Overpass" pitchFamily="34" charset="-120"/>
              </a:rPr>
              <a:t>It would be game-changing if…</a:t>
            </a:r>
            <a:endParaRPr lang="en-US" sz="1200" dirty="0"/>
          </a:p>
          <a:p>
            <a:pPr algn="l" lvl="1" marL="381000" indent="-190500">
              <a:lnSpc>
                <a:spcPts val="1800"/>
              </a:lnSpc>
              <a:buSzPct val="100000"/>
              <a:buChar char="•"/>
            </a:pPr>
            <a:r>
              <a:rPr lang="en-US" sz="1200" b="0" spc="-60" kern="0" dirty="0">
                <a:solidFill>
                  <a:srgbClr val="473D3C"/>
                </a:solidFill>
                <a:latin typeface="Overpass" pitchFamily="34" charset="0"/>
                <a:ea typeface="Overpass" pitchFamily="34" charset="-122"/>
                <a:cs typeface="Overpass" pitchFamily="34" charset="-120"/>
              </a:rPr>
              <a:t>To </a:t>
            </a:r>
            <a:pPr algn="l">
              <a:lnSpc>
                <a:spcPts val="1800"/>
              </a:lnSpc>
            </a:pPr>
            <a:r>
              <a:rPr lang="en-US" sz="1200" b="0" spc="-60" kern="0" dirty="0">
                <a:solidFill>
                  <a:srgbClr val="D8240C"/>
                </a:solidFill>
                <a:latin typeface="Overpass" pitchFamily="34" charset="0"/>
                <a:ea typeface="Overpass" pitchFamily="34" charset="-122"/>
                <a:cs typeface="Overpass" pitchFamily="34" charset="-120"/>
              </a:rPr>
              <a:t>reframe distance as an advantage</a:t>
            </a:r>
            <a:pPr algn="l">
              <a:lnSpc>
                <a:spcPts val="1800"/>
              </a:lnSpc>
            </a:pPr>
            <a:r>
              <a:rPr lang="en-US" sz="1200" b="0" spc="-60" kern="0" dirty="0">
                <a:solidFill>
                  <a:srgbClr val="473D3C"/>
                </a:solidFill>
                <a:latin typeface="Overpass" pitchFamily="34" charset="0"/>
                <a:ea typeface="Overpass" pitchFamily="34" charset="-122"/>
                <a:cs typeface="Overpass" pitchFamily="34" charset="-120"/>
              </a:rPr>
              <a:t> in creating more intimate platonic relationships</a:t>
            </a:r>
            <a:endParaRPr lang="en-US" sz="1200" dirty="0"/>
          </a:p>
          <a:p>
            <a:pPr algn="l">
              <a:lnSpc>
                <a:spcPts val="1800"/>
              </a:lnSpc>
            </a:pPr>
            <a:r>
              <a:rPr lang="en-US" sz="1200" b="1" spc="-60" kern="0" dirty="0">
                <a:solidFill>
                  <a:srgbClr val="473D3C"/>
                </a:solidFill>
                <a:latin typeface="Overpass" pitchFamily="34" charset="0"/>
                <a:ea typeface="Overpass" pitchFamily="34" charset="-122"/>
                <a:cs typeface="Overpass" pitchFamily="34" charset="-120"/>
              </a:rPr>
              <a:t>    </a:t>
            </a:r>
            <a:endParaRPr lang="en-US" sz="1200" dirty="0"/>
          </a:p>
        </p:txBody>
      </p:sp>
      <p:pic>
        <p:nvPicPr>
          <p:cNvPr id="5" name="Image 0" descr="https://images.unsplash.com/photo-1519085360753-af0119f7cbe7?crop=entropy&amp;cs=tinysrgb&amp;fit=max&amp;fm=jpg&amp;ixid=M3wyMTIyMnwwfDF8c2VhcmNofDEzfHx1c2VyfGVufDB8fHx8MTY5NzE0Nzg5Mnww&amp;ixlib=rb-4.0.3&amp;q=80&amp;w=1080">    </p:cNvPr>
          <p:cNvPicPr>
            <a:picLocks noChangeAspect="1"/>
          </p:cNvPicPr>
          <p:nvPr/>
        </p:nvPicPr>
        <p:blipFill>
          <a:blip r:embed="rId1"/>
          <a:srcRect l="0" r="0" t="11949" b="21384"/>
          <a:stretch/>
        </p:blipFill>
        <p:spPr>
          <a:xfrm>
            <a:off x="7642508" y="470956"/>
            <a:ext cx="1023937" cy="1023938"/>
          </a:xfrm>
          <a:prstGeom prst="ellipse">
            <a:avLst/>
          </a:prstGeom>
        </p:spPr>
      </p:pic>
      <p:pic>
        <p:nvPicPr>
          <p:cNvPr id="6" name="Image 1" descr="https://pitch-assets-ccb95893-de3f-4266-973c-20049231b248.s3.eu-west-1.amazonaws.com/try-pitch-pdf-export-logo.svg">
            <a:hlinkClick r:id="rId4" tooltip=""/>
          </p:cNvPr>
          <p:cNvPicPr>
            <a:picLocks noChangeAspect="1"/>
          </p:cNvPicPr>
          <p:nvPr/>
        </p:nvPicPr>
        <p:blipFill>
          <a:blip r:embed="rId2">
            <a:extLst>
              <a:ext uri="{96DAC541-7B7A-43D3-8B79-37D633B846F1}">
                <asvg:svgBlip xmlns:asvg="http://schemas.microsoft.com/office/drawing/2016/SVG/main" r:embed="rId3"/>
              </a:ext>
            </a:extLst>
          </a:blip>
          <a:srcRect l="0" r="0" t="0" b="0"/>
          <a:stretch/>
        </p:blipFill>
        <p:spPr>
          <a:xfrm>
            <a:off x="136595" y="4803153"/>
            <a:ext cx="515221" cy="22730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EFA"/>
        </a:solidFill>
      </p:bgPr>
    </p:bg>
    <p:spTree>
      <p:nvGrpSpPr>
        <p:cNvPr id="1" name=""/>
        <p:cNvGrpSpPr/>
        <p:nvPr/>
      </p:nvGrpSpPr>
      <p:grpSpPr>
        <a:xfrm>
          <a:off x="0" y="0"/>
          <a:ext cx="0" cy="0"/>
          <a:chOff x="0" y="0"/>
          <a:chExt cx="0" cy="0"/>
        </a:xfrm>
      </p:grpSpPr>
      <p:sp>
        <p:nvSpPr>
          <p:cNvPr id="3" name="Text 0"/>
          <p:cNvSpPr/>
          <p:nvPr/>
        </p:nvSpPr>
        <p:spPr>
          <a:xfrm>
            <a:off x="475343" y="476250"/>
            <a:ext cx="8229600" cy="426690"/>
          </a:xfrm>
          <a:prstGeom prst="rect">
            <a:avLst/>
          </a:prstGeom>
          <a:noFill/>
          <a:ln/>
        </p:spPr>
        <p:txBody>
          <a:bodyPr wrap="square" lIns="0" tIns="0" rIns="0" bIns="0" rtlCol="0" anchor="t"/>
          <a:lstStyle/>
          <a:p>
            <a:pPr algn="l">
              <a:lnSpc>
                <a:spcPts val="3360"/>
              </a:lnSpc>
            </a:pPr>
            <a:r>
              <a:rPr lang="en-US" sz="3000" b="1" spc="-36" kern="0" dirty="0">
                <a:solidFill>
                  <a:srgbClr val="D8240C"/>
                </a:solidFill>
                <a:latin typeface="Overpass" pitchFamily="34" charset="0"/>
                <a:ea typeface="Overpass" pitchFamily="34" charset="-122"/>
                <a:cs typeface="Overpass" pitchFamily="34" charset="-120"/>
              </a:rPr>
              <a:t>John: HMWs</a:t>
            </a:r>
            <a:endParaRPr lang="en-US" sz="3000" dirty="0"/>
          </a:p>
        </p:txBody>
      </p:sp>
      <p:sp>
        <p:nvSpPr>
          <p:cNvPr id="4" name="Text 1"/>
          <p:cNvSpPr/>
          <p:nvPr/>
        </p:nvSpPr>
        <p:spPr>
          <a:xfrm>
            <a:off x="476250" y="2031722"/>
            <a:ext cx="8229600" cy="1071562"/>
          </a:xfrm>
          <a:prstGeom prst="rect">
            <a:avLst/>
          </a:prstGeom>
          <a:noFill/>
          <a:ln/>
        </p:spPr>
        <p:txBody>
          <a:bodyPr wrap="square" lIns="0" tIns="0" rIns="0" bIns="0" rtlCol="0" anchor="t"/>
          <a:lstStyle/>
          <a:p>
            <a:pPr algn="l" marL="190500" indent="-190500">
              <a:lnSpc>
                <a:spcPts val="2813"/>
              </a:lnSpc>
              <a:buSzPct val="100000"/>
              <a:buChar char="•"/>
            </a:pPr>
            <a:r>
              <a:rPr lang="en-US" sz="1900" b="0" spc="-60" kern="0" dirty="0">
                <a:solidFill>
                  <a:srgbClr val="473D3C"/>
                </a:solidFill>
                <a:latin typeface="Overpass" pitchFamily="34" charset="0"/>
                <a:ea typeface="Overpass" pitchFamily="34" charset="-122"/>
                <a:cs typeface="Overpass" pitchFamily="34" charset="-120"/>
              </a:rPr>
              <a:t>HMW create more intimate interactions in long-distance relationships? </a:t>
            </a:r>
            <a:endParaRPr lang="en-US" sz="1875" dirty="0"/>
          </a:p>
          <a:p>
            <a:pPr algn="l" marL="190500" indent="-190500">
              <a:lnSpc>
                <a:spcPts val="2813"/>
              </a:lnSpc>
              <a:buSzPct val="100000"/>
              <a:buChar char="•"/>
            </a:pPr>
            <a:r>
              <a:rPr lang="en-US" sz="1900" b="0" spc="-60" kern="0" dirty="0">
                <a:solidFill>
                  <a:srgbClr val="473D3C"/>
                </a:solidFill>
                <a:latin typeface="Overpass" pitchFamily="34" charset="0"/>
                <a:ea typeface="Overpass" pitchFamily="34" charset="-122"/>
                <a:cs typeface="Overpass" pitchFamily="34" charset="-120"/>
              </a:rPr>
              <a:t>HMW make catching-up the most exciting part of a friendship?</a:t>
            </a:r>
            <a:endParaRPr lang="en-US" sz="1875" dirty="0"/>
          </a:p>
          <a:p>
            <a:pPr algn="l" marL="190500" indent="-190500">
              <a:lnSpc>
                <a:spcPts val="2813"/>
              </a:lnSpc>
              <a:buSzPct val="100000"/>
              <a:buChar char="•"/>
            </a:pPr>
            <a:r>
              <a:rPr lang="en-US" sz="1900" b="1" spc="-60" kern="0" dirty="0">
                <a:solidFill>
                  <a:srgbClr val="D8240C"/>
                </a:solidFill>
                <a:latin typeface="Overpass" pitchFamily="34" charset="0"/>
                <a:ea typeface="Overpass" pitchFamily="34" charset="-122"/>
                <a:cs typeface="Overpass" pitchFamily="34" charset="-120"/>
              </a:rPr>
              <a:t>HMW make being vulnerable fun? </a:t>
            </a:r>
            <a:endParaRPr lang="en-US" sz="1875" dirty="0"/>
          </a:p>
        </p:txBody>
      </p:sp>
      <p:pic>
        <p:nvPicPr>
          <p:cNvPr id="5" name="Image 0" descr="https://images.unsplash.com/photo-1519085360753-af0119f7cbe7?crop=entropy&amp;cs=tinysrgb&amp;fit=max&amp;fm=jpg&amp;ixid=M3wyMTIyMnwwfDF8c2VhcmNofDEzfHx1c2VyfGVufDB8fHx8MTY5NzE0Nzg5Mnww&amp;ixlib=rb-4.0.3&amp;q=80&amp;w=1080">    </p:cNvPr>
          <p:cNvPicPr>
            <a:picLocks noChangeAspect="1"/>
          </p:cNvPicPr>
          <p:nvPr/>
        </p:nvPicPr>
        <p:blipFill>
          <a:blip r:embed="rId1"/>
          <a:srcRect l="0" r="0" t="11949" b="21384"/>
          <a:stretch/>
        </p:blipFill>
        <p:spPr>
          <a:xfrm>
            <a:off x="7642508" y="470956"/>
            <a:ext cx="1023937" cy="1023938"/>
          </a:xfrm>
          <a:prstGeom prst="ellipse">
            <a:avLst/>
          </a:prstGeom>
        </p:spPr>
      </p:pic>
      <p:pic>
        <p:nvPicPr>
          <p:cNvPr id="6" name="Image 1" descr="https://pitch-assets-ccb95893-de3f-4266-973c-20049231b248.s3.eu-west-1.amazonaws.com/try-pitch-pdf-export-logo.svg">
            <a:hlinkClick r:id="rId4" tooltip=""/>
          </p:cNvPr>
          <p:cNvPicPr>
            <a:picLocks noChangeAspect="1"/>
          </p:cNvPicPr>
          <p:nvPr/>
        </p:nvPicPr>
        <p:blipFill>
          <a:blip r:embed="rId2">
            <a:extLst>
              <a:ext uri="{96DAC541-7B7A-43D3-8B79-37D633B846F1}">
                <asvg:svgBlip xmlns:asvg="http://schemas.microsoft.com/office/drawing/2016/SVG/main" r:embed="rId3"/>
              </a:ext>
            </a:extLst>
          </a:blip>
          <a:srcRect l="0" r="0" t="0" b="0"/>
          <a:stretch/>
        </p:blipFill>
        <p:spPr>
          <a:xfrm>
            <a:off x="136595" y="4803153"/>
            <a:ext cx="515221" cy="22730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EFA"/>
        </a:solidFill>
      </p:bgPr>
    </p:bg>
    <p:spTree>
      <p:nvGrpSpPr>
        <p:cNvPr id="1" name=""/>
        <p:cNvGrpSpPr/>
        <p:nvPr/>
      </p:nvGrpSpPr>
      <p:grpSpPr>
        <a:xfrm>
          <a:off x="0" y="0"/>
          <a:ext cx="0" cy="0"/>
          <a:chOff x="0" y="0"/>
          <a:chExt cx="0" cy="0"/>
        </a:xfrm>
      </p:grpSpPr>
      <p:sp>
        <p:nvSpPr>
          <p:cNvPr id="3" name="Text 0"/>
          <p:cNvSpPr/>
          <p:nvPr/>
        </p:nvSpPr>
        <p:spPr>
          <a:xfrm>
            <a:off x="475343" y="476250"/>
            <a:ext cx="8229600" cy="426690"/>
          </a:xfrm>
          <a:prstGeom prst="rect">
            <a:avLst/>
          </a:prstGeom>
          <a:noFill/>
          <a:ln/>
        </p:spPr>
        <p:txBody>
          <a:bodyPr wrap="square" lIns="0" tIns="0" rIns="0" bIns="0" rtlCol="0" anchor="t"/>
          <a:lstStyle/>
          <a:p>
            <a:pPr algn="l">
              <a:lnSpc>
                <a:spcPts val="3360"/>
              </a:lnSpc>
            </a:pPr>
            <a:r>
              <a:rPr lang="en-US" sz="3000" b="1" spc="-36" kern="0" dirty="0">
                <a:solidFill>
                  <a:srgbClr val="D8240C"/>
                </a:solidFill>
                <a:latin typeface="Overpass" pitchFamily="34" charset="0"/>
                <a:ea typeface="Overpass" pitchFamily="34" charset="-122"/>
                <a:cs typeface="Overpass" pitchFamily="34" charset="-120"/>
              </a:rPr>
              <a:t>Hollie: POV</a:t>
            </a:r>
            <a:endParaRPr lang="en-US" sz="3000" dirty="0"/>
          </a:p>
        </p:txBody>
      </p:sp>
      <p:sp>
        <p:nvSpPr>
          <p:cNvPr id="4" name="Text 1"/>
          <p:cNvSpPr/>
          <p:nvPr/>
        </p:nvSpPr>
        <p:spPr>
          <a:xfrm>
            <a:off x="476250" y="901221"/>
            <a:ext cx="6400800" cy="4114800"/>
          </a:xfrm>
          <a:prstGeom prst="rect">
            <a:avLst/>
          </a:prstGeom>
          <a:noFill/>
          <a:ln/>
        </p:spPr>
        <p:txBody>
          <a:bodyPr wrap="square" lIns="0" tIns="0" rIns="0" bIns="0" rtlCol="0" anchor="t"/>
          <a:lstStyle/>
          <a:p>
            <a:pPr algn="l" marL="190500" indent="-190500">
              <a:lnSpc>
                <a:spcPts val="1800"/>
              </a:lnSpc>
              <a:buSzPct val="100000"/>
              <a:buChar char="•"/>
            </a:pPr>
            <a:r>
              <a:rPr lang="en-US" sz="1200" b="1" spc="-60" kern="0" dirty="0">
                <a:solidFill>
                  <a:srgbClr val="473D3C"/>
                </a:solidFill>
                <a:latin typeface="Overpass" pitchFamily="34" charset="0"/>
                <a:ea typeface="Overpass" pitchFamily="34" charset="-122"/>
                <a:cs typeface="Overpass" pitchFamily="34" charset="-120"/>
              </a:rPr>
              <a:t>We met…</a:t>
            </a:r>
            <a:endParaRPr lang="en-US" sz="1200" dirty="0"/>
          </a:p>
          <a:p>
            <a:pPr algn="l" lvl="1" marL="381000" indent="-190500">
              <a:lnSpc>
                <a:spcPts val="1800"/>
              </a:lnSpc>
              <a:buSzPct val="100000"/>
              <a:buChar char="•"/>
            </a:pPr>
            <a:r>
              <a:rPr lang="en-US" sz="1200" b="0" spc="-60" kern="0" dirty="0">
                <a:solidFill>
                  <a:srgbClr val="473D3C"/>
                </a:solidFill>
                <a:latin typeface="Overpass" pitchFamily="34" charset="0"/>
                <a:ea typeface="Overpass" pitchFamily="34" charset="-122"/>
                <a:cs typeface="Overpass" pitchFamily="34" charset="-120"/>
              </a:rPr>
              <a:t>Hollie, a self-identified </a:t>
            </a:r>
            <a:pPr algn="l">
              <a:lnSpc>
                <a:spcPts val="1800"/>
              </a:lnSpc>
            </a:pPr>
            <a:r>
              <a:rPr lang="en-US" sz="1200" b="0" spc="-60" kern="0" dirty="0">
                <a:solidFill>
                  <a:srgbClr val="D8240C"/>
                </a:solidFill>
                <a:latin typeface="Overpass" pitchFamily="34" charset="0"/>
                <a:ea typeface="Overpass" pitchFamily="34" charset="-122"/>
                <a:cs typeface="Overpass" pitchFamily="34" charset="-120"/>
              </a:rPr>
              <a:t>“very independent” woman</a:t>
            </a:r>
            <a:pPr algn="l">
              <a:lnSpc>
                <a:spcPts val="1800"/>
              </a:lnSpc>
            </a:pPr>
            <a:r>
              <a:rPr lang="en-US" sz="1200" b="0" spc="-60" kern="0" dirty="0">
                <a:solidFill>
                  <a:srgbClr val="473D3C"/>
                </a:solidFill>
                <a:latin typeface="Overpass" pitchFamily="34" charset="0"/>
                <a:ea typeface="Overpass" pitchFamily="34" charset="-122"/>
                <a:cs typeface="Overpass" pitchFamily="34" charset="-120"/>
              </a:rPr>
              <a:t> and the only woman amongst her three long-term best friends without children</a:t>
            </a:r>
            <a:endParaRPr lang="en-US" sz="1200" dirty="0"/>
          </a:p>
          <a:p>
            <a:pPr algn="l">
              <a:lnSpc>
                <a:spcPts val="1800"/>
              </a:lnSpc>
            </a:pPr>
            <a:endParaRPr lang="en-US" sz="1200" dirty="0"/>
          </a:p>
          <a:p>
            <a:pPr algn="l" marL="190500" indent="-190500">
              <a:lnSpc>
                <a:spcPts val="1800"/>
              </a:lnSpc>
              <a:buSzPct val="100000"/>
              <a:buChar char="•"/>
            </a:pPr>
            <a:r>
              <a:rPr lang="en-US" sz="1200" b="1" spc="-60" kern="0" dirty="0">
                <a:solidFill>
                  <a:srgbClr val="473D3C"/>
                </a:solidFill>
                <a:latin typeface="Overpass" pitchFamily="34" charset="0"/>
                <a:ea typeface="Overpass" pitchFamily="34" charset="-122"/>
                <a:cs typeface="Overpass" pitchFamily="34" charset="-120"/>
              </a:rPr>
              <a:t>We were surprised to notice…</a:t>
            </a:r>
            <a:endParaRPr lang="en-US" sz="1200" dirty="0"/>
          </a:p>
          <a:p>
            <a:pPr algn="l" lvl="1" marL="381000" indent="-190500">
              <a:lnSpc>
                <a:spcPts val="1800"/>
              </a:lnSpc>
              <a:buSzPct val="100000"/>
              <a:buChar char="•"/>
            </a:pPr>
            <a:r>
              <a:rPr lang="en-US" sz="1200" b="0" spc="-60" kern="0" dirty="0">
                <a:solidFill>
                  <a:srgbClr val="473D3C"/>
                </a:solidFill>
                <a:latin typeface="Overpass" pitchFamily="34" charset="0"/>
                <a:ea typeface="Overpass" pitchFamily="34" charset="-122"/>
                <a:cs typeface="Overpass" pitchFamily="34" charset="-120"/>
              </a:rPr>
              <a:t>In contrast to simply drifting apart, Hollie has </a:t>
            </a:r>
            <a:pPr algn="l">
              <a:lnSpc>
                <a:spcPts val="1800"/>
              </a:lnSpc>
            </a:pPr>
            <a:r>
              <a:rPr lang="en-US" sz="1200" b="0" spc="-60" kern="0" dirty="0">
                <a:solidFill>
                  <a:srgbClr val="D8240C"/>
                </a:solidFill>
                <a:latin typeface="Overpass" pitchFamily="34" charset="0"/>
                <a:ea typeface="Overpass" pitchFamily="34" charset="-122"/>
                <a:cs typeface="Overpass" pitchFamily="34" charset="-120"/>
              </a:rPr>
              <a:t>proactively accommodated </a:t>
            </a:r>
            <a:pPr algn="l">
              <a:lnSpc>
                <a:spcPts val="1800"/>
              </a:lnSpc>
            </a:pPr>
            <a:r>
              <a:rPr lang="en-US" sz="1200" b="0" spc="-60" kern="0" dirty="0">
                <a:solidFill>
                  <a:srgbClr val="473D3C"/>
                </a:solidFill>
                <a:latin typeface="Overpass" pitchFamily="34" charset="0"/>
                <a:ea typeface="Overpass" pitchFamily="34" charset="-122"/>
                <a:cs typeface="Overpass" pitchFamily="34" charset="-120"/>
              </a:rPr>
              <a:t>(i.e. babyproofing her apartment) </a:t>
            </a:r>
            <a:pPr algn="l">
              <a:lnSpc>
                <a:spcPts val="1800"/>
              </a:lnSpc>
            </a:pPr>
            <a:r>
              <a:rPr lang="en-US" sz="1200" b="0" spc="-60" kern="0" dirty="0">
                <a:solidFill>
                  <a:srgbClr val="D8240C"/>
                </a:solidFill>
                <a:latin typeface="Overpass" pitchFamily="34" charset="0"/>
                <a:ea typeface="Overpass" pitchFamily="34" charset="-122"/>
                <a:cs typeface="Overpass" pitchFamily="34" charset="-120"/>
              </a:rPr>
              <a:t>the shifts in her friends' lives</a:t>
            </a:r>
            <a:pPr algn="l">
              <a:lnSpc>
                <a:spcPts val="1800"/>
              </a:lnSpc>
            </a:pPr>
            <a:r>
              <a:rPr lang="en-US" sz="1200" b="0" spc="-60" kern="0" dirty="0">
                <a:solidFill>
                  <a:srgbClr val="473D3C"/>
                </a:solidFill>
                <a:latin typeface="Overpass" pitchFamily="34" charset="0"/>
                <a:ea typeface="Overpass" pitchFamily="34" charset="-122"/>
                <a:cs typeface="Overpass" pitchFamily="34" charset="-120"/>
              </a:rPr>
              <a:t> and priorities to </a:t>
            </a:r>
            <a:pPr algn="l">
              <a:lnSpc>
                <a:spcPts val="1800"/>
              </a:lnSpc>
            </a:pPr>
            <a:r>
              <a:rPr lang="en-US" sz="1200" b="0" spc="-60" kern="0" dirty="0">
                <a:solidFill>
                  <a:srgbClr val="D8240C"/>
                </a:solidFill>
                <a:latin typeface="Overpass" pitchFamily="34" charset="0"/>
                <a:ea typeface="Overpass" pitchFamily="34" charset="-122"/>
                <a:cs typeface="Overpass" pitchFamily="34" charset="-120"/>
              </a:rPr>
              <a:t>sustain the bonds she cherishes the most</a:t>
            </a:r>
            <a:endParaRPr lang="en-US" sz="1200" dirty="0"/>
          </a:p>
          <a:p>
            <a:pPr algn="l">
              <a:lnSpc>
                <a:spcPts val="1800"/>
              </a:lnSpc>
            </a:pPr>
            <a:endParaRPr lang="en-US" sz="1200" dirty="0"/>
          </a:p>
          <a:p>
            <a:pPr algn="l" marL="190500" indent="-190500">
              <a:lnSpc>
                <a:spcPts val="1800"/>
              </a:lnSpc>
              <a:buSzPct val="100000"/>
              <a:buChar char="•"/>
            </a:pPr>
            <a:r>
              <a:rPr lang="en-US" sz="1200" b="0" spc="-60" kern="0" dirty="0">
                <a:solidFill>
                  <a:srgbClr val="473D3C"/>
                </a:solidFill>
                <a:latin typeface="Overpass" pitchFamily="34" charset="0"/>
                <a:ea typeface="Overpass" pitchFamily="34" charset="-122"/>
                <a:cs typeface="Overpass" pitchFamily="34" charset="-120"/>
              </a:rPr>
              <a:t> </a:t>
            </a:r>
            <a:pPr algn="l">
              <a:lnSpc>
                <a:spcPts val="1800"/>
              </a:lnSpc>
            </a:pPr>
            <a:r>
              <a:rPr lang="en-US" sz="1200" b="1" spc="-60" kern="0" dirty="0">
                <a:solidFill>
                  <a:srgbClr val="473D3C"/>
                </a:solidFill>
                <a:latin typeface="Overpass" pitchFamily="34" charset="0"/>
                <a:ea typeface="Overpass" pitchFamily="34" charset="-122"/>
                <a:cs typeface="Overpass" pitchFamily="34" charset="-120"/>
              </a:rPr>
              <a:t>We wonder if this means…</a:t>
            </a:r>
            <a:endParaRPr lang="en-US" sz="1200" dirty="0"/>
          </a:p>
          <a:p>
            <a:pPr algn="l" lvl="1" marL="381000" indent="-190500">
              <a:lnSpc>
                <a:spcPts val="1800"/>
              </a:lnSpc>
              <a:buSzPct val="100000"/>
              <a:buChar char="•"/>
            </a:pPr>
            <a:r>
              <a:rPr lang="en-US" sz="1200" b="0" spc="-60" kern="0" dirty="0">
                <a:solidFill>
                  <a:srgbClr val="473D3C"/>
                </a:solidFill>
                <a:latin typeface="Overpass" pitchFamily="34" charset="0"/>
                <a:ea typeface="Overpass" pitchFamily="34" charset="-122"/>
                <a:cs typeface="Overpass" pitchFamily="34" charset="-120"/>
              </a:rPr>
              <a:t>Hollie is acutely aware of the mismatch between her and her friends’ life stages, and </a:t>
            </a:r>
            <a:pPr algn="l">
              <a:lnSpc>
                <a:spcPts val="1800"/>
              </a:lnSpc>
            </a:pPr>
            <a:r>
              <a:rPr lang="en-US" sz="1200" b="0" spc="-60" kern="0" dirty="0">
                <a:solidFill>
                  <a:srgbClr val="D8240C"/>
                </a:solidFill>
                <a:latin typeface="Overpass" pitchFamily="34" charset="0"/>
                <a:ea typeface="Overpass" pitchFamily="34" charset="-122"/>
                <a:cs typeface="Overpass" pitchFamily="34" charset="-120"/>
              </a:rPr>
              <a:t>hopes that the accommodations she’s made will signal her sustained relevance to her friends</a:t>
            </a:r>
            <a:endParaRPr lang="en-US" sz="1200" dirty="0"/>
          </a:p>
          <a:p>
            <a:pPr algn="l">
              <a:lnSpc>
                <a:spcPts val="1800"/>
              </a:lnSpc>
            </a:pPr>
            <a:endParaRPr lang="en-US" sz="1200" dirty="0"/>
          </a:p>
          <a:p>
            <a:pPr algn="l" marL="190500" indent="-190500">
              <a:lnSpc>
                <a:spcPts val="1800"/>
              </a:lnSpc>
              <a:buSzPct val="100000"/>
              <a:buChar char="•"/>
            </a:pPr>
            <a:r>
              <a:rPr lang="en-US" sz="1200" b="1" spc="-60" kern="0" dirty="0">
                <a:solidFill>
                  <a:srgbClr val="473D3C"/>
                </a:solidFill>
                <a:latin typeface="Overpass" pitchFamily="34" charset="0"/>
                <a:ea typeface="Overpass" pitchFamily="34" charset="-122"/>
                <a:cs typeface="Overpass" pitchFamily="34" charset="-120"/>
              </a:rPr>
              <a:t>It would be game-changing if…</a:t>
            </a:r>
            <a:endParaRPr lang="en-US" sz="1200" dirty="0"/>
          </a:p>
          <a:p>
            <a:pPr algn="l" lvl="1" marL="381000" indent="-190500">
              <a:lnSpc>
                <a:spcPts val="1800"/>
              </a:lnSpc>
              <a:buSzPct val="100000"/>
              <a:buChar char="•"/>
            </a:pPr>
            <a:r>
              <a:rPr lang="en-US" sz="1200" b="0" spc="-60" kern="0" dirty="0">
                <a:solidFill>
                  <a:srgbClr val="473D3C"/>
                </a:solidFill>
                <a:latin typeface="Overpass" pitchFamily="34" charset="0"/>
                <a:ea typeface="Overpass" pitchFamily="34" charset="-122"/>
                <a:cs typeface="Overpass" pitchFamily="34" charset="-120"/>
              </a:rPr>
              <a:t>To provide Hollie and her friends ways to </a:t>
            </a:r>
            <a:pPr algn="l">
              <a:lnSpc>
                <a:spcPts val="1800"/>
              </a:lnSpc>
            </a:pPr>
            <a:r>
              <a:rPr lang="en-US" sz="1200" b="0" spc="-60" kern="0" dirty="0">
                <a:solidFill>
                  <a:srgbClr val="D8240C"/>
                </a:solidFill>
                <a:latin typeface="Overpass" pitchFamily="34" charset="0"/>
                <a:ea typeface="Overpass" pitchFamily="34" charset="-122"/>
                <a:cs typeface="Overpass" pitchFamily="34" charset="-120"/>
              </a:rPr>
              <a:t>appreciate the relevance they still hold in each other’s lives</a:t>
            </a:r>
            <a:pPr algn="l">
              <a:lnSpc>
                <a:spcPts val="1800"/>
              </a:lnSpc>
            </a:pPr>
            <a:r>
              <a:rPr lang="en-US" sz="1200" b="0" spc="-60" kern="0" dirty="0">
                <a:solidFill>
                  <a:srgbClr val="473D3C"/>
                </a:solidFill>
                <a:latin typeface="Overpass" pitchFamily="34" charset="0"/>
                <a:ea typeface="Overpass" pitchFamily="34" charset="-122"/>
                <a:cs typeface="Overpass" pitchFamily="34" charset="-120"/>
              </a:rPr>
              <a:t>, especially as their life paths diverge</a:t>
            </a:r>
            <a:endParaRPr lang="en-US" sz="1200" dirty="0"/>
          </a:p>
          <a:p>
            <a:pPr algn="l">
              <a:lnSpc>
                <a:spcPts val="1800"/>
              </a:lnSpc>
            </a:pPr>
            <a:r>
              <a:rPr lang="en-US" sz="1200" b="1" spc="-60" kern="0" dirty="0">
                <a:solidFill>
                  <a:srgbClr val="473D3C"/>
                </a:solidFill>
                <a:latin typeface="Overpass" pitchFamily="34" charset="0"/>
                <a:ea typeface="Overpass" pitchFamily="34" charset="-122"/>
                <a:cs typeface="Overpass" pitchFamily="34" charset="-120"/>
              </a:rPr>
              <a:t>    </a:t>
            </a:r>
            <a:endParaRPr lang="en-US" sz="1200" dirty="0"/>
          </a:p>
        </p:txBody>
      </p:sp>
      <p:pic>
        <p:nvPicPr>
          <p:cNvPr id="5" name="Image 0" descr="https://pitch-assets-ccb95893-de3f-4266-973c-20049231b248.s3.eu-west-1.amazonaws.com/2da3476a-897c-4ac6-9d56-2371c5ff1970?pitch-bytes=102589&amp;pitch-content-type=image%2Fjpeg">    </p:cNvPr>
          <p:cNvPicPr>
            <a:picLocks noChangeAspect="1"/>
          </p:cNvPicPr>
          <p:nvPr/>
        </p:nvPicPr>
        <p:blipFill>
          <a:blip r:embed="rId1"/>
          <a:srcRect l="10142" r="17395" t="0" b="27536"/>
          <a:stretch/>
        </p:blipFill>
        <p:spPr>
          <a:xfrm>
            <a:off x="7647006" y="479555"/>
            <a:ext cx="1023937" cy="1023938"/>
          </a:xfrm>
          <a:prstGeom prst="ellipse">
            <a:avLst/>
          </a:prstGeom>
        </p:spPr>
      </p:pic>
      <p:pic>
        <p:nvPicPr>
          <p:cNvPr id="6" name="Image 1" descr="https://pitch-assets-ccb95893-de3f-4266-973c-20049231b248.s3.eu-west-1.amazonaws.com/try-pitch-pdf-export-logo.svg">
            <a:hlinkClick r:id="rId4" tooltip=""/>
          </p:cNvPr>
          <p:cNvPicPr>
            <a:picLocks noChangeAspect="1"/>
          </p:cNvPicPr>
          <p:nvPr/>
        </p:nvPicPr>
        <p:blipFill>
          <a:blip r:embed="rId2">
            <a:extLst>
              <a:ext uri="{96DAC541-7B7A-43D3-8B79-37D633B846F1}">
                <asvg:svgBlip xmlns:asvg="http://schemas.microsoft.com/office/drawing/2016/SVG/main" r:embed="rId3"/>
              </a:ext>
            </a:extLst>
          </a:blip>
          <a:srcRect l="0" r="0" t="0" b="0"/>
          <a:stretch/>
        </p:blipFill>
        <p:spPr>
          <a:xfrm>
            <a:off x="136595" y="4803153"/>
            <a:ext cx="515221" cy="22730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EFA"/>
        </a:solidFill>
      </p:bgPr>
    </p:bg>
    <p:spTree>
      <p:nvGrpSpPr>
        <p:cNvPr id="1" name=""/>
        <p:cNvGrpSpPr/>
        <p:nvPr/>
      </p:nvGrpSpPr>
      <p:grpSpPr>
        <a:xfrm>
          <a:off x="0" y="0"/>
          <a:ext cx="0" cy="0"/>
          <a:chOff x="0" y="0"/>
          <a:chExt cx="0" cy="0"/>
        </a:xfrm>
      </p:grpSpPr>
      <p:sp>
        <p:nvSpPr>
          <p:cNvPr id="3" name="Text 0"/>
          <p:cNvSpPr/>
          <p:nvPr/>
        </p:nvSpPr>
        <p:spPr>
          <a:xfrm>
            <a:off x="475343" y="476250"/>
            <a:ext cx="8229600" cy="426690"/>
          </a:xfrm>
          <a:prstGeom prst="rect">
            <a:avLst/>
          </a:prstGeom>
          <a:noFill/>
          <a:ln/>
        </p:spPr>
        <p:txBody>
          <a:bodyPr wrap="square" lIns="0" tIns="0" rIns="0" bIns="0" rtlCol="0" anchor="t"/>
          <a:lstStyle/>
          <a:p>
            <a:pPr algn="l">
              <a:lnSpc>
                <a:spcPts val="3360"/>
              </a:lnSpc>
            </a:pPr>
            <a:r>
              <a:rPr lang="en-US" sz="3000" b="1" spc="-36" kern="0" dirty="0">
                <a:solidFill>
                  <a:srgbClr val="D8240C"/>
                </a:solidFill>
                <a:latin typeface="Overpass" pitchFamily="34" charset="0"/>
                <a:ea typeface="Overpass" pitchFamily="34" charset="-122"/>
                <a:cs typeface="Overpass" pitchFamily="34" charset="-120"/>
              </a:rPr>
              <a:t>Hollie: HMWs</a:t>
            </a:r>
            <a:endParaRPr lang="en-US" sz="3000" dirty="0"/>
          </a:p>
        </p:txBody>
      </p:sp>
      <p:sp>
        <p:nvSpPr>
          <p:cNvPr id="4" name="Text 1"/>
          <p:cNvSpPr/>
          <p:nvPr/>
        </p:nvSpPr>
        <p:spPr>
          <a:xfrm>
            <a:off x="476250" y="2031722"/>
            <a:ext cx="8229600" cy="1071562"/>
          </a:xfrm>
          <a:prstGeom prst="rect">
            <a:avLst/>
          </a:prstGeom>
          <a:noFill/>
          <a:ln/>
        </p:spPr>
        <p:txBody>
          <a:bodyPr wrap="square" lIns="0" tIns="0" rIns="0" bIns="0" rtlCol="0" anchor="t"/>
          <a:lstStyle/>
          <a:p>
            <a:pPr algn="l" marL="190500" indent="-190500">
              <a:lnSpc>
                <a:spcPts val="2813"/>
              </a:lnSpc>
              <a:buSzPct val="100000"/>
              <a:buChar char="•"/>
            </a:pPr>
            <a:r>
              <a:rPr lang="en-US" sz="1900" b="0" spc="-60" kern="0" dirty="0">
                <a:solidFill>
                  <a:srgbClr val="473D3C"/>
                </a:solidFill>
                <a:latin typeface="Overpass" pitchFamily="34" charset="0"/>
                <a:ea typeface="Overpass" pitchFamily="34" charset="-122"/>
                <a:cs typeface="Overpass" pitchFamily="34" charset="-120"/>
              </a:rPr>
              <a:t>HMW help Hollie find more effortless ways to remain relevant?</a:t>
            </a:r>
            <a:endParaRPr lang="en-US" sz="1875" dirty="0"/>
          </a:p>
          <a:p>
            <a:pPr algn="l" marL="190500" indent="-190500">
              <a:lnSpc>
                <a:spcPts val="2813"/>
              </a:lnSpc>
              <a:buSzPct val="100000"/>
              <a:buChar char="•"/>
            </a:pPr>
            <a:r>
              <a:rPr lang="en-US" sz="1900" b="0" spc="-60" kern="0" dirty="0">
                <a:solidFill>
                  <a:srgbClr val="473D3C"/>
                </a:solidFill>
                <a:latin typeface="Overpass" pitchFamily="34" charset="0"/>
                <a:ea typeface="Overpass" pitchFamily="34" charset="-122"/>
                <a:cs typeface="Overpass" pitchFamily="34" charset="-120"/>
              </a:rPr>
              <a:t>HMW encourage empathy in friendships despite a lack of shared experience?</a:t>
            </a:r>
            <a:endParaRPr lang="en-US" sz="1875" dirty="0"/>
          </a:p>
          <a:p>
            <a:pPr algn="l" marL="190500" indent="-190500">
              <a:lnSpc>
                <a:spcPts val="2813"/>
              </a:lnSpc>
              <a:buSzPct val="100000"/>
              <a:buChar char="•"/>
            </a:pPr>
            <a:r>
              <a:rPr lang="en-US" sz="1900" b="1" spc="-60" kern="0" dirty="0">
                <a:solidFill>
                  <a:srgbClr val="D8240C"/>
                </a:solidFill>
                <a:latin typeface="Overpass" pitchFamily="34" charset="0"/>
                <a:ea typeface="Overpass" pitchFamily="34" charset="-122"/>
                <a:cs typeface="Overpass" pitchFamily="34" charset="-120"/>
              </a:rPr>
              <a:t>HMW detect when cherished friendships are drifting apart? </a:t>
            </a:r>
            <a:endParaRPr lang="en-US" sz="1875" dirty="0"/>
          </a:p>
        </p:txBody>
      </p:sp>
      <p:pic>
        <p:nvPicPr>
          <p:cNvPr id="5" name="Image 0" descr="https://pitch-assets-ccb95893-de3f-4266-973c-20049231b248.s3.eu-west-1.amazonaws.com/2da3476a-897c-4ac6-9d56-2371c5ff1970?pitch-bytes=102589&amp;pitch-content-type=image%2Fjpeg">    </p:cNvPr>
          <p:cNvPicPr>
            <a:picLocks noChangeAspect="1"/>
          </p:cNvPicPr>
          <p:nvPr/>
        </p:nvPicPr>
        <p:blipFill>
          <a:blip r:embed="rId1"/>
          <a:srcRect l="10142" r="17395" t="0" b="27536"/>
          <a:stretch/>
        </p:blipFill>
        <p:spPr>
          <a:xfrm>
            <a:off x="7647006" y="479555"/>
            <a:ext cx="1023937" cy="1023938"/>
          </a:xfrm>
          <a:prstGeom prst="ellipse">
            <a:avLst/>
          </a:prstGeom>
        </p:spPr>
      </p:pic>
      <p:pic>
        <p:nvPicPr>
          <p:cNvPr id="6" name="Image 1" descr="https://pitch-assets-ccb95893-de3f-4266-973c-20049231b248.s3.eu-west-1.amazonaws.com/try-pitch-pdf-export-logo.svg">
            <a:hlinkClick r:id="rId4" tooltip=""/>
          </p:cNvPr>
          <p:cNvPicPr>
            <a:picLocks noChangeAspect="1"/>
          </p:cNvPicPr>
          <p:nvPr/>
        </p:nvPicPr>
        <p:blipFill>
          <a:blip r:embed="rId2">
            <a:extLst>
              <a:ext uri="{96DAC541-7B7A-43D3-8B79-37D633B846F1}">
                <asvg:svgBlip xmlns:asvg="http://schemas.microsoft.com/office/drawing/2016/SVG/main" r:embed="rId3"/>
              </a:ext>
            </a:extLst>
          </a:blip>
          <a:srcRect l="0" r="0" t="0" b="0"/>
          <a:stretch/>
        </p:blipFill>
        <p:spPr>
          <a:xfrm>
            <a:off x="136595" y="4803153"/>
            <a:ext cx="515221" cy="22730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EFA"/>
        </a:solidFill>
      </p:bgPr>
    </p:bg>
    <p:spTree>
      <p:nvGrpSpPr>
        <p:cNvPr id="1" name=""/>
        <p:cNvGrpSpPr/>
        <p:nvPr/>
      </p:nvGrpSpPr>
      <p:grpSpPr>
        <a:xfrm>
          <a:off x="0" y="0"/>
          <a:ext cx="0" cy="0"/>
          <a:chOff x="0" y="0"/>
          <a:chExt cx="0" cy="0"/>
        </a:xfrm>
      </p:grpSpPr>
      <p:sp>
        <p:nvSpPr>
          <p:cNvPr id="3" name="Text 0"/>
          <p:cNvSpPr/>
          <p:nvPr/>
        </p:nvSpPr>
        <p:spPr>
          <a:xfrm>
            <a:off x="4572000" y="722890"/>
            <a:ext cx="3657600" cy="214312"/>
          </a:xfrm>
          <a:prstGeom prst="rect">
            <a:avLst/>
          </a:prstGeom>
          <a:noFill/>
          <a:ln/>
        </p:spPr>
        <p:txBody>
          <a:bodyPr wrap="square" lIns="0" tIns="0" rIns="0" bIns="0" rtlCol="0" anchor="ctr"/>
          <a:lstStyle/>
          <a:p>
            <a:pPr algn="l">
              <a:lnSpc>
                <a:spcPts val="1688"/>
              </a:lnSpc>
            </a:pPr>
            <a:r>
              <a:rPr lang="en-US" sz="1400" b="0" spc="-36" kern="0" dirty="0">
                <a:solidFill>
                  <a:srgbClr val="D8240C"/>
                </a:solidFill>
                <a:latin typeface="Overpass" pitchFamily="34" charset="0"/>
                <a:ea typeface="Overpass" pitchFamily="34" charset="-122"/>
                <a:cs typeface="Overpass" pitchFamily="34" charset="-120"/>
              </a:rPr>
              <a:t>Intro | Refined Domain</a:t>
            </a:r>
            <a:endParaRPr lang="en-US" sz="1350" dirty="0"/>
          </a:p>
        </p:txBody>
      </p:sp>
      <p:sp>
        <p:nvSpPr>
          <p:cNvPr id="4" name="Text 1"/>
          <p:cNvSpPr/>
          <p:nvPr/>
        </p:nvSpPr>
        <p:spPr>
          <a:xfrm>
            <a:off x="4572000" y="1421242"/>
            <a:ext cx="3657600" cy="214313"/>
          </a:xfrm>
          <a:prstGeom prst="rect">
            <a:avLst/>
          </a:prstGeom>
          <a:noFill/>
          <a:ln/>
        </p:spPr>
        <p:txBody>
          <a:bodyPr wrap="square" lIns="0" tIns="0" rIns="0" bIns="0" rtlCol="0" anchor="ctr"/>
          <a:lstStyle/>
          <a:p>
            <a:pPr algn="l">
              <a:lnSpc>
                <a:spcPts val="1688"/>
              </a:lnSpc>
            </a:pPr>
            <a:r>
              <a:rPr lang="en-US" sz="1400" b="0" spc="-36" kern="0" dirty="0">
                <a:solidFill>
                  <a:srgbClr val="D8240C"/>
                </a:solidFill>
                <a:latin typeface="Overpass" pitchFamily="34" charset="0"/>
                <a:ea typeface="Overpass" pitchFamily="34" charset="-122"/>
                <a:cs typeface="Overpass" pitchFamily="34" charset="-120"/>
              </a:rPr>
              <a:t>Additional Needfinding Results</a:t>
            </a:r>
            <a:endParaRPr lang="en-US" sz="1350" dirty="0"/>
          </a:p>
        </p:txBody>
      </p:sp>
      <p:sp>
        <p:nvSpPr>
          <p:cNvPr id="5" name="Text 2"/>
          <p:cNvSpPr/>
          <p:nvPr/>
        </p:nvSpPr>
        <p:spPr>
          <a:xfrm>
            <a:off x="4572000" y="2119594"/>
            <a:ext cx="3657600" cy="214313"/>
          </a:xfrm>
          <a:prstGeom prst="rect">
            <a:avLst/>
          </a:prstGeom>
          <a:noFill/>
          <a:ln/>
        </p:spPr>
        <p:txBody>
          <a:bodyPr wrap="square" lIns="0" tIns="0" rIns="0" bIns="0" rtlCol="0" anchor="ctr"/>
          <a:lstStyle/>
          <a:p>
            <a:pPr algn="l">
              <a:lnSpc>
                <a:spcPts val="1688"/>
              </a:lnSpc>
            </a:pPr>
            <a:r>
              <a:rPr lang="en-US" sz="1400" b="0" spc="-36" kern="0" dirty="0">
                <a:solidFill>
                  <a:srgbClr val="D8240C"/>
                </a:solidFill>
                <a:latin typeface="Overpass" pitchFamily="34" charset="0"/>
                <a:ea typeface="Overpass" pitchFamily="34" charset="-122"/>
                <a:cs typeface="Overpass" pitchFamily="34" charset="-120"/>
              </a:rPr>
              <a:t>POVs | HMWs</a:t>
            </a:r>
            <a:endParaRPr lang="en-US" sz="1350" dirty="0"/>
          </a:p>
        </p:txBody>
      </p:sp>
      <p:sp>
        <p:nvSpPr>
          <p:cNvPr id="6" name="Text 3"/>
          <p:cNvSpPr/>
          <p:nvPr/>
        </p:nvSpPr>
        <p:spPr>
          <a:xfrm>
            <a:off x="4572000" y="4214650"/>
            <a:ext cx="3657600" cy="214313"/>
          </a:xfrm>
          <a:prstGeom prst="rect">
            <a:avLst/>
          </a:prstGeom>
          <a:noFill/>
          <a:ln/>
        </p:spPr>
        <p:txBody>
          <a:bodyPr wrap="square" lIns="0" tIns="0" rIns="0" bIns="0" rtlCol="0" anchor="ctr"/>
          <a:lstStyle/>
          <a:p>
            <a:pPr algn="l">
              <a:lnSpc>
                <a:spcPts val="1688"/>
              </a:lnSpc>
            </a:pPr>
            <a:r>
              <a:rPr lang="en-US" sz="1400" b="0" spc="-36" kern="0" dirty="0">
                <a:solidFill>
                  <a:srgbClr val="D8240C"/>
                </a:solidFill>
                <a:latin typeface="Overpass" pitchFamily="34" charset="0"/>
                <a:ea typeface="Overpass" pitchFamily="34" charset="-122"/>
                <a:cs typeface="Overpass" pitchFamily="34" charset="-120"/>
              </a:rPr>
              <a:t>Appendix</a:t>
            </a:r>
            <a:endParaRPr lang="en-US" sz="1350" dirty="0"/>
          </a:p>
        </p:txBody>
      </p:sp>
      <p:sp>
        <p:nvSpPr>
          <p:cNvPr id="7" name="Text 4"/>
          <p:cNvSpPr/>
          <p:nvPr/>
        </p:nvSpPr>
        <p:spPr>
          <a:xfrm>
            <a:off x="8508281" y="719596"/>
            <a:ext cx="914400" cy="214312"/>
          </a:xfrm>
          <a:prstGeom prst="rect">
            <a:avLst/>
          </a:prstGeom>
          <a:noFill/>
          <a:ln/>
        </p:spPr>
        <p:txBody>
          <a:bodyPr wrap="none" lIns="0" tIns="0" rIns="0" bIns="0" rtlCol="0" anchor="ctr">
            <a:spAutoFit/>
          </a:bodyPr>
          <a:lstStyle/>
          <a:p>
            <a:pPr algn="r">
              <a:lnSpc>
                <a:spcPts val="1688"/>
              </a:lnSpc>
            </a:pPr>
            <a:r>
              <a:rPr lang="en-US" sz="1400" b="0" spc="-36" kern="0" dirty="0">
                <a:solidFill>
                  <a:srgbClr val="D8240C"/>
                </a:solidFill>
                <a:latin typeface="Overpass" pitchFamily="34" charset="0"/>
                <a:ea typeface="Overpass" pitchFamily="34" charset="-122"/>
                <a:cs typeface="Overpass" pitchFamily="34" charset="-120"/>
              </a:rPr>
              <a:t>01</a:t>
            </a:r>
            <a:endParaRPr lang="en-US" sz="1350" dirty="0"/>
          </a:p>
        </p:txBody>
      </p:sp>
      <p:sp>
        <p:nvSpPr>
          <p:cNvPr id="8" name="Text 5"/>
          <p:cNvSpPr/>
          <p:nvPr/>
        </p:nvSpPr>
        <p:spPr>
          <a:xfrm>
            <a:off x="8465753" y="1420729"/>
            <a:ext cx="914400" cy="214313"/>
          </a:xfrm>
          <a:prstGeom prst="rect">
            <a:avLst/>
          </a:prstGeom>
          <a:noFill/>
          <a:ln/>
        </p:spPr>
        <p:txBody>
          <a:bodyPr wrap="none" lIns="0" tIns="0" rIns="0" bIns="0" rtlCol="0" anchor="ctr">
            <a:spAutoFit/>
          </a:bodyPr>
          <a:lstStyle/>
          <a:p>
            <a:pPr algn="r">
              <a:lnSpc>
                <a:spcPts val="1688"/>
              </a:lnSpc>
            </a:pPr>
            <a:r>
              <a:rPr lang="en-US" sz="1400" b="0" spc="-36" kern="0" dirty="0">
                <a:solidFill>
                  <a:srgbClr val="D8240C"/>
                </a:solidFill>
                <a:latin typeface="Overpass" pitchFamily="34" charset="0"/>
                <a:ea typeface="Overpass" pitchFamily="34" charset="-122"/>
                <a:cs typeface="Overpass" pitchFamily="34" charset="-120"/>
              </a:rPr>
              <a:t>02</a:t>
            </a:r>
            <a:endParaRPr lang="en-US" sz="1350" dirty="0"/>
          </a:p>
        </p:txBody>
      </p:sp>
      <p:sp>
        <p:nvSpPr>
          <p:cNvPr id="9" name="Text 6"/>
          <p:cNvSpPr/>
          <p:nvPr/>
        </p:nvSpPr>
        <p:spPr>
          <a:xfrm>
            <a:off x="8467465" y="2119423"/>
            <a:ext cx="914400" cy="214313"/>
          </a:xfrm>
          <a:prstGeom prst="rect">
            <a:avLst/>
          </a:prstGeom>
          <a:noFill/>
          <a:ln/>
        </p:spPr>
        <p:txBody>
          <a:bodyPr wrap="none" lIns="0" tIns="0" rIns="0" bIns="0" rtlCol="0" anchor="ctr">
            <a:spAutoFit/>
          </a:bodyPr>
          <a:lstStyle/>
          <a:p>
            <a:pPr algn="r">
              <a:lnSpc>
                <a:spcPts val="1688"/>
              </a:lnSpc>
            </a:pPr>
            <a:r>
              <a:rPr lang="en-US" sz="1400" b="0" spc="-36" kern="0" dirty="0">
                <a:solidFill>
                  <a:srgbClr val="D8240C"/>
                </a:solidFill>
                <a:latin typeface="Overpass" pitchFamily="34" charset="0"/>
                <a:ea typeface="Overpass" pitchFamily="34" charset="-122"/>
                <a:cs typeface="Overpass" pitchFamily="34" charset="-120"/>
              </a:rPr>
              <a:t>03</a:t>
            </a:r>
            <a:endParaRPr lang="en-US" sz="1350" dirty="0"/>
          </a:p>
        </p:txBody>
      </p:sp>
      <p:sp>
        <p:nvSpPr>
          <p:cNvPr id="10" name="Text 7"/>
          <p:cNvSpPr/>
          <p:nvPr/>
        </p:nvSpPr>
        <p:spPr>
          <a:xfrm>
            <a:off x="8465493" y="2818460"/>
            <a:ext cx="914400" cy="214313"/>
          </a:xfrm>
          <a:prstGeom prst="rect">
            <a:avLst/>
          </a:prstGeom>
          <a:noFill/>
          <a:ln/>
        </p:spPr>
        <p:txBody>
          <a:bodyPr wrap="none" lIns="0" tIns="0" rIns="0" bIns="0" rtlCol="0" anchor="ctr">
            <a:spAutoFit/>
          </a:bodyPr>
          <a:lstStyle/>
          <a:p>
            <a:pPr algn="r">
              <a:lnSpc>
                <a:spcPts val="1688"/>
              </a:lnSpc>
            </a:pPr>
            <a:r>
              <a:rPr lang="en-US" sz="1400" b="0" spc="-36" kern="0" dirty="0">
                <a:solidFill>
                  <a:srgbClr val="D8240C"/>
                </a:solidFill>
                <a:latin typeface="Overpass" pitchFamily="34" charset="0"/>
                <a:ea typeface="Overpass" pitchFamily="34" charset="-122"/>
                <a:cs typeface="Overpass" pitchFamily="34" charset="-120"/>
              </a:rPr>
              <a:t>04</a:t>
            </a:r>
            <a:endParaRPr lang="en-US" sz="1350" dirty="0"/>
          </a:p>
        </p:txBody>
      </p:sp>
      <p:sp>
        <p:nvSpPr>
          <p:cNvPr id="11" name="Text 8"/>
          <p:cNvSpPr/>
          <p:nvPr/>
        </p:nvSpPr>
        <p:spPr>
          <a:xfrm>
            <a:off x="8463149" y="3516041"/>
            <a:ext cx="914400" cy="214312"/>
          </a:xfrm>
          <a:prstGeom prst="rect">
            <a:avLst/>
          </a:prstGeom>
          <a:noFill/>
          <a:ln/>
        </p:spPr>
        <p:txBody>
          <a:bodyPr wrap="none" lIns="0" tIns="0" rIns="0" bIns="0" rtlCol="0" anchor="ctr">
            <a:spAutoFit/>
          </a:bodyPr>
          <a:lstStyle/>
          <a:p>
            <a:pPr algn="r">
              <a:lnSpc>
                <a:spcPts val="1688"/>
              </a:lnSpc>
            </a:pPr>
            <a:r>
              <a:rPr lang="en-US" sz="1400" b="0" spc="-36" kern="0" dirty="0">
                <a:solidFill>
                  <a:srgbClr val="D8240C"/>
                </a:solidFill>
                <a:latin typeface="Overpass" pitchFamily="34" charset="0"/>
                <a:ea typeface="Overpass" pitchFamily="34" charset="-122"/>
                <a:cs typeface="Overpass" pitchFamily="34" charset="-120"/>
              </a:rPr>
              <a:t>05</a:t>
            </a:r>
            <a:endParaRPr lang="en-US" sz="1350" dirty="0"/>
          </a:p>
        </p:txBody>
      </p:sp>
      <p:sp>
        <p:nvSpPr>
          <p:cNvPr id="12" name="Text 9"/>
          <p:cNvSpPr/>
          <p:nvPr/>
        </p:nvSpPr>
        <p:spPr>
          <a:xfrm>
            <a:off x="8468283" y="4207484"/>
            <a:ext cx="914400" cy="214312"/>
          </a:xfrm>
          <a:prstGeom prst="rect">
            <a:avLst/>
          </a:prstGeom>
          <a:noFill/>
          <a:ln/>
        </p:spPr>
        <p:txBody>
          <a:bodyPr wrap="none" lIns="0" tIns="0" rIns="0" bIns="0" rtlCol="0" anchor="ctr">
            <a:spAutoFit/>
          </a:bodyPr>
          <a:lstStyle/>
          <a:p>
            <a:pPr algn="r">
              <a:lnSpc>
                <a:spcPts val="1688"/>
              </a:lnSpc>
            </a:pPr>
            <a:r>
              <a:rPr lang="en-US" sz="1400" b="0" spc="-36" kern="0" dirty="0">
                <a:solidFill>
                  <a:srgbClr val="D8240C"/>
                </a:solidFill>
                <a:latin typeface="Overpass" pitchFamily="34" charset="0"/>
                <a:ea typeface="Overpass" pitchFamily="34" charset="-122"/>
                <a:cs typeface="Overpass" pitchFamily="34" charset="-120"/>
              </a:rPr>
              <a:t>06</a:t>
            </a:r>
            <a:endParaRPr lang="en-US" sz="1350" dirty="0"/>
          </a:p>
        </p:txBody>
      </p:sp>
      <p:sp>
        <p:nvSpPr>
          <p:cNvPr id="13" name="Shape 10"/>
          <p:cNvSpPr/>
          <p:nvPr/>
        </p:nvSpPr>
        <p:spPr>
          <a:xfrm>
            <a:off x="4571890" y="1179222"/>
            <a:ext cx="4096622" cy="0"/>
          </a:xfrm>
          <a:prstGeom prst="line">
            <a:avLst/>
          </a:prstGeom>
          <a:solidFill>
            <a:srgbClr val="FFFEFA"/>
          </a:solidFill>
          <a:ln w="5292">
            <a:solidFill>
              <a:srgbClr val="D8240C"/>
            </a:solidFill>
            <a:prstDash val="solid"/>
            <a:headEnd type="none"/>
            <a:tailEnd type="none"/>
          </a:ln>
        </p:spPr>
      </p:sp>
      <p:sp>
        <p:nvSpPr>
          <p:cNvPr id="14" name="Shape 11"/>
          <p:cNvSpPr/>
          <p:nvPr/>
        </p:nvSpPr>
        <p:spPr>
          <a:xfrm>
            <a:off x="4571890" y="1877574"/>
            <a:ext cx="4096622" cy="0"/>
          </a:xfrm>
          <a:prstGeom prst="line">
            <a:avLst/>
          </a:prstGeom>
          <a:solidFill>
            <a:srgbClr val="FFFEFA"/>
          </a:solidFill>
          <a:ln w="5292">
            <a:solidFill>
              <a:srgbClr val="D8240C"/>
            </a:solidFill>
            <a:prstDash val="solid"/>
            <a:headEnd type="none"/>
            <a:tailEnd type="none"/>
          </a:ln>
        </p:spPr>
      </p:sp>
      <p:sp>
        <p:nvSpPr>
          <p:cNvPr id="15" name="Shape 12"/>
          <p:cNvSpPr/>
          <p:nvPr/>
        </p:nvSpPr>
        <p:spPr>
          <a:xfrm>
            <a:off x="4571890" y="2575926"/>
            <a:ext cx="4096622" cy="0"/>
          </a:xfrm>
          <a:prstGeom prst="line">
            <a:avLst/>
          </a:prstGeom>
          <a:solidFill>
            <a:srgbClr val="FFFEFA"/>
          </a:solidFill>
          <a:ln w="5292">
            <a:solidFill>
              <a:srgbClr val="D8240C"/>
            </a:solidFill>
            <a:prstDash val="solid"/>
            <a:headEnd type="none"/>
            <a:tailEnd type="none"/>
          </a:ln>
        </p:spPr>
      </p:sp>
      <p:sp>
        <p:nvSpPr>
          <p:cNvPr id="16" name="Shape 13"/>
          <p:cNvSpPr/>
          <p:nvPr/>
        </p:nvSpPr>
        <p:spPr>
          <a:xfrm>
            <a:off x="4571890" y="3274278"/>
            <a:ext cx="4096622" cy="0"/>
          </a:xfrm>
          <a:prstGeom prst="line">
            <a:avLst/>
          </a:prstGeom>
          <a:solidFill>
            <a:srgbClr val="FFFEFA"/>
          </a:solidFill>
          <a:ln w="5292">
            <a:solidFill>
              <a:srgbClr val="D8240C"/>
            </a:solidFill>
            <a:prstDash val="solid"/>
            <a:headEnd type="none"/>
            <a:tailEnd type="none"/>
          </a:ln>
        </p:spPr>
      </p:sp>
      <p:sp>
        <p:nvSpPr>
          <p:cNvPr id="17" name="Shape 14"/>
          <p:cNvSpPr/>
          <p:nvPr/>
        </p:nvSpPr>
        <p:spPr>
          <a:xfrm>
            <a:off x="4571890" y="3972631"/>
            <a:ext cx="4096622" cy="0"/>
          </a:xfrm>
          <a:prstGeom prst="line">
            <a:avLst/>
          </a:prstGeom>
          <a:solidFill>
            <a:srgbClr val="FFFEFA"/>
          </a:solidFill>
          <a:ln w="5292">
            <a:solidFill>
              <a:srgbClr val="D8240C"/>
            </a:solidFill>
            <a:prstDash val="solid"/>
            <a:headEnd type="none"/>
            <a:tailEnd type="none"/>
          </a:ln>
        </p:spPr>
      </p:sp>
      <p:sp>
        <p:nvSpPr>
          <p:cNvPr id="18" name="Shape 15"/>
          <p:cNvSpPr/>
          <p:nvPr/>
        </p:nvSpPr>
        <p:spPr>
          <a:xfrm>
            <a:off x="476250" y="480870"/>
            <a:ext cx="8191500" cy="0"/>
          </a:xfrm>
          <a:prstGeom prst="line">
            <a:avLst/>
          </a:prstGeom>
          <a:solidFill>
            <a:srgbClr val="FFFEFA"/>
          </a:solidFill>
          <a:ln w="5292">
            <a:solidFill>
              <a:srgbClr val="D8240C"/>
            </a:solidFill>
            <a:prstDash val="solid"/>
            <a:headEnd type="none"/>
            <a:tailEnd type="none"/>
          </a:ln>
        </p:spPr>
      </p:sp>
      <p:sp>
        <p:nvSpPr>
          <p:cNvPr id="19" name="Shape 16"/>
          <p:cNvSpPr/>
          <p:nvPr/>
        </p:nvSpPr>
        <p:spPr>
          <a:xfrm>
            <a:off x="476250" y="4670983"/>
            <a:ext cx="8191500" cy="0"/>
          </a:xfrm>
          <a:prstGeom prst="line">
            <a:avLst/>
          </a:prstGeom>
          <a:solidFill>
            <a:srgbClr val="FFFEFA"/>
          </a:solidFill>
          <a:ln w="5292">
            <a:solidFill>
              <a:srgbClr val="D8240C"/>
            </a:solidFill>
            <a:prstDash val="solid"/>
            <a:headEnd type="none"/>
            <a:tailEnd type="none"/>
          </a:ln>
        </p:spPr>
      </p:sp>
      <p:sp>
        <p:nvSpPr>
          <p:cNvPr id="20" name="Text 17"/>
          <p:cNvSpPr/>
          <p:nvPr/>
        </p:nvSpPr>
        <p:spPr>
          <a:xfrm>
            <a:off x="476250" y="637671"/>
            <a:ext cx="4572000" cy="426690"/>
          </a:xfrm>
          <a:prstGeom prst="rect">
            <a:avLst/>
          </a:prstGeom>
          <a:noFill/>
          <a:ln/>
        </p:spPr>
        <p:txBody>
          <a:bodyPr wrap="square" lIns="0" tIns="0" rIns="0" bIns="0" rtlCol="0" anchor="t"/>
          <a:lstStyle/>
          <a:p>
            <a:pPr algn="l">
              <a:lnSpc>
                <a:spcPts val="3360"/>
              </a:lnSpc>
            </a:pPr>
            <a:r>
              <a:rPr lang="en-US" sz="3000" b="1" spc="-36" kern="0" dirty="0">
                <a:solidFill>
                  <a:srgbClr val="D8240C"/>
                </a:solidFill>
                <a:latin typeface="Overpass" pitchFamily="34" charset="0"/>
                <a:ea typeface="Overpass" pitchFamily="34" charset="-122"/>
                <a:cs typeface="Overpass" pitchFamily="34" charset="-120"/>
              </a:rPr>
              <a:t>Agenda</a:t>
            </a:r>
            <a:endParaRPr lang="en-US" sz="3000" dirty="0"/>
          </a:p>
        </p:txBody>
      </p:sp>
      <p:sp>
        <p:nvSpPr>
          <p:cNvPr id="21" name="Text 18"/>
          <p:cNvSpPr/>
          <p:nvPr/>
        </p:nvSpPr>
        <p:spPr>
          <a:xfrm>
            <a:off x="4572000" y="3516298"/>
            <a:ext cx="3657600" cy="214313"/>
          </a:xfrm>
          <a:prstGeom prst="rect">
            <a:avLst/>
          </a:prstGeom>
          <a:noFill/>
          <a:ln/>
        </p:spPr>
        <p:txBody>
          <a:bodyPr wrap="square" lIns="0" tIns="0" rIns="0" bIns="0" rtlCol="0" anchor="ctr"/>
          <a:lstStyle/>
          <a:p>
            <a:pPr algn="l">
              <a:lnSpc>
                <a:spcPts val="1688"/>
              </a:lnSpc>
            </a:pPr>
            <a:r>
              <a:rPr lang="en-US" sz="1400" b="0" spc="-36" kern="0" dirty="0">
                <a:solidFill>
                  <a:srgbClr val="D8240C"/>
                </a:solidFill>
                <a:latin typeface="Overpass" pitchFamily="34" charset="0"/>
                <a:ea typeface="Overpass" pitchFamily="34" charset="-122"/>
                <a:cs typeface="Overpass" pitchFamily="34" charset="-120"/>
              </a:rPr>
              <a:t>What's Next?</a:t>
            </a:r>
            <a:endParaRPr lang="en-US" sz="1350" dirty="0"/>
          </a:p>
        </p:txBody>
      </p:sp>
      <p:sp>
        <p:nvSpPr>
          <p:cNvPr id="22" name="Text 19"/>
          <p:cNvSpPr/>
          <p:nvPr/>
        </p:nvSpPr>
        <p:spPr>
          <a:xfrm>
            <a:off x="4572000" y="2818361"/>
            <a:ext cx="3657600" cy="214313"/>
          </a:xfrm>
          <a:prstGeom prst="rect">
            <a:avLst/>
          </a:prstGeom>
          <a:noFill/>
          <a:ln/>
        </p:spPr>
        <p:txBody>
          <a:bodyPr wrap="square" lIns="0" tIns="0" rIns="0" bIns="0" rtlCol="0" anchor="ctr"/>
          <a:lstStyle/>
          <a:p>
            <a:pPr algn="l">
              <a:lnSpc>
                <a:spcPts val="1688"/>
              </a:lnSpc>
            </a:pPr>
            <a:r>
              <a:rPr lang="en-US" sz="1400" b="0" spc="-36" kern="0" dirty="0">
                <a:solidFill>
                  <a:srgbClr val="D8240C"/>
                </a:solidFill>
                <a:latin typeface="Overpass" pitchFamily="34" charset="0"/>
                <a:ea typeface="Overpass" pitchFamily="34" charset="-122"/>
                <a:cs typeface="Overpass" pitchFamily="34" charset="-120"/>
              </a:rPr>
              <a:t>Solutions and Experience Prototypes</a:t>
            </a:r>
            <a:endParaRPr lang="en-US" sz="1350" dirty="0"/>
          </a:p>
        </p:txBody>
      </p:sp>
      <p:pic>
        <p:nvPicPr>
          <p:cNvPr id="23" name="Image 0" descr="https://pitch-assets-ccb95893-de3f-4266-973c-20049231b248.s3.eu-west-1.amazonaws.com/try-pitch-pdf-export-logo.svg">
            <a:hlinkClick r:id="rId3" tooltip=""/>
          </p:cNvPr>
          <p:cNvPicPr>
            <a:picLocks noChangeAspect="1"/>
          </p:cNvPicPr>
          <p:nvPr/>
        </p:nvPicPr>
        <p:blipFill>
          <a:blip r:embed="rId1">
            <a:extLst>
              <a:ext uri="{96DAC541-7B7A-43D3-8B79-37D633B846F1}">
                <asvg:svgBlip xmlns:asvg="http://schemas.microsoft.com/office/drawing/2016/SVG/main" r:embed="rId2"/>
              </a:ext>
            </a:extLst>
          </a:blip>
          <a:srcRect l="0" r="0" t="0" b="0"/>
          <a:stretch/>
        </p:blipFill>
        <p:spPr>
          <a:xfrm>
            <a:off x="136595" y="4803153"/>
            <a:ext cx="515221" cy="22730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EFA"/>
        </a:solidFill>
      </p:bgPr>
    </p:bg>
    <p:spTree>
      <p:nvGrpSpPr>
        <p:cNvPr id="1" name=""/>
        <p:cNvGrpSpPr/>
        <p:nvPr/>
      </p:nvGrpSpPr>
      <p:grpSpPr>
        <a:xfrm>
          <a:off x="0" y="0"/>
          <a:ext cx="0" cy="0"/>
          <a:chOff x="0" y="0"/>
          <a:chExt cx="0" cy="0"/>
        </a:xfrm>
      </p:grpSpPr>
      <p:sp>
        <p:nvSpPr>
          <p:cNvPr id="3" name="Text 0"/>
          <p:cNvSpPr/>
          <p:nvPr/>
        </p:nvSpPr>
        <p:spPr>
          <a:xfrm>
            <a:off x="477752" y="3545886"/>
            <a:ext cx="8229600" cy="771525"/>
          </a:xfrm>
          <a:prstGeom prst="rect">
            <a:avLst/>
          </a:prstGeom>
          <a:noFill/>
          <a:ln/>
        </p:spPr>
        <p:txBody>
          <a:bodyPr wrap="square" lIns="0" tIns="0" rIns="0" bIns="0" rtlCol="0" anchor="b"/>
          <a:lstStyle/>
          <a:p>
            <a:pPr algn="l">
              <a:lnSpc>
                <a:spcPts val="6075"/>
              </a:lnSpc>
            </a:pPr>
            <a:r>
              <a:rPr lang="en-US" sz="6800" b="0" spc="-84" kern="0" dirty="0">
                <a:solidFill>
                  <a:srgbClr val="D8240C"/>
                </a:solidFill>
                <a:latin typeface="Overpass" pitchFamily="34" charset="0"/>
                <a:ea typeface="Overpass" pitchFamily="34" charset="-122"/>
                <a:cs typeface="Overpass" pitchFamily="34" charset="-120"/>
              </a:rPr>
              <a:t>4.</a:t>
            </a:r>
            <a:pPr algn="l">
              <a:lnSpc>
                <a:spcPts val="3240"/>
              </a:lnSpc>
            </a:pPr>
            <a:r>
              <a:rPr lang="en-US" sz="3600" b="0" spc="-84" kern="0" dirty="0">
                <a:solidFill>
                  <a:srgbClr val="D8240C"/>
                </a:solidFill>
                <a:latin typeface="Overpass" pitchFamily="34" charset="0"/>
                <a:ea typeface="Overpass" pitchFamily="34" charset="-122"/>
                <a:cs typeface="Overpass" pitchFamily="34" charset="-120"/>
              </a:rPr>
              <a:t>  </a:t>
            </a:r>
            <a:pPr algn="l">
              <a:lnSpc>
                <a:spcPts val="3240"/>
              </a:lnSpc>
            </a:pPr>
            <a:r>
              <a:rPr lang="en-US" sz="3600" b="0" spc="-84" kern="0" dirty="0">
                <a:solidFill>
                  <a:srgbClr val="979797"/>
                </a:solidFill>
                <a:latin typeface="Overpass" pitchFamily="34" charset="0"/>
                <a:ea typeface="Overpass" pitchFamily="34" charset="-122"/>
                <a:cs typeface="Overpass" pitchFamily="34" charset="-120"/>
              </a:rPr>
              <a:t>Solutions and Experience Prototypes</a:t>
            </a:r>
            <a:endParaRPr lang="en-US" sz="3600" dirty="0"/>
          </a:p>
        </p:txBody>
      </p:sp>
      <p:pic>
        <p:nvPicPr>
          <p:cNvPr id="4" name="Image 0" descr="https://pitch-assets-ccb95893-de3f-4266-973c-20049231b248.s3.eu-west-1.amazonaws.com/try-pitch-pdf-export-logo.svg">
            <a:hlinkClick r:id="rId3" tooltip=""/>
          </p:cNvPr>
          <p:cNvPicPr>
            <a:picLocks noChangeAspect="1"/>
          </p:cNvPicPr>
          <p:nvPr/>
        </p:nvPicPr>
        <p:blipFill>
          <a:blip r:embed="rId1">
            <a:extLst>
              <a:ext uri="{96DAC541-7B7A-43D3-8B79-37D633B846F1}">
                <asvg:svgBlip xmlns:asvg="http://schemas.microsoft.com/office/drawing/2016/SVG/main" r:embed="rId2"/>
              </a:ext>
            </a:extLst>
          </a:blip>
          <a:srcRect l="0" r="0" t="0" b="0"/>
          <a:stretch/>
        </p:blipFill>
        <p:spPr>
          <a:xfrm>
            <a:off x="136595" y="4803153"/>
            <a:ext cx="515221" cy="22730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bg>
      <p:bgPr>
        <a:solidFill>
          <a:srgbClr val="FFFEFA"/>
        </a:solidFill>
      </p:bgPr>
    </p:bg>
    <p:spTree>
      <p:nvGrpSpPr>
        <p:cNvPr id="1" name=""/>
        <p:cNvGrpSpPr/>
        <p:nvPr/>
      </p:nvGrpSpPr>
      <p:grpSpPr>
        <a:xfrm>
          <a:off x="0" y="0"/>
          <a:ext cx="0" cy="0"/>
          <a:chOff x="0" y="0"/>
          <a:chExt cx="0" cy="0"/>
        </a:xfrm>
      </p:grpSpPr>
      <p:sp>
        <p:nvSpPr>
          <p:cNvPr id="3" name="Text 0"/>
          <p:cNvSpPr/>
          <p:nvPr/>
        </p:nvSpPr>
        <p:spPr>
          <a:xfrm>
            <a:off x="475343" y="476250"/>
            <a:ext cx="8229600" cy="426690"/>
          </a:xfrm>
          <a:prstGeom prst="rect">
            <a:avLst/>
          </a:prstGeom>
          <a:noFill/>
          <a:ln/>
        </p:spPr>
        <p:txBody>
          <a:bodyPr wrap="square" lIns="0" tIns="0" rIns="0" bIns="0" rtlCol="0" anchor="t"/>
          <a:lstStyle/>
          <a:p>
            <a:pPr algn="l">
              <a:lnSpc>
                <a:spcPts val="3360"/>
              </a:lnSpc>
            </a:pPr>
            <a:r>
              <a:rPr lang="en-US" sz="3000" b="1" spc="-36" kern="0" dirty="0">
                <a:solidFill>
                  <a:srgbClr val="D8240C"/>
                </a:solidFill>
                <a:latin typeface="Overpass" pitchFamily="34" charset="0"/>
                <a:ea typeface="Overpass" pitchFamily="34" charset="-122"/>
                <a:cs typeface="Overpass" pitchFamily="34" charset="-120"/>
              </a:rPr>
              <a:t>Problem &amp; Solution #1</a:t>
            </a:r>
            <a:endParaRPr lang="en-US" sz="3000" dirty="0"/>
          </a:p>
        </p:txBody>
      </p:sp>
      <p:sp>
        <p:nvSpPr>
          <p:cNvPr id="4" name="Text 1"/>
          <p:cNvSpPr/>
          <p:nvPr/>
        </p:nvSpPr>
        <p:spPr>
          <a:xfrm>
            <a:off x="476250" y="900173"/>
            <a:ext cx="6400800" cy="228600"/>
          </a:xfrm>
          <a:prstGeom prst="rect">
            <a:avLst/>
          </a:prstGeom>
          <a:noFill/>
          <a:ln/>
        </p:spPr>
        <p:txBody>
          <a:bodyPr wrap="square" lIns="0" tIns="0" rIns="0" bIns="0" rtlCol="0" anchor="t"/>
          <a:lstStyle/>
          <a:p>
            <a:pPr algn="l">
              <a:lnSpc>
                <a:spcPts val="1800"/>
              </a:lnSpc>
            </a:pPr>
            <a:r>
              <a:rPr lang="en-US" sz="1200" b="1" i="1" spc="-60" kern="0" dirty="0">
                <a:solidFill>
                  <a:srgbClr val="473D3C"/>
                </a:solidFill>
                <a:latin typeface="Overpass" pitchFamily="34" charset="0"/>
                <a:ea typeface="Overpass" pitchFamily="34" charset="-122"/>
                <a:cs typeface="Overpass" pitchFamily="34" charset="-120"/>
              </a:rPr>
              <a:t>HMW make planning hangouts as easy as booking an Uber?</a:t>
            </a:r>
            <a:endParaRPr lang="en-US" sz="1200" dirty="0"/>
          </a:p>
        </p:txBody>
      </p:sp>
      <p:sp>
        <p:nvSpPr>
          <p:cNvPr id="5" name="Text 2"/>
          <p:cNvSpPr/>
          <p:nvPr/>
        </p:nvSpPr>
        <p:spPr>
          <a:xfrm>
            <a:off x="472471" y="1423133"/>
            <a:ext cx="3657600" cy="3036094"/>
          </a:xfrm>
          <a:prstGeom prst="rect">
            <a:avLst/>
          </a:prstGeom>
          <a:noFill/>
          <a:ln/>
        </p:spPr>
        <p:txBody>
          <a:bodyPr wrap="square" lIns="0" tIns="0" rIns="0" bIns="0" rtlCol="0" anchor="t"/>
          <a:lstStyle/>
          <a:p>
            <a:pPr algn="l">
              <a:lnSpc>
                <a:spcPts val="1406"/>
              </a:lnSpc>
            </a:pPr>
            <a:r>
              <a:rPr lang="en-US" sz="1100" b="1" spc="-60" kern="0" dirty="0">
                <a:solidFill>
                  <a:srgbClr val="473D3C"/>
                </a:solidFill>
                <a:latin typeface="Overpass" pitchFamily="34" charset="0"/>
                <a:ea typeface="Overpass" pitchFamily="34" charset="-122"/>
                <a:cs typeface="Overpass" pitchFamily="34" charset="-120"/>
              </a:rPr>
              <a:t>Solution:</a:t>
            </a:r>
            <a:pPr algn="l">
              <a:lnSpc>
                <a:spcPts val="1406"/>
              </a:lnSpc>
            </a:pPr>
            <a:r>
              <a:rPr lang="en-US" sz="1100" b="1" spc="-60" kern="0" dirty="0">
                <a:solidFill>
                  <a:srgbClr val="D8240C"/>
                </a:solidFill>
                <a:latin typeface="Overpass" pitchFamily="34" charset="0"/>
                <a:ea typeface="Overpass" pitchFamily="34" charset="-122"/>
                <a:cs typeface="Overpass" pitchFamily="34" charset="-120"/>
              </a:rPr>
              <a:t> </a:t>
            </a:r>
            <a:pPr algn="l">
              <a:lnSpc>
                <a:spcPts val="1406"/>
              </a:lnSpc>
            </a:pPr>
            <a:r>
              <a:rPr lang="en-US" sz="1100" b="0" spc="-60" kern="0" dirty="0">
                <a:solidFill>
                  <a:srgbClr val="473D3C"/>
                </a:solidFill>
                <a:latin typeface="Overpass" pitchFamily="34" charset="0"/>
                <a:ea typeface="Overpass" pitchFamily="34" charset="-122"/>
                <a:cs typeface="Overpass" pitchFamily="34" charset="-120"/>
              </a:rPr>
              <a:t>An </a:t>
            </a:r>
            <a:pPr algn="l">
              <a:lnSpc>
                <a:spcPts val="1406"/>
              </a:lnSpc>
            </a:pPr>
            <a:r>
              <a:rPr lang="en-US" sz="1100" b="0" spc="-60" kern="0" dirty="0">
                <a:solidFill>
                  <a:srgbClr val="D8240C"/>
                </a:solidFill>
                <a:latin typeface="Overpass" pitchFamily="34" charset="0"/>
                <a:ea typeface="Overpass" pitchFamily="34" charset="-122"/>
                <a:cs typeface="Overpass" pitchFamily="34" charset="-120"/>
              </a:rPr>
              <a:t>integrated calendar system</a:t>
            </a:r>
            <a:pPr algn="l">
              <a:lnSpc>
                <a:spcPts val="1406"/>
              </a:lnSpc>
            </a:pPr>
            <a:r>
              <a:rPr lang="en-US" sz="1100" b="0" spc="-60" kern="0" dirty="0">
                <a:solidFill>
                  <a:srgbClr val="473D3C"/>
                </a:solidFill>
                <a:latin typeface="Overpass" pitchFamily="34" charset="0"/>
                <a:ea typeface="Overpass" pitchFamily="34" charset="-122"/>
                <a:cs typeface="Overpass" pitchFamily="34" charset="-120"/>
              </a:rPr>
              <a:t> amongst friends that identifies opportunities for hanging out, dependent on user-inputted permissions. The user input would consist of a </a:t>
            </a:r>
            <a:pPr algn="l">
              <a:lnSpc>
                <a:spcPts val="1406"/>
              </a:lnSpc>
            </a:pPr>
            <a:r>
              <a:rPr lang="en-US" sz="1100" b="0" spc="-60" kern="0" dirty="0">
                <a:solidFill>
                  <a:srgbClr val="D8240C"/>
                </a:solidFill>
                <a:latin typeface="Overpass" pitchFamily="34" charset="0"/>
                <a:ea typeface="Overpass" pitchFamily="34" charset="-122"/>
                <a:cs typeface="Overpass" pitchFamily="34" charset="-120"/>
              </a:rPr>
              <a:t>daily quiz</a:t>
            </a:r>
            <a:pPr algn="l">
              <a:lnSpc>
                <a:spcPts val="1406"/>
              </a:lnSpc>
            </a:pPr>
            <a:r>
              <a:rPr lang="en-US" sz="1100" b="0" spc="-60" kern="0" dirty="0">
                <a:solidFill>
                  <a:srgbClr val="473D3C"/>
                </a:solidFill>
                <a:latin typeface="Overpass" pitchFamily="34" charset="0"/>
                <a:ea typeface="Overpass" pitchFamily="34" charset="-122"/>
                <a:cs typeface="Overpass" pitchFamily="34" charset="-120"/>
              </a:rPr>
              <a:t> allowing users to broadcast hangout preferences and or availability and </a:t>
            </a:r>
            <a:pPr algn="l">
              <a:lnSpc>
                <a:spcPts val="1406"/>
              </a:lnSpc>
            </a:pPr>
            <a:r>
              <a:rPr lang="en-US" sz="1100" b="0" spc="-60" kern="0" dirty="0">
                <a:solidFill>
                  <a:srgbClr val="D8240C"/>
                </a:solidFill>
                <a:latin typeface="Overpass" pitchFamily="34" charset="0"/>
                <a:ea typeface="Overpass" pitchFamily="34" charset="-122"/>
                <a:cs typeface="Overpass" pitchFamily="34" charset="-120"/>
              </a:rPr>
              <a:t>be matched with similar users</a:t>
            </a:r>
            <a:endParaRPr lang="en-US" sz="1125" dirty="0"/>
          </a:p>
          <a:p>
            <a:pPr algn="l">
              <a:lnSpc>
                <a:spcPts val="1406"/>
              </a:lnSpc>
            </a:pPr>
            <a:endParaRPr lang="en-US" sz="1125" dirty="0"/>
          </a:p>
          <a:p>
            <a:pPr algn="l">
              <a:lnSpc>
                <a:spcPts val="1406"/>
              </a:lnSpc>
            </a:pPr>
            <a:r>
              <a:rPr lang="en-US" sz="1100" b="1" spc="-60" kern="0" dirty="0">
                <a:solidFill>
                  <a:srgbClr val="473D3C"/>
                </a:solidFill>
                <a:latin typeface="Overpass" pitchFamily="34" charset="0"/>
                <a:ea typeface="Overpass" pitchFamily="34" charset="-122"/>
                <a:cs typeface="Overpass" pitchFamily="34" charset="-120"/>
              </a:rPr>
              <a:t>Novelty: </a:t>
            </a:r>
            <a:pPr algn="l">
              <a:lnSpc>
                <a:spcPts val="1406"/>
              </a:lnSpc>
            </a:pPr>
            <a:r>
              <a:rPr lang="en-US" sz="1100" b="0" spc="-60" kern="0" dirty="0">
                <a:solidFill>
                  <a:srgbClr val="473D3C"/>
                </a:solidFill>
                <a:latin typeface="Overpass" pitchFamily="34" charset="0"/>
                <a:ea typeface="Overpass" pitchFamily="34" charset="-122"/>
                <a:cs typeface="Overpass" pitchFamily="34" charset="-120"/>
              </a:rPr>
              <a:t>People don't share calendars with their friends</a:t>
            </a:r>
            <a:endParaRPr lang="en-US" sz="1125" dirty="0"/>
          </a:p>
          <a:p>
            <a:pPr algn="l">
              <a:lnSpc>
                <a:spcPts val="1406"/>
              </a:lnSpc>
            </a:pPr>
            <a:endParaRPr lang="en-US" sz="1125" dirty="0"/>
          </a:p>
          <a:p>
            <a:pPr algn="l">
              <a:lnSpc>
                <a:spcPts val="1406"/>
              </a:lnSpc>
            </a:pPr>
            <a:r>
              <a:rPr lang="en-US" sz="1100" b="1" spc="-60" kern="0" dirty="0">
                <a:solidFill>
                  <a:srgbClr val="473D3C"/>
                </a:solidFill>
                <a:latin typeface="Overpass" pitchFamily="34" charset="0"/>
                <a:ea typeface="Overpass" pitchFamily="34" charset="-122"/>
                <a:cs typeface="Overpass" pitchFamily="34" charset="-120"/>
              </a:rPr>
              <a:t>Assumption</a:t>
            </a:r>
            <a:pPr algn="l">
              <a:lnSpc>
                <a:spcPts val="1406"/>
              </a:lnSpc>
            </a:pPr>
            <a:r>
              <a:rPr lang="en-US" sz="1100" b="0" spc="-60" kern="0" dirty="0">
                <a:solidFill>
                  <a:srgbClr val="473D3C"/>
                </a:solidFill>
                <a:latin typeface="Overpass" pitchFamily="34" charset="0"/>
                <a:ea typeface="Overpass" pitchFamily="34" charset="-122"/>
                <a:cs typeface="Overpass" pitchFamily="34" charset="-120"/>
              </a:rPr>
              <a:t>: People think that even </a:t>
            </a:r>
            <a:pPr algn="l">
              <a:lnSpc>
                <a:spcPts val="1406"/>
              </a:lnSpc>
            </a:pPr>
            <a:r>
              <a:rPr lang="en-US" sz="1100" b="0" spc="-60" kern="0" dirty="0">
                <a:solidFill>
                  <a:srgbClr val="D8240C"/>
                </a:solidFill>
                <a:latin typeface="Overpass" pitchFamily="34" charset="0"/>
                <a:ea typeface="Overpass" pitchFamily="34" charset="-122"/>
                <a:cs typeface="Overpass" pitchFamily="34" charset="-120"/>
              </a:rPr>
              <a:t>quick, in-person hang-outs </a:t>
            </a:r>
            <a:pPr algn="l">
              <a:lnSpc>
                <a:spcPts val="1406"/>
              </a:lnSpc>
            </a:pPr>
            <a:r>
              <a:rPr lang="en-US" sz="1100" b="0" spc="-60" kern="0" dirty="0">
                <a:solidFill>
                  <a:srgbClr val="473D3C"/>
                </a:solidFill>
                <a:latin typeface="Overpass" pitchFamily="34" charset="0"/>
                <a:ea typeface="Overpass" pitchFamily="34" charset="-122"/>
                <a:cs typeface="Overpass" pitchFamily="34" charset="-120"/>
              </a:rPr>
              <a:t>strengthen their friendships</a:t>
            </a:r>
            <a:endParaRPr lang="en-US" sz="1125" dirty="0"/>
          </a:p>
          <a:p>
            <a:pPr algn="l">
              <a:lnSpc>
                <a:spcPts val="1406"/>
              </a:lnSpc>
            </a:pPr>
            <a:endParaRPr lang="en-US" sz="1125" dirty="0"/>
          </a:p>
          <a:p>
            <a:pPr algn="l">
              <a:lnSpc>
                <a:spcPts val="1406"/>
              </a:lnSpc>
            </a:pPr>
            <a:r>
              <a:rPr lang="en-US" sz="1100" b="1" spc="-60" kern="0" dirty="0">
                <a:solidFill>
                  <a:srgbClr val="473D3C"/>
                </a:solidFill>
                <a:latin typeface="Overpass" pitchFamily="34" charset="0"/>
                <a:ea typeface="Overpass" pitchFamily="34" charset="-122"/>
                <a:cs typeface="Overpass" pitchFamily="34" charset="-120"/>
              </a:rPr>
              <a:t>Test: </a:t>
            </a:r>
            <a:pPr algn="l">
              <a:lnSpc>
                <a:spcPts val="1406"/>
              </a:lnSpc>
            </a:pPr>
            <a:r>
              <a:rPr lang="en-US" sz="1100" b="0" spc="-60" kern="0" dirty="0">
                <a:solidFill>
                  <a:srgbClr val="473D3C"/>
                </a:solidFill>
                <a:latin typeface="Overpass" pitchFamily="34" charset="0"/>
                <a:ea typeface="Overpass" pitchFamily="34" charset="-122"/>
                <a:cs typeface="Overpass" pitchFamily="34" charset="-120"/>
              </a:rPr>
              <a:t>We ask people to </a:t>
            </a:r>
            <a:pPr algn="l">
              <a:lnSpc>
                <a:spcPts val="1406"/>
              </a:lnSpc>
            </a:pPr>
            <a:r>
              <a:rPr lang="en-US" sz="1100" b="0" spc="-60" kern="0" dirty="0">
                <a:solidFill>
                  <a:srgbClr val="D8240C"/>
                </a:solidFill>
                <a:latin typeface="Overpass" pitchFamily="34" charset="0"/>
                <a:ea typeface="Overpass" pitchFamily="34" charset="-122"/>
                <a:cs typeface="Overpass" pitchFamily="34" charset="-120"/>
              </a:rPr>
              <a:t>interact with a close friend</a:t>
            </a:r>
            <a:pPr algn="l">
              <a:lnSpc>
                <a:spcPts val="1406"/>
              </a:lnSpc>
            </a:pPr>
            <a:r>
              <a:rPr lang="en-US" sz="1100" b="0" spc="-60" kern="0" dirty="0">
                <a:solidFill>
                  <a:srgbClr val="473D3C"/>
                </a:solidFill>
                <a:latin typeface="Overpass" pitchFamily="34" charset="0"/>
                <a:ea typeface="Overpass" pitchFamily="34" charset="-122"/>
                <a:cs typeface="Overpass" pitchFamily="34" charset="-120"/>
              </a:rPr>
              <a:t> they wouldn't normally see daily for 10 minutes.</a:t>
            </a:r>
            <a:endParaRPr lang="en-US" sz="1125" dirty="0"/>
          </a:p>
          <a:p>
            <a:pPr algn="l">
              <a:lnSpc>
                <a:spcPts val="1406"/>
              </a:lnSpc>
            </a:pPr>
            <a:endParaRPr lang="en-US" sz="1125" dirty="0"/>
          </a:p>
          <a:p>
            <a:pPr algn="l">
              <a:lnSpc>
                <a:spcPts val="1406"/>
              </a:lnSpc>
            </a:pPr>
            <a:r>
              <a:rPr lang="en-US" sz="1100" b="0" spc="-60" kern="0" dirty="0">
                <a:solidFill>
                  <a:srgbClr val="473D3C"/>
                </a:solidFill>
                <a:latin typeface="Overpass" pitchFamily="34" charset="0"/>
                <a:ea typeface="Overpass" pitchFamily="34" charset="-122"/>
                <a:cs typeface="Overpass" pitchFamily="34" charset="-120"/>
              </a:rPr>
              <a:t>Afterwards the friend will </a:t>
            </a:r>
            <a:pPr algn="l">
              <a:lnSpc>
                <a:spcPts val="1406"/>
              </a:lnSpc>
            </a:pPr>
            <a:r>
              <a:rPr lang="en-US" sz="1100" b="0" spc="-60" kern="0" dirty="0">
                <a:solidFill>
                  <a:srgbClr val="D8240C"/>
                </a:solidFill>
                <a:latin typeface="Overpass" pitchFamily="34" charset="0"/>
                <a:ea typeface="Overpass" pitchFamily="34" charset="-122"/>
                <a:cs typeface="Overpass" pitchFamily="34" charset="-120"/>
              </a:rPr>
              <a:t>answer questions </a:t>
            </a:r>
            <a:pPr algn="l">
              <a:lnSpc>
                <a:spcPts val="1406"/>
              </a:lnSpc>
            </a:pPr>
            <a:r>
              <a:rPr lang="en-US" sz="1100" b="0" spc="-60" kern="0" dirty="0">
                <a:solidFill>
                  <a:srgbClr val="473D3C"/>
                </a:solidFill>
                <a:latin typeface="Overpass" pitchFamily="34" charset="0"/>
                <a:ea typeface="Overpass" pitchFamily="34" charset="-122"/>
                <a:cs typeface="Overpass" pitchFamily="34" charset="-120"/>
              </a:rPr>
              <a:t>asking them to reflect on the exercise and describe the effect - if any - it had on their friendship with that person.</a:t>
            </a:r>
            <a:endParaRPr lang="en-US" sz="1125" dirty="0"/>
          </a:p>
        </p:txBody>
      </p:sp>
      <p:sp>
        <p:nvSpPr>
          <p:cNvPr id="6" name="Text 3"/>
          <p:cNvSpPr/>
          <p:nvPr/>
        </p:nvSpPr>
        <p:spPr>
          <a:xfrm>
            <a:off x="5350408" y="2837350"/>
            <a:ext cx="3657600" cy="381000"/>
          </a:xfrm>
          <a:prstGeom prst="rect">
            <a:avLst/>
          </a:prstGeom>
          <a:noFill/>
          <a:ln/>
        </p:spPr>
        <p:txBody>
          <a:bodyPr wrap="square" lIns="0" tIns="0" rIns="0" bIns="0" rtlCol="0" anchor="t"/>
          <a:lstStyle/>
          <a:p>
            <a:pPr algn="r">
              <a:lnSpc>
                <a:spcPts val="1500"/>
              </a:lnSpc>
            </a:pPr>
            <a:r>
              <a:rPr lang="en-US" sz="1200" b="0" spc="-36" kern="0" dirty="0">
                <a:solidFill>
                  <a:srgbClr val="D8240C"/>
                </a:solidFill>
                <a:latin typeface="Overpass" pitchFamily="34" charset="0"/>
                <a:ea typeface="Overpass" pitchFamily="34" charset="-122"/>
                <a:cs typeface="Overpass" pitchFamily="34" charset="-120"/>
              </a:rPr>
              <a:t>"I am glad I talked to them because it was a great homework break."</a:t>
            </a:r>
            <a:endParaRPr lang="en-US" sz="1200" dirty="0"/>
          </a:p>
        </p:txBody>
      </p:sp>
      <p:pic>
        <p:nvPicPr>
          <p:cNvPr id="7" name="Image 0" descr="https://pitch-assets-ccb95893-de3f-4266-973c-20049231b248.s3.eu-west-1.amazonaws.com/2df746f8-c6bd-4446-9152-64949d1a7b6d?pitch-bytes=34537&amp;pitch-content-type=image%2Fpng">    </p:cNvPr>
          <p:cNvPicPr>
            <a:picLocks noChangeAspect="1"/>
          </p:cNvPicPr>
          <p:nvPr/>
        </p:nvPicPr>
        <p:blipFill>
          <a:blip r:embed="rId1"/>
          <a:srcRect l="0" r="0" t="0" b="0"/>
          <a:stretch/>
        </p:blipFill>
        <p:spPr>
          <a:xfrm>
            <a:off x="5007784" y="1421609"/>
            <a:ext cx="3657600" cy="573150"/>
          </a:xfrm>
          <a:prstGeom prst="rect">
            <a:avLst/>
          </a:prstGeom>
        </p:spPr>
      </p:pic>
      <p:pic>
        <p:nvPicPr>
          <p:cNvPr id="8" name="Image 1" descr="https://pitch-assets-ccb95893-de3f-4266-973c-20049231b248.s3.eu-west-1.amazonaws.com/05142d01-63c4-4451-ac5d-80968b527bed?pitch-bytes=41168&amp;pitch-content-type=image%2Fpng">    </p:cNvPr>
          <p:cNvPicPr>
            <a:picLocks noChangeAspect="1"/>
          </p:cNvPicPr>
          <p:nvPr/>
        </p:nvPicPr>
        <p:blipFill>
          <a:blip r:embed="rId2"/>
          <a:srcRect l="0" r="0" t="0" b="0"/>
          <a:stretch/>
        </p:blipFill>
        <p:spPr>
          <a:xfrm>
            <a:off x="5112543" y="2098197"/>
            <a:ext cx="3282710" cy="482751"/>
          </a:xfrm>
          <a:prstGeom prst="rect">
            <a:avLst/>
          </a:prstGeom>
        </p:spPr>
      </p:pic>
      <p:sp>
        <p:nvSpPr>
          <p:cNvPr id="9" name="Text 4"/>
          <p:cNvSpPr/>
          <p:nvPr/>
        </p:nvSpPr>
        <p:spPr>
          <a:xfrm>
            <a:off x="4886246" y="3484102"/>
            <a:ext cx="3657600" cy="381000"/>
          </a:xfrm>
          <a:prstGeom prst="rect">
            <a:avLst/>
          </a:prstGeom>
          <a:noFill/>
          <a:ln/>
        </p:spPr>
        <p:txBody>
          <a:bodyPr wrap="square" lIns="0" tIns="0" rIns="0" bIns="0" rtlCol="0" anchor="t"/>
          <a:lstStyle/>
          <a:p>
            <a:pPr algn="l">
              <a:lnSpc>
                <a:spcPts val="1500"/>
              </a:lnSpc>
            </a:pPr>
            <a:r>
              <a:rPr lang="en-US" sz="1200" b="0" spc="-36" kern="0" dirty="0">
                <a:solidFill>
                  <a:srgbClr val="D8240C"/>
                </a:solidFill>
                <a:latin typeface="Overpass" pitchFamily="34" charset="0"/>
                <a:ea typeface="Overpass" pitchFamily="34" charset="-122"/>
                <a:cs typeface="Overpass" pitchFamily="34" charset="-120"/>
              </a:rPr>
              <a:t>"I ended up telling several other friends 'I just had such a great conversation with him'"</a:t>
            </a:r>
            <a:endParaRPr lang="en-US" sz="1200" dirty="0"/>
          </a:p>
        </p:txBody>
      </p:sp>
      <p:sp>
        <p:nvSpPr>
          <p:cNvPr id="10" name="Text 5"/>
          <p:cNvSpPr/>
          <p:nvPr/>
        </p:nvSpPr>
        <p:spPr>
          <a:xfrm>
            <a:off x="5350559" y="4522163"/>
            <a:ext cx="3657600" cy="148828"/>
          </a:xfrm>
          <a:prstGeom prst="rect">
            <a:avLst/>
          </a:prstGeom>
          <a:noFill/>
          <a:ln/>
        </p:spPr>
        <p:txBody>
          <a:bodyPr wrap="square" lIns="0" tIns="0" rIns="0" bIns="0" rtlCol="0" anchor="t"/>
          <a:lstStyle/>
          <a:p>
            <a:pPr algn="r">
              <a:lnSpc>
                <a:spcPts val="1172"/>
              </a:lnSpc>
            </a:pPr>
            <a:r>
              <a:rPr lang="en-US" sz="900" b="0" spc="-36" kern="0" dirty="0">
                <a:solidFill>
                  <a:srgbClr val="473D3C"/>
                </a:solidFill>
                <a:latin typeface="Overpass" pitchFamily="34" charset="0"/>
                <a:ea typeface="Overpass" pitchFamily="34" charset="-122"/>
                <a:cs typeface="Overpass" pitchFamily="34" charset="-120"/>
              </a:rPr>
              <a:t>Method: texting (outreach and reflections)</a:t>
            </a:r>
            <a:endParaRPr lang="en-US" sz="938" dirty="0"/>
          </a:p>
        </p:txBody>
      </p:sp>
      <p:pic>
        <p:nvPicPr>
          <p:cNvPr id="11" name="Image 2" descr="https://pitch-assets-ccb95893-de3f-4266-973c-20049231b248.s3.eu-west-1.amazonaws.com/try-pitch-pdf-export-logo.svg">
            <a:hlinkClick r:id="rId5" tooltip=""/>
          </p:cNvPr>
          <p:cNvPicPr>
            <a:picLocks noChangeAspect="1"/>
          </p:cNvPicPr>
          <p:nvPr/>
        </p:nvPicPr>
        <p:blipFill>
          <a:blip r:embed="rId3">
            <a:extLst>
              <a:ext uri="{96DAC541-7B7A-43D3-8B79-37D633B846F1}">
                <asvg:svgBlip xmlns:asvg="http://schemas.microsoft.com/office/drawing/2016/SVG/main" r:embed="rId4"/>
              </a:ext>
            </a:extLst>
          </a:blip>
          <a:srcRect l="0" r="0" t="0" b="0"/>
          <a:stretch/>
        </p:blipFill>
        <p:spPr>
          <a:xfrm>
            <a:off x="136595" y="4803153"/>
            <a:ext cx="515221" cy="22730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bg>
      <p:bgPr>
        <a:solidFill>
          <a:srgbClr val="FFFEFA"/>
        </a:solidFill>
      </p:bgPr>
    </p:bg>
    <p:spTree>
      <p:nvGrpSpPr>
        <p:cNvPr id="1" name=""/>
        <p:cNvGrpSpPr/>
        <p:nvPr/>
      </p:nvGrpSpPr>
      <p:grpSpPr>
        <a:xfrm>
          <a:off x="0" y="0"/>
          <a:ext cx="0" cy="0"/>
          <a:chOff x="0" y="0"/>
          <a:chExt cx="0" cy="0"/>
        </a:xfrm>
      </p:grpSpPr>
      <p:sp>
        <p:nvSpPr>
          <p:cNvPr id="3" name="Text 0"/>
          <p:cNvSpPr/>
          <p:nvPr/>
        </p:nvSpPr>
        <p:spPr>
          <a:xfrm>
            <a:off x="476250" y="476250"/>
            <a:ext cx="8229600" cy="341374"/>
          </a:xfrm>
          <a:prstGeom prst="rect">
            <a:avLst/>
          </a:prstGeom>
          <a:noFill/>
          <a:ln/>
        </p:spPr>
        <p:txBody>
          <a:bodyPr wrap="square" lIns="0" tIns="0" rIns="0" bIns="0" rtlCol="0" anchor="t"/>
          <a:lstStyle/>
          <a:p>
            <a:pPr algn="l">
              <a:lnSpc>
                <a:spcPts val="2688"/>
              </a:lnSpc>
            </a:pPr>
            <a:r>
              <a:rPr lang="en-US" sz="2400" b="0" spc="-36" kern="0" dirty="0">
                <a:solidFill>
                  <a:srgbClr val="D8240C"/>
                </a:solidFill>
                <a:latin typeface="Overpass" pitchFamily="34" charset="0"/>
                <a:ea typeface="Overpass" pitchFamily="34" charset="-122"/>
                <a:cs typeface="Overpass" pitchFamily="34" charset="-120"/>
              </a:rPr>
              <a:t>Experience Prototype #1</a:t>
            </a:r>
            <a:endParaRPr lang="en-US" sz="2400" dirty="0"/>
          </a:p>
        </p:txBody>
      </p:sp>
      <p:sp>
        <p:nvSpPr>
          <p:cNvPr id="4" name="Text 1"/>
          <p:cNvSpPr/>
          <p:nvPr/>
        </p:nvSpPr>
        <p:spPr>
          <a:xfrm>
            <a:off x="476250" y="816966"/>
            <a:ext cx="7315200" cy="214312"/>
          </a:xfrm>
          <a:prstGeom prst="rect">
            <a:avLst/>
          </a:prstGeom>
          <a:noFill/>
          <a:ln/>
        </p:spPr>
        <p:txBody>
          <a:bodyPr wrap="square" lIns="0" tIns="0" rIns="0" bIns="0" rtlCol="0" anchor="b"/>
          <a:lstStyle/>
          <a:p>
            <a:pPr algn="l">
              <a:lnSpc>
                <a:spcPts val="1688"/>
              </a:lnSpc>
            </a:pPr>
            <a:r>
              <a:rPr lang="en-US" sz="1400" b="0" i="1" spc="-36" kern="0" dirty="0">
                <a:solidFill>
                  <a:srgbClr val="473D3C"/>
                </a:solidFill>
                <a:latin typeface="Overpass" pitchFamily="34" charset="0"/>
                <a:ea typeface="Overpass" pitchFamily="34" charset="-122"/>
                <a:cs typeface="Overpass" pitchFamily="34" charset="-120"/>
              </a:rPr>
              <a:t>Assumption tested: People think that even quick, in-person hang-outs strengthen their friendships</a:t>
            </a:r>
            <a:endParaRPr lang="en-US" sz="1350" dirty="0"/>
          </a:p>
        </p:txBody>
      </p:sp>
      <p:sp>
        <p:nvSpPr>
          <p:cNvPr id="5" name="Text 2"/>
          <p:cNvSpPr/>
          <p:nvPr/>
        </p:nvSpPr>
        <p:spPr>
          <a:xfrm>
            <a:off x="476250" y="1257908"/>
            <a:ext cx="2743200" cy="267891"/>
          </a:xfrm>
          <a:prstGeom prst="rect">
            <a:avLst/>
          </a:prstGeom>
          <a:noFill/>
          <a:ln/>
        </p:spPr>
        <p:txBody>
          <a:bodyPr wrap="square" lIns="0" tIns="0" rIns="0" bIns="0" rtlCol="0" anchor="b"/>
          <a:lstStyle/>
          <a:p>
            <a:pPr algn="l">
              <a:lnSpc>
                <a:spcPts val="2109"/>
              </a:lnSpc>
            </a:pPr>
            <a:r>
              <a:rPr lang="en-US" sz="1700" b="0" spc="-60" kern="0" dirty="0">
                <a:solidFill>
                  <a:srgbClr val="473D3C"/>
                </a:solidFill>
                <a:latin typeface="Overpass" pitchFamily="34" charset="0"/>
                <a:ea typeface="Overpass" pitchFamily="34" charset="-122"/>
                <a:cs typeface="Overpass" pitchFamily="34" charset="-120"/>
              </a:rPr>
              <a:t>Who participated?</a:t>
            </a:r>
            <a:endParaRPr lang="en-US" sz="1688" dirty="0"/>
          </a:p>
        </p:txBody>
      </p:sp>
      <p:sp>
        <p:nvSpPr>
          <p:cNvPr id="6" name="Text 3"/>
          <p:cNvSpPr/>
          <p:nvPr/>
        </p:nvSpPr>
        <p:spPr>
          <a:xfrm>
            <a:off x="2934882" y="1707560"/>
            <a:ext cx="1828800" cy="381000"/>
          </a:xfrm>
          <a:prstGeom prst="rect">
            <a:avLst/>
          </a:prstGeom>
          <a:noFill/>
          <a:ln/>
        </p:spPr>
        <p:txBody>
          <a:bodyPr wrap="square" lIns="0" tIns="0" rIns="0" bIns="0" rtlCol="0" anchor="b"/>
          <a:lstStyle/>
          <a:p>
            <a:pPr algn="l">
              <a:lnSpc>
                <a:spcPts val="1500"/>
              </a:lnSpc>
            </a:pPr>
            <a:r>
              <a:rPr lang="en-US" sz="1200" b="0" spc="-36" kern="0" dirty="0">
                <a:solidFill>
                  <a:srgbClr val="D8240C"/>
                </a:solidFill>
                <a:latin typeface="Overpass" pitchFamily="34" charset="0"/>
                <a:ea typeface="Overpass" pitchFamily="34" charset="-122"/>
                <a:cs typeface="Overpass" pitchFamily="34" charset="-120"/>
              </a:rPr>
              <a:t>Participants were glad they had short hangouts</a:t>
            </a:r>
            <a:endParaRPr lang="en-US" sz="1200" dirty="0"/>
          </a:p>
        </p:txBody>
      </p:sp>
      <p:sp>
        <p:nvSpPr>
          <p:cNvPr id="7" name="Text 4"/>
          <p:cNvSpPr/>
          <p:nvPr/>
        </p:nvSpPr>
        <p:spPr>
          <a:xfrm>
            <a:off x="2594153" y="1257908"/>
            <a:ext cx="2743200" cy="267891"/>
          </a:xfrm>
          <a:prstGeom prst="rect">
            <a:avLst/>
          </a:prstGeom>
          <a:noFill/>
          <a:ln/>
        </p:spPr>
        <p:txBody>
          <a:bodyPr wrap="square" lIns="0" tIns="0" rIns="0" bIns="0" rtlCol="0" anchor="b"/>
          <a:lstStyle/>
          <a:p>
            <a:pPr algn="l">
              <a:lnSpc>
                <a:spcPts val="2109"/>
              </a:lnSpc>
            </a:pPr>
            <a:r>
              <a:rPr lang="en-US" sz="1700" b="0" spc="-60" kern="0" dirty="0">
                <a:solidFill>
                  <a:srgbClr val="473D3C"/>
                </a:solidFill>
                <a:latin typeface="Overpass" pitchFamily="34" charset="0"/>
                <a:ea typeface="Overpass" pitchFamily="34" charset="-122"/>
                <a:cs typeface="Overpass" pitchFamily="34" charset="-120"/>
              </a:rPr>
              <a:t>What worked?</a:t>
            </a:r>
            <a:endParaRPr lang="en-US" sz="1688" dirty="0"/>
          </a:p>
        </p:txBody>
      </p:sp>
      <p:sp>
        <p:nvSpPr>
          <p:cNvPr id="8" name="Text 5"/>
          <p:cNvSpPr/>
          <p:nvPr/>
        </p:nvSpPr>
        <p:spPr>
          <a:xfrm>
            <a:off x="4713385" y="1257908"/>
            <a:ext cx="2743200" cy="267891"/>
          </a:xfrm>
          <a:prstGeom prst="rect">
            <a:avLst/>
          </a:prstGeom>
          <a:noFill/>
          <a:ln/>
        </p:spPr>
        <p:txBody>
          <a:bodyPr wrap="square" lIns="0" tIns="0" rIns="0" bIns="0" rtlCol="0" anchor="b"/>
          <a:lstStyle/>
          <a:p>
            <a:pPr algn="l">
              <a:lnSpc>
                <a:spcPts val="2109"/>
              </a:lnSpc>
            </a:pPr>
            <a:r>
              <a:rPr lang="en-US" sz="1700" b="0" spc="-60" kern="0" dirty="0">
                <a:solidFill>
                  <a:srgbClr val="473D3C"/>
                </a:solidFill>
                <a:latin typeface="Overpass" pitchFamily="34" charset="0"/>
                <a:ea typeface="Overpass" pitchFamily="34" charset="-122"/>
                <a:cs typeface="Overpass" pitchFamily="34" charset="-120"/>
              </a:rPr>
              <a:t>What didn't work?</a:t>
            </a:r>
            <a:endParaRPr lang="en-US" sz="1688" dirty="0"/>
          </a:p>
        </p:txBody>
      </p:sp>
      <p:sp>
        <p:nvSpPr>
          <p:cNvPr id="9" name="Text 6"/>
          <p:cNvSpPr/>
          <p:nvPr/>
        </p:nvSpPr>
        <p:spPr>
          <a:xfrm>
            <a:off x="6827825" y="1257908"/>
            <a:ext cx="2743200" cy="267891"/>
          </a:xfrm>
          <a:prstGeom prst="rect">
            <a:avLst/>
          </a:prstGeom>
          <a:noFill/>
          <a:ln/>
        </p:spPr>
        <p:txBody>
          <a:bodyPr wrap="square" lIns="0" tIns="0" rIns="0" bIns="0" rtlCol="0" anchor="b"/>
          <a:lstStyle/>
          <a:p>
            <a:pPr algn="l">
              <a:lnSpc>
                <a:spcPts val="2109"/>
              </a:lnSpc>
            </a:pPr>
            <a:r>
              <a:rPr lang="en-US" sz="1700" b="0" spc="-60" kern="0" dirty="0">
                <a:solidFill>
                  <a:srgbClr val="473D3C"/>
                </a:solidFill>
                <a:latin typeface="Overpass" pitchFamily="34" charset="0"/>
                <a:ea typeface="Overpass" pitchFamily="34" charset="-122"/>
                <a:cs typeface="Overpass" pitchFamily="34" charset="-120"/>
              </a:rPr>
              <a:t>Key Takeaways</a:t>
            </a:r>
            <a:endParaRPr lang="en-US" sz="1688" dirty="0"/>
          </a:p>
        </p:txBody>
      </p:sp>
      <p:pic>
        <p:nvPicPr>
          <p:cNvPr id="10" name="Image 0" descr="https://external-media.api.pitch.com/provider/icons8/fluent-systems-filled/checkmark.svg">    </p:cNvPr>
          <p:cNvPicPr>
            <a:picLocks noChangeAspect="1"/>
          </p:cNvPicPr>
          <p:nvPr/>
        </p:nvPicPr>
        <p:blipFill>
          <a:blip r:embed="rId1">
            <a:extLst>
              <a:ext uri="{96DAC541-7B7A-43D3-8B79-37D633B846F1}">
                <asvg:svgBlip xmlns:asvg="http://schemas.microsoft.com/office/drawing/2016/SVG/main" r:embed="rId2"/>
              </a:ext>
            </a:extLst>
          </a:blip>
          <a:srcRect l="0" r="0" t="0" b="0"/>
          <a:stretch/>
        </p:blipFill>
        <p:spPr>
          <a:xfrm>
            <a:off x="2598886" y="1688762"/>
            <a:ext cx="241818" cy="241818"/>
          </a:xfrm>
          <a:prstGeom prst="rect">
            <a:avLst/>
          </a:prstGeom>
        </p:spPr>
      </p:pic>
      <p:sp>
        <p:nvSpPr>
          <p:cNvPr id="11" name="Text 7"/>
          <p:cNvSpPr/>
          <p:nvPr/>
        </p:nvSpPr>
        <p:spPr>
          <a:xfrm>
            <a:off x="2930757" y="2447409"/>
            <a:ext cx="1828800" cy="571500"/>
          </a:xfrm>
          <a:prstGeom prst="rect">
            <a:avLst/>
          </a:prstGeom>
          <a:noFill/>
          <a:ln/>
        </p:spPr>
        <p:txBody>
          <a:bodyPr wrap="square" lIns="0" tIns="0" rIns="0" bIns="0" rtlCol="0" anchor="b"/>
          <a:lstStyle/>
          <a:p>
            <a:pPr algn="l">
              <a:lnSpc>
                <a:spcPts val="1500"/>
              </a:lnSpc>
            </a:pPr>
            <a:r>
              <a:rPr lang="en-US" sz="1200" b="0" spc="-36" kern="0" dirty="0">
                <a:solidFill>
                  <a:srgbClr val="D8240C"/>
                </a:solidFill>
                <a:latin typeface="Overpass" pitchFamily="34" charset="0"/>
                <a:ea typeface="Overpass" pitchFamily="34" charset="-122"/>
                <a:cs typeface="Overpass" pitchFamily="34" charset="-120"/>
              </a:rPr>
              <a:t>Participants felt closer to their friends after the hangout</a:t>
            </a:r>
            <a:endParaRPr lang="en-US" sz="1200" dirty="0"/>
          </a:p>
        </p:txBody>
      </p:sp>
      <p:pic>
        <p:nvPicPr>
          <p:cNvPr id="12" name="Image 1" descr="https://external-media.api.pitch.com/provider/icons8/fluent-systems-filled/checkmark.svg">    </p:cNvPr>
          <p:cNvPicPr>
            <a:picLocks noChangeAspect="1"/>
          </p:cNvPicPr>
          <p:nvPr/>
        </p:nvPicPr>
        <p:blipFill>
          <a:blip r:embed="rId3">
            <a:extLst>
              <a:ext uri="{96DAC541-7B7A-43D3-8B79-37D633B846F1}">
                <asvg:svgBlip xmlns:asvg="http://schemas.microsoft.com/office/drawing/2016/SVG/main" r:embed="rId4"/>
              </a:ext>
            </a:extLst>
          </a:blip>
          <a:srcRect l="0" r="0" t="0" b="0"/>
          <a:stretch/>
        </p:blipFill>
        <p:spPr>
          <a:xfrm>
            <a:off x="2594761" y="2451762"/>
            <a:ext cx="241818" cy="241818"/>
          </a:xfrm>
          <a:prstGeom prst="rect">
            <a:avLst/>
          </a:prstGeom>
        </p:spPr>
      </p:pic>
      <p:sp>
        <p:nvSpPr>
          <p:cNvPr id="13" name="Text 8"/>
          <p:cNvSpPr/>
          <p:nvPr/>
        </p:nvSpPr>
        <p:spPr>
          <a:xfrm>
            <a:off x="2932118" y="3273841"/>
            <a:ext cx="1828800" cy="762000"/>
          </a:xfrm>
          <a:prstGeom prst="rect">
            <a:avLst/>
          </a:prstGeom>
          <a:noFill/>
          <a:ln/>
        </p:spPr>
        <p:txBody>
          <a:bodyPr wrap="square" lIns="0" tIns="0" rIns="0" bIns="0" rtlCol="0" anchor="b"/>
          <a:lstStyle/>
          <a:p>
            <a:pPr algn="l">
              <a:lnSpc>
                <a:spcPts val="1500"/>
              </a:lnSpc>
            </a:pPr>
            <a:r>
              <a:rPr lang="en-US" sz="1200" b="0" spc="-36" kern="0" dirty="0">
                <a:solidFill>
                  <a:srgbClr val="D8240C"/>
                </a:solidFill>
                <a:latin typeface="Overpass" pitchFamily="34" charset="0"/>
                <a:ea typeface="Overpass" pitchFamily="34" charset="-122"/>
                <a:cs typeface="Overpass" pitchFamily="34" charset="-120"/>
              </a:rPr>
              <a:t>Participants were willing to initiate short hang outs with non-close friends</a:t>
            </a:r>
            <a:endParaRPr lang="en-US" sz="1200" dirty="0"/>
          </a:p>
        </p:txBody>
      </p:sp>
      <p:pic>
        <p:nvPicPr>
          <p:cNvPr id="14" name="Image 2" descr="https://external-media.api.pitch.com/provider/icons8/fluent-systems-filled/checkmark.svg">    </p:cNvPr>
          <p:cNvPicPr>
            <a:picLocks noChangeAspect="1"/>
          </p:cNvPicPr>
          <p:nvPr/>
        </p:nvPicPr>
        <p:blipFill>
          <a:blip r:embed="rId5">
            <a:extLst>
              <a:ext uri="{96DAC541-7B7A-43D3-8B79-37D633B846F1}">
                <asvg:svgBlip xmlns:asvg="http://schemas.microsoft.com/office/drawing/2016/SVG/main" r:embed="rId6"/>
              </a:ext>
            </a:extLst>
          </a:blip>
          <a:srcRect l="0" r="0" t="0" b="0"/>
          <a:stretch/>
        </p:blipFill>
        <p:spPr>
          <a:xfrm>
            <a:off x="2590635" y="3234950"/>
            <a:ext cx="241818" cy="241818"/>
          </a:xfrm>
          <a:prstGeom prst="rect">
            <a:avLst/>
          </a:prstGeom>
        </p:spPr>
      </p:pic>
      <p:pic>
        <p:nvPicPr>
          <p:cNvPr id="15" name="Image 3" descr="https://external-media.api.pitch.com/provider/icons8/fluent-systems-filled/multiply.svg">    </p:cNvPr>
          <p:cNvPicPr>
            <a:picLocks noChangeAspect="1"/>
          </p:cNvPicPr>
          <p:nvPr/>
        </p:nvPicPr>
        <p:blipFill>
          <a:blip r:embed="rId7">
            <a:extLst>
              <a:ext uri="{96DAC541-7B7A-43D3-8B79-37D633B846F1}">
                <asvg:svgBlip xmlns:asvg="http://schemas.microsoft.com/office/drawing/2016/SVG/main" r:embed="rId8"/>
              </a:ext>
            </a:extLst>
          </a:blip>
          <a:srcRect l="0" r="0" t="0" b="0"/>
          <a:stretch/>
        </p:blipFill>
        <p:spPr>
          <a:xfrm>
            <a:off x="4713504" y="1698856"/>
            <a:ext cx="251912" cy="251912"/>
          </a:xfrm>
          <a:prstGeom prst="rect">
            <a:avLst/>
          </a:prstGeom>
        </p:spPr>
      </p:pic>
      <p:sp>
        <p:nvSpPr>
          <p:cNvPr id="16" name="Text 9"/>
          <p:cNvSpPr/>
          <p:nvPr/>
        </p:nvSpPr>
        <p:spPr>
          <a:xfrm>
            <a:off x="4996954" y="1708545"/>
            <a:ext cx="1828800" cy="762000"/>
          </a:xfrm>
          <a:prstGeom prst="rect">
            <a:avLst/>
          </a:prstGeom>
          <a:noFill/>
          <a:ln/>
        </p:spPr>
        <p:txBody>
          <a:bodyPr wrap="square" lIns="0" tIns="0" rIns="0" bIns="0" rtlCol="0" anchor="b"/>
          <a:lstStyle/>
          <a:p>
            <a:pPr algn="l">
              <a:lnSpc>
                <a:spcPts val="1500"/>
              </a:lnSpc>
            </a:pPr>
            <a:r>
              <a:rPr lang="en-US" sz="1200" b="0" spc="-36" kern="0" dirty="0">
                <a:solidFill>
                  <a:srgbClr val="D8240C"/>
                </a:solidFill>
                <a:latin typeface="Overpass" pitchFamily="34" charset="0"/>
                <a:ea typeface="Overpass" pitchFamily="34" charset="-122"/>
                <a:cs typeface="Overpass" pitchFamily="34" charset="-120"/>
              </a:rPr>
              <a:t>Conversations were seen as "a break from work" not a friendship investment</a:t>
            </a:r>
            <a:endParaRPr lang="en-US" sz="1200" dirty="0"/>
          </a:p>
        </p:txBody>
      </p:sp>
      <p:pic>
        <p:nvPicPr>
          <p:cNvPr id="17" name="Image 4" descr="https://external-media.api.pitch.com/provider/icons8/fluent-systems-filled/multiply.svg">    </p:cNvPr>
          <p:cNvPicPr>
            <a:picLocks noChangeAspect="1"/>
          </p:cNvPicPr>
          <p:nvPr/>
        </p:nvPicPr>
        <p:blipFill>
          <a:blip r:embed="rId9">
            <a:extLst>
              <a:ext uri="{96DAC541-7B7A-43D3-8B79-37D633B846F1}">
                <asvg:svgBlip xmlns:asvg="http://schemas.microsoft.com/office/drawing/2016/SVG/main" r:embed="rId10"/>
              </a:ext>
            </a:extLst>
          </a:blip>
          <a:srcRect l="0" r="0" t="0" b="0"/>
          <a:stretch/>
        </p:blipFill>
        <p:spPr>
          <a:xfrm>
            <a:off x="4709379" y="2715744"/>
            <a:ext cx="251912" cy="251912"/>
          </a:xfrm>
          <a:prstGeom prst="rect">
            <a:avLst/>
          </a:prstGeom>
        </p:spPr>
      </p:pic>
      <p:sp>
        <p:nvSpPr>
          <p:cNvPr id="18" name="Text 10"/>
          <p:cNvSpPr/>
          <p:nvPr/>
        </p:nvSpPr>
        <p:spPr>
          <a:xfrm>
            <a:off x="5000774" y="2714374"/>
            <a:ext cx="1828800" cy="571376"/>
          </a:xfrm>
          <a:prstGeom prst="rect">
            <a:avLst/>
          </a:prstGeom>
          <a:noFill/>
          <a:ln/>
        </p:spPr>
        <p:txBody>
          <a:bodyPr wrap="square" lIns="0" tIns="0" rIns="0" bIns="0" rtlCol="0" anchor="b"/>
          <a:lstStyle/>
          <a:p>
            <a:pPr algn="l">
              <a:lnSpc>
                <a:spcPts val="1500"/>
              </a:lnSpc>
            </a:pPr>
            <a:r>
              <a:rPr lang="en-US" sz="1200" b="0" spc="-36" kern="0" dirty="0">
                <a:solidFill>
                  <a:srgbClr val="D8240C"/>
                </a:solidFill>
                <a:latin typeface="Overpass" pitchFamily="34" charset="0"/>
                <a:ea typeface="Overpass" pitchFamily="34" charset="-122"/>
                <a:cs typeface="Overpass" pitchFamily="34" charset="-120"/>
              </a:rPr>
              <a:t>People were too busy to see friends in person during the day</a:t>
            </a:r>
            <a:endParaRPr lang="en-US" sz="1200" dirty="0"/>
          </a:p>
        </p:txBody>
      </p:sp>
      <p:pic>
        <p:nvPicPr>
          <p:cNvPr id="19" name="Image 5" descr="https://external-media.api.pitch.com/provider/icons8/fluent-systems-filled/multiply.svg">    </p:cNvPr>
          <p:cNvPicPr>
            <a:picLocks noChangeAspect="1"/>
          </p:cNvPicPr>
          <p:nvPr/>
        </p:nvPicPr>
        <p:blipFill>
          <a:blip r:embed="rId11">
            <a:extLst>
              <a:ext uri="{96DAC541-7B7A-43D3-8B79-37D633B846F1}">
                <asvg:svgBlip xmlns:asvg="http://schemas.microsoft.com/office/drawing/2016/SVG/main" r:embed="rId12"/>
              </a:ext>
            </a:extLst>
          </a:blip>
          <a:srcRect l="0" r="0" t="0" b="0"/>
          <a:stretch/>
        </p:blipFill>
        <p:spPr>
          <a:xfrm>
            <a:off x="4715348" y="3530092"/>
            <a:ext cx="251912" cy="251912"/>
          </a:xfrm>
          <a:prstGeom prst="rect">
            <a:avLst/>
          </a:prstGeom>
        </p:spPr>
      </p:pic>
      <p:sp>
        <p:nvSpPr>
          <p:cNvPr id="20" name="Text 11"/>
          <p:cNvSpPr/>
          <p:nvPr/>
        </p:nvSpPr>
        <p:spPr>
          <a:xfrm>
            <a:off x="4998797" y="3534583"/>
            <a:ext cx="1828800" cy="571500"/>
          </a:xfrm>
          <a:prstGeom prst="rect">
            <a:avLst/>
          </a:prstGeom>
          <a:noFill/>
          <a:ln/>
        </p:spPr>
        <p:txBody>
          <a:bodyPr wrap="square" lIns="0" tIns="0" rIns="0" bIns="0" rtlCol="0" anchor="b"/>
          <a:lstStyle/>
          <a:p>
            <a:pPr algn="l">
              <a:lnSpc>
                <a:spcPts val="1500"/>
              </a:lnSpc>
            </a:pPr>
            <a:r>
              <a:rPr lang="en-US" sz="1200" b="0" spc="-36" kern="0" dirty="0">
                <a:solidFill>
                  <a:srgbClr val="D8240C"/>
                </a:solidFill>
                <a:latin typeface="Overpass" pitchFamily="34" charset="0"/>
                <a:ea typeface="Overpass" pitchFamily="34" charset="-122"/>
                <a:cs typeface="Overpass" pitchFamily="34" charset="-120"/>
              </a:rPr>
              <a:t>Further testing is needed on friendships that were already very strong</a:t>
            </a:r>
            <a:endParaRPr lang="en-US" sz="1200" dirty="0"/>
          </a:p>
        </p:txBody>
      </p:sp>
      <p:pic>
        <p:nvPicPr>
          <p:cNvPr id="21" name="Image 6" descr="https://pitch-assets-ccb95893-de3f-4266-973c-20049231b248.s3.eu-west-1.amazonaws.com/7033933a-21a6-4271-acf6-2accea693e65?pitch-bytes=46489&amp;pitch-content-type=image%2Fjpeg">    </p:cNvPr>
          <p:cNvPicPr>
            <a:picLocks noChangeAspect="1"/>
          </p:cNvPicPr>
          <p:nvPr/>
        </p:nvPicPr>
        <p:blipFill>
          <a:blip r:embed="rId13"/>
          <a:srcRect l="0" r="0" t="0" b="0"/>
          <a:stretch/>
        </p:blipFill>
        <p:spPr>
          <a:xfrm>
            <a:off x="642480" y="2078086"/>
            <a:ext cx="993210" cy="993210"/>
          </a:xfrm>
          <a:prstGeom prst="ellipse">
            <a:avLst/>
          </a:prstGeom>
        </p:spPr>
      </p:pic>
      <p:sp>
        <p:nvSpPr>
          <p:cNvPr id="22" name="Text 12"/>
          <p:cNvSpPr/>
          <p:nvPr/>
        </p:nvSpPr>
        <p:spPr>
          <a:xfrm>
            <a:off x="473113" y="1708526"/>
            <a:ext cx="1828800" cy="214313"/>
          </a:xfrm>
          <a:prstGeom prst="rect">
            <a:avLst/>
          </a:prstGeom>
          <a:noFill/>
          <a:ln/>
        </p:spPr>
        <p:txBody>
          <a:bodyPr wrap="square" lIns="0" tIns="0" rIns="0" bIns="0" rtlCol="0" anchor="b"/>
          <a:lstStyle/>
          <a:p>
            <a:pPr algn="l">
              <a:lnSpc>
                <a:spcPts val="1688"/>
              </a:lnSpc>
            </a:pPr>
            <a:r>
              <a:rPr lang="en-US" sz="1400" b="0" spc="-36" kern="0" dirty="0">
                <a:solidFill>
                  <a:srgbClr val="D8240C"/>
                </a:solidFill>
                <a:latin typeface="Overpass" pitchFamily="34" charset="0"/>
                <a:ea typeface="Overpass" pitchFamily="34" charset="-122"/>
                <a:cs typeface="Overpass" pitchFamily="34" charset="-120"/>
              </a:rPr>
              <a:t>2 Stanford undergrads</a:t>
            </a:r>
            <a:endParaRPr lang="en-US" sz="1350" dirty="0"/>
          </a:p>
        </p:txBody>
      </p:sp>
      <p:sp>
        <p:nvSpPr>
          <p:cNvPr id="23" name="Text 13"/>
          <p:cNvSpPr/>
          <p:nvPr/>
        </p:nvSpPr>
        <p:spPr>
          <a:xfrm>
            <a:off x="7108699" y="1705966"/>
            <a:ext cx="1828800" cy="571500"/>
          </a:xfrm>
          <a:prstGeom prst="rect">
            <a:avLst/>
          </a:prstGeom>
          <a:noFill/>
          <a:ln/>
        </p:spPr>
        <p:txBody>
          <a:bodyPr wrap="square" lIns="0" tIns="0" rIns="0" bIns="0" rtlCol="0" anchor="b"/>
          <a:lstStyle/>
          <a:p>
            <a:pPr algn="l">
              <a:lnSpc>
                <a:spcPts val="1500"/>
              </a:lnSpc>
            </a:pPr>
            <a:r>
              <a:rPr lang="en-US" sz="1200" b="0" spc="-36" kern="0" dirty="0">
                <a:solidFill>
                  <a:srgbClr val="D8240C"/>
                </a:solidFill>
                <a:latin typeface="Overpass" pitchFamily="34" charset="0"/>
                <a:ea typeface="Overpass" pitchFamily="34" charset="-122"/>
                <a:cs typeface="Overpass" pitchFamily="34" charset="-120"/>
              </a:rPr>
              <a:t>Short, in person hangouts </a:t>
            </a:r>
            <a:pPr algn="l">
              <a:lnSpc>
                <a:spcPts val="1500"/>
              </a:lnSpc>
            </a:pPr>
            <a:r>
              <a:rPr lang="en-US" sz="1200" b="1" i="1" spc="-36" kern="0" dirty="0">
                <a:solidFill>
                  <a:srgbClr val="D8240C"/>
                </a:solidFill>
                <a:latin typeface="Overpass" pitchFamily="34" charset="0"/>
                <a:ea typeface="Overpass" pitchFamily="34" charset="-122"/>
                <a:cs typeface="Overpass" pitchFamily="34" charset="-120"/>
              </a:rPr>
              <a:t>are</a:t>
            </a:r>
            <a:pPr algn="l">
              <a:lnSpc>
                <a:spcPts val="1500"/>
              </a:lnSpc>
            </a:pPr>
            <a:r>
              <a:rPr lang="en-US" sz="1200" b="0" spc="-36" kern="0" dirty="0">
                <a:solidFill>
                  <a:srgbClr val="D8240C"/>
                </a:solidFill>
                <a:latin typeface="Overpass" pitchFamily="34" charset="0"/>
                <a:ea typeface="Overpass" pitchFamily="34" charset="-122"/>
                <a:cs typeface="Overpass" pitchFamily="34" charset="-120"/>
              </a:rPr>
              <a:t> beneficial to the overall friendship</a:t>
            </a:r>
            <a:endParaRPr lang="en-US" sz="1200" dirty="0"/>
          </a:p>
        </p:txBody>
      </p:sp>
      <p:pic>
        <p:nvPicPr>
          <p:cNvPr id="24" name="Image 7" descr="https://external-media.api.pitch.com/provider/icons8/fluent-systems-regular/key.svg">    </p:cNvPr>
          <p:cNvPicPr>
            <a:picLocks noChangeAspect="1"/>
          </p:cNvPicPr>
          <p:nvPr/>
        </p:nvPicPr>
        <p:blipFill>
          <a:blip r:embed="rId14">
            <a:extLst>
              <a:ext uri="{96DAC541-7B7A-43D3-8B79-37D633B846F1}">
                <asvg:svgBlip xmlns:asvg="http://schemas.microsoft.com/office/drawing/2016/SVG/main" r:embed="rId15"/>
              </a:ext>
            </a:extLst>
          </a:blip>
          <a:srcRect l="0" r="0" t="0" b="0"/>
          <a:stretch/>
        </p:blipFill>
        <p:spPr>
          <a:xfrm>
            <a:off x="6827825" y="1685029"/>
            <a:ext cx="275833" cy="275833"/>
          </a:xfrm>
          <a:prstGeom prst="rect">
            <a:avLst/>
          </a:prstGeom>
        </p:spPr>
      </p:pic>
      <p:sp>
        <p:nvSpPr>
          <p:cNvPr id="25" name="Text 14"/>
          <p:cNvSpPr/>
          <p:nvPr/>
        </p:nvSpPr>
        <p:spPr>
          <a:xfrm>
            <a:off x="7104573" y="2646976"/>
            <a:ext cx="1828800" cy="571500"/>
          </a:xfrm>
          <a:prstGeom prst="rect">
            <a:avLst/>
          </a:prstGeom>
          <a:noFill/>
          <a:ln/>
        </p:spPr>
        <p:txBody>
          <a:bodyPr wrap="square" lIns="0" tIns="0" rIns="0" bIns="0" rtlCol="0" anchor="b"/>
          <a:lstStyle/>
          <a:p>
            <a:pPr algn="l">
              <a:lnSpc>
                <a:spcPts val="1500"/>
              </a:lnSpc>
            </a:pPr>
            <a:r>
              <a:rPr lang="en-US" sz="1200" b="0" spc="-36" kern="0" dirty="0">
                <a:solidFill>
                  <a:srgbClr val="D8240C"/>
                </a:solidFill>
                <a:latin typeface="Overpass" pitchFamily="34" charset="0"/>
                <a:ea typeface="Overpass" pitchFamily="34" charset="-122"/>
                <a:cs typeface="Overpass" pitchFamily="34" charset="-120"/>
              </a:rPr>
              <a:t>People are able to see friends, but need to be encouraged to do so</a:t>
            </a:r>
            <a:endParaRPr lang="en-US" sz="1200" dirty="0"/>
          </a:p>
        </p:txBody>
      </p:sp>
      <p:pic>
        <p:nvPicPr>
          <p:cNvPr id="26" name="Image 8" descr="https://external-media.api.pitch.com/provider/icons8/fluent-systems-regular/key.svg">    </p:cNvPr>
          <p:cNvPicPr>
            <a:picLocks noChangeAspect="1"/>
          </p:cNvPicPr>
          <p:nvPr/>
        </p:nvPicPr>
        <p:blipFill>
          <a:blip r:embed="rId16">
            <a:extLst>
              <a:ext uri="{96DAC541-7B7A-43D3-8B79-37D633B846F1}">
                <asvg:svgBlip xmlns:asvg="http://schemas.microsoft.com/office/drawing/2016/SVG/main" r:embed="rId17"/>
              </a:ext>
            </a:extLst>
          </a:blip>
          <a:srcRect l="0" r="0" t="0" b="0"/>
          <a:stretch/>
        </p:blipFill>
        <p:spPr>
          <a:xfrm>
            <a:off x="6823700" y="2645244"/>
            <a:ext cx="275833" cy="275833"/>
          </a:xfrm>
          <a:prstGeom prst="rect">
            <a:avLst/>
          </a:prstGeom>
        </p:spPr>
      </p:pic>
      <p:sp>
        <p:nvSpPr>
          <p:cNvPr id="27" name="Text 15"/>
          <p:cNvSpPr/>
          <p:nvPr/>
        </p:nvSpPr>
        <p:spPr>
          <a:xfrm>
            <a:off x="7112691" y="3593194"/>
            <a:ext cx="1828800" cy="762000"/>
          </a:xfrm>
          <a:prstGeom prst="rect">
            <a:avLst/>
          </a:prstGeom>
          <a:noFill/>
          <a:ln/>
        </p:spPr>
        <p:txBody>
          <a:bodyPr wrap="square" lIns="0" tIns="0" rIns="0" bIns="0" rtlCol="0" anchor="b"/>
          <a:lstStyle/>
          <a:p>
            <a:pPr algn="l">
              <a:lnSpc>
                <a:spcPts val="1500"/>
              </a:lnSpc>
            </a:pPr>
            <a:r>
              <a:rPr lang="en-US" sz="1200" b="0" spc="-36" kern="0" dirty="0">
                <a:solidFill>
                  <a:srgbClr val="D8240C"/>
                </a:solidFill>
                <a:latin typeface="Overpass" pitchFamily="34" charset="0"/>
                <a:ea typeface="Overpass" pitchFamily="34" charset="-122"/>
                <a:cs typeface="Overpass" pitchFamily="34" charset="-120"/>
              </a:rPr>
              <a:t>We want to find out if it is possible to set up short hangouts that require even less effort </a:t>
            </a:r>
            <a:endParaRPr lang="en-US" sz="1200" dirty="0"/>
          </a:p>
        </p:txBody>
      </p:sp>
      <p:pic>
        <p:nvPicPr>
          <p:cNvPr id="28" name="Image 9" descr="https://external-media.api.pitch.com/provider/icons8/fluent-systems-regular/key.svg">    </p:cNvPr>
          <p:cNvPicPr>
            <a:picLocks noChangeAspect="1"/>
          </p:cNvPicPr>
          <p:nvPr/>
        </p:nvPicPr>
        <p:blipFill>
          <a:blip r:embed="rId18">
            <a:extLst>
              <a:ext uri="{96DAC541-7B7A-43D3-8B79-37D633B846F1}">
                <asvg:svgBlip xmlns:asvg="http://schemas.microsoft.com/office/drawing/2016/SVG/main" r:embed="rId19"/>
              </a:ext>
            </a:extLst>
          </a:blip>
          <a:srcRect l="0" r="0" t="0" b="0"/>
          <a:stretch/>
        </p:blipFill>
        <p:spPr>
          <a:xfrm>
            <a:off x="6819574" y="3589472"/>
            <a:ext cx="275833" cy="275833"/>
          </a:xfrm>
          <a:prstGeom prst="rect">
            <a:avLst/>
          </a:prstGeom>
        </p:spPr>
      </p:pic>
      <p:sp>
        <p:nvSpPr>
          <p:cNvPr id="29" name="Text 16"/>
          <p:cNvSpPr/>
          <p:nvPr/>
        </p:nvSpPr>
        <p:spPr>
          <a:xfrm>
            <a:off x="858921" y="3152579"/>
            <a:ext cx="914400" cy="178594"/>
          </a:xfrm>
          <a:prstGeom prst="rect">
            <a:avLst/>
          </a:prstGeom>
          <a:noFill/>
          <a:ln/>
        </p:spPr>
        <p:txBody>
          <a:bodyPr wrap="square" lIns="0" tIns="0" rIns="0" bIns="0" rtlCol="0" anchor="b"/>
          <a:lstStyle/>
          <a:p>
            <a:pPr algn="l">
              <a:lnSpc>
                <a:spcPts val="1406"/>
              </a:lnSpc>
            </a:pPr>
            <a:r>
              <a:rPr lang="en-US" sz="1100" b="0" spc="-60" kern="0" dirty="0">
                <a:solidFill>
                  <a:srgbClr val="473D3C"/>
                </a:solidFill>
                <a:latin typeface="Overpass" pitchFamily="34" charset="0"/>
                <a:ea typeface="Overpass" pitchFamily="34" charset="-122"/>
                <a:cs typeface="Overpass" pitchFamily="34" charset="-120"/>
              </a:rPr>
              <a:t>Charlotte</a:t>
            </a:r>
            <a:endParaRPr lang="en-US" sz="1125" dirty="0"/>
          </a:p>
        </p:txBody>
      </p:sp>
      <p:pic>
        <p:nvPicPr>
          <p:cNvPr id="30" name="Image 10" descr="https://pitch-assets-ccb95893-de3f-4266-973c-20049231b248.s3.eu-west-1.amazonaws.com/a9b5dea3-35e5-4bc4-baf3-25214cd55048?pitch-bytes=3849&amp;pitch-content-type=image%2Fjpeg">    </p:cNvPr>
          <p:cNvPicPr>
            <a:picLocks noChangeAspect="1"/>
          </p:cNvPicPr>
          <p:nvPr/>
        </p:nvPicPr>
        <p:blipFill>
          <a:blip r:embed="rId20"/>
          <a:srcRect l="0" r="0" t="0" b="0"/>
          <a:stretch/>
        </p:blipFill>
        <p:spPr>
          <a:xfrm>
            <a:off x="644873" y="3535513"/>
            <a:ext cx="993210" cy="993210"/>
          </a:xfrm>
          <a:prstGeom prst="ellipse">
            <a:avLst/>
          </a:prstGeom>
        </p:spPr>
      </p:pic>
      <p:sp>
        <p:nvSpPr>
          <p:cNvPr id="31" name="Text 17"/>
          <p:cNvSpPr/>
          <p:nvPr/>
        </p:nvSpPr>
        <p:spPr>
          <a:xfrm>
            <a:off x="966987" y="4610006"/>
            <a:ext cx="914400" cy="178594"/>
          </a:xfrm>
          <a:prstGeom prst="rect">
            <a:avLst/>
          </a:prstGeom>
          <a:noFill/>
          <a:ln/>
        </p:spPr>
        <p:txBody>
          <a:bodyPr wrap="square" lIns="0" tIns="0" rIns="0" bIns="0" rtlCol="0" anchor="b"/>
          <a:lstStyle/>
          <a:p>
            <a:pPr algn="l">
              <a:lnSpc>
                <a:spcPts val="1406"/>
              </a:lnSpc>
            </a:pPr>
            <a:r>
              <a:rPr lang="en-US" sz="1100" b="0" spc="-60" kern="0" dirty="0">
                <a:solidFill>
                  <a:srgbClr val="473D3C"/>
                </a:solidFill>
                <a:latin typeface="Overpass" pitchFamily="34" charset="0"/>
                <a:ea typeface="Overpass" pitchFamily="34" charset="-122"/>
                <a:cs typeface="Overpass" pitchFamily="34" charset="-120"/>
              </a:rPr>
              <a:t>Peter</a:t>
            </a:r>
            <a:endParaRPr lang="en-US" sz="1125" dirty="0"/>
          </a:p>
        </p:txBody>
      </p:sp>
      <p:pic>
        <p:nvPicPr>
          <p:cNvPr id="32" name="Image 11" descr="https://pitch-assets-ccb95893-de3f-4266-973c-20049231b248.s3.eu-west-1.amazonaws.com/try-pitch-pdf-export-logo.svg">
            <a:hlinkClick r:id="rId23" tooltip=""/>
          </p:cNvPr>
          <p:cNvPicPr>
            <a:picLocks noChangeAspect="1"/>
          </p:cNvPicPr>
          <p:nvPr/>
        </p:nvPicPr>
        <p:blipFill>
          <a:blip r:embed="rId21">
            <a:extLst>
              <a:ext uri="{96DAC541-7B7A-43D3-8B79-37D633B846F1}">
                <asvg:svgBlip xmlns:asvg="http://schemas.microsoft.com/office/drawing/2016/SVG/main" r:embed="rId22"/>
              </a:ext>
            </a:extLst>
          </a:blip>
          <a:srcRect l="0" r="0" t="0" b="0"/>
          <a:stretch/>
        </p:blipFill>
        <p:spPr>
          <a:xfrm>
            <a:off x="136595" y="4803153"/>
            <a:ext cx="515221" cy="22730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bg>
      <p:bgPr>
        <a:solidFill>
          <a:srgbClr val="FFFEFA"/>
        </a:solidFill>
      </p:bgPr>
    </p:bg>
    <p:spTree>
      <p:nvGrpSpPr>
        <p:cNvPr id="1" name=""/>
        <p:cNvGrpSpPr/>
        <p:nvPr/>
      </p:nvGrpSpPr>
      <p:grpSpPr>
        <a:xfrm>
          <a:off x="0" y="0"/>
          <a:ext cx="0" cy="0"/>
          <a:chOff x="0" y="0"/>
          <a:chExt cx="0" cy="0"/>
        </a:xfrm>
      </p:grpSpPr>
      <p:sp>
        <p:nvSpPr>
          <p:cNvPr id="3" name="Text 0"/>
          <p:cNvSpPr/>
          <p:nvPr/>
        </p:nvSpPr>
        <p:spPr>
          <a:xfrm>
            <a:off x="476250" y="900173"/>
            <a:ext cx="6400800" cy="228600"/>
          </a:xfrm>
          <a:prstGeom prst="rect">
            <a:avLst/>
          </a:prstGeom>
          <a:noFill/>
          <a:ln/>
        </p:spPr>
        <p:txBody>
          <a:bodyPr wrap="square" lIns="0" tIns="0" rIns="0" bIns="0" rtlCol="0" anchor="t"/>
          <a:lstStyle/>
          <a:p>
            <a:pPr algn="l">
              <a:lnSpc>
                <a:spcPts val="1800"/>
              </a:lnSpc>
            </a:pPr>
            <a:r>
              <a:rPr lang="en-US" sz="1200" b="1" i="1" spc="-60" kern="0" dirty="0">
                <a:solidFill>
                  <a:srgbClr val="473D3C"/>
                </a:solidFill>
                <a:latin typeface="Overpass" pitchFamily="34" charset="0"/>
                <a:ea typeface="Overpass" pitchFamily="34" charset="-122"/>
                <a:cs typeface="Overpass" pitchFamily="34" charset="-120"/>
              </a:rPr>
              <a:t>HMW make being vulnerable fun?</a:t>
            </a:r>
            <a:endParaRPr lang="en-US" sz="1200" dirty="0"/>
          </a:p>
        </p:txBody>
      </p:sp>
      <p:sp>
        <p:nvSpPr>
          <p:cNvPr id="4" name="Text 1"/>
          <p:cNvSpPr/>
          <p:nvPr/>
        </p:nvSpPr>
        <p:spPr>
          <a:xfrm>
            <a:off x="475343" y="476250"/>
            <a:ext cx="8229600" cy="426690"/>
          </a:xfrm>
          <a:prstGeom prst="rect">
            <a:avLst/>
          </a:prstGeom>
          <a:noFill/>
          <a:ln/>
        </p:spPr>
        <p:txBody>
          <a:bodyPr wrap="square" lIns="0" tIns="0" rIns="0" bIns="0" rtlCol="0" anchor="t"/>
          <a:lstStyle/>
          <a:p>
            <a:pPr algn="l">
              <a:lnSpc>
                <a:spcPts val="3360"/>
              </a:lnSpc>
            </a:pPr>
            <a:r>
              <a:rPr lang="en-US" sz="3000" b="1" spc="-36" kern="0" dirty="0">
                <a:solidFill>
                  <a:srgbClr val="D8240C"/>
                </a:solidFill>
                <a:latin typeface="Overpass" pitchFamily="34" charset="0"/>
                <a:ea typeface="Overpass" pitchFamily="34" charset="-122"/>
                <a:cs typeface="Overpass" pitchFamily="34" charset="-120"/>
              </a:rPr>
              <a:t>Problem &amp; Solution #2</a:t>
            </a:r>
            <a:endParaRPr lang="en-US" sz="3000" dirty="0"/>
          </a:p>
        </p:txBody>
      </p:sp>
      <p:sp>
        <p:nvSpPr>
          <p:cNvPr id="5" name="Text 2"/>
          <p:cNvSpPr/>
          <p:nvPr/>
        </p:nvSpPr>
        <p:spPr>
          <a:xfrm>
            <a:off x="472471" y="1199205"/>
            <a:ext cx="4572000" cy="3571875"/>
          </a:xfrm>
          <a:prstGeom prst="rect">
            <a:avLst/>
          </a:prstGeom>
          <a:noFill/>
          <a:ln/>
        </p:spPr>
        <p:txBody>
          <a:bodyPr wrap="square" lIns="0" tIns="0" rIns="0" bIns="0" rtlCol="0" anchor="t"/>
          <a:lstStyle/>
          <a:p>
            <a:pPr algn="l">
              <a:lnSpc>
                <a:spcPts val="1406"/>
              </a:lnSpc>
            </a:pPr>
            <a:r>
              <a:rPr lang="en-US" sz="1100" b="1" spc="-60" kern="0" dirty="0">
                <a:solidFill>
                  <a:srgbClr val="473D3C"/>
                </a:solidFill>
                <a:latin typeface="Overpass" pitchFamily="34" charset="0"/>
                <a:ea typeface="Overpass" pitchFamily="34" charset="-122"/>
                <a:cs typeface="Overpass" pitchFamily="34" charset="-120"/>
              </a:rPr>
              <a:t>Solution:</a:t>
            </a:r>
            <a:pPr algn="l">
              <a:lnSpc>
                <a:spcPts val="1406"/>
              </a:lnSpc>
            </a:pPr>
            <a:r>
              <a:rPr lang="en-US" sz="1100" b="1" spc="-60" kern="0" dirty="0">
                <a:solidFill>
                  <a:srgbClr val="D8240C"/>
                </a:solidFill>
                <a:latin typeface="Overpass" pitchFamily="34" charset="0"/>
                <a:ea typeface="Overpass" pitchFamily="34" charset="-122"/>
                <a:cs typeface="Overpass" pitchFamily="34" charset="-120"/>
              </a:rPr>
              <a:t> </a:t>
            </a:r>
            <a:pPr algn="l">
              <a:lnSpc>
                <a:spcPts val="1406"/>
              </a:lnSpc>
            </a:pPr>
            <a:r>
              <a:rPr lang="en-US" sz="1100" b="0" spc="-60" kern="0" dirty="0">
                <a:solidFill>
                  <a:srgbClr val="473D3C"/>
                </a:solidFill>
                <a:latin typeface="Overpass" pitchFamily="34" charset="0"/>
                <a:ea typeface="Overpass" pitchFamily="34" charset="-122"/>
                <a:cs typeface="Overpass" pitchFamily="34" charset="-120"/>
              </a:rPr>
              <a:t>A </a:t>
            </a:r>
            <a:pPr algn="l">
              <a:lnSpc>
                <a:spcPts val="1406"/>
              </a:lnSpc>
            </a:pPr>
            <a:r>
              <a:rPr lang="en-US" sz="1100" b="0" spc="-60" kern="0" dirty="0">
                <a:solidFill>
                  <a:srgbClr val="D8240C"/>
                </a:solidFill>
                <a:latin typeface="Overpass" pitchFamily="34" charset="0"/>
                <a:ea typeface="Overpass" pitchFamily="34" charset="-122"/>
                <a:cs typeface="Overpass" pitchFamily="34" charset="-120"/>
              </a:rPr>
              <a:t>daily journal</a:t>
            </a:r>
            <a:pPr algn="l">
              <a:lnSpc>
                <a:spcPts val="1406"/>
              </a:lnSpc>
            </a:pPr>
            <a:r>
              <a:rPr lang="en-US" sz="1100" b="0" spc="-60" kern="0" dirty="0">
                <a:solidFill>
                  <a:srgbClr val="473D3C"/>
                </a:solidFill>
                <a:latin typeface="Overpass" pitchFamily="34" charset="0"/>
                <a:ea typeface="Overpass" pitchFamily="34" charset="-122"/>
                <a:cs typeface="Overpass" pitchFamily="34" charset="-120"/>
              </a:rPr>
              <a:t> for friend groups that provides prompts to encourage greater vulnerability. Submissions are only visible once a user has answered the questions assigned to threm. Reaction features allow users to engage with their friend’s posts.</a:t>
            </a:r>
            <a:endParaRPr lang="en-US" sz="1125" dirty="0"/>
          </a:p>
          <a:p>
            <a:pPr algn="l">
              <a:lnSpc>
                <a:spcPts val="1406"/>
              </a:lnSpc>
            </a:pPr>
            <a:endParaRPr lang="en-US" sz="1125" dirty="0"/>
          </a:p>
          <a:p>
            <a:pPr algn="l">
              <a:lnSpc>
                <a:spcPts val="1406"/>
              </a:lnSpc>
            </a:pPr>
            <a:r>
              <a:rPr lang="en-US" sz="1100" b="1" spc="-60" kern="0" dirty="0">
                <a:solidFill>
                  <a:srgbClr val="473D3C"/>
                </a:solidFill>
                <a:latin typeface="Overpass" pitchFamily="34" charset="0"/>
                <a:ea typeface="Overpass" pitchFamily="34" charset="-122"/>
                <a:cs typeface="Overpass" pitchFamily="34" charset="-120"/>
              </a:rPr>
              <a:t>Novelty</a:t>
            </a:r>
            <a:pPr algn="l">
              <a:lnSpc>
                <a:spcPts val="1406"/>
              </a:lnSpc>
            </a:pPr>
            <a:r>
              <a:rPr lang="en-US" sz="1100" b="0" spc="-60" kern="0" dirty="0">
                <a:solidFill>
                  <a:srgbClr val="473D3C"/>
                </a:solidFill>
                <a:latin typeface="Overpass" pitchFamily="34" charset="0"/>
                <a:ea typeface="Overpass" pitchFamily="34" charset="-122"/>
                <a:cs typeface="Overpass" pitchFamily="34" charset="-120"/>
              </a:rPr>
              <a:t>: We have never seen a method that encourages </a:t>
            </a:r>
            <a:pPr algn="l">
              <a:lnSpc>
                <a:spcPts val="1406"/>
              </a:lnSpc>
            </a:pPr>
            <a:r>
              <a:rPr lang="en-US" sz="1100" b="0" spc="-60" kern="0" dirty="0">
                <a:solidFill>
                  <a:srgbClr val="D8240C"/>
                </a:solidFill>
                <a:latin typeface="Overpass" pitchFamily="34" charset="0"/>
                <a:ea typeface="Overpass" pitchFamily="34" charset="-122"/>
                <a:cs typeface="Overpass" pitchFamily="34" charset="-120"/>
              </a:rPr>
              <a:t>daily broadcasted vulnerability </a:t>
            </a:r>
            <a:pPr algn="l">
              <a:lnSpc>
                <a:spcPts val="1406"/>
              </a:lnSpc>
            </a:pPr>
            <a:r>
              <a:rPr lang="en-US" sz="1100" b="0" spc="-60" kern="0" dirty="0">
                <a:solidFill>
                  <a:srgbClr val="473D3C"/>
                </a:solidFill>
                <a:latin typeface="Overpass" pitchFamily="34" charset="0"/>
                <a:ea typeface="Overpass" pitchFamily="34" charset="-122"/>
                <a:cs typeface="Overpass" pitchFamily="34" charset="-120"/>
              </a:rPr>
              <a:t>among friends</a:t>
            </a:r>
            <a:endParaRPr lang="en-US" sz="1125" dirty="0"/>
          </a:p>
          <a:p>
            <a:pPr algn="l">
              <a:lnSpc>
                <a:spcPts val="1406"/>
              </a:lnSpc>
            </a:pPr>
            <a:endParaRPr lang="en-US" sz="1125" dirty="0"/>
          </a:p>
          <a:p>
            <a:pPr algn="l">
              <a:lnSpc>
                <a:spcPts val="1406"/>
              </a:lnSpc>
            </a:pPr>
            <a:r>
              <a:rPr lang="en-US" sz="1100" b="1" spc="-60" kern="0" dirty="0">
                <a:solidFill>
                  <a:srgbClr val="473D3C"/>
                </a:solidFill>
                <a:latin typeface="Overpass" pitchFamily="34" charset="0"/>
                <a:ea typeface="Overpass" pitchFamily="34" charset="-122"/>
                <a:cs typeface="Overpass" pitchFamily="34" charset="-120"/>
              </a:rPr>
              <a:t>Assumption</a:t>
            </a:r>
            <a:pPr algn="l">
              <a:lnSpc>
                <a:spcPts val="1406"/>
              </a:lnSpc>
            </a:pPr>
            <a:r>
              <a:rPr lang="en-US" sz="1100" b="0" spc="-60" kern="0" dirty="0">
                <a:solidFill>
                  <a:srgbClr val="473D3C"/>
                </a:solidFill>
                <a:latin typeface="Overpass" pitchFamily="34" charset="0"/>
                <a:ea typeface="Overpass" pitchFamily="34" charset="-122"/>
                <a:cs typeface="Overpass" pitchFamily="34" charset="-120"/>
              </a:rPr>
              <a:t>: </a:t>
            </a:r>
            <a:pPr algn="l">
              <a:lnSpc>
                <a:spcPts val="1406"/>
              </a:lnSpc>
            </a:pPr>
            <a:r>
              <a:rPr lang="en-US" sz="1100" b="0" spc="-60" kern="0" dirty="0">
                <a:solidFill>
                  <a:srgbClr val="D8240C"/>
                </a:solidFill>
                <a:latin typeface="Overpass" pitchFamily="34" charset="0"/>
                <a:ea typeface="Overpass" pitchFamily="34" charset="-122"/>
                <a:cs typeface="Overpass" pitchFamily="34" charset="-120"/>
              </a:rPr>
              <a:t>Short, online expressions of vulnerability</a:t>
            </a:r>
            <a:pPr algn="l">
              <a:lnSpc>
                <a:spcPts val="1406"/>
              </a:lnSpc>
            </a:pPr>
            <a:r>
              <a:rPr lang="en-US" sz="1100" b="0" spc="-60" kern="0" dirty="0">
                <a:solidFill>
                  <a:srgbClr val="473D3C"/>
                </a:solidFill>
                <a:latin typeface="Overpass" pitchFamily="34" charset="0"/>
                <a:ea typeface="Overpass" pitchFamily="34" charset="-122"/>
                <a:cs typeface="Overpass" pitchFamily="34" charset="-120"/>
              </a:rPr>
              <a:t> are powerful enough to encourage a habit of opening up (compared to FtF).</a:t>
            </a:r>
            <a:endParaRPr lang="en-US" sz="1125" dirty="0"/>
          </a:p>
          <a:p>
            <a:pPr algn="l">
              <a:lnSpc>
                <a:spcPts val="1406"/>
              </a:lnSpc>
            </a:pPr>
            <a:endParaRPr lang="en-US" sz="1125" dirty="0"/>
          </a:p>
          <a:p>
            <a:pPr algn="l">
              <a:lnSpc>
                <a:spcPts val="1406"/>
              </a:lnSpc>
            </a:pPr>
            <a:r>
              <a:rPr lang="en-US" sz="1100" b="1" spc="-60" kern="0" dirty="0">
                <a:solidFill>
                  <a:srgbClr val="473D3C"/>
                </a:solidFill>
                <a:latin typeface="Overpass" pitchFamily="34" charset="0"/>
                <a:ea typeface="Overpass" pitchFamily="34" charset="-122"/>
                <a:cs typeface="Overpass" pitchFamily="34" charset="-120"/>
              </a:rPr>
              <a:t>Test</a:t>
            </a:r>
            <a:pPr algn="l">
              <a:lnSpc>
                <a:spcPts val="1406"/>
              </a:lnSpc>
            </a:pPr>
            <a:r>
              <a:rPr lang="en-US" sz="1100" b="0" spc="-60" kern="0" dirty="0">
                <a:solidFill>
                  <a:srgbClr val="473D3C"/>
                </a:solidFill>
                <a:latin typeface="Overpass" pitchFamily="34" charset="0"/>
                <a:ea typeface="Overpass" pitchFamily="34" charset="-122"/>
                <a:cs typeface="Overpass" pitchFamily="34" charset="-120"/>
              </a:rPr>
              <a:t>: </a:t>
            </a:r>
            <a:pPr algn="l">
              <a:lnSpc>
                <a:spcPts val="1406"/>
              </a:lnSpc>
            </a:pPr>
            <a:r>
              <a:rPr lang="en-US" sz="1100" b="0" spc="-60" kern="0" dirty="0">
                <a:solidFill>
                  <a:srgbClr val="D8240C"/>
                </a:solidFill>
                <a:latin typeface="Overpass" pitchFamily="34" charset="0"/>
                <a:ea typeface="Overpass" pitchFamily="34" charset="-122"/>
                <a:cs typeface="Overpass" pitchFamily="34" charset="-120"/>
              </a:rPr>
              <a:t>Pairs or trios of friends</a:t>
            </a:r>
            <a:pPr algn="l">
              <a:lnSpc>
                <a:spcPts val="1406"/>
              </a:lnSpc>
            </a:pPr>
            <a:r>
              <a:rPr lang="en-US" sz="1100" b="0" spc="-60" kern="0" dirty="0">
                <a:solidFill>
                  <a:srgbClr val="473D3C"/>
                </a:solidFill>
                <a:latin typeface="Overpass" pitchFamily="34" charset="0"/>
                <a:ea typeface="Overpass" pitchFamily="34" charset="-122"/>
                <a:cs typeface="Overpass" pitchFamily="34" charset="-120"/>
              </a:rPr>
              <a:t> fill out a </a:t>
            </a:r>
            <a:pPr algn="l">
              <a:lnSpc>
                <a:spcPts val="1406"/>
              </a:lnSpc>
            </a:pPr>
            <a:r>
              <a:rPr lang="en-US" sz="1100" b="0" spc="-60" kern="0" dirty="0">
                <a:solidFill>
                  <a:srgbClr val="D8240C"/>
                </a:solidFill>
                <a:latin typeface="Overpass" pitchFamily="34" charset="0"/>
                <a:ea typeface="Overpass" pitchFamily="34" charset="-122"/>
                <a:cs typeface="Overpass" pitchFamily="34" charset="-120"/>
              </a:rPr>
              <a:t>4-question Google Form</a:t>
            </a:r>
            <a:pPr algn="l">
              <a:lnSpc>
                <a:spcPts val="1406"/>
              </a:lnSpc>
            </a:pPr>
            <a:r>
              <a:rPr lang="en-US" sz="1100" b="0" spc="-60" kern="0" dirty="0">
                <a:solidFill>
                  <a:srgbClr val="473D3C"/>
                </a:solidFill>
                <a:latin typeface="Overpass" pitchFamily="34" charset="0"/>
                <a:ea typeface="Overpass" pitchFamily="34" charset="-122"/>
                <a:cs typeface="Overpass" pitchFamily="34" charset="-120"/>
              </a:rPr>
              <a:t> asking them what they are most grateful for this week, which part of your week you needed support in the most, something they are looking forward to, and if there’s anything they wish their friends knew was going on.</a:t>
            </a:r>
            <a:endParaRPr lang="en-US" sz="1125" dirty="0"/>
          </a:p>
          <a:p>
            <a:pPr algn="l">
              <a:lnSpc>
                <a:spcPts val="1406"/>
              </a:lnSpc>
            </a:pPr>
            <a:r>
              <a:rPr lang="en-US" sz="1100" b="0" spc="-60" kern="0" dirty="0">
                <a:solidFill>
                  <a:srgbClr val="473D3C"/>
                </a:solidFill>
                <a:latin typeface="Overpass" pitchFamily="34" charset="0"/>
                <a:ea typeface="Overpass" pitchFamily="34" charset="-122"/>
                <a:cs typeface="Overpass" pitchFamily="34" charset="-120"/>
              </a:rPr>
              <a:t>​</a:t>
            </a:r>
            <a:endParaRPr lang="en-US" sz="1125" dirty="0"/>
          </a:p>
          <a:p>
            <a:pPr algn="l">
              <a:lnSpc>
                <a:spcPts val="1406"/>
              </a:lnSpc>
            </a:pPr>
            <a:r>
              <a:rPr lang="en-US" sz="1100" b="0" spc="-60" kern="0" dirty="0">
                <a:solidFill>
                  <a:srgbClr val="473D3C"/>
                </a:solidFill>
                <a:latin typeface="Overpass" pitchFamily="34" charset="0"/>
                <a:ea typeface="Overpass" pitchFamily="34" charset="-122"/>
                <a:cs typeface="Overpass" pitchFamily="34" charset="-120"/>
              </a:rPr>
              <a:t>Once both individuals in the pair </a:t>
            </a:r>
            <a:pPr algn="l">
              <a:lnSpc>
                <a:spcPts val="1406"/>
              </a:lnSpc>
            </a:pPr>
            <a:r>
              <a:rPr lang="en-US" sz="1100" b="0" spc="-60" kern="0" dirty="0">
                <a:solidFill>
                  <a:srgbClr val="D8240C"/>
                </a:solidFill>
                <a:latin typeface="Overpass" pitchFamily="34" charset="0"/>
                <a:ea typeface="Overpass" pitchFamily="34" charset="-122"/>
                <a:cs typeface="Overpass" pitchFamily="34" charset="-120"/>
              </a:rPr>
              <a:t>fill out the form</a:t>
            </a:r>
            <a:pPr algn="l">
              <a:lnSpc>
                <a:spcPts val="1406"/>
              </a:lnSpc>
            </a:pPr>
            <a:r>
              <a:rPr lang="en-US" sz="1100" b="0" spc="-60" kern="0" dirty="0">
                <a:solidFill>
                  <a:srgbClr val="473D3C"/>
                </a:solidFill>
                <a:latin typeface="Overpass" pitchFamily="34" charset="0"/>
                <a:ea typeface="Overpass" pitchFamily="34" charset="-122"/>
                <a:cs typeface="Overpass" pitchFamily="34" charset="-120"/>
              </a:rPr>
              <a:t>, they will be sent a copy of their own responses and their friends. They will complete an </a:t>
            </a:r>
            <a:pPr algn="l">
              <a:lnSpc>
                <a:spcPts val="1406"/>
              </a:lnSpc>
            </a:pPr>
            <a:r>
              <a:rPr lang="en-US" sz="1100" b="0" spc="-60" kern="0" dirty="0">
                <a:solidFill>
                  <a:srgbClr val="D8240C"/>
                </a:solidFill>
                <a:latin typeface="Overpass" pitchFamily="34" charset="0"/>
                <a:ea typeface="Overpass" pitchFamily="34" charset="-122"/>
                <a:cs typeface="Overpass" pitchFamily="34" charset="-120"/>
              </a:rPr>
              <a:t>additional survey or quick interview</a:t>
            </a:r>
            <a:pPr algn="l">
              <a:lnSpc>
                <a:spcPts val="1406"/>
              </a:lnSpc>
            </a:pPr>
            <a:r>
              <a:rPr lang="en-US" sz="1100" b="0" spc="-60" kern="0" dirty="0">
                <a:solidFill>
                  <a:srgbClr val="473D3C"/>
                </a:solidFill>
                <a:latin typeface="Overpass" pitchFamily="34" charset="0"/>
                <a:ea typeface="Overpass" pitchFamily="34" charset="-122"/>
                <a:cs typeface="Overpass" pitchFamily="34" charset="-120"/>
              </a:rPr>
              <a:t> asking them to reflect on the exercise.</a:t>
            </a:r>
            <a:endParaRPr lang="en-US" sz="1125" dirty="0"/>
          </a:p>
        </p:txBody>
      </p:sp>
      <p:pic>
        <p:nvPicPr>
          <p:cNvPr id="6" name="Image 0" descr="https://pitch-assets-ccb95893-de3f-4266-973c-20049231b248.s3.eu-west-1.amazonaws.com/7f662255-b63a-4bad-b330-4fc1973df826?pitch-bytes=167431&amp;pitch-content-type=image%2Fpng">    </p:cNvPr>
          <p:cNvPicPr>
            <a:picLocks noChangeAspect="1"/>
          </p:cNvPicPr>
          <p:nvPr/>
        </p:nvPicPr>
        <p:blipFill>
          <a:blip r:embed="rId1"/>
          <a:srcRect l="0" r="0" t="3054" b="3054"/>
          <a:stretch/>
        </p:blipFill>
        <p:spPr>
          <a:xfrm>
            <a:off x="5547268" y="348150"/>
            <a:ext cx="2387234" cy="2222200"/>
          </a:xfrm>
          <a:prstGeom prst="rect">
            <a:avLst/>
          </a:prstGeom>
        </p:spPr>
      </p:pic>
      <p:pic>
        <p:nvPicPr>
          <p:cNvPr id="7" name="Image 1" descr="https://pitch-assets-ccb95893-de3f-4266-973c-20049231b248.s3.eu-west-1.amazonaws.com/578509fc-6ceb-452f-87c1-16f12f597e52?pitch-bytes=318725&amp;pitch-content-type=image%2Fpng">    </p:cNvPr>
          <p:cNvPicPr>
            <a:picLocks noChangeAspect="1"/>
          </p:cNvPicPr>
          <p:nvPr/>
        </p:nvPicPr>
        <p:blipFill>
          <a:blip r:embed="rId2"/>
          <a:srcRect l="206" r="206" t="411" b="411"/>
          <a:stretch/>
        </p:blipFill>
        <p:spPr>
          <a:xfrm>
            <a:off x="5549371" y="2853944"/>
            <a:ext cx="2457178" cy="2057400"/>
          </a:xfrm>
          <a:prstGeom prst="rect">
            <a:avLst/>
          </a:prstGeom>
        </p:spPr>
      </p:pic>
      <p:sp>
        <p:nvSpPr>
          <p:cNvPr id="8" name="Shape 3"/>
          <p:cNvSpPr/>
          <p:nvPr/>
        </p:nvSpPr>
        <p:spPr>
          <a:xfrm>
            <a:off x="6128883" y="3486651"/>
            <a:ext cx="1714302" cy="1285819"/>
          </a:xfrm>
          <a:prstGeom prst="roundRect">
            <a:avLst>
              <a:gd name="adj" fmla="val -71114"/>
            </a:avLst>
          </a:prstGeom>
          <a:solidFill>
            <a:srgbClr val="C6C6C6"/>
          </a:solidFill>
          <a:ln/>
        </p:spPr>
      </p:sp>
      <p:sp>
        <p:nvSpPr>
          <p:cNvPr id="9" name="Text 4"/>
          <p:cNvSpPr/>
          <p:nvPr/>
        </p:nvSpPr>
        <p:spPr>
          <a:xfrm>
            <a:off x="4825691" y="4915820"/>
            <a:ext cx="4572000" cy="148828"/>
          </a:xfrm>
          <a:prstGeom prst="rect">
            <a:avLst/>
          </a:prstGeom>
          <a:noFill/>
          <a:ln/>
        </p:spPr>
        <p:txBody>
          <a:bodyPr wrap="square" lIns="0" tIns="0" rIns="0" bIns="0" rtlCol="0" anchor="t"/>
          <a:lstStyle/>
          <a:p>
            <a:pPr algn="r">
              <a:lnSpc>
                <a:spcPts val="1172"/>
              </a:lnSpc>
            </a:pPr>
            <a:r>
              <a:rPr lang="en-US" sz="900" b="0" spc="-36" kern="0" dirty="0">
                <a:solidFill>
                  <a:srgbClr val="473D3C"/>
                </a:solidFill>
                <a:latin typeface="Overpass" pitchFamily="34" charset="0"/>
                <a:ea typeface="Overpass" pitchFamily="34" charset="-122"/>
                <a:cs typeface="Overpass" pitchFamily="34" charset="-120"/>
              </a:rPr>
              <a:t>Method: texting (outreach and reflections), Google Forms, email (to share results)</a:t>
            </a:r>
            <a:endParaRPr lang="en-US" sz="938" dirty="0"/>
          </a:p>
        </p:txBody>
      </p:sp>
      <p:pic>
        <p:nvPicPr>
          <p:cNvPr id="10" name="Image 2" descr="https://pitch-assets-ccb95893-de3f-4266-973c-20049231b248.s3.eu-west-1.amazonaws.com/try-pitch-pdf-export-logo.svg">
            <a:hlinkClick r:id="rId5" tooltip=""/>
          </p:cNvPr>
          <p:cNvPicPr>
            <a:picLocks noChangeAspect="1"/>
          </p:cNvPicPr>
          <p:nvPr/>
        </p:nvPicPr>
        <p:blipFill>
          <a:blip r:embed="rId3">
            <a:extLst>
              <a:ext uri="{96DAC541-7B7A-43D3-8B79-37D633B846F1}">
                <asvg:svgBlip xmlns:asvg="http://schemas.microsoft.com/office/drawing/2016/SVG/main" r:embed="rId4"/>
              </a:ext>
            </a:extLst>
          </a:blip>
          <a:srcRect l="0" r="0" t="0" b="0"/>
          <a:stretch/>
        </p:blipFill>
        <p:spPr>
          <a:xfrm>
            <a:off x="136595" y="4803153"/>
            <a:ext cx="515221" cy="22730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bg>
      <p:bgPr>
        <a:solidFill>
          <a:srgbClr val="FFFEFA"/>
        </a:solidFill>
      </p:bgPr>
    </p:bg>
    <p:spTree>
      <p:nvGrpSpPr>
        <p:cNvPr id="1" name=""/>
        <p:cNvGrpSpPr/>
        <p:nvPr/>
      </p:nvGrpSpPr>
      <p:grpSpPr>
        <a:xfrm>
          <a:off x="0" y="0"/>
          <a:ext cx="0" cy="0"/>
          <a:chOff x="0" y="0"/>
          <a:chExt cx="0" cy="0"/>
        </a:xfrm>
      </p:grpSpPr>
      <p:sp>
        <p:nvSpPr>
          <p:cNvPr id="3" name="Text 0"/>
          <p:cNvSpPr/>
          <p:nvPr/>
        </p:nvSpPr>
        <p:spPr>
          <a:xfrm>
            <a:off x="476250" y="476250"/>
            <a:ext cx="8229600" cy="341374"/>
          </a:xfrm>
          <a:prstGeom prst="rect">
            <a:avLst/>
          </a:prstGeom>
          <a:noFill/>
          <a:ln/>
        </p:spPr>
        <p:txBody>
          <a:bodyPr wrap="square" lIns="0" tIns="0" rIns="0" bIns="0" rtlCol="0" anchor="t"/>
          <a:lstStyle/>
          <a:p>
            <a:pPr algn="l">
              <a:lnSpc>
                <a:spcPts val="2688"/>
              </a:lnSpc>
            </a:pPr>
            <a:r>
              <a:rPr lang="en-US" sz="2400" b="0" spc="-36" kern="0" dirty="0">
                <a:solidFill>
                  <a:srgbClr val="D8240C"/>
                </a:solidFill>
                <a:latin typeface="Overpass" pitchFamily="34" charset="0"/>
                <a:ea typeface="Overpass" pitchFamily="34" charset="-122"/>
                <a:cs typeface="Overpass" pitchFamily="34" charset="-120"/>
              </a:rPr>
              <a:t>Experience Prototype #2</a:t>
            </a:r>
            <a:endParaRPr lang="en-US" sz="2400" dirty="0"/>
          </a:p>
        </p:txBody>
      </p:sp>
      <p:sp>
        <p:nvSpPr>
          <p:cNvPr id="4" name="Text 1"/>
          <p:cNvSpPr/>
          <p:nvPr/>
        </p:nvSpPr>
        <p:spPr>
          <a:xfrm>
            <a:off x="486344" y="816966"/>
            <a:ext cx="8229600" cy="214312"/>
          </a:xfrm>
          <a:prstGeom prst="rect">
            <a:avLst/>
          </a:prstGeom>
          <a:noFill/>
          <a:ln/>
        </p:spPr>
        <p:txBody>
          <a:bodyPr wrap="square" lIns="0" tIns="0" rIns="0" bIns="0" rtlCol="0" anchor="b"/>
          <a:lstStyle/>
          <a:p>
            <a:pPr algn="l">
              <a:lnSpc>
                <a:spcPts val="1688"/>
              </a:lnSpc>
            </a:pPr>
            <a:r>
              <a:rPr lang="en-US" sz="1400" b="0" i="1" spc="-36" kern="0" dirty="0">
                <a:solidFill>
                  <a:srgbClr val="473D3C"/>
                </a:solidFill>
                <a:latin typeface="Overpass" pitchFamily="34" charset="0"/>
                <a:ea typeface="Overpass" pitchFamily="34" charset="-122"/>
                <a:cs typeface="Overpass" pitchFamily="34" charset="-120"/>
              </a:rPr>
              <a:t>Assumption tested: Short, online expressions of vulnerability are powerful enough to encourage a habit of opening up </a:t>
            </a:r>
            <a:endParaRPr lang="en-US" sz="1350" dirty="0"/>
          </a:p>
        </p:txBody>
      </p:sp>
      <p:sp>
        <p:nvSpPr>
          <p:cNvPr id="5" name="Text 2"/>
          <p:cNvSpPr/>
          <p:nvPr/>
        </p:nvSpPr>
        <p:spPr>
          <a:xfrm>
            <a:off x="476250" y="1257908"/>
            <a:ext cx="2743200" cy="267891"/>
          </a:xfrm>
          <a:prstGeom prst="rect">
            <a:avLst/>
          </a:prstGeom>
          <a:noFill/>
          <a:ln/>
        </p:spPr>
        <p:txBody>
          <a:bodyPr wrap="square" lIns="0" tIns="0" rIns="0" bIns="0" rtlCol="0" anchor="b"/>
          <a:lstStyle/>
          <a:p>
            <a:pPr algn="l">
              <a:lnSpc>
                <a:spcPts val="2109"/>
              </a:lnSpc>
            </a:pPr>
            <a:r>
              <a:rPr lang="en-US" sz="1700" b="0" spc="-60" kern="0" dirty="0">
                <a:solidFill>
                  <a:srgbClr val="473D3C"/>
                </a:solidFill>
                <a:latin typeface="Overpass" pitchFamily="34" charset="0"/>
                <a:ea typeface="Overpass" pitchFamily="34" charset="-122"/>
                <a:cs typeface="Overpass" pitchFamily="34" charset="-120"/>
              </a:rPr>
              <a:t>Who participated?</a:t>
            </a:r>
            <a:endParaRPr lang="en-US" sz="1688" dirty="0"/>
          </a:p>
        </p:txBody>
      </p:sp>
      <p:sp>
        <p:nvSpPr>
          <p:cNvPr id="6" name="Text 3"/>
          <p:cNvSpPr/>
          <p:nvPr/>
        </p:nvSpPr>
        <p:spPr>
          <a:xfrm>
            <a:off x="2917153" y="1712686"/>
            <a:ext cx="1828800" cy="762000"/>
          </a:xfrm>
          <a:prstGeom prst="rect">
            <a:avLst/>
          </a:prstGeom>
          <a:noFill/>
          <a:ln/>
        </p:spPr>
        <p:txBody>
          <a:bodyPr wrap="square" lIns="0" tIns="0" rIns="0" bIns="0" rtlCol="0" anchor="b"/>
          <a:lstStyle/>
          <a:p>
            <a:pPr algn="l">
              <a:lnSpc>
                <a:spcPts val="1500"/>
              </a:lnSpc>
            </a:pPr>
            <a:r>
              <a:rPr lang="en-US" sz="1200" b="0" spc="-36" kern="0" dirty="0">
                <a:solidFill>
                  <a:srgbClr val="D8240C"/>
                </a:solidFill>
                <a:latin typeface="Overpass" pitchFamily="34" charset="0"/>
                <a:ea typeface="Overpass" pitchFamily="34" charset="-122"/>
                <a:cs typeface="Overpass" pitchFamily="34" charset="-120"/>
              </a:rPr>
              <a:t>People checked in on their friends via text or in-person after reading friend's responses</a:t>
            </a:r>
            <a:endParaRPr lang="en-US" sz="1200" dirty="0"/>
          </a:p>
        </p:txBody>
      </p:sp>
      <p:sp>
        <p:nvSpPr>
          <p:cNvPr id="7" name="Text 4"/>
          <p:cNvSpPr/>
          <p:nvPr/>
        </p:nvSpPr>
        <p:spPr>
          <a:xfrm>
            <a:off x="2594153" y="1257908"/>
            <a:ext cx="2743200" cy="267891"/>
          </a:xfrm>
          <a:prstGeom prst="rect">
            <a:avLst/>
          </a:prstGeom>
          <a:noFill/>
          <a:ln/>
        </p:spPr>
        <p:txBody>
          <a:bodyPr wrap="square" lIns="0" tIns="0" rIns="0" bIns="0" rtlCol="0" anchor="b"/>
          <a:lstStyle/>
          <a:p>
            <a:pPr algn="l">
              <a:lnSpc>
                <a:spcPts val="2109"/>
              </a:lnSpc>
            </a:pPr>
            <a:r>
              <a:rPr lang="en-US" sz="1700" b="0" spc="-60" kern="0" dirty="0">
                <a:solidFill>
                  <a:srgbClr val="473D3C"/>
                </a:solidFill>
                <a:latin typeface="Overpass" pitchFamily="34" charset="0"/>
                <a:ea typeface="Overpass" pitchFamily="34" charset="-122"/>
                <a:cs typeface="Overpass" pitchFamily="34" charset="-120"/>
              </a:rPr>
              <a:t>What worked?</a:t>
            </a:r>
            <a:endParaRPr lang="en-US" sz="1688" dirty="0"/>
          </a:p>
        </p:txBody>
      </p:sp>
      <p:sp>
        <p:nvSpPr>
          <p:cNvPr id="8" name="Text 5"/>
          <p:cNvSpPr/>
          <p:nvPr/>
        </p:nvSpPr>
        <p:spPr>
          <a:xfrm>
            <a:off x="4713385" y="1257908"/>
            <a:ext cx="2743200" cy="267891"/>
          </a:xfrm>
          <a:prstGeom prst="rect">
            <a:avLst/>
          </a:prstGeom>
          <a:noFill/>
          <a:ln/>
        </p:spPr>
        <p:txBody>
          <a:bodyPr wrap="square" lIns="0" tIns="0" rIns="0" bIns="0" rtlCol="0" anchor="b"/>
          <a:lstStyle/>
          <a:p>
            <a:pPr algn="l">
              <a:lnSpc>
                <a:spcPts val="2109"/>
              </a:lnSpc>
            </a:pPr>
            <a:r>
              <a:rPr lang="en-US" sz="1700" b="0" spc="-60" kern="0" dirty="0">
                <a:solidFill>
                  <a:srgbClr val="473D3C"/>
                </a:solidFill>
                <a:latin typeface="Overpass" pitchFamily="34" charset="0"/>
                <a:ea typeface="Overpass" pitchFamily="34" charset="-122"/>
                <a:cs typeface="Overpass" pitchFamily="34" charset="-120"/>
              </a:rPr>
              <a:t>What didn't work?</a:t>
            </a:r>
            <a:endParaRPr lang="en-US" sz="1688" dirty="0"/>
          </a:p>
        </p:txBody>
      </p:sp>
      <p:sp>
        <p:nvSpPr>
          <p:cNvPr id="9" name="Text 6"/>
          <p:cNvSpPr/>
          <p:nvPr/>
        </p:nvSpPr>
        <p:spPr>
          <a:xfrm>
            <a:off x="6827825" y="1257908"/>
            <a:ext cx="2743200" cy="267891"/>
          </a:xfrm>
          <a:prstGeom prst="rect">
            <a:avLst/>
          </a:prstGeom>
          <a:noFill/>
          <a:ln/>
        </p:spPr>
        <p:txBody>
          <a:bodyPr wrap="square" lIns="0" tIns="0" rIns="0" bIns="0" rtlCol="0" anchor="b"/>
          <a:lstStyle/>
          <a:p>
            <a:pPr algn="l">
              <a:lnSpc>
                <a:spcPts val="2109"/>
              </a:lnSpc>
            </a:pPr>
            <a:r>
              <a:rPr lang="en-US" sz="1700" b="0" spc="-60" kern="0" dirty="0">
                <a:solidFill>
                  <a:srgbClr val="473D3C"/>
                </a:solidFill>
                <a:latin typeface="Overpass" pitchFamily="34" charset="0"/>
                <a:ea typeface="Overpass" pitchFamily="34" charset="-122"/>
                <a:cs typeface="Overpass" pitchFamily="34" charset="-120"/>
              </a:rPr>
              <a:t>Key Takeaways</a:t>
            </a:r>
            <a:endParaRPr lang="en-US" sz="1688" dirty="0"/>
          </a:p>
        </p:txBody>
      </p:sp>
      <p:pic>
        <p:nvPicPr>
          <p:cNvPr id="10" name="Image 0" descr="https://external-media.api.pitch.com/provider/icons8/fluent-systems-filled/checkmark.svg">    </p:cNvPr>
          <p:cNvPicPr>
            <a:picLocks noChangeAspect="1"/>
          </p:cNvPicPr>
          <p:nvPr/>
        </p:nvPicPr>
        <p:blipFill>
          <a:blip r:embed="rId1">
            <a:extLst>
              <a:ext uri="{96DAC541-7B7A-43D3-8B79-37D633B846F1}">
                <asvg:svgBlip xmlns:asvg="http://schemas.microsoft.com/office/drawing/2016/SVG/main" r:embed="rId2"/>
              </a:ext>
            </a:extLst>
          </a:blip>
          <a:srcRect l="0" r="0" t="0" b="0"/>
          <a:stretch/>
        </p:blipFill>
        <p:spPr>
          <a:xfrm>
            <a:off x="2598886" y="1688762"/>
            <a:ext cx="241818" cy="241818"/>
          </a:xfrm>
          <a:prstGeom prst="rect">
            <a:avLst/>
          </a:prstGeom>
        </p:spPr>
      </p:pic>
      <p:sp>
        <p:nvSpPr>
          <p:cNvPr id="11" name="Text 7"/>
          <p:cNvSpPr/>
          <p:nvPr/>
        </p:nvSpPr>
        <p:spPr>
          <a:xfrm>
            <a:off x="2913028" y="3978375"/>
            <a:ext cx="1828800" cy="571500"/>
          </a:xfrm>
          <a:prstGeom prst="rect">
            <a:avLst/>
          </a:prstGeom>
          <a:noFill/>
          <a:ln/>
        </p:spPr>
        <p:txBody>
          <a:bodyPr wrap="square" lIns="0" tIns="0" rIns="0" bIns="0" rtlCol="0" anchor="b"/>
          <a:lstStyle/>
          <a:p>
            <a:pPr algn="l">
              <a:lnSpc>
                <a:spcPts val="1500"/>
              </a:lnSpc>
            </a:pPr>
            <a:r>
              <a:rPr lang="en-US" sz="1200" b="0" spc="-36" kern="0" dirty="0">
                <a:solidFill>
                  <a:srgbClr val="D8240C"/>
                </a:solidFill>
                <a:latin typeface="Overpass" pitchFamily="34" charset="0"/>
                <a:ea typeface="Overpass" pitchFamily="34" charset="-122"/>
                <a:cs typeface="Overpass" pitchFamily="34" charset="-120"/>
              </a:rPr>
              <a:t>People realized they were worried about similar things</a:t>
            </a:r>
            <a:endParaRPr lang="en-US" sz="1200" dirty="0"/>
          </a:p>
        </p:txBody>
      </p:sp>
      <p:pic>
        <p:nvPicPr>
          <p:cNvPr id="12" name="Image 1" descr="https://external-media.api.pitch.com/provider/icons8/fluent-systems-filled/checkmark.svg">    </p:cNvPr>
          <p:cNvPicPr>
            <a:picLocks noChangeAspect="1"/>
          </p:cNvPicPr>
          <p:nvPr/>
        </p:nvPicPr>
        <p:blipFill>
          <a:blip r:embed="rId3">
            <a:extLst>
              <a:ext uri="{96DAC541-7B7A-43D3-8B79-37D633B846F1}">
                <asvg:svgBlip xmlns:asvg="http://schemas.microsoft.com/office/drawing/2016/SVG/main" r:embed="rId4"/>
              </a:ext>
            </a:extLst>
          </a:blip>
          <a:srcRect l="0" r="0" t="0" b="0"/>
          <a:stretch/>
        </p:blipFill>
        <p:spPr>
          <a:xfrm>
            <a:off x="2594761" y="2885794"/>
            <a:ext cx="241818" cy="241818"/>
          </a:xfrm>
          <a:prstGeom prst="rect">
            <a:avLst/>
          </a:prstGeom>
        </p:spPr>
      </p:pic>
      <p:sp>
        <p:nvSpPr>
          <p:cNvPr id="13" name="Text 8"/>
          <p:cNvSpPr/>
          <p:nvPr/>
        </p:nvSpPr>
        <p:spPr>
          <a:xfrm>
            <a:off x="2908903" y="2885405"/>
            <a:ext cx="1828800" cy="762000"/>
          </a:xfrm>
          <a:prstGeom prst="rect">
            <a:avLst/>
          </a:prstGeom>
          <a:noFill/>
          <a:ln/>
        </p:spPr>
        <p:txBody>
          <a:bodyPr wrap="square" lIns="0" tIns="0" rIns="0" bIns="0" rtlCol="0" anchor="b"/>
          <a:lstStyle/>
          <a:p>
            <a:pPr algn="l">
              <a:lnSpc>
                <a:spcPts val="1500"/>
              </a:lnSpc>
            </a:pPr>
            <a:r>
              <a:rPr lang="en-US" sz="1200" b="0" spc="-36" kern="0" dirty="0">
                <a:solidFill>
                  <a:srgbClr val="D8240C"/>
                </a:solidFill>
                <a:latin typeface="Overpass" pitchFamily="34" charset="0"/>
                <a:ea typeface="Overpass" pitchFamily="34" charset="-122"/>
                <a:cs typeface="Overpass" pitchFamily="34" charset="-120"/>
              </a:rPr>
              <a:t>People viewed the questions as introspective and reflective</a:t>
            </a:r>
            <a:endParaRPr lang="en-US" sz="1200" dirty="0"/>
          </a:p>
        </p:txBody>
      </p:sp>
      <p:pic>
        <p:nvPicPr>
          <p:cNvPr id="14" name="Image 2" descr="https://external-media.api.pitch.com/provider/icons8/fluent-systems-filled/checkmark.svg">    </p:cNvPr>
          <p:cNvPicPr>
            <a:picLocks noChangeAspect="1"/>
          </p:cNvPicPr>
          <p:nvPr/>
        </p:nvPicPr>
        <p:blipFill>
          <a:blip r:embed="rId5">
            <a:extLst>
              <a:ext uri="{96DAC541-7B7A-43D3-8B79-37D633B846F1}">
                <asvg:svgBlip xmlns:asvg="http://schemas.microsoft.com/office/drawing/2016/SVG/main" r:embed="rId6"/>
              </a:ext>
            </a:extLst>
          </a:blip>
          <a:srcRect l="0" r="0" t="0" b="0"/>
          <a:stretch/>
        </p:blipFill>
        <p:spPr>
          <a:xfrm>
            <a:off x="2590635" y="3921326"/>
            <a:ext cx="241818" cy="241818"/>
          </a:xfrm>
          <a:prstGeom prst="rect">
            <a:avLst/>
          </a:prstGeom>
        </p:spPr>
      </p:pic>
      <p:pic>
        <p:nvPicPr>
          <p:cNvPr id="15" name="Image 3" descr="https://external-media.api.pitch.com/provider/icons8/fluent-systems-filled/multiply.svg">    </p:cNvPr>
          <p:cNvPicPr>
            <a:picLocks noChangeAspect="1"/>
          </p:cNvPicPr>
          <p:nvPr/>
        </p:nvPicPr>
        <p:blipFill>
          <a:blip r:embed="rId7">
            <a:extLst>
              <a:ext uri="{96DAC541-7B7A-43D3-8B79-37D633B846F1}">
                <asvg:svgBlip xmlns:asvg="http://schemas.microsoft.com/office/drawing/2016/SVG/main" r:embed="rId8"/>
              </a:ext>
            </a:extLst>
          </a:blip>
          <a:srcRect l="0" r="0" t="0" b="0"/>
          <a:stretch/>
        </p:blipFill>
        <p:spPr>
          <a:xfrm>
            <a:off x="4713504" y="1698856"/>
            <a:ext cx="251912" cy="251912"/>
          </a:xfrm>
          <a:prstGeom prst="rect">
            <a:avLst/>
          </a:prstGeom>
        </p:spPr>
      </p:pic>
      <p:sp>
        <p:nvSpPr>
          <p:cNvPr id="16" name="Text 9"/>
          <p:cNvSpPr/>
          <p:nvPr/>
        </p:nvSpPr>
        <p:spPr>
          <a:xfrm>
            <a:off x="4996954" y="1716091"/>
            <a:ext cx="1828800" cy="381000"/>
          </a:xfrm>
          <a:prstGeom prst="rect">
            <a:avLst/>
          </a:prstGeom>
          <a:noFill/>
          <a:ln/>
        </p:spPr>
        <p:txBody>
          <a:bodyPr wrap="square" lIns="0" tIns="0" rIns="0" bIns="0" rtlCol="0" anchor="b"/>
          <a:lstStyle/>
          <a:p>
            <a:pPr algn="l">
              <a:lnSpc>
                <a:spcPts val="1500"/>
              </a:lnSpc>
            </a:pPr>
            <a:r>
              <a:rPr lang="en-US" sz="1200" b="0" spc="-36" kern="0" dirty="0">
                <a:solidFill>
                  <a:srgbClr val="D8240C"/>
                </a:solidFill>
                <a:latin typeface="Overpass" pitchFamily="34" charset="0"/>
                <a:ea typeface="Overpass" pitchFamily="34" charset="-122"/>
                <a:cs typeface="Overpass" pitchFamily="34" charset="-120"/>
              </a:rPr>
              <a:t>People felt "weird" being vulnerable on a computer</a:t>
            </a:r>
            <a:endParaRPr lang="en-US" sz="1200" dirty="0"/>
          </a:p>
        </p:txBody>
      </p:sp>
      <p:pic>
        <p:nvPicPr>
          <p:cNvPr id="17" name="Image 4" descr="https://external-media.api.pitch.com/provider/icons8/fluent-systems-filled/multiply.svg">    </p:cNvPr>
          <p:cNvPicPr>
            <a:picLocks noChangeAspect="1"/>
          </p:cNvPicPr>
          <p:nvPr/>
        </p:nvPicPr>
        <p:blipFill>
          <a:blip r:embed="rId9">
            <a:extLst>
              <a:ext uri="{96DAC541-7B7A-43D3-8B79-37D633B846F1}">
                <asvg:svgBlip xmlns:asvg="http://schemas.microsoft.com/office/drawing/2016/SVG/main" r:embed="rId10"/>
              </a:ext>
            </a:extLst>
          </a:blip>
          <a:srcRect l="0" r="0" t="0" b="0"/>
          <a:stretch/>
        </p:blipFill>
        <p:spPr>
          <a:xfrm>
            <a:off x="4709379" y="2462425"/>
            <a:ext cx="251912" cy="251912"/>
          </a:xfrm>
          <a:prstGeom prst="rect">
            <a:avLst/>
          </a:prstGeom>
        </p:spPr>
      </p:pic>
      <p:sp>
        <p:nvSpPr>
          <p:cNvPr id="18" name="Text 10"/>
          <p:cNvSpPr/>
          <p:nvPr/>
        </p:nvSpPr>
        <p:spPr>
          <a:xfrm>
            <a:off x="5002923" y="2461467"/>
            <a:ext cx="1828800" cy="762000"/>
          </a:xfrm>
          <a:prstGeom prst="rect">
            <a:avLst/>
          </a:prstGeom>
          <a:noFill/>
          <a:ln/>
        </p:spPr>
        <p:txBody>
          <a:bodyPr wrap="square" lIns="0" tIns="0" rIns="0" bIns="0" rtlCol="0" anchor="b"/>
          <a:lstStyle/>
          <a:p>
            <a:pPr algn="l">
              <a:lnSpc>
                <a:spcPts val="1500"/>
              </a:lnSpc>
            </a:pPr>
            <a:r>
              <a:rPr lang="en-US" sz="1200" b="0" spc="-36" kern="0" dirty="0">
                <a:solidFill>
                  <a:srgbClr val="D8240C"/>
                </a:solidFill>
                <a:latin typeface="Overpass" pitchFamily="34" charset="0"/>
                <a:ea typeface="Overpass" pitchFamily="34" charset="-122"/>
                <a:cs typeface="Overpass" pitchFamily="34" charset="-120"/>
              </a:rPr>
              <a:t>People weren't the same "level" of vulnerable, which upset those who opened up more</a:t>
            </a:r>
            <a:endParaRPr lang="en-US" sz="1200" dirty="0"/>
          </a:p>
        </p:txBody>
      </p:sp>
      <p:pic>
        <p:nvPicPr>
          <p:cNvPr id="19" name="Image 5" descr="https://external-media.api.pitch.com/provider/icons8/fluent-systems-filled/multiply.svg">    </p:cNvPr>
          <p:cNvPicPr>
            <a:picLocks noChangeAspect="1"/>
          </p:cNvPicPr>
          <p:nvPr/>
        </p:nvPicPr>
        <p:blipFill>
          <a:blip r:embed="rId11">
            <a:extLst>
              <a:ext uri="{96DAC541-7B7A-43D3-8B79-37D633B846F1}">
                <asvg:svgBlip xmlns:asvg="http://schemas.microsoft.com/office/drawing/2016/SVG/main" r:embed="rId12"/>
              </a:ext>
            </a:extLst>
          </a:blip>
          <a:srcRect l="0" r="0" t="0" b="0"/>
          <a:stretch/>
        </p:blipFill>
        <p:spPr>
          <a:xfrm>
            <a:off x="4715348" y="3719451"/>
            <a:ext cx="251912" cy="251912"/>
          </a:xfrm>
          <a:prstGeom prst="rect">
            <a:avLst/>
          </a:prstGeom>
        </p:spPr>
      </p:pic>
      <p:sp>
        <p:nvSpPr>
          <p:cNvPr id="20" name="Text 11"/>
          <p:cNvSpPr/>
          <p:nvPr/>
        </p:nvSpPr>
        <p:spPr>
          <a:xfrm>
            <a:off x="4998797" y="3729156"/>
            <a:ext cx="1828800" cy="762000"/>
          </a:xfrm>
          <a:prstGeom prst="rect">
            <a:avLst/>
          </a:prstGeom>
          <a:noFill/>
          <a:ln/>
        </p:spPr>
        <p:txBody>
          <a:bodyPr wrap="square" lIns="0" tIns="0" rIns="0" bIns="0" rtlCol="0" anchor="b"/>
          <a:lstStyle/>
          <a:p>
            <a:pPr algn="l">
              <a:lnSpc>
                <a:spcPts val="1500"/>
              </a:lnSpc>
            </a:pPr>
            <a:r>
              <a:rPr lang="en-US" sz="1200" b="0" spc="-36" kern="0" dirty="0">
                <a:solidFill>
                  <a:srgbClr val="D8240C"/>
                </a:solidFill>
                <a:latin typeface="Overpass" pitchFamily="34" charset="0"/>
                <a:ea typeface="Overpass" pitchFamily="34" charset="-122"/>
                <a:cs typeface="Overpass" pitchFamily="34" charset="-120"/>
              </a:rPr>
              <a:t>For very close friends, the prompts "weren't deep enough" to uncover new insights</a:t>
            </a:r>
            <a:endParaRPr lang="en-US" sz="1200" dirty="0"/>
          </a:p>
        </p:txBody>
      </p:sp>
      <p:pic>
        <p:nvPicPr>
          <p:cNvPr id="21" name="Image 6" descr="https://pitch-assets-ccb95893-de3f-4266-973c-20049231b248.s3.eu-west-1.amazonaws.com/ccf8e1e5-a323-47f1-aa99-b31300d885be?pitch-bytes=4619&amp;pitch-content-type=image%2Fjpeg">    </p:cNvPr>
          <p:cNvPicPr>
            <a:picLocks noChangeAspect="1"/>
          </p:cNvPicPr>
          <p:nvPr/>
        </p:nvPicPr>
        <p:blipFill>
          <a:blip r:embed="rId13"/>
          <a:srcRect l="0" r="0" t="0" b="0"/>
          <a:stretch/>
        </p:blipFill>
        <p:spPr>
          <a:xfrm>
            <a:off x="479907" y="2037443"/>
            <a:ext cx="696513" cy="696513"/>
          </a:xfrm>
          <a:prstGeom prst="ellipse">
            <a:avLst/>
          </a:prstGeom>
        </p:spPr>
      </p:pic>
      <p:sp>
        <p:nvSpPr>
          <p:cNvPr id="22" name="Text 12"/>
          <p:cNvSpPr/>
          <p:nvPr/>
        </p:nvSpPr>
        <p:spPr>
          <a:xfrm>
            <a:off x="473113" y="1708526"/>
            <a:ext cx="1828800" cy="214313"/>
          </a:xfrm>
          <a:prstGeom prst="rect">
            <a:avLst/>
          </a:prstGeom>
          <a:noFill/>
          <a:ln/>
        </p:spPr>
        <p:txBody>
          <a:bodyPr wrap="square" lIns="0" tIns="0" rIns="0" bIns="0" rtlCol="0" anchor="b"/>
          <a:lstStyle/>
          <a:p>
            <a:pPr algn="l">
              <a:lnSpc>
                <a:spcPts val="1688"/>
              </a:lnSpc>
            </a:pPr>
            <a:r>
              <a:rPr lang="en-US" sz="1400" b="0" spc="-36" kern="0" dirty="0">
                <a:solidFill>
                  <a:srgbClr val="D8240C"/>
                </a:solidFill>
                <a:latin typeface="Overpass" pitchFamily="34" charset="0"/>
                <a:ea typeface="Overpass" pitchFamily="34" charset="-122"/>
                <a:cs typeface="Overpass" pitchFamily="34" charset="-120"/>
              </a:rPr>
              <a:t>6 Stanford undergrads</a:t>
            </a:r>
            <a:endParaRPr lang="en-US" sz="1350" dirty="0"/>
          </a:p>
        </p:txBody>
      </p:sp>
      <p:pic>
        <p:nvPicPr>
          <p:cNvPr id="23" name="Image 7" descr="https://pitch-assets-ccb95893-de3f-4266-973c-20049231b248.s3.eu-west-1.amazonaws.com/2866b102-a5fb-42fe-bcf9-36a48cbaae0f?pitch-bytes=26908&amp;pitch-content-type=image%2Fjpeg">    </p:cNvPr>
          <p:cNvPicPr>
            <a:picLocks noChangeAspect="1"/>
          </p:cNvPicPr>
          <p:nvPr/>
        </p:nvPicPr>
        <p:blipFill>
          <a:blip r:embed="rId14"/>
          <a:srcRect l="0" r="0" t="0" b="0"/>
          <a:stretch/>
        </p:blipFill>
        <p:spPr>
          <a:xfrm>
            <a:off x="1416667" y="2043553"/>
            <a:ext cx="695325" cy="695325"/>
          </a:xfrm>
          <a:prstGeom prst="ellipse">
            <a:avLst/>
          </a:prstGeom>
        </p:spPr>
      </p:pic>
      <p:pic>
        <p:nvPicPr>
          <p:cNvPr id="24" name="Image 8" descr="https://pitch-assets-ccb95893-de3f-4266-973c-20049231b248.s3.eu-west-1.amazonaws.com/eccebfcb-728f-464b-a587-e1a54afc16d7?pitch-bytes=3453&amp;pitch-content-type=image%2Fjpeg">    </p:cNvPr>
          <p:cNvPicPr>
            <a:picLocks noChangeAspect="1"/>
          </p:cNvPicPr>
          <p:nvPr/>
        </p:nvPicPr>
        <p:blipFill>
          <a:blip r:embed="rId15"/>
          <a:srcRect l="0" r="0" t="0" b="0"/>
          <a:stretch/>
        </p:blipFill>
        <p:spPr>
          <a:xfrm>
            <a:off x="485933" y="3001471"/>
            <a:ext cx="695325" cy="695325"/>
          </a:xfrm>
          <a:prstGeom prst="ellipse">
            <a:avLst/>
          </a:prstGeom>
        </p:spPr>
      </p:pic>
      <p:pic>
        <p:nvPicPr>
          <p:cNvPr id="25" name="Image 9" descr="https://pitch-assets-ccb95893-de3f-4266-973c-20049231b248.s3.eu-west-1.amazonaws.com/ab915af6-94b2-4a2e-befd-f942318c28e2?pitch-bytes=4848&amp;pitch-content-type=image%2Fjpeg">    </p:cNvPr>
          <p:cNvPicPr>
            <a:picLocks noChangeAspect="1"/>
          </p:cNvPicPr>
          <p:nvPr/>
        </p:nvPicPr>
        <p:blipFill>
          <a:blip r:embed="rId16"/>
          <a:srcRect l="0" r="0" t="0" b="0"/>
          <a:stretch/>
        </p:blipFill>
        <p:spPr>
          <a:xfrm>
            <a:off x="1421452" y="3000630"/>
            <a:ext cx="695325" cy="695325"/>
          </a:xfrm>
          <a:prstGeom prst="ellipse">
            <a:avLst/>
          </a:prstGeom>
        </p:spPr>
      </p:pic>
      <p:pic>
        <p:nvPicPr>
          <p:cNvPr id="26" name="Image 10" descr="https://pitch-assets-ccb95893-de3f-4266-973c-20049231b248.s3.eu-west-1.amazonaws.com/c188f05f-1098-408a-bbac-753128dfd2d3?pitch-bytes=3692&amp;pitch-content-type=image%2Fjpeg">    </p:cNvPr>
          <p:cNvPicPr>
            <a:picLocks noChangeAspect="1"/>
          </p:cNvPicPr>
          <p:nvPr/>
        </p:nvPicPr>
        <p:blipFill>
          <a:blip r:embed="rId17"/>
          <a:srcRect l="0" r="0" t="0" b="0"/>
          <a:stretch/>
        </p:blipFill>
        <p:spPr>
          <a:xfrm>
            <a:off x="488694" y="3979388"/>
            <a:ext cx="695325" cy="695325"/>
          </a:xfrm>
          <a:prstGeom prst="ellipse">
            <a:avLst/>
          </a:prstGeom>
        </p:spPr>
      </p:pic>
      <p:sp>
        <p:nvSpPr>
          <p:cNvPr id="27" name="Text 13"/>
          <p:cNvSpPr/>
          <p:nvPr/>
        </p:nvSpPr>
        <p:spPr>
          <a:xfrm>
            <a:off x="7116644" y="1711870"/>
            <a:ext cx="1828800" cy="762000"/>
          </a:xfrm>
          <a:prstGeom prst="rect">
            <a:avLst/>
          </a:prstGeom>
          <a:noFill/>
          <a:ln/>
        </p:spPr>
        <p:txBody>
          <a:bodyPr wrap="square" lIns="0" tIns="0" rIns="0" bIns="0" rtlCol="0" anchor="b"/>
          <a:lstStyle/>
          <a:p>
            <a:pPr algn="l">
              <a:lnSpc>
                <a:spcPts val="1500"/>
              </a:lnSpc>
            </a:pPr>
            <a:r>
              <a:rPr lang="en-US" sz="1200" b="0" spc="-36" kern="0" dirty="0">
                <a:solidFill>
                  <a:srgbClr val="D8240C"/>
                </a:solidFill>
                <a:latin typeface="Overpass" pitchFamily="34" charset="0"/>
                <a:ea typeface="Overpass" pitchFamily="34" charset="-122"/>
                <a:cs typeface="Overpass" pitchFamily="34" charset="-120"/>
              </a:rPr>
              <a:t>Short expressions of vulnerability are powerful, but being online makes it difficult</a:t>
            </a:r>
            <a:endParaRPr lang="en-US" sz="1200" dirty="0"/>
          </a:p>
        </p:txBody>
      </p:sp>
      <p:pic>
        <p:nvPicPr>
          <p:cNvPr id="28" name="Image 11" descr="https://external-media.api.pitch.com/provider/icons8/fluent-systems-regular/key.svg">    </p:cNvPr>
          <p:cNvPicPr>
            <a:picLocks noChangeAspect="1"/>
          </p:cNvPicPr>
          <p:nvPr/>
        </p:nvPicPr>
        <p:blipFill>
          <a:blip r:embed="rId18">
            <a:extLst>
              <a:ext uri="{96DAC541-7B7A-43D3-8B79-37D633B846F1}">
                <asvg:svgBlip xmlns:asvg="http://schemas.microsoft.com/office/drawing/2016/SVG/main" r:embed="rId19"/>
              </a:ext>
            </a:extLst>
          </a:blip>
          <a:srcRect l="0" r="0" t="0" b="0"/>
          <a:stretch/>
        </p:blipFill>
        <p:spPr>
          <a:xfrm>
            <a:off x="6827825" y="1685029"/>
            <a:ext cx="275833" cy="275833"/>
          </a:xfrm>
          <a:prstGeom prst="rect">
            <a:avLst/>
          </a:prstGeom>
        </p:spPr>
      </p:pic>
      <p:sp>
        <p:nvSpPr>
          <p:cNvPr id="29" name="Text 14"/>
          <p:cNvSpPr/>
          <p:nvPr/>
        </p:nvSpPr>
        <p:spPr>
          <a:xfrm>
            <a:off x="7122612" y="2737474"/>
            <a:ext cx="1828800" cy="761835"/>
          </a:xfrm>
          <a:prstGeom prst="rect">
            <a:avLst/>
          </a:prstGeom>
          <a:noFill/>
          <a:ln/>
        </p:spPr>
        <p:txBody>
          <a:bodyPr wrap="square" lIns="0" tIns="0" rIns="0" bIns="0" rtlCol="0" anchor="b"/>
          <a:lstStyle/>
          <a:p>
            <a:pPr algn="l">
              <a:lnSpc>
                <a:spcPts val="1500"/>
              </a:lnSpc>
            </a:pPr>
            <a:r>
              <a:rPr lang="en-US" sz="1200" b="0" spc="-36" kern="0" dirty="0">
                <a:solidFill>
                  <a:srgbClr val="D8240C"/>
                </a:solidFill>
                <a:latin typeface="Overpass" pitchFamily="34" charset="0"/>
                <a:ea typeface="Overpass" pitchFamily="34" charset="-122"/>
                <a:cs typeface="Overpass" pitchFamily="34" charset="-120"/>
              </a:rPr>
              <a:t>Repeated instances of being vulnerable were believed to encourage closer friendships</a:t>
            </a:r>
            <a:endParaRPr lang="en-US" sz="1200" dirty="0"/>
          </a:p>
        </p:txBody>
      </p:sp>
      <p:pic>
        <p:nvPicPr>
          <p:cNvPr id="30" name="Image 12" descr="https://external-media.api.pitch.com/provider/icons8/fluent-systems-regular/key.svg">    </p:cNvPr>
          <p:cNvPicPr>
            <a:picLocks noChangeAspect="1"/>
          </p:cNvPicPr>
          <p:nvPr/>
        </p:nvPicPr>
        <p:blipFill>
          <a:blip r:embed="rId20">
            <a:extLst>
              <a:ext uri="{96DAC541-7B7A-43D3-8B79-37D633B846F1}">
                <asvg:svgBlip xmlns:asvg="http://schemas.microsoft.com/office/drawing/2016/SVG/main" r:embed="rId21"/>
              </a:ext>
            </a:extLst>
          </a:blip>
          <a:srcRect l="0" r="0" t="0" b="0"/>
          <a:stretch/>
        </p:blipFill>
        <p:spPr>
          <a:xfrm>
            <a:off x="6833793" y="2740748"/>
            <a:ext cx="275833" cy="275833"/>
          </a:xfrm>
          <a:prstGeom prst="rect">
            <a:avLst/>
          </a:prstGeom>
        </p:spPr>
      </p:pic>
      <p:sp>
        <p:nvSpPr>
          <p:cNvPr id="31" name="Text 15"/>
          <p:cNvSpPr/>
          <p:nvPr/>
        </p:nvSpPr>
        <p:spPr>
          <a:xfrm>
            <a:off x="7118487" y="3822028"/>
            <a:ext cx="1828800" cy="571500"/>
          </a:xfrm>
          <a:prstGeom prst="rect">
            <a:avLst/>
          </a:prstGeom>
          <a:noFill/>
          <a:ln/>
        </p:spPr>
        <p:txBody>
          <a:bodyPr wrap="square" lIns="0" tIns="0" rIns="0" bIns="0" rtlCol="0" anchor="b"/>
          <a:lstStyle/>
          <a:p>
            <a:pPr algn="l">
              <a:lnSpc>
                <a:spcPts val="1500"/>
              </a:lnSpc>
            </a:pPr>
            <a:r>
              <a:rPr lang="en-US" sz="1200" b="0" spc="-36" kern="0" dirty="0">
                <a:solidFill>
                  <a:srgbClr val="D8240C"/>
                </a:solidFill>
                <a:latin typeface="Overpass" pitchFamily="34" charset="0"/>
                <a:ea typeface="Overpass" pitchFamily="34" charset="-122"/>
                <a:cs typeface="Overpass" pitchFamily="34" charset="-120"/>
              </a:rPr>
              <a:t>People want to know what their friends are going through</a:t>
            </a:r>
            <a:endParaRPr lang="en-US" sz="1200" dirty="0"/>
          </a:p>
        </p:txBody>
      </p:sp>
      <p:pic>
        <p:nvPicPr>
          <p:cNvPr id="32" name="Image 13" descr="https://external-media.api.pitch.com/provider/icons8/fluent-systems-regular/key.svg">    </p:cNvPr>
          <p:cNvPicPr>
            <a:picLocks noChangeAspect="1"/>
          </p:cNvPicPr>
          <p:nvPr/>
        </p:nvPicPr>
        <p:blipFill>
          <a:blip r:embed="rId22">
            <a:extLst>
              <a:ext uri="{96DAC541-7B7A-43D3-8B79-37D633B846F1}">
                <asvg:svgBlip xmlns:asvg="http://schemas.microsoft.com/office/drawing/2016/SVG/main" r:embed="rId23"/>
              </a:ext>
            </a:extLst>
          </a:blip>
          <a:srcRect l="0" r="0" t="0" b="0"/>
          <a:stretch/>
        </p:blipFill>
        <p:spPr>
          <a:xfrm>
            <a:off x="6829668" y="3826749"/>
            <a:ext cx="275833" cy="275833"/>
          </a:xfrm>
          <a:prstGeom prst="rect">
            <a:avLst/>
          </a:prstGeom>
        </p:spPr>
      </p:pic>
      <p:sp>
        <p:nvSpPr>
          <p:cNvPr id="33" name="Text 16"/>
          <p:cNvSpPr/>
          <p:nvPr/>
        </p:nvSpPr>
        <p:spPr>
          <a:xfrm>
            <a:off x="688219" y="2738016"/>
            <a:ext cx="914400" cy="178594"/>
          </a:xfrm>
          <a:prstGeom prst="rect">
            <a:avLst/>
          </a:prstGeom>
          <a:noFill/>
          <a:ln/>
        </p:spPr>
        <p:txBody>
          <a:bodyPr wrap="square" lIns="0" tIns="0" rIns="0" bIns="0" rtlCol="0" anchor="b"/>
          <a:lstStyle/>
          <a:p>
            <a:pPr algn="l">
              <a:lnSpc>
                <a:spcPts val="1406"/>
              </a:lnSpc>
            </a:pPr>
            <a:r>
              <a:rPr lang="en-US" sz="1100" b="0" spc="-60" kern="0" dirty="0">
                <a:solidFill>
                  <a:srgbClr val="473D3C"/>
                </a:solidFill>
                <a:latin typeface="Overpass" pitchFamily="34" charset="0"/>
                <a:ea typeface="Overpass" pitchFamily="34" charset="-122"/>
                <a:cs typeface="Overpass" pitchFamily="34" charset="-120"/>
              </a:rPr>
              <a:t>Sam</a:t>
            </a:r>
            <a:endParaRPr lang="en-US" sz="1125" dirty="0"/>
          </a:p>
        </p:txBody>
      </p:sp>
      <p:sp>
        <p:nvSpPr>
          <p:cNvPr id="34" name="Text 17"/>
          <p:cNvSpPr/>
          <p:nvPr/>
        </p:nvSpPr>
        <p:spPr>
          <a:xfrm>
            <a:off x="1536095" y="2735889"/>
            <a:ext cx="914400" cy="178594"/>
          </a:xfrm>
          <a:prstGeom prst="rect">
            <a:avLst/>
          </a:prstGeom>
          <a:noFill/>
          <a:ln/>
        </p:spPr>
        <p:txBody>
          <a:bodyPr wrap="square" lIns="0" tIns="0" rIns="0" bIns="0" rtlCol="0" anchor="b"/>
          <a:lstStyle/>
          <a:p>
            <a:pPr algn="l">
              <a:lnSpc>
                <a:spcPts val="1406"/>
              </a:lnSpc>
            </a:pPr>
            <a:r>
              <a:rPr lang="en-US" sz="1100" b="0" spc="-60" kern="0" dirty="0">
                <a:solidFill>
                  <a:srgbClr val="473D3C"/>
                </a:solidFill>
                <a:latin typeface="Overpass" pitchFamily="34" charset="0"/>
                <a:ea typeface="Overpass" pitchFamily="34" charset="-122"/>
                <a:cs typeface="Overpass" pitchFamily="34" charset="-120"/>
              </a:rPr>
              <a:t>William</a:t>
            </a:r>
            <a:endParaRPr lang="en-US" sz="1125" dirty="0"/>
          </a:p>
        </p:txBody>
      </p:sp>
      <p:sp>
        <p:nvSpPr>
          <p:cNvPr id="35" name="Text 18"/>
          <p:cNvSpPr/>
          <p:nvPr/>
        </p:nvSpPr>
        <p:spPr>
          <a:xfrm>
            <a:off x="637750" y="3719951"/>
            <a:ext cx="914400" cy="178594"/>
          </a:xfrm>
          <a:prstGeom prst="rect">
            <a:avLst/>
          </a:prstGeom>
          <a:noFill/>
          <a:ln/>
        </p:spPr>
        <p:txBody>
          <a:bodyPr wrap="square" lIns="0" tIns="0" rIns="0" bIns="0" rtlCol="0" anchor="b"/>
          <a:lstStyle/>
          <a:p>
            <a:pPr algn="l">
              <a:lnSpc>
                <a:spcPts val="1406"/>
              </a:lnSpc>
            </a:pPr>
            <a:r>
              <a:rPr lang="en-US" sz="1100" b="0" spc="-60" kern="0" dirty="0">
                <a:solidFill>
                  <a:srgbClr val="473D3C"/>
                </a:solidFill>
                <a:latin typeface="Overpass" pitchFamily="34" charset="0"/>
                <a:ea typeface="Overpass" pitchFamily="34" charset="-122"/>
                <a:cs typeface="Overpass" pitchFamily="34" charset="-120"/>
              </a:rPr>
              <a:t>Calvin</a:t>
            </a:r>
            <a:endParaRPr lang="en-US" sz="1125" dirty="0"/>
          </a:p>
        </p:txBody>
      </p:sp>
      <p:sp>
        <p:nvSpPr>
          <p:cNvPr id="36" name="Text 19"/>
          <p:cNvSpPr/>
          <p:nvPr/>
        </p:nvSpPr>
        <p:spPr>
          <a:xfrm>
            <a:off x="1677407" y="3724292"/>
            <a:ext cx="914400" cy="178594"/>
          </a:xfrm>
          <a:prstGeom prst="rect">
            <a:avLst/>
          </a:prstGeom>
          <a:noFill/>
          <a:ln/>
        </p:spPr>
        <p:txBody>
          <a:bodyPr wrap="square" lIns="0" tIns="0" rIns="0" bIns="0" rtlCol="0" anchor="b"/>
          <a:lstStyle/>
          <a:p>
            <a:pPr algn="l">
              <a:lnSpc>
                <a:spcPts val="1406"/>
              </a:lnSpc>
            </a:pPr>
            <a:r>
              <a:rPr lang="en-US" sz="1100" b="0" spc="-60" kern="0" dirty="0">
                <a:solidFill>
                  <a:srgbClr val="473D3C"/>
                </a:solidFill>
                <a:latin typeface="Overpass" pitchFamily="34" charset="0"/>
                <a:ea typeface="Overpass" pitchFamily="34" charset="-122"/>
                <a:cs typeface="Overpass" pitchFamily="34" charset="-120"/>
              </a:rPr>
              <a:t>Isa</a:t>
            </a:r>
            <a:endParaRPr lang="en-US" sz="1125" dirty="0"/>
          </a:p>
        </p:txBody>
      </p:sp>
      <p:sp>
        <p:nvSpPr>
          <p:cNvPr id="37" name="Text 20"/>
          <p:cNvSpPr/>
          <p:nvPr/>
        </p:nvSpPr>
        <p:spPr>
          <a:xfrm>
            <a:off x="607469" y="4688891"/>
            <a:ext cx="914400" cy="178594"/>
          </a:xfrm>
          <a:prstGeom prst="rect">
            <a:avLst/>
          </a:prstGeom>
          <a:noFill/>
          <a:ln/>
        </p:spPr>
        <p:txBody>
          <a:bodyPr wrap="square" lIns="0" tIns="0" rIns="0" bIns="0" rtlCol="0" anchor="b"/>
          <a:lstStyle/>
          <a:p>
            <a:pPr algn="l">
              <a:lnSpc>
                <a:spcPts val="1406"/>
              </a:lnSpc>
            </a:pPr>
            <a:r>
              <a:rPr lang="en-US" sz="1100" b="0" spc="-60" kern="0" dirty="0">
                <a:solidFill>
                  <a:srgbClr val="473D3C"/>
                </a:solidFill>
                <a:latin typeface="Overpass" pitchFamily="34" charset="0"/>
                <a:ea typeface="Overpass" pitchFamily="34" charset="-122"/>
                <a:cs typeface="Overpass" pitchFamily="34" charset="-120"/>
              </a:rPr>
              <a:t>Isabelle</a:t>
            </a:r>
            <a:endParaRPr lang="en-US" sz="1125" dirty="0"/>
          </a:p>
        </p:txBody>
      </p:sp>
      <p:pic>
        <p:nvPicPr>
          <p:cNvPr id="38" name="Image 14" descr="https://pitch-assets-ccb95893-de3f-4266-973c-20049231b248.s3.eu-west-1.amazonaws.com/68481db3-8c7b-461b-8a8d-2ab8d982ae82?pitch-bytes=5235&amp;pitch-content-type=image%2Fjpeg">    </p:cNvPr>
          <p:cNvPicPr>
            <a:picLocks noChangeAspect="1"/>
          </p:cNvPicPr>
          <p:nvPr/>
        </p:nvPicPr>
        <p:blipFill>
          <a:blip r:embed="rId24"/>
          <a:srcRect l="0" r="0" t="0" b="0"/>
          <a:stretch/>
        </p:blipFill>
        <p:spPr>
          <a:xfrm>
            <a:off x="1423289" y="3975263"/>
            <a:ext cx="695325" cy="695325"/>
          </a:xfrm>
          <a:prstGeom prst="ellipse">
            <a:avLst/>
          </a:prstGeom>
        </p:spPr>
      </p:pic>
      <p:sp>
        <p:nvSpPr>
          <p:cNvPr id="39" name="Text 21"/>
          <p:cNvSpPr/>
          <p:nvPr/>
        </p:nvSpPr>
        <p:spPr>
          <a:xfrm>
            <a:off x="1601276" y="4684765"/>
            <a:ext cx="914400" cy="178594"/>
          </a:xfrm>
          <a:prstGeom prst="rect">
            <a:avLst/>
          </a:prstGeom>
          <a:noFill/>
          <a:ln/>
        </p:spPr>
        <p:txBody>
          <a:bodyPr wrap="square" lIns="0" tIns="0" rIns="0" bIns="0" rtlCol="0" anchor="b"/>
          <a:lstStyle/>
          <a:p>
            <a:pPr algn="l">
              <a:lnSpc>
                <a:spcPts val="1406"/>
              </a:lnSpc>
            </a:pPr>
            <a:r>
              <a:rPr lang="en-US" sz="1100" b="0" spc="-60" kern="0" dirty="0">
                <a:solidFill>
                  <a:srgbClr val="473D3C"/>
                </a:solidFill>
                <a:latin typeface="Overpass" pitchFamily="34" charset="0"/>
                <a:ea typeface="Overpass" pitchFamily="34" charset="-122"/>
                <a:cs typeface="Overpass" pitchFamily="34" charset="-120"/>
              </a:rPr>
              <a:t>Blaire</a:t>
            </a:r>
            <a:endParaRPr lang="en-US" sz="1125" dirty="0"/>
          </a:p>
        </p:txBody>
      </p:sp>
      <p:pic>
        <p:nvPicPr>
          <p:cNvPr id="40" name="Image 15" descr="https://pitch-assets-ccb95893-de3f-4266-973c-20049231b248.s3.eu-west-1.amazonaws.com/try-pitch-pdf-export-logo.svg">
            <a:hlinkClick r:id="rId27" tooltip=""/>
          </p:cNvPr>
          <p:cNvPicPr>
            <a:picLocks noChangeAspect="1"/>
          </p:cNvPicPr>
          <p:nvPr/>
        </p:nvPicPr>
        <p:blipFill>
          <a:blip r:embed="rId25">
            <a:extLst>
              <a:ext uri="{96DAC541-7B7A-43D3-8B79-37D633B846F1}">
                <asvg:svgBlip xmlns:asvg="http://schemas.microsoft.com/office/drawing/2016/SVG/main" r:embed="rId26"/>
              </a:ext>
            </a:extLst>
          </a:blip>
          <a:srcRect l="0" r="0" t="0" b="0"/>
          <a:stretch/>
        </p:blipFill>
        <p:spPr>
          <a:xfrm>
            <a:off x="136595" y="4803153"/>
            <a:ext cx="515221" cy="22730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bg>
      <p:bgPr>
        <a:solidFill>
          <a:srgbClr val="FFFEFA"/>
        </a:solidFill>
      </p:bgPr>
    </p:bg>
    <p:spTree>
      <p:nvGrpSpPr>
        <p:cNvPr id="1" name=""/>
        <p:cNvGrpSpPr/>
        <p:nvPr/>
      </p:nvGrpSpPr>
      <p:grpSpPr>
        <a:xfrm>
          <a:off x="0" y="0"/>
          <a:ext cx="0" cy="0"/>
          <a:chOff x="0" y="0"/>
          <a:chExt cx="0" cy="0"/>
        </a:xfrm>
      </p:grpSpPr>
      <p:sp>
        <p:nvSpPr>
          <p:cNvPr id="3" name="Text 0"/>
          <p:cNvSpPr/>
          <p:nvPr/>
        </p:nvSpPr>
        <p:spPr>
          <a:xfrm>
            <a:off x="476250" y="900173"/>
            <a:ext cx="6400800" cy="228600"/>
          </a:xfrm>
          <a:prstGeom prst="rect">
            <a:avLst/>
          </a:prstGeom>
          <a:noFill/>
          <a:ln/>
        </p:spPr>
        <p:txBody>
          <a:bodyPr wrap="square" lIns="0" tIns="0" rIns="0" bIns="0" rtlCol="0" anchor="t"/>
          <a:lstStyle/>
          <a:p>
            <a:pPr algn="l">
              <a:lnSpc>
                <a:spcPts val="1800"/>
              </a:lnSpc>
            </a:pPr>
            <a:r>
              <a:rPr lang="en-US" sz="1200" b="1" i="1" spc="-60" kern="0" dirty="0">
                <a:solidFill>
                  <a:srgbClr val="473D3C"/>
                </a:solidFill>
                <a:latin typeface="Overpass" pitchFamily="34" charset="0"/>
                <a:ea typeface="Overpass" pitchFamily="34" charset="-122"/>
                <a:cs typeface="Overpass" pitchFamily="34" charset="-120"/>
              </a:rPr>
              <a:t>HMW detect when cherished friendships are drifting apart?</a:t>
            </a:r>
            <a:endParaRPr lang="en-US" sz="1200" dirty="0"/>
          </a:p>
        </p:txBody>
      </p:sp>
      <p:sp>
        <p:nvSpPr>
          <p:cNvPr id="4" name="Text 1"/>
          <p:cNvSpPr/>
          <p:nvPr/>
        </p:nvSpPr>
        <p:spPr>
          <a:xfrm>
            <a:off x="475343" y="476250"/>
            <a:ext cx="8229600" cy="426690"/>
          </a:xfrm>
          <a:prstGeom prst="rect">
            <a:avLst/>
          </a:prstGeom>
          <a:noFill/>
          <a:ln/>
        </p:spPr>
        <p:txBody>
          <a:bodyPr wrap="square" lIns="0" tIns="0" rIns="0" bIns="0" rtlCol="0" anchor="t"/>
          <a:lstStyle/>
          <a:p>
            <a:pPr algn="l">
              <a:lnSpc>
                <a:spcPts val="3360"/>
              </a:lnSpc>
            </a:pPr>
            <a:r>
              <a:rPr lang="en-US" sz="3000" b="1" spc="-36" kern="0" dirty="0">
                <a:solidFill>
                  <a:srgbClr val="D8240C"/>
                </a:solidFill>
                <a:latin typeface="Overpass" pitchFamily="34" charset="0"/>
                <a:ea typeface="Overpass" pitchFamily="34" charset="-122"/>
                <a:cs typeface="Overpass" pitchFamily="34" charset="-120"/>
              </a:rPr>
              <a:t>Problem &amp; Solution #3</a:t>
            </a:r>
            <a:endParaRPr lang="en-US" sz="3000" dirty="0"/>
          </a:p>
        </p:txBody>
      </p:sp>
      <p:sp>
        <p:nvSpPr>
          <p:cNvPr id="5" name="Text 2"/>
          <p:cNvSpPr/>
          <p:nvPr/>
        </p:nvSpPr>
        <p:spPr>
          <a:xfrm>
            <a:off x="476250" y="1371165"/>
            <a:ext cx="3657600" cy="2678906"/>
          </a:xfrm>
          <a:prstGeom prst="rect">
            <a:avLst/>
          </a:prstGeom>
          <a:noFill/>
          <a:ln/>
        </p:spPr>
        <p:txBody>
          <a:bodyPr wrap="square" lIns="0" tIns="0" rIns="0" bIns="0" rtlCol="0" anchor="t"/>
          <a:lstStyle/>
          <a:p>
            <a:pPr algn="l">
              <a:lnSpc>
                <a:spcPts val="1406"/>
              </a:lnSpc>
            </a:pPr>
            <a:r>
              <a:rPr lang="en-US" sz="1100" b="1" spc="-60" kern="0" dirty="0">
                <a:solidFill>
                  <a:srgbClr val="473D3C"/>
                </a:solidFill>
                <a:latin typeface="Overpass" pitchFamily="34" charset="0"/>
                <a:ea typeface="Overpass" pitchFamily="34" charset="-122"/>
                <a:cs typeface="Overpass" pitchFamily="34" charset="-120"/>
              </a:rPr>
              <a:t>Solution: </a:t>
            </a:r>
            <a:pPr algn="l">
              <a:lnSpc>
                <a:spcPts val="1406"/>
              </a:lnSpc>
            </a:pPr>
            <a:r>
              <a:rPr lang="en-US" sz="1100" b="0" spc="-60" kern="0" dirty="0">
                <a:solidFill>
                  <a:srgbClr val="473D3C"/>
                </a:solidFill>
                <a:latin typeface="Overpass" pitchFamily="34" charset="0"/>
                <a:ea typeface="Overpass" pitchFamily="34" charset="-122"/>
                <a:cs typeface="Overpass" pitchFamily="34" charset="-120"/>
              </a:rPr>
              <a:t>Leveraging user-set “friendship goals”, </a:t>
            </a:r>
            <a:pPr algn="l">
              <a:lnSpc>
                <a:spcPts val="1406"/>
              </a:lnSpc>
            </a:pPr>
            <a:r>
              <a:rPr lang="en-US" sz="1100" b="0" spc="-60" kern="0" dirty="0">
                <a:solidFill>
                  <a:srgbClr val="D8240C"/>
                </a:solidFill>
                <a:latin typeface="Overpass" pitchFamily="34" charset="0"/>
                <a:ea typeface="Overpass" pitchFamily="34" charset="-122"/>
                <a:cs typeface="Overpass" pitchFamily="34" charset="-120"/>
              </a:rPr>
              <a:t>the app “nudges” users towards reaching out </a:t>
            </a:r>
            <a:pPr algn="l">
              <a:lnSpc>
                <a:spcPts val="1406"/>
              </a:lnSpc>
            </a:pPr>
            <a:r>
              <a:rPr lang="en-US" sz="1100" b="0" spc="-60" kern="0" dirty="0">
                <a:solidFill>
                  <a:srgbClr val="473D3C"/>
                </a:solidFill>
                <a:latin typeface="Overpass" pitchFamily="34" charset="0"/>
                <a:ea typeface="Overpass" pitchFamily="34" charset="-122"/>
                <a:cs typeface="Overpass" pitchFamily="34" charset="-120"/>
              </a:rPr>
              <a:t>to friends on a more regular cadence</a:t>
            </a:r>
            <a:endParaRPr lang="en-US" sz="1125" dirty="0"/>
          </a:p>
          <a:p>
            <a:pPr algn="l">
              <a:lnSpc>
                <a:spcPts val="1406"/>
              </a:lnSpc>
            </a:pPr>
            <a:endParaRPr lang="en-US" sz="1125" dirty="0"/>
          </a:p>
          <a:p>
            <a:pPr algn="l">
              <a:lnSpc>
                <a:spcPts val="1406"/>
              </a:lnSpc>
            </a:pPr>
            <a:r>
              <a:rPr lang="en-US" sz="1100" b="1" spc="-60" kern="0" dirty="0">
                <a:solidFill>
                  <a:srgbClr val="473D3C"/>
                </a:solidFill>
                <a:latin typeface="Overpass" pitchFamily="34" charset="0"/>
                <a:ea typeface="Overpass" pitchFamily="34" charset="-122"/>
                <a:cs typeface="Overpass" pitchFamily="34" charset="-120"/>
              </a:rPr>
              <a:t>Novelty: </a:t>
            </a:r>
            <a:pPr algn="l">
              <a:lnSpc>
                <a:spcPts val="1406"/>
              </a:lnSpc>
            </a:pPr>
            <a:r>
              <a:rPr lang="en-US" sz="1100" b="0" spc="-60" kern="0" dirty="0">
                <a:solidFill>
                  <a:srgbClr val="473D3C"/>
                </a:solidFill>
                <a:latin typeface="Overpass" pitchFamily="34" charset="0"/>
                <a:ea typeface="Overpass" pitchFamily="34" charset="-122"/>
                <a:cs typeface="Overpass" pitchFamily="34" charset="-120"/>
              </a:rPr>
              <a:t>People only reach out to the friends they remember to text</a:t>
            </a:r>
            <a:endParaRPr lang="en-US" sz="1125" dirty="0"/>
          </a:p>
          <a:p>
            <a:pPr algn="l">
              <a:lnSpc>
                <a:spcPts val="1406"/>
              </a:lnSpc>
            </a:pPr>
            <a:endParaRPr lang="en-US" sz="1125" dirty="0"/>
          </a:p>
          <a:p>
            <a:pPr algn="l">
              <a:lnSpc>
                <a:spcPts val="1406"/>
              </a:lnSpc>
            </a:pPr>
            <a:r>
              <a:rPr lang="en-US" sz="1100" b="1" spc="-60" kern="0" dirty="0">
                <a:solidFill>
                  <a:srgbClr val="473D3C"/>
                </a:solidFill>
                <a:latin typeface="Overpass" pitchFamily="34" charset="0"/>
                <a:ea typeface="Overpass" pitchFamily="34" charset="-122"/>
                <a:cs typeface="Overpass" pitchFamily="34" charset="-120"/>
              </a:rPr>
              <a:t>Assumption: </a:t>
            </a:r>
            <a:pPr algn="l">
              <a:lnSpc>
                <a:spcPts val="1406"/>
              </a:lnSpc>
            </a:pPr>
            <a:r>
              <a:rPr lang="en-US" sz="1100" b="0" spc="-60" kern="0" dirty="0">
                <a:solidFill>
                  <a:srgbClr val="D8240C"/>
                </a:solidFill>
                <a:latin typeface="Overpass" pitchFamily="34" charset="0"/>
                <a:ea typeface="Overpass" pitchFamily="34" charset="-122"/>
                <a:cs typeface="Overpass" pitchFamily="34" charset="-120"/>
              </a:rPr>
              <a:t>People would be unafraid to reach out </a:t>
            </a:r>
            <a:pPr algn="l">
              <a:lnSpc>
                <a:spcPts val="1406"/>
              </a:lnSpc>
            </a:pPr>
            <a:r>
              <a:rPr lang="en-US" sz="1100" b="0" spc="-60" kern="0" dirty="0">
                <a:solidFill>
                  <a:srgbClr val="473D3C"/>
                </a:solidFill>
                <a:latin typeface="Overpass" pitchFamily="34" charset="0"/>
                <a:ea typeface="Overpass" pitchFamily="34" charset="-122"/>
                <a:cs typeface="Overpass" pitchFamily="34" charset="-120"/>
              </a:rPr>
              <a:t>in the first place.</a:t>
            </a:r>
            <a:endParaRPr lang="en-US" sz="1125" dirty="0"/>
          </a:p>
          <a:p>
            <a:pPr algn="l">
              <a:lnSpc>
                <a:spcPts val="1406"/>
              </a:lnSpc>
            </a:pPr>
            <a:endParaRPr lang="en-US" sz="1125" dirty="0"/>
          </a:p>
          <a:p>
            <a:pPr algn="l">
              <a:lnSpc>
                <a:spcPts val="1406"/>
              </a:lnSpc>
            </a:pPr>
            <a:r>
              <a:rPr lang="en-US" sz="1100" b="1" spc="-60" kern="0" dirty="0">
                <a:solidFill>
                  <a:srgbClr val="473D3C"/>
                </a:solidFill>
                <a:latin typeface="Overpass" pitchFamily="34" charset="0"/>
                <a:ea typeface="Overpass" pitchFamily="34" charset="-122"/>
                <a:cs typeface="Overpass" pitchFamily="34" charset="-120"/>
              </a:rPr>
              <a:t>Test: </a:t>
            </a:r>
            <a:pPr algn="l">
              <a:lnSpc>
                <a:spcPts val="1406"/>
              </a:lnSpc>
            </a:pPr>
            <a:r>
              <a:rPr lang="en-US" sz="1100" b="0" spc="-60" kern="0" dirty="0">
                <a:solidFill>
                  <a:srgbClr val="473D3C"/>
                </a:solidFill>
                <a:latin typeface="Overpass" pitchFamily="34" charset="0"/>
                <a:ea typeface="Overpass" pitchFamily="34" charset="-122"/>
                <a:cs typeface="Overpass" pitchFamily="34" charset="-120"/>
              </a:rPr>
              <a:t>Over the course of one day, </a:t>
            </a:r>
            <a:pPr algn="l">
              <a:lnSpc>
                <a:spcPts val="1406"/>
              </a:lnSpc>
            </a:pPr>
            <a:r>
              <a:rPr lang="en-US" sz="1100" b="0" spc="-60" kern="0" dirty="0">
                <a:solidFill>
                  <a:srgbClr val="D8240C"/>
                </a:solidFill>
                <a:latin typeface="Overpass" pitchFamily="34" charset="0"/>
                <a:ea typeface="Overpass" pitchFamily="34" charset="-122"/>
                <a:cs typeface="Overpass" pitchFamily="34" charset="-120"/>
              </a:rPr>
              <a:t>“nudges” will be sent to</a:t>
            </a:r>
            <a:pPr algn="l">
              <a:lnSpc>
                <a:spcPts val="1406"/>
              </a:lnSpc>
            </a:pPr>
            <a:r>
              <a:rPr lang="en-US" sz="1100" b="0" spc="-60" kern="0" dirty="0">
                <a:solidFill>
                  <a:srgbClr val="473D3C"/>
                </a:solidFill>
                <a:latin typeface="Overpass" pitchFamily="34" charset="0"/>
                <a:ea typeface="Overpass" pitchFamily="34" charset="-122"/>
                <a:cs typeface="Overpass" pitchFamily="34" charset="-120"/>
              </a:rPr>
              <a:t> </a:t>
            </a:r>
            <a:pPr algn="l">
              <a:lnSpc>
                <a:spcPts val="1406"/>
              </a:lnSpc>
            </a:pPr>
            <a:r>
              <a:rPr lang="en-US" sz="1100" b="0" spc="-60" kern="0" dirty="0">
                <a:solidFill>
                  <a:srgbClr val="D8240C"/>
                </a:solidFill>
                <a:latin typeface="Overpass" pitchFamily="34" charset="0"/>
                <a:ea typeface="Overpass" pitchFamily="34" charset="-122"/>
                <a:cs typeface="Overpass" pitchFamily="34" charset="-120"/>
              </a:rPr>
              <a:t>encourage that person to reach out to 5 friends.</a:t>
            </a:r>
            <a:endParaRPr lang="en-US" sz="1125" dirty="0"/>
          </a:p>
          <a:p>
            <a:pPr algn="l">
              <a:lnSpc>
                <a:spcPts val="1406"/>
              </a:lnSpc>
            </a:pPr>
            <a:r>
              <a:rPr lang="en-US" sz="1100" b="0" spc="-60" kern="0" dirty="0">
                <a:solidFill>
                  <a:srgbClr val="473D3C"/>
                </a:solidFill>
                <a:latin typeface="Overpass" pitchFamily="34" charset="0"/>
                <a:ea typeface="Overpass" pitchFamily="34" charset="-122"/>
                <a:cs typeface="Overpass" pitchFamily="34" charset="-120"/>
              </a:rPr>
              <a:t>​</a:t>
            </a:r>
            <a:endParaRPr lang="en-US" sz="1125" dirty="0"/>
          </a:p>
          <a:p>
            <a:pPr algn="l">
              <a:lnSpc>
                <a:spcPts val="1406"/>
              </a:lnSpc>
            </a:pPr>
            <a:r>
              <a:rPr lang="en-US" sz="1100" b="0" spc="-60" kern="0" dirty="0">
                <a:solidFill>
                  <a:srgbClr val="473D3C"/>
                </a:solidFill>
                <a:latin typeface="Overpass" pitchFamily="34" charset="0"/>
                <a:ea typeface="Overpass" pitchFamily="34" charset="-122"/>
                <a:cs typeface="Overpass" pitchFamily="34" charset="-120"/>
              </a:rPr>
              <a:t>At the end of the day, the user will be asked to </a:t>
            </a:r>
            <a:pPr algn="l">
              <a:lnSpc>
                <a:spcPts val="1406"/>
              </a:lnSpc>
            </a:pPr>
            <a:r>
              <a:rPr lang="en-US" sz="1100" b="0" spc="-60" kern="0" dirty="0">
                <a:solidFill>
                  <a:srgbClr val="D8240C"/>
                </a:solidFill>
                <a:latin typeface="Overpass" pitchFamily="34" charset="0"/>
                <a:ea typeface="Overpass" pitchFamily="34" charset="-122"/>
                <a:cs typeface="Overpass" pitchFamily="34" charset="-120"/>
              </a:rPr>
              <a:t>reflect on the effectiveness of the activity</a:t>
            </a:r>
            <a:endParaRPr lang="en-US" sz="1125" dirty="0"/>
          </a:p>
        </p:txBody>
      </p:sp>
      <p:pic>
        <p:nvPicPr>
          <p:cNvPr id="6" name="Image 0" descr="https://pitch-assets-ccb95893-de3f-4266-973c-20049231b248.s3.eu-west-1.amazonaws.com/c6efb829-3ccb-4673-89d2-8b5b01703557?pitch-bytes=223279&amp;pitch-content-type=image%2Fpng">    </p:cNvPr>
          <p:cNvPicPr>
            <a:picLocks noChangeAspect="1"/>
          </p:cNvPicPr>
          <p:nvPr/>
        </p:nvPicPr>
        <p:blipFill>
          <a:blip r:embed="rId1"/>
          <a:srcRect l="0" r="0" t="0" b="0"/>
          <a:stretch/>
        </p:blipFill>
        <p:spPr>
          <a:xfrm>
            <a:off x="5268151" y="545452"/>
            <a:ext cx="1887339" cy="2224933"/>
          </a:xfrm>
          <a:prstGeom prst="rect">
            <a:avLst/>
          </a:prstGeom>
        </p:spPr>
      </p:pic>
      <p:pic>
        <p:nvPicPr>
          <p:cNvPr id="7" name="Image 1" descr="https://pitch-assets-ccb95893-de3f-4266-973c-20049231b248.s3.eu-west-1.amazonaws.com/f3e98c2c-1240-4ea3-854d-8bcce431397b?pitch-bytes=272736&amp;pitch-content-type=image%2Fjpeg">    </p:cNvPr>
          <p:cNvPicPr>
            <a:picLocks noChangeAspect="1"/>
          </p:cNvPicPr>
          <p:nvPr/>
        </p:nvPicPr>
        <p:blipFill>
          <a:blip r:embed="rId2"/>
          <a:srcRect l="0" r="0" t="13681" b="13681"/>
          <a:stretch/>
        </p:blipFill>
        <p:spPr>
          <a:xfrm>
            <a:off x="5268151" y="2976939"/>
            <a:ext cx="1887339" cy="1635745"/>
          </a:xfrm>
          <a:prstGeom prst="rect">
            <a:avLst/>
          </a:prstGeom>
        </p:spPr>
      </p:pic>
      <p:pic>
        <p:nvPicPr>
          <p:cNvPr id="8" name="Image 2" descr="https://pitch-assets-ccb95893-de3f-4266-973c-20049231b248.s3.eu-west-1.amazonaws.com/3d7b4e47-f407-4473-aac2-69e3b311686a?pitch-bytes=538489&amp;pitch-content-type=image%2Fpng">    </p:cNvPr>
          <p:cNvPicPr>
            <a:picLocks noChangeAspect="1"/>
          </p:cNvPicPr>
          <p:nvPr/>
        </p:nvPicPr>
        <p:blipFill>
          <a:blip r:embed="rId3"/>
          <a:srcRect l="0" r="0" t="1799" b="1799"/>
          <a:stretch/>
        </p:blipFill>
        <p:spPr>
          <a:xfrm>
            <a:off x="7349785" y="1194448"/>
            <a:ext cx="1319866" cy="2753563"/>
          </a:xfrm>
          <a:prstGeom prst="rect">
            <a:avLst/>
          </a:prstGeom>
        </p:spPr>
      </p:pic>
      <p:sp>
        <p:nvSpPr>
          <p:cNvPr id="9" name="Text 3"/>
          <p:cNvSpPr/>
          <p:nvPr/>
        </p:nvSpPr>
        <p:spPr>
          <a:xfrm>
            <a:off x="4825690" y="4794695"/>
            <a:ext cx="4572000" cy="148829"/>
          </a:xfrm>
          <a:prstGeom prst="rect">
            <a:avLst/>
          </a:prstGeom>
          <a:noFill/>
          <a:ln/>
        </p:spPr>
        <p:txBody>
          <a:bodyPr wrap="square" lIns="0" tIns="0" rIns="0" bIns="0" rtlCol="0" anchor="t"/>
          <a:lstStyle/>
          <a:p>
            <a:pPr algn="r">
              <a:lnSpc>
                <a:spcPts val="1172"/>
              </a:lnSpc>
            </a:pPr>
            <a:r>
              <a:rPr lang="en-US" sz="900" b="0" spc="-36" kern="0" dirty="0">
                <a:solidFill>
                  <a:srgbClr val="473D3C"/>
                </a:solidFill>
                <a:latin typeface="Overpass" pitchFamily="34" charset="0"/>
                <a:ea typeface="Overpass" pitchFamily="34" charset="-122"/>
                <a:cs typeface="Overpass" pitchFamily="34" charset="-120"/>
              </a:rPr>
              <a:t>Method:  Google Form, Burner Phone app, texting</a:t>
            </a:r>
            <a:endParaRPr lang="en-US" sz="938" dirty="0"/>
          </a:p>
        </p:txBody>
      </p:sp>
      <p:pic>
        <p:nvPicPr>
          <p:cNvPr id="10" name="Image 3" descr="https://pitch-assets-ccb95893-de3f-4266-973c-20049231b248.s3.eu-west-1.amazonaws.com/try-pitch-pdf-export-logo.svg">
            <a:hlinkClick r:id="rId6" tooltip=""/>
          </p:cNvPr>
          <p:cNvPicPr>
            <a:picLocks noChangeAspect="1"/>
          </p:cNvPicPr>
          <p:nvPr/>
        </p:nvPicPr>
        <p:blipFill>
          <a:blip r:embed="rId4">
            <a:extLst>
              <a:ext uri="{96DAC541-7B7A-43D3-8B79-37D633B846F1}">
                <asvg:svgBlip xmlns:asvg="http://schemas.microsoft.com/office/drawing/2016/SVG/main" r:embed="rId5"/>
              </a:ext>
            </a:extLst>
          </a:blip>
          <a:srcRect l="0" r="0" t="0" b="0"/>
          <a:stretch/>
        </p:blipFill>
        <p:spPr>
          <a:xfrm>
            <a:off x="136595" y="4803153"/>
            <a:ext cx="515221" cy="22730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6">
    <p:bg>
      <p:bgPr>
        <a:solidFill>
          <a:srgbClr val="FFFEFA"/>
        </a:solidFill>
      </p:bgPr>
    </p:bg>
    <p:spTree>
      <p:nvGrpSpPr>
        <p:cNvPr id="1" name=""/>
        <p:cNvGrpSpPr/>
        <p:nvPr/>
      </p:nvGrpSpPr>
      <p:grpSpPr>
        <a:xfrm>
          <a:off x="0" y="0"/>
          <a:ext cx="0" cy="0"/>
          <a:chOff x="0" y="0"/>
          <a:chExt cx="0" cy="0"/>
        </a:xfrm>
      </p:grpSpPr>
      <p:sp>
        <p:nvSpPr>
          <p:cNvPr id="3" name="Text 0"/>
          <p:cNvSpPr/>
          <p:nvPr/>
        </p:nvSpPr>
        <p:spPr>
          <a:xfrm>
            <a:off x="476250" y="476250"/>
            <a:ext cx="8229600" cy="341374"/>
          </a:xfrm>
          <a:prstGeom prst="rect">
            <a:avLst/>
          </a:prstGeom>
          <a:noFill/>
          <a:ln/>
        </p:spPr>
        <p:txBody>
          <a:bodyPr wrap="square" lIns="0" tIns="0" rIns="0" bIns="0" rtlCol="0" anchor="t"/>
          <a:lstStyle/>
          <a:p>
            <a:pPr algn="l">
              <a:lnSpc>
                <a:spcPts val="2688"/>
              </a:lnSpc>
            </a:pPr>
            <a:r>
              <a:rPr lang="en-US" sz="2400" b="0" spc="-36" kern="0" dirty="0">
                <a:solidFill>
                  <a:srgbClr val="D8240C"/>
                </a:solidFill>
                <a:latin typeface="Overpass" pitchFamily="34" charset="0"/>
                <a:ea typeface="Overpass" pitchFamily="34" charset="-122"/>
                <a:cs typeface="Overpass" pitchFamily="34" charset="-120"/>
              </a:rPr>
              <a:t>Experience Prototype #3</a:t>
            </a:r>
            <a:endParaRPr lang="en-US" sz="2400" dirty="0"/>
          </a:p>
        </p:txBody>
      </p:sp>
      <p:sp>
        <p:nvSpPr>
          <p:cNvPr id="4" name="Text 1"/>
          <p:cNvSpPr/>
          <p:nvPr/>
        </p:nvSpPr>
        <p:spPr>
          <a:xfrm>
            <a:off x="476250" y="816966"/>
            <a:ext cx="6400800" cy="214312"/>
          </a:xfrm>
          <a:prstGeom prst="rect">
            <a:avLst/>
          </a:prstGeom>
          <a:noFill/>
          <a:ln/>
        </p:spPr>
        <p:txBody>
          <a:bodyPr wrap="square" lIns="0" tIns="0" rIns="0" bIns="0" rtlCol="0" anchor="b"/>
          <a:lstStyle/>
          <a:p>
            <a:pPr algn="l">
              <a:lnSpc>
                <a:spcPts val="1688"/>
              </a:lnSpc>
            </a:pPr>
            <a:r>
              <a:rPr lang="en-US" sz="1400" b="0" i="1" spc="-36" kern="0" dirty="0">
                <a:solidFill>
                  <a:srgbClr val="473D3C"/>
                </a:solidFill>
                <a:latin typeface="Overpass" pitchFamily="34" charset="0"/>
                <a:ea typeface="Overpass" pitchFamily="34" charset="-122"/>
                <a:cs typeface="Overpass" pitchFamily="34" charset="-120"/>
              </a:rPr>
              <a:t>Assumption tested: People would be unafraid to reach out in the first place</a:t>
            </a:r>
            <a:endParaRPr lang="en-US" sz="1350" dirty="0"/>
          </a:p>
        </p:txBody>
      </p:sp>
      <p:sp>
        <p:nvSpPr>
          <p:cNvPr id="5" name="Text 2"/>
          <p:cNvSpPr/>
          <p:nvPr/>
        </p:nvSpPr>
        <p:spPr>
          <a:xfrm>
            <a:off x="476250" y="1257908"/>
            <a:ext cx="2743200" cy="267891"/>
          </a:xfrm>
          <a:prstGeom prst="rect">
            <a:avLst/>
          </a:prstGeom>
          <a:noFill/>
          <a:ln/>
        </p:spPr>
        <p:txBody>
          <a:bodyPr wrap="square" lIns="0" tIns="0" rIns="0" bIns="0" rtlCol="0" anchor="b"/>
          <a:lstStyle/>
          <a:p>
            <a:pPr algn="l">
              <a:lnSpc>
                <a:spcPts val="2109"/>
              </a:lnSpc>
            </a:pPr>
            <a:r>
              <a:rPr lang="en-US" sz="1700" b="0" spc="-60" kern="0" dirty="0">
                <a:solidFill>
                  <a:srgbClr val="473D3C"/>
                </a:solidFill>
                <a:latin typeface="Overpass" pitchFamily="34" charset="0"/>
                <a:ea typeface="Overpass" pitchFamily="34" charset="-122"/>
                <a:cs typeface="Overpass" pitchFamily="34" charset="-120"/>
              </a:rPr>
              <a:t>Who participated?</a:t>
            </a:r>
            <a:endParaRPr lang="en-US" sz="1688" dirty="0"/>
          </a:p>
        </p:txBody>
      </p:sp>
      <p:sp>
        <p:nvSpPr>
          <p:cNvPr id="6" name="Text 3"/>
          <p:cNvSpPr/>
          <p:nvPr/>
        </p:nvSpPr>
        <p:spPr>
          <a:xfrm>
            <a:off x="2927247" y="1711404"/>
            <a:ext cx="1828800" cy="571500"/>
          </a:xfrm>
          <a:prstGeom prst="rect">
            <a:avLst/>
          </a:prstGeom>
          <a:noFill/>
          <a:ln/>
        </p:spPr>
        <p:txBody>
          <a:bodyPr wrap="square" lIns="0" tIns="0" rIns="0" bIns="0" rtlCol="0" anchor="b"/>
          <a:lstStyle/>
          <a:p>
            <a:pPr algn="l">
              <a:lnSpc>
                <a:spcPts val="1500"/>
              </a:lnSpc>
            </a:pPr>
            <a:r>
              <a:rPr lang="en-US" sz="1200" b="0" spc="-36" kern="0" dirty="0">
                <a:solidFill>
                  <a:srgbClr val="D8240C"/>
                </a:solidFill>
                <a:latin typeface="Overpass" pitchFamily="34" charset="0"/>
                <a:ea typeface="Overpass" pitchFamily="34" charset="-122"/>
                <a:cs typeface="Overpass" pitchFamily="34" charset="-120"/>
              </a:rPr>
              <a:t>On average, people reached out to 2-3 out of 5 friends</a:t>
            </a:r>
            <a:endParaRPr lang="en-US" sz="1200" dirty="0"/>
          </a:p>
        </p:txBody>
      </p:sp>
      <p:sp>
        <p:nvSpPr>
          <p:cNvPr id="7" name="Text 4"/>
          <p:cNvSpPr/>
          <p:nvPr/>
        </p:nvSpPr>
        <p:spPr>
          <a:xfrm>
            <a:off x="2594153" y="1257908"/>
            <a:ext cx="2743200" cy="267891"/>
          </a:xfrm>
          <a:prstGeom prst="rect">
            <a:avLst/>
          </a:prstGeom>
          <a:noFill/>
          <a:ln/>
        </p:spPr>
        <p:txBody>
          <a:bodyPr wrap="square" lIns="0" tIns="0" rIns="0" bIns="0" rtlCol="0" anchor="b"/>
          <a:lstStyle/>
          <a:p>
            <a:pPr algn="l">
              <a:lnSpc>
                <a:spcPts val="2109"/>
              </a:lnSpc>
            </a:pPr>
            <a:r>
              <a:rPr lang="en-US" sz="1700" b="0" spc="-60" kern="0" dirty="0">
                <a:solidFill>
                  <a:srgbClr val="473D3C"/>
                </a:solidFill>
                <a:latin typeface="Overpass" pitchFamily="34" charset="0"/>
                <a:ea typeface="Overpass" pitchFamily="34" charset="-122"/>
                <a:cs typeface="Overpass" pitchFamily="34" charset="-120"/>
              </a:rPr>
              <a:t>What worked?</a:t>
            </a:r>
            <a:endParaRPr lang="en-US" sz="1688" dirty="0"/>
          </a:p>
        </p:txBody>
      </p:sp>
      <p:sp>
        <p:nvSpPr>
          <p:cNvPr id="8" name="Text 5"/>
          <p:cNvSpPr/>
          <p:nvPr/>
        </p:nvSpPr>
        <p:spPr>
          <a:xfrm>
            <a:off x="4713385" y="1257908"/>
            <a:ext cx="2743200" cy="267891"/>
          </a:xfrm>
          <a:prstGeom prst="rect">
            <a:avLst/>
          </a:prstGeom>
          <a:noFill/>
          <a:ln/>
        </p:spPr>
        <p:txBody>
          <a:bodyPr wrap="square" lIns="0" tIns="0" rIns="0" bIns="0" rtlCol="0" anchor="b"/>
          <a:lstStyle/>
          <a:p>
            <a:pPr algn="l">
              <a:lnSpc>
                <a:spcPts val="2109"/>
              </a:lnSpc>
            </a:pPr>
            <a:r>
              <a:rPr lang="en-US" sz="1700" b="0" spc="-60" kern="0" dirty="0">
                <a:solidFill>
                  <a:srgbClr val="473D3C"/>
                </a:solidFill>
                <a:latin typeface="Overpass" pitchFamily="34" charset="0"/>
                <a:ea typeface="Overpass" pitchFamily="34" charset="-122"/>
                <a:cs typeface="Overpass" pitchFamily="34" charset="-120"/>
              </a:rPr>
              <a:t>What didn't work?</a:t>
            </a:r>
            <a:endParaRPr lang="en-US" sz="1688" dirty="0"/>
          </a:p>
        </p:txBody>
      </p:sp>
      <p:sp>
        <p:nvSpPr>
          <p:cNvPr id="9" name="Text 6"/>
          <p:cNvSpPr/>
          <p:nvPr/>
        </p:nvSpPr>
        <p:spPr>
          <a:xfrm>
            <a:off x="6827825" y="1257908"/>
            <a:ext cx="2743200" cy="267891"/>
          </a:xfrm>
          <a:prstGeom prst="rect">
            <a:avLst/>
          </a:prstGeom>
          <a:noFill/>
          <a:ln/>
        </p:spPr>
        <p:txBody>
          <a:bodyPr wrap="square" lIns="0" tIns="0" rIns="0" bIns="0" rtlCol="0" anchor="b"/>
          <a:lstStyle/>
          <a:p>
            <a:pPr algn="l">
              <a:lnSpc>
                <a:spcPts val="2109"/>
              </a:lnSpc>
            </a:pPr>
            <a:r>
              <a:rPr lang="en-US" sz="1700" b="0" spc="-60" kern="0" dirty="0">
                <a:solidFill>
                  <a:srgbClr val="473D3C"/>
                </a:solidFill>
                <a:latin typeface="Overpass" pitchFamily="34" charset="0"/>
                <a:ea typeface="Overpass" pitchFamily="34" charset="-122"/>
                <a:cs typeface="Overpass" pitchFamily="34" charset="-120"/>
              </a:rPr>
              <a:t>Key Takeaways</a:t>
            </a:r>
            <a:endParaRPr lang="en-US" sz="1688" dirty="0"/>
          </a:p>
        </p:txBody>
      </p:sp>
      <p:pic>
        <p:nvPicPr>
          <p:cNvPr id="10" name="Image 0" descr="https://external-media.api.pitch.com/provider/icons8/fluent-systems-filled/checkmark.svg">    </p:cNvPr>
          <p:cNvPicPr>
            <a:picLocks noChangeAspect="1"/>
          </p:cNvPicPr>
          <p:nvPr/>
        </p:nvPicPr>
        <p:blipFill>
          <a:blip r:embed="rId1">
            <a:extLst>
              <a:ext uri="{96DAC541-7B7A-43D3-8B79-37D633B846F1}">
                <asvg:svgBlip xmlns:asvg="http://schemas.microsoft.com/office/drawing/2016/SVG/main" r:embed="rId2"/>
              </a:ext>
            </a:extLst>
          </a:blip>
          <a:srcRect l="0" r="0" t="0" b="0"/>
          <a:stretch/>
        </p:blipFill>
        <p:spPr>
          <a:xfrm>
            <a:off x="2598886" y="1688762"/>
            <a:ext cx="241818" cy="241818"/>
          </a:xfrm>
          <a:prstGeom prst="rect">
            <a:avLst/>
          </a:prstGeom>
        </p:spPr>
      </p:pic>
      <p:sp>
        <p:nvSpPr>
          <p:cNvPr id="11" name="Text 7"/>
          <p:cNvSpPr/>
          <p:nvPr/>
        </p:nvSpPr>
        <p:spPr>
          <a:xfrm>
            <a:off x="2923122" y="2456780"/>
            <a:ext cx="1828800" cy="952500"/>
          </a:xfrm>
          <a:prstGeom prst="rect">
            <a:avLst/>
          </a:prstGeom>
          <a:noFill/>
          <a:ln/>
        </p:spPr>
        <p:txBody>
          <a:bodyPr wrap="square" lIns="0" tIns="0" rIns="0" bIns="0" rtlCol="0" anchor="b"/>
          <a:lstStyle/>
          <a:p>
            <a:pPr algn="l">
              <a:lnSpc>
                <a:spcPts val="1500"/>
              </a:lnSpc>
            </a:pPr>
            <a:r>
              <a:rPr lang="en-US" sz="1200" b="0" spc="-36" kern="0" dirty="0">
                <a:solidFill>
                  <a:srgbClr val="D8240C"/>
                </a:solidFill>
                <a:latin typeface="Overpass" pitchFamily="34" charset="0"/>
                <a:ea typeface="Overpass" pitchFamily="34" charset="-122"/>
                <a:cs typeface="Overpass" pitchFamily="34" charset="-120"/>
              </a:rPr>
              <a:t>People liked being reminded to reach out &amp; said the Nudges and resulting interactions "made their day better"</a:t>
            </a:r>
            <a:endParaRPr lang="en-US" sz="1200" dirty="0"/>
          </a:p>
        </p:txBody>
      </p:sp>
      <p:pic>
        <p:nvPicPr>
          <p:cNvPr id="12" name="Image 1" descr="https://external-media.api.pitch.com/provider/icons8/fluent-systems-filled/checkmark.svg">    </p:cNvPr>
          <p:cNvPicPr>
            <a:picLocks noChangeAspect="1"/>
          </p:cNvPicPr>
          <p:nvPr/>
        </p:nvPicPr>
        <p:blipFill>
          <a:blip r:embed="rId3">
            <a:extLst>
              <a:ext uri="{96DAC541-7B7A-43D3-8B79-37D633B846F1}">
                <asvg:svgBlip xmlns:asvg="http://schemas.microsoft.com/office/drawing/2016/SVG/main" r:embed="rId4"/>
              </a:ext>
            </a:extLst>
          </a:blip>
          <a:srcRect l="0" r="0" t="0" b="0"/>
          <a:stretch/>
        </p:blipFill>
        <p:spPr>
          <a:xfrm>
            <a:off x="2594761" y="2451762"/>
            <a:ext cx="241818" cy="241818"/>
          </a:xfrm>
          <a:prstGeom prst="rect">
            <a:avLst/>
          </a:prstGeom>
        </p:spPr>
      </p:pic>
      <p:sp>
        <p:nvSpPr>
          <p:cNvPr id="13" name="Text 8"/>
          <p:cNvSpPr/>
          <p:nvPr/>
        </p:nvSpPr>
        <p:spPr>
          <a:xfrm>
            <a:off x="2918996" y="3522904"/>
            <a:ext cx="1828800" cy="571500"/>
          </a:xfrm>
          <a:prstGeom prst="rect">
            <a:avLst/>
          </a:prstGeom>
          <a:noFill/>
          <a:ln/>
        </p:spPr>
        <p:txBody>
          <a:bodyPr wrap="square" lIns="0" tIns="0" rIns="0" bIns="0" rtlCol="0" anchor="b"/>
          <a:lstStyle/>
          <a:p>
            <a:pPr algn="l">
              <a:lnSpc>
                <a:spcPts val="1500"/>
              </a:lnSpc>
            </a:pPr>
            <a:r>
              <a:rPr lang="en-US" sz="1200" b="0" spc="-36" kern="0" dirty="0">
                <a:solidFill>
                  <a:srgbClr val="D8240C"/>
                </a:solidFill>
                <a:latin typeface="Overpass" pitchFamily="34" charset="0"/>
                <a:ea typeface="Overpass" pitchFamily="34" charset="-122"/>
                <a:cs typeface="Overpass" pitchFamily="34" charset="-120"/>
              </a:rPr>
              <a:t>People liked the prompts, which provided ideas of texts to send</a:t>
            </a:r>
            <a:endParaRPr lang="en-US" sz="1200" dirty="0"/>
          </a:p>
        </p:txBody>
      </p:sp>
      <p:pic>
        <p:nvPicPr>
          <p:cNvPr id="14" name="Image 2" descr="https://external-media.api.pitch.com/provider/icons8/fluent-systems-filled/checkmark.svg">    </p:cNvPr>
          <p:cNvPicPr>
            <a:picLocks noChangeAspect="1"/>
          </p:cNvPicPr>
          <p:nvPr/>
        </p:nvPicPr>
        <p:blipFill>
          <a:blip r:embed="rId5">
            <a:extLst>
              <a:ext uri="{96DAC541-7B7A-43D3-8B79-37D633B846F1}">
                <asvg:svgBlip xmlns:asvg="http://schemas.microsoft.com/office/drawing/2016/SVG/main" r:embed="rId6"/>
              </a:ext>
            </a:extLst>
          </a:blip>
          <a:srcRect l="0" r="0" t="0" b="0"/>
          <a:stretch/>
        </p:blipFill>
        <p:spPr>
          <a:xfrm>
            <a:off x="2600729" y="3527669"/>
            <a:ext cx="241818" cy="241818"/>
          </a:xfrm>
          <a:prstGeom prst="rect">
            <a:avLst/>
          </a:prstGeom>
        </p:spPr>
      </p:pic>
      <p:pic>
        <p:nvPicPr>
          <p:cNvPr id="15" name="Image 3" descr="https://external-media.api.pitch.com/provider/icons8/fluent-systems-filled/multiply.svg">    </p:cNvPr>
          <p:cNvPicPr>
            <a:picLocks noChangeAspect="1"/>
          </p:cNvPicPr>
          <p:nvPr/>
        </p:nvPicPr>
        <p:blipFill>
          <a:blip r:embed="rId7">
            <a:extLst>
              <a:ext uri="{96DAC541-7B7A-43D3-8B79-37D633B846F1}">
                <asvg:svgBlip xmlns:asvg="http://schemas.microsoft.com/office/drawing/2016/SVG/main" r:embed="rId8"/>
              </a:ext>
            </a:extLst>
          </a:blip>
          <a:srcRect l="0" r="0" t="0" b="0"/>
          <a:stretch/>
        </p:blipFill>
        <p:spPr>
          <a:xfrm>
            <a:off x="4662639" y="1687464"/>
            <a:ext cx="251912" cy="251912"/>
          </a:xfrm>
          <a:prstGeom prst="rect">
            <a:avLst/>
          </a:prstGeom>
        </p:spPr>
      </p:pic>
      <p:sp>
        <p:nvSpPr>
          <p:cNvPr id="16" name="Text 9"/>
          <p:cNvSpPr/>
          <p:nvPr/>
        </p:nvSpPr>
        <p:spPr>
          <a:xfrm>
            <a:off x="4956183" y="1689948"/>
            <a:ext cx="1828800" cy="762000"/>
          </a:xfrm>
          <a:prstGeom prst="rect">
            <a:avLst/>
          </a:prstGeom>
          <a:noFill/>
          <a:ln/>
        </p:spPr>
        <p:txBody>
          <a:bodyPr wrap="square" lIns="0" tIns="0" rIns="0" bIns="0" rtlCol="0" anchor="b"/>
          <a:lstStyle/>
          <a:p>
            <a:pPr algn="l">
              <a:lnSpc>
                <a:spcPts val="1500"/>
              </a:lnSpc>
            </a:pPr>
            <a:r>
              <a:rPr lang="en-US" sz="1200" b="0" spc="-36" kern="0" dirty="0">
                <a:solidFill>
                  <a:srgbClr val="D8240C"/>
                </a:solidFill>
                <a:latin typeface="Overpass" pitchFamily="34" charset="0"/>
                <a:ea typeface="Overpass" pitchFamily="34" charset="-122"/>
                <a:cs typeface="Overpass" pitchFamily="34" charset="-120"/>
              </a:rPr>
              <a:t>Some people thought the prototype took too "clinical" of an approach to friendship</a:t>
            </a:r>
            <a:endParaRPr lang="en-US" sz="1200" dirty="0"/>
          </a:p>
        </p:txBody>
      </p:sp>
      <p:pic>
        <p:nvPicPr>
          <p:cNvPr id="17" name="Image 4" descr="https://external-media.api.pitch.com/provider/icons8/fluent-systems-filled/multiply.svg">    </p:cNvPr>
          <p:cNvPicPr>
            <a:picLocks noChangeAspect="1"/>
          </p:cNvPicPr>
          <p:nvPr/>
        </p:nvPicPr>
        <p:blipFill>
          <a:blip r:embed="rId9">
            <a:extLst>
              <a:ext uri="{96DAC541-7B7A-43D3-8B79-37D633B846F1}">
                <asvg:svgBlip xmlns:asvg="http://schemas.microsoft.com/office/drawing/2016/SVG/main" r:embed="rId10"/>
              </a:ext>
            </a:extLst>
          </a:blip>
          <a:srcRect l="0" r="0" t="0" b="0"/>
          <a:stretch/>
        </p:blipFill>
        <p:spPr>
          <a:xfrm>
            <a:off x="4668608" y="2797832"/>
            <a:ext cx="251912" cy="251912"/>
          </a:xfrm>
          <a:prstGeom prst="rect">
            <a:avLst/>
          </a:prstGeom>
        </p:spPr>
      </p:pic>
      <p:sp>
        <p:nvSpPr>
          <p:cNvPr id="18" name="Text 10"/>
          <p:cNvSpPr/>
          <p:nvPr/>
        </p:nvSpPr>
        <p:spPr>
          <a:xfrm>
            <a:off x="4952057" y="2815840"/>
            <a:ext cx="1828800" cy="952293"/>
          </a:xfrm>
          <a:prstGeom prst="rect">
            <a:avLst/>
          </a:prstGeom>
          <a:noFill/>
          <a:ln/>
        </p:spPr>
        <p:txBody>
          <a:bodyPr wrap="square" lIns="0" tIns="0" rIns="0" bIns="0" rtlCol="0" anchor="b"/>
          <a:lstStyle/>
          <a:p>
            <a:pPr algn="l">
              <a:lnSpc>
                <a:spcPts val="1500"/>
              </a:lnSpc>
            </a:pPr>
            <a:r>
              <a:rPr lang="en-US" sz="1200" b="0" spc="-36" kern="0" dirty="0">
                <a:solidFill>
                  <a:srgbClr val="D8240C"/>
                </a:solidFill>
                <a:latin typeface="Overpass" pitchFamily="34" charset="0"/>
                <a:ea typeface="Overpass" pitchFamily="34" charset="-122"/>
                <a:cs typeface="Overpass" pitchFamily="34" charset="-120"/>
              </a:rPr>
              <a:t>Some found that it had already been "too long" to reach out to a friend, so they ignored the Nudge</a:t>
            </a:r>
            <a:endParaRPr lang="en-US" sz="1200" dirty="0"/>
          </a:p>
        </p:txBody>
      </p:sp>
      <p:pic>
        <p:nvPicPr>
          <p:cNvPr id="19" name="Image 5" descr="https://pitch-assets-ccb95893-de3f-4266-973c-20049231b248.s3.eu-west-1.amazonaws.com/aec2b97e-00e4-4366-a7b6-d1c2a23a5028?pitch-bytes=26256&amp;pitch-content-type=image%2Fjpeg">    </p:cNvPr>
          <p:cNvPicPr>
            <a:picLocks noChangeAspect="1"/>
          </p:cNvPicPr>
          <p:nvPr/>
        </p:nvPicPr>
        <p:blipFill>
          <a:blip r:embed="rId11"/>
          <a:srcRect l="0" r="0" t="0" b="0"/>
          <a:stretch/>
        </p:blipFill>
        <p:spPr>
          <a:xfrm>
            <a:off x="479907" y="2037443"/>
            <a:ext cx="696513" cy="696513"/>
          </a:xfrm>
          <a:prstGeom prst="ellipse">
            <a:avLst/>
          </a:prstGeom>
        </p:spPr>
      </p:pic>
      <p:sp>
        <p:nvSpPr>
          <p:cNvPr id="20" name="Text 11"/>
          <p:cNvSpPr/>
          <p:nvPr/>
        </p:nvSpPr>
        <p:spPr>
          <a:xfrm>
            <a:off x="473113" y="1708526"/>
            <a:ext cx="1828800" cy="214313"/>
          </a:xfrm>
          <a:prstGeom prst="rect">
            <a:avLst/>
          </a:prstGeom>
          <a:noFill/>
          <a:ln/>
        </p:spPr>
        <p:txBody>
          <a:bodyPr wrap="square" lIns="0" tIns="0" rIns="0" bIns="0" rtlCol="0" anchor="b"/>
          <a:lstStyle/>
          <a:p>
            <a:pPr algn="l">
              <a:lnSpc>
                <a:spcPts val="1688"/>
              </a:lnSpc>
            </a:pPr>
            <a:r>
              <a:rPr lang="en-US" sz="1400" b="0" spc="-36" kern="0" dirty="0">
                <a:solidFill>
                  <a:srgbClr val="D8240C"/>
                </a:solidFill>
                <a:latin typeface="Overpass" pitchFamily="34" charset="0"/>
                <a:ea typeface="Overpass" pitchFamily="34" charset="-122"/>
                <a:cs typeface="Overpass" pitchFamily="34" charset="-120"/>
              </a:rPr>
              <a:t>5 Stanford undergrads</a:t>
            </a:r>
            <a:endParaRPr lang="en-US" sz="1350" dirty="0"/>
          </a:p>
        </p:txBody>
      </p:sp>
      <p:pic>
        <p:nvPicPr>
          <p:cNvPr id="21" name="Image 6" descr="https://pitch-assets-ccb95893-de3f-4266-973c-20049231b248.s3.eu-west-1.amazonaws.com/fae8d630-6bbe-4e61-b400-d687ef86c970?pitch-bytes=22744&amp;pitch-content-type=image%2Fjpeg">    </p:cNvPr>
          <p:cNvPicPr>
            <a:picLocks noChangeAspect="1"/>
          </p:cNvPicPr>
          <p:nvPr/>
        </p:nvPicPr>
        <p:blipFill>
          <a:blip r:embed="rId12"/>
          <a:srcRect l="0" r="0" t="0" b="0"/>
          <a:stretch/>
        </p:blipFill>
        <p:spPr>
          <a:xfrm>
            <a:off x="1416667" y="2043553"/>
            <a:ext cx="695325" cy="695325"/>
          </a:xfrm>
          <a:prstGeom prst="ellipse">
            <a:avLst/>
          </a:prstGeom>
        </p:spPr>
      </p:pic>
      <p:pic>
        <p:nvPicPr>
          <p:cNvPr id="22" name="Image 7" descr="https://pitch-assets-ccb95893-de3f-4266-973c-20049231b248.s3.eu-west-1.amazonaws.com/1bf44a5d-ea3f-4c27-9b4e-b4717aacdbd3?pitch-bytes=36730&amp;pitch-content-type=image%2Fjpeg">    </p:cNvPr>
          <p:cNvPicPr>
            <a:picLocks noChangeAspect="1"/>
          </p:cNvPicPr>
          <p:nvPr/>
        </p:nvPicPr>
        <p:blipFill>
          <a:blip r:embed="rId13"/>
          <a:srcRect l="0" r="0" t="0" b="0"/>
          <a:stretch/>
        </p:blipFill>
        <p:spPr>
          <a:xfrm>
            <a:off x="485933" y="3001471"/>
            <a:ext cx="695325" cy="695325"/>
          </a:xfrm>
          <a:prstGeom prst="ellipse">
            <a:avLst/>
          </a:prstGeom>
        </p:spPr>
      </p:pic>
      <p:pic>
        <p:nvPicPr>
          <p:cNvPr id="23" name="Image 8" descr="https://pitch-assets-ccb95893-de3f-4266-973c-20049231b248.s3.eu-west-1.amazonaws.com/6db3e295-83c8-46c9-982b-66d65519dd5d?pitch-bytes=38428&amp;pitch-content-type=image%2Fjpeg">    </p:cNvPr>
          <p:cNvPicPr>
            <a:picLocks noChangeAspect="1"/>
          </p:cNvPicPr>
          <p:nvPr/>
        </p:nvPicPr>
        <p:blipFill>
          <a:blip r:embed="rId14"/>
          <a:srcRect l="0" r="0" t="0" b="0"/>
          <a:stretch/>
        </p:blipFill>
        <p:spPr>
          <a:xfrm>
            <a:off x="1421452" y="3000630"/>
            <a:ext cx="695325" cy="695325"/>
          </a:xfrm>
          <a:prstGeom prst="ellipse">
            <a:avLst/>
          </a:prstGeom>
        </p:spPr>
      </p:pic>
      <p:pic>
        <p:nvPicPr>
          <p:cNvPr id="24" name="Image 9" descr="https://pitch-assets-ccb95893-de3f-4266-973c-20049231b248.s3.eu-west-1.amazonaws.com/974feae6-2a81-4519-9a4c-d677af360c6e?pitch-bytes=48794&amp;pitch-content-type=image%2Fjpeg">    </p:cNvPr>
          <p:cNvPicPr>
            <a:picLocks noChangeAspect="1"/>
          </p:cNvPicPr>
          <p:nvPr/>
        </p:nvPicPr>
        <p:blipFill>
          <a:blip r:embed="rId15"/>
          <a:srcRect l="0" r="0" t="0" b="0"/>
          <a:stretch/>
        </p:blipFill>
        <p:spPr>
          <a:xfrm>
            <a:off x="953007" y="3969294"/>
            <a:ext cx="695325" cy="695325"/>
          </a:xfrm>
          <a:prstGeom prst="ellipse">
            <a:avLst/>
          </a:prstGeom>
        </p:spPr>
      </p:pic>
      <p:sp>
        <p:nvSpPr>
          <p:cNvPr id="25" name="Text 12"/>
          <p:cNvSpPr/>
          <p:nvPr/>
        </p:nvSpPr>
        <p:spPr>
          <a:xfrm>
            <a:off x="7116644" y="1713840"/>
            <a:ext cx="1828800" cy="952500"/>
          </a:xfrm>
          <a:prstGeom prst="rect">
            <a:avLst/>
          </a:prstGeom>
          <a:noFill/>
          <a:ln/>
        </p:spPr>
        <p:txBody>
          <a:bodyPr wrap="square" lIns="0" tIns="0" rIns="0" bIns="0" rtlCol="0" anchor="b"/>
          <a:lstStyle/>
          <a:p>
            <a:pPr algn="l">
              <a:lnSpc>
                <a:spcPts val="1500"/>
              </a:lnSpc>
            </a:pPr>
            <a:r>
              <a:rPr lang="en-US" sz="1200" b="0" spc="-36" kern="0" dirty="0">
                <a:solidFill>
                  <a:srgbClr val="D8240C"/>
                </a:solidFill>
                <a:latin typeface="Overpass" pitchFamily="34" charset="0"/>
                <a:ea typeface="Overpass" pitchFamily="34" charset="-122"/>
                <a:cs typeface="Overpass" pitchFamily="34" charset="-120"/>
              </a:rPr>
              <a:t>People were unafraid to reach out to individuals proximate to them, but shyed away from those they lost touch with</a:t>
            </a:r>
            <a:endParaRPr lang="en-US" sz="1200" dirty="0"/>
          </a:p>
        </p:txBody>
      </p:sp>
      <p:pic>
        <p:nvPicPr>
          <p:cNvPr id="26" name="Image 10" descr="https://external-media.api.pitch.com/provider/icons8/fluent-systems-regular/key.svg">    </p:cNvPr>
          <p:cNvPicPr>
            <a:picLocks noChangeAspect="1"/>
          </p:cNvPicPr>
          <p:nvPr/>
        </p:nvPicPr>
        <p:blipFill>
          <a:blip r:embed="rId16">
            <a:extLst>
              <a:ext uri="{96DAC541-7B7A-43D3-8B79-37D633B846F1}">
                <asvg:svgBlip xmlns:asvg="http://schemas.microsoft.com/office/drawing/2016/SVG/main" r:embed="rId17"/>
              </a:ext>
            </a:extLst>
          </a:blip>
          <a:srcRect l="0" r="0" t="0" b="0"/>
          <a:stretch/>
        </p:blipFill>
        <p:spPr>
          <a:xfrm>
            <a:off x="6827825" y="1685029"/>
            <a:ext cx="275833" cy="275833"/>
          </a:xfrm>
          <a:prstGeom prst="rect">
            <a:avLst/>
          </a:prstGeom>
        </p:spPr>
      </p:pic>
      <p:sp>
        <p:nvSpPr>
          <p:cNvPr id="27" name="Text 13"/>
          <p:cNvSpPr/>
          <p:nvPr/>
        </p:nvSpPr>
        <p:spPr>
          <a:xfrm>
            <a:off x="7112518" y="3948410"/>
            <a:ext cx="1828800" cy="762000"/>
          </a:xfrm>
          <a:prstGeom prst="rect">
            <a:avLst/>
          </a:prstGeom>
          <a:noFill/>
          <a:ln/>
        </p:spPr>
        <p:txBody>
          <a:bodyPr wrap="square" lIns="0" tIns="0" rIns="0" bIns="0" rtlCol="0" anchor="b"/>
          <a:lstStyle/>
          <a:p>
            <a:pPr algn="l">
              <a:lnSpc>
                <a:spcPts val="1500"/>
              </a:lnSpc>
            </a:pPr>
            <a:r>
              <a:rPr lang="en-US" sz="1200" b="0" spc="-36" kern="0" dirty="0">
                <a:solidFill>
                  <a:srgbClr val="D8240C"/>
                </a:solidFill>
                <a:latin typeface="Overpass" pitchFamily="34" charset="0"/>
                <a:ea typeface="Overpass" pitchFamily="34" charset="-122"/>
                <a:cs typeface="Overpass" pitchFamily="34" charset="-120"/>
              </a:rPr>
              <a:t>Moving forward: Every friendship has different preferred cadences for contact </a:t>
            </a:r>
            <a:endParaRPr lang="en-US" sz="1200" dirty="0"/>
          </a:p>
        </p:txBody>
      </p:sp>
      <p:pic>
        <p:nvPicPr>
          <p:cNvPr id="28" name="Image 11" descr="https://external-media.api.pitch.com/provider/icons8/fluent-systems-regular/key.svg">    </p:cNvPr>
          <p:cNvPicPr>
            <a:picLocks noChangeAspect="1"/>
          </p:cNvPicPr>
          <p:nvPr/>
        </p:nvPicPr>
        <p:blipFill>
          <a:blip r:embed="rId18">
            <a:extLst>
              <a:ext uri="{96DAC541-7B7A-43D3-8B79-37D633B846F1}">
                <asvg:svgBlip xmlns:asvg="http://schemas.microsoft.com/office/drawing/2016/SVG/main" r:embed="rId19"/>
              </a:ext>
            </a:extLst>
          </a:blip>
          <a:srcRect l="0" r="0" t="0" b="0"/>
          <a:stretch/>
        </p:blipFill>
        <p:spPr>
          <a:xfrm>
            <a:off x="6823700" y="3898368"/>
            <a:ext cx="275833" cy="275833"/>
          </a:xfrm>
          <a:prstGeom prst="rect">
            <a:avLst/>
          </a:prstGeom>
        </p:spPr>
      </p:pic>
      <p:sp>
        <p:nvSpPr>
          <p:cNvPr id="29" name="Text 14"/>
          <p:cNvSpPr/>
          <p:nvPr/>
        </p:nvSpPr>
        <p:spPr>
          <a:xfrm>
            <a:off x="7118487" y="2820037"/>
            <a:ext cx="1828800" cy="952293"/>
          </a:xfrm>
          <a:prstGeom prst="rect">
            <a:avLst/>
          </a:prstGeom>
          <a:noFill/>
          <a:ln/>
        </p:spPr>
        <p:txBody>
          <a:bodyPr wrap="square" lIns="0" tIns="0" rIns="0" bIns="0" rtlCol="0" anchor="b"/>
          <a:lstStyle/>
          <a:p>
            <a:pPr algn="l">
              <a:lnSpc>
                <a:spcPts val="1500"/>
              </a:lnSpc>
            </a:pPr>
            <a:r>
              <a:rPr lang="en-US" sz="1200" b="0" spc="-36" kern="0" dirty="0">
                <a:solidFill>
                  <a:srgbClr val="D8240C"/>
                </a:solidFill>
                <a:latin typeface="Overpass" pitchFamily="34" charset="0"/>
                <a:ea typeface="Overpass" pitchFamily="34" charset="-122"/>
                <a:cs typeface="Overpass" pitchFamily="34" charset="-120"/>
              </a:rPr>
              <a:t>Surprisingly, in some friendships, people need their hand-held with how best to reach out</a:t>
            </a:r>
            <a:endParaRPr lang="en-US" sz="1200" dirty="0"/>
          </a:p>
        </p:txBody>
      </p:sp>
      <p:pic>
        <p:nvPicPr>
          <p:cNvPr id="30" name="Image 12" descr="https://external-media.api.pitch.com/provider/icons8/fluent-systems-regular/key.svg">    </p:cNvPr>
          <p:cNvPicPr>
            <a:picLocks noChangeAspect="1"/>
          </p:cNvPicPr>
          <p:nvPr/>
        </p:nvPicPr>
        <p:blipFill>
          <a:blip r:embed="rId20">
            <a:extLst>
              <a:ext uri="{96DAC541-7B7A-43D3-8B79-37D633B846F1}">
                <asvg:svgBlip xmlns:asvg="http://schemas.microsoft.com/office/drawing/2016/SVG/main" r:embed="rId21"/>
              </a:ext>
            </a:extLst>
          </a:blip>
          <a:srcRect l="0" r="0" t="0" b="0"/>
          <a:stretch/>
        </p:blipFill>
        <p:spPr>
          <a:xfrm>
            <a:off x="6829668" y="2798088"/>
            <a:ext cx="275833" cy="275833"/>
          </a:xfrm>
          <a:prstGeom prst="rect">
            <a:avLst/>
          </a:prstGeom>
        </p:spPr>
      </p:pic>
      <p:sp>
        <p:nvSpPr>
          <p:cNvPr id="31" name="Text 15"/>
          <p:cNvSpPr/>
          <p:nvPr/>
        </p:nvSpPr>
        <p:spPr>
          <a:xfrm>
            <a:off x="637750" y="2738016"/>
            <a:ext cx="914400" cy="178594"/>
          </a:xfrm>
          <a:prstGeom prst="rect">
            <a:avLst/>
          </a:prstGeom>
          <a:noFill/>
          <a:ln/>
        </p:spPr>
        <p:txBody>
          <a:bodyPr wrap="square" lIns="0" tIns="0" rIns="0" bIns="0" rtlCol="0" anchor="b"/>
          <a:lstStyle/>
          <a:p>
            <a:pPr algn="l">
              <a:lnSpc>
                <a:spcPts val="1406"/>
              </a:lnSpc>
            </a:pPr>
            <a:r>
              <a:rPr lang="en-US" sz="1100" b="0" spc="-60" kern="0" dirty="0">
                <a:solidFill>
                  <a:srgbClr val="473D3C"/>
                </a:solidFill>
                <a:latin typeface="Overpass" pitchFamily="34" charset="0"/>
                <a:ea typeface="Overpass" pitchFamily="34" charset="-122"/>
                <a:cs typeface="Overpass" pitchFamily="34" charset="-120"/>
              </a:rPr>
              <a:t>Isabel</a:t>
            </a:r>
            <a:endParaRPr lang="en-US" sz="1125" dirty="0"/>
          </a:p>
        </p:txBody>
      </p:sp>
      <p:sp>
        <p:nvSpPr>
          <p:cNvPr id="32" name="Text 16"/>
          <p:cNvSpPr/>
          <p:nvPr/>
        </p:nvSpPr>
        <p:spPr>
          <a:xfrm>
            <a:off x="1495720" y="2735889"/>
            <a:ext cx="914400" cy="178594"/>
          </a:xfrm>
          <a:prstGeom prst="rect">
            <a:avLst/>
          </a:prstGeom>
          <a:noFill/>
          <a:ln/>
        </p:spPr>
        <p:txBody>
          <a:bodyPr wrap="square" lIns="0" tIns="0" rIns="0" bIns="0" rtlCol="0" anchor="b"/>
          <a:lstStyle/>
          <a:p>
            <a:pPr algn="l">
              <a:lnSpc>
                <a:spcPts val="1406"/>
              </a:lnSpc>
            </a:pPr>
            <a:r>
              <a:rPr lang="en-US" sz="1100" b="0" spc="-60" kern="0" dirty="0">
                <a:solidFill>
                  <a:srgbClr val="473D3C"/>
                </a:solidFill>
                <a:latin typeface="Overpass" pitchFamily="34" charset="0"/>
                <a:ea typeface="Overpass" pitchFamily="34" charset="-122"/>
                <a:cs typeface="Overpass" pitchFamily="34" charset="-120"/>
              </a:rPr>
              <a:t>Jackson</a:t>
            </a:r>
            <a:endParaRPr lang="en-US" sz="1125" dirty="0"/>
          </a:p>
        </p:txBody>
      </p:sp>
      <p:sp>
        <p:nvSpPr>
          <p:cNvPr id="33" name="Text 17"/>
          <p:cNvSpPr/>
          <p:nvPr/>
        </p:nvSpPr>
        <p:spPr>
          <a:xfrm>
            <a:off x="688219" y="3719951"/>
            <a:ext cx="914400" cy="178594"/>
          </a:xfrm>
          <a:prstGeom prst="rect">
            <a:avLst/>
          </a:prstGeom>
          <a:noFill/>
          <a:ln/>
        </p:spPr>
        <p:txBody>
          <a:bodyPr wrap="square" lIns="0" tIns="0" rIns="0" bIns="0" rtlCol="0" anchor="b"/>
          <a:lstStyle/>
          <a:p>
            <a:pPr algn="l">
              <a:lnSpc>
                <a:spcPts val="1406"/>
              </a:lnSpc>
            </a:pPr>
            <a:r>
              <a:rPr lang="en-US" sz="1100" b="0" spc="-60" kern="0" dirty="0">
                <a:solidFill>
                  <a:srgbClr val="473D3C"/>
                </a:solidFill>
                <a:latin typeface="Overpass" pitchFamily="34" charset="0"/>
                <a:ea typeface="Overpass" pitchFamily="34" charset="-122"/>
                <a:cs typeface="Overpass" pitchFamily="34" charset="-120"/>
              </a:rPr>
              <a:t>Matt</a:t>
            </a:r>
            <a:endParaRPr lang="en-US" sz="1125" dirty="0"/>
          </a:p>
        </p:txBody>
      </p:sp>
      <p:sp>
        <p:nvSpPr>
          <p:cNvPr id="34" name="Text 18"/>
          <p:cNvSpPr/>
          <p:nvPr/>
        </p:nvSpPr>
        <p:spPr>
          <a:xfrm>
            <a:off x="1626939" y="3724292"/>
            <a:ext cx="914400" cy="178594"/>
          </a:xfrm>
          <a:prstGeom prst="rect">
            <a:avLst/>
          </a:prstGeom>
          <a:noFill/>
          <a:ln/>
        </p:spPr>
        <p:txBody>
          <a:bodyPr wrap="square" lIns="0" tIns="0" rIns="0" bIns="0" rtlCol="0" anchor="b"/>
          <a:lstStyle/>
          <a:p>
            <a:pPr algn="l">
              <a:lnSpc>
                <a:spcPts val="1406"/>
              </a:lnSpc>
            </a:pPr>
            <a:r>
              <a:rPr lang="en-US" sz="1100" b="0" spc="-60" kern="0" dirty="0">
                <a:solidFill>
                  <a:srgbClr val="473D3C"/>
                </a:solidFill>
                <a:latin typeface="Overpass" pitchFamily="34" charset="0"/>
                <a:ea typeface="Overpass" pitchFamily="34" charset="-122"/>
                <a:cs typeface="Overpass" pitchFamily="34" charset="-120"/>
              </a:rPr>
              <a:t>Jess</a:t>
            </a:r>
            <a:endParaRPr lang="en-US" sz="1125" dirty="0"/>
          </a:p>
        </p:txBody>
      </p:sp>
      <p:sp>
        <p:nvSpPr>
          <p:cNvPr id="35" name="Text 19"/>
          <p:cNvSpPr/>
          <p:nvPr/>
        </p:nvSpPr>
        <p:spPr>
          <a:xfrm>
            <a:off x="1091969" y="4678797"/>
            <a:ext cx="914400" cy="178594"/>
          </a:xfrm>
          <a:prstGeom prst="rect">
            <a:avLst/>
          </a:prstGeom>
          <a:noFill/>
          <a:ln/>
        </p:spPr>
        <p:txBody>
          <a:bodyPr wrap="square" lIns="0" tIns="0" rIns="0" bIns="0" rtlCol="0" anchor="b"/>
          <a:lstStyle/>
          <a:p>
            <a:pPr algn="l">
              <a:lnSpc>
                <a:spcPts val="1406"/>
              </a:lnSpc>
            </a:pPr>
            <a:r>
              <a:rPr lang="en-US" sz="1100" b="0" spc="-60" kern="0" dirty="0">
                <a:solidFill>
                  <a:srgbClr val="473D3C"/>
                </a:solidFill>
                <a:latin typeface="Overpass" pitchFamily="34" charset="0"/>
                <a:ea typeface="Overpass" pitchFamily="34" charset="-122"/>
                <a:cs typeface="Overpass" pitchFamily="34" charset="-120"/>
              </a:rPr>
              <a:t>Megan</a:t>
            </a:r>
            <a:endParaRPr lang="en-US" sz="1125" dirty="0"/>
          </a:p>
        </p:txBody>
      </p:sp>
      <p:pic>
        <p:nvPicPr>
          <p:cNvPr id="36" name="Image 13" descr="https://pitch-assets-ccb95893-de3f-4266-973c-20049231b248.s3.eu-west-1.amazonaws.com/try-pitch-pdf-export-logo.svg">
            <a:hlinkClick r:id="rId24" tooltip=""/>
          </p:cNvPr>
          <p:cNvPicPr>
            <a:picLocks noChangeAspect="1"/>
          </p:cNvPicPr>
          <p:nvPr/>
        </p:nvPicPr>
        <p:blipFill>
          <a:blip r:embed="rId22">
            <a:extLst>
              <a:ext uri="{96DAC541-7B7A-43D3-8B79-37D633B846F1}">
                <asvg:svgBlip xmlns:asvg="http://schemas.microsoft.com/office/drawing/2016/SVG/main" r:embed="rId23"/>
              </a:ext>
            </a:extLst>
          </a:blip>
          <a:srcRect l="0" r="0" t="0" b="0"/>
          <a:stretch/>
        </p:blipFill>
        <p:spPr>
          <a:xfrm>
            <a:off x="136595" y="4803153"/>
            <a:ext cx="515221" cy="22730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7">
    <p:bg>
      <p:bgPr>
        <a:solidFill>
          <a:srgbClr val="FFFEFA"/>
        </a:solidFill>
      </p:bgPr>
    </p:bg>
    <p:spTree>
      <p:nvGrpSpPr>
        <p:cNvPr id="1" name=""/>
        <p:cNvGrpSpPr/>
        <p:nvPr/>
      </p:nvGrpSpPr>
      <p:grpSpPr>
        <a:xfrm>
          <a:off x="0" y="0"/>
          <a:ext cx="0" cy="0"/>
          <a:chOff x="0" y="0"/>
          <a:chExt cx="0" cy="0"/>
        </a:xfrm>
      </p:grpSpPr>
      <p:sp>
        <p:nvSpPr>
          <p:cNvPr id="3" name="Text 0"/>
          <p:cNvSpPr/>
          <p:nvPr/>
        </p:nvSpPr>
        <p:spPr>
          <a:xfrm>
            <a:off x="477752" y="3545886"/>
            <a:ext cx="8229600" cy="771525"/>
          </a:xfrm>
          <a:prstGeom prst="rect">
            <a:avLst/>
          </a:prstGeom>
          <a:noFill/>
          <a:ln/>
        </p:spPr>
        <p:txBody>
          <a:bodyPr wrap="square" lIns="0" tIns="0" rIns="0" bIns="0" rtlCol="0" anchor="b"/>
          <a:lstStyle/>
          <a:p>
            <a:pPr algn="l">
              <a:lnSpc>
                <a:spcPts val="6075"/>
              </a:lnSpc>
            </a:pPr>
            <a:r>
              <a:rPr lang="en-US" sz="6800" b="0" spc="-84" kern="0" dirty="0">
                <a:solidFill>
                  <a:srgbClr val="D8240C"/>
                </a:solidFill>
                <a:latin typeface="Overpass" pitchFamily="34" charset="0"/>
                <a:ea typeface="Overpass" pitchFamily="34" charset="-122"/>
                <a:cs typeface="Overpass" pitchFamily="34" charset="-120"/>
              </a:rPr>
              <a:t>5.</a:t>
            </a:r>
            <a:pPr algn="l">
              <a:lnSpc>
                <a:spcPts val="3240"/>
              </a:lnSpc>
            </a:pPr>
            <a:r>
              <a:rPr lang="en-US" sz="3600" b="0" spc="-84" kern="0" dirty="0">
                <a:solidFill>
                  <a:srgbClr val="D8240C"/>
                </a:solidFill>
                <a:latin typeface="Overpass" pitchFamily="34" charset="0"/>
                <a:ea typeface="Overpass" pitchFamily="34" charset="-122"/>
                <a:cs typeface="Overpass" pitchFamily="34" charset="-120"/>
              </a:rPr>
              <a:t>  </a:t>
            </a:r>
            <a:pPr algn="l">
              <a:lnSpc>
                <a:spcPts val="3240"/>
              </a:lnSpc>
            </a:pPr>
            <a:r>
              <a:rPr lang="en-US" sz="3600" b="0" spc="-84" kern="0" dirty="0">
                <a:solidFill>
                  <a:srgbClr val="979797"/>
                </a:solidFill>
                <a:latin typeface="Overpass" pitchFamily="34" charset="0"/>
                <a:ea typeface="Overpass" pitchFamily="34" charset="-122"/>
                <a:cs typeface="Overpass" pitchFamily="34" charset="-120"/>
              </a:rPr>
              <a:t>What's Next?</a:t>
            </a:r>
            <a:endParaRPr lang="en-US" sz="3600" dirty="0"/>
          </a:p>
        </p:txBody>
      </p:sp>
      <p:pic>
        <p:nvPicPr>
          <p:cNvPr id="4" name="Image 0" descr="https://pitch-assets-ccb95893-de3f-4266-973c-20049231b248.s3.eu-west-1.amazonaws.com/try-pitch-pdf-export-logo.svg">
            <a:hlinkClick r:id="rId3" tooltip=""/>
          </p:cNvPr>
          <p:cNvPicPr>
            <a:picLocks noChangeAspect="1"/>
          </p:cNvPicPr>
          <p:nvPr/>
        </p:nvPicPr>
        <p:blipFill>
          <a:blip r:embed="rId1">
            <a:extLst>
              <a:ext uri="{96DAC541-7B7A-43D3-8B79-37D633B846F1}">
                <asvg:svgBlip xmlns:asvg="http://schemas.microsoft.com/office/drawing/2016/SVG/main" r:embed="rId2"/>
              </a:ext>
            </a:extLst>
          </a:blip>
          <a:srcRect l="0" r="0" t="0" b="0"/>
          <a:stretch/>
        </p:blipFill>
        <p:spPr>
          <a:xfrm>
            <a:off x="136595" y="4803153"/>
            <a:ext cx="515221" cy="227303"/>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28">
    <p:bg>
      <p:bgPr>
        <a:solidFill>
          <a:srgbClr val="FFFEFA"/>
        </a:solidFill>
      </p:bgPr>
    </p:bg>
    <p:spTree>
      <p:nvGrpSpPr>
        <p:cNvPr id="1" name=""/>
        <p:cNvGrpSpPr/>
        <p:nvPr/>
      </p:nvGrpSpPr>
      <p:grpSpPr>
        <a:xfrm>
          <a:off x="0" y="0"/>
          <a:ext cx="0" cy="0"/>
          <a:chOff x="0" y="0"/>
          <a:chExt cx="0" cy="0"/>
        </a:xfrm>
      </p:grpSpPr>
      <p:sp>
        <p:nvSpPr>
          <p:cNvPr id="3" name="Text 0"/>
          <p:cNvSpPr/>
          <p:nvPr/>
        </p:nvSpPr>
        <p:spPr>
          <a:xfrm>
            <a:off x="476250" y="476250"/>
            <a:ext cx="8229600" cy="338138"/>
          </a:xfrm>
          <a:prstGeom prst="rect">
            <a:avLst/>
          </a:prstGeom>
          <a:noFill/>
          <a:ln/>
        </p:spPr>
        <p:txBody>
          <a:bodyPr wrap="square" lIns="0" tIns="0" rIns="0" bIns="0" rtlCol="0" anchor="t"/>
          <a:lstStyle/>
          <a:p>
            <a:pPr algn="l">
              <a:lnSpc>
                <a:spcPts val="2688"/>
              </a:lnSpc>
            </a:pPr>
            <a:r>
              <a:rPr lang="en-US" sz="2400" b="0" spc="-36" kern="0" dirty="0">
                <a:solidFill>
                  <a:srgbClr val="D8240C"/>
                </a:solidFill>
                <a:latin typeface="Overpass" pitchFamily="34" charset="0"/>
                <a:ea typeface="Overpass" pitchFamily="34" charset="-122"/>
                <a:cs typeface="Overpass" pitchFamily="34" charset="-120"/>
              </a:rPr>
              <a:t>Prototyping Takeaways</a:t>
            </a:r>
            <a:endParaRPr lang="en-US" sz="2400" dirty="0"/>
          </a:p>
        </p:txBody>
      </p:sp>
      <p:sp>
        <p:nvSpPr>
          <p:cNvPr id="4" name="Shape 1"/>
          <p:cNvSpPr/>
          <p:nvPr/>
        </p:nvSpPr>
        <p:spPr>
          <a:xfrm>
            <a:off x="477080" y="1900874"/>
            <a:ext cx="8191877" cy="0"/>
          </a:xfrm>
          <a:prstGeom prst="line">
            <a:avLst/>
          </a:prstGeom>
          <a:solidFill>
            <a:srgbClr val="FFFEFA"/>
          </a:solidFill>
          <a:ln w="5292">
            <a:solidFill>
              <a:srgbClr val="D8240C"/>
            </a:solidFill>
            <a:prstDash val="solid"/>
            <a:headEnd type="none"/>
            <a:tailEnd type="none"/>
          </a:ln>
        </p:spPr>
      </p:sp>
      <p:sp>
        <p:nvSpPr>
          <p:cNvPr id="5" name="Shape 2"/>
          <p:cNvSpPr/>
          <p:nvPr/>
        </p:nvSpPr>
        <p:spPr>
          <a:xfrm>
            <a:off x="477080" y="2434741"/>
            <a:ext cx="8191877" cy="0"/>
          </a:xfrm>
          <a:prstGeom prst="line">
            <a:avLst/>
          </a:prstGeom>
          <a:solidFill>
            <a:srgbClr val="FFFEFA"/>
          </a:solidFill>
          <a:ln w="5292">
            <a:solidFill>
              <a:srgbClr val="D8240C"/>
            </a:solidFill>
            <a:prstDash val="solid"/>
            <a:headEnd type="none"/>
            <a:tailEnd type="none"/>
          </a:ln>
        </p:spPr>
      </p:sp>
      <p:sp>
        <p:nvSpPr>
          <p:cNvPr id="6" name="Text 3"/>
          <p:cNvSpPr/>
          <p:nvPr/>
        </p:nvSpPr>
        <p:spPr>
          <a:xfrm>
            <a:off x="478369" y="2078335"/>
            <a:ext cx="914400" cy="178594"/>
          </a:xfrm>
          <a:prstGeom prst="rect">
            <a:avLst/>
          </a:prstGeom>
          <a:noFill/>
          <a:ln/>
        </p:spPr>
        <p:txBody>
          <a:bodyPr wrap="none" lIns="0" tIns="0" rIns="0" bIns="0" rtlCol="0" anchor="ctr">
            <a:spAutoFit/>
          </a:bodyPr>
          <a:lstStyle/>
          <a:p>
            <a:pPr algn="l">
              <a:lnSpc>
                <a:spcPts val="1406"/>
              </a:lnSpc>
            </a:pPr>
            <a:r>
              <a:rPr lang="en-US" sz="1100" b="0" spc="-60" kern="0" dirty="0">
                <a:solidFill>
                  <a:srgbClr val="473D3C"/>
                </a:solidFill>
                <a:latin typeface="Overpass" pitchFamily="34" charset="0"/>
                <a:ea typeface="Overpass" pitchFamily="34" charset="-122"/>
                <a:cs typeface="Overpass" pitchFamily="34" charset="-120"/>
              </a:rPr>
              <a:t>02</a:t>
            </a:r>
            <a:endParaRPr lang="en-US" sz="1125" dirty="0"/>
          </a:p>
        </p:txBody>
      </p:sp>
      <p:sp>
        <p:nvSpPr>
          <p:cNvPr id="7" name="Text 4"/>
          <p:cNvSpPr/>
          <p:nvPr/>
        </p:nvSpPr>
        <p:spPr>
          <a:xfrm>
            <a:off x="1190436" y="2079414"/>
            <a:ext cx="8229600" cy="176212"/>
          </a:xfrm>
          <a:prstGeom prst="rect">
            <a:avLst/>
          </a:prstGeom>
          <a:noFill/>
          <a:ln/>
        </p:spPr>
        <p:txBody>
          <a:bodyPr wrap="square" lIns="0" tIns="0" rIns="0" bIns="0" rtlCol="0" anchor="ctr"/>
          <a:lstStyle/>
          <a:p>
            <a:pPr algn="l">
              <a:lnSpc>
                <a:spcPts val="1406"/>
              </a:lnSpc>
            </a:pPr>
            <a:r>
              <a:rPr lang="en-US" sz="1100" b="0" spc="-60" kern="0" dirty="0">
                <a:solidFill>
                  <a:srgbClr val="473D3C"/>
                </a:solidFill>
                <a:latin typeface="Overpass" pitchFamily="34" charset="0"/>
                <a:ea typeface="Overpass" pitchFamily="34" charset="-122"/>
                <a:cs typeface="Overpass" pitchFamily="34" charset="-120"/>
              </a:rPr>
              <a:t>Each friendship is unique, varying in the level of comfort with vulnerability and emotional openness.</a:t>
            </a:r>
            <a:endParaRPr lang="en-US" sz="1125" dirty="0"/>
          </a:p>
        </p:txBody>
      </p:sp>
      <p:sp>
        <p:nvSpPr>
          <p:cNvPr id="8" name="Shape 5"/>
          <p:cNvSpPr/>
          <p:nvPr/>
        </p:nvSpPr>
        <p:spPr>
          <a:xfrm>
            <a:off x="477080" y="2968607"/>
            <a:ext cx="8191877" cy="0"/>
          </a:xfrm>
          <a:prstGeom prst="line">
            <a:avLst/>
          </a:prstGeom>
          <a:solidFill>
            <a:srgbClr val="FFFEFA"/>
          </a:solidFill>
          <a:ln w="5292">
            <a:solidFill>
              <a:srgbClr val="D8240C"/>
            </a:solidFill>
            <a:prstDash val="solid"/>
            <a:headEnd type="none"/>
            <a:tailEnd type="none"/>
          </a:ln>
        </p:spPr>
      </p:sp>
      <p:sp>
        <p:nvSpPr>
          <p:cNvPr id="9" name="Text 6"/>
          <p:cNvSpPr/>
          <p:nvPr/>
        </p:nvSpPr>
        <p:spPr>
          <a:xfrm>
            <a:off x="478369" y="2616766"/>
            <a:ext cx="914400" cy="178594"/>
          </a:xfrm>
          <a:prstGeom prst="rect">
            <a:avLst/>
          </a:prstGeom>
          <a:noFill/>
          <a:ln/>
        </p:spPr>
        <p:txBody>
          <a:bodyPr wrap="none" lIns="0" tIns="0" rIns="0" bIns="0" rtlCol="0" anchor="ctr">
            <a:spAutoFit/>
          </a:bodyPr>
          <a:lstStyle/>
          <a:p>
            <a:pPr algn="l">
              <a:lnSpc>
                <a:spcPts val="1406"/>
              </a:lnSpc>
            </a:pPr>
            <a:r>
              <a:rPr lang="en-US" sz="1100" b="0" spc="-60" kern="0" dirty="0">
                <a:solidFill>
                  <a:srgbClr val="473D3C"/>
                </a:solidFill>
                <a:latin typeface="Overpass" pitchFamily="34" charset="0"/>
                <a:ea typeface="Overpass" pitchFamily="34" charset="-122"/>
                <a:cs typeface="Overpass" pitchFamily="34" charset="-120"/>
              </a:rPr>
              <a:t>03</a:t>
            </a:r>
            <a:endParaRPr lang="en-US" sz="1125" dirty="0"/>
          </a:p>
        </p:txBody>
      </p:sp>
      <p:sp>
        <p:nvSpPr>
          <p:cNvPr id="10" name="Text 7"/>
          <p:cNvSpPr/>
          <p:nvPr/>
        </p:nvSpPr>
        <p:spPr>
          <a:xfrm>
            <a:off x="1190436" y="2618050"/>
            <a:ext cx="8229600" cy="176213"/>
          </a:xfrm>
          <a:prstGeom prst="rect">
            <a:avLst/>
          </a:prstGeom>
          <a:noFill/>
          <a:ln/>
        </p:spPr>
        <p:txBody>
          <a:bodyPr wrap="square" lIns="0" tIns="0" rIns="0" bIns="0" rtlCol="0" anchor="ctr"/>
          <a:lstStyle/>
          <a:p>
            <a:pPr algn="l">
              <a:lnSpc>
                <a:spcPts val="1406"/>
              </a:lnSpc>
            </a:pPr>
            <a:r>
              <a:rPr lang="en-US" sz="1100" b="0" spc="-60" kern="0" dirty="0">
                <a:solidFill>
                  <a:srgbClr val="473D3C"/>
                </a:solidFill>
                <a:latin typeface="Overpass" pitchFamily="34" charset="0"/>
                <a:ea typeface="Overpass" pitchFamily="34" charset="-122"/>
                <a:cs typeface="Overpass" pitchFamily="34" charset="-120"/>
              </a:rPr>
              <a:t>Individuals want to know their friends' activities and upcoming milestones.</a:t>
            </a:r>
            <a:endParaRPr lang="en-US" sz="1125" dirty="0"/>
          </a:p>
        </p:txBody>
      </p:sp>
      <p:sp>
        <p:nvSpPr>
          <p:cNvPr id="11" name="Shape 8"/>
          <p:cNvSpPr/>
          <p:nvPr/>
        </p:nvSpPr>
        <p:spPr>
          <a:xfrm>
            <a:off x="477080" y="3502473"/>
            <a:ext cx="8191877" cy="0"/>
          </a:xfrm>
          <a:prstGeom prst="line">
            <a:avLst/>
          </a:prstGeom>
          <a:solidFill>
            <a:srgbClr val="FFFEFA"/>
          </a:solidFill>
          <a:ln w="5292">
            <a:solidFill>
              <a:srgbClr val="D8240C"/>
            </a:solidFill>
            <a:prstDash val="solid"/>
            <a:headEnd type="none"/>
            <a:tailEnd type="none"/>
          </a:ln>
        </p:spPr>
      </p:sp>
      <p:sp>
        <p:nvSpPr>
          <p:cNvPr id="12" name="Text 9"/>
          <p:cNvSpPr/>
          <p:nvPr/>
        </p:nvSpPr>
        <p:spPr>
          <a:xfrm>
            <a:off x="478369" y="3147996"/>
            <a:ext cx="914400" cy="178594"/>
          </a:xfrm>
          <a:prstGeom prst="rect">
            <a:avLst/>
          </a:prstGeom>
          <a:noFill/>
          <a:ln/>
        </p:spPr>
        <p:txBody>
          <a:bodyPr wrap="none" lIns="0" tIns="0" rIns="0" bIns="0" rtlCol="0" anchor="ctr">
            <a:spAutoFit/>
          </a:bodyPr>
          <a:lstStyle/>
          <a:p>
            <a:pPr algn="l">
              <a:lnSpc>
                <a:spcPts val="1406"/>
              </a:lnSpc>
            </a:pPr>
            <a:r>
              <a:rPr lang="en-US" sz="1100" b="0" spc="-60" kern="0" dirty="0">
                <a:solidFill>
                  <a:srgbClr val="473D3C"/>
                </a:solidFill>
                <a:latin typeface="Overpass" pitchFamily="34" charset="0"/>
                <a:ea typeface="Overpass" pitchFamily="34" charset="-122"/>
                <a:cs typeface="Overpass" pitchFamily="34" charset="-120"/>
              </a:rPr>
              <a:t>04</a:t>
            </a:r>
            <a:endParaRPr lang="en-US" sz="1125" dirty="0"/>
          </a:p>
        </p:txBody>
      </p:sp>
      <p:sp>
        <p:nvSpPr>
          <p:cNvPr id="13" name="Text 10"/>
          <p:cNvSpPr/>
          <p:nvPr/>
        </p:nvSpPr>
        <p:spPr>
          <a:xfrm>
            <a:off x="1190436" y="3149280"/>
            <a:ext cx="8229600" cy="176213"/>
          </a:xfrm>
          <a:prstGeom prst="rect">
            <a:avLst/>
          </a:prstGeom>
          <a:noFill/>
          <a:ln/>
        </p:spPr>
        <p:txBody>
          <a:bodyPr wrap="square" lIns="0" tIns="0" rIns="0" bIns="0" rtlCol="0" anchor="ctr"/>
          <a:lstStyle/>
          <a:p>
            <a:pPr algn="l">
              <a:lnSpc>
                <a:spcPts val="1406"/>
              </a:lnSpc>
            </a:pPr>
            <a:r>
              <a:rPr lang="en-US" sz="1100" b="0" spc="-60" kern="0" dirty="0">
                <a:solidFill>
                  <a:srgbClr val="473D3C"/>
                </a:solidFill>
                <a:latin typeface="Overpass" pitchFamily="34" charset="0"/>
                <a:ea typeface="Overpass" pitchFamily="34" charset="-122"/>
                <a:cs typeface="Overpass" pitchFamily="34" charset="-120"/>
              </a:rPr>
              <a:t>Daily prompts provide a structured way for individuals to engage in self-reflection on a regular basis.</a:t>
            </a:r>
            <a:endParaRPr lang="en-US" sz="1125" dirty="0"/>
          </a:p>
        </p:txBody>
      </p:sp>
      <p:sp>
        <p:nvSpPr>
          <p:cNvPr id="14" name="Shape 11"/>
          <p:cNvSpPr/>
          <p:nvPr/>
        </p:nvSpPr>
        <p:spPr>
          <a:xfrm>
            <a:off x="477080" y="4036339"/>
            <a:ext cx="8191877" cy="0"/>
          </a:xfrm>
          <a:prstGeom prst="line">
            <a:avLst/>
          </a:prstGeom>
          <a:solidFill>
            <a:srgbClr val="FFFEFA"/>
          </a:solidFill>
          <a:ln w="5292">
            <a:solidFill>
              <a:srgbClr val="D8240C"/>
            </a:solidFill>
            <a:prstDash val="solid"/>
            <a:headEnd type="none"/>
            <a:tailEnd type="none"/>
          </a:ln>
        </p:spPr>
      </p:sp>
      <p:sp>
        <p:nvSpPr>
          <p:cNvPr id="15" name="Text 12"/>
          <p:cNvSpPr/>
          <p:nvPr/>
        </p:nvSpPr>
        <p:spPr>
          <a:xfrm>
            <a:off x="478369" y="3679423"/>
            <a:ext cx="914400" cy="178594"/>
          </a:xfrm>
          <a:prstGeom prst="rect">
            <a:avLst/>
          </a:prstGeom>
          <a:noFill/>
          <a:ln/>
        </p:spPr>
        <p:txBody>
          <a:bodyPr wrap="none" lIns="0" tIns="0" rIns="0" bIns="0" rtlCol="0" anchor="ctr">
            <a:spAutoFit/>
          </a:bodyPr>
          <a:lstStyle/>
          <a:p>
            <a:pPr algn="l">
              <a:lnSpc>
                <a:spcPts val="1406"/>
              </a:lnSpc>
            </a:pPr>
            <a:r>
              <a:rPr lang="en-US" sz="1100" b="0" spc="-60" kern="0" dirty="0">
                <a:solidFill>
                  <a:srgbClr val="473D3C"/>
                </a:solidFill>
                <a:latin typeface="Overpass" pitchFamily="34" charset="0"/>
                <a:ea typeface="Overpass" pitchFamily="34" charset="-122"/>
                <a:cs typeface="Overpass" pitchFamily="34" charset="-120"/>
              </a:rPr>
              <a:t>05</a:t>
            </a:r>
            <a:endParaRPr lang="en-US" sz="1125" dirty="0"/>
          </a:p>
        </p:txBody>
      </p:sp>
      <p:sp>
        <p:nvSpPr>
          <p:cNvPr id="16" name="Text 13"/>
          <p:cNvSpPr/>
          <p:nvPr/>
        </p:nvSpPr>
        <p:spPr>
          <a:xfrm>
            <a:off x="1190436" y="3680510"/>
            <a:ext cx="8229600" cy="176213"/>
          </a:xfrm>
          <a:prstGeom prst="rect">
            <a:avLst/>
          </a:prstGeom>
          <a:noFill/>
          <a:ln/>
        </p:spPr>
        <p:txBody>
          <a:bodyPr wrap="square" lIns="0" tIns="0" rIns="0" bIns="0" rtlCol="0" anchor="ctr"/>
          <a:lstStyle/>
          <a:p>
            <a:pPr algn="l">
              <a:lnSpc>
                <a:spcPts val="1406"/>
              </a:lnSpc>
            </a:pPr>
            <a:r>
              <a:rPr lang="en-US" sz="1100" b="0" spc="-60" kern="0" dirty="0">
                <a:solidFill>
                  <a:srgbClr val="473D3C"/>
                </a:solidFill>
                <a:latin typeface="Overpass" pitchFamily="34" charset="0"/>
                <a:ea typeface="Overpass" pitchFamily="34" charset="-122"/>
                <a:cs typeface="Overpass" pitchFamily="34" charset="-120"/>
              </a:rPr>
              <a:t>Setting friendship goals enables people to assess and reconsider the dynamics and quality of your friendships.</a:t>
            </a:r>
            <a:endParaRPr lang="en-US" sz="1125" dirty="0"/>
          </a:p>
        </p:txBody>
      </p:sp>
      <p:sp>
        <p:nvSpPr>
          <p:cNvPr id="17" name="Shape 14"/>
          <p:cNvSpPr/>
          <p:nvPr/>
        </p:nvSpPr>
        <p:spPr>
          <a:xfrm>
            <a:off x="477080" y="1367008"/>
            <a:ext cx="8191877" cy="0"/>
          </a:xfrm>
          <a:prstGeom prst="line">
            <a:avLst/>
          </a:prstGeom>
          <a:solidFill>
            <a:srgbClr val="FFFEFA"/>
          </a:solidFill>
          <a:ln w="5292">
            <a:solidFill>
              <a:srgbClr val="D8240C"/>
            </a:solidFill>
            <a:prstDash val="solid"/>
            <a:headEnd type="none"/>
            <a:tailEnd type="none"/>
          </a:ln>
        </p:spPr>
      </p:sp>
      <p:sp>
        <p:nvSpPr>
          <p:cNvPr id="18" name="Text 15"/>
          <p:cNvSpPr/>
          <p:nvPr/>
        </p:nvSpPr>
        <p:spPr>
          <a:xfrm>
            <a:off x="478369" y="1546004"/>
            <a:ext cx="914400" cy="178594"/>
          </a:xfrm>
          <a:prstGeom prst="rect">
            <a:avLst/>
          </a:prstGeom>
          <a:noFill/>
          <a:ln/>
        </p:spPr>
        <p:txBody>
          <a:bodyPr wrap="none" lIns="0" tIns="0" rIns="0" bIns="0" rtlCol="0" anchor="ctr">
            <a:spAutoFit/>
          </a:bodyPr>
          <a:lstStyle/>
          <a:p>
            <a:pPr algn="l">
              <a:lnSpc>
                <a:spcPts val="1406"/>
              </a:lnSpc>
            </a:pPr>
            <a:r>
              <a:rPr lang="en-US" sz="1100" b="0" spc="-60" kern="0" dirty="0">
                <a:solidFill>
                  <a:srgbClr val="473D3C"/>
                </a:solidFill>
                <a:latin typeface="Overpass" pitchFamily="34" charset="0"/>
                <a:ea typeface="Overpass" pitchFamily="34" charset="-122"/>
                <a:cs typeface="Overpass" pitchFamily="34" charset="-120"/>
              </a:rPr>
              <a:t>01</a:t>
            </a:r>
            <a:endParaRPr lang="en-US" sz="1125" dirty="0"/>
          </a:p>
        </p:txBody>
      </p:sp>
      <p:sp>
        <p:nvSpPr>
          <p:cNvPr id="19" name="Text 16"/>
          <p:cNvSpPr/>
          <p:nvPr/>
        </p:nvSpPr>
        <p:spPr>
          <a:xfrm>
            <a:off x="1190436" y="1547223"/>
            <a:ext cx="8229600" cy="176213"/>
          </a:xfrm>
          <a:prstGeom prst="rect">
            <a:avLst/>
          </a:prstGeom>
          <a:noFill/>
          <a:ln/>
        </p:spPr>
        <p:txBody>
          <a:bodyPr wrap="square" lIns="0" tIns="0" rIns="0" bIns="0" rtlCol="0" anchor="ctr"/>
          <a:lstStyle/>
          <a:p>
            <a:pPr algn="l">
              <a:lnSpc>
                <a:spcPts val="1406"/>
              </a:lnSpc>
            </a:pPr>
            <a:r>
              <a:rPr lang="en-US" sz="1100" b="0" spc="-60" kern="0" dirty="0">
                <a:solidFill>
                  <a:srgbClr val="473D3C"/>
                </a:solidFill>
                <a:latin typeface="Overpass" pitchFamily="34" charset="0"/>
                <a:ea typeface="Overpass" pitchFamily="34" charset="-122"/>
                <a:cs typeface="Overpass" pitchFamily="34" charset="-120"/>
              </a:rPr>
              <a:t>Close friends benefit from hanging out, regardless of duration.</a:t>
            </a:r>
            <a:endParaRPr lang="en-US" sz="1125" dirty="0"/>
          </a:p>
        </p:txBody>
      </p:sp>
      <p:pic>
        <p:nvPicPr>
          <p:cNvPr id="20" name="Image 0" descr="https://pitch-assets-ccb95893-de3f-4266-973c-20049231b248.s3.eu-west-1.amazonaws.com/try-pitch-pdf-export-logo.svg">
            <a:hlinkClick r:id="rId3" tooltip=""/>
          </p:cNvPr>
          <p:cNvPicPr>
            <a:picLocks noChangeAspect="1"/>
          </p:cNvPicPr>
          <p:nvPr/>
        </p:nvPicPr>
        <p:blipFill>
          <a:blip r:embed="rId1">
            <a:extLst>
              <a:ext uri="{96DAC541-7B7A-43D3-8B79-37D633B846F1}">
                <asvg:svgBlip xmlns:asvg="http://schemas.microsoft.com/office/drawing/2016/SVG/main" r:embed="rId2"/>
              </a:ext>
            </a:extLst>
          </a:blip>
          <a:srcRect l="0" r="0" t="0" b="0"/>
          <a:stretch/>
        </p:blipFill>
        <p:spPr>
          <a:xfrm>
            <a:off x="136595" y="4803153"/>
            <a:ext cx="515221" cy="227303"/>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29">
    <p:bg>
      <p:bgPr>
        <a:solidFill>
          <a:srgbClr val="FFFEFA"/>
        </a:solidFill>
      </p:bgPr>
    </p:bg>
    <p:spTree>
      <p:nvGrpSpPr>
        <p:cNvPr id="1" name=""/>
        <p:cNvGrpSpPr/>
        <p:nvPr/>
      </p:nvGrpSpPr>
      <p:grpSpPr>
        <a:xfrm>
          <a:off x="0" y="0"/>
          <a:ext cx="0" cy="0"/>
          <a:chOff x="0" y="0"/>
          <a:chExt cx="0" cy="0"/>
        </a:xfrm>
      </p:grpSpPr>
      <p:sp>
        <p:nvSpPr>
          <p:cNvPr id="3" name="Text 0"/>
          <p:cNvSpPr/>
          <p:nvPr/>
        </p:nvSpPr>
        <p:spPr>
          <a:xfrm>
            <a:off x="473938" y="474368"/>
            <a:ext cx="8229600" cy="338137"/>
          </a:xfrm>
          <a:prstGeom prst="rect">
            <a:avLst/>
          </a:prstGeom>
          <a:noFill/>
          <a:ln/>
        </p:spPr>
        <p:txBody>
          <a:bodyPr wrap="square" lIns="0" tIns="0" rIns="0" bIns="0" rtlCol="0" anchor="t"/>
          <a:lstStyle/>
          <a:p>
            <a:pPr algn="l">
              <a:lnSpc>
                <a:spcPts val="2688"/>
              </a:lnSpc>
            </a:pPr>
            <a:r>
              <a:rPr lang="en-US" sz="2400" b="0" spc="-36" kern="0" dirty="0">
                <a:solidFill>
                  <a:srgbClr val="D8240C"/>
                </a:solidFill>
                <a:latin typeface="Overpass" pitchFamily="34" charset="0"/>
                <a:ea typeface="Overpass" pitchFamily="34" charset="-122"/>
                <a:cs typeface="Overpass" pitchFamily="34" charset="-120"/>
              </a:rPr>
              <a:t>Updated Solution Features</a:t>
            </a:r>
            <a:endParaRPr lang="en-US" sz="2400" dirty="0"/>
          </a:p>
        </p:txBody>
      </p:sp>
      <p:sp>
        <p:nvSpPr>
          <p:cNvPr id="4" name="Text 1"/>
          <p:cNvSpPr/>
          <p:nvPr/>
        </p:nvSpPr>
        <p:spPr>
          <a:xfrm>
            <a:off x="7547218" y="2524136"/>
            <a:ext cx="1828800" cy="1071563"/>
          </a:xfrm>
          <a:prstGeom prst="rect">
            <a:avLst/>
          </a:prstGeom>
          <a:noFill/>
          <a:ln/>
        </p:spPr>
        <p:txBody>
          <a:bodyPr wrap="square" lIns="0" tIns="0" rIns="0" bIns="0" rtlCol="0" anchor="t"/>
          <a:lstStyle/>
          <a:p>
            <a:pPr algn="l">
              <a:lnSpc>
                <a:spcPts val="1688"/>
              </a:lnSpc>
            </a:pPr>
            <a:r>
              <a:rPr lang="en-US" sz="1400" b="0" spc="-36" kern="0" dirty="0">
                <a:solidFill>
                  <a:srgbClr val="D8240C"/>
                </a:solidFill>
                <a:latin typeface="Overpass" pitchFamily="34" charset="0"/>
                <a:ea typeface="Overpass" pitchFamily="34" charset="-122"/>
                <a:cs typeface="Overpass" pitchFamily="34" charset="-120"/>
              </a:rPr>
              <a:t>Friends will view each other's emotional responses</a:t>
            </a:r>
            <a:endParaRPr lang="en-US" sz="1350" dirty="0"/>
          </a:p>
        </p:txBody>
      </p:sp>
      <p:sp>
        <p:nvSpPr>
          <p:cNvPr id="5" name="Text 2"/>
          <p:cNvSpPr/>
          <p:nvPr/>
        </p:nvSpPr>
        <p:spPr>
          <a:xfrm>
            <a:off x="637856" y="2524136"/>
            <a:ext cx="1828800" cy="642937"/>
          </a:xfrm>
          <a:prstGeom prst="rect">
            <a:avLst/>
          </a:prstGeom>
          <a:noFill/>
          <a:ln/>
        </p:spPr>
        <p:txBody>
          <a:bodyPr wrap="square" lIns="0" tIns="0" rIns="0" bIns="0" rtlCol="0" anchor="t"/>
          <a:lstStyle/>
          <a:p>
            <a:pPr algn="l">
              <a:lnSpc>
                <a:spcPts val="1688"/>
              </a:lnSpc>
            </a:pPr>
            <a:r>
              <a:rPr lang="en-US" sz="1400" b="0" spc="-36" kern="0" dirty="0">
                <a:solidFill>
                  <a:srgbClr val="D8240C"/>
                </a:solidFill>
                <a:latin typeface="Overpass" pitchFamily="34" charset="0"/>
                <a:ea typeface="Overpass" pitchFamily="34" charset="-122"/>
                <a:cs typeface="Overpass" pitchFamily="34" charset="-120"/>
              </a:rPr>
              <a:t>Users set goals specific to each friendship</a:t>
            </a:r>
            <a:endParaRPr lang="en-US" sz="1350" dirty="0"/>
          </a:p>
        </p:txBody>
      </p:sp>
      <p:sp>
        <p:nvSpPr>
          <p:cNvPr id="6" name="Text 3"/>
          <p:cNvSpPr/>
          <p:nvPr/>
        </p:nvSpPr>
        <p:spPr>
          <a:xfrm>
            <a:off x="2364757" y="2524136"/>
            <a:ext cx="1828800" cy="1071563"/>
          </a:xfrm>
          <a:prstGeom prst="rect">
            <a:avLst/>
          </a:prstGeom>
          <a:noFill/>
          <a:ln/>
        </p:spPr>
        <p:txBody>
          <a:bodyPr wrap="square" lIns="0" tIns="0" rIns="0" bIns="0" rtlCol="0" anchor="t"/>
          <a:lstStyle/>
          <a:p>
            <a:pPr algn="l">
              <a:lnSpc>
                <a:spcPts val="1688"/>
              </a:lnSpc>
            </a:pPr>
            <a:r>
              <a:rPr lang="en-US" sz="1400" b="0" spc="-36" kern="0" dirty="0">
                <a:solidFill>
                  <a:srgbClr val="473D3C"/>
                </a:solidFill>
                <a:latin typeface="Overpass" pitchFamily="34" charset="0"/>
                <a:ea typeface="Overpass" pitchFamily="34" charset="-122"/>
                <a:cs typeface="Overpass" pitchFamily="34" charset="-120"/>
              </a:rPr>
              <a:t>Users input calendar availabilities and hangout preferences</a:t>
            </a:r>
            <a:endParaRPr lang="en-US" sz="1350" dirty="0"/>
          </a:p>
        </p:txBody>
      </p:sp>
      <p:sp>
        <p:nvSpPr>
          <p:cNvPr id="7" name="Text 4"/>
          <p:cNvSpPr/>
          <p:nvPr/>
        </p:nvSpPr>
        <p:spPr>
          <a:xfrm>
            <a:off x="4091657" y="2524136"/>
            <a:ext cx="1828800" cy="857250"/>
          </a:xfrm>
          <a:prstGeom prst="rect">
            <a:avLst/>
          </a:prstGeom>
          <a:noFill/>
          <a:ln/>
        </p:spPr>
        <p:txBody>
          <a:bodyPr wrap="square" lIns="0" tIns="0" rIns="0" bIns="0" rtlCol="0" anchor="t"/>
          <a:lstStyle/>
          <a:p>
            <a:pPr algn="l">
              <a:lnSpc>
                <a:spcPts val="1688"/>
              </a:lnSpc>
            </a:pPr>
            <a:r>
              <a:rPr lang="en-US" sz="1400" b="0" spc="-36" kern="0" dirty="0">
                <a:solidFill>
                  <a:srgbClr val="D8240C"/>
                </a:solidFill>
                <a:latin typeface="Overpass" pitchFamily="34" charset="0"/>
                <a:ea typeface="Overpass" pitchFamily="34" charset="-122"/>
                <a:cs typeface="Overpass" pitchFamily="34" charset="-120"/>
              </a:rPr>
              <a:t>Sends nudges to communicate to friends at a certain cadence</a:t>
            </a:r>
            <a:endParaRPr lang="en-US" sz="1350" dirty="0"/>
          </a:p>
        </p:txBody>
      </p:sp>
      <p:sp>
        <p:nvSpPr>
          <p:cNvPr id="8" name="Text 5"/>
          <p:cNvSpPr/>
          <p:nvPr/>
        </p:nvSpPr>
        <p:spPr>
          <a:xfrm>
            <a:off x="5818558" y="2524136"/>
            <a:ext cx="1828800" cy="1071563"/>
          </a:xfrm>
          <a:prstGeom prst="rect">
            <a:avLst/>
          </a:prstGeom>
          <a:noFill/>
          <a:ln/>
        </p:spPr>
        <p:txBody>
          <a:bodyPr wrap="square" lIns="0" tIns="0" rIns="0" bIns="0" rtlCol="0" anchor="t"/>
          <a:lstStyle/>
          <a:p>
            <a:pPr algn="l">
              <a:lnSpc>
                <a:spcPts val="1688"/>
              </a:lnSpc>
            </a:pPr>
            <a:r>
              <a:rPr lang="en-US" sz="1400" b="0" spc="-36" kern="0" dirty="0">
                <a:solidFill>
                  <a:srgbClr val="473D3C"/>
                </a:solidFill>
                <a:latin typeface="Overpass" pitchFamily="34" charset="0"/>
                <a:ea typeface="Overpass" pitchFamily="34" charset="-122"/>
                <a:cs typeface="Overpass" pitchFamily="34" charset="-120"/>
              </a:rPr>
              <a:t>Asks intimate questions to encourage vulnerability and reflection</a:t>
            </a:r>
            <a:endParaRPr lang="en-US" sz="1350" dirty="0"/>
          </a:p>
        </p:txBody>
      </p:sp>
      <p:sp>
        <p:nvSpPr>
          <p:cNvPr id="9" name="Shape 6"/>
          <p:cNvSpPr/>
          <p:nvPr/>
        </p:nvSpPr>
        <p:spPr>
          <a:xfrm>
            <a:off x="373382" y="1540183"/>
            <a:ext cx="523875" cy="523943"/>
          </a:xfrm>
          <a:prstGeom prst="ellipse">
            <a:avLst/>
          </a:prstGeom>
          <a:solidFill>
            <a:srgbClr val="FFFEFA"/>
          </a:solidFill>
          <a:ln/>
        </p:spPr>
      </p:sp>
      <p:sp>
        <p:nvSpPr>
          <p:cNvPr id="10" name="Shape 7"/>
          <p:cNvSpPr/>
          <p:nvPr/>
        </p:nvSpPr>
        <p:spPr>
          <a:xfrm>
            <a:off x="2102310" y="1540183"/>
            <a:ext cx="523875" cy="523943"/>
          </a:xfrm>
          <a:prstGeom prst="ellipse">
            <a:avLst/>
          </a:prstGeom>
          <a:solidFill>
            <a:srgbClr val="FFFEFA"/>
          </a:solidFill>
          <a:ln/>
        </p:spPr>
      </p:sp>
      <p:sp>
        <p:nvSpPr>
          <p:cNvPr id="11" name="Shape 8"/>
          <p:cNvSpPr/>
          <p:nvPr/>
        </p:nvSpPr>
        <p:spPr>
          <a:xfrm>
            <a:off x="3831239" y="1540183"/>
            <a:ext cx="523875" cy="523943"/>
          </a:xfrm>
          <a:prstGeom prst="ellipse">
            <a:avLst/>
          </a:prstGeom>
          <a:solidFill>
            <a:srgbClr val="FFFEFA"/>
          </a:solidFill>
          <a:ln/>
        </p:spPr>
      </p:sp>
      <p:sp>
        <p:nvSpPr>
          <p:cNvPr id="12" name="Shape 9"/>
          <p:cNvSpPr/>
          <p:nvPr/>
        </p:nvSpPr>
        <p:spPr>
          <a:xfrm>
            <a:off x="5560167" y="1540183"/>
            <a:ext cx="523875" cy="523943"/>
          </a:xfrm>
          <a:prstGeom prst="ellipse">
            <a:avLst/>
          </a:prstGeom>
          <a:solidFill>
            <a:srgbClr val="FFFEFA"/>
          </a:solidFill>
          <a:ln/>
        </p:spPr>
      </p:sp>
      <p:sp>
        <p:nvSpPr>
          <p:cNvPr id="13" name="Shape 10"/>
          <p:cNvSpPr/>
          <p:nvPr/>
        </p:nvSpPr>
        <p:spPr>
          <a:xfrm>
            <a:off x="7289095" y="1540183"/>
            <a:ext cx="523875" cy="523943"/>
          </a:xfrm>
          <a:prstGeom prst="ellipse">
            <a:avLst/>
          </a:prstGeom>
          <a:solidFill>
            <a:srgbClr val="FFFEFA"/>
          </a:solidFill>
          <a:ln/>
        </p:spPr>
      </p:sp>
      <p:pic>
        <p:nvPicPr>
          <p:cNvPr id="14" name="Image 0" descr="https://external-media.api.pitch.com/provider/icons8/fluent-systems-filled/checkmark.svg">    </p:cNvPr>
          <p:cNvPicPr>
            <a:picLocks noChangeAspect="1"/>
          </p:cNvPicPr>
          <p:nvPr/>
        </p:nvPicPr>
        <p:blipFill>
          <a:blip r:embed="rId1">
            <a:extLst>
              <a:ext uri="{96DAC541-7B7A-43D3-8B79-37D633B846F1}">
                <asvg:svgBlip xmlns:asvg="http://schemas.microsoft.com/office/drawing/2016/SVG/main" r:embed="rId2"/>
              </a:ext>
            </a:extLst>
          </a:blip>
          <a:srcRect l="0" r="0" t="0" b="0"/>
          <a:stretch/>
        </p:blipFill>
        <p:spPr>
          <a:xfrm>
            <a:off x="636270" y="1829927"/>
            <a:ext cx="514350" cy="514350"/>
          </a:xfrm>
          <a:prstGeom prst="rect">
            <a:avLst/>
          </a:prstGeom>
        </p:spPr>
      </p:pic>
      <p:pic>
        <p:nvPicPr>
          <p:cNvPr id="15" name="Image 1" descr="https://external-media.api.pitch.com/provider/icons8/fluent-systems-filled/calendar.svg">    </p:cNvPr>
          <p:cNvPicPr>
            <a:picLocks noChangeAspect="1"/>
          </p:cNvPicPr>
          <p:nvPr/>
        </p:nvPicPr>
        <p:blipFill>
          <a:blip r:embed="rId3">
            <a:extLst>
              <a:ext uri="{96DAC541-7B7A-43D3-8B79-37D633B846F1}">
                <asvg:svgBlip xmlns:asvg="http://schemas.microsoft.com/office/drawing/2016/SVG/main" r:embed="rId4"/>
              </a:ext>
            </a:extLst>
          </a:blip>
          <a:srcRect l="0" r="0" t="0" b="0"/>
          <a:stretch/>
        </p:blipFill>
        <p:spPr>
          <a:xfrm>
            <a:off x="2368289" y="1829927"/>
            <a:ext cx="514350" cy="514350"/>
          </a:xfrm>
          <a:prstGeom prst="rect">
            <a:avLst/>
          </a:prstGeom>
        </p:spPr>
      </p:pic>
      <p:pic>
        <p:nvPicPr>
          <p:cNvPr id="16" name="Image 2" descr="https://external-media.api.pitch.com/provider/icons8/fluent-systems-filled/phone.svg">    </p:cNvPr>
          <p:cNvPicPr>
            <a:picLocks noChangeAspect="1"/>
          </p:cNvPicPr>
          <p:nvPr/>
        </p:nvPicPr>
        <p:blipFill>
          <a:blip r:embed="rId5">
            <a:extLst>
              <a:ext uri="{96DAC541-7B7A-43D3-8B79-37D633B846F1}">
                <asvg:svgBlip xmlns:asvg="http://schemas.microsoft.com/office/drawing/2016/SVG/main" r:embed="rId6"/>
              </a:ext>
            </a:extLst>
          </a:blip>
          <a:srcRect l="0" r="0" t="0" b="0"/>
          <a:stretch/>
        </p:blipFill>
        <p:spPr>
          <a:xfrm>
            <a:off x="4092364" y="1829927"/>
            <a:ext cx="514350" cy="514350"/>
          </a:xfrm>
          <a:prstGeom prst="rect">
            <a:avLst/>
          </a:prstGeom>
        </p:spPr>
      </p:pic>
      <p:pic>
        <p:nvPicPr>
          <p:cNvPr id="17" name="Image 3" descr="https://external-media.api.pitch.com/provider/icons8/fluent-systems-regular/thinking-bubble.svg">    </p:cNvPr>
          <p:cNvPicPr>
            <a:picLocks noChangeAspect="1"/>
          </p:cNvPicPr>
          <p:nvPr/>
        </p:nvPicPr>
        <p:blipFill>
          <a:blip r:embed="rId7">
            <a:extLst>
              <a:ext uri="{96DAC541-7B7A-43D3-8B79-37D633B846F1}">
                <asvg:svgBlip xmlns:asvg="http://schemas.microsoft.com/office/drawing/2016/SVG/main" r:embed="rId8"/>
              </a:ext>
            </a:extLst>
          </a:blip>
          <a:srcRect l="0" r="0" t="0" b="0"/>
          <a:stretch/>
        </p:blipFill>
        <p:spPr>
          <a:xfrm>
            <a:off x="5818795" y="1809887"/>
            <a:ext cx="514350" cy="514350"/>
          </a:xfrm>
          <a:prstGeom prst="rect">
            <a:avLst/>
          </a:prstGeom>
        </p:spPr>
      </p:pic>
      <p:pic>
        <p:nvPicPr>
          <p:cNvPr id="18" name="Image 4" descr="https://external-media.api.pitch.com/provider/icons8/fluent-systems-regular/glasses.svg">    </p:cNvPr>
          <p:cNvPicPr>
            <a:picLocks noChangeAspect="1"/>
          </p:cNvPicPr>
          <p:nvPr/>
        </p:nvPicPr>
        <p:blipFill>
          <a:blip r:embed="rId9">
            <a:extLst>
              <a:ext uri="{96DAC541-7B7A-43D3-8B79-37D633B846F1}">
                <asvg:svgBlip xmlns:asvg="http://schemas.microsoft.com/office/drawing/2016/SVG/main" r:embed="rId10"/>
              </a:ext>
            </a:extLst>
          </a:blip>
          <a:srcRect l="0" r="0" t="0" b="0"/>
          <a:stretch/>
        </p:blipFill>
        <p:spPr>
          <a:xfrm>
            <a:off x="7544828" y="1830075"/>
            <a:ext cx="514350" cy="514350"/>
          </a:xfrm>
          <a:prstGeom prst="rect">
            <a:avLst/>
          </a:prstGeom>
        </p:spPr>
      </p:pic>
      <p:pic>
        <p:nvPicPr>
          <p:cNvPr id="19" name="Image 5" descr="https://pitch-assets-ccb95893-de3f-4266-973c-20049231b248.s3.eu-west-1.amazonaws.com/try-pitch-pdf-export-logo.svg">
            <a:hlinkClick r:id="rId13" tooltip=""/>
          </p:cNvPr>
          <p:cNvPicPr>
            <a:picLocks noChangeAspect="1"/>
          </p:cNvPicPr>
          <p:nvPr/>
        </p:nvPicPr>
        <p:blipFill>
          <a:blip r:embed="rId11">
            <a:extLst>
              <a:ext uri="{96DAC541-7B7A-43D3-8B79-37D633B846F1}">
                <asvg:svgBlip xmlns:asvg="http://schemas.microsoft.com/office/drawing/2016/SVG/main" r:embed="rId12"/>
              </a:ext>
            </a:extLst>
          </a:blip>
          <a:srcRect l="0" r="0" t="0" b="0"/>
          <a:stretch/>
        </p:blipFill>
        <p:spPr>
          <a:xfrm>
            <a:off x="136595" y="4803153"/>
            <a:ext cx="515221" cy="22730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EFA"/>
        </a:solidFill>
      </p:bgPr>
    </p:bg>
    <p:spTree>
      <p:nvGrpSpPr>
        <p:cNvPr id="1" name=""/>
        <p:cNvGrpSpPr/>
        <p:nvPr/>
      </p:nvGrpSpPr>
      <p:grpSpPr>
        <a:xfrm>
          <a:off x="0" y="0"/>
          <a:ext cx="0" cy="0"/>
          <a:chOff x="0" y="0"/>
          <a:chExt cx="0" cy="0"/>
        </a:xfrm>
      </p:grpSpPr>
      <p:sp>
        <p:nvSpPr>
          <p:cNvPr id="3" name="Text 0"/>
          <p:cNvSpPr/>
          <p:nvPr/>
        </p:nvSpPr>
        <p:spPr>
          <a:xfrm>
            <a:off x="476344" y="3349962"/>
            <a:ext cx="2743200" cy="714375"/>
          </a:xfrm>
          <a:prstGeom prst="rect">
            <a:avLst/>
          </a:prstGeom>
          <a:noFill/>
          <a:ln/>
        </p:spPr>
        <p:txBody>
          <a:bodyPr wrap="square" lIns="0" tIns="0" rIns="0" bIns="0" rtlCol="0" anchor="t"/>
          <a:lstStyle/>
          <a:p>
            <a:pPr algn="ctr">
              <a:lnSpc>
                <a:spcPts val="1406"/>
              </a:lnSpc>
            </a:pPr>
            <a:r>
              <a:rPr lang="en-US" sz="1100" b="1" spc="-60" kern="0" dirty="0">
                <a:solidFill>
                  <a:srgbClr val="473D3C"/>
                </a:solidFill>
                <a:latin typeface="Overpass" pitchFamily="34" charset="0"/>
                <a:ea typeface="Overpass" pitchFamily="34" charset="-122"/>
                <a:cs typeface="Overpass" pitchFamily="34" charset="-120"/>
              </a:rPr>
              <a:t>Gabriel Iluma</a:t>
            </a:r>
            <a:endParaRPr lang="en-US" sz="1125" dirty="0"/>
          </a:p>
          <a:p>
            <a:pPr algn="ctr">
              <a:lnSpc>
                <a:spcPts val="1406"/>
              </a:lnSpc>
            </a:pPr>
            <a:r>
              <a:rPr lang="en-US" sz="1100" b="0" spc="-60" kern="0" dirty="0">
                <a:solidFill>
                  <a:srgbClr val="473D3C"/>
                </a:solidFill>
                <a:latin typeface="Overpass" pitchFamily="34" charset="0"/>
                <a:ea typeface="Overpass" pitchFamily="34" charset="-122"/>
                <a:cs typeface="Overpass" pitchFamily="34" charset="-120"/>
              </a:rPr>
              <a:t>Abuja, Nigeria</a:t>
            </a:r>
            <a:endParaRPr lang="en-US" sz="1125" dirty="0"/>
          </a:p>
          <a:p>
            <a:pPr algn="ctr">
              <a:lnSpc>
                <a:spcPts val="1406"/>
              </a:lnSpc>
            </a:pPr>
            <a:r>
              <a:rPr lang="en-US" sz="1100" b="0" spc="-60" kern="0" dirty="0">
                <a:solidFill>
                  <a:srgbClr val="473D3C"/>
                </a:solidFill>
                <a:latin typeface="Overpass" pitchFamily="34" charset="0"/>
                <a:ea typeface="Overpass" pitchFamily="34" charset="-122"/>
                <a:cs typeface="Overpass" pitchFamily="34" charset="-120"/>
              </a:rPr>
              <a:t>Product Design &amp; Computer Science</a:t>
            </a:r>
            <a:endParaRPr lang="en-US" sz="1125" dirty="0"/>
          </a:p>
          <a:p>
            <a:pPr algn="ctr">
              <a:lnSpc>
                <a:spcPts val="1406"/>
              </a:lnSpc>
            </a:pPr>
            <a:r>
              <a:rPr lang="en-US" sz="1100" b="0" spc="-60" kern="0" dirty="0">
                <a:solidFill>
                  <a:srgbClr val="473D3C"/>
                </a:solidFill>
                <a:latin typeface="Overpass" pitchFamily="34" charset="0"/>
                <a:ea typeface="Overpass" pitchFamily="34" charset="-122"/>
                <a:cs typeface="Overpass" pitchFamily="34" charset="-120"/>
              </a:rPr>
              <a:t>Class of 2024</a:t>
            </a:r>
            <a:endParaRPr lang="en-US" sz="1125" dirty="0"/>
          </a:p>
        </p:txBody>
      </p:sp>
      <p:sp>
        <p:nvSpPr>
          <p:cNvPr id="4" name="Text 1"/>
          <p:cNvSpPr/>
          <p:nvPr/>
        </p:nvSpPr>
        <p:spPr>
          <a:xfrm>
            <a:off x="6047167" y="3349475"/>
            <a:ext cx="2743200" cy="714375"/>
          </a:xfrm>
          <a:prstGeom prst="rect">
            <a:avLst/>
          </a:prstGeom>
          <a:noFill/>
          <a:ln/>
        </p:spPr>
        <p:txBody>
          <a:bodyPr wrap="square" lIns="0" tIns="0" rIns="0" bIns="0" rtlCol="0" anchor="t"/>
          <a:lstStyle/>
          <a:p>
            <a:pPr algn="ctr">
              <a:lnSpc>
                <a:spcPts val="1406"/>
              </a:lnSpc>
            </a:pPr>
            <a:r>
              <a:rPr lang="en-US" sz="1100" b="1" spc="-60" kern="0" dirty="0">
                <a:solidFill>
                  <a:srgbClr val="473D3C"/>
                </a:solidFill>
                <a:latin typeface="Overpass" pitchFamily="34" charset="0"/>
                <a:ea typeface="Overpass" pitchFamily="34" charset="-122"/>
                <a:cs typeface="Overpass" pitchFamily="34" charset="-120"/>
              </a:rPr>
              <a:t>Chloe Pae</a:t>
            </a:r>
            <a:endParaRPr lang="en-US" sz="1125" dirty="0"/>
          </a:p>
          <a:p>
            <a:pPr algn="ctr">
              <a:lnSpc>
                <a:spcPts val="1406"/>
              </a:lnSpc>
            </a:pPr>
            <a:r>
              <a:rPr lang="en-US" sz="1100" b="0" spc="-60" kern="0" dirty="0">
                <a:solidFill>
                  <a:srgbClr val="473D3C"/>
                </a:solidFill>
                <a:latin typeface="Overpass" pitchFamily="34" charset="0"/>
                <a:ea typeface="Overpass" pitchFamily="34" charset="-122"/>
                <a:cs typeface="Overpass" pitchFamily="34" charset="-120"/>
              </a:rPr>
              <a:t>New York City</a:t>
            </a:r>
            <a:endParaRPr lang="en-US" sz="1125" dirty="0"/>
          </a:p>
          <a:p>
            <a:pPr algn="ctr">
              <a:lnSpc>
                <a:spcPts val="1406"/>
              </a:lnSpc>
            </a:pPr>
            <a:r>
              <a:rPr lang="en-US" sz="1100" b="0" spc="-60" kern="0" dirty="0">
                <a:solidFill>
                  <a:srgbClr val="473D3C"/>
                </a:solidFill>
                <a:latin typeface="Overpass" pitchFamily="34" charset="0"/>
                <a:ea typeface="Overpass" pitchFamily="34" charset="-122"/>
                <a:cs typeface="Overpass" pitchFamily="34" charset="-120"/>
              </a:rPr>
              <a:t>Symbolic Systems</a:t>
            </a:r>
            <a:endParaRPr lang="en-US" sz="1125" dirty="0"/>
          </a:p>
          <a:p>
            <a:pPr algn="ctr">
              <a:lnSpc>
                <a:spcPts val="1406"/>
              </a:lnSpc>
            </a:pPr>
            <a:r>
              <a:rPr lang="en-US" sz="1100" b="0" spc="-60" kern="0" dirty="0">
                <a:solidFill>
                  <a:srgbClr val="473D3C"/>
                </a:solidFill>
                <a:latin typeface="Overpass" pitchFamily="34" charset="0"/>
                <a:ea typeface="Overpass" pitchFamily="34" charset="-122"/>
                <a:cs typeface="Overpass" pitchFamily="34" charset="-120"/>
              </a:rPr>
              <a:t>Class of 2024</a:t>
            </a:r>
            <a:endParaRPr lang="en-US" sz="1125" dirty="0"/>
          </a:p>
        </p:txBody>
      </p:sp>
      <p:sp>
        <p:nvSpPr>
          <p:cNvPr id="5" name="Text 2"/>
          <p:cNvSpPr/>
          <p:nvPr/>
        </p:nvSpPr>
        <p:spPr>
          <a:xfrm>
            <a:off x="3263145" y="3349475"/>
            <a:ext cx="2743200" cy="714375"/>
          </a:xfrm>
          <a:prstGeom prst="rect">
            <a:avLst/>
          </a:prstGeom>
          <a:noFill/>
          <a:ln/>
        </p:spPr>
        <p:txBody>
          <a:bodyPr wrap="square" lIns="0" tIns="0" rIns="0" bIns="0" rtlCol="0" anchor="t"/>
          <a:lstStyle/>
          <a:p>
            <a:pPr algn="ctr">
              <a:lnSpc>
                <a:spcPts val="1406"/>
              </a:lnSpc>
            </a:pPr>
            <a:r>
              <a:rPr lang="en-US" sz="1100" b="1" spc="-60" kern="0" dirty="0">
                <a:solidFill>
                  <a:srgbClr val="473D3C"/>
                </a:solidFill>
                <a:latin typeface="Overpass" pitchFamily="34" charset="0"/>
                <a:ea typeface="Overpass" pitchFamily="34" charset="-122"/>
                <a:cs typeface="Overpass" pitchFamily="34" charset="-120"/>
              </a:rPr>
              <a:t>Paige Olson</a:t>
            </a:r>
            <a:endParaRPr lang="en-US" sz="1125" dirty="0"/>
          </a:p>
          <a:p>
            <a:pPr algn="ctr">
              <a:lnSpc>
                <a:spcPts val="1406"/>
              </a:lnSpc>
            </a:pPr>
            <a:r>
              <a:rPr lang="en-US" sz="1100" b="0" spc="-60" kern="0" dirty="0">
                <a:solidFill>
                  <a:srgbClr val="473D3C"/>
                </a:solidFill>
                <a:latin typeface="Overpass" pitchFamily="34" charset="0"/>
                <a:ea typeface="Overpass" pitchFamily="34" charset="-122"/>
                <a:cs typeface="Overpass" pitchFamily="34" charset="-120"/>
              </a:rPr>
              <a:t>San Diego</a:t>
            </a:r>
            <a:endParaRPr lang="en-US" sz="1125" dirty="0"/>
          </a:p>
          <a:p>
            <a:pPr algn="ctr">
              <a:lnSpc>
                <a:spcPts val="1406"/>
              </a:lnSpc>
            </a:pPr>
            <a:r>
              <a:rPr lang="en-US" sz="1100" b="0" spc="-60" kern="0" dirty="0">
                <a:solidFill>
                  <a:srgbClr val="473D3C"/>
                </a:solidFill>
                <a:latin typeface="Overpass" pitchFamily="34" charset="0"/>
                <a:ea typeface="Overpass" pitchFamily="34" charset="-122"/>
                <a:cs typeface="Overpass" pitchFamily="34" charset="-120"/>
              </a:rPr>
              <a:t>Symbolic Systems</a:t>
            </a:r>
            <a:endParaRPr lang="en-US" sz="1125" dirty="0"/>
          </a:p>
          <a:p>
            <a:pPr algn="ctr">
              <a:lnSpc>
                <a:spcPts val="1406"/>
              </a:lnSpc>
            </a:pPr>
            <a:r>
              <a:rPr lang="en-US" sz="1100" b="0" spc="-60" kern="0" dirty="0">
                <a:solidFill>
                  <a:srgbClr val="473D3C"/>
                </a:solidFill>
                <a:latin typeface="Overpass" pitchFamily="34" charset="0"/>
                <a:ea typeface="Overpass" pitchFamily="34" charset="-122"/>
                <a:cs typeface="Overpass" pitchFamily="34" charset="-120"/>
              </a:rPr>
              <a:t>Class of 2024</a:t>
            </a:r>
            <a:endParaRPr lang="en-US" sz="1125" dirty="0"/>
          </a:p>
        </p:txBody>
      </p:sp>
      <p:sp>
        <p:nvSpPr>
          <p:cNvPr id="6" name="Text 3"/>
          <p:cNvSpPr/>
          <p:nvPr/>
        </p:nvSpPr>
        <p:spPr>
          <a:xfrm>
            <a:off x="476250" y="477664"/>
            <a:ext cx="2743200" cy="476250"/>
          </a:xfrm>
          <a:prstGeom prst="rect">
            <a:avLst/>
          </a:prstGeom>
          <a:noFill/>
          <a:ln/>
        </p:spPr>
        <p:txBody>
          <a:bodyPr wrap="square" lIns="0" tIns="0" rIns="0" bIns="0" rtlCol="0" anchor="t"/>
          <a:lstStyle/>
          <a:p>
            <a:pPr algn="l">
              <a:lnSpc>
                <a:spcPts val="3750"/>
              </a:lnSpc>
            </a:pPr>
            <a:r>
              <a:rPr lang="en-US" sz="3000" b="1" spc="-36" kern="0" dirty="0">
                <a:solidFill>
                  <a:srgbClr val="D8240C"/>
                </a:solidFill>
                <a:latin typeface="Overpass" pitchFamily="34" charset="0"/>
                <a:ea typeface="Overpass" pitchFamily="34" charset="-122"/>
                <a:cs typeface="Overpass" pitchFamily="34" charset="-120"/>
              </a:rPr>
              <a:t>Team</a:t>
            </a:r>
            <a:endParaRPr lang="en-US" sz="3000" dirty="0"/>
          </a:p>
        </p:txBody>
      </p:sp>
      <p:pic>
        <p:nvPicPr>
          <p:cNvPr id="7" name="Image 0" descr="https://pitch-assets-ccb95893-de3f-4266-973c-20049231b248.s3.eu-west-1.amazonaws.com/f93d9917-d3c0-4284-95ef-4002c656b8e4?pitch-bytes=749284&amp;pitch-content-type=image%2Fjpeg">    </p:cNvPr>
          <p:cNvPicPr>
            <a:picLocks noChangeAspect="1"/>
          </p:cNvPicPr>
          <p:nvPr/>
        </p:nvPicPr>
        <p:blipFill>
          <a:blip r:embed="rId1"/>
          <a:srcRect l="12703" r="4652" t="35198" b="2818"/>
          <a:stretch/>
        </p:blipFill>
        <p:spPr>
          <a:xfrm>
            <a:off x="830424" y="1235036"/>
            <a:ext cx="1905000" cy="1905000"/>
          </a:xfrm>
          <a:prstGeom prst="ellipse">
            <a:avLst/>
          </a:prstGeom>
        </p:spPr>
      </p:pic>
      <p:pic>
        <p:nvPicPr>
          <p:cNvPr id="8" name="Image 1" descr="https://pitch-assets-ccb95893-de3f-4266-973c-20049231b248.s3.eu-west-1.amazonaws.com/2fc11171-d333-4f30-8a72-2b89268018f2?pitch-bytes=523442&amp;pitch-content-type=image%2Fpng">    </p:cNvPr>
          <p:cNvPicPr>
            <a:picLocks noChangeAspect="1"/>
          </p:cNvPicPr>
          <p:nvPr/>
        </p:nvPicPr>
        <p:blipFill>
          <a:blip r:embed="rId2"/>
          <a:srcRect l="0" r="0" t="9165" b="16271"/>
          <a:stretch/>
        </p:blipFill>
        <p:spPr>
          <a:xfrm>
            <a:off x="3623172" y="1232411"/>
            <a:ext cx="1905000" cy="1905000"/>
          </a:xfrm>
          <a:prstGeom prst="ellipse">
            <a:avLst/>
          </a:prstGeom>
        </p:spPr>
      </p:pic>
      <p:pic>
        <p:nvPicPr>
          <p:cNvPr id="9" name="Image 2" descr="https://pitch-assets-ccb95893-de3f-4266-973c-20049231b248.s3.eu-west-1.amazonaws.com/0d6a6fbf-e672-4fdb-855b-6256971c870a?pitch-bytes=394156&amp;pitch-content-type=image%2Fjpeg">    </p:cNvPr>
          <p:cNvPicPr>
            <a:picLocks noChangeAspect="1"/>
          </p:cNvPicPr>
          <p:nvPr/>
        </p:nvPicPr>
        <p:blipFill>
          <a:blip r:embed="rId3"/>
          <a:srcRect l="0" r="0" t="6671" b="21890"/>
          <a:stretch/>
        </p:blipFill>
        <p:spPr>
          <a:xfrm>
            <a:off x="6402545" y="1236474"/>
            <a:ext cx="1905000" cy="1905000"/>
          </a:xfrm>
          <a:prstGeom prst="ellipse">
            <a:avLst/>
          </a:prstGeom>
        </p:spPr>
      </p:pic>
      <p:pic>
        <p:nvPicPr>
          <p:cNvPr id="10" name="Image 3" descr="https://pitch-assets-ccb95893-de3f-4266-973c-20049231b248.s3.eu-west-1.amazonaws.com/try-pitch-pdf-export-logo.svg">
            <a:hlinkClick r:id="rId6" tooltip=""/>
          </p:cNvPr>
          <p:cNvPicPr>
            <a:picLocks noChangeAspect="1"/>
          </p:cNvPicPr>
          <p:nvPr/>
        </p:nvPicPr>
        <p:blipFill>
          <a:blip r:embed="rId4">
            <a:extLst>
              <a:ext uri="{96DAC541-7B7A-43D3-8B79-37D633B846F1}">
                <asvg:svgBlip xmlns:asvg="http://schemas.microsoft.com/office/drawing/2016/SVG/main" r:embed="rId5"/>
              </a:ext>
            </a:extLst>
          </a:blip>
          <a:srcRect l="0" r="0" t="0" b="0"/>
          <a:stretch/>
        </p:blipFill>
        <p:spPr>
          <a:xfrm>
            <a:off x="136595" y="4803153"/>
            <a:ext cx="515221" cy="227303"/>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30">
    <p:bg>
      <p:bgPr>
        <a:solidFill>
          <a:srgbClr val="FFFEFA"/>
        </a:solidFill>
      </p:bgPr>
    </p:bg>
    <p:spTree>
      <p:nvGrpSpPr>
        <p:cNvPr id="1" name=""/>
        <p:cNvGrpSpPr/>
        <p:nvPr/>
      </p:nvGrpSpPr>
      <p:grpSpPr>
        <a:xfrm>
          <a:off x="0" y="0"/>
          <a:ext cx="0" cy="0"/>
          <a:chOff x="0" y="0"/>
          <a:chExt cx="0" cy="0"/>
        </a:xfrm>
      </p:grpSpPr>
      <p:sp>
        <p:nvSpPr>
          <p:cNvPr id="3" name="Text 0"/>
          <p:cNvSpPr/>
          <p:nvPr/>
        </p:nvSpPr>
        <p:spPr>
          <a:xfrm>
            <a:off x="405748" y="352960"/>
            <a:ext cx="2743200" cy="327422"/>
          </a:xfrm>
          <a:prstGeom prst="rect">
            <a:avLst/>
          </a:prstGeom>
          <a:noFill/>
          <a:ln/>
        </p:spPr>
        <p:txBody>
          <a:bodyPr wrap="square" lIns="0" tIns="0" rIns="0" bIns="0" rtlCol="0" anchor="t"/>
          <a:lstStyle/>
          <a:p>
            <a:pPr algn="l">
              <a:lnSpc>
                <a:spcPts val="2578"/>
              </a:lnSpc>
            </a:pPr>
            <a:r>
              <a:rPr lang="en-US" sz="2100" b="1" u="heavy" spc="-36" kern="0" dirty="0">
                <a:solidFill>
                  <a:srgbClr val="D8240C"/>
                </a:solidFill>
                <a:latin typeface="Overpass" pitchFamily="34" charset="0"/>
                <a:ea typeface="Overpass" pitchFamily="34" charset="-122"/>
                <a:cs typeface="Overpass" pitchFamily="34" charset="-120"/>
              </a:rPr>
              <a:t>Ethical Considerations</a:t>
            </a:r>
            <a:endParaRPr lang="en-US" sz="2063" dirty="0"/>
          </a:p>
        </p:txBody>
      </p:sp>
      <p:graphicFrame>
        <p:nvGraphicFramePr>
          <p:cNvPr id="31" name="Table 0"/>
          <p:cNvGraphicFramePr>
            <a:graphicFrameLocks noGrp="1"/>
          </p:cNvGraphicFramePr>
          <p:nvPr>
            <p:extLst>
              <p:ext uri="{D42A27DB-BD31-4B8C-83A1-F6EECF244321}">
                <p14:modId xmlns:p14="http://schemas.microsoft.com/office/powerpoint/2010/main" val="1579011935"/>
              </p:ext>
            </p:extLst>
          </p:nvPr>
        </p:nvGraphicFramePr>
        <p:xfrm>
          <a:off x="406142" y="804218"/>
          <a:ext cx="8262342" cy="4032126"/>
        </p:xfrm>
        <a:graphic>
          <a:graphicData uri="http://schemas.openxmlformats.org/drawingml/2006/table">
            <a:tbl>
              <a:tblPr/>
              <a:tblGrid>
                <a:gridCol w="2741414"/>
                <a:gridCol w="2741414"/>
                <a:gridCol w="2741414"/>
              </a:tblGrid>
              <a:tr h="366713">
                <a:tc>
                  <a:txBody>
                    <a:bodyPr/>
                    <a:lstStyle/>
                    <a:p>
                      <a:pPr algn="l"/>
                      <a:endParaRPr lang="en-US" sz="1313" dirty="0">
                        <a:latin typeface="Overpass" charset="0"/>
                        <a:ea typeface="Overpass" charset="0"/>
                        <a:cs typeface="Overpass" charset="0"/>
                      </a:endParaRPr>
                    </a:p>
                  </a:txBody>
                  <a:tcPr marL="83344" marR="83344" marT="83344" marB="83344" anchor="t">
                    <a:lnL w="9525" cap="flat" cmpd="sng" algn="ctr">
                      <a:solidFill>
                        <a:srgbClr val="D8240C">
                          <a:alpha val="100000"/>
                        </a:srgbClr>
                      </a:solidFill>
                      <a:prstDash val="solid"/>
                      <a:round/>
                      <a:headEnd type="none" w="med" len="med"/>
                      <a:tailEnd type="none" w="med" len="med"/>
                    </a:lnL>
                    <a:lnR w="9525" cap="flat" cmpd="sng" algn="ctr">
                      <a:solidFill>
                        <a:srgbClr val="D8240C">
                          <a:alpha val="100000"/>
                        </a:srgbClr>
                      </a:solidFill>
                      <a:prstDash val="solid"/>
                      <a:round/>
                      <a:headEnd type="none" w="med" len="med"/>
                      <a:tailEnd type="none" w="med" len="med"/>
                    </a:lnR>
                    <a:lnT w="9525" cap="flat" cmpd="sng" algn="ctr">
                      <a:solidFill>
                        <a:srgbClr val="D8240C">
                          <a:alpha val="100000"/>
                        </a:srgbClr>
                      </a:solidFill>
                      <a:prstDash val="solid"/>
                      <a:round/>
                      <a:headEnd type="none" w="med" len="med"/>
                      <a:tailEnd type="none" w="med" len="med"/>
                    </a:lnT>
                    <a:lnB w="9525" cap="flat" cmpd="sng" algn="ctr">
                      <a:solidFill>
                        <a:srgbClr val="D8240C">
                          <a:alpha val="100000"/>
                        </a:srgbClr>
                      </a:solidFill>
                      <a:prstDash val="solid"/>
                      <a:round/>
                      <a:headEnd type="none" w="med" len="med"/>
                      <a:tailEnd type="none" w="med" len="med"/>
                    </a:lnB>
                    <a:solidFill>
                      <a:srgbClr val="FFFEFA"/>
                    </a:solidFill>
                  </a:tcPr>
                </a:tc>
                <a:tc>
                  <a:txBody>
                    <a:bodyPr/>
                    <a:lstStyle/>
                    <a:p>
                      <a:pPr algn="ctr"/>
                      <a:r>
                        <a:rPr lang="en-US" sz="1300" b="1" dirty="0">
                          <a:solidFill>
                            <a:srgbClr val="473D3C"/>
                          </a:solidFill>
                          <a:latin typeface="Overpass" pitchFamily="34" charset="0"/>
                          <a:ea typeface="Overpass" pitchFamily="34" charset="-122"/>
                          <a:cs typeface="Overpass" pitchFamily="34" charset="-120"/>
                        </a:rPr>
                        <a:t>Serves</a:t>
                      </a:r>
                      <a:endParaRPr lang="en-US" sz="1313" dirty="0">
                        <a:latin typeface="Overpass" charset="0"/>
                        <a:ea typeface="Overpass" charset="0"/>
                        <a:cs typeface="Overpass" charset="0"/>
                      </a:endParaRPr>
                    </a:p>
                  </a:txBody>
                  <a:tcPr marL="83344" marR="83344" marT="83344" marB="83344" anchor="t">
                    <a:lnL w="9525" cap="flat" cmpd="sng" algn="ctr">
                      <a:solidFill>
                        <a:srgbClr val="D8240C">
                          <a:alpha val="100000"/>
                        </a:srgbClr>
                      </a:solidFill>
                      <a:prstDash val="solid"/>
                      <a:round/>
                      <a:headEnd type="none" w="med" len="med"/>
                      <a:tailEnd type="none" w="med" len="med"/>
                    </a:lnL>
                    <a:lnR w="9525" cap="flat" cmpd="sng" algn="ctr">
                      <a:solidFill>
                        <a:srgbClr val="D8240C">
                          <a:alpha val="100000"/>
                        </a:srgbClr>
                      </a:solidFill>
                      <a:prstDash val="solid"/>
                      <a:round/>
                      <a:headEnd type="none" w="med" len="med"/>
                      <a:tailEnd type="none" w="med" len="med"/>
                    </a:lnR>
                    <a:lnT w="9525" cap="flat" cmpd="sng" algn="ctr">
                      <a:solidFill>
                        <a:srgbClr val="D8240C">
                          <a:alpha val="100000"/>
                        </a:srgbClr>
                      </a:solidFill>
                      <a:prstDash val="solid"/>
                      <a:round/>
                      <a:headEnd type="none" w="med" len="med"/>
                      <a:tailEnd type="none" w="med" len="med"/>
                    </a:lnT>
                    <a:lnB w="9525" cap="flat" cmpd="sng" algn="ctr">
                      <a:solidFill>
                        <a:srgbClr val="D8240C">
                          <a:alpha val="100000"/>
                        </a:srgbClr>
                      </a:solidFill>
                      <a:prstDash val="solid"/>
                      <a:round/>
                      <a:headEnd type="none" w="med" len="med"/>
                      <a:tailEnd type="none" w="med" len="med"/>
                    </a:lnB>
                    <a:solidFill>
                      <a:srgbClr val="FFFEFA"/>
                    </a:solidFill>
                  </a:tcPr>
                </a:tc>
                <a:tc>
                  <a:txBody>
                    <a:bodyPr/>
                    <a:lstStyle/>
                    <a:p>
                      <a:pPr algn="ctr"/>
                      <a:r>
                        <a:rPr lang="en-US" sz="1300" b="1" dirty="0">
                          <a:solidFill>
                            <a:srgbClr val="473D3C"/>
                          </a:solidFill>
                          <a:latin typeface="Overpass" pitchFamily="34" charset="0"/>
                          <a:ea typeface="Overpass" pitchFamily="34" charset="-122"/>
                          <a:cs typeface="Overpass" pitchFamily="34" charset="-120"/>
                        </a:rPr>
                        <a:t>Excludes</a:t>
                      </a:r>
                      <a:endParaRPr lang="en-US" sz="1313" dirty="0">
                        <a:latin typeface="Overpass" charset="0"/>
                        <a:ea typeface="Overpass" charset="0"/>
                        <a:cs typeface="Overpass" charset="0"/>
                      </a:endParaRPr>
                    </a:p>
                  </a:txBody>
                  <a:tcPr marL="83344" marR="83344" marT="83344" marB="83344" anchor="t">
                    <a:lnL w="9525" cap="flat" cmpd="sng" algn="ctr">
                      <a:solidFill>
                        <a:srgbClr val="D8240C">
                          <a:alpha val="100000"/>
                        </a:srgbClr>
                      </a:solidFill>
                      <a:prstDash val="solid"/>
                      <a:round/>
                      <a:headEnd type="none" w="med" len="med"/>
                      <a:tailEnd type="none" w="med" len="med"/>
                    </a:lnL>
                    <a:lnR w="9525" cap="flat" cmpd="sng" algn="ctr">
                      <a:solidFill>
                        <a:srgbClr val="D8240C">
                          <a:alpha val="100000"/>
                        </a:srgbClr>
                      </a:solidFill>
                      <a:prstDash val="solid"/>
                      <a:round/>
                      <a:headEnd type="none" w="med" len="med"/>
                      <a:tailEnd type="none" w="med" len="med"/>
                    </a:lnR>
                    <a:lnT w="9525" cap="flat" cmpd="sng" algn="ctr">
                      <a:solidFill>
                        <a:srgbClr val="D8240C">
                          <a:alpha val="100000"/>
                        </a:srgbClr>
                      </a:solidFill>
                      <a:prstDash val="solid"/>
                      <a:round/>
                      <a:headEnd type="none" w="med" len="med"/>
                      <a:tailEnd type="none" w="med" len="med"/>
                    </a:lnT>
                    <a:lnB w="9525" cap="flat" cmpd="sng" algn="ctr">
                      <a:solidFill>
                        <a:srgbClr val="D8240C">
                          <a:alpha val="100000"/>
                        </a:srgbClr>
                      </a:solidFill>
                      <a:prstDash val="solid"/>
                      <a:round/>
                      <a:headEnd type="none" w="med" len="med"/>
                      <a:tailEnd type="none" w="med" len="med"/>
                    </a:lnB>
                    <a:solidFill>
                      <a:srgbClr val="FFFEFA"/>
                    </a:solidFill>
                  </a:tcPr>
                </a:tc>
              </a:tr>
              <a:tr h="649226">
                <a:tc>
                  <a:txBody>
                    <a:bodyPr/>
                    <a:lstStyle/>
                    <a:p>
                      <a:pPr algn="l"/>
                      <a:r>
                        <a:rPr lang="en-US" sz="1300" b="1" dirty="0">
                          <a:solidFill>
                            <a:srgbClr val="473D3C"/>
                          </a:solidFill>
                          <a:latin typeface="Overpass" pitchFamily="34" charset="0"/>
                          <a:ea typeface="Overpass" pitchFamily="34" charset="-122"/>
                          <a:cs typeface="Overpass" pitchFamily="34" charset="-120"/>
                        </a:rPr>
                        <a:t>Inclusivity and Access</a:t>
                      </a:r>
                      <a:endParaRPr lang="en-US" sz="1313" dirty="0">
                        <a:latin typeface="Overpass" charset="0"/>
                        <a:ea typeface="Overpass" charset="0"/>
                        <a:cs typeface="Overpass" charset="0"/>
                      </a:endParaRPr>
                    </a:p>
                  </a:txBody>
                  <a:tcPr marL="83344" marR="83344" marT="83344" marB="83344" anchor="t">
                    <a:lnL w="9525" cap="flat" cmpd="sng" algn="ctr">
                      <a:solidFill>
                        <a:srgbClr val="D8240C">
                          <a:alpha val="100000"/>
                        </a:srgbClr>
                      </a:solidFill>
                      <a:prstDash val="solid"/>
                      <a:round/>
                      <a:headEnd type="none" w="med" len="med"/>
                      <a:tailEnd type="none" w="med" len="med"/>
                    </a:lnL>
                    <a:lnR w="9525" cap="flat" cmpd="sng" algn="ctr">
                      <a:solidFill>
                        <a:srgbClr val="D8240C">
                          <a:alpha val="100000"/>
                        </a:srgbClr>
                      </a:solidFill>
                      <a:prstDash val="solid"/>
                      <a:round/>
                      <a:headEnd type="none" w="med" len="med"/>
                      <a:tailEnd type="none" w="med" len="med"/>
                    </a:lnR>
                    <a:lnT w="9525" cap="flat" cmpd="sng" algn="ctr">
                      <a:solidFill>
                        <a:srgbClr val="D8240C">
                          <a:alpha val="100000"/>
                        </a:srgbClr>
                      </a:solidFill>
                      <a:prstDash val="solid"/>
                      <a:round/>
                      <a:headEnd type="none" w="med" len="med"/>
                      <a:tailEnd type="none" w="med" len="med"/>
                    </a:lnT>
                    <a:lnB w="9525" cap="flat" cmpd="sng" algn="ctr">
                      <a:solidFill>
                        <a:srgbClr val="D8240C">
                          <a:alpha val="100000"/>
                        </a:srgbClr>
                      </a:solidFill>
                      <a:prstDash val="solid"/>
                      <a:round/>
                      <a:headEnd type="none" w="med" len="med"/>
                      <a:tailEnd type="none" w="med" len="med"/>
                    </a:lnB>
                    <a:solidFill>
                      <a:srgbClr val="FFFEFA"/>
                    </a:solidFill>
                  </a:tcPr>
                </a:tc>
                <a:tc>
                  <a:txBody>
                    <a:bodyPr/>
                    <a:lstStyle/>
                    <a:p>
                      <a:pPr algn="l"/>
                      <a:r>
                        <a:rPr lang="en-US" sz="1300" dirty="0">
                          <a:solidFill>
                            <a:srgbClr val="473D3C"/>
                          </a:solidFill>
                          <a:latin typeface="Overpass" pitchFamily="34" charset="0"/>
                          <a:ea typeface="Overpass" pitchFamily="34" charset="-122"/>
                          <a:cs typeface="Overpass" pitchFamily="34" charset="-120"/>
                        </a:rPr>
                        <a:t>Digitally literate individuals comfortable sharing personal details.</a:t>
                      </a:r>
                      <a:endParaRPr lang="en-US" sz="1313" dirty="0">
                        <a:latin typeface="Overpass" charset="0"/>
                        <a:ea typeface="Overpass" charset="0"/>
                        <a:cs typeface="Overpass" charset="0"/>
                      </a:endParaRPr>
                    </a:p>
                  </a:txBody>
                  <a:tcPr marL="83344" marR="83344" marT="83344" marB="83344" anchor="t">
                    <a:lnL w="9525" cap="flat" cmpd="sng" algn="ctr">
                      <a:solidFill>
                        <a:srgbClr val="D8240C">
                          <a:alpha val="100000"/>
                        </a:srgbClr>
                      </a:solidFill>
                      <a:prstDash val="solid"/>
                      <a:round/>
                      <a:headEnd type="none" w="med" len="med"/>
                      <a:tailEnd type="none" w="med" len="med"/>
                    </a:lnL>
                    <a:lnR w="9525" cap="flat" cmpd="sng" algn="ctr">
                      <a:solidFill>
                        <a:srgbClr val="D8240C">
                          <a:alpha val="100000"/>
                        </a:srgbClr>
                      </a:solidFill>
                      <a:prstDash val="solid"/>
                      <a:round/>
                      <a:headEnd type="none" w="med" len="med"/>
                      <a:tailEnd type="none" w="med" len="med"/>
                    </a:lnR>
                    <a:lnT w="9525" cap="flat" cmpd="sng" algn="ctr">
                      <a:solidFill>
                        <a:srgbClr val="D8240C">
                          <a:alpha val="100000"/>
                        </a:srgbClr>
                      </a:solidFill>
                      <a:prstDash val="solid"/>
                      <a:round/>
                      <a:headEnd type="none" w="med" len="med"/>
                      <a:tailEnd type="none" w="med" len="med"/>
                    </a:lnT>
                    <a:lnB w="9525" cap="flat" cmpd="sng" algn="ctr">
                      <a:solidFill>
                        <a:srgbClr val="D8240C">
                          <a:alpha val="100000"/>
                        </a:srgbClr>
                      </a:solidFill>
                      <a:prstDash val="solid"/>
                      <a:round/>
                      <a:headEnd type="none" w="med" len="med"/>
                      <a:tailEnd type="none" w="med" len="med"/>
                    </a:lnB>
                    <a:solidFill>
                      <a:srgbClr val="FFFEFA"/>
                    </a:solidFill>
                  </a:tcPr>
                </a:tc>
                <a:tc>
                  <a:txBody>
                    <a:bodyPr/>
                    <a:lstStyle/>
                    <a:p>
                      <a:pPr algn="l"/>
                      <a:r>
                        <a:rPr lang="en-US" sz="1300" dirty="0">
                          <a:solidFill>
                            <a:srgbClr val="473D3C"/>
                          </a:solidFill>
                          <a:latin typeface="Overpass" pitchFamily="34" charset="0"/>
                          <a:ea typeface="Overpass" pitchFamily="34" charset="-122"/>
                          <a:cs typeface="Overpass" pitchFamily="34" charset="-120"/>
                        </a:rPr>
                        <a:t>Those without internet access, digital literacy, or privacy concerns.</a:t>
                      </a:r>
                      <a:endParaRPr lang="en-US" sz="1313" dirty="0">
                        <a:latin typeface="Overpass" charset="0"/>
                        <a:ea typeface="Overpass" charset="0"/>
                        <a:cs typeface="Overpass" charset="0"/>
                      </a:endParaRPr>
                    </a:p>
                  </a:txBody>
                  <a:tcPr marL="83344" marR="83344" marT="83344" marB="83344" anchor="t">
                    <a:lnL w="9525" cap="flat" cmpd="sng" algn="ctr">
                      <a:solidFill>
                        <a:srgbClr val="D8240C">
                          <a:alpha val="100000"/>
                        </a:srgbClr>
                      </a:solidFill>
                      <a:prstDash val="solid"/>
                      <a:round/>
                      <a:headEnd type="none" w="med" len="med"/>
                      <a:tailEnd type="none" w="med" len="med"/>
                    </a:lnL>
                    <a:lnR w="9525" cap="flat" cmpd="sng" algn="ctr">
                      <a:solidFill>
                        <a:srgbClr val="D8240C">
                          <a:alpha val="100000"/>
                        </a:srgbClr>
                      </a:solidFill>
                      <a:prstDash val="solid"/>
                      <a:round/>
                      <a:headEnd type="none" w="med" len="med"/>
                      <a:tailEnd type="none" w="med" len="med"/>
                    </a:lnR>
                    <a:lnT w="9525" cap="flat" cmpd="sng" algn="ctr">
                      <a:solidFill>
                        <a:srgbClr val="D8240C">
                          <a:alpha val="100000"/>
                        </a:srgbClr>
                      </a:solidFill>
                      <a:prstDash val="solid"/>
                      <a:round/>
                      <a:headEnd type="none" w="med" len="med"/>
                      <a:tailEnd type="none" w="med" len="med"/>
                    </a:lnT>
                    <a:lnB w="9525" cap="flat" cmpd="sng" algn="ctr">
                      <a:solidFill>
                        <a:srgbClr val="D8240C">
                          <a:alpha val="100000"/>
                        </a:srgbClr>
                      </a:solidFill>
                      <a:prstDash val="solid"/>
                      <a:round/>
                      <a:headEnd type="none" w="med" len="med"/>
                      <a:tailEnd type="none" w="med" len="med"/>
                    </a:lnB>
                    <a:solidFill>
                      <a:srgbClr val="FFFEFA"/>
                    </a:solidFill>
                  </a:tcPr>
                </a:tc>
              </a:tr>
              <a:tr h="649225">
                <a:tc>
                  <a:txBody>
                    <a:bodyPr/>
                    <a:lstStyle/>
                    <a:p>
                      <a:pPr algn="l"/>
                      <a:r>
                        <a:rPr lang="en-US" sz="1300" b="1" dirty="0">
                          <a:solidFill>
                            <a:srgbClr val="473D3C"/>
                          </a:solidFill>
                          <a:latin typeface="Overpass" pitchFamily="34" charset="0"/>
                          <a:ea typeface="Overpass" pitchFamily="34" charset="-122"/>
                          <a:cs typeface="Overpass" pitchFamily="34" charset="-120"/>
                        </a:rPr>
                        <a:t>Privacy and Consent</a:t>
                      </a:r>
                      <a:endParaRPr lang="en-US" sz="1313" dirty="0">
                        <a:latin typeface="Overpass" charset="0"/>
                        <a:ea typeface="Overpass" charset="0"/>
                        <a:cs typeface="Overpass" charset="0"/>
                      </a:endParaRPr>
                    </a:p>
                  </a:txBody>
                  <a:tcPr marL="83344" marR="83344" marT="83344" marB="83344" anchor="t">
                    <a:lnL w="9525" cap="flat" cmpd="sng" algn="ctr">
                      <a:solidFill>
                        <a:srgbClr val="D8240C">
                          <a:alpha val="100000"/>
                        </a:srgbClr>
                      </a:solidFill>
                      <a:prstDash val="solid"/>
                      <a:round/>
                      <a:headEnd type="none" w="med" len="med"/>
                      <a:tailEnd type="none" w="med" len="med"/>
                    </a:lnL>
                    <a:lnR w="9525" cap="flat" cmpd="sng" algn="ctr">
                      <a:solidFill>
                        <a:srgbClr val="D8240C">
                          <a:alpha val="100000"/>
                        </a:srgbClr>
                      </a:solidFill>
                      <a:prstDash val="solid"/>
                      <a:round/>
                      <a:headEnd type="none" w="med" len="med"/>
                      <a:tailEnd type="none" w="med" len="med"/>
                    </a:lnR>
                    <a:lnT w="9525" cap="flat" cmpd="sng" algn="ctr">
                      <a:solidFill>
                        <a:srgbClr val="D8240C">
                          <a:alpha val="100000"/>
                        </a:srgbClr>
                      </a:solidFill>
                      <a:prstDash val="solid"/>
                      <a:round/>
                      <a:headEnd type="none" w="med" len="med"/>
                      <a:tailEnd type="none" w="med" len="med"/>
                    </a:lnT>
                    <a:lnB w="9525" cap="flat" cmpd="sng" algn="ctr">
                      <a:solidFill>
                        <a:srgbClr val="D8240C">
                          <a:alpha val="100000"/>
                        </a:srgbClr>
                      </a:solidFill>
                      <a:prstDash val="solid"/>
                      <a:round/>
                      <a:headEnd type="none" w="med" len="med"/>
                      <a:tailEnd type="none" w="med" len="med"/>
                    </a:lnB>
                    <a:solidFill>
                      <a:srgbClr val="FFFEFA"/>
                    </a:solidFill>
                  </a:tcPr>
                </a:tc>
                <a:tc>
                  <a:txBody>
                    <a:bodyPr/>
                    <a:lstStyle/>
                    <a:p>
                      <a:pPr algn="l"/>
                      <a:r>
                        <a:rPr lang="en-US" sz="1300" dirty="0">
                          <a:solidFill>
                            <a:srgbClr val="473D3C"/>
                          </a:solidFill>
                          <a:latin typeface="Overpass" pitchFamily="34" charset="0"/>
                          <a:ea typeface="Overpass" pitchFamily="34" charset="-122"/>
                          <a:cs typeface="Overpass" pitchFamily="34" charset="-120"/>
                        </a:rPr>
                        <a:t>Users willing to merge personal data.</a:t>
                      </a:r>
                      <a:endParaRPr lang="en-US" sz="1313" dirty="0">
                        <a:latin typeface="Overpass" charset="0"/>
                        <a:ea typeface="Overpass" charset="0"/>
                        <a:cs typeface="Overpass" charset="0"/>
                      </a:endParaRPr>
                    </a:p>
                  </a:txBody>
                  <a:tcPr marL="83344" marR="83344" marT="83344" marB="83344" anchor="t">
                    <a:lnL w="9525" cap="flat" cmpd="sng" algn="ctr">
                      <a:solidFill>
                        <a:srgbClr val="D8240C">
                          <a:alpha val="100000"/>
                        </a:srgbClr>
                      </a:solidFill>
                      <a:prstDash val="solid"/>
                      <a:round/>
                      <a:headEnd type="none" w="med" len="med"/>
                      <a:tailEnd type="none" w="med" len="med"/>
                    </a:lnL>
                    <a:lnR w="9525" cap="flat" cmpd="sng" algn="ctr">
                      <a:solidFill>
                        <a:srgbClr val="D8240C">
                          <a:alpha val="100000"/>
                        </a:srgbClr>
                      </a:solidFill>
                      <a:prstDash val="solid"/>
                      <a:round/>
                      <a:headEnd type="none" w="med" len="med"/>
                      <a:tailEnd type="none" w="med" len="med"/>
                    </a:lnR>
                    <a:lnT w="9525" cap="flat" cmpd="sng" algn="ctr">
                      <a:solidFill>
                        <a:srgbClr val="D8240C">
                          <a:alpha val="100000"/>
                        </a:srgbClr>
                      </a:solidFill>
                      <a:prstDash val="solid"/>
                      <a:round/>
                      <a:headEnd type="none" w="med" len="med"/>
                      <a:tailEnd type="none" w="med" len="med"/>
                    </a:lnT>
                    <a:lnB w="9525" cap="flat" cmpd="sng" algn="ctr">
                      <a:solidFill>
                        <a:srgbClr val="D8240C">
                          <a:alpha val="100000"/>
                        </a:srgbClr>
                      </a:solidFill>
                      <a:prstDash val="solid"/>
                      <a:round/>
                      <a:headEnd type="none" w="med" len="med"/>
                      <a:tailEnd type="none" w="med" len="med"/>
                    </a:lnB>
                    <a:solidFill>
                      <a:srgbClr val="FFFEFA"/>
                    </a:solidFill>
                  </a:tcPr>
                </a:tc>
                <a:tc>
                  <a:txBody>
                    <a:bodyPr/>
                    <a:lstStyle/>
                    <a:p>
                      <a:pPr algn="l"/>
                      <a:r>
                        <a:rPr lang="en-US" sz="1300" dirty="0">
                          <a:solidFill>
                            <a:srgbClr val="473D3C"/>
                          </a:solidFill>
                          <a:latin typeface="Overpass" pitchFamily="34" charset="0"/>
                          <a:ea typeface="Overpass" pitchFamily="34" charset="-122"/>
                          <a:cs typeface="Overpass" pitchFamily="34" charset="-120"/>
                        </a:rPr>
                        <a:t>Individuals uncomfortable with data amalgamation and public sharing.</a:t>
                      </a:r>
                      <a:endParaRPr lang="en-US" sz="1313" dirty="0">
                        <a:latin typeface="Overpass" charset="0"/>
                        <a:ea typeface="Overpass" charset="0"/>
                        <a:cs typeface="Overpass" charset="0"/>
                      </a:endParaRPr>
                    </a:p>
                  </a:txBody>
                  <a:tcPr marL="83344" marR="83344" marT="83344" marB="83344" anchor="t">
                    <a:lnL w="9525" cap="flat" cmpd="sng" algn="ctr">
                      <a:solidFill>
                        <a:srgbClr val="D8240C">
                          <a:alpha val="100000"/>
                        </a:srgbClr>
                      </a:solidFill>
                      <a:prstDash val="solid"/>
                      <a:round/>
                      <a:headEnd type="none" w="med" len="med"/>
                      <a:tailEnd type="none" w="med" len="med"/>
                    </a:lnL>
                    <a:lnR w="9525" cap="flat" cmpd="sng" algn="ctr">
                      <a:solidFill>
                        <a:srgbClr val="D8240C">
                          <a:alpha val="100000"/>
                        </a:srgbClr>
                      </a:solidFill>
                      <a:prstDash val="solid"/>
                      <a:round/>
                      <a:headEnd type="none" w="med" len="med"/>
                      <a:tailEnd type="none" w="med" len="med"/>
                    </a:lnR>
                    <a:lnT w="9525" cap="flat" cmpd="sng" algn="ctr">
                      <a:solidFill>
                        <a:srgbClr val="D8240C">
                          <a:alpha val="100000"/>
                        </a:srgbClr>
                      </a:solidFill>
                      <a:prstDash val="solid"/>
                      <a:round/>
                      <a:headEnd type="none" w="med" len="med"/>
                      <a:tailEnd type="none" w="med" len="med"/>
                    </a:lnT>
                    <a:lnB w="9525" cap="flat" cmpd="sng" algn="ctr">
                      <a:solidFill>
                        <a:srgbClr val="D8240C">
                          <a:alpha val="100000"/>
                        </a:srgbClr>
                      </a:solidFill>
                      <a:prstDash val="solid"/>
                      <a:round/>
                      <a:headEnd type="none" w="med" len="med"/>
                      <a:tailEnd type="none" w="med" len="med"/>
                    </a:lnB>
                    <a:solidFill>
                      <a:srgbClr val="FFFEFA"/>
                    </a:solidFill>
                  </a:tcPr>
                </a:tc>
              </a:tr>
              <a:tr h="649225">
                <a:tc>
                  <a:txBody>
                    <a:bodyPr/>
                    <a:lstStyle/>
                    <a:p>
                      <a:pPr algn="l"/>
                      <a:r>
                        <a:rPr lang="en-US" sz="1300" b="1" dirty="0">
                          <a:solidFill>
                            <a:srgbClr val="473D3C"/>
                          </a:solidFill>
                          <a:latin typeface="Overpass" pitchFamily="34" charset="0"/>
                          <a:ea typeface="Overpass" pitchFamily="34" charset="-122"/>
                          <a:cs typeface="Overpass" pitchFamily="34" charset="-120"/>
                        </a:rPr>
                        <a:t>Nudging and Mental Well-being</a:t>
                      </a:r>
                      <a:endParaRPr lang="en-US" sz="1313" dirty="0">
                        <a:latin typeface="Overpass" charset="0"/>
                        <a:ea typeface="Overpass" charset="0"/>
                        <a:cs typeface="Overpass" charset="0"/>
                      </a:endParaRPr>
                    </a:p>
                  </a:txBody>
                  <a:tcPr marL="83344" marR="83344" marT="83344" marB="83344" anchor="t">
                    <a:lnL w="9525" cap="flat" cmpd="sng" algn="ctr">
                      <a:solidFill>
                        <a:srgbClr val="D8240C">
                          <a:alpha val="100000"/>
                        </a:srgbClr>
                      </a:solidFill>
                      <a:prstDash val="solid"/>
                      <a:round/>
                      <a:headEnd type="none" w="med" len="med"/>
                      <a:tailEnd type="none" w="med" len="med"/>
                    </a:lnL>
                    <a:lnR w="9525" cap="flat" cmpd="sng" algn="ctr">
                      <a:solidFill>
                        <a:srgbClr val="D8240C">
                          <a:alpha val="100000"/>
                        </a:srgbClr>
                      </a:solidFill>
                      <a:prstDash val="solid"/>
                      <a:round/>
                      <a:headEnd type="none" w="med" len="med"/>
                      <a:tailEnd type="none" w="med" len="med"/>
                    </a:lnR>
                    <a:lnT w="9525" cap="flat" cmpd="sng" algn="ctr">
                      <a:solidFill>
                        <a:srgbClr val="D8240C">
                          <a:alpha val="100000"/>
                        </a:srgbClr>
                      </a:solidFill>
                      <a:prstDash val="solid"/>
                      <a:round/>
                      <a:headEnd type="none" w="med" len="med"/>
                      <a:tailEnd type="none" w="med" len="med"/>
                    </a:lnT>
                    <a:lnB w="9525" cap="flat" cmpd="sng" algn="ctr">
                      <a:solidFill>
                        <a:srgbClr val="D8240C">
                          <a:alpha val="100000"/>
                        </a:srgbClr>
                      </a:solidFill>
                      <a:prstDash val="solid"/>
                      <a:round/>
                      <a:headEnd type="none" w="med" len="med"/>
                      <a:tailEnd type="none" w="med" len="med"/>
                    </a:lnB>
                    <a:solidFill>
                      <a:srgbClr val="FFFEFA"/>
                    </a:solidFill>
                  </a:tcPr>
                </a:tc>
                <a:tc>
                  <a:txBody>
                    <a:bodyPr/>
                    <a:lstStyle/>
                    <a:p>
                      <a:pPr algn="l"/>
                      <a:r>
                        <a:rPr lang="en-US" sz="1300" dirty="0">
                          <a:solidFill>
                            <a:srgbClr val="473D3C"/>
                          </a:solidFill>
                          <a:latin typeface="Overpass" pitchFamily="34" charset="0"/>
                          <a:ea typeface="Overpass" pitchFamily="34" charset="-122"/>
                          <a:cs typeface="Overpass" pitchFamily="34" charset="-120"/>
                        </a:rPr>
                        <a:t>Users open to regular nudges for social interactions.</a:t>
                      </a:r>
                      <a:endParaRPr lang="en-US" sz="1313" dirty="0">
                        <a:latin typeface="Overpass" charset="0"/>
                        <a:ea typeface="Overpass" charset="0"/>
                        <a:cs typeface="Overpass" charset="0"/>
                      </a:endParaRPr>
                    </a:p>
                  </a:txBody>
                  <a:tcPr marL="83344" marR="83344" marT="83344" marB="83344" anchor="t">
                    <a:lnL w="9525" cap="flat" cmpd="sng" algn="ctr">
                      <a:solidFill>
                        <a:srgbClr val="D8240C">
                          <a:alpha val="100000"/>
                        </a:srgbClr>
                      </a:solidFill>
                      <a:prstDash val="solid"/>
                      <a:round/>
                      <a:headEnd type="none" w="med" len="med"/>
                      <a:tailEnd type="none" w="med" len="med"/>
                    </a:lnL>
                    <a:lnR w="9525" cap="flat" cmpd="sng" algn="ctr">
                      <a:solidFill>
                        <a:srgbClr val="D8240C">
                          <a:alpha val="100000"/>
                        </a:srgbClr>
                      </a:solidFill>
                      <a:prstDash val="solid"/>
                      <a:round/>
                      <a:headEnd type="none" w="med" len="med"/>
                      <a:tailEnd type="none" w="med" len="med"/>
                    </a:lnR>
                    <a:lnT w="9525" cap="flat" cmpd="sng" algn="ctr">
                      <a:solidFill>
                        <a:srgbClr val="D8240C">
                          <a:alpha val="100000"/>
                        </a:srgbClr>
                      </a:solidFill>
                      <a:prstDash val="solid"/>
                      <a:round/>
                      <a:headEnd type="none" w="med" len="med"/>
                      <a:tailEnd type="none" w="med" len="med"/>
                    </a:lnT>
                    <a:lnB w="9525" cap="flat" cmpd="sng" algn="ctr">
                      <a:solidFill>
                        <a:srgbClr val="D8240C">
                          <a:alpha val="100000"/>
                        </a:srgbClr>
                      </a:solidFill>
                      <a:prstDash val="solid"/>
                      <a:round/>
                      <a:headEnd type="none" w="med" len="med"/>
                      <a:tailEnd type="none" w="med" len="med"/>
                    </a:lnB>
                    <a:solidFill>
                      <a:srgbClr val="FFFEFA"/>
                    </a:solidFill>
                  </a:tcPr>
                </a:tc>
                <a:tc>
                  <a:txBody>
                    <a:bodyPr/>
                    <a:lstStyle/>
                    <a:p>
                      <a:pPr algn="l"/>
                      <a:r>
                        <a:rPr lang="en-US" sz="1300" dirty="0">
                          <a:solidFill>
                            <a:srgbClr val="473D3C"/>
                          </a:solidFill>
                          <a:latin typeface="Overpass" pitchFamily="34" charset="0"/>
                          <a:ea typeface="Overpass" pitchFamily="34" charset="-122"/>
                          <a:cs typeface="Overpass" pitchFamily="34" charset="-120"/>
                        </a:rPr>
                        <a:t>People who find nudges intrusive or stressful</a:t>
                      </a:r>
                      <a:endParaRPr lang="en-US" sz="1313" dirty="0">
                        <a:latin typeface="Overpass" charset="0"/>
                        <a:ea typeface="Overpass" charset="0"/>
                        <a:cs typeface="Overpass" charset="0"/>
                      </a:endParaRPr>
                    </a:p>
                  </a:txBody>
                  <a:tcPr marL="83344" marR="83344" marT="83344" marB="83344" anchor="t">
                    <a:lnL w="9525" cap="flat" cmpd="sng" algn="ctr">
                      <a:solidFill>
                        <a:srgbClr val="D8240C">
                          <a:alpha val="100000"/>
                        </a:srgbClr>
                      </a:solidFill>
                      <a:prstDash val="solid"/>
                      <a:round/>
                      <a:headEnd type="none" w="med" len="med"/>
                      <a:tailEnd type="none" w="med" len="med"/>
                    </a:lnL>
                    <a:lnR w="9525" cap="flat" cmpd="sng" algn="ctr">
                      <a:solidFill>
                        <a:srgbClr val="D8240C">
                          <a:alpha val="100000"/>
                        </a:srgbClr>
                      </a:solidFill>
                      <a:prstDash val="solid"/>
                      <a:round/>
                      <a:headEnd type="none" w="med" len="med"/>
                      <a:tailEnd type="none" w="med" len="med"/>
                    </a:lnR>
                    <a:lnT w="9525" cap="flat" cmpd="sng" algn="ctr">
                      <a:solidFill>
                        <a:srgbClr val="D8240C">
                          <a:alpha val="100000"/>
                        </a:srgbClr>
                      </a:solidFill>
                      <a:prstDash val="solid"/>
                      <a:round/>
                      <a:headEnd type="none" w="med" len="med"/>
                      <a:tailEnd type="none" w="med" len="med"/>
                    </a:lnT>
                    <a:lnB w="9525" cap="flat" cmpd="sng" algn="ctr">
                      <a:solidFill>
                        <a:srgbClr val="D8240C">
                          <a:alpha val="100000"/>
                        </a:srgbClr>
                      </a:solidFill>
                      <a:prstDash val="solid"/>
                      <a:round/>
                      <a:headEnd type="none" w="med" len="med"/>
                      <a:tailEnd type="none" w="med" len="med"/>
                    </a:lnB>
                    <a:solidFill>
                      <a:srgbClr val="FFFEFA"/>
                    </a:solidFill>
                  </a:tcPr>
                </a:tc>
              </a:tr>
              <a:tr h="649225">
                <a:tc>
                  <a:txBody>
                    <a:bodyPr/>
                    <a:lstStyle/>
                    <a:p>
                      <a:pPr algn="l"/>
                      <a:r>
                        <a:rPr lang="en-US" sz="1300" b="1" dirty="0">
                          <a:solidFill>
                            <a:srgbClr val="473D3C"/>
                          </a:solidFill>
                          <a:latin typeface="Overpass" pitchFamily="34" charset="0"/>
                          <a:ea typeface="Overpass" pitchFamily="34" charset="-122"/>
                          <a:cs typeface="Overpass" pitchFamily="34" charset="-120"/>
                        </a:rPr>
                        <a:t>Cultural Sensitivity</a:t>
                      </a:r>
                      <a:endParaRPr lang="en-US" sz="1313" dirty="0">
                        <a:latin typeface="Overpass" charset="0"/>
                        <a:ea typeface="Overpass" charset="0"/>
                        <a:cs typeface="Overpass" charset="0"/>
                      </a:endParaRPr>
                    </a:p>
                  </a:txBody>
                  <a:tcPr marL="83344" marR="83344" marT="83344" marB="83344" anchor="t">
                    <a:lnL w="9525" cap="flat" cmpd="sng" algn="ctr">
                      <a:solidFill>
                        <a:srgbClr val="D8240C">
                          <a:alpha val="100000"/>
                        </a:srgbClr>
                      </a:solidFill>
                      <a:prstDash val="solid"/>
                      <a:round/>
                      <a:headEnd type="none" w="med" len="med"/>
                      <a:tailEnd type="none" w="med" len="med"/>
                    </a:lnL>
                    <a:lnR w="9525" cap="flat" cmpd="sng" algn="ctr">
                      <a:solidFill>
                        <a:srgbClr val="D8240C">
                          <a:alpha val="100000"/>
                        </a:srgbClr>
                      </a:solidFill>
                      <a:prstDash val="solid"/>
                      <a:round/>
                      <a:headEnd type="none" w="med" len="med"/>
                      <a:tailEnd type="none" w="med" len="med"/>
                    </a:lnR>
                    <a:lnT w="9525" cap="flat" cmpd="sng" algn="ctr">
                      <a:solidFill>
                        <a:srgbClr val="D8240C">
                          <a:alpha val="100000"/>
                        </a:srgbClr>
                      </a:solidFill>
                      <a:prstDash val="solid"/>
                      <a:round/>
                      <a:headEnd type="none" w="med" len="med"/>
                      <a:tailEnd type="none" w="med" len="med"/>
                    </a:lnT>
                    <a:lnB w="9525" cap="flat" cmpd="sng" algn="ctr">
                      <a:solidFill>
                        <a:srgbClr val="D8240C">
                          <a:alpha val="100000"/>
                        </a:srgbClr>
                      </a:solidFill>
                      <a:prstDash val="solid"/>
                      <a:round/>
                      <a:headEnd type="none" w="med" len="med"/>
                      <a:tailEnd type="none" w="med" len="med"/>
                    </a:lnB>
                    <a:solidFill>
                      <a:srgbClr val="FFFEFA"/>
                    </a:solidFill>
                  </a:tcPr>
                </a:tc>
                <a:tc>
                  <a:txBody>
                    <a:bodyPr/>
                    <a:lstStyle/>
                    <a:p>
                      <a:pPr algn="l"/>
                      <a:r>
                        <a:rPr lang="en-US" sz="1300" dirty="0">
                          <a:solidFill>
                            <a:srgbClr val="473D3C"/>
                          </a:solidFill>
                          <a:latin typeface="Overpass" pitchFamily="34" charset="0"/>
                          <a:ea typeface="Overpass" pitchFamily="34" charset="-122"/>
                          <a:cs typeface="Overpass" pitchFamily="34" charset="-120"/>
                        </a:rPr>
                        <a:t>Cultures where vulnerability is acceptable.</a:t>
                      </a:r>
                      <a:endParaRPr lang="en-US" sz="1313" dirty="0">
                        <a:latin typeface="Overpass" charset="0"/>
                        <a:ea typeface="Overpass" charset="0"/>
                        <a:cs typeface="Overpass" charset="0"/>
                      </a:endParaRPr>
                    </a:p>
                  </a:txBody>
                  <a:tcPr marL="83344" marR="83344" marT="83344" marB="83344" anchor="t">
                    <a:lnL w="9525" cap="flat" cmpd="sng" algn="ctr">
                      <a:solidFill>
                        <a:srgbClr val="D8240C">
                          <a:alpha val="100000"/>
                        </a:srgbClr>
                      </a:solidFill>
                      <a:prstDash val="solid"/>
                      <a:round/>
                      <a:headEnd type="none" w="med" len="med"/>
                      <a:tailEnd type="none" w="med" len="med"/>
                    </a:lnL>
                    <a:lnR w="9525" cap="flat" cmpd="sng" algn="ctr">
                      <a:solidFill>
                        <a:srgbClr val="D8240C">
                          <a:alpha val="100000"/>
                        </a:srgbClr>
                      </a:solidFill>
                      <a:prstDash val="solid"/>
                      <a:round/>
                      <a:headEnd type="none" w="med" len="med"/>
                      <a:tailEnd type="none" w="med" len="med"/>
                    </a:lnR>
                    <a:lnT w="9525" cap="flat" cmpd="sng" algn="ctr">
                      <a:solidFill>
                        <a:srgbClr val="D8240C">
                          <a:alpha val="100000"/>
                        </a:srgbClr>
                      </a:solidFill>
                      <a:prstDash val="solid"/>
                      <a:round/>
                      <a:headEnd type="none" w="med" len="med"/>
                      <a:tailEnd type="none" w="med" len="med"/>
                    </a:lnT>
                    <a:lnB w="9525" cap="flat" cmpd="sng" algn="ctr">
                      <a:solidFill>
                        <a:srgbClr val="D8240C">
                          <a:alpha val="100000"/>
                        </a:srgbClr>
                      </a:solidFill>
                      <a:prstDash val="solid"/>
                      <a:round/>
                      <a:headEnd type="none" w="med" len="med"/>
                      <a:tailEnd type="none" w="med" len="med"/>
                    </a:lnB>
                    <a:solidFill>
                      <a:srgbClr val="FFFEFA"/>
                    </a:solidFill>
                  </a:tcPr>
                </a:tc>
                <a:tc>
                  <a:txBody>
                    <a:bodyPr/>
                    <a:lstStyle/>
                    <a:p>
                      <a:pPr algn="l"/>
                      <a:r>
                        <a:rPr lang="en-US" sz="1300" dirty="0">
                          <a:solidFill>
                            <a:srgbClr val="473D3C"/>
                          </a:solidFill>
                          <a:latin typeface="Overpass" pitchFamily="34" charset="0"/>
                          <a:ea typeface="Overpass" pitchFamily="34" charset="-122"/>
                          <a:cs typeface="Overpass" pitchFamily="34" charset="-120"/>
                        </a:rPr>
                        <a:t>Cultures valuing privacy or considering intimate discussions inappropriate</a:t>
                      </a:r>
                      <a:endParaRPr lang="en-US" sz="1313" dirty="0">
                        <a:latin typeface="Overpass" charset="0"/>
                        <a:ea typeface="Overpass" charset="0"/>
                        <a:cs typeface="Overpass" charset="0"/>
                      </a:endParaRPr>
                    </a:p>
                  </a:txBody>
                  <a:tcPr marL="83344" marR="83344" marT="83344" marB="83344" anchor="t">
                    <a:lnL w="9525" cap="flat" cmpd="sng" algn="ctr">
                      <a:solidFill>
                        <a:srgbClr val="D8240C">
                          <a:alpha val="100000"/>
                        </a:srgbClr>
                      </a:solidFill>
                      <a:prstDash val="solid"/>
                      <a:round/>
                      <a:headEnd type="none" w="med" len="med"/>
                      <a:tailEnd type="none" w="med" len="med"/>
                    </a:lnL>
                    <a:lnR w="9525" cap="flat" cmpd="sng" algn="ctr">
                      <a:solidFill>
                        <a:srgbClr val="D8240C">
                          <a:alpha val="100000"/>
                        </a:srgbClr>
                      </a:solidFill>
                      <a:prstDash val="solid"/>
                      <a:round/>
                      <a:headEnd type="none" w="med" len="med"/>
                      <a:tailEnd type="none" w="med" len="med"/>
                    </a:lnR>
                    <a:lnT w="9525" cap="flat" cmpd="sng" algn="ctr">
                      <a:solidFill>
                        <a:srgbClr val="D8240C">
                          <a:alpha val="100000"/>
                        </a:srgbClr>
                      </a:solidFill>
                      <a:prstDash val="solid"/>
                      <a:round/>
                      <a:headEnd type="none" w="med" len="med"/>
                      <a:tailEnd type="none" w="med" len="med"/>
                    </a:lnT>
                    <a:lnB w="9525" cap="flat" cmpd="sng" algn="ctr">
                      <a:solidFill>
                        <a:srgbClr val="D8240C">
                          <a:alpha val="100000"/>
                        </a:srgbClr>
                      </a:solidFill>
                      <a:prstDash val="solid"/>
                      <a:round/>
                      <a:headEnd type="none" w="med" len="med"/>
                      <a:tailEnd type="none" w="med" len="med"/>
                    </a:lnB>
                    <a:solidFill>
                      <a:srgbClr val="FFFEFA"/>
                    </a:solidFill>
                  </a:tcPr>
                </a:tc>
              </a:tr>
              <a:tr h="649225">
                <a:tc>
                  <a:txBody>
                    <a:bodyPr/>
                    <a:lstStyle/>
                    <a:p>
                      <a:pPr algn="l"/>
                      <a:r>
                        <a:rPr lang="en-US" sz="1300" b="1" dirty="0">
                          <a:solidFill>
                            <a:srgbClr val="473D3C"/>
                          </a:solidFill>
                          <a:latin typeface="Overpass" pitchFamily="34" charset="0"/>
                          <a:ea typeface="Overpass" pitchFamily="34" charset="-122"/>
                          <a:cs typeface="Overpass" pitchFamily="34" charset="-120"/>
                        </a:rPr>
                        <a:t>Exclusivity of Social Interactions</a:t>
                      </a:r>
                      <a:endParaRPr lang="en-US" sz="1313" dirty="0">
                        <a:latin typeface="Overpass" charset="0"/>
                        <a:ea typeface="Overpass" charset="0"/>
                        <a:cs typeface="Overpass" charset="0"/>
                      </a:endParaRPr>
                    </a:p>
                  </a:txBody>
                  <a:tcPr marL="83344" marR="83344" marT="83344" marB="83344" anchor="t">
                    <a:lnL w="9525" cap="flat" cmpd="sng" algn="ctr">
                      <a:solidFill>
                        <a:srgbClr val="D8240C">
                          <a:alpha val="100000"/>
                        </a:srgbClr>
                      </a:solidFill>
                      <a:prstDash val="solid"/>
                      <a:round/>
                      <a:headEnd type="none" w="med" len="med"/>
                      <a:tailEnd type="none" w="med" len="med"/>
                    </a:lnL>
                    <a:lnR w="9525" cap="flat" cmpd="sng" algn="ctr">
                      <a:solidFill>
                        <a:srgbClr val="D8240C">
                          <a:alpha val="100000"/>
                        </a:srgbClr>
                      </a:solidFill>
                      <a:prstDash val="solid"/>
                      <a:round/>
                      <a:headEnd type="none" w="med" len="med"/>
                      <a:tailEnd type="none" w="med" len="med"/>
                    </a:lnR>
                    <a:lnT w="9525" cap="flat" cmpd="sng" algn="ctr">
                      <a:solidFill>
                        <a:srgbClr val="D8240C">
                          <a:alpha val="100000"/>
                        </a:srgbClr>
                      </a:solidFill>
                      <a:prstDash val="solid"/>
                      <a:round/>
                      <a:headEnd type="none" w="med" len="med"/>
                      <a:tailEnd type="none" w="med" len="med"/>
                    </a:lnT>
                    <a:lnB w="9525" cap="flat" cmpd="sng" algn="ctr">
                      <a:solidFill>
                        <a:srgbClr val="D8240C">
                          <a:alpha val="100000"/>
                        </a:srgbClr>
                      </a:solidFill>
                      <a:prstDash val="solid"/>
                      <a:round/>
                      <a:headEnd type="none" w="med" len="med"/>
                      <a:tailEnd type="none" w="med" len="med"/>
                    </a:lnB>
                    <a:solidFill>
                      <a:srgbClr val="FFFEFA"/>
                    </a:solidFill>
                  </a:tcPr>
                </a:tc>
                <a:tc>
                  <a:txBody>
                    <a:bodyPr/>
                    <a:lstStyle/>
                    <a:p>
                      <a:pPr algn="l"/>
                      <a:r>
                        <a:rPr lang="en-US" sz="1300" dirty="0">
                          <a:solidFill>
                            <a:srgbClr val="473D3C"/>
                          </a:solidFill>
                          <a:latin typeface="Overpass" pitchFamily="34" charset="0"/>
                          <a:ea typeface="Overpass" pitchFamily="34" charset="-122"/>
                          <a:cs typeface="Overpass" pitchFamily="34" charset="-120"/>
                        </a:rPr>
                        <a:t>Extroverted individuals</a:t>
                      </a:r>
                      <a:endParaRPr lang="en-US" sz="1313" dirty="0">
                        <a:latin typeface="Overpass" charset="0"/>
                        <a:ea typeface="Overpass" charset="0"/>
                        <a:cs typeface="Overpass" charset="0"/>
                      </a:endParaRPr>
                    </a:p>
                  </a:txBody>
                  <a:tcPr marL="83344" marR="83344" marT="83344" marB="83344" anchor="t">
                    <a:lnL w="9525" cap="flat" cmpd="sng" algn="ctr">
                      <a:solidFill>
                        <a:srgbClr val="D8240C">
                          <a:alpha val="100000"/>
                        </a:srgbClr>
                      </a:solidFill>
                      <a:prstDash val="solid"/>
                      <a:round/>
                      <a:headEnd type="none" w="med" len="med"/>
                      <a:tailEnd type="none" w="med" len="med"/>
                    </a:lnL>
                    <a:lnR w="9525" cap="flat" cmpd="sng" algn="ctr">
                      <a:solidFill>
                        <a:srgbClr val="D8240C">
                          <a:alpha val="100000"/>
                        </a:srgbClr>
                      </a:solidFill>
                      <a:prstDash val="solid"/>
                      <a:round/>
                      <a:headEnd type="none" w="med" len="med"/>
                      <a:tailEnd type="none" w="med" len="med"/>
                    </a:lnR>
                    <a:lnT w="9525" cap="flat" cmpd="sng" algn="ctr">
                      <a:solidFill>
                        <a:srgbClr val="D8240C">
                          <a:alpha val="100000"/>
                        </a:srgbClr>
                      </a:solidFill>
                      <a:prstDash val="solid"/>
                      <a:round/>
                      <a:headEnd type="none" w="med" len="med"/>
                      <a:tailEnd type="none" w="med" len="med"/>
                    </a:lnT>
                    <a:lnB w="9525" cap="flat" cmpd="sng" algn="ctr">
                      <a:solidFill>
                        <a:srgbClr val="D8240C">
                          <a:alpha val="100000"/>
                        </a:srgbClr>
                      </a:solidFill>
                      <a:prstDash val="solid"/>
                      <a:round/>
                      <a:headEnd type="none" w="med" len="med"/>
                      <a:tailEnd type="none" w="med" len="med"/>
                    </a:lnB>
                    <a:solidFill>
                      <a:srgbClr val="FFFEFA"/>
                    </a:solidFill>
                  </a:tcPr>
                </a:tc>
                <a:tc>
                  <a:txBody>
                    <a:bodyPr/>
                    <a:lstStyle/>
                    <a:p>
                      <a:pPr algn="l"/>
                      <a:r>
                        <a:rPr lang="en-US" sz="1300" dirty="0">
                          <a:solidFill>
                            <a:srgbClr val="473D3C"/>
                          </a:solidFill>
                          <a:latin typeface="Overpass" pitchFamily="34" charset="0"/>
                          <a:ea typeface="Overpass" pitchFamily="34" charset="-122"/>
                          <a:cs typeface="Overpass" pitchFamily="34" charset="-120"/>
                        </a:rPr>
                        <a:t>Individuals with social anxiety</a:t>
                      </a:r>
                      <a:endParaRPr lang="en-US" sz="1313" dirty="0">
                        <a:latin typeface="Overpass" charset="0"/>
                        <a:ea typeface="Overpass" charset="0"/>
                        <a:cs typeface="Overpass" charset="0"/>
                      </a:endParaRPr>
                    </a:p>
                  </a:txBody>
                  <a:tcPr marL="83344" marR="83344" marT="83344" marB="83344" anchor="t">
                    <a:lnL w="9525" cap="flat" cmpd="sng" algn="ctr">
                      <a:solidFill>
                        <a:srgbClr val="D8240C">
                          <a:alpha val="100000"/>
                        </a:srgbClr>
                      </a:solidFill>
                      <a:prstDash val="solid"/>
                      <a:round/>
                      <a:headEnd type="none" w="med" len="med"/>
                      <a:tailEnd type="none" w="med" len="med"/>
                    </a:lnL>
                    <a:lnR w="9525" cap="flat" cmpd="sng" algn="ctr">
                      <a:solidFill>
                        <a:srgbClr val="D8240C">
                          <a:alpha val="100000"/>
                        </a:srgbClr>
                      </a:solidFill>
                      <a:prstDash val="solid"/>
                      <a:round/>
                      <a:headEnd type="none" w="med" len="med"/>
                      <a:tailEnd type="none" w="med" len="med"/>
                    </a:lnR>
                    <a:lnT w="9525" cap="flat" cmpd="sng" algn="ctr">
                      <a:solidFill>
                        <a:srgbClr val="D8240C">
                          <a:alpha val="100000"/>
                        </a:srgbClr>
                      </a:solidFill>
                      <a:prstDash val="solid"/>
                      <a:round/>
                      <a:headEnd type="none" w="med" len="med"/>
                      <a:tailEnd type="none" w="med" len="med"/>
                    </a:lnT>
                    <a:lnB w="9525" cap="flat" cmpd="sng" algn="ctr">
                      <a:solidFill>
                        <a:srgbClr val="D8240C">
                          <a:alpha val="100000"/>
                        </a:srgbClr>
                      </a:solidFill>
                      <a:prstDash val="solid"/>
                      <a:round/>
                      <a:headEnd type="none" w="med" len="med"/>
                      <a:tailEnd type="none" w="med" len="med"/>
                    </a:lnB>
                    <a:solidFill>
                      <a:srgbClr val="FFFEFA"/>
                    </a:solidFill>
                  </a:tcPr>
                </a:tc>
              </a:tr>
            </a:tbl>
          </a:graphicData>
        </a:graphic>
      </p:graphicFrame>
      <p:pic>
        <p:nvPicPr>
          <p:cNvPr id="5" name="Image 0" descr="https://pitch-assets-ccb95893-de3f-4266-973c-20049231b248.s3.eu-west-1.amazonaws.com/try-pitch-pdf-export-logo.svg">
            <a:hlinkClick r:id="rId3" tooltip=""/>
          </p:cNvPr>
          <p:cNvPicPr>
            <a:picLocks noChangeAspect="1"/>
          </p:cNvPicPr>
          <p:nvPr/>
        </p:nvPicPr>
        <p:blipFill>
          <a:blip r:embed="rId1">
            <a:extLst>
              <a:ext uri="{96DAC541-7B7A-43D3-8B79-37D633B846F1}">
                <asvg:svgBlip xmlns:asvg="http://schemas.microsoft.com/office/drawing/2016/SVG/main" r:embed="rId2"/>
              </a:ext>
            </a:extLst>
          </a:blip>
          <a:srcRect l="0" r="0" t="0" b="0"/>
          <a:stretch/>
        </p:blipFill>
        <p:spPr>
          <a:xfrm>
            <a:off x="136595" y="4803153"/>
            <a:ext cx="515221" cy="22730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31">
    <p:bg>
      <p:bgPr>
        <a:solidFill>
          <a:srgbClr val="FFFEFA"/>
        </a:solidFill>
      </p:bgPr>
    </p:bg>
    <p:spTree>
      <p:nvGrpSpPr>
        <p:cNvPr id="1" name=""/>
        <p:cNvGrpSpPr/>
        <p:nvPr/>
      </p:nvGrpSpPr>
      <p:grpSpPr>
        <a:xfrm>
          <a:off x="0" y="0"/>
          <a:ext cx="0" cy="0"/>
          <a:chOff x="0" y="0"/>
          <a:chExt cx="0" cy="0"/>
        </a:xfrm>
      </p:grpSpPr>
      <p:sp>
        <p:nvSpPr>
          <p:cNvPr id="3" name="Text 0"/>
          <p:cNvSpPr/>
          <p:nvPr/>
        </p:nvSpPr>
        <p:spPr>
          <a:xfrm>
            <a:off x="477752" y="3905943"/>
            <a:ext cx="8229600" cy="411468"/>
          </a:xfrm>
          <a:prstGeom prst="rect">
            <a:avLst/>
          </a:prstGeom>
          <a:noFill/>
          <a:ln/>
        </p:spPr>
        <p:txBody>
          <a:bodyPr wrap="square" lIns="0" tIns="0" rIns="0" bIns="0" rtlCol="0" anchor="b"/>
          <a:lstStyle/>
          <a:p>
            <a:pPr algn="l">
              <a:lnSpc>
                <a:spcPts val="3240"/>
              </a:lnSpc>
            </a:pPr>
            <a:r>
              <a:rPr lang="en-US" sz="3600" b="0" spc="-84" kern="0" dirty="0">
                <a:solidFill>
                  <a:srgbClr val="D8240C"/>
                </a:solidFill>
                <a:latin typeface="Overpass" pitchFamily="34" charset="0"/>
                <a:ea typeface="Overpass" pitchFamily="34" charset="-122"/>
                <a:cs typeface="Overpass" pitchFamily="34" charset="-120"/>
              </a:rPr>
              <a:t>THANK YOU.</a:t>
            </a:r>
            <a:endParaRPr lang="en-US" sz="3600" dirty="0"/>
          </a:p>
        </p:txBody>
      </p:sp>
      <p:pic>
        <p:nvPicPr>
          <p:cNvPr id="4" name="Image 0" descr="https://pitch-assets-ccb95893-de3f-4266-973c-20049231b248.s3.eu-west-1.amazonaws.com/try-pitch-pdf-export-logo.svg">
            <a:hlinkClick r:id="rId3" tooltip=""/>
          </p:cNvPr>
          <p:cNvPicPr>
            <a:picLocks noChangeAspect="1"/>
          </p:cNvPicPr>
          <p:nvPr/>
        </p:nvPicPr>
        <p:blipFill>
          <a:blip r:embed="rId1">
            <a:extLst>
              <a:ext uri="{96DAC541-7B7A-43D3-8B79-37D633B846F1}">
                <asvg:svgBlip xmlns:asvg="http://schemas.microsoft.com/office/drawing/2016/SVG/main" r:embed="rId2"/>
              </a:ext>
            </a:extLst>
          </a:blip>
          <a:srcRect l="0" r="0" t="0" b="0"/>
          <a:stretch/>
        </p:blipFill>
        <p:spPr>
          <a:xfrm>
            <a:off x="136595" y="4803153"/>
            <a:ext cx="515221" cy="227303"/>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32">
    <p:bg>
      <p:bgPr>
        <a:solidFill>
          <a:srgbClr val="FFFEFA"/>
        </a:solidFill>
      </p:bgPr>
    </p:bg>
    <p:spTree>
      <p:nvGrpSpPr>
        <p:cNvPr id="1" name=""/>
        <p:cNvGrpSpPr/>
        <p:nvPr/>
      </p:nvGrpSpPr>
      <p:grpSpPr>
        <a:xfrm>
          <a:off x="0" y="0"/>
          <a:ext cx="0" cy="0"/>
          <a:chOff x="0" y="0"/>
          <a:chExt cx="0" cy="0"/>
        </a:xfrm>
      </p:grpSpPr>
      <p:sp>
        <p:nvSpPr>
          <p:cNvPr id="3" name="Text 0"/>
          <p:cNvSpPr/>
          <p:nvPr/>
        </p:nvSpPr>
        <p:spPr>
          <a:xfrm>
            <a:off x="477752" y="3545886"/>
            <a:ext cx="8229600" cy="771525"/>
          </a:xfrm>
          <a:prstGeom prst="rect">
            <a:avLst/>
          </a:prstGeom>
          <a:noFill/>
          <a:ln/>
        </p:spPr>
        <p:txBody>
          <a:bodyPr wrap="square" lIns="0" tIns="0" rIns="0" bIns="0" rtlCol="0" anchor="b"/>
          <a:lstStyle/>
          <a:p>
            <a:pPr algn="l">
              <a:lnSpc>
                <a:spcPts val="6075"/>
              </a:lnSpc>
            </a:pPr>
            <a:r>
              <a:rPr lang="en-US" sz="6800" b="0" spc="-84" kern="0" dirty="0">
                <a:solidFill>
                  <a:srgbClr val="D8240C"/>
                </a:solidFill>
                <a:latin typeface="Overpass" pitchFamily="34" charset="0"/>
                <a:ea typeface="Overpass" pitchFamily="34" charset="-122"/>
                <a:cs typeface="Overpass" pitchFamily="34" charset="-120"/>
              </a:rPr>
              <a:t>6.</a:t>
            </a:r>
            <a:pPr algn="l">
              <a:lnSpc>
                <a:spcPts val="3240"/>
              </a:lnSpc>
            </a:pPr>
            <a:r>
              <a:rPr lang="en-US" sz="3600" b="0" spc="-84" kern="0" dirty="0">
                <a:solidFill>
                  <a:srgbClr val="D8240C"/>
                </a:solidFill>
                <a:latin typeface="Overpass" pitchFamily="34" charset="0"/>
                <a:ea typeface="Overpass" pitchFamily="34" charset="-122"/>
                <a:cs typeface="Overpass" pitchFamily="34" charset="-120"/>
              </a:rPr>
              <a:t>  </a:t>
            </a:r>
            <a:pPr algn="l">
              <a:lnSpc>
                <a:spcPts val="3240"/>
              </a:lnSpc>
            </a:pPr>
            <a:r>
              <a:rPr lang="en-US" sz="3600" b="0" spc="-84" kern="0" dirty="0">
                <a:solidFill>
                  <a:srgbClr val="979797"/>
                </a:solidFill>
                <a:latin typeface="Overpass" pitchFamily="34" charset="0"/>
                <a:ea typeface="Overpass" pitchFamily="34" charset="-122"/>
                <a:cs typeface="Overpass" pitchFamily="34" charset="-120"/>
              </a:rPr>
              <a:t>Appendix</a:t>
            </a:r>
            <a:endParaRPr lang="en-US" sz="3600" dirty="0"/>
          </a:p>
        </p:txBody>
      </p:sp>
      <p:sp>
        <p:nvSpPr>
          <p:cNvPr id="4" name="Text 1"/>
          <p:cNvSpPr/>
          <p:nvPr/>
        </p:nvSpPr>
        <p:spPr>
          <a:xfrm>
            <a:off x="4572000" y="2119615"/>
            <a:ext cx="3657600" cy="214271"/>
          </a:xfrm>
          <a:prstGeom prst="rect">
            <a:avLst/>
          </a:prstGeom>
          <a:noFill/>
          <a:ln/>
        </p:spPr>
        <p:txBody>
          <a:bodyPr wrap="square" lIns="0" tIns="0" rIns="0" bIns="0" rtlCol="0" anchor="ctr"/>
          <a:lstStyle/>
          <a:p>
            <a:pPr algn="l">
              <a:lnSpc>
                <a:spcPts val="1688"/>
              </a:lnSpc>
            </a:pPr>
            <a:r>
              <a:rPr lang="en-US" sz="1400" b="0" spc="-36" kern="0" dirty="0">
                <a:solidFill>
                  <a:srgbClr val="D8240C"/>
                </a:solidFill>
                <a:latin typeface="Overpass" pitchFamily="34" charset="0"/>
                <a:ea typeface="Overpass" pitchFamily="34" charset="-122"/>
                <a:cs typeface="Overpass" pitchFamily="34" charset="-120"/>
              </a:rPr>
              <a:t>HMW Brainstorming</a:t>
            </a:r>
            <a:endParaRPr lang="en-US" sz="1350" dirty="0"/>
          </a:p>
        </p:txBody>
      </p:sp>
      <p:sp>
        <p:nvSpPr>
          <p:cNvPr id="5" name="Shape 2"/>
          <p:cNvSpPr/>
          <p:nvPr/>
        </p:nvSpPr>
        <p:spPr>
          <a:xfrm>
            <a:off x="4571890" y="1877574"/>
            <a:ext cx="4096622" cy="0"/>
          </a:xfrm>
          <a:prstGeom prst="line">
            <a:avLst/>
          </a:prstGeom>
          <a:solidFill>
            <a:srgbClr val="FFFEFA"/>
          </a:solidFill>
          <a:ln w="5292">
            <a:solidFill>
              <a:srgbClr val="D8240C"/>
            </a:solidFill>
            <a:prstDash val="solid"/>
            <a:headEnd type="none"/>
            <a:tailEnd type="none"/>
          </a:ln>
        </p:spPr>
      </p:sp>
      <p:sp>
        <p:nvSpPr>
          <p:cNvPr id="6" name="Shape 3"/>
          <p:cNvSpPr/>
          <p:nvPr/>
        </p:nvSpPr>
        <p:spPr>
          <a:xfrm>
            <a:off x="4571890" y="2575926"/>
            <a:ext cx="4096622" cy="0"/>
          </a:xfrm>
          <a:prstGeom prst="line">
            <a:avLst/>
          </a:prstGeom>
          <a:solidFill>
            <a:srgbClr val="FFFEFA"/>
          </a:solidFill>
          <a:ln w="5292">
            <a:solidFill>
              <a:srgbClr val="D8240C"/>
            </a:solidFill>
            <a:prstDash val="solid"/>
            <a:headEnd type="none"/>
            <a:tailEnd type="none"/>
          </a:ln>
        </p:spPr>
      </p:sp>
      <p:sp>
        <p:nvSpPr>
          <p:cNvPr id="7" name="Shape 4"/>
          <p:cNvSpPr/>
          <p:nvPr/>
        </p:nvSpPr>
        <p:spPr>
          <a:xfrm>
            <a:off x="4571890" y="3274278"/>
            <a:ext cx="4096622" cy="0"/>
          </a:xfrm>
          <a:prstGeom prst="line">
            <a:avLst/>
          </a:prstGeom>
          <a:solidFill>
            <a:srgbClr val="FFFEFA"/>
          </a:solidFill>
          <a:ln w="5292">
            <a:solidFill>
              <a:srgbClr val="D8240C"/>
            </a:solidFill>
            <a:prstDash val="solid"/>
            <a:headEnd type="none"/>
            <a:tailEnd type="none"/>
          </a:ln>
        </p:spPr>
      </p:sp>
      <p:sp>
        <p:nvSpPr>
          <p:cNvPr id="8" name="Shape 5"/>
          <p:cNvSpPr/>
          <p:nvPr/>
        </p:nvSpPr>
        <p:spPr>
          <a:xfrm>
            <a:off x="4571890" y="3972631"/>
            <a:ext cx="4096622" cy="0"/>
          </a:xfrm>
          <a:prstGeom prst="line">
            <a:avLst/>
          </a:prstGeom>
          <a:solidFill>
            <a:srgbClr val="FFFEFA"/>
          </a:solidFill>
          <a:ln w="5292">
            <a:solidFill>
              <a:srgbClr val="D8240C"/>
            </a:solidFill>
            <a:prstDash val="solid"/>
            <a:headEnd type="none"/>
            <a:tailEnd type="none"/>
          </a:ln>
        </p:spPr>
      </p:sp>
      <p:sp>
        <p:nvSpPr>
          <p:cNvPr id="9" name="Text 6"/>
          <p:cNvSpPr/>
          <p:nvPr/>
        </p:nvSpPr>
        <p:spPr>
          <a:xfrm>
            <a:off x="4572000" y="3516319"/>
            <a:ext cx="3657600" cy="214271"/>
          </a:xfrm>
          <a:prstGeom prst="rect">
            <a:avLst/>
          </a:prstGeom>
          <a:noFill/>
          <a:ln/>
        </p:spPr>
        <p:txBody>
          <a:bodyPr wrap="square" lIns="0" tIns="0" rIns="0" bIns="0" rtlCol="0" anchor="ctr"/>
          <a:lstStyle/>
          <a:p>
            <a:pPr algn="l">
              <a:lnSpc>
                <a:spcPts val="1688"/>
              </a:lnSpc>
            </a:pPr>
            <a:r>
              <a:rPr lang="en-US" sz="1400" b="0" spc="-36" kern="0" dirty="0">
                <a:solidFill>
                  <a:srgbClr val="D8240C"/>
                </a:solidFill>
                <a:latin typeface="Overpass" pitchFamily="34" charset="0"/>
                <a:ea typeface="Overpass" pitchFamily="34" charset="-122"/>
                <a:cs typeface="Overpass" pitchFamily="34" charset="-120"/>
              </a:rPr>
              <a:t>Additional Experience Prototype Data </a:t>
            </a:r>
            <a:endParaRPr lang="en-US" sz="1350" dirty="0"/>
          </a:p>
        </p:txBody>
      </p:sp>
      <p:sp>
        <p:nvSpPr>
          <p:cNvPr id="10" name="Text 7"/>
          <p:cNvSpPr/>
          <p:nvPr/>
        </p:nvSpPr>
        <p:spPr>
          <a:xfrm>
            <a:off x="4572000" y="2818382"/>
            <a:ext cx="3657600" cy="214271"/>
          </a:xfrm>
          <a:prstGeom prst="rect">
            <a:avLst/>
          </a:prstGeom>
          <a:noFill/>
          <a:ln/>
        </p:spPr>
        <p:txBody>
          <a:bodyPr wrap="square" lIns="0" tIns="0" rIns="0" bIns="0" rtlCol="0" anchor="ctr"/>
          <a:lstStyle/>
          <a:p>
            <a:pPr algn="l">
              <a:lnSpc>
                <a:spcPts val="1688"/>
              </a:lnSpc>
            </a:pPr>
            <a:r>
              <a:rPr lang="en-US" sz="1400" b="0" spc="-36" kern="0" dirty="0">
                <a:solidFill>
                  <a:srgbClr val="D8240C"/>
                </a:solidFill>
                <a:latin typeface="Overpass" pitchFamily="34" charset="0"/>
                <a:ea typeface="Overpass" pitchFamily="34" charset="-122"/>
                <a:cs typeface="Overpass" pitchFamily="34" charset="-120"/>
              </a:rPr>
              <a:t>Solution Brainstorming</a:t>
            </a:r>
            <a:endParaRPr lang="en-US" sz="1350" dirty="0"/>
          </a:p>
        </p:txBody>
      </p:sp>
      <p:sp>
        <p:nvSpPr>
          <p:cNvPr id="11" name="Shape 8"/>
          <p:cNvSpPr/>
          <p:nvPr/>
        </p:nvSpPr>
        <p:spPr>
          <a:xfrm>
            <a:off x="476250" y="480870"/>
            <a:ext cx="8191500" cy="0"/>
          </a:xfrm>
          <a:prstGeom prst="line">
            <a:avLst/>
          </a:prstGeom>
          <a:solidFill>
            <a:srgbClr val="FFFEFA"/>
          </a:solidFill>
          <a:ln w="5292">
            <a:solidFill>
              <a:srgbClr val="D8240C"/>
            </a:solidFill>
            <a:prstDash val="solid"/>
            <a:headEnd type="none"/>
            <a:tailEnd type="none"/>
          </a:ln>
        </p:spPr>
      </p:sp>
      <p:sp>
        <p:nvSpPr>
          <p:cNvPr id="12" name="Shape 9"/>
          <p:cNvSpPr/>
          <p:nvPr/>
        </p:nvSpPr>
        <p:spPr>
          <a:xfrm>
            <a:off x="476250" y="4670983"/>
            <a:ext cx="8191500" cy="0"/>
          </a:xfrm>
          <a:prstGeom prst="line">
            <a:avLst/>
          </a:prstGeom>
          <a:solidFill>
            <a:srgbClr val="FFFEFA"/>
          </a:solidFill>
          <a:ln w="5292">
            <a:solidFill>
              <a:srgbClr val="D8240C"/>
            </a:solidFill>
            <a:prstDash val="solid"/>
            <a:headEnd type="none"/>
            <a:tailEnd type="none"/>
          </a:ln>
        </p:spPr>
      </p:sp>
      <p:pic>
        <p:nvPicPr>
          <p:cNvPr id="13" name="Image 0" descr="https://pitch-assets-ccb95893-de3f-4266-973c-20049231b248.s3.eu-west-1.amazonaws.com/try-pitch-pdf-export-logo.svg">
            <a:hlinkClick r:id="rId3" tooltip=""/>
          </p:cNvPr>
          <p:cNvPicPr>
            <a:picLocks noChangeAspect="1"/>
          </p:cNvPicPr>
          <p:nvPr/>
        </p:nvPicPr>
        <p:blipFill>
          <a:blip r:embed="rId1">
            <a:extLst>
              <a:ext uri="{96DAC541-7B7A-43D3-8B79-37D633B846F1}">
                <asvg:svgBlip xmlns:asvg="http://schemas.microsoft.com/office/drawing/2016/SVG/main" r:embed="rId2"/>
              </a:ext>
            </a:extLst>
          </a:blip>
          <a:srcRect l="0" r="0" t="0" b="0"/>
          <a:stretch/>
        </p:blipFill>
        <p:spPr>
          <a:xfrm>
            <a:off x="136595" y="4803153"/>
            <a:ext cx="515221" cy="227303"/>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 33">
    <p:bg>
      <p:bgPr>
        <a:solidFill>
          <a:srgbClr val="FFFEFA"/>
        </a:solidFill>
      </p:bgPr>
    </p:bg>
    <p:spTree>
      <p:nvGrpSpPr>
        <p:cNvPr id="1" name=""/>
        <p:cNvGrpSpPr/>
        <p:nvPr/>
      </p:nvGrpSpPr>
      <p:grpSpPr>
        <a:xfrm>
          <a:off x="0" y="0"/>
          <a:ext cx="0" cy="0"/>
          <a:chOff x="0" y="0"/>
          <a:chExt cx="0" cy="0"/>
        </a:xfrm>
      </p:grpSpPr>
      <p:sp>
        <p:nvSpPr>
          <p:cNvPr id="3" name="Text 0"/>
          <p:cNvSpPr/>
          <p:nvPr/>
        </p:nvSpPr>
        <p:spPr>
          <a:xfrm>
            <a:off x="91039" y="135617"/>
            <a:ext cx="8229600" cy="426690"/>
          </a:xfrm>
          <a:prstGeom prst="rect">
            <a:avLst/>
          </a:prstGeom>
          <a:noFill/>
          <a:ln/>
        </p:spPr>
        <p:txBody>
          <a:bodyPr wrap="square" lIns="0" tIns="0" rIns="0" bIns="0" rtlCol="0" anchor="t"/>
          <a:lstStyle/>
          <a:p>
            <a:pPr algn="l">
              <a:lnSpc>
                <a:spcPts val="3360"/>
              </a:lnSpc>
            </a:pPr>
            <a:r>
              <a:rPr lang="en-US" sz="3000" b="1" spc="-36" kern="0" dirty="0">
                <a:solidFill>
                  <a:srgbClr val="D8240C"/>
                </a:solidFill>
                <a:latin typeface="Overpass" pitchFamily="34" charset="0"/>
                <a:ea typeface="Overpass" pitchFamily="34" charset="-122"/>
                <a:cs typeface="Overpass" pitchFamily="34" charset="-120"/>
              </a:rPr>
              <a:t>Additional HMWs</a:t>
            </a:r>
            <a:endParaRPr lang="en-US" sz="3000" dirty="0"/>
          </a:p>
        </p:txBody>
      </p:sp>
      <p:sp>
        <p:nvSpPr>
          <p:cNvPr id="4" name="Text 1"/>
          <p:cNvSpPr/>
          <p:nvPr/>
        </p:nvSpPr>
        <p:spPr>
          <a:xfrm>
            <a:off x="1094850" y="562045"/>
            <a:ext cx="914400" cy="426690"/>
          </a:xfrm>
          <a:prstGeom prst="rect">
            <a:avLst/>
          </a:prstGeom>
          <a:noFill/>
          <a:ln/>
        </p:spPr>
        <p:txBody>
          <a:bodyPr wrap="square" lIns="0" tIns="0" rIns="0" bIns="0" rtlCol="0" anchor="t"/>
          <a:lstStyle/>
          <a:p>
            <a:pPr algn="l">
              <a:lnSpc>
                <a:spcPts val="3360"/>
              </a:lnSpc>
            </a:pPr>
            <a:r>
              <a:rPr lang="en-US" sz="1400" b="1" u="heavy" spc="-36" kern="0" dirty="0">
                <a:solidFill>
                  <a:srgbClr val="D8240C"/>
                </a:solidFill>
                <a:latin typeface="Overpass" pitchFamily="34" charset="0"/>
                <a:ea typeface="Overpass" pitchFamily="34" charset="-122"/>
                <a:cs typeface="Overpass" pitchFamily="34" charset="-120"/>
              </a:rPr>
              <a:t>John</a:t>
            </a:r>
            <a:endParaRPr lang="en-US" sz="3000" dirty="0"/>
          </a:p>
        </p:txBody>
      </p:sp>
      <p:sp>
        <p:nvSpPr>
          <p:cNvPr id="5" name="Text 2"/>
          <p:cNvSpPr/>
          <p:nvPr/>
        </p:nvSpPr>
        <p:spPr>
          <a:xfrm>
            <a:off x="4423403" y="592113"/>
            <a:ext cx="914400" cy="426690"/>
          </a:xfrm>
          <a:prstGeom prst="rect">
            <a:avLst/>
          </a:prstGeom>
          <a:noFill/>
          <a:ln/>
        </p:spPr>
        <p:txBody>
          <a:bodyPr wrap="square" lIns="0" tIns="0" rIns="0" bIns="0" rtlCol="0" anchor="t"/>
          <a:lstStyle/>
          <a:p>
            <a:pPr algn="l">
              <a:lnSpc>
                <a:spcPts val="3360"/>
              </a:lnSpc>
            </a:pPr>
            <a:r>
              <a:rPr lang="en-US" sz="1400" b="1" u="heavy" spc="-36" kern="0" dirty="0">
                <a:solidFill>
                  <a:srgbClr val="D8240C"/>
                </a:solidFill>
                <a:latin typeface="Overpass" pitchFamily="34" charset="0"/>
                <a:ea typeface="Overpass" pitchFamily="34" charset="-122"/>
                <a:cs typeface="Overpass" pitchFamily="34" charset="-120"/>
              </a:rPr>
              <a:t>Sita</a:t>
            </a:r>
            <a:endParaRPr lang="en-US" sz="3000" dirty="0"/>
          </a:p>
        </p:txBody>
      </p:sp>
      <p:sp>
        <p:nvSpPr>
          <p:cNvPr id="6" name="Text 3"/>
          <p:cNvSpPr/>
          <p:nvPr/>
        </p:nvSpPr>
        <p:spPr>
          <a:xfrm>
            <a:off x="7629759" y="569799"/>
            <a:ext cx="914400" cy="426690"/>
          </a:xfrm>
          <a:prstGeom prst="rect">
            <a:avLst/>
          </a:prstGeom>
          <a:noFill/>
          <a:ln/>
        </p:spPr>
        <p:txBody>
          <a:bodyPr wrap="square" lIns="0" tIns="0" rIns="0" bIns="0" rtlCol="0" anchor="t"/>
          <a:lstStyle/>
          <a:p>
            <a:pPr algn="l">
              <a:lnSpc>
                <a:spcPts val="3360"/>
              </a:lnSpc>
            </a:pPr>
            <a:r>
              <a:rPr lang="en-US" sz="1400" b="1" u="heavy" spc="-36" kern="0" dirty="0">
                <a:solidFill>
                  <a:srgbClr val="D8240C"/>
                </a:solidFill>
                <a:latin typeface="Overpass" pitchFamily="34" charset="0"/>
                <a:ea typeface="Overpass" pitchFamily="34" charset="-122"/>
                <a:cs typeface="Overpass" pitchFamily="34" charset="-120"/>
              </a:rPr>
              <a:t>Hollie</a:t>
            </a:r>
            <a:endParaRPr lang="en-US" sz="3000" dirty="0"/>
          </a:p>
        </p:txBody>
      </p:sp>
      <p:sp>
        <p:nvSpPr>
          <p:cNvPr id="7" name="Text 4"/>
          <p:cNvSpPr/>
          <p:nvPr/>
        </p:nvSpPr>
        <p:spPr>
          <a:xfrm>
            <a:off x="94780" y="1044564"/>
            <a:ext cx="3657600" cy="2986485"/>
          </a:xfrm>
          <a:prstGeom prst="rect">
            <a:avLst/>
          </a:prstGeom>
          <a:noFill/>
          <a:ln/>
        </p:spPr>
        <p:txBody>
          <a:bodyPr wrap="square" lIns="0" tIns="0" rIns="0" bIns="0" rtlCol="0" anchor="t"/>
          <a:lstStyle/>
          <a:p>
            <a:pPr algn="l" marL="190500" indent="-190500">
              <a:lnSpc>
                <a:spcPts val="1680"/>
              </a:lnSpc>
              <a:buSzPct val="100000"/>
              <a:buFont typeface="+mj-lt"/>
              <a:buAutoNum type="arabicPeriod" startAt="1"/>
            </a:pPr>
            <a:r>
              <a:rPr lang="en-US" sz="1200" b="0" i="1" spc="-60" kern="0" dirty="0">
                <a:solidFill>
                  <a:srgbClr val="473D3C"/>
                </a:solidFill>
                <a:latin typeface="Overpass" pitchFamily="34" charset="0"/>
                <a:ea typeface="Overpass" pitchFamily="34" charset="-122"/>
                <a:cs typeface="Overpass" pitchFamily="34" charset="-120"/>
              </a:rPr>
              <a:t>HMW make the first move feel less anxious?</a:t>
            </a:r>
            <a:endParaRPr lang="en-US" sz="1200" dirty="0"/>
          </a:p>
          <a:p>
            <a:pPr algn="l" marL="190500" indent="-190500">
              <a:lnSpc>
                <a:spcPts val="1680"/>
              </a:lnSpc>
              <a:buSzPct val="100000"/>
              <a:buFont typeface="+mj-lt"/>
              <a:buAutoNum type="arabicPeriod" startAt="1"/>
            </a:pPr>
            <a:r>
              <a:rPr lang="en-US" sz="1200" b="0" i="1" spc="-60" kern="0" dirty="0">
                <a:solidFill>
                  <a:srgbClr val="473D3C"/>
                </a:solidFill>
                <a:latin typeface="Overpass" pitchFamily="34" charset="0"/>
                <a:ea typeface="Overpass" pitchFamily="34" charset="-122"/>
                <a:cs typeface="Overpass" pitchFamily="34" charset="-120"/>
              </a:rPr>
              <a:t>HMW help individuals initiate time with friends without feeling needy?</a:t>
            </a:r>
            <a:endParaRPr lang="en-US" sz="1200" dirty="0"/>
          </a:p>
          <a:p>
            <a:pPr algn="l" marL="190500" indent="-190500">
              <a:lnSpc>
                <a:spcPts val="1680"/>
              </a:lnSpc>
              <a:buSzPct val="100000"/>
              <a:buFont typeface="+mj-lt"/>
              <a:buAutoNum type="arabicPeriod" startAt="1"/>
            </a:pPr>
            <a:r>
              <a:rPr lang="en-US" sz="1200" b="0" i="1" spc="-60" kern="0" dirty="0">
                <a:solidFill>
                  <a:srgbClr val="473D3C"/>
                </a:solidFill>
                <a:latin typeface="Overpass" pitchFamily="34" charset="0"/>
                <a:ea typeface="Overpass" pitchFamily="34" charset="-122"/>
                <a:cs typeface="Overpass" pitchFamily="34" charset="-120"/>
              </a:rPr>
              <a:t>HMW not bear sole responsibility of event-planning for her friend group?</a:t>
            </a:r>
            <a:endParaRPr lang="en-US" sz="1200" dirty="0"/>
          </a:p>
          <a:p>
            <a:pPr algn="l" marL="190500" indent="-190500">
              <a:lnSpc>
                <a:spcPts val="1680"/>
              </a:lnSpc>
              <a:buSzPct val="100000"/>
              <a:buFont typeface="+mj-lt"/>
              <a:buAutoNum type="arabicPeriod" startAt="1"/>
            </a:pPr>
            <a:r>
              <a:rPr lang="en-US" sz="1200" b="0" i="1" spc="-60" kern="0" dirty="0">
                <a:solidFill>
                  <a:srgbClr val="473D3C"/>
                </a:solidFill>
                <a:latin typeface="Overpass" pitchFamily="34" charset="0"/>
                <a:ea typeface="Overpass" pitchFamily="34" charset="-122"/>
                <a:cs typeface="Overpass" pitchFamily="34" charset="-120"/>
              </a:rPr>
              <a:t>HMW help friends feel like their relationships are balanced?</a:t>
            </a:r>
            <a:endParaRPr lang="en-US" sz="1200" dirty="0"/>
          </a:p>
          <a:p>
            <a:pPr algn="l" marL="190500" indent="-190500">
              <a:lnSpc>
                <a:spcPts val="1680"/>
              </a:lnSpc>
              <a:buSzPct val="100000"/>
              <a:buFont typeface="+mj-lt"/>
              <a:buAutoNum type="arabicPeriod" startAt="1"/>
            </a:pPr>
            <a:r>
              <a:rPr lang="en-US" sz="1200" b="0" i="1" spc="-60" kern="0" dirty="0">
                <a:solidFill>
                  <a:srgbClr val="473D3C"/>
                </a:solidFill>
                <a:latin typeface="Overpass" pitchFamily="34" charset="0"/>
                <a:ea typeface="Overpass" pitchFamily="34" charset="-122"/>
                <a:cs typeface="Overpass" pitchFamily="34" charset="-120"/>
              </a:rPr>
              <a:t>HMW leverage gaps in schedules to improve friendships?</a:t>
            </a:r>
            <a:endParaRPr lang="en-US" sz="1200" dirty="0"/>
          </a:p>
          <a:p>
            <a:pPr algn="l" marL="190500" indent="-190500">
              <a:lnSpc>
                <a:spcPts val="1680"/>
              </a:lnSpc>
              <a:buSzPct val="100000"/>
              <a:buFont typeface="+mj-lt"/>
              <a:buAutoNum type="arabicPeriod" startAt="1"/>
            </a:pPr>
            <a:r>
              <a:rPr lang="en-US" sz="1200" b="0" i="1" spc="-60" kern="0" dirty="0">
                <a:solidFill>
                  <a:srgbClr val="473D3C"/>
                </a:solidFill>
                <a:latin typeface="Overpass" pitchFamily="34" charset="0"/>
                <a:ea typeface="Overpass" pitchFamily="34" charset="-122"/>
                <a:cs typeface="Overpass" pitchFamily="34" charset="-120"/>
              </a:rPr>
              <a:t>HMW make planning hangouts as easy as booking an Uber?</a:t>
            </a:r>
            <a:endParaRPr lang="en-US" sz="1200" dirty="0"/>
          </a:p>
          <a:p>
            <a:pPr algn="l" marL="190500" indent="-190500">
              <a:lnSpc>
                <a:spcPts val="1680"/>
              </a:lnSpc>
              <a:buSzPct val="100000"/>
              <a:buFont typeface="+mj-lt"/>
              <a:buAutoNum type="arabicPeriod" startAt="1"/>
            </a:pPr>
            <a:r>
              <a:rPr lang="en-US" sz="1200" b="0" i="1" spc="-60" kern="0" dirty="0">
                <a:solidFill>
                  <a:srgbClr val="473D3C"/>
                </a:solidFill>
                <a:latin typeface="Overpass" pitchFamily="34" charset="0"/>
                <a:ea typeface="Overpass" pitchFamily="34" charset="-122"/>
                <a:cs typeface="Overpass" pitchFamily="34" charset="-120"/>
              </a:rPr>
              <a:t>HMW make fear of rejection thrilling instead of scary ?</a:t>
            </a:r>
            <a:endParaRPr lang="en-US" sz="1200" dirty="0"/>
          </a:p>
          <a:p>
            <a:pPr algn="l" marL="190500" indent="-190500">
              <a:lnSpc>
                <a:spcPts val="1680"/>
              </a:lnSpc>
              <a:buSzPct val="100000"/>
              <a:buFont typeface="+mj-lt"/>
              <a:buAutoNum type="arabicPeriod" startAt="1"/>
            </a:pPr>
            <a:r>
              <a:rPr lang="en-US" sz="1200" b="0" i="1" spc="-60" kern="0" dirty="0">
                <a:solidFill>
                  <a:srgbClr val="473D3C"/>
                </a:solidFill>
                <a:latin typeface="Overpass" pitchFamily="34" charset="0"/>
                <a:ea typeface="Overpass" pitchFamily="34" charset="-122"/>
                <a:cs typeface="Overpass" pitchFamily="34" charset="-120"/>
              </a:rPr>
              <a:t>HMW make planning less burdensome?</a:t>
            </a:r>
            <a:endParaRPr lang="en-US" sz="1200" dirty="0"/>
          </a:p>
        </p:txBody>
      </p:sp>
      <p:sp>
        <p:nvSpPr>
          <p:cNvPr id="8" name="Text 5"/>
          <p:cNvSpPr/>
          <p:nvPr/>
        </p:nvSpPr>
        <p:spPr>
          <a:xfrm>
            <a:off x="3267828" y="1044564"/>
            <a:ext cx="3657600" cy="2986485"/>
          </a:xfrm>
          <a:prstGeom prst="rect">
            <a:avLst/>
          </a:prstGeom>
          <a:noFill/>
          <a:ln/>
        </p:spPr>
        <p:txBody>
          <a:bodyPr wrap="square" lIns="0" tIns="0" rIns="0" bIns="0" rtlCol="0" anchor="t"/>
          <a:lstStyle/>
          <a:p>
            <a:pPr algn="l" marL="190500" indent="-190500">
              <a:lnSpc>
                <a:spcPts val="1680"/>
              </a:lnSpc>
              <a:buSzPct val="100000"/>
              <a:buFont typeface="+mj-lt"/>
              <a:buAutoNum type="arabicPeriod" startAt="1"/>
            </a:pPr>
            <a:r>
              <a:rPr lang="en-US" sz="1200" b="0" i="1" spc="-60" kern="0" dirty="0">
                <a:solidFill>
                  <a:srgbClr val="473D3C"/>
                </a:solidFill>
                <a:latin typeface="Overpass" pitchFamily="34" charset="0"/>
                <a:ea typeface="Overpass" pitchFamily="34" charset="-122"/>
                <a:cs typeface="Overpass" pitchFamily="34" charset="-120"/>
              </a:rPr>
              <a:t>HMW Give John the tools to create meaningful interactions no matter the context </a:t>
            </a:r>
            <a:endParaRPr lang="en-US" sz="1200" dirty="0"/>
          </a:p>
          <a:p>
            <a:pPr algn="l" marL="190500" indent="-190500">
              <a:lnSpc>
                <a:spcPts val="1680"/>
              </a:lnSpc>
              <a:buSzPct val="100000"/>
              <a:buFont typeface="+mj-lt"/>
              <a:buAutoNum type="arabicPeriod" startAt="1"/>
            </a:pPr>
            <a:r>
              <a:rPr lang="en-US" sz="1200" b="0" i="1" spc="-60" kern="0" dirty="0">
                <a:solidFill>
                  <a:srgbClr val="473D3C"/>
                </a:solidFill>
                <a:latin typeface="Overpass" pitchFamily="34" charset="0"/>
                <a:ea typeface="Overpass" pitchFamily="34" charset="-122"/>
                <a:cs typeface="Overpass" pitchFamily="34" charset="-120"/>
              </a:rPr>
              <a:t>HMW create more intimate interactions in long-distance relationships</a:t>
            </a:r>
            <a:endParaRPr lang="en-US" sz="1200" dirty="0"/>
          </a:p>
          <a:p>
            <a:pPr algn="l" marL="190500" indent="-190500">
              <a:lnSpc>
                <a:spcPts val="1680"/>
              </a:lnSpc>
              <a:buSzPct val="100000"/>
              <a:buFont typeface="+mj-lt"/>
              <a:buAutoNum type="arabicPeriod" startAt="1"/>
            </a:pPr>
            <a:r>
              <a:rPr lang="en-US" sz="1200" b="0" i="1" spc="-60" kern="0" dirty="0">
                <a:solidFill>
                  <a:srgbClr val="473D3C"/>
                </a:solidFill>
                <a:latin typeface="Overpass" pitchFamily="34" charset="0"/>
                <a:ea typeface="Overpass" pitchFamily="34" charset="-122"/>
                <a:cs typeface="Overpass" pitchFamily="34" charset="-120"/>
              </a:rPr>
              <a:t>HMW make being vulnerable fun?</a:t>
            </a:r>
            <a:endParaRPr lang="en-US" sz="1200" dirty="0"/>
          </a:p>
          <a:p>
            <a:pPr algn="l" marL="190500" indent="-190500">
              <a:lnSpc>
                <a:spcPts val="1680"/>
              </a:lnSpc>
              <a:buSzPct val="100000"/>
              <a:buFont typeface="+mj-lt"/>
              <a:buAutoNum type="arabicPeriod" startAt="1"/>
            </a:pPr>
            <a:r>
              <a:rPr lang="en-US" sz="1200" b="0" i="1" spc="-60" kern="0" dirty="0">
                <a:solidFill>
                  <a:srgbClr val="473D3C"/>
                </a:solidFill>
                <a:latin typeface="Overpass" pitchFamily="34" charset="0"/>
                <a:ea typeface="Overpass" pitchFamily="34" charset="-122"/>
                <a:cs typeface="Overpass" pitchFamily="34" charset="-120"/>
              </a:rPr>
              <a:t>HMW remind John of the relationships he cares about most?</a:t>
            </a:r>
            <a:endParaRPr lang="en-US" sz="1200" dirty="0"/>
          </a:p>
          <a:p>
            <a:pPr algn="l" marL="190500" indent="-190500">
              <a:lnSpc>
                <a:spcPts val="1680"/>
              </a:lnSpc>
              <a:buSzPct val="100000"/>
              <a:buFont typeface="+mj-lt"/>
              <a:buAutoNum type="arabicPeriod" startAt="1"/>
            </a:pPr>
            <a:r>
              <a:rPr lang="en-US" sz="1200" b="0" i="1" spc="-60" kern="0" dirty="0">
                <a:solidFill>
                  <a:srgbClr val="473D3C"/>
                </a:solidFill>
                <a:latin typeface="Overpass" pitchFamily="34" charset="0"/>
                <a:ea typeface="Overpass" pitchFamily="34" charset="-122"/>
                <a:cs typeface="Overpass" pitchFamily="34" charset="-120"/>
              </a:rPr>
              <a:t>HMW use distance for friends to learn new things about each other?</a:t>
            </a:r>
            <a:endParaRPr lang="en-US" sz="1200" dirty="0"/>
          </a:p>
          <a:p>
            <a:pPr algn="l" marL="190500" indent="-190500">
              <a:lnSpc>
                <a:spcPts val="1680"/>
              </a:lnSpc>
              <a:buSzPct val="100000"/>
              <a:buFont typeface="+mj-lt"/>
              <a:buAutoNum type="arabicPeriod" startAt="1"/>
            </a:pPr>
            <a:r>
              <a:rPr lang="en-US" sz="1200" b="0" i="1" spc="-60" kern="0" dirty="0">
                <a:solidFill>
                  <a:srgbClr val="473D3C"/>
                </a:solidFill>
                <a:latin typeface="Overpass" pitchFamily="34" charset="0"/>
                <a:ea typeface="Overpass" pitchFamily="34" charset="-122"/>
                <a:cs typeface="Overpass" pitchFamily="34" charset="-120"/>
              </a:rPr>
              <a:t>HMW encourage less superficial dialogue?</a:t>
            </a:r>
            <a:endParaRPr lang="en-US" sz="1200" dirty="0"/>
          </a:p>
          <a:p>
            <a:pPr algn="l" marL="190500" indent="-190500">
              <a:lnSpc>
                <a:spcPts val="1680"/>
              </a:lnSpc>
              <a:buSzPct val="100000"/>
              <a:buFont typeface="+mj-lt"/>
              <a:buAutoNum type="arabicPeriod" startAt="1"/>
            </a:pPr>
            <a:r>
              <a:rPr lang="en-US" sz="1200" b="0" i="1" spc="-60" kern="0" dirty="0">
                <a:solidFill>
                  <a:srgbClr val="473D3C"/>
                </a:solidFill>
                <a:latin typeface="Overpass" pitchFamily="34" charset="0"/>
                <a:ea typeface="Overpass" pitchFamily="34" charset="-122"/>
                <a:cs typeface="Overpass" pitchFamily="34" charset="-120"/>
              </a:rPr>
              <a:t>HMW make superficial interactions less annoying and burdensome?</a:t>
            </a:r>
            <a:endParaRPr lang="en-US" sz="1200" dirty="0"/>
          </a:p>
          <a:p>
            <a:pPr algn="l" marL="190500" indent="-190500">
              <a:lnSpc>
                <a:spcPts val="1680"/>
              </a:lnSpc>
              <a:buSzPct val="100000"/>
              <a:buFont typeface="+mj-lt"/>
              <a:buAutoNum type="arabicPeriod" startAt="1"/>
            </a:pPr>
            <a:r>
              <a:rPr lang="en-US" sz="1200" b="0" i="1" spc="-60" kern="0" dirty="0">
                <a:solidFill>
                  <a:srgbClr val="473D3C"/>
                </a:solidFill>
                <a:latin typeface="Overpass" pitchFamily="34" charset="0"/>
                <a:ea typeface="Overpass" pitchFamily="34" charset="-122"/>
                <a:cs typeface="Overpass" pitchFamily="34" charset="-120"/>
              </a:rPr>
              <a:t>HMW make catching-up the most exciting part of a friendship?</a:t>
            </a:r>
            <a:endParaRPr lang="en-US" sz="1200" dirty="0"/>
          </a:p>
        </p:txBody>
      </p:sp>
      <p:sp>
        <p:nvSpPr>
          <p:cNvPr id="9" name="Text 6"/>
          <p:cNvSpPr/>
          <p:nvPr/>
        </p:nvSpPr>
        <p:spPr>
          <a:xfrm>
            <a:off x="6547396" y="1043977"/>
            <a:ext cx="2743200" cy="3839766"/>
          </a:xfrm>
          <a:prstGeom prst="rect">
            <a:avLst/>
          </a:prstGeom>
          <a:noFill/>
          <a:ln/>
        </p:spPr>
        <p:txBody>
          <a:bodyPr wrap="square" lIns="0" tIns="0" rIns="0" bIns="0" rtlCol="0" anchor="t"/>
          <a:lstStyle/>
          <a:p>
            <a:pPr algn="l" marL="190500" indent="-190500">
              <a:lnSpc>
                <a:spcPts val="1680"/>
              </a:lnSpc>
              <a:buSzPct val="100000"/>
              <a:buFont typeface="+mj-lt"/>
              <a:buAutoNum type="arabicPeriod" startAt="1"/>
            </a:pPr>
            <a:r>
              <a:rPr lang="en-US" sz="1200" b="0" i="1" spc="-60" kern="0" dirty="0">
                <a:solidFill>
                  <a:srgbClr val="473D3C"/>
                </a:solidFill>
                <a:latin typeface="Overpass" pitchFamily="34" charset="0"/>
                <a:ea typeface="Overpass" pitchFamily="34" charset="-122"/>
                <a:cs typeface="Overpass" pitchFamily="34" charset="-120"/>
              </a:rPr>
              <a:t>HMW detect when cherished friendships are drifting apart?</a:t>
            </a:r>
            <a:endParaRPr lang="en-US" sz="1200" dirty="0"/>
          </a:p>
          <a:p>
            <a:pPr algn="l" marL="190500" indent="-190500">
              <a:lnSpc>
                <a:spcPts val="1680"/>
              </a:lnSpc>
              <a:buSzPct val="100000"/>
              <a:buFont typeface="+mj-lt"/>
              <a:buAutoNum type="arabicPeriod" startAt="1"/>
            </a:pPr>
            <a:r>
              <a:rPr lang="en-US" sz="1200" b="0" i="1" spc="-60" kern="0" dirty="0">
                <a:solidFill>
                  <a:srgbClr val="473D3C"/>
                </a:solidFill>
                <a:latin typeface="Overpass" pitchFamily="34" charset="0"/>
                <a:ea typeface="Overpass" pitchFamily="34" charset="-122"/>
                <a:cs typeface="Overpass" pitchFamily="34" charset="-120"/>
              </a:rPr>
              <a:t>HMW encourage stronger communication as friendships change?</a:t>
            </a:r>
            <a:endParaRPr lang="en-US" sz="1200" dirty="0"/>
          </a:p>
          <a:p>
            <a:pPr algn="l" marL="190500" indent="-190500">
              <a:lnSpc>
                <a:spcPts val="1680"/>
              </a:lnSpc>
              <a:buSzPct val="100000"/>
              <a:buFont typeface="+mj-lt"/>
              <a:buAutoNum type="arabicPeriod" startAt="1"/>
            </a:pPr>
            <a:r>
              <a:rPr lang="en-US" sz="1200" b="0" i="1" spc="-60" kern="0" dirty="0">
                <a:solidFill>
                  <a:srgbClr val="473D3C"/>
                </a:solidFill>
                <a:latin typeface="Overpass" pitchFamily="34" charset="0"/>
                <a:ea typeface="Overpass" pitchFamily="34" charset="-122"/>
                <a:cs typeface="Overpass" pitchFamily="34" charset="-120"/>
              </a:rPr>
              <a:t>HMW make mismatches in life stages refreshing instead of distancing?</a:t>
            </a:r>
            <a:endParaRPr lang="en-US" sz="1200" dirty="0"/>
          </a:p>
          <a:p>
            <a:pPr algn="l" marL="190500" indent="-190500">
              <a:lnSpc>
                <a:spcPts val="1680"/>
              </a:lnSpc>
              <a:buSzPct val="100000"/>
              <a:buFont typeface="+mj-lt"/>
              <a:buAutoNum type="arabicPeriod" startAt="1"/>
            </a:pPr>
            <a:r>
              <a:rPr lang="en-US" sz="1200" b="0" i="1" spc="-60" kern="0" dirty="0">
                <a:solidFill>
                  <a:srgbClr val="473D3C"/>
                </a:solidFill>
                <a:latin typeface="Overpass" pitchFamily="34" charset="0"/>
                <a:ea typeface="Overpass" pitchFamily="34" charset="-122"/>
                <a:cs typeface="Overpass" pitchFamily="34" charset="-120"/>
              </a:rPr>
              <a:t>HMW help Hollie find more effortless ways to remain relevance?</a:t>
            </a:r>
            <a:endParaRPr lang="en-US" sz="1200" dirty="0"/>
          </a:p>
          <a:p>
            <a:pPr algn="l" marL="190500" indent="-190500">
              <a:lnSpc>
                <a:spcPts val="1680"/>
              </a:lnSpc>
              <a:buSzPct val="100000"/>
              <a:buFont typeface="+mj-lt"/>
              <a:buAutoNum type="arabicPeriod" startAt="1"/>
            </a:pPr>
            <a:r>
              <a:rPr lang="en-US" sz="1200" b="0" i="1" spc="-60" kern="0" dirty="0">
                <a:solidFill>
                  <a:srgbClr val="473D3C"/>
                </a:solidFill>
                <a:latin typeface="Overpass" pitchFamily="34" charset="0"/>
                <a:ea typeface="Overpass" pitchFamily="34" charset="-122"/>
                <a:cs typeface="Overpass" pitchFamily="34" charset="-120"/>
              </a:rPr>
              <a:t>HMW incorporate Hollie into her friend’s lives in more natural ways (than baby-proofing)?</a:t>
            </a:r>
            <a:endParaRPr lang="en-US" sz="1200" dirty="0"/>
          </a:p>
          <a:p>
            <a:pPr algn="l" marL="190500" indent="-190500">
              <a:lnSpc>
                <a:spcPts val="1680"/>
              </a:lnSpc>
              <a:buSzPct val="100000"/>
              <a:buFont typeface="+mj-lt"/>
              <a:buAutoNum type="arabicPeriod" startAt="1"/>
            </a:pPr>
            <a:r>
              <a:rPr lang="en-US" sz="1200" b="0" i="1" spc="-60" kern="0" dirty="0">
                <a:solidFill>
                  <a:srgbClr val="473D3C"/>
                </a:solidFill>
                <a:latin typeface="Overpass" pitchFamily="34" charset="0"/>
                <a:ea typeface="Overpass" pitchFamily="34" charset="-122"/>
                <a:cs typeface="Overpass" pitchFamily="34" charset="-120"/>
              </a:rPr>
              <a:t>HMW open a dialogue between Hollie and her friends about how best to sustain their cherished bonds?</a:t>
            </a:r>
            <a:endParaRPr lang="en-US" sz="1200" dirty="0"/>
          </a:p>
          <a:p>
            <a:pPr algn="l" marL="190500" indent="-190500">
              <a:lnSpc>
                <a:spcPts val="1680"/>
              </a:lnSpc>
              <a:buSzPct val="100000"/>
              <a:buFont typeface="+mj-lt"/>
              <a:buAutoNum type="arabicPeriod" startAt="1"/>
            </a:pPr>
            <a:r>
              <a:rPr lang="en-US" sz="1200" b="0" i="1" spc="-60" kern="0" dirty="0">
                <a:solidFill>
                  <a:srgbClr val="473D3C"/>
                </a:solidFill>
                <a:latin typeface="Overpass" pitchFamily="34" charset="0"/>
                <a:ea typeface="Overpass" pitchFamily="34" charset="-122"/>
                <a:cs typeface="Overpass" pitchFamily="34" charset="-120"/>
              </a:rPr>
              <a:t>HMW encourage empathy in friendships despite a lack of shared experience?</a:t>
            </a:r>
            <a:endParaRPr lang="en-US" sz="1200" dirty="0"/>
          </a:p>
          <a:p>
            <a:pPr algn="l" marL="190500" indent="-190500">
              <a:lnSpc>
                <a:spcPts val="1680"/>
              </a:lnSpc>
              <a:buSzPct val="100000"/>
              <a:buFont typeface="+mj-lt"/>
              <a:buAutoNum type="arabicPeriod" startAt="1"/>
            </a:pPr>
            <a:r>
              <a:rPr lang="en-US" sz="1200" b="0" i="1" spc="-60" kern="0" dirty="0">
                <a:solidFill>
                  <a:srgbClr val="473D3C"/>
                </a:solidFill>
                <a:latin typeface="Overpass" pitchFamily="34" charset="0"/>
                <a:ea typeface="Overpass" pitchFamily="34" charset="-122"/>
                <a:cs typeface="Overpass" pitchFamily="34" charset="-120"/>
              </a:rPr>
              <a:t>HMW allow users to let go of irrelevant friendships (i.e. no longer fulfilling) </a:t>
            </a:r>
            <a:endParaRPr lang="en-US" sz="1200" dirty="0"/>
          </a:p>
        </p:txBody>
      </p:sp>
      <p:pic>
        <p:nvPicPr>
          <p:cNvPr id="10" name="Image 0" descr="https://pitch-assets-ccb95893-de3f-4266-973c-20049231b248.s3.eu-west-1.amazonaws.com/try-pitch-pdf-export-logo.svg">
            <a:hlinkClick r:id="rId3" tooltip=""/>
          </p:cNvPr>
          <p:cNvPicPr>
            <a:picLocks noChangeAspect="1"/>
          </p:cNvPicPr>
          <p:nvPr/>
        </p:nvPicPr>
        <p:blipFill>
          <a:blip r:embed="rId1">
            <a:extLst>
              <a:ext uri="{96DAC541-7B7A-43D3-8B79-37D633B846F1}">
                <asvg:svgBlip xmlns:asvg="http://schemas.microsoft.com/office/drawing/2016/SVG/main" r:embed="rId2"/>
              </a:ext>
            </a:extLst>
          </a:blip>
          <a:srcRect l="0" r="0" t="0" b="0"/>
          <a:stretch/>
        </p:blipFill>
        <p:spPr>
          <a:xfrm>
            <a:off x="136595" y="4803153"/>
            <a:ext cx="515221" cy="227303"/>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 34">
    <p:bg>
      <p:bgPr>
        <a:solidFill>
          <a:srgbClr val="FFFEFA"/>
        </a:solidFill>
      </p:bgPr>
    </p:bg>
    <p:spTree>
      <p:nvGrpSpPr>
        <p:cNvPr id="1" name=""/>
        <p:cNvGrpSpPr/>
        <p:nvPr/>
      </p:nvGrpSpPr>
      <p:grpSpPr>
        <a:xfrm>
          <a:off x="0" y="0"/>
          <a:ext cx="0" cy="0"/>
          <a:chOff x="0" y="0"/>
          <a:chExt cx="0" cy="0"/>
        </a:xfrm>
      </p:grpSpPr>
      <p:sp>
        <p:nvSpPr>
          <p:cNvPr id="3" name="Text 0"/>
          <p:cNvSpPr/>
          <p:nvPr/>
        </p:nvSpPr>
        <p:spPr>
          <a:xfrm>
            <a:off x="91039" y="135617"/>
            <a:ext cx="8229600" cy="423863"/>
          </a:xfrm>
          <a:prstGeom prst="rect">
            <a:avLst/>
          </a:prstGeom>
          <a:noFill/>
          <a:ln/>
        </p:spPr>
        <p:txBody>
          <a:bodyPr wrap="square" lIns="0" tIns="0" rIns="0" bIns="0" rtlCol="0" anchor="t"/>
          <a:lstStyle/>
          <a:p>
            <a:pPr algn="l">
              <a:lnSpc>
                <a:spcPts val="3360"/>
              </a:lnSpc>
            </a:pPr>
            <a:r>
              <a:rPr lang="en-US" sz="3000" b="1" spc="-36" kern="0" dirty="0">
                <a:solidFill>
                  <a:srgbClr val="D8240C"/>
                </a:solidFill>
                <a:latin typeface="Overpass" pitchFamily="34" charset="0"/>
                <a:ea typeface="Overpass" pitchFamily="34" charset="-122"/>
                <a:cs typeface="Overpass" pitchFamily="34" charset="-120"/>
              </a:rPr>
              <a:t>Additional Solutions</a:t>
            </a:r>
            <a:endParaRPr lang="en-US" sz="3000" dirty="0"/>
          </a:p>
        </p:txBody>
      </p:sp>
      <p:sp>
        <p:nvSpPr>
          <p:cNvPr id="4" name="Text 1"/>
          <p:cNvSpPr/>
          <p:nvPr/>
        </p:nvSpPr>
        <p:spPr>
          <a:xfrm>
            <a:off x="236785" y="493790"/>
            <a:ext cx="2743200" cy="423863"/>
          </a:xfrm>
          <a:prstGeom prst="rect">
            <a:avLst/>
          </a:prstGeom>
          <a:noFill/>
          <a:ln/>
        </p:spPr>
        <p:txBody>
          <a:bodyPr wrap="square" lIns="0" tIns="0" rIns="0" bIns="0" rtlCol="0" anchor="t"/>
          <a:lstStyle/>
          <a:p>
            <a:pPr algn="l">
              <a:lnSpc>
                <a:spcPts val="3360"/>
              </a:lnSpc>
            </a:pPr>
            <a:r>
              <a:rPr lang="en-US" sz="1100" b="1" u="heavy" spc="-36" kern="0" dirty="0">
                <a:solidFill>
                  <a:srgbClr val="D8240C"/>
                </a:solidFill>
                <a:latin typeface="Overpass" pitchFamily="34" charset="0"/>
                <a:ea typeface="Overpass" pitchFamily="34" charset="-122"/>
                <a:cs typeface="Overpass" pitchFamily="34" charset="-120"/>
              </a:rPr>
              <a:t>HMW make being vulnerable fun?</a:t>
            </a:r>
            <a:endParaRPr lang="en-US" sz="3000" dirty="0"/>
          </a:p>
        </p:txBody>
      </p:sp>
      <p:sp>
        <p:nvSpPr>
          <p:cNvPr id="5" name="Text 2"/>
          <p:cNvSpPr/>
          <p:nvPr/>
        </p:nvSpPr>
        <p:spPr>
          <a:xfrm>
            <a:off x="3279316" y="492078"/>
            <a:ext cx="3657600" cy="426720"/>
          </a:xfrm>
          <a:prstGeom prst="rect">
            <a:avLst/>
          </a:prstGeom>
          <a:noFill/>
          <a:ln/>
        </p:spPr>
        <p:txBody>
          <a:bodyPr wrap="square" lIns="0" tIns="0" rIns="0" bIns="0" rtlCol="0" anchor="t"/>
          <a:lstStyle/>
          <a:p>
            <a:pPr algn="l">
              <a:lnSpc>
                <a:spcPts val="3360"/>
              </a:lnSpc>
            </a:pPr>
            <a:r>
              <a:rPr lang="en-US" sz="1100" b="1" i="1" u="heavy" spc="-36" kern="0" dirty="0">
                <a:solidFill>
                  <a:srgbClr val="D8240C"/>
                </a:solidFill>
                <a:latin typeface="Overpass" pitchFamily="34" charset="0"/>
                <a:ea typeface="Overpass" pitchFamily="34" charset="-122"/>
                <a:cs typeface="Overpass" pitchFamily="34" charset="-120"/>
              </a:rPr>
              <a:t>HMW make planning hangouts as easy as booking an Uber?</a:t>
            </a:r>
            <a:endParaRPr lang="en-US" sz="3000" dirty="0"/>
          </a:p>
        </p:txBody>
      </p:sp>
      <p:sp>
        <p:nvSpPr>
          <p:cNvPr id="6" name="Text 3"/>
          <p:cNvSpPr/>
          <p:nvPr/>
        </p:nvSpPr>
        <p:spPr>
          <a:xfrm>
            <a:off x="6549233" y="493599"/>
            <a:ext cx="5486400" cy="423863"/>
          </a:xfrm>
          <a:prstGeom prst="rect">
            <a:avLst/>
          </a:prstGeom>
          <a:noFill/>
          <a:ln/>
        </p:spPr>
        <p:txBody>
          <a:bodyPr wrap="square" lIns="0" tIns="0" rIns="0" bIns="0" rtlCol="0" anchor="t"/>
          <a:lstStyle/>
          <a:p>
            <a:pPr algn="l">
              <a:lnSpc>
                <a:spcPts val="3360"/>
              </a:lnSpc>
            </a:pPr>
            <a:r>
              <a:rPr lang="en-US" sz="900" b="1" u="heavy" spc="-36" kern="0" dirty="0">
                <a:solidFill>
                  <a:srgbClr val="D8240C"/>
                </a:solidFill>
                <a:latin typeface="Overpass" pitchFamily="34" charset="0"/>
                <a:ea typeface="Overpass" pitchFamily="34" charset="-122"/>
                <a:cs typeface="Overpass" pitchFamily="34" charset="-120"/>
              </a:rPr>
              <a:t>HMW detect when cherished friendships are drifting apart?</a:t>
            </a:r>
            <a:endParaRPr lang="en-US" sz="3000" dirty="0"/>
          </a:p>
        </p:txBody>
      </p:sp>
      <p:sp>
        <p:nvSpPr>
          <p:cNvPr id="7" name="Text 4"/>
          <p:cNvSpPr/>
          <p:nvPr/>
        </p:nvSpPr>
        <p:spPr>
          <a:xfrm>
            <a:off x="94780" y="873114"/>
            <a:ext cx="3657600" cy="4907280"/>
          </a:xfrm>
          <a:prstGeom prst="rect">
            <a:avLst/>
          </a:prstGeom>
          <a:noFill/>
          <a:ln/>
        </p:spPr>
        <p:txBody>
          <a:bodyPr wrap="square" lIns="0" tIns="0" rIns="0" bIns="0" rtlCol="0" anchor="t"/>
          <a:lstStyle/>
          <a:p>
            <a:pPr algn="l" marL="190500" indent="-190500">
              <a:lnSpc>
                <a:spcPts val="1680"/>
              </a:lnSpc>
              <a:buSzPct val="100000"/>
              <a:buFont typeface="+mj-lt"/>
              <a:buAutoNum type="arabicPeriod" startAt="1"/>
            </a:pPr>
            <a:r>
              <a:rPr lang="en-US" sz="800" b="0" i="1" spc="-60" kern="0" dirty="0">
                <a:solidFill>
                  <a:srgbClr val="473D3C"/>
                </a:solidFill>
                <a:latin typeface="Overpass" pitchFamily="34" charset="0"/>
                <a:ea typeface="Overpass" pitchFamily="34" charset="-122"/>
                <a:cs typeface="Overpass" pitchFamily="34" charset="-120"/>
              </a:rPr>
              <a:t>Daily prompts that you can ask and answer with your friends</a:t>
            </a:r>
            <a:endParaRPr lang="en-US" sz="1200" dirty="0"/>
          </a:p>
          <a:p>
            <a:pPr algn="l" marL="190500" indent="-190500">
              <a:lnSpc>
                <a:spcPts val="1680"/>
              </a:lnSpc>
              <a:buSzPct val="100000"/>
              <a:buFont typeface="+mj-lt"/>
              <a:buAutoNum type="arabicPeriod" startAt="1"/>
            </a:pPr>
            <a:r>
              <a:rPr lang="en-US" sz="800" b="0" i="1" spc="-60" kern="0" dirty="0">
                <a:solidFill>
                  <a:srgbClr val="473D3C"/>
                </a:solidFill>
                <a:latin typeface="Overpass" pitchFamily="34" charset="0"/>
                <a:ea typeface="Overpass" pitchFamily="34" charset="-122"/>
                <a:cs typeface="Overpass" pitchFamily="34" charset="-120"/>
              </a:rPr>
              <a:t>A game that regards its users based on how intimate they’re being (Truth or Dare)</a:t>
            </a:r>
            <a:endParaRPr lang="en-US" sz="1200" dirty="0"/>
          </a:p>
          <a:p>
            <a:pPr algn="l" marL="190500" indent="-190500">
              <a:lnSpc>
                <a:spcPts val="1680"/>
              </a:lnSpc>
              <a:buSzPct val="100000"/>
              <a:buFont typeface="+mj-lt"/>
              <a:buAutoNum type="arabicPeriod" startAt="1"/>
            </a:pPr>
            <a:r>
              <a:rPr lang="en-US" sz="800" b="0" i="1" spc="-60" kern="0" dirty="0">
                <a:solidFill>
                  <a:srgbClr val="473D3C"/>
                </a:solidFill>
                <a:latin typeface="Overpass" pitchFamily="34" charset="0"/>
                <a:ea typeface="Overpass" pitchFamily="34" charset="-122"/>
                <a:cs typeface="Overpass" pitchFamily="34" charset="-120"/>
              </a:rPr>
              <a:t>Location-based vulnerability prompts</a:t>
            </a:r>
            <a:endParaRPr lang="en-US" sz="1200" dirty="0"/>
          </a:p>
          <a:p>
            <a:pPr algn="l" marL="190500" indent="-190500">
              <a:lnSpc>
                <a:spcPts val="1680"/>
              </a:lnSpc>
              <a:buSzPct val="100000"/>
              <a:buFont typeface="+mj-lt"/>
              <a:buAutoNum type="arabicPeriod" startAt="1"/>
            </a:pPr>
            <a:r>
              <a:rPr lang="en-US" sz="800" b="0" i="1" spc="-60" kern="0" dirty="0">
                <a:solidFill>
                  <a:srgbClr val="473D3C"/>
                </a:solidFill>
                <a:latin typeface="Overpass" pitchFamily="34" charset="0"/>
                <a:ea typeface="Overpass" pitchFamily="34" charset="-122"/>
                <a:cs typeface="Overpass" pitchFamily="34" charset="-120"/>
              </a:rPr>
              <a:t>Writing a time capsule where you share your goals for the future, and word detection is used to find overlap with your friends</a:t>
            </a:r>
            <a:endParaRPr lang="en-US" sz="1200" dirty="0"/>
          </a:p>
          <a:p>
            <a:pPr algn="l" marL="190500" indent="-190500">
              <a:lnSpc>
                <a:spcPts val="1680"/>
              </a:lnSpc>
              <a:buSzPct val="100000"/>
              <a:buFont typeface="+mj-lt"/>
              <a:buAutoNum type="arabicPeriod" startAt="1"/>
            </a:pPr>
            <a:r>
              <a:rPr lang="en-US" sz="800" b="0" i="1" spc="-60" kern="0" dirty="0">
                <a:solidFill>
                  <a:srgbClr val="473D3C"/>
                </a:solidFill>
                <a:latin typeface="Overpass" pitchFamily="34" charset="0"/>
                <a:ea typeface="Overpass" pitchFamily="34" charset="-122"/>
                <a:cs typeface="Overpass" pitchFamily="34" charset="-120"/>
              </a:rPr>
              <a:t>Writing a time capsule letter to your friend that they can open at a specific time in the future</a:t>
            </a:r>
            <a:endParaRPr lang="en-US" sz="1200" dirty="0"/>
          </a:p>
          <a:p>
            <a:pPr algn="l" marL="190500" indent="-190500">
              <a:lnSpc>
                <a:spcPts val="1680"/>
              </a:lnSpc>
              <a:buSzPct val="100000"/>
              <a:buFont typeface="+mj-lt"/>
              <a:buAutoNum type="arabicPeriod" startAt="1"/>
            </a:pPr>
            <a:r>
              <a:rPr lang="en-US" sz="800" b="0" i="1" spc="-60" kern="0" dirty="0">
                <a:solidFill>
                  <a:srgbClr val="473D3C"/>
                </a:solidFill>
                <a:latin typeface="Overpass" pitchFamily="34" charset="0"/>
                <a:ea typeface="Overpass" pitchFamily="34" charset="-122"/>
                <a:cs typeface="Overpass" pitchFamily="34" charset="-120"/>
              </a:rPr>
              <a:t>Anonymous confession apps for friend groups</a:t>
            </a:r>
            <a:endParaRPr lang="en-US" sz="1200" dirty="0"/>
          </a:p>
          <a:p>
            <a:pPr algn="l" marL="190500" indent="-190500">
              <a:lnSpc>
                <a:spcPts val="1680"/>
              </a:lnSpc>
              <a:buSzPct val="100000"/>
              <a:buFont typeface="+mj-lt"/>
              <a:buAutoNum type="arabicPeriod" startAt="1"/>
            </a:pPr>
            <a:r>
              <a:rPr lang="en-US" sz="800" b="0" i="1" spc="-60" kern="0" dirty="0">
                <a:solidFill>
                  <a:srgbClr val="473D3C"/>
                </a:solidFill>
                <a:latin typeface="Overpass" pitchFamily="34" charset="0"/>
                <a:ea typeface="Overpass" pitchFamily="34" charset="-122"/>
                <a:cs typeface="Overpass" pitchFamily="34" charset="-120"/>
              </a:rPr>
              <a:t>Setting daily goals that you want to achieve and triggering notifications when there is overlap amongst people in the group</a:t>
            </a:r>
            <a:endParaRPr lang="en-US" sz="1200" dirty="0"/>
          </a:p>
          <a:p>
            <a:pPr algn="l" marL="190500" indent="-190500">
              <a:lnSpc>
                <a:spcPts val="1680"/>
              </a:lnSpc>
              <a:buSzPct val="100000"/>
              <a:buFont typeface="+mj-lt"/>
              <a:buAutoNum type="arabicPeriod" startAt="1"/>
            </a:pPr>
            <a:r>
              <a:rPr lang="en-US" sz="800" b="0" i="1" spc="-60" kern="0" dirty="0">
                <a:solidFill>
                  <a:srgbClr val="473D3C"/>
                </a:solidFill>
                <a:latin typeface="Overpass" pitchFamily="34" charset="0"/>
                <a:ea typeface="Overpass" pitchFamily="34" charset="-122"/>
                <a:cs typeface="Overpass" pitchFamily="34" charset="-120"/>
              </a:rPr>
              <a:t>Embarrassing photo roulette</a:t>
            </a:r>
            <a:endParaRPr lang="en-US" sz="1200" dirty="0"/>
          </a:p>
          <a:p>
            <a:pPr algn="l" marL="190500" indent="-190500">
              <a:lnSpc>
                <a:spcPts val="1680"/>
              </a:lnSpc>
              <a:buSzPct val="100000"/>
              <a:buFont typeface="+mj-lt"/>
              <a:buAutoNum type="arabicPeriod" startAt="1"/>
            </a:pPr>
            <a:r>
              <a:rPr lang="en-US" sz="800" b="0" i="1" spc="-60" kern="0" dirty="0">
                <a:solidFill>
                  <a:srgbClr val="473D3C"/>
                </a:solidFill>
                <a:latin typeface="Overpass" pitchFamily="34" charset="0"/>
                <a:ea typeface="Overpass" pitchFamily="34" charset="-122"/>
                <a:cs typeface="Overpass" pitchFamily="34" charset="-120"/>
              </a:rPr>
              <a:t>Asking “What do you need from your friends?” and assigning people to go do it</a:t>
            </a:r>
            <a:endParaRPr lang="en-US" sz="1200" dirty="0"/>
          </a:p>
          <a:p>
            <a:pPr algn="l" marL="190500" indent="-190500">
              <a:lnSpc>
                <a:spcPts val="1680"/>
              </a:lnSpc>
              <a:buSzPct val="100000"/>
              <a:buFont typeface="+mj-lt"/>
              <a:buAutoNum type="arabicPeriod" startAt="1"/>
            </a:pPr>
            <a:r>
              <a:rPr lang="en-US" sz="800" b="0" i="1" spc="-60" kern="0" dirty="0">
                <a:solidFill>
                  <a:srgbClr val="473D3C"/>
                </a:solidFill>
                <a:latin typeface="Overpass" pitchFamily="34" charset="0"/>
                <a:ea typeface="Overpass" pitchFamily="34" charset="-122"/>
                <a:cs typeface="Overpass" pitchFamily="34" charset="-120"/>
              </a:rPr>
              <a:t>Users get a weekly or daily challenge that will push them out of their comfort zone</a:t>
            </a:r>
            <a:endParaRPr lang="en-US" sz="1200" dirty="0"/>
          </a:p>
          <a:p>
            <a:pPr algn="l" marL="190500" indent="-190500">
              <a:lnSpc>
                <a:spcPts val="1680"/>
              </a:lnSpc>
              <a:buSzPct val="100000"/>
              <a:buFont typeface="+mj-lt"/>
              <a:buAutoNum type="arabicPeriod" startAt="1"/>
            </a:pPr>
            <a:r>
              <a:rPr lang="en-US" sz="800" b="0" i="1" spc="-60" kern="0" dirty="0">
                <a:solidFill>
                  <a:srgbClr val="473D3C"/>
                </a:solidFill>
                <a:latin typeface="Overpass" pitchFamily="34" charset="0"/>
                <a:ea typeface="Overpass" pitchFamily="34" charset="-122"/>
                <a:cs typeface="Overpass" pitchFamily="34" charset="-120"/>
              </a:rPr>
              <a:t>A way for friends to do vulnerability challenges together, or try new activities together</a:t>
            </a:r>
            <a:endParaRPr lang="en-US" sz="1200" dirty="0"/>
          </a:p>
          <a:p>
            <a:pPr algn="l" marL="190500" indent="-190500">
              <a:lnSpc>
                <a:spcPts val="1680"/>
              </a:lnSpc>
              <a:buSzPct val="100000"/>
              <a:buFont typeface="+mj-lt"/>
              <a:buAutoNum type="arabicPeriod" startAt="1"/>
            </a:pPr>
            <a:r>
              <a:rPr lang="en-US" sz="800" b="0" i="1" spc="-60" kern="0" dirty="0">
                <a:solidFill>
                  <a:srgbClr val="473D3C"/>
                </a:solidFill>
                <a:latin typeface="Overpass" pitchFamily="34" charset="0"/>
                <a:ea typeface="Overpass" pitchFamily="34" charset="-122"/>
                <a:cs typeface="Overpass" pitchFamily="34" charset="-120"/>
              </a:rPr>
              <a:t>Answering a prompt that encourages friends to write or tell stories about a time they each experienced something</a:t>
            </a:r>
            <a:endParaRPr lang="en-US" sz="1200" dirty="0"/>
          </a:p>
          <a:p>
            <a:pPr algn="l" marL="190500" indent="-190500">
              <a:lnSpc>
                <a:spcPts val="1680"/>
              </a:lnSpc>
              <a:buSzPct val="100000"/>
              <a:buFont typeface="+mj-lt"/>
              <a:buAutoNum type="arabicPeriod" startAt="1"/>
            </a:pPr>
            <a:r>
              <a:rPr lang="en-US" sz="800" b="0" i="1" spc="-60" kern="0" dirty="0">
                <a:solidFill>
                  <a:srgbClr val="473D3C"/>
                </a:solidFill>
                <a:latin typeface="Overpass" pitchFamily="34" charset="0"/>
                <a:ea typeface="Overpass" pitchFamily="34" charset="-122"/>
                <a:cs typeface="Overpass" pitchFamily="34" charset="-120"/>
              </a:rPr>
              <a:t>A daily emotion and task tracker</a:t>
            </a:r>
            <a:endParaRPr lang="en-US" sz="1200" dirty="0"/>
          </a:p>
          <a:p>
            <a:pPr algn="l" marL="190500" indent="-190500">
              <a:lnSpc>
                <a:spcPts val="1680"/>
              </a:lnSpc>
              <a:buSzPct val="100000"/>
              <a:buFont typeface="+mj-lt"/>
              <a:buAutoNum type="arabicPeriod" startAt="1"/>
            </a:pPr>
            <a:r>
              <a:rPr lang="en-US" sz="800" b="0" i="1" spc="-60" kern="0" dirty="0">
                <a:solidFill>
                  <a:srgbClr val="473D3C"/>
                </a:solidFill>
                <a:latin typeface="Overpass" pitchFamily="34" charset="0"/>
                <a:ea typeface="Overpass" pitchFamily="34" charset="-122"/>
                <a:cs typeface="Overpass" pitchFamily="34" charset="-120"/>
              </a:rPr>
              <a:t>A goal setting app where you can track your progress and analyze what those goals mean/why you’ve set them. Includes a forum for friends to hold each other accountable</a:t>
            </a:r>
            <a:endParaRPr lang="en-US" sz="1200" dirty="0"/>
          </a:p>
        </p:txBody>
      </p:sp>
      <p:sp>
        <p:nvSpPr>
          <p:cNvPr id="8" name="Text 5"/>
          <p:cNvSpPr/>
          <p:nvPr/>
        </p:nvSpPr>
        <p:spPr>
          <a:xfrm>
            <a:off x="3267828" y="873114"/>
            <a:ext cx="3657600" cy="3200400"/>
          </a:xfrm>
          <a:prstGeom prst="rect">
            <a:avLst/>
          </a:prstGeom>
          <a:noFill/>
          <a:ln/>
        </p:spPr>
        <p:txBody>
          <a:bodyPr wrap="square" lIns="0" tIns="0" rIns="0" bIns="0" rtlCol="0" anchor="t"/>
          <a:lstStyle/>
          <a:p>
            <a:pPr algn="l" marL="190500" indent="-190500">
              <a:lnSpc>
                <a:spcPts val="1680"/>
              </a:lnSpc>
              <a:buSzPct val="100000"/>
              <a:buFont typeface="+mj-lt"/>
              <a:buAutoNum type="arabicPeriod" startAt="1"/>
            </a:pPr>
            <a:r>
              <a:rPr lang="en-US" sz="800" b="0" i="1" spc="-60" kern="0" dirty="0">
                <a:solidFill>
                  <a:srgbClr val="473D3C"/>
                </a:solidFill>
                <a:latin typeface="Overpass" pitchFamily="34" charset="0"/>
                <a:ea typeface="Overpass" pitchFamily="34" charset="-122"/>
                <a:cs typeface="Overpass" pitchFamily="34" charset="-120"/>
              </a:rPr>
              <a:t>Integrated calendar system amongst a friend group that identifies opportunities for hanging out, dependent on user-inputted permissions.</a:t>
            </a:r>
            <a:endParaRPr lang="en-US" sz="1200" dirty="0"/>
          </a:p>
          <a:p>
            <a:pPr algn="l" marL="190500" indent="-190500">
              <a:lnSpc>
                <a:spcPts val="1680"/>
              </a:lnSpc>
              <a:buSzPct val="100000"/>
              <a:buFont typeface="+mj-lt"/>
              <a:buAutoNum type="arabicPeriod" startAt="1"/>
            </a:pPr>
            <a:r>
              <a:rPr lang="en-US" sz="800" b="0" i="1" spc="-60" kern="0" dirty="0">
                <a:solidFill>
                  <a:srgbClr val="473D3C"/>
                </a:solidFill>
                <a:latin typeface="Overpass" pitchFamily="34" charset="0"/>
                <a:ea typeface="Overpass" pitchFamily="34" charset="-122"/>
                <a:cs typeface="Overpass" pitchFamily="34" charset="-120"/>
              </a:rPr>
              <a:t>Dating app for friend groups interaction with other friend groups</a:t>
            </a:r>
            <a:endParaRPr lang="en-US" sz="1200" dirty="0"/>
          </a:p>
          <a:p>
            <a:pPr algn="l" marL="190500" indent="-190500">
              <a:lnSpc>
                <a:spcPts val="1680"/>
              </a:lnSpc>
              <a:buSzPct val="100000"/>
              <a:buFont typeface="+mj-lt"/>
              <a:buAutoNum type="arabicPeriod" startAt="1"/>
            </a:pPr>
            <a:r>
              <a:rPr lang="en-US" sz="800" b="0" i="1" spc="-60" kern="0" dirty="0">
                <a:solidFill>
                  <a:srgbClr val="473D3C"/>
                </a:solidFill>
                <a:latin typeface="Overpass" pitchFamily="34" charset="0"/>
                <a:ea typeface="Overpass" pitchFamily="34" charset="-122"/>
                <a:cs typeface="Overpass" pitchFamily="34" charset="-120"/>
              </a:rPr>
              <a:t>Proximity-triggered, computer-initiated event planning. </a:t>
            </a:r>
            <a:endParaRPr lang="en-US" sz="1200" dirty="0"/>
          </a:p>
          <a:p>
            <a:pPr algn="l" marL="190500" indent="-190500">
              <a:lnSpc>
                <a:spcPts val="1680"/>
              </a:lnSpc>
              <a:buSzPct val="100000"/>
              <a:buFont typeface="+mj-lt"/>
              <a:buAutoNum type="arabicPeriod" startAt="1"/>
            </a:pPr>
            <a:r>
              <a:rPr lang="en-US" sz="800" b="0" i="1" spc="-60" kern="0" dirty="0">
                <a:solidFill>
                  <a:srgbClr val="473D3C"/>
                </a:solidFill>
                <a:latin typeface="Overpass" pitchFamily="34" charset="0"/>
                <a:ea typeface="Overpass" pitchFamily="34" charset="-122"/>
                <a:cs typeface="Overpass" pitchFamily="34" charset="-120"/>
              </a:rPr>
              <a:t>Daily quiz allowing user to broadcast hangout preferences / availability and be matched with similar users.</a:t>
            </a:r>
            <a:endParaRPr lang="en-US" sz="1200" dirty="0"/>
          </a:p>
          <a:p>
            <a:pPr algn="l" marL="190500" indent="-190500">
              <a:lnSpc>
                <a:spcPts val="1680"/>
              </a:lnSpc>
              <a:buSzPct val="100000"/>
              <a:buFont typeface="+mj-lt"/>
              <a:buAutoNum type="arabicPeriod" startAt="1"/>
            </a:pPr>
            <a:r>
              <a:rPr lang="en-US" sz="800" b="0" i="1" spc="-60" kern="0" dirty="0">
                <a:solidFill>
                  <a:srgbClr val="473D3C"/>
                </a:solidFill>
                <a:latin typeface="Overpass" pitchFamily="34" charset="0"/>
                <a:ea typeface="Overpass" pitchFamily="34" charset="-122"/>
                <a:cs typeface="Overpass" pitchFamily="34" charset="-120"/>
              </a:rPr>
              <a:t>Hangout Roulette--Randomly generated hangout ideas</a:t>
            </a:r>
            <a:endParaRPr lang="en-US" sz="1200" dirty="0"/>
          </a:p>
          <a:p>
            <a:pPr algn="l" marL="190500" indent="-190500">
              <a:lnSpc>
                <a:spcPts val="1680"/>
              </a:lnSpc>
              <a:buSzPct val="100000"/>
              <a:buFont typeface="+mj-lt"/>
              <a:buAutoNum type="arabicPeriod" startAt="1"/>
            </a:pPr>
            <a:r>
              <a:rPr lang="en-US" sz="800" b="0" i="1" spc="-60" kern="0" dirty="0">
                <a:solidFill>
                  <a:srgbClr val="473D3C"/>
                </a:solidFill>
                <a:latin typeface="Overpass" pitchFamily="34" charset="0"/>
                <a:ea typeface="Overpass" pitchFamily="34" charset="-122"/>
                <a:cs typeface="Overpass" pitchFamily="34" charset="-120"/>
              </a:rPr>
              <a:t>Shared BucketList--restaurants, concerts, etc. User’s are matched based on activity</a:t>
            </a:r>
            <a:endParaRPr lang="en-US" sz="1200" dirty="0"/>
          </a:p>
          <a:p>
            <a:pPr algn="l" marL="190500" indent="-190500">
              <a:lnSpc>
                <a:spcPts val="1680"/>
              </a:lnSpc>
              <a:buSzPct val="100000"/>
              <a:buFont typeface="+mj-lt"/>
              <a:buAutoNum type="arabicPeriod" startAt="1"/>
            </a:pPr>
            <a:r>
              <a:rPr lang="en-US" sz="800" b="0" i="1" spc="-60" kern="0" dirty="0">
                <a:solidFill>
                  <a:srgbClr val="473D3C"/>
                </a:solidFill>
                <a:latin typeface="Overpass" pitchFamily="34" charset="0"/>
                <a:ea typeface="Overpass" pitchFamily="34" charset="-122"/>
                <a:cs typeface="Overpass" pitchFamily="34" charset="-120"/>
              </a:rPr>
              <a:t>Buddy Broadcast--Allows user to broadcast when they need a buddy to tag along--to hang out, to walk home, etc. Create profiles, have ratings. </a:t>
            </a:r>
            <a:endParaRPr lang="en-US" sz="1200" dirty="0"/>
          </a:p>
          <a:p>
            <a:pPr algn="l" marL="190500" indent="-190500">
              <a:lnSpc>
                <a:spcPts val="1680"/>
              </a:lnSpc>
              <a:buSzPct val="100000"/>
              <a:buFont typeface="+mj-lt"/>
              <a:buAutoNum type="arabicPeriod" startAt="1"/>
            </a:pPr>
            <a:r>
              <a:rPr lang="en-US" sz="800" b="0" i="1" spc="-60" kern="0" dirty="0">
                <a:solidFill>
                  <a:srgbClr val="473D3C"/>
                </a:solidFill>
                <a:latin typeface="Overpass" pitchFamily="34" charset="0"/>
                <a:ea typeface="Overpass" pitchFamily="34" charset="-122"/>
                <a:cs typeface="Overpass" pitchFamily="34" charset="-120"/>
              </a:rPr>
              <a:t>MealTime – syncing menus so that you and your friends can eat together</a:t>
            </a:r>
            <a:endParaRPr lang="en-US" sz="1200" dirty="0"/>
          </a:p>
          <a:p>
            <a:pPr algn="l" marL="190500" indent="-190500">
              <a:lnSpc>
                <a:spcPts val="1680"/>
              </a:lnSpc>
              <a:buSzPct val="100000"/>
              <a:buFont typeface="+mj-lt"/>
              <a:buAutoNum type="arabicPeriod" startAt="1"/>
            </a:pPr>
            <a:r>
              <a:rPr lang="en-US" sz="800" b="0" i="1" spc="-60" kern="0" dirty="0">
                <a:solidFill>
                  <a:srgbClr val="473D3C"/>
                </a:solidFill>
                <a:latin typeface="Overpass" pitchFamily="34" charset="0"/>
                <a:ea typeface="Overpass" pitchFamily="34" charset="-122"/>
                <a:cs typeface="Overpass" pitchFamily="34" charset="-120"/>
              </a:rPr>
              <a:t>Surprise your friends – Getting assigned to surprise/do something nice for your friend</a:t>
            </a:r>
            <a:endParaRPr lang="en-US" sz="1200" dirty="0"/>
          </a:p>
          <a:p>
            <a:pPr algn="l" marL="190500" indent="-190500">
              <a:lnSpc>
                <a:spcPts val="1680"/>
              </a:lnSpc>
              <a:buSzPct val="100000"/>
              <a:buFont typeface="+mj-lt"/>
              <a:buAutoNum type="arabicPeriod" startAt="1"/>
            </a:pPr>
            <a:r>
              <a:rPr lang="en-US" sz="800" b="0" i="1" spc="-60" kern="0" dirty="0">
                <a:solidFill>
                  <a:srgbClr val="473D3C"/>
                </a:solidFill>
                <a:latin typeface="Overpass" pitchFamily="34" charset="0"/>
                <a:ea typeface="Overpass" pitchFamily="34" charset="-122"/>
                <a:cs typeface="Overpass" pitchFamily="34" charset="-120"/>
              </a:rPr>
              <a:t>Suggest hangout activities based on past preferences, current local events, and mutual interests. </a:t>
            </a:r>
            <a:endParaRPr lang="en-US" sz="1200" dirty="0"/>
          </a:p>
        </p:txBody>
      </p:sp>
      <p:sp>
        <p:nvSpPr>
          <p:cNvPr id="9" name="Text 6"/>
          <p:cNvSpPr/>
          <p:nvPr/>
        </p:nvSpPr>
        <p:spPr>
          <a:xfrm>
            <a:off x="6547396" y="872527"/>
            <a:ext cx="2743200" cy="3840480"/>
          </a:xfrm>
          <a:prstGeom prst="rect">
            <a:avLst/>
          </a:prstGeom>
          <a:noFill/>
          <a:ln/>
        </p:spPr>
        <p:txBody>
          <a:bodyPr wrap="square" lIns="0" tIns="0" rIns="0" bIns="0" rtlCol="0" anchor="t"/>
          <a:lstStyle/>
          <a:p>
            <a:pPr algn="l" marL="190500" indent="-190500">
              <a:lnSpc>
                <a:spcPts val="1680"/>
              </a:lnSpc>
              <a:buSzPct val="100000"/>
              <a:buFont typeface="+mj-lt"/>
              <a:buAutoNum type="arabicPeriod" startAt="1"/>
            </a:pPr>
            <a:r>
              <a:rPr lang="en-US" sz="800" b="0" i="1" spc="-60" kern="0" dirty="0">
                <a:solidFill>
                  <a:srgbClr val="473D3C"/>
                </a:solidFill>
                <a:latin typeface="Overpass" pitchFamily="34" charset="0"/>
                <a:ea typeface="Overpass" pitchFamily="34" charset="-122"/>
                <a:cs typeface="Overpass" pitchFamily="34" charset="-120"/>
              </a:rPr>
              <a:t>Send friends a video update everyday </a:t>
            </a:r>
            <a:endParaRPr lang="en-US" sz="1200" dirty="0"/>
          </a:p>
          <a:p>
            <a:pPr algn="l" marL="190500" indent="-190500">
              <a:lnSpc>
                <a:spcPts val="1680"/>
              </a:lnSpc>
              <a:buSzPct val="100000"/>
              <a:buFont typeface="+mj-lt"/>
              <a:buAutoNum type="arabicPeriod" startAt="1"/>
            </a:pPr>
            <a:r>
              <a:rPr lang="en-US" sz="800" b="0" i="1" spc="-60" kern="0" dirty="0">
                <a:solidFill>
                  <a:srgbClr val="473D3C"/>
                </a:solidFill>
                <a:latin typeface="Overpass" pitchFamily="34" charset="0"/>
                <a:ea typeface="Overpass" pitchFamily="34" charset="-122"/>
                <a:cs typeface="Overpass" pitchFamily="34" charset="-120"/>
              </a:rPr>
              <a:t>Ask if you want to continue a different situational tie (i.e. the class you had together ended, do you want to pick another one together)</a:t>
            </a:r>
            <a:endParaRPr lang="en-US" sz="1200" dirty="0"/>
          </a:p>
          <a:p>
            <a:pPr algn="l" marL="190500" indent="-190500">
              <a:lnSpc>
                <a:spcPts val="1680"/>
              </a:lnSpc>
              <a:buSzPct val="100000"/>
              <a:buFont typeface="+mj-lt"/>
              <a:buAutoNum type="arabicPeriod" startAt="1"/>
            </a:pPr>
            <a:r>
              <a:rPr lang="en-US" sz="800" b="0" i="1" spc="-60" kern="0" dirty="0">
                <a:solidFill>
                  <a:srgbClr val="473D3C"/>
                </a:solidFill>
                <a:latin typeface="Overpass" pitchFamily="34" charset="0"/>
                <a:ea typeface="Overpass" pitchFamily="34" charset="-122"/>
                <a:cs typeface="Overpass" pitchFamily="34" charset="-120"/>
              </a:rPr>
              <a:t>Friend profiles/contacts that are only visible to you - include friend’s milestones, what you are working on with that friend </a:t>
            </a:r>
            <a:endParaRPr lang="en-US" sz="1200" dirty="0"/>
          </a:p>
          <a:p>
            <a:pPr algn="l" marL="190500" indent="-190500">
              <a:lnSpc>
                <a:spcPts val="1680"/>
              </a:lnSpc>
              <a:buSzPct val="100000"/>
              <a:buFont typeface="+mj-lt"/>
              <a:buAutoNum type="arabicPeriod" startAt="1"/>
            </a:pPr>
            <a:r>
              <a:rPr lang="en-US" sz="800" b="0" i="1" spc="-60" kern="0" dirty="0">
                <a:solidFill>
                  <a:srgbClr val="473D3C"/>
                </a:solidFill>
                <a:latin typeface="Overpass" pitchFamily="34" charset="0"/>
                <a:ea typeface="Overpass" pitchFamily="34" charset="-122"/>
                <a:cs typeface="Overpass" pitchFamily="34" charset="-120"/>
              </a:rPr>
              <a:t>Gives you ideas to talk about - “You both just went through breakups”</a:t>
            </a:r>
            <a:endParaRPr lang="en-US" sz="1200" dirty="0"/>
          </a:p>
          <a:p>
            <a:pPr algn="l" marL="190500" indent="-190500">
              <a:lnSpc>
                <a:spcPts val="1680"/>
              </a:lnSpc>
              <a:buSzPct val="100000"/>
              <a:buFont typeface="+mj-lt"/>
              <a:buAutoNum type="arabicPeriod" startAt="1"/>
            </a:pPr>
            <a:r>
              <a:rPr lang="en-US" sz="800" b="0" i="1" spc="-60" kern="0" dirty="0">
                <a:solidFill>
                  <a:srgbClr val="473D3C"/>
                </a:solidFill>
                <a:latin typeface="Overpass" pitchFamily="34" charset="0"/>
                <a:ea typeface="Overpass" pitchFamily="34" charset="-122"/>
                <a:cs typeface="Overpass" pitchFamily="34" charset="-120"/>
              </a:rPr>
              <a:t>Nudge - You haven’t reached out to this person in a while… I’m okay with that vs i’m not okay</a:t>
            </a:r>
            <a:endParaRPr lang="en-US" sz="1200" dirty="0"/>
          </a:p>
          <a:p>
            <a:pPr algn="l" marL="190500" indent="-190500">
              <a:lnSpc>
                <a:spcPts val="1680"/>
              </a:lnSpc>
              <a:buSzPct val="100000"/>
              <a:buFont typeface="+mj-lt"/>
              <a:buAutoNum type="arabicPeriod" startAt="1"/>
            </a:pPr>
            <a:r>
              <a:rPr lang="en-US" sz="800" b="0" i="1" spc="-60" kern="0" dirty="0">
                <a:solidFill>
                  <a:srgbClr val="473D3C"/>
                </a:solidFill>
                <a:latin typeface="Overpass" pitchFamily="34" charset="0"/>
                <a:ea typeface="Overpass" pitchFamily="34" charset="-122"/>
                <a:cs typeface="Overpass" pitchFamily="34" charset="-120"/>
              </a:rPr>
              <a:t>Prompting you… is there something that you learned about a friend that you want to log?</a:t>
            </a:r>
            <a:endParaRPr lang="en-US" sz="1200" dirty="0"/>
          </a:p>
          <a:p>
            <a:pPr algn="l" marL="190500" indent="-190500">
              <a:lnSpc>
                <a:spcPts val="1680"/>
              </a:lnSpc>
              <a:buSzPct val="100000"/>
              <a:buFont typeface="+mj-lt"/>
              <a:buAutoNum type="arabicPeriod" startAt="1"/>
            </a:pPr>
            <a:r>
              <a:rPr lang="en-US" sz="800" b="0" i="1" spc="-60" kern="0" dirty="0">
                <a:solidFill>
                  <a:srgbClr val="473D3C"/>
                </a:solidFill>
                <a:latin typeface="Overpass" pitchFamily="34" charset="0"/>
                <a:ea typeface="Overpass" pitchFamily="34" charset="-122"/>
                <a:cs typeface="Overpass" pitchFamily="34" charset="-120"/>
              </a:rPr>
              <a:t>Reflection - How have you been a good friend this week/month/today? Have you shown up for this person this week?</a:t>
            </a:r>
            <a:endParaRPr lang="en-US" sz="1200" dirty="0"/>
          </a:p>
          <a:p>
            <a:pPr algn="l" marL="190500" indent="-190500">
              <a:lnSpc>
                <a:spcPts val="1680"/>
              </a:lnSpc>
              <a:buSzPct val="100000"/>
              <a:buFont typeface="+mj-lt"/>
              <a:buAutoNum type="arabicPeriod" startAt="1"/>
            </a:pPr>
            <a:r>
              <a:rPr lang="en-US" sz="800" b="0" i="1" spc="-60" kern="0" dirty="0">
                <a:solidFill>
                  <a:srgbClr val="473D3C"/>
                </a:solidFill>
                <a:latin typeface="Overpass" pitchFamily="34" charset="0"/>
                <a:ea typeface="Overpass" pitchFamily="34" charset="-122"/>
                <a:cs typeface="Overpass" pitchFamily="34" charset="-120"/>
              </a:rPr>
              <a:t>Daily tips for friendships – being a better friend</a:t>
            </a:r>
            <a:endParaRPr lang="en-US" sz="1200" dirty="0"/>
          </a:p>
          <a:p>
            <a:pPr algn="l" marL="190500" indent="-190500">
              <a:lnSpc>
                <a:spcPts val="1680"/>
              </a:lnSpc>
              <a:buSzPct val="100000"/>
              <a:buFont typeface="+mj-lt"/>
              <a:buAutoNum type="arabicPeriod" startAt="1"/>
            </a:pPr>
            <a:r>
              <a:rPr lang="en-US" sz="800" b="0" i="1" spc="-60" kern="0" dirty="0">
                <a:solidFill>
                  <a:srgbClr val="473D3C"/>
                </a:solidFill>
                <a:latin typeface="Overpass" pitchFamily="34" charset="0"/>
                <a:ea typeface="Overpass" pitchFamily="34" charset="-122"/>
                <a:cs typeface="Overpass" pitchFamily="34" charset="-120"/>
              </a:rPr>
              <a:t>Friendship newsletters - Friend group newsletters, rose bud thorn of that month/week</a:t>
            </a:r>
            <a:endParaRPr lang="en-US" sz="1200" dirty="0"/>
          </a:p>
          <a:p>
            <a:pPr algn="l" marL="190500" indent="-190500">
              <a:lnSpc>
                <a:spcPts val="1680"/>
              </a:lnSpc>
              <a:buSzPct val="100000"/>
              <a:buFont typeface="+mj-lt"/>
              <a:buAutoNum type="arabicPeriod" startAt="1"/>
            </a:pPr>
            <a:r>
              <a:rPr lang="en-US" sz="800" b="0" i="1" spc="-60" kern="0" dirty="0">
                <a:solidFill>
                  <a:srgbClr val="473D3C"/>
                </a:solidFill>
                <a:latin typeface="Overpass" pitchFamily="34" charset="0"/>
                <a:ea typeface="Overpass" pitchFamily="34" charset="-122"/>
                <a:cs typeface="Overpass" pitchFamily="34" charset="-120"/>
              </a:rPr>
              <a:t>Track texting/calling/interaction streaks </a:t>
            </a:r>
            <a:endParaRPr lang="en-US" sz="1200" dirty="0"/>
          </a:p>
          <a:p>
            <a:pPr algn="l" marL="190500" indent="-190500">
              <a:lnSpc>
                <a:spcPts val="1680"/>
              </a:lnSpc>
              <a:buSzPct val="100000"/>
              <a:buFont typeface="+mj-lt"/>
              <a:buAutoNum type="arabicPeriod" startAt="1"/>
            </a:pPr>
            <a:r>
              <a:rPr lang="en-US" sz="800" b="0" i="1" spc="-60" kern="0" dirty="0">
                <a:solidFill>
                  <a:srgbClr val="473D3C"/>
                </a:solidFill>
                <a:latin typeface="Overpass" pitchFamily="34" charset="0"/>
                <a:ea typeface="Overpass" pitchFamily="34" charset="-122"/>
                <a:cs typeface="Overpass" pitchFamily="34" charset="-120"/>
              </a:rPr>
              <a:t>Suggesting a specific type of friend to reach out to (“Someone who loves movies?)</a:t>
            </a:r>
            <a:pPr algn="l">
              <a:lnSpc>
                <a:spcPts val="1680"/>
              </a:lnSpc>
            </a:pPr>
            <a:r>
              <a:rPr lang="en-US" sz="1200" b="0" spc="-60" kern="0" dirty="0">
                <a:solidFill>
                  <a:srgbClr val="473D3C"/>
                </a:solidFill>
                <a:latin typeface="Overpass" pitchFamily="34" charset="0"/>
                <a:ea typeface="Overpass" pitchFamily="34" charset="-122"/>
                <a:cs typeface="Overpass" pitchFamily="34" charset="-120"/>
              </a:rPr>
              <a:t> </a:t>
            </a:r>
            <a:endParaRPr lang="en-US" sz="1200" dirty="0"/>
          </a:p>
        </p:txBody>
      </p:sp>
      <p:pic>
        <p:nvPicPr>
          <p:cNvPr id="10" name="Image 0" descr="https://pitch-assets-ccb95893-de3f-4266-973c-20049231b248.s3.eu-west-1.amazonaws.com/try-pitch-pdf-export-logo.svg">
            <a:hlinkClick r:id="rId3" tooltip=""/>
          </p:cNvPr>
          <p:cNvPicPr>
            <a:picLocks noChangeAspect="1"/>
          </p:cNvPicPr>
          <p:nvPr/>
        </p:nvPicPr>
        <p:blipFill>
          <a:blip r:embed="rId1">
            <a:extLst>
              <a:ext uri="{96DAC541-7B7A-43D3-8B79-37D633B846F1}">
                <asvg:svgBlip xmlns:asvg="http://schemas.microsoft.com/office/drawing/2016/SVG/main" r:embed="rId2"/>
              </a:ext>
            </a:extLst>
          </a:blip>
          <a:srcRect l="0" r="0" t="0" b="0"/>
          <a:stretch/>
        </p:blipFill>
        <p:spPr>
          <a:xfrm>
            <a:off x="136595" y="4803153"/>
            <a:ext cx="515221" cy="227303"/>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 35">
    <p:bg>
      <p:bgPr>
        <a:solidFill>
          <a:srgbClr val="FFFEFA"/>
        </a:solidFill>
      </p:bgPr>
    </p:bg>
    <p:spTree>
      <p:nvGrpSpPr>
        <p:cNvPr id="1" name=""/>
        <p:cNvGrpSpPr/>
        <p:nvPr/>
      </p:nvGrpSpPr>
      <p:grpSpPr>
        <a:xfrm>
          <a:off x="0" y="0"/>
          <a:ext cx="0" cy="0"/>
          <a:chOff x="0" y="0"/>
          <a:chExt cx="0" cy="0"/>
        </a:xfrm>
      </p:grpSpPr>
      <p:sp>
        <p:nvSpPr>
          <p:cNvPr id="3" name="Text 0"/>
          <p:cNvSpPr/>
          <p:nvPr/>
        </p:nvSpPr>
        <p:spPr>
          <a:xfrm>
            <a:off x="1181461" y="2144405"/>
            <a:ext cx="7315200" cy="338138"/>
          </a:xfrm>
          <a:prstGeom prst="rect">
            <a:avLst/>
          </a:prstGeom>
          <a:noFill/>
          <a:ln/>
        </p:spPr>
        <p:txBody>
          <a:bodyPr wrap="square" lIns="0" tIns="0" rIns="0" bIns="0" rtlCol="0" anchor="ctr"/>
          <a:lstStyle/>
          <a:p>
            <a:pPr algn="ctr">
              <a:lnSpc>
                <a:spcPts val="2688"/>
              </a:lnSpc>
            </a:pPr>
            <a:r>
              <a:rPr lang="en-US" sz="2400" b="0" spc="-36" kern="0" dirty="0">
                <a:solidFill>
                  <a:srgbClr val="D8240C"/>
                </a:solidFill>
                <a:latin typeface="Overpass" pitchFamily="34" charset="0"/>
                <a:ea typeface="Overpass" pitchFamily="34" charset="-122"/>
                <a:cs typeface="Overpass" pitchFamily="34" charset="-120"/>
              </a:rPr>
              <a:t>All additional work related to this assignment</a:t>
            </a:r>
            <a:endParaRPr lang="en-US" sz="2400" dirty="0"/>
          </a:p>
        </p:txBody>
      </p:sp>
      <p:sp>
        <p:nvSpPr>
          <p:cNvPr id="4" name="Text 1"/>
          <p:cNvSpPr/>
          <p:nvPr/>
        </p:nvSpPr>
        <p:spPr>
          <a:xfrm>
            <a:off x="1165869" y="2484583"/>
            <a:ext cx="7315200" cy="176213"/>
          </a:xfrm>
          <a:prstGeom prst="rect">
            <a:avLst/>
          </a:prstGeom>
          <a:noFill/>
          <a:ln/>
        </p:spPr>
        <p:txBody>
          <a:bodyPr wrap="square" lIns="0" tIns="0" rIns="0" bIns="0" rtlCol="0" anchor="ctr"/>
          <a:lstStyle/>
          <a:p>
            <a:pPr algn="ctr">
              <a:lnSpc>
                <a:spcPts val="1406"/>
              </a:lnSpc>
            </a:pPr>
            <a:r>
              <a:rPr lang="en-US" sz="1100" b="0" u="sng" spc="-60" kern="0" dirty="0">
                <a:solidFill>
                  <a:srgbClr val="D8240C"/>
                </a:solidFill>
                <a:latin typeface="Overpass" pitchFamily="34" charset="0"/>
                <a:ea typeface="Overpass" pitchFamily="34" charset="-122"/>
                <a:cs typeface="Overpass" pitchFamily="34" charset="-120"/>
                <a:hlinkClick r:id="rId1" invalidUrl="" action="" tgtFrame="" tooltip="" history="1" highlightClick="0" endSnd="0">
                  <a:extLst>
                    <a:ext uri="{A12FA001-AC4F-418D-AE19-62706E023703}">
                      <ahyp:hlinkClr xmlns:ahyp="http://schemas.microsoft.com/office/drawing/2018/hyperlinkcolor" val="tx"/>
                    </a:ext>
                  </a:extLst>
                </a:hlinkClick>
              </a:rPr>
              <a:t>https://docs.google.com/document/d/1Eu5FMDXUVwhOMVnTht4CdGbVDzg3lcrcNPud8m2kbyM/edit</a:t>
            </a:r>
            <a:endParaRPr lang="en-US" sz="1125" dirty="0"/>
          </a:p>
        </p:txBody>
      </p:sp>
      <p:pic>
        <p:nvPicPr>
          <p:cNvPr id="5" name="Image 0" descr="https://pitch-assets-ccb95893-de3f-4266-973c-20049231b248.s3.eu-west-1.amazonaws.com/try-pitch-pdf-export-logo.svg">
            <a:hlinkClick r:id="rId4" tooltip=""/>
          </p:cNvPr>
          <p:cNvPicPr>
            <a:picLocks noChangeAspect="1"/>
          </p:cNvPicPr>
          <p:nvPr/>
        </p:nvPicPr>
        <p:blipFill>
          <a:blip r:embed="rId2">
            <a:extLst>
              <a:ext uri="{96DAC541-7B7A-43D3-8B79-37D633B846F1}">
                <asvg:svgBlip xmlns:asvg="http://schemas.microsoft.com/office/drawing/2016/SVG/main" r:embed="rId3"/>
              </a:ext>
            </a:extLst>
          </a:blip>
          <a:srcRect l="0" r="0" t="0" b="0"/>
          <a:stretch/>
        </p:blipFill>
        <p:spPr>
          <a:xfrm>
            <a:off x="136595" y="4803153"/>
            <a:ext cx="515221" cy="227303"/>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 36">
    <p:bg>
      <p:bgPr>
        <a:solidFill>
          <a:srgbClr val="0D0E13"/>
        </a:solidFill>
      </p:bgPr>
    </p:bg>
    <p:spTree>
      <p:nvGrpSpPr>
        <p:cNvPr id="1" name=""/>
        <p:cNvGrpSpPr/>
        <p:nvPr/>
      </p:nvGrpSpPr>
      <p:grpSpPr>
        <a:xfrm>
          <a:off x="0" y="0"/>
          <a:ext cx="0" cy="0"/>
          <a:chOff x="0" y="0"/>
          <a:chExt cx="0" cy="0"/>
        </a:xfrm>
      </p:grpSpPr>
      <p:pic>
        <p:nvPicPr>
          <p:cNvPr id="3" name="Image 0" descr="https://pitch-assets-ccb95893-de3f-4266-973c-20049231b248.s3.eu-west-1.amazonaws.com/6460c841-16e2-479d-a42e-af151bd1f22b?pitch-bytes=1017276&amp;pitch-content-type=image%2Fpng">    </p:cNvPr>
          <p:cNvPicPr>
            <a:picLocks noChangeAspect="1"/>
          </p:cNvPicPr>
          <p:nvPr/>
        </p:nvPicPr>
        <p:blipFill>
          <a:blip r:embed="rId1"/>
          <a:srcRect l="0" r="0" t="0" b="0"/>
          <a:stretch/>
        </p:blipFill>
        <p:spPr>
          <a:xfrm>
            <a:off x="0" y="0"/>
            <a:ext cx="9144000" cy="5143500"/>
          </a:xfrm>
          <a:prstGeom prst="rect">
            <a:avLst/>
          </a:prstGeom>
        </p:spPr>
      </p:pic>
      <p:pic>
        <p:nvPicPr>
          <p:cNvPr id="4" name="Image 1" descr="https://pitch-assets-ccb95893-de3f-4266-973c-20049231b248.s3.eu-west-1.amazonaws.com/2f9e2d8e-590b-4ba5-bf4d-045861e91daa?pitch-bytes=202963&amp;pitch-content-type=image%2Fpng">
            <a:hlinkClick r:id="rId3" tooltip=""/>
          </p:cNvPr>
          <p:cNvPicPr>
            <a:picLocks noChangeAspect="1"/>
          </p:cNvPicPr>
          <p:nvPr/>
        </p:nvPicPr>
        <p:blipFill>
          <a:blip r:embed="rId2"/>
          <a:srcRect l="0" r="0" t="0" b="0"/>
          <a:stretch/>
        </p:blipFill>
        <p:spPr>
          <a:xfrm>
            <a:off x="3144376" y="3373067"/>
            <a:ext cx="2856374" cy="457020"/>
          </a:xfrm>
          <a:prstGeom prst="rect">
            <a:avLst/>
          </a:prstGeom>
          <a:effectLst>
            <a:outerShdw sx="100000" sy="100000" kx="0" ky="0" algn="bl" rotWithShape="0" blurRad="152400" dist="50800" dir="3780000">
              <a:srgbClr val="000000">
                <a:alpha val="1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EFA"/>
        </a:solidFill>
      </p:bgPr>
    </p:bg>
    <p:spTree>
      <p:nvGrpSpPr>
        <p:cNvPr id="1" name=""/>
        <p:cNvGrpSpPr/>
        <p:nvPr/>
      </p:nvGrpSpPr>
      <p:grpSpPr>
        <a:xfrm>
          <a:off x="0" y="0"/>
          <a:ext cx="0" cy="0"/>
          <a:chOff x="0" y="0"/>
          <a:chExt cx="0" cy="0"/>
        </a:xfrm>
      </p:grpSpPr>
      <p:sp>
        <p:nvSpPr>
          <p:cNvPr id="3" name="Text 0"/>
          <p:cNvSpPr/>
          <p:nvPr/>
        </p:nvSpPr>
        <p:spPr>
          <a:xfrm>
            <a:off x="4712786" y="3451537"/>
            <a:ext cx="4572000" cy="381000"/>
          </a:xfrm>
          <a:prstGeom prst="rect">
            <a:avLst/>
          </a:prstGeom>
          <a:noFill/>
          <a:ln/>
        </p:spPr>
        <p:txBody>
          <a:bodyPr wrap="square" lIns="0" tIns="0" rIns="0" bIns="0" rtlCol="0" anchor="t"/>
          <a:lstStyle/>
          <a:p>
            <a:pPr algn="l">
              <a:lnSpc>
                <a:spcPts val="3000"/>
              </a:lnSpc>
            </a:pPr>
            <a:r>
              <a:rPr lang="en-US" sz="2400" b="0" u="heavy" spc="-60" kern="0" dirty="0">
                <a:solidFill>
                  <a:srgbClr val="473D3C"/>
                </a:solidFill>
                <a:latin typeface="Overpass" pitchFamily="34" charset="0"/>
                <a:ea typeface="Overpass" pitchFamily="34" charset="-122"/>
                <a:cs typeface="Overpass" pitchFamily="34" charset="-120"/>
              </a:rPr>
              <a:t>Intimacy In Platonic Relationships </a:t>
            </a:r>
            <a:endParaRPr lang="en-US" sz="2400" dirty="0"/>
          </a:p>
        </p:txBody>
      </p:sp>
      <p:sp>
        <p:nvSpPr>
          <p:cNvPr id="4" name="Text 1"/>
          <p:cNvSpPr/>
          <p:nvPr/>
        </p:nvSpPr>
        <p:spPr>
          <a:xfrm>
            <a:off x="4712786" y="3072318"/>
            <a:ext cx="4572000" cy="214313"/>
          </a:xfrm>
          <a:prstGeom prst="rect">
            <a:avLst/>
          </a:prstGeom>
          <a:noFill/>
          <a:ln/>
        </p:spPr>
        <p:txBody>
          <a:bodyPr wrap="square" lIns="0" tIns="0" rIns="0" bIns="0" rtlCol="0" anchor="t"/>
          <a:lstStyle/>
          <a:p>
            <a:pPr algn="l">
              <a:lnSpc>
                <a:spcPts val="1688"/>
              </a:lnSpc>
            </a:pPr>
            <a:r>
              <a:rPr lang="en-US" sz="1400" b="1" spc="-36" kern="0" dirty="0">
                <a:solidFill>
                  <a:srgbClr val="D8240C"/>
                </a:solidFill>
                <a:latin typeface="Overpass" pitchFamily="34" charset="0"/>
                <a:ea typeface="Overpass" pitchFamily="34" charset="-122"/>
                <a:cs typeface="Overpass" pitchFamily="34" charset="-120"/>
              </a:rPr>
              <a:t>New Project Domain</a:t>
            </a:r>
            <a:endParaRPr lang="en-US" sz="1350" dirty="0"/>
          </a:p>
        </p:txBody>
      </p:sp>
      <p:sp>
        <p:nvSpPr>
          <p:cNvPr id="5" name="Text 2"/>
          <p:cNvSpPr/>
          <p:nvPr/>
        </p:nvSpPr>
        <p:spPr>
          <a:xfrm>
            <a:off x="475343" y="3451674"/>
            <a:ext cx="4572000" cy="381000"/>
          </a:xfrm>
          <a:prstGeom prst="rect">
            <a:avLst/>
          </a:prstGeom>
          <a:noFill/>
          <a:ln/>
        </p:spPr>
        <p:txBody>
          <a:bodyPr wrap="square" lIns="0" tIns="0" rIns="0" bIns="0" rtlCol="0" anchor="t"/>
          <a:lstStyle/>
          <a:p>
            <a:pPr algn="l">
              <a:lnSpc>
                <a:spcPts val="3000"/>
              </a:lnSpc>
            </a:pPr>
            <a:r>
              <a:rPr lang="en-US" sz="2400" b="0" spc="-60" kern="0" dirty="0">
                <a:solidFill>
                  <a:srgbClr val="979797"/>
                </a:solidFill>
                <a:latin typeface="Overpass" pitchFamily="34" charset="0"/>
                <a:ea typeface="Overpass" pitchFamily="34" charset="-122"/>
                <a:cs typeface="Overpass" pitchFamily="34" charset="-120"/>
              </a:rPr>
              <a:t>Preserving Relationships</a:t>
            </a:r>
            <a:endParaRPr lang="en-US" sz="2400" dirty="0"/>
          </a:p>
        </p:txBody>
      </p:sp>
      <p:sp>
        <p:nvSpPr>
          <p:cNvPr id="6" name="Text 3"/>
          <p:cNvSpPr/>
          <p:nvPr/>
        </p:nvSpPr>
        <p:spPr>
          <a:xfrm>
            <a:off x="475343" y="3072221"/>
            <a:ext cx="4572000" cy="214313"/>
          </a:xfrm>
          <a:prstGeom prst="rect">
            <a:avLst/>
          </a:prstGeom>
          <a:noFill/>
          <a:ln/>
        </p:spPr>
        <p:txBody>
          <a:bodyPr wrap="square" lIns="0" tIns="0" rIns="0" bIns="0" rtlCol="0" anchor="t"/>
          <a:lstStyle/>
          <a:p>
            <a:pPr algn="l">
              <a:lnSpc>
                <a:spcPts val="1688"/>
              </a:lnSpc>
            </a:pPr>
            <a:r>
              <a:rPr lang="en-US" sz="1400" b="0" spc="-36" kern="0" dirty="0">
                <a:solidFill>
                  <a:srgbClr val="D8240C">
                    <a:alpha val="56000"/>
                  </a:srgbClr>
                </a:solidFill>
                <a:latin typeface="Overpass" pitchFamily="34" charset="0"/>
                <a:ea typeface="Overpass" pitchFamily="34" charset="-122"/>
                <a:cs typeface="Overpass" pitchFamily="34" charset="-120"/>
              </a:rPr>
              <a:t>Old Project Domain</a:t>
            </a:r>
            <a:endParaRPr lang="en-US" sz="1350" dirty="0"/>
          </a:p>
        </p:txBody>
      </p:sp>
      <p:pic>
        <p:nvPicPr>
          <p:cNvPr id="7" name="Image 0" descr="https://external-media.api.pitch.com/provider/icons8/fluent-systems-regular/long-arrow-right.svg">    </p:cNvPr>
          <p:cNvPicPr>
            <a:picLocks noChangeAspect="1"/>
          </p:cNvPicPr>
          <p:nvPr/>
        </p:nvPicPr>
        <p:blipFill>
          <a:blip r:embed="rId1">
            <a:extLst>
              <a:ext uri="{96DAC541-7B7A-43D3-8B79-37D633B846F1}">
                <asvg:svgBlip xmlns:asvg="http://schemas.microsoft.com/office/drawing/2016/SVG/main" r:embed="rId2"/>
              </a:ext>
            </a:extLst>
          </a:blip>
          <a:srcRect l="0" r="0" t="0" b="0"/>
          <a:stretch/>
        </p:blipFill>
        <p:spPr>
          <a:xfrm>
            <a:off x="3893738" y="3492495"/>
            <a:ext cx="257175" cy="257175"/>
          </a:xfrm>
          <a:prstGeom prst="rect">
            <a:avLst/>
          </a:prstGeom>
        </p:spPr>
      </p:pic>
      <p:sp>
        <p:nvSpPr>
          <p:cNvPr id="8" name="Text 4"/>
          <p:cNvSpPr/>
          <p:nvPr/>
        </p:nvSpPr>
        <p:spPr>
          <a:xfrm>
            <a:off x="475343" y="476250"/>
            <a:ext cx="8229600" cy="426690"/>
          </a:xfrm>
          <a:prstGeom prst="rect">
            <a:avLst/>
          </a:prstGeom>
          <a:noFill/>
          <a:ln/>
        </p:spPr>
        <p:txBody>
          <a:bodyPr wrap="square" lIns="0" tIns="0" rIns="0" bIns="0" rtlCol="0" anchor="t"/>
          <a:lstStyle/>
          <a:p>
            <a:pPr algn="l">
              <a:lnSpc>
                <a:spcPts val="3360"/>
              </a:lnSpc>
            </a:pPr>
            <a:r>
              <a:rPr lang="en-US" sz="3000" b="1" spc="-36" kern="0" dirty="0">
                <a:solidFill>
                  <a:srgbClr val="D8240C"/>
                </a:solidFill>
                <a:latin typeface="Overpass" pitchFamily="34" charset="0"/>
                <a:ea typeface="Overpass" pitchFamily="34" charset="-122"/>
                <a:cs typeface="Overpass" pitchFamily="34" charset="-120"/>
              </a:rPr>
              <a:t>Refined Domain</a:t>
            </a:r>
            <a:endParaRPr lang="en-US" sz="3000" dirty="0"/>
          </a:p>
        </p:txBody>
      </p:sp>
      <p:sp>
        <p:nvSpPr>
          <p:cNvPr id="9" name="Text 5"/>
          <p:cNvSpPr/>
          <p:nvPr/>
        </p:nvSpPr>
        <p:spPr>
          <a:xfrm>
            <a:off x="4713658" y="902825"/>
            <a:ext cx="4572000" cy="1833562"/>
          </a:xfrm>
          <a:prstGeom prst="rect">
            <a:avLst/>
          </a:prstGeom>
          <a:noFill/>
          <a:ln/>
        </p:spPr>
        <p:txBody>
          <a:bodyPr wrap="square" lIns="0" tIns="0" rIns="0" bIns="0" rtlCol="0" anchor="t"/>
          <a:lstStyle/>
          <a:p>
            <a:pPr algn="l">
              <a:lnSpc>
                <a:spcPts val="1313"/>
              </a:lnSpc>
            </a:pPr>
            <a:r>
              <a:rPr lang="en-US" sz="1100" b="0" spc="-60" kern="0" dirty="0">
                <a:solidFill>
                  <a:srgbClr val="979797"/>
                </a:solidFill>
                <a:latin typeface="Overpass" pitchFamily="34" charset="0"/>
                <a:ea typeface="Overpass" pitchFamily="34" charset="-122"/>
                <a:cs typeface="Overpass" pitchFamily="34" charset="-120"/>
              </a:rPr>
              <a:t>…</a:t>
            </a:r>
            <a:endParaRPr lang="en-US" sz="1050" dirty="0"/>
          </a:p>
          <a:p>
            <a:pPr algn="l">
              <a:lnSpc>
                <a:spcPts val="1313"/>
              </a:lnSpc>
            </a:pPr>
            <a:r>
              <a:rPr lang="en-US" sz="1100" b="0" strike="sngStrike" spc="-60" kern="0" dirty="0">
                <a:solidFill>
                  <a:srgbClr val="979797"/>
                </a:solidFill>
                <a:latin typeface="Overpass" pitchFamily="34" charset="0"/>
                <a:ea typeface="Overpass" pitchFamily="34" charset="-122"/>
                <a:cs typeface="Overpass" pitchFamily="34" charset="-120"/>
              </a:rPr>
              <a:t>IMPROVING RELATIONSHIPS </a:t>
            </a:r>
            <a:endParaRPr lang="en-US" sz="1050" dirty="0"/>
          </a:p>
          <a:p>
            <a:pPr algn="l">
              <a:lnSpc>
                <a:spcPts val="1313"/>
              </a:lnSpc>
            </a:pPr>
            <a:r>
              <a:rPr lang="en-US" sz="1100" b="0" strike="sngStrike" spc="-60" kern="0" dirty="0">
                <a:solidFill>
                  <a:srgbClr val="979797"/>
                </a:solidFill>
                <a:latin typeface="Overpass" pitchFamily="34" charset="0"/>
                <a:ea typeface="Overpass" pitchFamily="34" charset="-122"/>
                <a:cs typeface="Overpass" pitchFamily="34" charset="-120"/>
              </a:rPr>
              <a:t>BEING A BETTER FRIEND </a:t>
            </a:r>
            <a:endParaRPr lang="en-US" sz="1050" dirty="0"/>
          </a:p>
          <a:p>
            <a:pPr algn="l">
              <a:lnSpc>
                <a:spcPts val="1313"/>
              </a:lnSpc>
            </a:pPr>
            <a:r>
              <a:rPr lang="en-US" sz="1100" b="0" strike="sngStrike" spc="-60" kern="0" dirty="0">
                <a:solidFill>
                  <a:srgbClr val="979797"/>
                </a:solidFill>
                <a:latin typeface="Overpass" pitchFamily="34" charset="0"/>
                <a:ea typeface="Overpass" pitchFamily="34" charset="-122"/>
                <a:cs typeface="Overpass" pitchFamily="34" charset="-120"/>
              </a:rPr>
              <a:t>QUALITY TIME IN RELATIONSHIPS </a:t>
            </a:r>
            <a:endParaRPr lang="en-US" sz="1050" dirty="0"/>
          </a:p>
          <a:p>
            <a:pPr algn="l">
              <a:lnSpc>
                <a:spcPts val="1313"/>
              </a:lnSpc>
            </a:pPr>
            <a:r>
              <a:rPr lang="en-US" sz="1100" b="0" strike="sngStrike" spc="-60" kern="0" dirty="0">
                <a:solidFill>
                  <a:srgbClr val="979797"/>
                </a:solidFill>
                <a:latin typeface="Overpass" pitchFamily="34" charset="0"/>
                <a:ea typeface="Overpass" pitchFamily="34" charset="-122"/>
                <a:cs typeface="Overpass" pitchFamily="34" charset="-120"/>
              </a:rPr>
              <a:t>REMEMBERING IMPORTANT DETAILS ABOUT FRIENDSHIPS </a:t>
            </a:r>
            <a:endParaRPr lang="en-US" sz="1050" dirty="0"/>
          </a:p>
          <a:p>
            <a:pPr algn="l">
              <a:lnSpc>
                <a:spcPts val="1313"/>
              </a:lnSpc>
            </a:pPr>
            <a:r>
              <a:rPr lang="en-US" sz="1100" b="0" strike="sngStrike" spc="-60" kern="0" dirty="0">
                <a:solidFill>
                  <a:srgbClr val="979797"/>
                </a:solidFill>
                <a:latin typeface="Overpass" pitchFamily="34" charset="0"/>
                <a:ea typeface="Overpass" pitchFamily="34" charset="-122"/>
                <a:cs typeface="Overpass" pitchFamily="34" charset="-120"/>
              </a:rPr>
              <a:t>ADAPTING TO LIFE CHANGES IN FRIENDSHIPS </a:t>
            </a:r>
            <a:endParaRPr lang="en-US" sz="1050" dirty="0"/>
          </a:p>
          <a:p>
            <a:pPr algn="l">
              <a:lnSpc>
                <a:spcPts val="1313"/>
              </a:lnSpc>
            </a:pPr>
            <a:r>
              <a:rPr lang="en-US" sz="1100" b="0" strike="sngStrike" spc="-60" kern="0" dirty="0">
                <a:solidFill>
                  <a:srgbClr val="979797"/>
                </a:solidFill>
                <a:latin typeface="Overpass" pitchFamily="34" charset="0"/>
                <a:ea typeface="Overpass" pitchFamily="34" charset="-122"/>
                <a:cs typeface="Overpass" pitchFamily="34" charset="-120"/>
              </a:rPr>
              <a:t>REKINDLING OLD FRIENDSHIPS </a:t>
            </a:r>
            <a:endParaRPr lang="en-US" sz="1050" dirty="0"/>
          </a:p>
          <a:p>
            <a:pPr algn="l">
              <a:lnSpc>
                <a:spcPts val="1313"/>
              </a:lnSpc>
            </a:pPr>
            <a:r>
              <a:rPr lang="en-US" sz="1100" b="0" strike="sngStrike" spc="-60" kern="0" dirty="0">
                <a:solidFill>
                  <a:srgbClr val="979797"/>
                </a:solidFill>
                <a:latin typeface="Overpass" pitchFamily="34" charset="0"/>
                <a:ea typeface="Overpass" pitchFamily="34" charset="-122"/>
                <a:cs typeface="Overpass" pitchFamily="34" charset="-120"/>
              </a:rPr>
              <a:t>PRESERVING LONG-DISTANCE FRIENDSHIPS </a:t>
            </a:r>
            <a:endParaRPr lang="en-US" sz="1050" dirty="0"/>
          </a:p>
          <a:p>
            <a:pPr algn="l">
              <a:lnSpc>
                <a:spcPts val="1313"/>
              </a:lnSpc>
            </a:pPr>
            <a:r>
              <a:rPr lang="en-US" sz="1100" b="0" strike="sngStrike" spc="-60" kern="0" dirty="0">
                <a:solidFill>
                  <a:srgbClr val="979797"/>
                </a:solidFill>
                <a:latin typeface="Overpass" pitchFamily="34" charset="0"/>
                <a:ea typeface="Overpass" pitchFamily="34" charset="-122"/>
                <a:cs typeface="Overpass" pitchFamily="34" charset="-120"/>
              </a:rPr>
              <a:t>REMINDERS TO CHECK-IN </a:t>
            </a:r>
            <a:endParaRPr lang="en-US" sz="1050" dirty="0"/>
          </a:p>
          <a:p>
            <a:pPr algn="l">
              <a:lnSpc>
                <a:spcPts val="1313"/>
              </a:lnSpc>
            </a:pPr>
            <a:r>
              <a:rPr lang="en-US" sz="1100" b="0" strike="sngStrike" spc="-60" kern="0" dirty="0">
                <a:solidFill>
                  <a:srgbClr val="979797"/>
                </a:solidFill>
                <a:latin typeface="Overpass" pitchFamily="34" charset="0"/>
                <a:ea typeface="Overpass" pitchFamily="34" charset="-122"/>
                <a:cs typeface="Overpass" pitchFamily="34" charset="-120"/>
              </a:rPr>
              <a:t>THE EVOLUTION OF FRIENDSHIPS OVER TIME </a:t>
            </a:r>
            <a:endParaRPr lang="en-US" sz="1050" dirty="0"/>
          </a:p>
          <a:p>
            <a:pPr algn="l">
              <a:lnSpc>
                <a:spcPts val="1313"/>
              </a:lnSpc>
            </a:pPr>
            <a:r>
              <a:rPr lang="en-US" sz="1100" b="0" spc="-60" kern="0" dirty="0">
                <a:solidFill>
                  <a:srgbClr val="979797"/>
                </a:solidFill>
                <a:latin typeface="Overpass" pitchFamily="34" charset="0"/>
                <a:ea typeface="Overpass" pitchFamily="34" charset="-122"/>
                <a:cs typeface="Overpass" pitchFamily="34" charset="-120"/>
              </a:rPr>
              <a:t>INTIMACY</a:t>
            </a:r>
            <a:pPr algn="l">
              <a:lnSpc>
                <a:spcPts val="1313"/>
              </a:lnSpc>
            </a:pPr>
            <a:r>
              <a:rPr lang="en-US" sz="1100" b="0" strike="sngStrike" spc="-60" kern="0" dirty="0">
                <a:solidFill>
                  <a:srgbClr val="979797"/>
                </a:solidFill>
                <a:latin typeface="Overpass" pitchFamily="34" charset="0"/>
                <a:ea typeface="Overpass" pitchFamily="34" charset="-122"/>
                <a:cs typeface="Overpass" pitchFamily="34" charset="-120"/>
              </a:rPr>
              <a:t> AND VULNERABILITY </a:t>
            </a:r>
            <a:pPr algn="l">
              <a:lnSpc>
                <a:spcPts val="1313"/>
              </a:lnSpc>
            </a:pPr>
            <a:r>
              <a:rPr lang="en-US" sz="1100" b="0" spc="-60" kern="0" dirty="0">
                <a:solidFill>
                  <a:srgbClr val="979797"/>
                </a:solidFill>
                <a:latin typeface="Overpass" pitchFamily="34" charset="0"/>
                <a:ea typeface="Overpass" pitchFamily="34" charset="-122"/>
                <a:cs typeface="Overpass" pitchFamily="34" charset="-120"/>
              </a:rPr>
              <a:t>IN RELATIONSHIPS</a:t>
            </a:r>
            <a:endParaRPr lang="en-US" sz="1050" dirty="0"/>
          </a:p>
        </p:txBody>
      </p:sp>
      <p:pic>
        <p:nvPicPr>
          <p:cNvPr id="10" name="Image 1" descr="https://pitch-assets-ccb95893-de3f-4266-973c-20049231b248.s3.eu-west-1.amazonaws.com/try-pitch-pdf-export-logo.svg">
            <a:hlinkClick r:id="rId5" tooltip=""/>
          </p:cNvPr>
          <p:cNvPicPr>
            <a:picLocks noChangeAspect="1"/>
          </p:cNvPicPr>
          <p:nvPr/>
        </p:nvPicPr>
        <p:blipFill>
          <a:blip r:embed="rId3">
            <a:extLst>
              <a:ext uri="{96DAC541-7B7A-43D3-8B79-37D633B846F1}">
                <asvg:svgBlip xmlns:asvg="http://schemas.microsoft.com/office/drawing/2016/SVG/main" r:embed="rId4"/>
              </a:ext>
            </a:extLst>
          </a:blip>
          <a:srcRect l="0" r="0" t="0" b="0"/>
          <a:stretch/>
        </p:blipFill>
        <p:spPr>
          <a:xfrm>
            <a:off x="136595" y="4803153"/>
            <a:ext cx="515221" cy="22730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EFA"/>
        </a:solidFill>
      </p:bgPr>
    </p:bg>
    <p:spTree>
      <p:nvGrpSpPr>
        <p:cNvPr id="1" name=""/>
        <p:cNvGrpSpPr/>
        <p:nvPr/>
      </p:nvGrpSpPr>
      <p:grpSpPr>
        <a:xfrm>
          <a:off x="0" y="0"/>
          <a:ext cx="0" cy="0"/>
          <a:chOff x="0" y="0"/>
          <a:chExt cx="0" cy="0"/>
        </a:xfrm>
      </p:grpSpPr>
      <p:sp>
        <p:nvSpPr>
          <p:cNvPr id="3" name="Text 0"/>
          <p:cNvSpPr/>
          <p:nvPr/>
        </p:nvSpPr>
        <p:spPr>
          <a:xfrm>
            <a:off x="477752" y="3545886"/>
            <a:ext cx="8229600" cy="771525"/>
          </a:xfrm>
          <a:prstGeom prst="rect">
            <a:avLst/>
          </a:prstGeom>
          <a:noFill/>
          <a:ln/>
        </p:spPr>
        <p:txBody>
          <a:bodyPr wrap="square" lIns="0" tIns="0" rIns="0" bIns="0" rtlCol="0" anchor="b"/>
          <a:lstStyle/>
          <a:p>
            <a:pPr algn="l">
              <a:lnSpc>
                <a:spcPts val="6075"/>
              </a:lnSpc>
            </a:pPr>
            <a:r>
              <a:rPr lang="en-US" sz="6800" b="0" spc="-84" kern="0" dirty="0">
                <a:solidFill>
                  <a:srgbClr val="D8240C"/>
                </a:solidFill>
                <a:latin typeface="Overpass" pitchFamily="34" charset="0"/>
                <a:ea typeface="Overpass" pitchFamily="34" charset="-122"/>
                <a:cs typeface="Overpass" pitchFamily="34" charset="-120"/>
              </a:rPr>
              <a:t>2.</a:t>
            </a:r>
            <a:pPr algn="l">
              <a:lnSpc>
                <a:spcPts val="3240"/>
              </a:lnSpc>
            </a:pPr>
            <a:r>
              <a:rPr lang="en-US" sz="3600" b="0" spc="-84" kern="0" dirty="0">
                <a:solidFill>
                  <a:srgbClr val="D8240C"/>
                </a:solidFill>
                <a:latin typeface="Overpass" pitchFamily="34" charset="0"/>
                <a:ea typeface="Overpass" pitchFamily="34" charset="-122"/>
                <a:cs typeface="Overpass" pitchFamily="34" charset="-120"/>
              </a:rPr>
              <a:t>  </a:t>
            </a:r>
            <a:pPr algn="l">
              <a:lnSpc>
                <a:spcPts val="3240"/>
              </a:lnSpc>
            </a:pPr>
            <a:r>
              <a:rPr lang="en-US" sz="3600" b="0" spc="-84" kern="0" dirty="0">
                <a:solidFill>
                  <a:srgbClr val="979797"/>
                </a:solidFill>
                <a:latin typeface="Overpass" pitchFamily="34" charset="0"/>
                <a:ea typeface="Overpass" pitchFamily="34" charset="-122"/>
                <a:cs typeface="Overpass" pitchFamily="34" charset="-120"/>
              </a:rPr>
              <a:t>Additional Needfinding Results</a:t>
            </a:r>
            <a:endParaRPr lang="en-US" sz="3600" dirty="0"/>
          </a:p>
        </p:txBody>
      </p:sp>
      <p:pic>
        <p:nvPicPr>
          <p:cNvPr id="4" name="Image 0" descr="https://pitch-assets-ccb95893-de3f-4266-973c-20049231b248.s3.eu-west-1.amazonaws.com/try-pitch-pdf-export-logo.svg">
            <a:hlinkClick r:id="rId3" tooltip=""/>
          </p:cNvPr>
          <p:cNvPicPr>
            <a:picLocks noChangeAspect="1"/>
          </p:cNvPicPr>
          <p:nvPr/>
        </p:nvPicPr>
        <p:blipFill>
          <a:blip r:embed="rId1">
            <a:extLst>
              <a:ext uri="{96DAC541-7B7A-43D3-8B79-37D633B846F1}">
                <asvg:svgBlip xmlns:asvg="http://schemas.microsoft.com/office/drawing/2016/SVG/main" r:embed="rId2"/>
              </a:ext>
            </a:extLst>
          </a:blip>
          <a:srcRect l="0" r="0" t="0" b="0"/>
          <a:stretch/>
        </p:blipFill>
        <p:spPr>
          <a:xfrm>
            <a:off x="136595" y="4803153"/>
            <a:ext cx="515221" cy="22730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EFA"/>
        </a:solidFill>
      </p:bgPr>
    </p:bg>
    <p:spTree>
      <p:nvGrpSpPr>
        <p:cNvPr id="1" name=""/>
        <p:cNvGrpSpPr/>
        <p:nvPr/>
      </p:nvGrpSpPr>
      <p:grpSpPr>
        <a:xfrm>
          <a:off x="0" y="0"/>
          <a:ext cx="0" cy="0"/>
          <a:chOff x="0" y="0"/>
          <a:chExt cx="0" cy="0"/>
        </a:xfrm>
      </p:grpSpPr>
      <p:sp>
        <p:nvSpPr>
          <p:cNvPr id="3" name="Text 0"/>
          <p:cNvSpPr/>
          <p:nvPr/>
        </p:nvSpPr>
        <p:spPr>
          <a:xfrm>
            <a:off x="475343" y="476250"/>
            <a:ext cx="8229600" cy="426690"/>
          </a:xfrm>
          <a:prstGeom prst="rect">
            <a:avLst/>
          </a:prstGeom>
          <a:noFill/>
          <a:ln/>
        </p:spPr>
        <p:txBody>
          <a:bodyPr wrap="square" lIns="0" tIns="0" rIns="0" bIns="0" rtlCol="0" anchor="t"/>
          <a:lstStyle/>
          <a:p>
            <a:pPr algn="l">
              <a:lnSpc>
                <a:spcPts val="3360"/>
              </a:lnSpc>
            </a:pPr>
            <a:r>
              <a:rPr lang="en-US" sz="3000" b="1" spc="-36" kern="0" dirty="0">
                <a:solidFill>
                  <a:srgbClr val="D8240C">
                    <a:alpha val="56000"/>
                  </a:srgbClr>
                </a:solidFill>
                <a:latin typeface="Overpass" pitchFamily="34" charset="0"/>
                <a:ea typeface="Overpass" pitchFamily="34" charset="-122"/>
                <a:cs typeface="Overpass" pitchFamily="34" charset="-120"/>
              </a:rPr>
              <a:t>Old</a:t>
            </a:r>
            <a:pPr algn="l">
              <a:lnSpc>
                <a:spcPts val="3360"/>
              </a:lnSpc>
            </a:pPr>
            <a:r>
              <a:rPr lang="en-US" sz="3000" b="1" spc="-36" kern="0" dirty="0">
                <a:solidFill>
                  <a:srgbClr val="D8240C"/>
                </a:solidFill>
                <a:latin typeface="Overpass" pitchFamily="34" charset="0"/>
                <a:ea typeface="Overpass" pitchFamily="34" charset="-122"/>
                <a:cs typeface="Overpass" pitchFamily="34" charset="-120"/>
              </a:rPr>
              <a:t> Interviews</a:t>
            </a:r>
            <a:endParaRPr lang="en-US" sz="3000" dirty="0"/>
          </a:p>
        </p:txBody>
      </p:sp>
      <p:sp>
        <p:nvSpPr>
          <p:cNvPr id="4" name="Text 1"/>
          <p:cNvSpPr/>
          <p:nvPr/>
        </p:nvSpPr>
        <p:spPr>
          <a:xfrm>
            <a:off x="476250" y="947843"/>
            <a:ext cx="6400800" cy="3599987"/>
          </a:xfrm>
          <a:prstGeom prst="rect">
            <a:avLst/>
          </a:prstGeom>
          <a:noFill/>
          <a:ln/>
        </p:spPr>
        <p:txBody>
          <a:bodyPr wrap="square" lIns="0" tIns="0" rIns="0" bIns="0" rtlCol="0" anchor="t"/>
          <a:lstStyle/>
          <a:p>
            <a:pPr algn="l">
              <a:lnSpc>
                <a:spcPts val="2025"/>
              </a:lnSpc>
            </a:pPr>
            <a:r>
              <a:rPr lang="en-US" sz="1400" b="0" spc="-60" kern="0" dirty="0">
                <a:solidFill>
                  <a:srgbClr val="473D3C"/>
                </a:solidFill>
                <a:latin typeface="Overpass" pitchFamily="34" charset="0"/>
                <a:ea typeface="Overpass" pitchFamily="34" charset="-122"/>
                <a:cs typeface="Overpass" pitchFamily="34" charset="-120"/>
              </a:rPr>
              <a:t>Interviewed </a:t>
            </a:r>
            <a:pPr algn="l">
              <a:lnSpc>
                <a:spcPts val="2025"/>
              </a:lnSpc>
            </a:pPr>
            <a:r>
              <a:rPr lang="en-US" sz="1400" b="1" spc="-60" kern="0" dirty="0">
                <a:solidFill>
                  <a:srgbClr val="473D3C"/>
                </a:solidFill>
                <a:latin typeface="Overpass" pitchFamily="34" charset="0"/>
                <a:ea typeface="Overpass" pitchFamily="34" charset="-122"/>
                <a:cs typeface="Overpass" pitchFamily="34" charset="-120"/>
              </a:rPr>
              <a:t>FOUR</a:t>
            </a:r>
            <a:pPr algn="l">
              <a:lnSpc>
                <a:spcPts val="2025"/>
              </a:lnSpc>
            </a:pPr>
            <a:r>
              <a:rPr lang="en-US" sz="1400" b="0" spc="-60" kern="0" dirty="0">
                <a:solidFill>
                  <a:srgbClr val="473D3C"/>
                </a:solidFill>
                <a:latin typeface="Overpass" pitchFamily="34" charset="0"/>
                <a:ea typeface="Overpass" pitchFamily="34" charset="-122"/>
                <a:cs typeface="Overpass" pitchFamily="34" charset="-120"/>
              </a:rPr>
              <a:t> people:</a:t>
            </a:r>
            <a:endParaRPr lang="en-US" sz="1350" dirty="0"/>
          </a:p>
          <a:p>
            <a:pPr algn="l">
              <a:lnSpc>
                <a:spcPts val="2025"/>
              </a:lnSpc>
            </a:pPr>
            <a:endParaRPr lang="en-US" sz="1350" dirty="0"/>
          </a:p>
          <a:p>
            <a:pPr algn="l" marL="190500" indent="-190500">
              <a:lnSpc>
                <a:spcPts val="2025"/>
              </a:lnSpc>
              <a:buSzPct val="100000"/>
              <a:buChar char="•"/>
            </a:pPr>
            <a:r>
              <a:rPr lang="en-US" sz="1400" b="1" spc="-60" kern="0" dirty="0">
                <a:solidFill>
                  <a:srgbClr val="473D3C"/>
                </a:solidFill>
                <a:latin typeface="Overpass" pitchFamily="34" charset="0"/>
                <a:ea typeface="Overpass" pitchFamily="34" charset="-122"/>
                <a:cs typeface="Overpass" pitchFamily="34" charset="-120"/>
              </a:rPr>
              <a:t>Sita | Student   </a:t>
            </a:r>
            <a:endParaRPr lang="en-US" sz="1350" dirty="0"/>
          </a:p>
          <a:p>
            <a:pPr algn="l" lvl="1" marL="381000" indent="-190500">
              <a:lnSpc>
                <a:spcPts val="2025"/>
              </a:lnSpc>
              <a:buSzPct val="100000"/>
              <a:buChar char="•"/>
            </a:pPr>
            <a:r>
              <a:rPr lang="en-US" sz="1400" b="0" spc="-60" kern="0" dirty="0">
                <a:solidFill>
                  <a:srgbClr val="473D3C"/>
                </a:solidFill>
                <a:latin typeface="Overpass" pitchFamily="34" charset="0"/>
                <a:ea typeface="Overpass" pitchFamily="34" charset="-122"/>
                <a:cs typeface="Overpass" pitchFamily="34" charset="-120"/>
              </a:rPr>
              <a:t>Needs… a way to schedule plans that doesn’t make her feel vulnerable</a:t>
            </a:r>
            <a:endParaRPr lang="en-US" sz="1350" dirty="0"/>
          </a:p>
          <a:p>
            <a:pPr algn="l">
              <a:lnSpc>
                <a:spcPts val="2025"/>
              </a:lnSpc>
            </a:pPr>
            <a:endParaRPr lang="en-US" sz="1350" dirty="0"/>
          </a:p>
          <a:p>
            <a:pPr algn="l" marL="190500" indent="-190500">
              <a:lnSpc>
                <a:spcPts val="2025"/>
              </a:lnSpc>
              <a:buSzPct val="100000"/>
              <a:buChar char="•"/>
            </a:pPr>
            <a:r>
              <a:rPr lang="en-US" sz="1400" b="1" spc="-60" kern="0" dirty="0">
                <a:solidFill>
                  <a:srgbClr val="473D3C"/>
                </a:solidFill>
                <a:latin typeface="Overpass" pitchFamily="34" charset="0"/>
                <a:ea typeface="Overpass" pitchFamily="34" charset="-122"/>
                <a:cs typeface="Overpass" pitchFamily="34" charset="-120"/>
              </a:rPr>
              <a:t>John |  Serial Entrepreneur</a:t>
            </a:r>
            <a:endParaRPr lang="en-US" sz="1350" dirty="0"/>
          </a:p>
          <a:p>
            <a:pPr algn="l" lvl="1" marL="381000" indent="-190500">
              <a:lnSpc>
                <a:spcPts val="2025"/>
              </a:lnSpc>
              <a:buSzPct val="100000"/>
              <a:buChar char="•"/>
            </a:pPr>
            <a:r>
              <a:rPr lang="en-US" sz="1400" b="0" spc="-60" kern="0" dirty="0">
                <a:solidFill>
                  <a:srgbClr val="473D3C"/>
                </a:solidFill>
                <a:latin typeface="Overpass" pitchFamily="34" charset="0"/>
                <a:ea typeface="Overpass" pitchFamily="34" charset="-122"/>
                <a:cs typeface="Overpass" pitchFamily="34" charset="-120"/>
              </a:rPr>
              <a:t>Needs…</a:t>
            </a:r>
            <a:pPr algn="l">
              <a:lnSpc>
                <a:spcPts val="2025"/>
              </a:lnSpc>
            </a:pPr>
            <a:r>
              <a:rPr lang="en-US" sz="1400" b="0" spc="-60" kern="0" dirty="0">
                <a:solidFill>
                  <a:srgbClr val="473D3C"/>
                </a:solidFill>
                <a:latin typeface="Overpass" pitchFamily="34" charset="0"/>
                <a:ea typeface="Overpass" pitchFamily="34" charset="-122"/>
                <a:cs typeface="Overpass" pitchFamily="34" charset="-120"/>
              </a:rPr>
              <a:t>an avenue to express intimate feelings without feeling exposed</a:t>
            </a:r>
            <a:endParaRPr lang="en-US" sz="1350" dirty="0"/>
          </a:p>
          <a:p>
            <a:pPr algn="l">
              <a:lnSpc>
                <a:spcPts val="2025"/>
              </a:lnSpc>
            </a:pPr>
            <a:endParaRPr lang="en-US" sz="1350" dirty="0"/>
          </a:p>
          <a:p>
            <a:pPr algn="l" marL="190500" indent="-190500">
              <a:lnSpc>
                <a:spcPts val="2025"/>
              </a:lnSpc>
              <a:buSzPct val="100000"/>
              <a:buChar char="•"/>
            </a:pPr>
            <a:r>
              <a:rPr lang="en-US" sz="1400" b="0" spc="-60" kern="0" dirty="0">
                <a:solidFill>
                  <a:srgbClr val="473D3C"/>
                </a:solidFill>
                <a:latin typeface="Overpass" pitchFamily="34" charset="0"/>
                <a:ea typeface="Overpass" pitchFamily="34" charset="-122"/>
                <a:cs typeface="Overpass" pitchFamily="34" charset="-120"/>
              </a:rPr>
              <a:t> </a:t>
            </a:r>
            <a:pPr algn="l">
              <a:lnSpc>
                <a:spcPts val="2025"/>
              </a:lnSpc>
            </a:pPr>
            <a:r>
              <a:rPr lang="en-US" sz="1400" b="1" spc="-60" kern="0" dirty="0">
                <a:solidFill>
                  <a:srgbClr val="473D3C"/>
                </a:solidFill>
                <a:latin typeface="Overpass" pitchFamily="34" charset="0"/>
                <a:ea typeface="Overpass" pitchFamily="34" charset="-122"/>
                <a:cs typeface="Overpass" pitchFamily="34" charset="-120"/>
              </a:rPr>
              <a:t>Anton | Venture Partner </a:t>
            </a:r>
            <a:endParaRPr lang="en-US" sz="1350" dirty="0"/>
          </a:p>
          <a:p>
            <a:pPr algn="l" lvl="1" marL="381000" indent="-190500">
              <a:lnSpc>
                <a:spcPts val="2025"/>
              </a:lnSpc>
              <a:buSzPct val="100000"/>
              <a:buChar char="•"/>
            </a:pPr>
            <a:r>
              <a:rPr lang="en-US" sz="1400" b="0" spc="-60" kern="0" dirty="0">
                <a:solidFill>
                  <a:srgbClr val="473D3C"/>
                </a:solidFill>
                <a:latin typeface="Overpass" pitchFamily="34" charset="0"/>
                <a:ea typeface="Overpass" pitchFamily="34" charset="-122"/>
                <a:cs typeface="Overpass" pitchFamily="34" charset="-120"/>
              </a:rPr>
              <a:t>Needs…</a:t>
            </a:r>
            <a:pPr algn="l">
              <a:lnSpc>
                <a:spcPts val="2025"/>
              </a:lnSpc>
            </a:pPr>
            <a:r>
              <a:rPr lang="en-US" sz="1400" b="0" spc="-60" kern="0" dirty="0">
                <a:solidFill>
                  <a:srgbClr val="473D3C"/>
                </a:solidFill>
                <a:latin typeface="Overpass" pitchFamily="34" charset="0"/>
                <a:ea typeface="Overpass" pitchFamily="34" charset="-122"/>
                <a:cs typeface="Overpass" pitchFamily="34" charset="-120"/>
              </a:rPr>
              <a:t>a method to organize his friendships that doesn't feel "clinical"</a:t>
            </a:r>
            <a:endParaRPr lang="en-US" sz="1350" dirty="0"/>
          </a:p>
          <a:p>
            <a:pPr algn="l">
              <a:lnSpc>
                <a:spcPts val="2025"/>
              </a:lnSpc>
            </a:pPr>
            <a:endParaRPr lang="en-US" sz="1350" dirty="0"/>
          </a:p>
          <a:p>
            <a:pPr algn="l" marL="190500" indent="-190500">
              <a:lnSpc>
                <a:spcPts val="2025"/>
              </a:lnSpc>
              <a:buSzPct val="100000"/>
              <a:buChar char="•"/>
            </a:pPr>
            <a:r>
              <a:rPr lang="en-US" sz="1400" b="1" spc="-60" kern="0" dirty="0">
                <a:solidFill>
                  <a:srgbClr val="473D3C"/>
                </a:solidFill>
                <a:latin typeface="Overpass" pitchFamily="34" charset="0"/>
                <a:ea typeface="Overpass" pitchFamily="34" charset="-122"/>
                <a:cs typeface="Overpass" pitchFamily="34" charset="-120"/>
              </a:rPr>
              <a:t>Jennie | Artist</a:t>
            </a:r>
            <a:endParaRPr lang="en-US" sz="1350" dirty="0"/>
          </a:p>
          <a:p>
            <a:pPr algn="l" lvl="1" marL="381000" indent="-190500">
              <a:lnSpc>
                <a:spcPts val="2025"/>
              </a:lnSpc>
              <a:buSzPct val="100000"/>
              <a:buChar char="•"/>
            </a:pPr>
            <a:r>
              <a:rPr lang="en-US" sz="1400" b="0" spc="-60" kern="0" dirty="0">
                <a:solidFill>
                  <a:srgbClr val="473D3C"/>
                </a:solidFill>
                <a:latin typeface="Overpass" pitchFamily="34" charset="0"/>
                <a:ea typeface="Overpass" pitchFamily="34" charset="-122"/>
                <a:cs typeface="Overpass" pitchFamily="34" charset="-120"/>
              </a:rPr>
              <a:t>Needs…a way to add  friends to her existing routines</a:t>
            </a:r>
            <a:endParaRPr lang="en-US" sz="1350" dirty="0"/>
          </a:p>
          <a:p>
            <a:pPr algn="l">
              <a:lnSpc>
                <a:spcPts val="2025"/>
              </a:lnSpc>
            </a:pPr>
            <a:r>
              <a:rPr lang="en-US" sz="1400" b="1" spc="-60" kern="0" dirty="0">
                <a:solidFill>
                  <a:srgbClr val="473D3C"/>
                </a:solidFill>
                <a:latin typeface="Overpass" pitchFamily="34" charset="0"/>
                <a:ea typeface="Overpass" pitchFamily="34" charset="-122"/>
                <a:cs typeface="Overpass" pitchFamily="34" charset="-120"/>
              </a:rPr>
              <a:t>    </a:t>
            </a:r>
            <a:endParaRPr lang="en-US" sz="1350" dirty="0"/>
          </a:p>
        </p:txBody>
      </p:sp>
      <p:pic>
        <p:nvPicPr>
          <p:cNvPr id="5" name="Image 0" descr="https://pitch-assets-ccb95893-de3f-4266-973c-20049231b248.s3.eu-west-1.amazonaws.com/ec3ad0b3-ef85-4b30-b96c-480d4e45590b?pitch-bytes=87305&amp;pitch-content-type=image%2Fjpeg">    </p:cNvPr>
          <p:cNvPicPr>
            <a:picLocks noChangeAspect="1"/>
          </p:cNvPicPr>
          <p:nvPr/>
        </p:nvPicPr>
        <p:blipFill>
          <a:blip r:embed="rId1"/>
          <a:srcRect l="0" r="0" t="0" b="0"/>
          <a:stretch/>
        </p:blipFill>
        <p:spPr>
          <a:xfrm>
            <a:off x="6135497" y="1155054"/>
            <a:ext cx="1024455" cy="1024455"/>
          </a:xfrm>
          <a:prstGeom prst="ellipse">
            <a:avLst/>
          </a:prstGeom>
        </p:spPr>
      </p:pic>
      <p:pic>
        <p:nvPicPr>
          <p:cNvPr id="6" name="Image 1" descr="https://pitch-assets-ccb95893-de3f-4266-973c-20049231b248.s3.eu-west-1.amazonaws.com/0e4beee1-8b17-4ce7-a56f-4706cef568ba?pitch-bytes=59605&amp;pitch-content-type=image%2Fjpeg">    </p:cNvPr>
          <p:cNvPicPr>
            <a:picLocks noChangeAspect="1"/>
          </p:cNvPicPr>
          <p:nvPr/>
        </p:nvPicPr>
        <p:blipFill>
          <a:blip r:embed="rId2"/>
          <a:srcRect l="0" r="0" t="0" b="0"/>
          <a:stretch/>
        </p:blipFill>
        <p:spPr>
          <a:xfrm>
            <a:off x="6138232" y="2863867"/>
            <a:ext cx="1023937" cy="1023938"/>
          </a:xfrm>
          <a:prstGeom prst="ellipse">
            <a:avLst/>
          </a:prstGeom>
        </p:spPr>
      </p:pic>
      <p:pic>
        <p:nvPicPr>
          <p:cNvPr id="7" name="Image 2" descr="https://images.unsplash.com/photo-1519085360753-af0119f7cbe7?crop=entropy&amp;cs=tinysrgb&amp;fit=max&amp;fm=jpg&amp;ixid=M3wyMTIyMnwwfDF8c2VhcmNofDEzfHx1c2VyfGVufDB8fHx8MTY5NzE0Nzg5Mnww&amp;ixlib=rb-4.0.3&amp;q=80&amp;w=1080">    </p:cNvPr>
          <p:cNvPicPr>
            <a:picLocks noChangeAspect="1"/>
          </p:cNvPicPr>
          <p:nvPr/>
        </p:nvPicPr>
        <p:blipFill>
          <a:blip r:embed="rId3"/>
          <a:srcRect l="0" r="0" t="11949" b="21384"/>
          <a:stretch/>
        </p:blipFill>
        <p:spPr>
          <a:xfrm>
            <a:off x="7723258" y="1157331"/>
            <a:ext cx="1023937" cy="1023938"/>
          </a:xfrm>
          <a:prstGeom prst="ellipse">
            <a:avLst/>
          </a:prstGeom>
        </p:spPr>
      </p:pic>
      <p:pic>
        <p:nvPicPr>
          <p:cNvPr id="8" name="Image 3" descr="https://images.unsplash.com/photo-1438761681033-6461ffad8d80?crop=entropy&amp;cs=tinysrgb&amp;fit=max&amp;fm=jpg&amp;ixid=M3wyMTIyMnwwfDF8c2VhcmNofDR8fHVzZXJ8ZW58MHx8fHwxNjk3MTAyNDYwfDA&amp;ixlib=rb-4.0.3&amp;q=80&amp;w=1080">    </p:cNvPr>
          <p:cNvPicPr>
            <a:picLocks noChangeAspect="1"/>
          </p:cNvPicPr>
          <p:nvPr/>
        </p:nvPicPr>
        <p:blipFill>
          <a:blip r:embed="rId4"/>
          <a:srcRect l="16667" r="16667" t="0" b="0"/>
          <a:stretch/>
        </p:blipFill>
        <p:spPr>
          <a:xfrm>
            <a:off x="7727235" y="2857921"/>
            <a:ext cx="1023937" cy="1023938"/>
          </a:xfrm>
          <a:prstGeom prst="ellipse">
            <a:avLst/>
          </a:prstGeom>
        </p:spPr>
      </p:pic>
      <p:sp>
        <p:nvSpPr>
          <p:cNvPr id="9" name="Text 2"/>
          <p:cNvSpPr/>
          <p:nvPr/>
        </p:nvSpPr>
        <p:spPr>
          <a:xfrm>
            <a:off x="6439343" y="2287130"/>
            <a:ext cx="914400" cy="285750"/>
          </a:xfrm>
          <a:prstGeom prst="rect">
            <a:avLst/>
          </a:prstGeom>
          <a:noFill/>
          <a:ln/>
        </p:spPr>
        <p:txBody>
          <a:bodyPr wrap="square" lIns="0" tIns="0" rIns="0" bIns="0" rtlCol="0" anchor="t"/>
          <a:lstStyle/>
          <a:p>
            <a:pPr algn="l">
              <a:lnSpc>
                <a:spcPts val="2250"/>
              </a:lnSpc>
            </a:pPr>
            <a:r>
              <a:rPr lang="en-US" sz="1800" b="0" spc="-36" kern="0" dirty="0">
                <a:solidFill>
                  <a:srgbClr val="D8240C"/>
                </a:solidFill>
                <a:latin typeface="Overpass" pitchFamily="34" charset="0"/>
                <a:ea typeface="Overpass" pitchFamily="34" charset="-122"/>
                <a:cs typeface="Overpass" pitchFamily="34" charset="-120"/>
              </a:rPr>
              <a:t>Sita</a:t>
            </a:r>
            <a:endParaRPr lang="en-US" sz="1800" dirty="0"/>
          </a:p>
        </p:txBody>
      </p:sp>
      <p:sp>
        <p:nvSpPr>
          <p:cNvPr id="10" name="Text 3"/>
          <p:cNvSpPr/>
          <p:nvPr/>
        </p:nvSpPr>
        <p:spPr>
          <a:xfrm>
            <a:off x="6351890" y="3953860"/>
            <a:ext cx="914400" cy="285750"/>
          </a:xfrm>
          <a:prstGeom prst="rect">
            <a:avLst/>
          </a:prstGeom>
          <a:noFill/>
          <a:ln/>
        </p:spPr>
        <p:txBody>
          <a:bodyPr wrap="square" lIns="0" tIns="0" rIns="0" bIns="0" rtlCol="0" anchor="t"/>
          <a:lstStyle/>
          <a:p>
            <a:pPr algn="l">
              <a:lnSpc>
                <a:spcPts val="2250"/>
              </a:lnSpc>
            </a:pPr>
            <a:r>
              <a:rPr lang="en-US" sz="1800" b="0" spc="-36" kern="0" dirty="0">
                <a:solidFill>
                  <a:srgbClr val="D8240C"/>
                </a:solidFill>
                <a:latin typeface="Overpass" pitchFamily="34" charset="0"/>
                <a:ea typeface="Overpass" pitchFamily="34" charset="-122"/>
                <a:cs typeface="Overpass" pitchFamily="34" charset="-120"/>
              </a:rPr>
              <a:t>Anton</a:t>
            </a:r>
            <a:endParaRPr lang="en-US" sz="1800" dirty="0"/>
          </a:p>
        </p:txBody>
      </p:sp>
      <p:sp>
        <p:nvSpPr>
          <p:cNvPr id="11" name="Text 4"/>
          <p:cNvSpPr/>
          <p:nvPr/>
        </p:nvSpPr>
        <p:spPr>
          <a:xfrm>
            <a:off x="7892461" y="3950956"/>
            <a:ext cx="914400" cy="285750"/>
          </a:xfrm>
          <a:prstGeom prst="rect">
            <a:avLst/>
          </a:prstGeom>
          <a:noFill/>
          <a:ln/>
        </p:spPr>
        <p:txBody>
          <a:bodyPr wrap="square" lIns="0" tIns="0" rIns="0" bIns="0" rtlCol="0" anchor="t"/>
          <a:lstStyle/>
          <a:p>
            <a:pPr algn="l">
              <a:lnSpc>
                <a:spcPts val="2250"/>
              </a:lnSpc>
            </a:pPr>
            <a:r>
              <a:rPr lang="en-US" sz="1800" b="0" spc="-36" kern="0" dirty="0">
                <a:solidFill>
                  <a:srgbClr val="D8240C"/>
                </a:solidFill>
                <a:latin typeface="Overpass" pitchFamily="34" charset="0"/>
                <a:ea typeface="Overpass" pitchFamily="34" charset="-122"/>
                <a:cs typeface="Overpass" pitchFamily="34" charset="-120"/>
              </a:rPr>
              <a:t>Jennie</a:t>
            </a:r>
            <a:endParaRPr lang="en-US" sz="1800" dirty="0"/>
          </a:p>
        </p:txBody>
      </p:sp>
      <p:sp>
        <p:nvSpPr>
          <p:cNvPr id="12" name="Text 5"/>
          <p:cNvSpPr/>
          <p:nvPr/>
        </p:nvSpPr>
        <p:spPr>
          <a:xfrm>
            <a:off x="7967205" y="2294306"/>
            <a:ext cx="914400" cy="285750"/>
          </a:xfrm>
          <a:prstGeom prst="rect">
            <a:avLst/>
          </a:prstGeom>
          <a:noFill/>
          <a:ln/>
        </p:spPr>
        <p:txBody>
          <a:bodyPr wrap="square" lIns="0" tIns="0" rIns="0" bIns="0" rtlCol="0" anchor="t"/>
          <a:lstStyle/>
          <a:p>
            <a:pPr algn="l">
              <a:lnSpc>
                <a:spcPts val="2250"/>
              </a:lnSpc>
            </a:pPr>
            <a:r>
              <a:rPr lang="en-US" sz="1800" b="0" spc="-36" kern="0" dirty="0">
                <a:solidFill>
                  <a:srgbClr val="D8240C"/>
                </a:solidFill>
                <a:latin typeface="Overpass" pitchFamily="34" charset="0"/>
                <a:ea typeface="Overpass" pitchFamily="34" charset="-122"/>
                <a:cs typeface="Overpass" pitchFamily="34" charset="-120"/>
              </a:rPr>
              <a:t>John</a:t>
            </a:r>
            <a:endParaRPr lang="en-US" sz="1800" dirty="0"/>
          </a:p>
        </p:txBody>
      </p:sp>
      <p:pic>
        <p:nvPicPr>
          <p:cNvPr id="13" name="Image 4" descr="https://pitch-assets-ccb95893-de3f-4266-973c-20049231b248.s3.eu-west-1.amazonaws.com/try-pitch-pdf-export-logo.svg">
            <a:hlinkClick r:id="rId7" tooltip=""/>
          </p:cNvPr>
          <p:cNvPicPr>
            <a:picLocks noChangeAspect="1"/>
          </p:cNvPicPr>
          <p:nvPr/>
        </p:nvPicPr>
        <p:blipFill>
          <a:blip r:embed="rId5">
            <a:extLst>
              <a:ext uri="{96DAC541-7B7A-43D3-8B79-37D633B846F1}">
                <asvg:svgBlip xmlns:asvg="http://schemas.microsoft.com/office/drawing/2016/SVG/main" r:embed="rId6"/>
              </a:ext>
            </a:extLst>
          </a:blip>
          <a:srcRect l="0" r="0" t="0" b="0"/>
          <a:stretch/>
        </p:blipFill>
        <p:spPr>
          <a:xfrm>
            <a:off x="136595" y="4803153"/>
            <a:ext cx="515221" cy="22730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EFA"/>
        </a:solidFill>
      </p:bgPr>
    </p:bg>
    <p:spTree>
      <p:nvGrpSpPr>
        <p:cNvPr id="1" name=""/>
        <p:cNvGrpSpPr/>
        <p:nvPr/>
      </p:nvGrpSpPr>
      <p:grpSpPr>
        <a:xfrm>
          <a:off x="0" y="0"/>
          <a:ext cx="0" cy="0"/>
          <a:chOff x="0" y="0"/>
          <a:chExt cx="0" cy="0"/>
        </a:xfrm>
      </p:grpSpPr>
      <p:sp>
        <p:nvSpPr>
          <p:cNvPr id="3" name="Text 0"/>
          <p:cNvSpPr/>
          <p:nvPr/>
        </p:nvSpPr>
        <p:spPr>
          <a:xfrm>
            <a:off x="1239584" y="3622937"/>
            <a:ext cx="3657600" cy="704850"/>
          </a:xfrm>
          <a:prstGeom prst="rect">
            <a:avLst/>
          </a:prstGeom>
          <a:noFill/>
          <a:ln/>
        </p:spPr>
        <p:txBody>
          <a:bodyPr wrap="square" lIns="0" tIns="0" rIns="0" bIns="0" rtlCol="0" anchor="t"/>
          <a:lstStyle/>
          <a:p>
            <a:pPr algn="ctr">
              <a:lnSpc>
                <a:spcPts val="1406"/>
              </a:lnSpc>
            </a:pPr>
            <a:r>
              <a:rPr lang="en-US" sz="1100" b="1" spc="-60" kern="0" dirty="0">
                <a:solidFill>
                  <a:srgbClr val="473D3C"/>
                </a:solidFill>
                <a:latin typeface="Overpass" pitchFamily="34" charset="0"/>
                <a:ea typeface="Overpass" pitchFamily="34" charset="-122"/>
                <a:cs typeface="Overpass" pitchFamily="34" charset="-120"/>
              </a:rPr>
              <a:t>Natachi Onwuamaegbu</a:t>
            </a:r>
            <a:endParaRPr lang="en-US" sz="1125" dirty="0"/>
          </a:p>
          <a:p>
            <a:pPr algn="ctr">
              <a:lnSpc>
                <a:spcPts val="1406"/>
              </a:lnSpc>
            </a:pPr>
            <a:r>
              <a:rPr lang="en-US" sz="1100" b="0" spc="-60" kern="0" dirty="0">
                <a:solidFill>
                  <a:srgbClr val="473D3C"/>
                </a:solidFill>
                <a:latin typeface="Overpass" pitchFamily="34" charset="0"/>
                <a:ea typeface="Overpass" pitchFamily="34" charset="-122"/>
                <a:cs typeface="Overpass" pitchFamily="34" charset="-120"/>
              </a:rPr>
              <a:t>CEO of Ndeza Collective </a:t>
            </a:r>
            <a:endParaRPr lang="en-US" sz="1125" dirty="0"/>
          </a:p>
          <a:p>
            <a:pPr algn="ctr">
              <a:lnSpc>
                <a:spcPts val="1406"/>
              </a:lnSpc>
            </a:pPr>
            <a:r>
              <a:rPr lang="en-US" sz="1100" b="0" spc="-60" kern="0" dirty="0">
                <a:solidFill>
                  <a:srgbClr val="473D3C"/>
                </a:solidFill>
                <a:latin typeface="Overpass" pitchFamily="34" charset="0"/>
                <a:ea typeface="Overpass" pitchFamily="34" charset="-122"/>
                <a:cs typeface="Overpass" pitchFamily="34" charset="-120"/>
              </a:rPr>
              <a:t>Nairobi, Kenya</a:t>
            </a:r>
            <a:endParaRPr lang="en-US" sz="1125" dirty="0"/>
          </a:p>
          <a:p>
            <a:pPr algn="ctr">
              <a:lnSpc>
                <a:spcPts val="1406"/>
              </a:lnSpc>
            </a:pPr>
            <a:r>
              <a:rPr lang="en-US" sz="1100" b="0" spc="-60" kern="0" dirty="0">
                <a:solidFill>
                  <a:srgbClr val="D8240C"/>
                </a:solidFill>
                <a:latin typeface="Overpass" pitchFamily="34" charset="0"/>
                <a:ea typeface="Overpass" pitchFamily="34" charset="-122"/>
                <a:cs typeface="Overpass" pitchFamily="34" charset="-120"/>
              </a:rPr>
              <a:t>Recently moved away from all family and friends</a:t>
            </a:r>
            <a:endParaRPr lang="en-US" sz="1125" dirty="0"/>
          </a:p>
        </p:txBody>
      </p:sp>
      <p:sp>
        <p:nvSpPr>
          <p:cNvPr id="4" name="Text 1"/>
          <p:cNvSpPr/>
          <p:nvPr/>
        </p:nvSpPr>
        <p:spPr>
          <a:xfrm>
            <a:off x="5287263" y="3622450"/>
            <a:ext cx="2743200" cy="714375"/>
          </a:xfrm>
          <a:prstGeom prst="rect">
            <a:avLst/>
          </a:prstGeom>
          <a:noFill/>
          <a:ln/>
        </p:spPr>
        <p:txBody>
          <a:bodyPr wrap="square" lIns="0" tIns="0" rIns="0" bIns="0" rtlCol="0" anchor="t"/>
          <a:lstStyle/>
          <a:p>
            <a:pPr algn="ctr">
              <a:lnSpc>
                <a:spcPts val="1406"/>
              </a:lnSpc>
            </a:pPr>
            <a:r>
              <a:rPr lang="en-US" sz="1100" b="1" spc="-60" kern="0" dirty="0">
                <a:solidFill>
                  <a:srgbClr val="473D3C"/>
                </a:solidFill>
                <a:latin typeface="Overpass" pitchFamily="34" charset="0"/>
                <a:ea typeface="Overpass" pitchFamily="34" charset="-122"/>
                <a:cs typeface="Overpass" pitchFamily="34" charset="-120"/>
              </a:rPr>
              <a:t>Hollie Fortkamp</a:t>
            </a:r>
            <a:endParaRPr lang="en-US" sz="1125" dirty="0"/>
          </a:p>
          <a:p>
            <a:pPr algn="ctr">
              <a:lnSpc>
                <a:spcPts val="1406"/>
              </a:lnSpc>
            </a:pPr>
            <a:r>
              <a:rPr lang="en-US" sz="1100" b="0" spc="-60" kern="0" dirty="0">
                <a:solidFill>
                  <a:srgbClr val="473D3C"/>
                </a:solidFill>
                <a:latin typeface="Overpass" pitchFamily="34" charset="0"/>
                <a:ea typeface="Overpass" pitchFamily="34" charset="-122"/>
                <a:cs typeface="Overpass" pitchFamily="34" charset="-120"/>
              </a:rPr>
              <a:t>Academic Technology Specialist</a:t>
            </a:r>
            <a:endParaRPr lang="en-US" sz="1125" dirty="0"/>
          </a:p>
          <a:p>
            <a:pPr algn="ctr">
              <a:lnSpc>
                <a:spcPts val="1406"/>
              </a:lnSpc>
            </a:pPr>
            <a:r>
              <a:rPr lang="en-US" sz="1100" b="0" spc="-60" kern="0" dirty="0">
                <a:solidFill>
                  <a:srgbClr val="473D3C"/>
                </a:solidFill>
                <a:latin typeface="Overpass" pitchFamily="34" charset="0"/>
                <a:ea typeface="Overpass" pitchFamily="34" charset="-122"/>
                <a:cs typeface="Overpass" pitchFamily="34" charset="-120"/>
              </a:rPr>
              <a:t>Santa Rosa, CA</a:t>
            </a:r>
            <a:endParaRPr lang="en-US" sz="1125" dirty="0"/>
          </a:p>
          <a:p>
            <a:pPr algn="ctr">
              <a:lnSpc>
                <a:spcPts val="1406"/>
              </a:lnSpc>
            </a:pPr>
            <a:r>
              <a:rPr lang="en-US" sz="1100" b="0" spc="-60" kern="0" dirty="0">
                <a:solidFill>
                  <a:srgbClr val="D8240C"/>
                </a:solidFill>
                <a:latin typeface="Overpass" pitchFamily="34" charset="0"/>
                <a:ea typeface="Overpass" pitchFamily="34" charset="-122"/>
                <a:cs typeface="Overpass" pitchFamily="34" charset="-120"/>
              </a:rPr>
              <a:t>Self-identified "very independent" woman</a:t>
            </a:r>
            <a:endParaRPr lang="en-US" sz="1125" dirty="0"/>
          </a:p>
        </p:txBody>
      </p:sp>
      <p:pic>
        <p:nvPicPr>
          <p:cNvPr id="5" name="Image 0" descr="https://pitch-assets-ccb95893-de3f-4266-973c-20049231b248.s3.eu-west-1.amazonaws.com/941ff946-112d-45cb-aaae-88b4861a599c?pitch-bytes=49510&amp;pitch-content-type=image%2Fjpeg">    </p:cNvPr>
          <p:cNvPicPr>
            <a:picLocks noChangeAspect="1"/>
          </p:cNvPicPr>
          <p:nvPr/>
        </p:nvPicPr>
        <p:blipFill>
          <a:blip r:embed="rId1"/>
          <a:srcRect l="0" r="0" t="0" b="0"/>
          <a:stretch/>
        </p:blipFill>
        <p:spPr>
          <a:xfrm>
            <a:off x="1749802" y="1447448"/>
            <a:ext cx="1905000" cy="1905000"/>
          </a:xfrm>
          <a:prstGeom prst="ellipse">
            <a:avLst/>
          </a:prstGeom>
        </p:spPr>
      </p:pic>
      <p:pic>
        <p:nvPicPr>
          <p:cNvPr id="6" name="Image 1" descr="https://pitch-assets-ccb95893-de3f-4266-973c-20049231b248.s3.eu-west-1.amazonaws.com/2da3476a-897c-4ac6-9d56-2371c5ff1970?pitch-bytes=102589&amp;pitch-content-type=image%2Fjpeg">    </p:cNvPr>
          <p:cNvPicPr>
            <a:picLocks noChangeAspect="1"/>
          </p:cNvPicPr>
          <p:nvPr/>
        </p:nvPicPr>
        <p:blipFill>
          <a:blip r:embed="rId2"/>
          <a:srcRect l="10141" r="17395" t="0" b="27536"/>
          <a:stretch/>
        </p:blipFill>
        <p:spPr>
          <a:xfrm>
            <a:off x="5647197" y="1444824"/>
            <a:ext cx="1905000" cy="1905000"/>
          </a:xfrm>
          <a:prstGeom prst="ellipse">
            <a:avLst/>
          </a:prstGeom>
        </p:spPr>
      </p:pic>
      <p:sp>
        <p:nvSpPr>
          <p:cNvPr id="7" name="Text 2"/>
          <p:cNvSpPr/>
          <p:nvPr/>
        </p:nvSpPr>
        <p:spPr>
          <a:xfrm>
            <a:off x="475343" y="476250"/>
            <a:ext cx="8229600" cy="426690"/>
          </a:xfrm>
          <a:prstGeom prst="rect">
            <a:avLst/>
          </a:prstGeom>
          <a:noFill/>
          <a:ln/>
        </p:spPr>
        <p:txBody>
          <a:bodyPr wrap="square" lIns="0" tIns="0" rIns="0" bIns="0" rtlCol="0" anchor="t"/>
          <a:lstStyle/>
          <a:p>
            <a:pPr algn="l">
              <a:lnSpc>
                <a:spcPts val="3360"/>
              </a:lnSpc>
            </a:pPr>
            <a:r>
              <a:rPr lang="en-US" sz="3000" b="1" spc="-36" kern="0" dirty="0">
                <a:solidFill>
                  <a:srgbClr val="D8240C">
                    <a:alpha val="56000"/>
                  </a:srgbClr>
                </a:solidFill>
                <a:latin typeface="Overpass" pitchFamily="34" charset="0"/>
                <a:ea typeface="Overpass" pitchFamily="34" charset="-122"/>
                <a:cs typeface="Overpass" pitchFamily="34" charset="-120"/>
              </a:rPr>
              <a:t>New</a:t>
            </a:r>
            <a:pPr algn="l">
              <a:lnSpc>
                <a:spcPts val="3360"/>
              </a:lnSpc>
            </a:pPr>
            <a:r>
              <a:rPr lang="en-US" sz="3000" b="1" spc="-36" kern="0" dirty="0">
                <a:solidFill>
                  <a:srgbClr val="D8240C"/>
                </a:solidFill>
                <a:latin typeface="Overpass" pitchFamily="34" charset="0"/>
                <a:ea typeface="Overpass" pitchFamily="34" charset="-122"/>
                <a:cs typeface="Overpass" pitchFamily="34" charset="-120"/>
              </a:rPr>
              <a:t> Interviews</a:t>
            </a:r>
            <a:endParaRPr lang="en-US" sz="3000" dirty="0"/>
          </a:p>
        </p:txBody>
      </p:sp>
      <p:sp>
        <p:nvSpPr>
          <p:cNvPr id="8" name="Text 3"/>
          <p:cNvSpPr/>
          <p:nvPr/>
        </p:nvSpPr>
        <p:spPr>
          <a:xfrm>
            <a:off x="476250" y="954375"/>
            <a:ext cx="7315200" cy="176212"/>
          </a:xfrm>
          <a:prstGeom prst="rect">
            <a:avLst/>
          </a:prstGeom>
          <a:noFill/>
          <a:ln/>
        </p:spPr>
        <p:txBody>
          <a:bodyPr wrap="none" lIns="0" tIns="0" rIns="0" bIns="0" rtlCol="0" anchor="t">
            <a:spAutoFit/>
          </a:bodyPr>
          <a:lstStyle/>
          <a:p>
            <a:pPr algn="l">
              <a:lnSpc>
                <a:spcPts val="1406"/>
              </a:lnSpc>
            </a:pPr>
            <a:r>
              <a:rPr lang="en-US" sz="1100" b="0" spc="-60" kern="0" dirty="0">
                <a:solidFill>
                  <a:srgbClr val="473D3C"/>
                </a:solidFill>
                <a:latin typeface="Overpass" pitchFamily="34" charset="0"/>
                <a:ea typeface="Overpass" pitchFamily="34" charset="-122"/>
                <a:cs typeface="Overpass" pitchFamily="34" charset="-120"/>
              </a:rPr>
              <a:t>Based on our refined scope (intimacy in platonic relationships), we choose interviewees with close-knit friendships.</a:t>
            </a:r>
            <a:endParaRPr lang="en-US" sz="1125" dirty="0"/>
          </a:p>
        </p:txBody>
      </p:sp>
      <p:pic>
        <p:nvPicPr>
          <p:cNvPr id="9" name="Image 2" descr="https://pitch-assets-ccb95893-de3f-4266-973c-20049231b248.s3.eu-west-1.amazonaws.com/try-pitch-pdf-export-logo.svg">
            <a:hlinkClick r:id="rId5" tooltip=""/>
          </p:cNvPr>
          <p:cNvPicPr>
            <a:picLocks noChangeAspect="1"/>
          </p:cNvPicPr>
          <p:nvPr/>
        </p:nvPicPr>
        <p:blipFill>
          <a:blip r:embed="rId3">
            <a:extLst>
              <a:ext uri="{96DAC541-7B7A-43D3-8B79-37D633B846F1}">
                <asvg:svgBlip xmlns:asvg="http://schemas.microsoft.com/office/drawing/2016/SVG/main" r:embed="rId4"/>
              </a:ext>
            </a:extLst>
          </a:blip>
          <a:srcRect l="0" r="0" t="0" b="0"/>
          <a:stretch/>
        </p:blipFill>
        <p:spPr>
          <a:xfrm>
            <a:off x="136595" y="4803153"/>
            <a:ext cx="515221" cy="22730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EFA"/>
        </a:solidFill>
      </p:bgPr>
    </p:bg>
    <p:spTree>
      <p:nvGrpSpPr>
        <p:cNvPr id="1" name=""/>
        <p:cNvGrpSpPr/>
        <p:nvPr/>
      </p:nvGrpSpPr>
      <p:grpSpPr>
        <a:xfrm>
          <a:off x="0" y="0"/>
          <a:ext cx="0" cy="0"/>
          <a:chOff x="0" y="0"/>
          <a:chExt cx="0" cy="0"/>
        </a:xfrm>
      </p:grpSpPr>
      <p:pic>
        <p:nvPicPr>
          <p:cNvPr id="3" name="Image 0" descr="https://pitch-assets-ccb95893-de3f-4266-973c-20049231b248.s3.eu-west-1.amazonaws.com/a409bd5c-3104-41d5-b5d2-5731004a52a4?pitch-bytes=643594&amp;pitch-content-type=image%2Fpng">    </p:cNvPr>
          <p:cNvPicPr>
            <a:picLocks noChangeAspect="1"/>
          </p:cNvPicPr>
          <p:nvPr/>
        </p:nvPicPr>
        <p:blipFill>
          <a:blip r:embed="rId1"/>
          <a:srcRect l="0" r="0" t="0" b="0"/>
          <a:stretch/>
        </p:blipFill>
        <p:spPr>
          <a:xfrm>
            <a:off x="403757" y="475488"/>
            <a:ext cx="8334180" cy="4668012"/>
          </a:xfrm>
          <a:prstGeom prst="rect">
            <a:avLst/>
          </a:prstGeom>
        </p:spPr>
      </p:pic>
      <p:sp>
        <p:nvSpPr>
          <p:cNvPr id="4" name="Text 0"/>
          <p:cNvSpPr/>
          <p:nvPr/>
        </p:nvSpPr>
        <p:spPr>
          <a:xfrm>
            <a:off x="173431" y="142558"/>
            <a:ext cx="8229600" cy="423862"/>
          </a:xfrm>
          <a:prstGeom prst="rect">
            <a:avLst/>
          </a:prstGeom>
          <a:noFill/>
          <a:ln/>
        </p:spPr>
        <p:txBody>
          <a:bodyPr wrap="square" lIns="0" tIns="0" rIns="0" bIns="0" rtlCol="0" anchor="t"/>
          <a:lstStyle/>
          <a:p>
            <a:pPr algn="l">
              <a:lnSpc>
                <a:spcPts val="3360"/>
              </a:lnSpc>
            </a:pPr>
            <a:r>
              <a:rPr lang="en-US" sz="3000" b="1" spc="-36" kern="0" dirty="0">
                <a:solidFill>
                  <a:srgbClr val="D8240C">
                    <a:alpha val="56000"/>
                  </a:srgbClr>
                </a:solidFill>
                <a:latin typeface="Overpass" pitchFamily="34" charset="0"/>
                <a:ea typeface="Overpass" pitchFamily="34" charset="-122"/>
                <a:cs typeface="Overpass" pitchFamily="34" charset="-120"/>
              </a:rPr>
              <a:t>Natachi's Empathy Map</a:t>
            </a:r>
            <a:endParaRPr lang="en-US" sz="3000" dirty="0"/>
          </a:p>
        </p:txBody>
      </p:sp>
      <p:pic>
        <p:nvPicPr>
          <p:cNvPr id="5" name="Image 1" descr="https://pitch-assets-ccb95893-de3f-4266-973c-20049231b248.s3.eu-west-1.amazonaws.com/try-pitch-pdf-export-logo.svg">
            <a:hlinkClick r:id="rId4" tooltip=""/>
          </p:cNvPr>
          <p:cNvPicPr>
            <a:picLocks noChangeAspect="1"/>
          </p:cNvPicPr>
          <p:nvPr/>
        </p:nvPicPr>
        <p:blipFill>
          <a:blip r:embed="rId2">
            <a:extLst>
              <a:ext uri="{96DAC541-7B7A-43D3-8B79-37D633B846F1}">
                <asvg:svgBlip xmlns:asvg="http://schemas.microsoft.com/office/drawing/2016/SVG/main" r:embed="rId3"/>
              </a:ext>
            </a:extLst>
          </a:blip>
          <a:srcRect l="0" r="0" t="0" b="0"/>
          <a:stretch/>
        </p:blipFill>
        <p:spPr>
          <a:xfrm>
            <a:off x="136595" y="4803153"/>
            <a:ext cx="515221" cy="22730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EFA"/>
        </a:solidFill>
      </p:bgPr>
    </p:bg>
    <p:spTree>
      <p:nvGrpSpPr>
        <p:cNvPr id="1" name=""/>
        <p:cNvGrpSpPr/>
        <p:nvPr/>
      </p:nvGrpSpPr>
      <p:grpSpPr>
        <a:xfrm>
          <a:off x="0" y="0"/>
          <a:ext cx="0" cy="0"/>
          <a:chOff x="0" y="0"/>
          <a:chExt cx="0" cy="0"/>
        </a:xfrm>
      </p:grpSpPr>
      <p:pic>
        <p:nvPicPr>
          <p:cNvPr id="3" name="Image 0" descr="https://pitch-assets-ccb95893-de3f-4266-973c-20049231b248.s3.eu-west-1.amazonaws.com/a409bd5c-3104-41d5-b5d2-5731004a52a4?pitch-bytes=643594&amp;pitch-content-type=image%2Fpng">    </p:cNvPr>
          <p:cNvPicPr>
            <a:picLocks noChangeAspect="1"/>
          </p:cNvPicPr>
          <p:nvPr/>
        </p:nvPicPr>
        <p:blipFill>
          <a:blip r:embed="rId1"/>
          <a:srcRect l="0" r="0" t="0" b="0"/>
          <a:stretch/>
        </p:blipFill>
        <p:spPr>
          <a:xfrm>
            <a:off x="403757" y="475488"/>
            <a:ext cx="8334180" cy="4668012"/>
          </a:xfrm>
          <a:prstGeom prst="rect">
            <a:avLst/>
          </a:prstGeom>
        </p:spPr>
      </p:pic>
      <p:sp>
        <p:nvSpPr>
          <p:cNvPr id="4" name="Text 0"/>
          <p:cNvSpPr/>
          <p:nvPr/>
        </p:nvSpPr>
        <p:spPr>
          <a:xfrm>
            <a:off x="173431" y="142558"/>
            <a:ext cx="8229600" cy="426720"/>
          </a:xfrm>
          <a:prstGeom prst="rect">
            <a:avLst/>
          </a:prstGeom>
          <a:noFill/>
          <a:ln/>
        </p:spPr>
        <p:txBody>
          <a:bodyPr wrap="square" lIns="0" tIns="0" rIns="0" bIns="0" rtlCol="0" anchor="t"/>
          <a:lstStyle/>
          <a:p>
            <a:pPr algn="l">
              <a:lnSpc>
                <a:spcPts val="3360"/>
              </a:lnSpc>
            </a:pPr>
            <a:r>
              <a:rPr lang="en-US" sz="3000" b="1" spc="-36" kern="0" dirty="0">
                <a:solidFill>
                  <a:srgbClr val="D8240C">
                    <a:alpha val="56000"/>
                  </a:srgbClr>
                </a:solidFill>
                <a:latin typeface="Overpass" pitchFamily="34" charset="0"/>
                <a:ea typeface="Overpass" pitchFamily="34" charset="-122"/>
                <a:cs typeface="Overpass" pitchFamily="34" charset="-120"/>
              </a:rPr>
              <a:t>Natachi's Empathy Map</a:t>
            </a:r>
            <a:endParaRPr lang="en-US" sz="3000" dirty="0"/>
          </a:p>
        </p:txBody>
      </p:sp>
      <p:sp>
        <p:nvSpPr>
          <p:cNvPr id="5" name="Text 1"/>
          <p:cNvSpPr/>
          <p:nvPr/>
        </p:nvSpPr>
        <p:spPr>
          <a:xfrm>
            <a:off x="1669375" y="1173920"/>
            <a:ext cx="1508563" cy="880904"/>
          </a:xfrm>
          <a:prstGeom prst="roundRect">
            <a:avLst>
              <a:gd name="adj" fmla="val 19266"/>
            </a:avLst>
          </a:prstGeom>
          <a:solidFill>
            <a:srgbClr val="C6C6C6"/>
          </a:solidFill>
          <a:ln/>
        </p:spPr>
        <p:txBody>
          <a:bodyPr wrap="square" lIns="83809" tIns="103996" rIns="83809" bIns="103996" rtlCol="0" anchor="ctr"/>
          <a:lstStyle/>
          <a:p>
            <a:pPr algn="ctr">
              <a:lnSpc>
                <a:spcPts val="1406"/>
              </a:lnSpc>
            </a:pPr>
            <a:r>
              <a:rPr lang="en-US" sz="1100" spc="-60" kern="0" dirty="0">
                <a:solidFill>
                  <a:srgbClr val="D8240C"/>
                </a:solidFill>
              </a:rPr>
              <a:t>Friendship feels like dating in its performative nature </a:t>
            </a:r>
            <a:endParaRPr lang="en-US" sz="1125" dirty="0"/>
          </a:p>
        </p:txBody>
      </p:sp>
      <p:sp>
        <p:nvSpPr>
          <p:cNvPr id="6" name="Text 2"/>
          <p:cNvSpPr/>
          <p:nvPr/>
        </p:nvSpPr>
        <p:spPr>
          <a:xfrm>
            <a:off x="6155079" y="975068"/>
            <a:ext cx="1508563" cy="1079757"/>
          </a:xfrm>
          <a:prstGeom prst="roundRect">
            <a:avLst>
              <a:gd name="adj" fmla="val 15718"/>
            </a:avLst>
          </a:prstGeom>
          <a:solidFill>
            <a:srgbClr val="C6C6C6"/>
          </a:solidFill>
          <a:ln/>
        </p:spPr>
        <p:txBody>
          <a:bodyPr wrap="square" lIns="83809" tIns="127471" rIns="83809" bIns="127471" rtlCol="0" anchor="ctr"/>
          <a:lstStyle/>
          <a:p>
            <a:pPr algn="ctr">
              <a:lnSpc>
                <a:spcPts val="1406"/>
              </a:lnSpc>
            </a:pPr>
            <a:r>
              <a:rPr lang="en-US" sz="1100" spc="-60" kern="0" dirty="0">
                <a:solidFill>
                  <a:srgbClr val="D8240C"/>
                </a:solidFill>
              </a:rPr>
              <a:t>There are ways to skip the performative first steps of building friendships</a:t>
            </a:r>
            <a:endParaRPr lang="en-US" sz="1125" dirty="0"/>
          </a:p>
        </p:txBody>
      </p:sp>
      <p:sp>
        <p:nvSpPr>
          <p:cNvPr id="7" name="Text 3"/>
          <p:cNvSpPr/>
          <p:nvPr/>
        </p:nvSpPr>
        <p:spPr>
          <a:xfrm>
            <a:off x="1672104" y="3278904"/>
            <a:ext cx="1786639" cy="976245"/>
          </a:xfrm>
          <a:prstGeom prst="roundRect">
            <a:avLst>
              <a:gd name="adj" fmla="val 20000"/>
            </a:avLst>
          </a:prstGeom>
          <a:solidFill>
            <a:srgbClr val="C6C6C6"/>
          </a:solidFill>
          <a:ln/>
        </p:spPr>
        <p:txBody>
          <a:bodyPr wrap="square" lIns="99258" tIns="115251" rIns="99258" bIns="115251" rtlCol="0" anchor="ctr"/>
          <a:lstStyle/>
          <a:p>
            <a:pPr algn="ctr">
              <a:lnSpc>
                <a:spcPts val="1406"/>
              </a:lnSpc>
            </a:pPr>
            <a:r>
              <a:rPr lang="en-US" sz="1100" spc="-60" kern="0" dirty="0">
                <a:solidFill>
                  <a:srgbClr val="D8240C"/>
                </a:solidFill>
              </a:rPr>
              <a:t>I treat my closest friend in Nairobi like I've known her forever, even though it's been only one year</a:t>
            </a:r>
            <a:endParaRPr lang="en-US" sz="1125" dirty="0"/>
          </a:p>
        </p:txBody>
      </p:sp>
      <p:sp>
        <p:nvSpPr>
          <p:cNvPr id="8" name="Text 4"/>
          <p:cNvSpPr/>
          <p:nvPr/>
        </p:nvSpPr>
        <p:spPr>
          <a:xfrm>
            <a:off x="5879960" y="3213567"/>
            <a:ext cx="2048825" cy="1047976"/>
          </a:xfrm>
          <a:prstGeom prst="roundRect">
            <a:avLst>
              <a:gd name="adj" fmla="val 20000"/>
            </a:avLst>
          </a:prstGeom>
          <a:solidFill>
            <a:srgbClr val="C6C6C6"/>
          </a:solidFill>
          <a:ln/>
        </p:spPr>
        <p:txBody>
          <a:bodyPr wrap="square" lIns="113824" tIns="123719" rIns="113824" bIns="123719" rtlCol="0" anchor="ctr"/>
          <a:lstStyle/>
          <a:p>
            <a:pPr algn="ctr">
              <a:lnSpc>
                <a:spcPts val="1406"/>
              </a:lnSpc>
            </a:pPr>
            <a:r>
              <a:rPr lang="en-US" sz="1100" spc="-60" kern="0" dirty="0">
                <a:solidFill>
                  <a:srgbClr val="D8240C"/>
                </a:solidFill>
              </a:rPr>
              <a:t>Appreciative for her Stanford friendships and the time they have spent "doing nothing" together</a:t>
            </a:r>
            <a:endParaRPr lang="en-US" sz="1125" dirty="0"/>
          </a:p>
        </p:txBody>
      </p:sp>
      <p:pic>
        <p:nvPicPr>
          <p:cNvPr id="9" name="Image 1" descr="https://pitch-assets-ccb95893-de3f-4266-973c-20049231b248.s3.eu-west-1.amazonaws.com/try-pitch-pdf-export-logo.svg">
            <a:hlinkClick r:id="rId4" tooltip=""/>
          </p:cNvPr>
          <p:cNvPicPr>
            <a:picLocks noChangeAspect="1"/>
          </p:cNvPicPr>
          <p:nvPr/>
        </p:nvPicPr>
        <p:blipFill>
          <a:blip r:embed="rId2">
            <a:extLst>
              <a:ext uri="{96DAC541-7B7A-43D3-8B79-37D633B846F1}">
                <asvg:svgBlip xmlns:asvg="http://schemas.microsoft.com/office/drawing/2016/SVG/main" r:embed="rId3"/>
              </a:ext>
            </a:extLst>
          </a:blip>
          <a:srcRect l="0" r="0" t="0" b="0"/>
          <a:stretch/>
        </p:blipFill>
        <p:spPr>
          <a:xfrm>
            <a:off x="136595" y="4803153"/>
            <a:ext cx="515221" cy="22730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36</Slides>
  <Notes>36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Assignment 2</dc:title>
  <dc:subject>PptxGenJS Presentation</dc:subject>
  <dc:creator>Pitch Software GmbH</dc:creator>
  <cp:lastModifiedBy>Pitch Software GmbH</cp:lastModifiedBy>
  <cp:revision>1</cp:revision>
  <dcterms:created xsi:type="dcterms:W3CDTF">2023-11-29T21:39:39Z</dcterms:created>
  <dcterms:modified xsi:type="dcterms:W3CDTF">2023-11-29T21:39:39Z</dcterms:modified>
</cp:coreProperties>
</file>