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0"/>
  </p:notes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Codec Pro" charset="1" panose="00000500000000000000"/>
      <p:regular r:id="rId16"/>
    </p:embeddedFont>
    <p:embeddedFont>
      <p:font typeface="Codec Pro Bold" charset="1" panose="00000600000000000000"/>
      <p:regular r:id="rId17"/>
    </p:embeddedFont>
    <p:embeddedFont>
      <p:font typeface="Codec Pro Thin" charset="1" panose="00000200000000000000"/>
      <p:regular r:id="rId18"/>
    </p:embeddedFont>
    <p:embeddedFont>
      <p:font typeface="Codec Pro Light" charset="1" panose="00000300000000000000"/>
      <p:regular r:id="rId19"/>
    </p:embeddedFont>
    <p:embeddedFont>
      <p:font typeface="Codec Pro Ultra-Bold" charset="1" panose="00000700000000000000"/>
      <p:regular r:id="rId20"/>
    </p:embeddedFont>
    <p:embeddedFont>
      <p:font typeface="Codec Pro Heavy" charset="1" panose="00000A00000000000000"/>
      <p:regular r:id="rId21"/>
    </p:embeddedFont>
    <p:embeddedFont>
      <p:font typeface="Open Sauce" charset="1" panose="00000500000000000000"/>
      <p:regular r:id="rId22"/>
    </p:embeddedFont>
    <p:embeddedFont>
      <p:font typeface="Open Sauce Bold" charset="1" panose="00000800000000000000"/>
      <p:regular r:id="rId23"/>
    </p:embeddedFont>
    <p:embeddedFont>
      <p:font typeface="Open Sauce Italics" charset="1" panose="00000500000000000000"/>
      <p:regular r:id="rId24"/>
    </p:embeddedFont>
    <p:embeddedFont>
      <p:font typeface="Open Sauce Bold Italics" charset="1" panose="00000800000000000000"/>
      <p:regular r:id="rId25"/>
    </p:embeddedFont>
    <p:embeddedFont>
      <p:font typeface="Open Sauce Light" charset="1" panose="00000400000000000000"/>
      <p:regular r:id="rId26"/>
    </p:embeddedFont>
    <p:embeddedFont>
      <p:font typeface="Open Sauce Light Italics" charset="1" panose="00000400000000000000"/>
      <p:regular r:id="rId27"/>
    </p:embeddedFont>
    <p:embeddedFont>
      <p:font typeface="Open Sauce Medium" charset="1" panose="00000600000000000000"/>
      <p:regular r:id="rId28"/>
    </p:embeddedFont>
    <p:embeddedFont>
      <p:font typeface="Open Sauce Medium Italics" charset="1" panose="00000600000000000000"/>
      <p:regular r:id="rId29"/>
    </p:embeddedFont>
    <p:embeddedFont>
      <p:font typeface="Open Sauce Semi-Bold" charset="1" panose="00000700000000000000"/>
      <p:regular r:id="rId30"/>
    </p:embeddedFont>
    <p:embeddedFont>
      <p:font typeface="Open Sauce Semi-Bold Italics" charset="1" panose="00000700000000000000"/>
      <p:regular r:id="rId31"/>
    </p:embeddedFont>
    <p:embeddedFont>
      <p:font typeface="Open Sauce Heavy" charset="1" panose="00000A00000000000000"/>
      <p:regular r:id="rId32"/>
    </p:embeddedFont>
    <p:embeddedFont>
      <p:font typeface="Open Sauce Heavy Italics" charset="1" panose="00000A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42" Target="slides/slide9.xml" Type="http://schemas.openxmlformats.org/officeDocument/2006/relationships/slide"/><Relationship Id="rId43" Target="slides/slide10.xml" Type="http://schemas.openxmlformats.org/officeDocument/2006/relationships/slide"/><Relationship Id="rId44" Target="slides/slide11.xml" Type="http://schemas.openxmlformats.org/officeDocument/2006/relationships/slide"/><Relationship Id="rId45" Target="slides/slide12.xml" Type="http://schemas.openxmlformats.org/officeDocument/2006/relationships/slide"/><Relationship Id="rId46" Target="slides/slide13.xml" Type="http://schemas.openxmlformats.org/officeDocument/2006/relationships/slide"/><Relationship Id="rId47" Target="slides/slide14.xml" Type="http://schemas.openxmlformats.org/officeDocument/2006/relationships/slide"/><Relationship Id="rId48" Target="slides/slide15.xml" Type="http://schemas.openxmlformats.org/officeDocument/2006/relationships/slide"/><Relationship Id="rId49" Target="slides/slide16.xml" Type="http://schemas.openxmlformats.org/officeDocument/2006/relationships/slide"/><Relationship Id="rId5" Target="tableStyles.xml" Type="http://schemas.openxmlformats.org/officeDocument/2006/relationships/tableStyles"/><Relationship Id="rId50" Target="slides/slide17.xml" Type="http://schemas.openxmlformats.org/officeDocument/2006/relationships/slide"/><Relationship Id="rId51" Target="slides/slide18.xml" Type="http://schemas.openxmlformats.org/officeDocument/2006/relationships/slide"/><Relationship Id="rId52" Target="slides/slide19.xml" Type="http://schemas.openxmlformats.org/officeDocument/2006/relationships/slide"/><Relationship Id="rId53" Target="slides/slide20.xml" Type="http://schemas.openxmlformats.org/officeDocument/2006/relationships/slide"/><Relationship Id="rId54" Target="slides/slide21.xml" Type="http://schemas.openxmlformats.org/officeDocument/2006/relationships/slide"/><Relationship Id="rId55" Target="slides/slide22.xml" Type="http://schemas.openxmlformats.org/officeDocument/2006/relationships/slide"/><Relationship Id="rId56" Target="slides/slide23.xml" Type="http://schemas.openxmlformats.org/officeDocument/2006/relationships/slide"/><Relationship Id="rId57" Target="slides/slide24.xml" Type="http://schemas.openxmlformats.org/officeDocument/2006/relationships/slide"/><Relationship Id="rId58" Target="slides/slide25.xml" Type="http://schemas.openxmlformats.org/officeDocument/2006/relationships/slide"/><Relationship Id="rId59" Target="slides/slide26.xml" Type="http://schemas.openxmlformats.org/officeDocument/2006/relationships/slide"/><Relationship Id="rId6" Target="fonts/font6.fntdata" Type="http://schemas.openxmlformats.org/officeDocument/2006/relationships/font"/><Relationship Id="rId60" Target="notesMasters/notesMaster1.xml" Type="http://schemas.openxmlformats.org/officeDocument/2006/relationships/notesMaster"/><Relationship Id="rId61" Target="theme/theme2.xml" Type="http://schemas.openxmlformats.org/officeDocument/2006/relationships/theme"/><Relationship Id="rId62" Target="notesSlides/notesSlide1.xml" Type="http://schemas.openxmlformats.org/officeDocument/2006/relationships/notesSlide"/><Relationship Id="rId63" Target="notesSlides/notesSlide2.xml" Type="http://schemas.openxmlformats.org/officeDocument/2006/relationships/notesSlide"/><Relationship Id="rId64" Target="notesSlides/notesSlide3.xml" Type="http://schemas.openxmlformats.org/officeDocument/2006/relationships/notesSlide"/><Relationship Id="rId65" Target="notesSlides/notesSlide4.xml" Type="http://schemas.openxmlformats.org/officeDocument/2006/relationships/notesSlide"/><Relationship Id="rId66" Target="notesSlides/notesSlide5.xml" Type="http://schemas.openxmlformats.org/officeDocument/2006/relationships/notesSlide"/><Relationship Id="rId67" Target="notesSlides/notesSlide6.xml" Type="http://schemas.openxmlformats.org/officeDocument/2006/relationships/notes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b. Problem domain and why/how you chose it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Why were they chosen? Why are they appropriate? How were they</a:t>
            </a:r>
          </a:p>
          <a:p>
            <a:r>
              <a:rPr lang="en-US"/>
              <a:t>recruited/compensated?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Where were the interviews conducted?</a:t>
            </a:r>
          </a:p>
          <a:p>
            <a:r>
              <a:rPr lang="en-US"/>
              <a:t/>
            </a:r>
          </a:p>
          <a:p>
            <a:r>
              <a:rPr lang="en-US"/>
              <a:t>Who was your “extreme user”? In what axis are they extreme?</a:t>
            </a:r>
          </a:p>
          <a:p>
            <a:r>
              <a:rPr lang="en-US"/>
              <a:t/>
            </a:r>
          </a:p>
          <a:p>
            <a:r>
              <a:rPr lang="en-US"/>
              <a:t>What did you ask?</a:t>
            </a:r>
          </a:p>
          <a:p>
            <a:r>
              <a:rPr lang="en-US"/>
              <a:t/>
            </a:r>
          </a:p>
          <a:p>
            <a:r>
              <a:rPr lang="en-US"/>
              <a:t>Team member roles for each interview</a:t>
            </a:r>
          </a:p>
          <a:p>
            <a:r>
              <a:rPr lang="en-US"/>
              <a:t/>
            </a:r>
          </a:p>
          <a:p>
            <a:r>
              <a:rPr lang="en-US"/>
              <a:t>Apparatus – any equipment/software used (transcribing, etc.)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Key quotes and surprises</a:t>
            </a:r>
          </a:p>
          <a:p>
            <a:r>
              <a:rPr lang="en-US"/>
              <a:t/>
            </a:r>
          </a:p>
          <a:p>
            <a:r>
              <a:rPr lang="en-US"/>
              <a:t>Pictures and relevant artifacts was phone (didn't want to invade privacy)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Extreme user, potential non-user due to systems in place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Potential non-user due to systems in place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2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30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32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drive.google.com/file/d/1uSbpL-pjhQRF1xhgpbEiKriwREAmJ9e1/view?usp=drive_link" TargetMode="External" Type="http://schemas.openxmlformats.org/officeDocument/2006/relationships/hyperlink"/><Relationship Id="rId5" Target="https://drive.google.com/file/d/1o80hYV62ERuyD_e0SmjzZeCKx_klx0YV/view?usp=drive_link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9063" y="0"/>
                  </a:moveTo>
                  <a:lnTo>
                    <a:pt x="4265663" y="0"/>
                  </a:lnTo>
                  <a:cubicBezTo>
                    <a:pt x="4268067" y="0"/>
                    <a:pt x="4270372" y="955"/>
                    <a:pt x="4272071" y="2654"/>
                  </a:cubicBezTo>
                  <a:cubicBezTo>
                    <a:pt x="4273771" y="4354"/>
                    <a:pt x="4274726" y="6659"/>
                    <a:pt x="4274726" y="9063"/>
                  </a:cubicBezTo>
                  <a:lnTo>
                    <a:pt x="4274726" y="2158404"/>
                  </a:lnTo>
                  <a:cubicBezTo>
                    <a:pt x="4274726" y="2160807"/>
                    <a:pt x="4273771" y="2163113"/>
                    <a:pt x="4272071" y="2164812"/>
                  </a:cubicBezTo>
                  <a:cubicBezTo>
                    <a:pt x="4270372" y="2166512"/>
                    <a:pt x="4268067" y="2167467"/>
                    <a:pt x="4265663" y="2167467"/>
                  </a:cubicBezTo>
                  <a:lnTo>
                    <a:pt x="9063" y="2167467"/>
                  </a:lnTo>
                  <a:cubicBezTo>
                    <a:pt x="6659" y="2167467"/>
                    <a:pt x="4354" y="2166512"/>
                    <a:pt x="2654" y="2164812"/>
                  </a:cubicBezTo>
                  <a:cubicBezTo>
                    <a:pt x="955" y="2163113"/>
                    <a:pt x="0" y="2160807"/>
                    <a:pt x="0" y="2158404"/>
                  </a:cubicBezTo>
                  <a:lnTo>
                    <a:pt x="0" y="9063"/>
                  </a:lnTo>
                  <a:cubicBezTo>
                    <a:pt x="0" y="6659"/>
                    <a:pt x="955" y="4354"/>
                    <a:pt x="2654" y="2654"/>
                  </a:cubicBezTo>
                  <a:cubicBezTo>
                    <a:pt x="4354" y="955"/>
                    <a:pt x="6659" y="0"/>
                    <a:pt x="90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84C6E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15226" y="3286125"/>
            <a:ext cx="8857547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9099">
                <a:solidFill>
                  <a:srgbClr val="084C6E"/>
                </a:solidFill>
                <a:latin typeface="Codec Pro Bold"/>
              </a:rPr>
              <a:t>PRESERVING RELATIONSHIPS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84C6E"/>
                </a:solidFill>
                <a:latin typeface="Codec Pro Bold"/>
              </a:rPr>
              <a:t>NEEDFINDING REPORT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19467" y="7141052"/>
            <a:ext cx="5477589" cy="129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3"/>
              </a:lnSpc>
            </a:pPr>
            <a:r>
              <a:rPr lang="en-US" sz="2366" spc="-47">
                <a:solidFill>
                  <a:srgbClr val="084C6E"/>
                </a:solidFill>
                <a:latin typeface="Codec Pro"/>
              </a:rPr>
              <a:t>Chloe Pae, Paige Olson, Gabriel Iluma</a:t>
            </a:r>
          </a:p>
          <a:p>
            <a:pPr algn="ctr">
              <a:lnSpc>
                <a:spcPts val="3313"/>
              </a:lnSpc>
            </a:pPr>
            <a:r>
              <a:rPr lang="en-US" sz="2366" spc="-47">
                <a:solidFill>
                  <a:srgbClr val="084C6E"/>
                </a:solidFill>
                <a:latin typeface="Codec Pro"/>
              </a:rPr>
              <a:t>Assignment #1</a:t>
            </a:r>
          </a:p>
          <a:p>
            <a:pPr algn="ctr">
              <a:lnSpc>
                <a:spcPts val="3313"/>
              </a:lnSpc>
            </a:pPr>
            <a:r>
              <a:rPr lang="en-US" sz="2366" spc="-47">
                <a:solidFill>
                  <a:srgbClr val="084C6E"/>
                </a:solidFill>
                <a:latin typeface="Codec Pro"/>
              </a:rPr>
              <a:t>CS 147, Fall 2023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753329" y="1379968"/>
            <a:ext cx="1240428" cy="294111"/>
            <a:chOff x="0" y="0"/>
            <a:chExt cx="1653904" cy="39214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261756" y="0"/>
              <a:ext cx="392148" cy="39214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633448" y="0"/>
              <a:ext cx="392148" cy="392148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392148" cy="392148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AutoShape 17" id="17"/>
          <p:cNvSpPr/>
          <p:nvPr/>
        </p:nvSpPr>
        <p:spPr>
          <a:xfrm>
            <a:off x="1247028" y="1965559"/>
            <a:ext cx="15822467" cy="0"/>
          </a:xfrm>
          <a:prstGeom prst="line">
            <a:avLst/>
          </a:prstGeom>
          <a:ln cap="flat" w="28575">
            <a:solidFill>
              <a:srgbClr val="084C6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349806" y="1225269"/>
            <a:ext cx="603509" cy="603509"/>
          </a:xfrm>
          <a:custGeom>
            <a:avLst/>
            <a:gdLst/>
            <a:ahLst/>
            <a:cxnLst/>
            <a:rect r="r" b="b" t="t" l="l"/>
            <a:pathLst>
              <a:path h="603509" w="603509">
                <a:moveTo>
                  <a:pt x="0" y="0"/>
                </a:moveTo>
                <a:lnTo>
                  <a:pt x="603510" y="0"/>
                </a:lnTo>
                <a:lnTo>
                  <a:pt x="603510" y="603509"/>
                </a:lnTo>
                <a:lnTo>
                  <a:pt x="0" y="603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255632" y="1225269"/>
            <a:ext cx="603509" cy="603509"/>
          </a:xfrm>
          <a:custGeom>
            <a:avLst/>
            <a:gdLst/>
            <a:ahLst/>
            <a:cxnLst/>
            <a:rect r="r" b="b" t="t" l="l"/>
            <a:pathLst>
              <a:path h="603509" w="603509">
                <a:moveTo>
                  <a:pt x="603509" y="0"/>
                </a:moveTo>
                <a:lnTo>
                  <a:pt x="0" y="0"/>
                </a:lnTo>
                <a:lnTo>
                  <a:pt x="0" y="603509"/>
                </a:lnTo>
                <a:lnTo>
                  <a:pt x="603509" y="603509"/>
                </a:lnTo>
                <a:lnTo>
                  <a:pt x="6035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5624"/>
            <a:ext cx="18288000" cy="10175752"/>
          </a:xfrm>
          <a:custGeom>
            <a:avLst/>
            <a:gdLst/>
            <a:ahLst/>
            <a:cxnLst/>
            <a:rect r="r" b="b" t="t" l="l"/>
            <a:pathLst>
              <a:path h="10175752" w="18288000">
                <a:moveTo>
                  <a:pt x="0" y="0"/>
                </a:moveTo>
                <a:lnTo>
                  <a:pt x="18288000" y="0"/>
                </a:lnTo>
                <a:lnTo>
                  <a:pt x="18288000" y="10175752"/>
                </a:lnTo>
                <a:lnTo>
                  <a:pt x="0" y="10175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46069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46069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99594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99594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70452" y="6734243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 try to schedule time with my friends over iMessage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70452" y="1928200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It would be nice to see my close friends more spontaneously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23977" y="1928200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It is important to know what your close friends are up 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23977" y="6496118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Comfortable because having a large friend group makes planning easier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74715" y="9539661"/>
            <a:ext cx="184532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Sita Antel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46962" y="1345966"/>
            <a:ext cx="8394077" cy="1407585"/>
            <a:chOff x="0" y="0"/>
            <a:chExt cx="2210786" cy="3707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0786" cy="370722"/>
            </a:xfrm>
            <a:custGeom>
              <a:avLst/>
              <a:gdLst/>
              <a:ahLst/>
              <a:cxnLst/>
              <a:rect r="r" b="b" t="t" l="l"/>
              <a:pathLst>
                <a:path h="370722" w="2210786">
                  <a:moveTo>
                    <a:pt x="23980" y="0"/>
                  </a:moveTo>
                  <a:lnTo>
                    <a:pt x="2186806" y="0"/>
                  </a:lnTo>
                  <a:cubicBezTo>
                    <a:pt x="2193166" y="0"/>
                    <a:pt x="2199265" y="2526"/>
                    <a:pt x="2203762" y="7024"/>
                  </a:cubicBezTo>
                  <a:cubicBezTo>
                    <a:pt x="2208259" y="11521"/>
                    <a:pt x="2210786" y="17620"/>
                    <a:pt x="2210786" y="23980"/>
                  </a:cubicBezTo>
                  <a:lnTo>
                    <a:pt x="2210786" y="346742"/>
                  </a:lnTo>
                  <a:cubicBezTo>
                    <a:pt x="2210786" y="353102"/>
                    <a:pt x="2208259" y="359201"/>
                    <a:pt x="2203762" y="363698"/>
                  </a:cubicBezTo>
                  <a:cubicBezTo>
                    <a:pt x="2199265" y="368195"/>
                    <a:pt x="2193166" y="370722"/>
                    <a:pt x="2186806" y="370722"/>
                  </a:cubicBezTo>
                  <a:lnTo>
                    <a:pt x="23980" y="370722"/>
                  </a:lnTo>
                  <a:cubicBezTo>
                    <a:pt x="17620" y="370722"/>
                    <a:pt x="11521" y="368195"/>
                    <a:pt x="7024" y="363698"/>
                  </a:cubicBezTo>
                  <a:cubicBezTo>
                    <a:pt x="2526" y="359201"/>
                    <a:pt x="0" y="353102"/>
                    <a:pt x="0" y="346742"/>
                  </a:cubicBezTo>
                  <a:lnTo>
                    <a:pt x="0" y="23980"/>
                  </a:lnTo>
                  <a:cubicBezTo>
                    <a:pt x="0" y="17620"/>
                    <a:pt x="2526" y="11521"/>
                    <a:pt x="7024" y="7024"/>
                  </a:cubicBezTo>
                  <a:cubicBezTo>
                    <a:pt x="11521" y="2526"/>
                    <a:pt x="17620" y="0"/>
                    <a:pt x="239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210786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058351"/>
            <a:ext cx="7429993" cy="1543050"/>
            <a:chOff x="0" y="0"/>
            <a:chExt cx="1956871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Operating a fulfilling social life requires a lot of time/effort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499482" y="1575895"/>
            <a:ext cx="734323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INSIGHTS TO NEEDS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5143500"/>
            <a:ext cx="7429993" cy="1543050"/>
            <a:chOff x="0" y="0"/>
            <a:chExt cx="1956871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In person interaction is the most rewarding form of communication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229475"/>
            <a:ext cx="7429993" cy="1543050"/>
            <a:chOff x="0" y="0"/>
            <a:chExt cx="1956871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Getting rejected after initiating plans is demoralizing and embarrassing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829307" y="3058351"/>
            <a:ext cx="7429993" cy="1543050"/>
            <a:chOff x="0" y="0"/>
            <a:chExt cx="1956871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An easy way to have a more fulfilling social life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829307" y="5143500"/>
            <a:ext cx="7429993" cy="1543050"/>
            <a:chOff x="0" y="0"/>
            <a:chExt cx="1956871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Accessible opportunities for in-person hangouts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654065" y="3558569"/>
            <a:ext cx="1034065" cy="542615"/>
            <a:chOff x="0" y="0"/>
            <a:chExt cx="1384157" cy="7263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829307" y="7229475"/>
            <a:ext cx="7429993" cy="1543050"/>
            <a:chOff x="0" y="0"/>
            <a:chExt cx="1956871" cy="406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way to schedule plans that doesn’t make someone feel vulnerable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626968" y="5643718"/>
            <a:ext cx="1034065" cy="542615"/>
            <a:chOff x="0" y="0"/>
            <a:chExt cx="1384157" cy="7263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626968" y="7729382"/>
            <a:ext cx="1034065" cy="542615"/>
            <a:chOff x="0" y="0"/>
            <a:chExt cx="1384157" cy="7263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94020" y="1423112"/>
            <a:ext cx="5186919" cy="7835188"/>
            <a:chOff x="0" y="0"/>
            <a:chExt cx="1259692" cy="19028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9692" cy="1902849"/>
            </a:xfrm>
            <a:custGeom>
              <a:avLst/>
              <a:gdLst/>
              <a:ahLst/>
              <a:cxnLst/>
              <a:rect r="r" b="b" t="t" l="l"/>
              <a:pathLst>
                <a:path h="1902849" w="1259692">
                  <a:moveTo>
                    <a:pt x="49255" y="0"/>
                  </a:moveTo>
                  <a:lnTo>
                    <a:pt x="1210436" y="0"/>
                  </a:lnTo>
                  <a:cubicBezTo>
                    <a:pt x="1237639" y="0"/>
                    <a:pt x="1259692" y="22052"/>
                    <a:pt x="1259692" y="49255"/>
                  </a:cubicBezTo>
                  <a:lnTo>
                    <a:pt x="1259692" y="1853593"/>
                  </a:lnTo>
                  <a:cubicBezTo>
                    <a:pt x="1259692" y="1880796"/>
                    <a:pt x="1237639" y="1902849"/>
                    <a:pt x="1210436" y="1902849"/>
                  </a:cubicBezTo>
                  <a:lnTo>
                    <a:pt x="49255" y="1902849"/>
                  </a:lnTo>
                  <a:cubicBezTo>
                    <a:pt x="22052" y="1902849"/>
                    <a:pt x="0" y="1880796"/>
                    <a:pt x="0" y="1853593"/>
                  </a:cubicBezTo>
                  <a:lnTo>
                    <a:pt x="0" y="49255"/>
                  </a:lnTo>
                  <a:cubicBezTo>
                    <a:pt x="0" y="22052"/>
                    <a:pt x="22052" y="0"/>
                    <a:pt x="492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259692" cy="1931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56884" y="2302220"/>
            <a:ext cx="3661190" cy="366119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C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776700" y="1634515"/>
            <a:ext cx="1345211" cy="318955"/>
            <a:chOff x="0" y="0"/>
            <a:chExt cx="1793615" cy="42527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368341" y="0"/>
              <a:ext cx="425274" cy="42527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686957" y="0"/>
              <a:ext cx="425274" cy="42527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425274" cy="42527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3082591" y="6155071"/>
            <a:ext cx="3635484" cy="455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615" spc="-65">
                <a:solidFill>
                  <a:srgbClr val="084C6E"/>
                </a:solidFill>
                <a:latin typeface="Open Sauce Bold"/>
              </a:rPr>
              <a:t>Anton Vera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34397" y="6800810"/>
            <a:ext cx="4121329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Venture Partner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Stanford GSB Class of 2023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Phillipines and Palo Alto</a:t>
            </a:r>
          </a:p>
          <a:p>
            <a:pPr algn="ctr">
              <a:lnSpc>
                <a:spcPts val="3000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Zoom, Extreme User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Chloe &amp; Paige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3019742"/>
            <a:ext cx="7798034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“On iMessage alone, I messaged 22 people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individually yesterday”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“If someone doesn’t respond to me,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I’m totally fine following up if I really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want to talk to them”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51" t="0" r="0" b="-319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36491" y="9539661"/>
            <a:ext cx="212176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Anton Vera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1187" y="0"/>
            <a:ext cx="18919187" cy="10615198"/>
          </a:xfrm>
          <a:custGeom>
            <a:avLst/>
            <a:gdLst/>
            <a:ahLst/>
            <a:cxnLst/>
            <a:rect r="r" b="b" t="t" l="l"/>
            <a:pathLst>
              <a:path h="10615198" w="18919187">
                <a:moveTo>
                  <a:pt x="0" y="0"/>
                </a:moveTo>
                <a:lnTo>
                  <a:pt x="18919187" y="0"/>
                </a:lnTo>
                <a:lnTo>
                  <a:pt x="18919187" y="10615198"/>
                </a:lnTo>
                <a:lnTo>
                  <a:pt x="0" y="10615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46069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46069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99594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99594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70452" y="6591368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 host dinner parties and expect many friends and friends of friends to be there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70452" y="1766275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 was way better at maintaining friendships during my MBA than undergrad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23977" y="1775800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Seeing people in groups is more efficient, but one-on-one time is better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23977" y="6796911"/>
            <a:ext cx="2993571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Feels closest to the people that know the most about him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36491" y="9539661"/>
            <a:ext cx="212176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Anton Vera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46962" y="1345966"/>
            <a:ext cx="8394077" cy="1407585"/>
            <a:chOff x="0" y="0"/>
            <a:chExt cx="2210786" cy="3707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0786" cy="370722"/>
            </a:xfrm>
            <a:custGeom>
              <a:avLst/>
              <a:gdLst/>
              <a:ahLst/>
              <a:cxnLst/>
              <a:rect r="r" b="b" t="t" l="l"/>
              <a:pathLst>
                <a:path h="370722" w="2210786">
                  <a:moveTo>
                    <a:pt x="23980" y="0"/>
                  </a:moveTo>
                  <a:lnTo>
                    <a:pt x="2186806" y="0"/>
                  </a:lnTo>
                  <a:cubicBezTo>
                    <a:pt x="2193166" y="0"/>
                    <a:pt x="2199265" y="2526"/>
                    <a:pt x="2203762" y="7024"/>
                  </a:cubicBezTo>
                  <a:cubicBezTo>
                    <a:pt x="2208259" y="11521"/>
                    <a:pt x="2210786" y="17620"/>
                    <a:pt x="2210786" y="23980"/>
                  </a:cubicBezTo>
                  <a:lnTo>
                    <a:pt x="2210786" y="346742"/>
                  </a:lnTo>
                  <a:cubicBezTo>
                    <a:pt x="2210786" y="353102"/>
                    <a:pt x="2208259" y="359201"/>
                    <a:pt x="2203762" y="363698"/>
                  </a:cubicBezTo>
                  <a:cubicBezTo>
                    <a:pt x="2199265" y="368195"/>
                    <a:pt x="2193166" y="370722"/>
                    <a:pt x="2186806" y="370722"/>
                  </a:cubicBezTo>
                  <a:lnTo>
                    <a:pt x="23980" y="370722"/>
                  </a:lnTo>
                  <a:cubicBezTo>
                    <a:pt x="17620" y="370722"/>
                    <a:pt x="11521" y="368195"/>
                    <a:pt x="7024" y="363698"/>
                  </a:cubicBezTo>
                  <a:cubicBezTo>
                    <a:pt x="2526" y="359201"/>
                    <a:pt x="0" y="353102"/>
                    <a:pt x="0" y="346742"/>
                  </a:cubicBezTo>
                  <a:lnTo>
                    <a:pt x="0" y="23980"/>
                  </a:lnTo>
                  <a:cubicBezTo>
                    <a:pt x="0" y="17620"/>
                    <a:pt x="2526" y="11521"/>
                    <a:pt x="7024" y="7024"/>
                  </a:cubicBezTo>
                  <a:cubicBezTo>
                    <a:pt x="11521" y="2526"/>
                    <a:pt x="17620" y="0"/>
                    <a:pt x="239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210786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058351"/>
            <a:ext cx="7429993" cy="1543050"/>
            <a:chOff x="0" y="0"/>
            <a:chExt cx="1956871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Close friends know who you fundamentally are as a person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499482" y="1575895"/>
            <a:ext cx="734323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INSIGHTS TO NEEDS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5143500"/>
            <a:ext cx="7429993" cy="1543050"/>
            <a:chOff x="0" y="0"/>
            <a:chExt cx="1956871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Seeing people in groups is more efficient but less meaningful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229475"/>
            <a:ext cx="7429993" cy="1543050"/>
            <a:chOff x="0" y="0"/>
            <a:chExt cx="1956871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Being a highly social person requires strong organizational skills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829307" y="3058351"/>
            <a:ext cx="7429993" cy="1543050"/>
            <a:chOff x="0" y="0"/>
            <a:chExt cx="1956871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Opportunities for friendships to help you stay grounded in who you are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829307" y="5143500"/>
            <a:ext cx="7429993" cy="1543050"/>
            <a:chOff x="0" y="0"/>
            <a:chExt cx="1956871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way for people to hangout “efficiently” and “meaningfully” 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654065" y="3558569"/>
            <a:ext cx="1034065" cy="542615"/>
            <a:chOff x="0" y="0"/>
            <a:chExt cx="1384157" cy="7263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829307" y="7229475"/>
            <a:ext cx="7429993" cy="1543050"/>
            <a:chOff x="0" y="0"/>
            <a:chExt cx="1956871" cy="406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method of organization with regard to relationships that doesn’t feel clinical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626968" y="5643718"/>
            <a:ext cx="1034065" cy="542615"/>
            <a:chOff x="0" y="0"/>
            <a:chExt cx="1384157" cy="7263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626968" y="7729382"/>
            <a:ext cx="1034065" cy="542615"/>
            <a:chOff x="0" y="0"/>
            <a:chExt cx="1384157" cy="7263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94020" y="1423112"/>
            <a:ext cx="5186919" cy="7835188"/>
            <a:chOff x="0" y="0"/>
            <a:chExt cx="1259692" cy="19028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9692" cy="1902849"/>
            </a:xfrm>
            <a:custGeom>
              <a:avLst/>
              <a:gdLst/>
              <a:ahLst/>
              <a:cxnLst/>
              <a:rect r="r" b="b" t="t" l="l"/>
              <a:pathLst>
                <a:path h="1902849" w="1259692">
                  <a:moveTo>
                    <a:pt x="49255" y="0"/>
                  </a:moveTo>
                  <a:lnTo>
                    <a:pt x="1210436" y="0"/>
                  </a:lnTo>
                  <a:cubicBezTo>
                    <a:pt x="1237639" y="0"/>
                    <a:pt x="1259692" y="22052"/>
                    <a:pt x="1259692" y="49255"/>
                  </a:cubicBezTo>
                  <a:lnTo>
                    <a:pt x="1259692" y="1853593"/>
                  </a:lnTo>
                  <a:cubicBezTo>
                    <a:pt x="1259692" y="1880796"/>
                    <a:pt x="1237639" y="1902849"/>
                    <a:pt x="1210436" y="1902849"/>
                  </a:cubicBezTo>
                  <a:lnTo>
                    <a:pt x="49255" y="1902849"/>
                  </a:lnTo>
                  <a:cubicBezTo>
                    <a:pt x="22052" y="1902849"/>
                    <a:pt x="0" y="1880796"/>
                    <a:pt x="0" y="1853593"/>
                  </a:cubicBezTo>
                  <a:lnTo>
                    <a:pt x="0" y="49255"/>
                  </a:lnTo>
                  <a:cubicBezTo>
                    <a:pt x="0" y="22052"/>
                    <a:pt x="22052" y="0"/>
                    <a:pt x="492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259692" cy="1931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56884" y="2302220"/>
            <a:ext cx="3661190" cy="366119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49812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C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776700" y="1634515"/>
            <a:ext cx="1345211" cy="318955"/>
            <a:chOff x="0" y="0"/>
            <a:chExt cx="1793615" cy="42527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368341" y="0"/>
              <a:ext cx="425274" cy="42527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686957" y="0"/>
              <a:ext cx="425274" cy="42527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425274" cy="42527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3082591" y="6155071"/>
            <a:ext cx="3635484" cy="455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615" spc="-65">
                <a:solidFill>
                  <a:srgbClr val="084C6E"/>
                </a:solidFill>
                <a:latin typeface="Open Sauce Bold"/>
              </a:rPr>
              <a:t>John G.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34397" y="6800810"/>
            <a:ext cx="4121329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Serial Entrepreneur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Stanford GSB Class of 2023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Palo Alto</a:t>
            </a:r>
          </a:p>
          <a:p>
            <a:pPr algn="ctr">
              <a:lnSpc>
                <a:spcPts val="3000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In-Person, Extreme User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Chloe &amp; Gabriel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3019742"/>
            <a:ext cx="7798034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“I have a very hard time staying in touch with people, both because I have no social media and because I want to live in the present.”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“It’s a very abrupt transition socially to post-grad life”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01777"/>
          </a:xfrm>
          <a:custGeom>
            <a:avLst/>
            <a:gdLst/>
            <a:ahLst/>
            <a:cxnLst/>
            <a:rect r="r" b="b" t="t" l="l"/>
            <a:pathLst>
              <a:path h="10401777" w="18288000">
                <a:moveTo>
                  <a:pt x="0" y="0"/>
                </a:moveTo>
                <a:lnTo>
                  <a:pt x="18288000" y="0"/>
                </a:lnTo>
                <a:lnTo>
                  <a:pt x="18288000" y="10401777"/>
                </a:lnTo>
                <a:lnTo>
                  <a:pt x="0" y="104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3" r="0" b="-111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88581" y="9539661"/>
            <a:ext cx="14175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John G.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01777"/>
          </a:xfrm>
          <a:custGeom>
            <a:avLst/>
            <a:gdLst/>
            <a:ahLst/>
            <a:cxnLst/>
            <a:rect r="r" b="b" t="t" l="l"/>
            <a:pathLst>
              <a:path h="10401777" w="18288000">
                <a:moveTo>
                  <a:pt x="0" y="0"/>
                </a:moveTo>
                <a:lnTo>
                  <a:pt x="18288000" y="0"/>
                </a:lnTo>
                <a:lnTo>
                  <a:pt x="18288000" y="10401777"/>
                </a:lnTo>
                <a:lnTo>
                  <a:pt x="0" y="104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3" r="0" b="-11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00682" y="1059180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6" y="0"/>
                </a:lnTo>
                <a:lnTo>
                  <a:pt x="3442336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00682" y="5565431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6" y="0"/>
                </a:lnTo>
                <a:lnTo>
                  <a:pt x="3442336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01525" y="1028700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48843" y="5723615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25064" y="1772084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Generally avoids superficial interactions and relationships.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25064" y="6397847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Neglects communication until he feels like reaching out.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77962" y="6136931"/>
            <a:ext cx="2984100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Feels trapped by intimate interactions, but seeks to build meaningful connections.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48843" y="1891597"/>
            <a:ext cx="2984100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Intimacy should be reserved for only the closest of relationships.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388581" y="9539661"/>
            <a:ext cx="14175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John G.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46962" y="1345966"/>
            <a:ext cx="8394077" cy="1407585"/>
            <a:chOff x="0" y="0"/>
            <a:chExt cx="2210786" cy="3707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0786" cy="370722"/>
            </a:xfrm>
            <a:custGeom>
              <a:avLst/>
              <a:gdLst/>
              <a:ahLst/>
              <a:cxnLst/>
              <a:rect r="r" b="b" t="t" l="l"/>
              <a:pathLst>
                <a:path h="370722" w="2210786">
                  <a:moveTo>
                    <a:pt x="23980" y="0"/>
                  </a:moveTo>
                  <a:lnTo>
                    <a:pt x="2186806" y="0"/>
                  </a:lnTo>
                  <a:cubicBezTo>
                    <a:pt x="2193166" y="0"/>
                    <a:pt x="2199265" y="2526"/>
                    <a:pt x="2203762" y="7024"/>
                  </a:cubicBezTo>
                  <a:cubicBezTo>
                    <a:pt x="2208259" y="11521"/>
                    <a:pt x="2210786" y="17620"/>
                    <a:pt x="2210786" y="23980"/>
                  </a:cubicBezTo>
                  <a:lnTo>
                    <a:pt x="2210786" y="346742"/>
                  </a:lnTo>
                  <a:cubicBezTo>
                    <a:pt x="2210786" y="353102"/>
                    <a:pt x="2208259" y="359201"/>
                    <a:pt x="2203762" y="363698"/>
                  </a:cubicBezTo>
                  <a:cubicBezTo>
                    <a:pt x="2199265" y="368195"/>
                    <a:pt x="2193166" y="370722"/>
                    <a:pt x="2186806" y="370722"/>
                  </a:cubicBezTo>
                  <a:lnTo>
                    <a:pt x="23980" y="370722"/>
                  </a:lnTo>
                  <a:cubicBezTo>
                    <a:pt x="17620" y="370722"/>
                    <a:pt x="11521" y="368195"/>
                    <a:pt x="7024" y="363698"/>
                  </a:cubicBezTo>
                  <a:cubicBezTo>
                    <a:pt x="2526" y="359201"/>
                    <a:pt x="0" y="353102"/>
                    <a:pt x="0" y="346742"/>
                  </a:cubicBezTo>
                  <a:lnTo>
                    <a:pt x="0" y="23980"/>
                  </a:lnTo>
                  <a:cubicBezTo>
                    <a:pt x="0" y="17620"/>
                    <a:pt x="2526" y="11521"/>
                    <a:pt x="7024" y="7024"/>
                  </a:cubicBezTo>
                  <a:cubicBezTo>
                    <a:pt x="11521" y="2526"/>
                    <a:pt x="17620" y="0"/>
                    <a:pt x="239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210786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058351"/>
            <a:ext cx="7429993" cy="1701927"/>
            <a:chOff x="0" y="0"/>
            <a:chExt cx="1956871" cy="4482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6870" cy="448244"/>
            </a:xfrm>
            <a:custGeom>
              <a:avLst/>
              <a:gdLst/>
              <a:ahLst/>
              <a:cxnLst/>
              <a:rect r="r" b="b" t="t" l="l"/>
              <a:pathLst>
                <a:path h="448244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95103"/>
                  </a:lnTo>
                  <a:cubicBezTo>
                    <a:pt x="1956870" y="409197"/>
                    <a:pt x="1951272" y="422714"/>
                    <a:pt x="1941306" y="432680"/>
                  </a:cubicBezTo>
                  <a:cubicBezTo>
                    <a:pt x="1931340" y="442645"/>
                    <a:pt x="1917823" y="448244"/>
                    <a:pt x="1903729" y="448244"/>
                  </a:cubicBezTo>
                  <a:lnTo>
                    <a:pt x="53141" y="448244"/>
                  </a:lnTo>
                  <a:cubicBezTo>
                    <a:pt x="39047" y="448244"/>
                    <a:pt x="25531" y="442645"/>
                    <a:pt x="15565" y="432680"/>
                  </a:cubicBezTo>
                  <a:cubicBezTo>
                    <a:pt x="5599" y="422714"/>
                    <a:pt x="0" y="409197"/>
                    <a:pt x="0" y="395103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956871" cy="514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It is easy to lose track of how long it’s been since one has seen his or her friends 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499482" y="1575895"/>
            <a:ext cx="734323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INSIGHTS TO NEEDS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5525" y="5234591"/>
            <a:ext cx="7429993" cy="2235327"/>
            <a:chOff x="0" y="0"/>
            <a:chExt cx="1956871" cy="5887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6870" cy="588728"/>
            </a:xfrm>
            <a:custGeom>
              <a:avLst/>
              <a:gdLst/>
              <a:ahLst/>
              <a:cxnLst/>
              <a:rect r="r" b="b" t="t" l="l"/>
              <a:pathLst>
                <a:path h="588728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535587"/>
                  </a:lnTo>
                  <a:cubicBezTo>
                    <a:pt x="1956870" y="549681"/>
                    <a:pt x="1951272" y="563198"/>
                    <a:pt x="1941306" y="573163"/>
                  </a:cubicBezTo>
                  <a:cubicBezTo>
                    <a:pt x="1931340" y="583129"/>
                    <a:pt x="1917823" y="588728"/>
                    <a:pt x="1903729" y="588728"/>
                  </a:cubicBezTo>
                  <a:lnTo>
                    <a:pt x="53141" y="588728"/>
                  </a:lnTo>
                  <a:cubicBezTo>
                    <a:pt x="39047" y="588728"/>
                    <a:pt x="25531" y="583129"/>
                    <a:pt x="15565" y="573163"/>
                  </a:cubicBezTo>
                  <a:cubicBezTo>
                    <a:pt x="5599" y="563198"/>
                    <a:pt x="0" y="549681"/>
                    <a:pt x="0" y="535587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956871" cy="655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Avoiding vulnerability, people seeking meaningful connections often prefer superficial interactions over intimate ones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921561"/>
            <a:ext cx="7429993" cy="1701927"/>
            <a:chOff x="0" y="0"/>
            <a:chExt cx="1956871" cy="44824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56870" cy="448244"/>
            </a:xfrm>
            <a:custGeom>
              <a:avLst/>
              <a:gdLst/>
              <a:ahLst/>
              <a:cxnLst/>
              <a:rect r="r" b="b" t="t" l="l"/>
              <a:pathLst>
                <a:path h="448244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95103"/>
                  </a:lnTo>
                  <a:cubicBezTo>
                    <a:pt x="1956870" y="409197"/>
                    <a:pt x="1951272" y="422714"/>
                    <a:pt x="1941306" y="432680"/>
                  </a:cubicBezTo>
                  <a:cubicBezTo>
                    <a:pt x="1931340" y="442645"/>
                    <a:pt x="1917823" y="448244"/>
                    <a:pt x="1903729" y="448244"/>
                  </a:cubicBezTo>
                  <a:lnTo>
                    <a:pt x="53141" y="448244"/>
                  </a:lnTo>
                  <a:cubicBezTo>
                    <a:pt x="39047" y="448244"/>
                    <a:pt x="25531" y="442645"/>
                    <a:pt x="15565" y="432680"/>
                  </a:cubicBezTo>
                  <a:cubicBezTo>
                    <a:pt x="5599" y="422714"/>
                    <a:pt x="0" y="409197"/>
                    <a:pt x="0" y="395103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956871" cy="514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Introverted qualities are sometimes indistinguishable from neglect in relationships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829307" y="3217228"/>
            <a:ext cx="7429993" cy="1543050"/>
            <a:chOff x="0" y="0"/>
            <a:chExt cx="1956871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easy way to keep track of when one has last communicated with someone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829307" y="5580729"/>
            <a:ext cx="7429993" cy="1543050"/>
            <a:chOff x="0" y="0"/>
            <a:chExt cx="1956871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An avenue to express intimate feelings without feeling overly exposed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654065" y="3558569"/>
            <a:ext cx="1034065" cy="542615"/>
            <a:chOff x="0" y="0"/>
            <a:chExt cx="1384157" cy="7263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830895" y="7921562"/>
            <a:ext cx="7429993" cy="1701927"/>
            <a:chOff x="0" y="0"/>
            <a:chExt cx="1956871" cy="44824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56870" cy="448244"/>
            </a:xfrm>
            <a:custGeom>
              <a:avLst/>
              <a:gdLst/>
              <a:ahLst/>
              <a:cxnLst/>
              <a:rect r="r" b="b" t="t" l="l"/>
              <a:pathLst>
                <a:path h="448244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95103"/>
                  </a:lnTo>
                  <a:cubicBezTo>
                    <a:pt x="1956870" y="409197"/>
                    <a:pt x="1951272" y="422714"/>
                    <a:pt x="1941306" y="432680"/>
                  </a:cubicBezTo>
                  <a:cubicBezTo>
                    <a:pt x="1931340" y="442645"/>
                    <a:pt x="1917823" y="448244"/>
                    <a:pt x="1903729" y="448244"/>
                  </a:cubicBezTo>
                  <a:lnTo>
                    <a:pt x="53141" y="448244"/>
                  </a:lnTo>
                  <a:cubicBezTo>
                    <a:pt x="39047" y="448244"/>
                    <a:pt x="25531" y="442645"/>
                    <a:pt x="15565" y="432680"/>
                  </a:cubicBezTo>
                  <a:cubicBezTo>
                    <a:pt x="5599" y="422714"/>
                    <a:pt x="0" y="409197"/>
                    <a:pt x="0" y="395103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1956871" cy="514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way to demonstrate care without betraying one’s preferences and personality 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625380" y="6029893"/>
            <a:ext cx="1034065" cy="542615"/>
            <a:chOff x="0" y="0"/>
            <a:chExt cx="1384157" cy="7263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625380" y="8501218"/>
            <a:ext cx="1034065" cy="542615"/>
            <a:chOff x="0" y="0"/>
            <a:chExt cx="1384157" cy="7263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0561" y="1431265"/>
            <a:ext cx="9186878" cy="7424469"/>
            <a:chOff x="0" y="0"/>
            <a:chExt cx="2419589" cy="1955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9589" cy="1955416"/>
            </a:xfrm>
            <a:custGeom>
              <a:avLst/>
              <a:gdLst/>
              <a:ahLst/>
              <a:cxnLst/>
              <a:rect r="r" b="b" t="t" l="l"/>
              <a:pathLst>
                <a:path h="1955416" w="2419589">
                  <a:moveTo>
                    <a:pt x="17697" y="0"/>
                  </a:moveTo>
                  <a:lnTo>
                    <a:pt x="2401892" y="0"/>
                  </a:lnTo>
                  <a:cubicBezTo>
                    <a:pt x="2406586" y="0"/>
                    <a:pt x="2411087" y="1865"/>
                    <a:pt x="2414406" y="5183"/>
                  </a:cubicBezTo>
                  <a:cubicBezTo>
                    <a:pt x="2417725" y="8502"/>
                    <a:pt x="2419589" y="13003"/>
                    <a:pt x="2419589" y="17697"/>
                  </a:cubicBezTo>
                  <a:lnTo>
                    <a:pt x="2419589" y="1937719"/>
                  </a:lnTo>
                  <a:cubicBezTo>
                    <a:pt x="2419589" y="1947493"/>
                    <a:pt x="2411666" y="1955416"/>
                    <a:pt x="2401892" y="1955416"/>
                  </a:cubicBezTo>
                  <a:lnTo>
                    <a:pt x="17697" y="1955416"/>
                  </a:lnTo>
                  <a:cubicBezTo>
                    <a:pt x="13003" y="1955416"/>
                    <a:pt x="8502" y="1953551"/>
                    <a:pt x="5183" y="1950232"/>
                  </a:cubicBezTo>
                  <a:cubicBezTo>
                    <a:pt x="1865" y="1946914"/>
                    <a:pt x="0" y="1942412"/>
                    <a:pt x="0" y="1937719"/>
                  </a:cubicBezTo>
                  <a:lnTo>
                    <a:pt x="0" y="17697"/>
                  </a:lnTo>
                  <a:cubicBezTo>
                    <a:pt x="0" y="13003"/>
                    <a:pt x="1865" y="8502"/>
                    <a:pt x="5183" y="5183"/>
                  </a:cubicBezTo>
                  <a:cubicBezTo>
                    <a:pt x="8502" y="1865"/>
                    <a:pt x="13003" y="0"/>
                    <a:pt x="176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419589" cy="19839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176256" y="1773635"/>
            <a:ext cx="1240428" cy="294111"/>
            <a:chOff x="0" y="0"/>
            <a:chExt cx="1653904" cy="39214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1261756" y="0"/>
              <a:ext cx="392148" cy="39214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633448" y="0"/>
              <a:ext cx="392148" cy="39214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392148" cy="39214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Freeform 15" id="15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865218" y="8766347"/>
            <a:ext cx="7151780" cy="572667"/>
          </a:xfrm>
          <a:custGeom>
            <a:avLst/>
            <a:gdLst/>
            <a:ahLst/>
            <a:cxnLst/>
            <a:rect r="r" b="b" t="t" l="l"/>
            <a:pathLst>
              <a:path h="572667" w="7151780">
                <a:moveTo>
                  <a:pt x="0" y="0"/>
                </a:moveTo>
                <a:lnTo>
                  <a:pt x="7151780" y="0"/>
                </a:lnTo>
                <a:lnTo>
                  <a:pt x="7151780" y="572666"/>
                </a:lnTo>
                <a:lnTo>
                  <a:pt x="0" y="572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6648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350661" y="3658002"/>
            <a:ext cx="7445809" cy="328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43067" indent="-421534" lvl="1">
              <a:lnSpc>
                <a:spcPts val="6638"/>
              </a:lnSpc>
              <a:buFont typeface="Arial"/>
              <a:buChar char="•"/>
            </a:pPr>
            <a:r>
              <a:rPr lang="en-US" sz="3904">
                <a:solidFill>
                  <a:srgbClr val="084C6E"/>
                </a:solidFill>
                <a:latin typeface="Open Sauce"/>
              </a:rPr>
              <a:t>Team Introductions</a:t>
            </a:r>
          </a:p>
          <a:p>
            <a:pPr algn="just" marL="843067" indent="-421534" lvl="1">
              <a:lnSpc>
                <a:spcPts val="6638"/>
              </a:lnSpc>
              <a:buFont typeface="Arial"/>
              <a:buChar char="•"/>
            </a:pPr>
            <a:r>
              <a:rPr lang="en-US" sz="3904">
                <a:solidFill>
                  <a:srgbClr val="084C6E"/>
                </a:solidFill>
                <a:latin typeface="Open Sauce"/>
              </a:rPr>
              <a:t>Methods</a:t>
            </a:r>
          </a:p>
          <a:p>
            <a:pPr algn="just" marL="843067" indent="-421534" lvl="1">
              <a:lnSpc>
                <a:spcPts val="6638"/>
              </a:lnSpc>
              <a:buFont typeface="Arial"/>
              <a:buChar char="•"/>
            </a:pPr>
            <a:r>
              <a:rPr lang="en-US" sz="3904">
                <a:solidFill>
                  <a:srgbClr val="084C6E"/>
                </a:solidFill>
                <a:latin typeface="Open Sauce"/>
              </a:rPr>
              <a:t>Findings</a:t>
            </a:r>
          </a:p>
          <a:p>
            <a:pPr algn="just" marL="843067" indent="-421534" lvl="1">
              <a:lnSpc>
                <a:spcPts val="6638"/>
              </a:lnSpc>
              <a:buFont typeface="Arial"/>
              <a:buChar char="•"/>
            </a:pPr>
            <a:r>
              <a:rPr lang="en-US" sz="3904">
                <a:solidFill>
                  <a:srgbClr val="084C6E"/>
                </a:solidFill>
                <a:latin typeface="Open Sauce"/>
              </a:rPr>
              <a:t>Analysis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50661" y="2321592"/>
            <a:ext cx="4180894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782"/>
              </a:lnSpc>
              <a:spcBef>
                <a:spcPct val="0"/>
              </a:spcBef>
            </a:pPr>
            <a:r>
              <a:rPr lang="en-US" sz="4818">
                <a:solidFill>
                  <a:srgbClr val="084C6E"/>
                </a:solidFill>
                <a:latin typeface="Codec Pro Bold"/>
              </a:rPr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94020" y="1423112"/>
            <a:ext cx="5186919" cy="7835188"/>
            <a:chOff x="0" y="0"/>
            <a:chExt cx="1259692" cy="19028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9692" cy="1902849"/>
            </a:xfrm>
            <a:custGeom>
              <a:avLst/>
              <a:gdLst/>
              <a:ahLst/>
              <a:cxnLst/>
              <a:rect r="r" b="b" t="t" l="l"/>
              <a:pathLst>
                <a:path h="1902849" w="1259692">
                  <a:moveTo>
                    <a:pt x="49255" y="0"/>
                  </a:moveTo>
                  <a:lnTo>
                    <a:pt x="1210436" y="0"/>
                  </a:lnTo>
                  <a:cubicBezTo>
                    <a:pt x="1237639" y="0"/>
                    <a:pt x="1259692" y="22052"/>
                    <a:pt x="1259692" y="49255"/>
                  </a:cubicBezTo>
                  <a:lnTo>
                    <a:pt x="1259692" y="1853593"/>
                  </a:lnTo>
                  <a:cubicBezTo>
                    <a:pt x="1259692" y="1880796"/>
                    <a:pt x="1237639" y="1902849"/>
                    <a:pt x="1210436" y="1902849"/>
                  </a:cubicBezTo>
                  <a:lnTo>
                    <a:pt x="49255" y="1902849"/>
                  </a:lnTo>
                  <a:cubicBezTo>
                    <a:pt x="22052" y="1902849"/>
                    <a:pt x="0" y="1880796"/>
                    <a:pt x="0" y="1853593"/>
                  </a:cubicBezTo>
                  <a:lnTo>
                    <a:pt x="0" y="49255"/>
                  </a:lnTo>
                  <a:cubicBezTo>
                    <a:pt x="0" y="22052"/>
                    <a:pt x="22052" y="0"/>
                    <a:pt x="492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259692" cy="1931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56884" y="2302220"/>
            <a:ext cx="3661190" cy="366119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-14948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C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776700" y="1634515"/>
            <a:ext cx="1345211" cy="318955"/>
            <a:chOff x="0" y="0"/>
            <a:chExt cx="1793615" cy="42527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368341" y="0"/>
              <a:ext cx="425274" cy="42527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686957" y="0"/>
              <a:ext cx="425274" cy="42527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425274" cy="42527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3082591" y="6155071"/>
            <a:ext cx="3635484" cy="455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615" spc="-65">
                <a:solidFill>
                  <a:srgbClr val="084C6E"/>
                </a:solidFill>
                <a:latin typeface="Open Sauce Bold"/>
              </a:rPr>
              <a:t>Jennie Bernheim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34397" y="6800810"/>
            <a:ext cx="4121329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Artist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Mom of 2 Stanford Undergrads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Palo Alto</a:t>
            </a:r>
          </a:p>
          <a:p>
            <a:pPr algn="ctr">
              <a:lnSpc>
                <a:spcPts val="3000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In-Person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Chloe &amp; Paige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2719705"/>
            <a:ext cx="7798034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“Losing friendships and growing apart is a part of life”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“I am terrible at remembering my friend’s and family’s key life moments and milestones, maybe it’s because I don’t have Facebook anymore”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95531" y="19050"/>
            <a:ext cx="18983531" cy="10206029"/>
          </a:xfrm>
          <a:custGeom>
            <a:avLst/>
            <a:gdLst/>
            <a:ahLst/>
            <a:cxnLst/>
            <a:rect r="r" b="b" t="t" l="l"/>
            <a:pathLst>
              <a:path h="10206029" w="18983531">
                <a:moveTo>
                  <a:pt x="0" y="0"/>
                </a:moveTo>
                <a:lnTo>
                  <a:pt x="18983531" y="0"/>
                </a:lnTo>
                <a:lnTo>
                  <a:pt x="18983531" y="10206029"/>
                </a:lnTo>
                <a:lnTo>
                  <a:pt x="0" y="10206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38304" y="9539661"/>
            <a:ext cx="334969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Jennie Bernheim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95531" y="40486"/>
            <a:ext cx="18983531" cy="10206029"/>
          </a:xfrm>
          <a:custGeom>
            <a:avLst/>
            <a:gdLst/>
            <a:ahLst/>
            <a:cxnLst/>
            <a:rect r="r" b="b" t="t" l="l"/>
            <a:pathLst>
              <a:path h="10206029" w="18983531">
                <a:moveTo>
                  <a:pt x="0" y="0"/>
                </a:moveTo>
                <a:lnTo>
                  <a:pt x="18983531" y="0"/>
                </a:lnTo>
                <a:lnTo>
                  <a:pt x="18983531" y="10206028"/>
                </a:lnTo>
                <a:lnTo>
                  <a:pt x="0" y="10206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46069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46069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99594" y="1095784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99594" y="5901827"/>
            <a:ext cx="3442337" cy="3356473"/>
          </a:xfrm>
          <a:custGeom>
            <a:avLst/>
            <a:gdLst/>
            <a:ahLst/>
            <a:cxnLst/>
            <a:rect r="r" b="b" t="t" l="l"/>
            <a:pathLst>
              <a:path h="3356473" w="3442337">
                <a:moveTo>
                  <a:pt x="0" y="0"/>
                </a:moveTo>
                <a:lnTo>
                  <a:pt x="3442337" y="0"/>
                </a:lnTo>
                <a:lnTo>
                  <a:pt x="3442337" y="3356473"/>
                </a:lnTo>
                <a:lnTo>
                  <a:pt x="0" y="335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22827" y="6562793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 see a lot of my friends through shared activities - dog walking, going to the gym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70452" y="1928200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I am terrible at making plans but I am very satisfied with my social life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23977" y="1699600"/>
            <a:ext cx="299357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Social media is a waste of time and does not help cultivate relationships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23977" y="6562793"/>
            <a:ext cx="2993571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Ambivalent about losing touch or drifting apart with some friends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38304" y="9539661"/>
            <a:ext cx="334969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Jennie Bernheim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46962" y="1345966"/>
            <a:ext cx="8394077" cy="1407585"/>
            <a:chOff x="0" y="0"/>
            <a:chExt cx="2210786" cy="3707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0786" cy="370722"/>
            </a:xfrm>
            <a:custGeom>
              <a:avLst/>
              <a:gdLst/>
              <a:ahLst/>
              <a:cxnLst/>
              <a:rect r="r" b="b" t="t" l="l"/>
              <a:pathLst>
                <a:path h="370722" w="2210786">
                  <a:moveTo>
                    <a:pt x="23980" y="0"/>
                  </a:moveTo>
                  <a:lnTo>
                    <a:pt x="2186806" y="0"/>
                  </a:lnTo>
                  <a:cubicBezTo>
                    <a:pt x="2193166" y="0"/>
                    <a:pt x="2199265" y="2526"/>
                    <a:pt x="2203762" y="7024"/>
                  </a:cubicBezTo>
                  <a:cubicBezTo>
                    <a:pt x="2208259" y="11521"/>
                    <a:pt x="2210786" y="17620"/>
                    <a:pt x="2210786" y="23980"/>
                  </a:cubicBezTo>
                  <a:lnTo>
                    <a:pt x="2210786" y="346742"/>
                  </a:lnTo>
                  <a:cubicBezTo>
                    <a:pt x="2210786" y="353102"/>
                    <a:pt x="2208259" y="359201"/>
                    <a:pt x="2203762" y="363698"/>
                  </a:cubicBezTo>
                  <a:cubicBezTo>
                    <a:pt x="2199265" y="368195"/>
                    <a:pt x="2193166" y="370722"/>
                    <a:pt x="2186806" y="370722"/>
                  </a:cubicBezTo>
                  <a:lnTo>
                    <a:pt x="23980" y="370722"/>
                  </a:lnTo>
                  <a:cubicBezTo>
                    <a:pt x="17620" y="370722"/>
                    <a:pt x="11521" y="368195"/>
                    <a:pt x="7024" y="363698"/>
                  </a:cubicBezTo>
                  <a:cubicBezTo>
                    <a:pt x="2526" y="359201"/>
                    <a:pt x="0" y="353102"/>
                    <a:pt x="0" y="346742"/>
                  </a:cubicBezTo>
                  <a:lnTo>
                    <a:pt x="0" y="23980"/>
                  </a:lnTo>
                  <a:cubicBezTo>
                    <a:pt x="0" y="17620"/>
                    <a:pt x="2526" y="11521"/>
                    <a:pt x="7024" y="7024"/>
                  </a:cubicBezTo>
                  <a:cubicBezTo>
                    <a:pt x="11521" y="2526"/>
                    <a:pt x="17620" y="0"/>
                    <a:pt x="239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210786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058351"/>
            <a:ext cx="7429993" cy="1543050"/>
            <a:chOff x="0" y="0"/>
            <a:chExt cx="1956871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People think they’re either good or bad at making plans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499482" y="1575895"/>
            <a:ext cx="734323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INSIGHTS TO NEEDS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5143500"/>
            <a:ext cx="7429993" cy="1543050"/>
            <a:chOff x="0" y="0"/>
            <a:chExt cx="1956871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Maintaining a social life can mean engaging friends in your daily routine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229475"/>
            <a:ext cx="7429993" cy="1543050"/>
            <a:chOff x="0" y="0"/>
            <a:chExt cx="1956871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84BFDD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956871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Open Sauce"/>
                </a:rPr>
                <a:t>Having a set time to talk to a long-distance friend is a successful way to maintain connection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829307" y="3058351"/>
            <a:ext cx="7429993" cy="1543050"/>
            <a:chOff x="0" y="0"/>
            <a:chExt cx="1956871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A way to transform people’s fixed mindsets surrounding social ability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829307" y="5143500"/>
            <a:ext cx="7429993" cy="1543050"/>
            <a:chOff x="0" y="0"/>
            <a:chExt cx="1956871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Methods of inviting individuals into your preexisting routine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654065" y="3558569"/>
            <a:ext cx="1034065" cy="542615"/>
            <a:chOff x="0" y="0"/>
            <a:chExt cx="1384157" cy="7263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829307" y="7229475"/>
            <a:ext cx="7429993" cy="1543050"/>
            <a:chOff x="0" y="0"/>
            <a:chExt cx="1956871" cy="406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56870" cy="406400"/>
            </a:xfrm>
            <a:custGeom>
              <a:avLst/>
              <a:gdLst/>
              <a:ahLst/>
              <a:cxnLst/>
              <a:rect r="r" b="b" t="t" l="l"/>
              <a:pathLst>
                <a:path h="406400" w="1956870">
                  <a:moveTo>
                    <a:pt x="53141" y="0"/>
                  </a:moveTo>
                  <a:lnTo>
                    <a:pt x="1903729" y="0"/>
                  </a:lnTo>
                  <a:cubicBezTo>
                    <a:pt x="1917823" y="0"/>
                    <a:pt x="1931340" y="5599"/>
                    <a:pt x="1941306" y="15565"/>
                  </a:cubicBezTo>
                  <a:cubicBezTo>
                    <a:pt x="1951272" y="25531"/>
                    <a:pt x="1956870" y="39047"/>
                    <a:pt x="1956870" y="53141"/>
                  </a:cubicBezTo>
                  <a:lnTo>
                    <a:pt x="1956870" y="353259"/>
                  </a:lnTo>
                  <a:cubicBezTo>
                    <a:pt x="1956870" y="367353"/>
                    <a:pt x="1951272" y="380869"/>
                    <a:pt x="1941306" y="390835"/>
                  </a:cubicBezTo>
                  <a:cubicBezTo>
                    <a:pt x="1931340" y="400801"/>
                    <a:pt x="1917823" y="406400"/>
                    <a:pt x="1903729" y="406400"/>
                  </a:cubicBezTo>
                  <a:lnTo>
                    <a:pt x="53141" y="406400"/>
                  </a:lnTo>
                  <a:cubicBezTo>
                    <a:pt x="39047" y="406400"/>
                    <a:pt x="25531" y="400801"/>
                    <a:pt x="15565" y="390835"/>
                  </a:cubicBezTo>
                  <a:cubicBezTo>
                    <a:pt x="5599" y="380869"/>
                    <a:pt x="0" y="367353"/>
                    <a:pt x="0" y="353259"/>
                  </a:cubicBezTo>
                  <a:lnTo>
                    <a:pt x="0" y="53141"/>
                  </a:lnTo>
                  <a:cubicBezTo>
                    <a:pt x="0" y="39047"/>
                    <a:pt x="5599" y="25531"/>
                    <a:pt x="15565" y="15565"/>
                  </a:cubicBezTo>
                  <a:cubicBezTo>
                    <a:pt x="25531" y="5599"/>
                    <a:pt x="39047" y="0"/>
                    <a:pt x="5314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1956871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Tools to maintain friendship when there is long-term physical separation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626968" y="5643718"/>
            <a:ext cx="1034065" cy="542615"/>
            <a:chOff x="0" y="0"/>
            <a:chExt cx="1384157" cy="7263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626968" y="7729382"/>
            <a:ext cx="1034065" cy="542615"/>
            <a:chOff x="0" y="0"/>
            <a:chExt cx="1384157" cy="7263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84157" cy="726322"/>
            </a:xfrm>
            <a:custGeom>
              <a:avLst/>
              <a:gdLst/>
              <a:ahLst/>
              <a:cxnLst/>
              <a:rect r="r" b="b" t="t" l="l"/>
              <a:pathLst>
                <a:path h="726322" w="1384157">
                  <a:moveTo>
                    <a:pt x="1384157" y="363161"/>
                  </a:moveTo>
                  <a:lnTo>
                    <a:pt x="977757" y="0"/>
                  </a:lnTo>
                  <a:lnTo>
                    <a:pt x="977757" y="203200"/>
                  </a:lnTo>
                  <a:lnTo>
                    <a:pt x="0" y="203200"/>
                  </a:lnTo>
                  <a:lnTo>
                    <a:pt x="0" y="523122"/>
                  </a:lnTo>
                  <a:lnTo>
                    <a:pt x="977757" y="523122"/>
                  </a:lnTo>
                  <a:lnTo>
                    <a:pt x="977757" y="726322"/>
                  </a:lnTo>
                  <a:lnTo>
                    <a:pt x="1384157" y="36316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27000"/>
              <a:ext cx="1282557" cy="396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50000">
              <a:srgbClr val="84BFDD">
                <a:alpha val="100000"/>
              </a:srgbClr>
            </a:gs>
            <a:gs pos="100000">
              <a:srgbClr val="84BFD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83178" y="2541084"/>
            <a:ext cx="4953154" cy="6717216"/>
            <a:chOff x="0" y="0"/>
            <a:chExt cx="1304534" cy="17691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4534" cy="1769143"/>
            </a:xfrm>
            <a:custGeom>
              <a:avLst/>
              <a:gdLst/>
              <a:ahLst/>
              <a:cxnLst/>
              <a:rect r="r" b="b" t="t" l="l"/>
              <a:pathLst>
                <a:path h="1769143" w="1304534">
                  <a:moveTo>
                    <a:pt x="79714" y="0"/>
                  </a:moveTo>
                  <a:lnTo>
                    <a:pt x="1224820" y="0"/>
                  </a:lnTo>
                  <a:cubicBezTo>
                    <a:pt x="1245962" y="0"/>
                    <a:pt x="1266237" y="8398"/>
                    <a:pt x="1281187" y="23348"/>
                  </a:cubicBezTo>
                  <a:cubicBezTo>
                    <a:pt x="1296136" y="38297"/>
                    <a:pt x="1304534" y="58573"/>
                    <a:pt x="1304534" y="79714"/>
                  </a:cubicBezTo>
                  <a:lnTo>
                    <a:pt x="1304534" y="1689429"/>
                  </a:lnTo>
                  <a:cubicBezTo>
                    <a:pt x="1304534" y="1733454"/>
                    <a:pt x="1268845" y="1769143"/>
                    <a:pt x="1224820" y="1769143"/>
                  </a:cubicBezTo>
                  <a:lnTo>
                    <a:pt x="79714" y="1769143"/>
                  </a:lnTo>
                  <a:cubicBezTo>
                    <a:pt x="58573" y="1769143"/>
                    <a:pt x="38297" y="1760745"/>
                    <a:pt x="23348" y="1745796"/>
                  </a:cubicBezTo>
                  <a:cubicBezTo>
                    <a:pt x="8398" y="1730846"/>
                    <a:pt x="0" y="1710571"/>
                    <a:pt x="0" y="1689429"/>
                  </a:cubicBezTo>
                  <a:lnTo>
                    <a:pt x="0" y="79714"/>
                  </a:lnTo>
                  <a:cubicBezTo>
                    <a:pt x="0" y="58573"/>
                    <a:pt x="8398" y="38297"/>
                    <a:pt x="23348" y="23348"/>
                  </a:cubicBezTo>
                  <a:cubicBezTo>
                    <a:pt x="38297" y="8398"/>
                    <a:pt x="58573" y="0"/>
                    <a:pt x="797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304534" cy="17977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65139" y="2541084"/>
            <a:ext cx="4953154" cy="6717216"/>
            <a:chOff x="0" y="0"/>
            <a:chExt cx="1304534" cy="17691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04534" cy="1769143"/>
            </a:xfrm>
            <a:custGeom>
              <a:avLst/>
              <a:gdLst/>
              <a:ahLst/>
              <a:cxnLst/>
              <a:rect r="r" b="b" t="t" l="l"/>
              <a:pathLst>
                <a:path h="1769143" w="1304534">
                  <a:moveTo>
                    <a:pt x="79714" y="0"/>
                  </a:moveTo>
                  <a:lnTo>
                    <a:pt x="1224820" y="0"/>
                  </a:lnTo>
                  <a:cubicBezTo>
                    <a:pt x="1245962" y="0"/>
                    <a:pt x="1266237" y="8398"/>
                    <a:pt x="1281187" y="23348"/>
                  </a:cubicBezTo>
                  <a:cubicBezTo>
                    <a:pt x="1296136" y="38297"/>
                    <a:pt x="1304534" y="58573"/>
                    <a:pt x="1304534" y="79714"/>
                  </a:cubicBezTo>
                  <a:lnTo>
                    <a:pt x="1304534" y="1689429"/>
                  </a:lnTo>
                  <a:cubicBezTo>
                    <a:pt x="1304534" y="1733454"/>
                    <a:pt x="1268845" y="1769143"/>
                    <a:pt x="1224820" y="1769143"/>
                  </a:cubicBezTo>
                  <a:lnTo>
                    <a:pt x="79714" y="1769143"/>
                  </a:lnTo>
                  <a:cubicBezTo>
                    <a:pt x="58573" y="1769143"/>
                    <a:pt x="38297" y="1760745"/>
                    <a:pt x="23348" y="1745796"/>
                  </a:cubicBezTo>
                  <a:cubicBezTo>
                    <a:pt x="8398" y="1730846"/>
                    <a:pt x="0" y="1710571"/>
                    <a:pt x="0" y="1689429"/>
                  </a:cubicBezTo>
                  <a:lnTo>
                    <a:pt x="0" y="79714"/>
                  </a:lnTo>
                  <a:cubicBezTo>
                    <a:pt x="0" y="58573"/>
                    <a:pt x="8398" y="38297"/>
                    <a:pt x="23348" y="23348"/>
                  </a:cubicBezTo>
                  <a:cubicBezTo>
                    <a:pt x="38297" y="8398"/>
                    <a:pt x="58573" y="0"/>
                    <a:pt x="797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304534" cy="17977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951668" y="2541084"/>
            <a:ext cx="4953154" cy="6717216"/>
            <a:chOff x="0" y="0"/>
            <a:chExt cx="1304534" cy="17691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4534" cy="1769143"/>
            </a:xfrm>
            <a:custGeom>
              <a:avLst/>
              <a:gdLst/>
              <a:ahLst/>
              <a:cxnLst/>
              <a:rect r="r" b="b" t="t" l="l"/>
              <a:pathLst>
                <a:path h="1769143" w="1304534">
                  <a:moveTo>
                    <a:pt x="79714" y="0"/>
                  </a:moveTo>
                  <a:lnTo>
                    <a:pt x="1224820" y="0"/>
                  </a:lnTo>
                  <a:cubicBezTo>
                    <a:pt x="1245962" y="0"/>
                    <a:pt x="1266237" y="8398"/>
                    <a:pt x="1281187" y="23348"/>
                  </a:cubicBezTo>
                  <a:cubicBezTo>
                    <a:pt x="1296136" y="38297"/>
                    <a:pt x="1304534" y="58573"/>
                    <a:pt x="1304534" y="79714"/>
                  </a:cubicBezTo>
                  <a:lnTo>
                    <a:pt x="1304534" y="1689429"/>
                  </a:lnTo>
                  <a:cubicBezTo>
                    <a:pt x="1304534" y="1733454"/>
                    <a:pt x="1268845" y="1769143"/>
                    <a:pt x="1224820" y="1769143"/>
                  </a:cubicBezTo>
                  <a:lnTo>
                    <a:pt x="79714" y="1769143"/>
                  </a:lnTo>
                  <a:cubicBezTo>
                    <a:pt x="58573" y="1769143"/>
                    <a:pt x="38297" y="1760745"/>
                    <a:pt x="23348" y="1745796"/>
                  </a:cubicBezTo>
                  <a:cubicBezTo>
                    <a:pt x="8398" y="1730846"/>
                    <a:pt x="0" y="1710571"/>
                    <a:pt x="0" y="1689429"/>
                  </a:cubicBezTo>
                  <a:lnTo>
                    <a:pt x="0" y="79714"/>
                  </a:lnTo>
                  <a:cubicBezTo>
                    <a:pt x="0" y="58573"/>
                    <a:pt x="8398" y="38297"/>
                    <a:pt x="23348" y="23348"/>
                  </a:cubicBezTo>
                  <a:cubicBezTo>
                    <a:pt x="38297" y="8398"/>
                    <a:pt x="58573" y="0"/>
                    <a:pt x="797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DF9B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304534" cy="17977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62926" y="3098645"/>
            <a:ext cx="814039" cy="81403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7D1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1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499196" y="1269766"/>
            <a:ext cx="728960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MAJOR TAKEAWAYS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028521" y="3098645"/>
            <a:ext cx="814039" cy="814039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7D1E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381785" y="3098645"/>
            <a:ext cx="814039" cy="8140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7D1E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3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662926" y="4688454"/>
            <a:ext cx="4398608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Even if people are satisfied with their social life, they can still think they are poor at keeping in touch with their friends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45933" y="4155054"/>
            <a:ext cx="4398608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People are afraid of intimate connection (online or in-person) with people they don’t know well already, but want to have meaningful relationships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28941" y="4688454"/>
            <a:ext cx="4398608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Maintaining friendships and relationships requires time and effort that is usually rewarding, but often time-consuming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68006" y="1799691"/>
            <a:ext cx="13764974" cy="6861189"/>
            <a:chOff x="0" y="0"/>
            <a:chExt cx="3625343" cy="18070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25343" cy="1807062"/>
            </a:xfrm>
            <a:custGeom>
              <a:avLst/>
              <a:gdLst/>
              <a:ahLst/>
              <a:cxnLst/>
              <a:rect r="r" b="b" t="t" l="l"/>
              <a:pathLst>
                <a:path h="1807062" w="3625343">
                  <a:moveTo>
                    <a:pt x="18560" y="0"/>
                  </a:moveTo>
                  <a:lnTo>
                    <a:pt x="3606783" y="0"/>
                  </a:lnTo>
                  <a:cubicBezTo>
                    <a:pt x="3617033" y="0"/>
                    <a:pt x="3625343" y="8310"/>
                    <a:pt x="3625343" y="18560"/>
                  </a:cubicBezTo>
                  <a:lnTo>
                    <a:pt x="3625343" y="1788502"/>
                  </a:lnTo>
                  <a:cubicBezTo>
                    <a:pt x="3625343" y="1798752"/>
                    <a:pt x="3617033" y="1807062"/>
                    <a:pt x="3606783" y="1807062"/>
                  </a:cubicBezTo>
                  <a:lnTo>
                    <a:pt x="18560" y="1807062"/>
                  </a:lnTo>
                  <a:cubicBezTo>
                    <a:pt x="8310" y="1807062"/>
                    <a:pt x="0" y="1798752"/>
                    <a:pt x="0" y="1788502"/>
                  </a:cubicBezTo>
                  <a:lnTo>
                    <a:pt x="0" y="18560"/>
                  </a:lnTo>
                  <a:cubicBezTo>
                    <a:pt x="0" y="8310"/>
                    <a:pt x="8310" y="0"/>
                    <a:pt x="185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625343" cy="1835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49341" y="2362331"/>
            <a:ext cx="776467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3"/>
              </a:lnSpc>
              <a:spcBef>
                <a:spcPct val="0"/>
              </a:spcBef>
            </a:pPr>
            <a:r>
              <a:rPr lang="en-US" sz="3836">
                <a:solidFill>
                  <a:srgbClr val="084C6E"/>
                </a:solidFill>
                <a:latin typeface="Codec Pro Bold"/>
              </a:rPr>
              <a:t>NEXT STEPS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554781" y="2134896"/>
            <a:ext cx="1240428" cy="294111"/>
            <a:chOff x="0" y="0"/>
            <a:chExt cx="1653904" cy="39214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261756" y="0"/>
              <a:ext cx="392148" cy="39214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633448" y="0"/>
              <a:ext cx="392148" cy="392148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392148" cy="392148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17" id="17"/>
          <p:cNvSpPr txBox="true"/>
          <p:nvPr/>
        </p:nvSpPr>
        <p:spPr>
          <a:xfrm rot="0">
            <a:off x="3455397" y="3500851"/>
            <a:ext cx="11990192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Continue to analyze interview data for further contradictions, insights, and needs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Expand horizons and interview those with different points of view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Ideas: students at other colleges, individuals with more isolated living experiences, etc.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POV statements and HMW Analysis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68006" y="1799691"/>
            <a:ext cx="13764974" cy="6861189"/>
            <a:chOff x="0" y="0"/>
            <a:chExt cx="3625343" cy="18070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25343" cy="1807062"/>
            </a:xfrm>
            <a:custGeom>
              <a:avLst/>
              <a:gdLst/>
              <a:ahLst/>
              <a:cxnLst/>
              <a:rect r="r" b="b" t="t" l="l"/>
              <a:pathLst>
                <a:path h="1807062" w="3625343">
                  <a:moveTo>
                    <a:pt x="18560" y="0"/>
                  </a:moveTo>
                  <a:lnTo>
                    <a:pt x="3606783" y="0"/>
                  </a:lnTo>
                  <a:cubicBezTo>
                    <a:pt x="3617033" y="0"/>
                    <a:pt x="3625343" y="8310"/>
                    <a:pt x="3625343" y="18560"/>
                  </a:cubicBezTo>
                  <a:lnTo>
                    <a:pt x="3625343" y="1788502"/>
                  </a:lnTo>
                  <a:cubicBezTo>
                    <a:pt x="3625343" y="1798752"/>
                    <a:pt x="3617033" y="1807062"/>
                    <a:pt x="3606783" y="1807062"/>
                  </a:cubicBezTo>
                  <a:lnTo>
                    <a:pt x="18560" y="1807062"/>
                  </a:lnTo>
                  <a:cubicBezTo>
                    <a:pt x="8310" y="1807062"/>
                    <a:pt x="0" y="1798752"/>
                    <a:pt x="0" y="1788502"/>
                  </a:cubicBezTo>
                  <a:lnTo>
                    <a:pt x="0" y="18560"/>
                  </a:lnTo>
                  <a:cubicBezTo>
                    <a:pt x="0" y="8310"/>
                    <a:pt x="8310" y="0"/>
                    <a:pt x="185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625343" cy="1835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49341" y="2362331"/>
            <a:ext cx="776467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3"/>
              </a:lnSpc>
              <a:spcBef>
                <a:spcPct val="0"/>
              </a:spcBef>
            </a:pPr>
            <a:r>
              <a:rPr lang="en-US" sz="3836">
                <a:solidFill>
                  <a:srgbClr val="084C6E"/>
                </a:solidFill>
                <a:latin typeface="Codec Pro Bold"/>
              </a:rPr>
              <a:t>APPENDIX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554781" y="2134896"/>
            <a:ext cx="1240428" cy="294111"/>
            <a:chOff x="0" y="0"/>
            <a:chExt cx="1653904" cy="39214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261756" y="0"/>
              <a:ext cx="392148" cy="39214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633448" y="0"/>
              <a:ext cx="392148" cy="392148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392148" cy="392148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17" id="17"/>
          <p:cNvSpPr txBox="true"/>
          <p:nvPr/>
        </p:nvSpPr>
        <p:spPr>
          <a:xfrm rot="0">
            <a:off x="3455397" y="3500851"/>
            <a:ext cx="11990192" cy="369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Link to Consent Forms: </a:t>
            </a:r>
            <a:r>
              <a:rPr lang="en-US" sz="3500" u="sng">
                <a:solidFill>
                  <a:srgbClr val="084C6E"/>
                </a:solidFill>
                <a:latin typeface="Open Sauce"/>
                <a:hlinkClick r:id="rId4" tooltip="https://drive.google.com/file/d/1uSbpL-pjhQRF1xhgpbEiKriwREAmJ9e1/view?usp=drive_link"/>
              </a:rPr>
              <a:t>https://drive.google.com/file/d/1uSbpL-pjhQRF1xhgpbEiKriwREAmJ9e1/view?usp=drive_link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84C6E"/>
                </a:solidFill>
                <a:latin typeface="Open Sauce"/>
              </a:rPr>
              <a:t>Link to Empathy Maps: </a:t>
            </a:r>
            <a:r>
              <a:rPr lang="en-US" sz="3500" u="sng">
                <a:solidFill>
                  <a:srgbClr val="084C6E"/>
                </a:solidFill>
                <a:latin typeface="Open Sauce"/>
                <a:hlinkClick r:id="rId5" tooltip="https://drive.google.com/file/d/1o80hYV62ERuyD_e0SmjzZeCKx_klx0YV/view?usp=drive_link"/>
              </a:rPr>
              <a:t>https://drive.google.com/file/d/1o80hYV62ERuyD_e0SmjzZeCKx_klx0YV/view?usp=drive_link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155128" y="1867235"/>
            <a:ext cx="11977744" cy="6740486"/>
            <a:chOff x="0" y="0"/>
            <a:chExt cx="3154632" cy="17752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54632" cy="1775272"/>
            </a:xfrm>
            <a:custGeom>
              <a:avLst/>
              <a:gdLst/>
              <a:ahLst/>
              <a:cxnLst/>
              <a:rect r="r" b="b" t="t" l="l"/>
              <a:pathLst>
                <a:path h="1775272" w="3154632">
                  <a:moveTo>
                    <a:pt x="21330" y="0"/>
                  </a:moveTo>
                  <a:lnTo>
                    <a:pt x="3133302" y="0"/>
                  </a:lnTo>
                  <a:cubicBezTo>
                    <a:pt x="3145083" y="0"/>
                    <a:pt x="3154632" y="9550"/>
                    <a:pt x="3154632" y="21330"/>
                  </a:cubicBezTo>
                  <a:lnTo>
                    <a:pt x="3154632" y="1753942"/>
                  </a:lnTo>
                  <a:cubicBezTo>
                    <a:pt x="3154632" y="1759599"/>
                    <a:pt x="3152385" y="1765025"/>
                    <a:pt x="3148385" y="1769025"/>
                  </a:cubicBezTo>
                  <a:cubicBezTo>
                    <a:pt x="3144385" y="1773025"/>
                    <a:pt x="3138959" y="1775272"/>
                    <a:pt x="3133302" y="1775272"/>
                  </a:cubicBezTo>
                  <a:lnTo>
                    <a:pt x="21330" y="1775272"/>
                  </a:lnTo>
                  <a:cubicBezTo>
                    <a:pt x="15673" y="1775272"/>
                    <a:pt x="10247" y="1773025"/>
                    <a:pt x="6247" y="1769025"/>
                  </a:cubicBezTo>
                  <a:cubicBezTo>
                    <a:pt x="2247" y="1765025"/>
                    <a:pt x="0" y="1759599"/>
                    <a:pt x="0" y="1753942"/>
                  </a:cubicBezTo>
                  <a:lnTo>
                    <a:pt x="0" y="21330"/>
                  </a:lnTo>
                  <a:cubicBezTo>
                    <a:pt x="0" y="15673"/>
                    <a:pt x="2247" y="10247"/>
                    <a:pt x="6247" y="6247"/>
                  </a:cubicBezTo>
                  <a:cubicBezTo>
                    <a:pt x="10247" y="2247"/>
                    <a:pt x="15673" y="0"/>
                    <a:pt x="213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154632" cy="1803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375520" y="3933326"/>
            <a:ext cx="2410001" cy="2409992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176" t="-18267" r="-8411" b="-37982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915266" y="3933326"/>
            <a:ext cx="2410001" cy="2409992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8335" r="0" b="-21709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1455013" y="3933326"/>
            <a:ext cx="2410001" cy="2409992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3439561" y="2196185"/>
            <a:ext cx="1240428" cy="294111"/>
            <a:chOff x="0" y="0"/>
            <a:chExt cx="1653904" cy="39214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1261756" y="0"/>
              <a:ext cx="392148" cy="392148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633448" y="0"/>
              <a:ext cx="392148" cy="392148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0"/>
              <a:ext cx="392148" cy="392148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6404559" y="1345966"/>
            <a:ext cx="5415453" cy="1407585"/>
            <a:chOff x="0" y="0"/>
            <a:chExt cx="1426292" cy="3707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426292" cy="370722"/>
            </a:xfrm>
            <a:custGeom>
              <a:avLst/>
              <a:gdLst/>
              <a:ahLst/>
              <a:cxnLst/>
              <a:rect r="r" b="b" t="t" l="l"/>
              <a:pathLst>
                <a:path h="370722" w="1426292">
                  <a:moveTo>
                    <a:pt x="37170" y="0"/>
                  </a:moveTo>
                  <a:lnTo>
                    <a:pt x="1389123" y="0"/>
                  </a:lnTo>
                  <a:cubicBezTo>
                    <a:pt x="1398980" y="0"/>
                    <a:pt x="1408435" y="3916"/>
                    <a:pt x="1415405" y="10887"/>
                  </a:cubicBezTo>
                  <a:cubicBezTo>
                    <a:pt x="1422376" y="17857"/>
                    <a:pt x="1426292" y="27312"/>
                    <a:pt x="1426292" y="37170"/>
                  </a:cubicBezTo>
                  <a:lnTo>
                    <a:pt x="1426292" y="333552"/>
                  </a:lnTo>
                  <a:cubicBezTo>
                    <a:pt x="1426292" y="354080"/>
                    <a:pt x="1409651" y="370722"/>
                    <a:pt x="1389123" y="370722"/>
                  </a:cubicBezTo>
                  <a:lnTo>
                    <a:pt x="37170" y="370722"/>
                  </a:lnTo>
                  <a:cubicBezTo>
                    <a:pt x="27312" y="370722"/>
                    <a:pt x="17857" y="366806"/>
                    <a:pt x="10887" y="359835"/>
                  </a:cubicBezTo>
                  <a:cubicBezTo>
                    <a:pt x="3916" y="352865"/>
                    <a:pt x="0" y="343410"/>
                    <a:pt x="0" y="333552"/>
                  </a:cubicBezTo>
                  <a:lnTo>
                    <a:pt x="0" y="37170"/>
                  </a:lnTo>
                  <a:cubicBezTo>
                    <a:pt x="0" y="16641"/>
                    <a:pt x="16641" y="0"/>
                    <a:pt x="371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426292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4097330" y="6444658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Chloe Pae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076355" y="6887240"/>
            <a:ext cx="2966380" cy="90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New York City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Symbolic Systems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Class of 2024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671298" y="6444658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Paige Olson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650323" y="6887240"/>
            <a:ext cx="2966380" cy="90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San Diego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Symbolic Systems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Class of 2024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245265" y="6444658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Gabriel Iluma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809431" y="6887240"/>
            <a:ext cx="3701165" cy="90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Abuja, Nigeria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Product Design &amp; Computer Science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Class of 2024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507088" y="1580680"/>
            <a:ext cx="4912498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OUR TEAM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DF9B4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94238" y="6478777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5"/>
                </a:lnTo>
                <a:lnTo>
                  <a:pt x="0" y="24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27118" y="3053375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51841" y="1269766"/>
            <a:ext cx="791147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DOMAIN SELECTION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94238" y="4761483"/>
            <a:ext cx="952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256765" y="2722751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2" y="0"/>
                </a:lnTo>
                <a:lnTo>
                  <a:pt x="2451312" y="2491805"/>
                </a:lnTo>
                <a:lnTo>
                  <a:pt x="0" y="24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57048" y="3283768"/>
            <a:ext cx="225074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Daily photos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94656" y="3685232"/>
            <a:ext cx="13162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Baby’s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firsts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202306" y="2722751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2" y="0"/>
                </a:lnTo>
                <a:lnTo>
                  <a:pt x="2451312" y="2491805"/>
                </a:lnTo>
                <a:lnTo>
                  <a:pt x="0" y="24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698109" y="3089184"/>
            <a:ext cx="1459706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Staying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in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touch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66056" y="6653751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2" y="0"/>
                </a:lnTo>
                <a:lnTo>
                  <a:pt x="2451312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1997" y="6882695"/>
            <a:ext cx="2393454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Long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distance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relationships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155565" y="6201028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2" y="0"/>
                </a:lnTo>
                <a:lnTo>
                  <a:pt x="2451312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408611" y="6832885"/>
            <a:ext cx="206900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Past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friendships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9202" y="3208806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5"/>
                </a:lnTo>
                <a:lnTo>
                  <a:pt x="0" y="24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46269" y="3819994"/>
            <a:ext cx="193559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Time capsule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4043796" y="5862256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357338" y="6421627"/>
            <a:ext cx="1837283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Digital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journaling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336335" y="6844252"/>
            <a:ext cx="216712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One-year-ago reminders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184327" y="2722751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5"/>
                </a:lnTo>
                <a:lnTo>
                  <a:pt x="0" y="24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324300" y="3054571"/>
            <a:ext cx="223897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Community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bucket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list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5234643" y="3709224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5680886" y="4041044"/>
            <a:ext cx="1688009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Mapping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family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Canva Sans"/>
              </a:rPr>
              <a:t>tree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3208979" y="6653751"/>
            <a:ext cx="2451312" cy="2491804"/>
          </a:xfrm>
          <a:custGeom>
            <a:avLst/>
            <a:gdLst/>
            <a:ahLst/>
            <a:cxnLst/>
            <a:rect r="r" b="b" t="t" l="l"/>
            <a:pathLst>
              <a:path h="2491804" w="2451312">
                <a:moveTo>
                  <a:pt x="0" y="0"/>
                </a:moveTo>
                <a:lnTo>
                  <a:pt x="2451313" y="0"/>
                </a:lnTo>
                <a:lnTo>
                  <a:pt x="2451313" y="2491804"/>
                </a:lnTo>
                <a:lnTo>
                  <a:pt x="0" y="24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3245052" y="7135113"/>
            <a:ext cx="237916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84C6E"/>
                </a:solidFill>
                <a:latin typeface="Canva Sans"/>
              </a:rPr>
              <a:t>Documenting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84C6E"/>
                </a:solidFill>
                <a:latin typeface="Canva Sans"/>
              </a:rPr>
              <a:t>family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84C6E"/>
                </a:solidFill>
                <a:latin typeface="Canva Sans"/>
              </a:rPr>
              <a:t>history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122259" y="2991323"/>
            <a:ext cx="7770639" cy="5099482"/>
            <a:chOff x="0" y="0"/>
            <a:chExt cx="812800" cy="533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7989" cy="537638"/>
            </a:xfrm>
            <a:custGeom>
              <a:avLst/>
              <a:gdLst/>
              <a:ahLst/>
              <a:cxnLst/>
              <a:rect r="r" b="b" t="t" l="l"/>
              <a:pathLst>
                <a:path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A7D1E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051841" y="1269766"/>
            <a:ext cx="791147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OVERARCHING THEME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78241" y="4544114"/>
            <a:ext cx="4531519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84C6E"/>
                </a:solidFill>
                <a:latin typeface="Canva Sans Bold Italics"/>
              </a:rPr>
              <a:t>preserving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84C6E"/>
                </a:solidFill>
                <a:latin typeface="Canva Sans Bold Italics"/>
              </a:rPr>
              <a:t>relationships</a:t>
            </a:r>
          </a:p>
        </p:txBody>
      </p:sp>
    </p:spTree>
  </p:cSld>
  <p:clrMapOvr>
    <a:masterClrMapping/>
  </p:clrMapOvr>
  <p:transition spd="fast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50000">
              <a:srgbClr val="84BFDD">
                <a:alpha val="100000"/>
              </a:srgbClr>
            </a:gs>
            <a:gs pos="100000">
              <a:srgbClr val="84BFD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39065" y="2049759"/>
            <a:ext cx="14809869" cy="6714443"/>
            <a:chOff x="0" y="0"/>
            <a:chExt cx="3900542" cy="17684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00542" cy="1768413"/>
            </a:xfrm>
            <a:custGeom>
              <a:avLst/>
              <a:gdLst/>
              <a:ahLst/>
              <a:cxnLst/>
              <a:rect r="r" b="b" t="t" l="l"/>
              <a:pathLst>
                <a:path h="1768413" w="3900542">
                  <a:moveTo>
                    <a:pt x="17251" y="0"/>
                  </a:moveTo>
                  <a:lnTo>
                    <a:pt x="3883291" y="0"/>
                  </a:lnTo>
                  <a:cubicBezTo>
                    <a:pt x="3892818" y="0"/>
                    <a:pt x="3900542" y="7723"/>
                    <a:pt x="3900542" y="17251"/>
                  </a:cubicBezTo>
                  <a:lnTo>
                    <a:pt x="3900542" y="1751162"/>
                  </a:lnTo>
                  <a:cubicBezTo>
                    <a:pt x="3900542" y="1755737"/>
                    <a:pt x="3898724" y="1760125"/>
                    <a:pt x="3895489" y="1763360"/>
                  </a:cubicBezTo>
                  <a:cubicBezTo>
                    <a:pt x="3892254" y="1766595"/>
                    <a:pt x="3887866" y="1768413"/>
                    <a:pt x="3883291" y="1768413"/>
                  </a:cubicBezTo>
                  <a:lnTo>
                    <a:pt x="17251" y="1768413"/>
                  </a:lnTo>
                  <a:cubicBezTo>
                    <a:pt x="7723" y="1768413"/>
                    <a:pt x="0" y="1760689"/>
                    <a:pt x="0" y="1751162"/>
                  </a:cubicBezTo>
                  <a:lnTo>
                    <a:pt x="0" y="17251"/>
                  </a:lnTo>
                  <a:cubicBezTo>
                    <a:pt x="0" y="12676"/>
                    <a:pt x="1817" y="8288"/>
                    <a:pt x="5053" y="5053"/>
                  </a:cubicBezTo>
                  <a:cubicBezTo>
                    <a:pt x="8288" y="1817"/>
                    <a:pt x="12676" y="0"/>
                    <a:pt x="172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900542" cy="1796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624588" y="3938504"/>
            <a:ext cx="2410001" cy="2409992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25018" r="0" b="-25018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6166840" y="3938504"/>
            <a:ext cx="2410001" cy="2409992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9704081" y="3938504"/>
            <a:ext cx="2410001" cy="2409992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t="-1671" r="0" b="-4814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404559" y="1345966"/>
            <a:ext cx="5415453" cy="1407585"/>
            <a:chOff x="0" y="0"/>
            <a:chExt cx="1426292" cy="37072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26292" cy="370722"/>
            </a:xfrm>
            <a:custGeom>
              <a:avLst/>
              <a:gdLst/>
              <a:ahLst/>
              <a:cxnLst/>
              <a:rect r="r" b="b" t="t" l="l"/>
              <a:pathLst>
                <a:path h="370722" w="1426292">
                  <a:moveTo>
                    <a:pt x="37170" y="0"/>
                  </a:moveTo>
                  <a:lnTo>
                    <a:pt x="1389123" y="0"/>
                  </a:lnTo>
                  <a:cubicBezTo>
                    <a:pt x="1398980" y="0"/>
                    <a:pt x="1408435" y="3916"/>
                    <a:pt x="1415405" y="10887"/>
                  </a:cubicBezTo>
                  <a:cubicBezTo>
                    <a:pt x="1422376" y="17857"/>
                    <a:pt x="1426292" y="27312"/>
                    <a:pt x="1426292" y="37170"/>
                  </a:cubicBezTo>
                  <a:lnTo>
                    <a:pt x="1426292" y="333552"/>
                  </a:lnTo>
                  <a:cubicBezTo>
                    <a:pt x="1426292" y="354080"/>
                    <a:pt x="1409651" y="370722"/>
                    <a:pt x="1389123" y="370722"/>
                  </a:cubicBezTo>
                  <a:lnTo>
                    <a:pt x="37170" y="370722"/>
                  </a:lnTo>
                  <a:cubicBezTo>
                    <a:pt x="27312" y="370722"/>
                    <a:pt x="17857" y="366806"/>
                    <a:pt x="10887" y="359835"/>
                  </a:cubicBezTo>
                  <a:cubicBezTo>
                    <a:pt x="3916" y="352865"/>
                    <a:pt x="0" y="343410"/>
                    <a:pt x="0" y="333552"/>
                  </a:cubicBezTo>
                  <a:lnTo>
                    <a:pt x="0" y="37170"/>
                  </a:lnTo>
                  <a:cubicBezTo>
                    <a:pt x="0" y="16641"/>
                    <a:pt x="16641" y="0"/>
                    <a:pt x="371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426292" cy="399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3253411" y="3938504"/>
            <a:ext cx="2410001" cy="2409992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-149481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243326" y="6445864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Sita Antel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22350" y="6888446"/>
            <a:ext cx="2966380" cy="29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Student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96066" y="6495539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Anton Vera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75090" y="6938121"/>
            <a:ext cx="2966380" cy="29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Venture Partner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91260" y="6495539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John G.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70285" y="6938121"/>
            <a:ext cx="2966380" cy="29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Serial Entrepreneur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687751" y="1597321"/>
            <a:ext cx="4912498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41"/>
              </a:lnSpc>
              <a:spcBef>
                <a:spcPct val="0"/>
              </a:spcBef>
            </a:pPr>
            <a:r>
              <a:rPr lang="en-US" sz="4951">
                <a:solidFill>
                  <a:srgbClr val="084C6E"/>
                </a:solidFill>
                <a:latin typeface="Codec Pro Bold"/>
              </a:rPr>
              <a:t>WE SPOKE 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940590" y="6495539"/>
            <a:ext cx="2966380" cy="43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502" spc="-62">
                <a:solidFill>
                  <a:srgbClr val="084C6E"/>
                </a:solidFill>
                <a:latin typeface="Open Sauce Bold"/>
              </a:rPr>
              <a:t>Jennie Bernheim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19615" y="6938121"/>
            <a:ext cx="2966380" cy="29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Artist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69631" y="7819101"/>
            <a:ext cx="11348737" cy="59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Sourced through primary and secondary connections. We specifically reached out to friends via iMessage.</a:t>
            </a:r>
          </a:p>
          <a:p>
            <a:pPr algn="ctr">
              <a:lnSpc>
                <a:spcPts val="2440"/>
              </a:lnSpc>
            </a:pPr>
            <a:r>
              <a:rPr lang="en-US" sz="1627" spc="-40">
                <a:solidFill>
                  <a:srgbClr val="084C6E"/>
                </a:solidFill>
                <a:latin typeface="Open Sauce"/>
              </a:rPr>
              <a:t>All participants volunteered to be interviewed.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50000">
              <a:srgbClr val="84BFDD">
                <a:alpha val="100000"/>
              </a:srgbClr>
            </a:gs>
            <a:gs pos="100000">
              <a:srgbClr val="84BFD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81569" y="3086100"/>
            <a:ext cx="2324862" cy="4114800"/>
          </a:xfrm>
          <a:custGeom>
            <a:avLst/>
            <a:gdLst/>
            <a:ahLst/>
            <a:cxnLst/>
            <a:rect r="r" b="b" t="t" l="l"/>
            <a:pathLst>
              <a:path h="4114800" w="2324862">
                <a:moveTo>
                  <a:pt x="0" y="0"/>
                </a:moveTo>
                <a:lnTo>
                  <a:pt x="2324862" y="0"/>
                </a:lnTo>
                <a:lnTo>
                  <a:pt x="2324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090358" y="8166366"/>
            <a:ext cx="1855449" cy="1389796"/>
          </a:xfrm>
          <a:custGeom>
            <a:avLst/>
            <a:gdLst/>
            <a:ahLst/>
            <a:cxnLst/>
            <a:rect r="r" b="b" t="t" l="l"/>
            <a:pathLst>
              <a:path h="1389796" w="1855449">
                <a:moveTo>
                  <a:pt x="0" y="0"/>
                </a:moveTo>
                <a:lnTo>
                  <a:pt x="1855450" y="0"/>
                </a:lnTo>
                <a:lnTo>
                  <a:pt x="1855450" y="1389796"/>
                </a:lnTo>
                <a:lnTo>
                  <a:pt x="0" y="1389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05709" y="7888862"/>
            <a:ext cx="2384650" cy="1944805"/>
          </a:xfrm>
          <a:custGeom>
            <a:avLst/>
            <a:gdLst/>
            <a:ahLst/>
            <a:cxnLst/>
            <a:rect r="r" b="b" t="t" l="l"/>
            <a:pathLst>
              <a:path h="1944805" w="2384650">
                <a:moveTo>
                  <a:pt x="0" y="0"/>
                </a:moveTo>
                <a:lnTo>
                  <a:pt x="2384649" y="0"/>
                </a:lnTo>
                <a:lnTo>
                  <a:pt x="2384649" y="1944805"/>
                </a:lnTo>
                <a:lnTo>
                  <a:pt x="0" y="19448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63262" y="8290041"/>
            <a:ext cx="1142447" cy="1142447"/>
          </a:xfrm>
          <a:custGeom>
            <a:avLst/>
            <a:gdLst/>
            <a:ahLst/>
            <a:cxnLst/>
            <a:rect r="r" b="b" t="t" l="l"/>
            <a:pathLst>
              <a:path h="1142447" w="1142447">
                <a:moveTo>
                  <a:pt x="0" y="0"/>
                </a:moveTo>
                <a:lnTo>
                  <a:pt x="1142447" y="0"/>
                </a:lnTo>
                <a:lnTo>
                  <a:pt x="1142447" y="1142447"/>
                </a:lnTo>
                <a:lnTo>
                  <a:pt x="0" y="11424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14957" y="1269766"/>
            <a:ext cx="1005808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1"/>
              </a:lnSpc>
              <a:spcBef>
                <a:spcPct val="0"/>
              </a:spcBef>
            </a:pPr>
            <a:r>
              <a:rPr lang="en-US" sz="5551">
                <a:solidFill>
                  <a:srgbClr val="084C6E"/>
                </a:solidFill>
                <a:latin typeface="Codec Pro Bold"/>
              </a:rPr>
              <a:t>WE ASKED QUESTIONS LIKE...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7329" y="2715811"/>
            <a:ext cx="6595276" cy="585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Who have you talked to in the past 24 hours?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In </a:t>
            </a:r>
            <a:r>
              <a:rPr lang="en-US" sz="3000">
                <a:solidFill>
                  <a:srgbClr val="084C6E"/>
                </a:solidFill>
                <a:latin typeface="Open Sauce Italics"/>
              </a:rPr>
              <a:t>what ways did you communicate with them?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W</a:t>
            </a:r>
            <a:r>
              <a:rPr lang="en-US" sz="3000">
                <a:solidFill>
                  <a:srgbClr val="084C6E"/>
                </a:solidFill>
                <a:latin typeface="Open Sauce Italics"/>
              </a:rPr>
              <a:t>ho are the closest people in your life and why?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H</a:t>
            </a:r>
            <a:r>
              <a:rPr lang="en-US" sz="3000">
                <a:solidFill>
                  <a:srgbClr val="084C6E"/>
                </a:solidFill>
                <a:latin typeface="Open Sauce Italics"/>
              </a:rPr>
              <a:t>ow satisfied are you with your social life?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41769" y="2982511"/>
            <a:ext cx="6017531" cy="532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How satisfied are you with y</a:t>
            </a:r>
            <a:r>
              <a:rPr lang="en-US" sz="3000">
                <a:solidFill>
                  <a:srgbClr val="084C6E"/>
                </a:solidFill>
                <a:latin typeface="Open Sauce Italics"/>
              </a:rPr>
              <a:t>our ability to maintain relationships over time?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Why have some of your relationships persisted while others have deteriorated?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84C6E"/>
                </a:solidFill>
                <a:latin typeface="Open Sauce Italics"/>
              </a:rPr>
              <a:t>How do you put effort into your relationships?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BFDD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7C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72820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634533" y="0"/>
                </a:moveTo>
                <a:lnTo>
                  <a:pt x="0" y="0"/>
                </a:lnTo>
                <a:lnTo>
                  <a:pt x="0" y="634532"/>
                </a:lnTo>
                <a:lnTo>
                  <a:pt x="634533" y="634532"/>
                </a:lnTo>
                <a:lnTo>
                  <a:pt x="6345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42034" y="711434"/>
            <a:ext cx="634533" cy="634533"/>
          </a:xfrm>
          <a:custGeom>
            <a:avLst/>
            <a:gdLst/>
            <a:ahLst/>
            <a:cxnLst/>
            <a:rect r="r" b="b" t="t" l="l"/>
            <a:pathLst>
              <a:path h="634533" w="634533">
                <a:moveTo>
                  <a:pt x="0" y="0"/>
                </a:moveTo>
                <a:lnTo>
                  <a:pt x="634532" y="0"/>
                </a:lnTo>
                <a:lnTo>
                  <a:pt x="634532" y="634532"/>
                </a:lnTo>
                <a:lnTo>
                  <a:pt x="0" y="63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94020" y="1423112"/>
            <a:ext cx="5186919" cy="7440777"/>
            <a:chOff x="0" y="0"/>
            <a:chExt cx="1259692" cy="1807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9692" cy="1807062"/>
            </a:xfrm>
            <a:custGeom>
              <a:avLst/>
              <a:gdLst/>
              <a:ahLst/>
              <a:cxnLst/>
              <a:rect r="r" b="b" t="t" l="l"/>
              <a:pathLst>
                <a:path h="1807062" w="1259692">
                  <a:moveTo>
                    <a:pt x="49255" y="0"/>
                  </a:moveTo>
                  <a:lnTo>
                    <a:pt x="1210436" y="0"/>
                  </a:lnTo>
                  <a:cubicBezTo>
                    <a:pt x="1237639" y="0"/>
                    <a:pt x="1259692" y="22052"/>
                    <a:pt x="1259692" y="49255"/>
                  </a:cubicBezTo>
                  <a:lnTo>
                    <a:pt x="1259692" y="1757807"/>
                  </a:lnTo>
                  <a:cubicBezTo>
                    <a:pt x="1259692" y="1785010"/>
                    <a:pt x="1237639" y="1807062"/>
                    <a:pt x="1210436" y="1807062"/>
                  </a:cubicBezTo>
                  <a:lnTo>
                    <a:pt x="49255" y="1807062"/>
                  </a:lnTo>
                  <a:cubicBezTo>
                    <a:pt x="22052" y="1807062"/>
                    <a:pt x="0" y="1785010"/>
                    <a:pt x="0" y="1757807"/>
                  </a:cubicBezTo>
                  <a:lnTo>
                    <a:pt x="0" y="49255"/>
                  </a:lnTo>
                  <a:cubicBezTo>
                    <a:pt x="0" y="22052"/>
                    <a:pt x="22052" y="0"/>
                    <a:pt x="492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rnd">
              <a:solidFill>
                <a:srgbClr val="084C6E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259692" cy="1835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56884" y="2302220"/>
            <a:ext cx="3661190" cy="366119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25018" r="0" b="-25018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C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84BFDD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776700" y="1634515"/>
            <a:ext cx="1345211" cy="318955"/>
            <a:chOff x="0" y="0"/>
            <a:chExt cx="1793615" cy="42527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368341" y="0"/>
              <a:ext cx="425274" cy="42527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686957" y="0"/>
              <a:ext cx="425274" cy="42527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425274" cy="42527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C6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</p:grpSp>
      <p:sp>
        <p:nvSpPr>
          <p:cNvPr name="TextBox 20" id="20"/>
          <p:cNvSpPr txBox="true"/>
          <p:nvPr/>
        </p:nvSpPr>
        <p:spPr>
          <a:xfrm rot="0">
            <a:off x="3082591" y="6155071"/>
            <a:ext cx="3635484" cy="455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615" spc="-65">
                <a:solidFill>
                  <a:srgbClr val="084C6E"/>
                </a:solidFill>
                <a:latin typeface="Open Sauce Bold"/>
              </a:rPr>
              <a:t>Sita Antel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39668" y="6895832"/>
            <a:ext cx="4121329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Stanford Class of 2026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History Major from San Diego, CA</a:t>
            </a:r>
          </a:p>
          <a:p>
            <a:pPr algn="ctr">
              <a:lnSpc>
                <a:spcPts val="3000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In-Person Interview, Otter.ai</a:t>
            </a:r>
          </a:p>
          <a:p>
            <a:pPr algn="ctr">
              <a:lnSpc>
                <a:spcPts val="3000"/>
              </a:lnSpc>
            </a:pPr>
            <a:r>
              <a:rPr lang="en-US" sz="2000" spc="-50">
                <a:solidFill>
                  <a:srgbClr val="000000"/>
                </a:solidFill>
                <a:latin typeface="Open Sauce Italics"/>
              </a:rPr>
              <a:t>Chloe &amp; Paige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3019742"/>
            <a:ext cx="7798034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“There are some people in my friend group who I probably wouldn’t  hangout with one-on-one”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“The people I’m closest to are uniquely unlike me, but also from California, like me.”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5624"/>
            <a:ext cx="18288000" cy="10175752"/>
          </a:xfrm>
          <a:custGeom>
            <a:avLst/>
            <a:gdLst/>
            <a:ahLst/>
            <a:cxnLst/>
            <a:rect r="r" b="b" t="t" l="l"/>
            <a:pathLst>
              <a:path h="10175752" w="18288000">
                <a:moveTo>
                  <a:pt x="0" y="0"/>
                </a:moveTo>
                <a:lnTo>
                  <a:pt x="18288000" y="0"/>
                </a:lnTo>
                <a:lnTo>
                  <a:pt x="18288000" y="10175752"/>
                </a:lnTo>
                <a:lnTo>
                  <a:pt x="0" y="10175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74715" y="9539661"/>
            <a:ext cx="184532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 Italics"/>
              </a:rPr>
              <a:t>Sita Antel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DAFwVU7vDw4</dc:identifier>
  <dcterms:modified xsi:type="dcterms:W3CDTF">2011-08-01T06:04:30Z</dcterms:modified>
  <cp:revision>1</cp:revision>
  <dc:title>CS 147: Assignment 1 Presentation</dc:title>
</cp:coreProperties>
</file>