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Raleway"/>
      <p:regular r:id="rId41"/>
      <p:bold r:id="rId42"/>
      <p:italic r:id="rId43"/>
      <p:boldItalic r:id="rId44"/>
    </p:embeddedFont>
    <p:embeddedFont>
      <p:font typeface="Roboto"/>
      <p:regular r:id="rId45"/>
      <p:bold r:id="rId46"/>
      <p:italic r:id="rId47"/>
      <p:boldItalic r:id="rId48"/>
    </p:embeddedFont>
    <p:embeddedFont>
      <p:font typeface="Nunito"/>
      <p:regular r:id="rId49"/>
      <p:bold r:id="rId50"/>
      <p:italic r:id="rId51"/>
      <p:boldItalic r:id="rId52"/>
    </p:embeddedFont>
    <p:embeddedFont>
      <p:font typeface="EB Garamond"/>
      <p:regular r:id="rId53"/>
      <p:bold r:id="rId54"/>
      <p:italic r:id="rId55"/>
      <p:boldItalic r:id="rId56"/>
    </p:embeddedFont>
    <p:embeddedFont>
      <p:font typeface="Reem Kufi"/>
      <p:regular r:id="rId57"/>
      <p:bold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Raleway-bold.fntdata"/><Relationship Id="rId41" Type="http://schemas.openxmlformats.org/officeDocument/2006/relationships/font" Target="fonts/Raleway-regular.fntdata"/><Relationship Id="rId44" Type="http://schemas.openxmlformats.org/officeDocument/2006/relationships/font" Target="fonts/Raleway-boldItalic.fntdata"/><Relationship Id="rId43" Type="http://schemas.openxmlformats.org/officeDocument/2006/relationships/font" Target="fonts/Raleway-italic.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Nunit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Nunito-italic.fntdata"/><Relationship Id="rId50" Type="http://schemas.openxmlformats.org/officeDocument/2006/relationships/font" Target="fonts/Nunito-bold.fntdata"/><Relationship Id="rId53" Type="http://schemas.openxmlformats.org/officeDocument/2006/relationships/font" Target="fonts/EBGaramond-regular.fntdata"/><Relationship Id="rId52" Type="http://schemas.openxmlformats.org/officeDocument/2006/relationships/font" Target="fonts/Nunito-boldItalic.fntdata"/><Relationship Id="rId11" Type="http://schemas.openxmlformats.org/officeDocument/2006/relationships/slide" Target="slides/slide7.xml"/><Relationship Id="rId55" Type="http://schemas.openxmlformats.org/officeDocument/2006/relationships/font" Target="fonts/EBGaramond-italic.fntdata"/><Relationship Id="rId10" Type="http://schemas.openxmlformats.org/officeDocument/2006/relationships/slide" Target="slides/slide6.xml"/><Relationship Id="rId54" Type="http://schemas.openxmlformats.org/officeDocument/2006/relationships/font" Target="fonts/EBGaramond-bold.fntdata"/><Relationship Id="rId13" Type="http://schemas.openxmlformats.org/officeDocument/2006/relationships/slide" Target="slides/slide9.xml"/><Relationship Id="rId57" Type="http://schemas.openxmlformats.org/officeDocument/2006/relationships/font" Target="fonts/ReemKufi-regular.fntdata"/><Relationship Id="rId12" Type="http://schemas.openxmlformats.org/officeDocument/2006/relationships/slide" Target="slides/slide8.xml"/><Relationship Id="rId56" Type="http://schemas.openxmlformats.org/officeDocument/2006/relationships/font" Target="fonts/EBGaramond-boldItalic.fntdata"/><Relationship Id="rId15" Type="http://schemas.openxmlformats.org/officeDocument/2006/relationships/slide" Target="slides/slide11.xml"/><Relationship Id="rId59" Type="http://schemas.openxmlformats.org/officeDocument/2006/relationships/font" Target="fonts/OpenSans-regular.fntdata"/><Relationship Id="rId14" Type="http://schemas.openxmlformats.org/officeDocument/2006/relationships/slide" Target="slides/slide10.xml"/><Relationship Id="rId58" Type="http://schemas.openxmlformats.org/officeDocument/2006/relationships/font" Target="fonts/ReemKufi-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6037298030_1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6037298030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037298030_1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037298030_1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6037298030_1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6037298030_1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03729803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603729803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6037298030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6037298030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assignment 6, we focused on two of the key measurements from last week.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037298030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6037298030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Specifically, we made </a:t>
            </a:r>
            <a:r>
              <a:rPr lang="en"/>
              <a:t>targeted</a:t>
            </a:r>
            <a:r>
              <a:rPr lang="en"/>
              <a:t> revisions with the aim of making progress toward two of our useability goals: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6037298030_1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6037298030_1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6037298030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6037298030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6037298030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603729803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6037298030_1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6037298030_1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1e82238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1e82238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6037298030_1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6037298030_1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6037298030_1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6037298030_1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603729803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603729803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605484d78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605484d78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full task flows: https://drive.google.com/file/d/1pa-xjD_t7XLg4kHsuNK1nl78kwWIGkdY/view?usp=sharing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603729803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603729803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6037298030_1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6037298030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6037298030_1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6037298030_1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6037298030_1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6037298030_1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6037298030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6037298030_1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6037298030_1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6037298030_1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91e8223823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91e8223823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037298030_1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6037298030_1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6037298030_1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6037298030_1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6037298030_1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6037298030_1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603729803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603729803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6037298030_1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6037298030_1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6037298030_1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6037298030_1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6037298030_1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6037298030_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cfe8c9a9d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cfe8c9a9d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1e8223823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1e8223823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e826c6d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5e826c6d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e826c6d5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e826c6d5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e826c6d5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e826c6d5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e95c333a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5e95c333a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732800" y="1182400"/>
            <a:ext cx="5678400" cy="23037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45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1730850" y="3551600"/>
            <a:ext cx="5682300" cy="40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rot="5400000">
            <a:off x="5540850" y="575001"/>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8375" y="1"/>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6" name="Shape 66"/>
        <p:cNvGrpSpPr/>
        <p:nvPr/>
      </p:nvGrpSpPr>
      <p:grpSpPr>
        <a:xfrm>
          <a:off x="0" y="0"/>
          <a:ext cx="0" cy="0"/>
          <a:chOff x="0" y="0"/>
          <a:chExt cx="0" cy="0"/>
        </a:xfrm>
      </p:grpSpPr>
      <p:sp>
        <p:nvSpPr>
          <p:cNvPr id="67" name="Google Shape;67;p11"/>
          <p:cNvSpPr txBox="1"/>
          <p:nvPr>
            <p:ph hasCustomPrompt="1" type="title"/>
          </p:nvPr>
        </p:nvSpPr>
        <p:spPr>
          <a:xfrm>
            <a:off x="1856100" y="1366350"/>
            <a:ext cx="54318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p:nvPr>
            <p:ph idx="1" type="subTitle"/>
          </p:nvPr>
        </p:nvSpPr>
        <p:spPr>
          <a:xfrm>
            <a:off x="1856100" y="3063775"/>
            <a:ext cx="54318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9" name="Google Shape;69;p11"/>
          <p:cNvSpPr/>
          <p:nvPr/>
        </p:nvSpPr>
        <p:spPr>
          <a:xfrm>
            <a:off x="-18375" y="1"/>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rot="5400000">
            <a:off x="5540850" y="575001"/>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71" name="Shape 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2" name="Shape 72"/>
        <p:cNvGrpSpPr/>
        <p:nvPr/>
      </p:nvGrpSpPr>
      <p:grpSpPr>
        <a:xfrm>
          <a:off x="0" y="0"/>
          <a:ext cx="0" cy="0"/>
          <a:chOff x="0" y="0"/>
          <a:chExt cx="0" cy="0"/>
        </a:xfrm>
      </p:grpSpPr>
      <p:sp>
        <p:nvSpPr>
          <p:cNvPr id="73" name="Google Shape;73;p13"/>
          <p:cNvSpPr/>
          <p:nvPr/>
        </p:nvSpPr>
        <p:spPr>
          <a:xfrm flipH="1">
            <a:off x="7044330" y="0"/>
            <a:ext cx="2104669" cy="1539043"/>
          </a:xfrm>
          <a:custGeom>
            <a:rect b="b" l="l" r="r" t="t"/>
            <a:pathLst>
              <a:path extrusionOk="0" h="61611" w="58679">
                <a:moveTo>
                  <a:pt x="0" y="0"/>
                </a:moveTo>
                <a:lnTo>
                  <a:pt x="0" y="61221"/>
                </a:lnTo>
                <a:cubicBezTo>
                  <a:pt x="1143" y="61483"/>
                  <a:pt x="2397" y="61611"/>
                  <a:pt x="3699" y="61611"/>
                </a:cubicBezTo>
                <a:cubicBezTo>
                  <a:pt x="9201" y="61611"/>
                  <a:pt x="15583" y="59335"/>
                  <a:pt x="18296" y="55308"/>
                </a:cubicBezTo>
                <a:cubicBezTo>
                  <a:pt x="20673" y="51772"/>
                  <a:pt x="21260" y="45694"/>
                  <a:pt x="21681" y="41466"/>
                </a:cubicBezTo>
                <a:cubicBezTo>
                  <a:pt x="21982" y="38367"/>
                  <a:pt x="21064" y="35357"/>
                  <a:pt x="21064" y="32273"/>
                </a:cubicBezTo>
                <a:cubicBezTo>
                  <a:pt x="21064" y="29324"/>
                  <a:pt x="21952" y="26857"/>
                  <a:pt x="23216" y="24254"/>
                </a:cubicBezTo>
                <a:cubicBezTo>
                  <a:pt x="25641" y="19242"/>
                  <a:pt x="29708" y="17123"/>
                  <a:pt x="34841" y="17123"/>
                </a:cubicBezTo>
                <a:cubicBezTo>
                  <a:pt x="35503" y="17123"/>
                  <a:pt x="36182" y="17159"/>
                  <a:pt x="36877" y="17227"/>
                </a:cubicBezTo>
                <a:cubicBezTo>
                  <a:pt x="39682" y="17497"/>
                  <a:pt x="43430" y="18201"/>
                  <a:pt x="47020" y="18201"/>
                </a:cubicBezTo>
                <a:cubicBezTo>
                  <a:pt x="50439" y="18201"/>
                  <a:pt x="53715" y="17562"/>
                  <a:pt x="55895" y="15301"/>
                </a:cubicBezTo>
                <a:cubicBezTo>
                  <a:pt x="58679" y="12428"/>
                  <a:pt x="57701" y="6831"/>
                  <a:pt x="56497" y="3491"/>
                </a:cubicBezTo>
                <a:cubicBezTo>
                  <a:pt x="56031" y="2242"/>
                  <a:pt x="55384" y="1068"/>
                  <a:pt x="545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3"/>
          <p:cNvSpPr txBox="1"/>
          <p:nvPr>
            <p:ph hasCustomPrompt="1" idx="2" type="title"/>
          </p:nvPr>
        </p:nvSpPr>
        <p:spPr>
          <a:xfrm>
            <a:off x="1886375" y="1902286"/>
            <a:ext cx="734700" cy="603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6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p:nvPr>
            <p:ph hasCustomPrompt="1" idx="3" type="title"/>
          </p:nvPr>
        </p:nvSpPr>
        <p:spPr>
          <a:xfrm>
            <a:off x="4204650" y="1902286"/>
            <a:ext cx="734700" cy="603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6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p:nvPr>
            <p:ph hasCustomPrompt="1" idx="4" type="title"/>
          </p:nvPr>
        </p:nvSpPr>
        <p:spPr>
          <a:xfrm>
            <a:off x="6522925" y="1902286"/>
            <a:ext cx="734700" cy="603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6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p:nvPr>
            <p:ph idx="1" type="subTitle"/>
          </p:nvPr>
        </p:nvSpPr>
        <p:spPr>
          <a:xfrm>
            <a:off x="1100975" y="2824405"/>
            <a:ext cx="2305500" cy="9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Raleway"/>
              <a:buNone/>
              <a:defRPr sz="1800">
                <a:solidFill>
                  <a:schemeClr val="dk1"/>
                </a:solidFill>
                <a:latin typeface="Reem Kufi"/>
                <a:ea typeface="Reem Kufi"/>
                <a:cs typeface="Reem Kufi"/>
                <a:sym typeface="Reem Kufi"/>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79" name="Google Shape;79;p13"/>
          <p:cNvSpPr txBox="1"/>
          <p:nvPr>
            <p:ph idx="5" type="subTitle"/>
          </p:nvPr>
        </p:nvSpPr>
        <p:spPr>
          <a:xfrm>
            <a:off x="3419250" y="2824405"/>
            <a:ext cx="2305500" cy="9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Raleway"/>
              <a:buNone/>
              <a:defRPr sz="1800">
                <a:solidFill>
                  <a:schemeClr val="dk1"/>
                </a:solidFill>
                <a:latin typeface="Reem Kufi"/>
                <a:ea typeface="Reem Kufi"/>
                <a:cs typeface="Reem Kufi"/>
                <a:sym typeface="Reem Kufi"/>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0" name="Google Shape;80;p13"/>
          <p:cNvSpPr txBox="1"/>
          <p:nvPr>
            <p:ph idx="6" type="subTitle"/>
          </p:nvPr>
        </p:nvSpPr>
        <p:spPr>
          <a:xfrm>
            <a:off x="5737525" y="2824405"/>
            <a:ext cx="2305500" cy="950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000"/>
              <a:buFont typeface="Raleway"/>
              <a:buNone/>
              <a:defRPr sz="1800">
                <a:solidFill>
                  <a:schemeClr val="dk1"/>
                </a:solidFill>
                <a:latin typeface="Reem Kufi"/>
                <a:ea typeface="Reem Kufi"/>
                <a:cs typeface="Reem Kufi"/>
                <a:sym typeface="Reem Kufi"/>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1" name="Google Shape;81;p13"/>
          <p:cNvSpPr/>
          <p:nvPr/>
        </p:nvSpPr>
        <p:spPr>
          <a:xfrm flipH="1">
            <a:off x="7631938" y="-94300"/>
            <a:ext cx="1754961" cy="1575164"/>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685698" y="37432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8604453" y="2802700"/>
            <a:ext cx="660312"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0" y="4347725"/>
            <a:ext cx="1243550" cy="795768"/>
          </a:xfrm>
          <a:custGeom>
            <a:rect b="b" l="l" r="r" t="t"/>
            <a:pathLst>
              <a:path extrusionOk="0" h="35971" w="56212">
                <a:moveTo>
                  <a:pt x="36763" y="0"/>
                </a:moveTo>
                <a:cubicBezTo>
                  <a:pt x="24800" y="0"/>
                  <a:pt x="10221" y="4623"/>
                  <a:pt x="0" y="11266"/>
                </a:cubicBezTo>
                <a:lnTo>
                  <a:pt x="0" y="35971"/>
                </a:lnTo>
                <a:lnTo>
                  <a:pt x="23412" y="35971"/>
                </a:lnTo>
                <a:cubicBezTo>
                  <a:pt x="23682" y="35324"/>
                  <a:pt x="23953" y="34707"/>
                  <a:pt x="24239" y="34105"/>
                </a:cubicBezTo>
                <a:cubicBezTo>
                  <a:pt x="30573" y="21030"/>
                  <a:pt x="39119" y="25078"/>
                  <a:pt x="51051" y="20850"/>
                </a:cubicBezTo>
                <a:cubicBezTo>
                  <a:pt x="55595" y="19240"/>
                  <a:pt x="56211" y="11958"/>
                  <a:pt x="53834" y="6948"/>
                </a:cubicBezTo>
                <a:cubicBezTo>
                  <a:pt x="51457" y="1952"/>
                  <a:pt x="44897" y="463"/>
                  <a:pt x="39751" y="102"/>
                </a:cubicBezTo>
                <a:cubicBezTo>
                  <a:pt x="38777" y="33"/>
                  <a:pt x="37779" y="0"/>
                  <a:pt x="367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flipH="1" rot="10800000">
            <a:off x="7996250" y="3870446"/>
            <a:ext cx="1152773" cy="1273054"/>
          </a:xfrm>
          <a:custGeom>
            <a:rect b="b" l="l" r="r" t="t"/>
            <a:pathLst>
              <a:path extrusionOk="0" h="44897" w="40655">
                <a:moveTo>
                  <a:pt x="1099" y="0"/>
                </a:moveTo>
                <a:cubicBezTo>
                  <a:pt x="1" y="6109"/>
                  <a:pt x="1325" y="13586"/>
                  <a:pt x="3236" y="18521"/>
                </a:cubicBezTo>
                <a:cubicBezTo>
                  <a:pt x="6802" y="27639"/>
                  <a:pt x="13422" y="30874"/>
                  <a:pt x="22795" y="32378"/>
                </a:cubicBezTo>
                <a:cubicBezTo>
                  <a:pt x="27610" y="33146"/>
                  <a:pt x="30348" y="33898"/>
                  <a:pt x="33493" y="37720"/>
                </a:cubicBezTo>
                <a:cubicBezTo>
                  <a:pt x="35479" y="40127"/>
                  <a:pt x="37781" y="43181"/>
                  <a:pt x="40655" y="44896"/>
                </a:cubicBezTo>
                <a:lnTo>
                  <a:pt x="406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6" name="Shape 86"/>
        <p:cNvGrpSpPr/>
        <p:nvPr/>
      </p:nvGrpSpPr>
      <p:grpSpPr>
        <a:xfrm>
          <a:off x="0" y="0"/>
          <a:ext cx="0" cy="0"/>
          <a:chOff x="0" y="0"/>
          <a:chExt cx="0" cy="0"/>
        </a:xfrm>
      </p:grpSpPr>
      <p:sp>
        <p:nvSpPr>
          <p:cNvPr id="87" name="Google Shape;87;p14"/>
          <p:cNvSpPr txBox="1"/>
          <p:nvPr>
            <p:ph type="title"/>
          </p:nvPr>
        </p:nvSpPr>
        <p:spPr>
          <a:xfrm>
            <a:off x="720000" y="749825"/>
            <a:ext cx="3638100" cy="1601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8" name="Google Shape;88;p14"/>
          <p:cNvSpPr/>
          <p:nvPr/>
        </p:nvSpPr>
        <p:spPr>
          <a:xfrm>
            <a:off x="0" y="4347725"/>
            <a:ext cx="1243550" cy="795768"/>
          </a:xfrm>
          <a:custGeom>
            <a:rect b="b" l="l" r="r" t="t"/>
            <a:pathLst>
              <a:path extrusionOk="0" h="35971" w="56212">
                <a:moveTo>
                  <a:pt x="36763" y="0"/>
                </a:moveTo>
                <a:cubicBezTo>
                  <a:pt x="24800" y="0"/>
                  <a:pt x="10221" y="4623"/>
                  <a:pt x="0" y="11266"/>
                </a:cubicBezTo>
                <a:lnTo>
                  <a:pt x="0" y="35971"/>
                </a:lnTo>
                <a:lnTo>
                  <a:pt x="23412" y="35971"/>
                </a:lnTo>
                <a:cubicBezTo>
                  <a:pt x="23682" y="35324"/>
                  <a:pt x="23953" y="34707"/>
                  <a:pt x="24239" y="34105"/>
                </a:cubicBezTo>
                <a:cubicBezTo>
                  <a:pt x="30573" y="21030"/>
                  <a:pt x="39119" y="25078"/>
                  <a:pt x="51051" y="20850"/>
                </a:cubicBezTo>
                <a:cubicBezTo>
                  <a:pt x="55595" y="19240"/>
                  <a:pt x="56211" y="11958"/>
                  <a:pt x="53834" y="6948"/>
                </a:cubicBezTo>
                <a:cubicBezTo>
                  <a:pt x="51457" y="1952"/>
                  <a:pt x="44897" y="463"/>
                  <a:pt x="39751" y="102"/>
                </a:cubicBezTo>
                <a:cubicBezTo>
                  <a:pt x="38777" y="33"/>
                  <a:pt x="37779" y="0"/>
                  <a:pt x="367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flipH="1">
            <a:off x="7044330" y="0"/>
            <a:ext cx="2104669" cy="1539043"/>
          </a:xfrm>
          <a:custGeom>
            <a:rect b="b" l="l" r="r" t="t"/>
            <a:pathLst>
              <a:path extrusionOk="0" h="61611" w="58679">
                <a:moveTo>
                  <a:pt x="0" y="0"/>
                </a:moveTo>
                <a:lnTo>
                  <a:pt x="0" y="61221"/>
                </a:lnTo>
                <a:cubicBezTo>
                  <a:pt x="1143" y="61483"/>
                  <a:pt x="2397" y="61611"/>
                  <a:pt x="3699" y="61611"/>
                </a:cubicBezTo>
                <a:cubicBezTo>
                  <a:pt x="9201" y="61611"/>
                  <a:pt x="15583" y="59335"/>
                  <a:pt x="18296" y="55308"/>
                </a:cubicBezTo>
                <a:cubicBezTo>
                  <a:pt x="20673" y="51772"/>
                  <a:pt x="21260" y="45694"/>
                  <a:pt x="21681" y="41466"/>
                </a:cubicBezTo>
                <a:cubicBezTo>
                  <a:pt x="21982" y="38367"/>
                  <a:pt x="21064" y="35357"/>
                  <a:pt x="21064" y="32273"/>
                </a:cubicBezTo>
                <a:cubicBezTo>
                  <a:pt x="21064" y="29324"/>
                  <a:pt x="21952" y="26857"/>
                  <a:pt x="23216" y="24254"/>
                </a:cubicBezTo>
                <a:cubicBezTo>
                  <a:pt x="25641" y="19242"/>
                  <a:pt x="29708" y="17123"/>
                  <a:pt x="34841" y="17123"/>
                </a:cubicBezTo>
                <a:cubicBezTo>
                  <a:pt x="35503" y="17123"/>
                  <a:pt x="36182" y="17159"/>
                  <a:pt x="36877" y="17227"/>
                </a:cubicBezTo>
                <a:cubicBezTo>
                  <a:pt x="39682" y="17497"/>
                  <a:pt x="43430" y="18201"/>
                  <a:pt x="47020" y="18201"/>
                </a:cubicBezTo>
                <a:cubicBezTo>
                  <a:pt x="50439" y="18201"/>
                  <a:pt x="53715" y="17562"/>
                  <a:pt x="55895" y="15301"/>
                </a:cubicBezTo>
                <a:cubicBezTo>
                  <a:pt x="58679" y="12428"/>
                  <a:pt x="57701" y="6831"/>
                  <a:pt x="56497" y="3491"/>
                </a:cubicBezTo>
                <a:cubicBezTo>
                  <a:pt x="56031" y="2242"/>
                  <a:pt x="55384" y="1068"/>
                  <a:pt x="545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flipH="1">
            <a:off x="7631938" y="-94300"/>
            <a:ext cx="1754961" cy="1575164"/>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flipH="1" rot="10800000">
            <a:off x="7996250" y="3870446"/>
            <a:ext cx="1152773" cy="1273054"/>
          </a:xfrm>
          <a:custGeom>
            <a:rect b="b" l="l" r="r" t="t"/>
            <a:pathLst>
              <a:path extrusionOk="0" h="44897" w="40655">
                <a:moveTo>
                  <a:pt x="1099" y="0"/>
                </a:moveTo>
                <a:cubicBezTo>
                  <a:pt x="1" y="6109"/>
                  <a:pt x="1325" y="13586"/>
                  <a:pt x="3236" y="18521"/>
                </a:cubicBezTo>
                <a:cubicBezTo>
                  <a:pt x="6802" y="27639"/>
                  <a:pt x="13422" y="30874"/>
                  <a:pt x="22795" y="32378"/>
                </a:cubicBezTo>
                <a:cubicBezTo>
                  <a:pt x="27610" y="33146"/>
                  <a:pt x="30348" y="33898"/>
                  <a:pt x="33493" y="37720"/>
                </a:cubicBezTo>
                <a:cubicBezTo>
                  <a:pt x="35479" y="40127"/>
                  <a:pt x="37781" y="43181"/>
                  <a:pt x="40655" y="44896"/>
                </a:cubicBezTo>
                <a:lnTo>
                  <a:pt x="406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8604453" y="2802700"/>
            <a:ext cx="660312"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685698" y="37432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94" name="Shape 94"/>
        <p:cNvGrpSpPr/>
        <p:nvPr/>
      </p:nvGrpSpPr>
      <p:grpSpPr>
        <a:xfrm>
          <a:off x="0" y="0"/>
          <a:ext cx="0" cy="0"/>
          <a:chOff x="0" y="0"/>
          <a:chExt cx="0" cy="0"/>
        </a:xfrm>
      </p:grpSpPr>
      <p:sp>
        <p:nvSpPr>
          <p:cNvPr id="95" name="Google Shape;95;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6" name="Google Shape;96;p15"/>
          <p:cNvSpPr/>
          <p:nvPr/>
        </p:nvSpPr>
        <p:spPr>
          <a:xfrm flipH="1">
            <a:off x="6845922" y="404604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flipH="1" rot="10800000">
            <a:off x="8662963" y="-13295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9899938">
            <a:off x="-891415" y="-90404"/>
            <a:ext cx="1317065" cy="2067913"/>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00" name="Shape 100"/>
        <p:cNvGrpSpPr/>
        <p:nvPr/>
      </p:nvGrpSpPr>
      <p:grpSpPr>
        <a:xfrm>
          <a:off x="0" y="0"/>
          <a:ext cx="0" cy="0"/>
          <a:chOff x="0" y="0"/>
          <a:chExt cx="0" cy="0"/>
        </a:xfrm>
      </p:grpSpPr>
      <p:sp>
        <p:nvSpPr>
          <p:cNvPr id="101" name="Google Shape;101;p16"/>
          <p:cNvSpPr txBox="1"/>
          <p:nvPr>
            <p:ph idx="1" type="subTitle"/>
          </p:nvPr>
        </p:nvSpPr>
        <p:spPr>
          <a:xfrm>
            <a:off x="5690899" y="3079300"/>
            <a:ext cx="2720100" cy="662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a:solidFill>
                  <a:srgbClr val="00000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02" name="Google Shape;102;p16"/>
          <p:cNvSpPr txBox="1"/>
          <p:nvPr>
            <p:ph type="title"/>
          </p:nvPr>
        </p:nvSpPr>
        <p:spPr>
          <a:xfrm>
            <a:off x="255375" y="2162100"/>
            <a:ext cx="3281100" cy="819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600">
                <a:solidFill>
                  <a:srgbClr val="000000"/>
                </a:solidFill>
                <a:latin typeface="EB Garamond"/>
                <a:ea typeface="EB Garamond"/>
                <a:cs typeface="EB Garamond"/>
                <a:sym typeface="EB Garamon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3" name="Google Shape;103;p16"/>
          <p:cNvSpPr/>
          <p:nvPr>
            <p:ph idx="2" type="pic"/>
          </p:nvPr>
        </p:nvSpPr>
        <p:spPr>
          <a:xfrm>
            <a:off x="-496675" y="661750"/>
            <a:ext cx="2630400" cy="2630400"/>
          </a:xfrm>
          <a:prstGeom prst="roundRect">
            <a:avLst>
              <a:gd fmla="val 16667" name="adj"/>
            </a:avLst>
          </a:prstGeom>
          <a:noFill/>
          <a:ln cap="flat" cmpd="sng" w="19050">
            <a:solidFill>
              <a:schemeClr val="dk2"/>
            </a:solidFill>
            <a:prstDash val="solid"/>
            <a:round/>
            <a:headEnd len="sm" w="sm" type="none"/>
            <a:tailEnd len="sm" w="sm" type="none"/>
          </a:ln>
        </p:spPr>
      </p:sp>
      <p:sp>
        <p:nvSpPr>
          <p:cNvPr id="104" name="Google Shape;104;p16"/>
          <p:cNvSpPr/>
          <p:nvPr>
            <p:ph idx="3" type="pic"/>
          </p:nvPr>
        </p:nvSpPr>
        <p:spPr>
          <a:xfrm>
            <a:off x="2411175" y="2983775"/>
            <a:ext cx="2630400" cy="2630400"/>
          </a:xfrm>
          <a:prstGeom prst="roundRect">
            <a:avLst>
              <a:gd fmla="val 16667" name="adj"/>
            </a:avLst>
          </a:prstGeom>
          <a:noFill/>
          <a:ln cap="flat" cmpd="sng" w="19050">
            <a:solidFill>
              <a:schemeClr val="dk2"/>
            </a:solidFill>
            <a:prstDash val="solid"/>
            <a:round/>
            <a:headEnd len="sm" w="sm" type="none"/>
            <a:tailEnd len="sm" w="sm" type="none"/>
          </a:ln>
        </p:spPr>
      </p:sp>
      <p:sp>
        <p:nvSpPr>
          <p:cNvPr id="105" name="Google Shape;105;p16"/>
          <p:cNvSpPr/>
          <p:nvPr>
            <p:ph idx="4" type="pic"/>
          </p:nvPr>
        </p:nvSpPr>
        <p:spPr>
          <a:xfrm>
            <a:off x="2838725" y="-160350"/>
            <a:ext cx="2630400" cy="2630400"/>
          </a:xfrm>
          <a:prstGeom prst="roundRect">
            <a:avLst>
              <a:gd fmla="val 16667" name="adj"/>
            </a:avLst>
          </a:prstGeom>
          <a:noFill/>
          <a:ln cap="flat" cmpd="sng" w="19050">
            <a:solidFill>
              <a:schemeClr val="dk2"/>
            </a:solidFill>
            <a:prstDash val="solid"/>
            <a:round/>
            <a:headEnd len="sm" w="sm" type="none"/>
            <a:tailEnd len="sm" w="sm" type="none"/>
          </a:ln>
        </p:spPr>
      </p:sp>
      <p:sp>
        <p:nvSpPr>
          <p:cNvPr id="106" name="Google Shape;106;p16"/>
          <p:cNvSpPr/>
          <p:nvPr/>
        </p:nvSpPr>
        <p:spPr>
          <a:xfrm>
            <a:off x="0" y="4080002"/>
            <a:ext cx="1661908" cy="1063483"/>
          </a:xfrm>
          <a:custGeom>
            <a:rect b="b" l="l" r="r" t="t"/>
            <a:pathLst>
              <a:path extrusionOk="0" h="35971" w="56212">
                <a:moveTo>
                  <a:pt x="36763" y="0"/>
                </a:moveTo>
                <a:cubicBezTo>
                  <a:pt x="24800" y="0"/>
                  <a:pt x="10221" y="4623"/>
                  <a:pt x="0" y="11266"/>
                </a:cubicBezTo>
                <a:lnTo>
                  <a:pt x="0" y="35971"/>
                </a:lnTo>
                <a:lnTo>
                  <a:pt x="23412" y="35971"/>
                </a:lnTo>
                <a:cubicBezTo>
                  <a:pt x="23682" y="35324"/>
                  <a:pt x="23953" y="34707"/>
                  <a:pt x="24239" y="34105"/>
                </a:cubicBezTo>
                <a:cubicBezTo>
                  <a:pt x="30573" y="21030"/>
                  <a:pt x="39119" y="25078"/>
                  <a:pt x="51051" y="20850"/>
                </a:cubicBezTo>
                <a:cubicBezTo>
                  <a:pt x="55595" y="19240"/>
                  <a:pt x="56211" y="11958"/>
                  <a:pt x="53834" y="6948"/>
                </a:cubicBezTo>
                <a:cubicBezTo>
                  <a:pt x="51457" y="1952"/>
                  <a:pt x="44897" y="463"/>
                  <a:pt x="39751" y="102"/>
                </a:cubicBezTo>
                <a:cubicBezTo>
                  <a:pt x="38777" y="33"/>
                  <a:pt x="37779" y="0"/>
                  <a:pt x="367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flipH="1">
            <a:off x="7044330" y="0"/>
            <a:ext cx="2104669" cy="1539043"/>
          </a:xfrm>
          <a:custGeom>
            <a:rect b="b" l="l" r="r" t="t"/>
            <a:pathLst>
              <a:path extrusionOk="0" h="61611" w="58679">
                <a:moveTo>
                  <a:pt x="0" y="0"/>
                </a:moveTo>
                <a:lnTo>
                  <a:pt x="0" y="61221"/>
                </a:lnTo>
                <a:cubicBezTo>
                  <a:pt x="1143" y="61483"/>
                  <a:pt x="2397" y="61611"/>
                  <a:pt x="3699" y="61611"/>
                </a:cubicBezTo>
                <a:cubicBezTo>
                  <a:pt x="9201" y="61611"/>
                  <a:pt x="15583" y="59335"/>
                  <a:pt x="18296" y="55308"/>
                </a:cubicBezTo>
                <a:cubicBezTo>
                  <a:pt x="20673" y="51772"/>
                  <a:pt x="21260" y="45694"/>
                  <a:pt x="21681" y="41466"/>
                </a:cubicBezTo>
                <a:cubicBezTo>
                  <a:pt x="21982" y="38367"/>
                  <a:pt x="21064" y="35357"/>
                  <a:pt x="21064" y="32273"/>
                </a:cubicBezTo>
                <a:cubicBezTo>
                  <a:pt x="21064" y="29324"/>
                  <a:pt x="21952" y="26857"/>
                  <a:pt x="23216" y="24254"/>
                </a:cubicBezTo>
                <a:cubicBezTo>
                  <a:pt x="25641" y="19242"/>
                  <a:pt x="29708" y="17123"/>
                  <a:pt x="34841" y="17123"/>
                </a:cubicBezTo>
                <a:cubicBezTo>
                  <a:pt x="35503" y="17123"/>
                  <a:pt x="36182" y="17159"/>
                  <a:pt x="36877" y="17227"/>
                </a:cubicBezTo>
                <a:cubicBezTo>
                  <a:pt x="39682" y="17497"/>
                  <a:pt x="43430" y="18201"/>
                  <a:pt x="47020" y="18201"/>
                </a:cubicBezTo>
                <a:cubicBezTo>
                  <a:pt x="50439" y="18201"/>
                  <a:pt x="53715" y="17562"/>
                  <a:pt x="55895" y="15301"/>
                </a:cubicBezTo>
                <a:cubicBezTo>
                  <a:pt x="58679" y="12428"/>
                  <a:pt x="57701" y="6831"/>
                  <a:pt x="56497" y="3491"/>
                </a:cubicBezTo>
                <a:cubicBezTo>
                  <a:pt x="56031" y="2242"/>
                  <a:pt x="55384" y="1068"/>
                  <a:pt x="545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flipH="1">
            <a:off x="7631938" y="-94300"/>
            <a:ext cx="1754961" cy="1575164"/>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8604453" y="2802700"/>
            <a:ext cx="660312"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361598" y="-370451"/>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flipH="1" rot="10800000">
            <a:off x="7996250" y="3870446"/>
            <a:ext cx="1152773" cy="1273054"/>
          </a:xfrm>
          <a:custGeom>
            <a:rect b="b" l="l" r="r" t="t"/>
            <a:pathLst>
              <a:path extrusionOk="0" h="44897" w="40655">
                <a:moveTo>
                  <a:pt x="1099" y="0"/>
                </a:moveTo>
                <a:cubicBezTo>
                  <a:pt x="1" y="6109"/>
                  <a:pt x="1325" y="13586"/>
                  <a:pt x="3236" y="18521"/>
                </a:cubicBezTo>
                <a:cubicBezTo>
                  <a:pt x="6802" y="27639"/>
                  <a:pt x="13422" y="30874"/>
                  <a:pt x="22795" y="32378"/>
                </a:cubicBezTo>
                <a:cubicBezTo>
                  <a:pt x="27610" y="33146"/>
                  <a:pt x="30348" y="33898"/>
                  <a:pt x="33493" y="37720"/>
                </a:cubicBezTo>
                <a:cubicBezTo>
                  <a:pt x="35479" y="40127"/>
                  <a:pt x="37781" y="43181"/>
                  <a:pt x="40655" y="44896"/>
                </a:cubicBezTo>
                <a:lnTo>
                  <a:pt x="406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2" name="Shape 112"/>
        <p:cNvGrpSpPr/>
        <p:nvPr/>
      </p:nvGrpSpPr>
      <p:grpSpPr>
        <a:xfrm>
          <a:off x="0" y="0"/>
          <a:ext cx="0" cy="0"/>
          <a:chOff x="0" y="0"/>
          <a:chExt cx="0" cy="0"/>
        </a:xfrm>
      </p:grpSpPr>
      <p:sp>
        <p:nvSpPr>
          <p:cNvPr id="113" name="Google Shape;113;p17"/>
          <p:cNvSpPr txBox="1"/>
          <p:nvPr>
            <p:ph type="title"/>
          </p:nvPr>
        </p:nvSpPr>
        <p:spPr>
          <a:xfrm>
            <a:off x="720000" y="445025"/>
            <a:ext cx="7704000" cy="1079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4" name="Google Shape;114;p17"/>
          <p:cNvSpPr txBox="1"/>
          <p:nvPr>
            <p:ph idx="1" type="subTitle"/>
          </p:nvPr>
        </p:nvSpPr>
        <p:spPr>
          <a:xfrm>
            <a:off x="714973" y="1936100"/>
            <a:ext cx="2180400" cy="41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15" name="Google Shape;115;p17"/>
          <p:cNvSpPr txBox="1"/>
          <p:nvPr>
            <p:ph idx="2" type="subTitle"/>
          </p:nvPr>
        </p:nvSpPr>
        <p:spPr>
          <a:xfrm>
            <a:off x="714973" y="2445225"/>
            <a:ext cx="2180400" cy="150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6" name="Google Shape;116;p17"/>
          <p:cNvSpPr txBox="1"/>
          <p:nvPr>
            <p:ph idx="3" type="subTitle"/>
          </p:nvPr>
        </p:nvSpPr>
        <p:spPr>
          <a:xfrm>
            <a:off x="3481788" y="2445225"/>
            <a:ext cx="2180400" cy="150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7" name="Google Shape;117;p17"/>
          <p:cNvSpPr txBox="1"/>
          <p:nvPr>
            <p:ph idx="4" type="subTitle"/>
          </p:nvPr>
        </p:nvSpPr>
        <p:spPr>
          <a:xfrm>
            <a:off x="6248627" y="2445225"/>
            <a:ext cx="2180400" cy="150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8" name="Google Shape;118;p17"/>
          <p:cNvSpPr txBox="1"/>
          <p:nvPr>
            <p:ph idx="5" type="subTitle"/>
          </p:nvPr>
        </p:nvSpPr>
        <p:spPr>
          <a:xfrm>
            <a:off x="3481788" y="1936100"/>
            <a:ext cx="2180400" cy="41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19" name="Google Shape;119;p17"/>
          <p:cNvSpPr txBox="1"/>
          <p:nvPr>
            <p:ph idx="6" type="subTitle"/>
          </p:nvPr>
        </p:nvSpPr>
        <p:spPr>
          <a:xfrm>
            <a:off x="6248627" y="1936100"/>
            <a:ext cx="2180400" cy="41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20" name="Google Shape;120;p17"/>
          <p:cNvSpPr/>
          <p:nvPr/>
        </p:nvSpPr>
        <p:spPr>
          <a:xfrm flipH="1" rot="-6678767">
            <a:off x="-382065" y="106677"/>
            <a:ext cx="1054751" cy="121176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rot="10800000">
            <a:off x="7585575" y="1027"/>
            <a:ext cx="156532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rot="6452895">
            <a:off x="8261368" y="22908"/>
            <a:ext cx="1054823" cy="121177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789148" y="424292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flipH="1">
            <a:off x="7275311" y="4046038"/>
            <a:ext cx="1868701"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25" name="Shape 125"/>
        <p:cNvGrpSpPr/>
        <p:nvPr/>
      </p:nvGrpSpPr>
      <p:grpSpPr>
        <a:xfrm>
          <a:off x="0" y="0"/>
          <a:ext cx="0" cy="0"/>
          <a:chOff x="0" y="0"/>
          <a:chExt cx="0" cy="0"/>
        </a:xfrm>
      </p:grpSpPr>
      <p:sp>
        <p:nvSpPr>
          <p:cNvPr id="126" name="Google Shape;126;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7" name="Google Shape;127;p18"/>
          <p:cNvSpPr txBox="1"/>
          <p:nvPr>
            <p:ph idx="1" type="subTitle"/>
          </p:nvPr>
        </p:nvSpPr>
        <p:spPr>
          <a:xfrm>
            <a:off x="2029853" y="1913535"/>
            <a:ext cx="53409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28" name="Google Shape;128;p18"/>
          <p:cNvSpPr txBox="1"/>
          <p:nvPr>
            <p:ph idx="2" type="subTitle"/>
          </p:nvPr>
        </p:nvSpPr>
        <p:spPr>
          <a:xfrm>
            <a:off x="1725053" y="2928455"/>
            <a:ext cx="5340900" cy="5262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29" name="Google Shape;129;p18"/>
          <p:cNvSpPr txBox="1"/>
          <p:nvPr>
            <p:ph idx="3" type="subTitle"/>
          </p:nvPr>
        </p:nvSpPr>
        <p:spPr>
          <a:xfrm>
            <a:off x="2029853" y="3943375"/>
            <a:ext cx="53409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30" name="Google Shape;130;p18"/>
          <p:cNvSpPr txBox="1"/>
          <p:nvPr>
            <p:ph idx="4" type="subTitle"/>
          </p:nvPr>
        </p:nvSpPr>
        <p:spPr>
          <a:xfrm>
            <a:off x="2029853" y="1516025"/>
            <a:ext cx="53409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1" name="Google Shape;131;p18"/>
          <p:cNvSpPr txBox="1"/>
          <p:nvPr>
            <p:ph idx="5" type="subTitle"/>
          </p:nvPr>
        </p:nvSpPr>
        <p:spPr>
          <a:xfrm>
            <a:off x="1725053" y="2530945"/>
            <a:ext cx="5340900" cy="4587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2" name="Google Shape;132;p18"/>
          <p:cNvSpPr txBox="1"/>
          <p:nvPr>
            <p:ph idx="6" type="subTitle"/>
          </p:nvPr>
        </p:nvSpPr>
        <p:spPr>
          <a:xfrm>
            <a:off x="2029853" y="3545865"/>
            <a:ext cx="53409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3" name="Google Shape;133;p18"/>
          <p:cNvSpPr/>
          <p:nvPr/>
        </p:nvSpPr>
        <p:spPr>
          <a:xfrm flipH="1" rot="-6678767">
            <a:off x="-382065" y="106677"/>
            <a:ext cx="1054751" cy="121176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rot="10800000">
            <a:off x="7585575" y="1027"/>
            <a:ext cx="156532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flipH="1">
            <a:off x="7275311" y="4046038"/>
            <a:ext cx="1868701"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789148" y="424292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rot="6452895">
            <a:off x="8261368" y="22908"/>
            <a:ext cx="1054823" cy="121177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38" name="Shape 138"/>
        <p:cNvGrpSpPr/>
        <p:nvPr/>
      </p:nvGrpSpPr>
      <p:grpSpPr>
        <a:xfrm>
          <a:off x="0" y="0"/>
          <a:ext cx="0" cy="0"/>
          <a:chOff x="0" y="0"/>
          <a:chExt cx="0" cy="0"/>
        </a:xfrm>
      </p:grpSpPr>
      <p:sp>
        <p:nvSpPr>
          <p:cNvPr id="139" name="Google Shape;139;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0" name="Google Shape;140;p19"/>
          <p:cNvSpPr txBox="1"/>
          <p:nvPr>
            <p:ph idx="1" type="subTitle"/>
          </p:nvPr>
        </p:nvSpPr>
        <p:spPr>
          <a:xfrm>
            <a:off x="788074" y="1306475"/>
            <a:ext cx="33426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41" name="Google Shape;141;p19"/>
          <p:cNvSpPr txBox="1"/>
          <p:nvPr>
            <p:ph idx="2" type="subTitle"/>
          </p:nvPr>
        </p:nvSpPr>
        <p:spPr>
          <a:xfrm>
            <a:off x="788075" y="1832375"/>
            <a:ext cx="33426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2" name="Google Shape;142;p19"/>
          <p:cNvSpPr txBox="1"/>
          <p:nvPr>
            <p:ph idx="3" type="subTitle"/>
          </p:nvPr>
        </p:nvSpPr>
        <p:spPr>
          <a:xfrm>
            <a:off x="5013326" y="1832375"/>
            <a:ext cx="33426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3" name="Google Shape;143;p19"/>
          <p:cNvSpPr txBox="1"/>
          <p:nvPr>
            <p:ph idx="4" type="subTitle"/>
          </p:nvPr>
        </p:nvSpPr>
        <p:spPr>
          <a:xfrm>
            <a:off x="788075" y="3580700"/>
            <a:ext cx="33426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4" name="Google Shape;144;p19"/>
          <p:cNvSpPr txBox="1"/>
          <p:nvPr>
            <p:ph idx="5" type="subTitle"/>
          </p:nvPr>
        </p:nvSpPr>
        <p:spPr>
          <a:xfrm>
            <a:off x="5013326" y="3580700"/>
            <a:ext cx="33426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5" name="Google Shape;145;p19"/>
          <p:cNvSpPr txBox="1"/>
          <p:nvPr>
            <p:ph idx="6" type="subTitle"/>
          </p:nvPr>
        </p:nvSpPr>
        <p:spPr>
          <a:xfrm>
            <a:off x="788074" y="3054800"/>
            <a:ext cx="33426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46" name="Google Shape;146;p19"/>
          <p:cNvSpPr txBox="1"/>
          <p:nvPr>
            <p:ph idx="7" type="subTitle"/>
          </p:nvPr>
        </p:nvSpPr>
        <p:spPr>
          <a:xfrm>
            <a:off x="5013324" y="1306475"/>
            <a:ext cx="33426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47" name="Google Shape;147;p19"/>
          <p:cNvSpPr txBox="1"/>
          <p:nvPr>
            <p:ph idx="8" type="subTitle"/>
          </p:nvPr>
        </p:nvSpPr>
        <p:spPr>
          <a:xfrm>
            <a:off x="5013324" y="3054800"/>
            <a:ext cx="33426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48" name="Google Shape;148;p19"/>
          <p:cNvSpPr/>
          <p:nvPr/>
        </p:nvSpPr>
        <p:spPr>
          <a:xfrm flipH="1">
            <a:off x="7288940" y="4298773"/>
            <a:ext cx="1873037" cy="872196"/>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flipH="1">
            <a:off x="8290388" y="-9040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891450" y="-90399"/>
            <a:ext cx="1317091" cy="2067901"/>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532523" y="413367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53" name="Shape 153"/>
        <p:cNvGrpSpPr/>
        <p:nvPr/>
      </p:nvGrpSpPr>
      <p:grpSpPr>
        <a:xfrm>
          <a:off x="0" y="0"/>
          <a:ext cx="0" cy="0"/>
          <a:chOff x="0" y="0"/>
          <a:chExt cx="0" cy="0"/>
        </a:xfrm>
      </p:grpSpPr>
      <p:sp>
        <p:nvSpPr>
          <p:cNvPr id="154" name="Google Shape;154;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5" name="Google Shape;155;p20"/>
          <p:cNvSpPr txBox="1"/>
          <p:nvPr>
            <p:ph idx="1" type="subTitle"/>
          </p:nvPr>
        </p:nvSpPr>
        <p:spPr>
          <a:xfrm>
            <a:off x="721133" y="1811513"/>
            <a:ext cx="2459100" cy="105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6" name="Google Shape;156;p20"/>
          <p:cNvSpPr txBox="1"/>
          <p:nvPr>
            <p:ph idx="2" type="subTitle"/>
          </p:nvPr>
        </p:nvSpPr>
        <p:spPr>
          <a:xfrm>
            <a:off x="3342234" y="1811513"/>
            <a:ext cx="2459100" cy="105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7" name="Google Shape;157;p20"/>
          <p:cNvSpPr txBox="1"/>
          <p:nvPr>
            <p:ph idx="3" type="subTitle"/>
          </p:nvPr>
        </p:nvSpPr>
        <p:spPr>
          <a:xfrm>
            <a:off x="5963167" y="1811513"/>
            <a:ext cx="2459700" cy="105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8" name="Google Shape;158;p20"/>
          <p:cNvSpPr txBox="1"/>
          <p:nvPr>
            <p:ph idx="4" type="subTitle"/>
          </p:nvPr>
        </p:nvSpPr>
        <p:spPr>
          <a:xfrm>
            <a:off x="721133" y="3512625"/>
            <a:ext cx="2459100" cy="105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9" name="Google Shape;159;p20"/>
          <p:cNvSpPr txBox="1"/>
          <p:nvPr>
            <p:ph idx="5" type="subTitle"/>
          </p:nvPr>
        </p:nvSpPr>
        <p:spPr>
          <a:xfrm>
            <a:off x="3342234" y="3512625"/>
            <a:ext cx="2459100" cy="105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0" name="Google Shape;160;p20"/>
          <p:cNvSpPr txBox="1"/>
          <p:nvPr>
            <p:ph idx="6" type="subTitle"/>
          </p:nvPr>
        </p:nvSpPr>
        <p:spPr>
          <a:xfrm>
            <a:off x="5963167" y="3512625"/>
            <a:ext cx="2459700" cy="1055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1" name="Google Shape;161;p20"/>
          <p:cNvSpPr txBox="1"/>
          <p:nvPr>
            <p:ph idx="7" type="subTitle"/>
          </p:nvPr>
        </p:nvSpPr>
        <p:spPr>
          <a:xfrm>
            <a:off x="721133" y="12766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62" name="Google Shape;162;p20"/>
          <p:cNvSpPr txBox="1"/>
          <p:nvPr>
            <p:ph idx="8" type="subTitle"/>
          </p:nvPr>
        </p:nvSpPr>
        <p:spPr>
          <a:xfrm>
            <a:off x="3342234" y="12766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63" name="Google Shape;163;p20"/>
          <p:cNvSpPr txBox="1"/>
          <p:nvPr>
            <p:ph idx="9" type="subTitle"/>
          </p:nvPr>
        </p:nvSpPr>
        <p:spPr>
          <a:xfrm>
            <a:off x="5963167" y="1276675"/>
            <a:ext cx="24597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64" name="Google Shape;164;p20"/>
          <p:cNvSpPr txBox="1"/>
          <p:nvPr>
            <p:ph idx="13" type="subTitle"/>
          </p:nvPr>
        </p:nvSpPr>
        <p:spPr>
          <a:xfrm>
            <a:off x="721133" y="29732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65" name="Google Shape;165;p20"/>
          <p:cNvSpPr txBox="1"/>
          <p:nvPr>
            <p:ph idx="14" type="subTitle"/>
          </p:nvPr>
        </p:nvSpPr>
        <p:spPr>
          <a:xfrm>
            <a:off x="3342234" y="29732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66" name="Google Shape;166;p20"/>
          <p:cNvSpPr txBox="1"/>
          <p:nvPr>
            <p:ph idx="15" type="subTitle"/>
          </p:nvPr>
        </p:nvSpPr>
        <p:spPr>
          <a:xfrm>
            <a:off x="5963467" y="29732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167" name="Google Shape;167;p20"/>
          <p:cNvSpPr/>
          <p:nvPr/>
        </p:nvSpPr>
        <p:spPr>
          <a:xfrm flipH="1">
            <a:off x="7463803" y="-16888"/>
            <a:ext cx="1727803" cy="1263488"/>
          </a:xfrm>
          <a:custGeom>
            <a:rect b="b" l="l" r="r" t="t"/>
            <a:pathLst>
              <a:path extrusionOk="0" h="61611" w="58679">
                <a:moveTo>
                  <a:pt x="0" y="0"/>
                </a:moveTo>
                <a:lnTo>
                  <a:pt x="0" y="61221"/>
                </a:lnTo>
                <a:cubicBezTo>
                  <a:pt x="1143" y="61483"/>
                  <a:pt x="2397" y="61611"/>
                  <a:pt x="3699" y="61611"/>
                </a:cubicBezTo>
                <a:cubicBezTo>
                  <a:pt x="9201" y="61611"/>
                  <a:pt x="15583" y="59335"/>
                  <a:pt x="18296" y="55308"/>
                </a:cubicBezTo>
                <a:cubicBezTo>
                  <a:pt x="20673" y="51772"/>
                  <a:pt x="21260" y="45694"/>
                  <a:pt x="21681" y="41466"/>
                </a:cubicBezTo>
                <a:cubicBezTo>
                  <a:pt x="21982" y="38367"/>
                  <a:pt x="21064" y="35357"/>
                  <a:pt x="21064" y="32273"/>
                </a:cubicBezTo>
                <a:cubicBezTo>
                  <a:pt x="21064" y="29324"/>
                  <a:pt x="21952" y="26857"/>
                  <a:pt x="23216" y="24254"/>
                </a:cubicBezTo>
                <a:cubicBezTo>
                  <a:pt x="25641" y="19242"/>
                  <a:pt x="29708" y="17123"/>
                  <a:pt x="34841" y="17123"/>
                </a:cubicBezTo>
                <a:cubicBezTo>
                  <a:pt x="35503" y="17123"/>
                  <a:pt x="36182" y="17159"/>
                  <a:pt x="36877" y="17227"/>
                </a:cubicBezTo>
                <a:cubicBezTo>
                  <a:pt x="39682" y="17497"/>
                  <a:pt x="43430" y="18201"/>
                  <a:pt x="47020" y="18201"/>
                </a:cubicBezTo>
                <a:cubicBezTo>
                  <a:pt x="50439" y="18201"/>
                  <a:pt x="53715" y="17562"/>
                  <a:pt x="55895" y="15301"/>
                </a:cubicBezTo>
                <a:cubicBezTo>
                  <a:pt x="58679" y="12428"/>
                  <a:pt x="57701" y="6831"/>
                  <a:pt x="56497" y="3491"/>
                </a:cubicBezTo>
                <a:cubicBezTo>
                  <a:pt x="56031" y="2242"/>
                  <a:pt x="55384" y="1068"/>
                  <a:pt x="545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flipH="1">
            <a:off x="7946185" y="-94300"/>
            <a:ext cx="1440714" cy="129314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a:off x="-706398" y="40447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a:off x="0" y="4347725"/>
            <a:ext cx="1243550" cy="795768"/>
          </a:xfrm>
          <a:custGeom>
            <a:rect b="b" l="l" r="r" t="t"/>
            <a:pathLst>
              <a:path extrusionOk="0" h="35971" w="56212">
                <a:moveTo>
                  <a:pt x="36763" y="0"/>
                </a:moveTo>
                <a:cubicBezTo>
                  <a:pt x="24800" y="0"/>
                  <a:pt x="10221" y="4623"/>
                  <a:pt x="0" y="11266"/>
                </a:cubicBezTo>
                <a:lnTo>
                  <a:pt x="0" y="35971"/>
                </a:lnTo>
                <a:lnTo>
                  <a:pt x="23412" y="35971"/>
                </a:lnTo>
                <a:cubicBezTo>
                  <a:pt x="23682" y="35324"/>
                  <a:pt x="23953" y="34707"/>
                  <a:pt x="24239" y="34105"/>
                </a:cubicBezTo>
                <a:cubicBezTo>
                  <a:pt x="30573" y="21030"/>
                  <a:pt x="39119" y="25078"/>
                  <a:pt x="51051" y="20850"/>
                </a:cubicBezTo>
                <a:cubicBezTo>
                  <a:pt x="55595" y="19240"/>
                  <a:pt x="56211" y="11958"/>
                  <a:pt x="53834" y="6948"/>
                </a:cubicBezTo>
                <a:cubicBezTo>
                  <a:pt x="51457" y="1952"/>
                  <a:pt x="44897" y="463"/>
                  <a:pt x="39751" y="102"/>
                </a:cubicBezTo>
                <a:cubicBezTo>
                  <a:pt x="38777" y="33"/>
                  <a:pt x="37779" y="0"/>
                  <a:pt x="367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p:nvPr/>
        </p:nvSpPr>
        <p:spPr>
          <a:xfrm>
            <a:off x="8604453" y="2802700"/>
            <a:ext cx="660312"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p:nvPr/>
        </p:nvSpPr>
        <p:spPr>
          <a:xfrm flipH="1" rot="10800000">
            <a:off x="7996250" y="3870446"/>
            <a:ext cx="1152773" cy="1273054"/>
          </a:xfrm>
          <a:custGeom>
            <a:rect b="b" l="l" r="r" t="t"/>
            <a:pathLst>
              <a:path extrusionOk="0" h="44897" w="40655">
                <a:moveTo>
                  <a:pt x="1099" y="0"/>
                </a:moveTo>
                <a:cubicBezTo>
                  <a:pt x="1" y="6109"/>
                  <a:pt x="1325" y="13586"/>
                  <a:pt x="3236" y="18521"/>
                </a:cubicBezTo>
                <a:cubicBezTo>
                  <a:pt x="6802" y="27639"/>
                  <a:pt x="13422" y="30874"/>
                  <a:pt x="22795" y="32378"/>
                </a:cubicBezTo>
                <a:cubicBezTo>
                  <a:pt x="27610" y="33146"/>
                  <a:pt x="30348" y="33898"/>
                  <a:pt x="33493" y="37720"/>
                </a:cubicBezTo>
                <a:cubicBezTo>
                  <a:pt x="35479" y="40127"/>
                  <a:pt x="37781" y="43181"/>
                  <a:pt x="40655" y="44896"/>
                </a:cubicBezTo>
                <a:lnTo>
                  <a:pt x="406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91900" y="2466650"/>
            <a:ext cx="4360200" cy="1590900"/>
          </a:xfrm>
          <a:prstGeom prst="rect">
            <a:avLst/>
          </a:prstGeom>
        </p:spPr>
        <p:txBody>
          <a:bodyPr anchorCtr="0" anchor="b" bIns="91425" lIns="91425" spcFirstLastPara="1" rIns="91425" wrap="square" tIns="91425">
            <a:noAutofit/>
          </a:bodyPr>
          <a:lstStyle>
            <a:lvl1pPr lvl="0" algn="ctr">
              <a:spcBef>
                <a:spcPts val="0"/>
              </a:spcBef>
              <a:spcAft>
                <a:spcPts val="0"/>
              </a:spcAft>
              <a:buSzPts val="5000"/>
              <a:buNone/>
              <a:defRPr sz="45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15" name="Google Shape;15;p3"/>
          <p:cNvSpPr txBox="1"/>
          <p:nvPr>
            <p:ph hasCustomPrompt="1" idx="2" type="title"/>
          </p:nvPr>
        </p:nvSpPr>
        <p:spPr>
          <a:xfrm>
            <a:off x="4027150" y="890101"/>
            <a:ext cx="1089900" cy="1147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5000">
                <a:solidFill>
                  <a:schemeClr val="dk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 name="Google Shape;16;p3"/>
          <p:cNvSpPr/>
          <p:nvPr/>
        </p:nvSpPr>
        <p:spPr>
          <a:xfrm rot="-5400000">
            <a:off x="-636463" y="1523261"/>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a:off x="4998962" y="-17113"/>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73" name="Shape 173"/>
        <p:cNvGrpSpPr/>
        <p:nvPr/>
      </p:nvGrpSpPr>
      <p:grpSpPr>
        <a:xfrm>
          <a:off x="0" y="0"/>
          <a:ext cx="0" cy="0"/>
          <a:chOff x="0" y="0"/>
          <a:chExt cx="0" cy="0"/>
        </a:xfrm>
      </p:grpSpPr>
      <p:sp>
        <p:nvSpPr>
          <p:cNvPr id="174" name="Google Shape;174;p21"/>
          <p:cNvSpPr txBox="1"/>
          <p:nvPr>
            <p:ph type="ctrTitle"/>
          </p:nvPr>
        </p:nvSpPr>
        <p:spPr>
          <a:xfrm>
            <a:off x="2382250" y="535000"/>
            <a:ext cx="4379400" cy="105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52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5" name="Google Shape;175;p21"/>
          <p:cNvSpPr txBox="1"/>
          <p:nvPr>
            <p:ph idx="1" type="subTitle"/>
          </p:nvPr>
        </p:nvSpPr>
        <p:spPr>
          <a:xfrm>
            <a:off x="2382350" y="1700400"/>
            <a:ext cx="4379400" cy="117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6" name="Google Shape;176;p21"/>
          <p:cNvSpPr txBox="1"/>
          <p:nvPr/>
        </p:nvSpPr>
        <p:spPr>
          <a:xfrm>
            <a:off x="2382325" y="3563450"/>
            <a:ext cx="43794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b="1" lang="en" sz="1000" u="sng">
                <a:solidFill>
                  <a:schemeClr val="hlink"/>
                </a:solidFill>
                <a:latin typeface="Open Sans"/>
                <a:ea typeface="Open Sans"/>
                <a:cs typeface="Open Sans"/>
                <a:sym typeface="Open Sans"/>
                <a:hlinkClick r:id="rId2"/>
              </a:rPr>
              <a:t>Slidesgo</a:t>
            </a:r>
            <a:r>
              <a:rPr lang="en" sz="1000" u="sng">
                <a:solidFill>
                  <a:schemeClr val="dk1"/>
                </a:solidFill>
                <a:latin typeface="Open Sans"/>
                <a:ea typeface="Open Sans"/>
                <a:cs typeface="Open Sans"/>
                <a:sym typeface="Open Sans"/>
              </a:rPr>
              <a:t>,</a:t>
            </a:r>
            <a:r>
              <a:rPr lang="en" sz="1000">
                <a:solidFill>
                  <a:schemeClr val="dk1"/>
                </a:solidFill>
                <a:latin typeface="Open Sans"/>
                <a:ea typeface="Open Sans"/>
                <a:cs typeface="Open Sans"/>
                <a:sym typeface="Open Sans"/>
              </a:rPr>
              <a:t> and includes icons by </a:t>
            </a:r>
            <a:r>
              <a:rPr b="1" lang="en" sz="1000" u="sng">
                <a:solidFill>
                  <a:schemeClr val="dk1"/>
                </a:solidFill>
                <a:latin typeface="Open Sans"/>
                <a:ea typeface="Open Sans"/>
                <a:cs typeface="Open Sans"/>
                <a:sym typeface="Open Sans"/>
                <a:hlinkClick r:id="rId3">
                  <a:extLst>
                    <a:ext uri="{A12FA001-AC4F-418D-AE19-62706E023703}">
                      <ahyp:hlinkClr val="tx"/>
                    </a:ext>
                  </a:extLst>
                </a:hlinkClick>
              </a:rPr>
              <a:t>Flaticon</a:t>
            </a:r>
            <a:r>
              <a:rPr lang="en" sz="1000" u="sng">
                <a:solidFill>
                  <a:schemeClr val="dk1"/>
                </a:solidFill>
                <a:latin typeface="Open Sans"/>
                <a:ea typeface="Open Sans"/>
                <a:cs typeface="Open Sans"/>
                <a:sym typeface="Open Sans"/>
              </a:rPr>
              <a:t>,</a:t>
            </a:r>
            <a:r>
              <a:rPr lang="en" sz="1000">
                <a:solidFill>
                  <a:schemeClr val="dk1"/>
                </a:solidFill>
                <a:latin typeface="Open Sans"/>
                <a:ea typeface="Open Sans"/>
                <a:cs typeface="Open Sans"/>
                <a:sym typeface="Open Sans"/>
              </a:rPr>
              <a:t> and infographics &amp; images by </a:t>
            </a:r>
            <a:r>
              <a:rPr b="1" lang="en" sz="1000" u="sng">
                <a:solidFill>
                  <a:schemeClr val="dk1"/>
                </a:solidFill>
                <a:latin typeface="Open Sans"/>
                <a:ea typeface="Open Sans"/>
                <a:cs typeface="Open Sans"/>
                <a:sym typeface="Open Sans"/>
                <a:hlinkClick r:id="rId4">
                  <a:extLst>
                    <a:ext uri="{A12FA001-AC4F-418D-AE19-62706E023703}">
                      <ahyp:hlinkClr val="tx"/>
                    </a:ext>
                  </a:extLst>
                </a:hlinkClick>
              </a:rPr>
              <a:t>Freepik</a:t>
            </a:r>
            <a:endParaRPr b="1" sz="1000" u="sng">
              <a:solidFill>
                <a:schemeClr val="dk1"/>
              </a:solidFill>
              <a:latin typeface="Open Sans"/>
              <a:ea typeface="Open Sans"/>
              <a:cs typeface="Open Sans"/>
              <a:sym typeface="Open Sans"/>
            </a:endParaRPr>
          </a:p>
        </p:txBody>
      </p:sp>
      <p:sp>
        <p:nvSpPr>
          <p:cNvPr id="177" name="Google Shape;177;p21"/>
          <p:cNvSpPr/>
          <p:nvPr/>
        </p:nvSpPr>
        <p:spPr>
          <a:xfrm rot="-5400000">
            <a:off x="-636463" y="1523261"/>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1"/>
          <p:cNvSpPr/>
          <p:nvPr/>
        </p:nvSpPr>
        <p:spPr>
          <a:xfrm flipH="1">
            <a:off x="4998962" y="-17113"/>
            <a:ext cx="4178134" cy="3028148"/>
          </a:xfrm>
          <a:custGeom>
            <a:rect b="b" l="l" r="r" t="t"/>
            <a:pathLst>
              <a:path extrusionOk="0" h="74356" w="78751">
                <a:moveTo>
                  <a:pt x="78459" y="4365"/>
                </a:moveTo>
                <a:cubicBezTo>
                  <a:pt x="78455" y="4405"/>
                  <a:pt x="78452" y="4444"/>
                  <a:pt x="78449" y="4484"/>
                </a:cubicBezTo>
                <a:cubicBezTo>
                  <a:pt x="78453" y="4441"/>
                  <a:pt x="78456" y="4402"/>
                  <a:pt x="78459" y="4365"/>
                </a:cubicBezTo>
                <a:close/>
                <a:moveTo>
                  <a:pt x="72450" y="18859"/>
                </a:moveTo>
                <a:lnTo>
                  <a:pt x="72450" y="18859"/>
                </a:lnTo>
                <a:cubicBezTo>
                  <a:pt x="72452" y="18859"/>
                  <a:pt x="72420" y="18907"/>
                  <a:pt x="72371" y="18973"/>
                </a:cubicBezTo>
                <a:cubicBezTo>
                  <a:pt x="72425" y="18891"/>
                  <a:pt x="72449" y="18859"/>
                  <a:pt x="72450" y="18859"/>
                </a:cubicBezTo>
                <a:close/>
                <a:moveTo>
                  <a:pt x="72336" y="19038"/>
                </a:moveTo>
                <a:lnTo>
                  <a:pt x="72336" y="19038"/>
                </a:lnTo>
                <a:cubicBezTo>
                  <a:pt x="72285" y="19111"/>
                  <a:pt x="72236" y="19184"/>
                  <a:pt x="72190" y="19259"/>
                </a:cubicBezTo>
                <a:cubicBezTo>
                  <a:pt x="72253" y="19174"/>
                  <a:pt x="72302" y="19097"/>
                  <a:pt x="72336" y="19038"/>
                </a:cubicBezTo>
                <a:close/>
                <a:moveTo>
                  <a:pt x="0" y="0"/>
                </a:moveTo>
                <a:lnTo>
                  <a:pt x="0" y="74356"/>
                </a:lnTo>
                <a:cubicBezTo>
                  <a:pt x="918" y="74115"/>
                  <a:pt x="1806" y="73829"/>
                  <a:pt x="2693" y="73513"/>
                </a:cubicBezTo>
                <a:cubicBezTo>
                  <a:pt x="3130" y="73348"/>
                  <a:pt x="3551" y="73197"/>
                  <a:pt x="3987" y="73017"/>
                </a:cubicBezTo>
                <a:lnTo>
                  <a:pt x="4303" y="72896"/>
                </a:lnTo>
                <a:lnTo>
                  <a:pt x="4394" y="72851"/>
                </a:lnTo>
                <a:cubicBezTo>
                  <a:pt x="5146" y="72520"/>
                  <a:pt x="5898" y="72159"/>
                  <a:pt x="6635" y="71798"/>
                </a:cubicBezTo>
                <a:cubicBezTo>
                  <a:pt x="8125" y="71046"/>
                  <a:pt x="9569" y="70203"/>
                  <a:pt x="10969" y="69301"/>
                </a:cubicBezTo>
                <a:cubicBezTo>
                  <a:pt x="12338" y="68428"/>
                  <a:pt x="13647" y="67495"/>
                  <a:pt x="14941" y="66532"/>
                </a:cubicBezTo>
                <a:lnTo>
                  <a:pt x="15257" y="66291"/>
                </a:lnTo>
                <a:lnTo>
                  <a:pt x="15753" y="65885"/>
                </a:lnTo>
                <a:cubicBezTo>
                  <a:pt x="16084" y="65629"/>
                  <a:pt x="16400" y="65359"/>
                  <a:pt x="16731" y="65088"/>
                </a:cubicBezTo>
                <a:cubicBezTo>
                  <a:pt x="17333" y="64591"/>
                  <a:pt x="17935" y="64080"/>
                  <a:pt x="18507" y="63538"/>
                </a:cubicBezTo>
                <a:cubicBezTo>
                  <a:pt x="19123" y="62936"/>
                  <a:pt x="19710" y="62304"/>
                  <a:pt x="20282" y="61657"/>
                </a:cubicBezTo>
                <a:cubicBezTo>
                  <a:pt x="20508" y="61402"/>
                  <a:pt x="20718" y="61131"/>
                  <a:pt x="20944" y="60860"/>
                </a:cubicBezTo>
                <a:lnTo>
                  <a:pt x="20974" y="60830"/>
                </a:lnTo>
                <a:lnTo>
                  <a:pt x="21275" y="60424"/>
                </a:lnTo>
                <a:cubicBezTo>
                  <a:pt x="22163" y="59175"/>
                  <a:pt x="22975" y="57881"/>
                  <a:pt x="23712" y="56542"/>
                </a:cubicBezTo>
                <a:cubicBezTo>
                  <a:pt x="25187" y="53894"/>
                  <a:pt x="26406" y="51125"/>
                  <a:pt x="27730" y="48402"/>
                </a:cubicBezTo>
                <a:cubicBezTo>
                  <a:pt x="30543" y="42564"/>
                  <a:pt x="34154" y="36426"/>
                  <a:pt x="40052" y="33281"/>
                </a:cubicBezTo>
                <a:cubicBezTo>
                  <a:pt x="45649" y="30302"/>
                  <a:pt x="51999" y="30332"/>
                  <a:pt x="58002" y="28692"/>
                </a:cubicBezTo>
                <a:cubicBezTo>
                  <a:pt x="58679" y="28512"/>
                  <a:pt x="59356" y="28301"/>
                  <a:pt x="60018" y="28075"/>
                </a:cubicBezTo>
                <a:cubicBezTo>
                  <a:pt x="60274" y="27985"/>
                  <a:pt x="60515" y="27880"/>
                  <a:pt x="60770" y="27789"/>
                </a:cubicBezTo>
                <a:cubicBezTo>
                  <a:pt x="60873" y="27755"/>
                  <a:pt x="61414" y="27497"/>
                  <a:pt x="61444" y="27497"/>
                </a:cubicBezTo>
                <a:cubicBezTo>
                  <a:pt x="61454" y="27497"/>
                  <a:pt x="61410" y="27524"/>
                  <a:pt x="61282" y="27594"/>
                </a:cubicBezTo>
                <a:cubicBezTo>
                  <a:pt x="61164" y="27659"/>
                  <a:pt x="61124" y="27685"/>
                  <a:pt x="61133" y="27685"/>
                </a:cubicBezTo>
                <a:cubicBezTo>
                  <a:pt x="61164" y="27685"/>
                  <a:pt x="61756" y="27393"/>
                  <a:pt x="61884" y="27323"/>
                </a:cubicBezTo>
                <a:cubicBezTo>
                  <a:pt x="62155" y="27203"/>
                  <a:pt x="62425" y="27067"/>
                  <a:pt x="62681" y="26947"/>
                </a:cubicBezTo>
                <a:cubicBezTo>
                  <a:pt x="63178" y="26691"/>
                  <a:pt x="63659" y="26435"/>
                  <a:pt x="64141" y="26165"/>
                </a:cubicBezTo>
                <a:cubicBezTo>
                  <a:pt x="65149" y="25593"/>
                  <a:pt x="66127" y="24961"/>
                  <a:pt x="67059" y="24284"/>
                </a:cubicBezTo>
                <a:cubicBezTo>
                  <a:pt x="67180" y="24179"/>
                  <a:pt x="67315" y="24073"/>
                  <a:pt x="67451" y="23983"/>
                </a:cubicBezTo>
                <a:cubicBezTo>
                  <a:pt x="67616" y="23863"/>
                  <a:pt x="67782" y="23727"/>
                  <a:pt x="67932" y="23592"/>
                </a:cubicBezTo>
                <a:cubicBezTo>
                  <a:pt x="68353" y="23246"/>
                  <a:pt x="68745" y="22900"/>
                  <a:pt x="69136" y="22539"/>
                </a:cubicBezTo>
                <a:cubicBezTo>
                  <a:pt x="69963" y="21771"/>
                  <a:pt x="70746" y="20944"/>
                  <a:pt x="71498" y="20101"/>
                </a:cubicBezTo>
                <a:cubicBezTo>
                  <a:pt x="71694" y="19860"/>
                  <a:pt x="71904" y="19620"/>
                  <a:pt x="72100" y="19364"/>
                </a:cubicBezTo>
                <a:cubicBezTo>
                  <a:pt x="72175" y="19274"/>
                  <a:pt x="72295" y="19093"/>
                  <a:pt x="72371" y="18973"/>
                </a:cubicBezTo>
                <a:lnTo>
                  <a:pt x="72371" y="18973"/>
                </a:lnTo>
                <a:cubicBezTo>
                  <a:pt x="72362" y="18991"/>
                  <a:pt x="72350" y="19013"/>
                  <a:pt x="72336" y="19038"/>
                </a:cubicBezTo>
                <a:lnTo>
                  <a:pt x="72336" y="19038"/>
                </a:lnTo>
                <a:cubicBezTo>
                  <a:pt x="72582" y="18683"/>
                  <a:pt x="72871" y="18344"/>
                  <a:pt x="73108" y="17995"/>
                </a:cubicBezTo>
                <a:cubicBezTo>
                  <a:pt x="73755" y="17062"/>
                  <a:pt x="74342" y="16114"/>
                  <a:pt x="74883" y="15121"/>
                </a:cubicBezTo>
                <a:cubicBezTo>
                  <a:pt x="75169" y="14609"/>
                  <a:pt x="75440" y="14068"/>
                  <a:pt x="75696" y="13541"/>
                </a:cubicBezTo>
                <a:cubicBezTo>
                  <a:pt x="75816" y="13285"/>
                  <a:pt x="75936" y="13030"/>
                  <a:pt x="76057" y="12789"/>
                </a:cubicBezTo>
                <a:cubicBezTo>
                  <a:pt x="76101" y="12689"/>
                  <a:pt x="76293" y="12230"/>
                  <a:pt x="76294" y="12230"/>
                </a:cubicBezTo>
                <a:lnTo>
                  <a:pt x="76294" y="12230"/>
                </a:lnTo>
                <a:cubicBezTo>
                  <a:pt x="76294" y="12230"/>
                  <a:pt x="76271" y="12288"/>
                  <a:pt x="76207" y="12443"/>
                </a:cubicBezTo>
                <a:lnTo>
                  <a:pt x="76177" y="12548"/>
                </a:lnTo>
                <a:lnTo>
                  <a:pt x="76283" y="12292"/>
                </a:lnTo>
                <a:cubicBezTo>
                  <a:pt x="76328" y="12157"/>
                  <a:pt x="76373" y="12022"/>
                  <a:pt x="76433" y="11901"/>
                </a:cubicBezTo>
                <a:cubicBezTo>
                  <a:pt x="76538" y="11630"/>
                  <a:pt x="76629" y="11375"/>
                  <a:pt x="76719" y="11104"/>
                </a:cubicBezTo>
                <a:cubicBezTo>
                  <a:pt x="76914" y="10607"/>
                  <a:pt x="77080" y="10111"/>
                  <a:pt x="77230" y="9599"/>
                </a:cubicBezTo>
                <a:cubicBezTo>
                  <a:pt x="77576" y="8531"/>
                  <a:pt x="77847" y="7448"/>
                  <a:pt x="78088" y="6334"/>
                </a:cubicBezTo>
                <a:cubicBezTo>
                  <a:pt x="78208" y="5763"/>
                  <a:pt x="78329" y="5161"/>
                  <a:pt x="78419" y="4574"/>
                </a:cubicBezTo>
                <a:cubicBezTo>
                  <a:pt x="78448" y="4390"/>
                  <a:pt x="78489" y="3940"/>
                  <a:pt x="78491" y="3940"/>
                </a:cubicBezTo>
                <a:lnTo>
                  <a:pt x="78491" y="3940"/>
                </a:lnTo>
                <a:cubicBezTo>
                  <a:pt x="78492" y="3940"/>
                  <a:pt x="78484" y="4052"/>
                  <a:pt x="78459" y="4365"/>
                </a:cubicBezTo>
                <a:lnTo>
                  <a:pt x="78459" y="4365"/>
                </a:lnTo>
                <a:cubicBezTo>
                  <a:pt x="78478" y="4160"/>
                  <a:pt x="78512" y="3948"/>
                  <a:pt x="78524" y="3746"/>
                </a:cubicBezTo>
                <a:cubicBezTo>
                  <a:pt x="78660" y="2618"/>
                  <a:pt x="78720" y="1490"/>
                  <a:pt x="78750" y="361"/>
                </a:cubicBezTo>
                <a:lnTo>
                  <a:pt x="78750" y="0"/>
                </a:lnTo>
                <a:close/>
              </a:path>
            </a:pathLst>
          </a:custGeom>
          <a:solidFill>
            <a:srgbClr val="FFFBF5">
              <a:alpha val="379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79" name="Shape 179"/>
        <p:cNvGrpSpPr/>
        <p:nvPr/>
      </p:nvGrpSpPr>
      <p:grpSpPr>
        <a:xfrm>
          <a:off x="0" y="0"/>
          <a:ext cx="0" cy="0"/>
          <a:chOff x="0" y="0"/>
          <a:chExt cx="0" cy="0"/>
        </a:xfrm>
      </p:grpSpPr>
      <p:sp>
        <p:nvSpPr>
          <p:cNvPr id="180" name="Google Shape;180;p22"/>
          <p:cNvSpPr/>
          <p:nvPr/>
        </p:nvSpPr>
        <p:spPr>
          <a:xfrm flipH="1">
            <a:off x="7463803" y="-16888"/>
            <a:ext cx="1727803" cy="1263488"/>
          </a:xfrm>
          <a:custGeom>
            <a:rect b="b" l="l" r="r" t="t"/>
            <a:pathLst>
              <a:path extrusionOk="0" h="61611" w="58679">
                <a:moveTo>
                  <a:pt x="0" y="0"/>
                </a:moveTo>
                <a:lnTo>
                  <a:pt x="0" y="61221"/>
                </a:lnTo>
                <a:cubicBezTo>
                  <a:pt x="1143" y="61483"/>
                  <a:pt x="2397" y="61611"/>
                  <a:pt x="3699" y="61611"/>
                </a:cubicBezTo>
                <a:cubicBezTo>
                  <a:pt x="9201" y="61611"/>
                  <a:pt x="15583" y="59335"/>
                  <a:pt x="18296" y="55308"/>
                </a:cubicBezTo>
                <a:cubicBezTo>
                  <a:pt x="20673" y="51772"/>
                  <a:pt x="21260" y="45694"/>
                  <a:pt x="21681" y="41466"/>
                </a:cubicBezTo>
                <a:cubicBezTo>
                  <a:pt x="21982" y="38367"/>
                  <a:pt x="21064" y="35357"/>
                  <a:pt x="21064" y="32273"/>
                </a:cubicBezTo>
                <a:cubicBezTo>
                  <a:pt x="21064" y="29324"/>
                  <a:pt x="21952" y="26857"/>
                  <a:pt x="23216" y="24254"/>
                </a:cubicBezTo>
                <a:cubicBezTo>
                  <a:pt x="25641" y="19242"/>
                  <a:pt x="29708" y="17123"/>
                  <a:pt x="34841" y="17123"/>
                </a:cubicBezTo>
                <a:cubicBezTo>
                  <a:pt x="35503" y="17123"/>
                  <a:pt x="36182" y="17159"/>
                  <a:pt x="36877" y="17227"/>
                </a:cubicBezTo>
                <a:cubicBezTo>
                  <a:pt x="39682" y="17497"/>
                  <a:pt x="43430" y="18201"/>
                  <a:pt x="47020" y="18201"/>
                </a:cubicBezTo>
                <a:cubicBezTo>
                  <a:pt x="50439" y="18201"/>
                  <a:pt x="53715" y="17562"/>
                  <a:pt x="55895" y="15301"/>
                </a:cubicBezTo>
                <a:cubicBezTo>
                  <a:pt x="58679" y="12428"/>
                  <a:pt x="57701" y="6831"/>
                  <a:pt x="56497" y="3491"/>
                </a:cubicBezTo>
                <a:cubicBezTo>
                  <a:pt x="56031" y="2242"/>
                  <a:pt x="55384" y="1068"/>
                  <a:pt x="545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flipH="1">
            <a:off x="7946185" y="-94300"/>
            <a:ext cx="1440714" cy="129314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706398" y="40447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0" y="4347725"/>
            <a:ext cx="1243550" cy="795768"/>
          </a:xfrm>
          <a:custGeom>
            <a:rect b="b" l="l" r="r" t="t"/>
            <a:pathLst>
              <a:path extrusionOk="0" h="35971" w="56212">
                <a:moveTo>
                  <a:pt x="36763" y="0"/>
                </a:moveTo>
                <a:cubicBezTo>
                  <a:pt x="24800" y="0"/>
                  <a:pt x="10221" y="4623"/>
                  <a:pt x="0" y="11266"/>
                </a:cubicBezTo>
                <a:lnTo>
                  <a:pt x="0" y="35971"/>
                </a:lnTo>
                <a:lnTo>
                  <a:pt x="23412" y="35971"/>
                </a:lnTo>
                <a:cubicBezTo>
                  <a:pt x="23682" y="35324"/>
                  <a:pt x="23953" y="34707"/>
                  <a:pt x="24239" y="34105"/>
                </a:cubicBezTo>
                <a:cubicBezTo>
                  <a:pt x="30573" y="21030"/>
                  <a:pt x="39119" y="25078"/>
                  <a:pt x="51051" y="20850"/>
                </a:cubicBezTo>
                <a:cubicBezTo>
                  <a:pt x="55595" y="19240"/>
                  <a:pt x="56211" y="11958"/>
                  <a:pt x="53834" y="6948"/>
                </a:cubicBezTo>
                <a:cubicBezTo>
                  <a:pt x="51457" y="1952"/>
                  <a:pt x="44897" y="463"/>
                  <a:pt x="39751" y="102"/>
                </a:cubicBezTo>
                <a:cubicBezTo>
                  <a:pt x="38777" y="33"/>
                  <a:pt x="37779" y="0"/>
                  <a:pt x="367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8604453" y="2802700"/>
            <a:ext cx="660312"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accen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flipH="1" rot="10800000">
            <a:off x="7996250" y="3870446"/>
            <a:ext cx="1152773" cy="1273054"/>
          </a:xfrm>
          <a:custGeom>
            <a:rect b="b" l="l" r="r" t="t"/>
            <a:pathLst>
              <a:path extrusionOk="0" h="44897" w="40655">
                <a:moveTo>
                  <a:pt x="1099" y="0"/>
                </a:moveTo>
                <a:cubicBezTo>
                  <a:pt x="1" y="6109"/>
                  <a:pt x="1325" y="13586"/>
                  <a:pt x="3236" y="18521"/>
                </a:cubicBezTo>
                <a:cubicBezTo>
                  <a:pt x="6802" y="27639"/>
                  <a:pt x="13422" y="30874"/>
                  <a:pt x="22795" y="32378"/>
                </a:cubicBezTo>
                <a:cubicBezTo>
                  <a:pt x="27610" y="33146"/>
                  <a:pt x="30348" y="33898"/>
                  <a:pt x="33493" y="37720"/>
                </a:cubicBezTo>
                <a:cubicBezTo>
                  <a:pt x="35479" y="40127"/>
                  <a:pt x="37781" y="43181"/>
                  <a:pt x="40655" y="44896"/>
                </a:cubicBezTo>
                <a:lnTo>
                  <a:pt x="406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86" name="Shape 186"/>
        <p:cNvGrpSpPr/>
        <p:nvPr/>
      </p:nvGrpSpPr>
      <p:grpSpPr>
        <a:xfrm>
          <a:off x="0" y="0"/>
          <a:ext cx="0" cy="0"/>
          <a:chOff x="0" y="0"/>
          <a:chExt cx="0" cy="0"/>
        </a:xfrm>
      </p:grpSpPr>
      <p:sp>
        <p:nvSpPr>
          <p:cNvPr id="187" name="Google Shape;187;p23"/>
          <p:cNvSpPr/>
          <p:nvPr/>
        </p:nvSpPr>
        <p:spPr>
          <a:xfrm flipH="1">
            <a:off x="6845922" y="404604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flipH="1">
            <a:off x="8290388" y="-9040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a:off x="-891450" y="-90399"/>
            <a:ext cx="1317091" cy="2067901"/>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20" name="Google Shape;20;p4"/>
          <p:cNvSpPr txBox="1"/>
          <p:nvPr>
            <p:ph idx="1" type="body"/>
          </p:nvPr>
        </p:nvSpPr>
        <p:spPr>
          <a:xfrm>
            <a:off x="720000" y="1152475"/>
            <a:ext cx="7704000" cy="336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21" name="Google Shape;21;p4"/>
          <p:cNvSpPr/>
          <p:nvPr/>
        </p:nvSpPr>
        <p:spPr>
          <a:xfrm flipH="1">
            <a:off x="8290388" y="-9040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891450" y="-90399"/>
            <a:ext cx="1317091" cy="2067901"/>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flipH="1">
            <a:off x="6845922" y="404604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532523" y="413367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idx="1" type="subTitle"/>
          </p:nvPr>
        </p:nvSpPr>
        <p:spPr>
          <a:xfrm>
            <a:off x="1290763" y="1707875"/>
            <a:ext cx="2907600" cy="713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8" name="Google Shape;28;p5"/>
          <p:cNvSpPr txBox="1"/>
          <p:nvPr>
            <p:ph idx="2" type="subTitle"/>
          </p:nvPr>
        </p:nvSpPr>
        <p:spPr>
          <a:xfrm>
            <a:off x="4945638" y="1707875"/>
            <a:ext cx="2907600" cy="713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aleway"/>
              <a:buNone/>
              <a:defRPr sz="1800">
                <a:solidFill>
                  <a:schemeClr val="dk1"/>
                </a:solidFill>
                <a:latin typeface="Reem Kufi"/>
                <a:ea typeface="Reem Kufi"/>
                <a:cs typeface="Reem Kufi"/>
                <a:sym typeface="Reem Kufi"/>
              </a:defRPr>
            </a:lvl1pPr>
            <a:lvl2pPr lvl="1"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rtl="0" algn="ctr">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p:txBody>
      </p:sp>
      <p:sp>
        <p:nvSpPr>
          <p:cNvPr id="29" name="Google Shape;29;p5"/>
          <p:cNvSpPr txBox="1"/>
          <p:nvPr>
            <p:ph idx="3" type="subTitle"/>
          </p:nvPr>
        </p:nvSpPr>
        <p:spPr>
          <a:xfrm>
            <a:off x="1290775" y="2501350"/>
            <a:ext cx="2907600" cy="186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 name="Google Shape;30;p5"/>
          <p:cNvSpPr txBox="1"/>
          <p:nvPr>
            <p:ph idx="4" type="subTitle"/>
          </p:nvPr>
        </p:nvSpPr>
        <p:spPr>
          <a:xfrm>
            <a:off x="4945650" y="2501350"/>
            <a:ext cx="2907600" cy="186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 name="Google Shape;31;p5"/>
          <p:cNvSpPr txBox="1"/>
          <p:nvPr>
            <p:ph type="title"/>
          </p:nvPr>
        </p:nvSpPr>
        <p:spPr>
          <a:xfrm>
            <a:off x="720000" y="445025"/>
            <a:ext cx="7704000" cy="1136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 name="Google Shape;32;p5"/>
          <p:cNvSpPr/>
          <p:nvPr/>
        </p:nvSpPr>
        <p:spPr>
          <a:xfrm flipH="1">
            <a:off x="6845922" y="404604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891450" y="-90399"/>
            <a:ext cx="1317091" cy="2067901"/>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flipH="1">
            <a:off x="8290388" y="-9040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p:nvPr/>
        </p:nvSpPr>
        <p:spPr>
          <a:xfrm flipH="1">
            <a:off x="6845922" y="404604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flipH="1">
            <a:off x="8290388" y="-9040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p:nvPr/>
        </p:nvSpPr>
        <p:spPr>
          <a:xfrm>
            <a:off x="-891450" y="-90399"/>
            <a:ext cx="1317091" cy="2067901"/>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6"/>
          <p:cNvSpPr/>
          <p:nvPr/>
        </p:nvSpPr>
        <p:spPr>
          <a:xfrm>
            <a:off x="-532523" y="4133674"/>
            <a:ext cx="1317091" cy="872196"/>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7"/>
          <p:cNvSpPr txBox="1"/>
          <p:nvPr>
            <p:ph type="title"/>
          </p:nvPr>
        </p:nvSpPr>
        <p:spPr>
          <a:xfrm>
            <a:off x="720000" y="445025"/>
            <a:ext cx="4362300" cy="152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45" name="Google Shape;45;p7"/>
          <p:cNvSpPr txBox="1"/>
          <p:nvPr>
            <p:ph idx="1" type="body"/>
          </p:nvPr>
        </p:nvSpPr>
        <p:spPr>
          <a:xfrm>
            <a:off x="720000" y="2080975"/>
            <a:ext cx="4362300" cy="22842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Clr>
                <a:srgbClr val="E76A28"/>
              </a:buClr>
              <a:buSzPts val="1200"/>
              <a:buFont typeface="Nunito Light"/>
              <a:buChar char="○"/>
              <a:defRPr/>
            </a:lvl2pPr>
            <a:lvl3pPr indent="-304800" lvl="2" marL="1371600" rtl="0">
              <a:lnSpc>
                <a:spcPct val="100000"/>
              </a:lnSpc>
              <a:spcBef>
                <a:spcPts val="0"/>
              </a:spcBef>
              <a:spcAft>
                <a:spcPts val="0"/>
              </a:spcAft>
              <a:buClr>
                <a:srgbClr val="E76A28"/>
              </a:buClr>
              <a:buSzPts val="1200"/>
              <a:buFont typeface="Nunito Light"/>
              <a:buChar char="■"/>
              <a:defRPr/>
            </a:lvl3pPr>
            <a:lvl4pPr indent="-304800" lvl="3" marL="1828800" rtl="0">
              <a:lnSpc>
                <a:spcPct val="100000"/>
              </a:lnSpc>
              <a:spcBef>
                <a:spcPts val="0"/>
              </a:spcBef>
              <a:spcAft>
                <a:spcPts val="0"/>
              </a:spcAft>
              <a:buClr>
                <a:srgbClr val="E76A28"/>
              </a:buClr>
              <a:buSzPts val="1200"/>
              <a:buFont typeface="Nunito Light"/>
              <a:buChar char="●"/>
              <a:defRPr/>
            </a:lvl4pPr>
            <a:lvl5pPr indent="-304800" lvl="4" marL="2286000" rtl="0">
              <a:lnSpc>
                <a:spcPct val="100000"/>
              </a:lnSpc>
              <a:spcBef>
                <a:spcPts val="0"/>
              </a:spcBef>
              <a:spcAft>
                <a:spcPts val="0"/>
              </a:spcAft>
              <a:buClr>
                <a:srgbClr val="E76A28"/>
              </a:buClr>
              <a:buSzPts val="1200"/>
              <a:buFont typeface="Nunito Light"/>
              <a:buChar char="○"/>
              <a:defRPr/>
            </a:lvl5pPr>
            <a:lvl6pPr indent="-304800" lvl="5" marL="2743200" rtl="0">
              <a:lnSpc>
                <a:spcPct val="100000"/>
              </a:lnSpc>
              <a:spcBef>
                <a:spcPts val="0"/>
              </a:spcBef>
              <a:spcAft>
                <a:spcPts val="0"/>
              </a:spcAft>
              <a:buClr>
                <a:srgbClr val="999999"/>
              </a:buClr>
              <a:buSzPts val="1200"/>
              <a:buFont typeface="Nunito Light"/>
              <a:buChar char="■"/>
              <a:defRPr/>
            </a:lvl6pPr>
            <a:lvl7pPr indent="-304800" lvl="6" marL="3200400" rtl="0">
              <a:lnSpc>
                <a:spcPct val="100000"/>
              </a:lnSpc>
              <a:spcBef>
                <a:spcPts val="0"/>
              </a:spcBef>
              <a:spcAft>
                <a:spcPts val="0"/>
              </a:spcAft>
              <a:buClr>
                <a:srgbClr val="999999"/>
              </a:buClr>
              <a:buSzPts val="1200"/>
              <a:buFont typeface="Nunito Light"/>
              <a:buChar char="●"/>
              <a:defRPr/>
            </a:lvl7pPr>
            <a:lvl8pPr indent="-304800" lvl="7" marL="3657600" rtl="0">
              <a:lnSpc>
                <a:spcPct val="100000"/>
              </a:lnSpc>
              <a:spcBef>
                <a:spcPts val="0"/>
              </a:spcBef>
              <a:spcAft>
                <a:spcPts val="0"/>
              </a:spcAft>
              <a:buClr>
                <a:srgbClr val="999999"/>
              </a:buClr>
              <a:buSzPts val="1200"/>
              <a:buFont typeface="Nunito Light"/>
              <a:buChar char="○"/>
              <a:defRPr/>
            </a:lvl8pPr>
            <a:lvl9pPr indent="-304800" lvl="8" marL="4114800" rtl="0">
              <a:lnSpc>
                <a:spcPct val="100000"/>
              </a:lnSpc>
              <a:spcBef>
                <a:spcPts val="0"/>
              </a:spcBef>
              <a:spcAft>
                <a:spcPts val="0"/>
              </a:spcAft>
              <a:buClr>
                <a:srgbClr val="999999"/>
              </a:buClr>
              <a:buSzPts val="1200"/>
              <a:buFont typeface="Nunito Light"/>
              <a:buChar char="■"/>
              <a:defRPr/>
            </a:lvl9pPr>
          </a:lstStyle>
          <a:p/>
        </p:txBody>
      </p:sp>
      <p:sp>
        <p:nvSpPr>
          <p:cNvPr id="46" name="Google Shape;46;p7"/>
          <p:cNvSpPr/>
          <p:nvPr>
            <p:ph idx="2" type="pic"/>
          </p:nvPr>
        </p:nvSpPr>
        <p:spPr>
          <a:xfrm>
            <a:off x="5174500" y="460350"/>
            <a:ext cx="3513000" cy="4222800"/>
          </a:xfrm>
          <a:prstGeom prst="flowChartAlternateProcess">
            <a:avLst/>
          </a:prstGeom>
          <a:noFill/>
          <a:ln cap="flat" cmpd="sng" w="38100">
            <a:solidFill>
              <a:schemeClr val="dk2"/>
            </a:solidFill>
            <a:prstDash val="solid"/>
            <a:round/>
            <a:headEnd len="sm" w="sm" type="none"/>
            <a:tailEnd len="sm" w="sm" type="none"/>
          </a:ln>
        </p:spPr>
      </p:sp>
      <p:sp>
        <p:nvSpPr>
          <p:cNvPr id="47" name="Google Shape;47;p7"/>
          <p:cNvSpPr/>
          <p:nvPr/>
        </p:nvSpPr>
        <p:spPr>
          <a:xfrm>
            <a:off x="15501" y="405226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p:nvPr/>
        </p:nvSpPr>
        <p:spPr>
          <a:xfrm flipH="1">
            <a:off x="-484424" y="1024"/>
            <a:ext cx="1199524" cy="1067959"/>
          </a:xfrm>
          <a:custGeom>
            <a:rect b="b" l="l" r="r" t="t"/>
            <a:pathLst>
              <a:path extrusionOk="0" h="40871" w="45906">
                <a:moveTo>
                  <a:pt x="10789" y="0"/>
                </a:moveTo>
                <a:cubicBezTo>
                  <a:pt x="10789" y="0"/>
                  <a:pt x="1" y="6018"/>
                  <a:pt x="6034" y="14790"/>
                </a:cubicBezTo>
                <a:cubicBezTo>
                  <a:pt x="12067" y="23562"/>
                  <a:pt x="8727" y="25683"/>
                  <a:pt x="8727" y="28196"/>
                </a:cubicBezTo>
                <a:cubicBezTo>
                  <a:pt x="8727" y="30693"/>
                  <a:pt x="4289" y="35989"/>
                  <a:pt x="10804" y="39931"/>
                </a:cubicBezTo>
                <a:cubicBezTo>
                  <a:pt x="11893" y="40590"/>
                  <a:pt x="12773" y="40870"/>
                  <a:pt x="13503" y="40870"/>
                </a:cubicBezTo>
                <a:cubicBezTo>
                  <a:pt x="17123" y="40870"/>
                  <a:pt x="17032" y="33951"/>
                  <a:pt x="20463" y="31972"/>
                </a:cubicBezTo>
                <a:cubicBezTo>
                  <a:pt x="21906" y="31140"/>
                  <a:pt x="23233" y="31032"/>
                  <a:pt x="24424" y="31032"/>
                </a:cubicBezTo>
                <a:cubicBezTo>
                  <a:pt x="24838" y="31032"/>
                  <a:pt x="25237" y="31045"/>
                  <a:pt x="25617" y="31045"/>
                </a:cubicBezTo>
                <a:cubicBezTo>
                  <a:pt x="27264" y="31045"/>
                  <a:pt x="28584" y="30801"/>
                  <a:pt x="29506" y="28196"/>
                </a:cubicBezTo>
                <a:cubicBezTo>
                  <a:pt x="30101" y="26508"/>
                  <a:pt x="31705" y="26242"/>
                  <a:pt x="33730" y="26242"/>
                </a:cubicBezTo>
                <a:cubicBezTo>
                  <a:pt x="34659" y="26242"/>
                  <a:pt x="35677" y="26298"/>
                  <a:pt x="36726" y="26298"/>
                </a:cubicBezTo>
                <a:cubicBezTo>
                  <a:pt x="40092" y="26298"/>
                  <a:pt x="43781" y="25722"/>
                  <a:pt x="45906" y="20868"/>
                </a:cubicBezTo>
                <a:lnTo>
                  <a:pt x="4590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7"/>
          <p:cNvSpPr/>
          <p:nvPr/>
        </p:nvSpPr>
        <p:spPr>
          <a:xfrm flipH="1" rot="-6678767">
            <a:off x="-382065" y="106677"/>
            <a:ext cx="1054751" cy="121176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52" name="Google Shape;52;p8"/>
          <p:cNvSpPr/>
          <p:nvPr/>
        </p:nvSpPr>
        <p:spPr>
          <a:xfrm flipH="1">
            <a:off x="6845922" y="404604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8290388" y="-9040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891450" y="-90399"/>
            <a:ext cx="1317091" cy="2067901"/>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 name="Shape 56"/>
        <p:cNvGrpSpPr/>
        <p:nvPr/>
      </p:nvGrpSpPr>
      <p:grpSpPr>
        <a:xfrm>
          <a:off x="0" y="0"/>
          <a:ext cx="0" cy="0"/>
          <a:chOff x="0" y="0"/>
          <a:chExt cx="0" cy="0"/>
        </a:xfrm>
      </p:grpSpPr>
      <p:sp>
        <p:nvSpPr>
          <p:cNvPr id="57" name="Google Shape;57;p9"/>
          <p:cNvSpPr txBox="1"/>
          <p:nvPr>
            <p:ph type="title"/>
          </p:nvPr>
        </p:nvSpPr>
        <p:spPr>
          <a:xfrm>
            <a:off x="2241425" y="1293100"/>
            <a:ext cx="46611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8" name="Google Shape;58;p9"/>
          <p:cNvSpPr txBox="1"/>
          <p:nvPr>
            <p:ph idx="1" type="subTitle"/>
          </p:nvPr>
        </p:nvSpPr>
        <p:spPr>
          <a:xfrm>
            <a:off x="2241475" y="2168600"/>
            <a:ext cx="4661100" cy="168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9" name="Google Shape;59;p9"/>
          <p:cNvSpPr/>
          <p:nvPr/>
        </p:nvSpPr>
        <p:spPr>
          <a:xfrm flipH="1">
            <a:off x="6845922" y="4046043"/>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
          <p:cNvSpPr/>
          <p:nvPr/>
        </p:nvSpPr>
        <p:spPr>
          <a:xfrm flipH="1">
            <a:off x="8290388" y="-90400"/>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a:off x="-891450" y="-90399"/>
            <a:ext cx="1317091" cy="2067901"/>
          </a:xfrm>
          <a:custGeom>
            <a:rect b="b" l="l" r="r" t="t"/>
            <a:pathLst>
              <a:path extrusionOk="0" h="27955" w="29401">
                <a:moveTo>
                  <a:pt x="15772" y="1"/>
                </a:moveTo>
                <a:cubicBezTo>
                  <a:pt x="9763" y="1"/>
                  <a:pt x="5698" y="3755"/>
                  <a:pt x="3627" y="5287"/>
                </a:cubicBezTo>
                <a:cubicBezTo>
                  <a:pt x="1174" y="7092"/>
                  <a:pt x="0" y="11456"/>
                  <a:pt x="978" y="14314"/>
                </a:cubicBezTo>
                <a:cubicBezTo>
                  <a:pt x="1866" y="16902"/>
                  <a:pt x="3401" y="19174"/>
                  <a:pt x="3762" y="21927"/>
                </a:cubicBezTo>
                <a:cubicBezTo>
                  <a:pt x="3927" y="23221"/>
                  <a:pt x="3732" y="24229"/>
                  <a:pt x="4725" y="25252"/>
                </a:cubicBezTo>
                <a:cubicBezTo>
                  <a:pt x="5763" y="26321"/>
                  <a:pt x="7283" y="26907"/>
                  <a:pt x="8682" y="27329"/>
                </a:cubicBezTo>
                <a:cubicBezTo>
                  <a:pt x="9959" y="27714"/>
                  <a:pt x="11584" y="27954"/>
                  <a:pt x="13183" y="27954"/>
                </a:cubicBezTo>
                <a:cubicBezTo>
                  <a:pt x="14579" y="27954"/>
                  <a:pt x="15955" y="27772"/>
                  <a:pt x="17062" y="27344"/>
                </a:cubicBezTo>
                <a:cubicBezTo>
                  <a:pt x="18537" y="26772"/>
                  <a:pt x="19801" y="25463"/>
                  <a:pt x="20914" y="24365"/>
                </a:cubicBezTo>
                <a:cubicBezTo>
                  <a:pt x="22178" y="23101"/>
                  <a:pt x="23577" y="22168"/>
                  <a:pt x="24931" y="21040"/>
                </a:cubicBezTo>
                <a:cubicBezTo>
                  <a:pt x="27264" y="19069"/>
                  <a:pt x="28452" y="16661"/>
                  <a:pt x="28648" y="13652"/>
                </a:cubicBezTo>
                <a:cubicBezTo>
                  <a:pt x="28828" y="10839"/>
                  <a:pt x="29400" y="7032"/>
                  <a:pt x="27670" y="4550"/>
                </a:cubicBezTo>
                <a:cubicBezTo>
                  <a:pt x="26617" y="3060"/>
                  <a:pt x="24856" y="3000"/>
                  <a:pt x="23412" y="2142"/>
                </a:cubicBezTo>
                <a:cubicBezTo>
                  <a:pt x="22043" y="1300"/>
                  <a:pt x="20553" y="698"/>
                  <a:pt x="18988" y="352"/>
                </a:cubicBezTo>
                <a:cubicBezTo>
                  <a:pt x="17861" y="108"/>
                  <a:pt x="16789" y="1"/>
                  <a:pt x="157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9"/>
          <p:cNvSpPr/>
          <p:nvPr/>
        </p:nvSpPr>
        <p:spPr>
          <a:xfrm rot="10800000">
            <a:off x="-401372" y="-70898"/>
            <a:ext cx="1054787" cy="121179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10"/>
          <p:cNvSpPr/>
          <p:nvPr>
            <p:ph idx="2" type="pic"/>
          </p:nvPr>
        </p:nvSpPr>
        <p:spPr>
          <a:xfrm>
            <a:off x="0" y="0"/>
            <a:ext cx="9144000" cy="5143500"/>
          </a:xfrm>
          <a:prstGeom prst="rect">
            <a:avLst/>
          </a:prstGeom>
          <a:noFill/>
          <a:ln>
            <a:noFill/>
          </a:ln>
        </p:spPr>
      </p:sp>
      <p:sp>
        <p:nvSpPr>
          <p:cNvPr id="65" name="Google Shape;65;p10"/>
          <p:cNvSpPr txBox="1"/>
          <p:nvPr>
            <p:ph type="title"/>
          </p:nvPr>
        </p:nvSpPr>
        <p:spPr>
          <a:xfrm>
            <a:off x="720000" y="4140600"/>
            <a:ext cx="7704000" cy="4680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Reem Kufi"/>
              <a:buNone/>
              <a:defRPr sz="3000">
                <a:solidFill>
                  <a:schemeClr val="dk1"/>
                </a:solidFill>
                <a:latin typeface="Reem Kufi"/>
                <a:ea typeface="Reem Kufi"/>
                <a:cs typeface="Reem Kufi"/>
                <a:sym typeface="Reem Kufi"/>
              </a:defRPr>
            </a:lvl1pPr>
            <a:lvl2pPr lvl="1"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b="1" sz="3000">
                <a:solidFill>
                  <a:schemeClr val="dk1"/>
                </a:solidFill>
                <a:latin typeface="Raleway"/>
                <a:ea typeface="Raleway"/>
                <a:cs typeface="Raleway"/>
                <a:sym typeface="Raleway"/>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1.jpg"/><Relationship Id="rId5" Type="http://schemas.openxmlformats.org/officeDocument/2006/relationships/image" Target="../media/image2.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hyperlink" Target="https://drive.google.com/file/d/1pa-xjD_t7XLg4kHsuNK1nl78kwWIGkdY/view?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hyperlink" Target="https://drive.google.com/file/d/1qzXiaVBYgwjq_NHsUOpzqET23Usny4on/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ctrTitle"/>
          </p:nvPr>
        </p:nvSpPr>
        <p:spPr>
          <a:xfrm>
            <a:off x="1440150" y="1753225"/>
            <a:ext cx="6263700" cy="150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Assignment 6:</a:t>
            </a:r>
            <a:endParaRPr sz="3600"/>
          </a:p>
          <a:p>
            <a:pPr indent="0" lvl="0" marL="0" rtl="0" algn="ctr">
              <a:spcBef>
                <a:spcPts val="0"/>
              </a:spcBef>
              <a:spcAft>
                <a:spcPts val="0"/>
              </a:spcAft>
              <a:buNone/>
            </a:pPr>
            <a:r>
              <a:rPr lang="en" sz="5400"/>
              <a:t>Med-Fi Prototyping</a:t>
            </a:r>
            <a:endParaRPr sz="5400"/>
          </a:p>
        </p:txBody>
      </p:sp>
      <p:sp>
        <p:nvSpPr>
          <p:cNvPr id="196" name="Google Shape;196;p24"/>
          <p:cNvSpPr txBox="1"/>
          <p:nvPr>
            <p:ph idx="1" type="subTitle"/>
          </p:nvPr>
        </p:nvSpPr>
        <p:spPr>
          <a:xfrm>
            <a:off x="1730850" y="3517925"/>
            <a:ext cx="5682300" cy="40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Melody Fuentes</a:t>
            </a:r>
            <a:endParaRPr>
              <a:latin typeface="Nunito"/>
              <a:ea typeface="Nunito"/>
              <a:cs typeface="Nunito"/>
              <a:sym typeface="Nunito"/>
            </a:endParaRPr>
          </a:p>
          <a:p>
            <a:pPr indent="0" lvl="0" marL="0" rtl="0" algn="ctr">
              <a:spcBef>
                <a:spcPts val="0"/>
              </a:spcBef>
              <a:spcAft>
                <a:spcPts val="0"/>
              </a:spcAft>
              <a:buNone/>
            </a:pPr>
            <a:r>
              <a:rPr lang="en">
                <a:latin typeface="Nunito"/>
                <a:ea typeface="Nunito"/>
                <a:cs typeface="Nunito"/>
                <a:sym typeface="Nunito"/>
              </a:rPr>
              <a:t>Hamidou Guechtouli</a:t>
            </a:r>
            <a:endParaRPr>
              <a:latin typeface="Nunito"/>
              <a:ea typeface="Nunito"/>
              <a:cs typeface="Nunito"/>
              <a:sym typeface="Nunito"/>
            </a:endParaRPr>
          </a:p>
          <a:p>
            <a:pPr indent="0" lvl="0" marL="0" rtl="0" algn="ctr">
              <a:spcBef>
                <a:spcPts val="0"/>
              </a:spcBef>
              <a:spcAft>
                <a:spcPts val="0"/>
              </a:spcAft>
              <a:buNone/>
            </a:pPr>
            <a:r>
              <a:rPr lang="en">
                <a:latin typeface="Nunito"/>
                <a:ea typeface="Nunito"/>
                <a:cs typeface="Nunito"/>
                <a:sym typeface="Nunito"/>
              </a:rPr>
              <a:t>Blaine Wells</a:t>
            </a:r>
            <a:endParaRPr>
              <a:latin typeface="Nunito"/>
              <a:ea typeface="Nunito"/>
              <a:cs typeface="Nunito"/>
              <a:sym typeface="Nunito"/>
            </a:endParaRPr>
          </a:p>
          <a:p>
            <a:pPr indent="0" lvl="0" marL="0" rtl="0" algn="ctr">
              <a:spcBef>
                <a:spcPts val="0"/>
              </a:spcBef>
              <a:spcAft>
                <a:spcPts val="0"/>
              </a:spcAft>
              <a:buNone/>
            </a:pPr>
            <a:r>
              <a:rPr lang="en">
                <a:latin typeface="Nunito"/>
                <a:ea typeface="Nunito"/>
                <a:cs typeface="Nunito"/>
                <a:sym typeface="Nunito"/>
              </a:rPr>
              <a:t>Dante Danelian</a:t>
            </a:r>
            <a:endParaRPr>
              <a:latin typeface="Nunito"/>
              <a:ea typeface="Nunito"/>
              <a:cs typeface="Nunito"/>
              <a:sym typeface="Nunito"/>
            </a:endParaRPr>
          </a:p>
        </p:txBody>
      </p:sp>
      <p:sp>
        <p:nvSpPr>
          <p:cNvPr id="197" name="Google Shape;197;p24"/>
          <p:cNvSpPr/>
          <p:nvPr/>
        </p:nvSpPr>
        <p:spPr>
          <a:xfrm>
            <a:off x="-18376" y="0"/>
            <a:ext cx="2628673" cy="1922263"/>
          </a:xfrm>
          <a:custGeom>
            <a:rect b="b" l="l" r="r" t="t"/>
            <a:pathLst>
              <a:path extrusionOk="0" h="61611" w="58679">
                <a:moveTo>
                  <a:pt x="0" y="0"/>
                </a:moveTo>
                <a:lnTo>
                  <a:pt x="0" y="61221"/>
                </a:lnTo>
                <a:cubicBezTo>
                  <a:pt x="1143" y="61483"/>
                  <a:pt x="2397" y="61611"/>
                  <a:pt x="3699" y="61611"/>
                </a:cubicBezTo>
                <a:cubicBezTo>
                  <a:pt x="9201" y="61611"/>
                  <a:pt x="15583" y="59335"/>
                  <a:pt x="18296" y="55308"/>
                </a:cubicBezTo>
                <a:cubicBezTo>
                  <a:pt x="20673" y="51772"/>
                  <a:pt x="21260" y="45694"/>
                  <a:pt x="21681" y="41466"/>
                </a:cubicBezTo>
                <a:cubicBezTo>
                  <a:pt x="21982" y="38367"/>
                  <a:pt x="21064" y="35357"/>
                  <a:pt x="21064" y="32273"/>
                </a:cubicBezTo>
                <a:cubicBezTo>
                  <a:pt x="21064" y="29324"/>
                  <a:pt x="21952" y="26857"/>
                  <a:pt x="23216" y="24254"/>
                </a:cubicBezTo>
                <a:cubicBezTo>
                  <a:pt x="25641" y="19242"/>
                  <a:pt x="29708" y="17123"/>
                  <a:pt x="34841" y="17123"/>
                </a:cubicBezTo>
                <a:cubicBezTo>
                  <a:pt x="35503" y="17123"/>
                  <a:pt x="36182" y="17159"/>
                  <a:pt x="36877" y="17227"/>
                </a:cubicBezTo>
                <a:cubicBezTo>
                  <a:pt x="39682" y="17497"/>
                  <a:pt x="43430" y="18201"/>
                  <a:pt x="47020" y="18201"/>
                </a:cubicBezTo>
                <a:cubicBezTo>
                  <a:pt x="50439" y="18201"/>
                  <a:pt x="53715" y="17562"/>
                  <a:pt x="55895" y="15301"/>
                </a:cubicBezTo>
                <a:cubicBezTo>
                  <a:pt x="58679" y="12428"/>
                  <a:pt x="57701" y="6831"/>
                  <a:pt x="56497" y="3491"/>
                </a:cubicBezTo>
                <a:cubicBezTo>
                  <a:pt x="56031" y="2242"/>
                  <a:pt x="55384" y="1068"/>
                  <a:pt x="545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p:nvPr/>
        </p:nvSpPr>
        <p:spPr>
          <a:xfrm>
            <a:off x="-18376" y="0"/>
            <a:ext cx="2191897" cy="1967378"/>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p:nvPr/>
        </p:nvSpPr>
        <p:spPr>
          <a:xfrm>
            <a:off x="0" y="4244250"/>
            <a:ext cx="1405300" cy="899275"/>
          </a:xfrm>
          <a:custGeom>
            <a:rect b="b" l="l" r="r" t="t"/>
            <a:pathLst>
              <a:path extrusionOk="0" h="35971" w="56212">
                <a:moveTo>
                  <a:pt x="36763" y="0"/>
                </a:moveTo>
                <a:cubicBezTo>
                  <a:pt x="24800" y="0"/>
                  <a:pt x="10221" y="4623"/>
                  <a:pt x="0" y="11266"/>
                </a:cubicBezTo>
                <a:lnTo>
                  <a:pt x="0" y="35971"/>
                </a:lnTo>
                <a:lnTo>
                  <a:pt x="23412" y="35971"/>
                </a:lnTo>
                <a:cubicBezTo>
                  <a:pt x="23682" y="35324"/>
                  <a:pt x="23953" y="34707"/>
                  <a:pt x="24239" y="34105"/>
                </a:cubicBezTo>
                <a:cubicBezTo>
                  <a:pt x="30573" y="21030"/>
                  <a:pt x="39119" y="25078"/>
                  <a:pt x="51051" y="20850"/>
                </a:cubicBezTo>
                <a:cubicBezTo>
                  <a:pt x="55595" y="19240"/>
                  <a:pt x="56211" y="11958"/>
                  <a:pt x="53834" y="6948"/>
                </a:cubicBezTo>
                <a:cubicBezTo>
                  <a:pt x="51457" y="1952"/>
                  <a:pt x="44897" y="463"/>
                  <a:pt x="39751" y="102"/>
                </a:cubicBezTo>
                <a:cubicBezTo>
                  <a:pt x="38777" y="33"/>
                  <a:pt x="37779" y="0"/>
                  <a:pt x="367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p:nvPr/>
        </p:nvSpPr>
        <p:spPr>
          <a:xfrm flipH="1">
            <a:off x="-61487" y="2796375"/>
            <a:ext cx="871587" cy="2347150"/>
          </a:xfrm>
          <a:custGeom>
            <a:rect b="b" l="l" r="r" t="t"/>
            <a:pathLst>
              <a:path extrusionOk="0" h="93886" w="51187">
                <a:moveTo>
                  <a:pt x="50344" y="1"/>
                </a:moveTo>
                <a:cubicBezTo>
                  <a:pt x="49366" y="888"/>
                  <a:pt x="48327" y="1731"/>
                  <a:pt x="47244" y="2513"/>
                </a:cubicBezTo>
                <a:cubicBezTo>
                  <a:pt x="40323" y="7508"/>
                  <a:pt x="32198" y="10292"/>
                  <a:pt x="24630" y="14128"/>
                </a:cubicBezTo>
                <a:cubicBezTo>
                  <a:pt x="20282" y="16325"/>
                  <a:pt x="16009" y="18913"/>
                  <a:pt x="12624" y="22464"/>
                </a:cubicBezTo>
                <a:cubicBezTo>
                  <a:pt x="9223" y="26000"/>
                  <a:pt x="7102" y="30288"/>
                  <a:pt x="6500" y="35162"/>
                </a:cubicBezTo>
                <a:cubicBezTo>
                  <a:pt x="5808" y="40699"/>
                  <a:pt x="6620" y="46326"/>
                  <a:pt x="7267" y="51833"/>
                </a:cubicBezTo>
                <a:cubicBezTo>
                  <a:pt x="7990" y="57926"/>
                  <a:pt x="8245" y="64005"/>
                  <a:pt x="7508" y="70098"/>
                </a:cubicBezTo>
                <a:cubicBezTo>
                  <a:pt x="6500" y="78419"/>
                  <a:pt x="3957" y="86483"/>
                  <a:pt x="0" y="93886"/>
                </a:cubicBezTo>
                <a:lnTo>
                  <a:pt x="662" y="93886"/>
                </a:lnTo>
                <a:cubicBezTo>
                  <a:pt x="3656" y="88229"/>
                  <a:pt x="5838" y="82180"/>
                  <a:pt x="7132" y="75906"/>
                </a:cubicBezTo>
                <a:cubicBezTo>
                  <a:pt x="8396" y="69752"/>
                  <a:pt x="8817" y="63433"/>
                  <a:pt x="8381" y="57159"/>
                </a:cubicBezTo>
                <a:cubicBezTo>
                  <a:pt x="7975" y="51412"/>
                  <a:pt x="6876" y="45724"/>
                  <a:pt x="6831" y="39947"/>
                </a:cubicBezTo>
                <a:cubicBezTo>
                  <a:pt x="6801" y="37103"/>
                  <a:pt x="7012" y="34214"/>
                  <a:pt x="7824" y="31476"/>
                </a:cubicBezTo>
                <a:cubicBezTo>
                  <a:pt x="8591" y="28964"/>
                  <a:pt x="9840" y="26631"/>
                  <a:pt x="11510" y="24585"/>
                </a:cubicBezTo>
                <a:cubicBezTo>
                  <a:pt x="14700" y="20583"/>
                  <a:pt x="19078" y="17709"/>
                  <a:pt x="23562" y="15332"/>
                </a:cubicBezTo>
                <a:cubicBezTo>
                  <a:pt x="31281" y="11240"/>
                  <a:pt x="39676" y="8471"/>
                  <a:pt x="46883" y="3461"/>
                </a:cubicBezTo>
                <a:cubicBezTo>
                  <a:pt x="48403" y="2423"/>
                  <a:pt x="49847" y="1264"/>
                  <a:pt x="51186" y="1"/>
                </a:cubicBezTo>
                <a:close/>
              </a:path>
            </a:pathLst>
          </a:custGeom>
          <a:solidFill>
            <a:schemeClr val="dk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p:nvPr/>
        </p:nvSpPr>
        <p:spPr>
          <a:xfrm flipH="1">
            <a:off x="6827935" y="4018050"/>
            <a:ext cx="2316065" cy="1124923"/>
          </a:xfrm>
          <a:custGeom>
            <a:rect b="b" l="l" r="r" t="t"/>
            <a:pathLst>
              <a:path extrusionOk="0" h="29049" w="59808">
                <a:moveTo>
                  <a:pt x="3282" y="1"/>
                </a:moveTo>
                <a:cubicBezTo>
                  <a:pt x="1243" y="1"/>
                  <a:pt x="0" y="507"/>
                  <a:pt x="0" y="507"/>
                </a:cubicBezTo>
                <a:lnTo>
                  <a:pt x="0" y="29049"/>
                </a:lnTo>
                <a:lnTo>
                  <a:pt x="59807" y="29049"/>
                </a:lnTo>
                <a:cubicBezTo>
                  <a:pt x="59566" y="10031"/>
                  <a:pt x="28391" y="23391"/>
                  <a:pt x="18882" y="10046"/>
                </a:cubicBezTo>
                <a:cubicBezTo>
                  <a:pt x="12843" y="1547"/>
                  <a:pt x="6847" y="1"/>
                  <a:pt x="32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p:nvPr/>
        </p:nvSpPr>
        <p:spPr>
          <a:xfrm>
            <a:off x="7996350" y="-34200"/>
            <a:ext cx="1147650" cy="1021775"/>
          </a:xfrm>
          <a:custGeom>
            <a:rect b="b" l="l" r="r" t="t"/>
            <a:pathLst>
              <a:path extrusionOk="0" h="40871" w="45906">
                <a:moveTo>
                  <a:pt x="10789" y="0"/>
                </a:moveTo>
                <a:cubicBezTo>
                  <a:pt x="10789" y="0"/>
                  <a:pt x="1" y="6018"/>
                  <a:pt x="6034" y="14790"/>
                </a:cubicBezTo>
                <a:cubicBezTo>
                  <a:pt x="12067" y="23562"/>
                  <a:pt x="8727" y="25683"/>
                  <a:pt x="8727" y="28196"/>
                </a:cubicBezTo>
                <a:cubicBezTo>
                  <a:pt x="8727" y="30693"/>
                  <a:pt x="4289" y="35989"/>
                  <a:pt x="10804" y="39931"/>
                </a:cubicBezTo>
                <a:cubicBezTo>
                  <a:pt x="11893" y="40590"/>
                  <a:pt x="12773" y="40870"/>
                  <a:pt x="13503" y="40870"/>
                </a:cubicBezTo>
                <a:cubicBezTo>
                  <a:pt x="17123" y="40870"/>
                  <a:pt x="17032" y="33951"/>
                  <a:pt x="20463" y="31972"/>
                </a:cubicBezTo>
                <a:cubicBezTo>
                  <a:pt x="21906" y="31140"/>
                  <a:pt x="23233" y="31032"/>
                  <a:pt x="24424" y="31032"/>
                </a:cubicBezTo>
                <a:cubicBezTo>
                  <a:pt x="24838" y="31032"/>
                  <a:pt x="25237" y="31045"/>
                  <a:pt x="25617" y="31045"/>
                </a:cubicBezTo>
                <a:cubicBezTo>
                  <a:pt x="27264" y="31045"/>
                  <a:pt x="28584" y="30801"/>
                  <a:pt x="29506" y="28196"/>
                </a:cubicBezTo>
                <a:cubicBezTo>
                  <a:pt x="30101" y="26508"/>
                  <a:pt x="31705" y="26242"/>
                  <a:pt x="33730" y="26242"/>
                </a:cubicBezTo>
                <a:cubicBezTo>
                  <a:pt x="34659" y="26242"/>
                  <a:pt x="35677" y="26298"/>
                  <a:pt x="36726" y="26298"/>
                </a:cubicBezTo>
                <a:cubicBezTo>
                  <a:pt x="40092" y="26298"/>
                  <a:pt x="43781" y="25722"/>
                  <a:pt x="45906" y="20868"/>
                </a:cubicBezTo>
                <a:lnTo>
                  <a:pt x="4590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rot="6678767">
            <a:off x="8358214" y="71452"/>
            <a:ext cx="1054751" cy="1211761"/>
          </a:xfrm>
          <a:custGeom>
            <a:rect b="b" l="l" r="r" t="t"/>
            <a:pathLst>
              <a:path extrusionOk="0" h="63057" w="48929">
                <a:moveTo>
                  <a:pt x="45438" y="0"/>
                </a:moveTo>
                <a:cubicBezTo>
                  <a:pt x="45814" y="1790"/>
                  <a:pt x="46070" y="3536"/>
                  <a:pt x="46296" y="4995"/>
                </a:cubicBezTo>
                <a:lnTo>
                  <a:pt x="46356" y="5447"/>
                </a:lnTo>
                <a:cubicBezTo>
                  <a:pt x="46732" y="7824"/>
                  <a:pt x="47184" y="10788"/>
                  <a:pt x="46251" y="12729"/>
                </a:cubicBezTo>
                <a:cubicBezTo>
                  <a:pt x="45228" y="14910"/>
                  <a:pt x="41361" y="15813"/>
                  <a:pt x="39510" y="16234"/>
                </a:cubicBezTo>
                <a:cubicBezTo>
                  <a:pt x="38171" y="16550"/>
                  <a:pt x="36817" y="16806"/>
                  <a:pt x="35508" y="17047"/>
                </a:cubicBezTo>
                <a:cubicBezTo>
                  <a:pt x="33026" y="17528"/>
                  <a:pt x="30468" y="18010"/>
                  <a:pt x="27895" y="18882"/>
                </a:cubicBezTo>
                <a:cubicBezTo>
                  <a:pt x="23426" y="20402"/>
                  <a:pt x="19123" y="22057"/>
                  <a:pt x="15542" y="25397"/>
                </a:cubicBezTo>
                <a:cubicBezTo>
                  <a:pt x="10442" y="30167"/>
                  <a:pt x="10562" y="36681"/>
                  <a:pt x="10683" y="43001"/>
                </a:cubicBezTo>
                <a:cubicBezTo>
                  <a:pt x="10713" y="43918"/>
                  <a:pt x="10728" y="44881"/>
                  <a:pt x="10728" y="45814"/>
                </a:cubicBezTo>
                <a:cubicBezTo>
                  <a:pt x="10728" y="50809"/>
                  <a:pt x="9088" y="54390"/>
                  <a:pt x="5416" y="57414"/>
                </a:cubicBezTo>
                <a:cubicBezTo>
                  <a:pt x="3445" y="59009"/>
                  <a:pt x="1730" y="60213"/>
                  <a:pt x="0" y="61161"/>
                </a:cubicBezTo>
                <a:lnTo>
                  <a:pt x="0" y="63056"/>
                </a:lnTo>
                <a:cubicBezTo>
                  <a:pt x="2121" y="61988"/>
                  <a:pt x="4168" y="60619"/>
                  <a:pt x="6485" y="58723"/>
                </a:cubicBezTo>
                <a:cubicBezTo>
                  <a:pt x="10592" y="55338"/>
                  <a:pt x="12428" y="51366"/>
                  <a:pt x="12413" y="45799"/>
                </a:cubicBezTo>
                <a:cubicBezTo>
                  <a:pt x="12413" y="44866"/>
                  <a:pt x="12398" y="43903"/>
                  <a:pt x="12383" y="42970"/>
                </a:cubicBezTo>
                <a:cubicBezTo>
                  <a:pt x="12247" y="36757"/>
                  <a:pt x="12142" y="30889"/>
                  <a:pt x="16686" y="26631"/>
                </a:cubicBezTo>
                <a:cubicBezTo>
                  <a:pt x="20026" y="23516"/>
                  <a:pt x="24149" y="21952"/>
                  <a:pt x="28437" y="20477"/>
                </a:cubicBezTo>
                <a:cubicBezTo>
                  <a:pt x="30889" y="19650"/>
                  <a:pt x="33281" y="19198"/>
                  <a:pt x="35824" y="18717"/>
                </a:cubicBezTo>
                <a:cubicBezTo>
                  <a:pt x="37133" y="18461"/>
                  <a:pt x="38517" y="18205"/>
                  <a:pt x="39886" y="17874"/>
                </a:cubicBezTo>
                <a:cubicBezTo>
                  <a:pt x="43272" y="17092"/>
                  <a:pt x="46567" y="16009"/>
                  <a:pt x="47785" y="13451"/>
                </a:cubicBezTo>
                <a:cubicBezTo>
                  <a:pt x="48929" y="11044"/>
                  <a:pt x="48432" y="7794"/>
                  <a:pt x="48026" y="5191"/>
                </a:cubicBezTo>
                <a:lnTo>
                  <a:pt x="47966" y="4739"/>
                </a:lnTo>
                <a:cubicBezTo>
                  <a:pt x="47740" y="3340"/>
                  <a:pt x="47500" y="1700"/>
                  <a:pt x="47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Simple Task - Accessing a Memory</a:t>
            </a:r>
            <a:endParaRPr sz="4000"/>
          </a:p>
        </p:txBody>
      </p:sp>
      <p:sp>
        <p:nvSpPr>
          <p:cNvPr id="276" name="Google Shape;276;p33"/>
          <p:cNvSpPr txBox="1"/>
          <p:nvPr/>
        </p:nvSpPr>
        <p:spPr>
          <a:xfrm>
            <a:off x="527425" y="956575"/>
            <a:ext cx="4731300" cy="35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This task constitutes navigating to a tree with fruit, and tapping on that fruit to view </a:t>
            </a:r>
            <a:r>
              <a:rPr lang="en" sz="1800">
                <a:solidFill>
                  <a:schemeClr val="dk2"/>
                </a:solidFill>
                <a:latin typeface="Open Sans"/>
                <a:ea typeface="Open Sans"/>
                <a:cs typeface="Open Sans"/>
                <a:sym typeface="Open Sans"/>
              </a:rPr>
              <a:t>its associated memory</a:t>
            </a:r>
            <a:r>
              <a:rPr lang="en"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This task flow remains fairly similar in terms of user inputs, but some design changes were made to help the task </a:t>
            </a:r>
            <a:r>
              <a:rPr lang="en" sz="1800">
                <a:solidFill>
                  <a:schemeClr val="dk2"/>
                </a:solidFill>
                <a:latin typeface="Open Sans"/>
                <a:ea typeface="Open Sans"/>
                <a:cs typeface="Open Sans"/>
                <a:sym typeface="Open Sans"/>
              </a:rPr>
              <a:t>flow smoother</a:t>
            </a:r>
            <a:r>
              <a:rPr lang="en"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For instance, a green circle and popup were added to indicate which tree was ready to view. Furthermore, a time limit was added to several animations so as to not rely on constant user taps.</a:t>
            </a:r>
            <a:endParaRPr sz="1800">
              <a:solidFill>
                <a:schemeClr val="dk1"/>
              </a:solidFill>
              <a:latin typeface="Open Sans"/>
              <a:ea typeface="Open Sans"/>
              <a:cs typeface="Open Sans"/>
              <a:sym typeface="Open Sans"/>
            </a:endParaRPr>
          </a:p>
        </p:txBody>
      </p:sp>
      <p:pic>
        <p:nvPicPr>
          <p:cNvPr id="277" name="Google Shape;277;p33"/>
          <p:cNvPicPr preferRelativeResize="0"/>
          <p:nvPr/>
        </p:nvPicPr>
        <p:blipFill rotWithShape="1">
          <a:blip r:embed="rId3">
            <a:alphaModFix/>
          </a:blip>
          <a:srcRect b="0" l="0" r="1078" t="0"/>
          <a:stretch/>
        </p:blipFill>
        <p:spPr>
          <a:xfrm>
            <a:off x="7041125" y="1255317"/>
            <a:ext cx="1687676" cy="2692921"/>
          </a:xfrm>
          <a:prstGeom prst="rect">
            <a:avLst/>
          </a:prstGeom>
          <a:noFill/>
          <a:ln>
            <a:noFill/>
          </a:ln>
        </p:spPr>
      </p:pic>
      <p:pic>
        <p:nvPicPr>
          <p:cNvPr id="278" name="Google Shape;278;p33"/>
          <p:cNvPicPr preferRelativeResize="0"/>
          <p:nvPr/>
        </p:nvPicPr>
        <p:blipFill rotWithShape="1">
          <a:blip r:embed="rId4">
            <a:alphaModFix/>
          </a:blip>
          <a:srcRect b="0" l="0" r="0" t="0"/>
          <a:stretch/>
        </p:blipFill>
        <p:spPr>
          <a:xfrm>
            <a:off x="5268000" y="1263850"/>
            <a:ext cx="1687674" cy="2675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4"/>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Moderate</a:t>
            </a:r>
            <a:r>
              <a:rPr lang="en" sz="3600"/>
              <a:t> Task - Logging a Memory</a:t>
            </a:r>
            <a:endParaRPr sz="3600"/>
          </a:p>
        </p:txBody>
      </p:sp>
      <p:sp>
        <p:nvSpPr>
          <p:cNvPr id="284" name="Google Shape;284;p34"/>
          <p:cNvSpPr txBox="1"/>
          <p:nvPr/>
        </p:nvSpPr>
        <p:spPr>
          <a:xfrm>
            <a:off x="527425" y="956575"/>
            <a:ext cx="4731300" cy="35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This task consists of tapping on the farmer’s market, acquiring seeds, and then planting them in the garden.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Like our simple task, there were no major changes to this flow. However, we did break down the steps for inputting </a:t>
            </a:r>
            <a:r>
              <a:rPr lang="en" sz="1800">
                <a:solidFill>
                  <a:schemeClr val="dk2"/>
                </a:solidFill>
                <a:latin typeface="Open Sans"/>
                <a:ea typeface="Open Sans"/>
                <a:cs typeface="Open Sans"/>
                <a:sym typeface="Open Sans"/>
              </a:rPr>
              <a:t>images, text, and emotions</a:t>
            </a:r>
            <a:r>
              <a:rPr lang="en" sz="1800">
                <a:solidFill>
                  <a:schemeClr val="dk1"/>
                </a:solidFill>
                <a:latin typeface="Open Sans"/>
                <a:ea typeface="Open Sans"/>
                <a:cs typeface="Open Sans"/>
                <a:sym typeface="Open Sans"/>
              </a:rPr>
              <a:t>, to clarify how a user could go about logging their memory.</a:t>
            </a:r>
            <a:endParaRPr sz="1800">
              <a:solidFill>
                <a:schemeClr val="dk1"/>
              </a:solidFill>
              <a:latin typeface="Open Sans"/>
              <a:ea typeface="Open Sans"/>
              <a:cs typeface="Open Sans"/>
              <a:sym typeface="Open Sans"/>
            </a:endParaRPr>
          </a:p>
        </p:txBody>
      </p:sp>
      <p:pic>
        <p:nvPicPr>
          <p:cNvPr id="285" name="Google Shape;285;p34"/>
          <p:cNvPicPr preferRelativeResize="0"/>
          <p:nvPr/>
        </p:nvPicPr>
        <p:blipFill>
          <a:blip r:embed="rId3">
            <a:alphaModFix/>
          </a:blip>
          <a:stretch>
            <a:fillRect/>
          </a:stretch>
        </p:blipFill>
        <p:spPr>
          <a:xfrm>
            <a:off x="7273779" y="1318950"/>
            <a:ext cx="1570599" cy="2490224"/>
          </a:xfrm>
          <a:prstGeom prst="rect">
            <a:avLst/>
          </a:prstGeom>
          <a:noFill/>
          <a:ln>
            <a:noFill/>
          </a:ln>
        </p:spPr>
      </p:pic>
      <p:pic>
        <p:nvPicPr>
          <p:cNvPr id="286" name="Google Shape;286;p34"/>
          <p:cNvPicPr preferRelativeResize="0"/>
          <p:nvPr/>
        </p:nvPicPr>
        <p:blipFill>
          <a:blip r:embed="rId4">
            <a:alphaModFix/>
          </a:blip>
          <a:stretch>
            <a:fillRect/>
          </a:stretch>
        </p:blipFill>
        <p:spPr>
          <a:xfrm>
            <a:off x="5590200" y="1324110"/>
            <a:ext cx="1570599" cy="24850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5"/>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Complex</a:t>
            </a:r>
            <a:r>
              <a:rPr lang="en" sz="3600"/>
              <a:t> Task - Sharing a Memory</a:t>
            </a:r>
            <a:endParaRPr sz="3600"/>
          </a:p>
        </p:txBody>
      </p:sp>
      <p:sp>
        <p:nvSpPr>
          <p:cNvPr id="292" name="Google Shape;292;p35"/>
          <p:cNvSpPr txBox="1"/>
          <p:nvPr/>
        </p:nvSpPr>
        <p:spPr>
          <a:xfrm>
            <a:off x="527425" y="956575"/>
            <a:ext cx="4731300" cy="35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Our final task requires the user to tap on the post office, pick a friend in the contacts list, and send the </a:t>
            </a:r>
            <a:r>
              <a:rPr lang="en" sz="1800">
                <a:solidFill>
                  <a:schemeClr val="dk2"/>
                </a:solidFill>
                <a:latin typeface="Open Sans"/>
                <a:ea typeface="Open Sans"/>
                <a:cs typeface="Open Sans"/>
                <a:sym typeface="Open Sans"/>
              </a:rPr>
              <a:t>seed of a memory</a:t>
            </a:r>
            <a:r>
              <a:rPr lang="en" sz="1800">
                <a:solidFill>
                  <a:schemeClr val="dk1"/>
                </a:solidFill>
                <a:latin typeface="Open Sans"/>
                <a:ea typeface="Open Sans"/>
                <a:cs typeface="Open Sans"/>
                <a:sym typeface="Open Sans"/>
              </a:rPr>
              <a:t> to them.</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One major change was made to this task. Now, instead of tapping on the mailbox next to the house to send a seed, the user must tap on the post office—a new building in the town area.</a:t>
            </a:r>
            <a:endParaRPr sz="1800">
              <a:solidFill>
                <a:schemeClr val="dk1"/>
              </a:solidFill>
              <a:latin typeface="Open Sans"/>
              <a:ea typeface="Open Sans"/>
              <a:cs typeface="Open Sans"/>
              <a:sym typeface="Open Sans"/>
            </a:endParaRPr>
          </a:p>
        </p:txBody>
      </p:sp>
      <p:pic>
        <p:nvPicPr>
          <p:cNvPr id="293" name="Google Shape;293;p35"/>
          <p:cNvPicPr preferRelativeResize="0"/>
          <p:nvPr/>
        </p:nvPicPr>
        <p:blipFill>
          <a:blip r:embed="rId3">
            <a:alphaModFix/>
          </a:blip>
          <a:stretch>
            <a:fillRect/>
          </a:stretch>
        </p:blipFill>
        <p:spPr>
          <a:xfrm>
            <a:off x="7192551" y="1294988"/>
            <a:ext cx="1648699" cy="2614794"/>
          </a:xfrm>
          <a:prstGeom prst="rect">
            <a:avLst/>
          </a:prstGeom>
          <a:noFill/>
          <a:ln>
            <a:noFill/>
          </a:ln>
        </p:spPr>
      </p:pic>
      <p:pic>
        <p:nvPicPr>
          <p:cNvPr id="294" name="Google Shape;294;p35"/>
          <p:cNvPicPr preferRelativeResize="0"/>
          <p:nvPr/>
        </p:nvPicPr>
        <p:blipFill>
          <a:blip r:embed="rId4">
            <a:alphaModFix/>
          </a:blip>
          <a:stretch>
            <a:fillRect/>
          </a:stretch>
        </p:blipFill>
        <p:spPr>
          <a:xfrm>
            <a:off x="5405675" y="1290800"/>
            <a:ext cx="1648698" cy="2623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1006500" y="965825"/>
            <a:ext cx="7131000" cy="241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800"/>
              <a:t>Usability Goals and Key Measurements</a:t>
            </a:r>
            <a:endParaRPr b="1"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7"/>
          <p:cNvSpPr txBox="1"/>
          <p:nvPr>
            <p:ph idx="1" type="subTitle"/>
          </p:nvPr>
        </p:nvSpPr>
        <p:spPr>
          <a:xfrm>
            <a:off x="562575" y="1859900"/>
            <a:ext cx="2483700" cy="4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chemeClr val="dk2"/>
                </a:solidFill>
              </a:rPr>
              <a:t>1.</a:t>
            </a:r>
            <a:r>
              <a:rPr lang="en" sz="2400"/>
              <a:t>   Time to Complete Task</a:t>
            </a:r>
            <a:endParaRPr sz="2400"/>
          </a:p>
        </p:txBody>
      </p:sp>
      <p:sp>
        <p:nvSpPr>
          <p:cNvPr id="305" name="Google Shape;305;p37"/>
          <p:cNvSpPr txBox="1"/>
          <p:nvPr>
            <p:ph idx="5" type="subTitle"/>
          </p:nvPr>
        </p:nvSpPr>
        <p:spPr>
          <a:xfrm>
            <a:off x="3244050" y="1859900"/>
            <a:ext cx="2538600" cy="4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chemeClr val="dk2"/>
                </a:solidFill>
              </a:rPr>
              <a:t>2.</a:t>
            </a:r>
            <a:r>
              <a:rPr lang="en" sz="2400"/>
              <a:t>   Critical Incidents Log</a:t>
            </a:r>
            <a:endParaRPr sz="2400"/>
          </a:p>
        </p:txBody>
      </p:sp>
      <p:sp>
        <p:nvSpPr>
          <p:cNvPr id="306" name="Google Shape;306;p37"/>
          <p:cNvSpPr txBox="1"/>
          <p:nvPr>
            <p:ph idx="6" type="subTitle"/>
          </p:nvPr>
        </p:nvSpPr>
        <p:spPr>
          <a:xfrm>
            <a:off x="6248625" y="1859900"/>
            <a:ext cx="2483700" cy="4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rgbClr val="B49D97"/>
                </a:solidFill>
              </a:rPr>
              <a:t>3.   Qualitative  </a:t>
            </a:r>
            <a:endParaRPr sz="2400">
              <a:solidFill>
                <a:srgbClr val="B49D97"/>
              </a:solidFill>
            </a:endParaRPr>
          </a:p>
          <a:p>
            <a:pPr indent="0" lvl="0" marL="0" rtl="0" algn="ctr">
              <a:spcBef>
                <a:spcPts val="0"/>
              </a:spcBef>
              <a:spcAft>
                <a:spcPts val="0"/>
              </a:spcAft>
              <a:buNone/>
            </a:pPr>
            <a:r>
              <a:rPr lang="en" sz="2400">
                <a:solidFill>
                  <a:srgbClr val="B49D97"/>
                </a:solidFill>
              </a:rPr>
              <a:t>User Feedback</a:t>
            </a:r>
            <a:endParaRPr sz="2400">
              <a:solidFill>
                <a:srgbClr val="B49D97"/>
              </a:solidFill>
            </a:endParaRPr>
          </a:p>
        </p:txBody>
      </p:sp>
      <p:sp>
        <p:nvSpPr>
          <p:cNvPr id="307" name="Google Shape;307;p37"/>
          <p:cNvSpPr txBox="1"/>
          <p:nvPr>
            <p:ph type="title"/>
          </p:nvPr>
        </p:nvSpPr>
        <p:spPr>
          <a:xfrm>
            <a:off x="720000" y="445025"/>
            <a:ext cx="7704000" cy="10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Two </a:t>
            </a:r>
            <a:r>
              <a:rPr lang="en" sz="3600"/>
              <a:t>Key Measurements</a:t>
            </a:r>
            <a:endParaRPr sz="3600"/>
          </a:p>
        </p:txBody>
      </p:sp>
      <p:sp>
        <p:nvSpPr>
          <p:cNvPr id="308" name="Google Shape;308;p37"/>
          <p:cNvSpPr txBox="1"/>
          <p:nvPr>
            <p:ph idx="2" type="subTitle"/>
          </p:nvPr>
        </p:nvSpPr>
        <p:spPr>
          <a:xfrm>
            <a:off x="714975" y="2369025"/>
            <a:ext cx="2180400" cy="219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800"/>
              <a:t># of minutes for each participant to complete each task. Used to </a:t>
            </a:r>
            <a:r>
              <a:rPr b="1" i="1" lang="en" sz="1800"/>
              <a:t>assess difficulty</a:t>
            </a:r>
            <a:r>
              <a:rPr i="1" lang="en" sz="1800"/>
              <a:t>/ efficiency of task flows.</a:t>
            </a:r>
            <a:endParaRPr i="1" sz="1800"/>
          </a:p>
        </p:txBody>
      </p:sp>
      <p:sp>
        <p:nvSpPr>
          <p:cNvPr id="309" name="Google Shape;309;p37"/>
          <p:cNvSpPr txBox="1"/>
          <p:nvPr>
            <p:ph idx="2" type="subTitle"/>
          </p:nvPr>
        </p:nvSpPr>
        <p:spPr>
          <a:xfrm>
            <a:off x="3196350" y="2369025"/>
            <a:ext cx="2751300" cy="219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800"/>
              <a:t>Log of negative events scored on a scale of 0 to -3, where 0 is no issue and -3 is a usability catastrophe. Can be summed to create a CI index (CII) for each participant.</a:t>
            </a:r>
            <a:endParaRPr i="1" sz="1800"/>
          </a:p>
        </p:txBody>
      </p:sp>
      <p:sp>
        <p:nvSpPr>
          <p:cNvPr id="310" name="Google Shape;310;p37"/>
          <p:cNvSpPr txBox="1"/>
          <p:nvPr>
            <p:ph idx="2" type="subTitle"/>
          </p:nvPr>
        </p:nvSpPr>
        <p:spPr>
          <a:xfrm>
            <a:off x="6400275" y="2369025"/>
            <a:ext cx="2180400" cy="219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B49D97"/>
                </a:solidFill>
              </a:rPr>
              <a:t>User thoughts on process in general, emotions raised, overall level of satisfaction.</a:t>
            </a:r>
            <a:endParaRPr i="1" sz="1800">
              <a:solidFill>
                <a:srgbClr val="B49D9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8"/>
          <p:cNvSpPr/>
          <p:nvPr/>
        </p:nvSpPr>
        <p:spPr>
          <a:xfrm>
            <a:off x="832950" y="1584302"/>
            <a:ext cx="318300" cy="3183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6" name="Google Shape;316;p38"/>
          <p:cNvSpPr txBox="1"/>
          <p:nvPr>
            <p:ph idx="4" type="subTitle"/>
          </p:nvPr>
        </p:nvSpPr>
        <p:spPr>
          <a:xfrm>
            <a:off x="1249521" y="1475565"/>
            <a:ext cx="7101000" cy="5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B49D97"/>
                </a:solidFill>
              </a:rPr>
              <a:t>Under 1 minute for simple task on average</a:t>
            </a:r>
            <a:endParaRPr sz="2400">
              <a:solidFill>
                <a:srgbClr val="B49D97"/>
              </a:solidFill>
            </a:endParaRPr>
          </a:p>
        </p:txBody>
      </p:sp>
      <p:sp>
        <p:nvSpPr>
          <p:cNvPr id="317" name="Google Shape;317;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Two </a:t>
            </a:r>
            <a:r>
              <a:rPr lang="en" sz="4800"/>
              <a:t>Useability Goals</a:t>
            </a:r>
            <a:endParaRPr sz="4800"/>
          </a:p>
        </p:txBody>
      </p:sp>
      <p:sp>
        <p:nvSpPr>
          <p:cNvPr id="318" name="Google Shape;318;p38"/>
          <p:cNvSpPr/>
          <p:nvPr/>
        </p:nvSpPr>
        <p:spPr>
          <a:xfrm>
            <a:off x="832950" y="2239077"/>
            <a:ext cx="318300" cy="3183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9" name="Google Shape;319;p38"/>
          <p:cNvSpPr txBox="1"/>
          <p:nvPr>
            <p:ph idx="4" type="subTitle"/>
          </p:nvPr>
        </p:nvSpPr>
        <p:spPr>
          <a:xfrm>
            <a:off x="1243625" y="2130340"/>
            <a:ext cx="7101000" cy="5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B49D97"/>
                </a:solidFill>
              </a:rPr>
              <a:t>Under 2.5 minutes for moderate task on average</a:t>
            </a:r>
            <a:endParaRPr sz="2400">
              <a:solidFill>
                <a:srgbClr val="B49D97"/>
              </a:solidFill>
            </a:endParaRPr>
          </a:p>
        </p:txBody>
      </p:sp>
      <p:sp>
        <p:nvSpPr>
          <p:cNvPr id="320" name="Google Shape;320;p38"/>
          <p:cNvSpPr/>
          <p:nvPr/>
        </p:nvSpPr>
        <p:spPr>
          <a:xfrm>
            <a:off x="832938" y="2893852"/>
            <a:ext cx="318300" cy="3183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1" name="Google Shape;321;p38"/>
          <p:cNvSpPr txBox="1"/>
          <p:nvPr>
            <p:ph idx="4" type="subTitle"/>
          </p:nvPr>
        </p:nvSpPr>
        <p:spPr>
          <a:xfrm>
            <a:off x="1248227" y="2785115"/>
            <a:ext cx="7101000" cy="5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Under 5 minutes for complex task on average</a:t>
            </a:r>
            <a:endParaRPr sz="2400"/>
          </a:p>
        </p:txBody>
      </p:sp>
      <p:sp>
        <p:nvSpPr>
          <p:cNvPr id="322" name="Google Shape;322;p38"/>
          <p:cNvSpPr/>
          <p:nvPr/>
        </p:nvSpPr>
        <p:spPr>
          <a:xfrm>
            <a:off x="832950" y="3548627"/>
            <a:ext cx="318300" cy="3183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3" name="Google Shape;323;p38"/>
          <p:cNvSpPr/>
          <p:nvPr/>
        </p:nvSpPr>
        <p:spPr>
          <a:xfrm>
            <a:off x="832950" y="4203402"/>
            <a:ext cx="318300" cy="3183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4" name="Google Shape;324;p38"/>
          <p:cNvSpPr txBox="1"/>
          <p:nvPr>
            <p:ph idx="4" type="subTitle"/>
          </p:nvPr>
        </p:nvSpPr>
        <p:spPr>
          <a:xfrm>
            <a:off x="1243600" y="3439890"/>
            <a:ext cx="7101000" cy="5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No more than </a:t>
            </a:r>
            <a:r>
              <a:rPr b="1" lang="en" sz="2400"/>
              <a:t>one</a:t>
            </a:r>
            <a:r>
              <a:rPr lang="en" sz="2400"/>
              <a:t> major CI per participant</a:t>
            </a:r>
            <a:endParaRPr sz="2400"/>
          </a:p>
        </p:txBody>
      </p:sp>
      <p:sp>
        <p:nvSpPr>
          <p:cNvPr id="325" name="Google Shape;325;p38"/>
          <p:cNvSpPr txBox="1"/>
          <p:nvPr>
            <p:ph idx="4" type="subTitle"/>
          </p:nvPr>
        </p:nvSpPr>
        <p:spPr>
          <a:xfrm>
            <a:off x="1246800" y="4094675"/>
            <a:ext cx="7663800" cy="52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B49D97"/>
                </a:solidFill>
              </a:rPr>
              <a:t>CII score &gt;-5 per participant on average</a:t>
            </a:r>
            <a:endParaRPr sz="2400">
              <a:solidFill>
                <a:srgbClr val="B49D9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9"/>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Goal #1:  &lt;5 Min for Complex Task</a:t>
            </a:r>
            <a:endParaRPr sz="3600"/>
          </a:p>
        </p:txBody>
      </p:sp>
      <p:sp>
        <p:nvSpPr>
          <p:cNvPr id="331" name="Google Shape;331;p39"/>
          <p:cNvSpPr txBox="1"/>
          <p:nvPr/>
        </p:nvSpPr>
        <p:spPr>
          <a:xfrm>
            <a:off x="527425" y="956575"/>
            <a:ext cx="7560000" cy="3986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Updated the mailbox to a convenient post office, providing a more indicative and comprehensive service for users</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Enhanced user experience with clear labeling and intuitive design, ensuring effortless navigation to the designated area</a:t>
            </a:r>
            <a:endParaRPr sz="1800">
              <a:latin typeface="Open Sans"/>
              <a:ea typeface="Open Sans"/>
              <a:cs typeface="Open Sans"/>
              <a:sym typeface="Open Sans"/>
            </a:endParaRPr>
          </a:p>
          <a:p>
            <a:pPr indent="-342900" lvl="1" marL="914400" rtl="0" algn="l">
              <a:spcBef>
                <a:spcPts val="0"/>
              </a:spcBef>
              <a:spcAft>
                <a:spcPts val="0"/>
              </a:spcAft>
              <a:buSzPts val="1800"/>
              <a:buFont typeface="Open Sans"/>
              <a:buChar char="❏"/>
            </a:pPr>
            <a:r>
              <a:rPr lang="en" sz="1800">
                <a:latin typeface="Open Sans"/>
                <a:ea typeface="Open Sans"/>
                <a:cs typeface="Open Sans"/>
                <a:sym typeface="Open Sans"/>
              </a:rPr>
              <a:t>Prominently placed an envelope atop the post office, creating an unmistakable visual marker to help users easily identify the location</a:t>
            </a:r>
            <a:endParaRPr sz="1800">
              <a:latin typeface="Open Sans"/>
              <a:ea typeface="Open Sans"/>
              <a:cs typeface="Open Sans"/>
              <a:sym typeface="Open Sans"/>
            </a:endParaRPr>
          </a:p>
          <a:p>
            <a:pPr indent="-342900" lvl="1" marL="914400" rtl="0" algn="l">
              <a:spcBef>
                <a:spcPts val="0"/>
              </a:spcBef>
              <a:spcAft>
                <a:spcPts val="0"/>
              </a:spcAft>
              <a:buSzPts val="1800"/>
              <a:buFont typeface="Open Sans"/>
              <a:buChar char="❏"/>
            </a:pPr>
            <a:r>
              <a:rPr lang="en" sz="1800">
                <a:latin typeface="Open Sans"/>
                <a:ea typeface="Open Sans"/>
                <a:cs typeface="Open Sans"/>
                <a:sym typeface="Open Sans"/>
              </a:rPr>
              <a:t>Strategically positioned the post office farther from the house, establishing a clear visual distinction between the two structures</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Simplified the building and background design, resulting in a more visually appealing and user-friendly environment</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One further change that could be made is to add a mail icon that the user can tap from any screen to get to the post office.</a:t>
            </a:r>
            <a:endParaRPr sz="1800">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0"/>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Goal #2:  &lt;1 Major CI per Participant</a:t>
            </a:r>
            <a:endParaRPr sz="3600"/>
          </a:p>
        </p:txBody>
      </p:sp>
      <p:sp>
        <p:nvSpPr>
          <p:cNvPr id="337" name="Google Shape;337;p40"/>
          <p:cNvSpPr txBox="1"/>
          <p:nvPr/>
        </p:nvSpPr>
        <p:spPr>
          <a:xfrm>
            <a:off x="527425" y="956575"/>
            <a:ext cx="7560000" cy="3593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Implemented standardized transitions between screens, ensuring clear and clickable buttons to prevent confusion</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Refined complex task on the previous slide, optimizing the user experience</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Exploring the incorporation of an in-game tutorial that guides users as they advance through the game and tackle new challenges</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Enhanced the overall design clarity, exemplified by the use of seeds instead of fruits in the market, fostering a more intuitive and user-friendly interface</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 sz="1800">
                <a:latin typeface="Open Sans"/>
                <a:ea typeface="Open Sans"/>
                <a:cs typeface="Open Sans"/>
                <a:sym typeface="Open Sans"/>
              </a:rPr>
              <a:t>One potential change that could still be made is to add shadows for all clickable objects to make them stand out more.</a:t>
            </a:r>
            <a:endParaRPr sz="1800">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1"/>
          <p:cNvSpPr txBox="1"/>
          <p:nvPr>
            <p:ph type="title"/>
          </p:nvPr>
        </p:nvSpPr>
        <p:spPr>
          <a:xfrm>
            <a:off x="605250" y="1365900"/>
            <a:ext cx="7933500" cy="241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200"/>
              <a:t>Revised Interface Sketches</a:t>
            </a:r>
            <a:endParaRPr b="1" sz="7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2"/>
          <p:cNvSpPr txBox="1"/>
          <p:nvPr>
            <p:ph type="title"/>
          </p:nvPr>
        </p:nvSpPr>
        <p:spPr>
          <a:xfrm>
            <a:off x="2628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Major Revision</a:t>
            </a:r>
            <a:r>
              <a:rPr lang="en" sz="4000"/>
              <a:t> #1: Post Office</a:t>
            </a:r>
            <a:endParaRPr sz="4000"/>
          </a:p>
        </p:txBody>
      </p:sp>
      <p:sp>
        <p:nvSpPr>
          <p:cNvPr id="348" name="Google Shape;348;p42"/>
          <p:cNvSpPr txBox="1"/>
          <p:nvPr/>
        </p:nvSpPr>
        <p:spPr>
          <a:xfrm>
            <a:off x="298825" y="1261375"/>
            <a:ext cx="3791700" cy="3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In our Low-Fi prototype testing, we found that multiple participants could not distinguish the </a:t>
            </a:r>
            <a:r>
              <a:rPr lang="en" sz="1800">
                <a:solidFill>
                  <a:schemeClr val="dk2"/>
                </a:solidFill>
                <a:latin typeface="Open Sans"/>
                <a:ea typeface="Open Sans"/>
                <a:cs typeface="Open Sans"/>
                <a:sym typeface="Open Sans"/>
              </a:rPr>
              <a:t>mailbox and house</a:t>
            </a:r>
            <a:r>
              <a:rPr lang="en" sz="1800">
                <a:solidFill>
                  <a:schemeClr val="dk1"/>
                </a:solidFill>
                <a:latin typeface="Open Sans"/>
                <a:ea typeface="Open Sans"/>
                <a:cs typeface="Open Sans"/>
                <a:sym typeface="Open Sans"/>
              </a:rPr>
              <a:t> as </a:t>
            </a:r>
            <a:r>
              <a:rPr lang="en" sz="1800">
                <a:solidFill>
                  <a:schemeClr val="dk2"/>
                </a:solidFill>
                <a:latin typeface="Open Sans"/>
                <a:ea typeface="Open Sans"/>
                <a:cs typeface="Open Sans"/>
                <a:sym typeface="Open Sans"/>
              </a:rPr>
              <a:t>distinct buttons</a:t>
            </a:r>
            <a:r>
              <a:rPr lang="en" sz="1800">
                <a:solidFill>
                  <a:schemeClr val="dk1"/>
                </a:solidFill>
                <a:latin typeface="Open Sans"/>
                <a:ea typeface="Open Sans"/>
                <a:cs typeface="Open Sans"/>
                <a:sym typeface="Open Sans"/>
              </a:rPr>
              <a:t>. Furthermore, some did not associated the mailbox with outgoing mail, only incoming mail. To remedy this, we added a </a:t>
            </a:r>
            <a:r>
              <a:rPr lang="en" sz="1800">
                <a:solidFill>
                  <a:schemeClr val="dk2"/>
                </a:solidFill>
                <a:latin typeface="Open Sans"/>
                <a:ea typeface="Open Sans"/>
                <a:cs typeface="Open Sans"/>
                <a:sym typeface="Open Sans"/>
              </a:rPr>
              <a:t>post office</a:t>
            </a:r>
            <a:r>
              <a:rPr lang="en" sz="1800">
                <a:solidFill>
                  <a:schemeClr val="dk1"/>
                </a:solidFill>
                <a:latin typeface="Open Sans"/>
                <a:ea typeface="Open Sans"/>
                <a:cs typeface="Open Sans"/>
                <a:sym typeface="Open Sans"/>
              </a:rPr>
              <a:t>, which serves as a clearer center for all mail actions.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349" name="Google Shape;349;p42"/>
          <p:cNvPicPr preferRelativeResize="0"/>
          <p:nvPr/>
        </p:nvPicPr>
        <p:blipFill rotWithShape="1">
          <a:blip r:embed="rId3">
            <a:alphaModFix/>
          </a:blip>
          <a:srcRect b="1846" l="3721" r="2531" t="2000"/>
          <a:stretch/>
        </p:blipFill>
        <p:spPr>
          <a:xfrm>
            <a:off x="6713306" y="1344475"/>
            <a:ext cx="1788000" cy="2902500"/>
          </a:xfrm>
          <a:prstGeom prst="roundRect">
            <a:avLst>
              <a:gd fmla="val 2508" name="adj"/>
            </a:avLst>
          </a:prstGeom>
          <a:noFill/>
          <a:ln cap="flat" cmpd="sng" w="76200">
            <a:solidFill>
              <a:schemeClr val="dk2"/>
            </a:solidFill>
            <a:prstDash val="solid"/>
            <a:round/>
            <a:headEnd len="sm" w="sm" type="none"/>
            <a:tailEnd len="sm" w="sm" type="none"/>
          </a:ln>
        </p:spPr>
      </p:pic>
      <p:pic>
        <p:nvPicPr>
          <p:cNvPr id="350" name="Google Shape;350;p42"/>
          <p:cNvPicPr preferRelativeResize="0"/>
          <p:nvPr/>
        </p:nvPicPr>
        <p:blipFill rotWithShape="1">
          <a:blip r:embed="rId4">
            <a:alphaModFix/>
          </a:blip>
          <a:srcRect b="3789" l="8264" r="55866" t="50714"/>
          <a:stretch/>
        </p:blipFill>
        <p:spPr>
          <a:xfrm>
            <a:off x="4235438" y="1302975"/>
            <a:ext cx="1772025" cy="2902399"/>
          </a:xfrm>
          <a:prstGeom prst="rect">
            <a:avLst/>
          </a:prstGeom>
          <a:noFill/>
          <a:ln cap="flat" cmpd="sng" w="76200">
            <a:solidFill>
              <a:srgbClr val="A65F31"/>
            </a:solidFill>
            <a:prstDash val="solid"/>
            <a:round/>
            <a:headEnd len="sm" w="sm" type="none"/>
            <a:tailEnd len="sm" w="sm" type="none"/>
          </a:ln>
        </p:spPr>
      </p:pic>
      <p:sp>
        <p:nvSpPr>
          <p:cNvPr id="351" name="Google Shape;351;p42"/>
          <p:cNvSpPr/>
          <p:nvPr/>
        </p:nvSpPr>
        <p:spPr>
          <a:xfrm>
            <a:off x="6152312" y="2467825"/>
            <a:ext cx="418800" cy="572700"/>
          </a:xfrm>
          <a:prstGeom prst="rightArrow">
            <a:avLst>
              <a:gd fmla="val 50000" name="adj1"/>
              <a:gd fmla="val 50000" name="adj2"/>
            </a:avLst>
          </a:prstGeom>
          <a:solidFill>
            <a:schemeClr val="dk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5"/>
          <p:cNvPicPr preferRelativeResize="0"/>
          <p:nvPr>
            <p:ph idx="2" type="pic"/>
          </p:nvPr>
        </p:nvPicPr>
        <p:blipFill rotWithShape="1">
          <a:blip r:embed="rId3">
            <a:alphaModFix/>
          </a:blip>
          <a:srcRect b="18624" l="3025" r="0" t="13602"/>
          <a:stretch/>
        </p:blipFill>
        <p:spPr>
          <a:xfrm>
            <a:off x="3612663" y="417038"/>
            <a:ext cx="1731900" cy="1731900"/>
          </a:xfrm>
          <a:prstGeom prst="roundRect">
            <a:avLst>
              <a:gd fmla="val 16667" name="adj"/>
            </a:avLst>
          </a:prstGeom>
        </p:spPr>
      </p:pic>
      <p:sp>
        <p:nvSpPr>
          <p:cNvPr id="209" name="Google Shape;209;p25"/>
          <p:cNvSpPr txBox="1"/>
          <p:nvPr>
            <p:ph type="title"/>
          </p:nvPr>
        </p:nvSpPr>
        <p:spPr>
          <a:xfrm>
            <a:off x="387625" y="2162100"/>
            <a:ext cx="3281100" cy="8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Team </a:t>
            </a:r>
            <a:r>
              <a:rPr b="1" lang="en">
                <a:latin typeface="Nunito"/>
                <a:ea typeface="Nunito"/>
                <a:cs typeface="Nunito"/>
                <a:sym typeface="Nunito"/>
              </a:rPr>
              <a:t>Arbor</a:t>
            </a:r>
            <a:endParaRPr b="1">
              <a:latin typeface="Nunito"/>
              <a:ea typeface="Nunito"/>
              <a:cs typeface="Nunito"/>
              <a:sym typeface="Nunito"/>
            </a:endParaRPr>
          </a:p>
        </p:txBody>
      </p:sp>
      <p:pic>
        <p:nvPicPr>
          <p:cNvPr id="210" name="Google Shape;210;p25"/>
          <p:cNvPicPr preferRelativeResize="0"/>
          <p:nvPr>
            <p:ph idx="2" type="pic"/>
          </p:nvPr>
        </p:nvPicPr>
        <p:blipFill rotWithShape="1">
          <a:blip r:embed="rId4">
            <a:alphaModFix/>
          </a:blip>
          <a:srcRect b="12502" l="0" r="0" t="12495"/>
          <a:stretch/>
        </p:blipFill>
        <p:spPr>
          <a:xfrm>
            <a:off x="6148650" y="417038"/>
            <a:ext cx="1731900" cy="1731900"/>
          </a:xfrm>
          <a:prstGeom prst="roundRect">
            <a:avLst>
              <a:gd fmla="val 16667" name="adj"/>
            </a:avLst>
          </a:prstGeom>
        </p:spPr>
      </p:pic>
      <p:pic>
        <p:nvPicPr>
          <p:cNvPr id="211" name="Google Shape;211;p25"/>
          <p:cNvPicPr preferRelativeResize="0"/>
          <p:nvPr>
            <p:ph idx="2" type="pic"/>
          </p:nvPr>
        </p:nvPicPr>
        <p:blipFill rotWithShape="1">
          <a:blip r:embed="rId5">
            <a:alphaModFix/>
          </a:blip>
          <a:srcRect b="4498" l="2736" r="7246" t="0"/>
          <a:stretch/>
        </p:blipFill>
        <p:spPr>
          <a:xfrm>
            <a:off x="3612675" y="2842163"/>
            <a:ext cx="1731900" cy="1731900"/>
          </a:xfrm>
          <a:prstGeom prst="roundRect">
            <a:avLst>
              <a:gd fmla="val 16667" name="adj"/>
            </a:avLst>
          </a:prstGeom>
        </p:spPr>
      </p:pic>
      <p:pic>
        <p:nvPicPr>
          <p:cNvPr id="212" name="Google Shape;212;p25"/>
          <p:cNvPicPr preferRelativeResize="0"/>
          <p:nvPr>
            <p:ph idx="2" type="pic"/>
          </p:nvPr>
        </p:nvPicPr>
        <p:blipFill rotWithShape="1">
          <a:blip r:embed="rId6">
            <a:alphaModFix/>
          </a:blip>
          <a:srcRect b="12581" l="0" r="0" t="12573"/>
          <a:stretch/>
        </p:blipFill>
        <p:spPr>
          <a:xfrm>
            <a:off x="6148650" y="2842163"/>
            <a:ext cx="1731900" cy="1731900"/>
          </a:xfrm>
          <a:prstGeom prst="roundRect">
            <a:avLst>
              <a:gd fmla="val 16667" name="adj"/>
            </a:avLst>
          </a:prstGeom>
        </p:spPr>
      </p:pic>
      <p:sp>
        <p:nvSpPr>
          <p:cNvPr id="213" name="Google Shape;213;p25"/>
          <p:cNvSpPr txBox="1"/>
          <p:nvPr>
            <p:ph type="title"/>
          </p:nvPr>
        </p:nvSpPr>
        <p:spPr>
          <a:xfrm>
            <a:off x="3379425" y="2098600"/>
            <a:ext cx="2350800" cy="57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Nunito"/>
                <a:ea typeface="Nunito"/>
                <a:cs typeface="Nunito"/>
                <a:sym typeface="Nunito"/>
              </a:rPr>
              <a:t>Hamidou Guechtouli</a:t>
            </a:r>
            <a:endParaRPr sz="1800">
              <a:latin typeface="Nunito"/>
              <a:ea typeface="Nunito"/>
              <a:cs typeface="Nunito"/>
              <a:sym typeface="Nunito"/>
            </a:endParaRPr>
          </a:p>
        </p:txBody>
      </p:sp>
      <p:sp>
        <p:nvSpPr>
          <p:cNvPr id="214" name="Google Shape;214;p25"/>
          <p:cNvSpPr txBox="1"/>
          <p:nvPr>
            <p:ph type="title"/>
          </p:nvPr>
        </p:nvSpPr>
        <p:spPr>
          <a:xfrm>
            <a:off x="6020700" y="2098600"/>
            <a:ext cx="1987800" cy="5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Nunito"/>
                <a:ea typeface="Nunito"/>
                <a:cs typeface="Nunito"/>
                <a:sym typeface="Nunito"/>
              </a:rPr>
              <a:t>Blaine Wells</a:t>
            </a:r>
            <a:endParaRPr sz="1800">
              <a:latin typeface="Nunito"/>
              <a:ea typeface="Nunito"/>
              <a:cs typeface="Nunito"/>
              <a:sym typeface="Nunito"/>
            </a:endParaRPr>
          </a:p>
        </p:txBody>
      </p:sp>
      <p:sp>
        <p:nvSpPr>
          <p:cNvPr id="215" name="Google Shape;215;p25"/>
          <p:cNvSpPr txBox="1"/>
          <p:nvPr>
            <p:ph type="title"/>
          </p:nvPr>
        </p:nvSpPr>
        <p:spPr>
          <a:xfrm>
            <a:off x="3425700" y="4574075"/>
            <a:ext cx="1987800" cy="5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Nunito"/>
                <a:ea typeface="Nunito"/>
                <a:cs typeface="Nunito"/>
                <a:sym typeface="Nunito"/>
              </a:rPr>
              <a:t>Melody Fuentes</a:t>
            </a:r>
            <a:endParaRPr sz="1800">
              <a:latin typeface="Nunito"/>
              <a:ea typeface="Nunito"/>
              <a:cs typeface="Nunito"/>
              <a:sym typeface="Nunito"/>
            </a:endParaRPr>
          </a:p>
        </p:txBody>
      </p:sp>
      <p:sp>
        <p:nvSpPr>
          <p:cNvPr id="216" name="Google Shape;216;p25"/>
          <p:cNvSpPr txBox="1"/>
          <p:nvPr>
            <p:ph type="title"/>
          </p:nvPr>
        </p:nvSpPr>
        <p:spPr>
          <a:xfrm>
            <a:off x="6096900" y="4574075"/>
            <a:ext cx="1987800" cy="57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Nunito"/>
                <a:ea typeface="Nunito"/>
                <a:cs typeface="Nunito"/>
                <a:sym typeface="Nunito"/>
              </a:rPr>
              <a:t>Dante Danelian</a:t>
            </a:r>
            <a:endParaRPr sz="1800">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3"/>
          <p:cNvPicPr preferRelativeResize="0"/>
          <p:nvPr/>
        </p:nvPicPr>
        <p:blipFill rotWithShape="1">
          <a:blip r:embed="rId3">
            <a:alphaModFix/>
          </a:blip>
          <a:srcRect b="0" l="912" r="922" t="1361"/>
          <a:stretch/>
        </p:blipFill>
        <p:spPr>
          <a:xfrm>
            <a:off x="4235413" y="1322736"/>
            <a:ext cx="1772000" cy="2862876"/>
          </a:xfrm>
          <a:prstGeom prst="rect">
            <a:avLst/>
          </a:prstGeom>
          <a:noFill/>
          <a:ln cap="flat" cmpd="sng" w="76200">
            <a:solidFill>
              <a:srgbClr val="A65F31"/>
            </a:solidFill>
            <a:prstDash val="solid"/>
            <a:round/>
            <a:headEnd len="sm" w="sm" type="none"/>
            <a:tailEnd len="sm" w="sm" type="none"/>
          </a:ln>
        </p:spPr>
      </p:pic>
      <p:sp>
        <p:nvSpPr>
          <p:cNvPr id="357" name="Google Shape;357;p43"/>
          <p:cNvSpPr txBox="1"/>
          <p:nvPr>
            <p:ph type="title"/>
          </p:nvPr>
        </p:nvSpPr>
        <p:spPr>
          <a:xfrm>
            <a:off x="262800" y="445025"/>
            <a:ext cx="839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Major Revision #2: New Market</a:t>
            </a:r>
            <a:endParaRPr sz="4000"/>
          </a:p>
        </p:txBody>
      </p:sp>
      <p:sp>
        <p:nvSpPr>
          <p:cNvPr id="358" name="Google Shape;358;p43"/>
          <p:cNvSpPr txBox="1"/>
          <p:nvPr/>
        </p:nvSpPr>
        <p:spPr>
          <a:xfrm>
            <a:off x="451225" y="1261375"/>
            <a:ext cx="3791700" cy="3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Our testing also revealed that some participants were confused by the marketplace, and believed they were </a:t>
            </a:r>
            <a:r>
              <a:rPr lang="en" sz="1800">
                <a:solidFill>
                  <a:schemeClr val="dk2"/>
                </a:solidFill>
                <a:latin typeface="Open Sans"/>
                <a:ea typeface="Open Sans"/>
                <a:cs typeface="Open Sans"/>
                <a:sym typeface="Open Sans"/>
              </a:rPr>
              <a:t>acquiring fruit</a:t>
            </a:r>
            <a:r>
              <a:rPr lang="en" sz="1800">
                <a:solidFill>
                  <a:schemeClr val="dk1"/>
                </a:solidFill>
                <a:latin typeface="Open Sans"/>
                <a:ea typeface="Open Sans"/>
                <a:cs typeface="Open Sans"/>
                <a:sym typeface="Open Sans"/>
              </a:rPr>
              <a:t> (when in actuality there were </a:t>
            </a:r>
            <a:r>
              <a:rPr lang="en" sz="1800">
                <a:solidFill>
                  <a:schemeClr val="dk2"/>
                </a:solidFill>
                <a:latin typeface="Open Sans"/>
                <a:ea typeface="Open Sans"/>
                <a:cs typeface="Open Sans"/>
                <a:sym typeface="Open Sans"/>
              </a:rPr>
              <a:t>acquiring seeds</a:t>
            </a:r>
            <a:r>
              <a:rPr lang="en" sz="1800">
                <a:solidFill>
                  <a:schemeClr val="dk1"/>
                </a:solidFill>
                <a:latin typeface="Open Sans"/>
                <a:ea typeface="Open Sans"/>
                <a:cs typeface="Open Sans"/>
                <a:sym typeface="Open Sans"/>
              </a:rPr>
              <a:t>). We also heard feedback that the window was </a:t>
            </a:r>
            <a:r>
              <a:rPr lang="en" sz="1800">
                <a:solidFill>
                  <a:schemeClr val="dk2"/>
                </a:solidFill>
                <a:latin typeface="Open Sans"/>
                <a:ea typeface="Open Sans"/>
                <a:cs typeface="Open Sans"/>
                <a:sym typeface="Open Sans"/>
              </a:rPr>
              <a:t>too small</a:t>
            </a:r>
            <a:r>
              <a:rPr lang="en" sz="1800">
                <a:solidFill>
                  <a:schemeClr val="dk1"/>
                </a:solidFill>
                <a:latin typeface="Open Sans"/>
                <a:ea typeface="Open Sans"/>
                <a:cs typeface="Open Sans"/>
                <a:sym typeface="Open Sans"/>
              </a:rPr>
              <a:t>, and would require </a:t>
            </a:r>
            <a:r>
              <a:rPr lang="en" sz="1800">
                <a:solidFill>
                  <a:schemeClr val="dk2"/>
                </a:solidFill>
                <a:latin typeface="Open Sans"/>
                <a:ea typeface="Open Sans"/>
                <a:cs typeface="Open Sans"/>
                <a:sym typeface="Open Sans"/>
              </a:rPr>
              <a:t>too much scrolling</a:t>
            </a:r>
            <a:r>
              <a:rPr lang="en" sz="1800">
                <a:solidFill>
                  <a:schemeClr val="dk1"/>
                </a:solidFill>
                <a:latin typeface="Open Sans"/>
                <a:ea typeface="Open Sans"/>
                <a:cs typeface="Open Sans"/>
                <a:sym typeface="Open Sans"/>
              </a:rPr>
              <a:t> to view all seeds. To remedy these issues, we displayed seeds instead of fruit, and added a </a:t>
            </a:r>
            <a:r>
              <a:rPr lang="en" sz="1800">
                <a:solidFill>
                  <a:schemeClr val="dk2"/>
                </a:solidFill>
                <a:latin typeface="Open Sans"/>
                <a:ea typeface="Open Sans"/>
                <a:cs typeface="Open Sans"/>
                <a:sym typeface="Open Sans"/>
              </a:rPr>
              <a:t>much larger selection</a:t>
            </a:r>
            <a:r>
              <a:rPr lang="en" sz="1800">
                <a:solidFill>
                  <a:schemeClr val="dk1"/>
                </a:solidFill>
                <a:latin typeface="Open Sans"/>
                <a:ea typeface="Open Sans"/>
                <a:cs typeface="Open Sans"/>
                <a:sym typeface="Open Sans"/>
              </a:rPr>
              <a:t> on the first page.</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359" name="Google Shape;359;p43"/>
          <p:cNvPicPr preferRelativeResize="0"/>
          <p:nvPr/>
        </p:nvPicPr>
        <p:blipFill rotWithShape="1">
          <a:blip r:embed="rId4">
            <a:alphaModFix/>
          </a:blip>
          <a:srcRect b="0" l="1305" r="1305" t="0"/>
          <a:stretch/>
        </p:blipFill>
        <p:spPr>
          <a:xfrm>
            <a:off x="6713306" y="1344475"/>
            <a:ext cx="1788000" cy="2902500"/>
          </a:xfrm>
          <a:prstGeom prst="roundRect">
            <a:avLst>
              <a:gd fmla="val 2508" name="adj"/>
            </a:avLst>
          </a:prstGeom>
          <a:noFill/>
          <a:ln cap="flat" cmpd="sng" w="76200">
            <a:solidFill>
              <a:schemeClr val="dk2"/>
            </a:solidFill>
            <a:prstDash val="solid"/>
            <a:round/>
            <a:headEnd len="sm" w="sm" type="none"/>
            <a:tailEnd len="sm" w="sm" type="none"/>
          </a:ln>
        </p:spPr>
      </p:pic>
      <p:sp>
        <p:nvSpPr>
          <p:cNvPr id="360" name="Google Shape;360;p43"/>
          <p:cNvSpPr/>
          <p:nvPr/>
        </p:nvSpPr>
        <p:spPr>
          <a:xfrm>
            <a:off x="6152312" y="2467825"/>
            <a:ext cx="418800" cy="572700"/>
          </a:xfrm>
          <a:prstGeom prst="rightArrow">
            <a:avLst>
              <a:gd fmla="val 50000" name="adj1"/>
              <a:gd fmla="val 50000" name="adj2"/>
            </a:avLst>
          </a:prstGeom>
          <a:solidFill>
            <a:schemeClr val="dk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44"/>
          <p:cNvPicPr preferRelativeResize="0"/>
          <p:nvPr/>
        </p:nvPicPr>
        <p:blipFill>
          <a:blip r:embed="rId3">
            <a:alphaModFix/>
          </a:blip>
          <a:stretch>
            <a:fillRect/>
          </a:stretch>
        </p:blipFill>
        <p:spPr>
          <a:xfrm>
            <a:off x="6726000" y="1302925"/>
            <a:ext cx="1831610" cy="2902500"/>
          </a:xfrm>
          <a:prstGeom prst="rect">
            <a:avLst/>
          </a:prstGeom>
          <a:noFill/>
          <a:ln cap="flat" cmpd="sng" w="76200">
            <a:solidFill>
              <a:schemeClr val="dk2"/>
            </a:solidFill>
            <a:prstDash val="solid"/>
            <a:round/>
            <a:headEnd len="sm" w="sm" type="none"/>
            <a:tailEnd len="sm" w="sm" type="none"/>
          </a:ln>
        </p:spPr>
      </p:pic>
      <p:sp>
        <p:nvSpPr>
          <p:cNvPr id="366" name="Google Shape;366;p44"/>
          <p:cNvSpPr txBox="1"/>
          <p:nvPr>
            <p:ph type="title"/>
          </p:nvPr>
        </p:nvSpPr>
        <p:spPr>
          <a:xfrm>
            <a:off x="262800" y="445025"/>
            <a:ext cx="814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Major Revision #3: </a:t>
            </a:r>
            <a:r>
              <a:rPr lang="en" sz="4000"/>
              <a:t>Conscious</a:t>
            </a:r>
            <a:r>
              <a:rPr lang="en" sz="4000"/>
              <a:t> Color</a:t>
            </a:r>
            <a:endParaRPr sz="4000"/>
          </a:p>
        </p:txBody>
      </p:sp>
      <p:sp>
        <p:nvSpPr>
          <p:cNvPr id="367" name="Google Shape;367;p44"/>
          <p:cNvSpPr txBox="1"/>
          <p:nvPr/>
        </p:nvSpPr>
        <p:spPr>
          <a:xfrm>
            <a:off x="592725" y="1261375"/>
            <a:ext cx="3549000" cy="3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One piece of feedback we </a:t>
            </a:r>
            <a:r>
              <a:rPr lang="en" sz="1800">
                <a:solidFill>
                  <a:schemeClr val="dk1"/>
                </a:solidFill>
                <a:latin typeface="Open Sans"/>
                <a:ea typeface="Open Sans"/>
                <a:cs typeface="Open Sans"/>
                <a:sym typeface="Open Sans"/>
              </a:rPr>
              <a:t>received</a:t>
            </a:r>
            <a:r>
              <a:rPr lang="en" sz="1800">
                <a:solidFill>
                  <a:schemeClr val="dk1"/>
                </a:solidFill>
                <a:latin typeface="Open Sans"/>
                <a:ea typeface="Open Sans"/>
                <a:cs typeface="Open Sans"/>
                <a:sym typeface="Open Sans"/>
              </a:rPr>
              <a:t> last week was that our notification for a grown fruit evoked the imagery of </a:t>
            </a:r>
            <a:r>
              <a:rPr lang="en" sz="1800">
                <a:solidFill>
                  <a:schemeClr val="dk2"/>
                </a:solidFill>
                <a:latin typeface="Open Sans"/>
                <a:ea typeface="Open Sans"/>
                <a:cs typeface="Open Sans"/>
                <a:sym typeface="Open Sans"/>
              </a:rPr>
              <a:t>a warning</a:t>
            </a:r>
            <a:r>
              <a:rPr lang="en" sz="1800">
                <a:solidFill>
                  <a:schemeClr val="dk1"/>
                </a:solidFill>
                <a:latin typeface="Open Sans"/>
                <a:ea typeface="Open Sans"/>
                <a:cs typeface="Open Sans"/>
                <a:sym typeface="Open Sans"/>
              </a:rPr>
              <a:t>. This was due to the use of a </a:t>
            </a:r>
            <a:r>
              <a:rPr lang="en" sz="1800">
                <a:solidFill>
                  <a:schemeClr val="dk2"/>
                </a:solidFill>
                <a:latin typeface="Open Sans"/>
                <a:ea typeface="Open Sans"/>
                <a:cs typeface="Open Sans"/>
                <a:sym typeface="Open Sans"/>
              </a:rPr>
              <a:t>bright red exclamation point</a:t>
            </a:r>
            <a:r>
              <a:rPr lang="en" sz="1800">
                <a:solidFill>
                  <a:schemeClr val="dk1"/>
                </a:solidFill>
                <a:latin typeface="Open Sans"/>
                <a:ea typeface="Open Sans"/>
                <a:cs typeface="Open Sans"/>
                <a:sym typeface="Open Sans"/>
              </a:rPr>
              <a:t>. This week, we were much more conscious about the colors we used, opting instead for a light green hue that aligns more with </a:t>
            </a:r>
            <a:r>
              <a:rPr lang="en" sz="1800">
                <a:solidFill>
                  <a:schemeClr val="dk2"/>
                </a:solidFill>
                <a:latin typeface="Open Sans"/>
                <a:ea typeface="Open Sans"/>
                <a:cs typeface="Open Sans"/>
                <a:sym typeface="Open Sans"/>
              </a:rPr>
              <a:t>our natural theme</a:t>
            </a:r>
            <a:r>
              <a:rPr lang="en" sz="1800">
                <a:solidFill>
                  <a:schemeClr val="dk1"/>
                </a:solidFill>
                <a:latin typeface="Open Sans"/>
                <a:ea typeface="Open Sans"/>
                <a:cs typeface="Open Sans"/>
                <a:sym typeface="Open Sans"/>
              </a:rPr>
              <a:t>.</a:t>
            </a:r>
            <a:endParaRPr>
              <a:latin typeface="Open Sans"/>
              <a:ea typeface="Open Sans"/>
              <a:cs typeface="Open Sans"/>
              <a:sym typeface="Open Sans"/>
            </a:endParaRPr>
          </a:p>
        </p:txBody>
      </p:sp>
      <p:pic>
        <p:nvPicPr>
          <p:cNvPr id="368" name="Google Shape;368;p44"/>
          <p:cNvPicPr preferRelativeResize="0"/>
          <p:nvPr/>
        </p:nvPicPr>
        <p:blipFill rotWithShape="1">
          <a:blip r:embed="rId4">
            <a:alphaModFix/>
          </a:blip>
          <a:srcRect b="0" l="1597" r="1597" t="0"/>
          <a:stretch/>
        </p:blipFill>
        <p:spPr>
          <a:xfrm>
            <a:off x="4235438" y="1302975"/>
            <a:ext cx="1772025" cy="2902399"/>
          </a:xfrm>
          <a:prstGeom prst="rect">
            <a:avLst/>
          </a:prstGeom>
          <a:noFill/>
          <a:ln cap="flat" cmpd="sng" w="76200">
            <a:solidFill>
              <a:srgbClr val="A65F31"/>
            </a:solidFill>
            <a:prstDash val="solid"/>
            <a:round/>
            <a:headEnd len="sm" w="sm" type="none"/>
            <a:tailEnd len="sm" w="sm" type="none"/>
          </a:ln>
        </p:spPr>
      </p:pic>
      <p:sp>
        <p:nvSpPr>
          <p:cNvPr id="369" name="Google Shape;369;p44"/>
          <p:cNvSpPr/>
          <p:nvPr/>
        </p:nvSpPr>
        <p:spPr>
          <a:xfrm>
            <a:off x="6152312" y="2467825"/>
            <a:ext cx="418800" cy="572700"/>
          </a:xfrm>
          <a:prstGeom prst="rightArrow">
            <a:avLst>
              <a:gd fmla="val 50000" name="adj1"/>
              <a:gd fmla="val 50000" name="adj2"/>
            </a:avLst>
          </a:prstGeom>
          <a:solidFill>
            <a:schemeClr val="dk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5"/>
          <p:cNvSpPr txBox="1"/>
          <p:nvPr>
            <p:ph type="title"/>
          </p:nvPr>
        </p:nvSpPr>
        <p:spPr>
          <a:xfrm>
            <a:off x="1006500" y="1365900"/>
            <a:ext cx="7131000" cy="241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200"/>
              <a:t>Medium-Fi </a:t>
            </a:r>
            <a:endParaRPr b="1" sz="7200"/>
          </a:p>
          <a:p>
            <a:pPr indent="0" lvl="0" marL="0" rtl="0" algn="ctr">
              <a:spcBef>
                <a:spcPts val="0"/>
              </a:spcBef>
              <a:spcAft>
                <a:spcPts val="0"/>
              </a:spcAft>
              <a:buNone/>
            </a:pPr>
            <a:r>
              <a:rPr b="1" lang="en" sz="7200"/>
              <a:t>Task Flows</a:t>
            </a:r>
            <a:endParaRPr b="1" sz="7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46"/>
          <p:cNvPicPr preferRelativeResize="0"/>
          <p:nvPr/>
        </p:nvPicPr>
        <p:blipFill rotWithShape="1">
          <a:blip r:embed="rId3">
            <a:alphaModFix/>
          </a:blip>
          <a:srcRect b="0" l="16564" r="16564" t="0"/>
          <a:stretch/>
        </p:blipFill>
        <p:spPr>
          <a:xfrm>
            <a:off x="333625" y="909625"/>
            <a:ext cx="1831610" cy="2902501"/>
          </a:xfrm>
          <a:prstGeom prst="rect">
            <a:avLst/>
          </a:prstGeom>
          <a:noFill/>
          <a:ln cap="flat" cmpd="sng" w="76200">
            <a:solidFill>
              <a:schemeClr val="dk2"/>
            </a:solidFill>
            <a:prstDash val="solid"/>
            <a:round/>
            <a:headEnd len="sm" w="sm" type="none"/>
            <a:tailEnd len="sm" w="sm" type="none"/>
          </a:ln>
        </p:spPr>
      </p:pic>
      <p:sp>
        <p:nvSpPr>
          <p:cNvPr id="380" name="Google Shape;380;p46"/>
          <p:cNvSpPr txBox="1"/>
          <p:nvPr>
            <p:ph type="title"/>
          </p:nvPr>
        </p:nvSpPr>
        <p:spPr>
          <a:xfrm>
            <a:off x="262800" y="140225"/>
            <a:ext cx="2566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Task Flows</a:t>
            </a:r>
            <a:endParaRPr sz="4000"/>
          </a:p>
        </p:txBody>
      </p:sp>
      <p:pic>
        <p:nvPicPr>
          <p:cNvPr id="381" name="Google Shape;381;p46"/>
          <p:cNvPicPr preferRelativeResize="0"/>
          <p:nvPr/>
        </p:nvPicPr>
        <p:blipFill rotWithShape="1">
          <a:blip r:embed="rId4">
            <a:alphaModFix/>
          </a:blip>
          <a:srcRect b="0" l="8534" r="8526" t="0"/>
          <a:stretch/>
        </p:blipFill>
        <p:spPr>
          <a:xfrm>
            <a:off x="3417400" y="909625"/>
            <a:ext cx="1831610" cy="2902500"/>
          </a:xfrm>
          <a:prstGeom prst="rect">
            <a:avLst/>
          </a:prstGeom>
          <a:noFill/>
          <a:ln cap="flat" cmpd="sng" w="76200">
            <a:solidFill>
              <a:schemeClr val="dk2"/>
            </a:solidFill>
            <a:prstDash val="solid"/>
            <a:round/>
            <a:headEnd len="sm" w="sm" type="none"/>
            <a:tailEnd len="sm" w="sm" type="none"/>
          </a:ln>
        </p:spPr>
      </p:pic>
      <p:pic>
        <p:nvPicPr>
          <p:cNvPr id="382" name="Google Shape;382;p46"/>
          <p:cNvPicPr preferRelativeResize="0"/>
          <p:nvPr/>
        </p:nvPicPr>
        <p:blipFill rotWithShape="1">
          <a:blip r:embed="rId5">
            <a:alphaModFix/>
          </a:blip>
          <a:srcRect b="0" l="21045" r="21040" t="0"/>
          <a:stretch/>
        </p:blipFill>
        <p:spPr>
          <a:xfrm>
            <a:off x="6430025" y="909625"/>
            <a:ext cx="1831610" cy="2902501"/>
          </a:xfrm>
          <a:prstGeom prst="rect">
            <a:avLst/>
          </a:prstGeom>
          <a:noFill/>
          <a:ln cap="flat" cmpd="sng" w="76200">
            <a:solidFill>
              <a:schemeClr val="dk2"/>
            </a:solidFill>
            <a:prstDash val="solid"/>
            <a:round/>
            <a:headEnd len="sm" w="sm" type="none"/>
            <a:tailEnd len="sm" w="sm" type="none"/>
          </a:ln>
        </p:spPr>
      </p:pic>
      <p:sp>
        <p:nvSpPr>
          <p:cNvPr id="383" name="Google Shape;383;p46"/>
          <p:cNvSpPr txBox="1"/>
          <p:nvPr>
            <p:ph type="title"/>
          </p:nvPr>
        </p:nvSpPr>
        <p:spPr>
          <a:xfrm>
            <a:off x="-33675" y="3949200"/>
            <a:ext cx="2566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Simple: </a:t>
            </a:r>
            <a:endParaRPr sz="2000"/>
          </a:p>
          <a:p>
            <a:pPr indent="0" lvl="0" marL="0" rtl="0" algn="ctr">
              <a:spcBef>
                <a:spcPts val="0"/>
              </a:spcBef>
              <a:spcAft>
                <a:spcPts val="0"/>
              </a:spcAft>
              <a:buNone/>
            </a:pPr>
            <a:r>
              <a:rPr lang="en" sz="2000"/>
              <a:t>Reviewing a Memory</a:t>
            </a:r>
            <a:endParaRPr sz="2000"/>
          </a:p>
        </p:txBody>
      </p:sp>
      <p:sp>
        <p:nvSpPr>
          <p:cNvPr id="384" name="Google Shape;384;p46"/>
          <p:cNvSpPr txBox="1"/>
          <p:nvPr>
            <p:ph type="title"/>
          </p:nvPr>
        </p:nvSpPr>
        <p:spPr>
          <a:xfrm>
            <a:off x="3050100" y="3949200"/>
            <a:ext cx="2566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Moderate: </a:t>
            </a:r>
            <a:endParaRPr sz="2000"/>
          </a:p>
          <a:p>
            <a:pPr indent="0" lvl="0" marL="0" rtl="0" algn="ctr">
              <a:spcBef>
                <a:spcPts val="0"/>
              </a:spcBef>
              <a:spcAft>
                <a:spcPts val="0"/>
              </a:spcAft>
              <a:buNone/>
            </a:pPr>
            <a:r>
              <a:rPr lang="en" sz="2000"/>
              <a:t>Planting a Memory</a:t>
            </a:r>
            <a:endParaRPr sz="2000"/>
          </a:p>
        </p:txBody>
      </p:sp>
      <p:sp>
        <p:nvSpPr>
          <p:cNvPr id="385" name="Google Shape;385;p46"/>
          <p:cNvSpPr txBox="1"/>
          <p:nvPr>
            <p:ph type="title"/>
          </p:nvPr>
        </p:nvSpPr>
        <p:spPr>
          <a:xfrm>
            <a:off x="6002050" y="3949200"/>
            <a:ext cx="2566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Complex:</a:t>
            </a:r>
            <a:endParaRPr sz="2000"/>
          </a:p>
          <a:p>
            <a:pPr indent="0" lvl="0" marL="0" rtl="0" algn="ctr">
              <a:spcBef>
                <a:spcPts val="0"/>
              </a:spcBef>
              <a:spcAft>
                <a:spcPts val="0"/>
              </a:spcAft>
              <a:buNone/>
            </a:pPr>
            <a:r>
              <a:rPr lang="en" sz="2000"/>
              <a:t>Sharing memories</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7"/>
          <p:cNvSpPr txBox="1"/>
          <p:nvPr>
            <p:ph type="title"/>
          </p:nvPr>
        </p:nvSpPr>
        <p:spPr>
          <a:xfrm>
            <a:off x="1006500" y="1365900"/>
            <a:ext cx="7131000" cy="241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200"/>
              <a:t>Prototype Implementation</a:t>
            </a:r>
            <a:endParaRPr b="1" sz="7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Our Tools</a:t>
            </a:r>
            <a:endParaRPr sz="4000"/>
          </a:p>
        </p:txBody>
      </p:sp>
      <p:sp>
        <p:nvSpPr>
          <p:cNvPr id="396" name="Google Shape;396;p48"/>
          <p:cNvSpPr txBox="1"/>
          <p:nvPr/>
        </p:nvSpPr>
        <p:spPr>
          <a:xfrm>
            <a:off x="298825" y="1261375"/>
            <a:ext cx="7847400" cy="345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We relied on two main tools for this project:</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 For creating/editing/animating pixel art assets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 For hosting the medium-fi prototype and</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our asset/branding collection</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397" name="Google Shape;397;p48"/>
          <p:cNvPicPr preferRelativeResize="0"/>
          <p:nvPr/>
        </p:nvPicPr>
        <p:blipFill>
          <a:blip r:embed="rId3">
            <a:alphaModFix/>
          </a:blip>
          <a:stretch>
            <a:fillRect/>
          </a:stretch>
        </p:blipFill>
        <p:spPr>
          <a:xfrm>
            <a:off x="502700" y="1934300"/>
            <a:ext cx="2114550" cy="781050"/>
          </a:xfrm>
          <a:prstGeom prst="rect">
            <a:avLst/>
          </a:prstGeom>
          <a:noFill/>
          <a:ln>
            <a:noFill/>
          </a:ln>
        </p:spPr>
      </p:pic>
      <p:pic>
        <p:nvPicPr>
          <p:cNvPr id="398" name="Google Shape;398;p48"/>
          <p:cNvPicPr preferRelativeResize="0"/>
          <p:nvPr/>
        </p:nvPicPr>
        <p:blipFill>
          <a:blip r:embed="rId4">
            <a:alphaModFix/>
          </a:blip>
          <a:stretch>
            <a:fillRect/>
          </a:stretch>
        </p:blipFill>
        <p:spPr>
          <a:xfrm>
            <a:off x="924750" y="3382125"/>
            <a:ext cx="2592425" cy="1292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Piskel App</a:t>
            </a:r>
            <a:endParaRPr sz="4000"/>
          </a:p>
        </p:txBody>
      </p:sp>
      <p:pic>
        <p:nvPicPr>
          <p:cNvPr id="404" name="Google Shape;404;p49"/>
          <p:cNvPicPr preferRelativeResize="0"/>
          <p:nvPr/>
        </p:nvPicPr>
        <p:blipFill>
          <a:blip r:embed="rId3">
            <a:alphaModFix/>
          </a:blip>
          <a:stretch>
            <a:fillRect/>
          </a:stretch>
        </p:blipFill>
        <p:spPr>
          <a:xfrm>
            <a:off x="319100" y="1389025"/>
            <a:ext cx="4763126" cy="2674601"/>
          </a:xfrm>
          <a:prstGeom prst="rect">
            <a:avLst/>
          </a:prstGeom>
          <a:noFill/>
          <a:ln cap="flat" cmpd="sng" w="76200">
            <a:solidFill>
              <a:schemeClr val="dk2"/>
            </a:solidFill>
            <a:prstDash val="solid"/>
            <a:round/>
            <a:headEnd len="sm" w="sm" type="none"/>
            <a:tailEnd len="sm" w="sm" type="none"/>
          </a:ln>
        </p:spPr>
      </p:pic>
      <p:sp>
        <p:nvSpPr>
          <p:cNvPr id="405" name="Google Shape;405;p49"/>
          <p:cNvSpPr txBox="1"/>
          <p:nvPr/>
        </p:nvSpPr>
        <p:spPr>
          <a:xfrm>
            <a:off x="5177800" y="864600"/>
            <a:ext cx="3910800" cy="39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Pros: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Easy development of assets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Ability to create multiple keyframes for animation</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Supports exporting as png, sprite sheet, or gif</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Easy to resize graphics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Cons: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Limited selection of design tools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Complex design features are harder to use</a:t>
            </a:r>
            <a:endParaRPr sz="18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Figma</a:t>
            </a:r>
            <a:endParaRPr sz="4000"/>
          </a:p>
        </p:txBody>
      </p:sp>
      <p:sp>
        <p:nvSpPr>
          <p:cNvPr id="411" name="Google Shape;411;p50"/>
          <p:cNvSpPr txBox="1"/>
          <p:nvPr/>
        </p:nvSpPr>
        <p:spPr>
          <a:xfrm>
            <a:off x="298825" y="1261375"/>
            <a:ext cx="3982500" cy="29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pen Sans"/>
                <a:ea typeface="Open Sans"/>
                <a:cs typeface="Open Sans"/>
                <a:sym typeface="Open Sans"/>
              </a:rPr>
              <a:t>Pros: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Collaborative and intuitive</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Allows for easy resizing/cropping of assets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Supports graphic design for mobile</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Cons: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Some features require a premium subscription</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Slight learning curve</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412" name="Google Shape;412;p50"/>
          <p:cNvPicPr preferRelativeResize="0"/>
          <p:nvPr/>
        </p:nvPicPr>
        <p:blipFill>
          <a:blip r:embed="rId3">
            <a:alphaModFix/>
          </a:blip>
          <a:stretch>
            <a:fillRect/>
          </a:stretch>
        </p:blipFill>
        <p:spPr>
          <a:xfrm>
            <a:off x="4329296" y="767850"/>
            <a:ext cx="4094700" cy="3607800"/>
          </a:xfrm>
          <a:prstGeom prst="roundRect">
            <a:avLst>
              <a:gd fmla="val 5178" name="adj"/>
            </a:avLst>
          </a:prstGeom>
          <a:noFill/>
          <a:ln cap="flat" cmpd="sng" w="76200">
            <a:solidFill>
              <a:schemeClr val="dk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Limitations</a:t>
            </a:r>
            <a:endParaRPr sz="4000"/>
          </a:p>
        </p:txBody>
      </p:sp>
      <p:sp>
        <p:nvSpPr>
          <p:cNvPr id="418" name="Google Shape;418;p51"/>
          <p:cNvSpPr txBox="1"/>
          <p:nvPr/>
        </p:nvSpPr>
        <p:spPr>
          <a:xfrm>
            <a:off x="375025" y="1261375"/>
            <a:ext cx="7847400" cy="3710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For the sake of time and complexity of implementation on Figma, several aspects of our product were left out of the medium-fi prototype.</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b="1" lang="en" sz="1800">
                <a:solidFill>
                  <a:schemeClr val="dk1"/>
                </a:solidFill>
                <a:latin typeface="Open Sans"/>
                <a:ea typeface="Open Sans"/>
                <a:cs typeface="Open Sans"/>
                <a:sym typeface="Open Sans"/>
              </a:rPr>
              <a:t>Animation: </a:t>
            </a:r>
            <a:r>
              <a:rPr lang="en" sz="1800">
                <a:solidFill>
                  <a:schemeClr val="dk1"/>
                </a:solidFill>
                <a:latin typeface="Open Sans"/>
                <a:ea typeface="Open Sans"/>
                <a:cs typeface="Open Sans"/>
                <a:sym typeface="Open Sans"/>
              </a:rPr>
              <a:t>Since we used Figma to implement our prototype, we decided to </a:t>
            </a:r>
            <a:r>
              <a:rPr lang="en" sz="1800">
                <a:solidFill>
                  <a:schemeClr val="dk2"/>
                </a:solidFill>
                <a:latin typeface="Open Sans"/>
                <a:ea typeface="Open Sans"/>
                <a:cs typeface="Open Sans"/>
                <a:sym typeface="Open Sans"/>
              </a:rPr>
              <a:t>leave out animations of the assets</a:t>
            </a:r>
            <a:r>
              <a:rPr lang="en" sz="1800">
                <a:solidFill>
                  <a:schemeClr val="dk1"/>
                </a:solidFill>
                <a:latin typeface="Open Sans"/>
                <a:ea typeface="Open Sans"/>
                <a:cs typeface="Open Sans"/>
                <a:sym typeface="Open Sans"/>
              </a:rPr>
              <a:t> (i.e. swaying of the trees, movement of water, character movements) which would otherwise be present.</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b="1" lang="en" sz="1800">
                <a:solidFill>
                  <a:schemeClr val="dk1"/>
                </a:solidFill>
                <a:latin typeface="Open Sans"/>
                <a:ea typeface="Open Sans"/>
                <a:cs typeface="Open Sans"/>
                <a:sym typeface="Open Sans"/>
              </a:rPr>
              <a:t>Other Memories: </a:t>
            </a:r>
            <a:r>
              <a:rPr lang="en" sz="1800">
                <a:solidFill>
                  <a:schemeClr val="dk1"/>
                </a:solidFill>
                <a:latin typeface="Open Sans"/>
                <a:ea typeface="Open Sans"/>
                <a:cs typeface="Open Sans"/>
                <a:sym typeface="Open Sans"/>
              </a:rPr>
              <a:t>Furthermore, in the actual app, you would be able to tap on any tree in the garden, and view a popup of the associated memory. However, this was not deemed relevant to our task flows, and would require hard-coding a large amount of memories.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Limitations</a:t>
            </a:r>
            <a:endParaRPr sz="4000"/>
          </a:p>
        </p:txBody>
      </p:sp>
      <p:sp>
        <p:nvSpPr>
          <p:cNvPr id="424" name="Google Shape;424;p52"/>
          <p:cNvSpPr txBox="1"/>
          <p:nvPr/>
        </p:nvSpPr>
        <p:spPr>
          <a:xfrm>
            <a:off x="375025" y="1185175"/>
            <a:ext cx="7847400" cy="3710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My Home</a:t>
            </a:r>
            <a:r>
              <a:rPr lang="en" sz="1800">
                <a:solidFill>
                  <a:schemeClr val="dk1"/>
                </a:solidFill>
                <a:latin typeface="Open Sans"/>
                <a:ea typeface="Open Sans"/>
                <a:cs typeface="Open Sans"/>
                <a:sym typeface="Open Sans"/>
              </a:rPr>
              <a:t>: In the final app, you will be able to tap on your character’s house, which is in the top left corner of the town. From here, there will be a customizable interior which houses an Almanac of all the seeds and a mirror for changing your character’s outfit. Given that implementing this would not affect our three task flows, and would require creating a large amount of pixel art assets, we decided to leave it out for now.</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General Store</a:t>
            </a:r>
            <a:r>
              <a:rPr lang="en" sz="1800">
                <a:solidFill>
                  <a:schemeClr val="dk1"/>
                </a:solidFill>
                <a:latin typeface="Open Sans"/>
                <a:ea typeface="Open Sans"/>
                <a:cs typeface="Open Sans"/>
                <a:sym typeface="Open Sans"/>
              </a:rPr>
              <a:t>: Another feature we left out of the town area (for similar reasons to the above) was the general store, where users will be able to unlock new outfits, seed types, and pets for their character. </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Making Friends</a:t>
            </a:r>
            <a:r>
              <a:rPr lang="en" sz="1800">
                <a:solidFill>
                  <a:schemeClr val="dk1"/>
                </a:solidFill>
                <a:latin typeface="Open Sans"/>
                <a:ea typeface="Open Sans"/>
                <a:cs typeface="Open Sans"/>
                <a:sym typeface="Open Sans"/>
              </a:rPr>
              <a:t>: Since our app does not have a user base, we had to hard-code friends into the product.</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6"/>
          <p:cNvPicPr preferRelativeResize="0"/>
          <p:nvPr/>
        </p:nvPicPr>
        <p:blipFill>
          <a:blip r:embed="rId3">
            <a:alphaModFix/>
          </a:blip>
          <a:stretch>
            <a:fillRect/>
          </a:stretch>
        </p:blipFill>
        <p:spPr>
          <a:xfrm>
            <a:off x="1218900" y="553350"/>
            <a:ext cx="6706200" cy="4036800"/>
          </a:xfrm>
          <a:prstGeom prst="roundRect">
            <a:avLst>
              <a:gd fmla="val 16667" name="adj"/>
            </a:avLst>
          </a:prstGeom>
          <a:noFill/>
          <a:ln cap="flat" cmpd="sng" w="38100">
            <a:solidFill>
              <a:schemeClr val="dk2"/>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Limitations</a:t>
            </a:r>
            <a:endParaRPr sz="4000"/>
          </a:p>
        </p:txBody>
      </p:sp>
      <p:sp>
        <p:nvSpPr>
          <p:cNvPr id="430" name="Google Shape;430;p53"/>
          <p:cNvSpPr txBox="1"/>
          <p:nvPr/>
        </p:nvSpPr>
        <p:spPr>
          <a:xfrm>
            <a:off x="375025" y="956575"/>
            <a:ext cx="7847400" cy="381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t/>
            </a:r>
            <a:endParaRPr sz="100">
              <a:solidFill>
                <a:schemeClr val="accent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More Roaming Space</a:t>
            </a:r>
            <a:r>
              <a:rPr lang="en" sz="1800">
                <a:solidFill>
                  <a:schemeClr val="dk1"/>
                </a:solidFill>
                <a:latin typeface="Open Sans"/>
                <a:ea typeface="Open Sans"/>
                <a:cs typeface="Open Sans"/>
                <a:sym typeface="Open Sans"/>
              </a:rPr>
              <a:t>: In the final app, you will also be able to move up and down the farm as well. However, this was not necessary to showcase the functionality of the app.</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Information Inputs</a:t>
            </a:r>
            <a:r>
              <a:rPr lang="en" sz="1800">
                <a:solidFill>
                  <a:schemeClr val="dk1"/>
                </a:solidFill>
                <a:latin typeface="Open Sans"/>
                <a:ea typeface="Open Sans"/>
                <a:cs typeface="Open Sans"/>
                <a:sym typeface="Open Sans"/>
              </a:rPr>
              <a:t>: As discussed in the next section, inputs for logging a memory are hard-coded in, as the Figma prototype does not support this feature.</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Background Music</a:t>
            </a:r>
            <a:r>
              <a:rPr lang="en" sz="1800">
                <a:solidFill>
                  <a:schemeClr val="dk1"/>
                </a:solidFill>
                <a:latin typeface="Open Sans"/>
                <a:ea typeface="Open Sans"/>
                <a:cs typeface="Open Sans"/>
                <a:sym typeface="Open Sans"/>
              </a:rPr>
              <a:t>: In the final version of the app, there would be music in the background to help immerse the user in the environment.</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Aesthetic Customization</a:t>
            </a:r>
            <a:r>
              <a:rPr lang="en" sz="1800">
                <a:solidFill>
                  <a:schemeClr val="dk1"/>
                </a:solidFill>
                <a:latin typeface="Open Sans"/>
                <a:ea typeface="Open Sans"/>
                <a:cs typeface="Open Sans"/>
                <a:sym typeface="Open Sans"/>
              </a:rPr>
              <a:t>: In the final version of the app, the user would be able to move objects around in the garden, change their character’s clothing, and customize their house’s interior. Given that these were all complex aesthetic changes, we did not include them in the medium-fi prototype.</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Hard-Coded/Wizard of Oz Features</a:t>
            </a:r>
            <a:endParaRPr sz="3600"/>
          </a:p>
          <a:p>
            <a:pPr indent="0" lvl="0" marL="0" rtl="0" algn="l">
              <a:spcBef>
                <a:spcPts val="0"/>
              </a:spcBef>
              <a:spcAft>
                <a:spcPts val="0"/>
              </a:spcAft>
              <a:buNone/>
            </a:pPr>
            <a:r>
              <a:t/>
            </a:r>
            <a:endParaRPr sz="4000"/>
          </a:p>
        </p:txBody>
      </p:sp>
      <p:sp>
        <p:nvSpPr>
          <p:cNvPr id="436" name="Google Shape;436;p54"/>
          <p:cNvSpPr txBox="1"/>
          <p:nvPr/>
        </p:nvSpPr>
        <p:spPr>
          <a:xfrm>
            <a:off x="298825" y="1261375"/>
            <a:ext cx="7847400" cy="3710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Several aspects of our prototype were hard-coded, so as to maintain the audience’s immersion in the product while also illustrating use cases for the product.</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b="1" lang="en" sz="1800">
                <a:solidFill>
                  <a:schemeClr val="dk1"/>
                </a:solidFill>
                <a:latin typeface="Open Sans"/>
                <a:ea typeface="Open Sans"/>
                <a:cs typeface="Open Sans"/>
                <a:sym typeface="Open Sans"/>
              </a:rPr>
              <a:t>Multi-media Inputs:</a:t>
            </a:r>
            <a:r>
              <a:rPr lang="en" sz="1800">
                <a:solidFill>
                  <a:schemeClr val="dk1"/>
                </a:solidFill>
                <a:latin typeface="Open Sans"/>
                <a:ea typeface="Open Sans"/>
                <a:cs typeface="Open Sans"/>
                <a:sym typeface="Open Sans"/>
              </a:rPr>
              <a:t> Due to implementation on Figma, our prototype does not support multimedia inputs, and thus we hard-coded text, photo, and embedded media when planting seeds and reviewing memories.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SzPts val="1800"/>
              <a:buFont typeface="Open Sans"/>
              <a:buAutoNum type="arabicPeriod"/>
            </a:pPr>
            <a:r>
              <a:rPr b="1" lang="en" sz="1800">
                <a:solidFill>
                  <a:schemeClr val="dk1"/>
                </a:solidFill>
                <a:latin typeface="Open Sans"/>
                <a:ea typeface="Open Sans"/>
                <a:cs typeface="Open Sans"/>
                <a:sym typeface="Open Sans"/>
              </a:rPr>
              <a:t>Social Component</a:t>
            </a:r>
            <a:r>
              <a:rPr b="1" lang="en" sz="1800">
                <a:solidFill>
                  <a:schemeClr val="dk1"/>
                </a:solidFill>
                <a:latin typeface="Open Sans"/>
                <a:ea typeface="Open Sans"/>
                <a:cs typeface="Open Sans"/>
                <a:sym typeface="Open Sans"/>
              </a:rPr>
              <a:t>:</a:t>
            </a:r>
            <a:r>
              <a:rPr lang="en" sz="1800">
                <a:solidFill>
                  <a:schemeClr val="dk1"/>
                </a:solidFill>
                <a:latin typeface="Open Sans"/>
                <a:ea typeface="Open Sans"/>
                <a:cs typeface="Open Sans"/>
                <a:sym typeface="Open Sans"/>
              </a:rPr>
              <a:t> Since our app does not yet have a user base, we hard-coded friends into the system. Thus, if you tap on the post office, there is hard-coded mail from friends, and a list of contacts you can send seeds to.</a:t>
            </a:r>
            <a:endParaRPr>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Hard-Coded/Wizard of Oz Features</a:t>
            </a:r>
            <a:endParaRPr sz="3600"/>
          </a:p>
          <a:p>
            <a:pPr indent="0" lvl="0" marL="0" rtl="0" algn="l">
              <a:spcBef>
                <a:spcPts val="0"/>
              </a:spcBef>
              <a:spcAft>
                <a:spcPts val="0"/>
              </a:spcAft>
              <a:buNone/>
            </a:pPr>
            <a:r>
              <a:t/>
            </a:r>
            <a:endParaRPr sz="4000"/>
          </a:p>
        </p:txBody>
      </p:sp>
      <p:sp>
        <p:nvSpPr>
          <p:cNvPr id="442" name="Google Shape;442;p55"/>
          <p:cNvSpPr txBox="1"/>
          <p:nvPr/>
        </p:nvSpPr>
        <p:spPr>
          <a:xfrm>
            <a:off x="375025" y="1032775"/>
            <a:ext cx="7847400" cy="3811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t/>
            </a:r>
            <a:endParaRPr sz="100">
              <a:solidFill>
                <a:schemeClr val="accent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Customization of Garden</a:t>
            </a:r>
            <a:r>
              <a:rPr lang="en" sz="1800">
                <a:solidFill>
                  <a:schemeClr val="dk1"/>
                </a:solidFill>
                <a:latin typeface="Open Sans"/>
                <a:ea typeface="Open Sans"/>
                <a:cs typeface="Open Sans"/>
                <a:sym typeface="Open Sans"/>
              </a:rPr>
              <a:t>: Seeing as our Figma prototype does not support full customization of the </a:t>
            </a:r>
            <a:r>
              <a:rPr lang="en" sz="1800">
                <a:solidFill>
                  <a:schemeClr val="dk1"/>
                </a:solidFill>
                <a:latin typeface="Open Sans"/>
                <a:ea typeface="Open Sans"/>
                <a:cs typeface="Open Sans"/>
                <a:sym typeface="Open Sans"/>
              </a:rPr>
              <a:t>character</a:t>
            </a:r>
            <a:r>
              <a:rPr lang="en" sz="1800">
                <a:solidFill>
                  <a:schemeClr val="dk1"/>
                </a:solidFill>
                <a:latin typeface="Open Sans"/>
                <a:ea typeface="Open Sans"/>
                <a:cs typeface="Open Sans"/>
                <a:sym typeface="Open Sans"/>
              </a:rPr>
              <a:t> or garden (as this </a:t>
            </a:r>
            <a:r>
              <a:rPr lang="en" sz="1800">
                <a:solidFill>
                  <a:schemeClr val="dk1"/>
                </a:solidFill>
                <a:latin typeface="Open Sans"/>
                <a:ea typeface="Open Sans"/>
                <a:cs typeface="Open Sans"/>
                <a:sym typeface="Open Sans"/>
              </a:rPr>
              <a:t>would</a:t>
            </a:r>
            <a:r>
              <a:rPr lang="en" sz="1800">
                <a:solidFill>
                  <a:schemeClr val="dk1"/>
                </a:solidFill>
                <a:latin typeface="Open Sans"/>
                <a:ea typeface="Open Sans"/>
                <a:cs typeface="Open Sans"/>
                <a:sym typeface="Open Sans"/>
              </a:rPr>
              <a:t> involve exponentially upscaling the number of screens we would have to generate), the character’s outfit and the layout of the garden are hard-coded in, as if the user set up their app this way.</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b="1" lang="en" sz="1800">
                <a:solidFill>
                  <a:schemeClr val="dk1"/>
                </a:solidFill>
                <a:latin typeface="Open Sans"/>
                <a:ea typeface="Open Sans"/>
                <a:cs typeface="Open Sans"/>
                <a:sym typeface="Open Sans"/>
              </a:rPr>
              <a:t>Seed Inventory</a:t>
            </a:r>
            <a:r>
              <a:rPr lang="en" sz="1800">
                <a:solidFill>
                  <a:schemeClr val="dk1"/>
                </a:solidFill>
                <a:latin typeface="Open Sans"/>
                <a:ea typeface="Open Sans"/>
                <a:cs typeface="Open Sans"/>
                <a:sym typeface="Open Sans"/>
              </a:rPr>
              <a:t>:</a:t>
            </a:r>
            <a:r>
              <a:rPr b="1" lang="en" sz="1800">
                <a:solidFill>
                  <a:schemeClr val="dk1"/>
                </a:solidFill>
                <a:latin typeface="Open Sans"/>
                <a:ea typeface="Open Sans"/>
                <a:cs typeface="Open Sans"/>
                <a:sym typeface="Open Sans"/>
              </a:rPr>
              <a:t> </a:t>
            </a:r>
            <a:r>
              <a:rPr lang="en" sz="1800">
                <a:solidFill>
                  <a:schemeClr val="dk1"/>
                </a:solidFill>
                <a:latin typeface="Open Sans"/>
                <a:ea typeface="Open Sans"/>
                <a:cs typeface="Open Sans"/>
                <a:sym typeface="Open Sans"/>
              </a:rPr>
              <a:t>For similar reasons as the previous point, we had to hard-code the seeds in the user’s inventory at the time of planting or sending mail, as keeping track of the seeds they acquired at the marketplace would be too complex for a Figma prototype. </a:t>
            </a:r>
            <a:endParaRPr>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6"/>
          <p:cNvSpPr txBox="1"/>
          <p:nvPr>
            <p:ph type="title"/>
          </p:nvPr>
        </p:nvSpPr>
        <p:spPr>
          <a:xfrm>
            <a:off x="1006500" y="819425"/>
            <a:ext cx="7131000" cy="241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200"/>
              <a:t>Appendix</a:t>
            </a:r>
            <a:endParaRPr b="1" sz="7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Link to Full Task Flows</a:t>
            </a:r>
            <a:endParaRPr sz="4000"/>
          </a:p>
        </p:txBody>
      </p:sp>
      <p:sp>
        <p:nvSpPr>
          <p:cNvPr id="453" name="Google Shape;453;p57"/>
          <p:cNvSpPr txBox="1"/>
          <p:nvPr/>
        </p:nvSpPr>
        <p:spPr>
          <a:xfrm>
            <a:off x="284125" y="2539925"/>
            <a:ext cx="7847400" cy="13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Link here: </a:t>
            </a:r>
            <a:r>
              <a:rPr lang="en" u="sng">
                <a:solidFill>
                  <a:schemeClr val="hlink"/>
                </a:solidFill>
                <a:latin typeface="Open Sans"/>
                <a:ea typeface="Open Sans"/>
                <a:cs typeface="Open Sans"/>
                <a:sym typeface="Open Sans"/>
                <a:hlinkClick r:id="rId3"/>
              </a:rPr>
              <a:t>https://drive.google.com/file/d/1pa-xjD_t7XLg4kHsuNK1nl78kwWIGkdY/view?usp=sharing</a:t>
            </a:r>
            <a:endParaRPr>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Sketch Revisions</a:t>
            </a:r>
            <a:endParaRPr sz="4000"/>
          </a:p>
        </p:txBody>
      </p:sp>
      <p:sp>
        <p:nvSpPr>
          <p:cNvPr id="459" name="Google Shape;459;p58"/>
          <p:cNvSpPr txBox="1"/>
          <p:nvPr/>
        </p:nvSpPr>
        <p:spPr>
          <a:xfrm>
            <a:off x="298825" y="1261375"/>
            <a:ext cx="7847400" cy="2985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Change farmer’s market to be selling </a:t>
            </a:r>
            <a:r>
              <a:rPr b="1" lang="en" sz="1800">
                <a:solidFill>
                  <a:schemeClr val="dk2"/>
                </a:solidFill>
                <a:latin typeface="Open Sans"/>
                <a:ea typeface="Open Sans"/>
                <a:cs typeface="Open Sans"/>
                <a:sym typeface="Open Sans"/>
              </a:rPr>
              <a:t>seeds</a:t>
            </a:r>
            <a:r>
              <a:rPr lang="en" sz="1800">
                <a:solidFill>
                  <a:schemeClr val="dk1"/>
                </a:solidFill>
                <a:latin typeface="Open Sans"/>
                <a:ea typeface="Open Sans"/>
                <a:cs typeface="Open Sans"/>
                <a:sym typeface="Open Sans"/>
              </a:rPr>
              <a:t>, not fruits themselves.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Use color, 3-D, and shadows to make clickable objects </a:t>
            </a:r>
            <a:r>
              <a:rPr b="1" lang="en" sz="1800">
                <a:solidFill>
                  <a:schemeClr val="dk2"/>
                </a:solidFill>
                <a:latin typeface="Open Sans"/>
                <a:ea typeface="Open Sans"/>
                <a:cs typeface="Open Sans"/>
                <a:sym typeface="Open Sans"/>
              </a:rPr>
              <a:t>pop on screen</a:t>
            </a:r>
            <a:r>
              <a:rPr lang="en"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Instead of mailbox, use </a:t>
            </a:r>
            <a:r>
              <a:rPr b="1" lang="en" sz="1800">
                <a:solidFill>
                  <a:schemeClr val="dk2"/>
                </a:solidFill>
                <a:latin typeface="Open Sans"/>
                <a:ea typeface="Open Sans"/>
                <a:cs typeface="Open Sans"/>
                <a:sym typeface="Open Sans"/>
              </a:rPr>
              <a:t>post office </a:t>
            </a:r>
            <a:r>
              <a:rPr lang="en" sz="1800">
                <a:solidFill>
                  <a:schemeClr val="dk1"/>
                </a:solidFill>
                <a:latin typeface="Open Sans"/>
                <a:ea typeface="Open Sans"/>
                <a:cs typeface="Open Sans"/>
                <a:sym typeface="Open Sans"/>
              </a:rPr>
              <a:t>instead. Add exclamation mark when mail arrives.</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Changed color of new fruit notification from red to green with fruit depicted.</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Pop-ups now last for two seconds maximum, before transitioning to next screen. However, they can be tapped on to expedite process.</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Sketch Revisions (cont’d)</a:t>
            </a:r>
            <a:endParaRPr sz="4000"/>
          </a:p>
        </p:txBody>
      </p:sp>
      <p:sp>
        <p:nvSpPr>
          <p:cNvPr id="465" name="Google Shape;465;p59"/>
          <p:cNvSpPr txBox="1"/>
          <p:nvPr/>
        </p:nvSpPr>
        <p:spPr>
          <a:xfrm>
            <a:off x="298825" y="1108975"/>
            <a:ext cx="7847400" cy="2985600"/>
          </a:xfrm>
          <a:prstGeom prst="rect">
            <a:avLst/>
          </a:prstGeom>
          <a:noFill/>
          <a:ln>
            <a:noFill/>
          </a:ln>
        </p:spPr>
        <p:txBody>
          <a:bodyPr anchorCtr="0" anchor="t" bIns="91425" lIns="91425" spcFirstLastPara="1" rIns="91425" wrap="square" tIns="91425">
            <a:noAutofit/>
          </a:bodyPr>
          <a:lstStyle/>
          <a:p>
            <a:pPr indent="-234950" lvl="0" marL="457200" rtl="0" algn="l">
              <a:spcBef>
                <a:spcPts val="0"/>
              </a:spcBef>
              <a:spcAft>
                <a:spcPts val="0"/>
              </a:spcAft>
              <a:buClr>
                <a:schemeClr val="accent1"/>
              </a:buClr>
              <a:buSzPts val="100"/>
              <a:buFont typeface="Open Sans"/>
              <a:buAutoNum type="arabicPeriod"/>
            </a:pPr>
            <a:r>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234950" lvl="0" marL="457200" rtl="0" algn="l">
              <a:spcBef>
                <a:spcPts val="0"/>
              </a:spcBef>
              <a:spcAft>
                <a:spcPts val="0"/>
              </a:spcAft>
              <a:buClr>
                <a:schemeClr val="accent1"/>
              </a:buClr>
              <a:buSzPts val="100"/>
              <a:buFont typeface="Open Sans"/>
              <a:buAutoNum type="arabicPeriod"/>
            </a:pPr>
            <a:r>
              <a:rPr lang="en" sz="100">
                <a:solidFill>
                  <a:schemeClr val="accent1"/>
                </a:solidFill>
                <a:latin typeface="Open Sans"/>
                <a:ea typeface="Open Sans"/>
                <a:cs typeface="Open Sans"/>
                <a:sym typeface="Open Sans"/>
              </a:rPr>
              <a:t> </a:t>
            </a:r>
            <a:endParaRPr sz="100">
              <a:solidFill>
                <a:schemeClr val="accent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More seeds now featured in farmer’s market so user does not need to scroll as much.</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Added textboxes to indicate where a user can input text/other media.</a:t>
            </a:r>
            <a:endParaRPr sz="1800">
              <a:solidFill>
                <a:schemeClr val="dk1"/>
              </a:solidFill>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When choosing seeds to mail, more of the memory is displayed in a preview screen so the user knows which memory corresponds to the given seed.</a:t>
            </a:r>
            <a:endParaRPr>
              <a:latin typeface="Open Sans"/>
              <a:ea typeface="Open Sans"/>
              <a:cs typeface="Open Sans"/>
              <a:sym typeface="Open Sans"/>
            </a:endParaRPr>
          </a:p>
        </p:txBody>
      </p:sp>
      <p:sp>
        <p:nvSpPr>
          <p:cNvPr id="466" name="Google Shape;466;p59"/>
          <p:cNvSpPr txBox="1"/>
          <p:nvPr/>
        </p:nvSpPr>
        <p:spPr>
          <a:xfrm>
            <a:off x="3251375" y="4009050"/>
            <a:ext cx="222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dk1"/>
                </a:solidFill>
                <a:hlinkClick r:id="rId3">
                  <a:extLst>
                    <a:ext uri="{A12FA001-AC4F-418D-AE19-62706E023703}">
                      <ahyp:hlinkClr val="tx"/>
                    </a:ext>
                  </a:extLst>
                </a:hlinkClick>
              </a:rPr>
              <a:t>View Full Revisions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720000" y="445025"/>
            <a:ext cx="7704000" cy="11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Problem/Solution Recap</a:t>
            </a:r>
            <a:endParaRPr sz="4800"/>
          </a:p>
        </p:txBody>
      </p:sp>
      <p:sp>
        <p:nvSpPr>
          <p:cNvPr id="227" name="Google Shape;227;p27"/>
          <p:cNvSpPr txBox="1"/>
          <p:nvPr>
            <p:ph idx="3" type="subTitle"/>
          </p:nvPr>
        </p:nvSpPr>
        <p:spPr>
          <a:xfrm>
            <a:off x="1062475" y="2425175"/>
            <a:ext cx="2907600" cy="228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People do not have an </a:t>
            </a:r>
            <a:r>
              <a:rPr b="1" lang="en" sz="2400">
                <a:solidFill>
                  <a:schemeClr val="dk2"/>
                </a:solidFill>
              </a:rPr>
              <a:t>efficient</a:t>
            </a:r>
            <a:r>
              <a:rPr lang="en" sz="2400"/>
              <a:t> and </a:t>
            </a:r>
            <a:r>
              <a:rPr b="1" lang="en" sz="2400">
                <a:solidFill>
                  <a:schemeClr val="dk2"/>
                </a:solidFill>
              </a:rPr>
              <a:t>dedicated</a:t>
            </a:r>
            <a:r>
              <a:rPr lang="en" sz="2400"/>
              <a:t> method to recall past positive memories.</a:t>
            </a:r>
            <a:endParaRPr sz="2400"/>
          </a:p>
        </p:txBody>
      </p:sp>
      <p:sp>
        <p:nvSpPr>
          <p:cNvPr id="228" name="Google Shape;228;p27"/>
          <p:cNvSpPr txBox="1"/>
          <p:nvPr>
            <p:ph idx="1" type="subTitle"/>
          </p:nvPr>
        </p:nvSpPr>
        <p:spPr>
          <a:xfrm>
            <a:off x="917251" y="1608638"/>
            <a:ext cx="3103500" cy="7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Problem</a:t>
            </a:r>
            <a:endParaRPr sz="3000"/>
          </a:p>
        </p:txBody>
      </p:sp>
      <p:sp>
        <p:nvSpPr>
          <p:cNvPr id="229" name="Google Shape;229;p27"/>
          <p:cNvSpPr txBox="1"/>
          <p:nvPr>
            <p:ph idx="2" type="subTitle"/>
          </p:nvPr>
        </p:nvSpPr>
        <p:spPr>
          <a:xfrm>
            <a:off x="4647250" y="1608650"/>
            <a:ext cx="3343800" cy="7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Proposed Solution</a:t>
            </a:r>
            <a:endParaRPr sz="3000"/>
          </a:p>
        </p:txBody>
      </p:sp>
      <p:sp>
        <p:nvSpPr>
          <p:cNvPr id="230" name="Google Shape;230;p27"/>
          <p:cNvSpPr txBox="1"/>
          <p:nvPr>
            <p:ph idx="4" type="subTitle"/>
          </p:nvPr>
        </p:nvSpPr>
        <p:spPr>
          <a:xfrm>
            <a:off x="4647250" y="2425150"/>
            <a:ext cx="3343800" cy="18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A </a:t>
            </a:r>
            <a:r>
              <a:rPr b="1" lang="en" sz="2400">
                <a:solidFill>
                  <a:schemeClr val="dk2"/>
                </a:solidFill>
              </a:rPr>
              <a:t>virtual</a:t>
            </a:r>
            <a:r>
              <a:rPr lang="en" sz="2400"/>
              <a:t> tamagotchi-</a:t>
            </a:r>
            <a:endParaRPr sz="2400"/>
          </a:p>
          <a:p>
            <a:pPr indent="0" lvl="0" marL="0" rtl="0" algn="ctr">
              <a:spcBef>
                <a:spcPts val="0"/>
              </a:spcBef>
              <a:spcAft>
                <a:spcPts val="0"/>
              </a:spcAft>
              <a:buNone/>
            </a:pPr>
            <a:r>
              <a:rPr lang="en" sz="2400"/>
              <a:t>style </a:t>
            </a:r>
            <a:r>
              <a:rPr b="1" lang="en" sz="2400">
                <a:solidFill>
                  <a:schemeClr val="dk2"/>
                </a:solidFill>
              </a:rPr>
              <a:t>garden</a:t>
            </a:r>
            <a:r>
              <a:rPr lang="en" sz="2400"/>
              <a:t> where you can plant and revisit good memories in the form of trees.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type="title"/>
          </p:nvPr>
        </p:nvSpPr>
        <p:spPr>
          <a:xfrm>
            <a:off x="1063900" y="2576925"/>
            <a:ext cx="7131000" cy="123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200"/>
              <a:t>Values in Design</a:t>
            </a:r>
            <a:endParaRPr b="1" sz="7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9"/>
          <p:cNvSpPr txBox="1"/>
          <p:nvPr>
            <p:ph idx="1" type="subTitle"/>
          </p:nvPr>
        </p:nvSpPr>
        <p:spPr>
          <a:xfrm>
            <a:off x="766200" y="1028121"/>
            <a:ext cx="2907600" cy="88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Mindfulness:</a:t>
            </a:r>
            <a:endParaRPr/>
          </a:p>
          <a:p>
            <a:pPr indent="0" lvl="0" marL="0" rtl="0" algn="ctr">
              <a:spcBef>
                <a:spcPts val="0"/>
              </a:spcBef>
              <a:spcAft>
                <a:spcPts val="0"/>
              </a:spcAft>
              <a:buNone/>
            </a:pPr>
            <a:r>
              <a:rPr lang="en" sz="1400"/>
              <a:t>Promote reflection and emotional well-being</a:t>
            </a:r>
            <a:endParaRPr sz="1400"/>
          </a:p>
        </p:txBody>
      </p:sp>
      <p:sp>
        <p:nvSpPr>
          <p:cNvPr id="241" name="Google Shape;241;p29"/>
          <p:cNvSpPr txBox="1"/>
          <p:nvPr>
            <p:ph idx="2" type="subTitle"/>
          </p:nvPr>
        </p:nvSpPr>
        <p:spPr>
          <a:xfrm>
            <a:off x="4954900" y="3463775"/>
            <a:ext cx="2907600" cy="88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Playful Reminiscence:</a:t>
            </a:r>
            <a:endParaRPr/>
          </a:p>
          <a:p>
            <a:pPr indent="0" lvl="0" marL="0" rtl="0" algn="ctr">
              <a:spcBef>
                <a:spcPts val="0"/>
              </a:spcBef>
              <a:spcAft>
                <a:spcPts val="0"/>
              </a:spcAft>
              <a:buNone/>
            </a:pPr>
            <a:r>
              <a:rPr lang="en" sz="1400"/>
              <a:t>Adding joy and excitement to the process of reminiscing</a:t>
            </a:r>
            <a:endParaRPr sz="1400"/>
          </a:p>
        </p:txBody>
      </p:sp>
      <p:sp>
        <p:nvSpPr>
          <p:cNvPr id="242" name="Google Shape;242;p29"/>
          <p:cNvSpPr txBox="1"/>
          <p:nvPr>
            <p:ph type="title"/>
          </p:nvPr>
        </p:nvSpPr>
        <p:spPr>
          <a:xfrm>
            <a:off x="578375" y="228600"/>
            <a:ext cx="7907400" cy="11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2"/>
                </a:solidFill>
              </a:rPr>
              <a:t>Core Values</a:t>
            </a:r>
            <a:endParaRPr/>
          </a:p>
        </p:txBody>
      </p:sp>
      <p:sp>
        <p:nvSpPr>
          <p:cNvPr id="243" name="Google Shape;243;p29"/>
          <p:cNvSpPr txBox="1"/>
          <p:nvPr/>
        </p:nvSpPr>
        <p:spPr>
          <a:xfrm>
            <a:off x="766200" y="2247875"/>
            <a:ext cx="30000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eem Kufi"/>
                <a:ea typeface="Reem Kufi"/>
                <a:cs typeface="Reem Kufi"/>
                <a:sym typeface="Reem Kufi"/>
              </a:rPr>
              <a:t>Human Connection</a:t>
            </a:r>
            <a:r>
              <a:rPr lang="en" sz="1800">
                <a:solidFill>
                  <a:schemeClr val="dk1"/>
                </a:solidFill>
                <a:latin typeface="Reem Kufi"/>
                <a:ea typeface="Reem Kufi"/>
                <a:cs typeface="Reem Kufi"/>
                <a:sym typeface="Reem Kufi"/>
              </a:rPr>
              <a:t>:</a:t>
            </a:r>
            <a:endParaRPr sz="1800">
              <a:solidFill>
                <a:schemeClr val="dk1"/>
              </a:solidFill>
              <a:latin typeface="Reem Kufi"/>
              <a:ea typeface="Reem Kufi"/>
              <a:cs typeface="Reem Kufi"/>
              <a:sym typeface="Reem Kufi"/>
            </a:endParaRPr>
          </a:p>
          <a:p>
            <a:pPr indent="0" lvl="0" marL="0" rtl="0" algn="ctr">
              <a:spcBef>
                <a:spcPts val="0"/>
              </a:spcBef>
              <a:spcAft>
                <a:spcPts val="0"/>
              </a:spcAft>
              <a:buNone/>
            </a:pPr>
            <a:r>
              <a:rPr lang="en">
                <a:solidFill>
                  <a:schemeClr val="dk1"/>
                </a:solidFill>
                <a:latin typeface="Reem Kufi"/>
                <a:ea typeface="Reem Kufi"/>
                <a:cs typeface="Reem Kufi"/>
                <a:sym typeface="Reem Kufi"/>
              </a:rPr>
              <a:t>Helping users to uplift each other and celebrate each other’s experiences</a:t>
            </a:r>
            <a:endParaRPr>
              <a:solidFill>
                <a:schemeClr val="dk1"/>
              </a:solidFill>
              <a:latin typeface="Reem Kufi"/>
              <a:ea typeface="Reem Kufi"/>
              <a:cs typeface="Reem Kufi"/>
              <a:sym typeface="Reem Kufi"/>
            </a:endParaRPr>
          </a:p>
          <a:p>
            <a:pPr indent="0" lvl="0" marL="0" rtl="0" algn="l">
              <a:spcBef>
                <a:spcPts val="0"/>
              </a:spcBef>
              <a:spcAft>
                <a:spcPts val="0"/>
              </a:spcAft>
              <a:buNone/>
            </a:pPr>
            <a:r>
              <a:t/>
            </a:r>
            <a:endParaRPr/>
          </a:p>
        </p:txBody>
      </p:sp>
      <p:sp>
        <p:nvSpPr>
          <p:cNvPr id="244" name="Google Shape;244;p29"/>
          <p:cNvSpPr txBox="1"/>
          <p:nvPr/>
        </p:nvSpPr>
        <p:spPr>
          <a:xfrm>
            <a:off x="4908700" y="1028125"/>
            <a:ext cx="30000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eem Kufi"/>
                <a:ea typeface="Reem Kufi"/>
                <a:cs typeface="Reem Kufi"/>
                <a:sym typeface="Reem Kufi"/>
              </a:rPr>
              <a:t>Personal Growth</a:t>
            </a:r>
            <a:r>
              <a:rPr lang="en" sz="1800">
                <a:solidFill>
                  <a:schemeClr val="dk1"/>
                </a:solidFill>
                <a:latin typeface="Reem Kufi"/>
                <a:ea typeface="Reem Kufi"/>
                <a:cs typeface="Reem Kufi"/>
                <a:sym typeface="Reem Kufi"/>
              </a:rPr>
              <a:t>:</a:t>
            </a:r>
            <a:endParaRPr>
              <a:solidFill>
                <a:schemeClr val="dk1"/>
              </a:solidFill>
              <a:latin typeface="Reem Kufi"/>
              <a:ea typeface="Reem Kufi"/>
              <a:cs typeface="Reem Kufi"/>
              <a:sym typeface="Reem Kufi"/>
            </a:endParaRPr>
          </a:p>
          <a:p>
            <a:pPr indent="0" lvl="0" marL="0" rtl="0" algn="ctr">
              <a:spcBef>
                <a:spcPts val="0"/>
              </a:spcBef>
              <a:spcAft>
                <a:spcPts val="0"/>
              </a:spcAft>
              <a:buNone/>
            </a:pPr>
            <a:r>
              <a:rPr lang="en">
                <a:solidFill>
                  <a:schemeClr val="dk1"/>
                </a:solidFill>
                <a:latin typeface="Reem Kufi"/>
                <a:ea typeface="Reem Kufi"/>
                <a:cs typeface="Reem Kufi"/>
                <a:sym typeface="Reem Kufi"/>
              </a:rPr>
              <a:t>Visual representation that individuals flourish and evolve, reflection can lead to deeper understanding of oneself</a:t>
            </a:r>
            <a:endParaRPr>
              <a:solidFill>
                <a:schemeClr val="dk1"/>
              </a:solidFill>
              <a:latin typeface="Reem Kufi"/>
              <a:ea typeface="Reem Kufi"/>
              <a:cs typeface="Reem Kufi"/>
              <a:sym typeface="Reem Kufi"/>
            </a:endParaRPr>
          </a:p>
          <a:p>
            <a:pPr indent="0" lvl="0" marL="0" rtl="0" algn="l">
              <a:spcBef>
                <a:spcPts val="0"/>
              </a:spcBef>
              <a:spcAft>
                <a:spcPts val="0"/>
              </a:spcAft>
              <a:buNone/>
            </a:pPr>
            <a:r>
              <a:t/>
            </a:r>
            <a:endParaRPr sz="1200">
              <a:highlight>
                <a:srgbClr val="F7F7F8"/>
              </a:highlight>
              <a:latin typeface="Roboto"/>
              <a:ea typeface="Roboto"/>
              <a:cs typeface="Roboto"/>
              <a:sym typeface="Roboto"/>
            </a:endParaRPr>
          </a:p>
        </p:txBody>
      </p:sp>
      <p:sp>
        <p:nvSpPr>
          <p:cNvPr id="245" name="Google Shape;245;p29"/>
          <p:cNvSpPr txBox="1"/>
          <p:nvPr/>
        </p:nvSpPr>
        <p:spPr>
          <a:xfrm>
            <a:off x="720000" y="3463775"/>
            <a:ext cx="3000000" cy="147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eem Kufi"/>
                <a:ea typeface="Reem Kufi"/>
                <a:cs typeface="Reem Kufi"/>
                <a:sym typeface="Reem Kufi"/>
              </a:rPr>
              <a:t>Simplicity</a:t>
            </a:r>
            <a:r>
              <a:rPr lang="en" sz="1800">
                <a:solidFill>
                  <a:schemeClr val="dk1"/>
                </a:solidFill>
                <a:latin typeface="Reem Kufi"/>
                <a:ea typeface="Reem Kufi"/>
                <a:cs typeface="Reem Kufi"/>
                <a:sym typeface="Reem Kufi"/>
              </a:rPr>
              <a:t>:</a:t>
            </a:r>
            <a:endParaRPr sz="1800">
              <a:solidFill>
                <a:schemeClr val="dk1"/>
              </a:solidFill>
              <a:latin typeface="Reem Kufi"/>
              <a:ea typeface="Reem Kufi"/>
              <a:cs typeface="Reem Kufi"/>
              <a:sym typeface="Reem Kufi"/>
            </a:endParaRPr>
          </a:p>
          <a:p>
            <a:pPr indent="0" lvl="0" marL="0" rtl="0" algn="ctr">
              <a:spcBef>
                <a:spcPts val="0"/>
              </a:spcBef>
              <a:spcAft>
                <a:spcPts val="0"/>
              </a:spcAft>
              <a:buNone/>
            </a:pPr>
            <a:r>
              <a:rPr lang="en">
                <a:solidFill>
                  <a:schemeClr val="dk1"/>
                </a:solidFill>
                <a:latin typeface="Reem Kufi"/>
                <a:ea typeface="Reem Kufi"/>
                <a:cs typeface="Reem Kufi"/>
                <a:sym typeface="Reem Kufi"/>
              </a:rPr>
              <a:t>Simple interface and UX to make spreading happiness as easy and fun as possible</a:t>
            </a:r>
            <a:endParaRPr sz="1800">
              <a:solidFill>
                <a:schemeClr val="dk1"/>
              </a:solidFill>
              <a:latin typeface="Reem Kufi"/>
              <a:ea typeface="Reem Kufi"/>
              <a:cs typeface="Reem Kufi"/>
              <a:sym typeface="Reem Kufi"/>
            </a:endParaRPr>
          </a:p>
          <a:p>
            <a:pPr indent="0" lvl="0" marL="0" rtl="0" algn="l">
              <a:lnSpc>
                <a:spcPct val="175000"/>
              </a:lnSpc>
              <a:spcBef>
                <a:spcPts val="1500"/>
              </a:spcBef>
              <a:spcAft>
                <a:spcPts val="0"/>
              </a:spcAft>
              <a:buNone/>
            </a:pPr>
            <a:r>
              <a:t/>
            </a:r>
            <a:endParaRPr sz="1100">
              <a:latin typeface="Roboto"/>
              <a:ea typeface="Roboto"/>
              <a:cs typeface="Roboto"/>
              <a:sym typeface="Roboto"/>
            </a:endParaRPr>
          </a:p>
        </p:txBody>
      </p:sp>
      <p:sp>
        <p:nvSpPr>
          <p:cNvPr id="246" name="Google Shape;246;p29"/>
          <p:cNvSpPr txBox="1"/>
          <p:nvPr/>
        </p:nvSpPr>
        <p:spPr>
          <a:xfrm>
            <a:off x="4908700" y="2355575"/>
            <a:ext cx="3000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eem Kufi"/>
                <a:ea typeface="Reem Kufi"/>
                <a:cs typeface="Reem Kufi"/>
                <a:sym typeface="Reem Kufi"/>
              </a:rPr>
              <a:t>Positive Reflection</a:t>
            </a:r>
            <a:r>
              <a:rPr lang="en" sz="1800">
                <a:solidFill>
                  <a:schemeClr val="dk1"/>
                </a:solidFill>
                <a:latin typeface="Reem Kufi"/>
                <a:ea typeface="Reem Kufi"/>
                <a:cs typeface="Reem Kufi"/>
                <a:sym typeface="Reem Kufi"/>
              </a:rPr>
              <a:t>:</a:t>
            </a:r>
            <a:endParaRPr sz="1800">
              <a:solidFill>
                <a:schemeClr val="dk1"/>
              </a:solidFill>
              <a:latin typeface="Reem Kufi"/>
              <a:ea typeface="Reem Kufi"/>
              <a:cs typeface="Reem Kufi"/>
              <a:sym typeface="Reem Kufi"/>
            </a:endParaRPr>
          </a:p>
          <a:p>
            <a:pPr indent="0" lvl="0" marL="0" rtl="0" algn="ctr">
              <a:spcBef>
                <a:spcPts val="0"/>
              </a:spcBef>
              <a:spcAft>
                <a:spcPts val="0"/>
              </a:spcAft>
              <a:buNone/>
            </a:pPr>
            <a:r>
              <a:rPr lang="en">
                <a:solidFill>
                  <a:schemeClr val="dk1"/>
                </a:solidFill>
                <a:latin typeface="Reem Kufi"/>
                <a:ea typeface="Reem Kufi"/>
                <a:cs typeface="Reem Kufi"/>
                <a:sym typeface="Reem Kufi"/>
              </a:rPr>
              <a:t>Transform the way people view their past, fostering optimism and resilience</a:t>
            </a:r>
            <a:endParaRPr>
              <a:solidFill>
                <a:schemeClr val="dk1"/>
              </a:solidFill>
              <a:latin typeface="Reem Kufi"/>
              <a:ea typeface="Reem Kufi"/>
              <a:cs typeface="Reem Kufi"/>
              <a:sym typeface="Reem Kuf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0"/>
          <p:cNvSpPr txBox="1"/>
          <p:nvPr>
            <p:ph idx="1" type="subTitle"/>
          </p:nvPr>
        </p:nvSpPr>
        <p:spPr>
          <a:xfrm>
            <a:off x="4954900" y="735476"/>
            <a:ext cx="2907600" cy="113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Mindfulness:</a:t>
            </a:r>
            <a:endParaRPr/>
          </a:p>
          <a:p>
            <a:pPr indent="-317500" lvl="0" marL="457200" rtl="0" algn="l">
              <a:spcBef>
                <a:spcPts val="0"/>
              </a:spcBef>
              <a:spcAft>
                <a:spcPts val="0"/>
              </a:spcAft>
              <a:buSzPts val="1400"/>
              <a:buChar char="-"/>
            </a:pPr>
            <a:r>
              <a:rPr lang="en" sz="1400"/>
              <a:t>Tranquil nature landscape</a:t>
            </a:r>
            <a:endParaRPr sz="1400">
              <a:solidFill>
                <a:srgbClr val="000000"/>
              </a:solidFill>
              <a:latin typeface="Arial"/>
              <a:ea typeface="Arial"/>
              <a:cs typeface="Arial"/>
              <a:sym typeface="Arial"/>
            </a:endParaRPr>
          </a:p>
          <a:p>
            <a:pPr indent="-317500" lvl="0" marL="457200" rtl="0" algn="l">
              <a:spcBef>
                <a:spcPts val="0"/>
              </a:spcBef>
              <a:spcAft>
                <a:spcPts val="0"/>
              </a:spcAft>
              <a:buSzPts val="1400"/>
              <a:buChar char="-"/>
            </a:pPr>
            <a:r>
              <a:rPr lang="en" sz="1400"/>
              <a:t>Opportunity to reflect</a:t>
            </a:r>
            <a:endParaRPr sz="1400"/>
          </a:p>
        </p:txBody>
      </p:sp>
      <p:sp>
        <p:nvSpPr>
          <p:cNvPr id="252" name="Google Shape;252;p30"/>
          <p:cNvSpPr txBox="1"/>
          <p:nvPr>
            <p:ph idx="2" type="subTitle"/>
          </p:nvPr>
        </p:nvSpPr>
        <p:spPr>
          <a:xfrm>
            <a:off x="4954900" y="3858000"/>
            <a:ext cx="2907600" cy="88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Playful Reminiscence:</a:t>
            </a:r>
            <a:endParaRPr/>
          </a:p>
          <a:p>
            <a:pPr indent="-317500" lvl="0" marL="457200" rtl="0" algn="l">
              <a:spcBef>
                <a:spcPts val="0"/>
              </a:spcBef>
              <a:spcAft>
                <a:spcPts val="0"/>
              </a:spcAft>
              <a:buSzPts val="1400"/>
              <a:buChar char="-"/>
            </a:pPr>
            <a:r>
              <a:rPr lang="en" sz="1400"/>
              <a:t>Process of cultivating farm, home and customizing sprite</a:t>
            </a:r>
            <a:endParaRPr sz="1400"/>
          </a:p>
          <a:p>
            <a:pPr indent="-317500" lvl="0" marL="457200" rtl="0" algn="l">
              <a:spcBef>
                <a:spcPts val="0"/>
              </a:spcBef>
              <a:spcAft>
                <a:spcPts val="0"/>
              </a:spcAft>
              <a:buSzPts val="1400"/>
              <a:buChar char="-"/>
            </a:pPr>
            <a:r>
              <a:rPr lang="en" sz="1400"/>
              <a:t>Playful animations</a:t>
            </a:r>
            <a:endParaRPr sz="1400"/>
          </a:p>
        </p:txBody>
      </p:sp>
      <p:sp>
        <p:nvSpPr>
          <p:cNvPr id="253" name="Google Shape;253;p30"/>
          <p:cNvSpPr txBox="1"/>
          <p:nvPr>
            <p:ph type="title"/>
          </p:nvPr>
        </p:nvSpPr>
        <p:spPr>
          <a:xfrm>
            <a:off x="666625" y="152400"/>
            <a:ext cx="8021700" cy="11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2"/>
                </a:solidFill>
              </a:rPr>
              <a:t>Expressing Our Values in Our Design</a:t>
            </a:r>
            <a:endParaRPr/>
          </a:p>
          <a:p>
            <a:pPr indent="0" lvl="0" marL="0" rtl="0" algn="l">
              <a:spcBef>
                <a:spcPts val="0"/>
              </a:spcBef>
              <a:spcAft>
                <a:spcPts val="0"/>
              </a:spcAft>
              <a:buNone/>
            </a:pPr>
            <a:r>
              <a:t/>
            </a:r>
            <a:endParaRPr b="1" sz="3600">
              <a:solidFill>
                <a:schemeClr val="dk2"/>
              </a:solidFill>
            </a:endParaRPr>
          </a:p>
        </p:txBody>
      </p:sp>
      <p:sp>
        <p:nvSpPr>
          <p:cNvPr id="254" name="Google Shape;254;p30"/>
          <p:cNvSpPr txBox="1"/>
          <p:nvPr/>
        </p:nvSpPr>
        <p:spPr>
          <a:xfrm>
            <a:off x="4908700" y="2070625"/>
            <a:ext cx="30000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eem Kufi"/>
                <a:ea typeface="Reem Kufi"/>
                <a:cs typeface="Reem Kufi"/>
                <a:sym typeface="Reem Kufi"/>
              </a:rPr>
              <a:t>Human Connection:</a:t>
            </a:r>
            <a:endParaRPr sz="1800">
              <a:solidFill>
                <a:schemeClr val="dk1"/>
              </a:solidFill>
              <a:latin typeface="Reem Kufi"/>
              <a:ea typeface="Reem Kufi"/>
              <a:cs typeface="Reem Kufi"/>
              <a:sym typeface="Reem Kufi"/>
            </a:endParaRPr>
          </a:p>
          <a:p>
            <a:pPr indent="-317500" lvl="0" marL="457200" rtl="0" algn="l">
              <a:spcBef>
                <a:spcPts val="0"/>
              </a:spcBef>
              <a:spcAft>
                <a:spcPts val="0"/>
              </a:spcAft>
              <a:buClr>
                <a:schemeClr val="dk1"/>
              </a:buClr>
              <a:buSzPts val="1400"/>
              <a:buFont typeface="Reem Kufi"/>
              <a:buChar char="-"/>
            </a:pPr>
            <a:r>
              <a:rPr lang="en">
                <a:solidFill>
                  <a:schemeClr val="dk1"/>
                </a:solidFill>
                <a:latin typeface="Reem Kufi"/>
                <a:ea typeface="Reem Kufi"/>
                <a:cs typeface="Reem Kufi"/>
                <a:sym typeface="Reem Kufi"/>
              </a:rPr>
              <a:t>Share/receive memories from other in-game players on your farm</a:t>
            </a:r>
            <a:endParaRPr>
              <a:solidFill>
                <a:schemeClr val="dk1"/>
              </a:solidFill>
              <a:latin typeface="Reem Kufi"/>
              <a:ea typeface="Reem Kufi"/>
              <a:cs typeface="Reem Kufi"/>
              <a:sym typeface="Reem Kufi"/>
            </a:endParaRPr>
          </a:p>
          <a:p>
            <a:pPr indent="-317500" lvl="0" marL="457200" rtl="0" algn="l">
              <a:spcBef>
                <a:spcPts val="0"/>
              </a:spcBef>
              <a:spcAft>
                <a:spcPts val="0"/>
              </a:spcAft>
              <a:buClr>
                <a:schemeClr val="dk1"/>
              </a:buClr>
              <a:buSzPts val="1400"/>
              <a:buFont typeface="Reem Kufi"/>
              <a:buChar char="-"/>
            </a:pPr>
            <a:r>
              <a:rPr lang="en">
                <a:solidFill>
                  <a:schemeClr val="dk1"/>
                </a:solidFill>
                <a:latin typeface="Reem Kufi"/>
                <a:ea typeface="Reem Kufi"/>
                <a:cs typeface="Reem Kufi"/>
                <a:sym typeface="Reem Kufi"/>
              </a:rPr>
              <a:t>Interaction with friendly NPCs (e.g. shopkeeper)</a:t>
            </a:r>
            <a:endParaRPr>
              <a:solidFill>
                <a:schemeClr val="dk1"/>
              </a:solidFill>
              <a:latin typeface="Reem Kufi"/>
              <a:ea typeface="Reem Kufi"/>
              <a:cs typeface="Reem Kufi"/>
              <a:sym typeface="Reem Kufi"/>
            </a:endParaRPr>
          </a:p>
          <a:p>
            <a:pPr indent="0" lvl="0" marL="0" rtl="0" algn="l">
              <a:spcBef>
                <a:spcPts val="0"/>
              </a:spcBef>
              <a:spcAft>
                <a:spcPts val="0"/>
              </a:spcAft>
              <a:buNone/>
            </a:pPr>
            <a:r>
              <a:t/>
            </a:r>
            <a:endParaRPr/>
          </a:p>
        </p:txBody>
      </p:sp>
      <p:sp>
        <p:nvSpPr>
          <p:cNvPr id="255" name="Google Shape;255;p30"/>
          <p:cNvSpPr txBox="1"/>
          <p:nvPr/>
        </p:nvSpPr>
        <p:spPr>
          <a:xfrm>
            <a:off x="666625" y="964075"/>
            <a:ext cx="30000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eem Kufi"/>
                <a:ea typeface="Reem Kufi"/>
                <a:cs typeface="Reem Kufi"/>
                <a:sym typeface="Reem Kufi"/>
              </a:rPr>
              <a:t>Personal Growth:</a:t>
            </a:r>
            <a:endParaRPr>
              <a:solidFill>
                <a:schemeClr val="dk1"/>
              </a:solidFill>
              <a:latin typeface="Reem Kufi"/>
              <a:ea typeface="Reem Kufi"/>
              <a:cs typeface="Reem Kufi"/>
              <a:sym typeface="Reem Kufi"/>
            </a:endParaRPr>
          </a:p>
          <a:p>
            <a:pPr indent="-317500" lvl="0" marL="457200" rtl="0" algn="l">
              <a:spcBef>
                <a:spcPts val="0"/>
              </a:spcBef>
              <a:spcAft>
                <a:spcPts val="0"/>
              </a:spcAft>
              <a:buClr>
                <a:schemeClr val="dk1"/>
              </a:buClr>
              <a:buSzPts val="1400"/>
              <a:buFont typeface="Reem Kufi"/>
              <a:buChar char="-"/>
            </a:pPr>
            <a:r>
              <a:rPr lang="en">
                <a:solidFill>
                  <a:schemeClr val="dk1"/>
                </a:solidFill>
                <a:latin typeface="Reem Kufi"/>
                <a:ea typeface="Reem Kufi"/>
                <a:cs typeface="Reem Kufi"/>
                <a:sym typeface="Reem Kufi"/>
              </a:rPr>
              <a:t>Trees’ growth stages</a:t>
            </a:r>
            <a:endParaRPr>
              <a:solidFill>
                <a:schemeClr val="dk1"/>
              </a:solidFill>
              <a:latin typeface="Reem Kufi"/>
              <a:ea typeface="Reem Kufi"/>
              <a:cs typeface="Reem Kufi"/>
              <a:sym typeface="Reem Kufi"/>
            </a:endParaRPr>
          </a:p>
          <a:p>
            <a:pPr indent="-317500" lvl="0" marL="457200" rtl="0" algn="l">
              <a:spcBef>
                <a:spcPts val="0"/>
              </a:spcBef>
              <a:spcAft>
                <a:spcPts val="0"/>
              </a:spcAft>
              <a:buClr>
                <a:schemeClr val="dk1"/>
              </a:buClr>
              <a:buSzPts val="1400"/>
              <a:buFont typeface="Reem Kufi"/>
              <a:buChar char="-"/>
            </a:pPr>
            <a:r>
              <a:rPr lang="en">
                <a:solidFill>
                  <a:schemeClr val="dk1"/>
                </a:solidFill>
                <a:latin typeface="Reem Kufi"/>
                <a:ea typeface="Reem Kufi"/>
                <a:cs typeface="Reem Kufi"/>
                <a:sym typeface="Reem Kufi"/>
              </a:rPr>
              <a:t>Changing seasons/background</a:t>
            </a:r>
            <a:endParaRPr/>
          </a:p>
          <a:p>
            <a:pPr indent="0" lvl="0" marL="0" rtl="0" algn="l">
              <a:spcBef>
                <a:spcPts val="0"/>
              </a:spcBef>
              <a:spcAft>
                <a:spcPts val="0"/>
              </a:spcAft>
              <a:buNone/>
            </a:pPr>
            <a:r>
              <a:t/>
            </a:r>
            <a:endParaRPr>
              <a:solidFill>
                <a:schemeClr val="dk1"/>
              </a:solidFill>
              <a:latin typeface="Reem Kufi"/>
              <a:ea typeface="Reem Kufi"/>
              <a:cs typeface="Reem Kufi"/>
              <a:sym typeface="Reem Kufi"/>
            </a:endParaRPr>
          </a:p>
          <a:p>
            <a:pPr indent="0" lvl="0" marL="0" rtl="0" algn="l">
              <a:spcBef>
                <a:spcPts val="0"/>
              </a:spcBef>
              <a:spcAft>
                <a:spcPts val="0"/>
              </a:spcAft>
              <a:buNone/>
            </a:pPr>
            <a:r>
              <a:t/>
            </a:r>
            <a:endParaRPr sz="1200">
              <a:highlight>
                <a:srgbClr val="F7F7F8"/>
              </a:highlight>
              <a:latin typeface="Roboto"/>
              <a:ea typeface="Roboto"/>
              <a:cs typeface="Roboto"/>
              <a:sym typeface="Roboto"/>
            </a:endParaRPr>
          </a:p>
        </p:txBody>
      </p:sp>
      <p:sp>
        <p:nvSpPr>
          <p:cNvPr id="256" name="Google Shape;256;p30"/>
          <p:cNvSpPr txBox="1"/>
          <p:nvPr/>
        </p:nvSpPr>
        <p:spPr>
          <a:xfrm>
            <a:off x="720000" y="3458100"/>
            <a:ext cx="3000000" cy="16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eem Kufi"/>
                <a:ea typeface="Reem Kufi"/>
                <a:cs typeface="Reem Kufi"/>
                <a:sym typeface="Reem Kufi"/>
              </a:rPr>
              <a:t>Simplicity:</a:t>
            </a:r>
            <a:endParaRPr sz="1800">
              <a:solidFill>
                <a:schemeClr val="dk1"/>
              </a:solidFill>
              <a:latin typeface="Reem Kufi"/>
              <a:ea typeface="Reem Kufi"/>
              <a:cs typeface="Reem Kufi"/>
              <a:sym typeface="Reem Kufi"/>
            </a:endParaRPr>
          </a:p>
          <a:p>
            <a:pPr indent="-317500" lvl="0" marL="457200" rtl="0" algn="l">
              <a:spcBef>
                <a:spcPts val="0"/>
              </a:spcBef>
              <a:spcAft>
                <a:spcPts val="0"/>
              </a:spcAft>
              <a:buClr>
                <a:schemeClr val="dk1"/>
              </a:buClr>
              <a:buSzPts val="1400"/>
              <a:buFont typeface="Reem Kufi"/>
              <a:buChar char="-"/>
            </a:pPr>
            <a:r>
              <a:rPr lang="en">
                <a:solidFill>
                  <a:schemeClr val="dk1"/>
                </a:solidFill>
                <a:latin typeface="Reem Kufi"/>
                <a:ea typeface="Reem Kufi"/>
                <a:cs typeface="Reem Kufi"/>
                <a:sym typeface="Reem Kufi"/>
              </a:rPr>
              <a:t>Minimalist sprite and background elements design</a:t>
            </a:r>
            <a:endParaRPr>
              <a:solidFill>
                <a:schemeClr val="dk1"/>
              </a:solidFill>
              <a:latin typeface="Reem Kufi"/>
              <a:ea typeface="Reem Kufi"/>
              <a:cs typeface="Reem Kufi"/>
              <a:sym typeface="Reem Kufi"/>
            </a:endParaRPr>
          </a:p>
          <a:p>
            <a:pPr indent="-317500" lvl="0" marL="457200" rtl="0" algn="l">
              <a:spcBef>
                <a:spcPts val="0"/>
              </a:spcBef>
              <a:spcAft>
                <a:spcPts val="0"/>
              </a:spcAft>
              <a:buClr>
                <a:schemeClr val="dk1"/>
              </a:buClr>
              <a:buSzPts val="1400"/>
              <a:buFont typeface="Reem Kufi"/>
              <a:buChar char="-"/>
            </a:pPr>
            <a:r>
              <a:rPr lang="en">
                <a:solidFill>
                  <a:schemeClr val="dk1"/>
                </a:solidFill>
                <a:latin typeface="Reem Kufi"/>
                <a:ea typeface="Reem Kufi"/>
                <a:cs typeface="Reem Kufi"/>
                <a:sym typeface="Reem Kufi"/>
              </a:rPr>
              <a:t>Intuitive controls (mainly tapping)</a:t>
            </a:r>
            <a:endParaRPr>
              <a:solidFill>
                <a:schemeClr val="dk1"/>
              </a:solidFill>
              <a:latin typeface="Reem Kufi"/>
              <a:ea typeface="Reem Kufi"/>
              <a:cs typeface="Reem Kufi"/>
              <a:sym typeface="Reem Kufi"/>
            </a:endParaRPr>
          </a:p>
          <a:p>
            <a:pPr indent="0" lvl="0" marL="0" rtl="0" algn="l">
              <a:lnSpc>
                <a:spcPct val="175000"/>
              </a:lnSpc>
              <a:spcBef>
                <a:spcPts val="1500"/>
              </a:spcBef>
              <a:spcAft>
                <a:spcPts val="0"/>
              </a:spcAft>
              <a:buNone/>
            </a:pPr>
            <a:r>
              <a:t/>
            </a:r>
            <a:endParaRPr sz="1100">
              <a:latin typeface="Roboto"/>
              <a:ea typeface="Roboto"/>
              <a:cs typeface="Roboto"/>
              <a:sym typeface="Roboto"/>
            </a:endParaRPr>
          </a:p>
        </p:txBody>
      </p:sp>
      <p:sp>
        <p:nvSpPr>
          <p:cNvPr id="257" name="Google Shape;257;p30"/>
          <p:cNvSpPr txBox="1"/>
          <p:nvPr/>
        </p:nvSpPr>
        <p:spPr>
          <a:xfrm>
            <a:off x="720000" y="2188013"/>
            <a:ext cx="3000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eem Kufi"/>
                <a:ea typeface="Reem Kufi"/>
                <a:cs typeface="Reem Kufi"/>
                <a:sym typeface="Reem Kufi"/>
              </a:rPr>
              <a:t>Positive Reflection:</a:t>
            </a:r>
            <a:endParaRPr sz="1800">
              <a:solidFill>
                <a:schemeClr val="dk1"/>
              </a:solidFill>
              <a:latin typeface="Reem Kufi"/>
              <a:ea typeface="Reem Kufi"/>
              <a:cs typeface="Reem Kufi"/>
              <a:sym typeface="Reem Kufi"/>
            </a:endParaRPr>
          </a:p>
          <a:p>
            <a:pPr indent="-317500" lvl="0" marL="457200" rtl="0" algn="l">
              <a:spcBef>
                <a:spcPts val="0"/>
              </a:spcBef>
              <a:spcAft>
                <a:spcPts val="0"/>
              </a:spcAft>
              <a:buClr>
                <a:schemeClr val="dk1"/>
              </a:buClr>
              <a:buSzPts val="1400"/>
              <a:buFont typeface="Reem Kufi"/>
              <a:buChar char="-"/>
            </a:pPr>
            <a:r>
              <a:rPr lang="en">
                <a:solidFill>
                  <a:schemeClr val="dk1"/>
                </a:solidFill>
                <a:latin typeface="Reem Kufi"/>
                <a:ea typeface="Reem Kufi"/>
                <a:cs typeface="Reem Kufi"/>
                <a:sym typeface="Reem Kufi"/>
              </a:rPr>
              <a:t>Prompting to revisit happy memories</a:t>
            </a:r>
            <a:endParaRPr/>
          </a:p>
          <a:p>
            <a:pPr indent="0" lvl="0" marL="0" rtl="0" algn="l">
              <a:spcBef>
                <a:spcPts val="0"/>
              </a:spcBef>
              <a:spcAft>
                <a:spcPts val="0"/>
              </a:spcAft>
              <a:buNone/>
            </a:pPr>
            <a:r>
              <a:t/>
            </a:r>
            <a:endParaRPr>
              <a:solidFill>
                <a:schemeClr val="dk1"/>
              </a:solidFill>
              <a:latin typeface="Reem Kufi"/>
              <a:ea typeface="Reem Kufi"/>
              <a:cs typeface="Reem Kufi"/>
              <a:sym typeface="Reem Kuf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1"/>
          <p:cNvSpPr txBox="1"/>
          <p:nvPr/>
        </p:nvSpPr>
        <p:spPr>
          <a:xfrm>
            <a:off x="387900" y="224125"/>
            <a:ext cx="836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dk2"/>
                </a:solidFill>
                <a:latin typeface="Reem Kufi"/>
                <a:ea typeface="Reem Kufi"/>
                <a:cs typeface="Reem Kufi"/>
                <a:sym typeface="Reem Kufi"/>
              </a:rPr>
              <a:t>Value Tensions</a:t>
            </a:r>
            <a:endParaRPr sz="3000">
              <a:solidFill>
                <a:schemeClr val="dk1"/>
              </a:solidFill>
              <a:latin typeface="Reem Kufi"/>
              <a:ea typeface="Reem Kufi"/>
              <a:cs typeface="Reem Kufi"/>
              <a:sym typeface="Reem Kufi"/>
            </a:endParaRPr>
          </a:p>
        </p:txBody>
      </p:sp>
      <p:sp>
        <p:nvSpPr>
          <p:cNvPr id="263" name="Google Shape;263;p31"/>
          <p:cNvSpPr txBox="1"/>
          <p:nvPr/>
        </p:nvSpPr>
        <p:spPr>
          <a:xfrm>
            <a:off x="634800" y="1024450"/>
            <a:ext cx="78744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latin typeface="Reem Kufi"/>
                <a:ea typeface="Reem Kufi"/>
                <a:cs typeface="Reem Kufi"/>
                <a:sym typeface="Reem Kufi"/>
              </a:rPr>
              <a:t>Positive Reflection vs Realism</a:t>
            </a:r>
            <a:endParaRPr b="1" sz="2000">
              <a:solidFill>
                <a:schemeClr val="dk2"/>
              </a:solidFill>
              <a:latin typeface="Reem Kufi"/>
              <a:ea typeface="Reem Kufi"/>
              <a:cs typeface="Reem Kufi"/>
              <a:sym typeface="Reem Kufi"/>
            </a:endParaRPr>
          </a:p>
          <a:p>
            <a:pPr indent="-342900" lvl="0" marL="457200" rtl="0" algn="l">
              <a:spcBef>
                <a:spcPts val="0"/>
              </a:spcBef>
              <a:spcAft>
                <a:spcPts val="0"/>
              </a:spcAft>
              <a:buSzPts val="1800"/>
              <a:buFont typeface="Nunito"/>
              <a:buChar char="-"/>
            </a:pPr>
            <a:r>
              <a:rPr lang="en" sz="1800">
                <a:latin typeface="Nunito"/>
                <a:ea typeface="Nunito"/>
                <a:cs typeface="Nunito"/>
                <a:sym typeface="Nunito"/>
              </a:rPr>
              <a:t>Balancing positive reflection with the authentic portrayal of complex memories. We don’t want to pretend like all memories can be happy all the time.</a:t>
            </a:r>
            <a:endParaRPr sz="1800">
              <a:latin typeface="Nunito"/>
              <a:ea typeface="Nunito"/>
              <a:cs typeface="Nunito"/>
              <a:sym typeface="Nunito"/>
            </a:endParaRPr>
          </a:p>
          <a:p>
            <a:pPr indent="0" lvl="0" marL="0" rtl="0" algn="l">
              <a:spcBef>
                <a:spcPts val="0"/>
              </a:spcBef>
              <a:spcAft>
                <a:spcPts val="0"/>
              </a:spcAft>
              <a:buNone/>
            </a:pPr>
            <a:r>
              <a:t/>
            </a:r>
            <a:endParaRPr b="1" sz="2000">
              <a:solidFill>
                <a:schemeClr val="dk2"/>
              </a:solidFill>
              <a:latin typeface="Reem Kufi"/>
              <a:ea typeface="Reem Kufi"/>
              <a:cs typeface="Reem Kufi"/>
              <a:sym typeface="Reem Kufi"/>
            </a:endParaRPr>
          </a:p>
        </p:txBody>
      </p:sp>
      <p:sp>
        <p:nvSpPr>
          <p:cNvPr id="264" name="Google Shape;264;p31"/>
          <p:cNvSpPr txBox="1"/>
          <p:nvPr/>
        </p:nvSpPr>
        <p:spPr>
          <a:xfrm>
            <a:off x="634800" y="2274450"/>
            <a:ext cx="7212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latin typeface="Reem Kufi"/>
                <a:ea typeface="Reem Kufi"/>
                <a:cs typeface="Reem Kufi"/>
                <a:sym typeface="Reem Kufi"/>
              </a:rPr>
              <a:t>Simplicity </a:t>
            </a:r>
            <a:r>
              <a:rPr b="1" lang="en" sz="2000">
                <a:solidFill>
                  <a:schemeClr val="dk2"/>
                </a:solidFill>
                <a:latin typeface="Reem Kufi"/>
                <a:ea typeface="Reem Kufi"/>
                <a:cs typeface="Reem Kufi"/>
                <a:sym typeface="Reem Kufi"/>
              </a:rPr>
              <a:t>vs Personalization</a:t>
            </a:r>
            <a:endParaRPr b="1" sz="2000">
              <a:solidFill>
                <a:schemeClr val="dk2"/>
              </a:solidFill>
              <a:latin typeface="Reem Kufi"/>
              <a:ea typeface="Reem Kufi"/>
              <a:cs typeface="Reem Kufi"/>
              <a:sym typeface="Reem Kufi"/>
            </a:endParaRPr>
          </a:p>
          <a:p>
            <a:pPr indent="-342900" lvl="0" marL="457200" rtl="0" algn="l">
              <a:spcBef>
                <a:spcPts val="0"/>
              </a:spcBef>
              <a:spcAft>
                <a:spcPts val="0"/>
              </a:spcAft>
              <a:buSzPts val="1800"/>
              <a:buFont typeface="Nunito"/>
              <a:buChar char="-"/>
            </a:pPr>
            <a:r>
              <a:rPr lang="en" sz="1800">
                <a:latin typeface="Nunito"/>
                <a:ea typeface="Nunito"/>
                <a:cs typeface="Nunito"/>
                <a:sym typeface="Nunito"/>
              </a:rPr>
              <a:t>Balancing simplicity with user personalization for expressive engagement. We want to add a lot of customization features to help attach the user to their character and garden, but not make the process overly complicated for the user.</a:t>
            </a:r>
            <a:endParaRPr sz="1800">
              <a:latin typeface="Nunito"/>
              <a:ea typeface="Nunito"/>
              <a:cs typeface="Nunito"/>
              <a:sym typeface="Nunito"/>
            </a:endParaRPr>
          </a:p>
        </p:txBody>
      </p:sp>
      <p:sp>
        <p:nvSpPr>
          <p:cNvPr id="265" name="Google Shape;265;p31"/>
          <p:cNvSpPr txBox="1"/>
          <p:nvPr/>
        </p:nvSpPr>
        <p:spPr>
          <a:xfrm>
            <a:off x="634800" y="3775950"/>
            <a:ext cx="7533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latin typeface="Reem Kufi"/>
                <a:ea typeface="Reem Kufi"/>
                <a:cs typeface="Reem Kufi"/>
                <a:sym typeface="Reem Kufi"/>
              </a:rPr>
              <a:t>Playful Reminiscence</a:t>
            </a:r>
            <a:r>
              <a:rPr b="1" lang="en" sz="2000">
                <a:solidFill>
                  <a:schemeClr val="dk2"/>
                </a:solidFill>
                <a:latin typeface="Reem Kufi"/>
                <a:ea typeface="Reem Kufi"/>
                <a:cs typeface="Reem Kufi"/>
                <a:sym typeface="Reem Kufi"/>
              </a:rPr>
              <a:t> vs Depth of Reflection </a:t>
            </a:r>
            <a:endParaRPr b="1" sz="2000">
              <a:solidFill>
                <a:schemeClr val="dk2"/>
              </a:solidFill>
              <a:latin typeface="Reem Kufi"/>
              <a:ea typeface="Reem Kufi"/>
              <a:cs typeface="Reem Kufi"/>
              <a:sym typeface="Reem Kufi"/>
            </a:endParaRPr>
          </a:p>
          <a:p>
            <a:pPr indent="-342900" lvl="0" marL="457200" rtl="0" algn="l">
              <a:spcBef>
                <a:spcPts val="0"/>
              </a:spcBef>
              <a:spcAft>
                <a:spcPts val="0"/>
              </a:spcAft>
              <a:buSzPts val="1800"/>
              <a:buFont typeface="Nunito"/>
              <a:buChar char="-"/>
            </a:pPr>
            <a:r>
              <a:rPr lang="en" sz="1800">
                <a:latin typeface="Nunito"/>
                <a:ea typeface="Nunito"/>
                <a:cs typeface="Nunito"/>
                <a:sym typeface="Nunito"/>
              </a:rPr>
              <a:t>Balancing playful interaction with deeper emotional engagement in reminiscing. Although our app is game-like, we want to emphasize the importance of active and regular reflection.</a:t>
            </a:r>
            <a:endParaRPr sz="18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type="title"/>
          </p:nvPr>
        </p:nvSpPr>
        <p:spPr>
          <a:xfrm>
            <a:off x="1054575" y="1981950"/>
            <a:ext cx="7131000" cy="117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200"/>
              <a:t>Tasks</a:t>
            </a:r>
            <a:endParaRPr b="1" sz="7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Abstract Social Media Strategy by Slidesgo">
  <a:themeElements>
    <a:clrScheme name="Simple Light">
      <a:dk1>
        <a:srgbClr val="270901"/>
      </a:dk1>
      <a:lt1>
        <a:srgbClr val="EFE8DE"/>
      </a:lt1>
      <a:dk2>
        <a:srgbClr val="A65F31"/>
      </a:dk2>
      <a:lt2>
        <a:srgbClr val="FFFBF5"/>
      </a:lt2>
      <a:accent1>
        <a:srgbClr val="D7CDC4"/>
      </a:accent1>
      <a:accent2>
        <a:srgbClr val="D79A49"/>
      </a:accent2>
      <a:accent3>
        <a:srgbClr val="FFFFFF"/>
      </a:accent3>
      <a:accent4>
        <a:srgbClr val="FFFFFF"/>
      </a:accent4>
      <a:accent5>
        <a:srgbClr val="FFFFFF"/>
      </a:accent5>
      <a:accent6>
        <a:srgbClr val="FFFFFF"/>
      </a:accent6>
      <a:hlink>
        <a:srgbClr val="2709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