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</p:sldIdLst>
  <p:sldSz cy="5143500" cx="9144000"/>
  <p:notesSz cx="6858000" cy="9144000"/>
  <p:embeddedFontLst>
    <p:embeddedFont>
      <p:font typeface="Raleway"/>
      <p:regular r:id="rId82"/>
      <p:bold r:id="rId83"/>
      <p:italic r:id="rId84"/>
      <p:boldItalic r:id="rId85"/>
    </p:embeddedFont>
    <p:embeddedFont>
      <p:font typeface="Nunito"/>
      <p:regular r:id="rId86"/>
      <p:bold r:id="rId87"/>
      <p:italic r:id="rId88"/>
      <p:boldItalic r:id="rId89"/>
    </p:embeddedFont>
    <p:embeddedFont>
      <p:font typeface="EB Garamond"/>
      <p:regular r:id="rId90"/>
      <p:bold r:id="rId91"/>
      <p:italic r:id="rId92"/>
      <p:boldItalic r:id="rId93"/>
    </p:embeddedFont>
    <p:embeddedFont>
      <p:font typeface="Reem Kufi"/>
      <p:regular r:id="rId94"/>
      <p:bold r:id="rId95"/>
    </p:embeddedFont>
    <p:embeddedFont>
      <p:font typeface="Open Sans"/>
      <p:regular r:id="rId96"/>
      <p:bold r:id="rId97"/>
      <p:italic r:id="rId98"/>
      <p:boldItalic r:id="rId9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E479CE8-A745-47A6-8A55-FA659F1B8EB3}">
  <a:tblStyle styleId="{4E479CE8-A745-47A6-8A55-FA659F1B8E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font" Target="fonts/ReemKufi-bold.fntdata"/><Relationship Id="rId94" Type="http://schemas.openxmlformats.org/officeDocument/2006/relationships/font" Target="fonts/ReemKufi-regular.fntdata"/><Relationship Id="rId97" Type="http://schemas.openxmlformats.org/officeDocument/2006/relationships/font" Target="fonts/OpenSans-bold.fntdata"/><Relationship Id="rId96" Type="http://schemas.openxmlformats.org/officeDocument/2006/relationships/font" Target="fonts/OpenSans-regular.fntdata"/><Relationship Id="rId11" Type="http://schemas.openxmlformats.org/officeDocument/2006/relationships/slide" Target="slides/slide6.xml"/><Relationship Id="rId99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98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font" Target="fonts/EBGaramond-bold.fntdata"/><Relationship Id="rId90" Type="http://schemas.openxmlformats.org/officeDocument/2006/relationships/font" Target="fonts/EBGaramond-regular.fntdata"/><Relationship Id="rId93" Type="http://schemas.openxmlformats.org/officeDocument/2006/relationships/font" Target="fonts/EBGaramond-boldItalic.fntdata"/><Relationship Id="rId92" Type="http://schemas.openxmlformats.org/officeDocument/2006/relationships/font" Target="fonts/EBGaramond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font" Target="fonts/Raleway-italic.fntdata"/><Relationship Id="rId83" Type="http://schemas.openxmlformats.org/officeDocument/2006/relationships/font" Target="fonts/Raleway-bold.fntdata"/><Relationship Id="rId86" Type="http://schemas.openxmlformats.org/officeDocument/2006/relationships/font" Target="fonts/Nunito-regular.fntdata"/><Relationship Id="rId85" Type="http://schemas.openxmlformats.org/officeDocument/2006/relationships/font" Target="fonts/Raleway-boldItalic.fntdata"/><Relationship Id="rId88" Type="http://schemas.openxmlformats.org/officeDocument/2006/relationships/font" Target="fonts/Nunito-italic.fntdata"/><Relationship Id="rId87" Type="http://schemas.openxmlformats.org/officeDocument/2006/relationships/font" Target="fonts/Nunito-bold.fntdata"/><Relationship Id="rId89" Type="http://schemas.openxmlformats.org/officeDocument/2006/relationships/font" Target="fonts/Nunito-boldItalic.fntdata"/><Relationship Id="rId80" Type="http://schemas.openxmlformats.org/officeDocument/2006/relationships/slide" Target="slides/slide75.xml"/><Relationship Id="rId82" Type="http://schemas.openxmlformats.org/officeDocument/2006/relationships/font" Target="fonts/Raleway-regular.fntdata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our presentation on Low-FI prototyping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5cfe8c9a9d_9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5cfe8c9a9d_9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5cfe8c9a9d_9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5cfe8c9a9d_9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5ce35e20d3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5ce35e20d3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5cfe8c9a9d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5cfe8c9a9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5cfe8c9a9d_1_6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5cfe8c9a9d_1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5cfe8c9a9d_3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5cfe8c9a9d_3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5cfe8c9a9d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5cfe8c9a9d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User base 10x as big, and within that base,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more people use </a:t>
            </a:r>
            <a:r>
              <a:rPr lang="en"/>
              <a:t>smartphones</a:t>
            </a:r>
            <a:r>
              <a:rPr lang="en"/>
              <a:t> for documenting their lives.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Better fit for the goals of our product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5ce35e20d3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5ce35e20d3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 we got to work creating our prototype…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5cfe8c9a9d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5cfe8c9a9d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5cfe8c9a9d_5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5cfe8c9a9d_5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91e82238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91e82238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5cfe8c9a9d_5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5cfe8c9a9d_5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a quick word on how it works…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5cfe8c9a9d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5cfe8c9a9d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though it were an app, swipe to move around farm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5cfe8c9a9d_8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5cfe8c9a9d_8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5cfe8c9a9d_8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5cfe8c9a9d_8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 more immersive experience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5cfe8c9a9d_8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5cfe8c9a9d_8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 a paper prototype, you tap and we overlay.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5ce35e20d3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5ce35e20d3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5cfe8c9a9d_1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5cfe8c9a9d_1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5cfe8c9a9d_1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5cfe8c9a9d_1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5cfe8c9a9d_1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5cfe8c9a9d_1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5cfe8c9a9d_1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25cfe8c9a9d_1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91e8223823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91e8223823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5cfe8c9a9d_1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5cfe8c9a9d_1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5cfe8c9a9d_1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5cfe8c9a9d_1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5ce35e20d3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5ce35e20d3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5cfe8c9a9d_1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5cfe8c9a9d_1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5cfe8c9a9d_1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5cfe8c9a9d_1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88b64d596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88b64d596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5cfe8c9a9d_1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25cfe8c9a9d_1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5cfe8c9a9d_1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5cfe8c9a9d_1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5cfe8c9a9d_1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5cfe8c9a9d_1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5cfe8c9a9d_1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25cfe8c9a9d_1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5cfe8c9a9d_1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5cfe8c9a9d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5cfe8c9a9d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5cfe8c9a9d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 it is so common, we want simple task to be quick, while complex task can take a little more time.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5cfe8c9a9d_1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25cfe8c9a9d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5ce35e20d3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25ce35e20d3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91e8223823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91e8223823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25ce35e20d3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25ce35e20d3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take a more specific look at the data…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5ce35e20d3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25ce35e20d3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compiling all our notes and observations, we consolidated them into this log. It shows…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5cfe8c9a9d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25cfe8c9a9d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incident, and the CI score we assigned to it. So here’s one: Difficulty moving the character was seen as major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5cfe8c9a9d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25cfe8c9a9d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Commenting that the mailbox would only be for </a:t>
            </a:r>
            <a:r>
              <a:rPr lang="en"/>
              <a:t>receiving</a:t>
            </a:r>
            <a:r>
              <a:rPr lang="en"/>
              <a:t> mail was a minor issue. But this is a lot to look at, so here’s the data in chart form: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5cfe8c9a9d_1_6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5cfe8c9a9d_1_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most CI came from complex task, better exemplified by next graph…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5ce35e20d3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25ce35e20d3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Findings: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correlation between complexity and timing, although moderate task seemed to be the easiest.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Happily, most tasks were able to be completed fairly quickly.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Still, there were some outliers that gave us excellent feedback on how to improve. Let’s highlight a few now.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5ce35e20d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5ce35e20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5ce35e20d3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25ce35e20d3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P1 was an outlier for the simple task.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5cfe8c9a9d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25cfe8c9a9d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5cfe8c9a9d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25cfe8c9a9d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were also outliers for the complex task.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5ce35e20d3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25ce35e20d3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Participants remarked that they thought the mailbox was a part of the house, and that it was some sort of package center.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Due to their close proximity and grouping.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5cfe8c9a9d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5cfe8c9a9d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First one is iffy because we had an outlier in P1.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We ran into a good amount of critical errors, but they mostly had to do with the complex task.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25cfe8c9a9d_1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25cfe8c9a9d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5cfe8c9a9d_1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5cfe8c9a9d_1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91e8223823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291e8223823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5cfe8c9a9d_1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5cfe8c9a9d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25cfe8c9a9d_1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25cfe8c9a9d_1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5ce35e20d3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5ce35e20d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started by sketching three different mediums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25cfe8c9a9d_1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25cfe8c9a9d_1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5cfe8c9a9d_1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5cfe8c9a9d_1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5cfe8c9a9d_1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25cfe8c9a9d_1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5cfe8c9a9d_1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25cfe8c9a9d_1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25cfe8c9a9d_1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25cfe8c9a9d_1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25cfe8c9a9d_1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25cfe8c9a9d_1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5cfe8c9a9d_1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25cfe8c9a9d_1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5cfe8c9a9d_1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25cfe8c9a9d_1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5cfe8c9a9d_1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5cfe8c9a9d_1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91e8223823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291e8223823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5cfe8c9a9d_9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5cfe8c9a9d_9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5cfe8c9a9d_1_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25cfe8c9a9d_1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25cfe8c9a9d_1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25cfe8c9a9d_1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25cfe8c9a9d_1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25cfe8c9a9d_1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25cfe8c9a9d_1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25cfe8c9a9d_1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25cfe8c9a9d_1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25cfe8c9a9d_1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5cfe8c9a9d_1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25cfe8c9a9d_1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91e8223823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291e8223823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5cfe8c9a9d_9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5cfe8c9a9d_9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5cfe8c9a9d_9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5cfe8c9a9d_9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732800" y="1182400"/>
            <a:ext cx="5678400" cy="230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730850" y="3551600"/>
            <a:ext cx="56823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rot="5400000">
            <a:off x="5540850" y="575001"/>
            <a:ext cx="4178134" cy="3028148"/>
          </a:xfrm>
          <a:custGeom>
            <a:rect b="b" l="l" r="r" t="t"/>
            <a:pathLst>
              <a:path extrusionOk="0" h="74356" w="78751">
                <a:moveTo>
                  <a:pt x="78459" y="4365"/>
                </a:moveTo>
                <a:cubicBezTo>
                  <a:pt x="78455" y="4405"/>
                  <a:pt x="78452" y="4444"/>
                  <a:pt x="78449" y="4484"/>
                </a:cubicBezTo>
                <a:cubicBezTo>
                  <a:pt x="78453" y="4441"/>
                  <a:pt x="78456" y="4402"/>
                  <a:pt x="78459" y="4365"/>
                </a:cubicBezTo>
                <a:close/>
                <a:moveTo>
                  <a:pt x="72450" y="18859"/>
                </a:moveTo>
                <a:lnTo>
                  <a:pt x="72450" y="18859"/>
                </a:lnTo>
                <a:cubicBezTo>
                  <a:pt x="72452" y="18859"/>
                  <a:pt x="72420" y="18907"/>
                  <a:pt x="72371" y="18973"/>
                </a:cubicBezTo>
                <a:cubicBezTo>
                  <a:pt x="72425" y="18891"/>
                  <a:pt x="72449" y="18859"/>
                  <a:pt x="72450" y="18859"/>
                </a:cubicBezTo>
                <a:close/>
                <a:moveTo>
                  <a:pt x="72336" y="19038"/>
                </a:moveTo>
                <a:lnTo>
                  <a:pt x="72336" y="19038"/>
                </a:lnTo>
                <a:cubicBezTo>
                  <a:pt x="72285" y="19111"/>
                  <a:pt x="72236" y="19184"/>
                  <a:pt x="72190" y="19259"/>
                </a:cubicBezTo>
                <a:cubicBezTo>
                  <a:pt x="72253" y="19174"/>
                  <a:pt x="72302" y="19097"/>
                  <a:pt x="72336" y="19038"/>
                </a:cubicBezTo>
                <a:close/>
                <a:moveTo>
                  <a:pt x="0" y="0"/>
                </a:moveTo>
                <a:lnTo>
                  <a:pt x="0" y="74356"/>
                </a:lnTo>
                <a:cubicBezTo>
                  <a:pt x="918" y="74115"/>
                  <a:pt x="1806" y="73829"/>
                  <a:pt x="2693" y="73513"/>
                </a:cubicBezTo>
                <a:cubicBezTo>
                  <a:pt x="3130" y="73348"/>
                  <a:pt x="3551" y="73197"/>
                  <a:pt x="3987" y="73017"/>
                </a:cubicBezTo>
                <a:lnTo>
                  <a:pt x="4303" y="72896"/>
                </a:lnTo>
                <a:lnTo>
                  <a:pt x="4394" y="72851"/>
                </a:lnTo>
                <a:cubicBezTo>
                  <a:pt x="5146" y="72520"/>
                  <a:pt x="5898" y="72159"/>
                  <a:pt x="6635" y="71798"/>
                </a:cubicBezTo>
                <a:cubicBezTo>
                  <a:pt x="8125" y="71046"/>
                  <a:pt x="9569" y="70203"/>
                  <a:pt x="10969" y="69301"/>
                </a:cubicBezTo>
                <a:cubicBezTo>
                  <a:pt x="12338" y="68428"/>
                  <a:pt x="13647" y="67495"/>
                  <a:pt x="14941" y="66532"/>
                </a:cubicBezTo>
                <a:lnTo>
                  <a:pt x="15257" y="66291"/>
                </a:lnTo>
                <a:lnTo>
                  <a:pt x="15753" y="65885"/>
                </a:lnTo>
                <a:cubicBezTo>
                  <a:pt x="16084" y="65629"/>
                  <a:pt x="16400" y="65359"/>
                  <a:pt x="16731" y="65088"/>
                </a:cubicBezTo>
                <a:cubicBezTo>
                  <a:pt x="17333" y="64591"/>
                  <a:pt x="17935" y="64080"/>
                  <a:pt x="18507" y="63538"/>
                </a:cubicBezTo>
                <a:cubicBezTo>
                  <a:pt x="19123" y="62936"/>
                  <a:pt x="19710" y="62304"/>
                  <a:pt x="20282" y="61657"/>
                </a:cubicBezTo>
                <a:cubicBezTo>
                  <a:pt x="20508" y="61402"/>
                  <a:pt x="20718" y="61131"/>
                  <a:pt x="20944" y="60860"/>
                </a:cubicBezTo>
                <a:lnTo>
                  <a:pt x="20974" y="60830"/>
                </a:lnTo>
                <a:lnTo>
                  <a:pt x="21275" y="60424"/>
                </a:lnTo>
                <a:cubicBezTo>
                  <a:pt x="22163" y="59175"/>
                  <a:pt x="22975" y="57881"/>
                  <a:pt x="23712" y="56542"/>
                </a:cubicBezTo>
                <a:cubicBezTo>
                  <a:pt x="25187" y="53894"/>
                  <a:pt x="26406" y="51125"/>
                  <a:pt x="27730" y="48402"/>
                </a:cubicBezTo>
                <a:cubicBezTo>
                  <a:pt x="30543" y="42564"/>
                  <a:pt x="34154" y="36426"/>
                  <a:pt x="40052" y="33281"/>
                </a:cubicBezTo>
                <a:cubicBezTo>
                  <a:pt x="45649" y="30302"/>
                  <a:pt x="51999" y="30332"/>
                  <a:pt x="58002" y="28692"/>
                </a:cubicBezTo>
                <a:cubicBezTo>
                  <a:pt x="58679" y="28512"/>
                  <a:pt x="59356" y="28301"/>
                  <a:pt x="60018" y="28075"/>
                </a:cubicBezTo>
                <a:cubicBezTo>
                  <a:pt x="60274" y="27985"/>
                  <a:pt x="60515" y="27880"/>
                  <a:pt x="60770" y="27789"/>
                </a:cubicBezTo>
                <a:cubicBezTo>
                  <a:pt x="60873" y="27755"/>
                  <a:pt x="61414" y="27497"/>
                  <a:pt x="61444" y="27497"/>
                </a:cubicBezTo>
                <a:cubicBezTo>
                  <a:pt x="61454" y="27497"/>
                  <a:pt x="61410" y="27524"/>
                  <a:pt x="61282" y="27594"/>
                </a:cubicBezTo>
                <a:cubicBezTo>
                  <a:pt x="61164" y="27659"/>
                  <a:pt x="61124" y="27685"/>
                  <a:pt x="61133" y="27685"/>
                </a:cubicBezTo>
                <a:cubicBezTo>
                  <a:pt x="61164" y="27685"/>
                  <a:pt x="61756" y="27393"/>
                  <a:pt x="61884" y="27323"/>
                </a:cubicBezTo>
                <a:cubicBezTo>
                  <a:pt x="62155" y="27203"/>
                  <a:pt x="62425" y="27067"/>
                  <a:pt x="62681" y="26947"/>
                </a:cubicBezTo>
                <a:cubicBezTo>
                  <a:pt x="63178" y="26691"/>
                  <a:pt x="63659" y="26435"/>
                  <a:pt x="64141" y="26165"/>
                </a:cubicBezTo>
                <a:cubicBezTo>
                  <a:pt x="65149" y="25593"/>
                  <a:pt x="66127" y="24961"/>
                  <a:pt x="67059" y="24284"/>
                </a:cubicBezTo>
                <a:cubicBezTo>
                  <a:pt x="67180" y="24179"/>
                  <a:pt x="67315" y="24073"/>
                  <a:pt x="67451" y="23983"/>
                </a:cubicBezTo>
                <a:cubicBezTo>
                  <a:pt x="67616" y="23863"/>
                  <a:pt x="67782" y="23727"/>
                  <a:pt x="67932" y="23592"/>
                </a:cubicBezTo>
                <a:cubicBezTo>
                  <a:pt x="68353" y="23246"/>
                  <a:pt x="68745" y="22900"/>
                  <a:pt x="69136" y="22539"/>
                </a:cubicBezTo>
                <a:cubicBezTo>
                  <a:pt x="69963" y="21771"/>
                  <a:pt x="70746" y="20944"/>
                  <a:pt x="71498" y="20101"/>
                </a:cubicBezTo>
                <a:cubicBezTo>
                  <a:pt x="71694" y="19860"/>
                  <a:pt x="71904" y="19620"/>
                  <a:pt x="72100" y="19364"/>
                </a:cubicBezTo>
                <a:cubicBezTo>
                  <a:pt x="72175" y="19274"/>
                  <a:pt x="72295" y="19093"/>
                  <a:pt x="72371" y="18973"/>
                </a:cubicBezTo>
                <a:lnTo>
                  <a:pt x="72371" y="18973"/>
                </a:lnTo>
                <a:cubicBezTo>
                  <a:pt x="72362" y="18991"/>
                  <a:pt x="72350" y="19013"/>
                  <a:pt x="72336" y="19038"/>
                </a:cubicBezTo>
                <a:lnTo>
                  <a:pt x="72336" y="19038"/>
                </a:lnTo>
                <a:cubicBezTo>
                  <a:pt x="72582" y="18683"/>
                  <a:pt x="72871" y="18344"/>
                  <a:pt x="73108" y="17995"/>
                </a:cubicBezTo>
                <a:cubicBezTo>
                  <a:pt x="73755" y="17062"/>
                  <a:pt x="74342" y="16114"/>
                  <a:pt x="74883" y="15121"/>
                </a:cubicBezTo>
                <a:cubicBezTo>
                  <a:pt x="75169" y="14609"/>
                  <a:pt x="75440" y="14068"/>
                  <a:pt x="75696" y="13541"/>
                </a:cubicBezTo>
                <a:cubicBezTo>
                  <a:pt x="75816" y="13285"/>
                  <a:pt x="75936" y="13030"/>
                  <a:pt x="76057" y="12789"/>
                </a:cubicBezTo>
                <a:cubicBezTo>
                  <a:pt x="76101" y="12689"/>
                  <a:pt x="76293" y="12230"/>
                  <a:pt x="76294" y="12230"/>
                </a:cubicBezTo>
                <a:lnTo>
                  <a:pt x="76294" y="12230"/>
                </a:lnTo>
                <a:cubicBezTo>
                  <a:pt x="76294" y="12230"/>
                  <a:pt x="76271" y="12288"/>
                  <a:pt x="76207" y="12443"/>
                </a:cubicBezTo>
                <a:lnTo>
                  <a:pt x="76177" y="12548"/>
                </a:lnTo>
                <a:lnTo>
                  <a:pt x="76283" y="12292"/>
                </a:lnTo>
                <a:cubicBezTo>
                  <a:pt x="76328" y="12157"/>
                  <a:pt x="76373" y="12022"/>
                  <a:pt x="76433" y="11901"/>
                </a:cubicBezTo>
                <a:cubicBezTo>
                  <a:pt x="76538" y="11630"/>
                  <a:pt x="76629" y="11375"/>
                  <a:pt x="76719" y="11104"/>
                </a:cubicBezTo>
                <a:cubicBezTo>
                  <a:pt x="76914" y="10607"/>
                  <a:pt x="77080" y="10111"/>
                  <a:pt x="77230" y="9599"/>
                </a:cubicBezTo>
                <a:cubicBezTo>
                  <a:pt x="77576" y="8531"/>
                  <a:pt x="77847" y="7448"/>
                  <a:pt x="78088" y="6334"/>
                </a:cubicBezTo>
                <a:cubicBezTo>
                  <a:pt x="78208" y="5763"/>
                  <a:pt x="78329" y="5161"/>
                  <a:pt x="78419" y="4574"/>
                </a:cubicBezTo>
                <a:cubicBezTo>
                  <a:pt x="78448" y="4390"/>
                  <a:pt x="78489" y="3940"/>
                  <a:pt x="78491" y="3940"/>
                </a:cubicBezTo>
                <a:lnTo>
                  <a:pt x="78491" y="3940"/>
                </a:lnTo>
                <a:cubicBezTo>
                  <a:pt x="78492" y="3940"/>
                  <a:pt x="78484" y="4052"/>
                  <a:pt x="78459" y="4365"/>
                </a:cubicBezTo>
                <a:lnTo>
                  <a:pt x="78459" y="4365"/>
                </a:lnTo>
                <a:cubicBezTo>
                  <a:pt x="78478" y="4160"/>
                  <a:pt x="78512" y="3948"/>
                  <a:pt x="78524" y="3746"/>
                </a:cubicBezTo>
                <a:cubicBezTo>
                  <a:pt x="78660" y="2618"/>
                  <a:pt x="78720" y="1490"/>
                  <a:pt x="78750" y="361"/>
                </a:cubicBezTo>
                <a:lnTo>
                  <a:pt x="78750" y="0"/>
                </a:lnTo>
                <a:close/>
              </a:path>
            </a:pathLst>
          </a:custGeom>
          <a:solidFill>
            <a:srgbClr val="FFFBF5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8375" y="1"/>
            <a:ext cx="4178134" cy="3028148"/>
          </a:xfrm>
          <a:custGeom>
            <a:rect b="b" l="l" r="r" t="t"/>
            <a:pathLst>
              <a:path extrusionOk="0" h="74356" w="78751">
                <a:moveTo>
                  <a:pt x="78459" y="4365"/>
                </a:moveTo>
                <a:cubicBezTo>
                  <a:pt x="78455" y="4405"/>
                  <a:pt x="78452" y="4444"/>
                  <a:pt x="78449" y="4484"/>
                </a:cubicBezTo>
                <a:cubicBezTo>
                  <a:pt x="78453" y="4441"/>
                  <a:pt x="78456" y="4402"/>
                  <a:pt x="78459" y="4365"/>
                </a:cubicBezTo>
                <a:close/>
                <a:moveTo>
                  <a:pt x="72450" y="18859"/>
                </a:moveTo>
                <a:lnTo>
                  <a:pt x="72450" y="18859"/>
                </a:lnTo>
                <a:cubicBezTo>
                  <a:pt x="72452" y="18859"/>
                  <a:pt x="72420" y="18907"/>
                  <a:pt x="72371" y="18973"/>
                </a:cubicBezTo>
                <a:cubicBezTo>
                  <a:pt x="72425" y="18891"/>
                  <a:pt x="72449" y="18859"/>
                  <a:pt x="72450" y="18859"/>
                </a:cubicBezTo>
                <a:close/>
                <a:moveTo>
                  <a:pt x="72336" y="19038"/>
                </a:moveTo>
                <a:lnTo>
                  <a:pt x="72336" y="19038"/>
                </a:lnTo>
                <a:cubicBezTo>
                  <a:pt x="72285" y="19111"/>
                  <a:pt x="72236" y="19184"/>
                  <a:pt x="72190" y="19259"/>
                </a:cubicBezTo>
                <a:cubicBezTo>
                  <a:pt x="72253" y="19174"/>
                  <a:pt x="72302" y="19097"/>
                  <a:pt x="72336" y="19038"/>
                </a:cubicBezTo>
                <a:close/>
                <a:moveTo>
                  <a:pt x="0" y="0"/>
                </a:moveTo>
                <a:lnTo>
                  <a:pt x="0" y="74356"/>
                </a:lnTo>
                <a:cubicBezTo>
                  <a:pt x="918" y="74115"/>
                  <a:pt x="1806" y="73829"/>
                  <a:pt x="2693" y="73513"/>
                </a:cubicBezTo>
                <a:cubicBezTo>
                  <a:pt x="3130" y="73348"/>
                  <a:pt x="3551" y="73197"/>
                  <a:pt x="3987" y="73017"/>
                </a:cubicBezTo>
                <a:lnTo>
                  <a:pt x="4303" y="72896"/>
                </a:lnTo>
                <a:lnTo>
                  <a:pt x="4394" y="72851"/>
                </a:lnTo>
                <a:cubicBezTo>
                  <a:pt x="5146" y="72520"/>
                  <a:pt x="5898" y="72159"/>
                  <a:pt x="6635" y="71798"/>
                </a:cubicBezTo>
                <a:cubicBezTo>
                  <a:pt x="8125" y="71046"/>
                  <a:pt x="9569" y="70203"/>
                  <a:pt x="10969" y="69301"/>
                </a:cubicBezTo>
                <a:cubicBezTo>
                  <a:pt x="12338" y="68428"/>
                  <a:pt x="13647" y="67495"/>
                  <a:pt x="14941" y="66532"/>
                </a:cubicBezTo>
                <a:lnTo>
                  <a:pt x="15257" y="66291"/>
                </a:lnTo>
                <a:lnTo>
                  <a:pt x="15753" y="65885"/>
                </a:lnTo>
                <a:cubicBezTo>
                  <a:pt x="16084" y="65629"/>
                  <a:pt x="16400" y="65359"/>
                  <a:pt x="16731" y="65088"/>
                </a:cubicBezTo>
                <a:cubicBezTo>
                  <a:pt x="17333" y="64591"/>
                  <a:pt x="17935" y="64080"/>
                  <a:pt x="18507" y="63538"/>
                </a:cubicBezTo>
                <a:cubicBezTo>
                  <a:pt x="19123" y="62936"/>
                  <a:pt x="19710" y="62304"/>
                  <a:pt x="20282" y="61657"/>
                </a:cubicBezTo>
                <a:cubicBezTo>
                  <a:pt x="20508" y="61402"/>
                  <a:pt x="20718" y="61131"/>
                  <a:pt x="20944" y="60860"/>
                </a:cubicBezTo>
                <a:lnTo>
                  <a:pt x="20974" y="60830"/>
                </a:lnTo>
                <a:lnTo>
                  <a:pt x="21275" y="60424"/>
                </a:lnTo>
                <a:cubicBezTo>
                  <a:pt x="22163" y="59175"/>
                  <a:pt x="22975" y="57881"/>
                  <a:pt x="23712" y="56542"/>
                </a:cubicBezTo>
                <a:cubicBezTo>
                  <a:pt x="25187" y="53894"/>
                  <a:pt x="26406" y="51125"/>
                  <a:pt x="27730" y="48402"/>
                </a:cubicBezTo>
                <a:cubicBezTo>
                  <a:pt x="30543" y="42564"/>
                  <a:pt x="34154" y="36426"/>
                  <a:pt x="40052" y="33281"/>
                </a:cubicBezTo>
                <a:cubicBezTo>
                  <a:pt x="45649" y="30302"/>
                  <a:pt x="51999" y="30332"/>
                  <a:pt x="58002" y="28692"/>
                </a:cubicBezTo>
                <a:cubicBezTo>
                  <a:pt x="58679" y="28512"/>
                  <a:pt x="59356" y="28301"/>
                  <a:pt x="60018" y="28075"/>
                </a:cubicBezTo>
                <a:cubicBezTo>
                  <a:pt x="60274" y="27985"/>
                  <a:pt x="60515" y="27880"/>
                  <a:pt x="60770" y="27789"/>
                </a:cubicBezTo>
                <a:cubicBezTo>
                  <a:pt x="60873" y="27755"/>
                  <a:pt x="61414" y="27497"/>
                  <a:pt x="61444" y="27497"/>
                </a:cubicBezTo>
                <a:cubicBezTo>
                  <a:pt x="61454" y="27497"/>
                  <a:pt x="61410" y="27524"/>
                  <a:pt x="61282" y="27594"/>
                </a:cubicBezTo>
                <a:cubicBezTo>
                  <a:pt x="61164" y="27659"/>
                  <a:pt x="61124" y="27685"/>
                  <a:pt x="61133" y="27685"/>
                </a:cubicBezTo>
                <a:cubicBezTo>
                  <a:pt x="61164" y="27685"/>
                  <a:pt x="61756" y="27393"/>
                  <a:pt x="61884" y="27323"/>
                </a:cubicBezTo>
                <a:cubicBezTo>
                  <a:pt x="62155" y="27203"/>
                  <a:pt x="62425" y="27067"/>
                  <a:pt x="62681" y="26947"/>
                </a:cubicBezTo>
                <a:cubicBezTo>
                  <a:pt x="63178" y="26691"/>
                  <a:pt x="63659" y="26435"/>
                  <a:pt x="64141" y="26165"/>
                </a:cubicBezTo>
                <a:cubicBezTo>
                  <a:pt x="65149" y="25593"/>
                  <a:pt x="66127" y="24961"/>
                  <a:pt x="67059" y="24284"/>
                </a:cubicBezTo>
                <a:cubicBezTo>
                  <a:pt x="67180" y="24179"/>
                  <a:pt x="67315" y="24073"/>
                  <a:pt x="67451" y="23983"/>
                </a:cubicBezTo>
                <a:cubicBezTo>
                  <a:pt x="67616" y="23863"/>
                  <a:pt x="67782" y="23727"/>
                  <a:pt x="67932" y="23592"/>
                </a:cubicBezTo>
                <a:cubicBezTo>
                  <a:pt x="68353" y="23246"/>
                  <a:pt x="68745" y="22900"/>
                  <a:pt x="69136" y="22539"/>
                </a:cubicBezTo>
                <a:cubicBezTo>
                  <a:pt x="69963" y="21771"/>
                  <a:pt x="70746" y="20944"/>
                  <a:pt x="71498" y="20101"/>
                </a:cubicBezTo>
                <a:cubicBezTo>
                  <a:pt x="71694" y="19860"/>
                  <a:pt x="71904" y="19620"/>
                  <a:pt x="72100" y="19364"/>
                </a:cubicBezTo>
                <a:cubicBezTo>
                  <a:pt x="72175" y="19274"/>
                  <a:pt x="72295" y="19093"/>
                  <a:pt x="72371" y="18973"/>
                </a:cubicBezTo>
                <a:lnTo>
                  <a:pt x="72371" y="18973"/>
                </a:lnTo>
                <a:cubicBezTo>
                  <a:pt x="72362" y="18991"/>
                  <a:pt x="72350" y="19013"/>
                  <a:pt x="72336" y="19038"/>
                </a:cubicBezTo>
                <a:lnTo>
                  <a:pt x="72336" y="19038"/>
                </a:lnTo>
                <a:cubicBezTo>
                  <a:pt x="72582" y="18683"/>
                  <a:pt x="72871" y="18344"/>
                  <a:pt x="73108" y="17995"/>
                </a:cubicBezTo>
                <a:cubicBezTo>
                  <a:pt x="73755" y="17062"/>
                  <a:pt x="74342" y="16114"/>
                  <a:pt x="74883" y="15121"/>
                </a:cubicBezTo>
                <a:cubicBezTo>
                  <a:pt x="75169" y="14609"/>
                  <a:pt x="75440" y="14068"/>
                  <a:pt x="75696" y="13541"/>
                </a:cubicBezTo>
                <a:cubicBezTo>
                  <a:pt x="75816" y="13285"/>
                  <a:pt x="75936" y="13030"/>
                  <a:pt x="76057" y="12789"/>
                </a:cubicBezTo>
                <a:cubicBezTo>
                  <a:pt x="76101" y="12689"/>
                  <a:pt x="76293" y="12230"/>
                  <a:pt x="76294" y="12230"/>
                </a:cubicBezTo>
                <a:lnTo>
                  <a:pt x="76294" y="12230"/>
                </a:lnTo>
                <a:cubicBezTo>
                  <a:pt x="76294" y="12230"/>
                  <a:pt x="76271" y="12288"/>
                  <a:pt x="76207" y="12443"/>
                </a:cubicBezTo>
                <a:lnTo>
                  <a:pt x="76177" y="12548"/>
                </a:lnTo>
                <a:lnTo>
                  <a:pt x="76283" y="12292"/>
                </a:lnTo>
                <a:cubicBezTo>
                  <a:pt x="76328" y="12157"/>
                  <a:pt x="76373" y="12022"/>
                  <a:pt x="76433" y="11901"/>
                </a:cubicBezTo>
                <a:cubicBezTo>
                  <a:pt x="76538" y="11630"/>
                  <a:pt x="76629" y="11375"/>
                  <a:pt x="76719" y="11104"/>
                </a:cubicBezTo>
                <a:cubicBezTo>
                  <a:pt x="76914" y="10607"/>
                  <a:pt x="77080" y="10111"/>
                  <a:pt x="77230" y="9599"/>
                </a:cubicBezTo>
                <a:cubicBezTo>
                  <a:pt x="77576" y="8531"/>
                  <a:pt x="77847" y="7448"/>
                  <a:pt x="78088" y="6334"/>
                </a:cubicBezTo>
                <a:cubicBezTo>
                  <a:pt x="78208" y="5763"/>
                  <a:pt x="78329" y="5161"/>
                  <a:pt x="78419" y="4574"/>
                </a:cubicBezTo>
                <a:cubicBezTo>
                  <a:pt x="78448" y="4390"/>
                  <a:pt x="78489" y="3940"/>
                  <a:pt x="78491" y="3940"/>
                </a:cubicBezTo>
                <a:lnTo>
                  <a:pt x="78491" y="3940"/>
                </a:lnTo>
                <a:cubicBezTo>
                  <a:pt x="78492" y="3940"/>
                  <a:pt x="78484" y="4052"/>
                  <a:pt x="78459" y="4365"/>
                </a:cubicBezTo>
                <a:lnTo>
                  <a:pt x="78459" y="4365"/>
                </a:lnTo>
                <a:cubicBezTo>
                  <a:pt x="78478" y="4160"/>
                  <a:pt x="78512" y="3948"/>
                  <a:pt x="78524" y="3746"/>
                </a:cubicBezTo>
                <a:cubicBezTo>
                  <a:pt x="78660" y="2618"/>
                  <a:pt x="78720" y="1490"/>
                  <a:pt x="78750" y="361"/>
                </a:cubicBezTo>
                <a:lnTo>
                  <a:pt x="78750" y="0"/>
                </a:lnTo>
                <a:close/>
              </a:path>
            </a:pathLst>
          </a:custGeom>
          <a:solidFill>
            <a:srgbClr val="FFFBF5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hasCustomPrompt="1" type="title"/>
          </p:nvPr>
        </p:nvSpPr>
        <p:spPr>
          <a:xfrm>
            <a:off x="1856100" y="1366350"/>
            <a:ext cx="54318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/>
          <p:nvPr>
            <p:ph idx="1" type="subTitle"/>
          </p:nvPr>
        </p:nvSpPr>
        <p:spPr>
          <a:xfrm>
            <a:off x="1856100" y="3063775"/>
            <a:ext cx="54318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9" name="Google Shape;69;p11"/>
          <p:cNvSpPr/>
          <p:nvPr/>
        </p:nvSpPr>
        <p:spPr>
          <a:xfrm>
            <a:off x="-18375" y="1"/>
            <a:ext cx="4178134" cy="3028148"/>
          </a:xfrm>
          <a:custGeom>
            <a:rect b="b" l="l" r="r" t="t"/>
            <a:pathLst>
              <a:path extrusionOk="0" h="74356" w="78751">
                <a:moveTo>
                  <a:pt x="78459" y="4365"/>
                </a:moveTo>
                <a:cubicBezTo>
                  <a:pt x="78455" y="4405"/>
                  <a:pt x="78452" y="4444"/>
                  <a:pt x="78449" y="4484"/>
                </a:cubicBezTo>
                <a:cubicBezTo>
                  <a:pt x="78453" y="4441"/>
                  <a:pt x="78456" y="4402"/>
                  <a:pt x="78459" y="4365"/>
                </a:cubicBezTo>
                <a:close/>
                <a:moveTo>
                  <a:pt x="72450" y="18859"/>
                </a:moveTo>
                <a:lnTo>
                  <a:pt x="72450" y="18859"/>
                </a:lnTo>
                <a:cubicBezTo>
                  <a:pt x="72452" y="18859"/>
                  <a:pt x="72420" y="18907"/>
                  <a:pt x="72371" y="18973"/>
                </a:cubicBezTo>
                <a:cubicBezTo>
                  <a:pt x="72425" y="18891"/>
                  <a:pt x="72449" y="18859"/>
                  <a:pt x="72450" y="18859"/>
                </a:cubicBezTo>
                <a:close/>
                <a:moveTo>
                  <a:pt x="72336" y="19038"/>
                </a:moveTo>
                <a:lnTo>
                  <a:pt x="72336" y="19038"/>
                </a:lnTo>
                <a:cubicBezTo>
                  <a:pt x="72285" y="19111"/>
                  <a:pt x="72236" y="19184"/>
                  <a:pt x="72190" y="19259"/>
                </a:cubicBezTo>
                <a:cubicBezTo>
                  <a:pt x="72253" y="19174"/>
                  <a:pt x="72302" y="19097"/>
                  <a:pt x="72336" y="19038"/>
                </a:cubicBezTo>
                <a:close/>
                <a:moveTo>
                  <a:pt x="0" y="0"/>
                </a:moveTo>
                <a:lnTo>
                  <a:pt x="0" y="74356"/>
                </a:lnTo>
                <a:cubicBezTo>
                  <a:pt x="918" y="74115"/>
                  <a:pt x="1806" y="73829"/>
                  <a:pt x="2693" y="73513"/>
                </a:cubicBezTo>
                <a:cubicBezTo>
                  <a:pt x="3130" y="73348"/>
                  <a:pt x="3551" y="73197"/>
                  <a:pt x="3987" y="73017"/>
                </a:cubicBezTo>
                <a:lnTo>
                  <a:pt x="4303" y="72896"/>
                </a:lnTo>
                <a:lnTo>
                  <a:pt x="4394" y="72851"/>
                </a:lnTo>
                <a:cubicBezTo>
                  <a:pt x="5146" y="72520"/>
                  <a:pt x="5898" y="72159"/>
                  <a:pt x="6635" y="71798"/>
                </a:cubicBezTo>
                <a:cubicBezTo>
                  <a:pt x="8125" y="71046"/>
                  <a:pt x="9569" y="70203"/>
                  <a:pt x="10969" y="69301"/>
                </a:cubicBezTo>
                <a:cubicBezTo>
                  <a:pt x="12338" y="68428"/>
                  <a:pt x="13647" y="67495"/>
                  <a:pt x="14941" y="66532"/>
                </a:cubicBezTo>
                <a:lnTo>
                  <a:pt x="15257" y="66291"/>
                </a:lnTo>
                <a:lnTo>
                  <a:pt x="15753" y="65885"/>
                </a:lnTo>
                <a:cubicBezTo>
                  <a:pt x="16084" y="65629"/>
                  <a:pt x="16400" y="65359"/>
                  <a:pt x="16731" y="65088"/>
                </a:cubicBezTo>
                <a:cubicBezTo>
                  <a:pt x="17333" y="64591"/>
                  <a:pt x="17935" y="64080"/>
                  <a:pt x="18507" y="63538"/>
                </a:cubicBezTo>
                <a:cubicBezTo>
                  <a:pt x="19123" y="62936"/>
                  <a:pt x="19710" y="62304"/>
                  <a:pt x="20282" y="61657"/>
                </a:cubicBezTo>
                <a:cubicBezTo>
                  <a:pt x="20508" y="61402"/>
                  <a:pt x="20718" y="61131"/>
                  <a:pt x="20944" y="60860"/>
                </a:cubicBezTo>
                <a:lnTo>
                  <a:pt x="20974" y="60830"/>
                </a:lnTo>
                <a:lnTo>
                  <a:pt x="21275" y="60424"/>
                </a:lnTo>
                <a:cubicBezTo>
                  <a:pt x="22163" y="59175"/>
                  <a:pt x="22975" y="57881"/>
                  <a:pt x="23712" y="56542"/>
                </a:cubicBezTo>
                <a:cubicBezTo>
                  <a:pt x="25187" y="53894"/>
                  <a:pt x="26406" y="51125"/>
                  <a:pt x="27730" y="48402"/>
                </a:cubicBezTo>
                <a:cubicBezTo>
                  <a:pt x="30543" y="42564"/>
                  <a:pt x="34154" y="36426"/>
                  <a:pt x="40052" y="33281"/>
                </a:cubicBezTo>
                <a:cubicBezTo>
                  <a:pt x="45649" y="30302"/>
                  <a:pt x="51999" y="30332"/>
                  <a:pt x="58002" y="28692"/>
                </a:cubicBezTo>
                <a:cubicBezTo>
                  <a:pt x="58679" y="28512"/>
                  <a:pt x="59356" y="28301"/>
                  <a:pt x="60018" y="28075"/>
                </a:cubicBezTo>
                <a:cubicBezTo>
                  <a:pt x="60274" y="27985"/>
                  <a:pt x="60515" y="27880"/>
                  <a:pt x="60770" y="27789"/>
                </a:cubicBezTo>
                <a:cubicBezTo>
                  <a:pt x="60873" y="27755"/>
                  <a:pt x="61414" y="27497"/>
                  <a:pt x="61444" y="27497"/>
                </a:cubicBezTo>
                <a:cubicBezTo>
                  <a:pt x="61454" y="27497"/>
                  <a:pt x="61410" y="27524"/>
                  <a:pt x="61282" y="27594"/>
                </a:cubicBezTo>
                <a:cubicBezTo>
                  <a:pt x="61164" y="27659"/>
                  <a:pt x="61124" y="27685"/>
                  <a:pt x="61133" y="27685"/>
                </a:cubicBezTo>
                <a:cubicBezTo>
                  <a:pt x="61164" y="27685"/>
                  <a:pt x="61756" y="27393"/>
                  <a:pt x="61884" y="27323"/>
                </a:cubicBezTo>
                <a:cubicBezTo>
                  <a:pt x="62155" y="27203"/>
                  <a:pt x="62425" y="27067"/>
                  <a:pt x="62681" y="26947"/>
                </a:cubicBezTo>
                <a:cubicBezTo>
                  <a:pt x="63178" y="26691"/>
                  <a:pt x="63659" y="26435"/>
                  <a:pt x="64141" y="26165"/>
                </a:cubicBezTo>
                <a:cubicBezTo>
                  <a:pt x="65149" y="25593"/>
                  <a:pt x="66127" y="24961"/>
                  <a:pt x="67059" y="24284"/>
                </a:cubicBezTo>
                <a:cubicBezTo>
                  <a:pt x="67180" y="24179"/>
                  <a:pt x="67315" y="24073"/>
                  <a:pt x="67451" y="23983"/>
                </a:cubicBezTo>
                <a:cubicBezTo>
                  <a:pt x="67616" y="23863"/>
                  <a:pt x="67782" y="23727"/>
                  <a:pt x="67932" y="23592"/>
                </a:cubicBezTo>
                <a:cubicBezTo>
                  <a:pt x="68353" y="23246"/>
                  <a:pt x="68745" y="22900"/>
                  <a:pt x="69136" y="22539"/>
                </a:cubicBezTo>
                <a:cubicBezTo>
                  <a:pt x="69963" y="21771"/>
                  <a:pt x="70746" y="20944"/>
                  <a:pt x="71498" y="20101"/>
                </a:cubicBezTo>
                <a:cubicBezTo>
                  <a:pt x="71694" y="19860"/>
                  <a:pt x="71904" y="19620"/>
                  <a:pt x="72100" y="19364"/>
                </a:cubicBezTo>
                <a:cubicBezTo>
                  <a:pt x="72175" y="19274"/>
                  <a:pt x="72295" y="19093"/>
                  <a:pt x="72371" y="18973"/>
                </a:cubicBezTo>
                <a:lnTo>
                  <a:pt x="72371" y="18973"/>
                </a:lnTo>
                <a:cubicBezTo>
                  <a:pt x="72362" y="18991"/>
                  <a:pt x="72350" y="19013"/>
                  <a:pt x="72336" y="19038"/>
                </a:cubicBezTo>
                <a:lnTo>
                  <a:pt x="72336" y="19038"/>
                </a:lnTo>
                <a:cubicBezTo>
                  <a:pt x="72582" y="18683"/>
                  <a:pt x="72871" y="18344"/>
                  <a:pt x="73108" y="17995"/>
                </a:cubicBezTo>
                <a:cubicBezTo>
                  <a:pt x="73755" y="17062"/>
                  <a:pt x="74342" y="16114"/>
                  <a:pt x="74883" y="15121"/>
                </a:cubicBezTo>
                <a:cubicBezTo>
                  <a:pt x="75169" y="14609"/>
                  <a:pt x="75440" y="14068"/>
                  <a:pt x="75696" y="13541"/>
                </a:cubicBezTo>
                <a:cubicBezTo>
                  <a:pt x="75816" y="13285"/>
                  <a:pt x="75936" y="13030"/>
                  <a:pt x="76057" y="12789"/>
                </a:cubicBezTo>
                <a:cubicBezTo>
                  <a:pt x="76101" y="12689"/>
                  <a:pt x="76293" y="12230"/>
                  <a:pt x="76294" y="12230"/>
                </a:cubicBezTo>
                <a:lnTo>
                  <a:pt x="76294" y="12230"/>
                </a:lnTo>
                <a:cubicBezTo>
                  <a:pt x="76294" y="12230"/>
                  <a:pt x="76271" y="12288"/>
                  <a:pt x="76207" y="12443"/>
                </a:cubicBezTo>
                <a:lnTo>
                  <a:pt x="76177" y="12548"/>
                </a:lnTo>
                <a:lnTo>
                  <a:pt x="76283" y="12292"/>
                </a:lnTo>
                <a:cubicBezTo>
                  <a:pt x="76328" y="12157"/>
                  <a:pt x="76373" y="12022"/>
                  <a:pt x="76433" y="11901"/>
                </a:cubicBezTo>
                <a:cubicBezTo>
                  <a:pt x="76538" y="11630"/>
                  <a:pt x="76629" y="11375"/>
                  <a:pt x="76719" y="11104"/>
                </a:cubicBezTo>
                <a:cubicBezTo>
                  <a:pt x="76914" y="10607"/>
                  <a:pt x="77080" y="10111"/>
                  <a:pt x="77230" y="9599"/>
                </a:cubicBezTo>
                <a:cubicBezTo>
                  <a:pt x="77576" y="8531"/>
                  <a:pt x="77847" y="7448"/>
                  <a:pt x="78088" y="6334"/>
                </a:cubicBezTo>
                <a:cubicBezTo>
                  <a:pt x="78208" y="5763"/>
                  <a:pt x="78329" y="5161"/>
                  <a:pt x="78419" y="4574"/>
                </a:cubicBezTo>
                <a:cubicBezTo>
                  <a:pt x="78448" y="4390"/>
                  <a:pt x="78489" y="3940"/>
                  <a:pt x="78491" y="3940"/>
                </a:cubicBezTo>
                <a:lnTo>
                  <a:pt x="78491" y="3940"/>
                </a:lnTo>
                <a:cubicBezTo>
                  <a:pt x="78492" y="3940"/>
                  <a:pt x="78484" y="4052"/>
                  <a:pt x="78459" y="4365"/>
                </a:cubicBezTo>
                <a:lnTo>
                  <a:pt x="78459" y="4365"/>
                </a:lnTo>
                <a:cubicBezTo>
                  <a:pt x="78478" y="4160"/>
                  <a:pt x="78512" y="3948"/>
                  <a:pt x="78524" y="3746"/>
                </a:cubicBezTo>
                <a:cubicBezTo>
                  <a:pt x="78660" y="2618"/>
                  <a:pt x="78720" y="1490"/>
                  <a:pt x="78750" y="361"/>
                </a:cubicBezTo>
                <a:lnTo>
                  <a:pt x="78750" y="0"/>
                </a:lnTo>
                <a:close/>
              </a:path>
            </a:pathLst>
          </a:custGeom>
          <a:solidFill>
            <a:srgbClr val="FFFBF5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1"/>
          <p:cNvSpPr/>
          <p:nvPr/>
        </p:nvSpPr>
        <p:spPr>
          <a:xfrm rot="5400000">
            <a:off x="5540850" y="575001"/>
            <a:ext cx="4178134" cy="3028148"/>
          </a:xfrm>
          <a:custGeom>
            <a:rect b="b" l="l" r="r" t="t"/>
            <a:pathLst>
              <a:path extrusionOk="0" h="74356" w="78751">
                <a:moveTo>
                  <a:pt x="78459" y="4365"/>
                </a:moveTo>
                <a:cubicBezTo>
                  <a:pt x="78455" y="4405"/>
                  <a:pt x="78452" y="4444"/>
                  <a:pt x="78449" y="4484"/>
                </a:cubicBezTo>
                <a:cubicBezTo>
                  <a:pt x="78453" y="4441"/>
                  <a:pt x="78456" y="4402"/>
                  <a:pt x="78459" y="4365"/>
                </a:cubicBezTo>
                <a:close/>
                <a:moveTo>
                  <a:pt x="72450" y="18859"/>
                </a:moveTo>
                <a:lnTo>
                  <a:pt x="72450" y="18859"/>
                </a:lnTo>
                <a:cubicBezTo>
                  <a:pt x="72452" y="18859"/>
                  <a:pt x="72420" y="18907"/>
                  <a:pt x="72371" y="18973"/>
                </a:cubicBezTo>
                <a:cubicBezTo>
                  <a:pt x="72425" y="18891"/>
                  <a:pt x="72449" y="18859"/>
                  <a:pt x="72450" y="18859"/>
                </a:cubicBezTo>
                <a:close/>
                <a:moveTo>
                  <a:pt x="72336" y="19038"/>
                </a:moveTo>
                <a:lnTo>
                  <a:pt x="72336" y="19038"/>
                </a:lnTo>
                <a:cubicBezTo>
                  <a:pt x="72285" y="19111"/>
                  <a:pt x="72236" y="19184"/>
                  <a:pt x="72190" y="19259"/>
                </a:cubicBezTo>
                <a:cubicBezTo>
                  <a:pt x="72253" y="19174"/>
                  <a:pt x="72302" y="19097"/>
                  <a:pt x="72336" y="19038"/>
                </a:cubicBezTo>
                <a:close/>
                <a:moveTo>
                  <a:pt x="0" y="0"/>
                </a:moveTo>
                <a:lnTo>
                  <a:pt x="0" y="74356"/>
                </a:lnTo>
                <a:cubicBezTo>
                  <a:pt x="918" y="74115"/>
                  <a:pt x="1806" y="73829"/>
                  <a:pt x="2693" y="73513"/>
                </a:cubicBezTo>
                <a:cubicBezTo>
                  <a:pt x="3130" y="73348"/>
                  <a:pt x="3551" y="73197"/>
                  <a:pt x="3987" y="73017"/>
                </a:cubicBezTo>
                <a:lnTo>
                  <a:pt x="4303" y="72896"/>
                </a:lnTo>
                <a:lnTo>
                  <a:pt x="4394" y="72851"/>
                </a:lnTo>
                <a:cubicBezTo>
                  <a:pt x="5146" y="72520"/>
                  <a:pt x="5898" y="72159"/>
                  <a:pt x="6635" y="71798"/>
                </a:cubicBezTo>
                <a:cubicBezTo>
                  <a:pt x="8125" y="71046"/>
                  <a:pt x="9569" y="70203"/>
                  <a:pt x="10969" y="69301"/>
                </a:cubicBezTo>
                <a:cubicBezTo>
                  <a:pt x="12338" y="68428"/>
                  <a:pt x="13647" y="67495"/>
                  <a:pt x="14941" y="66532"/>
                </a:cubicBezTo>
                <a:lnTo>
                  <a:pt x="15257" y="66291"/>
                </a:lnTo>
                <a:lnTo>
                  <a:pt x="15753" y="65885"/>
                </a:lnTo>
                <a:cubicBezTo>
                  <a:pt x="16084" y="65629"/>
                  <a:pt x="16400" y="65359"/>
                  <a:pt x="16731" y="65088"/>
                </a:cubicBezTo>
                <a:cubicBezTo>
                  <a:pt x="17333" y="64591"/>
                  <a:pt x="17935" y="64080"/>
                  <a:pt x="18507" y="63538"/>
                </a:cubicBezTo>
                <a:cubicBezTo>
                  <a:pt x="19123" y="62936"/>
                  <a:pt x="19710" y="62304"/>
                  <a:pt x="20282" y="61657"/>
                </a:cubicBezTo>
                <a:cubicBezTo>
                  <a:pt x="20508" y="61402"/>
                  <a:pt x="20718" y="61131"/>
                  <a:pt x="20944" y="60860"/>
                </a:cubicBezTo>
                <a:lnTo>
                  <a:pt x="20974" y="60830"/>
                </a:lnTo>
                <a:lnTo>
                  <a:pt x="21275" y="60424"/>
                </a:lnTo>
                <a:cubicBezTo>
                  <a:pt x="22163" y="59175"/>
                  <a:pt x="22975" y="57881"/>
                  <a:pt x="23712" y="56542"/>
                </a:cubicBezTo>
                <a:cubicBezTo>
                  <a:pt x="25187" y="53894"/>
                  <a:pt x="26406" y="51125"/>
                  <a:pt x="27730" y="48402"/>
                </a:cubicBezTo>
                <a:cubicBezTo>
                  <a:pt x="30543" y="42564"/>
                  <a:pt x="34154" y="36426"/>
                  <a:pt x="40052" y="33281"/>
                </a:cubicBezTo>
                <a:cubicBezTo>
                  <a:pt x="45649" y="30302"/>
                  <a:pt x="51999" y="30332"/>
                  <a:pt x="58002" y="28692"/>
                </a:cubicBezTo>
                <a:cubicBezTo>
                  <a:pt x="58679" y="28512"/>
                  <a:pt x="59356" y="28301"/>
                  <a:pt x="60018" y="28075"/>
                </a:cubicBezTo>
                <a:cubicBezTo>
                  <a:pt x="60274" y="27985"/>
                  <a:pt x="60515" y="27880"/>
                  <a:pt x="60770" y="27789"/>
                </a:cubicBezTo>
                <a:cubicBezTo>
                  <a:pt x="60873" y="27755"/>
                  <a:pt x="61414" y="27497"/>
                  <a:pt x="61444" y="27497"/>
                </a:cubicBezTo>
                <a:cubicBezTo>
                  <a:pt x="61454" y="27497"/>
                  <a:pt x="61410" y="27524"/>
                  <a:pt x="61282" y="27594"/>
                </a:cubicBezTo>
                <a:cubicBezTo>
                  <a:pt x="61164" y="27659"/>
                  <a:pt x="61124" y="27685"/>
                  <a:pt x="61133" y="27685"/>
                </a:cubicBezTo>
                <a:cubicBezTo>
                  <a:pt x="61164" y="27685"/>
                  <a:pt x="61756" y="27393"/>
                  <a:pt x="61884" y="27323"/>
                </a:cubicBezTo>
                <a:cubicBezTo>
                  <a:pt x="62155" y="27203"/>
                  <a:pt x="62425" y="27067"/>
                  <a:pt x="62681" y="26947"/>
                </a:cubicBezTo>
                <a:cubicBezTo>
                  <a:pt x="63178" y="26691"/>
                  <a:pt x="63659" y="26435"/>
                  <a:pt x="64141" y="26165"/>
                </a:cubicBezTo>
                <a:cubicBezTo>
                  <a:pt x="65149" y="25593"/>
                  <a:pt x="66127" y="24961"/>
                  <a:pt x="67059" y="24284"/>
                </a:cubicBezTo>
                <a:cubicBezTo>
                  <a:pt x="67180" y="24179"/>
                  <a:pt x="67315" y="24073"/>
                  <a:pt x="67451" y="23983"/>
                </a:cubicBezTo>
                <a:cubicBezTo>
                  <a:pt x="67616" y="23863"/>
                  <a:pt x="67782" y="23727"/>
                  <a:pt x="67932" y="23592"/>
                </a:cubicBezTo>
                <a:cubicBezTo>
                  <a:pt x="68353" y="23246"/>
                  <a:pt x="68745" y="22900"/>
                  <a:pt x="69136" y="22539"/>
                </a:cubicBezTo>
                <a:cubicBezTo>
                  <a:pt x="69963" y="21771"/>
                  <a:pt x="70746" y="20944"/>
                  <a:pt x="71498" y="20101"/>
                </a:cubicBezTo>
                <a:cubicBezTo>
                  <a:pt x="71694" y="19860"/>
                  <a:pt x="71904" y="19620"/>
                  <a:pt x="72100" y="19364"/>
                </a:cubicBezTo>
                <a:cubicBezTo>
                  <a:pt x="72175" y="19274"/>
                  <a:pt x="72295" y="19093"/>
                  <a:pt x="72371" y="18973"/>
                </a:cubicBezTo>
                <a:lnTo>
                  <a:pt x="72371" y="18973"/>
                </a:lnTo>
                <a:cubicBezTo>
                  <a:pt x="72362" y="18991"/>
                  <a:pt x="72350" y="19013"/>
                  <a:pt x="72336" y="19038"/>
                </a:cubicBezTo>
                <a:lnTo>
                  <a:pt x="72336" y="19038"/>
                </a:lnTo>
                <a:cubicBezTo>
                  <a:pt x="72582" y="18683"/>
                  <a:pt x="72871" y="18344"/>
                  <a:pt x="73108" y="17995"/>
                </a:cubicBezTo>
                <a:cubicBezTo>
                  <a:pt x="73755" y="17062"/>
                  <a:pt x="74342" y="16114"/>
                  <a:pt x="74883" y="15121"/>
                </a:cubicBezTo>
                <a:cubicBezTo>
                  <a:pt x="75169" y="14609"/>
                  <a:pt x="75440" y="14068"/>
                  <a:pt x="75696" y="13541"/>
                </a:cubicBezTo>
                <a:cubicBezTo>
                  <a:pt x="75816" y="13285"/>
                  <a:pt x="75936" y="13030"/>
                  <a:pt x="76057" y="12789"/>
                </a:cubicBezTo>
                <a:cubicBezTo>
                  <a:pt x="76101" y="12689"/>
                  <a:pt x="76293" y="12230"/>
                  <a:pt x="76294" y="12230"/>
                </a:cubicBezTo>
                <a:lnTo>
                  <a:pt x="76294" y="12230"/>
                </a:lnTo>
                <a:cubicBezTo>
                  <a:pt x="76294" y="12230"/>
                  <a:pt x="76271" y="12288"/>
                  <a:pt x="76207" y="12443"/>
                </a:cubicBezTo>
                <a:lnTo>
                  <a:pt x="76177" y="12548"/>
                </a:lnTo>
                <a:lnTo>
                  <a:pt x="76283" y="12292"/>
                </a:lnTo>
                <a:cubicBezTo>
                  <a:pt x="76328" y="12157"/>
                  <a:pt x="76373" y="12022"/>
                  <a:pt x="76433" y="11901"/>
                </a:cubicBezTo>
                <a:cubicBezTo>
                  <a:pt x="76538" y="11630"/>
                  <a:pt x="76629" y="11375"/>
                  <a:pt x="76719" y="11104"/>
                </a:cubicBezTo>
                <a:cubicBezTo>
                  <a:pt x="76914" y="10607"/>
                  <a:pt x="77080" y="10111"/>
                  <a:pt x="77230" y="9599"/>
                </a:cubicBezTo>
                <a:cubicBezTo>
                  <a:pt x="77576" y="8531"/>
                  <a:pt x="77847" y="7448"/>
                  <a:pt x="78088" y="6334"/>
                </a:cubicBezTo>
                <a:cubicBezTo>
                  <a:pt x="78208" y="5763"/>
                  <a:pt x="78329" y="5161"/>
                  <a:pt x="78419" y="4574"/>
                </a:cubicBezTo>
                <a:cubicBezTo>
                  <a:pt x="78448" y="4390"/>
                  <a:pt x="78489" y="3940"/>
                  <a:pt x="78491" y="3940"/>
                </a:cubicBezTo>
                <a:lnTo>
                  <a:pt x="78491" y="3940"/>
                </a:lnTo>
                <a:cubicBezTo>
                  <a:pt x="78492" y="3940"/>
                  <a:pt x="78484" y="4052"/>
                  <a:pt x="78459" y="4365"/>
                </a:cubicBezTo>
                <a:lnTo>
                  <a:pt x="78459" y="4365"/>
                </a:lnTo>
                <a:cubicBezTo>
                  <a:pt x="78478" y="4160"/>
                  <a:pt x="78512" y="3948"/>
                  <a:pt x="78524" y="3746"/>
                </a:cubicBezTo>
                <a:cubicBezTo>
                  <a:pt x="78660" y="2618"/>
                  <a:pt x="78720" y="1490"/>
                  <a:pt x="78750" y="361"/>
                </a:cubicBezTo>
                <a:lnTo>
                  <a:pt x="78750" y="0"/>
                </a:lnTo>
                <a:close/>
              </a:path>
            </a:pathLst>
          </a:custGeom>
          <a:solidFill>
            <a:srgbClr val="FFFBF5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3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/>
          <p:nvPr/>
        </p:nvSpPr>
        <p:spPr>
          <a:xfrm flipH="1">
            <a:off x="7044330" y="0"/>
            <a:ext cx="2104669" cy="1539043"/>
          </a:xfrm>
          <a:custGeom>
            <a:rect b="b" l="l" r="r" t="t"/>
            <a:pathLst>
              <a:path extrusionOk="0" h="61611" w="58679">
                <a:moveTo>
                  <a:pt x="0" y="0"/>
                </a:moveTo>
                <a:lnTo>
                  <a:pt x="0" y="61221"/>
                </a:lnTo>
                <a:cubicBezTo>
                  <a:pt x="1143" y="61483"/>
                  <a:pt x="2397" y="61611"/>
                  <a:pt x="3699" y="61611"/>
                </a:cubicBezTo>
                <a:cubicBezTo>
                  <a:pt x="9201" y="61611"/>
                  <a:pt x="15583" y="59335"/>
                  <a:pt x="18296" y="55308"/>
                </a:cubicBezTo>
                <a:cubicBezTo>
                  <a:pt x="20673" y="51772"/>
                  <a:pt x="21260" y="45694"/>
                  <a:pt x="21681" y="41466"/>
                </a:cubicBezTo>
                <a:cubicBezTo>
                  <a:pt x="21982" y="38367"/>
                  <a:pt x="21064" y="35357"/>
                  <a:pt x="21064" y="32273"/>
                </a:cubicBezTo>
                <a:cubicBezTo>
                  <a:pt x="21064" y="29324"/>
                  <a:pt x="21952" y="26857"/>
                  <a:pt x="23216" y="24254"/>
                </a:cubicBezTo>
                <a:cubicBezTo>
                  <a:pt x="25641" y="19242"/>
                  <a:pt x="29708" y="17123"/>
                  <a:pt x="34841" y="17123"/>
                </a:cubicBezTo>
                <a:cubicBezTo>
                  <a:pt x="35503" y="17123"/>
                  <a:pt x="36182" y="17159"/>
                  <a:pt x="36877" y="17227"/>
                </a:cubicBezTo>
                <a:cubicBezTo>
                  <a:pt x="39682" y="17497"/>
                  <a:pt x="43430" y="18201"/>
                  <a:pt x="47020" y="18201"/>
                </a:cubicBezTo>
                <a:cubicBezTo>
                  <a:pt x="50439" y="18201"/>
                  <a:pt x="53715" y="17562"/>
                  <a:pt x="55895" y="15301"/>
                </a:cubicBezTo>
                <a:cubicBezTo>
                  <a:pt x="58679" y="12428"/>
                  <a:pt x="57701" y="6831"/>
                  <a:pt x="56497" y="3491"/>
                </a:cubicBezTo>
                <a:cubicBezTo>
                  <a:pt x="56031" y="2242"/>
                  <a:pt x="55384" y="1068"/>
                  <a:pt x="545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hasCustomPrompt="1" idx="2" type="title"/>
          </p:nvPr>
        </p:nvSpPr>
        <p:spPr>
          <a:xfrm>
            <a:off x="1886375" y="1902286"/>
            <a:ext cx="734700" cy="603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/>
          <p:nvPr>
            <p:ph hasCustomPrompt="1" idx="3" type="title"/>
          </p:nvPr>
        </p:nvSpPr>
        <p:spPr>
          <a:xfrm>
            <a:off x="4204650" y="1902286"/>
            <a:ext cx="734700" cy="603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/>
          <p:nvPr>
            <p:ph hasCustomPrompt="1" idx="4" type="title"/>
          </p:nvPr>
        </p:nvSpPr>
        <p:spPr>
          <a:xfrm>
            <a:off x="6522925" y="1902286"/>
            <a:ext cx="734700" cy="603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/>
          <p:nvPr>
            <p:ph idx="1" type="subTitle"/>
          </p:nvPr>
        </p:nvSpPr>
        <p:spPr>
          <a:xfrm>
            <a:off x="1100975" y="2824405"/>
            <a:ext cx="2305500" cy="9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9" name="Google Shape;79;p13"/>
          <p:cNvSpPr txBox="1"/>
          <p:nvPr>
            <p:ph idx="5" type="subTitle"/>
          </p:nvPr>
        </p:nvSpPr>
        <p:spPr>
          <a:xfrm>
            <a:off x="3419250" y="2824405"/>
            <a:ext cx="2305500" cy="9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0" name="Google Shape;80;p13"/>
          <p:cNvSpPr txBox="1"/>
          <p:nvPr>
            <p:ph idx="6" type="subTitle"/>
          </p:nvPr>
        </p:nvSpPr>
        <p:spPr>
          <a:xfrm>
            <a:off x="5737525" y="2824405"/>
            <a:ext cx="2305500" cy="9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1" name="Google Shape;81;p13"/>
          <p:cNvSpPr/>
          <p:nvPr/>
        </p:nvSpPr>
        <p:spPr>
          <a:xfrm flipH="1">
            <a:off x="7631938" y="-94300"/>
            <a:ext cx="1754961" cy="1575164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-685698" y="374324"/>
            <a:ext cx="1317091" cy="872196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8604453" y="2802700"/>
            <a:ext cx="660312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accent2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0" y="4347725"/>
            <a:ext cx="1243550" cy="795768"/>
          </a:xfrm>
          <a:custGeom>
            <a:rect b="b" l="l" r="r" t="t"/>
            <a:pathLst>
              <a:path extrusionOk="0" h="35971" w="56212">
                <a:moveTo>
                  <a:pt x="36763" y="0"/>
                </a:moveTo>
                <a:cubicBezTo>
                  <a:pt x="24800" y="0"/>
                  <a:pt x="10221" y="4623"/>
                  <a:pt x="0" y="11266"/>
                </a:cubicBezTo>
                <a:lnTo>
                  <a:pt x="0" y="35971"/>
                </a:lnTo>
                <a:lnTo>
                  <a:pt x="23412" y="35971"/>
                </a:lnTo>
                <a:cubicBezTo>
                  <a:pt x="23682" y="35324"/>
                  <a:pt x="23953" y="34707"/>
                  <a:pt x="24239" y="34105"/>
                </a:cubicBezTo>
                <a:cubicBezTo>
                  <a:pt x="30573" y="21030"/>
                  <a:pt x="39119" y="25078"/>
                  <a:pt x="51051" y="20850"/>
                </a:cubicBezTo>
                <a:cubicBezTo>
                  <a:pt x="55595" y="19240"/>
                  <a:pt x="56211" y="11958"/>
                  <a:pt x="53834" y="6948"/>
                </a:cubicBezTo>
                <a:cubicBezTo>
                  <a:pt x="51457" y="1952"/>
                  <a:pt x="44897" y="463"/>
                  <a:pt x="39751" y="102"/>
                </a:cubicBezTo>
                <a:cubicBezTo>
                  <a:pt x="38777" y="33"/>
                  <a:pt x="37779" y="0"/>
                  <a:pt x="367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3"/>
          <p:cNvSpPr/>
          <p:nvPr/>
        </p:nvSpPr>
        <p:spPr>
          <a:xfrm flipH="1" rot="10800000">
            <a:off x="7996250" y="3870446"/>
            <a:ext cx="1152773" cy="1273054"/>
          </a:xfrm>
          <a:custGeom>
            <a:rect b="b" l="l" r="r" t="t"/>
            <a:pathLst>
              <a:path extrusionOk="0" h="44897" w="40655">
                <a:moveTo>
                  <a:pt x="1099" y="0"/>
                </a:moveTo>
                <a:cubicBezTo>
                  <a:pt x="1" y="6109"/>
                  <a:pt x="1325" y="13586"/>
                  <a:pt x="3236" y="18521"/>
                </a:cubicBezTo>
                <a:cubicBezTo>
                  <a:pt x="6802" y="27639"/>
                  <a:pt x="13422" y="30874"/>
                  <a:pt x="22795" y="32378"/>
                </a:cubicBezTo>
                <a:cubicBezTo>
                  <a:pt x="27610" y="33146"/>
                  <a:pt x="30348" y="33898"/>
                  <a:pt x="33493" y="37720"/>
                </a:cubicBezTo>
                <a:cubicBezTo>
                  <a:pt x="35479" y="40127"/>
                  <a:pt x="37781" y="43181"/>
                  <a:pt x="40655" y="44896"/>
                </a:cubicBezTo>
                <a:lnTo>
                  <a:pt x="4065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title"/>
          </p:nvPr>
        </p:nvSpPr>
        <p:spPr>
          <a:xfrm>
            <a:off x="720000" y="749825"/>
            <a:ext cx="3638100" cy="16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8" name="Google Shape;88;p14"/>
          <p:cNvSpPr/>
          <p:nvPr/>
        </p:nvSpPr>
        <p:spPr>
          <a:xfrm>
            <a:off x="0" y="4347725"/>
            <a:ext cx="1243550" cy="795768"/>
          </a:xfrm>
          <a:custGeom>
            <a:rect b="b" l="l" r="r" t="t"/>
            <a:pathLst>
              <a:path extrusionOk="0" h="35971" w="56212">
                <a:moveTo>
                  <a:pt x="36763" y="0"/>
                </a:moveTo>
                <a:cubicBezTo>
                  <a:pt x="24800" y="0"/>
                  <a:pt x="10221" y="4623"/>
                  <a:pt x="0" y="11266"/>
                </a:cubicBezTo>
                <a:lnTo>
                  <a:pt x="0" y="35971"/>
                </a:lnTo>
                <a:lnTo>
                  <a:pt x="23412" y="35971"/>
                </a:lnTo>
                <a:cubicBezTo>
                  <a:pt x="23682" y="35324"/>
                  <a:pt x="23953" y="34707"/>
                  <a:pt x="24239" y="34105"/>
                </a:cubicBezTo>
                <a:cubicBezTo>
                  <a:pt x="30573" y="21030"/>
                  <a:pt x="39119" y="25078"/>
                  <a:pt x="51051" y="20850"/>
                </a:cubicBezTo>
                <a:cubicBezTo>
                  <a:pt x="55595" y="19240"/>
                  <a:pt x="56211" y="11958"/>
                  <a:pt x="53834" y="6948"/>
                </a:cubicBezTo>
                <a:cubicBezTo>
                  <a:pt x="51457" y="1952"/>
                  <a:pt x="44897" y="463"/>
                  <a:pt x="39751" y="102"/>
                </a:cubicBezTo>
                <a:cubicBezTo>
                  <a:pt x="38777" y="33"/>
                  <a:pt x="37779" y="0"/>
                  <a:pt x="367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/>
          <p:nvPr/>
        </p:nvSpPr>
        <p:spPr>
          <a:xfrm flipH="1">
            <a:off x="7044330" y="0"/>
            <a:ext cx="2104669" cy="1539043"/>
          </a:xfrm>
          <a:custGeom>
            <a:rect b="b" l="l" r="r" t="t"/>
            <a:pathLst>
              <a:path extrusionOk="0" h="61611" w="58679">
                <a:moveTo>
                  <a:pt x="0" y="0"/>
                </a:moveTo>
                <a:lnTo>
                  <a:pt x="0" y="61221"/>
                </a:lnTo>
                <a:cubicBezTo>
                  <a:pt x="1143" y="61483"/>
                  <a:pt x="2397" y="61611"/>
                  <a:pt x="3699" y="61611"/>
                </a:cubicBezTo>
                <a:cubicBezTo>
                  <a:pt x="9201" y="61611"/>
                  <a:pt x="15583" y="59335"/>
                  <a:pt x="18296" y="55308"/>
                </a:cubicBezTo>
                <a:cubicBezTo>
                  <a:pt x="20673" y="51772"/>
                  <a:pt x="21260" y="45694"/>
                  <a:pt x="21681" y="41466"/>
                </a:cubicBezTo>
                <a:cubicBezTo>
                  <a:pt x="21982" y="38367"/>
                  <a:pt x="21064" y="35357"/>
                  <a:pt x="21064" y="32273"/>
                </a:cubicBezTo>
                <a:cubicBezTo>
                  <a:pt x="21064" y="29324"/>
                  <a:pt x="21952" y="26857"/>
                  <a:pt x="23216" y="24254"/>
                </a:cubicBezTo>
                <a:cubicBezTo>
                  <a:pt x="25641" y="19242"/>
                  <a:pt x="29708" y="17123"/>
                  <a:pt x="34841" y="17123"/>
                </a:cubicBezTo>
                <a:cubicBezTo>
                  <a:pt x="35503" y="17123"/>
                  <a:pt x="36182" y="17159"/>
                  <a:pt x="36877" y="17227"/>
                </a:cubicBezTo>
                <a:cubicBezTo>
                  <a:pt x="39682" y="17497"/>
                  <a:pt x="43430" y="18201"/>
                  <a:pt x="47020" y="18201"/>
                </a:cubicBezTo>
                <a:cubicBezTo>
                  <a:pt x="50439" y="18201"/>
                  <a:pt x="53715" y="17562"/>
                  <a:pt x="55895" y="15301"/>
                </a:cubicBezTo>
                <a:cubicBezTo>
                  <a:pt x="58679" y="12428"/>
                  <a:pt x="57701" y="6831"/>
                  <a:pt x="56497" y="3491"/>
                </a:cubicBezTo>
                <a:cubicBezTo>
                  <a:pt x="56031" y="2242"/>
                  <a:pt x="55384" y="1068"/>
                  <a:pt x="545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/>
          <p:nvPr/>
        </p:nvSpPr>
        <p:spPr>
          <a:xfrm flipH="1">
            <a:off x="7631938" y="-94300"/>
            <a:ext cx="1754961" cy="1575164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4"/>
          <p:cNvSpPr/>
          <p:nvPr/>
        </p:nvSpPr>
        <p:spPr>
          <a:xfrm flipH="1" rot="10800000">
            <a:off x="7996250" y="3870446"/>
            <a:ext cx="1152773" cy="1273054"/>
          </a:xfrm>
          <a:custGeom>
            <a:rect b="b" l="l" r="r" t="t"/>
            <a:pathLst>
              <a:path extrusionOk="0" h="44897" w="40655">
                <a:moveTo>
                  <a:pt x="1099" y="0"/>
                </a:moveTo>
                <a:cubicBezTo>
                  <a:pt x="1" y="6109"/>
                  <a:pt x="1325" y="13586"/>
                  <a:pt x="3236" y="18521"/>
                </a:cubicBezTo>
                <a:cubicBezTo>
                  <a:pt x="6802" y="27639"/>
                  <a:pt x="13422" y="30874"/>
                  <a:pt x="22795" y="32378"/>
                </a:cubicBezTo>
                <a:cubicBezTo>
                  <a:pt x="27610" y="33146"/>
                  <a:pt x="30348" y="33898"/>
                  <a:pt x="33493" y="37720"/>
                </a:cubicBezTo>
                <a:cubicBezTo>
                  <a:pt x="35479" y="40127"/>
                  <a:pt x="37781" y="43181"/>
                  <a:pt x="40655" y="44896"/>
                </a:cubicBezTo>
                <a:lnTo>
                  <a:pt x="4065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8604453" y="2802700"/>
            <a:ext cx="660312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accent2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-685698" y="374324"/>
            <a:ext cx="1317091" cy="872196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6" name="Google Shape;96;p15"/>
          <p:cNvSpPr/>
          <p:nvPr/>
        </p:nvSpPr>
        <p:spPr>
          <a:xfrm flipH="1">
            <a:off x="6845922" y="4046043"/>
            <a:ext cx="2316065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/>
          <p:nvPr/>
        </p:nvSpPr>
        <p:spPr>
          <a:xfrm flipH="1" rot="10800000">
            <a:off x="8662963" y="-132950"/>
            <a:ext cx="871587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dk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"/>
          <p:cNvSpPr/>
          <p:nvPr/>
        </p:nvSpPr>
        <p:spPr>
          <a:xfrm rot="9899938">
            <a:off x="-891415" y="-90404"/>
            <a:ext cx="1317065" cy="2067913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/>
          <p:nvPr/>
        </p:nvSpPr>
        <p:spPr>
          <a:xfrm rot="10800000">
            <a:off x="-401372" y="-70898"/>
            <a:ext cx="1054787" cy="1211798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idx="1" type="subTitle"/>
          </p:nvPr>
        </p:nvSpPr>
        <p:spPr>
          <a:xfrm>
            <a:off x="5690899" y="3079300"/>
            <a:ext cx="2720100" cy="6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2" name="Google Shape;102;p16"/>
          <p:cNvSpPr txBox="1"/>
          <p:nvPr>
            <p:ph type="title"/>
          </p:nvPr>
        </p:nvSpPr>
        <p:spPr>
          <a:xfrm>
            <a:off x="255375" y="2162100"/>
            <a:ext cx="32811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3" name="Google Shape;103;p16"/>
          <p:cNvSpPr/>
          <p:nvPr>
            <p:ph idx="2" type="pic"/>
          </p:nvPr>
        </p:nvSpPr>
        <p:spPr>
          <a:xfrm>
            <a:off x="-496675" y="661750"/>
            <a:ext cx="2630400" cy="2630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16"/>
          <p:cNvSpPr/>
          <p:nvPr>
            <p:ph idx="3" type="pic"/>
          </p:nvPr>
        </p:nvSpPr>
        <p:spPr>
          <a:xfrm>
            <a:off x="2411175" y="2983775"/>
            <a:ext cx="2630400" cy="2630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16"/>
          <p:cNvSpPr/>
          <p:nvPr>
            <p:ph idx="4" type="pic"/>
          </p:nvPr>
        </p:nvSpPr>
        <p:spPr>
          <a:xfrm>
            <a:off x="2838725" y="-160350"/>
            <a:ext cx="2630400" cy="2630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16"/>
          <p:cNvSpPr/>
          <p:nvPr/>
        </p:nvSpPr>
        <p:spPr>
          <a:xfrm>
            <a:off x="0" y="4080002"/>
            <a:ext cx="1661908" cy="1063483"/>
          </a:xfrm>
          <a:custGeom>
            <a:rect b="b" l="l" r="r" t="t"/>
            <a:pathLst>
              <a:path extrusionOk="0" h="35971" w="56212">
                <a:moveTo>
                  <a:pt x="36763" y="0"/>
                </a:moveTo>
                <a:cubicBezTo>
                  <a:pt x="24800" y="0"/>
                  <a:pt x="10221" y="4623"/>
                  <a:pt x="0" y="11266"/>
                </a:cubicBezTo>
                <a:lnTo>
                  <a:pt x="0" y="35971"/>
                </a:lnTo>
                <a:lnTo>
                  <a:pt x="23412" y="35971"/>
                </a:lnTo>
                <a:cubicBezTo>
                  <a:pt x="23682" y="35324"/>
                  <a:pt x="23953" y="34707"/>
                  <a:pt x="24239" y="34105"/>
                </a:cubicBezTo>
                <a:cubicBezTo>
                  <a:pt x="30573" y="21030"/>
                  <a:pt x="39119" y="25078"/>
                  <a:pt x="51051" y="20850"/>
                </a:cubicBezTo>
                <a:cubicBezTo>
                  <a:pt x="55595" y="19240"/>
                  <a:pt x="56211" y="11958"/>
                  <a:pt x="53834" y="6948"/>
                </a:cubicBezTo>
                <a:cubicBezTo>
                  <a:pt x="51457" y="1952"/>
                  <a:pt x="44897" y="463"/>
                  <a:pt x="39751" y="102"/>
                </a:cubicBezTo>
                <a:cubicBezTo>
                  <a:pt x="38777" y="33"/>
                  <a:pt x="37779" y="0"/>
                  <a:pt x="367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/>
          <p:nvPr/>
        </p:nvSpPr>
        <p:spPr>
          <a:xfrm flipH="1">
            <a:off x="7044330" y="0"/>
            <a:ext cx="2104669" cy="1539043"/>
          </a:xfrm>
          <a:custGeom>
            <a:rect b="b" l="l" r="r" t="t"/>
            <a:pathLst>
              <a:path extrusionOk="0" h="61611" w="58679">
                <a:moveTo>
                  <a:pt x="0" y="0"/>
                </a:moveTo>
                <a:lnTo>
                  <a:pt x="0" y="61221"/>
                </a:lnTo>
                <a:cubicBezTo>
                  <a:pt x="1143" y="61483"/>
                  <a:pt x="2397" y="61611"/>
                  <a:pt x="3699" y="61611"/>
                </a:cubicBezTo>
                <a:cubicBezTo>
                  <a:pt x="9201" y="61611"/>
                  <a:pt x="15583" y="59335"/>
                  <a:pt x="18296" y="55308"/>
                </a:cubicBezTo>
                <a:cubicBezTo>
                  <a:pt x="20673" y="51772"/>
                  <a:pt x="21260" y="45694"/>
                  <a:pt x="21681" y="41466"/>
                </a:cubicBezTo>
                <a:cubicBezTo>
                  <a:pt x="21982" y="38367"/>
                  <a:pt x="21064" y="35357"/>
                  <a:pt x="21064" y="32273"/>
                </a:cubicBezTo>
                <a:cubicBezTo>
                  <a:pt x="21064" y="29324"/>
                  <a:pt x="21952" y="26857"/>
                  <a:pt x="23216" y="24254"/>
                </a:cubicBezTo>
                <a:cubicBezTo>
                  <a:pt x="25641" y="19242"/>
                  <a:pt x="29708" y="17123"/>
                  <a:pt x="34841" y="17123"/>
                </a:cubicBezTo>
                <a:cubicBezTo>
                  <a:pt x="35503" y="17123"/>
                  <a:pt x="36182" y="17159"/>
                  <a:pt x="36877" y="17227"/>
                </a:cubicBezTo>
                <a:cubicBezTo>
                  <a:pt x="39682" y="17497"/>
                  <a:pt x="43430" y="18201"/>
                  <a:pt x="47020" y="18201"/>
                </a:cubicBezTo>
                <a:cubicBezTo>
                  <a:pt x="50439" y="18201"/>
                  <a:pt x="53715" y="17562"/>
                  <a:pt x="55895" y="15301"/>
                </a:cubicBezTo>
                <a:cubicBezTo>
                  <a:pt x="58679" y="12428"/>
                  <a:pt x="57701" y="6831"/>
                  <a:pt x="56497" y="3491"/>
                </a:cubicBezTo>
                <a:cubicBezTo>
                  <a:pt x="56031" y="2242"/>
                  <a:pt x="55384" y="1068"/>
                  <a:pt x="545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6"/>
          <p:cNvSpPr/>
          <p:nvPr/>
        </p:nvSpPr>
        <p:spPr>
          <a:xfrm flipH="1">
            <a:off x="7631938" y="-94300"/>
            <a:ext cx="1754961" cy="1575164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6"/>
          <p:cNvSpPr/>
          <p:nvPr/>
        </p:nvSpPr>
        <p:spPr>
          <a:xfrm>
            <a:off x="8604453" y="2802700"/>
            <a:ext cx="660312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accent2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/>
          <p:nvPr/>
        </p:nvSpPr>
        <p:spPr>
          <a:xfrm>
            <a:off x="-361598" y="-370451"/>
            <a:ext cx="1317091" cy="872196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/>
          <p:nvPr/>
        </p:nvSpPr>
        <p:spPr>
          <a:xfrm flipH="1" rot="10800000">
            <a:off x="7996250" y="3870446"/>
            <a:ext cx="1152773" cy="1273054"/>
          </a:xfrm>
          <a:custGeom>
            <a:rect b="b" l="l" r="r" t="t"/>
            <a:pathLst>
              <a:path extrusionOk="0" h="44897" w="40655">
                <a:moveTo>
                  <a:pt x="1099" y="0"/>
                </a:moveTo>
                <a:cubicBezTo>
                  <a:pt x="1" y="6109"/>
                  <a:pt x="1325" y="13586"/>
                  <a:pt x="3236" y="18521"/>
                </a:cubicBezTo>
                <a:cubicBezTo>
                  <a:pt x="6802" y="27639"/>
                  <a:pt x="13422" y="30874"/>
                  <a:pt x="22795" y="32378"/>
                </a:cubicBezTo>
                <a:cubicBezTo>
                  <a:pt x="27610" y="33146"/>
                  <a:pt x="30348" y="33898"/>
                  <a:pt x="33493" y="37720"/>
                </a:cubicBezTo>
                <a:cubicBezTo>
                  <a:pt x="35479" y="40127"/>
                  <a:pt x="37781" y="43181"/>
                  <a:pt x="40655" y="44896"/>
                </a:cubicBezTo>
                <a:lnTo>
                  <a:pt x="4065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720000" y="445025"/>
            <a:ext cx="77040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1" type="subTitle"/>
          </p:nvPr>
        </p:nvSpPr>
        <p:spPr>
          <a:xfrm>
            <a:off x="714973" y="1936100"/>
            <a:ext cx="2180400" cy="418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5" name="Google Shape;115;p17"/>
          <p:cNvSpPr txBox="1"/>
          <p:nvPr>
            <p:ph idx="2" type="subTitle"/>
          </p:nvPr>
        </p:nvSpPr>
        <p:spPr>
          <a:xfrm>
            <a:off x="714973" y="2445225"/>
            <a:ext cx="21804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6" name="Google Shape;116;p17"/>
          <p:cNvSpPr txBox="1"/>
          <p:nvPr>
            <p:ph idx="3" type="subTitle"/>
          </p:nvPr>
        </p:nvSpPr>
        <p:spPr>
          <a:xfrm>
            <a:off x="3481788" y="2445225"/>
            <a:ext cx="21804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7" name="Google Shape;117;p17"/>
          <p:cNvSpPr txBox="1"/>
          <p:nvPr>
            <p:ph idx="4" type="subTitle"/>
          </p:nvPr>
        </p:nvSpPr>
        <p:spPr>
          <a:xfrm>
            <a:off x="6248627" y="2445225"/>
            <a:ext cx="21804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idx="5" type="subTitle"/>
          </p:nvPr>
        </p:nvSpPr>
        <p:spPr>
          <a:xfrm>
            <a:off x="3481788" y="1936100"/>
            <a:ext cx="2180400" cy="418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9" name="Google Shape;119;p17"/>
          <p:cNvSpPr txBox="1"/>
          <p:nvPr>
            <p:ph idx="6" type="subTitle"/>
          </p:nvPr>
        </p:nvSpPr>
        <p:spPr>
          <a:xfrm>
            <a:off x="6248627" y="1936100"/>
            <a:ext cx="2180400" cy="418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0" name="Google Shape;120;p17"/>
          <p:cNvSpPr/>
          <p:nvPr/>
        </p:nvSpPr>
        <p:spPr>
          <a:xfrm flipH="1" rot="-6678767">
            <a:off x="-382065" y="106677"/>
            <a:ext cx="1054751" cy="1211761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7"/>
          <p:cNvSpPr/>
          <p:nvPr/>
        </p:nvSpPr>
        <p:spPr>
          <a:xfrm rot="10800000">
            <a:off x="7585575" y="1027"/>
            <a:ext cx="1565325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/>
          <p:nvPr/>
        </p:nvSpPr>
        <p:spPr>
          <a:xfrm rot="6452895">
            <a:off x="8261368" y="22908"/>
            <a:ext cx="1054823" cy="1211771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-789148" y="4242924"/>
            <a:ext cx="1317091" cy="872196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7"/>
          <p:cNvSpPr/>
          <p:nvPr/>
        </p:nvSpPr>
        <p:spPr>
          <a:xfrm flipH="1">
            <a:off x="7275311" y="4046038"/>
            <a:ext cx="1868701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1" type="subTitle"/>
          </p:nvPr>
        </p:nvSpPr>
        <p:spPr>
          <a:xfrm>
            <a:off x="2029853" y="1913535"/>
            <a:ext cx="5340900" cy="526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8" name="Google Shape;128;p18"/>
          <p:cNvSpPr txBox="1"/>
          <p:nvPr>
            <p:ph idx="2" type="subTitle"/>
          </p:nvPr>
        </p:nvSpPr>
        <p:spPr>
          <a:xfrm>
            <a:off x="1725053" y="2928455"/>
            <a:ext cx="5340900" cy="526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9" name="Google Shape;129;p18"/>
          <p:cNvSpPr txBox="1"/>
          <p:nvPr>
            <p:ph idx="3" type="subTitle"/>
          </p:nvPr>
        </p:nvSpPr>
        <p:spPr>
          <a:xfrm>
            <a:off x="2029853" y="3943375"/>
            <a:ext cx="5340900" cy="526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0" name="Google Shape;130;p18"/>
          <p:cNvSpPr txBox="1"/>
          <p:nvPr>
            <p:ph idx="4" type="subTitle"/>
          </p:nvPr>
        </p:nvSpPr>
        <p:spPr>
          <a:xfrm>
            <a:off x="2029853" y="1516025"/>
            <a:ext cx="5340900" cy="4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1" name="Google Shape;131;p18"/>
          <p:cNvSpPr txBox="1"/>
          <p:nvPr>
            <p:ph idx="5" type="subTitle"/>
          </p:nvPr>
        </p:nvSpPr>
        <p:spPr>
          <a:xfrm>
            <a:off x="1725053" y="2530945"/>
            <a:ext cx="5340900" cy="4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2" name="Google Shape;132;p18"/>
          <p:cNvSpPr txBox="1"/>
          <p:nvPr>
            <p:ph idx="6" type="subTitle"/>
          </p:nvPr>
        </p:nvSpPr>
        <p:spPr>
          <a:xfrm>
            <a:off x="2029853" y="3545865"/>
            <a:ext cx="5340900" cy="4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3" name="Google Shape;133;p18"/>
          <p:cNvSpPr/>
          <p:nvPr/>
        </p:nvSpPr>
        <p:spPr>
          <a:xfrm flipH="1" rot="-6678767">
            <a:off x="-382065" y="106677"/>
            <a:ext cx="1054751" cy="1211761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/>
          <p:nvPr/>
        </p:nvSpPr>
        <p:spPr>
          <a:xfrm rot="10800000">
            <a:off x="7585575" y="1027"/>
            <a:ext cx="1565325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8"/>
          <p:cNvSpPr/>
          <p:nvPr/>
        </p:nvSpPr>
        <p:spPr>
          <a:xfrm flipH="1">
            <a:off x="7275311" y="4046038"/>
            <a:ext cx="1868701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8"/>
          <p:cNvSpPr/>
          <p:nvPr/>
        </p:nvSpPr>
        <p:spPr>
          <a:xfrm>
            <a:off x="-789148" y="4242924"/>
            <a:ext cx="1317091" cy="872196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8"/>
          <p:cNvSpPr/>
          <p:nvPr/>
        </p:nvSpPr>
        <p:spPr>
          <a:xfrm rot="6452895">
            <a:off x="8261368" y="22908"/>
            <a:ext cx="1054823" cy="1211771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0" name="Google Shape;140;p19"/>
          <p:cNvSpPr txBox="1"/>
          <p:nvPr>
            <p:ph idx="1" type="subTitle"/>
          </p:nvPr>
        </p:nvSpPr>
        <p:spPr>
          <a:xfrm>
            <a:off x="788074" y="1306475"/>
            <a:ext cx="33426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1" name="Google Shape;141;p19"/>
          <p:cNvSpPr txBox="1"/>
          <p:nvPr>
            <p:ph idx="2" type="subTitle"/>
          </p:nvPr>
        </p:nvSpPr>
        <p:spPr>
          <a:xfrm>
            <a:off x="788075" y="1832375"/>
            <a:ext cx="3342600" cy="102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2" name="Google Shape;142;p19"/>
          <p:cNvSpPr txBox="1"/>
          <p:nvPr>
            <p:ph idx="3" type="subTitle"/>
          </p:nvPr>
        </p:nvSpPr>
        <p:spPr>
          <a:xfrm>
            <a:off x="5013326" y="1832375"/>
            <a:ext cx="3342600" cy="102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3" name="Google Shape;143;p19"/>
          <p:cNvSpPr txBox="1"/>
          <p:nvPr>
            <p:ph idx="4" type="subTitle"/>
          </p:nvPr>
        </p:nvSpPr>
        <p:spPr>
          <a:xfrm>
            <a:off x="788075" y="3580700"/>
            <a:ext cx="3342600" cy="102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4" name="Google Shape;144;p19"/>
          <p:cNvSpPr txBox="1"/>
          <p:nvPr>
            <p:ph idx="5" type="subTitle"/>
          </p:nvPr>
        </p:nvSpPr>
        <p:spPr>
          <a:xfrm>
            <a:off x="5013326" y="3580700"/>
            <a:ext cx="3342600" cy="102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5" name="Google Shape;145;p19"/>
          <p:cNvSpPr txBox="1"/>
          <p:nvPr>
            <p:ph idx="6" type="subTitle"/>
          </p:nvPr>
        </p:nvSpPr>
        <p:spPr>
          <a:xfrm>
            <a:off x="788074" y="3054800"/>
            <a:ext cx="33426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6" name="Google Shape;146;p19"/>
          <p:cNvSpPr txBox="1"/>
          <p:nvPr>
            <p:ph idx="7" type="subTitle"/>
          </p:nvPr>
        </p:nvSpPr>
        <p:spPr>
          <a:xfrm>
            <a:off x="5013324" y="1306475"/>
            <a:ext cx="33426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7" name="Google Shape;147;p19"/>
          <p:cNvSpPr txBox="1"/>
          <p:nvPr>
            <p:ph idx="8" type="subTitle"/>
          </p:nvPr>
        </p:nvSpPr>
        <p:spPr>
          <a:xfrm>
            <a:off x="5013324" y="3054800"/>
            <a:ext cx="33426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8" name="Google Shape;148;p19"/>
          <p:cNvSpPr/>
          <p:nvPr/>
        </p:nvSpPr>
        <p:spPr>
          <a:xfrm flipH="1">
            <a:off x="7288940" y="4298773"/>
            <a:ext cx="1873037" cy="872196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9"/>
          <p:cNvSpPr/>
          <p:nvPr/>
        </p:nvSpPr>
        <p:spPr>
          <a:xfrm flipH="1">
            <a:off x="8290388" y="-90400"/>
            <a:ext cx="871587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-891450" y="-90399"/>
            <a:ext cx="1317091" cy="2067901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9"/>
          <p:cNvSpPr/>
          <p:nvPr/>
        </p:nvSpPr>
        <p:spPr>
          <a:xfrm rot="10800000">
            <a:off x="-401372" y="-70898"/>
            <a:ext cx="1054787" cy="1211798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9"/>
          <p:cNvSpPr/>
          <p:nvPr/>
        </p:nvSpPr>
        <p:spPr>
          <a:xfrm>
            <a:off x="-532523" y="4133674"/>
            <a:ext cx="1317091" cy="872196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5" name="Google Shape;155;p20"/>
          <p:cNvSpPr txBox="1"/>
          <p:nvPr>
            <p:ph idx="1" type="subTitle"/>
          </p:nvPr>
        </p:nvSpPr>
        <p:spPr>
          <a:xfrm>
            <a:off x="721133" y="1811513"/>
            <a:ext cx="2459100" cy="1055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6" name="Google Shape;156;p20"/>
          <p:cNvSpPr txBox="1"/>
          <p:nvPr>
            <p:ph idx="2" type="subTitle"/>
          </p:nvPr>
        </p:nvSpPr>
        <p:spPr>
          <a:xfrm>
            <a:off x="3342234" y="1811513"/>
            <a:ext cx="2459100" cy="1055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7" name="Google Shape;157;p20"/>
          <p:cNvSpPr txBox="1"/>
          <p:nvPr>
            <p:ph idx="3" type="subTitle"/>
          </p:nvPr>
        </p:nvSpPr>
        <p:spPr>
          <a:xfrm>
            <a:off x="5963167" y="1811513"/>
            <a:ext cx="2459700" cy="1055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8" name="Google Shape;158;p20"/>
          <p:cNvSpPr txBox="1"/>
          <p:nvPr>
            <p:ph idx="4" type="subTitle"/>
          </p:nvPr>
        </p:nvSpPr>
        <p:spPr>
          <a:xfrm>
            <a:off x="721133" y="3512625"/>
            <a:ext cx="2459100" cy="1055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9" name="Google Shape;159;p20"/>
          <p:cNvSpPr txBox="1"/>
          <p:nvPr>
            <p:ph idx="5" type="subTitle"/>
          </p:nvPr>
        </p:nvSpPr>
        <p:spPr>
          <a:xfrm>
            <a:off x="3342234" y="3512625"/>
            <a:ext cx="2459100" cy="1055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0" name="Google Shape;160;p20"/>
          <p:cNvSpPr txBox="1"/>
          <p:nvPr>
            <p:ph idx="6" type="subTitle"/>
          </p:nvPr>
        </p:nvSpPr>
        <p:spPr>
          <a:xfrm>
            <a:off x="5963167" y="3512625"/>
            <a:ext cx="2459700" cy="1055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1" name="Google Shape;161;p20"/>
          <p:cNvSpPr txBox="1"/>
          <p:nvPr>
            <p:ph idx="7" type="subTitle"/>
          </p:nvPr>
        </p:nvSpPr>
        <p:spPr>
          <a:xfrm>
            <a:off x="721133" y="1276675"/>
            <a:ext cx="2459100" cy="537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2" name="Google Shape;162;p20"/>
          <p:cNvSpPr txBox="1"/>
          <p:nvPr>
            <p:ph idx="8" type="subTitle"/>
          </p:nvPr>
        </p:nvSpPr>
        <p:spPr>
          <a:xfrm>
            <a:off x="3342234" y="1276675"/>
            <a:ext cx="2459100" cy="537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3" name="Google Shape;163;p20"/>
          <p:cNvSpPr txBox="1"/>
          <p:nvPr>
            <p:ph idx="9" type="subTitle"/>
          </p:nvPr>
        </p:nvSpPr>
        <p:spPr>
          <a:xfrm>
            <a:off x="5963167" y="1276675"/>
            <a:ext cx="2459700" cy="537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4" name="Google Shape;164;p20"/>
          <p:cNvSpPr txBox="1"/>
          <p:nvPr>
            <p:ph idx="13" type="subTitle"/>
          </p:nvPr>
        </p:nvSpPr>
        <p:spPr>
          <a:xfrm>
            <a:off x="721133" y="2973275"/>
            <a:ext cx="2459100" cy="537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5" name="Google Shape;165;p20"/>
          <p:cNvSpPr txBox="1"/>
          <p:nvPr>
            <p:ph idx="14" type="subTitle"/>
          </p:nvPr>
        </p:nvSpPr>
        <p:spPr>
          <a:xfrm>
            <a:off x="3342234" y="2973275"/>
            <a:ext cx="2459100" cy="537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6" name="Google Shape;166;p20"/>
          <p:cNvSpPr txBox="1"/>
          <p:nvPr>
            <p:ph idx="15" type="subTitle"/>
          </p:nvPr>
        </p:nvSpPr>
        <p:spPr>
          <a:xfrm>
            <a:off x="5963467" y="2973275"/>
            <a:ext cx="2459100" cy="537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7" name="Google Shape;167;p20"/>
          <p:cNvSpPr/>
          <p:nvPr/>
        </p:nvSpPr>
        <p:spPr>
          <a:xfrm flipH="1">
            <a:off x="7463803" y="-16888"/>
            <a:ext cx="1727803" cy="1263488"/>
          </a:xfrm>
          <a:custGeom>
            <a:rect b="b" l="l" r="r" t="t"/>
            <a:pathLst>
              <a:path extrusionOk="0" h="61611" w="58679">
                <a:moveTo>
                  <a:pt x="0" y="0"/>
                </a:moveTo>
                <a:lnTo>
                  <a:pt x="0" y="61221"/>
                </a:lnTo>
                <a:cubicBezTo>
                  <a:pt x="1143" y="61483"/>
                  <a:pt x="2397" y="61611"/>
                  <a:pt x="3699" y="61611"/>
                </a:cubicBezTo>
                <a:cubicBezTo>
                  <a:pt x="9201" y="61611"/>
                  <a:pt x="15583" y="59335"/>
                  <a:pt x="18296" y="55308"/>
                </a:cubicBezTo>
                <a:cubicBezTo>
                  <a:pt x="20673" y="51772"/>
                  <a:pt x="21260" y="45694"/>
                  <a:pt x="21681" y="41466"/>
                </a:cubicBezTo>
                <a:cubicBezTo>
                  <a:pt x="21982" y="38367"/>
                  <a:pt x="21064" y="35357"/>
                  <a:pt x="21064" y="32273"/>
                </a:cubicBezTo>
                <a:cubicBezTo>
                  <a:pt x="21064" y="29324"/>
                  <a:pt x="21952" y="26857"/>
                  <a:pt x="23216" y="24254"/>
                </a:cubicBezTo>
                <a:cubicBezTo>
                  <a:pt x="25641" y="19242"/>
                  <a:pt x="29708" y="17123"/>
                  <a:pt x="34841" y="17123"/>
                </a:cubicBezTo>
                <a:cubicBezTo>
                  <a:pt x="35503" y="17123"/>
                  <a:pt x="36182" y="17159"/>
                  <a:pt x="36877" y="17227"/>
                </a:cubicBezTo>
                <a:cubicBezTo>
                  <a:pt x="39682" y="17497"/>
                  <a:pt x="43430" y="18201"/>
                  <a:pt x="47020" y="18201"/>
                </a:cubicBezTo>
                <a:cubicBezTo>
                  <a:pt x="50439" y="18201"/>
                  <a:pt x="53715" y="17562"/>
                  <a:pt x="55895" y="15301"/>
                </a:cubicBezTo>
                <a:cubicBezTo>
                  <a:pt x="58679" y="12428"/>
                  <a:pt x="57701" y="6831"/>
                  <a:pt x="56497" y="3491"/>
                </a:cubicBezTo>
                <a:cubicBezTo>
                  <a:pt x="56031" y="2242"/>
                  <a:pt x="55384" y="1068"/>
                  <a:pt x="545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0"/>
          <p:cNvSpPr/>
          <p:nvPr/>
        </p:nvSpPr>
        <p:spPr>
          <a:xfrm flipH="1">
            <a:off x="7946185" y="-94300"/>
            <a:ext cx="1440714" cy="1293141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-706398" y="404474"/>
            <a:ext cx="1317091" cy="872196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0"/>
          <p:cNvSpPr/>
          <p:nvPr/>
        </p:nvSpPr>
        <p:spPr>
          <a:xfrm>
            <a:off x="0" y="4347725"/>
            <a:ext cx="1243550" cy="795768"/>
          </a:xfrm>
          <a:custGeom>
            <a:rect b="b" l="l" r="r" t="t"/>
            <a:pathLst>
              <a:path extrusionOk="0" h="35971" w="56212">
                <a:moveTo>
                  <a:pt x="36763" y="0"/>
                </a:moveTo>
                <a:cubicBezTo>
                  <a:pt x="24800" y="0"/>
                  <a:pt x="10221" y="4623"/>
                  <a:pt x="0" y="11266"/>
                </a:cubicBezTo>
                <a:lnTo>
                  <a:pt x="0" y="35971"/>
                </a:lnTo>
                <a:lnTo>
                  <a:pt x="23412" y="35971"/>
                </a:lnTo>
                <a:cubicBezTo>
                  <a:pt x="23682" y="35324"/>
                  <a:pt x="23953" y="34707"/>
                  <a:pt x="24239" y="34105"/>
                </a:cubicBezTo>
                <a:cubicBezTo>
                  <a:pt x="30573" y="21030"/>
                  <a:pt x="39119" y="25078"/>
                  <a:pt x="51051" y="20850"/>
                </a:cubicBezTo>
                <a:cubicBezTo>
                  <a:pt x="55595" y="19240"/>
                  <a:pt x="56211" y="11958"/>
                  <a:pt x="53834" y="6948"/>
                </a:cubicBezTo>
                <a:cubicBezTo>
                  <a:pt x="51457" y="1952"/>
                  <a:pt x="44897" y="463"/>
                  <a:pt x="39751" y="102"/>
                </a:cubicBezTo>
                <a:cubicBezTo>
                  <a:pt x="38777" y="33"/>
                  <a:pt x="37779" y="0"/>
                  <a:pt x="367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/>
          <p:nvPr/>
        </p:nvSpPr>
        <p:spPr>
          <a:xfrm>
            <a:off x="8604453" y="2802700"/>
            <a:ext cx="660312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accent2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0"/>
          <p:cNvSpPr/>
          <p:nvPr/>
        </p:nvSpPr>
        <p:spPr>
          <a:xfrm flipH="1" rot="10800000">
            <a:off x="7996250" y="3870446"/>
            <a:ext cx="1152773" cy="1273054"/>
          </a:xfrm>
          <a:custGeom>
            <a:rect b="b" l="l" r="r" t="t"/>
            <a:pathLst>
              <a:path extrusionOk="0" h="44897" w="40655">
                <a:moveTo>
                  <a:pt x="1099" y="0"/>
                </a:moveTo>
                <a:cubicBezTo>
                  <a:pt x="1" y="6109"/>
                  <a:pt x="1325" y="13586"/>
                  <a:pt x="3236" y="18521"/>
                </a:cubicBezTo>
                <a:cubicBezTo>
                  <a:pt x="6802" y="27639"/>
                  <a:pt x="13422" y="30874"/>
                  <a:pt x="22795" y="32378"/>
                </a:cubicBezTo>
                <a:cubicBezTo>
                  <a:pt x="27610" y="33146"/>
                  <a:pt x="30348" y="33898"/>
                  <a:pt x="33493" y="37720"/>
                </a:cubicBezTo>
                <a:cubicBezTo>
                  <a:pt x="35479" y="40127"/>
                  <a:pt x="37781" y="43181"/>
                  <a:pt x="40655" y="44896"/>
                </a:cubicBezTo>
                <a:lnTo>
                  <a:pt x="4065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391900" y="2466650"/>
            <a:ext cx="4360200" cy="15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4027150" y="890101"/>
            <a:ext cx="1089900" cy="1147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/>
          <p:nvPr/>
        </p:nvSpPr>
        <p:spPr>
          <a:xfrm rot="-5400000">
            <a:off x="-636463" y="1523261"/>
            <a:ext cx="4178134" cy="3028148"/>
          </a:xfrm>
          <a:custGeom>
            <a:rect b="b" l="l" r="r" t="t"/>
            <a:pathLst>
              <a:path extrusionOk="0" h="74356" w="78751">
                <a:moveTo>
                  <a:pt x="78459" y="4365"/>
                </a:moveTo>
                <a:cubicBezTo>
                  <a:pt x="78455" y="4405"/>
                  <a:pt x="78452" y="4444"/>
                  <a:pt x="78449" y="4484"/>
                </a:cubicBezTo>
                <a:cubicBezTo>
                  <a:pt x="78453" y="4441"/>
                  <a:pt x="78456" y="4402"/>
                  <a:pt x="78459" y="4365"/>
                </a:cubicBezTo>
                <a:close/>
                <a:moveTo>
                  <a:pt x="72450" y="18859"/>
                </a:moveTo>
                <a:lnTo>
                  <a:pt x="72450" y="18859"/>
                </a:lnTo>
                <a:cubicBezTo>
                  <a:pt x="72452" y="18859"/>
                  <a:pt x="72420" y="18907"/>
                  <a:pt x="72371" y="18973"/>
                </a:cubicBezTo>
                <a:cubicBezTo>
                  <a:pt x="72425" y="18891"/>
                  <a:pt x="72449" y="18859"/>
                  <a:pt x="72450" y="18859"/>
                </a:cubicBezTo>
                <a:close/>
                <a:moveTo>
                  <a:pt x="72336" y="19038"/>
                </a:moveTo>
                <a:lnTo>
                  <a:pt x="72336" y="19038"/>
                </a:lnTo>
                <a:cubicBezTo>
                  <a:pt x="72285" y="19111"/>
                  <a:pt x="72236" y="19184"/>
                  <a:pt x="72190" y="19259"/>
                </a:cubicBezTo>
                <a:cubicBezTo>
                  <a:pt x="72253" y="19174"/>
                  <a:pt x="72302" y="19097"/>
                  <a:pt x="72336" y="19038"/>
                </a:cubicBezTo>
                <a:close/>
                <a:moveTo>
                  <a:pt x="0" y="0"/>
                </a:moveTo>
                <a:lnTo>
                  <a:pt x="0" y="74356"/>
                </a:lnTo>
                <a:cubicBezTo>
                  <a:pt x="918" y="74115"/>
                  <a:pt x="1806" y="73829"/>
                  <a:pt x="2693" y="73513"/>
                </a:cubicBezTo>
                <a:cubicBezTo>
                  <a:pt x="3130" y="73348"/>
                  <a:pt x="3551" y="73197"/>
                  <a:pt x="3987" y="73017"/>
                </a:cubicBezTo>
                <a:lnTo>
                  <a:pt x="4303" y="72896"/>
                </a:lnTo>
                <a:lnTo>
                  <a:pt x="4394" y="72851"/>
                </a:lnTo>
                <a:cubicBezTo>
                  <a:pt x="5146" y="72520"/>
                  <a:pt x="5898" y="72159"/>
                  <a:pt x="6635" y="71798"/>
                </a:cubicBezTo>
                <a:cubicBezTo>
                  <a:pt x="8125" y="71046"/>
                  <a:pt x="9569" y="70203"/>
                  <a:pt x="10969" y="69301"/>
                </a:cubicBezTo>
                <a:cubicBezTo>
                  <a:pt x="12338" y="68428"/>
                  <a:pt x="13647" y="67495"/>
                  <a:pt x="14941" y="66532"/>
                </a:cubicBezTo>
                <a:lnTo>
                  <a:pt x="15257" y="66291"/>
                </a:lnTo>
                <a:lnTo>
                  <a:pt x="15753" y="65885"/>
                </a:lnTo>
                <a:cubicBezTo>
                  <a:pt x="16084" y="65629"/>
                  <a:pt x="16400" y="65359"/>
                  <a:pt x="16731" y="65088"/>
                </a:cubicBezTo>
                <a:cubicBezTo>
                  <a:pt x="17333" y="64591"/>
                  <a:pt x="17935" y="64080"/>
                  <a:pt x="18507" y="63538"/>
                </a:cubicBezTo>
                <a:cubicBezTo>
                  <a:pt x="19123" y="62936"/>
                  <a:pt x="19710" y="62304"/>
                  <a:pt x="20282" y="61657"/>
                </a:cubicBezTo>
                <a:cubicBezTo>
                  <a:pt x="20508" y="61402"/>
                  <a:pt x="20718" y="61131"/>
                  <a:pt x="20944" y="60860"/>
                </a:cubicBezTo>
                <a:lnTo>
                  <a:pt x="20974" y="60830"/>
                </a:lnTo>
                <a:lnTo>
                  <a:pt x="21275" y="60424"/>
                </a:lnTo>
                <a:cubicBezTo>
                  <a:pt x="22163" y="59175"/>
                  <a:pt x="22975" y="57881"/>
                  <a:pt x="23712" y="56542"/>
                </a:cubicBezTo>
                <a:cubicBezTo>
                  <a:pt x="25187" y="53894"/>
                  <a:pt x="26406" y="51125"/>
                  <a:pt x="27730" y="48402"/>
                </a:cubicBezTo>
                <a:cubicBezTo>
                  <a:pt x="30543" y="42564"/>
                  <a:pt x="34154" y="36426"/>
                  <a:pt x="40052" y="33281"/>
                </a:cubicBezTo>
                <a:cubicBezTo>
                  <a:pt x="45649" y="30302"/>
                  <a:pt x="51999" y="30332"/>
                  <a:pt x="58002" y="28692"/>
                </a:cubicBezTo>
                <a:cubicBezTo>
                  <a:pt x="58679" y="28512"/>
                  <a:pt x="59356" y="28301"/>
                  <a:pt x="60018" y="28075"/>
                </a:cubicBezTo>
                <a:cubicBezTo>
                  <a:pt x="60274" y="27985"/>
                  <a:pt x="60515" y="27880"/>
                  <a:pt x="60770" y="27789"/>
                </a:cubicBezTo>
                <a:cubicBezTo>
                  <a:pt x="60873" y="27755"/>
                  <a:pt x="61414" y="27497"/>
                  <a:pt x="61444" y="27497"/>
                </a:cubicBezTo>
                <a:cubicBezTo>
                  <a:pt x="61454" y="27497"/>
                  <a:pt x="61410" y="27524"/>
                  <a:pt x="61282" y="27594"/>
                </a:cubicBezTo>
                <a:cubicBezTo>
                  <a:pt x="61164" y="27659"/>
                  <a:pt x="61124" y="27685"/>
                  <a:pt x="61133" y="27685"/>
                </a:cubicBezTo>
                <a:cubicBezTo>
                  <a:pt x="61164" y="27685"/>
                  <a:pt x="61756" y="27393"/>
                  <a:pt x="61884" y="27323"/>
                </a:cubicBezTo>
                <a:cubicBezTo>
                  <a:pt x="62155" y="27203"/>
                  <a:pt x="62425" y="27067"/>
                  <a:pt x="62681" y="26947"/>
                </a:cubicBezTo>
                <a:cubicBezTo>
                  <a:pt x="63178" y="26691"/>
                  <a:pt x="63659" y="26435"/>
                  <a:pt x="64141" y="26165"/>
                </a:cubicBezTo>
                <a:cubicBezTo>
                  <a:pt x="65149" y="25593"/>
                  <a:pt x="66127" y="24961"/>
                  <a:pt x="67059" y="24284"/>
                </a:cubicBezTo>
                <a:cubicBezTo>
                  <a:pt x="67180" y="24179"/>
                  <a:pt x="67315" y="24073"/>
                  <a:pt x="67451" y="23983"/>
                </a:cubicBezTo>
                <a:cubicBezTo>
                  <a:pt x="67616" y="23863"/>
                  <a:pt x="67782" y="23727"/>
                  <a:pt x="67932" y="23592"/>
                </a:cubicBezTo>
                <a:cubicBezTo>
                  <a:pt x="68353" y="23246"/>
                  <a:pt x="68745" y="22900"/>
                  <a:pt x="69136" y="22539"/>
                </a:cubicBezTo>
                <a:cubicBezTo>
                  <a:pt x="69963" y="21771"/>
                  <a:pt x="70746" y="20944"/>
                  <a:pt x="71498" y="20101"/>
                </a:cubicBezTo>
                <a:cubicBezTo>
                  <a:pt x="71694" y="19860"/>
                  <a:pt x="71904" y="19620"/>
                  <a:pt x="72100" y="19364"/>
                </a:cubicBezTo>
                <a:cubicBezTo>
                  <a:pt x="72175" y="19274"/>
                  <a:pt x="72295" y="19093"/>
                  <a:pt x="72371" y="18973"/>
                </a:cubicBezTo>
                <a:lnTo>
                  <a:pt x="72371" y="18973"/>
                </a:lnTo>
                <a:cubicBezTo>
                  <a:pt x="72362" y="18991"/>
                  <a:pt x="72350" y="19013"/>
                  <a:pt x="72336" y="19038"/>
                </a:cubicBezTo>
                <a:lnTo>
                  <a:pt x="72336" y="19038"/>
                </a:lnTo>
                <a:cubicBezTo>
                  <a:pt x="72582" y="18683"/>
                  <a:pt x="72871" y="18344"/>
                  <a:pt x="73108" y="17995"/>
                </a:cubicBezTo>
                <a:cubicBezTo>
                  <a:pt x="73755" y="17062"/>
                  <a:pt x="74342" y="16114"/>
                  <a:pt x="74883" y="15121"/>
                </a:cubicBezTo>
                <a:cubicBezTo>
                  <a:pt x="75169" y="14609"/>
                  <a:pt x="75440" y="14068"/>
                  <a:pt x="75696" y="13541"/>
                </a:cubicBezTo>
                <a:cubicBezTo>
                  <a:pt x="75816" y="13285"/>
                  <a:pt x="75936" y="13030"/>
                  <a:pt x="76057" y="12789"/>
                </a:cubicBezTo>
                <a:cubicBezTo>
                  <a:pt x="76101" y="12689"/>
                  <a:pt x="76293" y="12230"/>
                  <a:pt x="76294" y="12230"/>
                </a:cubicBezTo>
                <a:lnTo>
                  <a:pt x="76294" y="12230"/>
                </a:lnTo>
                <a:cubicBezTo>
                  <a:pt x="76294" y="12230"/>
                  <a:pt x="76271" y="12288"/>
                  <a:pt x="76207" y="12443"/>
                </a:cubicBezTo>
                <a:lnTo>
                  <a:pt x="76177" y="12548"/>
                </a:lnTo>
                <a:lnTo>
                  <a:pt x="76283" y="12292"/>
                </a:lnTo>
                <a:cubicBezTo>
                  <a:pt x="76328" y="12157"/>
                  <a:pt x="76373" y="12022"/>
                  <a:pt x="76433" y="11901"/>
                </a:cubicBezTo>
                <a:cubicBezTo>
                  <a:pt x="76538" y="11630"/>
                  <a:pt x="76629" y="11375"/>
                  <a:pt x="76719" y="11104"/>
                </a:cubicBezTo>
                <a:cubicBezTo>
                  <a:pt x="76914" y="10607"/>
                  <a:pt x="77080" y="10111"/>
                  <a:pt x="77230" y="9599"/>
                </a:cubicBezTo>
                <a:cubicBezTo>
                  <a:pt x="77576" y="8531"/>
                  <a:pt x="77847" y="7448"/>
                  <a:pt x="78088" y="6334"/>
                </a:cubicBezTo>
                <a:cubicBezTo>
                  <a:pt x="78208" y="5763"/>
                  <a:pt x="78329" y="5161"/>
                  <a:pt x="78419" y="4574"/>
                </a:cubicBezTo>
                <a:cubicBezTo>
                  <a:pt x="78448" y="4390"/>
                  <a:pt x="78489" y="3940"/>
                  <a:pt x="78491" y="3940"/>
                </a:cubicBezTo>
                <a:lnTo>
                  <a:pt x="78491" y="3940"/>
                </a:lnTo>
                <a:cubicBezTo>
                  <a:pt x="78492" y="3940"/>
                  <a:pt x="78484" y="4052"/>
                  <a:pt x="78459" y="4365"/>
                </a:cubicBezTo>
                <a:lnTo>
                  <a:pt x="78459" y="4365"/>
                </a:lnTo>
                <a:cubicBezTo>
                  <a:pt x="78478" y="4160"/>
                  <a:pt x="78512" y="3948"/>
                  <a:pt x="78524" y="3746"/>
                </a:cubicBezTo>
                <a:cubicBezTo>
                  <a:pt x="78660" y="2618"/>
                  <a:pt x="78720" y="1490"/>
                  <a:pt x="78750" y="361"/>
                </a:cubicBezTo>
                <a:lnTo>
                  <a:pt x="78750" y="0"/>
                </a:lnTo>
                <a:close/>
              </a:path>
            </a:pathLst>
          </a:custGeom>
          <a:solidFill>
            <a:srgbClr val="FFFBF5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flipH="1">
            <a:off x="4998962" y="-17113"/>
            <a:ext cx="4178134" cy="3028148"/>
          </a:xfrm>
          <a:custGeom>
            <a:rect b="b" l="l" r="r" t="t"/>
            <a:pathLst>
              <a:path extrusionOk="0" h="74356" w="78751">
                <a:moveTo>
                  <a:pt x="78459" y="4365"/>
                </a:moveTo>
                <a:cubicBezTo>
                  <a:pt x="78455" y="4405"/>
                  <a:pt x="78452" y="4444"/>
                  <a:pt x="78449" y="4484"/>
                </a:cubicBezTo>
                <a:cubicBezTo>
                  <a:pt x="78453" y="4441"/>
                  <a:pt x="78456" y="4402"/>
                  <a:pt x="78459" y="4365"/>
                </a:cubicBezTo>
                <a:close/>
                <a:moveTo>
                  <a:pt x="72450" y="18859"/>
                </a:moveTo>
                <a:lnTo>
                  <a:pt x="72450" y="18859"/>
                </a:lnTo>
                <a:cubicBezTo>
                  <a:pt x="72452" y="18859"/>
                  <a:pt x="72420" y="18907"/>
                  <a:pt x="72371" y="18973"/>
                </a:cubicBezTo>
                <a:cubicBezTo>
                  <a:pt x="72425" y="18891"/>
                  <a:pt x="72449" y="18859"/>
                  <a:pt x="72450" y="18859"/>
                </a:cubicBezTo>
                <a:close/>
                <a:moveTo>
                  <a:pt x="72336" y="19038"/>
                </a:moveTo>
                <a:lnTo>
                  <a:pt x="72336" y="19038"/>
                </a:lnTo>
                <a:cubicBezTo>
                  <a:pt x="72285" y="19111"/>
                  <a:pt x="72236" y="19184"/>
                  <a:pt x="72190" y="19259"/>
                </a:cubicBezTo>
                <a:cubicBezTo>
                  <a:pt x="72253" y="19174"/>
                  <a:pt x="72302" y="19097"/>
                  <a:pt x="72336" y="19038"/>
                </a:cubicBezTo>
                <a:close/>
                <a:moveTo>
                  <a:pt x="0" y="0"/>
                </a:moveTo>
                <a:lnTo>
                  <a:pt x="0" y="74356"/>
                </a:lnTo>
                <a:cubicBezTo>
                  <a:pt x="918" y="74115"/>
                  <a:pt x="1806" y="73829"/>
                  <a:pt x="2693" y="73513"/>
                </a:cubicBezTo>
                <a:cubicBezTo>
                  <a:pt x="3130" y="73348"/>
                  <a:pt x="3551" y="73197"/>
                  <a:pt x="3987" y="73017"/>
                </a:cubicBezTo>
                <a:lnTo>
                  <a:pt x="4303" y="72896"/>
                </a:lnTo>
                <a:lnTo>
                  <a:pt x="4394" y="72851"/>
                </a:lnTo>
                <a:cubicBezTo>
                  <a:pt x="5146" y="72520"/>
                  <a:pt x="5898" y="72159"/>
                  <a:pt x="6635" y="71798"/>
                </a:cubicBezTo>
                <a:cubicBezTo>
                  <a:pt x="8125" y="71046"/>
                  <a:pt x="9569" y="70203"/>
                  <a:pt x="10969" y="69301"/>
                </a:cubicBezTo>
                <a:cubicBezTo>
                  <a:pt x="12338" y="68428"/>
                  <a:pt x="13647" y="67495"/>
                  <a:pt x="14941" y="66532"/>
                </a:cubicBezTo>
                <a:lnTo>
                  <a:pt x="15257" y="66291"/>
                </a:lnTo>
                <a:lnTo>
                  <a:pt x="15753" y="65885"/>
                </a:lnTo>
                <a:cubicBezTo>
                  <a:pt x="16084" y="65629"/>
                  <a:pt x="16400" y="65359"/>
                  <a:pt x="16731" y="65088"/>
                </a:cubicBezTo>
                <a:cubicBezTo>
                  <a:pt x="17333" y="64591"/>
                  <a:pt x="17935" y="64080"/>
                  <a:pt x="18507" y="63538"/>
                </a:cubicBezTo>
                <a:cubicBezTo>
                  <a:pt x="19123" y="62936"/>
                  <a:pt x="19710" y="62304"/>
                  <a:pt x="20282" y="61657"/>
                </a:cubicBezTo>
                <a:cubicBezTo>
                  <a:pt x="20508" y="61402"/>
                  <a:pt x="20718" y="61131"/>
                  <a:pt x="20944" y="60860"/>
                </a:cubicBezTo>
                <a:lnTo>
                  <a:pt x="20974" y="60830"/>
                </a:lnTo>
                <a:lnTo>
                  <a:pt x="21275" y="60424"/>
                </a:lnTo>
                <a:cubicBezTo>
                  <a:pt x="22163" y="59175"/>
                  <a:pt x="22975" y="57881"/>
                  <a:pt x="23712" y="56542"/>
                </a:cubicBezTo>
                <a:cubicBezTo>
                  <a:pt x="25187" y="53894"/>
                  <a:pt x="26406" y="51125"/>
                  <a:pt x="27730" y="48402"/>
                </a:cubicBezTo>
                <a:cubicBezTo>
                  <a:pt x="30543" y="42564"/>
                  <a:pt x="34154" y="36426"/>
                  <a:pt x="40052" y="33281"/>
                </a:cubicBezTo>
                <a:cubicBezTo>
                  <a:pt x="45649" y="30302"/>
                  <a:pt x="51999" y="30332"/>
                  <a:pt x="58002" y="28692"/>
                </a:cubicBezTo>
                <a:cubicBezTo>
                  <a:pt x="58679" y="28512"/>
                  <a:pt x="59356" y="28301"/>
                  <a:pt x="60018" y="28075"/>
                </a:cubicBezTo>
                <a:cubicBezTo>
                  <a:pt x="60274" y="27985"/>
                  <a:pt x="60515" y="27880"/>
                  <a:pt x="60770" y="27789"/>
                </a:cubicBezTo>
                <a:cubicBezTo>
                  <a:pt x="60873" y="27755"/>
                  <a:pt x="61414" y="27497"/>
                  <a:pt x="61444" y="27497"/>
                </a:cubicBezTo>
                <a:cubicBezTo>
                  <a:pt x="61454" y="27497"/>
                  <a:pt x="61410" y="27524"/>
                  <a:pt x="61282" y="27594"/>
                </a:cubicBezTo>
                <a:cubicBezTo>
                  <a:pt x="61164" y="27659"/>
                  <a:pt x="61124" y="27685"/>
                  <a:pt x="61133" y="27685"/>
                </a:cubicBezTo>
                <a:cubicBezTo>
                  <a:pt x="61164" y="27685"/>
                  <a:pt x="61756" y="27393"/>
                  <a:pt x="61884" y="27323"/>
                </a:cubicBezTo>
                <a:cubicBezTo>
                  <a:pt x="62155" y="27203"/>
                  <a:pt x="62425" y="27067"/>
                  <a:pt x="62681" y="26947"/>
                </a:cubicBezTo>
                <a:cubicBezTo>
                  <a:pt x="63178" y="26691"/>
                  <a:pt x="63659" y="26435"/>
                  <a:pt x="64141" y="26165"/>
                </a:cubicBezTo>
                <a:cubicBezTo>
                  <a:pt x="65149" y="25593"/>
                  <a:pt x="66127" y="24961"/>
                  <a:pt x="67059" y="24284"/>
                </a:cubicBezTo>
                <a:cubicBezTo>
                  <a:pt x="67180" y="24179"/>
                  <a:pt x="67315" y="24073"/>
                  <a:pt x="67451" y="23983"/>
                </a:cubicBezTo>
                <a:cubicBezTo>
                  <a:pt x="67616" y="23863"/>
                  <a:pt x="67782" y="23727"/>
                  <a:pt x="67932" y="23592"/>
                </a:cubicBezTo>
                <a:cubicBezTo>
                  <a:pt x="68353" y="23246"/>
                  <a:pt x="68745" y="22900"/>
                  <a:pt x="69136" y="22539"/>
                </a:cubicBezTo>
                <a:cubicBezTo>
                  <a:pt x="69963" y="21771"/>
                  <a:pt x="70746" y="20944"/>
                  <a:pt x="71498" y="20101"/>
                </a:cubicBezTo>
                <a:cubicBezTo>
                  <a:pt x="71694" y="19860"/>
                  <a:pt x="71904" y="19620"/>
                  <a:pt x="72100" y="19364"/>
                </a:cubicBezTo>
                <a:cubicBezTo>
                  <a:pt x="72175" y="19274"/>
                  <a:pt x="72295" y="19093"/>
                  <a:pt x="72371" y="18973"/>
                </a:cubicBezTo>
                <a:lnTo>
                  <a:pt x="72371" y="18973"/>
                </a:lnTo>
                <a:cubicBezTo>
                  <a:pt x="72362" y="18991"/>
                  <a:pt x="72350" y="19013"/>
                  <a:pt x="72336" y="19038"/>
                </a:cubicBezTo>
                <a:lnTo>
                  <a:pt x="72336" y="19038"/>
                </a:lnTo>
                <a:cubicBezTo>
                  <a:pt x="72582" y="18683"/>
                  <a:pt x="72871" y="18344"/>
                  <a:pt x="73108" y="17995"/>
                </a:cubicBezTo>
                <a:cubicBezTo>
                  <a:pt x="73755" y="17062"/>
                  <a:pt x="74342" y="16114"/>
                  <a:pt x="74883" y="15121"/>
                </a:cubicBezTo>
                <a:cubicBezTo>
                  <a:pt x="75169" y="14609"/>
                  <a:pt x="75440" y="14068"/>
                  <a:pt x="75696" y="13541"/>
                </a:cubicBezTo>
                <a:cubicBezTo>
                  <a:pt x="75816" y="13285"/>
                  <a:pt x="75936" y="13030"/>
                  <a:pt x="76057" y="12789"/>
                </a:cubicBezTo>
                <a:cubicBezTo>
                  <a:pt x="76101" y="12689"/>
                  <a:pt x="76293" y="12230"/>
                  <a:pt x="76294" y="12230"/>
                </a:cubicBezTo>
                <a:lnTo>
                  <a:pt x="76294" y="12230"/>
                </a:lnTo>
                <a:cubicBezTo>
                  <a:pt x="76294" y="12230"/>
                  <a:pt x="76271" y="12288"/>
                  <a:pt x="76207" y="12443"/>
                </a:cubicBezTo>
                <a:lnTo>
                  <a:pt x="76177" y="12548"/>
                </a:lnTo>
                <a:lnTo>
                  <a:pt x="76283" y="12292"/>
                </a:lnTo>
                <a:cubicBezTo>
                  <a:pt x="76328" y="12157"/>
                  <a:pt x="76373" y="12022"/>
                  <a:pt x="76433" y="11901"/>
                </a:cubicBezTo>
                <a:cubicBezTo>
                  <a:pt x="76538" y="11630"/>
                  <a:pt x="76629" y="11375"/>
                  <a:pt x="76719" y="11104"/>
                </a:cubicBezTo>
                <a:cubicBezTo>
                  <a:pt x="76914" y="10607"/>
                  <a:pt x="77080" y="10111"/>
                  <a:pt x="77230" y="9599"/>
                </a:cubicBezTo>
                <a:cubicBezTo>
                  <a:pt x="77576" y="8531"/>
                  <a:pt x="77847" y="7448"/>
                  <a:pt x="78088" y="6334"/>
                </a:cubicBezTo>
                <a:cubicBezTo>
                  <a:pt x="78208" y="5763"/>
                  <a:pt x="78329" y="5161"/>
                  <a:pt x="78419" y="4574"/>
                </a:cubicBezTo>
                <a:cubicBezTo>
                  <a:pt x="78448" y="4390"/>
                  <a:pt x="78489" y="3940"/>
                  <a:pt x="78491" y="3940"/>
                </a:cubicBezTo>
                <a:lnTo>
                  <a:pt x="78491" y="3940"/>
                </a:lnTo>
                <a:cubicBezTo>
                  <a:pt x="78492" y="3940"/>
                  <a:pt x="78484" y="4052"/>
                  <a:pt x="78459" y="4365"/>
                </a:cubicBezTo>
                <a:lnTo>
                  <a:pt x="78459" y="4365"/>
                </a:lnTo>
                <a:cubicBezTo>
                  <a:pt x="78478" y="4160"/>
                  <a:pt x="78512" y="3948"/>
                  <a:pt x="78524" y="3746"/>
                </a:cubicBezTo>
                <a:cubicBezTo>
                  <a:pt x="78660" y="2618"/>
                  <a:pt x="78720" y="1490"/>
                  <a:pt x="78750" y="361"/>
                </a:cubicBezTo>
                <a:lnTo>
                  <a:pt x="78750" y="0"/>
                </a:lnTo>
                <a:close/>
              </a:path>
            </a:pathLst>
          </a:custGeom>
          <a:solidFill>
            <a:srgbClr val="FFFBF5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/>
          <p:nvPr>
            <p:ph type="ctrTitle"/>
          </p:nvPr>
        </p:nvSpPr>
        <p:spPr>
          <a:xfrm>
            <a:off x="2382250" y="535000"/>
            <a:ext cx="4379400" cy="10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5" name="Google Shape;175;p21"/>
          <p:cNvSpPr txBox="1"/>
          <p:nvPr>
            <p:ph idx="1" type="subTitle"/>
          </p:nvPr>
        </p:nvSpPr>
        <p:spPr>
          <a:xfrm>
            <a:off x="2382350" y="1700400"/>
            <a:ext cx="4379400" cy="11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6" name="Google Shape;176;p21"/>
          <p:cNvSpPr txBox="1"/>
          <p:nvPr/>
        </p:nvSpPr>
        <p:spPr>
          <a:xfrm>
            <a:off x="2382325" y="3563450"/>
            <a:ext cx="437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b="1" lang="en" sz="10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includes icons by </a:t>
            </a:r>
            <a:r>
              <a:rPr b="1"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infographics &amp; images by </a:t>
            </a:r>
            <a:r>
              <a:rPr b="1"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21"/>
          <p:cNvSpPr/>
          <p:nvPr/>
        </p:nvSpPr>
        <p:spPr>
          <a:xfrm rot="-5400000">
            <a:off x="-636463" y="1523261"/>
            <a:ext cx="4178134" cy="3028148"/>
          </a:xfrm>
          <a:custGeom>
            <a:rect b="b" l="l" r="r" t="t"/>
            <a:pathLst>
              <a:path extrusionOk="0" h="74356" w="78751">
                <a:moveTo>
                  <a:pt x="78459" y="4365"/>
                </a:moveTo>
                <a:cubicBezTo>
                  <a:pt x="78455" y="4405"/>
                  <a:pt x="78452" y="4444"/>
                  <a:pt x="78449" y="4484"/>
                </a:cubicBezTo>
                <a:cubicBezTo>
                  <a:pt x="78453" y="4441"/>
                  <a:pt x="78456" y="4402"/>
                  <a:pt x="78459" y="4365"/>
                </a:cubicBezTo>
                <a:close/>
                <a:moveTo>
                  <a:pt x="72450" y="18859"/>
                </a:moveTo>
                <a:lnTo>
                  <a:pt x="72450" y="18859"/>
                </a:lnTo>
                <a:cubicBezTo>
                  <a:pt x="72452" y="18859"/>
                  <a:pt x="72420" y="18907"/>
                  <a:pt x="72371" y="18973"/>
                </a:cubicBezTo>
                <a:cubicBezTo>
                  <a:pt x="72425" y="18891"/>
                  <a:pt x="72449" y="18859"/>
                  <a:pt x="72450" y="18859"/>
                </a:cubicBezTo>
                <a:close/>
                <a:moveTo>
                  <a:pt x="72336" y="19038"/>
                </a:moveTo>
                <a:lnTo>
                  <a:pt x="72336" y="19038"/>
                </a:lnTo>
                <a:cubicBezTo>
                  <a:pt x="72285" y="19111"/>
                  <a:pt x="72236" y="19184"/>
                  <a:pt x="72190" y="19259"/>
                </a:cubicBezTo>
                <a:cubicBezTo>
                  <a:pt x="72253" y="19174"/>
                  <a:pt x="72302" y="19097"/>
                  <a:pt x="72336" y="19038"/>
                </a:cubicBezTo>
                <a:close/>
                <a:moveTo>
                  <a:pt x="0" y="0"/>
                </a:moveTo>
                <a:lnTo>
                  <a:pt x="0" y="74356"/>
                </a:lnTo>
                <a:cubicBezTo>
                  <a:pt x="918" y="74115"/>
                  <a:pt x="1806" y="73829"/>
                  <a:pt x="2693" y="73513"/>
                </a:cubicBezTo>
                <a:cubicBezTo>
                  <a:pt x="3130" y="73348"/>
                  <a:pt x="3551" y="73197"/>
                  <a:pt x="3987" y="73017"/>
                </a:cubicBezTo>
                <a:lnTo>
                  <a:pt x="4303" y="72896"/>
                </a:lnTo>
                <a:lnTo>
                  <a:pt x="4394" y="72851"/>
                </a:lnTo>
                <a:cubicBezTo>
                  <a:pt x="5146" y="72520"/>
                  <a:pt x="5898" y="72159"/>
                  <a:pt x="6635" y="71798"/>
                </a:cubicBezTo>
                <a:cubicBezTo>
                  <a:pt x="8125" y="71046"/>
                  <a:pt x="9569" y="70203"/>
                  <a:pt x="10969" y="69301"/>
                </a:cubicBezTo>
                <a:cubicBezTo>
                  <a:pt x="12338" y="68428"/>
                  <a:pt x="13647" y="67495"/>
                  <a:pt x="14941" y="66532"/>
                </a:cubicBezTo>
                <a:lnTo>
                  <a:pt x="15257" y="66291"/>
                </a:lnTo>
                <a:lnTo>
                  <a:pt x="15753" y="65885"/>
                </a:lnTo>
                <a:cubicBezTo>
                  <a:pt x="16084" y="65629"/>
                  <a:pt x="16400" y="65359"/>
                  <a:pt x="16731" y="65088"/>
                </a:cubicBezTo>
                <a:cubicBezTo>
                  <a:pt x="17333" y="64591"/>
                  <a:pt x="17935" y="64080"/>
                  <a:pt x="18507" y="63538"/>
                </a:cubicBezTo>
                <a:cubicBezTo>
                  <a:pt x="19123" y="62936"/>
                  <a:pt x="19710" y="62304"/>
                  <a:pt x="20282" y="61657"/>
                </a:cubicBezTo>
                <a:cubicBezTo>
                  <a:pt x="20508" y="61402"/>
                  <a:pt x="20718" y="61131"/>
                  <a:pt x="20944" y="60860"/>
                </a:cubicBezTo>
                <a:lnTo>
                  <a:pt x="20974" y="60830"/>
                </a:lnTo>
                <a:lnTo>
                  <a:pt x="21275" y="60424"/>
                </a:lnTo>
                <a:cubicBezTo>
                  <a:pt x="22163" y="59175"/>
                  <a:pt x="22975" y="57881"/>
                  <a:pt x="23712" y="56542"/>
                </a:cubicBezTo>
                <a:cubicBezTo>
                  <a:pt x="25187" y="53894"/>
                  <a:pt x="26406" y="51125"/>
                  <a:pt x="27730" y="48402"/>
                </a:cubicBezTo>
                <a:cubicBezTo>
                  <a:pt x="30543" y="42564"/>
                  <a:pt x="34154" y="36426"/>
                  <a:pt x="40052" y="33281"/>
                </a:cubicBezTo>
                <a:cubicBezTo>
                  <a:pt x="45649" y="30302"/>
                  <a:pt x="51999" y="30332"/>
                  <a:pt x="58002" y="28692"/>
                </a:cubicBezTo>
                <a:cubicBezTo>
                  <a:pt x="58679" y="28512"/>
                  <a:pt x="59356" y="28301"/>
                  <a:pt x="60018" y="28075"/>
                </a:cubicBezTo>
                <a:cubicBezTo>
                  <a:pt x="60274" y="27985"/>
                  <a:pt x="60515" y="27880"/>
                  <a:pt x="60770" y="27789"/>
                </a:cubicBezTo>
                <a:cubicBezTo>
                  <a:pt x="60873" y="27755"/>
                  <a:pt x="61414" y="27497"/>
                  <a:pt x="61444" y="27497"/>
                </a:cubicBezTo>
                <a:cubicBezTo>
                  <a:pt x="61454" y="27497"/>
                  <a:pt x="61410" y="27524"/>
                  <a:pt x="61282" y="27594"/>
                </a:cubicBezTo>
                <a:cubicBezTo>
                  <a:pt x="61164" y="27659"/>
                  <a:pt x="61124" y="27685"/>
                  <a:pt x="61133" y="27685"/>
                </a:cubicBezTo>
                <a:cubicBezTo>
                  <a:pt x="61164" y="27685"/>
                  <a:pt x="61756" y="27393"/>
                  <a:pt x="61884" y="27323"/>
                </a:cubicBezTo>
                <a:cubicBezTo>
                  <a:pt x="62155" y="27203"/>
                  <a:pt x="62425" y="27067"/>
                  <a:pt x="62681" y="26947"/>
                </a:cubicBezTo>
                <a:cubicBezTo>
                  <a:pt x="63178" y="26691"/>
                  <a:pt x="63659" y="26435"/>
                  <a:pt x="64141" y="26165"/>
                </a:cubicBezTo>
                <a:cubicBezTo>
                  <a:pt x="65149" y="25593"/>
                  <a:pt x="66127" y="24961"/>
                  <a:pt x="67059" y="24284"/>
                </a:cubicBezTo>
                <a:cubicBezTo>
                  <a:pt x="67180" y="24179"/>
                  <a:pt x="67315" y="24073"/>
                  <a:pt x="67451" y="23983"/>
                </a:cubicBezTo>
                <a:cubicBezTo>
                  <a:pt x="67616" y="23863"/>
                  <a:pt x="67782" y="23727"/>
                  <a:pt x="67932" y="23592"/>
                </a:cubicBezTo>
                <a:cubicBezTo>
                  <a:pt x="68353" y="23246"/>
                  <a:pt x="68745" y="22900"/>
                  <a:pt x="69136" y="22539"/>
                </a:cubicBezTo>
                <a:cubicBezTo>
                  <a:pt x="69963" y="21771"/>
                  <a:pt x="70746" y="20944"/>
                  <a:pt x="71498" y="20101"/>
                </a:cubicBezTo>
                <a:cubicBezTo>
                  <a:pt x="71694" y="19860"/>
                  <a:pt x="71904" y="19620"/>
                  <a:pt x="72100" y="19364"/>
                </a:cubicBezTo>
                <a:cubicBezTo>
                  <a:pt x="72175" y="19274"/>
                  <a:pt x="72295" y="19093"/>
                  <a:pt x="72371" y="18973"/>
                </a:cubicBezTo>
                <a:lnTo>
                  <a:pt x="72371" y="18973"/>
                </a:lnTo>
                <a:cubicBezTo>
                  <a:pt x="72362" y="18991"/>
                  <a:pt x="72350" y="19013"/>
                  <a:pt x="72336" y="19038"/>
                </a:cubicBezTo>
                <a:lnTo>
                  <a:pt x="72336" y="19038"/>
                </a:lnTo>
                <a:cubicBezTo>
                  <a:pt x="72582" y="18683"/>
                  <a:pt x="72871" y="18344"/>
                  <a:pt x="73108" y="17995"/>
                </a:cubicBezTo>
                <a:cubicBezTo>
                  <a:pt x="73755" y="17062"/>
                  <a:pt x="74342" y="16114"/>
                  <a:pt x="74883" y="15121"/>
                </a:cubicBezTo>
                <a:cubicBezTo>
                  <a:pt x="75169" y="14609"/>
                  <a:pt x="75440" y="14068"/>
                  <a:pt x="75696" y="13541"/>
                </a:cubicBezTo>
                <a:cubicBezTo>
                  <a:pt x="75816" y="13285"/>
                  <a:pt x="75936" y="13030"/>
                  <a:pt x="76057" y="12789"/>
                </a:cubicBezTo>
                <a:cubicBezTo>
                  <a:pt x="76101" y="12689"/>
                  <a:pt x="76293" y="12230"/>
                  <a:pt x="76294" y="12230"/>
                </a:cubicBezTo>
                <a:lnTo>
                  <a:pt x="76294" y="12230"/>
                </a:lnTo>
                <a:cubicBezTo>
                  <a:pt x="76294" y="12230"/>
                  <a:pt x="76271" y="12288"/>
                  <a:pt x="76207" y="12443"/>
                </a:cubicBezTo>
                <a:lnTo>
                  <a:pt x="76177" y="12548"/>
                </a:lnTo>
                <a:lnTo>
                  <a:pt x="76283" y="12292"/>
                </a:lnTo>
                <a:cubicBezTo>
                  <a:pt x="76328" y="12157"/>
                  <a:pt x="76373" y="12022"/>
                  <a:pt x="76433" y="11901"/>
                </a:cubicBezTo>
                <a:cubicBezTo>
                  <a:pt x="76538" y="11630"/>
                  <a:pt x="76629" y="11375"/>
                  <a:pt x="76719" y="11104"/>
                </a:cubicBezTo>
                <a:cubicBezTo>
                  <a:pt x="76914" y="10607"/>
                  <a:pt x="77080" y="10111"/>
                  <a:pt x="77230" y="9599"/>
                </a:cubicBezTo>
                <a:cubicBezTo>
                  <a:pt x="77576" y="8531"/>
                  <a:pt x="77847" y="7448"/>
                  <a:pt x="78088" y="6334"/>
                </a:cubicBezTo>
                <a:cubicBezTo>
                  <a:pt x="78208" y="5763"/>
                  <a:pt x="78329" y="5161"/>
                  <a:pt x="78419" y="4574"/>
                </a:cubicBezTo>
                <a:cubicBezTo>
                  <a:pt x="78448" y="4390"/>
                  <a:pt x="78489" y="3940"/>
                  <a:pt x="78491" y="3940"/>
                </a:cubicBezTo>
                <a:lnTo>
                  <a:pt x="78491" y="3940"/>
                </a:lnTo>
                <a:cubicBezTo>
                  <a:pt x="78492" y="3940"/>
                  <a:pt x="78484" y="4052"/>
                  <a:pt x="78459" y="4365"/>
                </a:cubicBezTo>
                <a:lnTo>
                  <a:pt x="78459" y="4365"/>
                </a:lnTo>
                <a:cubicBezTo>
                  <a:pt x="78478" y="4160"/>
                  <a:pt x="78512" y="3948"/>
                  <a:pt x="78524" y="3746"/>
                </a:cubicBezTo>
                <a:cubicBezTo>
                  <a:pt x="78660" y="2618"/>
                  <a:pt x="78720" y="1490"/>
                  <a:pt x="78750" y="361"/>
                </a:cubicBezTo>
                <a:lnTo>
                  <a:pt x="78750" y="0"/>
                </a:lnTo>
                <a:close/>
              </a:path>
            </a:pathLst>
          </a:custGeom>
          <a:solidFill>
            <a:srgbClr val="FFFBF5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"/>
          <p:cNvSpPr/>
          <p:nvPr/>
        </p:nvSpPr>
        <p:spPr>
          <a:xfrm flipH="1">
            <a:off x="4998962" y="-17113"/>
            <a:ext cx="4178134" cy="3028148"/>
          </a:xfrm>
          <a:custGeom>
            <a:rect b="b" l="l" r="r" t="t"/>
            <a:pathLst>
              <a:path extrusionOk="0" h="74356" w="78751">
                <a:moveTo>
                  <a:pt x="78459" y="4365"/>
                </a:moveTo>
                <a:cubicBezTo>
                  <a:pt x="78455" y="4405"/>
                  <a:pt x="78452" y="4444"/>
                  <a:pt x="78449" y="4484"/>
                </a:cubicBezTo>
                <a:cubicBezTo>
                  <a:pt x="78453" y="4441"/>
                  <a:pt x="78456" y="4402"/>
                  <a:pt x="78459" y="4365"/>
                </a:cubicBezTo>
                <a:close/>
                <a:moveTo>
                  <a:pt x="72450" y="18859"/>
                </a:moveTo>
                <a:lnTo>
                  <a:pt x="72450" y="18859"/>
                </a:lnTo>
                <a:cubicBezTo>
                  <a:pt x="72452" y="18859"/>
                  <a:pt x="72420" y="18907"/>
                  <a:pt x="72371" y="18973"/>
                </a:cubicBezTo>
                <a:cubicBezTo>
                  <a:pt x="72425" y="18891"/>
                  <a:pt x="72449" y="18859"/>
                  <a:pt x="72450" y="18859"/>
                </a:cubicBezTo>
                <a:close/>
                <a:moveTo>
                  <a:pt x="72336" y="19038"/>
                </a:moveTo>
                <a:lnTo>
                  <a:pt x="72336" y="19038"/>
                </a:lnTo>
                <a:cubicBezTo>
                  <a:pt x="72285" y="19111"/>
                  <a:pt x="72236" y="19184"/>
                  <a:pt x="72190" y="19259"/>
                </a:cubicBezTo>
                <a:cubicBezTo>
                  <a:pt x="72253" y="19174"/>
                  <a:pt x="72302" y="19097"/>
                  <a:pt x="72336" y="19038"/>
                </a:cubicBezTo>
                <a:close/>
                <a:moveTo>
                  <a:pt x="0" y="0"/>
                </a:moveTo>
                <a:lnTo>
                  <a:pt x="0" y="74356"/>
                </a:lnTo>
                <a:cubicBezTo>
                  <a:pt x="918" y="74115"/>
                  <a:pt x="1806" y="73829"/>
                  <a:pt x="2693" y="73513"/>
                </a:cubicBezTo>
                <a:cubicBezTo>
                  <a:pt x="3130" y="73348"/>
                  <a:pt x="3551" y="73197"/>
                  <a:pt x="3987" y="73017"/>
                </a:cubicBezTo>
                <a:lnTo>
                  <a:pt x="4303" y="72896"/>
                </a:lnTo>
                <a:lnTo>
                  <a:pt x="4394" y="72851"/>
                </a:lnTo>
                <a:cubicBezTo>
                  <a:pt x="5146" y="72520"/>
                  <a:pt x="5898" y="72159"/>
                  <a:pt x="6635" y="71798"/>
                </a:cubicBezTo>
                <a:cubicBezTo>
                  <a:pt x="8125" y="71046"/>
                  <a:pt x="9569" y="70203"/>
                  <a:pt x="10969" y="69301"/>
                </a:cubicBezTo>
                <a:cubicBezTo>
                  <a:pt x="12338" y="68428"/>
                  <a:pt x="13647" y="67495"/>
                  <a:pt x="14941" y="66532"/>
                </a:cubicBezTo>
                <a:lnTo>
                  <a:pt x="15257" y="66291"/>
                </a:lnTo>
                <a:lnTo>
                  <a:pt x="15753" y="65885"/>
                </a:lnTo>
                <a:cubicBezTo>
                  <a:pt x="16084" y="65629"/>
                  <a:pt x="16400" y="65359"/>
                  <a:pt x="16731" y="65088"/>
                </a:cubicBezTo>
                <a:cubicBezTo>
                  <a:pt x="17333" y="64591"/>
                  <a:pt x="17935" y="64080"/>
                  <a:pt x="18507" y="63538"/>
                </a:cubicBezTo>
                <a:cubicBezTo>
                  <a:pt x="19123" y="62936"/>
                  <a:pt x="19710" y="62304"/>
                  <a:pt x="20282" y="61657"/>
                </a:cubicBezTo>
                <a:cubicBezTo>
                  <a:pt x="20508" y="61402"/>
                  <a:pt x="20718" y="61131"/>
                  <a:pt x="20944" y="60860"/>
                </a:cubicBezTo>
                <a:lnTo>
                  <a:pt x="20974" y="60830"/>
                </a:lnTo>
                <a:lnTo>
                  <a:pt x="21275" y="60424"/>
                </a:lnTo>
                <a:cubicBezTo>
                  <a:pt x="22163" y="59175"/>
                  <a:pt x="22975" y="57881"/>
                  <a:pt x="23712" y="56542"/>
                </a:cubicBezTo>
                <a:cubicBezTo>
                  <a:pt x="25187" y="53894"/>
                  <a:pt x="26406" y="51125"/>
                  <a:pt x="27730" y="48402"/>
                </a:cubicBezTo>
                <a:cubicBezTo>
                  <a:pt x="30543" y="42564"/>
                  <a:pt x="34154" y="36426"/>
                  <a:pt x="40052" y="33281"/>
                </a:cubicBezTo>
                <a:cubicBezTo>
                  <a:pt x="45649" y="30302"/>
                  <a:pt x="51999" y="30332"/>
                  <a:pt x="58002" y="28692"/>
                </a:cubicBezTo>
                <a:cubicBezTo>
                  <a:pt x="58679" y="28512"/>
                  <a:pt x="59356" y="28301"/>
                  <a:pt x="60018" y="28075"/>
                </a:cubicBezTo>
                <a:cubicBezTo>
                  <a:pt x="60274" y="27985"/>
                  <a:pt x="60515" y="27880"/>
                  <a:pt x="60770" y="27789"/>
                </a:cubicBezTo>
                <a:cubicBezTo>
                  <a:pt x="60873" y="27755"/>
                  <a:pt x="61414" y="27497"/>
                  <a:pt x="61444" y="27497"/>
                </a:cubicBezTo>
                <a:cubicBezTo>
                  <a:pt x="61454" y="27497"/>
                  <a:pt x="61410" y="27524"/>
                  <a:pt x="61282" y="27594"/>
                </a:cubicBezTo>
                <a:cubicBezTo>
                  <a:pt x="61164" y="27659"/>
                  <a:pt x="61124" y="27685"/>
                  <a:pt x="61133" y="27685"/>
                </a:cubicBezTo>
                <a:cubicBezTo>
                  <a:pt x="61164" y="27685"/>
                  <a:pt x="61756" y="27393"/>
                  <a:pt x="61884" y="27323"/>
                </a:cubicBezTo>
                <a:cubicBezTo>
                  <a:pt x="62155" y="27203"/>
                  <a:pt x="62425" y="27067"/>
                  <a:pt x="62681" y="26947"/>
                </a:cubicBezTo>
                <a:cubicBezTo>
                  <a:pt x="63178" y="26691"/>
                  <a:pt x="63659" y="26435"/>
                  <a:pt x="64141" y="26165"/>
                </a:cubicBezTo>
                <a:cubicBezTo>
                  <a:pt x="65149" y="25593"/>
                  <a:pt x="66127" y="24961"/>
                  <a:pt x="67059" y="24284"/>
                </a:cubicBezTo>
                <a:cubicBezTo>
                  <a:pt x="67180" y="24179"/>
                  <a:pt x="67315" y="24073"/>
                  <a:pt x="67451" y="23983"/>
                </a:cubicBezTo>
                <a:cubicBezTo>
                  <a:pt x="67616" y="23863"/>
                  <a:pt x="67782" y="23727"/>
                  <a:pt x="67932" y="23592"/>
                </a:cubicBezTo>
                <a:cubicBezTo>
                  <a:pt x="68353" y="23246"/>
                  <a:pt x="68745" y="22900"/>
                  <a:pt x="69136" y="22539"/>
                </a:cubicBezTo>
                <a:cubicBezTo>
                  <a:pt x="69963" y="21771"/>
                  <a:pt x="70746" y="20944"/>
                  <a:pt x="71498" y="20101"/>
                </a:cubicBezTo>
                <a:cubicBezTo>
                  <a:pt x="71694" y="19860"/>
                  <a:pt x="71904" y="19620"/>
                  <a:pt x="72100" y="19364"/>
                </a:cubicBezTo>
                <a:cubicBezTo>
                  <a:pt x="72175" y="19274"/>
                  <a:pt x="72295" y="19093"/>
                  <a:pt x="72371" y="18973"/>
                </a:cubicBezTo>
                <a:lnTo>
                  <a:pt x="72371" y="18973"/>
                </a:lnTo>
                <a:cubicBezTo>
                  <a:pt x="72362" y="18991"/>
                  <a:pt x="72350" y="19013"/>
                  <a:pt x="72336" y="19038"/>
                </a:cubicBezTo>
                <a:lnTo>
                  <a:pt x="72336" y="19038"/>
                </a:lnTo>
                <a:cubicBezTo>
                  <a:pt x="72582" y="18683"/>
                  <a:pt x="72871" y="18344"/>
                  <a:pt x="73108" y="17995"/>
                </a:cubicBezTo>
                <a:cubicBezTo>
                  <a:pt x="73755" y="17062"/>
                  <a:pt x="74342" y="16114"/>
                  <a:pt x="74883" y="15121"/>
                </a:cubicBezTo>
                <a:cubicBezTo>
                  <a:pt x="75169" y="14609"/>
                  <a:pt x="75440" y="14068"/>
                  <a:pt x="75696" y="13541"/>
                </a:cubicBezTo>
                <a:cubicBezTo>
                  <a:pt x="75816" y="13285"/>
                  <a:pt x="75936" y="13030"/>
                  <a:pt x="76057" y="12789"/>
                </a:cubicBezTo>
                <a:cubicBezTo>
                  <a:pt x="76101" y="12689"/>
                  <a:pt x="76293" y="12230"/>
                  <a:pt x="76294" y="12230"/>
                </a:cubicBezTo>
                <a:lnTo>
                  <a:pt x="76294" y="12230"/>
                </a:lnTo>
                <a:cubicBezTo>
                  <a:pt x="76294" y="12230"/>
                  <a:pt x="76271" y="12288"/>
                  <a:pt x="76207" y="12443"/>
                </a:cubicBezTo>
                <a:lnTo>
                  <a:pt x="76177" y="12548"/>
                </a:lnTo>
                <a:lnTo>
                  <a:pt x="76283" y="12292"/>
                </a:lnTo>
                <a:cubicBezTo>
                  <a:pt x="76328" y="12157"/>
                  <a:pt x="76373" y="12022"/>
                  <a:pt x="76433" y="11901"/>
                </a:cubicBezTo>
                <a:cubicBezTo>
                  <a:pt x="76538" y="11630"/>
                  <a:pt x="76629" y="11375"/>
                  <a:pt x="76719" y="11104"/>
                </a:cubicBezTo>
                <a:cubicBezTo>
                  <a:pt x="76914" y="10607"/>
                  <a:pt x="77080" y="10111"/>
                  <a:pt x="77230" y="9599"/>
                </a:cubicBezTo>
                <a:cubicBezTo>
                  <a:pt x="77576" y="8531"/>
                  <a:pt x="77847" y="7448"/>
                  <a:pt x="78088" y="6334"/>
                </a:cubicBezTo>
                <a:cubicBezTo>
                  <a:pt x="78208" y="5763"/>
                  <a:pt x="78329" y="5161"/>
                  <a:pt x="78419" y="4574"/>
                </a:cubicBezTo>
                <a:cubicBezTo>
                  <a:pt x="78448" y="4390"/>
                  <a:pt x="78489" y="3940"/>
                  <a:pt x="78491" y="3940"/>
                </a:cubicBezTo>
                <a:lnTo>
                  <a:pt x="78491" y="3940"/>
                </a:lnTo>
                <a:cubicBezTo>
                  <a:pt x="78492" y="3940"/>
                  <a:pt x="78484" y="4052"/>
                  <a:pt x="78459" y="4365"/>
                </a:cubicBezTo>
                <a:lnTo>
                  <a:pt x="78459" y="4365"/>
                </a:lnTo>
                <a:cubicBezTo>
                  <a:pt x="78478" y="4160"/>
                  <a:pt x="78512" y="3948"/>
                  <a:pt x="78524" y="3746"/>
                </a:cubicBezTo>
                <a:cubicBezTo>
                  <a:pt x="78660" y="2618"/>
                  <a:pt x="78720" y="1490"/>
                  <a:pt x="78750" y="361"/>
                </a:cubicBezTo>
                <a:lnTo>
                  <a:pt x="78750" y="0"/>
                </a:lnTo>
                <a:close/>
              </a:path>
            </a:pathLst>
          </a:custGeom>
          <a:solidFill>
            <a:srgbClr val="FFFBF5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/>
          <p:nvPr/>
        </p:nvSpPr>
        <p:spPr>
          <a:xfrm flipH="1">
            <a:off x="7463803" y="-16888"/>
            <a:ext cx="1727803" cy="1263488"/>
          </a:xfrm>
          <a:custGeom>
            <a:rect b="b" l="l" r="r" t="t"/>
            <a:pathLst>
              <a:path extrusionOk="0" h="61611" w="58679">
                <a:moveTo>
                  <a:pt x="0" y="0"/>
                </a:moveTo>
                <a:lnTo>
                  <a:pt x="0" y="61221"/>
                </a:lnTo>
                <a:cubicBezTo>
                  <a:pt x="1143" y="61483"/>
                  <a:pt x="2397" y="61611"/>
                  <a:pt x="3699" y="61611"/>
                </a:cubicBezTo>
                <a:cubicBezTo>
                  <a:pt x="9201" y="61611"/>
                  <a:pt x="15583" y="59335"/>
                  <a:pt x="18296" y="55308"/>
                </a:cubicBezTo>
                <a:cubicBezTo>
                  <a:pt x="20673" y="51772"/>
                  <a:pt x="21260" y="45694"/>
                  <a:pt x="21681" y="41466"/>
                </a:cubicBezTo>
                <a:cubicBezTo>
                  <a:pt x="21982" y="38367"/>
                  <a:pt x="21064" y="35357"/>
                  <a:pt x="21064" y="32273"/>
                </a:cubicBezTo>
                <a:cubicBezTo>
                  <a:pt x="21064" y="29324"/>
                  <a:pt x="21952" y="26857"/>
                  <a:pt x="23216" y="24254"/>
                </a:cubicBezTo>
                <a:cubicBezTo>
                  <a:pt x="25641" y="19242"/>
                  <a:pt x="29708" y="17123"/>
                  <a:pt x="34841" y="17123"/>
                </a:cubicBezTo>
                <a:cubicBezTo>
                  <a:pt x="35503" y="17123"/>
                  <a:pt x="36182" y="17159"/>
                  <a:pt x="36877" y="17227"/>
                </a:cubicBezTo>
                <a:cubicBezTo>
                  <a:pt x="39682" y="17497"/>
                  <a:pt x="43430" y="18201"/>
                  <a:pt x="47020" y="18201"/>
                </a:cubicBezTo>
                <a:cubicBezTo>
                  <a:pt x="50439" y="18201"/>
                  <a:pt x="53715" y="17562"/>
                  <a:pt x="55895" y="15301"/>
                </a:cubicBezTo>
                <a:cubicBezTo>
                  <a:pt x="58679" y="12428"/>
                  <a:pt x="57701" y="6831"/>
                  <a:pt x="56497" y="3491"/>
                </a:cubicBezTo>
                <a:cubicBezTo>
                  <a:pt x="56031" y="2242"/>
                  <a:pt x="55384" y="1068"/>
                  <a:pt x="545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2"/>
          <p:cNvSpPr/>
          <p:nvPr/>
        </p:nvSpPr>
        <p:spPr>
          <a:xfrm flipH="1">
            <a:off x="7946185" y="-94300"/>
            <a:ext cx="1440714" cy="1293141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2"/>
          <p:cNvSpPr/>
          <p:nvPr/>
        </p:nvSpPr>
        <p:spPr>
          <a:xfrm>
            <a:off x="-706398" y="404474"/>
            <a:ext cx="1317091" cy="872196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2"/>
          <p:cNvSpPr/>
          <p:nvPr/>
        </p:nvSpPr>
        <p:spPr>
          <a:xfrm>
            <a:off x="0" y="4347725"/>
            <a:ext cx="1243550" cy="795768"/>
          </a:xfrm>
          <a:custGeom>
            <a:rect b="b" l="l" r="r" t="t"/>
            <a:pathLst>
              <a:path extrusionOk="0" h="35971" w="56212">
                <a:moveTo>
                  <a:pt x="36763" y="0"/>
                </a:moveTo>
                <a:cubicBezTo>
                  <a:pt x="24800" y="0"/>
                  <a:pt x="10221" y="4623"/>
                  <a:pt x="0" y="11266"/>
                </a:cubicBezTo>
                <a:lnTo>
                  <a:pt x="0" y="35971"/>
                </a:lnTo>
                <a:lnTo>
                  <a:pt x="23412" y="35971"/>
                </a:lnTo>
                <a:cubicBezTo>
                  <a:pt x="23682" y="35324"/>
                  <a:pt x="23953" y="34707"/>
                  <a:pt x="24239" y="34105"/>
                </a:cubicBezTo>
                <a:cubicBezTo>
                  <a:pt x="30573" y="21030"/>
                  <a:pt x="39119" y="25078"/>
                  <a:pt x="51051" y="20850"/>
                </a:cubicBezTo>
                <a:cubicBezTo>
                  <a:pt x="55595" y="19240"/>
                  <a:pt x="56211" y="11958"/>
                  <a:pt x="53834" y="6948"/>
                </a:cubicBezTo>
                <a:cubicBezTo>
                  <a:pt x="51457" y="1952"/>
                  <a:pt x="44897" y="463"/>
                  <a:pt x="39751" y="102"/>
                </a:cubicBezTo>
                <a:cubicBezTo>
                  <a:pt x="38777" y="33"/>
                  <a:pt x="37779" y="0"/>
                  <a:pt x="367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2"/>
          <p:cNvSpPr/>
          <p:nvPr/>
        </p:nvSpPr>
        <p:spPr>
          <a:xfrm>
            <a:off x="8604453" y="2802700"/>
            <a:ext cx="660312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accent2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2"/>
          <p:cNvSpPr/>
          <p:nvPr/>
        </p:nvSpPr>
        <p:spPr>
          <a:xfrm flipH="1" rot="10800000">
            <a:off x="7996250" y="3870446"/>
            <a:ext cx="1152773" cy="1273054"/>
          </a:xfrm>
          <a:custGeom>
            <a:rect b="b" l="l" r="r" t="t"/>
            <a:pathLst>
              <a:path extrusionOk="0" h="44897" w="40655">
                <a:moveTo>
                  <a:pt x="1099" y="0"/>
                </a:moveTo>
                <a:cubicBezTo>
                  <a:pt x="1" y="6109"/>
                  <a:pt x="1325" y="13586"/>
                  <a:pt x="3236" y="18521"/>
                </a:cubicBezTo>
                <a:cubicBezTo>
                  <a:pt x="6802" y="27639"/>
                  <a:pt x="13422" y="30874"/>
                  <a:pt x="22795" y="32378"/>
                </a:cubicBezTo>
                <a:cubicBezTo>
                  <a:pt x="27610" y="33146"/>
                  <a:pt x="30348" y="33898"/>
                  <a:pt x="33493" y="37720"/>
                </a:cubicBezTo>
                <a:cubicBezTo>
                  <a:pt x="35479" y="40127"/>
                  <a:pt x="37781" y="43181"/>
                  <a:pt x="40655" y="44896"/>
                </a:cubicBezTo>
                <a:lnTo>
                  <a:pt x="4065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/>
          <p:nvPr/>
        </p:nvSpPr>
        <p:spPr>
          <a:xfrm flipH="1">
            <a:off x="6845922" y="4046043"/>
            <a:ext cx="2316065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3"/>
          <p:cNvSpPr/>
          <p:nvPr/>
        </p:nvSpPr>
        <p:spPr>
          <a:xfrm flipH="1">
            <a:off x="8290388" y="-90400"/>
            <a:ext cx="871587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3"/>
          <p:cNvSpPr/>
          <p:nvPr/>
        </p:nvSpPr>
        <p:spPr>
          <a:xfrm>
            <a:off x="-891450" y="-90399"/>
            <a:ext cx="1317091" cy="2067901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3"/>
          <p:cNvSpPr/>
          <p:nvPr/>
        </p:nvSpPr>
        <p:spPr>
          <a:xfrm rot="10800000">
            <a:off x="-401372" y="-70898"/>
            <a:ext cx="1054787" cy="1211798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720000" y="1152475"/>
            <a:ext cx="7704000" cy="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1" name="Google Shape;21;p4"/>
          <p:cNvSpPr/>
          <p:nvPr/>
        </p:nvSpPr>
        <p:spPr>
          <a:xfrm flipH="1">
            <a:off x="8290388" y="-90400"/>
            <a:ext cx="871587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-891450" y="-90399"/>
            <a:ext cx="1317091" cy="2067901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/>
          <p:nvPr/>
        </p:nvSpPr>
        <p:spPr>
          <a:xfrm rot="10800000">
            <a:off x="-401372" y="-70898"/>
            <a:ext cx="1054787" cy="1211798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/>
          <p:nvPr/>
        </p:nvSpPr>
        <p:spPr>
          <a:xfrm flipH="1">
            <a:off x="6845922" y="4046043"/>
            <a:ext cx="2316065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-532523" y="4133674"/>
            <a:ext cx="1317091" cy="872196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idx="1" type="subTitle"/>
          </p:nvPr>
        </p:nvSpPr>
        <p:spPr>
          <a:xfrm>
            <a:off x="1290763" y="1707875"/>
            <a:ext cx="29076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2" type="subTitle"/>
          </p:nvPr>
        </p:nvSpPr>
        <p:spPr>
          <a:xfrm>
            <a:off x="4945638" y="1707875"/>
            <a:ext cx="29076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3" type="subTitle"/>
          </p:nvPr>
        </p:nvSpPr>
        <p:spPr>
          <a:xfrm>
            <a:off x="1290775" y="2501350"/>
            <a:ext cx="2907600" cy="18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4" type="subTitle"/>
          </p:nvPr>
        </p:nvSpPr>
        <p:spPr>
          <a:xfrm>
            <a:off x="4945650" y="2501350"/>
            <a:ext cx="2907600" cy="18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720000" y="445025"/>
            <a:ext cx="7704000" cy="11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5"/>
          <p:cNvSpPr/>
          <p:nvPr/>
        </p:nvSpPr>
        <p:spPr>
          <a:xfrm flipH="1">
            <a:off x="6845922" y="4046043"/>
            <a:ext cx="2316065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-891450" y="-90399"/>
            <a:ext cx="1317091" cy="2067901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5"/>
          <p:cNvSpPr/>
          <p:nvPr/>
        </p:nvSpPr>
        <p:spPr>
          <a:xfrm rot="10800000">
            <a:off x="-401372" y="-70898"/>
            <a:ext cx="1054787" cy="1211798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5"/>
          <p:cNvSpPr/>
          <p:nvPr/>
        </p:nvSpPr>
        <p:spPr>
          <a:xfrm flipH="1">
            <a:off x="8290388" y="-90400"/>
            <a:ext cx="871587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/>
          <p:nvPr/>
        </p:nvSpPr>
        <p:spPr>
          <a:xfrm flipH="1">
            <a:off x="6845922" y="4046043"/>
            <a:ext cx="2316065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6"/>
          <p:cNvSpPr/>
          <p:nvPr/>
        </p:nvSpPr>
        <p:spPr>
          <a:xfrm flipH="1">
            <a:off x="8290388" y="-90400"/>
            <a:ext cx="871587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-891450" y="-90399"/>
            <a:ext cx="1317091" cy="2067901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6"/>
          <p:cNvSpPr/>
          <p:nvPr/>
        </p:nvSpPr>
        <p:spPr>
          <a:xfrm rot="10800000">
            <a:off x="-401372" y="-70898"/>
            <a:ext cx="1054787" cy="1211798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-532523" y="4133674"/>
            <a:ext cx="1317091" cy="872196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720000" y="445025"/>
            <a:ext cx="4362300" cy="15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720000" y="2080975"/>
            <a:ext cx="4362300" cy="22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46" name="Google Shape;46;p7"/>
          <p:cNvSpPr/>
          <p:nvPr>
            <p:ph idx="2" type="pic"/>
          </p:nvPr>
        </p:nvSpPr>
        <p:spPr>
          <a:xfrm>
            <a:off x="5174500" y="460350"/>
            <a:ext cx="3513000" cy="4222800"/>
          </a:xfrm>
          <a:prstGeom prst="flowChartAlternateProcess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" name="Google Shape;47;p7"/>
          <p:cNvSpPr/>
          <p:nvPr/>
        </p:nvSpPr>
        <p:spPr>
          <a:xfrm>
            <a:off x="15501" y="4052263"/>
            <a:ext cx="2316065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7"/>
          <p:cNvSpPr/>
          <p:nvPr/>
        </p:nvSpPr>
        <p:spPr>
          <a:xfrm flipH="1">
            <a:off x="-484424" y="1024"/>
            <a:ext cx="1199524" cy="1067959"/>
          </a:xfrm>
          <a:custGeom>
            <a:rect b="b" l="l" r="r" t="t"/>
            <a:pathLst>
              <a:path extrusionOk="0" h="40871" w="45906">
                <a:moveTo>
                  <a:pt x="10789" y="0"/>
                </a:moveTo>
                <a:cubicBezTo>
                  <a:pt x="10789" y="0"/>
                  <a:pt x="1" y="6018"/>
                  <a:pt x="6034" y="14790"/>
                </a:cubicBezTo>
                <a:cubicBezTo>
                  <a:pt x="12067" y="23562"/>
                  <a:pt x="8727" y="25683"/>
                  <a:pt x="8727" y="28196"/>
                </a:cubicBezTo>
                <a:cubicBezTo>
                  <a:pt x="8727" y="30693"/>
                  <a:pt x="4289" y="35989"/>
                  <a:pt x="10804" y="39931"/>
                </a:cubicBezTo>
                <a:cubicBezTo>
                  <a:pt x="11893" y="40590"/>
                  <a:pt x="12773" y="40870"/>
                  <a:pt x="13503" y="40870"/>
                </a:cubicBezTo>
                <a:cubicBezTo>
                  <a:pt x="17123" y="40870"/>
                  <a:pt x="17032" y="33951"/>
                  <a:pt x="20463" y="31972"/>
                </a:cubicBezTo>
                <a:cubicBezTo>
                  <a:pt x="21906" y="31140"/>
                  <a:pt x="23233" y="31032"/>
                  <a:pt x="24424" y="31032"/>
                </a:cubicBezTo>
                <a:cubicBezTo>
                  <a:pt x="24838" y="31032"/>
                  <a:pt x="25237" y="31045"/>
                  <a:pt x="25617" y="31045"/>
                </a:cubicBezTo>
                <a:cubicBezTo>
                  <a:pt x="27264" y="31045"/>
                  <a:pt x="28584" y="30801"/>
                  <a:pt x="29506" y="28196"/>
                </a:cubicBezTo>
                <a:cubicBezTo>
                  <a:pt x="30101" y="26508"/>
                  <a:pt x="31705" y="26242"/>
                  <a:pt x="33730" y="26242"/>
                </a:cubicBezTo>
                <a:cubicBezTo>
                  <a:pt x="34659" y="26242"/>
                  <a:pt x="35677" y="26298"/>
                  <a:pt x="36726" y="26298"/>
                </a:cubicBezTo>
                <a:cubicBezTo>
                  <a:pt x="40092" y="26298"/>
                  <a:pt x="43781" y="25722"/>
                  <a:pt x="45906" y="20868"/>
                </a:cubicBezTo>
                <a:lnTo>
                  <a:pt x="4590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7"/>
          <p:cNvSpPr/>
          <p:nvPr/>
        </p:nvSpPr>
        <p:spPr>
          <a:xfrm flipH="1" rot="-6678767">
            <a:off x="-382065" y="106677"/>
            <a:ext cx="1054751" cy="1211761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52" name="Google Shape;52;p8"/>
          <p:cNvSpPr/>
          <p:nvPr/>
        </p:nvSpPr>
        <p:spPr>
          <a:xfrm flipH="1">
            <a:off x="6845922" y="4046043"/>
            <a:ext cx="2316065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8"/>
          <p:cNvSpPr/>
          <p:nvPr/>
        </p:nvSpPr>
        <p:spPr>
          <a:xfrm flipH="1">
            <a:off x="8290388" y="-90400"/>
            <a:ext cx="871587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-891450" y="-90399"/>
            <a:ext cx="1317091" cy="2067901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8"/>
          <p:cNvSpPr/>
          <p:nvPr/>
        </p:nvSpPr>
        <p:spPr>
          <a:xfrm rot="10800000">
            <a:off x="-401372" y="-70898"/>
            <a:ext cx="1054787" cy="1211798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8" name="Google Shape;58;p9"/>
          <p:cNvSpPr txBox="1"/>
          <p:nvPr>
            <p:ph idx="1" type="subTitle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9" name="Google Shape;59;p9"/>
          <p:cNvSpPr/>
          <p:nvPr/>
        </p:nvSpPr>
        <p:spPr>
          <a:xfrm flipH="1">
            <a:off x="6845922" y="4046043"/>
            <a:ext cx="2316065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9"/>
          <p:cNvSpPr/>
          <p:nvPr/>
        </p:nvSpPr>
        <p:spPr>
          <a:xfrm flipH="1">
            <a:off x="8290388" y="-90400"/>
            <a:ext cx="871587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9"/>
          <p:cNvSpPr/>
          <p:nvPr/>
        </p:nvSpPr>
        <p:spPr>
          <a:xfrm>
            <a:off x="-891450" y="-90399"/>
            <a:ext cx="1317091" cy="2067901"/>
          </a:xfrm>
          <a:custGeom>
            <a:rect b="b" l="l" r="r" t="t"/>
            <a:pathLst>
              <a:path extrusionOk="0" h="27955" w="29401">
                <a:moveTo>
                  <a:pt x="15772" y="1"/>
                </a:moveTo>
                <a:cubicBezTo>
                  <a:pt x="9763" y="1"/>
                  <a:pt x="5698" y="3755"/>
                  <a:pt x="3627" y="5287"/>
                </a:cubicBezTo>
                <a:cubicBezTo>
                  <a:pt x="1174" y="7092"/>
                  <a:pt x="0" y="11456"/>
                  <a:pt x="978" y="14314"/>
                </a:cubicBezTo>
                <a:cubicBezTo>
                  <a:pt x="1866" y="16902"/>
                  <a:pt x="3401" y="19174"/>
                  <a:pt x="3762" y="21927"/>
                </a:cubicBezTo>
                <a:cubicBezTo>
                  <a:pt x="3927" y="23221"/>
                  <a:pt x="3732" y="24229"/>
                  <a:pt x="4725" y="25252"/>
                </a:cubicBezTo>
                <a:cubicBezTo>
                  <a:pt x="5763" y="26321"/>
                  <a:pt x="7283" y="26907"/>
                  <a:pt x="8682" y="27329"/>
                </a:cubicBezTo>
                <a:cubicBezTo>
                  <a:pt x="9959" y="27714"/>
                  <a:pt x="11584" y="27954"/>
                  <a:pt x="13183" y="27954"/>
                </a:cubicBezTo>
                <a:cubicBezTo>
                  <a:pt x="14579" y="27954"/>
                  <a:pt x="15955" y="27772"/>
                  <a:pt x="17062" y="27344"/>
                </a:cubicBezTo>
                <a:cubicBezTo>
                  <a:pt x="18537" y="26772"/>
                  <a:pt x="19801" y="25463"/>
                  <a:pt x="20914" y="24365"/>
                </a:cubicBezTo>
                <a:cubicBezTo>
                  <a:pt x="22178" y="23101"/>
                  <a:pt x="23577" y="22168"/>
                  <a:pt x="24931" y="21040"/>
                </a:cubicBezTo>
                <a:cubicBezTo>
                  <a:pt x="27264" y="19069"/>
                  <a:pt x="28452" y="16661"/>
                  <a:pt x="28648" y="13652"/>
                </a:cubicBezTo>
                <a:cubicBezTo>
                  <a:pt x="28828" y="10839"/>
                  <a:pt x="29400" y="7032"/>
                  <a:pt x="27670" y="4550"/>
                </a:cubicBezTo>
                <a:cubicBezTo>
                  <a:pt x="26617" y="3060"/>
                  <a:pt x="24856" y="3000"/>
                  <a:pt x="23412" y="2142"/>
                </a:cubicBezTo>
                <a:cubicBezTo>
                  <a:pt x="22043" y="1300"/>
                  <a:pt x="20553" y="698"/>
                  <a:pt x="18988" y="352"/>
                </a:cubicBezTo>
                <a:cubicBezTo>
                  <a:pt x="17861" y="108"/>
                  <a:pt x="16789" y="1"/>
                  <a:pt x="15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>
            <a:off x="-401372" y="-70898"/>
            <a:ext cx="1054787" cy="1211798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/>
          <p:nvPr>
            <p:ph type="title"/>
          </p:nvPr>
        </p:nvSpPr>
        <p:spPr>
          <a:xfrm>
            <a:off x="720000" y="4140600"/>
            <a:ext cx="7704000" cy="4680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em Kufi"/>
              <a:buNone/>
              <a:defRPr sz="30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15.png"/><Relationship Id="rId7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Relationship Id="rId7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21.png"/><Relationship Id="rId5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g"/><Relationship Id="rId4" Type="http://schemas.openxmlformats.org/officeDocument/2006/relationships/image" Target="../media/image3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5.jpg"/><Relationship Id="rId5" Type="http://schemas.openxmlformats.org/officeDocument/2006/relationships/image" Target="../media/image5.png"/><Relationship Id="rId6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png"/><Relationship Id="rId4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Relationship Id="rId5" Type="http://schemas.openxmlformats.org/officeDocument/2006/relationships/image" Target="../media/image42.jpg"/><Relationship Id="rId6" Type="http://schemas.openxmlformats.org/officeDocument/2006/relationships/image" Target="../media/image4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1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28.png"/><Relationship Id="rId6" Type="http://schemas.openxmlformats.org/officeDocument/2006/relationships/image" Target="../media/image2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hyperlink" Target="https://drive.google.com/file/d/1hkCerE5yyIyuPm4D6pwGk9C3bq7bmIJ4/view?usp=sharing" TargetMode="Externa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hyperlink" Target="https://www.demandsage.com/smartwatch-statistics/#:~:text=173%20million%20smartwatches%20were%20shipped%20worldwide%20in%20the%20year%202022" TargetMode="External"/><Relationship Id="rId4" Type="http://schemas.openxmlformats.org/officeDocument/2006/relationships/hyperlink" Target="https://www.pewresearch.org/internet/2011/08/15/how-americans-use-their-cell-phones/" TargetMode="External"/><Relationship Id="rId5" Type="http://schemas.openxmlformats.org/officeDocument/2006/relationships/hyperlink" Target="https://www.statista.com/chart/10783/use-cases-for-smartwatches/" TargetMode="External"/><Relationship Id="rId6" Type="http://schemas.openxmlformats.org/officeDocument/2006/relationships/hyperlink" Target="https://www.statista.com/statistics/263437/global-smartphone-sales-to-end-users-since-2007/#:~:text=In%202022%2C%20smartphone%20vendors%20sold,to%201.34%20billion%20in%202023" TargetMode="Externa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7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/>
          <p:nvPr>
            <p:ph type="ctrTitle"/>
          </p:nvPr>
        </p:nvSpPr>
        <p:spPr>
          <a:xfrm>
            <a:off x="1440150" y="953800"/>
            <a:ext cx="6263700" cy="230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Assignment 5: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Low-Fi Prototyping</a:t>
            </a:r>
            <a:endParaRPr sz="5400"/>
          </a:p>
        </p:txBody>
      </p:sp>
      <p:sp>
        <p:nvSpPr>
          <p:cNvPr id="196" name="Google Shape;196;p24"/>
          <p:cNvSpPr txBox="1"/>
          <p:nvPr>
            <p:ph idx="1" type="subTitle"/>
          </p:nvPr>
        </p:nvSpPr>
        <p:spPr>
          <a:xfrm>
            <a:off x="1730850" y="3517925"/>
            <a:ext cx="56823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Hamidou Guechtouli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Blaine Wells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Melody Fuentes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Dante Danelian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7" name="Google Shape;197;p24"/>
          <p:cNvSpPr/>
          <p:nvPr/>
        </p:nvSpPr>
        <p:spPr>
          <a:xfrm>
            <a:off x="-18376" y="0"/>
            <a:ext cx="2628673" cy="1922263"/>
          </a:xfrm>
          <a:custGeom>
            <a:rect b="b" l="l" r="r" t="t"/>
            <a:pathLst>
              <a:path extrusionOk="0" h="61611" w="58679">
                <a:moveTo>
                  <a:pt x="0" y="0"/>
                </a:moveTo>
                <a:lnTo>
                  <a:pt x="0" y="61221"/>
                </a:lnTo>
                <a:cubicBezTo>
                  <a:pt x="1143" y="61483"/>
                  <a:pt x="2397" y="61611"/>
                  <a:pt x="3699" y="61611"/>
                </a:cubicBezTo>
                <a:cubicBezTo>
                  <a:pt x="9201" y="61611"/>
                  <a:pt x="15583" y="59335"/>
                  <a:pt x="18296" y="55308"/>
                </a:cubicBezTo>
                <a:cubicBezTo>
                  <a:pt x="20673" y="51772"/>
                  <a:pt x="21260" y="45694"/>
                  <a:pt x="21681" y="41466"/>
                </a:cubicBezTo>
                <a:cubicBezTo>
                  <a:pt x="21982" y="38367"/>
                  <a:pt x="21064" y="35357"/>
                  <a:pt x="21064" y="32273"/>
                </a:cubicBezTo>
                <a:cubicBezTo>
                  <a:pt x="21064" y="29324"/>
                  <a:pt x="21952" y="26857"/>
                  <a:pt x="23216" y="24254"/>
                </a:cubicBezTo>
                <a:cubicBezTo>
                  <a:pt x="25641" y="19242"/>
                  <a:pt x="29708" y="17123"/>
                  <a:pt x="34841" y="17123"/>
                </a:cubicBezTo>
                <a:cubicBezTo>
                  <a:pt x="35503" y="17123"/>
                  <a:pt x="36182" y="17159"/>
                  <a:pt x="36877" y="17227"/>
                </a:cubicBezTo>
                <a:cubicBezTo>
                  <a:pt x="39682" y="17497"/>
                  <a:pt x="43430" y="18201"/>
                  <a:pt x="47020" y="18201"/>
                </a:cubicBezTo>
                <a:cubicBezTo>
                  <a:pt x="50439" y="18201"/>
                  <a:pt x="53715" y="17562"/>
                  <a:pt x="55895" y="15301"/>
                </a:cubicBezTo>
                <a:cubicBezTo>
                  <a:pt x="58679" y="12428"/>
                  <a:pt x="57701" y="6831"/>
                  <a:pt x="56497" y="3491"/>
                </a:cubicBezTo>
                <a:cubicBezTo>
                  <a:pt x="56031" y="2242"/>
                  <a:pt x="55384" y="1068"/>
                  <a:pt x="545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-18376" y="0"/>
            <a:ext cx="2191897" cy="1967378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0" y="4244250"/>
            <a:ext cx="1405300" cy="899275"/>
          </a:xfrm>
          <a:custGeom>
            <a:rect b="b" l="l" r="r" t="t"/>
            <a:pathLst>
              <a:path extrusionOk="0" h="35971" w="56212">
                <a:moveTo>
                  <a:pt x="36763" y="0"/>
                </a:moveTo>
                <a:cubicBezTo>
                  <a:pt x="24800" y="0"/>
                  <a:pt x="10221" y="4623"/>
                  <a:pt x="0" y="11266"/>
                </a:cubicBezTo>
                <a:lnTo>
                  <a:pt x="0" y="35971"/>
                </a:lnTo>
                <a:lnTo>
                  <a:pt x="23412" y="35971"/>
                </a:lnTo>
                <a:cubicBezTo>
                  <a:pt x="23682" y="35324"/>
                  <a:pt x="23953" y="34707"/>
                  <a:pt x="24239" y="34105"/>
                </a:cubicBezTo>
                <a:cubicBezTo>
                  <a:pt x="30573" y="21030"/>
                  <a:pt x="39119" y="25078"/>
                  <a:pt x="51051" y="20850"/>
                </a:cubicBezTo>
                <a:cubicBezTo>
                  <a:pt x="55595" y="19240"/>
                  <a:pt x="56211" y="11958"/>
                  <a:pt x="53834" y="6948"/>
                </a:cubicBezTo>
                <a:cubicBezTo>
                  <a:pt x="51457" y="1952"/>
                  <a:pt x="44897" y="463"/>
                  <a:pt x="39751" y="102"/>
                </a:cubicBezTo>
                <a:cubicBezTo>
                  <a:pt x="38777" y="33"/>
                  <a:pt x="37779" y="0"/>
                  <a:pt x="367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4"/>
          <p:cNvSpPr/>
          <p:nvPr/>
        </p:nvSpPr>
        <p:spPr>
          <a:xfrm flipH="1">
            <a:off x="-61487" y="2796375"/>
            <a:ext cx="871587" cy="2347150"/>
          </a:xfrm>
          <a:custGeom>
            <a:rect b="b" l="l" r="r" t="t"/>
            <a:pathLst>
              <a:path extrusionOk="0" h="93886" w="51187">
                <a:moveTo>
                  <a:pt x="50344" y="1"/>
                </a:moveTo>
                <a:cubicBezTo>
                  <a:pt x="49366" y="888"/>
                  <a:pt x="48327" y="1731"/>
                  <a:pt x="47244" y="2513"/>
                </a:cubicBezTo>
                <a:cubicBezTo>
                  <a:pt x="40323" y="7508"/>
                  <a:pt x="32198" y="10292"/>
                  <a:pt x="24630" y="14128"/>
                </a:cubicBezTo>
                <a:cubicBezTo>
                  <a:pt x="20282" y="16325"/>
                  <a:pt x="16009" y="18913"/>
                  <a:pt x="12624" y="22464"/>
                </a:cubicBezTo>
                <a:cubicBezTo>
                  <a:pt x="9223" y="26000"/>
                  <a:pt x="7102" y="30288"/>
                  <a:pt x="6500" y="35162"/>
                </a:cubicBezTo>
                <a:cubicBezTo>
                  <a:pt x="5808" y="40699"/>
                  <a:pt x="6620" y="46326"/>
                  <a:pt x="7267" y="51833"/>
                </a:cubicBezTo>
                <a:cubicBezTo>
                  <a:pt x="7990" y="57926"/>
                  <a:pt x="8245" y="64005"/>
                  <a:pt x="7508" y="70098"/>
                </a:cubicBezTo>
                <a:cubicBezTo>
                  <a:pt x="6500" y="78419"/>
                  <a:pt x="3957" y="86483"/>
                  <a:pt x="0" y="93886"/>
                </a:cubicBezTo>
                <a:lnTo>
                  <a:pt x="662" y="93886"/>
                </a:lnTo>
                <a:cubicBezTo>
                  <a:pt x="3656" y="88229"/>
                  <a:pt x="5838" y="82180"/>
                  <a:pt x="7132" y="75906"/>
                </a:cubicBezTo>
                <a:cubicBezTo>
                  <a:pt x="8396" y="69752"/>
                  <a:pt x="8817" y="63433"/>
                  <a:pt x="8381" y="57159"/>
                </a:cubicBezTo>
                <a:cubicBezTo>
                  <a:pt x="7975" y="51412"/>
                  <a:pt x="6876" y="45724"/>
                  <a:pt x="6831" y="39947"/>
                </a:cubicBezTo>
                <a:cubicBezTo>
                  <a:pt x="6801" y="37103"/>
                  <a:pt x="7012" y="34214"/>
                  <a:pt x="7824" y="31476"/>
                </a:cubicBezTo>
                <a:cubicBezTo>
                  <a:pt x="8591" y="28964"/>
                  <a:pt x="9840" y="26631"/>
                  <a:pt x="11510" y="24585"/>
                </a:cubicBezTo>
                <a:cubicBezTo>
                  <a:pt x="14700" y="20583"/>
                  <a:pt x="19078" y="17709"/>
                  <a:pt x="23562" y="15332"/>
                </a:cubicBezTo>
                <a:cubicBezTo>
                  <a:pt x="31281" y="11240"/>
                  <a:pt x="39676" y="8471"/>
                  <a:pt x="46883" y="3461"/>
                </a:cubicBezTo>
                <a:cubicBezTo>
                  <a:pt x="48403" y="2423"/>
                  <a:pt x="49847" y="1264"/>
                  <a:pt x="51186" y="1"/>
                </a:cubicBezTo>
                <a:close/>
              </a:path>
            </a:pathLst>
          </a:cu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6827935" y="4018050"/>
            <a:ext cx="2316065" cy="1124923"/>
          </a:xfrm>
          <a:custGeom>
            <a:rect b="b" l="l" r="r" t="t"/>
            <a:pathLst>
              <a:path extrusionOk="0" h="29049" w="59808">
                <a:moveTo>
                  <a:pt x="3282" y="1"/>
                </a:moveTo>
                <a:cubicBezTo>
                  <a:pt x="1243" y="1"/>
                  <a:pt x="0" y="507"/>
                  <a:pt x="0" y="507"/>
                </a:cubicBezTo>
                <a:lnTo>
                  <a:pt x="0" y="29049"/>
                </a:lnTo>
                <a:lnTo>
                  <a:pt x="59807" y="29049"/>
                </a:lnTo>
                <a:cubicBezTo>
                  <a:pt x="59566" y="10031"/>
                  <a:pt x="28391" y="23391"/>
                  <a:pt x="18882" y="10046"/>
                </a:cubicBezTo>
                <a:cubicBezTo>
                  <a:pt x="12843" y="1547"/>
                  <a:pt x="6847" y="1"/>
                  <a:pt x="32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4"/>
          <p:cNvSpPr/>
          <p:nvPr/>
        </p:nvSpPr>
        <p:spPr>
          <a:xfrm>
            <a:off x="7996350" y="-34200"/>
            <a:ext cx="1147650" cy="1021775"/>
          </a:xfrm>
          <a:custGeom>
            <a:rect b="b" l="l" r="r" t="t"/>
            <a:pathLst>
              <a:path extrusionOk="0" h="40871" w="45906">
                <a:moveTo>
                  <a:pt x="10789" y="0"/>
                </a:moveTo>
                <a:cubicBezTo>
                  <a:pt x="10789" y="0"/>
                  <a:pt x="1" y="6018"/>
                  <a:pt x="6034" y="14790"/>
                </a:cubicBezTo>
                <a:cubicBezTo>
                  <a:pt x="12067" y="23562"/>
                  <a:pt x="8727" y="25683"/>
                  <a:pt x="8727" y="28196"/>
                </a:cubicBezTo>
                <a:cubicBezTo>
                  <a:pt x="8727" y="30693"/>
                  <a:pt x="4289" y="35989"/>
                  <a:pt x="10804" y="39931"/>
                </a:cubicBezTo>
                <a:cubicBezTo>
                  <a:pt x="11893" y="40590"/>
                  <a:pt x="12773" y="40870"/>
                  <a:pt x="13503" y="40870"/>
                </a:cubicBezTo>
                <a:cubicBezTo>
                  <a:pt x="17123" y="40870"/>
                  <a:pt x="17032" y="33951"/>
                  <a:pt x="20463" y="31972"/>
                </a:cubicBezTo>
                <a:cubicBezTo>
                  <a:pt x="21906" y="31140"/>
                  <a:pt x="23233" y="31032"/>
                  <a:pt x="24424" y="31032"/>
                </a:cubicBezTo>
                <a:cubicBezTo>
                  <a:pt x="24838" y="31032"/>
                  <a:pt x="25237" y="31045"/>
                  <a:pt x="25617" y="31045"/>
                </a:cubicBezTo>
                <a:cubicBezTo>
                  <a:pt x="27264" y="31045"/>
                  <a:pt x="28584" y="30801"/>
                  <a:pt x="29506" y="28196"/>
                </a:cubicBezTo>
                <a:cubicBezTo>
                  <a:pt x="30101" y="26508"/>
                  <a:pt x="31705" y="26242"/>
                  <a:pt x="33730" y="26242"/>
                </a:cubicBezTo>
                <a:cubicBezTo>
                  <a:pt x="34659" y="26242"/>
                  <a:pt x="35677" y="26298"/>
                  <a:pt x="36726" y="26298"/>
                </a:cubicBezTo>
                <a:cubicBezTo>
                  <a:pt x="40092" y="26298"/>
                  <a:pt x="43781" y="25722"/>
                  <a:pt x="45906" y="20868"/>
                </a:cubicBezTo>
                <a:lnTo>
                  <a:pt x="459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4"/>
          <p:cNvSpPr/>
          <p:nvPr/>
        </p:nvSpPr>
        <p:spPr>
          <a:xfrm rot="6678767">
            <a:off x="8358214" y="71452"/>
            <a:ext cx="1054751" cy="1211761"/>
          </a:xfrm>
          <a:custGeom>
            <a:rect b="b" l="l" r="r" t="t"/>
            <a:pathLst>
              <a:path extrusionOk="0" h="63057" w="48929">
                <a:moveTo>
                  <a:pt x="45438" y="0"/>
                </a:moveTo>
                <a:cubicBezTo>
                  <a:pt x="45814" y="1790"/>
                  <a:pt x="46070" y="3536"/>
                  <a:pt x="46296" y="4995"/>
                </a:cubicBezTo>
                <a:lnTo>
                  <a:pt x="46356" y="5447"/>
                </a:lnTo>
                <a:cubicBezTo>
                  <a:pt x="46732" y="7824"/>
                  <a:pt x="47184" y="10788"/>
                  <a:pt x="46251" y="12729"/>
                </a:cubicBezTo>
                <a:cubicBezTo>
                  <a:pt x="45228" y="14910"/>
                  <a:pt x="41361" y="15813"/>
                  <a:pt x="39510" y="16234"/>
                </a:cubicBezTo>
                <a:cubicBezTo>
                  <a:pt x="38171" y="16550"/>
                  <a:pt x="36817" y="16806"/>
                  <a:pt x="35508" y="17047"/>
                </a:cubicBezTo>
                <a:cubicBezTo>
                  <a:pt x="33026" y="17528"/>
                  <a:pt x="30468" y="18010"/>
                  <a:pt x="27895" y="18882"/>
                </a:cubicBezTo>
                <a:cubicBezTo>
                  <a:pt x="23426" y="20402"/>
                  <a:pt x="19123" y="22057"/>
                  <a:pt x="15542" y="25397"/>
                </a:cubicBezTo>
                <a:cubicBezTo>
                  <a:pt x="10442" y="30167"/>
                  <a:pt x="10562" y="36681"/>
                  <a:pt x="10683" y="43001"/>
                </a:cubicBezTo>
                <a:cubicBezTo>
                  <a:pt x="10713" y="43918"/>
                  <a:pt x="10728" y="44881"/>
                  <a:pt x="10728" y="45814"/>
                </a:cubicBezTo>
                <a:cubicBezTo>
                  <a:pt x="10728" y="50809"/>
                  <a:pt x="9088" y="54390"/>
                  <a:pt x="5416" y="57414"/>
                </a:cubicBezTo>
                <a:cubicBezTo>
                  <a:pt x="3445" y="59009"/>
                  <a:pt x="1730" y="60213"/>
                  <a:pt x="0" y="61161"/>
                </a:cubicBezTo>
                <a:lnTo>
                  <a:pt x="0" y="63056"/>
                </a:lnTo>
                <a:cubicBezTo>
                  <a:pt x="2121" y="61988"/>
                  <a:pt x="4168" y="60619"/>
                  <a:pt x="6485" y="58723"/>
                </a:cubicBezTo>
                <a:cubicBezTo>
                  <a:pt x="10592" y="55338"/>
                  <a:pt x="12428" y="51366"/>
                  <a:pt x="12413" y="45799"/>
                </a:cubicBezTo>
                <a:cubicBezTo>
                  <a:pt x="12413" y="44866"/>
                  <a:pt x="12398" y="43903"/>
                  <a:pt x="12383" y="42970"/>
                </a:cubicBezTo>
                <a:cubicBezTo>
                  <a:pt x="12247" y="36757"/>
                  <a:pt x="12142" y="30889"/>
                  <a:pt x="16686" y="26631"/>
                </a:cubicBezTo>
                <a:cubicBezTo>
                  <a:pt x="20026" y="23516"/>
                  <a:pt x="24149" y="21952"/>
                  <a:pt x="28437" y="20477"/>
                </a:cubicBezTo>
                <a:cubicBezTo>
                  <a:pt x="30889" y="19650"/>
                  <a:pt x="33281" y="19198"/>
                  <a:pt x="35824" y="18717"/>
                </a:cubicBezTo>
                <a:cubicBezTo>
                  <a:pt x="37133" y="18461"/>
                  <a:pt x="38517" y="18205"/>
                  <a:pt x="39886" y="17874"/>
                </a:cubicBezTo>
                <a:cubicBezTo>
                  <a:pt x="43272" y="17092"/>
                  <a:pt x="46567" y="16009"/>
                  <a:pt x="47785" y="13451"/>
                </a:cubicBezTo>
                <a:cubicBezTo>
                  <a:pt x="48929" y="11044"/>
                  <a:pt x="48432" y="7794"/>
                  <a:pt x="48026" y="5191"/>
                </a:cubicBezTo>
                <a:lnTo>
                  <a:pt x="47966" y="4739"/>
                </a:lnTo>
                <a:cubicBezTo>
                  <a:pt x="47740" y="3340"/>
                  <a:pt x="47500" y="1700"/>
                  <a:pt x="471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 txBox="1"/>
          <p:nvPr>
            <p:ph type="title"/>
          </p:nvPr>
        </p:nvSpPr>
        <p:spPr>
          <a:xfrm>
            <a:off x="2052800" y="255650"/>
            <a:ext cx="5106600" cy="8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chemeClr val="dk2"/>
                </a:solidFill>
              </a:rPr>
              <a:t>iOS Mobile</a:t>
            </a:r>
            <a:r>
              <a:rPr lang="en" sz="3600"/>
              <a:t> Realizations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292" r="12292" t="0"/>
          <a:stretch/>
        </p:blipFill>
        <p:spPr>
          <a:xfrm>
            <a:off x="89263" y="1306100"/>
            <a:ext cx="1706400" cy="3367500"/>
          </a:xfrm>
          <a:prstGeom prst="flowChartAlternateProcess">
            <a:avLst/>
          </a:prstGeom>
        </p:spPr>
      </p:pic>
      <p:pic>
        <p:nvPicPr>
          <p:cNvPr id="323" name="Google Shape;323;p3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8026" r="8017" t="0"/>
          <a:stretch/>
        </p:blipFill>
        <p:spPr>
          <a:xfrm>
            <a:off x="1904029" y="1306100"/>
            <a:ext cx="1706400" cy="3367500"/>
          </a:xfrm>
          <a:prstGeom prst="flowChartAlternateProcess">
            <a:avLst/>
          </a:prstGeom>
        </p:spPr>
      </p:pic>
      <p:pic>
        <p:nvPicPr>
          <p:cNvPr id="324" name="Google Shape;324;p33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14719" r="14719" t="0"/>
          <a:stretch/>
        </p:blipFill>
        <p:spPr>
          <a:xfrm>
            <a:off x="3718795" y="1306100"/>
            <a:ext cx="1706400" cy="3367500"/>
          </a:xfrm>
          <a:prstGeom prst="flowChartAlternateProcess">
            <a:avLst/>
          </a:prstGeom>
        </p:spPr>
      </p:pic>
      <p:pic>
        <p:nvPicPr>
          <p:cNvPr id="325" name="Google Shape;325;p33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16128" r="16134" t="0"/>
          <a:stretch/>
        </p:blipFill>
        <p:spPr>
          <a:xfrm>
            <a:off x="5533562" y="1306100"/>
            <a:ext cx="1706400" cy="3367500"/>
          </a:xfrm>
          <a:prstGeom prst="flowChartAlternateProcess">
            <a:avLst/>
          </a:prstGeom>
        </p:spPr>
      </p:pic>
      <p:pic>
        <p:nvPicPr>
          <p:cNvPr id="326" name="Google Shape;326;p33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11690" r="11698" t="0"/>
          <a:stretch/>
        </p:blipFill>
        <p:spPr>
          <a:xfrm>
            <a:off x="7348328" y="1306100"/>
            <a:ext cx="1706400" cy="336750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"/>
          <p:cNvSpPr txBox="1"/>
          <p:nvPr>
            <p:ph type="title"/>
          </p:nvPr>
        </p:nvSpPr>
        <p:spPr>
          <a:xfrm>
            <a:off x="1483350" y="255650"/>
            <a:ext cx="6177300" cy="8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chemeClr val="dk2"/>
                </a:solidFill>
              </a:rPr>
              <a:t>Wearable</a:t>
            </a:r>
            <a:r>
              <a:rPr lang="en" sz="3600"/>
              <a:t> Realizations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3504" l="0" r="0" t="13497"/>
          <a:stretch/>
        </p:blipFill>
        <p:spPr>
          <a:xfrm>
            <a:off x="1108925" y="986200"/>
            <a:ext cx="2603400" cy="1704300"/>
          </a:xfrm>
          <a:prstGeom prst="flowChartAlternateProcess">
            <a:avLst/>
          </a:prstGeom>
        </p:spPr>
      </p:pic>
      <p:pic>
        <p:nvPicPr>
          <p:cNvPr id="333" name="Google Shape;333;p3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3831" l="0" r="0" t="3831"/>
          <a:stretch/>
        </p:blipFill>
        <p:spPr>
          <a:xfrm>
            <a:off x="459650" y="2842925"/>
            <a:ext cx="2603400" cy="2228400"/>
          </a:xfrm>
          <a:prstGeom prst="flowChartAlternateProcess">
            <a:avLst/>
          </a:prstGeom>
        </p:spPr>
      </p:pic>
      <p:pic>
        <p:nvPicPr>
          <p:cNvPr id="334" name="Google Shape;334;p34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23065" l="0" r="0" t="0"/>
          <a:stretch/>
        </p:blipFill>
        <p:spPr>
          <a:xfrm>
            <a:off x="4623825" y="986200"/>
            <a:ext cx="3158700" cy="2067900"/>
          </a:xfrm>
          <a:prstGeom prst="flowChartAlternateProcess">
            <a:avLst/>
          </a:prstGeom>
        </p:spPr>
      </p:pic>
      <p:pic>
        <p:nvPicPr>
          <p:cNvPr id="335" name="Google Shape;335;p34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12417" l="0" r="0" t="12417"/>
          <a:stretch/>
        </p:blipFill>
        <p:spPr>
          <a:xfrm>
            <a:off x="3270300" y="3262250"/>
            <a:ext cx="2603400" cy="1704300"/>
          </a:xfrm>
          <a:prstGeom prst="flowChartAlternateProcess">
            <a:avLst/>
          </a:prstGeom>
        </p:spPr>
      </p:pic>
      <p:pic>
        <p:nvPicPr>
          <p:cNvPr id="336" name="Google Shape;336;p34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16328" l="0" r="0" t="16335"/>
          <a:stretch/>
        </p:blipFill>
        <p:spPr>
          <a:xfrm>
            <a:off x="6385025" y="3262250"/>
            <a:ext cx="2603400" cy="170430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/>
          <p:nvPr/>
        </p:nvSpPr>
        <p:spPr>
          <a:xfrm>
            <a:off x="1333929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2" name="Google Shape;342;p35"/>
          <p:cNvCxnSpPr>
            <a:stCxn id="341" idx="4"/>
            <a:endCxn id="343" idx="0"/>
          </p:cNvCxnSpPr>
          <p:nvPr/>
        </p:nvCxnSpPr>
        <p:spPr>
          <a:xfrm>
            <a:off x="1685679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4" name="Google Shape;344;p35"/>
          <p:cNvSpPr/>
          <p:nvPr/>
        </p:nvSpPr>
        <p:spPr>
          <a:xfrm>
            <a:off x="3537837" y="1092375"/>
            <a:ext cx="703500" cy="7035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5" name="Google Shape;345;p35"/>
          <p:cNvCxnSpPr>
            <a:stCxn id="344" idx="4"/>
            <a:endCxn id="346" idx="0"/>
          </p:cNvCxnSpPr>
          <p:nvPr/>
        </p:nvCxnSpPr>
        <p:spPr>
          <a:xfrm>
            <a:off x="3889587" y="1795875"/>
            <a:ext cx="0" cy="2532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7" name="Google Shape;347;p35"/>
          <p:cNvSpPr/>
          <p:nvPr/>
        </p:nvSpPr>
        <p:spPr>
          <a:xfrm>
            <a:off x="5741746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8" name="Google Shape;348;p35"/>
          <p:cNvCxnSpPr>
            <a:stCxn id="347" idx="4"/>
            <a:endCxn id="349" idx="0"/>
          </p:cNvCxnSpPr>
          <p:nvPr/>
        </p:nvCxnSpPr>
        <p:spPr>
          <a:xfrm>
            <a:off x="6093496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0" name="Google Shape;350;p3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351" name="Google Shape;351;p35"/>
          <p:cNvSpPr txBox="1"/>
          <p:nvPr>
            <p:ph idx="2" type="title"/>
          </p:nvPr>
        </p:nvSpPr>
        <p:spPr>
          <a:xfrm>
            <a:off x="1333929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352" name="Google Shape;352;p35"/>
          <p:cNvSpPr txBox="1"/>
          <p:nvPr>
            <p:ph idx="3" type="title"/>
          </p:nvPr>
        </p:nvSpPr>
        <p:spPr>
          <a:xfrm>
            <a:off x="3537837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</a:t>
            </a:r>
            <a:endParaRPr b="1"/>
          </a:p>
        </p:txBody>
      </p:sp>
      <p:sp>
        <p:nvSpPr>
          <p:cNvPr id="353" name="Google Shape;353;p35"/>
          <p:cNvSpPr txBox="1"/>
          <p:nvPr>
            <p:ph idx="4" type="title"/>
          </p:nvPr>
        </p:nvSpPr>
        <p:spPr>
          <a:xfrm>
            <a:off x="5741746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343" name="Google Shape;343;p35"/>
          <p:cNvSpPr txBox="1"/>
          <p:nvPr>
            <p:ph idx="1" type="subTitle"/>
          </p:nvPr>
        </p:nvSpPr>
        <p:spPr>
          <a:xfrm>
            <a:off x="582300" y="204905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Sketching Explorations</a:t>
            </a:r>
            <a:endParaRPr/>
          </a:p>
        </p:txBody>
      </p:sp>
      <p:sp>
        <p:nvSpPr>
          <p:cNvPr id="346" name="Google Shape;346;p35"/>
          <p:cNvSpPr txBox="1"/>
          <p:nvPr>
            <p:ph idx="5" type="subTitle"/>
          </p:nvPr>
        </p:nvSpPr>
        <p:spPr>
          <a:xfrm>
            <a:off x="2786205" y="2049048"/>
            <a:ext cx="2206500" cy="750300"/>
          </a:xfrm>
          <a:prstGeom prst="rect">
            <a:avLst/>
          </a:prstGeom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Interface/</a:t>
            </a:r>
            <a:endParaRPr b="1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Rationale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49" name="Google Shape;349;p35"/>
          <p:cNvSpPr txBox="1"/>
          <p:nvPr>
            <p:ph idx="6" type="subTitle"/>
          </p:nvPr>
        </p:nvSpPr>
        <p:spPr>
          <a:xfrm>
            <a:off x="4990114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Construction</a:t>
            </a:r>
            <a:endParaRPr/>
          </a:p>
        </p:txBody>
      </p:sp>
      <p:sp>
        <p:nvSpPr>
          <p:cNvPr id="354" name="Google Shape;354;p35"/>
          <p:cNvSpPr/>
          <p:nvPr/>
        </p:nvSpPr>
        <p:spPr>
          <a:xfrm>
            <a:off x="2437291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5" name="Google Shape;355;p35"/>
          <p:cNvCxnSpPr>
            <a:stCxn id="354" idx="4"/>
            <a:endCxn id="356" idx="0"/>
          </p:cNvCxnSpPr>
          <p:nvPr/>
        </p:nvCxnSpPr>
        <p:spPr>
          <a:xfrm>
            <a:off x="2789041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7" name="Google Shape;357;p35"/>
          <p:cNvSpPr/>
          <p:nvPr/>
        </p:nvSpPr>
        <p:spPr>
          <a:xfrm>
            <a:off x="4641200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8" name="Google Shape;358;p35"/>
          <p:cNvCxnSpPr>
            <a:stCxn id="357" idx="4"/>
            <a:endCxn id="359" idx="0"/>
          </p:cNvCxnSpPr>
          <p:nvPr/>
        </p:nvCxnSpPr>
        <p:spPr>
          <a:xfrm>
            <a:off x="4992950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0" name="Google Shape;360;p35"/>
          <p:cNvSpPr/>
          <p:nvPr/>
        </p:nvSpPr>
        <p:spPr>
          <a:xfrm>
            <a:off x="6845108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1" name="Google Shape;361;p35"/>
          <p:cNvCxnSpPr>
            <a:stCxn id="360" idx="4"/>
            <a:endCxn id="362" idx="0"/>
          </p:cNvCxnSpPr>
          <p:nvPr/>
        </p:nvCxnSpPr>
        <p:spPr>
          <a:xfrm>
            <a:off x="7196858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3" name="Google Shape;363;p35"/>
          <p:cNvSpPr txBox="1"/>
          <p:nvPr>
            <p:ph idx="2" type="title"/>
          </p:nvPr>
        </p:nvSpPr>
        <p:spPr>
          <a:xfrm>
            <a:off x="2437291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364" name="Google Shape;364;p35"/>
          <p:cNvSpPr txBox="1"/>
          <p:nvPr>
            <p:ph idx="3" type="title"/>
          </p:nvPr>
        </p:nvSpPr>
        <p:spPr>
          <a:xfrm>
            <a:off x="4641200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sp>
        <p:nvSpPr>
          <p:cNvPr id="365" name="Google Shape;365;p35"/>
          <p:cNvSpPr txBox="1"/>
          <p:nvPr>
            <p:ph idx="4" type="title"/>
          </p:nvPr>
        </p:nvSpPr>
        <p:spPr>
          <a:xfrm>
            <a:off x="6845108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sp>
        <p:nvSpPr>
          <p:cNvPr id="356" name="Google Shape;356;p35"/>
          <p:cNvSpPr txBox="1"/>
          <p:nvPr>
            <p:ph idx="1" type="subTitle"/>
          </p:nvPr>
        </p:nvSpPr>
        <p:spPr>
          <a:xfrm>
            <a:off x="1685663" y="388180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Task Flows</a:t>
            </a:r>
            <a:endParaRPr/>
          </a:p>
        </p:txBody>
      </p:sp>
      <p:sp>
        <p:nvSpPr>
          <p:cNvPr id="359" name="Google Shape;359;p35"/>
          <p:cNvSpPr txBox="1"/>
          <p:nvPr>
            <p:ph idx="5" type="subTitle"/>
          </p:nvPr>
        </p:nvSpPr>
        <p:spPr>
          <a:xfrm>
            <a:off x="3889567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Methodology</a:t>
            </a:r>
            <a:endParaRPr/>
          </a:p>
        </p:txBody>
      </p:sp>
      <p:sp>
        <p:nvSpPr>
          <p:cNvPr id="362" name="Google Shape;362;p35"/>
          <p:cNvSpPr txBox="1"/>
          <p:nvPr>
            <p:ph idx="6" type="subTitle"/>
          </p:nvPr>
        </p:nvSpPr>
        <p:spPr>
          <a:xfrm>
            <a:off x="6093476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/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/>
          <p:nvPr>
            <p:ph type="title"/>
          </p:nvPr>
        </p:nvSpPr>
        <p:spPr>
          <a:xfrm>
            <a:off x="720000" y="1035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chemeClr val="dk2"/>
                </a:solidFill>
              </a:rPr>
              <a:t>Wearable</a:t>
            </a:r>
            <a:r>
              <a:rPr b="1" lang="en" sz="3600">
                <a:solidFill>
                  <a:schemeClr val="dk2"/>
                </a:solidFill>
              </a:rPr>
              <a:t> </a:t>
            </a:r>
            <a:r>
              <a:rPr lang="en" sz="3600"/>
              <a:t>vs Mobile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6"/>
          <p:cNvSpPr txBox="1"/>
          <p:nvPr/>
        </p:nvSpPr>
        <p:spPr>
          <a:xfrm>
            <a:off x="1014775" y="978700"/>
            <a:ext cx="3746100" cy="3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latin typeface="Nunito"/>
                <a:ea typeface="Nunito"/>
                <a:cs typeface="Nunito"/>
                <a:sym typeface="Nunito"/>
              </a:rPr>
              <a:t>Pros</a:t>
            </a:r>
            <a:endParaRPr b="1" sz="2200" u="sng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 u="sng">
              <a:latin typeface="Nunito"/>
              <a:ea typeface="Nunito"/>
              <a:cs typeface="Nunito"/>
              <a:sym typeface="Nuni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Simplified, minimalist user interaction/interface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Very easy and guaranteed on-person reminders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Novel app medium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 u="sng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2" name="Google Shape;372;p36"/>
          <p:cNvSpPr txBox="1"/>
          <p:nvPr/>
        </p:nvSpPr>
        <p:spPr>
          <a:xfrm>
            <a:off x="4760725" y="970800"/>
            <a:ext cx="3430200" cy="3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latin typeface="Nunito"/>
                <a:ea typeface="Nunito"/>
                <a:cs typeface="Nunito"/>
                <a:sym typeface="Nunito"/>
              </a:rPr>
              <a:t>Cons</a:t>
            </a:r>
            <a:endParaRPr b="1" sz="2200" u="sng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 u="sng">
              <a:latin typeface="Nunito"/>
              <a:ea typeface="Nunito"/>
              <a:cs typeface="Nunito"/>
              <a:sym typeface="Nuni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Limited screen size, less immersive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Less storage space to hold all user input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Lack of detailed recording capabilities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 u="sng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7"/>
          <p:cNvSpPr txBox="1"/>
          <p:nvPr>
            <p:ph type="title"/>
          </p:nvPr>
        </p:nvSpPr>
        <p:spPr>
          <a:xfrm>
            <a:off x="720000" y="1035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Wearable vs</a:t>
            </a:r>
            <a:r>
              <a:rPr b="1" lang="en" sz="3600">
                <a:solidFill>
                  <a:schemeClr val="dk2"/>
                </a:solidFill>
              </a:rPr>
              <a:t> </a:t>
            </a:r>
            <a:r>
              <a:rPr b="1" lang="en" sz="3600" u="sng">
                <a:solidFill>
                  <a:schemeClr val="dk2"/>
                </a:solidFill>
              </a:rPr>
              <a:t>Mobile</a:t>
            </a:r>
            <a:endParaRPr b="1" sz="3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7"/>
          <p:cNvSpPr txBox="1"/>
          <p:nvPr/>
        </p:nvSpPr>
        <p:spPr>
          <a:xfrm>
            <a:off x="1014775" y="1046950"/>
            <a:ext cx="3602400" cy="3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latin typeface="Nunito"/>
                <a:ea typeface="Nunito"/>
                <a:cs typeface="Nunito"/>
                <a:sym typeface="Nunito"/>
              </a:rPr>
              <a:t>Pros</a:t>
            </a:r>
            <a:endParaRPr b="1" sz="2200" u="sng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 u="sng">
              <a:latin typeface="Nunito"/>
              <a:ea typeface="Nunito"/>
              <a:cs typeface="Nunito"/>
              <a:sym typeface="Nuni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Larger, more detailed and immersive display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More storage space to hold all user input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High quality video, picture, and audio recording capabilities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9" name="Google Shape;379;p37"/>
          <p:cNvSpPr txBox="1"/>
          <p:nvPr/>
        </p:nvSpPr>
        <p:spPr>
          <a:xfrm>
            <a:off x="4760725" y="970800"/>
            <a:ext cx="3430200" cy="3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latin typeface="Nunito"/>
                <a:ea typeface="Nunito"/>
                <a:cs typeface="Nunito"/>
                <a:sym typeface="Nunito"/>
              </a:rPr>
              <a:t>Cons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Arbor’s reliance on multimedia could lead to high storage costs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Oversaturated mobile app market leads to visibility competition</a:t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 u="sng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So Why Mobile?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8"/>
          <p:cNvSpPr txBox="1"/>
          <p:nvPr>
            <p:ph idx="1" type="subTitle"/>
          </p:nvPr>
        </p:nvSpPr>
        <p:spPr>
          <a:xfrm>
            <a:off x="4520825" y="2089825"/>
            <a:ext cx="3971400" cy="17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Although a wearable design via watch would have been unique to explore, the </a:t>
            </a:r>
            <a:r>
              <a:rPr b="1"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limited screen size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 and</a:t>
            </a:r>
            <a:r>
              <a:rPr b="1"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lack of widespread smart watch accessibility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 would severely limit interactions with the app.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6" name="Google Shape;386;p38"/>
          <p:cNvSpPr txBox="1"/>
          <p:nvPr>
            <p:ph idx="5" type="subTitle"/>
          </p:nvPr>
        </p:nvSpPr>
        <p:spPr>
          <a:xfrm>
            <a:off x="912700" y="3867550"/>
            <a:ext cx="7117500" cy="9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M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obile has more </a:t>
            </a:r>
            <a:r>
              <a:rPr b="1"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global users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, a </a:t>
            </a:r>
            <a:r>
              <a:rPr b="1"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bigger screen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b="1"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more storage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lang="en" sz="1900">
                <a:latin typeface="Nunito"/>
                <a:ea typeface="Nunito"/>
                <a:cs typeface="Nunito"/>
                <a:sym typeface="Nunito"/>
              </a:rPr>
              <a:t>This is vital as the app must take in all user-inputted information, along with making documentation easy.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descr="Universities: No smart watches allowed (2023)" id="387" name="Google Shape;3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700" y="1916325"/>
            <a:ext cx="1128825" cy="11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840900" y="1046588"/>
            <a:ext cx="2439249" cy="25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125375" y="1416650"/>
            <a:ext cx="662169" cy="162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"/>
          <p:cNvSpPr txBox="1"/>
          <p:nvPr>
            <p:ph idx="3" type="subTitle"/>
          </p:nvPr>
        </p:nvSpPr>
        <p:spPr>
          <a:xfrm>
            <a:off x="1171350" y="1119500"/>
            <a:ext cx="2907600" cy="18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Nunito"/>
              <a:buChar char="●"/>
            </a:pPr>
            <a:r>
              <a:rPr b="1"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171 million 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smartwatches have been sold in 2022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Nunito"/>
              <a:buChar char="●"/>
            </a:pPr>
            <a:r>
              <a:rPr b="1"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1.39 billion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 smartphones sold in 2022.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By choosing mobile, we increase the accessible market of our app </a:t>
            </a:r>
            <a:r>
              <a:rPr b="1"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over tenfold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.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9"/>
          <p:cNvSpPr txBox="1"/>
          <p:nvPr>
            <p:ph idx="4" type="subTitle"/>
          </p:nvPr>
        </p:nvSpPr>
        <p:spPr>
          <a:xfrm>
            <a:off x="4954175" y="1032000"/>
            <a:ext cx="3294300" cy="18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Nunito"/>
              <a:buChar char="●"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Only </a:t>
            </a:r>
            <a:r>
              <a:rPr b="1"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21%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 of users use smartwatches to interact with documentation/photos.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Nunito"/>
              <a:buChar char="●"/>
            </a:pPr>
            <a:r>
              <a:rPr b="1"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73%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 of users use smartphones for the same activity.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9"/>
          <p:cNvSpPr txBox="1"/>
          <p:nvPr>
            <p:ph type="title"/>
          </p:nvPr>
        </p:nvSpPr>
        <p:spPr>
          <a:xfrm>
            <a:off x="720000" y="206900"/>
            <a:ext cx="7704000" cy="9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Data</a:t>
            </a:r>
            <a:endParaRPr/>
          </a:p>
        </p:txBody>
      </p:sp>
      <p:sp>
        <p:nvSpPr>
          <p:cNvPr id="397" name="Google Shape;397;p39"/>
          <p:cNvSpPr txBox="1"/>
          <p:nvPr/>
        </p:nvSpPr>
        <p:spPr>
          <a:xfrm>
            <a:off x="4954175" y="3352250"/>
            <a:ext cx="3686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Mobile phones have a better interface for the</a:t>
            </a:r>
            <a:r>
              <a:rPr b="1"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goals</a:t>
            </a:r>
            <a:r>
              <a:rPr lang="en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of Arbor, and its intended use is </a:t>
            </a:r>
            <a:r>
              <a:rPr b="1"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done more</a:t>
            </a:r>
            <a:r>
              <a:rPr lang="en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by phone users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0"/>
          <p:cNvSpPr/>
          <p:nvPr/>
        </p:nvSpPr>
        <p:spPr>
          <a:xfrm>
            <a:off x="1333929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3" name="Google Shape;403;p40"/>
          <p:cNvCxnSpPr>
            <a:stCxn id="402" idx="4"/>
            <a:endCxn id="404" idx="0"/>
          </p:cNvCxnSpPr>
          <p:nvPr/>
        </p:nvCxnSpPr>
        <p:spPr>
          <a:xfrm>
            <a:off x="1685679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5" name="Google Shape;405;p40"/>
          <p:cNvSpPr/>
          <p:nvPr/>
        </p:nvSpPr>
        <p:spPr>
          <a:xfrm>
            <a:off x="3537837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6" name="Google Shape;406;p40"/>
          <p:cNvCxnSpPr>
            <a:stCxn id="405" idx="4"/>
            <a:endCxn id="407" idx="0"/>
          </p:cNvCxnSpPr>
          <p:nvPr/>
        </p:nvCxnSpPr>
        <p:spPr>
          <a:xfrm>
            <a:off x="3889587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8" name="Google Shape;408;p40"/>
          <p:cNvSpPr/>
          <p:nvPr/>
        </p:nvSpPr>
        <p:spPr>
          <a:xfrm>
            <a:off x="5741746" y="1092375"/>
            <a:ext cx="703500" cy="7035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9" name="Google Shape;409;p40"/>
          <p:cNvCxnSpPr>
            <a:stCxn id="408" idx="4"/>
            <a:endCxn id="410" idx="0"/>
          </p:cNvCxnSpPr>
          <p:nvPr/>
        </p:nvCxnSpPr>
        <p:spPr>
          <a:xfrm>
            <a:off x="6093496" y="1795875"/>
            <a:ext cx="0" cy="2532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1" name="Google Shape;411;p4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412" name="Google Shape;412;p40"/>
          <p:cNvSpPr txBox="1"/>
          <p:nvPr>
            <p:ph idx="2" type="title"/>
          </p:nvPr>
        </p:nvSpPr>
        <p:spPr>
          <a:xfrm>
            <a:off x="1333929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413" name="Google Shape;413;p40"/>
          <p:cNvSpPr txBox="1"/>
          <p:nvPr>
            <p:ph idx="3" type="title"/>
          </p:nvPr>
        </p:nvSpPr>
        <p:spPr>
          <a:xfrm>
            <a:off x="3537837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414" name="Google Shape;414;p40"/>
          <p:cNvSpPr txBox="1"/>
          <p:nvPr>
            <p:ph idx="4" type="title"/>
          </p:nvPr>
        </p:nvSpPr>
        <p:spPr>
          <a:xfrm>
            <a:off x="5741746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3</a:t>
            </a:r>
            <a:endParaRPr b="1"/>
          </a:p>
        </p:txBody>
      </p:sp>
      <p:sp>
        <p:nvSpPr>
          <p:cNvPr id="404" name="Google Shape;404;p40"/>
          <p:cNvSpPr txBox="1"/>
          <p:nvPr>
            <p:ph idx="1" type="subTitle"/>
          </p:nvPr>
        </p:nvSpPr>
        <p:spPr>
          <a:xfrm>
            <a:off x="582300" y="204905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Sketching Explorations</a:t>
            </a:r>
            <a:endParaRPr/>
          </a:p>
        </p:txBody>
      </p:sp>
      <p:sp>
        <p:nvSpPr>
          <p:cNvPr id="407" name="Google Shape;407;p40"/>
          <p:cNvSpPr txBox="1"/>
          <p:nvPr>
            <p:ph idx="5" type="subTitle"/>
          </p:nvPr>
        </p:nvSpPr>
        <p:spPr>
          <a:xfrm>
            <a:off x="2786205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Interface/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</a:t>
            </a:r>
            <a:endParaRPr/>
          </a:p>
        </p:txBody>
      </p:sp>
      <p:sp>
        <p:nvSpPr>
          <p:cNvPr id="410" name="Google Shape;410;p40"/>
          <p:cNvSpPr txBox="1"/>
          <p:nvPr>
            <p:ph idx="6" type="subTitle"/>
          </p:nvPr>
        </p:nvSpPr>
        <p:spPr>
          <a:xfrm>
            <a:off x="4990114" y="2049048"/>
            <a:ext cx="2206500" cy="750300"/>
          </a:xfrm>
          <a:prstGeom prst="rect">
            <a:avLst/>
          </a:prstGeom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Prototype Construction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415" name="Google Shape;415;p40"/>
          <p:cNvSpPr/>
          <p:nvPr/>
        </p:nvSpPr>
        <p:spPr>
          <a:xfrm>
            <a:off x="2437291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6" name="Google Shape;416;p40"/>
          <p:cNvCxnSpPr>
            <a:stCxn id="415" idx="4"/>
            <a:endCxn id="417" idx="0"/>
          </p:cNvCxnSpPr>
          <p:nvPr/>
        </p:nvCxnSpPr>
        <p:spPr>
          <a:xfrm>
            <a:off x="2789041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8" name="Google Shape;418;p40"/>
          <p:cNvSpPr/>
          <p:nvPr/>
        </p:nvSpPr>
        <p:spPr>
          <a:xfrm>
            <a:off x="4641200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9" name="Google Shape;419;p40"/>
          <p:cNvCxnSpPr>
            <a:stCxn id="418" idx="4"/>
            <a:endCxn id="420" idx="0"/>
          </p:cNvCxnSpPr>
          <p:nvPr/>
        </p:nvCxnSpPr>
        <p:spPr>
          <a:xfrm>
            <a:off x="4992950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1" name="Google Shape;421;p40"/>
          <p:cNvSpPr/>
          <p:nvPr/>
        </p:nvSpPr>
        <p:spPr>
          <a:xfrm>
            <a:off x="6845108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2" name="Google Shape;422;p40"/>
          <p:cNvCxnSpPr>
            <a:stCxn id="421" idx="4"/>
            <a:endCxn id="423" idx="0"/>
          </p:cNvCxnSpPr>
          <p:nvPr/>
        </p:nvCxnSpPr>
        <p:spPr>
          <a:xfrm>
            <a:off x="7196858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4" name="Google Shape;424;p40"/>
          <p:cNvSpPr txBox="1"/>
          <p:nvPr>
            <p:ph idx="2" type="title"/>
          </p:nvPr>
        </p:nvSpPr>
        <p:spPr>
          <a:xfrm>
            <a:off x="2437291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425" name="Google Shape;425;p40"/>
          <p:cNvSpPr txBox="1"/>
          <p:nvPr>
            <p:ph idx="3" type="title"/>
          </p:nvPr>
        </p:nvSpPr>
        <p:spPr>
          <a:xfrm>
            <a:off x="4641200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sp>
        <p:nvSpPr>
          <p:cNvPr id="426" name="Google Shape;426;p40"/>
          <p:cNvSpPr txBox="1"/>
          <p:nvPr>
            <p:ph idx="4" type="title"/>
          </p:nvPr>
        </p:nvSpPr>
        <p:spPr>
          <a:xfrm>
            <a:off x="6845108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sp>
        <p:nvSpPr>
          <p:cNvPr id="417" name="Google Shape;417;p40"/>
          <p:cNvSpPr txBox="1"/>
          <p:nvPr>
            <p:ph idx="1" type="subTitle"/>
          </p:nvPr>
        </p:nvSpPr>
        <p:spPr>
          <a:xfrm>
            <a:off x="1685663" y="388180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Task Flows</a:t>
            </a:r>
            <a:endParaRPr/>
          </a:p>
        </p:txBody>
      </p:sp>
      <p:sp>
        <p:nvSpPr>
          <p:cNvPr id="420" name="Google Shape;420;p40"/>
          <p:cNvSpPr txBox="1"/>
          <p:nvPr>
            <p:ph idx="5" type="subTitle"/>
          </p:nvPr>
        </p:nvSpPr>
        <p:spPr>
          <a:xfrm>
            <a:off x="3889567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Methodology</a:t>
            </a:r>
            <a:endParaRPr/>
          </a:p>
        </p:txBody>
      </p:sp>
      <p:sp>
        <p:nvSpPr>
          <p:cNvPr id="423" name="Google Shape;423;p40"/>
          <p:cNvSpPr txBox="1"/>
          <p:nvPr>
            <p:ph idx="6" type="subTitle"/>
          </p:nvPr>
        </p:nvSpPr>
        <p:spPr>
          <a:xfrm>
            <a:off x="6093476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/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1"/>
          <p:cNvSpPr txBox="1"/>
          <p:nvPr>
            <p:ph idx="4294967295" type="subTitle"/>
          </p:nvPr>
        </p:nvSpPr>
        <p:spPr>
          <a:xfrm>
            <a:off x="3952675" y="752325"/>
            <a:ext cx="48963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rPr>
              <a:t>Construction</a:t>
            </a:r>
            <a:endParaRPr b="1" sz="3600">
              <a:solidFill>
                <a:schemeClr val="dk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432" name="Google Shape;432;p41"/>
          <p:cNvSpPr txBox="1"/>
          <p:nvPr>
            <p:ph idx="4294967295" type="subTitle"/>
          </p:nvPr>
        </p:nvSpPr>
        <p:spPr>
          <a:xfrm>
            <a:off x="3890275" y="1539650"/>
            <a:ext cx="5046900" cy="24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Nunito"/>
                <a:ea typeface="Nunito"/>
                <a:cs typeface="Nunito"/>
                <a:sym typeface="Nunito"/>
              </a:rPr>
              <a:t>We used </a:t>
            </a:r>
            <a:r>
              <a:rPr b="1" lang="en" sz="2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whiteboard and markers</a:t>
            </a:r>
            <a:r>
              <a:rPr lang="en" sz="2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800">
                <a:latin typeface="Nunito"/>
                <a:ea typeface="Nunito"/>
                <a:cs typeface="Nunito"/>
                <a:sym typeface="Nunito"/>
              </a:rPr>
              <a:t>to brainstorm general designs + interactions before narrowing down based on what we agreed was most </a:t>
            </a:r>
            <a:r>
              <a:rPr b="1" i="1" lang="en" sz="2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feasible</a:t>
            </a:r>
            <a:r>
              <a:rPr lang="en" sz="2800"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b="1" i="1" lang="en" sz="2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intuitive</a:t>
            </a:r>
            <a:r>
              <a:rPr lang="en" sz="2800"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b="1" i="1" lang="en" sz="2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fun</a:t>
            </a:r>
            <a:r>
              <a:rPr lang="en" sz="2800">
                <a:latin typeface="Nunito"/>
                <a:ea typeface="Nunito"/>
                <a:cs typeface="Nunito"/>
                <a:sym typeface="Nunito"/>
              </a:rPr>
              <a:t>. </a:t>
            </a:r>
            <a:endParaRPr sz="2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33" name="Google Shape;433;p41"/>
          <p:cNvPicPr preferRelativeResize="0"/>
          <p:nvPr/>
        </p:nvPicPr>
        <p:blipFill rotWithShape="1">
          <a:blip r:embed="rId3">
            <a:alphaModFix/>
          </a:blip>
          <a:srcRect b="23791" l="5759" r="17032" t="18263"/>
          <a:stretch/>
        </p:blipFill>
        <p:spPr>
          <a:xfrm>
            <a:off x="515775" y="419900"/>
            <a:ext cx="2524600" cy="1421176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4" name="Google Shape;434;p41"/>
          <p:cNvPicPr preferRelativeResize="0"/>
          <p:nvPr/>
        </p:nvPicPr>
        <p:blipFill rotWithShape="1">
          <a:blip r:embed="rId4">
            <a:alphaModFix/>
          </a:blip>
          <a:srcRect b="0" l="0" r="0" t="2085"/>
          <a:stretch/>
        </p:blipFill>
        <p:spPr>
          <a:xfrm>
            <a:off x="160400" y="2041600"/>
            <a:ext cx="3341967" cy="2454301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2"/>
          <p:cNvPicPr preferRelativeResize="0"/>
          <p:nvPr/>
        </p:nvPicPr>
        <p:blipFill rotWithShape="1">
          <a:blip r:embed="rId3">
            <a:alphaModFix/>
          </a:blip>
          <a:srcRect b="0" l="4120" r="4120" t="0"/>
          <a:stretch/>
        </p:blipFill>
        <p:spPr>
          <a:xfrm>
            <a:off x="5758275" y="416375"/>
            <a:ext cx="2637875" cy="4320548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0" name="Google Shape;440;p42"/>
          <p:cNvSpPr txBox="1"/>
          <p:nvPr>
            <p:ph idx="4294967295" type="subTitle"/>
          </p:nvPr>
        </p:nvSpPr>
        <p:spPr>
          <a:xfrm>
            <a:off x="638775" y="752325"/>
            <a:ext cx="47127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rPr>
              <a:t>Construction</a:t>
            </a:r>
            <a:endParaRPr b="1" sz="3600">
              <a:solidFill>
                <a:schemeClr val="dk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441" name="Google Shape;441;p42"/>
          <p:cNvSpPr txBox="1"/>
          <p:nvPr>
            <p:ph idx="4294967295" type="subTitle"/>
          </p:nvPr>
        </p:nvSpPr>
        <p:spPr>
          <a:xfrm>
            <a:off x="576375" y="1539650"/>
            <a:ext cx="4958700" cy="24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Using </a:t>
            </a:r>
            <a:r>
              <a:rPr b="1" lang="en" sz="3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Goodnotes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, all screens and widgets of the prototype were </a:t>
            </a:r>
            <a:r>
              <a:rPr b="1" lang="en" sz="3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drawn</a:t>
            </a:r>
            <a:endParaRPr b="1" sz="30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Screens were then </a:t>
            </a:r>
            <a:r>
              <a:rPr b="1" lang="en" sz="3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printed</a:t>
            </a:r>
            <a:r>
              <a:rPr b="1" i="1" lang="en" sz="3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and </a:t>
            </a:r>
            <a:r>
              <a:rPr b="1" lang="en" sz="3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cut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 out.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8624" l="3025" r="0" t="13602"/>
          <a:stretch/>
        </p:blipFill>
        <p:spPr>
          <a:xfrm>
            <a:off x="3612663" y="417038"/>
            <a:ext cx="1731900" cy="1731900"/>
          </a:xfrm>
          <a:prstGeom prst="roundRect">
            <a:avLst>
              <a:gd fmla="val 16667" name="adj"/>
            </a:avLst>
          </a:prstGeom>
        </p:spPr>
      </p:pic>
      <p:sp>
        <p:nvSpPr>
          <p:cNvPr id="209" name="Google Shape;209;p25"/>
          <p:cNvSpPr txBox="1"/>
          <p:nvPr>
            <p:ph type="title"/>
          </p:nvPr>
        </p:nvSpPr>
        <p:spPr>
          <a:xfrm>
            <a:off x="387625" y="2162100"/>
            <a:ext cx="32811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Team </a:t>
            </a:r>
            <a:r>
              <a:rPr b="1" lang="en">
                <a:latin typeface="Nunito"/>
                <a:ea typeface="Nunito"/>
                <a:cs typeface="Nunito"/>
                <a:sym typeface="Nunito"/>
              </a:rPr>
              <a:t>Arbor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0" name="Google Shape;210;p2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2502" l="0" r="0" t="12495"/>
          <a:stretch/>
        </p:blipFill>
        <p:spPr>
          <a:xfrm>
            <a:off x="6148650" y="417038"/>
            <a:ext cx="1731900" cy="1731900"/>
          </a:xfrm>
          <a:prstGeom prst="roundRect">
            <a:avLst>
              <a:gd fmla="val 16667" name="adj"/>
            </a:avLst>
          </a:prstGeom>
        </p:spPr>
      </p:pic>
      <p:pic>
        <p:nvPicPr>
          <p:cNvPr id="211" name="Google Shape;211;p25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4498" l="2736" r="7246" t="0"/>
          <a:stretch/>
        </p:blipFill>
        <p:spPr>
          <a:xfrm>
            <a:off x="3612675" y="2842163"/>
            <a:ext cx="1731900" cy="1731900"/>
          </a:xfrm>
          <a:prstGeom prst="roundRect">
            <a:avLst>
              <a:gd fmla="val 16667" name="adj"/>
            </a:avLst>
          </a:prstGeom>
        </p:spPr>
      </p:pic>
      <p:pic>
        <p:nvPicPr>
          <p:cNvPr id="212" name="Google Shape;212;p25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12581" l="0" r="0" t="12573"/>
          <a:stretch/>
        </p:blipFill>
        <p:spPr>
          <a:xfrm>
            <a:off x="6148650" y="2842163"/>
            <a:ext cx="1731900" cy="1731900"/>
          </a:xfrm>
          <a:prstGeom prst="roundRect">
            <a:avLst>
              <a:gd fmla="val 16667" name="adj"/>
            </a:avLst>
          </a:prstGeom>
        </p:spPr>
      </p:pic>
      <p:sp>
        <p:nvSpPr>
          <p:cNvPr id="213" name="Google Shape;213;p25"/>
          <p:cNvSpPr txBox="1"/>
          <p:nvPr>
            <p:ph type="title"/>
          </p:nvPr>
        </p:nvSpPr>
        <p:spPr>
          <a:xfrm>
            <a:off x="3379425" y="2098600"/>
            <a:ext cx="235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Hamidou Guechtouli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4" name="Google Shape;214;p25"/>
          <p:cNvSpPr txBox="1"/>
          <p:nvPr>
            <p:ph type="title"/>
          </p:nvPr>
        </p:nvSpPr>
        <p:spPr>
          <a:xfrm>
            <a:off x="6020700" y="2098600"/>
            <a:ext cx="1987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Blaine Wells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5" name="Google Shape;215;p25"/>
          <p:cNvSpPr txBox="1"/>
          <p:nvPr>
            <p:ph type="title"/>
          </p:nvPr>
        </p:nvSpPr>
        <p:spPr>
          <a:xfrm>
            <a:off x="3425700" y="4574075"/>
            <a:ext cx="1987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Melody Fuentes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6" name="Google Shape;216;p25"/>
          <p:cNvSpPr txBox="1"/>
          <p:nvPr>
            <p:ph type="title"/>
          </p:nvPr>
        </p:nvSpPr>
        <p:spPr>
          <a:xfrm>
            <a:off x="6096900" y="4574075"/>
            <a:ext cx="1987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Dante Danelian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509938" y="-560487"/>
            <a:ext cx="4400274" cy="62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3"/>
          <p:cNvPicPr preferRelativeResize="0"/>
          <p:nvPr/>
        </p:nvPicPr>
        <p:blipFill rotWithShape="1">
          <a:blip r:embed="rId4">
            <a:alphaModFix/>
          </a:blip>
          <a:srcRect b="-155370" l="-271300" r="271300" t="157456"/>
          <a:stretch/>
        </p:blipFill>
        <p:spPr>
          <a:xfrm>
            <a:off x="1583125" y="366325"/>
            <a:ext cx="6255299" cy="4400275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8" name="Google Shape;448;p43"/>
          <p:cNvSpPr/>
          <p:nvPr/>
        </p:nvSpPr>
        <p:spPr>
          <a:xfrm>
            <a:off x="1583125" y="366325"/>
            <a:ext cx="1215600" cy="333000"/>
          </a:xfrm>
          <a:prstGeom prst="rect">
            <a:avLst/>
          </a:prstGeom>
          <a:solidFill>
            <a:srgbClr val="7333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9" name="Google Shape;449;p43"/>
          <p:cNvSpPr/>
          <p:nvPr/>
        </p:nvSpPr>
        <p:spPr>
          <a:xfrm>
            <a:off x="1583125" y="3919900"/>
            <a:ext cx="648000" cy="846600"/>
          </a:xfrm>
          <a:prstGeom prst="rect">
            <a:avLst/>
          </a:prstGeom>
          <a:solidFill>
            <a:srgbClr val="5D52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4594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Google Shape;450;p43"/>
          <p:cNvSpPr/>
          <p:nvPr/>
        </p:nvSpPr>
        <p:spPr>
          <a:xfrm>
            <a:off x="3300525" y="4570525"/>
            <a:ext cx="689100" cy="196200"/>
          </a:xfrm>
          <a:prstGeom prst="rtTriangle">
            <a:avLst/>
          </a:prstGeom>
          <a:solidFill>
            <a:srgbClr val="5A4E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44"/>
          <p:cNvPicPr preferRelativeResize="0"/>
          <p:nvPr/>
        </p:nvPicPr>
        <p:blipFill rotWithShape="1">
          <a:blip r:embed="rId3">
            <a:alphaModFix/>
          </a:blip>
          <a:srcRect b="0" l="10198" r="10190" t="0"/>
          <a:stretch/>
        </p:blipFill>
        <p:spPr>
          <a:xfrm>
            <a:off x="732350" y="487675"/>
            <a:ext cx="2637874" cy="4261798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6" name="Google Shape;456;p44"/>
          <p:cNvSpPr txBox="1"/>
          <p:nvPr>
            <p:ph idx="4294967295" type="subTitle"/>
          </p:nvPr>
        </p:nvSpPr>
        <p:spPr>
          <a:xfrm>
            <a:off x="3799750" y="-864025"/>
            <a:ext cx="50463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457" name="Google Shape;457;p44"/>
          <p:cNvSpPr txBox="1"/>
          <p:nvPr>
            <p:ph idx="4294967295" type="subTitle"/>
          </p:nvPr>
        </p:nvSpPr>
        <p:spPr>
          <a:xfrm>
            <a:off x="3964325" y="1146325"/>
            <a:ext cx="4958700" cy="24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“Swiping” mechanism to move through main land.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Tapping on arrows also transitions screens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5"/>
          <p:cNvPicPr preferRelativeResize="0"/>
          <p:nvPr/>
        </p:nvPicPr>
        <p:blipFill rotWithShape="1">
          <a:blip r:embed="rId3">
            <a:alphaModFix/>
          </a:blip>
          <a:srcRect b="2403" l="15980" r="3145" t="4797"/>
          <a:stretch/>
        </p:blipFill>
        <p:spPr>
          <a:xfrm>
            <a:off x="6517450" y="824300"/>
            <a:ext cx="2052276" cy="3304151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3" name="Google Shape;463;p45"/>
          <p:cNvSpPr txBox="1"/>
          <p:nvPr>
            <p:ph idx="4294967295" type="subTitle"/>
          </p:nvPr>
        </p:nvSpPr>
        <p:spPr>
          <a:xfrm>
            <a:off x="542250" y="824300"/>
            <a:ext cx="4958700" cy="24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Tapping mechanisms for all character “actions” 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Nunito"/>
              <a:buChar char="●"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Character-to-object interactions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Nunito"/>
              <a:buChar char="●"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Buying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Nunito"/>
              <a:buChar char="●"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Selecting any option on-screen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4" name="Google Shape;464;p45"/>
          <p:cNvSpPr txBox="1"/>
          <p:nvPr/>
        </p:nvSpPr>
        <p:spPr>
          <a:xfrm>
            <a:off x="264425" y="1952200"/>
            <a:ext cx="491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i.e.: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6"/>
          <p:cNvPicPr preferRelativeResize="0"/>
          <p:nvPr/>
        </p:nvPicPr>
        <p:blipFill rotWithShape="1">
          <a:blip r:embed="rId3">
            <a:alphaModFix/>
          </a:blip>
          <a:srcRect b="0" l="8116" r="8116" t="0"/>
          <a:stretch/>
        </p:blipFill>
        <p:spPr>
          <a:xfrm>
            <a:off x="732350" y="487675"/>
            <a:ext cx="2637874" cy="4261799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0" name="Google Shape;470;p46"/>
          <p:cNvSpPr txBox="1"/>
          <p:nvPr>
            <p:ph idx="4294967295" type="subTitle"/>
          </p:nvPr>
        </p:nvSpPr>
        <p:spPr>
          <a:xfrm>
            <a:off x="3596700" y="-679800"/>
            <a:ext cx="50463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471" name="Google Shape;471;p46"/>
          <p:cNvSpPr txBox="1"/>
          <p:nvPr>
            <p:ph idx="4294967295" type="subTitle"/>
          </p:nvPr>
        </p:nvSpPr>
        <p:spPr>
          <a:xfrm>
            <a:off x="3870300" y="1804125"/>
            <a:ext cx="4958700" cy="19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Widgets added live to display notifications/new tasks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7"/>
          <p:cNvPicPr preferRelativeResize="0"/>
          <p:nvPr/>
        </p:nvPicPr>
        <p:blipFill rotWithShape="1">
          <a:blip r:embed="rId3">
            <a:alphaModFix/>
          </a:blip>
          <a:srcRect b="0" l="8492" r="8492" t="9016"/>
          <a:stretch/>
        </p:blipFill>
        <p:spPr>
          <a:xfrm>
            <a:off x="5681500" y="136500"/>
            <a:ext cx="1906075" cy="2840327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7" name="Google Shape;477;p47"/>
          <p:cNvSpPr txBox="1"/>
          <p:nvPr>
            <p:ph idx="4294967295" type="subTitle"/>
          </p:nvPr>
        </p:nvSpPr>
        <p:spPr>
          <a:xfrm>
            <a:off x="0" y="428700"/>
            <a:ext cx="5637600" cy="24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However participants interacted with the “front” screen,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t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he next paper screen resulting from their actions will the be slid in front. 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They then interact with that new “front” screen. 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78" name="Google Shape;478;p47"/>
          <p:cNvPicPr preferRelativeResize="0"/>
          <p:nvPr/>
        </p:nvPicPr>
        <p:blipFill rotWithShape="1">
          <a:blip r:embed="rId4">
            <a:alphaModFix/>
          </a:blip>
          <a:srcRect b="0" l="11174" r="11174" t="0"/>
          <a:stretch/>
        </p:blipFill>
        <p:spPr>
          <a:xfrm>
            <a:off x="7190150" y="1952200"/>
            <a:ext cx="1906074" cy="3121925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9" name="Google Shape;479;p47"/>
          <p:cNvSpPr txBox="1"/>
          <p:nvPr/>
        </p:nvSpPr>
        <p:spPr>
          <a:xfrm>
            <a:off x="298525" y="4417325"/>
            <a:ext cx="491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8"/>
          <p:cNvSpPr/>
          <p:nvPr/>
        </p:nvSpPr>
        <p:spPr>
          <a:xfrm>
            <a:off x="1333929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5" name="Google Shape;485;p48"/>
          <p:cNvCxnSpPr>
            <a:stCxn id="484" idx="4"/>
            <a:endCxn id="486" idx="0"/>
          </p:cNvCxnSpPr>
          <p:nvPr/>
        </p:nvCxnSpPr>
        <p:spPr>
          <a:xfrm>
            <a:off x="1685679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7" name="Google Shape;487;p48"/>
          <p:cNvSpPr/>
          <p:nvPr/>
        </p:nvSpPr>
        <p:spPr>
          <a:xfrm>
            <a:off x="3537837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8" name="Google Shape;488;p48"/>
          <p:cNvCxnSpPr>
            <a:stCxn id="487" idx="4"/>
            <a:endCxn id="489" idx="0"/>
          </p:cNvCxnSpPr>
          <p:nvPr/>
        </p:nvCxnSpPr>
        <p:spPr>
          <a:xfrm>
            <a:off x="3889587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0" name="Google Shape;490;p48"/>
          <p:cNvSpPr/>
          <p:nvPr/>
        </p:nvSpPr>
        <p:spPr>
          <a:xfrm>
            <a:off x="5741746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1" name="Google Shape;491;p48"/>
          <p:cNvCxnSpPr>
            <a:stCxn id="490" idx="4"/>
            <a:endCxn id="492" idx="0"/>
          </p:cNvCxnSpPr>
          <p:nvPr/>
        </p:nvCxnSpPr>
        <p:spPr>
          <a:xfrm>
            <a:off x="6093496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3" name="Google Shape;493;p4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494" name="Google Shape;494;p48"/>
          <p:cNvSpPr txBox="1"/>
          <p:nvPr>
            <p:ph idx="2" type="title"/>
          </p:nvPr>
        </p:nvSpPr>
        <p:spPr>
          <a:xfrm>
            <a:off x="1333929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495" name="Google Shape;495;p48"/>
          <p:cNvSpPr txBox="1"/>
          <p:nvPr>
            <p:ph idx="3" type="title"/>
          </p:nvPr>
        </p:nvSpPr>
        <p:spPr>
          <a:xfrm>
            <a:off x="3537837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496" name="Google Shape;496;p48"/>
          <p:cNvSpPr txBox="1"/>
          <p:nvPr>
            <p:ph idx="4" type="title"/>
          </p:nvPr>
        </p:nvSpPr>
        <p:spPr>
          <a:xfrm>
            <a:off x="5741746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486" name="Google Shape;486;p48"/>
          <p:cNvSpPr txBox="1"/>
          <p:nvPr>
            <p:ph idx="1" type="subTitle"/>
          </p:nvPr>
        </p:nvSpPr>
        <p:spPr>
          <a:xfrm>
            <a:off x="582300" y="204905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Sketching Explorations</a:t>
            </a:r>
            <a:endParaRPr/>
          </a:p>
        </p:txBody>
      </p:sp>
      <p:sp>
        <p:nvSpPr>
          <p:cNvPr id="489" name="Google Shape;489;p48"/>
          <p:cNvSpPr txBox="1"/>
          <p:nvPr>
            <p:ph idx="5" type="subTitle"/>
          </p:nvPr>
        </p:nvSpPr>
        <p:spPr>
          <a:xfrm>
            <a:off x="2786205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Interface/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</a:t>
            </a:r>
            <a:endParaRPr/>
          </a:p>
        </p:txBody>
      </p:sp>
      <p:sp>
        <p:nvSpPr>
          <p:cNvPr id="492" name="Google Shape;492;p48"/>
          <p:cNvSpPr txBox="1"/>
          <p:nvPr>
            <p:ph idx="6" type="subTitle"/>
          </p:nvPr>
        </p:nvSpPr>
        <p:spPr>
          <a:xfrm>
            <a:off x="4990114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Construction</a:t>
            </a:r>
            <a:endParaRPr/>
          </a:p>
        </p:txBody>
      </p:sp>
      <p:sp>
        <p:nvSpPr>
          <p:cNvPr id="497" name="Google Shape;497;p48"/>
          <p:cNvSpPr/>
          <p:nvPr/>
        </p:nvSpPr>
        <p:spPr>
          <a:xfrm>
            <a:off x="2437291" y="2925125"/>
            <a:ext cx="703500" cy="7035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8" name="Google Shape;498;p48"/>
          <p:cNvCxnSpPr>
            <a:stCxn id="497" idx="4"/>
            <a:endCxn id="499" idx="0"/>
          </p:cNvCxnSpPr>
          <p:nvPr/>
        </p:nvCxnSpPr>
        <p:spPr>
          <a:xfrm>
            <a:off x="2789041" y="3628625"/>
            <a:ext cx="0" cy="2532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0" name="Google Shape;500;p48"/>
          <p:cNvSpPr/>
          <p:nvPr/>
        </p:nvSpPr>
        <p:spPr>
          <a:xfrm>
            <a:off x="4641200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1" name="Google Shape;501;p48"/>
          <p:cNvCxnSpPr>
            <a:stCxn id="500" idx="4"/>
            <a:endCxn id="502" idx="0"/>
          </p:cNvCxnSpPr>
          <p:nvPr/>
        </p:nvCxnSpPr>
        <p:spPr>
          <a:xfrm>
            <a:off x="4992950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3" name="Google Shape;503;p48"/>
          <p:cNvSpPr/>
          <p:nvPr/>
        </p:nvSpPr>
        <p:spPr>
          <a:xfrm>
            <a:off x="6845108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4" name="Google Shape;504;p48"/>
          <p:cNvCxnSpPr>
            <a:stCxn id="503" idx="4"/>
            <a:endCxn id="505" idx="0"/>
          </p:cNvCxnSpPr>
          <p:nvPr/>
        </p:nvCxnSpPr>
        <p:spPr>
          <a:xfrm>
            <a:off x="7196858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6" name="Google Shape;506;p48"/>
          <p:cNvSpPr txBox="1"/>
          <p:nvPr>
            <p:ph idx="2" type="title"/>
          </p:nvPr>
        </p:nvSpPr>
        <p:spPr>
          <a:xfrm>
            <a:off x="2437291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4</a:t>
            </a:r>
            <a:endParaRPr b="1"/>
          </a:p>
        </p:txBody>
      </p:sp>
      <p:sp>
        <p:nvSpPr>
          <p:cNvPr id="507" name="Google Shape;507;p48"/>
          <p:cNvSpPr txBox="1"/>
          <p:nvPr>
            <p:ph idx="3" type="title"/>
          </p:nvPr>
        </p:nvSpPr>
        <p:spPr>
          <a:xfrm>
            <a:off x="4641200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sp>
        <p:nvSpPr>
          <p:cNvPr id="508" name="Google Shape;508;p48"/>
          <p:cNvSpPr txBox="1"/>
          <p:nvPr>
            <p:ph idx="4" type="title"/>
          </p:nvPr>
        </p:nvSpPr>
        <p:spPr>
          <a:xfrm>
            <a:off x="6845108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sp>
        <p:nvSpPr>
          <p:cNvPr id="499" name="Google Shape;499;p48"/>
          <p:cNvSpPr txBox="1"/>
          <p:nvPr>
            <p:ph idx="1" type="subTitle"/>
          </p:nvPr>
        </p:nvSpPr>
        <p:spPr>
          <a:xfrm>
            <a:off x="1685663" y="3881800"/>
            <a:ext cx="2206500" cy="750300"/>
          </a:xfrm>
          <a:prstGeom prst="rect">
            <a:avLst/>
          </a:prstGeom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Prototype Task Flows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502" name="Google Shape;502;p48"/>
          <p:cNvSpPr txBox="1"/>
          <p:nvPr>
            <p:ph idx="5" type="subTitle"/>
          </p:nvPr>
        </p:nvSpPr>
        <p:spPr>
          <a:xfrm>
            <a:off x="3889567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Methodology</a:t>
            </a:r>
            <a:endParaRPr/>
          </a:p>
        </p:txBody>
      </p:sp>
      <p:sp>
        <p:nvSpPr>
          <p:cNvPr id="505" name="Google Shape;505;p48"/>
          <p:cNvSpPr txBox="1"/>
          <p:nvPr>
            <p:ph idx="6" type="subTitle"/>
          </p:nvPr>
        </p:nvSpPr>
        <p:spPr>
          <a:xfrm>
            <a:off x="6093476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/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9"/>
          <p:cNvSpPr/>
          <p:nvPr/>
        </p:nvSpPr>
        <p:spPr>
          <a:xfrm>
            <a:off x="2458050" y="3152525"/>
            <a:ext cx="888300" cy="463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4" name="Google Shape;514;p49"/>
          <p:cNvSpPr txBox="1"/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 Legend</a:t>
            </a:r>
            <a:endParaRPr/>
          </a:p>
        </p:txBody>
      </p:sp>
      <p:sp>
        <p:nvSpPr>
          <p:cNvPr id="515" name="Google Shape;515;p49"/>
          <p:cNvSpPr/>
          <p:nvPr/>
        </p:nvSpPr>
        <p:spPr>
          <a:xfrm>
            <a:off x="4664800" y="3318400"/>
            <a:ext cx="3054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6" name="Google Shape;516;p49"/>
          <p:cNvSpPr/>
          <p:nvPr/>
        </p:nvSpPr>
        <p:spPr>
          <a:xfrm>
            <a:off x="2143125" y="1131850"/>
            <a:ext cx="4820100" cy="279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7" name="Google Shape;517;p49"/>
          <p:cNvSpPr txBox="1"/>
          <p:nvPr>
            <p:ph idx="1" type="subTitle"/>
          </p:nvPr>
        </p:nvSpPr>
        <p:spPr>
          <a:xfrm>
            <a:off x="2190925" y="2177050"/>
            <a:ext cx="4661100" cy="16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Red</a:t>
            </a:r>
            <a:r>
              <a:rPr b="1" lang="en"/>
              <a:t>: Screen Title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FF"/>
                </a:solidFill>
              </a:rPr>
              <a:t>Purple</a:t>
            </a:r>
            <a:r>
              <a:rPr b="1" lang="en"/>
              <a:t>: Interactions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</a:rPr>
              <a:t>Blue</a:t>
            </a:r>
            <a:r>
              <a:rPr b="1" lang="en"/>
              <a:t>: Annotations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Arrows:   What to click        What it leads to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0"/>
          <p:cNvSpPr txBox="1"/>
          <p:nvPr>
            <p:ph type="title"/>
          </p:nvPr>
        </p:nvSpPr>
        <p:spPr>
          <a:xfrm>
            <a:off x="720000" y="953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Simple Task: Viewing a Memory (1/2)</a:t>
            </a:r>
            <a:endParaRPr/>
          </a:p>
        </p:txBody>
      </p:sp>
      <p:pic>
        <p:nvPicPr>
          <p:cNvPr id="523" name="Google Shape;52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750" y="973925"/>
            <a:ext cx="8069252" cy="400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50"/>
          <p:cNvSpPr/>
          <p:nvPr/>
        </p:nvSpPr>
        <p:spPr>
          <a:xfrm>
            <a:off x="1716300" y="1680350"/>
            <a:ext cx="3054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5" name="Google Shape;525;p50"/>
          <p:cNvSpPr/>
          <p:nvPr/>
        </p:nvSpPr>
        <p:spPr>
          <a:xfrm>
            <a:off x="5926500" y="2096050"/>
            <a:ext cx="3054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6" name="Google Shape;526;p50"/>
          <p:cNvSpPr/>
          <p:nvPr/>
        </p:nvSpPr>
        <p:spPr>
          <a:xfrm>
            <a:off x="7000425" y="2829225"/>
            <a:ext cx="3054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7" name="Google Shape;527;p50"/>
          <p:cNvSpPr/>
          <p:nvPr/>
        </p:nvSpPr>
        <p:spPr>
          <a:xfrm>
            <a:off x="3799725" y="2191750"/>
            <a:ext cx="11178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8" name="Google Shape;528;p50"/>
          <p:cNvSpPr/>
          <p:nvPr/>
        </p:nvSpPr>
        <p:spPr>
          <a:xfrm rot="-454099">
            <a:off x="2024649" y="1826843"/>
            <a:ext cx="1423602" cy="13920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1"/>
          <p:cNvSpPr txBox="1"/>
          <p:nvPr>
            <p:ph type="title"/>
          </p:nvPr>
        </p:nvSpPr>
        <p:spPr>
          <a:xfrm>
            <a:off x="720000" y="953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Simple Task: Viewing a Memory (2/2)</a:t>
            </a:r>
            <a:endParaRPr/>
          </a:p>
        </p:txBody>
      </p:sp>
      <p:pic>
        <p:nvPicPr>
          <p:cNvPr id="534" name="Google Shape;53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973950"/>
            <a:ext cx="7888223" cy="4033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1"/>
          <p:cNvSpPr/>
          <p:nvPr/>
        </p:nvSpPr>
        <p:spPr>
          <a:xfrm>
            <a:off x="771800" y="2502150"/>
            <a:ext cx="3054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6" name="Google Shape;536;p51"/>
          <p:cNvSpPr/>
          <p:nvPr/>
        </p:nvSpPr>
        <p:spPr>
          <a:xfrm>
            <a:off x="2533050" y="2585150"/>
            <a:ext cx="3054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7" name="Google Shape;537;p51"/>
          <p:cNvSpPr/>
          <p:nvPr/>
        </p:nvSpPr>
        <p:spPr>
          <a:xfrm rot="2526716">
            <a:off x="3878064" y="1985222"/>
            <a:ext cx="1300961" cy="13912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8" name="Google Shape;538;p51"/>
          <p:cNvSpPr/>
          <p:nvPr/>
        </p:nvSpPr>
        <p:spPr>
          <a:xfrm>
            <a:off x="5855450" y="2689825"/>
            <a:ext cx="8121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2"/>
          <p:cNvSpPr txBox="1"/>
          <p:nvPr>
            <p:ph type="title"/>
          </p:nvPr>
        </p:nvSpPr>
        <p:spPr>
          <a:xfrm>
            <a:off x="720000" y="953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Mod. Task: Logging a Memory (1/2)</a:t>
            </a:r>
            <a:endParaRPr/>
          </a:p>
        </p:txBody>
      </p:sp>
      <p:pic>
        <p:nvPicPr>
          <p:cNvPr id="544" name="Google Shape;54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775" y="736025"/>
            <a:ext cx="5389950" cy="21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2"/>
          <p:cNvPicPr preferRelativeResize="0"/>
          <p:nvPr/>
        </p:nvPicPr>
        <p:blipFill rotWithShape="1">
          <a:blip r:embed="rId4">
            <a:alphaModFix/>
          </a:blip>
          <a:srcRect b="0" l="0" r="3119" t="0"/>
          <a:stretch/>
        </p:blipFill>
        <p:spPr>
          <a:xfrm>
            <a:off x="1044513" y="2908800"/>
            <a:ext cx="6275675" cy="2234699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2"/>
          <p:cNvSpPr/>
          <p:nvPr/>
        </p:nvSpPr>
        <p:spPr>
          <a:xfrm rot="-474193">
            <a:off x="1741868" y="1761852"/>
            <a:ext cx="717818" cy="15477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7" name="Google Shape;547;p52"/>
          <p:cNvSpPr/>
          <p:nvPr/>
        </p:nvSpPr>
        <p:spPr>
          <a:xfrm rot="510038">
            <a:off x="2789010" y="1626998"/>
            <a:ext cx="846297" cy="10255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8" name="Google Shape;548;p52"/>
          <p:cNvSpPr/>
          <p:nvPr/>
        </p:nvSpPr>
        <p:spPr>
          <a:xfrm rot="-1453219">
            <a:off x="4135269" y="1619176"/>
            <a:ext cx="737849" cy="11877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9" name="Google Shape;549;p52"/>
          <p:cNvSpPr/>
          <p:nvPr/>
        </p:nvSpPr>
        <p:spPr>
          <a:xfrm>
            <a:off x="5164278" y="1500263"/>
            <a:ext cx="488700" cy="12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0" name="Google Shape;550;p52"/>
          <p:cNvSpPr/>
          <p:nvPr/>
        </p:nvSpPr>
        <p:spPr>
          <a:xfrm rot="-728423">
            <a:off x="1459553" y="3936297"/>
            <a:ext cx="763168" cy="9780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1" name="Google Shape;551;p52"/>
          <p:cNvSpPr/>
          <p:nvPr/>
        </p:nvSpPr>
        <p:spPr>
          <a:xfrm>
            <a:off x="2912701" y="3372839"/>
            <a:ext cx="367200" cy="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2" name="Google Shape;552;p52"/>
          <p:cNvSpPr/>
          <p:nvPr/>
        </p:nvSpPr>
        <p:spPr>
          <a:xfrm>
            <a:off x="3601706" y="3372839"/>
            <a:ext cx="770100" cy="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3" name="Google Shape;553;p52"/>
          <p:cNvSpPr/>
          <p:nvPr/>
        </p:nvSpPr>
        <p:spPr>
          <a:xfrm rot="-1002823">
            <a:off x="4868426" y="3421334"/>
            <a:ext cx="568518" cy="9842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4" name="Google Shape;554;p52"/>
          <p:cNvSpPr/>
          <p:nvPr/>
        </p:nvSpPr>
        <p:spPr>
          <a:xfrm>
            <a:off x="6015911" y="3275395"/>
            <a:ext cx="367200" cy="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900" y="553350"/>
            <a:ext cx="6706200" cy="4036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3"/>
          <p:cNvSpPr txBox="1"/>
          <p:nvPr>
            <p:ph type="title"/>
          </p:nvPr>
        </p:nvSpPr>
        <p:spPr>
          <a:xfrm>
            <a:off x="720000" y="953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Mod. Task: Logging a Memory (2/2)</a:t>
            </a:r>
            <a:endParaRPr/>
          </a:p>
        </p:txBody>
      </p:sp>
      <p:pic>
        <p:nvPicPr>
          <p:cNvPr id="560" name="Google Shape;56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325" y="732950"/>
            <a:ext cx="5243126" cy="4334426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3"/>
          <p:cNvSpPr/>
          <p:nvPr/>
        </p:nvSpPr>
        <p:spPr>
          <a:xfrm>
            <a:off x="1817324" y="1414250"/>
            <a:ext cx="656100" cy="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2" name="Google Shape;562;p53"/>
          <p:cNvSpPr/>
          <p:nvPr/>
        </p:nvSpPr>
        <p:spPr>
          <a:xfrm rot="-1189637">
            <a:off x="3639798" y="1306523"/>
            <a:ext cx="546603" cy="9755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3" name="Google Shape;563;p53"/>
          <p:cNvSpPr/>
          <p:nvPr/>
        </p:nvSpPr>
        <p:spPr>
          <a:xfrm>
            <a:off x="3027000" y="1332100"/>
            <a:ext cx="238200" cy="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4" name="Google Shape;564;p53"/>
          <p:cNvSpPr/>
          <p:nvPr/>
        </p:nvSpPr>
        <p:spPr>
          <a:xfrm>
            <a:off x="4765925" y="1952275"/>
            <a:ext cx="238200" cy="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5" name="Google Shape;565;p53"/>
          <p:cNvSpPr/>
          <p:nvPr/>
        </p:nvSpPr>
        <p:spPr>
          <a:xfrm>
            <a:off x="5192150" y="1634375"/>
            <a:ext cx="564600" cy="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6" name="Google Shape;566;p53"/>
          <p:cNvSpPr/>
          <p:nvPr/>
        </p:nvSpPr>
        <p:spPr>
          <a:xfrm>
            <a:off x="6142275" y="1462325"/>
            <a:ext cx="238200" cy="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7" name="Google Shape;567;p53"/>
          <p:cNvSpPr/>
          <p:nvPr/>
        </p:nvSpPr>
        <p:spPr>
          <a:xfrm>
            <a:off x="1416625" y="3063225"/>
            <a:ext cx="238200" cy="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8" name="Google Shape;568;p53"/>
          <p:cNvSpPr/>
          <p:nvPr/>
        </p:nvSpPr>
        <p:spPr>
          <a:xfrm rot="1658513">
            <a:off x="2004477" y="3646671"/>
            <a:ext cx="1242176" cy="9755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9" name="Google Shape;569;p53"/>
          <p:cNvSpPr/>
          <p:nvPr/>
        </p:nvSpPr>
        <p:spPr>
          <a:xfrm>
            <a:off x="3542201" y="4350200"/>
            <a:ext cx="1145700" cy="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4"/>
          <p:cNvSpPr txBox="1"/>
          <p:nvPr>
            <p:ph type="title"/>
          </p:nvPr>
        </p:nvSpPr>
        <p:spPr>
          <a:xfrm>
            <a:off x="720000" y="953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 Task: Sharing a Memory (1/2)</a:t>
            </a:r>
            <a:endParaRPr/>
          </a:p>
        </p:txBody>
      </p:sp>
      <p:pic>
        <p:nvPicPr>
          <p:cNvPr id="575" name="Google Shape;57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25" y="1029925"/>
            <a:ext cx="6850298" cy="317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5300" y="1029925"/>
            <a:ext cx="2226275" cy="1848051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4"/>
          <p:cNvSpPr/>
          <p:nvPr/>
        </p:nvSpPr>
        <p:spPr>
          <a:xfrm>
            <a:off x="770250" y="1583800"/>
            <a:ext cx="8064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8" name="Google Shape;578;p54"/>
          <p:cNvSpPr/>
          <p:nvPr/>
        </p:nvSpPr>
        <p:spPr>
          <a:xfrm rot="-954142">
            <a:off x="2296281" y="2673872"/>
            <a:ext cx="493798" cy="13911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9" name="Google Shape;579;p54"/>
          <p:cNvSpPr/>
          <p:nvPr/>
        </p:nvSpPr>
        <p:spPr>
          <a:xfrm>
            <a:off x="3640975" y="2011075"/>
            <a:ext cx="4542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0" name="Google Shape;580;p54"/>
          <p:cNvSpPr/>
          <p:nvPr/>
        </p:nvSpPr>
        <p:spPr>
          <a:xfrm rot="-621666">
            <a:off x="4807366" y="2465768"/>
            <a:ext cx="710587" cy="13904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1" name="Google Shape;581;p54"/>
          <p:cNvSpPr/>
          <p:nvPr/>
        </p:nvSpPr>
        <p:spPr>
          <a:xfrm>
            <a:off x="5935025" y="2403000"/>
            <a:ext cx="8685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5"/>
          <p:cNvSpPr/>
          <p:nvPr/>
        </p:nvSpPr>
        <p:spPr>
          <a:xfrm>
            <a:off x="1333929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7" name="Google Shape;587;p55"/>
          <p:cNvCxnSpPr>
            <a:stCxn id="586" idx="4"/>
            <a:endCxn id="588" idx="0"/>
          </p:cNvCxnSpPr>
          <p:nvPr/>
        </p:nvCxnSpPr>
        <p:spPr>
          <a:xfrm>
            <a:off x="1685679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9" name="Google Shape;589;p55"/>
          <p:cNvSpPr/>
          <p:nvPr/>
        </p:nvSpPr>
        <p:spPr>
          <a:xfrm>
            <a:off x="3537837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0" name="Google Shape;590;p55"/>
          <p:cNvCxnSpPr>
            <a:stCxn id="589" idx="4"/>
            <a:endCxn id="591" idx="0"/>
          </p:cNvCxnSpPr>
          <p:nvPr/>
        </p:nvCxnSpPr>
        <p:spPr>
          <a:xfrm>
            <a:off x="3889587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2" name="Google Shape;592;p55"/>
          <p:cNvSpPr/>
          <p:nvPr/>
        </p:nvSpPr>
        <p:spPr>
          <a:xfrm>
            <a:off x="5741746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3" name="Google Shape;593;p55"/>
          <p:cNvCxnSpPr>
            <a:stCxn id="592" idx="4"/>
            <a:endCxn id="594" idx="0"/>
          </p:cNvCxnSpPr>
          <p:nvPr/>
        </p:nvCxnSpPr>
        <p:spPr>
          <a:xfrm>
            <a:off x="6093496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5" name="Google Shape;595;p5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596" name="Google Shape;596;p55"/>
          <p:cNvSpPr txBox="1"/>
          <p:nvPr>
            <p:ph idx="2" type="title"/>
          </p:nvPr>
        </p:nvSpPr>
        <p:spPr>
          <a:xfrm>
            <a:off x="1333929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597" name="Google Shape;597;p55"/>
          <p:cNvSpPr txBox="1"/>
          <p:nvPr>
            <p:ph idx="3" type="title"/>
          </p:nvPr>
        </p:nvSpPr>
        <p:spPr>
          <a:xfrm>
            <a:off x="3537837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598" name="Google Shape;598;p55"/>
          <p:cNvSpPr txBox="1"/>
          <p:nvPr>
            <p:ph idx="4" type="title"/>
          </p:nvPr>
        </p:nvSpPr>
        <p:spPr>
          <a:xfrm>
            <a:off x="5741746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588" name="Google Shape;588;p55"/>
          <p:cNvSpPr txBox="1"/>
          <p:nvPr>
            <p:ph idx="1" type="subTitle"/>
          </p:nvPr>
        </p:nvSpPr>
        <p:spPr>
          <a:xfrm>
            <a:off x="582300" y="204905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Sketching Explorations</a:t>
            </a:r>
            <a:endParaRPr/>
          </a:p>
        </p:txBody>
      </p:sp>
      <p:sp>
        <p:nvSpPr>
          <p:cNvPr id="591" name="Google Shape;591;p55"/>
          <p:cNvSpPr txBox="1"/>
          <p:nvPr>
            <p:ph idx="5" type="subTitle"/>
          </p:nvPr>
        </p:nvSpPr>
        <p:spPr>
          <a:xfrm>
            <a:off x="2786205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Interface/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</a:t>
            </a:r>
            <a:endParaRPr/>
          </a:p>
        </p:txBody>
      </p:sp>
      <p:sp>
        <p:nvSpPr>
          <p:cNvPr id="594" name="Google Shape;594;p55"/>
          <p:cNvSpPr txBox="1"/>
          <p:nvPr>
            <p:ph idx="6" type="subTitle"/>
          </p:nvPr>
        </p:nvSpPr>
        <p:spPr>
          <a:xfrm>
            <a:off x="4990114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Construction</a:t>
            </a:r>
            <a:endParaRPr/>
          </a:p>
        </p:txBody>
      </p:sp>
      <p:sp>
        <p:nvSpPr>
          <p:cNvPr id="599" name="Google Shape;599;p55"/>
          <p:cNvSpPr/>
          <p:nvPr/>
        </p:nvSpPr>
        <p:spPr>
          <a:xfrm>
            <a:off x="2437291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0" name="Google Shape;600;p55"/>
          <p:cNvCxnSpPr>
            <a:stCxn id="599" idx="4"/>
            <a:endCxn id="601" idx="0"/>
          </p:cNvCxnSpPr>
          <p:nvPr/>
        </p:nvCxnSpPr>
        <p:spPr>
          <a:xfrm>
            <a:off x="2789041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2" name="Google Shape;602;p55"/>
          <p:cNvSpPr/>
          <p:nvPr/>
        </p:nvSpPr>
        <p:spPr>
          <a:xfrm>
            <a:off x="4641200" y="2925125"/>
            <a:ext cx="703500" cy="7035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3" name="Google Shape;603;p55"/>
          <p:cNvCxnSpPr>
            <a:stCxn id="602" idx="4"/>
            <a:endCxn id="604" idx="0"/>
          </p:cNvCxnSpPr>
          <p:nvPr/>
        </p:nvCxnSpPr>
        <p:spPr>
          <a:xfrm>
            <a:off x="4992950" y="3628625"/>
            <a:ext cx="0" cy="2532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5" name="Google Shape;605;p55"/>
          <p:cNvSpPr/>
          <p:nvPr/>
        </p:nvSpPr>
        <p:spPr>
          <a:xfrm>
            <a:off x="6845108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6" name="Google Shape;606;p55"/>
          <p:cNvCxnSpPr>
            <a:stCxn id="605" idx="4"/>
            <a:endCxn id="607" idx="0"/>
          </p:cNvCxnSpPr>
          <p:nvPr/>
        </p:nvCxnSpPr>
        <p:spPr>
          <a:xfrm>
            <a:off x="7196858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8" name="Google Shape;608;p55"/>
          <p:cNvSpPr txBox="1"/>
          <p:nvPr>
            <p:ph idx="2" type="title"/>
          </p:nvPr>
        </p:nvSpPr>
        <p:spPr>
          <a:xfrm>
            <a:off x="2437291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609" name="Google Shape;609;p55"/>
          <p:cNvSpPr txBox="1"/>
          <p:nvPr>
            <p:ph idx="3" type="title"/>
          </p:nvPr>
        </p:nvSpPr>
        <p:spPr>
          <a:xfrm>
            <a:off x="4641200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5</a:t>
            </a:r>
            <a:endParaRPr b="1"/>
          </a:p>
        </p:txBody>
      </p:sp>
      <p:sp>
        <p:nvSpPr>
          <p:cNvPr id="610" name="Google Shape;610;p55"/>
          <p:cNvSpPr txBox="1"/>
          <p:nvPr>
            <p:ph idx="4" type="title"/>
          </p:nvPr>
        </p:nvSpPr>
        <p:spPr>
          <a:xfrm>
            <a:off x="6845108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sp>
        <p:nvSpPr>
          <p:cNvPr id="601" name="Google Shape;601;p55"/>
          <p:cNvSpPr txBox="1"/>
          <p:nvPr>
            <p:ph idx="1" type="subTitle"/>
          </p:nvPr>
        </p:nvSpPr>
        <p:spPr>
          <a:xfrm>
            <a:off x="1685663" y="388180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Task Flows</a:t>
            </a:r>
            <a:endParaRPr/>
          </a:p>
        </p:txBody>
      </p:sp>
      <p:sp>
        <p:nvSpPr>
          <p:cNvPr id="604" name="Google Shape;604;p55"/>
          <p:cNvSpPr txBox="1"/>
          <p:nvPr>
            <p:ph idx="5" type="subTitle"/>
          </p:nvPr>
        </p:nvSpPr>
        <p:spPr>
          <a:xfrm>
            <a:off x="3889567" y="3881798"/>
            <a:ext cx="2206500" cy="750300"/>
          </a:xfrm>
          <a:prstGeom prst="rect">
            <a:avLst/>
          </a:prstGeom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Testing Methodology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607" name="Google Shape;607;p55"/>
          <p:cNvSpPr txBox="1"/>
          <p:nvPr>
            <p:ph idx="6" type="subTitle"/>
          </p:nvPr>
        </p:nvSpPr>
        <p:spPr>
          <a:xfrm>
            <a:off x="6093476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/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6"/>
          <p:cNvSpPr/>
          <p:nvPr/>
        </p:nvSpPr>
        <p:spPr>
          <a:xfrm>
            <a:off x="680550" y="1660506"/>
            <a:ext cx="477600" cy="47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6" name="Google Shape;616;p56"/>
          <p:cNvSpPr txBox="1"/>
          <p:nvPr>
            <p:ph idx="4" type="subTitle"/>
          </p:nvPr>
        </p:nvSpPr>
        <p:spPr>
          <a:xfrm>
            <a:off x="1443925" y="1450800"/>
            <a:ext cx="7270200" cy="12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went to Downtown Palo Alto, walked around and randomly asked individuals if they’d be willing to volunteer to participate in our test.</a:t>
            </a:r>
            <a:endParaRPr sz="2400"/>
          </a:p>
        </p:txBody>
      </p:sp>
      <p:sp>
        <p:nvSpPr>
          <p:cNvPr id="617" name="Google Shape;617;p5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Pre-Testing Procedure</a:t>
            </a:r>
            <a:endParaRPr sz="4800"/>
          </a:p>
        </p:txBody>
      </p:sp>
      <p:sp>
        <p:nvSpPr>
          <p:cNvPr id="618" name="Google Shape;618;p56"/>
          <p:cNvSpPr txBox="1"/>
          <p:nvPr>
            <p:ph idx="4294967295" type="title"/>
          </p:nvPr>
        </p:nvSpPr>
        <p:spPr>
          <a:xfrm>
            <a:off x="567604" y="1571457"/>
            <a:ext cx="70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619" name="Google Shape;619;p56"/>
          <p:cNvSpPr/>
          <p:nvPr/>
        </p:nvSpPr>
        <p:spPr>
          <a:xfrm>
            <a:off x="680550" y="3867417"/>
            <a:ext cx="477600" cy="47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0" name="Google Shape;620;p56"/>
          <p:cNvSpPr txBox="1"/>
          <p:nvPr>
            <p:ph idx="4" type="subTitle"/>
          </p:nvPr>
        </p:nvSpPr>
        <p:spPr>
          <a:xfrm>
            <a:off x="1443925" y="3999250"/>
            <a:ext cx="7453800" cy="9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Dante, Melody, and Blaine alternated roles (greeter/facilitator, computer, observer) and </a:t>
            </a:r>
            <a:r>
              <a:rPr lang="en" sz="2400"/>
              <a:t>used a script of questions (see appendix).</a:t>
            </a:r>
            <a:endParaRPr sz="2400"/>
          </a:p>
        </p:txBody>
      </p:sp>
      <p:sp>
        <p:nvSpPr>
          <p:cNvPr id="621" name="Google Shape;621;p56"/>
          <p:cNvSpPr txBox="1"/>
          <p:nvPr>
            <p:ph idx="4294967295" type="title"/>
          </p:nvPr>
        </p:nvSpPr>
        <p:spPr>
          <a:xfrm>
            <a:off x="567604" y="3778367"/>
            <a:ext cx="70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622" name="Google Shape;622;p56"/>
          <p:cNvSpPr/>
          <p:nvPr/>
        </p:nvSpPr>
        <p:spPr>
          <a:xfrm>
            <a:off x="680550" y="2965455"/>
            <a:ext cx="477600" cy="47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3" name="Google Shape;623;p56"/>
          <p:cNvSpPr txBox="1"/>
          <p:nvPr>
            <p:ph idx="4" type="subTitle"/>
          </p:nvPr>
        </p:nvSpPr>
        <p:spPr>
          <a:xfrm>
            <a:off x="1443925" y="2716288"/>
            <a:ext cx="7453800" cy="9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aimed for a diversity of participants, but were limited by who had the time to help.</a:t>
            </a:r>
            <a:endParaRPr sz="2400"/>
          </a:p>
        </p:txBody>
      </p:sp>
      <p:sp>
        <p:nvSpPr>
          <p:cNvPr id="624" name="Google Shape;624;p56"/>
          <p:cNvSpPr txBox="1"/>
          <p:nvPr>
            <p:ph idx="4294967295" type="title"/>
          </p:nvPr>
        </p:nvSpPr>
        <p:spPr>
          <a:xfrm>
            <a:off x="567604" y="2876405"/>
            <a:ext cx="70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7"/>
          <p:cNvSpPr txBox="1"/>
          <p:nvPr>
            <p:ph idx="4" type="subTitle"/>
          </p:nvPr>
        </p:nvSpPr>
        <p:spPr>
          <a:xfrm>
            <a:off x="936900" y="1389600"/>
            <a:ext cx="7270200" cy="246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Nunito"/>
                <a:ea typeface="Nunito"/>
                <a:cs typeface="Nunito"/>
                <a:sym typeface="Nunito"/>
              </a:rPr>
              <a:t>In this game, </a:t>
            </a:r>
            <a:r>
              <a:rPr b="1" lang="en" sz="2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positive memories</a:t>
            </a:r>
            <a:r>
              <a:rPr lang="en" sz="2800">
                <a:latin typeface="Nunito"/>
                <a:ea typeface="Nunito"/>
                <a:cs typeface="Nunito"/>
                <a:sym typeface="Nunito"/>
              </a:rPr>
              <a:t> are stored in the </a:t>
            </a:r>
            <a:r>
              <a:rPr b="1" lang="en" sz="2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form of fruit</a:t>
            </a:r>
            <a:r>
              <a:rPr lang="en" sz="2800">
                <a:latin typeface="Nunito"/>
                <a:ea typeface="Nunito"/>
                <a:cs typeface="Nunito"/>
                <a:sym typeface="Nunito"/>
              </a:rPr>
              <a:t> in the garden. For your first task, could you please </a:t>
            </a:r>
            <a:r>
              <a:rPr b="1" lang="en" sz="2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harvest an available fruit</a:t>
            </a:r>
            <a:r>
              <a:rPr lang="en" sz="2800">
                <a:latin typeface="Nunito"/>
                <a:ea typeface="Nunito"/>
                <a:cs typeface="Nunito"/>
                <a:sym typeface="Nunito"/>
              </a:rPr>
              <a:t> and review its memory?</a:t>
            </a:r>
            <a:endParaRPr sz="2800"/>
          </a:p>
        </p:txBody>
      </p:sp>
      <p:sp>
        <p:nvSpPr>
          <p:cNvPr id="630" name="Google Shape;630;p5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Example Task Prompt</a:t>
            </a:r>
            <a:endParaRPr sz="3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8"/>
          <p:cNvSpPr txBox="1"/>
          <p:nvPr/>
        </p:nvSpPr>
        <p:spPr>
          <a:xfrm>
            <a:off x="2527675" y="764575"/>
            <a:ext cx="18930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P2</a:t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636" name="Google Shape;636;p58"/>
          <p:cNvSpPr/>
          <p:nvPr/>
        </p:nvSpPr>
        <p:spPr>
          <a:xfrm>
            <a:off x="2763375" y="3654650"/>
            <a:ext cx="4379400" cy="64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7" name="Google Shape;637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5439" l="16732" r="16791" t="-15296"/>
          <a:stretch/>
        </p:blipFill>
        <p:spPr>
          <a:xfrm>
            <a:off x="2527664" y="1292231"/>
            <a:ext cx="1893000" cy="2792400"/>
          </a:xfrm>
          <a:prstGeom prst="flowChartAlternateProcess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8" name="Google Shape;638;p58"/>
          <p:cNvSpPr txBox="1"/>
          <p:nvPr/>
        </p:nvSpPr>
        <p:spPr>
          <a:xfrm>
            <a:off x="332000" y="764575"/>
            <a:ext cx="18930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P1</a:t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639" name="Google Shape;639;p58"/>
          <p:cNvSpPr txBox="1"/>
          <p:nvPr/>
        </p:nvSpPr>
        <p:spPr>
          <a:xfrm>
            <a:off x="4723350" y="764575"/>
            <a:ext cx="18930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P3</a:t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640" name="Google Shape;640;p58"/>
          <p:cNvSpPr txBox="1"/>
          <p:nvPr/>
        </p:nvSpPr>
        <p:spPr>
          <a:xfrm>
            <a:off x="6919025" y="764575"/>
            <a:ext cx="18930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P4</a:t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pic>
        <p:nvPicPr>
          <p:cNvPr id="641" name="Google Shape;641;p5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-14620" l="14584" r="18700" t="-16855"/>
          <a:stretch/>
        </p:blipFill>
        <p:spPr>
          <a:xfrm>
            <a:off x="331990" y="1289525"/>
            <a:ext cx="1893000" cy="2797800"/>
          </a:xfrm>
          <a:prstGeom prst="flowChartAlternateProcess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2" name="Google Shape;642;p58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-14617" l="17272" r="16011" t="-16598"/>
          <a:stretch/>
        </p:blipFill>
        <p:spPr>
          <a:xfrm>
            <a:off x="6919025" y="1294925"/>
            <a:ext cx="1893000" cy="2792400"/>
          </a:xfrm>
          <a:prstGeom prst="flowChartAlternateProcess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3" name="Google Shape;643;p58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-12948" l="12495" r="21602" t="-16668"/>
          <a:stretch/>
        </p:blipFill>
        <p:spPr>
          <a:xfrm>
            <a:off x="4723338" y="1292231"/>
            <a:ext cx="1893000" cy="2792400"/>
          </a:xfrm>
          <a:prstGeom prst="flowChartAlternateProcess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4" name="Google Shape;644;p58"/>
          <p:cNvSpPr txBox="1"/>
          <p:nvPr/>
        </p:nvSpPr>
        <p:spPr>
          <a:xfrm>
            <a:off x="306225" y="4145200"/>
            <a:ext cx="18930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UCLA Graduate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Age 22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5" name="Google Shape;645;p58"/>
          <p:cNvSpPr txBox="1"/>
          <p:nvPr/>
        </p:nvSpPr>
        <p:spPr>
          <a:xfrm>
            <a:off x="2527675" y="4145200"/>
            <a:ext cx="18930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Berkeley Graduate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Age 23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6" name="Google Shape;646;p58"/>
          <p:cNvSpPr txBox="1"/>
          <p:nvPr/>
        </p:nvSpPr>
        <p:spPr>
          <a:xfrm>
            <a:off x="4749125" y="4145200"/>
            <a:ext cx="18930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Bay Area HS Senior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Age 17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7" name="Google Shape;647;p58"/>
          <p:cNvSpPr txBox="1"/>
          <p:nvPr/>
        </p:nvSpPr>
        <p:spPr>
          <a:xfrm>
            <a:off x="6970575" y="4145200"/>
            <a:ext cx="18930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Stanford Student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Age 21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8" name="Google Shape;648;p58"/>
          <p:cNvSpPr txBox="1"/>
          <p:nvPr>
            <p:ph idx="4294967295" type="title"/>
          </p:nvPr>
        </p:nvSpPr>
        <p:spPr>
          <a:xfrm>
            <a:off x="720000" y="1045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/>
              <a:t>Meet the Users</a:t>
            </a:r>
            <a:endParaRPr sz="3600" u="sng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9"/>
          <p:cNvSpPr txBox="1"/>
          <p:nvPr>
            <p:ph type="title"/>
          </p:nvPr>
        </p:nvSpPr>
        <p:spPr>
          <a:xfrm>
            <a:off x="720000" y="445025"/>
            <a:ext cx="77040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Three Key Measurements</a:t>
            </a:r>
            <a:endParaRPr sz="36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0"/>
          <p:cNvSpPr txBox="1"/>
          <p:nvPr>
            <p:ph idx="1" type="subTitle"/>
          </p:nvPr>
        </p:nvSpPr>
        <p:spPr>
          <a:xfrm>
            <a:off x="562575" y="1859900"/>
            <a:ext cx="2483700" cy="4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1.  </a:t>
            </a:r>
            <a:r>
              <a:rPr lang="en" sz="2400"/>
              <a:t> Time to Complete Task</a:t>
            </a:r>
            <a:endParaRPr sz="2400"/>
          </a:p>
        </p:txBody>
      </p:sp>
      <p:sp>
        <p:nvSpPr>
          <p:cNvPr id="659" name="Google Shape;659;p60"/>
          <p:cNvSpPr txBox="1"/>
          <p:nvPr>
            <p:ph type="title"/>
          </p:nvPr>
        </p:nvSpPr>
        <p:spPr>
          <a:xfrm>
            <a:off x="720000" y="445025"/>
            <a:ext cx="77040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Three Key Measurements</a:t>
            </a:r>
            <a:endParaRPr sz="3600"/>
          </a:p>
        </p:txBody>
      </p:sp>
      <p:sp>
        <p:nvSpPr>
          <p:cNvPr id="660" name="Google Shape;660;p60"/>
          <p:cNvSpPr txBox="1"/>
          <p:nvPr>
            <p:ph idx="2" type="subTitle"/>
          </p:nvPr>
        </p:nvSpPr>
        <p:spPr>
          <a:xfrm>
            <a:off x="714975" y="2369025"/>
            <a:ext cx="2180400" cy="21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# of minutes for each participant to complete each task. Used to </a:t>
            </a:r>
            <a:r>
              <a:rPr b="1" i="1" lang="en" sz="1800"/>
              <a:t>assess difficulty</a:t>
            </a:r>
            <a:r>
              <a:rPr i="1" lang="en" sz="1800"/>
              <a:t>/ efficiency of task flows.</a:t>
            </a:r>
            <a:endParaRPr i="1" sz="1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1"/>
          <p:cNvSpPr txBox="1"/>
          <p:nvPr>
            <p:ph idx="1" type="subTitle"/>
          </p:nvPr>
        </p:nvSpPr>
        <p:spPr>
          <a:xfrm>
            <a:off x="562575" y="1859900"/>
            <a:ext cx="2483700" cy="4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1.   Time to Complete Task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666" name="Google Shape;666;p61"/>
          <p:cNvSpPr txBox="1"/>
          <p:nvPr>
            <p:ph idx="5" type="subTitle"/>
          </p:nvPr>
        </p:nvSpPr>
        <p:spPr>
          <a:xfrm>
            <a:off x="3244050" y="1859900"/>
            <a:ext cx="2538600" cy="4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2. </a:t>
            </a:r>
            <a:r>
              <a:rPr lang="en" sz="2400"/>
              <a:t>  Critical Incidents Log</a:t>
            </a:r>
            <a:endParaRPr sz="2400"/>
          </a:p>
        </p:txBody>
      </p:sp>
      <p:sp>
        <p:nvSpPr>
          <p:cNvPr id="667" name="Google Shape;667;p61"/>
          <p:cNvSpPr txBox="1"/>
          <p:nvPr>
            <p:ph type="title"/>
          </p:nvPr>
        </p:nvSpPr>
        <p:spPr>
          <a:xfrm>
            <a:off x="720000" y="445025"/>
            <a:ext cx="77040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Three Key Measurements</a:t>
            </a:r>
            <a:endParaRPr sz="3600"/>
          </a:p>
        </p:txBody>
      </p:sp>
      <p:sp>
        <p:nvSpPr>
          <p:cNvPr id="668" name="Google Shape;668;p61"/>
          <p:cNvSpPr txBox="1"/>
          <p:nvPr>
            <p:ph idx="2" type="subTitle"/>
          </p:nvPr>
        </p:nvSpPr>
        <p:spPr>
          <a:xfrm>
            <a:off x="714975" y="2369025"/>
            <a:ext cx="2180400" cy="21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B49D97"/>
                </a:solidFill>
              </a:rPr>
              <a:t># of minutes for each participant to complete each task. Used to </a:t>
            </a:r>
            <a:r>
              <a:rPr b="1" i="1" lang="en" sz="1800">
                <a:solidFill>
                  <a:srgbClr val="B49D97"/>
                </a:solidFill>
              </a:rPr>
              <a:t>assess difficulty</a:t>
            </a:r>
            <a:r>
              <a:rPr i="1" lang="en" sz="1800">
                <a:solidFill>
                  <a:srgbClr val="B49D97"/>
                </a:solidFill>
              </a:rPr>
              <a:t>/ efficiency of task flows.</a:t>
            </a:r>
            <a:endParaRPr i="1" sz="1800">
              <a:solidFill>
                <a:srgbClr val="B49D97"/>
              </a:solidFill>
            </a:endParaRPr>
          </a:p>
        </p:txBody>
      </p:sp>
      <p:sp>
        <p:nvSpPr>
          <p:cNvPr id="669" name="Google Shape;669;p61"/>
          <p:cNvSpPr txBox="1"/>
          <p:nvPr>
            <p:ph idx="2" type="subTitle"/>
          </p:nvPr>
        </p:nvSpPr>
        <p:spPr>
          <a:xfrm>
            <a:off x="3196350" y="2369025"/>
            <a:ext cx="2751300" cy="21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Log of negative events scored on a scale of 0 to -3, where 0 is no issue and -3 is a usability catastrophe. Can be summed to create a CI index (CII) for each participant.</a:t>
            </a:r>
            <a:endParaRPr i="1"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2"/>
          <p:cNvSpPr txBox="1"/>
          <p:nvPr>
            <p:ph idx="1" type="subTitle"/>
          </p:nvPr>
        </p:nvSpPr>
        <p:spPr>
          <a:xfrm>
            <a:off x="562575" y="1859900"/>
            <a:ext cx="2483700" cy="4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1.   Time to Complete Task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675" name="Google Shape;675;p62"/>
          <p:cNvSpPr txBox="1"/>
          <p:nvPr>
            <p:ph idx="5" type="subTitle"/>
          </p:nvPr>
        </p:nvSpPr>
        <p:spPr>
          <a:xfrm>
            <a:off x="3244050" y="1859900"/>
            <a:ext cx="2538600" cy="4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2.   Critical Incidents Log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676" name="Google Shape;676;p62"/>
          <p:cNvSpPr txBox="1"/>
          <p:nvPr>
            <p:ph idx="6" type="subTitle"/>
          </p:nvPr>
        </p:nvSpPr>
        <p:spPr>
          <a:xfrm>
            <a:off x="6248625" y="1859900"/>
            <a:ext cx="2483700" cy="4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3.   </a:t>
            </a:r>
            <a:r>
              <a:rPr lang="en" sz="2400"/>
              <a:t>Qualitative 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User Feedback</a:t>
            </a:r>
            <a:endParaRPr sz="2400"/>
          </a:p>
        </p:txBody>
      </p:sp>
      <p:sp>
        <p:nvSpPr>
          <p:cNvPr id="677" name="Google Shape;677;p62"/>
          <p:cNvSpPr txBox="1"/>
          <p:nvPr>
            <p:ph type="title"/>
          </p:nvPr>
        </p:nvSpPr>
        <p:spPr>
          <a:xfrm>
            <a:off x="720000" y="445025"/>
            <a:ext cx="77040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Three Key Measurements</a:t>
            </a:r>
            <a:endParaRPr sz="3600"/>
          </a:p>
        </p:txBody>
      </p:sp>
      <p:sp>
        <p:nvSpPr>
          <p:cNvPr id="678" name="Google Shape;678;p62"/>
          <p:cNvSpPr txBox="1"/>
          <p:nvPr>
            <p:ph idx="2" type="subTitle"/>
          </p:nvPr>
        </p:nvSpPr>
        <p:spPr>
          <a:xfrm>
            <a:off x="714975" y="2369025"/>
            <a:ext cx="2180400" cy="21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B49D97"/>
                </a:solidFill>
              </a:rPr>
              <a:t># of minutes for each participant to complete each task. Used to </a:t>
            </a:r>
            <a:r>
              <a:rPr b="1" i="1" lang="en" sz="1800">
                <a:solidFill>
                  <a:srgbClr val="B49D97"/>
                </a:solidFill>
              </a:rPr>
              <a:t>assess difficulty</a:t>
            </a:r>
            <a:r>
              <a:rPr i="1" lang="en" sz="1800">
                <a:solidFill>
                  <a:srgbClr val="B49D97"/>
                </a:solidFill>
              </a:rPr>
              <a:t>/ efficiency of task flows.</a:t>
            </a:r>
            <a:endParaRPr i="1" sz="1800">
              <a:solidFill>
                <a:srgbClr val="B49D97"/>
              </a:solidFill>
            </a:endParaRPr>
          </a:p>
        </p:txBody>
      </p:sp>
      <p:sp>
        <p:nvSpPr>
          <p:cNvPr id="679" name="Google Shape;679;p62"/>
          <p:cNvSpPr txBox="1"/>
          <p:nvPr>
            <p:ph idx="2" type="subTitle"/>
          </p:nvPr>
        </p:nvSpPr>
        <p:spPr>
          <a:xfrm>
            <a:off x="3196350" y="2369025"/>
            <a:ext cx="2751300" cy="21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B49D97"/>
                </a:solidFill>
              </a:rPr>
              <a:t>Log of negative events scored on a scale of 0 to -3, where 0 is no issue and -3 is a usability catastrophe. Can be summed to create a CI index (CII) for each participant.</a:t>
            </a:r>
            <a:endParaRPr i="1" sz="1800">
              <a:solidFill>
                <a:srgbClr val="B49D97"/>
              </a:solidFill>
            </a:endParaRPr>
          </a:p>
        </p:txBody>
      </p:sp>
      <p:sp>
        <p:nvSpPr>
          <p:cNvPr id="680" name="Google Shape;680;p62"/>
          <p:cNvSpPr txBox="1"/>
          <p:nvPr>
            <p:ph idx="2" type="subTitle"/>
          </p:nvPr>
        </p:nvSpPr>
        <p:spPr>
          <a:xfrm>
            <a:off x="6400275" y="2369025"/>
            <a:ext cx="2180400" cy="21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User thoughts on process in general, emotions raised, overall level of satisfaction.</a:t>
            </a:r>
            <a:endParaRPr i="1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 txBox="1"/>
          <p:nvPr>
            <p:ph type="title"/>
          </p:nvPr>
        </p:nvSpPr>
        <p:spPr>
          <a:xfrm>
            <a:off x="720000" y="445025"/>
            <a:ext cx="7704000" cy="11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Problem/Solution Recap</a:t>
            </a:r>
            <a:endParaRPr sz="4800"/>
          </a:p>
        </p:txBody>
      </p:sp>
      <p:sp>
        <p:nvSpPr>
          <p:cNvPr id="227" name="Google Shape;227;p27"/>
          <p:cNvSpPr txBox="1"/>
          <p:nvPr>
            <p:ph idx="3" type="subTitle"/>
          </p:nvPr>
        </p:nvSpPr>
        <p:spPr>
          <a:xfrm>
            <a:off x="1214875" y="2501375"/>
            <a:ext cx="2907600" cy="22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People do not have an </a:t>
            </a:r>
            <a:r>
              <a:rPr b="1" lang="en" sz="2400">
                <a:solidFill>
                  <a:schemeClr val="dk2"/>
                </a:solidFill>
              </a:rPr>
              <a:t>efficient</a:t>
            </a:r>
            <a:r>
              <a:rPr lang="en" sz="2400"/>
              <a:t> and </a:t>
            </a:r>
            <a:r>
              <a:rPr b="1" lang="en" sz="2400">
                <a:solidFill>
                  <a:schemeClr val="dk2"/>
                </a:solidFill>
              </a:rPr>
              <a:t>dedicated</a:t>
            </a:r>
            <a:r>
              <a:rPr lang="en" sz="2400"/>
              <a:t> method to recall past positive memories.</a:t>
            </a:r>
            <a:endParaRPr sz="2400"/>
          </a:p>
        </p:txBody>
      </p:sp>
      <p:sp>
        <p:nvSpPr>
          <p:cNvPr id="228" name="Google Shape;228;p27"/>
          <p:cNvSpPr txBox="1"/>
          <p:nvPr>
            <p:ph idx="1" type="subTitle"/>
          </p:nvPr>
        </p:nvSpPr>
        <p:spPr>
          <a:xfrm>
            <a:off x="1069651" y="1684838"/>
            <a:ext cx="31035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Problem</a:t>
            </a:r>
            <a:endParaRPr sz="3000"/>
          </a:p>
        </p:txBody>
      </p:sp>
      <p:sp>
        <p:nvSpPr>
          <p:cNvPr id="229" name="Google Shape;229;p27"/>
          <p:cNvSpPr txBox="1"/>
          <p:nvPr>
            <p:ph idx="2" type="subTitle"/>
          </p:nvPr>
        </p:nvSpPr>
        <p:spPr>
          <a:xfrm>
            <a:off x="4799650" y="1684850"/>
            <a:ext cx="33438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Proposed Solution</a:t>
            </a:r>
            <a:endParaRPr sz="3000"/>
          </a:p>
        </p:txBody>
      </p:sp>
      <p:sp>
        <p:nvSpPr>
          <p:cNvPr id="230" name="Google Shape;230;p27"/>
          <p:cNvSpPr txBox="1"/>
          <p:nvPr>
            <p:ph idx="4" type="subTitle"/>
          </p:nvPr>
        </p:nvSpPr>
        <p:spPr>
          <a:xfrm>
            <a:off x="4799650" y="2501350"/>
            <a:ext cx="3343800" cy="18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 </a:t>
            </a:r>
            <a:r>
              <a:rPr b="1" lang="en" sz="2400">
                <a:solidFill>
                  <a:schemeClr val="dk2"/>
                </a:solidFill>
              </a:rPr>
              <a:t>virtual</a:t>
            </a:r>
            <a:r>
              <a:rPr lang="en" sz="2400"/>
              <a:t> tamagotchi-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style </a:t>
            </a:r>
            <a:r>
              <a:rPr b="1" lang="en" sz="2400">
                <a:solidFill>
                  <a:schemeClr val="dk2"/>
                </a:solidFill>
              </a:rPr>
              <a:t>garden</a:t>
            </a:r>
            <a:r>
              <a:rPr lang="en" sz="2400"/>
              <a:t> where you can plant and revisit good memories in the form of trees.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3"/>
          <p:cNvSpPr/>
          <p:nvPr/>
        </p:nvSpPr>
        <p:spPr>
          <a:xfrm>
            <a:off x="832950" y="1584302"/>
            <a:ext cx="318300" cy="31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6" name="Google Shape;686;p63"/>
          <p:cNvSpPr txBox="1"/>
          <p:nvPr>
            <p:ph idx="4" type="subTitle"/>
          </p:nvPr>
        </p:nvSpPr>
        <p:spPr>
          <a:xfrm>
            <a:off x="1249521" y="1475565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Under 1 minute for simple task on average</a:t>
            </a:r>
            <a:endParaRPr sz="2400"/>
          </a:p>
        </p:txBody>
      </p:sp>
      <p:sp>
        <p:nvSpPr>
          <p:cNvPr id="687" name="Google Shape;687;p6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Our Useability Goals</a:t>
            </a:r>
            <a:endParaRPr sz="4800"/>
          </a:p>
        </p:txBody>
      </p:sp>
      <p:sp>
        <p:nvSpPr>
          <p:cNvPr id="688" name="Google Shape;688;p63"/>
          <p:cNvSpPr/>
          <p:nvPr/>
        </p:nvSpPr>
        <p:spPr>
          <a:xfrm>
            <a:off x="832950" y="2239077"/>
            <a:ext cx="318300" cy="31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9" name="Google Shape;689;p63"/>
          <p:cNvSpPr txBox="1"/>
          <p:nvPr>
            <p:ph idx="4" type="subTitle"/>
          </p:nvPr>
        </p:nvSpPr>
        <p:spPr>
          <a:xfrm>
            <a:off x="1243625" y="2130340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Under 2.5 minutes for moderate task on average</a:t>
            </a:r>
            <a:endParaRPr sz="2400"/>
          </a:p>
        </p:txBody>
      </p:sp>
      <p:sp>
        <p:nvSpPr>
          <p:cNvPr id="690" name="Google Shape;690;p63"/>
          <p:cNvSpPr/>
          <p:nvPr/>
        </p:nvSpPr>
        <p:spPr>
          <a:xfrm>
            <a:off x="832938" y="2893852"/>
            <a:ext cx="318300" cy="31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1" name="Google Shape;691;p63"/>
          <p:cNvSpPr txBox="1"/>
          <p:nvPr>
            <p:ph idx="4" type="subTitle"/>
          </p:nvPr>
        </p:nvSpPr>
        <p:spPr>
          <a:xfrm>
            <a:off x="1248227" y="2785115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Under 5 minutes for complex task on average</a:t>
            </a:r>
            <a:endParaRPr sz="2400"/>
          </a:p>
        </p:txBody>
      </p:sp>
      <p:sp>
        <p:nvSpPr>
          <p:cNvPr id="692" name="Google Shape;692;p63"/>
          <p:cNvSpPr/>
          <p:nvPr/>
        </p:nvSpPr>
        <p:spPr>
          <a:xfrm>
            <a:off x="832950" y="3548627"/>
            <a:ext cx="318300" cy="31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3" name="Google Shape;693;p63"/>
          <p:cNvSpPr/>
          <p:nvPr/>
        </p:nvSpPr>
        <p:spPr>
          <a:xfrm>
            <a:off x="832950" y="4203402"/>
            <a:ext cx="318300" cy="31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4" name="Google Shape;694;p63"/>
          <p:cNvSpPr txBox="1"/>
          <p:nvPr>
            <p:ph idx="4" type="subTitle"/>
          </p:nvPr>
        </p:nvSpPr>
        <p:spPr>
          <a:xfrm>
            <a:off x="1243600" y="3439890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 more than </a:t>
            </a:r>
            <a:r>
              <a:rPr b="1" lang="en" sz="2400"/>
              <a:t>one</a:t>
            </a:r>
            <a:r>
              <a:rPr lang="en" sz="2400"/>
              <a:t> major CI per participant</a:t>
            </a:r>
            <a:endParaRPr sz="2400"/>
          </a:p>
        </p:txBody>
      </p:sp>
      <p:sp>
        <p:nvSpPr>
          <p:cNvPr id="695" name="Google Shape;695;p63"/>
          <p:cNvSpPr txBox="1"/>
          <p:nvPr>
            <p:ph idx="4" type="subTitle"/>
          </p:nvPr>
        </p:nvSpPr>
        <p:spPr>
          <a:xfrm>
            <a:off x="1246800" y="4094675"/>
            <a:ext cx="76638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CII score &gt;-5 per participant on average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64"/>
          <p:cNvSpPr/>
          <p:nvPr/>
        </p:nvSpPr>
        <p:spPr>
          <a:xfrm>
            <a:off x="912525" y="2207075"/>
            <a:ext cx="695400" cy="695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1" name="Google Shape;701;p64"/>
          <p:cNvSpPr txBox="1"/>
          <p:nvPr>
            <p:ph idx="4" type="subTitle"/>
          </p:nvPr>
        </p:nvSpPr>
        <p:spPr>
          <a:xfrm>
            <a:off x="1802150" y="1910964"/>
            <a:ext cx="7111800" cy="125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Is it fun?</a:t>
            </a:r>
            <a:endParaRPr sz="7200"/>
          </a:p>
        </p:txBody>
      </p:sp>
      <p:sp>
        <p:nvSpPr>
          <p:cNvPr id="702" name="Google Shape;702;p6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Our  *Secret* Goal</a:t>
            </a:r>
            <a:endParaRPr sz="4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5"/>
          <p:cNvSpPr/>
          <p:nvPr/>
        </p:nvSpPr>
        <p:spPr>
          <a:xfrm>
            <a:off x="1333929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8" name="Google Shape;708;p65"/>
          <p:cNvCxnSpPr>
            <a:stCxn id="707" idx="4"/>
            <a:endCxn id="709" idx="0"/>
          </p:cNvCxnSpPr>
          <p:nvPr/>
        </p:nvCxnSpPr>
        <p:spPr>
          <a:xfrm>
            <a:off x="1685679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0" name="Google Shape;710;p65"/>
          <p:cNvSpPr/>
          <p:nvPr/>
        </p:nvSpPr>
        <p:spPr>
          <a:xfrm>
            <a:off x="3537837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1" name="Google Shape;711;p65"/>
          <p:cNvCxnSpPr>
            <a:stCxn id="710" idx="4"/>
            <a:endCxn id="712" idx="0"/>
          </p:cNvCxnSpPr>
          <p:nvPr/>
        </p:nvCxnSpPr>
        <p:spPr>
          <a:xfrm>
            <a:off x="3889587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3" name="Google Shape;713;p65"/>
          <p:cNvSpPr/>
          <p:nvPr/>
        </p:nvSpPr>
        <p:spPr>
          <a:xfrm>
            <a:off x="5741746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4" name="Google Shape;714;p65"/>
          <p:cNvCxnSpPr>
            <a:stCxn id="713" idx="4"/>
            <a:endCxn id="715" idx="0"/>
          </p:cNvCxnSpPr>
          <p:nvPr/>
        </p:nvCxnSpPr>
        <p:spPr>
          <a:xfrm>
            <a:off x="6093496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6" name="Google Shape;716;p6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717" name="Google Shape;717;p65"/>
          <p:cNvSpPr txBox="1"/>
          <p:nvPr>
            <p:ph idx="2" type="title"/>
          </p:nvPr>
        </p:nvSpPr>
        <p:spPr>
          <a:xfrm>
            <a:off x="1333929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718" name="Google Shape;718;p65"/>
          <p:cNvSpPr txBox="1"/>
          <p:nvPr>
            <p:ph idx="3" type="title"/>
          </p:nvPr>
        </p:nvSpPr>
        <p:spPr>
          <a:xfrm>
            <a:off x="3537837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719" name="Google Shape;719;p65"/>
          <p:cNvSpPr txBox="1"/>
          <p:nvPr>
            <p:ph idx="4" type="title"/>
          </p:nvPr>
        </p:nvSpPr>
        <p:spPr>
          <a:xfrm>
            <a:off x="5741746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709" name="Google Shape;709;p65"/>
          <p:cNvSpPr txBox="1"/>
          <p:nvPr>
            <p:ph idx="1" type="subTitle"/>
          </p:nvPr>
        </p:nvSpPr>
        <p:spPr>
          <a:xfrm>
            <a:off x="582300" y="204905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Sketching Explorations</a:t>
            </a:r>
            <a:endParaRPr/>
          </a:p>
        </p:txBody>
      </p:sp>
      <p:sp>
        <p:nvSpPr>
          <p:cNvPr id="712" name="Google Shape;712;p65"/>
          <p:cNvSpPr txBox="1"/>
          <p:nvPr>
            <p:ph idx="5" type="subTitle"/>
          </p:nvPr>
        </p:nvSpPr>
        <p:spPr>
          <a:xfrm>
            <a:off x="2786205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Interface/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</a:t>
            </a:r>
            <a:endParaRPr/>
          </a:p>
        </p:txBody>
      </p:sp>
      <p:sp>
        <p:nvSpPr>
          <p:cNvPr id="715" name="Google Shape;715;p65"/>
          <p:cNvSpPr txBox="1"/>
          <p:nvPr>
            <p:ph idx="6" type="subTitle"/>
          </p:nvPr>
        </p:nvSpPr>
        <p:spPr>
          <a:xfrm>
            <a:off x="4990114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Construction</a:t>
            </a:r>
            <a:endParaRPr/>
          </a:p>
        </p:txBody>
      </p:sp>
      <p:sp>
        <p:nvSpPr>
          <p:cNvPr id="720" name="Google Shape;720;p65"/>
          <p:cNvSpPr/>
          <p:nvPr/>
        </p:nvSpPr>
        <p:spPr>
          <a:xfrm>
            <a:off x="2437291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1" name="Google Shape;721;p65"/>
          <p:cNvCxnSpPr>
            <a:stCxn id="720" idx="4"/>
            <a:endCxn id="722" idx="0"/>
          </p:cNvCxnSpPr>
          <p:nvPr/>
        </p:nvCxnSpPr>
        <p:spPr>
          <a:xfrm>
            <a:off x="2789041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3" name="Google Shape;723;p65"/>
          <p:cNvSpPr/>
          <p:nvPr/>
        </p:nvSpPr>
        <p:spPr>
          <a:xfrm>
            <a:off x="4641200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4" name="Google Shape;724;p65"/>
          <p:cNvCxnSpPr>
            <a:stCxn id="723" idx="4"/>
            <a:endCxn id="725" idx="0"/>
          </p:cNvCxnSpPr>
          <p:nvPr/>
        </p:nvCxnSpPr>
        <p:spPr>
          <a:xfrm>
            <a:off x="4992950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6" name="Google Shape;726;p65"/>
          <p:cNvSpPr/>
          <p:nvPr/>
        </p:nvSpPr>
        <p:spPr>
          <a:xfrm>
            <a:off x="6845108" y="2925125"/>
            <a:ext cx="703500" cy="7035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7" name="Google Shape;727;p65"/>
          <p:cNvCxnSpPr>
            <a:stCxn id="726" idx="4"/>
            <a:endCxn id="728" idx="0"/>
          </p:cNvCxnSpPr>
          <p:nvPr/>
        </p:nvCxnSpPr>
        <p:spPr>
          <a:xfrm>
            <a:off x="7196858" y="3628625"/>
            <a:ext cx="0" cy="2532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9" name="Google Shape;729;p65"/>
          <p:cNvSpPr txBox="1"/>
          <p:nvPr>
            <p:ph idx="2" type="title"/>
          </p:nvPr>
        </p:nvSpPr>
        <p:spPr>
          <a:xfrm>
            <a:off x="2437291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730" name="Google Shape;730;p65"/>
          <p:cNvSpPr txBox="1"/>
          <p:nvPr>
            <p:ph idx="3" type="title"/>
          </p:nvPr>
        </p:nvSpPr>
        <p:spPr>
          <a:xfrm>
            <a:off x="4641200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sp>
        <p:nvSpPr>
          <p:cNvPr id="731" name="Google Shape;731;p65"/>
          <p:cNvSpPr txBox="1"/>
          <p:nvPr>
            <p:ph idx="4" type="title"/>
          </p:nvPr>
        </p:nvSpPr>
        <p:spPr>
          <a:xfrm>
            <a:off x="6845108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6</a:t>
            </a:r>
            <a:endParaRPr b="1"/>
          </a:p>
        </p:txBody>
      </p:sp>
      <p:sp>
        <p:nvSpPr>
          <p:cNvPr id="722" name="Google Shape;722;p65"/>
          <p:cNvSpPr txBox="1"/>
          <p:nvPr>
            <p:ph idx="1" type="subTitle"/>
          </p:nvPr>
        </p:nvSpPr>
        <p:spPr>
          <a:xfrm>
            <a:off x="1685663" y="388180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Task Flows</a:t>
            </a:r>
            <a:endParaRPr/>
          </a:p>
        </p:txBody>
      </p:sp>
      <p:sp>
        <p:nvSpPr>
          <p:cNvPr id="725" name="Google Shape;725;p65"/>
          <p:cNvSpPr txBox="1"/>
          <p:nvPr>
            <p:ph idx="5" type="subTitle"/>
          </p:nvPr>
        </p:nvSpPr>
        <p:spPr>
          <a:xfrm>
            <a:off x="3889567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Methodology</a:t>
            </a:r>
            <a:endParaRPr/>
          </a:p>
        </p:txBody>
      </p:sp>
      <p:sp>
        <p:nvSpPr>
          <p:cNvPr id="728" name="Google Shape;728;p65"/>
          <p:cNvSpPr txBox="1"/>
          <p:nvPr>
            <p:ph idx="6" type="subTitle"/>
          </p:nvPr>
        </p:nvSpPr>
        <p:spPr>
          <a:xfrm>
            <a:off x="6093476" y="3881798"/>
            <a:ext cx="2206500" cy="750300"/>
          </a:xfrm>
          <a:prstGeom prst="rect">
            <a:avLst/>
          </a:prstGeom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Results / </a:t>
            </a:r>
            <a:endParaRPr b="1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Discussion</a:t>
            </a: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66"/>
          <p:cNvSpPr txBox="1"/>
          <p:nvPr>
            <p:ph type="title"/>
          </p:nvPr>
        </p:nvSpPr>
        <p:spPr>
          <a:xfrm>
            <a:off x="1006500" y="1867925"/>
            <a:ext cx="7131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/>
              <a:t>Testing Results</a:t>
            </a:r>
            <a:endParaRPr b="1" sz="7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67"/>
          <p:cNvSpPr/>
          <p:nvPr/>
        </p:nvSpPr>
        <p:spPr>
          <a:xfrm>
            <a:off x="832950" y="1584306"/>
            <a:ext cx="477600" cy="47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2" name="Google Shape;742;p67"/>
          <p:cNvSpPr txBox="1"/>
          <p:nvPr>
            <p:ph idx="4" type="subTitle"/>
          </p:nvPr>
        </p:nvSpPr>
        <p:spPr>
          <a:xfrm>
            <a:off x="1596325" y="1374600"/>
            <a:ext cx="7270200" cy="9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Navigation and task flow was </a:t>
            </a:r>
            <a:r>
              <a:rPr b="1" lang="en" sz="2400">
                <a:solidFill>
                  <a:schemeClr val="dk2"/>
                </a:solidFill>
              </a:rPr>
              <a:t>generally intuitive</a:t>
            </a:r>
            <a:r>
              <a:rPr lang="en" sz="2400"/>
              <a:t>, and did not require tutorial or instructions.</a:t>
            </a:r>
            <a:endParaRPr sz="2400"/>
          </a:p>
        </p:txBody>
      </p:sp>
      <p:sp>
        <p:nvSpPr>
          <p:cNvPr id="743" name="Google Shape;743;p6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The Big Picture</a:t>
            </a:r>
            <a:endParaRPr sz="4800"/>
          </a:p>
        </p:txBody>
      </p:sp>
      <p:sp>
        <p:nvSpPr>
          <p:cNvPr id="744" name="Google Shape;744;p67"/>
          <p:cNvSpPr txBox="1"/>
          <p:nvPr>
            <p:ph idx="4294967295" type="title"/>
          </p:nvPr>
        </p:nvSpPr>
        <p:spPr>
          <a:xfrm>
            <a:off x="720004" y="1495257"/>
            <a:ext cx="70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745" name="Google Shape;745;p67"/>
          <p:cNvSpPr/>
          <p:nvPr/>
        </p:nvSpPr>
        <p:spPr>
          <a:xfrm>
            <a:off x="7995200" y="2694631"/>
            <a:ext cx="477600" cy="47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6" name="Google Shape;746;p67"/>
          <p:cNvSpPr txBox="1"/>
          <p:nvPr>
            <p:ph idx="4294967295" type="title"/>
          </p:nvPr>
        </p:nvSpPr>
        <p:spPr>
          <a:xfrm>
            <a:off x="7882254" y="2605582"/>
            <a:ext cx="70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747" name="Google Shape;747;p67"/>
          <p:cNvSpPr txBox="1"/>
          <p:nvPr>
            <p:ph idx="4" type="subTitle"/>
          </p:nvPr>
        </p:nvSpPr>
        <p:spPr>
          <a:xfrm>
            <a:off x="375750" y="2420219"/>
            <a:ext cx="7270200" cy="9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Participants had </a:t>
            </a:r>
            <a:r>
              <a:rPr b="1" lang="en" sz="2400">
                <a:solidFill>
                  <a:schemeClr val="dk2"/>
                </a:solidFill>
              </a:rPr>
              <a:t>difficulty differentiating</a:t>
            </a:r>
            <a:r>
              <a:rPr lang="en" sz="2400"/>
              <a:t> which elements of the UI could be interacted with.</a:t>
            </a:r>
            <a:endParaRPr sz="2400"/>
          </a:p>
        </p:txBody>
      </p:sp>
      <p:sp>
        <p:nvSpPr>
          <p:cNvPr id="748" name="Google Shape;748;p67"/>
          <p:cNvSpPr/>
          <p:nvPr/>
        </p:nvSpPr>
        <p:spPr>
          <a:xfrm>
            <a:off x="832950" y="3791217"/>
            <a:ext cx="477600" cy="47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9" name="Google Shape;749;p67"/>
          <p:cNvSpPr txBox="1"/>
          <p:nvPr>
            <p:ph idx="4" type="subTitle"/>
          </p:nvPr>
        </p:nvSpPr>
        <p:spPr>
          <a:xfrm>
            <a:off x="1596325" y="3542050"/>
            <a:ext cx="7453800" cy="9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Our complex task generally took the </a:t>
            </a:r>
            <a:r>
              <a:rPr b="1" lang="en" sz="2400">
                <a:solidFill>
                  <a:schemeClr val="dk2"/>
                </a:solidFill>
              </a:rPr>
              <a:t>longest time</a:t>
            </a:r>
            <a:r>
              <a:rPr lang="en" sz="2400"/>
              <a:t> and lead to the most negative critical incidents.</a:t>
            </a:r>
            <a:endParaRPr sz="2400"/>
          </a:p>
        </p:txBody>
      </p:sp>
      <p:sp>
        <p:nvSpPr>
          <p:cNvPr id="750" name="Google Shape;750;p67"/>
          <p:cNvSpPr txBox="1"/>
          <p:nvPr>
            <p:ph idx="4294967295" type="title"/>
          </p:nvPr>
        </p:nvSpPr>
        <p:spPr>
          <a:xfrm>
            <a:off x="720004" y="3702167"/>
            <a:ext cx="70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5" name="Google Shape;755;p68"/>
          <p:cNvGraphicFramePr/>
          <p:nvPr/>
        </p:nvGraphicFramePr>
        <p:xfrm>
          <a:off x="676463" y="704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{4E479CE8-A745-47A6-8A55-FA659F1B8EB3}</a:tableStyleId>
              </a:tblPr>
              <a:tblGrid>
                <a:gridCol w="5356525"/>
                <a:gridCol w="630150"/>
                <a:gridCol w="612950"/>
                <a:gridCol w="587100"/>
                <a:gridCol w="6043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Critical Incident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P1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P2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P3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P4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Difficulty moving the character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Clicked on tree with no fruits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Clicked on rocks/decor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mailbox was part of house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Clicked on exclamation immediately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Couldn't figure how to plant seed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mailbox was for recieve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-2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-2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you couldn't choose seed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2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Total Sum (CII):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3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-10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-7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-4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-9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56" name="Google Shape;756;p68"/>
          <p:cNvSpPr txBox="1"/>
          <p:nvPr/>
        </p:nvSpPr>
        <p:spPr>
          <a:xfrm>
            <a:off x="886650" y="12250"/>
            <a:ext cx="70395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Critical Incidents per Task</a:t>
            </a:r>
            <a:endParaRPr b="1" sz="3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1" name="Google Shape;761;p69"/>
          <p:cNvGraphicFramePr/>
          <p:nvPr/>
        </p:nvGraphicFramePr>
        <p:xfrm>
          <a:off x="676463" y="704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{4E479CE8-A745-47A6-8A55-FA659F1B8EB3}</a:tableStyleId>
              </a:tblPr>
              <a:tblGrid>
                <a:gridCol w="5356525"/>
                <a:gridCol w="630150"/>
                <a:gridCol w="612950"/>
                <a:gridCol w="587100"/>
                <a:gridCol w="6043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Critical Incident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P1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P2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P3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P4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Difficulty moving the character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Clicked on tree with no fruits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Clicked on rocks/decor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mailbox was part of house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Clicked on exclamation immediately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Couldn't figure how to plant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mailbox was for recieve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-2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-2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you couldn't choose seed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2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Total Sum (CII):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3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-7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-4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-9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62" name="Google Shape;762;p69"/>
          <p:cNvSpPr txBox="1"/>
          <p:nvPr/>
        </p:nvSpPr>
        <p:spPr>
          <a:xfrm>
            <a:off x="886650" y="12250"/>
            <a:ext cx="70395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Critical Incidents per Task</a:t>
            </a:r>
            <a:endParaRPr b="1" sz="3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3" name="Google Shape;763;p69"/>
          <p:cNvSpPr/>
          <p:nvPr/>
        </p:nvSpPr>
        <p:spPr>
          <a:xfrm>
            <a:off x="0" y="0"/>
            <a:ext cx="9174900" cy="11088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4" name="Google Shape;764;p69"/>
          <p:cNvSpPr/>
          <p:nvPr/>
        </p:nvSpPr>
        <p:spPr>
          <a:xfrm>
            <a:off x="0" y="1108750"/>
            <a:ext cx="645600" cy="4038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5" name="Google Shape;765;p69"/>
          <p:cNvSpPr/>
          <p:nvPr/>
        </p:nvSpPr>
        <p:spPr>
          <a:xfrm>
            <a:off x="8498400" y="1108750"/>
            <a:ext cx="676500" cy="4038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6" name="Google Shape;766;p69"/>
          <p:cNvSpPr/>
          <p:nvPr/>
        </p:nvSpPr>
        <p:spPr>
          <a:xfrm>
            <a:off x="0" y="1512600"/>
            <a:ext cx="9174900" cy="36309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1" name="Google Shape;771;p70"/>
          <p:cNvGraphicFramePr/>
          <p:nvPr/>
        </p:nvGraphicFramePr>
        <p:xfrm>
          <a:off x="676463" y="704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{4E479CE8-A745-47A6-8A55-FA659F1B8EB3}</a:tableStyleId>
              </a:tblPr>
              <a:tblGrid>
                <a:gridCol w="5356525"/>
                <a:gridCol w="630150"/>
                <a:gridCol w="612950"/>
                <a:gridCol w="587100"/>
                <a:gridCol w="6043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Critical Incident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P1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P2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P3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P4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Difficulty moving the character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Clicked on tree with no fruits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Clicked on rocks/decor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mailbox was part of house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Clicked on exclamation immediately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Couldn't figure how to plant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mailbox was for recieve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-2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-2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you couldn't choose seed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2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Total Sum (CII):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-7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-4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-9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72" name="Google Shape;772;p70"/>
          <p:cNvSpPr txBox="1"/>
          <p:nvPr/>
        </p:nvSpPr>
        <p:spPr>
          <a:xfrm>
            <a:off x="886650" y="12250"/>
            <a:ext cx="70395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Critical Incidents per Task</a:t>
            </a:r>
            <a:endParaRPr b="1" sz="3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3" name="Google Shape;773;p70"/>
          <p:cNvSpPr/>
          <p:nvPr/>
        </p:nvSpPr>
        <p:spPr>
          <a:xfrm>
            <a:off x="0" y="3531850"/>
            <a:ext cx="645600" cy="4038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4" name="Google Shape;774;p70"/>
          <p:cNvSpPr/>
          <p:nvPr/>
        </p:nvSpPr>
        <p:spPr>
          <a:xfrm>
            <a:off x="8498400" y="3531850"/>
            <a:ext cx="676500" cy="4038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5" name="Google Shape;775;p70"/>
          <p:cNvSpPr/>
          <p:nvPr/>
        </p:nvSpPr>
        <p:spPr>
          <a:xfrm>
            <a:off x="0" y="3935700"/>
            <a:ext cx="9174900" cy="12078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6" name="Google Shape;776;p70"/>
          <p:cNvSpPr/>
          <p:nvPr/>
        </p:nvSpPr>
        <p:spPr>
          <a:xfrm>
            <a:off x="0" y="0"/>
            <a:ext cx="9174900" cy="35319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71" title="Critical Incidents Index (CII) per Participa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300" y="152400"/>
            <a:ext cx="7825500" cy="4838700"/>
          </a:xfrm>
          <a:prstGeom prst="roundRect">
            <a:avLst>
              <a:gd fmla="val 2724" name="adj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82" name="Google Shape;782;p71"/>
          <p:cNvCxnSpPr/>
          <p:nvPr/>
        </p:nvCxnSpPr>
        <p:spPr>
          <a:xfrm>
            <a:off x="1253100" y="2884525"/>
            <a:ext cx="69918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83" name="Google Shape;783;p71"/>
          <p:cNvSpPr txBox="1"/>
          <p:nvPr/>
        </p:nvSpPr>
        <p:spPr>
          <a:xfrm>
            <a:off x="6760600" y="2499450"/>
            <a:ext cx="1702200" cy="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Goal baseline</a:t>
            </a:r>
            <a:endParaRPr sz="18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72" title="Time (mins) per tas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300" y="152400"/>
            <a:ext cx="7825500" cy="4838700"/>
          </a:xfrm>
          <a:prstGeom prst="roundRect">
            <a:avLst>
              <a:gd fmla="val 3331" name="adj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/>
          <p:nvPr/>
        </p:nvSpPr>
        <p:spPr>
          <a:xfrm>
            <a:off x="1333929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6" name="Google Shape;236;p28"/>
          <p:cNvCxnSpPr>
            <a:stCxn id="235" idx="4"/>
            <a:endCxn id="237" idx="0"/>
          </p:cNvCxnSpPr>
          <p:nvPr/>
        </p:nvCxnSpPr>
        <p:spPr>
          <a:xfrm>
            <a:off x="1685679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Google Shape;238;p28"/>
          <p:cNvSpPr/>
          <p:nvPr/>
        </p:nvSpPr>
        <p:spPr>
          <a:xfrm>
            <a:off x="3537837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9" name="Google Shape;239;p28"/>
          <p:cNvCxnSpPr>
            <a:stCxn id="238" idx="4"/>
            <a:endCxn id="240" idx="0"/>
          </p:cNvCxnSpPr>
          <p:nvPr/>
        </p:nvCxnSpPr>
        <p:spPr>
          <a:xfrm>
            <a:off x="3889587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1" name="Google Shape;241;p28"/>
          <p:cNvSpPr/>
          <p:nvPr/>
        </p:nvSpPr>
        <p:spPr>
          <a:xfrm>
            <a:off x="5741746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2" name="Google Shape;242;p28"/>
          <p:cNvCxnSpPr>
            <a:stCxn id="241" idx="4"/>
            <a:endCxn id="243" idx="0"/>
          </p:cNvCxnSpPr>
          <p:nvPr/>
        </p:nvCxnSpPr>
        <p:spPr>
          <a:xfrm>
            <a:off x="6093496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4" name="Google Shape;244;p2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245" name="Google Shape;245;p28"/>
          <p:cNvSpPr txBox="1"/>
          <p:nvPr>
            <p:ph idx="2" type="title"/>
          </p:nvPr>
        </p:nvSpPr>
        <p:spPr>
          <a:xfrm>
            <a:off x="1333929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246" name="Google Shape;246;p28"/>
          <p:cNvSpPr txBox="1"/>
          <p:nvPr>
            <p:ph idx="3" type="title"/>
          </p:nvPr>
        </p:nvSpPr>
        <p:spPr>
          <a:xfrm>
            <a:off x="3537837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247" name="Google Shape;247;p28"/>
          <p:cNvSpPr txBox="1"/>
          <p:nvPr>
            <p:ph idx="4" type="title"/>
          </p:nvPr>
        </p:nvSpPr>
        <p:spPr>
          <a:xfrm>
            <a:off x="5741746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237" name="Google Shape;237;p28"/>
          <p:cNvSpPr txBox="1"/>
          <p:nvPr>
            <p:ph idx="1" type="subTitle"/>
          </p:nvPr>
        </p:nvSpPr>
        <p:spPr>
          <a:xfrm>
            <a:off x="582300" y="204905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Sketching Explorations</a:t>
            </a:r>
            <a:endParaRPr/>
          </a:p>
        </p:txBody>
      </p:sp>
      <p:sp>
        <p:nvSpPr>
          <p:cNvPr id="240" name="Google Shape;240;p28"/>
          <p:cNvSpPr txBox="1"/>
          <p:nvPr>
            <p:ph idx="5" type="subTitle"/>
          </p:nvPr>
        </p:nvSpPr>
        <p:spPr>
          <a:xfrm>
            <a:off x="2786205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Interface/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</a:t>
            </a:r>
            <a:endParaRPr/>
          </a:p>
        </p:txBody>
      </p:sp>
      <p:sp>
        <p:nvSpPr>
          <p:cNvPr id="243" name="Google Shape;243;p28"/>
          <p:cNvSpPr txBox="1"/>
          <p:nvPr>
            <p:ph idx="6" type="subTitle"/>
          </p:nvPr>
        </p:nvSpPr>
        <p:spPr>
          <a:xfrm>
            <a:off x="4990114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Construction</a:t>
            </a:r>
            <a:endParaRPr/>
          </a:p>
        </p:txBody>
      </p:sp>
      <p:sp>
        <p:nvSpPr>
          <p:cNvPr id="248" name="Google Shape;248;p28"/>
          <p:cNvSpPr/>
          <p:nvPr/>
        </p:nvSpPr>
        <p:spPr>
          <a:xfrm>
            <a:off x="2437291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9" name="Google Shape;249;p28"/>
          <p:cNvCxnSpPr>
            <a:stCxn id="248" idx="4"/>
            <a:endCxn id="250" idx="0"/>
          </p:cNvCxnSpPr>
          <p:nvPr/>
        </p:nvCxnSpPr>
        <p:spPr>
          <a:xfrm>
            <a:off x="2789041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1" name="Google Shape;251;p28"/>
          <p:cNvSpPr/>
          <p:nvPr/>
        </p:nvSpPr>
        <p:spPr>
          <a:xfrm>
            <a:off x="4641200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2" name="Google Shape;252;p28"/>
          <p:cNvCxnSpPr>
            <a:stCxn id="251" idx="4"/>
            <a:endCxn id="253" idx="0"/>
          </p:cNvCxnSpPr>
          <p:nvPr/>
        </p:nvCxnSpPr>
        <p:spPr>
          <a:xfrm>
            <a:off x="4992950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p28"/>
          <p:cNvSpPr/>
          <p:nvPr/>
        </p:nvSpPr>
        <p:spPr>
          <a:xfrm>
            <a:off x="6845108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5" name="Google Shape;255;p28"/>
          <p:cNvCxnSpPr>
            <a:stCxn id="254" idx="4"/>
            <a:endCxn id="256" idx="0"/>
          </p:cNvCxnSpPr>
          <p:nvPr/>
        </p:nvCxnSpPr>
        <p:spPr>
          <a:xfrm>
            <a:off x="7196858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" name="Google Shape;257;p28"/>
          <p:cNvSpPr txBox="1"/>
          <p:nvPr>
            <p:ph idx="2" type="title"/>
          </p:nvPr>
        </p:nvSpPr>
        <p:spPr>
          <a:xfrm>
            <a:off x="2437291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258" name="Google Shape;258;p28"/>
          <p:cNvSpPr txBox="1"/>
          <p:nvPr>
            <p:ph idx="3" type="title"/>
          </p:nvPr>
        </p:nvSpPr>
        <p:spPr>
          <a:xfrm>
            <a:off x="4641200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sp>
        <p:nvSpPr>
          <p:cNvPr id="259" name="Google Shape;259;p28"/>
          <p:cNvSpPr txBox="1"/>
          <p:nvPr>
            <p:ph idx="4" type="title"/>
          </p:nvPr>
        </p:nvSpPr>
        <p:spPr>
          <a:xfrm>
            <a:off x="6845108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sp>
        <p:nvSpPr>
          <p:cNvPr id="250" name="Google Shape;250;p28"/>
          <p:cNvSpPr txBox="1"/>
          <p:nvPr>
            <p:ph idx="1" type="subTitle"/>
          </p:nvPr>
        </p:nvSpPr>
        <p:spPr>
          <a:xfrm>
            <a:off x="1685663" y="388180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Task Flows</a:t>
            </a:r>
            <a:endParaRPr/>
          </a:p>
        </p:txBody>
      </p:sp>
      <p:sp>
        <p:nvSpPr>
          <p:cNvPr id="253" name="Google Shape;253;p28"/>
          <p:cNvSpPr txBox="1"/>
          <p:nvPr>
            <p:ph idx="5" type="subTitle"/>
          </p:nvPr>
        </p:nvSpPr>
        <p:spPr>
          <a:xfrm>
            <a:off x="3889567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Methodology</a:t>
            </a:r>
            <a:endParaRPr/>
          </a:p>
        </p:txBody>
      </p:sp>
      <p:sp>
        <p:nvSpPr>
          <p:cNvPr id="256" name="Google Shape;256;p28"/>
          <p:cNvSpPr txBox="1"/>
          <p:nvPr>
            <p:ph idx="6" type="subTitle"/>
          </p:nvPr>
        </p:nvSpPr>
        <p:spPr>
          <a:xfrm>
            <a:off x="6093476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/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73" title="Time (mins) per tas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300" y="152400"/>
            <a:ext cx="7825500" cy="4838700"/>
          </a:xfrm>
          <a:prstGeom prst="roundRect">
            <a:avLst>
              <a:gd fmla="val 3331" name="adj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94" name="Google Shape;794;p73"/>
          <p:cNvSpPr/>
          <p:nvPr/>
        </p:nvSpPr>
        <p:spPr>
          <a:xfrm>
            <a:off x="0" y="2032800"/>
            <a:ext cx="1878600" cy="24765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5" name="Google Shape;795;p73"/>
          <p:cNvSpPr/>
          <p:nvPr/>
        </p:nvSpPr>
        <p:spPr>
          <a:xfrm>
            <a:off x="2415000" y="2032800"/>
            <a:ext cx="6759900" cy="24765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6" name="Google Shape;796;p73"/>
          <p:cNvSpPr/>
          <p:nvPr/>
        </p:nvSpPr>
        <p:spPr>
          <a:xfrm>
            <a:off x="0" y="4509125"/>
            <a:ext cx="9174900" cy="6345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7" name="Google Shape;797;p73"/>
          <p:cNvSpPr/>
          <p:nvPr/>
        </p:nvSpPr>
        <p:spPr>
          <a:xfrm>
            <a:off x="0" y="0"/>
            <a:ext cx="9174900" cy="20328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74"/>
          <p:cNvPicPr preferRelativeResize="0"/>
          <p:nvPr/>
        </p:nvPicPr>
        <p:blipFill rotWithShape="1">
          <a:blip r:embed="rId3">
            <a:alphaModFix/>
          </a:blip>
          <a:srcRect b="0" l="912" r="922" t="1361"/>
          <a:stretch/>
        </p:blipFill>
        <p:spPr>
          <a:xfrm>
            <a:off x="732350" y="487675"/>
            <a:ext cx="2637875" cy="4261799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3" name="Google Shape;803;p74"/>
          <p:cNvSpPr txBox="1"/>
          <p:nvPr>
            <p:ph idx="4294967295" type="subTitle"/>
          </p:nvPr>
        </p:nvSpPr>
        <p:spPr>
          <a:xfrm>
            <a:off x="3952675" y="752325"/>
            <a:ext cx="48963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rPr>
              <a:t>Market Side Quest</a:t>
            </a:r>
            <a:endParaRPr b="1" sz="3600">
              <a:solidFill>
                <a:schemeClr val="dk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804" name="Google Shape;804;p74"/>
          <p:cNvSpPr txBox="1"/>
          <p:nvPr>
            <p:ph idx="4294967295" type="subTitle"/>
          </p:nvPr>
        </p:nvSpPr>
        <p:spPr>
          <a:xfrm>
            <a:off x="3890275" y="1539650"/>
            <a:ext cx="4958700" cy="24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During the simple task (eat a fruit), P1 went to the market to buy a peach, because it was </a:t>
            </a:r>
            <a:r>
              <a:rPr b="1" lang="en" sz="3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unclear how to obtain fruit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.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75" title="Time (mins) per tas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300" y="152400"/>
            <a:ext cx="7825500" cy="4838700"/>
          </a:xfrm>
          <a:prstGeom prst="roundRect">
            <a:avLst>
              <a:gd fmla="val 3331" name="adj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0" name="Google Shape;810;p75"/>
          <p:cNvSpPr/>
          <p:nvPr/>
        </p:nvSpPr>
        <p:spPr>
          <a:xfrm>
            <a:off x="0" y="1305600"/>
            <a:ext cx="6132900" cy="32037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1" name="Google Shape;811;p75"/>
          <p:cNvSpPr/>
          <p:nvPr/>
        </p:nvSpPr>
        <p:spPr>
          <a:xfrm>
            <a:off x="6853100" y="1305600"/>
            <a:ext cx="2321700" cy="32037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2" name="Google Shape;812;p75"/>
          <p:cNvSpPr/>
          <p:nvPr/>
        </p:nvSpPr>
        <p:spPr>
          <a:xfrm>
            <a:off x="0" y="4509125"/>
            <a:ext cx="9174900" cy="6345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3" name="Google Shape;813;p75"/>
          <p:cNvSpPr/>
          <p:nvPr/>
        </p:nvSpPr>
        <p:spPr>
          <a:xfrm>
            <a:off x="0" y="0"/>
            <a:ext cx="9174900" cy="1305600"/>
          </a:xfrm>
          <a:prstGeom prst="rect">
            <a:avLst/>
          </a:prstGeom>
          <a:solidFill>
            <a:srgbClr val="000000">
              <a:alpha val="4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76"/>
          <p:cNvPicPr preferRelativeResize="0"/>
          <p:nvPr/>
        </p:nvPicPr>
        <p:blipFill rotWithShape="1">
          <a:blip r:embed="rId3">
            <a:alphaModFix/>
          </a:blip>
          <a:srcRect b="3789" l="8264" r="55866" t="50714"/>
          <a:stretch/>
        </p:blipFill>
        <p:spPr>
          <a:xfrm>
            <a:off x="5758275" y="416375"/>
            <a:ext cx="2637875" cy="432055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9" name="Google Shape;819;p76"/>
          <p:cNvSpPr txBox="1"/>
          <p:nvPr>
            <p:ph idx="4294967295" type="subTitle"/>
          </p:nvPr>
        </p:nvSpPr>
        <p:spPr>
          <a:xfrm>
            <a:off x="638775" y="752325"/>
            <a:ext cx="47127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rPr>
              <a:t>Gestalt Psychology</a:t>
            </a:r>
            <a:endParaRPr b="1" sz="3600">
              <a:solidFill>
                <a:schemeClr val="dk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820" name="Google Shape;820;p76"/>
          <p:cNvSpPr txBox="1"/>
          <p:nvPr>
            <p:ph idx="4294967295" type="subTitle"/>
          </p:nvPr>
        </p:nvSpPr>
        <p:spPr>
          <a:xfrm>
            <a:off x="576375" y="1539650"/>
            <a:ext cx="4958700" cy="24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Due to their close proximity, participants </a:t>
            </a:r>
            <a:r>
              <a:rPr lang="en" sz="3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grouped the mailbox in with the house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As a result, they tapped on the house during the complex task.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7"/>
          <p:cNvSpPr/>
          <p:nvPr/>
        </p:nvSpPr>
        <p:spPr>
          <a:xfrm>
            <a:off x="832950" y="1584302"/>
            <a:ext cx="318300" cy="31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6" name="Google Shape;826;p7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Our Useability Goals</a:t>
            </a:r>
            <a:endParaRPr sz="4800"/>
          </a:p>
        </p:txBody>
      </p:sp>
      <p:sp>
        <p:nvSpPr>
          <p:cNvPr id="827" name="Google Shape;827;p77"/>
          <p:cNvSpPr/>
          <p:nvPr/>
        </p:nvSpPr>
        <p:spPr>
          <a:xfrm>
            <a:off x="832950" y="2239077"/>
            <a:ext cx="318300" cy="31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8" name="Google Shape;828;p77"/>
          <p:cNvSpPr txBox="1"/>
          <p:nvPr>
            <p:ph idx="4" type="subTitle"/>
          </p:nvPr>
        </p:nvSpPr>
        <p:spPr>
          <a:xfrm>
            <a:off x="1249521" y="1475565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Under 1 minute for simple task on average</a:t>
            </a:r>
            <a:endParaRPr sz="2400"/>
          </a:p>
        </p:txBody>
      </p:sp>
      <p:sp>
        <p:nvSpPr>
          <p:cNvPr id="829" name="Google Shape;829;p77"/>
          <p:cNvSpPr txBox="1"/>
          <p:nvPr>
            <p:ph idx="4" type="subTitle"/>
          </p:nvPr>
        </p:nvSpPr>
        <p:spPr>
          <a:xfrm>
            <a:off x="1243625" y="2130340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Under 2.5 minutes for moderate task</a:t>
            </a:r>
            <a:r>
              <a:rPr lang="en" sz="2400"/>
              <a:t> on average</a:t>
            </a:r>
            <a:endParaRPr sz="2400"/>
          </a:p>
        </p:txBody>
      </p:sp>
      <p:sp>
        <p:nvSpPr>
          <p:cNvPr id="830" name="Google Shape;830;p77"/>
          <p:cNvSpPr/>
          <p:nvPr/>
        </p:nvSpPr>
        <p:spPr>
          <a:xfrm>
            <a:off x="832938" y="2893852"/>
            <a:ext cx="318300" cy="31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1" name="Google Shape;831;p77"/>
          <p:cNvSpPr txBox="1"/>
          <p:nvPr>
            <p:ph idx="4" type="subTitle"/>
          </p:nvPr>
        </p:nvSpPr>
        <p:spPr>
          <a:xfrm>
            <a:off x="1248227" y="2785115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Under 5 minutes for complex task</a:t>
            </a:r>
            <a:r>
              <a:rPr lang="en" sz="2400"/>
              <a:t> on average</a:t>
            </a:r>
            <a:endParaRPr sz="2400"/>
          </a:p>
        </p:txBody>
      </p:sp>
      <p:sp>
        <p:nvSpPr>
          <p:cNvPr id="832" name="Google Shape;832;p77"/>
          <p:cNvSpPr/>
          <p:nvPr/>
        </p:nvSpPr>
        <p:spPr>
          <a:xfrm>
            <a:off x="832950" y="3548627"/>
            <a:ext cx="318300" cy="31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3" name="Google Shape;833;p77"/>
          <p:cNvSpPr/>
          <p:nvPr/>
        </p:nvSpPr>
        <p:spPr>
          <a:xfrm>
            <a:off x="832950" y="4203402"/>
            <a:ext cx="318300" cy="31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4" name="Google Shape;834;p77"/>
          <p:cNvSpPr txBox="1"/>
          <p:nvPr>
            <p:ph idx="4" type="subTitle"/>
          </p:nvPr>
        </p:nvSpPr>
        <p:spPr>
          <a:xfrm>
            <a:off x="1243600" y="3439890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 more than </a:t>
            </a:r>
            <a:r>
              <a:rPr b="1" lang="en" sz="2400"/>
              <a:t>one</a:t>
            </a:r>
            <a:r>
              <a:rPr lang="en" sz="2400"/>
              <a:t> major CI per participant</a:t>
            </a:r>
            <a:endParaRPr sz="2400"/>
          </a:p>
        </p:txBody>
      </p:sp>
      <p:sp>
        <p:nvSpPr>
          <p:cNvPr id="835" name="Google Shape;835;p77"/>
          <p:cNvSpPr txBox="1"/>
          <p:nvPr>
            <p:ph idx="4" type="subTitle"/>
          </p:nvPr>
        </p:nvSpPr>
        <p:spPr>
          <a:xfrm>
            <a:off x="1246800" y="4094675"/>
            <a:ext cx="76638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CII score &gt;-5 per participant </a:t>
            </a:r>
            <a:r>
              <a:rPr lang="en" sz="2400"/>
              <a:t>on average</a:t>
            </a:r>
            <a:endParaRPr sz="2400"/>
          </a:p>
        </p:txBody>
      </p:sp>
      <p:sp>
        <p:nvSpPr>
          <p:cNvPr id="836" name="Google Shape;836;p77"/>
          <p:cNvSpPr/>
          <p:nvPr/>
        </p:nvSpPr>
        <p:spPr>
          <a:xfrm rot="-8422438">
            <a:off x="927969" y="2096630"/>
            <a:ext cx="208381" cy="373089"/>
          </a:xfrm>
          <a:prstGeom prst="halfFrame">
            <a:avLst>
              <a:gd fmla="val 18697" name="adj1"/>
              <a:gd fmla="val 19543" name="adj2"/>
            </a:avLst>
          </a:prstGeom>
          <a:solidFill>
            <a:srgbClr val="6AA84F"/>
          </a:solidFill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7" name="Google Shape;837;p77"/>
          <p:cNvSpPr/>
          <p:nvPr/>
        </p:nvSpPr>
        <p:spPr>
          <a:xfrm rot="-8422438">
            <a:off x="927969" y="1441855"/>
            <a:ext cx="208381" cy="373089"/>
          </a:xfrm>
          <a:prstGeom prst="halfFrame">
            <a:avLst>
              <a:gd fmla="val 18697" name="adj1"/>
              <a:gd fmla="val 19543" name="adj2"/>
            </a:avLst>
          </a:prstGeom>
          <a:solidFill>
            <a:srgbClr val="F1C232"/>
          </a:solidFill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8" name="Google Shape;838;p77"/>
          <p:cNvSpPr/>
          <p:nvPr/>
        </p:nvSpPr>
        <p:spPr>
          <a:xfrm rot="-8422438">
            <a:off x="927969" y="2751405"/>
            <a:ext cx="208381" cy="373089"/>
          </a:xfrm>
          <a:prstGeom prst="halfFrame">
            <a:avLst>
              <a:gd fmla="val 18697" name="adj1"/>
              <a:gd fmla="val 19543" name="adj2"/>
            </a:avLst>
          </a:prstGeom>
          <a:solidFill>
            <a:srgbClr val="6AA84F"/>
          </a:solidFill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9" name="Google Shape;839;p77"/>
          <p:cNvSpPr/>
          <p:nvPr/>
        </p:nvSpPr>
        <p:spPr>
          <a:xfrm>
            <a:off x="728100" y="3439900"/>
            <a:ext cx="528000" cy="528000"/>
          </a:xfrm>
          <a:prstGeom prst="mathMultiply">
            <a:avLst>
              <a:gd fmla="val 15832" name="adj1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0" name="Google Shape;840;p77"/>
          <p:cNvSpPr/>
          <p:nvPr/>
        </p:nvSpPr>
        <p:spPr>
          <a:xfrm>
            <a:off x="728100" y="4094675"/>
            <a:ext cx="528000" cy="528000"/>
          </a:xfrm>
          <a:prstGeom prst="mathMultiply">
            <a:avLst>
              <a:gd fmla="val 15832" name="adj1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41" name="Google Shape;841;p77" title="Time (mins) per task"/>
          <p:cNvPicPr preferRelativeResize="0"/>
          <p:nvPr/>
        </p:nvPicPr>
        <p:blipFill rotWithShape="1">
          <a:blip r:embed="rId3">
            <a:alphaModFix/>
          </a:blip>
          <a:srcRect b="0" l="14250" r="64135" t="37248"/>
          <a:stretch/>
        </p:blipFill>
        <p:spPr>
          <a:xfrm>
            <a:off x="7847000" y="395125"/>
            <a:ext cx="934800" cy="1677900"/>
          </a:xfrm>
          <a:prstGeom prst="roundRect">
            <a:avLst>
              <a:gd fmla="val 3331" name="adj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78" title="Critical Incidents Index (CII) per Participa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300" y="152400"/>
            <a:ext cx="7825500" cy="4838700"/>
          </a:xfrm>
          <a:prstGeom prst="roundRect">
            <a:avLst>
              <a:gd fmla="val 2724" name="adj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847" name="Google Shape;847;p78"/>
          <p:cNvCxnSpPr/>
          <p:nvPr/>
        </p:nvCxnSpPr>
        <p:spPr>
          <a:xfrm>
            <a:off x="1253100" y="2884525"/>
            <a:ext cx="69918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48" name="Google Shape;848;p78"/>
          <p:cNvSpPr txBox="1"/>
          <p:nvPr/>
        </p:nvSpPr>
        <p:spPr>
          <a:xfrm>
            <a:off x="6760600" y="2499450"/>
            <a:ext cx="1702200" cy="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Goal baseline</a:t>
            </a:r>
            <a:endParaRPr sz="18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79"/>
          <p:cNvSpPr/>
          <p:nvPr/>
        </p:nvSpPr>
        <p:spPr>
          <a:xfrm>
            <a:off x="912525" y="1826075"/>
            <a:ext cx="695400" cy="695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4" name="Google Shape;854;p79"/>
          <p:cNvSpPr txBox="1"/>
          <p:nvPr>
            <p:ph idx="4" type="subTitle"/>
          </p:nvPr>
        </p:nvSpPr>
        <p:spPr>
          <a:xfrm>
            <a:off x="1802150" y="1529964"/>
            <a:ext cx="7111800" cy="125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Is it fun?</a:t>
            </a:r>
            <a:endParaRPr sz="7200"/>
          </a:p>
        </p:txBody>
      </p:sp>
      <p:sp>
        <p:nvSpPr>
          <p:cNvPr id="855" name="Google Shape;855;p7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Our  *Secret* Goal</a:t>
            </a:r>
            <a:endParaRPr sz="4800"/>
          </a:p>
        </p:txBody>
      </p:sp>
      <p:sp>
        <p:nvSpPr>
          <p:cNvPr id="856" name="Google Shape;856;p79"/>
          <p:cNvSpPr/>
          <p:nvPr/>
        </p:nvSpPr>
        <p:spPr>
          <a:xfrm rot="-8422696">
            <a:off x="1119915" y="1554972"/>
            <a:ext cx="454905" cy="814357"/>
          </a:xfrm>
          <a:prstGeom prst="halfFrame">
            <a:avLst>
              <a:gd fmla="val 18697" name="adj1"/>
              <a:gd fmla="val 19543" name="adj2"/>
            </a:avLst>
          </a:prstGeom>
          <a:solidFill>
            <a:srgbClr val="6AA84F"/>
          </a:solidFill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7" name="Google Shape;857;p79"/>
          <p:cNvSpPr txBox="1"/>
          <p:nvPr/>
        </p:nvSpPr>
        <p:spPr>
          <a:xfrm>
            <a:off x="908600" y="2801825"/>
            <a:ext cx="7417200" cy="17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4/4 participants remarked (</a:t>
            </a: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unprompted)</a:t>
            </a: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 that the UI </a:t>
            </a:r>
            <a:r>
              <a:rPr b="1" lang="en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was fun</a:t>
            </a: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 to interact with! Also: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8" name="Google Shape;858;p79"/>
          <p:cNvSpPr txBox="1"/>
          <p:nvPr/>
        </p:nvSpPr>
        <p:spPr>
          <a:xfrm>
            <a:off x="1354450" y="3825275"/>
            <a:ext cx="12057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“Cute”</a:t>
            </a:r>
            <a:endParaRPr b="1"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9" name="Google Shape;859;p79"/>
          <p:cNvSpPr txBox="1"/>
          <p:nvPr/>
        </p:nvSpPr>
        <p:spPr>
          <a:xfrm>
            <a:off x="2955750" y="3825275"/>
            <a:ext cx="17730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“Intuitive”</a:t>
            </a:r>
            <a:endParaRPr b="1"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0" name="Google Shape;860;p79"/>
          <p:cNvSpPr txBox="1"/>
          <p:nvPr/>
        </p:nvSpPr>
        <p:spPr>
          <a:xfrm>
            <a:off x="5012450" y="3825275"/>
            <a:ext cx="20163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“Enjoyable”</a:t>
            </a:r>
            <a:endParaRPr b="1"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0"/>
          <p:cNvSpPr txBox="1"/>
          <p:nvPr>
            <p:ph type="title"/>
          </p:nvPr>
        </p:nvSpPr>
        <p:spPr>
          <a:xfrm>
            <a:off x="1006500" y="1944125"/>
            <a:ext cx="7131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/>
              <a:t>Discussion</a:t>
            </a:r>
            <a:endParaRPr b="1" sz="72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8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Testing Implications</a:t>
            </a:r>
            <a:endParaRPr sz="4800"/>
          </a:p>
        </p:txBody>
      </p:sp>
      <p:sp>
        <p:nvSpPr>
          <p:cNvPr id="871" name="Google Shape;871;p81"/>
          <p:cNvSpPr txBox="1"/>
          <p:nvPr>
            <p:ph idx="4" type="subTitle"/>
          </p:nvPr>
        </p:nvSpPr>
        <p:spPr>
          <a:xfrm>
            <a:off x="1249521" y="1475565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Most actions are fairly intuitive.</a:t>
            </a:r>
            <a:endParaRPr sz="2400"/>
          </a:p>
        </p:txBody>
      </p:sp>
      <p:sp>
        <p:nvSpPr>
          <p:cNvPr id="872" name="Google Shape;872;p81"/>
          <p:cNvSpPr/>
          <p:nvPr/>
        </p:nvSpPr>
        <p:spPr>
          <a:xfrm>
            <a:off x="895800" y="1647150"/>
            <a:ext cx="192600" cy="1926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8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Testing Implications</a:t>
            </a:r>
            <a:endParaRPr sz="4800"/>
          </a:p>
        </p:txBody>
      </p:sp>
      <p:sp>
        <p:nvSpPr>
          <p:cNvPr id="878" name="Google Shape;878;p82"/>
          <p:cNvSpPr txBox="1"/>
          <p:nvPr>
            <p:ph idx="4" type="subTitle"/>
          </p:nvPr>
        </p:nvSpPr>
        <p:spPr>
          <a:xfrm>
            <a:off x="1249521" y="1475565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Most actions are fairly intuitive.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879" name="Google Shape;879;p82"/>
          <p:cNvSpPr txBox="1"/>
          <p:nvPr>
            <p:ph idx="4" type="subTitle"/>
          </p:nvPr>
        </p:nvSpPr>
        <p:spPr>
          <a:xfrm>
            <a:off x="1243625" y="2130340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Seeds and fruits get mixed up.</a:t>
            </a:r>
            <a:endParaRPr sz="2400"/>
          </a:p>
        </p:txBody>
      </p:sp>
      <p:sp>
        <p:nvSpPr>
          <p:cNvPr id="880" name="Google Shape;880;p82"/>
          <p:cNvSpPr/>
          <p:nvPr/>
        </p:nvSpPr>
        <p:spPr>
          <a:xfrm>
            <a:off x="895800" y="1647150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1" name="Google Shape;881;p82"/>
          <p:cNvSpPr/>
          <p:nvPr/>
        </p:nvSpPr>
        <p:spPr>
          <a:xfrm>
            <a:off x="895800" y="2301925"/>
            <a:ext cx="192600" cy="1926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"/>
          <p:cNvSpPr/>
          <p:nvPr/>
        </p:nvSpPr>
        <p:spPr>
          <a:xfrm>
            <a:off x="1333929" y="1092375"/>
            <a:ext cx="703500" cy="7035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5" name="Google Shape;265;p29"/>
          <p:cNvCxnSpPr>
            <a:stCxn id="264" idx="4"/>
            <a:endCxn id="266" idx="0"/>
          </p:cNvCxnSpPr>
          <p:nvPr/>
        </p:nvCxnSpPr>
        <p:spPr>
          <a:xfrm>
            <a:off x="1685679" y="1795875"/>
            <a:ext cx="0" cy="2532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Google Shape;267;p29"/>
          <p:cNvSpPr/>
          <p:nvPr/>
        </p:nvSpPr>
        <p:spPr>
          <a:xfrm>
            <a:off x="3537837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8" name="Google Shape;268;p29"/>
          <p:cNvCxnSpPr>
            <a:stCxn id="267" idx="4"/>
            <a:endCxn id="269" idx="0"/>
          </p:cNvCxnSpPr>
          <p:nvPr/>
        </p:nvCxnSpPr>
        <p:spPr>
          <a:xfrm>
            <a:off x="3889587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0" name="Google Shape;270;p29"/>
          <p:cNvSpPr/>
          <p:nvPr/>
        </p:nvSpPr>
        <p:spPr>
          <a:xfrm>
            <a:off x="5741746" y="109237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1" name="Google Shape;271;p29"/>
          <p:cNvCxnSpPr>
            <a:stCxn id="270" idx="4"/>
            <a:endCxn id="272" idx="0"/>
          </p:cNvCxnSpPr>
          <p:nvPr/>
        </p:nvCxnSpPr>
        <p:spPr>
          <a:xfrm>
            <a:off x="6093496" y="179587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3" name="Google Shape;273;p2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274" name="Google Shape;274;p29"/>
          <p:cNvSpPr txBox="1"/>
          <p:nvPr>
            <p:ph idx="2" type="title"/>
          </p:nvPr>
        </p:nvSpPr>
        <p:spPr>
          <a:xfrm>
            <a:off x="1333929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</a:t>
            </a:r>
            <a:endParaRPr b="1"/>
          </a:p>
        </p:txBody>
      </p:sp>
      <p:sp>
        <p:nvSpPr>
          <p:cNvPr id="275" name="Google Shape;275;p29"/>
          <p:cNvSpPr txBox="1"/>
          <p:nvPr>
            <p:ph idx="3" type="title"/>
          </p:nvPr>
        </p:nvSpPr>
        <p:spPr>
          <a:xfrm>
            <a:off x="3537837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276" name="Google Shape;276;p29"/>
          <p:cNvSpPr txBox="1"/>
          <p:nvPr>
            <p:ph idx="4" type="title"/>
          </p:nvPr>
        </p:nvSpPr>
        <p:spPr>
          <a:xfrm>
            <a:off x="5741746" y="117043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266" name="Google Shape;266;p29"/>
          <p:cNvSpPr txBox="1"/>
          <p:nvPr>
            <p:ph idx="1" type="subTitle"/>
          </p:nvPr>
        </p:nvSpPr>
        <p:spPr>
          <a:xfrm>
            <a:off x="582300" y="2049050"/>
            <a:ext cx="2206500" cy="750300"/>
          </a:xfrm>
          <a:prstGeom prst="rect">
            <a:avLst/>
          </a:prstGeom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Sketching Explorations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69" name="Google Shape;269;p29"/>
          <p:cNvSpPr txBox="1"/>
          <p:nvPr>
            <p:ph idx="5" type="subTitle"/>
          </p:nvPr>
        </p:nvSpPr>
        <p:spPr>
          <a:xfrm>
            <a:off x="2786205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Interface/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</a:t>
            </a:r>
            <a:endParaRPr/>
          </a:p>
        </p:txBody>
      </p:sp>
      <p:sp>
        <p:nvSpPr>
          <p:cNvPr id="272" name="Google Shape;272;p29"/>
          <p:cNvSpPr txBox="1"/>
          <p:nvPr>
            <p:ph idx="6" type="subTitle"/>
          </p:nvPr>
        </p:nvSpPr>
        <p:spPr>
          <a:xfrm>
            <a:off x="4990114" y="204904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Construction</a:t>
            </a: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2437291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8" name="Google Shape;278;p29"/>
          <p:cNvCxnSpPr>
            <a:stCxn id="277" idx="4"/>
            <a:endCxn id="279" idx="0"/>
          </p:cNvCxnSpPr>
          <p:nvPr/>
        </p:nvCxnSpPr>
        <p:spPr>
          <a:xfrm>
            <a:off x="2789041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Google Shape;280;p29"/>
          <p:cNvSpPr/>
          <p:nvPr/>
        </p:nvSpPr>
        <p:spPr>
          <a:xfrm>
            <a:off x="4641200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1" name="Google Shape;281;p29"/>
          <p:cNvCxnSpPr>
            <a:stCxn id="280" idx="4"/>
            <a:endCxn id="282" idx="0"/>
          </p:cNvCxnSpPr>
          <p:nvPr/>
        </p:nvCxnSpPr>
        <p:spPr>
          <a:xfrm>
            <a:off x="4992950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3" name="Google Shape;283;p29"/>
          <p:cNvSpPr/>
          <p:nvPr/>
        </p:nvSpPr>
        <p:spPr>
          <a:xfrm>
            <a:off x="6845108" y="2925125"/>
            <a:ext cx="703500" cy="703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4" name="Google Shape;284;p29"/>
          <p:cNvCxnSpPr>
            <a:stCxn id="283" idx="4"/>
            <a:endCxn id="285" idx="0"/>
          </p:cNvCxnSpPr>
          <p:nvPr/>
        </p:nvCxnSpPr>
        <p:spPr>
          <a:xfrm>
            <a:off x="7196858" y="3628625"/>
            <a:ext cx="0" cy="25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6" name="Google Shape;286;p29"/>
          <p:cNvSpPr txBox="1"/>
          <p:nvPr>
            <p:ph idx="2" type="title"/>
          </p:nvPr>
        </p:nvSpPr>
        <p:spPr>
          <a:xfrm>
            <a:off x="2437291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287" name="Google Shape;287;p29"/>
          <p:cNvSpPr txBox="1"/>
          <p:nvPr>
            <p:ph idx="3" type="title"/>
          </p:nvPr>
        </p:nvSpPr>
        <p:spPr>
          <a:xfrm>
            <a:off x="4641200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sp>
        <p:nvSpPr>
          <p:cNvPr id="288" name="Google Shape;288;p29"/>
          <p:cNvSpPr txBox="1"/>
          <p:nvPr>
            <p:ph idx="4" type="title"/>
          </p:nvPr>
        </p:nvSpPr>
        <p:spPr>
          <a:xfrm>
            <a:off x="6845108" y="3003182"/>
            <a:ext cx="70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sp>
        <p:nvSpPr>
          <p:cNvPr id="279" name="Google Shape;279;p29"/>
          <p:cNvSpPr txBox="1"/>
          <p:nvPr>
            <p:ph idx="1" type="subTitle"/>
          </p:nvPr>
        </p:nvSpPr>
        <p:spPr>
          <a:xfrm>
            <a:off x="1685663" y="3881800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Task Flows</a:t>
            </a:r>
            <a:endParaRPr/>
          </a:p>
        </p:txBody>
      </p:sp>
      <p:sp>
        <p:nvSpPr>
          <p:cNvPr id="282" name="Google Shape;282;p29"/>
          <p:cNvSpPr txBox="1"/>
          <p:nvPr>
            <p:ph idx="5" type="subTitle"/>
          </p:nvPr>
        </p:nvSpPr>
        <p:spPr>
          <a:xfrm>
            <a:off x="3889567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Methodology</a:t>
            </a:r>
            <a:endParaRPr/>
          </a:p>
        </p:txBody>
      </p:sp>
      <p:sp>
        <p:nvSpPr>
          <p:cNvPr id="285" name="Google Shape;285;p29"/>
          <p:cNvSpPr txBox="1"/>
          <p:nvPr>
            <p:ph idx="6" type="subTitle"/>
          </p:nvPr>
        </p:nvSpPr>
        <p:spPr>
          <a:xfrm>
            <a:off x="6093476" y="3881798"/>
            <a:ext cx="2206500" cy="7503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/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8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Testing Implications</a:t>
            </a:r>
            <a:endParaRPr sz="4800"/>
          </a:p>
        </p:txBody>
      </p:sp>
      <p:sp>
        <p:nvSpPr>
          <p:cNvPr id="887" name="Google Shape;887;p83"/>
          <p:cNvSpPr txBox="1"/>
          <p:nvPr>
            <p:ph idx="4" type="subTitle"/>
          </p:nvPr>
        </p:nvSpPr>
        <p:spPr>
          <a:xfrm>
            <a:off x="1249521" y="1475565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Most actions are fairly intuitive.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888" name="Google Shape;888;p83"/>
          <p:cNvSpPr txBox="1"/>
          <p:nvPr>
            <p:ph idx="4" type="subTitle"/>
          </p:nvPr>
        </p:nvSpPr>
        <p:spPr>
          <a:xfrm>
            <a:off x="1243625" y="2130340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Seeds and fruits get mixed up.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889" name="Google Shape;889;p83"/>
          <p:cNvSpPr txBox="1"/>
          <p:nvPr>
            <p:ph idx="4" type="subTitle"/>
          </p:nvPr>
        </p:nvSpPr>
        <p:spPr>
          <a:xfrm>
            <a:off x="1248227" y="2785115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It is unclear what is “clickable” and what is not.</a:t>
            </a:r>
            <a:endParaRPr sz="2400"/>
          </a:p>
        </p:txBody>
      </p:sp>
      <p:sp>
        <p:nvSpPr>
          <p:cNvPr id="890" name="Google Shape;890;p83"/>
          <p:cNvSpPr/>
          <p:nvPr/>
        </p:nvSpPr>
        <p:spPr>
          <a:xfrm>
            <a:off x="895800" y="1647150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1" name="Google Shape;891;p83"/>
          <p:cNvSpPr/>
          <p:nvPr/>
        </p:nvSpPr>
        <p:spPr>
          <a:xfrm>
            <a:off x="895800" y="2301925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2" name="Google Shape;892;p83"/>
          <p:cNvSpPr/>
          <p:nvPr/>
        </p:nvSpPr>
        <p:spPr>
          <a:xfrm>
            <a:off x="895800" y="2956700"/>
            <a:ext cx="192600" cy="1926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8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Testing Implications</a:t>
            </a:r>
            <a:endParaRPr sz="4800"/>
          </a:p>
        </p:txBody>
      </p:sp>
      <p:sp>
        <p:nvSpPr>
          <p:cNvPr id="898" name="Google Shape;898;p84"/>
          <p:cNvSpPr txBox="1"/>
          <p:nvPr>
            <p:ph idx="4" type="subTitle"/>
          </p:nvPr>
        </p:nvSpPr>
        <p:spPr>
          <a:xfrm>
            <a:off x="1249521" y="1475565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Most actions are fairly intuitive.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899" name="Google Shape;899;p84"/>
          <p:cNvSpPr txBox="1"/>
          <p:nvPr>
            <p:ph idx="4" type="subTitle"/>
          </p:nvPr>
        </p:nvSpPr>
        <p:spPr>
          <a:xfrm>
            <a:off x="1243625" y="2130340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Seeds and fruits get mixed up.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00" name="Google Shape;900;p84"/>
          <p:cNvSpPr txBox="1"/>
          <p:nvPr>
            <p:ph idx="4" type="subTitle"/>
          </p:nvPr>
        </p:nvSpPr>
        <p:spPr>
          <a:xfrm>
            <a:off x="1248227" y="2785115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It is unclear what is “clickable” and what is not.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01" name="Google Shape;901;p84"/>
          <p:cNvSpPr txBox="1"/>
          <p:nvPr>
            <p:ph idx="4" type="subTitle"/>
          </p:nvPr>
        </p:nvSpPr>
        <p:spPr>
          <a:xfrm>
            <a:off x="1243600" y="3439890"/>
            <a:ext cx="71010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Mailbox is not associated with outgoing mail.</a:t>
            </a:r>
            <a:endParaRPr sz="2400"/>
          </a:p>
        </p:txBody>
      </p:sp>
      <p:sp>
        <p:nvSpPr>
          <p:cNvPr id="902" name="Google Shape;902;p84"/>
          <p:cNvSpPr/>
          <p:nvPr/>
        </p:nvSpPr>
        <p:spPr>
          <a:xfrm>
            <a:off x="895800" y="1647150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3" name="Google Shape;903;p84"/>
          <p:cNvSpPr/>
          <p:nvPr/>
        </p:nvSpPr>
        <p:spPr>
          <a:xfrm>
            <a:off x="895800" y="2301925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4" name="Google Shape;904;p84"/>
          <p:cNvSpPr/>
          <p:nvPr/>
        </p:nvSpPr>
        <p:spPr>
          <a:xfrm>
            <a:off x="895800" y="2956700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5" name="Google Shape;905;p84"/>
          <p:cNvSpPr/>
          <p:nvPr/>
        </p:nvSpPr>
        <p:spPr>
          <a:xfrm>
            <a:off x="895800" y="3611475"/>
            <a:ext cx="192600" cy="1926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8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Testing Implications</a:t>
            </a:r>
            <a:endParaRPr sz="4800"/>
          </a:p>
        </p:txBody>
      </p:sp>
      <p:sp>
        <p:nvSpPr>
          <p:cNvPr id="911" name="Google Shape;911;p85"/>
          <p:cNvSpPr txBox="1"/>
          <p:nvPr>
            <p:ph idx="4" type="subTitle"/>
          </p:nvPr>
        </p:nvSpPr>
        <p:spPr>
          <a:xfrm>
            <a:off x="1249521" y="1475565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Most actions are fairly intuitive.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12" name="Google Shape;912;p85"/>
          <p:cNvSpPr txBox="1"/>
          <p:nvPr>
            <p:ph idx="4" type="subTitle"/>
          </p:nvPr>
        </p:nvSpPr>
        <p:spPr>
          <a:xfrm>
            <a:off x="1243625" y="2130340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Seeds and fruits get mixed up.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13" name="Google Shape;913;p85"/>
          <p:cNvSpPr txBox="1"/>
          <p:nvPr>
            <p:ph idx="4" type="subTitle"/>
          </p:nvPr>
        </p:nvSpPr>
        <p:spPr>
          <a:xfrm>
            <a:off x="1248227" y="2785115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It is unclear what is “clickable” and what is not.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14" name="Google Shape;914;p85"/>
          <p:cNvSpPr txBox="1"/>
          <p:nvPr>
            <p:ph idx="4" type="subTitle"/>
          </p:nvPr>
        </p:nvSpPr>
        <p:spPr>
          <a:xfrm>
            <a:off x="1243600" y="3439890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Mailbox is not associated with outgoing mail.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15" name="Google Shape;915;p85"/>
          <p:cNvSpPr txBox="1"/>
          <p:nvPr>
            <p:ph idx="4" type="subTitle"/>
          </p:nvPr>
        </p:nvSpPr>
        <p:spPr>
          <a:xfrm>
            <a:off x="1246800" y="4460273"/>
            <a:ext cx="7663800" cy="5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mailbox is too close to the house to be recognized as distinct. </a:t>
            </a:r>
            <a:endParaRPr sz="2400"/>
          </a:p>
        </p:txBody>
      </p:sp>
      <p:sp>
        <p:nvSpPr>
          <p:cNvPr id="916" name="Google Shape;916;p85"/>
          <p:cNvSpPr/>
          <p:nvPr/>
        </p:nvSpPr>
        <p:spPr>
          <a:xfrm>
            <a:off x="895800" y="1647150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7" name="Google Shape;917;p85"/>
          <p:cNvSpPr/>
          <p:nvPr/>
        </p:nvSpPr>
        <p:spPr>
          <a:xfrm>
            <a:off x="895800" y="2301925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8" name="Google Shape;918;p85"/>
          <p:cNvSpPr/>
          <p:nvPr/>
        </p:nvSpPr>
        <p:spPr>
          <a:xfrm>
            <a:off x="895800" y="2956700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9" name="Google Shape;919;p85"/>
          <p:cNvSpPr/>
          <p:nvPr/>
        </p:nvSpPr>
        <p:spPr>
          <a:xfrm>
            <a:off x="895800" y="3611475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0" name="Google Shape;920;p85"/>
          <p:cNvSpPr/>
          <p:nvPr/>
        </p:nvSpPr>
        <p:spPr>
          <a:xfrm>
            <a:off x="895800" y="4266250"/>
            <a:ext cx="192600" cy="1926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86"/>
          <p:cNvSpPr/>
          <p:nvPr/>
        </p:nvSpPr>
        <p:spPr>
          <a:xfrm>
            <a:off x="832950" y="1584306"/>
            <a:ext cx="477600" cy="47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6" name="Google Shape;926;p86"/>
          <p:cNvSpPr txBox="1"/>
          <p:nvPr>
            <p:ph idx="4" type="subTitle"/>
          </p:nvPr>
        </p:nvSpPr>
        <p:spPr>
          <a:xfrm>
            <a:off x="1596325" y="1374600"/>
            <a:ext cx="7270200" cy="9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Change farmer’s market to be selling </a:t>
            </a:r>
            <a:r>
              <a:rPr b="1" lang="en" sz="2400">
                <a:solidFill>
                  <a:schemeClr val="dk2"/>
                </a:solidFill>
              </a:rPr>
              <a:t>seeds</a:t>
            </a:r>
            <a:r>
              <a:rPr lang="en" sz="2400"/>
              <a:t>, not fruits themselves.</a:t>
            </a:r>
            <a:endParaRPr sz="2400"/>
          </a:p>
        </p:txBody>
      </p:sp>
      <p:sp>
        <p:nvSpPr>
          <p:cNvPr id="927" name="Google Shape;927;p8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Main Areas for Improvement</a:t>
            </a:r>
            <a:endParaRPr sz="4000"/>
          </a:p>
        </p:txBody>
      </p:sp>
      <p:sp>
        <p:nvSpPr>
          <p:cNvPr id="928" name="Google Shape;928;p86"/>
          <p:cNvSpPr txBox="1"/>
          <p:nvPr>
            <p:ph idx="4294967295" type="title"/>
          </p:nvPr>
        </p:nvSpPr>
        <p:spPr>
          <a:xfrm>
            <a:off x="720004" y="1495257"/>
            <a:ext cx="70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929" name="Google Shape;929;p86"/>
          <p:cNvSpPr/>
          <p:nvPr/>
        </p:nvSpPr>
        <p:spPr>
          <a:xfrm>
            <a:off x="832950" y="3791217"/>
            <a:ext cx="477600" cy="47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0" name="Google Shape;930;p86"/>
          <p:cNvSpPr txBox="1"/>
          <p:nvPr>
            <p:ph idx="4" type="subTitle"/>
          </p:nvPr>
        </p:nvSpPr>
        <p:spPr>
          <a:xfrm>
            <a:off x="1596325" y="3542050"/>
            <a:ext cx="7453800" cy="124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Remove mailbox</a:t>
            </a:r>
            <a:r>
              <a:rPr lang="en" sz="2400"/>
              <a:t>, and use an </a:t>
            </a:r>
            <a:r>
              <a:rPr b="1" lang="en" sz="2400">
                <a:solidFill>
                  <a:schemeClr val="dk2"/>
                </a:solidFill>
              </a:rPr>
              <a:t>envelope icon </a:t>
            </a:r>
            <a:r>
              <a:rPr lang="en" sz="2400"/>
              <a:t>instead. Add exclamation mark when mail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arrives.</a:t>
            </a:r>
            <a:endParaRPr sz="2400"/>
          </a:p>
        </p:txBody>
      </p:sp>
      <p:sp>
        <p:nvSpPr>
          <p:cNvPr id="931" name="Google Shape;931;p86"/>
          <p:cNvSpPr txBox="1"/>
          <p:nvPr>
            <p:ph idx="4294967295" type="title"/>
          </p:nvPr>
        </p:nvSpPr>
        <p:spPr>
          <a:xfrm>
            <a:off x="720004" y="3702167"/>
            <a:ext cx="70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932" name="Google Shape;932;p86"/>
          <p:cNvSpPr/>
          <p:nvPr/>
        </p:nvSpPr>
        <p:spPr>
          <a:xfrm>
            <a:off x="817950" y="2668031"/>
            <a:ext cx="477600" cy="47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3" name="Google Shape;933;p86"/>
          <p:cNvSpPr txBox="1"/>
          <p:nvPr>
            <p:ph idx="4" type="subTitle"/>
          </p:nvPr>
        </p:nvSpPr>
        <p:spPr>
          <a:xfrm>
            <a:off x="1581325" y="2458325"/>
            <a:ext cx="7270200" cy="9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Use color, 3-D, and shadows to make clickable objects </a:t>
            </a:r>
            <a:r>
              <a:rPr b="1" lang="en" sz="2400">
                <a:solidFill>
                  <a:schemeClr val="dk2"/>
                </a:solidFill>
              </a:rPr>
              <a:t>pop on screen</a:t>
            </a:r>
            <a:r>
              <a:rPr lang="en" sz="2400"/>
              <a:t>.</a:t>
            </a:r>
            <a:endParaRPr sz="2400"/>
          </a:p>
        </p:txBody>
      </p:sp>
      <p:sp>
        <p:nvSpPr>
          <p:cNvPr id="934" name="Google Shape;934;p86"/>
          <p:cNvSpPr txBox="1"/>
          <p:nvPr>
            <p:ph idx="4294967295" type="title"/>
          </p:nvPr>
        </p:nvSpPr>
        <p:spPr>
          <a:xfrm>
            <a:off x="705004" y="2578982"/>
            <a:ext cx="70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8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Limits of Testing</a:t>
            </a:r>
            <a:endParaRPr sz="4800"/>
          </a:p>
        </p:txBody>
      </p:sp>
      <p:sp>
        <p:nvSpPr>
          <p:cNvPr id="940" name="Google Shape;940;p87"/>
          <p:cNvSpPr txBox="1"/>
          <p:nvPr>
            <p:ph idx="4" type="subTitle"/>
          </p:nvPr>
        </p:nvSpPr>
        <p:spPr>
          <a:xfrm>
            <a:off x="1249521" y="1836299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Could not test the user’s emotional response to viewing an actual past memory.</a:t>
            </a:r>
            <a:endParaRPr sz="2400"/>
          </a:p>
        </p:txBody>
      </p:sp>
      <p:sp>
        <p:nvSpPr>
          <p:cNvPr id="941" name="Google Shape;941;p87"/>
          <p:cNvSpPr/>
          <p:nvPr/>
        </p:nvSpPr>
        <p:spPr>
          <a:xfrm>
            <a:off x="895800" y="1647150"/>
            <a:ext cx="192600" cy="1926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8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Limits of Testing</a:t>
            </a:r>
            <a:endParaRPr sz="4800"/>
          </a:p>
        </p:txBody>
      </p:sp>
      <p:sp>
        <p:nvSpPr>
          <p:cNvPr id="947" name="Google Shape;947;p88"/>
          <p:cNvSpPr txBox="1"/>
          <p:nvPr>
            <p:ph idx="4" type="subTitle"/>
          </p:nvPr>
        </p:nvSpPr>
        <p:spPr>
          <a:xfrm>
            <a:off x="1249521" y="1836299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Could not test the user’s emotional response to viewing an actual past memory.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48" name="Google Shape;948;p88"/>
          <p:cNvSpPr txBox="1"/>
          <p:nvPr>
            <p:ph idx="4" type="subTitle"/>
          </p:nvPr>
        </p:nvSpPr>
        <p:spPr>
          <a:xfrm>
            <a:off x="1243625" y="2739940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Didn’t give user much opportunity to customize/grow fond of their character.</a:t>
            </a:r>
            <a:endParaRPr sz="2400"/>
          </a:p>
        </p:txBody>
      </p:sp>
      <p:sp>
        <p:nvSpPr>
          <p:cNvPr id="949" name="Google Shape;949;p88"/>
          <p:cNvSpPr/>
          <p:nvPr/>
        </p:nvSpPr>
        <p:spPr>
          <a:xfrm>
            <a:off x="895800" y="1647150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0" name="Google Shape;950;p88"/>
          <p:cNvSpPr/>
          <p:nvPr/>
        </p:nvSpPr>
        <p:spPr>
          <a:xfrm>
            <a:off x="895800" y="2530525"/>
            <a:ext cx="192600" cy="1926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8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Limits of Testing</a:t>
            </a:r>
            <a:endParaRPr sz="4800"/>
          </a:p>
        </p:txBody>
      </p:sp>
      <p:sp>
        <p:nvSpPr>
          <p:cNvPr id="956" name="Google Shape;956;p89"/>
          <p:cNvSpPr txBox="1"/>
          <p:nvPr>
            <p:ph idx="4" type="subTitle"/>
          </p:nvPr>
        </p:nvSpPr>
        <p:spPr>
          <a:xfrm>
            <a:off x="1249521" y="1836299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Could not test the user’s emotional response to viewing an actual past memory.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57" name="Google Shape;957;p89"/>
          <p:cNvSpPr txBox="1"/>
          <p:nvPr>
            <p:ph idx="4" type="subTitle"/>
          </p:nvPr>
        </p:nvSpPr>
        <p:spPr>
          <a:xfrm>
            <a:off x="1243625" y="2739940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Didn’t give user much opportunity to customize/grow fond of their character.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58" name="Google Shape;958;p89"/>
          <p:cNvSpPr txBox="1"/>
          <p:nvPr>
            <p:ph idx="4" type="subTitle"/>
          </p:nvPr>
        </p:nvSpPr>
        <p:spPr>
          <a:xfrm>
            <a:off x="1248227" y="3318515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Low-Fi medium limited ability to test aesthetics.</a:t>
            </a:r>
            <a:endParaRPr sz="2400"/>
          </a:p>
        </p:txBody>
      </p:sp>
      <p:sp>
        <p:nvSpPr>
          <p:cNvPr id="959" name="Google Shape;959;p89"/>
          <p:cNvSpPr/>
          <p:nvPr/>
        </p:nvSpPr>
        <p:spPr>
          <a:xfrm>
            <a:off x="895800" y="1647150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0" name="Google Shape;960;p89"/>
          <p:cNvSpPr/>
          <p:nvPr/>
        </p:nvSpPr>
        <p:spPr>
          <a:xfrm>
            <a:off x="895800" y="2530525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9D9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1" name="Google Shape;961;p89"/>
          <p:cNvSpPr/>
          <p:nvPr/>
        </p:nvSpPr>
        <p:spPr>
          <a:xfrm>
            <a:off x="895800" y="3490100"/>
            <a:ext cx="192600" cy="1926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Limits of Testing</a:t>
            </a:r>
            <a:endParaRPr sz="4800"/>
          </a:p>
        </p:txBody>
      </p:sp>
      <p:sp>
        <p:nvSpPr>
          <p:cNvPr id="967" name="Google Shape;967;p90"/>
          <p:cNvSpPr txBox="1"/>
          <p:nvPr>
            <p:ph idx="4" type="subTitle"/>
          </p:nvPr>
        </p:nvSpPr>
        <p:spPr>
          <a:xfrm>
            <a:off x="1249521" y="1836299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Could not test the user’s emotional response to viewing an actual past memory.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68" name="Google Shape;968;p90"/>
          <p:cNvSpPr txBox="1"/>
          <p:nvPr>
            <p:ph idx="4" type="subTitle"/>
          </p:nvPr>
        </p:nvSpPr>
        <p:spPr>
          <a:xfrm>
            <a:off x="1243625" y="2739940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Didn’t give user much opportunity to customize/grow fond of their character.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69" name="Google Shape;969;p90"/>
          <p:cNvSpPr txBox="1"/>
          <p:nvPr>
            <p:ph idx="4" type="subTitle"/>
          </p:nvPr>
        </p:nvSpPr>
        <p:spPr>
          <a:xfrm>
            <a:off x="1248227" y="3318515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49D97"/>
                </a:solidFill>
              </a:rPr>
              <a:t>Low-Fi medium limited ability to test aesthetics.</a:t>
            </a:r>
            <a:endParaRPr sz="2400">
              <a:solidFill>
                <a:srgbClr val="B49D97"/>
              </a:solidFill>
            </a:endParaRPr>
          </a:p>
        </p:txBody>
      </p:sp>
      <p:sp>
        <p:nvSpPr>
          <p:cNvPr id="970" name="Google Shape;970;p90"/>
          <p:cNvSpPr txBox="1"/>
          <p:nvPr>
            <p:ph idx="4" type="subTitle"/>
          </p:nvPr>
        </p:nvSpPr>
        <p:spPr>
          <a:xfrm>
            <a:off x="1243600" y="4354290"/>
            <a:ext cx="7101000" cy="528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Could not get a sense for how long it would take for user to become fluent with interface.</a:t>
            </a:r>
            <a:endParaRPr sz="2400"/>
          </a:p>
        </p:txBody>
      </p:sp>
      <p:sp>
        <p:nvSpPr>
          <p:cNvPr id="971" name="Google Shape;971;p90"/>
          <p:cNvSpPr/>
          <p:nvPr/>
        </p:nvSpPr>
        <p:spPr>
          <a:xfrm>
            <a:off x="895800" y="1647150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2" name="Google Shape;972;p90"/>
          <p:cNvSpPr/>
          <p:nvPr/>
        </p:nvSpPr>
        <p:spPr>
          <a:xfrm>
            <a:off x="895800" y="2530525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3" name="Google Shape;973;p90"/>
          <p:cNvSpPr/>
          <p:nvPr/>
        </p:nvSpPr>
        <p:spPr>
          <a:xfrm>
            <a:off x="895800" y="3490100"/>
            <a:ext cx="192600" cy="192600"/>
          </a:xfrm>
          <a:prstGeom prst="ellipse">
            <a:avLst/>
          </a:prstGeom>
          <a:noFill/>
          <a:ln cap="flat" cmpd="sng" w="76200">
            <a:solidFill>
              <a:srgbClr val="B49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4" name="Google Shape;974;p90"/>
          <p:cNvSpPr/>
          <p:nvPr/>
        </p:nvSpPr>
        <p:spPr>
          <a:xfrm>
            <a:off x="895800" y="4221075"/>
            <a:ext cx="192600" cy="192600"/>
          </a:xfrm>
          <a:prstGeom prst="ellipse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91"/>
          <p:cNvSpPr txBox="1"/>
          <p:nvPr>
            <p:ph type="title"/>
          </p:nvPr>
        </p:nvSpPr>
        <p:spPr>
          <a:xfrm>
            <a:off x="1006500" y="1944125"/>
            <a:ext cx="7131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00">
                <a:solidFill>
                  <a:schemeClr val="dk1"/>
                </a:solidFill>
              </a:rPr>
              <a:t>Questions?</a:t>
            </a:r>
            <a:endParaRPr b="1" sz="6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92"/>
          <p:cNvSpPr txBox="1"/>
          <p:nvPr>
            <p:ph type="title"/>
          </p:nvPr>
        </p:nvSpPr>
        <p:spPr>
          <a:xfrm>
            <a:off x="1006500" y="1944125"/>
            <a:ext cx="7131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/>
              <a:t>APPENDIX</a:t>
            </a:r>
            <a:endParaRPr b="1" sz="7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0"/>
          <p:cNvSpPr txBox="1"/>
          <p:nvPr>
            <p:ph type="title"/>
          </p:nvPr>
        </p:nvSpPr>
        <p:spPr>
          <a:xfrm>
            <a:off x="1483350" y="255650"/>
            <a:ext cx="6177300" cy="8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chemeClr val="dk2"/>
                </a:solidFill>
              </a:rPr>
              <a:t>Augmented Reality</a:t>
            </a:r>
            <a:r>
              <a:rPr lang="en" sz="3600"/>
              <a:t> Sketches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583" l="0" r="0" t="14867"/>
          <a:stretch/>
        </p:blipFill>
        <p:spPr>
          <a:xfrm>
            <a:off x="4691793" y="1108389"/>
            <a:ext cx="2079300" cy="3516600"/>
          </a:xfrm>
          <a:prstGeom prst="flowChartAlternateProcess">
            <a:avLst/>
          </a:prstGeom>
        </p:spPr>
      </p:pic>
      <p:pic>
        <p:nvPicPr>
          <p:cNvPr id="295" name="Google Shape;295;p3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9408" l="0" r="0" t="9408"/>
          <a:stretch/>
        </p:blipFill>
        <p:spPr>
          <a:xfrm>
            <a:off x="2448084" y="1107955"/>
            <a:ext cx="2079300" cy="3516900"/>
          </a:xfrm>
          <a:prstGeom prst="flowChartAlternateProcess">
            <a:avLst/>
          </a:prstGeom>
        </p:spPr>
      </p:pic>
      <p:pic>
        <p:nvPicPr>
          <p:cNvPr id="296" name="Google Shape;296;p30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9526" l="0" r="0" t="9534"/>
          <a:stretch/>
        </p:blipFill>
        <p:spPr>
          <a:xfrm>
            <a:off x="204375" y="1108271"/>
            <a:ext cx="2079300" cy="3516600"/>
          </a:xfrm>
          <a:prstGeom prst="flowChartAlternateProcess">
            <a:avLst/>
          </a:prstGeom>
        </p:spPr>
      </p:pic>
      <p:pic>
        <p:nvPicPr>
          <p:cNvPr id="297" name="Google Shape;297;p30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12472" l="0" r="0" t="12480"/>
          <a:stretch/>
        </p:blipFill>
        <p:spPr>
          <a:xfrm>
            <a:off x="6860320" y="1108272"/>
            <a:ext cx="2079300" cy="351660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93"/>
          <p:cNvSpPr txBox="1"/>
          <p:nvPr>
            <p:ph type="title"/>
          </p:nvPr>
        </p:nvSpPr>
        <p:spPr>
          <a:xfrm>
            <a:off x="720000" y="1035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Wearable </a:t>
            </a:r>
            <a:r>
              <a:rPr b="1" lang="en" sz="3600">
                <a:solidFill>
                  <a:schemeClr val="dk2"/>
                </a:solidFill>
              </a:rPr>
              <a:t>Full Pros/Cons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graphicFrame>
        <p:nvGraphicFramePr>
          <p:cNvPr id="990" name="Google Shape;990;p93"/>
          <p:cNvGraphicFramePr/>
          <p:nvPr/>
        </p:nvGraphicFramePr>
        <p:xfrm>
          <a:off x="952500" y="812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{4E479CE8-A745-47A6-8A55-FA659F1B8EB3}</a:tableStyleId>
              </a:tblPr>
              <a:tblGrid>
                <a:gridCol w="3619500"/>
                <a:gridCol w="3619500"/>
              </a:tblGrid>
              <a:tr h="4221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latin typeface="Nunito"/>
                          <a:ea typeface="Nunito"/>
                          <a:cs typeface="Nunito"/>
                          <a:sym typeface="Nunito"/>
                        </a:rPr>
                        <a:t>Pros:</a:t>
                      </a:r>
                      <a:endParaRPr sz="12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Seamless integration with the user's daily activities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Simplified, efficient user interactions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Could access health data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easy and convenient to access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Harder to misplace (since user wears it daily)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Less expensive than mobile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Can produce a more present reminder for the user to interact with the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application, contributing to higher rates of user engagement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 u="sng">
                          <a:latin typeface="Nunito"/>
                          <a:ea typeface="Nunito"/>
                          <a:cs typeface="Nunito"/>
                          <a:sym typeface="Nunito"/>
                        </a:rPr>
                        <a:t>Cons:</a:t>
                      </a:r>
                      <a:endParaRPr b="1" sz="1200" u="sng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Limited screen size, less immersive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Less storage space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Lack of detailed video/picture recording capabilities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Smaller user base/less accessible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Limited battery life and less functional capability given the processing power of a phone compared to the watch, affecting the seamless integration of the application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94"/>
          <p:cNvSpPr txBox="1"/>
          <p:nvPr>
            <p:ph type="title"/>
          </p:nvPr>
        </p:nvSpPr>
        <p:spPr>
          <a:xfrm>
            <a:off x="720000" y="1035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Mobile</a:t>
            </a:r>
            <a:r>
              <a:rPr b="1" lang="en" sz="3600">
                <a:solidFill>
                  <a:schemeClr val="dk2"/>
                </a:solidFill>
              </a:rPr>
              <a:t> Full Pros/Cons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graphicFrame>
        <p:nvGraphicFramePr>
          <p:cNvPr id="996" name="Google Shape;996;p94"/>
          <p:cNvGraphicFramePr/>
          <p:nvPr/>
        </p:nvGraphicFramePr>
        <p:xfrm>
          <a:off x="952500" y="812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{4E479CE8-A745-47A6-8A55-FA659F1B8EB3}</a:tableStyleId>
              </a:tblPr>
              <a:tblGrid>
                <a:gridCol w="3619500"/>
                <a:gridCol w="3619500"/>
              </a:tblGrid>
              <a:tr h="4221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latin typeface="Nunito"/>
                          <a:ea typeface="Nunito"/>
                          <a:cs typeface="Nunito"/>
                          <a:sym typeface="Nunito"/>
                        </a:rPr>
                        <a:t>Pros:</a:t>
                      </a:r>
                      <a:endParaRPr sz="12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Advanced display contributes to a visually appealing interface encouraging users to spend more time within the app.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Allows for seamless storage and display of multimedia memories.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Larger user base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High quality video, picture, and audio recording capabilities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Typically interface for similar games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 u="sng">
                          <a:latin typeface="Nunito"/>
                          <a:ea typeface="Nunito"/>
                          <a:cs typeface="Nunito"/>
                          <a:sym typeface="Nunito"/>
                        </a:rPr>
                        <a:t>Cons:</a:t>
                      </a:r>
                      <a:endParaRPr b="1" sz="1200" u="sng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Complexity may lead to difficulty navigating the app.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Reliance on multimedia content can lead to data consumption and extensive storage usage issues.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More expensive than wearable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unit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Less constant accessibility as users are more likely to frequently check a watch in comparison to a phone</a:t>
                      </a: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9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Links to Low-Fi Prototype</a:t>
            </a:r>
            <a:endParaRPr/>
          </a:p>
        </p:txBody>
      </p:sp>
      <p:sp>
        <p:nvSpPr>
          <p:cNvPr id="1002" name="Google Shape;1002;p95"/>
          <p:cNvSpPr txBox="1"/>
          <p:nvPr>
            <p:ph idx="1" type="body"/>
          </p:nvPr>
        </p:nvSpPr>
        <p:spPr>
          <a:xfrm>
            <a:off x="720000" y="1152475"/>
            <a:ext cx="7704000" cy="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Task Flows:</a:t>
            </a:r>
            <a:endParaRPr b="1" sz="2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Full-sized Screen Drawings</a:t>
            </a:r>
            <a:r>
              <a:rPr lang="en" sz="2600"/>
              <a:t>: </a:t>
            </a:r>
            <a:r>
              <a:rPr lang="en" sz="2600" u="sng">
                <a:solidFill>
                  <a:schemeClr val="hlink"/>
                </a:solidFill>
                <a:hlinkClick r:id="rId3"/>
              </a:rPr>
              <a:t>https://drive.google.com/file/d/1hkCerE5yyIyuPm4D6pwGk9C3bq7bmIJ4/view?usp=sharing</a:t>
            </a:r>
            <a:endParaRPr sz="2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7" name="Google Shape;1007;p96"/>
          <p:cNvGraphicFramePr/>
          <p:nvPr/>
        </p:nvGraphicFramePr>
        <p:xfrm>
          <a:off x="676463" y="704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{4E479CE8-A745-47A6-8A55-FA659F1B8EB3}</a:tableStyleId>
              </a:tblPr>
              <a:tblGrid>
                <a:gridCol w="5356525"/>
                <a:gridCol w="630150"/>
                <a:gridCol w="612950"/>
                <a:gridCol w="587100"/>
                <a:gridCol w="6043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Critical Incident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P1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P2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P3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P4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Difficulty moving the character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Clicked on tree with no fruits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Clicked on rocks/decor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mailbox was part of house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Clicked on exclamation immediately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Couldn't figure how to plant seed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mailbox was for recieve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-2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-2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Thought you couldn't choose seed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2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Total Sum (CII):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3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-10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-7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-4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-9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24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08" name="Google Shape;1008;p96"/>
          <p:cNvSpPr txBox="1"/>
          <p:nvPr/>
        </p:nvSpPr>
        <p:spPr>
          <a:xfrm>
            <a:off x="886650" y="12250"/>
            <a:ext cx="70395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Critical Incidents per Task</a:t>
            </a:r>
            <a:endParaRPr b="1" sz="36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9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Full</a:t>
            </a:r>
            <a:r>
              <a:rPr lang="en" sz="3600"/>
              <a:t> Greeting Procedure/Script</a:t>
            </a:r>
            <a:endParaRPr sz="3600"/>
          </a:p>
        </p:txBody>
      </p:sp>
      <p:sp>
        <p:nvSpPr>
          <p:cNvPr id="1014" name="Google Shape;1014;p97"/>
          <p:cNvSpPr txBox="1"/>
          <p:nvPr/>
        </p:nvSpPr>
        <p:spPr>
          <a:xfrm>
            <a:off x="553925" y="1415250"/>
            <a:ext cx="80658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Are you a Stanford student?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Would you be willing to help out with demoing the prototype for a new app?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i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Ask for consent form.</a:t>
            </a:r>
            <a:endParaRPr i="1"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i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Explain what a paper prototype is and introduce garden premise of app. Demonstrate thinking out loud and interfacing with paper as though it were a phone.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 this game, positive memories are stored in the form of fruit in the garden. For your first task, could you 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please harvest an available fruit and review its memory?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 this game, you record memories through planting seeds. For your second task, could you please buy peach seeds and plant them somewhere in the garden?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For your final task, could you please mail peach seeds to a friend?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 general, how did you find the experience?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What, if anything, did you find difficult?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What are some emotions you felt while interacting with this prototype?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Which task was the easiest? Hardest? Why?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What do you think could be improved about this UI? What worked for you?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Before we wrap up, is there anything else you’d like to let us know about your experience?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AutoNum type="arabicPeriod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Thank you so much for your participation! Have a great day.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9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Sources</a:t>
            </a:r>
            <a:endParaRPr/>
          </a:p>
        </p:txBody>
      </p:sp>
      <p:sp>
        <p:nvSpPr>
          <p:cNvPr id="1020" name="Google Shape;1020;p98"/>
          <p:cNvSpPr txBox="1"/>
          <p:nvPr>
            <p:ph idx="1" type="body"/>
          </p:nvPr>
        </p:nvSpPr>
        <p:spPr>
          <a:xfrm>
            <a:off x="720000" y="1152475"/>
            <a:ext cx="7704000" cy="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https://www.demandsage.com/smartwatch-statistics/#:~:text=173%20million%20smartwatches%20were%20shipped%20worldwide%20in%20the%20year%202022</a:t>
            </a:r>
            <a:r>
              <a:rPr lang="en"/>
              <a:t>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4"/>
              </a:rPr>
              <a:t>https://www.pewresearch.org/internet/2011/08/15/how-americans-use-their-cell-phones/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https://www.statista.com/chart/10783/use-cases-for-smartwatches/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https://www.statista.com/statistics/263437/global-smartphone-sales-to-end-users-since-2007/#:~:text=In%202022%2C%20smartphone%20vendors%20sold,to%201.34%20billion%20in%202023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"/>
          <p:cNvSpPr txBox="1"/>
          <p:nvPr>
            <p:ph type="title"/>
          </p:nvPr>
        </p:nvSpPr>
        <p:spPr>
          <a:xfrm>
            <a:off x="360650" y="255650"/>
            <a:ext cx="4528500" cy="8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chemeClr val="dk2"/>
                </a:solidFill>
              </a:rPr>
              <a:t>iOS Mobile</a:t>
            </a:r>
            <a:r>
              <a:rPr lang="en" sz="3600"/>
              <a:t> Sketches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335" l="0" r="0" t="2344"/>
          <a:stretch/>
        </p:blipFill>
        <p:spPr>
          <a:xfrm>
            <a:off x="5051475" y="81625"/>
            <a:ext cx="3536400" cy="2554500"/>
          </a:xfrm>
          <a:prstGeom prst="flowChartAlternateProcess">
            <a:avLst/>
          </a:prstGeom>
        </p:spPr>
      </p:pic>
      <p:pic>
        <p:nvPicPr>
          <p:cNvPr id="304" name="Google Shape;304;p3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22463" l="0" r="0" t="1698"/>
          <a:stretch/>
        </p:blipFill>
        <p:spPr>
          <a:xfrm>
            <a:off x="6652725" y="2308500"/>
            <a:ext cx="2313900" cy="2668200"/>
          </a:xfrm>
          <a:prstGeom prst="flowChartAlternateProcess">
            <a:avLst/>
          </a:prstGeom>
        </p:spPr>
      </p:pic>
      <p:pic>
        <p:nvPicPr>
          <p:cNvPr id="305" name="Google Shape;305;p31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28637" l="-2920" r="2919" t="0"/>
          <a:stretch/>
        </p:blipFill>
        <p:spPr>
          <a:xfrm>
            <a:off x="4209674" y="2508600"/>
            <a:ext cx="2140200" cy="2468100"/>
          </a:xfrm>
          <a:prstGeom prst="flowChartAlternateProcess">
            <a:avLst/>
          </a:prstGeom>
        </p:spPr>
      </p:pic>
      <p:pic>
        <p:nvPicPr>
          <p:cNvPr id="306" name="Google Shape;306;p31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0" r="33665" t="0"/>
          <a:stretch/>
        </p:blipFill>
        <p:spPr>
          <a:xfrm>
            <a:off x="114250" y="959125"/>
            <a:ext cx="3536400" cy="2171700"/>
          </a:xfrm>
          <a:prstGeom prst="flowChartAlternateProcess">
            <a:avLst/>
          </a:prstGeom>
        </p:spPr>
      </p:pic>
      <p:pic>
        <p:nvPicPr>
          <p:cNvPr id="307" name="Google Shape;307;p31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8458" r="8450" t="0"/>
          <a:stretch/>
        </p:blipFill>
        <p:spPr>
          <a:xfrm>
            <a:off x="2087700" y="2413900"/>
            <a:ext cx="1943100" cy="186540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"/>
          <p:cNvSpPr txBox="1"/>
          <p:nvPr>
            <p:ph type="title"/>
          </p:nvPr>
        </p:nvSpPr>
        <p:spPr>
          <a:xfrm>
            <a:off x="1483350" y="255650"/>
            <a:ext cx="6177300" cy="8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chemeClr val="dk2"/>
                </a:solidFill>
              </a:rPr>
              <a:t>Wearable</a:t>
            </a:r>
            <a:r>
              <a:rPr lang="en" sz="3600"/>
              <a:t> Sketches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516" l="0" r="0" t="5507"/>
          <a:stretch/>
        </p:blipFill>
        <p:spPr>
          <a:xfrm>
            <a:off x="3096775" y="1370950"/>
            <a:ext cx="2603400" cy="1704300"/>
          </a:xfrm>
          <a:prstGeom prst="flowChartAlternateProcess">
            <a:avLst/>
          </a:prstGeom>
        </p:spPr>
      </p:pic>
      <p:pic>
        <p:nvPicPr>
          <p:cNvPr id="314" name="Google Shape;314;p3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-1200" l="0" r="0" t="1200"/>
          <a:stretch/>
        </p:blipFill>
        <p:spPr>
          <a:xfrm>
            <a:off x="231850" y="1300550"/>
            <a:ext cx="2603400" cy="3008700"/>
          </a:xfrm>
          <a:prstGeom prst="flowChartAlternateProcess">
            <a:avLst/>
          </a:prstGeom>
        </p:spPr>
      </p:pic>
      <p:pic>
        <p:nvPicPr>
          <p:cNvPr id="315" name="Google Shape;315;p32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10449" l="0" r="0" t="10449"/>
          <a:stretch/>
        </p:blipFill>
        <p:spPr>
          <a:xfrm>
            <a:off x="5893325" y="1040300"/>
            <a:ext cx="3158700" cy="2067900"/>
          </a:xfrm>
          <a:prstGeom prst="flowChartAlternateProcess">
            <a:avLst/>
          </a:prstGeom>
        </p:spPr>
      </p:pic>
      <p:pic>
        <p:nvPicPr>
          <p:cNvPr id="316" name="Google Shape;316;p32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13939" l="0" r="0" t="13946"/>
          <a:stretch/>
        </p:blipFill>
        <p:spPr>
          <a:xfrm>
            <a:off x="4590225" y="3290075"/>
            <a:ext cx="2603400" cy="170430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inimalist Abstract Social Media Strategy by Slidesgo">
  <a:themeElements>
    <a:clrScheme name="Simple Light">
      <a:dk1>
        <a:srgbClr val="270901"/>
      </a:dk1>
      <a:lt1>
        <a:srgbClr val="EFE8DE"/>
      </a:lt1>
      <a:dk2>
        <a:srgbClr val="A65F31"/>
      </a:dk2>
      <a:lt2>
        <a:srgbClr val="FFFBF5"/>
      </a:lt2>
      <a:accent1>
        <a:srgbClr val="D7CDC4"/>
      </a:accent1>
      <a:accent2>
        <a:srgbClr val="D79A4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709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