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04" r:id="rId1"/>
    <p:sldMasterId id="2147483825" r:id="rId2"/>
  </p:sldMasterIdLst>
  <p:notesMasterIdLst>
    <p:notesMasterId r:id="rId109"/>
  </p:notesMasterIdLst>
  <p:handoutMasterIdLst>
    <p:handoutMasterId r:id="rId110"/>
  </p:handoutMasterIdLst>
  <p:sldIdLst>
    <p:sldId id="322" r:id="rId3"/>
    <p:sldId id="918" r:id="rId4"/>
    <p:sldId id="936" r:id="rId5"/>
    <p:sldId id="919" r:id="rId6"/>
    <p:sldId id="977" r:id="rId7"/>
    <p:sldId id="921" r:id="rId8"/>
    <p:sldId id="922" r:id="rId9"/>
    <p:sldId id="976" r:id="rId10"/>
    <p:sldId id="325" r:id="rId11"/>
    <p:sldId id="670" r:id="rId12"/>
    <p:sldId id="678" r:id="rId13"/>
    <p:sldId id="937" r:id="rId14"/>
    <p:sldId id="940" r:id="rId15"/>
    <p:sldId id="669" r:id="rId16"/>
    <p:sldId id="672" r:id="rId17"/>
    <p:sldId id="938" r:id="rId18"/>
    <p:sldId id="939" r:id="rId19"/>
    <p:sldId id="671" r:id="rId20"/>
    <p:sldId id="923" r:id="rId21"/>
    <p:sldId id="666" r:id="rId22"/>
    <p:sldId id="674" r:id="rId23"/>
    <p:sldId id="941" r:id="rId24"/>
    <p:sldId id="942" r:id="rId25"/>
    <p:sldId id="943" r:id="rId26"/>
    <p:sldId id="944" r:id="rId27"/>
    <p:sldId id="945" r:id="rId28"/>
    <p:sldId id="946" r:id="rId29"/>
    <p:sldId id="947" r:id="rId30"/>
    <p:sldId id="948" r:id="rId31"/>
    <p:sldId id="949" r:id="rId32"/>
    <p:sldId id="950" r:id="rId33"/>
    <p:sldId id="701" r:id="rId34"/>
    <p:sldId id="951" r:id="rId35"/>
    <p:sldId id="952" r:id="rId36"/>
    <p:sldId id="953" r:id="rId37"/>
    <p:sldId id="954" r:id="rId38"/>
    <p:sldId id="955" r:id="rId39"/>
    <p:sldId id="705" r:id="rId40"/>
    <p:sldId id="956" r:id="rId41"/>
    <p:sldId id="957" r:id="rId42"/>
    <p:sldId id="958" r:id="rId43"/>
    <p:sldId id="959" r:id="rId44"/>
    <p:sldId id="960" r:id="rId45"/>
    <p:sldId id="961" r:id="rId46"/>
    <p:sldId id="962" r:id="rId47"/>
    <p:sldId id="963" r:id="rId48"/>
    <p:sldId id="964" r:id="rId49"/>
    <p:sldId id="966" r:id="rId50"/>
    <p:sldId id="967" r:id="rId51"/>
    <p:sldId id="968" r:id="rId52"/>
    <p:sldId id="970" r:id="rId53"/>
    <p:sldId id="848" r:id="rId54"/>
    <p:sldId id="849" r:id="rId55"/>
    <p:sldId id="900" r:id="rId56"/>
    <p:sldId id="850" r:id="rId57"/>
    <p:sldId id="851" r:id="rId58"/>
    <p:sldId id="852" r:id="rId59"/>
    <p:sldId id="853" r:id="rId60"/>
    <p:sldId id="854" r:id="rId61"/>
    <p:sldId id="898" r:id="rId62"/>
    <p:sldId id="856" r:id="rId63"/>
    <p:sldId id="857" r:id="rId64"/>
    <p:sldId id="858" r:id="rId65"/>
    <p:sldId id="859" r:id="rId66"/>
    <p:sldId id="860" r:id="rId67"/>
    <p:sldId id="861" r:id="rId68"/>
    <p:sldId id="901" r:id="rId69"/>
    <p:sldId id="902" r:id="rId70"/>
    <p:sldId id="972" r:id="rId71"/>
    <p:sldId id="973" r:id="rId72"/>
    <p:sldId id="862" r:id="rId73"/>
    <p:sldId id="863" r:id="rId74"/>
    <p:sldId id="864" r:id="rId75"/>
    <p:sldId id="865" r:id="rId76"/>
    <p:sldId id="866" r:id="rId77"/>
    <p:sldId id="867" r:id="rId78"/>
    <p:sldId id="868" r:id="rId79"/>
    <p:sldId id="927" r:id="rId80"/>
    <p:sldId id="708" r:id="rId81"/>
    <p:sldId id="916" r:id="rId82"/>
    <p:sldId id="256" r:id="rId83"/>
    <p:sldId id="257" r:id="rId84"/>
    <p:sldId id="258" r:id="rId85"/>
    <p:sldId id="980" r:id="rId86"/>
    <p:sldId id="879" r:id="rId87"/>
    <p:sldId id="880" r:id="rId88"/>
    <p:sldId id="881" r:id="rId89"/>
    <p:sldId id="882" r:id="rId90"/>
    <p:sldId id="883" r:id="rId91"/>
    <p:sldId id="884" r:id="rId92"/>
    <p:sldId id="885" r:id="rId93"/>
    <p:sldId id="886" r:id="rId94"/>
    <p:sldId id="887" r:id="rId95"/>
    <p:sldId id="888" r:id="rId96"/>
    <p:sldId id="889" r:id="rId97"/>
    <p:sldId id="890" r:id="rId98"/>
    <p:sldId id="891" r:id="rId99"/>
    <p:sldId id="978" r:id="rId100"/>
    <p:sldId id="979" r:id="rId101"/>
    <p:sldId id="971" r:id="rId102"/>
    <p:sldId id="975" r:id="rId103"/>
    <p:sldId id="974" r:id="rId104"/>
    <p:sldId id="892" r:id="rId105"/>
    <p:sldId id="893" r:id="rId106"/>
    <p:sldId id="895" r:id="rId107"/>
    <p:sldId id="897" r:id="rId108"/>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imes New Roman" charset="0"/>
        <a:ea typeface="ＭＳ Ｐゴシック" charset="0"/>
        <a:cs typeface="+mn-cs"/>
      </a:defRPr>
    </a:lvl1pPr>
    <a:lvl2pPr marL="609585" algn="l" rtl="0" fontAlgn="base">
      <a:spcBef>
        <a:spcPct val="0"/>
      </a:spcBef>
      <a:spcAft>
        <a:spcPct val="0"/>
      </a:spcAft>
      <a:defRPr sz="3200" kern="1200">
        <a:solidFill>
          <a:schemeClr val="tx1"/>
        </a:solidFill>
        <a:latin typeface="Times New Roman" charset="0"/>
        <a:ea typeface="ＭＳ Ｐゴシック" charset="0"/>
        <a:cs typeface="+mn-cs"/>
      </a:defRPr>
    </a:lvl2pPr>
    <a:lvl3pPr marL="1219170" algn="l" rtl="0" fontAlgn="base">
      <a:spcBef>
        <a:spcPct val="0"/>
      </a:spcBef>
      <a:spcAft>
        <a:spcPct val="0"/>
      </a:spcAft>
      <a:defRPr sz="3200" kern="1200">
        <a:solidFill>
          <a:schemeClr val="tx1"/>
        </a:solidFill>
        <a:latin typeface="Times New Roman" charset="0"/>
        <a:ea typeface="ＭＳ Ｐゴシック" charset="0"/>
        <a:cs typeface="+mn-cs"/>
      </a:defRPr>
    </a:lvl3pPr>
    <a:lvl4pPr marL="1828754" algn="l" rtl="0" fontAlgn="base">
      <a:spcBef>
        <a:spcPct val="0"/>
      </a:spcBef>
      <a:spcAft>
        <a:spcPct val="0"/>
      </a:spcAft>
      <a:defRPr sz="3200" kern="1200">
        <a:solidFill>
          <a:schemeClr val="tx1"/>
        </a:solidFill>
        <a:latin typeface="Times New Roman" charset="0"/>
        <a:ea typeface="ＭＳ Ｐゴシック" charset="0"/>
        <a:cs typeface="+mn-cs"/>
      </a:defRPr>
    </a:lvl4pPr>
    <a:lvl5pPr marL="2438339" algn="l" rtl="0" fontAlgn="base">
      <a:spcBef>
        <a:spcPct val="0"/>
      </a:spcBef>
      <a:spcAft>
        <a:spcPct val="0"/>
      </a:spcAft>
      <a:defRPr sz="3200" kern="1200">
        <a:solidFill>
          <a:schemeClr val="tx1"/>
        </a:solidFill>
        <a:latin typeface="Times New Roman" charset="0"/>
        <a:ea typeface="ＭＳ Ｐゴシック" charset="0"/>
        <a:cs typeface="+mn-cs"/>
      </a:defRPr>
    </a:lvl5pPr>
    <a:lvl6pPr marL="3047924" algn="l" defTabSz="609585" rtl="0" eaLnBrk="1" latinLnBrk="0" hangingPunct="1">
      <a:defRPr sz="3200" kern="1200">
        <a:solidFill>
          <a:schemeClr val="tx1"/>
        </a:solidFill>
        <a:latin typeface="Times New Roman" charset="0"/>
        <a:ea typeface="ＭＳ Ｐゴシック" charset="0"/>
        <a:cs typeface="+mn-cs"/>
      </a:defRPr>
    </a:lvl6pPr>
    <a:lvl7pPr marL="3657509" algn="l" defTabSz="609585" rtl="0" eaLnBrk="1" latinLnBrk="0" hangingPunct="1">
      <a:defRPr sz="3200" kern="1200">
        <a:solidFill>
          <a:schemeClr val="tx1"/>
        </a:solidFill>
        <a:latin typeface="Times New Roman" charset="0"/>
        <a:ea typeface="ＭＳ Ｐゴシック" charset="0"/>
        <a:cs typeface="+mn-cs"/>
      </a:defRPr>
    </a:lvl7pPr>
    <a:lvl8pPr marL="4267093" algn="l" defTabSz="609585" rtl="0" eaLnBrk="1" latinLnBrk="0" hangingPunct="1">
      <a:defRPr sz="3200" kern="1200">
        <a:solidFill>
          <a:schemeClr val="tx1"/>
        </a:solidFill>
        <a:latin typeface="Times New Roman" charset="0"/>
        <a:ea typeface="ＭＳ Ｐゴシック" charset="0"/>
        <a:cs typeface="+mn-cs"/>
      </a:defRPr>
    </a:lvl8pPr>
    <a:lvl9pPr marL="4876678" algn="l" defTabSz="609585" rtl="0" eaLnBrk="1" latinLnBrk="0" hangingPunct="1">
      <a:defRPr sz="32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12" userDrawn="1">
          <p15:clr>
            <a:srgbClr val="A4A3A4"/>
          </p15:clr>
        </p15:guide>
        <p15:guide id="2" pos="3656" userDrawn="1">
          <p15:clr>
            <a:srgbClr val="A4A3A4"/>
          </p15:clr>
        </p15:guide>
      </p15:sldGuideLst>
    </p:ext>
    <p:ext uri="{2D200454-40CA-4A62-9FC3-DE9A4176ACB9}">
      <p15:notesGuideLst xmlns:p15="http://schemas.microsoft.com/office/powerpoint/2012/main">
        <p15:guide id="1" orient="horz" pos="2223">
          <p15:clr>
            <a:srgbClr val="A4A3A4"/>
          </p15:clr>
        </p15:guide>
        <p15:guide id="2" pos="30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5F18"/>
    <a:srgbClr val="000000"/>
    <a:srgbClr val="F4F4F4"/>
    <a:srgbClr val="C0C0C0"/>
    <a:srgbClr val="FFC000"/>
    <a:srgbClr val="FF9900"/>
    <a:srgbClr val="FF0000"/>
    <a:srgbClr val="CC00FF"/>
    <a:srgbClr val="66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67" autoAdjust="0"/>
    <p:restoredTop sz="80139" autoAdjust="0"/>
  </p:normalViewPr>
  <p:slideViewPr>
    <p:cSldViewPr snapToGrid="0" showGuides="1">
      <p:cViewPr varScale="1">
        <p:scale>
          <a:sx n="95" d="100"/>
          <a:sy n="95" d="100"/>
        </p:scale>
        <p:origin x="1720" y="176"/>
      </p:cViewPr>
      <p:guideLst>
        <p:guide orient="horz" pos="2112"/>
        <p:guide pos="365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4656"/>
    </p:cViewPr>
  </p:sorterViewPr>
  <p:notesViewPr>
    <p:cSldViewPr snapToGrid="0" showGuides="1">
      <p:cViewPr>
        <p:scale>
          <a:sx n="183" d="100"/>
          <a:sy n="183" d="100"/>
        </p:scale>
        <p:origin x="5088" y="-8"/>
      </p:cViewPr>
      <p:guideLst>
        <p:guide orient="horz" pos="2223"/>
        <p:guide pos="30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4C996BBE-401A-B64A-A6EA-284350C30AFE}" type="slidenum">
              <a:rPr lang="en-US"/>
              <a:pPr/>
              <a:t>‹#›</a:t>
            </a:fld>
            <a:endParaRPr lang="en-US"/>
          </a:p>
        </p:txBody>
      </p:sp>
      <p:sp>
        <p:nvSpPr>
          <p:cNvPr id="4103" name="Rectangle 7"/>
          <p:cNvSpPr>
            <a:spLocks noGrp="1" noChangeArrowheads="1"/>
          </p:cNvSpPr>
          <p:nvPr>
            <p:ph type="hdr" sz="quarter"/>
          </p:nvPr>
        </p:nvSpPr>
        <p:spPr bwMode="auto">
          <a:xfrm>
            <a:off x="231775" y="230188"/>
            <a:ext cx="5221058" cy="471487"/>
          </a:xfrm>
          <a:prstGeom prst="rect">
            <a:avLst/>
          </a:prstGeom>
          <a:noFill/>
          <a:ln w="9525">
            <a:noFill/>
            <a:miter lim="800000"/>
            <a:headEnd/>
            <a:tailEnd/>
          </a:ln>
          <a:effectLst/>
        </p:spPr>
        <p:txBody>
          <a:bodyPr vert="horz" wrap="square" lIns="19418" tIns="0" rIns="19418" bIns="0" numCol="1" anchor="t" anchorCtr="0" compatLnSpc="1">
            <a:prstTxWarp prst="textNoShape">
              <a:avLst/>
            </a:prstTxWarp>
          </a:bodyPr>
          <a:lstStyle>
            <a:lvl1pPr defTabSz="966788" eaLnBrk="0" hangingPunct="0">
              <a:defRPr sz="1000" i="1"/>
            </a:lvl1pPr>
          </a:lstStyle>
          <a:p>
            <a:r>
              <a:rPr lang="en-US" dirty="0"/>
              <a:t>CS 147 – HCI+D: User Interface Design, Prototyping, &amp; Evaluation</a:t>
            </a:r>
            <a:br>
              <a:rPr lang="en-US" dirty="0"/>
            </a:br>
            <a:r>
              <a:rPr lang="en-US" dirty="0"/>
              <a:t>Autumn 2023</a:t>
            </a:r>
          </a:p>
          <a:p>
            <a:r>
              <a:rPr lang="en-US" dirty="0"/>
              <a:t>Professor James A. Landay</a:t>
            </a:r>
          </a:p>
          <a:p>
            <a:r>
              <a:rPr lang="en-US" dirty="0"/>
              <a:t>Stanford University</a:t>
            </a:r>
          </a:p>
        </p:txBody>
      </p:sp>
    </p:spTree>
    <p:extLst>
      <p:ext uri="{BB962C8B-B14F-4D97-AF65-F5344CB8AC3E}">
        <p14:creationId xmlns:p14="http://schemas.microsoft.com/office/powerpoint/2010/main" val="160677479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endParaRPr lang="en-US"/>
          </a:p>
        </p:txBody>
      </p:sp>
      <p:sp>
        <p:nvSpPr>
          <p:cNvPr id="105476" name="Rectangle 4"/>
          <p:cNvSpPr>
            <a:spLocks noGrp="1" noRot="1" noChangeAspect="1" noChangeArrowheads="1" noTextEdit="1"/>
          </p:cNvSpPr>
          <p:nvPr>
            <p:ph type="sldImg" idx="2"/>
          </p:nvPr>
        </p:nvSpPr>
        <p:spPr bwMode="auto">
          <a:xfrm>
            <a:off x="468313" y="725488"/>
            <a:ext cx="6380162" cy="3589337"/>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7142" tIns="49394" rIns="97142" bIns="49394"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BCD41F71-7C74-0F4E-8DD5-1D6852C33595}" type="slidenum">
              <a:rPr lang="en-US"/>
              <a:pPr/>
              <a:t>‹#›</a:t>
            </a:fld>
            <a:endParaRPr lang="en-US"/>
          </a:p>
        </p:txBody>
      </p:sp>
    </p:spTree>
    <p:extLst>
      <p:ext uri="{BB962C8B-B14F-4D97-AF65-F5344CB8AC3E}">
        <p14:creationId xmlns:p14="http://schemas.microsoft.com/office/powerpoint/2010/main" val="37238369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1pPr>
    <a:lvl2pPr marL="990575" indent="-380990"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2pPr>
    <a:lvl3pPr marL="1523962"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3pPr>
    <a:lvl4pPr marL="2133547"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4pPr>
    <a:lvl5pPr marL="2743131"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1</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First part too long (do patterns faster). 2-3 min over and only 25 </a:t>
            </a:r>
            <a:r>
              <a:rPr lang="en-US" sz="2800"/>
              <a:t>min break</a:t>
            </a:r>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 Last year ---</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Broke at 63 min in, so gave a 27 min break. Will try to finish in 20 min. Finished 3 min early. Can add another dark pattern next year.</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Also update the design example in 2</a:t>
            </a:r>
            <a:r>
              <a:rPr lang="en-US" sz="2800" baseline="30000" dirty="0"/>
              <a:t>nd</a:t>
            </a:r>
            <a:r>
              <a:rPr lang="en-US" sz="2800" dirty="0"/>
              <a:t> half to be a mobile design based on apple or google maps.</a:t>
            </a:r>
            <a:br>
              <a:rPr lang="en-US" sz="2800" dirty="0"/>
            </a:b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Need to get to break by 55 min</a:t>
            </a:r>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two years ago: Broke at 1:15 in, so with 30 min break, only had 15 min to finish (which is probably 5 min short)</a:t>
            </a:r>
          </a:p>
          <a:p>
            <a:pPr defTabSz="954088">
              <a:spcBef>
                <a:spcPct val="0"/>
              </a:spcBef>
            </a:pPr>
            <a:endParaRPr kumimoji="0" lang="en-US" sz="2500" dirty="0">
              <a:latin typeface="Times New Roman" charset="0"/>
            </a:endParaRPr>
          </a:p>
          <a:p>
            <a:pPr defTabSz="954088">
              <a:spcBef>
                <a:spcPct val="0"/>
              </a:spcBef>
            </a:pPr>
            <a:r>
              <a:rPr kumimoji="0" lang="en-US" sz="2500" dirty="0">
                <a:latin typeface="Times New Roman" charset="0"/>
              </a:rPr>
              <a:t>3 years ago: Took 60 min to the break. Then had 30 min break and 20 min to finish last bit (which takes the full 20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10</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I made this example February 2022. The old example I last did in 2015-16 and the site, </a:t>
            </a:r>
            <a:r>
              <a:rPr kumimoji="0" lang="en-US" b="1" dirty="0" err="1">
                <a:latin typeface="Times New Roman" charset="0"/>
              </a:rPr>
              <a:t>half.com</a:t>
            </a:r>
            <a:r>
              <a:rPr kumimoji="0" lang="en-US" b="1" dirty="0">
                <a:latin typeface="Times New Roman" charset="0"/>
              </a:rPr>
              <a:t>, no longer exists.</a:t>
            </a:r>
          </a:p>
          <a:p>
            <a:pPr defTabSz="954088" eaLnBrk="1" hangingPunct="1">
              <a:lnSpc>
                <a:spcPct val="90000"/>
              </a:lnSpc>
              <a:spcBef>
                <a:spcPct val="20000"/>
              </a:spcBef>
              <a:buFontTx/>
              <a:buChar char="•"/>
            </a:pPr>
            <a:r>
              <a:rPr kumimoji="0" lang="en-US" b="1" dirty="0">
                <a:latin typeface="Times New Roman" charset="0"/>
              </a:rPr>
              <a:t>But making this new version was easy as almost all the ideas are identical. Its amazing. Almost any other e-commerce web site could be substituted</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3B94F93-97D5-1D48-BAAC-CF2D4016A0DE}" type="slidenum">
              <a:rPr lang="en-US" sz="1000"/>
              <a:pPr/>
              <a:t>103</a:t>
            </a:fld>
            <a:endParaRPr lang="en-US" sz="1000"/>
          </a:p>
        </p:txBody>
      </p:sp>
      <p:sp>
        <p:nvSpPr>
          <p:cNvPr id="195587" name="Rectangle 2"/>
          <p:cNvSpPr>
            <a:spLocks noGrp="1" noRot="1" noChangeAspect="1" noChangeArrowheads="1" noTextEdit="1"/>
          </p:cNvSpPr>
          <p:nvPr>
            <p:ph type="sldImg"/>
          </p:nvPr>
        </p:nvSpPr>
        <p:spPr>
          <a:xfrm>
            <a:off x="468313" y="725488"/>
            <a:ext cx="6380162" cy="3589337"/>
          </a:xfrm>
          <a:ln/>
        </p:spPr>
      </p:sp>
      <p:sp>
        <p:nvSpPr>
          <p:cNvPr id="19558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45675E2-9334-5144-8D38-C67BFA56B691}" type="slidenum">
              <a:rPr lang="en-US" sz="1000"/>
              <a:pPr/>
              <a:t>104</a:t>
            </a:fld>
            <a:endParaRPr lang="en-US" sz="1000"/>
          </a:p>
        </p:txBody>
      </p:sp>
      <p:sp>
        <p:nvSpPr>
          <p:cNvPr id="196611" name="Rectangle 2"/>
          <p:cNvSpPr>
            <a:spLocks noGrp="1" noRot="1" noChangeAspect="1" noChangeArrowheads="1" noTextEdit="1"/>
          </p:cNvSpPr>
          <p:nvPr>
            <p:ph type="sldImg"/>
          </p:nvPr>
        </p:nvSpPr>
        <p:spPr>
          <a:xfrm>
            <a:off x="466725" y="725488"/>
            <a:ext cx="6380163" cy="3589337"/>
          </a:xfrm>
          <a:ln/>
        </p:spPr>
      </p:sp>
      <p:sp>
        <p:nvSpPr>
          <p:cNvPr id="196612"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D34287C-0A3F-8A46-BEE4-1155E3A88045}" type="slidenum">
              <a:rPr lang="en-US" sz="1000"/>
              <a:pPr/>
              <a:t>105</a:t>
            </a:fld>
            <a:endParaRPr lang="en-US" sz="1000"/>
          </a:p>
        </p:txBody>
      </p:sp>
      <p:sp>
        <p:nvSpPr>
          <p:cNvPr id="198659" name="Rectangle 2"/>
          <p:cNvSpPr>
            <a:spLocks noGrp="1" noRot="1" noChangeAspect="1" noChangeArrowheads="1" noTextEdit="1"/>
          </p:cNvSpPr>
          <p:nvPr>
            <p:ph type="sldImg"/>
          </p:nvPr>
        </p:nvSpPr>
        <p:spPr>
          <a:xfrm>
            <a:off x="466725" y="725488"/>
            <a:ext cx="6380163" cy="3589337"/>
          </a:xfrm>
          <a:ln/>
        </p:spPr>
      </p:sp>
      <p:sp>
        <p:nvSpPr>
          <p:cNvPr id="198660"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3D41B60-6392-7847-971A-6A2AE729CF02}" type="slidenum">
              <a:rPr lang="en-US" sz="1000"/>
              <a:pPr/>
              <a:t>106</a:t>
            </a:fld>
            <a:endParaRPr lang="en-US" sz="1000"/>
          </a:p>
        </p:txBody>
      </p:sp>
      <p:sp>
        <p:nvSpPr>
          <p:cNvPr id="200707" name="Rectangle 2"/>
          <p:cNvSpPr>
            <a:spLocks noGrp="1" noRot="1" noChangeAspect="1" noChangeArrowheads="1" noTextEdit="1"/>
          </p:cNvSpPr>
          <p:nvPr>
            <p:ph type="sldImg"/>
          </p:nvPr>
        </p:nvSpPr>
        <p:spPr>
          <a:xfrm>
            <a:off x="468313" y="725488"/>
            <a:ext cx="6380162" cy="3589337"/>
          </a:xfrm>
          <a:ln/>
        </p:spPr>
      </p:sp>
      <p:sp>
        <p:nvSpPr>
          <p:cNvPr id="20070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11</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12</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86206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13</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21827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14</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15</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16</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80830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17</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2320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18</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19</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2</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This is the web site for southwest airlines (as of 2021)… let’s zoom in</a:t>
            </a:r>
          </a:p>
        </p:txBody>
      </p:sp>
    </p:spTree>
    <p:extLst>
      <p:ext uri="{BB962C8B-B14F-4D97-AF65-F5344CB8AC3E}">
        <p14:creationId xmlns:p14="http://schemas.microsoft.com/office/powerpoint/2010/main" val="200493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20</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5B4972F-4BC5-0147-9BBC-92CE6B15352A}" type="slidenum">
              <a:rPr lang="en-US" sz="1000"/>
              <a:pPr/>
              <a:t>21</a:t>
            </a:fld>
            <a:endParaRPr lang="en-US" sz="1000"/>
          </a:p>
        </p:txBody>
      </p:sp>
      <p:sp>
        <p:nvSpPr>
          <p:cNvPr id="126979" name="Rectangle 2"/>
          <p:cNvSpPr>
            <a:spLocks noGrp="1" noRot="1" noChangeAspect="1" noChangeArrowheads="1" noTextEdit="1"/>
          </p:cNvSpPr>
          <p:nvPr>
            <p:ph type="sldImg"/>
          </p:nvPr>
        </p:nvSpPr>
        <p:spPr>
          <a:xfrm>
            <a:off x="468313" y="725488"/>
            <a:ext cx="6380162" cy="3589337"/>
          </a:xfrm>
          <a:ln/>
        </p:spPr>
      </p:sp>
      <p:sp>
        <p:nvSpPr>
          <p:cNvPr id="1269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a:spcBef>
                <a:spcPct val="0"/>
              </a:spcBef>
            </a:pPr>
            <a:endParaRPr kumimoji="0" lang="en-US" sz="2400"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22</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Here is the home page again.</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2964856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23</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Clear logo in top-left corner (a</a:t>
            </a:r>
            <a:r>
              <a:rPr kumimoji="0" lang="en-US" sz="1600" b="1" baseline="0" dirty="0">
                <a:latin typeface="Times" charset="0"/>
              </a:rPr>
              <a:t> </a:t>
            </a:r>
            <a:r>
              <a:rPr kumimoji="0" lang="en-US" sz="1600" b="1" dirty="0">
                <a:latin typeface="Times" charset="0"/>
              </a:rPr>
              <a:t>standard), click to go home</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301180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24</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shopping cart, suggests that it's an ecommerce site even if you've never seen it before</a:t>
            </a:r>
          </a:p>
          <a:p>
            <a:pPr defTabSz="925513" eaLnBrk="1" hangingPunct="1">
              <a:lnSpc>
                <a:spcPct val="90000"/>
              </a:lnSpc>
              <a:spcBef>
                <a:spcPct val="20000"/>
              </a:spcBef>
              <a:buFontTx/>
              <a:buChar char="•"/>
            </a:pPr>
            <a:r>
              <a:rPr kumimoji="0" lang="en-US" sz="1600" b="1" dirty="0">
                <a:latin typeface="Times" charset="0"/>
              </a:rPr>
              <a:t>Tab row (another standard) along with the items in the featured navigation below it, reinforce that it's an ecommerce site and suggests what this site sells</a:t>
            </a:r>
          </a:p>
          <a:p>
            <a:pPr defTabSz="925513" eaLnBrk="1" hangingPunct="1">
              <a:lnSpc>
                <a:spcPct val="90000"/>
              </a:lnSpc>
              <a:spcBef>
                <a:spcPct val="20000"/>
              </a:spcBef>
              <a:buFontTx/>
              <a:buChar char="•"/>
            </a:pPr>
            <a:r>
              <a:rPr kumimoji="0" lang="en-US" sz="1600" b="1" dirty="0">
                <a:latin typeface="Times" charset="0"/>
              </a:rPr>
              <a:t>“Find things you’ll love…” makes it easy for people who don't know anything about this site to learn what it does [UPFRONT VALUE PROP]</a:t>
            </a:r>
          </a:p>
          <a:p>
            <a:pPr defTabSz="925513" eaLnBrk="1" hangingPunct="1">
              <a:lnSpc>
                <a:spcPct val="90000"/>
              </a:lnSpc>
              <a:spcBef>
                <a:spcPct val="20000"/>
              </a:spcBef>
              <a:buFontTx/>
              <a:buChar char="•"/>
            </a:pPr>
            <a:r>
              <a:rPr kumimoji="0" lang="en-US" sz="1600" b="1" dirty="0">
                <a:latin typeface="Times" charset="0"/>
              </a:rPr>
              <a:t>These are all things that hint that this is a personal e-commerce site.</a:t>
            </a:r>
            <a:endParaRPr kumimoji="0" lang="en-US" b="1" dirty="0">
              <a:latin typeface="Times New Roman" charset="0"/>
            </a:endParaRPr>
          </a:p>
        </p:txBody>
      </p:sp>
    </p:spTree>
    <p:extLst>
      <p:ext uri="{BB962C8B-B14F-4D97-AF65-F5344CB8AC3E}">
        <p14:creationId xmlns:p14="http://schemas.microsoft.com/office/powerpoint/2010/main" val="387715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25</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25513" rtl="0" eaLnBrk="1" fontAlgn="base" latinLnBrk="0" hangingPunct="1">
              <a:lnSpc>
                <a:spcPct val="90000"/>
              </a:lnSpc>
              <a:spcBef>
                <a:spcPct val="20000"/>
              </a:spcBef>
              <a:spcAft>
                <a:spcPct val="0"/>
              </a:spcAft>
              <a:buClrTx/>
              <a:buSzTx/>
              <a:buFontTx/>
              <a:buChar char="•"/>
              <a:tabLst/>
              <a:defRPr/>
            </a:pPr>
            <a:r>
              <a:rPr kumimoji="0" lang="en-US" sz="1600" b="1" dirty="0">
                <a:latin typeface="Times" charset="0"/>
              </a:rPr>
              <a:t>The value proposition tells me I can “Support independent sellers” – how buying things!</a:t>
            </a:r>
          </a:p>
          <a:p>
            <a:pPr defTabSz="925513" eaLnBrk="1" hangingPunct="1">
              <a:lnSpc>
                <a:spcPct val="90000"/>
              </a:lnSpc>
              <a:spcBef>
                <a:spcPct val="20000"/>
              </a:spcBef>
              <a:buFontTx/>
              <a:buChar char="•"/>
            </a:pPr>
            <a:r>
              <a:rPr kumimoji="0" lang="en-US" sz="1600" b="1" dirty="0">
                <a:latin typeface="Times" charset="0"/>
              </a:rPr>
              <a:t>Tab row (another standard), reinforcing that it's an ecommerce site and suggests what this site sells</a:t>
            </a:r>
          </a:p>
          <a:p>
            <a:pPr defTabSz="925513" eaLnBrk="1" hangingPunct="1">
              <a:lnSpc>
                <a:spcPct val="90000"/>
              </a:lnSpc>
              <a:spcBef>
                <a:spcPct val="20000"/>
              </a:spcBef>
              <a:buFontTx/>
              <a:buChar char="•"/>
            </a:pPr>
            <a:r>
              <a:rPr kumimoji="0" lang="en-US" sz="1600" b="1" dirty="0">
                <a:latin typeface="Times" charset="0"/>
              </a:rPr>
              <a:t>A large content area in the center where you can click on popular gifts</a:t>
            </a:r>
          </a:p>
        </p:txBody>
      </p:sp>
    </p:spTree>
    <p:extLst>
      <p:ext uri="{BB962C8B-B14F-4D97-AF65-F5344CB8AC3E}">
        <p14:creationId xmlns:p14="http://schemas.microsoft.com/office/powerpoint/2010/main" val="420648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26</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Majority of the content "Above the Fold” </a:t>
            </a:r>
            <a:endParaRPr kumimoji="0" lang="en-US" b="1" dirty="0">
              <a:latin typeface="Times New Roman" charset="0"/>
            </a:endParaRPr>
          </a:p>
        </p:txBody>
      </p:sp>
    </p:spTree>
    <p:extLst>
      <p:ext uri="{BB962C8B-B14F-4D97-AF65-F5344CB8AC3E}">
        <p14:creationId xmlns:p14="http://schemas.microsoft.com/office/powerpoint/2010/main" val="416081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27</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1448863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28</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95921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29</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 me show you how they could have done it. </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71558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3</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The positives?</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Note how it highlights the obvious things you’ll want to do on an airline web site.</a:t>
            </a:r>
          </a:p>
          <a:p>
            <a:pPr marL="231366" indent="-231366">
              <a:buAutoNum type="arabicParenR"/>
            </a:pPr>
            <a:r>
              <a:rPr lang="en-US" dirty="0">
                <a:latin typeface="Times New Roman" pitchFamily="18" charset="0"/>
                <a:ea typeface="ＭＳ Ｐゴシック" pitchFamily="34" charset="-128"/>
              </a:rPr>
              <a:t>Purchase air flights</a:t>
            </a:r>
          </a:p>
          <a:p>
            <a:pPr marL="231366" indent="-231366">
              <a:buAutoNum type="arabicParenR"/>
            </a:pPr>
            <a:r>
              <a:rPr lang="en-US" dirty="0">
                <a:latin typeface="Times New Roman" pitchFamily="18" charset="0"/>
                <a:ea typeface="ＭＳ Ｐゴシック" pitchFamily="34" charset="-128"/>
              </a:rPr>
              <a:t>Hotels, cars, vacations</a:t>
            </a:r>
          </a:p>
          <a:p>
            <a:pPr marL="231366" indent="-231366">
              <a:buAutoNum type="arabicParenR"/>
            </a:pPr>
            <a:r>
              <a:rPr lang="en-US" dirty="0">
                <a:latin typeface="Times New Roman" pitchFamily="18" charset="0"/>
                <a:ea typeface="ＭＳ Ｐゴシック" pitchFamily="34" charset="-128"/>
              </a:rPr>
              <a:t>Frequent</a:t>
            </a:r>
            <a:r>
              <a:rPr lang="en-US" baseline="0" dirty="0">
                <a:latin typeface="Times New Roman" pitchFamily="18" charset="0"/>
                <a:ea typeface="ＭＳ Ｐゴシック" pitchFamily="34" charset="-128"/>
              </a:rPr>
              <a:t> flyer</a:t>
            </a:r>
          </a:p>
          <a:p>
            <a:pPr marL="231366" indent="-231366">
              <a:buAutoNum type="arabicParenR"/>
            </a:pPr>
            <a:r>
              <a:rPr lang="en-US" baseline="0" dirty="0">
                <a:latin typeface="Times New Roman" pitchFamily="18" charset="0"/>
                <a:ea typeface="ＭＳ Ｐゴシック" pitchFamily="34" charset="-128"/>
              </a:rPr>
              <a:t>Special offers</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20214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30</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I did a quick redesign on this page.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These three changes would make it much clearer where I was in the site</a:t>
            </a:r>
          </a:p>
        </p:txBody>
      </p:sp>
    </p:spTree>
    <p:extLst>
      <p:ext uri="{BB962C8B-B14F-4D97-AF65-F5344CB8AC3E}">
        <p14:creationId xmlns:p14="http://schemas.microsoft.com/office/powerpoint/2010/main" val="2000686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31</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1827162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32</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endParaRPr kumimoji="0"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33</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2400" dirty="0">
                <a:latin typeface="Times New Roman" charset="0"/>
              </a:rPr>
              <a:t>We can see reviews for the item</a:t>
            </a:r>
          </a:p>
          <a:p>
            <a:pPr defTabSz="925513" eaLnBrk="1" hangingPunct="1">
              <a:lnSpc>
                <a:spcPct val="90000"/>
              </a:lnSpc>
              <a:spcBef>
                <a:spcPct val="20000"/>
              </a:spcBef>
              <a:buFontTx/>
              <a:buChar char="•"/>
            </a:pPr>
            <a:r>
              <a:rPr kumimoji="0" lang="en-US" sz="2400" dirty="0">
                <a:latin typeface="Times New Roman" charset="0"/>
              </a:rPr>
              <a:t>And more details (it is handmade)</a:t>
            </a:r>
          </a:p>
          <a:p>
            <a:pPr defTabSz="925513" eaLnBrk="1" hangingPunct="1">
              <a:lnSpc>
                <a:spcPct val="90000"/>
              </a:lnSpc>
              <a:spcBef>
                <a:spcPct val="20000"/>
              </a:spcBef>
              <a:buFontTx/>
              <a:buChar char="•"/>
            </a:pPr>
            <a:r>
              <a:rPr kumimoji="0" lang="en-US" sz="2400" dirty="0">
                <a:latin typeface="Times New Roman" charset="0"/>
              </a:rPr>
              <a:t>And finally, if we scroll further</a:t>
            </a:r>
          </a:p>
          <a:p>
            <a:pPr defTabSz="925513" eaLnBrk="1" hangingPunct="1">
              <a:lnSpc>
                <a:spcPct val="90000"/>
              </a:lnSpc>
              <a:spcBef>
                <a:spcPct val="20000"/>
              </a:spcBef>
              <a:buFontTx/>
              <a:buChar char="•"/>
            </a:pPr>
            <a:r>
              <a:rPr kumimoji="0" lang="en-US" sz="2400" dirty="0">
                <a:latin typeface="Times New Roman" charset="0"/>
              </a:rPr>
              <a:t>[ADVANCE]</a:t>
            </a:r>
          </a:p>
        </p:txBody>
      </p:sp>
    </p:spTree>
    <p:extLst>
      <p:ext uri="{BB962C8B-B14F-4D97-AF65-F5344CB8AC3E}">
        <p14:creationId xmlns:p14="http://schemas.microsoft.com/office/powerpoint/2010/main" val="2189426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34</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2400" dirty="0">
                <a:latin typeface="Times New Roman" charset="0"/>
              </a:rPr>
              <a:t>We see more reviews on the left, </a:t>
            </a:r>
          </a:p>
          <a:p>
            <a:pPr defTabSz="925513" eaLnBrk="1" hangingPunct="1">
              <a:lnSpc>
                <a:spcPct val="90000"/>
              </a:lnSpc>
              <a:spcBef>
                <a:spcPct val="20000"/>
              </a:spcBef>
              <a:buFontTx/>
              <a:buChar char="•"/>
            </a:pPr>
            <a:r>
              <a:rPr kumimoji="0" lang="en-US" sz="2400" dirty="0">
                <a:latin typeface="Times New Roman" charset="0"/>
              </a:rPr>
              <a:t>A detailed description on the right</a:t>
            </a:r>
          </a:p>
          <a:p>
            <a:pPr defTabSz="925513" eaLnBrk="1" hangingPunct="1">
              <a:lnSpc>
                <a:spcPct val="90000"/>
              </a:lnSpc>
              <a:spcBef>
                <a:spcPct val="20000"/>
              </a:spcBef>
              <a:buFontTx/>
              <a:buChar char="•"/>
            </a:pPr>
            <a:r>
              <a:rPr kumimoji="0" lang="en-US" sz="2400" dirty="0">
                <a:latin typeface="Times New Roman" charset="0"/>
              </a:rPr>
              <a:t>Shipping and return policies, as well as the cost &amp; time estimates</a:t>
            </a:r>
          </a:p>
          <a:p>
            <a:pPr defTabSz="925513" eaLnBrk="1" hangingPunct="1">
              <a:lnSpc>
                <a:spcPct val="90000"/>
              </a:lnSpc>
              <a:spcBef>
                <a:spcPct val="20000"/>
              </a:spcBef>
              <a:buFontTx/>
              <a:buChar char="•"/>
            </a:pPr>
            <a:r>
              <a:rPr kumimoji="0" lang="en-US" sz="2400" dirty="0">
                <a:latin typeface="Times New Roman" charset="0"/>
              </a:rPr>
              <a:t>Finally, if we scroll down further</a:t>
            </a:r>
          </a:p>
          <a:p>
            <a:pPr defTabSz="925513" eaLnBrk="1" hangingPunct="1">
              <a:lnSpc>
                <a:spcPct val="90000"/>
              </a:lnSpc>
              <a:spcBef>
                <a:spcPct val="20000"/>
              </a:spcBef>
              <a:buFontTx/>
              <a:buChar char="•"/>
            </a:pPr>
            <a:r>
              <a:rPr kumimoji="0" lang="en-US" sz="2400" dirty="0">
                <a:latin typeface="Times New Roman" charset="0"/>
              </a:rPr>
              <a:t>We find out more about who is selling it and we can contact them</a:t>
            </a:r>
          </a:p>
          <a:p>
            <a:pPr defTabSz="925513" eaLnBrk="1" hangingPunct="1">
              <a:lnSpc>
                <a:spcPct val="90000"/>
              </a:lnSpc>
              <a:spcBef>
                <a:spcPct val="20000"/>
              </a:spcBef>
              <a:buFontTx/>
              <a:buChar char="•"/>
            </a:pPr>
            <a:r>
              <a:rPr kumimoji="0" lang="en-US" sz="2400" dirty="0">
                <a:latin typeface="Times New Roman" charset="0"/>
              </a:rPr>
              <a:t>This information is useful, but not essential for everyone who buys it. </a:t>
            </a:r>
          </a:p>
        </p:txBody>
      </p:sp>
    </p:spTree>
    <p:extLst>
      <p:ext uri="{BB962C8B-B14F-4D97-AF65-F5344CB8AC3E}">
        <p14:creationId xmlns:p14="http://schemas.microsoft.com/office/powerpoint/2010/main" val="3782069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35</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1082335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36</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3668759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37</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328407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4723A0F-167E-7047-A9B8-9549290E1A05}" type="slidenum">
              <a:rPr lang="en-US" sz="1000"/>
              <a:pPr/>
              <a:t>38</a:t>
            </a:fld>
            <a:endParaRPr lang="en-US" sz="1000"/>
          </a:p>
        </p:txBody>
      </p:sp>
      <p:sp>
        <p:nvSpPr>
          <p:cNvPr id="143363" name="Rectangle 2"/>
          <p:cNvSpPr>
            <a:spLocks noGrp="1" noRot="1" noChangeAspect="1" noChangeArrowheads="1" noTextEdit="1"/>
          </p:cNvSpPr>
          <p:nvPr>
            <p:ph type="sldImg"/>
          </p:nvPr>
        </p:nvSpPr>
        <p:spPr>
          <a:xfrm>
            <a:off x="468313" y="725488"/>
            <a:ext cx="6380162" cy="3589337"/>
          </a:xfrm>
          <a:ln/>
        </p:spPr>
      </p:sp>
      <p:sp>
        <p:nvSpPr>
          <p:cNvPr id="1433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endParaRPr kumimoji="0"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39</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295170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4</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What do I come to an</a:t>
            </a:r>
            <a:r>
              <a:rPr lang="en-US" baseline="0" dirty="0">
                <a:latin typeface="Times New Roman" pitchFamily="18" charset="0"/>
                <a:ea typeface="ＭＳ Ｐゴシック" pitchFamily="34" charset="-128"/>
              </a:rPr>
              <a:t> airline site to do????</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51803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40</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a:t>
            </a:r>
          </a:p>
          <a:p>
            <a:pPr defTabSz="954088" eaLnBrk="1" hangingPunct="1">
              <a:lnSpc>
                <a:spcPct val="90000"/>
              </a:lnSpc>
              <a:spcBef>
                <a:spcPct val="20000"/>
              </a:spcBef>
              <a:buFontTx/>
              <a:buChar char="•"/>
            </a:pPr>
            <a:r>
              <a:rPr kumimoji="0" lang="en-US" sz="2500" dirty="0">
                <a:latin typeface="Times New Roman" charset="0"/>
              </a:rPr>
              <a:t>Now, let’s proceed to checkout</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963407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41</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The last one (using 3</a:t>
            </a:r>
            <a:r>
              <a:rPr kumimoji="0" lang="en-US" sz="2500" baseline="30000" dirty="0">
                <a:latin typeface="Times New Roman" charset="0"/>
              </a:rPr>
              <a:t>rd</a:t>
            </a:r>
            <a:r>
              <a:rPr kumimoji="0" lang="en-US" sz="2500" dirty="0">
                <a:latin typeface="Times New Roman" charset="0"/>
              </a:rPr>
              <a:t> party sites to authenticate wasn’t a thing when we wrote the book, but it is now part of the pattern that is out there.</a:t>
            </a:r>
          </a:p>
        </p:txBody>
      </p:sp>
    </p:spTree>
    <p:extLst>
      <p:ext uri="{BB962C8B-B14F-4D97-AF65-F5344CB8AC3E}">
        <p14:creationId xmlns:p14="http://schemas.microsoft.com/office/powerpoint/2010/main" val="911255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42</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This wasn’t in my book because nobody did 2-factor back then (was a research thing), but if rewriting it I’d add it to the SIGN-IN/NEW ACCOUNT pattern</a:t>
            </a:r>
          </a:p>
        </p:txBody>
      </p:sp>
    </p:spTree>
    <p:extLst>
      <p:ext uri="{BB962C8B-B14F-4D97-AF65-F5344CB8AC3E}">
        <p14:creationId xmlns:p14="http://schemas.microsoft.com/office/powerpoint/2010/main" val="469776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43</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We do a “Reset Password” here. Or email a link. The later wasn’t in my book as that again is a newer part of the pattern, so we could easily add it.</a:t>
            </a:r>
          </a:p>
        </p:txBody>
      </p:sp>
    </p:spTree>
    <p:extLst>
      <p:ext uri="{BB962C8B-B14F-4D97-AF65-F5344CB8AC3E}">
        <p14:creationId xmlns:p14="http://schemas.microsoft.com/office/powerpoint/2010/main" val="3174385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44</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904273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45</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2351176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46</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But there are SOME BIG DIFFERENCES!</a:t>
            </a:r>
          </a:p>
          <a:p>
            <a:pPr defTabSz="954088" eaLnBrk="1" hangingPunct="1">
              <a:lnSpc>
                <a:spcPct val="90000"/>
              </a:lnSpc>
              <a:spcBef>
                <a:spcPct val="20000"/>
              </a:spcBef>
              <a:buFontTx/>
              <a:buChar char="•"/>
            </a:pPr>
            <a:r>
              <a:rPr kumimoji="0" lang="en-US" sz="2500" dirty="0">
                <a:latin typeface="Times New Roman" charset="0"/>
              </a:rPr>
              <a:t>What’s different?????</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Let’s use my default shipping address and click “Ship here”</a:t>
            </a:r>
          </a:p>
        </p:txBody>
      </p:sp>
    </p:spTree>
    <p:extLst>
      <p:ext uri="{BB962C8B-B14F-4D97-AF65-F5344CB8AC3E}">
        <p14:creationId xmlns:p14="http://schemas.microsoft.com/office/powerpoint/2010/main" val="2638473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47</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Now we get to pay for it.</a:t>
            </a:r>
          </a:p>
          <a:p>
            <a:pPr defTabSz="954088" eaLnBrk="1" hangingPunct="1">
              <a:lnSpc>
                <a:spcPct val="90000"/>
              </a:lnSpc>
              <a:spcBef>
                <a:spcPct val="20000"/>
              </a:spcBef>
              <a:buFontTx/>
              <a:buChar char="•"/>
            </a:pPr>
            <a:r>
              <a:rPr kumimoji="0" lang="en-US" sz="2500" dirty="0">
                <a:latin typeface="Times New Roman" charset="0"/>
              </a:rPr>
              <a:t>We see we are in the next step (payment) and shipping is done</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We see a very prominent “Use this card” button”. Large and lots of white space around it</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Again, these are examples of QUICK-FLOW-CHECKOUT</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Let’s click on the “Use this card” button to use my default credit card.</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86020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48</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We get to the last step of the checkout, the review.</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1337650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49</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We get to the last step of the checkout, the review.</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We have a prominent “Place your order to Stanford” button</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4072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5</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Southwest.com as of 11/26/2023</a:t>
            </a:r>
          </a:p>
          <a:p>
            <a:r>
              <a:rPr lang="en-US" dirty="0">
                <a:latin typeface="Times New Roman" pitchFamily="18" charset="0"/>
                <a:ea typeface="ＭＳ Ｐゴシック" pitchFamily="34" charset="-128"/>
              </a:rPr>
              <a:t>all the key tasks together in the large blue bar</a:t>
            </a:r>
          </a:p>
          <a:p>
            <a:r>
              <a:rPr lang="en-US" dirty="0">
                <a:latin typeface="Times New Roman" pitchFamily="18" charset="0"/>
                <a:ea typeface="ＭＳ Ｐゴシック" pitchFamily="34" charset="-128"/>
              </a:rPr>
              <a:t>Big advertisement up top</a:t>
            </a:r>
          </a:p>
        </p:txBody>
      </p:sp>
    </p:spTree>
    <p:extLst>
      <p:ext uri="{BB962C8B-B14F-4D97-AF65-F5344CB8AC3E}">
        <p14:creationId xmlns:p14="http://schemas.microsoft.com/office/powerpoint/2010/main" val="3519389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50</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721804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51</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707752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31C7AC-66D0-EB46-8550-E817AF415E47}" type="slidenum">
              <a:rPr lang="en-US" sz="1000"/>
              <a:pPr/>
              <a:t>52</a:t>
            </a:fld>
            <a:endParaRPr lang="en-US" sz="1000"/>
          </a:p>
        </p:txBody>
      </p:sp>
      <p:sp>
        <p:nvSpPr>
          <p:cNvPr id="155651" name="Rectangle 2"/>
          <p:cNvSpPr>
            <a:spLocks noGrp="1" noRot="1" noChangeAspect="1" noChangeArrowheads="1" noTextEdit="1"/>
          </p:cNvSpPr>
          <p:nvPr>
            <p:ph type="sldImg"/>
          </p:nvPr>
        </p:nvSpPr>
        <p:spPr>
          <a:xfrm>
            <a:off x="457200" y="719138"/>
            <a:ext cx="6400800" cy="3600450"/>
          </a:xfrm>
          <a:ln/>
        </p:spPr>
      </p:sp>
      <p:sp>
        <p:nvSpPr>
          <p:cNvPr id="155652"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What are these design patterns all about?</a:t>
            </a:r>
          </a:p>
          <a:p>
            <a:endParaRPr lang="en-US" dirty="0">
              <a:latin typeface="Times New Roman" charset="0"/>
            </a:endParaRPr>
          </a:p>
          <a:p>
            <a:r>
              <a:rPr lang="en-US" dirty="0">
                <a:latin typeface="Times New Roman" charset="0"/>
              </a:rPr>
              <a:t>Design is about finding solutions</a:t>
            </a:r>
          </a:p>
          <a:p>
            <a:endParaRPr lang="en-US" dirty="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5C8C149-CBA1-824D-A49B-93AC05E86019}" type="slidenum">
              <a:rPr lang="en-US" sz="1000"/>
              <a:pPr/>
              <a:t>53</a:t>
            </a:fld>
            <a:endParaRPr lang="en-US" sz="1000"/>
          </a:p>
        </p:txBody>
      </p:sp>
      <p:sp>
        <p:nvSpPr>
          <p:cNvPr id="156675" name="Rectangle 2"/>
          <p:cNvSpPr>
            <a:spLocks noGrp="1" noRot="1" noChangeAspect="1" noChangeArrowheads="1" noTextEdit="1"/>
          </p:cNvSpPr>
          <p:nvPr>
            <p:ph type="sldImg"/>
          </p:nvPr>
        </p:nvSpPr>
        <p:spPr>
          <a:xfrm>
            <a:off x="457200" y="719138"/>
            <a:ext cx="6400800" cy="3600450"/>
          </a:xfrm>
          <a:ln/>
        </p:spPr>
      </p:sp>
      <p:sp>
        <p:nvSpPr>
          <p:cNvPr id="15667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[ADVANCE]</a:t>
            </a:r>
          </a:p>
          <a:p>
            <a:r>
              <a:rPr lang="en-US" dirty="0">
                <a:latin typeface="Times New Roman" charset="0"/>
              </a:rPr>
              <a:t>describe beer hall on next slide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86201D4-2A84-2B4E-867E-32D2C85B3026}" type="slidenum">
              <a:rPr lang="en-US" sz="1000"/>
              <a:pPr/>
              <a:t>54</a:t>
            </a:fld>
            <a:endParaRPr lang="en-US" sz="1000"/>
          </a:p>
        </p:txBody>
      </p:sp>
      <p:sp>
        <p:nvSpPr>
          <p:cNvPr id="157699" name="Rectangle 2"/>
          <p:cNvSpPr>
            <a:spLocks noGrp="1" noRot="1" noChangeAspect="1" noChangeArrowheads="1" noTextEdit="1"/>
          </p:cNvSpPr>
          <p:nvPr>
            <p:ph type="sldImg"/>
          </p:nvPr>
        </p:nvSpPr>
        <p:spPr>
          <a:xfrm>
            <a:off x="457200" y="719138"/>
            <a:ext cx="6400800" cy="3600450"/>
          </a:xfrm>
          <a:ln/>
        </p:spPr>
      </p:sp>
      <p:sp>
        <p:nvSpPr>
          <p:cNvPr id="15770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the pattern summary for beer hall</a:t>
            </a:r>
          </a:p>
          <a:p>
            <a:endParaRPr lang="en-US" dirty="0">
              <a:latin typeface="Times New Roman" charset="0"/>
            </a:endParaRPr>
          </a:p>
          <a:p>
            <a:r>
              <a:rPr lang="en-US" dirty="0">
                <a:latin typeface="Times New Roman" charset="0"/>
              </a:rPr>
              <a:t>Notice the style. What is included and what isn't.</a:t>
            </a:r>
          </a:p>
          <a:p>
            <a:endParaRPr lang="en-US" dirty="0">
              <a:latin typeface="Times New Roman" charset="0"/>
            </a:endParaRPr>
          </a:p>
          <a:p>
            <a:r>
              <a:rPr lang="en-US" dirty="0">
                <a:latin typeface="Times New Roman" charset="0"/>
              </a:rPr>
              <a:t>It is really a rough sketch as is the solution diagram below it. This is NOT a blueprint.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599166-6B9B-7746-9948-495F07209FE7}" type="slidenum">
              <a:rPr lang="en-US" sz="1000"/>
              <a:pPr/>
              <a:t>55</a:t>
            </a:fld>
            <a:endParaRPr lang="en-US" sz="1000"/>
          </a:p>
        </p:txBody>
      </p:sp>
      <p:sp>
        <p:nvSpPr>
          <p:cNvPr id="158723" name="Rectangle 2"/>
          <p:cNvSpPr>
            <a:spLocks noGrp="1" noRot="1" noChangeAspect="1" noChangeArrowheads="1" noTextEdit="1"/>
          </p:cNvSpPr>
          <p:nvPr>
            <p:ph type="sldImg"/>
          </p:nvPr>
        </p:nvSpPr>
        <p:spPr>
          <a:xfrm>
            <a:off x="457200" y="719138"/>
            <a:ext cx="6400800" cy="3600450"/>
          </a:xfrm>
          <a:ln/>
        </p:spPr>
      </p:sp>
      <p:sp>
        <p:nvSpPr>
          <p:cNvPr id="15872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CC5563-7C2E-7D45-8DBF-906521768613}" type="slidenum">
              <a:rPr lang="en-US" sz="1000"/>
              <a:pPr/>
              <a:t>56</a:t>
            </a:fld>
            <a:endParaRPr lang="en-US" sz="1000"/>
          </a:p>
        </p:txBody>
      </p:sp>
      <p:sp>
        <p:nvSpPr>
          <p:cNvPr id="159747" name="Rectangle 2"/>
          <p:cNvSpPr>
            <a:spLocks noGrp="1" noRot="1" noChangeAspect="1" noChangeArrowheads="1" noTextEdit="1"/>
          </p:cNvSpPr>
          <p:nvPr>
            <p:ph type="sldImg"/>
          </p:nvPr>
        </p:nvSpPr>
        <p:spPr>
          <a:xfrm>
            <a:off x="457200" y="719138"/>
            <a:ext cx="6400800" cy="3600450"/>
          </a:xfrm>
          <a:ln/>
        </p:spPr>
      </p:sp>
      <p:sp>
        <p:nvSpPr>
          <p:cNvPr id="15974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87E3E70-1F33-A842-8635-ACAE8A2228A6}" type="slidenum">
              <a:rPr lang="en-US" sz="1000"/>
              <a:pPr/>
              <a:t>57</a:t>
            </a:fld>
            <a:endParaRPr lang="en-US" sz="1000"/>
          </a:p>
        </p:txBody>
      </p:sp>
      <p:sp>
        <p:nvSpPr>
          <p:cNvPr id="160771" name="Rectangle 2"/>
          <p:cNvSpPr>
            <a:spLocks noGrp="1" noRot="1" noChangeAspect="1" noChangeArrowheads="1" noTextEdit="1"/>
          </p:cNvSpPr>
          <p:nvPr>
            <p:ph type="sldImg"/>
          </p:nvPr>
        </p:nvSpPr>
        <p:spPr>
          <a:xfrm>
            <a:off x="457200" y="719138"/>
            <a:ext cx="6400800" cy="3600450"/>
          </a:xfrm>
          <a:ln/>
        </p:spPr>
      </p:sp>
      <p:sp>
        <p:nvSpPr>
          <p:cNvPr id="16077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423D0F2-40DA-4E4A-9CF5-7B8748DDA103}" type="slidenum">
              <a:rPr lang="en-US" sz="1000"/>
              <a:pPr/>
              <a:t>58</a:t>
            </a:fld>
            <a:endParaRPr lang="en-US" sz="1000"/>
          </a:p>
        </p:txBody>
      </p:sp>
      <p:sp>
        <p:nvSpPr>
          <p:cNvPr id="161795" name="Rectangle 2"/>
          <p:cNvSpPr>
            <a:spLocks noGrp="1" noRot="1" noChangeAspect="1" noChangeArrowheads="1" noTextEdit="1"/>
          </p:cNvSpPr>
          <p:nvPr>
            <p:ph type="sldImg"/>
          </p:nvPr>
        </p:nvSpPr>
        <p:spPr>
          <a:xfrm>
            <a:off x="468313" y="725488"/>
            <a:ext cx="6380162" cy="3589337"/>
          </a:xfrm>
          <a:ln/>
        </p:spPr>
      </p:sp>
      <p:sp>
        <p:nvSpPr>
          <p:cNvPr id="1617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a simple example from web design to give you more of the flavor.</a:t>
            </a:r>
          </a:p>
          <a:p>
            <a:r>
              <a:rPr lang="en-US" dirty="0">
                <a:latin typeface="Times New Roman" charset="0"/>
              </a:rPr>
              <a:t>[ADVANCE]</a:t>
            </a:r>
          </a:p>
          <a:p>
            <a:r>
              <a:rPr lang="en-US" dirty="0">
                <a:latin typeface="Times New Roman" charset="0"/>
              </a:rPr>
              <a:t>This is my old research web site (this represented about 10-15 people)</a:t>
            </a:r>
          </a:p>
          <a:p>
            <a:r>
              <a:rPr lang="en-US" dirty="0">
                <a:latin typeface="Times New Roman" charset="0"/>
              </a:rPr>
              <a:t>[ADVANCE]</a:t>
            </a:r>
          </a:p>
          <a:p>
            <a:r>
              <a:rPr lang="en-US" dirty="0">
                <a:latin typeface="Times New Roman" charset="0"/>
              </a:rPr>
              <a:t>Here was IBM's web site at the same time (100K+ employees)</a:t>
            </a:r>
          </a:p>
          <a:p>
            <a:endParaRPr lang="en-US" dirty="0">
              <a:latin typeface="Times New Roman" charset="0"/>
            </a:endParaRPr>
          </a:p>
          <a:p>
            <a:r>
              <a:rPr lang="en-US" dirty="0">
                <a:latin typeface="Times New Roman" charset="0"/>
              </a:rPr>
              <a:t>They are VERY similar in structure.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59</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solution diagram captures that essence on how to solve the problem.</a:t>
            </a:r>
          </a:p>
          <a:p>
            <a:endParaRPr lang="en-US" dirty="0">
              <a:latin typeface="Times New Roman" charset="0"/>
            </a:endParaRPr>
          </a:p>
          <a:p>
            <a:r>
              <a:rPr lang="en-US" dirty="0">
                <a:latin typeface="Times New Roman" charset="0"/>
              </a:rPr>
              <a:t>Link to home... first level nav... second level nav...</a:t>
            </a:r>
          </a:p>
          <a:p>
            <a:endParaRPr lang="en-US" dirty="0">
              <a:latin typeface="Times New Roman" charset="0"/>
            </a:endParaRPr>
          </a:p>
          <a:p>
            <a:r>
              <a:rPr lang="en-US" dirty="0">
                <a:latin typeface="Times New Roman" charset="0"/>
              </a:rPr>
              <a:t>And just like in Alexander's architectural patterns, it is a sketch. Just the essence.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6</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Whose used this?</a:t>
            </a:r>
          </a:p>
          <a:p>
            <a:r>
              <a:rPr lang="en-US" dirty="0">
                <a:latin typeface="Times New Roman" pitchFamily="18" charset="0"/>
                <a:ea typeface="ＭＳ Ｐゴシック" pitchFamily="34" charset="-128"/>
              </a:rPr>
              <a:t>What was good about this when it came out?</a:t>
            </a:r>
          </a:p>
          <a:p>
            <a:br>
              <a:rPr lang="en-US" dirty="0">
                <a:latin typeface="Times New Roman" pitchFamily="18" charset="0"/>
                <a:ea typeface="ＭＳ Ｐゴシック" pitchFamily="34" charset="-128"/>
              </a:rPr>
            </a:br>
            <a:r>
              <a:rPr lang="en-US" dirty="0">
                <a:latin typeface="Times New Roman" pitchFamily="18" charset="0"/>
                <a:ea typeface="ＭＳ Ｐゴシック" pitchFamily="34" charset="-128"/>
              </a:rPr>
              <a:t>What might have been wrong?</a:t>
            </a:r>
          </a:p>
        </p:txBody>
      </p:sp>
    </p:spTree>
    <p:extLst>
      <p:ext uri="{BB962C8B-B14F-4D97-AF65-F5344CB8AC3E}">
        <p14:creationId xmlns:p14="http://schemas.microsoft.com/office/powerpoint/2010/main" val="2383635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763237-E2A5-6A49-AFEA-CAFF0CC55EE0}" type="slidenum">
              <a:rPr lang="en-US" sz="1000"/>
              <a:pPr/>
              <a:t>60</a:t>
            </a:fld>
            <a:endParaRPr lang="en-US" sz="1000"/>
          </a:p>
        </p:txBody>
      </p:sp>
      <p:sp>
        <p:nvSpPr>
          <p:cNvPr id="163843" name="Rectangle 2"/>
          <p:cNvSpPr>
            <a:spLocks noGrp="1" noRot="1" noChangeAspect="1" noChangeArrowheads="1" noTextEdit="1"/>
          </p:cNvSpPr>
          <p:nvPr>
            <p:ph type="sldImg"/>
          </p:nvPr>
        </p:nvSpPr>
        <p:spPr>
          <a:xfrm>
            <a:off x="457200" y="719138"/>
            <a:ext cx="6400800" cy="3600450"/>
          </a:xfrm>
          <a:ln/>
        </p:spPr>
      </p:sp>
      <p:sp>
        <p:nvSpPr>
          <p:cNvPr id="16384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organized by group</a:t>
            </a:r>
          </a:p>
          <a:p>
            <a:endParaRPr lang="en-US" dirty="0">
              <a:latin typeface="Times New Roman" charset="0"/>
            </a:endParaRPr>
          </a:p>
          <a:p>
            <a:r>
              <a:rPr lang="en-US" dirty="0">
                <a:latin typeface="Times New Roman" charset="0"/>
              </a:rPr>
              <a:t>from high level to low level</a:t>
            </a:r>
          </a:p>
          <a:p>
            <a:endParaRPr lang="en-US" dirty="0">
              <a:latin typeface="Times New Roman" charset="0"/>
            </a:endParaRPr>
          </a:p>
          <a:p>
            <a:r>
              <a:rPr lang="en-US" dirty="0">
                <a:latin typeface="Times New Roman" charset="0"/>
              </a:rPr>
              <a:t>If I rewrote the book, "M - The mobile web" might be the entire book or at least several chapter groups.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C0C5E86-D1BA-3740-A5A7-8CCE8CB53069}" type="slidenum">
              <a:rPr lang="en-US" sz="1000"/>
              <a:pPr/>
              <a:t>61</a:t>
            </a:fld>
            <a:endParaRPr lang="en-US" sz="1000"/>
          </a:p>
        </p:txBody>
      </p:sp>
      <p:sp>
        <p:nvSpPr>
          <p:cNvPr id="164867" name="Rectangle 2"/>
          <p:cNvSpPr>
            <a:spLocks noGrp="1" noRot="1" noChangeAspect="1" noChangeArrowheads="1" noTextEdit="1"/>
          </p:cNvSpPr>
          <p:nvPr>
            <p:ph type="sldImg"/>
          </p:nvPr>
        </p:nvSpPr>
        <p:spPr>
          <a:xfrm>
            <a:off x="457200" y="719138"/>
            <a:ext cx="6400800" cy="3600450"/>
          </a:xfrm>
          <a:ln/>
        </p:spPr>
      </p:sp>
      <p:sp>
        <p:nvSpPr>
          <p:cNvPr id="16486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Let's review one of the ones I showed you at the start.</a:t>
            </a:r>
          </a:p>
          <a:p>
            <a:endParaRPr lang="en-US" dirty="0">
              <a:latin typeface="Times New Roman" charset="0"/>
            </a:endParaRPr>
          </a:p>
          <a:p>
            <a:r>
              <a:rPr lang="en-US" dirty="0">
                <a:latin typeface="Times New Roman" charset="0"/>
              </a:rPr>
              <a:t>Process Funnel...</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17A672F-0D89-1D4E-8FB0-0101AE06A49B}" type="slidenum">
              <a:rPr lang="en-US" sz="1000"/>
              <a:pPr/>
              <a:t>62</a:t>
            </a:fld>
            <a:endParaRPr lang="en-US" sz="1000"/>
          </a:p>
        </p:txBody>
      </p:sp>
      <p:sp>
        <p:nvSpPr>
          <p:cNvPr id="165891" name="Rectangle 2"/>
          <p:cNvSpPr>
            <a:spLocks noGrp="1" noRot="1" noChangeAspect="1" noChangeArrowheads="1" noTextEdit="1"/>
          </p:cNvSpPr>
          <p:nvPr>
            <p:ph type="sldImg"/>
          </p:nvPr>
        </p:nvSpPr>
        <p:spPr>
          <a:xfrm>
            <a:off x="457200" y="719138"/>
            <a:ext cx="6400800" cy="3600450"/>
          </a:xfrm>
          <a:ln/>
        </p:spPr>
      </p:sp>
      <p:sp>
        <p:nvSpPr>
          <p:cNvPr id="16589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When we clicked on the “Proceed to checkout” button (after logging in)….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DBF858-6989-3646-8AF5-A4103BBA7FA5}" type="slidenum">
              <a:rPr lang="en-US" sz="1000"/>
              <a:pPr/>
              <a:t>63</a:t>
            </a:fld>
            <a:endParaRPr lang="en-US" sz="1000"/>
          </a:p>
        </p:txBody>
      </p:sp>
      <p:sp>
        <p:nvSpPr>
          <p:cNvPr id="166915" name="Rectangle 2"/>
          <p:cNvSpPr>
            <a:spLocks noGrp="1" noRot="1" noChangeAspect="1" noChangeArrowheads="1" noTextEdit="1"/>
          </p:cNvSpPr>
          <p:nvPr>
            <p:ph type="sldImg"/>
          </p:nvPr>
        </p:nvSpPr>
        <p:spPr>
          <a:xfrm>
            <a:off x="457200" y="719138"/>
            <a:ext cx="6400800" cy="3600450"/>
          </a:xfrm>
          <a:ln/>
        </p:spPr>
      </p:sp>
      <p:sp>
        <p:nvSpPr>
          <p:cNvPr id="16691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We got into the funnel..</a:t>
            </a:r>
          </a:p>
          <a:p>
            <a:r>
              <a:rPr lang="en-US" dirty="0">
                <a:latin typeface="Times New Roman" charset="0"/>
              </a:rPr>
              <a:t>[ADVANCE]</a:t>
            </a:r>
          </a:p>
          <a:p>
            <a:r>
              <a:rPr lang="en-US" dirty="0">
                <a:latin typeface="Times New Roman" charset="0"/>
              </a:rPr>
              <a:t>Notice what is different.</a:t>
            </a:r>
          </a:p>
          <a:p>
            <a:r>
              <a:rPr lang="en-US" dirty="0">
                <a:latin typeface="Times New Roman" charset="0"/>
              </a:rPr>
              <a:t>[ADVANCE]</a:t>
            </a:r>
          </a:p>
          <a:p>
            <a:r>
              <a:rPr lang="en-US" dirty="0">
                <a:latin typeface="Times New Roman" charset="0"/>
              </a:rPr>
              <a:t>What's the same</a:t>
            </a:r>
          </a:p>
          <a:p>
            <a:r>
              <a:rPr lang="en-US" dirty="0">
                <a:latin typeface="Times New Roman" charset="0"/>
              </a:rPr>
              <a:t>branding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74419F-1EA9-754F-996D-8254B45FF6E4}" type="slidenum">
              <a:rPr lang="en-US" sz="1000"/>
              <a:pPr/>
              <a:t>64</a:t>
            </a:fld>
            <a:endParaRPr lang="en-US" sz="1000"/>
          </a:p>
        </p:txBody>
      </p:sp>
      <p:sp>
        <p:nvSpPr>
          <p:cNvPr id="167939" name="Rectangle 2"/>
          <p:cNvSpPr>
            <a:spLocks noGrp="1" noRot="1" noChangeAspect="1" noChangeArrowheads="1" noTextEdit="1"/>
          </p:cNvSpPr>
          <p:nvPr>
            <p:ph type="sldImg"/>
          </p:nvPr>
        </p:nvSpPr>
        <p:spPr>
          <a:xfrm>
            <a:off x="457200" y="719138"/>
            <a:ext cx="6400800" cy="3600450"/>
          </a:xfrm>
          <a:ln/>
        </p:spPr>
      </p:sp>
      <p:sp>
        <p:nvSpPr>
          <p:cNvPr id="16794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need to evolve with design and the technology.  Here is one example from when we wrote the first edition of the book.</a:t>
            </a:r>
          </a:p>
          <a:p>
            <a:r>
              <a:rPr lang="en-US" dirty="0">
                <a:latin typeface="Times New Roman" charset="0"/>
              </a:rPr>
              <a:t>[ADVANCE]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42979D1-F913-114D-B899-09892B1C0E29}" type="slidenum">
              <a:rPr lang="en-US" sz="1000"/>
              <a:pPr/>
              <a:t>65</a:t>
            </a:fld>
            <a:endParaRPr lang="en-US" sz="1000"/>
          </a:p>
        </p:txBody>
      </p:sp>
      <p:sp>
        <p:nvSpPr>
          <p:cNvPr id="168963" name="Rectangle 2"/>
          <p:cNvSpPr>
            <a:spLocks noGrp="1" noRot="1" noChangeAspect="1" noChangeArrowheads="1" noTextEdit="1"/>
          </p:cNvSpPr>
          <p:nvPr>
            <p:ph type="sldImg"/>
          </p:nvPr>
        </p:nvSpPr>
        <p:spPr>
          <a:xfrm>
            <a:off x="469900" y="725488"/>
            <a:ext cx="6380163" cy="3589337"/>
          </a:xfrm>
          <a:ln/>
        </p:spPr>
      </p:sp>
      <p:sp>
        <p:nvSpPr>
          <p:cNvPr id="168964"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You might be trying to keep people focused as they are buying something on your site. But what if they want extra help, you might not want them leaving to another page.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FA273DD-939D-DF4C-8634-B6B7B80009E5}" type="slidenum">
              <a:rPr lang="en-US" sz="1000"/>
              <a:pPr/>
              <a:t>66</a:t>
            </a:fld>
            <a:endParaRPr lang="en-US" sz="1000"/>
          </a:p>
        </p:txBody>
      </p:sp>
      <p:sp>
        <p:nvSpPr>
          <p:cNvPr id="169987" name="Rectangle 2"/>
          <p:cNvSpPr>
            <a:spLocks noGrp="1" noRot="1" noChangeAspect="1" noChangeArrowheads="1" noTextEdit="1"/>
          </p:cNvSpPr>
          <p:nvPr>
            <p:ph type="sldImg"/>
          </p:nvPr>
        </p:nvSpPr>
        <p:spPr>
          <a:xfrm>
            <a:off x="469900" y="725488"/>
            <a:ext cx="6380163" cy="3589337"/>
          </a:xfrm>
          <a:ln/>
        </p:spPr>
      </p:sp>
      <p:sp>
        <p:nvSpPr>
          <p:cNvPr id="169988"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solution was a pop-up window with extra information overlaid, that could easily be dismissed and keep the user focused where you wanted them.</a:t>
            </a:r>
          </a:p>
          <a:p>
            <a:endParaRPr lang="en-US" dirty="0">
              <a:latin typeface="Times New Roman" charset="0"/>
            </a:endParaRPr>
          </a:p>
          <a:p>
            <a:r>
              <a:rPr lang="en-US" dirty="0">
                <a:latin typeface="Times New Roman" charset="0"/>
              </a:rPr>
              <a:t>If you search for this topic on Google, you will come up with thousands of articles on how to disable popup blocking so contextual information can show – problem!</a:t>
            </a:r>
          </a:p>
          <a:p>
            <a:r>
              <a:rPr lang="en-US" dirty="0">
                <a:latin typeface="Times New Roman" charset="0"/>
              </a:rPr>
              <a:t>And every browser now offers the ability to simply block by default.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67</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Netflix was one of the early companies with a nicely designed solution. Floating windows. Appears like a pop-up but is still really part of the same page.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7D8C786-D69A-6846-9E42-A20F65E5DC45}" type="slidenum">
              <a:rPr lang="en-US" sz="1000"/>
              <a:pPr/>
              <a:t>68</a:t>
            </a:fld>
            <a:endParaRPr lang="en-US" sz="1000"/>
          </a:p>
        </p:txBody>
      </p:sp>
      <p:sp>
        <p:nvSpPr>
          <p:cNvPr id="172035" name="Rectangle 2"/>
          <p:cNvSpPr>
            <a:spLocks noGrp="1" noRot="1" noChangeAspect="1" noChangeArrowheads="1" noTextEdit="1"/>
          </p:cNvSpPr>
          <p:nvPr>
            <p:ph type="sldImg"/>
          </p:nvPr>
        </p:nvSpPr>
        <p:spPr>
          <a:xfrm>
            <a:off x="469900" y="725488"/>
            <a:ext cx="6380163" cy="3589337"/>
          </a:xfrm>
          <a:ln/>
        </p:spPr>
      </p:sp>
      <p:sp>
        <p:nvSpPr>
          <p:cNvPr id="172036"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we see the idea of floating windows at Urban Outfitters. You see something you want to know more about and click on “Quick Shop” </a:t>
            </a:r>
          </a:p>
          <a:p>
            <a:r>
              <a:rPr lang="en-US" dirty="0">
                <a:latin typeface="Times New Roman" charset="0"/>
              </a:rPr>
              <a:t>[ADVANCE]</a:t>
            </a:r>
          </a:p>
          <a:p>
            <a:r>
              <a:rPr lang="en-US" dirty="0">
                <a:latin typeface="Times New Roman" charset="0"/>
              </a:rPr>
              <a:t>and get this floating window with more information. Colors, sizes, and add to bag.</a:t>
            </a: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69</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Today’s Netflix does the same thing but is more video oriented</a:t>
            </a:r>
          </a:p>
          <a:p>
            <a:r>
              <a:rPr lang="en-US" dirty="0">
                <a:latin typeface="Times New Roman" charset="0"/>
              </a:rPr>
              <a:t>If I hover over one of these thumbnails, say this one named “First Love”,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rPr>
              <a:t>[ADVANCE]</a:t>
            </a:r>
          </a:p>
          <a:p>
            <a:r>
              <a:rPr lang="en-US" dirty="0">
                <a:latin typeface="Times New Roman" charset="0"/>
              </a:rPr>
              <a:t>I get a little more info (its </a:t>
            </a:r>
            <a:r>
              <a:rPr lang="en-US" dirty="0" err="1">
                <a:latin typeface="Times New Roman" charset="0"/>
              </a:rPr>
              <a:t>swoonworthy</a:t>
            </a:r>
            <a:r>
              <a:rPr lang="en-US" dirty="0">
                <a:latin typeface="Times New Roman" charset="0"/>
              </a:rPr>
              <a:t>, heartfelt, and drama, 9 episodes) and a video starts playing.</a:t>
            </a:r>
          </a:p>
          <a:p>
            <a:endParaRPr lang="en-US" dirty="0">
              <a:latin typeface="Times New Roman" charset="0"/>
            </a:endParaRPr>
          </a:p>
          <a:p>
            <a:r>
              <a:rPr lang="en-US" dirty="0">
                <a:latin typeface="Times New Roman" charset="0"/>
              </a:rPr>
              <a:t>If I click on the down arrow icon in the lower right of that it brings up more info.</a:t>
            </a:r>
          </a:p>
          <a:p>
            <a:r>
              <a:rPr lang="en-US" dirty="0">
                <a:latin typeface="Times New Roman" charset="0"/>
              </a:rPr>
              <a:t>[ADVANCE]</a:t>
            </a:r>
          </a:p>
        </p:txBody>
      </p:sp>
    </p:spTree>
    <p:extLst>
      <p:ext uri="{BB962C8B-B14F-4D97-AF65-F5344CB8AC3E}">
        <p14:creationId xmlns:p14="http://schemas.microsoft.com/office/powerpoint/2010/main" val="279510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7</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mixed result and some of the initial</a:t>
            </a:r>
            <a:r>
              <a:rPr lang="en-US" baseline="0" dirty="0">
                <a:latin typeface="Times New Roman" pitchFamily="18" charset="0"/>
                <a:ea typeface="ＭＳ Ｐゴシック" pitchFamily="34" charset="-128"/>
              </a:rPr>
              <a:t> problems were fixed.</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04796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70</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but it it is still a floating window on top of my content, in context, and I can get rid of it by clicking on the X.</a:t>
            </a:r>
          </a:p>
        </p:txBody>
      </p:sp>
    </p:spTree>
    <p:extLst>
      <p:ext uri="{BB962C8B-B14F-4D97-AF65-F5344CB8AC3E}">
        <p14:creationId xmlns:p14="http://schemas.microsoft.com/office/powerpoint/2010/main" val="3942112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8F6B545-1E04-6044-95D1-46EA2F259A8F}" type="slidenum">
              <a:rPr lang="en-US" sz="1000"/>
              <a:pPr/>
              <a:t>71</a:t>
            </a:fld>
            <a:endParaRPr lang="en-US" sz="1000"/>
          </a:p>
        </p:txBody>
      </p:sp>
      <p:sp>
        <p:nvSpPr>
          <p:cNvPr id="173059" name="Rectangle 2"/>
          <p:cNvSpPr>
            <a:spLocks noGrp="1" noRot="1" noChangeAspect="1" noChangeArrowheads="1" noTextEdit="1"/>
          </p:cNvSpPr>
          <p:nvPr>
            <p:ph type="sldImg"/>
          </p:nvPr>
        </p:nvSpPr>
        <p:spPr>
          <a:xfrm>
            <a:off x="457200" y="719138"/>
            <a:ext cx="6400800" cy="3600450"/>
          </a:xfrm>
          <a:ln/>
        </p:spPr>
      </p:sp>
      <p:sp>
        <p:nvSpPr>
          <p:cNvPr id="17306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So, the solution diagram for the process funnel looks like this.</a:t>
            </a:r>
          </a:p>
          <a:p>
            <a:endParaRPr lang="en-US" dirty="0">
              <a:latin typeface="Times New Roman" charset="0"/>
            </a:endParaRPr>
          </a:p>
          <a:p>
            <a:r>
              <a:rPr lang="en-US" dirty="0">
                <a:latin typeface="Times New Roman" charset="0"/>
              </a:rPr>
              <a:t>You take an action that gets you into the funnel (page 1 -- but note on that page 1 there is still a lot of navigation).</a:t>
            </a:r>
          </a:p>
          <a:p>
            <a:endParaRPr lang="en-US" dirty="0">
              <a:latin typeface="Times New Roman" charset="0"/>
            </a:endParaRPr>
          </a:p>
          <a:p>
            <a:r>
              <a:rPr lang="en-US" dirty="0">
                <a:latin typeface="Times New Roman" charset="0"/>
              </a:rPr>
              <a:t>But once you get into the funnel (page 2), not a lot of navigation except to go forward in the funnel and if you need more info, it uses floating windows.</a:t>
            </a:r>
          </a:p>
          <a:p>
            <a:br>
              <a:rPr lang="en-US" dirty="0">
                <a:latin typeface="Times New Roman" charset="0"/>
              </a:rPr>
            </a:br>
            <a:r>
              <a:rPr lang="en-US" dirty="0">
                <a:latin typeface="Times New Roman" charset="0"/>
              </a:rPr>
              <a:t>This goes on until you complete the process.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34349E-FF92-424E-9BF9-E59158BE52B6}" type="slidenum">
              <a:rPr lang="en-US" sz="1000"/>
              <a:pPr/>
              <a:t>72</a:t>
            </a:fld>
            <a:endParaRPr lang="en-US" sz="1000"/>
          </a:p>
        </p:txBody>
      </p:sp>
      <p:sp>
        <p:nvSpPr>
          <p:cNvPr id="174083" name="Rectangle 2"/>
          <p:cNvSpPr>
            <a:spLocks noGrp="1" noRot="1" noChangeAspect="1" noChangeArrowheads="1" noTextEdit="1"/>
          </p:cNvSpPr>
          <p:nvPr>
            <p:ph type="sldImg"/>
          </p:nvPr>
        </p:nvSpPr>
        <p:spPr>
          <a:xfrm>
            <a:off x="457200" y="719138"/>
            <a:ext cx="6400800" cy="3600450"/>
          </a:xfrm>
          <a:ln/>
        </p:spPr>
      </p:sp>
      <p:sp>
        <p:nvSpPr>
          <p:cNvPr id="17408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Its related to these other patterns...</a:t>
            </a:r>
          </a:p>
          <a:p>
            <a:r>
              <a:rPr lang="en-US" dirty="0">
                <a:latin typeface="Times New Roman" charset="0"/>
              </a:rPr>
              <a:t>point to floating windows</a:t>
            </a:r>
          </a:p>
          <a:p>
            <a:endParaRPr lang="en-US" dirty="0">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A92C61-FBC5-1E45-98A8-AEEDBDC9851C}" type="slidenum">
              <a:rPr lang="en-US" sz="1000"/>
              <a:pPr/>
              <a:t>73</a:t>
            </a:fld>
            <a:endParaRPr lang="en-US" sz="1000"/>
          </a:p>
        </p:txBody>
      </p:sp>
      <p:sp>
        <p:nvSpPr>
          <p:cNvPr id="175107" name="Rectangle 2"/>
          <p:cNvSpPr>
            <a:spLocks noGrp="1" noRot="1" noChangeAspect="1" noChangeArrowheads="1" noTextEdit="1"/>
          </p:cNvSpPr>
          <p:nvPr>
            <p:ph type="sldImg"/>
          </p:nvPr>
        </p:nvSpPr>
        <p:spPr>
          <a:xfrm>
            <a:off x="457200" y="719138"/>
            <a:ext cx="6400800" cy="3600450"/>
          </a:xfrm>
          <a:ln/>
        </p:spPr>
      </p:sp>
      <p:sp>
        <p:nvSpPr>
          <p:cNvPr id="175108"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lvl="1" indent="0"/>
            <a:r>
              <a:rPr lang="en-US" dirty="0">
                <a:latin typeface="Times New Roman" charset="0"/>
              </a:rPr>
              <a:t>I want to talk about one criticism of design patterns. “design patterns take away my creativity as a designer”</a:t>
            </a:r>
          </a:p>
          <a:p>
            <a:pPr marL="457200" lvl="1" indent="0"/>
            <a:endParaRPr lang="en-US" dirty="0">
              <a:latin typeface="Times New Roman" charset="0"/>
            </a:endParaRPr>
          </a:p>
          <a:p>
            <a:pPr marL="457200" lvl="1" indent="0"/>
            <a:r>
              <a:rPr lang="en-US" dirty="0">
                <a:latin typeface="Times New Roman" charset="0"/>
              </a:rPr>
              <a:t>Patterns come from successful examples....</a:t>
            </a:r>
          </a:p>
          <a:p>
            <a:endParaRPr lang="en-US" dirty="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9DFFF49-38D1-8F4F-AD7C-A2B815C34412}" type="slidenum">
              <a:rPr lang="en-US" sz="1000"/>
              <a:pPr/>
              <a:t>74</a:t>
            </a:fld>
            <a:endParaRPr lang="en-US" sz="1000"/>
          </a:p>
        </p:txBody>
      </p:sp>
      <p:sp>
        <p:nvSpPr>
          <p:cNvPr id="176131" name="Rectangle 2"/>
          <p:cNvSpPr>
            <a:spLocks noGrp="1" noRot="1" noChangeAspect="1" noChangeArrowheads="1" noTextEdit="1"/>
          </p:cNvSpPr>
          <p:nvPr>
            <p:ph type="sldImg"/>
          </p:nvPr>
        </p:nvSpPr>
        <p:spPr>
          <a:xfrm>
            <a:off x="468313" y="725488"/>
            <a:ext cx="6380162" cy="3589337"/>
          </a:xfrm>
          <a:ln/>
        </p:spPr>
      </p:sp>
      <p:sp>
        <p:nvSpPr>
          <p:cNvPr id="1761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ACBE094-A237-B247-8426-3FCFB1804727}" type="slidenum">
              <a:rPr lang="en-US" sz="1000"/>
              <a:pPr/>
              <a:t>75</a:t>
            </a:fld>
            <a:endParaRPr lang="en-US" sz="1000"/>
          </a:p>
        </p:txBody>
      </p:sp>
      <p:sp>
        <p:nvSpPr>
          <p:cNvPr id="177155" name="Rectangle 2"/>
          <p:cNvSpPr>
            <a:spLocks noGrp="1" noRot="1" noChangeAspect="1" noChangeArrowheads="1" noTextEdit="1"/>
          </p:cNvSpPr>
          <p:nvPr>
            <p:ph type="sldImg"/>
          </p:nvPr>
        </p:nvSpPr>
        <p:spPr>
          <a:xfrm>
            <a:off x="457200" y="719138"/>
            <a:ext cx="6400800" cy="3600450"/>
          </a:xfrm>
          <a:ln/>
        </p:spPr>
      </p:sp>
      <p:sp>
        <p:nvSpPr>
          <p:cNvPr id="17715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9B3C08C-097D-C54C-A13E-5667421F06F7}" type="slidenum">
              <a:rPr lang="en-US" sz="1000"/>
              <a:pPr/>
              <a:t>76</a:t>
            </a:fld>
            <a:endParaRPr lang="en-US" sz="1000"/>
          </a:p>
        </p:txBody>
      </p:sp>
      <p:sp>
        <p:nvSpPr>
          <p:cNvPr id="178179" name="Rectangle 2"/>
          <p:cNvSpPr>
            <a:spLocks noGrp="1" noRot="1" noChangeAspect="1" noChangeArrowheads="1" noTextEdit="1"/>
          </p:cNvSpPr>
          <p:nvPr>
            <p:ph type="sldImg"/>
          </p:nvPr>
        </p:nvSpPr>
        <p:spPr>
          <a:xfrm>
            <a:off x="468313" y="725488"/>
            <a:ext cx="6380162" cy="3589337"/>
          </a:xfrm>
          <a:ln/>
        </p:spPr>
      </p:sp>
      <p:sp>
        <p:nvSpPr>
          <p:cNvPr id="1781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698226D-A7DE-024A-AB49-E566256B4EC2}" type="slidenum">
              <a:rPr lang="en-US" sz="1000"/>
              <a:pPr/>
              <a:t>77</a:t>
            </a:fld>
            <a:endParaRPr lang="en-US" sz="1000"/>
          </a:p>
        </p:txBody>
      </p:sp>
      <p:sp>
        <p:nvSpPr>
          <p:cNvPr id="179203" name="Rectangle 2"/>
          <p:cNvSpPr>
            <a:spLocks noGrp="1" noRot="1" noChangeAspect="1" noChangeArrowheads="1" noTextEdit="1"/>
          </p:cNvSpPr>
          <p:nvPr>
            <p:ph type="sldImg"/>
          </p:nvPr>
        </p:nvSpPr>
        <p:spPr>
          <a:xfrm>
            <a:off x="468313" y="725488"/>
            <a:ext cx="6380162" cy="3589337"/>
          </a:xfrm>
          <a:ln/>
        </p:spPr>
      </p:sp>
      <p:sp>
        <p:nvSpPr>
          <p:cNvPr id="1792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1F71-7C74-0F4E-8DD5-1D6852C33595}" type="slidenum">
              <a:rPr lang="en-US" smtClean="0"/>
              <a:pPr/>
              <a:t>78</a:t>
            </a:fld>
            <a:endParaRPr lang="en-US"/>
          </a:p>
        </p:txBody>
      </p:sp>
    </p:spTree>
    <p:extLst>
      <p:ext uri="{BB962C8B-B14F-4D97-AF65-F5344CB8AC3E}">
        <p14:creationId xmlns:p14="http://schemas.microsoft.com/office/powerpoint/2010/main" val="31240926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individual and group heuristic evaluation assignments.</a:t>
            </a:r>
          </a:p>
          <a:p>
            <a:r>
              <a:rPr lang="en-US" dirty="0"/>
              <a:t>Overall average, individual 91% and group, 93%.</a:t>
            </a:r>
          </a:p>
          <a:p>
            <a:r>
              <a:rPr lang="en-US" dirty="0"/>
              <a:t>After these the in class exercise, these two assignments, and the exam, you should now KNOW how to do heuristic evaluation and you will hopefully use it again and again.</a:t>
            </a:r>
          </a:p>
          <a:p>
            <a:endParaRPr lang="en-US" dirty="0"/>
          </a:p>
          <a:p>
            <a:r>
              <a:rPr lang="en-US" dirty="0"/>
              <a:t>People had the most problems in coming up with some of the statistics. This had to do with people finding WAY more violations than in the past. Not sure where that came from as I’m not sure your interfaces are any worse than in the past. Next year, we will have a spreadsheet with formulas to help the students do this more efficiently.</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79</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8</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defTabSz="954088">
              <a:spcBef>
                <a:spcPct val="0"/>
              </a:spcBef>
              <a:buFontTx/>
              <a:buNone/>
            </a:pPr>
            <a:r>
              <a:rPr kumimoji="0" lang="en-US" sz="2800" dirty="0">
                <a:latin typeface="Times New Roman" charset="0"/>
              </a:rPr>
              <a:t>I introduced to you the idea of Design Patterns in the lecture on Visual Design. Now we will go into it much more deeply.</a:t>
            </a:r>
          </a:p>
          <a:p>
            <a:pPr marL="0" indent="0" defTabSz="954088">
              <a:spcBef>
                <a:spcPct val="0"/>
              </a:spcBef>
              <a:buFontTx/>
              <a:buNone/>
            </a:pPr>
            <a:r>
              <a:rPr kumimoji="0" lang="en-US" sz="2800" dirty="0">
                <a:latin typeface="Times New Roman" charset="0"/>
              </a:rPr>
              <a:t>Why are we </a:t>
            </a:r>
            <a:r>
              <a:rPr kumimoji="0" lang="en-US" sz="2800">
                <a:latin typeface="Times New Roman" charset="0"/>
              </a:rPr>
              <a:t>learning this?</a:t>
            </a:r>
            <a:endParaRPr kumimoji="0" lang="en-US" sz="2800" dirty="0">
              <a:latin typeface="Times New Roman" charset="0"/>
            </a:endParaRPr>
          </a:p>
          <a:p>
            <a:pPr marL="0" indent="0" defTabSz="954088">
              <a:spcBef>
                <a:spcPct val="0"/>
              </a:spcBef>
              <a:buFontTx/>
              <a:buNone/>
            </a:pPr>
            <a:r>
              <a:rPr kumimoji="0" lang="en-US" sz="2800" dirty="0">
                <a:latin typeface="Times New Roman" charset="0"/>
              </a:rPr>
              <a:t>Design patterns are an important way of communicating design knowledge in a reusable form.</a:t>
            </a:r>
          </a:p>
          <a:p>
            <a:pPr marL="0" indent="0" defTabSz="954088">
              <a:spcBef>
                <a:spcPct val="0"/>
              </a:spcBef>
              <a:buFontTx/>
              <a:buNone/>
            </a:pPr>
            <a:endParaRPr kumimoji="0" lang="en-US" sz="2800" dirty="0">
              <a:latin typeface="Times New Roman" charset="0"/>
            </a:endParaRPr>
          </a:p>
        </p:txBody>
      </p:sp>
    </p:spTree>
    <p:extLst>
      <p:ext uri="{BB962C8B-B14F-4D97-AF65-F5344CB8AC3E}">
        <p14:creationId xmlns:p14="http://schemas.microsoft.com/office/powerpoint/2010/main" val="18705432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r>
              <a:rPr lang="en-US" dirty="0"/>
              <a:t>This year:</a:t>
            </a:r>
          </a:p>
          <a:p>
            <a:r>
              <a:rPr lang="en-US" dirty="0"/>
              <a:t>Broke at 70 min in,</a:t>
            </a:r>
          </a:p>
          <a:p>
            <a:r>
              <a:rPr lang="en-US" dirty="0"/>
              <a:t>gave 25 min break (restart 3:05 PM)</a:t>
            </a:r>
          </a:p>
          <a:p>
            <a:r>
              <a:rPr lang="en-US" dirty="0"/>
              <a:t>need to finish in 15 min</a:t>
            </a:r>
          </a:p>
          <a:p>
            <a:endParaRPr lang="en-US" dirty="0"/>
          </a:p>
          <a:p>
            <a:r>
              <a:rPr lang="en-US" dirty="0"/>
              <a:t>Last  Year:</a:t>
            </a:r>
          </a:p>
          <a:p>
            <a:r>
              <a:rPr lang="en-US" dirty="0"/>
              <a:t>Broke at 63 min in, so gave a 27 min break. Will try to finish in 20 min</a:t>
            </a:r>
            <a:br>
              <a:rPr lang="en-US" dirty="0"/>
            </a:br>
            <a:r>
              <a:rPr lang="en-US" dirty="0"/>
              <a:t>---------</a:t>
            </a:r>
            <a:br>
              <a:rPr lang="en-US" dirty="0"/>
            </a:br>
            <a:r>
              <a:rPr lang="en-US" dirty="0"/>
              <a:t>Need to break by 55 min if want 30 min break. Cut break in 5 min increments as appropriate.</a:t>
            </a:r>
          </a:p>
          <a:p>
            <a:endParaRPr lang="en-US" dirty="0"/>
          </a:p>
          <a:p>
            <a:r>
              <a:rPr lang="en-US" dirty="0"/>
              <a:t>Last year:</a:t>
            </a:r>
          </a:p>
          <a:p>
            <a:r>
              <a:rPr lang="en-US" dirty="0"/>
              <a:t>Broke at 1:15 in, so with 30 min break, only had 15 min to finish (which is probably 5 min short)</a:t>
            </a:r>
          </a:p>
          <a:p>
            <a:endParaRPr lang="en-US" dirty="0"/>
          </a:p>
          <a:p>
            <a:endParaRPr lang="en-US" dirty="0"/>
          </a:p>
          <a:p>
            <a:r>
              <a:rPr lang="en-US" dirty="0"/>
              <a:t>30 minutes if that will leave me with  at least 15 min at the end</a:t>
            </a:r>
          </a:p>
          <a:p>
            <a:r>
              <a:rPr lang="en-US" dirty="0"/>
              <a:t>[two years ago 1</a:t>
            </a:r>
            <a:r>
              <a:rPr lang="en-US" baseline="30000" dirty="0"/>
              <a:t>st</a:t>
            </a:r>
            <a:r>
              <a:rPr lang="en-US" dirty="0"/>
              <a:t> part was 60 minutes which gave easy 17 min after the break – could use a full 20]</a:t>
            </a:r>
          </a:p>
        </p:txBody>
      </p:sp>
      <p:sp>
        <p:nvSpPr>
          <p:cNvPr id="4" name="Slide Number Placeholder 3"/>
          <p:cNvSpPr>
            <a:spLocks noGrp="1"/>
          </p:cNvSpPr>
          <p:nvPr>
            <p:ph type="sldNum" sz="quarter" idx="10"/>
          </p:nvPr>
        </p:nvSpPr>
        <p:spPr/>
        <p:txBody>
          <a:bodyPr/>
          <a:lstStyle/>
          <a:p>
            <a:fld id="{BCD41F71-7C74-0F4E-8DD5-1D6852C33595}" type="slidenum">
              <a:rPr lang="en-US" smtClean="0"/>
              <a:pPr/>
              <a:t>80</a:t>
            </a:fld>
            <a:endParaRPr lang="en-US"/>
          </a:p>
        </p:txBody>
      </p:sp>
    </p:spTree>
    <p:extLst>
      <p:ext uri="{BB962C8B-B14F-4D97-AF65-F5344CB8AC3E}">
        <p14:creationId xmlns:p14="http://schemas.microsoft.com/office/powerpoint/2010/main" val="2206065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cbf4d1a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9cbf4d1a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9cbf4d1a3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9cbf4d1a3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latin typeface="Anaheim"/>
                <a:ea typeface="Anaheim"/>
                <a:cs typeface="Anaheim"/>
                <a:sym typeface="Anaheim"/>
              </a:rPr>
              <a:t>Before: confusing interactions, no space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After: simple interactions (tapping), allows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Usability goal: fewer steps to find relevant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b="1">
                <a:solidFill>
                  <a:srgbClr val="434343"/>
                </a:solidFill>
                <a:latin typeface="Anaheim"/>
                <a:ea typeface="Anaheim"/>
                <a:cs typeface="Anaheim"/>
                <a:sym typeface="Anaheim"/>
              </a:rPr>
              <a:t>Why not Pear? Synastry omg what happened?!?!?! →</a:t>
            </a: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a:solidFill>
                  <a:srgbClr val="434343"/>
                </a:solidFill>
                <a:latin typeface="Anaheim"/>
                <a:ea typeface="Anaheim"/>
                <a:cs typeface="Anaheim"/>
                <a:sym typeface="Anaheim"/>
              </a:rPr>
              <a:t>Well, we had a HUGE sit down conversation with everyone in our group and went all the way back to square one with our interviews. Was Pear addressing our interview pain points? We decided no, we were so focused on combating a western bias in health, that we overlooked what new bias we may be exposing participants to with the global approach. Basically, we initially wanted to zone it in earth, but that neglected our very own bias — just because health isn’t projected in a western lens, it’s no longer bias free. All definitions around earth are both rooted in negative + positive definitions. There are patriarchal, colonial, and ageist undertones in what it means to be healthy all around the globe — so is earth the best place to define that definition? We thought no, when it's your health — you need to craft something thats all your own — your own health universe. That goes beyond just what is on earth and takes the positives (to you) from each health definition you join and discover. You can create your own solar system of health. Here, the user is the center of their solar system. They’re able to add planets (communities) they feel connected to, and really have the ownership of their own health journey even by the spaces they enter. This galaxy approach also allows communities not represented through geographical mediums to be included in one’s health journey – like diabetes, or PCOS groups which are not exclusive to a particular geographical region which the globe depended on.</a:t>
            </a:r>
            <a:endParaRPr>
              <a:solidFill>
                <a:srgbClr val="434343"/>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9cbf4d1a3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9cbf4d1a3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latin typeface="Anaheim"/>
                <a:ea typeface="Anaheim"/>
                <a:cs typeface="Anaheim"/>
                <a:sym typeface="Anaheim"/>
              </a:rPr>
              <a:t>Before: confusing interactions, no space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After: simple interactions (tapping), allows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Usability goal: fewer steps to find relevant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b="1">
                <a:solidFill>
                  <a:srgbClr val="434343"/>
                </a:solidFill>
                <a:latin typeface="Anaheim"/>
                <a:ea typeface="Anaheim"/>
                <a:cs typeface="Anaheim"/>
                <a:sym typeface="Anaheim"/>
              </a:rPr>
              <a:t>Why not Pear? Synastry omg what happened?!?!?! →</a:t>
            </a: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a:solidFill>
                  <a:srgbClr val="434343"/>
                </a:solidFill>
                <a:latin typeface="Anaheim"/>
                <a:ea typeface="Anaheim"/>
                <a:cs typeface="Anaheim"/>
                <a:sym typeface="Anaheim"/>
              </a:rPr>
              <a:t>Well, we had a HUGE sit down conversation with everyone in our group and went all the way back to square one with our interviews. Was Pear addressing our interview pain points? We decided no, we were so focused on combating a western bias in health, that we overlooked what new bias we may be exposing participants to with the global approach. Basically, we initially wanted to zone it in earth, but that neglected our very own bias — just because health isn’t projected in a western lens, it’s no longer bias free. All definitions around earth are both rooted in negative + positive definitions. There are patriarchal, colonial, and ageist undertones in what it means to be healthy all around the globe — so is earth the best place to define that definition? We thought no, when it's your health — you need to craft something thats all your own — your own health universe. That goes beyond just what is on earth and takes the positives (to you) from each health definition you join and discover. You can create your own solar system of health. Here, the user is the center of their solar system. They’re able to add planets (communities) they feel connected to, and really have the ownership of their own health journey even by the spaces they enter. This galaxy approach also allows communities not represented through geographical mediums to be included in one’s health journey – like diabetes, or PCOS groups which are not exclusive to a particular geographical region which the globe depended on.</a:t>
            </a:r>
            <a:endParaRPr>
              <a:solidFill>
                <a:srgbClr val="434343"/>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536085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71FEDEB-40EF-5840-87B4-3130BB987F40}" type="slidenum">
              <a:rPr lang="en-US" sz="1000"/>
              <a:pPr/>
              <a:t>85</a:t>
            </a:fld>
            <a:endParaRPr lang="en-US" sz="1000"/>
          </a:p>
        </p:txBody>
      </p:sp>
      <p:sp>
        <p:nvSpPr>
          <p:cNvPr id="180227" name="Rectangle 2"/>
          <p:cNvSpPr>
            <a:spLocks noGrp="1" noRot="1" noChangeAspect="1" noChangeArrowheads="1" noTextEdit="1"/>
          </p:cNvSpPr>
          <p:nvPr>
            <p:ph type="sldImg"/>
          </p:nvPr>
        </p:nvSpPr>
        <p:spPr>
          <a:xfrm>
            <a:off x="468313" y="725488"/>
            <a:ext cx="6380162" cy="3589337"/>
          </a:xfrm>
          <a:ln/>
        </p:spPr>
      </p:sp>
      <p:sp>
        <p:nvSpPr>
          <p:cNvPr id="1802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can easily be used in later phases as you refine a design, but they can even be used in the early exploration phase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CA632A-E590-0B4B-BEA2-9D54929D5228}" type="slidenum">
              <a:rPr lang="en-US" sz="1000"/>
              <a:pPr/>
              <a:t>86</a:t>
            </a:fld>
            <a:endParaRPr lang="en-US" sz="1000"/>
          </a:p>
        </p:txBody>
      </p:sp>
      <p:sp>
        <p:nvSpPr>
          <p:cNvPr id="181251" name="Rectangle 2"/>
          <p:cNvSpPr>
            <a:spLocks noGrp="1" noRot="1" noChangeAspect="1" noChangeArrowheads="1" noTextEdit="1"/>
          </p:cNvSpPr>
          <p:nvPr>
            <p:ph type="sldImg"/>
          </p:nvPr>
        </p:nvSpPr>
        <p:spPr>
          <a:xfrm>
            <a:off x="468313" y="725488"/>
            <a:ext cx="6380162" cy="3589337"/>
          </a:xfrm>
          <a:ln/>
        </p:spPr>
      </p:sp>
      <p:sp>
        <p:nvSpPr>
          <p:cNvPr id="18125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D4910F7-BF54-A94A-955C-28A329FEB21E}" type="slidenum">
              <a:rPr lang="en-US" sz="1000"/>
              <a:pPr/>
              <a:t>87</a:t>
            </a:fld>
            <a:endParaRPr lang="en-US" sz="1000"/>
          </a:p>
        </p:txBody>
      </p:sp>
      <p:sp>
        <p:nvSpPr>
          <p:cNvPr id="182275" name="Rectangle 2"/>
          <p:cNvSpPr>
            <a:spLocks noGrp="1" noRot="1" noChangeAspect="1" noChangeArrowheads="1" noTextEdit="1"/>
          </p:cNvSpPr>
          <p:nvPr>
            <p:ph type="sldImg"/>
          </p:nvPr>
        </p:nvSpPr>
        <p:spPr>
          <a:xfrm>
            <a:off x="468313" y="725488"/>
            <a:ext cx="6380162" cy="3589337"/>
          </a:xfrm>
          <a:ln/>
        </p:spPr>
      </p:sp>
      <p:sp>
        <p:nvSpPr>
          <p:cNvPr id="1822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one example of how you might use design patterns early on.</a:t>
            </a:r>
          </a:p>
          <a:p>
            <a:endParaRPr lang="en-US" dirty="0">
              <a:latin typeface="Times New Roman" charset="0"/>
            </a:endParaRPr>
          </a:p>
          <a:p>
            <a:r>
              <a:rPr lang="en-US" dirty="0">
                <a:latin typeface="Times New Roman" charset="0"/>
              </a:rPr>
              <a:t>Lets look at some of the exploration phase patterns.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128B4B7-19D9-F549-9F97-39BA83EEC465}" type="slidenum">
              <a:rPr lang="en-US" sz="1000"/>
              <a:pPr/>
              <a:t>88</a:t>
            </a:fld>
            <a:endParaRPr lang="en-US" sz="1000"/>
          </a:p>
        </p:txBody>
      </p:sp>
      <p:sp>
        <p:nvSpPr>
          <p:cNvPr id="183299" name="Rectangle 2"/>
          <p:cNvSpPr>
            <a:spLocks noGrp="1" noRot="1" noChangeAspect="1" noChangeArrowheads="1" noTextEdit="1"/>
          </p:cNvSpPr>
          <p:nvPr>
            <p:ph type="sldImg"/>
          </p:nvPr>
        </p:nvSpPr>
        <p:spPr>
          <a:xfrm>
            <a:off x="457200" y="720725"/>
            <a:ext cx="6400800" cy="3600450"/>
          </a:xfrm>
          <a:ln/>
        </p:spPr>
      </p:sp>
      <p:sp>
        <p:nvSpPr>
          <p:cNvPr id="18330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B1D8ACA-A91A-DD4A-98A8-647F8F13B107}" type="slidenum">
              <a:rPr lang="en-US" sz="1000"/>
              <a:pPr/>
              <a:t>89</a:t>
            </a:fld>
            <a:endParaRPr lang="en-US" sz="1000"/>
          </a:p>
        </p:txBody>
      </p:sp>
      <p:sp>
        <p:nvSpPr>
          <p:cNvPr id="184323" name="Rectangle 2"/>
          <p:cNvSpPr>
            <a:spLocks noGrp="1" noRot="1" noChangeAspect="1" noChangeArrowheads="1" noTextEdit="1"/>
          </p:cNvSpPr>
          <p:nvPr>
            <p:ph type="sldImg"/>
          </p:nvPr>
        </p:nvSpPr>
        <p:spPr>
          <a:xfrm>
            <a:off x="468313" y="725488"/>
            <a:ext cx="6380162" cy="3589337"/>
          </a:xfrm>
          <a:ln/>
        </p:spPr>
      </p:sp>
      <p:sp>
        <p:nvSpPr>
          <p:cNvPr id="1843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A77E70B-B2B7-7444-8B1D-4ACF8A315391}" type="slidenum">
              <a:rPr lang="en-US" sz="1000"/>
              <a:pPr/>
              <a:t>9</a:t>
            </a:fld>
            <a:endParaRPr lang="en-US" sz="1000"/>
          </a:p>
        </p:txBody>
      </p:sp>
      <p:sp>
        <p:nvSpPr>
          <p:cNvPr id="110595" name="Rectangle 2"/>
          <p:cNvSpPr>
            <a:spLocks noGrp="1" noRot="1" noChangeAspect="1" noChangeArrowheads="1" noTextEdit="1"/>
          </p:cNvSpPr>
          <p:nvPr>
            <p:ph type="sldImg"/>
          </p:nvPr>
        </p:nvSpPr>
        <p:spPr>
          <a:xfrm>
            <a:off x="468313" y="725488"/>
            <a:ext cx="6380162" cy="3589337"/>
          </a:xfrm>
          <a:ln/>
        </p:spPr>
      </p:sp>
      <p:sp>
        <p:nvSpPr>
          <p:cNvPr id="1105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a:spcBef>
                <a:spcPct val="0"/>
              </a:spcBef>
            </a:pPr>
            <a:endParaRPr kumimoji="0" lang="en-US" sz="2500" dirty="0">
              <a:latin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D3B2D0-1492-9443-B12F-FA7777917A60}" type="slidenum">
              <a:rPr lang="en-US" sz="1000"/>
              <a:pPr/>
              <a:t>90</a:t>
            </a:fld>
            <a:endParaRPr lang="en-US" sz="1000"/>
          </a:p>
        </p:txBody>
      </p:sp>
      <p:sp>
        <p:nvSpPr>
          <p:cNvPr id="185347" name="Rectangle 2"/>
          <p:cNvSpPr>
            <a:spLocks noGrp="1" noRot="1" noChangeAspect="1" noChangeArrowheads="1" noTextEdit="1"/>
          </p:cNvSpPr>
          <p:nvPr>
            <p:ph type="sldImg"/>
          </p:nvPr>
        </p:nvSpPr>
        <p:spPr>
          <a:xfrm>
            <a:off x="468313" y="725488"/>
            <a:ext cx="6380162" cy="3589337"/>
          </a:xfrm>
          <a:ln/>
        </p:spPr>
      </p:sp>
      <p:sp>
        <p:nvSpPr>
          <p:cNvPr id="1853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BB72FF5-FAB3-FA4B-8BE0-44CE9D67BF08}" type="slidenum">
              <a:rPr lang="en-US" sz="1000"/>
              <a:pPr/>
              <a:t>91</a:t>
            </a:fld>
            <a:endParaRPr lang="en-US" sz="1000"/>
          </a:p>
        </p:txBody>
      </p:sp>
      <p:sp>
        <p:nvSpPr>
          <p:cNvPr id="186371" name="Rectangle 2"/>
          <p:cNvSpPr>
            <a:spLocks noGrp="1" noRot="1" noChangeAspect="1" noChangeArrowheads="1" noTextEdit="1"/>
          </p:cNvSpPr>
          <p:nvPr>
            <p:ph type="sldImg"/>
          </p:nvPr>
        </p:nvSpPr>
        <p:spPr>
          <a:xfrm>
            <a:off x="457200" y="720725"/>
            <a:ext cx="6400800" cy="3600450"/>
          </a:xfrm>
          <a:ln/>
        </p:spPr>
      </p:sp>
      <p:sp>
        <p:nvSpPr>
          <p:cNvPr id="18637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1B8E17-02F8-E146-A43B-79DD1F2EDCF7}" type="slidenum">
              <a:rPr lang="en-US" sz="1000"/>
              <a:pPr/>
              <a:t>92</a:t>
            </a:fld>
            <a:endParaRPr lang="en-US" sz="1000"/>
          </a:p>
        </p:txBody>
      </p:sp>
      <p:sp>
        <p:nvSpPr>
          <p:cNvPr id="187395" name="Rectangle 2"/>
          <p:cNvSpPr>
            <a:spLocks noGrp="1" noRot="1" noChangeAspect="1" noChangeArrowheads="1" noTextEdit="1"/>
          </p:cNvSpPr>
          <p:nvPr>
            <p:ph type="sldImg"/>
          </p:nvPr>
        </p:nvSpPr>
        <p:spPr>
          <a:xfrm>
            <a:off x="457200" y="720725"/>
            <a:ext cx="6400800" cy="3600450"/>
          </a:xfrm>
          <a:ln/>
        </p:spPr>
      </p:sp>
      <p:sp>
        <p:nvSpPr>
          <p:cNvPr id="18739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2465E20-0C3F-654C-9872-C35E89206691}" type="slidenum">
              <a:rPr lang="en-US" sz="1000"/>
              <a:pPr/>
              <a:t>93</a:t>
            </a:fld>
            <a:endParaRPr lang="en-US" sz="1000"/>
          </a:p>
        </p:txBody>
      </p:sp>
      <p:sp>
        <p:nvSpPr>
          <p:cNvPr id="188419" name="Rectangle 2"/>
          <p:cNvSpPr>
            <a:spLocks noGrp="1" noRot="1" noChangeAspect="1" noChangeArrowheads="1" noTextEdit="1"/>
          </p:cNvSpPr>
          <p:nvPr>
            <p:ph type="sldImg"/>
          </p:nvPr>
        </p:nvSpPr>
        <p:spPr>
          <a:xfrm>
            <a:off x="457200" y="720725"/>
            <a:ext cx="6400800" cy="3600450"/>
          </a:xfrm>
          <a:ln/>
        </p:spPr>
      </p:sp>
      <p:sp>
        <p:nvSpPr>
          <p:cNvPr id="18842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D959D5B-B6F8-3C40-B053-0F6BC3EBE9ED}" type="slidenum">
              <a:rPr lang="en-US" sz="1000"/>
              <a:pPr/>
              <a:t>94</a:t>
            </a:fld>
            <a:endParaRPr lang="en-US" sz="1000"/>
          </a:p>
        </p:txBody>
      </p:sp>
      <p:sp>
        <p:nvSpPr>
          <p:cNvPr id="189443" name="Rectangle 2"/>
          <p:cNvSpPr>
            <a:spLocks noGrp="1" noRot="1" noChangeAspect="1" noChangeArrowheads="1" noTextEdit="1"/>
          </p:cNvSpPr>
          <p:nvPr>
            <p:ph type="sldImg"/>
          </p:nvPr>
        </p:nvSpPr>
        <p:spPr>
          <a:xfrm>
            <a:off x="457200" y="720725"/>
            <a:ext cx="6400800" cy="3600450"/>
          </a:xfrm>
          <a:ln/>
        </p:spPr>
      </p:sp>
      <p:sp>
        <p:nvSpPr>
          <p:cNvPr id="18944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BD2D17A-3136-1C4F-9E83-2CE00108A9DF}" type="slidenum">
              <a:rPr lang="en-US" sz="1000"/>
              <a:pPr/>
              <a:t>95</a:t>
            </a:fld>
            <a:endParaRPr lang="en-US" sz="1000"/>
          </a:p>
        </p:txBody>
      </p:sp>
      <p:sp>
        <p:nvSpPr>
          <p:cNvPr id="190467" name="Rectangle 2"/>
          <p:cNvSpPr>
            <a:spLocks noGrp="1" noRot="1" noChangeAspect="1" noChangeArrowheads="1" noTextEdit="1"/>
          </p:cNvSpPr>
          <p:nvPr>
            <p:ph type="sldImg"/>
          </p:nvPr>
        </p:nvSpPr>
        <p:spPr>
          <a:xfrm>
            <a:off x="468313" y="725488"/>
            <a:ext cx="6380162" cy="3589337"/>
          </a:xfrm>
          <a:ln/>
        </p:spPr>
      </p:sp>
      <p:sp>
        <p:nvSpPr>
          <p:cNvPr id="190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0D99243-83CE-AD47-BA4F-8ACBCBDBBEF9}" type="slidenum">
              <a:rPr lang="en-US" sz="1000"/>
              <a:pPr/>
              <a:t>96</a:t>
            </a:fld>
            <a:endParaRPr lang="en-US" sz="1000"/>
          </a:p>
        </p:txBody>
      </p:sp>
      <p:sp>
        <p:nvSpPr>
          <p:cNvPr id="191491" name="Rectangle 2"/>
          <p:cNvSpPr>
            <a:spLocks noGrp="1" noRot="1" noChangeAspect="1" noChangeArrowheads="1" noTextEdit="1"/>
          </p:cNvSpPr>
          <p:nvPr>
            <p:ph type="sldImg"/>
          </p:nvPr>
        </p:nvSpPr>
        <p:spPr>
          <a:xfrm>
            <a:off x="468313" y="725488"/>
            <a:ext cx="6380162" cy="3589337"/>
          </a:xfrm>
          <a:ln/>
        </p:spPr>
      </p:sp>
      <p:sp>
        <p:nvSpPr>
          <p:cNvPr id="19149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010E966-29ED-A44D-8306-9B40464C1633}" type="slidenum">
              <a:rPr lang="en-US" sz="1000"/>
              <a:pPr/>
              <a:t>97</a:t>
            </a:fld>
            <a:endParaRPr lang="en-US" sz="1000"/>
          </a:p>
        </p:txBody>
      </p:sp>
      <p:sp>
        <p:nvSpPr>
          <p:cNvPr id="192515" name="Rectangle 2"/>
          <p:cNvSpPr>
            <a:spLocks noGrp="1" noRot="1" noChangeAspect="1" noChangeArrowheads="1" noTextEdit="1"/>
          </p:cNvSpPr>
          <p:nvPr>
            <p:ph type="sldImg"/>
          </p:nvPr>
        </p:nvSpPr>
        <p:spPr>
          <a:xfrm>
            <a:off x="468313" y="725488"/>
            <a:ext cx="6380162" cy="3589337"/>
          </a:xfrm>
          <a:ln/>
        </p:spPr>
      </p:sp>
      <p:sp>
        <p:nvSpPr>
          <p:cNvPr id="1925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41F71-7C74-0F4E-8DD5-1D6852C33595}" type="slidenum">
              <a:rPr lang="en-US" smtClean="0"/>
              <a:pPr/>
              <a:t>101</a:t>
            </a:fld>
            <a:endParaRPr lang="en-US"/>
          </a:p>
        </p:txBody>
      </p:sp>
    </p:spTree>
    <p:extLst>
      <p:ext uri="{BB962C8B-B14F-4D97-AF65-F5344CB8AC3E}">
        <p14:creationId xmlns:p14="http://schemas.microsoft.com/office/powerpoint/2010/main" val="17028251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41F71-7C74-0F4E-8DD5-1D6852C33595}" type="slidenum">
              <a:rPr lang="en-US" smtClean="0"/>
              <a:pPr/>
              <a:t>102</a:t>
            </a:fld>
            <a:endParaRPr lang="en-US"/>
          </a:p>
        </p:txBody>
      </p:sp>
    </p:spTree>
    <p:extLst>
      <p:ext uri="{BB962C8B-B14F-4D97-AF65-F5344CB8AC3E}">
        <p14:creationId xmlns:p14="http://schemas.microsoft.com/office/powerpoint/2010/main" val="3704474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7" y="-346560"/>
            <a:ext cx="1574645" cy="1180831"/>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5"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9" y="4922795"/>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6"/>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5" y="3476761"/>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974840806"/>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30"/>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7" y="352430"/>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5C0BE3CA-D15F-EC42-AC84-4110DAF330D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507432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6" y="2281240"/>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043678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0" indent="-92288">
              <a:spcBef>
                <a:spcPts val="485"/>
              </a:spcBef>
              <a:defRPr sz="2300"/>
            </a:lvl2pPr>
            <a:lvl3pPr marL="457338" indent="-71781">
              <a:spcBef>
                <a:spcPts val="404"/>
              </a:spcBef>
              <a:defRPr sz="2100"/>
            </a:lvl3pPr>
            <a:lvl4pPr marL="641915" indent="-71781">
              <a:spcBef>
                <a:spcPts val="323"/>
              </a:spcBef>
              <a:defRPr sz="1700"/>
            </a:lvl4pPr>
            <a:lvl5pPr marL="826490" indent="-71781">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994208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1"/>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2"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2466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8"/>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1"/>
            <a:ext cx="3200400" cy="876300"/>
          </a:xfrm>
        </p:spPr>
        <p:txBody>
          <a:bodyPr/>
          <a:lstStyle>
            <a:lvl1pPr marL="0" indent="0" algn="ctr">
              <a:buNone/>
              <a:defRPr>
                <a:solidFill>
                  <a:schemeClr val="tx1">
                    <a:tint val="75000"/>
                  </a:schemeClr>
                </a:solidFill>
              </a:defRPr>
            </a:lvl1pPr>
            <a:lvl2pPr marL="228534" indent="0" algn="ctr">
              <a:buNone/>
              <a:defRPr>
                <a:solidFill>
                  <a:schemeClr val="tx1">
                    <a:tint val="75000"/>
                  </a:schemeClr>
                </a:solidFill>
              </a:defRPr>
            </a:lvl2pPr>
            <a:lvl3pPr marL="457069" indent="0" algn="ctr">
              <a:buNone/>
              <a:defRPr>
                <a:solidFill>
                  <a:schemeClr val="tx1">
                    <a:tint val="75000"/>
                  </a:schemeClr>
                </a:solidFill>
              </a:defRPr>
            </a:lvl3pPr>
            <a:lvl4pPr marL="685600" indent="0" algn="ctr">
              <a:buNone/>
              <a:defRPr>
                <a:solidFill>
                  <a:schemeClr val="tx1">
                    <a:tint val="75000"/>
                  </a:schemeClr>
                </a:solidFill>
              </a:defRPr>
            </a:lvl4pPr>
            <a:lvl5pPr marL="914134" indent="0" algn="ctr">
              <a:buNone/>
              <a:defRPr>
                <a:solidFill>
                  <a:schemeClr val="tx1">
                    <a:tint val="75000"/>
                  </a:schemeClr>
                </a:solidFill>
              </a:defRPr>
            </a:lvl5pPr>
            <a:lvl6pPr marL="1142667" indent="0" algn="ctr">
              <a:buNone/>
              <a:defRPr>
                <a:solidFill>
                  <a:schemeClr val="tx1">
                    <a:tint val="75000"/>
                  </a:schemeClr>
                </a:solidFill>
              </a:defRPr>
            </a:lvl6pPr>
            <a:lvl7pPr marL="1371202" indent="0" algn="ctr">
              <a:buNone/>
              <a:defRPr>
                <a:solidFill>
                  <a:schemeClr val="tx1">
                    <a:tint val="75000"/>
                  </a:schemeClr>
                </a:solidFill>
              </a:defRPr>
            </a:lvl7pPr>
            <a:lvl8pPr marL="1599735" indent="0" algn="ctr">
              <a:buNone/>
              <a:defRPr>
                <a:solidFill>
                  <a:schemeClr val="tx1">
                    <a:tint val="75000"/>
                  </a:schemeClr>
                </a:solidFill>
              </a:defRPr>
            </a:lvl8pPr>
            <a:lvl9pPr marL="18282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DCE2350-1101-F441-AC62-94DD89CD6240}" type="slidenum">
              <a:rPr lang="en-US" smtClean="0"/>
              <a:pPr/>
              <a:t>‹#›</a:t>
            </a:fld>
            <a:endParaRPr lang="en-US"/>
          </a:p>
        </p:txBody>
      </p:sp>
    </p:spTree>
    <p:extLst>
      <p:ext uri="{BB962C8B-B14F-4D97-AF65-F5344CB8AC3E}">
        <p14:creationId xmlns:p14="http://schemas.microsoft.com/office/powerpoint/2010/main" val="208213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8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1691316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11" y="0"/>
            <a:ext cx="11552767" cy="1143000"/>
          </a:xfrm>
        </p:spPr>
        <p:txBody>
          <a:bodyPr/>
          <a:lstStyle/>
          <a:p>
            <a:r>
              <a:rPr lang="en-US"/>
              <a:t>Click to edit Master title style</a:t>
            </a:r>
          </a:p>
        </p:txBody>
      </p:sp>
    </p:spTree>
    <p:extLst>
      <p:ext uri="{BB962C8B-B14F-4D97-AF65-F5344CB8AC3E}">
        <p14:creationId xmlns:p14="http://schemas.microsoft.com/office/powerpoint/2010/main" val="1309868454"/>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2907563430"/>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4"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6" y="1600200"/>
            <a:ext cx="5355167"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18083467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36951F0A-6D27-F641-887A-BFA2D5FF6C3B}" type="slidenum">
              <a:rPr lang="en-US" smtClean="0"/>
              <a:pPr/>
              <a:t>‹#›</a:t>
            </a:fld>
            <a:endParaRPr lang="en-US"/>
          </a:p>
        </p:txBody>
      </p:sp>
      <p:sp>
        <p:nvSpPr>
          <p:cNvPr id="8" name="Rectangle 7">
            <a:extLst>
              <a:ext uri="{FF2B5EF4-FFF2-40B4-BE49-F238E27FC236}">
                <a16:creationId xmlns:a16="http://schemas.microsoft.com/office/drawing/2014/main" id="{7DA56C1D-7E6A-7740-A8F1-9AE7F518B7F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3754078"/>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10"/>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9" name="Rectangle 6"/>
          <p:cNvSpPr>
            <a:spLocks noGrp="1" noChangeArrowheads="1"/>
          </p:cNvSpPr>
          <p:nvPr>
            <p:ph type="ftr" sz="quarter" idx="3"/>
          </p:nvPr>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10" name="Rectangle 7"/>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b="0" i="0">
                <a:solidFill>
                  <a:srgbClr val="6D6D6D"/>
                </a:solidFill>
                <a:latin typeface="Helvetica Light"/>
                <a:cs typeface="Helvetica Light"/>
              </a:defRPr>
            </a:lvl1pPr>
          </a:lstStyle>
          <a:p>
            <a:fld id="{3D843253-44E5-D34E-8E4D-46716FE9C19B}" type="slidenum">
              <a:rPr lang="en-US" smtClean="0"/>
              <a:pPr/>
              <a:t>‹#›</a:t>
            </a:fld>
            <a:endParaRPr lang="en-US"/>
          </a:p>
        </p:txBody>
      </p:sp>
      <p:sp>
        <p:nvSpPr>
          <p:cNvPr id="11" name="Rectangle 10"/>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49829271"/>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33077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4311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62997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2372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23862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30607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53620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42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44253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19509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2BDF6F40-64E9-544C-9000-7A4653416D7A}"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4368215"/>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37480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75985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F06C4965-FC47-F049-AC0D-E934E8065DF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507104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0A6D5E96-B3FB-B340-83D1-D5031352BCCC}" type="slidenum">
              <a:rPr lang="en-US" smtClean="0"/>
              <a:pPr/>
              <a:t>‹#›</a:t>
            </a:fld>
            <a:endParaRPr lang="en-US"/>
          </a:p>
        </p:txBody>
      </p:sp>
      <p:sp>
        <p:nvSpPr>
          <p:cNvPr id="6" name="Rectangle 5">
            <a:extLst>
              <a:ext uri="{FF2B5EF4-FFF2-40B4-BE49-F238E27FC236}">
                <a16:creationId xmlns:a16="http://schemas.microsoft.com/office/drawing/2014/main" id="{44ACCA25-0834-C043-9C9B-D0ECFA12B81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4419430"/>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4" name="Rectangle 7"/>
          <p:cNvSpPr>
            <a:spLocks noGrp="1" noChangeArrowheads="1"/>
          </p:cNvSpPr>
          <p:nvPr>
            <p:ph type="sldNum" sz="quarter" idx="12"/>
          </p:nvPr>
        </p:nvSpPr>
        <p:spPr>
          <a:ln/>
        </p:spPr>
        <p:txBody>
          <a:bodyPr/>
          <a:lstStyle>
            <a:lvl1pPr>
              <a:defRPr/>
            </a:lvl1pPr>
          </a:lstStyle>
          <a:p>
            <a:fld id="{7824B2F0-473A-3246-B69F-C82FCFD48098}" type="slidenum">
              <a:rPr lang="en-US" smtClean="0"/>
              <a:pPr/>
              <a:t>‹#›</a:t>
            </a:fld>
            <a:endParaRPr lang="en-US"/>
          </a:p>
        </p:txBody>
      </p:sp>
    </p:spTree>
    <p:extLst>
      <p:ext uri="{BB962C8B-B14F-4D97-AF65-F5344CB8AC3E}">
        <p14:creationId xmlns:p14="http://schemas.microsoft.com/office/powerpoint/2010/main" val="269109461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93A5C84-5DE1-8C45-90C7-9CE9B98C3A4C}"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18364796"/>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98" indent="0">
              <a:buNone/>
              <a:defRPr sz="2799"/>
            </a:lvl2pPr>
            <a:lvl3pPr marL="914194" indent="0">
              <a:buNone/>
              <a:defRPr sz="2400"/>
            </a:lvl3pPr>
            <a:lvl4pPr marL="1371292" indent="0">
              <a:buNone/>
              <a:defRPr sz="2000"/>
            </a:lvl4pPr>
            <a:lvl5pPr marL="1828389" indent="0">
              <a:buNone/>
              <a:defRPr sz="2000"/>
            </a:lvl5pPr>
            <a:lvl6pPr marL="2285486" indent="0">
              <a:buNone/>
              <a:defRPr sz="2000"/>
            </a:lvl6pPr>
            <a:lvl7pPr marL="2742582" indent="0">
              <a:buNone/>
              <a:defRPr sz="2000"/>
            </a:lvl7pPr>
            <a:lvl8pPr marL="3199680" indent="0">
              <a:buNone/>
              <a:defRPr sz="2000"/>
            </a:lvl8pPr>
            <a:lvl9pPr marL="365677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8F24E895-2C8B-6940-9D60-1689CFD0765B}"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715777050"/>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21296EC7-980F-F541-AAF7-A706E8E37A6D}"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4061220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8"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1"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296967" name="Rectangle 7"/>
          <p:cNvSpPr>
            <a:spLocks noGrp="1" noChangeArrowheads="1"/>
          </p:cNvSpPr>
          <p:nvPr>
            <p:ph type="sldNum" sz="quarter" idx="4"/>
          </p:nvPr>
        </p:nvSpPr>
        <p:spPr bwMode="auto">
          <a:xfrm>
            <a:off x="10865343"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31"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623626591"/>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098" algn="l" rtl="0" eaLnBrk="1" fontAlgn="base" hangingPunct="1">
        <a:spcBef>
          <a:spcPct val="0"/>
        </a:spcBef>
        <a:spcAft>
          <a:spcPct val="0"/>
        </a:spcAft>
        <a:defRPr sz="3699">
          <a:solidFill>
            <a:srgbClr val="3E4E6C"/>
          </a:solidFill>
          <a:latin typeface="Arial Black" pitchFamily="34" charset="0"/>
        </a:defRPr>
      </a:lvl6pPr>
      <a:lvl7pPr marL="914194" algn="l" rtl="0" eaLnBrk="1" fontAlgn="base" hangingPunct="1">
        <a:spcBef>
          <a:spcPct val="0"/>
        </a:spcBef>
        <a:spcAft>
          <a:spcPct val="0"/>
        </a:spcAft>
        <a:defRPr sz="3699">
          <a:solidFill>
            <a:srgbClr val="3E4E6C"/>
          </a:solidFill>
          <a:latin typeface="Arial Black" pitchFamily="34" charset="0"/>
        </a:defRPr>
      </a:lvl7pPr>
      <a:lvl8pPr marL="1371292" algn="l" rtl="0" eaLnBrk="1" fontAlgn="base" hangingPunct="1">
        <a:spcBef>
          <a:spcPct val="0"/>
        </a:spcBef>
        <a:spcAft>
          <a:spcPct val="0"/>
        </a:spcAft>
        <a:defRPr sz="3699">
          <a:solidFill>
            <a:srgbClr val="3E4E6C"/>
          </a:solidFill>
          <a:latin typeface="Arial Black" pitchFamily="34" charset="0"/>
        </a:defRPr>
      </a:lvl8pPr>
      <a:lvl9pPr marL="1828389" algn="l" rtl="0" eaLnBrk="1" fontAlgn="base" hangingPunct="1">
        <a:spcBef>
          <a:spcPct val="0"/>
        </a:spcBef>
        <a:spcAft>
          <a:spcPct val="0"/>
        </a:spcAft>
        <a:defRPr sz="3699">
          <a:solidFill>
            <a:srgbClr val="3E4E6C"/>
          </a:solidFill>
          <a:latin typeface="Arial Black" pitchFamily="34" charset="0"/>
        </a:defRPr>
      </a:lvl9pPr>
    </p:titleStyle>
    <p:bodyStyle>
      <a:lvl1pPr marL="342822" indent="-342822"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783" indent="-285686"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42" indent="-228549"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40"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38"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34" indent="-228549" algn="l" rtl="0" eaLnBrk="1" fontAlgn="base" hangingPunct="1">
        <a:spcBef>
          <a:spcPct val="20000"/>
        </a:spcBef>
        <a:spcAft>
          <a:spcPct val="0"/>
        </a:spcAft>
        <a:buChar char="»"/>
        <a:defRPr sz="2000" b="1">
          <a:solidFill>
            <a:schemeClr val="tx1"/>
          </a:solidFill>
          <a:latin typeface="+mn-lt"/>
        </a:defRPr>
      </a:lvl6pPr>
      <a:lvl7pPr marL="2971132" indent="-228549" algn="l" rtl="0" eaLnBrk="1" fontAlgn="base" hangingPunct="1">
        <a:spcBef>
          <a:spcPct val="20000"/>
        </a:spcBef>
        <a:spcAft>
          <a:spcPct val="0"/>
        </a:spcAft>
        <a:buChar char="»"/>
        <a:defRPr sz="2000" b="1">
          <a:solidFill>
            <a:schemeClr val="tx1"/>
          </a:solidFill>
          <a:latin typeface="+mn-lt"/>
        </a:defRPr>
      </a:lvl7pPr>
      <a:lvl8pPr marL="3428229" indent="-228549" algn="l" rtl="0" eaLnBrk="1" fontAlgn="base" hangingPunct="1">
        <a:spcBef>
          <a:spcPct val="20000"/>
        </a:spcBef>
        <a:spcAft>
          <a:spcPct val="0"/>
        </a:spcAft>
        <a:buChar char="»"/>
        <a:defRPr sz="2000" b="1">
          <a:solidFill>
            <a:schemeClr val="tx1"/>
          </a:solidFill>
          <a:latin typeface="+mn-lt"/>
        </a:defRPr>
      </a:lvl8pPr>
      <a:lvl9pPr marL="3885326" indent="-228549"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2"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71551372"/>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hyperlink" Target="https://www.darkpatterns.org/"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hyperlink" Target="https://deceptive.design/"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bit.ly/CS147-2023au-exit-ticket-9-926"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uie.com"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www.nngroup.com/"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99592" y="5739232"/>
            <a:ext cx="8534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27, 2023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10</a:t>
            </a:fld>
            <a:endParaRPr lang="en-US"/>
          </a:p>
        </p:txBody>
      </p:sp>
      <p:sp>
        <p:nvSpPr>
          <p:cNvPr id="1310725" name="AutoShape 5"/>
          <p:cNvSpPr>
            <a:spLocks noChangeArrowheads="1"/>
          </p:cNvSpPr>
          <p:nvPr/>
        </p:nvSpPr>
        <p:spPr bwMode="auto">
          <a:xfrm>
            <a:off x="9181646" y="3566160"/>
            <a:ext cx="2095954" cy="2575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25"/>
                                        </p:tgtEl>
                                        <p:attrNameLst>
                                          <p:attrName>style.visibility</p:attrName>
                                        </p:attrNameLst>
                                      </p:cBhvr>
                                      <p:to>
                                        <p:strVal val="visible"/>
                                      </p:to>
                                    </p:set>
                                    <p:animEffect transition="in" filter="dissolve">
                                      <p:cBhvr>
                                        <p:cTn id="7" dur="500"/>
                                        <p:tgtEl>
                                          <p:spTgt spid="131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Anything wrong here?</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Autumn 2023</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100</a:t>
            </a:fld>
            <a:endParaRPr lang="en-US"/>
          </a:p>
        </p:txBody>
      </p:sp>
      <p:pic>
        <p:nvPicPr>
          <p:cNvPr id="7" name="Picture 2">
            <a:extLst>
              <a:ext uri="{FF2B5EF4-FFF2-40B4-BE49-F238E27FC236}">
                <a16:creationId xmlns:a16="http://schemas.microsoft.com/office/drawing/2014/main" id="{906C7F89-AEC9-1645-841C-C4F175D2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44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Dark Patterns (AKA Deceptive Patterns)</a:t>
            </a:r>
          </a:p>
        </p:txBody>
      </p:sp>
      <p:sp>
        <p:nvSpPr>
          <p:cNvPr id="6" name="Content Placeholder 5">
            <a:extLst>
              <a:ext uri="{FF2B5EF4-FFF2-40B4-BE49-F238E27FC236}">
                <a16:creationId xmlns:a16="http://schemas.microsoft.com/office/drawing/2014/main" id="{8509C594-06F3-6C47-BC7B-19FD2597A0E5}"/>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55E181CF-2EED-5343-BAF4-91E3A4115595}"/>
              </a:ext>
            </a:extLst>
          </p:cNvPr>
          <p:cNvSpPr>
            <a:spLocks noGrp="1"/>
          </p:cNvSpPr>
          <p:nvPr>
            <p:ph sz="half" idx="2"/>
          </p:nvPr>
        </p:nvSpPr>
        <p:spPr>
          <a:xfrm>
            <a:off x="7840980" y="924560"/>
            <a:ext cx="4251960" cy="5400040"/>
          </a:xfrm>
        </p:spPr>
        <p:txBody>
          <a:bodyPr/>
          <a:lstStyle/>
          <a:p>
            <a:r>
              <a:rPr lang="en-US" dirty="0"/>
              <a:t>Trick questions</a:t>
            </a:r>
          </a:p>
          <a:p>
            <a:pPr lvl="1"/>
            <a:r>
              <a:rPr lang="en-US" dirty="0"/>
              <a:t>meaning of checkboxes alternates so 1</a:t>
            </a:r>
            <a:r>
              <a:rPr lang="en-US" baseline="30000" dirty="0"/>
              <a:t>st</a:t>
            </a:r>
            <a:r>
              <a:rPr lang="en-US" dirty="0"/>
              <a:t> is “opt out” but 2</a:t>
            </a:r>
            <a:r>
              <a:rPr lang="en-US" baseline="30000" dirty="0"/>
              <a:t>nd</a:t>
            </a:r>
            <a:r>
              <a:rPr lang="en-US" dirty="0"/>
              <a:t> is “opt in”</a:t>
            </a:r>
          </a:p>
          <a:p>
            <a:r>
              <a:rPr lang="en-US" dirty="0"/>
              <a:t>Many other types of dark patterns</a:t>
            </a:r>
          </a:p>
          <a:p>
            <a:pPr lvl="1"/>
            <a:r>
              <a:rPr lang="en-US" dirty="0" err="1"/>
              <a:t>confirmshaming</a:t>
            </a:r>
            <a:endParaRPr lang="en-US" dirty="0"/>
          </a:p>
          <a:p>
            <a:pPr lvl="1"/>
            <a:r>
              <a:rPr lang="en-US" dirty="0"/>
              <a:t>bait &amp; switch</a:t>
            </a:r>
          </a:p>
          <a:p>
            <a:pPr lvl="1"/>
            <a:r>
              <a:rPr lang="en-US" dirty="0"/>
              <a:t>hidden costs</a:t>
            </a:r>
          </a:p>
          <a:p>
            <a:pPr lvl="1"/>
            <a:r>
              <a:rPr lang="en-US" dirty="0"/>
              <a:t>friend spam…</a:t>
            </a:r>
          </a:p>
          <a:p>
            <a:r>
              <a:rPr lang="en-US" sz="2200" dirty="0">
                <a:hlinkClick r:id="rId3">
                  <a:extLst>
                    <a:ext uri="{A12FA001-AC4F-418D-AE19-62706E023703}">
                      <ahyp:hlinkClr xmlns:ahyp="http://schemas.microsoft.com/office/drawing/2018/hyperlinkcolor" val="tx"/>
                    </a:ext>
                  </a:extLst>
                </a:hlinkClick>
              </a:rPr>
              <a:t>https://www.darkpatterns.org/</a:t>
            </a:r>
            <a:r>
              <a:rPr lang="en-US" sz="2200" dirty="0"/>
              <a:t> or </a:t>
            </a:r>
            <a:r>
              <a:rPr lang="en-US" sz="2200" dirty="0">
                <a:hlinkClick r:id="rId4">
                  <a:extLst>
                    <a:ext uri="{A12FA001-AC4F-418D-AE19-62706E023703}">
                      <ahyp:hlinkClr xmlns:ahyp="http://schemas.microsoft.com/office/drawing/2018/hyperlinkcolor" val="tx"/>
                    </a:ext>
                  </a:extLst>
                </a:hlinkClick>
              </a:rPr>
              <a:t>https://deceptive.design</a:t>
            </a:r>
            <a:endParaRPr lang="en-US" sz="2200" dirty="0"/>
          </a:p>
          <a:p>
            <a:endParaRPr lang="en-US" sz="2200" dirty="0"/>
          </a:p>
          <a:p>
            <a:pPr marL="0" indent="0">
              <a:buNone/>
            </a:pPr>
            <a:endParaRPr lang="en-US" sz="2200" dirty="0"/>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Autumn 2023</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101</a:t>
            </a:fld>
            <a:endParaRPr lang="en-US"/>
          </a:p>
        </p:txBody>
      </p:sp>
      <p:pic>
        <p:nvPicPr>
          <p:cNvPr id="2050" name="Picture 2">
            <a:extLst>
              <a:ext uri="{FF2B5EF4-FFF2-40B4-BE49-F238E27FC236}">
                <a16:creationId xmlns:a16="http://schemas.microsoft.com/office/drawing/2014/main" id="{9D7F1A2E-277C-884D-A600-C72E9336E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14AAC560-53B3-154E-8AD0-8AB187D26039}"/>
              </a:ext>
            </a:extLst>
          </p:cNvPr>
          <p:cNvSpPr>
            <a:spLocks noChangeArrowheads="1"/>
          </p:cNvSpPr>
          <p:nvPr/>
        </p:nvSpPr>
        <p:spPr bwMode="auto">
          <a:xfrm>
            <a:off x="305048" y="4785360"/>
            <a:ext cx="6606292" cy="9525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540915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00CEC-AE25-1947-8528-E79202DC1A30}"/>
              </a:ext>
            </a:extLst>
          </p:cNvPr>
          <p:cNvSpPr>
            <a:spLocks noGrp="1"/>
          </p:cNvSpPr>
          <p:nvPr>
            <p:ph type="dt" sz="half" idx="10"/>
          </p:nvPr>
        </p:nvSpPr>
        <p:spPr/>
        <p:txBody>
          <a:bodyPr/>
          <a:lstStyle/>
          <a:p>
            <a:pPr>
              <a:defRPr/>
            </a:pPr>
            <a:r>
              <a:rPr lang="en-US"/>
              <a:t>Autumn 2023</a:t>
            </a:r>
          </a:p>
        </p:txBody>
      </p:sp>
      <p:sp>
        <p:nvSpPr>
          <p:cNvPr id="3" name="Footer Placeholder 2">
            <a:extLst>
              <a:ext uri="{FF2B5EF4-FFF2-40B4-BE49-F238E27FC236}">
                <a16:creationId xmlns:a16="http://schemas.microsoft.com/office/drawing/2014/main" id="{EFE94264-BD67-B149-89E3-A5C1C2699296}"/>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a:extLst>
              <a:ext uri="{FF2B5EF4-FFF2-40B4-BE49-F238E27FC236}">
                <a16:creationId xmlns:a16="http://schemas.microsoft.com/office/drawing/2014/main" id="{64E0E80C-74BD-8A44-8DA1-CFC460F28602}"/>
              </a:ext>
            </a:extLst>
          </p:cNvPr>
          <p:cNvSpPr>
            <a:spLocks noGrp="1"/>
          </p:cNvSpPr>
          <p:nvPr>
            <p:ph type="sldNum" sz="quarter" idx="12"/>
          </p:nvPr>
        </p:nvSpPr>
        <p:spPr/>
        <p:txBody>
          <a:bodyPr/>
          <a:lstStyle/>
          <a:p>
            <a:fld id="{7824B2F0-473A-3246-B69F-C82FCFD48098}" type="slidenum">
              <a:rPr lang="en-US" smtClean="0"/>
              <a:pPr/>
              <a:t>102</a:t>
            </a:fld>
            <a:endParaRPr lang="en-US"/>
          </a:p>
        </p:txBody>
      </p:sp>
      <p:sp>
        <p:nvSpPr>
          <p:cNvPr id="5" name="TextBox 4">
            <a:extLst>
              <a:ext uri="{FF2B5EF4-FFF2-40B4-BE49-F238E27FC236}">
                <a16:creationId xmlns:a16="http://schemas.microsoft.com/office/drawing/2014/main" id="{D29E5E07-E742-004F-92F8-8860BF2CDA32}"/>
              </a:ext>
            </a:extLst>
          </p:cNvPr>
          <p:cNvSpPr txBox="1"/>
          <p:nvPr/>
        </p:nvSpPr>
        <p:spPr>
          <a:xfrm>
            <a:off x="0" y="1859340"/>
            <a:ext cx="12186143" cy="4278094"/>
          </a:xfrm>
          <a:prstGeom prst="rect">
            <a:avLst/>
          </a:prstGeom>
          <a:noFill/>
        </p:spPr>
        <p:txBody>
          <a:bodyPr wrap="square" rtlCol="0">
            <a:spAutoFit/>
          </a:bodyPr>
          <a:lstStyle/>
          <a:p>
            <a:pPr algn="ctr"/>
            <a:r>
              <a:rPr lang="en-US" sz="8800" dirty="0">
                <a:solidFill>
                  <a:srgbClr val="FFC000"/>
                </a:solidFill>
                <a:latin typeface="Helvetica" pitchFamily="2" charset="0"/>
              </a:rPr>
              <a:t>Exit Ticket</a:t>
            </a:r>
          </a:p>
          <a:p>
            <a:pPr algn="ctr"/>
            <a:endParaRPr lang="en-US" sz="8800" dirty="0">
              <a:solidFill>
                <a:srgbClr val="FFC000"/>
              </a:solidFill>
              <a:latin typeface="Helvetica" pitchFamily="2" charset="0"/>
            </a:endParaRPr>
          </a:p>
          <a:p>
            <a:pPr algn="ctr"/>
            <a:r>
              <a:rPr lang="en-US" sz="44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https://bit.ly/CS147-2023au-exit-ticket-9-926</a:t>
            </a:r>
            <a:endParaRPr lang="en-US" sz="4400" dirty="0">
              <a:solidFill>
                <a:srgbClr val="FFC000"/>
              </a:solidFill>
              <a:latin typeface="Helvetica" pitchFamily="2" charset="0"/>
            </a:endParaRPr>
          </a:p>
          <a:p>
            <a:pPr algn="ctr"/>
            <a:endParaRPr lang="en-US" sz="4800" dirty="0">
              <a:solidFill>
                <a:srgbClr val="FFC000"/>
              </a:solidFill>
              <a:latin typeface="Helvetica" pitchFamily="2" charset="0"/>
            </a:endParaRPr>
          </a:p>
        </p:txBody>
      </p:sp>
    </p:spTree>
    <p:extLst>
      <p:ext uri="{BB962C8B-B14F-4D97-AF65-F5344CB8AC3E}">
        <p14:creationId xmlns:p14="http://schemas.microsoft.com/office/powerpoint/2010/main" val="4235989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t>Summary</a:t>
            </a:r>
          </a:p>
        </p:txBody>
      </p:sp>
      <p:sp>
        <p:nvSpPr>
          <p:cNvPr id="99331" name="Rectangle 3"/>
          <p:cNvSpPr>
            <a:spLocks noGrp="1" noChangeArrowheads="1"/>
          </p:cNvSpPr>
          <p:nvPr>
            <p:ph idx="1"/>
          </p:nvPr>
        </p:nvSpPr>
        <p:spPr/>
        <p:txBody>
          <a:bodyPr>
            <a:normAutofit lnSpcReduction="10000"/>
          </a:bodyPr>
          <a:lstStyle/>
          <a:p>
            <a:r>
              <a:rPr lang="en-US" dirty="0"/>
              <a:t>Lots of issues involved in designing compelling, usable interfaces (web or mobile)</a:t>
            </a:r>
          </a:p>
          <a:p>
            <a:r>
              <a:rPr lang="en-US" dirty="0"/>
              <a:t>Design patterns are one way of capturing good design knowledge</a:t>
            </a:r>
          </a:p>
          <a:p>
            <a:pPr lvl="1"/>
            <a:r>
              <a:rPr lang="en-US" dirty="0"/>
              <a:t>generative (help you create new designs)</a:t>
            </a:r>
          </a:p>
          <a:p>
            <a:pPr lvl="1"/>
            <a:r>
              <a:rPr lang="en-US" dirty="0"/>
              <a:t>consider trade-offs</a:t>
            </a:r>
          </a:p>
          <a:p>
            <a:pPr lvl="1"/>
            <a:r>
              <a:rPr lang="en-US" dirty="0"/>
              <a:t>concrete examples of successful uses</a:t>
            </a:r>
          </a:p>
          <a:p>
            <a:pPr lvl="1"/>
            <a:r>
              <a:rPr lang="en-US" dirty="0"/>
              <a:t>a networked language that works together</a:t>
            </a:r>
          </a:p>
          <a:p>
            <a:pPr lvl="1"/>
            <a:endParaRPr lang="en-US" dirty="0"/>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103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39238" y="203931"/>
            <a:ext cx="11552767" cy="1143000"/>
          </a:xfrm>
        </p:spPr>
        <p:txBody>
          <a:bodyPr/>
          <a:lstStyle/>
          <a:p>
            <a:r>
              <a:rPr lang="en-US" dirty="0"/>
              <a:t>Further Reading</a:t>
            </a:r>
            <a:br>
              <a:rPr lang="en-US" dirty="0"/>
            </a:br>
            <a:r>
              <a:rPr lang="en-US" dirty="0"/>
              <a:t>Books on Web Design</a:t>
            </a:r>
          </a:p>
        </p:txBody>
      </p:sp>
      <p:sp>
        <p:nvSpPr>
          <p:cNvPr id="100355" name="Rectangle 3"/>
          <p:cNvSpPr>
            <a:spLocks noGrp="1" noChangeArrowheads="1"/>
          </p:cNvSpPr>
          <p:nvPr>
            <p:ph idx="1"/>
          </p:nvPr>
        </p:nvSpPr>
        <p:spPr>
          <a:xfrm>
            <a:off x="639233" y="1624869"/>
            <a:ext cx="11195715" cy="4802245"/>
          </a:xfrm>
        </p:spPr>
        <p:txBody>
          <a:bodyPr/>
          <a:lstStyle/>
          <a:p>
            <a:r>
              <a:rPr lang="en-US" i="1" dirty="0"/>
              <a:t>The Design of Sites</a:t>
            </a:r>
            <a:r>
              <a:rPr lang="en-US" dirty="0"/>
              <a:t>. Doug Van </a:t>
            </a:r>
            <a:r>
              <a:rPr lang="en-US" dirty="0" err="1"/>
              <a:t>Duyne</a:t>
            </a:r>
            <a:r>
              <a:rPr lang="en-US" dirty="0"/>
              <a:t>, James Landay, Jason Hong. Addison-Wesley. 2nd edition. 2007. [at this point out of date]</a:t>
            </a:r>
          </a:p>
          <a:p>
            <a:r>
              <a:rPr lang="en-US" i="1" dirty="0"/>
              <a:t>Information Architecture for the Web and Beyond</a:t>
            </a:r>
            <a:r>
              <a:rPr lang="en-US" dirty="0"/>
              <a:t>. Louis Rosenfeld, Peter </a:t>
            </a:r>
            <a:r>
              <a:rPr lang="en-US" dirty="0" err="1"/>
              <a:t>Morville</a:t>
            </a:r>
            <a:r>
              <a:rPr lang="en-US" dirty="0"/>
              <a:t>, Jorge </a:t>
            </a:r>
            <a:r>
              <a:rPr lang="en-US" dirty="0" err="1"/>
              <a:t>Arango</a:t>
            </a:r>
            <a:r>
              <a:rPr lang="en-US" dirty="0"/>
              <a:t>. O'Reilly. 4th edition. 2015</a:t>
            </a:r>
          </a:p>
          <a:p>
            <a:r>
              <a:rPr lang="en-US" i="1" dirty="0"/>
              <a:t>Don’t Make Me Think!, </a:t>
            </a:r>
            <a:r>
              <a:rPr lang="en-US" dirty="0"/>
              <a:t>Revisited. Steven Krug. Que. 3rd edition. 2014. </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104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39763" y="203930"/>
            <a:ext cx="11552237" cy="1143000"/>
          </a:xfrm>
        </p:spPr>
        <p:txBody>
          <a:bodyPr/>
          <a:lstStyle/>
          <a:p>
            <a:r>
              <a:rPr lang="en-US" dirty="0"/>
              <a:t>Further Reading</a:t>
            </a:r>
            <a:br>
              <a:rPr lang="en-US" dirty="0"/>
            </a:br>
            <a:r>
              <a:rPr lang="en-US" dirty="0"/>
              <a:t>Websites on Web Design</a:t>
            </a:r>
          </a:p>
        </p:txBody>
      </p:sp>
      <p:sp>
        <p:nvSpPr>
          <p:cNvPr id="102403" name="Rectangle 3"/>
          <p:cNvSpPr>
            <a:spLocks noGrp="1" noChangeArrowheads="1"/>
          </p:cNvSpPr>
          <p:nvPr>
            <p:ph idx="1"/>
          </p:nvPr>
        </p:nvSpPr>
        <p:spPr>
          <a:xfrm>
            <a:off x="639233" y="1600200"/>
            <a:ext cx="11195715" cy="4724400"/>
          </a:xfrm>
        </p:spPr>
        <p:txBody>
          <a:bodyPr/>
          <a:lstStyle/>
          <a:p>
            <a:r>
              <a:rPr lang="en-US" dirty="0" err="1"/>
              <a:t>digital.gov</a:t>
            </a:r>
            <a:r>
              <a:rPr lang="en-US" dirty="0"/>
              <a:t>, for building accessible websites &amp; more</a:t>
            </a:r>
          </a:p>
          <a:p>
            <a:r>
              <a:rPr lang="en-US" dirty="0"/>
              <a:t>User Interface Engineering, at </a:t>
            </a:r>
            <a:r>
              <a:rPr lang="en-US" dirty="0">
                <a:hlinkClick r:id="rId3">
                  <a:extLst>
                    <a:ext uri="{A12FA001-AC4F-418D-AE19-62706E023703}">
                      <ahyp:hlinkClr xmlns:ahyp="http://schemas.microsoft.com/office/drawing/2018/hyperlinkcolor" val="tx"/>
                    </a:ext>
                  </a:extLst>
                </a:hlinkClick>
              </a:rPr>
              <a:t>http://www.uie.com</a:t>
            </a:r>
            <a:endParaRPr lang="en-US" dirty="0"/>
          </a:p>
          <a:p>
            <a:r>
              <a:rPr lang="en-US" dirty="0"/>
              <a:t>Mark Hurst’s </a:t>
            </a:r>
            <a:r>
              <a:rPr lang="en-US" dirty="0" err="1"/>
              <a:t>creativegood.com</a:t>
            </a:r>
            <a:r>
              <a:rPr lang="en-US" dirty="0"/>
              <a:t> </a:t>
            </a:r>
          </a:p>
          <a:p>
            <a:r>
              <a:rPr lang="en-US" dirty="0"/>
              <a:t>Jakob Nielsen’s </a:t>
            </a:r>
            <a:r>
              <a:rPr lang="en-US" dirty="0">
                <a:hlinkClick r:id="rId4">
                  <a:extLst>
                    <a:ext uri="{A12FA001-AC4F-418D-AE19-62706E023703}">
                      <ahyp:hlinkClr xmlns:ahyp="http://schemas.microsoft.com/office/drawing/2018/hyperlinkcolor" val="tx"/>
                    </a:ext>
                  </a:extLst>
                </a:hlinkClick>
              </a:rPr>
              <a:t>www.nngroup.com</a:t>
            </a:r>
            <a:endParaRPr lang="en-US" dirty="0"/>
          </a:p>
          <a:p>
            <a:endParaRPr lang="en-US" dirty="0"/>
          </a:p>
          <a:p>
            <a:r>
              <a:rPr lang="en-US" dirty="0"/>
              <a:t>What are your favorite web design blogs?</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Autumn 2023</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105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39238" y="0"/>
            <a:ext cx="11552767" cy="1143000"/>
          </a:xfrm>
        </p:spPr>
        <p:txBody>
          <a:bodyPr/>
          <a:lstStyle/>
          <a:p>
            <a:r>
              <a:rPr lang="en-US" dirty="0"/>
              <a:t>Next Time</a:t>
            </a:r>
          </a:p>
        </p:txBody>
      </p:sp>
      <p:sp>
        <p:nvSpPr>
          <p:cNvPr id="104451" name="Rectangle 3"/>
          <p:cNvSpPr>
            <a:spLocks noGrp="1" noChangeArrowheads="1"/>
          </p:cNvSpPr>
          <p:nvPr>
            <p:ph idx="1"/>
          </p:nvPr>
        </p:nvSpPr>
        <p:spPr>
          <a:xfrm>
            <a:off x="639233" y="1024932"/>
            <a:ext cx="11318305" cy="5573550"/>
          </a:xfrm>
        </p:spPr>
        <p:txBody>
          <a:bodyPr>
            <a:normAutofit fontScale="92500"/>
          </a:bodyPr>
          <a:lstStyle/>
          <a:p>
            <a:r>
              <a:rPr lang="en-US" dirty="0"/>
              <a:t>Lecture</a:t>
            </a:r>
          </a:p>
          <a:p>
            <a:pPr lvl="1"/>
            <a:r>
              <a:rPr lang="en-US" dirty="0"/>
              <a:t>Special career panel with 5 former CS147 CAs who are:</a:t>
            </a:r>
          </a:p>
          <a:p>
            <a:pPr lvl="2"/>
            <a:r>
              <a:rPr lang="en-US" dirty="0"/>
              <a:t>Product Designers, Product Managers, Software Engineers, &amp; UX Researchers</a:t>
            </a:r>
          </a:p>
          <a:p>
            <a:pPr lvl="1"/>
            <a:r>
              <a:rPr lang="en-US" dirty="0"/>
              <a:t>lots of time for Team Work on Project</a:t>
            </a:r>
          </a:p>
          <a:p>
            <a:pPr lvl="1"/>
            <a:endParaRPr lang="en-US" sz="1800" dirty="0"/>
          </a:p>
          <a:p>
            <a:r>
              <a:rPr lang="en-US" dirty="0"/>
              <a:t>Studio</a:t>
            </a:r>
          </a:p>
          <a:p>
            <a:pPr lvl="1"/>
            <a:r>
              <a:rPr lang="en-US" dirty="0"/>
              <a:t>A8 mid-way presentations &amp; Team Work on Project </a:t>
            </a:r>
          </a:p>
          <a:p>
            <a:pPr lvl="1"/>
            <a:endParaRPr lang="en-US" sz="1800" dirty="0"/>
          </a:p>
          <a:p>
            <a:r>
              <a:rPr lang="en-US" dirty="0"/>
              <a:t>Next week (required attendance – this is your final exam!)</a:t>
            </a:r>
          </a:p>
          <a:p>
            <a:pPr lvl="1"/>
            <a:r>
              <a:rPr lang="en-US" dirty="0"/>
              <a:t>Project Expo (70+ guests have </a:t>
            </a:r>
            <a:r>
              <a:rPr lang="en-US" dirty="0" err="1"/>
              <a:t>RSVPd</a:t>
            </a:r>
            <a:r>
              <a:rPr lang="en-US" dirty="0"/>
              <a:t> so far!)</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Autumn 2023</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106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B3793-CD0D-C044-8EC7-E60A7E6D6F26}"/>
              </a:ext>
            </a:extLst>
          </p:cNvPr>
          <p:cNvPicPr>
            <a:picLocks noChangeAspect="1"/>
          </p:cNvPicPr>
          <p:nvPr/>
        </p:nvPicPr>
        <p:blipFill>
          <a:blip r:embed="rId3"/>
          <a:stretch>
            <a:fillRect/>
          </a:stretch>
        </p:blipFill>
        <p:spPr>
          <a:xfrm>
            <a:off x="0" y="0"/>
            <a:ext cx="12186143" cy="9223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11</a:t>
            </a:fld>
            <a:endParaRPr lang="en-US"/>
          </a:p>
        </p:txBody>
      </p:sp>
      <p:sp>
        <p:nvSpPr>
          <p:cNvPr id="1327112" name="AutoShape 8"/>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5" name="Group 8">
            <a:extLst>
              <a:ext uri="{FF2B5EF4-FFF2-40B4-BE49-F238E27FC236}">
                <a16:creationId xmlns:a16="http://schemas.microsoft.com/office/drawing/2014/main" id="{A27C69D1-84BE-E84A-90F0-6FE020AD6A70}"/>
              </a:ext>
            </a:extLst>
          </p:cNvPr>
          <p:cNvGrpSpPr>
            <a:grpSpLocks/>
          </p:cNvGrpSpPr>
          <p:nvPr/>
        </p:nvGrpSpPr>
        <p:grpSpPr bwMode="auto">
          <a:xfrm>
            <a:off x="128990" y="77384"/>
            <a:ext cx="713316" cy="654049"/>
            <a:chOff x="857" y="155"/>
            <a:chExt cx="337" cy="309"/>
          </a:xfrm>
        </p:grpSpPr>
        <p:sp>
          <p:nvSpPr>
            <p:cNvPr id="16" name="Oval 6">
              <a:extLst>
                <a:ext uri="{FF2B5EF4-FFF2-40B4-BE49-F238E27FC236}">
                  <a16:creationId xmlns:a16="http://schemas.microsoft.com/office/drawing/2014/main" id="{B1F2A42E-48D8-D74E-9024-13E30E22F914}"/>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Text Box 7">
              <a:extLst>
                <a:ext uri="{FF2B5EF4-FFF2-40B4-BE49-F238E27FC236}">
                  <a16:creationId xmlns:a16="http://schemas.microsoft.com/office/drawing/2014/main" id="{66B582CE-0612-A848-BD1D-786A5191B074}"/>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7112"/>
                                        </p:tgtEl>
                                        <p:attrNameLst>
                                          <p:attrName>style.visibility</p:attrName>
                                        </p:attrNameLst>
                                      </p:cBhvr>
                                      <p:to>
                                        <p:strVal val="visible"/>
                                      </p:to>
                                    </p:set>
                                    <p:animEffect transition="in" filter="dissolve">
                                      <p:cBhvr>
                                        <p:cTn id="7" dur="500"/>
                                        <p:tgtEl>
                                          <p:spTgt spid="132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12</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1734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13</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825740" y="5550069"/>
            <a:ext cx="3451860" cy="53831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12607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14</a:t>
            </a:fld>
            <a:endParaRPr lang="en-US"/>
          </a:p>
        </p:txBody>
      </p:sp>
      <p:sp>
        <p:nvSpPr>
          <p:cNvPr id="1308689" name="AutoShape 17"/>
          <p:cNvSpPr>
            <a:spLocks noChangeArrowheads="1"/>
          </p:cNvSpPr>
          <p:nvPr/>
        </p:nvSpPr>
        <p:spPr bwMode="auto">
          <a:xfrm>
            <a:off x="7947970" y="411137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8689"/>
                                        </p:tgtEl>
                                        <p:attrNameLst>
                                          <p:attrName>style.visibility</p:attrName>
                                        </p:attrNameLst>
                                      </p:cBhvr>
                                      <p:to>
                                        <p:strVal val="visible"/>
                                      </p:to>
                                    </p:set>
                                    <p:animEffect transition="in" filter="dissolve">
                                      <p:cBhvr>
                                        <p:cTn id="7" dur="500"/>
                                        <p:tgtEl>
                                          <p:spTgt spid="130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15</a:t>
            </a:fld>
            <a:endParaRPr lang="en-US"/>
          </a:p>
        </p:txBody>
      </p:sp>
      <p:sp>
        <p:nvSpPr>
          <p:cNvPr id="1314823" name="AutoShape 7"/>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16</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62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17</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56066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18</a:t>
            </a:fld>
            <a:endParaRPr lang="en-US"/>
          </a:p>
        </p:txBody>
      </p:sp>
      <p:sp>
        <p:nvSpPr>
          <p:cNvPr id="1312775" name="AutoShape 7"/>
          <p:cNvSpPr>
            <a:spLocks noChangeArrowheads="1"/>
          </p:cNvSpPr>
          <p:nvPr/>
        </p:nvSpPr>
        <p:spPr bwMode="auto">
          <a:xfrm>
            <a:off x="6211755" y="1341120"/>
            <a:ext cx="2520765" cy="5105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2775"/>
                                        </p:tgtEl>
                                        <p:attrNameLst>
                                          <p:attrName>style.visibility</p:attrName>
                                        </p:attrNameLst>
                                      </p:cBhvr>
                                      <p:to>
                                        <p:strVal val="visible"/>
                                      </p:to>
                                    </p:set>
                                    <p:animEffect transition="in" filter="dissolve">
                                      <p:cBhvr>
                                        <p:cTn id="7" dur="500"/>
                                        <p:tgtEl>
                                          <p:spTgt spid="131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1" y="-1"/>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19</a:t>
            </a:fld>
            <a:endParaRPr lang="en-US"/>
          </a:p>
        </p:txBody>
      </p:sp>
      <p:sp>
        <p:nvSpPr>
          <p:cNvPr id="1314823" name="AutoShape 7"/>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Tree>
    <p:extLst>
      <p:ext uri="{BB962C8B-B14F-4D97-AF65-F5344CB8AC3E}">
        <p14:creationId xmlns:p14="http://schemas.microsoft.com/office/powerpoint/2010/main" val="2001637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2</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334705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693751-61D9-2C4F-85B2-4DD079F2E001}"/>
              </a:ext>
            </a:extLst>
          </p:cNvPr>
          <p:cNvPicPr>
            <a:picLocks noChangeAspect="1"/>
          </p:cNvPicPr>
          <p:nvPr/>
        </p:nvPicPr>
        <p:blipFill>
          <a:blip r:embed="rId3"/>
          <a:stretch>
            <a:fillRect/>
          </a:stretch>
        </p:blipFill>
        <p:spPr>
          <a:xfrm>
            <a:off x="5857" y="0"/>
            <a:ext cx="12180285" cy="9208244"/>
          </a:xfrm>
          <a:prstGeom prst="rect">
            <a:avLst/>
          </a:prstGeom>
        </p:spPr>
      </p:pic>
      <p:sp>
        <p:nvSpPr>
          <p:cNvPr id="10" name="Date Placeholder 3"/>
          <p:cNvSpPr>
            <a:spLocks noGrp="1"/>
          </p:cNvSpPr>
          <p:nvPr>
            <p:ph type="dt" sz="half" idx="10"/>
          </p:nvPr>
        </p:nvSpPr>
        <p:spPr/>
        <p:txBody>
          <a:bodyPr/>
          <a:lstStyle/>
          <a:p>
            <a:pPr>
              <a:defRPr/>
            </a:pPr>
            <a:r>
              <a:rPr lang="en-US"/>
              <a:t>Autumn 2023</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20</a:t>
            </a:fld>
            <a:endParaRPr lang="en-US"/>
          </a:p>
        </p:txBody>
      </p:sp>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3564"/>
                                        </p:tgtEl>
                                        <p:attrNameLst>
                                          <p:attrName>style.visibility</p:attrName>
                                        </p:attrNameLst>
                                      </p:cBhvr>
                                      <p:to>
                                        <p:strVal val="visible"/>
                                      </p:to>
                                    </p:set>
                                    <p:animEffect transition="in" filter="dissolve">
                                      <p:cBhvr>
                                        <p:cTn id="7" dur="500"/>
                                        <p:tgtEl>
                                          <p:spTgt spid="130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Web Design</a:t>
            </a:r>
          </a:p>
        </p:txBody>
      </p:sp>
      <p:sp>
        <p:nvSpPr>
          <p:cNvPr id="31747" name="Rectangle 3"/>
          <p:cNvSpPr>
            <a:spLocks noGrp="1" noChangeArrowheads="1"/>
          </p:cNvSpPr>
          <p:nvPr>
            <p:ph idx="1"/>
          </p:nvPr>
        </p:nvSpPr>
        <p:spPr/>
        <p:txBody>
          <a:bodyPr/>
          <a:lstStyle/>
          <a:p>
            <a:pPr>
              <a:buFont typeface="Arial"/>
              <a:buChar char="•"/>
            </a:pPr>
            <a:r>
              <a:rPr lang="en-US" dirty="0"/>
              <a:t>Let’s take a closer look page by page</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22</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extLst>
      <p:ext uri="{BB962C8B-B14F-4D97-AF65-F5344CB8AC3E}">
        <p14:creationId xmlns:p14="http://schemas.microsoft.com/office/powerpoint/2010/main" val="1880222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23</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10" name="AutoShape 3">
            <a:extLst>
              <a:ext uri="{FF2B5EF4-FFF2-40B4-BE49-F238E27FC236}">
                <a16:creationId xmlns:a16="http://schemas.microsoft.com/office/drawing/2014/main" id="{472699FC-ABC5-F84B-8340-6EB52B41F49A}"/>
              </a:ext>
            </a:extLst>
          </p:cNvPr>
          <p:cNvSpPr>
            <a:spLocks noChangeArrowheads="1"/>
          </p:cNvSpPr>
          <p:nvPr/>
        </p:nvSpPr>
        <p:spPr bwMode="auto">
          <a:xfrm>
            <a:off x="896165" y="7738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9C4A51BB-C263-6A45-8AEF-7C164B43ED01}"/>
              </a:ext>
            </a:extLst>
          </p:cNvPr>
          <p:cNvSpPr>
            <a:spLocks noChangeArrowheads="1"/>
          </p:cNvSpPr>
          <p:nvPr/>
        </p:nvSpPr>
        <p:spPr bwMode="auto">
          <a:xfrm>
            <a:off x="4091941" y="1732861"/>
            <a:ext cx="7651122" cy="270197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site is this?</a:t>
            </a:r>
          </a:p>
          <a:p>
            <a:pPr marL="846646" lvl="1" indent="-383108">
              <a:spcBef>
                <a:spcPct val="20000"/>
              </a:spcBef>
              <a:buFontTx/>
              <a:buChar char="–"/>
              <a:defRPr/>
            </a:pPr>
            <a:r>
              <a:rPr lang="en-US" sz="3600" b="1" dirty="0">
                <a:solidFill>
                  <a:srgbClr val="000000"/>
                </a:solidFill>
                <a:latin typeface="Arial" charset="0"/>
                <a:ea typeface="+mn-ea"/>
              </a:rPr>
              <a:t>Logo in top-left corner denotes the site</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p:txBody>
      </p:sp>
    </p:spTree>
    <p:extLst>
      <p:ext uri="{BB962C8B-B14F-4D97-AF65-F5344CB8AC3E}">
        <p14:creationId xmlns:p14="http://schemas.microsoft.com/office/powerpoint/2010/main" val="258207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24</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932D666A-AA0F-3E49-918D-729D8432E19F}"/>
              </a:ext>
            </a:extLst>
          </p:cNvPr>
          <p:cNvSpPr>
            <a:spLocks noChangeArrowheads="1"/>
          </p:cNvSpPr>
          <p:nvPr/>
        </p:nvSpPr>
        <p:spPr bwMode="auto">
          <a:xfrm>
            <a:off x="10744200" y="30481"/>
            <a:ext cx="556260" cy="35813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AutoShape 6">
            <a:extLst>
              <a:ext uri="{FF2B5EF4-FFF2-40B4-BE49-F238E27FC236}">
                <a16:creationId xmlns:a16="http://schemas.microsoft.com/office/drawing/2014/main" id="{F7BDBA2A-CBDD-9E44-A4FE-A8921EC0A2BA}"/>
              </a:ext>
            </a:extLst>
          </p:cNvPr>
          <p:cNvSpPr>
            <a:spLocks noChangeArrowheads="1"/>
          </p:cNvSpPr>
          <p:nvPr/>
        </p:nvSpPr>
        <p:spPr bwMode="auto">
          <a:xfrm>
            <a:off x="1751254" y="1648255"/>
            <a:ext cx="8622973" cy="136164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7">
            <a:extLst>
              <a:ext uri="{FF2B5EF4-FFF2-40B4-BE49-F238E27FC236}">
                <a16:creationId xmlns:a16="http://schemas.microsoft.com/office/drawing/2014/main" id="{5E886572-A8F4-A144-9F7F-4D173EAE5FC6}"/>
              </a:ext>
            </a:extLst>
          </p:cNvPr>
          <p:cNvSpPr>
            <a:spLocks noChangeArrowheads="1"/>
          </p:cNvSpPr>
          <p:nvPr/>
        </p:nvSpPr>
        <p:spPr bwMode="auto">
          <a:xfrm>
            <a:off x="2542931" y="3611879"/>
            <a:ext cx="9542390" cy="314706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kind of site is this?</a:t>
            </a:r>
          </a:p>
          <a:p>
            <a:pPr marL="846646" lvl="1" indent="-383108">
              <a:spcBef>
                <a:spcPct val="20000"/>
              </a:spcBef>
              <a:buFontTx/>
              <a:buChar char="–"/>
              <a:defRPr/>
            </a:pPr>
            <a:r>
              <a:rPr lang="en-US" sz="3600" b="1" dirty="0">
                <a:solidFill>
                  <a:srgbClr val="000000"/>
                </a:solidFill>
                <a:latin typeface="Arial" charset="0"/>
                <a:ea typeface="+mn-ea"/>
              </a:rPr>
              <a:t>Shopping cart icon</a:t>
            </a:r>
          </a:p>
          <a:p>
            <a:pPr marL="846646" lvl="1" indent="-383108">
              <a:spcBef>
                <a:spcPct val="20000"/>
              </a:spcBef>
              <a:buFontTx/>
              <a:buChar char="–"/>
              <a:defRPr/>
            </a:pPr>
            <a:r>
              <a:rPr lang="en-US" sz="3600" b="1" dirty="0">
                <a:solidFill>
                  <a:srgbClr val="000000"/>
                </a:solidFill>
                <a:latin typeface="Arial" charset="0"/>
                <a:ea typeface="+mn-ea"/>
              </a:rPr>
              <a:t>Tab row categories/featured navigation</a:t>
            </a:r>
          </a:p>
          <a:p>
            <a:pPr marL="846646" lvl="1" indent="-383108">
              <a:spcBef>
                <a:spcPct val="20000"/>
              </a:spcBef>
              <a:buFontTx/>
              <a:buChar char="–"/>
              <a:defRPr/>
            </a:pPr>
            <a:r>
              <a:rPr lang="en-US" sz="2800" b="1" dirty="0">
                <a:solidFill>
                  <a:srgbClr val="000000"/>
                </a:solidFill>
                <a:latin typeface="Arial" charset="0"/>
                <a:ea typeface="+mn-ea"/>
              </a:rPr>
              <a:t>UP-FRONT VALUE PROPOSITION (C2)</a:t>
            </a:r>
          </a:p>
          <a:p>
            <a:pPr marL="846646" lvl="1" indent="-383108">
              <a:spcBef>
                <a:spcPct val="20000"/>
              </a:spcBef>
              <a:buFontTx/>
              <a:buChar char="–"/>
              <a:defRPr/>
            </a:pPr>
            <a:r>
              <a:rPr lang="en-US" sz="3600" b="1" dirty="0">
                <a:solidFill>
                  <a:srgbClr val="000000"/>
                </a:solidFill>
                <a:latin typeface="Arial" charset="0"/>
                <a:ea typeface="+mn-ea"/>
              </a:rPr>
              <a:t>example of </a:t>
            </a:r>
            <a:r>
              <a:rPr lang="en-US" sz="2800" b="1" dirty="0">
                <a:solidFill>
                  <a:srgbClr val="000000"/>
                </a:solidFill>
                <a:latin typeface="Arial" charset="0"/>
                <a:ea typeface="+mn-ea"/>
              </a:rPr>
              <a:t>PERSONAL E-COMMERCE (A1)</a:t>
            </a:r>
          </a:p>
        </p:txBody>
      </p:sp>
      <p:sp>
        <p:nvSpPr>
          <p:cNvPr id="12" name="AutoShape 9">
            <a:extLst>
              <a:ext uri="{FF2B5EF4-FFF2-40B4-BE49-F238E27FC236}">
                <a16:creationId xmlns:a16="http://schemas.microsoft.com/office/drawing/2014/main" id="{042F3175-69E3-F24A-8A92-4B53DF0B04CA}"/>
              </a:ext>
            </a:extLst>
          </p:cNvPr>
          <p:cNvSpPr>
            <a:spLocks noChangeArrowheads="1"/>
          </p:cNvSpPr>
          <p:nvPr/>
        </p:nvSpPr>
        <p:spPr bwMode="auto">
          <a:xfrm>
            <a:off x="899160" y="450682"/>
            <a:ext cx="10568940" cy="35813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6">
            <a:extLst>
              <a:ext uri="{FF2B5EF4-FFF2-40B4-BE49-F238E27FC236}">
                <a16:creationId xmlns:a16="http://schemas.microsoft.com/office/drawing/2014/main" id="{AF6A57C0-572B-8D4C-BA2D-31F5508ACD8B}"/>
              </a:ext>
            </a:extLst>
          </p:cNvPr>
          <p:cNvSpPr>
            <a:spLocks noChangeArrowheads="1"/>
          </p:cNvSpPr>
          <p:nvPr/>
        </p:nvSpPr>
        <p:spPr bwMode="auto">
          <a:xfrm>
            <a:off x="485648" y="972229"/>
            <a:ext cx="11272012" cy="51261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066973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dissolve">
                                      <p:cBhvr>
                                        <p:cTn id="15" dur="500"/>
                                        <p:tgtEl>
                                          <p:spTgt spid="11">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dissolve">
                                      <p:cBhvr>
                                        <p:cTn id="26" dur="500"/>
                                        <p:tgtEl>
                                          <p:spTgt spid="11">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dissolv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5857"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25</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CBDD1DFD-57AA-E04E-B25B-F3E9EE2AAD12}"/>
              </a:ext>
            </a:extLst>
          </p:cNvPr>
          <p:cNvSpPr>
            <a:spLocks noChangeArrowheads="1"/>
          </p:cNvSpPr>
          <p:nvPr/>
        </p:nvSpPr>
        <p:spPr bwMode="auto">
          <a:xfrm>
            <a:off x="4417539" y="843941"/>
            <a:ext cx="4891290" cy="70291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5">
            <a:extLst>
              <a:ext uri="{FF2B5EF4-FFF2-40B4-BE49-F238E27FC236}">
                <a16:creationId xmlns:a16="http://schemas.microsoft.com/office/drawing/2014/main" id="{08C3B0A3-B3FB-8C4A-BA66-A33392E304E0}"/>
              </a:ext>
            </a:extLst>
          </p:cNvPr>
          <p:cNvSpPr>
            <a:spLocks noChangeArrowheads="1"/>
          </p:cNvSpPr>
          <p:nvPr/>
        </p:nvSpPr>
        <p:spPr bwMode="auto">
          <a:xfrm>
            <a:off x="5803900" y="3291839"/>
            <a:ext cx="6212059" cy="274337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here?</a:t>
            </a:r>
          </a:p>
          <a:p>
            <a:pPr marL="846646" lvl="1" indent="-383108">
              <a:spcBef>
                <a:spcPct val="20000"/>
              </a:spcBef>
              <a:buFontTx/>
              <a:buChar char="–"/>
            </a:pPr>
            <a:r>
              <a:rPr lang="en-US" sz="3600" b="1" i="1" dirty="0">
                <a:solidFill>
                  <a:srgbClr val="000000"/>
                </a:solidFill>
                <a:latin typeface="Arial" charset="0"/>
              </a:rPr>
              <a:t>Support sellers → buy</a:t>
            </a:r>
            <a:endParaRPr lang="en-US" sz="3600" b="1" dirty="0">
              <a:solidFill>
                <a:srgbClr val="000000"/>
              </a:solidFill>
              <a:latin typeface="Arial" charset="0"/>
            </a:endParaRPr>
          </a:p>
          <a:p>
            <a:pPr marL="846646" lvl="1" indent="-383108">
              <a:spcBef>
                <a:spcPct val="20000"/>
              </a:spcBef>
              <a:buFontTx/>
              <a:buChar char="–"/>
            </a:pPr>
            <a:r>
              <a:rPr lang="en-US" sz="3600" b="1" dirty="0">
                <a:solidFill>
                  <a:srgbClr val="000000"/>
                </a:solidFill>
                <a:latin typeface="Arial" charset="0"/>
              </a:rPr>
              <a:t>Tab row / Search on top</a:t>
            </a:r>
          </a:p>
          <a:p>
            <a:pPr marL="846646" lvl="1" indent="-383108">
              <a:spcBef>
                <a:spcPct val="20000"/>
              </a:spcBef>
              <a:buFontTx/>
              <a:buChar char="–"/>
            </a:pPr>
            <a:r>
              <a:rPr lang="en-US" altLang="ja-JP" sz="3600" b="1" dirty="0">
                <a:solidFill>
                  <a:srgbClr val="000000"/>
                </a:solidFill>
                <a:latin typeface="Arial" charset="0"/>
              </a:rPr>
              <a:t>Click on popular gifts</a:t>
            </a:r>
            <a:endParaRPr lang="en-US" sz="3600" b="1" dirty="0">
              <a:solidFill>
                <a:srgbClr val="000000"/>
              </a:solidFill>
              <a:latin typeface="Arial" charset="0"/>
            </a:endParaRPr>
          </a:p>
        </p:txBody>
      </p:sp>
      <p:sp>
        <p:nvSpPr>
          <p:cNvPr id="11" name="AutoShape 8">
            <a:extLst>
              <a:ext uri="{FF2B5EF4-FFF2-40B4-BE49-F238E27FC236}">
                <a16:creationId xmlns:a16="http://schemas.microsoft.com/office/drawing/2014/main" id="{11438FC7-4976-2E4B-8BF0-64235BE0DD3A}"/>
              </a:ext>
            </a:extLst>
          </p:cNvPr>
          <p:cNvSpPr>
            <a:spLocks noChangeArrowheads="1"/>
          </p:cNvSpPr>
          <p:nvPr/>
        </p:nvSpPr>
        <p:spPr bwMode="auto">
          <a:xfrm>
            <a:off x="906780" y="21191"/>
            <a:ext cx="9326880" cy="75930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10">
            <a:extLst>
              <a:ext uri="{FF2B5EF4-FFF2-40B4-BE49-F238E27FC236}">
                <a16:creationId xmlns:a16="http://schemas.microsoft.com/office/drawing/2014/main" id="{0BF4C2A2-15A3-F141-8615-9FF4CCDCE4C2}"/>
              </a:ext>
            </a:extLst>
          </p:cNvPr>
          <p:cNvSpPr>
            <a:spLocks noChangeArrowheads="1"/>
          </p:cNvSpPr>
          <p:nvPr/>
        </p:nvSpPr>
        <p:spPr bwMode="auto">
          <a:xfrm>
            <a:off x="842306" y="3664134"/>
            <a:ext cx="4263094" cy="259950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0495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5" presetID="9"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dissolv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1525831" y="0"/>
            <a:ext cx="9102241" cy="6857996"/>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2023</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26</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Line 10">
            <a:extLst>
              <a:ext uri="{FF2B5EF4-FFF2-40B4-BE49-F238E27FC236}">
                <a16:creationId xmlns:a16="http://schemas.microsoft.com/office/drawing/2014/main" id="{1ED9244D-FC21-B14C-BE0A-A2BB840A09C0}"/>
              </a:ext>
            </a:extLst>
          </p:cNvPr>
          <p:cNvSpPr>
            <a:spLocks noChangeShapeType="1"/>
          </p:cNvSpPr>
          <p:nvPr/>
        </p:nvSpPr>
        <p:spPr bwMode="auto">
          <a:xfrm>
            <a:off x="537636" y="6617853"/>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0" name="Rectangle 12">
            <a:extLst>
              <a:ext uri="{FF2B5EF4-FFF2-40B4-BE49-F238E27FC236}">
                <a16:creationId xmlns:a16="http://schemas.microsoft.com/office/drawing/2014/main" id="{60CFEB01-1BBC-484E-91CA-C574EF039AC4}"/>
              </a:ext>
            </a:extLst>
          </p:cNvPr>
          <p:cNvSpPr>
            <a:spLocks noChangeArrowheads="1"/>
          </p:cNvSpPr>
          <p:nvPr/>
        </p:nvSpPr>
        <p:spPr bwMode="auto">
          <a:xfrm>
            <a:off x="5803900" y="4274595"/>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600" b="1" dirty="0">
                <a:solidFill>
                  <a:srgbClr val="000000"/>
                </a:solidFill>
                <a:latin typeface="Arial" charset="0"/>
                <a:ea typeface="+mn-ea"/>
              </a:rPr>
              <a:t>Most important info visible without scrolling</a:t>
            </a:r>
            <a:endParaRPr lang="en-US" sz="3600" dirty="0">
              <a:latin typeface="Arial" charset="0"/>
              <a:ea typeface="+mn-ea"/>
            </a:endParaRPr>
          </a:p>
          <a:p>
            <a:pPr marL="311143" indent="-311143">
              <a:spcBef>
                <a:spcPct val="20000"/>
              </a:spcBef>
              <a:buFontTx/>
              <a:buChar char="•"/>
              <a:defRPr/>
            </a:pPr>
            <a:r>
              <a:rPr lang="en-US" sz="2800" b="1" dirty="0">
                <a:solidFill>
                  <a:srgbClr val="000000"/>
                </a:solidFill>
                <a:latin typeface="Arial" charset="0"/>
                <a:ea typeface="+mn-ea"/>
              </a:rPr>
              <a:t>ABOVE THE FOLD (I2)</a:t>
            </a:r>
          </a:p>
        </p:txBody>
      </p:sp>
    </p:spTree>
    <p:extLst>
      <p:ext uri="{BB962C8B-B14F-4D97-AF65-F5344CB8AC3E}">
        <p14:creationId xmlns:p14="http://schemas.microsoft.com/office/powerpoint/2010/main" val="40715501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27</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6980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28</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2" name="Rectangle 10">
            <a:extLst>
              <a:ext uri="{FF2B5EF4-FFF2-40B4-BE49-F238E27FC236}">
                <a16:creationId xmlns:a16="http://schemas.microsoft.com/office/drawing/2014/main" id="{43EF8E92-EE97-F847-BE17-DE33611CF282}"/>
              </a:ext>
            </a:extLst>
          </p:cNvPr>
          <p:cNvSpPr>
            <a:spLocks noChangeArrowheads="1"/>
          </p:cNvSpPr>
          <p:nvPr/>
        </p:nvSpPr>
        <p:spPr bwMode="auto">
          <a:xfrm>
            <a:off x="64771" y="1400919"/>
            <a:ext cx="7555229" cy="448172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sz="2800" b="1" dirty="0">
                <a:solidFill>
                  <a:srgbClr val="000000"/>
                </a:solidFill>
                <a:latin typeface="Arial" charset="0"/>
                <a:ea typeface="+mn-ea"/>
              </a:rPr>
              <a:t>What site am I at?</a:t>
            </a:r>
          </a:p>
          <a:p>
            <a:pPr marL="846646" lvl="1" indent="-383108">
              <a:spcBef>
                <a:spcPct val="20000"/>
              </a:spcBef>
              <a:buFontTx/>
              <a:buChar char="–"/>
              <a:defRPr/>
            </a:pPr>
            <a:r>
              <a:rPr lang="en-US" b="1" dirty="0">
                <a:solidFill>
                  <a:srgbClr val="000000"/>
                </a:solidFill>
                <a:latin typeface="Arial" charset="0"/>
                <a:ea typeface="+mn-ea"/>
              </a:rPr>
              <a:t>Logo in upper-left reinforces brand, can click to go to home</a:t>
            </a:r>
          </a:p>
          <a:p>
            <a:pPr marL="846646" lvl="1" indent="-383108">
              <a:spcBef>
                <a:spcPct val="20000"/>
              </a:spcBef>
              <a:buFontTx/>
              <a:buChar char="–"/>
              <a:defRPr/>
            </a:pPr>
            <a:r>
              <a:rPr lang="en-US" b="1" dirty="0">
                <a:solidFill>
                  <a:srgbClr val="000000"/>
                </a:solidFill>
                <a:latin typeface="Arial" charset="0"/>
                <a:ea typeface="+mn-ea"/>
              </a:rPr>
              <a:t>Same font, layout, color scheme also reinforces</a:t>
            </a:r>
          </a:p>
          <a:p>
            <a:pPr marL="846646" lvl="1" indent="-383108">
              <a:spcBef>
                <a:spcPct val="20000"/>
              </a:spcBef>
              <a:buFontTx/>
              <a:buChar char="–"/>
              <a:defRPr/>
            </a:pPr>
            <a:r>
              <a:rPr lang="en-US" b="1" dirty="0">
                <a:solidFill>
                  <a:srgbClr val="000000"/>
                </a:solidFill>
                <a:latin typeface="Arial" charset="0"/>
                <a:ea typeface="+mn-ea"/>
              </a:rPr>
              <a:t>examples of </a:t>
            </a:r>
            <a:r>
              <a:rPr lang="en-US" sz="2600" b="1" dirty="0">
                <a:solidFill>
                  <a:srgbClr val="000000"/>
                </a:solidFill>
                <a:latin typeface="Arial" charset="0"/>
                <a:ea typeface="+mn-ea"/>
              </a:rPr>
              <a:t>SITE BRANDING (E1)</a:t>
            </a:r>
          </a:p>
          <a:p>
            <a:pPr marL="846646" lvl="1" indent="-383108">
              <a:spcBef>
                <a:spcPct val="20000"/>
              </a:spcBef>
              <a:buFontTx/>
              <a:buChar char="–"/>
              <a:defRPr/>
            </a:pPr>
            <a:r>
              <a:rPr lang="en-US" b="1" dirty="0">
                <a:solidFill>
                  <a:srgbClr val="000000"/>
                </a:solidFill>
                <a:latin typeface="Arial" charset="0"/>
                <a:ea typeface="+mn-ea"/>
              </a:rPr>
              <a:t>price emphasizes I can buy</a:t>
            </a:r>
          </a:p>
          <a:p>
            <a:pPr marL="846646" lvl="1" indent="-383108">
              <a:spcBef>
                <a:spcPct val="20000"/>
              </a:spcBef>
              <a:buFontTx/>
              <a:buChar char="–"/>
              <a:defRPr/>
            </a:pPr>
            <a:r>
              <a:rPr lang="en-US" sz="2600" b="1" dirty="0">
                <a:solidFill>
                  <a:srgbClr val="000000"/>
                </a:solidFill>
                <a:latin typeface="Arial" charset="0"/>
              </a:rPr>
              <a:t>i.e., PERSONAL E-COMMERCE (A1)</a:t>
            </a:r>
          </a:p>
          <a:p>
            <a:pPr marL="846646" lvl="1" indent="-383108">
              <a:spcBef>
                <a:spcPct val="20000"/>
              </a:spcBef>
              <a:buFontTx/>
              <a:buChar char="–"/>
              <a:defRPr/>
            </a:pPr>
            <a:endParaRPr lang="en-US" sz="2667" dirty="0">
              <a:solidFill>
                <a:srgbClr val="000000"/>
              </a:solidFill>
              <a:latin typeface="Arial" charset="0"/>
              <a:ea typeface="+mn-ea"/>
            </a:endParaRPr>
          </a:p>
        </p:txBody>
      </p:sp>
      <p:sp>
        <p:nvSpPr>
          <p:cNvPr id="13" name="AutoShape 3">
            <a:extLst>
              <a:ext uri="{FF2B5EF4-FFF2-40B4-BE49-F238E27FC236}">
                <a16:creationId xmlns:a16="http://schemas.microsoft.com/office/drawing/2014/main" id="{E4B21E15-4737-234B-A229-D818B71C547E}"/>
              </a:ext>
            </a:extLst>
          </p:cNvPr>
          <p:cNvSpPr>
            <a:spLocks noChangeArrowheads="1"/>
          </p:cNvSpPr>
          <p:nvPr/>
        </p:nvSpPr>
        <p:spPr bwMode="auto">
          <a:xfrm>
            <a:off x="7815124" y="3049184"/>
            <a:ext cx="1427935" cy="60079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3">
            <a:extLst>
              <a:ext uri="{FF2B5EF4-FFF2-40B4-BE49-F238E27FC236}">
                <a16:creationId xmlns:a16="http://schemas.microsoft.com/office/drawing/2014/main" id="{EC3DFFF0-C5AC-094A-B63A-F59C2A415BB5}"/>
              </a:ext>
            </a:extLst>
          </p:cNvPr>
          <p:cNvSpPr>
            <a:spLocks noChangeArrowheads="1"/>
          </p:cNvSpPr>
          <p:nvPr/>
        </p:nvSpPr>
        <p:spPr bwMode="auto">
          <a:xfrm>
            <a:off x="896165" y="10024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88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29</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Tree>
    <p:extLst>
      <p:ext uri="{BB962C8B-B14F-4D97-AF65-F5344CB8AC3E}">
        <p14:creationId xmlns:p14="http://schemas.microsoft.com/office/powerpoint/2010/main" val="320749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3</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048002"/>
            <a:ext cx="9765792" cy="5787834"/>
          </a:xfrm>
          <a:prstGeom prst="rect">
            <a:avLst/>
          </a:prstGeom>
        </p:spPr>
      </p:pic>
    </p:spTree>
    <p:extLst>
      <p:ext uri="{BB962C8B-B14F-4D97-AF65-F5344CB8AC3E}">
        <p14:creationId xmlns:p14="http://schemas.microsoft.com/office/powerpoint/2010/main" val="256790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30</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
        <p:nvSpPr>
          <p:cNvPr id="3" name="TextBox 2">
            <a:extLst>
              <a:ext uri="{FF2B5EF4-FFF2-40B4-BE49-F238E27FC236}">
                <a16:creationId xmlns:a16="http://schemas.microsoft.com/office/drawing/2014/main" id="{5CBB205B-C5AA-1740-AD9B-975B887A16D5}"/>
              </a:ext>
            </a:extLst>
          </p:cNvPr>
          <p:cNvSpPr txBox="1"/>
          <p:nvPr/>
        </p:nvSpPr>
        <p:spPr>
          <a:xfrm>
            <a:off x="892346" y="811524"/>
            <a:ext cx="2917654" cy="215444"/>
          </a:xfrm>
          <a:prstGeom prst="rect">
            <a:avLst/>
          </a:prstGeom>
          <a:noFill/>
        </p:spPr>
        <p:txBody>
          <a:bodyPr wrap="square" rtlCol="0">
            <a:spAutoFit/>
          </a:bodyPr>
          <a:lstStyle/>
          <a:p>
            <a:r>
              <a:rPr lang="en-US" sz="800" dirty="0">
                <a:solidFill>
                  <a:schemeClr val="bg2"/>
                </a:solidFill>
                <a:latin typeface="Helvetica" pitchFamily="2" charset="0"/>
              </a:rPr>
              <a:t>Home  &gt;  Jewelry &amp; Accessories  &gt;  Watches</a:t>
            </a:r>
          </a:p>
        </p:txBody>
      </p:sp>
      <p:sp>
        <p:nvSpPr>
          <p:cNvPr id="17" name="TextBox 16">
            <a:extLst>
              <a:ext uri="{FF2B5EF4-FFF2-40B4-BE49-F238E27FC236}">
                <a16:creationId xmlns:a16="http://schemas.microsoft.com/office/drawing/2014/main" id="{82E75CA6-9423-D545-A629-44253594FC30}"/>
              </a:ext>
            </a:extLst>
          </p:cNvPr>
          <p:cNvSpPr txBox="1"/>
          <p:nvPr/>
        </p:nvSpPr>
        <p:spPr>
          <a:xfrm>
            <a:off x="1707686" y="174930"/>
            <a:ext cx="2917654" cy="230832"/>
          </a:xfrm>
          <a:prstGeom prst="rect">
            <a:avLst/>
          </a:prstGeom>
          <a:solidFill>
            <a:srgbClr val="F4F4F4"/>
          </a:solidFill>
        </p:spPr>
        <p:txBody>
          <a:bodyPr wrap="square" rtlCol="0">
            <a:spAutoFit/>
          </a:bodyPr>
          <a:lstStyle/>
          <a:p>
            <a:r>
              <a:rPr lang="en-US" sz="900" dirty="0">
                <a:solidFill>
                  <a:schemeClr val="bg2"/>
                </a:solidFill>
                <a:latin typeface="Helvetica" pitchFamily="2" charset="0"/>
              </a:rPr>
              <a:t>Watches</a:t>
            </a:r>
          </a:p>
        </p:txBody>
      </p:sp>
      <p:sp>
        <p:nvSpPr>
          <p:cNvPr id="18" name="TextBox 17">
            <a:extLst>
              <a:ext uri="{FF2B5EF4-FFF2-40B4-BE49-F238E27FC236}">
                <a16:creationId xmlns:a16="http://schemas.microsoft.com/office/drawing/2014/main" id="{337A53E3-3B8F-FE4E-984B-F52F2D909785}"/>
              </a:ext>
            </a:extLst>
          </p:cNvPr>
          <p:cNvSpPr txBox="1"/>
          <p:nvPr/>
        </p:nvSpPr>
        <p:spPr>
          <a:xfrm>
            <a:off x="1964226" y="559238"/>
            <a:ext cx="1286974" cy="261610"/>
          </a:xfrm>
          <a:prstGeom prst="rect">
            <a:avLst/>
          </a:prstGeom>
          <a:solidFill>
            <a:srgbClr val="F4F4F4"/>
          </a:solidFill>
        </p:spPr>
        <p:txBody>
          <a:bodyPr wrap="square" rtlCol="0">
            <a:spAutoFit/>
          </a:bodyPr>
          <a:lstStyle/>
          <a:p>
            <a:r>
              <a:rPr lang="en-US" sz="800" spc="10" dirty="0">
                <a:solidFill>
                  <a:srgbClr val="F15F18"/>
                </a:solidFill>
                <a:latin typeface="Helvetica" pitchFamily="2" charset="0"/>
              </a:rPr>
              <a:t>Jewelry &amp; Accessories</a:t>
            </a:r>
          </a:p>
          <a:p>
            <a:endParaRPr lang="en-US" sz="300" spc="10" dirty="0">
              <a:solidFill>
                <a:schemeClr val="bg2"/>
              </a:solidFill>
              <a:latin typeface="Helvetica" pitchFamily="2" charset="0"/>
            </a:endParaRPr>
          </a:p>
        </p:txBody>
      </p:sp>
      <p:sp>
        <p:nvSpPr>
          <p:cNvPr id="19" name="AutoShape 4">
            <a:extLst>
              <a:ext uri="{FF2B5EF4-FFF2-40B4-BE49-F238E27FC236}">
                <a16:creationId xmlns:a16="http://schemas.microsoft.com/office/drawing/2014/main" id="{6F25F378-E54C-0144-83BC-0076105E3F86}"/>
              </a:ext>
            </a:extLst>
          </p:cNvPr>
          <p:cNvSpPr>
            <a:spLocks noChangeArrowheads="1"/>
          </p:cNvSpPr>
          <p:nvPr/>
        </p:nvSpPr>
        <p:spPr bwMode="auto">
          <a:xfrm>
            <a:off x="850852" y="762156"/>
            <a:ext cx="2280968" cy="3079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0" name="AutoShape 6">
            <a:extLst>
              <a:ext uri="{FF2B5EF4-FFF2-40B4-BE49-F238E27FC236}">
                <a16:creationId xmlns:a16="http://schemas.microsoft.com/office/drawing/2014/main" id="{53AD29BA-2191-8140-B1D5-15FFDB713F94}"/>
              </a:ext>
            </a:extLst>
          </p:cNvPr>
          <p:cNvSpPr>
            <a:spLocks noChangeArrowheads="1"/>
          </p:cNvSpPr>
          <p:nvPr/>
        </p:nvSpPr>
        <p:spPr bwMode="auto">
          <a:xfrm>
            <a:off x="850852" y="455130"/>
            <a:ext cx="10396268" cy="43098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1" name="AutoShape 4">
            <a:extLst>
              <a:ext uri="{FF2B5EF4-FFF2-40B4-BE49-F238E27FC236}">
                <a16:creationId xmlns:a16="http://schemas.microsoft.com/office/drawing/2014/main" id="{E8CB2744-3BDB-1541-B655-A6A3E46533D7}"/>
              </a:ext>
            </a:extLst>
          </p:cNvPr>
          <p:cNvSpPr>
            <a:spLocks noChangeArrowheads="1"/>
          </p:cNvSpPr>
          <p:nvPr/>
        </p:nvSpPr>
        <p:spPr bwMode="auto">
          <a:xfrm>
            <a:off x="1589542" y="45723"/>
            <a:ext cx="8529818" cy="4482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11842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31</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AutoShape 4">
            <a:extLst>
              <a:ext uri="{FF2B5EF4-FFF2-40B4-BE49-F238E27FC236}">
                <a16:creationId xmlns:a16="http://schemas.microsoft.com/office/drawing/2014/main" id="{FA6758D3-2341-D446-A5A4-E92B366EB801}"/>
              </a:ext>
            </a:extLst>
          </p:cNvPr>
          <p:cNvSpPr>
            <a:spLocks noChangeArrowheads="1"/>
          </p:cNvSpPr>
          <p:nvPr/>
        </p:nvSpPr>
        <p:spPr bwMode="auto">
          <a:xfrm>
            <a:off x="7741920" y="5748578"/>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Rectangle 5">
            <a:extLst>
              <a:ext uri="{FF2B5EF4-FFF2-40B4-BE49-F238E27FC236}">
                <a16:creationId xmlns:a16="http://schemas.microsoft.com/office/drawing/2014/main" id="{0C510492-0102-E94A-9151-39B38905EE62}"/>
              </a:ext>
            </a:extLst>
          </p:cNvPr>
          <p:cNvSpPr>
            <a:spLocks noChangeArrowheads="1"/>
          </p:cNvSpPr>
          <p:nvPr/>
        </p:nvSpPr>
        <p:spPr bwMode="auto">
          <a:xfrm>
            <a:off x="279273" y="1191727"/>
            <a:ext cx="7210213" cy="37570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Can I trust this seller? </a:t>
            </a:r>
          </a:p>
          <a:p>
            <a:pPr marL="846646" lvl="1" indent="-383108">
              <a:spcBef>
                <a:spcPct val="20000"/>
              </a:spcBef>
              <a:buFontTx/>
              <a:buChar char="–"/>
              <a:defRPr/>
            </a:pPr>
            <a:r>
              <a:rPr lang="en-US" sz="3600" b="1" dirty="0">
                <a:solidFill>
                  <a:srgbClr val="000000"/>
                </a:solidFill>
                <a:latin typeface="Arial" charset="0"/>
                <a:ea typeface="+mn-ea"/>
              </a:rPr>
              <a:t>Who am I buying from?</a:t>
            </a:r>
          </a:p>
          <a:p>
            <a:pPr marL="846646" lvl="1" indent="-383108">
              <a:spcBef>
                <a:spcPct val="20000"/>
              </a:spcBef>
              <a:buFontTx/>
              <a:buChar char="–"/>
              <a:defRPr/>
            </a:pPr>
            <a:r>
              <a:rPr lang="en-US" sz="3600" b="1" dirty="0">
                <a:solidFill>
                  <a:srgbClr val="000000"/>
                </a:solidFill>
                <a:latin typeface="Arial" charset="0"/>
                <a:ea typeface="+mn-ea"/>
              </a:rPr>
              <a:t>Are they reputable?</a:t>
            </a:r>
          </a:p>
          <a:p>
            <a:pPr marL="1456230" lvl="2" indent="-383108">
              <a:spcBef>
                <a:spcPct val="20000"/>
              </a:spcBef>
              <a:buFontTx/>
              <a:buChar char="–"/>
              <a:defRPr/>
            </a:pPr>
            <a:r>
              <a:rPr lang="en-US" sz="2800" b="1" dirty="0">
                <a:solidFill>
                  <a:srgbClr val="000000"/>
                </a:solidFill>
                <a:latin typeface="Arial" charset="0"/>
                <a:ea typeface="+mn-ea"/>
              </a:rPr>
              <a:t>aside: what do stars mean?</a:t>
            </a:r>
          </a:p>
          <a:p>
            <a:pPr marL="846645" lvl="1" indent="-383108">
              <a:spcBef>
                <a:spcPct val="20000"/>
              </a:spcBef>
              <a:buFontTx/>
              <a:buChar char="–"/>
              <a:defRPr/>
            </a:pPr>
            <a:r>
              <a:rPr lang="en-US" sz="3600" b="1" dirty="0">
                <a:solidFill>
                  <a:srgbClr val="000000"/>
                </a:solidFill>
                <a:latin typeface="Arial" charset="0"/>
                <a:ea typeface="+mn-ea"/>
              </a:rPr>
              <a:t>Do people like the product?</a:t>
            </a:r>
          </a:p>
          <a:p>
            <a:pPr marL="846646" lvl="1" indent="-383108">
              <a:spcBef>
                <a:spcPct val="20000"/>
              </a:spcBef>
              <a:buFontTx/>
              <a:buChar char="–"/>
              <a:defRPr/>
            </a:pPr>
            <a:r>
              <a:rPr lang="en-US" sz="3600" b="1" dirty="0">
                <a:solidFill>
                  <a:srgbClr val="000000"/>
                </a:solidFill>
                <a:latin typeface="Arial" charset="0"/>
                <a:ea typeface="+mn-ea"/>
              </a:rPr>
              <a:t>What about shipping cost?</a:t>
            </a:r>
          </a:p>
        </p:txBody>
      </p:sp>
      <p:sp>
        <p:nvSpPr>
          <p:cNvPr id="13" name="AutoShape 4">
            <a:extLst>
              <a:ext uri="{FF2B5EF4-FFF2-40B4-BE49-F238E27FC236}">
                <a16:creationId xmlns:a16="http://schemas.microsoft.com/office/drawing/2014/main" id="{241BA678-B877-CB4D-9F0F-471C8258262A}"/>
              </a:ext>
            </a:extLst>
          </p:cNvPr>
          <p:cNvSpPr>
            <a:spLocks noChangeArrowheads="1"/>
          </p:cNvSpPr>
          <p:nvPr/>
        </p:nvSpPr>
        <p:spPr bwMode="auto">
          <a:xfrm>
            <a:off x="717423" y="5434974"/>
            <a:ext cx="4776597" cy="1113704"/>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4">
            <a:extLst>
              <a:ext uri="{FF2B5EF4-FFF2-40B4-BE49-F238E27FC236}">
                <a16:creationId xmlns:a16="http://schemas.microsoft.com/office/drawing/2014/main" id="{4F1F4616-169C-CD47-978B-39D3521EA948}"/>
              </a:ext>
            </a:extLst>
          </p:cNvPr>
          <p:cNvSpPr>
            <a:spLocks noChangeArrowheads="1"/>
          </p:cNvSpPr>
          <p:nvPr/>
        </p:nvSpPr>
        <p:spPr bwMode="auto">
          <a:xfrm>
            <a:off x="7656678" y="940983"/>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AutoShape 4">
            <a:extLst>
              <a:ext uri="{FF2B5EF4-FFF2-40B4-BE49-F238E27FC236}">
                <a16:creationId xmlns:a16="http://schemas.microsoft.com/office/drawing/2014/main" id="{8E417879-03C5-4942-9A7E-527E0F991F96}"/>
              </a:ext>
            </a:extLst>
          </p:cNvPr>
          <p:cNvSpPr>
            <a:spLocks noChangeArrowheads="1"/>
          </p:cNvSpPr>
          <p:nvPr/>
        </p:nvSpPr>
        <p:spPr bwMode="auto">
          <a:xfrm>
            <a:off x="7741919" y="2333744"/>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56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4.07407E-6 L 0 -0.10347 " pathEditMode="relative" rAng="0" ptsTypes="AA">
                                      <p:cBhvr>
                                        <p:cTn id="16" dur="1000" fill="hold"/>
                                        <p:tgtEl>
                                          <p:spTgt spid="5"/>
                                        </p:tgtEl>
                                        <p:attrNameLst>
                                          <p:attrName>ppt_x</p:attrName>
                                          <p:attrName>ppt_y</p:attrName>
                                        </p:attrNameLst>
                                      </p:cBhvr>
                                      <p:rCtr x="0" y="-5185"/>
                                    </p:animMotion>
                                  </p:childTnLst>
                                </p:cTn>
                              </p:par>
                              <p:par>
                                <p:cTn id="17" presetID="1"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0"/>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Autumn 2023</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32</a:t>
            </a:fld>
            <a:endParaRPr lang="en-US"/>
          </a:p>
        </p:txBody>
      </p:sp>
      <p:sp>
        <p:nvSpPr>
          <p:cNvPr id="41991" name="Line 7"/>
          <p:cNvSpPr>
            <a:spLocks noChangeShapeType="1"/>
          </p:cNvSpPr>
          <p:nvPr/>
        </p:nvSpPr>
        <p:spPr bwMode="auto">
          <a:xfrm>
            <a:off x="700132" y="6712597"/>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379336" name="Rectangle 8"/>
          <p:cNvSpPr>
            <a:spLocks noChangeArrowheads="1"/>
          </p:cNvSpPr>
          <p:nvPr/>
        </p:nvSpPr>
        <p:spPr bwMode="auto">
          <a:xfrm>
            <a:off x="5731933" y="4569064"/>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sz="3733" b="1" dirty="0">
                <a:solidFill>
                  <a:srgbClr val="000000"/>
                </a:solidFill>
                <a:latin typeface="Arial" charset="0"/>
              </a:rPr>
              <a:t>The Fold</a:t>
            </a:r>
          </a:p>
          <a:p>
            <a:pPr marL="846646" lvl="1" indent="-383108">
              <a:spcBef>
                <a:spcPct val="20000"/>
              </a:spcBef>
              <a:buFontTx/>
              <a:buChar char="–"/>
            </a:pPr>
            <a:r>
              <a:rPr lang="en-US" b="1" dirty="0">
                <a:solidFill>
                  <a:srgbClr val="000000"/>
                </a:solidFill>
                <a:latin typeface="Arial" charset="0"/>
              </a:rPr>
              <a:t>Hmm, what’s below here?</a:t>
            </a:r>
            <a:endParaRPr lang="en-US" sz="2800" dirty="0">
              <a:solidFill>
                <a:srgbClr val="000000"/>
              </a:solidFill>
              <a:latin typeface="Arial" charset="0"/>
            </a:endParaRPr>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2365457"/>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Autumn 2023</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33</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225281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2931" y="7769614"/>
            <a:ext cx="2540000" cy="457200"/>
          </a:xfrm>
        </p:spPr>
        <p:txBody>
          <a:bodyPr/>
          <a:lstStyle/>
          <a:p>
            <a:pPr>
              <a:defRPr/>
            </a:pPr>
            <a:r>
              <a:rPr lang="en-US"/>
              <a:t>Autumn 2023</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34</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pic>
        <p:nvPicPr>
          <p:cNvPr id="13" name="Picture 12">
            <a:extLst>
              <a:ext uri="{FF2B5EF4-FFF2-40B4-BE49-F238E27FC236}">
                <a16:creationId xmlns:a16="http://schemas.microsoft.com/office/drawing/2014/main" id="{E01C38DF-6AA1-7E48-8FF4-E8A6C2CB0AD1}"/>
              </a:ext>
            </a:extLst>
          </p:cNvPr>
          <p:cNvPicPr>
            <a:picLocks noChangeAspect="1"/>
          </p:cNvPicPr>
          <p:nvPr/>
        </p:nvPicPr>
        <p:blipFill>
          <a:blip r:embed="rId3"/>
          <a:stretch>
            <a:fillRect/>
          </a:stretch>
        </p:blipFill>
        <p:spPr>
          <a:xfrm>
            <a:off x="0" y="0"/>
            <a:ext cx="12186143" cy="9188407"/>
          </a:xfrm>
          <a:prstGeom prst="rect">
            <a:avLst/>
          </a:prstGeom>
        </p:spPr>
      </p:pic>
    </p:spTree>
    <p:extLst>
      <p:ext uri="{BB962C8B-B14F-4D97-AF65-F5344CB8AC3E}">
        <p14:creationId xmlns:p14="http://schemas.microsoft.com/office/powerpoint/2010/main" val="130959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2.59259E-6 L 4.16667E-7 -0.32871 " pathEditMode="relative" rAng="0" ptsTypes="AA">
                                      <p:cBhvr>
                                        <p:cTn id="6" dur="2000" fill="hold"/>
                                        <p:tgtEl>
                                          <p:spTgt spid="13"/>
                                        </p:tgtEl>
                                        <p:attrNameLst>
                                          <p:attrName>ppt_x</p:attrName>
                                          <p:attrName>ppt_y</p:attrName>
                                        </p:attrNameLst>
                                      </p:cBhvr>
                                      <p:rCtr x="0" y="-1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35</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extLst>
      <p:ext uri="{BB962C8B-B14F-4D97-AF65-F5344CB8AC3E}">
        <p14:creationId xmlns:p14="http://schemas.microsoft.com/office/powerpoint/2010/main" val="2660513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36</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Rectangle 9">
            <a:extLst>
              <a:ext uri="{FF2B5EF4-FFF2-40B4-BE49-F238E27FC236}">
                <a16:creationId xmlns:a16="http://schemas.microsoft.com/office/drawing/2014/main" id="{A5D2B7B7-022A-E54D-9F57-E7EF1F3AED17}"/>
              </a:ext>
            </a:extLst>
          </p:cNvPr>
          <p:cNvSpPr>
            <a:spLocks noChangeArrowheads="1"/>
          </p:cNvSpPr>
          <p:nvPr/>
        </p:nvSpPr>
        <p:spPr bwMode="auto">
          <a:xfrm>
            <a:off x="196266" y="3538204"/>
            <a:ext cx="7477074" cy="307957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What site am I at? </a:t>
            </a:r>
          </a:p>
          <a:p>
            <a:pPr marL="846646" lvl="1" indent="-383108">
              <a:spcBef>
                <a:spcPct val="20000"/>
              </a:spcBef>
              <a:buFontTx/>
              <a:buChar char="–"/>
              <a:defRPr/>
            </a:pPr>
            <a:r>
              <a:rPr lang="en-US" sz="3600" b="1" dirty="0">
                <a:solidFill>
                  <a:srgbClr val="000000"/>
                </a:solidFill>
                <a:latin typeface="Arial" charset="0"/>
                <a:ea typeface="+mn-ea"/>
              </a:rPr>
              <a:t>Logo in upper-left</a:t>
            </a:r>
          </a:p>
          <a:p>
            <a:pPr marL="846646" lvl="1" indent="-383108">
              <a:spcBef>
                <a:spcPct val="20000"/>
              </a:spcBef>
              <a:buFontTx/>
              <a:buChar char="–"/>
              <a:defRPr/>
            </a:pPr>
            <a:r>
              <a:rPr lang="en-US" sz="3600" b="1" dirty="0">
                <a:solidFill>
                  <a:srgbClr val="000000"/>
                </a:solidFill>
                <a:latin typeface="Arial" charset="0"/>
                <a:ea typeface="+mn-ea"/>
              </a:rPr>
              <a:t>Colors, layout, font</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a:p>
            <a:pPr marL="846646" lvl="1" indent="-383108">
              <a:spcBef>
                <a:spcPct val="20000"/>
              </a:spcBef>
              <a:buFontTx/>
              <a:buChar char="•"/>
              <a:defRPr/>
            </a:pPr>
            <a:endParaRPr lang="en-US" sz="4267" b="1" dirty="0">
              <a:solidFill>
                <a:srgbClr val="000000"/>
              </a:solidFill>
              <a:latin typeface="Arial" charset="0"/>
              <a:ea typeface="+mn-ea"/>
            </a:endParaRPr>
          </a:p>
        </p:txBody>
      </p:sp>
    </p:spTree>
    <p:extLst>
      <p:ext uri="{BB962C8B-B14F-4D97-AF65-F5344CB8AC3E}">
        <p14:creationId xmlns:p14="http://schemas.microsoft.com/office/powerpoint/2010/main" val="315776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37</a:t>
            </a:fld>
            <a:endParaRPr lang="en-US"/>
          </a:p>
        </p:txBody>
      </p:sp>
      <p:sp>
        <p:nvSpPr>
          <p:cNvPr id="1308689" name="AutoShape 17"/>
          <p:cNvSpPr>
            <a:spLocks noChangeArrowheads="1"/>
          </p:cNvSpPr>
          <p:nvPr/>
        </p:nvSpPr>
        <p:spPr bwMode="auto">
          <a:xfrm>
            <a:off x="7947970" y="411899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1" name="Rectangle 8">
            <a:extLst>
              <a:ext uri="{FF2B5EF4-FFF2-40B4-BE49-F238E27FC236}">
                <a16:creationId xmlns:a16="http://schemas.microsoft.com/office/drawing/2014/main" id="{ED8AAEC8-DB93-8143-9482-F8EA099A8F6A}"/>
              </a:ext>
            </a:extLst>
          </p:cNvPr>
          <p:cNvSpPr>
            <a:spLocks noChangeArrowheads="1"/>
          </p:cNvSpPr>
          <p:nvPr/>
        </p:nvSpPr>
        <p:spPr bwMode="auto">
          <a:xfrm>
            <a:off x="121370" y="3665010"/>
            <a:ext cx="7765330" cy="312377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Where am I in the site?</a:t>
            </a:r>
          </a:p>
          <a:p>
            <a:pPr marL="846646" lvl="1" indent="-383108">
              <a:spcBef>
                <a:spcPct val="20000"/>
              </a:spcBef>
              <a:buFontTx/>
              <a:buChar char="–"/>
            </a:pPr>
            <a:r>
              <a:rPr lang="en-US" sz="2800" b="1" dirty="0">
                <a:solidFill>
                  <a:srgbClr val="000000"/>
                </a:solidFill>
                <a:latin typeface="Arial" charset="0"/>
              </a:rPr>
              <a:t>Last button clicked was </a:t>
            </a:r>
            <a:r>
              <a:rPr lang="ja-JP" altLang="en-US" sz="2800" b="1" dirty="0">
                <a:solidFill>
                  <a:srgbClr val="000000"/>
                </a:solidFill>
                <a:latin typeface="Arial" charset="0"/>
              </a:rPr>
              <a:t>“</a:t>
            </a:r>
            <a:r>
              <a:rPr lang="en-US" sz="2800" b="1" dirty="0">
                <a:solidFill>
                  <a:srgbClr val="000000"/>
                </a:solidFill>
                <a:latin typeface="Arial" charset="0"/>
              </a:rPr>
              <a:t>Add to cart!</a:t>
            </a:r>
            <a:r>
              <a:rPr lang="ja-JP" altLang="en-US" sz="2800" b="1" dirty="0">
                <a:solidFill>
                  <a:srgbClr val="000000"/>
                </a:solidFill>
                <a:latin typeface="Arial" charset="0"/>
              </a:rPr>
              <a:t>”</a:t>
            </a:r>
            <a:endParaRPr lang="en-US" sz="2800" b="1" dirty="0">
              <a:solidFill>
                <a:srgbClr val="000000"/>
              </a:solidFill>
              <a:latin typeface="Arial" charset="0"/>
            </a:endParaRPr>
          </a:p>
          <a:p>
            <a:pPr marL="846646" lvl="1" indent="-383108">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in your cart</a:t>
            </a:r>
            <a:r>
              <a:rPr lang="ja-JP" altLang="en-US" sz="2800" b="1">
                <a:solidFill>
                  <a:srgbClr val="000000"/>
                </a:solidFill>
                <a:latin typeface="Arial" charset="0"/>
              </a:rPr>
              <a:t>”</a:t>
            </a:r>
            <a:r>
              <a:rPr lang="en-US" sz="2800" b="1" dirty="0">
                <a:solidFill>
                  <a:srgbClr val="000000"/>
                </a:solidFill>
                <a:latin typeface="Arial" charset="0"/>
              </a:rPr>
              <a:t> &amp; </a:t>
            </a:r>
            <a:r>
              <a:rPr lang="ja-JP" altLang="en-US" sz="2800" b="1" dirty="0">
                <a:solidFill>
                  <a:srgbClr val="000000"/>
                </a:solidFill>
                <a:latin typeface="Arial" charset="0"/>
              </a:rPr>
              <a:t>“</a:t>
            </a:r>
            <a:r>
              <a:rPr lang="en-US" sz="2800" b="1" dirty="0">
                <a:solidFill>
                  <a:srgbClr val="000000"/>
                </a:solidFill>
                <a:latin typeface="Arial" charset="0"/>
              </a:rPr>
              <a:t>Proceed to Checkout</a:t>
            </a:r>
            <a:r>
              <a:rPr lang="ja-JP" altLang="en-US" sz="2800" b="1" dirty="0">
                <a:solidFill>
                  <a:srgbClr val="000000"/>
                </a:solidFill>
                <a:latin typeface="Arial" charset="0"/>
              </a:rPr>
              <a:t>”</a:t>
            </a:r>
            <a:r>
              <a:rPr lang="en-US" sz="2800" b="1" dirty="0">
                <a:solidFill>
                  <a:srgbClr val="000000"/>
                </a:solidFill>
                <a:latin typeface="Arial" charset="0"/>
              </a:rPr>
              <a:t> reinforce I’m on </a:t>
            </a:r>
            <a:r>
              <a:rPr lang="ja-JP" altLang="en-US" sz="2800" b="1">
                <a:solidFill>
                  <a:srgbClr val="000000"/>
                </a:solidFill>
                <a:latin typeface="Arial" charset="0"/>
              </a:rPr>
              <a:t>“</a:t>
            </a:r>
            <a:r>
              <a:rPr lang="en-US" sz="2800" b="1" dirty="0">
                <a:solidFill>
                  <a:srgbClr val="000000"/>
                </a:solidFill>
                <a:latin typeface="Arial" charset="0"/>
              </a:rPr>
              <a:t>the right page</a:t>
            </a:r>
            <a:r>
              <a:rPr lang="ja-JP" altLang="en-US" sz="2800" b="1">
                <a:solidFill>
                  <a:srgbClr val="000000"/>
                </a:solidFill>
                <a:latin typeface="Arial" charset="0"/>
              </a:rPr>
              <a:t>”</a:t>
            </a:r>
            <a:endParaRPr lang="en-US" altLang="ja-JP" sz="2800" b="1" dirty="0">
              <a:solidFill>
                <a:srgbClr val="000000"/>
              </a:solidFill>
              <a:latin typeface="Arial" charset="0"/>
            </a:endParaRPr>
          </a:p>
          <a:p>
            <a:pPr marL="846646" lvl="1" indent="-383108">
              <a:spcBef>
                <a:spcPct val="20000"/>
              </a:spcBef>
              <a:buFontTx/>
              <a:buChar char="–"/>
            </a:pPr>
            <a:r>
              <a:rPr lang="en-US" sz="2800" b="1" dirty="0">
                <a:solidFill>
                  <a:srgbClr val="000000"/>
                </a:solidFill>
                <a:latin typeface="Arial" charset="0"/>
              </a:rPr>
              <a:t>shopping cart icon changed</a:t>
            </a:r>
          </a:p>
          <a:p>
            <a:pPr marL="846646" lvl="1" indent="-383108">
              <a:spcBef>
                <a:spcPct val="20000"/>
              </a:spcBef>
              <a:buFontTx/>
              <a:buChar char="–"/>
            </a:pPr>
            <a:r>
              <a:rPr lang="en-US" sz="2400" b="1" dirty="0">
                <a:solidFill>
                  <a:srgbClr val="000000"/>
                </a:solidFill>
                <a:latin typeface="Arial" charset="0"/>
              </a:rPr>
              <a:t>SHOPPING CART (F3)</a:t>
            </a:r>
          </a:p>
        </p:txBody>
      </p:sp>
      <p:sp>
        <p:nvSpPr>
          <p:cNvPr id="12" name="AutoShape 17">
            <a:extLst>
              <a:ext uri="{FF2B5EF4-FFF2-40B4-BE49-F238E27FC236}">
                <a16:creationId xmlns:a16="http://schemas.microsoft.com/office/drawing/2014/main" id="{4C46D9FD-3913-4D4A-9226-8FE6C23C1833}"/>
              </a:ext>
            </a:extLst>
          </p:cNvPr>
          <p:cNvSpPr>
            <a:spLocks noChangeArrowheads="1"/>
          </p:cNvSpPr>
          <p:nvPr/>
        </p:nvSpPr>
        <p:spPr bwMode="auto">
          <a:xfrm>
            <a:off x="754380" y="925201"/>
            <a:ext cx="244602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17">
            <a:extLst>
              <a:ext uri="{FF2B5EF4-FFF2-40B4-BE49-F238E27FC236}">
                <a16:creationId xmlns:a16="http://schemas.microsoft.com/office/drawing/2014/main" id="{F9A6DE0C-C485-3149-B6E8-89398ADBF8DC}"/>
              </a:ext>
            </a:extLst>
          </p:cNvPr>
          <p:cNvSpPr>
            <a:spLocks noChangeArrowheads="1"/>
          </p:cNvSpPr>
          <p:nvPr/>
        </p:nvSpPr>
        <p:spPr bwMode="auto">
          <a:xfrm>
            <a:off x="10804382" y="62144"/>
            <a:ext cx="518937" cy="45720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97364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dissolve">
                                      <p:cBhvr>
                                        <p:cTn id="11" dur="500"/>
                                        <p:tgtEl>
                                          <p:spTgt spid="11">
                                            <p:txEl>
                                              <p:pRg st="2" end="2"/>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08689"/>
                                        </p:tgtEl>
                                        <p:attrNameLst>
                                          <p:attrName>style.visibility</p:attrName>
                                        </p:attrNameLst>
                                      </p:cBhvr>
                                      <p:to>
                                        <p:strVal val="visible"/>
                                      </p:to>
                                    </p:set>
                                    <p:animEffect transition="in" filter="dissolve">
                                      <p:cBhvr>
                                        <p:cTn id="14" dur="500"/>
                                        <p:tgtEl>
                                          <p:spTgt spid="130868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dissolve">
                                      <p:cBhvr>
                                        <p:cTn id="3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pPr>
              <a:defRPr/>
            </a:pPr>
            <a:r>
              <a:rPr lang="en-US"/>
              <a:t>Autumn 2023</a:t>
            </a:r>
          </a:p>
        </p:txBody>
      </p:sp>
      <p:sp>
        <p:nvSpPr>
          <p:cNvPr id="10"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38</a:t>
            </a:fld>
            <a:endParaRPr lang="en-US"/>
          </a:p>
        </p:txBody>
      </p:sp>
      <p:pic>
        <p:nvPicPr>
          <p:cNvPr id="12" name="Picture 11"/>
          <p:cNvPicPr>
            <a:picLocks noChangeAspect="1"/>
          </p:cNvPicPr>
          <p:nvPr/>
        </p:nvPicPr>
        <p:blipFill>
          <a:blip r:embed="rId3"/>
          <a:stretch>
            <a:fillRect/>
          </a:stretch>
        </p:blipFill>
        <p:spPr>
          <a:xfrm>
            <a:off x="986960" y="28454"/>
            <a:ext cx="9114033" cy="6829545"/>
          </a:xfrm>
          <a:prstGeom prst="rect">
            <a:avLst/>
          </a:prstGeom>
        </p:spPr>
      </p:pic>
      <p:sp>
        <p:nvSpPr>
          <p:cNvPr id="48135" name="AutoShape 4"/>
          <p:cNvSpPr>
            <a:spLocks noChangeArrowheads="1"/>
          </p:cNvSpPr>
          <p:nvPr/>
        </p:nvSpPr>
        <p:spPr bwMode="auto">
          <a:xfrm>
            <a:off x="1225060" y="4956256"/>
            <a:ext cx="4497540" cy="190174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89574" name="Rectangle 6"/>
          <p:cNvSpPr>
            <a:spLocks noChangeArrowheads="1"/>
          </p:cNvSpPr>
          <p:nvPr/>
        </p:nvSpPr>
        <p:spPr bwMode="auto">
          <a:xfrm>
            <a:off x="4525505" y="3012394"/>
            <a:ext cx="7501180" cy="283234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400" b="1" dirty="0">
                <a:solidFill>
                  <a:srgbClr val="000000"/>
                </a:solidFill>
                <a:latin typeface="Arial" charset="0"/>
                <a:ea typeface="+mn-ea"/>
              </a:rPr>
              <a:t>Cross-selling</a:t>
            </a:r>
          </a:p>
          <a:p>
            <a:pPr marL="846646" lvl="1" indent="-383108">
              <a:spcBef>
                <a:spcPct val="20000"/>
              </a:spcBef>
              <a:buFontTx/>
              <a:buChar char="–"/>
              <a:defRPr/>
            </a:pPr>
            <a:r>
              <a:rPr lang="en-US" sz="3600" b="1" dirty="0">
                <a:solidFill>
                  <a:srgbClr val="000000"/>
                </a:solidFill>
                <a:latin typeface="Arial" charset="0"/>
                <a:ea typeface="+mn-ea"/>
              </a:rPr>
              <a:t>Possibly a pleasant surprise</a:t>
            </a:r>
          </a:p>
          <a:p>
            <a:pPr marL="846646" lvl="1" indent="-383108">
              <a:spcBef>
                <a:spcPct val="20000"/>
              </a:spcBef>
              <a:buFontTx/>
              <a:buChar char="–"/>
              <a:defRPr/>
            </a:pPr>
            <a:r>
              <a:rPr lang="en-US" sz="3600" b="1" dirty="0">
                <a:solidFill>
                  <a:srgbClr val="000000"/>
                </a:solidFill>
                <a:latin typeface="Arial" charset="0"/>
                <a:ea typeface="+mn-ea"/>
              </a:rPr>
              <a:t>Impulse buy</a:t>
            </a:r>
          </a:p>
          <a:p>
            <a:pPr marL="846646" lvl="1" indent="-383108">
              <a:spcBef>
                <a:spcPct val="20000"/>
              </a:spcBef>
              <a:buFontTx/>
              <a:buChar char="–"/>
              <a:defRPr/>
            </a:pPr>
            <a:r>
              <a:rPr lang="en-US" sz="2667" b="1" dirty="0">
                <a:solidFill>
                  <a:srgbClr val="000000"/>
                </a:solidFill>
                <a:latin typeface="Arial" charset="0"/>
                <a:ea typeface="+mn-ea"/>
              </a:rPr>
              <a:t>CROSS-SELLING &amp; UP-SELLING (G2</a:t>
            </a:r>
            <a:r>
              <a:rPr lang="en-US" sz="4267" b="1" dirty="0">
                <a:solidFill>
                  <a:srgbClr val="000000"/>
                </a:solidFill>
                <a:latin typeface="Arial" charset="0"/>
                <a:ea typeface="+mn-ea"/>
              </a:rPr>
              <a:t>)</a:t>
            </a:r>
          </a:p>
        </p:txBody>
      </p:sp>
      <p:grpSp>
        <p:nvGrpSpPr>
          <p:cNvPr id="13" name="Group 18"/>
          <p:cNvGrpSpPr>
            <a:grpSpLocks/>
          </p:cNvGrpSpPr>
          <p:nvPr/>
        </p:nvGrpSpPr>
        <p:grpSpPr bwMode="auto">
          <a:xfrm>
            <a:off x="138288" y="420002"/>
            <a:ext cx="713316" cy="654049"/>
            <a:chOff x="857" y="155"/>
            <a:chExt cx="337" cy="309"/>
          </a:xfrm>
        </p:grpSpPr>
        <p:sp>
          <p:nvSpPr>
            <p:cNvPr id="14" name="Oval 19"/>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20"/>
            <p:cNvSpPr txBox="1">
              <a:spLocks noChangeArrowheads="1"/>
            </p:cNvSpPr>
            <p:nvPr/>
          </p:nvSpPr>
          <p:spPr bwMode="auto">
            <a:xfrm>
              <a:off x="911"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39</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68E47E76-BFCC-9C46-93BC-948E0A26B475}"/>
              </a:ext>
            </a:extLst>
          </p:cNvPr>
          <p:cNvSpPr>
            <a:spLocks noChangeArrowheads="1"/>
          </p:cNvSpPr>
          <p:nvPr/>
        </p:nvSpPr>
        <p:spPr bwMode="auto">
          <a:xfrm>
            <a:off x="834686" y="1811384"/>
            <a:ext cx="5710894" cy="193003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5">
            <a:extLst>
              <a:ext uri="{FF2B5EF4-FFF2-40B4-BE49-F238E27FC236}">
                <a16:creationId xmlns:a16="http://schemas.microsoft.com/office/drawing/2014/main" id="{BC137CFC-F0FD-9D4D-84E8-4BB38099A1F0}"/>
              </a:ext>
            </a:extLst>
          </p:cNvPr>
          <p:cNvSpPr>
            <a:spLocks noChangeArrowheads="1"/>
          </p:cNvSpPr>
          <p:nvPr/>
        </p:nvSpPr>
        <p:spPr bwMode="auto">
          <a:xfrm>
            <a:off x="610845" y="3810271"/>
            <a:ext cx="7260615" cy="304772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b="1" dirty="0">
                <a:solidFill>
                  <a:srgbClr val="000000"/>
                </a:solidFill>
                <a:latin typeface="Arial" charset="0"/>
                <a:ea typeface="+mn-ea"/>
              </a:rPr>
              <a:t>What am I going to buy?</a:t>
            </a:r>
          </a:p>
          <a:p>
            <a:pPr marL="846646" lvl="1" indent="-383108">
              <a:spcBef>
                <a:spcPct val="20000"/>
              </a:spcBef>
              <a:buFontTx/>
              <a:buChar char="–"/>
              <a:defRPr/>
            </a:pPr>
            <a:r>
              <a:rPr lang="en-US" sz="2800" b="1" dirty="0">
                <a:solidFill>
                  <a:srgbClr val="000000"/>
                </a:solidFill>
                <a:latin typeface="Arial" charset="0"/>
                <a:ea typeface="+mn-ea"/>
              </a:rPr>
              <a:t>Easy to remove &amp; save for later</a:t>
            </a:r>
          </a:p>
          <a:p>
            <a:pPr marL="311143" indent="-311143">
              <a:spcBef>
                <a:spcPct val="20000"/>
              </a:spcBef>
              <a:buFontTx/>
              <a:buChar char="•"/>
              <a:defRPr/>
            </a:pPr>
            <a:r>
              <a:rPr lang="en-US" b="1" dirty="0">
                <a:solidFill>
                  <a:srgbClr val="000000"/>
                </a:solidFill>
                <a:latin typeface="Arial" charset="0"/>
                <a:ea typeface="+mn-ea"/>
              </a:rPr>
              <a:t>How much will it cost?</a:t>
            </a:r>
          </a:p>
          <a:p>
            <a:pPr marL="846646" lvl="1" indent="-383108">
              <a:spcBef>
                <a:spcPct val="20000"/>
              </a:spcBef>
              <a:buFontTx/>
              <a:buChar char="–"/>
              <a:defRPr/>
            </a:pPr>
            <a:r>
              <a:rPr lang="en-US" sz="2800" b="1" dirty="0">
                <a:solidFill>
                  <a:srgbClr val="000000"/>
                </a:solidFill>
                <a:latin typeface="Arial" charset="0"/>
                <a:ea typeface="+mn-ea"/>
              </a:rPr>
              <a:t>Could be better as need to click for shipping costs – surprise!</a:t>
            </a:r>
          </a:p>
          <a:p>
            <a:pPr marL="311143" indent="-311143">
              <a:spcBef>
                <a:spcPct val="20000"/>
              </a:spcBef>
              <a:buFontTx/>
              <a:buChar char="•"/>
              <a:defRPr/>
            </a:pPr>
            <a:r>
              <a:rPr lang="en-US" sz="2600" b="1" dirty="0">
                <a:solidFill>
                  <a:srgbClr val="000000"/>
                </a:solidFill>
                <a:latin typeface="Arial" charset="0"/>
                <a:ea typeface="+mn-ea"/>
              </a:rPr>
              <a:t>SHOPPING CART (F3)</a:t>
            </a:r>
          </a:p>
        </p:txBody>
      </p:sp>
      <p:sp>
        <p:nvSpPr>
          <p:cNvPr id="12" name="AutoShape 4">
            <a:extLst>
              <a:ext uri="{FF2B5EF4-FFF2-40B4-BE49-F238E27FC236}">
                <a16:creationId xmlns:a16="http://schemas.microsoft.com/office/drawing/2014/main" id="{E2EFEECD-11FF-E843-BE3A-1BCA6C7709F9}"/>
              </a:ext>
            </a:extLst>
          </p:cNvPr>
          <p:cNvSpPr>
            <a:spLocks noChangeArrowheads="1"/>
          </p:cNvSpPr>
          <p:nvPr/>
        </p:nvSpPr>
        <p:spPr bwMode="auto">
          <a:xfrm>
            <a:off x="8009896" y="1598024"/>
            <a:ext cx="3206744" cy="257011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85351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4</a:t>
            </a:fld>
            <a:endParaRPr lang="en-US"/>
          </a:p>
        </p:txBody>
      </p:sp>
      <p:sp>
        <p:nvSpPr>
          <p:cNvPr id="1039365" name="Rectangle 5"/>
          <p:cNvSpPr>
            <a:spLocks noGrp="1" noChangeArrowheads="1"/>
          </p:cNvSpPr>
          <p:nvPr>
            <p:ph type="body" sz="half" idx="4294967295"/>
          </p:nvPr>
        </p:nvSpPr>
        <p:spPr>
          <a:xfrm>
            <a:off x="7132320" y="990600"/>
            <a:ext cx="5059682" cy="6299200"/>
          </a:xfrm>
        </p:spPr>
        <p:txBody>
          <a:body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eaLnBrk="1" hangingPunct="1">
              <a:lnSpc>
                <a:spcPct val="80000"/>
              </a:lnSpc>
            </a:pPr>
            <a:endParaRPr lang="en-US" sz="2667" dirty="0">
              <a:ea typeface="ＭＳ Ｐゴシック" pitchFamily="34" charset="-128"/>
            </a:endParaRPr>
          </a:p>
          <a:p>
            <a:pPr lvl="1">
              <a:lnSpc>
                <a:spcPct val="80000"/>
              </a:lnSpc>
            </a:pPr>
            <a:r>
              <a:rPr lang="en-US" sz="2667" dirty="0">
                <a:ea typeface="ＭＳ Ｐゴシック" pitchFamily="34" charset="-128"/>
              </a:rPr>
              <a:t>hard to notice key functions on far right</a:t>
            </a:r>
          </a:p>
          <a:p>
            <a:pPr lvl="1" eaLnBrk="1" hangingPunct="1">
              <a:lnSpc>
                <a:spcPct val="80000"/>
              </a:lnSpc>
            </a:pPr>
            <a:r>
              <a:rPr lang="en-US" sz="2667" dirty="0">
                <a:ea typeface="ＭＳ Ｐゴシック" pitchFamily="34" charset="-128"/>
              </a:rPr>
              <a:t>ads dominating the screen</a:t>
            </a:r>
          </a:p>
        </p:txBody>
      </p:sp>
      <p:pic>
        <p:nvPicPr>
          <p:cNvPr id="14" name="Picture 13"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7" y="231099"/>
            <a:ext cx="1085115" cy="1106603"/>
          </a:xfrm>
          <a:prstGeom prst="rect">
            <a:avLst/>
          </a:prstGeom>
        </p:spPr>
      </p:pic>
      <p:pic>
        <p:nvPicPr>
          <p:cNvPr id="10" name="Picture 9" descr="southwest.com web site from 2014-02-25 a">
            <a:extLst>
              <a:ext uri="{FF2B5EF4-FFF2-40B4-BE49-F238E27FC236}">
                <a16:creationId xmlns:a16="http://schemas.microsoft.com/office/drawing/2014/main" id="{D57D870E-2039-C443-A018-CF8D41E187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202960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40</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C4D644B2-0665-C842-A61A-7AF4F29CA8CC}"/>
              </a:ext>
            </a:extLst>
          </p:cNvPr>
          <p:cNvSpPr>
            <a:spLocks noChangeArrowheads="1"/>
          </p:cNvSpPr>
          <p:nvPr/>
        </p:nvSpPr>
        <p:spPr bwMode="auto">
          <a:xfrm>
            <a:off x="7957936" y="4145868"/>
            <a:ext cx="3304423" cy="5251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6">
            <a:extLst>
              <a:ext uri="{FF2B5EF4-FFF2-40B4-BE49-F238E27FC236}">
                <a16:creationId xmlns:a16="http://schemas.microsoft.com/office/drawing/2014/main" id="{44D56AF8-486C-7D4B-9543-1F37B307CB26}"/>
              </a:ext>
            </a:extLst>
          </p:cNvPr>
          <p:cNvSpPr>
            <a:spLocks noChangeArrowheads="1"/>
          </p:cNvSpPr>
          <p:nvPr/>
        </p:nvSpPr>
        <p:spPr bwMode="auto">
          <a:xfrm>
            <a:off x="121370" y="3326683"/>
            <a:ext cx="7727230" cy="28150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(they want me to do)?</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Proceed to Checkout</a:t>
            </a:r>
            <a:r>
              <a:rPr lang="ja-JP" altLang="en-US" b="1" dirty="0">
                <a:solidFill>
                  <a:srgbClr val="000000"/>
                </a:solidFill>
                <a:latin typeface="Arial" charset="0"/>
              </a:rPr>
              <a:t>”</a:t>
            </a:r>
            <a:r>
              <a:rPr lang="en-US" b="1" dirty="0">
                <a:solidFill>
                  <a:srgbClr val="000000"/>
                </a:solidFill>
                <a:latin typeface="Arial" charset="0"/>
              </a:rPr>
              <a:t> </a:t>
            </a:r>
            <a:br>
              <a:rPr lang="en-US" b="1" dirty="0">
                <a:solidFill>
                  <a:srgbClr val="000000"/>
                </a:solidFill>
                <a:latin typeface="Arial" charset="0"/>
              </a:rPr>
            </a:br>
            <a:r>
              <a:rPr lang="en-US" sz="2600" b="1" dirty="0">
                <a:solidFill>
                  <a:srgbClr val="000000"/>
                </a:solidFill>
                <a:latin typeface="Arial" charset="0"/>
              </a:rPr>
              <a:t>HIGH VISIBILITY ACTION BUTTON (K5)</a:t>
            </a:r>
          </a:p>
          <a:p>
            <a:pPr marL="1530312" lvl="2" indent="-311143">
              <a:spcBef>
                <a:spcPct val="20000"/>
              </a:spcBef>
              <a:buFontTx/>
              <a:buChar char="–"/>
            </a:pPr>
            <a:r>
              <a:rPr lang="en-US" sz="3100" b="1" dirty="0">
                <a:solidFill>
                  <a:srgbClr val="000000"/>
                </a:solidFill>
                <a:latin typeface="Arial" charset="0"/>
              </a:rPr>
              <a:t>visually distinct, looks clickable</a:t>
            </a:r>
          </a:p>
          <a:p>
            <a:pPr marL="1530312" lvl="2" indent="-311143">
              <a:spcBef>
                <a:spcPct val="20000"/>
              </a:spcBef>
              <a:buFontTx/>
              <a:buChar char="–"/>
            </a:pPr>
            <a:r>
              <a:rPr lang="en-US" sz="3100" b="1" dirty="0">
                <a:solidFill>
                  <a:srgbClr val="000000"/>
                </a:solidFill>
                <a:latin typeface="Arial" charset="0"/>
              </a:rPr>
              <a:t>large</a:t>
            </a:r>
          </a:p>
        </p:txBody>
      </p:sp>
    </p:spTree>
    <p:extLst>
      <p:ext uri="{BB962C8B-B14F-4D97-AF65-F5344CB8AC3E}">
        <p14:creationId xmlns:p14="http://schemas.microsoft.com/office/powerpoint/2010/main" val="2054097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41</a:t>
            </a:fld>
            <a:endParaRPr lang="en-US"/>
          </a:p>
        </p:txBody>
      </p:sp>
      <p:sp>
        <p:nvSpPr>
          <p:cNvPr id="1314823" name="AutoShape 7"/>
          <p:cNvSpPr>
            <a:spLocks noChangeArrowheads="1"/>
          </p:cNvSpPr>
          <p:nvPr/>
        </p:nvSpPr>
        <p:spPr bwMode="auto">
          <a:xfrm>
            <a:off x="4663440" y="2026920"/>
            <a:ext cx="2895600" cy="670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0" name="Rectangle 4">
            <a:extLst>
              <a:ext uri="{FF2B5EF4-FFF2-40B4-BE49-F238E27FC236}">
                <a16:creationId xmlns:a16="http://schemas.microsoft.com/office/drawing/2014/main" id="{9587A7EA-93FC-9147-A967-639F34006E93}"/>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don’t have a User ID?</a:t>
            </a:r>
          </a:p>
          <a:p>
            <a:pPr marL="311143" indent="-311143">
              <a:spcBef>
                <a:spcPct val="20000"/>
              </a:spcBef>
              <a:buFontTx/>
              <a:buChar char="•"/>
            </a:pPr>
            <a:r>
              <a:rPr lang="en-US" sz="2933" b="1" dirty="0">
                <a:solidFill>
                  <a:srgbClr val="000000"/>
                </a:solidFill>
                <a:latin typeface="Arial" charset="0"/>
              </a:rPr>
              <a:t>SIGN-IN/NEW ACCOUNT (H2)</a:t>
            </a:r>
          </a:p>
        </p:txBody>
      </p:sp>
      <p:sp>
        <p:nvSpPr>
          <p:cNvPr id="11" name="AutoShape 7">
            <a:extLst>
              <a:ext uri="{FF2B5EF4-FFF2-40B4-BE49-F238E27FC236}">
                <a16:creationId xmlns:a16="http://schemas.microsoft.com/office/drawing/2014/main" id="{E42696C7-79BE-834C-B7CE-12804E960C2F}"/>
              </a:ext>
            </a:extLst>
          </p:cNvPr>
          <p:cNvSpPr>
            <a:spLocks noChangeArrowheads="1"/>
          </p:cNvSpPr>
          <p:nvPr/>
        </p:nvSpPr>
        <p:spPr bwMode="auto">
          <a:xfrm>
            <a:off x="4663440" y="3017520"/>
            <a:ext cx="2895600" cy="9677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7">
            <a:extLst>
              <a:ext uri="{FF2B5EF4-FFF2-40B4-BE49-F238E27FC236}">
                <a16:creationId xmlns:a16="http://schemas.microsoft.com/office/drawing/2014/main" id="{D602E6BB-1504-5643-B80E-FBD420B6CFF9}"/>
              </a:ext>
            </a:extLst>
          </p:cNvPr>
          <p:cNvSpPr>
            <a:spLocks noChangeArrowheads="1"/>
          </p:cNvSpPr>
          <p:nvPr/>
        </p:nvSpPr>
        <p:spPr bwMode="auto">
          <a:xfrm>
            <a:off x="4663440" y="4998719"/>
            <a:ext cx="2895600" cy="149965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370788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subTnLst>
                                    <p:set>
                                      <p:cBhvr override="childStyle">
                                        <p:cTn dur="1" fill="hold" display="0" masterRel="nextClick" afterEffect="1"/>
                                        <p:tgtEl>
                                          <p:spTgt spid="131482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ssolve">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42</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20715D9D-B1FA-3241-852F-385A7B8D0750}"/>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I’m using a new device?</a:t>
            </a:r>
          </a:p>
          <a:p>
            <a:pPr>
              <a:spcBef>
                <a:spcPct val="20000"/>
              </a:spcBef>
            </a:pPr>
            <a:r>
              <a:rPr lang="en-US" b="1" dirty="0">
                <a:solidFill>
                  <a:srgbClr val="000000"/>
                </a:solidFill>
                <a:latin typeface="Arial" charset="0"/>
              </a:rPr>
              <a:t>	- 2-factor auth</a:t>
            </a: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196368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dissolv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43</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5478780"/>
            <a:ext cx="3265591" cy="126492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4">
            <a:extLst>
              <a:ext uri="{FF2B5EF4-FFF2-40B4-BE49-F238E27FC236}">
                <a16:creationId xmlns:a16="http://schemas.microsoft.com/office/drawing/2014/main" id="{F855BA1B-5672-504F-A86A-7289F6A587B6}"/>
              </a:ext>
            </a:extLst>
          </p:cNvPr>
          <p:cNvSpPr>
            <a:spLocks noChangeArrowheads="1"/>
          </p:cNvSpPr>
          <p:nvPr/>
        </p:nvSpPr>
        <p:spPr bwMode="auto">
          <a:xfrm>
            <a:off x="7840980" y="2643858"/>
            <a:ext cx="4243918" cy="24386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forgot my password?</a:t>
            </a:r>
            <a:endParaRPr lang="en-US" b="1" dirty="0">
              <a:solidFill>
                <a:srgbClr val="000000"/>
              </a:solidFill>
              <a:latin typeface="Arial" charset="0"/>
            </a:endParaRP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2014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44</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extLst>
      <p:ext uri="{BB962C8B-B14F-4D97-AF65-F5344CB8AC3E}">
        <p14:creationId xmlns:p14="http://schemas.microsoft.com/office/powerpoint/2010/main" val="1717519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45</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6367ED97-FD20-8C4B-9D52-CECEC45A2046}"/>
              </a:ext>
            </a:extLst>
          </p:cNvPr>
          <p:cNvSpPr>
            <a:spLocks noChangeArrowheads="1"/>
          </p:cNvSpPr>
          <p:nvPr/>
        </p:nvSpPr>
        <p:spPr bwMode="auto">
          <a:xfrm>
            <a:off x="5005953" y="2896427"/>
            <a:ext cx="6896065" cy="349573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What site?</a:t>
            </a:r>
          </a:p>
          <a:p>
            <a:pPr marL="846646" lvl="1" indent="-383108">
              <a:spcBef>
                <a:spcPct val="20000"/>
              </a:spcBef>
              <a:buFontTx/>
              <a:buChar char="–"/>
            </a:pPr>
            <a:r>
              <a:rPr lang="en-US" b="1" dirty="0">
                <a:solidFill>
                  <a:srgbClr val="000000"/>
                </a:solidFill>
                <a:latin typeface="Arial" charset="0"/>
              </a:rPr>
              <a:t>Logo, layout, color, fonts</a:t>
            </a:r>
          </a:p>
          <a:p>
            <a:pPr marL="311143" indent="-311143">
              <a:spcBef>
                <a:spcPct val="20000"/>
              </a:spcBef>
              <a:buFontTx/>
              <a:buChar char="•"/>
            </a:pPr>
            <a:r>
              <a:rPr lang="en-US" sz="2800" b="1" dirty="0">
                <a:solidFill>
                  <a:srgbClr val="000000"/>
                </a:solidFill>
                <a:latin typeface="Arial" charset="0"/>
              </a:rPr>
              <a:t>Where in site?</a:t>
            </a:r>
            <a:endParaRPr lang="en-US" b="1" dirty="0">
              <a:solidFill>
                <a:srgbClr val="000000"/>
              </a:solidFill>
              <a:latin typeface="Arial" charset="0"/>
            </a:endParaRPr>
          </a:p>
          <a:p>
            <a:pPr marL="846646" lvl="1" indent="-383108">
              <a:spcBef>
                <a:spcPct val="20000"/>
              </a:spcBef>
              <a:buFontTx/>
              <a:buChar char="–"/>
            </a:pPr>
            <a:r>
              <a:rPr lang="en-US" b="1" dirty="0">
                <a:solidFill>
                  <a:srgbClr val="000000"/>
                </a:solidFill>
                <a:latin typeface="Arial" charset="0"/>
              </a:rPr>
              <a:t>Checkout, step 1 of 3</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Choose a shipping address</a:t>
            </a:r>
            <a:r>
              <a:rPr lang="ja-JP" altLang="en-US" b="1" dirty="0">
                <a:solidFill>
                  <a:srgbClr val="000000"/>
                </a:solidFill>
                <a:latin typeface="Arial" charset="0"/>
              </a:rPr>
              <a:t>”</a:t>
            </a:r>
            <a:endParaRPr lang="en-US" b="1" dirty="0">
              <a:solidFill>
                <a:srgbClr val="000000"/>
              </a:solidFill>
              <a:latin typeface="Arial" charset="0"/>
            </a:endParaRPr>
          </a:p>
          <a:p>
            <a:pPr marL="846646" lvl="1" indent="-383108">
              <a:spcBef>
                <a:spcPct val="20000"/>
              </a:spcBef>
              <a:buFontTx/>
              <a:buChar char="–"/>
            </a:pPr>
            <a:r>
              <a:rPr lang="en-US" sz="2400" b="1" dirty="0">
                <a:solidFill>
                  <a:srgbClr val="000000"/>
                </a:solidFill>
                <a:latin typeface="Arial" charset="0"/>
              </a:rPr>
              <a:t>QUICK-FLOW CHECKOUT (F1)</a:t>
            </a:r>
          </a:p>
        </p:txBody>
      </p:sp>
      <p:sp>
        <p:nvSpPr>
          <p:cNvPr id="11" name="AutoShape 5">
            <a:extLst>
              <a:ext uri="{FF2B5EF4-FFF2-40B4-BE49-F238E27FC236}">
                <a16:creationId xmlns:a16="http://schemas.microsoft.com/office/drawing/2014/main" id="{AD0DCE67-E0E9-9F4C-8C3A-67E26905EE20}"/>
              </a:ext>
            </a:extLst>
          </p:cNvPr>
          <p:cNvSpPr>
            <a:spLocks noChangeArrowheads="1"/>
          </p:cNvSpPr>
          <p:nvPr/>
        </p:nvSpPr>
        <p:spPr bwMode="auto">
          <a:xfrm>
            <a:off x="7429501" y="26297"/>
            <a:ext cx="3215640" cy="59854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AutoShape 6">
            <a:extLst>
              <a:ext uri="{FF2B5EF4-FFF2-40B4-BE49-F238E27FC236}">
                <a16:creationId xmlns:a16="http://schemas.microsoft.com/office/drawing/2014/main" id="{EBD3D977-A868-3B4A-8DCC-F05959B09999}"/>
              </a:ext>
            </a:extLst>
          </p:cNvPr>
          <p:cNvSpPr>
            <a:spLocks noChangeArrowheads="1"/>
          </p:cNvSpPr>
          <p:nvPr/>
        </p:nvSpPr>
        <p:spPr bwMode="auto">
          <a:xfrm>
            <a:off x="3566118" y="791160"/>
            <a:ext cx="4130082" cy="40813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AutoShape 5">
            <a:extLst>
              <a:ext uri="{FF2B5EF4-FFF2-40B4-BE49-F238E27FC236}">
                <a16:creationId xmlns:a16="http://schemas.microsoft.com/office/drawing/2014/main" id="{0377B85D-8A19-E540-AE69-D26AAD29E785}"/>
              </a:ext>
            </a:extLst>
          </p:cNvPr>
          <p:cNvSpPr>
            <a:spLocks noChangeArrowheads="1"/>
          </p:cNvSpPr>
          <p:nvPr/>
        </p:nvSpPr>
        <p:spPr bwMode="auto">
          <a:xfrm>
            <a:off x="2270761" y="65607"/>
            <a:ext cx="1363979" cy="4081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8833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dissolv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dissolve">
                                      <p:cBhvr>
                                        <p:cTn id="18" dur="500"/>
                                        <p:tgtEl>
                                          <p:spTgt spid="10">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dissolv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dissolv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46</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D92557EA-B1AC-C242-BB50-13F510991D8C}"/>
              </a:ext>
            </a:extLst>
          </p:cNvPr>
          <p:cNvSpPr>
            <a:spLocks noChangeArrowheads="1"/>
          </p:cNvSpPr>
          <p:nvPr/>
        </p:nvSpPr>
        <p:spPr bwMode="auto">
          <a:xfrm>
            <a:off x="5543551" y="2088249"/>
            <a:ext cx="6648449" cy="439004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Note what’s different (?)</a:t>
            </a:r>
          </a:p>
          <a:p>
            <a:pPr marL="846646" lvl="1" indent="-383108">
              <a:spcBef>
                <a:spcPct val="20000"/>
              </a:spcBef>
              <a:buFontTx/>
              <a:buChar char="–"/>
            </a:pPr>
            <a:r>
              <a:rPr lang="en-US" b="1" dirty="0">
                <a:solidFill>
                  <a:srgbClr val="000000"/>
                </a:solidFill>
                <a:latin typeface="Arial" charset="0"/>
              </a:rPr>
              <a:t>No tab rows</a:t>
            </a:r>
          </a:p>
          <a:p>
            <a:pPr marL="846646" lvl="1" indent="-383108">
              <a:spcBef>
                <a:spcPct val="20000"/>
              </a:spcBef>
              <a:buFontTx/>
              <a:buChar char="–"/>
            </a:pPr>
            <a:r>
              <a:rPr lang="en-US" b="1" dirty="0">
                <a:solidFill>
                  <a:srgbClr val="000000"/>
                </a:solidFill>
                <a:latin typeface="Arial" charset="0"/>
              </a:rPr>
              <a:t>No impulse buys</a:t>
            </a:r>
          </a:p>
          <a:p>
            <a:pPr marL="846646" lvl="1" indent="-383108">
              <a:spcBef>
                <a:spcPct val="20000"/>
              </a:spcBef>
              <a:buFontTx/>
              <a:buChar char="–"/>
            </a:pPr>
            <a:r>
              <a:rPr lang="en-US" b="1" dirty="0">
                <a:solidFill>
                  <a:srgbClr val="000000"/>
                </a:solidFill>
                <a:latin typeface="Arial" charset="0"/>
              </a:rPr>
              <a:t>Only navigation on page takes you to next step</a:t>
            </a:r>
          </a:p>
          <a:p>
            <a:pPr marL="311143" indent="-311143">
              <a:spcBef>
                <a:spcPct val="20000"/>
              </a:spcBef>
              <a:buFontTx/>
              <a:buChar char="•"/>
            </a:pPr>
            <a:r>
              <a:rPr lang="en-US" sz="2800" b="1" dirty="0">
                <a:solidFill>
                  <a:srgbClr val="000000"/>
                </a:solidFill>
                <a:latin typeface="Arial" charset="0"/>
              </a:rPr>
              <a:t>This is a </a:t>
            </a:r>
            <a:r>
              <a:rPr lang="en-US" sz="2400" b="1" dirty="0">
                <a:solidFill>
                  <a:srgbClr val="000000"/>
                </a:solidFill>
                <a:latin typeface="Arial" charset="0"/>
              </a:rPr>
              <a:t>PROCESS FUNNEL (H1)</a:t>
            </a:r>
          </a:p>
          <a:p>
            <a:pPr marL="846646" lvl="1" indent="-383108">
              <a:spcBef>
                <a:spcPct val="20000"/>
              </a:spcBef>
              <a:buFontTx/>
              <a:buChar char="–"/>
            </a:pPr>
            <a:r>
              <a:rPr lang="en-US" b="1" dirty="0">
                <a:solidFill>
                  <a:srgbClr val="000000"/>
                </a:solidFill>
                <a:latin typeface="Arial" charset="0"/>
              </a:rPr>
              <a:t>Extraneous info &amp; links removed to focus customers</a:t>
            </a:r>
          </a:p>
        </p:txBody>
      </p:sp>
    </p:spTree>
    <p:extLst>
      <p:ext uri="{BB962C8B-B14F-4D97-AF65-F5344CB8AC3E}">
        <p14:creationId xmlns:p14="http://schemas.microsoft.com/office/powerpoint/2010/main" val="3205550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dissolve">
                                      <p:cBhvr>
                                        <p:cTn id="1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0" y="0"/>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Autumn 2023</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47</a:t>
            </a:fld>
            <a:endParaRPr lang="en-US"/>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
        <p:nvSpPr>
          <p:cNvPr id="10" name="AutoShape 7">
            <a:extLst>
              <a:ext uri="{FF2B5EF4-FFF2-40B4-BE49-F238E27FC236}">
                <a16:creationId xmlns:a16="http://schemas.microsoft.com/office/drawing/2014/main" id="{42FDEE7E-9675-6D44-B2C7-9F6593E7D6B7}"/>
              </a:ext>
            </a:extLst>
          </p:cNvPr>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AutoShape 7">
            <a:extLst>
              <a:ext uri="{FF2B5EF4-FFF2-40B4-BE49-F238E27FC236}">
                <a16:creationId xmlns:a16="http://schemas.microsoft.com/office/drawing/2014/main" id="{53D82D18-C331-A243-8682-B761C97833E9}"/>
              </a:ext>
            </a:extLst>
          </p:cNvPr>
          <p:cNvSpPr>
            <a:spLocks noChangeArrowheads="1"/>
          </p:cNvSpPr>
          <p:nvPr/>
        </p:nvSpPr>
        <p:spPr bwMode="auto">
          <a:xfrm>
            <a:off x="7380111" y="24044"/>
            <a:ext cx="304404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565405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2023</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48</a:t>
            </a:fld>
            <a:endParaRPr lang="en-US"/>
          </a:p>
        </p:txBody>
      </p:sp>
      <p:pic>
        <p:nvPicPr>
          <p:cNvPr id="13" name="Picture 12">
            <a:extLst>
              <a:ext uri="{FF2B5EF4-FFF2-40B4-BE49-F238E27FC236}">
                <a16:creationId xmlns:a16="http://schemas.microsoft.com/office/drawing/2014/main" id="{5DCEB021-A13A-B748-8F6E-728A29D377A4}"/>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extLst>
      <p:ext uri="{BB962C8B-B14F-4D97-AF65-F5344CB8AC3E}">
        <p14:creationId xmlns:p14="http://schemas.microsoft.com/office/powerpoint/2010/main" val="174768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2023</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49</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2" name="AutoShape 12">
            <a:extLst>
              <a:ext uri="{FF2B5EF4-FFF2-40B4-BE49-F238E27FC236}">
                <a16:creationId xmlns:a16="http://schemas.microsoft.com/office/drawing/2014/main" id="{438BAA7E-5F47-1843-8555-266CC88BD6C5}"/>
              </a:ext>
            </a:extLst>
          </p:cNvPr>
          <p:cNvSpPr>
            <a:spLocks noChangeArrowheads="1"/>
          </p:cNvSpPr>
          <p:nvPr/>
        </p:nvSpPr>
        <p:spPr bwMode="auto">
          <a:xfrm>
            <a:off x="7343160" y="46904"/>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3" name="Rectangle 13">
            <a:extLst>
              <a:ext uri="{FF2B5EF4-FFF2-40B4-BE49-F238E27FC236}">
                <a16:creationId xmlns:a16="http://schemas.microsoft.com/office/drawing/2014/main" id="{B57FF3F2-77D3-AC46-BB75-4ABE73A878A6}"/>
              </a:ext>
            </a:extLst>
          </p:cNvPr>
          <p:cNvSpPr>
            <a:spLocks noChangeArrowheads="1"/>
          </p:cNvSpPr>
          <p:nvPr/>
        </p:nvSpPr>
        <p:spPr bwMode="auto">
          <a:xfrm>
            <a:off x="113750" y="2459680"/>
            <a:ext cx="6445227" cy="226592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Last step of process</a:t>
            </a:r>
          </a:p>
          <a:p>
            <a:pPr marL="846646" lvl="1" indent="-383108">
              <a:spcBef>
                <a:spcPct val="20000"/>
              </a:spcBef>
              <a:buFontTx/>
              <a:buChar char="–"/>
            </a:pPr>
            <a:r>
              <a:rPr lang="en-US" sz="3000" b="1" dirty="0">
                <a:solidFill>
                  <a:srgbClr val="000000"/>
                </a:solidFill>
                <a:latin typeface="Arial" charset="0"/>
              </a:rPr>
              <a:t>Step 3, </a:t>
            </a:r>
            <a:r>
              <a:rPr lang="ja-JP" altLang="en-US" sz="3000" b="1">
                <a:solidFill>
                  <a:srgbClr val="000000"/>
                </a:solidFill>
                <a:latin typeface="Arial" charset="0"/>
              </a:rPr>
              <a:t>“</a:t>
            </a:r>
            <a:r>
              <a:rPr lang="en-US" altLang="ja-JP" sz="3000" b="1" dirty="0">
                <a:solidFill>
                  <a:srgbClr val="000000"/>
                </a:solidFill>
                <a:latin typeface="Arial" charset="0"/>
              </a:rPr>
              <a:t>Review/</a:t>
            </a:r>
            <a:r>
              <a:rPr lang="en-US" sz="3000" b="1" dirty="0">
                <a:solidFill>
                  <a:srgbClr val="000000"/>
                </a:solidFill>
                <a:latin typeface="Arial" charset="0"/>
              </a:rPr>
              <a:t>Place Order</a:t>
            </a:r>
            <a:r>
              <a:rPr lang="ja-JP" altLang="en-US" sz="3000" b="1">
                <a:solidFill>
                  <a:srgbClr val="000000"/>
                </a:solidFill>
                <a:latin typeface="Arial" charset="0"/>
              </a:rPr>
              <a:t>”</a:t>
            </a:r>
            <a:endParaRPr lang="en-US" sz="3000" b="1" dirty="0">
              <a:solidFill>
                <a:srgbClr val="000000"/>
              </a:solidFill>
              <a:latin typeface="Arial" charset="0"/>
            </a:endParaRPr>
          </a:p>
          <a:p>
            <a:pPr marL="846646" lvl="1" indent="-383108">
              <a:spcBef>
                <a:spcPct val="20000"/>
              </a:spcBef>
              <a:buFontTx/>
              <a:buChar char="–"/>
            </a:pPr>
            <a:r>
              <a:rPr lang="ja-JP" altLang="en-US" sz="3000" b="1">
                <a:solidFill>
                  <a:srgbClr val="000000"/>
                </a:solidFill>
                <a:latin typeface="Arial" charset="0"/>
              </a:rPr>
              <a:t>“</a:t>
            </a:r>
            <a:r>
              <a:rPr lang="en-US" sz="3000" b="1" dirty="0">
                <a:solidFill>
                  <a:srgbClr val="000000"/>
                </a:solidFill>
                <a:latin typeface="Arial" charset="0"/>
              </a:rPr>
              <a:t>Place your order</a:t>
            </a:r>
            <a:r>
              <a:rPr lang="ja-JP" altLang="en-US" sz="3000" b="1">
                <a:solidFill>
                  <a:srgbClr val="000000"/>
                </a:solidFill>
                <a:latin typeface="Arial" charset="0"/>
              </a:rPr>
              <a:t>”</a:t>
            </a:r>
            <a:r>
              <a:rPr lang="en-US" sz="3000" b="1" dirty="0">
                <a:solidFill>
                  <a:srgbClr val="000000"/>
                </a:solidFill>
                <a:latin typeface="Arial" charset="0"/>
              </a:rPr>
              <a:t> button</a:t>
            </a:r>
          </a:p>
          <a:p>
            <a:pPr marL="311143" indent="-311143">
              <a:spcBef>
                <a:spcPct val="20000"/>
              </a:spcBef>
              <a:buFontTx/>
              <a:buChar char="•"/>
            </a:pPr>
            <a:r>
              <a:rPr lang="en-US" sz="2400" b="1" dirty="0">
                <a:solidFill>
                  <a:srgbClr val="000000"/>
                </a:solidFill>
                <a:latin typeface="Arial" charset="0"/>
              </a:rPr>
              <a:t>HIGH-VISIBILITY ACTION BUTTON (K5)</a:t>
            </a:r>
            <a:endParaRPr lang="en-US" b="1" dirty="0">
              <a:solidFill>
                <a:srgbClr val="000000"/>
              </a:solidFill>
              <a:latin typeface="Arial" charset="0"/>
            </a:endParaRPr>
          </a:p>
        </p:txBody>
      </p:sp>
    </p:spTree>
    <p:extLst>
      <p:ext uri="{BB962C8B-B14F-4D97-AF65-F5344CB8AC3E}">
        <p14:creationId xmlns:p14="http://schemas.microsoft.com/office/powerpoint/2010/main" val="33839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1303564"/>
                                        </p:tgtEl>
                                        <p:attrNameLst>
                                          <p:attrName>style.visibility</p:attrName>
                                        </p:attrNameLst>
                                      </p:cBhvr>
                                      <p:to>
                                        <p:strVal val="visible"/>
                                      </p:to>
                                    </p:set>
                                    <p:animEffect transition="in" filter="dissolve">
                                      <p:cBhvr>
                                        <p:cTn id="16" dur="500"/>
                                        <p:tgtEl>
                                          <p:spTgt spid="1303564"/>
                                        </p:tgtEl>
                                      </p:cBhvr>
                                    </p:animEffect>
                                  </p:childTnLst>
                                </p:cTn>
                              </p:par>
                              <p:par>
                                <p:cTn id="17" presetID="9"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dissolve">
                                      <p:cBhvr>
                                        <p:cTn id="1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27E562-D44B-9F42-9F40-2644853C9F6C}"/>
              </a:ext>
            </a:extLst>
          </p:cNvPr>
          <p:cNvSpPr>
            <a:spLocks noGrp="1"/>
          </p:cNvSpPr>
          <p:nvPr>
            <p:ph type="title"/>
          </p:nvPr>
        </p:nvSpPr>
        <p:spPr/>
        <p:txBody>
          <a:bodyPr/>
          <a:lstStyle/>
          <a:p>
            <a:r>
              <a:rPr lang="en-US" dirty="0"/>
              <a:t>Improved </a:t>
            </a:r>
            <a:r>
              <a:rPr lang="en-US" dirty="0" err="1"/>
              <a:t>southwest.com</a:t>
            </a:r>
            <a:endParaRPr lang="en-US" dirty="0"/>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5</a:t>
            </a:fld>
            <a:endParaRPr lang="en-US"/>
          </a:p>
        </p:txBody>
      </p:sp>
      <p:pic>
        <p:nvPicPr>
          <p:cNvPr id="7" name="Picture 6">
            <a:extLst>
              <a:ext uri="{FF2B5EF4-FFF2-40B4-BE49-F238E27FC236}">
                <a16:creationId xmlns:a16="http://schemas.microsoft.com/office/drawing/2014/main" id="{9E801663-295C-C475-FA9A-BA61410899A5}"/>
              </a:ext>
            </a:extLst>
          </p:cNvPr>
          <p:cNvPicPr>
            <a:picLocks noChangeAspect="1"/>
          </p:cNvPicPr>
          <p:nvPr/>
        </p:nvPicPr>
        <p:blipFill>
          <a:blip r:embed="rId3"/>
          <a:stretch>
            <a:fillRect/>
          </a:stretch>
        </p:blipFill>
        <p:spPr>
          <a:xfrm>
            <a:off x="1920188" y="982202"/>
            <a:ext cx="7971363" cy="5964288"/>
          </a:xfrm>
          <a:prstGeom prst="rect">
            <a:avLst/>
          </a:prstGeom>
        </p:spPr>
      </p:pic>
    </p:spTree>
    <p:extLst>
      <p:ext uri="{BB962C8B-B14F-4D97-AF65-F5344CB8AC3E}">
        <p14:creationId xmlns:p14="http://schemas.microsoft.com/office/powerpoint/2010/main" val="217029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2023</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50</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6634128" y="1434676"/>
            <a:ext cx="3462372" cy="237532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5858933" cy="33401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No nasty surprises</a:t>
            </a:r>
          </a:p>
          <a:p>
            <a:pPr marL="846646" lvl="1" indent="-383108">
              <a:spcBef>
                <a:spcPct val="20000"/>
              </a:spcBef>
              <a:buFontTx/>
              <a:buChar char="–"/>
              <a:defRPr/>
            </a:pPr>
            <a:r>
              <a:rPr lang="en-US" sz="3600" b="1" dirty="0">
                <a:solidFill>
                  <a:srgbClr val="000000"/>
                </a:solidFill>
                <a:latin typeface="Arial" charset="0"/>
                <a:ea typeface="+mn-ea"/>
              </a:rPr>
              <a:t>Can see order</a:t>
            </a:r>
          </a:p>
          <a:p>
            <a:pPr marL="846646" lvl="1" indent="-383108">
              <a:spcBef>
                <a:spcPct val="20000"/>
              </a:spcBef>
              <a:buFontTx/>
              <a:buChar char="–"/>
              <a:defRPr/>
            </a:pPr>
            <a:r>
              <a:rPr lang="en-US" sz="3600" b="1" dirty="0">
                <a:solidFill>
                  <a:srgbClr val="000000"/>
                </a:solidFill>
                <a:latin typeface="Arial" charset="0"/>
                <a:ea typeface="+mn-ea"/>
              </a:rPr>
              <a:t>Total price is same as shopping cart</a:t>
            </a:r>
          </a:p>
          <a:p>
            <a:pPr marL="846646" lvl="1" indent="-383108">
              <a:spcBef>
                <a:spcPct val="20000"/>
              </a:spcBef>
              <a:buFontTx/>
              <a:buChar char="–"/>
              <a:defRPr/>
            </a:pPr>
            <a:r>
              <a:rPr lang="en-US" sz="2800" b="1" dirty="0">
                <a:solidFill>
                  <a:srgbClr val="000000"/>
                </a:solidFill>
                <a:latin typeface="Arial" charset="0"/>
                <a:ea typeface="+mn-ea"/>
              </a:rPr>
              <a:t>ORDER SUMMARY (F7)</a:t>
            </a:r>
          </a:p>
        </p:txBody>
      </p:sp>
    </p:spTree>
    <p:extLst>
      <p:ext uri="{BB962C8B-B14F-4D97-AF65-F5344CB8AC3E}">
        <p14:creationId xmlns:p14="http://schemas.microsoft.com/office/powerpoint/2010/main" val="1649433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2023</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51</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1868994" y="1211580"/>
            <a:ext cx="4089846" cy="1618858"/>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6397060" cy="310501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Easy to change shipping &amp; billing</a:t>
            </a:r>
          </a:p>
          <a:p>
            <a:pPr marL="311143" indent="-311143">
              <a:spcBef>
                <a:spcPct val="20000"/>
              </a:spcBef>
              <a:buFontTx/>
              <a:buChar char="•"/>
              <a:defRPr/>
            </a:pPr>
            <a:r>
              <a:rPr lang="en-US" sz="3733" b="1" dirty="0">
                <a:solidFill>
                  <a:srgbClr val="000000"/>
                </a:solidFill>
                <a:latin typeface="Arial" charset="0"/>
                <a:ea typeface="+mn-ea"/>
              </a:rPr>
              <a:t>All of these things are part of the design pattern</a:t>
            </a:r>
          </a:p>
          <a:p>
            <a:pPr marL="846646" lvl="1" indent="-383108">
              <a:spcBef>
                <a:spcPct val="20000"/>
              </a:spcBef>
              <a:buFontTx/>
              <a:buChar char="–"/>
              <a:defRPr/>
            </a:pPr>
            <a:r>
              <a:rPr lang="en-US" sz="2800" b="1" dirty="0">
                <a:solidFill>
                  <a:srgbClr val="000000"/>
                </a:solidFill>
                <a:latin typeface="Arial" charset="0"/>
                <a:ea typeface="+mn-ea"/>
              </a:rPr>
              <a:t>QUICK-FLOW CHECKOUT (F1)</a:t>
            </a:r>
          </a:p>
        </p:txBody>
      </p:sp>
    </p:spTree>
    <p:extLst>
      <p:ext uri="{BB962C8B-B14F-4D97-AF65-F5344CB8AC3E}">
        <p14:creationId xmlns:p14="http://schemas.microsoft.com/office/powerpoint/2010/main" val="152721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Solutions</a:t>
            </a:r>
          </a:p>
        </p:txBody>
      </p:sp>
      <p:sp>
        <p:nvSpPr>
          <p:cNvPr id="60419" name="Rectangle 3"/>
          <p:cNvSpPr>
            <a:spLocks noGrp="1" noChangeArrowheads="1"/>
          </p:cNvSpPr>
          <p:nvPr>
            <p:ph idx="1"/>
          </p:nvPr>
        </p:nvSpPr>
        <p:spPr/>
        <p:txBody>
          <a:bodyPr/>
          <a:lstStyle/>
          <a:p>
            <a:r>
              <a:rPr lang="en-US" dirty="0"/>
              <a:t>Design is about finding solutions</a:t>
            </a:r>
          </a:p>
          <a:p>
            <a:r>
              <a:rPr lang="en-US" dirty="0"/>
              <a:t>Unfortunately, designers often reinvent</a:t>
            </a:r>
          </a:p>
          <a:p>
            <a:pPr lvl="2"/>
            <a:r>
              <a:rPr lang="en-US" dirty="0"/>
              <a:t>Hard to know </a:t>
            </a:r>
            <a:r>
              <a:rPr lang="en-US" b="1" i="1" dirty="0">
                <a:solidFill>
                  <a:srgbClr val="FFD147"/>
                </a:solidFill>
              </a:rPr>
              <a:t>how</a:t>
            </a:r>
            <a:r>
              <a:rPr lang="en-US" dirty="0"/>
              <a:t>  things were done before</a:t>
            </a:r>
          </a:p>
          <a:p>
            <a:pPr lvl="2"/>
            <a:r>
              <a:rPr lang="en-US" b="1" i="1" dirty="0">
                <a:solidFill>
                  <a:srgbClr val="FFD147"/>
                </a:solidFill>
              </a:rPr>
              <a:t>Why</a:t>
            </a:r>
            <a:r>
              <a:rPr lang="en-US" dirty="0"/>
              <a:t>  things were done a certain way</a:t>
            </a:r>
          </a:p>
          <a:p>
            <a:pPr lvl="2"/>
            <a:r>
              <a:rPr lang="en-US" b="1" i="1" dirty="0">
                <a:solidFill>
                  <a:srgbClr val="FFD147"/>
                </a:solidFill>
              </a:rPr>
              <a:t>How  </a:t>
            </a:r>
            <a:r>
              <a:rPr lang="en-US" dirty="0"/>
              <a:t>to reuse solutions</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36951F0A-6D27-F641-887A-BFA2D5FF6C3B}" type="slidenum">
              <a:rPr lang="en-US" smtClean="0"/>
              <a:pPr/>
              <a:t>52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Patterns</a:t>
            </a:r>
          </a:p>
        </p:txBody>
      </p:sp>
      <p:sp>
        <p:nvSpPr>
          <p:cNvPr id="61443" name="Content Placeholder 8"/>
          <p:cNvSpPr>
            <a:spLocks noGrp="1"/>
          </p:cNvSpPr>
          <p:nvPr>
            <p:ph idx="1"/>
          </p:nvPr>
        </p:nvSpPr>
        <p:spPr>
          <a:xfrm>
            <a:off x="639233" y="929898"/>
            <a:ext cx="11195715" cy="5394702"/>
          </a:xfrm>
        </p:spPr>
        <p:txBody>
          <a:bodyPr/>
          <a:lstStyle/>
          <a:p>
            <a:pPr marL="0" indent="0">
              <a:buNone/>
            </a:pPr>
            <a:r>
              <a:rPr lang="en-US" dirty="0"/>
              <a:t>Communicate common design problems &amp; solutions</a:t>
            </a:r>
          </a:p>
          <a:p>
            <a:pPr lvl="1"/>
            <a:r>
              <a:rPr lang="en-US" dirty="0"/>
              <a:t>First used in architecture [Alexander]</a:t>
            </a:r>
          </a:p>
          <a:p>
            <a:pPr lvl="2"/>
            <a:r>
              <a:rPr lang="en-US" dirty="0"/>
              <a:t>Ex. How to create a beer hall where people socialize?</a:t>
            </a:r>
          </a:p>
          <a:p>
            <a:endParaRPr lang="en-US" dirty="0"/>
          </a:p>
        </p:txBody>
      </p:sp>
      <p:sp>
        <p:nvSpPr>
          <p:cNvPr id="6" name="Date Placeholder 3"/>
          <p:cNvSpPr>
            <a:spLocks noGrp="1"/>
          </p:cNvSpPr>
          <p:nvPr>
            <p:ph type="dt" sz="half" idx="10"/>
          </p:nvPr>
        </p:nvSpPr>
        <p:spPr/>
        <p:txBody>
          <a:bodyPr/>
          <a:lstStyle/>
          <a:p>
            <a:r>
              <a:rPr lang="en-US"/>
              <a:t>Autumn 2023</a:t>
            </a:r>
          </a:p>
        </p:txBody>
      </p:sp>
      <p:sp>
        <p:nvSpPr>
          <p:cNvPr id="7" name="Footer Placeholder 4"/>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53</a:t>
            </a:fld>
            <a:endParaRPr lang="en-US"/>
          </a:p>
        </p:txBody>
      </p:sp>
      <p:pic>
        <p:nvPicPr>
          <p:cNvPr id="61447" name="Picture 4" descr="pattern2"/>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t="4259"/>
          <a:stretch>
            <a:fillRect/>
          </a:stretch>
        </p:blipFill>
        <p:spPr bwMode="auto">
          <a:xfrm>
            <a:off x="4524744" y="2703665"/>
            <a:ext cx="6152281" cy="415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32D49D94-8121-7442-8D7A-65471FCC6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79" y="2703665"/>
            <a:ext cx="3540801" cy="4154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Autumn 2023</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54</a:t>
            </a:fld>
            <a:endParaRPr lang="en-US"/>
          </a:p>
        </p:txBody>
      </p:sp>
      <p:pic>
        <p:nvPicPr>
          <p:cNvPr id="62471" name="Picture 4" descr="pattern2"/>
          <p:cNvPicPr>
            <a:picLocks noChangeAspect="1" noChangeArrowheads="1"/>
          </p:cNvPicPr>
          <p:nvPr/>
        </p:nvPicPr>
        <p:blipFill>
          <a:blip r:embed="rId3">
            <a:lum bright="-6000"/>
            <a:extLst>
              <a:ext uri="{28A0092B-C50C-407E-A947-70E740481C1C}">
                <a14:useLocalDpi xmlns:a14="http://schemas.microsoft.com/office/drawing/2010/main" val="0"/>
              </a:ext>
            </a:extLst>
          </a:blip>
          <a:srcRect t="4259"/>
          <a:stretch>
            <a:fillRect/>
          </a:stretch>
        </p:blipFill>
        <p:spPr bwMode="auto">
          <a:xfrm>
            <a:off x="0" y="0"/>
            <a:ext cx="12227984" cy="8257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Design Patterns</a:t>
            </a:r>
          </a:p>
        </p:txBody>
      </p:sp>
      <p:sp>
        <p:nvSpPr>
          <p:cNvPr id="7" name="Content Placeholder 6"/>
          <p:cNvSpPr>
            <a:spLocks noGrp="1"/>
          </p:cNvSpPr>
          <p:nvPr>
            <p:ph idx="1"/>
          </p:nvPr>
        </p:nvSpPr>
        <p:spPr>
          <a:xfrm>
            <a:off x="639233" y="1151754"/>
            <a:ext cx="11195715" cy="5172846"/>
          </a:xfrm>
        </p:spPr>
        <p:txBody>
          <a:bodyPr/>
          <a:lstStyle/>
          <a:p>
            <a:r>
              <a:rPr lang="en-US" dirty="0"/>
              <a:t>Not too general and not too specific</a:t>
            </a:r>
          </a:p>
          <a:p>
            <a:pPr lvl="1"/>
            <a:r>
              <a:rPr lang="en-US" dirty="0"/>
              <a:t>use a solution </a:t>
            </a:r>
            <a:r>
              <a:rPr lang="ja-JP" altLang="en-US" dirty="0"/>
              <a:t>“</a:t>
            </a:r>
            <a:r>
              <a:rPr lang="en-US" dirty="0"/>
              <a:t>a million times over, without ever doing it the same way twice</a:t>
            </a:r>
            <a:r>
              <a:rPr lang="ja-JP" altLang="en-US" dirty="0"/>
              <a:t>”</a:t>
            </a:r>
            <a:endParaRPr lang="en-US" dirty="0"/>
          </a:p>
          <a:p>
            <a:r>
              <a:rPr lang="en-US" dirty="0"/>
              <a:t>Design patterns are a </a:t>
            </a:r>
            <a:r>
              <a:rPr lang="en-US" i="1" dirty="0">
                <a:solidFill>
                  <a:srgbClr val="FFC000"/>
                </a:solidFill>
              </a:rPr>
              <a:t>shared</a:t>
            </a:r>
            <a:r>
              <a:rPr lang="en-US" dirty="0"/>
              <a:t> language </a:t>
            </a:r>
          </a:p>
          <a:p>
            <a:pPr lvl="1"/>
            <a:r>
              <a:rPr lang="en-US" dirty="0"/>
              <a:t>for </a:t>
            </a:r>
            <a:r>
              <a:rPr lang="ja-JP" altLang="en-US" dirty="0"/>
              <a:t>“</a:t>
            </a:r>
            <a:r>
              <a:rPr lang="en-US" dirty="0"/>
              <a:t>building and planning towns, neighborhoods, houses, gardens, &amp; rooms.</a:t>
            </a:r>
            <a:r>
              <a:rPr lang="ja-JP" altLang="en-US" dirty="0"/>
              <a:t>”</a:t>
            </a:r>
            <a:endParaRPr lang="en-US" dirty="0"/>
          </a:p>
          <a:p>
            <a:pPr lvl="1"/>
            <a:r>
              <a:rPr lang="en-US" dirty="0"/>
              <a:t>Ex. Beer hall is part of a center for public life…</a:t>
            </a:r>
          </a:p>
          <a:p>
            <a:pPr lvl="1"/>
            <a:r>
              <a:rPr lang="en-US" dirty="0"/>
              <a:t>Ex. Beer hall needs spaces for groups to be alone… ALCOVES</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55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dissolve">
                                      <p:cBhvr>
                                        <p:cTn id="13" dur="500"/>
                                        <p:tgtEl>
                                          <p:spTgt spid="7">
                                            <p:txEl>
                                              <p:pRg st="4" end="4"/>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dissolve">
                                      <p:cBhvr>
                                        <p:cTn id="1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Web of Design Patterns</a:t>
            </a:r>
          </a:p>
        </p:txBody>
      </p:sp>
      <p:sp>
        <p:nvSpPr>
          <p:cNvPr id="33" name="Date Placeholder 3"/>
          <p:cNvSpPr>
            <a:spLocks noGrp="1"/>
          </p:cNvSpPr>
          <p:nvPr>
            <p:ph type="dt" sz="half" idx="10"/>
          </p:nvPr>
        </p:nvSpPr>
        <p:spPr/>
        <p:txBody>
          <a:bodyPr/>
          <a:lstStyle/>
          <a:p>
            <a:pPr>
              <a:defRPr/>
            </a:pPr>
            <a:r>
              <a:rPr lang="en-US"/>
              <a:t>Autumn 2023</a:t>
            </a:r>
          </a:p>
        </p:txBody>
      </p:sp>
      <p:sp>
        <p:nvSpPr>
          <p:cNvPr id="3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56</a:t>
            </a:fld>
            <a:endParaRPr lang="en-US"/>
          </a:p>
        </p:txBody>
      </p:sp>
      <p:sp>
        <p:nvSpPr>
          <p:cNvPr id="64518" name="Rectangle 3"/>
          <p:cNvSpPr>
            <a:spLocks noChangeArrowheads="1"/>
          </p:cNvSpPr>
          <p:nvPr/>
        </p:nvSpPr>
        <p:spPr bwMode="auto">
          <a:xfrm>
            <a:off x="914400" y="1278467"/>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sp>
        <p:nvSpPr>
          <p:cNvPr id="64519" name="Rectangle 4"/>
          <p:cNvSpPr>
            <a:spLocks noChangeArrowheads="1"/>
          </p:cNvSpPr>
          <p:nvPr/>
        </p:nvSpPr>
        <p:spPr bwMode="auto">
          <a:xfrm>
            <a:off x="5317069" y="4083053"/>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0" name="AutoShape 5"/>
          <p:cNvSpPr>
            <a:spLocks noChangeArrowheads="1"/>
          </p:cNvSpPr>
          <p:nvPr/>
        </p:nvSpPr>
        <p:spPr bwMode="auto">
          <a:xfrm>
            <a:off x="6766333" y="5909787"/>
            <a:ext cx="3758026"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(181) The Fire</a:t>
            </a:r>
          </a:p>
        </p:txBody>
      </p:sp>
      <p:sp>
        <p:nvSpPr>
          <p:cNvPr id="64521" name="AutoShape 6"/>
          <p:cNvSpPr>
            <a:spLocks noChangeArrowheads="1"/>
          </p:cNvSpPr>
          <p:nvPr/>
        </p:nvSpPr>
        <p:spPr bwMode="auto">
          <a:xfrm>
            <a:off x="190500" y="969436"/>
            <a:ext cx="7054853"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(8) Mosaic of Subcultures</a:t>
            </a:r>
          </a:p>
        </p:txBody>
      </p:sp>
      <p:cxnSp>
        <p:nvCxnSpPr>
          <p:cNvPr id="64522" name="AutoShape 7"/>
          <p:cNvCxnSpPr>
            <a:cxnSpLocks noChangeShapeType="1"/>
            <a:stCxn id="64519" idx="3"/>
            <a:endCxn id="64520" idx="0"/>
          </p:cNvCxnSpPr>
          <p:nvPr/>
        </p:nvCxnSpPr>
        <p:spPr bwMode="auto">
          <a:xfrm>
            <a:off x="5693836" y="4271437"/>
            <a:ext cx="2951510" cy="16383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3" name="AutoShape 8"/>
          <p:cNvCxnSpPr>
            <a:cxnSpLocks noChangeShapeType="1"/>
            <a:stCxn id="64521" idx="2"/>
            <a:endCxn id="64531" idx="0"/>
          </p:cNvCxnSpPr>
          <p:nvPr/>
        </p:nvCxnSpPr>
        <p:spPr bwMode="auto">
          <a:xfrm flipH="1">
            <a:off x="2787652" y="1746253"/>
            <a:ext cx="930275" cy="59478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4" name="AutoShape 9"/>
          <p:cNvSpPr>
            <a:spLocks noChangeArrowheads="1"/>
          </p:cNvSpPr>
          <p:nvPr/>
        </p:nvSpPr>
        <p:spPr bwMode="auto">
          <a:xfrm>
            <a:off x="2953402" y="5909787"/>
            <a:ext cx="3664767"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(179) Alcoves</a:t>
            </a:r>
          </a:p>
        </p:txBody>
      </p:sp>
      <p:sp>
        <p:nvSpPr>
          <p:cNvPr id="64525" name="AutoShape 10"/>
          <p:cNvSpPr>
            <a:spLocks noChangeArrowheads="1"/>
          </p:cNvSpPr>
          <p:nvPr/>
        </p:nvSpPr>
        <p:spPr bwMode="auto">
          <a:xfrm>
            <a:off x="203200" y="4988984"/>
            <a:ext cx="6134100" cy="698498"/>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(95) Building Complex</a:t>
            </a:r>
          </a:p>
        </p:txBody>
      </p:sp>
      <p:cxnSp>
        <p:nvCxnSpPr>
          <p:cNvPr id="64526" name="AutoShape 11"/>
          <p:cNvCxnSpPr>
            <a:cxnSpLocks noChangeShapeType="1"/>
            <a:stCxn id="64519" idx="2"/>
            <a:endCxn id="64524" idx="0"/>
          </p:cNvCxnSpPr>
          <p:nvPr/>
        </p:nvCxnSpPr>
        <p:spPr bwMode="auto">
          <a:xfrm flipH="1">
            <a:off x="4785786" y="4459820"/>
            <a:ext cx="719667" cy="14499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7" name="AutoShape 12"/>
          <p:cNvCxnSpPr>
            <a:cxnSpLocks noChangeShapeType="1"/>
            <a:stCxn id="64519" idx="1"/>
            <a:endCxn id="64525" idx="0"/>
          </p:cNvCxnSpPr>
          <p:nvPr/>
        </p:nvCxnSpPr>
        <p:spPr bwMode="auto">
          <a:xfrm flipH="1">
            <a:off x="3270250" y="4271437"/>
            <a:ext cx="2046819" cy="71754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8" name="Rectangle 13"/>
          <p:cNvSpPr>
            <a:spLocks noChangeArrowheads="1"/>
          </p:cNvSpPr>
          <p:nvPr/>
        </p:nvSpPr>
        <p:spPr bwMode="auto">
          <a:xfrm>
            <a:off x="6705602"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9" name="Rectangle 14"/>
          <p:cNvSpPr>
            <a:spLocks noChangeArrowheads="1"/>
          </p:cNvSpPr>
          <p:nvPr/>
        </p:nvSpPr>
        <p:spPr bwMode="auto">
          <a:xfrm>
            <a:off x="4409019"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30" name="AutoShape 15"/>
          <p:cNvSpPr>
            <a:spLocks noChangeArrowheads="1"/>
          </p:cNvSpPr>
          <p:nvPr/>
        </p:nvSpPr>
        <p:spPr bwMode="auto">
          <a:xfrm>
            <a:off x="6337300" y="2345269"/>
            <a:ext cx="3829051" cy="776817"/>
          </a:xfrm>
          <a:prstGeom prst="roundRect">
            <a:avLst>
              <a:gd name="adj" fmla="val 16667"/>
            </a:avLst>
          </a:prstGeom>
          <a:solidFill>
            <a:srgbClr val="00B050"/>
          </a:solidFill>
          <a:ln w="9525">
            <a:noFill/>
            <a:round/>
            <a:headEnd/>
            <a:tailEnd/>
          </a:ln>
        </p:spPr>
        <p:txBody>
          <a:bodyPr wrap="none" anchor="ctr"/>
          <a:lstStyle/>
          <a:p>
            <a:pPr algn="ctr"/>
            <a:r>
              <a:rPr lang="en-US" sz="4267" b="1">
                <a:latin typeface="Arial" charset="0"/>
                <a:cs typeface="Times New Roman" charset="0"/>
              </a:rPr>
              <a:t>(33) Night Life</a:t>
            </a:r>
          </a:p>
        </p:txBody>
      </p:sp>
      <p:sp>
        <p:nvSpPr>
          <p:cNvPr id="64531" name="AutoShape 16"/>
          <p:cNvSpPr>
            <a:spLocks noChangeArrowheads="1"/>
          </p:cNvSpPr>
          <p:nvPr/>
        </p:nvSpPr>
        <p:spPr bwMode="auto">
          <a:xfrm>
            <a:off x="190502" y="2341036"/>
            <a:ext cx="5194300"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(31) Promenade</a:t>
            </a:r>
          </a:p>
        </p:txBody>
      </p:sp>
      <p:cxnSp>
        <p:nvCxnSpPr>
          <p:cNvPr id="64532" name="AutoShape 17"/>
          <p:cNvCxnSpPr>
            <a:cxnSpLocks noChangeShapeType="1"/>
            <a:stCxn id="64530" idx="1"/>
            <a:endCxn id="64531" idx="3"/>
          </p:cNvCxnSpPr>
          <p:nvPr/>
        </p:nvCxnSpPr>
        <p:spPr bwMode="auto">
          <a:xfrm flipH="1" flipV="1">
            <a:off x="5384802" y="2730502"/>
            <a:ext cx="952500" cy="4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33" name="AutoShape 18"/>
          <p:cNvSpPr>
            <a:spLocks noChangeArrowheads="1"/>
          </p:cNvSpPr>
          <p:nvPr/>
        </p:nvSpPr>
        <p:spPr bwMode="auto">
          <a:xfrm>
            <a:off x="3511553" y="3761317"/>
            <a:ext cx="3981449" cy="776816"/>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4267" b="1">
                <a:latin typeface="Arial" charset="0"/>
                <a:cs typeface="Times New Roman" charset="0"/>
              </a:rPr>
              <a:t>(90) Beer Hall</a:t>
            </a:r>
          </a:p>
        </p:txBody>
      </p:sp>
      <p:cxnSp>
        <p:nvCxnSpPr>
          <p:cNvPr id="64534" name="AutoShape 19"/>
          <p:cNvCxnSpPr>
            <a:cxnSpLocks noChangeShapeType="1"/>
            <a:stCxn id="64531" idx="2"/>
            <a:endCxn id="64529" idx="0"/>
          </p:cNvCxnSpPr>
          <p:nvPr/>
        </p:nvCxnSpPr>
        <p:spPr bwMode="auto">
          <a:xfrm>
            <a:off x="2787651" y="3117851"/>
            <a:ext cx="1809749" cy="6434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35" name="AutoShape 20"/>
          <p:cNvCxnSpPr>
            <a:cxnSpLocks noChangeShapeType="1"/>
            <a:stCxn id="64530" idx="2"/>
            <a:endCxn id="64528" idx="0"/>
          </p:cNvCxnSpPr>
          <p:nvPr/>
        </p:nvCxnSpPr>
        <p:spPr bwMode="auto">
          <a:xfrm flipH="1">
            <a:off x="6893986" y="3122086"/>
            <a:ext cx="1358900" cy="639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useBgFill="1">
        <p:nvSpPr>
          <p:cNvPr id="64537" name="Rectangle 22"/>
          <p:cNvSpPr>
            <a:spLocks noChangeArrowheads="1"/>
          </p:cNvSpPr>
          <p:nvPr/>
        </p:nvSpPr>
        <p:spPr bwMode="auto">
          <a:xfrm>
            <a:off x="10593919" y="787402"/>
            <a:ext cx="259985" cy="2023583"/>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nvGrpSpPr>
          <p:cNvPr id="64538" name="Group 23"/>
          <p:cNvGrpSpPr>
            <a:grpSpLocks/>
          </p:cNvGrpSpPr>
          <p:nvPr/>
        </p:nvGrpSpPr>
        <p:grpSpPr bwMode="auto">
          <a:xfrm>
            <a:off x="10593919" y="2943170"/>
            <a:ext cx="467783" cy="2506133"/>
            <a:chOff x="5064" y="914"/>
            <a:chExt cx="221" cy="712"/>
          </a:xfrm>
        </p:grpSpPr>
        <p:sp>
          <p:nvSpPr>
            <p:cNvPr id="64546" name="Rectangle 24"/>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64547" name="Rectangle 25"/>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
        <p:nvSpPr>
          <p:cNvPr id="64540" name="Text Box 29"/>
          <p:cNvSpPr txBox="1">
            <a:spLocks noChangeArrowheads="1"/>
          </p:cNvSpPr>
          <p:nvPr/>
        </p:nvSpPr>
        <p:spPr bwMode="auto">
          <a:xfrm rot="5400000">
            <a:off x="10886273" y="1473456"/>
            <a:ext cx="153619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Cities </a:t>
            </a:r>
          </a:p>
          <a:p>
            <a:pPr algn="ctr" eaLnBrk="1" hangingPunct="1"/>
            <a:r>
              <a:rPr lang="en-US" sz="2800" dirty="0">
                <a:latin typeface="Arial" charset="0"/>
                <a:cs typeface="Times New Roman" charset="0"/>
              </a:rPr>
              <a:t>&amp; Towns</a:t>
            </a:r>
          </a:p>
        </p:txBody>
      </p:sp>
      <p:sp>
        <p:nvSpPr>
          <p:cNvPr id="64541" name="Text Box 30"/>
          <p:cNvSpPr txBox="1">
            <a:spLocks noChangeArrowheads="1"/>
          </p:cNvSpPr>
          <p:nvPr/>
        </p:nvSpPr>
        <p:spPr bwMode="auto">
          <a:xfrm rot="5400000">
            <a:off x="10668601" y="5775296"/>
            <a:ext cx="14847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Arial" charset="0"/>
                <a:cs typeface="Times New Roman" charset="0"/>
              </a:rPr>
              <a:t>Interiors</a:t>
            </a:r>
          </a:p>
        </p:txBody>
      </p:sp>
      <p:sp>
        <p:nvSpPr>
          <p:cNvPr id="64542" name="Text Box 31"/>
          <p:cNvSpPr txBox="1">
            <a:spLocks noChangeArrowheads="1"/>
          </p:cNvSpPr>
          <p:nvPr/>
        </p:nvSpPr>
        <p:spPr bwMode="auto">
          <a:xfrm rot="5400000">
            <a:off x="10681988" y="3805967"/>
            <a:ext cx="19447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Local</a:t>
            </a:r>
          </a:p>
          <a:p>
            <a:pPr algn="ctr" eaLnBrk="1" hangingPunct="1"/>
            <a:r>
              <a:rPr lang="en-US" sz="2800" dirty="0">
                <a:latin typeface="Arial" charset="0"/>
                <a:cs typeface="Times New Roman" charset="0"/>
              </a:rPr>
              <a:t>Gatherings</a:t>
            </a:r>
          </a:p>
        </p:txBody>
      </p:sp>
      <p:pic>
        <p:nvPicPr>
          <p:cNvPr id="64543" name="Picture 32" descr="Bluepr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92359" y="433917"/>
            <a:ext cx="2032000" cy="1684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 name="Group 23">
            <a:extLst>
              <a:ext uri="{FF2B5EF4-FFF2-40B4-BE49-F238E27FC236}">
                <a16:creationId xmlns:a16="http://schemas.microsoft.com/office/drawing/2014/main" id="{D18B10A7-FC05-2745-9FD9-ABF216BB93F7}"/>
              </a:ext>
            </a:extLst>
          </p:cNvPr>
          <p:cNvGrpSpPr>
            <a:grpSpLocks/>
          </p:cNvGrpSpPr>
          <p:nvPr/>
        </p:nvGrpSpPr>
        <p:grpSpPr bwMode="auto">
          <a:xfrm>
            <a:off x="10581475" y="632600"/>
            <a:ext cx="467783" cy="2506133"/>
            <a:chOff x="5064" y="914"/>
            <a:chExt cx="221" cy="712"/>
          </a:xfrm>
        </p:grpSpPr>
        <p:sp>
          <p:nvSpPr>
            <p:cNvPr id="46" name="Rectangle 24">
              <a:extLst>
                <a:ext uri="{FF2B5EF4-FFF2-40B4-BE49-F238E27FC236}">
                  <a16:creationId xmlns:a16="http://schemas.microsoft.com/office/drawing/2014/main" id="{D7610E90-ED28-A74A-9824-08A33585EE3B}"/>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47" name="Rectangle 25">
              <a:extLst>
                <a:ext uri="{FF2B5EF4-FFF2-40B4-BE49-F238E27FC236}">
                  <a16:creationId xmlns:a16="http://schemas.microsoft.com/office/drawing/2014/main" id="{6F943763-56AF-B644-8EC7-5D7B9A6D9298}"/>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grpSp>
        <p:nvGrpSpPr>
          <p:cNvPr id="48" name="Group 23">
            <a:extLst>
              <a:ext uri="{FF2B5EF4-FFF2-40B4-BE49-F238E27FC236}">
                <a16:creationId xmlns:a16="http://schemas.microsoft.com/office/drawing/2014/main" id="{29221425-64ED-B24B-9C4F-5A27FD8415F2}"/>
              </a:ext>
            </a:extLst>
          </p:cNvPr>
          <p:cNvGrpSpPr>
            <a:grpSpLocks/>
          </p:cNvGrpSpPr>
          <p:nvPr/>
        </p:nvGrpSpPr>
        <p:grpSpPr bwMode="auto">
          <a:xfrm>
            <a:off x="10581475" y="5389880"/>
            <a:ext cx="467783" cy="2506133"/>
            <a:chOff x="5064" y="914"/>
            <a:chExt cx="221" cy="712"/>
          </a:xfrm>
        </p:grpSpPr>
        <p:sp>
          <p:nvSpPr>
            <p:cNvPr id="49" name="Rectangle 24">
              <a:extLst>
                <a:ext uri="{FF2B5EF4-FFF2-40B4-BE49-F238E27FC236}">
                  <a16:creationId xmlns:a16="http://schemas.microsoft.com/office/drawing/2014/main" id="{21557EF5-CEAA-1840-AEFD-2C1B8EAC7CB3}"/>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50" name="Rectangle 25">
              <a:extLst>
                <a:ext uri="{FF2B5EF4-FFF2-40B4-BE49-F238E27FC236}">
                  <a16:creationId xmlns:a16="http://schemas.microsoft.com/office/drawing/2014/main" id="{19304178-62C8-8E4A-9B1A-926564C16D43}"/>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Design Patterns</a:t>
            </a:r>
          </a:p>
        </p:txBody>
      </p:sp>
      <p:sp>
        <p:nvSpPr>
          <p:cNvPr id="65539" name="Content Placeholder 7"/>
          <p:cNvSpPr>
            <a:spLocks noGrp="1"/>
          </p:cNvSpPr>
          <p:nvPr>
            <p:ph idx="1"/>
          </p:nvPr>
        </p:nvSpPr>
        <p:spPr>
          <a:xfrm>
            <a:off x="277285" y="1295400"/>
            <a:ext cx="12125303" cy="5486400"/>
          </a:xfrm>
        </p:spPr>
        <p:txBody>
          <a:bodyPr/>
          <a:lstStyle/>
          <a:p>
            <a:pPr>
              <a:buFont typeface="Arial"/>
              <a:buChar char="•"/>
            </a:pPr>
            <a:r>
              <a:rPr lang="en-US" sz="3733" dirty="0"/>
              <a:t>Also used in UI design</a:t>
            </a:r>
          </a:p>
          <a:p>
            <a:pPr>
              <a:buFont typeface="Arial"/>
              <a:buChar char="•"/>
            </a:pPr>
            <a:r>
              <a:rPr lang="en-US" sz="3733" dirty="0"/>
              <a:t>Communicate design problems </a:t>
            </a:r>
            <a:br>
              <a:rPr lang="en-US" sz="3733" dirty="0"/>
            </a:br>
            <a:r>
              <a:rPr lang="en-US" sz="3733" dirty="0"/>
              <a:t>&amp; solutions</a:t>
            </a:r>
          </a:p>
          <a:p>
            <a:pPr lvl="1"/>
            <a:r>
              <a:rPr lang="en-US" dirty="0"/>
              <a:t>how to create navigation bars </a:t>
            </a:r>
            <a:br>
              <a:rPr lang="en-US" dirty="0"/>
            </a:br>
            <a:r>
              <a:rPr lang="en-US" dirty="0"/>
              <a:t>for finding relevant content…</a:t>
            </a:r>
          </a:p>
          <a:p>
            <a:pPr lvl="1"/>
            <a:r>
              <a:rPr lang="en-US" dirty="0"/>
              <a:t>how to create a shopping cart </a:t>
            </a:r>
            <a:br>
              <a:rPr lang="en-US" dirty="0"/>
            </a:br>
            <a:r>
              <a:rPr lang="en-US" dirty="0"/>
              <a:t>that supports check out…</a:t>
            </a:r>
          </a:p>
          <a:p>
            <a:pPr lvl="1"/>
            <a:r>
              <a:rPr lang="en-US" dirty="0"/>
              <a:t>how to make e-commerce sites where people return &amp; buy…</a:t>
            </a:r>
          </a:p>
        </p:txBody>
      </p:sp>
      <p:sp>
        <p:nvSpPr>
          <p:cNvPr id="5" name="Date Placeholder 3"/>
          <p:cNvSpPr>
            <a:spLocks noGrp="1"/>
          </p:cNvSpPr>
          <p:nvPr>
            <p:ph type="dt" sz="half" idx="10"/>
          </p:nvPr>
        </p:nvSpPr>
        <p:spPr/>
        <p:txBody>
          <a:bodyPr/>
          <a:lstStyle/>
          <a:p>
            <a:pPr>
              <a:defRPr/>
            </a:pPr>
            <a:r>
              <a:rPr lang="en-US"/>
              <a:t>Autumn 2023</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57</a:t>
            </a:fld>
            <a:endParaRPr lang="en-US"/>
          </a:p>
        </p:txBody>
      </p:sp>
      <p:pic>
        <p:nvPicPr>
          <p:cNvPr id="4" name="Picture 3">
            <a:extLst>
              <a:ext uri="{FF2B5EF4-FFF2-40B4-BE49-F238E27FC236}">
                <a16:creationId xmlns:a16="http://schemas.microsoft.com/office/drawing/2014/main" id="{F19C78E3-D8BE-7076-634C-776759ED229F}"/>
              </a:ext>
            </a:extLst>
          </p:cNvPr>
          <p:cNvPicPr>
            <a:picLocks noChangeAspect="1"/>
          </p:cNvPicPr>
          <p:nvPr/>
        </p:nvPicPr>
        <p:blipFill rotWithShape="1">
          <a:blip r:embed="rId3"/>
          <a:srcRect t="45693"/>
          <a:stretch/>
        </p:blipFill>
        <p:spPr>
          <a:xfrm rot="16200000">
            <a:off x="7274753" y="728588"/>
            <a:ext cx="5424332" cy="455260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BAR (K2)</a:t>
            </a:r>
          </a:p>
        </p:txBody>
      </p:sp>
      <p:sp>
        <p:nvSpPr>
          <p:cNvPr id="1028" name="Rectangle 3"/>
          <p:cNvSpPr>
            <a:spLocks noGrp="1" noChangeArrowheads="1"/>
          </p:cNvSpPr>
          <p:nvPr>
            <p:ph idx="1"/>
          </p:nvPr>
        </p:nvSpPr>
        <p:spPr>
          <a:xfrm>
            <a:off x="914400" y="990602"/>
            <a:ext cx="10363200" cy="1680633"/>
          </a:xfrm>
        </p:spPr>
        <p:txBody>
          <a:bodyPr>
            <a:normAutofit lnSpcReduction="10000"/>
          </a:bodyPr>
          <a:lstStyle/>
          <a:p>
            <a:pPr marL="0" indent="0">
              <a:buNone/>
            </a:pPr>
            <a:r>
              <a:rPr lang="en-US" sz="3733" dirty="0"/>
              <a:t>Problem: Customers need a structured, organized way of finding the most important parts of your Web site</a:t>
            </a:r>
          </a:p>
        </p:txBody>
      </p:sp>
      <p:sp>
        <p:nvSpPr>
          <p:cNvPr id="18" name="Date Placeholder 3"/>
          <p:cNvSpPr>
            <a:spLocks noGrp="1"/>
          </p:cNvSpPr>
          <p:nvPr>
            <p:ph type="dt" sz="half" idx="10"/>
          </p:nvPr>
        </p:nvSpPr>
        <p:spPr/>
        <p:txBody>
          <a:bodyPr/>
          <a:lstStyle/>
          <a:p>
            <a:pPr>
              <a:defRPr/>
            </a:pPr>
            <a:r>
              <a:rPr lang="en-US"/>
              <a:t>Autumn 2023</a:t>
            </a:r>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36951F0A-6D27-F641-887A-BFA2D5FF6C3B}" type="slidenum">
              <a:rPr lang="en-US" smtClean="0"/>
              <a:pPr/>
              <a:t>58</a:t>
            </a:fld>
            <a:endParaRPr lang="en-US"/>
          </a:p>
        </p:txBody>
      </p:sp>
      <p:grpSp>
        <p:nvGrpSpPr>
          <p:cNvPr id="2" name="Group 4"/>
          <p:cNvGrpSpPr>
            <a:grpSpLocks/>
          </p:cNvGrpSpPr>
          <p:nvPr/>
        </p:nvGrpSpPr>
        <p:grpSpPr bwMode="auto">
          <a:xfrm>
            <a:off x="347133" y="2817286"/>
            <a:ext cx="10261600" cy="3323167"/>
            <a:chOff x="164" y="1794"/>
            <a:chExt cx="4848" cy="1570"/>
          </a:xfrm>
        </p:grpSpPr>
        <p:sp>
          <p:nvSpPr>
            <p:cNvPr id="1039" name="Line 5"/>
            <p:cNvSpPr>
              <a:spLocks noChangeShapeType="1"/>
            </p:cNvSpPr>
            <p:nvPr/>
          </p:nvSpPr>
          <p:spPr bwMode="auto">
            <a:xfrm>
              <a:off x="212" y="1842"/>
              <a:ext cx="0" cy="14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0" name="Line 6"/>
            <p:cNvSpPr>
              <a:spLocks noChangeShapeType="1"/>
            </p:cNvSpPr>
            <p:nvPr/>
          </p:nvSpPr>
          <p:spPr bwMode="auto">
            <a:xfrm>
              <a:off x="212" y="1842"/>
              <a:ext cx="475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1" name="Line 7"/>
            <p:cNvSpPr>
              <a:spLocks noChangeShapeType="1"/>
            </p:cNvSpPr>
            <p:nvPr/>
          </p:nvSpPr>
          <p:spPr bwMode="auto">
            <a:xfrm>
              <a:off x="4964" y="1842"/>
              <a:ext cx="0"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grpSp>
          <p:nvGrpSpPr>
            <p:cNvPr id="1042" name="Group 8"/>
            <p:cNvGrpSpPr>
              <a:grpSpLocks/>
            </p:cNvGrpSpPr>
            <p:nvPr/>
          </p:nvGrpSpPr>
          <p:grpSpPr bwMode="auto">
            <a:xfrm>
              <a:off x="164" y="1794"/>
              <a:ext cx="4848" cy="1570"/>
              <a:chOff x="164" y="1794"/>
              <a:chExt cx="4848" cy="1570"/>
            </a:xfrm>
          </p:grpSpPr>
          <p:pic>
            <p:nvPicPr>
              <p:cNvPr id="1043" name="Picture 9" descr="Denim nav bar"/>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a:stretch>
                <a:fillRect/>
              </a:stretch>
            </p:blipFill>
            <p:spPr bwMode="auto">
              <a:xfrm>
                <a:off x="212" y="1842"/>
                <a:ext cx="4776" cy="1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 name="Freeform 10"/>
              <p:cNvSpPr>
                <a:spLocks/>
              </p:cNvSpPr>
              <p:nvPr/>
            </p:nvSpPr>
            <p:spPr bwMode="auto">
              <a:xfrm>
                <a:off x="164" y="1794"/>
                <a:ext cx="4848" cy="1570"/>
              </a:xfrm>
              <a:custGeom>
                <a:avLst/>
                <a:gdLst>
                  <a:gd name="T0" fmla="*/ 0 w 4896"/>
                  <a:gd name="T1" fmla="*/ 0 h 1488"/>
                  <a:gd name="T2" fmla="*/ 4800 w 4896"/>
                  <a:gd name="T3" fmla="*/ 0 h 1488"/>
                  <a:gd name="T4" fmla="*/ 4800 w 4896"/>
                  <a:gd name="T5" fmla="*/ 481 h 1488"/>
                  <a:gd name="T6" fmla="*/ 1082 w 4896"/>
                  <a:gd name="T7" fmla="*/ 481 h 1488"/>
                  <a:gd name="T8" fmla="*/ 1082 w 4896"/>
                  <a:gd name="T9" fmla="*/ 1657 h 1488"/>
                  <a:gd name="T10" fmla="*/ 0 w 4896"/>
                  <a:gd name="T11" fmla="*/ 1657 h 1488"/>
                  <a:gd name="T12" fmla="*/ 0 w 4896"/>
                  <a:gd name="T13" fmla="*/ 0 h 1488"/>
                  <a:gd name="T14" fmla="*/ 0 60000 65536"/>
                  <a:gd name="T15" fmla="*/ 0 60000 65536"/>
                  <a:gd name="T16" fmla="*/ 0 60000 65536"/>
                  <a:gd name="T17" fmla="*/ 0 60000 65536"/>
                  <a:gd name="T18" fmla="*/ 0 60000 65536"/>
                  <a:gd name="T19" fmla="*/ 0 60000 65536"/>
                  <a:gd name="T20" fmla="*/ 0 60000 65536"/>
                  <a:gd name="T21" fmla="*/ 0 w 4896"/>
                  <a:gd name="T22" fmla="*/ 0 h 1488"/>
                  <a:gd name="T23" fmla="*/ 4896 w 4896"/>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6" h="1488">
                    <a:moveTo>
                      <a:pt x="0" y="0"/>
                    </a:moveTo>
                    <a:lnTo>
                      <a:pt x="4896" y="0"/>
                    </a:lnTo>
                    <a:lnTo>
                      <a:pt x="4896" y="432"/>
                    </a:lnTo>
                    <a:lnTo>
                      <a:pt x="1104" y="432"/>
                    </a:lnTo>
                    <a:lnTo>
                      <a:pt x="1104" y="1488"/>
                    </a:lnTo>
                    <a:lnTo>
                      <a:pt x="0" y="1488"/>
                    </a:lnTo>
                    <a:lnTo>
                      <a:pt x="0"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grpSp>
        <p:nvGrpSpPr>
          <p:cNvPr id="4" name="Group 11"/>
          <p:cNvGrpSpPr>
            <a:grpSpLocks/>
          </p:cNvGrpSpPr>
          <p:nvPr/>
        </p:nvGrpSpPr>
        <p:grpSpPr bwMode="auto">
          <a:xfrm>
            <a:off x="2988733" y="4544484"/>
            <a:ext cx="9042400" cy="3352800"/>
            <a:chOff x="1412" y="2610"/>
            <a:chExt cx="4272" cy="1584"/>
          </a:xfrm>
        </p:grpSpPr>
        <p:sp>
          <p:nvSpPr>
            <p:cNvPr id="1034" name="Freeform 12"/>
            <p:cNvSpPr>
              <a:spLocks/>
            </p:cNvSpPr>
            <p:nvPr/>
          </p:nvSpPr>
          <p:spPr bwMode="auto">
            <a:xfrm>
              <a:off x="1467" y="2646"/>
              <a:ext cx="5" cy="1386"/>
            </a:xfrm>
            <a:custGeom>
              <a:avLst/>
              <a:gdLst>
                <a:gd name="T0" fmla="*/ 5 w 5"/>
                <a:gd name="T1" fmla="*/ 0 h 1386"/>
                <a:gd name="T2" fmla="*/ 0 w 5"/>
                <a:gd name="T3" fmla="*/ 1386 h 1386"/>
                <a:gd name="T4" fmla="*/ 0 60000 65536"/>
                <a:gd name="T5" fmla="*/ 0 60000 65536"/>
                <a:gd name="T6" fmla="*/ 0 w 5"/>
                <a:gd name="T7" fmla="*/ 0 h 1386"/>
                <a:gd name="T8" fmla="*/ 5 w 5"/>
                <a:gd name="T9" fmla="*/ 1386 h 1386"/>
              </a:gdLst>
              <a:ahLst/>
              <a:cxnLst>
                <a:cxn ang="T4">
                  <a:pos x="T0" y="T1"/>
                </a:cxn>
                <a:cxn ang="T5">
                  <a:pos x="T2" y="T3"/>
                </a:cxn>
              </a:cxnLst>
              <a:rect l="T6" t="T7" r="T8" b="T9"/>
              <a:pathLst>
                <a:path w="5" h="1386">
                  <a:moveTo>
                    <a:pt x="5"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5" name="Freeform 13"/>
            <p:cNvSpPr>
              <a:spLocks/>
            </p:cNvSpPr>
            <p:nvPr/>
          </p:nvSpPr>
          <p:spPr bwMode="auto">
            <a:xfrm>
              <a:off x="1472" y="2646"/>
              <a:ext cx="4167" cy="1"/>
            </a:xfrm>
            <a:custGeom>
              <a:avLst/>
              <a:gdLst>
                <a:gd name="T0" fmla="*/ 0 w 4167"/>
                <a:gd name="T1" fmla="*/ 0 h 1"/>
                <a:gd name="T2" fmla="*/ 4167 w 4167"/>
                <a:gd name="T3" fmla="*/ 0 h 1"/>
                <a:gd name="T4" fmla="*/ 0 60000 65536"/>
                <a:gd name="T5" fmla="*/ 0 60000 65536"/>
                <a:gd name="T6" fmla="*/ 0 w 4167"/>
                <a:gd name="T7" fmla="*/ 0 h 1"/>
                <a:gd name="T8" fmla="*/ 4167 w 4167"/>
                <a:gd name="T9" fmla="*/ 1 h 1"/>
              </a:gdLst>
              <a:ahLst/>
              <a:cxnLst>
                <a:cxn ang="T4">
                  <a:pos x="T0" y="T1"/>
                </a:cxn>
                <a:cxn ang="T5">
                  <a:pos x="T2" y="T3"/>
                </a:cxn>
              </a:cxnLst>
              <a:rect l="T6" t="T7" r="T8" b="T9"/>
              <a:pathLst>
                <a:path w="4167" h="1">
                  <a:moveTo>
                    <a:pt x="0" y="0"/>
                  </a:moveTo>
                  <a:lnTo>
                    <a:pt x="4167" y="0"/>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6" name="Freeform 14"/>
            <p:cNvSpPr>
              <a:spLocks/>
            </p:cNvSpPr>
            <p:nvPr/>
          </p:nvSpPr>
          <p:spPr bwMode="auto">
            <a:xfrm>
              <a:off x="5636" y="2646"/>
              <a:ext cx="3" cy="1386"/>
            </a:xfrm>
            <a:custGeom>
              <a:avLst/>
              <a:gdLst>
                <a:gd name="T0" fmla="*/ 3 w 3"/>
                <a:gd name="T1" fmla="*/ 0 h 1386"/>
                <a:gd name="T2" fmla="*/ 0 w 3"/>
                <a:gd name="T3" fmla="*/ 1386 h 1386"/>
                <a:gd name="T4" fmla="*/ 0 60000 65536"/>
                <a:gd name="T5" fmla="*/ 0 60000 65536"/>
                <a:gd name="T6" fmla="*/ 0 w 3"/>
                <a:gd name="T7" fmla="*/ 0 h 1386"/>
                <a:gd name="T8" fmla="*/ 3 w 3"/>
                <a:gd name="T9" fmla="*/ 1386 h 1386"/>
              </a:gdLst>
              <a:ahLst/>
              <a:cxnLst>
                <a:cxn ang="T4">
                  <a:pos x="T0" y="T1"/>
                </a:cxn>
                <a:cxn ang="T5">
                  <a:pos x="T2" y="T3"/>
                </a:cxn>
              </a:cxnLst>
              <a:rect l="T6" t="T7" r="T8" b="T9"/>
              <a:pathLst>
                <a:path w="3" h="1386">
                  <a:moveTo>
                    <a:pt x="3"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nvGrpSpPr>
            <p:cNvPr id="1037" name="Group 15"/>
            <p:cNvGrpSpPr>
              <a:grpSpLocks/>
            </p:cNvGrpSpPr>
            <p:nvPr/>
          </p:nvGrpSpPr>
          <p:grpSpPr bwMode="auto">
            <a:xfrm>
              <a:off x="1412" y="2610"/>
              <a:ext cx="4272" cy="1584"/>
              <a:chOff x="1412" y="2610"/>
              <a:chExt cx="4272" cy="1584"/>
            </a:xfrm>
          </p:grpSpPr>
          <p:graphicFrame>
            <p:nvGraphicFramePr>
              <p:cNvPr id="1026" name="Object 16"/>
              <p:cNvGraphicFramePr>
                <a:graphicFrameLocks noChangeAspect="1"/>
              </p:cNvGraphicFramePr>
              <p:nvPr/>
            </p:nvGraphicFramePr>
            <p:xfrm>
              <a:off x="1476" y="2649"/>
              <a:ext cx="4159" cy="1383"/>
            </p:xfrm>
            <a:graphic>
              <a:graphicData uri="http://schemas.openxmlformats.org/presentationml/2006/ole">
                <mc:AlternateContent xmlns:mc="http://schemas.openxmlformats.org/markup-compatibility/2006">
                  <mc:Choice xmlns:v="urn:schemas-microsoft-com:vml" Requires="v">
                    <p:oleObj name="Image" r:id="rId4" imgW="9701587" imgH="3225397" progId="Photoshop.Image.6">
                      <p:embed/>
                    </p:oleObj>
                  </mc:Choice>
                  <mc:Fallback>
                    <p:oleObj name="Image" r:id="rId4" imgW="9701587" imgH="3225397" progId="Photoshop.Image.6">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 y="2649"/>
                            <a:ext cx="4159" cy="1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Freeform 17"/>
              <p:cNvSpPr>
                <a:spLocks/>
              </p:cNvSpPr>
              <p:nvPr/>
            </p:nvSpPr>
            <p:spPr bwMode="auto">
              <a:xfrm>
                <a:off x="1412" y="2610"/>
                <a:ext cx="4272" cy="1584"/>
              </a:xfrm>
              <a:custGeom>
                <a:avLst/>
                <a:gdLst>
                  <a:gd name="T0" fmla="*/ 0 w 4272"/>
                  <a:gd name="T1" fmla="*/ 1584 h 1584"/>
                  <a:gd name="T2" fmla="*/ 0 w 4272"/>
                  <a:gd name="T3" fmla="*/ 0 h 1584"/>
                  <a:gd name="T4" fmla="*/ 4272 w 4272"/>
                  <a:gd name="T5" fmla="*/ 0 h 1584"/>
                  <a:gd name="T6" fmla="*/ 4272 w 4272"/>
                  <a:gd name="T7" fmla="*/ 480 h 1584"/>
                  <a:gd name="T8" fmla="*/ 960 w 4272"/>
                  <a:gd name="T9" fmla="*/ 480 h 1584"/>
                  <a:gd name="T10" fmla="*/ 960 w 4272"/>
                  <a:gd name="T11" fmla="*/ 1584 h 1584"/>
                  <a:gd name="T12" fmla="*/ 0 60000 65536"/>
                  <a:gd name="T13" fmla="*/ 0 60000 65536"/>
                  <a:gd name="T14" fmla="*/ 0 60000 65536"/>
                  <a:gd name="T15" fmla="*/ 0 60000 65536"/>
                  <a:gd name="T16" fmla="*/ 0 60000 65536"/>
                  <a:gd name="T17" fmla="*/ 0 60000 65536"/>
                  <a:gd name="T18" fmla="*/ 0 w 4272"/>
                  <a:gd name="T19" fmla="*/ 0 h 1584"/>
                  <a:gd name="T20" fmla="*/ 4272 w 4272"/>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4272" h="1584">
                    <a:moveTo>
                      <a:pt x="0" y="1584"/>
                    </a:moveTo>
                    <a:lnTo>
                      <a:pt x="0" y="0"/>
                    </a:lnTo>
                    <a:lnTo>
                      <a:pt x="4272" y="0"/>
                    </a:lnTo>
                    <a:lnTo>
                      <a:pt x="4272" y="480"/>
                    </a:lnTo>
                    <a:lnTo>
                      <a:pt x="960" y="480"/>
                    </a:lnTo>
                    <a:lnTo>
                      <a:pt x="960" y="1584"/>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BAR (K2)</a:t>
            </a:r>
          </a:p>
        </p:txBody>
      </p:sp>
      <p:sp>
        <p:nvSpPr>
          <p:cNvPr id="66563" name="Rectangle 3"/>
          <p:cNvSpPr>
            <a:spLocks noGrp="1" noChangeArrowheads="1"/>
          </p:cNvSpPr>
          <p:nvPr>
            <p:ph idx="1"/>
          </p:nvPr>
        </p:nvSpPr>
        <p:spPr>
          <a:xfrm>
            <a:off x="914400" y="990600"/>
            <a:ext cx="11176000" cy="1524000"/>
          </a:xfrm>
        </p:spPr>
        <p:txBody>
          <a:bodyPr/>
          <a:lstStyle/>
          <a:p>
            <a:pPr marL="0" indent="0">
              <a:buNone/>
            </a:pPr>
            <a:r>
              <a:rPr lang="en-US" dirty="0"/>
              <a:t>Solution diagram</a:t>
            </a:r>
          </a:p>
          <a:p>
            <a:pPr lvl="1"/>
            <a:r>
              <a:rPr lang="en-US" dirty="0"/>
              <a:t>captures essence on how to solve problem</a:t>
            </a:r>
          </a:p>
        </p:txBody>
      </p:sp>
      <p:sp>
        <p:nvSpPr>
          <p:cNvPr id="35" name="Date Placeholder 3"/>
          <p:cNvSpPr>
            <a:spLocks noGrp="1"/>
          </p:cNvSpPr>
          <p:nvPr>
            <p:ph type="dt" sz="half" idx="10"/>
          </p:nvPr>
        </p:nvSpPr>
        <p:spPr/>
        <p:txBody>
          <a:bodyPr/>
          <a:lstStyle/>
          <a:p>
            <a:pPr>
              <a:defRPr/>
            </a:pPr>
            <a:r>
              <a:rPr lang="en-US"/>
              <a:t>Autumn 2023</a:t>
            </a:r>
            <a:endParaRPr lang="en-US" dirty="0"/>
          </a:p>
        </p:txBody>
      </p:sp>
      <p:sp>
        <p:nvSpPr>
          <p:cNvPr id="3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59</a:t>
            </a:fld>
            <a:endParaRPr lang="en-US"/>
          </a:p>
        </p:txBody>
      </p:sp>
      <p:grpSp>
        <p:nvGrpSpPr>
          <p:cNvPr id="66567" name="Group 4"/>
          <p:cNvGrpSpPr>
            <a:grpSpLocks/>
          </p:cNvGrpSpPr>
          <p:nvPr/>
        </p:nvGrpSpPr>
        <p:grpSpPr bwMode="auto">
          <a:xfrm>
            <a:off x="2036235" y="2829983"/>
            <a:ext cx="9355667" cy="3139015"/>
            <a:chOff x="0" y="1877"/>
            <a:chExt cx="4420" cy="1483"/>
          </a:xfrm>
        </p:grpSpPr>
        <p:sp>
          <p:nvSpPr>
            <p:cNvPr id="66568" name="Freeform 5"/>
            <p:cNvSpPr>
              <a:spLocks/>
            </p:cNvSpPr>
            <p:nvPr/>
          </p:nvSpPr>
          <p:spPr bwMode="auto">
            <a:xfrm>
              <a:off x="926" y="2500"/>
              <a:ext cx="58" cy="170"/>
            </a:xfrm>
            <a:custGeom>
              <a:avLst/>
              <a:gdLst>
                <a:gd name="T0" fmla="*/ 9 w 58"/>
                <a:gd name="T1" fmla="*/ 0 h 170"/>
                <a:gd name="T2" fmla="*/ 3 w 58"/>
                <a:gd name="T3" fmla="*/ 135 h 170"/>
                <a:gd name="T4" fmla="*/ 9 w 58"/>
                <a:gd name="T5" fmla="*/ 163 h 170"/>
                <a:gd name="T6" fmla="*/ 58 w 58"/>
                <a:gd name="T7" fmla="*/ 163 h 170"/>
                <a:gd name="T8" fmla="*/ 0 60000 65536"/>
                <a:gd name="T9" fmla="*/ 0 60000 65536"/>
                <a:gd name="T10" fmla="*/ 0 60000 65536"/>
                <a:gd name="T11" fmla="*/ 0 60000 65536"/>
                <a:gd name="T12" fmla="*/ 0 w 58"/>
                <a:gd name="T13" fmla="*/ 0 h 170"/>
                <a:gd name="T14" fmla="*/ 58 w 58"/>
                <a:gd name="T15" fmla="*/ 170 h 170"/>
              </a:gdLst>
              <a:ahLst/>
              <a:cxnLst>
                <a:cxn ang="T8">
                  <a:pos x="T0" y="T1"/>
                </a:cxn>
                <a:cxn ang="T9">
                  <a:pos x="T2" y="T3"/>
                </a:cxn>
                <a:cxn ang="T10">
                  <a:pos x="T4" y="T5"/>
                </a:cxn>
                <a:cxn ang="T11">
                  <a:pos x="T6" y="T7"/>
                </a:cxn>
              </a:cxnLst>
              <a:rect l="T12" t="T13" r="T14" b="T15"/>
              <a:pathLst>
                <a:path w="58" h="170">
                  <a:moveTo>
                    <a:pt x="9" y="0"/>
                  </a:moveTo>
                  <a:cubicBezTo>
                    <a:pt x="7" y="45"/>
                    <a:pt x="3" y="90"/>
                    <a:pt x="3" y="135"/>
                  </a:cubicBezTo>
                  <a:cubicBezTo>
                    <a:pt x="3" y="145"/>
                    <a:pt x="0" y="159"/>
                    <a:pt x="9" y="163"/>
                  </a:cubicBezTo>
                  <a:cubicBezTo>
                    <a:pt x="24" y="170"/>
                    <a:pt x="42" y="163"/>
                    <a:pt x="58" y="16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69" name="Freeform 6"/>
            <p:cNvSpPr>
              <a:spLocks/>
            </p:cNvSpPr>
            <p:nvPr/>
          </p:nvSpPr>
          <p:spPr bwMode="auto">
            <a:xfrm>
              <a:off x="1030" y="2593"/>
              <a:ext cx="51" cy="75"/>
            </a:xfrm>
            <a:custGeom>
              <a:avLst/>
              <a:gdLst>
                <a:gd name="T0" fmla="*/ 30 w 51"/>
                <a:gd name="T1" fmla="*/ 10 h 75"/>
                <a:gd name="T2" fmla="*/ 2 w 51"/>
                <a:gd name="T3" fmla="*/ 37 h 75"/>
                <a:gd name="T4" fmla="*/ 40 w 51"/>
                <a:gd name="T5" fmla="*/ 64 h 75"/>
                <a:gd name="T6" fmla="*/ 51 w 51"/>
                <a:gd name="T7" fmla="*/ 48 h 75"/>
                <a:gd name="T8" fmla="*/ 30 w 51"/>
                <a:gd name="T9" fmla="*/ 1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30" y="10"/>
                  </a:moveTo>
                  <a:cubicBezTo>
                    <a:pt x="0" y="0"/>
                    <a:pt x="12" y="12"/>
                    <a:pt x="2" y="37"/>
                  </a:cubicBezTo>
                  <a:cubicBezTo>
                    <a:pt x="9" y="67"/>
                    <a:pt x="11" y="75"/>
                    <a:pt x="40" y="64"/>
                  </a:cubicBezTo>
                  <a:cubicBezTo>
                    <a:pt x="44" y="59"/>
                    <a:pt x="51" y="54"/>
                    <a:pt x="51" y="48"/>
                  </a:cubicBezTo>
                  <a:cubicBezTo>
                    <a:pt x="51" y="20"/>
                    <a:pt x="13" y="41"/>
                    <a:pt x="30" y="1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0" name="Freeform 7"/>
            <p:cNvSpPr>
              <a:spLocks/>
            </p:cNvSpPr>
            <p:nvPr/>
          </p:nvSpPr>
          <p:spPr bwMode="auto">
            <a:xfrm>
              <a:off x="1109" y="2593"/>
              <a:ext cx="70" cy="151"/>
            </a:xfrm>
            <a:custGeom>
              <a:avLst/>
              <a:gdLst>
                <a:gd name="T0" fmla="*/ 48 w 70"/>
                <a:gd name="T1" fmla="*/ 10 h 151"/>
                <a:gd name="T2" fmla="*/ 10 w 70"/>
                <a:gd name="T3" fmla="*/ 42 h 151"/>
                <a:gd name="T4" fmla="*/ 16 w 70"/>
                <a:gd name="T5" fmla="*/ 75 h 151"/>
                <a:gd name="T6" fmla="*/ 32 w 70"/>
                <a:gd name="T7" fmla="*/ 81 h 151"/>
                <a:gd name="T8" fmla="*/ 54 w 70"/>
                <a:gd name="T9" fmla="*/ 48 h 151"/>
                <a:gd name="T10" fmla="*/ 54 w 70"/>
                <a:gd name="T11" fmla="*/ 64 h 151"/>
                <a:gd name="T12" fmla="*/ 70 w 70"/>
                <a:gd name="T13" fmla="*/ 119 h 151"/>
                <a:gd name="T14" fmla="*/ 21 w 70"/>
                <a:gd name="T15" fmla="*/ 151 h 151"/>
                <a:gd name="T16" fmla="*/ 0 w 70"/>
                <a:gd name="T17" fmla="*/ 146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51"/>
                <a:gd name="T29" fmla="*/ 70 w 70"/>
                <a:gd name="T30" fmla="*/ 151 h 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51">
                  <a:moveTo>
                    <a:pt x="48" y="10"/>
                  </a:moveTo>
                  <a:cubicBezTo>
                    <a:pt x="21" y="0"/>
                    <a:pt x="17" y="18"/>
                    <a:pt x="10" y="42"/>
                  </a:cubicBezTo>
                  <a:cubicBezTo>
                    <a:pt x="12" y="53"/>
                    <a:pt x="11" y="65"/>
                    <a:pt x="16" y="75"/>
                  </a:cubicBezTo>
                  <a:cubicBezTo>
                    <a:pt x="19" y="80"/>
                    <a:pt x="27" y="84"/>
                    <a:pt x="32" y="81"/>
                  </a:cubicBezTo>
                  <a:cubicBezTo>
                    <a:pt x="43" y="73"/>
                    <a:pt x="54" y="48"/>
                    <a:pt x="54" y="48"/>
                  </a:cubicBezTo>
                  <a:cubicBezTo>
                    <a:pt x="45" y="24"/>
                    <a:pt x="46" y="23"/>
                    <a:pt x="54" y="64"/>
                  </a:cubicBezTo>
                  <a:cubicBezTo>
                    <a:pt x="58" y="83"/>
                    <a:pt x="65" y="100"/>
                    <a:pt x="70" y="119"/>
                  </a:cubicBezTo>
                  <a:cubicBezTo>
                    <a:pt x="62" y="144"/>
                    <a:pt x="45" y="145"/>
                    <a:pt x="21" y="151"/>
                  </a:cubicBezTo>
                  <a:cubicBezTo>
                    <a:pt x="14" y="149"/>
                    <a:pt x="0" y="146"/>
                    <a:pt x="0" y="14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1" name="Freeform 8"/>
            <p:cNvSpPr>
              <a:spLocks/>
            </p:cNvSpPr>
            <p:nvPr/>
          </p:nvSpPr>
          <p:spPr bwMode="auto">
            <a:xfrm>
              <a:off x="1223" y="2614"/>
              <a:ext cx="59" cy="64"/>
            </a:xfrm>
            <a:custGeom>
              <a:avLst/>
              <a:gdLst>
                <a:gd name="T0" fmla="*/ 32 w 59"/>
                <a:gd name="T1" fmla="*/ 0 h 64"/>
                <a:gd name="T2" fmla="*/ 0 w 59"/>
                <a:gd name="T3" fmla="*/ 38 h 64"/>
                <a:gd name="T4" fmla="*/ 59 w 59"/>
                <a:gd name="T5" fmla="*/ 32 h 64"/>
                <a:gd name="T6" fmla="*/ 32 w 59"/>
                <a:gd name="T7" fmla="*/ 0 h 64"/>
                <a:gd name="T8" fmla="*/ 0 60000 65536"/>
                <a:gd name="T9" fmla="*/ 0 60000 65536"/>
                <a:gd name="T10" fmla="*/ 0 60000 65536"/>
                <a:gd name="T11" fmla="*/ 0 60000 65536"/>
                <a:gd name="T12" fmla="*/ 0 w 59"/>
                <a:gd name="T13" fmla="*/ 0 h 64"/>
                <a:gd name="T14" fmla="*/ 59 w 59"/>
                <a:gd name="T15" fmla="*/ 64 h 64"/>
              </a:gdLst>
              <a:ahLst/>
              <a:cxnLst>
                <a:cxn ang="T8">
                  <a:pos x="T0" y="T1"/>
                </a:cxn>
                <a:cxn ang="T9">
                  <a:pos x="T2" y="T3"/>
                </a:cxn>
                <a:cxn ang="T10">
                  <a:pos x="T4" y="T5"/>
                </a:cxn>
                <a:cxn ang="T11">
                  <a:pos x="T6" y="T7"/>
                </a:cxn>
              </a:cxnLst>
              <a:rect l="T12" t="T13" r="T14" b="T15"/>
              <a:pathLst>
                <a:path w="59" h="64">
                  <a:moveTo>
                    <a:pt x="32" y="0"/>
                  </a:moveTo>
                  <a:cubicBezTo>
                    <a:pt x="4" y="7"/>
                    <a:pt x="8" y="12"/>
                    <a:pt x="0" y="38"/>
                  </a:cubicBezTo>
                  <a:cubicBezTo>
                    <a:pt x="18" y="64"/>
                    <a:pt x="49" y="64"/>
                    <a:pt x="59" y="32"/>
                  </a:cubicBezTo>
                  <a:cubicBezTo>
                    <a:pt x="54" y="15"/>
                    <a:pt x="52" y="0"/>
                    <a:pt x="32"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2" name="Freeform 9"/>
            <p:cNvSpPr>
              <a:spLocks/>
            </p:cNvSpPr>
            <p:nvPr/>
          </p:nvSpPr>
          <p:spPr bwMode="auto">
            <a:xfrm>
              <a:off x="1657" y="2358"/>
              <a:ext cx="1" cy="82"/>
            </a:xfrm>
            <a:custGeom>
              <a:avLst/>
              <a:gdLst>
                <a:gd name="T0" fmla="*/ 0 w 1"/>
                <a:gd name="T1" fmla="*/ 0 h 82"/>
                <a:gd name="T2" fmla="*/ 0 w 1"/>
                <a:gd name="T3" fmla="*/ 82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0"/>
                  </a:moveTo>
                  <a:cubicBezTo>
                    <a:pt x="0" y="27"/>
                    <a:pt x="0" y="55"/>
                    <a:pt x="0" y="8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3" name="Freeform 10"/>
            <p:cNvSpPr>
              <a:spLocks/>
            </p:cNvSpPr>
            <p:nvPr/>
          </p:nvSpPr>
          <p:spPr bwMode="auto">
            <a:xfrm>
              <a:off x="1663" y="2402"/>
              <a:ext cx="38" cy="1"/>
            </a:xfrm>
            <a:custGeom>
              <a:avLst/>
              <a:gdLst>
                <a:gd name="T0" fmla="*/ 0 w 38"/>
                <a:gd name="T1" fmla="*/ 0 h 1"/>
                <a:gd name="T2" fmla="*/ 38 w 38"/>
                <a:gd name="T3" fmla="*/ 0 h 1"/>
                <a:gd name="T4" fmla="*/ 0 60000 65536"/>
                <a:gd name="T5" fmla="*/ 0 60000 65536"/>
                <a:gd name="T6" fmla="*/ 0 w 38"/>
                <a:gd name="T7" fmla="*/ 0 h 1"/>
                <a:gd name="T8" fmla="*/ 38 w 38"/>
                <a:gd name="T9" fmla="*/ 1 h 1"/>
              </a:gdLst>
              <a:ahLst/>
              <a:cxnLst>
                <a:cxn ang="T4">
                  <a:pos x="T0" y="T1"/>
                </a:cxn>
                <a:cxn ang="T5">
                  <a:pos x="T2" y="T3"/>
                </a:cxn>
              </a:cxnLst>
              <a:rect l="T6" t="T7" r="T8" b="T9"/>
              <a:pathLst>
                <a:path w="38" h="1">
                  <a:moveTo>
                    <a:pt x="0" y="0"/>
                  </a:moveTo>
                  <a:cubicBezTo>
                    <a:pt x="13" y="0"/>
                    <a:pt x="25" y="0"/>
                    <a:pt x="38"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4" name="Freeform 11"/>
            <p:cNvSpPr>
              <a:spLocks/>
            </p:cNvSpPr>
            <p:nvPr/>
          </p:nvSpPr>
          <p:spPr bwMode="auto">
            <a:xfrm>
              <a:off x="1701" y="2364"/>
              <a:ext cx="5" cy="131"/>
            </a:xfrm>
            <a:custGeom>
              <a:avLst/>
              <a:gdLst>
                <a:gd name="T0" fmla="*/ 5 w 5"/>
                <a:gd name="T1" fmla="*/ 0 h 131"/>
                <a:gd name="T2" fmla="*/ 0 w 5"/>
                <a:gd name="T3" fmla="*/ 81 h 131"/>
                <a:gd name="T4" fmla="*/ 0 60000 65536"/>
                <a:gd name="T5" fmla="*/ 0 60000 65536"/>
                <a:gd name="T6" fmla="*/ 0 w 5"/>
                <a:gd name="T7" fmla="*/ 0 h 131"/>
                <a:gd name="T8" fmla="*/ 5 w 5"/>
                <a:gd name="T9" fmla="*/ 131 h 131"/>
              </a:gdLst>
              <a:ahLst/>
              <a:cxnLst>
                <a:cxn ang="T4">
                  <a:pos x="T0" y="T1"/>
                </a:cxn>
                <a:cxn ang="T5">
                  <a:pos x="T2" y="T3"/>
                </a:cxn>
              </a:cxnLst>
              <a:rect l="T6" t="T7" r="T8" b="T9"/>
              <a:pathLst>
                <a:path w="5" h="131">
                  <a:moveTo>
                    <a:pt x="5" y="0"/>
                  </a:moveTo>
                  <a:cubicBezTo>
                    <a:pt x="0" y="104"/>
                    <a:pt x="0" y="131"/>
                    <a:pt x="0" y="8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5" name="Freeform 12"/>
            <p:cNvSpPr>
              <a:spLocks/>
            </p:cNvSpPr>
            <p:nvPr/>
          </p:nvSpPr>
          <p:spPr bwMode="auto">
            <a:xfrm>
              <a:off x="1719" y="2413"/>
              <a:ext cx="59" cy="43"/>
            </a:xfrm>
            <a:custGeom>
              <a:avLst/>
              <a:gdLst>
                <a:gd name="T0" fmla="*/ 31 w 59"/>
                <a:gd name="T1" fmla="*/ 0 h 43"/>
                <a:gd name="T2" fmla="*/ 31 w 59"/>
                <a:gd name="T3" fmla="*/ 43 h 43"/>
                <a:gd name="T4" fmla="*/ 52 w 59"/>
                <a:gd name="T5" fmla="*/ 21 h 43"/>
                <a:gd name="T6" fmla="*/ 36 w 59"/>
                <a:gd name="T7" fmla="*/ 11 h 43"/>
                <a:gd name="T8" fmla="*/ 31 w 59"/>
                <a:gd name="T9" fmla="*/ 0 h 43"/>
                <a:gd name="T10" fmla="*/ 0 60000 65536"/>
                <a:gd name="T11" fmla="*/ 0 60000 65536"/>
                <a:gd name="T12" fmla="*/ 0 60000 65536"/>
                <a:gd name="T13" fmla="*/ 0 60000 65536"/>
                <a:gd name="T14" fmla="*/ 0 60000 65536"/>
                <a:gd name="T15" fmla="*/ 0 w 59"/>
                <a:gd name="T16" fmla="*/ 0 h 43"/>
                <a:gd name="T17" fmla="*/ 59 w 59"/>
                <a:gd name="T18" fmla="*/ 43 h 43"/>
              </a:gdLst>
              <a:ahLst/>
              <a:cxnLst>
                <a:cxn ang="T10">
                  <a:pos x="T0" y="T1"/>
                </a:cxn>
                <a:cxn ang="T11">
                  <a:pos x="T2" y="T3"/>
                </a:cxn>
                <a:cxn ang="T12">
                  <a:pos x="T4" y="T5"/>
                </a:cxn>
                <a:cxn ang="T13">
                  <a:pos x="T6" y="T7"/>
                </a:cxn>
                <a:cxn ang="T14">
                  <a:pos x="T8" y="T9"/>
                </a:cxn>
              </a:cxnLst>
              <a:rect l="T15" t="T16" r="T17" b="T18"/>
              <a:pathLst>
                <a:path w="59" h="43">
                  <a:moveTo>
                    <a:pt x="31" y="0"/>
                  </a:moveTo>
                  <a:cubicBezTo>
                    <a:pt x="0" y="9"/>
                    <a:pt x="0" y="34"/>
                    <a:pt x="31" y="43"/>
                  </a:cubicBezTo>
                  <a:cubicBezTo>
                    <a:pt x="39" y="40"/>
                    <a:pt x="59" y="39"/>
                    <a:pt x="52" y="21"/>
                  </a:cubicBezTo>
                  <a:cubicBezTo>
                    <a:pt x="50" y="15"/>
                    <a:pt x="40" y="15"/>
                    <a:pt x="36" y="11"/>
                  </a:cubicBezTo>
                  <a:cubicBezTo>
                    <a:pt x="33" y="8"/>
                    <a:pt x="33" y="4"/>
                    <a:pt x="31"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6" name="Freeform 13"/>
            <p:cNvSpPr>
              <a:spLocks/>
            </p:cNvSpPr>
            <p:nvPr/>
          </p:nvSpPr>
          <p:spPr bwMode="auto">
            <a:xfrm>
              <a:off x="1782" y="2407"/>
              <a:ext cx="60" cy="77"/>
            </a:xfrm>
            <a:custGeom>
              <a:avLst/>
              <a:gdLst>
                <a:gd name="T0" fmla="*/ 0 w 60"/>
                <a:gd name="T1" fmla="*/ 0 h 77"/>
                <a:gd name="T2" fmla="*/ 22 w 60"/>
                <a:gd name="T3" fmla="*/ 11 h 77"/>
                <a:gd name="T4" fmla="*/ 38 w 60"/>
                <a:gd name="T5" fmla="*/ 17 h 77"/>
                <a:gd name="T6" fmla="*/ 55 w 60"/>
                <a:gd name="T7" fmla="*/ 27 h 77"/>
                <a:gd name="T8" fmla="*/ 60 w 60"/>
                <a:gd name="T9" fmla="*/ 55 h 77"/>
                <a:gd name="T10" fmla="*/ 0 60000 65536"/>
                <a:gd name="T11" fmla="*/ 0 60000 65536"/>
                <a:gd name="T12" fmla="*/ 0 60000 65536"/>
                <a:gd name="T13" fmla="*/ 0 60000 65536"/>
                <a:gd name="T14" fmla="*/ 0 60000 65536"/>
                <a:gd name="T15" fmla="*/ 0 w 60"/>
                <a:gd name="T16" fmla="*/ 0 h 77"/>
                <a:gd name="T17" fmla="*/ 60 w 60"/>
                <a:gd name="T18" fmla="*/ 77 h 77"/>
              </a:gdLst>
              <a:ahLst/>
              <a:cxnLst>
                <a:cxn ang="T10">
                  <a:pos x="T0" y="T1"/>
                </a:cxn>
                <a:cxn ang="T11">
                  <a:pos x="T2" y="T3"/>
                </a:cxn>
                <a:cxn ang="T12">
                  <a:pos x="T4" y="T5"/>
                </a:cxn>
                <a:cxn ang="T13">
                  <a:pos x="T6" y="T7"/>
                </a:cxn>
                <a:cxn ang="T14">
                  <a:pos x="T8" y="T9"/>
                </a:cxn>
              </a:cxnLst>
              <a:rect l="T15" t="T16" r="T17" b="T18"/>
              <a:pathLst>
                <a:path w="60" h="77">
                  <a:moveTo>
                    <a:pt x="0" y="0"/>
                  </a:moveTo>
                  <a:cubicBezTo>
                    <a:pt x="17" y="77"/>
                    <a:pt x="10" y="50"/>
                    <a:pt x="22" y="11"/>
                  </a:cubicBezTo>
                  <a:cubicBezTo>
                    <a:pt x="36" y="61"/>
                    <a:pt x="19" y="21"/>
                    <a:pt x="38" y="17"/>
                  </a:cubicBezTo>
                  <a:cubicBezTo>
                    <a:pt x="44" y="16"/>
                    <a:pt x="49" y="24"/>
                    <a:pt x="55" y="27"/>
                  </a:cubicBezTo>
                  <a:cubicBezTo>
                    <a:pt x="57" y="36"/>
                    <a:pt x="60" y="55"/>
                    <a:pt x="60" y="5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7" name="Freeform 14"/>
            <p:cNvSpPr>
              <a:spLocks/>
            </p:cNvSpPr>
            <p:nvPr/>
          </p:nvSpPr>
          <p:spPr bwMode="auto">
            <a:xfrm>
              <a:off x="1856" y="2413"/>
              <a:ext cx="48" cy="52"/>
            </a:xfrm>
            <a:custGeom>
              <a:avLst/>
              <a:gdLst>
                <a:gd name="T0" fmla="*/ 2 w 48"/>
                <a:gd name="T1" fmla="*/ 21 h 52"/>
                <a:gd name="T2" fmla="*/ 30 w 48"/>
                <a:gd name="T3" fmla="*/ 16 h 52"/>
                <a:gd name="T4" fmla="*/ 24 w 48"/>
                <a:gd name="T5" fmla="*/ 0 h 52"/>
                <a:gd name="T6" fmla="*/ 13 w 48"/>
                <a:gd name="T7" fmla="*/ 16 h 52"/>
                <a:gd name="T8" fmla="*/ 19 w 48"/>
                <a:gd name="T9" fmla="*/ 49 h 52"/>
                <a:gd name="T10" fmla="*/ 46 w 48"/>
                <a:gd name="T11" fmla="*/ 43 h 52"/>
                <a:gd name="T12" fmla="*/ 40 w 48"/>
                <a:gd name="T13" fmla="*/ 43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2" y="21"/>
                  </a:moveTo>
                  <a:cubicBezTo>
                    <a:pt x="11" y="19"/>
                    <a:pt x="23" y="23"/>
                    <a:pt x="30" y="16"/>
                  </a:cubicBezTo>
                  <a:cubicBezTo>
                    <a:pt x="34" y="12"/>
                    <a:pt x="30" y="0"/>
                    <a:pt x="24" y="0"/>
                  </a:cubicBezTo>
                  <a:cubicBezTo>
                    <a:pt x="18" y="0"/>
                    <a:pt x="17" y="11"/>
                    <a:pt x="13" y="16"/>
                  </a:cubicBezTo>
                  <a:cubicBezTo>
                    <a:pt x="10" y="25"/>
                    <a:pt x="0" y="43"/>
                    <a:pt x="19" y="49"/>
                  </a:cubicBezTo>
                  <a:cubicBezTo>
                    <a:pt x="28" y="52"/>
                    <a:pt x="37" y="46"/>
                    <a:pt x="46" y="43"/>
                  </a:cubicBezTo>
                  <a:cubicBezTo>
                    <a:pt x="48" y="42"/>
                    <a:pt x="42" y="43"/>
                    <a:pt x="40" y="4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8" name="Freeform 15"/>
            <p:cNvSpPr>
              <a:spLocks/>
            </p:cNvSpPr>
            <p:nvPr/>
          </p:nvSpPr>
          <p:spPr bwMode="auto">
            <a:xfrm>
              <a:off x="2049" y="2383"/>
              <a:ext cx="228" cy="73"/>
            </a:xfrm>
            <a:custGeom>
              <a:avLst/>
              <a:gdLst>
                <a:gd name="T0" fmla="*/ 0 w 228"/>
                <a:gd name="T1" fmla="*/ 73 h 73"/>
                <a:gd name="T2" fmla="*/ 43 w 228"/>
                <a:gd name="T3" fmla="*/ 35 h 73"/>
                <a:gd name="T4" fmla="*/ 54 w 228"/>
                <a:gd name="T5" fmla="*/ 68 h 73"/>
                <a:gd name="T6" fmla="*/ 87 w 228"/>
                <a:gd name="T7" fmla="*/ 35 h 73"/>
                <a:gd name="T8" fmla="*/ 125 w 228"/>
                <a:gd name="T9" fmla="*/ 51 h 73"/>
                <a:gd name="T10" fmla="*/ 168 w 228"/>
                <a:gd name="T11" fmla="*/ 30 h 73"/>
                <a:gd name="T12" fmla="*/ 206 w 228"/>
                <a:gd name="T13" fmla="*/ 19 h 73"/>
                <a:gd name="T14" fmla="*/ 228 w 228"/>
                <a:gd name="T15" fmla="*/ 62 h 73"/>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73"/>
                <a:gd name="T26" fmla="*/ 228 w 228"/>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73">
                  <a:moveTo>
                    <a:pt x="0" y="73"/>
                  </a:moveTo>
                  <a:cubicBezTo>
                    <a:pt x="14" y="40"/>
                    <a:pt x="12" y="4"/>
                    <a:pt x="43" y="35"/>
                  </a:cubicBezTo>
                  <a:cubicBezTo>
                    <a:pt x="47" y="46"/>
                    <a:pt x="43" y="65"/>
                    <a:pt x="54" y="68"/>
                  </a:cubicBezTo>
                  <a:cubicBezTo>
                    <a:pt x="63" y="71"/>
                    <a:pt x="87" y="35"/>
                    <a:pt x="87" y="35"/>
                  </a:cubicBezTo>
                  <a:cubicBezTo>
                    <a:pt x="119" y="57"/>
                    <a:pt x="93" y="72"/>
                    <a:pt x="125" y="51"/>
                  </a:cubicBezTo>
                  <a:cubicBezTo>
                    <a:pt x="147" y="22"/>
                    <a:pt x="140" y="0"/>
                    <a:pt x="168" y="30"/>
                  </a:cubicBezTo>
                  <a:cubicBezTo>
                    <a:pt x="178" y="63"/>
                    <a:pt x="185" y="33"/>
                    <a:pt x="206" y="19"/>
                  </a:cubicBezTo>
                  <a:cubicBezTo>
                    <a:pt x="212" y="31"/>
                    <a:pt x="217" y="53"/>
                    <a:pt x="228" y="6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9" name="Freeform 16"/>
            <p:cNvSpPr>
              <a:spLocks/>
            </p:cNvSpPr>
            <p:nvPr/>
          </p:nvSpPr>
          <p:spPr bwMode="auto">
            <a:xfrm>
              <a:off x="2462" y="2375"/>
              <a:ext cx="271" cy="83"/>
            </a:xfrm>
            <a:custGeom>
              <a:avLst/>
              <a:gdLst>
                <a:gd name="T0" fmla="*/ 0 w 271"/>
                <a:gd name="T1" fmla="*/ 54 h 83"/>
                <a:gd name="T2" fmla="*/ 27 w 271"/>
                <a:gd name="T3" fmla="*/ 16 h 83"/>
                <a:gd name="T4" fmla="*/ 43 w 271"/>
                <a:gd name="T5" fmla="*/ 0 h 83"/>
                <a:gd name="T6" fmla="*/ 48 w 271"/>
                <a:gd name="T7" fmla="*/ 16 h 83"/>
                <a:gd name="T8" fmla="*/ 76 w 271"/>
                <a:gd name="T9" fmla="*/ 21 h 83"/>
                <a:gd name="T10" fmla="*/ 87 w 271"/>
                <a:gd name="T11" fmla="*/ 43 h 83"/>
                <a:gd name="T12" fmla="*/ 92 w 271"/>
                <a:gd name="T13" fmla="*/ 65 h 83"/>
                <a:gd name="T14" fmla="*/ 103 w 271"/>
                <a:gd name="T15" fmla="*/ 43 h 83"/>
                <a:gd name="T16" fmla="*/ 119 w 271"/>
                <a:gd name="T17" fmla="*/ 27 h 83"/>
                <a:gd name="T18" fmla="*/ 130 w 271"/>
                <a:gd name="T19" fmla="*/ 11 h 83"/>
                <a:gd name="T20" fmla="*/ 168 w 271"/>
                <a:gd name="T21" fmla="*/ 38 h 83"/>
                <a:gd name="T22" fmla="*/ 190 w 271"/>
                <a:gd name="T23" fmla="*/ 38 h 83"/>
                <a:gd name="T24" fmla="*/ 217 w 271"/>
                <a:gd name="T25" fmla="*/ 32 h 83"/>
                <a:gd name="T26" fmla="*/ 271 w 271"/>
                <a:gd name="T27" fmla="*/ 59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83"/>
                <a:gd name="T44" fmla="*/ 271 w 271"/>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83">
                  <a:moveTo>
                    <a:pt x="0" y="54"/>
                  </a:moveTo>
                  <a:cubicBezTo>
                    <a:pt x="9" y="41"/>
                    <a:pt x="17" y="28"/>
                    <a:pt x="27" y="16"/>
                  </a:cubicBezTo>
                  <a:cubicBezTo>
                    <a:pt x="32" y="10"/>
                    <a:pt x="35" y="0"/>
                    <a:pt x="43" y="0"/>
                  </a:cubicBezTo>
                  <a:cubicBezTo>
                    <a:pt x="49" y="0"/>
                    <a:pt x="46" y="11"/>
                    <a:pt x="48" y="16"/>
                  </a:cubicBezTo>
                  <a:cubicBezTo>
                    <a:pt x="57" y="83"/>
                    <a:pt x="56" y="61"/>
                    <a:pt x="76" y="21"/>
                  </a:cubicBezTo>
                  <a:cubicBezTo>
                    <a:pt x="80" y="28"/>
                    <a:pt x="84" y="35"/>
                    <a:pt x="87" y="43"/>
                  </a:cubicBezTo>
                  <a:cubicBezTo>
                    <a:pt x="90" y="50"/>
                    <a:pt x="84" y="65"/>
                    <a:pt x="92" y="65"/>
                  </a:cubicBezTo>
                  <a:cubicBezTo>
                    <a:pt x="100" y="65"/>
                    <a:pt x="98" y="50"/>
                    <a:pt x="103" y="43"/>
                  </a:cubicBezTo>
                  <a:cubicBezTo>
                    <a:pt x="107" y="37"/>
                    <a:pt x="114" y="33"/>
                    <a:pt x="119" y="27"/>
                  </a:cubicBezTo>
                  <a:cubicBezTo>
                    <a:pt x="123" y="22"/>
                    <a:pt x="126" y="16"/>
                    <a:pt x="130" y="11"/>
                  </a:cubicBezTo>
                  <a:cubicBezTo>
                    <a:pt x="149" y="39"/>
                    <a:pt x="132" y="46"/>
                    <a:pt x="168" y="38"/>
                  </a:cubicBezTo>
                  <a:cubicBezTo>
                    <a:pt x="193" y="0"/>
                    <a:pt x="165" y="31"/>
                    <a:pt x="190" y="38"/>
                  </a:cubicBezTo>
                  <a:cubicBezTo>
                    <a:pt x="199" y="41"/>
                    <a:pt x="208" y="34"/>
                    <a:pt x="217" y="32"/>
                  </a:cubicBezTo>
                  <a:cubicBezTo>
                    <a:pt x="257" y="5"/>
                    <a:pt x="250" y="40"/>
                    <a:pt x="271" y="5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0" name="Freeform 17"/>
            <p:cNvSpPr>
              <a:spLocks/>
            </p:cNvSpPr>
            <p:nvPr/>
          </p:nvSpPr>
          <p:spPr bwMode="auto">
            <a:xfrm>
              <a:off x="2896" y="2378"/>
              <a:ext cx="245" cy="83"/>
            </a:xfrm>
            <a:custGeom>
              <a:avLst/>
              <a:gdLst>
                <a:gd name="T0" fmla="*/ 0 w 245"/>
                <a:gd name="T1" fmla="*/ 46 h 83"/>
                <a:gd name="T2" fmla="*/ 27 w 245"/>
                <a:gd name="T3" fmla="*/ 24 h 83"/>
                <a:gd name="T4" fmla="*/ 44 w 245"/>
                <a:gd name="T5" fmla="*/ 2 h 83"/>
                <a:gd name="T6" fmla="*/ 55 w 245"/>
                <a:gd name="T7" fmla="*/ 18 h 83"/>
                <a:gd name="T8" fmla="*/ 60 w 245"/>
                <a:gd name="T9" fmla="*/ 62 h 83"/>
                <a:gd name="T10" fmla="*/ 104 w 245"/>
                <a:gd name="T11" fmla="*/ 2 h 83"/>
                <a:gd name="T12" fmla="*/ 109 w 245"/>
                <a:gd name="T13" fmla="*/ 29 h 83"/>
                <a:gd name="T14" fmla="*/ 114 w 245"/>
                <a:gd name="T15" fmla="*/ 62 h 83"/>
                <a:gd name="T16" fmla="*/ 131 w 245"/>
                <a:gd name="T17" fmla="*/ 40 h 83"/>
                <a:gd name="T18" fmla="*/ 163 w 245"/>
                <a:gd name="T19" fmla="*/ 2 h 83"/>
                <a:gd name="T20" fmla="*/ 174 w 245"/>
                <a:gd name="T21" fmla="*/ 51 h 83"/>
                <a:gd name="T22" fmla="*/ 185 w 245"/>
                <a:gd name="T23" fmla="*/ 35 h 83"/>
                <a:gd name="T24" fmla="*/ 218 w 245"/>
                <a:gd name="T25" fmla="*/ 13 h 83"/>
                <a:gd name="T26" fmla="*/ 245 w 245"/>
                <a:gd name="T27" fmla="*/ 6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83"/>
                <a:gd name="T44" fmla="*/ 245 w 245"/>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83">
                  <a:moveTo>
                    <a:pt x="0" y="46"/>
                  </a:moveTo>
                  <a:cubicBezTo>
                    <a:pt x="9" y="39"/>
                    <a:pt x="19" y="32"/>
                    <a:pt x="27" y="24"/>
                  </a:cubicBezTo>
                  <a:cubicBezTo>
                    <a:pt x="34" y="17"/>
                    <a:pt x="35" y="4"/>
                    <a:pt x="44" y="2"/>
                  </a:cubicBezTo>
                  <a:cubicBezTo>
                    <a:pt x="50" y="1"/>
                    <a:pt x="51" y="13"/>
                    <a:pt x="55" y="18"/>
                  </a:cubicBezTo>
                  <a:cubicBezTo>
                    <a:pt x="57" y="33"/>
                    <a:pt x="45" y="62"/>
                    <a:pt x="60" y="62"/>
                  </a:cubicBezTo>
                  <a:cubicBezTo>
                    <a:pt x="63" y="62"/>
                    <a:pt x="95" y="16"/>
                    <a:pt x="104" y="2"/>
                  </a:cubicBezTo>
                  <a:cubicBezTo>
                    <a:pt x="106" y="11"/>
                    <a:pt x="107" y="20"/>
                    <a:pt x="109" y="29"/>
                  </a:cubicBezTo>
                  <a:cubicBezTo>
                    <a:pt x="111" y="40"/>
                    <a:pt x="104" y="57"/>
                    <a:pt x="114" y="62"/>
                  </a:cubicBezTo>
                  <a:cubicBezTo>
                    <a:pt x="122" y="66"/>
                    <a:pt x="125" y="47"/>
                    <a:pt x="131" y="40"/>
                  </a:cubicBezTo>
                  <a:cubicBezTo>
                    <a:pt x="166" y="0"/>
                    <a:pt x="140" y="35"/>
                    <a:pt x="163" y="2"/>
                  </a:cubicBezTo>
                  <a:cubicBezTo>
                    <a:pt x="167" y="18"/>
                    <a:pt x="160" y="42"/>
                    <a:pt x="174" y="51"/>
                  </a:cubicBezTo>
                  <a:cubicBezTo>
                    <a:pt x="179" y="55"/>
                    <a:pt x="181" y="40"/>
                    <a:pt x="185" y="35"/>
                  </a:cubicBezTo>
                  <a:cubicBezTo>
                    <a:pt x="202" y="15"/>
                    <a:pt x="196" y="19"/>
                    <a:pt x="218" y="13"/>
                  </a:cubicBezTo>
                  <a:cubicBezTo>
                    <a:pt x="223" y="33"/>
                    <a:pt x="216" y="83"/>
                    <a:pt x="245" y="6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1" name="Freeform 18"/>
            <p:cNvSpPr>
              <a:spLocks/>
            </p:cNvSpPr>
            <p:nvPr/>
          </p:nvSpPr>
          <p:spPr bwMode="auto">
            <a:xfrm>
              <a:off x="3304" y="2391"/>
              <a:ext cx="277" cy="64"/>
            </a:xfrm>
            <a:custGeom>
              <a:avLst/>
              <a:gdLst>
                <a:gd name="T0" fmla="*/ 0 w 277"/>
                <a:gd name="T1" fmla="*/ 54 h 64"/>
                <a:gd name="T2" fmla="*/ 22 w 277"/>
                <a:gd name="T3" fmla="*/ 33 h 64"/>
                <a:gd name="T4" fmla="*/ 43 w 277"/>
                <a:gd name="T5" fmla="*/ 27 h 64"/>
                <a:gd name="T6" fmla="*/ 49 w 277"/>
                <a:gd name="T7" fmla="*/ 60 h 64"/>
                <a:gd name="T8" fmla="*/ 65 w 277"/>
                <a:gd name="T9" fmla="*/ 54 h 64"/>
                <a:gd name="T10" fmla="*/ 98 w 277"/>
                <a:gd name="T11" fmla="*/ 16 h 64"/>
                <a:gd name="T12" fmla="*/ 109 w 277"/>
                <a:gd name="T13" fmla="*/ 38 h 64"/>
                <a:gd name="T14" fmla="*/ 114 w 277"/>
                <a:gd name="T15" fmla="*/ 54 h 64"/>
                <a:gd name="T16" fmla="*/ 163 w 277"/>
                <a:gd name="T17" fmla="*/ 5 h 64"/>
                <a:gd name="T18" fmla="*/ 174 w 277"/>
                <a:gd name="T19" fmla="*/ 27 h 64"/>
                <a:gd name="T20" fmla="*/ 179 w 277"/>
                <a:gd name="T21" fmla="*/ 60 h 64"/>
                <a:gd name="T22" fmla="*/ 234 w 277"/>
                <a:gd name="T23" fmla="*/ 16 h 64"/>
                <a:gd name="T24" fmla="*/ 277 w 277"/>
                <a:gd name="T25" fmla="*/ 6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64"/>
                <a:gd name="T41" fmla="*/ 277 w 277"/>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64">
                  <a:moveTo>
                    <a:pt x="0" y="54"/>
                  </a:moveTo>
                  <a:cubicBezTo>
                    <a:pt x="7" y="47"/>
                    <a:pt x="16" y="41"/>
                    <a:pt x="22" y="33"/>
                  </a:cubicBezTo>
                  <a:cubicBezTo>
                    <a:pt x="39" y="11"/>
                    <a:pt x="24" y="0"/>
                    <a:pt x="43" y="27"/>
                  </a:cubicBezTo>
                  <a:cubicBezTo>
                    <a:pt x="45" y="38"/>
                    <a:pt x="42" y="51"/>
                    <a:pt x="49" y="60"/>
                  </a:cubicBezTo>
                  <a:cubicBezTo>
                    <a:pt x="53" y="64"/>
                    <a:pt x="61" y="58"/>
                    <a:pt x="65" y="54"/>
                  </a:cubicBezTo>
                  <a:cubicBezTo>
                    <a:pt x="78" y="43"/>
                    <a:pt x="86" y="28"/>
                    <a:pt x="98" y="16"/>
                  </a:cubicBezTo>
                  <a:cubicBezTo>
                    <a:pt x="102" y="23"/>
                    <a:pt x="106" y="30"/>
                    <a:pt x="109" y="38"/>
                  </a:cubicBezTo>
                  <a:cubicBezTo>
                    <a:pt x="111" y="43"/>
                    <a:pt x="108" y="54"/>
                    <a:pt x="114" y="54"/>
                  </a:cubicBezTo>
                  <a:cubicBezTo>
                    <a:pt x="116" y="54"/>
                    <a:pt x="154" y="11"/>
                    <a:pt x="163" y="5"/>
                  </a:cubicBezTo>
                  <a:cubicBezTo>
                    <a:pt x="167" y="12"/>
                    <a:pt x="172" y="19"/>
                    <a:pt x="174" y="27"/>
                  </a:cubicBezTo>
                  <a:cubicBezTo>
                    <a:pt x="177" y="38"/>
                    <a:pt x="169" y="54"/>
                    <a:pt x="179" y="60"/>
                  </a:cubicBezTo>
                  <a:cubicBezTo>
                    <a:pt x="181" y="61"/>
                    <a:pt x="213" y="29"/>
                    <a:pt x="234" y="16"/>
                  </a:cubicBezTo>
                  <a:cubicBezTo>
                    <a:pt x="258" y="50"/>
                    <a:pt x="239" y="60"/>
                    <a:pt x="277" y="6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2" name="Freeform 19"/>
            <p:cNvSpPr>
              <a:spLocks/>
            </p:cNvSpPr>
            <p:nvPr/>
          </p:nvSpPr>
          <p:spPr bwMode="auto">
            <a:xfrm>
              <a:off x="886" y="2966"/>
              <a:ext cx="206" cy="72"/>
            </a:xfrm>
            <a:custGeom>
              <a:avLst/>
              <a:gdLst>
                <a:gd name="T0" fmla="*/ 0 w 206"/>
                <a:gd name="T1" fmla="*/ 66 h 72"/>
                <a:gd name="T2" fmla="*/ 43 w 206"/>
                <a:gd name="T3" fmla="*/ 23 h 72"/>
                <a:gd name="T4" fmla="*/ 92 w 206"/>
                <a:gd name="T5" fmla="*/ 12 h 72"/>
                <a:gd name="T6" fmla="*/ 108 w 206"/>
                <a:gd name="T7" fmla="*/ 23 h 72"/>
                <a:gd name="T8" fmla="*/ 119 w 206"/>
                <a:gd name="T9" fmla="*/ 61 h 72"/>
                <a:gd name="T10" fmla="*/ 157 w 206"/>
                <a:gd name="T11" fmla="*/ 6 h 72"/>
                <a:gd name="T12" fmla="*/ 168 w 206"/>
                <a:gd name="T13" fmla="*/ 66 h 72"/>
                <a:gd name="T14" fmla="*/ 190 w 206"/>
                <a:gd name="T15" fmla="*/ 34 h 72"/>
                <a:gd name="T16" fmla="*/ 206 w 206"/>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72"/>
                <a:gd name="T29" fmla="*/ 206 w 20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72">
                  <a:moveTo>
                    <a:pt x="0" y="66"/>
                  </a:moveTo>
                  <a:cubicBezTo>
                    <a:pt x="9" y="39"/>
                    <a:pt x="9" y="0"/>
                    <a:pt x="43" y="23"/>
                  </a:cubicBezTo>
                  <a:cubicBezTo>
                    <a:pt x="57" y="70"/>
                    <a:pt x="76" y="34"/>
                    <a:pt x="92" y="12"/>
                  </a:cubicBezTo>
                  <a:cubicBezTo>
                    <a:pt x="97" y="16"/>
                    <a:pt x="105" y="17"/>
                    <a:pt x="108" y="23"/>
                  </a:cubicBezTo>
                  <a:cubicBezTo>
                    <a:pt x="114" y="35"/>
                    <a:pt x="119" y="61"/>
                    <a:pt x="119" y="61"/>
                  </a:cubicBezTo>
                  <a:cubicBezTo>
                    <a:pt x="131" y="42"/>
                    <a:pt x="145" y="25"/>
                    <a:pt x="157" y="6"/>
                  </a:cubicBezTo>
                  <a:cubicBezTo>
                    <a:pt x="164" y="25"/>
                    <a:pt x="149" y="58"/>
                    <a:pt x="168" y="66"/>
                  </a:cubicBezTo>
                  <a:cubicBezTo>
                    <a:pt x="180" y="71"/>
                    <a:pt x="190" y="34"/>
                    <a:pt x="190" y="34"/>
                  </a:cubicBezTo>
                  <a:cubicBezTo>
                    <a:pt x="192" y="42"/>
                    <a:pt x="194" y="72"/>
                    <a:pt x="206" y="7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3" name="Freeform 20"/>
            <p:cNvSpPr>
              <a:spLocks/>
            </p:cNvSpPr>
            <p:nvPr/>
          </p:nvSpPr>
          <p:spPr bwMode="auto">
            <a:xfrm>
              <a:off x="1130" y="2969"/>
              <a:ext cx="245" cy="74"/>
            </a:xfrm>
            <a:custGeom>
              <a:avLst/>
              <a:gdLst>
                <a:gd name="T0" fmla="*/ 0 w 245"/>
                <a:gd name="T1" fmla="*/ 74 h 74"/>
                <a:gd name="T2" fmla="*/ 17 w 245"/>
                <a:gd name="T3" fmla="*/ 31 h 74"/>
                <a:gd name="T4" fmla="*/ 27 w 245"/>
                <a:gd name="T5" fmla="*/ 3 h 74"/>
                <a:gd name="T6" fmla="*/ 38 w 245"/>
                <a:gd name="T7" fmla="*/ 20 h 74"/>
                <a:gd name="T8" fmla="*/ 71 w 245"/>
                <a:gd name="T9" fmla="*/ 63 h 74"/>
                <a:gd name="T10" fmla="*/ 104 w 245"/>
                <a:gd name="T11" fmla="*/ 25 h 74"/>
                <a:gd name="T12" fmla="*/ 120 w 245"/>
                <a:gd name="T13" fmla="*/ 58 h 74"/>
                <a:gd name="T14" fmla="*/ 163 w 245"/>
                <a:gd name="T15" fmla="*/ 14 h 74"/>
                <a:gd name="T16" fmla="*/ 174 w 245"/>
                <a:gd name="T17" fmla="*/ 31 h 74"/>
                <a:gd name="T18" fmla="*/ 180 w 245"/>
                <a:gd name="T19" fmla="*/ 47 h 74"/>
                <a:gd name="T20" fmla="*/ 228 w 245"/>
                <a:gd name="T21" fmla="*/ 20 h 74"/>
                <a:gd name="T22" fmla="*/ 245 w 245"/>
                <a:gd name="T23" fmla="*/ 41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74"/>
                <a:gd name="T38" fmla="*/ 245 w 24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74">
                  <a:moveTo>
                    <a:pt x="0" y="74"/>
                  </a:moveTo>
                  <a:cubicBezTo>
                    <a:pt x="6" y="60"/>
                    <a:pt x="12" y="45"/>
                    <a:pt x="17" y="31"/>
                  </a:cubicBezTo>
                  <a:cubicBezTo>
                    <a:pt x="21" y="22"/>
                    <a:pt x="18" y="8"/>
                    <a:pt x="27" y="3"/>
                  </a:cubicBezTo>
                  <a:cubicBezTo>
                    <a:pt x="33" y="0"/>
                    <a:pt x="34" y="14"/>
                    <a:pt x="38" y="20"/>
                  </a:cubicBezTo>
                  <a:cubicBezTo>
                    <a:pt x="45" y="57"/>
                    <a:pt x="34" y="73"/>
                    <a:pt x="71" y="63"/>
                  </a:cubicBezTo>
                  <a:cubicBezTo>
                    <a:pt x="73" y="61"/>
                    <a:pt x="97" y="25"/>
                    <a:pt x="104" y="25"/>
                  </a:cubicBezTo>
                  <a:cubicBezTo>
                    <a:pt x="110" y="25"/>
                    <a:pt x="119" y="55"/>
                    <a:pt x="120" y="58"/>
                  </a:cubicBezTo>
                  <a:cubicBezTo>
                    <a:pt x="142" y="50"/>
                    <a:pt x="147" y="31"/>
                    <a:pt x="163" y="14"/>
                  </a:cubicBezTo>
                  <a:cubicBezTo>
                    <a:pt x="167" y="20"/>
                    <a:pt x="171" y="25"/>
                    <a:pt x="174" y="31"/>
                  </a:cubicBezTo>
                  <a:cubicBezTo>
                    <a:pt x="177" y="36"/>
                    <a:pt x="174" y="48"/>
                    <a:pt x="180" y="47"/>
                  </a:cubicBezTo>
                  <a:cubicBezTo>
                    <a:pt x="198" y="44"/>
                    <a:pt x="210" y="25"/>
                    <a:pt x="228" y="20"/>
                  </a:cubicBezTo>
                  <a:cubicBezTo>
                    <a:pt x="240" y="38"/>
                    <a:pt x="234" y="32"/>
                    <a:pt x="245" y="4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4" name="Freeform 21"/>
            <p:cNvSpPr>
              <a:spLocks/>
            </p:cNvSpPr>
            <p:nvPr/>
          </p:nvSpPr>
          <p:spPr bwMode="auto">
            <a:xfrm>
              <a:off x="891" y="3130"/>
              <a:ext cx="218" cy="69"/>
            </a:xfrm>
            <a:custGeom>
              <a:avLst/>
              <a:gdLst>
                <a:gd name="T0" fmla="*/ 0 w 218"/>
                <a:gd name="T1" fmla="*/ 54 h 69"/>
                <a:gd name="T2" fmla="*/ 27 w 218"/>
                <a:gd name="T3" fmla="*/ 43 h 69"/>
                <a:gd name="T4" fmla="*/ 60 w 218"/>
                <a:gd name="T5" fmla="*/ 27 h 69"/>
                <a:gd name="T6" fmla="*/ 109 w 218"/>
                <a:gd name="T7" fmla="*/ 11 h 69"/>
                <a:gd name="T8" fmla="*/ 125 w 218"/>
                <a:gd name="T9" fmla="*/ 22 h 69"/>
                <a:gd name="T10" fmla="*/ 131 w 218"/>
                <a:gd name="T11" fmla="*/ 43 h 69"/>
                <a:gd name="T12" fmla="*/ 158 w 218"/>
                <a:gd name="T13" fmla="*/ 0 h 69"/>
                <a:gd name="T14" fmla="*/ 174 w 218"/>
                <a:gd name="T15" fmla="*/ 22 h 69"/>
                <a:gd name="T16" fmla="*/ 179 w 218"/>
                <a:gd name="T17" fmla="*/ 38 h 69"/>
                <a:gd name="T18" fmla="*/ 201 w 218"/>
                <a:gd name="T19" fmla="*/ 5 h 69"/>
                <a:gd name="T20" fmla="*/ 218 w 218"/>
                <a:gd name="T21" fmla="*/ 38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8"/>
                <a:gd name="T34" fmla="*/ 0 h 69"/>
                <a:gd name="T35" fmla="*/ 218 w 21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8" h="69">
                  <a:moveTo>
                    <a:pt x="0" y="54"/>
                  </a:moveTo>
                  <a:cubicBezTo>
                    <a:pt x="9" y="50"/>
                    <a:pt x="19" y="49"/>
                    <a:pt x="27" y="43"/>
                  </a:cubicBezTo>
                  <a:cubicBezTo>
                    <a:pt x="58" y="21"/>
                    <a:pt x="29" y="17"/>
                    <a:pt x="60" y="27"/>
                  </a:cubicBezTo>
                  <a:cubicBezTo>
                    <a:pt x="73" y="69"/>
                    <a:pt x="97" y="28"/>
                    <a:pt x="109" y="11"/>
                  </a:cubicBezTo>
                  <a:cubicBezTo>
                    <a:pt x="114" y="15"/>
                    <a:pt x="121" y="17"/>
                    <a:pt x="125" y="22"/>
                  </a:cubicBezTo>
                  <a:cubicBezTo>
                    <a:pt x="129" y="28"/>
                    <a:pt x="124" y="43"/>
                    <a:pt x="131" y="43"/>
                  </a:cubicBezTo>
                  <a:cubicBezTo>
                    <a:pt x="138" y="43"/>
                    <a:pt x="156" y="4"/>
                    <a:pt x="158" y="0"/>
                  </a:cubicBezTo>
                  <a:cubicBezTo>
                    <a:pt x="163" y="7"/>
                    <a:pt x="170" y="14"/>
                    <a:pt x="174" y="22"/>
                  </a:cubicBezTo>
                  <a:cubicBezTo>
                    <a:pt x="177" y="27"/>
                    <a:pt x="174" y="41"/>
                    <a:pt x="179" y="38"/>
                  </a:cubicBezTo>
                  <a:cubicBezTo>
                    <a:pt x="190" y="31"/>
                    <a:pt x="201" y="5"/>
                    <a:pt x="201" y="5"/>
                  </a:cubicBezTo>
                  <a:cubicBezTo>
                    <a:pt x="214" y="31"/>
                    <a:pt x="208" y="20"/>
                    <a:pt x="218" y="3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5" name="Freeform 22"/>
            <p:cNvSpPr>
              <a:spLocks/>
            </p:cNvSpPr>
            <p:nvPr/>
          </p:nvSpPr>
          <p:spPr bwMode="auto">
            <a:xfrm>
              <a:off x="1141" y="3108"/>
              <a:ext cx="261" cy="65"/>
            </a:xfrm>
            <a:custGeom>
              <a:avLst/>
              <a:gdLst>
                <a:gd name="T0" fmla="*/ 0 w 261"/>
                <a:gd name="T1" fmla="*/ 65 h 65"/>
                <a:gd name="T2" fmla="*/ 76 w 261"/>
                <a:gd name="T3" fmla="*/ 0 h 65"/>
                <a:gd name="T4" fmla="*/ 109 w 261"/>
                <a:gd name="T5" fmla="*/ 60 h 65"/>
                <a:gd name="T6" fmla="*/ 152 w 261"/>
                <a:gd name="T7" fmla="*/ 22 h 65"/>
                <a:gd name="T8" fmla="*/ 185 w 261"/>
                <a:gd name="T9" fmla="*/ 17 h 65"/>
                <a:gd name="T10" fmla="*/ 217 w 261"/>
                <a:gd name="T11" fmla="*/ 38 h 65"/>
                <a:gd name="T12" fmla="*/ 261 w 261"/>
                <a:gd name="T13" fmla="*/ 49 h 65"/>
                <a:gd name="T14" fmla="*/ 0 60000 65536"/>
                <a:gd name="T15" fmla="*/ 0 60000 65536"/>
                <a:gd name="T16" fmla="*/ 0 60000 65536"/>
                <a:gd name="T17" fmla="*/ 0 60000 65536"/>
                <a:gd name="T18" fmla="*/ 0 60000 65536"/>
                <a:gd name="T19" fmla="*/ 0 60000 65536"/>
                <a:gd name="T20" fmla="*/ 0 60000 65536"/>
                <a:gd name="T21" fmla="*/ 0 w 261"/>
                <a:gd name="T22" fmla="*/ 0 h 65"/>
                <a:gd name="T23" fmla="*/ 261 w 261"/>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 h="65">
                  <a:moveTo>
                    <a:pt x="0" y="65"/>
                  </a:moveTo>
                  <a:cubicBezTo>
                    <a:pt x="27" y="45"/>
                    <a:pt x="49" y="21"/>
                    <a:pt x="76" y="0"/>
                  </a:cubicBezTo>
                  <a:cubicBezTo>
                    <a:pt x="88" y="24"/>
                    <a:pt x="87" y="45"/>
                    <a:pt x="109" y="60"/>
                  </a:cubicBezTo>
                  <a:cubicBezTo>
                    <a:pt x="125" y="44"/>
                    <a:pt x="130" y="29"/>
                    <a:pt x="152" y="22"/>
                  </a:cubicBezTo>
                  <a:cubicBezTo>
                    <a:pt x="163" y="63"/>
                    <a:pt x="169" y="40"/>
                    <a:pt x="185" y="17"/>
                  </a:cubicBezTo>
                  <a:cubicBezTo>
                    <a:pt x="202" y="42"/>
                    <a:pt x="189" y="57"/>
                    <a:pt x="217" y="38"/>
                  </a:cubicBezTo>
                  <a:cubicBezTo>
                    <a:pt x="241" y="3"/>
                    <a:pt x="242" y="30"/>
                    <a:pt x="261" y="4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6" name="Freeform 23"/>
            <p:cNvSpPr>
              <a:spLocks/>
            </p:cNvSpPr>
            <p:nvPr/>
          </p:nvSpPr>
          <p:spPr bwMode="auto">
            <a:xfrm>
              <a:off x="837" y="2299"/>
              <a:ext cx="2847" cy="38"/>
            </a:xfrm>
            <a:custGeom>
              <a:avLst/>
              <a:gdLst>
                <a:gd name="T0" fmla="*/ 0 w 2847"/>
                <a:gd name="T1" fmla="*/ 5 h 38"/>
                <a:gd name="T2" fmla="*/ 60 w 2847"/>
                <a:gd name="T3" fmla="*/ 27 h 38"/>
                <a:gd name="T4" fmla="*/ 195 w 2847"/>
                <a:gd name="T5" fmla="*/ 38 h 38"/>
                <a:gd name="T6" fmla="*/ 1163 w 2847"/>
                <a:gd name="T7" fmla="*/ 0 h 38"/>
                <a:gd name="T8" fmla="*/ 2195 w 2847"/>
                <a:gd name="T9" fmla="*/ 27 h 38"/>
                <a:gd name="T10" fmla="*/ 2847 w 2847"/>
                <a:gd name="T11" fmla="*/ 21 h 38"/>
                <a:gd name="T12" fmla="*/ 0 60000 65536"/>
                <a:gd name="T13" fmla="*/ 0 60000 65536"/>
                <a:gd name="T14" fmla="*/ 0 60000 65536"/>
                <a:gd name="T15" fmla="*/ 0 60000 65536"/>
                <a:gd name="T16" fmla="*/ 0 60000 65536"/>
                <a:gd name="T17" fmla="*/ 0 60000 65536"/>
                <a:gd name="T18" fmla="*/ 0 w 2847"/>
                <a:gd name="T19" fmla="*/ 0 h 38"/>
                <a:gd name="T20" fmla="*/ 2847 w 284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47" h="38">
                  <a:moveTo>
                    <a:pt x="0" y="5"/>
                  </a:moveTo>
                  <a:cubicBezTo>
                    <a:pt x="23" y="10"/>
                    <a:pt x="37" y="23"/>
                    <a:pt x="60" y="27"/>
                  </a:cubicBezTo>
                  <a:cubicBezTo>
                    <a:pt x="96" y="33"/>
                    <a:pt x="168" y="36"/>
                    <a:pt x="195" y="38"/>
                  </a:cubicBezTo>
                  <a:cubicBezTo>
                    <a:pt x="518" y="26"/>
                    <a:pt x="839" y="4"/>
                    <a:pt x="1163" y="0"/>
                  </a:cubicBezTo>
                  <a:cubicBezTo>
                    <a:pt x="1508" y="19"/>
                    <a:pt x="1849" y="23"/>
                    <a:pt x="2195" y="27"/>
                  </a:cubicBezTo>
                  <a:cubicBezTo>
                    <a:pt x="2485" y="11"/>
                    <a:pt x="2268" y="21"/>
                    <a:pt x="2847" y="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7" name="Freeform 24"/>
            <p:cNvSpPr>
              <a:spLocks/>
            </p:cNvSpPr>
            <p:nvPr/>
          </p:nvSpPr>
          <p:spPr bwMode="auto">
            <a:xfrm>
              <a:off x="1391" y="2489"/>
              <a:ext cx="2299" cy="27"/>
            </a:xfrm>
            <a:custGeom>
              <a:avLst/>
              <a:gdLst>
                <a:gd name="T0" fmla="*/ 0 w 2299"/>
                <a:gd name="T1" fmla="*/ 5 h 27"/>
                <a:gd name="T2" fmla="*/ 60 w 2299"/>
                <a:gd name="T3" fmla="*/ 0 h 27"/>
                <a:gd name="T4" fmla="*/ 614 w 2299"/>
                <a:gd name="T5" fmla="*/ 27 h 27"/>
                <a:gd name="T6" fmla="*/ 1614 w 2299"/>
                <a:gd name="T7" fmla="*/ 5 h 27"/>
                <a:gd name="T8" fmla="*/ 2233 w 2299"/>
                <a:gd name="T9" fmla="*/ 21 h 27"/>
                <a:gd name="T10" fmla="*/ 2299 w 2299"/>
                <a:gd name="T11" fmla="*/ 16 h 27"/>
                <a:gd name="T12" fmla="*/ 0 60000 65536"/>
                <a:gd name="T13" fmla="*/ 0 60000 65536"/>
                <a:gd name="T14" fmla="*/ 0 60000 65536"/>
                <a:gd name="T15" fmla="*/ 0 60000 65536"/>
                <a:gd name="T16" fmla="*/ 0 60000 65536"/>
                <a:gd name="T17" fmla="*/ 0 60000 65536"/>
                <a:gd name="T18" fmla="*/ 0 w 2299"/>
                <a:gd name="T19" fmla="*/ 0 h 27"/>
                <a:gd name="T20" fmla="*/ 2299 w 229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99" h="27">
                  <a:moveTo>
                    <a:pt x="0" y="5"/>
                  </a:moveTo>
                  <a:cubicBezTo>
                    <a:pt x="25" y="12"/>
                    <a:pt x="36" y="7"/>
                    <a:pt x="60" y="0"/>
                  </a:cubicBezTo>
                  <a:cubicBezTo>
                    <a:pt x="245" y="4"/>
                    <a:pt x="430" y="11"/>
                    <a:pt x="614" y="27"/>
                  </a:cubicBezTo>
                  <a:cubicBezTo>
                    <a:pt x="948" y="23"/>
                    <a:pt x="1280" y="11"/>
                    <a:pt x="1614" y="5"/>
                  </a:cubicBezTo>
                  <a:cubicBezTo>
                    <a:pt x="1820" y="16"/>
                    <a:pt x="2027" y="17"/>
                    <a:pt x="2233" y="21"/>
                  </a:cubicBezTo>
                  <a:cubicBezTo>
                    <a:pt x="2255" y="19"/>
                    <a:pt x="2299" y="16"/>
                    <a:pt x="2299" y="1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8" name="Freeform 25"/>
            <p:cNvSpPr>
              <a:spLocks/>
            </p:cNvSpPr>
            <p:nvPr/>
          </p:nvSpPr>
          <p:spPr bwMode="auto">
            <a:xfrm>
              <a:off x="3690" y="2315"/>
              <a:ext cx="21" cy="185"/>
            </a:xfrm>
            <a:custGeom>
              <a:avLst/>
              <a:gdLst>
                <a:gd name="T0" fmla="*/ 0 w 21"/>
                <a:gd name="T1" fmla="*/ 0 h 185"/>
                <a:gd name="T2" fmla="*/ 21 w 21"/>
                <a:gd name="T3" fmla="*/ 185 h 185"/>
                <a:gd name="T4" fmla="*/ 0 60000 65536"/>
                <a:gd name="T5" fmla="*/ 0 60000 65536"/>
                <a:gd name="T6" fmla="*/ 0 w 21"/>
                <a:gd name="T7" fmla="*/ 0 h 185"/>
                <a:gd name="T8" fmla="*/ 21 w 21"/>
                <a:gd name="T9" fmla="*/ 185 h 185"/>
              </a:gdLst>
              <a:ahLst/>
              <a:cxnLst>
                <a:cxn ang="T4">
                  <a:pos x="T0" y="T1"/>
                </a:cxn>
                <a:cxn ang="T5">
                  <a:pos x="T2" y="T3"/>
                </a:cxn>
              </a:cxnLst>
              <a:rect l="T6" t="T7" r="T8" b="T9"/>
              <a:pathLst>
                <a:path w="21" h="185">
                  <a:moveTo>
                    <a:pt x="0" y="0"/>
                  </a:moveTo>
                  <a:cubicBezTo>
                    <a:pt x="13" y="58"/>
                    <a:pt x="21" y="125"/>
                    <a:pt x="21" y="18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9" name="Freeform 26"/>
            <p:cNvSpPr>
              <a:spLocks/>
            </p:cNvSpPr>
            <p:nvPr/>
          </p:nvSpPr>
          <p:spPr bwMode="auto">
            <a:xfrm>
              <a:off x="815" y="2304"/>
              <a:ext cx="27" cy="951"/>
            </a:xfrm>
            <a:custGeom>
              <a:avLst/>
              <a:gdLst>
                <a:gd name="T0" fmla="*/ 6 w 27"/>
                <a:gd name="T1" fmla="*/ 0 h 951"/>
                <a:gd name="T2" fmla="*/ 27 w 27"/>
                <a:gd name="T3" fmla="*/ 212 h 951"/>
                <a:gd name="T4" fmla="*/ 0 w 27"/>
                <a:gd name="T5" fmla="*/ 473 h 951"/>
                <a:gd name="T6" fmla="*/ 11 w 27"/>
                <a:gd name="T7" fmla="*/ 951 h 951"/>
                <a:gd name="T8" fmla="*/ 0 60000 65536"/>
                <a:gd name="T9" fmla="*/ 0 60000 65536"/>
                <a:gd name="T10" fmla="*/ 0 60000 65536"/>
                <a:gd name="T11" fmla="*/ 0 60000 65536"/>
                <a:gd name="T12" fmla="*/ 0 w 27"/>
                <a:gd name="T13" fmla="*/ 0 h 951"/>
                <a:gd name="T14" fmla="*/ 27 w 27"/>
                <a:gd name="T15" fmla="*/ 951 h 951"/>
              </a:gdLst>
              <a:ahLst/>
              <a:cxnLst>
                <a:cxn ang="T8">
                  <a:pos x="T0" y="T1"/>
                </a:cxn>
                <a:cxn ang="T9">
                  <a:pos x="T2" y="T3"/>
                </a:cxn>
                <a:cxn ang="T10">
                  <a:pos x="T4" y="T5"/>
                </a:cxn>
                <a:cxn ang="T11">
                  <a:pos x="T6" y="T7"/>
                </a:cxn>
              </a:cxnLst>
              <a:rect l="T12" t="T13" r="T14" b="T15"/>
              <a:pathLst>
                <a:path w="27" h="951">
                  <a:moveTo>
                    <a:pt x="6" y="0"/>
                  </a:moveTo>
                  <a:cubicBezTo>
                    <a:pt x="14" y="71"/>
                    <a:pt x="11" y="142"/>
                    <a:pt x="27" y="212"/>
                  </a:cubicBezTo>
                  <a:cubicBezTo>
                    <a:pt x="21" y="295"/>
                    <a:pt x="22" y="394"/>
                    <a:pt x="0" y="473"/>
                  </a:cubicBezTo>
                  <a:cubicBezTo>
                    <a:pt x="2" y="627"/>
                    <a:pt x="11" y="793"/>
                    <a:pt x="11" y="95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90" name="Freeform 27"/>
            <p:cNvSpPr>
              <a:spLocks/>
            </p:cNvSpPr>
            <p:nvPr/>
          </p:nvSpPr>
          <p:spPr bwMode="auto">
            <a:xfrm>
              <a:off x="1399" y="2505"/>
              <a:ext cx="57" cy="821"/>
            </a:xfrm>
            <a:custGeom>
              <a:avLst/>
              <a:gdLst>
                <a:gd name="T0" fmla="*/ 8 w 57"/>
                <a:gd name="T1" fmla="*/ 0 h 821"/>
                <a:gd name="T2" fmla="*/ 19 w 57"/>
                <a:gd name="T3" fmla="*/ 147 h 821"/>
                <a:gd name="T4" fmla="*/ 36 w 57"/>
                <a:gd name="T5" fmla="*/ 310 h 821"/>
                <a:gd name="T6" fmla="*/ 57 w 57"/>
                <a:gd name="T7" fmla="*/ 821 h 821"/>
                <a:gd name="T8" fmla="*/ 0 60000 65536"/>
                <a:gd name="T9" fmla="*/ 0 60000 65536"/>
                <a:gd name="T10" fmla="*/ 0 60000 65536"/>
                <a:gd name="T11" fmla="*/ 0 60000 65536"/>
                <a:gd name="T12" fmla="*/ 0 w 57"/>
                <a:gd name="T13" fmla="*/ 0 h 821"/>
                <a:gd name="T14" fmla="*/ 57 w 57"/>
                <a:gd name="T15" fmla="*/ 821 h 821"/>
              </a:gdLst>
              <a:ahLst/>
              <a:cxnLst>
                <a:cxn ang="T8">
                  <a:pos x="T0" y="T1"/>
                </a:cxn>
                <a:cxn ang="T9">
                  <a:pos x="T2" y="T3"/>
                </a:cxn>
                <a:cxn ang="T10">
                  <a:pos x="T4" y="T5"/>
                </a:cxn>
                <a:cxn ang="T11">
                  <a:pos x="T6" y="T7"/>
                </a:cxn>
              </a:cxnLst>
              <a:rect l="T12" t="T13" r="T14" b="T15"/>
              <a:pathLst>
                <a:path w="57" h="821">
                  <a:moveTo>
                    <a:pt x="8" y="0"/>
                  </a:moveTo>
                  <a:cubicBezTo>
                    <a:pt x="0" y="46"/>
                    <a:pt x="6" y="103"/>
                    <a:pt x="19" y="147"/>
                  </a:cubicBezTo>
                  <a:cubicBezTo>
                    <a:pt x="23" y="200"/>
                    <a:pt x="22" y="258"/>
                    <a:pt x="36" y="310"/>
                  </a:cubicBezTo>
                  <a:cubicBezTo>
                    <a:pt x="46" y="480"/>
                    <a:pt x="57" y="651"/>
                    <a:pt x="57" y="8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0447" name="AutoShape 28"/>
            <p:cNvSpPr>
              <a:spLocks/>
            </p:cNvSpPr>
            <p:nvPr/>
          </p:nvSpPr>
          <p:spPr bwMode="auto">
            <a:xfrm rot="16200000" flipV="1">
              <a:off x="2568" y="1176"/>
              <a:ext cx="144" cy="2016"/>
            </a:xfrm>
            <a:prstGeom prst="rightBrace">
              <a:avLst>
                <a:gd name="adj1" fmla="val 6040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8" name="AutoShape 29"/>
            <p:cNvSpPr>
              <a:spLocks/>
            </p:cNvSpPr>
            <p:nvPr/>
          </p:nvSpPr>
          <p:spPr bwMode="auto">
            <a:xfrm>
              <a:off x="1488" y="2880"/>
              <a:ext cx="96" cy="480"/>
            </a:xfrm>
            <a:prstGeom prst="rightBrace">
              <a:avLst>
                <a:gd name="adj1" fmla="val 4166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9" name="Text Box 30"/>
            <p:cNvSpPr txBox="1">
              <a:spLocks noChangeArrowheads="1"/>
            </p:cNvSpPr>
            <p:nvPr/>
          </p:nvSpPr>
          <p:spPr bwMode="auto">
            <a:xfrm>
              <a:off x="1824" y="1877"/>
              <a:ext cx="2461" cy="354"/>
            </a:xfrm>
            <a:prstGeom prst="rect">
              <a:avLst/>
            </a:prstGeom>
            <a:noFill/>
            <a:ln w="9525">
              <a:noFill/>
              <a:miter lim="800000"/>
              <a:headEnd/>
              <a:tailEnd/>
            </a:ln>
          </p:spPr>
          <p:txBody>
            <a:bodyPr wrap="none">
              <a:spAutoFit/>
            </a:bodyPr>
            <a:lstStyle/>
            <a:p>
              <a:pPr>
                <a:defRPr/>
              </a:pPr>
              <a:r>
                <a:rPr lang="en-US" sz="4267">
                  <a:solidFill>
                    <a:srgbClr val="FFC000"/>
                  </a:solidFill>
                  <a:latin typeface="Arial" charset="0"/>
                  <a:ea typeface="+mn-ea"/>
                  <a:cs typeface="Times New Roman" pitchFamily="18" charset="0"/>
                </a:rPr>
                <a:t>First-level navigation</a:t>
              </a:r>
            </a:p>
          </p:txBody>
        </p:sp>
        <p:sp>
          <p:nvSpPr>
            <p:cNvPr id="60450" name="Text Box 31"/>
            <p:cNvSpPr txBox="1">
              <a:spLocks noChangeArrowheads="1"/>
            </p:cNvSpPr>
            <p:nvPr/>
          </p:nvSpPr>
          <p:spPr bwMode="auto">
            <a:xfrm>
              <a:off x="1584" y="2943"/>
              <a:ext cx="2836"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Second-level navigation</a:t>
              </a:r>
            </a:p>
          </p:txBody>
        </p:sp>
        <p:grpSp>
          <p:nvGrpSpPr>
            <p:cNvPr id="66595" name="Group 32"/>
            <p:cNvGrpSpPr>
              <a:grpSpLocks/>
            </p:cNvGrpSpPr>
            <p:nvPr/>
          </p:nvGrpSpPr>
          <p:grpSpPr bwMode="auto">
            <a:xfrm>
              <a:off x="0" y="2011"/>
              <a:ext cx="1569" cy="462"/>
              <a:chOff x="0" y="2011"/>
              <a:chExt cx="1569" cy="462"/>
            </a:xfrm>
          </p:grpSpPr>
          <p:sp>
            <p:nvSpPr>
              <p:cNvPr id="60452" name="Text Box 33"/>
              <p:cNvSpPr txBox="1">
                <a:spLocks noChangeArrowheads="1"/>
              </p:cNvSpPr>
              <p:nvPr/>
            </p:nvSpPr>
            <p:spPr bwMode="auto">
              <a:xfrm>
                <a:off x="0" y="2011"/>
                <a:ext cx="1569"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Link to home</a:t>
                </a:r>
              </a:p>
            </p:txBody>
          </p:sp>
          <p:sp>
            <p:nvSpPr>
              <p:cNvPr id="60453" name="Line 34"/>
              <p:cNvSpPr>
                <a:spLocks noChangeShapeType="1"/>
              </p:cNvSpPr>
              <p:nvPr/>
            </p:nvSpPr>
            <p:spPr bwMode="auto">
              <a:xfrm>
                <a:off x="654" y="2342"/>
                <a:ext cx="280" cy="131"/>
              </a:xfrm>
              <a:prstGeom prst="line">
                <a:avLst/>
              </a:prstGeom>
              <a:noFill/>
              <a:ln w="38100">
                <a:solidFill>
                  <a:schemeClr val="bg1"/>
                </a:solidFill>
                <a:round/>
                <a:headEnd/>
                <a:tailEnd type="triangle" w="med" len="me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FB6652A6-79DF-483A-BD26-0F50B98E5330}" type="slidenum">
              <a:rPr lang="en-US" smtClean="0"/>
              <a:pPr/>
              <a:t>6</a:t>
            </a:fld>
            <a:endParaRPr lang="en-US"/>
          </a:p>
        </p:txBody>
      </p:sp>
      <p:pic>
        <p:nvPicPr>
          <p:cNvPr id="5" name="Picture 4" descr="image of nitendo wiimote controllers"/>
          <p:cNvPicPr>
            <a:picLocks noChangeAspect="1"/>
          </p:cNvPicPr>
          <p:nvPr/>
        </p:nvPicPr>
        <p:blipFill rotWithShape="1">
          <a:blip r:embed="rId3" cstate="print">
            <a:extLst>
              <a:ext uri="{28A0092B-C50C-407E-A947-70E740481C1C}">
                <a14:useLocalDpi xmlns:a14="http://schemas.microsoft.com/office/drawing/2010/main" val="0"/>
              </a:ext>
            </a:extLst>
          </a:blip>
          <a:srcRect t="4745"/>
          <a:stretch/>
        </p:blipFill>
        <p:spPr>
          <a:xfrm>
            <a:off x="0" y="1268937"/>
            <a:ext cx="12188952" cy="11610604"/>
          </a:xfrm>
          <a:prstGeom prst="rect">
            <a:avLst/>
          </a:prstGeom>
        </p:spPr>
      </p:pic>
      <p:pic>
        <p:nvPicPr>
          <p:cNvPr id="14" name="Picture 13"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
        <p:nvSpPr>
          <p:cNvPr id="15" name="Rectangle 14"/>
          <p:cNvSpPr/>
          <p:nvPr/>
        </p:nvSpPr>
        <p:spPr bwMode="auto">
          <a:xfrm>
            <a:off x="1" y="1533351"/>
            <a:ext cx="4394971" cy="118163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9" y="1627793"/>
            <a:ext cx="3995980" cy="1077218"/>
          </a:xfrm>
          <a:prstGeom prst="rect">
            <a:avLst/>
          </a:prstGeom>
        </p:spPr>
        <p:txBody>
          <a:bodyPr wrap="square">
            <a:spAutoFit/>
          </a:bodyPr>
          <a:lstStyle/>
          <a:p>
            <a:pPr algn="r" eaLnBrk="1" hangingPunct="1"/>
            <a:r>
              <a:rPr lang="en-US" sz="4267" dirty="0" err="1">
                <a:latin typeface="Helvetica"/>
                <a:ea typeface="ＭＳ Ｐゴシック" pitchFamily="34" charset="-128"/>
                <a:cs typeface="Helvetica"/>
              </a:rPr>
              <a:t>Wiimote</a:t>
            </a:r>
            <a:endParaRPr lang="en-US" sz="4267" dirty="0">
              <a:latin typeface="Helvetica"/>
              <a:ea typeface="ＭＳ Ｐゴシック" pitchFamily="34" charset="-128"/>
              <a:cs typeface="Helvetica"/>
            </a:endParaRPr>
          </a:p>
          <a:p>
            <a:pPr algn="r" eaLnBrk="1" hangingPunct="1"/>
            <a:r>
              <a:rPr lang="en-US" sz="2133" dirty="0">
                <a:latin typeface="Helvetica"/>
                <a:ea typeface="ＭＳ Ｐゴシック" pitchFamily="34" charset="-128"/>
                <a:cs typeface="Helvetica"/>
              </a:rPr>
              <a:t>By Nintendo</a:t>
            </a:r>
          </a:p>
        </p:txBody>
      </p:sp>
    </p:spTree>
    <p:extLst>
      <p:ext uri="{BB962C8B-B14F-4D97-AF65-F5344CB8AC3E}">
        <p14:creationId xmlns:p14="http://schemas.microsoft.com/office/powerpoint/2010/main" val="22666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Groups</a:t>
            </a:r>
          </a:p>
        </p:txBody>
      </p:sp>
      <p:sp>
        <p:nvSpPr>
          <p:cNvPr id="21" name="Date Placeholder 3"/>
          <p:cNvSpPr>
            <a:spLocks noGrp="1"/>
          </p:cNvSpPr>
          <p:nvPr>
            <p:ph type="dt" sz="half" idx="10"/>
          </p:nvPr>
        </p:nvSpPr>
        <p:spPr/>
        <p:txBody>
          <a:bodyPr/>
          <a:lstStyle/>
          <a:p>
            <a:pPr>
              <a:defRPr/>
            </a:pPr>
            <a:r>
              <a:rPr lang="en-US"/>
              <a:t>Autumn 2023</a:t>
            </a:r>
          </a:p>
        </p:txBody>
      </p:sp>
      <p:sp>
        <p:nvSpPr>
          <p:cNvPr id="22"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60</a:t>
            </a:fld>
            <a:endParaRPr lang="en-US"/>
          </a:p>
        </p:txBody>
      </p:sp>
      <p:sp>
        <p:nvSpPr>
          <p:cNvPr id="67590" name="Rectangle 2"/>
          <p:cNvSpPr>
            <a:spLocks noChangeArrowheads="1"/>
          </p:cNvSpPr>
          <p:nvPr/>
        </p:nvSpPr>
        <p:spPr bwMode="auto">
          <a:xfrm>
            <a:off x="6620935" y="1843620"/>
            <a:ext cx="5397500" cy="484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dirty="0">
                <a:latin typeface="Arial" charset="0"/>
              </a:rPr>
              <a:t>Advanced ecommerce</a:t>
            </a:r>
          </a:p>
          <a:p>
            <a:pPr marL="990575" lvl="1" indent="-380990">
              <a:lnSpc>
                <a:spcPct val="120000"/>
              </a:lnSpc>
              <a:spcBef>
                <a:spcPct val="20000"/>
              </a:spcBef>
            </a:pPr>
            <a:r>
              <a:rPr kumimoji="1" lang="en-US" dirty="0">
                <a:latin typeface="Arial" charset="0"/>
              </a:rPr>
              <a:t>Completing tasks</a:t>
            </a:r>
          </a:p>
          <a:p>
            <a:pPr marL="990575" lvl="1" indent="-380990">
              <a:lnSpc>
                <a:spcPct val="120000"/>
              </a:lnSpc>
              <a:spcBef>
                <a:spcPct val="20000"/>
              </a:spcBef>
            </a:pPr>
            <a:r>
              <a:rPr kumimoji="1" lang="en-US" dirty="0">
                <a:latin typeface="Arial" charset="0"/>
              </a:rPr>
              <a:t>Page layouts</a:t>
            </a:r>
          </a:p>
          <a:p>
            <a:pPr marL="990575" lvl="1" indent="-380990">
              <a:lnSpc>
                <a:spcPct val="120000"/>
              </a:lnSpc>
              <a:spcBef>
                <a:spcPct val="20000"/>
              </a:spcBef>
            </a:pPr>
            <a:r>
              <a:rPr kumimoji="1" lang="en-US" dirty="0">
                <a:latin typeface="Arial" charset="0"/>
              </a:rPr>
              <a:t>Search</a:t>
            </a:r>
          </a:p>
          <a:p>
            <a:pPr marL="990575" lvl="1" indent="-380990">
              <a:lnSpc>
                <a:spcPct val="120000"/>
              </a:lnSpc>
              <a:spcBef>
                <a:spcPct val="20000"/>
              </a:spcBef>
            </a:pPr>
            <a:r>
              <a:rPr kumimoji="1" lang="en-US" dirty="0">
                <a:latin typeface="Arial" charset="0"/>
              </a:rPr>
              <a:t>Page-level navigation</a:t>
            </a:r>
          </a:p>
          <a:p>
            <a:pPr marL="990575" lvl="1" indent="-380990">
              <a:lnSpc>
                <a:spcPct val="120000"/>
              </a:lnSpc>
              <a:spcBef>
                <a:spcPct val="20000"/>
              </a:spcBef>
            </a:pPr>
            <a:r>
              <a:rPr kumimoji="1" lang="en-US" dirty="0">
                <a:latin typeface="Arial" charset="0"/>
              </a:rPr>
              <a:t>Speed</a:t>
            </a:r>
          </a:p>
          <a:p>
            <a:pPr marL="990575" lvl="1" indent="-380990">
              <a:lnSpc>
                <a:spcPct val="120000"/>
              </a:lnSpc>
              <a:spcBef>
                <a:spcPct val="20000"/>
              </a:spcBef>
            </a:pPr>
            <a:r>
              <a:rPr kumimoji="1" lang="en-US" dirty="0">
                <a:latin typeface="Arial" charset="0"/>
              </a:rPr>
              <a:t>The mobile web</a:t>
            </a:r>
          </a:p>
        </p:txBody>
      </p:sp>
      <p:sp>
        <p:nvSpPr>
          <p:cNvPr id="61447" name="Rectangle 4"/>
          <p:cNvSpPr>
            <a:spLocks noChangeArrowheads="1"/>
          </p:cNvSpPr>
          <p:nvPr/>
        </p:nvSpPr>
        <p:spPr bwMode="auto">
          <a:xfrm>
            <a:off x="914400" y="990600"/>
            <a:ext cx="11074400" cy="6299200"/>
          </a:xfrm>
          <a:prstGeom prst="rect">
            <a:avLst/>
          </a:prstGeom>
          <a:noFill/>
          <a:ln w="9525">
            <a:noFill/>
            <a:miter lim="800000"/>
            <a:headEnd/>
            <a:tailEnd/>
          </a:ln>
        </p:spPr>
        <p:txBody>
          <a:bodyPr/>
          <a:lstStyle/>
          <a:p>
            <a:pPr marL="457189" indent="-457189">
              <a:spcBef>
                <a:spcPct val="20000"/>
              </a:spcBef>
              <a:defRPr/>
            </a:pPr>
            <a:r>
              <a:rPr lang="en-US" sz="4800" dirty="0">
                <a:latin typeface="Helvetica Light"/>
                <a:ea typeface="+mn-ea"/>
                <a:cs typeface="Helvetica Light"/>
              </a:rPr>
              <a:t>Our patterns organized by group</a:t>
            </a:r>
          </a:p>
          <a:p>
            <a:pPr marL="990575" lvl="1" indent="-380990">
              <a:spcBef>
                <a:spcPct val="20000"/>
              </a:spcBef>
              <a:buFontTx/>
              <a:buChar char="–"/>
              <a:defRPr/>
            </a:pPr>
            <a:endParaRPr lang="en-US" sz="3733" b="1" dirty="0">
              <a:latin typeface="Arial" charset="0"/>
              <a:ea typeface="+mn-ea"/>
            </a:endParaRPr>
          </a:p>
        </p:txBody>
      </p:sp>
      <p:sp>
        <p:nvSpPr>
          <p:cNvPr id="67592" name="Rectangle 5"/>
          <p:cNvSpPr>
            <a:spLocks noChangeArrowheads="1"/>
          </p:cNvSpPr>
          <p:nvPr/>
        </p:nvSpPr>
        <p:spPr bwMode="auto">
          <a:xfrm>
            <a:off x="1037169" y="1843620"/>
            <a:ext cx="5964767" cy="365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a:latin typeface="Arial" charset="0"/>
              </a:rPr>
              <a:t>Site genres</a:t>
            </a:r>
          </a:p>
          <a:p>
            <a:pPr marL="990575" lvl="1" indent="-380990">
              <a:lnSpc>
                <a:spcPct val="120000"/>
              </a:lnSpc>
              <a:spcBef>
                <a:spcPct val="20000"/>
              </a:spcBef>
            </a:pPr>
            <a:r>
              <a:rPr kumimoji="1" lang="en-US">
                <a:latin typeface="Arial" charset="0"/>
              </a:rPr>
              <a:t>Navigational framework</a:t>
            </a:r>
          </a:p>
          <a:p>
            <a:pPr marL="990575" lvl="1" indent="-380990">
              <a:lnSpc>
                <a:spcPct val="120000"/>
              </a:lnSpc>
              <a:spcBef>
                <a:spcPct val="20000"/>
              </a:spcBef>
            </a:pPr>
            <a:r>
              <a:rPr kumimoji="1" lang="en-US">
                <a:latin typeface="Arial" charset="0"/>
              </a:rPr>
              <a:t>Home page</a:t>
            </a:r>
          </a:p>
          <a:p>
            <a:pPr marL="990575" lvl="1" indent="-380990">
              <a:lnSpc>
                <a:spcPct val="120000"/>
              </a:lnSpc>
              <a:spcBef>
                <a:spcPct val="20000"/>
              </a:spcBef>
            </a:pPr>
            <a:r>
              <a:rPr kumimoji="1" lang="en-US">
                <a:latin typeface="Arial" charset="0"/>
              </a:rPr>
              <a:t>Content management</a:t>
            </a:r>
          </a:p>
          <a:p>
            <a:pPr marL="990575" lvl="1" indent="-380990">
              <a:lnSpc>
                <a:spcPct val="120000"/>
              </a:lnSpc>
              <a:spcBef>
                <a:spcPct val="20000"/>
              </a:spcBef>
            </a:pPr>
            <a:r>
              <a:rPr kumimoji="1" lang="en-US">
                <a:latin typeface="Arial" charset="0"/>
              </a:rPr>
              <a:t>Trust and credibility</a:t>
            </a:r>
          </a:p>
          <a:p>
            <a:pPr marL="990575" lvl="1" indent="-380990">
              <a:lnSpc>
                <a:spcPct val="120000"/>
              </a:lnSpc>
              <a:spcBef>
                <a:spcPct val="20000"/>
              </a:spcBef>
            </a:pPr>
            <a:r>
              <a:rPr kumimoji="1" lang="en-US">
                <a:latin typeface="Arial" charset="0"/>
              </a:rPr>
              <a:t>Basic ecommerce</a:t>
            </a:r>
          </a:p>
        </p:txBody>
      </p:sp>
      <p:pic>
        <p:nvPicPr>
          <p:cNvPr id="67593" name="Picture 6"/>
          <p:cNvPicPr>
            <a:picLocks noChangeAspect="1" noChangeArrowheads="1"/>
          </p:cNvPicPr>
          <p:nvPr/>
        </p:nvPicPr>
        <p:blipFill>
          <a:blip r:embed="rId3">
            <a:clrChange>
              <a:clrFrom>
                <a:srgbClr val="7B8AA5"/>
              </a:clrFrom>
              <a:clrTo>
                <a:srgbClr val="7B8AA5">
                  <a:alpha val="0"/>
                </a:srgbClr>
              </a:clrTo>
            </a:clrChange>
            <a:extLst>
              <a:ext uri="{28A0092B-C50C-407E-A947-70E740481C1C}">
                <a14:useLocalDpi xmlns:a14="http://schemas.microsoft.com/office/drawing/2010/main" val="0"/>
              </a:ext>
            </a:extLst>
          </a:blip>
          <a:srcRect t="27065" b="48624"/>
          <a:stretch>
            <a:fillRect/>
          </a:stretch>
        </p:blipFill>
        <p:spPr bwMode="auto">
          <a:xfrm>
            <a:off x="975784" y="2597153"/>
            <a:ext cx="7874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4" name="Picture 7"/>
          <p:cNvPicPr>
            <a:picLocks noChangeAspect="1" noChangeArrowheads="1"/>
          </p:cNvPicPr>
          <p:nvPr/>
        </p:nvPicPr>
        <p:blipFill>
          <a:blip r:embed="rId4">
            <a:clrChange>
              <a:clrFrom>
                <a:srgbClr val="7B8AA5"/>
              </a:clrFrom>
              <a:clrTo>
                <a:srgbClr val="7B8AA5">
                  <a:alpha val="0"/>
                </a:srgbClr>
              </a:clrTo>
            </a:clrChange>
            <a:extLst>
              <a:ext uri="{28A0092B-C50C-407E-A947-70E740481C1C}">
                <a14:useLocalDpi xmlns:a14="http://schemas.microsoft.com/office/drawing/2010/main" val="0"/>
              </a:ext>
            </a:extLst>
          </a:blip>
          <a:srcRect r="-10753" b="72783"/>
          <a:stretch>
            <a:fillRect/>
          </a:stretch>
        </p:blipFill>
        <p:spPr bwMode="auto">
          <a:xfrm>
            <a:off x="963084" y="1883834"/>
            <a:ext cx="872067" cy="753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5" name="Picture 8"/>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74924"/>
          <a:stretch>
            <a:fillRect/>
          </a:stretch>
        </p:blipFill>
        <p:spPr bwMode="auto">
          <a:xfrm>
            <a:off x="996951" y="39560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6" name="Picture 9"/>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51071" b="23853"/>
          <a:stretch>
            <a:fillRect/>
          </a:stretch>
        </p:blipFill>
        <p:spPr bwMode="auto">
          <a:xfrm>
            <a:off x="963084" y="32702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7" name="Picture 10"/>
          <p:cNvPicPr>
            <a:picLocks noChangeAspect="1" noChangeArrowheads="1"/>
          </p:cNvPicPr>
          <p:nvPr/>
        </p:nvPicPr>
        <p:blipFill>
          <a:blip r:embed="rId5" cstate="email">
            <a:clrChange>
              <a:clrFrom>
                <a:srgbClr val="7B8AA5"/>
              </a:clrFrom>
              <a:clrTo>
                <a:srgbClr val="7B8AA5">
                  <a:alpha val="0"/>
                </a:srgbClr>
              </a:clrTo>
            </a:clrChange>
            <a:extLst>
              <a:ext uri="{28A0092B-C50C-407E-A947-70E740481C1C}">
                <a14:useLocalDpi xmlns:a14="http://schemas.microsoft.com/office/drawing/2010/main" val="0"/>
              </a:ext>
            </a:extLst>
          </a:blip>
          <a:srcRect b="74214"/>
          <a:stretch>
            <a:fillRect/>
          </a:stretch>
        </p:blipFill>
        <p:spPr bwMode="auto">
          <a:xfrm>
            <a:off x="948267" y="4595284"/>
            <a:ext cx="8382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8" name="Picture 11"/>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25157" b="49371"/>
          <a:stretch>
            <a:fillRect/>
          </a:stretch>
        </p:blipFill>
        <p:spPr bwMode="auto">
          <a:xfrm>
            <a:off x="914400" y="5293784"/>
            <a:ext cx="838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9" name="Picture 12"/>
          <p:cNvPicPr>
            <a:picLocks noChangeAspect="1" noChangeArrowheads="1"/>
          </p:cNvPicPr>
          <p:nvPr/>
        </p:nvPicPr>
        <p:blipFill>
          <a:blip r:embed="rId6" cstate="email">
            <a:clrChange>
              <a:clrFrom>
                <a:srgbClr val="7B8AA5"/>
              </a:clrFrom>
              <a:clrTo>
                <a:srgbClr val="7B8AA5">
                  <a:alpha val="0"/>
                </a:srgbClr>
              </a:clrTo>
            </a:clrChange>
            <a:extLst>
              <a:ext uri="{28A0092B-C50C-407E-A947-70E740481C1C}">
                <a14:useLocalDpi xmlns:a14="http://schemas.microsoft.com/office/drawing/2010/main" val="0"/>
              </a:ext>
            </a:extLst>
          </a:blip>
          <a:srcRect t="49763" b="24529"/>
          <a:stretch>
            <a:fillRect/>
          </a:stretch>
        </p:blipFill>
        <p:spPr bwMode="auto">
          <a:xfrm>
            <a:off x="6502400" y="1919818"/>
            <a:ext cx="838200" cy="69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0" name="Picture 13"/>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75000"/>
          <a:stretch>
            <a:fillRect/>
          </a:stretch>
        </p:blipFill>
        <p:spPr bwMode="auto">
          <a:xfrm>
            <a:off x="6519333" y="2624669"/>
            <a:ext cx="8382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1" name="Picture 14"/>
          <p:cNvPicPr>
            <a:picLocks noChangeAspect="1" noChangeArrowheads="1"/>
          </p:cNvPicPr>
          <p:nvPr/>
        </p:nvPicPr>
        <p:blipFill>
          <a:blip r:embed="rId7">
            <a:clrChange>
              <a:clrFrom>
                <a:srgbClr val="7B8AA5"/>
              </a:clrFrom>
              <a:clrTo>
                <a:srgbClr val="7B8AA5">
                  <a:alpha val="0"/>
                </a:srgbClr>
              </a:clrTo>
            </a:clrChange>
            <a:extLst>
              <a:ext uri="{28A0092B-C50C-407E-A947-70E740481C1C}">
                <a14:useLocalDpi xmlns:a14="http://schemas.microsoft.com/office/drawing/2010/main" val="0"/>
              </a:ext>
            </a:extLst>
          </a:blip>
          <a:srcRect b="75909"/>
          <a:stretch>
            <a:fillRect/>
          </a:stretch>
        </p:blipFill>
        <p:spPr bwMode="auto">
          <a:xfrm>
            <a:off x="6502400" y="3314702"/>
            <a:ext cx="8128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2" name="Picture 15"/>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47501" b="27727"/>
          <a:stretch>
            <a:fillRect/>
          </a:stretch>
        </p:blipFill>
        <p:spPr bwMode="auto">
          <a:xfrm>
            <a:off x="6502400" y="4660902"/>
            <a:ext cx="812800" cy="692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3" name="Picture 16"/>
          <p:cNvPicPr>
            <a:picLocks noChangeAspect="1" noChangeArrowheads="1"/>
          </p:cNvPicPr>
          <p:nvPr/>
        </p:nvPicPr>
        <p:blipFill>
          <a:blip r:embed="rId8" cstate="email">
            <a:clrChange>
              <a:clrFrom>
                <a:srgbClr val="7B8AA5"/>
              </a:clrFrom>
              <a:clrTo>
                <a:srgbClr val="7B8AA5">
                  <a:alpha val="0"/>
                </a:srgbClr>
              </a:clrTo>
            </a:clrChange>
            <a:extLst>
              <a:ext uri="{28A0092B-C50C-407E-A947-70E740481C1C}">
                <a14:useLocalDpi xmlns:a14="http://schemas.microsoft.com/office/drawing/2010/main" val="0"/>
              </a:ext>
            </a:extLst>
          </a:blip>
          <a:srcRect t="23863" b="52272"/>
          <a:stretch>
            <a:fillRect/>
          </a:stretch>
        </p:blipFill>
        <p:spPr bwMode="auto">
          <a:xfrm>
            <a:off x="6527800" y="3981451"/>
            <a:ext cx="812800" cy="66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4" name="Picture 17"/>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71591"/>
          <a:stretch>
            <a:fillRect/>
          </a:stretch>
        </p:blipFill>
        <p:spPr bwMode="auto">
          <a:xfrm>
            <a:off x="6510867" y="5276851"/>
            <a:ext cx="812800" cy="793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nvGrpSpPr>
          <p:cNvPr id="67605" name="Group 18"/>
          <p:cNvGrpSpPr>
            <a:grpSpLocks/>
          </p:cNvGrpSpPr>
          <p:nvPr/>
        </p:nvGrpSpPr>
        <p:grpSpPr bwMode="auto">
          <a:xfrm>
            <a:off x="6589186" y="5947836"/>
            <a:ext cx="670983" cy="649817"/>
            <a:chOff x="3101" y="3350"/>
            <a:chExt cx="317" cy="307"/>
          </a:xfrm>
        </p:grpSpPr>
        <p:sp>
          <p:nvSpPr>
            <p:cNvPr id="67606" name="Rectangle 19"/>
            <p:cNvSpPr>
              <a:spLocks noChangeArrowheads="1"/>
            </p:cNvSpPr>
            <p:nvPr/>
          </p:nvSpPr>
          <p:spPr bwMode="auto">
            <a:xfrm>
              <a:off x="3201" y="3456"/>
              <a:ext cx="124" cy="129"/>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sz="4267"/>
            </a:p>
          </p:txBody>
        </p:sp>
        <p:pic>
          <p:nvPicPr>
            <p:cNvPr id="67607" name="Picture 2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1" y="3350"/>
              <a:ext cx="317" cy="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61</a:t>
            </a:fld>
            <a:endParaRPr lang="en-US"/>
          </a:p>
        </p:txBody>
      </p:sp>
      <p:sp>
        <p:nvSpPr>
          <p:cNvPr id="62470" name="Rectangle 3"/>
          <p:cNvSpPr>
            <a:spLocks noChangeArrowheads="1"/>
          </p:cNvSpPr>
          <p:nvPr/>
        </p:nvSpPr>
        <p:spPr bwMode="auto">
          <a:xfrm>
            <a:off x="914400" y="990600"/>
            <a:ext cx="11074400" cy="6299200"/>
          </a:xfrm>
          <a:prstGeom prst="rect">
            <a:avLst/>
          </a:prstGeom>
          <a:noFill/>
          <a:ln w="9525">
            <a:noFill/>
            <a:miter lim="800000"/>
            <a:headEnd/>
            <a:tailEnd/>
          </a:ln>
        </p:spPr>
        <p:txBody>
          <a:bodyPr/>
          <a:lstStyle/>
          <a:p>
            <a:pPr>
              <a:spcBef>
                <a:spcPct val="20000"/>
              </a:spcBef>
              <a:defRPr/>
            </a:pPr>
            <a:r>
              <a:rPr lang="en-US" sz="4267" dirty="0">
                <a:latin typeface="+mn-lt"/>
                <a:ea typeface="+mn-ea"/>
              </a:rPr>
              <a:t>Problem: Need a way to help people complete highly specific stepwise tasks</a:t>
            </a:r>
          </a:p>
          <a:p>
            <a:pPr marL="990575" lvl="1" indent="-380990">
              <a:spcBef>
                <a:spcPct val="20000"/>
              </a:spcBef>
              <a:buFontTx/>
              <a:buChar char="–"/>
              <a:defRPr/>
            </a:pPr>
            <a:r>
              <a:rPr lang="en-US" sz="3733" dirty="0">
                <a:latin typeface="+mn-lt"/>
                <a:ea typeface="+mn-ea"/>
              </a:rPr>
              <a:t>Ex. Create a new account</a:t>
            </a:r>
          </a:p>
          <a:p>
            <a:pPr marL="990575" lvl="1" indent="-380990">
              <a:spcBef>
                <a:spcPct val="20000"/>
              </a:spcBef>
              <a:buFontTx/>
              <a:buChar char="–"/>
              <a:defRPr/>
            </a:pPr>
            <a:r>
              <a:rPr lang="en-US" sz="3733" dirty="0">
                <a:latin typeface="+mn-lt"/>
                <a:ea typeface="+mn-ea"/>
              </a:rPr>
              <a:t>Ex. Fill out survey forms </a:t>
            </a:r>
          </a:p>
          <a:p>
            <a:pPr marL="990575" lvl="1" indent="-380990">
              <a:spcBef>
                <a:spcPct val="20000"/>
              </a:spcBef>
              <a:buFontTx/>
              <a:buChar char="–"/>
              <a:defRPr/>
            </a:pPr>
            <a:r>
              <a:rPr lang="en-US" sz="3733" dirty="0">
                <a:latin typeface="+mn-lt"/>
                <a:ea typeface="+mn-ea"/>
              </a:rPr>
              <a:t>Ex. Check out</a:t>
            </a:r>
          </a:p>
          <a:p>
            <a:pPr marL="990575" lvl="1" indent="-380990">
              <a:spcBef>
                <a:spcPct val="20000"/>
              </a:spcBef>
              <a:buFontTx/>
              <a:buChar char="–"/>
              <a:defRPr/>
            </a:pPr>
            <a:endParaRPr lang="en-US" sz="3733" b="1" dirty="0">
              <a:latin typeface="Arial" charset="0"/>
              <a:ea typeface="+mn-ea"/>
            </a:endParaRPr>
          </a:p>
          <a:p>
            <a:pPr marL="457189" indent="-457189">
              <a:spcBef>
                <a:spcPct val="20000"/>
              </a:spcBef>
              <a:buFontTx/>
              <a:buChar char="•"/>
              <a:defRPr/>
            </a:pPr>
            <a:endParaRPr lang="en-US" sz="4267" b="1" dirty="0">
              <a:latin typeface="Arial"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7E7A2-2ADB-134E-8622-2AEE324F7691}"/>
              </a:ext>
            </a:extLst>
          </p:cNvPr>
          <p:cNvPicPr>
            <a:picLocks noChangeAspect="1"/>
          </p:cNvPicPr>
          <p:nvPr/>
        </p:nvPicPr>
        <p:blipFill>
          <a:blip r:embed="rId3"/>
          <a:stretch>
            <a:fillRect/>
          </a:stretch>
        </p:blipFill>
        <p:spPr>
          <a:xfrm>
            <a:off x="745878" y="1000472"/>
            <a:ext cx="10700243" cy="7917935"/>
          </a:xfrm>
          <a:prstGeom prst="rect">
            <a:avLst/>
          </a:prstGeom>
        </p:spPr>
      </p:pic>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Autumn 2023</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63</a:t>
            </a:fld>
            <a:endParaRPr lang="en-US"/>
          </a:p>
        </p:txBody>
      </p:sp>
      <p:pic>
        <p:nvPicPr>
          <p:cNvPr id="9" name="Picture 8">
            <a:extLst>
              <a:ext uri="{FF2B5EF4-FFF2-40B4-BE49-F238E27FC236}">
                <a16:creationId xmlns:a16="http://schemas.microsoft.com/office/drawing/2014/main" id="{05215692-15F7-7845-BDA1-F716399C3873}"/>
              </a:ext>
            </a:extLst>
          </p:cNvPr>
          <p:cNvPicPr>
            <a:picLocks noChangeAspect="1"/>
          </p:cNvPicPr>
          <p:nvPr/>
        </p:nvPicPr>
        <p:blipFill>
          <a:blip r:embed="rId3"/>
          <a:stretch>
            <a:fillRect/>
          </a:stretch>
        </p:blipFill>
        <p:spPr>
          <a:xfrm>
            <a:off x="-48450" y="0"/>
            <a:ext cx="12306300" cy="9046862"/>
          </a:xfrm>
          <a:prstGeom prst="rect">
            <a:avLst/>
          </a:prstGeom>
        </p:spPr>
      </p:pic>
      <p:sp>
        <p:nvSpPr>
          <p:cNvPr id="1777668" name="Rectangle 4"/>
          <p:cNvSpPr>
            <a:spLocks noChangeArrowheads="1"/>
          </p:cNvSpPr>
          <p:nvPr/>
        </p:nvSpPr>
        <p:spPr bwMode="auto">
          <a:xfrm>
            <a:off x="5919881" y="2181965"/>
            <a:ext cx="6165851" cy="29464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different?</a:t>
            </a:r>
          </a:p>
          <a:p>
            <a:pPr marL="846646" lvl="1" indent="-383108">
              <a:spcBef>
                <a:spcPct val="20000"/>
              </a:spcBef>
              <a:buFontTx/>
              <a:buChar char="–"/>
            </a:pPr>
            <a:r>
              <a:rPr lang="en-US" b="1" dirty="0">
                <a:solidFill>
                  <a:srgbClr val="000000"/>
                </a:solidFill>
                <a:latin typeface="Arial" charset="0"/>
                <a:cs typeface="Times New Roman" charset="0"/>
              </a:rPr>
              <a:t>No tab rows</a:t>
            </a:r>
          </a:p>
          <a:p>
            <a:pPr marL="846646" lvl="1" indent="-383108">
              <a:spcBef>
                <a:spcPct val="20000"/>
              </a:spcBef>
              <a:buFontTx/>
              <a:buChar char="–"/>
            </a:pPr>
            <a:r>
              <a:rPr lang="en-US" b="1" dirty="0">
                <a:solidFill>
                  <a:srgbClr val="000000"/>
                </a:solidFill>
                <a:latin typeface="Arial" charset="0"/>
                <a:cs typeface="Times New Roman" charset="0"/>
              </a:rPr>
              <a:t>No impulse buys</a:t>
            </a:r>
          </a:p>
          <a:p>
            <a:pPr marL="846646" lvl="1" indent="-383108">
              <a:spcBef>
                <a:spcPct val="20000"/>
              </a:spcBef>
              <a:buFontTx/>
              <a:buChar char="–"/>
            </a:pPr>
            <a:r>
              <a:rPr lang="en-US" b="1" dirty="0">
                <a:solidFill>
                  <a:srgbClr val="000000"/>
                </a:solidFill>
                <a:latin typeface="Arial" charset="0"/>
                <a:cs typeface="Times New Roman" charset="0"/>
              </a:rPr>
              <a:t>Only navigation on page takes you to next step</a:t>
            </a:r>
          </a:p>
        </p:txBody>
      </p:sp>
      <p:sp>
        <p:nvSpPr>
          <p:cNvPr id="1777669" name="Rectangle 5"/>
          <p:cNvSpPr>
            <a:spLocks noChangeArrowheads="1"/>
          </p:cNvSpPr>
          <p:nvPr/>
        </p:nvSpPr>
        <p:spPr bwMode="auto">
          <a:xfrm>
            <a:off x="5919881" y="5474311"/>
            <a:ext cx="6165851" cy="11179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the same?</a:t>
            </a:r>
            <a:endParaRPr lang="en-US" b="1" dirty="0">
              <a:solidFill>
                <a:srgbClr val="000000"/>
              </a:solidFill>
              <a:latin typeface="Arial" charset="0"/>
              <a:cs typeface="Times New Roman" charset="0"/>
            </a:endParaRPr>
          </a:p>
          <a:p>
            <a:pPr marL="846646" lvl="1" indent="-383108">
              <a:spcBef>
                <a:spcPct val="20000"/>
              </a:spcBef>
              <a:buFontTx/>
              <a:buChar char="–"/>
            </a:pPr>
            <a:r>
              <a:rPr lang="en-US" b="1" dirty="0">
                <a:solidFill>
                  <a:srgbClr val="000000"/>
                </a:solidFill>
                <a:latin typeface="Arial" charset="0"/>
                <a:cs typeface="Times New Roman" charset="0"/>
              </a:rPr>
              <a:t>Logo, layout, color, fonts</a:t>
            </a:r>
            <a:endParaRPr lang="en-US" sz="2800" b="1" dirty="0">
              <a:solidFill>
                <a:srgbClr val="000000"/>
              </a:solidFill>
              <a:latin typeface="Arial"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7668">
                                            <p:bg/>
                                          </p:spTgt>
                                        </p:tgtEl>
                                        <p:attrNameLst>
                                          <p:attrName>style.visibility</p:attrName>
                                        </p:attrNameLst>
                                      </p:cBhvr>
                                      <p:to>
                                        <p:strVal val="visible"/>
                                      </p:to>
                                    </p:set>
                                    <p:animEffect transition="in" filter="dissolve">
                                      <p:cBhvr>
                                        <p:cTn id="7" dur="500"/>
                                        <p:tgtEl>
                                          <p:spTgt spid="177766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77668">
                                            <p:txEl>
                                              <p:pRg st="0" end="0"/>
                                            </p:txEl>
                                          </p:spTgt>
                                        </p:tgtEl>
                                        <p:attrNameLst>
                                          <p:attrName>style.visibility</p:attrName>
                                        </p:attrNameLst>
                                      </p:cBhvr>
                                      <p:to>
                                        <p:strVal val="visible"/>
                                      </p:to>
                                    </p:set>
                                    <p:animEffect transition="in" filter="dissolve">
                                      <p:cBhvr>
                                        <p:cTn id="10" dur="500"/>
                                        <p:tgtEl>
                                          <p:spTgt spid="1777668">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77668">
                                            <p:txEl>
                                              <p:pRg st="1" end="1"/>
                                            </p:txEl>
                                          </p:spTgt>
                                        </p:tgtEl>
                                        <p:attrNameLst>
                                          <p:attrName>style.visibility</p:attrName>
                                        </p:attrNameLst>
                                      </p:cBhvr>
                                      <p:to>
                                        <p:strVal val="visible"/>
                                      </p:to>
                                    </p:set>
                                    <p:animEffect transition="in" filter="dissolve">
                                      <p:cBhvr>
                                        <p:cTn id="13" dur="500"/>
                                        <p:tgtEl>
                                          <p:spTgt spid="1777668">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77668">
                                            <p:txEl>
                                              <p:pRg st="2" end="2"/>
                                            </p:txEl>
                                          </p:spTgt>
                                        </p:tgtEl>
                                        <p:attrNameLst>
                                          <p:attrName>style.visibility</p:attrName>
                                        </p:attrNameLst>
                                      </p:cBhvr>
                                      <p:to>
                                        <p:strVal val="visible"/>
                                      </p:to>
                                    </p:set>
                                    <p:animEffect transition="in" filter="dissolve">
                                      <p:cBhvr>
                                        <p:cTn id="16" dur="500"/>
                                        <p:tgtEl>
                                          <p:spTgt spid="1777668">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77668">
                                            <p:txEl>
                                              <p:pRg st="3" end="3"/>
                                            </p:txEl>
                                          </p:spTgt>
                                        </p:tgtEl>
                                        <p:attrNameLst>
                                          <p:attrName>style.visibility</p:attrName>
                                        </p:attrNameLst>
                                      </p:cBhvr>
                                      <p:to>
                                        <p:strVal val="visible"/>
                                      </p:to>
                                    </p:set>
                                    <p:animEffect transition="in" filter="dissolve">
                                      <p:cBhvr>
                                        <p:cTn id="19" dur="500"/>
                                        <p:tgtEl>
                                          <p:spTgt spid="177766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77669">
                                            <p:bg/>
                                          </p:spTgt>
                                        </p:tgtEl>
                                        <p:attrNameLst>
                                          <p:attrName>style.visibility</p:attrName>
                                        </p:attrNameLst>
                                      </p:cBhvr>
                                      <p:to>
                                        <p:strVal val="visible"/>
                                      </p:to>
                                    </p:set>
                                    <p:animEffect transition="in" filter="dissolve">
                                      <p:cBhvr>
                                        <p:cTn id="24" dur="500"/>
                                        <p:tgtEl>
                                          <p:spTgt spid="1777669">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77669">
                                            <p:txEl>
                                              <p:pRg st="0" end="0"/>
                                            </p:txEl>
                                          </p:spTgt>
                                        </p:tgtEl>
                                        <p:attrNameLst>
                                          <p:attrName>style.visibility</p:attrName>
                                        </p:attrNameLst>
                                      </p:cBhvr>
                                      <p:to>
                                        <p:strVal val="visible"/>
                                      </p:to>
                                    </p:set>
                                    <p:animEffect transition="in" filter="dissolve">
                                      <p:cBhvr>
                                        <p:cTn id="27" dur="500"/>
                                        <p:tgtEl>
                                          <p:spTgt spid="177766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77669">
                                            <p:txEl>
                                              <p:pRg st="1" end="1"/>
                                            </p:txEl>
                                          </p:spTgt>
                                        </p:tgtEl>
                                        <p:attrNameLst>
                                          <p:attrName>style.visibility</p:attrName>
                                        </p:attrNameLst>
                                      </p:cBhvr>
                                      <p:to>
                                        <p:strVal val="visible"/>
                                      </p:to>
                                    </p:set>
                                    <p:animEffect transition="in" filter="dissolve">
                                      <p:cBhvr>
                                        <p:cTn id="32" dur="500"/>
                                        <p:tgtEl>
                                          <p:spTgt spid="17776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7668" grpId="0" build="allAtOnce" animBg="1"/>
      <p:bldP spid="1777669"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71683" name="Content Placeholder 6"/>
          <p:cNvSpPr>
            <a:spLocks noGrp="1"/>
          </p:cNvSpPr>
          <p:nvPr>
            <p:ph idx="1"/>
          </p:nvPr>
        </p:nvSpPr>
        <p:spPr>
          <a:xfrm>
            <a:off x="1037169" y="1295400"/>
            <a:ext cx="11019367" cy="5486400"/>
          </a:xfrm>
        </p:spPr>
        <p:txBody>
          <a:bodyPr/>
          <a:lstStyle/>
          <a:p>
            <a:pPr marL="0" indent="0">
              <a:buNone/>
            </a:pPr>
            <a:r>
              <a:rPr lang="en-US" dirty="0"/>
              <a:t>Problem: What if users need extra help?</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pPr>
              <a:defRPr/>
            </a:pPr>
            <a:r>
              <a:rPr lang="en-US"/>
              <a:t>Autumn 2023</a:t>
            </a:r>
          </a:p>
        </p:txBody>
      </p:sp>
      <p:sp>
        <p:nvSpPr>
          <p:cNvPr id="11"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65</a:t>
            </a:fld>
            <a:endParaRPr lang="en-US"/>
          </a:p>
        </p:txBody>
      </p:sp>
      <p:sp>
        <p:nvSpPr>
          <p:cNvPr id="72709" name="Rectangle 2"/>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2710" name="Rectangle 3"/>
          <p:cNvSpPr>
            <a:spLocks noChangeArrowheads="1"/>
          </p:cNvSpPr>
          <p:nvPr/>
        </p:nvSpPr>
        <p:spPr bwMode="auto">
          <a:xfrm>
            <a:off x="639233" y="-635000"/>
            <a:ext cx="10363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933">
                <a:solidFill>
                  <a:srgbClr val="3E4E6C"/>
                </a:solidFill>
                <a:latin typeface="Arial Black" charset="0"/>
              </a:rPr>
              <a:t>Process Tunnel</a:t>
            </a:r>
          </a:p>
        </p:txBody>
      </p:sp>
      <p:sp>
        <p:nvSpPr>
          <p:cNvPr id="72711" name="Rectangle 4"/>
          <p:cNvSpPr>
            <a:spLocks noChangeArrowheads="1"/>
          </p:cNvSpPr>
          <p:nvPr/>
        </p:nvSpPr>
        <p:spPr bwMode="auto">
          <a:xfrm>
            <a:off x="914400" y="893235"/>
            <a:ext cx="10363200"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a:p>
            <a:pPr marL="457189" indent="-457189">
              <a:spcBef>
                <a:spcPct val="20000"/>
              </a:spcBef>
              <a:buFontTx/>
              <a:buChar char="•"/>
            </a:pPr>
            <a:endParaRPr lang="en-US" sz="4267" b="1">
              <a:latin typeface="Arial" charset="0"/>
            </a:endParaRPr>
          </a:p>
        </p:txBody>
      </p:sp>
      <p:sp>
        <p:nvSpPr>
          <p:cNvPr id="72712" name="Rectangle 5"/>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grpSp>
        <p:nvGrpSpPr>
          <p:cNvPr id="72713" name="Group 6"/>
          <p:cNvGrpSpPr>
            <a:grpSpLocks/>
          </p:cNvGrpSpPr>
          <p:nvPr/>
        </p:nvGrpSpPr>
        <p:grpSpPr bwMode="auto">
          <a:xfrm>
            <a:off x="-4233" y="-1143000"/>
            <a:ext cx="8564033" cy="9144000"/>
            <a:chOff x="-2" y="0"/>
            <a:chExt cx="4046" cy="4320"/>
          </a:xfrm>
        </p:grpSpPr>
        <p:pic>
          <p:nvPicPr>
            <p:cNvPr id="72715" name="Picture 7"/>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0" y="0"/>
              <a:ext cx="4044" cy="432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2716" name="Picture 8"/>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2" y="4031"/>
              <a:ext cx="23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81769" name="Oval 9"/>
          <p:cNvSpPr>
            <a:spLocks noChangeArrowheads="1"/>
          </p:cNvSpPr>
          <p:nvPr/>
        </p:nvSpPr>
        <p:spPr bwMode="auto">
          <a:xfrm>
            <a:off x="588433" y="7355419"/>
            <a:ext cx="4021667" cy="40004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69"/>
                                        </p:tgtEl>
                                        <p:attrNameLst>
                                          <p:attrName>style.visibility</p:attrName>
                                        </p:attrNameLst>
                                      </p:cBhvr>
                                      <p:to>
                                        <p:strVal val="visible"/>
                                      </p:to>
                                    </p:set>
                                    <p:animEffect transition="in" filter="dissolve">
                                      <p:cBhvr>
                                        <p:cTn id="7" dur="500"/>
                                        <p:tgtEl>
                                          <p:spTgt spid="178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6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
          <p:cNvSpPr>
            <a:spLocks noGrp="1"/>
          </p:cNvSpPr>
          <p:nvPr>
            <p:ph type="dt" sz="half" idx="10"/>
          </p:nvPr>
        </p:nvSpPr>
        <p:spPr/>
        <p:txBody>
          <a:bodyPr/>
          <a:lstStyle/>
          <a:p>
            <a:pPr>
              <a:defRPr/>
            </a:pPr>
            <a:r>
              <a:rPr lang="en-US"/>
              <a:t>Autumn 2023</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66</a:t>
            </a:fld>
            <a:endParaRPr lang="en-US"/>
          </a:p>
        </p:txBody>
      </p:sp>
      <p:grpSp>
        <p:nvGrpSpPr>
          <p:cNvPr id="73733" name="Group 2"/>
          <p:cNvGrpSpPr>
            <a:grpSpLocks/>
          </p:cNvGrpSpPr>
          <p:nvPr/>
        </p:nvGrpSpPr>
        <p:grpSpPr bwMode="auto">
          <a:xfrm>
            <a:off x="1437217" y="-827615"/>
            <a:ext cx="7145866" cy="7634817"/>
            <a:chOff x="668" y="0"/>
            <a:chExt cx="3376" cy="3607"/>
          </a:xfrm>
        </p:grpSpPr>
        <p:pic>
          <p:nvPicPr>
            <p:cNvPr id="73740" name="Picture 3"/>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668" y="0"/>
              <a:ext cx="3376" cy="3607"/>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3741" name="Picture 4"/>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669" y="3366"/>
              <a:ext cx="1948"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3734"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3735"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37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269" y="25402"/>
            <a:ext cx="76581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7" name="Line 8"/>
          <p:cNvSpPr>
            <a:spLocks noChangeShapeType="1"/>
          </p:cNvSpPr>
          <p:nvPr/>
        </p:nvSpPr>
        <p:spPr bwMode="auto">
          <a:xfrm flipV="1">
            <a:off x="3051776" y="4875075"/>
            <a:ext cx="2218267" cy="1598084"/>
          </a:xfrm>
          <a:prstGeom prst="line">
            <a:avLst/>
          </a:prstGeom>
          <a:noFill/>
          <a:ln w="38100">
            <a:solidFill>
              <a:srgbClr val="FF0000"/>
            </a:solidFill>
            <a:round/>
            <a:headEnd type="oval" w="med" len="med"/>
            <a:tailEnd type="triangle" w="med" len="med"/>
          </a:ln>
          <a:extLst>
            <a:ext uri="{909E8E84-426E-40dd-AFC4-6F175D3DCCD1}">
              <a14:hiddenFill xmlns:a14="http://schemas.microsoft.com/office/drawing/2010/main" xmlns="">
                <a:noFill/>
              </a14:hiddenFill>
            </a:ext>
          </a:extLst>
        </p:spPr>
        <p:txBody>
          <a:bodyPr/>
          <a:lstStyle/>
          <a:p>
            <a:endParaRPr lang="en-US" sz="4267"/>
          </a:p>
        </p:txBody>
      </p:sp>
      <p:sp>
        <p:nvSpPr>
          <p:cNvPr id="67594" name="Rectangle 9"/>
          <p:cNvSpPr>
            <a:spLocks noChangeArrowheads="1"/>
          </p:cNvSpPr>
          <p:nvPr/>
        </p:nvSpPr>
        <p:spPr bwMode="auto">
          <a:xfrm>
            <a:off x="0" y="-1143000"/>
            <a:ext cx="12192000" cy="1173043"/>
          </a:xfrm>
          <a:prstGeom prst="rect">
            <a:avLst/>
          </a:prstGeom>
          <a:solidFill>
            <a:schemeClr val="bg2">
              <a:lumMod val="20000"/>
              <a:lumOff val="80000"/>
              <a:alpha val="83000"/>
            </a:schemeClr>
          </a:solidFill>
          <a:ln w="12700">
            <a:noFill/>
            <a:miter lim="800000"/>
            <a:headEnd type="none" w="sm" len="sm"/>
            <a:tailEnd type="none" w="sm" len="sm"/>
          </a:ln>
        </p:spPr>
        <p:txBody>
          <a:bodyPr wrap="none" anchor="ctr"/>
          <a:lstStyle/>
          <a:p>
            <a:pPr>
              <a:defRPr/>
            </a:pPr>
            <a:endParaRPr lang="en-US" sz="4267">
              <a:latin typeface="Times New Roman" pitchFamily="18" charset="0"/>
              <a:ea typeface="+mn-ea"/>
            </a:endParaRPr>
          </a:p>
        </p:txBody>
      </p:sp>
      <p:sp>
        <p:nvSpPr>
          <p:cNvPr id="73739" name="Text Box 10"/>
          <p:cNvSpPr txBox="1">
            <a:spLocks noChangeArrowheads="1"/>
          </p:cNvSpPr>
          <p:nvPr/>
        </p:nvSpPr>
        <p:spPr bwMode="auto">
          <a:xfrm>
            <a:off x="452969" y="-827615"/>
            <a:ext cx="11739033" cy="85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933" dirty="0">
                <a:solidFill>
                  <a:srgbClr val="FF6600"/>
                </a:solidFill>
                <a:latin typeface="Helvetica Light"/>
                <a:cs typeface="Helvetica Light"/>
              </a:rPr>
              <a:t>CONTEXT-SENSITIVE HELP (H8)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2023</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67</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47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964" y="1010981"/>
            <a:ext cx="7171338" cy="6930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2023</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0A6D5E96-B3FB-B340-83D1-D5031352BCCC}" type="slidenum">
              <a:rPr lang="en-US" smtClean="0"/>
              <a:pPr/>
              <a:t>68</a:t>
            </a:fld>
            <a:endParaRPr lang="en-US"/>
          </a:p>
        </p:txBody>
      </p:sp>
      <p:sp>
        <p:nvSpPr>
          <p:cNvPr id="75781"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5782"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4" name="Picture 3">
            <a:extLst>
              <a:ext uri="{FF2B5EF4-FFF2-40B4-BE49-F238E27FC236}">
                <a16:creationId xmlns:a16="http://schemas.microsoft.com/office/drawing/2014/main" id="{C604D7EE-B8E1-5743-810B-2200B7E29C1A}"/>
              </a:ext>
            </a:extLst>
          </p:cNvPr>
          <p:cNvPicPr>
            <a:picLocks noChangeAspect="1"/>
          </p:cNvPicPr>
          <p:nvPr/>
        </p:nvPicPr>
        <p:blipFill>
          <a:blip r:embed="rId3"/>
          <a:stretch>
            <a:fillRect/>
          </a:stretch>
        </p:blipFill>
        <p:spPr>
          <a:xfrm>
            <a:off x="1476507" y="977746"/>
            <a:ext cx="7921782" cy="5880254"/>
          </a:xfrm>
          <a:prstGeom prst="rect">
            <a:avLst/>
          </a:prstGeom>
        </p:spPr>
      </p:pic>
      <p:pic>
        <p:nvPicPr>
          <p:cNvPr id="5" name="Picture 4">
            <a:extLst>
              <a:ext uri="{FF2B5EF4-FFF2-40B4-BE49-F238E27FC236}">
                <a16:creationId xmlns:a16="http://schemas.microsoft.com/office/drawing/2014/main" id="{1DC2CE5E-B17F-2841-A567-9CD9D7752941}"/>
              </a:ext>
            </a:extLst>
          </p:cNvPr>
          <p:cNvPicPr>
            <a:picLocks noChangeAspect="1"/>
          </p:cNvPicPr>
          <p:nvPr/>
        </p:nvPicPr>
        <p:blipFill>
          <a:blip r:embed="rId4"/>
          <a:stretch>
            <a:fillRect/>
          </a:stretch>
        </p:blipFill>
        <p:spPr>
          <a:xfrm>
            <a:off x="1476507" y="977746"/>
            <a:ext cx="7921782" cy="64465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2023</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69</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6" name="Picture 5">
            <a:extLst>
              <a:ext uri="{FF2B5EF4-FFF2-40B4-BE49-F238E27FC236}">
                <a16:creationId xmlns:a16="http://schemas.microsoft.com/office/drawing/2014/main" id="{8B60157C-0C0B-D5DD-CC9B-D90D15C42163}"/>
              </a:ext>
            </a:extLst>
          </p:cNvPr>
          <p:cNvPicPr>
            <a:picLocks noChangeAspect="1"/>
          </p:cNvPicPr>
          <p:nvPr/>
        </p:nvPicPr>
        <p:blipFill rotWithShape="1">
          <a:blip r:embed="rId3"/>
          <a:srcRect l="589"/>
          <a:stretch/>
        </p:blipFill>
        <p:spPr>
          <a:xfrm>
            <a:off x="741679" y="1143000"/>
            <a:ext cx="9291301" cy="5340732"/>
          </a:xfrm>
          <a:prstGeom prst="rect">
            <a:avLst/>
          </a:prstGeom>
        </p:spPr>
      </p:pic>
      <p:pic>
        <p:nvPicPr>
          <p:cNvPr id="7" name="Picture 6">
            <a:extLst>
              <a:ext uri="{FF2B5EF4-FFF2-40B4-BE49-F238E27FC236}">
                <a16:creationId xmlns:a16="http://schemas.microsoft.com/office/drawing/2014/main" id="{7E78D399-8164-3D73-6BD0-229ACC4DA171}"/>
              </a:ext>
            </a:extLst>
          </p:cNvPr>
          <p:cNvPicPr>
            <a:picLocks noChangeAspect="1"/>
          </p:cNvPicPr>
          <p:nvPr/>
        </p:nvPicPr>
        <p:blipFill>
          <a:blip r:embed="rId4"/>
          <a:stretch>
            <a:fillRect/>
          </a:stretch>
        </p:blipFill>
        <p:spPr>
          <a:xfrm>
            <a:off x="739531" y="1130596"/>
            <a:ext cx="9293449" cy="5662596"/>
          </a:xfrm>
          <a:prstGeom prst="rect">
            <a:avLst/>
          </a:prstGeom>
        </p:spPr>
      </p:pic>
    </p:spTree>
    <p:extLst>
      <p:ext uri="{BB962C8B-B14F-4D97-AF65-F5344CB8AC3E}">
        <p14:creationId xmlns:p14="http://schemas.microsoft.com/office/powerpoint/2010/main" val="419559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imote-Safety-First.jpeg &#10;wiimote controller with rubber jacket and safety str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942" y="1502974"/>
            <a:ext cx="7093058" cy="5366457"/>
          </a:xfrm>
          <a:prstGeom prst="rect">
            <a:avLst/>
          </a:prstGeom>
        </p:spPr>
      </p:pic>
      <p:sp>
        <p:nvSpPr>
          <p:cNvPr id="15" name="Rectangle 14"/>
          <p:cNvSpPr/>
          <p:nvPr/>
        </p:nvSpPr>
        <p:spPr bwMode="auto">
          <a:xfrm>
            <a:off x="-164990" y="1502974"/>
            <a:ext cx="5258075" cy="6019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8" y="1567976"/>
            <a:ext cx="4741115" cy="3129190"/>
          </a:xfrm>
          <a:prstGeom prst="rect">
            <a:avLst/>
          </a:prstGeom>
        </p:spPr>
        <p:txBody>
          <a:bodyPr wrap="square">
            <a:spAutoFit/>
          </a:bodyPr>
          <a:lstStyle/>
          <a:p>
            <a:pPr algn="r" eaLnBrk="1" hangingPunct="1"/>
            <a:r>
              <a:rPr lang="en-US" sz="2400" dirty="0">
                <a:latin typeface="Helvetica Light"/>
                <a:cs typeface="Helvetica Light"/>
              </a:rPr>
              <a:t>Great at opening up gaming to a wider audience but</a:t>
            </a:r>
            <a:r>
              <a:rPr lang="is-IS" sz="2400" dirty="0">
                <a:latin typeface="Helvetica Light"/>
                <a:cs typeface="Helvetica Light"/>
              </a:rPr>
              <a:t>…</a:t>
            </a:r>
          </a:p>
          <a:p>
            <a:pPr algn="r" eaLnBrk="1" hangingPunct="1"/>
            <a:endParaRPr lang="is-IS" sz="2400" dirty="0">
              <a:latin typeface="Helvetica Light"/>
              <a:cs typeface="Helvetica Light"/>
            </a:endParaRPr>
          </a:p>
          <a:p>
            <a:pPr algn="r" eaLnBrk="1" hangingPunct="1"/>
            <a:r>
              <a:rPr lang="en-US" sz="2400" dirty="0">
                <a:latin typeface="Helvetica Light"/>
                <a:cs typeface="Helvetica Light"/>
              </a:rPr>
              <a:t>the main thing that differentiated the product (movement in gaming)</a:t>
            </a:r>
            <a:br>
              <a:rPr lang="en-US" sz="2400" dirty="0">
                <a:latin typeface="Helvetica Light"/>
                <a:cs typeface="Helvetica Light"/>
              </a:rPr>
            </a:br>
            <a:r>
              <a:rPr lang="en-US" sz="2400" dirty="0">
                <a:latin typeface="Helvetica Light"/>
                <a:cs typeface="Helvetica Light"/>
              </a:rPr>
              <a:t> </a:t>
            </a:r>
            <a:r>
              <a:rPr lang="en-US" sz="2667" dirty="0">
                <a:solidFill>
                  <a:srgbClr val="FF9900"/>
                </a:solidFill>
                <a:latin typeface="Helvetica Light"/>
                <a:cs typeface="Helvetica Light"/>
              </a:rPr>
              <a:t>resulted in it being thrown at windows/TVs</a:t>
            </a:r>
            <a:endParaRPr lang="en-US" sz="1867" dirty="0">
              <a:solidFill>
                <a:srgbClr val="FF9900"/>
              </a:solidFill>
              <a:latin typeface="Helvetica Light"/>
              <a:cs typeface="Helvetica Light"/>
            </a:endParaRPr>
          </a:p>
        </p:txBody>
      </p:sp>
      <p:sp>
        <p:nvSpPr>
          <p:cNvPr id="21" name="Rectangle 20"/>
          <p:cNvSpPr/>
          <p:nvPr/>
        </p:nvSpPr>
        <p:spPr>
          <a:xfrm>
            <a:off x="190349" y="4831886"/>
            <a:ext cx="4902736" cy="1979709"/>
          </a:xfrm>
          <a:prstGeom prst="rect">
            <a:avLst/>
          </a:prstGeom>
        </p:spPr>
        <p:txBody>
          <a:bodyPr wrap="square">
            <a:spAutoFit/>
          </a:bodyPr>
          <a:lstStyle/>
          <a:p>
            <a:pPr marL="380990" indent="-380990">
              <a:buFontTx/>
              <a:buChar char="-"/>
            </a:pPr>
            <a:r>
              <a:rPr lang="en-US" sz="2133" dirty="0">
                <a:latin typeface="Helvetica Light"/>
                <a:cs typeface="Helvetica Light"/>
              </a:rPr>
              <a:t>slippery plastic hard to hold. Later designs added rubber case &amp; strap </a:t>
            </a:r>
            <a:br>
              <a:rPr lang="en-US" sz="2133" dirty="0">
                <a:latin typeface="Helvetica Light"/>
                <a:cs typeface="Helvetica Light"/>
              </a:rPr>
            </a:br>
            <a:endParaRPr lang="en-US" sz="2133" dirty="0">
              <a:latin typeface="Helvetica Light"/>
              <a:cs typeface="Helvetica Light"/>
            </a:endParaRPr>
          </a:p>
          <a:p>
            <a:pPr marL="380990" indent="-380990">
              <a:buFontTx/>
              <a:buChar char="-"/>
            </a:pPr>
            <a:r>
              <a:rPr lang="en-US" sz="2133" dirty="0">
                <a:latin typeface="Helvetica Light"/>
                <a:cs typeface="Helvetica Light"/>
              </a:rPr>
              <a:t>lack of a joystick was initial problem resulting in a second controller</a:t>
            </a:r>
            <a:br>
              <a:rPr lang="en-US" sz="2133" dirty="0">
                <a:latin typeface="Helvetica Light"/>
                <a:cs typeface="Helvetica Light"/>
              </a:rPr>
            </a:br>
            <a:endParaRPr lang="en-US" sz="1600" dirty="0">
              <a:latin typeface="Helvetica Light"/>
              <a:cs typeface="Helvetica Light"/>
            </a:endParaRPr>
          </a:p>
        </p:txBody>
      </p:sp>
      <p:sp>
        <p:nvSpPr>
          <p:cNvPr id="2" name="Title 1"/>
          <p:cNvSpPr>
            <a:spLocks noGrp="1"/>
          </p:cNvSpPr>
          <p:nvPr>
            <p:ph type="title"/>
          </p:nvPr>
        </p:nvSpPr>
        <p:spPr/>
        <p:txBody>
          <a:bodyPr/>
          <a:lstStyle/>
          <a:p>
            <a:r>
              <a:rPr lang="en-US" dirty="0"/>
              <a:t>Hall of Fame/Shame!</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7" name="Slide Number Placeholder 6"/>
          <p:cNvSpPr>
            <a:spLocks noGrp="1"/>
          </p:cNvSpPr>
          <p:nvPr>
            <p:ph type="sldNum" sz="quarter" idx="12"/>
          </p:nvPr>
        </p:nvSpPr>
        <p:spPr/>
        <p:txBody>
          <a:bodyPr/>
          <a:lstStyle/>
          <a:p>
            <a:fld id="{0A6D5E96-B3FB-B340-83D1-D5031352BCCC}" type="slidenum">
              <a:rPr lang="en-US" smtClean="0"/>
              <a:pPr/>
              <a:t>7</a:t>
            </a:fld>
            <a:endParaRPr lang="en-US"/>
          </a:p>
        </p:txBody>
      </p:sp>
      <p:pic>
        <p:nvPicPr>
          <p:cNvPr id="14" name="Picture 13" descr="hallof.png">
            <a:extLst>
              <a:ext uri="{FF2B5EF4-FFF2-40B4-BE49-F238E27FC236}">
                <a16:creationId xmlns:a16="http://schemas.microsoft.com/office/drawing/2014/main" id="{D528F4EB-8AFF-0448-BA98-9B7807E091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Tree>
    <p:extLst>
      <p:ext uri="{BB962C8B-B14F-4D97-AF65-F5344CB8AC3E}">
        <p14:creationId xmlns:p14="http://schemas.microsoft.com/office/powerpoint/2010/main" val="88431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2023</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70</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3" name="Picture 2">
            <a:extLst>
              <a:ext uri="{FF2B5EF4-FFF2-40B4-BE49-F238E27FC236}">
                <a16:creationId xmlns:a16="http://schemas.microsoft.com/office/drawing/2014/main" id="{11D32014-0F59-E9EA-2AC4-DFFA9D31AA00}"/>
              </a:ext>
            </a:extLst>
          </p:cNvPr>
          <p:cNvPicPr>
            <a:picLocks noChangeAspect="1"/>
          </p:cNvPicPr>
          <p:nvPr/>
        </p:nvPicPr>
        <p:blipFill>
          <a:blip r:embed="rId3"/>
          <a:stretch>
            <a:fillRect/>
          </a:stretch>
        </p:blipFill>
        <p:spPr>
          <a:xfrm>
            <a:off x="739530" y="1165316"/>
            <a:ext cx="8701649" cy="5622218"/>
          </a:xfrm>
          <a:prstGeom prst="rect">
            <a:avLst/>
          </a:prstGeom>
        </p:spPr>
      </p:pic>
    </p:spTree>
    <p:extLst>
      <p:ext uri="{BB962C8B-B14F-4D97-AF65-F5344CB8AC3E}">
        <p14:creationId xmlns:p14="http://schemas.microsoft.com/office/powerpoint/2010/main" val="1264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39238" y="110528"/>
            <a:ext cx="11552767" cy="1143000"/>
          </a:xfrm>
        </p:spPr>
        <p:txBody>
          <a:bodyPr/>
          <a:lstStyle/>
          <a:p>
            <a:r>
              <a:rPr lang="en-US" sz="4400" dirty="0"/>
              <a:t>PROCESS FUNNEL (H1)</a:t>
            </a:r>
            <a:br>
              <a:rPr lang="en-US" dirty="0"/>
            </a:br>
            <a:r>
              <a:rPr lang="en-US" sz="3867" i="1" dirty="0"/>
              <a:t>Solution Diagram</a:t>
            </a:r>
            <a:endParaRPr sz="3867" i="1" noProof="1"/>
          </a:p>
        </p:txBody>
      </p:sp>
      <p:sp>
        <p:nvSpPr>
          <p:cNvPr id="5" name="Date Placeholder 3"/>
          <p:cNvSpPr>
            <a:spLocks noGrp="1"/>
          </p:cNvSpPr>
          <p:nvPr>
            <p:ph type="dt" sz="half" idx="10"/>
          </p:nvPr>
        </p:nvSpPr>
        <p:spPr/>
        <p:txBody>
          <a:bodyPr/>
          <a:lstStyle/>
          <a:p>
            <a:pPr>
              <a:defRPr/>
            </a:pPr>
            <a:r>
              <a:rPr lang="en-US"/>
              <a:t>Autumn 2023</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71</a:t>
            </a:fld>
            <a:endParaRPr lang="en-US"/>
          </a:p>
        </p:txBody>
      </p:sp>
      <p:sp>
        <p:nvSpPr>
          <p:cNvPr id="76806" name="Rectangle 3"/>
          <p:cNvSpPr>
            <a:spLocks noChangeArrowheads="1"/>
          </p:cNvSpPr>
          <p:nvPr/>
        </p:nvSpPr>
        <p:spPr bwMode="auto">
          <a:xfrm>
            <a:off x="914400" y="990600"/>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680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4675" y="1349115"/>
            <a:ext cx="4338215" cy="5486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39238" y="100480"/>
            <a:ext cx="11552767" cy="1143000"/>
          </a:xfrm>
        </p:spPr>
        <p:txBody>
          <a:bodyPr/>
          <a:lstStyle/>
          <a:p>
            <a:r>
              <a:rPr lang="en-US" sz="4400" dirty="0"/>
              <a:t>PROCESS FUNNEL (H1)</a:t>
            </a:r>
            <a:br>
              <a:rPr lang="en-US" dirty="0"/>
            </a:br>
            <a:r>
              <a:rPr lang="en-US" sz="3867" i="1" dirty="0"/>
              <a:t>Related Patterns</a:t>
            </a:r>
            <a:endParaRPr sz="3867" i="1" noProof="1"/>
          </a:p>
        </p:txBody>
      </p:sp>
      <p:sp>
        <p:nvSpPr>
          <p:cNvPr id="26" name="Date Placeholder 3"/>
          <p:cNvSpPr>
            <a:spLocks noGrp="1"/>
          </p:cNvSpPr>
          <p:nvPr>
            <p:ph type="dt" sz="half" idx="10"/>
          </p:nvPr>
        </p:nvSpPr>
        <p:spPr/>
        <p:txBody>
          <a:bodyPr/>
          <a:lstStyle/>
          <a:p>
            <a:pPr>
              <a:defRPr/>
            </a:pPr>
            <a:r>
              <a:rPr lang="en-US"/>
              <a:t>Autumn 2023</a:t>
            </a:r>
          </a:p>
        </p:txBody>
      </p:sp>
      <p:sp>
        <p:nvSpPr>
          <p:cNvPr id="2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72</a:t>
            </a:fld>
            <a:endParaRPr lang="en-US"/>
          </a:p>
        </p:txBody>
      </p:sp>
      <p:sp>
        <p:nvSpPr>
          <p:cNvPr id="77830" name="Rectangle 3"/>
          <p:cNvSpPr>
            <a:spLocks noChangeArrowheads="1"/>
          </p:cNvSpPr>
          <p:nvPr/>
        </p:nvSpPr>
        <p:spPr bwMode="auto">
          <a:xfrm>
            <a:off x="3116642" y="2243252"/>
            <a:ext cx="8872157" cy="5046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2400" b="1">
              <a:latin typeface="Arial" charset="0"/>
            </a:endParaRPr>
          </a:p>
        </p:txBody>
      </p:sp>
      <p:sp useBgFill="1">
        <p:nvSpPr>
          <p:cNvPr id="77831" name="Rectangle 4"/>
          <p:cNvSpPr>
            <a:spLocks noChangeArrowheads="1"/>
          </p:cNvSpPr>
          <p:nvPr/>
        </p:nvSpPr>
        <p:spPr bwMode="auto">
          <a:xfrm>
            <a:off x="2587280" y="7127835"/>
            <a:ext cx="9604720" cy="771565"/>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400"/>
          </a:p>
        </p:txBody>
      </p:sp>
      <p:sp>
        <p:nvSpPr>
          <p:cNvPr id="77832" name="AutoShape 5"/>
          <p:cNvSpPr>
            <a:spLocks noChangeArrowheads="1"/>
          </p:cNvSpPr>
          <p:nvPr/>
        </p:nvSpPr>
        <p:spPr bwMode="auto">
          <a:xfrm>
            <a:off x="4977833" y="1559745"/>
            <a:ext cx="2777636"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(A10) Web Apps</a:t>
            </a:r>
          </a:p>
        </p:txBody>
      </p:sp>
      <p:sp>
        <p:nvSpPr>
          <p:cNvPr id="77833" name="AutoShape 6"/>
          <p:cNvSpPr>
            <a:spLocks noChangeArrowheads="1"/>
          </p:cNvSpPr>
          <p:nvPr/>
        </p:nvSpPr>
        <p:spPr bwMode="auto">
          <a:xfrm>
            <a:off x="6407928" y="5190623"/>
            <a:ext cx="4804056"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(K5) High-Viz Action Buttons</a:t>
            </a:r>
          </a:p>
        </p:txBody>
      </p:sp>
      <p:sp>
        <p:nvSpPr>
          <p:cNvPr id="77834" name="AutoShape 7"/>
          <p:cNvSpPr>
            <a:spLocks noChangeArrowheads="1"/>
          </p:cNvSpPr>
          <p:nvPr/>
        </p:nvSpPr>
        <p:spPr bwMode="auto">
          <a:xfrm>
            <a:off x="974361" y="1553196"/>
            <a:ext cx="3081175"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(A1) E-Commerce</a:t>
            </a:r>
          </a:p>
        </p:txBody>
      </p:sp>
      <p:cxnSp>
        <p:nvCxnSpPr>
          <p:cNvPr id="77835" name="AutoShape 8"/>
          <p:cNvCxnSpPr>
            <a:cxnSpLocks noChangeShapeType="1"/>
            <a:stCxn id="77832" idx="2"/>
            <a:endCxn id="77841" idx="0"/>
          </p:cNvCxnSpPr>
          <p:nvPr/>
        </p:nvCxnSpPr>
        <p:spPr bwMode="auto">
          <a:xfrm>
            <a:off x="6366651" y="2182085"/>
            <a:ext cx="67332" cy="222408"/>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77836" name="AutoShape 9"/>
          <p:cNvCxnSpPr>
            <a:cxnSpLocks noChangeShapeType="1"/>
            <a:stCxn id="77834" idx="2"/>
          </p:cNvCxnSpPr>
          <p:nvPr/>
        </p:nvCxnSpPr>
        <p:spPr bwMode="auto">
          <a:xfrm>
            <a:off x="2514949" y="2175536"/>
            <a:ext cx="2033131"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37" name="AutoShape 10"/>
          <p:cNvSpPr>
            <a:spLocks noChangeArrowheads="1"/>
          </p:cNvSpPr>
          <p:nvPr/>
        </p:nvSpPr>
        <p:spPr bwMode="auto">
          <a:xfrm>
            <a:off x="8872700" y="1069456"/>
            <a:ext cx="2731852"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(A11) Intranets</a:t>
            </a:r>
          </a:p>
        </p:txBody>
      </p:sp>
      <p:cxnSp>
        <p:nvCxnSpPr>
          <p:cNvPr id="77838" name="AutoShape 11"/>
          <p:cNvCxnSpPr>
            <a:cxnSpLocks noChangeShapeType="1"/>
            <a:stCxn id="77837" idx="2"/>
          </p:cNvCxnSpPr>
          <p:nvPr/>
        </p:nvCxnSpPr>
        <p:spPr bwMode="auto">
          <a:xfrm flipH="1">
            <a:off x="7787564" y="1691796"/>
            <a:ext cx="2451062"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1" name="AutoShape 14"/>
          <p:cNvSpPr>
            <a:spLocks noChangeArrowheads="1"/>
          </p:cNvSpPr>
          <p:nvPr/>
        </p:nvSpPr>
        <p:spPr bwMode="auto">
          <a:xfrm>
            <a:off x="4765366" y="2404493"/>
            <a:ext cx="3337233" cy="622339"/>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2400" b="1">
                <a:latin typeface="Arial" charset="0"/>
                <a:cs typeface="Times New Roman" charset="0"/>
              </a:rPr>
              <a:t>(H1) Process Funnel</a:t>
            </a:r>
          </a:p>
        </p:txBody>
      </p:sp>
      <p:sp>
        <p:nvSpPr>
          <p:cNvPr id="77842" name="AutoShape 15"/>
          <p:cNvSpPr>
            <a:spLocks noChangeArrowheads="1"/>
          </p:cNvSpPr>
          <p:nvPr/>
        </p:nvSpPr>
        <p:spPr bwMode="auto">
          <a:xfrm>
            <a:off x="1068731" y="3699893"/>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(K2) Navigation Bars</a:t>
            </a:r>
          </a:p>
        </p:txBody>
      </p:sp>
      <p:sp>
        <p:nvSpPr>
          <p:cNvPr id="77843" name="AutoShape 16"/>
          <p:cNvSpPr>
            <a:spLocks noChangeArrowheads="1"/>
          </p:cNvSpPr>
          <p:nvPr/>
        </p:nvSpPr>
        <p:spPr bwMode="auto">
          <a:xfrm>
            <a:off x="1068731" y="4605827"/>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(K3) Tab Rows</a:t>
            </a:r>
          </a:p>
        </p:txBody>
      </p:sp>
      <p:sp>
        <p:nvSpPr>
          <p:cNvPr id="77844" name="AutoShape 17"/>
          <p:cNvSpPr>
            <a:spLocks noChangeArrowheads="1"/>
          </p:cNvSpPr>
          <p:nvPr/>
        </p:nvSpPr>
        <p:spPr bwMode="auto">
          <a:xfrm>
            <a:off x="1067033" y="5505413"/>
            <a:ext cx="3403367"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(K4) Action Buttons</a:t>
            </a:r>
          </a:p>
        </p:txBody>
      </p:sp>
      <p:sp>
        <p:nvSpPr>
          <p:cNvPr id="77845" name="AutoShape 18"/>
          <p:cNvSpPr>
            <a:spLocks noChangeArrowheads="1"/>
          </p:cNvSpPr>
          <p:nvPr/>
        </p:nvSpPr>
        <p:spPr bwMode="auto">
          <a:xfrm>
            <a:off x="6198731" y="5886502"/>
            <a:ext cx="3961269"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(K12) Preventing Errors</a:t>
            </a:r>
          </a:p>
        </p:txBody>
      </p:sp>
      <p:sp>
        <p:nvSpPr>
          <p:cNvPr id="77846" name="AutoShape 19"/>
          <p:cNvSpPr>
            <a:spLocks noChangeArrowheads="1"/>
          </p:cNvSpPr>
          <p:nvPr/>
        </p:nvSpPr>
        <p:spPr bwMode="auto">
          <a:xfrm>
            <a:off x="6407928" y="3699893"/>
            <a:ext cx="4804056"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(H8) Context-Sensitive Help</a:t>
            </a:r>
          </a:p>
        </p:txBody>
      </p:sp>
      <p:sp>
        <p:nvSpPr>
          <p:cNvPr id="77847" name="AutoShape 20"/>
          <p:cNvSpPr>
            <a:spLocks noChangeArrowheads="1"/>
          </p:cNvSpPr>
          <p:nvPr/>
        </p:nvSpPr>
        <p:spPr bwMode="auto">
          <a:xfrm>
            <a:off x="6007214" y="4448432"/>
            <a:ext cx="3189704" cy="622339"/>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(I2) Above the Fold</a:t>
            </a:r>
          </a:p>
        </p:txBody>
      </p:sp>
      <p:cxnSp>
        <p:nvCxnSpPr>
          <p:cNvPr id="77848" name="AutoShape 21"/>
          <p:cNvCxnSpPr>
            <a:cxnSpLocks noChangeShapeType="1"/>
            <a:stCxn id="77841" idx="2"/>
            <a:endCxn id="77842" idx="0"/>
          </p:cNvCxnSpPr>
          <p:nvPr/>
        </p:nvCxnSpPr>
        <p:spPr bwMode="auto">
          <a:xfrm flipH="1">
            <a:off x="2769567" y="3026832"/>
            <a:ext cx="3664416"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9" name="AutoShape 22"/>
          <p:cNvSpPr>
            <a:spLocks noChangeArrowheads="1"/>
          </p:cNvSpPr>
          <p:nvPr/>
        </p:nvSpPr>
        <p:spPr bwMode="auto">
          <a:xfrm>
            <a:off x="6582609" y="7289760"/>
            <a:ext cx="550779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(K13) Meaningful Error Messages</a:t>
            </a:r>
          </a:p>
        </p:txBody>
      </p:sp>
      <p:cxnSp>
        <p:nvCxnSpPr>
          <p:cNvPr id="77850" name="AutoShape 23"/>
          <p:cNvCxnSpPr>
            <a:cxnSpLocks noChangeShapeType="1"/>
            <a:stCxn id="77841" idx="2"/>
            <a:endCxn id="77846" idx="0"/>
          </p:cNvCxnSpPr>
          <p:nvPr/>
        </p:nvCxnSpPr>
        <p:spPr bwMode="auto">
          <a:xfrm>
            <a:off x="6433983" y="3026832"/>
            <a:ext cx="2375973"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51" name="Line 24"/>
          <p:cNvSpPr>
            <a:spLocks noChangeShapeType="1"/>
          </p:cNvSpPr>
          <p:nvPr/>
        </p:nvSpPr>
        <p:spPr bwMode="auto">
          <a:xfrm>
            <a:off x="16429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
        <p:nvSpPr>
          <p:cNvPr id="77852" name="Line 25"/>
          <p:cNvSpPr>
            <a:spLocks noChangeShapeType="1"/>
          </p:cNvSpPr>
          <p:nvPr/>
        </p:nvSpPr>
        <p:spPr bwMode="auto">
          <a:xfrm flipV="1">
            <a:off x="18461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Patterns Support Creativity</a:t>
            </a:r>
            <a:endParaRPr lang="en-US" dirty="0"/>
          </a:p>
        </p:txBody>
      </p:sp>
      <p:sp>
        <p:nvSpPr>
          <p:cNvPr id="1789955" name="Rectangle 3"/>
          <p:cNvSpPr>
            <a:spLocks noGrp="1" noChangeArrowheads="1"/>
          </p:cNvSpPr>
          <p:nvPr>
            <p:ph idx="1"/>
          </p:nvPr>
        </p:nvSpPr>
        <p:spPr>
          <a:xfrm>
            <a:off x="639233" y="1004341"/>
            <a:ext cx="11412859" cy="5478905"/>
          </a:xfrm>
        </p:spPr>
        <p:txBody>
          <a:bodyPr>
            <a:normAutofit fontScale="92500" lnSpcReduction="10000"/>
          </a:bodyPr>
          <a:lstStyle/>
          <a:p>
            <a:r>
              <a:rPr lang="en-US" dirty="0"/>
              <a:t>Patterns come from successful examples</a:t>
            </a:r>
          </a:p>
          <a:p>
            <a:pPr lvl="1"/>
            <a:r>
              <a:rPr lang="en-US" dirty="0"/>
              <a:t>sites that are so successful that lots of users are familiar with their paradigms (e.g., Google, Amazon, </a:t>
            </a:r>
            <a:r>
              <a:rPr lang="en-US" strike="sngStrike" dirty="0"/>
              <a:t>Yahoo</a:t>
            </a:r>
            <a:r>
              <a:rPr lang="en-US" dirty="0"/>
              <a:t>, Facebook, Instagram…)</a:t>
            </a:r>
          </a:p>
          <a:p>
            <a:pPr lvl="1"/>
            <a:r>
              <a:rPr lang="en-US" dirty="0"/>
              <a:t>interaction techniques/metaphors that work well across many sites (e.g., shopping carts)</a:t>
            </a:r>
          </a:p>
          <a:p>
            <a:r>
              <a:rPr lang="en-US" dirty="0"/>
              <a:t>Not too general &amp; not too specific</a:t>
            </a:r>
          </a:p>
          <a:p>
            <a:pPr lvl="1"/>
            <a:r>
              <a:rPr lang="en-US" dirty="0"/>
              <a:t>you need to specialize to your needs</a:t>
            </a:r>
          </a:p>
          <a:p>
            <a:r>
              <a:rPr lang="en-US" dirty="0">
                <a:solidFill>
                  <a:srgbClr val="FFC000"/>
                </a:solidFill>
              </a:rPr>
              <a:t>Patterns let you focus on the hard, unique problems to your design situation</a:t>
            </a:r>
          </a:p>
          <a:p>
            <a:pPr lvl="1"/>
            <a:r>
              <a:rPr lang="en-US" dirty="0">
                <a:solidFill>
                  <a:srgbClr val="FFC000"/>
                </a:solidFill>
              </a:rPr>
              <a:t>every real design will have many of these</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995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9955">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8995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99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995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39763" y="247971"/>
            <a:ext cx="11552237" cy="1143000"/>
          </a:xfrm>
        </p:spPr>
        <p:txBody>
          <a:bodyPr/>
          <a:lstStyle/>
          <a:p>
            <a:r>
              <a:rPr lang="en-US" dirty="0"/>
              <a:t>Patterns Offer the Best of Principles, Guidelines &amp; Templates</a:t>
            </a:r>
          </a:p>
        </p:txBody>
      </p:sp>
      <p:sp>
        <p:nvSpPr>
          <p:cNvPr id="79875" name="Rectangle 3"/>
          <p:cNvSpPr>
            <a:spLocks noGrp="1" noChangeArrowheads="1"/>
          </p:cNvSpPr>
          <p:nvPr>
            <p:ph idx="1"/>
          </p:nvPr>
        </p:nvSpPr>
        <p:spPr>
          <a:xfrm>
            <a:off x="639762" y="1600200"/>
            <a:ext cx="11408211" cy="4932336"/>
          </a:xfrm>
        </p:spPr>
        <p:txBody>
          <a:bodyPr>
            <a:normAutofit fontScale="77500" lnSpcReduction="20000"/>
          </a:bodyPr>
          <a:lstStyle/>
          <a:p>
            <a:r>
              <a:rPr lang="en-US" dirty="0"/>
              <a:t>Patterns help get details right, without over-constraining the solution</a:t>
            </a:r>
          </a:p>
          <a:p>
            <a:pPr lvl="1"/>
            <a:r>
              <a:rPr lang="en-US" dirty="0"/>
              <a:t>unlike principles, patterns not too general, so can see how to apply to your situation</a:t>
            </a:r>
          </a:p>
          <a:p>
            <a:pPr lvl="1"/>
            <a:r>
              <a:rPr lang="en-US" dirty="0"/>
              <a:t>unlike guidelines, patterns discuss tradeoffs, show good examples &amp; tie to other patterns</a:t>
            </a:r>
          </a:p>
          <a:p>
            <a:pPr lvl="1"/>
            <a:r>
              <a:rPr lang="en-US" dirty="0"/>
              <a:t>unlike style guides, patterns not too specific, so can still be specialized </a:t>
            </a:r>
          </a:p>
          <a:p>
            <a:pPr lvl="1"/>
            <a:r>
              <a:rPr lang="en-US" dirty="0"/>
              <a:t>unlike page templates, patterns illustrate flows among different pages</a:t>
            </a:r>
          </a:p>
          <a:p>
            <a:pPr lvl="1"/>
            <a:endParaRPr lang="en-US" dirty="0"/>
          </a:p>
          <a:p>
            <a:r>
              <a:rPr lang="en-US" dirty="0"/>
              <a:t>Patterns can serve as documentation for teams</a:t>
            </a:r>
          </a:p>
          <a:p>
            <a:r>
              <a:rPr lang="en-US" dirty="0"/>
              <a:t>Often used </a:t>
            </a:r>
            <a:r>
              <a:rPr lang="en-US" dirty="0">
                <a:solidFill>
                  <a:srgbClr val="FFC000"/>
                </a:solidFill>
              </a:rPr>
              <a:t>along with </a:t>
            </a:r>
            <a:r>
              <a:rPr lang="en-US" dirty="0"/>
              <a:t>or as </a:t>
            </a:r>
            <a:r>
              <a:rPr lang="en-US" dirty="0">
                <a:solidFill>
                  <a:srgbClr val="FFC000"/>
                </a:solidFill>
              </a:rPr>
              <a:t>part of design systems</a:t>
            </a:r>
          </a:p>
        </p:txBody>
      </p:sp>
      <p:sp>
        <p:nvSpPr>
          <p:cNvPr id="4" name="Date Placeholder 3"/>
          <p:cNvSpPr>
            <a:spLocks noGrp="1"/>
          </p:cNvSpPr>
          <p:nvPr>
            <p:ph type="dt" sz="half" idx="10"/>
          </p:nvPr>
        </p:nvSpPr>
        <p:spPr>
          <a:xfrm>
            <a:off x="2931" y="6607236"/>
            <a:ext cx="2540000" cy="457200"/>
          </a:xfrm>
        </p:spPr>
        <p:txBody>
          <a:bodyPr/>
          <a:lstStyle/>
          <a:p>
            <a:r>
              <a:rPr lang="en-US"/>
              <a:t>Autumn 2023</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8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Format of Web Design Patterns</a:t>
            </a:r>
            <a:endParaRPr lang="en-US" noProof="1"/>
          </a:p>
        </p:txBody>
      </p:sp>
      <p:sp>
        <p:nvSpPr>
          <p:cNvPr id="9" name="Content Placeholder 8"/>
          <p:cNvSpPr>
            <a:spLocks noGrp="1"/>
          </p:cNvSpPr>
          <p:nvPr>
            <p:ph idx="1"/>
          </p:nvPr>
        </p:nvSpPr>
        <p:spPr>
          <a:xfrm>
            <a:off x="639233" y="1244184"/>
            <a:ext cx="11195715" cy="5080416"/>
          </a:xfrm>
        </p:spPr>
        <p:txBody>
          <a:bodyPr/>
          <a:lstStyle/>
          <a:p>
            <a:r>
              <a:rPr lang="en-US" dirty="0"/>
              <a:t>Pattern Name and Number</a:t>
            </a:r>
          </a:p>
          <a:p>
            <a:r>
              <a:rPr lang="en-US" dirty="0"/>
              <a:t>Exemplar</a:t>
            </a:r>
          </a:p>
          <a:p>
            <a:r>
              <a:rPr lang="en-US" dirty="0"/>
              <a:t>Background</a:t>
            </a:r>
          </a:p>
          <a:p>
            <a:r>
              <a:rPr lang="en-US" dirty="0"/>
              <a:t>Problem</a:t>
            </a:r>
          </a:p>
          <a:p>
            <a:r>
              <a:rPr lang="en-US" dirty="0"/>
              <a:t>Forces</a:t>
            </a:r>
          </a:p>
          <a:p>
            <a:r>
              <a:rPr lang="en-US" dirty="0"/>
              <a:t>Solution</a:t>
            </a:r>
          </a:p>
          <a:p>
            <a:r>
              <a:rPr lang="en-US" dirty="0"/>
              <a:t>Solution Diagram</a:t>
            </a:r>
          </a:p>
          <a:p>
            <a:r>
              <a:rPr lang="en-US" dirty="0"/>
              <a:t>Related Patterns</a:t>
            </a:r>
          </a:p>
          <a:p>
            <a:endParaRPr lang="en-US" dirty="0"/>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pPr>
              <a:defRPr/>
            </a:pPr>
            <a:r>
              <a:rPr lang="en-US"/>
              <a:t>Autumn 2023</a:t>
            </a:r>
          </a:p>
        </p:txBody>
      </p:sp>
      <p:sp>
        <p:nvSpPr>
          <p:cNvPr id="2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7" name="Slide Number Placeholder 6"/>
          <p:cNvSpPr>
            <a:spLocks noGrp="1"/>
          </p:cNvSpPr>
          <p:nvPr>
            <p:ph type="sldNum" sz="quarter" idx="12"/>
          </p:nvPr>
        </p:nvSpPr>
        <p:spPr/>
        <p:txBody>
          <a:bodyPr/>
          <a:lstStyle/>
          <a:p>
            <a:fld id="{36951F0A-6D27-F641-887A-BFA2D5FF6C3B}" type="slidenum">
              <a:rPr lang="en-US" smtClean="0"/>
              <a:pPr/>
              <a:t>76</a:t>
            </a:fld>
            <a:endParaRPr lang="en-US"/>
          </a:p>
        </p:txBody>
      </p:sp>
      <p:pic>
        <p:nvPicPr>
          <p:cNvPr id="8192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09" y="1177"/>
            <a:ext cx="5529263"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192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4183"/>
          <a:stretch>
            <a:fillRect/>
          </a:stretch>
        </p:blipFill>
        <p:spPr bwMode="auto">
          <a:xfrm>
            <a:off x="6134101" y="-8753"/>
            <a:ext cx="4752464" cy="687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1631949" y="103720"/>
            <a:ext cx="8636000" cy="660400"/>
            <a:chOff x="771" y="589"/>
            <a:chExt cx="4080" cy="312"/>
          </a:xfrm>
        </p:grpSpPr>
        <p:sp>
          <p:nvSpPr>
            <p:cNvPr id="1796101" name="Rectangle 5"/>
            <p:cNvSpPr>
              <a:spLocks noChangeArrowheads="1"/>
            </p:cNvSpPr>
            <p:nvPr/>
          </p:nvSpPr>
          <p:spPr bwMode="auto">
            <a:xfrm>
              <a:off x="1422" y="589"/>
              <a:ext cx="2524"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Pattern Name and Number</a:t>
              </a:r>
            </a:p>
          </p:txBody>
        </p:sp>
        <p:sp>
          <p:nvSpPr>
            <p:cNvPr id="81941" name="Line 6"/>
            <p:cNvSpPr>
              <a:spLocks noChangeShapeType="1"/>
            </p:cNvSpPr>
            <p:nvPr/>
          </p:nvSpPr>
          <p:spPr bwMode="auto">
            <a:xfrm flipV="1">
              <a:off x="3988" y="701"/>
              <a:ext cx="863" cy="1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sp>
          <p:nvSpPr>
            <p:cNvPr id="81942" name="Line 7"/>
            <p:cNvSpPr>
              <a:spLocks noChangeShapeType="1"/>
            </p:cNvSpPr>
            <p:nvPr/>
          </p:nvSpPr>
          <p:spPr bwMode="auto">
            <a:xfrm flipH="1">
              <a:off x="771" y="745"/>
              <a:ext cx="609" cy="1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3" name="Group 8"/>
          <p:cNvGrpSpPr>
            <a:grpSpLocks/>
          </p:cNvGrpSpPr>
          <p:nvPr/>
        </p:nvGrpSpPr>
        <p:grpSpPr bwMode="auto">
          <a:xfrm>
            <a:off x="4000431" y="1103843"/>
            <a:ext cx="3321051" cy="812800"/>
            <a:chOff x="2832" y="864"/>
            <a:chExt cx="1569" cy="384"/>
          </a:xfrm>
        </p:grpSpPr>
        <p:sp>
          <p:nvSpPr>
            <p:cNvPr id="1796105" name="Rectangle 9"/>
            <p:cNvSpPr>
              <a:spLocks noChangeArrowheads="1"/>
            </p:cNvSpPr>
            <p:nvPr/>
          </p:nvSpPr>
          <p:spPr bwMode="auto">
            <a:xfrm>
              <a:off x="3264" y="864"/>
              <a:ext cx="1137" cy="36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a:solidFill>
                    <a:srgbClr val="000000"/>
                  </a:solidFill>
                  <a:latin typeface="Arial" charset="0"/>
                  <a:ea typeface="+mn-ea"/>
                  <a:cs typeface="Times New Roman" pitchFamily="18" charset="0"/>
                </a:rPr>
                <a:t>Exemplar</a:t>
              </a:r>
            </a:p>
          </p:txBody>
        </p:sp>
        <p:sp>
          <p:nvSpPr>
            <p:cNvPr id="81939" name="Line 10"/>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1"/>
          <p:cNvGrpSpPr>
            <a:grpSpLocks/>
          </p:cNvGrpSpPr>
          <p:nvPr/>
        </p:nvGrpSpPr>
        <p:grpSpPr bwMode="auto">
          <a:xfrm>
            <a:off x="4572000" y="3937000"/>
            <a:ext cx="3780375" cy="812800"/>
            <a:chOff x="2832" y="864"/>
            <a:chExt cx="1390" cy="384"/>
          </a:xfrm>
        </p:grpSpPr>
        <p:sp>
          <p:nvSpPr>
            <p:cNvPr id="1796108" name="Rectangle 12"/>
            <p:cNvSpPr>
              <a:spLocks noChangeArrowheads="1"/>
            </p:cNvSpPr>
            <p:nvPr/>
          </p:nvSpPr>
          <p:spPr bwMode="auto">
            <a:xfrm>
              <a:off x="3264" y="864"/>
              <a:ext cx="958"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Background</a:t>
              </a:r>
            </a:p>
          </p:txBody>
        </p:sp>
        <p:sp>
          <p:nvSpPr>
            <p:cNvPr id="81937" name="Line 13"/>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5" name="Group 14"/>
          <p:cNvGrpSpPr>
            <a:grpSpLocks/>
          </p:cNvGrpSpPr>
          <p:nvPr/>
        </p:nvGrpSpPr>
        <p:grpSpPr bwMode="auto">
          <a:xfrm>
            <a:off x="4098354" y="4895766"/>
            <a:ext cx="3283506" cy="1072353"/>
            <a:chOff x="2160" y="2893"/>
            <a:chExt cx="1849" cy="1013"/>
          </a:xfrm>
        </p:grpSpPr>
        <p:sp>
          <p:nvSpPr>
            <p:cNvPr id="1796111" name="Rectangle 15"/>
            <p:cNvSpPr>
              <a:spLocks noChangeArrowheads="1"/>
            </p:cNvSpPr>
            <p:nvPr/>
          </p:nvSpPr>
          <p:spPr bwMode="auto">
            <a:xfrm>
              <a:off x="2726" y="2893"/>
              <a:ext cx="1283" cy="1013"/>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6350" indent="-6350">
                <a:spcBef>
                  <a:spcPct val="20000"/>
                </a:spcBef>
                <a:defRPr/>
              </a:pPr>
              <a:r>
                <a:rPr lang="en-US" b="1" dirty="0">
                  <a:solidFill>
                    <a:srgbClr val="000000"/>
                  </a:solidFill>
                  <a:latin typeface="Arial" charset="0"/>
                  <a:ea typeface="+mn-ea"/>
                  <a:cs typeface="Times New Roman" pitchFamily="18" charset="0"/>
                </a:rPr>
                <a:t>Problem Statement</a:t>
              </a:r>
            </a:p>
          </p:txBody>
        </p:sp>
        <p:sp>
          <p:nvSpPr>
            <p:cNvPr id="81935" name="Line 16"/>
            <p:cNvSpPr>
              <a:spLocks noChangeShapeType="1"/>
            </p:cNvSpPr>
            <p:nvPr/>
          </p:nvSpPr>
          <p:spPr bwMode="auto">
            <a:xfrm flipH="1">
              <a:off x="2160" y="3168"/>
              <a:ext cx="493"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6" name="Group 17"/>
          <p:cNvGrpSpPr>
            <a:grpSpLocks/>
          </p:cNvGrpSpPr>
          <p:nvPr/>
        </p:nvGrpSpPr>
        <p:grpSpPr bwMode="auto">
          <a:xfrm>
            <a:off x="8959804" y="2209800"/>
            <a:ext cx="3232196" cy="1219200"/>
            <a:chOff x="4191" y="1584"/>
            <a:chExt cx="1332" cy="576"/>
          </a:xfrm>
        </p:grpSpPr>
        <p:sp>
          <p:nvSpPr>
            <p:cNvPr id="1796114" name="Rectangle 18"/>
            <p:cNvSpPr>
              <a:spLocks noChangeArrowheads="1"/>
            </p:cNvSpPr>
            <p:nvPr/>
          </p:nvSpPr>
          <p:spPr bwMode="auto">
            <a:xfrm>
              <a:off x="4623" y="1584"/>
              <a:ext cx="900" cy="57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Forces &amp;</a:t>
              </a:r>
            </a:p>
            <a:p>
              <a:pPr marL="311143" indent="-311143">
                <a:spcBef>
                  <a:spcPct val="20000"/>
                </a:spcBef>
                <a:defRPr/>
              </a:pPr>
              <a:r>
                <a:rPr lang="en-US" b="1" dirty="0">
                  <a:solidFill>
                    <a:srgbClr val="000000"/>
                  </a:solidFill>
                  <a:latin typeface="Arial" charset="0"/>
                  <a:ea typeface="+mn-ea"/>
                  <a:cs typeface="Times New Roman" pitchFamily="18" charset="0"/>
                </a:rPr>
                <a:t>Solution</a:t>
              </a:r>
            </a:p>
          </p:txBody>
        </p:sp>
        <p:sp>
          <p:nvSpPr>
            <p:cNvPr id="81933" name="Line 19"/>
            <p:cNvSpPr>
              <a:spLocks noChangeShapeType="1"/>
            </p:cNvSpPr>
            <p:nvPr/>
          </p:nvSpPr>
          <p:spPr bwMode="auto">
            <a:xfrm flipH="1">
              <a:off x="4191" y="177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pPr>
              <a:defRPr/>
            </a:pPr>
            <a:r>
              <a:rPr lang="en-US"/>
              <a:t>Autumn 2023</a:t>
            </a:r>
          </a:p>
        </p:txBody>
      </p:sp>
      <p:sp>
        <p:nvSpPr>
          <p:cNvPr id="1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77</a:t>
            </a:fld>
            <a:endParaRPr lang="en-US"/>
          </a:p>
        </p:txBody>
      </p:sp>
      <p:pic>
        <p:nvPicPr>
          <p:cNvPr id="8294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2805" y="-4441"/>
            <a:ext cx="5532845" cy="6862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2737"/>
          <a:stretch>
            <a:fillRect/>
          </a:stretch>
        </p:blipFill>
        <p:spPr bwMode="auto">
          <a:xfrm>
            <a:off x="7105650" y="0"/>
            <a:ext cx="4821184" cy="686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8" name="AutoShape 4"/>
          <p:cNvSpPr>
            <a:spLocks noChangeArrowheads="1"/>
          </p:cNvSpPr>
          <p:nvPr/>
        </p:nvSpPr>
        <p:spPr bwMode="auto">
          <a:xfrm>
            <a:off x="5378217" y="857935"/>
            <a:ext cx="609600" cy="914400"/>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98149" name="Rectangle 5"/>
          <p:cNvSpPr>
            <a:spLocks noChangeArrowheads="1"/>
          </p:cNvSpPr>
          <p:nvPr/>
        </p:nvSpPr>
        <p:spPr bwMode="auto">
          <a:xfrm>
            <a:off x="3266296" y="91627"/>
            <a:ext cx="2268092" cy="51649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Bus Stops</a:t>
            </a:r>
          </a:p>
        </p:txBody>
      </p:sp>
      <p:sp>
        <p:nvSpPr>
          <p:cNvPr id="1798150" name="Line 6"/>
          <p:cNvSpPr>
            <a:spLocks noChangeShapeType="1"/>
          </p:cNvSpPr>
          <p:nvPr/>
        </p:nvSpPr>
        <p:spPr bwMode="auto">
          <a:xfrm>
            <a:off x="5591655" y="482600"/>
            <a:ext cx="212244" cy="36658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1" name="Rectangle 7"/>
          <p:cNvSpPr>
            <a:spLocks noChangeArrowheads="1"/>
          </p:cNvSpPr>
          <p:nvPr/>
        </p:nvSpPr>
        <p:spPr bwMode="auto">
          <a:xfrm>
            <a:off x="9793229" y="165209"/>
            <a:ext cx="1991068" cy="11793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Diagram</a:t>
            </a:r>
          </a:p>
        </p:txBody>
      </p:sp>
      <p:sp>
        <p:nvSpPr>
          <p:cNvPr id="1798152" name="Line 8"/>
          <p:cNvSpPr>
            <a:spLocks noChangeShapeType="1"/>
          </p:cNvSpPr>
          <p:nvPr/>
        </p:nvSpPr>
        <p:spPr bwMode="auto">
          <a:xfrm flipH="1">
            <a:off x="9380822" y="1192191"/>
            <a:ext cx="559893" cy="306409"/>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3" name="Rectangle 9"/>
          <p:cNvSpPr>
            <a:spLocks noChangeArrowheads="1"/>
          </p:cNvSpPr>
          <p:nvPr/>
        </p:nvSpPr>
        <p:spPr bwMode="auto">
          <a:xfrm>
            <a:off x="10195075" y="2129288"/>
            <a:ext cx="1861413" cy="109503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Related</a:t>
            </a:r>
          </a:p>
          <a:p>
            <a:pPr marL="311143" indent="-311143">
              <a:spcBef>
                <a:spcPct val="20000"/>
              </a:spcBef>
              <a:defRPr/>
            </a:pPr>
            <a:r>
              <a:rPr lang="en-US" b="1" dirty="0">
                <a:solidFill>
                  <a:srgbClr val="000000"/>
                </a:solidFill>
                <a:latin typeface="Arial" charset="0"/>
                <a:ea typeface="+mn-ea"/>
                <a:cs typeface="Times New Roman" pitchFamily="18" charset="0"/>
              </a:rPr>
              <a:t>Patterns</a:t>
            </a:r>
          </a:p>
        </p:txBody>
      </p:sp>
      <p:sp>
        <p:nvSpPr>
          <p:cNvPr id="1798154" name="Line 10"/>
          <p:cNvSpPr>
            <a:spLocks noChangeShapeType="1"/>
          </p:cNvSpPr>
          <p:nvPr/>
        </p:nvSpPr>
        <p:spPr bwMode="auto">
          <a:xfrm flipH="1">
            <a:off x="9940715" y="3233075"/>
            <a:ext cx="812800" cy="4064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5" name="Rectangle 11"/>
          <p:cNvSpPr>
            <a:spLocks noChangeArrowheads="1"/>
          </p:cNvSpPr>
          <p:nvPr/>
        </p:nvSpPr>
        <p:spPr bwMode="auto">
          <a:xfrm>
            <a:off x="5372263" y="3781227"/>
            <a:ext cx="2037847" cy="11215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Summary</a:t>
            </a:r>
          </a:p>
        </p:txBody>
      </p:sp>
      <p:sp>
        <p:nvSpPr>
          <p:cNvPr id="1798156" name="Line 12"/>
          <p:cNvSpPr>
            <a:spLocks noChangeShapeType="1"/>
          </p:cNvSpPr>
          <p:nvPr/>
        </p:nvSpPr>
        <p:spPr bwMode="auto">
          <a:xfrm flipH="1">
            <a:off x="4229922" y="4972501"/>
            <a:ext cx="1658082" cy="28392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8148"/>
                                        </p:tgtEl>
                                        <p:attrNameLst>
                                          <p:attrName>style.visibility</p:attrName>
                                        </p:attrNameLst>
                                      </p:cBhvr>
                                      <p:to>
                                        <p:strVal val="visible"/>
                                      </p:to>
                                    </p:set>
                                    <p:animEffect transition="in" filter="dissolve">
                                      <p:cBhvr>
                                        <p:cTn id="7" dur="500"/>
                                        <p:tgtEl>
                                          <p:spTgt spid="1798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8149"/>
                                        </p:tgtEl>
                                        <p:attrNameLst>
                                          <p:attrName>style.visibility</p:attrName>
                                        </p:attrNameLst>
                                      </p:cBhvr>
                                      <p:to>
                                        <p:strVal val="visible"/>
                                      </p:to>
                                    </p:set>
                                    <p:animEffect transition="in" filter="dissolve">
                                      <p:cBhvr>
                                        <p:cTn id="10" dur="500"/>
                                        <p:tgtEl>
                                          <p:spTgt spid="179814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8150"/>
                                        </p:tgtEl>
                                        <p:attrNameLst>
                                          <p:attrName>style.visibility</p:attrName>
                                        </p:attrNameLst>
                                      </p:cBhvr>
                                      <p:to>
                                        <p:strVal val="visible"/>
                                      </p:to>
                                    </p:set>
                                    <p:animEffect transition="in" filter="dissolve">
                                      <p:cBhvr>
                                        <p:cTn id="13" dur="500"/>
                                        <p:tgtEl>
                                          <p:spTgt spid="17981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98156"/>
                                        </p:tgtEl>
                                        <p:attrNameLst>
                                          <p:attrName>style.visibility</p:attrName>
                                        </p:attrNameLst>
                                      </p:cBhvr>
                                      <p:to>
                                        <p:strVal val="visible"/>
                                      </p:to>
                                    </p:set>
                                    <p:animEffect transition="in" filter="dissolve">
                                      <p:cBhvr>
                                        <p:cTn id="18" dur="500"/>
                                        <p:tgtEl>
                                          <p:spTgt spid="17981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98155"/>
                                        </p:tgtEl>
                                        <p:attrNameLst>
                                          <p:attrName>style.visibility</p:attrName>
                                        </p:attrNameLst>
                                      </p:cBhvr>
                                      <p:to>
                                        <p:strVal val="visible"/>
                                      </p:to>
                                    </p:set>
                                    <p:animEffect transition="in" filter="dissolve">
                                      <p:cBhvr>
                                        <p:cTn id="21" dur="500"/>
                                        <p:tgtEl>
                                          <p:spTgt spid="17981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8152"/>
                                        </p:tgtEl>
                                        <p:attrNameLst>
                                          <p:attrName>style.visibility</p:attrName>
                                        </p:attrNameLst>
                                      </p:cBhvr>
                                      <p:to>
                                        <p:strVal val="visible"/>
                                      </p:to>
                                    </p:set>
                                    <p:animEffect transition="in" filter="dissolve">
                                      <p:cBhvr>
                                        <p:cTn id="26" dur="500"/>
                                        <p:tgtEl>
                                          <p:spTgt spid="179815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98151"/>
                                        </p:tgtEl>
                                        <p:attrNameLst>
                                          <p:attrName>style.visibility</p:attrName>
                                        </p:attrNameLst>
                                      </p:cBhvr>
                                      <p:to>
                                        <p:strVal val="visible"/>
                                      </p:to>
                                    </p:set>
                                    <p:animEffect transition="in" filter="dissolve">
                                      <p:cBhvr>
                                        <p:cTn id="29" dur="500"/>
                                        <p:tgtEl>
                                          <p:spTgt spid="179815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798153"/>
                                        </p:tgtEl>
                                        <p:attrNameLst>
                                          <p:attrName>style.visibility</p:attrName>
                                        </p:attrNameLst>
                                      </p:cBhvr>
                                      <p:to>
                                        <p:strVal val="visible"/>
                                      </p:to>
                                    </p:set>
                                    <p:animEffect transition="in" filter="dissolve">
                                      <p:cBhvr>
                                        <p:cTn id="34" dur="500"/>
                                        <p:tgtEl>
                                          <p:spTgt spid="179815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98154"/>
                                        </p:tgtEl>
                                        <p:attrNameLst>
                                          <p:attrName>style.visibility</p:attrName>
                                        </p:attrNameLst>
                                      </p:cBhvr>
                                      <p:to>
                                        <p:strVal val="visible"/>
                                      </p:to>
                                    </p:set>
                                    <p:animEffect transition="in" filter="dissolve">
                                      <p:cBhvr>
                                        <p:cTn id="37" dur="500"/>
                                        <p:tgtEl>
                                          <p:spTgt spid="1798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8" grpId="0" animBg="1"/>
      <p:bldP spid="1798149" grpId="0" animBg="1"/>
      <p:bldP spid="1798150" grpId="0" animBg="1"/>
      <p:bldP spid="1798151" grpId="0" animBg="1"/>
      <p:bldP spid="1798152" grpId="0" animBg="1"/>
      <p:bldP spid="1798153" grpId="0" animBg="1"/>
      <p:bldP spid="1798154" grpId="0" animBg="1"/>
      <p:bldP spid="1798155" grpId="0" animBg="1"/>
      <p:bldP spid="179815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Administrivia</a:t>
            </a:r>
            <a:endParaRPr lang="en-US" dirty="0"/>
          </a:p>
        </p:txBody>
      </p:sp>
      <p:sp>
        <p:nvSpPr>
          <p:cNvPr id="6" name="Content Placeholder 5"/>
          <p:cNvSpPr>
            <a:spLocks noGrp="1"/>
          </p:cNvSpPr>
          <p:nvPr>
            <p:ph idx="1"/>
          </p:nvPr>
        </p:nvSpPr>
        <p:spPr/>
        <p:txBody>
          <a:bodyPr/>
          <a:lstStyle/>
          <a:p>
            <a:pPr lvl="1"/>
            <a:endParaRPr lang="en-US" dirty="0"/>
          </a:p>
          <a:p>
            <a:r>
              <a:rPr lang="en-US" dirty="0"/>
              <a:t>Project Questions?</a:t>
            </a:r>
          </a:p>
          <a:p>
            <a:r>
              <a:rPr lang="en-US" dirty="0"/>
              <a:t>Project Fair Questions?</a:t>
            </a:r>
          </a:p>
        </p:txBody>
      </p:sp>
      <p:sp>
        <p:nvSpPr>
          <p:cNvPr id="2" name="Date Placeholder 1"/>
          <p:cNvSpPr>
            <a:spLocks noGrp="1"/>
          </p:cNvSpPr>
          <p:nvPr>
            <p:ph type="dt" sz="half" idx="10"/>
          </p:nvPr>
        </p:nvSpPr>
        <p:spPr/>
        <p:txBody>
          <a:bodyPr/>
          <a:lstStyle/>
          <a:p>
            <a:r>
              <a:rPr lang="en-US"/>
              <a:t>Autumn 2023</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824B2F0-473A-3246-B69F-C82FCFD48098}" type="slidenum">
              <a:rPr lang="en-US" smtClean="0"/>
              <a:pPr/>
              <a:t>78</a:t>
            </a:fld>
            <a:endParaRPr lang="en-US"/>
          </a:p>
        </p:txBody>
      </p:sp>
    </p:spTree>
    <p:extLst>
      <p:ext uri="{BB962C8B-B14F-4D97-AF65-F5344CB8AC3E}">
        <p14:creationId xmlns:p14="http://schemas.microsoft.com/office/powerpoint/2010/main" val="19862266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on the Heuristic Eval Assignments</a:t>
            </a:r>
          </a:p>
        </p:txBody>
      </p:sp>
      <p:sp>
        <p:nvSpPr>
          <p:cNvPr id="6" name="Content Placeholder 5"/>
          <p:cNvSpPr>
            <a:spLocks noGrp="1"/>
          </p:cNvSpPr>
          <p:nvPr>
            <p:ph idx="1"/>
          </p:nvPr>
        </p:nvSpPr>
        <p:spPr>
          <a:xfrm>
            <a:off x="639235" y="1600200"/>
            <a:ext cx="11546908" cy="3872450"/>
          </a:xfrm>
        </p:spPr>
        <p:txBody>
          <a:bodyPr>
            <a:noAutofit/>
          </a:bodyPr>
          <a:lstStyle/>
          <a:p>
            <a:pPr marL="0" indent="0">
              <a:buNone/>
              <a:tabLst>
                <a:tab pos="3768725" algn="l"/>
                <a:tab pos="4683125" algn="l"/>
                <a:tab pos="4856163" algn="l"/>
                <a:tab pos="5942013" algn="l"/>
                <a:tab pos="7362825" algn="l"/>
                <a:tab pos="8624888" algn="l"/>
                <a:tab pos="9936163" algn="l"/>
              </a:tabLst>
            </a:pPr>
            <a:r>
              <a:rPr lang="en-US" b="1" dirty="0">
                <a:solidFill>
                  <a:srgbClr val="FFC000"/>
                </a:solidFill>
              </a:rPr>
              <a:t>Assignment #7 Heuristic Evaluation (individual)</a:t>
            </a:r>
          </a:p>
          <a:p>
            <a:pPr marL="0" indent="0">
              <a:buNone/>
              <a:tabLst>
                <a:tab pos="3479800" algn="l"/>
                <a:tab pos="4451350" algn="l"/>
                <a:tab pos="5767388" algn="l"/>
                <a:tab pos="7023100" algn="l"/>
                <a:tab pos="7313613" algn="l"/>
                <a:tab pos="8285163" algn="l"/>
                <a:tab pos="8453438" algn="l"/>
                <a:tab pos="9769475" algn="l"/>
              </a:tabLst>
            </a:pPr>
            <a:r>
              <a:rPr lang="en-US" sz="2400" dirty="0">
                <a:solidFill>
                  <a:srgbClr val="FFC000"/>
                </a:solidFill>
              </a:rPr>
              <a:t>A7 HE (individual): 	 -: 2%	✓--: 4%	 ✓-: 7%	✓: 42%	✓+: 45%	 ✓++: 1%</a:t>
            </a:r>
          </a:p>
          <a:p>
            <a:pPr marL="0" indent="0">
              <a:buNone/>
              <a:tabLst>
                <a:tab pos="3479800" algn="l"/>
                <a:tab pos="4451350" algn="l"/>
                <a:tab pos="5767388" algn="l"/>
                <a:tab pos="7023100" algn="l"/>
                <a:tab pos="7313613" algn="l"/>
                <a:tab pos="8285163" algn="l"/>
                <a:tab pos="8453438" algn="l"/>
                <a:tab pos="9769475" algn="l"/>
              </a:tabLst>
            </a:pPr>
            <a:r>
              <a:rPr lang="en-US" sz="2400" dirty="0">
                <a:solidFill>
                  <a:srgbClr val="FFC000"/>
                </a:solidFill>
              </a:rPr>
              <a:t>A7 HE (individual) Avg:	91%</a:t>
            </a:r>
          </a:p>
          <a:p>
            <a:pPr marL="0" indent="0">
              <a:buNone/>
              <a:tabLst>
                <a:tab pos="3479800" algn="l"/>
                <a:tab pos="4451350" algn="l"/>
                <a:tab pos="5767388" algn="l"/>
                <a:tab pos="7023100" algn="l"/>
                <a:tab pos="7313613" algn="l"/>
                <a:tab pos="8285163" algn="l"/>
                <a:tab pos="8453438" algn="l"/>
                <a:tab pos="9769475" algn="l"/>
              </a:tabLst>
            </a:pPr>
            <a:endParaRPr lang="en-US" b="1" dirty="0">
              <a:solidFill>
                <a:srgbClr val="FFC000"/>
              </a:solidFill>
            </a:endParaRPr>
          </a:p>
          <a:p>
            <a:pPr marL="0" indent="0">
              <a:buNone/>
              <a:tabLst>
                <a:tab pos="3479800" algn="l"/>
                <a:tab pos="4451350" algn="l"/>
                <a:tab pos="5767388" algn="l"/>
                <a:tab pos="7023100" algn="l"/>
                <a:tab pos="7313613" algn="l"/>
                <a:tab pos="8285163" algn="l"/>
                <a:tab pos="8453438" algn="l"/>
                <a:tab pos="9769475" algn="l"/>
              </a:tabLst>
            </a:pPr>
            <a:r>
              <a:rPr lang="en-US" b="1" dirty="0">
                <a:solidFill>
                  <a:srgbClr val="FFC000"/>
                </a:solidFill>
              </a:rPr>
              <a:t>Assignment #9 Heuristic Evaluation (group)</a:t>
            </a:r>
          </a:p>
          <a:p>
            <a:pPr marL="0" indent="0">
              <a:buNone/>
              <a:tabLst>
                <a:tab pos="3479800" algn="l"/>
                <a:tab pos="4451350" algn="l"/>
                <a:tab pos="5767388" algn="l"/>
                <a:tab pos="7023100" algn="l"/>
                <a:tab pos="7313613" algn="l"/>
                <a:tab pos="8285163" algn="l"/>
                <a:tab pos="8453438" algn="l"/>
                <a:tab pos="9769475" algn="l"/>
              </a:tabLst>
            </a:pPr>
            <a:r>
              <a:rPr lang="en-US" sz="2400" dirty="0">
                <a:solidFill>
                  <a:srgbClr val="FFC000"/>
                </a:solidFill>
              </a:rPr>
              <a:t>A9 HE (group): 	 -: 0%	✓--: 0%	 ✓-:8%	✓: 35%	✓+: 58%	 ✓++: 0%</a:t>
            </a:r>
          </a:p>
          <a:p>
            <a:pPr marL="0" indent="0">
              <a:buNone/>
              <a:tabLst>
                <a:tab pos="3479800" algn="l"/>
                <a:tab pos="4451350" algn="l"/>
                <a:tab pos="5767388" algn="l"/>
                <a:tab pos="7023100" algn="l"/>
                <a:tab pos="7313613" algn="l"/>
                <a:tab pos="8285163" algn="l"/>
                <a:tab pos="8453438" algn="l"/>
                <a:tab pos="9769475" algn="l"/>
              </a:tabLst>
            </a:pPr>
            <a:r>
              <a:rPr lang="en-US" sz="2400" dirty="0">
                <a:solidFill>
                  <a:srgbClr val="FFC000"/>
                </a:solidFill>
              </a:rPr>
              <a:t>A9 HE (group) Avg:	93%</a:t>
            </a:r>
            <a:endParaRPr lang="en-US" sz="2400"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2023</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79</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99592" y="5739232"/>
            <a:ext cx="8534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27, 2023</a:t>
            </a:r>
          </a:p>
        </p:txBody>
      </p:sp>
    </p:spTree>
    <p:extLst>
      <p:ext uri="{BB962C8B-B14F-4D97-AF65-F5344CB8AC3E}">
        <p14:creationId xmlns:p14="http://schemas.microsoft.com/office/powerpoint/2010/main" val="2149420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80</a:t>
            </a:fld>
            <a:endParaRPr lang="en-US"/>
          </a:p>
        </p:txBody>
      </p:sp>
      <p:sp>
        <p:nvSpPr>
          <p:cNvPr id="5" name="TextBox 4"/>
          <p:cNvSpPr txBox="1"/>
          <p:nvPr/>
        </p:nvSpPr>
        <p:spPr>
          <a:xfrm>
            <a:off x="756519" y="290615"/>
            <a:ext cx="11277438" cy="6083653"/>
          </a:xfrm>
          <a:prstGeom prst="rect">
            <a:avLst/>
          </a:prstGeom>
          <a:noFill/>
        </p:spPr>
        <p:txBody>
          <a:bodyPr wrap="square" rtlCol="0">
            <a:spAutoFit/>
          </a:bodyPr>
          <a:lstStyle/>
          <a:p>
            <a:r>
              <a:rPr lang="en-US" sz="7200" kern="1600" cap="all" spc="133" dirty="0">
                <a:solidFill>
                  <a:srgbClr val="FF9900"/>
                </a:solidFill>
                <a:latin typeface="Helvetica Light"/>
                <a:cs typeface="Helvetica Light"/>
              </a:rPr>
              <a:t>team break</a:t>
            </a:r>
          </a:p>
          <a:p>
            <a:endParaRPr lang="en-US" sz="4000" kern="1600" cap="all" spc="133" dirty="0">
              <a:solidFill>
                <a:schemeClr val="tx1">
                  <a:lumMod val="95000"/>
                </a:schemeClr>
              </a:solidFill>
              <a:latin typeface="Helvetica Light"/>
              <a:cs typeface="Helvetica Light"/>
            </a:endParaRPr>
          </a:p>
          <a:p>
            <a:r>
              <a:rPr lang="en-US" sz="4400" kern="1600" cap="all" spc="133" dirty="0">
                <a:solidFill>
                  <a:schemeClr val="tx1">
                    <a:lumMod val="95000"/>
                  </a:schemeClr>
                </a:solidFill>
                <a:latin typeface="Helvetica Light"/>
                <a:cs typeface="Helvetica Light"/>
              </a:rPr>
              <a:t>work on FINAL DELIVERABLES</a:t>
            </a:r>
          </a:p>
          <a:p>
            <a:pPr marL="1523985" lvl="1" indent="-914400">
              <a:buAutoNum type="arabicPeriod"/>
            </a:pPr>
            <a:r>
              <a:rPr lang="en-US" sz="4400" kern="1600" cap="all" spc="133" dirty="0">
                <a:solidFill>
                  <a:schemeClr val="tx1">
                    <a:lumMod val="95000"/>
                  </a:schemeClr>
                </a:solidFill>
                <a:latin typeface="Helvetica Light"/>
                <a:cs typeface="Helvetica Light"/>
              </a:rPr>
              <a:t>PROTOTYPE</a:t>
            </a:r>
          </a:p>
          <a:p>
            <a:pPr marL="1523985" lvl="1" indent="-914400">
              <a:buAutoNum type="arabicPeriod"/>
            </a:pPr>
            <a:r>
              <a:rPr lang="en-US" sz="4400" kern="1600" cap="all" spc="133" dirty="0">
                <a:solidFill>
                  <a:schemeClr val="tx1">
                    <a:lumMod val="95000"/>
                  </a:schemeClr>
                </a:solidFill>
                <a:latin typeface="Helvetica Light"/>
                <a:cs typeface="Helvetica Light"/>
              </a:rPr>
              <a:t>Posters</a:t>
            </a:r>
          </a:p>
          <a:p>
            <a:pPr marL="1523985" lvl="1" indent="-914400">
              <a:buAutoNum type="arabicPeriod"/>
            </a:pPr>
            <a:r>
              <a:rPr lang="en-US" sz="4400" kern="1600" cap="all" spc="133" dirty="0">
                <a:solidFill>
                  <a:schemeClr val="tx1">
                    <a:lumMod val="95000"/>
                  </a:schemeClr>
                </a:solidFill>
                <a:latin typeface="Helvetica Light"/>
                <a:cs typeface="Helvetica Light"/>
              </a:rPr>
              <a:t>Pitch slides</a:t>
            </a:r>
          </a:p>
          <a:p>
            <a:pPr marL="1523985" lvl="1" indent="-914400">
              <a:buAutoNum type="arabicPeriod"/>
            </a:pPr>
            <a:r>
              <a:rPr lang="en-US" sz="4400" kern="1600" cap="all" spc="133" dirty="0">
                <a:solidFill>
                  <a:schemeClr val="tx1">
                    <a:lumMod val="95000"/>
                  </a:schemeClr>
                </a:solidFill>
                <a:latin typeface="Helvetica Light"/>
                <a:cs typeface="Helvetica Light"/>
              </a:rPr>
              <a:t>DEMO VIDEO</a:t>
            </a:r>
          </a:p>
          <a:p>
            <a:pPr marL="1523985" lvl="1" indent="-914400">
              <a:buAutoNum type="arabicPeriod"/>
            </a:pPr>
            <a:r>
              <a:rPr lang="en-US" sz="4400" kern="1600" cap="all" spc="133" dirty="0">
                <a:solidFill>
                  <a:schemeClr val="tx1">
                    <a:lumMod val="95000"/>
                  </a:schemeClr>
                </a:solidFill>
                <a:latin typeface="Helvetica Light"/>
                <a:cs typeface="Helvetica Light"/>
              </a:rPr>
              <a:t>report</a:t>
            </a:r>
            <a:endParaRPr lang="en-US" sz="5333" kern="1600" cap="all" spc="133" dirty="0">
              <a:solidFill>
                <a:schemeClr val="tx1">
                  <a:lumMod val="95000"/>
                </a:schemeClr>
              </a:solidFill>
              <a:latin typeface="Helvetica Light"/>
              <a:cs typeface="Helvetica Light"/>
            </a:endParaRPr>
          </a:p>
        </p:txBody>
      </p:sp>
    </p:spTree>
    <p:extLst>
      <p:ext uri="{BB962C8B-B14F-4D97-AF65-F5344CB8AC3E}">
        <p14:creationId xmlns:p14="http://schemas.microsoft.com/office/powerpoint/2010/main" val="33968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566968" y="649001"/>
            <a:ext cx="2498049" cy="5406033"/>
          </a:xfrm>
          <a:prstGeom prst="rect">
            <a:avLst/>
          </a:prstGeom>
          <a:noFill/>
          <a:ln w="9525" cap="flat" cmpd="sng">
            <a:solidFill>
              <a:schemeClr val="dk2"/>
            </a:solidFill>
            <a:prstDash val="solid"/>
            <a:round/>
            <a:headEnd type="none" w="sm" len="sm"/>
            <a:tailEnd type="none" w="sm" len="sm"/>
          </a:ln>
        </p:spPr>
      </p:pic>
      <p:pic>
        <p:nvPicPr>
          <p:cNvPr id="55" name="Google Shape;55;p13"/>
          <p:cNvPicPr preferRelativeResize="0"/>
          <p:nvPr/>
        </p:nvPicPr>
        <p:blipFill>
          <a:blip r:embed="rId4">
            <a:alphaModFix/>
          </a:blip>
          <a:stretch>
            <a:fillRect/>
          </a:stretch>
        </p:blipFill>
        <p:spPr>
          <a:xfrm>
            <a:off x="9323920" y="649001"/>
            <a:ext cx="2498049" cy="5406033"/>
          </a:xfrm>
          <a:prstGeom prst="rect">
            <a:avLst/>
          </a:prstGeom>
          <a:noFill/>
          <a:ln w="9525" cap="flat" cmpd="sng">
            <a:solidFill>
              <a:schemeClr val="dk2"/>
            </a:solidFill>
            <a:prstDash val="solid"/>
            <a:round/>
            <a:headEnd type="none" w="sm" len="sm"/>
            <a:tailEnd type="none" w="sm" len="sm"/>
          </a:ln>
        </p:spPr>
      </p:pic>
      <p:pic>
        <p:nvPicPr>
          <p:cNvPr id="56" name="Google Shape;56;p13"/>
          <p:cNvPicPr preferRelativeResize="0"/>
          <p:nvPr/>
        </p:nvPicPr>
        <p:blipFill>
          <a:blip r:embed="rId5">
            <a:alphaModFix/>
          </a:blip>
          <a:stretch>
            <a:fillRect/>
          </a:stretch>
        </p:blipFill>
        <p:spPr>
          <a:xfrm>
            <a:off x="6445458" y="649001"/>
            <a:ext cx="2498049" cy="5406033"/>
          </a:xfrm>
          <a:prstGeom prst="rect">
            <a:avLst/>
          </a:prstGeom>
          <a:noFill/>
          <a:ln w="9525" cap="flat" cmpd="sng">
            <a:solidFill>
              <a:schemeClr val="dk2"/>
            </a:solidFill>
            <a:prstDash val="solid"/>
            <a:round/>
            <a:headEnd type="none" w="sm" len="sm"/>
            <a:tailEnd type="none" w="sm" len="sm"/>
          </a:ln>
        </p:spPr>
      </p:pic>
      <p:sp>
        <p:nvSpPr>
          <p:cNvPr id="57" name="Google Shape;57;p13"/>
          <p:cNvSpPr txBox="1"/>
          <p:nvPr/>
        </p:nvSpPr>
        <p:spPr>
          <a:xfrm>
            <a:off x="352633" y="695133"/>
            <a:ext cx="3006400" cy="4849492"/>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Struggle Bus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Hand-drawn icons/animals</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Minimalist UI caters to user needs. </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Use of animations and scrolling</a:t>
            </a:r>
            <a:endParaRPr sz="2133" kern="0">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61"/>
        <p:cNvGrpSpPr/>
        <p:nvPr/>
      </p:nvGrpSpPr>
      <p:grpSpPr>
        <a:xfrm>
          <a:off x="0" y="0"/>
          <a:ext cx="0" cy="0"/>
          <a:chOff x="0" y="0"/>
          <a:chExt cx="0" cy="0"/>
        </a:xfrm>
      </p:grpSpPr>
      <p:sp>
        <p:nvSpPr>
          <p:cNvPr id="62" name="Google Shape;62;p14"/>
          <p:cNvSpPr txBox="1"/>
          <p:nvPr/>
        </p:nvSpPr>
        <p:spPr>
          <a:xfrm>
            <a:off x="352633" y="695133"/>
            <a:ext cx="3410800" cy="5672666"/>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Trove</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Very interactive and dynamic</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Error handling and preventing user errors</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Encoding values of safety</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Could easily give to an engineer for development</a:t>
            </a:r>
            <a:endParaRPr sz="2133" kern="0">
              <a:solidFill>
                <a:srgbClr val="000000"/>
              </a:solidFill>
              <a:latin typeface="Montserrat SemiBold"/>
              <a:ea typeface="Montserrat SemiBold"/>
              <a:cs typeface="Montserrat SemiBold"/>
              <a:sym typeface="Montserrat SemiBold"/>
            </a:endParaRPr>
          </a:p>
        </p:txBody>
      </p:sp>
      <p:pic>
        <p:nvPicPr>
          <p:cNvPr id="63" name="Google Shape;63;p14"/>
          <p:cNvPicPr preferRelativeResize="0"/>
          <p:nvPr/>
        </p:nvPicPr>
        <p:blipFill rotWithShape="1">
          <a:blip r:embed="rId3">
            <a:alphaModFix/>
          </a:blip>
          <a:srcRect l="4113"/>
          <a:stretch/>
        </p:blipFill>
        <p:spPr>
          <a:xfrm>
            <a:off x="6515466" y="561151"/>
            <a:ext cx="2754612" cy="5740604"/>
          </a:xfrm>
          <a:prstGeom prst="rect">
            <a:avLst/>
          </a:prstGeom>
          <a:noFill/>
          <a:ln>
            <a:noFill/>
          </a:ln>
        </p:spPr>
      </p:pic>
      <p:pic>
        <p:nvPicPr>
          <p:cNvPr id="64" name="Google Shape;64;p14"/>
          <p:cNvPicPr preferRelativeResize="0"/>
          <p:nvPr/>
        </p:nvPicPr>
        <p:blipFill rotWithShape="1">
          <a:blip r:embed="rId4">
            <a:alphaModFix/>
          </a:blip>
          <a:srcRect l="2658" t="1130" r="5983" b="-1130"/>
          <a:stretch/>
        </p:blipFill>
        <p:spPr>
          <a:xfrm>
            <a:off x="9177948" y="561151"/>
            <a:ext cx="2516553" cy="5788767"/>
          </a:xfrm>
          <a:prstGeom prst="rect">
            <a:avLst/>
          </a:prstGeom>
          <a:noFill/>
          <a:ln>
            <a:noFill/>
          </a:ln>
        </p:spPr>
      </p:pic>
      <p:pic>
        <p:nvPicPr>
          <p:cNvPr id="65" name="Google Shape;65;p14"/>
          <p:cNvPicPr preferRelativeResize="0"/>
          <p:nvPr/>
        </p:nvPicPr>
        <p:blipFill rotWithShape="1">
          <a:blip r:embed="rId5">
            <a:alphaModFix/>
          </a:blip>
          <a:srcRect l="6494" r="3932"/>
          <a:stretch/>
        </p:blipFill>
        <p:spPr>
          <a:xfrm>
            <a:off x="3919001" y="561151"/>
            <a:ext cx="2754615" cy="574060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Google Shape;70;p15"/>
          <p:cNvSpPr txBox="1"/>
          <p:nvPr/>
        </p:nvSpPr>
        <p:spPr>
          <a:xfrm>
            <a:off x="352633" y="695134"/>
            <a:ext cx="3006400" cy="5995704"/>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Synastry</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Redesign to better meet values and usability goal.</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Novel UI to meet goal of combatting western bias in health while avoiding reinforcing existing biases</a:t>
            </a:r>
            <a:endParaRPr sz="2133" kern="0">
              <a:solidFill>
                <a:srgbClr val="000000"/>
              </a:solidFill>
              <a:latin typeface="Montserrat SemiBold"/>
              <a:ea typeface="Montserrat SemiBold"/>
              <a:cs typeface="Montserrat SemiBold"/>
              <a:sym typeface="Montserrat SemiBold"/>
            </a:endParaRPr>
          </a:p>
        </p:txBody>
      </p:sp>
      <p:pic>
        <p:nvPicPr>
          <p:cNvPr id="71" name="Google Shape;71;p15"/>
          <p:cNvPicPr preferRelativeResize="0"/>
          <p:nvPr/>
        </p:nvPicPr>
        <p:blipFill>
          <a:blip r:embed="rId3">
            <a:alphaModFix/>
          </a:blip>
          <a:stretch>
            <a:fillRect/>
          </a:stretch>
        </p:blipFill>
        <p:spPr>
          <a:xfrm>
            <a:off x="3455818" y="1446034"/>
            <a:ext cx="2616844" cy="4318668"/>
          </a:xfrm>
          <a:prstGeom prst="rect">
            <a:avLst/>
          </a:prstGeom>
          <a:noFill/>
          <a:ln>
            <a:noFill/>
          </a:ln>
        </p:spPr>
      </p:pic>
      <p:pic>
        <p:nvPicPr>
          <p:cNvPr id="72" name="Google Shape;72;p15"/>
          <p:cNvPicPr preferRelativeResize="0"/>
          <p:nvPr/>
        </p:nvPicPr>
        <p:blipFill>
          <a:blip r:embed="rId4">
            <a:alphaModFix/>
          </a:blip>
          <a:stretch>
            <a:fillRect/>
          </a:stretch>
        </p:blipFill>
        <p:spPr>
          <a:xfrm>
            <a:off x="6428998" y="1446033"/>
            <a:ext cx="2648769" cy="4318667"/>
          </a:xfrm>
          <a:prstGeom prst="rect">
            <a:avLst/>
          </a:prstGeom>
          <a:noFill/>
          <a:ln>
            <a:noFill/>
          </a:ln>
        </p:spPr>
      </p:pic>
      <p:pic>
        <p:nvPicPr>
          <p:cNvPr id="73" name="Google Shape;73;p15"/>
          <p:cNvPicPr preferRelativeResize="0"/>
          <p:nvPr/>
        </p:nvPicPr>
        <p:blipFill rotWithShape="1">
          <a:blip r:embed="rId5">
            <a:alphaModFix/>
          </a:blip>
          <a:srcRect l="455" r="455"/>
          <a:stretch/>
        </p:blipFill>
        <p:spPr>
          <a:xfrm>
            <a:off x="9516967" y="1315804"/>
            <a:ext cx="2280800" cy="4547600"/>
          </a:xfrm>
          <a:prstGeom prst="roundRect">
            <a:avLst>
              <a:gd name="adj" fmla="val 16667"/>
            </a:avLst>
          </a:prstGeom>
          <a:noFill/>
          <a:ln>
            <a:noFill/>
          </a:ln>
        </p:spPr>
      </p:pic>
      <p:sp>
        <p:nvSpPr>
          <p:cNvPr id="74" name="Google Shape;74;p15"/>
          <p:cNvSpPr/>
          <p:nvPr/>
        </p:nvSpPr>
        <p:spPr>
          <a:xfrm>
            <a:off x="6137732" y="3171000"/>
            <a:ext cx="306400" cy="5160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75" name="Google Shape;75;p15"/>
          <p:cNvSpPr/>
          <p:nvPr/>
        </p:nvSpPr>
        <p:spPr>
          <a:xfrm>
            <a:off x="9112465" y="3171000"/>
            <a:ext cx="306400" cy="5160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352633" y="695134"/>
            <a:ext cx="3694932" cy="5990510"/>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dirty="0">
                <a:solidFill>
                  <a:srgbClr val="000000"/>
                </a:solidFill>
                <a:latin typeface="Montserrat SemiBold"/>
                <a:ea typeface="Montserrat SemiBold"/>
                <a:cs typeface="Montserrat SemiBold"/>
                <a:sym typeface="Montserrat SemiBold"/>
              </a:rPr>
              <a:t>A6 Highlights</a:t>
            </a: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dirty="0" err="1">
                <a:solidFill>
                  <a:srgbClr val="000000"/>
                </a:solidFill>
                <a:latin typeface="Montserrat SemiBold"/>
                <a:ea typeface="Montserrat SemiBold"/>
                <a:cs typeface="Montserrat SemiBold"/>
                <a:sym typeface="Montserrat SemiBold"/>
              </a:rPr>
              <a:t>Ambi</a:t>
            </a: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dirty="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Dynamic and scrollable!</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Lots of different media utilized to capture the ambience</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Intuitive UI - cleverly uses common UI patterns that adapt to their solution</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Pretty good use of whitespace.</a:t>
            </a:r>
            <a:endParaRPr sz="2133" kern="0" dirty="0">
              <a:solidFill>
                <a:srgbClr val="000000"/>
              </a:solidFill>
              <a:latin typeface="Montserrat SemiBold"/>
              <a:ea typeface="Montserrat SemiBold"/>
              <a:cs typeface="Montserrat SemiBold"/>
              <a:sym typeface="Montserrat SemiBold"/>
            </a:endParaRPr>
          </a:p>
        </p:txBody>
      </p:sp>
      <p:pic>
        <p:nvPicPr>
          <p:cNvPr id="3" name="Picture 2" descr="A screenshot of a phone&#10;&#10;Description automatically generated">
            <a:extLst>
              <a:ext uri="{FF2B5EF4-FFF2-40B4-BE49-F238E27FC236}">
                <a16:creationId xmlns:a16="http://schemas.microsoft.com/office/drawing/2014/main" id="{FD43B34C-C495-B80F-E2BC-209422893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862853"/>
            <a:ext cx="7772400" cy="4319012"/>
          </a:xfrm>
          <a:prstGeom prst="rect">
            <a:avLst/>
          </a:prstGeom>
        </p:spPr>
      </p:pic>
    </p:spTree>
    <p:extLst>
      <p:ext uri="{BB962C8B-B14F-4D97-AF65-F5344CB8AC3E}">
        <p14:creationId xmlns:p14="http://schemas.microsoft.com/office/powerpoint/2010/main" val="1530881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Design Process</a:t>
            </a:r>
          </a:p>
        </p:txBody>
      </p:sp>
      <p:sp>
        <p:nvSpPr>
          <p:cNvPr id="4" name="Date Placeholder 2"/>
          <p:cNvSpPr>
            <a:spLocks noGrp="1"/>
          </p:cNvSpPr>
          <p:nvPr>
            <p:ph type="dt" sz="half" idx="10"/>
          </p:nvPr>
        </p:nvSpPr>
        <p:spPr/>
        <p:txBody>
          <a:bodyPr/>
          <a:lstStyle/>
          <a:p>
            <a:r>
              <a:rPr lang="en-US"/>
              <a:t>Autumn 2023</a:t>
            </a:r>
          </a:p>
        </p:txBody>
      </p:sp>
      <p:sp>
        <p:nvSpPr>
          <p:cNvPr id="5"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85</a:t>
            </a:fld>
            <a:endParaRPr lang="en-US"/>
          </a:p>
        </p:txBody>
      </p:sp>
      <p:pic>
        <p:nvPicPr>
          <p:cNvPr id="83974" name="Picture 3" descr="Iterative-Design-Proces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7211" y="940787"/>
            <a:ext cx="7556762" cy="557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Patterns in Exploration Phase</a:t>
            </a:r>
          </a:p>
        </p:txBody>
      </p:sp>
      <p:sp>
        <p:nvSpPr>
          <p:cNvPr id="84995" name="Rectangle 3"/>
          <p:cNvSpPr>
            <a:spLocks noGrp="1" noChangeArrowheads="1"/>
          </p:cNvSpPr>
          <p:nvPr>
            <p:ph idx="1"/>
          </p:nvPr>
        </p:nvSpPr>
        <p:spPr>
          <a:xfrm>
            <a:off x="639238" y="990600"/>
            <a:ext cx="11277600" cy="5607882"/>
          </a:xfrm>
        </p:spPr>
        <p:txBody>
          <a:bodyPr/>
          <a:lstStyle/>
          <a:p>
            <a:r>
              <a:rPr lang="en-US" dirty="0"/>
              <a:t>Exploration-level patterns to design overall structure</a:t>
            </a:r>
          </a:p>
          <a:p>
            <a:pPr lvl="1"/>
            <a:r>
              <a:rPr lang="en-US" dirty="0"/>
              <a:t>different choices will give radically different designs</a:t>
            </a:r>
          </a:p>
          <a:p>
            <a:r>
              <a:rPr lang="en-US" dirty="0"/>
              <a:t>For example, how to organize information</a:t>
            </a:r>
          </a:p>
          <a:p>
            <a:pPr lvl="1"/>
            <a:r>
              <a:rPr lang="en-US" dirty="0"/>
              <a:t>HIERARCHICAL ORGANIZATION (B3)</a:t>
            </a:r>
          </a:p>
          <a:p>
            <a:pPr lvl="1"/>
            <a:r>
              <a:rPr lang="en-US" dirty="0"/>
              <a:t>TASK-BASED ORGANIZATION (B4)</a:t>
            </a:r>
          </a:p>
          <a:p>
            <a:pPr lvl="1"/>
            <a:r>
              <a:rPr lang="en-US" dirty="0"/>
              <a:t>ALPHABETICAL ORGANIZATION (B5)</a:t>
            </a:r>
          </a:p>
          <a:p>
            <a:pPr lvl="1"/>
            <a:r>
              <a:rPr lang="en-US" dirty="0"/>
              <a:t>…</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p:cNvSpPr>
            <a:spLocks noGrp="1"/>
          </p:cNvSpPr>
          <p:nvPr>
            <p:ph type="sldNum" sz="quarter" idx="12"/>
          </p:nvPr>
        </p:nvSpPr>
        <p:spPr/>
        <p:txBody>
          <a:bodyPr/>
          <a:lstStyle/>
          <a:p>
            <a:fld id="{36951F0A-6D27-F641-887A-BFA2D5FF6C3B}" type="slidenum">
              <a:rPr lang="en-US" smtClean="0"/>
              <a:pPr/>
              <a:t>86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Patterns in Exploration Phase</a:t>
            </a:r>
          </a:p>
        </p:txBody>
      </p:sp>
      <p:sp>
        <p:nvSpPr>
          <p:cNvPr id="5" name="Date Placeholder 2"/>
          <p:cNvSpPr>
            <a:spLocks noGrp="1"/>
          </p:cNvSpPr>
          <p:nvPr>
            <p:ph type="dt" sz="half" idx="10"/>
          </p:nvPr>
        </p:nvSpPr>
        <p:spPr/>
        <p:txBody>
          <a:bodyPr/>
          <a:lstStyle/>
          <a:p>
            <a:r>
              <a:rPr lang="en-US"/>
              <a:t>Autumn 2023</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p:cNvSpPr>
            <a:spLocks noGrp="1"/>
          </p:cNvSpPr>
          <p:nvPr>
            <p:ph type="sldNum" sz="quarter" idx="12"/>
          </p:nvPr>
        </p:nvSpPr>
        <p:spPr/>
        <p:txBody>
          <a:bodyPr/>
          <a:lstStyle/>
          <a:p>
            <a:fld id="{0A6D5E96-B3FB-B340-83D1-D5031352BCCC}" type="slidenum">
              <a:rPr lang="en-US" smtClean="0"/>
              <a:pPr/>
              <a:t>87</a:t>
            </a:fld>
            <a:endParaRPr lang="en-US"/>
          </a:p>
        </p:txBody>
      </p:sp>
      <p:sp>
        <p:nvSpPr>
          <p:cNvPr id="86022" name="Text Box 3"/>
          <p:cNvSpPr txBox="1">
            <a:spLocks noChangeArrowheads="1"/>
          </p:cNvSpPr>
          <p:nvPr/>
        </p:nvSpPr>
        <p:spPr bwMode="auto">
          <a:xfrm>
            <a:off x="609600" y="889001"/>
            <a:ext cx="11379200" cy="91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667" dirty="0">
                <a:latin typeface="Helvetica Light"/>
                <a:cs typeface="Helvetica Light"/>
              </a:rPr>
              <a:t>TASK-BASED ORGANIZATION (B4): Link the completion of one group of tasks to the beginning of the next related task(s)</a:t>
            </a:r>
          </a:p>
        </p:txBody>
      </p:sp>
      <p:pic>
        <p:nvPicPr>
          <p:cNvPr id="86023" name="Picture 4" descr="p20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7820" y="2006600"/>
            <a:ext cx="7334249" cy="5444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Design Exploration Example</a:t>
            </a:r>
          </a:p>
        </p:txBody>
      </p:sp>
      <p:sp>
        <p:nvSpPr>
          <p:cNvPr id="1826819" name="Rectangle 3"/>
          <p:cNvSpPr>
            <a:spLocks noGrp="1" noChangeArrowheads="1"/>
          </p:cNvSpPr>
          <p:nvPr>
            <p:ph idx="1"/>
          </p:nvPr>
        </p:nvSpPr>
        <p:spPr>
          <a:xfrm>
            <a:off x="408139" y="854267"/>
            <a:ext cx="11566768" cy="6556237"/>
          </a:xfrm>
        </p:spPr>
        <p:txBody>
          <a:bodyPr>
            <a:normAutofit/>
          </a:bodyPr>
          <a:lstStyle/>
          <a:p>
            <a:r>
              <a:rPr lang="en-US" dirty="0"/>
              <a:t>John given the task of designing a new </a:t>
            </a:r>
            <a:r>
              <a:rPr lang="en-US" dirty="0" err="1"/>
              <a:t>subsite</a:t>
            </a:r>
            <a:r>
              <a:rPr lang="en-US" dirty="0"/>
              <a:t> for showing maps to businesses</a:t>
            </a:r>
          </a:p>
          <a:p>
            <a:pPr lvl="1"/>
            <a:r>
              <a:rPr lang="en-US" dirty="0"/>
              <a:t>listings found by typing in address</a:t>
            </a:r>
          </a:p>
          <a:p>
            <a:pPr lvl="1"/>
            <a:r>
              <a:rPr lang="en-US" dirty="0"/>
              <a:t>key feature: show nearby businesses</a:t>
            </a:r>
          </a:p>
          <a:p>
            <a:r>
              <a:rPr lang="en-US" dirty="0"/>
              <a:t>John comes up with two design sketches</a:t>
            </a:r>
          </a:p>
          <a:p>
            <a:pPr lvl="1"/>
            <a:r>
              <a:rPr lang="en-US" dirty="0"/>
              <a:t>Design #1 uses ALPHABETICAL ORGANIZATION (B5) for list of all nearby businesses</a:t>
            </a:r>
          </a:p>
          <a:p>
            <a:pPr lvl="1"/>
            <a:r>
              <a:rPr lang="en-US" dirty="0"/>
              <a:t>Design #2 uses TASK-BASED ORGANIZATION (B4) for list of related nearby businesses</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6819">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6819">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6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681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Design #1</a:t>
            </a:r>
            <a:br>
              <a:rPr lang="en-US"/>
            </a:br>
            <a:r>
              <a:rPr lang="en-US"/>
              <a:t>ALPHABETICAL ORGANIZATION (B5)</a:t>
            </a:r>
          </a:p>
        </p:txBody>
      </p:sp>
      <p:sp>
        <p:nvSpPr>
          <p:cNvPr id="7" name="Date Placeholder 2"/>
          <p:cNvSpPr>
            <a:spLocks noGrp="1"/>
          </p:cNvSpPr>
          <p:nvPr>
            <p:ph type="dt" sz="half" idx="10"/>
          </p:nvPr>
        </p:nvSpPr>
        <p:spPr/>
        <p:txBody>
          <a:bodyPr/>
          <a:lstStyle/>
          <a:p>
            <a:r>
              <a:rPr lang="en-US"/>
              <a:t>Autumn 2023</a:t>
            </a:r>
          </a:p>
        </p:txBody>
      </p:sp>
      <p:sp>
        <p:nvSpPr>
          <p:cNvPr id="8" name="Footer Placeholder 3"/>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A6D5E96-B3FB-B340-83D1-D5031352BCCC}" type="slidenum">
              <a:rPr lang="en-US" smtClean="0"/>
              <a:pPr/>
              <a:t>89</a:t>
            </a:fld>
            <a:endParaRPr lang="en-US"/>
          </a:p>
        </p:txBody>
      </p:sp>
      <p:pic>
        <p:nvPicPr>
          <p:cNvPr id="88070" name="Picture 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2757826" y="1214410"/>
            <a:ext cx="6261184" cy="56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8868" name="AutoShape 4"/>
          <p:cNvSpPr>
            <a:spLocks noChangeArrowheads="1"/>
          </p:cNvSpPr>
          <p:nvPr/>
        </p:nvSpPr>
        <p:spPr bwMode="auto">
          <a:xfrm>
            <a:off x="2816699" y="1943078"/>
            <a:ext cx="2037538" cy="1253869"/>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69" name="AutoShape 5"/>
          <p:cNvSpPr>
            <a:spLocks noChangeArrowheads="1"/>
          </p:cNvSpPr>
          <p:nvPr/>
        </p:nvSpPr>
        <p:spPr bwMode="auto">
          <a:xfrm>
            <a:off x="2653208" y="3167101"/>
            <a:ext cx="2272638" cy="3369774"/>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70" name="Oval 6"/>
          <p:cNvSpPr>
            <a:spLocks noChangeArrowheads="1"/>
          </p:cNvSpPr>
          <p:nvPr/>
        </p:nvSpPr>
        <p:spPr bwMode="auto">
          <a:xfrm>
            <a:off x="6355911" y="3637064"/>
            <a:ext cx="862036" cy="54856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8868"/>
                                        </p:tgtEl>
                                        <p:attrNameLst>
                                          <p:attrName>style.visibility</p:attrName>
                                        </p:attrNameLst>
                                      </p:cBhvr>
                                      <p:to>
                                        <p:strVal val="visible"/>
                                      </p:to>
                                    </p:set>
                                    <p:animEffect transition="in" filter="dissolve">
                                      <p:cBhvr>
                                        <p:cTn id="7" dur="500"/>
                                        <p:tgtEl>
                                          <p:spTgt spid="1828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2886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828869"/>
                                        </p:tgtEl>
                                        <p:attrNameLst>
                                          <p:attrName>style.visibility</p:attrName>
                                        </p:attrNameLst>
                                      </p:cBhvr>
                                      <p:to>
                                        <p:strVal val="visible"/>
                                      </p:to>
                                    </p:set>
                                    <p:animEffect transition="in" filter="dissolve">
                                      <p:cBhvr>
                                        <p:cTn id="14" dur="500"/>
                                        <p:tgtEl>
                                          <p:spTgt spid="18288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28869"/>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828870"/>
                                        </p:tgtEl>
                                        <p:attrNameLst>
                                          <p:attrName>style.visibility</p:attrName>
                                        </p:attrNameLst>
                                      </p:cBhvr>
                                      <p:to>
                                        <p:strVal val="visible"/>
                                      </p:to>
                                    </p:set>
                                    <p:animEffect transition="in" filter="dissolve">
                                      <p:cBhvr>
                                        <p:cTn id="21" dur="500"/>
                                        <p:tgtEl>
                                          <p:spTgt spid="1828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8" grpId="0" animBg="1"/>
      <p:bldP spid="1828868" grpId="1" animBg="1"/>
      <p:bldP spid="1828869" grpId="0" animBg="1"/>
      <p:bldP spid="1828869" grpId="1" animBg="1"/>
      <p:bldP spid="18288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Outline</a:t>
            </a:r>
            <a:endParaRPr lang="en-US" dirty="0"/>
          </a:p>
        </p:txBody>
      </p:sp>
      <p:sp>
        <p:nvSpPr>
          <p:cNvPr id="15363" name="Rectangle 6"/>
          <p:cNvSpPr>
            <a:spLocks noGrp="1" noChangeArrowheads="1"/>
          </p:cNvSpPr>
          <p:nvPr>
            <p:ph idx="1"/>
          </p:nvPr>
        </p:nvSpPr>
        <p:spPr/>
        <p:txBody>
          <a:bodyPr/>
          <a:lstStyle/>
          <a:p>
            <a:r>
              <a:rPr lang="en-US" dirty="0"/>
              <a:t>Detailed Design Example</a:t>
            </a:r>
          </a:p>
          <a:p>
            <a:r>
              <a:rPr lang="en-US" dirty="0"/>
              <a:t>Web Design Patterns</a:t>
            </a:r>
          </a:p>
          <a:p>
            <a:r>
              <a:rPr lang="en-US" dirty="0"/>
              <a:t>Patterns in the Design Exploration Phase</a:t>
            </a:r>
          </a:p>
          <a:p>
            <a:r>
              <a:rPr lang="en-US" dirty="0"/>
              <a:t>Dark Patterns</a:t>
            </a:r>
          </a:p>
          <a:p>
            <a:endParaRPr lang="en-US" dirty="0"/>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1" name="Slide Number Placeholder 10"/>
          <p:cNvSpPr>
            <a:spLocks noGrp="1"/>
          </p:cNvSpPr>
          <p:nvPr>
            <p:ph type="sldNum" sz="quarter" idx="12"/>
          </p:nvPr>
        </p:nvSpPr>
        <p:spPr/>
        <p:txBody>
          <a:bodyPr/>
          <a:lstStyle/>
          <a:p>
            <a:fld id="{36951F0A-6D27-F641-887A-BFA2D5FF6C3B}" type="slidenum">
              <a:rPr lang="en-US" smtClean="0"/>
              <a:pPr/>
              <a:t>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Design #2</a:t>
            </a:r>
            <a:br>
              <a:rPr lang="en-US"/>
            </a:br>
            <a:r>
              <a:rPr lang="en-US"/>
              <a:t>TASK-BASED ORGANIZATION (B4)</a:t>
            </a:r>
          </a:p>
        </p:txBody>
      </p:sp>
      <p:sp>
        <p:nvSpPr>
          <p:cNvPr id="5" name="Date Placeholder 2"/>
          <p:cNvSpPr>
            <a:spLocks noGrp="1"/>
          </p:cNvSpPr>
          <p:nvPr>
            <p:ph type="dt" sz="half" idx="10"/>
          </p:nvPr>
        </p:nvSpPr>
        <p:spPr/>
        <p:txBody>
          <a:bodyPr/>
          <a:lstStyle/>
          <a:p>
            <a:r>
              <a:rPr lang="en-US"/>
              <a:t>Autumn 2023</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90</a:t>
            </a:fld>
            <a:endParaRPr lang="en-US"/>
          </a:p>
        </p:txBody>
      </p:sp>
      <p:pic>
        <p:nvPicPr>
          <p:cNvPr id="89094" name="Picture 3" descr="task"/>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3170798" y="1143000"/>
            <a:ext cx="6238594" cy="564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0916" name="AutoShape 4"/>
          <p:cNvSpPr>
            <a:spLocks noChangeArrowheads="1"/>
          </p:cNvSpPr>
          <p:nvPr/>
        </p:nvSpPr>
        <p:spPr bwMode="auto">
          <a:xfrm>
            <a:off x="3120608" y="3088592"/>
            <a:ext cx="2264439" cy="3357616"/>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0916"/>
                                        </p:tgtEl>
                                        <p:attrNameLst>
                                          <p:attrName>style.visibility</p:attrName>
                                        </p:attrNameLst>
                                      </p:cBhvr>
                                      <p:to>
                                        <p:strVal val="visible"/>
                                      </p:to>
                                    </p:set>
                                    <p:animEffect transition="in" filter="dissolve">
                                      <p:cBhvr>
                                        <p:cTn id="7" dur="500"/>
                                        <p:tgtEl>
                                          <p:spTgt spid="183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9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Evaluating Which Design to Choose</a:t>
            </a:r>
          </a:p>
        </p:txBody>
      </p:sp>
      <p:sp>
        <p:nvSpPr>
          <p:cNvPr id="1832963" name="Rectangle 3"/>
          <p:cNvSpPr>
            <a:spLocks noGrp="1" noChangeArrowheads="1"/>
          </p:cNvSpPr>
          <p:nvPr>
            <p:ph idx="1"/>
          </p:nvPr>
        </p:nvSpPr>
        <p:spPr>
          <a:xfrm>
            <a:off x="295080" y="1600200"/>
            <a:ext cx="12004101" cy="4724400"/>
          </a:xfrm>
        </p:spPr>
        <p:txBody>
          <a:bodyPr>
            <a:normAutofit fontScale="85000" lnSpcReduction="20000"/>
          </a:bodyPr>
          <a:lstStyle/>
          <a:p>
            <a:r>
              <a:rPr lang="en-US" dirty="0"/>
              <a:t>Low-fidelity Usability Test</a:t>
            </a:r>
          </a:p>
          <a:p>
            <a:pPr lvl="1"/>
            <a:r>
              <a:rPr lang="en-US" dirty="0"/>
              <a:t>sketches the rest of the key screens on paper</a:t>
            </a:r>
          </a:p>
          <a:p>
            <a:pPr lvl="1"/>
            <a:r>
              <a:rPr lang="en-US" dirty="0"/>
              <a:t>brings in 5 participants to his office</a:t>
            </a:r>
          </a:p>
          <a:p>
            <a:pPr lvl="1"/>
            <a:r>
              <a:rPr lang="en-US" dirty="0"/>
              <a:t>asks each to carry out 3 tasks while colleague Sam </a:t>
            </a:r>
            <a:r>
              <a:rPr lang="ja-JP" altLang="en-US" dirty="0"/>
              <a:t>“</a:t>
            </a:r>
            <a:r>
              <a:rPr lang="en-US" dirty="0"/>
              <a:t>plays computer</a:t>
            </a:r>
            <a:r>
              <a:rPr lang="ja-JP" altLang="en-US" dirty="0"/>
              <a:t>”</a:t>
            </a:r>
            <a:endParaRPr lang="en-US" dirty="0"/>
          </a:p>
          <a:p>
            <a:pPr lvl="1"/>
            <a:r>
              <a:rPr lang="en-US" dirty="0"/>
              <a:t>John observes how they perform</a:t>
            </a:r>
          </a:p>
          <a:p>
            <a:endParaRPr lang="en-US" dirty="0"/>
          </a:p>
          <a:p>
            <a:r>
              <a:rPr lang="en-US" dirty="0"/>
              <a:t>Tasks</a:t>
            </a:r>
          </a:p>
          <a:p>
            <a:pPr lvl="1"/>
            <a:r>
              <a:rPr lang="en-US" dirty="0"/>
              <a:t>look up 1645 Solano Ave., Berkeley CA</a:t>
            </a:r>
          </a:p>
          <a:p>
            <a:pPr lvl="1"/>
            <a:r>
              <a:rPr lang="en-US" dirty="0"/>
              <a:t>look up 1700 California Ave, San Francisco CA &amp; find </a:t>
            </a:r>
            <a:r>
              <a:rPr lang="en-US" dirty="0" err="1"/>
              <a:t>Tadich</a:t>
            </a:r>
            <a:r>
              <a:rPr lang="en-US" dirty="0"/>
              <a:t> Grill</a:t>
            </a:r>
          </a:p>
          <a:p>
            <a:pPr lvl="1"/>
            <a:r>
              <a:rPr lang="en-US" dirty="0"/>
              <a:t>look up 2307 Birch St., Palo Alto CA &amp; find a Sushi restaurant nearby</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296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296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296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32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Evaluating Which Design to Choose</a:t>
            </a:r>
          </a:p>
        </p:txBody>
      </p:sp>
      <p:sp>
        <p:nvSpPr>
          <p:cNvPr id="1835011" name="Rectangle 3"/>
          <p:cNvSpPr>
            <a:spLocks noGrp="1" noChangeArrowheads="1"/>
          </p:cNvSpPr>
          <p:nvPr>
            <p:ph idx="1"/>
          </p:nvPr>
        </p:nvSpPr>
        <p:spPr/>
        <p:txBody>
          <a:bodyPr>
            <a:normAutofit fontScale="85000" lnSpcReduction="20000"/>
          </a:bodyPr>
          <a:lstStyle/>
          <a:p>
            <a:r>
              <a:rPr lang="en-US" dirty="0"/>
              <a:t>Results with Design #1 (Alphabetical)</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Tadich Grill</a:t>
            </a:r>
          </a:p>
          <a:p>
            <a:pPr lvl="2"/>
            <a:r>
              <a:rPr lang="en-US" dirty="0"/>
              <a:t>several users didn’t notice that the list of nearby businesses was scrollable (due to paper affordances?)</a:t>
            </a:r>
          </a:p>
          <a:p>
            <a:pPr lvl="2"/>
            <a:r>
              <a:rPr lang="en-US" dirty="0"/>
              <a:t>those that scrolled took awhile to find in list of over 500</a:t>
            </a:r>
          </a:p>
          <a:p>
            <a:pPr lvl="2"/>
            <a:endParaRPr lang="en-US" dirty="0"/>
          </a:p>
          <a:p>
            <a:pPr lvl="1"/>
            <a:r>
              <a:rPr lang="en-US" dirty="0"/>
              <a:t>Task 3: look up 2307 Birch St. &amp; find nearby Sushi restaurant</a:t>
            </a:r>
          </a:p>
          <a:p>
            <a:pPr lvl="2"/>
            <a:r>
              <a:rPr lang="en-US" dirty="0"/>
              <a:t>3 users only picked restaurants that had </a:t>
            </a:r>
            <a:r>
              <a:rPr lang="ja-JP" altLang="en-US" dirty="0"/>
              <a:t>“</a:t>
            </a:r>
            <a:r>
              <a:rPr lang="en-US" dirty="0"/>
              <a:t>restaurant</a:t>
            </a:r>
            <a:r>
              <a:rPr lang="ja-JP" altLang="en-US" dirty="0"/>
              <a:t>”</a:t>
            </a:r>
            <a:r>
              <a:rPr lang="en-US" dirty="0"/>
              <a:t> in the name &amp; thus couldn’t find </a:t>
            </a:r>
            <a:r>
              <a:rPr lang="ja-JP" altLang="en-US"/>
              <a:t>“</a:t>
            </a:r>
            <a:r>
              <a:rPr lang="en-US" dirty="0" err="1"/>
              <a:t>Daigo</a:t>
            </a:r>
            <a:r>
              <a:rPr lang="ja-JP" altLang="en-US"/>
              <a:t>”</a:t>
            </a:r>
            <a:endParaRPr lang="en-US" dirty="0"/>
          </a:p>
          <a:p>
            <a:pPr lvl="2"/>
            <a:endParaRPr lang="en-US" dirty="0"/>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501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501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501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5011">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5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11"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Evaluating Which Design to Choose</a:t>
            </a:r>
          </a:p>
        </p:txBody>
      </p:sp>
      <p:sp>
        <p:nvSpPr>
          <p:cNvPr id="1837059" name="Rectangle 3"/>
          <p:cNvSpPr>
            <a:spLocks noGrp="1" noChangeArrowheads="1"/>
          </p:cNvSpPr>
          <p:nvPr>
            <p:ph idx="1"/>
          </p:nvPr>
        </p:nvSpPr>
        <p:spPr/>
        <p:txBody>
          <a:bodyPr>
            <a:normAutofit fontScale="85000" lnSpcReduction="20000"/>
          </a:bodyPr>
          <a:lstStyle/>
          <a:p>
            <a:r>
              <a:rPr lang="en-US" dirty="0"/>
              <a:t>Results with Design #2 (Task-based)</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a:t>
            </a:r>
            <a:r>
              <a:rPr lang="en-US" dirty="0" err="1"/>
              <a:t>Tadich</a:t>
            </a:r>
            <a:r>
              <a:rPr lang="en-US" dirty="0"/>
              <a:t> Grill</a:t>
            </a:r>
          </a:p>
          <a:p>
            <a:pPr lvl="2"/>
            <a:r>
              <a:rPr lang="en-US" dirty="0"/>
              <a:t>1 user took awhile to figure out that </a:t>
            </a:r>
            <a:r>
              <a:rPr lang="en-US" dirty="0" err="1"/>
              <a:t>Tadich</a:t>
            </a:r>
            <a:r>
              <a:rPr lang="en-US" dirty="0"/>
              <a:t> Grill was a restaurant &amp; to click on the </a:t>
            </a:r>
            <a:r>
              <a:rPr lang="ja-JP" altLang="en-US" dirty="0"/>
              <a:t>“</a:t>
            </a:r>
            <a:r>
              <a:rPr lang="en-US" dirty="0"/>
              <a:t>Restaurants</a:t>
            </a:r>
            <a:r>
              <a:rPr lang="ja-JP" altLang="en-US" dirty="0"/>
              <a:t>”</a:t>
            </a:r>
            <a:r>
              <a:rPr lang="en-US" dirty="0"/>
              <a:t> link</a:t>
            </a:r>
          </a:p>
          <a:p>
            <a:pPr lvl="2"/>
            <a:r>
              <a:rPr lang="en-US" dirty="0"/>
              <a:t>all others found it in 2 clicks (Restaurants-&gt;</a:t>
            </a:r>
            <a:r>
              <a:rPr lang="en-US" dirty="0" err="1"/>
              <a:t>Tadich</a:t>
            </a:r>
            <a:r>
              <a:rPr lang="en-US" dirty="0"/>
              <a:t> Grill)</a:t>
            </a:r>
          </a:p>
          <a:p>
            <a:pPr lvl="2"/>
            <a:endParaRPr lang="en-US" dirty="0"/>
          </a:p>
          <a:p>
            <a:pPr lvl="1"/>
            <a:r>
              <a:rPr lang="en-US" dirty="0"/>
              <a:t>Task 3: look up 2307 Birch St &amp; find nearby Sushi restaurant</a:t>
            </a:r>
          </a:p>
          <a:p>
            <a:pPr lvl="2"/>
            <a:r>
              <a:rPr lang="en-US" dirty="0"/>
              <a:t>3 found </a:t>
            </a:r>
            <a:r>
              <a:rPr lang="ja-JP" altLang="en-US"/>
              <a:t>“</a:t>
            </a:r>
            <a:r>
              <a:rPr lang="en-US" dirty="0" err="1"/>
              <a:t>Daigo</a:t>
            </a:r>
            <a:r>
              <a:rPr lang="ja-JP" altLang="en-US"/>
              <a:t>”</a:t>
            </a:r>
            <a:r>
              <a:rPr lang="en-US" dirty="0"/>
              <a:t> in 2 clicks</a:t>
            </a:r>
          </a:p>
          <a:p>
            <a:pPr lvl="2"/>
            <a:r>
              <a:rPr lang="en-US" dirty="0"/>
              <a:t>2 others asked for a listing of Japanese restaurants</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70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70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7059">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7059">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7059">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37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059"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Evaluating Which Design to Choose</a:t>
            </a:r>
          </a:p>
        </p:txBody>
      </p:sp>
      <p:sp>
        <p:nvSpPr>
          <p:cNvPr id="1839107" name="Rectangle 3"/>
          <p:cNvSpPr>
            <a:spLocks noGrp="1" noChangeArrowheads="1"/>
          </p:cNvSpPr>
          <p:nvPr>
            <p:ph idx="1"/>
          </p:nvPr>
        </p:nvSpPr>
        <p:spPr/>
        <p:txBody>
          <a:bodyPr/>
          <a:lstStyle/>
          <a:p>
            <a:r>
              <a:rPr lang="en-US" dirty="0"/>
              <a:t>General comments</a:t>
            </a:r>
          </a:p>
          <a:p>
            <a:pPr lvl="1"/>
            <a:r>
              <a:rPr lang="en-US" dirty="0"/>
              <a:t>2 users said they often want to email/text maps to friends who they will be meeting (task-based)</a:t>
            </a:r>
          </a:p>
          <a:p>
            <a:pPr lvl="1"/>
            <a:r>
              <a:rPr lang="en-US" dirty="0"/>
              <a:t>3 users wanted driving directions (task-based)</a:t>
            </a:r>
          </a:p>
          <a:p>
            <a:pPr lvl="1"/>
            <a:endParaRPr lang="en-US" dirty="0"/>
          </a:p>
          <a:p>
            <a:pPr marL="0" indent="0">
              <a:buNone/>
              <a:tabLst>
                <a:tab pos="627063" algn="l"/>
              </a:tabLst>
            </a:pPr>
            <a:r>
              <a:rPr lang="en-US" dirty="0"/>
              <a:t>→ TASK-BASED ORGANIZATION (B4) worked better, 	but still had some minor problems</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39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39238" y="92988"/>
            <a:ext cx="11552767" cy="1143000"/>
          </a:xfrm>
        </p:spPr>
        <p:txBody>
          <a:bodyPr/>
          <a:lstStyle/>
          <a:p>
            <a:r>
              <a:rPr lang="en-US" dirty="0"/>
              <a:t>Design #2 – Revision 1</a:t>
            </a:r>
            <a:br>
              <a:rPr lang="en-US" dirty="0"/>
            </a:br>
            <a:r>
              <a:rPr lang="en-US" dirty="0"/>
              <a:t>Adding More Related Tasks</a:t>
            </a:r>
          </a:p>
        </p:txBody>
      </p:sp>
      <p:sp>
        <p:nvSpPr>
          <p:cNvPr id="5" name="Date Placeholder 2"/>
          <p:cNvSpPr>
            <a:spLocks noGrp="1"/>
          </p:cNvSpPr>
          <p:nvPr>
            <p:ph type="dt" sz="half" idx="10"/>
          </p:nvPr>
        </p:nvSpPr>
        <p:spPr/>
        <p:txBody>
          <a:bodyPr/>
          <a:lstStyle/>
          <a:p>
            <a:r>
              <a:rPr lang="en-US"/>
              <a:t>Autumn 2023</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95</a:t>
            </a:fld>
            <a:endParaRPr lang="en-US"/>
          </a:p>
        </p:txBody>
      </p:sp>
      <p:pic>
        <p:nvPicPr>
          <p:cNvPr id="94214" name="Picture 3" descr="task2"/>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3758339" y="1323257"/>
            <a:ext cx="5727971" cy="5179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1156" name="AutoShape 4"/>
          <p:cNvSpPr>
            <a:spLocks noChangeArrowheads="1"/>
          </p:cNvSpPr>
          <p:nvPr/>
        </p:nvSpPr>
        <p:spPr bwMode="auto">
          <a:xfrm>
            <a:off x="5421066" y="5938098"/>
            <a:ext cx="4196979" cy="564978"/>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1156"/>
                                        </p:tgtEl>
                                        <p:attrNameLst>
                                          <p:attrName>style.visibility</p:attrName>
                                        </p:attrNameLst>
                                      </p:cBhvr>
                                      <p:to>
                                        <p:strVal val="visible"/>
                                      </p:to>
                                    </p:set>
                                    <p:animEffect transition="in" filter="dissolve">
                                      <p:cBhvr>
                                        <p:cTn id="7" dur="500"/>
                                        <p:tgtEl>
                                          <p:spTgt spid="184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115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37757" y="279400"/>
            <a:ext cx="11552767" cy="1524000"/>
          </a:xfrm>
        </p:spPr>
        <p:txBody>
          <a:bodyPr/>
          <a:lstStyle/>
          <a:p>
            <a:pPr>
              <a:tabLst>
                <a:tab pos="1602277" algn="l"/>
              </a:tabLst>
            </a:pPr>
            <a:r>
              <a:rPr lang="en-US" sz="4000" dirty="0"/>
              <a:t>Design #2 – Revision 2</a:t>
            </a:r>
            <a:br>
              <a:rPr lang="en-US" sz="4000" dirty="0"/>
            </a:br>
            <a:r>
              <a:rPr lang="en-US" sz="4000" dirty="0"/>
              <a:t>Adding HIERARCHICAL ORGANIZATION (B3) &amp; 	LOCATION BREADCRUMBS (K6)</a:t>
            </a:r>
          </a:p>
        </p:txBody>
      </p:sp>
      <p:sp>
        <p:nvSpPr>
          <p:cNvPr id="5" name="Date Placeholder 2"/>
          <p:cNvSpPr>
            <a:spLocks noGrp="1"/>
          </p:cNvSpPr>
          <p:nvPr>
            <p:ph type="dt" sz="half" idx="10"/>
          </p:nvPr>
        </p:nvSpPr>
        <p:spPr/>
        <p:txBody>
          <a:bodyPr/>
          <a:lstStyle/>
          <a:p>
            <a:r>
              <a:rPr lang="en-US"/>
              <a:t>Autumn 2023</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96</a:t>
            </a:fld>
            <a:endParaRPr lang="en-US"/>
          </a:p>
        </p:txBody>
      </p:sp>
      <p:pic>
        <p:nvPicPr>
          <p:cNvPr id="95238" name="Picture 3" descr="task3"/>
          <p:cNvPicPr>
            <a:picLocks noChangeAspect="1" noChangeArrowheads="1"/>
          </p:cNvPicPr>
          <p:nvPr/>
        </p:nvPicPr>
        <p:blipFill>
          <a:blip r:embed="rId3" cstate="print">
            <a:extLst>
              <a:ext uri="{28A0092B-C50C-407E-A947-70E740481C1C}">
                <a14:useLocalDpi xmlns:a14="http://schemas.microsoft.com/office/drawing/2010/main" val="0"/>
              </a:ext>
            </a:extLst>
          </a:blip>
          <a:srcRect r="23535"/>
          <a:stretch>
            <a:fillRect/>
          </a:stretch>
        </p:blipFill>
        <p:spPr bwMode="auto">
          <a:xfrm>
            <a:off x="4467083" y="2108200"/>
            <a:ext cx="6006615" cy="589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04" name="AutoShape 4"/>
          <p:cNvSpPr>
            <a:spLocks noChangeArrowheads="1"/>
          </p:cNvSpPr>
          <p:nvPr/>
        </p:nvSpPr>
        <p:spPr bwMode="auto">
          <a:xfrm>
            <a:off x="4467083" y="2759129"/>
            <a:ext cx="5405337" cy="4572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204"/>
                                        </p:tgtEl>
                                        <p:attrNameLst>
                                          <p:attrName>style.visibility</p:attrName>
                                        </p:attrNameLst>
                                      </p:cBhvr>
                                      <p:to>
                                        <p:strVal val="visible"/>
                                      </p:to>
                                    </p:set>
                                    <p:animEffect transition="in" filter="dissolve">
                                      <p:cBhvr>
                                        <p:cTn id="7" dur="500"/>
                                        <p:tgtEl>
                                          <p:spTgt spid="1843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0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4000" dirty="0"/>
              <a:t>Design #2 – Revision 3 Hi-Fi Prototype </a:t>
            </a:r>
            <a:br>
              <a:rPr lang="en-US" sz="4000" dirty="0"/>
            </a:br>
            <a:r>
              <a:rPr lang="en-US" sz="4000" dirty="0"/>
              <a:t>Adding SEARCH ACTION MODULE (J1)</a:t>
            </a:r>
          </a:p>
        </p:txBody>
      </p:sp>
      <p:sp>
        <p:nvSpPr>
          <p:cNvPr id="5" name="Date Placeholder 2"/>
          <p:cNvSpPr>
            <a:spLocks noGrp="1"/>
          </p:cNvSpPr>
          <p:nvPr>
            <p:ph type="dt" sz="half" idx="10"/>
          </p:nvPr>
        </p:nvSpPr>
        <p:spPr/>
        <p:txBody>
          <a:bodyPr/>
          <a:lstStyle/>
          <a:p>
            <a:r>
              <a:rPr lang="en-US"/>
              <a:t>Autumn 2023</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97</a:t>
            </a:fld>
            <a:endParaRPr lang="en-US"/>
          </a:p>
        </p:txBody>
      </p:sp>
      <p:pic>
        <p:nvPicPr>
          <p:cNvPr id="9626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781" t="8333" r="24219" b="10417"/>
          <a:stretch>
            <a:fillRect/>
          </a:stretch>
        </p:blipFill>
        <p:spPr bwMode="auto">
          <a:xfrm>
            <a:off x="2394544" y="1320093"/>
            <a:ext cx="6496480" cy="5278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2" name="AutoShape 4"/>
          <p:cNvSpPr>
            <a:spLocks noChangeArrowheads="1"/>
          </p:cNvSpPr>
          <p:nvPr/>
        </p:nvSpPr>
        <p:spPr bwMode="auto">
          <a:xfrm>
            <a:off x="2475857" y="2311403"/>
            <a:ext cx="3065757" cy="364971"/>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5252"/>
                                        </p:tgtEl>
                                        <p:attrNameLst>
                                          <p:attrName>style.visibility</p:attrName>
                                        </p:attrNameLst>
                                      </p:cBhvr>
                                      <p:to>
                                        <p:strVal val="visible"/>
                                      </p:to>
                                    </p:set>
                                    <p:animEffect transition="in" filter="dissolve">
                                      <p:cBhvr>
                                        <p:cTn id="7" dur="500"/>
                                        <p:tgtEl>
                                          <p:spTgt spid="184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a:xfrm>
            <a:off x="639235" y="352425"/>
            <a:ext cx="11552767" cy="1143000"/>
          </a:xfrm>
        </p:spPr>
        <p:txBody>
          <a:bodyPr wrap="square" anchor="ctr">
            <a:normAutofit/>
          </a:bodyPr>
          <a:lstStyle/>
          <a:p>
            <a:r>
              <a:rPr lang="en-US" dirty="0"/>
              <a:t>Anything wrong here?</a:t>
            </a:r>
          </a:p>
        </p:txBody>
      </p:sp>
      <p:pic>
        <p:nvPicPr>
          <p:cNvPr id="1026" name="Picture 2" descr="Image">
            <a:extLst>
              <a:ext uri="{FF2B5EF4-FFF2-40B4-BE49-F238E27FC236}">
                <a16:creationId xmlns:a16="http://schemas.microsoft.com/office/drawing/2014/main" id="{D2BE70E6-F595-1EE1-F0FF-1914186A7A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253" y="1600200"/>
            <a:ext cx="6745484" cy="3541379"/>
          </a:xfrm>
          <a:prstGeom prst="rect">
            <a:avLst/>
          </a:prstGeom>
          <a:solidFill>
            <a:srgbClr val="FFFFFF"/>
          </a:solidFill>
        </p:spPr>
      </p:pic>
      <p:sp>
        <p:nvSpPr>
          <p:cNvPr id="1031" name="Text Placeholder 3">
            <a:extLst>
              <a:ext uri="{FF2B5EF4-FFF2-40B4-BE49-F238E27FC236}">
                <a16:creationId xmlns:a16="http://schemas.microsoft.com/office/drawing/2014/main" id="{A11777AA-D0C2-EE22-BE91-A9CA8FFF8E68}"/>
              </a:ext>
            </a:extLst>
          </p:cNvPr>
          <p:cNvSpPr>
            <a:spLocks noGrp="1"/>
          </p:cNvSpPr>
          <p:nvPr>
            <p:ph type="body" sz="half" idx="2"/>
          </p:nvPr>
        </p:nvSpPr>
        <p:spPr>
          <a:xfrm>
            <a:off x="7353619" y="1600200"/>
            <a:ext cx="4748733" cy="4724400"/>
          </a:xfrm>
        </p:spPr>
        <p:txBody>
          <a:bodyPr/>
          <a:lstStyle/>
          <a:p>
            <a:endParaRPr lang="en-US" dirty="0"/>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a:xfrm>
            <a:off x="0" y="6553200"/>
            <a:ext cx="2540000" cy="457200"/>
          </a:xfrm>
        </p:spPr>
        <p:txBody>
          <a:bodyPr wrap="square" anchor="t">
            <a:normAutofit/>
          </a:bodyPr>
          <a:lstStyle/>
          <a:p>
            <a:pPr>
              <a:spcAft>
                <a:spcPts val="600"/>
              </a:spcAft>
              <a:defRPr/>
            </a:pPr>
            <a:r>
              <a:rPr lang="en-US"/>
              <a:t>Autumn 2023</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3"/>
          </p:nvPr>
        </p:nvSpPr>
        <p:spPr>
          <a:xfrm>
            <a:off x="2545859" y="6553200"/>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4"/>
          </p:nvPr>
        </p:nvSpPr>
        <p:spPr>
          <a:xfrm>
            <a:off x="10871200" y="6553201"/>
            <a:ext cx="1320800" cy="457200"/>
          </a:xfrm>
        </p:spPr>
        <p:txBody>
          <a:bodyPr wrap="square" anchor="t">
            <a:normAutofit/>
          </a:bodyPr>
          <a:lstStyle/>
          <a:p>
            <a:pPr>
              <a:spcAft>
                <a:spcPts val="600"/>
              </a:spcAft>
            </a:pPr>
            <a:fld id="{0A6D5E96-B3FB-B340-83D1-D5031352BCCC}" type="slidenum">
              <a:rPr lang="en-US" smtClean="0"/>
              <a:pPr>
                <a:spcAft>
                  <a:spcPts val="600"/>
                </a:spcAft>
              </a:pPr>
              <a:t>98</a:t>
            </a:fld>
            <a:endParaRPr lang="en-US"/>
          </a:p>
        </p:txBody>
      </p:sp>
    </p:spTree>
    <p:extLst>
      <p:ext uri="{BB962C8B-B14F-4D97-AF65-F5344CB8AC3E}">
        <p14:creationId xmlns:p14="http://schemas.microsoft.com/office/powerpoint/2010/main" val="749244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a:xfrm>
            <a:off x="639235" y="352425"/>
            <a:ext cx="11552767" cy="1143000"/>
          </a:xfrm>
        </p:spPr>
        <p:txBody>
          <a:bodyPr wrap="square" anchor="ctr">
            <a:normAutofit/>
          </a:bodyPr>
          <a:lstStyle/>
          <a:p>
            <a:r>
              <a:rPr lang="en-US" dirty="0"/>
              <a:t>Anything wrong here?</a:t>
            </a:r>
          </a:p>
        </p:txBody>
      </p:sp>
      <p:pic>
        <p:nvPicPr>
          <p:cNvPr id="1026" name="Picture 2" descr="Image">
            <a:extLst>
              <a:ext uri="{FF2B5EF4-FFF2-40B4-BE49-F238E27FC236}">
                <a16:creationId xmlns:a16="http://schemas.microsoft.com/office/drawing/2014/main" id="{D2BE70E6-F595-1EE1-F0FF-1914186A7A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253" y="1600200"/>
            <a:ext cx="6745484" cy="3541379"/>
          </a:xfrm>
          <a:prstGeom prst="rect">
            <a:avLst/>
          </a:prstGeom>
          <a:solidFill>
            <a:srgbClr val="FFFFFF"/>
          </a:solidFill>
        </p:spPr>
      </p:pic>
      <p:sp>
        <p:nvSpPr>
          <p:cNvPr id="1031" name="Text Placeholder 3">
            <a:extLst>
              <a:ext uri="{FF2B5EF4-FFF2-40B4-BE49-F238E27FC236}">
                <a16:creationId xmlns:a16="http://schemas.microsoft.com/office/drawing/2014/main" id="{A11777AA-D0C2-EE22-BE91-A9CA8FFF8E68}"/>
              </a:ext>
            </a:extLst>
          </p:cNvPr>
          <p:cNvSpPr>
            <a:spLocks noGrp="1"/>
          </p:cNvSpPr>
          <p:nvPr>
            <p:ph type="body" sz="half" idx="2"/>
          </p:nvPr>
        </p:nvSpPr>
        <p:spPr>
          <a:xfrm>
            <a:off x="7353619" y="1600200"/>
            <a:ext cx="4748733" cy="4724400"/>
          </a:xfrm>
        </p:spPr>
        <p:txBody>
          <a:bodyPr/>
          <a:lstStyle/>
          <a:p>
            <a:r>
              <a:rPr lang="en-US" dirty="0"/>
              <a:t>Makes the default to switch to their browser overly easy</a:t>
            </a:r>
          </a:p>
          <a:p>
            <a:r>
              <a:rPr lang="en-US" dirty="0"/>
              <a:t>https://</a:t>
            </a:r>
            <a:r>
              <a:rPr lang="en-US" dirty="0" err="1"/>
              <a:t>twitter.com</a:t>
            </a:r>
            <a:r>
              <a:rPr lang="en-US" dirty="0"/>
              <a:t>/</a:t>
            </a:r>
            <a:r>
              <a:rPr lang="en-US" dirty="0" err="1"/>
              <a:t>mciarlo</a:t>
            </a:r>
            <a:r>
              <a:rPr lang="en-US" dirty="0"/>
              <a:t>/status/1549367530032185345</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a:xfrm>
            <a:off x="0" y="6553200"/>
            <a:ext cx="2540000" cy="457200"/>
          </a:xfrm>
        </p:spPr>
        <p:txBody>
          <a:bodyPr wrap="square" anchor="t">
            <a:normAutofit/>
          </a:bodyPr>
          <a:lstStyle/>
          <a:p>
            <a:pPr>
              <a:spcAft>
                <a:spcPts val="600"/>
              </a:spcAft>
              <a:defRPr/>
            </a:pPr>
            <a:r>
              <a:rPr lang="en-US"/>
              <a:t>Autumn 2023</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3"/>
          </p:nvPr>
        </p:nvSpPr>
        <p:spPr>
          <a:xfrm>
            <a:off x="2545859" y="6553200"/>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4"/>
          </p:nvPr>
        </p:nvSpPr>
        <p:spPr>
          <a:xfrm>
            <a:off x="10871200" y="6553201"/>
            <a:ext cx="1320800" cy="457200"/>
          </a:xfrm>
        </p:spPr>
        <p:txBody>
          <a:bodyPr wrap="square" anchor="t">
            <a:normAutofit/>
          </a:bodyPr>
          <a:lstStyle/>
          <a:p>
            <a:pPr>
              <a:spcAft>
                <a:spcPts val="600"/>
              </a:spcAft>
            </a:pPr>
            <a:fld id="{0A6D5E96-B3FB-B340-83D1-D5031352BCCC}" type="slidenum">
              <a:rPr lang="en-US" smtClean="0"/>
              <a:pPr>
                <a:spcAft>
                  <a:spcPts val="600"/>
                </a:spcAft>
              </a:pPr>
              <a:t>99</a:t>
            </a:fld>
            <a:endParaRPr lang="en-US"/>
          </a:p>
        </p:txBody>
      </p:sp>
    </p:spTree>
    <p:extLst>
      <p:ext uri="{BB962C8B-B14F-4D97-AF65-F5344CB8AC3E}">
        <p14:creationId xmlns:p14="http://schemas.microsoft.com/office/powerpoint/2010/main" val="4214483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13-usability-testing.pptx</Template>
  <TotalTime>17038</TotalTime>
  <Words>7081</Words>
  <Application>Microsoft Macintosh PowerPoint</Application>
  <PresentationFormat>Widescreen</PresentationFormat>
  <Paragraphs>1048</Paragraphs>
  <Slides>106</Slides>
  <Notes>103</Notes>
  <HiddenSlides>10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106</vt:i4>
      </vt:variant>
    </vt:vector>
  </HeadingPairs>
  <TitlesOfParts>
    <vt:vector size="118" baseType="lpstr">
      <vt:lpstr>Anaheim</vt:lpstr>
      <vt:lpstr>Arial</vt:lpstr>
      <vt:lpstr>Arial Black</vt:lpstr>
      <vt:lpstr>Gill Sans Light</vt:lpstr>
      <vt:lpstr>Helvetica</vt:lpstr>
      <vt:lpstr>Helvetica Light</vt:lpstr>
      <vt:lpstr>Montserrat SemiBold</vt:lpstr>
      <vt:lpstr>Times</vt:lpstr>
      <vt:lpstr>Times New Roman</vt:lpstr>
      <vt:lpstr>5_Summer HCI</vt:lpstr>
      <vt:lpstr>Simple Light</vt:lpstr>
      <vt:lpstr>Image</vt:lpstr>
      <vt:lpstr>Design Patterns</vt:lpstr>
      <vt:lpstr>Hall of Fame or Shame?</vt:lpstr>
      <vt:lpstr>Hall of Fame or Shame?</vt:lpstr>
      <vt:lpstr>Hall of Shame!</vt:lpstr>
      <vt:lpstr>Improved southwest.com</vt:lpstr>
      <vt:lpstr>Hall of Fame or Shame?</vt:lpstr>
      <vt:lpstr>Hall of Fame/Shame!</vt:lpstr>
      <vt:lpstr>Design Patterns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Web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 Solutions</vt:lpstr>
      <vt:lpstr>Design Patterns</vt:lpstr>
      <vt:lpstr>PowerPoint Presentation</vt:lpstr>
      <vt:lpstr>Using Design Patterns</vt:lpstr>
      <vt:lpstr>A Web of Design Patterns</vt:lpstr>
      <vt:lpstr>Web Design Patterns</vt:lpstr>
      <vt:lpstr>NAVIGATION BAR (K2)</vt:lpstr>
      <vt:lpstr>NAVIGATION BAR (K2)</vt:lpstr>
      <vt:lpstr>Pattern Groups</vt:lpstr>
      <vt:lpstr>PROCESS FUNNEL (H1)</vt:lpstr>
      <vt:lpstr>PROCESS FUNNEL (H1)</vt:lpstr>
      <vt:lpstr>PowerPoint Presentation</vt:lpstr>
      <vt:lpstr>PROCESS FUNNEL (H1)</vt:lpstr>
      <vt:lpstr>PowerPoint Presentation</vt:lpstr>
      <vt:lpstr>PowerPoint Presentation</vt:lpstr>
      <vt:lpstr>FLOATING WINDOWS (H6)</vt:lpstr>
      <vt:lpstr>FLOATING WINDOWS (H6)</vt:lpstr>
      <vt:lpstr>FLOATING WINDOWS (H6)</vt:lpstr>
      <vt:lpstr>FLOATING WINDOWS (H6)</vt:lpstr>
      <vt:lpstr>PROCESS FUNNEL (H1) Solution Diagram</vt:lpstr>
      <vt:lpstr>PROCESS FUNNEL (H1) Related Patterns</vt:lpstr>
      <vt:lpstr>Patterns Support Creativity</vt:lpstr>
      <vt:lpstr>Patterns Offer the Best of Principles, Guidelines &amp; Templates</vt:lpstr>
      <vt:lpstr>Format of Web Design Patterns</vt:lpstr>
      <vt:lpstr>PowerPoint Presentation</vt:lpstr>
      <vt:lpstr>PowerPoint Presentation</vt:lpstr>
      <vt:lpstr>Administrivia</vt:lpstr>
      <vt:lpstr>Grading on the Heuristic Eval Assignments</vt:lpstr>
      <vt:lpstr>PowerPoint Presentation</vt:lpstr>
      <vt:lpstr>PowerPoint Presentation</vt:lpstr>
      <vt:lpstr>PowerPoint Presentation</vt:lpstr>
      <vt:lpstr>PowerPoint Presentation</vt:lpstr>
      <vt:lpstr>PowerPoint Presentation</vt:lpstr>
      <vt:lpstr>Design Process</vt:lpstr>
      <vt:lpstr>Patterns in Exploration Phase</vt:lpstr>
      <vt:lpstr>Patterns in Exploration Phase</vt:lpstr>
      <vt:lpstr>Design Exploration Example</vt:lpstr>
      <vt:lpstr>Design #1 ALPHABETICAL ORGANIZATION (B5)</vt:lpstr>
      <vt:lpstr>Design #2 TASK-BASED ORGANIZATION (B4)</vt:lpstr>
      <vt:lpstr>Evaluating Which Design to Choose</vt:lpstr>
      <vt:lpstr>Evaluating Which Design to Choose</vt:lpstr>
      <vt:lpstr>Evaluating Which Design to Choose</vt:lpstr>
      <vt:lpstr>Evaluating Which Design to Choose</vt:lpstr>
      <vt:lpstr>Design #2 – Revision 1 Adding More Related Tasks</vt:lpstr>
      <vt:lpstr>Design #2 – Revision 2 Adding HIERARCHICAL ORGANIZATION (B3) &amp;  LOCATION BREADCRUMBS (K6)</vt:lpstr>
      <vt:lpstr>Design #2 – Revision 3 Hi-Fi Prototype  Adding SEARCH ACTION MODULE (J1)</vt:lpstr>
      <vt:lpstr>Anything wrong here?</vt:lpstr>
      <vt:lpstr>Anything wrong here?</vt:lpstr>
      <vt:lpstr>Anything wrong here?</vt:lpstr>
      <vt:lpstr>Dark Patterns (AKA Deceptive Patterns)</vt:lpstr>
      <vt:lpstr>PowerPoint Presentation</vt:lpstr>
      <vt:lpstr>Summary</vt:lpstr>
      <vt:lpstr>Further Reading Books on Web Design</vt:lpstr>
      <vt:lpstr>Further Reading Websites on Web Design</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the Web: An Introduction</dc:title>
  <dc:subject>User Interface Design, Prototyping, and Evaluation</dc:subject>
  <dc:creator>James A. Landay</dc:creator>
  <cp:keywords>usability, interface design, interaction design, user interface, user interface design, web, patterns, design patterns, web design patterns</cp:keywords>
  <cp:lastModifiedBy>James A Landay</cp:lastModifiedBy>
  <cp:revision>795</cp:revision>
  <cp:lastPrinted>2021-03-15T20:25:03Z</cp:lastPrinted>
  <dcterms:created xsi:type="dcterms:W3CDTF">1997-02-10T23:02:31Z</dcterms:created>
  <dcterms:modified xsi:type="dcterms:W3CDTF">2023-11-29T07:04:01Z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