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7" r:id="rId1"/>
  </p:sldMasterIdLst>
  <p:notesMasterIdLst>
    <p:notesMasterId r:id="rId53"/>
  </p:notesMasterIdLst>
  <p:handoutMasterIdLst>
    <p:handoutMasterId r:id="rId54"/>
  </p:handoutMasterIdLst>
  <p:sldIdLst>
    <p:sldId id="588" r:id="rId2"/>
    <p:sldId id="696" r:id="rId3"/>
    <p:sldId id="697" r:id="rId4"/>
    <p:sldId id="710" r:id="rId5"/>
    <p:sldId id="577" r:id="rId6"/>
    <p:sldId id="655" r:id="rId7"/>
    <p:sldId id="684" r:id="rId8"/>
    <p:sldId id="656" r:id="rId9"/>
    <p:sldId id="657" r:id="rId10"/>
    <p:sldId id="658" r:id="rId11"/>
    <p:sldId id="659" r:id="rId12"/>
    <p:sldId id="713" r:id="rId13"/>
    <p:sldId id="660" r:id="rId14"/>
    <p:sldId id="709" r:id="rId15"/>
    <p:sldId id="661" r:id="rId16"/>
    <p:sldId id="662" r:id="rId17"/>
    <p:sldId id="680" r:id="rId18"/>
    <p:sldId id="719" r:id="rId19"/>
    <p:sldId id="716" r:id="rId20"/>
    <p:sldId id="718" r:id="rId21"/>
    <p:sldId id="717" r:id="rId22"/>
    <p:sldId id="260" r:id="rId23"/>
    <p:sldId id="264" r:id="rId24"/>
    <p:sldId id="267" r:id="rId25"/>
    <p:sldId id="663" r:id="rId26"/>
    <p:sldId id="664" r:id="rId27"/>
    <p:sldId id="665" r:id="rId28"/>
    <p:sldId id="693" r:id="rId29"/>
    <p:sldId id="721" r:id="rId30"/>
    <p:sldId id="520" r:id="rId31"/>
    <p:sldId id="521" r:id="rId32"/>
    <p:sldId id="522" r:id="rId33"/>
    <p:sldId id="714" r:id="rId34"/>
    <p:sldId id="666" r:id="rId35"/>
    <p:sldId id="667" r:id="rId36"/>
    <p:sldId id="687" r:id="rId37"/>
    <p:sldId id="689" r:id="rId38"/>
    <p:sldId id="688" r:id="rId39"/>
    <p:sldId id="708" r:id="rId40"/>
    <p:sldId id="674" r:id="rId41"/>
    <p:sldId id="256" r:id="rId42"/>
    <p:sldId id="257" r:id="rId43"/>
    <p:sldId id="258" r:id="rId44"/>
    <p:sldId id="259" r:id="rId45"/>
    <p:sldId id="670" r:id="rId46"/>
    <p:sldId id="712" r:id="rId47"/>
    <p:sldId id="720" r:id="rId48"/>
    <p:sldId id="715" r:id="rId49"/>
    <p:sldId id="672" r:id="rId50"/>
    <p:sldId id="724" r:id="rId51"/>
    <p:sldId id="546" r:id="rId52"/>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688" userDrawn="1">
          <p15:clr>
            <a:srgbClr val="A4A3A4"/>
          </p15:clr>
        </p15:guide>
        <p15:guide id="2" pos="3904" userDrawn="1">
          <p15:clr>
            <a:srgbClr val="A4A3A4"/>
          </p15:clr>
        </p15:guide>
        <p15:guide id="3" orient="horz" pos="1656" userDrawn="1">
          <p15:clr>
            <a:srgbClr val="A4A3A4"/>
          </p15:clr>
        </p15:guide>
        <p15:guide id="4" pos="3392" userDrawn="1">
          <p15:clr>
            <a:srgbClr val="A4A3A4"/>
          </p15:clr>
        </p15:guide>
      </p15:sldGuideLst>
    </p:ext>
    <p:ext uri="{2D200454-40CA-4A62-9FC3-DE9A4176ACB9}">
      <p15:notesGuideLst xmlns:p15="http://schemas.microsoft.com/office/powerpoint/2012/main">
        <p15:guide id="1" orient="horz" pos="2234">
          <p15:clr>
            <a:srgbClr val="A4A3A4"/>
          </p15:clr>
        </p15:guide>
        <p15:guide id="2" pos="30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9300"/>
    <a:srgbClr val="FFFDAD"/>
    <a:srgbClr val="2C2C2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83573" autoAdjust="0"/>
  </p:normalViewPr>
  <p:slideViewPr>
    <p:cSldViewPr snapToGrid="0" snapToObjects="1" showGuides="1">
      <p:cViewPr varScale="1">
        <p:scale>
          <a:sx n="170" d="100"/>
          <a:sy n="170" d="100"/>
        </p:scale>
        <p:origin x="2328" y="8"/>
      </p:cViewPr>
      <p:guideLst>
        <p:guide orient="horz" pos="2688"/>
        <p:guide pos="3904"/>
        <p:guide orient="horz" pos="1656"/>
        <p:guide pos="33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844"/>
    </p:cViewPr>
  </p:sorterViewPr>
  <p:notesViewPr>
    <p:cSldViewPr snapToGrid="0" showGuides="1">
      <p:cViewPr>
        <p:scale>
          <a:sx n="150" d="100"/>
          <a:sy n="150" d="100"/>
        </p:scale>
        <p:origin x="6768" y="208"/>
      </p:cViewPr>
      <p:guideLst>
        <p:guide orient="horz" pos="2234"/>
        <p:guide pos="30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3581400" y="8915400"/>
            <a:ext cx="3170237" cy="481012"/>
          </a:xfrm>
          <a:prstGeom prst="rect">
            <a:avLst/>
          </a:prstGeom>
          <a:noFill/>
          <a:ln w="9525">
            <a:noFill/>
            <a:miter lim="800000"/>
            <a:headEnd/>
            <a:tailEnd/>
          </a:ln>
          <a:effectLst/>
        </p:spPr>
        <p:txBody>
          <a:bodyPr vert="horz" wrap="square" lIns="19796" tIns="0" rIns="19796" bIns="0" numCol="1" anchor="b" anchorCtr="0" compatLnSpc="1">
            <a:prstTxWarp prst="textNoShape">
              <a:avLst/>
            </a:prstTxWarp>
          </a:bodyPr>
          <a:lstStyle>
            <a:lvl1pPr algn="r" defTabSz="984250" eaLnBrk="0" hangingPunct="0">
              <a:defRPr sz="1000" i="1"/>
            </a:lvl1pPr>
          </a:lstStyle>
          <a:p>
            <a:fld id="{5E369B15-6733-2847-9519-DE9D15A7B827}" type="slidenum">
              <a:rPr lang="en-US">
                <a:latin typeface="Helvetica" panose="020B0604020202020204" pitchFamily="34" charset="0"/>
                <a:cs typeface="Helvetica" panose="020B0604020202020204" pitchFamily="34" charset="0"/>
              </a:rPr>
              <a:pPr/>
              <a:t>‹#›</a:t>
            </a:fld>
            <a:endParaRPr lang="en-US" dirty="0">
              <a:latin typeface="Helvetica" panose="020B0604020202020204" pitchFamily="34" charset="0"/>
              <a:cs typeface="Helvetica" panose="020B0604020202020204" pitchFamily="34" charset="0"/>
            </a:endParaRPr>
          </a:p>
        </p:txBody>
      </p:sp>
      <p:sp>
        <p:nvSpPr>
          <p:cNvPr id="5" name="Rectangle 6"/>
          <p:cNvSpPr>
            <a:spLocks noGrp="1" noChangeArrowheads="1"/>
          </p:cNvSpPr>
          <p:nvPr>
            <p:ph type="hdr" sz="quarter"/>
          </p:nvPr>
        </p:nvSpPr>
        <p:spPr bwMode="auto">
          <a:xfrm>
            <a:off x="609600" y="244818"/>
            <a:ext cx="5029200" cy="669582"/>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2023</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Tree>
    <p:extLst>
      <p:ext uri="{BB962C8B-B14F-4D97-AF65-F5344CB8AC3E}">
        <p14:creationId xmlns:p14="http://schemas.microsoft.com/office/powerpoint/2010/main" val="389839983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1T16:59:28.792"/>
    </inkml:context>
    <inkml:brush xml:id="br0">
      <inkml:brushProperty name="width" value="0.05" units="cm"/>
      <inkml:brushProperty name="height" value="0.05" units="cm"/>
      <inkml:brushProperty name="color" value="#E71224"/>
    </inkml:brush>
  </inkml:definitions>
  <inkml:trace contextRef="#ctx0" brushRef="#br0">684 64 24575,'-16'3'0,"0"1"0,-4 4 0,-7 6 0,-14 11 0,-20 17 0,20-13 0,-1 4 0,-9 10 0,-2 4 0,-3 6 0,1 4 0,4 1 0,4 1 0,9-4 0,6-1 0,-3 33 0,33-22 0,28-17 0,38-11 0,-9-23 0,8-5 0,23-1 0,7-4 0,-17-3 0,3-1 0,1-2-298,7 1 0,2-2 0,0 1 298,-3 1 0,0 0 0,-3 1 0,-7 2 0,-2 0 0,-3 1 0,17 3 0,-7 2 0,-19-1 0,-6-1 0,23-1 0,-27-9 0,-12-10 0,0-8 894,5-6-894,9-8 0,0-6 0,-5-4 0,-13-27 0,-22-8 0,-22-1 0,-17 12 0,-12 33 0,-9 13 0,-21 4 0,20 8 0,-5 0 0,-13-6 0,-4-3 0,-6-3 0,-1-3 0,3-2 0,1 0 0,8 0 0,3 1 0,9 4 0,2 1 0,-40-13 0,10 11 0,12 10 0,16 9 0,15 8 0,7 5 0,-1 0 0,-9-1 0,-18-7 0,-10-6 0,-3-3 0,13 0 0,24 5 0,18 3 0,13 3 0,8 1 0,-3-1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01T16:59:32.410"/>
    </inkml:context>
    <inkml:brush xml:id="br0">
      <inkml:brushProperty name="width" value="0.05" units="cm"/>
      <inkml:brushProperty name="height" value="0.05" units="cm"/>
      <inkml:brushProperty name="color" value="#E71224"/>
    </inkml:brush>
  </inkml:definitions>
  <inkml:trace contextRef="#ctx0" brushRef="#br0">1182 87 14986,'-18'-7'0,"-18"-3"4043,-21-2-4043,-18 3 1658,-19 3-1658,-2 8 897,1 6-897,-3 10 1495,48-6 1,1 4-1496,-2 3 0,0 2 0,-1 4 0,1 2 0,4 2 0,2 1 0,-30 29 0,18-4 0,16-4 0,13-2 0,12 5 0,17 11 0,26 12 0,2-33 0,7-1 0,13 3 0,7-3 0,10 0 0,3-4 0,-3-5 0,-1-3 0,-4-3 0,-1-4 0,-3-4 0,-1-3 0,-4-6 0,1-5 0,0-4 0,-1-5 0,35-20 0,-28-15 0,-17-5 0,-11 1 0,-2 3 0,-1 0 0,-1-2 0,-4-8 0,-7-10 0,-9-6 0,-4-1 0,-3 11 0,0 8 0,-1 6 0,-5-4 0,-6-9 0,-6-1 0,-4 2 0,-2 9 0,-2 9 0,-3 6 0,-7 6 0,-11 3 0,-18 2 0,-23-2 0,-9 2 0,4 3 0,17 7 0,26 5 0,18 2 0,16 1 0,11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62" name="Rectangle 2"/>
          <p:cNvSpPr>
            <a:spLocks noGrp="1" noChangeArrowheads="1"/>
          </p:cNvSpPr>
          <p:nvPr>
            <p:ph type="hdr" sz="quarter"/>
          </p:nvPr>
        </p:nvSpPr>
        <p:spPr bwMode="auto">
          <a:xfrm>
            <a:off x="0" y="0"/>
            <a:ext cx="3189288" cy="4730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lvl1pPr defTabSz="950913" eaLnBrk="0" hangingPunct="0">
              <a:defRPr sz="1200">
                <a:latin typeface="Times New Roman" pitchFamily="18" charset="0"/>
                <a:ea typeface="+mn-ea"/>
              </a:defRPr>
            </a:lvl1pPr>
          </a:lstStyle>
          <a:p>
            <a:pPr>
              <a:defRPr/>
            </a:pPr>
            <a:endParaRPr lang="en-US"/>
          </a:p>
        </p:txBody>
      </p:sp>
      <p:sp>
        <p:nvSpPr>
          <p:cNvPr id="450563" name="Rectangle 3"/>
          <p:cNvSpPr>
            <a:spLocks noGrp="1" noChangeArrowheads="1"/>
          </p:cNvSpPr>
          <p:nvPr>
            <p:ph type="dt" idx="1"/>
          </p:nvPr>
        </p:nvSpPr>
        <p:spPr bwMode="auto">
          <a:xfrm>
            <a:off x="4144963" y="0"/>
            <a:ext cx="3189287" cy="4730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lvl1pPr algn="r" defTabSz="950913" eaLnBrk="0" hangingPunct="0">
              <a:defRPr sz="1200">
                <a:latin typeface="Times New Roman" pitchFamily="18" charset="0"/>
                <a:ea typeface="+mn-ea"/>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406400" y="709613"/>
            <a:ext cx="6443663" cy="362585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50565" name="Rectangle 5"/>
          <p:cNvSpPr>
            <a:spLocks noGrp="1" noChangeArrowheads="1"/>
          </p:cNvSpPr>
          <p:nvPr>
            <p:ph type="body" sz="quarter" idx="3"/>
          </p:nvPr>
        </p:nvSpPr>
        <p:spPr bwMode="auto">
          <a:xfrm>
            <a:off x="955675" y="4572000"/>
            <a:ext cx="5422900" cy="4333875"/>
          </a:xfrm>
          <a:prstGeom prst="rect">
            <a:avLst/>
          </a:prstGeom>
          <a:noFill/>
          <a:ln w="12700">
            <a:noFill/>
            <a:miter lim="800000"/>
            <a:headEnd type="none" w="sm" len="sm"/>
            <a:tailEnd type="none" w="sm" len="sm"/>
          </a:ln>
          <a:effectLst/>
        </p:spPr>
        <p:txBody>
          <a:bodyPr vert="horz" wrap="square" lIns="95019" tIns="47510" rIns="95019" bIns="4751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566" name="Rectangle 6"/>
          <p:cNvSpPr>
            <a:spLocks noGrp="1" noChangeArrowheads="1"/>
          </p:cNvSpPr>
          <p:nvPr>
            <p:ph type="ftr" sz="quarter" idx="4"/>
          </p:nvPr>
        </p:nvSpPr>
        <p:spPr bwMode="auto">
          <a:xfrm>
            <a:off x="0" y="9142413"/>
            <a:ext cx="3189288" cy="473075"/>
          </a:xfrm>
          <a:prstGeom prst="rect">
            <a:avLst/>
          </a:prstGeom>
          <a:noFill/>
          <a:ln w="12700">
            <a:noFill/>
            <a:miter lim="800000"/>
            <a:headEnd type="none" w="sm" len="sm"/>
            <a:tailEnd type="none" w="sm" len="sm"/>
          </a:ln>
          <a:effectLst/>
        </p:spPr>
        <p:txBody>
          <a:bodyPr vert="horz" wrap="square" lIns="95019" tIns="47510" rIns="95019" bIns="47510" numCol="1" anchor="b" anchorCtr="0" compatLnSpc="1">
            <a:prstTxWarp prst="textNoShape">
              <a:avLst/>
            </a:prstTxWarp>
          </a:bodyPr>
          <a:lstStyle>
            <a:lvl1pPr defTabSz="950913" eaLnBrk="0" hangingPunct="0">
              <a:defRPr sz="1200">
                <a:latin typeface="Times New Roman" pitchFamily="18" charset="0"/>
                <a:ea typeface="+mn-ea"/>
              </a:defRPr>
            </a:lvl1pPr>
          </a:lstStyle>
          <a:p>
            <a:pPr>
              <a:defRPr/>
            </a:pPr>
            <a:endParaRPr lang="en-US"/>
          </a:p>
        </p:txBody>
      </p:sp>
      <p:sp>
        <p:nvSpPr>
          <p:cNvPr id="450567" name="Rectangle 7"/>
          <p:cNvSpPr>
            <a:spLocks noGrp="1" noChangeArrowheads="1"/>
          </p:cNvSpPr>
          <p:nvPr>
            <p:ph type="sldNum" sz="quarter" idx="5"/>
          </p:nvPr>
        </p:nvSpPr>
        <p:spPr bwMode="auto">
          <a:xfrm>
            <a:off x="4144963" y="9142413"/>
            <a:ext cx="3189287" cy="473075"/>
          </a:xfrm>
          <a:prstGeom prst="rect">
            <a:avLst/>
          </a:prstGeom>
          <a:noFill/>
          <a:ln w="12700">
            <a:noFill/>
            <a:miter lim="800000"/>
            <a:headEnd type="none" w="sm" len="sm"/>
            <a:tailEnd type="none" w="sm" len="sm"/>
          </a:ln>
          <a:effectLst/>
        </p:spPr>
        <p:txBody>
          <a:bodyPr vert="horz" wrap="square" lIns="95019" tIns="47510" rIns="95019" bIns="47510" numCol="1" anchor="b" anchorCtr="0" compatLnSpc="1">
            <a:prstTxWarp prst="textNoShape">
              <a:avLst/>
            </a:prstTxWarp>
          </a:bodyPr>
          <a:lstStyle>
            <a:lvl1pPr algn="r" defTabSz="950913" eaLnBrk="0" hangingPunct="0">
              <a:defRPr sz="1200"/>
            </a:lvl1pPr>
          </a:lstStyle>
          <a:p>
            <a:fld id="{E3F14935-C881-AF49-9662-C30E6E11EAF2}" type="slidenum">
              <a:rPr lang="en-US"/>
              <a:pPr/>
              <a:t>‹#›</a:t>
            </a:fld>
            <a:endParaRPr lang="en-US"/>
          </a:p>
        </p:txBody>
      </p:sp>
    </p:spTree>
    <p:extLst>
      <p:ext uri="{BB962C8B-B14F-4D97-AF65-F5344CB8AC3E}">
        <p14:creationId xmlns:p14="http://schemas.microsoft.com/office/powerpoint/2010/main" val="3345741991"/>
      </p:ext>
    </p:extLst>
  </p:cSld>
  <p:clrMap bg1="lt1" tx1="dk1" bg2="lt2" tx2="dk2" accent1="accent1" accent2="accent2" accent3="accent3" accent4="accent4" accent5="accent5" accent6="accent6" hlink="hlink" folHlink="folHlink"/>
  <p:hf hdr="0" ftr="0" dt="0"/>
  <p:notesStyle>
    <a:lvl1pPr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bit.ly/HE-cs147-23au"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a:t>
            </a:fld>
            <a:endParaRPr lang="en-US" sz="1000"/>
          </a:p>
        </p:txBody>
      </p:sp>
      <p:sp>
        <p:nvSpPr>
          <p:cNvPr id="72706" name="Rectangle 2"/>
          <p:cNvSpPr>
            <a:spLocks noGrp="1" noRot="1" noChangeAspect="1" noChangeArrowheads="1" noTextEdit="1"/>
          </p:cNvSpPr>
          <p:nvPr>
            <p:ph type="sldImg"/>
          </p:nvPr>
        </p:nvSpPr>
        <p:spPr>
          <a:xfrm>
            <a:off x="406400" y="709613"/>
            <a:ext cx="6443663" cy="3625850"/>
          </a:xfrm>
          <a:ln cap="flat"/>
        </p:spPr>
      </p:sp>
      <p:sp>
        <p:nvSpPr>
          <p:cNvPr id="727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Ended on time but had to go really fast because I took way too long on HE (78 min to the break</a:t>
            </a:r>
            <a:r>
              <a:rPr lang="en-US"/>
              <a:t>, which I cut to 15 min)</a:t>
            </a: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last year ---</a:t>
            </a:r>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Didn’t get to break until 68 min in so gave 20 min break but probably should get there 5 min quicker to give more time to exercise, but it went ok.</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 last year ----</a:t>
            </a:r>
          </a:p>
          <a:p>
            <a:pPr marL="0" marR="0" lvl="0" indent="0" algn="l" defTabSz="949325"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49325" rtl="0" eaLnBrk="0" fontAlgn="base" latinLnBrk="0" hangingPunct="0">
              <a:lnSpc>
                <a:spcPct val="100000"/>
              </a:lnSpc>
              <a:spcBef>
                <a:spcPct val="30000"/>
              </a:spcBef>
              <a:spcAft>
                <a:spcPct val="0"/>
              </a:spcAft>
              <a:buClrTx/>
              <a:buSzTx/>
              <a:buFontTx/>
              <a:buNone/>
              <a:tabLst/>
              <a:defRPr/>
            </a:pPr>
            <a:r>
              <a:rPr lang="en-US" dirty="0"/>
              <a:t>break at 60 min in (20 minutes for teams) +15 min exercise + 10 min discussion + 5 min wrap up [finished on time!] – started 5 min late</a:t>
            </a:r>
          </a:p>
          <a:p>
            <a:endParaRPr lang="en-US" dirty="0"/>
          </a:p>
        </p:txBody>
      </p:sp>
    </p:spTree>
    <p:extLst>
      <p:ext uri="{BB962C8B-B14F-4D97-AF65-F5344CB8AC3E}">
        <p14:creationId xmlns:p14="http://schemas.microsoft.com/office/powerpoint/2010/main" val="211985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595C3F4-B209-3445-AE5D-8411BD76B347}" type="slidenum">
              <a:rPr lang="en-US" sz="1200"/>
              <a:pPr/>
              <a:t>10</a:t>
            </a:fld>
            <a:endParaRPr lang="en-US" sz="1200"/>
          </a:p>
        </p:txBody>
      </p:sp>
      <p:sp>
        <p:nvSpPr>
          <p:cNvPr id="5325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5325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What does this dialog box at left or Shazam at right tell me?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H1: Visibility of system status... what is it doing? Is it working or has it crashed.</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This is a real dialog box.</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What is wrong with it?</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The language "registered protocol" has no meaning to a user. It doesn't </a:t>
            </a:r>
            <a:r>
              <a:rPr lang="en-US" sz="1200" b="1" dirty="0">
                <a:latin typeface="Helvetica Light"/>
                <a:cs typeface="Helvetica Light"/>
              </a:rPr>
              <a:t>match</a:t>
            </a:r>
            <a:r>
              <a:rPr lang="en-US" sz="1200" dirty="0">
                <a:latin typeface="Helvetica Light"/>
                <a:cs typeface="Helvetica Light"/>
              </a:rPr>
              <a:t> anything in the real world that they deal with.</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err="1">
                <a:latin typeface="Helvetica Light"/>
                <a:cs typeface="Helvetica Light"/>
              </a:rPr>
              <a:t>DuoLingo</a:t>
            </a:r>
            <a:r>
              <a:rPr lang="en-US" sz="1200" dirty="0">
                <a:latin typeface="Helvetica Light"/>
                <a:cs typeface="Helvetica Light"/>
              </a:rPr>
              <a:t> – no way when practicing to ask to “test out” like in other parts of the UI. Need to quit &amp; go select the function. (courtesy Armando </a:t>
            </a:r>
            <a:r>
              <a:rPr lang="en-US" sz="1200" dirty="0" err="1">
                <a:latin typeface="Helvetica Light"/>
                <a:cs typeface="Helvetica Light"/>
              </a:rPr>
              <a:t>Mota</a:t>
            </a:r>
            <a:r>
              <a:rPr lang="en-US" sz="1200" dirty="0">
                <a:latin typeface="Helvetica Light"/>
                <a:cs typeface="Helvetica Light"/>
              </a:rPr>
              <a:t>) </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[ADVANCE]</a:t>
            </a:r>
          </a:p>
          <a:p>
            <a:pPr marL="0" marR="0" indent="0" algn="l" defTabSz="949325" rtl="0" eaLnBrk="0" fontAlgn="base" latinLnBrk="0" hangingPunct="0">
              <a:lnSpc>
                <a:spcPct val="100000"/>
              </a:lnSpc>
              <a:spcBef>
                <a:spcPct val="30000"/>
              </a:spcBef>
              <a:spcAft>
                <a:spcPct val="0"/>
              </a:spcAft>
              <a:buClrTx/>
              <a:buSzTx/>
              <a:buFontTx/>
              <a:buNone/>
              <a:tabLst/>
              <a:defRPr/>
            </a:pPr>
            <a:r>
              <a:rPr lang="en-US" sz="1200" dirty="0">
                <a:latin typeface="Helvetica Light"/>
                <a:cs typeface="Helvetica Light"/>
              </a:rPr>
              <a:t>This shows a lack of user control &amp; freedom.</a:t>
            </a:r>
          </a:p>
          <a:p>
            <a:endParaRPr lang="en-US" dirty="0"/>
          </a:p>
        </p:txBody>
      </p:sp>
    </p:spTree>
    <p:extLst>
      <p:ext uri="{BB962C8B-B14F-4D97-AF65-F5344CB8AC3E}">
        <p14:creationId xmlns:p14="http://schemas.microsoft.com/office/powerpoint/2010/main" val="1124396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69811A55-B008-4846-B07D-24FE9999A5BB}" type="slidenum">
              <a:rPr lang="en-US" sz="1200"/>
              <a:pPr/>
              <a:t>11</a:t>
            </a:fld>
            <a:endParaRPr lang="en-US" sz="1200"/>
          </a:p>
        </p:txBody>
      </p:sp>
      <p:sp>
        <p:nvSpPr>
          <p:cNvPr id="56323" name="Rectangle 2"/>
          <p:cNvSpPr>
            <a:spLocks noGrp="1" noRot="1" noChangeAspect="1" noChangeArrowheads="1" noTextEdit="1"/>
          </p:cNvSpPr>
          <p:nvPr>
            <p:ph type="sldImg"/>
          </p:nvPr>
        </p:nvSpPr>
        <p:spPr>
          <a:xfrm>
            <a:off x="468313" y="725488"/>
            <a:ext cx="6380162" cy="3589337"/>
          </a:xfrm>
          <a:ln/>
        </p:spPr>
      </p:sp>
      <p:sp>
        <p:nvSpPr>
          <p:cNvPr id="56324" name="Rectangle 3"/>
          <p:cNvSpPr>
            <a:spLocks noGrp="1" noChangeArrowheads="1"/>
          </p:cNvSpPr>
          <p:nvPr>
            <p:ph type="body" idx="1"/>
          </p:nvPr>
        </p:nvSpPr>
        <p:spPr>
          <a:xfrm>
            <a:off x="976313" y="4559300"/>
            <a:ext cx="5362575" cy="4321175"/>
          </a:xfrm>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p>
            <a:r>
              <a:rPr lang="en-US" dirty="0"/>
              <a:t>These are all from the same UI (w/ text removed)… what’s the problem?</a:t>
            </a:r>
            <a:r>
              <a:rPr lang="en-US" baseline="0" dirty="0"/>
              <a:t> Why? </a:t>
            </a:r>
          </a:p>
          <a:p>
            <a:r>
              <a:rPr lang="en-US" baseline="0" dirty="0"/>
              <a:t>[ADVANCE]</a:t>
            </a:r>
          </a:p>
          <a:p>
            <a:r>
              <a:rPr lang="en-US" baseline="0" dirty="0"/>
              <a:t>(-&gt; consistency)</a:t>
            </a:r>
          </a:p>
          <a:p>
            <a:r>
              <a:rPr lang="en-US" baseline="0" dirty="0"/>
              <a:t>[ADVANCE]</a:t>
            </a:r>
          </a:p>
          <a:p>
            <a:r>
              <a:rPr lang="en-US" baseline="0" dirty="0"/>
              <a:t>What does a text field like this lead to?</a:t>
            </a:r>
          </a:p>
          <a:p>
            <a:r>
              <a:rPr lang="en-US" baseline="0" dirty="0"/>
              <a:t>[ADVANCE]</a:t>
            </a:r>
          </a:p>
          <a:p>
            <a:r>
              <a:rPr lang="en-US" baseline="0" dirty="0"/>
              <a:t>Errors. That is why you want to prevent it. One key way to prevent it is</a:t>
            </a:r>
          </a:p>
          <a:p>
            <a:r>
              <a:rPr lang="en-US" baseline="0" dirty="0"/>
              <a:t>Recognition rather than recall. Show me the format. Don’t make me remember it.</a:t>
            </a:r>
          </a:p>
          <a:p>
            <a:r>
              <a:rPr lang="en-US" dirty="0"/>
              <a:t>[ADVANCE]</a:t>
            </a:r>
          </a:p>
          <a:p>
            <a:r>
              <a:rPr lang="en-US" dirty="0"/>
              <a:t>Even better, parse it as I type it in!</a:t>
            </a:r>
          </a:p>
          <a:p>
            <a:endParaRPr lang="en-US" dirty="0"/>
          </a:p>
        </p:txBody>
      </p:sp>
    </p:spTree>
    <p:extLst>
      <p:ext uri="{BB962C8B-B14F-4D97-AF65-F5344CB8AC3E}">
        <p14:creationId xmlns:p14="http://schemas.microsoft.com/office/powerpoint/2010/main" val="137247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69811A55-B008-4846-B07D-24FE9999A5BB}" type="slidenum">
              <a:rPr lang="en-US" sz="1200"/>
              <a:pPr/>
              <a:t>12</a:t>
            </a:fld>
            <a:endParaRPr lang="en-US" sz="1200"/>
          </a:p>
        </p:txBody>
      </p:sp>
      <p:sp>
        <p:nvSpPr>
          <p:cNvPr id="56323" name="Rectangle 2"/>
          <p:cNvSpPr>
            <a:spLocks noGrp="1" noRot="1" noChangeAspect="1" noChangeArrowheads="1" noTextEdit="1"/>
          </p:cNvSpPr>
          <p:nvPr>
            <p:ph type="sldImg"/>
          </p:nvPr>
        </p:nvSpPr>
        <p:spPr>
          <a:xfrm>
            <a:off x="468313" y="725488"/>
            <a:ext cx="6380162" cy="3589337"/>
          </a:xfrm>
          <a:ln/>
        </p:spPr>
      </p:sp>
      <p:sp>
        <p:nvSpPr>
          <p:cNvPr id="56324" name="Rectangle 3"/>
          <p:cNvSpPr>
            <a:spLocks noGrp="1" noChangeArrowheads="1"/>
          </p:cNvSpPr>
          <p:nvPr>
            <p:ph type="body" idx="1"/>
          </p:nvPr>
        </p:nvSpPr>
        <p:spPr>
          <a:xfrm>
            <a:off x="976313" y="4559300"/>
            <a:ext cx="5362575" cy="4321175"/>
          </a:xfrm>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r>
              <a:rPr lang="en-US" dirty="0"/>
              <a:t>This is from Dribble. </a:t>
            </a:r>
          </a:p>
          <a:p>
            <a:r>
              <a:rPr lang="en-US" dirty="0"/>
              <a:t>[ADVANCE]</a:t>
            </a:r>
          </a:p>
          <a:p>
            <a:r>
              <a:rPr lang="en-US" dirty="0"/>
              <a:t>To Like an image you can click the “Like” icon. But you can also just hit the keyboard shortcut of “L”. </a:t>
            </a:r>
          </a:p>
          <a:p>
            <a:r>
              <a:rPr lang="en-US" dirty="0"/>
              <a:t>[ADVANCE]</a:t>
            </a:r>
          </a:p>
          <a:p>
            <a:r>
              <a:rPr lang="en-US" dirty="0"/>
              <a:t>This is an example of flexibility and efficiency and use.</a:t>
            </a:r>
          </a:p>
          <a:p>
            <a:r>
              <a:rPr lang="en-US" dirty="0"/>
              <a:t>For example, give power users a way to do things more quickly.</a:t>
            </a:r>
          </a:p>
          <a:p>
            <a:endParaRPr lang="en-US" dirty="0"/>
          </a:p>
        </p:txBody>
      </p:sp>
    </p:spTree>
    <p:extLst>
      <p:ext uri="{BB962C8B-B14F-4D97-AF65-F5344CB8AC3E}">
        <p14:creationId xmlns:p14="http://schemas.microsoft.com/office/powerpoint/2010/main" val="1083878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13</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Notice the difference between these two boarding passes.</a:t>
            </a:r>
          </a:p>
          <a:p>
            <a:r>
              <a:rPr lang="en-US" dirty="0"/>
              <a:t>The first one, all the information is presented in pretty much the same way. Barely any font size differences. Its ugly and there is a lot of information that may mean nothing to the passenger.</a:t>
            </a:r>
          </a:p>
          <a:p>
            <a:r>
              <a:rPr lang="en-US" dirty="0"/>
              <a:t>[ADVANCE]</a:t>
            </a:r>
          </a:p>
          <a:p>
            <a:r>
              <a:rPr lang="en-US" dirty="0"/>
              <a:t>The second is an example of aesthetic &amp; minimalist design. It uses both whitespace and size to point out the important elements. And it simply includes less information and leaves other information for the bar/QR code.</a:t>
            </a:r>
          </a:p>
          <a:p>
            <a:endParaRPr lang="en-US" dirty="0"/>
          </a:p>
          <a:p>
            <a:endParaRPr lang="en-US" dirty="0"/>
          </a:p>
          <a:p>
            <a:endParaRPr lang="en-US" dirty="0"/>
          </a:p>
        </p:txBody>
      </p:sp>
    </p:spTree>
    <p:extLst>
      <p:ext uri="{BB962C8B-B14F-4D97-AF65-F5344CB8AC3E}">
        <p14:creationId xmlns:p14="http://schemas.microsoft.com/office/powerpoint/2010/main" val="997919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14</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A message from windows</a:t>
            </a:r>
          </a:p>
          <a:p>
            <a:r>
              <a:rPr lang="en-US" dirty="0"/>
              <a:t>Yes!!!!</a:t>
            </a:r>
          </a:p>
          <a:p>
            <a:r>
              <a:rPr lang="en-US" dirty="0"/>
              <a:t>[ADVANCE]</a:t>
            </a:r>
          </a:p>
          <a:p>
            <a:r>
              <a:rPr lang="en-US" dirty="0"/>
              <a:t>Galaxy S4 message</a:t>
            </a:r>
          </a:p>
          <a:p>
            <a:r>
              <a:rPr lang="en-US" dirty="0"/>
              <a:t>"Unfortunately, Contacts has stopped.... OK"</a:t>
            </a:r>
          </a:p>
          <a:p>
            <a:r>
              <a:rPr lang="en-US" dirty="0"/>
              <a:t>No, it is not OK. If you know about this, you restart it!</a:t>
            </a:r>
          </a:p>
          <a:p>
            <a:r>
              <a:rPr lang="en-US" dirty="0"/>
              <a:t>[ADVANCE]</a:t>
            </a:r>
          </a:p>
          <a:p>
            <a:r>
              <a:rPr lang="en-US" dirty="0"/>
              <a:t>You need good error messages so users can recognize what is wrong, and diagnose how to fix it, and then recover.</a:t>
            </a:r>
          </a:p>
          <a:p>
            <a:r>
              <a:rPr lang="en-US" dirty="0"/>
              <a:t>Even better... </a:t>
            </a:r>
          </a:p>
          <a:p>
            <a:r>
              <a:rPr lang="en-US" dirty="0"/>
              <a:t>[ADVANCE]</a:t>
            </a:r>
          </a:p>
        </p:txBody>
      </p:sp>
    </p:spTree>
    <p:extLst>
      <p:ext uri="{BB962C8B-B14F-4D97-AF65-F5344CB8AC3E}">
        <p14:creationId xmlns:p14="http://schemas.microsoft.com/office/powerpoint/2010/main" val="2603477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55A1CB05-890A-A746-B53B-B90B479F91B2}" type="slidenum">
              <a:rPr lang="en-US" sz="1200"/>
              <a:pPr/>
              <a:t>15</a:t>
            </a:fld>
            <a:endParaRPr lang="en-US" sz="1200"/>
          </a:p>
        </p:txBody>
      </p:sp>
      <p:sp>
        <p:nvSpPr>
          <p:cNvPr id="6041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042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Help them prevent it!</a:t>
            </a:r>
          </a:p>
        </p:txBody>
      </p:sp>
    </p:spTree>
    <p:extLst>
      <p:ext uri="{BB962C8B-B14F-4D97-AF65-F5344CB8AC3E}">
        <p14:creationId xmlns:p14="http://schemas.microsoft.com/office/powerpoint/2010/main" val="395069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16</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There are a few key points to good error messages.</a:t>
            </a:r>
          </a:p>
          <a:p>
            <a:r>
              <a:rPr lang="en-US" dirty="0"/>
              <a:t>Clearly indicate what has gone wrong</a:t>
            </a:r>
          </a:p>
          <a:p>
            <a:r>
              <a:rPr lang="en-US" dirty="0"/>
              <a:t>[ADVANCE]</a:t>
            </a:r>
          </a:p>
          <a:p>
            <a:r>
              <a:rPr lang="en-US" dirty="0"/>
              <a:t>Make sure it is human readable</a:t>
            </a:r>
          </a:p>
          <a:p>
            <a:r>
              <a:rPr lang="en-US" dirty="0"/>
              <a:t>[ADVANCE]</a:t>
            </a:r>
          </a:p>
          <a:p>
            <a:r>
              <a:rPr lang="en-US" dirty="0"/>
              <a:t>Be polite</a:t>
            </a:r>
          </a:p>
          <a:p>
            <a:r>
              <a:rPr lang="en-US" dirty="0"/>
              <a:t>[ADVANCE]</a:t>
            </a:r>
          </a:p>
          <a:p>
            <a:r>
              <a:rPr lang="en-US" dirty="0"/>
              <a:t>Describe what the problem is</a:t>
            </a:r>
          </a:p>
          <a:p>
            <a:r>
              <a:rPr lang="en-US" dirty="0"/>
              <a:t>[ADVANCE]</a:t>
            </a:r>
          </a:p>
          <a:p>
            <a:r>
              <a:rPr lang="en-US" dirty="0"/>
              <a:t>Explain how to fix the problem</a:t>
            </a:r>
          </a:p>
          <a:p>
            <a:r>
              <a:rPr lang="en-US" dirty="0"/>
              <a:t>[ADVANCE]</a:t>
            </a:r>
          </a:p>
          <a:p>
            <a:r>
              <a:rPr lang="en-US" dirty="0"/>
              <a:t>And make sure it is highly noticeable (we saw examples of that in the hall of fame/shame in the last lecture).</a:t>
            </a:r>
          </a:p>
          <a:p>
            <a:endParaRPr lang="en-US" dirty="0"/>
          </a:p>
          <a:p>
            <a:endParaRPr lang="en-US" dirty="0"/>
          </a:p>
        </p:txBody>
      </p:sp>
    </p:spTree>
    <p:extLst>
      <p:ext uri="{BB962C8B-B14F-4D97-AF65-F5344CB8AC3E}">
        <p14:creationId xmlns:p14="http://schemas.microsoft.com/office/powerpoint/2010/main" val="53648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17</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139747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18</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We’ve added these next 2 heuristics to Nielsen’s 10.</a:t>
            </a:r>
          </a:p>
          <a:p>
            <a:endParaRPr lang="en-US" dirty="0"/>
          </a:p>
          <a:p>
            <a:r>
              <a:rPr lang="en-US" dirty="0"/>
              <a:t>The first is about making your applications accessible.</a:t>
            </a:r>
          </a:p>
          <a:p>
            <a:endParaRPr lang="en-US" dirty="0"/>
          </a:p>
          <a:p>
            <a:r>
              <a:rPr lang="en-US" dirty="0"/>
              <a:t>… allow alternate input methods. For example, Glucose Buddy has an emphasis on non-keyboard input to make onboarding easier. There is no reason to make users type in these things.</a:t>
            </a:r>
          </a:p>
          <a:p>
            <a:r>
              <a:rPr lang="en-US" dirty="0"/>
              <a:t>[ADVANCE]</a:t>
            </a:r>
          </a:p>
          <a:p>
            <a:r>
              <a:rPr lang="en-US" dirty="0"/>
              <a:t>Low-vision users are a large percentage of the disabilities that users have. So, it is important to make content legible with distinguishable contrast and size. See how “Be My Eyes” has clear contrast, and large buttons to make it usable for people with visual impairments.</a:t>
            </a:r>
          </a:p>
          <a:p>
            <a:r>
              <a:rPr lang="en-US" dirty="0"/>
              <a:t>[ADVANCE]</a:t>
            </a:r>
          </a:p>
        </p:txBody>
      </p:sp>
    </p:spTree>
    <p:extLst>
      <p:ext uri="{BB962C8B-B14F-4D97-AF65-F5344CB8AC3E}">
        <p14:creationId xmlns:p14="http://schemas.microsoft.com/office/powerpoint/2010/main" val="238160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19</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NY Times does a good job of having a text hierarchy with clear headings so that a blind individual using a screen reader can skip through without having to listen to all of the text.</a:t>
            </a:r>
          </a:p>
          <a:p>
            <a:r>
              <a:rPr lang="en-US" dirty="0"/>
              <a:t>[ADVANCE]</a:t>
            </a:r>
          </a:p>
          <a:p>
            <a:r>
              <a:rPr lang="en-US" dirty="0"/>
              <a:t>Finally, offer text-based alternatives for visual or auditory content. Here we see Spotify offering a lyrics mode where you can read the lyrics for every song. Again, this feature benefits users beyond those who have hearing differences.</a:t>
            </a:r>
          </a:p>
        </p:txBody>
      </p:sp>
    </p:spTree>
    <p:extLst>
      <p:ext uri="{BB962C8B-B14F-4D97-AF65-F5344CB8AC3E}">
        <p14:creationId xmlns:p14="http://schemas.microsoft.com/office/powerpoint/2010/main" val="8509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BigBasket</a:t>
            </a:r>
            <a:endParaRPr lang="en-US" dirty="0"/>
          </a:p>
          <a:p>
            <a:r>
              <a:rPr lang="en-US" dirty="0"/>
              <a:t>Online supermarket in India</a:t>
            </a:r>
          </a:p>
          <a:p>
            <a:endParaRPr lang="en-US" dirty="0"/>
          </a:p>
          <a:p>
            <a:r>
              <a:rPr lang="en-US" dirty="0"/>
              <a:t>What do we like?</a:t>
            </a:r>
          </a:p>
          <a:p>
            <a:endParaRPr lang="en-US" dirty="0"/>
          </a:p>
          <a:p>
            <a:r>
              <a:rPr lang="en-US" dirty="0"/>
              <a:t>What do we wish?</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2</a:t>
            </a:fld>
            <a:endParaRPr lang="en-US" dirty="0"/>
          </a:p>
        </p:txBody>
      </p:sp>
    </p:spTree>
    <p:extLst>
      <p:ext uri="{BB962C8B-B14F-4D97-AF65-F5344CB8AC3E}">
        <p14:creationId xmlns:p14="http://schemas.microsoft.com/office/powerpoint/2010/main" val="3058494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20</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i="0" dirty="0">
                <a:solidFill>
                  <a:srgbClr val="1D1C1D"/>
                </a:solidFill>
                <a:effectLst/>
                <a:latin typeface="Slack-Lato"/>
              </a:rPr>
              <a:t>H12 is about Value Alignment &amp; Inclusion.</a:t>
            </a:r>
          </a:p>
          <a:p>
            <a:r>
              <a:rPr lang="en-US" b="0" i="0" dirty="0">
                <a:solidFill>
                  <a:srgbClr val="1D1C1D"/>
                </a:solidFill>
                <a:effectLst/>
                <a:latin typeface="Slack-Lato"/>
              </a:rPr>
              <a:t>“The design should encode values that users can understand and relate to.”</a:t>
            </a:r>
          </a:p>
          <a:p>
            <a:r>
              <a:rPr lang="en-US" b="0" i="1" dirty="0">
                <a:solidFill>
                  <a:srgbClr val="1D1C1D"/>
                </a:solidFill>
                <a:effectLst/>
                <a:latin typeface="Slack-Lato"/>
              </a:rPr>
              <a:t>Questions to ask: </a:t>
            </a:r>
            <a:r>
              <a:rPr lang="en-US" b="0" i="0" dirty="0">
                <a:solidFill>
                  <a:srgbClr val="1D1C1D"/>
                </a:solidFill>
                <a:effectLst/>
                <a:latin typeface="Slack-Lato"/>
              </a:rPr>
              <a:t>Do the values encoded in design features match the designers’ target values? How do the values encoded in design respond to users’ circumstances? Does the user encounter conflicting collateral values when interacting with the product in its intended use context? Is there a use context in which users’ and designers’ values diverge? Does the design deepen or enhance the user’s appreciation or understanding of the values encoded? Does the design encourage user behaviors that are consistent with the target values?</a:t>
            </a:r>
          </a:p>
          <a:p>
            <a:r>
              <a:rPr lang="en-US" b="0" i="0" dirty="0">
                <a:solidFill>
                  <a:srgbClr val="1D1C1D"/>
                </a:solidFill>
                <a:effectLst/>
                <a:latin typeface="Slack-Lato"/>
              </a:rPr>
              <a:t>H12 also states that “A design should make a diverse group of users feel included and respected.”</a:t>
            </a:r>
          </a:p>
          <a:p>
            <a:r>
              <a:rPr lang="en-US" b="0" i="0" dirty="0">
                <a:solidFill>
                  <a:srgbClr val="1D1C1D"/>
                </a:solidFill>
                <a:effectLst/>
                <a:latin typeface="Slack-Lato"/>
              </a:rPr>
              <a:t>In this example of the Google Assistant adding accents for mainstream groups, but leaving out marginalized groups it may have failed in that respect.</a:t>
            </a:r>
          </a:p>
          <a:p>
            <a:r>
              <a:rPr lang="en-US" b="0" i="0" dirty="0">
                <a:solidFill>
                  <a:srgbClr val="1D1C1D"/>
                </a:solidFill>
                <a:effectLst/>
                <a:latin typeface="Slack-Lato"/>
              </a:rPr>
              <a:t>[ADVANCE]</a:t>
            </a:r>
            <a:endParaRPr lang="en-US" dirty="0"/>
          </a:p>
        </p:txBody>
      </p:sp>
    </p:spTree>
    <p:extLst>
      <p:ext uri="{BB962C8B-B14F-4D97-AF65-F5344CB8AC3E}">
        <p14:creationId xmlns:p14="http://schemas.microsoft.com/office/powerpoint/2010/main" val="1779899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5BD9D2D-DBA6-014F-94E3-03A89023A22D}" type="slidenum">
              <a:rPr lang="en-US" sz="1200"/>
              <a:pPr/>
              <a:t>21</a:t>
            </a:fld>
            <a:endParaRPr lang="en-US" sz="1200"/>
          </a:p>
        </p:txBody>
      </p:sp>
      <p:sp>
        <p:nvSpPr>
          <p:cNvPr id="61443"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1444"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How do we include more of the population in our designs?</a:t>
            </a:r>
          </a:p>
          <a:p>
            <a:r>
              <a:rPr lang="en-US" dirty="0"/>
              <a:t>“H12 states the design should prevent the reproduction of preexisting inequities and not create additional burdens for disadvantaged populations.”</a:t>
            </a:r>
          </a:p>
          <a:p>
            <a:r>
              <a:rPr lang="en-US" dirty="0"/>
              <a:t>For example, the Verge reported on a meta-analysis study that showed that Health apps &amp; wearable technologies benefit rich people far more than poor people. Some is about health literacy, some is about having time to exercise in the ways prescribed, and some is just ignoring these groups in design. In fact, I am working on a project led by my English colleague Paula Moya, where we are creating a health app based on my team’s </a:t>
            </a:r>
            <a:r>
              <a:rPr lang="en-US" dirty="0" err="1"/>
              <a:t>WhoIsZuki</a:t>
            </a:r>
            <a:r>
              <a:rPr lang="en-US" dirty="0"/>
              <a:t> project and targeting the narrative at a low-income, Hispanic senior citizen population to see if we design for this population can we see better health outcomes than with our generic design.</a:t>
            </a:r>
          </a:p>
          <a:p>
            <a:endParaRPr lang="en-US" dirty="0"/>
          </a:p>
          <a:p>
            <a:r>
              <a:rPr lang="en-US" b="0" i="1" dirty="0">
                <a:solidFill>
                  <a:srgbClr val="1D1C1D"/>
                </a:solidFill>
                <a:effectLst/>
                <a:latin typeface="Slack-Lato"/>
              </a:rPr>
              <a:t>Questions to ask</a:t>
            </a:r>
            <a:r>
              <a:rPr lang="en-US" b="0" i="0" dirty="0">
                <a:solidFill>
                  <a:srgbClr val="1D1C1D"/>
                </a:solidFill>
                <a:effectLst/>
                <a:latin typeface="Slack-Lato"/>
              </a:rPr>
              <a:t>: Does the design make strong default assumptions about its standard user? Is it substantially more burdensome for some population(s) to use? Which users face greater difficulties when using it? Do these assumptions reproduce existing biases in society?</a:t>
            </a:r>
            <a:endParaRPr lang="en-US" dirty="0"/>
          </a:p>
        </p:txBody>
      </p:sp>
    </p:spTree>
    <p:extLst>
      <p:ext uri="{BB962C8B-B14F-4D97-AF65-F5344CB8AC3E}">
        <p14:creationId xmlns:p14="http://schemas.microsoft.com/office/powerpoint/2010/main" val="1431181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rPr lang="en-US" dirty="0"/>
              <a:t>Here is another example of value alignment and inclusion. This is based on a research project with my former PhD student Danaë Metaxa. They are now a star professor at the University of Pennsylvania. </a:t>
            </a:r>
          </a:p>
          <a:p>
            <a:r>
              <a:rPr lang="en-US" dirty="0"/>
              <a:t>When Danaë was an undergrad at Brown, they noticed that the course web sites had a certain style to them. Like those real web sites pictured here.</a:t>
            </a:r>
            <a:endParaRPr dirty="0"/>
          </a:p>
          <a:p>
            <a:r>
              <a:rPr dirty="0"/>
              <a:t>It’s not that </a:t>
            </a:r>
            <a:r>
              <a:rPr lang="en-US" dirty="0"/>
              <a:t>they</a:t>
            </a:r>
            <a:r>
              <a:rPr dirty="0"/>
              <a:t> had any particular issue with the Matrix or with Star Trek. </a:t>
            </a:r>
          </a:p>
          <a:p>
            <a:r>
              <a:rPr dirty="0"/>
              <a:t>It was that, despite the fun environment, </a:t>
            </a:r>
            <a:r>
              <a:rPr lang="en-US" dirty="0"/>
              <a:t>Danaë </a:t>
            </a:r>
            <a:r>
              <a:rPr dirty="0"/>
              <a:t>noticed that many of </a:t>
            </a:r>
            <a:r>
              <a:rPr lang="en-US" dirty="0"/>
              <a:t>their</a:t>
            </a:r>
            <a:r>
              <a:rPr dirty="0"/>
              <a:t> friends in those courses ended up dropping out; this seemed especially true for the women. And there were so few women professors or teaching assistants, too.</a:t>
            </a:r>
          </a:p>
          <a:p>
            <a:endParaRPr dirty="0"/>
          </a:p>
          <a:p>
            <a:r>
              <a:rPr dirty="0"/>
              <a:t>Given that context, some of these websites gave </a:t>
            </a:r>
            <a:r>
              <a:rPr lang="en-US" dirty="0"/>
              <a:t>Danaë</a:t>
            </a:r>
            <a:r>
              <a:rPr dirty="0"/>
              <a:t> a sort of intuitive uneas</a:t>
            </a:r>
            <a:r>
              <a:rPr lang="en-US" dirty="0"/>
              <a:t>e.</a:t>
            </a:r>
            <a:endParaRPr dirty="0"/>
          </a:p>
          <a:p>
            <a:r>
              <a:rPr lang="en-US" dirty="0"/>
              <a:t>In their PhD, Danaë came across the appropriate theories in psychology that might explain it and set out to test if they would explain if one of the reasons women were dropping out of CS had to do with these web sites. Were the web sites almost sending a message to women that they didn't fit in CS???</a:t>
            </a:r>
            <a:endParaRPr dirty="0"/>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r>
              <a:rPr lang="en-US" dirty="0"/>
              <a:t>For our experiment, we </a:t>
            </a:r>
            <a:r>
              <a:rPr dirty="0"/>
              <a:t>designed two versions of the same course webpage, for an introductory CS course at Stanford. </a:t>
            </a:r>
          </a:p>
          <a:p>
            <a:r>
              <a:rPr lang="en-US" dirty="0"/>
              <a:t>[ADVANCE]</a:t>
            </a:r>
          </a:p>
          <a:p>
            <a:r>
              <a:rPr dirty="0"/>
              <a:t>The first used neutral imagery, </a:t>
            </a:r>
            <a:endParaRPr lang="en-US" dirty="0"/>
          </a:p>
          <a:p>
            <a:r>
              <a:rPr lang="en-US" dirty="0"/>
              <a:t>[ADVANCE]</a:t>
            </a:r>
          </a:p>
          <a:p>
            <a:r>
              <a:rPr dirty="0"/>
              <a:t>and the other stereotypical imagery. </a:t>
            </a:r>
          </a:p>
          <a:p>
            <a:endParaRPr dirty="0"/>
          </a:p>
          <a:p>
            <a:r>
              <a:rPr dirty="0"/>
              <a:t>Both were designed and pretested to look appealing and engaging to students, and the content on the pages was identical—</a:t>
            </a:r>
            <a:r>
              <a:rPr lang="en-US" dirty="0"/>
              <a:t>we</a:t>
            </a:r>
            <a:r>
              <a:rPr dirty="0"/>
              <a:t> only changed the aesthetic design.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r>
              <a:rPr lang="en-US" dirty="0"/>
              <a:t>After interacting with one of the two websites, assigned at random, we had participants answer questions on a 7-point Likert scale about a range of measures: </a:t>
            </a:r>
          </a:p>
          <a:p>
            <a:r>
              <a:rPr lang="en-US" dirty="0"/>
              <a:t>whether they would want to take the course, whether they expected they would feel comfortable in it, how well they expected they would do… </a:t>
            </a:r>
          </a:p>
          <a:p>
            <a:endParaRPr lang="en-US" dirty="0"/>
          </a:p>
          <a:p>
            <a:r>
              <a:rPr lang="en-US" dirty="0"/>
              <a:t>…But also measures beyond the scope of one course: whether they felt confident in their technical abilities, whether they ever wanted to study computer science, and finally whether they felt they would be judged according to gender stereotypes in the discipline. </a:t>
            </a:r>
          </a:p>
          <a:p>
            <a:endParaRPr lang="en-US" dirty="0"/>
          </a:p>
          <a:p>
            <a:r>
              <a:rPr lang="en-US" dirty="0"/>
              <a:t>(I’d also note here that rather than potentially negatively impact a whole cohort of actual Stanford students enrolling in this course, we ran the experiment using </a:t>
            </a:r>
            <a:r>
              <a:rPr lang="en-US" dirty="0" err="1"/>
              <a:t>crowdworkers</a:t>
            </a:r>
            <a:r>
              <a:rPr lang="en-US" dirty="0"/>
              <a:t> of undergraduate age in the United States.)</a:t>
            </a:r>
          </a:p>
          <a:p>
            <a:endParaRPr lang="en-US" dirty="0"/>
          </a:p>
          <a:p>
            <a:r>
              <a:rPr dirty="0"/>
              <a:t>And What</a:t>
            </a:r>
            <a:r>
              <a:rPr lang="en-US" dirty="0"/>
              <a:t> we </a:t>
            </a:r>
            <a:r>
              <a:rPr dirty="0"/>
              <a:t>found was striking. </a:t>
            </a:r>
          </a:p>
          <a:p>
            <a:r>
              <a:rPr lang="en-US" dirty="0"/>
              <a:t>[ADVANCE]</a:t>
            </a:r>
            <a:endParaRPr dirty="0"/>
          </a:p>
          <a:p>
            <a:r>
              <a:rPr dirty="0"/>
              <a:t>Starting with the course-related measures, women exposed to the stereotypical website suffered. As you can see, for each measure, the right-most darker bar corresponding to women who saw the stereotypical website is statistically significantly lower than all the others in each figure.</a:t>
            </a:r>
          </a:p>
          <a:p>
            <a:endParaRPr dirty="0"/>
          </a:p>
          <a:p>
            <a:r>
              <a:rPr dirty="0"/>
              <a:t>So, that means they reported much lower intention to enroll, less sense of belonging, and less anticipated success, relative to all other participants.</a:t>
            </a:r>
          </a:p>
          <a:p>
            <a:r>
              <a:rPr lang="en-US" dirty="0"/>
              <a:t>[ADVANCE]</a:t>
            </a:r>
            <a:endParaRPr dirty="0"/>
          </a:p>
          <a:p>
            <a:r>
              <a:rPr dirty="0"/>
              <a:t>Moreover, women who saw that stereotypical website also were negatively impacted on longer-term measures, the ones that ostensibly had little to do with the course: </a:t>
            </a:r>
          </a:p>
          <a:p>
            <a:r>
              <a:rPr dirty="0"/>
              <a:t>they said they were </a:t>
            </a:r>
            <a:r>
              <a:rPr lang="en-US" dirty="0"/>
              <a:t>less confident in their technical abilities, </a:t>
            </a:r>
            <a:r>
              <a:rPr dirty="0"/>
              <a:t>less interested in CS as a field, and expected to be much more stereotyped in the discipline. </a:t>
            </a:r>
          </a:p>
          <a:p>
            <a:endParaRPr dirty="0"/>
          </a:p>
          <a:p>
            <a:r>
              <a:rPr dirty="0"/>
              <a:t>And these were moderate to large effect sizes, as large as any in the prior work on ambient belonging in physical spaces.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072D9193-27AE-4448-8A53-AD219BF8DB60}" type="slidenum">
              <a:rPr lang="en-US" sz="1200"/>
              <a:pPr/>
              <a:t>25</a:t>
            </a:fld>
            <a:endParaRPr lang="en-US" sz="1200"/>
          </a:p>
        </p:txBody>
      </p:sp>
      <p:sp>
        <p:nvSpPr>
          <p:cNvPr id="6553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554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Now, you will be writing up violations at the end of class and for your homework.</a:t>
            </a:r>
          </a:p>
          <a:p>
            <a:endParaRPr lang="en-US" dirty="0"/>
          </a:p>
          <a:p>
            <a:r>
              <a:rPr lang="en-US" dirty="0"/>
              <a:t>Here is an example of how you might write up violations…</a:t>
            </a:r>
          </a:p>
          <a:p>
            <a:r>
              <a:rPr lang="en-US" dirty="0"/>
              <a:t>[ADVANCE]</a:t>
            </a:r>
          </a:p>
          <a:p>
            <a:r>
              <a:rPr lang="en-US" dirty="0"/>
              <a:t>And another...</a:t>
            </a:r>
          </a:p>
        </p:txBody>
      </p:sp>
    </p:spTree>
    <p:extLst>
      <p:ext uri="{BB962C8B-B14F-4D97-AF65-F5344CB8AC3E}">
        <p14:creationId xmlns:p14="http://schemas.microsoft.com/office/powerpoint/2010/main" val="1453883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1EACE339-32FD-D940-AD77-1E1270A21D22}" type="slidenum">
              <a:rPr lang="en-US" sz="1200"/>
              <a:pPr/>
              <a:t>26</a:t>
            </a:fld>
            <a:endParaRPr lang="en-US" sz="1200"/>
          </a:p>
        </p:txBody>
      </p:sp>
      <p:sp>
        <p:nvSpPr>
          <p:cNvPr id="6861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6861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also like to add a severity rating to indicate how bad the violation is.</a:t>
            </a:r>
          </a:p>
        </p:txBody>
      </p:sp>
    </p:spTree>
    <p:extLst>
      <p:ext uri="{BB962C8B-B14F-4D97-AF65-F5344CB8AC3E}">
        <p14:creationId xmlns:p14="http://schemas.microsoft.com/office/powerpoint/2010/main" val="114614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7D76726B-1C49-6D40-8075-D1E9C1CF5385}" type="slidenum">
              <a:rPr lang="en-US" sz="1200"/>
              <a:pPr/>
              <a:t>27</a:t>
            </a:fld>
            <a:endParaRPr lang="en-US" sz="1200"/>
          </a:p>
        </p:txBody>
      </p:sp>
      <p:sp>
        <p:nvSpPr>
          <p:cNvPr id="7065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066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 we might write it like this.</a:t>
            </a:r>
          </a:p>
        </p:txBody>
      </p:sp>
    </p:spTree>
    <p:extLst>
      <p:ext uri="{BB962C8B-B14F-4D97-AF65-F5344CB8AC3E}">
        <p14:creationId xmlns:p14="http://schemas.microsoft.com/office/powerpoint/2010/main" val="646711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Let’s do an example</a:t>
            </a:r>
          </a:p>
          <a:p>
            <a:r>
              <a:rPr lang="en-US" dirty="0"/>
              <a:t>What violations do you see here?</a:t>
            </a:r>
          </a:p>
          <a:p>
            <a:r>
              <a:rPr lang="en-US" dirty="0"/>
              <a:t>Take 2 minutes and write down as many violations as you can find</a:t>
            </a:r>
          </a:p>
          <a:p>
            <a:endParaRPr lang="en-US" dirty="0"/>
          </a:p>
          <a:p>
            <a:endParaRPr lang="en-US" dirty="0"/>
          </a:p>
          <a:p>
            <a:endParaRPr lang="en-US" dirty="0"/>
          </a:p>
          <a:p>
            <a:r>
              <a:rPr lang="en-US" dirty="0"/>
              <a:t>--------------------------</a:t>
            </a:r>
          </a:p>
          <a:p>
            <a:r>
              <a:rPr lang="en-US" dirty="0"/>
              <a:t>H4 (consistency): The use of red to indicate errors, out of stock items, and sales/savings</a:t>
            </a:r>
          </a:p>
          <a:p>
            <a:endParaRPr lang="en-US" dirty="0"/>
          </a:p>
          <a:p>
            <a:r>
              <a:rPr lang="en-US" dirty="0"/>
              <a:t>H4 (consistency): two of the check boxes have yes/no next to them but none of the others do. Error prevention?</a:t>
            </a:r>
          </a:p>
          <a:p>
            <a:endParaRPr lang="en-US" dirty="0"/>
          </a:p>
          <a:p>
            <a:r>
              <a:rPr lang="en-US" dirty="0"/>
              <a:t>H9 (Aesthetic): "#" is not needed</a:t>
            </a:r>
          </a:p>
          <a:p>
            <a:endParaRPr lang="en-US"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28</a:t>
            </a:fld>
            <a:endParaRPr lang="en-US"/>
          </a:p>
        </p:txBody>
      </p:sp>
    </p:spTree>
    <p:extLst>
      <p:ext uri="{BB962C8B-B14F-4D97-AF65-F5344CB8AC3E}">
        <p14:creationId xmlns:p14="http://schemas.microsoft.com/office/powerpoint/2010/main" val="3330610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29</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38196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BigBasket</a:t>
            </a:r>
            <a:endParaRPr lang="en-US" dirty="0"/>
          </a:p>
          <a:p>
            <a:r>
              <a:rPr lang="en-US" dirty="0"/>
              <a:t>Online supermarket in India</a:t>
            </a:r>
          </a:p>
          <a:p>
            <a:endParaRPr lang="en-US" dirty="0"/>
          </a:p>
        </p:txBody>
      </p:sp>
      <p:sp>
        <p:nvSpPr>
          <p:cNvPr id="4" name="Slide Number Placeholder 3"/>
          <p:cNvSpPr>
            <a:spLocks noGrp="1"/>
          </p:cNvSpPr>
          <p:nvPr>
            <p:ph type="sldNum" sz="quarter" idx="10"/>
          </p:nvPr>
        </p:nvSpPr>
        <p:spPr/>
        <p:txBody>
          <a:bodyPr/>
          <a:lstStyle/>
          <a:p>
            <a:fld id="{F15B023B-A5DD-4615-B2B5-95B18B13BE21}" type="slidenum">
              <a:rPr lang="en-US" smtClean="0"/>
              <a:pPr/>
              <a:t>3</a:t>
            </a:fld>
            <a:endParaRPr lang="en-US" dirty="0"/>
          </a:p>
        </p:txBody>
      </p:sp>
    </p:spTree>
    <p:extLst>
      <p:ext uri="{BB962C8B-B14F-4D97-AF65-F5344CB8AC3E}">
        <p14:creationId xmlns:p14="http://schemas.microsoft.com/office/powerpoint/2010/main" val="1413196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30</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141675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31</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700901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32</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1868876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Three years ago:</a:t>
            </a:r>
          </a:p>
          <a:p>
            <a:endParaRPr lang="en-US" dirty="0"/>
          </a:p>
          <a:p>
            <a:pPr marL="514350" indent="-514350">
              <a:buAutoNum type="arabicPeriod"/>
            </a:pPr>
            <a:r>
              <a:rPr lang="en-US" dirty="0"/>
              <a:t>H3 </a:t>
            </a:r>
            <a:r>
              <a:rPr lang="mr-IN" dirty="0"/>
              <a:t>–</a:t>
            </a:r>
            <a:r>
              <a:rPr lang="en-US" dirty="0"/>
              <a:t> no purchase button [100]</a:t>
            </a:r>
          </a:p>
          <a:p>
            <a:pPr marL="514350" indent="-514350">
              <a:buAutoNum type="arabicPeriod"/>
            </a:pPr>
            <a:r>
              <a:rPr lang="en-US" dirty="0"/>
              <a:t>H4 </a:t>
            </a:r>
            <a:r>
              <a:rPr lang="mr-IN" dirty="0"/>
              <a:t>–</a:t>
            </a:r>
            <a:r>
              <a:rPr lang="en-US" dirty="0"/>
              <a:t> remove column has check boxes and then one entry w/ yes/no [100]</a:t>
            </a:r>
          </a:p>
          <a:p>
            <a:pPr marL="514350" indent="-514350">
              <a:buAutoNum type="arabicPeriod"/>
            </a:pPr>
            <a:r>
              <a:rPr lang="en-US" dirty="0"/>
              <a:t>H5 </a:t>
            </a:r>
            <a:r>
              <a:rPr lang="mr-IN" dirty="0"/>
              <a:t>–</a:t>
            </a:r>
            <a:r>
              <a:rPr lang="en-US" dirty="0"/>
              <a:t> illegal input (text) allowed in quantity field [90]</a:t>
            </a:r>
          </a:p>
          <a:p>
            <a:pPr marL="514350" indent="-514350">
              <a:buAutoNum type="arabicPeriod"/>
            </a:pPr>
            <a:r>
              <a:rPr lang="en-US" dirty="0"/>
              <a:t>H1 </a:t>
            </a:r>
            <a:r>
              <a:rPr lang="mr-IN" dirty="0"/>
              <a:t>–</a:t>
            </a:r>
            <a:r>
              <a:rPr lang="en-US" dirty="0"/>
              <a:t> not clear who is logged in [10]</a:t>
            </a:r>
          </a:p>
          <a:p>
            <a:pPr marL="514350" indent="-514350">
              <a:buAutoNum type="arabicPeriod"/>
            </a:pPr>
            <a:r>
              <a:rPr lang="en-US" dirty="0"/>
              <a:t>H2 </a:t>
            </a:r>
            <a:r>
              <a:rPr lang="mr-IN" dirty="0"/>
              <a:t>–</a:t>
            </a:r>
            <a:r>
              <a:rPr lang="en-US" dirty="0"/>
              <a:t> “what fits my car” is not a good term that people would know [20]</a:t>
            </a:r>
          </a:p>
          <a:p>
            <a:pPr marL="514350" indent="-514350">
              <a:buAutoNum type="arabicPeriod"/>
            </a:pPr>
            <a:r>
              <a:rPr lang="en-US" dirty="0"/>
              <a:t>H5 </a:t>
            </a:r>
            <a:r>
              <a:rPr lang="mr-IN" dirty="0"/>
              <a:t>–</a:t>
            </a:r>
            <a:r>
              <a:rPr lang="en-US" dirty="0"/>
              <a:t> user can add “out of stock” items [80]</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33</a:t>
            </a:fld>
            <a:endParaRPr lang="en-US"/>
          </a:p>
        </p:txBody>
      </p:sp>
    </p:spTree>
    <p:extLst>
      <p:ext uri="{BB962C8B-B14F-4D97-AF65-F5344CB8AC3E}">
        <p14:creationId xmlns:p14="http://schemas.microsoft.com/office/powerpoint/2010/main" val="1749522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81EB0CB4-BEF9-BA44-B980-8BF5A2D419F6}" type="slidenum">
              <a:rPr lang="en-US" sz="1200"/>
              <a:pPr/>
              <a:t>34</a:t>
            </a:fld>
            <a:endParaRPr lang="en-US" sz="1200"/>
          </a:p>
        </p:txBody>
      </p:sp>
      <p:sp>
        <p:nvSpPr>
          <p:cNvPr id="73731"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3732"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Why not just add more evaluators?</a:t>
            </a:r>
          </a:p>
          <a:p>
            <a:r>
              <a:rPr lang="en-US" dirty="0"/>
              <a:t>[ADVANCE]</a:t>
            </a:r>
          </a:p>
          <a:p>
            <a:r>
              <a:rPr lang="en-US" dirty="0"/>
              <a:t>decreasing returns after about 5 evaluators</a:t>
            </a:r>
          </a:p>
          <a:p>
            <a:r>
              <a:rPr lang="en-US" dirty="0"/>
              <a:t>note: this was based on only one study</a:t>
            </a:r>
          </a:p>
          <a:p>
            <a:endParaRPr lang="en-US" dirty="0"/>
          </a:p>
        </p:txBody>
      </p:sp>
    </p:spTree>
    <p:extLst>
      <p:ext uri="{BB962C8B-B14F-4D97-AF65-F5344CB8AC3E}">
        <p14:creationId xmlns:p14="http://schemas.microsoft.com/office/powerpoint/2010/main" val="20947582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E4B8F8F4-88DC-AD43-8665-78B426E52F33}" type="slidenum">
              <a:rPr lang="en-US" sz="1200"/>
              <a:pPr/>
              <a:t>35</a:t>
            </a:fld>
            <a:endParaRPr lang="en-US" sz="1200"/>
          </a:p>
        </p:txBody>
      </p:sp>
      <p:sp>
        <p:nvSpPr>
          <p:cNvPr id="747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747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7442433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come up with new heuristics for specific modalities. E.g., I worked on this one for speech interfaces with e.g., smart speakers.</a:t>
            </a:r>
          </a:p>
        </p:txBody>
      </p:sp>
      <p:sp>
        <p:nvSpPr>
          <p:cNvPr id="4" name="Slide Number Placeholder 3"/>
          <p:cNvSpPr>
            <a:spLocks noGrp="1"/>
          </p:cNvSpPr>
          <p:nvPr>
            <p:ph type="sldNum" sz="quarter" idx="5"/>
          </p:nvPr>
        </p:nvSpPr>
        <p:spPr/>
        <p:txBody>
          <a:bodyPr/>
          <a:lstStyle/>
          <a:p>
            <a:fld id="{E3F14935-C881-AF49-9662-C30E6E11EAF2}" type="slidenum">
              <a:rPr lang="en-US" smtClean="0"/>
              <a:pPr/>
              <a:t>36</a:t>
            </a:fld>
            <a:endParaRPr lang="en-US"/>
          </a:p>
        </p:txBody>
      </p:sp>
    </p:spTree>
    <p:extLst>
      <p:ext uri="{BB962C8B-B14F-4D97-AF65-F5344CB8AC3E}">
        <p14:creationId xmlns:p14="http://schemas.microsoft.com/office/powerpoint/2010/main" val="1857614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17 different heuristics.</a:t>
            </a:r>
          </a:p>
        </p:txBody>
      </p:sp>
      <p:sp>
        <p:nvSpPr>
          <p:cNvPr id="4" name="Slide Number Placeholder 3"/>
          <p:cNvSpPr>
            <a:spLocks noGrp="1"/>
          </p:cNvSpPr>
          <p:nvPr>
            <p:ph type="sldNum" sz="quarter" idx="5"/>
          </p:nvPr>
        </p:nvSpPr>
        <p:spPr/>
        <p:txBody>
          <a:bodyPr/>
          <a:lstStyle/>
          <a:p>
            <a:fld id="{E3F14935-C881-AF49-9662-C30E6E11EAF2}" type="slidenum">
              <a:rPr lang="en-US" smtClean="0"/>
              <a:pPr/>
              <a:t>37</a:t>
            </a:fld>
            <a:endParaRPr lang="en-US"/>
          </a:p>
        </p:txBody>
      </p:sp>
    </p:spTree>
    <p:extLst>
      <p:ext uri="{BB962C8B-B14F-4D97-AF65-F5344CB8AC3E}">
        <p14:creationId xmlns:p14="http://schemas.microsoft.com/office/powerpoint/2010/main" val="17812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turn in your medium-fi prototype assignment promptly on Monday so others in your studio can do their HE on your design</a:t>
            </a:r>
          </a:p>
          <a:p>
            <a:endParaRPr lang="en-US" dirty="0"/>
          </a:p>
        </p:txBody>
      </p:sp>
      <p:sp>
        <p:nvSpPr>
          <p:cNvPr id="4" name="Slide Number Placeholder 3"/>
          <p:cNvSpPr>
            <a:spLocks noGrp="1"/>
          </p:cNvSpPr>
          <p:nvPr>
            <p:ph type="sldNum" sz="quarter" idx="5"/>
          </p:nvPr>
        </p:nvSpPr>
        <p:spPr/>
        <p:txBody>
          <a:bodyPr/>
          <a:lstStyle/>
          <a:p>
            <a:fld id="{E3F14935-C881-AF49-9662-C30E6E11EAF2}" type="slidenum">
              <a:rPr lang="en-US" smtClean="0"/>
              <a:pPr/>
              <a:t>38</a:t>
            </a:fld>
            <a:endParaRPr lang="en-US"/>
          </a:p>
        </p:txBody>
      </p:sp>
    </p:spTree>
    <p:extLst>
      <p:ext uri="{BB962C8B-B14F-4D97-AF65-F5344CB8AC3E}">
        <p14:creationId xmlns:p14="http://schemas.microsoft.com/office/powerpoint/2010/main" val="93577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7075"/>
            <a:ext cx="6376987" cy="3587750"/>
          </a:xfrm>
        </p:spPr>
      </p:sp>
      <p:sp>
        <p:nvSpPr>
          <p:cNvPr id="3" name="Notes Placeholder 2"/>
          <p:cNvSpPr>
            <a:spLocks noGrp="1"/>
          </p:cNvSpPr>
          <p:nvPr>
            <p:ph type="body" idx="1"/>
          </p:nvPr>
        </p:nvSpPr>
        <p:spPr/>
        <p:txBody>
          <a:bodyPr/>
          <a:lstStyle/>
          <a:p>
            <a:r>
              <a:rPr lang="en-US" dirty="0"/>
              <a:t>Here you can see the averages for the low-fi prototype &amp; test assignment</a:t>
            </a:r>
          </a:p>
          <a:p>
            <a:endParaRPr lang="en-US" dirty="0"/>
          </a:p>
          <a:p>
            <a:r>
              <a:rPr lang="en-US" dirty="0"/>
              <a:t>Although no check ++s this year, we didn’t have any last year and way higher percentage of check+ this year. So good job on that.</a:t>
            </a:r>
          </a:p>
          <a:p>
            <a:r>
              <a:rPr lang="en-US" dirty="0"/>
              <a:t>Overall average is about a point higher than last year</a:t>
            </a:r>
          </a:p>
          <a:p>
            <a:endParaRPr lang="en-US" dirty="0"/>
          </a:p>
          <a:p>
            <a:r>
              <a:rPr lang="en-US" dirty="0"/>
              <a:t>Presentation grades are quite good overall</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39</a:t>
            </a:fld>
            <a:endParaRPr lang="en-US"/>
          </a:p>
        </p:txBody>
      </p:sp>
    </p:spTree>
    <p:extLst>
      <p:ext uri="{BB962C8B-B14F-4D97-AF65-F5344CB8AC3E}">
        <p14:creationId xmlns:p14="http://schemas.microsoft.com/office/powerpoint/2010/main" val="1562513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4</a:t>
            </a:fld>
            <a:endParaRPr lang="en-US" sz="1000"/>
          </a:p>
        </p:txBody>
      </p:sp>
      <p:sp>
        <p:nvSpPr>
          <p:cNvPr id="72706" name="Rectangle 2"/>
          <p:cNvSpPr>
            <a:spLocks noGrp="1" noRot="1" noChangeAspect="1" noChangeArrowheads="1" noTextEdit="1"/>
          </p:cNvSpPr>
          <p:nvPr>
            <p:ph type="sldImg"/>
          </p:nvPr>
        </p:nvSpPr>
        <p:spPr>
          <a:xfrm>
            <a:off x="406400" y="709613"/>
            <a:ext cx="6443663" cy="3625850"/>
          </a:xfrm>
          <a:ln cap="flat"/>
        </p:spPr>
      </p:sp>
      <p:sp>
        <p:nvSpPr>
          <p:cNvPr id="727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a:p>
            <a:r>
              <a:rPr lang="en-US" dirty="0"/>
              <a:t>Today I’m going to teach you a useful technique in the evaluation of the</a:t>
            </a:r>
            <a:r>
              <a:rPr lang="en-US" baseline="0" dirty="0"/>
              <a:t> DESIGN of software products. This is a technique that you will use for years if you go into user interface/user experience work. By the end of lecture, you should be able to do this yourself.</a:t>
            </a:r>
          </a:p>
        </p:txBody>
      </p:sp>
    </p:spTree>
    <p:extLst>
      <p:ext uri="{BB962C8B-B14F-4D97-AF65-F5344CB8AC3E}">
        <p14:creationId xmlns:p14="http://schemas.microsoft.com/office/powerpoint/2010/main" val="3507631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got here at 80 min so only took 15 min (restart 3:05 pm)</a:t>
            </a:r>
          </a:p>
          <a:p>
            <a:endParaRPr lang="en-US" dirty="0"/>
          </a:p>
          <a:p>
            <a:r>
              <a:rPr lang="en-US" dirty="0"/>
              <a:t>-- need to go much faster through HE!</a:t>
            </a:r>
          </a:p>
          <a:p>
            <a:endParaRPr lang="en-US" dirty="0"/>
          </a:p>
          <a:p>
            <a:r>
              <a:rPr lang="en-US" dirty="0"/>
              <a:t>Get here by 60 min so can take a 20 min break (need time for exercise)</a:t>
            </a:r>
          </a:p>
          <a:p>
            <a:endParaRPr lang="en-US" dirty="0"/>
          </a:p>
          <a:p>
            <a:r>
              <a:rPr lang="en-US" dirty="0"/>
              <a:t>--- last year ---</a:t>
            </a:r>
          </a:p>
          <a:p>
            <a:endParaRPr lang="en-US" dirty="0"/>
          </a:p>
          <a:p>
            <a:r>
              <a:rPr lang="en-US" dirty="0"/>
              <a:t>took 20 min break at 67 min in -&gt; restart at 2:57 (may be short, should have taken 15 min break)</a:t>
            </a:r>
          </a:p>
          <a:p>
            <a:endParaRPr lang="en-US" dirty="0"/>
          </a:p>
          <a:p>
            <a:r>
              <a:rPr lang="en-US" dirty="0"/>
              <a:t>------------------</a:t>
            </a:r>
          </a:p>
          <a:p>
            <a:r>
              <a:rPr lang="en-US" dirty="0"/>
              <a:t>If over 60 min, cut break by 5 min (to 15)</a:t>
            </a:r>
          </a:p>
          <a:p>
            <a:endParaRPr lang="en-US" dirty="0"/>
          </a:p>
          <a:p>
            <a:r>
              <a:rPr lang="en-US" dirty="0"/>
              <a:t>-- last year --- </a:t>
            </a:r>
          </a:p>
          <a:p>
            <a:r>
              <a:rPr lang="en-US" dirty="0"/>
              <a:t>break at 60 min in (20 minutes for teams).</a:t>
            </a:r>
          </a:p>
          <a:p>
            <a:endParaRPr lang="en-US" dirty="0"/>
          </a:p>
          <a:p>
            <a:r>
              <a:rPr lang="en-US" dirty="0"/>
              <a:t>--  two years ago --</a:t>
            </a:r>
          </a:p>
          <a:p>
            <a:endParaRPr lang="en-US" dirty="0"/>
          </a:p>
          <a:p>
            <a:r>
              <a:rPr lang="en-US" dirty="0"/>
              <a:t>Took 20 min break at 85 min in (though started 10 min late due to arriving late)</a:t>
            </a:r>
          </a:p>
          <a:p>
            <a:endParaRPr lang="en-US" dirty="0"/>
          </a:p>
          <a:p>
            <a:r>
              <a:rPr lang="en-US" dirty="0"/>
              <a:t>Had to hurry through HE exercise</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40</a:t>
            </a:fld>
            <a:endParaRPr lang="en-US"/>
          </a:p>
        </p:txBody>
      </p:sp>
    </p:spTree>
    <p:extLst>
      <p:ext uri="{BB962C8B-B14F-4D97-AF65-F5344CB8AC3E}">
        <p14:creationId xmlns:p14="http://schemas.microsoft.com/office/powerpoint/2010/main" val="1154822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extLst>
      <p:ext uri="{BB962C8B-B14F-4D97-AF65-F5344CB8AC3E}">
        <p14:creationId xmlns:p14="http://schemas.microsoft.com/office/powerpoint/2010/main" val="1133085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015eb5321_0_0: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42</a:t>
            </a:fld>
            <a:endParaRPr sz="1000" b="0" i="1" u="none" strike="noStrike" cap="none">
              <a:solidFill>
                <a:schemeClr val="dk1"/>
              </a:solidFill>
              <a:latin typeface="Times New Roman"/>
              <a:ea typeface="Times New Roman"/>
              <a:cs typeface="Times New Roman"/>
              <a:sym typeface="Times New Roman"/>
            </a:endParaRPr>
          </a:p>
        </p:txBody>
      </p:sp>
      <p:sp>
        <p:nvSpPr>
          <p:cNvPr id="177" name="Google Shape;177;gc015eb5321_0_0: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8" name="Google Shape;178;gc015eb5321_0_0: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In the slack, send out the link </a:t>
            </a:r>
            <a:r>
              <a:rPr lang="en-US" b="1" i="0" u="sng" dirty="0">
                <a:solidFill>
                  <a:srgbClr val="000000"/>
                </a:solidFill>
                <a:effectLst/>
                <a:latin typeface="proxima nova"/>
                <a:hlinkClick r:id="rId3">
                  <a:extLst>
                    <a:ext uri="{A12FA001-AC4F-418D-AE19-62706E023703}">
                      <ahyp:hlinkClr xmlns:ahyp="http://schemas.microsoft.com/office/drawing/2018/hyperlinkcolor" val="tx"/>
                    </a:ext>
                  </a:extLst>
                </a:hlinkClick>
              </a:rPr>
              <a:t>https://bit.ly/HE-cs147-23au</a:t>
            </a:r>
            <a:endParaRPr lang="en-US" b="1" i="0" u="sng" dirty="0">
              <a:solidFill>
                <a:srgbClr val="000000"/>
              </a:solidFill>
              <a:effectLst/>
              <a:latin typeface="proxima nova"/>
            </a:endParaRPr>
          </a:p>
          <a:p>
            <a:pPr marL="0" lvl="0" indent="0" algn="l" rtl="0">
              <a:lnSpc>
                <a:spcPct val="100000"/>
              </a:lnSpc>
              <a:spcBef>
                <a:spcPts val="0"/>
              </a:spcBef>
              <a:spcAft>
                <a:spcPts val="0"/>
              </a:spcAft>
              <a:buSzPts val="1400"/>
              <a:buNone/>
            </a:pPr>
            <a:r>
              <a:rPr lang="en-US" b="1" i="0" u="none" dirty="0">
                <a:solidFill>
                  <a:srgbClr val="000000"/>
                </a:solidFill>
                <a:effectLst/>
                <a:latin typeface="proxima nova"/>
              </a:rPr>
              <a:t>Type up the violations you find individually in a google doc</a:t>
            </a:r>
          </a:p>
          <a:p>
            <a:pPr marL="0" lvl="0" indent="0" algn="l" rtl="0">
              <a:lnSpc>
                <a:spcPct val="100000"/>
              </a:lnSpc>
              <a:spcBef>
                <a:spcPts val="0"/>
              </a:spcBef>
              <a:spcAft>
                <a:spcPts val="0"/>
              </a:spcAft>
              <a:buSzPts val="1400"/>
              <a:buNone/>
            </a:pPr>
            <a:r>
              <a:rPr lang="en-US" b="1" i="0" u="none" dirty="0">
                <a:solidFill>
                  <a:srgbClr val="000000"/>
                </a:solidFill>
                <a:effectLst/>
                <a:latin typeface="proxima nova"/>
              </a:rPr>
              <a:t>Annotate this image on paper</a:t>
            </a:r>
            <a:endParaRPr u="none" dirty="0">
              <a:solidFill>
                <a:srgbClr val="000000"/>
              </a:solidFill>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117057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015eb5321_1_1: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43</a:t>
            </a:fld>
            <a:endParaRPr sz="1000" b="0" i="1" u="none" strike="noStrike" cap="none">
              <a:solidFill>
                <a:schemeClr val="dk1"/>
              </a:solidFill>
              <a:latin typeface="Times New Roman"/>
              <a:ea typeface="Times New Roman"/>
              <a:cs typeface="Times New Roman"/>
              <a:sym typeface="Times New Roman"/>
            </a:endParaRPr>
          </a:p>
        </p:txBody>
      </p:sp>
      <p:sp>
        <p:nvSpPr>
          <p:cNvPr id="189" name="Google Shape;189;gc015eb5321_1_1: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gc015eb5321_1_1: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828419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015eb5321_1_19: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44</a:t>
            </a:fld>
            <a:endParaRPr sz="1000" b="0" i="1" u="none" strike="noStrike" cap="none">
              <a:solidFill>
                <a:schemeClr val="dk1"/>
              </a:solidFill>
              <a:latin typeface="Times New Roman"/>
              <a:ea typeface="Times New Roman"/>
              <a:cs typeface="Times New Roman"/>
              <a:sym typeface="Times New Roman"/>
            </a:endParaRPr>
          </a:p>
        </p:txBody>
      </p:sp>
      <p:sp>
        <p:nvSpPr>
          <p:cNvPr id="201" name="Google Shape;201;gc015eb5321_1_19: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c015eb5321_1_19: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a:t>In slack, ask: what heuristic violations did you observe? Make sure to include which guideline is violated and why, suggest a solution, and attach a screenshot.</a:t>
            </a:r>
            <a:endParaRPr/>
          </a:p>
        </p:txBody>
      </p:sp>
    </p:spTree>
    <p:extLst>
      <p:ext uri="{BB962C8B-B14F-4D97-AF65-F5344CB8AC3E}">
        <p14:creationId xmlns:p14="http://schemas.microsoft.com/office/powerpoint/2010/main" val="28816426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Let’s take 18 minutes</a:t>
            </a:r>
          </a:p>
          <a:p>
            <a:endParaRPr lang="en-US" dirty="0"/>
          </a:p>
          <a:p>
            <a:endParaRPr lang="en-US" dirty="0"/>
          </a:p>
          <a:p>
            <a:endParaRPr lang="en-US" dirty="0"/>
          </a:p>
          <a:p>
            <a:r>
              <a:rPr lang="en-US" dirty="0"/>
              <a:t>---- last year ----</a:t>
            </a:r>
          </a:p>
          <a:p>
            <a:r>
              <a:rPr lang="en-US" dirty="0"/>
              <a:t>handed out paper for</a:t>
            </a:r>
            <a:r>
              <a:rPr lang="en-US" baseline="0" dirty="0"/>
              <a:t> exercise</a:t>
            </a:r>
            <a:r>
              <a:rPr lang="en-US" dirty="0"/>
              <a:t> at 3:30 – 60 minutes into lecture</a:t>
            </a:r>
          </a:p>
        </p:txBody>
      </p:sp>
      <p:sp>
        <p:nvSpPr>
          <p:cNvPr id="4" name="Slide Number Placeholder 3"/>
          <p:cNvSpPr>
            <a:spLocks noGrp="1"/>
          </p:cNvSpPr>
          <p:nvPr>
            <p:ph type="sldNum" sz="quarter" idx="10"/>
          </p:nvPr>
        </p:nvSpPr>
        <p:spPr/>
        <p:txBody>
          <a:bodyPr/>
          <a:lstStyle/>
          <a:p>
            <a:fld id="{E3F14935-C881-AF49-9662-C30E6E11EAF2}" type="slidenum">
              <a:rPr lang="en-US" smtClean="0"/>
              <a:pPr/>
              <a:t>45</a:t>
            </a:fld>
            <a:endParaRPr lang="en-US"/>
          </a:p>
        </p:txBody>
      </p:sp>
    </p:spTree>
    <p:extLst>
      <p:ext uri="{BB962C8B-B14F-4D97-AF65-F5344CB8AC3E}">
        <p14:creationId xmlns:p14="http://schemas.microsoft.com/office/powerpoint/2010/main" val="968234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015eb5321_1_19: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46</a:t>
            </a:fld>
            <a:endParaRPr sz="1000" b="0" i="1" u="none" strike="noStrike" cap="none">
              <a:solidFill>
                <a:schemeClr val="dk1"/>
              </a:solidFill>
              <a:latin typeface="Times New Roman"/>
              <a:ea typeface="Times New Roman"/>
              <a:cs typeface="Times New Roman"/>
              <a:sym typeface="Times New Roman"/>
            </a:endParaRPr>
          </a:p>
        </p:txBody>
      </p:sp>
      <p:sp>
        <p:nvSpPr>
          <p:cNvPr id="201" name="Google Shape;201;gc015eb5321_1_19: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c015eb5321_1_19: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In slack, ask: what heuristic violations did you observe? Make sure to include which guideline is violated and why, suggest a solution, and attach a screenshot.</a:t>
            </a:r>
            <a:endParaRPr dirty="0"/>
          </a:p>
        </p:txBody>
      </p:sp>
    </p:spTree>
    <p:extLst>
      <p:ext uri="{BB962C8B-B14F-4D97-AF65-F5344CB8AC3E}">
        <p14:creationId xmlns:p14="http://schemas.microsoft.com/office/powerpoint/2010/main" val="1833883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Collec</a:t>
            </a:r>
            <a:r>
              <a:rPr lang="en-US" baseline="0" dirty="0"/>
              <a:t>t and discuss problems for 10 minutes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47</a:t>
            </a:fld>
            <a:endParaRPr lang="en-US"/>
          </a:p>
        </p:txBody>
      </p:sp>
    </p:spTree>
    <p:extLst>
      <p:ext uri="{BB962C8B-B14F-4D97-AF65-F5344CB8AC3E}">
        <p14:creationId xmlns:p14="http://schemas.microsoft.com/office/powerpoint/2010/main" val="17047841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709613"/>
            <a:ext cx="6443663" cy="3625850"/>
          </a:xfrm>
        </p:spPr>
      </p:sp>
      <p:sp>
        <p:nvSpPr>
          <p:cNvPr id="3" name="Notes Placeholder 2"/>
          <p:cNvSpPr>
            <a:spLocks noGrp="1"/>
          </p:cNvSpPr>
          <p:nvPr>
            <p:ph type="body" idx="1"/>
          </p:nvPr>
        </p:nvSpPr>
        <p:spPr/>
        <p:txBody>
          <a:bodyPr/>
          <a:lstStyle/>
          <a:p>
            <a:r>
              <a:rPr lang="en-US" dirty="0"/>
              <a:t>Collec</a:t>
            </a:r>
            <a:r>
              <a:rPr lang="en-US" baseline="0" dirty="0"/>
              <a:t>t and discuss problems for 10 minutes</a:t>
            </a:r>
          </a:p>
          <a:p>
            <a:endParaRPr lang="en-US" baseline="0" dirty="0"/>
          </a:p>
          <a:p>
            <a:pPr marL="0" indent="0">
              <a:buNone/>
            </a:pPr>
            <a:r>
              <a:rPr lang="en-US" baseline="0" dirty="0"/>
              <a:t>Two  years ago:</a:t>
            </a:r>
          </a:p>
          <a:p>
            <a:pPr marL="0" indent="0">
              <a:buNone/>
            </a:pPr>
            <a:r>
              <a:rPr lang="en-US" baseline="0" dirty="0"/>
              <a:t>1.          </a:t>
            </a:r>
            <a:r>
              <a:rPr lang="en-US" dirty="0"/>
              <a:t>H2 – icons labelled null. CS term. Probably shouldn’t even be there. Remove. [90]</a:t>
            </a:r>
          </a:p>
          <a:p>
            <a:pPr marL="514350" indent="-514350">
              <a:buAutoNum type="arabicPeriod"/>
            </a:pPr>
            <a:r>
              <a:rPr lang="en-US" dirty="0"/>
              <a:t>H4 – sometimes uses “text” and sometimes uses “message”. Pick one and be consistent. [70]</a:t>
            </a:r>
          </a:p>
          <a:p>
            <a:pPr marL="514350" indent="-514350">
              <a:buAutoNum type="arabicPeriod"/>
            </a:pPr>
            <a:r>
              <a:rPr lang="en-US" dirty="0"/>
              <a:t>H3 – once in the flow can’t get out until you finish. Have exits. [90]</a:t>
            </a:r>
          </a:p>
          <a:p>
            <a:pPr marL="514350" indent="-514350">
              <a:buAutoNum type="arabicPeriod"/>
            </a:pPr>
            <a:r>
              <a:rPr lang="en-US" dirty="0"/>
              <a:t>H1 – no confirmation after sending message. Add a confirmation text or dialog. [70]</a:t>
            </a:r>
          </a:p>
          <a:p>
            <a:pPr marL="514350" indent="-514350">
              <a:buAutoNum type="arabicPeriod"/>
            </a:pPr>
            <a:r>
              <a:rPr lang="en-US" dirty="0"/>
              <a:t>H6 – after selecting a recipient, the create message screen doesn’t keep their name around. Show who I’m texting. [75]</a:t>
            </a:r>
          </a:p>
          <a:p>
            <a:endParaRPr lang="en-US" baseline="0" dirty="0"/>
          </a:p>
          <a:p>
            <a:r>
              <a:rPr lang="en-US" baseline="0" dirty="0"/>
              <a:t>Known issues:</a:t>
            </a:r>
          </a:p>
          <a:p>
            <a:r>
              <a:rPr lang="en-US" sz="1200" b="1" kern="1200" dirty="0">
                <a:solidFill>
                  <a:schemeClr val="tx1"/>
                </a:solidFill>
                <a:effectLst/>
                <a:latin typeface="Arial" charset="0"/>
                <a:ea typeface="ＭＳ Ｐゴシック" charset="0"/>
                <a:cs typeface="+mn-cs"/>
              </a:rPr>
              <a:t>H1: Visibility of System Status</a:t>
            </a:r>
          </a:p>
          <a:p>
            <a:pPr lvl="1"/>
            <a:r>
              <a:rPr lang="en-US" sz="1200" b="1" kern="1200" dirty="0">
                <a:solidFill>
                  <a:schemeClr val="tx1"/>
                </a:solidFill>
                <a:effectLst/>
                <a:latin typeface="Arial" charset="0"/>
                <a:ea typeface="ＭＳ Ｐゴシック" charset="0"/>
                <a:cs typeface="+mn-cs"/>
              </a:rPr>
              <a:t>No idea if the message was sent</a:t>
            </a:r>
          </a:p>
          <a:p>
            <a:pPr lvl="1"/>
            <a:r>
              <a:rPr lang="en-US" sz="1200" b="1" kern="1200" dirty="0">
                <a:solidFill>
                  <a:schemeClr val="tx1"/>
                </a:solidFill>
                <a:effectLst/>
                <a:latin typeface="Arial" charset="0"/>
                <a:ea typeface="ＭＳ Ｐゴシック" charset="0"/>
                <a:cs typeface="+mn-cs"/>
              </a:rPr>
              <a:t>No idea if the message was received</a:t>
            </a:r>
          </a:p>
          <a:p>
            <a:pPr lvl="2"/>
            <a:r>
              <a:rPr lang="en-US" sz="1200" b="1" kern="1200" dirty="0">
                <a:solidFill>
                  <a:schemeClr val="tx1"/>
                </a:solidFill>
                <a:effectLst/>
                <a:latin typeface="Arial" charset="0"/>
                <a:ea typeface="ＭＳ Ｐゴシック" charset="0"/>
                <a:cs typeface="+mn-cs"/>
              </a:rPr>
              <a:t>No idea what the content of message was (past sent)</a:t>
            </a:r>
          </a:p>
          <a:p>
            <a:pPr lvl="1"/>
            <a:r>
              <a:rPr lang="en-US" sz="1200" b="1" kern="1200" dirty="0">
                <a:solidFill>
                  <a:schemeClr val="tx1"/>
                </a:solidFill>
                <a:effectLst/>
                <a:latin typeface="Arial" charset="0"/>
                <a:ea typeface="ＭＳ Ｐゴシック" charset="0"/>
                <a:cs typeface="+mn-cs"/>
              </a:rPr>
              <a:t>Cannot see who I am sending the message too once I am on the next screen</a:t>
            </a:r>
          </a:p>
          <a:p>
            <a:r>
              <a:rPr lang="en-US" sz="1200" b="1" kern="1200" dirty="0">
                <a:solidFill>
                  <a:schemeClr val="tx1"/>
                </a:solidFill>
                <a:effectLst/>
                <a:latin typeface="Arial" charset="0"/>
                <a:ea typeface="ＭＳ Ｐゴシック" charset="0"/>
                <a:cs typeface="+mn-cs"/>
              </a:rPr>
              <a:t>H2: Match b/w System &amp; World</a:t>
            </a:r>
          </a:p>
          <a:p>
            <a:pPr lvl="1"/>
            <a:r>
              <a:rPr lang="en-US" sz="1200" b="1" kern="1200" dirty="0">
                <a:solidFill>
                  <a:schemeClr val="tx1"/>
                </a:solidFill>
                <a:effectLst/>
                <a:latin typeface="Arial" charset="0"/>
                <a:ea typeface="ＭＳ Ｐゴシック" charset="0"/>
                <a:cs typeface="+mn-cs"/>
              </a:rPr>
              <a:t>(NULL) is not something we want to see anywhere in an app, this is an unfamiliar concept/word to the user</a:t>
            </a:r>
          </a:p>
          <a:p>
            <a:r>
              <a:rPr lang="en-US" sz="1200" b="1" kern="1200" dirty="0">
                <a:solidFill>
                  <a:schemeClr val="tx1"/>
                </a:solidFill>
                <a:effectLst/>
                <a:latin typeface="Arial" charset="0"/>
                <a:ea typeface="ＭＳ Ｐゴシック" charset="0"/>
                <a:cs typeface="+mn-cs"/>
              </a:rPr>
              <a:t>H3: User Control &amp; Freedom</a:t>
            </a:r>
          </a:p>
          <a:p>
            <a:pPr lvl="1"/>
            <a:r>
              <a:rPr lang="en-US" sz="1200" b="1" kern="1200" dirty="0">
                <a:solidFill>
                  <a:schemeClr val="tx1"/>
                </a:solidFill>
                <a:effectLst/>
                <a:latin typeface="Arial" charset="0"/>
                <a:ea typeface="ＭＳ Ｐゴシック" charset="0"/>
                <a:cs typeface="+mn-cs"/>
              </a:rPr>
              <a:t>Allow users to freely go back &amp; reselect a participant</a:t>
            </a:r>
          </a:p>
          <a:p>
            <a:pPr lvl="1"/>
            <a:r>
              <a:rPr lang="en-US" sz="1200" b="1" kern="1200" dirty="0">
                <a:solidFill>
                  <a:schemeClr val="tx1"/>
                </a:solidFill>
                <a:effectLst/>
                <a:latin typeface="Arial" charset="0"/>
                <a:ea typeface="ＭＳ Ｐゴシック" charset="0"/>
                <a:cs typeface="+mn-cs"/>
              </a:rPr>
              <a:t>I cannot add any message recipients besides the ones already there</a:t>
            </a:r>
          </a:p>
          <a:p>
            <a:r>
              <a:rPr lang="en-US" sz="1200" b="1" kern="1200" dirty="0">
                <a:solidFill>
                  <a:schemeClr val="tx1"/>
                </a:solidFill>
                <a:effectLst/>
                <a:latin typeface="Arial" charset="0"/>
                <a:ea typeface="ＭＳ Ｐゴシック" charset="0"/>
                <a:cs typeface="+mn-cs"/>
              </a:rPr>
              <a:t>H4: Consistency &amp; Standards</a:t>
            </a:r>
          </a:p>
          <a:p>
            <a:pPr lvl="1"/>
            <a:r>
              <a:rPr lang="en-US" sz="1200" b="1" kern="1200" dirty="0">
                <a:solidFill>
                  <a:schemeClr val="tx1"/>
                </a:solidFill>
                <a:effectLst/>
                <a:latin typeface="Arial" charset="0"/>
                <a:ea typeface="ＭＳ Ｐゴシック" charset="0"/>
                <a:cs typeface="+mn-cs"/>
              </a:rPr>
              <a:t>Switch between “message” and “text”</a:t>
            </a:r>
          </a:p>
          <a:p>
            <a:pPr lvl="1"/>
            <a:r>
              <a:rPr lang="en-US" sz="1200" b="1" kern="1200" dirty="0">
                <a:solidFill>
                  <a:schemeClr val="tx1"/>
                </a:solidFill>
                <a:effectLst/>
                <a:latin typeface="Arial" charset="0"/>
                <a:ea typeface="ＭＳ Ｐゴシック" charset="0"/>
                <a:cs typeface="+mn-cs"/>
              </a:rPr>
              <a:t>Inconsistent font</a:t>
            </a:r>
          </a:p>
          <a:p>
            <a:pPr lvl="1"/>
            <a:r>
              <a:rPr lang="en-US" sz="1200" b="1" kern="1200" dirty="0">
                <a:solidFill>
                  <a:schemeClr val="tx1"/>
                </a:solidFill>
                <a:effectLst/>
                <a:latin typeface="Arial" charset="0"/>
                <a:ea typeface="ＭＳ Ｐゴシック" charset="0"/>
                <a:cs typeface="+mn-cs"/>
              </a:rPr>
              <a:t>Inconsistent color</a:t>
            </a:r>
          </a:p>
          <a:p>
            <a:pPr lvl="1"/>
            <a:r>
              <a:rPr lang="en-US" sz="1200" b="1" kern="1200" dirty="0">
                <a:solidFill>
                  <a:schemeClr val="tx1"/>
                </a:solidFill>
                <a:effectLst/>
                <a:latin typeface="Arial" charset="0"/>
                <a:ea typeface="ＭＳ Ｐゴシック" charset="0"/>
                <a:cs typeface="+mn-cs"/>
              </a:rPr>
              <a:t>Same shape and color for text box as for viewing messages</a:t>
            </a:r>
          </a:p>
          <a:p>
            <a:r>
              <a:rPr lang="en-US" sz="1200" b="1" kern="1200" dirty="0">
                <a:solidFill>
                  <a:schemeClr val="tx1"/>
                </a:solidFill>
                <a:effectLst/>
                <a:latin typeface="Arial" charset="0"/>
                <a:ea typeface="ＭＳ Ｐゴシック" charset="0"/>
                <a:cs typeface="+mn-cs"/>
              </a:rPr>
              <a:t>H5: Error Prevention</a:t>
            </a:r>
          </a:p>
          <a:p>
            <a:pPr lvl="1"/>
            <a:r>
              <a:rPr lang="en-US" sz="1200" b="1" kern="1200" dirty="0">
                <a:solidFill>
                  <a:schemeClr val="tx1"/>
                </a:solidFill>
                <a:effectLst/>
                <a:latin typeface="Arial" charset="0"/>
                <a:ea typeface="ＭＳ Ｐゴシック" charset="0"/>
                <a:cs typeface="+mn-cs"/>
              </a:rPr>
              <a:t>If users choose wrong recipient, they cannot go back</a:t>
            </a:r>
          </a:p>
          <a:p>
            <a:pPr lvl="1"/>
            <a:r>
              <a:rPr lang="en-US" sz="1200" b="1" kern="1200" dirty="0">
                <a:solidFill>
                  <a:schemeClr val="tx1"/>
                </a:solidFill>
                <a:effectLst/>
                <a:latin typeface="Arial" charset="0"/>
                <a:ea typeface="ＭＳ Ｐゴシック" charset="0"/>
                <a:cs typeface="+mn-cs"/>
              </a:rPr>
              <a:t>If users typed the wrong message thinking they were sending it to a certain recipient… help prevent errors with message composition (before sending message, show a confirmation box)</a:t>
            </a:r>
          </a:p>
          <a:p>
            <a:r>
              <a:rPr lang="en-US" sz="1200" b="1" kern="1200" dirty="0">
                <a:solidFill>
                  <a:schemeClr val="tx1"/>
                </a:solidFill>
                <a:effectLst/>
                <a:latin typeface="Arial" charset="0"/>
                <a:ea typeface="ＭＳ Ｐゴシック" charset="0"/>
                <a:cs typeface="+mn-cs"/>
              </a:rPr>
              <a:t>H6: Recognition not Recall</a:t>
            </a:r>
          </a:p>
          <a:p>
            <a:pPr lvl="1"/>
            <a:r>
              <a:rPr lang="en-US" sz="1200" b="1" kern="1200" dirty="0">
                <a:solidFill>
                  <a:schemeClr val="tx1"/>
                </a:solidFill>
                <a:effectLst/>
                <a:latin typeface="Arial" charset="0"/>
                <a:ea typeface="ＭＳ Ｐゴシック" charset="0"/>
                <a:cs typeface="+mn-cs"/>
              </a:rPr>
              <a:t>Need to recall who you’re writing the message to, should show on Screen 2</a:t>
            </a:r>
          </a:p>
          <a:p>
            <a:r>
              <a:rPr lang="en-US" sz="1200" b="1" kern="1200" dirty="0">
                <a:solidFill>
                  <a:schemeClr val="tx1"/>
                </a:solidFill>
                <a:effectLst/>
                <a:latin typeface="Arial" charset="0"/>
                <a:ea typeface="ＭＳ Ｐゴシック" charset="0"/>
                <a:cs typeface="+mn-cs"/>
              </a:rPr>
              <a:t>H7: Flexibility &amp; Efficiency of Use</a:t>
            </a:r>
          </a:p>
          <a:p>
            <a:pPr lvl="1"/>
            <a:r>
              <a:rPr lang="en-US" sz="1200" b="1" kern="1200" dirty="0">
                <a:solidFill>
                  <a:schemeClr val="tx1"/>
                </a:solidFill>
                <a:effectLst/>
                <a:latin typeface="Arial" charset="0"/>
                <a:ea typeface="ＭＳ Ｐゴシック" charset="0"/>
                <a:cs typeface="+mn-cs"/>
              </a:rPr>
              <a:t>Perhaps, allow users to tailor frequent actions (a frequent person they send messages to, a frequent message they send)</a:t>
            </a:r>
          </a:p>
          <a:p>
            <a:r>
              <a:rPr lang="en-US" sz="1200" b="1" kern="1200" dirty="0">
                <a:solidFill>
                  <a:schemeClr val="tx1"/>
                </a:solidFill>
                <a:effectLst/>
                <a:latin typeface="Arial" charset="0"/>
                <a:ea typeface="ＭＳ Ｐゴシック" charset="0"/>
                <a:cs typeface="+mn-cs"/>
              </a:rPr>
              <a:t>H8: Aesthetic &amp; Minimalist Design</a:t>
            </a:r>
          </a:p>
          <a:p>
            <a:pPr lvl="1"/>
            <a:r>
              <a:rPr lang="en-US" sz="1200" b="1" kern="1200" dirty="0">
                <a:solidFill>
                  <a:schemeClr val="tx1"/>
                </a:solidFill>
                <a:effectLst/>
                <a:latin typeface="Arial" charset="0"/>
                <a:ea typeface="ＭＳ Ｐゴシック" charset="0"/>
                <a:cs typeface="+mn-cs"/>
              </a:rPr>
              <a:t>Too many different fonts</a:t>
            </a:r>
          </a:p>
          <a:p>
            <a:pPr lvl="1"/>
            <a:r>
              <a:rPr lang="en-US" sz="1200" b="1" kern="1200" dirty="0">
                <a:solidFill>
                  <a:schemeClr val="tx1"/>
                </a:solidFill>
                <a:effectLst/>
                <a:latin typeface="Arial" charset="0"/>
                <a:ea typeface="ＭＳ Ｐゴシック" charset="0"/>
                <a:cs typeface="+mn-cs"/>
              </a:rPr>
              <a:t>Too many different colors</a:t>
            </a:r>
          </a:p>
          <a:p>
            <a:pPr lvl="1"/>
            <a:r>
              <a:rPr lang="en-US" sz="1200" b="1" kern="1200" dirty="0">
                <a:solidFill>
                  <a:schemeClr val="tx1"/>
                </a:solidFill>
                <a:effectLst/>
                <a:latin typeface="Arial" charset="0"/>
                <a:ea typeface="ＭＳ Ｐゴシック" charset="0"/>
                <a:cs typeface="+mn-cs"/>
              </a:rPr>
              <a:t>One screen to simplify three screens</a:t>
            </a:r>
          </a:p>
          <a:p>
            <a:endParaRPr lang="en-US" dirty="0"/>
          </a:p>
        </p:txBody>
      </p:sp>
      <p:sp>
        <p:nvSpPr>
          <p:cNvPr id="4" name="Slide Number Placeholder 3"/>
          <p:cNvSpPr>
            <a:spLocks noGrp="1"/>
          </p:cNvSpPr>
          <p:nvPr>
            <p:ph type="sldNum" sz="quarter" idx="10"/>
          </p:nvPr>
        </p:nvSpPr>
        <p:spPr/>
        <p:txBody>
          <a:bodyPr/>
          <a:lstStyle/>
          <a:p>
            <a:fld id="{E3F14935-C881-AF49-9662-C30E6E11EAF2}" type="slidenum">
              <a:rPr lang="en-US" smtClean="0"/>
              <a:pPr/>
              <a:t>48</a:t>
            </a:fld>
            <a:endParaRPr lang="en-US"/>
          </a:p>
        </p:txBody>
      </p:sp>
    </p:spTree>
    <p:extLst>
      <p:ext uri="{BB962C8B-B14F-4D97-AF65-F5344CB8AC3E}">
        <p14:creationId xmlns:p14="http://schemas.microsoft.com/office/powerpoint/2010/main" val="554811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BBBDEAC3-7ABF-2345-B14E-929D5E65B620}" type="slidenum">
              <a:rPr lang="en-US" sz="1200"/>
              <a:pPr/>
              <a:t>49</a:t>
            </a:fld>
            <a:endParaRPr lang="en-US" sz="1200"/>
          </a:p>
        </p:txBody>
      </p:sp>
      <p:sp>
        <p:nvSpPr>
          <p:cNvPr id="75779" name="Rectangle 2"/>
          <p:cNvSpPr>
            <a:spLocks noGrp="1" noRot="1" noChangeAspect="1" noChangeArrowheads="1" noTextEdit="1"/>
          </p:cNvSpPr>
          <p:nvPr>
            <p:ph type="sldImg"/>
          </p:nvPr>
        </p:nvSpPr>
        <p:spPr>
          <a:xfrm>
            <a:off x="469900" y="725488"/>
            <a:ext cx="6380163" cy="3589337"/>
          </a:xfrm>
          <a:solidFill>
            <a:srgbClr val="FFFFFF"/>
          </a:solidFill>
          <a:ln/>
        </p:spPr>
      </p:sp>
      <p:sp>
        <p:nvSpPr>
          <p:cNvPr id="75780" name="Rectangle 3"/>
          <p:cNvSpPr>
            <a:spLocks noGrp="1" noChangeArrowheads="1"/>
          </p:cNvSpPr>
          <p:nvPr>
            <p:ph type="body" idx="1"/>
          </p:nvPr>
        </p:nvSpPr>
        <p:spPr>
          <a:xfrm>
            <a:off x="973138" y="4559300"/>
            <a:ext cx="5368925" cy="4321175"/>
          </a:xfrm>
          <a:solidFill>
            <a:srgbClr val="FFFFFF"/>
          </a:solidFill>
          <a:ln>
            <a:solidFill>
              <a:srgbClr val="000000"/>
            </a:solidFill>
          </a:ln>
          <a:extLst>
            <a:ext uri="{FAA26D3D-D897-4be2-8F04-BA451C77F1D7}">
              <ma14:placeholderFlag xmlns:ma14="http://schemas.microsoft.com/office/mac/drawingml/2011/main" xmlns="" val="1"/>
            </a:ext>
          </a:extLst>
        </p:spPr>
        <p:txBody>
          <a:bodyPr lIns="94353" tIns="47176" rIns="94353" bIns="47176"/>
          <a:lstStyle/>
          <a:p>
            <a:endParaRPr lang="en-US" dirty="0"/>
          </a:p>
        </p:txBody>
      </p:sp>
    </p:spTree>
    <p:extLst>
      <p:ext uri="{BB962C8B-B14F-4D97-AF65-F5344CB8AC3E}">
        <p14:creationId xmlns:p14="http://schemas.microsoft.com/office/powerpoint/2010/main" val="200262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C8318C06-B258-A94F-9B49-BB773ADF5FAB}" type="slidenum">
              <a:rPr lang="en-US" sz="1200"/>
              <a:pPr/>
              <a:t>5</a:t>
            </a:fld>
            <a:endParaRPr lang="en-US" sz="1200"/>
          </a:p>
        </p:txBody>
      </p:sp>
      <p:sp>
        <p:nvSpPr>
          <p:cNvPr id="47107" name="Rectangle 2"/>
          <p:cNvSpPr>
            <a:spLocks noGrp="1" noRot="1" noChangeAspect="1" noChangeArrowheads="1" noTextEdit="1"/>
          </p:cNvSpPr>
          <p:nvPr>
            <p:ph type="sldImg"/>
          </p:nvPr>
        </p:nvSpPr>
        <p:spPr>
          <a:xfrm>
            <a:off x="469900" y="727075"/>
            <a:ext cx="6376988" cy="3587750"/>
          </a:xfrm>
          <a:ln w="12700" cap="flat">
            <a:solidFill>
              <a:schemeClr val="tx1"/>
            </a:solidFill>
          </a:ln>
        </p:spPr>
      </p:sp>
      <p:sp>
        <p:nvSpPr>
          <p:cNvPr id="47108" name="Rectangle 3"/>
          <p:cNvSpPr>
            <a:spLocks noGrp="1" noChangeArrowheads="1"/>
          </p:cNvSpPr>
          <p:nvPr>
            <p:ph type="body" idx="1"/>
          </p:nvPr>
        </p:nvSpPr>
        <p:spPr>
          <a:xfrm>
            <a:off x="974725" y="4559300"/>
            <a:ext cx="5365750" cy="4319588"/>
          </a:xfrm>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9367" tIns="50525" rIns="99367" bIns="50525"/>
          <a:lstStyle/>
          <a:p>
            <a:pPr defTabSz="958850">
              <a:spcBef>
                <a:spcPct val="0"/>
              </a:spcBef>
            </a:pPr>
            <a:endParaRPr lang="en-US" sz="2500" dirty="0"/>
          </a:p>
        </p:txBody>
      </p:sp>
    </p:spTree>
    <p:extLst>
      <p:ext uri="{BB962C8B-B14F-4D97-AF65-F5344CB8AC3E}">
        <p14:creationId xmlns:p14="http://schemas.microsoft.com/office/powerpoint/2010/main" val="1415922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Tree>
    <p:extLst>
      <p:ext uri="{BB962C8B-B14F-4D97-AF65-F5344CB8AC3E}">
        <p14:creationId xmlns:p14="http://schemas.microsoft.com/office/powerpoint/2010/main" val="717246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A84DE261-AE97-4CF7-9F4E-3E37DB2959F3}" type="slidenum">
              <a:rPr lang="en-US" sz="1000" smtClean="0"/>
              <a:pPr/>
              <a:t>51</a:t>
            </a:fld>
            <a:endParaRPr lang="en-US" sz="1000"/>
          </a:p>
        </p:txBody>
      </p:sp>
      <p:sp>
        <p:nvSpPr>
          <p:cNvPr id="90115" name="Rectangle 2"/>
          <p:cNvSpPr>
            <a:spLocks noGrp="1" noRot="1" noChangeAspect="1" noChangeArrowheads="1" noTextEdit="1"/>
          </p:cNvSpPr>
          <p:nvPr>
            <p:ph type="sldImg"/>
          </p:nvPr>
        </p:nvSpPr>
        <p:spPr>
          <a:xfrm>
            <a:off x="471488" y="727075"/>
            <a:ext cx="6375400" cy="3586163"/>
          </a:xfrm>
          <a:ln cap="flat"/>
        </p:spPr>
      </p:sp>
      <p:sp>
        <p:nvSpPr>
          <p:cNvPr id="90116" name="Rectangle 3"/>
          <p:cNvSpPr>
            <a:spLocks noGrp="1" noChangeArrowheads="1"/>
          </p:cNvSpPr>
          <p:nvPr>
            <p:ph type="body" idx="1"/>
          </p:nvPr>
        </p:nvSpPr>
        <p:spPr>
          <a:xfrm>
            <a:off x="976313" y="4557713"/>
            <a:ext cx="536257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411325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6</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 are the issues with lo-fi tests?</a:t>
            </a:r>
          </a:p>
          <a:p>
            <a:r>
              <a:rPr lang="en-US" dirty="0"/>
              <a:t>[ADVANCE]</a:t>
            </a:r>
          </a:p>
          <a:p>
            <a:endParaRPr lang="en-US" dirty="0"/>
          </a:p>
        </p:txBody>
      </p:sp>
    </p:spTree>
    <p:extLst>
      <p:ext uri="{BB962C8B-B14F-4D97-AF65-F5344CB8AC3E}">
        <p14:creationId xmlns:p14="http://schemas.microsoft.com/office/powerpoint/2010/main" val="336216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7</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Issues with lo-fi:</a:t>
            </a:r>
          </a:p>
          <a:p>
            <a:pPr marL="171450" indent="-171450">
              <a:buFont typeface="Arial" charset="0"/>
              <a:buChar char="•"/>
            </a:pPr>
            <a:r>
              <a:rPr lang="en-US" baseline="0" dirty="0"/>
              <a:t>Not realistic</a:t>
            </a:r>
          </a:p>
          <a:p>
            <a:pPr marL="171450" indent="-171450">
              <a:buFont typeface="Arial" charset="0"/>
              <a:buChar char="•"/>
            </a:pPr>
            <a:r>
              <a:rPr lang="en-US" baseline="0" dirty="0"/>
              <a:t>Not on actual interface, so participant can’t test alone</a:t>
            </a:r>
          </a:p>
          <a:p>
            <a:pPr marL="171450" indent="-171450">
              <a:buFont typeface="Arial" charset="0"/>
              <a:buChar char="•"/>
            </a:pPr>
            <a:r>
              <a:rPr lang="en-US" baseline="0" dirty="0"/>
              <a:t>Need participants</a:t>
            </a:r>
            <a:endParaRPr lang="en-US" dirty="0"/>
          </a:p>
        </p:txBody>
      </p:sp>
    </p:spTree>
    <p:extLst>
      <p:ext uri="{BB962C8B-B14F-4D97-AF65-F5344CB8AC3E}">
        <p14:creationId xmlns:p14="http://schemas.microsoft.com/office/powerpoint/2010/main" val="3296481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4E3C2197-102F-CD41-AA45-819122592090}" type="slidenum">
              <a:rPr lang="en-US" sz="1200"/>
              <a:pPr/>
              <a:t>8</a:t>
            </a:fld>
            <a:endParaRPr lang="en-US" sz="1200"/>
          </a:p>
        </p:txBody>
      </p:sp>
      <p:sp>
        <p:nvSpPr>
          <p:cNvPr id="49155"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49156"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40355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defTabSz="950913" eaLnBrk="0" hangingPunct="0">
              <a:defRPr sz="2400">
                <a:solidFill>
                  <a:schemeClr val="tx1"/>
                </a:solidFill>
                <a:latin typeface="Times New Roman" charset="0"/>
                <a:ea typeface="ＭＳ Ｐゴシック" charset="0"/>
              </a:defRPr>
            </a:lvl1pPr>
            <a:lvl2pPr marL="742950" indent="-285750" defTabSz="950913" eaLnBrk="0" hangingPunct="0">
              <a:defRPr sz="2400">
                <a:solidFill>
                  <a:schemeClr val="tx1"/>
                </a:solidFill>
                <a:latin typeface="Times New Roman" charset="0"/>
                <a:ea typeface="ＭＳ Ｐゴシック" charset="0"/>
              </a:defRPr>
            </a:lvl2pPr>
            <a:lvl3pPr marL="1143000" indent="-228600" defTabSz="950913" eaLnBrk="0" hangingPunct="0">
              <a:defRPr sz="2400">
                <a:solidFill>
                  <a:schemeClr val="tx1"/>
                </a:solidFill>
                <a:latin typeface="Times New Roman" charset="0"/>
                <a:ea typeface="ＭＳ Ｐゴシック" charset="0"/>
              </a:defRPr>
            </a:lvl3pPr>
            <a:lvl4pPr marL="1600200" indent="-228600" defTabSz="950913" eaLnBrk="0" hangingPunct="0">
              <a:defRPr sz="2400">
                <a:solidFill>
                  <a:schemeClr val="tx1"/>
                </a:solidFill>
                <a:latin typeface="Times New Roman" charset="0"/>
                <a:ea typeface="ＭＳ Ｐゴシック" charset="0"/>
              </a:defRPr>
            </a:lvl4pPr>
            <a:lvl5pPr marL="2057400" indent="-228600" defTabSz="950913" eaLnBrk="0" hangingPunct="0">
              <a:defRPr sz="2400">
                <a:solidFill>
                  <a:schemeClr val="tx1"/>
                </a:solidFill>
                <a:latin typeface="Times New Roman" charset="0"/>
                <a:ea typeface="ＭＳ Ｐゴシック" charset="0"/>
              </a:defRPr>
            </a:lvl5pPr>
            <a:lvl6pPr marL="2514600" indent="-228600" defTabSz="9509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09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09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0913" eaLnBrk="0" fontAlgn="base" hangingPunct="0">
              <a:spcBef>
                <a:spcPct val="0"/>
              </a:spcBef>
              <a:spcAft>
                <a:spcPct val="0"/>
              </a:spcAft>
              <a:defRPr sz="2400">
                <a:solidFill>
                  <a:schemeClr val="tx1"/>
                </a:solidFill>
                <a:latin typeface="Times New Roman" charset="0"/>
                <a:ea typeface="ＭＳ Ｐゴシック" charset="0"/>
              </a:defRPr>
            </a:lvl9pPr>
          </a:lstStyle>
          <a:p>
            <a:fld id="{20111B05-ECBF-E241-B6C9-F1E9D0E881FF}" type="slidenum">
              <a:rPr lang="en-US" sz="1200"/>
              <a:pPr/>
              <a:t>9</a:t>
            </a:fld>
            <a:endParaRPr lang="en-US" sz="1200"/>
          </a:p>
        </p:txBody>
      </p:sp>
      <p:sp>
        <p:nvSpPr>
          <p:cNvPr id="50179" name="Rectangle 2"/>
          <p:cNvSpPr>
            <a:spLocks noGrp="1" noRot="1" noChangeAspect="1" noChangeArrowheads="1" noTextEdit="1"/>
          </p:cNvSpPr>
          <p:nvPr>
            <p:ph type="sldImg"/>
          </p:nvPr>
        </p:nvSpPr>
        <p:spPr>
          <a:xfrm>
            <a:off x="469900" y="727075"/>
            <a:ext cx="6376988" cy="3587750"/>
          </a:xfrm>
          <a:solidFill>
            <a:srgbClr val="FFFFFF"/>
          </a:solidFill>
          <a:ln/>
        </p:spPr>
      </p:sp>
      <p:sp>
        <p:nvSpPr>
          <p:cNvPr id="50180" name="Rectangle 3"/>
          <p:cNvSpPr>
            <a:spLocks noGrp="1" noChangeArrowheads="1"/>
          </p:cNvSpPr>
          <p:nvPr>
            <p:ph type="body" idx="1"/>
          </p:nvPr>
        </p:nvSpPr>
        <p:spPr>
          <a:xfrm>
            <a:off x="974725" y="4559300"/>
            <a:ext cx="5365750" cy="431958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dirty="0">
                <a:latin typeface="Helvetica Light" pitchFamily="34" charset="0"/>
              </a:rPr>
              <a:t>Graph created by first doing usability testing on an application and then applying HE to the same interface.</a:t>
            </a:r>
          </a:p>
          <a:p>
            <a:pPr eaLnBrk="1" hangingPunct="1"/>
            <a:r>
              <a:rPr lang="en-US" sz="1200" dirty="0">
                <a:latin typeface="Helvetica Light" pitchFamily="34" charset="0"/>
              </a:rPr>
              <a:t>What is the implication of this graph?</a:t>
            </a:r>
          </a:p>
          <a:p>
            <a:pPr eaLnBrk="1" hangingPunct="1"/>
            <a:endParaRPr lang="en-US" sz="1200" dirty="0">
              <a:latin typeface="Helvetica Light" pitchFamily="34" charset="0"/>
            </a:endParaRPr>
          </a:p>
          <a:p>
            <a:pPr eaLnBrk="1" hangingPunct="1"/>
            <a:r>
              <a:rPr lang="en-US" sz="1200" dirty="0">
                <a:latin typeface="Helvetica Light" pitchFamily="34" charset="0"/>
              </a:rPr>
              <a:t>Need multiple evaluators because:</a:t>
            </a:r>
          </a:p>
          <a:p>
            <a:pPr eaLnBrk="1" hangingPunct="1"/>
            <a:endParaRPr lang="en-US" sz="1200" dirty="0">
              <a:latin typeface="Helvetica Light" pitchFamily="34" charset="0"/>
            </a:endParaRPr>
          </a:p>
          <a:p>
            <a:pPr eaLnBrk="1" hangingPunct="1"/>
            <a:r>
              <a:rPr lang="en-US" sz="1200" dirty="0">
                <a:latin typeface="Helvetica Light" pitchFamily="34" charset="0"/>
              </a:rPr>
              <a:t>Every evaluator doesn’t find every problem</a:t>
            </a:r>
          </a:p>
          <a:p>
            <a:pPr eaLnBrk="1" hangingPunct="1"/>
            <a:endParaRPr lang="en-US" sz="1200" dirty="0">
              <a:latin typeface="Helvetica Light" pitchFamily="34" charset="0"/>
            </a:endParaRPr>
          </a:p>
          <a:p>
            <a:pPr eaLnBrk="1" hangingPunct="1"/>
            <a:r>
              <a:rPr lang="en-US" sz="1200" dirty="0">
                <a:latin typeface="Helvetica Light" pitchFamily="34" charset="0"/>
              </a:rPr>
              <a:t>Good evaluators find both easy &amp; hard to find ones</a:t>
            </a:r>
          </a:p>
          <a:p>
            <a:endParaRPr lang="en-US" dirty="0"/>
          </a:p>
        </p:txBody>
      </p:sp>
    </p:spTree>
    <p:extLst>
      <p:ext uri="{BB962C8B-B14F-4D97-AF65-F5344CB8AC3E}">
        <p14:creationId xmlns:p14="http://schemas.microsoft.com/office/powerpoint/2010/main" val="1590218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userDrawn="1"/>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Tree>
    <p:extLst>
      <p:ext uri="{BB962C8B-B14F-4D97-AF65-F5344CB8AC3E}">
        <p14:creationId xmlns:p14="http://schemas.microsoft.com/office/powerpoint/2010/main" val="2140295129"/>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AF585851-8710-1B4E-BDC9-085E14296DE9}"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13354137"/>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289396745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46250342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8125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50099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62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FFAA6FA5-6E29-6149-868E-795AD69D7F8C}"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80033095"/>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3384604747"/>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fld id="{FFAA6FA5-6E29-6149-868E-795AD69D7F8C}" type="slidenum">
              <a:rPr lang="en-US" smtClean="0"/>
              <a:pPr/>
              <a:t>‹#›</a:t>
            </a:fld>
            <a:endParaRPr lang="en-US"/>
          </a:p>
        </p:txBody>
      </p:sp>
    </p:spTree>
    <p:extLst>
      <p:ext uri="{BB962C8B-B14F-4D97-AF65-F5344CB8AC3E}">
        <p14:creationId xmlns:p14="http://schemas.microsoft.com/office/powerpoint/2010/main" val="3326145455"/>
      </p:ext>
    </p:extLst>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7" name="Image"/>
          <p:cNvSpPr>
            <a:spLocks noGrp="1"/>
          </p:cNvSpPr>
          <p:nvPr>
            <p:ph type="pic" sz="quarter" idx="21"/>
          </p:nvPr>
        </p:nvSpPr>
        <p:spPr>
          <a:xfrm>
            <a:off x="6221016" y="3536156"/>
            <a:ext cx="4257245" cy="2839641"/>
          </a:xfrm>
          <a:prstGeom prst="rect">
            <a:avLst/>
          </a:prstGeom>
        </p:spPr>
        <p:txBody>
          <a:bodyPr lIns="91439" tIns="45719" rIns="91439" bIns="45719" anchor="t">
            <a:noAutofit/>
          </a:bodyPr>
          <a:lstStyle/>
          <a:p>
            <a:endParaRPr/>
          </a:p>
        </p:txBody>
      </p:sp>
      <p:sp>
        <p:nvSpPr>
          <p:cNvPr id="128" name="Image"/>
          <p:cNvSpPr>
            <a:spLocks noGrp="1"/>
          </p:cNvSpPr>
          <p:nvPr>
            <p:ph type="pic" sz="quarter" idx="22"/>
          </p:nvPr>
        </p:nvSpPr>
        <p:spPr>
          <a:xfrm>
            <a:off x="6096000" y="625078"/>
            <a:ext cx="4125516" cy="2750345"/>
          </a:xfrm>
          <a:prstGeom prst="rect">
            <a:avLst/>
          </a:prstGeom>
        </p:spPr>
        <p:txBody>
          <a:bodyPr lIns="91439" tIns="45719" rIns="91439" bIns="45719" anchor="t">
            <a:noAutofit/>
          </a:bodyPr>
          <a:lstStyle/>
          <a:p>
            <a:endParaRPr/>
          </a:p>
        </p:txBody>
      </p:sp>
      <p:sp>
        <p:nvSpPr>
          <p:cNvPr id="129" name="Image"/>
          <p:cNvSpPr>
            <a:spLocks noGrp="1"/>
          </p:cNvSpPr>
          <p:nvPr>
            <p:ph type="pic" idx="23"/>
          </p:nvPr>
        </p:nvSpPr>
        <p:spPr>
          <a:xfrm>
            <a:off x="-145852" y="625078"/>
            <a:ext cx="8425160" cy="5616774"/>
          </a:xfrm>
          <a:prstGeom prst="rect">
            <a:avLst/>
          </a:prstGeom>
        </p:spPr>
        <p:txBody>
          <a:bodyPr lIns="91439" tIns="45719" rIns="91439" bIns="45719" anchor="t">
            <a:noAutofit/>
          </a:bodyPr>
          <a:lstStyle/>
          <a:p>
            <a:endParaRPr/>
          </a:p>
        </p:txBody>
      </p:sp>
      <p:sp>
        <p:nvSpPr>
          <p:cNvPr id="130" name="Slide Number"/>
          <p:cNvSpPr txBox="1">
            <a:spLocks noGrp="1"/>
          </p:cNvSpPr>
          <p:nvPr>
            <p:ph type="sldNum" sz="quarter" idx="2"/>
          </p:nvPr>
        </p:nvSpPr>
        <p:spPr>
          <a:xfrm>
            <a:off x="6007557" y="6565818"/>
            <a:ext cx="176886" cy="177966"/>
          </a:xfrm>
          <a:prstGeom prst="rect">
            <a:avLst/>
          </a:prstGeom>
        </p:spPr>
        <p:txBody>
          <a:bodyPr/>
          <a:lstStyle>
            <a:lvl1pPr>
              <a:defRPr>
                <a:latin typeface="Neutra Text Light"/>
                <a:ea typeface="Neutra Text Light"/>
                <a:cs typeface="Neutra Text Light"/>
                <a:sym typeface="Neutra Text Light"/>
              </a:defRPr>
            </a:lvl1pPr>
          </a:lstStyle>
          <a:p>
            <a:fld id="{86CB4B4D-7CA3-9044-876B-883B54F8677D}" type="slidenum">
              <a:t>‹#›</a:t>
            </a:fld>
            <a:endParaRPr/>
          </a:p>
        </p:txBody>
      </p:sp>
    </p:spTree>
    <p:extLst>
      <p:ext uri="{BB962C8B-B14F-4D97-AF65-F5344CB8AC3E}">
        <p14:creationId xmlns:p14="http://schemas.microsoft.com/office/powerpoint/2010/main" val="8010716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8ECE2160-65C3-AC45-A33C-E2F8319357D7}" type="slidenum">
              <a:rPr lang="en-US" smtClean="0"/>
              <a:pPr/>
              <a:t>‹#›</a:t>
            </a:fld>
            <a:endParaRPr lang="en-US"/>
          </a:p>
        </p:txBody>
      </p:sp>
    </p:spTree>
    <p:extLst>
      <p:ext uri="{BB962C8B-B14F-4D97-AF65-F5344CB8AC3E}">
        <p14:creationId xmlns:p14="http://schemas.microsoft.com/office/powerpoint/2010/main" val="1709539936"/>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6"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E8DA58C4-73F7-344C-ACB1-7333597CF31B}"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54180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34F111E0-C51F-A94F-B2B8-9914A9AC5DC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90756355"/>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86FD82AD-9230-1F44-BEBB-D7C2D125D6A0}" type="slidenum">
              <a:rPr lang="en-US" smtClean="0"/>
              <a:pPr/>
              <a:t>‹#›</a:t>
            </a:fld>
            <a:endParaRPr lang="en-US"/>
          </a:p>
        </p:txBody>
      </p:sp>
    </p:spTree>
    <p:extLst>
      <p:ext uri="{BB962C8B-B14F-4D97-AF65-F5344CB8AC3E}">
        <p14:creationId xmlns:p14="http://schemas.microsoft.com/office/powerpoint/2010/main" val="265502530"/>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22646006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CA78E939-40F4-1747-949A-C377BF02C000}"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823225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0DDD834E-717E-2741-AAC7-4C96DFF3C85E}"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91393228"/>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F9E06A6A-9033-DA4F-836C-4F29E138E0E0}"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5753201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2744012129"/>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7"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tiff"/><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png"/><Relationship Id="rId7" Type="http://schemas.openxmlformats.org/officeDocument/2006/relationships/image" Target="../media/image20.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24.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icons8.com/articles/redesigning-boarding-pass-agai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xdesign.cc/heuristic-evaluation-of-bigbasket-application-4a69f43be47d" TargetMode="Externa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oi.org/10.1186/s12966-021-01218-4"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xdesign.cc/heuristic-evaluation-of-bigbasket-application-4a69f43be47d" TargetMode="Externa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hci.stanford.edu/publications/2018/speech-he/sui-heuristics.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bit.ly/HE-cs147-23a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bit.ly/HE-cs147-23a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bit.ly/HE-cs147-23au"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nngroup.com/article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developer.apple.com/design/human-interface-guidelines/foundations/accessibility/"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bit.ly/CS147-2023au-exit-ticket-6-937" TargetMode="External"/><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hci.stanford.edu/courses/cs147/2023/au/readings/restricted/AsWeMayThink-TheAtlantic.pdf"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99percentinvisible.org/episode/of-mice-and-men/" TargetMode="External"/><Relationship Id="rId4" Type="http://schemas.openxmlformats.org/officeDocument/2006/relationships/hyperlink" Target="https://www.rheingold.com/texts/tft/09.html#Chap0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Heuristic Evaluation</a:t>
            </a:r>
            <a:endParaRPr lang="en-US" dirty="0"/>
          </a:p>
        </p:txBody>
      </p:sp>
      <p:sp>
        <p:nvSpPr>
          <p:cNvPr id="3" name="Text Box 3"/>
          <p:cNvSpPr txBox="1">
            <a:spLocks noChangeArrowheads="1"/>
          </p:cNvSpPr>
          <p:nvPr/>
        </p:nvSpPr>
        <p:spPr bwMode="auto">
          <a:xfrm>
            <a:off x="809387" y="5639923"/>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1, 2023</a:t>
            </a:r>
          </a:p>
        </p:txBody>
      </p:sp>
      <p:sp>
        <p:nvSpPr>
          <p:cNvPr id="4" name="TextBox 3"/>
          <p:cNvSpPr txBox="1"/>
          <p:nvPr/>
        </p:nvSpPr>
        <p:spPr>
          <a:xfrm>
            <a:off x="7558212" y="218509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228606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5" name="Rectangle 5"/>
          <p:cNvSpPr>
            <a:spLocks noGrp="1" noChangeArrowheads="1"/>
          </p:cNvSpPr>
          <p:nvPr>
            <p:ph type="title"/>
          </p:nvPr>
        </p:nvSpPr>
        <p:spPr/>
        <p:txBody>
          <a:bodyPr/>
          <a:lstStyle/>
          <a:p>
            <a:pPr eaLnBrk="1" hangingPunct="1"/>
            <a:r>
              <a:rPr lang="en-US" dirty="0">
                <a:latin typeface="Helvetica Light" panose="020B0403020202020204" pitchFamily="34" charset="0"/>
              </a:rPr>
              <a:t>Heuristics</a:t>
            </a:r>
          </a:p>
        </p:txBody>
      </p:sp>
      <p:sp>
        <p:nvSpPr>
          <p:cNvPr id="516102" name="Rectangle 6"/>
          <p:cNvSpPr>
            <a:spLocks noGrp="1" noChangeArrowheads="1"/>
          </p:cNvSpPr>
          <p:nvPr>
            <p:ph idx="1"/>
          </p:nvPr>
        </p:nvSpPr>
        <p:spPr>
          <a:xfrm>
            <a:off x="194871" y="1143001"/>
            <a:ext cx="7495081" cy="5410584"/>
          </a:xfrm>
        </p:spPr>
        <p:txBody>
          <a:bodyPr/>
          <a:lstStyle/>
          <a:p>
            <a:pPr marL="0" indent="0">
              <a:lnSpc>
                <a:spcPct val="90000"/>
              </a:lnSpc>
              <a:buNone/>
            </a:pPr>
            <a:r>
              <a:rPr lang="en-US" sz="2800" dirty="0">
                <a:latin typeface="Helvetica Light" pitchFamily="34" charset="0"/>
              </a:rPr>
              <a:t>H1: Visibility of system status</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sz="1800" dirty="0">
              <a:latin typeface="Helvetica Light" pitchFamily="34" charset="0"/>
            </a:endParaRPr>
          </a:p>
          <a:p>
            <a:pPr marL="0" indent="0">
              <a:lnSpc>
                <a:spcPct val="90000"/>
              </a:lnSpc>
              <a:buNone/>
            </a:pPr>
            <a:r>
              <a:rPr lang="en-US" sz="2800" dirty="0">
                <a:latin typeface="Helvetica Light" pitchFamily="34" charset="0"/>
              </a:rPr>
              <a:t>H2: Match between </a:t>
            </a:r>
            <a:br>
              <a:rPr lang="en-US" sz="2800" dirty="0">
                <a:latin typeface="Helvetica Light" pitchFamily="34" charset="0"/>
              </a:rPr>
            </a:br>
            <a:r>
              <a:rPr lang="en-US" sz="2800" dirty="0">
                <a:latin typeface="Helvetica Light" pitchFamily="34" charset="0"/>
              </a:rPr>
              <a:t>system &amp; real world</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a:p>
            <a:pPr marL="0" indent="0">
              <a:lnSpc>
                <a:spcPct val="90000"/>
              </a:lnSpc>
              <a:buNone/>
            </a:pPr>
            <a:endParaRPr lang="en-US" dirty="0">
              <a:latin typeface="Helvetica Light" pitchFamily="34" charset="0"/>
            </a:endParaRPr>
          </a:p>
          <a:p>
            <a:pPr marL="0" indent="0" algn="r">
              <a:lnSpc>
                <a:spcPct val="90000"/>
              </a:lnSpc>
              <a:buNone/>
            </a:pPr>
            <a:r>
              <a:rPr lang="en-US" sz="2800" dirty="0">
                <a:latin typeface="Helvetica Light" pitchFamily="34" charset="0"/>
              </a:rPr>
              <a:t>H3: User control &amp; </a:t>
            </a:r>
            <a:br>
              <a:rPr lang="en-US" sz="2800" dirty="0">
                <a:latin typeface="Helvetica Light" pitchFamily="34" charset="0"/>
              </a:rPr>
            </a:br>
            <a:r>
              <a:rPr lang="en-US" sz="2800" dirty="0">
                <a:latin typeface="Helvetica Light" pitchFamily="34" charset="0"/>
              </a:rPr>
              <a:t>freedom</a:t>
            </a:r>
          </a:p>
          <a:p>
            <a:pPr marL="0" indent="0">
              <a:lnSpc>
                <a:spcPct val="90000"/>
              </a:lnSpc>
              <a:buNone/>
            </a:pPr>
            <a:endParaRPr lang="en-US" sz="2800" dirty="0">
              <a:latin typeface="Helvetica Light" pitchFamily="34" charset="0"/>
            </a:endParaRPr>
          </a:p>
          <a:p>
            <a:pPr marL="0" indent="0">
              <a:lnSpc>
                <a:spcPct val="90000"/>
              </a:lnSpc>
              <a:buNone/>
            </a:pPr>
            <a:endParaRPr lang="en-US" sz="2800" dirty="0">
              <a:latin typeface="Helvetica Light" pitchFamily="34" charset="0"/>
            </a:endParaRPr>
          </a:p>
        </p:txBody>
      </p:sp>
      <p:sp>
        <p:nvSpPr>
          <p:cNvPr id="9"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12" name="Rectangle 6"/>
          <p:cNvSpPr>
            <a:spLocks noGrp="1" noChangeArrowheads="1"/>
          </p:cNvSpPr>
          <p:nvPr>
            <p:ph type="ftr" sz="quarter" idx="11"/>
          </p:nvPr>
        </p:nvSpPr>
        <p:spPr>
          <a:xfrm>
            <a:off x="3866660" y="6608285"/>
            <a:ext cx="8319483" cy="457200"/>
          </a:xfrm>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10</a:t>
            </a:fld>
            <a:endParaRPr lang="en-US"/>
          </a:p>
        </p:txBody>
      </p:sp>
      <p:pic>
        <p:nvPicPr>
          <p:cNvPr id="4" name="Picture 3"/>
          <p:cNvPicPr>
            <a:picLocks noChangeAspect="1"/>
          </p:cNvPicPr>
          <p:nvPr/>
        </p:nvPicPr>
        <p:blipFill>
          <a:blip r:embed="rId3"/>
          <a:stretch>
            <a:fillRect/>
          </a:stretch>
        </p:blipFill>
        <p:spPr>
          <a:xfrm>
            <a:off x="7810251" y="3590704"/>
            <a:ext cx="4375843" cy="3267296"/>
          </a:xfrm>
          <a:prstGeom prst="rect">
            <a:avLst/>
          </a:prstGeom>
        </p:spPr>
      </p:pic>
      <p:pic>
        <p:nvPicPr>
          <p:cNvPr id="5" name="Picture 4">
            <a:extLst>
              <a:ext uri="{FF2B5EF4-FFF2-40B4-BE49-F238E27FC236}">
                <a16:creationId xmlns:a16="http://schemas.microsoft.com/office/drawing/2014/main" id="{8E2F6E3D-FC76-C640-A7C7-A59F14AFB5C0}"/>
              </a:ext>
            </a:extLst>
          </p:cNvPr>
          <p:cNvPicPr>
            <a:picLocks noChangeAspect="1"/>
          </p:cNvPicPr>
          <p:nvPr/>
        </p:nvPicPr>
        <p:blipFill>
          <a:blip r:embed="rId4"/>
          <a:stretch>
            <a:fillRect/>
          </a:stretch>
        </p:blipFill>
        <p:spPr>
          <a:xfrm>
            <a:off x="255895" y="3750659"/>
            <a:ext cx="3901613" cy="1512423"/>
          </a:xfrm>
          <a:prstGeom prst="rect">
            <a:avLst/>
          </a:prstGeom>
        </p:spPr>
      </p:pic>
      <p:pic>
        <p:nvPicPr>
          <p:cNvPr id="1026" name="Picture 2" descr="shazam">
            <a:extLst>
              <a:ext uri="{FF2B5EF4-FFF2-40B4-BE49-F238E27FC236}">
                <a16:creationId xmlns:a16="http://schemas.microsoft.com/office/drawing/2014/main" id="{E70EBBC5-035B-4552-8654-C45BC8D8F067}"/>
              </a:ext>
            </a:extLst>
          </p:cNvPr>
          <p:cNvPicPr>
            <a:picLocks noChangeAspect="1" noChangeArrowheads="1" noCrop="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40534" y="-3468"/>
            <a:ext cx="1851468" cy="32672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indows defender scanning dialog box">
            <a:extLst>
              <a:ext uri="{FF2B5EF4-FFF2-40B4-BE49-F238E27FC236}">
                <a16:creationId xmlns:a16="http://schemas.microsoft.com/office/drawing/2014/main" id="{707DF361-EE14-449F-9C3D-378C07D0E670}"/>
              </a:ext>
            </a:extLst>
          </p:cNvPr>
          <p:cNvPicPr>
            <a:picLocks noChangeAspect="1" noChangeArrowheads="1" noCrop="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261634" y="-3468"/>
            <a:ext cx="4935336" cy="3267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90BE0EF-4FFD-0849-8042-DC8395CF1E1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61634" y="-3468"/>
            <a:ext cx="4958602" cy="3267296"/>
          </a:xfrm>
          <a:prstGeom prst="rect">
            <a:avLst/>
          </a:prstGeom>
        </p:spPr>
      </p:pic>
      <p:pic>
        <p:nvPicPr>
          <p:cNvPr id="8" name="Picture 7">
            <a:extLst>
              <a:ext uri="{FF2B5EF4-FFF2-40B4-BE49-F238E27FC236}">
                <a16:creationId xmlns:a16="http://schemas.microsoft.com/office/drawing/2014/main" id="{FEBAB335-9ADB-AA4E-9DE8-89D7C0BD7FE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344618" y="25328"/>
            <a:ext cx="1841500" cy="3238500"/>
          </a:xfrm>
          <a:prstGeom prst="rect">
            <a:avLst/>
          </a:prstGeom>
        </p:spPr>
      </p:pic>
    </p:spTree>
    <p:extLst>
      <p:ext uri="{BB962C8B-B14F-4D97-AF65-F5344CB8AC3E}">
        <p14:creationId xmlns:p14="http://schemas.microsoft.com/office/powerpoint/2010/main" val="1368006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16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610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610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2" grpId="0" uiExpand="1" build="p"/>
      <p:bldP spid="516102" grpId="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12"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13" name="Rectangle 6"/>
          <p:cNvSpPr>
            <a:spLocks noGrp="1" noChangeArrowheads="1"/>
          </p:cNvSpPr>
          <p:nvPr>
            <p:ph type="ftr" sz="quarter" idx="11"/>
          </p:nvPr>
        </p:nvSpPr>
        <p:spPr>
          <a:ln/>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11</a:t>
            </a:fld>
            <a:endParaRPr lang="en-US"/>
          </a:p>
        </p:txBody>
      </p:sp>
      <p:grpSp>
        <p:nvGrpSpPr>
          <p:cNvPr id="18439" name="Group 4"/>
          <p:cNvGrpSpPr>
            <a:grpSpLocks/>
          </p:cNvGrpSpPr>
          <p:nvPr/>
        </p:nvGrpSpPr>
        <p:grpSpPr bwMode="auto">
          <a:xfrm>
            <a:off x="6022298" y="639304"/>
            <a:ext cx="6170212" cy="3336077"/>
            <a:chOff x="432" y="1056"/>
            <a:chExt cx="5040" cy="2725"/>
          </a:xfrm>
        </p:grpSpPr>
        <p:pic>
          <p:nvPicPr>
            <p:cNvPr id="18441" name="Picture 5" descr="inconsistency-VB"/>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72" y="1056"/>
              <a:ext cx="2400" cy="1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2" name="Picture 6" descr="inconsistency-VB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2" y="1056"/>
              <a:ext cx="2400" cy="1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3" name="Picture 7" descr="inconsistency-VB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2" y="2448"/>
              <a:ext cx="2399" cy="1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4" name="Picture 8" descr="inconsistency-VB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72" y="2448"/>
              <a:ext cx="2400" cy="1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Rectangle 3"/>
          <p:cNvSpPr txBox="1">
            <a:spLocks noChangeArrowheads="1"/>
          </p:cNvSpPr>
          <p:nvPr/>
        </p:nvSpPr>
        <p:spPr bwMode="auto">
          <a:xfrm>
            <a:off x="224852" y="1143002"/>
            <a:ext cx="9182726" cy="518284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600" dirty="0">
                <a:latin typeface="Helvetica Light" pitchFamily="34" charset="0"/>
              </a:rPr>
              <a:t>H4: Consistency &amp; standards</a:t>
            </a: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buNone/>
            </a:pPr>
            <a:endParaRPr lang="en-US" sz="2600" dirty="0">
              <a:latin typeface="Helvetica Light" pitchFamily="34" charset="0"/>
            </a:endParaRPr>
          </a:p>
          <a:p>
            <a:pPr marL="0" indent="0">
              <a:lnSpc>
                <a:spcPct val="90000"/>
              </a:lnSpc>
              <a:buNone/>
            </a:pPr>
            <a:r>
              <a:rPr lang="en-US" sz="2600" dirty="0">
                <a:latin typeface="Helvetica Light" pitchFamily="34" charset="0"/>
              </a:rPr>
              <a:t>H5: Error prevention</a:t>
            </a:r>
          </a:p>
          <a:p>
            <a:pPr marL="0" indent="0">
              <a:lnSpc>
                <a:spcPct val="90000"/>
              </a:lnSpc>
              <a:buNone/>
            </a:pPr>
            <a:r>
              <a:rPr lang="en-US" sz="2600" dirty="0">
                <a:latin typeface="Helvetica Light" pitchFamily="34" charset="0"/>
              </a:rPr>
              <a:t>H6: Recognition rather than recall</a:t>
            </a:r>
          </a:p>
          <a:p>
            <a:pPr marL="0" indent="0">
              <a:lnSpc>
                <a:spcPct val="90000"/>
              </a:lnSpc>
              <a:buNone/>
            </a:pPr>
            <a:endParaRPr lang="en-US" sz="2600" dirty="0">
              <a:latin typeface="Helvetica Light" pitchFamily="34" charset="0"/>
            </a:endParaRPr>
          </a:p>
        </p:txBody>
      </p:sp>
      <p:pic>
        <p:nvPicPr>
          <p:cNvPr id="1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r="51907" b="4246"/>
          <a:stretch/>
        </p:blipFill>
        <p:spPr bwMode="auto">
          <a:xfrm>
            <a:off x="8687486" y="4665491"/>
            <a:ext cx="3490574" cy="8294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6" name="Picture 6"/>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468916" y="4665911"/>
            <a:ext cx="3218570" cy="441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1338"/>
          <a:stretch/>
        </p:blipFill>
        <p:spPr bwMode="auto">
          <a:xfrm>
            <a:off x="8687486" y="5469715"/>
            <a:ext cx="3490572" cy="8561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6" name="Group 5"/>
          <p:cNvGrpSpPr/>
          <p:nvPr/>
        </p:nvGrpSpPr>
        <p:grpSpPr>
          <a:xfrm>
            <a:off x="5468916" y="4638840"/>
            <a:ext cx="3218570" cy="548440"/>
            <a:chOff x="386847" y="2719918"/>
            <a:chExt cx="2339919" cy="757209"/>
          </a:xfrm>
        </p:grpSpPr>
        <p:sp>
          <p:nvSpPr>
            <p:cNvPr id="3" name="Oval 2"/>
            <p:cNvSpPr/>
            <p:nvPr/>
          </p:nvSpPr>
          <p:spPr bwMode="auto">
            <a:xfrm>
              <a:off x="386847" y="2719918"/>
              <a:ext cx="2339919" cy="757209"/>
            </a:xfrm>
            <a:prstGeom prst="ellipse">
              <a:avLst/>
            </a:prstGeom>
            <a:noFill/>
            <a:ln w="571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cxnSp>
          <p:nvCxnSpPr>
            <p:cNvPr id="5" name="Straight Connector 4"/>
            <p:cNvCxnSpPr>
              <a:stCxn id="3" idx="1"/>
              <a:endCxn id="3" idx="5"/>
            </p:cNvCxnSpPr>
            <p:nvPr/>
          </p:nvCxnSpPr>
          <p:spPr bwMode="auto">
            <a:xfrm>
              <a:off x="729520" y="2830809"/>
              <a:ext cx="1654573" cy="535427"/>
            </a:xfrm>
            <a:prstGeom prst="line">
              <a:avLst/>
            </a:prstGeom>
            <a:solidFill>
              <a:schemeClr val="accent1"/>
            </a:solidFill>
            <a:ln w="57150" cap="flat" cmpd="sng" algn="ctr">
              <a:solidFill>
                <a:srgbClr val="FF0000"/>
              </a:solidFill>
              <a:prstDash val="solid"/>
              <a:round/>
              <a:headEnd type="none" w="sm" len="sm"/>
              <a:tailEnd type="none" w="sm" len="sm"/>
            </a:ln>
            <a:effectLst/>
          </p:spPr>
        </p:cxnSp>
      </p:grpSp>
      <p:pic>
        <p:nvPicPr>
          <p:cNvPr id="2050" name="Picture 2">
            <a:extLst>
              <a:ext uri="{FF2B5EF4-FFF2-40B4-BE49-F238E27FC236}">
                <a16:creationId xmlns:a16="http://schemas.microsoft.com/office/drawing/2014/main" id="{2A492553-B8ED-4A7F-92D4-10ED45D1E5F4}"/>
              </a:ext>
            </a:extLst>
          </p:cNvPr>
          <p:cNvPicPr>
            <a:picLocks noChangeAspect="1" noChangeArrowheads="1" noCrop="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693236" y="4675763"/>
            <a:ext cx="3490575" cy="1820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5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12"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13" name="Rectangle 6"/>
          <p:cNvSpPr>
            <a:spLocks noGrp="1" noChangeArrowheads="1"/>
          </p:cNvSpPr>
          <p:nvPr>
            <p:ph type="ftr" sz="quarter" idx="11"/>
          </p:nvPr>
        </p:nvSpPr>
        <p:spPr>
          <a:ln/>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12</a:t>
            </a:fld>
            <a:endParaRPr lang="en-US"/>
          </a:p>
        </p:txBody>
      </p:sp>
      <p:sp>
        <p:nvSpPr>
          <p:cNvPr id="14" name="Rectangle 3"/>
          <p:cNvSpPr txBox="1">
            <a:spLocks noChangeArrowheads="1"/>
          </p:cNvSpPr>
          <p:nvPr/>
        </p:nvSpPr>
        <p:spPr bwMode="auto">
          <a:xfrm>
            <a:off x="224852" y="1143002"/>
            <a:ext cx="9182726" cy="518284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sz="2600" dirty="0">
                <a:latin typeface="Helvetica Light" pitchFamily="34" charset="0"/>
              </a:rPr>
              <a:t>H7: Flexibility and efficiency of use</a:t>
            </a:r>
          </a:p>
        </p:txBody>
      </p:sp>
      <p:pic>
        <p:nvPicPr>
          <p:cNvPr id="3" name="Picture 2">
            <a:extLst>
              <a:ext uri="{FF2B5EF4-FFF2-40B4-BE49-F238E27FC236}">
                <a16:creationId xmlns:a16="http://schemas.microsoft.com/office/drawing/2014/main" id="{7F3A41BF-90B2-6F41-46D2-86BA08F3389A}"/>
              </a:ext>
            </a:extLst>
          </p:cNvPr>
          <p:cNvPicPr>
            <a:picLocks noChangeAspect="1"/>
          </p:cNvPicPr>
          <p:nvPr/>
        </p:nvPicPr>
        <p:blipFill>
          <a:blip r:embed="rId3"/>
          <a:stretch>
            <a:fillRect/>
          </a:stretch>
        </p:blipFill>
        <p:spPr>
          <a:xfrm>
            <a:off x="6478780" y="99065"/>
            <a:ext cx="5295993" cy="6441679"/>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82140E66-32E4-55B5-D758-E24C1753848C}"/>
                  </a:ext>
                </a:extLst>
              </p14:cNvPr>
              <p14:cNvContentPartPr/>
              <p14:nvPr/>
            </p14:nvContentPartPr>
            <p14:xfrm>
              <a:off x="11189331" y="564663"/>
              <a:ext cx="761040" cy="342360"/>
            </p14:xfrm>
          </p:contentPart>
        </mc:Choice>
        <mc:Fallback xmlns="">
          <p:pic>
            <p:nvPicPr>
              <p:cNvPr id="6" name="Ink 5">
                <a:extLst>
                  <a:ext uri="{FF2B5EF4-FFF2-40B4-BE49-F238E27FC236}">
                    <a16:creationId xmlns:a16="http://schemas.microsoft.com/office/drawing/2014/main" id="{82140E66-32E4-55B5-D758-E24C1753848C}"/>
                  </a:ext>
                </a:extLst>
              </p:cNvPr>
              <p:cNvPicPr/>
              <p:nvPr/>
            </p:nvPicPr>
            <p:blipFill>
              <a:blip r:embed="rId5"/>
              <a:stretch>
                <a:fillRect/>
              </a:stretch>
            </p:blipFill>
            <p:spPr>
              <a:xfrm>
                <a:off x="11180331" y="555663"/>
                <a:ext cx="77868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D7F3F43-D3E0-8326-CE01-2D24C7718AFB}"/>
                  </a:ext>
                </a:extLst>
              </p14:cNvPr>
              <p14:cNvContentPartPr/>
              <p14:nvPr/>
            </p14:nvContentPartPr>
            <p14:xfrm>
              <a:off x="9092826" y="6167703"/>
              <a:ext cx="453960" cy="393120"/>
            </p14:xfrm>
          </p:contentPart>
        </mc:Choice>
        <mc:Fallback xmlns="">
          <p:pic>
            <p:nvPicPr>
              <p:cNvPr id="7" name="Ink 6">
                <a:extLst>
                  <a:ext uri="{FF2B5EF4-FFF2-40B4-BE49-F238E27FC236}">
                    <a16:creationId xmlns:a16="http://schemas.microsoft.com/office/drawing/2014/main" id="{DD7F3F43-D3E0-8326-CE01-2D24C7718AFB}"/>
                  </a:ext>
                </a:extLst>
              </p:cNvPr>
              <p:cNvPicPr/>
              <p:nvPr/>
            </p:nvPicPr>
            <p:blipFill>
              <a:blip r:embed="rId7"/>
              <a:stretch>
                <a:fillRect/>
              </a:stretch>
            </p:blipFill>
            <p:spPr>
              <a:xfrm>
                <a:off x="9083826" y="6158703"/>
                <a:ext cx="471600" cy="410760"/>
              </a:xfrm>
              <a:prstGeom prst="rect">
                <a:avLst/>
              </a:prstGeom>
            </p:spPr>
          </p:pic>
        </mc:Fallback>
      </mc:AlternateContent>
    </p:spTree>
    <p:extLst>
      <p:ext uri="{BB962C8B-B14F-4D97-AF65-F5344CB8AC3E}">
        <p14:creationId xmlns:p14="http://schemas.microsoft.com/office/powerpoint/2010/main" val="1350593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900CB-E07D-5648-9AC2-D30A1140883A}"/>
              </a:ext>
            </a:extLst>
          </p:cNvPr>
          <p:cNvPicPr>
            <a:picLocks noChangeAspect="1"/>
          </p:cNvPicPr>
          <p:nvPr/>
        </p:nvPicPr>
        <p:blipFill rotWithShape="1">
          <a:blip r:embed="rId3"/>
          <a:srcRect l="3275" t="3481" r="4567" b="4429"/>
          <a:stretch/>
        </p:blipFill>
        <p:spPr>
          <a:xfrm>
            <a:off x="6529387" y="986626"/>
            <a:ext cx="5616899" cy="5281612"/>
          </a:xfrm>
          <a:prstGeom prst="rect">
            <a:avLst/>
          </a:prstGeom>
        </p:spPr>
      </p:pic>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13</a:t>
            </a:fld>
            <a:endParaRPr lang="en-US"/>
          </a:p>
        </p:txBody>
      </p:sp>
      <p:sp>
        <p:nvSpPr>
          <p:cNvPr id="9" name="TextBox 8"/>
          <p:cNvSpPr txBox="1"/>
          <p:nvPr/>
        </p:nvSpPr>
        <p:spPr>
          <a:xfrm>
            <a:off x="5642377" y="1960328"/>
            <a:ext cx="686286" cy="430887"/>
          </a:xfrm>
          <a:prstGeom prst="rect">
            <a:avLst/>
          </a:prstGeom>
          <a:noFill/>
        </p:spPr>
        <p:txBody>
          <a:bodyPr wrap="none" rtlCol="0">
            <a:spAutoFit/>
          </a:bodyPr>
          <a:lstStyle/>
          <a:p>
            <a:r>
              <a:rPr lang="en-US" sz="2200" dirty="0">
                <a:latin typeface="Helvetica Light"/>
                <a:cs typeface="Helvetica Light"/>
              </a:rPr>
              <a:t>bad</a:t>
            </a:r>
          </a:p>
        </p:txBody>
      </p:sp>
      <p:sp>
        <p:nvSpPr>
          <p:cNvPr id="6" name="Rectangle 5">
            <a:extLst>
              <a:ext uri="{FF2B5EF4-FFF2-40B4-BE49-F238E27FC236}">
                <a16:creationId xmlns:a16="http://schemas.microsoft.com/office/drawing/2014/main" id="{8347D82A-7860-E944-8EF6-93FB09DA1693}"/>
              </a:ext>
            </a:extLst>
          </p:cNvPr>
          <p:cNvSpPr/>
          <p:nvPr/>
        </p:nvSpPr>
        <p:spPr>
          <a:xfrm>
            <a:off x="680993" y="5841646"/>
            <a:ext cx="4804520" cy="426592"/>
          </a:xfrm>
          <a:prstGeom prst="rect">
            <a:avLst/>
          </a:prstGeom>
        </p:spPr>
        <p:txBody>
          <a:bodyPr wrap="none">
            <a:spAutoFit/>
          </a:bodyPr>
          <a:lstStyle/>
          <a:p>
            <a:pPr marL="0" indent="0">
              <a:lnSpc>
                <a:spcPct val="90000"/>
              </a:lnSpc>
              <a:buNone/>
            </a:pPr>
            <a:r>
              <a:rPr lang="en-US" dirty="0">
                <a:latin typeface="Helvetica Light" pitchFamily="34" charset="0"/>
              </a:rPr>
              <a:t>H8: Aesthetic &amp; minimalist design</a:t>
            </a:r>
          </a:p>
        </p:txBody>
      </p:sp>
      <p:sp>
        <p:nvSpPr>
          <p:cNvPr id="14" name="TextBox 13">
            <a:extLst>
              <a:ext uri="{FF2B5EF4-FFF2-40B4-BE49-F238E27FC236}">
                <a16:creationId xmlns:a16="http://schemas.microsoft.com/office/drawing/2014/main" id="{81EFD086-D98F-5C41-BE4A-8ACA5B507463}"/>
              </a:ext>
            </a:extLst>
          </p:cNvPr>
          <p:cNvSpPr txBox="1"/>
          <p:nvPr/>
        </p:nvSpPr>
        <p:spPr>
          <a:xfrm>
            <a:off x="5485513" y="4629145"/>
            <a:ext cx="843150" cy="430887"/>
          </a:xfrm>
          <a:prstGeom prst="rect">
            <a:avLst/>
          </a:prstGeom>
          <a:noFill/>
        </p:spPr>
        <p:txBody>
          <a:bodyPr wrap="none" rtlCol="0">
            <a:spAutoFit/>
          </a:bodyPr>
          <a:lstStyle/>
          <a:p>
            <a:r>
              <a:rPr lang="en-US" sz="2200" dirty="0">
                <a:latin typeface="Helvetica Light"/>
                <a:cs typeface="Helvetica Light"/>
              </a:rPr>
              <a:t>good</a:t>
            </a:r>
          </a:p>
        </p:txBody>
      </p:sp>
      <p:sp>
        <p:nvSpPr>
          <p:cNvPr id="15" name="TextBox 14">
            <a:extLst>
              <a:ext uri="{FF2B5EF4-FFF2-40B4-BE49-F238E27FC236}">
                <a16:creationId xmlns:a16="http://schemas.microsoft.com/office/drawing/2014/main" id="{1076C342-0C25-2744-B532-82658FF80DC8}"/>
              </a:ext>
            </a:extLst>
          </p:cNvPr>
          <p:cNvSpPr txBox="1"/>
          <p:nvPr/>
        </p:nvSpPr>
        <p:spPr>
          <a:xfrm>
            <a:off x="6625394" y="6274337"/>
            <a:ext cx="4958409" cy="307777"/>
          </a:xfrm>
          <a:prstGeom prst="rect">
            <a:avLst/>
          </a:prstGeom>
          <a:noFill/>
        </p:spPr>
        <p:txBody>
          <a:bodyPr wrap="none" rtlCol="0">
            <a:spAutoFit/>
          </a:bodyPr>
          <a:lstStyle/>
          <a:p>
            <a:r>
              <a:rPr lang="en-US" sz="1400" dirty="0">
                <a:latin typeface="Helvetica" pitchFamily="2" charset="0"/>
                <a:hlinkClick r:id="rId4">
                  <a:extLst>
                    <a:ext uri="{A12FA001-AC4F-418D-AE19-62706E023703}">
                      <ahyp:hlinkClr xmlns:ahyp="http://schemas.microsoft.com/office/drawing/2018/hyperlinkcolor" val="tx"/>
                    </a:ext>
                  </a:extLst>
                </a:hlinkClick>
              </a:rPr>
              <a:t>https://icons8.com/articles/redesigning-boarding-pass-again/</a:t>
            </a:r>
            <a:endParaRPr lang="en-US" sz="1400" dirty="0">
              <a:latin typeface="Helvetica" pitchFamily="2" charset="0"/>
              <a:cs typeface="Helvetica Light"/>
            </a:endParaRPr>
          </a:p>
        </p:txBody>
      </p:sp>
      <p:pic>
        <p:nvPicPr>
          <p:cNvPr id="3" name="Picture 2">
            <a:extLst>
              <a:ext uri="{FF2B5EF4-FFF2-40B4-BE49-F238E27FC236}">
                <a16:creationId xmlns:a16="http://schemas.microsoft.com/office/drawing/2014/main" id="{755CC71A-1E2E-E179-9FB9-499B6A551F52}"/>
              </a:ext>
            </a:extLst>
          </p:cNvPr>
          <p:cNvPicPr>
            <a:picLocks noChangeAspect="1"/>
          </p:cNvPicPr>
          <p:nvPr/>
        </p:nvPicPr>
        <p:blipFill rotWithShape="1">
          <a:blip r:embed="rId3"/>
          <a:srcRect l="3275" t="3481" r="4567" b="55084"/>
          <a:stretch/>
        </p:blipFill>
        <p:spPr>
          <a:xfrm>
            <a:off x="6529387" y="1017646"/>
            <a:ext cx="5616899" cy="2376429"/>
          </a:xfrm>
          <a:prstGeom prst="rect">
            <a:avLst/>
          </a:prstGeom>
        </p:spPr>
      </p:pic>
    </p:spTree>
    <p:extLst>
      <p:ext uri="{BB962C8B-B14F-4D97-AF65-F5344CB8AC3E}">
        <p14:creationId xmlns:p14="http://schemas.microsoft.com/office/powerpoint/2010/main" val="101227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3" name="Content Placeholder 2"/>
          <p:cNvSpPr>
            <a:spLocks noGrp="1"/>
          </p:cNvSpPr>
          <p:nvPr>
            <p:ph idx="1"/>
          </p:nvPr>
        </p:nvSpPr>
        <p:spPr>
          <a:xfrm>
            <a:off x="1725812" y="3989078"/>
            <a:ext cx="5936183" cy="2357617"/>
          </a:xfrm>
        </p:spPr>
        <p:txBody>
          <a:bodyPr/>
          <a:lstStyle/>
          <a:p>
            <a:pPr marL="0" indent="0">
              <a:buNone/>
            </a:pPr>
            <a:r>
              <a:rPr lang="en-US" sz="2800" dirty="0">
                <a:latin typeface="Helvetica Light" pitchFamily="34" charset="0"/>
              </a:rPr>
              <a:t>H9: Help users recognize, diagnose, &amp; recover from errors</a:t>
            </a:r>
          </a:p>
          <a:p>
            <a:endParaRPr lang="en-US" dirty="0"/>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14</a:t>
            </a:fld>
            <a:endParaRPr lang="en-US"/>
          </a:p>
        </p:txBody>
      </p:sp>
      <p:pic>
        <p:nvPicPr>
          <p:cNvPr id="22535" name="Picture 4" descr="error message (b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466" y="1501774"/>
            <a:ext cx="5486400" cy="187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49588" y="1025789"/>
            <a:ext cx="686286" cy="430887"/>
          </a:xfrm>
          <a:prstGeom prst="rect">
            <a:avLst/>
          </a:prstGeom>
          <a:noFill/>
        </p:spPr>
        <p:txBody>
          <a:bodyPr wrap="none" rtlCol="0">
            <a:spAutoFit/>
          </a:bodyPr>
          <a:lstStyle/>
          <a:p>
            <a:r>
              <a:rPr lang="en-US" sz="2200" dirty="0">
                <a:latin typeface="Helvetica Light"/>
                <a:cs typeface="Helvetica Light"/>
              </a:rPr>
              <a:t>bad</a:t>
            </a:r>
          </a:p>
        </p:txBody>
      </p:sp>
      <p:pic>
        <p:nvPicPr>
          <p:cNvPr id="4" name="Picture 3" descr="Screenshot_2014-11-11-23-31-0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21798" y="1501775"/>
            <a:ext cx="2841427" cy="5051425"/>
          </a:xfrm>
          <a:prstGeom prst="rect">
            <a:avLst/>
          </a:prstGeom>
        </p:spPr>
      </p:pic>
    </p:spTree>
    <p:extLst>
      <p:ext uri="{BB962C8B-B14F-4D97-AF65-F5344CB8AC3E}">
        <p14:creationId xmlns:p14="http://schemas.microsoft.com/office/powerpoint/2010/main" val="130797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p:txBody>
          <a:bodyPr/>
          <a:lstStyle/>
          <a:p>
            <a:pPr eaLnBrk="1" hangingPunct="1"/>
            <a:r>
              <a:rPr lang="en-US" dirty="0">
                <a:latin typeface="Helvetica Light" panose="020B0403020202020204" pitchFamily="34" charset="0"/>
              </a:rPr>
              <a:t>Heuristics (cont.)</a:t>
            </a:r>
          </a:p>
        </p:txBody>
      </p:sp>
      <p:sp>
        <p:nvSpPr>
          <p:cNvPr id="7"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8" name="Rectangle 6"/>
          <p:cNvSpPr>
            <a:spLocks noGrp="1" noChangeArrowheads="1"/>
          </p:cNvSpPr>
          <p:nvPr>
            <p:ph type="ftr" sz="quarter" idx="11"/>
          </p:nvPr>
        </p:nvSpPr>
        <p:spPr>
          <a:ln/>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15</a:t>
            </a:fld>
            <a:endParaRPr lang="en-US"/>
          </a:p>
        </p:txBody>
      </p:sp>
      <p:sp>
        <p:nvSpPr>
          <p:cNvPr id="13" name="TextBox 12"/>
          <p:cNvSpPr txBox="1"/>
          <p:nvPr/>
        </p:nvSpPr>
        <p:spPr>
          <a:xfrm>
            <a:off x="1680838" y="1600201"/>
            <a:ext cx="843150" cy="430887"/>
          </a:xfrm>
          <a:prstGeom prst="rect">
            <a:avLst/>
          </a:prstGeom>
          <a:noFill/>
        </p:spPr>
        <p:txBody>
          <a:bodyPr wrap="none" rtlCol="0">
            <a:spAutoFit/>
          </a:bodyPr>
          <a:lstStyle/>
          <a:p>
            <a:r>
              <a:rPr lang="en-US" sz="2200" dirty="0">
                <a:latin typeface="Helvetica Light"/>
                <a:cs typeface="Helvetica Light"/>
              </a:rPr>
              <a:t>good</a:t>
            </a:r>
          </a:p>
        </p:txBody>
      </p:sp>
      <p:pic>
        <p:nvPicPr>
          <p:cNvPr id="14" name="Picture 13" descr="Screen Shot 2015-07-26 at 11.07.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1033533"/>
            <a:ext cx="5849765" cy="5424536"/>
          </a:xfrm>
          <a:prstGeom prst="rect">
            <a:avLst/>
          </a:prstGeom>
        </p:spPr>
      </p:pic>
    </p:spTree>
    <p:extLst>
      <p:ext uri="{BB962C8B-B14F-4D97-AF65-F5344CB8AC3E}">
        <p14:creationId xmlns:p14="http://schemas.microsoft.com/office/powerpoint/2010/main" val="19066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Good Error Messages</a:t>
            </a:r>
          </a:p>
        </p:txBody>
      </p:sp>
      <p:sp>
        <p:nvSpPr>
          <p:cNvPr id="528387" name="Rectangle 3"/>
          <p:cNvSpPr>
            <a:spLocks noGrp="1" noChangeArrowheads="1"/>
          </p:cNvSpPr>
          <p:nvPr>
            <p:ph idx="1"/>
          </p:nvPr>
        </p:nvSpPr>
        <p:spPr/>
        <p:txBody>
          <a:bodyPr/>
          <a:lstStyle/>
          <a:p>
            <a:r>
              <a:rPr lang="en-US" dirty="0"/>
              <a:t>Clearly indicate what </a:t>
            </a:r>
            <a:br>
              <a:rPr lang="en-US" dirty="0"/>
            </a:br>
            <a:r>
              <a:rPr lang="en-US" dirty="0"/>
              <a:t>has gone wrong</a:t>
            </a:r>
          </a:p>
          <a:p>
            <a:r>
              <a:rPr lang="en-US" dirty="0"/>
              <a:t>Human readable</a:t>
            </a:r>
          </a:p>
          <a:p>
            <a:r>
              <a:rPr lang="en-US" dirty="0"/>
              <a:t>Polite</a:t>
            </a:r>
          </a:p>
          <a:p>
            <a:r>
              <a:rPr lang="en-US" dirty="0"/>
              <a:t>Describe the problem</a:t>
            </a:r>
          </a:p>
          <a:p>
            <a:r>
              <a:rPr lang="en-US" dirty="0"/>
              <a:t>Explain how to fix it</a:t>
            </a:r>
          </a:p>
          <a:p>
            <a:r>
              <a:rPr lang="en-US" dirty="0"/>
              <a:t>Highly noticeable</a:t>
            </a:r>
          </a:p>
          <a:p>
            <a:endParaRPr lang="en-US" dirty="0"/>
          </a:p>
        </p:txBody>
      </p:sp>
      <p:sp>
        <p:nvSpPr>
          <p:cNvPr id="7"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16</a:t>
            </a:fld>
            <a:endParaRPr lang="en-US"/>
          </a:p>
        </p:txBody>
      </p:sp>
      <p:pic>
        <p:nvPicPr>
          <p:cNvPr id="3" name="Picture 2"/>
          <p:cNvPicPr>
            <a:picLocks noChangeAspect="1"/>
          </p:cNvPicPr>
          <p:nvPr/>
        </p:nvPicPr>
        <p:blipFill>
          <a:blip r:embed="rId3"/>
          <a:stretch>
            <a:fillRect/>
          </a:stretch>
        </p:blipFill>
        <p:spPr>
          <a:xfrm>
            <a:off x="5712979" y="1064501"/>
            <a:ext cx="6578362" cy="7734198"/>
          </a:xfrm>
          <a:prstGeom prst="rect">
            <a:avLst/>
          </a:prstGeom>
        </p:spPr>
      </p:pic>
    </p:spTree>
    <p:extLst>
      <p:ext uri="{BB962C8B-B14F-4D97-AF65-F5344CB8AC3E}">
        <p14:creationId xmlns:p14="http://schemas.microsoft.com/office/powerpoint/2010/main" val="20593520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83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8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83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83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8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a:t>H10 </a:t>
            </a:r>
            <a:r>
              <a:rPr lang="mr-IN"/>
              <a:t>–</a:t>
            </a:r>
            <a:r>
              <a:rPr lang="en-US"/>
              <a:t> Help &amp; Documentation</a:t>
            </a:r>
            <a:endParaRPr lang="en-US" dirty="0"/>
          </a:p>
        </p:txBody>
      </p:sp>
      <p:sp>
        <p:nvSpPr>
          <p:cNvPr id="528387" name="Rectangle 3"/>
          <p:cNvSpPr>
            <a:spLocks noGrp="1" noChangeArrowheads="1"/>
          </p:cNvSpPr>
          <p:nvPr>
            <p:ph idx="1"/>
          </p:nvPr>
        </p:nvSpPr>
        <p:spPr>
          <a:xfrm>
            <a:off x="639235" y="1600200"/>
            <a:ext cx="6451114" cy="4724400"/>
          </a:xfrm>
        </p:spPr>
        <p:txBody>
          <a:bodyPr/>
          <a:lstStyle/>
          <a:p>
            <a:r>
              <a:rPr lang="en-US" dirty="0"/>
              <a:t>Better if the system can be used without documentation, but it may be necessary </a:t>
            </a:r>
          </a:p>
          <a:p>
            <a:endParaRPr lang="en-US" sz="2000" dirty="0"/>
          </a:p>
          <a:p>
            <a:r>
              <a:rPr lang="en-US" dirty="0"/>
              <a:t>How</a:t>
            </a:r>
          </a:p>
          <a:p>
            <a:pPr lvl="1"/>
            <a:r>
              <a:rPr lang="en-US" dirty="0"/>
              <a:t>easy to search</a:t>
            </a:r>
          </a:p>
          <a:p>
            <a:pPr lvl="1"/>
            <a:r>
              <a:rPr lang="en-US" dirty="0"/>
              <a:t>focused on task</a:t>
            </a:r>
          </a:p>
          <a:p>
            <a:pPr lvl="1"/>
            <a:r>
              <a:rPr lang="en-US" dirty="0"/>
              <a:t>list concrete steps </a:t>
            </a:r>
          </a:p>
        </p:txBody>
      </p:sp>
      <p:sp>
        <p:nvSpPr>
          <p:cNvPr id="7"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17</a:t>
            </a:fld>
            <a:endParaRPr lang="en-US"/>
          </a:p>
        </p:txBody>
      </p:sp>
      <p:pic>
        <p:nvPicPr>
          <p:cNvPr id="5" name="Picture 4"/>
          <p:cNvPicPr>
            <a:picLocks noChangeAspect="1"/>
          </p:cNvPicPr>
          <p:nvPr/>
        </p:nvPicPr>
        <p:blipFill rotWithShape="1">
          <a:blip r:embed="rId3"/>
          <a:srcRect t="5507" b="13393"/>
          <a:stretch/>
        </p:blipFill>
        <p:spPr>
          <a:xfrm>
            <a:off x="5317306" y="3783949"/>
            <a:ext cx="6928797" cy="2387063"/>
          </a:xfrm>
          <a:prstGeom prst="rect">
            <a:avLst/>
          </a:prstGeom>
        </p:spPr>
      </p:pic>
      <p:sp>
        <p:nvSpPr>
          <p:cNvPr id="6" name="TextBox 5"/>
          <p:cNvSpPr txBox="1"/>
          <p:nvPr/>
        </p:nvSpPr>
        <p:spPr>
          <a:xfrm>
            <a:off x="1775658" y="6211730"/>
            <a:ext cx="4416594" cy="246221"/>
          </a:xfrm>
          <a:prstGeom prst="rect">
            <a:avLst/>
          </a:prstGeom>
          <a:noFill/>
        </p:spPr>
        <p:txBody>
          <a:bodyPr wrap="none" rtlCol="0">
            <a:spAutoFit/>
          </a:bodyPr>
          <a:lstStyle/>
          <a:p>
            <a:r>
              <a:rPr lang="en-US" sz="1000" dirty="0">
                <a:latin typeface="Helvetica" charset="0"/>
                <a:ea typeface="Helvetica" charset="0"/>
                <a:cs typeface="Helvetica" charset="0"/>
              </a:rPr>
              <a:t>http://</a:t>
            </a:r>
            <a:r>
              <a:rPr lang="en-US" sz="1000" dirty="0" err="1">
                <a:latin typeface="Helvetica" charset="0"/>
                <a:ea typeface="Helvetica" charset="0"/>
                <a:cs typeface="Helvetica" charset="0"/>
              </a:rPr>
              <a:t>blog.screensteps.com</a:t>
            </a:r>
            <a:r>
              <a:rPr lang="en-US" sz="1000" dirty="0">
                <a:latin typeface="Helvetica" charset="0"/>
                <a:ea typeface="Helvetica" charset="0"/>
                <a:cs typeface="Helvetica" charset="0"/>
              </a:rPr>
              <a:t>/10-examples-of-great-end-user-documentation</a:t>
            </a:r>
          </a:p>
        </p:txBody>
      </p:sp>
    </p:spTree>
    <p:extLst>
      <p:ext uri="{BB962C8B-B14F-4D97-AF65-F5344CB8AC3E}">
        <p14:creationId xmlns:p14="http://schemas.microsoft.com/office/powerpoint/2010/main" val="9959913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H11* </a:t>
            </a:r>
            <a:r>
              <a:rPr lang="mr-IN" dirty="0"/>
              <a:t>–</a:t>
            </a:r>
            <a:r>
              <a:rPr lang="en-US" dirty="0"/>
              <a:t> Accessible Design</a:t>
            </a:r>
          </a:p>
        </p:txBody>
      </p:sp>
      <p:sp>
        <p:nvSpPr>
          <p:cNvPr id="528387" name="Rectangle 3"/>
          <p:cNvSpPr>
            <a:spLocks noGrp="1" noChangeArrowheads="1"/>
          </p:cNvSpPr>
          <p:nvPr>
            <p:ph idx="1"/>
          </p:nvPr>
        </p:nvSpPr>
        <p:spPr>
          <a:xfrm>
            <a:off x="479685" y="1600200"/>
            <a:ext cx="6610664" cy="4724400"/>
          </a:xfrm>
        </p:spPr>
        <p:txBody>
          <a:bodyPr/>
          <a:lstStyle/>
          <a:p>
            <a:pPr marL="0" indent="0">
              <a:buNone/>
            </a:pPr>
            <a:r>
              <a:rPr lang="en-US" sz="2800" b="0" i="0" dirty="0">
                <a:effectLst/>
              </a:rPr>
              <a:t>Users can interact with the system using </a:t>
            </a:r>
            <a:r>
              <a:rPr lang="en-US" sz="2800" b="1" i="1" dirty="0">
                <a:effectLst/>
              </a:rPr>
              <a:t>alternative input methods</a:t>
            </a:r>
            <a:r>
              <a:rPr lang="en-US" sz="2800" b="0" i="0" dirty="0">
                <a:effectLst/>
              </a:rPr>
              <a:t>. Content is legible with </a:t>
            </a:r>
            <a:r>
              <a:rPr lang="en-US" sz="2800" b="1" i="1" dirty="0">
                <a:effectLst/>
              </a:rPr>
              <a:t>distinguishable contrast  </a:t>
            </a:r>
            <a:r>
              <a:rPr lang="en-US" sz="2400" b="0" i="0" dirty="0">
                <a:effectLst/>
              </a:rPr>
              <a:t>&amp;</a:t>
            </a:r>
            <a:r>
              <a:rPr lang="en-US" sz="2800" b="0" i="0" dirty="0">
                <a:effectLst/>
              </a:rPr>
              <a:t> </a:t>
            </a:r>
            <a:r>
              <a:rPr lang="en-US" sz="2800" b="1" i="1" dirty="0">
                <a:effectLst/>
              </a:rPr>
              <a:t>text size</a:t>
            </a:r>
            <a:r>
              <a:rPr lang="en-US" sz="2800" b="0" i="0" dirty="0">
                <a:effectLst/>
              </a:rPr>
              <a:t>. Key information is upfront &amp; </a:t>
            </a:r>
            <a:r>
              <a:rPr lang="en-US" sz="2800" b="1" i="1" dirty="0">
                <a:effectLst/>
              </a:rPr>
              <a:t>not nested </a:t>
            </a:r>
            <a:r>
              <a:rPr lang="en-US" sz="2800" b="0" i="0" dirty="0">
                <a:effectLst/>
              </a:rPr>
              <a:t>for screen readers. Purely visual or auditory content has </a:t>
            </a:r>
            <a:r>
              <a:rPr lang="en-US" sz="2800" b="1" i="1" dirty="0">
                <a:effectLst/>
              </a:rPr>
              <a:t>text-based alternatives </a:t>
            </a:r>
            <a:r>
              <a:rPr lang="en-US" sz="2800" b="0" i="0" dirty="0">
                <a:effectLst/>
              </a:rPr>
              <a:t>for users with low vision &amp; low hearing.</a:t>
            </a:r>
            <a:endParaRPr lang="en-US" sz="1600" dirty="0"/>
          </a:p>
        </p:txBody>
      </p:sp>
      <p:sp>
        <p:nvSpPr>
          <p:cNvPr id="7"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8" name="Rectangle 6"/>
          <p:cNvSpPr>
            <a:spLocks noGrp="1" noChangeArrowheads="1"/>
          </p:cNvSpPr>
          <p:nvPr>
            <p:ph type="ftr" sz="quarter" idx="11"/>
          </p:nvPr>
        </p:nvSpPr>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18</a:t>
            </a:fld>
            <a:endParaRPr lang="en-US"/>
          </a:p>
        </p:txBody>
      </p:sp>
      <p:sp>
        <p:nvSpPr>
          <p:cNvPr id="6" name="TextBox 5"/>
          <p:cNvSpPr txBox="1"/>
          <p:nvPr/>
        </p:nvSpPr>
        <p:spPr>
          <a:xfrm>
            <a:off x="500100"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grpSp>
        <p:nvGrpSpPr>
          <p:cNvPr id="14" name="Group 13">
            <a:extLst>
              <a:ext uri="{FF2B5EF4-FFF2-40B4-BE49-F238E27FC236}">
                <a16:creationId xmlns:a16="http://schemas.microsoft.com/office/drawing/2014/main" id="{AD5A556D-9192-E347-B246-B4046500B774}"/>
              </a:ext>
            </a:extLst>
          </p:cNvPr>
          <p:cNvGrpSpPr/>
          <p:nvPr/>
        </p:nvGrpSpPr>
        <p:grpSpPr>
          <a:xfrm>
            <a:off x="9703382" y="1190024"/>
            <a:ext cx="2323919" cy="5395341"/>
            <a:chOff x="7090350" y="1190024"/>
            <a:chExt cx="2323919" cy="5395341"/>
          </a:xfrm>
        </p:grpSpPr>
        <p:pic>
          <p:nvPicPr>
            <p:cNvPr id="3" name="Picture 2">
              <a:extLst>
                <a:ext uri="{FF2B5EF4-FFF2-40B4-BE49-F238E27FC236}">
                  <a16:creationId xmlns:a16="http://schemas.microsoft.com/office/drawing/2014/main" id="{6077E4ED-1C65-CE4D-9EF8-9BE0FE9C292A}"/>
                </a:ext>
              </a:extLst>
            </p:cNvPr>
            <p:cNvPicPr>
              <a:picLocks noChangeAspect="1"/>
            </p:cNvPicPr>
            <p:nvPr/>
          </p:nvPicPr>
          <p:blipFill>
            <a:blip r:embed="rId3"/>
            <a:stretch>
              <a:fillRect/>
            </a:stretch>
          </p:blipFill>
          <p:spPr>
            <a:xfrm>
              <a:off x="7090350" y="1190024"/>
              <a:ext cx="2323919" cy="5029200"/>
            </a:xfrm>
            <a:prstGeom prst="rect">
              <a:avLst/>
            </a:prstGeom>
          </p:spPr>
        </p:pic>
        <p:sp>
          <p:nvSpPr>
            <p:cNvPr id="9" name="TextBox 8">
              <a:extLst>
                <a:ext uri="{FF2B5EF4-FFF2-40B4-BE49-F238E27FC236}">
                  <a16:creationId xmlns:a16="http://schemas.microsoft.com/office/drawing/2014/main" id="{445F9A50-1B77-244C-AEE2-992D8C4E7079}"/>
                </a:ext>
              </a:extLst>
            </p:cNvPr>
            <p:cNvSpPr txBox="1"/>
            <p:nvPr/>
          </p:nvSpPr>
          <p:spPr>
            <a:xfrm>
              <a:off x="7532387" y="6216033"/>
              <a:ext cx="1596623" cy="369332"/>
            </a:xfrm>
            <a:prstGeom prst="rect">
              <a:avLst/>
            </a:prstGeom>
            <a:noFill/>
          </p:spPr>
          <p:txBody>
            <a:bodyPr wrap="square" rtlCol="0">
              <a:spAutoFit/>
            </a:bodyPr>
            <a:lstStyle/>
            <a:p>
              <a:r>
                <a:rPr lang="en-US" sz="1800" dirty="0">
                  <a:latin typeface="Helvetica" charset="0"/>
                  <a:ea typeface="Helvetica" charset="0"/>
                  <a:cs typeface="Helvetica" charset="0"/>
                </a:rPr>
                <a:t>Be My Eyes</a:t>
              </a:r>
            </a:p>
          </p:txBody>
        </p:sp>
      </p:grpSp>
      <p:sp>
        <p:nvSpPr>
          <p:cNvPr id="11" name="TextBox 10">
            <a:extLst>
              <a:ext uri="{FF2B5EF4-FFF2-40B4-BE49-F238E27FC236}">
                <a16:creationId xmlns:a16="http://schemas.microsoft.com/office/drawing/2014/main" id="{AF4FD222-3CA1-F042-9874-C551DC28C739}"/>
              </a:ext>
            </a:extLst>
          </p:cNvPr>
          <p:cNvSpPr txBox="1"/>
          <p:nvPr/>
        </p:nvSpPr>
        <p:spPr>
          <a:xfrm>
            <a:off x="12304177" y="6243330"/>
            <a:ext cx="2323918" cy="369332"/>
          </a:xfrm>
          <a:prstGeom prst="rect">
            <a:avLst/>
          </a:prstGeom>
          <a:noFill/>
        </p:spPr>
        <p:txBody>
          <a:bodyPr wrap="square" rtlCol="0">
            <a:spAutoFit/>
          </a:bodyPr>
          <a:lstStyle/>
          <a:p>
            <a:r>
              <a:rPr lang="en-US" sz="1800" dirty="0">
                <a:latin typeface="Helvetica" charset="0"/>
                <a:ea typeface="Helvetica" charset="0"/>
                <a:cs typeface="Helvetica" charset="0"/>
              </a:rPr>
              <a:t>Spotify (lyrics mode)</a:t>
            </a:r>
          </a:p>
        </p:txBody>
      </p:sp>
      <p:grpSp>
        <p:nvGrpSpPr>
          <p:cNvPr id="13" name="Group 12">
            <a:extLst>
              <a:ext uri="{FF2B5EF4-FFF2-40B4-BE49-F238E27FC236}">
                <a16:creationId xmlns:a16="http://schemas.microsoft.com/office/drawing/2014/main" id="{402EC7FF-4027-5A4F-BFB0-4F6220F4A5E1}"/>
              </a:ext>
            </a:extLst>
          </p:cNvPr>
          <p:cNvGrpSpPr/>
          <p:nvPr/>
        </p:nvGrpSpPr>
        <p:grpSpPr>
          <a:xfrm>
            <a:off x="7183140" y="1170223"/>
            <a:ext cx="2323919" cy="5405398"/>
            <a:chOff x="4511509" y="1170223"/>
            <a:chExt cx="2323919" cy="5405398"/>
          </a:xfrm>
        </p:grpSpPr>
        <p:pic>
          <p:nvPicPr>
            <p:cNvPr id="12" name="Picture 11">
              <a:extLst>
                <a:ext uri="{FF2B5EF4-FFF2-40B4-BE49-F238E27FC236}">
                  <a16:creationId xmlns:a16="http://schemas.microsoft.com/office/drawing/2014/main" id="{903732F0-3CE9-2945-9D08-CC11D30CA423}"/>
                </a:ext>
              </a:extLst>
            </p:cNvPr>
            <p:cNvPicPr>
              <a:picLocks noChangeAspect="1"/>
            </p:cNvPicPr>
            <p:nvPr/>
          </p:nvPicPr>
          <p:blipFill>
            <a:blip r:embed="rId4"/>
            <a:stretch>
              <a:fillRect/>
            </a:stretch>
          </p:blipFill>
          <p:spPr>
            <a:xfrm>
              <a:off x="4511509" y="1170223"/>
              <a:ext cx="2323919" cy="5029200"/>
            </a:xfrm>
            <a:prstGeom prst="rect">
              <a:avLst/>
            </a:prstGeom>
          </p:spPr>
        </p:pic>
        <p:sp>
          <p:nvSpPr>
            <p:cNvPr id="16" name="TextBox 15">
              <a:extLst>
                <a:ext uri="{FF2B5EF4-FFF2-40B4-BE49-F238E27FC236}">
                  <a16:creationId xmlns:a16="http://schemas.microsoft.com/office/drawing/2014/main" id="{47F8A890-78F4-7E43-B3D4-E69264A61F44}"/>
                </a:ext>
              </a:extLst>
            </p:cNvPr>
            <p:cNvSpPr txBox="1"/>
            <p:nvPr/>
          </p:nvSpPr>
          <p:spPr>
            <a:xfrm flipH="1">
              <a:off x="4817459" y="6206289"/>
              <a:ext cx="1930655" cy="369332"/>
            </a:xfrm>
            <a:prstGeom prst="rect">
              <a:avLst/>
            </a:prstGeom>
            <a:noFill/>
          </p:spPr>
          <p:txBody>
            <a:bodyPr wrap="square" rtlCol="0">
              <a:spAutoFit/>
            </a:bodyPr>
            <a:lstStyle/>
            <a:p>
              <a:r>
                <a:rPr lang="en-US" sz="1800" dirty="0">
                  <a:latin typeface="Helvetica" charset="0"/>
                  <a:ea typeface="Helvetica" charset="0"/>
                  <a:cs typeface="Helvetica" charset="0"/>
                </a:rPr>
                <a:t>Glucose Buddy</a:t>
              </a:r>
            </a:p>
          </p:txBody>
        </p:sp>
      </p:grpSp>
    </p:spTree>
    <p:extLst>
      <p:ext uri="{BB962C8B-B14F-4D97-AF65-F5344CB8AC3E}">
        <p14:creationId xmlns:p14="http://schemas.microsoft.com/office/powerpoint/2010/main" val="391556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H11* </a:t>
            </a:r>
            <a:r>
              <a:rPr lang="mr-IN" dirty="0"/>
              <a:t>–</a:t>
            </a:r>
            <a:r>
              <a:rPr lang="en-US" dirty="0"/>
              <a:t> Accessible Design</a:t>
            </a:r>
          </a:p>
        </p:txBody>
      </p:sp>
      <p:sp>
        <p:nvSpPr>
          <p:cNvPr id="528387" name="Rectangle 3"/>
          <p:cNvSpPr>
            <a:spLocks noGrp="1" noChangeArrowheads="1"/>
          </p:cNvSpPr>
          <p:nvPr>
            <p:ph idx="1"/>
          </p:nvPr>
        </p:nvSpPr>
        <p:spPr>
          <a:xfrm>
            <a:off x="479685" y="1600200"/>
            <a:ext cx="6610664" cy="4724400"/>
          </a:xfrm>
        </p:spPr>
        <p:txBody>
          <a:bodyPr/>
          <a:lstStyle/>
          <a:p>
            <a:pPr marL="0" indent="0">
              <a:buNone/>
            </a:pPr>
            <a:r>
              <a:rPr lang="en-US" sz="2800" b="0" i="0" dirty="0">
                <a:effectLst/>
              </a:rPr>
              <a:t>Users can interact with the system using </a:t>
            </a:r>
            <a:r>
              <a:rPr lang="en-US" sz="2800" b="1" i="1" dirty="0">
                <a:effectLst/>
              </a:rPr>
              <a:t>alternative input methods</a:t>
            </a:r>
            <a:r>
              <a:rPr lang="en-US" sz="2800" b="0" i="0" dirty="0">
                <a:effectLst/>
              </a:rPr>
              <a:t>. Content is legible with </a:t>
            </a:r>
            <a:r>
              <a:rPr lang="en-US" sz="2800" b="1" i="1" dirty="0">
                <a:effectLst/>
              </a:rPr>
              <a:t>distinguishable contrast  </a:t>
            </a:r>
            <a:r>
              <a:rPr lang="en-US" sz="2400" b="0" i="0" dirty="0">
                <a:effectLst/>
              </a:rPr>
              <a:t>&amp;</a:t>
            </a:r>
            <a:r>
              <a:rPr lang="en-US" sz="2800" b="0" i="0" dirty="0">
                <a:effectLst/>
              </a:rPr>
              <a:t> </a:t>
            </a:r>
            <a:r>
              <a:rPr lang="en-US" sz="2800" b="1" i="1" dirty="0">
                <a:effectLst/>
              </a:rPr>
              <a:t>text size</a:t>
            </a:r>
            <a:r>
              <a:rPr lang="en-US" sz="2800" b="0" i="0" dirty="0">
                <a:effectLst/>
              </a:rPr>
              <a:t>. Key information is upfront &amp; </a:t>
            </a:r>
            <a:r>
              <a:rPr lang="en-US" sz="2800" b="1" i="1" dirty="0">
                <a:effectLst/>
              </a:rPr>
              <a:t>not nested </a:t>
            </a:r>
            <a:r>
              <a:rPr lang="en-US" sz="2800" b="0" i="0" dirty="0">
                <a:effectLst/>
              </a:rPr>
              <a:t>for screen readers. Purely visual or auditory content has </a:t>
            </a:r>
            <a:r>
              <a:rPr lang="en-US" sz="2800" b="1" i="1" dirty="0">
                <a:effectLst/>
              </a:rPr>
              <a:t>text-based alternatives </a:t>
            </a:r>
            <a:r>
              <a:rPr lang="en-US" sz="2800" b="0" i="0" dirty="0">
                <a:effectLst/>
              </a:rPr>
              <a:t>for users with low vision &amp; low hearing.</a:t>
            </a:r>
            <a:endParaRPr lang="en-US" sz="1600" dirty="0"/>
          </a:p>
        </p:txBody>
      </p:sp>
      <p:sp>
        <p:nvSpPr>
          <p:cNvPr id="7"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8" name="Rectangle 6"/>
          <p:cNvSpPr>
            <a:spLocks noGrp="1" noChangeArrowheads="1"/>
          </p:cNvSpPr>
          <p:nvPr>
            <p:ph type="ftr" sz="quarter" idx="11"/>
          </p:nvPr>
        </p:nvSpPr>
        <p:spPr/>
        <p:txBody>
          <a:bodyPr/>
          <a:lstStyle>
            <a:lvl1pPr>
              <a:defRPr/>
            </a:lvl1p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8ECE2160-65C3-AC45-A33C-E2F8319357D7}" type="slidenum">
              <a:rPr lang="en-US" smtClean="0"/>
              <a:pPr/>
              <a:t>19</a:t>
            </a:fld>
            <a:endParaRPr lang="en-US"/>
          </a:p>
        </p:txBody>
      </p:sp>
      <p:grpSp>
        <p:nvGrpSpPr>
          <p:cNvPr id="10" name="Group 9">
            <a:extLst>
              <a:ext uri="{FF2B5EF4-FFF2-40B4-BE49-F238E27FC236}">
                <a16:creationId xmlns:a16="http://schemas.microsoft.com/office/drawing/2014/main" id="{1582CBE5-66CD-DF4C-BDEE-5B6110DDE25C}"/>
              </a:ext>
            </a:extLst>
          </p:cNvPr>
          <p:cNvGrpSpPr/>
          <p:nvPr/>
        </p:nvGrpSpPr>
        <p:grpSpPr>
          <a:xfrm>
            <a:off x="9703382" y="1190024"/>
            <a:ext cx="2323919" cy="5398532"/>
            <a:chOff x="9703382" y="1190024"/>
            <a:chExt cx="2323919" cy="5398532"/>
          </a:xfrm>
        </p:grpSpPr>
        <p:pic>
          <p:nvPicPr>
            <p:cNvPr id="4" name="Picture 3">
              <a:extLst>
                <a:ext uri="{FF2B5EF4-FFF2-40B4-BE49-F238E27FC236}">
                  <a16:creationId xmlns:a16="http://schemas.microsoft.com/office/drawing/2014/main" id="{FAC1F3DD-4A03-7A41-903A-C4E070689AC4}"/>
                </a:ext>
              </a:extLst>
            </p:cNvPr>
            <p:cNvPicPr>
              <a:picLocks noChangeAspect="1"/>
            </p:cNvPicPr>
            <p:nvPr/>
          </p:nvPicPr>
          <p:blipFill>
            <a:blip r:embed="rId3"/>
            <a:stretch>
              <a:fillRect/>
            </a:stretch>
          </p:blipFill>
          <p:spPr>
            <a:xfrm>
              <a:off x="9703382" y="1190024"/>
              <a:ext cx="2323919" cy="5029200"/>
            </a:xfrm>
            <a:prstGeom prst="rect">
              <a:avLst/>
            </a:prstGeom>
          </p:spPr>
        </p:pic>
        <p:sp>
          <p:nvSpPr>
            <p:cNvPr id="11" name="TextBox 10">
              <a:extLst>
                <a:ext uri="{FF2B5EF4-FFF2-40B4-BE49-F238E27FC236}">
                  <a16:creationId xmlns:a16="http://schemas.microsoft.com/office/drawing/2014/main" id="{AF4FD222-3CA1-F042-9874-C551DC28C739}"/>
                </a:ext>
              </a:extLst>
            </p:cNvPr>
            <p:cNvSpPr txBox="1"/>
            <p:nvPr/>
          </p:nvSpPr>
          <p:spPr>
            <a:xfrm>
              <a:off x="9703383" y="6219224"/>
              <a:ext cx="2323918" cy="369332"/>
            </a:xfrm>
            <a:prstGeom prst="rect">
              <a:avLst/>
            </a:prstGeom>
            <a:noFill/>
          </p:spPr>
          <p:txBody>
            <a:bodyPr wrap="square" rtlCol="0">
              <a:spAutoFit/>
            </a:bodyPr>
            <a:lstStyle/>
            <a:p>
              <a:r>
                <a:rPr lang="en-US" sz="1800" dirty="0">
                  <a:latin typeface="Helvetica" charset="0"/>
                  <a:ea typeface="Helvetica" charset="0"/>
                  <a:cs typeface="Helvetica" charset="0"/>
                </a:rPr>
                <a:t>Spotify (lyrics mode)</a:t>
              </a:r>
            </a:p>
          </p:txBody>
        </p:sp>
      </p:grpSp>
      <p:grpSp>
        <p:nvGrpSpPr>
          <p:cNvPr id="13" name="Group 12">
            <a:extLst>
              <a:ext uri="{FF2B5EF4-FFF2-40B4-BE49-F238E27FC236}">
                <a16:creationId xmlns:a16="http://schemas.microsoft.com/office/drawing/2014/main" id="{D07F5038-F5B6-D447-BF4D-0EC5EC4C862D}"/>
              </a:ext>
            </a:extLst>
          </p:cNvPr>
          <p:cNvGrpSpPr/>
          <p:nvPr/>
        </p:nvGrpSpPr>
        <p:grpSpPr>
          <a:xfrm>
            <a:off x="7007902" y="1200583"/>
            <a:ext cx="2511009" cy="5384782"/>
            <a:chOff x="7007902" y="1200583"/>
            <a:chExt cx="2511009" cy="5384782"/>
          </a:xfrm>
        </p:grpSpPr>
        <p:sp>
          <p:nvSpPr>
            <p:cNvPr id="9" name="TextBox 8">
              <a:extLst>
                <a:ext uri="{FF2B5EF4-FFF2-40B4-BE49-F238E27FC236}">
                  <a16:creationId xmlns:a16="http://schemas.microsoft.com/office/drawing/2014/main" id="{445F9A50-1B77-244C-AEE2-992D8C4E7079}"/>
                </a:ext>
              </a:extLst>
            </p:cNvPr>
            <p:cNvSpPr txBox="1"/>
            <p:nvPr/>
          </p:nvSpPr>
          <p:spPr>
            <a:xfrm>
              <a:off x="7677160" y="6216033"/>
              <a:ext cx="1289324" cy="369332"/>
            </a:xfrm>
            <a:prstGeom prst="rect">
              <a:avLst/>
            </a:prstGeom>
            <a:noFill/>
          </p:spPr>
          <p:txBody>
            <a:bodyPr wrap="square" rtlCol="0">
              <a:spAutoFit/>
            </a:bodyPr>
            <a:lstStyle/>
            <a:p>
              <a:r>
                <a:rPr lang="en-US" sz="1800" dirty="0">
                  <a:latin typeface="Helvetica" charset="0"/>
                  <a:ea typeface="Helvetica" charset="0"/>
                  <a:cs typeface="Helvetica" charset="0"/>
                </a:rPr>
                <a:t>NY Times</a:t>
              </a:r>
            </a:p>
          </p:txBody>
        </p:sp>
        <p:pic>
          <p:nvPicPr>
            <p:cNvPr id="12" name="Picture 11">
              <a:extLst>
                <a:ext uri="{FF2B5EF4-FFF2-40B4-BE49-F238E27FC236}">
                  <a16:creationId xmlns:a16="http://schemas.microsoft.com/office/drawing/2014/main" id="{134E915A-FB32-6F4F-93FF-2C239A8F710F}"/>
                </a:ext>
              </a:extLst>
            </p:cNvPr>
            <p:cNvPicPr>
              <a:picLocks noChangeAspect="1"/>
            </p:cNvPicPr>
            <p:nvPr/>
          </p:nvPicPr>
          <p:blipFill rotWithShape="1">
            <a:blip r:embed="rId4"/>
            <a:srcRect l="11091" t="3976" r="11826" b="3513"/>
            <a:stretch/>
          </p:blipFill>
          <p:spPr>
            <a:xfrm>
              <a:off x="7007902" y="1200583"/>
              <a:ext cx="2511009" cy="5029200"/>
            </a:xfrm>
            <a:prstGeom prst="rect">
              <a:avLst/>
            </a:prstGeom>
          </p:spPr>
        </p:pic>
      </p:grpSp>
      <p:sp>
        <p:nvSpPr>
          <p:cNvPr id="5" name="TextBox 4">
            <a:extLst>
              <a:ext uri="{FF2B5EF4-FFF2-40B4-BE49-F238E27FC236}">
                <a16:creationId xmlns:a16="http://schemas.microsoft.com/office/drawing/2014/main" id="{461D7CCA-1464-84DE-5E78-EA6B5CCA49CE}"/>
              </a:ext>
            </a:extLst>
          </p:cNvPr>
          <p:cNvSpPr txBox="1"/>
          <p:nvPr/>
        </p:nvSpPr>
        <p:spPr>
          <a:xfrm>
            <a:off x="500100"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Tree>
    <p:extLst>
      <p:ext uri="{BB962C8B-B14F-4D97-AF65-F5344CB8AC3E}">
        <p14:creationId xmlns:p14="http://schemas.microsoft.com/office/powerpoint/2010/main" val="350247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Hall of Fame or Shame?</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8ECE2160-65C3-AC45-A33C-E2F8319357D7}" type="slidenum">
              <a:rPr lang="en-US" smtClean="0"/>
              <a:pPr/>
              <a:t>2</a:t>
            </a:fld>
            <a:endParaRPr lang="en-US"/>
          </a:p>
        </p:txBody>
      </p:sp>
      <p:pic>
        <p:nvPicPr>
          <p:cNvPr id="10" name="Picture 9" descr="hallof.png">
            <a:extLst>
              <a:ext uri="{FF2B5EF4-FFF2-40B4-BE49-F238E27FC236}">
                <a16:creationId xmlns:a16="http://schemas.microsoft.com/office/drawing/2014/main" id="{413A2C29-EBD7-48EF-9D75-E950E022E3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58425" y="243804"/>
            <a:ext cx="813836" cy="829952"/>
          </a:xfrm>
          <a:prstGeom prst="rect">
            <a:avLst/>
          </a:prstGeom>
        </p:spPr>
      </p:pic>
      <p:pic>
        <p:nvPicPr>
          <p:cNvPr id="2" name="Picture 1">
            <a:extLst>
              <a:ext uri="{FF2B5EF4-FFF2-40B4-BE49-F238E27FC236}">
                <a16:creationId xmlns:a16="http://schemas.microsoft.com/office/drawing/2014/main" id="{F503ED2B-D2AB-3B4A-A1BC-E821DB5767F3}"/>
              </a:ext>
            </a:extLst>
          </p:cNvPr>
          <p:cNvPicPr>
            <a:picLocks noChangeAspect="1"/>
          </p:cNvPicPr>
          <p:nvPr/>
        </p:nvPicPr>
        <p:blipFill rotWithShape="1">
          <a:blip r:embed="rId4"/>
          <a:srcRect l="22224" t="5334" r="27036" b="6096"/>
          <a:stretch/>
        </p:blipFill>
        <p:spPr>
          <a:xfrm>
            <a:off x="789025" y="1073756"/>
            <a:ext cx="5626593" cy="5524726"/>
          </a:xfrm>
          <a:prstGeom prst="rect">
            <a:avLst/>
          </a:prstGeom>
        </p:spPr>
      </p:pic>
      <p:sp>
        <p:nvSpPr>
          <p:cNvPr id="13" name="Rectangle 12">
            <a:extLst>
              <a:ext uri="{FF2B5EF4-FFF2-40B4-BE49-F238E27FC236}">
                <a16:creationId xmlns:a16="http://schemas.microsoft.com/office/drawing/2014/main" id="{F9110C00-F39C-8640-BC52-80B9E9BFA87F}"/>
              </a:ext>
            </a:extLst>
          </p:cNvPr>
          <p:cNvSpPr/>
          <p:nvPr/>
        </p:nvSpPr>
        <p:spPr bwMode="auto">
          <a:xfrm>
            <a:off x="7569582" y="1295400"/>
            <a:ext cx="4616561" cy="18288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16" name="Rectangle 15">
            <a:extLst>
              <a:ext uri="{FF2B5EF4-FFF2-40B4-BE49-F238E27FC236}">
                <a16:creationId xmlns:a16="http://schemas.microsoft.com/office/drawing/2014/main" id="{2766AAE2-9C6D-6040-AA52-D5E9C2C0E429}"/>
              </a:ext>
            </a:extLst>
          </p:cNvPr>
          <p:cNvSpPr/>
          <p:nvPr/>
        </p:nvSpPr>
        <p:spPr>
          <a:xfrm>
            <a:off x="7746274" y="1366234"/>
            <a:ext cx="4258491" cy="1692771"/>
          </a:xfrm>
          <a:prstGeom prst="rect">
            <a:avLst/>
          </a:prstGeom>
        </p:spPr>
        <p:txBody>
          <a:bodyPr wrap="square">
            <a:spAutoFit/>
          </a:bodyPr>
          <a:lstStyle/>
          <a:p>
            <a:pPr eaLnBrk="1" hangingPunct="1"/>
            <a:r>
              <a:rPr lang="en-US" dirty="0">
                <a:latin typeface="Helvetica"/>
                <a:ea typeface="ＭＳ Ｐゴシック" pitchFamily="34" charset="-128"/>
                <a:cs typeface="Helvetica"/>
              </a:rPr>
              <a:t>Big basket</a:t>
            </a:r>
          </a:p>
          <a:p>
            <a:pPr eaLnBrk="1" hangingPunct="1"/>
            <a:r>
              <a:rPr lang="en-US" sz="1600" dirty="0">
                <a:latin typeface="Helvetica"/>
                <a:ea typeface="ＭＳ Ｐゴシック" pitchFamily="34" charset="-128"/>
                <a:cs typeface="Helvetica"/>
              </a:rPr>
              <a:t>From Bharti </a:t>
            </a:r>
            <a:r>
              <a:rPr lang="en-US" sz="1600" dirty="0" err="1">
                <a:latin typeface="Helvetica"/>
                <a:ea typeface="ＭＳ Ｐゴシック" pitchFamily="34" charset="-128"/>
                <a:cs typeface="Helvetica"/>
              </a:rPr>
              <a:t>Bhagtani</a:t>
            </a:r>
            <a:br>
              <a:rPr lang="en-US" sz="1600" dirty="0">
                <a:latin typeface="Helvetica"/>
                <a:ea typeface="ＭＳ Ｐゴシック" pitchFamily="34" charset="-128"/>
                <a:cs typeface="Helvetica"/>
              </a:rPr>
            </a:br>
            <a:r>
              <a:rPr lang="en-US" sz="1500" dirty="0">
                <a:latin typeface="Helvetica" pitchFamily="2" charset="0"/>
                <a:hlinkClick r:id="rId5"/>
              </a:rPr>
              <a:t>https://uxdesign.cc/heuristic-evaluation-of-bigbasket-application-4a69f43be47d</a:t>
            </a:r>
            <a:endParaRPr lang="en-US" sz="1500" dirty="0">
              <a:latin typeface="Helvetica" pitchFamily="2" charset="0"/>
              <a:ea typeface="ＭＳ Ｐゴシック" pitchFamily="34" charset="-128"/>
              <a:cs typeface="Helvetica"/>
            </a:endParaRPr>
          </a:p>
          <a:p>
            <a:pPr eaLnBrk="1" hangingPunct="1"/>
            <a:endParaRPr lang="en-US" sz="1600" dirty="0">
              <a:latin typeface="Helvetica"/>
              <a:ea typeface="ＭＳ Ｐゴシック" pitchFamily="34" charset="-128"/>
              <a:cs typeface="Helvetica"/>
            </a:endParaRPr>
          </a:p>
          <a:p>
            <a:pPr eaLnBrk="1" hangingPunct="1"/>
            <a:r>
              <a:rPr lang="en-US" sz="1600" dirty="0">
                <a:latin typeface="Helvetica"/>
                <a:ea typeface="ＭＳ Ｐゴシック" pitchFamily="34" charset="-128"/>
                <a:cs typeface="Helvetica"/>
              </a:rPr>
              <a:t>“India’s largest online supermarket”</a:t>
            </a:r>
          </a:p>
        </p:txBody>
      </p:sp>
    </p:spTree>
    <p:extLst>
      <p:ext uri="{BB962C8B-B14F-4D97-AF65-F5344CB8AC3E}">
        <p14:creationId xmlns:p14="http://schemas.microsoft.com/office/powerpoint/2010/main" val="1377887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7"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20</a:t>
            </a:fld>
            <a:endParaRPr lang="en-US"/>
          </a:p>
        </p:txBody>
      </p:sp>
      <p:pic>
        <p:nvPicPr>
          <p:cNvPr id="3" name="Picture 2">
            <a:extLst>
              <a:ext uri="{FF2B5EF4-FFF2-40B4-BE49-F238E27FC236}">
                <a16:creationId xmlns:a16="http://schemas.microsoft.com/office/drawing/2014/main" id="{CE8B8168-A104-5C4D-865D-C5F076D2067F}"/>
              </a:ext>
            </a:extLst>
          </p:cNvPr>
          <p:cNvPicPr>
            <a:picLocks noChangeAspect="1"/>
          </p:cNvPicPr>
          <p:nvPr/>
        </p:nvPicPr>
        <p:blipFill>
          <a:blip r:embed="rId3"/>
          <a:stretch>
            <a:fillRect/>
          </a:stretch>
        </p:blipFill>
        <p:spPr>
          <a:xfrm>
            <a:off x="7664346" y="1200150"/>
            <a:ext cx="4343400" cy="4457700"/>
          </a:xfrm>
          <a:prstGeom prst="rect">
            <a:avLst/>
          </a:prstGeom>
        </p:spPr>
      </p:pic>
      <p:sp>
        <p:nvSpPr>
          <p:cNvPr id="9" name="TextBox 8">
            <a:extLst>
              <a:ext uri="{FF2B5EF4-FFF2-40B4-BE49-F238E27FC236}">
                <a16:creationId xmlns:a16="http://schemas.microsoft.com/office/drawing/2014/main" id="{C525CBF4-BFAB-2448-BA1A-DEAFBC2BD59A}"/>
              </a:ext>
            </a:extLst>
          </p:cNvPr>
          <p:cNvSpPr txBox="1"/>
          <p:nvPr/>
        </p:nvSpPr>
        <p:spPr>
          <a:xfrm>
            <a:off x="7664346" y="5715000"/>
            <a:ext cx="4417726" cy="261610"/>
          </a:xfrm>
          <a:prstGeom prst="rect">
            <a:avLst/>
          </a:prstGeom>
          <a:noFill/>
        </p:spPr>
        <p:txBody>
          <a:bodyPr wrap="square" rtlCol="0">
            <a:spAutoFit/>
          </a:bodyPr>
          <a:lstStyle/>
          <a:p>
            <a:r>
              <a:rPr lang="en-US" sz="1100" dirty="0">
                <a:latin typeface="Helvetica" charset="0"/>
                <a:ea typeface="Helvetica" charset="0"/>
                <a:cs typeface="Helvetica" charset="0"/>
              </a:rPr>
              <a:t>Google adds accented reading but leaves out marginalized groups.</a:t>
            </a:r>
          </a:p>
        </p:txBody>
      </p:sp>
      <p:sp>
        <p:nvSpPr>
          <p:cNvPr id="15" name="Rectangle 3">
            <a:extLst>
              <a:ext uri="{FF2B5EF4-FFF2-40B4-BE49-F238E27FC236}">
                <a16:creationId xmlns:a16="http://schemas.microsoft.com/office/drawing/2014/main" id="{509B20FE-2055-53CC-9C1C-15D1AFE612EF}"/>
              </a:ext>
            </a:extLst>
          </p:cNvPr>
          <p:cNvSpPr>
            <a:spLocks noGrp="1" noChangeArrowheads="1"/>
          </p:cNvSpPr>
          <p:nvPr>
            <p:ph idx="1"/>
          </p:nvPr>
        </p:nvSpPr>
        <p:spPr>
          <a:xfrm>
            <a:off x="676710" y="1600200"/>
            <a:ext cx="6451114" cy="472440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r>
              <a:rPr lang="en-US" sz="2800" dirty="0"/>
              <a:t>It should make a diverse group of users feel </a:t>
            </a:r>
            <a:r>
              <a:rPr lang="en-US" sz="2800" i="1" dirty="0"/>
              <a:t>included and respected</a:t>
            </a:r>
            <a:r>
              <a:rPr lang="en-US" sz="2800" dirty="0"/>
              <a:t>. </a:t>
            </a:r>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16" name="TextBox 15">
            <a:extLst>
              <a:ext uri="{FF2B5EF4-FFF2-40B4-BE49-F238E27FC236}">
                <a16:creationId xmlns:a16="http://schemas.microsoft.com/office/drawing/2014/main" id="{FA177C15-72E8-EEBC-A34A-D5FE8CE2DF08}"/>
              </a:ext>
            </a:extLst>
          </p:cNvPr>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spTree>
    <p:extLst>
      <p:ext uri="{BB962C8B-B14F-4D97-AF65-F5344CB8AC3E}">
        <p14:creationId xmlns:p14="http://schemas.microsoft.com/office/powerpoint/2010/main" val="117910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7" name="Rectangle 2"/>
          <p:cNvSpPr>
            <a:spLocks noGrp="1" noChangeArrowheads="1"/>
          </p:cNvSpPr>
          <p:nvPr>
            <p:ph type="title"/>
          </p:nvPr>
        </p:nvSpPr>
        <p:spPr/>
        <p:txBody>
          <a:bodyPr/>
          <a:lstStyle/>
          <a:p>
            <a:r>
              <a:rPr lang="en-US" dirty="0"/>
              <a:t>H12* </a:t>
            </a:r>
            <a:r>
              <a:rPr lang="mr-IN" dirty="0"/>
              <a:t>–</a:t>
            </a:r>
            <a:r>
              <a:rPr lang="en-US" dirty="0"/>
              <a:t> Value Alignment &amp; Inclusion </a:t>
            </a:r>
          </a:p>
        </p:txBody>
      </p:sp>
      <p:sp>
        <p:nvSpPr>
          <p:cNvPr id="528387" name="Rectangle 3"/>
          <p:cNvSpPr>
            <a:spLocks noGrp="1" noChangeArrowheads="1"/>
          </p:cNvSpPr>
          <p:nvPr>
            <p:ph idx="1"/>
          </p:nvPr>
        </p:nvSpPr>
        <p:spPr>
          <a:xfrm>
            <a:off x="676710" y="1600200"/>
            <a:ext cx="6451114" cy="4724400"/>
          </a:xfrm>
        </p:spPr>
        <p:txBody>
          <a:bodyPr/>
          <a:lstStyle/>
          <a:p>
            <a:pPr marL="0" indent="0">
              <a:buNone/>
            </a:pPr>
            <a:r>
              <a:rPr lang="en-US" sz="2800" dirty="0"/>
              <a:t>The design should encode </a:t>
            </a:r>
            <a:r>
              <a:rPr lang="en-US" sz="2800" i="1" dirty="0"/>
              <a:t>values</a:t>
            </a:r>
            <a:r>
              <a:rPr lang="en-US" sz="2800" dirty="0"/>
              <a:t> that users can </a:t>
            </a:r>
            <a:r>
              <a:rPr lang="en-US" sz="2800" i="1" dirty="0"/>
              <a:t>understand and relate to</a:t>
            </a:r>
            <a:r>
              <a:rPr lang="en-US" sz="2800" dirty="0"/>
              <a:t>. </a:t>
            </a:r>
          </a:p>
          <a:p>
            <a:pPr marL="0" indent="0">
              <a:buNone/>
            </a:pPr>
            <a:r>
              <a:rPr lang="en-US" sz="2800" dirty="0"/>
              <a:t>It should make a diverse group of users feel </a:t>
            </a:r>
            <a:r>
              <a:rPr lang="en-US" sz="2800" i="1" dirty="0"/>
              <a:t>included and respected</a:t>
            </a:r>
            <a:r>
              <a:rPr lang="en-US" sz="2800" dirty="0"/>
              <a:t>. </a:t>
            </a:r>
          </a:p>
          <a:p>
            <a:pPr marL="0" indent="0">
              <a:buNone/>
            </a:pPr>
            <a:r>
              <a:rPr lang="en-US" sz="2800" dirty="0"/>
              <a:t>The design should </a:t>
            </a:r>
            <a:r>
              <a:rPr lang="en-US" sz="2800" i="1" dirty="0"/>
              <a:t>prevent the reproduction of preexisting inequities </a:t>
            </a:r>
            <a:r>
              <a:rPr lang="en-US" sz="2800" dirty="0"/>
              <a:t>and </a:t>
            </a:r>
            <a:r>
              <a:rPr lang="en-US" sz="2800" i="1" dirty="0"/>
              <a:t>not create additional burdens for disadvantaged populations</a:t>
            </a:r>
            <a:r>
              <a:rPr lang="en-US" sz="2800" dirty="0"/>
              <a:t>.</a:t>
            </a:r>
          </a:p>
        </p:txBody>
      </p:sp>
      <p:sp>
        <p:nvSpPr>
          <p:cNvPr id="7"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21</a:t>
            </a:fld>
            <a:endParaRPr lang="en-US"/>
          </a:p>
        </p:txBody>
      </p:sp>
      <p:sp>
        <p:nvSpPr>
          <p:cNvPr id="6" name="TextBox 5"/>
          <p:cNvSpPr txBox="1"/>
          <p:nvPr/>
        </p:nvSpPr>
        <p:spPr>
          <a:xfrm>
            <a:off x="669215" y="6211730"/>
            <a:ext cx="6789619" cy="369332"/>
          </a:xfrm>
          <a:prstGeom prst="rect">
            <a:avLst/>
          </a:prstGeom>
          <a:noFill/>
        </p:spPr>
        <p:txBody>
          <a:bodyPr wrap="square" rtlCol="0">
            <a:spAutoFit/>
          </a:bodyPr>
          <a:lstStyle/>
          <a:p>
            <a:r>
              <a:rPr lang="en-US" sz="1800" dirty="0">
                <a:latin typeface="Helvetica" charset="0"/>
                <a:ea typeface="Helvetica" charset="0"/>
                <a:cs typeface="Helvetica" charset="0"/>
              </a:rPr>
              <a:t>* New heuristic that CS147 staff has added to Nielson’s 10.</a:t>
            </a:r>
          </a:p>
        </p:txBody>
      </p:sp>
      <p:pic>
        <p:nvPicPr>
          <p:cNvPr id="3" name="Picture 2">
            <a:extLst>
              <a:ext uri="{FF2B5EF4-FFF2-40B4-BE49-F238E27FC236}">
                <a16:creationId xmlns:a16="http://schemas.microsoft.com/office/drawing/2014/main" id="{F08AD17A-1AB3-C943-BEC8-5A04F2E1183F}"/>
              </a:ext>
            </a:extLst>
          </p:cNvPr>
          <p:cNvPicPr>
            <a:picLocks noChangeAspect="1"/>
          </p:cNvPicPr>
          <p:nvPr/>
        </p:nvPicPr>
        <p:blipFill>
          <a:blip r:embed="rId3"/>
          <a:stretch>
            <a:fillRect/>
          </a:stretch>
        </p:blipFill>
        <p:spPr>
          <a:xfrm>
            <a:off x="8469442" y="907177"/>
            <a:ext cx="3547043" cy="4649206"/>
          </a:xfrm>
          <a:prstGeom prst="rect">
            <a:avLst/>
          </a:prstGeom>
        </p:spPr>
      </p:pic>
      <p:sp>
        <p:nvSpPr>
          <p:cNvPr id="9" name="TextBox 8">
            <a:extLst>
              <a:ext uri="{FF2B5EF4-FFF2-40B4-BE49-F238E27FC236}">
                <a16:creationId xmlns:a16="http://schemas.microsoft.com/office/drawing/2014/main" id="{BF0A7F55-7634-EE4B-9C0F-F724C1CB717B}"/>
              </a:ext>
            </a:extLst>
          </p:cNvPr>
          <p:cNvSpPr txBox="1"/>
          <p:nvPr/>
        </p:nvSpPr>
        <p:spPr>
          <a:xfrm>
            <a:off x="8373016" y="5543683"/>
            <a:ext cx="3269691" cy="430887"/>
          </a:xfrm>
          <a:prstGeom prst="rect">
            <a:avLst/>
          </a:prstGeom>
          <a:noFill/>
        </p:spPr>
        <p:txBody>
          <a:bodyPr wrap="square" rtlCol="0">
            <a:spAutoFit/>
          </a:bodyPr>
          <a:lstStyle/>
          <a:p>
            <a:r>
              <a:rPr lang="en-US" sz="1100" dirty="0">
                <a:latin typeface="Helvetica" charset="0"/>
                <a:ea typeface="Helvetica" charset="0"/>
                <a:cs typeface="Helvetica" charset="0"/>
              </a:rPr>
              <a:t>https://</a:t>
            </a:r>
            <a:r>
              <a:rPr lang="en-US" sz="1100" dirty="0" err="1">
                <a:latin typeface="Helvetica" charset="0"/>
                <a:ea typeface="Helvetica" charset="0"/>
                <a:cs typeface="Helvetica" charset="0"/>
              </a:rPr>
              <a:t>www.theverge.com</a:t>
            </a:r>
            <a:r>
              <a:rPr lang="en-US" sz="1100" dirty="0">
                <a:latin typeface="Helvetica" charset="0"/>
                <a:ea typeface="Helvetica" charset="0"/>
                <a:cs typeface="Helvetica" charset="0"/>
              </a:rPr>
              <a:t>/2021/11/16/22785163/digital-health-physical-activity-inequity</a:t>
            </a:r>
          </a:p>
        </p:txBody>
      </p:sp>
      <p:sp>
        <p:nvSpPr>
          <p:cNvPr id="10" name="TextBox 9">
            <a:extLst>
              <a:ext uri="{FF2B5EF4-FFF2-40B4-BE49-F238E27FC236}">
                <a16:creationId xmlns:a16="http://schemas.microsoft.com/office/drawing/2014/main" id="{FC2DA9F2-390A-8E4A-8981-74E0BF0312CF}"/>
              </a:ext>
            </a:extLst>
          </p:cNvPr>
          <p:cNvSpPr txBox="1"/>
          <p:nvPr/>
        </p:nvSpPr>
        <p:spPr>
          <a:xfrm>
            <a:off x="8373016" y="5985092"/>
            <a:ext cx="3808362" cy="584775"/>
          </a:xfrm>
          <a:prstGeom prst="rect">
            <a:avLst/>
          </a:prstGeom>
          <a:noFill/>
        </p:spPr>
        <p:txBody>
          <a:bodyPr wrap="square" rtlCol="0">
            <a:spAutoFit/>
          </a:bodyPr>
          <a:lstStyle/>
          <a:p>
            <a:r>
              <a:rPr lang="en-US" sz="800" b="0" i="0" dirty="0">
                <a:effectLst/>
                <a:latin typeface="Helvetica" pitchFamily="2" charset="0"/>
              </a:rPr>
              <a:t>Western, M.J., Armstrong, M.E.G., Islam, I. </a:t>
            </a:r>
            <a:r>
              <a:rPr lang="en-US" sz="800" b="0" i="1" dirty="0">
                <a:effectLst/>
                <a:latin typeface="Helvetica" pitchFamily="2" charset="0"/>
              </a:rPr>
              <a:t>et al.</a:t>
            </a:r>
            <a:r>
              <a:rPr lang="en-US" sz="800" b="0" i="0" dirty="0">
                <a:effectLst/>
                <a:latin typeface="Helvetica" pitchFamily="2" charset="0"/>
              </a:rPr>
              <a:t> The effectiveness of digital interventions for increasing physical activity in individuals of low socioeconomic status: a systematic review and meta-analysis. </a:t>
            </a:r>
            <a:r>
              <a:rPr lang="en-US" sz="800" b="0" i="1" dirty="0">
                <a:effectLst/>
                <a:latin typeface="Helvetica" pitchFamily="2" charset="0"/>
              </a:rPr>
              <a:t>Int J </a:t>
            </a:r>
            <a:r>
              <a:rPr lang="en-US" sz="800" b="0" i="1" dirty="0" err="1">
                <a:effectLst/>
                <a:latin typeface="Helvetica" pitchFamily="2" charset="0"/>
              </a:rPr>
              <a:t>Behav</a:t>
            </a:r>
            <a:r>
              <a:rPr lang="en-US" sz="800" b="0" i="1" dirty="0">
                <a:effectLst/>
                <a:latin typeface="Helvetica" pitchFamily="2" charset="0"/>
              </a:rPr>
              <a:t> </a:t>
            </a:r>
            <a:r>
              <a:rPr lang="en-US" sz="800" b="0" i="1" dirty="0" err="1">
                <a:effectLst/>
                <a:latin typeface="Helvetica" pitchFamily="2" charset="0"/>
              </a:rPr>
              <a:t>Nutr</a:t>
            </a:r>
            <a:r>
              <a:rPr lang="en-US" sz="800" b="0" i="1" dirty="0">
                <a:effectLst/>
                <a:latin typeface="Helvetica" pitchFamily="2" charset="0"/>
              </a:rPr>
              <a:t> Phys Act</a:t>
            </a:r>
            <a:r>
              <a:rPr lang="en-US" sz="800" b="0" i="0" dirty="0">
                <a:effectLst/>
                <a:latin typeface="Helvetica" pitchFamily="2" charset="0"/>
              </a:rPr>
              <a:t> </a:t>
            </a:r>
            <a:r>
              <a:rPr lang="en-US" sz="800" b="1" i="0" dirty="0">
                <a:effectLst/>
                <a:latin typeface="Helvetica" pitchFamily="2" charset="0"/>
              </a:rPr>
              <a:t>18, </a:t>
            </a:r>
            <a:r>
              <a:rPr lang="en-US" sz="800" b="0" i="0" dirty="0">
                <a:effectLst/>
                <a:latin typeface="Helvetica" pitchFamily="2" charset="0"/>
              </a:rPr>
              <a:t>148 (2021). </a:t>
            </a:r>
            <a:r>
              <a:rPr lang="en-US" sz="800" b="0" i="0" dirty="0">
                <a:effectLst/>
                <a:latin typeface="Helvetica" pitchFamily="2" charset="0"/>
                <a:hlinkClick r:id="rId4">
                  <a:extLst>
                    <a:ext uri="{A12FA001-AC4F-418D-AE19-62706E023703}">
                      <ahyp:hlinkClr xmlns:ahyp="http://schemas.microsoft.com/office/drawing/2018/hyperlinkcolor" val="tx"/>
                    </a:ext>
                  </a:extLst>
                </a:hlinkClick>
              </a:rPr>
              <a:t>https://</a:t>
            </a:r>
            <a:r>
              <a:rPr lang="en-US" sz="800" b="0" i="0" dirty="0" err="1">
                <a:effectLst/>
                <a:latin typeface="Helvetica" pitchFamily="2" charset="0"/>
                <a:hlinkClick r:id="rId4">
                  <a:extLst>
                    <a:ext uri="{A12FA001-AC4F-418D-AE19-62706E023703}">
                      <ahyp:hlinkClr xmlns:ahyp="http://schemas.microsoft.com/office/drawing/2018/hyperlinkcolor" val="tx"/>
                    </a:ext>
                  </a:extLst>
                </a:hlinkClick>
              </a:rPr>
              <a:t>doi.org</a:t>
            </a:r>
            <a:r>
              <a:rPr lang="en-US" sz="800" b="0" i="0" dirty="0">
                <a:effectLst/>
                <a:latin typeface="Helvetica" pitchFamily="2" charset="0"/>
                <a:hlinkClick r:id="rId4">
                  <a:extLst>
                    <a:ext uri="{A12FA001-AC4F-418D-AE19-62706E023703}">
                      <ahyp:hlinkClr xmlns:ahyp="http://schemas.microsoft.com/office/drawing/2018/hyperlinkcolor" val="tx"/>
                    </a:ext>
                  </a:extLst>
                </a:hlinkClick>
              </a:rPr>
              <a:t>/10.1186/s12966-021-01218-4</a:t>
            </a:r>
            <a:endParaRPr lang="en-US" sz="1000" dirty="0">
              <a:latin typeface="Helvetica" pitchFamily="2" charset="0"/>
              <a:ea typeface="Helvetica" charset="0"/>
              <a:cs typeface="Helvetica" charset="0"/>
            </a:endParaRPr>
          </a:p>
        </p:txBody>
      </p:sp>
    </p:spTree>
    <p:extLst>
      <p:ext uri="{BB962C8B-B14F-4D97-AF65-F5344CB8AC3E}">
        <p14:creationId xmlns:p14="http://schemas.microsoft.com/office/powerpoint/2010/main" val="194882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Screen Shot 2018-03-28 at 6.41.53 PM.png" descr="Screen Shot 2018-03-28 at 6.41.53 PM.png"/>
          <p:cNvPicPr>
            <a:picLocks noChangeAspect="1"/>
          </p:cNvPicPr>
          <p:nvPr/>
        </p:nvPicPr>
        <p:blipFill>
          <a:blip r:embed="rId3"/>
          <a:srcRect l="2463" t="414" b="4305"/>
          <a:stretch>
            <a:fillRect/>
          </a:stretch>
        </p:blipFill>
        <p:spPr>
          <a:xfrm>
            <a:off x="797" y="3400118"/>
            <a:ext cx="4709972" cy="3457493"/>
          </a:xfrm>
          <a:prstGeom prst="rect">
            <a:avLst/>
          </a:prstGeom>
          <a:ln w="12700">
            <a:solidFill>
              <a:srgbClr val="000000"/>
            </a:solidFill>
            <a:miter lim="400000"/>
          </a:ln>
        </p:spPr>
      </p:pic>
      <p:pic>
        <p:nvPicPr>
          <p:cNvPr id="211" name="Screen Shot 2018-03-28 at 6.46.45 PM.png" descr="Screen Shot 2018-03-28 at 6.46.45 PM.png"/>
          <p:cNvPicPr>
            <a:picLocks noChangeAspect="1"/>
          </p:cNvPicPr>
          <p:nvPr/>
        </p:nvPicPr>
        <p:blipFill>
          <a:blip r:embed="rId4"/>
          <a:srcRect t="3" r="20787" b="30354"/>
          <a:stretch>
            <a:fillRect/>
          </a:stretch>
        </p:blipFill>
        <p:spPr>
          <a:xfrm>
            <a:off x="8403726" y="3199"/>
            <a:ext cx="3799691" cy="3401786"/>
          </a:xfrm>
          <a:prstGeom prst="rect">
            <a:avLst/>
          </a:prstGeom>
          <a:ln w="12700">
            <a:solidFill>
              <a:srgbClr val="000000"/>
            </a:solidFill>
            <a:miter lim="400000"/>
          </a:ln>
        </p:spPr>
      </p:pic>
      <p:pic>
        <p:nvPicPr>
          <p:cNvPr id="212" name="Screen Shot 2018-03-28 at 6.47.46 PM.png" descr="Screen Shot 2018-03-28 at 6.47.46 PM.png"/>
          <p:cNvPicPr>
            <a:picLocks noChangeAspect="1"/>
          </p:cNvPicPr>
          <p:nvPr/>
        </p:nvPicPr>
        <p:blipFill>
          <a:blip r:embed="rId5"/>
          <a:srcRect b="42698"/>
          <a:stretch>
            <a:fillRect/>
          </a:stretch>
        </p:blipFill>
        <p:spPr>
          <a:xfrm>
            <a:off x="3539547" y="3333"/>
            <a:ext cx="4898801" cy="3409567"/>
          </a:xfrm>
          <a:prstGeom prst="rect">
            <a:avLst/>
          </a:prstGeom>
          <a:ln w="12700">
            <a:solidFill>
              <a:srgbClr val="000000"/>
            </a:solidFill>
            <a:miter lim="400000"/>
          </a:ln>
        </p:spPr>
      </p:pic>
      <p:pic>
        <p:nvPicPr>
          <p:cNvPr id="213" name="Screen Shot 2018-03-28 at 6.46.58 PM.png" descr="Screen Shot 2018-03-28 at 6.46.58 PM.png"/>
          <p:cNvPicPr>
            <a:picLocks noChangeAspect="1"/>
          </p:cNvPicPr>
          <p:nvPr/>
        </p:nvPicPr>
        <p:blipFill>
          <a:blip r:embed="rId6"/>
          <a:srcRect l="236" t="1675" r="236" b="34591"/>
          <a:stretch>
            <a:fillRect/>
          </a:stretch>
        </p:blipFill>
        <p:spPr>
          <a:xfrm>
            <a:off x="3767" y="-14234"/>
            <a:ext cx="3605802" cy="3436180"/>
          </a:xfrm>
          <a:prstGeom prst="rect">
            <a:avLst/>
          </a:prstGeom>
          <a:ln w="12700">
            <a:solidFill>
              <a:srgbClr val="000000"/>
            </a:solidFill>
            <a:miter lim="400000"/>
          </a:ln>
        </p:spPr>
      </p:pic>
      <p:pic>
        <p:nvPicPr>
          <p:cNvPr id="214" name="giphy.gif" descr="giphy.gif"/>
          <p:cNvPicPr>
            <a:picLocks/>
          </p:cNvPicPr>
          <p:nvPr/>
        </p:nvPicPr>
        <p:blipFill>
          <a:blip r:embed="rId7"/>
          <a:stretch>
            <a:fillRect/>
          </a:stretch>
        </p:blipFill>
        <p:spPr>
          <a:xfrm>
            <a:off x="8926750" y="3392812"/>
            <a:ext cx="3264455" cy="4896681"/>
          </a:xfrm>
          <a:prstGeom prst="rect">
            <a:avLst/>
          </a:prstGeom>
          <a:ln w="12700">
            <a:solidFill>
              <a:srgbClr val="000000"/>
            </a:solidFill>
            <a:miter lim="400000"/>
          </a:ln>
        </p:spPr>
      </p:pic>
      <p:pic>
        <p:nvPicPr>
          <p:cNvPr id="215" name="Screen Shot 2018-03-28 at 6.40.01 PM.png" descr="Screen Shot 2018-03-28 at 6.40.01 PM.png"/>
          <p:cNvPicPr>
            <a:picLocks noChangeAspect="1"/>
          </p:cNvPicPr>
          <p:nvPr/>
        </p:nvPicPr>
        <p:blipFill>
          <a:blip r:embed="rId8"/>
          <a:srcRect l="9150" t="273" r="9150" b="10381"/>
          <a:stretch>
            <a:fillRect/>
          </a:stretch>
        </p:blipFill>
        <p:spPr>
          <a:xfrm>
            <a:off x="4721101" y="3403392"/>
            <a:ext cx="4208503" cy="3470768"/>
          </a:xfrm>
          <a:prstGeom prst="rect">
            <a:avLst/>
          </a:prstGeom>
          <a:ln w="12700">
            <a:solidFill>
              <a:srgbClr val="000000"/>
            </a:solidFill>
            <a:miter lim="400000"/>
          </a:ln>
        </p:spPr>
      </p:pic>
      <p:sp>
        <p:nvSpPr>
          <p:cNvPr id="216" name="Slide Number"/>
          <p:cNvSpPr txBox="1">
            <a:spLocks noGrp="1"/>
          </p:cNvSpPr>
          <p:nvPr>
            <p:ph type="sldNum" sz="quarter" idx="2"/>
          </p:nvPr>
        </p:nvSpPr>
        <p:spPr>
          <a:xfrm>
            <a:off x="12030344" y="13149495"/>
            <a:ext cx="323312" cy="320212"/>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3578" tIns="53578" rIns="53578" bIns="5357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Neutra Text"/>
                <a:ea typeface="Neutra Text"/>
                <a:cs typeface="Neutra Text"/>
                <a:sym typeface="Neutra Text"/>
              </a:defRPr>
            </a:lvl1pPr>
            <a:lvl2pPr marL="0" marR="0" indent="2286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2pPr>
            <a:lvl3pPr marL="0" marR="0" indent="4572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3pPr>
            <a:lvl4pPr marL="0" marR="0" indent="6858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4pPr>
            <a:lvl5pPr marL="0" marR="0" indent="9144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5pPr>
            <a:lvl6pPr marL="0" marR="0" indent="11430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6pPr>
            <a:lvl7pPr marL="0" marR="0" indent="13716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7pPr>
            <a:lvl8pPr marL="0" marR="0" indent="16002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8pPr>
            <a:lvl9pPr marL="0" marR="0" indent="182880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Neutra Text Bold"/>
                <a:ea typeface="Neutra Text Bold"/>
                <a:cs typeface="Neutra Text Bold"/>
                <a:sym typeface="Neutra Text Bold"/>
              </a:defRPr>
            </a:lvl9pPr>
          </a:lstStyle>
          <a:p>
            <a:fld id="{86CB4B4D-7CA3-9044-876B-883B54F8677D}" type="slidenum">
              <a:rPr lang="en-US" smtClean="0"/>
              <a:pPr/>
              <a:t>22</a:t>
            </a:fld>
            <a:endParaRPr/>
          </a:p>
        </p:txBody>
      </p:sp>
      <p:sp>
        <p:nvSpPr>
          <p:cNvPr id="2" name="Date Placeholder 1">
            <a:extLst>
              <a:ext uri="{FF2B5EF4-FFF2-40B4-BE49-F238E27FC236}">
                <a16:creationId xmlns:a16="http://schemas.microsoft.com/office/drawing/2014/main" id="{FB55C502-6062-EFBE-F896-55CCE7CC04F7}"/>
              </a:ext>
            </a:extLst>
          </p:cNvPr>
          <p:cNvSpPr>
            <a:spLocks noGrp="1"/>
          </p:cNvSpPr>
          <p:nvPr>
            <p:ph type="dt" sz="half" idx="10"/>
          </p:nvPr>
        </p:nvSpPr>
        <p:spPr/>
        <p:txBody>
          <a:bodyPr/>
          <a:lstStyle/>
          <a:p>
            <a:pPr>
              <a:defRPr/>
            </a:pPr>
            <a:r>
              <a:rPr lang="en-US"/>
              <a:t>Autumn 2023</a:t>
            </a:r>
            <a:endParaRPr lang="en-US" dirty="0"/>
          </a:p>
        </p:txBody>
      </p:sp>
      <p:sp>
        <p:nvSpPr>
          <p:cNvPr id="3" name="Footer Placeholder 2">
            <a:extLst>
              <a:ext uri="{FF2B5EF4-FFF2-40B4-BE49-F238E27FC236}">
                <a16:creationId xmlns:a16="http://schemas.microsoft.com/office/drawing/2014/main" id="{8674E161-F6FF-31F0-C4CB-F8D04F06F227}"/>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nonstereo.png" descr="nonstereo.png"/>
          <p:cNvPicPr>
            <a:picLocks noGrp="1" noChangeAspect="1"/>
          </p:cNvPicPr>
          <p:nvPr>
            <p:ph type="pic" idx="23"/>
          </p:nvPr>
        </p:nvPicPr>
        <p:blipFill>
          <a:blip r:embed="rId3"/>
          <a:srcRect l="1936" r="1936"/>
          <a:stretch>
            <a:fillRect/>
          </a:stretch>
        </p:blipFill>
        <p:spPr>
          <a:xfrm>
            <a:off x="683125" y="308670"/>
            <a:ext cx="5118399" cy="6240684"/>
          </a:xfrm>
          <a:prstGeom prst="rect">
            <a:avLst/>
          </a:prstGeom>
        </p:spPr>
      </p:pic>
      <p:pic>
        <p:nvPicPr>
          <p:cNvPr id="254" name="stereo.png" descr="stereo.png"/>
          <p:cNvPicPr>
            <a:picLocks noChangeAspect="1"/>
          </p:cNvPicPr>
          <p:nvPr/>
        </p:nvPicPr>
        <p:blipFill>
          <a:blip r:embed="rId4"/>
          <a:stretch>
            <a:fillRect/>
          </a:stretch>
        </p:blipFill>
        <p:spPr>
          <a:xfrm>
            <a:off x="6385667" y="308670"/>
            <a:ext cx="5324584" cy="6240684"/>
          </a:xfrm>
          <a:prstGeom prst="rect">
            <a:avLst/>
          </a:prstGeom>
          <a:ln w="3175">
            <a:miter lim="400000"/>
          </a:ln>
        </p:spPr>
      </p:pic>
      <p:sp>
        <p:nvSpPr>
          <p:cNvPr id="255" name="Neutral"/>
          <p:cNvSpPr txBox="1"/>
          <p:nvPr/>
        </p:nvSpPr>
        <p:spPr>
          <a:xfrm>
            <a:off x="359060" y="493072"/>
            <a:ext cx="1393010" cy="564578"/>
          </a:xfrm>
          <a:prstGeom prst="rect">
            <a:avLst/>
          </a:prstGeom>
          <a:solidFill>
            <a:srgbClr val="0000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7000">
                <a:solidFill>
                  <a:srgbClr val="FFFFFF"/>
                </a:solidFill>
                <a:latin typeface="Neutra Text Light Demi"/>
                <a:ea typeface="Neutra Text Light Demi"/>
                <a:cs typeface="Neutra Text Light Demi"/>
                <a:sym typeface="Neutra Text Light Demi"/>
              </a:defRPr>
            </a:lvl1pPr>
          </a:lstStyle>
          <a:p>
            <a:r>
              <a:rPr sz="3200" dirty="0">
                <a:latin typeface="Helvetica" pitchFamily="2" charset="0"/>
              </a:rPr>
              <a:t>Neutral</a:t>
            </a:r>
            <a:endParaRPr sz="3500" dirty="0">
              <a:latin typeface="Helvetica" pitchFamily="2" charset="0"/>
            </a:endParaRPr>
          </a:p>
        </p:txBody>
      </p:sp>
      <p:sp>
        <p:nvSpPr>
          <p:cNvPr id="256" name="Stereotypical"/>
          <p:cNvSpPr txBox="1"/>
          <p:nvPr/>
        </p:nvSpPr>
        <p:spPr>
          <a:xfrm>
            <a:off x="5994165" y="493072"/>
            <a:ext cx="2441374" cy="564578"/>
          </a:xfrm>
          <a:prstGeom prst="rect">
            <a:avLst/>
          </a:prstGeom>
          <a:solidFill>
            <a:srgbClr val="000000"/>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7000">
                <a:solidFill>
                  <a:srgbClr val="FFFFFF"/>
                </a:solidFill>
                <a:latin typeface="Neutra Text Light Demi"/>
                <a:ea typeface="Neutra Text Light Demi"/>
                <a:cs typeface="Neutra Text Light Demi"/>
                <a:sym typeface="Neutra Text Light Demi"/>
              </a:defRPr>
            </a:lvl1pPr>
          </a:lstStyle>
          <a:p>
            <a:r>
              <a:rPr sz="3200" dirty="0">
                <a:latin typeface="Helvetica" pitchFamily="2" charset="0"/>
              </a:rPr>
              <a:t>Stereotypical</a:t>
            </a:r>
          </a:p>
        </p:txBody>
      </p:sp>
      <p:sp>
        <p:nvSpPr>
          <p:cNvPr id="257" name="Slide Number"/>
          <p:cNvSpPr txBox="1">
            <a:spLocks noGrp="1"/>
          </p:cNvSpPr>
          <p:nvPr>
            <p:ph type="sldNum" sz="quarter" idx="2"/>
          </p:nvPr>
        </p:nvSpPr>
        <p:spPr>
          <a:xfrm>
            <a:off x="6028245" y="6565818"/>
            <a:ext cx="135510" cy="1779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Tree>
  </p:cSld>
  <p:clrMapOvr>
    <a:masterClrMapping/>
  </p:clrMapOvr>
  <p:transition spd="med" advClick="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advAuto="0"/>
      <p:bldP spid="254"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95DB6-7B81-AC5F-51D2-0705A0384479}"/>
              </a:ext>
            </a:extLst>
          </p:cNvPr>
          <p:cNvSpPr/>
          <p:nvPr/>
        </p:nvSpPr>
        <p:spPr bwMode="auto">
          <a:xfrm>
            <a:off x="0" y="2692"/>
            <a:ext cx="12192000" cy="688798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2"/>
              </a:solidFill>
              <a:effectLst/>
              <a:latin typeface="Times New Roman" pitchFamily="18" charset="0"/>
            </a:endParaRPr>
          </a:p>
        </p:txBody>
      </p:sp>
      <p:sp>
        <p:nvSpPr>
          <p:cNvPr id="298" name="Enrollment intentions"/>
          <p:cNvSpPr txBox="1"/>
          <p:nvPr/>
        </p:nvSpPr>
        <p:spPr>
          <a:xfrm>
            <a:off x="4823810" y="1491979"/>
            <a:ext cx="2544381" cy="9004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Enrollment intentions</a:t>
            </a:r>
          </a:p>
        </p:txBody>
      </p:sp>
      <p:sp>
        <p:nvSpPr>
          <p:cNvPr id="299" name="Sense of belonging"/>
          <p:cNvSpPr txBox="1"/>
          <p:nvPr/>
        </p:nvSpPr>
        <p:spPr>
          <a:xfrm>
            <a:off x="7446340" y="1491979"/>
            <a:ext cx="1841065" cy="9004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Sense of belonging</a:t>
            </a:r>
          </a:p>
        </p:txBody>
      </p:sp>
      <p:sp>
        <p:nvSpPr>
          <p:cNvPr id="300" name="Anticipated success"/>
          <p:cNvSpPr txBox="1"/>
          <p:nvPr/>
        </p:nvSpPr>
        <p:spPr>
          <a:xfrm>
            <a:off x="9365554" y="1491979"/>
            <a:ext cx="2544381" cy="9004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Anticipated success</a:t>
            </a:r>
          </a:p>
        </p:txBody>
      </p:sp>
      <p:sp>
        <p:nvSpPr>
          <p:cNvPr id="301" name="Technical…"/>
          <p:cNvSpPr txBox="1"/>
          <p:nvPr/>
        </p:nvSpPr>
        <p:spPr>
          <a:xfrm>
            <a:off x="4823810" y="4541959"/>
            <a:ext cx="2544381" cy="9004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defRPr sz="5500">
                <a:latin typeface="Neutra Text"/>
                <a:ea typeface="Neutra Text"/>
                <a:cs typeface="Neutra Text"/>
                <a:sym typeface="Neutra Text"/>
              </a:defRPr>
            </a:pPr>
            <a:r>
              <a:rPr sz="2750"/>
              <a:t>Technical </a:t>
            </a:r>
          </a:p>
          <a:p>
            <a:pPr>
              <a:defRPr sz="5500">
                <a:latin typeface="Neutra Text"/>
                <a:ea typeface="Neutra Text"/>
                <a:cs typeface="Neutra Text"/>
                <a:sym typeface="Neutra Text"/>
              </a:defRPr>
            </a:pPr>
            <a:r>
              <a:rPr sz="2750"/>
              <a:t>self-confidence</a:t>
            </a:r>
          </a:p>
        </p:txBody>
      </p:sp>
      <p:sp>
        <p:nvSpPr>
          <p:cNvPr id="302" name="Future CS intentions"/>
          <p:cNvSpPr txBox="1"/>
          <p:nvPr/>
        </p:nvSpPr>
        <p:spPr>
          <a:xfrm>
            <a:off x="7507177" y="4541959"/>
            <a:ext cx="1719389" cy="9004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Future CS intentions</a:t>
            </a:r>
          </a:p>
        </p:txBody>
      </p:sp>
      <p:sp>
        <p:nvSpPr>
          <p:cNvPr id="303" name="Stereotype anxiety"/>
          <p:cNvSpPr txBox="1"/>
          <p:nvPr/>
        </p:nvSpPr>
        <p:spPr>
          <a:xfrm>
            <a:off x="9365554" y="4541959"/>
            <a:ext cx="2544381" cy="900487"/>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5500">
                <a:latin typeface="Neutra Text"/>
                <a:ea typeface="Neutra Text"/>
                <a:cs typeface="Neutra Text"/>
                <a:sym typeface="Neutra Text"/>
              </a:defRPr>
            </a:lvl1pPr>
          </a:lstStyle>
          <a:p>
            <a:r>
              <a:rPr sz="2750"/>
              <a:t>Stereotype anxiety</a:t>
            </a:r>
          </a:p>
        </p:txBody>
      </p:sp>
      <p:sp>
        <p:nvSpPr>
          <p:cNvPr id="304" name="Experimental Measures"/>
          <p:cNvSpPr txBox="1">
            <a:spLocks noGrp="1"/>
          </p:cNvSpPr>
          <p:nvPr>
            <p:ph type="title"/>
          </p:nvPr>
        </p:nvSpPr>
        <p:spPr>
          <a:xfrm>
            <a:off x="614596" y="1919987"/>
            <a:ext cx="4194491" cy="1518047"/>
          </a:xfrm>
          <a:prstGeom prst="rect">
            <a:avLst/>
          </a:prstGeom>
        </p:spPr>
        <p:txBody>
          <a:bodyPr/>
          <a:lstStyle/>
          <a:p>
            <a:pPr lvl="1">
              <a:defRPr>
                <a:latin typeface="Neutra Text Light Demi"/>
                <a:ea typeface="Neutra Text Light Demi"/>
                <a:cs typeface="Neutra Text Light Demi"/>
                <a:sym typeface="Neutra Text Light Demi"/>
              </a:defRPr>
            </a:pPr>
            <a:r>
              <a:rPr sz="3200" dirty="0">
                <a:latin typeface="Helvetica" pitchFamily="2" charset="0"/>
              </a:rPr>
              <a:t>Experimental</a:t>
            </a:r>
            <a:br>
              <a:rPr lang="en-US" sz="3200" dirty="0">
                <a:latin typeface="Helvetica" pitchFamily="2" charset="0"/>
              </a:rPr>
            </a:br>
            <a:r>
              <a:rPr sz="3200" dirty="0">
                <a:latin typeface="Helvetica" pitchFamily="2" charset="0"/>
              </a:rPr>
              <a:t>Measures</a:t>
            </a:r>
          </a:p>
        </p:txBody>
      </p:sp>
      <p:sp>
        <p:nvSpPr>
          <p:cNvPr id="305" name="(7-point scales)"/>
          <p:cNvSpPr txBox="1"/>
          <p:nvPr/>
        </p:nvSpPr>
        <p:spPr>
          <a:xfrm>
            <a:off x="1318895" y="3414662"/>
            <a:ext cx="2114361" cy="4568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5000">
                <a:latin typeface="Neutra Text Light Demi"/>
                <a:ea typeface="Neutra Text Light Demi"/>
                <a:cs typeface="Neutra Text Light Demi"/>
                <a:sym typeface="Neutra Text Light Demi"/>
              </a:defRPr>
            </a:lvl1pPr>
          </a:lstStyle>
          <a:p>
            <a:r>
              <a:rPr sz="2500"/>
              <a:t>(7-point scales)</a:t>
            </a:r>
          </a:p>
        </p:txBody>
      </p:sp>
      <p:pic>
        <p:nvPicPr>
          <p:cNvPr id="306" name="facets2.png" descr="facets2.png"/>
          <p:cNvPicPr>
            <a:picLocks noChangeAspect="1"/>
          </p:cNvPicPr>
          <p:nvPr/>
        </p:nvPicPr>
        <p:blipFill>
          <a:blip r:embed="rId3"/>
          <a:srcRect l="81870" t="44188" b="44188"/>
          <a:stretch>
            <a:fillRect/>
          </a:stretch>
        </p:blipFill>
        <p:spPr>
          <a:xfrm>
            <a:off x="1561147" y="4270089"/>
            <a:ext cx="1598544" cy="797113"/>
          </a:xfrm>
          <a:prstGeom prst="rect">
            <a:avLst/>
          </a:prstGeom>
          <a:ln w="3175">
            <a:miter lim="400000"/>
          </a:ln>
        </p:spPr>
      </p:pic>
      <p:grpSp>
        <p:nvGrpSpPr>
          <p:cNvPr id="316" name="Group"/>
          <p:cNvGrpSpPr/>
          <p:nvPr/>
        </p:nvGrpSpPr>
        <p:grpSpPr>
          <a:xfrm>
            <a:off x="4725622" y="596917"/>
            <a:ext cx="7282522" cy="5664168"/>
            <a:chOff x="0" y="0"/>
            <a:chExt cx="14565042" cy="11328334"/>
          </a:xfrm>
        </p:grpSpPr>
        <p:grpSp>
          <p:nvGrpSpPr>
            <p:cNvPr id="314" name="Group"/>
            <p:cNvGrpSpPr/>
            <p:nvPr/>
          </p:nvGrpSpPr>
          <p:grpSpPr>
            <a:xfrm>
              <a:off x="0" y="0"/>
              <a:ext cx="14565001" cy="11328334"/>
              <a:chOff x="0" y="0"/>
              <a:chExt cx="14565000" cy="11328333"/>
            </a:xfrm>
          </p:grpSpPr>
          <p:pic>
            <p:nvPicPr>
              <p:cNvPr id="307" name="facets2.png" descr="facets2.png"/>
              <p:cNvPicPr>
                <a:picLocks noChangeAspect="1"/>
              </p:cNvPicPr>
              <p:nvPr/>
            </p:nvPicPr>
            <p:blipFill>
              <a:blip r:embed="rId4"/>
              <a:stretch>
                <a:fillRect/>
              </a:stretch>
            </p:blipFill>
            <p:spPr>
              <a:xfrm>
                <a:off x="0" y="0"/>
                <a:ext cx="14565000" cy="11328333"/>
              </a:xfrm>
              <a:prstGeom prst="rect">
                <a:avLst/>
              </a:prstGeom>
              <a:ln w="3175" cap="flat">
                <a:noFill/>
                <a:miter lim="400000"/>
              </a:ln>
              <a:effectLst/>
            </p:spPr>
          </p:pic>
          <p:sp>
            <p:nvSpPr>
              <p:cNvPr id="308" name="***"/>
              <p:cNvSpPr txBox="1"/>
              <p:nvPr/>
            </p:nvSpPr>
            <p:spPr>
              <a:xfrm>
                <a:off x="4070367" y="1254488"/>
                <a:ext cx="868026" cy="8776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09" name="***"/>
              <p:cNvSpPr txBox="1"/>
              <p:nvPr/>
            </p:nvSpPr>
            <p:spPr>
              <a:xfrm>
                <a:off x="4070367" y="7734858"/>
                <a:ext cx="868026" cy="8776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0" name="***"/>
              <p:cNvSpPr txBox="1"/>
              <p:nvPr/>
            </p:nvSpPr>
            <p:spPr>
              <a:xfrm>
                <a:off x="8638843" y="1646212"/>
                <a:ext cx="868026" cy="8776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1" name="**"/>
              <p:cNvSpPr txBox="1"/>
              <p:nvPr/>
            </p:nvSpPr>
            <p:spPr>
              <a:xfrm>
                <a:off x="13332416" y="1317988"/>
                <a:ext cx="614752" cy="8776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2" name="***"/>
              <p:cNvSpPr txBox="1"/>
              <p:nvPr/>
            </p:nvSpPr>
            <p:spPr>
              <a:xfrm>
                <a:off x="8638843" y="7092428"/>
                <a:ext cx="868026" cy="8776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sp>
            <p:nvSpPr>
              <p:cNvPr id="313" name="***"/>
              <p:cNvSpPr txBox="1"/>
              <p:nvPr/>
            </p:nvSpPr>
            <p:spPr>
              <a:xfrm>
                <a:off x="13207320" y="6965428"/>
                <a:ext cx="868026" cy="877644"/>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defRPr sz="5000">
                    <a:latin typeface="Neutra Text"/>
                    <a:ea typeface="Neutra Text"/>
                    <a:cs typeface="Neutra Text"/>
                    <a:sym typeface="Neutra Text"/>
                  </a:defRPr>
                </a:lvl1pPr>
              </a:lstStyle>
              <a:p>
                <a:r>
                  <a:rPr sz="2500"/>
                  <a:t>***</a:t>
                </a:r>
              </a:p>
            </p:txBody>
          </p:sp>
        </p:grpSp>
        <p:pic>
          <p:nvPicPr>
            <p:cNvPr id="315" name="facets2.png" descr="facets2.png"/>
            <p:cNvPicPr>
              <a:picLocks noChangeAspect="1"/>
            </p:cNvPicPr>
            <p:nvPr/>
          </p:nvPicPr>
          <p:blipFill>
            <a:blip r:embed="rId4"/>
            <a:srcRect t="92124" b="3409"/>
            <a:stretch>
              <a:fillRect/>
            </a:stretch>
          </p:blipFill>
          <p:spPr>
            <a:xfrm>
              <a:off x="41" y="4952579"/>
              <a:ext cx="14565001" cy="505904"/>
            </a:xfrm>
            <a:prstGeom prst="rect">
              <a:avLst/>
            </a:prstGeom>
            <a:ln w="3175" cap="flat">
              <a:noFill/>
              <a:miter lim="400000"/>
            </a:ln>
            <a:effectLst/>
          </p:spPr>
        </p:pic>
      </p:grpSp>
      <p:sp>
        <p:nvSpPr>
          <p:cNvPr id="317" name="** p &lt; 0.01…"/>
          <p:cNvSpPr txBox="1"/>
          <p:nvPr/>
        </p:nvSpPr>
        <p:spPr>
          <a:xfrm>
            <a:off x="1414079" y="5234783"/>
            <a:ext cx="1598613" cy="82354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defRPr sz="5000">
                <a:latin typeface="Neutra Text"/>
                <a:ea typeface="Neutra Text"/>
                <a:cs typeface="Neutra Text"/>
                <a:sym typeface="Neutra Text"/>
              </a:defRPr>
            </a:pPr>
            <a:r>
              <a:rPr sz="2500"/>
              <a:t>** </a:t>
            </a:r>
            <a:r>
              <a:rPr sz="2000"/>
              <a:t>p &lt; 0.01</a:t>
            </a:r>
          </a:p>
          <a:p>
            <a:pPr>
              <a:defRPr sz="5000">
                <a:latin typeface="Neutra Text"/>
                <a:ea typeface="Neutra Text"/>
                <a:cs typeface="Neutra Text"/>
                <a:sym typeface="Neutra Text"/>
              </a:defRPr>
            </a:pPr>
            <a:r>
              <a:rPr sz="2500"/>
              <a:t>*** </a:t>
            </a:r>
            <a:r>
              <a:rPr sz="2000"/>
              <a:t>p &lt; 0.001</a:t>
            </a:r>
          </a:p>
        </p:txBody>
      </p:sp>
      <p:grpSp>
        <p:nvGrpSpPr>
          <p:cNvPr id="320" name="Group"/>
          <p:cNvGrpSpPr/>
          <p:nvPr/>
        </p:nvGrpSpPr>
        <p:grpSpPr>
          <a:xfrm>
            <a:off x="4123619" y="3628849"/>
            <a:ext cx="859457" cy="2235004"/>
            <a:chOff x="0" y="0"/>
            <a:chExt cx="1718913" cy="4470005"/>
          </a:xfrm>
        </p:grpSpPr>
        <p:sp>
          <p:nvSpPr>
            <p:cNvPr id="318" name="Extremely"/>
            <p:cNvSpPr txBox="1"/>
            <p:nvPr/>
          </p:nvSpPr>
          <p:spPr>
            <a:xfrm>
              <a:off x="0" y="0"/>
              <a:ext cx="1718914" cy="51738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Extremely</a:t>
              </a:r>
            </a:p>
          </p:txBody>
        </p:sp>
        <p:sp>
          <p:nvSpPr>
            <p:cNvPr id="319" name="Not at all"/>
            <p:cNvSpPr txBox="1"/>
            <p:nvPr/>
          </p:nvSpPr>
          <p:spPr>
            <a:xfrm>
              <a:off x="81153" y="3952616"/>
              <a:ext cx="1556608" cy="51739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Not at all</a:t>
              </a:r>
            </a:p>
          </p:txBody>
        </p:sp>
      </p:grpSp>
      <p:grpSp>
        <p:nvGrpSpPr>
          <p:cNvPr id="323" name="Group"/>
          <p:cNvGrpSpPr/>
          <p:nvPr/>
        </p:nvGrpSpPr>
        <p:grpSpPr>
          <a:xfrm>
            <a:off x="4123619" y="896167"/>
            <a:ext cx="859457" cy="2235004"/>
            <a:chOff x="0" y="0"/>
            <a:chExt cx="1718913" cy="4470005"/>
          </a:xfrm>
        </p:grpSpPr>
        <p:sp>
          <p:nvSpPr>
            <p:cNvPr id="321" name="Extremely"/>
            <p:cNvSpPr txBox="1"/>
            <p:nvPr/>
          </p:nvSpPr>
          <p:spPr>
            <a:xfrm>
              <a:off x="0" y="0"/>
              <a:ext cx="1718914" cy="517389"/>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Extremely</a:t>
              </a:r>
            </a:p>
          </p:txBody>
        </p:sp>
        <p:sp>
          <p:nvSpPr>
            <p:cNvPr id="322" name="Not at all"/>
            <p:cNvSpPr txBox="1"/>
            <p:nvPr/>
          </p:nvSpPr>
          <p:spPr>
            <a:xfrm>
              <a:off x="81153" y="3952616"/>
              <a:ext cx="1556608" cy="51739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numCol="1" anchor="ctr">
              <a:noAutofit/>
            </a:bodyPr>
            <a:lstStyle>
              <a:lvl1pPr>
                <a:defRPr sz="2500">
                  <a:solidFill>
                    <a:srgbClr val="545454"/>
                  </a:solidFill>
                  <a:latin typeface="Neutra Text"/>
                  <a:ea typeface="Neutra Text"/>
                  <a:cs typeface="Neutra Text"/>
                  <a:sym typeface="Neutra Text"/>
                </a:defRPr>
              </a:lvl1pPr>
            </a:lstStyle>
            <a:p>
              <a:r>
                <a:rPr sz="1250"/>
                <a:t>Not at all</a:t>
              </a:r>
            </a:p>
          </p:txBody>
        </p:sp>
      </p:grpSp>
      <p:sp>
        <p:nvSpPr>
          <p:cNvPr id="3" name="Date Placeholder 2">
            <a:extLst>
              <a:ext uri="{FF2B5EF4-FFF2-40B4-BE49-F238E27FC236}">
                <a16:creationId xmlns:a16="http://schemas.microsoft.com/office/drawing/2014/main" id="{6CD079F2-B2BA-ECEC-4022-B842F506D701}"/>
              </a:ext>
            </a:extLst>
          </p:cNvPr>
          <p:cNvSpPr>
            <a:spLocks noGrp="1"/>
          </p:cNvSpPr>
          <p:nvPr>
            <p:ph type="dt" sz="half" idx="2"/>
          </p:nvPr>
        </p:nvSpPr>
        <p:spPr/>
        <p:txBody>
          <a:bodyPr/>
          <a:lstStyle/>
          <a:p>
            <a:pPr>
              <a:defRPr/>
            </a:pPr>
            <a:r>
              <a:rPr lang="en-US"/>
              <a:t>Autumn 2023</a:t>
            </a:r>
            <a:endParaRPr lang="en-US" dirty="0"/>
          </a:p>
        </p:txBody>
      </p:sp>
      <p:sp>
        <p:nvSpPr>
          <p:cNvPr id="4" name="Footer Placeholder 3">
            <a:extLst>
              <a:ext uri="{FF2B5EF4-FFF2-40B4-BE49-F238E27FC236}">
                <a16:creationId xmlns:a16="http://schemas.microsoft.com/office/drawing/2014/main" id="{EE5AC2B1-7CD5-7EE5-7E28-5DC9C806C2D1}"/>
              </a:ext>
            </a:extLst>
          </p:cNvPr>
          <p:cNvSpPr>
            <a:spLocks noGrp="1"/>
          </p:cNvSpPr>
          <p:nvPr>
            <p:ph type="ftr" sz="quarter" idx="3"/>
          </p:nvPr>
        </p:nvSpPr>
        <p:spPr/>
        <p:txBody>
          <a:bodyPr/>
          <a:lstStyle/>
          <a:p>
            <a:r>
              <a:rPr lang="en-US"/>
              <a:t>dt+UX: Design Thinking for User Experience Design, Prototyping &amp; Evaluation</a:t>
            </a:r>
            <a:endParaRPr lang="en-US" dirty="0"/>
          </a:p>
        </p:txBody>
      </p:sp>
      <p:sp>
        <p:nvSpPr>
          <p:cNvPr id="5" name="Slide Number Placeholder 4">
            <a:extLst>
              <a:ext uri="{FF2B5EF4-FFF2-40B4-BE49-F238E27FC236}">
                <a16:creationId xmlns:a16="http://schemas.microsoft.com/office/drawing/2014/main" id="{E6810D2D-EA2A-7D43-7952-D2378BA7B802}"/>
              </a:ext>
            </a:extLst>
          </p:cNvPr>
          <p:cNvSpPr>
            <a:spLocks noGrp="1"/>
          </p:cNvSpPr>
          <p:nvPr>
            <p:ph type="sldNum" sz="quarter" idx="4"/>
          </p:nvPr>
        </p:nvSpPr>
        <p:spPr/>
        <p:txBody>
          <a:bodyPr/>
          <a:lstStyle/>
          <a:p>
            <a:fld id="{6C4F84B1-3F38-E843-B494-F12B29A0060D}" type="slidenum">
              <a:rPr lang="en-US" smtClean="0"/>
              <a:pPr/>
              <a:t>24</a:t>
            </a:fld>
            <a:endParaRPr lang="en-US" dirty="0"/>
          </a:p>
        </p:txBody>
      </p:sp>
      <p:sp>
        <p:nvSpPr>
          <p:cNvPr id="7" name="TextBox 6">
            <a:extLst>
              <a:ext uri="{FF2B5EF4-FFF2-40B4-BE49-F238E27FC236}">
                <a16:creationId xmlns:a16="http://schemas.microsoft.com/office/drawing/2014/main" id="{BA2026F2-3FC0-383E-2041-EC1CF73695D4}"/>
              </a:ext>
            </a:extLst>
          </p:cNvPr>
          <p:cNvSpPr txBox="1"/>
          <p:nvPr/>
        </p:nvSpPr>
        <p:spPr>
          <a:xfrm>
            <a:off x="480937" y="5605158"/>
            <a:ext cx="3499382" cy="1015663"/>
          </a:xfrm>
          <a:prstGeom prst="rect">
            <a:avLst/>
          </a:prstGeom>
          <a:noFill/>
        </p:spPr>
        <p:txBody>
          <a:bodyPr wrap="square">
            <a:spAutoFit/>
          </a:bodyPr>
          <a:lstStyle/>
          <a:p>
            <a:r>
              <a:rPr lang="en-US" sz="1200" dirty="0">
                <a:solidFill>
                  <a:srgbClr val="000000"/>
                </a:solidFill>
                <a:latin typeface="Helvetica" pitchFamily="2" charset="0"/>
              </a:rPr>
              <a:t>Danaë Metaxa-</a:t>
            </a:r>
            <a:r>
              <a:rPr lang="en-US" sz="1200" dirty="0" err="1">
                <a:solidFill>
                  <a:srgbClr val="000000"/>
                </a:solidFill>
                <a:latin typeface="Helvetica" pitchFamily="2" charset="0"/>
              </a:rPr>
              <a:t>Kakavouli</a:t>
            </a:r>
            <a:r>
              <a:rPr lang="en-US" sz="1200" dirty="0">
                <a:solidFill>
                  <a:srgbClr val="000000"/>
                </a:solidFill>
                <a:latin typeface="Helvetica" pitchFamily="2" charset="0"/>
              </a:rPr>
              <a:t>, Kelly Wang, James A. Landay, and Jeff Hancock. 2018. Gender-Inclusive Design: Sense of Belonging and Bias in Web Interfaces. In Proceedings of CHI '18, 1–6. https://</a:t>
            </a:r>
            <a:r>
              <a:rPr lang="en-US" sz="1200" dirty="0" err="1">
                <a:solidFill>
                  <a:srgbClr val="000000"/>
                </a:solidFill>
                <a:latin typeface="Helvetica" pitchFamily="2" charset="0"/>
              </a:rPr>
              <a:t>doi.org</a:t>
            </a:r>
            <a:r>
              <a:rPr lang="en-US" sz="1200" dirty="0">
                <a:solidFill>
                  <a:srgbClr val="000000"/>
                </a:solidFill>
                <a:latin typeface="Helvetica" pitchFamily="2" charset="0"/>
              </a:rPr>
              <a:t>/10.1145/3173574.3174188</a:t>
            </a:r>
          </a:p>
        </p:txBody>
      </p:sp>
      <p:sp>
        <p:nvSpPr>
          <p:cNvPr id="6" name="Rectangle 5">
            <a:extLst>
              <a:ext uri="{FF2B5EF4-FFF2-40B4-BE49-F238E27FC236}">
                <a16:creationId xmlns:a16="http://schemas.microsoft.com/office/drawing/2014/main" id="{89664929-CA02-F299-1E4E-0FE84DF98239}"/>
              </a:ext>
            </a:extLst>
          </p:cNvPr>
          <p:cNvSpPr/>
          <p:nvPr/>
        </p:nvSpPr>
        <p:spPr bwMode="auto">
          <a:xfrm>
            <a:off x="3980319" y="899409"/>
            <a:ext cx="8101753" cy="245089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CB52E6AB-5D4B-22C4-4827-312731D15D48}"/>
              </a:ext>
            </a:extLst>
          </p:cNvPr>
          <p:cNvSpPr/>
          <p:nvPr/>
        </p:nvSpPr>
        <p:spPr bwMode="auto">
          <a:xfrm>
            <a:off x="4085527" y="3634693"/>
            <a:ext cx="8101753" cy="261164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3" name="Rectangle 1026"/>
          <p:cNvSpPr>
            <a:spLocks noGrp="1" noChangeArrowheads="1"/>
          </p:cNvSpPr>
          <p:nvPr>
            <p:ph type="title"/>
          </p:nvPr>
        </p:nvSpPr>
        <p:spPr/>
        <p:txBody>
          <a:bodyPr/>
          <a:lstStyle/>
          <a:p>
            <a:r>
              <a:rPr lang="en-US"/>
              <a:t>Heuristic Violation Examples</a:t>
            </a:r>
            <a:endParaRPr lang="en-US" dirty="0"/>
          </a:p>
        </p:txBody>
      </p:sp>
      <p:sp>
        <p:nvSpPr>
          <p:cNvPr id="538627" name="Rectangle 1027"/>
          <p:cNvSpPr>
            <a:spLocks noGrp="1" noChangeArrowheads="1"/>
          </p:cNvSpPr>
          <p:nvPr>
            <p:ph idx="1"/>
          </p:nvPr>
        </p:nvSpPr>
        <p:spPr>
          <a:xfrm>
            <a:off x="639234" y="1600200"/>
            <a:ext cx="11195715" cy="4998282"/>
          </a:xfrm>
        </p:spPr>
        <p:txBody>
          <a:bodyPr>
            <a:normAutofit fontScale="92500" lnSpcReduction="20000"/>
          </a:bodyPr>
          <a:lstStyle/>
          <a:p>
            <a:pPr marL="412750" indent="-412750">
              <a:buFont typeface="+mj-lt"/>
              <a:buAutoNum type="arabicPeriod"/>
            </a:pPr>
            <a:r>
              <a:rPr lang="en-US" dirty="0"/>
              <a:t>[H6 Recognition Rather Than Recall]</a:t>
            </a:r>
            <a:br>
              <a:rPr lang="en-US" dirty="0"/>
            </a:br>
            <a:r>
              <a:rPr lang="en-US" dirty="0"/>
              <a:t>Can’t copy info from one window to another</a:t>
            </a:r>
          </a:p>
          <a:p>
            <a:pPr lvl="1"/>
            <a:r>
              <a:rPr lang="en-US" dirty="0"/>
              <a:t>user needs to memorize the data &amp; retype</a:t>
            </a:r>
          </a:p>
          <a:p>
            <a:pPr lvl="1"/>
            <a:r>
              <a:rPr lang="en-US" dirty="0"/>
              <a:t>fix: allow copying</a:t>
            </a:r>
          </a:p>
          <a:p>
            <a:pPr lvl="1"/>
            <a:endParaRPr lang="en-US" dirty="0"/>
          </a:p>
          <a:p>
            <a:pPr marL="457200" indent="-457200">
              <a:buFont typeface="+mj-lt"/>
              <a:buAutoNum type="arabicPeriod"/>
            </a:pPr>
            <a:r>
              <a:rPr lang="en-US" dirty="0"/>
              <a:t>[H4 Consistency and Standards]</a:t>
            </a:r>
            <a:br>
              <a:rPr lang="en-US" dirty="0"/>
            </a:br>
            <a:r>
              <a:rPr lang="en-US" dirty="0"/>
              <a:t>Typography uses different fonts in 3 dialog boxes</a:t>
            </a:r>
          </a:p>
          <a:p>
            <a:pPr lvl="1"/>
            <a:r>
              <a:rPr lang="en-US" dirty="0"/>
              <a:t>slows users down</a:t>
            </a:r>
          </a:p>
          <a:p>
            <a:pPr lvl="1"/>
            <a:r>
              <a:rPr lang="en-US" dirty="0"/>
              <a:t>probably wouldn’t be found by user testing</a:t>
            </a:r>
          </a:p>
          <a:p>
            <a:pPr lvl="1"/>
            <a:r>
              <a:rPr lang="en-US" dirty="0"/>
              <a:t>fix: pick a single format for entire interface</a:t>
            </a:r>
          </a:p>
        </p:txBody>
      </p:sp>
      <p:sp>
        <p:nvSpPr>
          <p:cNvPr id="6"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25</a:t>
            </a:fld>
            <a:endParaRPr lang="en-US"/>
          </a:p>
        </p:txBody>
      </p:sp>
    </p:spTree>
    <p:extLst>
      <p:ext uri="{BB962C8B-B14F-4D97-AF65-F5344CB8AC3E}">
        <p14:creationId xmlns:p14="http://schemas.microsoft.com/office/powerpoint/2010/main" val="1595078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862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8627">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8627">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8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7"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5" name="Rectangle 2"/>
          <p:cNvSpPr>
            <a:spLocks noGrp="1" noChangeArrowheads="1"/>
          </p:cNvSpPr>
          <p:nvPr>
            <p:ph type="title"/>
          </p:nvPr>
        </p:nvSpPr>
        <p:spPr/>
        <p:txBody>
          <a:bodyPr/>
          <a:lstStyle/>
          <a:p>
            <a:r>
              <a:rPr lang="en-US"/>
              <a:t>Severity Ratings</a:t>
            </a:r>
            <a:endParaRPr lang="en-US" dirty="0"/>
          </a:p>
        </p:txBody>
      </p:sp>
      <p:sp>
        <p:nvSpPr>
          <p:cNvPr id="30726" name="Rectangle 3"/>
          <p:cNvSpPr>
            <a:spLocks noGrp="1" noChangeArrowheads="1"/>
          </p:cNvSpPr>
          <p:nvPr>
            <p:ph idx="1"/>
          </p:nvPr>
        </p:nvSpPr>
        <p:spPr/>
        <p:txBody>
          <a:bodyPr/>
          <a:lstStyle/>
          <a:p>
            <a:pPr marL="0" indent="0">
              <a:buNone/>
            </a:pPr>
            <a:r>
              <a:rPr lang="en-US" sz="4000" dirty="0"/>
              <a:t>0 - don’t agree that this is a usability problem</a:t>
            </a:r>
          </a:p>
          <a:p>
            <a:pPr marL="0" indent="0">
              <a:buNone/>
            </a:pPr>
            <a:r>
              <a:rPr lang="en-US" sz="4000" dirty="0"/>
              <a:t>1 - cosmetic problem </a:t>
            </a:r>
          </a:p>
          <a:p>
            <a:pPr marL="0" indent="0">
              <a:buNone/>
            </a:pPr>
            <a:r>
              <a:rPr lang="en-US" sz="4000" dirty="0"/>
              <a:t>2 - minor usability problem</a:t>
            </a:r>
          </a:p>
          <a:p>
            <a:pPr marL="0" indent="0">
              <a:buNone/>
            </a:pPr>
            <a:r>
              <a:rPr lang="en-US" sz="4000" dirty="0"/>
              <a:t>3 - major usability problem; important to fix</a:t>
            </a:r>
          </a:p>
          <a:p>
            <a:pPr marL="0" indent="0">
              <a:buNone/>
            </a:pPr>
            <a:r>
              <a:rPr lang="en-US" sz="4000" dirty="0"/>
              <a:t>4 - usability catastrophe; imperative to fix</a:t>
            </a:r>
          </a:p>
        </p:txBody>
      </p:sp>
      <p:sp>
        <p:nvSpPr>
          <p:cNvPr id="6"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26</a:t>
            </a:fld>
            <a:endParaRPr lang="en-US"/>
          </a:p>
        </p:txBody>
      </p:sp>
    </p:spTree>
    <p:extLst>
      <p:ext uri="{BB962C8B-B14F-4D97-AF65-F5344CB8AC3E}">
        <p14:creationId xmlns:p14="http://schemas.microsoft.com/office/powerpoint/2010/main" val="13475026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3" name="Rectangle 2"/>
          <p:cNvSpPr>
            <a:spLocks noGrp="1" noChangeArrowheads="1"/>
          </p:cNvSpPr>
          <p:nvPr>
            <p:ph type="title"/>
          </p:nvPr>
        </p:nvSpPr>
        <p:spPr/>
        <p:txBody>
          <a:bodyPr/>
          <a:lstStyle/>
          <a:p>
            <a:r>
              <a:rPr lang="en-US"/>
              <a:t>Severity Ratings Example</a:t>
            </a:r>
          </a:p>
        </p:txBody>
      </p:sp>
      <p:sp>
        <p:nvSpPr>
          <p:cNvPr id="6"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27</a:t>
            </a:fld>
            <a:endParaRPr lang="en-US"/>
          </a:p>
        </p:txBody>
      </p:sp>
      <p:sp>
        <p:nvSpPr>
          <p:cNvPr id="32774" name="Rectangle 3"/>
          <p:cNvSpPr>
            <a:spLocks noChangeArrowheads="1"/>
          </p:cNvSpPr>
          <p:nvPr/>
        </p:nvSpPr>
        <p:spPr bwMode="auto">
          <a:xfrm>
            <a:off x="639237" y="1652015"/>
            <a:ext cx="11062741"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p>
            <a:pPr eaLnBrk="0" hangingPunct="0"/>
            <a:r>
              <a:rPr lang="en-US" sz="3200" dirty="0">
                <a:latin typeface="Helvetica Light" pitchFamily="34" charset="0"/>
                <a:cs typeface="Consolas" pitchFamily="49" charset="0"/>
              </a:rPr>
              <a:t>1. [H4 Consistency &amp; Standards] [Severity 3] </a:t>
            </a:r>
          </a:p>
          <a:p>
            <a:pPr eaLnBrk="0" hangingPunct="0"/>
            <a:endParaRPr lang="en-US" sz="3200" dirty="0">
              <a:latin typeface="Helvetica Light" pitchFamily="34" charset="0"/>
              <a:cs typeface="Consolas" pitchFamily="49" charset="0"/>
            </a:endParaRPr>
          </a:p>
          <a:p>
            <a:pPr eaLnBrk="0" hangingPunct="0"/>
            <a:r>
              <a:rPr lang="en-US" sz="3200" dirty="0">
                <a:latin typeface="Helvetica Light" pitchFamily="34" charset="0"/>
                <a:cs typeface="Consolas" pitchFamily="49" charset="0"/>
              </a:rPr>
              <a:t>The interface used the string “Save” on the first screen for saving the user’s settings, but used the string “Store” on the second screen. Users may be confused by this different terminology for the same function. </a:t>
            </a:r>
          </a:p>
          <a:p>
            <a:pPr eaLnBrk="0" hangingPunct="0"/>
            <a:endParaRPr lang="en-US" sz="3200" dirty="0">
              <a:latin typeface="Helvetica Light" pitchFamily="34" charset="0"/>
              <a:cs typeface="Consolas" pitchFamily="49" charset="0"/>
            </a:endParaRPr>
          </a:p>
          <a:p>
            <a:pPr eaLnBrk="0" hangingPunct="0"/>
            <a:r>
              <a:rPr lang="en-US" sz="3200" dirty="0">
                <a:latin typeface="Helvetica Light" pitchFamily="34" charset="0"/>
                <a:cs typeface="Consolas" pitchFamily="49" charset="0"/>
              </a:rPr>
              <a:t>Fix: Use “Save” everywhere in the application.</a:t>
            </a:r>
          </a:p>
        </p:txBody>
      </p:sp>
    </p:spTree>
    <p:extLst>
      <p:ext uri="{BB962C8B-B14F-4D97-AF65-F5344CB8AC3E}">
        <p14:creationId xmlns:p14="http://schemas.microsoft.com/office/powerpoint/2010/main" val="40414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28</a:t>
            </a:fld>
            <a:endParaRPr lang="en-US"/>
          </a:p>
        </p:txBody>
      </p:sp>
      <p:sp>
        <p:nvSpPr>
          <p:cNvPr id="7" name="TextBox 6"/>
          <p:cNvSpPr txBox="1"/>
          <p:nvPr/>
        </p:nvSpPr>
        <p:spPr>
          <a:xfrm>
            <a:off x="3581400" y="2667001"/>
            <a:ext cx="5715896" cy="1200329"/>
          </a:xfrm>
          <a:prstGeom prst="rect">
            <a:avLst/>
          </a:prstGeom>
          <a:noFill/>
        </p:spPr>
        <p:txBody>
          <a:bodyPr wrap="none" rtlCol="0">
            <a:spAutoFit/>
          </a:bodyPr>
          <a:lstStyle/>
          <a:p>
            <a:r>
              <a:rPr lang="en-US" sz="7200" cap="small" dirty="0">
                <a:latin typeface="Helvetica"/>
                <a:cs typeface="Helvetica"/>
              </a:rPr>
              <a:t>e x e r c </a:t>
            </a:r>
            <a:r>
              <a:rPr lang="en-US" sz="7200" cap="small" dirty="0" err="1">
                <a:latin typeface="Helvetica"/>
                <a:cs typeface="Helvetica"/>
              </a:rPr>
              <a:t>i</a:t>
            </a:r>
            <a:r>
              <a:rPr lang="en-US" sz="7200" cap="small" dirty="0">
                <a:latin typeface="Helvetica"/>
                <a:cs typeface="Helvetica"/>
              </a:rPr>
              <a:t> s e</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1001" y="0"/>
            <a:ext cx="10353197" cy="6858000"/>
          </a:xfrm>
          <a:prstGeom prst="rect">
            <a:avLst/>
          </a:prstGeom>
        </p:spPr>
      </p:pic>
    </p:spTree>
    <p:extLst>
      <p:ext uri="{BB962C8B-B14F-4D97-AF65-F5344CB8AC3E}">
        <p14:creationId xmlns:p14="http://schemas.microsoft.com/office/powerpoint/2010/main" val="37946776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876"/>
            <a:ext cx="11552767" cy="1143000"/>
          </a:xfrm>
        </p:spPr>
        <p:txBody>
          <a:bodyPr/>
          <a:lstStyle/>
          <a:p>
            <a:r>
              <a:rPr lang="en-US" dirty="0"/>
              <a:t>Problems Found this Year</a:t>
            </a:r>
          </a:p>
        </p:txBody>
      </p:sp>
      <p:sp>
        <p:nvSpPr>
          <p:cNvPr id="93186" name="Rectangle 3"/>
          <p:cNvSpPr>
            <a:spLocks noGrp="1" noChangeArrowheads="1"/>
          </p:cNvSpPr>
          <p:nvPr>
            <p:ph idx="1"/>
          </p:nvPr>
        </p:nvSpPr>
        <p:spPr>
          <a:xfrm>
            <a:off x="666171" y="786986"/>
            <a:ext cx="11519971" cy="5891134"/>
          </a:xfrm>
        </p:spPr>
        <p:txBody>
          <a:bodyPr>
            <a:normAutofit fontScale="62500" lnSpcReduction="20000"/>
          </a:bodyPr>
          <a:lstStyle/>
          <a:p>
            <a:pPr marL="0" indent="0">
              <a:buNone/>
            </a:pPr>
            <a:r>
              <a:rPr lang="en-US" sz="1100" dirty="0">
                <a:latin typeface="Helvetica" pitchFamily="2" charset="0"/>
              </a:rPr>
              <a:t>1. H4 Consistency and standards, severity 3</a:t>
            </a:r>
          </a:p>
          <a:p>
            <a:pPr marL="0" indent="0">
              <a:buNone/>
            </a:pPr>
            <a:r>
              <a:rPr lang="en-US" sz="1100" dirty="0">
                <a:latin typeface="Helvetica" pitchFamily="2" charset="0"/>
              </a:rPr>
              <a:t>2. H4 - Which red refers to removing objects?</a:t>
            </a:r>
          </a:p>
          <a:p>
            <a:pPr marL="0" indent="0">
              <a:buNone/>
            </a:pPr>
            <a:r>
              <a:rPr lang="en-US" sz="1100" dirty="0">
                <a:latin typeface="Helvetica" pitchFamily="2" charset="0"/>
              </a:rPr>
              <a:t>3. H5: Error prevention; the letter "h" is in Quantity, and no error is identified</a:t>
            </a:r>
          </a:p>
          <a:p>
            <a:pPr marL="0" indent="0">
              <a:buNone/>
            </a:pPr>
            <a:r>
              <a:rPr lang="en-US" sz="1100" dirty="0">
                <a:latin typeface="Helvetica" pitchFamily="2" charset="0"/>
              </a:rPr>
              <a:t>4. H1: system status; "International Visitors, please click here" doesn't explain why they have to click there, or where it will take them</a:t>
            </a:r>
          </a:p>
          <a:p>
            <a:pPr marL="0" indent="0">
              <a:buNone/>
            </a:pPr>
            <a:r>
              <a:rPr lang="en-US" sz="1100" dirty="0">
                <a:latin typeface="Helvetica" pitchFamily="2" charset="0"/>
              </a:rPr>
              <a:t>5. H4: consistency; in the remove column, it's either a toggle or a yes and a no check box</a:t>
            </a:r>
          </a:p>
          <a:p>
            <a:pPr marL="0" indent="0">
              <a:buNone/>
            </a:pPr>
            <a:r>
              <a:rPr lang="en-US" sz="1100" dirty="0">
                <a:latin typeface="Helvetica" pitchFamily="2" charset="0"/>
              </a:rPr>
              <a:t>6. H4: consistency; "Total" means different things in different places</a:t>
            </a:r>
          </a:p>
          <a:p>
            <a:pPr marL="0" indent="0">
              <a:buNone/>
            </a:pPr>
            <a:r>
              <a:rPr lang="en-US" sz="1100" dirty="0">
                <a:latin typeface="Helvetica" pitchFamily="2" charset="0"/>
              </a:rPr>
              <a:t>7. H5: you're allowed to order something that is out of stock? Severity: 2</a:t>
            </a:r>
          </a:p>
          <a:p>
            <a:pPr marL="0" indent="0">
              <a:buNone/>
            </a:pPr>
            <a:r>
              <a:rPr lang="en-US" sz="1100" dirty="0">
                <a:latin typeface="Helvetica" pitchFamily="2" charset="0"/>
              </a:rPr>
              <a:t>8. H4, severity 2. Background color differs between blue and white</a:t>
            </a:r>
          </a:p>
          <a:p>
            <a:pPr marL="0" indent="0">
              <a:buNone/>
            </a:pPr>
            <a:r>
              <a:rPr lang="en-US" sz="1100" dirty="0">
                <a:latin typeface="Helvetica" pitchFamily="2" charset="0"/>
              </a:rPr>
              <a:t>9. H4; message about one problem is at the top as opposed to under like out of stock one</a:t>
            </a:r>
          </a:p>
          <a:p>
            <a:pPr marL="0" indent="0">
              <a:buNone/>
            </a:pPr>
            <a:r>
              <a:rPr lang="en-US" sz="1100" dirty="0">
                <a:latin typeface="Helvetica" pitchFamily="2" charset="0"/>
              </a:rPr>
              <a:t>10. [H5 Error Prevention][Level 2] Unclear that the message under Please Note is describing an error. Maybe make the error explanation text color red to match.</a:t>
            </a:r>
          </a:p>
          <a:p>
            <a:pPr marL="0" indent="0">
              <a:buNone/>
            </a:pPr>
            <a:r>
              <a:rPr lang="en-US" sz="1100" dirty="0">
                <a:latin typeface="Helvetica" pitchFamily="2" charset="0"/>
              </a:rPr>
              <a:t>11. H11 - the title is not accessible to red-green color blindness</a:t>
            </a:r>
          </a:p>
          <a:p>
            <a:pPr marL="0" indent="0">
              <a:buNone/>
            </a:pPr>
            <a:r>
              <a:rPr lang="en-US" sz="1100" dirty="0">
                <a:latin typeface="Helvetica" pitchFamily="2" charset="0"/>
              </a:rPr>
              <a:t>12. H9: gives the user the ability to not remove an out-of-stock item</a:t>
            </a:r>
          </a:p>
          <a:p>
            <a:pPr marL="0" indent="0">
              <a:buNone/>
            </a:pPr>
            <a:r>
              <a:rPr lang="en-US" sz="1100" dirty="0">
                <a:latin typeface="Helvetica" pitchFamily="2" charset="0"/>
              </a:rPr>
              <a:t>13. H2: uses item numbers and codes that users don’t understand [level 4]</a:t>
            </a:r>
          </a:p>
          <a:p>
            <a:pPr marL="0" indent="0">
              <a:buNone/>
            </a:pPr>
            <a:r>
              <a:rPr lang="en-US" sz="1100" dirty="0">
                <a:latin typeface="Helvetica" pitchFamily="2" charset="0"/>
              </a:rPr>
              <a:t>14. H8: minimalist design not followed, lots of different colors without purpose</a:t>
            </a:r>
          </a:p>
          <a:p>
            <a:pPr marL="0" indent="0">
              <a:buNone/>
            </a:pPr>
            <a:r>
              <a:rPr lang="en-US" sz="1100" dirty="0">
                <a:latin typeface="Helvetica" pitchFamily="2" charset="0"/>
              </a:rPr>
              <a:t>15. H4: Inconsistent coloring of boxes in the cart</a:t>
            </a:r>
          </a:p>
          <a:p>
            <a:pPr marL="0" indent="0">
              <a:buNone/>
            </a:pPr>
            <a:r>
              <a:rPr lang="en-US" sz="1100" dirty="0">
                <a:latin typeface="Helvetica" pitchFamily="2" charset="0"/>
              </a:rPr>
              <a:t>16. h8: cluttered design with lots of extraneous information</a:t>
            </a:r>
          </a:p>
          <a:p>
            <a:pPr marL="0" indent="0">
              <a:buNone/>
            </a:pPr>
            <a:r>
              <a:rPr lang="en-US" sz="1100" dirty="0">
                <a:latin typeface="Helvetica" pitchFamily="2" charset="0"/>
              </a:rPr>
              <a:t>17. H4, severity 3 Remove option is one option except for item 4 which is yes or no for some reason</a:t>
            </a:r>
          </a:p>
          <a:p>
            <a:pPr marL="0" indent="0">
              <a:buNone/>
            </a:pPr>
            <a:r>
              <a:rPr lang="en-US" sz="1100" dirty="0">
                <a:latin typeface="Helvetica" pitchFamily="2" charset="0"/>
              </a:rPr>
              <a:t>18. H11 - severity 3 - coloring and contrast is not accessible for color blindness, the font is also really small</a:t>
            </a:r>
          </a:p>
          <a:p>
            <a:pPr marL="0" indent="0">
              <a:buNone/>
            </a:pPr>
            <a:r>
              <a:rPr lang="en-US" sz="1100" dirty="0">
                <a:latin typeface="Helvetica" pitchFamily="2" charset="0"/>
              </a:rPr>
              <a:t>19. H8 - the design is extremely cluttered with all the information being all displayed in the same size and type (only diff is color), user needs to be able to identify the most important things, remove all irrelevant information, and highlight important information</a:t>
            </a:r>
          </a:p>
          <a:p>
            <a:pPr marL="0" indent="0">
              <a:buNone/>
            </a:pPr>
            <a:r>
              <a:rPr lang="en-US" sz="1100" dirty="0">
                <a:latin typeface="Helvetica" pitchFamily="2" charset="0"/>
              </a:rPr>
              <a:t>20. H8: Aesthetic and minimalist design - too many different and vibrant colors for background and text</a:t>
            </a:r>
          </a:p>
          <a:p>
            <a:pPr marL="0" indent="0">
              <a:buNone/>
            </a:pPr>
            <a:r>
              <a:rPr lang="en-US" sz="1100" dirty="0">
                <a:latin typeface="Helvetica" pitchFamily="2" charset="0"/>
              </a:rPr>
              <a:t>21. H11: accessible design [3-4] Illegible text, high saturation title and blue text, change colors</a:t>
            </a:r>
          </a:p>
          <a:p>
            <a:pPr marL="0" indent="0">
              <a:buNone/>
            </a:pPr>
            <a:r>
              <a:rPr lang="en-US" sz="1100" dirty="0">
                <a:latin typeface="Helvetica" pitchFamily="2" charset="0"/>
              </a:rPr>
              <a:t>22. H8: Unnecessary information added that clusters the page, design is not minimalistic, conflicting colors</a:t>
            </a:r>
          </a:p>
          <a:p>
            <a:pPr marL="0" indent="0">
              <a:buNone/>
            </a:pPr>
            <a:r>
              <a:rPr lang="en-US" sz="1100" dirty="0">
                <a:latin typeface="Helvetica" pitchFamily="2" charset="0"/>
              </a:rPr>
              <a:t>23. H5 Error Prevention the quantity is h instead of a number at row 3</a:t>
            </a:r>
          </a:p>
          <a:p>
            <a:pPr marL="0" indent="0">
              <a:buNone/>
            </a:pPr>
            <a:r>
              <a:rPr lang="en-US" sz="1100" dirty="0">
                <a:latin typeface="Helvetica" pitchFamily="2" charset="0"/>
              </a:rPr>
              <a:t>24. H8: incredibly cluttered and confusing with different colors</a:t>
            </a:r>
          </a:p>
          <a:p>
            <a:pPr marL="0" indent="0">
              <a:buNone/>
            </a:pPr>
            <a:r>
              <a:rPr lang="en-US" sz="1100" dirty="0">
                <a:latin typeface="Helvetica" pitchFamily="2" charset="0"/>
              </a:rPr>
              <a:t>25. H4: Inconsistent coloring of boxes in the cart</a:t>
            </a:r>
          </a:p>
          <a:p>
            <a:pPr marL="0" indent="0">
              <a:buNone/>
            </a:pPr>
            <a:r>
              <a:rPr lang="en-US" sz="1100" dirty="0">
                <a:latin typeface="Helvetica" pitchFamily="2" charset="0"/>
              </a:rPr>
              <a:t>26. H4, severity 3 Remove option is one option except for item 4 which is yes or no for some reason</a:t>
            </a:r>
          </a:p>
          <a:p>
            <a:pPr marL="0" indent="0">
              <a:buNone/>
            </a:pPr>
            <a:r>
              <a:rPr lang="en-US" sz="1100" dirty="0">
                <a:latin typeface="Helvetica" pitchFamily="2" charset="0"/>
              </a:rPr>
              <a:t>27. H7 severity 3, instructions are at the bottom rather than the top</a:t>
            </a:r>
          </a:p>
          <a:p>
            <a:pPr marL="0" indent="0">
              <a:buNone/>
            </a:pPr>
            <a:r>
              <a:rPr lang="en-US" sz="1100" dirty="0">
                <a:latin typeface="Helvetica" pitchFamily="2" charset="0"/>
              </a:rPr>
              <a:t>28. H4 Consistency and Standards Severity 3: Uses links at the top to navigate (logout, continue shopping) but buttons for navigation elsewhere (update cart, clear cart), making navigation unnecessarily difficult</a:t>
            </a:r>
          </a:p>
          <a:p>
            <a:pPr marL="0" indent="0">
              <a:buNone/>
            </a:pPr>
            <a:r>
              <a:rPr lang="en-US" sz="1100" dirty="0">
                <a:latin typeface="Helvetica" pitchFamily="2" charset="0"/>
              </a:rPr>
              <a:t>29. H4: Remove checkboxes are inconsistent, one has yes no</a:t>
            </a:r>
          </a:p>
          <a:p>
            <a:pPr marL="0" indent="0">
              <a:buNone/>
            </a:pPr>
            <a:r>
              <a:rPr lang="en-US" sz="1100" dirty="0">
                <a:latin typeface="Helvetica" pitchFamily="2" charset="0"/>
              </a:rPr>
              <a:t>30. H4: </a:t>
            </a:r>
            <a:r>
              <a:rPr lang="en-US" sz="1100" dirty="0" err="1">
                <a:latin typeface="Helvetica" pitchFamily="2" charset="0"/>
              </a:rPr>
              <a:t>Waht</a:t>
            </a:r>
            <a:r>
              <a:rPr lang="en-US" sz="1100" dirty="0">
                <a:latin typeface="Helvetica" pitchFamily="2" charset="0"/>
              </a:rPr>
              <a:t> does red indicate? Used for discounts, stock, and item </a:t>
            </a:r>
            <a:r>
              <a:rPr lang="en-US" sz="1100" dirty="0" err="1">
                <a:latin typeface="Helvetica" pitchFamily="2" charset="0"/>
              </a:rPr>
              <a:t>nums</a:t>
            </a:r>
            <a:endParaRPr lang="en-US" sz="1100" dirty="0">
              <a:latin typeface="Helvetica" pitchFamily="2" charset="0"/>
            </a:endParaRPr>
          </a:p>
          <a:p>
            <a:pPr marL="0" indent="0">
              <a:buNone/>
            </a:pPr>
            <a:r>
              <a:rPr lang="en-US" sz="1100" dirty="0">
                <a:latin typeface="Helvetica" pitchFamily="2" charset="0"/>
              </a:rPr>
              <a:t>31. H2: The user does not need to know the item number</a:t>
            </a:r>
          </a:p>
          <a:p>
            <a:pPr marL="0" indent="0">
              <a:buNone/>
            </a:pPr>
            <a:r>
              <a:rPr lang="en-US" sz="1100" dirty="0">
                <a:latin typeface="Helvetica" pitchFamily="2" charset="0"/>
              </a:rPr>
              <a:t>32. H8 Aesthetic and Minimalist Design - Screen is cluttered and the colors aren’t great - users don’t care about item numbers, Price, and total seem to be the exact same thing, H6 [3] Recognition rather than recall, what does update cart mean</a:t>
            </a:r>
          </a:p>
          <a:p>
            <a:pPr marL="0" indent="0">
              <a:buNone/>
            </a:pPr>
            <a:r>
              <a:rPr lang="en-US" sz="1100" dirty="0">
                <a:latin typeface="Helvetica" pitchFamily="2" charset="0"/>
              </a:rPr>
              <a:t>33. H4: checkbox for one product but not others</a:t>
            </a:r>
          </a:p>
          <a:p>
            <a:pPr marL="0" indent="0">
              <a:buNone/>
            </a:pPr>
            <a:r>
              <a:rPr lang="en-US" sz="1100" dirty="0">
                <a:latin typeface="Helvetica" pitchFamily="2" charset="0"/>
              </a:rPr>
              <a:t>34. H8 - users don't need to know the item number, H4 - the color red is inconsistently used, H5 - this component is not recommended, H9 - DVD out of stock but still being charged, H2 - removing an item is confusing</a:t>
            </a:r>
          </a:p>
          <a:p>
            <a:pPr marL="0" indent="0">
              <a:buNone/>
            </a:pPr>
            <a:r>
              <a:rPr lang="en-US" sz="1100" dirty="0">
                <a:latin typeface="Helvetica" pitchFamily="2" charset="0"/>
              </a:rPr>
              <a:t>35. H11: the colors aren't good for contrast (red text on a green background)</a:t>
            </a:r>
          </a:p>
          <a:p>
            <a:pPr marL="0" indent="0">
              <a:buNone/>
            </a:pPr>
            <a:r>
              <a:rPr lang="en-US" sz="1100" dirty="0">
                <a:latin typeface="Helvetica" pitchFamily="2" charset="0"/>
              </a:rPr>
              <a:t>36. H5- add and clear cart buttons look the same</a:t>
            </a:r>
          </a:p>
          <a:p>
            <a:pPr marL="0" indent="0">
              <a:buNone/>
            </a:pPr>
            <a:r>
              <a:rPr lang="en-US" sz="1100" dirty="0">
                <a:latin typeface="Helvetica" pitchFamily="2" charset="0"/>
              </a:rPr>
              <a:t>37. H4: remove boxes either have one checkbox or a yes/no checkboxes</a:t>
            </a:r>
          </a:p>
          <a:p>
            <a:pPr marL="0" indent="0">
              <a:buNone/>
            </a:pPr>
            <a:r>
              <a:rPr lang="en-US" sz="1100" dirty="0">
                <a:latin typeface="Helvetica" pitchFamily="2" charset="0"/>
              </a:rPr>
              <a:t>38. H8 Aesthetic and Minimalist Design</a:t>
            </a:r>
          </a:p>
          <a:p>
            <a:pPr marL="0" indent="0">
              <a:buNone/>
            </a:pPr>
            <a:r>
              <a:rPr lang="en-US" sz="1100" dirty="0">
                <a:latin typeface="Helvetica" pitchFamily="2" charset="0"/>
              </a:rPr>
              <a:t>39. H4, 2. Background color differs. H8, 4 designs not minimal and have a lot of distracting info</a:t>
            </a:r>
          </a:p>
          <a:p>
            <a:pPr marL="0" indent="0">
              <a:buNone/>
            </a:pPr>
            <a:r>
              <a:rPr lang="en-US" sz="1100" dirty="0">
                <a:latin typeface="Helvetica" pitchFamily="2" charset="0"/>
              </a:rPr>
              <a:t>40. H1 - The error message is very hard to read</a:t>
            </a:r>
          </a:p>
          <a:p>
            <a:pPr marL="0" indent="0">
              <a:buNone/>
            </a:pPr>
            <a:r>
              <a:rPr lang="en-US" sz="1100" dirty="0">
                <a:latin typeface="Helvetica" pitchFamily="2" charset="0"/>
              </a:rPr>
              <a:t>41. H5, H10 (?): issue with the second item #204… is explained in a message at the top of the screen but has to cross-check the item number with the list of items below… not immediately clear what the message is referring to and why #204… is red</a:t>
            </a:r>
          </a:p>
          <a:p>
            <a:pPr marL="0" indent="0">
              <a:buNone/>
            </a:pPr>
            <a:r>
              <a:rPr lang="en-US" sz="1100" dirty="0">
                <a:latin typeface="Helvetica" pitchFamily="2" charset="0"/>
              </a:rPr>
              <a:t>42. H9: Error message, which indicates a product is not compatible with a car, is not easy to spot and requires a multiple step solution</a:t>
            </a:r>
          </a:p>
          <a:p>
            <a:pPr marL="0" indent="0">
              <a:buNone/>
            </a:pPr>
            <a:r>
              <a:rPr lang="en-US" sz="1100" dirty="0">
                <a:latin typeface="Helvetica" pitchFamily="2" charset="0"/>
              </a:rPr>
              <a:t>43. H5 [Severity 4]: No error message given for the quantity of the digital still camera being "h". This is a fatal error because we have no idea how many the user actually meant to buy. Inform the user of this incorrect input or only allow them to input numerals.</a:t>
            </a:r>
          </a:p>
          <a:p>
            <a:pPr marL="0" indent="0">
              <a:buNone/>
            </a:pPr>
            <a:r>
              <a:rPr lang="en-US" sz="1100" dirty="0">
                <a:latin typeface="Helvetica" pitchFamily="2" charset="0"/>
              </a:rPr>
              <a:t>44. H9: error message doesn't contain ways to resolve the error</a:t>
            </a:r>
          </a:p>
          <a:p>
            <a:pPr marL="0" indent="0">
              <a:buNone/>
            </a:pPr>
            <a:r>
              <a:rPr lang="en-US" sz="1100" dirty="0">
                <a:latin typeface="Helvetica" pitchFamily="2" charset="0"/>
              </a:rPr>
              <a:t>45. H5: the component that is not recommended is written in black font and doesn’t alert the user, should stand out more to alert the user before purchasing</a:t>
            </a:r>
          </a:p>
          <a:p>
            <a:pPr marL="0" indent="0">
              <a:buNone/>
            </a:pPr>
            <a:r>
              <a:rPr lang="en-US" sz="1100" dirty="0">
                <a:latin typeface="Helvetica" pitchFamily="2" charset="0"/>
              </a:rPr>
              <a:t>46. H4: Use of the color red is inconsistent, means different things in different contexts</a:t>
            </a:r>
          </a:p>
          <a:p>
            <a:pPr marL="0" indent="0">
              <a:buNone/>
            </a:pPr>
            <a:r>
              <a:rPr lang="en-US" sz="1100" dirty="0">
                <a:latin typeface="Helvetica" pitchFamily="2" charset="0"/>
              </a:rPr>
              <a:t>47. H1: Green decorative background of title text can confuse users into thinking that they have already completed a process, since green is associated with completion</a:t>
            </a:r>
          </a:p>
          <a:p>
            <a:pPr marL="0" indent="0">
              <a:buNone/>
            </a:pPr>
            <a:r>
              <a:rPr lang="en-US" sz="1100" dirty="0">
                <a:latin typeface="Helvetica" pitchFamily="2" charset="0"/>
              </a:rPr>
              <a:t>48. H3 [Severity 4]: I can't see a checkout button. Even if it should not be accessible until I resolve all the errors, it should be greyed out or similar so I don't feel unable to proceed.</a:t>
            </a:r>
          </a:p>
          <a:p>
            <a:pPr marL="0" indent="0">
              <a:buNone/>
            </a:pPr>
            <a:r>
              <a:rPr lang="en-US" sz="1100" b="0" i="0" dirty="0">
                <a:effectLst/>
                <a:latin typeface="Helvetica" pitchFamily="2" charset="0"/>
              </a:rPr>
              <a:t>49. H4: color red is used for a lot of different things (errors, ads, etc.)</a:t>
            </a:r>
            <a:br>
              <a:rPr lang="en-US" sz="1100" dirty="0">
                <a:latin typeface="Helvetica" pitchFamily="2" charset="0"/>
              </a:rPr>
            </a:br>
            <a:r>
              <a:rPr lang="en-US" sz="1100" dirty="0">
                <a:latin typeface="Helvetica" pitchFamily="2" charset="0"/>
              </a:rPr>
              <a:t>50. </a:t>
            </a:r>
            <a:r>
              <a:rPr lang="en-US" sz="1100" b="0" i="0" dirty="0">
                <a:effectLst/>
                <a:latin typeface="Helvetica" pitchFamily="2" charset="0"/>
              </a:rPr>
              <a:t>H2: don’t need to know the item # (could also be error prevention)</a:t>
            </a:r>
            <a:br>
              <a:rPr lang="en-US" sz="1100" dirty="0">
                <a:latin typeface="Helvetica" pitchFamily="2" charset="0"/>
              </a:rPr>
            </a:br>
            <a:r>
              <a:rPr lang="en-US" sz="1100" dirty="0">
                <a:latin typeface="Helvetica" pitchFamily="2" charset="0"/>
              </a:rPr>
              <a:t>51. </a:t>
            </a:r>
            <a:r>
              <a:rPr lang="en-US" sz="1100" b="0" i="0" dirty="0">
                <a:effectLst/>
                <a:latin typeface="Helvetica" pitchFamily="2" charset="0"/>
              </a:rPr>
              <a:t>H9: out of stock but still being charged</a:t>
            </a:r>
            <a:br>
              <a:rPr lang="en-US" sz="1100" dirty="0">
                <a:latin typeface="Helvetica" pitchFamily="2" charset="0"/>
              </a:rPr>
            </a:br>
            <a:r>
              <a:rPr lang="en-US" sz="1100" dirty="0">
                <a:latin typeface="Helvetica" pitchFamily="2" charset="0"/>
              </a:rPr>
              <a:t>52. </a:t>
            </a:r>
            <a:r>
              <a:rPr lang="en-US" sz="1100" b="0" i="0" dirty="0">
                <a:effectLst/>
                <a:latin typeface="Helvetica" pitchFamily="2" charset="0"/>
              </a:rPr>
              <a:t>H9: there is an h in quantity but no indication</a:t>
            </a:r>
            <a:br>
              <a:rPr lang="en-US" sz="1100" dirty="0">
                <a:latin typeface="Helvetica" pitchFamily="2" charset="0"/>
              </a:rPr>
            </a:br>
            <a:r>
              <a:rPr lang="en-US" sz="1100" dirty="0">
                <a:latin typeface="Helvetica" pitchFamily="2" charset="0"/>
              </a:rPr>
              <a:t>53. </a:t>
            </a:r>
            <a:r>
              <a:rPr lang="en-US" sz="1100" b="0" i="0" dirty="0">
                <a:effectLst/>
                <a:latin typeface="Helvetica" pitchFamily="2" charset="0"/>
              </a:rPr>
              <a:t>H7/10: too many steps to update cart</a:t>
            </a:r>
            <a:br>
              <a:rPr lang="en-US" sz="1100" dirty="0">
                <a:latin typeface="Helvetica" pitchFamily="2" charset="0"/>
              </a:rPr>
            </a:br>
            <a:r>
              <a:rPr lang="en-US" sz="1100" dirty="0">
                <a:latin typeface="Helvetica" pitchFamily="2" charset="0"/>
              </a:rPr>
              <a:t>54. </a:t>
            </a:r>
            <a:r>
              <a:rPr lang="en-US" sz="1100" b="0" i="0" dirty="0">
                <a:effectLst/>
                <a:latin typeface="Helvetica" pitchFamily="2" charset="0"/>
              </a:rPr>
              <a:t>H8: blue text on blue background</a:t>
            </a:r>
            <a:br>
              <a:rPr lang="en-US" sz="1100" dirty="0">
                <a:latin typeface="Helvetica" pitchFamily="2" charset="0"/>
              </a:rPr>
            </a:br>
            <a:endParaRPr lang="en-US" sz="1400" dirty="0">
              <a:latin typeface="Helvetica" pitchFamily="2" charset="0"/>
            </a:endParaRPr>
          </a:p>
        </p:txBody>
      </p:sp>
      <p:sp>
        <p:nvSpPr>
          <p:cNvPr id="4" name="Date Placeholder 3"/>
          <p:cNvSpPr>
            <a:spLocks noGrp="1"/>
          </p:cNvSpPr>
          <p:nvPr>
            <p:ph type="dt" sz="half" idx="10"/>
          </p:nvPr>
        </p:nvSpPr>
        <p:spPr/>
        <p:txBody>
          <a:bodyPr/>
          <a:lstStyle/>
          <a:p>
            <a:r>
              <a:rPr lang="en-US" dirty="0"/>
              <a:t>Autumn 2023</a:t>
            </a:r>
          </a:p>
        </p:txBody>
      </p:sp>
      <p:sp>
        <p:nvSpPr>
          <p:cNvPr id="5" name="Footer Placeholder 4"/>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29</a:t>
            </a:fld>
            <a:endParaRPr lang="en-US"/>
          </a:p>
        </p:txBody>
      </p:sp>
    </p:spTree>
    <p:extLst>
      <p:ext uri="{BB962C8B-B14F-4D97-AF65-F5344CB8AC3E}">
        <p14:creationId xmlns:p14="http://schemas.microsoft.com/office/powerpoint/2010/main" val="387717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hame.png">
            <a:extLst>
              <a:ext uri="{FF2B5EF4-FFF2-40B4-BE49-F238E27FC236}">
                <a16:creationId xmlns:a16="http://schemas.microsoft.com/office/drawing/2014/main" id="{B3587C20-0177-A543-9B79-1E3CC785DD57}"/>
              </a:ext>
            </a:extLst>
          </p:cNvPr>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10458445" y="234697"/>
            <a:ext cx="813816" cy="832104"/>
          </a:xfrm>
          <a:prstGeom prst="rect">
            <a:avLst/>
          </a:prstGeom>
        </p:spPr>
      </p:pic>
      <p:sp>
        <p:nvSpPr>
          <p:cNvPr id="11" name="Rectangle 10">
            <a:extLst>
              <a:ext uri="{FF2B5EF4-FFF2-40B4-BE49-F238E27FC236}">
                <a16:creationId xmlns:a16="http://schemas.microsoft.com/office/drawing/2014/main" id="{B6D1B548-E75E-5342-92CE-91C9DDD5E51B}"/>
              </a:ext>
            </a:extLst>
          </p:cNvPr>
          <p:cNvSpPr/>
          <p:nvPr/>
        </p:nvSpPr>
        <p:spPr bwMode="auto">
          <a:xfrm>
            <a:off x="7569582" y="1295400"/>
            <a:ext cx="4616561" cy="1828800"/>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6" name="Title 5"/>
          <p:cNvSpPr>
            <a:spLocks noGrp="1"/>
          </p:cNvSpPr>
          <p:nvPr>
            <p:ph type="title"/>
          </p:nvPr>
        </p:nvSpPr>
        <p:spPr/>
        <p:txBody>
          <a:bodyPr/>
          <a:lstStyle/>
          <a:p>
            <a:r>
              <a:rPr lang="en-US" dirty="0"/>
              <a:t>Hall of Shame!</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8ECE2160-65C3-AC45-A33C-E2F8319357D7}" type="slidenum">
              <a:rPr lang="en-US" smtClean="0"/>
              <a:pPr/>
              <a:t>3</a:t>
            </a:fld>
            <a:endParaRPr lang="en-US"/>
          </a:p>
        </p:txBody>
      </p:sp>
      <p:pic>
        <p:nvPicPr>
          <p:cNvPr id="2" name="Picture 1">
            <a:extLst>
              <a:ext uri="{FF2B5EF4-FFF2-40B4-BE49-F238E27FC236}">
                <a16:creationId xmlns:a16="http://schemas.microsoft.com/office/drawing/2014/main" id="{F503ED2B-D2AB-3B4A-A1BC-E821DB5767F3}"/>
              </a:ext>
            </a:extLst>
          </p:cNvPr>
          <p:cNvPicPr>
            <a:picLocks noChangeAspect="1"/>
          </p:cNvPicPr>
          <p:nvPr/>
        </p:nvPicPr>
        <p:blipFill rotWithShape="1">
          <a:blip r:embed="rId4"/>
          <a:srcRect l="22224" t="5334" r="27036" b="6096"/>
          <a:stretch/>
        </p:blipFill>
        <p:spPr>
          <a:xfrm>
            <a:off x="789025" y="1073756"/>
            <a:ext cx="5626593" cy="5524726"/>
          </a:xfrm>
          <a:prstGeom prst="rect">
            <a:avLst/>
          </a:prstGeom>
        </p:spPr>
      </p:pic>
      <p:sp>
        <p:nvSpPr>
          <p:cNvPr id="12" name="Rectangle 11">
            <a:extLst>
              <a:ext uri="{FF2B5EF4-FFF2-40B4-BE49-F238E27FC236}">
                <a16:creationId xmlns:a16="http://schemas.microsoft.com/office/drawing/2014/main" id="{938F8A34-7561-C64D-84FE-FD7898A4BAB3}"/>
              </a:ext>
            </a:extLst>
          </p:cNvPr>
          <p:cNvSpPr/>
          <p:nvPr/>
        </p:nvSpPr>
        <p:spPr>
          <a:xfrm>
            <a:off x="7746274" y="1366234"/>
            <a:ext cx="4258491" cy="1692771"/>
          </a:xfrm>
          <a:prstGeom prst="rect">
            <a:avLst/>
          </a:prstGeom>
        </p:spPr>
        <p:txBody>
          <a:bodyPr wrap="square">
            <a:spAutoFit/>
          </a:bodyPr>
          <a:lstStyle/>
          <a:p>
            <a:pPr eaLnBrk="1" hangingPunct="1"/>
            <a:r>
              <a:rPr lang="en-US" dirty="0">
                <a:latin typeface="Helvetica"/>
                <a:ea typeface="ＭＳ Ｐゴシック" pitchFamily="34" charset="-128"/>
                <a:cs typeface="Helvetica"/>
              </a:rPr>
              <a:t>Big basket</a:t>
            </a:r>
          </a:p>
          <a:p>
            <a:pPr eaLnBrk="1" hangingPunct="1"/>
            <a:r>
              <a:rPr lang="en-US" sz="1600" dirty="0">
                <a:latin typeface="Helvetica"/>
                <a:ea typeface="ＭＳ Ｐゴシック" pitchFamily="34" charset="-128"/>
                <a:cs typeface="Helvetica"/>
              </a:rPr>
              <a:t>From Bharti </a:t>
            </a:r>
            <a:r>
              <a:rPr lang="en-US" sz="1600" dirty="0" err="1">
                <a:latin typeface="Helvetica"/>
                <a:ea typeface="ＭＳ Ｐゴシック" pitchFamily="34" charset="-128"/>
                <a:cs typeface="Helvetica"/>
              </a:rPr>
              <a:t>Bhagtani</a:t>
            </a:r>
            <a:br>
              <a:rPr lang="en-US" sz="1600" dirty="0">
                <a:latin typeface="Helvetica"/>
                <a:ea typeface="ＭＳ Ｐゴシック" pitchFamily="34" charset="-128"/>
                <a:cs typeface="Helvetica"/>
              </a:rPr>
            </a:br>
            <a:r>
              <a:rPr lang="en-US" sz="1500" dirty="0">
                <a:latin typeface="Helvetica" pitchFamily="2" charset="0"/>
                <a:hlinkClick r:id="rId5"/>
              </a:rPr>
              <a:t>https://uxdesign.cc/heuristic-evaluation-of-bigbasket-application-4a69f43be47d</a:t>
            </a:r>
            <a:endParaRPr lang="en-US" sz="1500" dirty="0">
              <a:latin typeface="Helvetica" pitchFamily="2" charset="0"/>
              <a:ea typeface="ＭＳ Ｐゴシック" pitchFamily="34" charset="-128"/>
              <a:cs typeface="Helvetica"/>
            </a:endParaRPr>
          </a:p>
          <a:p>
            <a:pPr eaLnBrk="1" hangingPunct="1"/>
            <a:endParaRPr lang="en-US" sz="1600" dirty="0">
              <a:latin typeface="Helvetica"/>
              <a:ea typeface="ＭＳ Ｐゴシック" pitchFamily="34" charset="-128"/>
              <a:cs typeface="Helvetica"/>
            </a:endParaRPr>
          </a:p>
          <a:p>
            <a:pPr eaLnBrk="1" hangingPunct="1"/>
            <a:r>
              <a:rPr lang="en-US" sz="1600" dirty="0">
                <a:latin typeface="Helvetica"/>
                <a:ea typeface="ＭＳ Ｐゴシック" pitchFamily="34" charset="-128"/>
                <a:cs typeface="Helvetica"/>
              </a:rPr>
              <a:t>“India’s largest online supermarket”</a:t>
            </a:r>
          </a:p>
        </p:txBody>
      </p:sp>
      <p:sp>
        <p:nvSpPr>
          <p:cNvPr id="13" name="Rectangle 12">
            <a:extLst>
              <a:ext uri="{FF2B5EF4-FFF2-40B4-BE49-F238E27FC236}">
                <a16:creationId xmlns:a16="http://schemas.microsoft.com/office/drawing/2014/main" id="{D84AD33F-1A76-8943-804B-3E617E2A6917}"/>
              </a:ext>
            </a:extLst>
          </p:cNvPr>
          <p:cNvSpPr/>
          <p:nvPr/>
        </p:nvSpPr>
        <p:spPr bwMode="auto">
          <a:xfrm>
            <a:off x="7569582" y="3352799"/>
            <a:ext cx="4616561" cy="3186241"/>
          </a:xfrm>
          <a:prstGeom prst="rect">
            <a:avLst/>
          </a:prstGeom>
          <a:solidFill>
            <a:srgbClr val="000000">
              <a:alpha val="84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Helvetica"/>
              <a:cs typeface="Helvetica"/>
            </a:endParaRPr>
          </a:p>
        </p:txBody>
      </p:sp>
      <p:sp>
        <p:nvSpPr>
          <p:cNvPr id="14" name="Rectangle 9">
            <a:extLst>
              <a:ext uri="{FF2B5EF4-FFF2-40B4-BE49-F238E27FC236}">
                <a16:creationId xmlns:a16="http://schemas.microsoft.com/office/drawing/2014/main" id="{A3E59F04-526D-6542-8DE2-33AD0CA07F5E}"/>
              </a:ext>
            </a:extLst>
          </p:cNvPr>
          <p:cNvSpPr txBox="1">
            <a:spLocks noChangeArrowheads="1"/>
          </p:cNvSpPr>
          <p:nvPr/>
        </p:nvSpPr>
        <p:spPr>
          <a:xfrm>
            <a:off x="7755212" y="3657600"/>
            <a:ext cx="4430930" cy="2536944"/>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a:t>
            </a:r>
          </a:p>
          <a:p>
            <a:pPr marL="74250" lvl="1" indent="0">
              <a:buNone/>
            </a:pPr>
            <a:r>
              <a:rPr lang="en-US" dirty="0">
                <a:ea typeface="ＭＳ Ｐゴシック" pitchFamily="34" charset="-128"/>
              </a:rPr>
              <a:t>Bad</a:t>
            </a:r>
          </a:p>
          <a:p>
            <a:pPr marL="360000" lvl="1"/>
            <a:r>
              <a:rPr lang="en-US" sz="2000" dirty="0">
                <a:ea typeface="ＭＳ Ｐゴシック" pitchFamily="34" charset="-128"/>
              </a:rPr>
              <a:t>not aesthetic &amp; minimalist design</a:t>
            </a:r>
          </a:p>
          <a:p>
            <a:pPr marL="360000" lvl="1"/>
            <a:r>
              <a:rPr lang="en-US" sz="2000" dirty="0">
                <a:ea typeface="ＭＳ Ｐゴシック" pitchFamily="34" charset="-128"/>
              </a:rPr>
              <a:t>popups with too much info</a:t>
            </a:r>
          </a:p>
          <a:p>
            <a:pPr marL="360000" lvl="1"/>
            <a:r>
              <a:rPr lang="en-US" sz="2000" dirty="0">
                <a:ea typeface="ＭＳ Ｐゴシック" pitchFamily="34" charset="-128"/>
              </a:rPr>
              <a:t>cluttered</a:t>
            </a:r>
          </a:p>
        </p:txBody>
      </p:sp>
    </p:spTree>
    <p:extLst>
      <p:ext uri="{BB962C8B-B14F-4D97-AF65-F5344CB8AC3E}">
        <p14:creationId xmlns:p14="http://schemas.microsoft.com/office/powerpoint/2010/main" val="1300546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Last Year</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H1: Visibility of system status</a:t>
            </a:r>
          </a:p>
          <a:p>
            <a:pPr lvl="1"/>
            <a:r>
              <a:rPr lang="en-US" sz="2400" dirty="0"/>
              <a:t>Username for current shopping cart missing [1]</a:t>
            </a:r>
          </a:p>
          <a:p>
            <a:r>
              <a:rPr lang="en-US" sz="2400" dirty="0"/>
              <a:t>H2: Match between system &amp; real world</a:t>
            </a:r>
          </a:p>
          <a:p>
            <a:pPr lvl="1"/>
            <a:r>
              <a:rPr lang="en-US" sz="2400" dirty="0"/>
              <a:t>"price" and "total" should refer to different things [1]</a:t>
            </a:r>
          </a:p>
          <a:p>
            <a:pPr lvl="1"/>
            <a:r>
              <a:rPr lang="en-US" sz="2400" dirty="0"/>
              <a:t>Items referred to by their Item Number [3]</a:t>
            </a:r>
          </a:p>
          <a:p>
            <a:r>
              <a:rPr lang="en-US" sz="2400" dirty="0"/>
              <a:t>H3: User control &amp; freedom</a:t>
            </a:r>
          </a:p>
          <a:p>
            <a:pPr lvl="1"/>
            <a:r>
              <a:rPr lang="en-US" sz="2400" dirty="0"/>
              <a:t>Not clear where/how user can place order [1]</a:t>
            </a:r>
          </a:p>
          <a:p>
            <a:pPr lvl="1"/>
            <a:r>
              <a:rPr lang="en-US" sz="2400" dirty="0"/>
              <a:t>Missing a search bar [1]</a:t>
            </a:r>
          </a:p>
          <a:p>
            <a:r>
              <a:rPr lang="en-US" sz="2400" dirty="0"/>
              <a:t>H4: Consistency &amp; standards</a:t>
            </a:r>
          </a:p>
          <a:p>
            <a:pPr lvl="1"/>
            <a:r>
              <a:rPr lang="en-US" sz="2400" dirty="0"/>
              <a:t>Red used inconsistently - error, special, title, out of stock [4]</a:t>
            </a:r>
          </a:p>
          <a:p>
            <a:pPr lvl="1"/>
            <a:r>
              <a:rPr lang="en-US" sz="2400" dirty="0"/>
              <a:t>Yes/No Checkbox in “Remove?’ [5]</a:t>
            </a:r>
          </a:p>
          <a:p>
            <a:pPr lvl="1"/>
            <a:r>
              <a:rPr lang="en-US" sz="2400" dirty="0"/>
              <a:t>Menu Bar links on different lines - logout, continue, shopping [1]</a:t>
            </a:r>
          </a:p>
        </p:txBody>
      </p:sp>
      <p:sp>
        <p:nvSpPr>
          <p:cNvPr id="4" name="Date Placeholder 3"/>
          <p:cNvSpPr>
            <a:spLocks noGrp="1"/>
          </p:cNvSpPr>
          <p:nvPr>
            <p:ph type="dt" sz="half" idx="10"/>
          </p:nvPr>
        </p:nvSpPr>
        <p:spPr/>
        <p:txBody>
          <a:bodyPr/>
          <a:lstStyle/>
          <a:p>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48573CA7-35FD-4F26-8712-3E7EAA6D8755}" type="slidenum">
              <a:rPr lang="en-US" smtClean="0"/>
              <a:pPr/>
              <a:t>30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Last Year</a:t>
            </a:r>
          </a:p>
        </p:txBody>
      </p:sp>
      <p:sp>
        <p:nvSpPr>
          <p:cNvPr id="93186" name="Rectangle 3"/>
          <p:cNvSpPr>
            <a:spLocks noGrp="1" noChangeArrowheads="1"/>
          </p:cNvSpPr>
          <p:nvPr>
            <p:ph idx="1"/>
          </p:nvPr>
        </p:nvSpPr>
        <p:spPr>
          <a:xfrm>
            <a:off x="666171" y="1208766"/>
            <a:ext cx="10199171" cy="5166982"/>
          </a:xfrm>
        </p:spPr>
        <p:txBody>
          <a:bodyPr/>
          <a:lstStyle/>
          <a:p>
            <a:r>
              <a:rPr lang="en-US" sz="2400" dirty="0"/>
              <a:t>H5: Error prevention</a:t>
            </a:r>
          </a:p>
          <a:p>
            <a:pPr lvl="1"/>
            <a:r>
              <a:rPr lang="en-US" sz="2400" dirty="0"/>
              <a:t>Out of Stock items allowed to be added to cart [4] </a:t>
            </a:r>
          </a:p>
          <a:p>
            <a:pPr lvl="1"/>
            <a:r>
              <a:rPr lang="en-US" sz="2400" dirty="0"/>
              <a:t>”h” in Quantity Field [7] </a:t>
            </a:r>
          </a:p>
          <a:p>
            <a:r>
              <a:rPr lang="en-US" sz="2400" dirty="0"/>
              <a:t>H6: Recognition rather than recall</a:t>
            </a:r>
          </a:p>
          <a:p>
            <a:pPr lvl="1"/>
            <a:r>
              <a:rPr lang="en-US" sz="2400" dirty="0"/>
              <a:t>Item number not auto-filled, difficult for user to remember [2]</a:t>
            </a:r>
          </a:p>
          <a:p>
            <a:r>
              <a:rPr lang="en-US" sz="2400" dirty="0"/>
              <a:t>H7: Flexibility and efficiency of use</a:t>
            </a:r>
          </a:p>
          <a:p>
            <a:pPr lvl="1"/>
            <a:r>
              <a:rPr lang="en-US" sz="2400" dirty="0"/>
              <a:t>Update Cart Button required to update cart and ambiguous use [2]</a:t>
            </a:r>
          </a:p>
          <a:p>
            <a:pPr lvl="1"/>
            <a:r>
              <a:rPr lang="en-US" sz="2400" dirty="0"/>
              <a:t>Quantity Field could be a selection menu [1]</a:t>
            </a:r>
          </a:p>
          <a:p>
            <a:r>
              <a:rPr lang="en-US" sz="2400" dirty="0"/>
              <a:t>H8: Aesthetic &amp; minimalist design</a:t>
            </a:r>
          </a:p>
          <a:p>
            <a:pPr lvl="1"/>
            <a:r>
              <a:rPr lang="en-US" sz="2400" dirty="0"/>
              <a:t>Color Combinations - red/green, black text on blue background [6]</a:t>
            </a:r>
          </a:p>
          <a:p>
            <a:pPr lvl="1"/>
            <a:r>
              <a:rPr lang="en-US" sz="2400" dirty="0"/>
              <a:t>Crowded Design - columns and text squished [2]</a:t>
            </a:r>
          </a:p>
          <a:p>
            <a:pPr lvl="1"/>
            <a:r>
              <a:rPr lang="en-US" sz="2400" dirty="0"/>
              <a:t># Sign not necessary [1]</a:t>
            </a:r>
          </a:p>
          <a:p>
            <a:pPr lvl="1"/>
            <a:endParaRPr lang="en-US" sz="2400" dirty="0"/>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31</a:t>
            </a:fld>
            <a:endParaRPr lang="en-US"/>
          </a:p>
        </p:txBody>
      </p:sp>
    </p:spTree>
    <p:extLst>
      <p:ext uri="{BB962C8B-B14F-4D97-AF65-F5344CB8AC3E}">
        <p14:creationId xmlns:p14="http://schemas.microsoft.com/office/powerpoint/2010/main" val="4193979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Problems Found Last Year</a:t>
            </a:r>
          </a:p>
        </p:txBody>
      </p:sp>
      <p:sp>
        <p:nvSpPr>
          <p:cNvPr id="93186" name="Rectangle 3"/>
          <p:cNvSpPr>
            <a:spLocks noGrp="1" noChangeArrowheads="1"/>
          </p:cNvSpPr>
          <p:nvPr>
            <p:ph idx="1"/>
          </p:nvPr>
        </p:nvSpPr>
        <p:spPr>
          <a:xfrm>
            <a:off x="666171" y="1208766"/>
            <a:ext cx="10199171" cy="5166982"/>
          </a:xfrm>
        </p:spPr>
        <p:txBody>
          <a:bodyPr/>
          <a:lstStyle/>
          <a:p>
            <a:r>
              <a:rPr lang="en-US" sz="2200" dirty="0"/>
              <a:t>H9: Help users recognize, diagnose, &amp; recover from errors</a:t>
            </a:r>
          </a:p>
          <a:p>
            <a:pPr lvl="1"/>
            <a:r>
              <a:rPr lang="en-US" sz="2200" dirty="0"/>
              <a:t>“Please Note”  error message refers to item bolded in red but multiple items bolded in red [2]</a:t>
            </a:r>
          </a:p>
          <a:p>
            <a:pPr lvl="1"/>
            <a:r>
              <a:rPr lang="en-US" sz="2200" dirty="0"/>
              <a:t>Last row has quantity 1 but no other info, user unsure how to fix [1]</a:t>
            </a:r>
          </a:p>
          <a:p>
            <a:r>
              <a:rPr lang="en-US" sz="2200" dirty="0"/>
              <a:t>H10: Help &amp; Documentation</a:t>
            </a:r>
          </a:p>
          <a:p>
            <a:pPr lvl="1"/>
            <a:r>
              <a:rPr lang="en-US" sz="2200" dirty="0"/>
              <a:t>Instructions for use not immediately visible [1]</a:t>
            </a:r>
          </a:p>
          <a:p>
            <a:pPr lvl="1"/>
            <a:r>
              <a:rPr lang="en-US" sz="2200" dirty="0"/>
              <a:t>International users not immediately redirected to other page [2]</a:t>
            </a:r>
          </a:p>
          <a:p>
            <a:r>
              <a:rPr lang="en-US" sz="2200" dirty="0"/>
              <a:t>H11*: Accessible</a:t>
            </a:r>
          </a:p>
          <a:p>
            <a:pPr lvl="1"/>
            <a:r>
              <a:rPr lang="en-US" sz="2200" dirty="0"/>
              <a:t>Aesthetic choices difficult for visually impaired- blue links, small text, blue on blue color scheme [3]</a:t>
            </a:r>
          </a:p>
          <a:p>
            <a:pPr lvl="1"/>
            <a:r>
              <a:rPr lang="en-US" sz="2200" dirty="0"/>
              <a:t>Error message relies on ability to view red color - hard for color-blind [1] </a:t>
            </a:r>
          </a:p>
          <a:p>
            <a:r>
              <a:rPr lang="en-US" sz="2200" dirty="0"/>
              <a:t>H12*: Fairness &amp; inclusion</a:t>
            </a:r>
          </a:p>
          <a:p>
            <a:pPr lvl="1"/>
            <a:r>
              <a:rPr lang="en-US" sz="2200" dirty="0"/>
              <a:t>Requires knowledge of your car beyond just model and year [1]</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32</a:t>
            </a:fld>
            <a:endParaRPr lang="en-US"/>
          </a:p>
        </p:txBody>
      </p:sp>
    </p:spTree>
    <p:extLst>
      <p:ext uri="{BB962C8B-B14F-4D97-AF65-F5344CB8AC3E}">
        <p14:creationId xmlns:p14="http://schemas.microsoft.com/office/powerpoint/2010/main" val="3503401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Two Years Ago</a:t>
            </a:r>
          </a:p>
        </p:txBody>
      </p:sp>
      <p:sp>
        <p:nvSpPr>
          <p:cNvPr id="7" name="Content Placeholder 6"/>
          <p:cNvSpPr>
            <a:spLocks noGrp="1"/>
          </p:cNvSpPr>
          <p:nvPr>
            <p:ph idx="1"/>
          </p:nvPr>
        </p:nvSpPr>
        <p:spPr/>
        <p:txBody>
          <a:bodyPr>
            <a:normAutofit/>
          </a:bodyPr>
          <a:lstStyle/>
          <a:p>
            <a:r>
              <a:rPr lang="en-US" dirty="0"/>
              <a:t>H4 (consistency): The use of red to indicate errors, out of stock items, and sales/savings [26]</a:t>
            </a:r>
          </a:p>
          <a:p>
            <a:r>
              <a:rPr lang="en-US" dirty="0"/>
              <a:t>H4 (consistency): two of the check boxes have yes/no next to them but none of the others do. Error prevention? [22]</a:t>
            </a:r>
          </a:p>
          <a:p>
            <a:r>
              <a:rPr lang="en-US" dirty="0"/>
              <a:t>H9 (Aesthetic): "#" is not needed [2]</a:t>
            </a:r>
          </a:p>
          <a:p>
            <a:r>
              <a:rPr lang="en-US" dirty="0"/>
              <a:t>H5 [Error Prevention]: “h” in the quantity box. [11]</a:t>
            </a:r>
          </a:p>
          <a:p>
            <a:pPr marL="514350" indent="-514350">
              <a:buAutoNum type="arabicPeriod"/>
            </a:pPr>
            <a:endParaRPr lang="en-US" dirty="0"/>
          </a:p>
          <a:p>
            <a:pPr marL="400050" lvl="1" indent="0">
              <a:buNone/>
            </a:pPr>
            <a:endParaRPr lang="en-US" dirty="0"/>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33</a:t>
            </a:fld>
            <a:endParaRPr lang="en-US"/>
          </a:p>
        </p:txBody>
      </p:sp>
    </p:spTree>
    <p:extLst>
      <p:ext uri="{BB962C8B-B14F-4D97-AF65-F5344CB8AC3E}">
        <p14:creationId xmlns:p14="http://schemas.microsoft.com/office/powerpoint/2010/main" val="4043019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5" name="Rectangle 2"/>
          <p:cNvSpPr>
            <a:spLocks noGrp="1" noChangeArrowheads="1"/>
          </p:cNvSpPr>
          <p:nvPr>
            <p:ph type="title"/>
          </p:nvPr>
        </p:nvSpPr>
        <p:spPr/>
        <p:txBody>
          <a:bodyPr/>
          <a:lstStyle/>
          <a:p>
            <a:r>
              <a:rPr lang="en-US"/>
              <a:t>Decreasing Returns</a:t>
            </a:r>
            <a:endParaRPr lang="en-US" dirty="0"/>
          </a:p>
        </p:txBody>
      </p:sp>
      <p:sp>
        <p:nvSpPr>
          <p:cNvPr id="13"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14"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34</a:t>
            </a:fld>
            <a:endParaRPr lang="en-US"/>
          </a:p>
        </p:txBody>
      </p:sp>
      <p:sp>
        <p:nvSpPr>
          <p:cNvPr id="35847" name="Rectangle 10"/>
          <p:cNvSpPr>
            <a:spLocks noGrp="1" noChangeArrowheads="1"/>
          </p:cNvSpPr>
          <p:nvPr>
            <p:ph idx="4294967295"/>
          </p:nvPr>
        </p:nvSpPr>
        <p:spPr>
          <a:xfrm>
            <a:off x="0" y="6205538"/>
            <a:ext cx="8305800" cy="381000"/>
          </a:xfrm>
        </p:spPr>
        <p:txBody>
          <a:bodyPr/>
          <a:lstStyle/>
          <a:p>
            <a:pPr marL="0" indent="0">
              <a:buNone/>
            </a:pPr>
            <a:r>
              <a:rPr lang="en-US" sz="2000" dirty="0">
                <a:latin typeface="Helvetica Light" pitchFamily="34" charset="0"/>
                <a:cs typeface="Consolas" pitchFamily="49" charset="0"/>
              </a:rPr>
              <a:t>* Caveat: graphs for a specific example</a:t>
            </a:r>
          </a:p>
        </p:txBody>
      </p:sp>
      <p:grpSp>
        <p:nvGrpSpPr>
          <p:cNvPr id="35848" name="Group 4"/>
          <p:cNvGrpSpPr>
            <a:grpSpLocks/>
          </p:cNvGrpSpPr>
          <p:nvPr/>
        </p:nvGrpSpPr>
        <p:grpSpPr bwMode="auto">
          <a:xfrm>
            <a:off x="117568" y="1222395"/>
            <a:ext cx="6080032" cy="4908576"/>
            <a:chOff x="240" y="859"/>
            <a:chExt cx="2592" cy="2092"/>
          </a:xfrm>
        </p:grpSpPr>
        <p:pic>
          <p:nvPicPr>
            <p:cNvPr id="35852" name="Picture 5" descr="heur_eval_finding_curv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0" y="1152"/>
              <a:ext cx="2592" cy="1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Text Box 6"/>
            <p:cNvSpPr txBox="1">
              <a:spLocks noChangeArrowheads="1"/>
            </p:cNvSpPr>
            <p:nvPr/>
          </p:nvSpPr>
          <p:spPr bwMode="auto">
            <a:xfrm>
              <a:off x="798" y="859"/>
              <a:ext cx="1553"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problems found</a:t>
              </a:r>
            </a:p>
          </p:txBody>
        </p:sp>
      </p:grpSp>
      <p:grpSp>
        <p:nvGrpSpPr>
          <p:cNvPr id="35849" name="Group 7"/>
          <p:cNvGrpSpPr>
            <a:grpSpLocks/>
          </p:cNvGrpSpPr>
          <p:nvPr/>
        </p:nvGrpSpPr>
        <p:grpSpPr bwMode="auto">
          <a:xfrm>
            <a:off x="6318259" y="1229188"/>
            <a:ext cx="5742252" cy="4880421"/>
            <a:chOff x="3216" y="859"/>
            <a:chExt cx="2448" cy="2080"/>
          </a:xfrm>
        </p:grpSpPr>
        <p:pic>
          <p:nvPicPr>
            <p:cNvPr id="35850" name="Picture 8" descr="heuristic_cost_benefit"/>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16" y="1152"/>
              <a:ext cx="2448" cy="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1" name="Text Box 9"/>
            <p:cNvSpPr txBox="1">
              <a:spLocks noChangeArrowheads="1"/>
            </p:cNvSpPr>
            <p:nvPr/>
          </p:nvSpPr>
          <p:spPr bwMode="auto">
            <a:xfrm>
              <a:off x="3686" y="859"/>
              <a:ext cx="1395"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dirty="0">
                  <a:latin typeface="Helvetica Light" pitchFamily="34" charset="0"/>
                </a:rPr>
                <a:t>benefits / cost</a:t>
              </a:r>
            </a:p>
          </p:txBody>
        </p:sp>
      </p:grpSp>
    </p:spTree>
    <p:extLst>
      <p:ext uri="{BB962C8B-B14F-4D97-AF65-F5344CB8AC3E}">
        <p14:creationId xmlns:p14="http://schemas.microsoft.com/office/powerpoint/2010/main" val="859526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9" name="Rectangle 2"/>
          <p:cNvSpPr>
            <a:spLocks noGrp="1" noChangeArrowheads="1"/>
          </p:cNvSpPr>
          <p:nvPr>
            <p:ph type="title"/>
          </p:nvPr>
        </p:nvSpPr>
        <p:spPr/>
        <p:txBody>
          <a:bodyPr/>
          <a:lstStyle/>
          <a:p>
            <a:r>
              <a:rPr lang="en-US" dirty="0"/>
              <a:t>Heuristic Evaluation Summary</a:t>
            </a:r>
          </a:p>
        </p:txBody>
      </p:sp>
      <p:sp>
        <p:nvSpPr>
          <p:cNvPr id="36870" name="Rectangle 3"/>
          <p:cNvSpPr>
            <a:spLocks noGrp="1" noChangeArrowheads="1"/>
          </p:cNvSpPr>
          <p:nvPr>
            <p:ph idx="1"/>
          </p:nvPr>
        </p:nvSpPr>
        <p:spPr/>
        <p:txBody>
          <a:bodyPr>
            <a:normAutofit fontScale="92500" lnSpcReduction="20000"/>
          </a:bodyPr>
          <a:lstStyle/>
          <a:p>
            <a:r>
              <a:rPr lang="en-US" dirty="0"/>
              <a:t>Have evaluators go through the UI twice</a:t>
            </a:r>
          </a:p>
          <a:p>
            <a:r>
              <a:rPr lang="en-US" dirty="0"/>
              <a:t>Ask them to see if it complies with heuristics</a:t>
            </a:r>
          </a:p>
          <a:p>
            <a:pPr lvl="1"/>
            <a:r>
              <a:rPr lang="en-US" dirty="0"/>
              <a:t>note where it doesn’t &amp; say </a:t>
            </a:r>
            <a:r>
              <a:rPr lang="en-US" i="1" dirty="0">
                <a:solidFill>
                  <a:srgbClr val="FF9300"/>
                </a:solidFill>
              </a:rPr>
              <a:t>why</a:t>
            </a:r>
          </a:p>
          <a:p>
            <a:r>
              <a:rPr lang="en-US" dirty="0"/>
              <a:t>Have evaluators independently rate severity</a:t>
            </a:r>
          </a:p>
          <a:p>
            <a:r>
              <a:rPr lang="en-US" dirty="0"/>
              <a:t>Combine the findings from 3 to 5 evaluators</a:t>
            </a:r>
          </a:p>
          <a:p>
            <a:pPr lvl="1"/>
            <a:r>
              <a:rPr lang="en-US" dirty="0"/>
              <a:t>come to agreement on problems, fixes &amp; severity</a:t>
            </a:r>
          </a:p>
          <a:p>
            <a:endParaRPr lang="en-US" dirty="0"/>
          </a:p>
          <a:p>
            <a:r>
              <a:rPr lang="en-US" dirty="0">
                <a:solidFill>
                  <a:srgbClr val="FF9300"/>
                </a:solidFill>
              </a:rPr>
              <a:t>Alternate with user testing – you’ll find different types of problems</a:t>
            </a:r>
          </a:p>
        </p:txBody>
      </p:sp>
      <p:sp>
        <p:nvSpPr>
          <p:cNvPr id="6"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35</a:t>
            </a:fld>
            <a:endParaRPr lang="en-US"/>
          </a:p>
        </p:txBody>
      </p:sp>
    </p:spTree>
    <p:extLst>
      <p:ext uri="{BB962C8B-B14F-4D97-AF65-F5344CB8AC3E}">
        <p14:creationId xmlns:p14="http://schemas.microsoft.com/office/powerpoint/2010/main" val="755183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7BE483-2550-400D-8C59-DFF9E8DC3452}"/>
              </a:ext>
            </a:extLst>
          </p:cNvPr>
          <p:cNvPicPr>
            <a:picLocks noChangeAspect="1"/>
          </p:cNvPicPr>
          <p:nvPr/>
        </p:nvPicPr>
        <p:blipFill>
          <a:blip r:embed="rId3"/>
          <a:stretch>
            <a:fillRect/>
          </a:stretch>
        </p:blipFill>
        <p:spPr>
          <a:xfrm>
            <a:off x="8072656" y="914400"/>
            <a:ext cx="4119346" cy="5629274"/>
          </a:xfrm>
          <a:prstGeom prst="rect">
            <a:avLst/>
          </a:prstGeom>
        </p:spPr>
      </p:pic>
      <p:sp>
        <p:nvSpPr>
          <p:cNvPr id="2" name="Title 1">
            <a:extLst>
              <a:ext uri="{FF2B5EF4-FFF2-40B4-BE49-F238E27FC236}">
                <a16:creationId xmlns:a16="http://schemas.microsoft.com/office/drawing/2014/main" id="{69B8148C-A249-406E-AD85-554E4223E1DD}"/>
              </a:ext>
            </a:extLst>
          </p:cNvPr>
          <p:cNvSpPr>
            <a:spLocks noGrp="1"/>
          </p:cNvSpPr>
          <p:nvPr>
            <p:ph type="title"/>
          </p:nvPr>
        </p:nvSpPr>
        <p:spPr/>
        <p:txBody>
          <a:bodyPr/>
          <a:lstStyle/>
          <a:p>
            <a:r>
              <a:rPr lang="en-US" dirty="0"/>
              <a:t>Speech UI Heuristics</a:t>
            </a:r>
          </a:p>
        </p:txBody>
      </p:sp>
      <p:sp>
        <p:nvSpPr>
          <p:cNvPr id="21" name="Content Placeholder 20">
            <a:extLst>
              <a:ext uri="{FF2B5EF4-FFF2-40B4-BE49-F238E27FC236}">
                <a16:creationId xmlns:a16="http://schemas.microsoft.com/office/drawing/2014/main" id="{B5907F30-621E-0B49-8AFA-831F2B703E37}"/>
              </a:ext>
            </a:extLst>
          </p:cNvPr>
          <p:cNvSpPr>
            <a:spLocks noGrp="1"/>
          </p:cNvSpPr>
          <p:nvPr>
            <p:ph idx="1"/>
          </p:nvPr>
        </p:nvSpPr>
        <p:spPr>
          <a:xfrm>
            <a:off x="302508" y="1359570"/>
            <a:ext cx="7844646" cy="5164986"/>
          </a:xfrm>
        </p:spPr>
        <p:txBody>
          <a:bodyPr>
            <a:normAutofit fontScale="55000" lnSpcReduction="20000"/>
          </a:bodyPr>
          <a:lstStyle/>
          <a:p>
            <a:pPr marL="571500" indent="-571500">
              <a:lnSpc>
                <a:spcPct val="110000"/>
              </a:lnSpc>
              <a:spcBef>
                <a:spcPts val="1000"/>
              </a:spcBef>
              <a:buNone/>
              <a:tabLst>
                <a:tab pos="571500" algn="l"/>
              </a:tabLst>
            </a:pPr>
            <a:r>
              <a:rPr lang="en-US" dirty="0"/>
              <a:t>S1:	Give the agent a persona through language, sounds, and other styles.</a:t>
            </a:r>
          </a:p>
          <a:p>
            <a:pPr marL="571500" indent="-571500">
              <a:lnSpc>
                <a:spcPct val="110000"/>
              </a:lnSpc>
              <a:spcBef>
                <a:spcPts val="1000"/>
              </a:spcBef>
              <a:buNone/>
              <a:tabLst>
                <a:tab pos="571500" algn="l"/>
              </a:tabLst>
            </a:pPr>
            <a:r>
              <a:rPr lang="en-US" dirty="0"/>
              <a:t>S2: 	Make the system status clear.</a:t>
            </a:r>
          </a:p>
          <a:p>
            <a:pPr marL="571500" indent="-571500">
              <a:lnSpc>
                <a:spcPct val="110000"/>
              </a:lnSpc>
              <a:spcBef>
                <a:spcPts val="1000"/>
              </a:spcBef>
              <a:buNone/>
              <a:tabLst>
                <a:tab pos="571500" algn="l"/>
              </a:tabLst>
            </a:pPr>
            <a:r>
              <a:rPr lang="en-US" dirty="0"/>
              <a:t>S3: 	Speak the user’s language.</a:t>
            </a:r>
          </a:p>
          <a:p>
            <a:pPr marL="571500" indent="-571500">
              <a:lnSpc>
                <a:spcPct val="110000"/>
              </a:lnSpc>
              <a:spcBef>
                <a:spcPts val="1000"/>
              </a:spcBef>
              <a:buNone/>
              <a:tabLst>
                <a:tab pos="571500" algn="l"/>
              </a:tabLst>
            </a:pPr>
            <a:r>
              <a:rPr lang="en-US" dirty="0"/>
              <a:t>S4: 	Start and stop conversations.</a:t>
            </a:r>
          </a:p>
          <a:p>
            <a:pPr marL="571500" indent="-571500">
              <a:lnSpc>
                <a:spcPct val="110000"/>
              </a:lnSpc>
              <a:spcBef>
                <a:spcPts val="1000"/>
              </a:spcBef>
              <a:buNone/>
              <a:tabLst>
                <a:tab pos="571500" algn="l"/>
              </a:tabLst>
            </a:pPr>
            <a:r>
              <a:rPr lang="en-US" dirty="0"/>
              <a:t>S5: 	Pay attention to what the user said and respect the user’s context.</a:t>
            </a:r>
          </a:p>
          <a:p>
            <a:pPr marL="571500" indent="-571500">
              <a:lnSpc>
                <a:spcPct val="110000"/>
              </a:lnSpc>
              <a:spcBef>
                <a:spcPts val="1000"/>
              </a:spcBef>
              <a:buNone/>
              <a:tabLst>
                <a:tab pos="571500" algn="l"/>
              </a:tabLst>
            </a:pPr>
            <a:r>
              <a:rPr lang="en-US" dirty="0"/>
              <a:t>S6: 	Use spoken language characteristics.</a:t>
            </a:r>
          </a:p>
          <a:p>
            <a:pPr marL="571500" indent="-571500">
              <a:lnSpc>
                <a:spcPct val="110000"/>
              </a:lnSpc>
              <a:spcBef>
                <a:spcPts val="1000"/>
              </a:spcBef>
              <a:buNone/>
              <a:tabLst>
                <a:tab pos="571500" algn="l"/>
              </a:tabLst>
            </a:pPr>
            <a:r>
              <a:rPr lang="en-US" dirty="0"/>
              <a:t>S7: 	Make conversation a back-and-forth exchange.</a:t>
            </a:r>
          </a:p>
          <a:p>
            <a:pPr marL="571500" indent="-571500">
              <a:lnSpc>
                <a:spcPct val="110000"/>
              </a:lnSpc>
              <a:spcBef>
                <a:spcPts val="1000"/>
              </a:spcBef>
              <a:buNone/>
              <a:tabLst>
                <a:tab pos="571500" algn="l"/>
              </a:tabLst>
            </a:pPr>
            <a:r>
              <a:rPr lang="en-US" dirty="0"/>
              <a:t>S8: 	Adapt agent style to who users are, how they speak, and how they are feeling.</a:t>
            </a:r>
          </a:p>
          <a:p>
            <a:pPr marL="571500" indent="-571500">
              <a:lnSpc>
                <a:spcPct val="110000"/>
              </a:lnSpc>
              <a:spcBef>
                <a:spcPts val="1000"/>
              </a:spcBef>
              <a:buNone/>
              <a:tabLst>
                <a:tab pos="571500" algn="l"/>
              </a:tabLst>
            </a:pPr>
            <a:r>
              <a:rPr lang="en-US" dirty="0"/>
              <a:t>S9: 	Guide users through a conversation so they are not easily lost.</a:t>
            </a:r>
          </a:p>
          <a:p>
            <a:pPr marL="571500" indent="-571500">
              <a:lnSpc>
                <a:spcPct val="110000"/>
              </a:lnSpc>
              <a:spcBef>
                <a:spcPts val="1000"/>
              </a:spcBef>
              <a:buNone/>
              <a:tabLst>
                <a:tab pos="571500" algn="l"/>
              </a:tabLst>
            </a:pPr>
            <a:r>
              <a:rPr lang="en-US" dirty="0"/>
              <a:t>S10:	Use responses to help users discover what is possible.</a:t>
            </a:r>
          </a:p>
        </p:txBody>
      </p:sp>
      <p:sp>
        <p:nvSpPr>
          <p:cNvPr id="4" name="Date Placeholder 3">
            <a:extLst>
              <a:ext uri="{FF2B5EF4-FFF2-40B4-BE49-F238E27FC236}">
                <a16:creationId xmlns:a16="http://schemas.microsoft.com/office/drawing/2014/main" id="{5AD03057-D700-46DB-94E1-4124DC983571}"/>
              </a:ext>
            </a:extLst>
          </p:cNvPr>
          <p:cNvSpPr>
            <a:spLocks noGrp="1"/>
          </p:cNvSpPr>
          <p:nvPr>
            <p:ph type="dt" sz="half" idx="10"/>
          </p:nvPr>
        </p:nvSpPr>
        <p:spPr/>
        <p:txBody>
          <a:bodyPr/>
          <a:lstStyle/>
          <a:p>
            <a:r>
              <a:rPr lang="en-US"/>
              <a:t>Autumn 2023</a:t>
            </a:r>
            <a:endParaRPr lang="en-US" dirty="0"/>
          </a:p>
        </p:txBody>
      </p:sp>
      <p:sp>
        <p:nvSpPr>
          <p:cNvPr id="5" name="Footer Placeholder 4">
            <a:extLst>
              <a:ext uri="{FF2B5EF4-FFF2-40B4-BE49-F238E27FC236}">
                <a16:creationId xmlns:a16="http://schemas.microsoft.com/office/drawing/2014/main" id="{2999CDB2-5593-44EA-A50D-EC858727D2F4}"/>
              </a:ext>
            </a:extLst>
          </p:cNvPr>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13443496-2ECD-446D-BB22-F564A5EB1FC8}"/>
              </a:ext>
            </a:extLst>
          </p:cNvPr>
          <p:cNvSpPr>
            <a:spLocks noGrp="1"/>
          </p:cNvSpPr>
          <p:nvPr>
            <p:ph type="sldNum" sz="quarter" idx="12"/>
          </p:nvPr>
        </p:nvSpPr>
        <p:spPr/>
        <p:txBody>
          <a:bodyPr/>
          <a:lstStyle/>
          <a:p>
            <a:fld id="{8ECE2160-65C3-AC45-A33C-E2F8319357D7}" type="slidenum">
              <a:rPr lang="en-US" smtClean="0"/>
              <a:pPr/>
              <a:t>36</a:t>
            </a:fld>
            <a:endParaRPr lang="en-US"/>
          </a:p>
        </p:txBody>
      </p:sp>
      <p:sp>
        <p:nvSpPr>
          <p:cNvPr id="14" name="TextBox 13">
            <a:extLst>
              <a:ext uri="{FF2B5EF4-FFF2-40B4-BE49-F238E27FC236}">
                <a16:creationId xmlns:a16="http://schemas.microsoft.com/office/drawing/2014/main" id="{1982DFCE-932C-C04D-BBAC-F3B858077CC1}"/>
              </a:ext>
            </a:extLst>
          </p:cNvPr>
          <p:cNvSpPr txBox="1"/>
          <p:nvPr/>
        </p:nvSpPr>
        <p:spPr>
          <a:xfrm>
            <a:off x="1320036" y="36576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24038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148C-A249-406E-AD85-554E4223E1DD}"/>
              </a:ext>
            </a:extLst>
          </p:cNvPr>
          <p:cNvSpPr>
            <a:spLocks noGrp="1"/>
          </p:cNvSpPr>
          <p:nvPr>
            <p:ph type="title"/>
          </p:nvPr>
        </p:nvSpPr>
        <p:spPr/>
        <p:txBody>
          <a:bodyPr/>
          <a:lstStyle/>
          <a:p>
            <a:r>
              <a:rPr lang="en-US" dirty="0"/>
              <a:t>Speech UI Heuristics</a:t>
            </a:r>
          </a:p>
        </p:txBody>
      </p:sp>
      <p:sp>
        <p:nvSpPr>
          <p:cNvPr id="21" name="Content Placeholder 20">
            <a:extLst>
              <a:ext uri="{FF2B5EF4-FFF2-40B4-BE49-F238E27FC236}">
                <a16:creationId xmlns:a16="http://schemas.microsoft.com/office/drawing/2014/main" id="{B5907F30-621E-0B49-8AFA-831F2B703E37}"/>
              </a:ext>
            </a:extLst>
          </p:cNvPr>
          <p:cNvSpPr>
            <a:spLocks noGrp="1"/>
          </p:cNvSpPr>
          <p:nvPr>
            <p:ph idx="1"/>
          </p:nvPr>
        </p:nvSpPr>
        <p:spPr>
          <a:xfrm>
            <a:off x="481263" y="1600199"/>
            <a:ext cx="7695871" cy="4939097"/>
          </a:xfrm>
        </p:spPr>
        <p:txBody>
          <a:bodyPr>
            <a:normAutofit/>
          </a:bodyPr>
          <a:lstStyle/>
          <a:p>
            <a:pPr marL="571500" indent="-571500">
              <a:spcBef>
                <a:spcPts val="1000"/>
              </a:spcBef>
              <a:buNone/>
              <a:tabLst>
                <a:tab pos="571500" algn="l"/>
              </a:tabLst>
            </a:pPr>
            <a:r>
              <a:rPr lang="en-US" sz="2000" dirty="0"/>
              <a:t>S11:	Keep feedback and prompts short.</a:t>
            </a:r>
          </a:p>
          <a:p>
            <a:pPr marL="571500" indent="-571500">
              <a:spcBef>
                <a:spcPts val="1000"/>
              </a:spcBef>
              <a:buNone/>
              <a:tabLst>
                <a:tab pos="571500" algn="l"/>
              </a:tabLst>
            </a:pPr>
            <a:r>
              <a:rPr lang="en-US" sz="2000" dirty="0"/>
              <a:t>S12:	Confirm input intelligently.</a:t>
            </a:r>
          </a:p>
          <a:p>
            <a:pPr marL="571500" indent="-571500">
              <a:spcBef>
                <a:spcPts val="1000"/>
              </a:spcBef>
              <a:buNone/>
              <a:tabLst>
                <a:tab pos="571500" algn="l"/>
              </a:tabLst>
            </a:pPr>
            <a:r>
              <a:rPr lang="en-US" sz="2000" dirty="0"/>
              <a:t>S13: Use speech-recognition system confidence to drive feedback style.</a:t>
            </a:r>
          </a:p>
          <a:p>
            <a:pPr marL="571500" indent="-571500">
              <a:spcBef>
                <a:spcPts val="1000"/>
              </a:spcBef>
              <a:buNone/>
              <a:tabLst>
                <a:tab pos="571500" algn="l"/>
              </a:tabLst>
            </a:pPr>
            <a:r>
              <a:rPr lang="en-US" sz="2000" dirty="0"/>
              <a:t>S14:	Use multimodal feedback when available.</a:t>
            </a:r>
          </a:p>
          <a:p>
            <a:pPr marL="571500" indent="-571500">
              <a:spcBef>
                <a:spcPts val="1000"/>
              </a:spcBef>
              <a:buNone/>
              <a:tabLst>
                <a:tab pos="571500" algn="l"/>
              </a:tabLst>
            </a:pPr>
            <a:r>
              <a:rPr lang="en-US" sz="2000" dirty="0"/>
              <a:t>S15:	Avoid cascading correction errors.</a:t>
            </a:r>
          </a:p>
          <a:p>
            <a:pPr marL="571500" indent="-571500">
              <a:spcBef>
                <a:spcPts val="1000"/>
              </a:spcBef>
              <a:buNone/>
              <a:tabLst>
                <a:tab pos="571500" algn="l"/>
              </a:tabLst>
            </a:pPr>
            <a:r>
              <a:rPr lang="en-US" sz="2000" dirty="0"/>
              <a:t>S16:	Use normal language in communicating errors.</a:t>
            </a:r>
          </a:p>
          <a:p>
            <a:pPr marL="571500" indent="-571500">
              <a:spcBef>
                <a:spcPts val="1000"/>
              </a:spcBef>
              <a:buNone/>
              <a:tabLst>
                <a:tab pos="571500" algn="l"/>
              </a:tabLst>
            </a:pPr>
            <a:r>
              <a:rPr lang="en-US" sz="2000" dirty="0"/>
              <a:t>S17:	Allow users to exit from errors or a mistaken conversation.</a:t>
            </a:r>
          </a:p>
          <a:p>
            <a:pPr marL="0" indent="0">
              <a:buNone/>
            </a:pPr>
            <a:endParaRPr lang="en-US" sz="2000" dirty="0"/>
          </a:p>
          <a:p>
            <a:pPr marL="0" indent="0">
              <a:buNone/>
            </a:pPr>
            <a:r>
              <a:rPr lang="en-US" sz="2000" dirty="0"/>
              <a:t>The list of heuristics along with detailed descriptions and examples can be found at </a:t>
            </a:r>
            <a:r>
              <a:rPr lang="en-US" sz="1800" dirty="0">
                <a:hlinkClick r:id="rId3">
                  <a:extLst>
                    <a:ext uri="{A12FA001-AC4F-418D-AE19-62706E023703}">
                      <ahyp:hlinkClr xmlns:ahyp="http://schemas.microsoft.com/office/drawing/2018/hyperlinkcolor" val="tx"/>
                    </a:ext>
                  </a:extLst>
                </a:hlinkClick>
              </a:rPr>
              <a:t>http://hci.stanford.edu/publications/2018/speech-he/sui-heuristics.html</a:t>
            </a:r>
            <a:endParaRPr lang="en-US" sz="1800" dirty="0"/>
          </a:p>
        </p:txBody>
      </p:sp>
      <p:sp>
        <p:nvSpPr>
          <p:cNvPr id="4" name="Date Placeholder 3">
            <a:extLst>
              <a:ext uri="{FF2B5EF4-FFF2-40B4-BE49-F238E27FC236}">
                <a16:creationId xmlns:a16="http://schemas.microsoft.com/office/drawing/2014/main" id="{5AD03057-D700-46DB-94E1-4124DC983571}"/>
              </a:ext>
            </a:extLst>
          </p:cNvPr>
          <p:cNvSpPr>
            <a:spLocks noGrp="1"/>
          </p:cNvSpPr>
          <p:nvPr>
            <p:ph type="dt" sz="half" idx="10"/>
          </p:nvPr>
        </p:nvSpPr>
        <p:spPr/>
        <p:txBody>
          <a:bodyPr/>
          <a:lstStyle/>
          <a:p>
            <a:r>
              <a:rPr lang="en-US"/>
              <a:t>Autumn 2023</a:t>
            </a:r>
            <a:endParaRPr lang="en-US" dirty="0"/>
          </a:p>
        </p:txBody>
      </p:sp>
      <p:sp>
        <p:nvSpPr>
          <p:cNvPr id="5" name="Footer Placeholder 4">
            <a:extLst>
              <a:ext uri="{FF2B5EF4-FFF2-40B4-BE49-F238E27FC236}">
                <a16:creationId xmlns:a16="http://schemas.microsoft.com/office/drawing/2014/main" id="{2999CDB2-5593-44EA-A50D-EC858727D2F4}"/>
              </a:ext>
            </a:extLst>
          </p:cNvPr>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a:extLst>
              <a:ext uri="{FF2B5EF4-FFF2-40B4-BE49-F238E27FC236}">
                <a16:creationId xmlns:a16="http://schemas.microsoft.com/office/drawing/2014/main" id="{13443496-2ECD-446D-BB22-F564A5EB1FC8}"/>
              </a:ext>
            </a:extLst>
          </p:cNvPr>
          <p:cNvSpPr>
            <a:spLocks noGrp="1"/>
          </p:cNvSpPr>
          <p:nvPr>
            <p:ph type="sldNum" sz="quarter" idx="12"/>
          </p:nvPr>
        </p:nvSpPr>
        <p:spPr/>
        <p:txBody>
          <a:bodyPr/>
          <a:lstStyle/>
          <a:p>
            <a:fld id="{8ECE2160-65C3-AC45-A33C-E2F8319357D7}" type="slidenum">
              <a:rPr lang="en-US" smtClean="0"/>
              <a:pPr/>
              <a:t>37</a:t>
            </a:fld>
            <a:endParaRPr lang="en-US"/>
          </a:p>
        </p:txBody>
      </p:sp>
      <p:sp>
        <p:nvSpPr>
          <p:cNvPr id="14" name="TextBox 13">
            <a:extLst>
              <a:ext uri="{FF2B5EF4-FFF2-40B4-BE49-F238E27FC236}">
                <a16:creationId xmlns:a16="http://schemas.microsoft.com/office/drawing/2014/main" id="{1982DFCE-932C-C04D-BBAC-F3B858077CC1}"/>
              </a:ext>
            </a:extLst>
          </p:cNvPr>
          <p:cNvSpPr txBox="1"/>
          <p:nvPr/>
        </p:nvSpPr>
        <p:spPr>
          <a:xfrm>
            <a:off x="1320036" y="3657600"/>
            <a:ext cx="184731" cy="461665"/>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5C739B59-D5C6-919A-2859-0D76F3407A9C}"/>
              </a:ext>
            </a:extLst>
          </p:cNvPr>
          <p:cNvPicPr>
            <a:picLocks noChangeAspect="1"/>
          </p:cNvPicPr>
          <p:nvPr/>
        </p:nvPicPr>
        <p:blipFill>
          <a:blip r:embed="rId4"/>
          <a:stretch>
            <a:fillRect/>
          </a:stretch>
        </p:blipFill>
        <p:spPr>
          <a:xfrm>
            <a:off x="8072656" y="914400"/>
            <a:ext cx="4119346" cy="5629274"/>
          </a:xfrm>
          <a:prstGeom prst="rect">
            <a:avLst/>
          </a:prstGeom>
        </p:spPr>
      </p:pic>
    </p:spTree>
    <p:extLst>
      <p:ext uri="{BB962C8B-B14F-4D97-AF65-F5344CB8AC3E}">
        <p14:creationId xmlns:p14="http://schemas.microsoft.com/office/powerpoint/2010/main" val="256558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41F2-3BBD-BA49-B33E-F83816ED35CA}"/>
              </a:ext>
            </a:extLst>
          </p:cNvPr>
          <p:cNvSpPr>
            <a:spLocks noGrp="1"/>
          </p:cNvSpPr>
          <p:nvPr>
            <p:ph type="title"/>
          </p:nvPr>
        </p:nvSpPr>
        <p:spPr/>
        <p:txBody>
          <a:bodyPr/>
          <a:lstStyle/>
          <a:p>
            <a:r>
              <a:rPr lang="en-US" dirty="0" err="1"/>
              <a:t>Administrivia</a:t>
            </a:r>
            <a:endParaRPr lang="en-US" dirty="0"/>
          </a:p>
        </p:txBody>
      </p:sp>
      <p:sp>
        <p:nvSpPr>
          <p:cNvPr id="3" name="Content Placeholder 2">
            <a:extLst>
              <a:ext uri="{FF2B5EF4-FFF2-40B4-BE49-F238E27FC236}">
                <a16:creationId xmlns:a16="http://schemas.microsoft.com/office/drawing/2014/main" id="{78855530-6614-D74B-B77B-96827E54815D}"/>
              </a:ext>
            </a:extLst>
          </p:cNvPr>
          <p:cNvSpPr>
            <a:spLocks noGrp="1"/>
          </p:cNvSpPr>
          <p:nvPr>
            <p:ph idx="1"/>
          </p:nvPr>
        </p:nvSpPr>
        <p:spPr>
          <a:xfrm>
            <a:off x="495798" y="1600200"/>
            <a:ext cx="11690344" cy="4724400"/>
          </a:xfrm>
        </p:spPr>
        <p:txBody>
          <a:bodyPr/>
          <a:lstStyle/>
          <a:p>
            <a:r>
              <a:rPr lang="en-US" dirty="0"/>
              <a:t>Individual heuristic evaluation assignment next week</a:t>
            </a:r>
          </a:p>
          <a:p>
            <a:endParaRPr lang="en-US" dirty="0"/>
          </a:p>
          <a:p>
            <a:r>
              <a:rPr lang="en-US" dirty="0"/>
              <a:t>Midterm two weeks from today (in class plus at home design problem)</a:t>
            </a:r>
          </a:p>
          <a:p>
            <a:pPr lvl="1"/>
            <a:r>
              <a:rPr lang="en-US" dirty="0"/>
              <a:t>Have an OAE letter? If you haven’t gotten it to us, you must by the end of today or we will </a:t>
            </a:r>
            <a:r>
              <a:rPr lang="en-US" b="1" dirty="0">
                <a:solidFill>
                  <a:srgbClr val="FF9300"/>
                </a:solidFill>
              </a:rPr>
              <a:t>not</a:t>
            </a:r>
            <a:r>
              <a:rPr lang="en-US" dirty="0"/>
              <a:t> able to accommodate</a:t>
            </a:r>
          </a:p>
        </p:txBody>
      </p:sp>
      <p:sp>
        <p:nvSpPr>
          <p:cNvPr id="4" name="Date Placeholder 3">
            <a:extLst>
              <a:ext uri="{FF2B5EF4-FFF2-40B4-BE49-F238E27FC236}">
                <a16:creationId xmlns:a16="http://schemas.microsoft.com/office/drawing/2014/main" id="{B2778F9A-3588-8F43-9B02-A733B621D03D}"/>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14D9E081-7746-D84D-9C23-7004AB01A60C}"/>
              </a:ext>
            </a:extLst>
          </p:cNvPr>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a:extLst>
              <a:ext uri="{FF2B5EF4-FFF2-40B4-BE49-F238E27FC236}">
                <a16:creationId xmlns:a16="http://schemas.microsoft.com/office/drawing/2014/main" id="{DA810FEE-0E36-5441-8F2B-F32BA6BF17A5}"/>
              </a:ext>
            </a:extLst>
          </p:cNvPr>
          <p:cNvSpPr>
            <a:spLocks noGrp="1"/>
          </p:cNvSpPr>
          <p:nvPr>
            <p:ph type="sldNum" sz="quarter" idx="12"/>
          </p:nvPr>
        </p:nvSpPr>
        <p:spPr/>
        <p:txBody>
          <a:bodyPr/>
          <a:lstStyle/>
          <a:p>
            <a:fld id="{8ECE2160-65C3-AC45-A33C-E2F8319357D7}" type="slidenum">
              <a:rPr lang="en-US" smtClean="0"/>
              <a:pPr/>
              <a:t>38</a:t>
            </a:fld>
            <a:endParaRPr lang="en-US"/>
          </a:p>
        </p:txBody>
      </p:sp>
    </p:spTree>
    <p:extLst>
      <p:ext uri="{BB962C8B-B14F-4D97-AF65-F5344CB8AC3E}">
        <p14:creationId xmlns:p14="http://schemas.microsoft.com/office/powerpoint/2010/main" val="1472188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Grading on Last Assignment</a:t>
            </a:r>
          </a:p>
        </p:txBody>
      </p:sp>
      <p:sp>
        <p:nvSpPr>
          <p:cNvPr id="6" name="Content Placeholder 5"/>
          <p:cNvSpPr>
            <a:spLocks noGrp="1"/>
          </p:cNvSpPr>
          <p:nvPr>
            <p:ph idx="1"/>
          </p:nvPr>
        </p:nvSpPr>
        <p:spPr>
          <a:xfrm>
            <a:off x="639235" y="1600200"/>
            <a:ext cx="11393622" cy="3872450"/>
          </a:xfrm>
        </p:spPr>
        <p:txBody>
          <a:bodyPr>
            <a:normAutofit/>
          </a:bodyPr>
          <a:lstStyle/>
          <a:p>
            <a:pPr marL="0" indent="0">
              <a:buNone/>
              <a:tabLst>
                <a:tab pos="4683125" algn="l"/>
                <a:tab pos="6281738" algn="l"/>
                <a:tab pos="7940675" algn="l"/>
                <a:tab pos="9882188" algn="l"/>
              </a:tabLst>
            </a:pPr>
            <a:r>
              <a:rPr lang="en-US" b="1" dirty="0"/>
              <a:t>Assignment #5 Low-fi Prototype &amp; Test</a:t>
            </a:r>
          </a:p>
          <a:p>
            <a:pPr marL="0" indent="0">
              <a:buNone/>
              <a:tabLst>
                <a:tab pos="3763963" algn="l"/>
                <a:tab pos="4967288" algn="l"/>
                <a:tab pos="6342063" algn="l"/>
                <a:tab pos="7537450" algn="l"/>
                <a:tab pos="7940675" algn="l"/>
              </a:tabLst>
            </a:pPr>
            <a:r>
              <a:rPr lang="en-US" sz="2400" dirty="0"/>
              <a:t>A5 Group Grade: 	✓--: 3%	 ✓-: 8%	✓: 56%	✓+: 33%	 ✓++: 0%</a:t>
            </a:r>
            <a:br>
              <a:rPr lang="en-US" sz="2400" dirty="0"/>
            </a:br>
            <a:r>
              <a:rPr lang="en-US" sz="2400" dirty="0"/>
              <a:t>A5 Individual Presentation: 	✓--: 0%	 ✓-: 3%	✓: 18%	✓+: 70%	 ✓++: 8%</a:t>
            </a:r>
          </a:p>
          <a:p>
            <a:pPr marL="0" indent="0">
              <a:buNone/>
              <a:tabLst>
                <a:tab pos="3763963" algn="l"/>
                <a:tab pos="4967288" algn="l"/>
                <a:tab pos="6342063" algn="l"/>
                <a:tab pos="7537450" algn="l"/>
                <a:tab pos="7940675" algn="l"/>
              </a:tabLst>
            </a:pPr>
            <a:endParaRPr lang="en-US" sz="2400" dirty="0"/>
          </a:p>
          <a:p>
            <a:pPr marL="0" indent="0">
              <a:buNone/>
              <a:tabLst>
                <a:tab pos="3763963" algn="l"/>
                <a:tab pos="4967288" algn="l"/>
                <a:tab pos="6342063" algn="l"/>
                <a:tab pos="7537450" algn="l"/>
                <a:tab pos="7940675" algn="l"/>
              </a:tabLst>
            </a:pPr>
            <a:r>
              <a:rPr lang="en-US" sz="2400" dirty="0"/>
              <a:t>A5 Group Average:		91%</a:t>
            </a:r>
          </a:p>
          <a:p>
            <a:pPr marL="0" indent="0">
              <a:buNone/>
              <a:tabLst>
                <a:tab pos="3763963" algn="l"/>
                <a:tab pos="4967288" algn="l"/>
                <a:tab pos="6342063" algn="l"/>
                <a:tab pos="7537450" algn="l"/>
                <a:tab pos="7940675" algn="l"/>
              </a:tabLst>
            </a:pPr>
            <a:r>
              <a:rPr lang="en-US" sz="2400" dirty="0"/>
              <a:t>A5 Individual Presentation Average: 94%</a:t>
            </a:r>
          </a:p>
          <a:p>
            <a:pPr marL="0" indent="0">
              <a:buNone/>
              <a:tabLst>
                <a:tab pos="4852988" algn="l"/>
                <a:tab pos="6454775" algn="l"/>
                <a:tab pos="7999413" algn="l"/>
                <a:tab pos="9883775" algn="l"/>
              </a:tabLst>
            </a:pPr>
            <a:endParaRPr lang="en-US" dirty="0"/>
          </a:p>
          <a:p>
            <a:pPr marL="0" indent="0">
              <a:buNone/>
              <a:tabLst>
                <a:tab pos="4852988" algn="l"/>
                <a:tab pos="6454775" algn="l"/>
                <a:tab pos="7999413" algn="l"/>
                <a:tab pos="9883775" algn="l"/>
              </a:tabLst>
            </a:pPr>
            <a:endParaRPr lang="en-US" dirty="0"/>
          </a:p>
        </p:txBody>
      </p:sp>
      <p:sp>
        <p:nvSpPr>
          <p:cNvPr id="3" name="Date Placeholder 2"/>
          <p:cNvSpPr>
            <a:spLocks noGrp="1"/>
          </p:cNvSpPr>
          <p:nvPr>
            <p:ph type="dt" sz="half" idx="10"/>
          </p:nvPr>
        </p:nvSpPr>
        <p:spPr/>
        <p:txBody>
          <a:bodyPr/>
          <a:lstStyle/>
          <a:p>
            <a:pPr>
              <a:defRPr/>
            </a:pPr>
            <a:r>
              <a:rPr lang="en-US"/>
              <a:t>Autumn 2023</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63AA7834-23CB-3344-B42F-BB3C863F1847}" type="slidenum">
              <a:rPr lang="en-US" smtClean="0"/>
              <a:pPr/>
              <a:t>39</a:t>
            </a:fld>
            <a:endParaRPr lang="en-US"/>
          </a:p>
        </p:txBody>
      </p:sp>
    </p:spTree>
    <p:extLst>
      <p:ext uri="{BB962C8B-B14F-4D97-AF65-F5344CB8AC3E}">
        <p14:creationId xmlns:p14="http://schemas.microsoft.com/office/powerpoint/2010/main" val="3824589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Heuristic Evaluation</a:t>
            </a:r>
            <a:endParaRPr lang="en-US" dirty="0"/>
          </a:p>
        </p:txBody>
      </p:sp>
      <p:sp>
        <p:nvSpPr>
          <p:cNvPr id="3" name="Text Box 3"/>
          <p:cNvSpPr txBox="1">
            <a:spLocks noChangeArrowheads="1"/>
          </p:cNvSpPr>
          <p:nvPr/>
        </p:nvSpPr>
        <p:spPr bwMode="auto">
          <a:xfrm>
            <a:off x="809387" y="5639923"/>
            <a:ext cx="6400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November 1, 2023</a:t>
            </a:r>
          </a:p>
        </p:txBody>
      </p:sp>
      <p:sp>
        <p:nvSpPr>
          <p:cNvPr id="4" name="TextBox 3"/>
          <p:cNvSpPr txBox="1"/>
          <p:nvPr/>
        </p:nvSpPr>
        <p:spPr>
          <a:xfrm>
            <a:off x="7558212" y="218509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51690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40</a:t>
            </a:fld>
            <a:endParaRPr lang="en-US"/>
          </a:p>
        </p:txBody>
      </p:sp>
      <p:sp>
        <p:nvSpPr>
          <p:cNvPr id="7" name="TextBox 6"/>
          <p:cNvSpPr txBox="1"/>
          <p:nvPr/>
        </p:nvSpPr>
        <p:spPr>
          <a:xfrm>
            <a:off x="3581400" y="2667001"/>
            <a:ext cx="5107488" cy="1200329"/>
          </a:xfrm>
          <a:prstGeom prst="rect">
            <a:avLst/>
          </a:prstGeom>
          <a:noFill/>
        </p:spPr>
        <p:txBody>
          <a:bodyPr wrap="none" rtlCol="0">
            <a:spAutoFit/>
          </a:bodyPr>
          <a:lstStyle/>
          <a:p>
            <a:r>
              <a:rPr lang="en-US" sz="7200" cap="small" dirty="0">
                <a:latin typeface="Helvetica"/>
                <a:cs typeface="Helvetica"/>
              </a:rPr>
              <a:t>team break</a:t>
            </a:r>
          </a:p>
        </p:txBody>
      </p:sp>
    </p:spTree>
    <p:extLst>
      <p:ext uri="{BB962C8B-B14F-4D97-AF65-F5344CB8AC3E}">
        <p14:creationId xmlns:p14="http://schemas.microsoft.com/office/powerpoint/2010/main" val="914924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b481b4cb6a_5_10"/>
          <p:cNvSpPr txBox="1">
            <a:spLocks noGrp="1"/>
          </p:cNvSpPr>
          <p:nvPr>
            <p:ph type="title"/>
          </p:nvPr>
        </p:nvSpPr>
        <p:spPr>
          <a:xfrm>
            <a:off x="319638" y="2666476"/>
            <a:ext cx="11552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7200" dirty="0">
                <a:solidFill>
                  <a:srgbClr val="FFFFFF"/>
                </a:solidFill>
              </a:rPr>
              <a:t>E</a:t>
            </a:r>
            <a:r>
              <a:rPr lang="en-US" sz="1800" dirty="0">
                <a:solidFill>
                  <a:srgbClr val="FFFFFF"/>
                </a:solidFill>
              </a:rPr>
              <a:t> </a:t>
            </a:r>
            <a:r>
              <a:rPr lang="en-US" sz="7200" dirty="0">
                <a:solidFill>
                  <a:srgbClr val="FFFFFF"/>
                </a:solidFill>
              </a:rPr>
              <a:t>X</a:t>
            </a:r>
            <a:r>
              <a:rPr lang="en-US" sz="1800" dirty="0">
                <a:solidFill>
                  <a:srgbClr val="FFFFFF"/>
                </a:solidFill>
              </a:rPr>
              <a:t> </a:t>
            </a:r>
            <a:r>
              <a:rPr lang="en-US" sz="7200" dirty="0">
                <a:solidFill>
                  <a:srgbClr val="FFFFFF"/>
                </a:solidFill>
              </a:rPr>
              <a:t>E</a:t>
            </a:r>
            <a:r>
              <a:rPr lang="en-US" sz="1800" dirty="0">
                <a:solidFill>
                  <a:srgbClr val="FFFFFF"/>
                </a:solidFill>
              </a:rPr>
              <a:t> </a:t>
            </a:r>
            <a:r>
              <a:rPr lang="en-US" sz="7200" dirty="0">
                <a:solidFill>
                  <a:srgbClr val="FFFFFF"/>
                </a:solidFill>
              </a:rPr>
              <a:t>R</a:t>
            </a:r>
            <a:r>
              <a:rPr lang="en-US" sz="1800" dirty="0">
                <a:solidFill>
                  <a:srgbClr val="FFFFFF"/>
                </a:solidFill>
              </a:rPr>
              <a:t> </a:t>
            </a:r>
            <a:r>
              <a:rPr lang="en-US" sz="7200" dirty="0">
                <a:solidFill>
                  <a:srgbClr val="FFFFFF"/>
                </a:solidFill>
              </a:rPr>
              <a:t>C</a:t>
            </a:r>
            <a:r>
              <a:rPr lang="en-US" sz="1800" dirty="0">
                <a:solidFill>
                  <a:srgbClr val="FFFFFF"/>
                </a:solidFill>
              </a:rPr>
              <a:t> </a:t>
            </a:r>
            <a:r>
              <a:rPr lang="en-US" sz="7200" dirty="0">
                <a:solidFill>
                  <a:srgbClr val="FFFFFF"/>
                </a:solidFill>
              </a:rPr>
              <a:t>I</a:t>
            </a:r>
            <a:r>
              <a:rPr lang="en-US" sz="1800" dirty="0">
                <a:solidFill>
                  <a:srgbClr val="FFFFFF"/>
                </a:solidFill>
              </a:rPr>
              <a:t> </a:t>
            </a:r>
            <a:r>
              <a:rPr lang="en-US" sz="7200" dirty="0">
                <a:solidFill>
                  <a:srgbClr val="FFFFFF"/>
                </a:solidFill>
              </a:rPr>
              <a:t>S</a:t>
            </a:r>
            <a:r>
              <a:rPr lang="en-US" sz="1800" dirty="0">
                <a:solidFill>
                  <a:srgbClr val="FFFFFF"/>
                </a:solidFill>
              </a:rPr>
              <a:t> </a:t>
            </a:r>
            <a:r>
              <a:rPr lang="en-US" sz="7200" dirty="0">
                <a:solidFill>
                  <a:srgbClr val="FFFFFF"/>
                </a:solidFill>
              </a:rPr>
              <a:t>E</a:t>
            </a:r>
            <a:endParaRPr sz="7200" i="1" dirty="0">
              <a:solidFill>
                <a:srgbClr val="FFFFFF"/>
              </a:solidFill>
            </a:endParaRPr>
          </a:p>
        </p:txBody>
      </p:sp>
      <p:sp>
        <p:nvSpPr>
          <p:cNvPr id="171" name="Google Shape;171;gb481b4cb6a_5_10"/>
          <p:cNvSpPr txBox="1">
            <a:spLocks noGrp="1"/>
          </p:cNvSpPr>
          <p:nvPr>
            <p:ph type="body" idx="1"/>
          </p:nvPr>
        </p:nvSpPr>
        <p:spPr>
          <a:xfrm>
            <a:off x="1942050" y="3734325"/>
            <a:ext cx="83079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SzPts val="2160"/>
              <a:buNone/>
            </a:pPr>
            <a:r>
              <a:rPr lang="en-US" sz="2100" dirty="0"/>
              <a:t>Heuristic evaluation practice</a:t>
            </a:r>
          </a:p>
          <a:p>
            <a:pPr marL="0" lvl="0" indent="0" algn="ctr" rtl="0">
              <a:lnSpc>
                <a:spcPct val="100000"/>
              </a:lnSpc>
              <a:spcBef>
                <a:spcPts val="720"/>
              </a:spcBef>
              <a:spcAft>
                <a:spcPts val="0"/>
              </a:spcAft>
              <a:buSzPts val="2160"/>
              <a:buNone/>
            </a:pPr>
            <a:r>
              <a:rPr lang="en-US" sz="2100" dirty="0"/>
              <a:t>(graded – turn it in at the end of class)</a:t>
            </a:r>
            <a:endParaRPr sz="2100" dirty="0"/>
          </a:p>
        </p:txBody>
      </p:sp>
      <p:sp>
        <p:nvSpPr>
          <p:cNvPr id="172" name="Google Shape;172;gb481b4cb6a_5_10"/>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2023</a:t>
            </a:r>
            <a:endParaRPr/>
          </a:p>
        </p:txBody>
      </p:sp>
      <p:sp>
        <p:nvSpPr>
          <p:cNvPr id="173" name="Google Shape;173;gb481b4cb6a_5_10"/>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74" name="Google Shape;174;gb481b4cb6a_5_10"/>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Tree>
    <p:extLst>
      <p:ext uri="{BB962C8B-B14F-4D97-AF65-F5344CB8AC3E}">
        <p14:creationId xmlns:p14="http://schemas.microsoft.com/office/powerpoint/2010/main" val="42185873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c015eb5321_0_0"/>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2023</a:t>
            </a:r>
            <a:endParaRPr/>
          </a:p>
        </p:txBody>
      </p:sp>
      <p:sp>
        <p:nvSpPr>
          <p:cNvPr id="181" name="Google Shape;181;gc015eb5321_0_0"/>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82" name="Google Shape;182;gc015eb5321_0_0"/>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pic>
        <p:nvPicPr>
          <p:cNvPr id="183" name="Google Shape;183;gc015eb5321_0_0" descr="https://lh6.googleusercontent.com/fgARyE2iQDoMYLSgP16lKYYoFR4lHcIS3N9rWPoGSPD2HpkloGrJiBXUgDFE1iq2TxbusJ6yMVWOeLCwgMv7UjcuonSBETFeMX5DYIkv-7MM6gNxoGqP6d7QzFOAc4k8gMB_RCZB"/>
          <p:cNvPicPr preferRelativeResize="0"/>
          <p:nvPr/>
        </p:nvPicPr>
        <p:blipFill>
          <a:blip r:embed="rId3">
            <a:alphaModFix/>
          </a:blip>
          <a:stretch>
            <a:fillRect/>
          </a:stretch>
        </p:blipFill>
        <p:spPr>
          <a:xfrm>
            <a:off x="278139" y="1557674"/>
            <a:ext cx="9746575" cy="4695250"/>
          </a:xfrm>
          <a:prstGeom prst="rect">
            <a:avLst/>
          </a:prstGeom>
          <a:noFill/>
          <a:ln>
            <a:noFill/>
          </a:ln>
        </p:spPr>
      </p:pic>
      <p:sp>
        <p:nvSpPr>
          <p:cNvPr id="184" name="Google Shape;184;gc015eb5321_0_0"/>
          <p:cNvSpPr txBox="1">
            <a:spLocks noGrp="1"/>
          </p:cNvSpPr>
          <p:nvPr>
            <p:ph type="body" idx="1"/>
          </p:nvPr>
        </p:nvSpPr>
        <p:spPr>
          <a:xfrm>
            <a:off x="178231" y="192186"/>
            <a:ext cx="11786461" cy="126092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solidFill>
                  <a:srgbClr val="FFFFFF"/>
                </a:solidFill>
                <a:latin typeface="Helvetica Neue"/>
                <a:ea typeface="Helvetica Neue"/>
                <a:cs typeface="Helvetica Neue"/>
                <a:sym typeface="Helvetica Neue"/>
              </a:rPr>
              <a:t>[8 min]: On your own, find 8+ usability violations (type in a google doc/write on this paper &amp; circle things on this image – write your name &amp; </a:t>
            </a:r>
            <a:r>
              <a:rPr lang="en-US" sz="2400" b="1" dirty="0" err="1">
                <a:solidFill>
                  <a:srgbClr val="FFFFFF"/>
                </a:solidFill>
                <a:latin typeface="Helvetica Neue"/>
                <a:ea typeface="Helvetica Neue"/>
                <a:cs typeface="Helvetica Neue"/>
                <a:sym typeface="Helvetica Neue"/>
              </a:rPr>
              <a:t>SUNetID</a:t>
            </a:r>
            <a:r>
              <a:rPr lang="en-US" sz="2400" b="1" dirty="0">
                <a:solidFill>
                  <a:srgbClr val="FFFFFF"/>
                </a:solidFill>
                <a:latin typeface="Helvetica Neue"/>
                <a:ea typeface="Helvetica Neue"/>
                <a:cs typeface="Helvetica Neue"/>
                <a:sym typeface="Helvetica Neue"/>
              </a:rPr>
              <a:t>)</a:t>
            </a:r>
            <a:endParaRPr sz="2400" b="1" dirty="0">
              <a:solidFill>
                <a:srgbClr val="FFFFFF"/>
              </a:solidFill>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For each one: Which guideline was violated and why? How could it be fixed?</a:t>
            </a:r>
            <a:endParaRPr sz="2400" dirty="0"/>
          </a:p>
        </p:txBody>
      </p:sp>
      <p:sp>
        <p:nvSpPr>
          <p:cNvPr id="3" name="TextBox 2">
            <a:extLst>
              <a:ext uri="{FF2B5EF4-FFF2-40B4-BE49-F238E27FC236}">
                <a16:creationId xmlns:a16="http://schemas.microsoft.com/office/drawing/2014/main" id="{85798DC9-71EE-39BD-DA71-46CF417690ED}"/>
              </a:ext>
            </a:extLst>
          </p:cNvPr>
          <p:cNvSpPr txBox="1"/>
          <p:nvPr/>
        </p:nvSpPr>
        <p:spPr>
          <a:xfrm>
            <a:off x="4377531" y="6204149"/>
            <a:ext cx="6227908" cy="461665"/>
          </a:xfrm>
          <a:prstGeom prst="rect">
            <a:avLst/>
          </a:prstGeom>
          <a:noFill/>
        </p:spPr>
        <p:txBody>
          <a:bodyPr wrap="square">
            <a:spAutoFit/>
          </a:bodyPr>
          <a:lstStyle/>
          <a:p>
            <a:r>
              <a:rPr lang="en-US" dirty="0">
                <a:solidFill>
                  <a:srgbClr val="FF9300"/>
                </a:solidFill>
                <a:latin typeface="Helvetica" pitchFamily="2" charset="0"/>
                <a:hlinkClick r:id="rId4">
                  <a:extLst>
                    <a:ext uri="{A12FA001-AC4F-418D-AE19-62706E023703}">
                      <ahyp:hlinkClr xmlns:ahyp="http://schemas.microsoft.com/office/drawing/2018/hyperlinkcolor" val="tx"/>
                    </a:ext>
                  </a:extLst>
                </a:hlinkClick>
              </a:rPr>
              <a:t>https://bit.ly/HE-cs147-23au</a:t>
            </a:r>
            <a:endParaRPr lang="en-US" dirty="0">
              <a:solidFill>
                <a:srgbClr val="FF9300"/>
              </a:solidFill>
              <a:latin typeface="Helvetica" pitchFamily="2" charset="0"/>
            </a:endParaRPr>
          </a:p>
        </p:txBody>
      </p:sp>
      <p:pic>
        <p:nvPicPr>
          <p:cNvPr id="2" name="Picture 1">
            <a:extLst>
              <a:ext uri="{FF2B5EF4-FFF2-40B4-BE49-F238E27FC236}">
                <a16:creationId xmlns:a16="http://schemas.microsoft.com/office/drawing/2014/main" id="{CDCDBCCB-EB1A-797B-EAD9-C5DEA0FFA890}"/>
              </a:ext>
            </a:extLst>
          </p:cNvPr>
          <p:cNvPicPr>
            <a:picLocks noChangeAspect="1"/>
          </p:cNvPicPr>
          <p:nvPr/>
        </p:nvPicPr>
        <p:blipFill>
          <a:blip r:embed="rId5"/>
          <a:stretch>
            <a:fillRect/>
          </a:stretch>
        </p:blipFill>
        <p:spPr>
          <a:xfrm>
            <a:off x="10197156" y="4868889"/>
            <a:ext cx="1989111" cy="1989111"/>
          </a:xfrm>
          <a:prstGeom prst="rect">
            <a:avLst/>
          </a:prstGeom>
        </p:spPr>
      </p:pic>
    </p:spTree>
    <p:extLst>
      <p:ext uri="{BB962C8B-B14F-4D97-AF65-F5344CB8AC3E}">
        <p14:creationId xmlns:p14="http://schemas.microsoft.com/office/powerpoint/2010/main" val="26152182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c015eb5321_1_1"/>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2023</a:t>
            </a:r>
            <a:endParaRPr/>
          </a:p>
        </p:txBody>
      </p:sp>
      <p:sp>
        <p:nvSpPr>
          <p:cNvPr id="193" name="Google Shape;193;gc015eb5321_1_1"/>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94" name="Google Shape;194;gc015eb5321_1_1"/>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
        <p:nvSpPr>
          <p:cNvPr id="196" name="Google Shape;196;gc015eb5321_1_1"/>
          <p:cNvSpPr txBox="1">
            <a:spLocks noGrp="1"/>
          </p:cNvSpPr>
          <p:nvPr>
            <p:ph type="body" idx="1"/>
          </p:nvPr>
        </p:nvSpPr>
        <p:spPr>
          <a:xfrm>
            <a:off x="944850" y="466710"/>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latin typeface="Helvetica Neue"/>
                <a:ea typeface="Helvetica Neue"/>
                <a:cs typeface="Helvetica Neue"/>
                <a:sym typeface="Helvetica Neue"/>
              </a:rPr>
              <a:t>[5 min]: Share with your group (3-4)</a:t>
            </a:r>
            <a:endParaRPr sz="2400" b="1" dirty="0">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What violations did you all find? Which ones did only one of you notice?</a:t>
            </a:r>
            <a:endParaRPr sz="2400" dirty="0"/>
          </a:p>
        </p:txBody>
      </p:sp>
      <p:pic>
        <p:nvPicPr>
          <p:cNvPr id="3" name="Google Shape;183;gc015eb5321_0_0" descr="https://lh6.googleusercontent.com/fgARyE2iQDoMYLSgP16lKYYoFR4lHcIS3N9rWPoGSPD2HpkloGrJiBXUgDFE1iq2TxbusJ6yMVWOeLCwgMv7UjcuonSBETFeMX5DYIkv-7MM6gNxoGqP6d7QzFOAc4k8gMB_RCZB">
            <a:extLst>
              <a:ext uri="{FF2B5EF4-FFF2-40B4-BE49-F238E27FC236}">
                <a16:creationId xmlns:a16="http://schemas.microsoft.com/office/drawing/2014/main" id="{822E8F4E-31B4-264F-A10F-4C38F8643993}"/>
              </a:ext>
            </a:extLst>
          </p:cNvPr>
          <p:cNvPicPr preferRelativeResize="0"/>
          <p:nvPr/>
        </p:nvPicPr>
        <p:blipFill>
          <a:blip r:embed="rId3">
            <a:alphaModFix/>
          </a:blip>
          <a:stretch>
            <a:fillRect/>
          </a:stretch>
        </p:blipFill>
        <p:spPr>
          <a:xfrm>
            <a:off x="278139" y="1557674"/>
            <a:ext cx="9746575" cy="4695250"/>
          </a:xfrm>
          <a:prstGeom prst="rect">
            <a:avLst/>
          </a:prstGeom>
          <a:noFill/>
          <a:ln>
            <a:noFill/>
          </a:ln>
        </p:spPr>
      </p:pic>
      <p:sp>
        <p:nvSpPr>
          <p:cNvPr id="5" name="TextBox 4">
            <a:extLst>
              <a:ext uri="{FF2B5EF4-FFF2-40B4-BE49-F238E27FC236}">
                <a16:creationId xmlns:a16="http://schemas.microsoft.com/office/drawing/2014/main" id="{EEE1668F-B21A-97AE-7D57-101FAC6E53E7}"/>
              </a:ext>
            </a:extLst>
          </p:cNvPr>
          <p:cNvSpPr txBox="1"/>
          <p:nvPr/>
        </p:nvSpPr>
        <p:spPr>
          <a:xfrm>
            <a:off x="4377531" y="6204149"/>
            <a:ext cx="6227908" cy="461665"/>
          </a:xfrm>
          <a:prstGeom prst="rect">
            <a:avLst/>
          </a:prstGeom>
          <a:noFill/>
        </p:spPr>
        <p:txBody>
          <a:bodyPr wrap="square">
            <a:spAutoFit/>
          </a:bodyPr>
          <a:lstStyle/>
          <a:p>
            <a:r>
              <a:rPr lang="en-US" dirty="0">
                <a:solidFill>
                  <a:srgbClr val="FF9300"/>
                </a:solidFill>
                <a:latin typeface="Helvetica" pitchFamily="2" charset="0"/>
                <a:hlinkClick r:id="rId4">
                  <a:extLst>
                    <a:ext uri="{A12FA001-AC4F-418D-AE19-62706E023703}">
                      <ahyp:hlinkClr xmlns:ahyp="http://schemas.microsoft.com/office/drawing/2018/hyperlinkcolor" val="tx"/>
                    </a:ext>
                  </a:extLst>
                </a:hlinkClick>
              </a:rPr>
              <a:t>https://bit.ly/HE-cs147-23au</a:t>
            </a:r>
            <a:endParaRPr lang="en-US" dirty="0">
              <a:solidFill>
                <a:srgbClr val="FF9300"/>
              </a:solidFill>
              <a:latin typeface="Helvetica" pitchFamily="2" charset="0"/>
            </a:endParaRPr>
          </a:p>
        </p:txBody>
      </p:sp>
      <p:pic>
        <p:nvPicPr>
          <p:cNvPr id="6" name="Picture 5">
            <a:extLst>
              <a:ext uri="{FF2B5EF4-FFF2-40B4-BE49-F238E27FC236}">
                <a16:creationId xmlns:a16="http://schemas.microsoft.com/office/drawing/2014/main" id="{CD5F9FF8-9812-5F55-EEF3-74DFCBA29961}"/>
              </a:ext>
            </a:extLst>
          </p:cNvPr>
          <p:cNvPicPr>
            <a:picLocks noChangeAspect="1"/>
          </p:cNvPicPr>
          <p:nvPr/>
        </p:nvPicPr>
        <p:blipFill>
          <a:blip r:embed="rId5"/>
          <a:stretch>
            <a:fillRect/>
          </a:stretch>
        </p:blipFill>
        <p:spPr>
          <a:xfrm>
            <a:off x="10197156" y="4868889"/>
            <a:ext cx="1989111" cy="1989111"/>
          </a:xfrm>
          <a:prstGeom prst="rect">
            <a:avLst/>
          </a:prstGeom>
        </p:spPr>
      </p:pic>
    </p:spTree>
    <p:extLst>
      <p:ext uri="{BB962C8B-B14F-4D97-AF65-F5344CB8AC3E}">
        <p14:creationId xmlns:p14="http://schemas.microsoft.com/office/powerpoint/2010/main" val="2394508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c015eb5321_1_19"/>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2023</a:t>
            </a:r>
            <a:endParaRPr/>
          </a:p>
        </p:txBody>
      </p:sp>
      <p:sp>
        <p:nvSpPr>
          <p:cNvPr id="205" name="Google Shape;205;gc015eb5321_1_19"/>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206" name="Google Shape;206;gc015eb5321_1_19"/>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sp>
        <p:nvSpPr>
          <p:cNvPr id="208" name="Google Shape;208;gc015eb5321_1_19"/>
          <p:cNvSpPr txBox="1">
            <a:spLocks noGrp="1"/>
          </p:cNvSpPr>
          <p:nvPr>
            <p:ph type="body" idx="1"/>
          </p:nvPr>
        </p:nvSpPr>
        <p:spPr>
          <a:xfrm>
            <a:off x="944850" y="466710"/>
            <a:ext cx="10302300"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latin typeface="Helvetica Neue"/>
                <a:ea typeface="Helvetica Neue"/>
                <a:cs typeface="Helvetica Neue"/>
                <a:sym typeface="Helvetica Neue"/>
              </a:rPr>
              <a:t>[5 min]: Share with the class</a:t>
            </a:r>
            <a:endParaRPr sz="2400" b="1" dirty="0">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Raise your hand or post a screenshot with your description on Slack.</a:t>
            </a:r>
            <a:endParaRPr sz="2400" dirty="0"/>
          </a:p>
        </p:txBody>
      </p:sp>
      <p:pic>
        <p:nvPicPr>
          <p:cNvPr id="3" name="Google Shape;183;gc015eb5321_0_0" descr="https://lh6.googleusercontent.com/fgARyE2iQDoMYLSgP16lKYYoFR4lHcIS3N9rWPoGSPD2HpkloGrJiBXUgDFE1iq2TxbusJ6yMVWOeLCwgMv7UjcuonSBETFeMX5DYIkv-7MM6gNxoGqP6d7QzFOAc4k8gMB_RCZB">
            <a:extLst>
              <a:ext uri="{FF2B5EF4-FFF2-40B4-BE49-F238E27FC236}">
                <a16:creationId xmlns:a16="http://schemas.microsoft.com/office/drawing/2014/main" id="{F193BB9E-D393-F478-30B5-FBBD3C60A210}"/>
              </a:ext>
            </a:extLst>
          </p:cNvPr>
          <p:cNvPicPr preferRelativeResize="0"/>
          <p:nvPr/>
        </p:nvPicPr>
        <p:blipFill>
          <a:blip r:embed="rId3">
            <a:alphaModFix/>
          </a:blip>
          <a:stretch>
            <a:fillRect/>
          </a:stretch>
        </p:blipFill>
        <p:spPr>
          <a:xfrm>
            <a:off x="278139" y="1557674"/>
            <a:ext cx="9746575" cy="4695250"/>
          </a:xfrm>
          <a:prstGeom prst="rect">
            <a:avLst/>
          </a:prstGeom>
          <a:noFill/>
          <a:ln>
            <a:noFill/>
          </a:ln>
        </p:spPr>
      </p:pic>
      <p:sp>
        <p:nvSpPr>
          <p:cNvPr id="5" name="TextBox 4">
            <a:extLst>
              <a:ext uri="{FF2B5EF4-FFF2-40B4-BE49-F238E27FC236}">
                <a16:creationId xmlns:a16="http://schemas.microsoft.com/office/drawing/2014/main" id="{EC76C524-108D-C722-BE56-6D2A9BC44C53}"/>
              </a:ext>
            </a:extLst>
          </p:cNvPr>
          <p:cNvSpPr txBox="1"/>
          <p:nvPr/>
        </p:nvSpPr>
        <p:spPr>
          <a:xfrm>
            <a:off x="4377531" y="6204149"/>
            <a:ext cx="6227908" cy="461665"/>
          </a:xfrm>
          <a:prstGeom prst="rect">
            <a:avLst/>
          </a:prstGeom>
          <a:noFill/>
        </p:spPr>
        <p:txBody>
          <a:bodyPr wrap="square">
            <a:spAutoFit/>
          </a:bodyPr>
          <a:lstStyle/>
          <a:p>
            <a:r>
              <a:rPr lang="en-US" dirty="0">
                <a:solidFill>
                  <a:srgbClr val="FF9300"/>
                </a:solidFill>
                <a:latin typeface="Helvetica" pitchFamily="2" charset="0"/>
                <a:hlinkClick r:id="rId4">
                  <a:extLst>
                    <a:ext uri="{A12FA001-AC4F-418D-AE19-62706E023703}">
                      <ahyp:hlinkClr xmlns:ahyp="http://schemas.microsoft.com/office/drawing/2018/hyperlinkcolor" val="tx"/>
                    </a:ext>
                  </a:extLst>
                </a:hlinkClick>
              </a:rPr>
              <a:t>https://bit.ly/HE-cs147-23au</a:t>
            </a:r>
            <a:endParaRPr lang="en-US" dirty="0">
              <a:solidFill>
                <a:srgbClr val="FF9300"/>
              </a:solidFill>
              <a:latin typeface="Helvetica" pitchFamily="2" charset="0"/>
            </a:endParaRPr>
          </a:p>
        </p:txBody>
      </p:sp>
      <p:pic>
        <p:nvPicPr>
          <p:cNvPr id="6" name="Picture 5">
            <a:extLst>
              <a:ext uri="{FF2B5EF4-FFF2-40B4-BE49-F238E27FC236}">
                <a16:creationId xmlns:a16="http://schemas.microsoft.com/office/drawing/2014/main" id="{871A9F35-38DA-102E-3CF0-6BC4E49C47BA}"/>
              </a:ext>
            </a:extLst>
          </p:cNvPr>
          <p:cNvPicPr>
            <a:picLocks noChangeAspect="1"/>
          </p:cNvPicPr>
          <p:nvPr/>
        </p:nvPicPr>
        <p:blipFill>
          <a:blip r:embed="rId5"/>
          <a:stretch>
            <a:fillRect/>
          </a:stretch>
        </p:blipFill>
        <p:spPr>
          <a:xfrm>
            <a:off x="10197156" y="4868889"/>
            <a:ext cx="1989111" cy="1989111"/>
          </a:xfrm>
          <a:prstGeom prst="rect">
            <a:avLst/>
          </a:prstGeom>
        </p:spPr>
      </p:pic>
    </p:spTree>
    <p:extLst>
      <p:ext uri="{BB962C8B-B14F-4D97-AF65-F5344CB8AC3E}">
        <p14:creationId xmlns:p14="http://schemas.microsoft.com/office/powerpoint/2010/main" val="11074003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8ECE2160-65C3-AC45-A33C-E2F8319357D7}" type="slidenum">
              <a:rPr lang="en-US" smtClean="0"/>
              <a:pPr/>
              <a:t>45</a:t>
            </a:fld>
            <a:endParaRPr lang="en-US"/>
          </a:p>
        </p:txBody>
      </p:sp>
      <p:sp>
        <p:nvSpPr>
          <p:cNvPr id="2" name="TextBox 1"/>
          <p:cNvSpPr txBox="1"/>
          <p:nvPr/>
        </p:nvSpPr>
        <p:spPr>
          <a:xfrm>
            <a:off x="1524000" y="5969465"/>
            <a:ext cx="9306074" cy="615553"/>
          </a:xfrm>
          <a:prstGeom prst="rect">
            <a:avLst/>
          </a:prstGeom>
          <a:noFill/>
        </p:spPr>
        <p:txBody>
          <a:bodyPr wrap="none" rtlCol="0">
            <a:spAutoFit/>
          </a:bodyPr>
          <a:lstStyle/>
          <a:p>
            <a:r>
              <a:rPr lang="en-US" sz="3400" dirty="0">
                <a:latin typeface="Helvetica"/>
                <a:cs typeface="Helvetica"/>
              </a:rPr>
              <a:t>Find, label, &amp; describe 8-10 Heuristic Violations</a:t>
            </a:r>
          </a:p>
        </p:txBody>
      </p:sp>
      <p:pic>
        <p:nvPicPr>
          <p:cNvPr id="8" name="Picture 7">
            <a:extLst>
              <a:ext uri="{FF2B5EF4-FFF2-40B4-BE49-F238E27FC236}">
                <a16:creationId xmlns:a16="http://schemas.microsoft.com/office/drawing/2014/main" id="{67B708A1-F2BF-FB45-9F53-AFD3E455001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156" y="4048"/>
            <a:ext cx="12207298" cy="5871936"/>
          </a:xfrm>
          <a:prstGeom prst="rect">
            <a:avLst/>
          </a:prstGeom>
          <a:noFill/>
          <a:ln>
            <a:noFill/>
          </a:ln>
        </p:spPr>
      </p:pic>
    </p:spTree>
    <p:extLst>
      <p:ext uri="{BB962C8B-B14F-4D97-AF65-F5344CB8AC3E}">
        <p14:creationId xmlns:p14="http://schemas.microsoft.com/office/powerpoint/2010/main" val="8216390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c015eb5321_1_19"/>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2023</a:t>
            </a:r>
            <a:endParaRPr/>
          </a:p>
        </p:txBody>
      </p:sp>
      <p:sp>
        <p:nvSpPr>
          <p:cNvPr id="205" name="Google Shape;205;gc015eb5321_1_19"/>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206" name="Google Shape;206;gc015eb5321_1_19"/>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46</a:t>
            </a:fld>
            <a:endParaRPr/>
          </a:p>
        </p:txBody>
      </p:sp>
      <p:pic>
        <p:nvPicPr>
          <p:cNvPr id="207" name="Google Shape;207;gc015eb5321_1_19" descr="https://lh6.googleusercontent.com/fgARyE2iQDoMYLSgP16lKYYoFR4lHcIS3N9rWPoGSPD2HpkloGrJiBXUgDFE1iq2TxbusJ6yMVWOeLCwgMv7UjcuonSBETFeMX5DYIkv-7MM6gNxoGqP6d7QzFOAc4k8gMB_RCZB"/>
          <p:cNvPicPr preferRelativeResize="0"/>
          <p:nvPr/>
        </p:nvPicPr>
        <p:blipFill>
          <a:blip r:embed="rId3">
            <a:alphaModFix/>
          </a:blip>
          <a:stretch>
            <a:fillRect/>
          </a:stretch>
        </p:blipFill>
        <p:spPr>
          <a:xfrm>
            <a:off x="1223275" y="1634514"/>
            <a:ext cx="9746575" cy="4695250"/>
          </a:xfrm>
          <a:prstGeom prst="rect">
            <a:avLst/>
          </a:prstGeom>
          <a:noFill/>
          <a:ln>
            <a:noFill/>
          </a:ln>
        </p:spPr>
      </p:pic>
      <p:sp>
        <p:nvSpPr>
          <p:cNvPr id="208" name="Google Shape;208;gc015eb5321_1_19"/>
          <p:cNvSpPr txBox="1">
            <a:spLocks noGrp="1"/>
          </p:cNvSpPr>
          <p:nvPr>
            <p:ph type="body" idx="1"/>
          </p:nvPr>
        </p:nvSpPr>
        <p:spPr>
          <a:xfrm>
            <a:off x="427219" y="158853"/>
            <a:ext cx="11220137" cy="98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720"/>
              </a:spcBef>
              <a:spcAft>
                <a:spcPts val="0"/>
              </a:spcAft>
              <a:buNone/>
            </a:pPr>
            <a:r>
              <a:rPr lang="en-US" sz="2400" b="1" dirty="0">
                <a:latin typeface="Helvetica Neue"/>
                <a:ea typeface="Helvetica Neue"/>
                <a:cs typeface="Helvetica Neue"/>
                <a:sym typeface="Helvetica Neue"/>
              </a:rPr>
              <a:t>[10 min]: Share with the class</a:t>
            </a:r>
            <a:endParaRPr sz="2400" b="1" dirty="0">
              <a:latin typeface="Helvetica Neue"/>
              <a:ea typeface="Helvetica Neue"/>
              <a:cs typeface="Helvetica Neue"/>
              <a:sym typeface="Helvetica Neue"/>
            </a:endParaRPr>
          </a:p>
          <a:p>
            <a:pPr marL="0" lvl="0" indent="0" algn="ctr" rtl="0">
              <a:lnSpc>
                <a:spcPct val="100000"/>
              </a:lnSpc>
              <a:spcBef>
                <a:spcPts val="720"/>
              </a:spcBef>
              <a:spcAft>
                <a:spcPts val="0"/>
              </a:spcAft>
              <a:buNone/>
            </a:pPr>
            <a:r>
              <a:rPr lang="en-US" sz="2400" dirty="0"/>
              <a:t>Raise your hand or post a screenshot with your description on Slack. </a:t>
            </a:r>
            <a:r>
              <a:rPr lang="en-US" sz="2400" b="1" i="1" dirty="0"/>
              <a:t>Turn in</a:t>
            </a:r>
            <a:r>
              <a:rPr lang="en-US" sz="2400" dirty="0"/>
              <a:t> with your name &amp; </a:t>
            </a:r>
            <a:r>
              <a:rPr lang="en-US" sz="2400" dirty="0" err="1"/>
              <a:t>SUNetID</a:t>
            </a:r>
            <a:r>
              <a:rPr lang="en-US" sz="2400" dirty="0"/>
              <a:t> on piece of paper at end of class (by studio).</a:t>
            </a:r>
            <a:endParaRPr sz="2400" dirty="0"/>
          </a:p>
        </p:txBody>
      </p:sp>
      <p:sp>
        <p:nvSpPr>
          <p:cNvPr id="211" name="Google Shape;211;gc015eb5321_1_19"/>
          <p:cNvSpPr/>
          <p:nvPr/>
        </p:nvSpPr>
        <p:spPr>
          <a:xfrm>
            <a:off x="2961100" y="2864250"/>
            <a:ext cx="644400" cy="7260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c015eb5321_1_19"/>
          <p:cNvSpPr txBox="1"/>
          <p:nvPr/>
        </p:nvSpPr>
        <p:spPr>
          <a:xfrm>
            <a:off x="2907400" y="2464050"/>
            <a:ext cx="145795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H2, H8</a:t>
            </a:r>
            <a:endParaRPr b="1" dirty="0">
              <a:solidFill>
                <a:srgbClr val="CC0000"/>
              </a:solidFill>
              <a:latin typeface="Helvetica Neue"/>
              <a:ea typeface="Helvetica Neue"/>
              <a:cs typeface="Helvetica Neue"/>
              <a:sym typeface="Helvetica Neue"/>
            </a:endParaRPr>
          </a:p>
        </p:txBody>
      </p:sp>
      <p:sp>
        <p:nvSpPr>
          <p:cNvPr id="213" name="Google Shape;213;gc015eb5321_1_19"/>
          <p:cNvSpPr/>
          <p:nvPr/>
        </p:nvSpPr>
        <p:spPr>
          <a:xfrm>
            <a:off x="5109024" y="2464050"/>
            <a:ext cx="2347325"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Where is the recipient?</a:t>
            </a:r>
            <a:endParaRPr sz="1600" dirty="0">
              <a:solidFill>
                <a:srgbClr val="C00000"/>
              </a:solidFill>
              <a:latin typeface="Helvetica" panose="020B0604020202020204" pitchFamily="34" charset="0"/>
              <a:cs typeface="Helvetica" panose="020B0604020202020204" pitchFamily="34" charset="0"/>
            </a:endParaRPr>
          </a:p>
        </p:txBody>
      </p:sp>
      <p:sp>
        <p:nvSpPr>
          <p:cNvPr id="214" name="Google Shape;214;gc015eb5321_1_19"/>
          <p:cNvSpPr txBox="1"/>
          <p:nvPr/>
        </p:nvSpPr>
        <p:spPr>
          <a:xfrm>
            <a:off x="4587349" y="2464050"/>
            <a:ext cx="941613"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H6</a:t>
            </a:r>
            <a:endParaRPr b="1" dirty="0">
              <a:solidFill>
                <a:srgbClr val="CC0000"/>
              </a:solidFill>
              <a:latin typeface="Helvetica Neue"/>
              <a:ea typeface="Helvetica Neue"/>
              <a:cs typeface="Helvetica Neue"/>
              <a:sym typeface="Helvetica Neue"/>
            </a:endParaRPr>
          </a:p>
        </p:txBody>
      </p:sp>
      <p:sp>
        <p:nvSpPr>
          <p:cNvPr id="215" name="Google Shape;215;gc015eb5321_1_19"/>
          <p:cNvSpPr/>
          <p:nvPr/>
        </p:nvSpPr>
        <p:spPr>
          <a:xfrm>
            <a:off x="5024750" y="5670575"/>
            <a:ext cx="2071200"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How can I go back?</a:t>
            </a:r>
            <a:endParaRPr sz="1600" dirty="0">
              <a:solidFill>
                <a:srgbClr val="C00000"/>
              </a:solidFill>
              <a:latin typeface="Helvetica" panose="020B0604020202020204" pitchFamily="34" charset="0"/>
              <a:cs typeface="Helvetica" panose="020B0604020202020204" pitchFamily="34" charset="0"/>
            </a:endParaRPr>
          </a:p>
        </p:txBody>
      </p:sp>
      <p:sp>
        <p:nvSpPr>
          <p:cNvPr id="216" name="Google Shape;216;gc015eb5321_1_19"/>
          <p:cNvSpPr txBox="1"/>
          <p:nvPr/>
        </p:nvSpPr>
        <p:spPr>
          <a:xfrm>
            <a:off x="4473698" y="5670575"/>
            <a:ext cx="759564"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H3</a:t>
            </a:r>
            <a:endParaRPr b="1" dirty="0">
              <a:solidFill>
                <a:srgbClr val="CC0000"/>
              </a:solidFill>
              <a:latin typeface="Helvetica Neue"/>
              <a:ea typeface="Helvetica Neue"/>
              <a:cs typeface="Helvetica Neue"/>
              <a:sym typeface="Helvetica Neue"/>
            </a:endParaRPr>
          </a:p>
        </p:txBody>
      </p:sp>
      <p:sp>
        <p:nvSpPr>
          <p:cNvPr id="217" name="Google Shape;217;gc015eb5321_1_19"/>
          <p:cNvSpPr/>
          <p:nvPr/>
        </p:nvSpPr>
        <p:spPr>
          <a:xfrm>
            <a:off x="7955125" y="5466275"/>
            <a:ext cx="3013600" cy="6045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Where is the message confirmation?</a:t>
            </a:r>
            <a:endParaRPr sz="1600" dirty="0">
              <a:solidFill>
                <a:srgbClr val="C00000"/>
              </a:solidFill>
              <a:latin typeface="Helvetica" panose="020B0604020202020204" pitchFamily="34" charset="0"/>
              <a:cs typeface="Helvetica" panose="020B0604020202020204" pitchFamily="34" charset="0"/>
            </a:endParaRPr>
          </a:p>
        </p:txBody>
      </p:sp>
      <p:sp>
        <p:nvSpPr>
          <p:cNvPr id="218" name="Google Shape;218;gc015eb5321_1_19"/>
          <p:cNvSpPr txBox="1"/>
          <p:nvPr/>
        </p:nvSpPr>
        <p:spPr>
          <a:xfrm>
            <a:off x="7456350" y="5568425"/>
            <a:ext cx="743776"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H1</a:t>
            </a:r>
            <a:endParaRPr b="1" dirty="0">
              <a:solidFill>
                <a:srgbClr val="CC0000"/>
              </a:solidFill>
              <a:latin typeface="Helvetica Neue"/>
              <a:ea typeface="Helvetica Neue"/>
              <a:cs typeface="Helvetica Neue"/>
              <a:sym typeface="Helvetica Neue"/>
            </a:endParaRPr>
          </a:p>
        </p:txBody>
      </p:sp>
      <p:sp>
        <p:nvSpPr>
          <p:cNvPr id="219" name="Google Shape;219;gc015eb5321_1_19"/>
          <p:cNvSpPr/>
          <p:nvPr/>
        </p:nvSpPr>
        <p:spPr>
          <a:xfrm>
            <a:off x="2040550"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c015eb5321_1_19"/>
          <p:cNvSpPr/>
          <p:nvPr/>
        </p:nvSpPr>
        <p:spPr>
          <a:xfrm>
            <a:off x="5528963"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gc015eb5321_1_19"/>
          <p:cNvSpPr/>
          <p:nvPr/>
        </p:nvSpPr>
        <p:spPr>
          <a:xfrm>
            <a:off x="9017388" y="5058225"/>
            <a:ext cx="1135200" cy="510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c015eb5321_1_19"/>
          <p:cNvSpPr txBox="1"/>
          <p:nvPr/>
        </p:nvSpPr>
        <p:spPr>
          <a:xfrm>
            <a:off x="3221799" y="5113275"/>
            <a:ext cx="2125115"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CC0000"/>
                </a:solidFill>
                <a:latin typeface="Helvetica Neue"/>
                <a:ea typeface="Helvetica Neue"/>
                <a:cs typeface="Helvetica Neue"/>
                <a:sym typeface="Helvetica Neue"/>
              </a:rPr>
              <a:t>Why are these buttons all different? </a:t>
            </a:r>
            <a:endParaRPr sz="2000" b="1" dirty="0">
              <a:solidFill>
                <a:srgbClr val="CC0000"/>
              </a:solidFill>
              <a:latin typeface="Helvetica Neue"/>
              <a:ea typeface="Helvetica Neue"/>
              <a:cs typeface="Helvetica Neue"/>
              <a:sym typeface="Helvetica Neue"/>
            </a:endParaRPr>
          </a:p>
        </p:txBody>
      </p:sp>
      <p:sp>
        <p:nvSpPr>
          <p:cNvPr id="223" name="Google Shape;223;gc015eb5321_1_19"/>
          <p:cNvSpPr/>
          <p:nvPr/>
        </p:nvSpPr>
        <p:spPr>
          <a:xfrm>
            <a:off x="8519375" y="2464050"/>
            <a:ext cx="2071200" cy="4002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solidFill>
                  <a:srgbClr val="C00000"/>
                </a:solidFill>
                <a:latin typeface="Helvetica" panose="020B0604020202020204" pitchFamily="34" charset="0"/>
                <a:cs typeface="Helvetica" panose="020B0604020202020204" pitchFamily="34" charset="0"/>
              </a:rPr>
              <a:t>Can only go one direction</a:t>
            </a:r>
            <a:endParaRPr sz="1600" dirty="0">
              <a:solidFill>
                <a:srgbClr val="C00000"/>
              </a:solidFill>
              <a:latin typeface="Helvetica" panose="020B0604020202020204" pitchFamily="34" charset="0"/>
              <a:cs typeface="Helvetica" panose="020B0604020202020204" pitchFamily="34" charset="0"/>
            </a:endParaRPr>
          </a:p>
        </p:txBody>
      </p:sp>
      <p:sp>
        <p:nvSpPr>
          <p:cNvPr id="224" name="Google Shape;224;gc015eb5321_1_19"/>
          <p:cNvSpPr txBox="1"/>
          <p:nvPr/>
        </p:nvSpPr>
        <p:spPr>
          <a:xfrm>
            <a:off x="7893750" y="2464050"/>
            <a:ext cx="625625"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rgbClr val="CC0000"/>
                </a:solidFill>
                <a:latin typeface="Helvetica Neue"/>
                <a:ea typeface="Helvetica Neue"/>
                <a:cs typeface="Helvetica Neue"/>
                <a:sym typeface="Helvetica Neue"/>
              </a:rPr>
              <a:t>H3</a:t>
            </a:r>
            <a:endParaRPr b="1" dirty="0">
              <a:solidFill>
                <a:srgbClr val="CC0000"/>
              </a:solidFill>
              <a:latin typeface="Helvetica Neue"/>
              <a:ea typeface="Helvetica Neue"/>
              <a:cs typeface="Helvetica Neue"/>
              <a:sym typeface="Helvetica Neue"/>
            </a:endParaRPr>
          </a:p>
        </p:txBody>
      </p:sp>
      <p:sp>
        <p:nvSpPr>
          <p:cNvPr id="225" name="Google Shape;225;gc015eb5321_1_19"/>
          <p:cNvSpPr/>
          <p:nvPr/>
        </p:nvSpPr>
        <p:spPr>
          <a:xfrm>
            <a:off x="1948450" y="2058950"/>
            <a:ext cx="1319400" cy="2763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c015eb5321_1_19"/>
          <p:cNvSpPr txBox="1"/>
          <p:nvPr/>
        </p:nvSpPr>
        <p:spPr>
          <a:xfrm>
            <a:off x="2293700" y="1658750"/>
            <a:ext cx="2366124"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dirty="0">
                <a:solidFill>
                  <a:srgbClr val="CC0000"/>
                </a:solidFill>
                <a:latin typeface="Helvetica Neue"/>
                <a:ea typeface="Helvetica Neue"/>
                <a:cs typeface="Helvetica Neue"/>
                <a:sym typeface="Helvetica Neue"/>
              </a:rPr>
              <a:t>H8 – low contrast</a:t>
            </a:r>
            <a:endParaRPr sz="2000" b="1" dirty="0">
              <a:solidFill>
                <a:srgbClr val="CC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829625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Last Year</a:t>
            </a:r>
          </a:p>
        </p:txBody>
      </p:sp>
      <p:sp>
        <p:nvSpPr>
          <p:cNvPr id="7" name="Content Placeholder 6"/>
          <p:cNvSpPr>
            <a:spLocks noGrp="1"/>
          </p:cNvSpPr>
          <p:nvPr>
            <p:ph idx="1"/>
          </p:nvPr>
        </p:nvSpPr>
        <p:spPr>
          <a:xfrm>
            <a:off x="639234" y="1588770"/>
            <a:ext cx="11552767" cy="5028268"/>
          </a:xfrm>
        </p:spPr>
        <p:txBody>
          <a:bodyPr>
            <a:noAutofit/>
          </a:bodyPr>
          <a:lstStyle/>
          <a:p>
            <a:pPr marL="0" indent="0" rtl="0">
              <a:buNone/>
            </a:pPr>
            <a:r>
              <a:rPr lang="en-US" sz="2400" i="1" dirty="0">
                <a:latin typeface="Helvetica" pitchFamily="2" charset="0"/>
              </a:rPr>
              <a:t>H2: Match between system &amp; real world</a:t>
            </a:r>
          </a:p>
          <a:p>
            <a:pPr marL="0" indent="0" rtl="0">
              <a:buNone/>
            </a:pPr>
            <a:r>
              <a:rPr lang="en-US" sz="2400" dirty="0">
                <a:latin typeface="Helvetica" pitchFamily="2" charset="0"/>
              </a:rPr>
              <a:t>Showing “(null)” for empty content</a:t>
            </a:r>
          </a:p>
          <a:p>
            <a:pPr marL="0" indent="0" rtl="0">
              <a:buNone/>
            </a:pPr>
            <a:endParaRPr lang="en-US" sz="2400" dirty="0">
              <a:latin typeface="Helvetica" pitchFamily="2" charset="0"/>
            </a:endParaRPr>
          </a:p>
          <a:p>
            <a:pPr marL="0" indent="0" rtl="0">
              <a:buNone/>
            </a:pPr>
            <a:r>
              <a:rPr lang="en-US" sz="2400" i="1" dirty="0">
                <a:latin typeface="Helvetica" pitchFamily="2" charset="0"/>
              </a:rPr>
              <a:t>H3: User control &amp; freedom</a:t>
            </a:r>
          </a:p>
          <a:p>
            <a:pPr marL="0" indent="0" rtl="0">
              <a:buNone/>
            </a:pPr>
            <a:r>
              <a:rPr lang="en-US" sz="2400" dirty="0">
                <a:latin typeface="Helvetica" pitchFamily="2" charset="0"/>
              </a:rPr>
              <a:t>No “back” button [5]</a:t>
            </a:r>
          </a:p>
          <a:p>
            <a:pPr marL="0" indent="0" rtl="0">
              <a:buNone/>
            </a:pPr>
            <a:endParaRPr lang="en-US" sz="2400" dirty="0">
              <a:latin typeface="Helvetica" pitchFamily="2" charset="0"/>
            </a:endParaRPr>
          </a:p>
          <a:p>
            <a:pPr marL="0" indent="0" rtl="0">
              <a:buNone/>
            </a:pPr>
            <a:r>
              <a:rPr lang="en-US" sz="2400" i="1" dirty="0">
                <a:latin typeface="Helvetica" pitchFamily="2" charset="0"/>
              </a:rPr>
              <a:t>H6: Recognition rather than recall</a:t>
            </a:r>
          </a:p>
          <a:p>
            <a:pPr marL="0" indent="0" rtl="0">
              <a:buNone/>
            </a:pPr>
            <a:r>
              <a:rPr lang="en-US" sz="2400" dirty="0">
                <a:latin typeface="Helvetica" pitchFamily="2" charset="0"/>
              </a:rPr>
              <a:t>No way to see who you’re sending to in the second screen</a:t>
            </a:r>
            <a:endParaRPr lang="en-US" sz="1150" dirty="0">
              <a:latin typeface="Helvetica" pitchFamily="2" charset="0"/>
            </a:endParaRP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47</a:t>
            </a:fld>
            <a:endParaRPr lang="en-US"/>
          </a:p>
        </p:txBody>
      </p:sp>
    </p:spTree>
    <p:extLst>
      <p:ext uri="{BB962C8B-B14F-4D97-AF65-F5344CB8AC3E}">
        <p14:creationId xmlns:p14="http://schemas.microsoft.com/office/powerpoint/2010/main" val="2485392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Problems Found Two Years Ago</a:t>
            </a:r>
          </a:p>
        </p:txBody>
      </p:sp>
      <p:sp>
        <p:nvSpPr>
          <p:cNvPr id="7" name="Content Placeholder 6"/>
          <p:cNvSpPr>
            <a:spLocks noGrp="1"/>
          </p:cNvSpPr>
          <p:nvPr>
            <p:ph idx="1"/>
          </p:nvPr>
        </p:nvSpPr>
        <p:spPr>
          <a:xfrm>
            <a:off x="77492" y="1030637"/>
            <a:ext cx="12114509" cy="5586401"/>
          </a:xfrm>
        </p:spPr>
        <p:txBody>
          <a:bodyPr>
            <a:noAutofit/>
          </a:bodyPr>
          <a:lstStyle/>
          <a:p>
            <a:pPr marL="114300" lvl="1" indent="177800">
              <a:buFont typeface="+mj-lt"/>
              <a:buAutoNum type="arabicPeriod"/>
              <a:tabLst>
                <a:tab pos="392113" algn="l"/>
              </a:tabLst>
            </a:pPr>
            <a:r>
              <a:rPr lang="en-US" sz="1150" b="0" i="0" dirty="0">
                <a:effectLst/>
                <a:latin typeface="Helvetica" pitchFamily="2" charset="0"/>
              </a:rPr>
              <a:t>H1: no feedback on whether the message is sent or not, just navigates to inbox screen</a:t>
            </a:r>
          </a:p>
          <a:p>
            <a:pPr marL="114300" lvl="1" indent="177800">
              <a:buFont typeface="+mj-lt"/>
              <a:buAutoNum type="arabicPeriod"/>
              <a:tabLst>
                <a:tab pos="392113" algn="l"/>
              </a:tabLst>
            </a:pPr>
            <a:r>
              <a:rPr lang="en-US" sz="1150" b="0" i="0" dirty="0">
                <a:effectLst/>
                <a:latin typeface="Helvetica" pitchFamily="2" charset="0"/>
              </a:rPr>
              <a:t>[H3: user control and freedom</a:t>
            </a:r>
            <a:r>
              <a:rPr lang="en-US" sz="1150" dirty="0">
                <a:latin typeface="Helvetica" pitchFamily="2" charset="0"/>
              </a:rPr>
              <a:t>] </a:t>
            </a:r>
            <a:r>
              <a:rPr lang="en-US" sz="1150" b="0" i="0" dirty="0">
                <a:effectLst/>
                <a:latin typeface="Helvetica" pitchFamily="2" charset="0"/>
              </a:rPr>
              <a:t>No way to cancel message solution: add an ‘x’ or cancel button that allows them to delete the message on screen 2</a:t>
            </a:r>
            <a:endParaRPr lang="en-US" sz="1150" dirty="0">
              <a:latin typeface="Helvetica" pitchFamily="2" charset="0"/>
            </a:endParaRPr>
          </a:p>
          <a:p>
            <a:pPr marL="114300" lvl="1" indent="177800">
              <a:buFont typeface="+mj-lt"/>
              <a:buAutoNum type="arabicPeriod"/>
              <a:tabLst>
                <a:tab pos="392113" algn="l"/>
              </a:tabLst>
            </a:pPr>
            <a:r>
              <a:rPr lang="en-US" sz="1150" b="0" i="0" dirty="0">
                <a:effectLst/>
                <a:latin typeface="Helvetica" pitchFamily="2" charset="0"/>
              </a:rPr>
              <a:t>H8. There was unnecessary users listed that were null</a:t>
            </a:r>
          </a:p>
          <a:p>
            <a:pPr marL="114300" lvl="1" indent="177800">
              <a:buFont typeface="+mj-lt"/>
              <a:buAutoNum type="arabicPeriod"/>
              <a:tabLst>
                <a:tab pos="392113" algn="l"/>
              </a:tabLst>
            </a:pPr>
            <a:r>
              <a:rPr lang="en-US" sz="1150" b="0" i="0" dirty="0">
                <a:effectLst/>
                <a:latin typeface="Helvetica" pitchFamily="2" charset="0"/>
              </a:rPr>
              <a:t>H4: so many different colors, not consistent</a:t>
            </a:r>
            <a:endParaRPr lang="en-US" sz="1150" dirty="0">
              <a:latin typeface="Helvetica" pitchFamily="2" charset="0"/>
            </a:endParaRPr>
          </a:p>
          <a:p>
            <a:pPr marL="114300" lvl="1" indent="177800">
              <a:buFont typeface="+mj-lt"/>
              <a:buAutoNum type="arabicPeriod"/>
              <a:tabLst>
                <a:tab pos="392113" algn="l"/>
              </a:tabLst>
            </a:pPr>
            <a:r>
              <a:rPr lang="en-US" sz="1150" b="0" i="0" dirty="0">
                <a:effectLst/>
                <a:latin typeface="Helvetica" pitchFamily="2" charset="0"/>
              </a:rPr>
              <a:t>H1: No visibility of system status (can’t really tell which page I’m on - perhaps some sort of diagram at the bottom could fix this)</a:t>
            </a:r>
          </a:p>
          <a:p>
            <a:pPr marL="114300" lvl="1" indent="177800">
              <a:buFont typeface="+mj-lt"/>
              <a:buAutoNum type="arabicPeriod"/>
              <a:tabLst>
                <a:tab pos="392113" algn="l"/>
              </a:tabLst>
            </a:pPr>
            <a:r>
              <a:rPr lang="en-US" sz="1150" b="0" i="0" dirty="0">
                <a:effectLst/>
                <a:latin typeface="Helvetica" pitchFamily="2" charset="0"/>
              </a:rPr>
              <a:t>H6: James L is not displayed on create message screen</a:t>
            </a:r>
          </a:p>
          <a:p>
            <a:pPr marL="114300" lvl="1" indent="177800">
              <a:buFont typeface="+mj-lt"/>
              <a:buAutoNum type="arabicPeriod"/>
              <a:tabLst>
                <a:tab pos="392113" algn="l"/>
              </a:tabLst>
            </a:pPr>
            <a:r>
              <a:rPr lang="en-US" sz="1150" b="0" i="0" dirty="0">
                <a:effectLst/>
                <a:latin typeface="Helvetica" pitchFamily="2" charset="0"/>
              </a:rPr>
              <a:t>[H6 Recognition rather than recall] Can’t see who you’re sending the message to when you’re creating the message. Fix: include sub-header that specifies name you just clicked on</a:t>
            </a:r>
          </a:p>
          <a:p>
            <a:pPr marL="114300" lvl="1" indent="177800">
              <a:buFont typeface="+mj-lt"/>
              <a:buAutoNum type="arabicPeriod"/>
              <a:tabLst>
                <a:tab pos="392113" algn="l"/>
              </a:tabLst>
            </a:pPr>
            <a:r>
              <a:rPr lang="en-US" sz="1150" b="0" i="0" dirty="0">
                <a:effectLst/>
                <a:latin typeface="Helvetica" pitchFamily="2" charset="0"/>
              </a:rPr>
              <a:t>H4: inconsistent button design</a:t>
            </a:r>
          </a:p>
          <a:p>
            <a:pPr marL="114300" lvl="1" indent="177800">
              <a:buFont typeface="+mj-lt"/>
              <a:buAutoNum type="arabicPeriod"/>
              <a:tabLst>
                <a:tab pos="392113" algn="l"/>
              </a:tabLst>
            </a:pPr>
            <a:r>
              <a:rPr lang="en-US" sz="1150" b="0" i="0" dirty="0">
                <a:effectLst/>
                <a:latin typeface="Helvetica" pitchFamily="2" charset="0"/>
              </a:rPr>
              <a:t>H4: consistency with names on the first screen (names have or don’t have last initials) --&gt; should just choose one format (potentially just first name if we want to avoid clutter)</a:t>
            </a:r>
          </a:p>
          <a:p>
            <a:pPr marL="114300" lvl="1" indent="177800">
              <a:buFont typeface="+mj-lt"/>
              <a:buAutoNum type="arabicPeriod"/>
              <a:tabLst>
                <a:tab pos="392113" algn="l"/>
              </a:tabLst>
            </a:pPr>
            <a:r>
              <a:rPr lang="en-US" sz="1150" b="0" i="0" dirty="0">
                <a:effectLst/>
                <a:latin typeface="Helvetica" pitchFamily="2" charset="0"/>
              </a:rPr>
              <a:t>H8 (aesthetics) - The headers have low contrast (especially the purple/pink) and should use less saturated colors for better contrast.</a:t>
            </a:r>
          </a:p>
          <a:p>
            <a:pPr marL="114300" lvl="1" indent="177800">
              <a:buFont typeface="+mj-lt"/>
              <a:buAutoNum type="arabicPeriod"/>
              <a:tabLst>
                <a:tab pos="392113" algn="l"/>
              </a:tabLst>
            </a:pPr>
            <a:r>
              <a:rPr lang="en-US" sz="1150" b="0" i="0" dirty="0">
                <a:effectLst/>
                <a:latin typeface="Helvetica" pitchFamily="2" charset="0"/>
              </a:rPr>
              <a:t>H3/H6: User can’t go back from screen 2 to 1 if they </a:t>
            </a:r>
            <a:r>
              <a:rPr lang="en-US" sz="1150" b="0" i="0" dirty="0" err="1">
                <a:effectLst/>
                <a:latin typeface="Helvetica" pitchFamily="2" charset="0"/>
              </a:rPr>
              <a:t>miscliked</a:t>
            </a:r>
            <a:r>
              <a:rPr lang="en-US" sz="1150" b="0" i="0" dirty="0">
                <a:effectLst/>
                <a:latin typeface="Helvetica" pitchFamily="2" charset="0"/>
              </a:rPr>
              <a:t> on the wrong person’s profile, no recall of who you selected --&gt; recall the recipient name on screen 2</a:t>
            </a:r>
          </a:p>
          <a:p>
            <a:pPr marL="114300" lvl="1" indent="177800">
              <a:buFont typeface="+mj-lt"/>
              <a:buAutoNum type="arabicPeriod"/>
              <a:tabLst>
                <a:tab pos="392113" algn="l"/>
              </a:tabLst>
            </a:pPr>
            <a:r>
              <a:rPr lang="en-US" sz="1150" b="0" i="0" dirty="0">
                <a:effectLst/>
                <a:latin typeface="Helvetica" pitchFamily="2" charset="0"/>
              </a:rPr>
              <a:t>H3: User control and freedom - can only send to recipients in the list, no way to add a new recipient</a:t>
            </a:r>
          </a:p>
          <a:p>
            <a:pPr marL="114300" lvl="1" indent="177800">
              <a:buFont typeface="+mj-lt"/>
              <a:buAutoNum type="arabicPeriod"/>
              <a:tabLst>
                <a:tab pos="392113" algn="l"/>
              </a:tabLst>
            </a:pPr>
            <a:r>
              <a:rPr lang="en-US" sz="1150" b="0" i="0" dirty="0">
                <a:effectLst/>
                <a:latin typeface="Helvetica" pitchFamily="2" charset="0"/>
              </a:rPr>
              <a:t>H9: “error”/null messages offer no explanation</a:t>
            </a:r>
          </a:p>
          <a:p>
            <a:pPr marL="114300" lvl="1" indent="177800">
              <a:buFont typeface="+mj-lt"/>
              <a:buAutoNum type="arabicPeriod"/>
              <a:tabLst>
                <a:tab pos="392113" algn="l"/>
              </a:tabLst>
            </a:pPr>
            <a:r>
              <a:rPr lang="en-US" sz="1150" b="0" i="0" dirty="0">
                <a:effectLst/>
                <a:latin typeface="Helvetica" pitchFamily="2" charset="0"/>
              </a:rPr>
              <a:t>H3: can only send text (no images/files which might be helpful in certain cases)</a:t>
            </a:r>
          </a:p>
          <a:p>
            <a:pPr marL="114300" lvl="1" indent="177800">
              <a:buFont typeface="+mj-lt"/>
              <a:buAutoNum type="arabicPeriod"/>
              <a:tabLst>
                <a:tab pos="392113" algn="l"/>
              </a:tabLst>
            </a:pPr>
            <a:r>
              <a:rPr lang="en-US" sz="1150" b="0" i="0" dirty="0">
                <a:effectLst/>
                <a:latin typeface="Helvetica" pitchFamily="2" charset="0"/>
              </a:rPr>
              <a:t>[H5 Error prevention] Could potentially select (null) users to write messages to. Fix:  just don’t display the icons of null users at all.</a:t>
            </a:r>
          </a:p>
          <a:p>
            <a:pPr marL="114300" lvl="1" indent="177800">
              <a:buFont typeface="+mj-lt"/>
              <a:buAutoNum type="arabicPeriod"/>
              <a:tabLst>
                <a:tab pos="392113" algn="l"/>
              </a:tabLst>
            </a:pPr>
            <a:r>
              <a:rPr lang="en-US" sz="1150" b="0" i="0" dirty="0">
                <a:effectLst/>
                <a:latin typeface="Helvetica" pitchFamily="2" charset="0"/>
              </a:rPr>
              <a:t>H7: unnecessary “next” button on the first page. Might instead click on the person to transition to the next screen, and display the person’s name on screen 2 (H6) and add back button there (H3)</a:t>
            </a:r>
          </a:p>
          <a:p>
            <a:pPr marL="114300" lvl="1" indent="177800">
              <a:buFont typeface="+mj-lt"/>
              <a:buAutoNum type="arabicPeriod"/>
              <a:tabLst>
                <a:tab pos="392113" algn="l"/>
              </a:tabLst>
            </a:pPr>
            <a:r>
              <a:rPr lang="en-US" sz="1150" b="0" i="0" dirty="0">
                <a:effectLst/>
                <a:latin typeface="Helvetica" pitchFamily="2" charset="0"/>
              </a:rPr>
              <a:t>H3: How do you view old messages?</a:t>
            </a:r>
          </a:p>
          <a:p>
            <a:pPr marL="114300" lvl="1" indent="177800">
              <a:buFont typeface="+mj-lt"/>
              <a:buAutoNum type="arabicPeriod"/>
              <a:tabLst>
                <a:tab pos="392113" algn="l"/>
              </a:tabLst>
            </a:pPr>
            <a:r>
              <a:rPr lang="en-US" sz="1150" b="0" i="0" dirty="0">
                <a:effectLst/>
                <a:latin typeface="Helvetica" pitchFamily="2" charset="0"/>
              </a:rPr>
              <a:t>H10: no help or documentation included - just buttons indicating the very next step</a:t>
            </a:r>
          </a:p>
          <a:p>
            <a:pPr marL="114300" lvl="1" indent="177800">
              <a:buFont typeface="+mj-lt"/>
              <a:buAutoNum type="arabicPeriod"/>
              <a:tabLst>
                <a:tab pos="392113" algn="l"/>
              </a:tabLst>
            </a:pPr>
            <a:r>
              <a:rPr lang="en-US" sz="1150" b="0" i="0" dirty="0">
                <a:effectLst/>
                <a:latin typeface="Helvetica" pitchFamily="2" charset="0"/>
              </a:rPr>
              <a:t>H4 consistency: not sure the differences between ‘text’ ‘messages’ ‘body’</a:t>
            </a:r>
          </a:p>
          <a:p>
            <a:pPr marL="114300" lvl="1" indent="177800">
              <a:buFont typeface="+mj-lt"/>
              <a:buAutoNum type="arabicPeriod"/>
              <a:tabLst>
                <a:tab pos="392113" algn="l"/>
              </a:tabLst>
            </a:pPr>
            <a:r>
              <a:rPr lang="en-US" sz="1150" b="0" i="0" dirty="0">
                <a:effectLst/>
                <a:latin typeface="Helvetica" pitchFamily="2" charset="0"/>
              </a:rPr>
              <a:t>H3 - no ability to edit message text</a:t>
            </a:r>
          </a:p>
          <a:p>
            <a:pPr marL="114300" lvl="1" indent="177800">
              <a:buFont typeface="+mj-lt"/>
              <a:buAutoNum type="arabicPeriod"/>
              <a:tabLst>
                <a:tab pos="392113" algn="l"/>
              </a:tabLst>
            </a:pPr>
            <a:r>
              <a:rPr lang="en-US" sz="1150" b="0" i="0" dirty="0">
                <a:effectLst/>
                <a:latin typeface="Helvetica" pitchFamily="2" charset="0"/>
              </a:rPr>
              <a:t>H2: "Body" and "Null" might not make sense to user without technical background, but also why would they even see these words to begin with</a:t>
            </a:r>
          </a:p>
          <a:p>
            <a:pPr marL="114300" lvl="1" indent="177800">
              <a:buFont typeface="+mj-lt"/>
              <a:buAutoNum type="arabicPeriod"/>
              <a:tabLst>
                <a:tab pos="392113" algn="l"/>
              </a:tabLst>
            </a:pPr>
            <a:r>
              <a:rPr lang="en-US" sz="1150" b="0" i="0" dirty="0">
                <a:effectLst/>
                <a:latin typeface="Helvetica" pitchFamily="2" charset="0"/>
              </a:rPr>
              <a:t>H4: terminology of "message" vs "text"</a:t>
            </a:r>
            <a:endParaRPr lang="en-US" sz="1150" dirty="0">
              <a:latin typeface="Helvetica" pitchFamily="2" charset="0"/>
            </a:endParaRPr>
          </a:p>
        </p:txBody>
      </p:sp>
      <p:sp>
        <p:nvSpPr>
          <p:cNvPr id="2" name="Date Placeholder 1"/>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48</a:t>
            </a:fld>
            <a:endParaRPr lang="en-US"/>
          </a:p>
        </p:txBody>
      </p:sp>
    </p:spTree>
    <p:extLst>
      <p:ext uri="{BB962C8B-B14F-4D97-AF65-F5344CB8AC3E}">
        <p14:creationId xmlns:p14="http://schemas.microsoft.com/office/powerpoint/2010/main" val="233773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3" name="Rectangle 2"/>
          <p:cNvSpPr>
            <a:spLocks noGrp="1" noChangeArrowheads="1"/>
          </p:cNvSpPr>
          <p:nvPr>
            <p:ph type="title"/>
          </p:nvPr>
        </p:nvSpPr>
        <p:spPr>
          <a:xfrm>
            <a:off x="639237" y="173515"/>
            <a:ext cx="11552767" cy="1143000"/>
          </a:xfrm>
        </p:spPr>
        <p:txBody>
          <a:bodyPr/>
          <a:lstStyle/>
          <a:p>
            <a:r>
              <a:rPr lang="en-US" dirty="0"/>
              <a:t>Further Reading</a:t>
            </a:r>
            <a:br>
              <a:rPr lang="en-US" dirty="0"/>
            </a:br>
            <a:r>
              <a:rPr lang="en-US" sz="2900" i="1" dirty="0"/>
              <a:t>Heuristic Evaluation</a:t>
            </a:r>
          </a:p>
        </p:txBody>
      </p:sp>
      <p:sp>
        <p:nvSpPr>
          <p:cNvPr id="37894" name="Rectangle 3"/>
          <p:cNvSpPr>
            <a:spLocks noGrp="1" noChangeArrowheads="1"/>
          </p:cNvSpPr>
          <p:nvPr>
            <p:ph idx="1"/>
          </p:nvPr>
        </p:nvSpPr>
        <p:spPr/>
        <p:txBody>
          <a:bodyPr>
            <a:normAutofit fontScale="92500" lnSpcReduction="20000"/>
          </a:bodyPr>
          <a:lstStyle/>
          <a:p>
            <a:pPr lvl="1"/>
            <a:endParaRPr lang="en-US" sz="2600" dirty="0"/>
          </a:p>
          <a:p>
            <a:r>
              <a:rPr lang="en-US" dirty="0"/>
              <a:t>Books</a:t>
            </a:r>
          </a:p>
          <a:p>
            <a:pPr lvl="1"/>
            <a:r>
              <a:rPr lang="en-US" i="1" dirty="0"/>
              <a:t>Usability Engineering</a:t>
            </a:r>
            <a:r>
              <a:rPr lang="en-US" dirty="0"/>
              <a:t>, by Nielsen, 1994</a:t>
            </a:r>
          </a:p>
          <a:p>
            <a:endParaRPr lang="en-US" sz="2600" dirty="0"/>
          </a:p>
          <a:p>
            <a:r>
              <a:rPr lang="en-US" dirty="0"/>
              <a:t>Web site</a:t>
            </a:r>
          </a:p>
          <a:p>
            <a:pPr lvl="1"/>
            <a:r>
              <a:rPr lang="en-US" dirty="0">
                <a:hlinkClick r:id="rId3">
                  <a:extLst>
                    <a:ext uri="{A12FA001-AC4F-418D-AE19-62706E023703}">
                      <ahyp:hlinkClr xmlns:ahyp="http://schemas.microsoft.com/office/drawing/2018/hyperlinkcolor" val="tx"/>
                    </a:ext>
                  </a:extLst>
                </a:hlinkClick>
              </a:rPr>
              <a:t>http://www.nngroup.com/articles/</a:t>
            </a:r>
            <a:endParaRPr lang="en-US" dirty="0"/>
          </a:p>
          <a:p>
            <a:pPr lvl="1"/>
            <a:endParaRPr lang="en-US" sz="2600" dirty="0"/>
          </a:p>
          <a:p>
            <a:r>
              <a:rPr lang="en-US" dirty="0"/>
              <a:t>Accessibility</a:t>
            </a:r>
          </a:p>
          <a:p>
            <a:pPr lvl="1"/>
            <a:r>
              <a:rPr lang="en-US" sz="3200" dirty="0">
                <a:hlinkClick r:id="rId4">
                  <a:extLst>
                    <a:ext uri="{A12FA001-AC4F-418D-AE19-62706E023703}">
                      <ahyp:hlinkClr xmlns:ahyp="http://schemas.microsoft.com/office/drawing/2018/hyperlinkcolor" val="tx"/>
                    </a:ext>
                  </a:extLst>
                </a:hlinkClick>
              </a:rPr>
              <a:t>Accessibility - Foundations - Human Interface Guidelines - Design - Apple Developer</a:t>
            </a:r>
            <a:endParaRPr lang="en-US" sz="3200" dirty="0"/>
          </a:p>
        </p:txBody>
      </p:sp>
      <p:sp>
        <p:nvSpPr>
          <p:cNvPr id="6"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49</a:t>
            </a:fld>
            <a:endParaRPr lang="en-US"/>
          </a:p>
        </p:txBody>
      </p:sp>
    </p:spTree>
    <p:extLst>
      <p:ext uri="{BB962C8B-B14F-4D97-AF65-F5344CB8AC3E}">
        <p14:creationId xmlns:p14="http://schemas.microsoft.com/office/powerpoint/2010/main" val="5799537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lstStyle/>
          <a:p>
            <a:r>
              <a:rPr lang="en-US" dirty="0"/>
              <a:t>Outline</a:t>
            </a:r>
          </a:p>
        </p:txBody>
      </p:sp>
      <p:sp>
        <p:nvSpPr>
          <p:cNvPr id="9222" name="Rectangle 3"/>
          <p:cNvSpPr>
            <a:spLocks noGrp="1" noChangeArrowheads="1"/>
          </p:cNvSpPr>
          <p:nvPr>
            <p:ph idx="1"/>
          </p:nvPr>
        </p:nvSpPr>
        <p:spPr/>
        <p:txBody>
          <a:bodyPr/>
          <a:lstStyle/>
          <a:p>
            <a:r>
              <a:rPr lang="en-US" dirty="0"/>
              <a:t>Heuristic Evaluation Overview</a:t>
            </a:r>
          </a:p>
          <a:p>
            <a:r>
              <a:rPr lang="en-US" dirty="0"/>
              <a:t>The Heuristics</a:t>
            </a:r>
          </a:p>
          <a:p>
            <a:r>
              <a:rPr lang="en-US" dirty="0"/>
              <a:t>Team Break</a:t>
            </a:r>
          </a:p>
          <a:p>
            <a:r>
              <a:rPr lang="en-US" dirty="0"/>
              <a:t>Exercise (graded)</a:t>
            </a:r>
          </a:p>
        </p:txBody>
      </p:sp>
      <p:sp>
        <p:nvSpPr>
          <p:cNvPr id="6"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5</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2" name="Google Shape;172;gb481b4cb6a_5_10"/>
          <p:cNvSpPr txBox="1">
            <a:spLocks noGrp="1"/>
          </p:cNvSpPr>
          <p:nvPr>
            <p:ph type="dt" sz="half" idx="10"/>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2023</a:t>
            </a:r>
            <a:endParaRPr/>
          </a:p>
        </p:txBody>
      </p:sp>
      <p:sp>
        <p:nvSpPr>
          <p:cNvPr id="173" name="Google Shape;173;gb481b4cb6a_5_10"/>
          <p:cNvSpPr txBox="1">
            <a:spLocks noGrp="1"/>
          </p:cNvSpPr>
          <p:nvPr>
            <p:ph type="ftr" sz="quarter" idx="1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a:t>
            </a:r>
            <a:endParaRPr/>
          </a:p>
        </p:txBody>
      </p:sp>
      <p:sp>
        <p:nvSpPr>
          <p:cNvPr id="174" name="Google Shape;174;gb481b4cb6a_5_10"/>
          <p:cNvSpPr txBox="1">
            <a:spLocks noGrp="1"/>
          </p:cNvSpPr>
          <p:nvPr>
            <p:ph type="sldNum" sz="quarter" idx="12"/>
          </p:nvPr>
        </p:nvSpPr>
        <p:spPr>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50</a:t>
            </a:fld>
            <a:endParaRPr/>
          </a:p>
        </p:txBody>
      </p:sp>
      <p:sp>
        <p:nvSpPr>
          <p:cNvPr id="170" name="Google Shape;170;gb481b4cb6a_5_10"/>
          <p:cNvSpPr txBox="1">
            <a:spLocks noGrp="1"/>
          </p:cNvSpPr>
          <p:nvPr>
            <p:ph type="title" idx="4294967295"/>
          </p:nvPr>
        </p:nvSpPr>
        <p:spPr>
          <a:xfrm>
            <a:off x="0" y="2667000"/>
            <a:ext cx="11553825"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7200" dirty="0">
                <a:solidFill>
                  <a:srgbClr val="FF9300"/>
                </a:solidFill>
              </a:rPr>
              <a:t>Exit Ticket</a:t>
            </a:r>
            <a:br>
              <a:rPr lang="en-US" sz="7200" dirty="0">
                <a:solidFill>
                  <a:srgbClr val="FF9300"/>
                </a:solidFill>
              </a:rPr>
            </a:br>
            <a:r>
              <a:rPr lang="en-US" sz="4400" dirty="0">
                <a:solidFill>
                  <a:srgbClr val="FF9300"/>
                </a:solidFill>
                <a:hlinkClick r:id="rId3">
                  <a:extLst>
                    <a:ext uri="{A12FA001-AC4F-418D-AE19-62706E023703}">
                      <ahyp:hlinkClr xmlns:ahyp="http://schemas.microsoft.com/office/drawing/2018/hyperlinkcolor" val="tx"/>
                    </a:ext>
                  </a:extLst>
                </a:hlinkClick>
              </a:rPr>
              <a:t>http://bit.ly/CS147-2023au-exit-ticket-6-937</a:t>
            </a:r>
            <a:br>
              <a:rPr lang="en-US" sz="7200" dirty="0">
                <a:solidFill>
                  <a:srgbClr val="FFFFFF"/>
                </a:solidFill>
              </a:rPr>
            </a:br>
            <a:endParaRPr sz="7200" i="1" dirty="0">
              <a:solidFill>
                <a:srgbClr val="FFFFFF"/>
              </a:solidFill>
            </a:endParaRPr>
          </a:p>
        </p:txBody>
      </p:sp>
    </p:spTree>
    <p:extLst>
      <p:ext uri="{BB962C8B-B14F-4D97-AF65-F5344CB8AC3E}">
        <p14:creationId xmlns:p14="http://schemas.microsoft.com/office/powerpoint/2010/main" val="2267888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r>
              <a:rPr lang="en-US"/>
              <a:t>Next Time</a:t>
            </a:r>
          </a:p>
        </p:txBody>
      </p:sp>
      <p:sp>
        <p:nvSpPr>
          <p:cNvPr id="46085" name="Rectangle 3"/>
          <p:cNvSpPr>
            <a:spLocks noGrp="1" noChangeArrowheads="1"/>
          </p:cNvSpPr>
          <p:nvPr>
            <p:ph idx="1"/>
          </p:nvPr>
        </p:nvSpPr>
        <p:spPr>
          <a:xfrm>
            <a:off x="639233" y="1335819"/>
            <a:ext cx="11450334" cy="4988781"/>
          </a:xfrm>
        </p:spPr>
        <p:txBody>
          <a:bodyPr>
            <a:normAutofit/>
          </a:bodyPr>
          <a:lstStyle/>
          <a:p>
            <a:r>
              <a:rPr lang="en-US" dirty="0"/>
              <a:t>Designing the Future: Early and Future Visions of HCI</a:t>
            </a:r>
          </a:p>
          <a:p>
            <a:pPr lvl="1"/>
            <a:r>
              <a:rPr lang="en-US" dirty="0"/>
              <a:t>Read</a:t>
            </a:r>
          </a:p>
          <a:p>
            <a:pPr lvl="2"/>
            <a:r>
              <a:rPr lang="en-US" dirty="0">
                <a:solidFill>
                  <a:srgbClr val="FFC000"/>
                </a:solidFill>
                <a:hlinkClick r:id="rId3">
                  <a:extLst>
                    <a:ext uri="{A12FA001-AC4F-418D-AE19-62706E023703}">
                      <ahyp:hlinkClr xmlns:ahyp="http://schemas.microsoft.com/office/drawing/2018/hyperlinkcolor" val="tx"/>
                    </a:ext>
                  </a:extLst>
                </a:hlinkClick>
              </a:rPr>
              <a:t>As We May Think</a:t>
            </a:r>
            <a:r>
              <a:rPr lang="en-US" dirty="0">
                <a:solidFill>
                  <a:srgbClr val="FFC000"/>
                </a:solidFill>
              </a:rPr>
              <a:t> </a:t>
            </a:r>
            <a:r>
              <a:rPr lang="en-US" dirty="0"/>
              <a:t>by </a:t>
            </a:r>
            <a:r>
              <a:rPr lang="en-US" dirty="0" err="1"/>
              <a:t>Vannevar</a:t>
            </a:r>
            <a:r>
              <a:rPr lang="en-US" dirty="0"/>
              <a:t> Bush</a:t>
            </a:r>
          </a:p>
          <a:p>
            <a:pPr lvl="2"/>
            <a:r>
              <a:rPr lang="en-US" dirty="0">
                <a:solidFill>
                  <a:srgbClr val="FFC000"/>
                </a:solidFill>
                <a:hlinkClick r:id="rId4">
                  <a:extLst>
                    <a:ext uri="{A12FA001-AC4F-418D-AE19-62706E023703}">
                      <ahyp:hlinkClr xmlns:ahyp="http://schemas.microsoft.com/office/drawing/2018/hyperlinkcolor" val="tx"/>
                    </a:ext>
                  </a:extLst>
                </a:hlinkClick>
              </a:rPr>
              <a:t>Tools For Thought</a:t>
            </a:r>
            <a:r>
              <a:rPr lang="en-US" dirty="0">
                <a:solidFill>
                  <a:srgbClr val="FFC000"/>
                </a:solidFill>
              </a:rPr>
              <a:t> </a:t>
            </a:r>
            <a:r>
              <a:rPr lang="en-US" dirty="0"/>
              <a:t>(Ch 9), Engelbart Demo</a:t>
            </a:r>
          </a:p>
          <a:p>
            <a:pPr lvl="1"/>
            <a:r>
              <a:rPr lang="en-US" dirty="0"/>
              <a:t>Listen and Read: </a:t>
            </a:r>
            <a:r>
              <a:rPr lang="en-US" dirty="0">
                <a:solidFill>
                  <a:srgbClr val="FFC000"/>
                </a:solidFill>
                <a:hlinkClick r:id="rId5">
                  <a:extLst>
                    <a:ext uri="{A12FA001-AC4F-418D-AE19-62706E023703}">
                      <ahyp:hlinkClr xmlns:ahyp="http://schemas.microsoft.com/office/drawing/2018/hyperlinkcolor" val="tx"/>
                    </a:ext>
                  </a:extLst>
                </a:hlinkClick>
              </a:rPr>
              <a:t>Of Mice and Men</a:t>
            </a:r>
            <a:r>
              <a:rPr lang="en-US" dirty="0"/>
              <a:t>, 99% Invisible, Episode 149 (21 minutes)</a:t>
            </a:r>
            <a:endParaRPr lang="en-US" sz="1400" dirty="0"/>
          </a:p>
          <a:p>
            <a:pPr lvl="1"/>
            <a:endParaRPr lang="en-US" sz="1400" dirty="0"/>
          </a:p>
          <a:p>
            <a:r>
              <a:rPr lang="en-US" dirty="0"/>
              <a:t>Studio</a:t>
            </a:r>
          </a:p>
          <a:p>
            <a:pPr lvl="1"/>
            <a:r>
              <a:rPr lang="en-US" dirty="0"/>
              <a:t>Half-way review of medium-fi with outside experts</a:t>
            </a:r>
          </a:p>
        </p:txBody>
      </p:sp>
      <p:sp>
        <p:nvSpPr>
          <p:cNvPr id="4" name="Date Placeholder 3"/>
          <p:cNvSpPr>
            <a:spLocks noGrp="1"/>
          </p:cNvSpPr>
          <p:nvPr>
            <p:ph type="dt" sz="half" idx="10"/>
          </p:nvPr>
        </p:nvSpPr>
        <p:spPr/>
        <p:txBody>
          <a:bodyPr/>
          <a:lstStyle/>
          <a:p>
            <a:r>
              <a:rPr lang="en-US"/>
              <a:t>Autumn 2023</a:t>
            </a:r>
          </a:p>
        </p:txBody>
      </p:sp>
      <p:sp>
        <p:nvSpPr>
          <p:cNvPr id="7" name="Footer Placeholder 6"/>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fld id="{50DBB7EE-7F70-4F67-AEEB-7D29BA50B8C2}" type="slidenum">
              <a:rPr lang="en-US"/>
              <a:pPr/>
              <a:t>51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Evaluation</a:t>
            </a:r>
          </a:p>
        </p:txBody>
      </p:sp>
      <p:sp>
        <p:nvSpPr>
          <p:cNvPr id="11270" name="Rectangle 3"/>
          <p:cNvSpPr>
            <a:spLocks noGrp="1" noChangeArrowheads="1"/>
          </p:cNvSpPr>
          <p:nvPr>
            <p:ph idx="1"/>
          </p:nvPr>
        </p:nvSpPr>
        <p:spPr>
          <a:xfrm>
            <a:off x="639234" y="1157990"/>
            <a:ext cx="11195715" cy="5181600"/>
          </a:xfrm>
        </p:spPr>
        <p:txBody>
          <a:bodyPr/>
          <a:lstStyle/>
          <a:p>
            <a:r>
              <a:rPr lang="en-US" dirty="0"/>
              <a:t>About figuring out how to improve design</a:t>
            </a:r>
          </a:p>
          <a:p>
            <a:r>
              <a:rPr lang="en-US" dirty="0"/>
              <a:t>Issues with lo-fi tests?</a:t>
            </a:r>
          </a:p>
        </p:txBody>
      </p:sp>
      <p:sp>
        <p:nvSpPr>
          <p:cNvPr id="4" name="Date Placeholder 3"/>
          <p:cNvSpPr>
            <a:spLocks noGrp="1"/>
          </p:cNvSpPr>
          <p:nvPr>
            <p:ph type="dt" sz="half" idx="10"/>
          </p:nvPr>
        </p:nvSpPr>
        <p:spPr/>
        <p:txBody>
          <a:bodyPr/>
          <a:lstStyle/>
          <a:p>
            <a:r>
              <a:rPr lang="en-US"/>
              <a:t>Autumn 2023</a:t>
            </a:r>
          </a:p>
        </p:txBody>
      </p:sp>
      <p:sp>
        <p:nvSpPr>
          <p:cNvPr id="2" name="Footer Placeholder 1"/>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8ECE2160-65C3-AC45-A33C-E2F8319357D7}" type="slidenum">
              <a:rPr lang="en-US" smtClean="0"/>
              <a:pPr/>
              <a:t>6</a:t>
            </a:fld>
            <a:endParaRPr lang="en-US"/>
          </a:p>
        </p:txBody>
      </p:sp>
      <p:sp>
        <p:nvSpPr>
          <p:cNvPr id="9" name="Rectangle 3"/>
          <p:cNvSpPr txBox="1">
            <a:spLocks noChangeArrowheads="1"/>
          </p:cNvSpPr>
          <p:nvPr/>
        </p:nvSpPr>
        <p:spPr bwMode="auto">
          <a:xfrm>
            <a:off x="6006255" y="2683238"/>
            <a:ext cx="5873663" cy="35651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dirty="0">
                <a:latin typeface="Helvetica Light" pitchFamily="34" charset="0"/>
              </a:rPr>
              <a:t>Not realistic</a:t>
            </a:r>
          </a:p>
          <a:p>
            <a:pPr lvl="1">
              <a:lnSpc>
                <a:spcPct val="90000"/>
              </a:lnSpc>
            </a:pPr>
            <a:r>
              <a:rPr lang="en-US" dirty="0">
                <a:latin typeface="Helvetica Light" pitchFamily="34" charset="0"/>
              </a:rPr>
              <a:t>visuals &amp; performance</a:t>
            </a:r>
          </a:p>
          <a:p>
            <a:pPr marL="457200" lvl="1" indent="0">
              <a:lnSpc>
                <a:spcPct val="90000"/>
              </a:lnSpc>
              <a:buNone/>
            </a:pPr>
            <a:endParaRPr lang="en-US" dirty="0">
              <a:latin typeface="Helvetica Light" pitchFamily="34" charset="0"/>
            </a:endParaRPr>
          </a:p>
          <a:p>
            <a:pPr marL="0" indent="0">
              <a:lnSpc>
                <a:spcPct val="90000"/>
              </a:lnSpc>
              <a:buNone/>
            </a:pPr>
            <a:r>
              <a:rPr lang="en-US" dirty="0">
                <a:latin typeface="Helvetica Light" pitchFamily="34" charset="0"/>
              </a:rPr>
              <a:t>Not on actual interface</a:t>
            </a:r>
          </a:p>
          <a:p>
            <a:pPr lvl="1">
              <a:lnSpc>
                <a:spcPct val="90000"/>
              </a:lnSpc>
            </a:pPr>
            <a:r>
              <a:rPr lang="en-US" dirty="0">
                <a:latin typeface="Helvetica Light" pitchFamily="34" charset="0"/>
              </a:rPr>
              <a:t>can’t test alone</a:t>
            </a:r>
          </a:p>
          <a:p>
            <a:pPr marL="457200" lvl="1" indent="0">
              <a:lnSpc>
                <a:spcPct val="90000"/>
              </a:lnSpc>
              <a:buNone/>
            </a:pPr>
            <a:endParaRPr lang="en-US" dirty="0">
              <a:latin typeface="Helvetica Light" pitchFamily="34" charset="0"/>
            </a:endParaRPr>
          </a:p>
          <a:p>
            <a:pPr marL="0" indent="0">
              <a:lnSpc>
                <a:spcPct val="90000"/>
              </a:lnSpc>
              <a:buNone/>
            </a:pPr>
            <a:r>
              <a:rPr lang="en-US" dirty="0">
                <a:latin typeface="Helvetica Light" pitchFamily="34" charset="0"/>
              </a:rPr>
              <a:t>Need participants</a:t>
            </a:r>
          </a:p>
          <a:p>
            <a:pPr lvl="1">
              <a:lnSpc>
                <a:spcPct val="90000"/>
              </a:lnSpc>
            </a:pPr>
            <a:r>
              <a:rPr lang="en-US" dirty="0">
                <a:latin typeface="Helvetica Light" pitchFamily="34" charset="0"/>
              </a:rPr>
              <a:t>can be hard to find repeatedly</a:t>
            </a:r>
          </a:p>
          <a:p>
            <a:pPr marL="0" indent="0">
              <a:lnSpc>
                <a:spcPct val="90000"/>
              </a:lnSpc>
              <a:buNone/>
            </a:pPr>
            <a:r>
              <a:rPr lang="en-US" sz="2800" dirty="0">
                <a:latin typeface="Helvetica Light" pitchFamily="34" charset="0"/>
              </a:rPr>
              <a:t>	</a:t>
            </a:r>
          </a:p>
        </p:txBody>
      </p:sp>
      <p:pic>
        <p:nvPicPr>
          <p:cNvPr id="14" name="Picture 13">
            <a:extLst>
              <a:ext uri="{FF2B5EF4-FFF2-40B4-BE49-F238E27FC236}">
                <a16:creationId xmlns:a16="http://schemas.microsoft.com/office/drawing/2014/main" id="{6673D394-52BD-2049-BEAA-B41F0E5DCDB9}"/>
              </a:ext>
            </a:extLst>
          </p:cNvPr>
          <p:cNvPicPr>
            <a:picLocks noChangeAspect="1"/>
          </p:cNvPicPr>
          <p:nvPr/>
        </p:nvPicPr>
        <p:blipFill>
          <a:blip r:embed="rId3"/>
          <a:stretch>
            <a:fillRect/>
          </a:stretch>
        </p:blipFill>
        <p:spPr>
          <a:xfrm>
            <a:off x="684204" y="2683238"/>
            <a:ext cx="4274820" cy="3886200"/>
          </a:xfrm>
          <a:prstGeom prst="rect">
            <a:avLst/>
          </a:prstGeom>
        </p:spPr>
      </p:pic>
      <p:pic>
        <p:nvPicPr>
          <p:cNvPr id="15" name="Picture 3" descr="C:\Users\Venkat\Pictures\2012-02-09 001\IMG_0660.JPG">
            <a:extLst>
              <a:ext uri="{FF2B5EF4-FFF2-40B4-BE49-F238E27FC236}">
                <a16:creationId xmlns:a16="http://schemas.microsoft.com/office/drawing/2014/main" id="{47EEFE7B-0DE7-F046-B6CD-DE0C440F80BD}"/>
              </a:ext>
            </a:extLst>
          </p:cNvPr>
          <p:cNvPicPr>
            <a:picLocks noChangeAspect="1" noChangeArrowheads="1"/>
          </p:cNvPicPr>
          <p:nvPr/>
        </p:nvPicPr>
        <p:blipFill>
          <a:blip r:embed="rId4" cstate="print"/>
          <a:srcRect l="26360" t="5530" r="8368" b="17046"/>
          <a:stretch>
            <a:fillRect/>
          </a:stretch>
        </p:blipFill>
        <p:spPr bwMode="auto">
          <a:xfrm>
            <a:off x="5968044" y="2683238"/>
            <a:ext cx="5829301" cy="3886200"/>
          </a:xfrm>
          <a:prstGeom prst="rect">
            <a:avLst/>
          </a:prstGeom>
          <a:noFill/>
        </p:spPr>
      </p:pic>
    </p:spTree>
    <p:extLst>
      <p:ext uri="{BB962C8B-B14F-4D97-AF65-F5344CB8AC3E}">
        <p14:creationId xmlns:p14="http://schemas.microsoft.com/office/powerpoint/2010/main" val="20426018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Evaluation</a:t>
            </a:r>
          </a:p>
        </p:txBody>
      </p:sp>
      <p:sp>
        <p:nvSpPr>
          <p:cNvPr id="11270" name="Rectangle 3"/>
          <p:cNvSpPr>
            <a:spLocks noGrp="1" noChangeArrowheads="1"/>
          </p:cNvSpPr>
          <p:nvPr>
            <p:ph idx="1"/>
          </p:nvPr>
        </p:nvSpPr>
        <p:spPr>
          <a:xfrm>
            <a:off x="639234" y="1157990"/>
            <a:ext cx="11195715" cy="5181600"/>
          </a:xfrm>
        </p:spPr>
        <p:txBody>
          <a:bodyPr/>
          <a:lstStyle/>
          <a:p>
            <a:r>
              <a:rPr lang="en-US" dirty="0"/>
              <a:t>About figuring out how to improve design</a:t>
            </a:r>
          </a:p>
          <a:p>
            <a:r>
              <a:rPr lang="en-US" dirty="0"/>
              <a:t>Issues with lo-fi tests?</a:t>
            </a:r>
          </a:p>
        </p:txBody>
      </p:sp>
      <p:sp>
        <p:nvSpPr>
          <p:cNvPr id="4" name="Date Placeholder 3"/>
          <p:cNvSpPr>
            <a:spLocks noGrp="1"/>
          </p:cNvSpPr>
          <p:nvPr>
            <p:ph type="dt" sz="half" idx="10"/>
          </p:nvPr>
        </p:nvSpPr>
        <p:spPr/>
        <p:txBody>
          <a:bodyPr/>
          <a:lstStyle/>
          <a:p>
            <a:r>
              <a:rPr lang="en-US"/>
              <a:t>Autumn 2023</a:t>
            </a:r>
          </a:p>
        </p:txBody>
      </p:sp>
      <p:sp>
        <p:nvSpPr>
          <p:cNvPr id="2" name="Footer Placeholder 1"/>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p:txBody>
          <a:bodyPr/>
          <a:lstStyle/>
          <a:p>
            <a:fld id="{8ECE2160-65C3-AC45-A33C-E2F8319357D7}" type="slidenum">
              <a:rPr lang="en-US" smtClean="0"/>
              <a:pPr/>
              <a:t>7</a:t>
            </a:fld>
            <a:endParaRPr lang="en-US"/>
          </a:p>
        </p:txBody>
      </p:sp>
      <p:sp>
        <p:nvSpPr>
          <p:cNvPr id="9" name="Rectangle 3"/>
          <p:cNvSpPr txBox="1">
            <a:spLocks noChangeArrowheads="1"/>
          </p:cNvSpPr>
          <p:nvPr/>
        </p:nvSpPr>
        <p:spPr bwMode="auto">
          <a:xfrm>
            <a:off x="6006255" y="2683238"/>
            <a:ext cx="5873663" cy="35651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dirty="0">
                <a:latin typeface="Helvetica Light" pitchFamily="34" charset="0"/>
              </a:rPr>
              <a:t>Not realistic</a:t>
            </a:r>
          </a:p>
          <a:p>
            <a:pPr lvl="1">
              <a:lnSpc>
                <a:spcPct val="90000"/>
              </a:lnSpc>
            </a:pPr>
            <a:r>
              <a:rPr lang="en-US" dirty="0">
                <a:latin typeface="Helvetica Light" pitchFamily="34" charset="0"/>
              </a:rPr>
              <a:t>visuals &amp; performance</a:t>
            </a:r>
          </a:p>
          <a:p>
            <a:pPr marL="457200" lvl="1" indent="0">
              <a:lnSpc>
                <a:spcPct val="90000"/>
              </a:lnSpc>
              <a:buNone/>
            </a:pPr>
            <a:endParaRPr lang="en-US" sz="2000" dirty="0">
              <a:latin typeface="Helvetica Light" pitchFamily="34" charset="0"/>
            </a:endParaRPr>
          </a:p>
          <a:p>
            <a:pPr marL="0" indent="0">
              <a:lnSpc>
                <a:spcPct val="90000"/>
              </a:lnSpc>
              <a:buNone/>
            </a:pPr>
            <a:r>
              <a:rPr lang="en-US" dirty="0">
                <a:latin typeface="Helvetica Light" pitchFamily="34" charset="0"/>
              </a:rPr>
              <a:t>Not on actual interface</a:t>
            </a:r>
          </a:p>
          <a:p>
            <a:pPr lvl="1">
              <a:lnSpc>
                <a:spcPct val="90000"/>
              </a:lnSpc>
            </a:pPr>
            <a:r>
              <a:rPr lang="en-US" dirty="0">
                <a:latin typeface="Helvetica Light" pitchFamily="34" charset="0"/>
              </a:rPr>
              <a:t>participant can’t test alone</a:t>
            </a:r>
          </a:p>
          <a:p>
            <a:pPr marL="457200" lvl="1" indent="0">
              <a:lnSpc>
                <a:spcPct val="90000"/>
              </a:lnSpc>
              <a:buNone/>
            </a:pPr>
            <a:endParaRPr lang="en-US" sz="2000" dirty="0">
              <a:latin typeface="Helvetica Light" pitchFamily="34" charset="0"/>
            </a:endParaRPr>
          </a:p>
          <a:p>
            <a:pPr marL="0" indent="0">
              <a:lnSpc>
                <a:spcPct val="90000"/>
              </a:lnSpc>
              <a:buNone/>
            </a:pPr>
            <a:r>
              <a:rPr lang="en-US" dirty="0">
                <a:latin typeface="Helvetica Light" pitchFamily="34" charset="0"/>
              </a:rPr>
              <a:t>Need participants</a:t>
            </a:r>
          </a:p>
          <a:p>
            <a:pPr lvl="1">
              <a:lnSpc>
                <a:spcPct val="90000"/>
              </a:lnSpc>
            </a:pPr>
            <a:r>
              <a:rPr lang="en-US" dirty="0">
                <a:latin typeface="Helvetica Light" pitchFamily="34" charset="0"/>
              </a:rPr>
              <a:t>can be hard to find repeatedly</a:t>
            </a:r>
          </a:p>
          <a:p>
            <a:pPr marL="0" indent="0">
              <a:lnSpc>
                <a:spcPct val="90000"/>
              </a:lnSpc>
              <a:buNone/>
            </a:pPr>
            <a:r>
              <a:rPr lang="en-US" sz="2800" dirty="0">
                <a:latin typeface="Helvetica Light" pitchFamily="34" charset="0"/>
              </a:rPr>
              <a:t>	</a:t>
            </a:r>
          </a:p>
        </p:txBody>
      </p:sp>
      <p:pic>
        <p:nvPicPr>
          <p:cNvPr id="14" name="Picture 13">
            <a:extLst>
              <a:ext uri="{FF2B5EF4-FFF2-40B4-BE49-F238E27FC236}">
                <a16:creationId xmlns:a16="http://schemas.microsoft.com/office/drawing/2014/main" id="{6673D394-52BD-2049-BEAA-B41F0E5DCDB9}"/>
              </a:ext>
            </a:extLst>
          </p:cNvPr>
          <p:cNvPicPr>
            <a:picLocks noChangeAspect="1"/>
          </p:cNvPicPr>
          <p:nvPr/>
        </p:nvPicPr>
        <p:blipFill>
          <a:blip r:embed="rId3"/>
          <a:stretch>
            <a:fillRect/>
          </a:stretch>
        </p:blipFill>
        <p:spPr>
          <a:xfrm>
            <a:off x="684204" y="2683238"/>
            <a:ext cx="4274820" cy="3886200"/>
          </a:xfrm>
          <a:prstGeom prst="rect">
            <a:avLst/>
          </a:prstGeom>
        </p:spPr>
      </p:pic>
    </p:spTree>
    <p:extLst>
      <p:ext uri="{BB962C8B-B14F-4D97-AF65-F5344CB8AC3E}">
        <p14:creationId xmlns:p14="http://schemas.microsoft.com/office/powerpoint/2010/main" val="516951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p:txBody>
          <a:bodyPr/>
          <a:lstStyle/>
          <a:p>
            <a:r>
              <a:rPr lang="en-US" dirty="0"/>
              <a:t>Heuristic Evaluation</a:t>
            </a:r>
          </a:p>
        </p:txBody>
      </p:sp>
      <p:sp>
        <p:nvSpPr>
          <p:cNvPr id="11270" name="Rectangle 3"/>
          <p:cNvSpPr>
            <a:spLocks noGrp="1" noChangeArrowheads="1"/>
          </p:cNvSpPr>
          <p:nvPr>
            <p:ph idx="1"/>
          </p:nvPr>
        </p:nvSpPr>
        <p:spPr>
          <a:xfrm>
            <a:off x="639234" y="1259174"/>
            <a:ext cx="11382877" cy="5339308"/>
          </a:xfrm>
        </p:spPr>
        <p:txBody>
          <a:bodyPr>
            <a:normAutofit fontScale="92500" lnSpcReduction="10000"/>
          </a:bodyPr>
          <a:lstStyle/>
          <a:p>
            <a:r>
              <a:rPr lang="en-US" dirty="0"/>
              <a:t>Developed by Jakob Nielsen (now famous consulting co.)</a:t>
            </a:r>
          </a:p>
          <a:p>
            <a:endParaRPr lang="en-US" sz="1400" dirty="0"/>
          </a:p>
          <a:p>
            <a:r>
              <a:rPr lang="en-US" dirty="0"/>
              <a:t>Helps find usability problems in a UI design</a:t>
            </a:r>
          </a:p>
          <a:p>
            <a:endParaRPr lang="en-US" sz="1400" dirty="0"/>
          </a:p>
          <a:p>
            <a:r>
              <a:rPr lang="en-US" dirty="0"/>
              <a:t>Key idea: </a:t>
            </a:r>
            <a:r>
              <a:rPr lang="en-US" b="1" i="1" dirty="0">
                <a:solidFill>
                  <a:srgbClr val="FF9300"/>
                </a:solidFill>
              </a:rPr>
              <a:t>small set (3-5) of evaluators </a:t>
            </a:r>
            <a:r>
              <a:rPr lang="en-US" dirty="0"/>
              <a:t>examine UI</a:t>
            </a:r>
          </a:p>
          <a:p>
            <a:pPr lvl="1"/>
            <a:r>
              <a:rPr lang="en-US" dirty="0"/>
              <a:t>independently check for compliance with usability principles (</a:t>
            </a:r>
            <a:r>
              <a:rPr lang="ja-JP" altLang="en-US"/>
              <a:t>“</a:t>
            </a:r>
            <a:r>
              <a:rPr lang="en-US" dirty="0"/>
              <a:t>heuristics</a:t>
            </a:r>
            <a:r>
              <a:rPr lang="ja-JP" altLang="en-US"/>
              <a:t>”</a:t>
            </a:r>
            <a:r>
              <a:rPr lang="en-US" dirty="0"/>
              <a:t>)</a:t>
            </a:r>
          </a:p>
          <a:p>
            <a:pPr lvl="1"/>
            <a:r>
              <a:rPr lang="en-US" dirty="0"/>
              <a:t>evaluators only communicate afterwards</a:t>
            </a:r>
          </a:p>
          <a:p>
            <a:pPr lvl="2"/>
            <a:r>
              <a:rPr lang="en-US" dirty="0"/>
              <a:t>findings are then aggregated</a:t>
            </a:r>
          </a:p>
          <a:p>
            <a:pPr lvl="1"/>
            <a:r>
              <a:rPr lang="en-US" dirty="0"/>
              <a:t>use violations to redesign/fix problems</a:t>
            </a:r>
          </a:p>
          <a:p>
            <a:endParaRPr lang="en-US" sz="1300" dirty="0"/>
          </a:p>
          <a:p>
            <a:r>
              <a:rPr lang="en-US" dirty="0"/>
              <a:t>Can perform on working UI or on sketches</a:t>
            </a:r>
          </a:p>
        </p:txBody>
      </p:sp>
      <p:sp>
        <p:nvSpPr>
          <p:cNvPr id="6"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7"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8ECE2160-65C3-AC45-A33C-E2F8319357D7}" type="slidenum">
              <a:rPr lang="en-US" smtClean="0"/>
              <a:pPr/>
              <a:t>8</a:t>
            </a:fld>
            <a:endParaRPr lang="en-US"/>
          </a:p>
        </p:txBody>
      </p:sp>
    </p:spTree>
    <p:extLst>
      <p:ext uri="{BB962C8B-B14F-4D97-AF65-F5344CB8AC3E}">
        <p14:creationId xmlns:p14="http://schemas.microsoft.com/office/powerpoint/2010/main" val="7565006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0">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70">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270">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7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7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dirty="0"/>
              <a:t>Why Multiple Evaluators?</a:t>
            </a:r>
          </a:p>
        </p:txBody>
      </p:sp>
      <p:sp>
        <p:nvSpPr>
          <p:cNvPr id="509955" name="Rectangle 3"/>
          <p:cNvSpPr>
            <a:spLocks noGrp="1" noChangeArrowheads="1"/>
          </p:cNvSpPr>
          <p:nvPr>
            <p:ph sz="half" idx="1"/>
          </p:nvPr>
        </p:nvSpPr>
        <p:spPr>
          <a:xfrm>
            <a:off x="7045376" y="1600200"/>
            <a:ext cx="4886794" cy="4998282"/>
          </a:xfrm>
        </p:spPr>
        <p:txBody>
          <a:bodyPr/>
          <a:lstStyle/>
          <a:p>
            <a:r>
              <a:rPr lang="en-US" sz="3200" dirty="0"/>
              <a:t>Every evaluator doesn’t find every problem</a:t>
            </a:r>
          </a:p>
          <a:p>
            <a:endParaRPr lang="en-US" sz="3200" dirty="0"/>
          </a:p>
          <a:p>
            <a:r>
              <a:rPr lang="en-US" sz="3200" dirty="0"/>
              <a:t>Good evaluators find both easy &amp; hard to find problems</a:t>
            </a:r>
          </a:p>
        </p:txBody>
      </p:sp>
      <p:sp>
        <p:nvSpPr>
          <p:cNvPr id="7" name="Rectangle 5"/>
          <p:cNvSpPr>
            <a:spLocks noGrp="1" noChangeArrowheads="1"/>
          </p:cNvSpPr>
          <p:nvPr>
            <p:ph type="dt" sz="half" idx="10"/>
          </p:nvPr>
        </p:nvSpPr>
        <p:spPr/>
        <p:txBody>
          <a:bodyPr/>
          <a:lstStyle>
            <a:lvl1pPr>
              <a:defRPr/>
            </a:lvl1pPr>
          </a:lstStyle>
          <a:p>
            <a:r>
              <a:rPr lang="en-US"/>
              <a:t>Autumn 2023</a:t>
            </a:r>
            <a:endParaRPr lang="en-US" dirty="0"/>
          </a:p>
        </p:txBody>
      </p:sp>
      <p:sp>
        <p:nvSpPr>
          <p:cNvPr id="8" name="Rectangle 6"/>
          <p:cNvSpPr>
            <a:spLocks noGrp="1" noChangeArrowheads="1"/>
          </p:cNvSpPr>
          <p:nvPr>
            <p:ph type="ftr" sz="quarter" idx="11"/>
          </p:nvPr>
        </p:nvSpPr>
        <p:spPr/>
        <p:txBody>
          <a:bodyPr/>
          <a:lstStyle>
            <a:lvl1pPr>
              <a:defRPr/>
            </a:lvl1pPr>
          </a:lstStyle>
          <a:p>
            <a:r>
              <a:rPr lang="en-US"/>
              <a:t>dt+UX: Design Thinking for User Experience Design, Prototyping &amp; Evaluation</a:t>
            </a:r>
            <a:endParaRPr lang="en-US" dirty="0"/>
          </a:p>
        </p:txBody>
      </p:sp>
      <p:sp>
        <p:nvSpPr>
          <p:cNvPr id="2" name="Slide Number Placeholder 1"/>
          <p:cNvSpPr>
            <a:spLocks noGrp="1"/>
          </p:cNvSpPr>
          <p:nvPr>
            <p:ph type="sldNum" sz="quarter" idx="12"/>
          </p:nvPr>
        </p:nvSpPr>
        <p:spPr/>
        <p:txBody>
          <a:bodyPr/>
          <a:lstStyle/>
          <a:p>
            <a:fld id="{BA7C3ACB-A8C0-0143-84B9-3973830B5C1F}" type="slidenum">
              <a:rPr lang="en-US" smtClean="0"/>
              <a:pPr/>
              <a:t>9</a:t>
            </a:fld>
            <a:endParaRPr lang="en-US"/>
          </a:p>
        </p:txBody>
      </p:sp>
      <p:pic>
        <p:nvPicPr>
          <p:cNvPr id="12295" name="Picture 4" descr="heuristic_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 y="1486516"/>
            <a:ext cx="6892659" cy="50520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699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9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99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5" grpId="0" build="p"/>
    </p:bldLst>
  </p:timing>
</p:sld>
</file>

<file path=ppt/theme/theme1.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05-prototyping</Template>
  <TotalTime>16258</TotalTime>
  <Words>7766</Words>
  <Application>Microsoft Macintosh PowerPoint</Application>
  <PresentationFormat>Widescreen</PresentationFormat>
  <Paragraphs>847</Paragraphs>
  <Slides>51</Slides>
  <Notes>51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Arial Black</vt:lpstr>
      <vt:lpstr>Gill Sans Light</vt:lpstr>
      <vt:lpstr>Helvetica</vt:lpstr>
      <vt:lpstr>Helvetica Light</vt:lpstr>
      <vt:lpstr>Helvetica Neue</vt:lpstr>
      <vt:lpstr>Neutra Text</vt:lpstr>
      <vt:lpstr>Neutra Text Light</vt:lpstr>
      <vt:lpstr>Neutra Text Light Demi</vt:lpstr>
      <vt:lpstr>proxima nova</vt:lpstr>
      <vt:lpstr>Slack-Lato</vt:lpstr>
      <vt:lpstr>Times New Roman</vt:lpstr>
      <vt:lpstr>4_Summer HCI</vt:lpstr>
      <vt:lpstr>Heuristic Evaluation</vt:lpstr>
      <vt:lpstr>Hall of Fame or Shame?</vt:lpstr>
      <vt:lpstr>Hall of Shame!</vt:lpstr>
      <vt:lpstr>Heuristic Evaluation</vt:lpstr>
      <vt:lpstr>Outline</vt:lpstr>
      <vt:lpstr>Evaluation</vt:lpstr>
      <vt:lpstr>Evaluation</vt:lpstr>
      <vt:lpstr>Heuristic Evaluation</vt:lpstr>
      <vt:lpstr>Why Multiple Evaluators?</vt:lpstr>
      <vt:lpstr>Heuristics</vt:lpstr>
      <vt:lpstr>Heuristics (cont.)</vt:lpstr>
      <vt:lpstr>Heuristics (cont.)</vt:lpstr>
      <vt:lpstr>Heuristics (cont.)</vt:lpstr>
      <vt:lpstr>Heuristics (cont.)</vt:lpstr>
      <vt:lpstr>Heuristics (cont.)</vt:lpstr>
      <vt:lpstr>Good Error Messages</vt:lpstr>
      <vt:lpstr>H10 – Help &amp; Documentation</vt:lpstr>
      <vt:lpstr>H11* – Accessible Design</vt:lpstr>
      <vt:lpstr>H11* – Accessible Design</vt:lpstr>
      <vt:lpstr>H12* – Value Alignment &amp; Inclusion </vt:lpstr>
      <vt:lpstr>H12* – Value Alignment &amp; Inclusion </vt:lpstr>
      <vt:lpstr>PowerPoint Presentation</vt:lpstr>
      <vt:lpstr>PowerPoint Presentation</vt:lpstr>
      <vt:lpstr>Experimental Measures</vt:lpstr>
      <vt:lpstr>Heuristic Violation Examples</vt:lpstr>
      <vt:lpstr>Severity Ratings</vt:lpstr>
      <vt:lpstr>Severity Ratings Example</vt:lpstr>
      <vt:lpstr>PowerPoint Presentation</vt:lpstr>
      <vt:lpstr>Problems Found this Year</vt:lpstr>
      <vt:lpstr>Problems Found Last Year</vt:lpstr>
      <vt:lpstr>Problems Found Last Year</vt:lpstr>
      <vt:lpstr>Problems Found Last Year</vt:lpstr>
      <vt:lpstr>Problems Found Two Years Ago</vt:lpstr>
      <vt:lpstr>Decreasing Returns</vt:lpstr>
      <vt:lpstr>Heuristic Evaluation Summary</vt:lpstr>
      <vt:lpstr>Speech UI Heuristics</vt:lpstr>
      <vt:lpstr>Speech UI Heuristics</vt:lpstr>
      <vt:lpstr>Administrivia</vt:lpstr>
      <vt:lpstr>Grading on Last Assignment</vt:lpstr>
      <vt:lpstr>PowerPoint Presentation</vt:lpstr>
      <vt:lpstr>E X E R C I S E</vt:lpstr>
      <vt:lpstr>PowerPoint Presentation</vt:lpstr>
      <vt:lpstr>PowerPoint Presentation</vt:lpstr>
      <vt:lpstr>PowerPoint Presentation</vt:lpstr>
      <vt:lpstr>PowerPoint Presentation</vt:lpstr>
      <vt:lpstr>PowerPoint Presentation</vt:lpstr>
      <vt:lpstr>Problems Found Last Year</vt:lpstr>
      <vt:lpstr>Problems Found Two Years Ago</vt:lpstr>
      <vt:lpstr>Further Reading Heuristic Evaluation</vt:lpstr>
      <vt:lpstr>Exit Ticket http://bit.ly/CS147-2023au-exit-ticket-6-937 </vt:lpstr>
      <vt:lpstr>Next Time</vt:lpstr>
    </vt:vector>
  </TitlesOfParts>
  <Manager/>
  <Company>Berkeley Summer Engineering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Heuristic Evaluation</dc:title>
  <dc:subject>User Interface Design, Prototyping, and Evaluation</dc:subject>
  <dc:creator>James Landay</dc:creator>
  <cp:keywords>usability, interface design, interaction design, user interface, user interface design, think-aloud, cognitive walkthrough, usability evaluation</cp:keywords>
  <dc:description/>
  <cp:lastModifiedBy>James A Landay</cp:lastModifiedBy>
  <cp:revision>723</cp:revision>
  <cp:lastPrinted>2021-02-22T21:34:30Z</cp:lastPrinted>
  <dcterms:created xsi:type="dcterms:W3CDTF">1997-02-10T23:02:31Z</dcterms:created>
  <dcterms:modified xsi:type="dcterms:W3CDTF">2023-11-13T20:51:27Z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http://www.cs.berkeley.edu/~landay</vt:lpwstr>
  </property>
  <property fmtid="{D5CDD505-2E9C-101B-9397-08002B2CF9AE}" pid="9" name="Other">
    <vt:lpwstr>CS 160, Fall '2000_x000d_
User Interface Design, Prototyping, &amp; Evaluation_x000d_
UC Berkeley</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vt:lpwstr>
  </property>
</Properties>
</file>