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06" r:id="rId1"/>
  </p:sldMasterIdLst>
  <p:notesMasterIdLst>
    <p:notesMasterId r:id="rId57"/>
  </p:notesMasterIdLst>
  <p:handoutMasterIdLst>
    <p:handoutMasterId r:id="rId58"/>
  </p:handoutMasterIdLst>
  <p:sldIdLst>
    <p:sldId id="751" r:id="rId2"/>
    <p:sldId id="812" r:id="rId3"/>
    <p:sldId id="814" r:id="rId4"/>
    <p:sldId id="810" r:id="rId5"/>
    <p:sldId id="761" r:id="rId6"/>
    <p:sldId id="713" r:id="rId7"/>
    <p:sldId id="762" r:id="rId8"/>
    <p:sldId id="777" r:id="rId9"/>
    <p:sldId id="776" r:id="rId10"/>
    <p:sldId id="811" r:id="rId11"/>
    <p:sldId id="763" r:id="rId12"/>
    <p:sldId id="764" r:id="rId13"/>
    <p:sldId id="616" r:id="rId14"/>
    <p:sldId id="617" r:id="rId15"/>
    <p:sldId id="618" r:id="rId16"/>
    <p:sldId id="619" r:id="rId17"/>
    <p:sldId id="597" r:id="rId18"/>
    <p:sldId id="598" r:id="rId19"/>
    <p:sldId id="594" r:id="rId20"/>
    <p:sldId id="595" r:id="rId21"/>
    <p:sldId id="600" r:id="rId22"/>
    <p:sldId id="602" r:id="rId23"/>
    <p:sldId id="652" r:id="rId24"/>
    <p:sldId id="808" r:id="rId25"/>
    <p:sldId id="809" r:id="rId26"/>
    <p:sldId id="815" r:id="rId27"/>
    <p:sldId id="589" r:id="rId28"/>
    <p:sldId id="642" r:id="rId29"/>
    <p:sldId id="654" r:id="rId30"/>
    <p:sldId id="590" r:id="rId31"/>
    <p:sldId id="623" r:id="rId32"/>
    <p:sldId id="621" r:id="rId33"/>
    <p:sldId id="712" r:id="rId34"/>
    <p:sldId id="820" r:id="rId35"/>
    <p:sldId id="767" r:id="rId36"/>
    <p:sldId id="835" r:id="rId37"/>
    <p:sldId id="822" r:id="rId38"/>
    <p:sldId id="805" r:id="rId39"/>
    <p:sldId id="807" r:id="rId40"/>
    <p:sldId id="823" r:id="rId41"/>
    <p:sldId id="824" r:id="rId42"/>
    <p:sldId id="831" r:id="rId43"/>
    <p:sldId id="829" r:id="rId44"/>
    <p:sldId id="832" r:id="rId45"/>
    <p:sldId id="825" r:id="rId46"/>
    <p:sldId id="259" r:id="rId47"/>
    <p:sldId id="817" r:id="rId48"/>
    <p:sldId id="258" r:id="rId49"/>
    <p:sldId id="826" r:id="rId50"/>
    <p:sldId id="827" r:id="rId51"/>
    <p:sldId id="828" r:id="rId52"/>
    <p:sldId id="264" r:id="rId53"/>
    <p:sldId id="830" r:id="rId54"/>
    <p:sldId id="833" r:id="rId55"/>
    <p:sldId id="834" r:id="rId56"/>
  </p:sldIdLst>
  <p:sldSz cx="12192000" cy="6858000"/>
  <p:notesSz cx="7200900" cy="95123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122"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243"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364"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486"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5607" algn="l" defTabSz="457122" rtl="0" eaLnBrk="1" latinLnBrk="0" hangingPunct="1">
      <a:defRPr sz="2400" kern="1200">
        <a:solidFill>
          <a:schemeClr val="tx1"/>
        </a:solidFill>
        <a:latin typeface="Times New Roman" charset="0"/>
        <a:ea typeface="ＭＳ Ｐゴシック" charset="0"/>
        <a:cs typeface="+mn-cs"/>
      </a:defRPr>
    </a:lvl6pPr>
    <a:lvl7pPr marL="2742728" algn="l" defTabSz="457122" rtl="0" eaLnBrk="1" latinLnBrk="0" hangingPunct="1">
      <a:defRPr sz="2400" kern="1200">
        <a:solidFill>
          <a:schemeClr val="tx1"/>
        </a:solidFill>
        <a:latin typeface="Times New Roman" charset="0"/>
        <a:ea typeface="ＭＳ Ｐゴシック" charset="0"/>
        <a:cs typeface="+mn-cs"/>
      </a:defRPr>
    </a:lvl7pPr>
    <a:lvl8pPr marL="3199849" algn="l" defTabSz="457122" rtl="0" eaLnBrk="1" latinLnBrk="0" hangingPunct="1">
      <a:defRPr sz="2400" kern="1200">
        <a:solidFill>
          <a:schemeClr val="tx1"/>
        </a:solidFill>
        <a:latin typeface="Times New Roman" charset="0"/>
        <a:ea typeface="ＭＳ Ｐゴシック" charset="0"/>
        <a:cs typeface="+mn-cs"/>
      </a:defRPr>
    </a:lvl8pPr>
    <a:lvl9pPr marL="3656971" algn="l" defTabSz="457122"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36" userDrawn="1">
          <p15:clr>
            <a:srgbClr val="A4A3A4"/>
          </p15:clr>
        </p15:guide>
        <p15:guide id="2" pos="3841" userDrawn="1">
          <p15:clr>
            <a:srgbClr val="A4A3A4"/>
          </p15:clr>
        </p15:guide>
      </p15:sldGuideLst>
    </p:ext>
    <p:ext uri="{2D200454-40CA-4A62-9FC3-DE9A4176ACB9}">
      <p15:notesGuideLst xmlns:p15="http://schemas.microsoft.com/office/powerpoint/2012/main">
        <p15:guide id="1" orient="horz" pos="2221">
          <p15:clr>
            <a:srgbClr val="A4A3A4"/>
          </p15:clr>
        </p15:guide>
        <p15:guide id="2" pos="297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se" initials="c" lastIdx="2" clrIdx="0"/>
  <p:cmAuthor id="1" name="Taylor Lallas"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184DA5"/>
    <a:srgbClr val="F2F2F2"/>
    <a:srgbClr val="7F7F7F"/>
    <a:srgbClr val="81190A"/>
    <a:srgbClr val="E3482C"/>
    <a:srgbClr val="E5642F"/>
    <a:srgbClr val="1A2F9E"/>
    <a:srgbClr val="3D699D"/>
    <a:srgbClr val="7888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40" autoAdjust="0"/>
    <p:restoredTop sz="68759" autoAdjust="0"/>
  </p:normalViewPr>
  <p:slideViewPr>
    <p:cSldViewPr snapToGrid="0" showGuides="1">
      <p:cViewPr varScale="1">
        <p:scale>
          <a:sx n="79" d="100"/>
          <a:sy n="79" d="100"/>
        </p:scale>
        <p:origin x="2008" y="200"/>
      </p:cViewPr>
      <p:guideLst>
        <p:guide orient="horz" pos="2136"/>
        <p:guide pos="3841"/>
      </p:guideLst>
    </p:cSldViewPr>
  </p:slideViewPr>
  <p:outlineViewPr>
    <p:cViewPr>
      <p:scale>
        <a:sx n="33" d="100"/>
        <a:sy n="33" d="100"/>
      </p:scale>
      <p:origin x="0" y="0"/>
    </p:cViewPr>
    <p:sldLst>
      <p:sld r:id="rId1" collapse="1"/>
    </p:sldLst>
  </p:outlineViewPr>
  <p:notesTextViewPr>
    <p:cViewPr>
      <p:scale>
        <a:sx n="125" d="100"/>
        <a:sy n="125" d="100"/>
      </p:scale>
      <p:origin x="0" y="0"/>
    </p:cViewPr>
  </p:notesTextViewPr>
  <p:sorterViewPr>
    <p:cViewPr>
      <p:scale>
        <a:sx n="1" d="1"/>
        <a:sy n="1" d="1"/>
      </p:scale>
      <p:origin x="0" y="-2184"/>
    </p:cViewPr>
  </p:sorterViewPr>
  <p:notesViewPr>
    <p:cSldViewPr snapToGrid="0" showGuides="1">
      <p:cViewPr>
        <p:scale>
          <a:sx n="120" d="100"/>
          <a:sy n="120" d="100"/>
        </p:scale>
        <p:origin x="5088" y="592"/>
      </p:cViewPr>
      <p:guideLst>
        <p:guide orient="horz" pos="2221"/>
        <p:guide pos="297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4079876" y="9037638"/>
            <a:ext cx="2593582" cy="355744"/>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algn="r" defTabSz="977900" eaLnBrk="0" hangingPunct="0">
              <a:defRPr sz="1000" i="1"/>
            </a:lvl1pPr>
          </a:lstStyle>
          <a:p>
            <a:fld id="{397606FF-3D8F-7A4D-962D-73E132A3CCAD}" type="slidenum">
              <a:rPr lang="en-US"/>
              <a:pPr/>
              <a:t>‹#›</a:t>
            </a:fld>
            <a:endParaRPr lang="en-US"/>
          </a:p>
        </p:txBody>
      </p:sp>
      <p:sp>
        <p:nvSpPr>
          <p:cNvPr id="7" name="Header Placeholder 1"/>
          <p:cNvSpPr>
            <a:spLocks noGrp="1"/>
          </p:cNvSpPr>
          <p:nvPr>
            <p:ph type="hdr" sz="quarter"/>
          </p:nvPr>
        </p:nvSpPr>
        <p:spPr>
          <a:xfrm>
            <a:off x="-1" y="-1"/>
            <a:ext cx="5207093" cy="851223"/>
          </a:xfrm>
          <a:prstGeom prst="rect">
            <a:avLst/>
          </a:prstGeom>
        </p:spPr>
        <p:txBody>
          <a:bodyPr vert="horz" lIns="91440" tIns="45720" rIns="91440" bIns="45720" rtlCol="0"/>
          <a:lstStyle>
            <a:lvl1pPr algn="l">
              <a:defRPr sz="1200"/>
            </a:lvl1pPr>
          </a:lstStyle>
          <a:p>
            <a:r>
              <a:rPr lang="en-US" dirty="0" err="1"/>
              <a:t>dt+UX</a:t>
            </a:r>
            <a:r>
              <a:rPr lang="en-US" dirty="0"/>
              <a:t> – Design Thinking for User Experience Design, Prototyping &amp; Evaluation</a:t>
            </a:r>
            <a:br>
              <a:rPr lang="en-US" dirty="0"/>
            </a:br>
            <a:r>
              <a:rPr lang="en-US" dirty="0"/>
              <a:t>Autumn 2023</a:t>
            </a:r>
          </a:p>
          <a:p>
            <a:r>
              <a:rPr lang="en-US" dirty="0"/>
              <a:t>Prof. James A. Landay</a:t>
            </a:r>
            <a:br>
              <a:rPr lang="en-US" dirty="0"/>
            </a:br>
            <a:r>
              <a:rPr lang="en-US" dirty="0"/>
              <a:t>Stanford University</a:t>
            </a:r>
          </a:p>
        </p:txBody>
      </p:sp>
    </p:spTree>
    <p:extLst>
      <p:ext uri="{BB962C8B-B14F-4D97-AF65-F5344CB8AC3E}">
        <p14:creationId xmlns:p14="http://schemas.microsoft.com/office/powerpoint/2010/main" val="582138290"/>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996" userDrawn="1">
          <p15:clr>
            <a:srgbClr val="F26B43"/>
          </p15:clr>
        </p15:guide>
        <p15:guide id="2" pos="2268"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4T18:44:12.901"/>
    </inkml:context>
    <inkml:brush xml:id="br0">
      <inkml:brushProperty name="width" value="0.07056" units="cm"/>
      <inkml:brushProperty name="height" value="0.07056" units="cm"/>
      <inkml:brushProperty name="color" value="#E71224"/>
    </inkml:brush>
  </inkml:definitions>
  <inkml:trace contextRef="#ctx0" brushRef="#br0">6379 552 24575,'-72'-18'0,"23"8"0,-5-1 0,-19-6 0,-7 0-1093,13 5 1,-3 0 0,-2 0 832,-10-3 0,-3-1 1,-1 0-396,-8 1 1,-3 0-1,0 0 655,23 4 0,-2-1 0,1 0 0,2 1 0,-15-2 0,1 0 0,0 0-187,-7-1 1,-1 0 0,1 1 186,13 4 0,1 2 0,-2 0 0,-10-2 0,-3 1 0,1 1 0,0 3 0,1 1 0,-1 2 0,0 0 0,0 2 0,0 0 0,-1 0 0,1 1 0,-1 1 0,0 2 0,0 1 0,1-1 0,2 0 0,1-2 0,0 1 0,-2 0 0,1 0 0,0 0 0,2-2 0,0-1 0,0-1 0,-2-1 0,1-2 0,0 0 0,6 0 0,0-2 0,-3 0-313,10-1 1,-5 0 0,3-1-1,7 1 313,-15-2 0,5 1 738,-20-2 0,16 3-738,45 6 2298,4 1-2298,-4 5 2213,-16 4-2213,-11 6 1842,-12 7-1842,1 9 0,1 13 0,10 10 0,10 13 0,13 7 0,9 6 0,9 0 0,4 9 0,9-5 0,7 7 0,14 4 0,4-45 0,4-1 0,7 3 0,4-1 0,6 2 0,5-2 0,5 1 0,5-2-587,10 3 0,5 0 587,9 5 0,7 0-935,-12-17 1,4 0 0,5-2 934,-7-5 0,4-1 0,3-1 0,3-3-656,-5-4 1,3-2-1,3-2 1,2 0 0,3-1 465,0-2 1,4 0-1,2-1 1,1-1 0,-1 0-1,0-1 190,-5-2 0,-1 0 0,0-1 0,0-1 0,2 0 0,2 0 0,-2 0 0,2-1 0,2-1 0,0 1 0,-1-1 0,-3 0 0,-2 0 0,11 2 0,-4-1 0,-1 1 0,-2-1 0,-2-1 0,14 3 0,-1-1 0,-3 0 0,-5 1-300,8 0 0,-5 1 0,-8 0 300,-1 2 0,-6 0 238,0 1 1,-3 0-239,-15-2 0,-2 1 0,4 1 0,1 1 0,3-2 0,3 0 517,20 3 1,5-1-518,-30-7 0,2-1 0,4 0 725,20 0 1,5-1 0,1-2-726,1-3 0,1-1 0,0-2 0,-22 0 0,1-1 0,0-1 0,1-2 0,6-2 0,2-2 0,-1-2 0,-3-2 0,10-5 0,-4-2 0,-1-3 9,2-1 0,-1-3 1,-5-1-10,10-8 0,-9-2 65,-14 1 0,-8-2-65,14-20 1121,-13-8-1121,-25 5 2672,-13-16-2672,-5-4 1477,-5-14-1477,1 8 0,-11 37 0,-2-2 0,-1-1 0,-4-2 0,-5-15 0,-4-2 0,-2 5 0,-4 1-286,-11-12 1,-6 1 285,-1 12 0,-5 2 0,-11-9 0,-3 2 0,2 10 0,-5 1-689,5 13 0,-4-2 0,-3 2 689,-4 0 0,-2 1 0,-5 0-582,6 5 0,-4 0 0,-1 1 0,1 1 582,-16-7 0,1 2 0,-3 3 0,16 9 0,-2 0 0,0 3 0,2 2 0,-9 1 0,2 3 0,0 1-305,-1 1 0,-1 1 1,4 3 304,-15-2 0,4 4 129,6 3 0,5 3-129,19 1 0,2 1 859,0 2 0,3 0-859,-16-2 2489,28 3-2489,29 5 1198,11 4-1198,6 5 391,2 3-391,-2-1 0,-2 2 0,-4-10 0,0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4T18:44:16.906"/>
    </inkml:context>
    <inkml:brush xml:id="br0">
      <inkml:brushProperty name="width" value="0.07056" units="cm"/>
      <inkml:brushProperty name="height" value="0.07056" units="cm"/>
      <inkml:brushProperty name="color" value="#E71224"/>
    </inkml:brush>
  </inkml:definitions>
  <inkml:trace contextRef="#ctx0" brushRef="#br0">6739 355 24575,'-35'-6'0,"-3"1"0,-6 2 0,-19 0 0,-23-3 0,31 3 0,-3 0 0,-2-3 0,-4-1-688,-19-1 1,-5-1 687,-7-4 0,-5 0-657,23 5 0,-2-1 1,0 1 656,-3-3 0,0 0 0,0 1 0,-3 2 0,-1 0 0,1 0 0,5 2 0,0-1 0,0 1 0,-3-1 0,-1 0 0,-1 1 0,1 1 0,-1 2 0,0 0 0,2-2 0,-1 0 0,1 0 0,-3 1 0,0 0 0,-1 1 0,3 0 0,-1 0 0,2 0 0,2 1 0,1-1 0,0 2 0,-1 0 0,1 0 0,0 1 0,4 0 0,2 0 0,0 0-472,4 2 1,1 0 0,-1 0 471,-6 0 0,-1 0 0,1 0 0,7 2 0,1 0 0,-1 1 0,-5-2 0,0 1 0,1 0-349,-23 3 1,4 0 348,9-2 0,3 1 0,9 3 0,2 0 510,6-1 1,2 1-511,5 2 0,3 1 922,3-1 1,1 1-923,-40 12 1609,-1 3-1609,-5-2 0,7 0 0,39-9 0,0 2 0,-39 21 0,41-15 0,0 3 0,-1 2 0,1 3 0,2 2 0,2 2 0,-1 5 0,1 2 0,3 1 0,2 2 0,0 2 0,2 2 0,3 0 0,2 1 0,4-2 0,2 1 452,6-2 1,3 0-453,-1 41 76,24-6-76,28 3 0,-4-44 0,7-3 0,5-2 0,7-3-970,30 5 1,12-4 969,-20-13 0,4-3 0,5 0-820,-3-2 1,5 1 0,3-1 0,1-1 743,-10-2 1,1 0 0,2-1 0,0 0-1,0 1 76,3 0 0,1 1 0,0-1 0,0 0 0,-1 1 0,-3-1 0,0-1 0,0 1 0,-1 0 0,-2-1 0,13 2 0,-1-1 0,-2 0 0,-2 1-448,-7-2 1,-2 1 0,-2-2 0,0 0 447,15-1 0,-3-2 0,0 1 0,-3 2 0,-1 0 0,0 0 0,0-3 0,0-2 0,0 1 0,5 0 0,0 1 0,1-2 0,4-1 0,1-1 0,2-1-471,-18-1 1,1 0 0,1-1 0,-1-1 470,20 0 0,-2-1 0,3-1 0,-16 0 0,3-1 0,-1 0 0,0 0 0,-6-1 0,-1 1 0,0-1 0,0-1 0,4 0 0,1-1 0,0 0 0,-1 0 0,-1 0 0,0 0 0,-1-1 0,0 0 0,20-3 0,-2 0 0,-2-1 28,-9 1 1,-1-1 0,-3-2-29,-8 1 0,-2-2 0,-3-1 1091,20-8 1,-4-2-1092,-9-1 0,-4-2 0,-2-1 0,-3-1 0,-6 1 0,-3-1 921,-4 1 1,-2 0-922,-6 2 0,-4 0 2569,29-20-2569,-11-1 1722,-11-1-1722,0-7 860,-4-3-860,-3-3 0,-6-2 0,-6-7 0,-11-9 0,-18-14 0,-11 39 0,-7-2-442,-13-7 0,-9 0 442,-14-6 0,-9 3-582,12 19 0,-4 3 1,-3 1 581,-7-2 0,-2 3 0,-1 3 0,5 5 0,0 4 0,-1 1 0,-7-1 0,-2 2 0,1 3 0,-24-3 0,0 5 0,26 6 0,-2 1 0,1 0 0,1 2 0,1 0 0,0 0-405,-28-5 0,3 1 405,8 0 0,3 0 0,9 4 0,3 0-1,9 1 1,3 1 0,3 2 0,2 1 769,-39-9-769,22 7 1741,20 4-1741,25 5 928,14 3-928,7 4 2,3 5-2,0 5 0,0 3 0,0 0 0,-2-2 0,1-1 0,0-7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4T18:44:19.303"/>
    </inkml:context>
    <inkml:brush xml:id="br0">
      <inkml:brushProperty name="width" value="0.07056" units="cm"/>
      <inkml:brushProperty name="height" value="0.07056" units="cm"/>
      <inkml:brushProperty name="color" value="#E71224"/>
    </inkml:brush>
  </inkml:definitions>
  <inkml:trace contextRef="#ctx0" brushRef="#br0">3051 129 24575,'-96'-6'0,"0"1"0,0 0 0,-1-2 0,-1 1 0,2-1-824,6-1 1,4 0 823,8 2 0,4-1 0,13 2 0,2-1 267,7 2 0,2 1-267,-30-2 272,5 2-272,6 1 0,-7 1 0,-1-1 841,0 1-841,-7 0 0,5 5 0,-13 3 0,-4 5 0,46-4 0,0 0 0,-4 0 0,1 2 0,3 0 0,1 2 0,-45 13 0,6 7 0,5 8 0,38-14 0,1 3 0,-2 2 0,0 4 0,-1 3 0,2 1 0,3-1 0,3 1 0,0 4 0,4 0 0,-18 38 0,31-35 0,4 2 0,-2 46 0,16-44 0,4 1 0,5 2 0,4 0 0,7 4 0,4 0 0,5 4 0,6-1 0,8 2 0,4-1 0,4-1 0,2-1-323,4-3 1,1-2 322,-1-2 0,2-1 0,-1-1 0,1-2 0,-2-1 0,0-3 0,-4-5 0,1-3 0,6 1 0,4-4 0,10 0 0,5-3-776,-7-6 1,5-2 0,5 1 775,-7-2 0,4-1 0,3 0 0,2-1-656,-5-3 1,2-1-1,2-1 1,2 0 0,1 0 456,11 2 1,1 0-1,3 0 1,1-1 0,1-1-349,-11-3 1,1-1 0,2-1 0,0 0 0,0-1 0,0 1 444,1 0 1,0 0 0,1 0 0,0-1 0,0 0-1,0-1 102,2 0 0,0-1 0,0-1 0,1-1 0,-2 1 0,0-1 0,-4 0 0,0 0 0,-1 0 0,-1-1 0,1 0 0,-1-1-349,-2-1 0,0-1 0,-1 1 0,1-2 0,-2 0 0,0 0 349,12-1 0,0-1 0,-1-1 0,-1 0 0,-2-2-127,-5 0 0,-1-1 1,-1-2-1,-2 0 1,0-1 126,13-3 0,-1-1 0,-2-2 0,-3 0 259,-12 2 1,-4-1-1,0 0 1,-1-1-260,21-8 0,-2 0 0,-2-1 0,-12 4 0,-3 1 0,2-2 0,6-3 0,0-1 0,0 0 724,-6 1 1,0 0 0,-2-1-725,-1-2 0,0-1 0,-3-1 0,-3 0 0,-2-2 0,-2 0 1305,19-17 0,-5-2-1305,-4-2 0,-7-3 0,-13-1 0,-6-2 1290,-11 3 0,-6-2-1290,-7-2 0,-6-1 1077,-7 6 0,-6-1-1077,-4 1 0,-4 1 1762,-11-40-1762,-7 40 0,-8 0 0,-10 2 0,-7 2 23,-12-5 1,-6 3-24,-11 2 0,-3 4 0,-3 8 0,-2 4 0,-5 4 0,-3 4-515,-5 3 1,-2 1 514,30 7 0,-1 0 0,-2 0-770,-10-2 1,-3-1 0,-1-1 769,-6-3 0,-1-2 0,-2 1-622,15 5 0,-1 0 0,0 0 0,-1 0 622,1-1 0,0 0 0,0-1 0,2 3 0,-21-3 0,1 2 0,3 1-209,5 1 1,1 0 0,4 2 208,14 3 0,2 2 0,0 1 0,-5 0 0,0 1 0,2 1 143,-21 0 0,2 2-143,-8 2 0,1 4 0,6 2 0,2 4 0,3 6 0,1 2 0,1 3 0,0 3 0,0 6 0,1 2 0,-1-1 0,1 2 0,4 0 0,2-1 0,2-4 0,1-2 780,3-1 0,2-3-780,6-6 0,1-2 0,0 0 0,2-1 2720,-36-1-2720,1-2 1730,16-4-1730,-8-3 1180,4 1-1180,1-2 461,6 0-461,3 0 0,1 0 0,-2 0 0,2 0 0,4 1 0,11 1 0,13 0 0,17 1 0,11-2 0,14 2 0,2-2 0,3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21025" cy="476251"/>
          </a:xfrm>
          <a:prstGeom prst="rect">
            <a:avLst/>
          </a:prstGeom>
          <a:noFill/>
          <a:ln w="9525">
            <a:noFill/>
            <a:miter lim="800000"/>
            <a:headEnd/>
            <a:tailEnd/>
          </a:ln>
          <a:effectLst/>
        </p:spPr>
        <p:txBody>
          <a:bodyPr vert="horz" wrap="square" lIns="19659" tIns="0" rIns="19659" bIns="0" numCol="1" anchor="t" anchorCtr="0" compatLnSpc="1">
            <a:prstTxWarp prst="textNoShape">
              <a:avLst/>
            </a:prstTxWarp>
          </a:bodyPr>
          <a:lstStyle>
            <a:lvl1pPr defTabSz="977900" eaLnBrk="0" hangingPunct="0">
              <a:defRPr sz="1000" i="1">
                <a:latin typeface="Times New Roman" pitchFamily="18" charset="0"/>
                <a:ea typeface="+mn-ea"/>
              </a:defRPr>
            </a:lvl1pPr>
          </a:lstStyle>
          <a:p>
            <a:pPr>
              <a:defRPr/>
            </a:pPr>
            <a:endParaRPr lang="en-US"/>
          </a:p>
        </p:txBody>
      </p:sp>
      <p:sp>
        <p:nvSpPr>
          <p:cNvPr id="2051" name="Rectangle 3"/>
          <p:cNvSpPr>
            <a:spLocks noGrp="1" noChangeArrowheads="1"/>
          </p:cNvSpPr>
          <p:nvPr>
            <p:ph type="dt" idx="1"/>
          </p:nvPr>
        </p:nvSpPr>
        <p:spPr bwMode="auto">
          <a:xfrm>
            <a:off x="4079875" y="-1588"/>
            <a:ext cx="3121025" cy="476251"/>
          </a:xfrm>
          <a:prstGeom prst="rect">
            <a:avLst/>
          </a:prstGeom>
          <a:noFill/>
          <a:ln w="9525">
            <a:noFill/>
            <a:miter lim="800000"/>
            <a:headEnd/>
            <a:tailEnd/>
          </a:ln>
          <a:effectLst/>
        </p:spPr>
        <p:txBody>
          <a:bodyPr vert="horz" wrap="square" lIns="19659" tIns="0" rIns="19659" bIns="0" numCol="1" anchor="t" anchorCtr="0" compatLnSpc="1">
            <a:prstTxWarp prst="textNoShape">
              <a:avLst/>
            </a:prstTxWarp>
          </a:bodyPr>
          <a:lstStyle>
            <a:lvl1pPr algn="r" defTabSz="977900" eaLnBrk="0" hangingPunct="0">
              <a:defRPr sz="1000" i="1">
                <a:latin typeface="Times New Roman" pitchFamily="18" charset="0"/>
                <a:ea typeface="+mn-ea"/>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419100" y="720725"/>
            <a:ext cx="6316663" cy="3554413"/>
          </a:xfrm>
          <a:prstGeom prst="rect">
            <a:avLst/>
          </a:prstGeom>
          <a:noFill/>
          <a:ln w="12700">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58850" y="4516438"/>
            <a:ext cx="5283200" cy="4279900"/>
          </a:xfrm>
          <a:prstGeom prst="rect">
            <a:avLst/>
          </a:prstGeom>
          <a:noFill/>
          <a:ln w="9525">
            <a:noFill/>
            <a:miter lim="800000"/>
            <a:headEnd/>
            <a:tailEnd/>
          </a:ln>
          <a:effectLst/>
        </p:spPr>
        <p:txBody>
          <a:bodyPr vert="horz" wrap="square" lIns="96657" tIns="49148" rIns="96657" bIns="49148"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4" name="Rectangle 6"/>
          <p:cNvSpPr>
            <a:spLocks noGrp="1" noChangeArrowheads="1"/>
          </p:cNvSpPr>
          <p:nvPr>
            <p:ph type="ftr" sz="quarter" idx="4"/>
          </p:nvPr>
        </p:nvSpPr>
        <p:spPr bwMode="auto">
          <a:xfrm>
            <a:off x="0" y="9037638"/>
            <a:ext cx="3121025" cy="474662"/>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defTabSz="977900"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079875" y="9037638"/>
            <a:ext cx="3121025" cy="474662"/>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algn="r" defTabSz="977900" eaLnBrk="0" hangingPunct="0">
              <a:defRPr sz="1000" i="1"/>
            </a:lvl1pPr>
          </a:lstStyle>
          <a:p>
            <a:fld id="{A300C090-F137-A747-947F-59586F962920}" type="slidenum">
              <a:rPr lang="en-US"/>
              <a:pPr/>
              <a:t>‹#›</a:t>
            </a:fld>
            <a:endParaRPr lang="en-US"/>
          </a:p>
        </p:txBody>
      </p:sp>
    </p:spTree>
    <p:extLst>
      <p:ext uri="{BB962C8B-B14F-4D97-AF65-F5344CB8AC3E}">
        <p14:creationId xmlns:p14="http://schemas.microsoft.com/office/powerpoint/2010/main" val="21909809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1pPr>
    <a:lvl2pPr marL="742822" indent="-28570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2pPr>
    <a:lvl3pPr marL="1142803" indent="-22856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3pPr>
    <a:lvl4pPr marL="1599925" indent="-22856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4pPr>
    <a:lvl5pPr marL="2057047" indent="-22856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5pPr>
    <a:lvl6pPr marL="2285607" algn="l" defTabSz="914243" rtl="0" eaLnBrk="1" latinLnBrk="0" hangingPunct="1">
      <a:defRPr sz="1200" kern="1200">
        <a:solidFill>
          <a:schemeClr val="tx1"/>
        </a:solidFill>
        <a:latin typeface="+mn-lt"/>
        <a:ea typeface="+mn-ea"/>
        <a:cs typeface="+mn-cs"/>
      </a:defRPr>
    </a:lvl6pPr>
    <a:lvl7pPr marL="2742728" algn="l" defTabSz="914243" rtl="0" eaLnBrk="1" latinLnBrk="0" hangingPunct="1">
      <a:defRPr sz="1200" kern="1200">
        <a:solidFill>
          <a:schemeClr val="tx1"/>
        </a:solidFill>
        <a:latin typeface="+mn-lt"/>
        <a:ea typeface="+mn-ea"/>
        <a:cs typeface="+mn-cs"/>
      </a:defRPr>
    </a:lvl7pPr>
    <a:lvl8pPr marL="3199849" algn="l" defTabSz="914243" rtl="0" eaLnBrk="1" latinLnBrk="0" hangingPunct="1">
      <a:defRPr sz="1200" kern="1200">
        <a:solidFill>
          <a:schemeClr val="tx1"/>
        </a:solidFill>
        <a:latin typeface="+mn-lt"/>
        <a:ea typeface="+mn-ea"/>
        <a:cs typeface="+mn-cs"/>
      </a:defRPr>
    </a:lvl8pPr>
    <a:lvl9pPr marL="3656971" algn="l" defTabSz="9142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B9499BF-7B54-5244-B5A8-2F6B9C0102D6}" type="slidenum">
              <a:rPr lang="en-US" sz="1000"/>
              <a:pPr/>
              <a:t>1</a:t>
            </a:fld>
            <a:endParaRPr lang="en-US" sz="1000"/>
          </a:p>
        </p:txBody>
      </p:sp>
      <p:sp>
        <p:nvSpPr>
          <p:cNvPr id="57347" name="Rectangle 2"/>
          <p:cNvSpPr>
            <a:spLocks noGrp="1" noRot="1" noChangeAspect="1" noChangeArrowheads="1" noTextEdit="1"/>
          </p:cNvSpPr>
          <p:nvPr>
            <p:ph type="sldImg"/>
          </p:nvPr>
        </p:nvSpPr>
        <p:spPr>
          <a:xfrm>
            <a:off x="441325" y="719138"/>
            <a:ext cx="6319838" cy="3556000"/>
          </a:xfrm>
          <a:ln cap="flat"/>
        </p:spPr>
      </p:sp>
      <p:sp>
        <p:nvSpPr>
          <p:cNvPr id="57348" name="Rectangle 3"/>
          <p:cNvSpPr>
            <a:spLocks noGrp="1" noChangeArrowheads="1"/>
          </p:cNvSpPr>
          <p:nvPr>
            <p:ph type="body" idx="1"/>
          </p:nvPr>
        </p:nvSpPr>
        <p:spPr>
          <a:xfrm>
            <a:off x="958850" y="4516438"/>
            <a:ext cx="5283200" cy="4281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93" tIns="49064" rIns="96493" bIns="49064"/>
          <a:lstStyle/>
          <a:p>
            <a:r>
              <a:rPr lang="en-US" dirty="0"/>
              <a:t>Finished on time with only light interaction in the new values section. More interaction would lead us to be late. Cut a slide there and make sure break </a:t>
            </a:r>
            <a:r>
              <a:rPr lang="en-US"/>
              <a:t>truly limited to 25 minutes</a:t>
            </a:r>
            <a:endParaRPr lang="en-US" dirty="0"/>
          </a:p>
          <a:p>
            <a:endParaRPr lang="en-US" dirty="0"/>
          </a:p>
          <a:p>
            <a:endParaRPr lang="en-US" dirty="0"/>
          </a:p>
          <a:p>
            <a:r>
              <a:rPr lang="en-US" dirty="0"/>
              <a:t>---- Last year ----</a:t>
            </a:r>
          </a:p>
          <a:p>
            <a:r>
              <a:rPr lang="en-US" dirty="0"/>
              <a:t>Went 3 minutes over</a:t>
            </a:r>
          </a:p>
          <a:p>
            <a:r>
              <a:rPr lang="en-US" dirty="0"/>
              <a:t>Had to skip last 3-4 value slides (improve notes on those)</a:t>
            </a:r>
          </a:p>
          <a:p>
            <a:r>
              <a:rPr lang="en-US" dirty="0"/>
              <a:t>End break on time at 25 min (I did more like 28)</a:t>
            </a:r>
          </a:p>
          <a:p>
            <a:endParaRPr lang="en-US" dirty="0"/>
          </a:p>
          <a:p>
            <a:r>
              <a:rPr lang="en-US" dirty="0"/>
              <a:t>---- two years ago ----</a:t>
            </a:r>
          </a:p>
          <a:p>
            <a:r>
              <a:rPr lang="en-US" dirty="0"/>
              <a:t>Started 3 minutes late because my mic wasn’t on</a:t>
            </a:r>
          </a:p>
          <a:p>
            <a:endParaRPr lang="en-US" dirty="0"/>
          </a:p>
          <a:p>
            <a:r>
              <a:rPr lang="en-US" dirty="0"/>
              <a:t>Took 20 min of planned 30 min break to finish on time</a:t>
            </a:r>
          </a:p>
          <a:p>
            <a:r>
              <a:rPr lang="en-US" dirty="0"/>
              <a:t>[break can be at most 25 min if online and 20 min or less in person]</a:t>
            </a:r>
          </a:p>
        </p:txBody>
      </p:sp>
    </p:spTree>
    <p:extLst>
      <p:ext uri="{BB962C8B-B14F-4D97-AF65-F5344CB8AC3E}">
        <p14:creationId xmlns:p14="http://schemas.microsoft.com/office/powerpoint/2010/main" val="251026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give you an example of what some good tasks might be for Lyft (at least the title phrase of the tasks).</a:t>
            </a:r>
          </a:p>
          <a:p>
            <a:r>
              <a:rPr lang="en-US" dirty="0"/>
              <a:t>Again, user goals.</a:t>
            </a:r>
          </a:p>
        </p:txBody>
      </p:sp>
      <p:sp>
        <p:nvSpPr>
          <p:cNvPr id="4" name="Slide Number Placeholder 3"/>
          <p:cNvSpPr>
            <a:spLocks noGrp="1"/>
          </p:cNvSpPr>
          <p:nvPr>
            <p:ph type="sldNum" sz="quarter" idx="5"/>
          </p:nvPr>
        </p:nvSpPr>
        <p:spPr/>
        <p:txBody>
          <a:bodyPr/>
          <a:lstStyle/>
          <a:p>
            <a:fld id="{A300C090-F137-A747-947F-59586F962920}" type="slidenum">
              <a:rPr lang="en-US" smtClean="0"/>
              <a:pPr/>
              <a:t>10</a:t>
            </a:fld>
            <a:endParaRPr lang="en-US"/>
          </a:p>
        </p:txBody>
      </p:sp>
    </p:spTree>
    <p:extLst>
      <p:ext uri="{BB962C8B-B14F-4D97-AF65-F5344CB8AC3E}">
        <p14:creationId xmlns:p14="http://schemas.microsoft.com/office/powerpoint/2010/main" val="125163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11</a:t>
            </a:fld>
            <a:endParaRPr lang="en-US" sz="1000"/>
          </a:p>
        </p:txBody>
      </p:sp>
      <p:sp>
        <p:nvSpPr>
          <p:cNvPr id="44034" name="Rectangle 2"/>
          <p:cNvSpPr>
            <a:spLocks noGrp="1" noRot="1" noChangeAspect="1" noChangeArrowheads="1" noTextEdit="1"/>
          </p:cNvSpPr>
          <p:nvPr>
            <p:ph type="sldImg"/>
          </p:nvPr>
        </p:nvSpPr>
        <p:spPr>
          <a:xfrm>
            <a:off x="431800" y="714375"/>
            <a:ext cx="6338888"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As you finish your concept videos, we start to have an idea of your general solution.</a:t>
            </a:r>
          </a:p>
          <a:p>
            <a:pPr eaLnBrk="1" hangingPunct="1"/>
            <a:r>
              <a:rPr lang="en-US" dirty="0">
                <a:latin typeface="Arial" pitchFamily="34" charset="0"/>
                <a:ea typeface="ＭＳ Ｐゴシック" pitchFamily="34" charset="-128"/>
              </a:rPr>
              <a:t>But now it is time to </a:t>
            </a:r>
            <a:r>
              <a:rPr lang="en-US" b="1" dirty="0">
                <a:latin typeface="Arial" pitchFamily="34" charset="0"/>
                <a:ea typeface="ＭＳ Ｐゴシック" pitchFamily="34" charset="-128"/>
              </a:rPr>
              <a:t>Expand</a:t>
            </a:r>
            <a:r>
              <a:rPr lang="en-US" dirty="0">
                <a:latin typeface="Arial" pitchFamily="34" charset="0"/>
                <a:ea typeface="ＭＳ Ｐゴシック" pitchFamily="34" charset="-128"/>
              </a:rPr>
              <a:t> the design space for the different ways of realizing that solution.</a:t>
            </a:r>
          </a:p>
          <a:p>
            <a:pPr eaLnBrk="1" hangingPunct="1"/>
            <a:r>
              <a:rPr lang="en-US" dirty="0">
                <a:latin typeface="Arial" pitchFamily="34" charset="0"/>
                <a:ea typeface="ＭＳ Ｐゴシック" pitchFamily="34" charset="-128"/>
              </a:rPr>
              <a:t>[ADVANCE]</a:t>
            </a:r>
          </a:p>
          <a:p>
            <a:pPr eaLnBrk="1" hangingPunct="1"/>
            <a:r>
              <a:rPr lang="en-US" dirty="0">
                <a:latin typeface="Arial" pitchFamily="34" charset="0"/>
                <a:ea typeface="ＭＳ Ｐゴシック" pitchFamily="34" charset="-128"/>
              </a:rPr>
              <a:t>We do that through:</a:t>
            </a:r>
          </a:p>
          <a:p>
            <a:pPr eaLnBrk="1" hangingPunct="1"/>
            <a:r>
              <a:rPr lang="en-US" dirty="0">
                <a:latin typeface="Arial" pitchFamily="34" charset="0"/>
                <a:ea typeface="ＭＳ Ｐゴシック" pitchFamily="34" charset="-128"/>
              </a:rPr>
              <a:t>	brainstorming,</a:t>
            </a:r>
            <a:r>
              <a:rPr lang="en-US" baseline="0" dirty="0">
                <a:latin typeface="Arial" pitchFamily="34" charset="0"/>
                <a:ea typeface="ＭＳ Ｐゴシック" pitchFamily="34" charset="-128"/>
              </a:rPr>
              <a:t> sketching, storyboarding, prototyping</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05496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charset="0"/>
                <a:ea typeface="ＭＳ Ｐゴシック" charset="0"/>
              </a:defRPr>
            </a:lvl1pPr>
            <a:lvl2pPr marL="733960" indent="-282292" defTabSz="970773" eaLnBrk="0" hangingPunct="0">
              <a:defRPr sz="2400">
                <a:solidFill>
                  <a:schemeClr val="tx1"/>
                </a:solidFill>
                <a:latin typeface="Times New Roman" charset="0"/>
                <a:ea typeface="ＭＳ Ｐゴシック" charset="0"/>
              </a:defRPr>
            </a:lvl2pPr>
            <a:lvl3pPr marL="1129170" indent="-225834" defTabSz="970773" eaLnBrk="0" hangingPunct="0">
              <a:defRPr sz="2400">
                <a:solidFill>
                  <a:schemeClr val="tx1"/>
                </a:solidFill>
                <a:latin typeface="Times New Roman" charset="0"/>
                <a:ea typeface="ＭＳ Ｐゴシック" charset="0"/>
              </a:defRPr>
            </a:lvl3pPr>
            <a:lvl4pPr marL="1580838" indent="-225834" defTabSz="970773" eaLnBrk="0" hangingPunct="0">
              <a:defRPr sz="2400">
                <a:solidFill>
                  <a:schemeClr val="tx1"/>
                </a:solidFill>
                <a:latin typeface="Times New Roman" charset="0"/>
                <a:ea typeface="ＭＳ Ｐゴシック" charset="0"/>
              </a:defRPr>
            </a:lvl4pPr>
            <a:lvl5pPr marL="2032505" indent="-225834" defTabSz="970773" eaLnBrk="0" hangingPunct="0">
              <a:defRPr sz="2400">
                <a:solidFill>
                  <a:schemeClr val="tx1"/>
                </a:solidFill>
                <a:latin typeface="Times New Roman" charset="0"/>
                <a:ea typeface="ＭＳ Ｐゴシック" charset="0"/>
              </a:defRPr>
            </a:lvl5pPr>
            <a:lvl6pPr marL="2484173" indent="-225834" defTabSz="970773"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0773"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0773"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0773" eaLnBrk="0" fontAlgn="base" hangingPunct="0">
              <a:spcBef>
                <a:spcPct val="0"/>
              </a:spcBef>
              <a:spcAft>
                <a:spcPct val="0"/>
              </a:spcAft>
              <a:defRPr sz="2400">
                <a:solidFill>
                  <a:schemeClr val="tx1"/>
                </a:solidFill>
                <a:latin typeface="Times New Roman" charset="0"/>
                <a:ea typeface="ＭＳ Ｐゴシック" charset="0"/>
              </a:defRPr>
            </a:lvl9pPr>
          </a:lstStyle>
          <a:p>
            <a:fld id="{0CE8601C-65CD-9E4C-8488-96D8CFBDCF8F}" type="slidenum">
              <a:rPr lang="en-US" sz="1000"/>
              <a:pPr/>
              <a:t>12</a:t>
            </a:fld>
            <a:endParaRPr lang="en-US" sz="1000"/>
          </a:p>
        </p:txBody>
      </p:sp>
      <p:sp>
        <p:nvSpPr>
          <p:cNvPr id="94211" name="Rectangle 2"/>
          <p:cNvSpPr>
            <a:spLocks noGrp="1" noRot="1" noChangeAspect="1" noChangeArrowheads="1" noTextEdit="1"/>
          </p:cNvSpPr>
          <p:nvPr>
            <p:ph type="sldImg"/>
          </p:nvPr>
        </p:nvSpPr>
        <p:spPr>
          <a:xfrm>
            <a:off x="419100" y="720725"/>
            <a:ext cx="6316663" cy="3554413"/>
          </a:xfrm>
          <a:ln cap="flat"/>
        </p:spPr>
      </p:sp>
      <p:sp>
        <p:nvSpPr>
          <p:cNvPr id="942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and remember, we keep iterating at every stage of the design process</a:t>
            </a:r>
          </a:p>
          <a:p>
            <a:r>
              <a:rPr lang="en-US" dirty="0"/>
              <a:t>We take our designs out of our head and prototype [ADVANCE] we might...</a:t>
            </a:r>
          </a:p>
          <a:p>
            <a:r>
              <a:rPr lang="en-US" dirty="0"/>
              <a:t>to evaluation [ADVANCE] we might...</a:t>
            </a:r>
          </a:p>
        </p:txBody>
      </p:sp>
    </p:spTree>
    <p:extLst>
      <p:ext uri="{BB962C8B-B14F-4D97-AF65-F5344CB8AC3E}">
        <p14:creationId xmlns:p14="http://schemas.microsoft.com/office/powerpoint/2010/main" val="167146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654390E-ECD3-43BC-9B35-04CC08F244D7}" type="slidenum">
              <a:rPr lang="en-US" smtClean="0"/>
              <a:pPr/>
              <a:t>13</a:t>
            </a:fld>
            <a:endParaRPr lang="en-US"/>
          </a:p>
        </p:txBody>
      </p:sp>
      <p:sp>
        <p:nvSpPr>
          <p:cNvPr id="67587" name="Rectangle 2"/>
          <p:cNvSpPr>
            <a:spLocks noGrp="1" noRot="1" noChangeAspect="1" noChangeArrowheads="1" noTextEdit="1"/>
          </p:cNvSpPr>
          <p:nvPr>
            <p:ph type="sldImg"/>
          </p:nvPr>
        </p:nvSpPr>
        <p:spPr>
          <a:xfrm>
            <a:off x="419100" y="720725"/>
            <a:ext cx="6316663" cy="3554413"/>
          </a:xfrm>
          <a:ln/>
        </p:spPr>
      </p:sp>
      <p:sp>
        <p:nvSpPr>
          <p:cNvPr id="67588" name="Rectangle 3"/>
          <p:cNvSpPr>
            <a:spLocks noGrp="1" noChangeArrowheads="1"/>
          </p:cNvSpPr>
          <p:nvPr>
            <p:ph type="body" idx="1"/>
          </p:nvPr>
        </p:nvSpPr>
        <p:spPr>
          <a:noFill/>
          <a:ln/>
        </p:spPr>
        <p:txBody>
          <a:bodyPr/>
          <a:lstStyle/>
          <a:p>
            <a:pPr marL="0" marR="0" indent="0" algn="l" defTabSz="945947" rtl="0" eaLnBrk="0" fontAlgn="base" latinLnBrk="0" hangingPunct="0">
              <a:lnSpc>
                <a:spcPct val="100000"/>
              </a:lnSpc>
              <a:spcBef>
                <a:spcPct val="30000"/>
              </a:spcBef>
              <a:spcAft>
                <a:spcPct val="0"/>
              </a:spcAft>
              <a:buClrTx/>
              <a:buSzTx/>
              <a:buFontTx/>
              <a:buNone/>
              <a:tabLst/>
              <a:defRPr/>
            </a:pPr>
            <a:r>
              <a:rPr lang="en-US" b="1" dirty="0"/>
              <a:t>Design and Innovation comes from sweat</a:t>
            </a:r>
            <a:r>
              <a:rPr lang="en-US" dirty="0"/>
              <a:t>. From </a:t>
            </a:r>
            <a:r>
              <a:rPr lang="en-US" b="1" dirty="0"/>
              <a:t>trying many</a:t>
            </a:r>
            <a:r>
              <a:rPr lang="en-US" b="1" baseline="0" dirty="0"/>
              <a:t> ideas</a:t>
            </a:r>
            <a:r>
              <a:rPr lang="en-US" baseline="0" dirty="0"/>
              <a:t>. </a:t>
            </a:r>
            <a:r>
              <a:rPr lang="en-US" b="1" baseline="0" dirty="0"/>
              <a:t>Sketching</a:t>
            </a:r>
            <a:r>
              <a:rPr lang="en-US" baseline="0" dirty="0"/>
              <a:t> them. </a:t>
            </a:r>
            <a:r>
              <a:rPr lang="en-US" b="1" baseline="0" dirty="0"/>
              <a:t>Building</a:t>
            </a:r>
            <a:r>
              <a:rPr lang="en-US" baseline="0" dirty="0"/>
              <a:t> prototypes. </a:t>
            </a:r>
            <a:endParaRPr lang="en-US" dirty="0"/>
          </a:p>
          <a:p>
            <a:pPr defTabSz="945947">
              <a:defRPr/>
            </a:pPr>
            <a:endParaRPr lang="en-US" dirty="0"/>
          </a:p>
        </p:txBody>
      </p:sp>
    </p:spTree>
    <p:extLst>
      <p:ext uri="{BB962C8B-B14F-4D97-AF65-F5344CB8AC3E}">
        <p14:creationId xmlns:p14="http://schemas.microsoft.com/office/powerpoint/2010/main" val="747551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r>
              <a:rPr lang="en-US" dirty="0"/>
              <a:t>Trying</a:t>
            </a:r>
            <a:r>
              <a:rPr lang="en-US" baseline="0" dirty="0"/>
              <a:t> literally </a:t>
            </a:r>
            <a:r>
              <a:rPr lang="en-US" b="1" baseline="0" dirty="0"/>
              <a:t>dozens and dozens of ideas</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14</a:t>
            </a:fld>
            <a:endParaRPr lang="en-US"/>
          </a:p>
        </p:txBody>
      </p:sp>
    </p:spTree>
    <p:extLst>
      <p:ext uri="{BB962C8B-B14F-4D97-AF65-F5344CB8AC3E}">
        <p14:creationId xmlns:p14="http://schemas.microsoft.com/office/powerpoint/2010/main" val="1311111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baseline="0" dirty="0"/>
              <a:t>Trying them out </a:t>
            </a:r>
            <a:r>
              <a:rPr lang="en-US" b="1" baseline="0" dirty="0"/>
              <a:t>with people and observing </a:t>
            </a:r>
            <a:r>
              <a:rPr lang="en-US" baseline="0" dirty="0"/>
              <a:t>what occurs.  </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15</a:t>
            </a:fld>
            <a:endParaRPr lang="en-US"/>
          </a:p>
        </p:txBody>
      </p:sp>
    </p:spTree>
    <p:extLst>
      <p:ext uri="{BB962C8B-B14F-4D97-AF65-F5344CB8AC3E}">
        <p14:creationId xmlns:p14="http://schemas.microsoft.com/office/powerpoint/2010/main" val="529329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baseline="0" dirty="0"/>
              <a:t>Until you find </a:t>
            </a:r>
            <a:r>
              <a:rPr lang="en-US" b="1" baseline="0" dirty="0"/>
              <a:t>ideas/products/services that evoke an emotional response </a:t>
            </a:r>
            <a:r>
              <a:rPr lang="en-US" baseline="0" dirty="0"/>
              <a:t>with your customers.  Ideas that </a:t>
            </a:r>
            <a:r>
              <a:rPr lang="en-US" b="1" baseline="0" dirty="0"/>
              <a:t>give new experiences that people value</a:t>
            </a:r>
            <a:r>
              <a:rPr lang="en-US" baseline="0" dirty="0"/>
              <a:t>.  The differences of opinion are on </a:t>
            </a:r>
            <a:r>
              <a:rPr lang="en-US" b="1" baseline="0" dirty="0"/>
              <a:t>how you might get to this point</a:t>
            </a:r>
            <a:r>
              <a:rPr lang="en-US" baseline="0" dirty="0"/>
              <a:t>.</a:t>
            </a:r>
          </a:p>
          <a:p>
            <a:pPr defTabSz="945947">
              <a:defRPr/>
            </a:pPr>
            <a:endParaRPr lang="en-US" baseline="0" dirty="0"/>
          </a:p>
          <a:p>
            <a:pPr defTabSz="945947">
              <a:defRPr/>
            </a:pP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16</a:t>
            </a:fld>
            <a:endParaRPr lang="en-US"/>
          </a:p>
        </p:txBody>
      </p:sp>
    </p:spTree>
    <p:extLst>
      <p:ext uri="{BB962C8B-B14F-4D97-AF65-F5344CB8AC3E}">
        <p14:creationId xmlns:p14="http://schemas.microsoft.com/office/powerpoint/2010/main" val="1558363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1D4D3AC-38BD-DA46-B9F4-440617A482C8}" type="slidenum">
              <a:rPr lang="en-US" sz="1000"/>
              <a:pPr/>
              <a:t>17</a:t>
            </a:fld>
            <a:endParaRPr lang="en-US" sz="1000"/>
          </a:p>
        </p:txBody>
      </p:sp>
      <p:sp>
        <p:nvSpPr>
          <p:cNvPr id="75779" name="Rectangle 2"/>
          <p:cNvSpPr>
            <a:spLocks noGrp="1" noRot="1" noChangeAspect="1" noChangeArrowheads="1" noTextEdit="1"/>
          </p:cNvSpPr>
          <p:nvPr>
            <p:ph type="sldImg"/>
          </p:nvPr>
        </p:nvSpPr>
        <p:spPr>
          <a:xfrm>
            <a:off x="419100" y="720725"/>
            <a:ext cx="6316663" cy="3554413"/>
          </a:xfrm>
          <a:ln/>
        </p:spPr>
      </p:sp>
      <p:sp>
        <p:nvSpPr>
          <p:cNvPr id="757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This graph shows the amount of investment and cost for design and usability over the time of a project.</a:t>
            </a:r>
          </a:p>
          <a:p>
            <a:endParaRPr lang="en-US" dirty="0">
              <a:latin typeface="Times New Roman" charset="0"/>
            </a:endParaRPr>
          </a:p>
          <a:p>
            <a:r>
              <a:rPr lang="en-US" dirty="0">
                <a:latin typeface="Times New Roman" charset="0"/>
              </a:rPr>
              <a:t>Because investment is low in the early stages, this is the one time in the product pipeline</a:t>
            </a:r>
            <a:r>
              <a:rPr lang="en-US" baseline="0" dirty="0">
                <a:latin typeface="Times New Roman" charset="0"/>
              </a:rPr>
              <a:t> when one can afford to play, explore, learn, and really try and gain a deep understanding of the undertaking.</a:t>
            </a:r>
          </a:p>
          <a:p>
            <a:br>
              <a:rPr lang="en-US" baseline="0" dirty="0">
                <a:latin typeface="Times New Roman" charset="0"/>
              </a:rPr>
            </a:br>
            <a:r>
              <a:rPr lang="en-US" baseline="0" dirty="0">
                <a:latin typeface="Times New Roman" charset="0"/>
              </a:rPr>
              <a:t>This is where YOUR TEAM WILL be for most of this quarter!!!!</a:t>
            </a:r>
            <a:endParaRPr lang="en-US" dirty="0">
              <a:latin typeface="Times New Roman" charset="0"/>
            </a:endParaRPr>
          </a:p>
        </p:txBody>
      </p:sp>
    </p:spTree>
    <p:extLst>
      <p:ext uri="{BB962C8B-B14F-4D97-AF65-F5344CB8AC3E}">
        <p14:creationId xmlns:p14="http://schemas.microsoft.com/office/powerpoint/2010/main" val="700214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DE2A5B-4A7A-0541-B4A7-EF68934FDB01}" type="slidenum">
              <a:rPr lang="en-US" sz="1000"/>
              <a:pPr/>
              <a:t>18</a:t>
            </a:fld>
            <a:endParaRPr lang="en-US" sz="1000"/>
          </a:p>
        </p:txBody>
      </p:sp>
      <p:sp>
        <p:nvSpPr>
          <p:cNvPr id="76803" name="Rectangle 2"/>
          <p:cNvSpPr>
            <a:spLocks noGrp="1" noRot="1" noChangeAspect="1" noChangeArrowheads="1" noTextEdit="1"/>
          </p:cNvSpPr>
          <p:nvPr>
            <p:ph type="sldImg"/>
          </p:nvPr>
        </p:nvSpPr>
        <p:spPr>
          <a:xfrm>
            <a:off x="419100" y="720725"/>
            <a:ext cx="6316663" cy="3554413"/>
          </a:xfrm>
          <a:ln/>
        </p:spPr>
      </p:sp>
      <p:sp>
        <p:nvSpPr>
          <p:cNvPr id="768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This is a </a:t>
            </a:r>
            <a:r>
              <a:rPr lang="en-US" b="1" dirty="0">
                <a:latin typeface="Times New Roman" charset="0"/>
              </a:rPr>
              <a:t>continuum</a:t>
            </a:r>
            <a:r>
              <a:rPr lang="en-US" dirty="0">
                <a:latin typeface="Times New Roman" charset="0"/>
              </a:rPr>
              <a:t>,</a:t>
            </a:r>
            <a:r>
              <a:rPr lang="en-US" baseline="0" dirty="0">
                <a:latin typeface="Times New Roman" charset="0"/>
              </a:rPr>
              <a:t> not an either/or proposition</a:t>
            </a:r>
          </a:p>
          <a:p>
            <a:r>
              <a:rPr lang="en-US" baseline="0" dirty="0">
                <a:latin typeface="Times New Roman" charset="0"/>
              </a:rPr>
              <a:t>[ADVANCE SLIDES]</a:t>
            </a:r>
          </a:p>
          <a:p>
            <a:r>
              <a:rPr lang="en-US" baseline="0" dirty="0">
                <a:latin typeface="Times New Roman" charset="0"/>
              </a:rPr>
              <a:t>The </a:t>
            </a:r>
            <a:r>
              <a:rPr lang="en-US" b="1" baseline="0" dirty="0">
                <a:latin typeface="Times New Roman" charset="0"/>
              </a:rPr>
              <a:t>difference</a:t>
            </a:r>
            <a:r>
              <a:rPr lang="en-US" baseline="0" dirty="0">
                <a:latin typeface="Times New Roman" charset="0"/>
              </a:rPr>
              <a:t> between the two is as much a contrast of </a:t>
            </a:r>
            <a:r>
              <a:rPr lang="en-US" b="1" baseline="0" dirty="0">
                <a:latin typeface="Times New Roman" charset="0"/>
              </a:rPr>
              <a:t>purpose</a:t>
            </a:r>
            <a:r>
              <a:rPr lang="en-US" baseline="0" dirty="0">
                <a:latin typeface="Times New Roman" charset="0"/>
              </a:rPr>
              <a:t>, or intent, as it is a contrast in form</a:t>
            </a:r>
            <a:endParaRPr lang="en-US" dirty="0">
              <a:latin typeface="Times New Roman" charset="0"/>
            </a:endParaRPr>
          </a:p>
        </p:txBody>
      </p:sp>
    </p:spTree>
    <p:extLst>
      <p:ext uri="{BB962C8B-B14F-4D97-AF65-F5344CB8AC3E}">
        <p14:creationId xmlns:p14="http://schemas.microsoft.com/office/powerpoint/2010/main" val="289404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C95A9A7-8217-E940-A675-17CA1AFD8371}" type="slidenum">
              <a:rPr lang="en-US" sz="1000"/>
              <a:pPr/>
              <a:t>19</a:t>
            </a:fld>
            <a:endParaRPr lang="en-US" sz="1000"/>
          </a:p>
        </p:txBody>
      </p:sp>
      <p:sp>
        <p:nvSpPr>
          <p:cNvPr id="72707" name="Rectangle 2"/>
          <p:cNvSpPr>
            <a:spLocks noGrp="1" noRot="1" noChangeAspect="1" noChangeArrowheads="1" noTextEdit="1"/>
          </p:cNvSpPr>
          <p:nvPr>
            <p:ph type="sldImg"/>
          </p:nvPr>
        </p:nvSpPr>
        <p:spPr>
          <a:xfrm>
            <a:off x="419100" y="720725"/>
            <a:ext cx="6316663" cy="3554413"/>
          </a:xfrm>
          <a:ln/>
        </p:spPr>
      </p:sp>
      <p:sp>
        <p:nvSpPr>
          <p:cNvPr id="727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endParaRPr>
          </a:p>
        </p:txBody>
      </p:sp>
    </p:spTree>
    <p:extLst>
      <p:ext uri="{BB962C8B-B14F-4D97-AF65-F5344CB8AC3E}">
        <p14:creationId xmlns:p14="http://schemas.microsoft.com/office/powerpoint/2010/main" val="212564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Lamps Plus after clicking on their email unsubscribe link</a:t>
            </a:r>
          </a:p>
          <a:p>
            <a:endParaRPr lang="en-US" dirty="0"/>
          </a:p>
          <a:p>
            <a:r>
              <a:rPr lang="en-US" dirty="0"/>
              <a:t>What do we like?</a:t>
            </a:r>
          </a:p>
          <a:p>
            <a:endParaRPr lang="en-US" dirty="0"/>
          </a:p>
          <a:p>
            <a:r>
              <a:rPr lang="en-US" dirty="0"/>
              <a:t>What do we wish?</a:t>
            </a:r>
          </a:p>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2</a:t>
            </a:fld>
            <a:endParaRPr lang="en-US"/>
          </a:p>
        </p:txBody>
      </p:sp>
    </p:spTree>
    <p:extLst>
      <p:ext uri="{BB962C8B-B14F-4D97-AF65-F5344CB8AC3E}">
        <p14:creationId xmlns:p14="http://schemas.microsoft.com/office/powerpoint/2010/main" val="3508726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419100" y="720725"/>
            <a:ext cx="6316663" cy="3554413"/>
          </a:xfrm>
          <a:ln/>
        </p:spPr>
      </p:sp>
      <p:sp>
        <p:nvSpPr>
          <p:cNvPr id="73731"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Ambiguity in sketches is VERY important</a:t>
            </a:r>
          </a:p>
          <a:p>
            <a:r>
              <a:rPr lang="en-US" dirty="0">
                <a:latin typeface="Times New Roman" charset="0"/>
              </a:rPr>
              <a:t>[ADVANCE]</a:t>
            </a:r>
          </a:p>
          <a:p>
            <a:r>
              <a:rPr lang="en-US" dirty="0">
                <a:latin typeface="Times New Roman" charset="0"/>
              </a:rPr>
              <a:t>If you want to get the most out of a sketch you need to leave big enough holes.</a:t>
            </a:r>
          </a:p>
          <a:p>
            <a:r>
              <a:rPr lang="en-US" dirty="0">
                <a:latin typeface="Times New Roman" charset="0"/>
              </a:rPr>
              <a:t>[ADVANCE]</a:t>
            </a:r>
          </a:p>
          <a:p>
            <a:r>
              <a:rPr lang="en-US" dirty="0">
                <a:latin typeface="Times New Roman" charset="0"/>
              </a:rPr>
              <a:t>There has to be room for the imagination. Lateral thinking!</a:t>
            </a:r>
          </a:p>
        </p:txBody>
      </p:sp>
      <p:sp>
        <p:nvSpPr>
          <p:cNvPr id="7373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6A73BB84-B365-F44D-9D1F-37F370C744C8}" type="slidenum">
              <a:rPr lang="en-US" sz="1000"/>
              <a:pPr/>
              <a:t>20</a:t>
            </a:fld>
            <a:endParaRPr lang="en-US" sz="1000"/>
          </a:p>
        </p:txBody>
      </p:sp>
    </p:spTree>
    <p:extLst>
      <p:ext uri="{BB962C8B-B14F-4D97-AF65-F5344CB8AC3E}">
        <p14:creationId xmlns:p14="http://schemas.microsoft.com/office/powerpoint/2010/main" val="229463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419100" y="720725"/>
            <a:ext cx="6316663" cy="3554413"/>
          </a:xfrm>
          <a:ln/>
        </p:spPr>
      </p:sp>
      <p:sp>
        <p:nvSpPr>
          <p:cNvPr id="78851"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Choice</a:t>
            </a:r>
            <a:r>
              <a:rPr lang="en-US" baseline="0" dirty="0">
                <a:latin typeface="Times New Roman" charset="0"/>
              </a:rPr>
              <a:t> where there are two key places for creativity:</a:t>
            </a:r>
          </a:p>
          <a:p>
            <a:pPr marL="228600" indent="-228600">
              <a:buAutoNum type="arabicPeriod"/>
            </a:pPr>
            <a:r>
              <a:rPr lang="en-US" baseline="0" dirty="0">
                <a:latin typeface="Times New Roman" charset="0"/>
              </a:rPr>
              <a:t>the creativity that you bring to </a:t>
            </a:r>
            <a:r>
              <a:rPr lang="en-US" b="1" baseline="0" dirty="0">
                <a:latin typeface="Times New Roman" charset="0"/>
              </a:rPr>
              <a:t>enumerating meaningfully distinct options </a:t>
            </a:r>
            <a:r>
              <a:rPr lang="en-US" baseline="0" dirty="0">
                <a:latin typeface="Times New Roman" charset="0"/>
              </a:rPr>
              <a:t>from which to choose</a:t>
            </a:r>
          </a:p>
          <a:p>
            <a:pPr marL="228600" indent="-228600">
              <a:buAutoNum type="arabicPeriod"/>
            </a:pPr>
            <a:r>
              <a:rPr lang="en-US" baseline="0" dirty="0">
                <a:latin typeface="Times New Roman" charset="0"/>
              </a:rPr>
              <a:t>the creativity that you bring to </a:t>
            </a:r>
            <a:r>
              <a:rPr lang="en-US" b="1" baseline="0" dirty="0">
                <a:latin typeface="Times New Roman" charset="0"/>
              </a:rPr>
              <a:t>defining the criteria</a:t>
            </a:r>
            <a:r>
              <a:rPr lang="en-US" baseline="0" dirty="0">
                <a:latin typeface="Times New Roman" charset="0"/>
              </a:rPr>
              <a:t>, or heuristics, according to which you make your choices</a:t>
            </a:r>
          </a:p>
          <a:p>
            <a:pPr marL="0" indent="0">
              <a:buNone/>
            </a:pPr>
            <a:endParaRPr lang="en-US" baseline="0" dirty="0">
              <a:latin typeface="Times New Roman" charset="0"/>
            </a:endParaRPr>
          </a:p>
          <a:p>
            <a:pPr marL="0" indent="0">
              <a:buNone/>
            </a:pPr>
            <a:r>
              <a:rPr lang="en-US" baseline="0" dirty="0">
                <a:latin typeface="Times New Roman" charset="0"/>
              </a:rPr>
              <a:t>Design is both </a:t>
            </a:r>
            <a:r>
              <a:rPr lang="en-US" b="1" baseline="0" dirty="0">
                <a:latin typeface="Times New Roman" charset="0"/>
              </a:rPr>
              <a:t>GENERATIVE</a:t>
            </a:r>
            <a:r>
              <a:rPr lang="en-US" baseline="0" dirty="0">
                <a:latin typeface="Times New Roman" charset="0"/>
              </a:rPr>
              <a:t> and </a:t>
            </a:r>
            <a:r>
              <a:rPr lang="en-US" b="1" baseline="0" dirty="0">
                <a:latin typeface="Times New Roman" charset="0"/>
              </a:rPr>
              <a:t>REDUCTIVE</a:t>
            </a:r>
            <a:endParaRPr lang="en-US" b="1" dirty="0">
              <a:latin typeface="Times New Roman" charset="0"/>
            </a:endParaRPr>
          </a:p>
        </p:txBody>
      </p:sp>
      <p:sp>
        <p:nvSpPr>
          <p:cNvPr id="788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A1AE62-87F0-7D41-809E-1545145B566E}" type="slidenum">
              <a:rPr lang="en-US" sz="1000"/>
              <a:pPr/>
              <a:t>21</a:t>
            </a:fld>
            <a:endParaRPr lang="en-US" sz="1000"/>
          </a:p>
        </p:txBody>
      </p:sp>
    </p:spTree>
    <p:extLst>
      <p:ext uri="{BB962C8B-B14F-4D97-AF65-F5344CB8AC3E}">
        <p14:creationId xmlns:p14="http://schemas.microsoft.com/office/powerpoint/2010/main" val="1860301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22</a:t>
            </a:fld>
            <a:endParaRPr lang="en-US" sz="1000"/>
          </a:p>
        </p:txBody>
      </p:sp>
      <p:sp>
        <p:nvSpPr>
          <p:cNvPr id="80899" name="Rectangle 2"/>
          <p:cNvSpPr>
            <a:spLocks noGrp="1" noRot="1" noChangeAspect="1" noChangeArrowheads="1" noTextEdit="1"/>
          </p:cNvSpPr>
          <p:nvPr>
            <p:ph type="sldImg"/>
          </p:nvPr>
        </p:nvSpPr>
        <p:spPr>
          <a:xfrm>
            <a:off x="419100" y="720725"/>
            <a:ext cx="6316663"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Design is NOT a straight path</a:t>
            </a:r>
          </a:p>
          <a:p>
            <a:r>
              <a:rPr lang="en-US" dirty="0">
                <a:latin typeface="Times New Roman" charset="0"/>
              </a:rPr>
              <a:t>We must generate and discard much more than we keep</a:t>
            </a:r>
          </a:p>
          <a:p>
            <a:r>
              <a:rPr lang="en-US" dirty="0">
                <a:latin typeface="Times New Roman" charset="0"/>
              </a:rPr>
              <a:t>All of these representations of the design process converge. </a:t>
            </a:r>
          </a:p>
          <a:p>
            <a:r>
              <a:rPr lang="en-US" dirty="0">
                <a:latin typeface="Times New Roman" charset="0"/>
              </a:rPr>
              <a:t>Some of the ideas thrown out may</a:t>
            </a:r>
            <a:r>
              <a:rPr lang="en-US" baseline="0" dirty="0">
                <a:latin typeface="Times New Roman" charset="0"/>
              </a:rPr>
              <a:t> be </a:t>
            </a:r>
            <a:r>
              <a:rPr lang="en-US" baseline="0" dirty="0" err="1">
                <a:latin typeface="Times New Roman" charset="0"/>
              </a:rPr>
              <a:t>your’s</a:t>
            </a:r>
            <a:r>
              <a:rPr lang="en-US" baseline="0" dirty="0">
                <a:latin typeface="Times New Roman" charset="0"/>
              </a:rPr>
              <a:t>! – you need to learn to embrace this [ADVANCE]</a:t>
            </a:r>
          </a:p>
          <a:p>
            <a:r>
              <a:rPr lang="en-US" baseline="0" dirty="0">
                <a:latin typeface="Times New Roman" charset="0"/>
              </a:rPr>
              <a:t>A designer that pitched 3 ideas…</a:t>
            </a:r>
          </a:p>
          <a:p>
            <a:r>
              <a:rPr lang="en-US" baseline="0" dirty="0">
                <a:latin typeface="Times New Roman" charset="0"/>
              </a:rPr>
              <a:t>[ADVANCE]</a:t>
            </a:r>
          </a:p>
          <a:p>
            <a:endParaRPr lang="en-US" dirty="0">
              <a:latin typeface="Times New Roman" charset="0"/>
            </a:endParaRPr>
          </a:p>
        </p:txBody>
      </p:sp>
    </p:spTree>
    <p:extLst>
      <p:ext uri="{BB962C8B-B14F-4D97-AF65-F5344CB8AC3E}">
        <p14:creationId xmlns:p14="http://schemas.microsoft.com/office/powerpoint/2010/main" val="872944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23</a:t>
            </a:fld>
            <a:endParaRPr lang="en-US" sz="1000"/>
          </a:p>
        </p:txBody>
      </p:sp>
      <p:sp>
        <p:nvSpPr>
          <p:cNvPr id="80899" name="Rectangle 2"/>
          <p:cNvSpPr>
            <a:spLocks noGrp="1" noRot="1" noChangeAspect="1" noChangeArrowheads="1" noTextEdit="1"/>
          </p:cNvSpPr>
          <p:nvPr>
            <p:ph type="sldImg"/>
          </p:nvPr>
        </p:nvSpPr>
        <p:spPr>
          <a:xfrm>
            <a:off x="419100" y="720725"/>
            <a:ext cx="6316663"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People on a design team….</a:t>
            </a:r>
          </a:p>
        </p:txBody>
      </p:sp>
    </p:spTree>
    <p:extLst>
      <p:ext uri="{BB962C8B-B14F-4D97-AF65-F5344CB8AC3E}">
        <p14:creationId xmlns:p14="http://schemas.microsoft.com/office/powerpoint/2010/main" val="2113183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24</a:t>
            </a:fld>
            <a:endParaRPr lang="en-US" sz="1000"/>
          </a:p>
        </p:txBody>
      </p:sp>
      <p:sp>
        <p:nvSpPr>
          <p:cNvPr id="80899" name="Rectangle 2"/>
          <p:cNvSpPr>
            <a:spLocks noGrp="1" noRot="1" noChangeAspect="1" noChangeArrowheads="1" noTextEdit="1"/>
          </p:cNvSpPr>
          <p:nvPr>
            <p:ph type="sldImg"/>
          </p:nvPr>
        </p:nvSpPr>
        <p:spPr>
          <a:xfrm>
            <a:off x="419100" y="720725"/>
            <a:ext cx="6316663"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bringing </a:t>
            </a:r>
            <a:r>
              <a:rPr lang="en-US" b="1" dirty="0">
                <a:latin typeface="Times New Roman" charset="0"/>
              </a:rPr>
              <a:t>“design rational</a:t>
            </a:r>
            <a:r>
              <a:rPr lang="en-US" dirty="0">
                <a:latin typeface="Times New Roman" charset="0"/>
              </a:rPr>
              <a:t>e” or reasoning for decisions is key to making this work well so that you can learn from these decisions later (in this project or another one).</a:t>
            </a:r>
          </a:p>
        </p:txBody>
      </p:sp>
    </p:spTree>
    <p:extLst>
      <p:ext uri="{BB962C8B-B14F-4D97-AF65-F5344CB8AC3E}">
        <p14:creationId xmlns:p14="http://schemas.microsoft.com/office/powerpoint/2010/main" val="2932444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25</a:t>
            </a:fld>
            <a:endParaRPr lang="en-US" sz="1000"/>
          </a:p>
        </p:txBody>
      </p:sp>
      <p:sp>
        <p:nvSpPr>
          <p:cNvPr id="80899" name="Rectangle 2"/>
          <p:cNvSpPr>
            <a:spLocks noGrp="1" noRot="1" noChangeAspect="1" noChangeArrowheads="1" noTextEdit="1"/>
          </p:cNvSpPr>
          <p:nvPr>
            <p:ph type="sldImg"/>
          </p:nvPr>
        </p:nvSpPr>
        <p:spPr>
          <a:xfrm>
            <a:off x="419100" y="720725"/>
            <a:ext cx="6316663"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New Roman" charset="0"/>
              </a:rPr>
              <a:t>Having diverse</a:t>
            </a:r>
            <a:r>
              <a:rPr lang="en-US" baseline="0" dirty="0">
                <a:latin typeface="Times New Roman" charset="0"/>
              </a:rPr>
              <a:t> teams help make this work better as well. There is a lot of research on team diversity leading to more innovation &amp; that is why we tried to create such teams in this class</a:t>
            </a:r>
            <a:endParaRPr lang="en-US" dirty="0">
              <a:latin typeface="Times New Roman" charset="0"/>
            </a:endParaRPr>
          </a:p>
        </p:txBody>
      </p:sp>
    </p:spTree>
    <p:extLst>
      <p:ext uri="{BB962C8B-B14F-4D97-AF65-F5344CB8AC3E}">
        <p14:creationId xmlns:p14="http://schemas.microsoft.com/office/powerpoint/2010/main" val="3683337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Which group in the ceramics class described in the Buxton reading produced the highest quality pots?
https://</a:t>
            </a:r>
            <a:r>
              <a:rPr lang="en-US" dirty="0" err="1"/>
              <a:t>www.polleverywhere.com</a:t>
            </a:r>
            <a:r>
              <a:rPr lang="en-US" dirty="0"/>
              <a:t>/</a:t>
            </a:r>
            <a:r>
              <a:rPr lang="en-US" dirty="0" err="1"/>
              <a:t>multiple_choice_polls</a:t>
            </a:r>
            <a:r>
              <a:rPr lang="en-US" dirty="0"/>
              <a:t>/D26SMQGMKxQQO5n</a:t>
            </a:r>
          </a:p>
          <a:p>
            <a:endParaRPr lang="en-US" dirty="0"/>
          </a:p>
          <a:p>
            <a:r>
              <a:rPr lang="en-US" dirty="0"/>
              <a:t>Why?</a:t>
            </a:r>
          </a:p>
          <a:p>
            <a:endParaRPr lang="en-US" dirty="0"/>
          </a:p>
        </p:txBody>
      </p:sp>
      <p:sp>
        <p:nvSpPr>
          <p:cNvPr id="4" name="Slide Number Placeholder 3"/>
          <p:cNvSpPr>
            <a:spLocks noGrp="1"/>
          </p:cNvSpPr>
          <p:nvPr>
            <p:ph type="sldNum" sz="quarter" idx="5"/>
          </p:nvPr>
        </p:nvSpPr>
        <p:spPr/>
        <p:txBody>
          <a:bodyPr/>
          <a:lstStyle/>
          <a:p>
            <a:fld id="{A300C090-F137-A747-947F-59586F962920}" type="slidenum">
              <a:rPr lang="en-US" smtClean="0"/>
              <a:pPr/>
              <a:t>26</a:t>
            </a:fld>
            <a:endParaRPr lang="en-US"/>
          </a:p>
        </p:txBody>
      </p:sp>
    </p:spTree>
    <p:extLst>
      <p:ext uri="{BB962C8B-B14F-4D97-AF65-F5344CB8AC3E}">
        <p14:creationId xmlns:p14="http://schemas.microsoft.com/office/powerpoint/2010/main" val="421766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19100" y="720725"/>
            <a:ext cx="6316663" cy="3554413"/>
          </a:xfrm>
          <a:ln/>
        </p:spPr>
      </p:sp>
      <p:sp>
        <p:nvSpPr>
          <p:cNvPr id="819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Let’s talk more about design exploration.</a:t>
            </a:r>
          </a:p>
          <a:p>
            <a:r>
              <a:rPr lang="en-US" dirty="0">
                <a:latin typeface="Times New Roman" charset="0"/>
              </a:rPr>
              <a:t>This clearly shows the DESIGN of the bike…</a:t>
            </a:r>
          </a:p>
          <a:p>
            <a:r>
              <a:rPr lang="en-US" dirty="0">
                <a:latin typeface="Times New Roman" charset="0"/>
              </a:rPr>
              <a:t>[ADVANCE]</a:t>
            </a:r>
          </a:p>
          <a:p>
            <a:r>
              <a:rPr lang="en-US" dirty="0">
                <a:latin typeface="Times New Roman" charset="0"/>
              </a:rPr>
              <a:t>But, What does the customer want to buy?</a:t>
            </a:r>
          </a:p>
          <a:p>
            <a:r>
              <a:rPr lang="en-US" dirty="0">
                <a:latin typeface="Times New Roman" charset="0"/>
              </a:rPr>
              <a:t>The bike owner wants to buy [ADVANCE]</a:t>
            </a:r>
          </a:p>
        </p:txBody>
      </p:sp>
      <p:sp>
        <p:nvSpPr>
          <p:cNvPr id="819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9DA54E39-736F-804B-8ADE-185ECC97E45B}" type="slidenum">
              <a:rPr lang="en-US" sz="1000"/>
              <a:pPr/>
              <a:t>27</a:t>
            </a:fld>
            <a:endParaRPr lang="en-US" sz="1000"/>
          </a:p>
        </p:txBody>
      </p:sp>
    </p:spTree>
    <p:extLst>
      <p:ext uri="{BB962C8B-B14F-4D97-AF65-F5344CB8AC3E}">
        <p14:creationId xmlns:p14="http://schemas.microsoft.com/office/powerpoint/2010/main" val="1190177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19100" y="720725"/>
            <a:ext cx="6316663" cy="3554413"/>
          </a:xfrm>
          <a:ln/>
        </p:spPr>
      </p:sp>
      <p:sp>
        <p:nvSpPr>
          <p:cNvPr id="819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The EXPERIENCE of</a:t>
            </a:r>
            <a:r>
              <a:rPr lang="en-US" baseline="0" dirty="0">
                <a:latin typeface="Times New Roman" charset="0"/>
              </a:rPr>
              <a:t> using the bike. The aspiration (and hopefully the reality) of the experience</a:t>
            </a:r>
          </a:p>
          <a:p>
            <a:r>
              <a:rPr lang="en-US" dirty="0">
                <a:latin typeface="Times New Roman" charset="0"/>
              </a:rPr>
              <a:t>Experience depends on the bike, your equipment, the weather, the terrain, your skill, your current state of mind, etc.</a:t>
            </a:r>
          </a:p>
          <a:p>
            <a:endParaRPr lang="en-US" dirty="0">
              <a:latin typeface="Times New Roman" charset="0"/>
            </a:endParaRPr>
          </a:p>
        </p:txBody>
      </p:sp>
      <p:sp>
        <p:nvSpPr>
          <p:cNvPr id="819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9DA54E39-736F-804B-8ADE-185ECC97E45B}" type="slidenum">
              <a:rPr lang="en-US" sz="1000"/>
              <a:pPr/>
              <a:t>28</a:t>
            </a:fld>
            <a:endParaRPr lang="en-US" sz="1000"/>
          </a:p>
        </p:txBody>
      </p:sp>
    </p:spTree>
    <p:extLst>
      <p:ext uri="{BB962C8B-B14F-4D97-AF65-F5344CB8AC3E}">
        <p14:creationId xmlns:p14="http://schemas.microsoft.com/office/powerpoint/2010/main" val="1649999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Buxton likes to tell this story about his juicer that illustrates the difference between experience design and interface design.</a:t>
            </a:r>
          </a:p>
          <a:p>
            <a:r>
              <a:rPr lang="en-US" dirty="0"/>
              <a:t>He loved his first juicer every morning… complained he didn’t have it at the cabin</a:t>
            </a:r>
          </a:p>
          <a:p>
            <a:r>
              <a:rPr lang="en-US" dirty="0"/>
              <a:t>Then got the gift of the second for his cabin. Quiet!!!</a:t>
            </a:r>
            <a:r>
              <a:rPr lang="en-US" baseline="0" dirty="0"/>
              <a:t> Loved the experience and now no longer liked the original!</a:t>
            </a:r>
          </a:p>
          <a:p>
            <a:r>
              <a:rPr lang="en-US" baseline="0" dirty="0"/>
              <a:t>Complained… then got a gift of the 3</a:t>
            </a:r>
            <a:r>
              <a:rPr lang="en-US" baseline="30000" dirty="0"/>
              <a:t>rd</a:t>
            </a:r>
            <a:r>
              <a:rPr lang="en-US" baseline="0" dirty="0"/>
              <a:t> for home… Same interface as the second…</a:t>
            </a:r>
          </a:p>
          <a:p>
            <a:r>
              <a:rPr lang="en-US" baseline="0" dirty="0"/>
              <a:t>but DIFFERENT experience. Easy at end of pulling down lever.</a:t>
            </a:r>
          </a:p>
          <a:p>
            <a:r>
              <a:rPr lang="en-US" baseline="0" dirty="0"/>
              <a:t>[ADVANCE]</a:t>
            </a:r>
          </a:p>
          <a:p>
            <a:r>
              <a:rPr lang="en-US" baseline="0" dirty="0"/>
              <a:t>USER EXPERIENCE was partly the UI but also the situation and environment</a:t>
            </a:r>
          </a:p>
          <a:p>
            <a:r>
              <a:rPr lang="en-US" baseline="0" dirty="0"/>
              <a:t>And the relative experience to what had come before!</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29</a:t>
            </a:fld>
            <a:endParaRPr lang="en-US"/>
          </a:p>
        </p:txBody>
      </p:sp>
    </p:spTree>
    <p:extLst>
      <p:ext uri="{BB962C8B-B14F-4D97-AF65-F5344CB8AC3E}">
        <p14:creationId xmlns:p14="http://schemas.microsoft.com/office/powerpoint/2010/main" val="45816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want your stuff!</a:t>
            </a:r>
          </a:p>
        </p:txBody>
      </p:sp>
      <p:sp>
        <p:nvSpPr>
          <p:cNvPr id="4" name="Slide Number Placeholder 3"/>
          <p:cNvSpPr>
            <a:spLocks noGrp="1"/>
          </p:cNvSpPr>
          <p:nvPr>
            <p:ph type="sldNum" sz="quarter" idx="10"/>
          </p:nvPr>
        </p:nvSpPr>
        <p:spPr/>
        <p:txBody>
          <a:bodyPr/>
          <a:lstStyle/>
          <a:p>
            <a:fld id="{A300C090-F137-A747-947F-59586F962920}" type="slidenum">
              <a:rPr lang="en-US" smtClean="0"/>
              <a:pPr/>
              <a:t>3</a:t>
            </a:fld>
            <a:endParaRPr lang="en-US"/>
          </a:p>
        </p:txBody>
      </p:sp>
    </p:spTree>
    <p:extLst>
      <p:ext uri="{BB962C8B-B14F-4D97-AF65-F5344CB8AC3E}">
        <p14:creationId xmlns:p14="http://schemas.microsoft.com/office/powerpoint/2010/main" val="3124649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419100" y="720725"/>
            <a:ext cx="6316663" cy="3554413"/>
          </a:xfrm>
          <a:ln/>
        </p:spPr>
      </p:sp>
      <p:sp>
        <p:nvSpPr>
          <p:cNvPr id="82947"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What is the experience design for our phone app?</a:t>
            </a:r>
          </a:p>
          <a:p>
            <a:r>
              <a:rPr lang="en-US" dirty="0">
                <a:latin typeface="Times New Roman" charset="0"/>
              </a:rPr>
              <a:t>How do we show this?</a:t>
            </a:r>
          </a:p>
          <a:p>
            <a:r>
              <a:rPr lang="en-US" dirty="0">
                <a:latin typeface="Times New Roman" charset="0"/>
              </a:rPr>
              <a:t>Can draw the phone.</a:t>
            </a:r>
          </a:p>
          <a:p>
            <a:r>
              <a:rPr lang="en-US" dirty="0">
                <a:latin typeface="Times New Roman" charset="0"/>
              </a:rPr>
              <a:t>[ADVANCE]</a:t>
            </a:r>
          </a:p>
          <a:p>
            <a:r>
              <a:rPr lang="en-US" dirty="0">
                <a:latin typeface="Times New Roman" charset="0"/>
              </a:rPr>
              <a:t>Or Draw the app’s interface</a:t>
            </a:r>
          </a:p>
          <a:p>
            <a:r>
              <a:rPr lang="en-US" dirty="0">
                <a:latin typeface="Times New Roman" charset="0"/>
              </a:rPr>
              <a:t>[ADVANCE]</a:t>
            </a:r>
          </a:p>
          <a:p>
            <a:r>
              <a:rPr lang="en-US" dirty="0">
                <a:latin typeface="Times New Roman" charset="0"/>
              </a:rPr>
              <a:t>Or Draw the experience using the app</a:t>
            </a:r>
          </a:p>
          <a:p>
            <a:r>
              <a:rPr lang="en-US" dirty="0">
                <a:latin typeface="Times New Roman" charset="0"/>
              </a:rPr>
              <a:t>[ADVANCE]</a:t>
            </a:r>
          </a:p>
          <a:p>
            <a:r>
              <a:rPr lang="en-US" dirty="0">
                <a:latin typeface="Times New Roman" charset="0"/>
              </a:rPr>
              <a:t>The true object of design is the Experience. How do we show it?</a:t>
            </a:r>
          </a:p>
        </p:txBody>
      </p:sp>
      <p:sp>
        <p:nvSpPr>
          <p:cNvPr id="829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75BF5505-F817-5344-93D4-A57EA351C708}" type="slidenum">
              <a:rPr lang="en-US" sz="1000"/>
              <a:pPr/>
              <a:t>30</a:t>
            </a:fld>
            <a:endParaRPr lang="en-US" sz="1000"/>
          </a:p>
        </p:txBody>
      </p:sp>
    </p:spTree>
    <p:extLst>
      <p:ext uri="{BB962C8B-B14F-4D97-AF65-F5344CB8AC3E}">
        <p14:creationId xmlns:p14="http://schemas.microsoft.com/office/powerpoint/2010/main" val="905816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We Abstract it</a:t>
            </a:r>
          </a:p>
          <a:p>
            <a:r>
              <a:rPr lang="en-US" dirty="0"/>
              <a:t>Only show what is necessary</a:t>
            </a:r>
          </a:p>
          <a:p>
            <a:r>
              <a:rPr lang="en-US" dirty="0"/>
              <a:t>This is why you </a:t>
            </a:r>
            <a:r>
              <a:rPr lang="en-US" b="1" dirty="0"/>
              <a:t>don’t start off designing in a high-fidelity tool</a:t>
            </a:r>
            <a:r>
              <a:rPr lang="en-US" dirty="0"/>
              <a:t> like Sketch, Figma, or Illustrator!</a:t>
            </a:r>
          </a:p>
        </p:txBody>
      </p:sp>
      <p:sp>
        <p:nvSpPr>
          <p:cNvPr id="4" name="Slide Number Placeholder 3"/>
          <p:cNvSpPr>
            <a:spLocks noGrp="1"/>
          </p:cNvSpPr>
          <p:nvPr>
            <p:ph type="sldNum" sz="quarter" idx="10"/>
          </p:nvPr>
        </p:nvSpPr>
        <p:spPr/>
        <p:txBody>
          <a:bodyPr/>
          <a:lstStyle/>
          <a:p>
            <a:fld id="{A300C090-F137-A747-947F-59586F962920}" type="slidenum">
              <a:rPr lang="en-US" smtClean="0"/>
              <a:pPr/>
              <a:t>31</a:t>
            </a:fld>
            <a:endParaRPr lang="en-US"/>
          </a:p>
        </p:txBody>
      </p:sp>
    </p:spTree>
    <p:extLst>
      <p:ext uri="{BB962C8B-B14F-4D97-AF65-F5344CB8AC3E}">
        <p14:creationId xmlns:p14="http://schemas.microsoft.com/office/powerpoint/2010/main" val="92438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Other mediums understand this idea of abstraction.</a:t>
            </a:r>
          </a:p>
          <a:p>
            <a:r>
              <a:rPr lang="en-US" dirty="0"/>
              <a:t>Scott McCloud’s </a:t>
            </a:r>
            <a:r>
              <a:rPr lang="en-US" i="1" dirty="0"/>
              <a:t>Understanding Comics </a:t>
            </a:r>
            <a:r>
              <a:rPr lang="en-US" i="0" dirty="0"/>
              <a:t>is a book you should read</a:t>
            </a:r>
            <a:endParaRPr lang="en-US" i="1"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32</a:t>
            </a:fld>
            <a:endParaRPr lang="en-US"/>
          </a:p>
        </p:txBody>
      </p:sp>
    </p:spTree>
    <p:extLst>
      <p:ext uri="{BB962C8B-B14F-4D97-AF65-F5344CB8AC3E}">
        <p14:creationId xmlns:p14="http://schemas.microsoft.com/office/powerpoint/2010/main" val="2636989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The last thing I want to leave you with is again, this message that the design process is iterative.</a:t>
            </a:r>
          </a:p>
          <a:p>
            <a:r>
              <a:rPr lang="en-US" dirty="0"/>
              <a:t>We go through these stages multiple times with multiple techniques. Always keep that in mind.</a:t>
            </a:r>
          </a:p>
          <a:p>
            <a:r>
              <a:rPr lang="en-US" dirty="0"/>
              <a:t>We are at an abstract stage now (here on the right), but we will apply similar high-level techniques (user research, prototyping, etc.) to more concrete prototypes as we move the design process forward.</a:t>
            </a:r>
          </a:p>
        </p:txBody>
      </p:sp>
      <p:sp>
        <p:nvSpPr>
          <p:cNvPr id="4" name="Slide Number Placeholder 3"/>
          <p:cNvSpPr>
            <a:spLocks noGrp="1"/>
          </p:cNvSpPr>
          <p:nvPr>
            <p:ph type="sldNum" sz="quarter" idx="10"/>
          </p:nvPr>
        </p:nvSpPr>
        <p:spPr/>
        <p:txBody>
          <a:bodyPr/>
          <a:lstStyle/>
          <a:p>
            <a:fld id="{A300C090-F137-A747-947F-59586F962920}" type="slidenum">
              <a:rPr lang="en-US" smtClean="0"/>
              <a:pPr/>
              <a:t>33</a:t>
            </a:fld>
            <a:endParaRPr lang="en-US"/>
          </a:p>
        </p:txBody>
      </p:sp>
    </p:spTree>
    <p:extLst>
      <p:ext uri="{BB962C8B-B14F-4D97-AF65-F5344CB8AC3E}">
        <p14:creationId xmlns:p14="http://schemas.microsoft.com/office/powerpoint/2010/main" val="1088916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0: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34</a:t>
            </a:fld>
            <a:endParaRPr sz="1000" b="0" i="1" u="none" strike="noStrike" cap="none">
              <a:solidFill>
                <a:schemeClr val="dk1"/>
              </a:solidFill>
              <a:latin typeface="Times New Roman"/>
              <a:ea typeface="Times New Roman"/>
              <a:cs typeface="Times New Roman"/>
              <a:sym typeface="Times New Roman"/>
            </a:endParaRPr>
          </a:p>
        </p:txBody>
      </p:sp>
      <p:sp>
        <p:nvSpPr>
          <p:cNvPr id="168" name="Google Shape;168;gb481b4cb6a_5_0: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b481b4cb6a_5_0: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r>
              <a:rPr lang="en-US" dirty="0"/>
              <a:t>5-7 min</a:t>
            </a:r>
            <a:endParaRPr dirty="0"/>
          </a:p>
        </p:txBody>
      </p:sp>
    </p:spTree>
    <p:extLst>
      <p:ext uri="{BB962C8B-B14F-4D97-AF65-F5344CB8AC3E}">
        <p14:creationId xmlns:p14="http://schemas.microsoft.com/office/powerpoint/2010/main" val="3216320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Got here at 55 min in (2:25 pm), so had 25 min for break and then 30 min for values</a:t>
            </a:r>
          </a:p>
          <a:p>
            <a:endParaRPr lang="en-US" dirty="0"/>
          </a:p>
          <a:p>
            <a:r>
              <a:rPr lang="en-US" dirty="0"/>
              <a:t>------------------- last year ------</a:t>
            </a:r>
          </a:p>
          <a:p>
            <a:endParaRPr lang="en-US" dirty="0"/>
          </a:p>
          <a:p>
            <a:r>
              <a:rPr lang="en-US" dirty="0"/>
              <a:t>Got here at 57 min (so had 52 min left)</a:t>
            </a:r>
          </a:p>
          <a:p>
            <a:r>
              <a:rPr lang="en-US" dirty="0"/>
              <a:t>So took 25 min break (instead of 30)</a:t>
            </a:r>
          </a:p>
          <a:p>
            <a:r>
              <a:rPr lang="en-US" dirty="0"/>
              <a:t>Restarted at 2:52 PM</a:t>
            </a:r>
          </a:p>
          <a:p>
            <a:endParaRPr lang="en-US" dirty="0"/>
          </a:p>
          <a:p>
            <a:r>
              <a:rPr lang="en-US" dirty="0"/>
              <a:t>----------- two years ago ----------</a:t>
            </a:r>
          </a:p>
          <a:p>
            <a:endParaRPr lang="en-US" dirty="0"/>
          </a:p>
          <a:p>
            <a:r>
              <a:rPr lang="en-US" dirty="0"/>
              <a:t>Planned 20-minute break at 1:08 minutes</a:t>
            </a:r>
          </a:p>
          <a:p>
            <a:endParaRPr lang="en-US" dirty="0"/>
          </a:p>
          <a:p>
            <a:r>
              <a:rPr lang="en-US" dirty="0"/>
              <a:t>If have less than 35 min left after break, cut break by 5 min increments</a:t>
            </a:r>
          </a:p>
          <a:p>
            <a:r>
              <a:rPr lang="en-US" dirty="0"/>
              <a:t>(so I did a 20 min breakout)</a:t>
            </a:r>
          </a:p>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35</a:t>
            </a:fld>
            <a:endParaRPr lang="en-US"/>
          </a:p>
        </p:txBody>
      </p:sp>
    </p:spTree>
    <p:extLst>
      <p:ext uri="{BB962C8B-B14F-4D97-AF65-F5344CB8AC3E}">
        <p14:creationId xmlns:p14="http://schemas.microsoft.com/office/powerpoint/2010/main" val="2366355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Got here at 55 min in (2:25 pm), so had 25 min for break and then 30 min for values</a:t>
            </a:r>
          </a:p>
          <a:p>
            <a:endParaRPr lang="en-US" dirty="0"/>
          </a:p>
          <a:p>
            <a:r>
              <a:rPr lang="en-US" dirty="0"/>
              <a:t>----------last year ------</a:t>
            </a:r>
          </a:p>
          <a:p>
            <a:r>
              <a:rPr lang="en-US" dirty="0"/>
              <a:t>Got here at 57 min (so had 52 min left)</a:t>
            </a:r>
          </a:p>
          <a:p>
            <a:r>
              <a:rPr lang="en-US" dirty="0"/>
              <a:t>So took 25 min break (instead of 30)</a:t>
            </a:r>
          </a:p>
          <a:p>
            <a:r>
              <a:rPr lang="en-US" dirty="0"/>
              <a:t>Restarted at 2:52 PM</a:t>
            </a:r>
          </a:p>
          <a:p>
            <a:endParaRPr lang="en-US" dirty="0"/>
          </a:p>
          <a:p>
            <a:r>
              <a:rPr lang="en-US" dirty="0"/>
              <a:t>----------- two years ago ----------</a:t>
            </a:r>
          </a:p>
          <a:p>
            <a:endParaRPr lang="en-US" dirty="0"/>
          </a:p>
          <a:p>
            <a:r>
              <a:rPr lang="en-US" dirty="0"/>
              <a:t>Planned 20-minute break at 1:08 minutes</a:t>
            </a:r>
          </a:p>
          <a:p>
            <a:endParaRPr lang="en-US" dirty="0"/>
          </a:p>
          <a:p>
            <a:r>
              <a:rPr lang="en-US" dirty="0"/>
              <a:t>If have less than 35 min left after break, cut break by 5 min increments</a:t>
            </a:r>
          </a:p>
          <a:p>
            <a:r>
              <a:rPr lang="en-US" dirty="0"/>
              <a:t>(so I did a 20 min breakout)</a:t>
            </a:r>
          </a:p>
        </p:txBody>
      </p:sp>
      <p:sp>
        <p:nvSpPr>
          <p:cNvPr id="4" name="Slide Number Placeholder 3"/>
          <p:cNvSpPr>
            <a:spLocks noGrp="1"/>
          </p:cNvSpPr>
          <p:nvPr>
            <p:ph type="sldNum" sz="quarter" idx="10"/>
          </p:nvPr>
        </p:nvSpPr>
        <p:spPr/>
        <p:txBody>
          <a:bodyPr/>
          <a:lstStyle/>
          <a:p>
            <a:fld id="{A300C090-F137-A747-947F-59586F962920}" type="slidenum">
              <a:rPr lang="en-US" smtClean="0"/>
              <a:pPr/>
              <a:t>36</a:t>
            </a:fld>
            <a:endParaRPr lang="en-US"/>
          </a:p>
        </p:txBody>
      </p:sp>
    </p:spTree>
    <p:extLst>
      <p:ext uri="{BB962C8B-B14F-4D97-AF65-F5344CB8AC3E}">
        <p14:creationId xmlns:p14="http://schemas.microsoft.com/office/powerpoint/2010/main" val="2613673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preface this by saying that this is new material, and we hope this can be an open conversation. We want to hear your thoughts on this, and your feedback can make this material for the next year too</a:t>
            </a:r>
          </a:p>
          <a:p>
            <a:endParaRPr lang="en-US" dirty="0"/>
          </a:p>
          <a:p>
            <a:r>
              <a:rPr lang="en-US" dirty="0"/>
              <a:t>Sometimes, when you start thinking about ethics and values in technology, it can be so daunting and overwhelming that you don’t even know where to start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Our goals for today is to introduce some concepts and activities that will give you structure in thinking about values and ethics in design, and hopefully guide you towards solutions that can prevent harms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a very rich field and we’re only going to scratch the surface</a:t>
            </a:r>
          </a:p>
          <a:p>
            <a:endParaRPr lang="en-US" dirty="0"/>
          </a:p>
        </p:txBody>
      </p:sp>
      <p:sp>
        <p:nvSpPr>
          <p:cNvPr id="4" name="Slide Number Placeholder 3"/>
          <p:cNvSpPr>
            <a:spLocks noGrp="1"/>
          </p:cNvSpPr>
          <p:nvPr>
            <p:ph type="sldNum" sz="quarter" idx="5"/>
          </p:nvPr>
        </p:nvSpPr>
        <p:spPr/>
        <p:txBody>
          <a:bodyPr/>
          <a:lstStyle/>
          <a:p>
            <a:fld id="{A300C090-F137-A747-947F-59586F962920}" type="slidenum">
              <a:rPr lang="en-US" smtClean="0"/>
              <a:pPr/>
              <a:t>37</a:t>
            </a:fld>
            <a:endParaRPr lang="en-US"/>
          </a:p>
        </p:txBody>
      </p:sp>
    </p:spTree>
    <p:extLst>
      <p:ext uri="{BB962C8B-B14F-4D97-AF65-F5344CB8AC3E}">
        <p14:creationId xmlns:p14="http://schemas.microsoft.com/office/powerpoint/2010/main" val="3506473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values come out in who you chose to interview, who you listened to, and your values as you thought what good solutions might be. They are implicit.</a:t>
            </a:r>
          </a:p>
          <a:p>
            <a:r>
              <a:rPr lang="en-US" dirty="0"/>
              <a:t>Some techniques (such as Value Sensitive Design) try to make them explicit!</a:t>
            </a:r>
          </a:p>
          <a:p>
            <a:endParaRPr lang="en-US" dirty="0"/>
          </a:p>
          <a:p>
            <a:r>
              <a:rPr lang="en-US" dirty="0"/>
              <a:t>The reason I like being a professor is that you learn all the time. From your grad students and undergraduates.</a:t>
            </a:r>
          </a:p>
          <a:p>
            <a:r>
              <a:rPr lang="en-US" dirty="0"/>
              <a:t>I was humbled when two students contacted me three years ago about the Springboard video shown in class.</a:t>
            </a:r>
          </a:p>
          <a:p>
            <a:r>
              <a:rPr lang="en-US" dirty="0"/>
              <a:t>At first when I read their critique, I myself was defensive about it. But as I thought about it, I felt I had learned something and missed something.</a:t>
            </a:r>
          </a:p>
          <a:p>
            <a:endParaRPr lang="en-US" dirty="0"/>
          </a:p>
          <a:p>
            <a:r>
              <a:rPr lang="en-US" dirty="0"/>
              <a:t>Recall Springboard: you set goals for some behavior change you want, while also pledging to give to a charity you support when you meet your goal</a:t>
            </a:r>
          </a:p>
          <a:p>
            <a:r>
              <a:rPr lang="en-US" dirty="0"/>
              <a:t>e.g., stop drinking soda, to help feed hungry children.[ADVANCE]</a:t>
            </a:r>
          </a:p>
          <a:p>
            <a:r>
              <a:rPr lang="en-US" dirty="0"/>
              <a:t>Or run 20 times each month to give to the world health org for vaccines</a:t>
            </a:r>
          </a:p>
          <a:p>
            <a:r>
              <a:rPr lang="en-US" dirty="0"/>
              <a:t>[ADVANCE][ADVANCE][ADVANCE]</a:t>
            </a:r>
          </a:p>
          <a:p>
            <a:r>
              <a:rPr lang="en-US" dirty="0"/>
              <a:t>What value might be coming across from this video?</a:t>
            </a:r>
          </a:p>
        </p:txBody>
      </p:sp>
      <p:sp>
        <p:nvSpPr>
          <p:cNvPr id="4" name="Slide Number Placeholder 3"/>
          <p:cNvSpPr>
            <a:spLocks noGrp="1"/>
          </p:cNvSpPr>
          <p:nvPr>
            <p:ph type="sldNum" sz="quarter" idx="5"/>
          </p:nvPr>
        </p:nvSpPr>
        <p:spPr/>
        <p:txBody>
          <a:bodyPr/>
          <a:lstStyle/>
          <a:p>
            <a:fld id="{A300C090-F137-A747-947F-59586F962920}" type="slidenum">
              <a:rPr lang="en-US" smtClean="0"/>
              <a:pPr/>
              <a:t>38</a:t>
            </a:fld>
            <a:endParaRPr lang="en-US"/>
          </a:p>
        </p:txBody>
      </p:sp>
    </p:spTree>
    <p:extLst>
      <p:ext uri="{BB962C8B-B14F-4D97-AF65-F5344CB8AC3E}">
        <p14:creationId xmlns:p14="http://schemas.microsoft.com/office/powerpoint/2010/main" val="1073858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students pointed me to a great talk on this by the Nigerian author Chimamanda Ngozi Adichie</a:t>
            </a:r>
          </a:p>
          <a:p>
            <a:r>
              <a:rPr lang="en-US" dirty="0"/>
              <a:t>“single story creates stereotypes … not that they are untrue, but that they are incomplete. They make one story become the only story” – Author Chimamanda Ngozi Adichie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Springboard also had things like supporting “Teach for America”. What types of other charities might they have had to balance these stories?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Springboard video may have lacked a balance of these other charities as well as the story of developing countries.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you design, try to think explicitly about what values and assumptions you are bringing to your design.</a:t>
            </a:r>
          </a:p>
        </p:txBody>
      </p:sp>
      <p:sp>
        <p:nvSpPr>
          <p:cNvPr id="4" name="Slide Number Placeholder 3"/>
          <p:cNvSpPr>
            <a:spLocks noGrp="1"/>
          </p:cNvSpPr>
          <p:nvPr>
            <p:ph type="sldNum" sz="quarter" idx="5"/>
          </p:nvPr>
        </p:nvSpPr>
        <p:spPr/>
        <p:txBody>
          <a:bodyPr/>
          <a:lstStyle/>
          <a:p>
            <a:fld id="{A300C090-F137-A747-947F-59586F962920}" type="slidenum">
              <a:rPr lang="en-US" smtClean="0"/>
              <a:pPr/>
              <a:t>39</a:t>
            </a:fld>
            <a:endParaRPr lang="en-US"/>
          </a:p>
        </p:txBody>
      </p:sp>
    </p:spTree>
    <p:extLst>
      <p:ext uri="{BB962C8B-B14F-4D97-AF65-F5344CB8AC3E}">
        <p14:creationId xmlns:p14="http://schemas.microsoft.com/office/powerpoint/2010/main" val="500735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B9499BF-7B54-5244-B5A8-2F6B9C0102D6}" type="slidenum">
              <a:rPr lang="en-US" sz="1000"/>
              <a:pPr/>
              <a:t>4</a:t>
            </a:fld>
            <a:endParaRPr lang="en-US" sz="1000"/>
          </a:p>
        </p:txBody>
      </p:sp>
      <p:sp>
        <p:nvSpPr>
          <p:cNvPr id="57347" name="Rectangle 2"/>
          <p:cNvSpPr>
            <a:spLocks noGrp="1" noRot="1" noChangeAspect="1" noChangeArrowheads="1" noTextEdit="1"/>
          </p:cNvSpPr>
          <p:nvPr>
            <p:ph type="sldImg"/>
          </p:nvPr>
        </p:nvSpPr>
        <p:spPr>
          <a:xfrm>
            <a:off x="441325" y="719138"/>
            <a:ext cx="6319838" cy="3556000"/>
          </a:xfrm>
          <a:ln cap="flat"/>
        </p:spPr>
      </p:sp>
      <p:sp>
        <p:nvSpPr>
          <p:cNvPr id="57348" name="Rectangle 3"/>
          <p:cNvSpPr>
            <a:spLocks noGrp="1" noChangeArrowheads="1"/>
          </p:cNvSpPr>
          <p:nvPr>
            <p:ph type="body" idx="1"/>
          </p:nvPr>
        </p:nvSpPr>
        <p:spPr>
          <a:xfrm>
            <a:off x="958850" y="4516438"/>
            <a:ext cx="5283200" cy="4281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93" tIns="49064" rIns="96493" bIns="49064"/>
          <a:lstStyle/>
          <a:p>
            <a:r>
              <a:rPr lang="en-US" baseline="0" dirty="0">
                <a:latin typeface="Times New Roman" charset="0"/>
              </a:rPr>
              <a:t>Today we will talk about how now that you have a solution idea, how do you explore the possible designs for that solution.</a:t>
            </a:r>
          </a:p>
        </p:txBody>
      </p:sp>
    </p:spTree>
    <p:extLst>
      <p:ext uri="{BB962C8B-B14F-4D97-AF65-F5344CB8AC3E}">
        <p14:creationId xmlns:p14="http://schemas.microsoft.com/office/powerpoint/2010/main" val="2742792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first step towards thinking more critically about values in design, we can start by defining what values are</a:t>
            </a:r>
          </a:p>
          <a:p>
            <a:endParaRPr lang="en-US" dirty="0"/>
          </a:p>
          <a:p>
            <a:r>
              <a:rPr lang="en-US" dirty="0"/>
              <a:t>Now defining values turns out to be a bit contentious, but I like this definition from </a:t>
            </a:r>
            <a:r>
              <a:rPr lang="en-US" dirty="0" err="1"/>
              <a:t>Batya</a:t>
            </a:r>
            <a:r>
              <a:rPr lang="en-US" dirty="0"/>
              <a:t> Friedman, a professor at UW who developed the Value Sensitive Design (VSD) framework and did a lot of pioneering work. She gives the following definition of values:</a:t>
            </a:r>
          </a:p>
          <a:p>
            <a:r>
              <a:rPr lang="en-US" dirty="0"/>
              <a:t>“what is important to people in their lives, with a focus on ethics and morality “</a:t>
            </a:r>
          </a:p>
          <a:p>
            <a:endParaRPr lang="en-US" dirty="0"/>
          </a:p>
          <a:p>
            <a:r>
              <a:rPr lang="en-US" dirty="0"/>
              <a:t>Briefly, ethics are generally standards that we agree on as a society (like a code of ethics)</a:t>
            </a:r>
          </a:p>
          <a:p>
            <a:r>
              <a:rPr lang="en-US" dirty="0"/>
              <a:t>While morality refers to our personal or cultural sense of right and wrong</a:t>
            </a:r>
          </a:p>
          <a:p>
            <a:endParaRPr lang="en-US" dirty="0"/>
          </a:p>
          <a:p>
            <a:r>
              <a:rPr lang="en-US" dirty="0"/>
              <a:t>This definition is purposely quite broad, and in doing so, strives to be agnostic to particular ethical theories or normative stances. Philosophers have been debating this for centuries and these are hard questions that are unlikely to be resolved soon.</a:t>
            </a:r>
          </a:p>
          <a:p>
            <a:endParaRPr lang="en-US" dirty="0"/>
          </a:p>
          <a:p>
            <a:r>
              <a:rPr lang="en-US" dirty="0"/>
              <a:t>Instead, VSD tries to position designers and technologists to make progress in the design of ethical technology through foregrounding of human values even as these debates unfold and disagreements go unresolved. </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40</a:t>
            </a:fld>
            <a:endParaRPr lang="en-US"/>
          </a:p>
        </p:txBody>
      </p:sp>
    </p:spTree>
    <p:extLst>
      <p:ext uri="{BB962C8B-B14F-4D97-AF65-F5344CB8AC3E}">
        <p14:creationId xmlns:p14="http://schemas.microsoft.com/office/powerpoint/2010/main" val="390472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VSD compels us to think about technology and society as interconnected, where simultaneously</a:t>
            </a:r>
          </a:p>
          <a:p>
            <a:pPr marL="171450" indent="-171450">
              <a:buFont typeface="Arial" panose="020B0604020202020204" pitchFamily="34" charset="0"/>
              <a:buChar char="•"/>
            </a:pPr>
            <a:r>
              <a:rPr lang="en-US" dirty="0"/>
              <a:t>Humans acting as individuals, organizations, or societies intentionally shape the design of technology</a:t>
            </a:r>
          </a:p>
          <a:p>
            <a:pPr marL="171450" indent="-171450">
              <a:buFont typeface="Arial" panose="020B0604020202020204" pitchFamily="34" charset="0"/>
              <a:buChar char="•"/>
            </a:pPr>
            <a:r>
              <a:rPr lang="en-US" dirty="0"/>
              <a:t>And in turn, that technology also shapes human experience and society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take-away for designers is that foregrounding values matters: the design decisions we make can impact our individual lives, our communities, and our social fabric</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also, the technologies we design are embedded in existing social infrastructures that cannot be ignored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have to consider both directions</a:t>
            </a:r>
          </a:p>
          <a:p>
            <a:pPr marL="0" indent="0">
              <a:buFont typeface="Arial" panose="020B0604020202020204" pitchFamily="34" charset="0"/>
              <a:buNone/>
            </a:pPr>
            <a:endParaRPr lang="en-US" dirty="0"/>
          </a:p>
          <a:p>
            <a:pPr marL="0" indent="0">
              <a:buFont typeface="Arial" panose="020B0604020202020204" pitchFamily="34" charset="0"/>
              <a:buNone/>
            </a:pPr>
            <a:r>
              <a:rPr lang="en-US" b="0" i="0" dirty="0">
                <a:solidFill>
                  <a:srgbClr val="1D1C1D"/>
                </a:solidFill>
                <a:effectLst/>
                <a:latin typeface="Slack-Lato"/>
              </a:rPr>
              <a:t>You can design something and embed values into that design (whether intentionally or not), but when your design gets used by others, they will implant their values onto it too and do what they want with it</a:t>
            </a:r>
            <a:endParaRPr lang="en-US" dirty="0"/>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41</a:t>
            </a:fld>
            <a:endParaRPr lang="en-US"/>
          </a:p>
        </p:txBody>
      </p:sp>
    </p:spTree>
    <p:extLst>
      <p:ext uri="{BB962C8B-B14F-4D97-AF65-F5344CB8AC3E}">
        <p14:creationId xmlns:p14="http://schemas.microsoft.com/office/powerpoint/2010/main" val="2216866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Moreover, this occurs at multiple scales: individual, group, organization, societal, global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far in this class, we’ve mostly been thinking about single users. But to really think critically about ethics, we need to think bigger</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42</a:t>
            </a:fld>
            <a:endParaRPr lang="en-US"/>
          </a:p>
        </p:txBody>
      </p:sp>
    </p:spTree>
    <p:extLst>
      <p:ext uri="{BB962C8B-B14F-4D97-AF65-F5344CB8AC3E}">
        <p14:creationId xmlns:p14="http://schemas.microsoft.com/office/powerpoint/2010/main" val="2198286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start thinking about all the different people who might be impacted by design, VSD places a large emphasis on stakeholder analysis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 makes explicit whose values are being considered</a:t>
            </a:r>
          </a:p>
          <a:p>
            <a:pPr marL="0" indent="0">
              <a:buFont typeface="Arial" panose="020B0604020202020204" pitchFamily="34" charset="0"/>
              <a:buNone/>
            </a:pPr>
            <a:endParaRPr lang="en-US" dirty="0"/>
          </a:p>
          <a:p>
            <a:pPr marL="0" indent="0">
              <a:buFont typeface="Arial" panose="020B0604020202020204" pitchFamily="34" charset="0"/>
              <a:buNone/>
            </a:pPr>
            <a:r>
              <a:rPr lang="en-US" b="0" i="0" dirty="0">
                <a:solidFill>
                  <a:srgbClr val="1D1C1D"/>
                </a:solidFill>
                <a:effectLst/>
                <a:latin typeface="Slack-Lato"/>
              </a:rPr>
              <a:t>They make a distinction between direct stakeholders, which are people who directly interact with a technology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indirect stakeholders, who do not directly interact with the technology, but are affected by it</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43</a:t>
            </a:fld>
            <a:endParaRPr lang="en-US"/>
          </a:p>
        </p:txBody>
      </p:sp>
    </p:spTree>
    <p:extLst>
      <p:ext uri="{BB962C8B-B14F-4D97-AF65-F5344CB8AC3E}">
        <p14:creationId xmlns:p14="http://schemas.microsoft.com/office/powerpoint/2010/main" val="1126359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For example, let’s consider an electronic health record system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Now if you set out to do great user-centered design for an electronic health record system, you’d interview doctors, insurance agents, nurses, and all the other people who </a:t>
            </a:r>
            <a:r>
              <a:rPr lang="en-US" i="1" dirty="0"/>
              <a:t>directly </a:t>
            </a:r>
            <a:r>
              <a:rPr lang="en-US" i="0" dirty="0"/>
              <a:t>interact with the technology</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But if you only focused on those direct stakeholders, you’d be missing out on a hugely important </a:t>
            </a:r>
            <a:r>
              <a:rPr lang="en-US" i="1" dirty="0"/>
              <a:t>indirect </a:t>
            </a:r>
            <a:r>
              <a:rPr lang="en-US" i="0" dirty="0"/>
              <a:t>stakeholder: the patients, who might never use the EHR system but are greatly affected by it</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This also demonstrates that indirect does not mean less important, if anything, indirect stakeholders might be even more important to consider because they are easily left out</a:t>
            </a:r>
            <a:endParaRPr lang="en-US" dirty="0"/>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44</a:t>
            </a:fld>
            <a:endParaRPr lang="en-US"/>
          </a:p>
        </p:txBody>
      </p:sp>
    </p:spTree>
    <p:extLst>
      <p:ext uri="{BB962C8B-B14F-4D97-AF65-F5344CB8AC3E}">
        <p14:creationId xmlns:p14="http://schemas.microsoft.com/office/powerpoint/2010/main" val="2914180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 as we’re think about stakeholders, and particularly if we value equity and inclusion as designers, I think it’s really important to think about different dimensions of stakeholders’ power and privilege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resource, the wheel of power and privilege, is a great tool to think about who is being included or excluded by your designs. The different slices of the wheel correspond to different categories of power &amp; privilege. The closer you are to the center, the more power and privilege you have</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45</a:t>
            </a:fld>
            <a:endParaRPr lang="en-US"/>
          </a:p>
        </p:txBody>
      </p:sp>
    </p:spTree>
    <p:extLst>
      <p:ext uri="{BB962C8B-B14F-4D97-AF65-F5344CB8AC3E}">
        <p14:creationId xmlns:p14="http://schemas.microsoft.com/office/powerpoint/2010/main" val="3997471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we’ve talked about the fact that values are embedded in our designs and that it’s important to consider them from the perspective of multiple stakeholders,</a:t>
            </a:r>
          </a:p>
          <a:p>
            <a:r>
              <a:rPr lang="en-US" b="0" dirty="0"/>
              <a:t>How do we as designers go about surfacing values in design?</a:t>
            </a:r>
          </a:p>
          <a:p>
            <a:endParaRPr lang="en-US" b="0" dirty="0"/>
          </a:p>
          <a:p>
            <a:r>
              <a:rPr lang="en-US" b="0" dirty="0"/>
              <a:t>As a first step, there are many different value elicitation materials. There are lists of common values, there are value scenarios that you can create, there are card decks you can use (which is what we’ll be doing later today and in A4), and many other resources. </a:t>
            </a:r>
          </a:p>
          <a:p>
            <a:endParaRPr lang="en-US" b="0" dirty="0"/>
          </a:p>
          <a:p>
            <a:r>
              <a:rPr lang="en-US" b="0" dirty="0"/>
              <a:t>And these elicitation materials are great first steps towards thinking about values. </a:t>
            </a:r>
          </a:p>
          <a:p>
            <a:endParaRPr lang="en-US" b="0" dirty="0"/>
          </a:p>
          <a:p>
            <a:r>
              <a:rPr lang="en-US" b="0" dirty="0"/>
              <a:t>But we should also mention that just doing these activities within the design team is incomplete. You should go talk to people who might use or be impacted by the technology and ask them what they think is important. Similarly, you should build prototypes and show them to people, which you’ll practice more of later in the course</a:t>
            </a:r>
          </a:p>
        </p:txBody>
      </p:sp>
      <p:sp>
        <p:nvSpPr>
          <p:cNvPr id="4" name="Slide Number Placeholder 3"/>
          <p:cNvSpPr>
            <a:spLocks noGrp="1"/>
          </p:cNvSpPr>
          <p:nvPr>
            <p:ph type="sldNum" sz="quarter" idx="5"/>
          </p:nvPr>
        </p:nvSpPr>
        <p:spPr/>
        <p:txBody>
          <a:bodyPr/>
          <a:lstStyle/>
          <a:p>
            <a:fld id="{A300C090-F137-A747-947F-59586F962920}" type="slidenum">
              <a:rPr lang="en-US" smtClean="0"/>
              <a:pPr/>
              <a:t>46</a:t>
            </a:fld>
            <a:endParaRPr lang="en-US"/>
          </a:p>
        </p:txBody>
      </p:sp>
    </p:spTree>
    <p:extLst>
      <p:ext uri="{BB962C8B-B14F-4D97-AF65-F5344CB8AC3E}">
        <p14:creationId xmlns:p14="http://schemas.microsoft.com/office/powerpoint/2010/main" val="2750136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a short activity, let’s think about three example products and the values that they embed in their design</a:t>
            </a:r>
          </a:p>
          <a:p>
            <a:r>
              <a:rPr lang="en-US" dirty="0"/>
              <a:t>[ADVANCE]</a:t>
            </a:r>
          </a:p>
          <a:p>
            <a:r>
              <a:rPr lang="en-US" dirty="0"/>
              <a:t>Think about Bike sharing.</a:t>
            </a:r>
          </a:p>
          <a:p>
            <a:r>
              <a:rPr lang="en-US" dirty="0"/>
              <a:t>Mobility, health, sustainability, inclusion.</a:t>
            </a:r>
          </a:p>
          <a:p>
            <a:r>
              <a:rPr lang="en-US" dirty="0"/>
              <a:t>Biking available for those who can’t afford it. Or who have to travel long distance to get to a bus stop.</a:t>
            </a:r>
          </a:p>
          <a:p>
            <a:r>
              <a:rPr lang="en-US" dirty="0"/>
              <a:t>[ADVANCE]</a:t>
            </a:r>
          </a:p>
          <a:p>
            <a:r>
              <a:rPr lang="en-US" dirty="0"/>
              <a:t>Contact tracing.</a:t>
            </a:r>
          </a:p>
          <a:p>
            <a:r>
              <a:rPr lang="en-US" dirty="0"/>
              <a:t>Health, safety, efficiency, public interest</a:t>
            </a:r>
          </a:p>
          <a:p>
            <a:r>
              <a:rPr lang="en-US" dirty="0"/>
              <a:t>[ADVANCE]</a:t>
            </a:r>
          </a:p>
          <a:p>
            <a:r>
              <a:rPr lang="en-US" dirty="0"/>
              <a:t>Social chatbots.</a:t>
            </a:r>
          </a:p>
          <a:p>
            <a:r>
              <a:rPr lang="en-US" dirty="0"/>
              <a:t>For those who don’t want to communicate with others or can't.</a:t>
            </a:r>
          </a:p>
          <a:p>
            <a:r>
              <a:rPr lang="en-US" dirty="0"/>
              <a:t>Maybe it is wellness, solidarity, or inclusion.</a:t>
            </a:r>
          </a:p>
          <a:p>
            <a:endParaRPr lang="en-US" dirty="0"/>
          </a:p>
          <a:p>
            <a:r>
              <a:rPr lang="en-US" dirty="0"/>
              <a:t>But it’s not quite so simple is it?</a:t>
            </a:r>
          </a:p>
          <a:p>
            <a:endParaRPr lang="en-US" dirty="0"/>
          </a:p>
          <a:p>
            <a:r>
              <a:rPr lang="en-US" dirty="0"/>
              <a:t>For each of these use cases, we can also think of other values that we believe to be good things we want to support</a:t>
            </a:r>
          </a:p>
          <a:p>
            <a:r>
              <a:rPr lang="en-US" dirty="0"/>
              <a:t>[ADVANCE]</a:t>
            </a:r>
          </a:p>
          <a:p>
            <a:r>
              <a:rPr lang="en-US" dirty="0"/>
              <a:t>For bike-sharing, we might value accessibility, but our bike sharing program may not be accessible to people with motor impairments who can’t ride a bike</a:t>
            </a:r>
          </a:p>
          <a:p>
            <a:r>
              <a:rPr lang="en-US" dirty="0"/>
              <a:t>[ADVANCE]</a:t>
            </a:r>
          </a:p>
          <a:p>
            <a:r>
              <a:rPr lang="en-US" dirty="0"/>
              <a:t>Our contract tracing application sacrifices user privacy for the public benefit, as it collects all of your location traces and who you interact with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[ADVANCE]</a:t>
            </a:r>
          </a:p>
          <a:p>
            <a:r>
              <a:rPr lang="en-US" dirty="0"/>
              <a:t>And our social chatbot might cause its users to have fewer social connects with other humans, something else we might value</a:t>
            </a:r>
          </a:p>
          <a:p>
            <a:endParaRPr lang="en-US" dirty="0"/>
          </a:p>
        </p:txBody>
      </p:sp>
      <p:sp>
        <p:nvSpPr>
          <p:cNvPr id="4" name="Slide Number Placeholder 3"/>
          <p:cNvSpPr>
            <a:spLocks noGrp="1"/>
          </p:cNvSpPr>
          <p:nvPr>
            <p:ph type="sldNum" sz="quarter" idx="5"/>
          </p:nvPr>
        </p:nvSpPr>
        <p:spPr/>
        <p:txBody>
          <a:bodyPr/>
          <a:lstStyle/>
          <a:p>
            <a:fld id="{A300C090-F137-A747-947F-59586F962920}" type="slidenum">
              <a:rPr lang="en-US" smtClean="0"/>
              <a:pPr/>
              <a:t>47</a:t>
            </a:fld>
            <a:endParaRPr lang="en-US"/>
          </a:p>
        </p:txBody>
      </p:sp>
    </p:spTree>
    <p:extLst>
      <p:ext uri="{BB962C8B-B14F-4D97-AF65-F5344CB8AC3E}">
        <p14:creationId xmlns:p14="http://schemas.microsoft.com/office/powerpoint/2010/main" val="16663711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we learn in this example?</a:t>
            </a:r>
          </a:p>
          <a:p>
            <a:endParaRPr lang="en-US" dirty="0"/>
          </a:p>
          <a:p>
            <a:r>
              <a:rPr lang="en-US" dirty="0"/>
              <a:t>We learned that values don’t exist in isolation – there are interconnected with one another. Designing for one value might impact many others. We call these value tensions</a:t>
            </a:r>
          </a:p>
          <a:p>
            <a:endParaRPr lang="en-US" dirty="0"/>
          </a:p>
          <a:p>
            <a:r>
              <a:rPr lang="en-US" dirty="0"/>
              <a:t>We call them tensions because it’s not about choosing one value or another. It’s about resolving the tension – sometimes you can find creative designs that address the tension, sometimes you have to find the right balance by talking to stakeholders and iterating on your designs</a:t>
            </a:r>
          </a:p>
          <a:p>
            <a:endParaRPr lang="en-US" dirty="0"/>
          </a:p>
          <a:p>
            <a:r>
              <a:rPr lang="en-US" dirty="0"/>
              <a:t>Some value tensions might exist among different stakeholders: for example, the CEO of a music streaming platform might value engagement and profits, while listeners value content quality and novelty. These values might be in tension if optimizing for engagement starts recommending you the same kind of content over and over again. And there are power dynamics among the stakeholders, since the CEO has the power to make the final call</a:t>
            </a:r>
          </a:p>
          <a:p>
            <a:endParaRPr lang="en-US" dirty="0"/>
          </a:p>
          <a:p>
            <a:r>
              <a:rPr lang="en-US" dirty="0"/>
              <a:t>But sometimes, the same stakeholder can hold conflicting values. In the contact tracing example, you might simultaneously value public health and safety while valuing your personal privacy.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Much like the other kinds of design contradictions we learned about earlier, these value tensions are very useful for designers. They can point to the key ethical implications that you should be considering </a:t>
            </a:r>
          </a:p>
          <a:p>
            <a:endParaRPr lang="en-US" dirty="0"/>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48</a:t>
            </a:fld>
            <a:endParaRPr lang="en-US"/>
          </a:p>
        </p:txBody>
      </p:sp>
    </p:spTree>
    <p:extLst>
      <p:ext uri="{BB962C8B-B14F-4D97-AF65-F5344CB8AC3E}">
        <p14:creationId xmlns:p14="http://schemas.microsoft.com/office/powerpoint/2010/main" val="3429245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so now we’re going to walk you through an example for a specific piece of technology: a wearable fitness tracker</a:t>
            </a:r>
          </a:p>
          <a:p>
            <a:endParaRPr lang="en-US" dirty="0"/>
          </a:p>
          <a:p>
            <a:r>
              <a:rPr lang="en-US" dirty="0"/>
              <a:t>The first step is realizing that just thinking about the tech is NOT SPECIFIC ENOUGH</a:t>
            </a:r>
          </a:p>
          <a:p>
            <a:endParaRPr lang="en-US" dirty="0"/>
          </a:p>
          <a:p>
            <a:r>
              <a:rPr lang="en-US" dirty="0"/>
              <a:t>Let’s ground this in a particular solution scenario</a:t>
            </a:r>
          </a:p>
          <a:p>
            <a:r>
              <a:rPr lang="en-US" dirty="0"/>
              <a:t>[ADVANCE]</a:t>
            </a:r>
          </a:p>
          <a:p>
            <a:r>
              <a:rPr lang="en-US" dirty="0"/>
              <a:t>This is a solution that you could have created in your assignment that fills a certain need</a:t>
            </a:r>
          </a:p>
          <a:p>
            <a:endParaRPr lang="en-US" dirty="0"/>
          </a:p>
          <a:p>
            <a:r>
              <a:rPr lang="en-US" dirty="0"/>
              <a:t>What are some value tensions we might identify in this scenario?</a:t>
            </a:r>
          </a:p>
          <a:p>
            <a:endParaRPr lang="en-US" dirty="0"/>
          </a:p>
          <a:p>
            <a:r>
              <a:rPr lang="en-US" dirty="0"/>
              <a:t>Health &lt;-&gt; Privacy</a:t>
            </a:r>
          </a:p>
          <a:p>
            <a:r>
              <a:rPr lang="en-US" dirty="0"/>
              <a:t>Safety &lt;-&gt; Autonomy</a:t>
            </a:r>
          </a:p>
          <a:p>
            <a:endParaRPr lang="en-US" dirty="0"/>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49</a:t>
            </a:fld>
            <a:endParaRPr lang="en-US"/>
          </a:p>
        </p:txBody>
      </p:sp>
    </p:spTree>
    <p:extLst>
      <p:ext uri="{BB962C8B-B14F-4D97-AF65-F5344CB8AC3E}">
        <p14:creationId xmlns:p14="http://schemas.microsoft.com/office/powerpoint/2010/main" val="258768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FBCB93E-F4EA-724D-9AD2-D35B9053D5DD}" type="slidenum">
              <a:rPr lang="en-US" sz="1000"/>
              <a:pPr/>
              <a:t>5</a:t>
            </a:fld>
            <a:endParaRPr lang="en-US" sz="1000"/>
          </a:p>
        </p:txBody>
      </p:sp>
      <p:sp>
        <p:nvSpPr>
          <p:cNvPr id="62467" name="Rectangle 2"/>
          <p:cNvSpPr>
            <a:spLocks noGrp="1" noRot="1" noChangeAspect="1" noChangeArrowheads="1" noTextEdit="1"/>
          </p:cNvSpPr>
          <p:nvPr>
            <p:ph type="sldImg"/>
          </p:nvPr>
        </p:nvSpPr>
        <p:spPr>
          <a:xfrm>
            <a:off x="419100" y="720725"/>
            <a:ext cx="6316663" cy="3554413"/>
          </a:xfrm>
          <a:ln/>
        </p:spPr>
      </p:sp>
      <p:sp>
        <p:nvSpPr>
          <p:cNvPr id="624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4563">
              <a:spcBef>
                <a:spcPct val="0"/>
              </a:spcBef>
            </a:pPr>
            <a:r>
              <a:rPr kumimoji="0" lang="en-US" sz="2500" dirty="0">
                <a:latin typeface="Times New Roman" charset="0"/>
              </a:rPr>
              <a:t>Why are we learning about these topics today?</a:t>
            </a:r>
          </a:p>
        </p:txBody>
      </p:sp>
    </p:spTree>
    <p:extLst>
      <p:ext uri="{BB962C8B-B14F-4D97-AF65-F5344CB8AC3E}">
        <p14:creationId xmlns:p14="http://schemas.microsoft.com/office/powerpoint/2010/main" val="16447550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introduce the Tarot cards of tech, which is one of many resources that exists out there for ethics and value focused design</a:t>
            </a:r>
          </a:p>
          <a:p>
            <a:endParaRPr lang="en-US" dirty="0"/>
          </a:p>
          <a:p>
            <a:r>
              <a:rPr lang="en-US" dirty="0"/>
              <a:t>The design group that created them, called Artefact group, describes them as a “set of provocations design to help creators more fully consider the impact of technology”</a:t>
            </a:r>
          </a:p>
          <a:p>
            <a:endParaRPr lang="en-US" dirty="0"/>
          </a:p>
          <a:p>
            <a:r>
              <a:rPr lang="en-US" dirty="0"/>
              <a:t>And we found these cards to be especially useful in our projects and research, because they can help designers and non-designers alike think of different risk areas, uncovering missing stakeholders or value tensions in the process</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50</a:t>
            </a:fld>
            <a:endParaRPr lang="en-US"/>
          </a:p>
        </p:txBody>
      </p:sp>
    </p:spTree>
    <p:extLst>
      <p:ext uri="{BB962C8B-B14F-4D97-AF65-F5344CB8AC3E}">
        <p14:creationId xmlns:p14="http://schemas.microsoft.com/office/powerpoint/2010/main" val="32206809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card aloud and ask the class to think of ethical implications]</a:t>
            </a:r>
          </a:p>
          <a:p>
            <a:endParaRPr lang="en-US" dirty="0"/>
          </a:p>
          <a:p>
            <a:r>
              <a:rPr lang="en-US" dirty="0"/>
              <a:t>Older adults who are scared of advanced technology</a:t>
            </a:r>
          </a:p>
          <a:p>
            <a:r>
              <a:rPr lang="en-US" dirty="0"/>
              <a:t>- Information access &lt;-&gt; Comfort</a:t>
            </a:r>
          </a:p>
          <a:p>
            <a:endParaRPr lang="en-US" dirty="0"/>
          </a:p>
          <a:p>
            <a:r>
              <a:rPr lang="en-US" dirty="0"/>
              <a:t>People who cannot afford the technology</a:t>
            </a:r>
          </a:p>
          <a:p>
            <a:r>
              <a:rPr lang="en-US" dirty="0"/>
              <a:t>-a value: Affordability &amp; Access</a:t>
            </a:r>
          </a:p>
          <a:p>
            <a:endParaRPr lang="en-US" dirty="0"/>
          </a:p>
          <a:p>
            <a:r>
              <a:rPr lang="en-US" dirty="0"/>
              <a:t>People who don’t have loved ones who want to check in on them or care about their safety</a:t>
            </a:r>
          </a:p>
          <a:p>
            <a:endParaRPr lang="en-US" dirty="0"/>
          </a:p>
          <a:p>
            <a:r>
              <a:rPr lang="en-US" dirty="0"/>
              <a:t>People who don't have the dexterity to put this on</a:t>
            </a:r>
          </a:p>
          <a:p>
            <a:endParaRPr lang="en-US" dirty="0"/>
          </a:p>
          <a:p>
            <a:r>
              <a:rPr lang="en-US" dirty="0"/>
              <a:t>In your next assignment, you’re going to be doing one of these activities on your own projects. You’ll have to chance to look at the 16 different cards in the deck</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51</a:t>
            </a:fld>
            <a:endParaRPr lang="en-US"/>
          </a:p>
        </p:txBody>
      </p:sp>
    </p:spTree>
    <p:extLst>
      <p:ext uri="{BB962C8B-B14F-4D97-AF65-F5344CB8AC3E}">
        <p14:creationId xmlns:p14="http://schemas.microsoft.com/office/powerpoint/2010/main" val="6263144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really just scratched the surface of ethics and value focused design. And I also want to emphasize that this is really an open and evolving field. </a:t>
            </a:r>
          </a:p>
          <a:p>
            <a:endParaRPr lang="en-US" dirty="0"/>
          </a:p>
          <a:p>
            <a:r>
              <a:rPr lang="en-US" dirty="0"/>
              <a:t>While we’ve showed you a particular set of tools to guide ethics-focused design, this doesn’t replace your knowledge, experience, and instincts as a designer. It also doesn’t replace the fact that you have to engage with the communities you work with and are building for, and give them a voice in the process. </a:t>
            </a:r>
          </a:p>
          <a:p>
            <a:endParaRPr lang="en-US" dirty="0"/>
          </a:p>
          <a:p>
            <a:r>
              <a:rPr lang="en-US" dirty="0"/>
              <a:t>There are many more frameworks that hone in on particular aspects, like equity &amp; inclusion, civic participation, race, gender, queerness, etc. </a:t>
            </a:r>
          </a:p>
          <a:p>
            <a:endParaRPr lang="en-US" dirty="0"/>
          </a:p>
          <a:p>
            <a:r>
              <a:rPr lang="en-US" dirty="0"/>
              <a:t>There are also many more resources other than the Tarot cards that are great. Come talk to us!</a:t>
            </a:r>
          </a:p>
        </p:txBody>
      </p:sp>
      <p:sp>
        <p:nvSpPr>
          <p:cNvPr id="4" name="Slide Number Placeholder 3"/>
          <p:cNvSpPr>
            <a:spLocks noGrp="1"/>
          </p:cNvSpPr>
          <p:nvPr>
            <p:ph type="sldNum" sz="quarter" idx="5"/>
          </p:nvPr>
        </p:nvSpPr>
        <p:spPr/>
        <p:txBody>
          <a:bodyPr/>
          <a:lstStyle/>
          <a:p>
            <a:fld id="{A300C090-F137-A747-947F-59586F962920}" type="slidenum">
              <a:rPr lang="en-US" smtClean="0"/>
              <a:pPr/>
              <a:t>52</a:t>
            </a:fld>
            <a:endParaRPr lang="en-US"/>
          </a:p>
        </p:txBody>
      </p:sp>
    </p:spTree>
    <p:extLst>
      <p:ext uri="{BB962C8B-B14F-4D97-AF65-F5344CB8AC3E}">
        <p14:creationId xmlns:p14="http://schemas.microsoft.com/office/powerpoint/2010/main" val="31974695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project from Matt and last year’s head TA, Nava </a:t>
            </a:r>
            <a:r>
              <a:rPr lang="en-US" dirty="0" err="1"/>
              <a:t>Haghighi</a:t>
            </a:r>
            <a:endParaRPr lang="en-US" dirty="0"/>
          </a:p>
          <a:p>
            <a:endParaRPr lang="en-US" dirty="0"/>
          </a:p>
          <a:p>
            <a:r>
              <a:rPr lang="en-US" dirty="0"/>
              <a:t>And the question they wanted to dig deeper on is what to do </a:t>
            </a:r>
            <a:r>
              <a:rPr lang="en-US" i="1" dirty="0"/>
              <a:t>after </a:t>
            </a:r>
            <a:r>
              <a:rPr lang="en-US" i="0" dirty="0"/>
              <a:t>you’ve elicited important values and value tensions</a:t>
            </a:r>
          </a:p>
          <a:p>
            <a:endParaRPr lang="en-US" i="0" dirty="0"/>
          </a:p>
          <a:p>
            <a:r>
              <a:rPr lang="en-US" i="0" dirty="0"/>
              <a:t>Do the designers just get to decide how to address them? That puts them in a position of power</a:t>
            </a:r>
          </a:p>
          <a:p>
            <a:endParaRPr lang="en-US" i="0" dirty="0"/>
          </a:p>
          <a:p>
            <a:r>
              <a:rPr lang="en-US" i="0" dirty="0"/>
              <a:t>What if stakeholders could directly contribute to this conversation? But how can we enable this if they aren’t designers?</a:t>
            </a:r>
          </a:p>
          <a:p>
            <a:endParaRPr lang="en-US" i="0" dirty="0"/>
          </a:p>
          <a:p>
            <a:r>
              <a:rPr lang="en-US" i="0" dirty="0"/>
              <a:t>So in this research project, we developed a series of design activities to enable people from various backgrounds, who may not have any design experience, to surface and navigate value tensions. We do this through a game-like activity where participants create artifacts with crafts materials to communicate how a technology could be changed to better serve them</a:t>
            </a:r>
          </a:p>
          <a:p>
            <a:endParaRPr lang="en-US" i="0" dirty="0"/>
          </a:p>
          <a:p>
            <a:r>
              <a:rPr lang="en-US" i="0" dirty="0"/>
              <a:t>You can find more details about this in our paper</a:t>
            </a:r>
            <a:endParaRPr lang="en-US" dirty="0"/>
          </a:p>
        </p:txBody>
      </p:sp>
      <p:sp>
        <p:nvSpPr>
          <p:cNvPr id="4" name="Slide Number Placeholder 3"/>
          <p:cNvSpPr>
            <a:spLocks noGrp="1"/>
          </p:cNvSpPr>
          <p:nvPr>
            <p:ph type="sldNum" sz="quarter" idx="5"/>
          </p:nvPr>
        </p:nvSpPr>
        <p:spPr/>
        <p:txBody>
          <a:bodyPr/>
          <a:lstStyle/>
          <a:p>
            <a:fld id="{A300C090-F137-A747-947F-59586F962920}" type="slidenum">
              <a:rPr lang="en-US" smtClean="0"/>
              <a:pPr/>
              <a:t>53</a:t>
            </a:fld>
            <a:endParaRPr lang="en-US"/>
          </a:p>
        </p:txBody>
      </p:sp>
    </p:spTree>
    <p:extLst>
      <p:ext uri="{BB962C8B-B14F-4D97-AF65-F5344CB8AC3E}">
        <p14:creationId xmlns:p14="http://schemas.microsoft.com/office/powerpoint/2010/main" val="1886119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326FDA-D017-1F4E-8B00-E3EF44846B68}" type="slidenum">
              <a:rPr lang="en-US" sz="1000"/>
              <a:pPr/>
              <a:t>54</a:t>
            </a:fld>
            <a:endParaRPr lang="en-US" sz="1000"/>
          </a:p>
        </p:txBody>
      </p:sp>
      <p:sp>
        <p:nvSpPr>
          <p:cNvPr id="107523" name="Rectangle 2"/>
          <p:cNvSpPr>
            <a:spLocks noGrp="1" noRot="1" noChangeAspect="1" noChangeArrowheads="1" noTextEdit="1"/>
          </p:cNvSpPr>
          <p:nvPr>
            <p:ph type="sldImg"/>
          </p:nvPr>
        </p:nvSpPr>
        <p:spPr>
          <a:xfrm>
            <a:off x="442913" y="720725"/>
            <a:ext cx="6316662" cy="3554413"/>
          </a:xfrm>
          <a:ln cap="flat"/>
        </p:spPr>
      </p:sp>
      <p:sp>
        <p:nvSpPr>
          <p:cNvPr id="1075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94" tIns="49928" rIns="98194" bIns="49928"/>
          <a:lstStyle/>
          <a:p>
            <a:pPr defTabSz="958850">
              <a:spcBef>
                <a:spcPct val="0"/>
              </a:spcBef>
            </a:pPr>
            <a:endParaRPr kumimoji="0" lang="en-US" sz="2500" dirty="0">
              <a:latin typeface="Times New Roman" charset="0"/>
            </a:endParaRPr>
          </a:p>
        </p:txBody>
      </p:sp>
    </p:spTree>
    <p:extLst>
      <p:ext uri="{BB962C8B-B14F-4D97-AF65-F5344CB8AC3E}">
        <p14:creationId xmlns:p14="http://schemas.microsoft.com/office/powerpoint/2010/main" val="1799973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defRPr>
            </a:lvl1pPr>
            <a:lvl2pPr marL="733960" indent="-282292" defTabSz="970773" eaLnBrk="0" hangingPunct="0">
              <a:defRPr sz="2400">
                <a:solidFill>
                  <a:schemeClr val="tx1"/>
                </a:solidFill>
                <a:latin typeface="Times New Roman" pitchFamily="18" charset="0"/>
              </a:defRPr>
            </a:lvl2pPr>
            <a:lvl3pPr marL="1129170" indent="-225834" defTabSz="970773" eaLnBrk="0" hangingPunct="0">
              <a:defRPr sz="2400">
                <a:solidFill>
                  <a:schemeClr val="tx1"/>
                </a:solidFill>
                <a:latin typeface="Times New Roman" pitchFamily="18" charset="0"/>
              </a:defRPr>
            </a:lvl3pPr>
            <a:lvl4pPr marL="1580838" indent="-225834" defTabSz="970773" eaLnBrk="0" hangingPunct="0">
              <a:defRPr sz="2400">
                <a:solidFill>
                  <a:schemeClr val="tx1"/>
                </a:solidFill>
                <a:latin typeface="Times New Roman" pitchFamily="18" charset="0"/>
              </a:defRPr>
            </a:lvl4pPr>
            <a:lvl5pPr marL="2032505" indent="-225834" defTabSz="970773" eaLnBrk="0" hangingPunct="0">
              <a:defRPr sz="2400">
                <a:solidFill>
                  <a:schemeClr val="tx1"/>
                </a:solidFill>
                <a:latin typeface="Times New Roman" pitchFamily="18" charset="0"/>
              </a:defRPr>
            </a:lvl5pPr>
            <a:lvl6pPr marL="2484173" indent="-225834" defTabSz="970773" eaLnBrk="0" fontAlgn="base" hangingPunct="0">
              <a:spcBef>
                <a:spcPct val="0"/>
              </a:spcBef>
              <a:spcAft>
                <a:spcPct val="0"/>
              </a:spcAft>
              <a:defRPr sz="2400">
                <a:solidFill>
                  <a:schemeClr val="tx1"/>
                </a:solidFill>
                <a:latin typeface="Times New Roman" pitchFamily="18" charset="0"/>
              </a:defRPr>
            </a:lvl6pPr>
            <a:lvl7pPr marL="2935841" indent="-225834" defTabSz="970773" eaLnBrk="0" fontAlgn="base" hangingPunct="0">
              <a:spcBef>
                <a:spcPct val="0"/>
              </a:spcBef>
              <a:spcAft>
                <a:spcPct val="0"/>
              </a:spcAft>
              <a:defRPr sz="2400">
                <a:solidFill>
                  <a:schemeClr val="tx1"/>
                </a:solidFill>
                <a:latin typeface="Times New Roman" pitchFamily="18" charset="0"/>
              </a:defRPr>
            </a:lvl7pPr>
            <a:lvl8pPr marL="3387509" indent="-225834" defTabSz="970773" eaLnBrk="0" fontAlgn="base" hangingPunct="0">
              <a:spcBef>
                <a:spcPct val="0"/>
              </a:spcBef>
              <a:spcAft>
                <a:spcPct val="0"/>
              </a:spcAft>
              <a:defRPr sz="2400">
                <a:solidFill>
                  <a:schemeClr val="tx1"/>
                </a:solidFill>
                <a:latin typeface="Times New Roman" pitchFamily="18" charset="0"/>
              </a:defRPr>
            </a:lvl8pPr>
            <a:lvl9pPr marL="3839177" indent="-225834" defTabSz="97077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a:pPr/>
              <a:t>55</a:t>
            </a:fld>
            <a:endParaRPr lang="en-US" sz="1100"/>
          </a:p>
        </p:txBody>
      </p:sp>
      <p:sp>
        <p:nvSpPr>
          <p:cNvPr id="79875" name="Rectangle 2"/>
          <p:cNvSpPr>
            <a:spLocks noGrp="1" noRot="1" noChangeAspect="1" noChangeArrowheads="1" noTextEdit="1"/>
          </p:cNvSpPr>
          <p:nvPr>
            <p:ph type="sldImg"/>
          </p:nvPr>
        </p:nvSpPr>
        <p:spPr>
          <a:xfrm>
            <a:off x="419100" y="720725"/>
            <a:ext cx="6316663" cy="3554413"/>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0566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693" eaLnBrk="0" hangingPunct="0">
              <a:defRPr sz="2400">
                <a:solidFill>
                  <a:schemeClr val="tx1"/>
                </a:solidFill>
                <a:latin typeface="Times New Roman" charset="0"/>
                <a:ea typeface="ＭＳ Ｐゴシック" charset="0"/>
              </a:defRPr>
            </a:lvl1pPr>
            <a:lvl2pPr marL="742841" indent="-285708" defTabSz="985693" eaLnBrk="0" hangingPunct="0">
              <a:defRPr sz="2400">
                <a:solidFill>
                  <a:schemeClr val="tx1"/>
                </a:solidFill>
                <a:latin typeface="Times New Roman" charset="0"/>
                <a:ea typeface="ＭＳ Ｐゴシック" charset="0"/>
              </a:defRPr>
            </a:lvl2pPr>
            <a:lvl3pPr marL="1142833" indent="-228567" defTabSz="985693" eaLnBrk="0" hangingPunct="0">
              <a:defRPr sz="2400">
                <a:solidFill>
                  <a:schemeClr val="tx1"/>
                </a:solidFill>
                <a:latin typeface="Times New Roman" charset="0"/>
                <a:ea typeface="ＭＳ Ｐゴシック" charset="0"/>
              </a:defRPr>
            </a:lvl3pPr>
            <a:lvl4pPr marL="1599966" indent="-228567" defTabSz="985693" eaLnBrk="0" hangingPunct="0">
              <a:defRPr sz="2400">
                <a:solidFill>
                  <a:schemeClr val="tx1"/>
                </a:solidFill>
                <a:latin typeface="Times New Roman" charset="0"/>
                <a:ea typeface="ＭＳ Ｐゴシック" charset="0"/>
              </a:defRPr>
            </a:lvl4pPr>
            <a:lvl5pPr marL="2057098" indent="-228567" defTabSz="985693" eaLnBrk="0" hangingPunct="0">
              <a:defRPr sz="2400">
                <a:solidFill>
                  <a:schemeClr val="tx1"/>
                </a:solidFill>
                <a:latin typeface="Times New Roman" charset="0"/>
                <a:ea typeface="ＭＳ Ｐゴシック" charset="0"/>
              </a:defRPr>
            </a:lvl5pPr>
            <a:lvl6pPr marL="2514231" indent="-228567" defTabSz="985693" eaLnBrk="0" fontAlgn="base" hangingPunct="0">
              <a:spcBef>
                <a:spcPct val="0"/>
              </a:spcBef>
              <a:spcAft>
                <a:spcPct val="0"/>
              </a:spcAft>
              <a:defRPr sz="2400">
                <a:solidFill>
                  <a:schemeClr val="tx1"/>
                </a:solidFill>
                <a:latin typeface="Times New Roman" charset="0"/>
                <a:ea typeface="ＭＳ Ｐゴシック" charset="0"/>
              </a:defRPr>
            </a:lvl6pPr>
            <a:lvl7pPr marL="2971365" indent="-228567" defTabSz="985693" eaLnBrk="0" fontAlgn="base" hangingPunct="0">
              <a:spcBef>
                <a:spcPct val="0"/>
              </a:spcBef>
              <a:spcAft>
                <a:spcPct val="0"/>
              </a:spcAft>
              <a:defRPr sz="2400">
                <a:solidFill>
                  <a:schemeClr val="tx1"/>
                </a:solidFill>
                <a:latin typeface="Times New Roman" charset="0"/>
                <a:ea typeface="ＭＳ Ｐゴシック" charset="0"/>
              </a:defRPr>
            </a:lvl7pPr>
            <a:lvl8pPr marL="3428498" indent="-228567" defTabSz="985693" eaLnBrk="0" fontAlgn="base" hangingPunct="0">
              <a:spcBef>
                <a:spcPct val="0"/>
              </a:spcBef>
              <a:spcAft>
                <a:spcPct val="0"/>
              </a:spcAft>
              <a:defRPr sz="2400">
                <a:solidFill>
                  <a:schemeClr val="tx1"/>
                </a:solidFill>
                <a:latin typeface="Times New Roman" charset="0"/>
                <a:ea typeface="ＭＳ Ｐゴシック" charset="0"/>
              </a:defRPr>
            </a:lvl8pPr>
            <a:lvl9pPr marL="3885631" indent="-228567" defTabSz="985693" eaLnBrk="0" fontAlgn="base" hangingPunct="0">
              <a:spcBef>
                <a:spcPct val="0"/>
              </a:spcBef>
              <a:spcAft>
                <a:spcPct val="0"/>
              </a:spcAft>
              <a:defRPr sz="2400">
                <a:solidFill>
                  <a:schemeClr val="tx1"/>
                </a:solidFill>
                <a:latin typeface="Times New Roman" charset="0"/>
                <a:ea typeface="ＭＳ Ｐゴシック" charset="0"/>
              </a:defRPr>
            </a:lvl9pPr>
          </a:lstStyle>
          <a:p>
            <a:fld id="{FD83FF12-3F20-9B4C-BC26-53BE0C3CB041}" type="slidenum">
              <a:rPr lang="en-US" sz="1100">
                <a:latin typeface="Helvetica"/>
              </a:rPr>
              <a:pPr/>
              <a:t>6</a:t>
            </a:fld>
            <a:endParaRPr lang="en-US" sz="1100" dirty="0">
              <a:latin typeface="Helvetica"/>
            </a:endParaRPr>
          </a:p>
        </p:txBody>
      </p:sp>
      <p:sp>
        <p:nvSpPr>
          <p:cNvPr id="38915" name="Rectangle 2"/>
          <p:cNvSpPr>
            <a:spLocks noGrp="1" noRot="1" noChangeAspect="1" noChangeArrowheads="1" noTextEdit="1"/>
          </p:cNvSpPr>
          <p:nvPr>
            <p:ph type="sldImg"/>
          </p:nvPr>
        </p:nvSpPr>
        <p:spPr>
          <a:xfrm>
            <a:off x="471488" y="727075"/>
            <a:ext cx="6376987" cy="3587750"/>
          </a:xfrm>
          <a:ln/>
        </p:spPr>
      </p:sp>
      <p:sp>
        <p:nvSpPr>
          <p:cNvPr id="3891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464">
              <a:defRPr/>
            </a:pPr>
            <a:r>
              <a:rPr lang="en-US" dirty="0"/>
              <a:t>1</a:t>
            </a:r>
            <a:r>
              <a:rPr lang="en-US" baseline="0" dirty="0"/>
              <a:t> MINUTE!</a:t>
            </a:r>
          </a:p>
          <a:p>
            <a:pPr defTabSz="925464">
              <a:defRPr/>
            </a:pPr>
            <a:r>
              <a:rPr lang="en-US" baseline="0" dirty="0"/>
              <a:t>Music</a:t>
            </a:r>
          </a:p>
          <a:p>
            <a:pPr defTabSz="925464">
              <a:defRPr/>
            </a:pPr>
            <a:r>
              <a:rPr lang="en-US" baseline="0" dirty="0"/>
              <a:t>Closeups</a:t>
            </a:r>
          </a:p>
          <a:p>
            <a:pPr defTabSz="925464">
              <a:defRPr/>
            </a:pPr>
            <a:r>
              <a:rPr lang="en-US" baseline="0" dirty="0"/>
              <a:t>Emotion</a:t>
            </a:r>
          </a:p>
          <a:p>
            <a:pPr defTabSz="925464">
              <a:defRPr/>
            </a:pPr>
            <a:endParaRPr lang="en-US" dirty="0"/>
          </a:p>
        </p:txBody>
      </p:sp>
    </p:spTree>
    <p:extLst>
      <p:ext uri="{BB962C8B-B14F-4D97-AF65-F5344CB8AC3E}">
        <p14:creationId xmlns:p14="http://schemas.microsoft.com/office/powerpoint/2010/main" val="1531869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7</a:t>
            </a:fld>
            <a:endParaRPr lang="en-US" sz="1000"/>
          </a:p>
        </p:txBody>
      </p:sp>
      <p:sp>
        <p:nvSpPr>
          <p:cNvPr id="44034" name="Rectangle 2"/>
          <p:cNvSpPr>
            <a:spLocks noGrp="1" noRot="1" noChangeAspect="1" noChangeArrowheads="1" noTextEdit="1"/>
          </p:cNvSpPr>
          <p:nvPr>
            <p:ph type="sldImg"/>
          </p:nvPr>
        </p:nvSpPr>
        <p:spPr>
          <a:xfrm>
            <a:off x="431800" y="714375"/>
            <a:ext cx="6338888"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[ADVANCE]</a:t>
            </a:r>
          </a:p>
          <a:p>
            <a:pPr eaLnBrk="1" hangingPunct="1"/>
            <a:r>
              <a:rPr lang="en-US" dirty="0">
                <a:latin typeface="Arial" pitchFamily="34" charset="0"/>
                <a:ea typeface="ＭＳ Ｐゴシック" pitchFamily="34" charset="-128"/>
              </a:rPr>
              <a:t>Recall in the Discovery stage, you were focused on finding user needs, the characteristics of your customers and designed for their tasks.</a:t>
            </a:r>
          </a:p>
        </p:txBody>
      </p:sp>
    </p:spTree>
    <p:extLst>
      <p:ext uri="{BB962C8B-B14F-4D97-AF65-F5344CB8AC3E}">
        <p14:creationId xmlns:p14="http://schemas.microsoft.com/office/powerpoint/2010/main" val="1467906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I want to quickly review tasks, as this is sometimes one of the harder concepts to get right</a:t>
            </a:r>
          </a:p>
        </p:txBody>
      </p:sp>
      <p:sp>
        <p:nvSpPr>
          <p:cNvPr id="4" name="Slide Number Placeholder 3"/>
          <p:cNvSpPr>
            <a:spLocks noGrp="1"/>
          </p:cNvSpPr>
          <p:nvPr>
            <p:ph type="sldNum" sz="quarter" idx="10"/>
          </p:nvPr>
        </p:nvSpPr>
        <p:spPr/>
        <p:txBody>
          <a:bodyPr/>
          <a:lstStyle/>
          <a:p>
            <a:fld id="{F15B023B-A5DD-4615-B2B5-95B18B13BE21}" type="slidenum">
              <a:rPr lang="en-US" smtClean="0"/>
              <a:pPr/>
              <a:t>8</a:t>
            </a:fld>
            <a:endParaRPr lang="en-US" dirty="0"/>
          </a:p>
        </p:txBody>
      </p:sp>
    </p:spTree>
    <p:extLst>
      <p:ext uri="{BB962C8B-B14F-4D97-AF65-F5344CB8AC3E}">
        <p14:creationId xmlns:p14="http://schemas.microsoft.com/office/powerpoint/2010/main" val="798704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693" eaLnBrk="0" hangingPunct="0">
              <a:defRPr sz="2400">
                <a:solidFill>
                  <a:schemeClr val="tx1"/>
                </a:solidFill>
                <a:latin typeface="Times New Roman" charset="0"/>
                <a:ea typeface="ＭＳ Ｐゴシック" charset="0"/>
              </a:defRPr>
            </a:lvl1pPr>
            <a:lvl2pPr marL="742841" indent="-285708" defTabSz="985693" eaLnBrk="0" hangingPunct="0">
              <a:defRPr sz="2400">
                <a:solidFill>
                  <a:schemeClr val="tx1"/>
                </a:solidFill>
                <a:latin typeface="Times New Roman" charset="0"/>
                <a:ea typeface="ＭＳ Ｐゴシック" charset="0"/>
              </a:defRPr>
            </a:lvl2pPr>
            <a:lvl3pPr marL="1142833" indent="-228567" defTabSz="985693" eaLnBrk="0" hangingPunct="0">
              <a:defRPr sz="2400">
                <a:solidFill>
                  <a:schemeClr val="tx1"/>
                </a:solidFill>
                <a:latin typeface="Times New Roman" charset="0"/>
                <a:ea typeface="ＭＳ Ｐゴシック" charset="0"/>
              </a:defRPr>
            </a:lvl3pPr>
            <a:lvl4pPr marL="1599966" indent="-228567" defTabSz="985693" eaLnBrk="0" hangingPunct="0">
              <a:defRPr sz="2400">
                <a:solidFill>
                  <a:schemeClr val="tx1"/>
                </a:solidFill>
                <a:latin typeface="Times New Roman" charset="0"/>
                <a:ea typeface="ＭＳ Ｐゴシック" charset="0"/>
              </a:defRPr>
            </a:lvl4pPr>
            <a:lvl5pPr marL="2057098" indent="-228567" defTabSz="985693" eaLnBrk="0" hangingPunct="0">
              <a:defRPr sz="2400">
                <a:solidFill>
                  <a:schemeClr val="tx1"/>
                </a:solidFill>
                <a:latin typeface="Times New Roman" charset="0"/>
                <a:ea typeface="ＭＳ Ｐゴシック" charset="0"/>
              </a:defRPr>
            </a:lvl5pPr>
            <a:lvl6pPr marL="2514231" indent="-228567" defTabSz="985693" eaLnBrk="0" fontAlgn="base" hangingPunct="0">
              <a:spcBef>
                <a:spcPct val="0"/>
              </a:spcBef>
              <a:spcAft>
                <a:spcPct val="0"/>
              </a:spcAft>
              <a:defRPr sz="2400">
                <a:solidFill>
                  <a:schemeClr val="tx1"/>
                </a:solidFill>
                <a:latin typeface="Times New Roman" charset="0"/>
                <a:ea typeface="ＭＳ Ｐゴシック" charset="0"/>
              </a:defRPr>
            </a:lvl6pPr>
            <a:lvl7pPr marL="2971365" indent="-228567" defTabSz="985693" eaLnBrk="0" fontAlgn="base" hangingPunct="0">
              <a:spcBef>
                <a:spcPct val="0"/>
              </a:spcBef>
              <a:spcAft>
                <a:spcPct val="0"/>
              </a:spcAft>
              <a:defRPr sz="2400">
                <a:solidFill>
                  <a:schemeClr val="tx1"/>
                </a:solidFill>
                <a:latin typeface="Times New Roman" charset="0"/>
                <a:ea typeface="ＭＳ Ｐゴシック" charset="0"/>
              </a:defRPr>
            </a:lvl7pPr>
            <a:lvl8pPr marL="3428498" indent="-228567" defTabSz="985693" eaLnBrk="0" fontAlgn="base" hangingPunct="0">
              <a:spcBef>
                <a:spcPct val="0"/>
              </a:spcBef>
              <a:spcAft>
                <a:spcPct val="0"/>
              </a:spcAft>
              <a:defRPr sz="2400">
                <a:solidFill>
                  <a:schemeClr val="tx1"/>
                </a:solidFill>
                <a:latin typeface="Times New Roman" charset="0"/>
                <a:ea typeface="ＭＳ Ｐゴシック" charset="0"/>
              </a:defRPr>
            </a:lvl8pPr>
            <a:lvl9pPr marL="3885631" indent="-228567" defTabSz="985693" eaLnBrk="0" fontAlgn="base" hangingPunct="0">
              <a:spcBef>
                <a:spcPct val="0"/>
              </a:spcBef>
              <a:spcAft>
                <a:spcPct val="0"/>
              </a:spcAft>
              <a:defRPr sz="2400">
                <a:solidFill>
                  <a:schemeClr val="tx1"/>
                </a:solidFill>
                <a:latin typeface="Times New Roman" charset="0"/>
                <a:ea typeface="ＭＳ Ｐゴシック" charset="0"/>
              </a:defRPr>
            </a:lvl9pPr>
          </a:lstStyle>
          <a:p>
            <a:fld id="{29A8F17A-F7A2-F74D-BA8D-172A92E38FB7}" type="slidenum">
              <a:rPr lang="en-US" sz="1100"/>
              <a:pPr/>
              <a:t>9</a:t>
            </a:fld>
            <a:endParaRPr lang="en-US" sz="1100"/>
          </a:p>
        </p:txBody>
      </p:sp>
      <p:sp>
        <p:nvSpPr>
          <p:cNvPr id="26627" name="Rectangle 2"/>
          <p:cNvSpPr>
            <a:spLocks noGrp="1" noRot="1" noChangeAspect="1" noChangeArrowheads="1" noTextEdit="1"/>
          </p:cNvSpPr>
          <p:nvPr>
            <p:ph type="sldImg"/>
          </p:nvPr>
        </p:nvSpPr>
        <p:spPr>
          <a:xfrm>
            <a:off x="471488" y="727075"/>
            <a:ext cx="6376987" cy="3587750"/>
          </a:xfrm>
          <a:ln/>
        </p:spPr>
      </p:sp>
      <p:sp>
        <p:nvSpPr>
          <p:cNvPr id="2662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9186">
              <a:spcBef>
                <a:spcPct val="0"/>
              </a:spcBef>
            </a:pPr>
            <a:r>
              <a:rPr kumimoji="0" lang="en-US" sz="2500" dirty="0">
                <a:latin typeface="Times New Roman" charset="0"/>
              </a:rPr>
              <a:t>According to </a:t>
            </a:r>
            <a:r>
              <a:rPr kumimoji="0" lang="en-US" sz="2500" dirty="0" err="1">
                <a:latin typeface="Times New Roman" charset="0"/>
              </a:rPr>
              <a:t>Trijeet</a:t>
            </a:r>
            <a:r>
              <a:rPr kumimoji="0" lang="en-US" sz="2500" dirty="0">
                <a:latin typeface="Times New Roman" charset="0"/>
              </a:rPr>
              <a:t>!</a:t>
            </a:r>
          </a:p>
        </p:txBody>
      </p:sp>
    </p:spTree>
    <p:extLst>
      <p:ext uri="{BB962C8B-B14F-4D97-AF65-F5344CB8AC3E}">
        <p14:creationId xmlns:p14="http://schemas.microsoft.com/office/powerpoint/2010/main" val="3575564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pic>
        <p:nvPicPr>
          <p:cNvPr id="18" name="Picture 17" descr="dt+ux.ai">
            <a:extLst>
              <a:ext uri="{FF2B5EF4-FFF2-40B4-BE49-F238E27FC236}">
                <a16:creationId xmlns:a16="http://schemas.microsoft.com/office/drawing/2014/main" id="{655A4C6C-79F7-CD40-9059-2FF393ADD42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28024" y="-347111"/>
            <a:ext cx="1574645" cy="1180830"/>
          </a:xfrm>
          <a:prstGeom prst="rect">
            <a:avLst/>
          </a:prstGeom>
        </p:spPr>
      </p:pic>
      <p:sp>
        <p:nvSpPr>
          <p:cNvPr id="19" name="Rectangle 2">
            <a:extLst>
              <a:ext uri="{FF2B5EF4-FFF2-40B4-BE49-F238E27FC236}">
                <a16:creationId xmlns:a16="http://schemas.microsoft.com/office/drawing/2014/main" id="{50613FFE-2068-114C-B6F2-291673939593}"/>
              </a:ext>
            </a:extLst>
          </p:cNvPr>
          <p:cNvSpPr txBox="1">
            <a:spLocks noChangeArrowheads="1"/>
          </p:cNvSpPr>
          <p:nvPr userDrawn="1"/>
        </p:nvSpPr>
        <p:spPr bwMode="auto">
          <a:xfrm>
            <a:off x="1162195" y="-165798"/>
            <a:ext cx="21937570" cy="81820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63272" tIns="81636" rIns="163272" bIns="81636"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Tree>
    <p:extLst>
      <p:ext uri="{BB962C8B-B14F-4D97-AF65-F5344CB8AC3E}">
        <p14:creationId xmlns:p14="http://schemas.microsoft.com/office/powerpoint/2010/main" val="3256970116"/>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fld id="{249A13FF-E770-1B4B-9D7B-276AB21D7226}"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2437873"/>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59508326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53063413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164462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2937370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83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6C4F84B1-3F38-E843-B494-F12B29A0060D}"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90548252"/>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459347160"/>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2023</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BAAF5C87-F9D2-5F40-9F3B-3AB33998CE64}" type="slidenum">
              <a:rPr lang="en-US" smtClean="0"/>
              <a:pPr/>
              <a:t>‹#›</a:t>
            </a:fld>
            <a:endParaRPr lang="en-US" dirty="0"/>
          </a:p>
        </p:txBody>
      </p:sp>
    </p:spTree>
    <p:extLst>
      <p:ext uri="{BB962C8B-B14F-4D97-AF65-F5344CB8AC3E}">
        <p14:creationId xmlns:p14="http://schemas.microsoft.com/office/powerpoint/2010/main" val="123835735"/>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B0B9F693-355E-1947-8D16-4F6F8F93E44D}"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8297615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9" name="Rectangle 7"/>
          <p:cNvSpPr>
            <a:spLocks noGrp="1" noChangeArrowheads="1"/>
          </p:cNvSpPr>
          <p:nvPr>
            <p:ph type="sldNum" sz="quarter" idx="12"/>
          </p:nvPr>
        </p:nvSpPr>
        <p:spPr>
          <a:ln/>
        </p:spPr>
        <p:txBody>
          <a:bodyPr/>
          <a:lstStyle>
            <a:lvl1pPr>
              <a:defRPr/>
            </a:lvl1pPr>
          </a:lstStyle>
          <a:p>
            <a:fld id="{A99CC337-6716-DF4F-A347-D67426867F7C}"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406941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5" name="Rectangle 7"/>
          <p:cNvSpPr>
            <a:spLocks noGrp="1" noChangeArrowheads="1"/>
          </p:cNvSpPr>
          <p:nvPr>
            <p:ph type="sldNum" sz="quarter" idx="12"/>
          </p:nvPr>
        </p:nvSpPr>
        <p:spPr>
          <a:ln/>
        </p:spPr>
        <p:txBody>
          <a:bodyPr/>
          <a:lstStyle>
            <a:lvl1pPr>
              <a:defRPr/>
            </a:lvl1pPr>
          </a:lstStyle>
          <a:p>
            <a:fld id="{63AA7834-23CB-3344-B42F-BB3C863F1847}" type="slidenum">
              <a:rPr lang="en-US" smtClean="0"/>
              <a:pPr/>
              <a:t>‹#›</a:t>
            </a:fld>
            <a:endParaRPr lang="en-US"/>
          </a:p>
        </p:txBody>
      </p:sp>
      <p:sp>
        <p:nvSpPr>
          <p:cNvPr id="6" name="Rectangle 5">
            <a:extLst>
              <a:ext uri="{FF2B5EF4-FFF2-40B4-BE49-F238E27FC236}">
                <a16:creationId xmlns:a16="http://schemas.microsoft.com/office/drawing/2014/main" id="{7B6E4E63-95AA-6342-947F-431CC073CC61}"/>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11315012"/>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2023</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05592594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22BC5F7C-EC8F-834E-889F-E850C9C46485}"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50992978"/>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141DDB8B-87EE-2E4C-9536-C5C8F2116F51}"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48605936"/>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2023</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fld id="{5B6C5B9F-3BA4-3341-9258-0E5A3A909FEC}"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04841090"/>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2023</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
        <p:nvSpPr>
          <p:cNvPr id="17" name="Rectangle 16">
            <a:extLst>
              <a:ext uri="{FF2B5EF4-FFF2-40B4-BE49-F238E27FC236}">
                <a16:creationId xmlns:a16="http://schemas.microsoft.com/office/drawing/2014/main" id="{7F8933BC-C2B9-1D45-BD06-0E95C6130097}"/>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6" name="Rectangle 15">
            <a:extLst>
              <a:ext uri="{FF2B5EF4-FFF2-40B4-BE49-F238E27FC236}">
                <a16:creationId xmlns:a16="http://schemas.microsoft.com/office/drawing/2014/main" id="{9B743ED0-6239-6A45-B1A8-53FF94F9401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064DAB03-7E97-8D42-B5C9-0F1E588056FB}"/>
              </a:ext>
            </a:extLst>
          </p:cNvPr>
          <p:cNvSpPr/>
          <p:nvPr userDrawn="1"/>
        </p:nvSpPr>
        <p:spPr bwMode="auto">
          <a:xfrm>
            <a:off x="-1" y="6508006"/>
            <a:ext cx="12192001" cy="668661"/>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marL="0" marR="0" indent="0" algn="l" defTabSz="1828800" rtl="0" eaLnBrk="1" fontAlgn="base" latinLnBrk="0" hangingPunct="1">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06411673"/>
      </p:ext>
    </p:extLst>
  </p:cSld>
  <p:clrMap bg1="dk2" tx1="lt1" bg2="dk1"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15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customXml" Target="../ink/ink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140.png"/><Relationship Id="rId5" Type="http://schemas.openxmlformats.org/officeDocument/2006/relationships/image" Target="../media/image33.png"/><Relationship Id="rId10" Type="http://schemas.openxmlformats.org/officeDocument/2006/relationships/customXml" Target="../ink/ink2.xml"/><Relationship Id="rId4" Type="http://schemas.openxmlformats.org/officeDocument/2006/relationships/image" Target="../media/image32.png"/><Relationship Id="rId9" Type="http://schemas.openxmlformats.org/officeDocument/2006/relationships/image" Target="../media/image130.png"/></Relationships>
</file>

<file path=ppt/slides/_rels/slide39.xml.rels><?xml version="1.0" encoding="UTF-8" standalone="yes"?>
<Relationships xmlns="http://schemas.openxmlformats.org/package/2006/relationships"><Relationship Id="rId3" Type="http://schemas.openxmlformats.org/officeDocument/2006/relationships/hyperlink" Target="https://www.ted.com/talks/chimamanda_adichie_the_danger_of_a_single_story?language=en#t-1104461"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hyperlink" Target="https://tarotcardsoftech.artefactgroup.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hyperlink" Target="https://www.buildingutopiadeck.com/" TargetMode="External"/><Relationship Id="rId7" Type="http://schemas.openxmlformats.org/officeDocument/2006/relationships/hyperlink" Target="https://dl.acm.org/doi/10.1145/3411764.3445447"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hyperlink" Target="http://www.consentfultech.io/wp-content/uploads/2019/10/Building-Consentful-Tech.pdf" TargetMode="External"/><Relationship Id="rId5" Type="http://schemas.openxmlformats.org/officeDocument/2006/relationships/hyperlink" Target="https://dl.acm.org/doi/10.1145/3322276.3323697" TargetMode="External"/><Relationship Id="rId4" Type="http://schemas.openxmlformats.org/officeDocument/2006/relationships/hyperlink" Target="https://www.envisioningcards.co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l.acm.org/doi/10.1145/3563657.3595992"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hci.stanford.edu/courses/cs147/2018/au/readings/restricted/vanDuyne_04_3PP_069-096.pdf"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bit.ly/CS147-2023au-exit-ticket-3-173" TargetMode="External"/><Relationship Id="rId5" Type="http://schemas.openxmlformats.org/officeDocument/2006/relationships/hyperlink" Target="https://www.ted.com/talks/chimamanda_ngozi_adichie_the_danger_of_a_single_story?language=en" TargetMode="External"/><Relationship Id="rId4" Type="http://schemas.openxmlformats.org/officeDocument/2006/relationships/hyperlink" Target="https://hci.stanford.edu/courses/cs147/2018/au/readings/restricted/Snyder-Ch4.PD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n-US" dirty="0"/>
              <a:t>Design Exploration</a:t>
            </a:r>
          </a:p>
        </p:txBody>
      </p:sp>
      <p:sp>
        <p:nvSpPr>
          <p:cNvPr id="2" name="TextBox 1"/>
          <p:cNvSpPr txBox="1"/>
          <p:nvPr/>
        </p:nvSpPr>
        <p:spPr>
          <a:xfrm>
            <a:off x="809386" y="6195813"/>
            <a:ext cx="11382614" cy="461663"/>
          </a:xfrm>
          <a:prstGeom prst="rect">
            <a:avLst/>
          </a:prstGeom>
          <a:noFill/>
        </p:spPr>
        <p:txBody>
          <a:bodyPr wrap="square" lIns="91438" tIns="45719" rIns="91438" bIns="45719" rtlCol="0">
            <a:spAutoFit/>
          </a:bodyPr>
          <a:lstStyle/>
          <a:p>
            <a:r>
              <a:rPr lang="en-US" sz="1200" b="1" i="1" dirty="0">
                <a:solidFill>
                  <a:schemeClr val="tx1">
                    <a:lumMod val="65000"/>
                  </a:schemeClr>
                </a:solidFill>
                <a:latin typeface="Arial" charset="0"/>
                <a:cs typeface="Arial" charset="0"/>
              </a:rPr>
              <a:t>* slides marked Buxton are courtesy of Bill Buxton, from his talk </a:t>
            </a:r>
            <a:r>
              <a:rPr lang="ja-JP" altLang="en-US" sz="1200" i="1" dirty="0">
                <a:solidFill>
                  <a:schemeClr val="tx1">
                    <a:lumMod val="65000"/>
                  </a:schemeClr>
                </a:solidFill>
                <a:latin typeface="Arial Black" charset="0"/>
              </a:rPr>
              <a:t>“</a:t>
            </a:r>
            <a:r>
              <a:rPr lang="en-US" sz="1200" b="1" i="1" dirty="0">
                <a:solidFill>
                  <a:schemeClr val="tx1">
                    <a:lumMod val="65000"/>
                  </a:schemeClr>
                </a:solidFill>
                <a:latin typeface="Arial" charset="0"/>
                <a:cs typeface="Arial" charset="0"/>
              </a:rPr>
              <a:t>Why I Love the iPod, iPhone, Wii and Google</a:t>
            </a:r>
            <a:r>
              <a:rPr lang="ja-JP" altLang="en-US" sz="1200" b="1" i="1" dirty="0">
                <a:solidFill>
                  <a:schemeClr val="tx1">
                    <a:lumMod val="65000"/>
                  </a:schemeClr>
                </a:solidFill>
                <a:latin typeface="Arial" charset="0"/>
                <a:cs typeface="Arial" charset="0"/>
              </a:rPr>
              <a:t>”</a:t>
            </a:r>
            <a:r>
              <a:rPr lang="en-US" sz="1200" b="1" i="1" dirty="0">
                <a:solidFill>
                  <a:schemeClr val="tx1">
                    <a:lumMod val="65000"/>
                  </a:schemeClr>
                </a:solidFill>
                <a:latin typeface="Arial" charset="0"/>
                <a:cs typeface="Arial" charset="0"/>
              </a:rPr>
              <a:t>, remix </a:t>
            </a:r>
            <a:r>
              <a:rPr lang="en-US" sz="1200" b="1" i="1" dirty="0" err="1">
                <a:solidFill>
                  <a:schemeClr val="tx1">
                    <a:lumMod val="65000"/>
                  </a:schemeClr>
                </a:solidFill>
                <a:latin typeface="Arial" charset="0"/>
                <a:cs typeface="Arial" charset="0"/>
              </a:rPr>
              <a:t>uk</a:t>
            </a:r>
            <a:r>
              <a:rPr lang="en-US" sz="1200" b="1" i="1" dirty="0">
                <a:solidFill>
                  <a:schemeClr val="tx1">
                    <a:lumMod val="65000"/>
                  </a:schemeClr>
                </a:solidFill>
                <a:latin typeface="Arial" charset="0"/>
                <a:cs typeface="Arial" charset="0"/>
              </a:rPr>
              <a:t>, 18-19 Sept. 2008, Brighton</a:t>
            </a:r>
            <a:br>
              <a:rPr lang="en-US" sz="1200" b="1" i="1" dirty="0">
                <a:solidFill>
                  <a:schemeClr val="tx1">
                    <a:lumMod val="65000"/>
                  </a:schemeClr>
                </a:solidFill>
                <a:latin typeface="Arial" charset="0"/>
                <a:cs typeface="Arial" charset="0"/>
              </a:rPr>
            </a:br>
            <a:r>
              <a:rPr lang="en-US" sz="1200" b="1" i="1" dirty="0">
                <a:solidFill>
                  <a:schemeClr val="tx1">
                    <a:lumMod val="65000"/>
                  </a:schemeClr>
                </a:solidFill>
                <a:latin typeface="Arial" charset="0"/>
                <a:cs typeface="Arial" charset="0"/>
              </a:rPr>
              <a:t>** values slides based on slides from Dr. Diana Acosta-</a:t>
            </a:r>
            <a:r>
              <a:rPr lang="en-US" sz="1200" b="1" i="1" dirty="0" err="1">
                <a:solidFill>
                  <a:schemeClr val="tx1">
                    <a:lumMod val="65000"/>
                  </a:schemeClr>
                </a:solidFill>
                <a:latin typeface="Arial" charset="0"/>
                <a:cs typeface="Arial" charset="0"/>
              </a:rPr>
              <a:t>Navas</a:t>
            </a:r>
            <a:r>
              <a:rPr lang="en-US" sz="1200" b="1" i="1" dirty="0">
                <a:solidFill>
                  <a:schemeClr val="tx1">
                    <a:lumMod val="65000"/>
                  </a:schemeClr>
                </a:solidFill>
                <a:latin typeface="Arial" charset="0"/>
                <a:cs typeface="Arial" charset="0"/>
              </a:rPr>
              <a:t>, Embedded </a:t>
            </a:r>
            <a:r>
              <a:rPr lang="en-US" sz="1200" b="1" i="1" dirty="0" err="1">
                <a:solidFill>
                  <a:schemeClr val="tx1">
                    <a:lumMod val="65000"/>
                  </a:schemeClr>
                </a:solidFill>
                <a:latin typeface="Arial" charset="0"/>
                <a:cs typeface="Arial" charset="0"/>
              </a:rPr>
              <a:t>EthiCS</a:t>
            </a:r>
            <a:r>
              <a:rPr lang="en-US" sz="1200" b="1" i="1" dirty="0">
                <a:solidFill>
                  <a:schemeClr val="tx1">
                    <a:lumMod val="65000"/>
                  </a:schemeClr>
                </a:solidFill>
                <a:latin typeface="Arial" charset="0"/>
                <a:cs typeface="Arial" charset="0"/>
              </a:rPr>
              <a:t> Fellow, McCoy Family Center for Ethics in Society - Human-Centered AI</a:t>
            </a:r>
          </a:p>
        </p:txBody>
      </p:sp>
      <p:sp>
        <p:nvSpPr>
          <p:cNvPr id="5" name="Text Box 3"/>
          <p:cNvSpPr txBox="1">
            <a:spLocks noChangeArrowheads="1"/>
          </p:cNvSpPr>
          <p:nvPr/>
        </p:nvSpPr>
        <p:spPr bwMode="auto">
          <a:xfrm>
            <a:off x="809386" y="5699645"/>
            <a:ext cx="6400800" cy="46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11, 2023</a:t>
            </a:r>
          </a:p>
        </p:txBody>
      </p:sp>
    </p:spTree>
    <p:extLst>
      <p:ext uri="{BB962C8B-B14F-4D97-AF65-F5344CB8AC3E}">
        <p14:creationId xmlns:p14="http://schemas.microsoft.com/office/powerpoint/2010/main" val="1172333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0A07-946C-2347-8006-44EB6EE06EA3}"/>
              </a:ext>
            </a:extLst>
          </p:cNvPr>
          <p:cNvSpPr>
            <a:spLocks noGrp="1"/>
          </p:cNvSpPr>
          <p:nvPr>
            <p:ph type="title"/>
          </p:nvPr>
        </p:nvSpPr>
        <p:spPr>
          <a:xfrm>
            <a:off x="639235" y="0"/>
            <a:ext cx="11552767" cy="1143000"/>
          </a:xfrm>
        </p:spPr>
        <p:txBody>
          <a:bodyPr/>
          <a:lstStyle/>
          <a:p>
            <a:r>
              <a:rPr lang="en-US" dirty="0"/>
              <a:t>Example of Good Tasks: Lyft</a:t>
            </a:r>
          </a:p>
        </p:txBody>
      </p:sp>
      <p:sp>
        <p:nvSpPr>
          <p:cNvPr id="6" name="Content Placeholder 5">
            <a:extLst>
              <a:ext uri="{FF2B5EF4-FFF2-40B4-BE49-F238E27FC236}">
                <a16:creationId xmlns:a16="http://schemas.microsoft.com/office/drawing/2014/main" id="{2CD5D912-45FD-F14B-B3BE-DC976728CED0}"/>
              </a:ext>
            </a:extLst>
          </p:cNvPr>
          <p:cNvSpPr>
            <a:spLocks noGrp="1"/>
          </p:cNvSpPr>
          <p:nvPr>
            <p:ph idx="1"/>
          </p:nvPr>
        </p:nvSpPr>
        <p:spPr>
          <a:xfrm>
            <a:off x="639233" y="1209600"/>
            <a:ext cx="11195715" cy="5388882"/>
          </a:xfrm>
        </p:spPr>
        <p:txBody>
          <a:bodyPr>
            <a:normAutofit fontScale="77500" lnSpcReduction="20000"/>
          </a:bodyPr>
          <a:lstStyle/>
          <a:p>
            <a:r>
              <a:rPr lang="en-US" b="1" dirty="0"/>
              <a:t>Simple: Signaling for a ride</a:t>
            </a:r>
          </a:p>
          <a:p>
            <a:pPr lvl="1"/>
            <a:r>
              <a:rPr lang="en-US" dirty="0"/>
              <a:t>this is what 90% of people are going to be using the app for, so it should be easy to accomplish and require as few steps as possible.</a:t>
            </a:r>
          </a:p>
          <a:p>
            <a:pPr lvl="1"/>
            <a:endParaRPr lang="en-US" dirty="0"/>
          </a:p>
          <a:p>
            <a:r>
              <a:rPr lang="en-US" b="1" dirty="0"/>
              <a:t>Moderate: Contacting driver to pick up a forgotten item</a:t>
            </a:r>
          </a:p>
          <a:p>
            <a:pPr lvl="1"/>
            <a:r>
              <a:rPr lang="en-US" dirty="0"/>
              <a:t>this will happen less often, so it will require a few more steps to contact a previous driver and connect with them to coordinate the return of the item (because the UI is designed to make the simple tasks the most accessible).</a:t>
            </a:r>
          </a:p>
          <a:p>
            <a:pPr lvl="1"/>
            <a:endParaRPr lang="en-US" dirty="0"/>
          </a:p>
          <a:p>
            <a:r>
              <a:rPr lang="en-US" b="1" dirty="0"/>
              <a:t>Complex: Become a driver for Lyft</a:t>
            </a:r>
          </a:p>
          <a:p>
            <a:pPr lvl="1"/>
            <a:r>
              <a:rPr lang="en-US" dirty="0"/>
              <a:t>although the goal is still to make this as streamlined as possible, there are multiple levels of screenings and regulations that you have to pass. You must scan and upload documents and register with multiple parties, etc. This is a task that most people will not be doing.</a:t>
            </a:r>
          </a:p>
        </p:txBody>
      </p:sp>
      <p:sp>
        <p:nvSpPr>
          <p:cNvPr id="3" name="Date Placeholder 2">
            <a:extLst>
              <a:ext uri="{FF2B5EF4-FFF2-40B4-BE49-F238E27FC236}">
                <a16:creationId xmlns:a16="http://schemas.microsoft.com/office/drawing/2014/main" id="{0B47AF75-123A-FF4D-8651-D89DA305F9A3}"/>
              </a:ext>
            </a:extLst>
          </p:cNvPr>
          <p:cNvSpPr>
            <a:spLocks noGrp="1"/>
          </p:cNvSpPr>
          <p:nvPr>
            <p:ph type="dt" sz="half" idx="10"/>
          </p:nvPr>
        </p:nvSpPr>
        <p:spPr>
          <a:xfrm>
            <a:off x="2930" y="6607236"/>
            <a:ext cx="2540000" cy="457200"/>
          </a:xfrm>
        </p:spPr>
        <p:txBody>
          <a:bodyPr/>
          <a:lstStyle/>
          <a:p>
            <a:r>
              <a:rPr lang="en-US"/>
              <a:t>Autumn 2023</a:t>
            </a:r>
          </a:p>
        </p:txBody>
      </p:sp>
      <p:sp>
        <p:nvSpPr>
          <p:cNvPr id="4" name="Footer Placeholder 3">
            <a:extLst>
              <a:ext uri="{FF2B5EF4-FFF2-40B4-BE49-F238E27FC236}">
                <a16:creationId xmlns:a16="http://schemas.microsoft.com/office/drawing/2014/main" id="{5F476F63-1F7F-6F42-99CE-B88495966AEE}"/>
              </a:ext>
            </a:extLst>
          </p:cNvPr>
          <p:cNvSpPr>
            <a:spLocks noGrp="1"/>
          </p:cNvSpPr>
          <p:nvPr>
            <p:ph type="ftr" sz="quarter" idx="11"/>
          </p:nvPr>
        </p:nvSpPr>
        <p:spPr>
          <a:xfrm>
            <a:off x="2545860" y="6608285"/>
            <a:ext cx="8319483" cy="457200"/>
          </a:xfrm>
        </p:spPr>
        <p:txBody>
          <a:bodyPr/>
          <a:lstStyle/>
          <a:p>
            <a:r>
              <a:rPr lang="en-US"/>
              <a:t>dt+UX: Design Thinking for User Experience Design, Prototyping &amp; Evaluation </a:t>
            </a:r>
          </a:p>
        </p:txBody>
      </p:sp>
      <p:sp>
        <p:nvSpPr>
          <p:cNvPr id="5" name="Slide Number Placeholder 4">
            <a:extLst>
              <a:ext uri="{FF2B5EF4-FFF2-40B4-BE49-F238E27FC236}">
                <a16:creationId xmlns:a16="http://schemas.microsoft.com/office/drawing/2014/main" id="{58025119-F32C-E346-A157-F48D40285F37}"/>
              </a:ext>
            </a:extLst>
          </p:cNvPr>
          <p:cNvSpPr>
            <a:spLocks noGrp="1"/>
          </p:cNvSpPr>
          <p:nvPr>
            <p:ph type="sldNum" sz="quarter" idx="12"/>
          </p:nvPr>
        </p:nvSpPr>
        <p:spPr>
          <a:xfrm>
            <a:off x="10865342" y="6617039"/>
            <a:ext cx="1320800" cy="457200"/>
          </a:xfrm>
        </p:spPr>
        <p:txBody>
          <a:bodyPr/>
          <a:lstStyle/>
          <a:p>
            <a:fld id="{63AA7834-23CB-3344-B42F-BB3C863F1847}" type="slidenum">
              <a:rPr lang="en-US" smtClean="0"/>
              <a:pPr/>
              <a:t>10</a:t>
            </a:fld>
            <a:endParaRPr lang="en-US"/>
          </a:p>
        </p:txBody>
      </p:sp>
    </p:spTree>
    <p:extLst>
      <p:ext uri="{BB962C8B-B14F-4D97-AF65-F5344CB8AC3E}">
        <p14:creationId xmlns:p14="http://schemas.microsoft.com/office/powerpoint/2010/main" val="4016721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861053" y="0"/>
            <a:ext cx="8461375" cy="1143000"/>
          </a:xfrm>
        </p:spPr>
        <p:txBody>
          <a:bodyPr/>
          <a:lstStyle/>
          <a:p>
            <a:pPr eaLnBrk="1" hangingPunct="1"/>
            <a:r>
              <a:rPr lang="en-US" dirty="0">
                <a:ea typeface="ＭＳ Ｐゴシック" pitchFamily="34" charset="-128"/>
              </a:rPr>
              <a:t>Design Process: Exploration</a:t>
            </a:r>
          </a:p>
        </p:txBody>
      </p:sp>
      <p:sp>
        <p:nvSpPr>
          <p:cNvPr id="5" name="Date Placeholder 4">
            <a:extLst>
              <a:ext uri="{FF2B5EF4-FFF2-40B4-BE49-F238E27FC236}">
                <a16:creationId xmlns:a16="http://schemas.microsoft.com/office/drawing/2014/main" id="{7E23B42B-32CE-3A4E-AB7B-43400EBAACB4}"/>
              </a:ext>
            </a:extLst>
          </p:cNvPr>
          <p:cNvSpPr>
            <a:spLocks noGrp="1"/>
          </p:cNvSpPr>
          <p:nvPr>
            <p:ph type="dt" sz="half" idx="10"/>
          </p:nvPr>
        </p:nvSpPr>
        <p:spPr/>
        <p:txBody>
          <a:bodyPr/>
          <a:lstStyle/>
          <a:p>
            <a:pPr>
              <a:defRPr/>
            </a:pPr>
            <a:r>
              <a:rPr lang="en-US"/>
              <a:t>Autumn 2023</a:t>
            </a:r>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63AA7834-23CB-3344-B42F-BB3C863F1847}" type="slidenum">
              <a:rPr lang="en-US" smtClean="0"/>
              <a:pPr/>
              <a:t>11</a:t>
            </a:fld>
            <a:endParaRPr lang="en-US" dirty="0"/>
          </a:p>
        </p:txBody>
      </p:sp>
      <p:sp>
        <p:nvSpPr>
          <p:cNvPr id="43014" name="Rectangle 6"/>
          <p:cNvSpPr>
            <a:spLocks noChangeArrowheads="1"/>
          </p:cNvSpPr>
          <p:nvPr/>
        </p:nvSpPr>
        <p:spPr bwMode="auto">
          <a:xfrm>
            <a:off x="2452813" y="451986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2813" y="35483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dirty="0">
                <a:solidFill>
                  <a:schemeClr val="bg2"/>
                </a:solidFill>
                <a:latin typeface="Arial" pitchFamily="34" charset="0"/>
              </a:rPr>
              <a:t>Design Refinement</a:t>
            </a:r>
          </a:p>
        </p:txBody>
      </p:sp>
      <p:sp>
        <p:nvSpPr>
          <p:cNvPr id="43016" name="Rectangle 8"/>
          <p:cNvSpPr>
            <a:spLocks noChangeArrowheads="1"/>
          </p:cNvSpPr>
          <p:nvPr/>
        </p:nvSpPr>
        <p:spPr bwMode="auto">
          <a:xfrm>
            <a:off x="2452813" y="2576762"/>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Design Exploration</a:t>
            </a:r>
          </a:p>
        </p:txBody>
      </p:sp>
      <p:sp>
        <p:nvSpPr>
          <p:cNvPr id="43017" name="Rectangle 9"/>
          <p:cNvSpPr>
            <a:spLocks noChangeArrowheads="1"/>
          </p:cNvSpPr>
          <p:nvPr/>
        </p:nvSpPr>
        <p:spPr bwMode="auto">
          <a:xfrm>
            <a:off x="2452813" y="16052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Discovery</a:t>
            </a:r>
          </a:p>
        </p:txBody>
      </p:sp>
      <p:sp>
        <p:nvSpPr>
          <p:cNvPr id="18" name="Rectangle 3"/>
          <p:cNvSpPr txBox="1">
            <a:spLocks noChangeArrowheads="1"/>
          </p:cNvSpPr>
          <p:nvPr/>
        </p:nvSpPr>
        <p:spPr>
          <a:xfrm>
            <a:off x="6306203" y="1349321"/>
            <a:ext cx="3925421" cy="4724400"/>
          </a:xfrm>
          <a:prstGeom prst="rect">
            <a:avLst/>
          </a:prstGeom>
          <a:solidFill>
            <a:srgbClr val="808080"/>
          </a:solidFill>
          <a:ln w="38100">
            <a:solidFill>
              <a:schemeClr val="tx1"/>
            </a:solidFill>
            <a:miter lim="800000"/>
            <a:headEnd/>
            <a:tailEnd/>
          </a:ln>
        </p:spPr>
        <p:txBody>
          <a:bodyPr lIns="91438" tIns="45719" rIns="91438" bIns="45719"/>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buFontTx/>
              <a:buNone/>
            </a:pPr>
            <a:r>
              <a:rPr lang="en-US" sz="2800" dirty="0">
                <a:ea typeface="ＭＳ Ｐゴシック" pitchFamily="34" charset="-128"/>
              </a:rPr>
              <a:t>Expand Design Space</a:t>
            </a:r>
          </a:p>
          <a:p>
            <a:pPr>
              <a:buClr>
                <a:schemeClr val="tx1"/>
              </a:buClr>
            </a:pPr>
            <a:endParaRPr lang="en-US" sz="1200" dirty="0">
              <a:ea typeface="ＭＳ Ｐゴシック" pitchFamily="34" charset="-128"/>
            </a:endParaRPr>
          </a:p>
          <a:p>
            <a:pPr>
              <a:buClr>
                <a:schemeClr val="tx1"/>
              </a:buClr>
            </a:pPr>
            <a:r>
              <a:rPr lang="en-US" sz="2400" dirty="0">
                <a:ea typeface="ＭＳ Ｐゴシック" pitchFamily="34" charset="-128"/>
              </a:rPr>
              <a:t>brainstorming</a:t>
            </a:r>
          </a:p>
          <a:p>
            <a:pPr>
              <a:buClr>
                <a:schemeClr val="tx1"/>
              </a:buClr>
            </a:pPr>
            <a:r>
              <a:rPr lang="en-US" altLang="ja-JP" sz="2400" dirty="0">
                <a:ea typeface="ＭＳ Ｐゴシック" pitchFamily="34" charset="-128"/>
              </a:rPr>
              <a:t>sketching</a:t>
            </a:r>
          </a:p>
          <a:p>
            <a:pPr>
              <a:buClr>
                <a:schemeClr val="tx1"/>
              </a:buClr>
            </a:pPr>
            <a:r>
              <a:rPr lang="en-US" altLang="ja-JP" sz="2400" dirty="0">
                <a:ea typeface="ＭＳ Ｐゴシック" pitchFamily="34" charset="-128"/>
              </a:rPr>
              <a:t>storyboarding</a:t>
            </a:r>
          </a:p>
          <a:p>
            <a:pPr>
              <a:buClr>
                <a:schemeClr val="tx1"/>
              </a:buClr>
            </a:pPr>
            <a:r>
              <a:rPr lang="en-US" altLang="ja-JP" sz="2400" dirty="0">
                <a:ea typeface="ＭＳ Ｐゴシック" pitchFamily="34" charset="-128"/>
              </a:rPr>
              <a:t>prototyping</a:t>
            </a:r>
          </a:p>
        </p:txBody>
      </p:sp>
      <p:sp>
        <p:nvSpPr>
          <p:cNvPr id="43012" name="Line 4"/>
          <p:cNvSpPr>
            <a:spLocks noChangeShapeType="1"/>
          </p:cNvSpPr>
          <p:nvPr/>
        </p:nvSpPr>
        <p:spPr bwMode="auto">
          <a:xfrm>
            <a:off x="5119815" y="3262563"/>
            <a:ext cx="1193665" cy="281382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43013" name="Line 5"/>
          <p:cNvSpPr>
            <a:spLocks noChangeShapeType="1"/>
          </p:cNvSpPr>
          <p:nvPr/>
        </p:nvSpPr>
        <p:spPr bwMode="auto">
          <a:xfrm flipV="1">
            <a:off x="5119813" y="1349678"/>
            <a:ext cx="1187970" cy="123287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19"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
        <p:nvSpPr>
          <p:cNvPr id="20"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
        <p:nvSpPr>
          <p:cNvPr id="21"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Tree>
    <p:extLst>
      <p:ext uri="{BB962C8B-B14F-4D97-AF65-F5344CB8AC3E}">
        <p14:creationId xmlns:p14="http://schemas.microsoft.com/office/powerpoint/2010/main" val="8054170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43012" grpId="0" animBg="1"/>
      <p:bldP spid="4301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1" name="Rectangle 1026"/>
          <p:cNvSpPr>
            <a:spLocks noGrp="1" noChangeArrowheads="1"/>
          </p:cNvSpPr>
          <p:nvPr>
            <p:ph type="title"/>
          </p:nvPr>
        </p:nvSpPr>
        <p:spPr>
          <a:noFill/>
        </p:spPr>
        <p:txBody>
          <a:bodyPr vert="horz" wrap="square" lIns="92073" tIns="46037" rIns="92073" bIns="46037" numCol="1" anchor="ctr" anchorCtr="0" compatLnSpc="1">
            <a:prstTxWarp prst="textNoShape">
              <a:avLst/>
            </a:prstTxWarp>
          </a:bodyPr>
          <a:lstStyle/>
          <a:p>
            <a:pPr eaLnBrk="1" hangingPunct="1"/>
            <a:r>
              <a:rPr lang="en-US" dirty="0">
                <a:latin typeface="Helvetica" pitchFamily="34" charset="0"/>
              </a:rPr>
              <a:t>Iteration</a:t>
            </a:r>
          </a:p>
        </p:txBody>
      </p:sp>
      <p:sp>
        <p:nvSpPr>
          <p:cNvPr id="1033" name="Rectangle 1032"/>
          <p:cNvSpPr>
            <a:spLocks noGrp="1" noChangeArrowheads="1"/>
          </p:cNvSpPr>
          <p:nvPr>
            <p:ph idx="1"/>
          </p:nvPr>
        </p:nvSpPr>
        <p:spPr>
          <a:xfrm>
            <a:off x="2508556" y="302833"/>
            <a:ext cx="7772400" cy="4724400"/>
          </a:xfrm>
        </p:spPr>
        <p:txBody>
          <a:bodyPr/>
          <a:lstStyle/>
          <a:p>
            <a:pPr algn="r" eaLnBrk="1" hangingPunct="1">
              <a:buFontTx/>
              <a:buNone/>
            </a:pPr>
            <a:r>
              <a:rPr lang="en-US" dirty="0">
                <a:latin typeface="Arial" charset="0"/>
              </a:rPr>
              <a:t>At every stage!</a:t>
            </a:r>
          </a:p>
        </p:txBody>
      </p:sp>
      <p:sp>
        <p:nvSpPr>
          <p:cNvPr id="4" name="Date Placeholder 3">
            <a:extLst>
              <a:ext uri="{FF2B5EF4-FFF2-40B4-BE49-F238E27FC236}">
                <a16:creationId xmlns:a16="http://schemas.microsoft.com/office/drawing/2014/main" id="{794C1EFA-E0B0-A34E-B858-CC66677FD761}"/>
              </a:ext>
            </a:extLst>
          </p:cNvPr>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12</a:t>
            </a:fld>
            <a:endParaRPr lang="en-US"/>
          </a:p>
        </p:txBody>
      </p:sp>
      <p:grpSp>
        <p:nvGrpSpPr>
          <p:cNvPr id="1032" name="Group 1034"/>
          <p:cNvGrpSpPr>
            <a:grpSpLocks/>
          </p:cNvGrpSpPr>
          <p:nvPr/>
        </p:nvGrpSpPr>
        <p:grpSpPr bwMode="auto">
          <a:xfrm>
            <a:off x="2066927" y="1520828"/>
            <a:ext cx="7874002" cy="2493964"/>
            <a:chOff x="342" y="958"/>
            <a:chExt cx="4960" cy="1571"/>
          </a:xfrm>
        </p:grpSpPr>
        <p:sp>
          <p:nvSpPr>
            <p:cNvPr id="1034" name="Rectangle 1029"/>
            <p:cNvSpPr>
              <a:spLocks noChangeArrowheads="1"/>
            </p:cNvSpPr>
            <p:nvPr/>
          </p:nvSpPr>
          <p:spPr bwMode="auto">
            <a:xfrm>
              <a:off x="3818" y="958"/>
              <a:ext cx="799"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Design</a:t>
              </a:r>
            </a:p>
          </p:txBody>
        </p:sp>
        <p:sp>
          <p:nvSpPr>
            <p:cNvPr id="1035" name="Rectangle 1030"/>
            <p:cNvSpPr>
              <a:spLocks noChangeArrowheads="1"/>
            </p:cNvSpPr>
            <p:nvPr/>
          </p:nvSpPr>
          <p:spPr bwMode="auto">
            <a:xfrm>
              <a:off x="342" y="2056"/>
              <a:ext cx="110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Prototype</a:t>
              </a:r>
            </a:p>
          </p:txBody>
        </p:sp>
        <p:sp>
          <p:nvSpPr>
            <p:cNvPr id="1036" name="Rectangle 1031"/>
            <p:cNvSpPr>
              <a:spLocks noChangeArrowheads="1"/>
            </p:cNvSpPr>
            <p:nvPr/>
          </p:nvSpPr>
          <p:spPr bwMode="auto">
            <a:xfrm>
              <a:off x="4325" y="2257"/>
              <a:ext cx="977"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Evaluate</a:t>
              </a:r>
            </a:p>
          </p:txBody>
        </p:sp>
      </p:grpSp>
      <p:sp>
        <p:nvSpPr>
          <p:cNvPr id="2" name="TextBox 1"/>
          <p:cNvSpPr txBox="1"/>
          <p:nvPr/>
        </p:nvSpPr>
        <p:spPr>
          <a:xfrm>
            <a:off x="2079197" y="3731817"/>
            <a:ext cx="1366076" cy="1938990"/>
          </a:xfrm>
          <a:prstGeom prst="rect">
            <a:avLst/>
          </a:prstGeom>
          <a:noFill/>
        </p:spPr>
        <p:txBody>
          <a:bodyPr wrap="none" lIns="91438" tIns="45719" rIns="91438" bIns="45719" rtlCol="0">
            <a:spAutoFit/>
          </a:bodyPr>
          <a:lstStyle/>
          <a:p>
            <a:r>
              <a:rPr lang="en-US" dirty="0">
                <a:solidFill>
                  <a:schemeClr val="tx1">
                    <a:lumMod val="65000"/>
                  </a:schemeClr>
                </a:solidFill>
                <a:latin typeface="+mn-lt"/>
              </a:rPr>
              <a:t>Sketch</a:t>
            </a:r>
          </a:p>
          <a:p>
            <a:r>
              <a:rPr lang="en-US" dirty="0">
                <a:solidFill>
                  <a:schemeClr val="tx1">
                    <a:lumMod val="65000"/>
                  </a:schemeClr>
                </a:solidFill>
                <a:latin typeface="+mn-lt"/>
              </a:rPr>
              <a:t>Paper</a:t>
            </a:r>
          </a:p>
          <a:p>
            <a:r>
              <a:rPr lang="en-US" dirty="0">
                <a:solidFill>
                  <a:schemeClr val="tx1">
                    <a:lumMod val="65000"/>
                  </a:schemeClr>
                </a:solidFill>
                <a:latin typeface="+mn-lt"/>
              </a:rPr>
              <a:t>Video</a:t>
            </a:r>
          </a:p>
          <a:p>
            <a:r>
              <a:rPr lang="en-US" dirty="0">
                <a:solidFill>
                  <a:schemeClr val="tx1">
                    <a:lumMod val="65000"/>
                  </a:schemeClr>
                </a:solidFill>
                <a:latin typeface="+mn-lt"/>
              </a:rPr>
              <a:t>Tool</a:t>
            </a:r>
          </a:p>
          <a:p>
            <a:r>
              <a:rPr lang="en-US" dirty="0">
                <a:solidFill>
                  <a:schemeClr val="tx1">
                    <a:lumMod val="65000"/>
                  </a:schemeClr>
                </a:solidFill>
                <a:latin typeface="+mn-lt"/>
              </a:rPr>
              <a:t>Program</a:t>
            </a:r>
          </a:p>
        </p:txBody>
      </p:sp>
      <p:sp>
        <p:nvSpPr>
          <p:cNvPr id="12" name="TextBox 11"/>
          <p:cNvSpPr txBox="1"/>
          <p:nvPr/>
        </p:nvSpPr>
        <p:spPr>
          <a:xfrm>
            <a:off x="8418495" y="4067795"/>
            <a:ext cx="1758811" cy="1938990"/>
          </a:xfrm>
          <a:prstGeom prst="rect">
            <a:avLst/>
          </a:prstGeom>
          <a:noFill/>
        </p:spPr>
        <p:txBody>
          <a:bodyPr wrap="none" lIns="91438" tIns="45719" rIns="91438" bIns="45719" rtlCol="0">
            <a:spAutoFit/>
          </a:bodyPr>
          <a:lstStyle/>
          <a:p>
            <a:r>
              <a:rPr lang="en-US" dirty="0">
                <a:solidFill>
                  <a:srgbClr val="A6A6A6"/>
                </a:solidFill>
                <a:latin typeface="+mn-lt"/>
              </a:rPr>
              <a:t>Gut</a:t>
            </a:r>
          </a:p>
          <a:p>
            <a:r>
              <a:rPr lang="en-US" dirty="0" err="1">
                <a:solidFill>
                  <a:srgbClr val="A6A6A6"/>
                </a:solidFill>
                <a:latin typeface="+mn-lt"/>
              </a:rPr>
              <a:t>Crit</a:t>
            </a:r>
            <a:endParaRPr lang="en-US" dirty="0">
              <a:solidFill>
                <a:srgbClr val="A6A6A6"/>
              </a:solidFill>
              <a:latin typeface="+mn-lt"/>
            </a:endParaRPr>
          </a:p>
          <a:p>
            <a:r>
              <a:rPr lang="en-US" dirty="0">
                <a:solidFill>
                  <a:srgbClr val="A6A6A6"/>
                </a:solidFill>
                <a:latin typeface="+mn-lt"/>
              </a:rPr>
              <a:t>Expert </a:t>
            </a:r>
            <a:r>
              <a:rPr lang="en-US" dirty="0" err="1">
                <a:solidFill>
                  <a:srgbClr val="A6A6A6"/>
                </a:solidFill>
                <a:latin typeface="+mn-lt"/>
              </a:rPr>
              <a:t>Eval</a:t>
            </a:r>
            <a:br>
              <a:rPr lang="en-US" dirty="0">
                <a:solidFill>
                  <a:srgbClr val="A6A6A6"/>
                </a:solidFill>
                <a:latin typeface="+mn-lt"/>
              </a:rPr>
            </a:br>
            <a:r>
              <a:rPr lang="en-US" dirty="0">
                <a:solidFill>
                  <a:srgbClr val="A6A6A6"/>
                </a:solidFill>
                <a:latin typeface="+mn-lt"/>
              </a:rPr>
              <a:t>Lo-fi Test</a:t>
            </a:r>
          </a:p>
          <a:p>
            <a:r>
              <a:rPr lang="en-US" dirty="0">
                <a:solidFill>
                  <a:srgbClr val="A6A6A6"/>
                </a:solidFill>
                <a:latin typeface="+mn-lt"/>
              </a:rPr>
              <a:t>User Study</a:t>
            </a:r>
          </a:p>
        </p:txBody>
      </p:sp>
      <p:graphicFrame>
        <p:nvGraphicFramePr>
          <p:cNvPr id="14" name="Object 1025"/>
          <p:cNvGraphicFramePr>
            <a:graphicFrameLocks noChangeAspect="1"/>
          </p:cNvGraphicFramePr>
          <p:nvPr/>
        </p:nvGraphicFramePr>
        <p:xfrm>
          <a:off x="4225551" y="1901398"/>
          <a:ext cx="3730625" cy="3363912"/>
        </p:xfrm>
        <a:graphic>
          <a:graphicData uri="http://schemas.openxmlformats.org/presentationml/2006/ole">
            <mc:AlternateContent xmlns:mc="http://schemas.openxmlformats.org/markup-compatibility/2006">
              <mc:Choice xmlns:v="urn:schemas-microsoft-com:vml" Requires="v">
                <p:oleObj name="Clip" r:id="rId3" imgW="3849120" imgH="3468960" progId="MS_ClipArt_Gallery.5">
                  <p:embed/>
                </p:oleObj>
              </mc:Choice>
              <mc:Fallback>
                <p:oleObj name="Clip" r:id="rId3" imgW="3849120" imgH="3468960"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551" y="1901398"/>
                        <a:ext cx="3730625" cy="336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187278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06.tif"/>
          <p:cNvPicPr>
            <a:picLocks noChangeAspect="1"/>
          </p:cNvPicPr>
          <p:nvPr/>
        </p:nvPicPr>
        <p:blipFill>
          <a:blip r:embed="rId3" cstate="print"/>
          <a:srcRect/>
          <a:stretch>
            <a:fillRect/>
          </a:stretch>
        </p:blipFill>
        <p:spPr bwMode="auto">
          <a:xfrm>
            <a:off x="2930" y="-2146450"/>
            <a:ext cx="12179371" cy="8982286"/>
          </a:xfrm>
          <a:prstGeom prst="rect">
            <a:avLst/>
          </a:prstGeom>
          <a:solidFill>
            <a:srgbClr val="000000">
              <a:alpha val="25098"/>
            </a:srgbClr>
          </a:solidFill>
          <a:ln w="9525">
            <a:noFill/>
            <a:miter lim="800000"/>
            <a:headEnd/>
            <a:tailEnd/>
          </a:ln>
        </p:spPr>
      </p:pic>
      <p:sp>
        <p:nvSpPr>
          <p:cNvPr id="5" name="Rectangle 4">
            <a:extLst>
              <a:ext uri="{FF2B5EF4-FFF2-40B4-BE49-F238E27FC236}">
                <a16:creationId xmlns:a16="http://schemas.microsoft.com/office/drawing/2014/main" id="{907CFAB8-902C-7840-8AD3-AF935105E0F6}"/>
              </a:ext>
            </a:extLst>
          </p:cNvPr>
          <p:cNvSpPr/>
          <p:nvPr/>
        </p:nvSpPr>
        <p:spPr bwMode="auto">
          <a:xfrm>
            <a:off x="2930" y="1"/>
            <a:ext cx="12189070" cy="1230925"/>
          </a:xfrm>
          <a:prstGeom prst="rect">
            <a:avLst/>
          </a:prstGeom>
          <a:solidFill>
            <a:srgbClr val="F2F2F2">
              <a:alpha val="7411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dirty="0">
              <a:latin typeface="Times New Roman" pitchFamily="18" charset="0"/>
            </a:endParaRPr>
          </a:p>
        </p:txBody>
      </p:sp>
      <p:sp>
        <p:nvSpPr>
          <p:cNvPr id="92162" name="Rectangle 2"/>
          <p:cNvSpPr>
            <a:spLocks noGrp="1" noChangeArrowheads="1"/>
          </p:cNvSpPr>
          <p:nvPr>
            <p:ph type="title"/>
          </p:nvPr>
        </p:nvSpPr>
        <p:spPr>
          <a:xfrm>
            <a:off x="639236" y="87925"/>
            <a:ext cx="11552767" cy="1143000"/>
          </a:xfrm>
        </p:spPr>
        <p:txBody>
          <a:bodyPr/>
          <a:lstStyle/>
          <a:p>
            <a:r>
              <a:rPr lang="en-US" sz="4300" dirty="0"/>
              <a:t>Sketching: A Quintessential Activity of Design</a:t>
            </a:r>
          </a:p>
        </p:txBody>
      </p:sp>
      <p:sp>
        <p:nvSpPr>
          <p:cNvPr id="6" name="Date Placeholder 5">
            <a:extLst>
              <a:ext uri="{FF2B5EF4-FFF2-40B4-BE49-F238E27FC236}">
                <a16:creationId xmlns:a16="http://schemas.microsoft.com/office/drawing/2014/main" id="{9BF1B4A5-4DE4-A041-AE45-315BBA60B501}"/>
              </a:ext>
            </a:extLst>
          </p:cNvPr>
          <p:cNvSpPr>
            <a:spLocks noGrp="1"/>
          </p:cNvSpPr>
          <p:nvPr>
            <p:ph type="dt" sz="half" idx="10"/>
          </p:nvPr>
        </p:nvSpPr>
        <p:spPr/>
        <p:txBody>
          <a:bodyPr/>
          <a:lstStyle/>
          <a:p>
            <a:pPr>
              <a:defRPr/>
            </a:pPr>
            <a:r>
              <a:rPr lang="en-US"/>
              <a:t>Autumn 2023</a:t>
            </a:r>
          </a:p>
        </p:txBody>
      </p:sp>
      <p:sp>
        <p:nvSpPr>
          <p:cNvPr id="2" name="Footer Placeholder 1"/>
          <p:cNvSpPr>
            <a:spLocks noGrp="1"/>
          </p:cNvSpPr>
          <p:nvPr>
            <p:ph type="ftr" sz="quarter" idx="11"/>
          </p:nvPr>
        </p:nvSpPr>
        <p:spPr/>
        <p:txBody>
          <a:bodyPr/>
          <a:lstStyle/>
          <a:p>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fld id="{F2949DCA-4B18-234C-AD4E-11144FC20355}" type="slidenum">
              <a:rPr lang="en-US" smtClean="0"/>
              <a:pPr/>
              <a:t>13</a:t>
            </a:fld>
            <a:endParaRPr lang="en-US"/>
          </a:p>
        </p:txBody>
      </p:sp>
      <p:sp>
        <p:nvSpPr>
          <p:cNvPr id="17415" name="TextBox 6"/>
          <p:cNvSpPr txBox="1">
            <a:spLocks noChangeArrowheads="1"/>
          </p:cNvSpPr>
          <p:nvPr/>
        </p:nvSpPr>
        <p:spPr bwMode="auto">
          <a:xfrm>
            <a:off x="7969358" y="6083005"/>
            <a:ext cx="2143068" cy="323163"/>
          </a:xfrm>
          <a:prstGeom prst="rect">
            <a:avLst/>
          </a:prstGeom>
          <a:noFill/>
          <a:ln w="9525">
            <a:noFill/>
            <a:miter lim="800000"/>
            <a:headEnd/>
            <a:tailEnd/>
          </a:ln>
        </p:spPr>
        <p:txBody>
          <a:bodyPr wrap="square" lIns="91438" tIns="45719" rIns="91438" bIns="45719">
            <a:spAutoFit/>
          </a:bodyPr>
          <a:lstStyle/>
          <a:p>
            <a:r>
              <a:rPr lang="en-US" sz="1500" dirty="0">
                <a:solidFill>
                  <a:schemeClr val="tx2"/>
                </a:solidFill>
                <a:latin typeface="Helvetica" pitchFamily="34" charset="0"/>
              </a:rPr>
              <a:t>* Courtesy Bill Buxton</a:t>
            </a:r>
          </a:p>
        </p:txBody>
      </p:sp>
    </p:spTree>
    <p:extLst>
      <p:ext uri="{BB962C8B-B14F-4D97-AF65-F5344CB8AC3E}">
        <p14:creationId xmlns:p14="http://schemas.microsoft.com/office/powerpoint/2010/main" val="1033503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landay\research\talks\innovation\images\id-sketches-kicker-studios.jpg"/>
          <p:cNvPicPr>
            <a:picLocks noChangeAspect="1" noChangeArrowheads="1"/>
          </p:cNvPicPr>
          <p:nvPr/>
        </p:nvPicPr>
        <p:blipFill rotWithShape="1">
          <a:blip r:embed="rId3" cstate="print"/>
          <a:srcRect b="23077"/>
          <a:stretch/>
        </p:blipFill>
        <p:spPr bwMode="auto">
          <a:xfrm>
            <a:off x="2930" y="1"/>
            <a:ext cx="12183212" cy="7028777"/>
          </a:xfrm>
          <a:prstGeom prst="rect">
            <a:avLst/>
          </a:prstGeom>
          <a:noFill/>
        </p:spPr>
      </p:pic>
      <p:sp>
        <p:nvSpPr>
          <p:cNvPr id="5" name="Date Placeholder 4">
            <a:extLst>
              <a:ext uri="{FF2B5EF4-FFF2-40B4-BE49-F238E27FC236}">
                <a16:creationId xmlns:a16="http://schemas.microsoft.com/office/drawing/2014/main" id="{EB962051-34EE-6844-9373-FEB56F9C8E80}"/>
              </a:ext>
            </a:extLst>
          </p:cNvPr>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14</a:t>
            </a:fld>
            <a:endParaRPr lang="en-US"/>
          </a:p>
        </p:txBody>
      </p:sp>
      <p:sp>
        <p:nvSpPr>
          <p:cNvPr id="6" name="TextBox 5"/>
          <p:cNvSpPr txBox="1"/>
          <p:nvPr/>
        </p:nvSpPr>
        <p:spPr>
          <a:xfrm>
            <a:off x="2931" y="6293876"/>
            <a:ext cx="3320841" cy="323163"/>
          </a:xfrm>
          <a:prstGeom prst="rect">
            <a:avLst/>
          </a:prstGeom>
          <a:noFill/>
        </p:spPr>
        <p:txBody>
          <a:bodyPr wrap="none" lIns="91438" tIns="45719" rIns="91438" bIns="45719" rtlCol="0">
            <a:spAutoFit/>
          </a:bodyPr>
          <a:lstStyle/>
          <a:p>
            <a:r>
              <a:rPr lang="en-US" sz="1500" dirty="0">
                <a:solidFill>
                  <a:schemeClr val="tx2"/>
                </a:solidFill>
                <a:latin typeface="Helvetica" pitchFamily="34" charset="0"/>
              </a:rPr>
              <a:t>Kicker Studio, www.kickerstudio.com</a:t>
            </a:r>
          </a:p>
        </p:txBody>
      </p:sp>
    </p:spTree>
    <p:extLst>
      <p:ext uri="{BB962C8B-B14F-4D97-AF65-F5344CB8AC3E}">
        <p14:creationId xmlns:p14="http://schemas.microsoft.com/office/powerpoint/2010/main" val="52639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landay\research\talks\innovation\images\kicker-studio-conf-phone-sketches.jpg"/>
          <p:cNvPicPr>
            <a:picLocks noChangeAspect="1" noChangeArrowheads="1"/>
          </p:cNvPicPr>
          <p:nvPr/>
        </p:nvPicPr>
        <p:blipFill>
          <a:blip r:embed="rId3" cstate="print"/>
          <a:srcRect/>
          <a:stretch>
            <a:fillRect/>
          </a:stretch>
        </p:blipFill>
        <p:spPr bwMode="auto">
          <a:xfrm>
            <a:off x="1" y="-46875"/>
            <a:ext cx="12206227" cy="9155705"/>
          </a:xfrm>
          <a:prstGeom prst="rect">
            <a:avLst/>
          </a:prstGeom>
          <a:noFill/>
        </p:spPr>
      </p:pic>
      <p:sp>
        <p:nvSpPr>
          <p:cNvPr id="5" name="Date Placeholder 4">
            <a:extLst>
              <a:ext uri="{FF2B5EF4-FFF2-40B4-BE49-F238E27FC236}">
                <a16:creationId xmlns:a16="http://schemas.microsoft.com/office/drawing/2014/main" id="{90C50A6E-DBDF-C142-8E67-A535B0E2D69E}"/>
              </a:ext>
            </a:extLst>
          </p:cNvPr>
          <p:cNvSpPr>
            <a:spLocks noGrp="1"/>
          </p:cNvSpPr>
          <p:nvPr>
            <p:ph type="dt" sz="half" idx="10"/>
          </p:nvPr>
        </p:nvSpPr>
        <p:spPr/>
        <p:txBody>
          <a:bodyPr/>
          <a:lstStyle/>
          <a:p>
            <a:pPr>
              <a:defRPr/>
            </a:pPr>
            <a:r>
              <a:rPr lang="en-US"/>
              <a:t>Autumn 2023</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3" name="Slide Number Placeholder 2"/>
          <p:cNvSpPr>
            <a:spLocks noGrp="1"/>
          </p:cNvSpPr>
          <p:nvPr>
            <p:ph type="sldNum" sz="quarter" idx="12"/>
          </p:nvPr>
        </p:nvSpPr>
        <p:spPr/>
        <p:txBody>
          <a:bodyPr/>
          <a:lstStyle/>
          <a:p>
            <a:fld id="{98A1014A-555C-5748-86D8-A05E15BC5456}" type="slidenum">
              <a:rPr lang="en-US" smtClean="0"/>
              <a:pPr/>
              <a:t>15</a:t>
            </a:fld>
            <a:endParaRPr lang="en-US"/>
          </a:p>
        </p:txBody>
      </p:sp>
      <p:sp>
        <p:nvSpPr>
          <p:cNvPr id="6" name="TextBox 5"/>
          <p:cNvSpPr txBox="1"/>
          <p:nvPr/>
        </p:nvSpPr>
        <p:spPr>
          <a:xfrm>
            <a:off x="1" y="154985"/>
            <a:ext cx="3320841" cy="323163"/>
          </a:xfrm>
          <a:prstGeom prst="rect">
            <a:avLst/>
          </a:prstGeom>
          <a:noFill/>
        </p:spPr>
        <p:txBody>
          <a:bodyPr wrap="none" lIns="91438" tIns="45719" rIns="91438" bIns="45719" rtlCol="0">
            <a:spAutoFit/>
          </a:bodyPr>
          <a:lstStyle/>
          <a:p>
            <a:r>
              <a:rPr lang="en-US" sz="1500" dirty="0">
                <a:latin typeface="Helvetica" pitchFamily="34" charset="0"/>
              </a:rPr>
              <a:t>Kicker Studio, www.kickerstudio.com</a:t>
            </a:r>
          </a:p>
        </p:txBody>
      </p:sp>
      <p:sp>
        <p:nvSpPr>
          <p:cNvPr id="2" name="TextBox 1">
            <a:extLst>
              <a:ext uri="{FF2B5EF4-FFF2-40B4-BE49-F238E27FC236}">
                <a16:creationId xmlns:a16="http://schemas.microsoft.com/office/drawing/2014/main" id="{D34C7C3D-8EE4-5EE6-9DFB-5D5A4DDB3825}"/>
              </a:ext>
            </a:extLst>
          </p:cNvPr>
          <p:cNvSpPr txBox="1"/>
          <p:nvPr/>
        </p:nvSpPr>
        <p:spPr>
          <a:xfrm>
            <a:off x="-1222744" y="1892595"/>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5056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A69A36-4F85-9743-822D-1FA7307CA96B}"/>
              </a:ext>
            </a:extLst>
          </p:cNvPr>
          <p:cNvSpPr/>
          <p:nvPr/>
        </p:nvSpPr>
        <p:spPr bwMode="auto">
          <a:xfrm>
            <a:off x="0" y="-64800"/>
            <a:ext cx="12186142" cy="692280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Helvetica" pitchFamily="2" charset="0"/>
            </a:endParaRPr>
          </a:p>
        </p:txBody>
      </p:sp>
      <p:sp>
        <p:nvSpPr>
          <p:cNvPr id="5" name="Date Placeholder 4">
            <a:extLst>
              <a:ext uri="{FF2B5EF4-FFF2-40B4-BE49-F238E27FC236}">
                <a16:creationId xmlns:a16="http://schemas.microsoft.com/office/drawing/2014/main" id="{F48609A6-2042-CD4D-AF71-8D3116FE1DB2}"/>
              </a:ext>
            </a:extLst>
          </p:cNvPr>
          <p:cNvSpPr>
            <a:spLocks noGrp="1"/>
          </p:cNvSpPr>
          <p:nvPr>
            <p:ph type="dt" sz="half" idx="10"/>
          </p:nvPr>
        </p:nvSpPr>
        <p:spPr/>
        <p:txBody>
          <a:bodyPr/>
          <a:lstStyle/>
          <a:p>
            <a:pPr>
              <a:defRPr/>
            </a:pPr>
            <a:r>
              <a:rPr lang="en-US"/>
              <a:t>Autumn 2023</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3" name="Slide Number Placeholder 2"/>
          <p:cNvSpPr>
            <a:spLocks noGrp="1"/>
          </p:cNvSpPr>
          <p:nvPr>
            <p:ph type="sldNum" sz="quarter" idx="12"/>
          </p:nvPr>
        </p:nvSpPr>
        <p:spPr/>
        <p:txBody>
          <a:bodyPr/>
          <a:lstStyle/>
          <a:p>
            <a:fld id="{98A1014A-555C-5748-86D8-A05E15BC5456}" type="slidenum">
              <a:rPr lang="en-US" smtClean="0"/>
              <a:pPr/>
              <a:t>16</a:t>
            </a:fld>
            <a:endParaRPr lang="en-US"/>
          </a:p>
        </p:txBody>
      </p:sp>
      <p:pic>
        <p:nvPicPr>
          <p:cNvPr id="2050" name="Picture 2">
            <a:extLst>
              <a:ext uri="{FF2B5EF4-FFF2-40B4-BE49-F238E27FC236}">
                <a16:creationId xmlns:a16="http://schemas.microsoft.com/office/drawing/2014/main" id="{EF61B7DD-5576-E94D-9FCD-FBF577EED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3A335E-FAD0-6442-B8D8-A33D908FA535}"/>
              </a:ext>
            </a:extLst>
          </p:cNvPr>
          <p:cNvSpPr txBox="1"/>
          <p:nvPr/>
        </p:nvSpPr>
        <p:spPr>
          <a:xfrm>
            <a:off x="8014882" y="5731200"/>
            <a:ext cx="2850460" cy="400110"/>
          </a:xfrm>
          <a:prstGeom prst="rect">
            <a:avLst/>
          </a:prstGeom>
          <a:noFill/>
        </p:spPr>
        <p:txBody>
          <a:bodyPr wrap="none" rtlCol="0">
            <a:spAutoFit/>
          </a:bodyPr>
          <a:lstStyle/>
          <a:p>
            <a:r>
              <a:rPr kumimoji="0" lang="en-US" sz="2000" b="0" i="0" u="none" strike="noStrike" cap="none" normalizeH="0" baseline="0" dirty="0">
                <a:ln>
                  <a:noFill/>
                </a:ln>
                <a:solidFill>
                  <a:srgbClr val="000000"/>
                </a:solidFill>
                <a:effectLst/>
                <a:latin typeface="Helvetica" pitchFamily="2" charset="0"/>
              </a:rPr>
              <a:t>Amazon Echo Show 10</a:t>
            </a:r>
          </a:p>
        </p:txBody>
      </p:sp>
    </p:spTree>
    <p:extLst>
      <p:ext uri="{BB962C8B-B14F-4D97-AF65-F5344CB8AC3E}">
        <p14:creationId xmlns:p14="http://schemas.microsoft.com/office/powerpoint/2010/main" val="387527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DA5C55-FB58-BC4B-BB90-74E309C3150D}"/>
              </a:ext>
            </a:extLst>
          </p:cNvPr>
          <p:cNvSpPr/>
          <p:nvPr/>
        </p:nvSpPr>
        <p:spPr bwMode="auto">
          <a:xfrm>
            <a:off x="2930" y="0"/>
            <a:ext cx="1218907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sp>
        <p:nvSpPr>
          <p:cNvPr id="7" name="Date Placeholder 6">
            <a:extLst>
              <a:ext uri="{FF2B5EF4-FFF2-40B4-BE49-F238E27FC236}">
                <a16:creationId xmlns:a16="http://schemas.microsoft.com/office/drawing/2014/main" id="{F388502D-603E-5F44-BB8F-1178964123C1}"/>
              </a:ext>
            </a:extLst>
          </p:cNvPr>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17</a:t>
            </a:fld>
            <a:endParaRPr lang="en-US"/>
          </a:p>
        </p:txBody>
      </p:sp>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17715" y="0"/>
            <a:ext cx="84216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30"/>
          <p:cNvSpPr txBox="1">
            <a:spLocks noChangeArrowheads="1"/>
          </p:cNvSpPr>
          <p:nvPr/>
        </p:nvSpPr>
        <p:spPr bwMode="auto">
          <a:xfrm>
            <a:off x="8519997"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3E4E6C"/>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665C75-3B39-2145-846E-8C1C140F85BC}"/>
              </a:ext>
            </a:extLst>
          </p:cNvPr>
          <p:cNvSpPr/>
          <p:nvPr/>
        </p:nvSpPr>
        <p:spPr bwMode="auto">
          <a:xfrm>
            <a:off x="0" y="1266827"/>
            <a:ext cx="12192000" cy="528637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83734" y="1266828"/>
            <a:ext cx="6027708" cy="5286373"/>
          </a:xfrm>
          <a:prstGeom prst="rect">
            <a:avLst/>
          </a:prstGeom>
          <a:solidFill>
            <a:srgbClr val="ED052C"/>
          </a:solidFill>
          <a:ln w="9525">
            <a:noFill/>
            <a:miter lim="800000"/>
            <a:headEnd/>
            <a:tailEnd/>
          </a:ln>
        </p:spPr>
      </p:pic>
      <p:sp>
        <p:nvSpPr>
          <p:cNvPr id="25602" name="Rectangle 1026"/>
          <p:cNvSpPr>
            <a:spLocks noGrp="1" noChangeArrowheads="1"/>
          </p:cNvSpPr>
          <p:nvPr>
            <p:ph type="title"/>
          </p:nvPr>
        </p:nvSpPr>
        <p:spPr/>
        <p:txBody>
          <a:bodyPr/>
          <a:lstStyle/>
          <a:p>
            <a:r>
              <a:rPr lang="en-US"/>
              <a:t>From Sketch to Prototype</a:t>
            </a:r>
          </a:p>
        </p:txBody>
      </p:sp>
      <p:sp>
        <p:nvSpPr>
          <p:cNvPr id="15" name="Date Placeholder 14">
            <a:extLst>
              <a:ext uri="{FF2B5EF4-FFF2-40B4-BE49-F238E27FC236}">
                <a16:creationId xmlns:a16="http://schemas.microsoft.com/office/drawing/2014/main" id="{83C0DC57-F726-C846-A457-FA3356D5B862}"/>
              </a:ext>
            </a:extLst>
          </p:cNvPr>
          <p:cNvSpPr>
            <a:spLocks noGrp="1"/>
          </p:cNvSpPr>
          <p:nvPr>
            <p:ph type="dt" sz="half" idx="10"/>
          </p:nvPr>
        </p:nvSpPr>
        <p:spPr/>
        <p:txBody>
          <a:bodyPr/>
          <a:lstStyle/>
          <a:p>
            <a:r>
              <a:rPr lang="en-US"/>
              <a:t>Autumn 2023</a:t>
            </a:r>
          </a:p>
        </p:txBody>
      </p:sp>
      <p:sp>
        <p:nvSpPr>
          <p:cNvPr id="7" name="Footer Placeholder 6">
            <a:extLst>
              <a:ext uri="{FF2B5EF4-FFF2-40B4-BE49-F238E27FC236}">
                <a16:creationId xmlns:a16="http://schemas.microsoft.com/office/drawing/2014/main" id="{B46ABBA4-870B-B143-9213-158F091EFAC4}"/>
              </a:ext>
            </a:extLst>
          </p:cNvPr>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18</a:t>
            </a:fld>
            <a:endParaRPr lang="en-US"/>
          </a:p>
        </p:txBody>
      </p:sp>
      <p:grpSp>
        <p:nvGrpSpPr>
          <p:cNvPr id="5" name="Group 4"/>
          <p:cNvGrpSpPr/>
          <p:nvPr/>
        </p:nvGrpSpPr>
        <p:grpSpPr>
          <a:xfrm>
            <a:off x="0" y="3041502"/>
            <a:ext cx="12192000" cy="977625"/>
            <a:chOff x="0" y="3041501"/>
            <a:chExt cx="9144000" cy="977625"/>
          </a:xfrm>
        </p:grpSpPr>
        <p:sp>
          <p:nvSpPr>
            <p:cNvPr id="4" name="Rectangle 3"/>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2" name="TextBox 1"/>
            <p:cNvSpPr txBox="1"/>
            <p:nvPr/>
          </p:nvSpPr>
          <p:spPr>
            <a:xfrm>
              <a:off x="1380726" y="3158482"/>
              <a:ext cx="6622246" cy="707886"/>
            </a:xfrm>
            <a:prstGeom prst="rect">
              <a:avLst/>
            </a:prstGeom>
            <a:noFill/>
          </p:spPr>
          <p:txBody>
            <a:bodyPr wrap="none" rtlCol="0">
              <a:spAutoFit/>
            </a:bodyPr>
            <a:lstStyle/>
            <a:p>
              <a:pPr algn="ctr"/>
              <a:r>
                <a:rPr lang="en-US" sz="4000" dirty="0">
                  <a:latin typeface="Helvetica Light"/>
                  <a:cs typeface="Helvetica Light"/>
                </a:rPr>
                <a:t>difference in </a:t>
              </a:r>
              <a:r>
                <a:rPr lang="en-US" sz="4000" dirty="0">
                  <a:latin typeface="Helvetica"/>
                  <a:cs typeface="Helvetica"/>
                </a:rPr>
                <a:t>intent</a:t>
              </a:r>
              <a:r>
                <a:rPr lang="en-US" sz="4000" dirty="0">
                  <a:latin typeface="Helvetica Light"/>
                  <a:cs typeface="Helvetica Light"/>
                </a:rPr>
                <a:t> rather than in </a:t>
              </a:r>
              <a:r>
                <a:rPr lang="en-US" sz="4000" dirty="0">
                  <a:latin typeface="Helvetica"/>
                  <a:cs typeface="Helvetica"/>
                </a:rPr>
                <a:t>form</a:t>
              </a:r>
            </a:p>
          </p:txBody>
        </p:sp>
      </p:grpSp>
      <p:sp>
        <p:nvSpPr>
          <p:cNvPr id="9" name="TextBox 30"/>
          <p:cNvSpPr txBox="1">
            <a:spLocks noChangeArrowheads="1"/>
          </p:cNvSpPr>
          <p:nvPr/>
        </p:nvSpPr>
        <p:spPr bwMode="auto">
          <a:xfrm>
            <a:off x="9849282" y="627854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chemeClr val="bg2"/>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The Anatomy of “Sketching”</a:t>
            </a:r>
            <a:endParaRPr lang="en-US" dirty="0"/>
          </a:p>
        </p:txBody>
      </p:sp>
      <p:sp>
        <p:nvSpPr>
          <p:cNvPr id="4" name="Content Placeholder 3"/>
          <p:cNvSpPr>
            <a:spLocks noGrp="1"/>
          </p:cNvSpPr>
          <p:nvPr>
            <p:ph idx="1"/>
          </p:nvPr>
        </p:nvSpPr>
        <p:spPr>
          <a:xfrm>
            <a:off x="639235" y="1185198"/>
            <a:ext cx="11195715" cy="5139403"/>
          </a:xfrm>
        </p:spPr>
        <p:txBody>
          <a:bodyPr>
            <a:normAutofit fontScale="92500" lnSpcReduction="20000"/>
          </a:bodyPr>
          <a:lstStyle/>
          <a:p>
            <a:r>
              <a:rPr lang="en-US" dirty="0"/>
              <a:t>Quick / Timely</a:t>
            </a:r>
          </a:p>
          <a:p>
            <a:r>
              <a:rPr lang="en-US" dirty="0"/>
              <a:t>Inexpensive / Disposable</a:t>
            </a:r>
          </a:p>
          <a:p>
            <a:r>
              <a:rPr lang="en-US" dirty="0"/>
              <a:t>Plentiful</a:t>
            </a:r>
          </a:p>
          <a:p>
            <a:r>
              <a:rPr lang="en-US" dirty="0"/>
              <a:t>Clear vocabulary.  You know that it is a sketch (lines extend through endpoints, …)</a:t>
            </a:r>
          </a:p>
          <a:p>
            <a:r>
              <a:rPr lang="en-US" dirty="0"/>
              <a:t>No higher resolution than required to communicate the intended purpose/concept</a:t>
            </a:r>
          </a:p>
          <a:p>
            <a:r>
              <a:rPr lang="en-US" dirty="0"/>
              <a:t>Resolution doesn’t suggest a degree of refinement of concept that exceeds actual state</a:t>
            </a:r>
          </a:p>
          <a:p>
            <a:r>
              <a:rPr lang="en-US" dirty="0"/>
              <a:t>Ambiguous</a:t>
            </a:r>
          </a:p>
        </p:txBody>
      </p:sp>
      <p:sp>
        <p:nvSpPr>
          <p:cNvPr id="6" name="Date Placeholder 5">
            <a:extLst>
              <a:ext uri="{FF2B5EF4-FFF2-40B4-BE49-F238E27FC236}">
                <a16:creationId xmlns:a16="http://schemas.microsoft.com/office/drawing/2014/main" id="{74DBE581-1530-2944-BD97-18062997A9E8}"/>
              </a:ext>
            </a:extLst>
          </p:cNvPr>
          <p:cNvSpPr>
            <a:spLocks noGrp="1"/>
          </p:cNvSpPr>
          <p:nvPr>
            <p:ph type="dt" sz="half" idx="10"/>
          </p:nvPr>
        </p:nvSpPr>
        <p:spPr/>
        <p:txBody>
          <a:bodyPr/>
          <a:lstStyle/>
          <a:p>
            <a:pPr>
              <a:defRPr/>
            </a:pPr>
            <a:r>
              <a:rPr lang="en-US"/>
              <a:t>Autumn 2023</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6C4F84B1-3F38-E843-B494-F12B29A0060D}" type="slidenum">
              <a:rPr lang="en-US" smtClean="0"/>
              <a:pPr/>
              <a:t>19</a:t>
            </a:fld>
            <a:endParaRPr lang="en-US"/>
          </a:p>
        </p:txBody>
      </p:sp>
      <p:sp>
        <p:nvSpPr>
          <p:cNvPr id="9" name="TextBox 30"/>
          <p:cNvSpPr txBox="1">
            <a:spLocks noChangeArrowheads="1"/>
          </p:cNvSpPr>
          <p:nvPr/>
        </p:nvSpPr>
        <p:spPr bwMode="auto">
          <a:xfrm>
            <a:off x="8519997" y="6227537"/>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12192000" cy="1343214"/>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dirty="0">
              <a:latin typeface="Helvetica"/>
              <a:cs typeface="Helvetica"/>
            </a:endParaRPr>
          </a:p>
        </p:txBody>
      </p:sp>
      <p:sp>
        <p:nvSpPr>
          <p:cNvPr id="12" name="Rectangle 2"/>
          <p:cNvSpPr>
            <a:spLocks noGrp="1" noChangeArrowheads="1"/>
          </p:cNvSpPr>
          <p:nvPr>
            <p:ph type="title"/>
          </p:nvPr>
        </p:nvSpPr>
        <p:spPr/>
        <p:txBody>
          <a:bodyPr/>
          <a:lstStyle/>
          <a:p>
            <a:r>
              <a:rPr lang="en-US" sz="3300" dirty="0">
                <a:ea typeface="ＭＳ Ｐゴシック" pitchFamily="34" charset="-128"/>
              </a:rPr>
              <a:t>Hall of Fame or Shame?</a:t>
            </a:r>
          </a:p>
        </p:txBody>
      </p:sp>
      <p:pic>
        <p:nvPicPr>
          <p:cNvPr id="13" name="Picture 12"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528745" y="243804"/>
            <a:ext cx="813836" cy="829952"/>
          </a:xfrm>
          <a:prstGeom prst="rect">
            <a:avLst/>
          </a:prstGeom>
        </p:spPr>
      </p:pic>
      <p:sp>
        <p:nvSpPr>
          <p:cNvPr id="14" name="Rectangle 13"/>
          <p:cNvSpPr/>
          <p:nvPr/>
        </p:nvSpPr>
        <p:spPr bwMode="auto">
          <a:xfrm>
            <a:off x="6566401" y="1690234"/>
            <a:ext cx="5625600"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5" name="Rectangle 14"/>
          <p:cNvSpPr/>
          <p:nvPr/>
        </p:nvSpPr>
        <p:spPr>
          <a:xfrm>
            <a:off x="6868801" y="1761065"/>
            <a:ext cx="5197566"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Lamps Plus</a:t>
            </a:r>
          </a:p>
          <a:p>
            <a:pPr eaLnBrk="1" hangingPunct="1"/>
            <a:r>
              <a:rPr lang="en-US" sz="1600" dirty="0">
                <a:latin typeface="Helvetica"/>
                <a:ea typeface="ＭＳ Ｐゴシック" pitchFamily="34" charset="-128"/>
                <a:cs typeface="Helvetica"/>
              </a:rPr>
              <a:t>Unsubscribe to email confirmation</a:t>
            </a:r>
          </a:p>
        </p:txBody>
      </p:sp>
      <p:pic>
        <p:nvPicPr>
          <p:cNvPr id="3" name="Picture 2">
            <a:extLst>
              <a:ext uri="{FF2B5EF4-FFF2-40B4-BE49-F238E27FC236}">
                <a16:creationId xmlns:a16="http://schemas.microsoft.com/office/drawing/2014/main" id="{A8446D99-FAA1-044A-A345-B7F87B59581D}"/>
              </a:ext>
            </a:extLst>
          </p:cNvPr>
          <p:cNvPicPr>
            <a:picLocks noChangeAspect="1"/>
          </p:cNvPicPr>
          <p:nvPr/>
        </p:nvPicPr>
        <p:blipFill>
          <a:blip r:embed="rId4"/>
          <a:stretch>
            <a:fillRect/>
          </a:stretch>
        </p:blipFill>
        <p:spPr>
          <a:xfrm>
            <a:off x="187550" y="1690234"/>
            <a:ext cx="6045792" cy="2572166"/>
          </a:xfrm>
          <a:prstGeom prst="rect">
            <a:avLst/>
          </a:prstGeom>
        </p:spPr>
      </p:pic>
      <p:sp>
        <p:nvSpPr>
          <p:cNvPr id="18" name="Rectangle 17">
            <a:extLst>
              <a:ext uri="{FF2B5EF4-FFF2-40B4-BE49-F238E27FC236}">
                <a16:creationId xmlns:a16="http://schemas.microsoft.com/office/drawing/2014/main" id="{57B3D218-E7BB-EF42-9910-4742BC764214}"/>
              </a:ext>
            </a:extLst>
          </p:cNvPr>
          <p:cNvSpPr/>
          <p:nvPr/>
        </p:nvSpPr>
        <p:spPr bwMode="auto">
          <a:xfrm>
            <a:off x="187550" y="5167766"/>
            <a:ext cx="5298850"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9" name="Rectangle 18">
            <a:extLst>
              <a:ext uri="{FF2B5EF4-FFF2-40B4-BE49-F238E27FC236}">
                <a16:creationId xmlns:a16="http://schemas.microsoft.com/office/drawing/2014/main" id="{DECBC997-2266-0148-9D78-4AE2F89872B1}"/>
              </a:ext>
            </a:extLst>
          </p:cNvPr>
          <p:cNvSpPr/>
          <p:nvPr/>
        </p:nvSpPr>
        <p:spPr>
          <a:xfrm>
            <a:off x="489950" y="5238597"/>
            <a:ext cx="4823650" cy="584775"/>
          </a:xfrm>
          <a:prstGeom prst="rect">
            <a:avLst/>
          </a:prstGeom>
        </p:spPr>
        <p:txBody>
          <a:bodyPr wrap="square">
            <a:spAutoFit/>
          </a:bodyPr>
          <a:lstStyle/>
          <a:p>
            <a:pPr eaLnBrk="1" hangingPunct="1"/>
            <a:r>
              <a:rPr lang="en-US" sz="1600" dirty="0">
                <a:latin typeface="Helvetica"/>
                <a:ea typeface="ＭＳ Ｐゴシック" pitchFamily="34" charset="-128"/>
                <a:cs typeface="Helvetica"/>
              </a:rPr>
              <a:t>As described by former student Kevin Fox @</a:t>
            </a:r>
            <a:r>
              <a:rPr lang="en-US" sz="1600" dirty="0" err="1">
                <a:latin typeface="Helvetica"/>
                <a:ea typeface="ＭＳ Ｐゴシック" pitchFamily="34" charset="-128"/>
                <a:cs typeface="Helvetica"/>
              </a:rPr>
              <a:t>kfury</a:t>
            </a:r>
            <a:r>
              <a:rPr lang="en-US" sz="1600" dirty="0">
                <a:latin typeface="Helvetica"/>
                <a:ea typeface="ＭＳ Ｐゴシック" pitchFamily="34" charset="-128"/>
                <a:cs typeface="Helvetica"/>
              </a:rPr>
              <a:t> (designer of the original </a:t>
            </a:r>
            <a:r>
              <a:rPr lang="en-US" sz="1600" dirty="0" err="1">
                <a:latin typeface="Helvetica"/>
                <a:ea typeface="ＭＳ Ｐゴシック" pitchFamily="34" charset="-128"/>
                <a:cs typeface="Helvetica"/>
              </a:rPr>
              <a:t>gmail</a:t>
            </a:r>
            <a:r>
              <a:rPr lang="en-US" sz="1600" dirty="0">
                <a:latin typeface="Helvetica"/>
                <a:ea typeface="ＭＳ Ｐゴシック" pitchFamily="34" charset="-128"/>
                <a:cs typeface="Helvetica"/>
              </a:rPr>
              <a:t>)</a:t>
            </a:r>
          </a:p>
        </p:txBody>
      </p:sp>
    </p:spTree>
    <p:extLst>
      <p:ext uri="{BB962C8B-B14F-4D97-AF65-F5344CB8AC3E}">
        <p14:creationId xmlns:p14="http://schemas.microsoft.com/office/powerpoint/2010/main" val="4056232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emmenthaler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174524" y="615465"/>
            <a:ext cx="4079631" cy="2062101"/>
          </a:xfrm>
          <a:prstGeom prst="rect">
            <a:avLst/>
          </a:prstGeom>
          <a:noFill/>
        </p:spPr>
        <p:txBody>
          <a:bodyPr wrap="square" lIns="91438" tIns="45719" rIns="91438" bIns="45719">
            <a:spAutoFit/>
          </a:bodyPr>
          <a:lstStyle/>
          <a:p>
            <a:pPr>
              <a:defRPr/>
            </a:pPr>
            <a:r>
              <a:rPr lang="en-US" sz="3200" dirty="0">
                <a:latin typeface="+mn-lt"/>
                <a:ea typeface="+mn-ea"/>
              </a:rPr>
              <a:t>If you want to get the most out of a sketch, you need to leave big enough holes.</a:t>
            </a:r>
          </a:p>
        </p:txBody>
      </p:sp>
      <p:sp>
        <p:nvSpPr>
          <p:cNvPr id="6" name="TextBox 5"/>
          <p:cNvSpPr txBox="1"/>
          <p:nvPr/>
        </p:nvSpPr>
        <p:spPr>
          <a:xfrm>
            <a:off x="7174524" y="3906476"/>
            <a:ext cx="4079631" cy="1569658"/>
          </a:xfrm>
          <a:prstGeom prst="rect">
            <a:avLst/>
          </a:prstGeom>
          <a:noFill/>
        </p:spPr>
        <p:txBody>
          <a:bodyPr wrap="square" lIns="91438" tIns="45719" rIns="91438" bIns="45719">
            <a:spAutoFit/>
          </a:bodyPr>
          <a:lstStyle/>
          <a:p>
            <a:pPr>
              <a:defRPr/>
            </a:pPr>
            <a:r>
              <a:rPr lang="en-US" sz="3200" dirty="0">
                <a:latin typeface="+mn-lt"/>
                <a:ea typeface="+mn-ea"/>
              </a:rPr>
              <a:t>There has to be enough room for the imagination.</a:t>
            </a:r>
          </a:p>
        </p:txBody>
      </p:sp>
      <p:sp>
        <p:nvSpPr>
          <p:cNvPr id="7" name="TextBox 30"/>
          <p:cNvSpPr txBox="1">
            <a:spLocks noChangeArrowheads="1"/>
          </p:cNvSpPr>
          <p:nvPr/>
        </p:nvSpPr>
        <p:spPr bwMode="auto">
          <a:xfrm>
            <a:off x="7018092" y="6260964"/>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8" name="Date Placeholder 7">
            <a:extLst>
              <a:ext uri="{FF2B5EF4-FFF2-40B4-BE49-F238E27FC236}">
                <a16:creationId xmlns:a16="http://schemas.microsoft.com/office/drawing/2014/main" id="{A9A549F5-F524-3240-A42F-483F22D01238}"/>
              </a:ext>
            </a:extLst>
          </p:cNvPr>
          <p:cNvSpPr>
            <a:spLocks noGrp="1"/>
          </p:cNvSpPr>
          <p:nvPr>
            <p:ph type="dt" sz="half" idx="2"/>
          </p:nvPr>
        </p:nvSpPr>
        <p:spPr/>
        <p:txBody>
          <a:bodyPr/>
          <a:lstStyle/>
          <a:p>
            <a:pPr>
              <a:defRPr/>
            </a:pPr>
            <a:r>
              <a:rPr lang="en-US"/>
              <a:t>Autumn 2023</a:t>
            </a:r>
            <a:endParaRPr lang="en-US" dirty="0"/>
          </a:p>
        </p:txBody>
      </p:sp>
      <p:sp>
        <p:nvSpPr>
          <p:cNvPr id="3" name="Footer Placeholder 2">
            <a:extLst>
              <a:ext uri="{FF2B5EF4-FFF2-40B4-BE49-F238E27FC236}">
                <a16:creationId xmlns:a16="http://schemas.microsoft.com/office/drawing/2014/main" id="{235D96DE-9543-AF42-AD09-4069844FE19A}"/>
              </a:ext>
            </a:extLst>
          </p:cNvPr>
          <p:cNvSpPr>
            <a:spLocks noGrp="1"/>
          </p:cNvSpPr>
          <p:nvPr>
            <p:ph type="ftr" sz="quarter" idx="3"/>
          </p:nvPr>
        </p:nvSpPr>
        <p:spPr/>
        <p:txBody>
          <a:bodyPr/>
          <a:lstStyle/>
          <a:p>
            <a:pPr>
              <a:defRPr/>
            </a:pPr>
            <a:r>
              <a:rPr lang="en-US"/>
              <a:t>dt+UX: Design Thinking for User Experience Design, Prototyping &amp; Evaluation </a:t>
            </a:r>
          </a:p>
        </p:txBody>
      </p:sp>
      <p:sp>
        <p:nvSpPr>
          <p:cNvPr id="4" name="Slide Number Placeholder 3">
            <a:extLst>
              <a:ext uri="{FF2B5EF4-FFF2-40B4-BE49-F238E27FC236}">
                <a16:creationId xmlns:a16="http://schemas.microsoft.com/office/drawing/2014/main" id="{6FFDF9C5-92CE-3E48-8B53-8789E1EC5FC0}"/>
              </a:ext>
            </a:extLst>
          </p:cNvPr>
          <p:cNvSpPr>
            <a:spLocks noGrp="1"/>
          </p:cNvSpPr>
          <p:nvPr>
            <p:ph type="sldNum" sz="quarter" idx="4"/>
          </p:nvPr>
        </p:nvSpPr>
        <p:spPr/>
        <p:txBody>
          <a:bodyPr/>
          <a:lstStyle/>
          <a:p>
            <a:fld id="{6C4F84B1-3F38-E843-B494-F12B29A0060D}" type="slidenum">
              <a:rPr lang="en-US" smtClean="0"/>
              <a:pPr/>
              <a:t>20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4688" y="2627316"/>
            <a:ext cx="8526462" cy="311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3"/>
          <p:cNvSpPr>
            <a:spLocks noChangeArrowheads="1"/>
          </p:cNvSpPr>
          <p:nvPr/>
        </p:nvSpPr>
        <p:spPr bwMode="auto">
          <a:xfrm>
            <a:off x="1828801" y="1516063"/>
            <a:ext cx="3188689" cy="492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2600" b="1" dirty="0">
                <a:latin typeface="Helvetica Light"/>
                <a:cs typeface="Helvetica Light"/>
              </a:rPr>
              <a:t>Elaboration (“Flare”)</a:t>
            </a:r>
          </a:p>
        </p:txBody>
      </p:sp>
      <p:sp>
        <p:nvSpPr>
          <p:cNvPr id="27652" name="Rectangle 4"/>
          <p:cNvSpPr>
            <a:spLocks noChangeArrowheads="1"/>
          </p:cNvSpPr>
          <p:nvPr/>
        </p:nvSpPr>
        <p:spPr bwMode="auto">
          <a:xfrm>
            <a:off x="7156688" y="1516063"/>
            <a:ext cx="3191895" cy="492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2600" b="1" dirty="0">
                <a:latin typeface="Helvetica Light"/>
                <a:cs typeface="Helvetica Light"/>
              </a:rPr>
              <a:t>Reduction (“Focus”)</a:t>
            </a:r>
          </a:p>
        </p:txBody>
      </p:sp>
      <p:sp>
        <p:nvSpPr>
          <p:cNvPr id="27653" name="Rectangle 5"/>
          <p:cNvSpPr>
            <a:spLocks noChangeArrowheads="1"/>
          </p:cNvSpPr>
          <p:nvPr/>
        </p:nvSpPr>
        <p:spPr bwMode="auto">
          <a:xfrm>
            <a:off x="8534403" y="6172201"/>
            <a:ext cx="1672249" cy="369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1800" dirty="0" err="1">
                <a:latin typeface="Arial" pitchFamily="34" charset="0"/>
                <a:cs typeface="Arial" pitchFamily="34" charset="0"/>
              </a:rPr>
              <a:t>Laseau</a:t>
            </a:r>
            <a:r>
              <a:rPr lang="en-US" sz="1800" dirty="0">
                <a:latin typeface="Arial" pitchFamily="34" charset="0"/>
                <a:cs typeface="Arial" pitchFamily="34" charset="0"/>
              </a:rPr>
              <a:t> (1980)</a:t>
            </a:r>
            <a:endParaRPr lang="en-US" sz="1800" b="1" dirty="0">
              <a:latin typeface="Arial" pitchFamily="34" charset="0"/>
              <a:cs typeface="Arial" pitchFamily="34" charset="0"/>
            </a:endParaRPr>
          </a:p>
        </p:txBody>
      </p:sp>
      <p:sp>
        <p:nvSpPr>
          <p:cNvPr id="27654" name="Title 6"/>
          <p:cNvSpPr>
            <a:spLocks noGrp="1"/>
          </p:cNvSpPr>
          <p:nvPr>
            <p:ph type="title"/>
          </p:nvPr>
        </p:nvSpPr>
        <p:spPr>
          <a:xfrm>
            <a:off x="491778" y="0"/>
            <a:ext cx="11495314" cy="1143000"/>
          </a:xfrm>
        </p:spPr>
        <p:txBody>
          <a:bodyPr/>
          <a:lstStyle/>
          <a:p>
            <a:r>
              <a:rPr lang="en-US" dirty="0"/>
              <a:t>Design as Choice: Generative &amp; Reductive</a:t>
            </a:r>
          </a:p>
        </p:txBody>
      </p:sp>
      <p:sp>
        <p:nvSpPr>
          <p:cNvPr id="5" name="Date Placeholder 4">
            <a:extLst>
              <a:ext uri="{FF2B5EF4-FFF2-40B4-BE49-F238E27FC236}">
                <a16:creationId xmlns:a16="http://schemas.microsoft.com/office/drawing/2014/main" id="{5470C2B2-5814-874F-A558-97461B47E3E7}"/>
              </a:ext>
            </a:extLst>
          </p:cNvPr>
          <p:cNvSpPr>
            <a:spLocks noGrp="1"/>
          </p:cNvSpPr>
          <p:nvPr>
            <p:ph type="dt" sz="half" idx="10"/>
          </p:nvPr>
        </p:nvSpPr>
        <p:spPr/>
        <p:txBody>
          <a:bodyPr/>
          <a:lstStyle/>
          <a:p>
            <a:pPr>
              <a:defRPr/>
            </a:pPr>
            <a:r>
              <a:rPr lang="en-US"/>
              <a:t>Autumn 2023</a:t>
            </a:r>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fld id="{63AA7834-23CB-3344-B42F-BB3C863F1847}" type="slidenum">
              <a:rPr lang="en-US" smtClean="0"/>
              <a:pPr/>
              <a:t>21</a:t>
            </a:fld>
            <a:endParaRPr lang="en-US"/>
          </a:p>
        </p:txBody>
      </p:sp>
      <p:sp>
        <p:nvSpPr>
          <p:cNvPr id="12" name="TextBox 30"/>
          <p:cNvSpPr txBox="1">
            <a:spLocks noChangeArrowheads="1"/>
          </p:cNvSpPr>
          <p:nvPr/>
        </p:nvSpPr>
        <p:spPr bwMode="auto">
          <a:xfrm>
            <a:off x="1657999" y="6172201"/>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2" name="TextBox 1">
            <a:extLst>
              <a:ext uri="{FF2B5EF4-FFF2-40B4-BE49-F238E27FC236}">
                <a16:creationId xmlns:a16="http://schemas.microsoft.com/office/drawing/2014/main" id="{FA95E925-D6BF-AA46-9184-DA3912832077}"/>
              </a:ext>
            </a:extLst>
          </p:cNvPr>
          <p:cNvSpPr txBox="1"/>
          <p:nvPr/>
        </p:nvSpPr>
        <p:spPr>
          <a:xfrm>
            <a:off x="6339328" y="545566"/>
            <a:ext cx="184731" cy="461665"/>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A3CBE3-8983-D747-8A99-03E9820ACB8C}"/>
              </a:ext>
            </a:extLst>
          </p:cNvPr>
          <p:cNvSpPr/>
          <p:nvPr/>
        </p:nvSpPr>
        <p:spPr bwMode="auto">
          <a:xfrm>
            <a:off x="0" y="1184277"/>
            <a:ext cx="12192000" cy="57519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2" y="1184277"/>
            <a:ext cx="8239125"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p:txBody>
          <a:bodyPr/>
          <a:lstStyle/>
          <a:p>
            <a:r>
              <a:rPr lang="en-US" dirty="0"/>
              <a:t>Exploration of Alternatives</a:t>
            </a:r>
          </a:p>
        </p:txBody>
      </p:sp>
      <p:sp>
        <p:nvSpPr>
          <p:cNvPr id="2" name="Date Placeholder 1">
            <a:extLst>
              <a:ext uri="{FF2B5EF4-FFF2-40B4-BE49-F238E27FC236}">
                <a16:creationId xmlns:a16="http://schemas.microsoft.com/office/drawing/2014/main" id="{AD8A72F1-4A62-8F45-AAE1-E72F1F9C83DB}"/>
              </a:ext>
            </a:extLst>
          </p:cNvPr>
          <p:cNvSpPr>
            <a:spLocks noGrp="1"/>
          </p:cNvSpPr>
          <p:nvPr>
            <p:ph type="dt" sz="half" idx="10"/>
          </p:nvPr>
        </p:nvSpPr>
        <p:spPr/>
        <p:txBody>
          <a:bodyPr/>
          <a:lstStyle/>
          <a:p>
            <a:pPr>
              <a:defRPr/>
            </a:pPr>
            <a:r>
              <a:rPr lang="en-US"/>
              <a:t>Autumn 2023</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22</a:t>
            </a:fld>
            <a:endParaRPr lang="en-US"/>
          </a:p>
        </p:txBody>
      </p:sp>
      <p:sp>
        <p:nvSpPr>
          <p:cNvPr id="295941" name="Text Box 1029"/>
          <p:cNvSpPr txBox="1">
            <a:spLocks noChangeArrowheads="1"/>
          </p:cNvSpPr>
          <p:nvPr/>
        </p:nvSpPr>
        <p:spPr bwMode="auto">
          <a:xfrm>
            <a:off x="2138366" y="2933703"/>
            <a:ext cx="8321675" cy="2462210"/>
          </a:xfrm>
          <a:prstGeom prst="rect">
            <a:avLst/>
          </a:prstGeom>
          <a:solidFill>
            <a:srgbClr val="FFFFFF"/>
          </a:solidFill>
          <a:ln w="57150">
            <a:solidFill>
              <a:schemeClr val="bg2"/>
            </a:solidFill>
            <a:miter lim="800000"/>
            <a:headEnd/>
            <a:tailEnd/>
          </a:ln>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chemeClr val="bg2">
                    <a:lumMod val="75000"/>
                  </a:schemeClr>
                </a:solidFill>
                <a:latin typeface="Helvetica"/>
                <a:cs typeface="Helvetica"/>
              </a:rPr>
              <a:t>… a designer that pitched three ideas would probably be fired. I’d say 5 is an entry point for an early formal review (distilled from 100’s). … if you are pushing one you will be found out, and also fired. …  it is about open mindedness, humility, discovery, and learning. If you aren’t authentically dedicated to that approach you are just doing it wrong! </a:t>
            </a:r>
          </a:p>
          <a:p>
            <a:pPr algn="r" eaLnBrk="1" hangingPunct="1"/>
            <a:r>
              <a:rPr lang="en-US" sz="1800" dirty="0">
                <a:solidFill>
                  <a:schemeClr val="bg2">
                    <a:lumMod val="75000"/>
                  </a:schemeClr>
                </a:solidFill>
                <a:latin typeface="Helvetica"/>
                <a:cs typeface="Helvetica"/>
              </a:rPr>
              <a:t>Alistair Hamilton</a:t>
            </a:r>
          </a:p>
          <a:p>
            <a:pPr algn="r" eaLnBrk="1" hangingPunct="1"/>
            <a:r>
              <a:rPr lang="en-US" sz="1800" dirty="0">
                <a:solidFill>
                  <a:schemeClr val="bg2">
                    <a:lumMod val="75000"/>
                  </a:schemeClr>
                </a:solidFill>
                <a:latin typeface="Helvetica"/>
                <a:cs typeface="Helvetica"/>
              </a:rPr>
              <a:t>VP Design</a:t>
            </a:r>
          </a:p>
          <a:p>
            <a:pPr algn="r" eaLnBrk="1" hangingPunct="1"/>
            <a:r>
              <a:rPr lang="en-US" sz="1800" dirty="0">
                <a:solidFill>
                  <a:schemeClr val="bg2">
                    <a:lumMod val="75000"/>
                  </a:schemeClr>
                </a:solidFill>
                <a:latin typeface="Helvetica"/>
                <a:cs typeface="Helvetica"/>
              </a:rPr>
              <a:t>Symbol Technologies</a:t>
            </a:r>
          </a:p>
        </p:txBody>
      </p:sp>
      <p:sp>
        <p:nvSpPr>
          <p:cNvPr id="10" name="TextBox 30"/>
          <p:cNvSpPr txBox="1">
            <a:spLocks noChangeArrowheads="1"/>
          </p:cNvSpPr>
          <p:nvPr/>
        </p:nvSpPr>
        <p:spPr bwMode="auto">
          <a:xfrm>
            <a:off x="8035800"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5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33127-13EC-A749-BD8D-F2F56FA4F758}"/>
              </a:ext>
            </a:extLst>
          </p:cNvPr>
          <p:cNvSpPr/>
          <p:nvPr/>
        </p:nvSpPr>
        <p:spPr bwMode="auto">
          <a:xfrm>
            <a:off x="0" y="1184277"/>
            <a:ext cx="12192000" cy="57519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2" y="1184277"/>
            <a:ext cx="8239125"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p:txBody>
          <a:bodyPr/>
          <a:lstStyle/>
          <a:p>
            <a:r>
              <a:rPr lang="en-US" dirty="0"/>
              <a:t>Exploration of Alternatives</a:t>
            </a:r>
          </a:p>
        </p:txBody>
      </p:sp>
      <p:sp>
        <p:nvSpPr>
          <p:cNvPr id="2" name="Date Placeholder 1">
            <a:extLst>
              <a:ext uri="{FF2B5EF4-FFF2-40B4-BE49-F238E27FC236}">
                <a16:creationId xmlns:a16="http://schemas.microsoft.com/office/drawing/2014/main" id="{C2316D45-51FA-1D47-A0AC-A0CC63762294}"/>
              </a:ext>
            </a:extLst>
          </p:cNvPr>
          <p:cNvSpPr>
            <a:spLocks noGrp="1"/>
          </p:cNvSpPr>
          <p:nvPr>
            <p:ph type="dt" sz="half" idx="10"/>
          </p:nvPr>
        </p:nvSpPr>
        <p:spPr/>
        <p:txBody>
          <a:bodyPr/>
          <a:lstStyle/>
          <a:p>
            <a:pPr>
              <a:defRPr/>
            </a:pPr>
            <a:r>
              <a:rPr lang="en-US"/>
              <a:t>Autumn 2023</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23</a:t>
            </a:fld>
            <a:endParaRPr lang="en-US"/>
          </a:p>
        </p:txBody>
      </p:sp>
      <p:sp>
        <p:nvSpPr>
          <p:cNvPr id="295941" name="Text Box 1029"/>
          <p:cNvSpPr txBox="1">
            <a:spLocks noChangeArrowheads="1"/>
          </p:cNvSpPr>
          <p:nvPr/>
        </p:nvSpPr>
        <p:spPr bwMode="auto">
          <a:xfrm>
            <a:off x="2138366" y="2933701"/>
            <a:ext cx="8321675" cy="3262430"/>
          </a:xfrm>
          <a:prstGeom prst="rect">
            <a:avLst/>
          </a:prstGeom>
          <a:solidFill>
            <a:srgbClr val="FFFFFF"/>
          </a:solidFill>
          <a:ln w="57150">
            <a:solidFill>
              <a:schemeClr val="bg2"/>
            </a:solidFill>
            <a:miter lim="800000"/>
            <a:headEnd/>
            <a:tailEnd/>
          </a:ln>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900" dirty="0">
                <a:solidFill>
                  <a:schemeClr val="bg2">
                    <a:lumMod val="75000"/>
                  </a:schemeClr>
                </a:solidFill>
                <a:latin typeface="Helvetica"/>
                <a:cs typeface="Helvetica"/>
              </a:rPr>
              <a:t>People on a design team must be as happy to be wrong as right. If their ideas hold up under strong (but fair) criticism, then great, they can proceed with confidence. If their ideas are rejected with good rationale, then they have learned something. </a:t>
            </a:r>
          </a:p>
          <a:p>
            <a:pPr eaLnBrk="1" hangingPunct="1"/>
            <a:r>
              <a:rPr lang="en-US" sz="1900" dirty="0">
                <a:solidFill>
                  <a:schemeClr val="bg2">
                    <a:lumMod val="75000"/>
                  </a:schemeClr>
                </a:solidFill>
                <a:latin typeface="Helvetica"/>
                <a:cs typeface="Helvetica"/>
              </a:rPr>
              <a:t>…</a:t>
            </a:r>
          </a:p>
          <a:p>
            <a:pPr eaLnBrk="1" hangingPunct="1"/>
            <a:r>
              <a:rPr lang="en-US" sz="1900" dirty="0">
                <a:solidFill>
                  <a:schemeClr val="bg2">
                    <a:lumMod val="75000"/>
                  </a:schemeClr>
                </a:solidFill>
                <a:latin typeface="Helvetica"/>
                <a:cs typeface="Helvetica"/>
              </a:rPr>
              <a:t>There are no dumb questions. There are no ideas too crazy to consider. Get it on the table, even if you are playing around. It may lead to something.</a:t>
            </a:r>
          </a:p>
          <a:p>
            <a:pPr eaLnBrk="1" hangingPunct="1"/>
            <a:endParaRPr lang="en-US" sz="1900" dirty="0">
              <a:solidFill>
                <a:schemeClr val="bg2">
                  <a:lumMod val="75000"/>
                </a:schemeClr>
              </a:solidFill>
              <a:latin typeface="Helvetica"/>
              <a:cs typeface="Helvetica"/>
            </a:endParaRPr>
          </a:p>
          <a:p>
            <a:pPr algn="r" eaLnBrk="1" hangingPunct="1"/>
            <a:r>
              <a:rPr lang="en-US" sz="1800" dirty="0">
                <a:solidFill>
                  <a:schemeClr val="bg2">
                    <a:lumMod val="75000"/>
                  </a:schemeClr>
                </a:solidFill>
                <a:latin typeface="Helvetica"/>
                <a:cs typeface="Helvetica"/>
              </a:rPr>
              <a:t>Bill Buxton</a:t>
            </a:r>
          </a:p>
          <a:p>
            <a:pPr algn="r" eaLnBrk="1" hangingPunct="1"/>
            <a:r>
              <a:rPr lang="en-US" sz="1800" i="1" dirty="0">
                <a:solidFill>
                  <a:schemeClr val="bg2">
                    <a:lumMod val="75000"/>
                  </a:schemeClr>
                </a:solidFill>
                <a:latin typeface="Helvetica"/>
                <a:cs typeface="Helvetica"/>
              </a:rPr>
              <a:t>Sketching User Experiences</a:t>
            </a:r>
          </a:p>
          <a:p>
            <a:pPr algn="r" eaLnBrk="1" hangingPunct="1"/>
            <a:r>
              <a:rPr lang="en-US" sz="1800" dirty="0">
                <a:solidFill>
                  <a:schemeClr val="bg2">
                    <a:lumMod val="75000"/>
                  </a:schemeClr>
                </a:solidFill>
                <a:latin typeface="Helvetica"/>
                <a:cs typeface="Helvetica"/>
              </a:rPr>
              <a:t>pg. 147-149</a:t>
            </a:r>
          </a:p>
        </p:txBody>
      </p:sp>
      <p:sp>
        <p:nvSpPr>
          <p:cNvPr id="10" name="TextBox 30"/>
          <p:cNvSpPr txBox="1">
            <a:spLocks noChangeArrowheads="1"/>
          </p:cNvSpPr>
          <p:nvPr/>
        </p:nvSpPr>
        <p:spPr bwMode="auto">
          <a:xfrm>
            <a:off x="8035800"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spTree>
    <p:extLst>
      <p:ext uri="{BB962C8B-B14F-4D97-AF65-F5344CB8AC3E}">
        <p14:creationId xmlns:p14="http://schemas.microsoft.com/office/powerpoint/2010/main" val="311191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33127-13EC-A749-BD8D-F2F56FA4F758}"/>
              </a:ext>
            </a:extLst>
          </p:cNvPr>
          <p:cNvSpPr/>
          <p:nvPr/>
        </p:nvSpPr>
        <p:spPr bwMode="auto">
          <a:xfrm>
            <a:off x="0" y="1184277"/>
            <a:ext cx="12192000" cy="57519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2" y="1184277"/>
            <a:ext cx="8239125"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p:txBody>
          <a:bodyPr/>
          <a:lstStyle/>
          <a:p>
            <a:r>
              <a:rPr lang="en-US" dirty="0"/>
              <a:t>Exploration of Alternatives</a:t>
            </a:r>
          </a:p>
        </p:txBody>
      </p:sp>
      <p:sp>
        <p:nvSpPr>
          <p:cNvPr id="2" name="Date Placeholder 1">
            <a:extLst>
              <a:ext uri="{FF2B5EF4-FFF2-40B4-BE49-F238E27FC236}">
                <a16:creationId xmlns:a16="http://schemas.microsoft.com/office/drawing/2014/main" id="{C2316D45-51FA-1D47-A0AC-A0CC63762294}"/>
              </a:ext>
            </a:extLst>
          </p:cNvPr>
          <p:cNvSpPr>
            <a:spLocks noGrp="1"/>
          </p:cNvSpPr>
          <p:nvPr>
            <p:ph type="dt" sz="half" idx="10"/>
          </p:nvPr>
        </p:nvSpPr>
        <p:spPr/>
        <p:txBody>
          <a:bodyPr/>
          <a:lstStyle/>
          <a:p>
            <a:pPr>
              <a:defRPr/>
            </a:pPr>
            <a:r>
              <a:rPr lang="en-US"/>
              <a:t>Autumn 2023</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24</a:t>
            </a:fld>
            <a:endParaRPr lang="en-US"/>
          </a:p>
        </p:txBody>
      </p:sp>
      <p:sp>
        <p:nvSpPr>
          <p:cNvPr id="10" name="TextBox 30"/>
          <p:cNvSpPr txBox="1">
            <a:spLocks noChangeArrowheads="1"/>
          </p:cNvSpPr>
          <p:nvPr/>
        </p:nvSpPr>
        <p:spPr bwMode="auto">
          <a:xfrm>
            <a:off x="8035800"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grpSp>
        <p:nvGrpSpPr>
          <p:cNvPr id="11" name="Group 10">
            <a:extLst>
              <a:ext uri="{FF2B5EF4-FFF2-40B4-BE49-F238E27FC236}">
                <a16:creationId xmlns:a16="http://schemas.microsoft.com/office/drawing/2014/main" id="{B478E797-425B-AF4E-94B7-213D93732FF7}"/>
              </a:ext>
            </a:extLst>
          </p:cNvPr>
          <p:cNvGrpSpPr/>
          <p:nvPr/>
        </p:nvGrpSpPr>
        <p:grpSpPr>
          <a:xfrm>
            <a:off x="-1" y="3041502"/>
            <a:ext cx="12192001" cy="977625"/>
            <a:chOff x="0" y="3041501"/>
            <a:chExt cx="9144000" cy="977625"/>
          </a:xfrm>
        </p:grpSpPr>
        <p:sp>
          <p:nvSpPr>
            <p:cNvPr id="12" name="Rectangle 11">
              <a:extLst>
                <a:ext uri="{FF2B5EF4-FFF2-40B4-BE49-F238E27FC236}">
                  <a16:creationId xmlns:a16="http://schemas.microsoft.com/office/drawing/2014/main" id="{1A6CB53E-2D38-F646-8FE2-1DE5C6DECC5C}"/>
                </a:ext>
              </a:extLst>
            </p:cNvPr>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13" name="TextBox 12">
              <a:extLst>
                <a:ext uri="{FF2B5EF4-FFF2-40B4-BE49-F238E27FC236}">
                  <a16:creationId xmlns:a16="http://schemas.microsoft.com/office/drawing/2014/main" id="{1238DA65-7B1C-FF42-B7DA-2D79D54F2289}"/>
                </a:ext>
              </a:extLst>
            </p:cNvPr>
            <p:cNvSpPr txBox="1"/>
            <p:nvPr/>
          </p:nvSpPr>
          <p:spPr>
            <a:xfrm>
              <a:off x="1079647" y="3158482"/>
              <a:ext cx="6407042" cy="707886"/>
            </a:xfrm>
            <a:prstGeom prst="rect">
              <a:avLst/>
            </a:prstGeom>
            <a:noFill/>
          </p:spPr>
          <p:txBody>
            <a:bodyPr wrap="none" rtlCol="0">
              <a:spAutoFit/>
            </a:bodyPr>
            <a:lstStyle/>
            <a:p>
              <a:pPr algn="ctr"/>
              <a:r>
                <a:rPr lang="en-US" sz="4000" b="1" dirty="0">
                  <a:latin typeface="Helvetica Light"/>
                </a:rPr>
                <a:t> design rationale </a:t>
              </a:r>
              <a:r>
                <a:rPr lang="en-US" sz="4000" dirty="0">
                  <a:latin typeface="Helvetica Light"/>
                </a:rPr>
                <a:t>for decisions is key</a:t>
              </a:r>
            </a:p>
          </p:txBody>
        </p:sp>
      </p:grpSp>
    </p:spTree>
    <p:extLst>
      <p:ext uri="{BB962C8B-B14F-4D97-AF65-F5344CB8AC3E}">
        <p14:creationId xmlns:p14="http://schemas.microsoft.com/office/powerpoint/2010/main" val="3649439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33127-13EC-A749-BD8D-F2F56FA4F758}"/>
              </a:ext>
            </a:extLst>
          </p:cNvPr>
          <p:cNvSpPr/>
          <p:nvPr/>
        </p:nvSpPr>
        <p:spPr bwMode="auto">
          <a:xfrm>
            <a:off x="0" y="1184277"/>
            <a:ext cx="12192000" cy="57519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2" y="1184277"/>
            <a:ext cx="8239125"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p:txBody>
          <a:bodyPr/>
          <a:lstStyle/>
          <a:p>
            <a:r>
              <a:rPr lang="en-US" dirty="0"/>
              <a:t>Exploration of Alternatives</a:t>
            </a:r>
          </a:p>
        </p:txBody>
      </p:sp>
      <p:sp>
        <p:nvSpPr>
          <p:cNvPr id="2" name="Date Placeholder 1">
            <a:extLst>
              <a:ext uri="{FF2B5EF4-FFF2-40B4-BE49-F238E27FC236}">
                <a16:creationId xmlns:a16="http://schemas.microsoft.com/office/drawing/2014/main" id="{C2316D45-51FA-1D47-A0AC-A0CC63762294}"/>
              </a:ext>
            </a:extLst>
          </p:cNvPr>
          <p:cNvSpPr>
            <a:spLocks noGrp="1"/>
          </p:cNvSpPr>
          <p:nvPr>
            <p:ph type="dt" sz="half" idx="10"/>
          </p:nvPr>
        </p:nvSpPr>
        <p:spPr/>
        <p:txBody>
          <a:bodyPr/>
          <a:lstStyle/>
          <a:p>
            <a:pPr>
              <a:defRPr/>
            </a:pPr>
            <a:r>
              <a:rPr lang="en-US"/>
              <a:t>Autumn 2023</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25</a:t>
            </a:fld>
            <a:endParaRPr lang="en-US"/>
          </a:p>
        </p:txBody>
      </p:sp>
      <p:sp>
        <p:nvSpPr>
          <p:cNvPr id="10" name="TextBox 30"/>
          <p:cNvSpPr txBox="1">
            <a:spLocks noChangeArrowheads="1"/>
          </p:cNvSpPr>
          <p:nvPr/>
        </p:nvSpPr>
        <p:spPr bwMode="auto">
          <a:xfrm>
            <a:off x="8035800"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grpSp>
        <p:nvGrpSpPr>
          <p:cNvPr id="11" name="Group 10">
            <a:extLst>
              <a:ext uri="{FF2B5EF4-FFF2-40B4-BE49-F238E27FC236}">
                <a16:creationId xmlns:a16="http://schemas.microsoft.com/office/drawing/2014/main" id="{B478E797-425B-AF4E-94B7-213D93732FF7}"/>
              </a:ext>
            </a:extLst>
          </p:cNvPr>
          <p:cNvGrpSpPr/>
          <p:nvPr/>
        </p:nvGrpSpPr>
        <p:grpSpPr>
          <a:xfrm>
            <a:off x="0" y="3041502"/>
            <a:ext cx="12192001" cy="977625"/>
            <a:chOff x="0" y="3041501"/>
            <a:chExt cx="9144000" cy="977625"/>
          </a:xfrm>
        </p:grpSpPr>
        <p:sp>
          <p:nvSpPr>
            <p:cNvPr id="12" name="Rectangle 11">
              <a:extLst>
                <a:ext uri="{FF2B5EF4-FFF2-40B4-BE49-F238E27FC236}">
                  <a16:creationId xmlns:a16="http://schemas.microsoft.com/office/drawing/2014/main" id="{1A6CB53E-2D38-F646-8FE2-1DE5C6DECC5C}"/>
                </a:ext>
              </a:extLst>
            </p:cNvPr>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13" name="TextBox 12">
              <a:extLst>
                <a:ext uri="{FF2B5EF4-FFF2-40B4-BE49-F238E27FC236}">
                  <a16:creationId xmlns:a16="http://schemas.microsoft.com/office/drawing/2014/main" id="{1238DA65-7B1C-FF42-B7DA-2D79D54F2289}"/>
                </a:ext>
              </a:extLst>
            </p:cNvPr>
            <p:cNvSpPr txBox="1"/>
            <p:nvPr/>
          </p:nvSpPr>
          <p:spPr>
            <a:xfrm>
              <a:off x="1499158" y="3158482"/>
              <a:ext cx="6385401" cy="707886"/>
            </a:xfrm>
            <a:prstGeom prst="rect">
              <a:avLst/>
            </a:prstGeom>
            <a:noFill/>
          </p:spPr>
          <p:txBody>
            <a:bodyPr wrap="none" rtlCol="0">
              <a:spAutoFit/>
            </a:bodyPr>
            <a:lstStyle/>
            <a:p>
              <a:pPr algn="ctr"/>
              <a:r>
                <a:rPr lang="en-US" sz="4000" b="1" dirty="0">
                  <a:latin typeface="Helvetica Light"/>
                  <a:cs typeface="Helvetica Light"/>
                </a:rPr>
                <a:t>diverse</a:t>
              </a:r>
              <a:r>
                <a:rPr lang="en-US" sz="4000" dirty="0">
                  <a:latin typeface="Helvetica Light"/>
                  <a:cs typeface="Helvetica Light"/>
                </a:rPr>
                <a:t> </a:t>
              </a:r>
              <a:r>
                <a:rPr lang="en-US" sz="4000" b="1" dirty="0">
                  <a:latin typeface="Helvetica Light"/>
                  <a:cs typeface="Helvetica Light"/>
                </a:rPr>
                <a:t>teams</a:t>
              </a:r>
              <a:r>
                <a:rPr lang="en-US" sz="4000" dirty="0">
                  <a:latin typeface="Helvetica Light"/>
                  <a:cs typeface="Helvetica Light"/>
                </a:rPr>
                <a:t> make this work better</a:t>
              </a:r>
              <a:endParaRPr lang="en-US" sz="4000" dirty="0">
                <a:latin typeface="Helvetica"/>
                <a:cs typeface="Helvetica"/>
              </a:endParaRPr>
            </a:p>
          </p:txBody>
        </p:sp>
      </p:grpSp>
    </p:spTree>
    <p:extLst>
      <p:ext uri="{BB962C8B-B14F-4D97-AF65-F5344CB8AC3E}">
        <p14:creationId xmlns:p14="http://schemas.microsoft.com/office/powerpoint/2010/main" val="1794949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863FA-A9D1-4148-BD01-4D5E9D29068D}"/>
              </a:ext>
            </a:extLst>
          </p:cNvPr>
          <p:cNvSpPr>
            <a:spLocks noGrp="1"/>
          </p:cNvSpPr>
          <p:nvPr>
            <p:ph type="title"/>
          </p:nvPr>
        </p:nvSpPr>
        <p:spPr>
          <a:xfrm>
            <a:off x="609600" y="274638"/>
            <a:ext cx="10972800" cy="1143000"/>
          </a:xfrm>
        </p:spPr>
        <p:txBody>
          <a:bodyPr wrap="square" anchor="ctr">
            <a:normAutofit fontScale="90000"/>
          </a:bodyPr>
          <a:lstStyle/>
          <a:p>
            <a:r>
              <a:rPr lang="en-US" dirty="0"/>
              <a:t>Which Group Produced the Best Ceramic Pots</a:t>
            </a:r>
          </a:p>
        </p:txBody>
      </p:sp>
      <p:sp>
        <p:nvSpPr>
          <p:cNvPr id="135" name="Text Placeholder 2">
            <a:extLst>
              <a:ext uri="{FF2B5EF4-FFF2-40B4-BE49-F238E27FC236}">
                <a16:creationId xmlns:a16="http://schemas.microsoft.com/office/drawing/2014/main" id="{2A24E867-55C5-44A0-BCF5-636099FD9599}"/>
              </a:ext>
            </a:extLst>
          </p:cNvPr>
          <p:cNvSpPr>
            <a:spLocks noGrp="1"/>
          </p:cNvSpPr>
          <p:nvPr>
            <p:ph type="body" idx="1"/>
          </p:nvPr>
        </p:nvSpPr>
        <p:spPr>
          <a:xfrm>
            <a:off x="609598" y="5701363"/>
            <a:ext cx="5486402" cy="390312"/>
          </a:xfrm>
        </p:spPr>
        <p:txBody>
          <a:bodyPr/>
          <a:lstStyle/>
          <a:p>
            <a:r>
              <a:rPr lang="en-US" sz="1200" b="0" i="0" dirty="0">
                <a:effectLst/>
                <a:latin typeface="GuardianTextSans"/>
              </a:rPr>
              <a:t>Photograph: Graeme Robertson/</a:t>
            </a:r>
            <a:r>
              <a:rPr lang="en-US" sz="1200" b="0" i="1" dirty="0">
                <a:effectLst/>
                <a:latin typeface="GuardianTextSans"/>
              </a:rPr>
              <a:t>The Guardian</a:t>
            </a:r>
            <a:r>
              <a:rPr lang="en-US" sz="1200" b="0" i="0" dirty="0">
                <a:effectLst/>
                <a:latin typeface="GuardianTextSans"/>
              </a:rPr>
              <a:t> </a:t>
            </a:r>
            <a:br>
              <a:rPr lang="en-US" sz="1200" b="0" i="0" dirty="0">
                <a:effectLst/>
                <a:latin typeface="GuardianTextSans"/>
              </a:rPr>
            </a:br>
            <a:r>
              <a:rPr lang="en-US" sz="700" b="0" i="0" dirty="0">
                <a:effectLst/>
                <a:latin typeface="GuardianTextSans"/>
              </a:rPr>
              <a:t>https://</a:t>
            </a:r>
            <a:r>
              <a:rPr lang="en-US" sz="700" b="0" i="0" dirty="0" err="1">
                <a:effectLst/>
                <a:latin typeface="GuardianTextSans"/>
              </a:rPr>
              <a:t>www.theguardian.com</a:t>
            </a:r>
            <a:r>
              <a:rPr lang="en-US" sz="700" b="0" i="0" dirty="0">
                <a:effectLst/>
                <a:latin typeface="GuardianTextSans"/>
              </a:rPr>
              <a:t>/</a:t>
            </a:r>
            <a:r>
              <a:rPr lang="en-US" sz="700" b="0" i="0" dirty="0" err="1">
                <a:effectLst/>
                <a:latin typeface="GuardianTextSans"/>
              </a:rPr>
              <a:t>artanddesign</a:t>
            </a:r>
            <a:r>
              <a:rPr lang="en-US" sz="700" b="0" i="0" dirty="0">
                <a:effectLst/>
                <a:latin typeface="GuardianTextSans"/>
              </a:rPr>
              <a:t>/2019/</a:t>
            </a:r>
            <a:r>
              <a:rPr lang="en-US" sz="700" b="0" i="0" dirty="0" err="1">
                <a:effectLst/>
                <a:latin typeface="GuardianTextSans"/>
              </a:rPr>
              <a:t>aug</a:t>
            </a:r>
            <a:r>
              <a:rPr lang="en-US" sz="700" b="0" i="0" dirty="0">
                <a:effectLst/>
                <a:latin typeface="GuardianTextSans"/>
              </a:rPr>
              <a:t>/25/throws-of-passion-how-pottery-became-a-refuge-from-our-hyperconnected-times</a:t>
            </a:r>
            <a:endParaRPr lang="en-US" dirty="0"/>
          </a:p>
        </p:txBody>
      </p:sp>
      <p:pic>
        <p:nvPicPr>
          <p:cNvPr id="3074" name="Picture 2">
            <a:extLst>
              <a:ext uri="{FF2B5EF4-FFF2-40B4-BE49-F238E27FC236}">
                <a16:creationId xmlns:a16="http://schemas.microsoft.com/office/drawing/2014/main" id="{56075C93-9C3E-7D4E-93B0-A3B60CC16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97" r="2" b="1"/>
          <a:stretch/>
        </p:blipFill>
        <p:spPr bwMode="auto">
          <a:xfrm>
            <a:off x="609601" y="1750075"/>
            <a:ext cx="5386917" cy="395128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F3718C1B-3414-C34E-A5B6-1ACFBDC74D30}"/>
              </a:ext>
            </a:extLst>
          </p:cNvPr>
          <p:cNvSpPr>
            <a:spLocks noGrp="1"/>
          </p:cNvSpPr>
          <p:nvPr>
            <p:ph sz="quarter" idx="4"/>
          </p:nvPr>
        </p:nvSpPr>
        <p:spPr>
          <a:xfrm>
            <a:off x="6193369" y="1750075"/>
            <a:ext cx="5715431" cy="3951288"/>
          </a:xfrm>
        </p:spPr>
        <p:txBody>
          <a:bodyPr wrap="square" anchor="t">
            <a:normAutofit/>
          </a:bodyPr>
          <a:lstStyle/>
          <a:p>
            <a:pPr marL="0" indent="0">
              <a:buNone/>
            </a:pPr>
            <a:r>
              <a:rPr lang="en-US" dirty="0"/>
              <a:t>Group A</a:t>
            </a:r>
          </a:p>
          <a:p>
            <a:pPr lvl="1"/>
            <a:r>
              <a:rPr lang="en-US" sz="2400" dirty="0"/>
              <a:t>graded by their highest quality pot</a:t>
            </a:r>
          </a:p>
          <a:p>
            <a:pPr lvl="1"/>
            <a:endParaRPr lang="en-US" sz="2400" dirty="0"/>
          </a:p>
          <a:p>
            <a:pPr marL="0" indent="0">
              <a:buNone/>
            </a:pPr>
            <a:r>
              <a:rPr lang="en-US" dirty="0"/>
              <a:t>Group B</a:t>
            </a:r>
          </a:p>
          <a:p>
            <a:pPr lvl="1"/>
            <a:r>
              <a:rPr lang="en-US" sz="2400" dirty="0"/>
              <a:t>graded by total number of pots</a:t>
            </a:r>
          </a:p>
        </p:txBody>
      </p:sp>
      <p:sp>
        <p:nvSpPr>
          <p:cNvPr id="3" name="Date Placeholder 2">
            <a:extLst>
              <a:ext uri="{FF2B5EF4-FFF2-40B4-BE49-F238E27FC236}">
                <a16:creationId xmlns:a16="http://schemas.microsoft.com/office/drawing/2014/main" id="{45593E8E-A9AF-6A47-8795-A8D01B4328DD}"/>
              </a:ext>
            </a:extLst>
          </p:cNvPr>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Autumn 2023</a:t>
            </a:r>
          </a:p>
        </p:txBody>
      </p:sp>
      <p:sp>
        <p:nvSpPr>
          <p:cNvPr id="4" name="Footer Placeholder 3">
            <a:extLst>
              <a:ext uri="{FF2B5EF4-FFF2-40B4-BE49-F238E27FC236}">
                <a16:creationId xmlns:a16="http://schemas.microsoft.com/office/drawing/2014/main" id="{50423DE7-D0B0-854F-BABA-BB2D290761CB}"/>
              </a:ext>
            </a:extLst>
          </p:cNvPr>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a:t>dt+UX: Design Thinking for User Experience Design, Prototyping &amp; Evaluation </a:t>
            </a:r>
          </a:p>
        </p:txBody>
      </p:sp>
      <p:sp>
        <p:nvSpPr>
          <p:cNvPr id="5" name="Slide Number Placeholder 4">
            <a:extLst>
              <a:ext uri="{FF2B5EF4-FFF2-40B4-BE49-F238E27FC236}">
                <a16:creationId xmlns:a16="http://schemas.microsoft.com/office/drawing/2014/main" id="{D9714646-1168-1447-B657-78E4B39AFE1B}"/>
              </a:ext>
            </a:extLst>
          </p:cNvPr>
          <p:cNvSpPr>
            <a:spLocks noGrp="1"/>
          </p:cNvSpPr>
          <p:nvPr>
            <p:ph type="sldNum" sz="quarter" idx="12"/>
          </p:nvPr>
        </p:nvSpPr>
        <p:spPr>
          <a:xfrm>
            <a:off x="10865342" y="6617039"/>
            <a:ext cx="1320800" cy="457200"/>
          </a:xfrm>
        </p:spPr>
        <p:txBody>
          <a:bodyPr wrap="square" anchor="t">
            <a:normAutofit/>
          </a:bodyPr>
          <a:lstStyle/>
          <a:p>
            <a:pPr>
              <a:spcAft>
                <a:spcPts val="600"/>
              </a:spcAft>
            </a:pPr>
            <a:fld id="{63AA7834-23CB-3344-B42F-BB3C863F1847}" type="slidenum">
              <a:rPr lang="en-US" smtClean="0"/>
              <a:pPr>
                <a:spcAft>
                  <a:spcPts val="600"/>
                </a:spcAft>
              </a:pPr>
              <a:t>26</a:t>
            </a:fld>
            <a:endParaRPr lang="en-US"/>
          </a:p>
        </p:txBody>
      </p:sp>
    </p:spTree>
    <p:extLst>
      <p:ext uri="{BB962C8B-B14F-4D97-AF65-F5344CB8AC3E}">
        <p14:creationId xmlns:p14="http://schemas.microsoft.com/office/powerpoint/2010/main" val="3263327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5FAE2A-DFC2-8C47-99B8-ACB3F7CE6E3B}"/>
              </a:ext>
            </a:extLst>
          </p:cNvPr>
          <p:cNvSpPr/>
          <p:nvPr/>
        </p:nvSpPr>
        <p:spPr bwMode="auto">
          <a:xfrm>
            <a:off x="0" y="1289040"/>
            <a:ext cx="12192000" cy="556896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4" name="Picture 3" descr="05_16274_TK.JPG"/>
          <p:cNvPicPr>
            <a:picLocks noChangeAspect="1"/>
          </p:cNvPicPr>
          <p:nvPr/>
        </p:nvPicPr>
        <p:blipFill>
          <a:blip r:embed="rId3" cstate="email">
            <a:extLst>
              <a:ext uri="{28A0092B-C50C-407E-A947-70E740481C1C}">
                <a14:useLocalDpi xmlns:a14="http://schemas.microsoft.com/office/drawing/2010/main" val="0"/>
              </a:ext>
            </a:extLst>
          </a:blip>
          <a:srcRect l="14394" t="3409"/>
          <a:stretch>
            <a:fillRect/>
          </a:stretch>
        </p:blipFill>
        <p:spPr bwMode="auto">
          <a:xfrm>
            <a:off x="2211593" y="1545470"/>
            <a:ext cx="7500044" cy="5312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30"/>
          <p:cNvSpPr txBox="1">
            <a:spLocks noChangeArrowheads="1"/>
          </p:cNvSpPr>
          <p:nvPr/>
        </p:nvSpPr>
        <p:spPr bwMode="auto">
          <a:xfrm>
            <a:off x="10154019" y="6278488"/>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000000"/>
                </a:solidFill>
                <a:latin typeface="Helvetica" charset="0"/>
              </a:rPr>
              <a:t>Courtesy Bill Buxton</a:t>
            </a:r>
          </a:p>
        </p:txBody>
      </p:sp>
      <p:grpSp>
        <p:nvGrpSpPr>
          <p:cNvPr id="5" name="Group 4"/>
          <p:cNvGrpSpPr/>
          <p:nvPr/>
        </p:nvGrpSpPr>
        <p:grpSpPr>
          <a:xfrm>
            <a:off x="-201478" y="2641239"/>
            <a:ext cx="12393478" cy="862680"/>
            <a:chOff x="-1" y="3041501"/>
            <a:chExt cx="9447664" cy="977625"/>
          </a:xfrm>
        </p:grpSpPr>
        <p:sp>
          <p:nvSpPr>
            <p:cNvPr id="6" name="Rectangle 5"/>
            <p:cNvSpPr/>
            <p:nvPr/>
          </p:nvSpPr>
          <p:spPr bwMode="auto">
            <a:xfrm>
              <a:off x="-1" y="3041501"/>
              <a:ext cx="9447663" cy="977625"/>
            </a:xfrm>
            <a:prstGeom prst="rect">
              <a:avLst/>
            </a:prstGeom>
            <a:solidFill>
              <a:schemeClr val="tx1">
                <a:lumMod val="95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dirty="0">
                <a:latin typeface="Times New Roman" pitchFamily="18" charset="0"/>
              </a:endParaRPr>
            </a:p>
          </p:txBody>
        </p:sp>
        <p:sp>
          <p:nvSpPr>
            <p:cNvPr id="9" name="TextBox 8"/>
            <p:cNvSpPr txBox="1"/>
            <p:nvPr/>
          </p:nvSpPr>
          <p:spPr>
            <a:xfrm>
              <a:off x="167108" y="3158482"/>
              <a:ext cx="9280555" cy="259046"/>
            </a:xfrm>
            <a:prstGeom prst="rect">
              <a:avLst/>
            </a:prstGeom>
            <a:noFill/>
          </p:spPr>
          <p:txBody>
            <a:bodyPr wrap="square" rtlCol="0">
              <a:spAutoFit/>
            </a:bodyPr>
            <a:lstStyle/>
            <a:p>
              <a:pPr algn="ctr"/>
              <a:r>
                <a:rPr lang="en-US" sz="4000" dirty="0">
                  <a:solidFill>
                    <a:schemeClr val="bg1"/>
                  </a:solidFill>
                  <a:latin typeface="Helvetica Light"/>
                  <a:cs typeface="Helvetica Light"/>
                </a:rPr>
                <a:t>What does the customer want to buy?</a:t>
              </a:r>
              <a:endParaRPr lang="en-US" sz="4000" dirty="0">
                <a:solidFill>
                  <a:schemeClr val="bg1"/>
                </a:solidFill>
                <a:latin typeface="Helvetica"/>
                <a:cs typeface="Helvetica"/>
              </a:endParaRPr>
            </a:p>
          </p:txBody>
        </p:sp>
      </p:grpSp>
      <p:sp>
        <p:nvSpPr>
          <p:cNvPr id="17" name="Title 16">
            <a:extLst>
              <a:ext uri="{FF2B5EF4-FFF2-40B4-BE49-F238E27FC236}">
                <a16:creationId xmlns:a16="http://schemas.microsoft.com/office/drawing/2014/main" id="{359EF882-2901-574D-8F12-3870EB6DA6F5}"/>
              </a:ext>
            </a:extLst>
          </p:cNvPr>
          <p:cNvSpPr>
            <a:spLocks noGrp="1"/>
          </p:cNvSpPr>
          <p:nvPr>
            <p:ph type="title"/>
          </p:nvPr>
        </p:nvSpPr>
        <p:spPr/>
        <p:txBody>
          <a:bodyPr/>
          <a:lstStyle/>
          <a:p>
            <a:r>
              <a:rPr lang="en-US" dirty="0"/>
              <a:t>Design</a:t>
            </a:r>
          </a:p>
        </p:txBody>
      </p:sp>
      <p:sp>
        <p:nvSpPr>
          <p:cNvPr id="8" name="Date Placeholder 7">
            <a:extLst>
              <a:ext uri="{FF2B5EF4-FFF2-40B4-BE49-F238E27FC236}">
                <a16:creationId xmlns:a16="http://schemas.microsoft.com/office/drawing/2014/main" id="{F4FC81AC-75CF-EB47-B72E-79A84B6F203C}"/>
              </a:ext>
            </a:extLst>
          </p:cNvPr>
          <p:cNvSpPr>
            <a:spLocks noGrp="1"/>
          </p:cNvSpPr>
          <p:nvPr>
            <p:ph type="dt" sz="half" idx="10"/>
          </p:nvPr>
        </p:nvSpPr>
        <p:spPr/>
        <p:txBody>
          <a:bodyPr/>
          <a:lstStyle/>
          <a:p>
            <a:pPr>
              <a:defRPr/>
            </a:pPr>
            <a:r>
              <a:rPr lang="en-US"/>
              <a:t>Autumn 2023</a:t>
            </a:r>
          </a:p>
        </p:txBody>
      </p:sp>
      <p:sp>
        <p:nvSpPr>
          <p:cNvPr id="3" name="Footer Placeholder 2">
            <a:extLst>
              <a:ext uri="{FF2B5EF4-FFF2-40B4-BE49-F238E27FC236}">
                <a16:creationId xmlns:a16="http://schemas.microsoft.com/office/drawing/2014/main" id="{0F027770-231E-5942-9C88-24AAA205630D}"/>
              </a:ext>
            </a:extLst>
          </p:cNvPr>
          <p:cNvSpPr>
            <a:spLocks noGrp="1"/>
          </p:cNvSpPr>
          <p:nvPr>
            <p:ph type="ftr" sz="quarter" idx="11"/>
          </p:nvPr>
        </p:nvSpPr>
        <p:spPr/>
        <p:txBody>
          <a:bodyPr/>
          <a:lstStyle/>
          <a:p>
            <a:r>
              <a:rPr lang="en-US"/>
              <a:t>dt+UX: Design Thinking for User Experience Design, Prototyping &amp; Evaluation </a:t>
            </a:r>
          </a:p>
        </p:txBody>
      </p:sp>
      <p:sp>
        <p:nvSpPr>
          <p:cNvPr id="10" name="Slide Number Placeholder 9">
            <a:extLst>
              <a:ext uri="{FF2B5EF4-FFF2-40B4-BE49-F238E27FC236}">
                <a16:creationId xmlns:a16="http://schemas.microsoft.com/office/drawing/2014/main" id="{92FBA232-08CD-E64B-ACC5-178F602B0973}"/>
              </a:ext>
            </a:extLst>
          </p:cNvPr>
          <p:cNvSpPr>
            <a:spLocks noGrp="1"/>
          </p:cNvSpPr>
          <p:nvPr>
            <p:ph type="sldNum" sz="quarter" idx="12"/>
          </p:nvPr>
        </p:nvSpPr>
        <p:spPr/>
        <p:txBody>
          <a:bodyPr/>
          <a:lstStyle/>
          <a:p>
            <a:fld id="{6C4F84B1-3F38-E843-B494-F12B29A0060D}" type="slidenum">
              <a:rPr lang="en-US" smtClean="0"/>
              <a:pPr/>
              <a:t>27</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03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17125"/>
            <a:ext cx="12186142" cy="8107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30"/>
          <p:cNvSpPr txBox="1">
            <a:spLocks noChangeArrowheads="1"/>
          </p:cNvSpPr>
          <p:nvPr/>
        </p:nvSpPr>
        <p:spPr bwMode="auto">
          <a:xfrm>
            <a:off x="155145" y="6392647"/>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5" name="Rectangle 4"/>
          <p:cNvSpPr/>
          <p:nvPr/>
        </p:nvSpPr>
        <p:spPr bwMode="auto">
          <a:xfrm>
            <a:off x="8338088" y="4518168"/>
            <a:ext cx="4746712" cy="2008172"/>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defTabSz="914380"/>
            <a:endParaRPr lang="en-US" sz="4800">
              <a:latin typeface="Helvetica"/>
              <a:cs typeface="Helvetica"/>
            </a:endParaRPr>
          </a:p>
        </p:txBody>
      </p:sp>
      <p:sp>
        <p:nvSpPr>
          <p:cNvPr id="8" name="TextBox 30"/>
          <p:cNvSpPr txBox="1">
            <a:spLocks noChangeArrowheads="1"/>
          </p:cNvSpPr>
          <p:nvPr/>
        </p:nvSpPr>
        <p:spPr bwMode="auto">
          <a:xfrm>
            <a:off x="8338088" y="4518169"/>
            <a:ext cx="3719592" cy="1938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FFFFFF"/>
                </a:solidFill>
                <a:latin typeface="Helvetica" charset="0"/>
                <a:ea typeface="Helvetica" charset="0"/>
                <a:cs typeface="Helvetica" charset="0"/>
              </a:rPr>
              <a:t>“The experience of even simple artifacts does not exist in a vacuum but, rather, in dynamic relationship with other people, places, and objects”</a:t>
            </a:r>
            <a:br>
              <a:rPr lang="en-US" sz="2000" dirty="0">
                <a:solidFill>
                  <a:srgbClr val="FFFFFF"/>
                </a:solidFill>
                <a:latin typeface="Helvetica" charset="0"/>
                <a:ea typeface="Helvetica" charset="0"/>
                <a:cs typeface="Helvetica" charset="0"/>
              </a:rPr>
            </a:br>
            <a:r>
              <a:rPr lang="en-US" sz="2000" dirty="0">
                <a:solidFill>
                  <a:srgbClr val="FFFFFF"/>
                </a:solidFill>
                <a:latin typeface="Helvetica" charset="0"/>
                <a:ea typeface="Helvetica" charset="0"/>
                <a:cs typeface="Helvetica" charset="0"/>
              </a:rPr>
              <a:t>– </a:t>
            </a:r>
            <a:r>
              <a:rPr lang="en-US" sz="2000" dirty="0" err="1">
                <a:solidFill>
                  <a:srgbClr val="FFFFFF"/>
                </a:solidFill>
                <a:latin typeface="Helvetica" charset="0"/>
                <a:ea typeface="Helvetica" charset="0"/>
                <a:cs typeface="Helvetica" charset="0"/>
              </a:rPr>
              <a:t>Buchenau</a:t>
            </a:r>
            <a:r>
              <a:rPr lang="en-US" sz="2000" dirty="0">
                <a:solidFill>
                  <a:srgbClr val="FFFFFF"/>
                </a:solidFill>
                <a:latin typeface="Helvetica" charset="0"/>
                <a:ea typeface="Helvetica" charset="0"/>
                <a:cs typeface="Helvetica" charset="0"/>
              </a:rPr>
              <a:t> &amp; Suri 2000</a:t>
            </a:r>
          </a:p>
        </p:txBody>
      </p:sp>
      <p:sp>
        <p:nvSpPr>
          <p:cNvPr id="10" name="Title 9">
            <a:extLst>
              <a:ext uri="{FF2B5EF4-FFF2-40B4-BE49-F238E27FC236}">
                <a16:creationId xmlns:a16="http://schemas.microsoft.com/office/drawing/2014/main" id="{536347CB-8458-7440-BDB6-6A5DF85827C2}"/>
              </a:ext>
            </a:extLst>
          </p:cNvPr>
          <p:cNvSpPr>
            <a:spLocks noGrp="1"/>
          </p:cNvSpPr>
          <p:nvPr>
            <p:ph type="title"/>
          </p:nvPr>
        </p:nvSpPr>
        <p:spPr/>
        <p:txBody>
          <a:bodyPr/>
          <a:lstStyle/>
          <a:p>
            <a:r>
              <a:rPr lang="en-US" dirty="0"/>
              <a:t>Experience Design</a:t>
            </a:r>
          </a:p>
        </p:txBody>
      </p:sp>
      <p:sp>
        <p:nvSpPr>
          <p:cNvPr id="2" name="Date Placeholder 1">
            <a:extLst>
              <a:ext uri="{FF2B5EF4-FFF2-40B4-BE49-F238E27FC236}">
                <a16:creationId xmlns:a16="http://schemas.microsoft.com/office/drawing/2014/main" id="{788C44B1-6181-FC4E-95B2-7B90127153AF}"/>
              </a:ext>
            </a:extLst>
          </p:cNvPr>
          <p:cNvSpPr>
            <a:spLocks noGrp="1"/>
          </p:cNvSpPr>
          <p:nvPr>
            <p:ph type="dt" sz="half" idx="10"/>
          </p:nvPr>
        </p:nvSpPr>
        <p:spPr/>
        <p:txBody>
          <a:bodyPr/>
          <a:lstStyle/>
          <a:p>
            <a:pPr>
              <a:defRPr/>
            </a:pPr>
            <a:r>
              <a:rPr lang="en-US"/>
              <a:t>Autumn 2023</a:t>
            </a:r>
          </a:p>
        </p:txBody>
      </p:sp>
      <p:sp>
        <p:nvSpPr>
          <p:cNvPr id="4" name="Footer Placeholder 3">
            <a:extLst>
              <a:ext uri="{FF2B5EF4-FFF2-40B4-BE49-F238E27FC236}">
                <a16:creationId xmlns:a16="http://schemas.microsoft.com/office/drawing/2014/main" id="{92A4E5B4-BD9A-4D4D-8DAB-635BD31A5D09}"/>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9" name="Slide Number Placeholder 8">
            <a:extLst>
              <a:ext uri="{FF2B5EF4-FFF2-40B4-BE49-F238E27FC236}">
                <a16:creationId xmlns:a16="http://schemas.microsoft.com/office/drawing/2014/main" id="{51A51CA0-3323-DC4A-B1C2-2C93A9C0D04B}"/>
              </a:ext>
            </a:extLst>
          </p:cNvPr>
          <p:cNvSpPr>
            <a:spLocks noGrp="1"/>
          </p:cNvSpPr>
          <p:nvPr>
            <p:ph type="sldNum" sz="quarter" idx="12"/>
          </p:nvPr>
        </p:nvSpPr>
        <p:spPr/>
        <p:txBody>
          <a:bodyPr/>
          <a:lstStyle/>
          <a:p>
            <a:fld id="{6C4F84B1-3F38-E843-B494-F12B29A0060D}" type="slidenum">
              <a:rPr lang="en-US" smtClean="0"/>
              <a:pPr/>
              <a:t>28</a:t>
            </a:fld>
            <a:endParaRPr lang="en-US" dirty="0"/>
          </a:p>
        </p:txBody>
      </p:sp>
    </p:spTree>
    <p:extLst>
      <p:ext uri="{BB962C8B-B14F-4D97-AF65-F5344CB8AC3E}">
        <p14:creationId xmlns:p14="http://schemas.microsoft.com/office/powerpoint/2010/main" val="3138998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vs. Interface Design</a:t>
            </a:r>
          </a:p>
        </p:txBody>
      </p:sp>
      <p:sp>
        <p:nvSpPr>
          <p:cNvPr id="8" name="Date Placeholder 7">
            <a:extLst>
              <a:ext uri="{FF2B5EF4-FFF2-40B4-BE49-F238E27FC236}">
                <a16:creationId xmlns:a16="http://schemas.microsoft.com/office/drawing/2014/main" id="{4E98E4EF-A79B-7A4B-A95D-8D61CAF68EBA}"/>
              </a:ext>
            </a:extLst>
          </p:cNvPr>
          <p:cNvSpPr>
            <a:spLocks noGrp="1"/>
          </p:cNvSpPr>
          <p:nvPr>
            <p:ph type="dt" sz="half" idx="10"/>
          </p:nvPr>
        </p:nvSpPr>
        <p:spPr/>
        <p:txBody>
          <a:bodyPr/>
          <a:lstStyle/>
          <a:p>
            <a:pPr>
              <a:defRPr/>
            </a:pPr>
            <a:r>
              <a:rPr lang="en-US"/>
              <a:t>Autumn 2023</a:t>
            </a:r>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63AA7834-23CB-3344-B42F-BB3C863F1847}" type="slidenum">
              <a:rPr lang="en-US" smtClean="0"/>
              <a:pPr/>
              <a:t>29</a:t>
            </a:fld>
            <a:endParaRPr lang="en-US"/>
          </a:p>
        </p:txBody>
      </p:sp>
      <p:pic>
        <p:nvPicPr>
          <p:cNvPr id="6" name="Picture 5"/>
          <p:cNvPicPr>
            <a:picLocks noChangeAspect="1"/>
          </p:cNvPicPr>
          <p:nvPr/>
        </p:nvPicPr>
        <p:blipFill>
          <a:blip r:embed="rId3"/>
          <a:stretch>
            <a:fillRect/>
          </a:stretch>
        </p:blipFill>
        <p:spPr>
          <a:xfrm>
            <a:off x="2930" y="1143000"/>
            <a:ext cx="12193293" cy="4064431"/>
          </a:xfrm>
          <a:prstGeom prst="rect">
            <a:avLst/>
          </a:prstGeom>
        </p:spPr>
      </p:pic>
      <p:sp>
        <p:nvSpPr>
          <p:cNvPr id="7" name="TextBox 6"/>
          <p:cNvSpPr txBox="1"/>
          <p:nvPr/>
        </p:nvSpPr>
        <p:spPr>
          <a:xfrm>
            <a:off x="833992" y="5533103"/>
            <a:ext cx="11163254" cy="461663"/>
          </a:xfrm>
          <a:prstGeom prst="rect">
            <a:avLst/>
          </a:prstGeom>
          <a:noFill/>
        </p:spPr>
        <p:txBody>
          <a:bodyPr wrap="square" lIns="91438" tIns="45719" rIns="91438" bIns="45719" rtlCol="0">
            <a:spAutoFit/>
          </a:bodyPr>
          <a:lstStyle/>
          <a:p>
            <a:r>
              <a:rPr lang="en-US" dirty="0" err="1">
                <a:latin typeface="Helvetica Light"/>
                <a:cs typeface="Helvetica Light"/>
              </a:rPr>
              <a:t>CitrusMate</a:t>
            </a:r>
            <a:r>
              <a:rPr lang="en-US" dirty="0">
                <a:latin typeface="Helvetica Light"/>
                <a:cs typeface="Helvetica Light"/>
              </a:rPr>
              <a:t> Plus	    Mighty OJ Manual Juicer	 </a:t>
            </a:r>
            <a:r>
              <a:rPr lang="en-US" dirty="0" err="1">
                <a:latin typeface="Helvetica Light"/>
                <a:cs typeface="Helvetica Light"/>
              </a:rPr>
              <a:t>OrangeX</a:t>
            </a:r>
            <a:r>
              <a:rPr lang="en-US" dirty="0">
                <a:latin typeface="Helvetica Light"/>
                <a:cs typeface="Helvetica Light"/>
              </a:rPr>
              <a:t> Manual Juicer</a:t>
            </a:r>
          </a:p>
        </p:txBody>
      </p:sp>
      <p:grpSp>
        <p:nvGrpSpPr>
          <p:cNvPr id="9" name="Group 8">
            <a:extLst>
              <a:ext uri="{FF2B5EF4-FFF2-40B4-BE49-F238E27FC236}">
                <a16:creationId xmlns:a16="http://schemas.microsoft.com/office/drawing/2014/main" id="{77312DC8-4DA4-2847-909C-1C3C97599FF7}"/>
              </a:ext>
            </a:extLst>
          </p:cNvPr>
          <p:cNvGrpSpPr/>
          <p:nvPr/>
        </p:nvGrpSpPr>
        <p:grpSpPr>
          <a:xfrm>
            <a:off x="0" y="3041502"/>
            <a:ext cx="12192001" cy="977625"/>
            <a:chOff x="0" y="3041501"/>
            <a:chExt cx="9144000" cy="977625"/>
          </a:xfrm>
        </p:grpSpPr>
        <p:sp>
          <p:nvSpPr>
            <p:cNvPr id="10" name="Rectangle 9">
              <a:extLst>
                <a:ext uri="{FF2B5EF4-FFF2-40B4-BE49-F238E27FC236}">
                  <a16:creationId xmlns:a16="http://schemas.microsoft.com/office/drawing/2014/main" id="{38BFDD08-30A1-F34D-97FA-7BBDA09A8FCC}"/>
                </a:ext>
              </a:extLst>
            </p:cNvPr>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11" name="TextBox 10">
              <a:extLst>
                <a:ext uri="{FF2B5EF4-FFF2-40B4-BE49-F238E27FC236}">
                  <a16:creationId xmlns:a16="http://schemas.microsoft.com/office/drawing/2014/main" id="{A93BE40D-0649-DB48-9C2B-42ACF25AEFAD}"/>
                </a:ext>
              </a:extLst>
            </p:cNvPr>
            <p:cNvSpPr txBox="1"/>
            <p:nvPr/>
          </p:nvSpPr>
          <p:spPr>
            <a:xfrm>
              <a:off x="560201" y="3158482"/>
              <a:ext cx="8263320" cy="707886"/>
            </a:xfrm>
            <a:prstGeom prst="rect">
              <a:avLst/>
            </a:prstGeom>
            <a:noFill/>
          </p:spPr>
          <p:txBody>
            <a:bodyPr wrap="none" rtlCol="0">
              <a:spAutoFit/>
            </a:bodyPr>
            <a:lstStyle/>
            <a:p>
              <a:pPr algn="ctr"/>
              <a:r>
                <a:rPr lang="en-US" sz="4000" dirty="0">
                  <a:latin typeface="Helvetica Light"/>
                  <a:cs typeface="Helvetica Light"/>
                </a:rPr>
                <a:t>user experience = UI + </a:t>
              </a:r>
              <a:r>
                <a:rPr lang="en-US" sz="4000" b="1" dirty="0">
                  <a:latin typeface="Helvetica Light"/>
                  <a:cs typeface="Helvetica Light"/>
                </a:rPr>
                <a:t>situation</a:t>
              </a:r>
              <a:r>
                <a:rPr lang="en-US" sz="4000" dirty="0">
                  <a:latin typeface="Helvetica Light"/>
                  <a:cs typeface="Helvetica Light"/>
                </a:rPr>
                <a:t> + </a:t>
              </a:r>
              <a:r>
                <a:rPr lang="en-US" sz="4000" b="1" dirty="0">
                  <a:latin typeface="Helvetica Light"/>
                  <a:cs typeface="Helvetica Light"/>
                </a:rPr>
                <a:t>environment</a:t>
              </a:r>
              <a:endParaRPr lang="en-US" sz="4000" b="1" dirty="0">
                <a:latin typeface="Helvetica"/>
                <a:cs typeface="Helvetica"/>
              </a:endParaRPr>
            </a:p>
          </p:txBody>
        </p:sp>
      </p:grpSp>
    </p:spTree>
    <p:extLst>
      <p:ext uri="{BB962C8B-B14F-4D97-AF65-F5344CB8AC3E}">
        <p14:creationId xmlns:p14="http://schemas.microsoft.com/office/powerpoint/2010/main" val="1657922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12192000" cy="1343214"/>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dirty="0">
              <a:latin typeface="Helvetica"/>
              <a:cs typeface="Helvetica"/>
            </a:endParaRPr>
          </a:p>
        </p:txBody>
      </p:sp>
      <p:sp>
        <p:nvSpPr>
          <p:cNvPr id="12" name="Rectangle 2"/>
          <p:cNvSpPr>
            <a:spLocks noGrp="1" noChangeArrowheads="1"/>
          </p:cNvSpPr>
          <p:nvPr>
            <p:ph type="title"/>
          </p:nvPr>
        </p:nvSpPr>
        <p:spPr/>
        <p:txBody>
          <a:bodyPr/>
          <a:lstStyle/>
          <a:p>
            <a:r>
              <a:rPr lang="en-US" sz="3300" dirty="0">
                <a:ea typeface="ＭＳ Ｐゴシック" pitchFamily="34" charset="-128"/>
              </a:rPr>
              <a:t>Hall of Fame or Shame?</a:t>
            </a:r>
          </a:p>
        </p:txBody>
      </p:sp>
      <p:sp>
        <p:nvSpPr>
          <p:cNvPr id="14" name="Rectangle 13"/>
          <p:cNvSpPr/>
          <p:nvPr/>
        </p:nvSpPr>
        <p:spPr bwMode="auto">
          <a:xfrm>
            <a:off x="6566401" y="1690234"/>
            <a:ext cx="5625600"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5" name="Rectangle 14"/>
          <p:cNvSpPr/>
          <p:nvPr/>
        </p:nvSpPr>
        <p:spPr>
          <a:xfrm>
            <a:off x="6868801" y="1761065"/>
            <a:ext cx="5197566"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Lamps Plus</a:t>
            </a:r>
          </a:p>
          <a:p>
            <a:pPr eaLnBrk="1" hangingPunct="1"/>
            <a:r>
              <a:rPr lang="en-US" sz="1600" dirty="0">
                <a:latin typeface="Helvetica"/>
                <a:ea typeface="ＭＳ Ｐゴシック" pitchFamily="34" charset="-128"/>
                <a:cs typeface="Helvetica"/>
              </a:rPr>
              <a:t>Unsubscribe to email confirmation</a:t>
            </a:r>
          </a:p>
        </p:txBody>
      </p:sp>
      <p:pic>
        <p:nvPicPr>
          <p:cNvPr id="3" name="Picture 2">
            <a:extLst>
              <a:ext uri="{FF2B5EF4-FFF2-40B4-BE49-F238E27FC236}">
                <a16:creationId xmlns:a16="http://schemas.microsoft.com/office/drawing/2014/main" id="{A8446D99-FAA1-044A-A345-B7F87B59581D}"/>
              </a:ext>
            </a:extLst>
          </p:cNvPr>
          <p:cNvPicPr>
            <a:picLocks noChangeAspect="1"/>
          </p:cNvPicPr>
          <p:nvPr/>
        </p:nvPicPr>
        <p:blipFill>
          <a:blip r:embed="rId3"/>
          <a:stretch>
            <a:fillRect/>
          </a:stretch>
        </p:blipFill>
        <p:spPr>
          <a:xfrm>
            <a:off x="187550" y="1690234"/>
            <a:ext cx="6045792" cy="2572166"/>
          </a:xfrm>
          <a:prstGeom prst="rect">
            <a:avLst/>
          </a:prstGeom>
        </p:spPr>
      </p:pic>
      <p:sp>
        <p:nvSpPr>
          <p:cNvPr id="16" name="Rectangle 15">
            <a:extLst>
              <a:ext uri="{FF2B5EF4-FFF2-40B4-BE49-F238E27FC236}">
                <a16:creationId xmlns:a16="http://schemas.microsoft.com/office/drawing/2014/main" id="{6FA581A8-D3F9-994F-BB37-753E41093976}"/>
              </a:ext>
            </a:extLst>
          </p:cNvPr>
          <p:cNvSpPr/>
          <p:nvPr/>
        </p:nvSpPr>
        <p:spPr bwMode="auto">
          <a:xfrm>
            <a:off x="6566401" y="2468950"/>
            <a:ext cx="5625600" cy="4017883"/>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7" name="Rectangle 9">
            <a:extLst>
              <a:ext uri="{FF2B5EF4-FFF2-40B4-BE49-F238E27FC236}">
                <a16:creationId xmlns:a16="http://schemas.microsoft.com/office/drawing/2014/main" id="{85DA2B5E-6FA0-1E42-9967-D2113E70FD38}"/>
              </a:ext>
            </a:extLst>
          </p:cNvPr>
          <p:cNvSpPr txBox="1">
            <a:spLocks noChangeArrowheads="1"/>
          </p:cNvSpPr>
          <p:nvPr/>
        </p:nvSpPr>
        <p:spPr>
          <a:xfrm>
            <a:off x="6940801" y="2750400"/>
            <a:ext cx="5081876" cy="3376800"/>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a:ea typeface="ＭＳ Ｐゴシック" pitchFamily="34" charset="-128"/>
              </a:rPr>
              <a:t>Good</a:t>
            </a:r>
          </a:p>
          <a:p>
            <a:pPr marL="360000" lvl="1"/>
            <a:r>
              <a:rPr lang="en-US" sz="2000" dirty="0">
                <a:ea typeface="ＭＳ Ｐゴシック" pitchFamily="34" charset="-128"/>
              </a:rPr>
              <a:t>simple &amp; direct text</a:t>
            </a:r>
          </a:p>
          <a:p>
            <a:pPr marL="360000" lvl="1"/>
            <a:r>
              <a:rPr lang="en-US" sz="2000" dirty="0">
                <a:ea typeface="ＭＳ Ｐゴシック" pitchFamily="34" charset="-128"/>
              </a:rPr>
              <a:t>a confirmation….</a:t>
            </a:r>
            <a:br>
              <a:rPr lang="en-US" sz="2000" dirty="0">
                <a:ea typeface="ＭＳ Ｐゴシック" pitchFamily="34" charset="-128"/>
              </a:rPr>
            </a:br>
            <a:endParaRPr lang="en-US" sz="2000" dirty="0">
              <a:ea typeface="ＭＳ Ｐゴシック" pitchFamily="34" charset="-128"/>
            </a:endParaRPr>
          </a:p>
          <a:p>
            <a:pPr marL="0" indent="0">
              <a:buNone/>
            </a:pPr>
            <a:r>
              <a:rPr lang="en-US" sz="2800" dirty="0">
                <a:ea typeface="ＭＳ Ｐゴシック" pitchFamily="34" charset="-128"/>
              </a:rPr>
              <a:t>Bad</a:t>
            </a:r>
          </a:p>
          <a:p>
            <a:pPr marL="360000" lvl="1">
              <a:spcBef>
                <a:spcPts val="480"/>
              </a:spcBef>
            </a:pPr>
            <a:r>
              <a:rPr lang="en-US" sz="2000" dirty="0">
                <a:ea typeface="ＭＳ Ｐゴシック" pitchFamily="34" charset="-128"/>
              </a:rPr>
              <a:t>I don’t want your info &amp; you suggest to bug me in an even more invasive way?</a:t>
            </a:r>
          </a:p>
        </p:txBody>
      </p:sp>
      <p:pic>
        <p:nvPicPr>
          <p:cNvPr id="10" name="Picture 9" descr="shame.png">
            <a:extLst>
              <a:ext uri="{FF2B5EF4-FFF2-40B4-BE49-F238E27FC236}">
                <a16:creationId xmlns:a16="http://schemas.microsoft.com/office/drawing/2014/main" id="{11C0A7A1-5CE7-BD40-A0CE-44F141AF232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28748" y="243804"/>
            <a:ext cx="813836" cy="829952"/>
          </a:xfrm>
          <a:prstGeom prst="rect">
            <a:avLst/>
          </a:prstGeom>
        </p:spPr>
      </p:pic>
      <p:sp>
        <p:nvSpPr>
          <p:cNvPr id="18" name="Rectangle 17">
            <a:extLst>
              <a:ext uri="{FF2B5EF4-FFF2-40B4-BE49-F238E27FC236}">
                <a16:creationId xmlns:a16="http://schemas.microsoft.com/office/drawing/2014/main" id="{C310F449-7356-B54F-A9C9-9B801B574FC5}"/>
              </a:ext>
            </a:extLst>
          </p:cNvPr>
          <p:cNvSpPr/>
          <p:nvPr/>
        </p:nvSpPr>
        <p:spPr bwMode="auto">
          <a:xfrm>
            <a:off x="187550" y="5167766"/>
            <a:ext cx="5298850"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9" name="Rectangle 18">
            <a:extLst>
              <a:ext uri="{FF2B5EF4-FFF2-40B4-BE49-F238E27FC236}">
                <a16:creationId xmlns:a16="http://schemas.microsoft.com/office/drawing/2014/main" id="{C38E3EC8-C831-DC42-8191-A69E6E1C4304}"/>
              </a:ext>
            </a:extLst>
          </p:cNvPr>
          <p:cNvSpPr/>
          <p:nvPr/>
        </p:nvSpPr>
        <p:spPr>
          <a:xfrm>
            <a:off x="489950" y="5238597"/>
            <a:ext cx="4823650" cy="584775"/>
          </a:xfrm>
          <a:prstGeom prst="rect">
            <a:avLst/>
          </a:prstGeom>
        </p:spPr>
        <p:txBody>
          <a:bodyPr wrap="square">
            <a:spAutoFit/>
          </a:bodyPr>
          <a:lstStyle/>
          <a:p>
            <a:pPr eaLnBrk="1" hangingPunct="1"/>
            <a:r>
              <a:rPr lang="en-US" sz="1600" dirty="0">
                <a:latin typeface="Helvetica"/>
                <a:ea typeface="ＭＳ Ｐゴシック" pitchFamily="34" charset="-128"/>
                <a:cs typeface="Helvetica"/>
              </a:rPr>
              <a:t>As described by former student Kevin Fox @</a:t>
            </a:r>
            <a:r>
              <a:rPr lang="en-US" sz="1600" dirty="0" err="1">
                <a:latin typeface="Helvetica"/>
                <a:ea typeface="ＭＳ Ｐゴシック" pitchFamily="34" charset="-128"/>
                <a:cs typeface="Helvetica"/>
              </a:rPr>
              <a:t>kfury</a:t>
            </a:r>
            <a:r>
              <a:rPr lang="en-US" sz="1600" dirty="0">
                <a:latin typeface="Helvetica"/>
                <a:ea typeface="ＭＳ Ｐゴシック" pitchFamily="34" charset="-128"/>
                <a:cs typeface="Helvetica"/>
              </a:rPr>
              <a:t> (designer of the original </a:t>
            </a:r>
            <a:r>
              <a:rPr lang="en-US" sz="1600" dirty="0" err="1">
                <a:latin typeface="Helvetica"/>
                <a:ea typeface="ＭＳ Ｐゴシック" pitchFamily="34" charset="-128"/>
                <a:cs typeface="Helvetica"/>
              </a:rPr>
              <a:t>gmail</a:t>
            </a:r>
            <a:r>
              <a:rPr lang="en-US" sz="1600" dirty="0">
                <a:latin typeface="Helvetica"/>
                <a:ea typeface="ＭＳ Ｐゴシック" pitchFamily="34" charset="-128"/>
                <a:cs typeface="Helvetica"/>
              </a:rPr>
              <a:t>)</a:t>
            </a:r>
          </a:p>
        </p:txBody>
      </p:sp>
    </p:spTree>
    <p:extLst>
      <p:ext uri="{BB962C8B-B14F-4D97-AF65-F5344CB8AC3E}">
        <p14:creationId xmlns:p14="http://schemas.microsoft.com/office/powerpoint/2010/main" val="2635708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64645" y="1278434"/>
            <a:ext cx="2633367" cy="4973903"/>
          </a:xfrm>
          <a:prstGeom prst="rect">
            <a:avLst/>
          </a:prstGeom>
        </p:spPr>
      </p:pic>
      <p:sp>
        <p:nvSpPr>
          <p:cNvPr id="31748" name="Title 7"/>
          <p:cNvSpPr>
            <a:spLocks noGrp="1"/>
          </p:cNvSpPr>
          <p:nvPr>
            <p:ph type="title"/>
          </p:nvPr>
        </p:nvSpPr>
        <p:spPr/>
        <p:txBody>
          <a:bodyPr/>
          <a:lstStyle/>
          <a:p>
            <a:r>
              <a:rPr lang="en-US" dirty="0"/>
              <a:t>Experience Design for a Phone App?</a:t>
            </a:r>
          </a:p>
        </p:txBody>
      </p:sp>
      <p:sp>
        <p:nvSpPr>
          <p:cNvPr id="9" name="Content Placeholder 8"/>
          <p:cNvSpPr>
            <a:spLocks noGrp="1"/>
          </p:cNvSpPr>
          <p:nvPr>
            <p:ph sz="half" idx="1"/>
          </p:nvPr>
        </p:nvSpPr>
        <p:spPr>
          <a:xfrm>
            <a:off x="6097588" y="1600200"/>
            <a:ext cx="5080000" cy="4724400"/>
          </a:xfrm>
        </p:spPr>
        <p:txBody>
          <a:bodyPr/>
          <a:lstStyle/>
          <a:p>
            <a:r>
              <a:rPr lang="en-US" sz="3200" dirty="0"/>
              <a:t>Draw my phone</a:t>
            </a:r>
          </a:p>
          <a:p>
            <a:r>
              <a:rPr lang="en-US" sz="3200" dirty="0"/>
              <a:t>Draw my app’s interface</a:t>
            </a:r>
          </a:p>
          <a:p>
            <a:r>
              <a:rPr lang="en-US" sz="3200" dirty="0"/>
              <a:t>Draw the experience of using my app</a:t>
            </a:r>
          </a:p>
          <a:p>
            <a:endParaRPr lang="en-US" sz="3200" dirty="0"/>
          </a:p>
          <a:p>
            <a:r>
              <a:rPr lang="en-US" sz="3200" dirty="0"/>
              <a:t>Which is the true object of design?</a:t>
            </a:r>
          </a:p>
          <a:p>
            <a:endParaRPr lang="en-US" dirty="0"/>
          </a:p>
        </p:txBody>
      </p:sp>
      <p:sp>
        <p:nvSpPr>
          <p:cNvPr id="6" name="Date Placeholder 5">
            <a:extLst>
              <a:ext uri="{FF2B5EF4-FFF2-40B4-BE49-F238E27FC236}">
                <a16:creationId xmlns:a16="http://schemas.microsoft.com/office/drawing/2014/main" id="{0A4D2685-7D19-2E49-AB74-9ABA54CADA2D}"/>
              </a:ext>
            </a:extLst>
          </p:cNvPr>
          <p:cNvSpPr>
            <a:spLocks noGrp="1"/>
          </p:cNvSpPr>
          <p:nvPr>
            <p:ph type="dt" sz="half" idx="10"/>
          </p:nvPr>
        </p:nvSpPr>
        <p:spPr/>
        <p:txBody>
          <a:bodyPr/>
          <a:lstStyle/>
          <a:p>
            <a:pPr>
              <a:defRPr/>
            </a:pPr>
            <a:r>
              <a:rPr lang="en-US"/>
              <a:t>Autumn 2023</a:t>
            </a:r>
          </a:p>
        </p:txBody>
      </p:sp>
      <p:sp>
        <p:nvSpPr>
          <p:cNvPr id="8" name="Footer Placeholder 7"/>
          <p:cNvSpPr>
            <a:spLocks noGrp="1"/>
          </p:cNvSpPr>
          <p:nvPr>
            <p:ph type="ftr" sz="quarter" idx="11"/>
          </p:nvPr>
        </p:nvSpPr>
        <p:spPr/>
        <p:txBody>
          <a:bodyPr/>
          <a:lstStyle/>
          <a:p>
            <a:pPr>
              <a:defRPr/>
            </a:pPr>
            <a:r>
              <a:rPr lang="en-US"/>
              <a:t>dt+UX: Design Thinking for User Experience Design, Prototyping &amp; Evaluation </a:t>
            </a:r>
          </a:p>
        </p:txBody>
      </p:sp>
      <p:sp>
        <p:nvSpPr>
          <p:cNvPr id="11" name="Slide Number Placeholder 10"/>
          <p:cNvSpPr>
            <a:spLocks noGrp="1"/>
          </p:cNvSpPr>
          <p:nvPr>
            <p:ph type="sldNum" sz="quarter" idx="12"/>
          </p:nvPr>
        </p:nvSpPr>
        <p:spPr/>
        <p:txBody>
          <a:bodyPr/>
          <a:lstStyle/>
          <a:p>
            <a:fld id="{6C4F84B1-3F38-E843-B494-F12B29A0060D}" type="slidenum">
              <a:rPr lang="en-US" smtClean="0"/>
              <a:pPr/>
              <a:t>30</a:t>
            </a:fld>
            <a:endParaRPr lang="en-US"/>
          </a:p>
        </p:txBody>
      </p:sp>
      <p:sp>
        <p:nvSpPr>
          <p:cNvPr id="10" name="TextBox 30"/>
          <p:cNvSpPr txBox="1">
            <a:spLocks noChangeArrowheads="1"/>
          </p:cNvSpPr>
          <p:nvPr/>
        </p:nvSpPr>
        <p:spPr bwMode="auto">
          <a:xfrm>
            <a:off x="8519997" y="6227537"/>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pic>
        <p:nvPicPr>
          <p:cNvPr id="3" name="Picture 2"/>
          <p:cNvPicPr>
            <a:picLocks noChangeAspect="1"/>
          </p:cNvPicPr>
          <p:nvPr/>
        </p:nvPicPr>
        <p:blipFill>
          <a:blip r:embed="rId4"/>
          <a:stretch>
            <a:fillRect/>
          </a:stretch>
        </p:blipFill>
        <p:spPr>
          <a:xfrm>
            <a:off x="1524000" y="1370348"/>
            <a:ext cx="3069668" cy="4805493"/>
          </a:xfrm>
          <a:prstGeom prst="rect">
            <a:avLst/>
          </a:prstGeom>
        </p:spPr>
      </p:pic>
      <p:sp>
        <p:nvSpPr>
          <p:cNvPr id="4" name="TextBox 3"/>
          <p:cNvSpPr txBox="1"/>
          <p:nvPr/>
        </p:nvSpPr>
        <p:spPr>
          <a:xfrm>
            <a:off x="1783021" y="6241763"/>
            <a:ext cx="2138278" cy="307777"/>
          </a:xfrm>
          <a:prstGeom prst="rect">
            <a:avLst/>
          </a:prstGeom>
          <a:noFill/>
        </p:spPr>
        <p:txBody>
          <a:bodyPr wrap="none" rtlCol="0">
            <a:spAutoFit/>
          </a:bodyPr>
          <a:lstStyle/>
          <a:p>
            <a:r>
              <a:rPr lang="en-US" sz="1400" dirty="0"/>
              <a:t>http://</a:t>
            </a:r>
            <a:r>
              <a:rPr lang="en-US" sz="1400" dirty="0" err="1"/>
              <a:t>www.listmeapp.com</a:t>
            </a:r>
            <a:r>
              <a:rPr lang="en-US" sz="1400" dirty="0"/>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Abstract It with Minimal Detail </a:t>
            </a:r>
          </a:p>
        </p:txBody>
      </p:sp>
      <p:sp>
        <p:nvSpPr>
          <p:cNvPr id="3" name="Content Placeholder 2"/>
          <p:cNvSpPr>
            <a:spLocks noGrp="1"/>
          </p:cNvSpPr>
          <p:nvPr>
            <p:ph idx="1"/>
          </p:nvPr>
        </p:nvSpPr>
        <p:spPr>
          <a:xfrm>
            <a:off x="639235" y="973914"/>
            <a:ext cx="10597036" cy="1197970"/>
          </a:xfrm>
        </p:spPr>
        <p:txBody>
          <a:bodyPr/>
          <a:lstStyle/>
          <a:p>
            <a:pPr marL="0" indent="0">
              <a:buNone/>
            </a:pPr>
            <a:r>
              <a:rPr lang="en-US" dirty="0"/>
              <a:t>Include only what is required to render the intended purpose or concept</a:t>
            </a:r>
          </a:p>
        </p:txBody>
      </p:sp>
      <p:sp>
        <p:nvSpPr>
          <p:cNvPr id="6" name="Date Placeholder 5">
            <a:extLst>
              <a:ext uri="{FF2B5EF4-FFF2-40B4-BE49-F238E27FC236}">
                <a16:creationId xmlns:a16="http://schemas.microsoft.com/office/drawing/2014/main" id="{F5412F4F-62C1-334F-A5E0-F0480F960A48}"/>
              </a:ext>
            </a:extLst>
          </p:cNvPr>
          <p:cNvSpPr>
            <a:spLocks noGrp="1"/>
          </p:cNvSpPr>
          <p:nvPr>
            <p:ph type="dt" sz="half" idx="10"/>
          </p:nvPr>
        </p:nvSpPr>
        <p:spPr/>
        <p:txBody>
          <a:bodyPr/>
          <a:lstStyle/>
          <a:p>
            <a:pPr>
              <a:defRPr/>
            </a:pPr>
            <a:r>
              <a:rPr lang="en-US"/>
              <a:t>Autumn 2023</a:t>
            </a:r>
            <a:endParaRPr lang="en-US" dirty="0"/>
          </a:p>
        </p:txBody>
      </p:sp>
      <p:sp>
        <p:nvSpPr>
          <p:cNvPr id="8" name="Footer Placeholder 7"/>
          <p:cNvSpPr>
            <a:spLocks noGrp="1"/>
          </p:cNvSpPr>
          <p:nvPr>
            <p:ph type="ftr" sz="quarter" idx="11"/>
          </p:nvPr>
        </p:nvSpPr>
        <p:spPr>
          <a:xfrm>
            <a:off x="4429127" y="6553200"/>
            <a:ext cx="6238875" cy="457200"/>
          </a:xfrm>
        </p:spPr>
        <p:txBody>
          <a:bodyPr/>
          <a:lstStyle/>
          <a:p>
            <a:pPr>
              <a:defRPr/>
            </a:pPr>
            <a:r>
              <a:rPr lang="en-US"/>
              <a:t>dt+UX: Design Thinking for User Experience Design, Prototyping &amp; Evaluation </a:t>
            </a:r>
          </a:p>
        </p:txBody>
      </p:sp>
      <p:sp>
        <p:nvSpPr>
          <p:cNvPr id="9" name="Slide Number Placeholder 8"/>
          <p:cNvSpPr>
            <a:spLocks noGrp="1"/>
          </p:cNvSpPr>
          <p:nvPr>
            <p:ph type="sldNum" sz="quarter" idx="12"/>
          </p:nvPr>
        </p:nvSpPr>
        <p:spPr>
          <a:xfrm>
            <a:off x="9677400" y="6553200"/>
            <a:ext cx="990600" cy="457200"/>
          </a:xfrm>
        </p:spPr>
        <p:txBody>
          <a:bodyPr/>
          <a:lstStyle/>
          <a:p>
            <a:fld id="{6C4F84B1-3F38-E843-B494-F12B29A0060D}" type="slidenum">
              <a:rPr lang="en-US" smtClean="0"/>
              <a:pPr/>
              <a:t>31</a:t>
            </a:fld>
            <a:endParaRPr lang="en-US" dirty="0"/>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0539" y="2689055"/>
            <a:ext cx="5009713" cy="408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8328" r="3904" b="23038"/>
          <a:stretch/>
        </p:blipFill>
        <p:spPr>
          <a:xfrm>
            <a:off x="720444" y="2277395"/>
            <a:ext cx="7248204" cy="4072993"/>
          </a:xfrm>
          <a:prstGeom prst="rect">
            <a:avLst/>
          </a:prstGeom>
        </p:spPr>
      </p:pic>
      <p:sp>
        <p:nvSpPr>
          <p:cNvPr id="5" name="TextBox 4"/>
          <p:cNvSpPr txBox="1"/>
          <p:nvPr/>
        </p:nvSpPr>
        <p:spPr>
          <a:xfrm>
            <a:off x="639235" y="6369719"/>
            <a:ext cx="5509842" cy="261610"/>
          </a:xfrm>
          <a:prstGeom prst="rect">
            <a:avLst/>
          </a:prstGeom>
          <a:noFill/>
        </p:spPr>
        <p:txBody>
          <a:bodyPr wrap="none" rtlCol="0">
            <a:spAutoFit/>
          </a:bodyPr>
          <a:lstStyle/>
          <a:p>
            <a:r>
              <a:rPr lang="en-US" sz="1100" dirty="0">
                <a:latin typeface="Helvetica" panose="020B0604020202020204" pitchFamily="34" charset="0"/>
                <a:cs typeface="Helvetica" panose="020B0604020202020204" pitchFamily="34" charset="0"/>
              </a:rPr>
              <a:t>http://</a:t>
            </a:r>
            <a:r>
              <a:rPr lang="en-US" sz="1100" dirty="0" err="1">
                <a:latin typeface="Helvetica" panose="020B0604020202020204" pitchFamily="34" charset="0"/>
                <a:cs typeface="Helvetica" panose="020B0604020202020204" pitchFamily="34" charset="0"/>
              </a:rPr>
              <a:t>www.smashingmagazine.com</a:t>
            </a:r>
            <a:r>
              <a:rPr lang="en-US" sz="1100" dirty="0">
                <a:latin typeface="Helvetica" panose="020B0604020202020204" pitchFamily="34" charset="0"/>
                <a:cs typeface="Helvetica" panose="020B0604020202020204" pitchFamily="34" charset="0"/>
              </a:rPr>
              <a:t>/2013/06/sketching-for-better-mobile-experiences/</a:t>
            </a:r>
          </a:p>
        </p:txBody>
      </p:sp>
    </p:spTree>
    <p:extLst>
      <p:ext uri="{BB962C8B-B14F-4D97-AF65-F5344CB8AC3E}">
        <p14:creationId xmlns:p14="http://schemas.microsoft.com/office/powerpoint/2010/main" val="318729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05031" y="852407"/>
            <a:ext cx="8411219" cy="5459493"/>
          </a:xfrm>
          <a:prstGeom prst="rect">
            <a:avLst/>
          </a:prstGeom>
        </p:spPr>
      </p:pic>
      <p:sp>
        <p:nvSpPr>
          <p:cNvPr id="6" name="Rectangle 5"/>
          <p:cNvSpPr/>
          <p:nvPr/>
        </p:nvSpPr>
        <p:spPr>
          <a:xfrm>
            <a:off x="3009566" y="5711495"/>
            <a:ext cx="6940346" cy="830995"/>
          </a:xfrm>
          <a:prstGeom prst="rect">
            <a:avLst/>
          </a:prstGeom>
          <a:solidFill>
            <a:srgbClr val="0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438" tIns="45719" rIns="91438" bIns="45719">
            <a:spAutoFit/>
          </a:bodyPr>
          <a:lstStyle/>
          <a:p>
            <a:r>
              <a:rPr lang="en-US" dirty="0"/>
              <a:t>People think focusing is about saying “yes.” But…</a:t>
            </a:r>
          </a:p>
          <a:p>
            <a:r>
              <a:rPr lang="en-US" dirty="0"/>
              <a:t>“Focusing is about saying no.” – Steve Jobs</a:t>
            </a:r>
          </a:p>
        </p:txBody>
      </p:sp>
      <p:cxnSp>
        <p:nvCxnSpPr>
          <p:cNvPr id="8" name="Straight Arrow Connector 7"/>
          <p:cNvCxnSpPr>
            <a:cxnSpLocks/>
          </p:cNvCxnSpPr>
          <p:nvPr/>
        </p:nvCxnSpPr>
        <p:spPr>
          <a:xfrm flipH="1" flipV="1">
            <a:off x="5687170" y="4636903"/>
            <a:ext cx="719360" cy="106583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A116F3F-99BC-4B4F-B51F-D5D6BA65EB5A}"/>
              </a:ext>
            </a:extLst>
          </p:cNvPr>
          <p:cNvSpPr>
            <a:spLocks noGrp="1"/>
          </p:cNvSpPr>
          <p:nvPr>
            <p:ph type="title"/>
          </p:nvPr>
        </p:nvSpPr>
        <p:spPr>
          <a:xfrm>
            <a:off x="639235" y="-123984"/>
            <a:ext cx="11552767" cy="1143000"/>
          </a:xfrm>
        </p:spPr>
        <p:txBody>
          <a:bodyPr/>
          <a:lstStyle/>
          <a:p>
            <a:r>
              <a:rPr lang="en-US" dirty="0"/>
              <a:t>Scott McCloud’s </a:t>
            </a:r>
            <a:r>
              <a:rPr lang="en-US" i="1" dirty="0"/>
              <a:t>Understanding Comics</a:t>
            </a:r>
          </a:p>
        </p:txBody>
      </p:sp>
      <p:sp>
        <p:nvSpPr>
          <p:cNvPr id="3" name="Date Placeholder 2">
            <a:extLst>
              <a:ext uri="{FF2B5EF4-FFF2-40B4-BE49-F238E27FC236}">
                <a16:creationId xmlns:a16="http://schemas.microsoft.com/office/drawing/2014/main" id="{3BDB3A6C-237D-F444-9972-28DCDE89B319}"/>
              </a:ext>
            </a:extLst>
          </p:cNvPr>
          <p:cNvSpPr>
            <a:spLocks noGrp="1"/>
          </p:cNvSpPr>
          <p:nvPr>
            <p:ph type="dt" sz="half" idx="10"/>
          </p:nvPr>
        </p:nvSpPr>
        <p:spPr/>
        <p:txBody>
          <a:bodyPr/>
          <a:lstStyle/>
          <a:p>
            <a:pPr>
              <a:defRPr/>
            </a:pPr>
            <a:r>
              <a:rPr lang="en-US"/>
              <a:t>Autumn 2023</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9" name="Slide Number Placeholder 8"/>
          <p:cNvSpPr>
            <a:spLocks noGrp="1"/>
          </p:cNvSpPr>
          <p:nvPr>
            <p:ph type="sldNum" sz="quarter" idx="12"/>
          </p:nvPr>
        </p:nvSpPr>
        <p:spPr/>
        <p:txBody>
          <a:bodyPr/>
          <a:lstStyle/>
          <a:p>
            <a:fld id="{63AA7834-23CB-3344-B42F-BB3C863F1847}" type="slidenum">
              <a:rPr lang="en-US" smtClean="0"/>
              <a:pPr/>
              <a:t>32</a:t>
            </a:fld>
            <a:endParaRPr lang="en-US"/>
          </a:p>
        </p:txBody>
      </p:sp>
    </p:spTree>
    <p:extLst>
      <p:ext uri="{BB962C8B-B14F-4D97-AF65-F5344CB8AC3E}">
        <p14:creationId xmlns:p14="http://schemas.microsoft.com/office/powerpoint/2010/main" val="30610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524000" y="1049060"/>
            <a:ext cx="9144000" cy="550296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4" name="Title 3"/>
          <p:cNvSpPr>
            <a:spLocks noGrp="1"/>
          </p:cNvSpPr>
          <p:nvPr>
            <p:ph type="title"/>
          </p:nvPr>
        </p:nvSpPr>
        <p:spPr/>
        <p:txBody>
          <a:bodyPr/>
          <a:lstStyle/>
          <a:p>
            <a:r>
              <a:rPr lang="en-US" dirty="0"/>
              <a:t>Design Thinking is Iterative</a:t>
            </a:r>
          </a:p>
        </p:txBody>
      </p:sp>
      <p:sp>
        <p:nvSpPr>
          <p:cNvPr id="5" name="Date Placeholder 4">
            <a:extLst>
              <a:ext uri="{FF2B5EF4-FFF2-40B4-BE49-F238E27FC236}">
                <a16:creationId xmlns:a16="http://schemas.microsoft.com/office/drawing/2014/main" id="{69BF4589-F4AF-E44D-A103-69CA654DB17E}"/>
              </a:ext>
            </a:extLst>
          </p:cNvPr>
          <p:cNvSpPr>
            <a:spLocks noGrp="1"/>
          </p:cNvSpPr>
          <p:nvPr>
            <p:ph type="dt" sz="half" idx="10"/>
          </p:nvPr>
        </p:nvSpPr>
        <p:spPr/>
        <p:txBody>
          <a:bodyPr/>
          <a:lstStyle/>
          <a:p>
            <a:pPr>
              <a:defRPr/>
            </a:pPr>
            <a:r>
              <a:rPr lang="en-US"/>
              <a:t>Autumn 2023</a:t>
            </a:r>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54AC027-F63C-004B-AB87-322CE1D2C1F2}" type="slidenum">
              <a:rPr lang="en-US" smtClean="0"/>
              <a:t>33</a:t>
            </a:fld>
            <a:endParaRPr lang="en-US"/>
          </a:p>
        </p:txBody>
      </p:sp>
      <p:pic>
        <p:nvPicPr>
          <p:cNvPr id="2" name="Picture 1" descr="design-thiinking-cycl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0159" y="1030657"/>
            <a:ext cx="6914858" cy="5643299"/>
          </a:xfrm>
          <a:prstGeom prst="rect">
            <a:avLst/>
          </a:prstGeom>
        </p:spPr>
      </p:pic>
    </p:spTree>
    <p:extLst>
      <p:ext uri="{BB962C8B-B14F-4D97-AF65-F5344CB8AC3E}">
        <p14:creationId xmlns:p14="http://schemas.microsoft.com/office/powerpoint/2010/main" val="31636433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b481b4cb6a_5_0"/>
          <p:cNvSpPr txBox="1">
            <a:spLocks noGrp="1"/>
          </p:cNvSpPr>
          <p:nvPr>
            <p:ph type="title"/>
          </p:nvPr>
        </p:nvSpPr>
        <p:spPr>
          <a:xfrm>
            <a:off x="639233" y="804397"/>
            <a:ext cx="9730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SKETCH FROM THE BASICS!</a:t>
            </a:r>
            <a:endParaRPr dirty="0"/>
          </a:p>
        </p:txBody>
      </p:sp>
      <p:sp>
        <p:nvSpPr>
          <p:cNvPr id="172" name="Google Shape;172;gb481b4cb6a_5_0"/>
          <p:cNvSpPr txBox="1">
            <a:spLocks noGrp="1"/>
          </p:cNvSpPr>
          <p:nvPr>
            <p:ph type="body" idx="1"/>
          </p:nvPr>
        </p:nvSpPr>
        <p:spPr>
          <a:xfrm>
            <a:off x="639234" y="1870050"/>
            <a:ext cx="8026682" cy="445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20"/>
              </a:spcBef>
              <a:spcAft>
                <a:spcPts val="0"/>
              </a:spcAft>
              <a:buNone/>
            </a:pPr>
            <a:r>
              <a:rPr lang="en-US" sz="2400" dirty="0"/>
              <a:t>We’ll practice expressing everyday objects through basic shapes! </a:t>
            </a:r>
            <a:r>
              <a:rPr lang="en-US" sz="2400" b="1" dirty="0"/>
              <a:t>Grab a pen and a piece of paper </a:t>
            </a:r>
            <a:r>
              <a:rPr lang="en-US" sz="2400" dirty="0"/>
              <a:t>and draw a </a:t>
            </a:r>
            <a:r>
              <a:rPr lang="en-US" sz="2400" b="1" dirty="0"/>
              <a:t>3 x 3 grid</a:t>
            </a:r>
            <a:r>
              <a:rPr lang="en-US" sz="2400" dirty="0"/>
              <a:t> on your paper. </a:t>
            </a:r>
          </a:p>
          <a:p>
            <a:pPr marL="0" lvl="0" indent="0" algn="l" rtl="0">
              <a:lnSpc>
                <a:spcPct val="100000"/>
              </a:lnSpc>
              <a:spcBef>
                <a:spcPts val="720"/>
              </a:spcBef>
              <a:spcAft>
                <a:spcPts val="0"/>
              </a:spcAft>
              <a:buNone/>
            </a:pPr>
            <a:endParaRPr lang="en-US" sz="2400" dirty="0"/>
          </a:p>
          <a:p>
            <a:pPr marL="0" lvl="0" indent="0" algn="l" rtl="0">
              <a:lnSpc>
                <a:spcPct val="100000"/>
              </a:lnSpc>
              <a:spcBef>
                <a:spcPts val="720"/>
              </a:spcBef>
              <a:spcAft>
                <a:spcPts val="0"/>
              </a:spcAft>
              <a:buNone/>
            </a:pPr>
            <a:r>
              <a:rPr lang="en-US" sz="2400" dirty="0"/>
              <a:t>Individually spend 4 minutes drawing as many objects from your kitchen from memory using only the 5 drawing elements to the right as the base. Fill every square in the grid within the 4 minutes!</a:t>
            </a:r>
          </a:p>
          <a:p>
            <a:pPr marL="0" lvl="0" indent="0" algn="l" rtl="0">
              <a:lnSpc>
                <a:spcPct val="100000"/>
              </a:lnSpc>
              <a:spcBef>
                <a:spcPts val="720"/>
              </a:spcBef>
              <a:spcAft>
                <a:spcPts val="0"/>
              </a:spcAft>
              <a:buNone/>
            </a:pPr>
            <a:endParaRPr lang="en-US" sz="2400" dirty="0"/>
          </a:p>
          <a:p>
            <a:pPr marL="0" lvl="0" indent="0" algn="l" rtl="0">
              <a:lnSpc>
                <a:spcPct val="100000"/>
              </a:lnSpc>
              <a:spcBef>
                <a:spcPts val="720"/>
              </a:spcBef>
              <a:spcAft>
                <a:spcPts val="0"/>
              </a:spcAft>
              <a:buNone/>
            </a:pPr>
            <a:r>
              <a:rPr lang="en-US" sz="2400" dirty="0"/>
              <a:t>Post a picture of your grid in the slack thread at the end!</a:t>
            </a:r>
          </a:p>
          <a:p>
            <a:pPr marL="0" lvl="0" indent="0" algn="l" rtl="0">
              <a:lnSpc>
                <a:spcPct val="100000"/>
              </a:lnSpc>
              <a:spcBef>
                <a:spcPts val="720"/>
              </a:spcBef>
              <a:spcAft>
                <a:spcPts val="0"/>
              </a:spcAft>
              <a:buNone/>
            </a:pPr>
            <a:endParaRPr sz="2400" dirty="0"/>
          </a:p>
        </p:txBody>
      </p:sp>
      <p:sp>
        <p:nvSpPr>
          <p:cNvPr id="173" name="Google Shape;173;gb481b4cb6a_5_0"/>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2023</a:t>
            </a:r>
            <a:endParaRPr/>
          </a:p>
        </p:txBody>
      </p:sp>
      <p:sp>
        <p:nvSpPr>
          <p:cNvPr id="174" name="Google Shape;174;gb481b4cb6a_5_0"/>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 </a:t>
            </a:r>
            <a:endParaRPr/>
          </a:p>
        </p:txBody>
      </p:sp>
      <p:sp>
        <p:nvSpPr>
          <p:cNvPr id="175" name="Google Shape;175;gb481b4cb6a_5_0"/>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34</a:t>
            </a:fld>
            <a:endParaRPr/>
          </a:p>
        </p:txBody>
      </p:sp>
      <p:pic>
        <p:nvPicPr>
          <p:cNvPr id="2050" name="Picture 2">
            <a:extLst>
              <a:ext uri="{FF2B5EF4-FFF2-40B4-BE49-F238E27FC236}">
                <a16:creationId xmlns:a16="http://schemas.microsoft.com/office/drawing/2014/main" id="{B723556F-7706-42DE-B4BC-088F22E93DB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49299" y="245524"/>
            <a:ext cx="3188039" cy="30724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0D1D492-BF19-4874-BDBF-579C2DD7A14A}"/>
              </a:ext>
            </a:extLst>
          </p:cNvPr>
          <p:cNvPicPr>
            <a:picLocks noChangeAspect="1"/>
          </p:cNvPicPr>
          <p:nvPr/>
        </p:nvPicPr>
        <p:blipFill rotWithShape="1">
          <a:blip r:embed="rId4"/>
          <a:srcRect l="96" r="96"/>
          <a:stretch/>
        </p:blipFill>
        <p:spPr>
          <a:xfrm>
            <a:off x="8749299" y="3401885"/>
            <a:ext cx="3188039" cy="3188039"/>
          </a:xfrm>
          <a:prstGeom prst="rect">
            <a:avLst/>
          </a:prstGeom>
        </p:spPr>
      </p:pic>
    </p:spTree>
    <p:extLst>
      <p:ext uri="{BB962C8B-B14F-4D97-AF65-F5344CB8AC3E}">
        <p14:creationId xmlns:p14="http://schemas.microsoft.com/office/powerpoint/2010/main" val="2222127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Administrivia</a:t>
            </a:r>
          </a:p>
        </p:txBody>
      </p:sp>
      <p:sp>
        <p:nvSpPr>
          <p:cNvPr id="6" name="Content Placeholder 5"/>
          <p:cNvSpPr>
            <a:spLocks noGrp="1"/>
          </p:cNvSpPr>
          <p:nvPr>
            <p:ph idx="1"/>
          </p:nvPr>
        </p:nvSpPr>
        <p:spPr>
          <a:xfrm>
            <a:off x="639234" y="1033063"/>
            <a:ext cx="11195715" cy="5465459"/>
          </a:xfrm>
        </p:spPr>
        <p:txBody>
          <a:bodyPr>
            <a:normAutofit/>
          </a:bodyPr>
          <a:lstStyle/>
          <a:p>
            <a:r>
              <a:rPr lang="en-US" dirty="0"/>
              <a:t>Grades for A1 coming out tonight at latest</a:t>
            </a:r>
          </a:p>
          <a:p>
            <a:pPr lvl="1"/>
            <a:endParaRPr lang="en-US" dirty="0"/>
          </a:p>
          <a:p>
            <a:r>
              <a:rPr lang="en-US" dirty="0"/>
              <a:t>After studio this week think about/brainstorm team names (we need it for the web site – you will fill out a form due on Monday night)</a:t>
            </a:r>
          </a:p>
        </p:txBody>
      </p:sp>
      <p:sp>
        <p:nvSpPr>
          <p:cNvPr id="3" name="Date Placeholder 2"/>
          <p:cNvSpPr>
            <a:spLocks noGrp="1"/>
          </p:cNvSpPr>
          <p:nvPr>
            <p:ph type="dt" sz="half" idx="10"/>
          </p:nvPr>
        </p:nvSpPr>
        <p:spPr/>
        <p:txBody>
          <a:bodyPr/>
          <a:lstStyle/>
          <a:p>
            <a:r>
              <a:rPr lang="en-US"/>
              <a:t>Autumn 2023</a:t>
            </a:r>
          </a:p>
        </p:txBody>
      </p:sp>
      <p:sp>
        <p:nvSpPr>
          <p:cNvPr id="4" name="Footer Placeholder 3"/>
          <p:cNvSpPr>
            <a:spLocks noGrp="1"/>
          </p:cNvSpPr>
          <p:nvPr>
            <p:ph type="ftr" sz="quarter" idx="11"/>
          </p:nvPr>
        </p:nvSpPr>
        <p:spPr/>
        <p:txBody>
          <a:bodyPr/>
          <a:lstStyle/>
          <a:p>
            <a:r>
              <a:rPr lang="en-US" dirty="0" err="1"/>
              <a:t>dt+UX</a:t>
            </a:r>
            <a:r>
              <a:rPr lang="en-US" dirty="0"/>
              <a:t>: Design Thinking for User Experience Design, Prototyping &amp; Evaluation </a:t>
            </a:r>
          </a:p>
        </p:txBody>
      </p:sp>
      <p:sp>
        <p:nvSpPr>
          <p:cNvPr id="5" name="Slide Number Placeholder 4"/>
          <p:cNvSpPr>
            <a:spLocks noGrp="1"/>
          </p:cNvSpPr>
          <p:nvPr>
            <p:ph type="sldNum" sz="quarter" idx="12"/>
          </p:nvPr>
        </p:nvSpPr>
        <p:spPr/>
        <p:txBody>
          <a:bodyPr/>
          <a:lstStyle/>
          <a:p>
            <a:fld id="{63AA7834-23CB-3344-B42F-BB3C863F1847}" type="slidenum">
              <a:rPr lang="en-US" smtClean="0"/>
              <a:pPr/>
              <a:t>35</a:t>
            </a:fld>
            <a:endParaRPr lang="en-US"/>
          </a:p>
        </p:txBody>
      </p:sp>
    </p:spTree>
    <p:extLst>
      <p:ext uri="{BB962C8B-B14F-4D97-AF65-F5344CB8AC3E}">
        <p14:creationId xmlns:p14="http://schemas.microsoft.com/office/powerpoint/2010/main" val="9249198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Break</a:t>
            </a:r>
          </a:p>
        </p:txBody>
      </p:sp>
      <p:sp>
        <p:nvSpPr>
          <p:cNvPr id="6" name="Content Placeholder 5"/>
          <p:cNvSpPr>
            <a:spLocks noGrp="1"/>
          </p:cNvSpPr>
          <p:nvPr>
            <p:ph idx="1"/>
          </p:nvPr>
        </p:nvSpPr>
        <p:spPr>
          <a:xfrm>
            <a:off x="639234" y="1033063"/>
            <a:ext cx="11195715" cy="5465459"/>
          </a:xfrm>
        </p:spPr>
        <p:txBody>
          <a:bodyPr>
            <a:normAutofit/>
          </a:bodyPr>
          <a:lstStyle/>
          <a:p>
            <a:r>
              <a:rPr lang="en-US" dirty="0"/>
              <a:t>Complete your team norms (5-10 min)</a:t>
            </a:r>
          </a:p>
          <a:p>
            <a:pPr lvl="1"/>
            <a:endParaRPr lang="en-US" dirty="0"/>
          </a:p>
          <a:p>
            <a:r>
              <a:rPr lang="en-US" dirty="0"/>
              <a:t>This week’s assignment (~10-15 min)</a:t>
            </a:r>
          </a:p>
          <a:p>
            <a:pPr lvl="1"/>
            <a:r>
              <a:rPr lang="en-US" dirty="0"/>
              <a:t>work on your slides</a:t>
            </a:r>
          </a:p>
          <a:p>
            <a:pPr lvl="1"/>
            <a:r>
              <a:rPr lang="en-US" dirty="0"/>
              <a:t>CA will come around and give feedback</a:t>
            </a:r>
          </a:p>
        </p:txBody>
      </p:sp>
      <p:sp>
        <p:nvSpPr>
          <p:cNvPr id="3" name="Date Placeholder 2"/>
          <p:cNvSpPr>
            <a:spLocks noGrp="1"/>
          </p:cNvSpPr>
          <p:nvPr>
            <p:ph type="dt" sz="half" idx="10"/>
          </p:nvPr>
        </p:nvSpPr>
        <p:spPr/>
        <p:txBody>
          <a:bodyPr/>
          <a:lstStyle/>
          <a:p>
            <a:r>
              <a:rPr lang="en-US"/>
              <a:t>Autumn 2023</a:t>
            </a:r>
          </a:p>
        </p:txBody>
      </p:sp>
      <p:sp>
        <p:nvSpPr>
          <p:cNvPr id="4" name="Footer Placeholder 3"/>
          <p:cNvSpPr>
            <a:spLocks noGrp="1"/>
          </p:cNvSpPr>
          <p:nvPr>
            <p:ph type="ftr" sz="quarter" idx="11"/>
          </p:nvPr>
        </p:nvSpPr>
        <p:spPr/>
        <p:txBody>
          <a:bodyPr/>
          <a:lstStyle/>
          <a:p>
            <a:r>
              <a:rPr lang="en-US" dirty="0" err="1"/>
              <a:t>dt+UX</a:t>
            </a:r>
            <a:r>
              <a:rPr lang="en-US" dirty="0"/>
              <a:t>: Design Thinking for User Experience Design, Prototyping &amp; Evaluation </a:t>
            </a:r>
          </a:p>
        </p:txBody>
      </p:sp>
      <p:sp>
        <p:nvSpPr>
          <p:cNvPr id="5" name="Slide Number Placeholder 4"/>
          <p:cNvSpPr>
            <a:spLocks noGrp="1"/>
          </p:cNvSpPr>
          <p:nvPr>
            <p:ph type="sldNum" sz="quarter" idx="12"/>
          </p:nvPr>
        </p:nvSpPr>
        <p:spPr/>
        <p:txBody>
          <a:bodyPr/>
          <a:lstStyle/>
          <a:p>
            <a:fld id="{63AA7834-23CB-3344-B42F-BB3C863F1847}" type="slidenum">
              <a:rPr lang="en-US" smtClean="0"/>
              <a:pPr/>
              <a:t>36</a:t>
            </a:fld>
            <a:endParaRPr lang="en-US"/>
          </a:p>
        </p:txBody>
      </p:sp>
    </p:spTree>
    <p:extLst>
      <p:ext uri="{BB962C8B-B14F-4D97-AF65-F5344CB8AC3E}">
        <p14:creationId xmlns:p14="http://schemas.microsoft.com/office/powerpoint/2010/main" val="26284356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6310D3-1B3A-13AB-0671-367BDA26C2E7}"/>
              </a:ext>
            </a:extLst>
          </p:cNvPr>
          <p:cNvSpPr>
            <a:spLocks noGrp="1"/>
          </p:cNvSpPr>
          <p:nvPr>
            <p:ph type="title"/>
          </p:nvPr>
        </p:nvSpPr>
        <p:spPr/>
        <p:txBody>
          <a:bodyPr/>
          <a:lstStyle/>
          <a:p>
            <a:r>
              <a:rPr lang="en-US" dirty="0"/>
              <a:t>Values &amp; Ethics in Design</a:t>
            </a:r>
          </a:p>
        </p:txBody>
      </p:sp>
      <p:sp>
        <p:nvSpPr>
          <p:cNvPr id="3" name="Content Placeholder 2">
            <a:extLst>
              <a:ext uri="{FF2B5EF4-FFF2-40B4-BE49-F238E27FC236}">
                <a16:creationId xmlns:a16="http://schemas.microsoft.com/office/drawing/2014/main" id="{63EF46A2-21DE-1046-BC14-F9A3BE4DC878}"/>
              </a:ext>
            </a:extLst>
          </p:cNvPr>
          <p:cNvSpPr>
            <a:spLocks noGrp="1"/>
          </p:cNvSpPr>
          <p:nvPr>
            <p:ph idx="1"/>
          </p:nvPr>
        </p:nvSpPr>
        <p:spPr/>
        <p:txBody>
          <a:bodyPr/>
          <a:lstStyle/>
          <a:p>
            <a:r>
              <a:rPr lang="en-US" dirty="0"/>
              <a:t>Introduction</a:t>
            </a:r>
          </a:p>
          <a:p>
            <a:r>
              <a:rPr lang="en-US" dirty="0"/>
              <a:t>Value Sensitive Design (VSD)</a:t>
            </a:r>
          </a:p>
          <a:p>
            <a:r>
              <a:rPr lang="en-US" dirty="0"/>
              <a:t>Stakeholder Analysis</a:t>
            </a:r>
          </a:p>
          <a:p>
            <a:r>
              <a:rPr lang="en-US" dirty="0"/>
              <a:t>Value tensions</a:t>
            </a:r>
          </a:p>
          <a:p>
            <a:r>
              <a:rPr lang="en-US" dirty="0"/>
              <a:t>Further reading</a:t>
            </a:r>
          </a:p>
        </p:txBody>
      </p:sp>
      <p:sp>
        <p:nvSpPr>
          <p:cNvPr id="4" name="Date Placeholder 3">
            <a:extLst>
              <a:ext uri="{FF2B5EF4-FFF2-40B4-BE49-F238E27FC236}">
                <a16:creationId xmlns:a16="http://schemas.microsoft.com/office/drawing/2014/main" id="{F4BF15A7-BECD-50A4-730D-070CD1A26DE3}"/>
              </a:ext>
            </a:extLst>
          </p:cNvPr>
          <p:cNvSpPr>
            <a:spLocks noGrp="1"/>
          </p:cNvSpPr>
          <p:nvPr>
            <p:ph type="dt" sz="half" idx="10"/>
          </p:nvPr>
        </p:nvSpPr>
        <p:spPr/>
        <p:txBody>
          <a:bodyPr/>
          <a:lstStyle/>
          <a:p>
            <a:r>
              <a:rPr lang="en-US"/>
              <a:t>Autumn 2023</a:t>
            </a:r>
            <a:endParaRPr lang="en-US" dirty="0"/>
          </a:p>
        </p:txBody>
      </p:sp>
      <p:sp>
        <p:nvSpPr>
          <p:cNvPr id="5" name="Footer Placeholder 4">
            <a:extLst>
              <a:ext uri="{FF2B5EF4-FFF2-40B4-BE49-F238E27FC236}">
                <a16:creationId xmlns:a16="http://schemas.microsoft.com/office/drawing/2014/main" id="{64EDC0A0-A439-766F-55B3-458ACD485616}"/>
              </a:ext>
            </a:extLst>
          </p:cNvPr>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a:extLst>
              <a:ext uri="{FF2B5EF4-FFF2-40B4-BE49-F238E27FC236}">
                <a16:creationId xmlns:a16="http://schemas.microsoft.com/office/drawing/2014/main" id="{0846E7E3-A958-4307-619E-4DB7F25DAB72}"/>
              </a:ext>
            </a:extLst>
          </p:cNvPr>
          <p:cNvSpPr>
            <a:spLocks noGrp="1"/>
          </p:cNvSpPr>
          <p:nvPr>
            <p:ph type="sldNum" sz="quarter" idx="12"/>
          </p:nvPr>
        </p:nvSpPr>
        <p:spPr/>
        <p:txBody>
          <a:bodyPr/>
          <a:lstStyle/>
          <a:p>
            <a:fld id="{BAAF5C87-F9D2-5F40-9F3B-3AB33998CE64}" type="slidenum">
              <a:rPr lang="en-US" smtClean="0"/>
              <a:pPr/>
              <a:t>37</a:t>
            </a:fld>
            <a:endParaRPr lang="en-US" dirty="0"/>
          </a:p>
        </p:txBody>
      </p:sp>
    </p:spTree>
    <p:extLst>
      <p:ext uri="{BB962C8B-B14F-4D97-AF65-F5344CB8AC3E}">
        <p14:creationId xmlns:p14="http://schemas.microsoft.com/office/powerpoint/2010/main" val="407089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9953-FA54-524E-8B25-365D729AFB03}"/>
              </a:ext>
            </a:extLst>
          </p:cNvPr>
          <p:cNvSpPr>
            <a:spLocks noGrp="1"/>
          </p:cNvSpPr>
          <p:nvPr>
            <p:ph type="title"/>
          </p:nvPr>
        </p:nvSpPr>
        <p:spPr>
          <a:xfrm>
            <a:off x="639233" y="24999"/>
            <a:ext cx="11552767" cy="1143000"/>
          </a:xfrm>
        </p:spPr>
        <p:txBody>
          <a:bodyPr/>
          <a:lstStyle/>
          <a:p>
            <a:r>
              <a:rPr lang="en-US" dirty="0"/>
              <a:t>Values in Design</a:t>
            </a:r>
          </a:p>
        </p:txBody>
      </p:sp>
      <p:sp>
        <p:nvSpPr>
          <p:cNvPr id="3" name="Content Placeholder 2">
            <a:extLst>
              <a:ext uri="{FF2B5EF4-FFF2-40B4-BE49-F238E27FC236}">
                <a16:creationId xmlns:a16="http://schemas.microsoft.com/office/drawing/2014/main" id="{7EC82CCF-9D2D-9249-AECA-FC4947B25F8F}"/>
              </a:ext>
            </a:extLst>
          </p:cNvPr>
          <p:cNvSpPr>
            <a:spLocks noGrp="1"/>
          </p:cNvSpPr>
          <p:nvPr>
            <p:ph idx="1"/>
          </p:nvPr>
        </p:nvSpPr>
        <p:spPr>
          <a:xfrm>
            <a:off x="639233" y="1600200"/>
            <a:ext cx="11427967" cy="4724400"/>
          </a:xfrm>
        </p:spPr>
        <p:txBody>
          <a:bodyPr/>
          <a:lstStyle/>
          <a:p>
            <a:r>
              <a:rPr lang="en-US" dirty="0"/>
              <a:t>The artifacts we design embed values of the creators</a:t>
            </a:r>
          </a:p>
          <a:p>
            <a:pPr lvl="1"/>
            <a:r>
              <a:rPr lang="en-US" dirty="0"/>
              <a:t>whether we mean to or not…</a:t>
            </a:r>
          </a:p>
          <a:p>
            <a:r>
              <a:rPr lang="en-US" dirty="0"/>
              <a:t>Example: Springboard Video (2014)</a:t>
            </a:r>
          </a:p>
        </p:txBody>
      </p:sp>
      <p:sp>
        <p:nvSpPr>
          <p:cNvPr id="4" name="Date Placeholder 3">
            <a:extLst>
              <a:ext uri="{FF2B5EF4-FFF2-40B4-BE49-F238E27FC236}">
                <a16:creationId xmlns:a16="http://schemas.microsoft.com/office/drawing/2014/main" id="{7E621F3B-BFB2-004C-824B-0ADF282065B2}"/>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D9CDE84C-0DC8-254C-965F-4AAA8BCD3624}"/>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a:extLst>
              <a:ext uri="{FF2B5EF4-FFF2-40B4-BE49-F238E27FC236}">
                <a16:creationId xmlns:a16="http://schemas.microsoft.com/office/drawing/2014/main" id="{B69B5698-DE51-7740-A028-B7CD15D9F002}"/>
              </a:ext>
            </a:extLst>
          </p:cNvPr>
          <p:cNvSpPr>
            <a:spLocks noGrp="1"/>
          </p:cNvSpPr>
          <p:nvPr>
            <p:ph type="sldNum" sz="quarter" idx="12"/>
          </p:nvPr>
        </p:nvSpPr>
        <p:spPr/>
        <p:txBody>
          <a:bodyPr/>
          <a:lstStyle/>
          <a:p>
            <a:fld id="{BAAF5C87-F9D2-5F40-9F3B-3AB33998CE64}" type="slidenum">
              <a:rPr lang="en-US" smtClean="0"/>
              <a:pPr/>
              <a:t>38</a:t>
            </a:fld>
            <a:endParaRPr lang="en-US" dirty="0"/>
          </a:p>
        </p:txBody>
      </p:sp>
      <p:pic>
        <p:nvPicPr>
          <p:cNvPr id="16" name="Picture 15">
            <a:extLst>
              <a:ext uri="{FF2B5EF4-FFF2-40B4-BE49-F238E27FC236}">
                <a16:creationId xmlns:a16="http://schemas.microsoft.com/office/drawing/2014/main" id="{ACF327E2-0BA6-0644-A8FE-61206D410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2787"/>
            <a:ext cx="4889729" cy="2743200"/>
          </a:xfrm>
          <a:prstGeom prst="rect">
            <a:avLst/>
          </a:prstGeom>
        </p:spPr>
      </p:pic>
      <p:pic>
        <p:nvPicPr>
          <p:cNvPr id="18" name="Picture 17">
            <a:extLst>
              <a:ext uri="{FF2B5EF4-FFF2-40B4-BE49-F238E27FC236}">
                <a16:creationId xmlns:a16="http://schemas.microsoft.com/office/drawing/2014/main" id="{B7F2B904-7313-934C-83A8-3FA8BA5DB437}"/>
              </a:ext>
            </a:extLst>
          </p:cNvPr>
          <p:cNvPicPr>
            <a:picLocks/>
          </p:cNvPicPr>
          <p:nvPr/>
        </p:nvPicPr>
        <p:blipFill rotWithShape="1">
          <a:blip r:embed="rId4">
            <a:extLst>
              <a:ext uri="{28A0092B-C50C-407E-A947-70E740481C1C}">
                <a14:useLocalDpi xmlns:a14="http://schemas.microsoft.com/office/drawing/2010/main" val="0"/>
              </a:ext>
            </a:extLst>
          </a:blip>
          <a:srcRect r="-152"/>
          <a:stretch/>
        </p:blipFill>
        <p:spPr>
          <a:xfrm>
            <a:off x="0" y="3522787"/>
            <a:ext cx="4892040" cy="2743200"/>
          </a:xfrm>
          <a:prstGeom prst="rect">
            <a:avLst/>
          </a:prstGeom>
        </p:spPr>
      </p:pic>
      <p:pic>
        <p:nvPicPr>
          <p:cNvPr id="14" name="Picture 13">
            <a:extLst>
              <a:ext uri="{FF2B5EF4-FFF2-40B4-BE49-F238E27FC236}">
                <a16:creationId xmlns:a16="http://schemas.microsoft.com/office/drawing/2014/main" id="{139AEB2D-0AA3-0D4E-9D18-332DDCDB3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9729" y="3522787"/>
            <a:ext cx="4874607" cy="2743200"/>
          </a:xfrm>
          <a:prstGeom prst="rect">
            <a:avLst/>
          </a:prstGeom>
        </p:spPr>
      </p:pic>
      <p:pic>
        <p:nvPicPr>
          <p:cNvPr id="12" name="Picture 11">
            <a:extLst>
              <a:ext uri="{FF2B5EF4-FFF2-40B4-BE49-F238E27FC236}">
                <a16:creationId xmlns:a16="http://schemas.microsoft.com/office/drawing/2014/main" id="{2A5E9C6D-75CE-4841-A8AC-A71C8DA97B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7493" y="3522787"/>
            <a:ext cx="4881464" cy="2743200"/>
          </a:xfrm>
          <a:prstGeom prst="rect">
            <a:avLst/>
          </a:prstGeom>
        </p:spPr>
      </p:pic>
      <p:pic>
        <p:nvPicPr>
          <p:cNvPr id="10" name="Picture 9">
            <a:extLst>
              <a:ext uri="{FF2B5EF4-FFF2-40B4-BE49-F238E27FC236}">
                <a16:creationId xmlns:a16="http://schemas.microsoft.com/office/drawing/2014/main" id="{777E642B-8571-1042-88AA-78F5493DD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8957" y="2299437"/>
            <a:ext cx="2433043" cy="4558563"/>
          </a:xfrm>
          <a:prstGeom prst="rect">
            <a:avLst/>
          </a:prstGeom>
        </p:spPr>
      </p:pic>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8DCDCD27-3C6B-3949-BE8C-1F69E78CCFE6}"/>
                  </a:ext>
                </a:extLst>
              </p14:cNvPr>
              <p14:cNvContentPartPr/>
              <p14:nvPr/>
            </p14:nvContentPartPr>
            <p14:xfrm>
              <a:off x="9688399" y="3835470"/>
              <a:ext cx="2705040" cy="966960"/>
            </p14:xfrm>
          </p:contentPart>
        </mc:Choice>
        <mc:Fallback xmlns="">
          <p:pic>
            <p:nvPicPr>
              <p:cNvPr id="22" name="Ink 21">
                <a:extLst>
                  <a:ext uri="{FF2B5EF4-FFF2-40B4-BE49-F238E27FC236}">
                    <a16:creationId xmlns:a16="http://schemas.microsoft.com/office/drawing/2014/main" id="{8DCDCD27-3C6B-3949-BE8C-1F69E78CCFE6}"/>
                  </a:ext>
                </a:extLst>
              </p:cNvPr>
              <p:cNvPicPr/>
              <p:nvPr/>
            </p:nvPicPr>
            <p:blipFill>
              <a:blip r:embed="rId9"/>
              <a:stretch>
                <a:fillRect/>
              </a:stretch>
            </p:blipFill>
            <p:spPr>
              <a:xfrm>
                <a:off x="9675799" y="3822870"/>
                <a:ext cx="2730240" cy="991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FADC5301-9D83-4741-A64F-473ABF0FC66D}"/>
                  </a:ext>
                </a:extLst>
              </p14:cNvPr>
              <p14:cNvContentPartPr/>
              <p14:nvPr/>
            </p14:nvContentPartPr>
            <p14:xfrm>
              <a:off x="9553039" y="2887950"/>
              <a:ext cx="2869560" cy="803160"/>
            </p14:xfrm>
          </p:contentPart>
        </mc:Choice>
        <mc:Fallback xmlns="">
          <p:pic>
            <p:nvPicPr>
              <p:cNvPr id="23" name="Ink 22">
                <a:extLst>
                  <a:ext uri="{FF2B5EF4-FFF2-40B4-BE49-F238E27FC236}">
                    <a16:creationId xmlns:a16="http://schemas.microsoft.com/office/drawing/2014/main" id="{FADC5301-9D83-4741-A64F-473ABF0FC66D}"/>
                  </a:ext>
                </a:extLst>
              </p:cNvPr>
              <p:cNvPicPr/>
              <p:nvPr/>
            </p:nvPicPr>
            <p:blipFill>
              <a:blip r:embed="rId11"/>
              <a:stretch>
                <a:fillRect/>
              </a:stretch>
            </p:blipFill>
            <p:spPr>
              <a:xfrm>
                <a:off x="9540439" y="2875350"/>
                <a:ext cx="2894400" cy="82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956C3555-34B2-0B45-B64C-EBB13EC4BD16}"/>
                  </a:ext>
                </a:extLst>
              </p14:cNvPr>
              <p14:cNvContentPartPr/>
              <p14:nvPr/>
            </p14:nvContentPartPr>
            <p14:xfrm>
              <a:off x="9539719" y="5004030"/>
              <a:ext cx="3127320" cy="932040"/>
            </p14:xfrm>
          </p:contentPart>
        </mc:Choice>
        <mc:Fallback xmlns="">
          <p:pic>
            <p:nvPicPr>
              <p:cNvPr id="24" name="Ink 23">
                <a:extLst>
                  <a:ext uri="{FF2B5EF4-FFF2-40B4-BE49-F238E27FC236}">
                    <a16:creationId xmlns:a16="http://schemas.microsoft.com/office/drawing/2014/main" id="{956C3555-34B2-0B45-B64C-EBB13EC4BD16}"/>
                  </a:ext>
                </a:extLst>
              </p:cNvPr>
              <p:cNvPicPr/>
              <p:nvPr/>
            </p:nvPicPr>
            <p:blipFill>
              <a:blip r:embed="rId13"/>
              <a:stretch>
                <a:fillRect/>
              </a:stretch>
            </p:blipFill>
            <p:spPr>
              <a:xfrm>
                <a:off x="9527479" y="4991430"/>
                <a:ext cx="3152160" cy="957240"/>
              </a:xfrm>
              <a:prstGeom prst="rect">
                <a:avLst/>
              </a:prstGeom>
            </p:spPr>
          </p:pic>
        </mc:Fallback>
      </mc:AlternateContent>
    </p:spTree>
    <p:extLst>
      <p:ext uri="{BB962C8B-B14F-4D97-AF65-F5344CB8AC3E}">
        <p14:creationId xmlns:p14="http://schemas.microsoft.com/office/powerpoint/2010/main" val="4087159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9953-FA54-524E-8B25-365D729AFB03}"/>
              </a:ext>
            </a:extLst>
          </p:cNvPr>
          <p:cNvSpPr>
            <a:spLocks noGrp="1"/>
          </p:cNvSpPr>
          <p:nvPr>
            <p:ph type="title"/>
          </p:nvPr>
        </p:nvSpPr>
        <p:spPr>
          <a:xfrm>
            <a:off x="639233" y="24999"/>
            <a:ext cx="11552767" cy="1143000"/>
          </a:xfrm>
        </p:spPr>
        <p:txBody>
          <a:bodyPr/>
          <a:lstStyle/>
          <a:p>
            <a:r>
              <a:rPr lang="en-US" dirty="0"/>
              <a:t>Values in Design</a:t>
            </a:r>
          </a:p>
        </p:txBody>
      </p:sp>
      <p:sp>
        <p:nvSpPr>
          <p:cNvPr id="3" name="Content Placeholder 2">
            <a:extLst>
              <a:ext uri="{FF2B5EF4-FFF2-40B4-BE49-F238E27FC236}">
                <a16:creationId xmlns:a16="http://schemas.microsoft.com/office/drawing/2014/main" id="{7EC82CCF-9D2D-9249-AECA-FC4947B25F8F}"/>
              </a:ext>
            </a:extLst>
          </p:cNvPr>
          <p:cNvSpPr>
            <a:spLocks noGrp="1"/>
          </p:cNvSpPr>
          <p:nvPr>
            <p:ph idx="1"/>
          </p:nvPr>
        </p:nvSpPr>
        <p:spPr>
          <a:xfrm>
            <a:off x="639233" y="1600200"/>
            <a:ext cx="11427967" cy="4724400"/>
          </a:xfrm>
        </p:spPr>
        <p:txBody>
          <a:bodyPr/>
          <a:lstStyle/>
          <a:p>
            <a:r>
              <a:rPr lang="en-US" dirty="0"/>
              <a:t>The artifacts we design embed values of the creators</a:t>
            </a:r>
          </a:p>
          <a:p>
            <a:pPr lvl="1"/>
            <a:r>
              <a:rPr lang="en-US" dirty="0"/>
              <a:t>whether we mean to or not…</a:t>
            </a:r>
          </a:p>
          <a:p>
            <a:r>
              <a:rPr lang="en-US" dirty="0"/>
              <a:t>Example: Springboard Video (2014)</a:t>
            </a:r>
          </a:p>
          <a:p>
            <a:r>
              <a:rPr lang="en-US" dirty="0"/>
              <a:t>Chimamanda Ngozi Adichie (author) says:</a:t>
            </a:r>
          </a:p>
          <a:p>
            <a:pPr marL="917575" indent="0">
              <a:buNone/>
            </a:pPr>
            <a:r>
              <a:rPr lang="en-US" sz="3200" i="1" dirty="0"/>
              <a:t>“The single story creates stereotypes… not that they are untrue, but that they are incomplete. They make one story become the only story.”</a:t>
            </a:r>
          </a:p>
          <a:p>
            <a:pPr marL="917575" indent="0">
              <a:buNone/>
            </a:pPr>
            <a:r>
              <a:rPr lang="en-US" sz="3200" dirty="0">
                <a:solidFill>
                  <a:srgbClr val="FFC000"/>
                </a:solidFill>
                <a:hlinkClick r:id="rId3">
                  <a:extLst>
                    <a:ext uri="{A12FA001-AC4F-418D-AE19-62706E023703}">
                      <ahyp:hlinkClr xmlns:ahyp="http://schemas.microsoft.com/office/drawing/2018/hyperlinkcolor" val="tx"/>
                    </a:ext>
                  </a:extLst>
                </a:hlinkClick>
              </a:rPr>
              <a:t>“The danger of a single story”</a:t>
            </a:r>
            <a:r>
              <a:rPr lang="en-US" sz="3200" dirty="0">
                <a:solidFill>
                  <a:srgbClr val="FFC000"/>
                </a:solidFill>
              </a:rPr>
              <a:t>, </a:t>
            </a:r>
            <a:r>
              <a:rPr lang="en-US" sz="3200" dirty="0" err="1"/>
              <a:t>TEDGlobal</a:t>
            </a:r>
            <a:r>
              <a:rPr lang="en-US" sz="3200" dirty="0"/>
              <a:t> 2009</a:t>
            </a:r>
          </a:p>
        </p:txBody>
      </p:sp>
      <p:sp>
        <p:nvSpPr>
          <p:cNvPr id="4" name="Date Placeholder 3">
            <a:extLst>
              <a:ext uri="{FF2B5EF4-FFF2-40B4-BE49-F238E27FC236}">
                <a16:creationId xmlns:a16="http://schemas.microsoft.com/office/drawing/2014/main" id="{7E621F3B-BFB2-004C-824B-0ADF282065B2}"/>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D9CDE84C-0DC8-254C-965F-4AAA8BCD3624}"/>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a:extLst>
              <a:ext uri="{FF2B5EF4-FFF2-40B4-BE49-F238E27FC236}">
                <a16:creationId xmlns:a16="http://schemas.microsoft.com/office/drawing/2014/main" id="{B69B5698-DE51-7740-A028-B7CD15D9F002}"/>
              </a:ext>
            </a:extLst>
          </p:cNvPr>
          <p:cNvSpPr>
            <a:spLocks noGrp="1"/>
          </p:cNvSpPr>
          <p:nvPr>
            <p:ph type="sldNum" sz="quarter" idx="12"/>
          </p:nvPr>
        </p:nvSpPr>
        <p:spPr/>
        <p:txBody>
          <a:bodyPr/>
          <a:lstStyle/>
          <a:p>
            <a:fld id="{BAAF5C87-F9D2-5F40-9F3B-3AB33998CE64}" type="slidenum">
              <a:rPr lang="en-US" smtClean="0"/>
              <a:pPr/>
              <a:t>39</a:t>
            </a:fld>
            <a:endParaRPr lang="en-US" dirty="0"/>
          </a:p>
        </p:txBody>
      </p:sp>
    </p:spTree>
    <p:extLst>
      <p:ext uri="{BB962C8B-B14F-4D97-AF65-F5344CB8AC3E}">
        <p14:creationId xmlns:p14="http://schemas.microsoft.com/office/powerpoint/2010/main" val="1427269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n-US" dirty="0"/>
              <a:t>Design Exploration</a:t>
            </a:r>
          </a:p>
        </p:txBody>
      </p:sp>
      <p:sp>
        <p:nvSpPr>
          <p:cNvPr id="2" name="TextBox 1"/>
          <p:cNvSpPr txBox="1"/>
          <p:nvPr/>
        </p:nvSpPr>
        <p:spPr>
          <a:xfrm>
            <a:off x="809386" y="6195813"/>
            <a:ext cx="11382614" cy="276997"/>
          </a:xfrm>
          <a:prstGeom prst="rect">
            <a:avLst/>
          </a:prstGeom>
          <a:noFill/>
        </p:spPr>
        <p:txBody>
          <a:bodyPr wrap="square" lIns="91438" tIns="45719" rIns="91438" bIns="45719" rtlCol="0">
            <a:spAutoFit/>
          </a:bodyPr>
          <a:lstStyle/>
          <a:p>
            <a:r>
              <a:rPr lang="en-US" sz="1200" b="1" i="1" dirty="0">
                <a:solidFill>
                  <a:schemeClr val="tx1">
                    <a:lumMod val="65000"/>
                  </a:schemeClr>
                </a:solidFill>
                <a:latin typeface="Arial" charset="0"/>
                <a:cs typeface="Arial" charset="0"/>
              </a:rPr>
              <a:t>* slides marked Buxton are courtesy of Bill Buxton, from his talk </a:t>
            </a:r>
            <a:r>
              <a:rPr lang="ja-JP" altLang="en-US" sz="1200" i="1" dirty="0">
                <a:solidFill>
                  <a:schemeClr val="tx1">
                    <a:lumMod val="65000"/>
                  </a:schemeClr>
                </a:solidFill>
                <a:latin typeface="Arial Black" charset="0"/>
              </a:rPr>
              <a:t>“</a:t>
            </a:r>
            <a:r>
              <a:rPr lang="en-US" sz="1200" b="1" i="1" dirty="0">
                <a:solidFill>
                  <a:schemeClr val="tx1">
                    <a:lumMod val="65000"/>
                  </a:schemeClr>
                </a:solidFill>
                <a:latin typeface="Arial" charset="0"/>
                <a:cs typeface="Arial" charset="0"/>
              </a:rPr>
              <a:t>Why I Love the iPod, iPhone, Wii and Google</a:t>
            </a:r>
            <a:r>
              <a:rPr lang="ja-JP" altLang="en-US" sz="1200" b="1" i="1" dirty="0">
                <a:solidFill>
                  <a:schemeClr val="tx1">
                    <a:lumMod val="65000"/>
                  </a:schemeClr>
                </a:solidFill>
                <a:latin typeface="Arial" charset="0"/>
                <a:cs typeface="Arial" charset="0"/>
              </a:rPr>
              <a:t>”</a:t>
            </a:r>
            <a:r>
              <a:rPr lang="en-US" sz="1200" b="1" i="1" dirty="0">
                <a:solidFill>
                  <a:schemeClr val="tx1">
                    <a:lumMod val="65000"/>
                  </a:schemeClr>
                </a:solidFill>
                <a:latin typeface="Arial" charset="0"/>
                <a:cs typeface="Arial" charset="0"/>
              </a:rPr>
              <a:t>, remix </a:t>
            </a:r>
            <a:r>
              <a:rPr lang="en-US" sz="1200" b="1" i="1" dirty="0" err="1">
                <a:solidFill>
                  <a:schemeClr val="tx1">
                    <a:lumMod val="65000"/>
                  </a:schemeClr>
                </a:solidFill>
                <a:latin typeface="Arial" charset="0"/>
                <a:cs typeface="Arial" charset="0"/>
              </a:rPr>
              <a:t>uk</a:t>
            </a:r>
            <a:r>
              <a:rPr lang="en-US" sz="1200" b="1" i="1" dirty="0">
                <a:solidFill>
                  <a:schemeClr val="tx1">
                    <a:lumMod val="65000"/>
                  </a:schemeClr>
                </a:solidFill>
                <a:latin typeface="Arial" charset="0"/>
                <a:cs typeface="Arial" charset="0"/>
              </a:rPr>
              <a:t>, 18-19 Sept. 2008, Brighton</a:t>
            </a:r>
            <a:endParaRPr lang="en-US" sz="1200" i="1" dirty="0">
              <a:solidFill>
                <a:schemeClr val="tx1">
                  <a:lumMod val="65000"/>
                </a:schemeClr>
              </a:solidFill>
            </a:endParaRPr>
          </a:p>
        </p:txBody>
      </p:sp>
      <p:sp>
        <p:nvSpPr>
          <p:cNvPr id="5" name="Text Box 3"/>
          <p:cNvSpPr txBox="1">
            <a:spLocks noChangeArrowheads="1"/>
          </p:cNvSpPr>
          <p:nvPr/>
        </p:nvSpPr>
        <p:spPr bwMode="auto">
          <a:xfrm>
            <a:off x="809386" y="5699645"/>
            <a:ext cx="6400800" cy="46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11, 2023</a:t>
            </a:r>
          </a:p>
        </p:txBody>
      </p:sp>
    </p:spTree>
    <p:extLst>
      <p:ext uri="{BB962C8B-B14F-4D97-AF65-F5344CB8AC3E}">
        <p14:creationId xmlns:p14="http://schemas.microsoft.com/office/powerpoint/2010/main" val="26882968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What are values?</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2023</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40</a:t>
            </a:fld>
            <a:endParaRPr lang="en-US"/>
          </a:p>
        </p:txBody>
      </p:sp>
      <p:pic>
        <p:nvPicPr>
          <p:cNvPr id="1026" name="Picture 2" descr="Value Sensitive Design: Shaping Technology with Moral Imagination (Mit  Press): Friedman, Batya, Hendry, David G.: 9780262039536: Amazon.com: Books">
            <a:extLst>
              <a:ext uri="{FF2B5EF4-FFF2-40B4-BE49-F238E27FC236}">
                <a16:creationId xmlns:a16="http://schemas.microsoft.com/office/drawing/2014/main" id="{47D1DBED-E5E5-8E62-19BE-96BBD2D5B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6395" y="434932"/>
            <a:ext cx="3668770" cy="542776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5391DDFF-F04B-38B4-5D5F-88CF20681411}"/>
              </a:ext>
            </a:extLst>
          </p:cNvPr>
          <p:cNvSpPr>
            <a:spLocks noGrp="1"/>
          </p:cNvSpPr>
          <p:nvPr>
            <p:ph idx="1"/>
          </p:nvPr>
        </p:nvSpPr>
        <p:spPr>
          <a:xfrm>
            <a:off x="639235" y="2341495"/>
            <a:ext cx="6605523" cy="1970903"/>
          </a:xfrm>
        </p:spPr>
        <p:txBody>
          <a:bodyPr/>
          <a:lstStyle/>
          <a:p>
            <a:pPr marL="0" indent="0">
              <a:buNone/>
            </a:pPr>
            <a:r>
              <a:rPr lang="en-US" sz="4000" i="1" dirty="0"/>
              <a:t>“what is important to people in their lives, with a focus on ethics and morality”</a:t>
            </a:r>
          </a:p>
          <a:p>
            <a:pPr marL="0" indent="0">
              <a:buNone/>
            </a:pPr>
            <a:endParaRPr lang="en-US" sz="2800" i="1" dirty="0"/>
          </a:p>
          <a:p>
            <a:pPr marL="0" indent="0">
              <a:buNone/>
            </a:pPr>
            <a:endParaRPr lang="en-US" sz="2800" dirty="0"/>
          </a:p>
        </p:txBody>
      </p:sp>
      <p:pic>
        <p:nvPicPr>
          <p:cNvPr id="1028" name="Picture 4" descr="Expired) Yahoo! Seminar Series: Batya Friedman | Happening @ Michigan">
            <a:extLst>
              <a:ext uri="{FF2B5EF4-FFF2-40B4-BE49-F238E27FC236}">
                <a16:creationId xmlns:a16="http://schemas.microsoft.com/office/drawing/2014/main" id="{0B16B303-46DC-7D29-3A32-552966F516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855"/>
          <a:stretch/>
        </p:blipFill>
        <p:spPr bwMode="auto">
          <a:xfrm>
            <a:off x="7095007" y="4086539"/>
            <a:ext cx="2179363" cy="221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183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How does technology embed values?</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2023</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41</a:t>
            </a:fld>
            <a:endParaRPr lang="en-US"/>
          </a:p>
        </p:txBody>
      </p:sp>
      <p:sp>
        <p:nvSpPr>
          <p:cNvPr id="9" name="Content Placeholder 2">
            <a:extLst>
              <a:ext uri="{FF2B5EF4-FFF2-40B4-BE49-F238E27FC236}">
                <a16:creationId xmlns:a16="http://schemas.microsoft.com/office/drawing/2014/main" id="{5391DDFF-F04B-38B4-5D5F-88CF20681411}"/>
              </a:ext>
            </a:extLst>
          </p:cNvPr>
          <p:cNvSpPr>
            <a:spLocks noGrp="1"/>
          </p:cNvSpPr>
          <p:nvPr>
            <p:ph idx="1"/>
          </p:nvPr>
        </p:nvSpPr>
        <p:spPr>
          <a:xfrm>
            <a:off x="358348" y="1796906"/>
            <a:ext cx="5100344" cy="3444565"/>
          </a:xfrm>
        </p:spPr>
        <p:txBody>
          <a:bodyPr/>
          <a:lstStyle/>
          <a:p>
            <a:pPr>
              <a:spcAft>
                <a:spcPts val="1200"/>
              </a:spcAft>
            </a:pPr>
            <a:r>
              <a:rPr lang="en-US" sz="2800" dirty="0"/>
              <a:t>Humans shape the design of technology</a:t>
            </a:r>
          </a:p>
          <a:p>
            <a:pPr>
              <a:spcAft>
                <a:spcPts val="1200"/>
              </a:spcAft>
            </a:pPr>
            <a:r>
              <a:rPr lang="en-US" sz="2800" dirty="0"/>
              <a:t>Technology in turn shapes human experience and society</a:t>
            </a:r>
          </a:p>
        </p:txBody>
      </p:sp>
      <p:pic>
        <p:nvPicPr>
          <p:cNvPr id="5" name="Picture 4" descr="A drawing of a plant&#10;&#10;Description automatically generated">
            <a:extLst>
              <a:ext uri="{FF2B5EF4-FFF2-40B4-BE49-F238E27FC236}">
                <a16:creationId xmlns:a16="http://schemas.microsoft.com/office/drawing/2014/main" id="{4DFE1C33-9B6E-7FAA-1123-A264ACFA0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11" y="1371599"/>
            <a:ext cx="5872800" cy="4422079"/>
          </a:xfrm>
          <a:prstGeom prst="rect">
            <a:avLst/>
          </a:prstGeom>
        </p:spPr>
      </p:pic>
    </p:spTree>
    <p:extLst>
      <p:ext uri="{BB962C8B-B14F-4D97-AF65-F5344CB8AC3E}">
        <p14:creationId xmlns:p14="http://schemas.microsoft.com/office/powerpoint/2010/main" val="2480051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How does technology embed values?</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2023</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42</a:t>
            </a:fld>
            <a:endParaRPr lang="en-US"/>
          </a:p>
        </p:txBody>
      </p:sp>
      <p:sp>
        <p:nvSpPr>
          <p:cNvPr id="9" name="Content Placeholder 2">
            <a:extLst>
              <a:ext uri="{FF2B5EF4-FFF2-40B4-BE49-F238E27FC236}">
                <a16:creationId xmlns:a16="http://schemas.microsoft.com/office/drawing/2014/main" id="{5391DDFF-F04B-38B4-5D5F-88CF20681411}"/>
              </a:ext>
            </a:extLst>
          </p:cNvPr>
          <p:cNvSpPr>
            <a:spLocks noGrp="1"/>
          </p:cNvSpPr>
          <p:nvPr>
            <p:ph idx="1"/>
          </p:nvPr>
        </p:nvSpPr>
        <p:spPr>
          <a:xfrm>
            <a:off x="358348" y="1796906"/>
            <a:ext cx="5100344" cy="3444565"/>
          </a:xfrm>
        </p:spPr>
        <p:txBody>
          <a:bodyPr/>
          <a:lstStyle/>
          <a:p>
            <a:pPr>
              <a:spcAft>
                <a:spcPts val="1200"/>
              </a:spcAft>
            </a:pPr>
            <a:r>
              <a:rPr lang="en-US" sz="2800" dirty="0"/>
              <a:t>Humans shape the design of technology</a:t>
            </a:r>
          </a:p>
          <a:p>
            <a:pPr>
              <a:spcAft>
                <a:spcPts val="1200"/>
              </a:spcAft>
            </a:pPr>
            <a:r>
              <a:rPr lang="en-US" sz="2800" dirty="0"/>
              <a:t>Technology in turn shapes human experience and society</a:t>
            </a:r>
          </a:p>
          <a:p>
            <a:pPr>
              <a:spcAft>
                <a:spcPts val="1200"/>
              </a:spcAft>
            </a:pPr>
            <a:r>
              <a:rPr lang="en-US" sz="2800" dirty="0"/>
              <a:t>This occurs at multiple scales</a:t>
            </a:r>
          </a:p>
          <a:p>
            <a:pPr marL="0" indent="0">
              <a:spcAft>
                <a:spcPts val="1200"/>
              </a:spcAft>
              <a:buNone/>
            </a:pPr>
            <a:endParaRPr lang="en-US" sz="2800" dirty="0"/>
          </a:p>
        </p:txBody>
      </p:sp>
      <p:pic>
        <p:nvPicPr>
          <p:cNvPr id="4" name="Picture 3" descr="A diagram of the levels of human experience&#10;&#10;Description automatically generated">
            <a:extLst>
              <a:ext uri="{FF2B5EF4-FFF2-40B4-BE49-F238E27FC236}">
                <a16:creationId xmlns:a16="http://schemas.microsoft.com/office/drawing/2014/main" id="{565F0EA7-A767-4297-1FDF-C96423A50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680" y="1151754"/>
            <a:ext cx="6337972" cy="4941356"/>
          </a:xfrm>
          <a:prstGeom prst="rect">
            <a:avLst/>
          </a:prstGeom>
        </p:spPr>
      </p:pic>
    </p:spTree>
    <p:extLst>
      <p:ext uri="{BB962C8B-B14F-4D97-AF65-F5344CB8AC3E}">
        <p14:creationId xmlns:p14="http://schemas.microsoft.com/office/powerpoint/2010/main" val="229482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Stakeholder analysis</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2023</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43</a:t>
            </a:fld>
            <a:endParaRPr lang="en-US"/>
          </a:p>
        </p:txBody>
      </p:sp>
      <p:sp>
        <p:nvSpPr>
          <p:cNvPr id="9" name="Content Placeholder 2">
            <a:extLst>
              <a:ext uri="{FF2B5EF4-FFF2-40B4-BE49-F238E27FC236}">
                <a16:creationId xmlns:a16="http://schemas.microsoft.com/office/drawing/2014/main" id="{5391DDFF-F04B-38B4-5D5F-88CF20681411}"/>
              </a:ext>
            </a:extLst>
          </p:cNvPr>
          <p:cNvSpPr>
            <a:spLocks noGrp="1"/>
          </p:cNvSpPr>
          <p:nvPr>
            <p:ph idx="1"/>
          </p:nvPr>
        </p:nvSpPr>
        <p:spPr>
          <a:xfrm>
            <a:off x="639235" y="1351312"/>
            <a:ext cx="11084010" cy="4155376"/>
          </a:xfrm>
        </p:spPr>
        <p:txBody>
          <a:bodyPr/>
          <a:lstStyle/>
          <a:p>
            <a:pPr marL="0" indent="0">
              <a:buNone/>
            </a:pPr>
            <a:r>
              <a:rPr lang="en-US" sz="2800" b="1" dirty="0"/>
              <a:t>Whose values are being considered?</a:t>
            </a:r>
            <a:endParaRPr lang="en-US" sz="2800" b="1" i="1" dirty="0">
              <a:solidFill>
                <a:srgbClr val="E5642F"/>
              </a:solidFill>
            </a:endParaRPr>
          </a:p>
          <a:p>
            <a:pPr marL="0" indent="0">
              <a:buNone/>
            </a:pPr>
            <a:r>
              <a:rPr lang="en-US" sz="2800" i="1" dirty="0">
                <a:solidFill>
                  <a:srgbClr val="FFC000"/>
                </a:solidFill>
              </a:rPr>
              <a:t>Direct stakeholders</a:t>
            </a:r>
            <a:r>
              <a:rPr lang="en-US" sz="2800" i="1" dirty="0">
                <a:solidFill>
                  <a:srgbClr val="E5642F"/>
                </a:solidFill>
              </a:rPr>
              <a:t>	</a:t>
            </a:r>
            <a:r>
              <a:rPr lang="en-US" sz="2800" dirty="0"/>
              <a:t>people interacting directly with a technology</a:t>
            </a:r>
          </a:p>
          <a:p>
            <a:pPr marL="0" indent="0">
              <a:buNone/>
            </a:pPr>
            <a:r>
              <a:rPr lang="en-US" sz="2800" i="1" dirty="0">
                <a:solidFill>
                  <a:srgbClr val="FFC000"/>
                </a:solidFill>
              </a:rPr>
              <a:t>Indirect stakeholders</a:t>
            </a:r>
            <a:r>
              <a:rPr lang="en-US" sz="2800" i="1" dirty="0">
                <a:solidFill>
                  <a:srgbClr val="E5642F"/>
                </a:solidFill>
              </a:rPr>
              <a:t>	</a:t>
            </a:r>
            <a:r>
              <a:rPr lang="en-US" sz="2800" dirty="0"/>
              <a:t>people who are affected by the technology, 				but don’t interact directly with it</a:t>
            </a:r>
          </a:p>
        </p:txBody>
      </p:sp>
      <p:sp>
        <p:nvSpPr>
          <p:cNvPr id="5" name="TextBox 4">
            <a:extLst>
              <a:ext uri="{FF2B5EF4-FFF2-40B4-BE49-F238E27FC236}">
                <a16:creationId xmlns:a16="http://schemas.microsoft.com/office/drawing/2014/main" id="{D507A3BC-8426-9833-23FB-47954278443A}"/>
              </a:ext>
            </a:extLst>
          </p:cNvPr>
          <p:cNvSpPr txBox="1"/>
          <p:nvPr/>
        </p:nvSpPr>
        <p:spPr>
          <a:xfrm>
            <a:off x="3200400" y="2570205"/>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41040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Stakeholder analysis</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2023</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44</a:t>
            </a:fld>
            <a:endParaRPr lang="en-US"/>
          </a:p>
        </p:txBody>
      </p:sp>
      <p:sp>
        <p:nvSpPr>
          <p:cNvPr id="9" name="Content Placeholder 2">
            <a:extLst>
              <a:ext uri="{FF2B5EF4-FFF2-40B4-BE49-F238E27FC236}">
                <a16:creationId xmlns:a16="http://schemas.microsoft.com/office/drawing/2014/main" id="{5391DDFF-F04B-38B4-5D5F-88CF20681411}"/>
              </a:ext>
            </a:extLst>
          </p:cNvPr>
          <p:cNvSpPr>
            <a:spLocks noGrp="1"/>
          </p:cNvSpPr>
          <p:nvPr>
            <p:ph idx="1"/>
          </p:nvPr>
        </p:nvSpPr>
        <p:spPr>
          <a:xfrm>
            <a:off x="639235" y="1351312"/>
            <a:ext cx="11084010" cy="4155376"/>
          </a:xfrm>
        </p:spPr>
        <p:txBody>
          <a:bodyPr/>
          <a:lstStyle/>
          <a:p>
            <a:pPr marL="0" indent="0">
              <a:buNone/>
            </a:pPr>
            <a:r>
              <a:rPr lang="en-US" sz="2800" b="1" dirty="0"/>
              <a:t>Whose values are being considered?</a:t>
            </a:r>
            <a:endParaRPr lang="en-US" sz="2800" b="1" i="1" dirty="0">
              <a:solidFill>
                <a:srgbClr val="E5642F"/>
              </a:solidFill>
            </a:endParaRPr>
          </a:p>
          <a:p>
            <a:pPr marL="0" indent="0">
              <a:buNone/>
            </a:pPr>
            <a:r>
              <a:rPr lang="en-US" sz="2800" i="1" dirty="0">
                <a:solidFill>
                  <a:srgbClr val="FFC000"/>
                </a:solidFill>
              </a:rPr>
              <a:t>Direct stakeholders</a:t>
            </a:r>
            <a:r>
              <a:rPr lang="en-US" sz="2800" i="1" dirty="0">
                <a:solidFill>
                  <a:srgbClr val="E5642F"/>
                </a:solidFill>
              </a:rPr>
              <a:t>	</a:t>
            </a:r>
            <a:r>
              <a:rPr lang="en-US" sz="2800" dirty="0"/>
              <a:t>people interacting directly with a technology</a:t>
            </a:r>
          </a:p>
          <a:p>
            <a:pPr marL="0" indent="0">
              <a:buNone/>
            </a:pPr>
            <a:r>
              <a:rPr lang="en-US" sz="2800" i="1" dirty="0">
                <a:solidFill>
                  <a:srgbClr val="FFC000"/>
                </a:solidFill>
              </a:rPr>
              <a:t>Indirect stakeholders</a:t>
            </a:r>
            <a:r>
              <a:rPr lang="en-US" sz="2800" i="1" dirty="0">
                <a:solidFill>
                  <a:srgbClr val="E5642F"/>
                </a:solidFill>
              </a:rPr>
              <a:t>	</a:t>
            </a:r>
            <a:r>
              <a:rPr lang="en-US" sz="2800" dirty="0"/>
              <a:t>people who are affected by the technology, 				but don’t interact directly with it</a:t>
            </a:r>
          </a:p>
          <a:p>
            <a:pPr marL="0" indent="0">
              <a:buNone/>
            </a:pPr>
            <a:endParaRPr lang="en-US" sz="2800" i="1" dirty="0"/>
          </a:p>
          <a:p>
            <a:pPr marL="0" indent="0">
              <a:buNone/>
            </a:pPr>
            <a:r>
              <a:rPr lang="en-US" sz="2800" b="1" dirty="0"/>
              <a:t>Example: </a:t>
            </a:r>
            <a:r>
              <a:rPr lang="en-US" sz="2800" dirty="0"/>
              <a:t>electronic health record systems</a:t>
            </a:r>
          </a:p>
          <a:p>
            <a:pPr marL="0" indent="0">
              <a:buNone/>
            </a:pPr>
            <a:r>
              <a:rPr lang="en-US" sz="2800" i="1" dirty="0">
                <a:solidFill>
                  <a:srgbClr val="FFC000"/>
                </a:solidFill>
              </a:rPr>
              <a:t>Direct stakeholders</a:t>
            </a:r>
            <a:r>
              <a:rPr lang="en-US" sz="2800" i="1" dirty="0">
                <a:solidFill>
                  <a:srgbClr val="E5642F"/>
                </a:solidFill>
              </a:rPr>
              <a:t>	</a:t>
            </a:r>
            <a:r>
              <a:rPr lang="en-US" sz="2800" dirty="0"/>
              <a:t>doctors, insurance agents, nurses</a:t>
            </a:r>
          </a:p>
          <a:p>
            <a:pPr marL="0" indent="0">
              <a:buNone/>
            </a:pPr>
            <a:r>
              <a:rPr lang="en-US" sz="2800" i="1" dirty="0">
                <a:solidFill>
                  <a:srgbClr val="FFC000"/>
                </a:solidFill>
              </a:rPr>
              <a:t>Indirect stakeholders</a:t>
            </a:r>
            <a:r>
              <a:rPr lang="en-US" sz="2800" i="1" dirty="0">
                <a:solidFill>
                  <a:srgbClr val="E5642F"/>
                </a:solidFill>
              </a:rPr>
              <a:t>	</a:t>
            </a:r>
            <a:r>
              <a:rPr lang="en-US" sz="2800" dirty="0"/>
              <a:t>patients</a:t>
            </a:r>
          </a:p>
          <a:p>
            <a:pPr marL="0" indent="0">
              <a:buNone/>
            </a:pPr>
            <a:endParaRPr lang="en-US" sz="2800" dirty="0"/>
          </a:p>
        </p:txBody>
      </p:sp>
      <p:sp>
        <p:nvSpPr>
          <p:cNvPr id="5" name="TextBox 4">
            <a:extLst>
              <a:ext uri="{FF2B5EF4-FFF2-40B4-BE49-F238E27FC236}">
                <a16:creationId xmlns:a16="http://schemas.microsoft.com/office/drawing/2014/main" id="{D507A3BC-8426-9833-23FB-47954278443A}"/>
              </a:ext>
            </a:extLst>
          </p:cNvPr>
          <p:cNvSpPr txBox="1"/>
          <p:nvPr/>
        </p:nvSpPr>
        <p:spPr>
          <a:xfrm>
            <a:off x="3200400" y="2570205"/>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1722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F14A33-A6BD-8D4B-CA70-2A84953FA4EE}"/>
              </a:ext>
            </a:extLst>
          </p:cNvPr>
          <p:cNvPicPr>
            <a:picLocks noChangeAspect="1"/>
          </p:cNvPicPr>
          <p:nvPr/>
        </p:nvPicPr>
        <p:blipFill>
          <a:blip r:embed="rId3"/>
          <a:stretch>
            <a:fillRect/>
          </a:stretch>
        </p:blipFill>
        <p:spPr>
          <a:xfrm>
            <a:off x="5288547" y="112680"/>
            <a:ext cx="6502400" cy="6502400"/>
          </a:xfrm>
          <a:prstGeom prst="rect">
            <a:avLst/>
          </a:prstGeom>
        </p:spPr>
      </p:pic>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2023</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45</a:t>
            </a:fld>
            <a:endParaRPr lang="en-US"/>
          </a:p>
        </p:txBody>
      </p:sp>
      <p:sp>
        <p:nvSpPr>
          <p:cNvPr id="5" name="TextBox 4">
            <a:extLst>
              <a:ext uri="{FF2B5EF4-FFF2-40B4-BE49-F238E27FC236}">
                <a16:creationId xmlns:a16="http://schemas.microsoft.com/office/drawing/2014/main" id="{D507A3BC-8426-9833-23FB-47954278443A}"/>
              </a:ext>
            </a:extLst>
          </p:cNvPr>
          <p:cNvSpPr txBox="1"/>
          <p:nvPr/>
        </p:nvSpPr>
        <p:spPr>
          <a:xfrm>
            <a:off x="3200400" y="2570205"/>
            <a:ext cx="184731" cy="461665"/>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0743AC12-0E92-F2F8-8867-1E4E0B169D12}"/>
              </a:ext>
            </a:extLst>
          </p:cNvPr>
          <p:cNvSpPr txBox="1"/>
          <p:nvPr/>
        </p:nvSpPr>
        <p:spPr>
          <a:xfrm>
            <a:off x="666258" y="2400778"/>
            <a:ext cx="4023196" cy="1200329"/>
          </a:xfrm>
          <a:prstGeom prst="rect">
            <a:avLst/>
          </a:prstGeom>
          <a:noFill/>
        </p:spPr>
        <p:txBody>
          <a:bodyPr wrap="square">
            <a:spAutoFit/>
          </a:bodyPr>
          <a:lstStyle/>
          <a:p>
            <a:pPr marL="0" indent="0">
              <a:buNone/>
            </a:pPr>
            <a:r>
              <a:rPr lang="en-US" sz="3600" dirty="0">
                <a:latin typeface="Helvetica" pitchFamily="2" charset="0"/>
              </a:rPr>
              <a:t>Whose values are being considered?</a:t>
            </a:r>
          </a:p>
        </p:txBody>
      </p:sp>
    </p:spTree>
    <p:extLst>
      <p:ext uri="{BB962C8B-B14F-4D97-AF65-F5344CB8AC3E}">
        <p14:creationId xmlns:p14="http://schemas.microsoft.com/office/powerpoint/2010/main" val="1660733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D1E8-5857-6643-8A53-99D0636EC005}"/>
              </a:ext>
            </a:extLst>
          </p:cNvPr>
          <p:cNvSpPr>
            <a:spLocks noGrp="1"/>
          </p:cNvSpPr>
          <p:nvPr>
            <p:ph type="title"/>
          </p:nvPr>
        </p:nvSpPr>
        <p:spPr>
          <a:xfrm>
            <a:off x="639233" y="457200"/>
            <a:ext cx="11552767" cy="1143000"/>
          </a:xfrm>
        </p:spPr>
        <p:txBody>
          <a:bodyPr/>
          <a:lstStyle/>
          <a:p>
            <a:r>
              <a:rPr lang="en-US" dirty="0"/>
              <a:t>How can we surface values in design?</a:t>
            </a:r>
          </a:p>
        </p:txBody>
      </p:sp>
      <p:sp>
        <p:nvSpPr>
          <p:cNvPr id="3" name="Content Placeholder 2">
            <a:extLst>
              <a:ext uri="{FF2B5EF4-FFF2-40B4-BE49-F238E27FC236}">
                <a16:creationId xmlns:a16="http://schemas.microsoft.com/office/drawing/2014/main" id="{E544F87F-D193-DB47-A48C-5C7EA2CC9A92}"/>
              </a:ext>
            </a:extLst>
          </p:cNvPr>
          <p:cNvSpPr>
            <a:spLocks noGrp="1"/>
          </p:cNvSpPr>
          <p:nvPr>
            <p:ph idx="1"/>
          </p:nvPr>
        </p:nvSpPr>
        <p:spPr>
          <a:xfrm>
            <a:off x="639232" y="1828800"/>
            <a:ext cx="11136757" cy="4495799"/>
          </a:xfrm>
        </p:spPr>
        <p:txBody>
          <a:bodyPr/>
          <a:lstStyle/>
          <a:p>
            <a:r>
              <a:rPr lang="en-US" sz="3200" dirty="0"/>
              <a:t>Value elicitation materials</a:t>
            </a:r>
          </a:p>
          <a:p>
            <a:pPr lvl="1"/>
            <a:r>
              <a:rPr lang="en-US" sz="2800" dirty="0"/>
              <a:t>value lists</a:t>
            </a:r>
          </a:p>
          <a:p>
            <a:pPr lvl="1"/>
            <a:r>
              <a:rPr lang="en-US" sz="2800" dirty="0"/>
              <a:t>value scenarios</a:t>
            </a:r>
          </a:p>
          <a:p>
            <a:pPr lvl="1"/>
            <a:r>
              <a:rPr lang="en-US" sz="2800" dirty="0"/>
              <a:t>card decks</a:t>
            </a:r>
          </a:p>
          <a:p>
            <a:pPr lvl="1"/>
            <a:r>
              <a:rPr lang="en-US" sz="2800" dirty="0"/>
              <a:t>…</a:t>
            </a:r>
          </a:p>
          <a:p>
            <a:r>
              <a:rPr lang="en-US" sz="3200" dirty="0"/>
              <a:t>Talk to people! Observe!</a:t>
            </a:r>
          </a:p>
          <a:p>
            <a:r>
              <a:rPr lang="en-US" sz="3200" dirty="0"/>
              <a:t>Build prototypes and show it to people!</a:t>
            </a:r>
          </a:p>
        </p:txBody>
      </p:sp>
      <p:sp>
        <p:nvSpPr>
          <p:cNvPr id="4" name="Date Placeholder 3">
            <a:extLst>
              <a:ext uri="{FF2B5EF4-FFF2-40B4-BE49-F238E27FC236}">
                <a16:creationId xmlns:a16="http://schemas.microsoft.com/office/drawing/2014/main" id="{0EC39796-0F23-9F7C-E3EF-6DCF855437A1}"/>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437DB811-1591-9752-F6D2-EC28E3B4E017}"/>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9" name="Slide Number Placeholder 8">
            <a:extLst>
              <a:ext uri="{FF2B5EF4-FFF2-40B4-BE49-F238E27FC236}">
                <a16:creationId xmlns:a16="http://schemas.microsoft.com/office/drawing/2014/main" id="{E6ABD09E-BBE1-FE18-FC7F-0072E7538AAC}"/>
              </a:ext>
            </a:extLst>
          </p:cNvPr>
          <p:cNvSpPr>
            <a:spLocks noGrp="1"/>
          </p:cNvSpPr>
          <p:nvPr>
            <p:ph type="sldNum" sz="quarter" idx="12"/>
          </p:nvPr>
        </p:nvSpPr>
        <p:spPr/>
        <p:txBody>
          <a:bodyPr/>
          <a:lstStyle/>
          <a:p>
            <a:fld id="{BAAF5C87-F9D2-5F40-9F3B-3AB33998CE64}" type="slidenum">
              <a:rPr lang="en-US" smtClean="0"/>
              <a:pPr/>
              <a:t>46</a:t>
            </a:fld>
            <a:endParaRPr lang="en-US" dirty="0"/>
          </a:p>
        </p:txBody>
      </p:sp>
    </p:spTree>
    <p:extLst>
      <p:ext uri="{BB962C8B-B14F-4D97-AF65-F5344CB8AC3E}">
        <p14:creationId xmlns:p14="http://schemas.microsoft.com/office/powerpoint/2010/main" val="239817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23FF58-DD33-6347-9BF3-24F04664CCF4}"/>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00EBA637-78DB-BC4D-8771-3E217E65C3AF}"/>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a:extLst>
              <a:ext uri="{FF2B5EF4-FFF2-40B4-BE49-F238E27FC236}">
                <a16:creationId xmlns:a16="http://schemas.microsoft.com/office/drawing/2014/main" id="{48103F2C-0D74-754B-816B-F7C1C45A6ED5}"/>
              </a:ext>
            </a:extLst>
          </p:cNvPr>
          <p:cNvSpPr>
            <a:spLocks noGrp="1"/>
          </p:cNvSpPr>
          <p:nvPr>
            <p:ph type="sldNum" sz="quarter" idx="12"/>
          </p:nvPr>
        </p:nvSpPr>
        <p:spPr/>
        <p:txBody>
          <a:bodyPr/>
          <a:lstStyle/>
          <a:p>
            <a:pPr>
              <a:defRPr/>
            </a:pPr>
            <a:fld id="{0E1F3F99-1E68-4047-B307-0AAED4DA5926}" type="slidenum">
              <a:rPr lang="en-US" smtClean="0"/>
              <a:pPr>
                <a:defRPr/>
              </a:pPr>
              <a:t>47</a:t>
            </a:fld>
            <a:endParaRPr lang="en-US" dirty="0"/>
          </a:p>
        </p:txBody>
      </p:sp>
      <p:sp>
        <p:nvSpPr>
          <p:cNvPr id="7" name="Title 1">
            <a:extLst>
              <a:ext uri="{FF2B5EF4-FFF2-40B4-BE49-F238E27FC236}">
                <a16:creationId xmlns:a16="http://schemas.microsoft.com/office/drawing/2014/main" id="{B2E0A4E0-DD1B-084F-A574-BCE1E195BFAE}"/>
              </a:ext>
            </a:extLst>
          </p:cNvPr>
          <p:cNvSpPr>
            <a:spLocks noGrp="1"/>
          </p:cNvSpPr>
          <p:nvPr>
            <p:ph type="title"/>
          </p:nvPr>
        </p:nvSpPr>
        <p:spPr>
          <a:xfrm>
            <a:off x="639233" y="457200"/>
            <a:ext cx="11552767" cy="1143000"/>
          </a:xfrm>
        </p:spPr>
        <p:txBody>
          <a:bodyPr/>
          <a:lstStyle/>
          <a:p>
            <a:r>
              <a:rPr lang="en-US" dirty="0"/>
              <a:t>What values are encoded?</a:t>
            </a:r>
          </a:p>
        </p:txBody>
      </p:sp>
      <p:pic>
        <p:nvPicPr>
          <p:cNvPr id="9" name="Picture 8" descr="Elderly woman riding a bike">
            <a:extLst>
              <a:ext uri="{FF2B5EF4-FFF2-40B4-BE49-F238E27FC236}">
                <a16:creationId xmlns:a16="http://schemas.microsoft.com/office/drawing/2014/main" id="{9372C6EC-819C-7946-8AFA-BC65FC2EB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33" y="2576504"/>
            <a:ext cx="2971800" cy="1981200"/>
          </a:xfrm>
          <a:prstGeom prst="rect">
            <a:avLst/>
          </a:prstGeom>
        </p:spPr>
      </p:pic>
      <p:pic>
        <p:nvPicPr>
          <p:cNvPr id="11" name="Picture 10" descr="A picture containing photo, man, holding, black&#10;&#10;Description automatically generated">
            <a:extLst>
              <a:ext uri="{FF2B5EF4-FFF2-40B4-BE49-F238E27FC236}">
                <a16:creationId xmlns:a16="http://schemas.microsoft.com/office/drawing/2014/main" id="{EF0CCF02-FFD9-FD4D-AE02-7BBBF2EF1BBF}"/>
              </a:ext>
            </a:extLst>
          </p:cNvPr>
          <p:cNvPicPr>
            <a:picLocks noChangeAspect="1"/>
          </p:cNvPicPr>
          <p:nvPr/>
        </p:nvPicPr>
        <p:blipFill rotWithShape="1">
          <a:blip r:embed="rId4">
            <a:extLst>
              <a:ext uri="{28A0092B-C50C-407E-A947-70E740481C1C}">
                <a14:useLocalDpi xmlns:a14="http://schemas.microsoft.com/office/drawing/2010/main" val="0"/>
              </a:ext>
            </a:extLst>
          </a:blip>
          <a:srcRect t="16045" b="8955"/>
          <a:stretch/>
        </p:blipFill>
        <p:spPr>
          <a:xfrm>
            <a:off x="4057648" y="2480827"/>
            <a:ext cx="3676649" cy="2068112"/>
          </a:xfrm>
          <a:prstGeom prst="rect">
            <a:avLst/>
          </a:prstGeom>
        </p:spPr>
      </p:pic>
      <p:pic>
        <p:nvPicPr>
          <p:cNvPr id="12" name="Picture 4">
            <a:extLst>
              <a:ext uri="{FF2B5EF4-FFF2-40B4-BE49-F238E27FC236}">
                <a16:creationId xmlns:a16="http://schemas.microsoft.com/office/drawing/2014/main" id="{DB0D67F9-4CB0-074D-BE45-45FDB544F5CA}"/>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344" t="4202" r="13906" b="8784"/>
          <a:stretch/>
        </p:blipFill>
        <p:spPr>
          <a:xfrm>
            <a:off x="8180912" y="2434050"/>
            <a:ext cx="3421085" cy="2114889"/>
          </a:xfrm>
          <a:prstGeom prst="rect">
            <a:avLst/>
          </a:prstGeom>
        </p:spPr>
      </p:pic>
      <p:sp>
        <p:nvSpPr>
          <p:cNvPr id="13" name="TextBox 12">
            <a:extLst>
              <a:ext uri="{FF2B5EF4-FFF2-40B4-BE49-F238E27FC236}">
                <a16:creationId xmlns:a16="http://schemas.microsoft.com/office/drawing/2014/main" id="{F1152D76-3ABB-5143-83A7-858BF84F72AE}"/>
              </a:ext>
            </a:extLst>
          </p:cNvPr>
          <p:cNvSpPr txBox="1"/>
          <p:nvPr/>
        </p:nvSpPr>
        <p:spPr>
          <a:xfrm>
            <a:off x="639233" y="4716170"/>
            <a:ext cx="2971800" cy="1323439"/>
          </a:xfrm>
          <a:prstGeom prst="rect">
            <a:avLst/>
          </a:prstGeom>
          <a:noFill/>
        </p:spPr>
        <p:txBody>
          <a:bodyPr wrap="square" rtlCol="0">
            <a:spAutoFit/>
          </a:bodyPr>
          <a:lstStyle/>
          <a:p>
            <a:pPr algn="ctr"/>
            <a:r>
              <a:rPr lang="en-US" sz="2000" dirty="0">
                <a:latin typeface="Helvetica" pitchFamily="2" charset="0"/>
              </a:rPr>
              <a:t>Mobility</a:t>
            </a:r>
          </a:p>
          <a:p>
            <a:pPr algn="ctr"/>
            <a:r>
              <a:rPr lang="en-US" sz="2000" dirty="0">
                <a:latin typeface="Helvetica" pitchFamily="2" charset="0"/>
              </a:rPr>
              <a:t>Health</a:t>
            </a:r>
          </a:p>
          <a:p>
            <a:pPr algn="ctr"/>
            <a:r>
              <a:rPr lang="en-US" sz="2000" dirty="0">
                <a:latin typeface="Helvetica" pitchFamily="2" charset="0"/>
              </a:rPr>
              <a:t>Sustainability</a:t>
            </a:r>
          </a:p>
          <a:p>
            <a:pPr algn="ctr"/>
            <a:r>
              <a:rPr lang="en-US" sz="2000" dirty="0">
                <a:latin typeface="Helvetica" pitchFamily="2" charset="0"/>
              </a:rPr>
              <a:t>Inclusion</a:t>
            </a:r>
          </a:p>
        </p:txBody>
      </p:sp>
      <p:sp>
        <p:nvSpPr>
          <p:cNvPr id="14" name="TextBox 13">
            <a:extLst>
              <a:ext uri="{FF2B5EF4-FFF2-40B4-BE49-F238E27FC236}">
                <a16:creationId xmlns:a16="http://schemas.microsoft.com/office/drawing/2014/main" id="{373E1045-652A-4D4A-8507-37AC1BF48092}"/>
              </a:ext>
            </a:extLst>
          </p:cNvPr>
          <p:cNvSpPr txBox="1"/>
          <p:nvPr/>
        </p:nvSpPr>
        <p:spPr>
          <a:xfrm>
            <a:off x="4057649" y="4716170"/>
            <a:ext cx="3676648" cy="1631216"/>
          </a:xfrm>
          <a:prstGeom prst="rect">
            <a:avLst/>
          </a:prstGeom>
          <a:noFill/>
        </p:spPr>
        <p:txBody>
          <a:bodyPr wrap="square" rtlCol="0">
            <a:spAutoFit/>
          </a:bodyPr>
          <a:lstStyle/>
          <a:p>
            <a:pPr algn="ctr"/>
            <a:r>
              <a:rPr lang="en-US" sz="2000" dirty="0">
                <a:latin typeface="Helvetica" pitchFamily="2" charset="0"/>
              </a:rPr>
              <a:t>Health</a:t>
            </a:r>
          </a:p>
          <a:p>
            <a:pPr algn="ctr"/>
            <a:r>
              <a:rPr lang="en-US" sz="2000" dirty="0">
                <a:latin typeface="Helvetica" pitchFamily="2" charset="0"/>
              </a:rPr>
              <a:t>Safety</a:t>
            </a:r>
          </a:p>
          <a:p>
            <a:pPr algn="ctr"/>
            <a:r>
              <a:rPr lang="en-US" sz="2000" dirty="0">
                <a:latin typeface="Helvetica" pitchFamily="2" charset="0"/>
              </a:rPr>
              <a:t>Efficiency</a:t>
            </a:r>
          </a:p>
          <a:p>
            <a:pPr algn="ctr"/>
            <a:r>
              <a:rPr lang="en-US" sz="2000" dirty="0">
                <a:latin typeface="Helvetica" pitchFamily="2" charset="0"/>
              </a:rPr>
              <a:t>Public interest</a:t>
            </a:r>
          </a:p>
          <a:p>
            <a:pPr algn="ctr"/>
            <a:endParaRPr lang="en-US" sz="2000" dirty="0">
              <a:latin typeface="Helvetica" pitchFamily="2" charset="0"/>
            </a:endParaRPr>
          </a:p>
        </p:txBody>
      </p:sp>
      <p:sp>
        <p:nvSpPr>
          <p:cNvPr id="15" name="TextBox 14">
            <a:extLst>
              <a:ext uri="{FF2B5EF4-FFF2-40B4-BE49-F238E27FC236}">
                <a16:creationId xmlns:a16="http://schemas.microsoft.com/office/drawing/2014/main" id="{A0373CCE-C4CE-7846-8C20-FFD6CA4B28F9}"/>
              </a:ext>
            </a:extLst>
          </p:cNvPr>
          <p:cNvSpPr txBox="1"/>
          <p:nvPr/>
        </p:nvSpPr>
        <p:spPr>
          <a:xfrm>
            <a:off x="8180913" y="4716169"/>
            <a:ext cx="3344829" cy="1631216"/>
          </a:xfrm>
          <a:prstGeom prst="rect">
            <a:avLst/>
          </a:prstGeom>
          <a:noFill/>
        </p:spPr>
        <p:txBody>
          <a:bodyPr wrap="square" rtlCol="0">
            <a:spAutoFit/>
          </a:bodyPr>
          <a:lstStyle/>
          <a:p>
            <a:pPr algn="ctr"/>
            <a:r>
              <a:rPr lang="en-US" sz="2000" dirty="0">
                <a:latin typeface="Helvetica" pitchFamily="2" charset="0"/>
              </a:rPr>
              <a:t>Wellness</a:t>
            </a:r>
          </a:p>
          <a:p>
            <a:pPr algn="ctr"/>
            <a:r>
              <a:rPr lang="en-US" sz="2000" dirty="0">
                <a:latin typeface="Helvetica" pitchFamily="2" charset="0"/>
              </a:rPr>
              <a:t>Solidarity</a:t>
            </a:r>
          </a:p>
          <a:p>
            <a:pPr algn="ctr"/>
            <a:r>
              <a:rPr lang="en-US" sz="2000" dirty="0">
                <a:latin typeface="Helvetica" pitchFamily="2" charset="0"/>
              </a:rPr>
              <a:t>Inclusion</a:t>
            </a:r>
          </a:p>
          <a:p>
            <a:pPr algn="ctr"/>
            <a:endParaRPr lang="en-US" sz="2000" dirty="0">
              <a:latin typeface="Helvetica" pitchFamily="2" charset="0"/>
            </a:endParaRPr>
          </a:p>
          <a:p>
            <a:pPr algn="ctr"/>
            <a:endParaRPr lang="en-US" sz="2000" dirty="0">
              <a:latin typeface="Helvetica" pitchFamily="2" charset="0"/>
            </a:endParaRPr>
          </a:p>
        </p:txBody>
      </p:sp>
      <p:sp>
        <p:nvSpPr>
          <p:cNvPr id="16" name="TextBox 15">
            <a:extLst>
              <a:ext uri="{FF2B5EF4-FFF2-40B4-BE49-F238E27FC236}">
                <a16:creationId xmlns:a16="http://schemas.microsoft.com/office/drawing/2014/main" id="{808CDFF3-107C-684E-A4BB-6C2BBDAA304F}"/>
              </a:ext>
            </a:extLst>
          </p:cNvPr>
          <p:cNvSpPr txBox="1"/>
          <p:nvPr/>
        </p:nvSpPr>
        <p:spPr>
          <a:xfrm>
            <a:off x="639233" y="1866900"/>
            <a:ext cx="2971800" cy="461665"/>
          </a:xfrm>
          <a:prstGeom prst="rect">
            <a:avLst/>
          </a:prstGeom>
          <a:noFill/>
        </p:spPr>
        <p:txBody>
          <a:bodyPr wrap="square" rtlCol="0">
            <a:spAutoFit/>
          </a:bodyPr>
          <a:lstStyle/>
          <a:p>
            <a:pPr algn="ctr"/>
            <a:r>
              <a:rPr lang="en-US" dirty="0">
                <a:latin typeface="Helvetica" pitchFamily="2" charset="0"/>
              </a:rPr>
              <a:t>Bike-sharing</a:t>
            </a:r>
          </a:p>
        </p:txBody>
      </p:sp>
      <p:sp>
        <p:nvSpPr>
          <p:cNvPr id="17" name="TextBox 16">
            <a:extLst>
              <a:ext uri="{FF2B5EF4-FFF2-40B4-BE49-F238E27FC236}">
                <a16:creationId xmlns:a16="http://schemas.microsoft.com/office/drawing/2014/main" id="{63995995-ADC0-9F48-822B-10ED5707BFA2}"/>
              </a:ext>
            </a:extLst>
          </p:cNvPr>
          <p:cNvSpPr txBox="1"/>
          <p:nvPr/>
        </p:nvSpPr>
        <p:spPr>
          <a:xfrm>
            <a:off x="4057647" y="1851931"/>
            <a:ext cx="3676647" cy="461665"/>
          </a:xfrm>
          <a:prstGeom prst="rect">
            <a:avLst/>
          </a:prstGeom>
          <a:noFill/>
        </p:spPr>
        <p:txBody>
          <a:bodyPr wrap="square" rtlCol="0">
            <a:spAutoFit/>
          </a:bodyPr>
          <a:lstStyle/>
          <a:p>
            <a:pPr algn="ctr"/>
            <a:r>
              <a:rPr lang="en-US" dirty="0">
                <a:latin typeface="Helvetica" pitchFamily="2" charset="0"/>
              </a:rPr>
              <a:t>Contact-tracing</a:t>
            </a:r>
          </a:p>
        </p:txBody>
      </p:sp>
      <p:sp>
        <p:nvSpPr>
          <p:cNvPr id="18" name="TextBox 17">
            <a:extLst>
              <a:ext uri="{FF2B5EF4-FFF2-40B4-BE49-F238E27FC236}">
                <a16:creationId xmlns:a16="http://schemas.microsoft.com/office/drawing/2014/main" id="{6514FD9F-8ECB-F64D-8F6C-2507E1127DC2}"/>
              </a:ext>
            </a:extLst>
          </p:cNvPr>
          <p:cNvSpPr txBox="1"/>
          <p:nvPr/>
        </p:nvSpPr>
        <p:spPr>
          <a:xfrm>
            <a:off x="8180908" y="1851931"/>
            <a:ext cx="3676647" cy="461665"/>
          </a:xfrm>
          <a:prstGeom prst="rect">
            <a:avLst/>
          </a:prstGeom>
          <a:noFill/>
        </p:spPr>
        <p:txBody>
          <a:bodyPr wrap="square" rtlCol="0">
            <a:spAutoFit/>
          </a:bodyPr>
          <a:lstStyle/>
          <a:p>
            <a:pPr algn="ctr"/>
            <a:r>
              <a:rPr lang="en-US" dirty="0">
                <a:latin typeface="Helvetica" pitchFamily="2" charset="0"/>
              </a:rPr>
              <a:t>Social Chatbot</a:t>
            </a:r>
          </a:p>
        </p:txBody>
      </p:sp>
      <p:sp>
        <p:nvSpPr>
          <p:cNvPr id="2" name="TextBox 1">
            <a:extLst>
              <a:ext uri="{FF2B5EF4-FFF2-40B4-BE49-F238E27FC236}">
                <a16:creationId xmlns:a16="http://schemas.microsoft.com/office/drawing/2014/main" id="{D6F48068-0E21-1F72-013A-34B437ACE5A2}"/>
              </a:ext>
            </a:extLst>
          </p:cNvPr>
          <p:cNvSpPr txBox="1"/>
          <p:nvPr/>
        </p:nvSpPr>
        <p:spPr>
          <a:xfrm>
            <a:off x="639233" y="4716693"/>
            <a:ext cx="2971800" cy="1631216"/>
          </a:xfrm>
          <a:prstGeom prst="rect">
            <a:avLst/>
          </a:prstGeom>
          <a:noFill/>
        </p:spPr>
        <p:txBody>
          <a:bodyPr wrap="square" rtlCol="0">
            <a:spAutoFit/>
          </a:bodyPr>
          <a:lstStyle/>
          <a:p>
            <a:pPr algn="ctr"/>
            <a:r>
              <a:rPr lang="en-US" sz="2000" dirty="0">
                <a:latin typeface="Helvetica" pitchFamily="2" charset="0"/>
              </a:rPr>
              <a:t>Mobility</a:t>
            </a:r>
          </a:p>
          <a:p>
            <a:pPr algn="ctr"/>
            <a:r>
              <a:rPr lang="en-US" sz="2000" dirty="0">
                <a:latin typeface="Helvetica" pitchFamily="2" charset="0"/>
              </a:rPr>
              <a:t>Health</a:t>
            </a:r>
          </a:p>
          <a:p>
            <a:pPr algn="ctr"/>
            <a:r>
              <a:rPr lang="en-US" sz="2000" dirty="0">
                <a:latin typeface="Helvetica" pitchFamily="2" charset="0"/>
              </a:rPr>
              <a:t>Sustainability</a:t>
            </a:r>
          </a:p>
          <a:p>
            <a:pPr algn="ctr"/>
            <a:r>
              <a:rPr lang="en-US" sz="2000" dirty="0">
                <a:latin typeface="Helvetica" pitchFamily="2" charset="0"/>
              </a:rPr>
              <a:t>Inclusion</a:t>
            </a:r>
          </a:p>
          <a:p>
            <a:pPr algn="ctr"/>
            <a:r>
              <a:rPr lang="en-US" sz="2000" b="1" dirty="0">
                <a:solidFill>
                  <a:srgbClr val="FFC000"/>
                </a:solidFill>
                <a:latin typeface="Helvetica" pitchFamily="2" charset="0"/>
              </a:rPr>
              <a:t>Accessibility</a:t>
            </a:r>
          </a:p>
        </p:txBody>
      </p:sp>
      <p:sp>
        <p:nvSpPr>
          <p:cNvPr id="3" name="TextBox 2">
            <a:extLst>
              <a:ext uri="{FF2B5EF4-FFF2-40B4-BE49-F238E27FC236}">
                <a16:creationId xmlns:a16="http://schemas.microsoft.com/office/drawing/2014/main" id="{F7235FC9-19B6-B8D5-E7F7-7D256193C3DA}"/>
              </a:ext>
            </a:extLst>
          </p:cNvPr>
          <p:cNvSpPr txBox="1"/>
          <p:nvPr/>
        </p:nvSpPr>
        <p:spPr>
          <a:xfrm>
            <a:off x="4057649" y="4716693"/>
            <a:ext cx="3676648" cy="1631216"/>
          </a:xfrm>
          <a:prstGeom prst="rect">
            <a:avLst/>
          </a:prstGeom>
          <a:noFill/>
        </p:spPr>
        <p:txBody>
          <a:bodyPr wrap="square" rtlCol="0">
            <a:spAutoFit/>
          </a:bodyPr>
          <a:lstStyle/>
          <a:p>
            <a:pPr algn="ctr"/>
            <a:r>
              <a:rPr lang="en-US" sz="2000" dirty="0">
                <a:latin typeface="Helvetica" pitchFamily="2" charset="0"/>
              </a:rPr>
              <a:t>Health</a:t>
            </a:r>
          </a:p>
          <a:p>
            <a:pPr algn="ctr"/>
            <a:r>
              <a:rPr lang="en-US" sz="2000" dirty="0">
                <a:latin typeface="Helvetica" pitchFamily="2" charset="0"/>
              </a:rPr>
              <a:t>Safety</a:t>
            </a:r>
          </a:p>
          <a:p>
            <a:pPr algn="ctr"/>
            <a:r>
              <a:rPr lang="en-US" sz="2000" dirty="0">
                <a:latin typeface="Helvetica" pitchFamily="2" charset="0"/>
              </a:rPr>
              <a:t>Efficiency</a:t>
            </a:r>
          </a:p>
          <a:p>
            <a:pPr algn="ctr"/>
            <a:r>
              <a:rPr lang="en-US" sz="2000" dirty="0">
                <a:latin typeface="Helvetica" pitchFamily="2" charset="0"/>
              </a:rPr>
              <a:t>Public interest</a:t>
            </a:r>
          </a:p>
          <a:p>
            <a:pPr algn="ctr"/>
            <a:r>
              <a:rPr lang="en-US" sz="2000" b="1" dirty="0">
                <a:solidFill>
                  <a:srgbClr val="FFC000"/>
                </a:solidFill>
                <a:latin typeface="Helvetica" pitchFamily="2" charset="0"/>
              </a:rPr>
              <a:t>Privacy</a:t>
            </a:r>
          </a:p>
        </p:txBody>
      </p:sp>
      <p:sp>
        <p:nvSpPr>
          <p:cNvPr id="8" name="TextBox 7">
            <a:extLst>
              <a:ext uri="{FF2B5EF4-FFF2-40B4-BE49-F238E27FC236}">
                <a16:creationId xmlns:a16="http://schemas.microsoft.com/office/drawing/2014/main" id="{10080389-DEED-760F-898F-0CA0E2E20F96}"/>
              </a:ext>
            </a:extLst>
          </p:cNvPr>
          <p:cNvSpPr txBox="1"/>
          <p:nvPr/>
        </p:nvSpPr>
        <p:spPr>
          <a:xfrm>
            <a:off x="8180913" y="4716692"/>
            <a:ext cx="3344829" cy="1938992"/>
          </a:xfrm>
          <a:prstGeom prst="rect">
            <a:avLst/>
          </a:prstGeom>
          <a:noFill/>
        </p:spPr>
        <p:txBody>
          <a:bodyPr wrap="square" rtlCol="0">
            <a:spAutoFit/>
          </a:bodyPr>
          <a:lstStyle/>
          <a:p>
            <a:pPr algn="ctr"/>
            <a:r>
              <a:rPr lang="en-US" sz="2000" dirty="0">
                <a:latin typeface="Helvetica" pitchFamily="2" charset="0"/>
              </a:rPr>
              <a:t>Wellness</a:t>
            </a:r>
          </a:p>
          <a:p>
            <a:pPr algn="ctr"/>
            <a:r>
              <a:rPr lang="en-US" sz="2000" dirty="0">
                <a:latin typeface="Helvetica" pitchFamily="2" charset="0"/>
              </a:rPr>
              <a:t>Solidarity</a:t>
            </a:r>
          </a:p>
          <a:p>
            <a:pPr algn="ctr"/>
            <a:r>
              <a:rPr lang="en-US" sz="2000" dirty="0">
                <a:latin typeface="Helvetica" pitchFamily="2" charset="0"/>
              </a:rPr>
              <a:t>Inclusion</a:t>
            </a:r>
            <a:br>
              <a:rPr lang="en-US" sz="2000" dirty="0">
                <a:latin typeface="Helvetica" pitchFamily="2" charset="0"/>
              </a:rPr>
            </a:br>
            <a:endParaRPr lang="en-US" sz="2000" dirty="0">
              <a:latin typeface="Helvetica" pitchFamily="2" charset="0"/>
            </a:endParaRPr>
          </a:p>
          <a:p>
            <a:pPr algn="ctr"/>
            <a:r>
              <a:rPr lang="en-US" sz="2000" b="1" dirty="0">
                <a:solidFill>
                  <a:srgbClr val="FFC000"/>
                </a:solidFill>
                <a:latin typeface="Helvetica" pitchFamily="2" charset="0"/>
              </a:rPr>
              <a:t>Human connection</a:t>
            </a:r>
          </a:p>
          <a:p>
            <a:pPr algn="ctr"/>
            <a:endParaRPr lang="en-US" sz="2000" dirty="0">
              <a:latin typeface="Helvetica" pitchFamily="2" charset="0"/>
            </a:endParaRPr>
          </a:p>
        </p:txBody>
      </p:sp>
    </p:spTree>
    <p:extLst>
      <p:ext uri="{BB962C8B-B14F-4D97-AF65-F5344CB8AC3E}">
        <p14:creationId xmlns:p14="http://schemas.microsoft.com/office/powerpoint/2010/main" val="1714607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 grpId="0"/>
      <p:bldP spid="3"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What did we learn?</a:t>
            </a:r>
          </a:p>
        </p:txBody>
      </p:sp>
      <p:sp>
        <p:nvSpPr>
          <p:cNvPr id="3" name="Content Placeholder 2">
            <a:extLst>
              <a:ext uri="{FF2B5EF4-FFF2-40B4-BE49-F238E27FC236}">
                <a16:creationId xmlns:a16="http://schemas.microsoft.com/office/drawing/2014/main" id="{2479BABD-3CBE-724D-86AA-C7CE5C6E1B20}"/>
              </a:ext>
            </a:extLst>
          </p:cNvPr>
          <p:cNvSpPr>
            <a:spLocks noGrp="1"/>
          </p:cNvSpPr>
          <p:nvPr>
            <p:ph sz="half" idx="1"/>
          </p:nvPr>
        </p:nvSpPr>
        <p:spPr>
          <a:xfrm>
            <a:off x="914400" y="1600200"/>
            <a:ext cx="9950942" cy="4724400"/>
          </a:xfrm>
        </p:spPr>
        <p:txBody>
          <a:bodyPr wrap="square" anchor="t">
            <a:normAutofit/>
          </a:bodyPr>
          <a:lstStyle/>
          <a:p>
            <a:pPr marL="0" indent="0">
              <a:buNone/>
            </a:pPr>
            <a:r>
              <a:rPr lang="en-US" sz="3200" dirty="0"/>
              <a:t>Values don’t exist in isolation</a:t>
            </a:r>
            <a:br>
              <a:rPr lang="en-US" sz="3200" dirty="0"/>
            </a:br>
            <a:endParaRPr lang="en-US" sz="3200" dirty="0"/>
          </a:p>
          <a:p>
            <a:pPr marL="0" indent="0">
              <a:buNone/>
            </a:pPr>
            <a:r>
              <a:rPr lang="en-US" sz="3200" dirty="0"/>
              <a:t>Values are interconnected and are often in </a:t>
            </a:r>
            <a:r>
              <a:rPr lang="en-US" sz="3200" b="1" i="1" dirty="0">
                <a:solidFill>
                  <a:srgbClr val="FFC000"/>
                </a:solidFill>
              </a:rPr>
              <a:t>tension</a:t>
            </a:r>
            <a:r>
              <a:rPr lang="en-US" sz="3200" i="1" dirty="0"/>
              <a:t> </a:t>
            </a:r>
            <a:r>
              <a:rPr lang="en-US" sz="3200" dirty="0"/>
              <a:t>with each other</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2023</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48</a:t>
            </a:fld>
            <a:endParaRPr lang="en-US"/>
          </a:p>
        </p:txBody>
      </p:sp>
    </p:spTree>
    <p:extLst>
      <p:ext uri="{BB962C8B-B14F-4D97-AF65-F5344CB8AC3E}">
        <p14:creationId xmlns:p14="http://schemas.microsoft.com/office/powerpoint/2010/main" val="420555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An example</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2023</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49</a:t>
            </a:fld>
            <a:endParaRPr lang="en-US"/>
          </a:p>
        </p:txBody>
      </p:sp>
      <p:pic>
        <p:nvPicPr>
          <p:cNvPr id="4098" name="Picture 2" descr="Fitbit Versa 2 Smartwatch | Shop">
            <a:extLst>
              <a:ext uri="{FF2B5EF4-FFF2-40B4-BE49-F238E27FC236}">
                <a16:creationId xmlns:a16="http://schemas.microsoft.com/office/drawing/2014/main" id="{515F5CC3-64E2-A20A-5D45-BDA580BFDC1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39235" y="1512394"/>
            <a:ext cx="4724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259B08-351C-BCC1-BD8A-074C56A5E2F1}"/>
              </a:ext>
            </a:extLst>
          </p:cNvPr>
          <p:cNvSpPr txBox="1"/>
          <p:nvPr/>
        </p:nvSpPr>
        <p:spPr>
          <a:xfrm>
            <a:off x="6009137" y="2459504"/>
            <a:ext cx="4856205" cy="1938992"/>
          </a:xfrm>
          <a:prstGeom prst="rect">
            <a:avLst/>
          </a:prstGeom>
          <a:noFill/>
        </p:spPr>
        <p:txBody>
          <a:bodyPr wrap="square">
            <a:spAutoFit/>
          </a:bodyPr>
          <a:lstStyle/>
          <a:p>
            <a:r>
              <a:rPr lang="en-US" sz="2400" dirty="0">
                <a:latin typeface="Helvetica" pitchFamily="2" charset="0"/>
              </a:rPr>
              <a:t>A wearable fitness tracker for older adults that monitors their health, detects falls and injuries, and automatically sends updates to their doctors and loved ones.</a:t>
            </a:r>
            <a:endParaRPr lang="en-US" dirty="0">
              <a:latin typeface="Helvetica" pitchFamily="2" charset="0"/>
            </a:endParaRPr>
          </a:p>
        </p:txBody>
      </p:sp>
    </p:spTree>
    <p:extLst>
      <p:ext uri="{BB962C8B-B14F-4D97-AF65-F5344CB8AC3E}">
        <p14:creationId xmlns:p14="http://schemas.microsoft.com/office/powerpoint/2010/main" val="3015767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Grp="1" noChangeArrowheads="1"/>
          </p:cNvSpPr>
          <p:nvPr>
            <p:ph type="title"/>
          </p:nvPr>
        </p:nvSpPr>
        <p:spPr/>
        <p:txBody>
          <a:bodyPr/>
          <a:lstStyle/>
          <a:p>
            <a:r>
              <a:rPr lang="en-US"/>
              <a:t>Outline</a:t>
            </a:r>
            <a:endParaRPr lang="en-US" dirty="0"/>
          </a:p>
        </p:txBody>
      </p:sp>
      <p:sp>
        <p:nvSpPr>
          <p:cNvPr id="12294" name="Rectangle 9"/>
          <p:cNvSpPr>
            <a:spLocks noGrp="1" noChangeArrowheads="1"/>
          </p:cNvSpPr>
          <p:nvPr>
            <p:ph idx="1"/>
          </p:nvPr>
        </p:nvSpPr>
        <p:spPr/>
        <p:txBody>
          <a:bodyPr/>
          <a:lstStyle/>
          <a:p>
            <a:pPr marL="0" indent="0">
              <a:buNone/>
            </a:pPr>
            <a:endParaRPr lang="en-US" sz="1600" dirty="0"/>
          </a:p>
          <a:p>
            <a:r>
              <a:rPr lang="en-US" dirty="0"/>
              <a:t>Another good concept video</a:t>
            </a:r>
          </a:p>
          <a:p>
            <a:endParaRPr lang="en-US" sz="1600" dirty="0"/>
          </a:p>
          <a:p>
            <a:r>
              <a:rPr lang="en-US" dirty="0"/>
              <a:t>Reviewing tasks</a:t>
            </a:r>
          </a:p>
          <a:p>
            <a:endParaRPr lang="en-US" sz="1600" dirty="0"/>
          </a:p>
          <a:p>
            <a:r>
              <a:rPr lang="en-US" dirty="0"/>
              <a:t>Sketching to explore user experiences</a:t>
            </a:r>
          </a:p>
          <a:p>
            <a:endParaRPr lang="en-US" sz="1600" dirty="0"/>
          </a:p>
          <a:p>
            <a:r>
              <a:rPr lang="en-US" dirty="0"/>
              <a:t>Values in design</a:t>
            </a:r>
          </a:p>
          <a:p>
            <a:endParaRPr lang="en-US" dirty="0"/>
          </a:p>
          <a:p>
            <a:endParaRPr lang="en-US" dirty="0"/>
          </a:p>
          <a:p>
            <a:endParaRPr lang="en-US" dirty="0"/>
          </a:p>
        </p:txBody>
      </p:sp>
      <p:sp>
        <p:nvSpPr>
          <p:cNvPr id="3" name="Date Placeholder 2">
            <a:extLst>
              <a:ext uri="{FF2B5EF4-FFF2-40B4-BE49-F238E27FC236}">
                <a16:creationId xmlns:a16="http://schemas.microsoft.com/office/drawing/2014/main" id="{D5DFE3B9-B859-F04F-AB97-6B5DDBA1DA04}"/>
              </a:ext>
            </a:extLst>
          </p:cNvPr>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18" name="Slide Number Placeholder 17"/>
          <p:cNvSpPr>
            <a:spLocks noGrp="1"/>
          </p:cNvSpPr>
          <p:nvPr>
            <p:ph type="sldNum" sz="quarter" idx="12"/>
          </p:nvPr>
        </p:nvSpPr>
        <p:spPr/>
        <p:txBody>
          <a:bodyPr/>
          <a:lstStyle/>
          <a:p>
            <a:fld id="{BAAF5C87-F9D2-5F40-9F3B-3AB33998CE64}" type="slidenum">
              <a:rPr lang="en-US" smtClean="0"/>
              <a:pPr/>
              <a:t>5</a:t>
            </a:fld>
            <a:endParaRPr lang="en-US"/>
          </a:p>
        </p:txBody>
      </p:sp>
    </p:spTree>
    <p:extLst>
      <p:ext uri="{BB962C8B-B14F-4D97-AF65-F5344CB8AC3E}">
        <p14:creationId xmlns:p14="http://schemas.microsoft.com/office/powerpoint/2010/main" val="12242925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Tarot Cards of Tech</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2023</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50</a:t>
            </a:fld>
            <a:endParaRPr lang="en-US"/>
          </a:p>
        </p:txBody>
      </p:sp>
      <p:sp>
        <p:nvSpPr>
          <p:cNvPr id="3" name="Content Placeholder 2">
            <a:extLst>
              <a:ext uri="{FF2B5EF4-FFF2-40B4-BE49-F238E27FC236}">
                <a16:creationId xmlns:a16="http://schemas.microsoft.com/office/drawing/2014/main" id="{E1A9D9DC-49EA-4FA7-883A-ED9241D7E934}"/>
              </a:ext>
            </a:extLst>
          </p:cNvPr>
          <p:cNvSpPr>
            <a:spLocks noGrp="1"/>
          </p:cNvSpPr>
          <p:nvPr>
            <p:ph sz="half" idx="1"/>
          </p:nvPr>
        </p:nvSpPr>
        <p:spPr>
          <a:xfrm>
            <a:off x="451173" y="1600200"/>
            <a:ext cx="5903131" cy="4724400"/>
          </a:xfrm>
        </p:spPr>
        <p:txBody>
          <a:bodyPr/>
          <a:lstStyle/>
          <a:p>
            <a:pPr marL="0" indent="0">
              <a:buNone/>
            </a:pPr>
            <a:r>
              <a:rPr lang="en-US" dirty="0"/>
              <a:t>“a set of provocations designed to help creators more fully consider the impact of technology”</a:t>
            </a:r>
          </a:p>
          <a:p>
            <a:pPr marL="0" indent="0">
              <a:buNone/>
            </a:pPr>
            <a:endParaRPr lang="en-US" dirty="0"/>
          </a:p>
          <a:p>
            <a:pPr marL="0" indent="0">
              <a:buNone/>
            </a:pPr>
            <a:r>
              <a:rPr lang="en-US" dirty="0"/>
              <a:t>→ help designers think of different “risk areas” that can uncover missing stakeholders and value tensions</a:t>
            </a:r>
          </a:p>
        </p:txBody>
      </p:sp>
      <p:pic>
        <p:nvPicPr>
          <p:cNvPr id="6146" name="Picture 2" descr="The Tarot Cards of Tech | The power of predicting impact | Artefact">
            <a:extLst>
              <a:ext uri="{FF2B5EF4-FFF2-40B4-BE49-F238E27FC236}">
                <a16:creationId xmlns:a16="http://schemas.microsoft.com/office/drawing/2014/main" id="{68216B1D-4A82-02B7-6202-4CBE3F6B9C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41"/>
          <a:stretch/>
        </p:blipFill>
        <p:spPr bwMode="auto">
          <a:xfrm>
            <a:off x="6415618" y="1600200"/>
            <a:ext cx="5543226" cy="42300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687380-AE4B-11BB-38C9-CD476F86B29A}"/>
              </a:ext>
            </a:extLst>
          </p:cNvPr>
          <p:cNvSpPr txBox="1"/>
          <p:nvPr/>
        </p:nvSpPr>
        <p:spPr>
          <a:xfrm>
            <a:off x="6096000" y="5923899"/>
            <a:ext cx="6226342" cy="461665"/>
          </a:xfrm>
          <a:prstGeom prst="rect">
            <a:avLst/>
          </a:prstGeom>
          <a:noFill/>
        </p:spPr>
        <p:txBody>
          <a:bodyPr wrap="square">
            <a:spAutoFit/>
          </a:bodyPr>
          <a:lstStyle/>
          <a:p>
            <a:pPr marL="0" indent="0" algn="ctr">
              <a:buNone/>
            </a:pPr>
            <a:r>
              <a:rPr lang="en-US" dirty="0">
                <a:solidFill>
                  <a:srgbClr val="FFC000"/>
                </a:solidFill>
                <a:latin typeface="Helvetica" pitchFamily="2" charset="0"/>
                <a:hlinkClick r:id="rId4">
                  <a:extLst>
                    <a:ext uri="{A12FA001-AC4F-418D-AE19-62706E023703}">
                      <ahyp:hlinkClr xmlns:ahyp="http://schemas.microsoft.com/office/drawing/2018/hyperlinkcolor" val="tx"/>
                    </a:ext>
                  </a:extLst>
                </a:hlinkClick>
              </a:rPr>
              <a:t>tarotcardsoftech.artefactgroup.com</a:t>
            </a:r>
            <a:endParaRPr lang="en-US" dirty="0">
              <a:solidFill>
                <a:srgbClr val="FFC000"/>
              </a:solidFill>
              <a:latin typeface="Helvetica" pitchFamily="2" charset="0"/>
            </a:endParaRPr>
          </a:p>
        </p:txBody>
      </p:sp>
    </p:spTree>
    <p:extLst>
      <p:ext uri="{BB962C8B-B14F-4D97-AF65-F5344CB8AC3E}">
        <p14:creationId xmlns:p14="http://schemas.microsoft.com/office/powerpoint/2010/main" val="2225110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An example</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2023</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51</a:t>
            </a:fld>
            <a:endParaRPr lang="en-US"/>
          </a:p>
        </p:txBody>
      </p:sp>
      <p:pic>
        <p:nvPicPr>
          <p:cNvPr id="4098" name="Picture 2" descr="Fitbit Versa 2 Smartwatch | Shop">
            <a:extLst>
              <a:ext uri="{FF2B5EF4-FFF2-40B4-BE49-F238E27FC236}">
                <a16:creationId xmlns:a16="http://schemas.microsoft.com/office/drawing/2014/main" id="{515F5CC3-64E2-A20A-5D45-BDA580BFDC1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44316" y="797302"/>
            <a:ext cx="3777290" cy="37772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259B08-351C-BCC1-BD8A-074C56A5E2F1}"/>
              </a:ext>
            </a:extLst>
          </p:cNvPr>
          <p:cNvSpPr txBox="1"/>
          <p:nvPr/>
        </p:nvSpPr>
        <p:spPr>
          <a:xfrm>
            <a:off x="1022836" y="4402398"/>
            <a:ext cx="4856205" cy="1938992"/>
          </a:xfrm>
          <a:prstGeom prst="rect">
            <a:avLst/>
          </a:prstGeom>
          <a:noFill/>
        </p:spPr>
        <p:txBody>
          <a:bodyPr wrap="square">
            <a:spAutoFit/>
          </a:bodyPr>
          <a:lstStyle/>
          <a:p>
            <a:r>
              <a:rPr lang="en-US" sz="2400" dirty="0">
                <a:latin typeface="Helvetica" pitchFamily="2" charset="0"/>
              </a:rPr>
              <a:t>A wearable fitness tracker for older adults that monitors their health, detects falls and injuries, and automatically sends updates to their doctors and loved ones.</a:t>
            </a:r>
            <a:endParaRPr lang="en-US" dirty="0">
              <a:latin typeface="Helvetica" pitchFamily="2" charset="0"/>
            </a:endParaRPr>
          </a:p>
        </p:txBody>
      </p:sp>
      <p:pic>
        <p:nvPicPr>
          <p:cNvPr id="4" name="Picture 3" descr="A screenshot of a cell phone&#10;&#10;Description automatically generated">
            <a:extLst>
              <a:ext uri="{FF2B5EF4-FFF2-40B4-BE49-F238E27FC236}">
                <a16:creationId xmlns:a16="http://schemas.microsoft.com/office/drawing/2014/main" id="{D0C6F456-3BDB-B46E-1414-F2D97736E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0396" y="235058"/>
            <a:ext cx="4040048" cy="6106332"/>
          </a:xfrm>
          <a:prstGeom prst="rect">
            <a:avLst/>
          </a:prstGeom>
        </p:spPr>
      </p:pic>
    </p:spTree>
    <p:extLst>
      <p:ext uri="{BB962C8B-B14F-4D97-AF65-F5344CB8AC3E}">
        <p14:creationId xmlns:p14="http://schemas.microsoft.com/office/powerpoint/2010/main" val="591087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4A09-2111-3A4C-800B-7F38360C1839}"/>
              </a:ext>
            </a:extLst>
          </p:cNvPr>
          <p:cNvSpPr>
            <a:spLocks noGrp="1"/>
          </p:cNvSpPr>
          <p:nvPr>
            <p:ph type="title"/>
          </p:nvPr>
        </p:nvSpPr>
        <p:spPr>
          <a:xfrm>
            <a:off x="639234" y="137160"/>
            <a:ext cx="11552767" cy="1143000"/>
          </a:xfrm>
        </p:spPr>
        <p:txBody>
          <a:bodyPr wrap="square" anchor="ctr">
            <a:normAutofit/>
          </a:bodyPr>
          <a:lstStyle/>
          <a:p>
            <a:r>
              <a:rPr lang="en-US" dirty="0"/>
              <a:t>Further Reading</a:t>
            </a:r>
          </a:p>
        </p:txBody>
      </p:sp>
      <p:sp>
        <p:nvSpPr>
          <p:cNvPr id="3" name="Content Placeholder 2">
            <a:extLst>
              <a:ext uri="{FF2B5EF4-FFF2-40B4-BE49-F238E27FC236}">
                <a16:creationId xmlns:a16="http://schemas.microsoft.com/office/drawing/2014/main" id="{89AC9E11-7DB4-3E44-8ACF-A68F27F82CFA}"/>
              </a:ext>
            </a:extLst>
          </p:cNvPr>
          <p:cNvSpPr>
            <a:spLocks noGrp="1"/>
          </p:cNvSpPr>
          <p:nvPr>
            <p:ph sz="half" idx="1"/>
          </p:nvPr>
        </p:nvSpPr>
        <p:spPr>
          <a:xfrm>
            <a:off x="557349" y="1600200"/>
            <a:ext cx="5437051" cy="4724400"/>
          </a:xfrm>
        </p:spPr>
        <p:txBody>
          <a:bodyPr wrap="square" anchor="t">
            <a:normAutofit/>
          </a:bodyPr>
          <a:lstStyle/>
          <a:p>
            <a:pPr>
              <a:lnSpc>
                <a:spcPct val="90000"/>
              </a:lnSpc>
            </a:pPr>
            <a:r>
              <a:rPr lang="en-US" sz="2800" dirty="0"/>
              <a:t>Other frameworks</a:t>
            </a:r>
          </a:p>
          <a:p>
            <a:pPr lvl="1">
              <a:lnSpc>
                <a:spcPct val="90000"/>
              </a:lnSpc>
            </a:pPr>
            <a:r>
              <a:rPr lang="en-US" sz="2800" dirty="0"/>
              <a:t>Inclusive design</a:t>
            </a:r>
          </a:p>
          <a:p>
            <a:pPr lvl="1">
              <a:lnSpc>
                <a:spcPct val="90000"/>
              </a:lnSpc>
            </a:pPr>
            <a:r>
              <a:rPr lang="en-US" sz="2800" dirty="0"/>
              <a:t>Design justice</a:t>
            </a:r>
          </a:p>
          <a:p>
            <a:pPr lvl="1">
              <a:lnSpc>
                <a:spcPct val="90000"/>
              </a:lnSpc>
            </a:pPr>
            <a:r>
              <a:rPr lang="en-US" sz="2800" dirty="0"/>
              <a:t>Participatory design</a:t>
            </a:r>
          </a:p>
          <a:p>
            <a:pPr lvl="1">
              <a:lnSpc>
                <a:spcPct val="90000"/>
              </a:lnSpc>
            </a:pPr>
            <a:r>
              <a:rPr lang="en-US" sz="2800" dirty="0"/>
              <a:t>Feminist HCI</a:t>
            </a:r>
          </a:p>
          <a:p>
            <a:pPr lvl="1">
              <a:lnSpc>
                <a:spcPct val="90000"/>
              </a:lnSpc>
            </a:pPr>
            <a:r>
              <a:rPr lang="en-US" sz="2800" dirty="0"/>
              <a:t>Critical race and HCI</a:t>
            </a:r>
          </a:p>
          <a:p>
            <a:pPr lvl="1">
              <a:lnSpc>
                <a:spcPct val="90000"/>
              </a:lnSpc>
            </a:pPr>
            <a:r>
              <a:rPr lang="en-US" sz="2800" dirty="0"/>
              <a:t>Queer HCI</a:t>
            </a:r>
          </a:p>
        </p:txBody>
      </p:sp>
      <p:sp>
        <p:nvSpPr>
          <p:cNvPr id="9" name="Date Placeholder 4">
            <a:extLst>
              <a:ext uri="{FF2B5EF4-FFF2-40B4-BE49-F238E27FC236}">
                <a16:creationId xmlns:a16="http://schemas.microsoft.com/office/drawing/2014/main" id="{CC91DC3B-AF9D-4DE0-8AEA-942B7E81B61C}"/>
              </a:ext>
            </a:extLst>
          </p:cNvPr>
          <p:cNvSpPr>
            <a:spLocks noGrp="1"/>
          </p:cNvSpPr>
          <p:nvPr>
            <p:ph type="dt" sz="half" idx="10"/>
          </p:nvPr>
        </p:nvSpPr>
        <p:spPr>
          <a:xfrm>
            <a:off x="2930" y="6607236"/>
            <a:ext cx="2540000" cy="457200"/>
          </a:xfrm>
        </p:spPr>
        <p:txBody>
          <a:bodyPr/>
          <a:lstStyle/>
          <a:p>
            <a:pPr>
              <a:spcAft>
                <a:spcPts val="600"/>
              </a:spcAft>
              <a:defRPr/>
            </a:pPr>
            <a:r>
              <a:rPr lang="en-US"/>
              <a:t>Autumn 2023</a:t>
            </a:r>
          </a:p>
        </p:txBody>
      </p:sp>
      <p:sp>
        <p:nvSpPr>
          <p:cNvPr id="11" name="Footer Placeholder 5">
            <a:extLst>
              <a:ext uri="{FF2B5EF4-FFF2-40B4-BE49-F238E27FC236}">
                <a16:creationId xmlns:a16="http://schemas.microsoft.com/office/drawing/2014/main" id="{5F1237AE-9730-48D9-88A4-A0A9F0934AEC}"/>
              </a:ext>
            </a:extLst>
          </p:cNvPr>
          <p:cNvSpPr>
            <a:spLocks noGrp="1"/>
          </p:cNvSpPr>
          <p:nvPr>
            <p:ph type="ftr" sz="quarter" idx="11"/>
          </p:nvPr>
        </p:nvSpPr>
        <p:spPr>
          <a:xfrm>
            <a:off x="2545859" y="6608285"/>
            <a:ext cx="8319483" cy="457200"/>
          </a:xfrm>
        </p:spPr>
        <p:txBody>
          <a:bodyPr/>
          <a:lstStyle/>
          <a:p>
            <a:pPr>
              <a:spcAft>
                <a:spcPts val="600"/>
              </a:spcAft>
              <a:defRPr/>
            </a:pPr>
            <a:r>
              <a:rPr lang="en-US"/>
              <a:t>dt+UX: Design Thinking for User Experience Design, Prototyping &amp; Evaluation </a:t>
            </a:r>
          </a:p>
        </p:txBody>
      </p:sp>
      <p:sp>
        <p:nvSpPr>
          <p:cNvPr id="13" name="Slide Number Placeholder 6">
            <a:extLst>
              <a:ext uri="{FF2B5EF4-FFF2-40B4-BE49-F238E27FC236}">
                <a16:creationId xmlns:a16="http://schemas.microsoft.com/office/drawing/2014/main" id="{3FD90351-D704-423C-932F-9787FAB23166}"/>
              </a:ext>
            </a:extLst>
          </p:cNvPr>
          <p:cNvSpPr>
            <a:spLocks noGrp="1"/>
          </p:cNvSpPr>
          <p:nvPr>
            <p:ph type="sldNum" sz="quarter" idx="12"/>
          </p:nvPr>
        </p:nvSpPr>
        <p:spPr>
          <a:xfrm>
            <a:off x="10865342" y="6617039"/>
            <a:ext cx="1320800" cy="457200"/>
          </a:xfrm>
        </p:spPr>
        <p:txBody>
          <a:bodyPr/>
          <a:lstStyle/>
          <a:p>
            <a:pPr>
              <a:spcAft>
                <a:spcPts val="600"/>
              </a:spcAft>
              <a:defRPr/>
            </a:pPr>
            <a:fld id="{0C5F66C6-F275-4CCB-99C8-491F9A67516C}" type="slidenum">
              <a:rPr lang="en-US" smtClean="0"/>
              <a:pPr>
                <a:spcAft>
                  <a:spcPts val="600"/>
                </a:spcAft>
                <a:defRPr/>
              </a:pPr>
              <a:t>52</a:t>
            </a:fld>
            <a:endParaRPr lang="en-US"/>
          </a:p>
        </p:txBody>
      </p:sp>
      <p:sp>
        <p:nvSpPr>
          <p:cNvPr id="5" name="Content Placeholder 2">
            <a:extLst>
              <a:ext uri="{FF2B5EF4-FFF2-40B4-BE49-F238E27FC236}">
                <a16:creationId xmlns:a16="http://schemas.microsoft.com/office/drawing/2014/main" id="{2E0C2B86-916D-FB97-4AB0-72E31684644F}"/>
              </a:ext>
            </a:extLst>
          </p:cNvPr>
          <p:cNvSpPr txBox="1">
            <a:spLocks/>
          </p:cNvSpPr>
          <p:nvPr/>
        </p:nvSpPr>
        <p:spPr bwMode="auto">
          <a:xfrm>
            <a:off x="6121240" y="1600200"/>
            <a:ext cx="5437051"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831" indent="-342831"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18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18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1800" b="1">
                <a:solidFill>
                  <a:schemeClr val="tx1"/>
                </a:solidFill>
                <a:latin typeface="+mn-lt"/>
              </a:defRPr>
            </a:lvl6pPr>
            <a:lvl7pPr marL="2971206" indent="-228554" algn="l" rtl="0" eaLnBrk="1" fontAlgn="base" hangingPunct="1">
              <a:spcBef>
                <a:spcPct val="20000"/>
              </a:spcBef>
              <a:spcAft>
                <a:spcPct val="0"/>
              </a:spcAft>
              <a:buChar char="»"/>
              <a:defRPr sz="1800" b="1">
                <a:solidFill>
                  <a:schemeClr val="tx1"/>
                </a:solidFill>
                <a:latin typeface="+mn-lt"/>
              </a:defRPr>
            </a:lvl7pPr>
            <a:lvl8pPr marL="3428314" indent="-228554" algn="l" rtl="0" eaLnBrk="1" fontAlgn="base" hangingPunct="1">
              <a:spcBef>
                <a:spcPct val="20000"/>
              </a:spcBef>
              <a:spcAft>
                <a:spcPct val="0"/>
              </a:spcAft>
              <a:buChar char="»"/>
              <a:defRPr sz="1800" b="1">
                <a:solidFill>
                  <a:schemeClr val="tx1"/>
                </a:solidFill>
                <a:latin typeface="+mn-lt"/>
              </a:defRPr>
            </a:lvl8pPr>
            <a:lvl9pPr marL="3885423" indent="-228554" algn="l" rtl="0" eaLnBrk="1" fontAlgn="base" hangingPunct="1">
              <a:spcBef>
                <a:spcPct val="20000"/>
              </a:spcBef>
              <a:spcAft>
                <a:spcPct val="0"/>
              </a:spcAft>
              <a:buChar char="»"/>
              <a:defRPr sz="1800" b="1">
                <a:solidFill>
                  <a:schemeClr val="tx1"/>
                </a:solidFill>
                <a:latin typeface="+mn-lt"/>
              </a:defRPr>
            </a:lvl9pPr>
          </a:lstStyle>
          <a:p>
            <a:pPr>
              <a:lnSpc>
                <a:spcPct val="90000"/>
              </a:lnSpc>
            </a:pPr>
            <a:r>
              <a:rPr lang="en-US" sz="2800" kern="0" dirty="0"/>
              <a:t>Other resources</a:t>
            </a:r>
          </a:p>
          <a:p>
            <a:pPr lvl="1">
              <a:lnSpc>
                <a:spcPct val="90000"/>
              </a:lnSpc>
            </a:pPr>
            <a:r>
              <a:rPr lang="en-US" sz="2800" kern="0" dirty="0">
                <a:solidFill>
                  <a:srgbClr val="FFC000"/>
                </a:solidFill>
                <a:hlinkClick r:id="rId3">
                  <a:extLst>
                    <a:ext uri="{A12FA001-AC4F-418D-AE19-62706E023703}">
                      <ahyp:hlinkClr xmlns:ahyp="http://schemas.microsoft.com/office/drawing/2018/hyperlinkcolor" val="tx"/>
                    </a:ext>
                  </a:extLst>
                </a:hlinkClick>
              </a:rPr>
              <a:t>Building Utopia Deck</a:t>
            </a:r>
            <a:endParaRPr lang="en-US" sz="2800" kern="0" dirty="0">
              <a:solidFill>
                <a:srgbClr val="FFC000"/>
              </a:solidFill>
            </a:endParaRPr>
          </a:p>
          <a:p>
            <a:pPr lvl="1">
              <a:lnSpc>
                <a:spcPct val="90000"/>
              </a:lnSpc>
            </a:pPr>
            <a:r>
              <a:rPr lang="en-US" sz="2800" kern="0" dirty="0">
                <a:solidFill>
                  <a:srgbClr val="FFC000"/>
                </a:solidFill>
                <a:hlinkClick r:id="rId4">
                  <a:extLst>
                    <a:ext uri="{A12FA001-AC4F-418D-AE19-62706E023703}">
                      <ahyp:hlinkClr xmlns:ahyp="http://schemas.microsoft.com/office/drawing/2018/hyperlinkcolor" val="tx"/>
                    </a:ext>
                  </a:extLst>
                </a:hlinkClick>
              </a:rPr>
              <a:t>Envisioning Cards</a:t>
            </a:r>
            <a:endParaRPr lang="en-US" sz="2800" kern="0" dirty="0">
              <a:solidFill>
                <a:srgbClr val="FFC000"/>
              </a:solidFill>
            </a:endParaRPr>
          </a:p>
          <a:p>
            <a:pPr lvl="1">
              <a:lnSpc>
                <a:spcPct val="90000"/>
              </a:lnSpc>
            </a:pPr>
            <a:r>
              <a:rPr lang="en-US" sz="2800" kern="0" dirty="0">
                <a:solidFill>
                  <a:srgbClr val="FFC000"/>
                </a:solidFill>
                <a:hlinkClick r:id="rId5">
                  <a:extLst>
                    <a:ext uri="{A12FA001-AC4F-418D-AE19-62706E023703}">
                      <ahyp:hlinkClr xmlns:ahyp="http://schemas.microsoft.com/office/drawing/2018/hyperlinkcolor" val="tx"/>
                    </a:ext>
                  </a:extLst>
                </a:hlinkClick>
              </a:rPr>
              <a:t>Judgement Call</a:t>
            </a:r>
            <a:endParaRPr lang="en-US" sz="2800" kern="0" dirty="0">
              <a:solidFill>
                <a:srgbClr val="FFC000"/>
              </a:solidFill>
              <a:hlinkClick r:id="rId6">
                <a:extLst>
                  <a:ext uri="{A12FA001-AC4F-418D-AE19-62706E023703}">
                    <ahyp:hlinkClr xmlns:ahyp="http://schemas.microsoft.com/office/drawing/2018/hyperlinkcolor" val="tx"/>
                  </a:ext>
                </a:extLst>
              </a:hlinkClick>
            </a:endParaRPr>
          </a:p>
          <a:p>
            <a:pPr lvl="1">
              <a:lnSpc>
                <a:spcPct val="90000"/>
              </a:lnSpc>
            </a:pPr>
            <a:r>
              <a:rPr lang="en-US" sz="2800" kern="0" dirty="0">
                <a:solidFill>
                  <a:srgbClr val="FFC000"/>
                </a:solidFill>
                <a:hlinkClick r:id="rId7">
                  <a:extLst>
                    <a:ext uri="{A12FA001-AC4F-418D-AE19-62706E023703}">
                      <ahyp:hlinkClr xmlns:ahyp="http://schemas.microsoft.com/office/drawing/2018/hyperlinkcolor" val="tx"/>
                    </a:ext>
                  </a:extLst>
                </a:hlinkClick>
              </a:rPr>
              <a:t>Timelines</a:t>
            </a:r>
            <a:endParaRPr lang="en-US" sz="2800" kern="0" dirty="0">
              <a:solidFill>
                <a:srgbClr val="FFC000"/>
              </a:solidFill>
            </a:endParaRPr>
          </a:p>
          <a:p>
            <a:pPr lvl="1">
              <a:lnSpc>
                <a:spcPct val="90000"/>
              </a:lnSpc>
            </a:pPr>
            <a:r>
              <a:rPr lang="en-US" sz="2800" kern="0" dirty="0"/>
              <a:t>Many, many more</a:t>
            </a:r>
          </a:p>
          <a:p>
            <a:pPr lvl="1">
              <a:lnSpc>
                <a:spcPct val="90000"/>
              </a:lnSpc>
            </a:pPr>
            <a:endParaRPr lang="en-US" sz="2800" kern="0" dirty="0"/>
          </a:p>
        </p:txBody>
      </p:sp>
    </p:spTree>
    <p:extLst>
      <p:ext uri="{BB962C8B-B14F-4D97-AF65-F5344CB8AC3E}">
        <p14:creationId xmlns:p14="http://schemas.microsoft.com/office/powerpoint/2010/main" val="676547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4A09-2111-3A4C-800B-7F38360C1839}"/>
              </a:ext>
            </a:extLst>
          </p:cNvPr>
          <p:cNvSpPr>
            <a:spLocks noGrp="1"/>
          </p:cNvSpPr>
          <p:nvPr>
            <p:ph type="title"/>
          </p:nvPr>
        </p:nvSpPr>
        <p:spPr>
          <a:xfrm>
            <a:off x="639234" y="137160"/>
            <a:ext cx="11552767" cy="1143000"/>
          </a:xfrm>
        </p:spPr>
        <p:txBody>
          <a:bodyPr wrap="square" anchor="ctr">
            <a:normAutofit/>
          </a:bodyPr>
          <a:lstStyle/>
          <a:p>
            <a:r>
              <a:rPr lang="en-US" dirty="0"/>
              <a:t>Values &amp; Ethics Design Ethics Research</a:t>
            </a:r>
          </a:p>
        </p:txBody>
      </p:sp>
      <p:sp>
        <p:nvSpPr>
          <p:cNvPr id="3" name="Content Placeholder 2">
            <a:extLst>
              <a:ext uri="{FF2B5EF4-FFF2-40B4-BE49-F238E27FC236}">
                <a16:creationId xmlns:a16="http://schemas.microsoft.com/office/drawing/2014/main" id="{89AC9E11-7DB4-3E44-8ACF-A68F27F82CFA}"/>
              </a:ext>
            </a:extLst>
          </p:cNvPr>
          <p:cNvSpPr>
            <a:spLocks noGrp="1"/>
          </p:cNvSpPr>
          <p:nvPr>
            <p:ph sz="half" idx="1"/>
          </p:nvPr>
        </p:nvSpPr>
        <p:spPr>
          <a:xfrm>
            <a:off x="557349" y="1600200"/>
            <a:ext cx="5437051" cy="4724400"/>
          </a:xfrm>
        </p:spPr>
        <p:txBody>
          <a:bodyPr wrap="square" anchor="t">
            <a:normAutofit/>
          </a:bodyPr>
          <a:lstStyle/>
          <a:p>
            <a:pPr marL="0" indent="0">
              <a:lnSpc>
                <a:spcPct val="90000"/>
              </a:lnSpc>
              <a:buNone/>
            </a:pPr>
            <a:r>
              <a:rPr lang="en-US" sz="2800" dirty="0"/>
              <a:t>Once designers have identified values &amp; value tensions, who gets decide how to navigate them?</a:t>
            </a:r>
          </a:p>
          <a:p>
            <a:pPr marL="0" indent="0">
              <a:lnSpc>
                <a:spcPct val="90000"/>
              </a:lnSpc>
              <a:buNone/>
            </a:pPr>
            <a:endParaRPr lang="en-US" sz="2800" dirty="0"/>
          </a:p>
          <a:p>
            <a:pPr marL="0" indent="0">
              <a:lnSpc>
                <a:spcPct val="90000"/>
              </a:lnSpc>
              <a:buNone/>
            </a:pPr>
            <a:r>
              <a:rPr lang="en-US" sz="2800" dirty="0"/>
              <a:t>How might we enable stakeholders to directly participate in navigating value tensions?</a:t>
            </a:r>
          </a:p>
        </p:txBody>
      </p:sp>
      <p:sp>
        <p:nvSpPr>
          <p:cNvPr id="9" name="Date Placeholder 4">
            <a:extLst>
              <a:ext uri="{FF2B5EF4-FFF2-40B4-BE49-F238E27FC236}">
                <a16:creationId xmlns:a16="http://schemas.microsoft.com/office/drawing/2014/main" id="{CC91DC3B-AF9D-4DE0-8AEA-942B7E81B61C}"/>
              </a:ext>
            </a:extLst>
          </p:cNvPr>
          <p:cNvSpPr>
            <a:spLocks noGrp="1"/>
          </p:cNvSpPr>
          <p:nvPr>
            <p:ph type="dt" sz="half" idx="10"/>
          </p:nvPr>
        </p:nvSpPr>
        <p:spPr>
          <a:xfrm>
            <a:off x="2930" y="6607236"/>
            <a:ext cx="2540000" cy="457200"/>
          </a:xfrm>
        </p:spPr>
        <p:txBody>
          <a:bodyPr/>
          <a:lstStyle/>
          <a:p>
            <a:pPr>
              <a:spcAft>
                <a:spcPts val="600"/>
              </a:spcAft>
              <a:defRPr/>
            </a:pPr>
            <a:r>
              <a:rPr lang="en-US"/>
              <a:t>Autumn 2023</a:t>
            </a:r>
          </a:p>
        </p:txBody>
      </p:sp>
      <p:sp>
        <p:nvSpPr>
          <p:cNvPr id="11" name="Footer Placeholder 5">
            <a:extLst>
              <a:ext uri="{FF2B5EF4-FFF2-40B4-BE49-F238E27FC236}">
                <a16:creationId xmlns:a16="http://schemas.microsoft.com/office/drawing/2014/main" id="{5F1237AE-9730-48D9-88A4-A0A9F0934AEC}"/>
              </a:ext>
            </a:extLst>
          </p:cNvPr>
          <p:cNvSpPr>
            <a:spLocks noGrp="1"/>
          </p:cNvSpPr>
          <p:nvPr>
            <p:ph type="ftr" sz="quarter" idx="11"/>
          </p:nvPr>
        </p:nvSpPr>
        <p:spPr>
          <a:xfrm>
            <a:off x="2545859" y="6608285"/>
            <a:ext cx="8319483" cy="457200"/>
          </a:xfrm>
        </p:spPr>
        <p:txBody>
          <a:bodyPr/>
          <a:lstStyle/>
          <a:p>
            <a:pPr>
              <a:spcAft>
                <a:spcPts val="600"/>
              </a:spcAft>
              <a:defRPr/>
            </a:pPr>
            <a:r>
              <a:rPr lang="en-US"/>
              <a:t>dt+UX: Design Thinking for User Experience Design, Prototyping &amp; Evaluation </a:t>
            </a:r>
          </a:p>
        </p:txBody>
      </p:sp>
      <p:sp>
        <p:nvSpPr>
          <p:cNvPr id="13" name="Slide Number Placeholder 6">
            <a:extLst>
              <a:ext uri="{FF2B5EF4-FFF2-40B4-BE49-F238E27FC236}">
                <a16:creationId xmlns:a16="http://schemas.microsoft.com/office/drawing/2014/main" id="{3FD90351-D704-423C-932F-9787FAB23166}"/>
              </a:ext>
            </a:extLst>
          </p:cNvPr>
          <p:cNvSpPr>
            <a:spLocks noGrp="1"/>
          </p:cNvSpPr>
          <p:nvPr>
            <p:ph type="sldNum" sz="quarter" idx="12"/>
          </p:nvPr>
        </p:nvSpPr>
        <p:spPr>
          <a:xfrm>
            <a:off x="10865342" y="6617039"/>
            <a:ext cx="1320800" cy="457200"/>
          </a:xfrm>
        </p:spPr>
        <p:txBody>
          <a:bodyPr/>
          <a:lstStyle/>
          <a:p>
            <a:pPr>
              <a:spcAft>
                <a:spcPts val="600"/>
              </a:spcAft>
              <a:defRPr/>
            </a:pPr>
            <a:fld id="{0C5F66C6-F275-4CCB-99C8-491F9A67516C}" type="slidenum">
              <a:rPr lang="en-US" smtClean="0"/>
              <a:pPr>
                <a:spcAft>
                  <a:spcPts val="600"/>
                </a:spcAft>
                <a:defRPr/>
              </a:pPr>
              <a:t>53</a:t>
            </a:fld>
            <a:endParaRPr lang="en-US"/>
          </a:p>
        </p:txBody>
      </p:sp>
      <p:sp>
        <p:nvSpPr>
          <p:cNvPr id="8" name="TextBox 7">
            <a:extLst>
              <a:ext uri="{FF2B5EF4-FFF2-40B4-BE49-F238E27FC236}">
                <a16:creationId xmlns:a16="http://schemas.microsoft.com/office/drawing/2014/main" id="{3606F248-F174-120E-3E4B-FC3B3BB67DE4}"/>
              </a:ext>
            </a:extLst>
          </p:cNvPr>
          <p:cNvSpPr txBox="1"/>
          <p:nvPr/>
        </p:nvSpPr>
        <p:spPr>
          <a:xfrm>
            <a:off x="6197602" y="5866278"/>
            <a:ext cx="5640251" cy="400110"/>
          </a:xfrm>
          <a:prstGeom prst="rect">
            <a:avLst/>
          </a:prstGeom>
          <a:noFill/>
        </p:spPr>
        <p:txBody>
          <a:bodyPr wrap="square">
            <a:spAutoFit/>
          </a:bodyPr>
          <a:lstStyle/>
          <a:p>
            <a:pPr algn="ctr"/>
            <a:r>
              <a:rPr lang="en-US" sz="2000" dirty="0">
                <a:solidFill>
                  <a:srgbClr val="FFC000"/>
                </a:solidFill>
                <a:latin typeface="Helvetica" pitchFamily="2" charset="0"/>
                <a:hlinkClick r:id="rId3">
                  <a:extLst>
                    <a:ext uri="{A12FA001-AC4F-418D-AE19-62706E023703}">
                      <ahyp:hlinkClr xmlns:ahyp="http://schemas.microsoft.com/office/drawing/2018/hyperlinkcolor" val="tx"/>
                    </a:ext>
                  </a:extLst>
                </a:hlinkClick>
              </a:rPr>
              <a:t>https://dl.acm.org/doi/10.1145/3563657.3595992</a:t>
            </a:r>
            <a:endParaRPr lang="en-US" sz="2000" dirty="0">
              <a:solidFill>
                <a:srgbClr val="FFC000"/>
              </a:solidFill>
              <a:latin typeface="Helvetica" pitchFamily="2" charset="0"/>
            </a:endParaRPr>
          </a:p>
        </p:txBody>
      </p:sp>
      <p:pic>
        <p:nvPicPr>
          <p:cNvPr id="18" name="Picture 17" descr="Several cards on a table&#10;&#10;Description automatically generated">
            <a:extLst>
              <a:ext uri="{FF2B5EF4-FFF2-40B4-BE49-F238E27FC236}">
                <a16:creationId xmlns:a16="http://schemas.microsoft.com/office/drawing/2014/main" id="{D04B9E07-15D6-C8B3-1C55-19AF75A4F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602" y="3032036"/>
            <a:ext cx="3511550" cy="2692400"/>
          </a:xfrm>
          <a:prstGeom prst="rect">
            <a:avLst/>
          </a:prstGeom>
        </p:spPr>
      </p:pic>
      <p:pic>
        <p:nvPicPr>
          <p:cNvPr id="10" name="Picture 9">
            <a:extLst>
              <a:ext uri="{FF2B5EF4-FFF2-40B4-BE49-F238E27FC236}">
                <a16:creationId xmlns:a16="http://schemas.microsoft.com/office/drawing/2014/main" id="{2CFC9889-3B2B-FDC0-52FC-FE22AC464391}"/>
              </a:ext>
            </a:extLst>
          </p:cNvPr>
          <p:cNvPicPr>
            <a:picLocks noChangeAspect="1"/>
          </p:cNvPicPr>
          <p:nvPr/>
        </p:nvPicPr>
        <p:blipFill>
          <a:blip r:embed="rId5"/>
          <a:stretch>
            <a:fillRect/>
          </a:stretch>
        </p:blipFill>
        <p:spPr>
          <a:xfrm>
            <a:off x="7953377" y="1203372"/>
            <a:ext cx="3817373" cy="3136101"/>
          </a:xfrm>
          <a:prstGeom prst="rect">
            <a:avLst/>
          </a:prstGeom>
        </p:spPr>
      </p:pic>
    </p:spTree>
    <p:extLst>
      <p:ext uri="{BB962C8B-B14F-4D97-AF65-F5344CB8AC3E}">
        <p14:creationId xmlns:p14="http://schemas.microsoft.com/office/powerpoint/2010/main" val="159900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r>
              <a:rPr lang="en-US" dirty="0"/>
              <a:t>Summary</a:t>
            </a:r>
          </a:p>
        </p:txBody>
      </p:sp>
      <p:sp>
        <p:nvSpPr>
          <p:cNvPr id="54278" name="Rectangle 3"/>
          <p:cNvSpPr>
            <a:spLocks noGrp="1" noChangeArrowheads="1"/>
          </p:cNvSpPr>
          <p:nvPr>
            <p:ph idx="1"/>
          </p:nvPr>
        </p:nvSpPr>
        <p:spPr>
          <a:xfrm>
            <a:off x="639235" y="1508017"/>
            <a:ext cx="11432384" cy="4724400"/>
          </a:xfrm>
        </p:spPr>
        <p:txBody>
          <a:bodyPr/>
          <a:lstStyle/>
          <a:p>
            <a:r>
              <a:rPr lang="en-US" sz="3200" dirty="0"/>
              <a:t>Sketching allows </a:t>
            </a:r>
            <a:r>
              <a:rPr lang="en-US" sz="3200" b="1" i="1" dirty="0">
                <a:solidFill>
                  <a:srgbClr val="FFC000"/>
                </a:solidFill>
              </a:rPr>
              <a:t>exploration</a:t>
            </a:r>
            <a:r>
              <a:rPr lang="en-US" sz="3200" dirty="0"/>
              <a:t> of many concepts in the very early stages of design</a:t>
            </a:r>
          </a:p>
          <a:p>
            <a:endParaRPr lang="en-US" sz="1600" dirty="0"/>
          </a:p>
          <a:p>
            <a:r>
              <a:rPr lang="en-US" sz="3200" dirty="0"/>
              <a:t>As investment goes up, need to use more and more formal criteria for evaluation</a:t>
            </a:r>
          </a:p>
          <a:p>
            <a:endParaRPr lang="en-US" sz="1600" dirty="0"/>
          </a:p>
          <a:p>
            <a:r>
              <a:rPr lang="en-US" sz="3200" b="1" i="1" dirty="0">
                <a:solidFill>
                  <a:srgbClr val="FFC000"/>
                </a:solidFill>
              </a:rPr>
              <a:t>Values are embedded  </a:t>
            </a:r>
            <a:r>
              <a:rPr lang="en-US" sz="3200" dirty="0"/>
              <a:t>in designs → think critically about which values and whose values you are embedding</a:t>
            </a:r>
          </a:p>
          <a:p>
            <a:endParaRPr lang="en-US" dirty="0"/>
          </a:p>
        </p:txBody>
      </p:sp>
      <p:sp>
        <p:nvSpPr>
          <p:cNvPr id="3" name="Date Placeholder 2">
            <a:extLst>
              <a:ext uri="{FF2B5EF4-FFF2-40B4-BE49-F238E27FC236}">
                <a16:creationId xmlns:a16="http://schemas.microsoft.com/office/drawing/2014/main" id="{2C19CC99-C300-A148-9DC0-DEA9FFC41742}"/>
              </a:ext>
            </a:extLst>
          </p:cNvPr>
          <p:cNvSpPr>
            <a:spLocks noGrp="1"/>
          </p:cNvSpPr>
          <p:nvPr>
            <p:ph type="dt" sz="half" idx="10"/>
          </p:nvPr>
        </p:nvSpPr>
        <p:spPr/>
        <p:txBody>
          <a:bodyPr/>
          <a:lstStyle/>
          <a:p>
            <a:pPr>
              <a:defRPr/>
            </a:pPr>
            <a:r>
              <a:rPr lang="en-US"/>
              <a:t>Autumn 2023</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15" name="Slide Number Placeholder 14"/>
          <p:cNvSpPr>
            <a:spLocks noGrp="1"/>
          </p:cNvSpPr>
          <p:nvPr>
            <p:ph type="sldNum" sz="quarter" idx="12"/>
          </p:nvPr>
        </p:nvSpPr>
        <p:spPr/>
        <p:txBody>
          <a:bodyPr/>
          <a:lstStyle/>
          <a:p>
            <a:fld id="{BAAF5C87-F9D2-5F40-9F3B-3AB33998CE64}" type="slidenum">
              <a:rPr lang="en-US" smtClean="0"/>
              <a:pPr/>
              <a:t>54</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r>
              <a:rPr lang="en-US" dirty="0"/>
              <a:t>Next Time</a:t>
            </a:r>
          </a:p>
        </p:txBody>
      </p:sp>
      <p:sp>
        <p:nvSpPr>
          <p:cNvPr id="40965" name="Rectangle 3"/>
          <p:cNvSpPr>
            <a:spLocks noGrp="1" noChangeArrowheads="1"/>
          </p:cNvSpPr>
          <p:nvPr>
            <p:ph idx="1"/>
          </p:nvPr>
        </p:nvSpPr>
        <p:spPr>
          <a:xfrm>
            <a:off x="639233" y="891729"/>
            <a:ext cx="11546909" cy="5706753"/>
          </a:xfrm>
        </p:spPr>
        <p:txBody>
          <a:bodyPr>
            <a:normAutofit fontScale="85000" lnSpcReduction="10000"/>
          </a:bodyPr>
          <a:lstStyle/>
          <a:p>
            <a:r>
              <a:rPr lang="en-US" dirty="0"/>
              <a:t>Lecture</a:t>
            </a:r>
          </a:p>
          <a:p>
            <a:pPr lvl="1"/>
            <a:r>
              <a:rPr lang="en-US" dirty="0"/>
              <a:t>Early-Stage Prototyping (low-fi &amp; medium-fi)</a:t>
            </a:r>
          </a:p>
          <a:p>
            <a:r>
              <a:rPr lang="en-US" dirty="0"/>
              <a:t>Read</a:t>
            </a:r>
          </a:p>
          <a:p>
            <a:pPr lvl="1"/>
            <a:r>
              <a:rPr lang="en-US" dirty="0">
                <a:solidFill>
                  <a:srgbClr val="FFC000"/>
                </a:solidFill>
                <a:hlinkClick r:id="rId3">
                  <a:extLst>
                    <a:ext uri="{A12FA001-AC4F-418D-AE19-62706E023703}">
                      <ahyp:hlinkClr xmlns:ahyp="http://schemas.microsoft.com/office/drawing/2018/hyperlinkcolor" val="tx"/>
                    </a:ext>
                  </a:extLst>
                </a:hlinkClick>
              </a:rPr>
              <a:t>“Involving Customers with Iterative Design” (Ch 4)</a:t>
            </a:r>
            <a:r>
              <a:rPr lang="en-US" dirty="0">
                <a:solidFill>
                  <a:srgbClr val="FFC000"/>
                </a:solidFill>
              </a:rPr>
              <a:t> </a:t>
            </a:r>
            <a:r>
              <a:rPr lang="en-US" dirty="0"/>
              <a:t>of </a:t>
            </a:r>
            <a:r>
              <a:rPr lang="en-US" i="1" dirty="0"/>
              <a:t>The Design of Sites</a:t>
            </a:r>
            <a:endParaRPr lang="en-US" dirty="0"/>
          </a:p>
          <a:p>
            <a:pPr lvl="1"/>
            <a:r>
              <a:rPr lang="en-US" dirty="0">
                <a:solidFill>
                  <a:srgbClr val="FFC000"/>
                </a:solidFill>
                <a:hlinkClick r:id="rId4">
                  <a:extLst>
                    <a:ext uri="{A12FA001-AC4F-418D-AE19-62706E023703}">
                      <ahyp:hlinkClr xmlns:ahyp="http://schemas.microsoft.com/office/drawing/2018/hyperlinkcolor" val="tx"/>
                    </a:ext>
                  </a:extLst>
                </a:hlinkClick>
              </a:rPr>
              <a:t>“Making a Paper Prototype” (Ch 4)</a:t>
            </a:r>
            <a:r>
              <a:rPr lang="en-US" dirty="0">
                <a:solidFill>
                  <a:srgbClr val="FFC000"/>
                </a:solidFill>
              </a:rPr>
              <a:t> </a:t>
            </a:r>
            <a:r>
              <a:rPr lang="en-US" dirty="0"/>
              <a:t>from </a:t>
            </a:r>
            <a:r>
              <a:rPr lang="en-US" i="1" dirty="0"/>
              <a:t>Paper Prototyping</a:t>
            </a:r>
            <a:r>
              <a:rPr lang="en-US" dirty="0"/>
              <a:t> by Carolyn Snyder</a:t>
            </a:r>
          </a:p>
          <a:p>
            <a:r>
              <a:rPr lang="en-US" sz="3600" dirty="0"/>
              <a:t>Watch</a:t>
            </a:r>
          </a:p>
          <a:p>
            <a:pPr lvl="1"/>
            <a:r>
              <a:rPr lang="en-US" sz="3100" i="1" dirty="0"/>
              <a:t>The danger of a single story</a:t>
            </a:r>
            <a:r>
              <a:rPr lang="en-US" sz="3100" dirty="0"/>
              <a:t>, Chimamanda Ngozi Adichie, </a:t>
            </a:r>
            <a:br>
              <a:rPr lang="en-US" sz="3100" dirty="0"/>
            </a:br>
            <a:r>
              <a:rPr lang="en-US" sz="3100" dirty="0" err="1"/>
              <a:t>TEDGlobal</a:t>
            </a:r>
            <a:r>
              <a:rPr lang="en-US" sz="3100" dirty="0"/>
              <a:t> 2009 (20 min.) </a:t>
            </a:r>
            <a:r>
              <a:rPr lang="en-US" sz="2100" dirty="0">
                <a:solidFill>
                  <a:srgbClr val="FFC000"/>
                </a:solidFill>
                <a:hlinkClick r:id="rId5">
                  <a:extLst>
                    <a:ext uri="{A12FA001-AC4F-418D-AE19-62706E023703}">
                      <ahyp:hlinkClr xmlns:ahyp="http://schemas.microsoft.com/office/drawing/2018/hyperlinkcolor" val="tx"/>
                    </a:ext>
                  </a:extLst>
                </a:hlinkClick>
              </a:rPr>
              <a:t>https://www.ted.com/talks/chimamanda_ngozi_adichie_the_danger_of_a_single_story?language=en</a:t>
            </a:r>
            <a:endParaRPr lang="en-US" sz="2100" dirty="0">
              <a:solidFill>
                <a:srgbClr val="FFC000"/>
              </a:solidFill>
            </a:endParaRPr>
          </a:p>
          <a:p>
            <a:r>
              <a:rPr lang="en-US" sz="4000" dirty="0"/>
              <a:t>Exit Ticket</a:t>
            </a:r>
          </a:p>
          <a:p>
            <a:pPr lvl="1"/>
            <a:r>
              <a:rPr lang="en-US" sz="2300" dirty="0">
                <a:solidFill>
                  <a:srgbClr val="FFC000"/>
                </a:solidFill>
                <a:hlinkClick r:id="rId6">
                  <a:extLst>
                    <a:ext uri="{A12FA001-AC4F-418D-AE19-62706E023703}">
                      <ahyp:hlinkClr xmlns:ahyp="http://schemas.microsoft.com/office/drawing/2018/hyperlinkcolor" val="tx"/>
                    </a:ext>
                  </a:extLst>
                </a:hlinkClick>
              </a:rPr>
              <a:t>http://bit.ly/CS147-2023au-exit-ticket-3-173</a:t>
            </a:r>
            <a:endParaRPr lang="en-US" sz="2300" dirty="0">
              <a:solidFill>
                <a:srgbClr val="FFC000"/>
              </a:solidFill>
            </a:endParaRPr>
          </a:p>
          <a:p>
            <a:pPr lvl="1"/>
            <a:endParaRPr lang="en-US" sz="2300" dirty="0"/>
          </a:p>
        </p:txBody>
      </p:sp>
      <p:sp>
        <p:nvSpPr>
          <p:cNvPr id="8" name="Date Placeholder 7">
            <a:extLst>
              <a:ext uri="{FF2B5EF4-FFF2-40B4-BE49-F238E27FC236}">
                <a16:creationId xmlns:a16="http://schemas.microsoft.com/office/drawing/2014/main" id="{94F96719-6D86-724D-A30F-4A3F9997EBA7}"/>
              </a:ext>
            </a:extLst>
          </p:cNvPr>
          <p:cNvSpPr>
            <a:spLocks noGrp="1"/>
          </p:cNvSpPr>
          <p:nvPr>
            <p:ph type="dt" sz="half" idx="10"/>
          </p:nvPr>
        </p:nvSpPr>
        <p:spPr/>
        <p:txBody>
          <a:bodyPr/>
          <a:lstStyle/>
          <a:p>
            <a:pPr>
              <a:defRPr/>
            </a:pPr>
            <a:r>
              <a:rPr lang="en-US"/>
              <a:t>Autumn 2023</a:t>
            </a:r>
            <a:endParaRPr lang="en-US" dirty="0"/>
          </a:p>
        </p:txBody>
      </p:sp>
      <p:sp>
        <p:nvSpPr>
          <p:cNvPr id="6" name="Footer Placeholder 5"/>
          <p:cNvSpPr>
            <a:spLocks noGrp="1"/>
          </p:cNvSpPr>
          <p:nvPr>
            <p:ph type="ftr" sz="quarter" idx="11"/>
          </p:nvPr>
        </p:nvSpPr>
        <p:spPr/>
        <p:txBody>
          <a:bodyPr/>
          <a:lstStyle/>
          <a:p>
            <a:r>
              <a:rPr lang="en-US" dirty="0" err="1"/>
              <a:t>dt+UX</a:t>
            </a:r>
            <a:r>
              <a:rPr lang="en-US" dirty="0"/>
              <a:t>: Design Thinking for User Experience Design, Prototyping &amp; Evaluation </a:t>
            </a:r>
          </a:p>
        </p:txBody>
      </p:sp>
      <p:sp>
        <p:nvSpPr>
          <p:cNvPr id="9" name="Slide Number Placeholder 8">
            <a:extLst>
              <a:ext uri="{FF2B5EF4-FFF2-40B4-BE49-F238E27FC236}">
                <a16:creationId xmlns:a16="http://schemas.microsoft.com/office/drawing/2014/main" id="{F157D559-05AC-9D4F-8CD2-C9CAE8721885}"/>
              </a:ext>
            </a:extLst>
          </p:cNvPr>
          <p:cNvSpPr>
            <a:spLocks noGrp="1"/>
          </p:cNvSpPr>
          <p:nvPr>
            <p:ph type="sldNum" sz="quarter" idx="12"/>
          </p:nvPr>
        </p:nvSpPr>
        <p:spPr/>
        <p:txBody>
          <a:bodyPr/>
          <a:lstStyle/>
          <a:p>
            <a:fld id="{BAAF5C87-F9D2-5F40-9F3B-3AB33998CE64}" type="slidenum">
              <a:rPr lang="en-US" smtClean="0"/>
              <a:pPr/>
              <a:t>55</a:t>
            </a:fld>
            <a:endParaRPr lang="en-US" dirty="0"/>
          </a:p>
        </p:txBody>
      </p:sp>
    </p:spTree>
    <p:extLst>
      <p:ext uri="{BB962C8B-B14F-4D97-AF65-F5344CB8AC3E}">
        <p14:creationId xmlns:p14="http://schemas.microsoft.com/office/powerpoint/2010/main" val="155205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High Fidelity Concept Videos</a:t>
            </a:r>
          </a:p>
        </p:txBody>
      </p:sp>
      <p:sp>
        <p:nvSpPr>
          <p:cNvPr id="3" name="Date Placeholder 2"/>
          <p:cNvSpPr>
            <a:spLocks noGrp="1"/>
          </p:cNvSpPr>
          <p:nvPr>
            <p:ph type="dt" sz="half" idx="10"/>
          </p:nvPr>
        </p:nvSpPr>
        <p:spPr/>
        <p:txBody>
          <a:bodyPr/>
          <a:lstStyle/>
          <a:p>
            <a:pPr>
              <a:defRPr/>
            </a:pPr>
            <a:r>
              <a:rPr lang="en-US"/>
              <a:t>Autumn 2023</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6</a:t>
            </a:fld>
            <a:endParaRPr lang="en-US"/>
          </a:p>
        </p:txBody>
      </p:sp>
      <p:sp>
        <p:nvSpPr>
          <p:cNvPr id="2" name="TextBox 1"/>
          <p:cNvSpPr txBox="1"/>
          <p:nvPr/>
        </p:nvSpPr>
        <p:spPr>
          <a:xfrm>
            <a:off x="1903416" y="6166075"/>
            <a:ext cx="1678665" cy="430887"/>
          </a:xfrm>
          <a:prstGeom prst="rect">
            <a:avLst/>
          </a:prstGeom>
          <a:noFill/>
        </p:spPr>
        <p:txBody>
          <a:bodyPr wrap="none" rtlCol="0">
            <a:spAutoFit/>
          </a:bodyPr>
          <a:lstStyle/>
          <a:p>
            <a:r>
              <a:rPr lang="en-US" sz="2200" dirty="0" err="1">
                <a:latin typeface="Helvetica Light"/>
                <a:cs typeface="Helvetica Light"/>
              </a:rPr>
              <a:t>parqtheapp</a:t>
            </a:r>
            <a:endParaRPr lang="en-US" sz="2200" dirty="0">
              <a:latin typeface="Helvetica Light"/>
              <a:cs typeface="Helvetica Light"/>
            </a:endParaRPr>
          </a:p>
        </p:txBody>
      </p:sp>
      <p:pic>
        <p:nvPicPr>
          <p:cNvPr id="8" name="parqtheapp CS 210L Final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595" y="1107407"/>
            <a:ext cx="9142810" cy="5142830"/>
          </a:xfrm>
          <a:prstGeom prst="rect">
            <a:avLst/>
          </a:prstGeom>
        </p:spPr>
      </p:pic>
    </p:spTree>
    <p:extLst>
      <p:ext uri="{BB962C8B-B14F-4D97-AF65-F5344CB8AC3E}">
        <p14:creationId xmlns:p14="http://schemas.microsoft.com/office/powerpoint/2010/main" val="15775786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fullScrn="1">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dirty="0">
                <a:ea typeface="ＭＳ Ｐゴシック" pitchFamily="34" charset="-128"/>
              </a:rPr>
              <a:t>Design Process: Discovery</a:t>
            </a:r>
          </a:p>
        </p:txBody>
      </p:sp>
      <p:sp>
        <p:nvSpPr>
          <p:cNvPr id="43011" name="Rectangle 3"/>
          <p:cNvSpPr>
            <a:spLocks noGrp="1" noChangeArrowheads="1"/>
          </p:cNvSpPr>
          <p:nvPr>
            <p:ph idx="1"/>
          </p:nvPr>
        </p:nvSpPr>
        <p:spPr>
          <a:xfrm>
            <a:off x="6306203" y="1349321"/>
            <a:ext cx="3925421" cy="4724400"/>
          </a:xfrm>
          <a:solidFill>
            <a:srgbClr val="808080"/>
          </a:solidFill>
          <a:ln w="38100">
            <a:solidFill>
              <a:schemeClr val="tx1"/>
            </a:solidFill>
            <a:miter lim="800000"/>
            <a:headEnd/>
            <a:tailEnd/>
          </a:ln>
        </p:spPr>
        <p:txBody>
          <a:bodyPr/>
          <a:lstStyle/>
          <a:p>
            <a:pPr eaLnBrk="1" hangingPunct="1">
              <a:buFontTx/>
              <a:buNone/>
            </a:pPr>
            <a:r>
              <a:rPr lang="en-US" sz="2800" dirty="0">
                <a:ea typeface="ＭＳ Ｐゴシック" pitchFamily="34" charset="-128"/>
              </a:rPr>
              <a:t> Assess Needs</a:t>
            </a:r>
          </a:p>
          <a:p>
            <a:pPr eaLnBrk="1" hangingPunct="1">
              <a:buClr>
                <a:schemeClr val="tx1"/>
              </a:buClr>
            </a:pPr>
            <a:endParaRPr lang="en-US" sz="1200" dirty="0">
              <a:ea typeface="ＭＳ Ｐゴシック" pitchFamily="34" charset="-128"/>
            </a:endParaRPr>
          </a:p>
          <a:p>
            <a:pPr eaLnBrk="1" hangingPunct="1">
              <a:buClr>
                <a:schemeClr val="tx1"/>
              </a:buClr>
            </a:pPr>
            <a:r>
              <a:rPr lang="en-US" sz="2400" dirty="0">
                <a:ea typeface="ＭＳ Ｐゴシック" pitchFamily="34" charset="-128"/>
              </a:rPr>
              <a:t>understand client’</a:t>
            </a:r>
            <a:r>
              <a:rPr lang="en-US" altLang="ja-JP" sz="2400" dirty="0">
                <a:ea typeface="ＭＳ Ｐゴシック" pitchFamily="34" charset="-128"/>
              </a:rPr>
              <a:t>s expectations</a:t>
            </a:r>
          </a:p>
          <a:p>
            <a:pPr eaLnBrk="1" hangingPunct="1">
              <a:buClr>
                <a:schemeClr val="tx1"/>
              </a:buClr>
            </a:pPr>
            <a:r>
              <a:rPr lang="en-US" sz="2400" dirty="0">
                <a:ea typeface="ＭＳ Ｐゴシック" pitchFamily="34" charset="-128"/>
              </a:rPr>
              <a:t>determine scope </a:t>
            </a:r>
            <a:br>
              <a:rPr lang="en-US" sz="2400" dirty="0">
                <a:ea typeface="ＭＳ Ｐゴシック" pitchFamily="34" charset="-128"/>
              </a:rPr>
            </a:br>
            <a:r>
              <a:rPr lang="en-US" sz="2400" dirty="0">
                <a:ea typeface="ＭＳ Ｐゴシック" pitchFamily="34" charset="-128"/>
              </a:rPr>
              <a:t>of project</a:t>
            </a:r>
          </a:p>
          <a:p>
            <a:pPr eaLnBrk="1" hangingPunct="1">
              <a:buClr>
                <a:schemeClr val="tx1"/>
              </a:buClr>
            </a:pPr>
            <a:r>
              <a:rPr lang="en-US" sz="2400" dirty="0">
                <a:solidFill>
                  <a:srgbClr val="FFC000"/>
                </a:solidFill>
                <a:ea typeface="ＭＳ Ｐゴシック" pitchFamily="34" charset="-128"/>
              </a:rPr>
              <a:t>characteristics of customers &amp; tasks</a:t>
            </a:r>
          </a:p>
          <a:p>
            <a:pPr eaLnBrk="1" hangingPunct="1">
              <a:buClr>
                <a:schemeClr val="tx1"/>
              </a:buClr>
            </a:pPr>
            <a:r>
              <a:rPr lang="en-US" sz="2400" dirty="0">
                <a:ea typeface="ＭＳ Ｐゴシック" pitchFamily="34" charset="-128"/>
              </a:rPr>
              <a:t>evaluate existing practices &amp; products</a:t>
            </a:r>
          </a:p>
        </p:txBody>
      </p:sp>
      <p:sp>
        <p:nvSpPr>
          <p:cNvPr id="2" name="Date Placeholder 1">
            <a:extLst>
              <a:ext uri="{FF2B5EF4-FFF2-40B4-BE49-F238E27FC236}">
                <a16:creationId xmlns:a16="http://schemas.microsoft.com/office/drawing/2014/main" id="{F9A820C9-A8B0-CF43-A907-03BA9877ADC3}"/>
              </a:ext>
            </a:extLst>
          </p:cNvPr>
          <p:cNvSpPr>
            <a:spLocks noGrp="1"/>
          </p:cNvSpPr>
          <p:nvPr>
            <p:ph type="dt" sz="half" idx="10"/>
          </p:nvPr>
        </p:nvSpPr>
        <p:spPr/>
        <p:txBody>
          <a:bodyPr/>
          <a:lstStyle/>
          <a:p>
            <a:pPr>
              <a:defRPr/>
            </a:pPr>
            <a:r>
              <a:rPr lang="en-US"/>
              <a:t>Autumn 2023</a:t>
            </a:r>
            <a:endParaRPr lang="en-US" dirty="0"/>
          </a:p>
        </p:txBody>
      </p:sp>
      <p:sp>
        <p:nvSpPr>
          <p:cNvPr id="1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17"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a:solidFill>
                  <a:schemeClr val="tx1">
                    <a:lumMod val="50000"/>
                  </a:schemeClr>
                </a:solidFill>
                <a:latin typeface="Helvetica Light"/>
              </a:rPr>
              <a:pPr eaLnBrk="1" hangingPunct="1"/>
              <a:t>7</a:t>
            </a:fld>
            <a:endParaRPr lang="en-US" sz="1000" dirty="0">
              <a:solidFill>
                <a:schemeClr val="tx1">
                  <a:lumMod val="50000"/>
                </a:schemeClr>
              </a:solidFill>
              <a:latin typeface="Helvetica Light"/>
            </a:endParaRPr>
          </a:p>
        </p:txBody>
      </p:sp>
      <p:sp>
        <p:nvSpPr>
          <p:cNvPr id="43012" name="Line 4"/>
          <p:cNvSpPr>
            <a:spLocks noChangeShapeType="1"/>
          </p:cNvSpPr>
          <p:nvPr/>
        </p:nvSpPr>
        <p:spPr bwMode="auto">
          <a:xfrm>
            <a:off x="5120645" y="2289124"/>
            <a:ext cx="1185558" cy="3779003"/>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43013" name="Line 5"/>
          <p:cNvSpPr>
            <a:spLocks noChangeShapeType="1"/>
          </p:cNvSpPr>
          <p:nvPr/>
        </p:nvSpPr>
        <p:spPr bwMode="auto">
          <a:xfrm flipV="1">
            <a:off x="5120645" y="1348475"/>
            <a:ext cx="1177718" cy="254849"/>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43014" name="Rectangle 6"/>
          <p:cNvSpPr>
            <a:spLocks noChangeArrowheads="1"/>
          </p:cNvSpPr>
          <p:nvPr/>
        </p:nvSpPr>
        <p:spPr bwMode="auto">
          <a:xfrm>
            <a:off x="2453644" y="45179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3644" y="354642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2453644" y="25748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2453644" y="1603321"/>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
        <p:nvSpPr>
          <p:cNvPr id="43019"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
        <p:nvSpPr>
          <p:cNvPr id="43020"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Tree>
    <p:extLst>
      <p:ext uri="{BB962C8B-B14F-4D97-AF65-F5344CB8AC3E}">
        <p14:creationId xmlns:p14="http://schemas.microsoft.com/office/powerpoint/2010/main" val="9882850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1CCC2-2A0B-9447-9112-02D77EE0451B}"/>
              </a:ext>
            </a:extLst>
          </p:cNvPr>
          <p:cNvSpPr>
            <a:spLocks noGrp="1"/>
          </p:cNvSpPr>
          <p:nvPr>
            <p:ph type="dt" sz="half" idx="10"/>
          </p:nvPr>
        </p:nvSpPr>
        <p:spPr/>
        <p:txBody>
          <a:bodyPr/>
          <a:lstStyle/>
          <a:p>
            <a:pPr>
              <a:defRPr/>
            </a:pPr>
            <a:r>
              <a:rPr lang="en-US"/>
              <a:t>Autumn 2023</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E9FE5C6A-93CB-440C-B05E-F3950C24966F}" type="slidenum">
              <a:rPr lang="en-US" smtClean="0"/>
              <a:pPr/>
              <a:t>8</a:t>
            </a:fld>
            <a:endParaRPr lang="en-US"/>
          </a:p>
        </p:txBody>
      </p:sp>
      <p:sp>
        <p:nvSpPr>
          <p:cNvPr id="6" name="TextBox 5"/>
          <p:cNvSpPr txBox="1"/>
          <p:nvPr/>
        </p:nvSpPr>
        <p:spPr>
          <a:xfrm>
            <a:off x="1272931" y="1108915"/>
            <a:ext cx="10499008" cy="3785652"/>
          </a:xfrm>
          <a:prstGeom prst="rect">
            <a:avLst/>
          </a:prstGeom>
          <a:noFill/>
        </p:spPr>
        <p:txBody>
          <a:bodyPr wrap="square" rtlCol="0">
            <a:spAutoFit/>
          </a:bodyPr>
          <a:lstStyle/>
          <a:p>
            <a:r>
              <a:rPr lang="en-US" sz="4800" b="1" i="1" dirty="0">
                <a:latin typeface="Helvetica" charset="0"/>
                <a:ea typeface="Helvetica" charset="0"/>
                <a:cs typeface="Helvetica" charset="0"/>
              </a:rPr>
              <a:t>Task. </a:t>
            </a:r>
            <a:r>
              <a:rPr lang="en-US" sz="4800" dirty="0">
                <a:latin typeface="Helvetica" charset="0"/>
                <a:ea typeface="Helvetica" charset="0"/>
                <a:cs typeface="Helvetica" charset="0"/>
              </a:rPr>
              <a:t>The structured set of </a:t>
            </a:r>
            <a:r>
              <a:rPr lang="en-US" sz="4800" b="1" i="1" dirty="0">
                <a:latin typeface="Helvetica" charset="0"/>
                <a:ea typeface="Helvetica" charset="0"/>
                <a:cs typeface="Helvetica" charset="0"/>
              </a:rPr>
              <a:t>activities</a:t>
            </a:r>
            <a:r>
              <a:rPr lang="en-US" sz="4800" dirty="0">
                <a:latin typeface="Helvetica" charset="0"/>
                <a:ea typeface="Helvetica" charset="0"/>
                <a:cs typeface="Helvetica" charset="0"/>
              </a:rPr>
              <a:t> or </a:t>
            </a:r>
            <a:r>
              <a:rPr lang="en-US" sz="4800" b="1" i="1" dirty="0">
                <a:latin typeface="Helvetica" charset="0"/>
                <a:ea typeface="Helvetica" charset="0"/>
                <a:cs typeface="Helvetica" charset="0"/>
              </a:rPr>
              <a:t>high-level actions </a:t>
            </a:r>
            <a:r>
              <a:rPr lang="en-US" sz="4800" dirty="0">
                <a:latin typeface="Helvetica" charset="0"/>
                <a:ea typeface="Helvetica" charset="0"/>
                <a:cs typeface="Helvetica" charset="0"/>
              </a:rPr>
              <a:t>required to achieve a high level user </a:t>
            </a:r>
            <a:r>
              <a:rPr lang="en-US" sz="4800" b="1" i="1" dirty="0">
                <a:latin typeface="Helvetica" charset="0"/>
                <a:ea typeface="Helvetica" charset="0"/>
                <a:cs typeface="Helvetica" charset="0"/>
              </a:rPr>
              <a:t>goal</a:t>
            </a:r>
            <a:r>
              <a:rPr lang="en-US" sz="4800" dirty="0">
                <a:latin typeface="Helvetica" charset="0"/>
                <a:ea typeface="Helvetica" charset="0"/>
                <a:cs typeface="Helvetica" charset="0"/>
              </a:rPr>
              <a:t>. </a:t>
            </a:r>
          </a:p>
          <a:p>
            <a:endParaRPr lang="en-US" sz="4800" dirty="0">
              <a:latin typeface="Helvetica" charset="0"/>
              <a:ea typeface="Helvetica" charset="0"/>
              <a:cs typeface="Helvetica" charset="0"/>
            </a:endParaRPr>
          </a:p>
          <a:p>
            <a:r>
              <a:rPr lang="en-US" sz="4800" b="1" i="1" dirty="0">
                <a:solidFill>
                  <a:srgbClr val="FFC000"/>
                </a:solidFill>
                <a:latin typeface="Helvetica" charset="0"/>
                <a:ea typeface="Helvetica" charset="0"/>
                <a:cs typeface="Helvetica" charset="0"/>
              </a:rPr>
              <a:t>what</a:t>
            </a:r>
            <a:r>
              <a:rPr lang="en-US" sz="4800" dirty="0">
                <a:latin typeface="Helvetica" charset="0"/>
                <a:ea typeface="Helvetica" charset="0"/>
                <a:cs typeface="Helvetica" charset="0"/>
              </a:rPr>
              <a:t> a user wants to do</a:t>
            </a:r>
          </a:p>
        </p:txBody>
      </p:sp>
    </p:spTree>
    <p:extLst>
      <p:ext uri="{BB962C8B-B14F-4D97-AF65-F5344CB8AC3E}">
        <p14:creationId xmlns:p14="http://schemas.microsoft.com/office/powerpoint/2010/main" val="559393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Look at Tasks</a:t>
            </a:r>
          </a:p>
        </p:txBody>
      </p:sp>
      <p:sp>
        <p:nvSpPr>
          <p:cNvPr id="4" name="Date Placeholder 3"/>
          <p:cNvSpPr>
            <a:spLocks noGrp="1"/>
          </p:cNvSpPr>
          <p:nvPr>
            <p:ph type="dt" sz="half" idx="10"/>
          </p:nvPr>
        </p:nvSpPr>
        <p:spPr/>
        <p:txBody>
          <a:bodyPr/>
          <a:lstStyle/>
          <a:p>
            <a:r>
              <a:rPr lang="en-US"/>
              <a:t>Autumn 2023</a:t>
            </a:r>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48573CA7-35FD-4F26-8712-3E7EAA6D8755}" type="slidenum">
              <a:rPr lang="en-US" smtClean="0"/>
              <a:pPr/>
              <a:t>9</a:t>
            </a:fld>
            <a:endParaRPr lang="en-US"/>
          </a:p>
        </p:txBody>
      </p:sp>
      <p:pic>
        <p:nvPicPr>
          <p:cNvPr id="8" name="Picture 7">
            <a:extLst>
              <a:ext uri="{FF2B5EF4-FFF2-40B4-BE49-F238E27FC236}">
                <a16:creationId xmlns:a16="http://schemas.microsoft.com/office/drawing/2014/main" id="{56A869AF-FE6D-924D-B05A-17DDC2FC0B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865"/>
          <a:stretch/>
        </p:blipFill>
        <p:spPr>
          <a:xfrm>
            <a:off x="2482129" y="852815"/>
            <a:ext cx="8769600" cy="5796790"/>
          </a:xfrm>
          <a:prstGeom prst="rect">
            <a:avLst/>
          </a:prstGeom>
        </p:spPr>
      </p:pic>
      <p:sp>
        <p:nvSpPr>
          <p:cNvPr id="7" name="Text Box 5">
            <a:extLst>
              <a:ext uri="{FF2B5EF4-FFF2-40B4-BE49-F238E27FC236}">
                <a16:creationId xmlns:a16="http://schemas.microsoft.com/office/drawing/2014/main" id="{9A54CCF6-C83C-9448-8805-8D1E027200C4}"/>
              </a:ext>
            </a:extLst>
          </p:cNvPr>
          <p:cNvSpPr txBox="1">
            <a:spLocks noChangeArrowheads="1"/>
          </p:cNvSpPr>
          <p:nvPr/>
        </p:nvSpPr>
        <p:spPr bwMode="auto">
          <a:xfrm>
            <a:off x="8123802" y="6316089"/>
            <a:ext cx="320349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600" dirty="0">
                <a:solidFill>
                  <a:schemeClr val="tx2">
                    <a:lumMod val="50000"/>
                  </a:schemeClr>
                </a:solidFill>
                <a:latin typeface="Helvetica" pitchFamily="34" charset="0"/>
              </a:rPr>
              <a:t>Sketch by </a:t>
            </a:r>
            <a:r>
              <a:rPr lang="en-US" sz="1600" dirty="0" err="1">
                <a:solidFill>
                  <a:schemeClr val="tx2">
                    <a:lumMod val="50000"/>
                  </a:schemeClr>
                </a:solidFill>
                <a:latin typeface="Helvetica" pitchFamily="34" charset="0"/>
              </a:rPr>
              <a:t>Trijeet</a:t>
            </a:r>
            <a:r>
              <a:rPr lang="en-US" sz="1600" dirty="0">
                <a:solidFill>
                  <a:schemeClr val="tx2">
                    <a:lumMod val="50000"/>
                  </a:schemeClr>
                </a:solidFill>
                <a:latin typeface="Helvetica" pitchFamily="34" charset="0"/>
              </a:rPr>
              <a:t> Mukhopadhyay</a:t>
            </a:r>
          </a:p>
        </p:txBody>
      </p:sp>
    </p:spTree>
    <p:extLst>
      <p:ext uri="{BB962C8B-B14F-4D97-AF65-F5344CB8AC3E}">
        <p14:creationId xmlns:p14="http://schemas.microsoft.com/office/powerpoint/2010/main" val="1978536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4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35853</TotalTime>
  <Words>6467</Words>
  <Application>Microsoft Macintosh PowerPoint</Application>
  <PresentationFormat>Widescreen</PresentationFormat>
  <Paragraphs>795</Paragraphs>
  <Slides>55</Slides>
  <Notes>55</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6" baseType="lpstr">
      <vt:lpstr>Arial</vt:lpstr>
      <vt:lpstr>Arial Black</vt:lpstr>
      <vt:lpstr>Gill Sans Light</vt:lpstr>
      <vt:lpstr>GuardianTextSans</vt:lpstr>
      <vt:lpstr>Helvetica</vt:lpstr>
      <vt:lpstr>Helvetica Light</vt:lpstr>
      <vt:lpstr>Slack-Lato</vt:lpstr>
      <vt:lpstr>Times New Roman</vt:lpstr>
      <vt:lpstr>Verdana</vt:lpstr>
      <vt:lpstr>4_Summer HCI</vt:lpstr>
      <vt:lpstr>Clip</vt:lpstr>
      <vt:lpstr>Design Exploration</vt:lpstr>
      <vt:lpstr>Hall of Fame or Shame?</vt:lpstr>
      <vt:lpstr>Hall of Fame or Shame?</vt:lpstr>
      <vt:lpstr>Design Exploration</vt:lpstr>
      <vt:lpstr>Outline</vt:lpstr>
      <vt:lpstr>High Fidelity Concept Videos</vt:lpstr>
      <vt:lpstr>Design Process: Discovery</vt:lpstr>
      <vt:lpstr>PowerPoint Presentation</vt:lpstr>
      <vt:lpstr>Another Look at Tasks</vt:lpstr>
      <vt:lpstr>Example of Good Tasks: Lyft</vt:lpstr>
      <vt:lpstr>Design Process: Exploration</vt:lpstr>
      <vt:lpstr>Iteration</vt:lpstr>
      <vt:lpstr>Sketching: A Quintessential Activity of Design</vt:lpstr>
      <vt:lpstr>PowerPoint Presentation</vt:lpstr>
      <vt:lpstr>PowerPoint Presentation</vt:lpstr>
      <vt:lpstr>PowerPoint Presentation</vt:lpstr>
      <vt:lpstr>PowerPoint Presentation</vt:lpstr>
      <vt:lpstr>From Sketch to Prototype</vt:lpstr>
      <vt:lpstr>The Anatomy of “Sketching”</vt:lpstr>
      <vt:lpstr>PowerPoint Presentation</vt:lpstr>
      <vt:lpstr>Design as Choice: Generative &amp; Reductive</vt:lpstr>
      <vt:lpstr>Exploration of Alternatives</vt:lpstr>
      <vt:lpstr>Exploration of Alternatives</vt:lpstr>
      <vt:lpstr>Exploration of Alternatives</vt:lpstr>
      <vt:lpstr>Exploration of Alternatives</vt:lpstr>
      <vt:lpstr>Which Group Produced the Best Ceramic Pots</vt:lpstr>
      <vt:lpstr>Design</vt:lpstr>
      <vt:lpstr>Experience Design</vt:lpstr>
      <vt:lpstr>Experience vs. Interface Design</vt:lpstr>
      <vt:lpstr>Experience Design for a Phone App?</vt:lpstr>
      <vt:lpstr>Abstract It with Minimal Detail </vt:lpstr>
      <vt:lpstr>Scott McCloud’s Understanding Comics</vt:lpstr>
      <vt:lpstr>Design Thinking is Iterative</vt:lpstr>
      <vt:lpstr>SKETCH FROM THE BASICS!</vt:lpstr>
      <vt:lpstr>Administrivia</vt:lpstr>
      <vt:lpstr>Team Break</vt:lpstr>
      <vt:lpstr>Values &amp; Ethics in Design</vt:lpstr>
      <vt:lpstr>Values in Design</vt:lpstr>
      <vt:lpstr>Values in Design</vt:lpstr>
      <vt:lpstr>What are values?</vt:lpstr>
      <vt:lpstr>How does technology embed values?</vt:lpstr>
      <vt:lpstr>How does technology embed values?</vt:lpstr>
      <vt:lpstr>Stakeholder analysis</vt:lpstr>
      <vt:lpstr>Stakeholder analysis</vt:lpstr>
      <vt:lpstr>PowerPoint Presentation</vt:lpstr>
      <vt:lpstr>How can we surface values in design?</vt:lpstr>
      <vt:lpstr>What values are encoded?</vt:lpstr>
      <vt:lpstr>What did we learn?</vt:lpstr>
      <vt:lpstr>An example</vt:lpstr>
      <vt:lpstr>Tarot Cards of Tech</vt:lpstr>
      <vt:lpstr>An example</vt:lpstr>
      <vt:lpstr>Further Reading</vt:lpstr>
      <vt:lpstr>Values &amp; Ethics Design Ethics Research</vt:lpstr>
      <vt:lpstr>Summary</vt:lpstr>
      <vt:lpstr>Next Time</vt:lpstr>
    </vt:vector>
  </TitlesOfParts>
  <Manager/>
  <Company>Berkeley Summer Engineering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exploration</dc:title>
  <dc:subject>User Interface Design, Prototyping, and Evaluation</dc:subject>
  <dc:creator>James Landay</dc:creator>
  <cp:keywords>usability, interface design, interaction design, user interface, user interface design, prototyping, low-fidelity, lo-fi, paper prototyping, high-fidelity, hi-fi</cp:keywords>
  <dc:description/>
  <cp:lastModifiedBy>James A Landay</cp:lastModifiedBy>
  <cp:revision>825</cp:revision>
  <cp:lastPrinted>2022-01-24T20:00:37Z</cp:lastPrinted>
  <dcterms:created xsi:type="dcterms:W3CDTF">1997-02-10T23:02:31Z</dcterms:created>
  <dcterms:modified xsi:type="dcterms:W3CDTF">2023-10-11T22:22:48Z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