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1">
                  <a:lumOff val="13543"/>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6498" y="11839048"/>
            <a:ext cx="21971003" cy="636979"/>
          </a:xfrm>
          <a:prstGeom prst="rect">
            <a:avLst/>
          </a:prstGeom>
        </p:spPr>
        <p:txBody>
          <a:bodyPr lIns="45719" tIns="45719" rIns="45719" bIns="45719" anchor="b"/>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6500" y="7196865"/>
            <a:ext cx="21971000"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12007748" y="13080999"/>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7" name="Body Level One…"/>
          <p:cNvSpPr txBox="1"/>
          <p:nvPr>
            <p:ph type="body" idx="1" hasCustomPrompt="1"/>
          </p:nvPr>
        </p:nvSpPr>
        <p:spPr>
          <a:xfrm>
            <a:off x="1206500" y="935258"/>
            <a:ext cx="21971000" cy="7359063"/>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nchor="ct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Close-up of wild plants growing between rocks"/>
          <p:cNvSpPr/>
          <p:nvPr>
            <p:ph type="pic" sz="quarter" idx="21"/>
          </p:nvPr>
        </p:nvSpPr>
        <p:spPr>
          <a:xfrm>
            <a:off x="15430500" y="7085409"/>
            <a:ext cx="8128000" cy="5410201"/>
          </a:xfrm>
          <a:prstGeom prst="rect">
            <a:avLst/>
          </a:prstGeom>
        </p:spPr>
        <p:txBody>
          <a:bodyPr lIns="91439" tIns="45719" rIns="91439" bIns="45719">
            <a:noAutofit/>
          </a:bodyPr>
          <a:lstStyle/>
          <a:p>
            <a:pPr/>
          </a:p>
        </p:txBody>
      </p:sp>
      <p:sp>
        <p:nvSpPr>
          <p:cNvPr id="125" name="Large rock formation under dark clouds with a dirt road in the foreground"/>
          <p:cNvSpPr/>
          <p:nvPr>
            <p:ph type="pic" idx="22"/>
          </p:nvPr>
        </p:nvSpPr>
        <p:spPr>
          <a:xfrm>
            <a:off x="-2933700" y="1270000"/>
            <a:ext cx="22699133" cy="11277600"/>
          </a:xfrm>
          <a:prstGeom prst="rect">
            <a:avLst/>
          </a:prstGeom>
        </p:spPr>
        <p:txBody>
          <a:bodyPr lIns="91439" tIns="45719" rIns="91439" bIns="45719">
            <a:noAutofit/>
          </a:bodyPr>
          <a:lstStyle/>
          <a:p>
            <a:pPr/>
          </a:p>
        </p:txBody>
      </p:sp>
      <p:sp>
        <p:nvSpPr>
          <p:cNvPr id="126" name="Close-up of a wild plant growing between lava rocks"/>
          <p:cNvSpPr/>
          <p:nvPr>
            <p:ph type="pic" sz="quarter" idx="23"/>
          </p:nvPr>
        </p:nvSpPr>
        <p:spPr>
          <a:xfrm>
            <a:off x="15430500" y="1270000"/>
            <a:ext cx="8128000" cy="54102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waterfall surrounded by a green rocky landscape"/>
          <p:cNvSpPr/>
          <p:nvPr>
            <p:ph type="pic" idx="21"/>
          </p:nvPr>
        </p:nvSpPr>
        <p:spPr>
          <a:xfrm>
            <a:off x="-1511300" y="-3721100"/>
            <a:ext cx="28511500" cy="19030242"/>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Green, hilly landscape"/>
          <p:cNvSpPr/>
          <p:nvPr>
            <p:ph type="pic" idx="21"/>
          </p:nvPr>
        </p:nvSpPr>
        <p:spPr>
          <a:xfrm>
            <a:off x="-431800" y="-4038600"/>
            <a:ext cx="29464000" cy="18034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44688"/>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 </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3" name="Body Level One…"/>
          <p:cNvSpPr txBox="1"/>
          <p:nvPr>
            <p:ph type="body" sz="quarter" idx="1" hasCustomPrompt="1"/>
          </p:nvPr>
        </p:nvSpPr>
        <p:spPr>
          <a:xfrm>
            <a:off x="1206500" y="7060576"/>
            <a:ext cx="9779000" cy="5382403"/>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4" name="Moss-covered rocks"/>
          <p:cNvSpPr/>
          <p:nvPr>
            <p:ph type="pic" sz="half" idx="21"/>
          </p:nvPr>
        </p:nvSpPr>
        <p:spPr>
          <a:xfrm>
            <a:off x="12052303" y="1270000"/>
            <a:ext cx="11188406" cy="11209889"/>
          </a:xfrm>
          <a:prstGeom prst="rect">
            <a:avLst/>
          </a:prstGeom>
        </p:spPr>
        <p:txBody>
          <a:bodyPr lIns="91439" tIns="45719" rIns="91439" bIns="45719">
            <a:noAutofit/>
          </a:bodyPr>
          <a:lstStyle/>
          <a:p>
            <a:pP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1" name="Slide Subtitle"/>
          <p:cNvSpPr txBox="1"/>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2"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63" name="Large rock formation under dark clouds with a dirt road in the foreground"/>
          <p:cNvSpPr/>
          <p:nvPr>
            <p:ph type="pic" idx="22"/>
          </p:nvPr>
        </p:nvSpPr>
        <p:spPr>
          <a:xfrm>
            <a:off x="6380200" y="1263848"/>
            <a:ext cx="22529801" cy="11193471"/>
          </a:xfrm>
          <a:prstGeom prst="rect">
            <a:avLst/>
          </a:prstGeom>
        </p:spPr>
        <p:txBody>
          <a:bodyPr lIns="91439" tIns="45719" rIns="91439" bIns="45719">
            <a:noAutofit/>
          </a:bodyPr>
          <a:lstStyle/>
          <a:p>
            <a:pP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952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42D292"/>
        </a:solidFill>
      </p:bgPr>
    </p:bg>
    <p:spTree>
      <p:nvGrpSpPr>
        <p:cNvPr id="1" name=""/>
        <p:cNvGrpSpPr/>
        <p:nvPr/>
      </p:nvGrpSpPr>
      <p:grpSpPr>
        <a:xfrm>
          <a:off x="0" y="0"/>
          <a:ext cx="0" cy="0"/>
          <a:chOff x="0" y="0"/>
          <a:chExt cx="0" cy="0"/>
        </a:xfrm>
      </p:grpSpPr>
      <p:sp>
        <p:nvSpPr>
          <p:cNvPr id="151" name="Transportation &amp; Mobility Studio…"/>
          <p:cNvSpPr txBox="1"/>
          <p:nvPr>
            <p:ph type="body" idx="21"/>
          </p:nvPr>
        </p:nvSpPr>
        <p:spPr>
          <a:xfrm>
            <a:off x="1206498" y="11839048"/>
            <a:ext cx="21971003" cy="959350"/>
          </a:xfrm>
          <a:prstGeom prst="rect">
            <a:avLst/>
          </a:prstGeom>
          <a:extLst>
            <a:ext uri="{C572A759-6A51-4108-AA02-DFA0A04FC94B}">
              <ma14:wrappingTextBoxFlag xmlns:ma14="http://schemas.microsoft.com/office/mac/drawingml/2011/main" val="1"/>
            </a:ext>
          </a:extLst>
        </p:spPr>
        <p:txBody>
          <a:bodyPr/>
          <a:lstStyle/>
          <a:p>
            <a:pPr defTabSz="437514">
              <a:defRPr sz="2914"/>
            </a:pPr>
            <a:r>
              <a:t>Transportation &amp; Mobility Studio </a:t>
            </a:r>
          </a:p>
          <a:p>
            <a:pPr defTabSz="437514">
              <a:defRPr sz="2914"/>
            </a:pPr>
            <a:r>
              <a:t>January 2022</a:t>
            </a:r>
          </a:p>
        </p:txBody>
      </p:sp>
      <p:pic>
        <p:nvPicPr>
          <p:cNvPr id="152" name="4x-green.png" descr="4x-green.png"/>
          <p:cNvPicPr>
            <a:picLocks noChangeAspect="1"/>
          </p:cNvPicPr>
          <p:nvPr/>
        </p:nvPicPr>
        <p:blipFill>
          <a:blip r:embed="rId2">
            <a:extLst/>
          </a:blip>
          <a:stretch>
            <a:fillRect/>
          </a:stretch>
        </p:blipFill>
        <p:spPr>
          <a:xfrm>
            <a:off x="-60596" y="73065"/>
            <a:ext cx="9438376" cy="5062883"/>
          </a:xfrm>
          <a:prstGeom prst="rect">
            <a:avLst/>
          </a:prstGeom>
          <a:ln w="12700">
            <a:miter lim="400000"/>
          </a:ln>
        </p:spPr>
      </p:pic>
      <p:sp>
        <p:nvSpPr>
          <p:cNvPr id="153" name="The best way to monitor your carbon emissions."/>
          <p:cNvSpPr txBox="1"/>
          <p:nvPr>
            <p:ph type="subTitle" sz="quarter" idx="1"/>
          </p:nvPr>
        </p:nvSpPr>
        <p:spPr>
          <a:xfrm>
            <a:off x="1206500" y="4207442"/>
            <a:ext cx="15454687" cy="523079"/>
          </a:xfrm>
          <a:prstGeom prst="rect">
            <a:avLst/>
          </a:prstGeom>
        </p:spPr>
        <p:txBody>
          <a:bodyPr/>
          <a:lstStyle>
            <a:lvl1pPr defTabSz="412750">
              <a:defRPr b="0" sz="2750"/>
            </a:lvl1pPr>
          </a:lstStyle>
          <a:p>
            <a:pPr/>
            <a:r>
              <a:t>The best way to monitor your carbon emissions.</a:t>
            </a:r>
          </a:p>
        </p:txBody>
      </p:sp>
      <p:sp>
        <p:nvSpPr>
          <p:cNvPr id="154" name="Parbon is a collaborative social feed that allows individuals to compare their monthly carbon emissions to others around them and build analogies to other carbon consumption."/>
          <p:cNvSpPr txBox="1"/>
          <p:nvPr/>
        </p:nvSpPr>
        <p:spPr>
          <a:xfrm>
            <a:off x="1206500" y="6133945"/>
            <a:ext cx="21971000" cy="40308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437514">
              <a:defRPr sz="6360"/>
            </a:lvl1pPr>
          </a:lstStyle>
          <a:p>
            <a:pPr/>
            <a:r>
              <a:t>Parbon is a collaborative social feed that allows individuals to compare their monthly carbon emissions to others around them and build analogies to other carbon consumption.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42D292"/>
        </a:solidFill>
      </p:bgPr>
    </p:bg>
    <p:spTree>
      <p:nvGrpSpPr>
        <p:cNvPr id="1" name=""/>
        <p:cNvGrpSpPr/>
        <p:nvPr/>
      </p:nvGrpSpPr>
      <p:grpSpPr>
        <a:xfrm>
          <a:off x="0" y="0"/>
          <a:ext cx="0" cy="0"/>
          <a:chOff x="0" y="0"/>
          <a:chExt cx="0" cy="0"/>
        </a:xfrm>
      </p:grpSpPr>
      <p:sp>
        <p:nvSpPr>
          <p:cNvPr id="156" name="Market Research"/>
          <p:cNvSpPr txBox="1"/>
          <p:nvPr>
            <p:ph type="title"/>
          </p:nvPr>
        </p:nvSpPr>
        <p:spPr>
          <a:prstGeom prst="rect">
            <a:avLst/>
          </a:prstGeom>
        </p:spPr>
        <p:txBody>
          <a:bodyPr/>
          <a:lstStyle/>
          <a:p>
            <a:pPr/>
            <a:r>
              <a:t>Market Research</a:t>
            </a:r>
          </a:p>
        </p:txBody>
      </p:sp>
      <p:sp>
        <p:nvSpPr>
          <p:cNvPr id="157" name="Capture…"/>
          <p:cNvSpPr txBox="1"/>
          <p:nvPr>
            <p:ph type="body" sz="quarter" idx="1"/>
          </p:nvPr>
        </p:nvSpPr>
        <p:spPr>
          <a:xfrm>
            <a:off x="1222659" y="3149689"/>
            <a:ext cx="7703405" cy="8256012"/>
          </a:xfrm>
          <a:prstGeom prst="rect">
            <a:avLst/>
          </a:prstGeom>
        </p:spPr>
        <p:txBody>
          <a:bodyPr/>
          <a:lstStyle/>
          <a:p>
            <a:pPr marL="396239" indent="-396239" defTabSz="1584920">
              <a:spcBef>
                <a:spcPts val="2900"/>
              </a:spcBef>
              <a:defRPr sz="3120"/>
            </a:pPr>
            <a:r>
              <a:t>Capture</a:t>
            </a:r>
          </a:p>
          <a:p>
            <a:pPr lvl="1" marL="792479" indent="-396239" defTabSz="1584920">
              <a:spcBef>
                <a:spcPts val="2900"/>
              </a:spcBef>
              <a:defRPr sz="3120"/>
            </a:pPr>
            <a:r>
              <a:t>Presents essentially the same data as what we envisioned</a:t>
            </a:r>
          </a:p>
          <a:p>
            <a:pPr lvl="2" marL="1188719" indent="-396239" defTabSz="1584920">
              <a:spcBef>
                <a:spcPts val="2900"/>
              </a:spcBef>
              <a:defRPr sz="3120"/>
            </a:pPr>
            <a:r>
              <a:t>Transportation (planes, commute)</a:t>
            </a:r>
          </a:p>
          <a:p>
            <a:pPr lvl="2" marL="1188719" indent="-396239" defTabSz="1584920">
              <a:spcBef>
                <a:spcPts val="2900"/>
              </a:spcBef>
              <a:defRPr sz="3120"/>
            </a:pPr>
            <a:r>
              <a:t>Record emission</a:t>
            </a:r>
          </a:p>
          <a:p>
            <a:pPr lvl="2" marL="1188719" indent="-396239" defTabSz="1584920">
              <a:spcBef>
                <a:spcPts val="2900"/>
              </a:spcBef>
              <a:defRPr sz="3120"/>
            </a:pPr>
            <a:r>
              <a:t>Diet</a:t>
            </a:r>
          </a:p>
          <a:p>
            <a:pPr lvl="1" marL="792479" indent="-396239" defTabSz="1584920">
              <a:spcBef>
                <a:spcPts val="2900"/>
              </a:spcBef>
              <a:defRPr sz="3120"/>
            </a:pPr>
            <a:r>
              <a:t>Call to action</a:t>
            </a:r>
          </a:p>
          <a:p>
            <a:pPr lvl="1" marL="792479" indent="-396239" defTabSz="1584920">
              <a:spcBef>
                <a:spcPts val="2900"/>
              </a:spcBef>
              <a:defRPr sz="3120"/>
            </a:pPr>
            <a:r>
              <a:t>Basic social function</a:t>
            </a:r>
          </a:p>
          <a:p>
            <a:pPr lvl="1" marL="792479" indent="-396239" defTabSz="1584920">
              <a:spcBef>
                <a:spcPts val="2900"/>
              </a:spcBef>
              <a:defRPr sz="3120"/>
            </a:pPr>
            <a:r>
              <a:t>Facilitates offsetting of carbon emissions.</a:t>
            </a:r>
          </a:p>
          <a:p>
            <a:pPr lvl="1" marL="792479" indent="-396239" defTabSz="1584920">
              <a:spcBef>
                <a:spcPts val="2900"/>
              </a:spcBef>
              <a:defRPr sz="3120"/>
            </a:pPr>
            <a:r>
              <a:t>Education function</a:t>
            </a:r>
          </a:p>
        </p:txBody>
      </p:sp>
      <p:sp>
        <p:nvSpPr>
          <p:cNvPr id="158" name="Minimal network effect. Few people use this app, even though it is well designed and useful, as it has no avenue for growth. The obvious SOLUTION is to engineer this on top of platforms like Instagram, which are massive and have many users who are willin"/>
          <p:cNvSpPr txBox="1"/>
          <p:nvPr/>
        </p:nvSpPr>
        <p:spPr>
          <a:xfrm>
            <a:off x="14890939" y="3311280"/>
            <a:ext cx="7703405" cy="82560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323087" indent="-323087" algn="l" defTabSz="1292319">
              <a:lnSpc>
                <a:spcPct val="90000"/>
              </a:lnSpc>
              <a:spcBef>
                <a:spcPts val="2300"/>
              </a:spcBef>
              <a:buSzPct val="123000"/>
              <a:buChar char="•"/>
              <a:defRPr sz="2543"/>
            </a:pPr>
            <a:r>
              <a:t>Minimal network effect. Few people use this app, even though it is well designed and useful, as it has no avenue for growth. The obvious SOLUTION is to engineer this on top of platforms like Instagram, which are massive and have many users who are willing to get involved in progressive movements.</a:t>
            </a:r>
          </a:p>
          <a:p>
            <a:pPr marL="323087" indent="-323087" algn="l" defTabSz="1292319">
              <a:lnSpc>
                <a:spcPct val="90000"/>
              </a:lnSpc>
              <a:spcBef>
                <a:spcPts val="2300"/>
              </a:spcBef>
              <a:buSzPct val="123000"/>
              <a:buChar char="•"/>
              <a:defRPr sz="2543"/>
            </a:pPr>
            <a:r>
              <a:t>Direct Messaging. Users should be able to share their strategies for decreasing their carbon footprint. Instead, they are only blog posts, which are largely made by one individual who is on their founding team.</a:t>
            </a:r>
          </a:p>
          <a:p>
            <a:pPr marL="323087" indent="-323087" algn="l" defTabSz="1292319">
              <a:lnSpc>
                <a:spcPct val="90000"/>
              </a:lnSpc>
              <a:spcBef>
                <a:spcPts val="2300"/>
              </a:spcBef>
              <a:buSzPct val="123000"/>
              <a:buChar char="•"/>
              <a:defRPr sz="2543"/>
            </a:pPr>
            <a:r>
              <a:t>Minimal offsetting projects. It is obvious that Capture is partnering with the projects on their platform. They only have 3. SOLUTION: focus on being a platform rather than partnering with offset businesses.</a:t>
            </a:r>
          </a:p>
          <a:p>
            <a:pPr marL="323087" indent="-323087" algn="l" defTabSz="1292319">
              <a:lnSpc>
                <a:spcPct val="90000"/>
              </a:lnSpc>
              <a:spcBef>
                <a:spcPts val="2300"/>
              </a:spcBef>
              <a:buSzPct val="123000"/>
              <a:buChar char="•"/>
              <a:defRPr sz="2543"/>
            </a:pPr>
            <a:r>
              <a:t>Invasive. This app asks for a number of security permissions. Some users might shy away from use due to this.</a:t>
            </a:r>
          </a:p>
        </p:txBody>
      </p:sp>
      <p:sp>
        <p:nvSpPr>
          <p:cNvPr id="159" name="Line"/>
          <p:cNvSpPr/>
          <p:nvPr/>
        </p:nvSpPr>
        <p:spPr>
          <a:xfrm>
            <a:off x="11280347" y="7439285"/>
            <a:ext cx="1823307" cy="1"/>
          </a:xfrm>
          <a:prstGeom prst="line">
            <a:avLst/>
          </a:prstGeom>
          <a:ln w="25400">
            <a:solidFill>
              <a:srgbClr val="FFFFFF"/>
            </a:solidFill>
            <a:miter lim="400000"/>
            <a:tailEnd type="triangle"/>
          </a:ln>
        </p:spPr>
        <p:txBody>
          <a:bodyPr lIns="50800" tIns="50800" rIns="50800" bIns="50800" anchor="ctr"/>
          <a:lstStyle/>
          <a:p>
            <a:pPr/>
          </a:p>
        </p:txBody>
      </p:sp>
      <p:sp>
        <p:nvSpPr>
          <p:cNvPr id="160" name="Issues"/>
          <p:cNvSpPr txBox="1"/>
          <p:nvPr/>
        </p:nvSpPr>
        <p:spPr>
          <a:xfrm>
            <a:off x="11700205" y="6627317"/>
            <a:ext cx="98359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Issues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42D292"/>
        </a:solidFill>
      </p:bgPr>
    </p:bg>
    <p:spTree>
      <p:nvGrpSpPr>
        <p:cNvPr id="1" name=""/>
        <p:cNvGrpSpPr/>
        <p:nvPr/>
      </p:nvGrpSpPr>
      <p:grpSpPr>
        <a:xfrm>
          <a:off x="0" y="0"/>
          <a:ext cx="0" cy="0"/>
          <a:chOff x="0" y="0"/>
          <a:chExt cx="0" cy="0"/>
        </a:xfrm>
      </p:grpSpPr>
      <p:sp>
        <p:nvSpPr>
          <p:cNvPr id="162" name="Tasks"/>
          <p:cNvSpPr txBox="1"/>
          <p:nvPr>
            <p:ph type="title"/>
          </p:nvPr>
        </p:nvSpPr>
        <p:spPr>
          <a:prstGeom prst="rect">
            <a:avLst/>
          </a:prstGeom>
        </p:spPr>
        <p:txBody>
          <a:bodyPr/>
          <a:lstStyle/>
          <a:p>
            <a:pPr/>
            <a:r>
              <a:t>Tasks</a:t>
            </a:r>
          </a:p>
        </p:txBody>
      </p:sp>
      <p:sp>
        <p:nvSpPr>
          <p:cNvPr id="163" name="Simple: Allows users to report their emissions from commute. Keep track of your individual emissions.…"/>
          <p:cNvSpPr txBox="1"/>
          <p:nvPr>
            <p:ph type="body" idx="1"/>
          </p:nvPr>
        </p:nvSpPr>
        <p:spPr>
          <a:xfrm>
            <a:off x="1222659" y="3149689"/>
            <a:ext cx="18657719" cy="8256012"/>
          </a:xfrm>
          <a:prstGeom prst="rect">
            <a:avLst/>
          </a:prstGeom>
        </p:spPr>
        <p:txBody>
          <a:bodyPr/>
          <a:lstStyle/>
          <a:p>
            <a:pPr/>
            <a:r>
              <a:rPr b="1"/>
              <a:t>Simple</a:t>
            </a:r>
            <a:r>
              <a:t>: Allows users to report their emissions from commute. Keep track of your individual emissions.</a:t>
            </a:r>
          </a:p>
          <a:p>
            <a:pPr>
              <a:defRPr b="1"/>
            </a:pPr>
            <a:r>
              <a:t>Medium: </a:t>
            </a:r>
            <a:r>
              <a:rPr b="0"/>
              <a:t>Analogize your emissions to other aspects of your life in order to buy offsets.</a:t>
            </a:r>
            <a:endParaRPr b="0"/>
          </a:p>
          <a:p>
            <a:pPr/>
            <a:r>
              <a:rPr b="1"/>
              <a:t>Complex</a:t>
            </a:r>
            <a:r>
              <a:t>: Share your emission data with friends/colleagues to see how you can engage in more sustainable habits.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42D292"/>
        </a:solidFill>
      </p:bgPr>
    </p:bg>
    <p:spTree>
      <p:nvGrpSpPr>
        <p:cNvPr id="1" name=""/>
        <p:cNvGrpSpPr/>
        <p:nvPr/>
      </p:nvGrpSpPr>
      <p:grpSpPr>
        <a:xfrm>
          <a:off x="0" y="0"/>
          <a:ext cx="0" cy="0"/>
          <a:chOff x="0" y="0"/>
          <a:chExt cx="0" cy="0"/>
        </a:xfrm>
      </p:grpSpPr>
      <p:sp>
        <p:nvSpPr>
          <p:cNvPr id="165" name="Values in Design"/>
          <p:cNvSpPr txBox="1"/>
          <p:nvPr>
            <p:ph type="title"/>
          </p:nvPr>
        </p:nvSpPr>
        <p:spPr>
          <a:prstGeom prst="rect">
            <a:avLst/>
          </a:prstGeom>
        </p:spPr>
        <p:txBody>
          <a:bodyPr/>
          <a:lstStyle/>
          <a:p>
            <a:pPr/>
            <a:r>
              <a:t>Values in Design</a:t>
            </a:r>
          </a:p>
        </p:txBody>
      </p:sp>
      <p:sp>
        <p:nvSpPr>
          <p:cNvPr id="166" name="Interpretability"/>
          <p:cNvSpPr txBox="1"/>
          <p:nvPr/>
        </p:nvSpPr>
        <p:spPr>
          <a:xfrm>
            <a:off x="9845828" y="5621194"/>
            <a:ext cx="5403343"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lvl1pPr>
          </a:lstStyle>
          <a:p>
            <a:pPr/>
            <a:r>
              <a:t>Interpretability</a:t>
            </a:r>
          </a:p>
        </p:txBody>
      </p:sp>
      <p:sp>
        <p:nvSpPr>
          <p:cNvPr id="167" name="Usability"/>
          <p:cNvSpPr txBox="1"/>
          <p:nvPr/>
        </p:nvSpPr>
        <p:spPr>
          <a:xfrm>
            <a:off x="8476593" y="8252416"/>
            <a:ext cx="2061465" cy="6969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a:r>
              <a:t>Usability</a:t>
            </a:r>
          </a:p>
        </p:txBody>
      </p:sp>
      <p:sp>
        <p:nvSpPr>
          <p:cNvPr id="168" name="Social"/>
          <p:cNvSpPr txBox="1"/>
          <p:nvPr/>
        </p:nvSpPr>
        <p:spPr>
          <a:xfrm>
            <a:off x="17027425" y="8929253"/>
            <a:ext cx="2342389"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lvl1pPr>
          </a:lstStyle>
          <a:p>
            <a:pPr/>
            <a:r>
              <a:t>Social</a:t>
            </a:r>
          </a:p>
        </p:txBody>
      </p:sp>
      <p:sp>
        <p:nvSpPr>
          <p:cNvPr id="169" name="Utility"/>
          <p:cNvSpPr txBox="1"/>
          <p:nvPr/>
        </p:nvSpPr>
        <p:spPr>
          <a:xfrm>
            <a:off x="7580244" y="4549722"/>
            <a:ext cx="1393445" cy="6969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a:r>
              <a:t>Utility</a:t>
            </a:r>
          </a:p>
        </p:txBody>
      </p:sp>
      <p:sp>
        <p:nvSpPr>
          <p:cNvPr id="170" name="Natural"/>
          <p:cNvSpPr txBox="1"/>
          <p:nvPr/>
        </p:nvSpPr>
        <p:spPr>
          <a:xfrm>
            <a:off x="5589342" y="6809716"/>
            <a:ext cx="1751077" cy="6969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a:r>
              <a:t>Natural</a:t>
            </a:r>
          </a:p>
        </p:txBody>
      </p:sp>
      <p:sp>
        <p:nvSpPr>
          <p:cNvPr id="171" name="Goal-oriented"/>
          <p:cNvSpPr txBox="1"/>
          <p:nvPr/>
        </p:nvSpPr>
        <p:spPr>
          <a:xfrm>
            <a:off x="4488367" y="8665734"/>
            <a:ext cx="3237485" cy="6969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a:r>
              <a:t>Goal-oriented</a:t>
            </a:r>
          </a:p>
        </p:txBody>
      </p:sp>
      <p:sp>
        <p:nvSpPr>
          <p:cNvPr id="172" name="Duty"/>
          <p:cNvSpPr txBox="1"/>
          <p:nvPr/>
        </p:nvSpPr>
        <p:spPr>
          <a:xfrm>
            <a:off x="13034593" y="10198571"/>
            <a:ext cx="1168401" cy="6969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a:r>
              <a:t>Duty</a:t>
            </a:r>
          </a:p>
        </p:txBody>
      </p:sp>
      <p:sp>
        <p:nvSpPr>
          <p:cNvPr id="173" name="Insightful"/>
          <p:cNvSpPr txBox="1"/>
          <p:nvPr/>
        </p:nvSpPr>
        <p:spPr>
          <a:xfrm>
            <a:off x="14745208" y="7435374"/>
            <a:ext cx="2174749" cy="6969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a:r>
              <a:t>Insightful</a:t>
            </a:r>
          </a:p>
        </p:txBody>
      </p:sp>
      <p:sp>
        <p:nvSpPr>
          <p:cNvPr id="174" name="Embedded"/>
          <p:cNvSpPr txBox="1"/>
          <p:nvPr/>
        </p:nvSpPr>
        <p:spPr>
          <a:xfrm>
            <a:off x="16723649" y="3991225"/>
            <a:ext cx="2608581" cy="6969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a:r>
              <a:t>Embedded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42D292"/>
        </a:solidFill>
      </p:bgPr>
    </p:bg>
    <p:spTree>
      <p:nvGrpSpPr>
        <p:cNvPr id="1" name=""/>
        <p:cNvGrpSpPr/>
        <p:nvPr/>
      </p:nvGrpSpPr>
      <p:grpSpPr>
        <a:xfrm>
          <a:off x="0" y="0"/>
          <a:ext cx="0" cy="0"/>
          <a:chOff x="0" y="0"/>
          <a:chExt cx="0" cy="0"/>
        </a:xfrm>
      </p:grpSpPr>
      <p:sp>
        <p:nvSpPr>
          <p:cNvPr id="176" name="Storyboard"/>
          <p:cNvSpPr txBox="1"/>
          <p:nvPr>
            <p:ph type="title"/>
          </p:nvPr>
        </p:nvSpPr>
        <p:spPr>
          <a:prstGeom prst="rect">
            <a:avLst/>
          </a:prstGeom>
        </p:spPr>
        <p:txBody>
          <a:bodyPr/>
          <a:lstStyle/>
          <a:p>
            <a:pPr/>
            <a:r>
              <a:t>Storyboard</a:t>
            </a:r>
          </a:p>
        </p:txBody>
      </p:sp>
      <p:pic>
        <p:nvPicPr>
          <p:cNvPr id="177" name="Page1.JPG" descr="Page1.JPG"/>
          <p:cNvPicPr>
            <a:picLocks noChangeAspect="1"/>
          </p:cNvPicPr>
          <p:nvPr/>
        </p:nvPicPr>
        <p:blipFill>
          <a:blip r:embed="rId2">
            <a:extLst/>
          </a:blip>
          <a:stretch>
            <a:fillRect/>
          </a:stretch>
        </p:blipFill>
        <p:spPr>
          <a:xfrm>
            <a:off x="544982" y="2891136"/>
            <a:ext cx="7673239" cy="10033001"/>
          </a:xfrm>
          <a:prstGeom prst="rect">
            <a:avLst/>
          </a:prstGeom>
          <a:ln w="12700">
            <a:miter lim="400000"/>
          </a:ln>
        </p:spPr>
      </p:pic>
      <p:pic>
        <p:nvPicPr>
          <p:cNvPr id="178" name="Page2.JPG" descr="Page2.JPG"/>
          <p:cNvPicPr>
            <a:picLocks noChangeAspect="1"/>
          </p:cNvPicPr>
          <p:nvPr/>
        </p:nvPicPr>
        <p:blipFill>
          <a:blip r:embed="rId3">
            <a:extLst/>
          </a:blip>
          <a:stretch>
            <a:fillRect/>
          </a:stretch>
        </p:blipFill>
        <p:spPr>
          <a:xfrm>
            <a:off x="8349132" y="2895600"/>
            <a:ext cx="7673239" cy="10033000"/>
          </a:xfrm>
          <a:prstGeom prst="rect">
            <a:avLst/>
          </a:prstGeom>
          <a:ln w="12700">
            <a:miter lim="400000"/>
          </a:ln>
        </p:spPr>
      </p:pic>
      <p:pic>
        <p:nvPicPr>
          <p:cNvPr id="179" name="Page3.JPG" descr="Page3.JPG"/>
          <p:cNvPicPr>
            <a:picLocks noChangeAspect="1"/>
          </p:cNvPicPr>
          <p:nvPr/>
        </p:nvPicPr>
        <p:blipFill>
          <a:blip r:embed="rId4">
            <a:extLst/>
          </a:blip>
          <a:stretch>
            <a:fillRect/>
          </a:stretch>
        </p:blipFill>
        <p:spPr>
          <a:xfrm>
            <a:off x="16150011" y="2901471"/>
            <a:ext cx="7670333" cy="10029202"/>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