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Lst>
  <p:sldSz cy="5143500" cx="9144000"/>
  <p:notesSz cx="6858000" cy="9144000"/>
  <p:embeddedFontLst>
    <p:embeddedFont>
      <p:font typeface="Economica"/>
      <p:regular r:id="rId81"/>
      <p:bold r:id="rId82"/>
      <p:italic r:id="rId83"/>
      <p:boldItalic r:id="rId84"/>
    </p:embeddedFont>
    <p:embeddedFont>
      <p:font typeface="Caveat"/>
      <p:regular r:id="rId85"/>
      <p:bold r:id="rId86"/>
    </p:embeddedFont>
    <p:embeddedFont>
      <p:font typeface="Open Sans"/>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Economica-boldItalic.fntdata"/><Relationship Id="rId83" Type="http://schemas.openxmlformats.org/officeDocument/2006/relationships/font" Target="fonts/Economica-italic.fntdata"/><Relationship Id="rId42" Type="http://schemas.openxmlformats.org/officeDocument/2006/relationships/slide" Target="slides/slide37.xml"/><Relationship Id="rId86" Type="http://schemas.openxmlformats.org/officeDocument/2006/relationships/font" Target="fonts/Caveat-bold.fntdata"/><Relationship Id="rId41" Type="http://schemas.openxmlformats.org/officeDocument/2006/relationships/slide" Target="slides/slide36.xml"/><Relationship Id="rId85" Type="http://schemas.openxmlformats.org/officeDocument/2006/relationships/font" Target="fonts/Caveat-regular.fntdata"/><Relationship Id="rId44" Type="http://schemas.openxmlformats.org/officeDocument/2006/relationships/slide" Target="slides/slide39.xml"/><Relationship Id="rId88" Type="http://schemas.openxmlformats.org/officeDocument/2006/relationships/font" Target="fonts/OpenSans-bold.fntdata"/><Relationship Id="rId43" Type="http://schemas.openxmlformats.org/officeDocument/2006/relationships/slide" Target="slides/slide38.xml"/><Relationship Id="rId87" Type="http://schemas.openxmlformats.org/officeDocument/2006/relationships/font" Target="fonts/OpenSans-regular.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OpenSans-italic.fntdata"/><Relationship Id="rId80" Type="http://schemas.openxmlformats.org/officeDocument/2006/relationships/slide" Target="slides/slide75.xml"/><Relationship Id="rId82" Type="http://schemas.openxmlformats.org/officeDocument/2006/relationships/font" Target="fonts/Economica-bold.fntdata"/><Relationship Id="rId81" Type="http://schemas.openxmlformats.org/officeDocument/2006/relationships/font" Target="fonts/Economic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0" Type="http://schemas.openxmlformats.org/officeDocument/2006/relationships/font" Target="fonts/OpenSans-boldItalic.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___</a:t>
            </a:r>
            <a:r>
              <a:rPr lang="en"/>
              <a:t>User group reach (diversity - extreme users/average users/non-users, innovativeness, appropriateness) (20 points). </a:t>
            </a:r>
            <a:endParaRPr/>
          </a:p>
          <a:p>
            <a:pPr indent="0" lvl="0" marL="0" rtl="0" algn="l">
              <a:spcBef>
                <a:spcPts val="0"/>
              </a:spcBef>
              <a:spcAft>
                <a:spcPts val="0"/>
              </a:spcAft>
              <a:buNone/>
            </a:pPr>
            <a:r>
              <a:rPr lang="en"/>
              <a:t>___Depth of the interviews (20 points). </a:t>
            </a:r>
            <a:endParaRPr/>
          </a:p>
          <a:p>
            <a:pPr indent="0" lvl="0" marL="0" rtl="0" algn="l">
              <a:spcBef>
                <a:spcPts val="0"/>
              </a:spcBef>
              <a:spcAft>
                <a:spcPts val="0"/>
              </a:spcAft>
              <a:buNone/>
            </a:pPr>
            <a:r>
              <a:rPr lang="en"/>
              <a:t>___Number of interviews (20 points). </a:t>
            </a:r>
            <a:endParaRPr/>
          </a:p>
          <a:p>
            <a:pPr indent="0" lvl="0" marL="0" rtl="0" algn="l">
              <a:spcBef>
                <a:spcPts val="0"/>
              </a:spcBef>
              <a:spcAft>
                <a:spcPts val="0"/>
              </a:spcAft>
              <a:buNone/>
            </a:pPr>
            <a:r>
              <a:rPr lang="en"/>
              <a:t>___Details in unpacking using chosen methodology (20 points). ___Showed tensions, contradictions, surprises, &amp; inferences from the interviews (20 points).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0c4db6666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0c4db6666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ALejo did this one in Spanish</a:t>
            </a:r>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23 y/o recent graduate</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Animal lover &amp; church volunteer</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Montevideo, Uruguay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c4db66661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0c4db6666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ALejo did this one in Spanish</a:t>
            </a:r>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23 y/o recent graduate</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Animal lover &amp; church volunteer</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Montevideo, Uruguay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c4db66661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c4db66661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ALejo did this one in Spanish</a:t>
            </a:r>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23 y/o recent graduate</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Animal lover &amp; church volunteer</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Montevideo, Uruguay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c4db6666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0c4db6666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ALejo did this one in Spanish</a:t>
            </a:r>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23 y/o recent graduate</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Animal lover &amp; church volunteer</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Montevideo, Uruguay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c4db66661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c4db66661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ALejo did this one in Spanish</a:t>
            </a:r>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23 y/o recent graduate</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Animal lover &amp; church volunteer</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Montevideo, Uruguay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1c12849a4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1c12849a4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1c12849a4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1c12849a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c4db66661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0c4db66661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c4db6666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0c4db6666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c4db6666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0c4db6666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d7be73fa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d7be73fa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c4db66661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0c4db66661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HMWs for Diana</a:t>
            </a:r>
            <a:endParaRPr/>
          </a:p>
          <a:p>
            <a:pPr indent="-298450" lvl="0" marL="457200" rtl="0" algn="l">
              <a:spcBef>
                <a:spcPts val="0"/>
              </a:spcBef>
              <a:spcAft>
                <a:spcPts val="0"/>
              </a:spcAft>
              <a:buSzPts val="1100"/>
              <a:buChar char="-"/>
            </a:pPr>
            <a:r>
              <a:rPr lang="en"/>
              <a:t>HMW leverage the existing community to reminf people of their value</a:t>
            </a:r>
            <a:endParaRPr/>
          </a:p>
          <a:p>
            <a:pPr indent="-298450" lvl="0" marL="457200" rtl="0" algn="l">
              <a:spcBef>
                <a:spcPts val="0"/>
              </a:spcBef>
              <a:spcAft>
                <a:spcPts val="0"/>
              </a:spcAft>
              <a:buSzPts val="1100"/>
              <a:buChar char="-"/>
            </a:pPr>
            <a:r>
              <a:rPr lang="en"/>
              <a:t>HMW remind people of the impact they had in the organization</a:t>
            </a:r>
            <a:endParaRPr/>
          </a:p>
          <a:p>
            <a:pPr indent="-298450" lvl="0" marL="457200" rtl="0" algn="l">
              <a:spcBef>
                <a:spcPts val="0"/>
              </a:spcBef>
              <a:spcAft>
                <a:spcPts val="0"/>
              </a:spcAft>
              <a:buSzPts val="1100"/>
              <a:buChar char="-"/>
            </a:pPr>
            <a:r>
              <a:rPr lang="en"/>
              <a:t>HMW make the impacts they made more visible in the public</a:t>
            </a:r>
            <a:endParaRPr/>
          </a:p>
          <a:p>
            <a:pPr indent="-298450" lvl="0" marL="457200" rtl="0" algn="l">
              <a:spcBef>
                <a:spcPts val="0"/>
              </a:spcBef>
              <a:spcAft>
                <a:spcPts val="0"/>
              </a:spcAft>
              <a:buSzPts val="1100"/>
              <a:buChar char="-"/>
            </a:pPr>
            <a:r>
              <a:rPr lang="en"/>
              <a:t>HMW relate the volunteering outcomes with what they value</a:t>
            </a:r>
            <a:endParaRPr/>
          </a:p>
          <a:p>
            <a:pPr indent="-298450" lvl="0" marL="457200" rtl="0" algn="l">
              <a:spcBef>
                <a:spcPts val="0"/>
              </a:spcBef>
              <a:spcAft>
                <a:spcPts val="0"/>
              </a:spcAft>
              <a:buSzPts val="1100"/>
              <a:buChar char="-"/>
            </a:pPr>
            <a:r>
              <a:rPr lang="en"/>
              <a:t>HMW show volunteers how much they are being missed</a:t>
            </a:r>
            <a:endParaRPr/>
          </a:p>
          <a:p>
            <a:pPr indent="-298450" lvl="0" marL="457200" rtl="0" algn="l">
              <a:spcBef>
                <a:spcPts val="0"/>
              </a:spcBef>
              <a:spcAft>
                <a:spcPts val="0"/>
              </a:spcAft>
              <a:buSzPts val="1100"/>
              <a:buChar char="-"/>
            </a:pPr>
            <a:r>
              <a:rPr lang="en"/>
              <a:t>HMW codify commitment to a cause</a:t>
            </a:r>
            <a:endParaRPr/>
          </a:p>
          <a:p>
            <a:pPr indent="-298450" lvl="0" marL="457200" rtl="0" algn="l">
              <a:spcBef>
                <a:spcPts val="0"/>
              </a:spcBef>
              <a:spcAft>
                <a:spcPts val="0"/>
              </a:spcAft>
              <a:buSzPts val="1100"/>
              <a:buChar char="-"/>
            </a:pPr>
            <a:r>
              <a:rPr lang="en"/>
              <a:t>HMW make their contributions recognized by more people</a:t>
            </a:r>
            <a:endParaRPr/>
          </a:p>
          <a:p>
            <a:pPr indent="-298450" lvl="0" marL="457200" rtl="0" algn="l">
              <a:spcBef>
                <a:spcPts val="0"/>
              </a:spcBef>
              <a:spcAft>
                <a:spcPts val="0"/>
              </a:spcAft>
              <a:buSzPts val="1100"/>
              <a:buChar char="-"/>
            </a:pPr>
            <a:r>
              <a:rPr lang="en"/>
              <a:t>HMW help people prioritize volunteering over other things</a:t>
            </a:r>
            <a:endParaRPr/>
          </a:p>
          <a:p>
            <a:pPr indent="-298450" lvl="0" marL="457200" rtl="0" algn="l">
              <a:spcBef>
                <a:spcPts val="0"/>
              </a:spcBef>
              <a:spcAft>
                <a:spcPts val="0"/>
              </a:spcAft>
              <a:buSzPts val="1100"/>
              <a:buChar char="-"/>
            </a:pPr>
            <a:r>
              <a:rPr lang="en"/>
              <a:t>HMW help people manage their time to make volunteering easier</a:t>
            </a:r>
            <a:endParaRPr/>
          </a:p>
          <a:p>
            <a:pPr indent="-298450" lvl="0" marL="457200" rtl="0" algn="l">
              <a:spcBef>
                <a:spcPts val="0"/>
              </a:spcBef>
              <a:spcAft>
                <a:spcPts val="0"/>
              </a:spcAft>
              <a:buSzPts val="1100"/>
              <a:buChar char="-"/>
            </a:pPr>
            <a:r>
              <a:rPr lang="en"/>
              <a:t>HMW incentivize people to remain in thei organizations</a:t>
            </a:r>
            <a:endParaRPr/>
          </a:p>
          <a:p>
            <a:pPr indent="-298450" lvl="0" marL="457200" rtl="0" algn="l">
              <a:spcBef>
                <a:spcPts val="0"/>
              </a:spcBef>
              <a:spcAft>
                <a:spcPts val="0"/>
              </a:spcAft>
              <a:buSzPts val="1100"/>
              <a:buChar char="-"/>
            </a:pPr>
            <a:r>
              <a:rPr lang="en"/>
              <a:t>HMW change the intensity of volunteer work over time to match your commitment levels?</a:t>
            </a:r>
            <a:endParaRPr/>
          </a:p>
          <a:p>
            <a:pPr indent="-298450" lvl="0" marL="457200" rtl="0" algn="l">
              <a:spcBef>
                <a:spcPts val="0"/>
              </a:spcBef>
              <a:spcAft>
                <a:spcPts val="0"/>
              </a:spcAft>
              <a:buSzPts val="1100"/>
              <a:buChar char="-"/>
            </a:pPr>
            <a:r>
              <a:rPr lang="en"/>
              <a:t>HMW make it easier to quantify your volunteering work</a:t>
            </a:r>
            <a:endParaRPr/>
          </a:p>
          <a:p>
            <a:pPr indent="-298450" lvl="0" marL="457200" rtl="0" algn="l">
              <a:spcBef>
                <a:spcPts val="0"/>
              </a:spcBef>
              <a:spcAft>
                <a:spcPts val="0"/>
              </a:spcAft>
              <a:buSzPts val="1100"/>
              <a:buChar char="-"/>
            </a:pPr>
            <a:r>
              <a:rPr lang="en"/>
              <a:t>HMW help balance volunteering with other commitments?</a:t>
            </a:r>
            <a:endParaRPr/>
          </a:p>
          <a:p>
            <a:pPr indent="-298450" lvl="0" marL="457200" rtl="0" algn="l">
              <a:spcBef>
                <a:spcPts val="0"/>
              </a:spcBef>
              <a:spcAft>
                <a:spcPts val="0"/>
              </a:spcAft>
              <a:buSzPts val="1100"/>
              <a:buChar char="-"/>
            </a:pPr>
            <a:r>
              <a:rPr lang="en"/>
              <a:t>HMW get the people helped to reach out about their need for volunteers</a:t>
            </a:r>
            <a:endParaRPr/>
          </a:p>
          <a:p>
            <a:pPr indent="-298450" lvl="0" marL="457200" rtl="0" algn="l">
              <a:spcBef>
                <a:spcPts val="0"/>
              </a:spcBef>
              <a:spcAft>
                <a:spcPts val="0"/>
              </a:spcAft>
              <a:buSzPts val="1100"/>
              <a:buChar char="-"/>
            </a:pPr>
            <a:r>
              <a:rPr lang="en"/>
              <a:t>HMW help people measure their volunteer work?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c4db66661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0c4db6666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0c4db66661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0c4db66661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1c12849a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1c12849a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the HMWs</a:t>
            </a:r>
            <a:endParaRPr/>
          </a:p>
          <a:p>
            <a:pPr indent="-298450" lvl="0" marL="457200" rtl="0" algn="l">
              <a:spcBef>
                <a:spcPts val="0"/>
              </a:spcBef>
              <a:spcAft>
                <a:spcPts val="0"/>
              </a:spcAft>
              <a:buSzPts val="1100"/>
              <a:buChar char="-"/>
            </a:pPr>
            <a:r>
              <a:rPr lang="en"/>
              <a:t>HMW leverage the community to facilitate volunteering for Manuela</a:t>
            </a:r>
            <a:endParaRPr/>
          </a:p>
          <a:p>
            <a:pPr indent="-298450" lvl="0" marL="457200" rtl="0" algn="l">
              <a:spcBef>
                <a:spcPts val="0"/>
              </a:spcBef>
              <a:spcAft>
                <a:spcPts val="0"/>
              </a:spcAft>
              <a:buSzPts val="1100"/>
              <a:buChar char="-"/>
            </a:pPr>
            <a:r>
              <a:rPr lang="en"/>
              <a:t>HMW remove the need for Manuela to travel in order to volunteer</a:t>
            </a:r>
            <a:endParaRPr/>
          </a:p>
          <a:p>
            <a:pPr indent="-298450" lvl="0" marL="457200" rtl="0" algn="l">
              <a:spcBef>
                <a:spcPts val="0"/>
              </a:spcBef>
              <a:spcAft>
                <a:spcPts val="0"/>
              </a:spcAft>
              <a:buSzPts val="1100"/>
              <a:buChar char="-"/>
            </a:pPr>
            <a:r>
              <a:rPr lang="en"/>
              <a:t>HMW make it easier for Manuela to reach different communities?</a:t>
            </a:r>
            <a:endParaRPr/>
          </a:p>
          <a:p>
            <a:pPr indent="-298450" lvl="0" marL="457200" rtl="0" algn="l">
              <a:spcBef>
                <a:spcPts val="0"/>
              </a:spcBef>
              <a:spcAft>
                <a:spcPts val="0"/>
              </a:spcAft>
              <a:buSzPts val="1100"/>
              <a:buChar char="-"/>
            </a:pPr>
            <a:r>
              <a:rPr lang="en"/>
              <a:t>HMW leverage Manuela's consistency to help others?</a:t>
            </a:r>
            <a:endParaRPr/>
          </a:p>
          <a:p>
            <a:pPr indent="-298450" lvl="0" marL="457200" rtl="0" algn="l">
              <a:spcBef>
                <a:spcPts val="0"/>
              </a:spcBef>
              <a:spcAft>
                <a:spcPts val="0"/>
              </a:spcAft>
              <a:buSzPts val="1100"/>
              <a:buChar char="-"/>
            </a:pPr>
            <a:r>
              <a:rPr lang="en"/>
              <a:t>HMW integrate volunteering with work?</a:t>
            </a:r>
            <a:endParaRPr/>
          </a:p>
          <a:p>
            <a:pPr indent="-298450" lvl="0" marL="457200" rtl="0" algn="l">
              <a:spcBef>
                <a:spcPts val="0"/>
              </a:spcBef>
              <a:spcAft>
                <a:spcPts val="0"/>
              </a:spcAft>
              <a:buSzPts val="1100"/>
              <a:buChar char="-"/>
            </a:pPr>
            <a:r>
              <a:rPr lang="en"/>
              <a:t>HMW motivate Manuela to invest more of her time into volunteering</a:t>
            </a:r>
            <a:endParaRPr/>
          </a:p>
          <a:p>
            <a:pPr indent="-298450" lvl="0" marL="457200" rtl="0" algn="l">
              <a:spcBef>
                <a:spcPts val="0"/>
              </a:spcBef>
              <a:spcAft>
                <a:spcPts val="0"/>
              </a:spcAft>
              <a:buSzPts val="1100"/>
              <a:buChar char="-"/>
            </a:pPr>
            <a:r>
              <a:rPr lang="en"/>
              <a:t>HMW help Manuela find more opportunities to volunteer closer to home</a:t>
            </a:r>
            <a:endParaRPr/>
          </a:p>
          <a:p>
            <a:pPr indent="-298450" lvl="0" marL="457200" rtl="0" algn="l">
              <a:spcBef>
                <a:spcPts val="0"/>
              </a:spcBef>
              <a:spcAft>
                <a:spcPts val="0"/>
              </a:spcAft>
              <a:buSzPts val="1100"/>
              <a:buChar char="-"/>
            </a:pPr>
            <a:r>
              <a:rPr lang="en"/>
              <a:t>HMW help Manuela find more time in order to volunteer?</a:t>
            </a:r>
            <a:endParaRPr/>
          </a:p>
          <a:p>
            <a:pPr indent="-298450" lvl="0" marL="457200" rtl="0" algn="l">
              <a:spcBef>
                <a:spcPts val="0"/>
              </a:spcBef>
              <a:spcAft>
                <a:spcPts val="0"/>
              </a:spcAft>
              <a:buSzPts val="1100"/>
              <a:buChar char="-"/>
            </a:pPr>
            <a:r>
              <a:rPr lang="en"/>
              <a:t>HMW have more remote volunteering opportunities?</a:t>
            </a:r>
            <a:endParaRPr/>
          </a:p>
          <a:p>
            <a:pPr indent="-298450" lvl="0" marL="457200" rtl="0" algn="l">
              <a:spcBef>
                <a:spcPts val="0"/>
              </a:spcBef>
              <a:spcAft>
                <a:spcPts val="0"/>
              </a:spcAft>
              <a:buSzPts val="1100"/>
              <a:buChar char="-"/>
            </a:pPr>
            <a:r>
              <a:rPr lang="en"/>
              <a:t>HMW reduce the time and effort needed for volunteering</a:t>
            </a:r>
            <a:endParaRPr/>
          </a:p>
          <a:p>
            <a:pPr indent="-298450" lvl="0" marL="457200" rtl="0" algn="l">
              <a:spcBef>
                <a:spcPts val="0"/>
              </a:spcBef>
              <a:spcAft>
                <a:spcPts val="0"/>
              </a:spcAft>
              <a:buSzPts val="1100"/>
              <a:buChar char="-"/>
            </a:pPr>
            <a:r>
              <a:rPr lang="en"/>
              <a:t>HMW make the commute time productive for Manuela</a:t>
            </a:r>
            <a:endParaRPr/>
          </a:p>
          <a:p>
            <a:pPr indent="-298450" lvl="0" marL="457200" rtl="0" algn="l">
              <a:spcBef>
                <a:spcPts val="0"/>
              </a:spcBef>
              <a:spcAft>
                <a:spcPts val="0"/>
              </a:spcAft>
              <a:buSzPts val="1100"/>
              <a:buChar char="-"/>
            </a:pPr>
            <a:r>
              <a:rPr lang="en"/>
              <a:t>HMW get the church to facilitate reaching communities</a:t>
            </a:r>
            <a:endParaRPr/>
          </a:p>
          <a:p>
            <a:pPr indent="-298450" lvl="0" marL="457200" rtl="0" algn="l">
              <a:spcBef>
                <a:spcPts val="0"/>
              </a:spcBef>
              <a:spcAft>
                <a:spcPts val="0"/>
              </a:spcAft>
              <a:buSzPts val="1100"/>
              <a:buChar char="-"/>
            </a:pPr>
            <a:r>
              <a:rPr lang="en"/>
              <a:t>HMW increase the the incentives Manuela has to volunteer?</a:t>
            </a:r>
            <a:endParaRPr/>
          </a:p>
          <a:p>
            <a:pPr indent="-298450" lvl="0" marL="457200" rtl="0" algn="l">
              <a:spcBef>
                <a:spcPts val="0"/>
              </a:spcBef>
              <a:spcAft>
                <a:spcPts val="0"/>
              </a:spcAft>
              <a:buSzPts val="1100"/>
              <a:buChar char="-"/>
            </a:pPr>
            <a:r>
              <a:rPr lang="en"/>
              <a:t>HMW make the process of volunteering opportunities less time-consuming</a:t>
            </a:r>
            <a:endParaRPr/>
          </a:p>
          <a:p>
            <a:pPr indent="-298450" lvl="0" marL="457200" rtl="0" algn="l">
              <a:spcBef>
                <a:spcPts val="0"/>
              </a:spcBef>
              <a:spcAft>
                <a:spcPts val="0"/>
              </a:spcAft>
              <a:buSzPts val="1100"/>
              <a:buChar char="-"/>
            </a:pPr>
            <a:r>
              <a:rPr lang="en"/>
              <a:t>HMW help her volunteer more efficiently (so she can work with more orgs)</a:t>
            </a:r>
            <a:endParaRPr/>
          </a:p>
          <a:p>
            <a:pPr indent="-298450" lvl="0" marL="457200" rtl="0" algn="l">
              <a:spcBef>
                <a:spcPts val="0"/>
              </a:spcBef>
              <a:spcAft>
                <a:spcPts val="0"/>
              </a:spcAft>
              <a:buSzPts val="1100"/>
              <a:buChar char="-"/>
            </a:pPr>
            <a:r>
              <a:rPr lang="en"/>
              <a:t>HMW help her find local opportunities more easily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c4db66661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0c4db66661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0c4db66661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0c4db66661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c4db66661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c4db66661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All of the HMWs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leverage existing volunteers to connect new volunteers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ease Tyler's experience of finding causes to support?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enable organisations to find and recruit the 'Tylers' of society?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make it easier for volunteers to promote their skill sets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make it possible to find organizations on Snapchat?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automatically match nonprofits with companies?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leverage Tyler's connections in the military to find NGOs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make it less of a time commitment for people to make an impact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better promote volunteering opportunities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get the government to match NGOs with volunteers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HWM make the information of organizations more accessible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make everyone in society be passionate about causes like Tyler 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set up profiles for volunteering like Linkedin?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increase visibility for orgs?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help verify NGOs for volunteers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connect people with an organization before they leave their jobs?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help him contact people from the organizations more easily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create a match made in heaven of Tyler and the non-profit of his dreams?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c4db66661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c4db66661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All of the HMWs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leverage existing volunteers to connect new volunteers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ease Tyler's experience of finding causes to support?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enable organisations to find and recruit the 'Tylers' of society?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make it easier for volunteers to promote their skill sets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make it possible to find organizations on Snapchat?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automatically match nonprofits with companies?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leverage Tyler's connections in the military to find NGOs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make it less of a time commitment for people to make an impact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better promote volunteering opportunities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get the government to match NGOs with volunteers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HWM make the information of organizations more accessible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make everyone in society be passionate about causes like Tyler 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set up profiles for volunteering like Linkedin?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increase visibility for orgs?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help verify NGOs for volunteers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connect people with an organization before they leave their jobs?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help him contact people from the organizations more easily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HMW create a match made in heaven of Tyler and the non-profit of his dreams?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c4db66661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0c4db6666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0c4db6666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0c4db6666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d7be73fa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d7be73fa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0c4db66661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0c4db66661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d1c12849a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d1c12849a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c4db6666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0c4db6666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c4db66661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0c4db66661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0c4db66661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0c4db66661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1c12849a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d1c12849a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1c12849a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d1c12849a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c4db6666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0c4db6666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0c4db66661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0c4db66661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d1c12849a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d1c12849a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d7be73fad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d7be73fa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0c4db66661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0c4db66661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0e379d2886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0e379d2886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0c4db66661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0c4db66661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0c4db66661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0c4db66661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0c4db66661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0c4db66661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0c4db6666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0c4db6666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d1c12849a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d1c12849a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d1c12849a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d1c12849a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d1c12849a4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d1c12849a4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d1c12849a4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d1c12849a4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c4db6666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c4db6666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d1c12849a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d1c12849a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0c4db66661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0c4db66661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0c4db66661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0c4db66661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0c4db66661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0c4db66661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d1c12849a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d1c12849a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d1c12849a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d1c12849a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d1c12849a4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d1c12849a4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0d7be73fad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0d7be73fa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were able to interview 4 folks with a range of identities and service experiences - from founding a nonprofit to no current commitment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steps for interviews: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Maybe try to find people of a different age range, since we interviewed mostly our peers</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Found out a lot about motivations and why people stay involved with volunteering experiences</a:t>
            </a:r>
            <a:endParaRPr/>
          </a:p>
          <a:p>
            <a:pPr indent="-298450" lvl="0" marL="457200" rtl="0" algn="l">
              <a:spcBef>
                <a:spcPts val="0"/>
              </a:spcBef>
              <a:spcAft>
                <a:spcPts val="0"/>
              </a:spcAft>
              <a:buSzPts val="1100"/>
              <a:buChar char="-"/>
            </a:pPr>
            <a:r>
              <a:rPr lang="en"/>
              <a:t>Learned about the things that people find frustrating, and that might be good pain points to try and address</a:t>
            </a:r>
            <a:endParaRPr/>
          </a:p>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d1c12849a4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d1c12849a4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0c4db66661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0c4db6666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were able to interview 4 folks with a range of identities and service experiences - from founding a nonprofit to no current commitment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steps for interviews: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Maybe try to find people of a different age range, since we interviewed mostly our peers</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Found out a lot about motivations and why people stay involved with volunteering experiences</a:t>
            </a:r>
            <a:endParaRPr/>
          </a:p>
          <a:p>
            <a:pPr indent="-298450" lvl="0" marL="457200" rtl="0" algn="l">
              <a:spcBef>
                <a:spcPts val="0"/>
              </a:spcBef>
              <a:spcAft>
                <a:spcPts val="0"/>
              </a:spcAft>
              <a:buSzPts val="1100"/>
              <a:buChar char="-"/>
            </a:pPr>
            <a:r>
              <a:rPr lang="en"/>
              <a:t>Learned about the things that people find frustrating, and that might be good pain points to try and address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c4db66661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c4db66661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0c4db66661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0c4db66661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were able to interview 4 folks with a range of identities and service experiences - from founding a nonprofit to no current commitment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steps for interviews: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Maybe try to find people of a different age range, since we interviewed mostly our peers</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Found out a lot about motivations and why people stay involved with volunteering experiences</a:t>
            </a:r>
            <a:endParaRPr/>
          </a:p>
          <a:p>
            <a:pPr indent="-298450" lvl="0" marL="457200" rtl="0" algn="l">
              <a:spcBef>
                <a:spcPts val="0"/>
              </a:spcBef>
              <a:spcAft>
                <a:spcPts val="0"/>
              </a:spcAft>
              <a:buSzPts val="1100"/>
              <a:buChar char="-"/>
            </a:pPr>
            <a:r>
              <a:rPr lang="en"/>
              <a:t>Learned about the things that people find frustrating, and that might be good pain points to try and address</a:t>
            </a:r>
            <a:endParaRPr/>
          </a:p>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0c4db66661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0c4db6666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were able to interview 4 folks with a range of identities and service experiences - from founding a nonprofit to no current commitment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steps for interviews: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Maybe try to find people of a different age range, since we interviewed mostly our peers</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Found out a lot about motivations and why people stay involved with volunteering experiences</a:t>
            </a:r>
            <a:endParaRPr/>
          </a:p>
          <a:p>
            <a:pPr indent="-298450" lvl="0" marL="457200" rtl="0" algn="l">
              <a:spcBef>
                <a:spcPts val="0"/>
              </a:spcBef>
              <a:spcAft>
                <a:spcPts val="0"/>
              </a:spcAft>
              <a:buSzPts val="1100"/>
              <a:buChar char="-"/>
            </a:pPr>
            <a:r>
              <a:rPr lang="en"/>
              <a:t>Learned about the things that people find frustrating, and that might be good pain points to try and address</a:t>
            </a:r>
            <a:endParaRPr/>
          </a:p>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0c4db6666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0c4db66661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0c4db6666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0c4db6666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0c4db6666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0c4db6666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0c4db6666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0c4db6666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0c4db6666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0c4db6666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0c4db6666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0c4db6666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d1c12849a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d1c12849a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were able to interview 4 folks with a range of identities and service experiences - from founding a nonprofit to no current commitment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steps for interviews: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Maybe try to find people of a different age range, since we interviewed mostly our peers</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Found out a lot about motivations and why people stay involved with volunteering experiences</a:t>
            </a:r>
            <a:endParaRPr/>
          </a:p>
          <a:p>
            <a:pPr indent="-298450" lvl="0" marL="457200" rtl="0" algn="l">
              <a:spcBef>
                <a:spcPts val="0"/>
              </a:spcBef>
              <a:spcAft>
                <a:spcPts val="0"/>
              </a:spcAft>
              <a:buSzPts val="1100"/>
              <a:buChar char="-"/>
            </a:pPr>
            <a:r>
              <a:rPr lang="en"/>
              <a:t>Learned about the things that people find frustrating, and that might be good pain points to try and address</a:t>
            </a:r>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0c4db666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0c4db666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the HMWs</a:t>
            </a:r>
            <a:endParaRPr/>
          </a:p>
          <a:p>
            <a:pPr indent="-298450" lvl="0" marL="457200" rtl="0" algn="l">
              <a:spcBef>
                <a:spcPts val="0"/>
              </a:spcBef>
              <a:spcAft>
                <a:spcPts val="0"/>
              </a:spcAft>
              <a:buSzPts val="1100"/>
              <a:buChar char="-"/>
            </a:pPr>
            <a:r>
              <a:rPr lang="en"/>
              <a:t>HMW leverage the community to facilitate volunteering for Manuela</a:t>
            </a:r>
            <a:endParaRPr/>
          </a:p>
          <a:p>
            <a:pPr indent="-298450" lvl="0" marL="457200" rtl="0" algn="l">
              <a:spcBef>
                <a:spcPts val="0"/>
              </a:spcBef>
              <a:spcAft>
                <a:spcPts val="0"/>
              </a:spcAft>
              <a:buSzPts val="1100"/>
              <a:buChar char="-"/>
            </a:pPr>
            <a:r>
              <a:rPr lang="en"/>
              <a:t>HMW remove the need for Manuela to travel in order to volunteer</a:t>
            </a:r>
            <a:endParaRPr/>
          </a:p>
          <a:p>
            <a:pPr indent="-298450" lvl="0" marL="457200" rtl="0" algn="l">
              <a:spcBef>
                <a:spcPts val="0"/>
              </a:spcBef>
              <a:spcAft>
                <a:spcPts val="0"/>
              </a:spcAft>
              <a:buSzPts val="1100"/>
              <a:buChar char="-"/>
            </a:pPr>
            <a:r>
              <a:rPr lang="en"/>
              <a:t>HMW make it easier for Manuela to reach different communities?</a:t>
            </a:r>
            <a:endParaRPr/>
          </a:p>
          <a:p>
            <a:pPr indent="-298450" lvl="0" marL="457200" rtl="0" algn="l">
              <a:spcBef>
                <a:spcPts val="0"/>
              </a:spcBef>
              <a:spcAft>
                <a:spcPts val="0"/>
              </a:spcAft>
              <a:buSzPts val="1100"/>
              <a:buChar char="-"/>
            </a:pPr>
            <a:r>
              <a:rPr lang="en"/>
              <a:t>HMW leverage Manuela's consistency to help others?</a:t>
            </a:r>
            <a:endParaRPr/>
          </a:p>
          <a:p>
            <a:pPr indent="-298450" lvl="0" marL="457200" rtl="0" algn="l">
              <a:spcBef>
                <a:spcPts val="0"/>
              </a:spcBef>
              <a:spcAft>
                <a:spcPts val="0"/>
              </a:spcAft>
              <a:buSzPts val="1100"/>
              <a:buChar char="-"/>
            </a:pPr>
            <a:r>
              <a:rPr lang="en"/>
              <a:t>HMW integrate volunteering with work?</a:t>
            </a:r>
            <a:endParaRPr/>
          </a:p>
          <a:p>
            <a:pPr indent="-298450" lvl="0" marL="457200" rtl="0" algn="l">
              <a:spcBef>
                <a:spcPts val="0"/>
              </a:spcBef>
              <a:spcAft>
                <a:spcPts val="0"/>
              </a:spcAft>
              <a:buSzPts val="1100"/>
              <a:buChar char="-"/>
            </a:pPr>
            <a:r>
              <a:rPr lang="en"/>
              <a:t>HMW motivate Manuela to invest more of her time into volunteering</a:t>
            </a:r>
            <a:endParaRPr/>
          </a:p>
          <a:p>
            <a:pPr indent="-298450" lvl="0" marL="457200" rtl="0" algn="l">
              <a:spcBef>
                <a:spcPts val="0"/>
              </a:spcBef>
              <a:spcAft>
                <a:spcPts val="0"/>
              </a:spcAft>
              <a:buSzPts val="1100"/>
              <a:buChar char="-"/>
            </a:pPr>
            <a:r>
              <a:rPr lang="en"/>
              <a:t>HMW help Manuela find more opportunities to volunteer closer to home</a:t>
            </a:r>
            <a:endParaRPr/>
          </a:p>
          <a:p>
            <a:pPr indent="-298450" lvl="0" marL="457200" rtl="0" algn="l">
              <a:spcBef>
                <a:spcPts val="0"/>
              </a:spcBef>
              <a:spcAft>
                <a:spcPts val="0"/>
              </a:spcAft>
              <a:buSzPts val="1100"/>
              <a:buChar char="-"/>
            </a:pPr>
            <a:r>
              <a:rPr lang="en"/>
              <a:t>HMW help Manuela find more time in order to volunteer?</a:t>
            </a:r>
            <a:endParaRPr/>
          </a:p>
          <a:p>
            <a:pPr indent="-298450" lvl="0" marL="457200" rtl="0" algn="l">
              <a:spcBef>
                <a:spcPts val="0"/>
              </a:spcBef>
              <a:spcAft>
                <a:spcPts val="0"/>
              </a:spcAft>
              <a:buSzPts val="1100"/>
              <a:buChar char="-"/>
            </a:pPr>
            <a:r>
              <a:rPr lang="en"/>
              <a:t>HMW have more remote volunteering opportunities?</a:t>
            </a:r>
            <a:endParaRPr/>
          </a:p>
          <a:p>
            <a:pPr indent="-298450" lvl="0" marL="457200" rtl="0" algn="l">
              <a:spcBef>
                <a:spcPts val="0"/>
              </a:spcBef>
              <a:spcAft>
                <a:spcPts val="0"/>
              </a:spcAft>
              <a:buSzPts val="1100"/>
              <a:buChar char="-"/>
            </a:pPr>
            <a:r>
              <a:rPr lang="en"/>
              <a:t>HMW reduce the time and effort needed for volunteering</a:t>
            </a:r>
            <a:endParaRPr/>
          </a:p>
          <a:p>
            <a:pPr indent="-298450" lvl="0" marL="457200" rtl="0" algn="l">
              <a:spcBef>
                <a:spcPts val="0"/>
              </a:spcBef>
              <a:spcAft>
                <a:spcPts val="0"/>
              </a:spcAft>
              <a:buSzPts val="1100"/>
              <a:buChar char="-"/>
            </a:pPr>
            <a:r>
              <a:rPr lang="en"/>
              <a:t>HMW make the commute time productive for Manuela</a:t>
            </a:r>
            <a:endParaRPr/>
          </a:p>
          <a:p>
            <a:pPr indent="-298450" lvl="0" marL="457200" rtl="0" algn="l">
              <a:spcBef>
                <a:spcPts val="0"/>
              </a:spcBef>
              <a:spcAft>
                <a:spcPts val="0"/>
              </a:spcAft>
              <a:buSzPts val="1100"/>
              <a:buChar char="-"/>
            </a:pPr>
            <a:r>
              <a:rPr lang="en"/>
              <a:t>HMW get the church to facilitate reaching communities</a:t>
            </a:r>
            <a:endParaRPr/>
          </a:p>
          <a:p>
            <a:pPr indent="-298450" lvl="0" marL="457200" rtl="0" algn="l">
              <a:spcBef>
                <a:spcPts val="0"/>
              </a:spcBef>
              <a:spcAft>
                <a:spcPts val="0"/>
              </a:spcAft>
              <a:buSzPts val="1100"/>
              <a:buChar char="-"/>
            </a:pPr>
            <a:r>
              <a:rPr lang="en"/>
              <a:t>HMW increase the the incentives Manuela has to volunteer?</a:t>
            </a:r>
            <a:endParaRPr/>
          </a:p>
          <a:p>
            <a:pPr indent="-298450" lvl="0" marL="457200" rtl="0" algn="l">
              <a:spcBef>
                <a:spcPts val="0"/>
              </a:spcBef>
              <a:spcAft>
                <a:spcPts val="0"/>
              </a:spcAft>
              <a:buSzPts val="1100"/>
              <a:buChar char="-"/>
            </a:pPr>
            <a:r>
              <a:rPr lang="en"/>
              <a:t>HMW make the process of volunteering opportunities less time-consuming</a:t>
            </a:r>
            <a:endParaRPr/>
          </a:p>
          <a:p>
            <a:pPr indent="-298450" lvl="0" marL="457200" rtl="0" algn="l">
              <a:spcBef>
                <a:spcPts val="0"/>
              </a:spcBef>
              <a:spcAft>
                <a:spcPts val="0"/>
              </a:spcAft>
              <a:buSzPts val="1100"/>
              <a:buChar char="-"/>
            </a:pPr>
            <a:r>
              <a:rPr lang="en"/>
              <a:t>HMW help her volunteer more efficiently (so she can work with more orgs)</a:t>
            </a:r>
            <a:endParaRPr/>
          </a:p>
          <a:p>
            <a:pPr indent="-298450" lvl="0" marL="457200" rtl="0" algn="l">
              <a:spcBef>
                <a:spcPts val="0"/>
              </a:spcBef>
              <a:spcAft>
                <a:spcPts val="0"/>
              </a:spcAft>
              <a:buSzPts val="1100"/>
              <a:buChar char="-"/>
            </a:pPr>
            <a:r>
              <a:rPr lang="en"/>
              <a:t>HMW help her find local opportunities more easily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0d7be73fad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0d7be73fa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d1c12849a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d1c12849a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d1c12849a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d1c12849a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0c4db66661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0c4db66661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0c4db66661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10c4db66661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0c4db66661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10c4db66661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0c4db66661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0c4db66661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1c12849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1c12849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c4db6666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c4db6666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ALejo did this one in Spanish</a:t>
            </a:r>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23 y/o recent graduate</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Animal lover &amp; church volunteer</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Montevideo, Uruguay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7.jpg"/><Relationship Id="rId4" Type="http://schemas.openxmlformats.org/officeDocument/2006/relationships/image" Target="../media/image9.jpg"/><Relationship Id="rId5" Type="http://schemas.openxmlformats.org/officeDocument/2006/relationships/image" Target="../media/image17.jpg"/><Relationship Id="rId6"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9.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2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500"/>
              <a:t>Assignment 2: POVs and Experience Prototypes</a:t>
            </a:r>
            <a:endParaRPr sz="3500"/>
          </a:p>
        </p:txBody>
      </p:sp>
      <p:sp>
        <p:nvSpPr>
          <p:cNvPr id="63" name="Google Shape;63;p13"/>
          <p:cNvSpPr txBox="1"/>
          <p:nvPr>
            <p:ph idx="1" type="subTitle"/>
          </p:nvPr>
        </p:nvSpPr>
        <p:spPr>
          <a:xfrm>
            <a:off x="3044700" y="3116575"/>
            <a:ext cx="3054600" cy="11022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Siddharth Gehlaut, Tolúlọpẹ́ Ògúnrẹ̀mí, Yi Feng, Alejo Navarro Goldaraz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265500" y="197425"/>
            <a:ext cx="4045200" cy="10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Insights</a:t>
            </a:r>
            <a:endParaRPr sz="2400"/>
          </a:p>
        </p:txBody>
      </p:sp>
      <p:sp>
        <p:nvSpPr>
          <p:cNvPr id="142" name="Google Shape;142;p2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92500" lnSpcReduction="20000"/>
          </a:bodyPr>
          <a:lstStyle/>
          <a:p>
            <a:pPr indent="-334327" lvl="0" marL="457200" rtl="0" algn="l">
              <a:lnSpc>
                <a:spcPct val="150000"/>
              </a:lnSpc>
              <a:spcBef>
                <a:spcPts val="1000"/>
              </a:spcBef>
              <a:spcAft>
                <a:spcPts val="0"/>
              </a:spcAft>
              <a:buSzPct val="100000"/>
              <a:buChar char="●"/>
            </a:pPr>
            <a:r>
              <a:rPr lang="en"/>
              <a:t>Uses social media (mostly Instagram) to </a:t>
            </a:r>
            <a:r>
              <a:rPr lang="en"/>
              <a:t>recruit</a:t>
            </a:r>
            <a:r>
              <a:rPr lang="en"/>
              <a:t> volunteers and participants for the coding clubs</a:t>
            </a:r>
            <a:endParaRPr/>
          </a:p>
          <a:p>
            <a:pPr indent="-334327" lvl="0" marL="457200" rtl="0" algn="l">
              <a:lnSpc>
                <a:spcPct val="150000"/>
              </a:lnSpc>
              <a:spcBef>
                <a:spcPts val="1000"/>
              </a:spcBef>
              <a:spcAft>
                <a:spcPts val="1000"/>
              </a:spcAft>
              <a:buSzPct val="100000"/>
              <a:buChar char="●"/>
            </a:pPr>
            <a:r>
              <a:rPr lang="en"/>
              <a:t>Finds himself spending most of his time </a:t>
            </a:r>
            <a:r>
              <a:rPr lang="en"/>
              <a:t>nurturing</a:t>
            </a:r>
            <a:r>
              <a:rPr lang="en"/>
              <a:t> the community of volunteers as a strong community leads to more accountability and happier volunteers</a:t>
            </a:r>
            <a:endParaRPr/>
          </a:p>
        </p:txBody>
      </p:sp>
      <p:pic>
        <p:nvPicPr>
          <p:cNvPr id="143" name="Google Shape;143;p22"/>
          <p:cNvPicPr preferRelativeResize="0"/>
          <p:nvPr/>
        </p:nvPicPr>
        <p:blipFill rotWithShape="1">
          <a:blip r:embed="rId3">
            <a:alphaModFix/>
          </a:blip>
          <a:srcRect b="0" l="15055" r="15048" t="0"/>
          <a:stretch/>
        </p:blipFill>
        <p:spPr>
          <a:xfrm>
            <a:off x="947701" y="1387765"/>
            <a:ext cx="2680800" cy="26796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654700" y="3931950"/>
            <a:ext cx="29094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Tyler Benjamin</a:t>
            </a:r>
            <a:endParaRPr sz="2800"/>
          </a:p>
          <a:p>
            <a:pPr indent="0" lvl="0" marL="0" rtl="0" algn="ctr">
              <a:spcBef>
                <a:spcPts val="0"/>
              </a:spcBef>
              <a:spcAft>
                <a:spcPts val="0"/>
              </a:spcAft>
              <a:buNone/>
            </a:pPr>
            <a:r>
              <a:rPr lang="en" sz="2400"/>
              <a:t>[Zoom]</a:t>
            </a:r>
            <a:endParaRPr sz="2400"/>
          </a:p>
        </p:txBody>
      </p:sp>
      <p:sp>
        <p:nvSpPr>
          <p:cNvPr id="149" name="Google Shape;149;p23"/>
          <p:cNvSpPr txBox="1"/>
          <p:nvPr>
            <p:ph idx="1" type="body"/>
          </p:nvPr>
        </p:nvSpPr>
        <p:spPr>
          <a:xfrm>
            <a:off x="4218725" y="1172250"/>
            <a:ext cx="4385100" cy="27990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0"/>
              </a:spcAft>
              <a:buNone/>
            </a:pPr>
            <a:r>
              <a:rPr lang="en" sz="3800">
                <a:latin typeface="Economica"/>
                <a:ea typeface="Economica"/>
                <a:cs typeface="Economica"/>
                <a:sym typeface="Economica"/>
              </a:rPr>
              <a:t>“I dislike the need for volunteering. I dislike that there are gaps created when families lose their homes and access to medicine. That creates a need for volunteering”</a:t>
            </a:r>
            <a:endParaRPr sz="3800">
              <a:latin typeface="Economica"/>
              <a:ea typeface="Economica"/>
              <a:cs typeface="Economica"/>
              <a:sym typeface="Economica"/>
            </a:endParaRPr>
          </a:p>
        </p:txBody>
      </p:sp>
      <p:pic>
        <p:nvPicPr>
          <p:cNvPr id="150" name="Google Shape;150;p23"/>
          <p:cNvPicPr preferRelativeResize="0"/>
          <p:nvPr/>
        </p:nvPicPr>
        <p:blipFill rotWithShape="1">
          <a:blip r:embed="rId3">
            <a:alphaModFix/>
          </a:blip>
          <a:srcRect b="19" l="0" r="0" t="19"/>
          <a:stretch/>
        </p:blipFill>
        <p:spPr>
          <a:xfrm>
            <a:off x="374054" y="286135"/>
            <a:ext cx="3470700" cy="34692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265500" y="197425"/>
            <a:ext cx="4045200" cy="10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Insights</a:t>
            </a:r>
            <a:endParaRPr sz="2400"/>
          </a:p>
        </p:txBody>
      </p:sp>
      <p:sp>
        <p:nvSpPr>
          <p:cNvPr id="156" name="Google Shape;156;p2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77500"/>
          </a:bodyPr>
          <a:lstStyle/>
          <a:p>
            <a:pPr indent="-317182" lvl="0" marL="457200" rtl="0" algn="l">
              <a:lnSpc>
                <a:spcPct val="150000"/>
              </a:lnSpc>
              <a:spcBef>
                <a:spcPts val="1000"/>
              </a:spcBef>
              <a:spcAft>
                <a:spcPts val="0"/>
              </a:spcAft>
              <a:buSzPct val="100000"/>
              <a:buChar char="●"/>
            </a:pPr>
            <a:r>
              <a:rPr lang="en"/>
              <a:t>Tyler found his current organization by emailing all the verified Afghan resettlement groups in his Area</a:t>
            </a:r>
            <a:endParaRPr/>
          </a:p>
          <a:p>
            <a:pPr indent="-317182" lvl="0" marL="457200" rtl="0" algn="l">
              <a:lnSpc>
                <a:spcPct val="150000"/>
              </a:lnSpc>
              <a:spcBef>
                <a:spcPts val="1000"/>
              </a:spcBef>
              <a:spcAft>
                <a:spcPts val="0"/>
              </a:spcAft>
              <a:buSzPct val="100000"/>
              <a:buChar char="●"/>
            </a:pPr>
            <a:r>
              <a:rPr lang="en"/>
              <a:t>He sometimes finds it hard to balance med school with long hours volunteering (3+ hours at airports)</a:t>
            </a:r>
            <a:endParaRPr/>
          </a:p>
          <a:p>
            <a:pPr indent="-317182" lvl="0" marL="457200" rtl="0" algn="l">
              <a:lnSpc>
                <a:spcPct val="150000"/>
              </a:lnSpc>
              <a:spcBef>
                <a:spcPts val="1000"/>
              </a:spcBef>
              <a:spcAft>
                <a:spcPts val="1000"/>
              </a:spcAft>
              <a:buSzPct val="100000"/>
              <a:buChar char="●"/>
            </a:pPr>
            <a:r>
              <a:rPr lang="en"/>
              <a:t>His unique skill set (speaking Pashto) gives him a sense of responsibility to help people in need</a:t>
            </a:r>
            <a:endParaRPr/>
          </a:p>
        </p:txBody>
      </p:sp>
      <p:pic>
        <p:nvPicPr>
          <p:cNvPr id="157" name="Google Shape;157;p24"/>
          <p:cNvPicPr preferRelativeResize="0"/>
          <p:nvPr/>
        </p:nvPicPr>
        <p:blipFill rotWithShape="1">
          <a:blip r:embed="rId3">
            <a:alphaModFix/>
          </a:blip>
          <a:srcRect b="19" l="0" r="0" t="19"/>
          <a:stretch/>
        </p:blipFill>
        <p:spPr>
          <a:xfrm>
            <a:off x="947701" y="1387765"/>
            <a:ext cx="2680800" cy="26796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654700" y="3931950"/>
            <a:ext cx="29094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Diana Lancaster</a:t>
            </a:r>
            <a:endParaRPr sz="2800"/>
          </a:p>
          <a:p>
            <a:pPr indent="0" lvl="0" marL="0" rtl="0" algn="ctr">
              <a:spcBef>
                <a:spcPts val="0"/>
              </a:spcBef>
              <a:spcAft>
                <a:spcPts val="0"/>
              </a:spcAft>
              <a:buNone/>
            </a:pPr>
            <a:r>
              <a:rPr lang="en" sz="2400"/>
              <a:t>[Zoom]</a:t>
            </a:r>
            <a:endParaRPr sz="2400"/>
          </a:p>
        </p:txBody>
      </p:sp>
      <p:sp>
        <p:nvSpPr>
          <p:cNvPr id="163" name="Google Shape;163;p25"/>
          <p:cNvSpPr txBox="1"/>
          <p:nvPr>
            <p:ph idx="1" type="body"/>
          </p:nvPr>
        </p:nvSpPr>
        <p:spPr>
          <a:xfrm>
            <a:off x="4218725" y="1172250"/>
            <a:ext cx="4385100" cy="27990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sz="3800">
                <a:latin typeface="Economica"/>
                <a:ea typeface="Economica"/>
                <a:cs typeface="Economica"/>
                <a:sym typeface="Economica"/>
              </a:rPr>
              <a:t>“Gone are the days of volunteering for altruistic reasons. You must understand what volunteers need and what drives them”</a:t>
            </a:r>
            <a:endParaRPr sz="3800">
              <a:latin typeface="Economica"/>
              <a:ea typeface="Economica"/>
              <a:cs typeface="Economica"/>
              <a:sym typeface="Economica"/>
            </a:endParaRPr>
          </a:p>
        </p:txBody>
      </p:sp>
      <p:pic>
        <p:nvPicPr>
          <p:cNvPr id="164" name="Google Shape;164;p25"/>
          <p:cNvPicPr preferRelativeResize="0"/>
          <p:nvPr/>
        </p:nvPicPr>
        <p:blipFill rotWithShape="1">
          <a:blip r:embed="rId3">
            <a:alphaModFix/>
          </a:blip>
          <a:srcRect b="19" l="0" r="0" t="19"/>
          <a:stretch/>
        </p:blipFill>
        <p:spPr>
          <a:xfrm>
            <a:off x="374054" y="286135"/>
            <a:ext cx="3470700" cy="34692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265500" y="197425"/>
            <a:ext cx="4045200" cy="10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Insights</a:t>
            </a:r>
            <a:endParaRPr sz="2400"/>
          </a:p>
        </p:txBody>
      </p:sp>
      <p:sp>
        <p:nvSpPr>
          <p:cNvPr id="170" name="Google Shape;170;p2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77500" lnSpcReduction="10000"/>
          </a:bodyPr>
          <a:lstStyle/>
          <a:p>
            <a:pPr indent="-317182" lvl="0" marL="457200" rtl="0" algn="l">
              <a:lnSpc>
                <a:spcPct val="150000"/>
              </a:lnSpc>
              <a:spcBef>
                <a:spcPts val="1000"/>
              </a:spcBef>
              <a:spcAft>
                <a:spcPts val="0"/>
              </a:spcAft>
              <a:buSzPct val="100000"/>
              <a:buChar char="●"/>
            </a:pPr>
            <a:r>
              <a:rPr lang="en"/>
              <a:t>She worked in a school and decided to step up to its board “in order to have more influence”.</a:t>
            </a:r>
            <a:endParaRPr/>
          </a:p>
          <a:p>
            <a:pPr indent="-317182" lvl="0" marL="457200" rtl="0" algn="l">
              <a:lnSpc>
                <a:spcPct val="150000"/>
              </a:lnSpc>
              <a:spcBef>
                <a:spcPts val="1000"/>
              </a:spcBef>
              <a:spcAft>
                <a:spcPts val="1000"/>
              </a:spcAft>
              <a:buSzPct val="100000"/>
              <a:buChar char="●"/>
            </a:pPr>
            <a:r>
              <a:rPr lang="en"/>
              <a:t> Diana had a unique insight as a volunteer with Girlguiding (The Girl Guide Association) managing tens or hundreds of </a:t>
            </a:r>
            <a:r>
              <a:rPr lang="en"/>
              <a:t>volunteers</a:t>
            </a:r>
            <a:r>
              <a:rPr lang="en"/>
              <a:t>. She said that to help volunteers succeed at their work, she “Provid[es] an environment which is conducive enough to make them stay with ‘us’”</a:t>
            </a:r>
            <a:endParaRPr/>
          </a:p>
        </p:txBody>
      </p:sp>
      <p:pic>
        <p:nvPicPr>
          <p:cNvPr id="171" name="Google Shape;171;p26"/>
          <p:cNvPicPr preferRelativeResize="0"/>
          <p:nvPr/>
        </p:nvPicPr>
        <p:blipFill rotWithShape="1">
          <a:blip r:embed="rId3">
            <a:alphaModFix/>
          </a:blip>
          <a:srcRect b="19" l="0" r="0" t="19"/>
          <a:stretch/>
        </p:blipFill>
        <p:spPr>
          <a:xfrm>
            <a:off x="947701" y="1387765"/>
            <a:ext cx="2680800" cy="26796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Insights from all interviews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Insights</a:t>
            </a:r>
            <a:endParaRPr/>
          </a:p>
        </p:txBody>
      </p:sp>
      <p:sp>
        <p:nvSpPr>
          <p:cNvPr id="182" name="Google Shape;182;p28"/>
          <p:cNvSpPr txBox="1"/>
          <p:nvPr>
            <p:ph idx="1" type="body"/>
          </p:nvPr>
        </p:nvSpPr>
        <p:spPr>
          <a:xfrm>
            <a:off x="83100" y="1252500"/>
            <a:ext cx="9060900" cy="27849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SzPts val="2000"/>
              <a:buChar char="-"/>
            </a:pPr>
            <a:r>
              <a:rPr b="1" lang="en" sz="2000">
                <a:solidFill>
                  <a:schemeClr val="accent3"/>
                </a:solidFill>
              </a:rPr>
              <a:t>Motivation</a:t>
            </a:r>
            <a:r>
              <a:rPr lang="en" sz="2000"/>
              <a:t> was identified as a key factor in </a:t>
            </a:r>
            <a:r>
              <a:rPr lang="en" sz="2000"/>
              <a:t>both</a:t>
            </a:r>
            <a:r>
              <a:rPr lang="en" sz="2000"/>
              <a:t> choosing to volunteer and recruiting volunteers</a:t>
            </a:r>
            <a:endParaRPr sz="2000"/>
          </a:p>
          <a:p>
            <a:pPr indent="-355600" lvl="0" marL="457200" rtl="0" algn="l">
              <a:spcBef>
                <a:spcPts val="1000"/>
              </a:spcBef>
              <a:spcAft>
                <a:spcPts val="0"/>
              </a:spcAft>
              <a:buSzPts val="2000"/>
              <a:buChar char="-"/>
            </a:pPr>
            <a:r>
              <a:rPr lang="en" sz="2000"/>
              <a:t>A lot of </a:t>
            </a:r>
            <a:r>
              <a:rPr b="1" lang="en" sz="2000">
                <a:solidFill>
                  <a:schemeClr val="accent3"/>
                </a:solidFill>
              </a:rPr>
              <a:t>initial volunteering</a:t>
            </a:r>
            <a:r>
              <a:rPr lang="en" sz="2000"/>
              <a:t> experiences are required </a:t>
            </a:r>
            <a:endParaRPr sz="2000"/>
          </a:p>
          <a:p>
            <a:pPr indent="-387350" lvl="0" marL="457200" rtl="0" algn="l">
              <a:spcBef>
                <a:spcPts val="1000"/>
              </a:spcBef>
              <a:spcAft>
                <a:spcPts val="0"/>
              </a:spcAft>
              <a:buSzPts val="2500"/>
              <a:buChar char="-"/>
            </a:pPr>
            <a:r>
              <a:rPr lang="en" sz="2000"/>
              <a:t>There is a correlation between </a:t>
            </a:r>
            <a:r>
              <a:rPr b="1" lang="en" sz="2000">
                <a:solidFill>
                  <a:schemeClr val="accent3"/>
                </a:solidFill>
              </a:rPr>
              <a:t>passion</a:t>
            </a:r>
            <a:r>
              <a:rPr lang="en" sz="2000"/>
              <a:t> for a cause and </a:t>
            </a:r>
            <a:r>
              <a:rPr b="1" lang="en" sz="2000">
                <a:solidFill>
                  <a:schemeClr val="accent3"/>
                </a:solidFill>
              </a:rPr>
              <a:t>time dedicated</a:t>
            </a:r>
            <a:r>
              <a:rPr lang="en" sz="2000"/>
              <a:t> to finding an opportunity or staying in it</a:t>
            </a:r>
            <a:endParaRPr sz="2000"/>
          </a:p>
          <a:p>
            <a:pPr indent="-387350" lvl="0" marL="457200" rtl="0" algn="l">
              <a:spcBef>
                <a:spcPts val="1000"/>
              </a:spcBef>
              <a:spcAft>
                <a:spcPts val="0"/>
              </a:spcAft>
              <a:buSzPts val="2500"/>
              <a:buChar char="-"/>
            </a:pPr>
            <a:r>
              <a:rPr b="1" lang="en" sz="2000">
                <a:solidFill>
                  <a:schemeClr val="accent3"/>
                </a:solidFill>
              </a:rPr>
              <a:t>People make time</a:t>
            </a:r>
            <a:r>
              <a:rPr lang="en" sz="2000"/>
              <a:t> to volunteer at all ages</a:t>
            </a:r>
            <a:endParaRPr sz="2000"/>
          </a:p>
          <a:p>
            <a:pPr indent="-355600" lvl="0" marL="457200" rtl="0" algn="l">
              <a:spcBef>
                <a:spcPts val="1000"/>
              </a:spcBef>
              <a:spcAft>
                <a:spcPts val="1000"/>
              </a:spcAft>
              <a:buSzPts val="2000"/>
              <a:buChar char="-"/>
            </a:pPr>
            <a:r>
              <a:rPr lang="en" sz="2000"/>
              <a:t>Many </a:t>
            </a:r>
            <a:r>
              <a:rPr b="1" lang="en" sz="2000">
                <a:solidFill>
                  <a:schemeClr val="accent3"/>
                </a:solidFill>
              </a:rPr>
              <a:t>dedicated volunteers transition</a:t>
            </a:r>
            <a:r>
              <a:rPr lang="en" sz="2000"/>
              <a:t> from being beneficiaries, to volunteers to leadership or policy roles</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Refined</a:t>
            </a:r>
            <a:r>
              <a:rPr lang="en"/>
              <a:t> POVs</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77500" lnSpcReduction="20000"/>
          </a:bodyPr>
          <a:lstStyle/>
          <a:p>
            <a:pPr indent="0" lvl="0" marL="0" rtl="0" algn="l">
              <a:spcBef>
                <a:spcPts val="0"/>
              </a:spcBef>
              <a:spcAft>
                <a:spcPts val="0"/>
              </a:spcAft>
              <a:buNone/>
            </a:pPr>
            <a:r>
              <a:rPr b="1" lang="en">
                <a:solidFill>
                  <a:schemeClr val="accent1"/>
                </a:solidFill>
              </a:rPr>
              <a:t>We met</a:t>
            </a:r>
            <a:r>
              <a:rPr lang="en"/>
              <a:t> Manuela, a 23 y/o volunteer from Uruguay who repeatedly volunteers at impoverished neighborhoods with her church group</a:t>
            </a:r>
            <a:endParaRPr/>
          </a:p>
          <a:p>
            <a:pPr indent="0" lvl="0" marL="0" rtl="0" algn="l">
              <a:spcBef>
                <a:spcPts val="1200"/>
              </a:spcBef>
              <a:spcAft>
                <a:spcPts val="0"/>
              </a:spcAft>
              <a:buNone/>
            </a:pPr>
            <a:r>
              <a:rPr b="1" lang="en">
                <a:solidFill>
                  <a:schemeClr val="accent1"/>
                </a:solidFill>
              </a:rPr>
              <a:t>We were surprised</a:t>
            </a:r>
            <a:r>
              <a:rPr lang="en"/>
              <a:t> to find that </a:t>
            </a:r>
            <a:r>
              <a:rPr lang="en"/>
              <a:t>Manuela only volunteers on weekends and very close to where she lives, despite wanting to volunteer more and with different communities</a:t>
            </a:r>
            <a:endParaRPr/>
          </a:p>
          <a:p>
            <a:pPr indent="0" lvl="0" marL="0" rtl="0" algn="l">
              <a:spcBef>
                <a:spcPts val="1200"/>
              </a:spcBef>
              <a:spcAft>
                <a:spcPts val="0"/>
              </a:spcAft>
              <a:buNone/>
            </a:pPr>
            <a:r>
              <a:rPr b="1" lang="en">
                <a:solidFill>
                  <a:schemeClr val="accent1"/>
                </a:solidFill>
              </a:rPr>
              <a:t>We wonder</a:t>
            </a:r>
            <a:r>
              <a:rPr lang="en"/>
              <a:t> if this means that she has very limited time and cannot afford to volunteer further away or during the week.</a:t>
            </a:r>
            <a:endParaRPr/>
          </a:p>
          <a:p>
            <a:pPr indent="0" lvl="0" marL="0" rtl="0" algn="l">
              <a:spcBef>
                <a:spcPts val="1200"/>
              </a:spcBef>
              <a:spcAft>
                <a:spcPts val="1200"/>
              </a:spcAft>
              <a:buNone/>
            </a:pPr>
            <a:r>
              <a:rPr b="1" lang="en">
                <a:solidFill>
                  <a:schemeClr val="accent1"/>
                </a:solidFill>
              </a:rPr>
              <a:t>It would be game changing</a:t>
            </a:r>
            <a:r>
              <a:rPr lang="en"/>
              <a:t> for her if we could make less burdensome to volunteer</a:t>
            </a:r>
            <a:endParaRPr/>
          </a:p>
        </p:txBody>
      </p:sp>
      <p:pic>
        <p:nvPicPr>
          <p:cNvPr id="193" name="Google Shape;193;p30"/>
          <p:cNvPicPr preferRelativeResize="0"/>
          <p:nvPr/>
        </p:nvPicPr>
        <p:blipFill rotWithShape="1">
          <a:blip r:embed="rId3">
            <a:alphaModFix/>
          </a:blip>
          <a:srcRect b="0" l="0" r="0" t="25037"/>
          <a:stretch/>
        </p:blipFill>
        <p:spPr>
          <a:xfrm>
            <a:off x="891599" y="1627498"/>
            <a:ext cx="2793000" cy="2791800"/>
          </a:xfrm>
          <a:prstGeom prst="ellipse">
            <a:avLst/>
          </a:prstGeom>
          <a:noFill/>
          <a:ln cap="flat" cmpd="sng" w="38100">
            <a:solidFill>
              <a:schemeClr val="dk2"/>
            </a:solidFill>
            <a:prstDash val="solid"/>
            <a:round/>
            <a:headEnd len="sm" w="sm" type="none"/>
            <a:tailEnd len="sm" w="sm" type="none"/>
          </a:ln>
        </p:spPr>
      </p:pic>
      <p:sp>
        <p:nvSpPr>
          <p:cNvPr id="194" name="Google Shape;194;p30"/>
          <p:cNvSpPr txBox="1"/>
          <p:nvPr>
            <p:ph type="title"/>
          </p:nvPr>
        </p:nvSpPr>
        <p:spPr>
          <a:xfrm>
            <a:off x="265500" y="332500"/>
            <a:ext cx="4045200" cy="110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POV 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70000" lnSpcReduction="10000"/>
          </a:bodyPr>
          <a:lstStyle/>
          <a:p>
            <a:pPr indent="0" lvl="0" marL="0" rtl="0" algn="l">
              <a:spcBef>
                <a:spcPts val="0"/>
              </a:spcBef>
              <a:spcAft>
                <a:spcPts val="0"/>
              </a:spcAft>
              <a:buNone/>
            </a:pPr>
            <a:r>
              <a:rPr b="1" lang="en">
                <a:solidFill>
                  <a:schemeClr val="accent1"/>
                </a:solidFill>
              </a:rPr>
              <a:t>We met</a:t>
            </a:r>
            <a:r>
              <a:rPr lang="en"/>
              <a:t> Tyler, a 38 year old first year med student from Colorado who formerly served in the military for 10 years providing humanitarian aid in Afghanistan. He volunteers to resettle Afghan refugees into communities in Colorado</a:t>
            </a:r>
            <a:endParaRPr/>
          </a:p>
          <a:p>
            <a:pPr indent="0" lvl="0" marL="0" rtl="0" algn="l">
              <a:spcBef>
                <a:spcPts val="1200"/>
              </a:spcBef>
              <a:spcAft>
                <a:spcPts val="0"/>
              </a:spcAft>
              <a:buNone/>
            </a:pPr>
            <a:r>
              <a:rPr b="1" lang="en">
                <a:solidFill>
                  <a:schemeClr val="accent1"/>
                </a:solidFill>
              </a:rPr>
              <a:t>We were surprised</a:t>
            </a:r>
            <a:r>
              <a:rPr lang="en"/>
              <a:t> to find </a:t>
            </a:r>
            <a:r>
              <a:rPr lang="en"/>
              <a:t>Tyler randomly emailed organizations related to Afghan resettlement, until one responded, offering to help</a:t>
            </a:r>
            <a:endParaRPr/>
          </a:p>
          <a:p>
            <a:pPr indent="0" lvl="0" marL="0" rtl="0" algn="l">
              <a:spcBef>
                <a:spcPts val="1200"/>
              </a:spcBef>
              <a:spcAft>
                <a:spcPts val="0"/>
              </a:spcAft>
              <a:buNone/>
            </a:pPr>
            <a:r>
              <a:rPr b="1" lang="en">
                <a:solidFill>
                  <a:schemeClr val="accent1"/>
                </a:solidFill>
              </a:rPr>
              <a:t>We wonder</a:t>
            </a:r>
            <a:r>
              <a:rPr lang="en"/>
              <a:t> if this means </a:t>
            </a:r>
            <a:r>
              <a:rPr lang="en"/>
              <a:t>there aren’t many well established routes for volunteers to connect with organizations</a:t>
            </a:r>
            <a:endParaRPr/>
          </a:p>
          <a:p>
            <a:pPr indent="0" lvl="0" marL="0" rtl="0" algn="l">
              <a:spcBef>
                <a:spcPts val="1200"/>
              </a:spcBef>
              <a:spcAft>
                <a:spcPts val="1200"/>
              </a:spcAft>
              <a:buNone/>
            </a:pPr>
            <a:r>
              <a:rPr b="1" lang="en">
                <a:solidFill>
                  <a:schemeClr val="accent1"/>
                </a:solidFill>
              </a:rPr>
              <a:t>It would be game changing</a:t>
            </a:r>
            <a:r>
              <a:rPr lang="en"/>
              <a:t> i</a:t>
            </a:r>
            <a:r>
              <a:rPr lang="en"/>
              <a:t>f we were able to connect volunteers with organizations that can maximize their skills</a:t>
            </a:r>
            <a:endParaRPr/>
          </a:p>
        </p:txBody>
      </p:sp>
      <p:sp>
        <p:nvSpPr>
          <p:cNvPr id="200" name="Google Shape;200;p31"/>
          <p:cNvSpPr txBox="1"/>
          <p:nvPr>
            <p:ph type="title"/>
          </p:nvPr>
        </p:nvSpPr>
        <p:spPr>
          <a:xfrm>
            <a:off x="265500" y="332500"/>
            <a:ext cx="4045200" cy="110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POV 2</a:t>
            </a:r>
            <a:endParaRPr/>
          </a:p>
        </p:txBody>
      </p:sp>
      <p:pic>
        <p:nvPicPr>
          <p:cNvPr id="201" name="Google Shape;201;p31"/>
          <p:cNvPicPr preferRelativeResize="0"/>
          <p:nvPr/>
        </p:nvPicPr>
        <p:blipFill rotWithShape="1">
          <a:blip r:embed="rId3">
            <a:alphaModFix/>
          </a:blip>
          <a:srcRect b="19" l="0" r="0" t="19"/>
          <a:stretch/>
        </p:blipFill>
        <p:spPr>
          <a:xfrm>
            <a:off x="891599" y="1627498"/>
            <a:ext cx="2793000" cy="27918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Introduce - Team Members</a:t>
            </a:r>
            <a:endParaRPr/>
          </a:p>
        </p:txBody>
      </p:sp>
      <p:sp>
        <p:nvSpPr>
          <p:cNvPr id="69" name="Google Shape;69;p14"/>
          <p:cNvSpPr/>
          <p:nvPr/>
        </p:nvSpPr>
        <p:spPr>
          <a:xfrm>
            <a:off x="2489213" y="1478825"/>
            <a:ext cx="1922400" cy="18732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4666738" y="1478825"/>
            <a:ext cx="1922400" cy="18732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6844275" y="1478825"/>
            <a:ext cx="1922400" cy="18732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4"/>
          <p:cNvPicPr preferRelativeResize="0"/>
          <p:nvPr/>
        </p:nvPicPr>
        <p:blipFill>
          <a:blip r:embed="rId3">
            <a:alphaModFix/>
          </a:blip>
          <a:stretch>
            <a:fillRect/>
          </a:stretch>
        </p:blipFill>
        <p:spPr>
          <a:xfrm>
            <a:off x="311695" y="1454663"/>
            <a:ext cx="1922400" cy="1921500"/>
          </a:xfrm>
          <a:prstGeom prst="ellipse">
            <a:avLst/>
          </a:prstGeom>
          <a:noFill/>
          <a:ln cap="flat" cmpd="sng" w="38100">
            <a:solidFill>
              <a:schemeClr val="dk2"/>
            </a:solidFill>
            <a:prstDash val="solid"/>
            <a:round/>
            <a:headEnd len="sm" w="sm" type="none"/>
            <a:tailEnd len="sm" w="sm" type="none"/>
          </a:ln>
        </p:spPr>
      </p:pic>
      <p:sp>
        <p:nvSpPr>
          <p:cNvPr id="73" name="Google Shape;73;p14"/>
          <p:cNvSpPr txBox="1"/>
          <p:nvPr>
            <p:ph idx="1" type="body"/>
          </p:nvPr>
        </p:nvSpPr>
        <p:spPr>
          <a:xfrm>
            <a:off x="245700" y="3561475"/>
            <a:ext cx="2054400" cy="1128600"/>
          </a:xfrm>
          <a:prstGeom prst="rect">
            <a:avLst/>
          </a:prstGeom>
        </p:spPr>
        <p:txBody>
          <a:bodyPr anchorCtr="0" anchor="t" bIns="91425" lIns="91425" spcFirstLastPara="1" rIns="91425" wrap="square" tIns="91425">
            <a:noAutofit/>
          </a:bodyPr>
          <a:lstStyle/>
          <a:p>
            <a:pPr indent="0" lvl="0" marL="0" rtl="0" algn="ctr">
              <a:lnSpc>
                <a:spcPct val="105000"/>
              </a:lnSpc>
              <a:spcBef>
                <a:spcPts val="1000"/>
              </a:spcBef>
              <a:spcAft>
                <a:spcPts val="0"/>
              </a:spcAft>
              <a:buNone/>
            </a:pPr>
            <a:r>
              <a:rPr b="1" lang="en" sz="1900">
                <a:latin typeface="Economica"/>
                <a:ea typeface="Economica"/>
                <a:cs typeface="Economica"/>
                <a:sym typeface="Economica"/>
              </a:rPr>
              <a:t>Alejo Navarro Goldaraz</a:t>
            </a:r>
            <a:endParaRPr b="1" sz="1900">
              <a:latin typeface="Economica"/>
              <a:ea typeface="Economica"/>
              <a:cs typeface="Economica"/>
              <a:sym typeface="Economica"/>
            </a:endParaRPr>
          </a:p>
          <a:p>
            <a:pPr indent="0" lvl="0" marL="0" rtl="0" algn="ctr">
              <a:lnSpc>
                <a:spcPct val="105000"/>
              </a:lnSpc>
              <a:spcBef>
                <a:spcPts val="1000"/>
              </a:spcBef>
              <a:spcAft>
                <a:spcPts val="0"/>
              </a:spcAft>
              <a:buNone/>
            </a:pPr>
            <a:r>
              <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CS Coterm Student</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Buenos Aires, Argentina</a:t>
            </a:r>
            <a:endParaRPr sz="1900">
              <a:latin typeface="Economica"/>
              <a:ea typeface="Economica"/>
              <a:cs typeface="Economica"/>
              <a:sym typeface="Economica"/>
            </a:endParaRPr>
          </a:p>
        </p:txBody>
      </p:sp>
      <p:pic>
        <p:nvPicPr>
          <p:cNvPr id="74" name="Google Shape;74;p14"/>
          <p:cNvPicPr preferRelativeResize="0"/>
          <p:nvPr/>
        </p:nvPicPr>
        <p:blipFill>
          <a:blip r:embed="rId4">
            <a:alphaModFix/>
          </a:blip>
          <a:stretch>
            <a:fillRect/>
          </a:stretch>
        </p:blipFill>
        <p:spPr>
          <a:xfrm>
            <a:off x="6844275" y="1501625"/>
            <a:ext cx="1922400" cy="1827600"/>
          </a:xfrm>
          <a:prstGeom prst="ellipse">
            <a:avLst/>
          </a:prstGeom>
          <a:noFill/>
          <a:ln>
            <a:noFill/>
          </a:ln>
        </p:spPr>
      </p:pic>
      <p:sp>
        <p:nvSpPr>
          <p:cNvPr id="75" name="Google Shape;75;p14"/>
          <p:cNvSpPr txBox="1"/>
          <p:nvPr>
            <p:ph idx="1" type="body"/>
          </p:nvPr>
        </p:nvSpPr>
        <p:spPr>
          <a:xfrm>
            <a:off x="6778275" y="3683625"/>
            <a:ext cx="2054400" cy="1128600"/>
          </a:xfrm>
          <a:prstGeom prst="rect">
            <a:avLst/>
          </a:prstGeom>
        </p:spPr>
        <p:txBody>
          <a:bodyPr anchorCtr="0" anchor="t" bIns="91425" lIns="91425" spcFirstLastPara="1" rIns="91425" wrap="square" tIns="91425">
            <a:noAutofit/>
          </a:bodyPr>
          <a:lstStyle/>
          <a:p>
            <a:pPr indent="0" lvl="0" marL="0" rtl="0" algn="ctr">
              <a:lnSpc>
                <a:spcPct val="105000"/>
              </a:lnSpc>
              <a:spcBef>
                <a:spcPts val="1000"/>
              </a:spcBef>
              <a:spcAft>
                <a:spcPts val="0"/>
              </a:spcAft>
              <a:buNone/>
            </a:pPr>
            <a:r>
              <a:rPr b="1" lang="en" sz="1900">
                <a:latin typeface="Economica"/>
                <a:ea typeface="Economica"/>
                <a:cs typeface="Economica"/>
                <a:sym typeface="Economica"/>
              </a:rPr>
              <a:t>Tolúlọpẹ́ Ògúnrẹ̀m</a:t>
            </a:r>
            <a:r>
              <a:rPr b="1" lang="en" sz="1900">
                <a:latin typeface="Economica"/>
                <a:ea typeface="Economica"/>
                <a:cs typeface="Economica"/>
                <a:sym typeface="Economica"/>
              </a:rPr>
              <a:t>í</a:t>
            </a:r>
            <a:endParaRPr b="1" sz="1900">
              <a:latin typeface="Economica"/>
              <a:ea typeface="Economica"/>
              <a:cs typeface="Economica"/>
              <a:sym typeface="Economica"/>
            </a:endParaRPr>
          </a:p>
          <a:p>
            <a:pPr indent="0" lvl="0" marL="0" rtl="0" algn="ctr">
              <a:lnSpc>
                <a:spcPct val="105000"/>
              </a:lnSpc>
              <a:spcBef>
                <a:spcPts val="1000"/>
              </a:spcBef>
              <a:spcAft>
                <a:spcPts val="0"/>
              </a:spcAft>
              <a:buNone/>
            </a:pPr>
            <a:r>
              <a:t/>
            </a:r>
            <a:endParaRPr b="1"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CS PhD</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London, England</a:t>
            </a:r>
            <a:endParaRPr sz="1900">
              <a:latin typeface="Economica"/>
              <a:ea typeface="Economica"/>
              <a:cs typeface="Economica"/>
              <a:sym typeface="Economica"/>
            </a:endParaRPr>
          </a:p>
        </p:txBody>
      </p:sp>
      <p:pic>
        <p:nvPicPr>
          <p:cNvPr id="76" name="Google Shape;76;p14"/>
          <p:cNvPicPr preferRelativeResize="0"/>
          <p:nvPr/>
        </p:nvPicPr>
        <p:blipFill rotWithShape="1">
          <a:blip r:embed="rId5">
            <a:alphaModFix/>
          </a:blip>
          <a:srcRect b="23427" l="47235" r="9936" t="12457"/>
          <a:stretch/>
        </p:blipFill>
        <p:spPr>
          <a:xfrm>
            <a:off x="2534527" y="1501625"/>
            <a:ext cx="1831800" cy="1827600"/>
          </a:xfrm>
          <a:prstGeom prst="flowChartConnector">
            <a:avLst/>
          </a:prstGeom>
          <a:noFill/>
          <a:ln>
            <a:noFill/>
          </a:ln>
        </p:spPr>
      </p:pic>
      <p:pic>
        <p:nvPicPr>
          <p:cNvPr id="77" name="Google Shape;77;p14"/>
          <p:cNvPicPr preferRelativeResize="0"/>
          <p:nvPr/>
        </p:nvPicPr>
        <p:blipFill rotWithShape="1">
          <a:blip r:embed="rId6">
            <a:alphaModFix/>
          </a:blip>
          <a:srcRect b="10909" l="0" r="0" t="20648"/>
          <a:stretch/>
        </p:blipFill>
        <p:spPr>
          <a:xfrm>
            <a:off x="4666750" y="1454675"/>
            <a:ext cx="1971900" cy="1921500"/>
          </a:xfrm>
          <a:prstGeom prst="ellipse">
            <a:avLst/>
          </a:prstGeom>
          <a:noFill/>
          <a:ln>
            <a:noFill/>
          </a:ln>
        </p:spPr>
      </p:pic>
      <p:sp>
        <p:nvSpPr>
          <p:cNvPr id="78" name="Google Shape;78;p14"/>
          <p:cNvSpPr txBox="1"/>
          <p:nvPr>
            <p:ph idx="1" type="body"/>
          </p:nvPr>
        </p:nvSpPr>
        <p:spPr>
          <a:xfrm>
            <a:off x="2462688" y="3561475"/>
            <a:ext cx="2054400" cy="1128600"/>
          </a:xfrm>
          <a:prstGeom prst="rect">
            <a:avLst/>
          </a:prstGeom>
        </p:spPr>
        <p:txBody>
          <a:bodyPr anchorCtr="0" anchor="t" bIns="91425" lIns="91425" spcFirstLastPara="1" rIns="91425" wrap="square" tIns="91425">
            <a:noAutofit/>
          </a:bodyPr>
          <a:lstStyle/>
          <a:p>
            <a:pPr indent="0" lvl="0" marL="0" rtl="0" algn="ctr">
              <a:lnSpc>
                <a:spcPct val="105000"/>
              </a:lnSpc>
              <a:spcBef>
                <a:spcPts val="1000"/>
              </a:spcBef>
              <a:spcAft>
                <a:spcPts val="0"/>
              </a:spcAft>
              <a:buNone/>
            </a:pPr>
            <a:r>
              <a:rPr b="1" lang="en" sz="1900">
                <a:latin typeface="Economica"/>
                <a:ea typeface="Economica"/>
                <a:cs typeface="Economica"/>
                <a:sym typeface="Economica"/>
              </a:rPr>
              <a:t>Yi Feng</a:t>
            </a:r>
            <a:endParaRPr b="1" sz="1900">
              <a:latin typeface="Economica"/>
              <a:ea typeface="Economica"/>
              <a:cs typeface="Economica"/>
              <a:sym typeface="Economica"/>
            </a:endParaRPr>
          </a:p>
          <a:p>
            <a:pPr indent="0" lvl="0" marL="0" rtl="0" algn="ctr">
              <a:lnSpc>
                <a:spcPct val="105000"/>
              </a:lnSpc>
              <a:spcBef>
                <a:spcPts val="1000"/>
              </a:spcBef>
              <a:spcAft>
                <a:spcPts val="0"/>
              </a:spcAft>
              <a:buNone/>
            </a:pPr>
            <a:r>
              <a:t/>
            </a:r>
            <a:endParaRPr b="1"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CS Master’s Student</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Guangzhou, China</a:t>
            </a:r>
            <a:endParaRPr sz="1900">
              <a:latin typeface="Economica"/>
              <a:ea typeface="Economica"/>
              <a:cs typeface="Economica"/>
              <a:sym typeface="Economica"/>
            </a:endParaRPr>
          </a:p>
        </p:txBody>
      </p:sp>
      <p:sp>
        <p:nvSpPr>
          <p:cNvPr id="79" name="Google Shape;79;p14"/>
          <p:cNvSpPr txBox="1"/>
          <p:nvPr>
            <p:ph idx="1" type="body"/>
          </p:nvPr>
        </p:nvSpPr>
        <p:spPr>
          <a:xfrm>
            <a:off x="4723875" y="3683625"/>
            <a:ext cx="2054400" cy="1128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900">
                <a:latin typeface="Economica"/>
                <a:ea typeface="Economica"/>
                <a:cs typeface="Economica"/>
                <a:sym typeface="Economica"/>
              </a:rPr>
              <a:t>Sid Gehlaut</a:t>
            </a:r>
            <a:endParaRPr b="1" sz="1900">
              <a:latin typeface="Economica"/>
              <a:ea typeface="Economica"/>
              <a:cs typeface="Economica"/>
              <a:sym typeface="Economica"/>
            </a:endParaRPr>
          </a:p>
          <a:p>
            <a:pPr indent="0" lvl="0" marL="0" rtl="0" algn="ctr">
              <a:lnSpc>
                <a:spcPct val="105000"/>
              </a:lnSpc>
              <a:spcBef>
                <a:spcPts val="1000"/>
              </a:spcBef>
              <a:spcAft>
                <a:spcPts val="0"/>
              </a:spcAft>
              <a:buClr>
                <a:schemeClr val="dk1"/>
              </a:buClr>
              <a:buSzPts val="1100"/>
              <a:buFont typeface="Arial"/>
              <a:buNone/>
            </a:pPr>
            <a:r>
              <a:t/>
            </a:r>
            <a:endParaRPr b="1"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Economics Senior</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Inverness, IL</a:t>
            </a:r>
            <a:endParaRPr sz="1900">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b="1" lang="en">
                <a:solidFill>
                  <a:schemeClr val="accent1"/>
                </a:solidFill>
              </a:rPr>
              <a:t>We met</a:t>
            </a:r>
            <a:r>
              <a:rPr lang="en"/>
              <a:t> Diana, a 59 year old girl guide leader/board member from Hong Kong, who also worked closely with schools</a:t>
            </a:r>
            <a:endParaRPr/>
          </a:p>
          <a:p>
            <a:pPr indent="0" lvl="0" marL="0" rtl="0" algn="l">
              <a:spcBef>
                <a:spcPts val="1200"/>
              </a:spcBef>
              <a:spcAft>
                <a:spcPts val="0"/>
              </a:spcAft>
              <a:buNone/>
            </a:pPr>
            <a:r>
              <a:rPr b="1" lang="en">
                <a:solidFill>
                  <a:schemeClr val="accent1"/>
                </a:solidFill>
              </a:rPr>
              <a:t>We were surprised</a:t>
            </a:r>
            <a:r>
              <a:rPr lang="en"/>
              <a:t> to find Diana regretted that she left the girl guiding association in her twenties and thirties despite wanting to continue </a:t>
            </a:r>
            <a:endParaRPr/>
          </a:p>
          <a:p>
            <a:pPr indent="0" lvl="0" marL="0" rtl="0" algn="l">
              <a:spcBef>
                <a:spcPts val="1200"/>
              </a:spcBef>
              <a:spcAft>
                <a:spcPts val="0"/>
              </a:spcAft>
              <a:buNone/>
            </a:pPr>
            <a:r>
              <a:rPr b="1" lang="en">
                <a:solidFill>
                  <a:schemeClr val="accent1"/>
                </a:solidFill>
              </a:rPr>
              <a:t>We wonder</a:t>
            </a:r>
            <a:r>
              <a:rPr lang="en"/>
              <a:t> if </a:t>
            </a:r>
            <a:r>
              <a:rPr lang="en"/>
              <a:t>this means she didn't understand how important it was for her to volunteer before she quit</a:t>
            </a:r>
            <a:endParaRPr/>
          </a:p>
          <a:p>
            <a:pPr indent="0" lvl="0" marL="0" rtl="0" algn="l">
              <a:spcBef>
                <a:spcPts val="1200"/>
              </a:spcBef>
              <a:spcAft>
                <a:spcPts val="1200"/>
              </a:spcAft>
              <a:buNone/>
            </a:pPr>
            <a:r>
              <a:rPr b="1" lang="en">
                <a:solidFill>
                  <a:schemeClr val="accent1"/>
                </a:solidFill>
              </a:rPr>
              <a:t>It would be game changing</a:t>
            </a:r>
            <a:r>
              <a:rPr lang="en"/>
              <a:t> </a:t>
            </a:r>
            <a:r>
              <a:rPr lang="en"/>
              <a:t>if we could get people to understand the value their commitment to volunteering</a:t>
            </a:r>
            <a:endParaRPr/>
          </a:p>
        </p:txBody>
      </p:sp>
      <p:sp>
        <p:nvSpPr>
          <p:cNvPr id="207" name="Google Shape;207;p32"/>
          <p:cNvSpPr txBox="1"/>
          <p:nvPr>
            <p:ph type="title"/>
          </p:nvPr>
        </p:nvSpPr>
        <p:spPr>
          <a:xfrm>
            <a:off x="265500" y="332500"/>
            <a:ext cx="4045200" cy="110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POV 3</a:t>
            </a:r>
            <a:endParaRPr/>
          </a:p>
        </p:txBody>
      </p:sp>
      <p:pic>
        <p:nvPicPr>
          <p:cNvPr id="208" name="Google Shape;208;p32"/>
          <p:cNvPicPr preferRelativeResize="0"/>
          <p:nvPr/>
        </p:nvPicPr>
        <p:blipFill rotWithShape="1">
          <a:blip r:embed="rId3">
            <a:alphaModFix/>
          </a:blip>
          <a:srcRect b="19" l="0" r="0" t="19"/>
          <a:stretch/>
        </p:blipFill>
        <p:spPr>
          <a:xfrm>
            <a:off x="891599" y="1627498"/>
            <a:ext cx="2793000" cy="27918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Brainstorming HMW</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490250" y="450150"/>
            <a:ext cx="83316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chemeClr val="accent1"/>
                </a:solidFill>
              </a:rPr>
              <a:t>It would be game changing</a:t>
            </a:r>
            <a:r>
              <a:rPr lang="en"/>
              <a:t> for her if we could make it less burdensome to volunteer</a:t>
            </a:r>
            <a:endParaRPr/>
          </a:p>
        </p:txBody>
      </p:sp>
      <p:sp>
        <p:nvSpPr>
          <p:cNvPr id="219" name="Google Shape;219;p34"/>
          <p:cNvSpPr txBox="1"/>
          <p:nvPr>
            <p:ph type="title"/>
          </p:nvPr>
        </p:nvSpPr>
        <p:spPr>
          <a:xfrm>
            <a:off x="490250" y="4218700"/>
            <a:ext cx="8520600" cy="707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800"/>
              <a:t>POV: Manuela</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favorites</a:t>
            </a:r>
            <a:endParaRPr/>
          </a:p>
        </p:txBody>
      </p:sp>
      <p:sp>
        <p:nvSpPr>
          <p:cNvPr id="225" name="Google Shape;225;p35"/>
          <p:cNvSpPr txBox="1"/>
          <p:nvPr>
            <p:ph idx="1" type="body"/>
          </p:nvPr>
        </p:nvSpPr>
        <p:spPr>
          <a:xfrm>
            <a:off x="117750" y="1556150"/>
            <a:ext cx="9060900" cy="2784900"/>
          </a:xfrm>
          <a:prstGeom prst="rect">
            <a:avLst/>
          </a:prstGeom>
        </p:spPr>
        <p:txBody>
          <a:bodyPr anchorCtr="0" anchor="t" bIns="91425" lIns="91425" spcFirstLastPara="1" rIns="91425" wrap="square" tIns="91425">
            <a:noAutofit/>
          </a:bodyPr>
          <a:lstStyle/>
          <a:p>
            <a:pPr indent="-387350" lvl="0" marL="457200" rtl="0" algn="l">
              <a:spcBef>
                <a:spcPts val="1000"/>
              </a:spcBef>
              <a:spcAft>
                <a:spcPts val="0"/>
              </a:spcAft>
              <a:buSzPts val="2500"/>
              <a:buChar char="-"/>
            </a:pPr>
            <a:r>
              <a:rPr b="1" lang="en" sz="2500">
                <a:solidFill>
                  <a:schemeClr val="accent1"/>
                </a:solidFill>
              </a:rPr>
              <a:t>HMW</a:t>
            </a:r>
            <a:r>
              <a:rPr lang="en" sz="2500"/>
              <a:t> help her volunteer more efficiently</a:t>
            </a:r>
            <a:endParaRPr sz="2500"/>
          </a:p>
          <a:p>
            <a:pPr indent="-387350" lvl="0" marL="457200" rtl="0" algn="l">
              <a:spcBef>
                <a:spcPts val="1000"/>
              </a:spcBef>
              <a:spcAft>
                <a:spcPts val="0"/>
              </a:spcAft>
              <a:buSzPts val="2500"/>
              <a:buChar char="-"/>
            </a:pPr>
            <a:r>
              <a:rPr b="1" lang="en" sz="2500">
                <a:solidFill>
                  <a:schemeClr val="accent1"/>
                </a:solidFill>
              </a:rPr>
              <a:t>HMW</a:t>
            </a:r>
            <a:r>
              <a:rPr lang="en" sz="2500"/>
              <a:t> reduce the time and effort needed to volunteer</a:t>
            </a:r>
            <a:endParaRPr sz="2500"/>
          </a:p>
          <a:p>
            <a:pPr indent="-387350" lvl="0" marL="457200" rtl="0" algn="l">
              <a:spcBef>
                <a:spcPts val="1000"/>
              </a:spcBef>
              <a:spcAft>
                <a:spcPts val="0"/>
              </a:spcAft>
              <a:buSzPts val="2500"/>
              <a:buChar char="-"/>
            </a:pPr>
            <a:r>
              <a:rPr b="1" lang="en" sz="2500">
                <a:solidFill>
                  <a:schemeClr val="accent1"/>
                </a:solidFill>
              </a:rPr>
              <a:t>HMW</a:t>
            </a:r>
            <a:r>
              <a:rPr lang="en" sz="2500"/>
              <a:t> help her find local opportunities more easily</a:t>
            </a:r>
            <a:endParaRPr sz="2500"/>
          </a:p>
          <a:p>
            <a:pPr indent="-387350" lvl="0" marL="457200" rtl="0" algn="l">
              <a:spcBef>
                <a:spcPts val="1000"/>
              </a:spcBef>
              <a:spcAft>
                <a:spcPts val="1000"/>
              </a:spcAft>
              <a:buSzPts val="2500"/>
              <a:buChar char="-"/>
            </a:pPr>
            <a:r>
              <a:rPr b="1" lang="en" sz="2500">
                <a:solidFill>
                  <a:schemeClr val="accent1"/>
                </a:solidFill>
              </a:rPr>
              <a:t>HMW</a:t>
            </a:r>
            <a:r>
              <a:rPr lang="en" sz="2500"/>
              <a:t> remove the need for travel to volunteer</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favorites</a:t>
            </a:r>
            <a:endParaRPr/>
          </a:p>
        </p:txBody>
      </p:sp>
      <p:sp>
        <p:nvSpPr>
          <p:cNvPr id="231" name="Google Shape;231;p36"/>
          <p:cNvSpPr txBox="1"/>
          <p:nvPr>
            <p:ph idx="1" type="body"/>
          </p:nvPr>
        </p:nvSpPr>
        <p:spPr>
          <a:xfrm>
            <a:off x="117750" y="1556150"/>
            <a:ext cx="9060900" cy="2784900"/>
          </a:xfrm>
          <a:prstGeom prst="rect">
            <a:avLst/>
          </a:prstGeom>
        </p:spPr>
        <p:txBody>
          <a:bodyPr anchorCtr="0" anchor="t" bIns="91425" lIns="91425" spcFirstLastPara="1" rIns="91425" wrap="square" tIns="91425">
            <a:noAutofit/>
          </a:bodyPr>
          <a:lstStyle/>
          <a:p>
            <a:pPr indent="-387350" lvl="0" marL="457200" rtl="0" algn="l">
              <a:spcBef>
                <a:spcPts val="1000"/>
              </a:spcBef>
              <a:spcAft>
                <a:spcPts val="0"/>
              </a:spcAft>
              <a:buSzPts val="2500"/>
              <a:buChar char="-"/>
            </a:pPr>
            <a:r>
              <a:rPr b="1" lang="en" sz="2500">
                <a:solidFill>
                  <a:schemeClr val="accent1"/>
                </a:solidFill>
              </a:rPr>
              <a:t>HMW</a:t>
            </a:r>
            <a:r>
              <a:rPr lang="en" sz="2500"/>
              <a:t> help her volunteer more efficiently</a:t>
            </a:r>
            <a:endParaRPr sz="2500"/>
          </a:p>
          <a:p>
            <a:pPr indent="-387350" lvl="0" marL="457200" rtl="0" algn="l">
              <a:spcBef>
                <a:spcPts val="1000"/>
              </a:spcBef>
              <a:spcAft>
                <a:spcPts val="0"/>
              </a:spcAft>
              <a:buClr>
                <a:schemeClr val="dk2"/>
              </a:buClr>
              <a:buSzPts val="2500"/>
              <a:buChar char="-"/>
            </a:pPr>
            <a:r>
              <a:rPr b="1" lang="en" sz="2500">
                <a:solidFill>
                  <a:schemeClr val="dk2"/>
                </a:solidFill>
              </a:rPr>
              <a:t>HMW</a:t>
            </a:r>
            <a:r>
              <a:rPr lang="en" sz="2500">
                <a:solidFill>
                  <a:schemeClr val="dk2"/>
                </a:solidFill>
              </a:rPr>
              <a:t> reduce the time and effort needed to volunteer</a:t>
            </a:r>
            <a:endParaRPr sz="2500">
              <a:solidFill>
                <a:schemeClr val="dk2"/>
              </a:solidFill>
            </a:endParaRPr>
          </a:p>
          <a:p>
            <a:pPr indent="-387350" lvl="0" marL="457200" rtl="0" algn="l">
              <a:spcBef>
                <a:spcPts val="1000"/>
              </a:spcBef>
              <a:spcAft>
                <a:spcPts val="0"/>
              </a:spcAft>
              <a:buSzPts val="2500"/>
              <a:buChar char="-"/>
            </a:pPr>
            <a:r>
              <a:rPr b="1" lang="en" sz="2500">
                <a:solidFill>
                  <a:schemeClr val="accent1"/>
                </a:solidFill>
              </a:rPr>
              <a:t>HMW</a:t>
            </a:r>
            <a:r>
              <a:rPr lang="en" sz="2500"/>
              <a:t> help her find local opportunities more easily</a:t>
            </a:r>
            <a:endParaRPr sz="2500"/>
          </a:p>
          <a:p>
            <a:pPr indent="-387350" lvl="0" marL="457200" rtl="0" algn="l">
              <a:spcBef>
                <a:spcPts val="1000"/>
              </a:spcBef>
              <a:spcAft>
                <a:spcPts val="1000"/>
              </a:spcAft>
              <a:buClr>
                <a:schemeClr val="dk2"/>
              </a:buClr>
              <a:buSzPts val="2500"/>
              <a:buChar char="-"/>
            </a:pPr>
            <a:r>
              <a:rPr b="1" lang="en" sz="2500">
                <a:solidFill>
                  <a:schemeClr val="dk2"/>
                </a:solidFill>
              </a:rPr>
              <a:t>HMW</a:t>
            </a:r>
            <a:r>
              <a:rPr lang="en" sz="2500">
                <a:solidFill>
                  <a:schemeClr val="dk2"/>
                </a:solidFill>
              </a:rPr>
              <a:t> remove the need for travel to volunteer</a:t>
            </a:r>
            <a:endParaRPr sz="20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490250" y="450150"/>
            <a:ext cx="8425200" cy="40908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1200"/>
              </a:spcAft>
              <a:buNone/>
            </a:pPr>
            <a:r>
              <a:rPr b="1" lang="en">
                <a:solidFill>
                  <a:schemeClr val="accent1"/>
                </a:solidFill>
              </a:rPr>
              <a:t>It would be game changing </a:t>
            </a:r>
            <a:r>
              <a:rPr lang="en"/>
              <a:t>if we were able to connect volunteers with organizations that can maximize their skills</a:t>
            </a:r>
            <a:endParaRPr/>
          </a:p>
        </p:txBody>
      </p:sp>
      <p:sp>
        <p:nvSpPr>
          <p:cNvPr id="237" name="Google Shape;237;p37"/>
          <p:cNvSpPr txBox="1"/>
          <p:nvPr>
            <p:ph type="title"/>
          </p:nvPr>
        </p:nvSpPr>
        <p:spPr>
          <a:xfrm>
            <a:off x="490250" y="4218700"/>
            <a:ext cx="8520600" cy="707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800"/>
              <a:t>POV: Tyler</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favorites</a:t>
            </a:r>
            <a:endParaRPr/>
          </a:p>
        </p:txBody>
      </p:sp>
      <p:sp>
        <p:nvSpPr>
          <p:cNvPr id="243" name="Google Shape;243;p38"/>
          <p:cNvSpPr txBox="1"/>
          <p:nvPr>
            <p:ph idx="1" type="body"/>
          </p:nvPr>
        </p:nvSpPr>
        <p:spPr>
          <a:xfrm>
            <a:off x="117750" y="1556150"/>
            <a:ext cx="9060900" cy="2784900"/>
          </a:xfrm>
          <a:prstGeom prst="rect">
            <a:avLst/>
          </a:prstGeom>
        </p:spPr>
        <p:txBody>
          <a:bodyPr anchorCtr="0" anchor="t" bIns="91425" lIns="91425" spcFirstLastPara="1" rIns="91425" wrap="square" tIns="91425">
            <a:noAutofit/>
          </a:bodyPr>
          <a:lstStyle/>
          <a:p>
            <a:pPr indent="-387350" lvl="0" marL="457200" marR="0" rtl="0" algn="l">
              <a:lnSpc>
                <a:spcPct val="115000"/>
              </a:lnSpc>
              <a:spcBef>
                <a:spcPts val="0"/>
              </a:spcBef>
              <a:spcAft>
                <a:spcPts val="0"/>
              </a:spcAft>
              <a:buSzPts val="2500"/>
              <a:buChar char="-"/>
            </a:pPr>
            <a:r>
              <a:rPr b="1" lang="en" sz="2500">
                <a:solidFill>
                  <a:schemeClr val="accent1"/>
                </a:solidFill>
              </a:rPr>
              <a:t>HMW</a:t>
            </a:r>
            <a:r>
              <a:rPr lang="en" sz="2500"/>
              <a:t> help volunteers promote their skills</a:t>
            </a:r>
            <a:endParaRPr sz="2500"/>
          </a:p>
          <a:p>
            <a:pPr indent="-387350" lvl="0" marL="457200" marR="0" rtl="0" algn="l">
              <a:lnSpc>
                <a:spcPct val="115000"/>
              </a:lnSpc>
              <a:spcBef>
                <a:spcPts val="1000"/>
              </a:spcBef>
              <a:spcAft>
                <a:spcPts val="0"/>
              </a:spcAft>
              <a:buSzPts val="2500"/>
              <a:buChar char="-"/>
            </a:pPr>
            <a:r>
              <a:rPr b="1" lang="en" sz="2500">
                <a:solidFill>
                  <a:schemeClr val="accent1"/>
                </a:solidFill>
              </a:rPr>
              <a:t>HMW</a:t>
            </a:r>
            <a:r>
              <a:rPr lang="en" sz="2500"/>
              <a:t> NGOs build trust to attract more volunteers</a:t>
            </a:r>
            <a:endParaRPr sz="2500"/>
          </a:p>
          <a:p>
            <a:pPr indent="-387350" lvl="0" marL="457200" marR="0" rtl="0" algn="l">
              <a:lnSpc>
                <a:spcPct val="115000"/>
              </a:lnSpc>
              <a:spcBef>
                <a:spcPts val="1000"/>
              </a:spcBef>
              <a:spcAft>
                <a:spcPts val="0"/>
              </a:spcAft>
              <a:buSzPts val="2500"/>
              <a:buChar char="-"/>
            </a:pPr>
            <a:r>
              <a:rPr b="1" lang="en" sz="2500">
                <a:solidFill>
                  <a:schemeClr val="accent1"/>
                </a:solidFill>
              </a:rPr>
              <a:t>HMW</a:t>
            </a:r>
            <a:r>
              <a:rPr lang="en" sz="2500"/>
              <a:t> make it less of a time commitment for people to make and impact</a:t>
            </a:r>
            <a:endParaRPr sz="2500"/>
          </a:p>
          <a:p>
            <a:pPr indent="-387350" lvl="0" marL="457200" marR="0" rtl="0" algn="l">
              <a:lnSpc>
                <a:spcPct val="115000"/>
              </a:lnSpc>
              <a:spcBef>
                <a:spcPts val="1000"/>
              </a:spcBef>
              <a:spcAft>
                <a:spcPts val="1000"/>
              </a:spcAft>
              <a:buSzPts val="2500"/>
              <a:buChar char="-"/>
            </a:pPr>
            <a:r>
              <a:rPr b="1" lang="en" sz="2500">
                <a:solidFill>
                  <a:schemeClr val="accent1"/>
                </a:solidFill>
              </a:rPr>
              <a:t>HMW</a:t>
            </a:r>
            <a:r>
              <a:rPr lang="en" sz="2500"/>
              <a:t> better promote volunteering opportunities</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favorites</a:t>
            </a:r>
            <a:endParaRPr/>
          </a:p>
        </p:txBody>
      </p:sp>
      <p:sp>
        <p:nvSpPr>
          <p:cNvPr id="249" name="Google Shape;249;p39"/>
          <p:cNvSpPr txBox="1"/>
          <p:nvPr>
            <p:ph idx="1" type="body"/>
          </p:nvPr>
        </p:nvSpPr>
        <p:spPr>
          <a:xfrm>
            <a:off x="117750" y="1556150"/>
            <a:ext cx="9060900" cy="2784900"/>
          </a:xfrm>
          <a:prstGeom prst="rect">
            <a:avLst/>
          </a:prstGeom>
        </p:spPr>
        <p:txBody>
          <a:bodyPr anchorCtr="0" anchor="t" bIns="91425" lIns="91425" spcFirstLastPara="1" rIns="91425" wrap="square" tIns="91425">
            <a:noAutofit/>
          </a:bodyPr>
          <a:lstStyle/>
          <a:p>
            <a:pPr indent="-387350" lvl="0" marL="457200" marR="0" rtl="0" algn="l">
              <a:lnSpc>
                <a:spcPct val="115000"/>
              </a:lnSpc>
              <a:spcBef>
                <a:spcPts val="0"/>
              </a:spcBef>
              <a:spcAft>
                <a:spcPts val="0"/>
              </a:spcAft>
              <a:buClr>
                <a:schemeClr val="dk2"/>
              </a:buClr>
              <a:buSzPts val="2500"/>
              <a:buChar char="-"/>
            </a:pPr>
            <a:r>
              <a:rPr b="1" lang="en" sz="2500">
                <a:solidFill>
                  <a:schemeClr val="dk2"/>
                </a:solidFill>
              </a:rPr>
              <a:t>HMW</a:t>
            </a:r>
            <a:r>
              <a:rPr lang="en" sz="2500">
                <a:solidFill>
                  <a:schemeClr val="dk2"/>
                </a:solidFill>
              </a:rPr>
              <a:t> help volunteers promote their skills</a:t>
            </a:r>
            <a:endParaRPr sz="2500">
              <a:solidFill>
                <a:schemeClr val="dk2"/>
              </a:solidFill>
            </a:endParaRPr>
          </a:p>
          <a:p>
            <a:pPr indent="-387350" lvl="0" marL="457200" marR="0" rtl="0" algn="l">
              <a:lnSpc>
                <a:spcPct val="115000"/>
              </a:lnSpc>
              <a:spcBef>
                <a:spcPts val="1000"/>
              </a:spcBef>
              <a:spcAft>
                <a:spcPts val="0"/>
              </a:spcAft>
              <a:buSzPts val="2500"/>
              <a:buChar char="-"/>
            </a:pPr>
            <a:r>
              <a:rPr b="1" lang="en" sz="2500">
                <a:solidFill>
                  <a:schemeClr val="accent1"/>
                </a:solidFill>
              </a:rPr>
              <a:t>HMW</a:t>
            </a:r>
            <a:r>
              <a:rPr lang="en" sz="2500"/>
              <a:t> NGOs build trust to attract more volunteers</a:t>
            </a:r>
            <a:endParaRPr sz="2500"/>
          </a:p>
          <a:p>
            <a:pPr indent="-387350" lvl="0" marL="457200" marR="0" rtl="0" algn="l">
              <a:lnSpc>
                <a:spcPct val="115000"/>
              </a:lnSpc>
              <a:spcBef>
                <a:spcPts val="1000"/>
              </a:spcBef>
              <a:spcAft>
                <a:spcPts val="0"/>
              </a:spcAft>
              <a:buClr>
                <a:schemeClr val="dk2"/>
              </a:buClr>
              <a:buSzPts val="2500"/>
              <a:buChar char="-"/>
            </a:pPr>
            <a:r>
              <a:rPr b="1" lang="en" sz="2500">
                <a:solidFill>
                  <a:schemeClr val="dk2"/>
                </a:solidFill>
              </a:rPr>
              <a:t>HMW</a:t>
            </a:r>
            <a:r>
              <a:rPr lang="en" sz="2500">
                <a:solidFill>
                  <a:schemeClr val="dk2"/>
                </a:solidFill>
              </a:rPr>
              <a:t> make it less of a time commitment for people to make and impact</a:t>
            </a:r>
            <a:endParaRPr sz="2500">
              <a:solidFill>
                <a:schemeClr val="dk2"/>
              </a:solidFill>
            </a:endParaRPr>
          </a:p>
          <a:p>
            <a:pPr indent="-387350" lvl="0" marL="457200" marR="0" rtl="0" algn="l">
              <a:lnSpc>
                <a:spcPct val="115000"/>
              </a:lnSpc>
              <a:spcBef>
                <a:spcPts val="1000"/>
              </a:spcBef>
              <a:spcAft>
                <a:spcPts val="1000"/>
              </a:spcAft>
              <a:buClr>
                <a:schemeClr val="dk2"/>
              </a:buClr>
              <a:buSzPts val="2500"/>
              <a:buChar char="-"/>
            </a:pPr>
            <a:r>
              <a:rPr b="1" lang="en" sz="2500">
                <a:solidFill>
                  <a:schemeClr val="dk2"/>
                </a:solidFill>
              </a:rPr>
              <a:t>HMW</a:t>
            </a:r>
            <a:r>
              <a:rPr lang="en" sz="2500">
                <a:solidFill>
                  <a:schemeClr val="dk2"/>
                </a:solidFill>
              </a:rPr>
              <a:t> better promote volunteering opportunities</a:t>
            </a:r>
            <a:endParaRPr sz="25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Solutions &amp; Prototypes</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1"/>
          <p:cNvPicPr preferRelativeResize="0"/>
          <p:nvPr/>
        </p:nvPicPr>
        <p:blipFill rotWithShape="1">
          <a:blip r:embed="rId3">
            <a:alphaModFix/>
          </a:blip>
          <a:srcRect b="0" l="20743" r="2113" t="0"/>
          <a:stretch/>
        </p:blipFill>
        <p:spPr>
          <a:xfrm>
            <a:off x="3834250" y="0"/>
            <a:ext cx="5309750" cy="5143500"/>
          </a:xfrm>
          <a:prstGeom prst="rect">
            <a:avLst/>
          </a:prstGeom>
          <a:noFill/>
          <a:ln>
            <a:noFill/>
          </a:ln>
        </p:spPr>
      </p:pic>
      <p:sp>
        <p:nvSpPr>
          <p:cNvPr id="260" name="Google Shape;260;p41"/>
          <p:cNvSpPr txBox="1"/>
          <p:nvPr>
            <p:ph type="title"/>
          </p:nvPr>
        </p:nvSpPr>
        <p:spPr>
          <a:xfrm>
            <a:off x="309275" y="1249350"/>
            <a:ext cx="2485800" cy="2644800"/>
          </a:xfrm>
          <a:prstGeom prst="rect">
            <a:avLst/>
          </a:prstGeom>
        </p:spPr>
        <p:txBody>
          <a:bodyPr anchorCtr="0" anchor="ctr" bIns="91425" lIns="91425" spcFirstLastPara="1" rIns="91425" wrap="square" tIns="91425">
            <a:normAutofit/>
          </a:bodyPr>
          <a:lstStyle/>
          <a:p>
            <a:pPr indent="0" lvl="0" marL="0" rtl="0" algn="l">
              <a:lnSpc>
                <a:spcPct val="115000"/>
              </a:lnSpc>
              <a:spcBef>
                <a:spcPts val="1000"/>
              </a:spcBef>
              <a:spcAft>
                <a:spcPts val="1000"/>
              </a:spcAft>
              <a:buNone/>
            </a:pPr>
            <a:r>
              <a:rPr b="1" lang="en" sz="2400">
                <a:solidFill>
                  <a:schemeClr val="accent1"/>
                </a:solidFill>
                <a:latin typeface="Open Sans"/>
                <a:ea typeface="Open Sans"/>
                <a:cs typeface="Open Sans"/>
                <a:sym typeface="Open Sans"/>
              </a:rPr>
              <a:t>HMW</a:t>
            </a:r>
            <a:r>
              <a:rPr b="1" lang="en" sz="2400">
                <a:latin typeface="Open Sans"/>
                <a:ea typeface="Open Sans"/>
                <a:cs typeface="Open Sans"/>
                <a:sym typeface="Open Sans"/>
              </a:rPr>
              <a:t> </a:t>
            </a:r>
            <a:r>
              <a:rPr lang="en" sz="2400">
                <a:latin typeface="Open Sans"/>
                <a:ea typeface="Open Sans"/>
                <a:cs typeface="Open Sans"/>
                <a:sym typeface="Open Sans"/>
              </a:rPr>
              <a:t>help her volunteer more efficiently</a:t>
            </a:r>
            <a:endParaRPr sz="3700"/>
          </a:p>
        </p:txBody>
      </p:sp>
      <p:pic>
        <p:nvPicPr>
          <p:cNvPr id="261" name="Google Shape;261;p41"/>
          <p:cNvPicPr preferRelativeResize="0"/>
          <p:nvPr/>
        </p:nvPicPr>
        <p:blipFill rotWithShape="1">
          <a:blip r:embed="rId3">
            <a:alphaModFix/>
          </a:blip>
          <a:srcRect b="0" l="2628" r="82879" t="0"/>
          <a:stretch/>
        </p:blipFill>
        <p:spPr>
          <a:xfrm>
            <a:off x="2836725" y="0"/>
            <a:ext cx="99752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Connecting Volunteers and Organizations</a:t>
            </a:r>
            <a:endParaRPr/>
          </a:p>
        </p:txBody>
      </p:sp>
      <p:pic>
        <p:nvPicPr>
          <p:cNvPr id="85" name="Google Shape;85;p15"/>
          <p:cNvPicPr preferRelativeResize="0"/>
          <p:nvPr/>
        </p:nvPicPr>
        <p:blipFill rotWithShape="1">
          <a:blip r:embed="rId3">
            <a:alphaModFix/>
          </a:blip>
          <a:srcRect b="0" l="0" r="42062" t="0"/>
          <a:stretch/>
        </p:blipFill>
        <p:spPr>
          <a:xfrm>
            <a:off x="973325" y="1510875"/>
            <a:ext cx="2855725" cy="2409950"/>
          </a:xfrm>
          <a:prstGeom prst="rect">
            <a:avLst/>
          </a:prstGeom>
          <a:noFill/>
          <a:ln>
            <a:noFill/>
          </a:ln>
        </p:spPr>
      </p:pic>
      <p:sp>
        <p:nvSpPr>
          <p:cNvPr id="86" name="Google Shape;86;p15"/>
          <p:cNvSpPr/>
          <p:nvPr/>
        </p:nvSpPr>
        <p:spPr>
          <a:xfrm rot="-3562420">
            <a:off x="96499" y="1782063"/>
            <a:ext cx="1642402" cy="924718"/>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5"/>
          <p:cNvPicPr preferRelativeResize="0"/>
          <p:nvPr/>
        </p:nvPicPr>
        <p:blipFill>
          <a:blip r:embed="rId4">
            <a:alphaModFix/>
          </a:blip>
          <a:stretch>
            <a:fillRect/>
          </a:stretch>
        </p:blipFill>
        <p:spPr>
          <a:xfrm>
            <a:off x="5373775" y="1557375"/>
            <a:ext cx="2363450" cy="2363450"/>
          </a:xfrm>
          <a:prstGeom prst="rect">
            <a:avLst/>
          </a:prstGeom>
          <a:noFill/>
          <a:ln>
            <a:noFill/>
          </a:ln>
        </p:spPr>
      </p:pic>
      <p:sp>
        <p:nvSpPr>
          <p:cNvPr id="88" name="Google Shape;88;p15"/>
          <p:cNvSpPr txBox="1"/>
          <p:nvPr>
            <p:ph type="title"/>
          </p:nvPr>
        </p:nvSpPr>
        <p:spPr>
          <a:xfrm>
            <a:off x="311700" y="4218700"/>
            <a:ext cx="8520600" cy="70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t>Domain Theme: The Future of Philanthropy and Volunteering</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773700" y="1806450"/>
            <a:ext cx="7596600" cy="1530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000"/>
              <a:t>Solution</a:t>
            </a:r>
            <a:endParaRPr sz="4000"/>
          </a:p>
          <a:p>
            <a:pPr indent="0" lvl="0" marL="0" rtl="0" algn="ctr">
              <a:spcBef>
                <a:spcPts val="0"/>
              </a:spcBef>
              <a:spcAft>
                <a:spcPts val="0"/>
              </a:spcAft>
              <a:buNone/>
            </a:pPr>
            <a:r>
              <a:rPr lang="en" sz="4000"/>
              <a:t>An app that allows people to complete small tasks for NGOs in their spare time</a:t>
            </a:r>
            <a:endParaRPr sz="4000"/>
          </a:p>
          <a:p>
            <a:pPr indent="0" lvl="0" marL="0" rtl="0" algn="ctr">
              <a:spcBef>
                <a:spcPts val="0"/>
              </a:spcBef>
              <a:spcAft>
                <a:spcPts val="0"/>
              </a:spcAft>
              <a:buNone/>
            </a:pPr>
            <a:r>
              <a:rPr lang="en" sz="2650"/>
              <a:t>Analogy: Duolingo for Volunteering</a:t>
            </a:r>
            <a:endParaRPr sz="265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000"/>
              <a:t>Assumption: People will actually enjoy using spare snippets of time to do such tasks</a:t>
            </a:r>
            <a:endParaRPr sz="265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Experience Prototype #1</a:t>
            </a:r>
            <a:endParaRPr/>
          </a:p>
        </p:txBody>
      </p:sp>
      <p:sp>
        <p:nvSpPr>
          <p:cNvPr id="277" name="Google Shape;277;p44"/>
          <p:cNvSpPr txBox="1"/>
          <p:nvPr>
            <p:ph idx="1" type="body"/>
          </p:nvPr>
        </p:nvSpPr>
        <p:spPr>
          <a:xfrm>
            <a:off x="311700" y="1276125"/>
            <a:ext cx="2878200" cy="33540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AutoNum type="arabicPeriod"/>
            </a:pPr>
            <a:r>
              <a:rPr lang="en" sz="1600"/>
              <a:t>Asked people to do small task (splitting names) in their spare time (watching tv, procrastinating, etc.)</a:t>
            </a:r>
            <a:endParaRPr sz="1600"/>
          </a:p>
          <a:p>
            <a:pPr indent="-330200" lvl="0" marL="457200" rtl="0" algn="l">
              <a:spcBef>
                <a:spcPts val="0"/>
              </a:spcBef>
              <a:spcAft>
                <a:spcPts val="0"/>
              </a:spcAft>
              <a:buSzPts val="1600"/>
              <a:buAutoNum type="arabicPeriod"/>
            </a:pPr>
            <a:r>
              <a:rPr lang="en" sz="1600"/>
              <a:t>Told them the work would be used to help NGOs</a:t>
            </a:r>
            <a:endParaRPr sz="1600"/>
          </a:p>
          <a:p>
            <a:pPr indent="-330200" lvl="0" marL="457200" rtl="0" algn="l">
              <a:spcBef>
                <a:spcPts val="0"/>
              </a:spcBef>
              <a:spcAft>
                <a:spcPts val="0"/>
              </a:spcAft>
              <a:buSzPts val="1600"/>
              <a:buAutoNum type="arabicPeriod"/>
            </a:pPr>
            <a:r>
              <a:rPr lang="en" sz="1600"/>
              <a:t>Recorded extra any comments</a:t>
            </a:r>
            <a:endParaRPr sz="1600"/>
          </a:p>
        </p:txBody>
      </p:sp>
      <p:pic>
        <p:nvPicPr>
          <p:cNvPr id="278" name="Google Shape;278;p44"/>
          <p:cNvPicPr preferRelativeResize="0"/>
          <p:nvPr/>
        </p:nvPicPr>
        <p:blipFill>
          <a:blip r:embed="rId3">
            <a:alphaModFix/>
          </a:blip>
          <a:stretch>
            <a:fillRect/>
          </a:stretch>
        </p:blipFill>
        <p:spPr>
          <a:xfrm>
            <a:off x="3020175" y="1147225"/>
            <a:ext cx="3029780" cy="3653374"/>
          </a:xfrm>
          <a:prstGeom prst="rect">
            <a:avLst/>
          </a:prstGeom>
          <a:noFill/>
          <a:ln>
            <a:noFill/>
          </a:ln>
        </p:spPr>
      </p:pic>
      <p:pic>
        <p:nvPicPr>
          <p:cNvPr id="279" name="Google Shape;279;p44"/>
          <p:cNvPicPr preferRelativeResize="0"/>
          <p:nvPr/>
        </p:nvPicPr>
        <p:blipFill>
          <a:blip r:embed="rId4">
            <a:alphaModFix/>
          </a:blip>
          <a:stretch>
            <a:fillRect/>
          </a:stretch>
        </p:blipFill>
        <p:spPr>
          <a:xfrm>
            <a:off x="6049946" y="1147226"/>
            <a:ext cx="3069805" cy="36533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t>Participant</a:t>
            </a:r>
            <a:endParaRPr sz="4200"/>
          </a:p>
        </p:txBody>
      </p:sp>
      <p:sp>
        <p:nvSpPr>
          <p:cNvPr id="285" name="Google Shape;285;p45"/>
          <p:cNvSpPr txBox="1"/>
          <p:nvPr>
            <p:ph idx="1" type="body"/>
          </p:nvPr>
        </p:nvSpPr>
        <p:spPr>
          <a:xfrm>
            <a:off x="311700" y="1513700"/>
            <a:ext cx="4260300" cy="2784900"/>
          </a:xfrm>
          <a:prstGeom prst="rect">
            <a:avLst/>
          </a:prstGeom>
        </p:spPr>
        <p:txBody>
          <a:bodyPr anchorCtr="0" anchor="ctr" bIns="91425" lIns="91425" spcFirstLastPara="1" rIns="91425" wrap="square" tIns="91425">
            <a:normAutofit/>
          </a:bodyPr>
          <a:lstStyle/>
          <a:p>
            <a:pPr indent="-336550" lvl="0" marL="457200" rtl="0" algn="l">
              <a:spcBef>
                <a:spcPts val="0"/>
              </a:spcBef>
              <a:spcAft>
                <a:spcPts val="0"/>
              </a:spcAft>
              <a:buSzPts val="1700"/>
              <a:buChar char="●"/>
            </a:pPr>
            <a:r>
              <a:rPr lang="en" sz="1700"/>
              <a:t>We interviewed Cecilia, a 62 year old retired mother from Lucca, Italy, now living in Houston Texas.</a:t>
            </a:r>
            <a:endParaRPr sz="1700"/>
          </a:p>
        </p:txBody>
      </p:sp>
      <p:pic>
        <p:nvPicPr>
          <p:cNvPr id="286" name="Google Shape;286;p45"/>
          <p:cNvPicPr preferRelativeResize="0"/>
          <p:nvPr/>
        </p:nvPicPr>
        <p:blipFill>
          <a:blip r:embed="rId3">
            <a:alphaModFix/>
          </a:blip>
          <a:stretch>
            <a:fillRect/>
          </a:stretch>
        </p:blipFill>
        <p:spPr>
          <a:xfrm>
            <a:off x="4572000" y="970125"/>
            <a:ext cx="4267200" cy="3203245"/>
          </a:xfrm>
          <a:prstGeom prst="rect">
            <a:avLst/>
          </a:prstGeom>
          <a:noFill/>
          <a:ln>
            <a:noFill/>
          </a:ln>
        </p:spPr>
      </p:pic>
      <p:sp>
        <p:nvSpPr>
          <p:cNvPr id="287" name="Google Shape;287;p45"/>
          <p:cNvSpPr txBox="1"/>
          <p:nvPr>
            <p:ph idx="1" type="body"/>
          </p:nvPr>
        </p:nvSpPr>
        <p:spPr>
          <a:xfrm>
            <a:off x="4575450" y="4173375"/>
            <a:ext cx="4267200" cy="644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chemeClr val="dk2"/>
                </a:solidFill>
              </a:rPr>
              <a:t>Cecilia did not want to be photographed. Here is a picture of Lucca, Italy instead.</a:t>
            </a:r>
            <a:endParaRPr>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6"/>
          <p:cNvSpPr txBox="1"/>
          <p:nvPr>
            <p:ph idx="1" type="body"/>
          </p:nvPr>
        </p:nvSpPr>
        <p:spPr>
          <a:xfrm>
            <a:off x="311700" y="6442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Pros</a:t>
            </a:r>
            <a:endParaRPr b="1" sz="2400">
              <a:solidFill>
                <a:schemeClr val="accent1"/>
              </a:solidFill>
            </a:endParaRPr>
          </a:p>
          <a:p>
            <a:pPr indent="-317500" lvl="0" marL="457200" rtl="0" algn="l">
              <a:spcBef>
                <a:spcPts val="1200"/>
              </a:spcBef>
              <a:spcAft>
                <a:spcPts val="0"/>
              </a:spcAft>
              <a:buSzPts val="1400"/>
              <a:buChar char="●"/>
            </a:pPr>
            <a:r>
              <a:rPr lang="en"/>
              <a:t>Participant would </a:t>
            </a:r>
            <a:r>
              <a:rPr b="1" lang="en">
                <a:solidFill>
                  <a:schemeClr val="accent3"/>
                </a:solidFill>
              </a:rPr>
              <a:t>definitely use this in their spare time</a:t>
            </a:r>
            <a:r>
              <a:rPr lang="en"/>
              <a:t> (maybe 15 min a day)</a:t>
            </a:r>
            <a:endParaRPr/>
          </a:p>
          <a:p>
            <a:pPr indent="-317500" lvl="0" marL="457200" rtl="0" algn="l">
              <a:spcBef>
                <a:spcPts val="1200"/>
              </a:spcBef>
              <a:spcAft>
                <a:spcPts val="0"/>
              </a:spcAft>
              <a:buSzPts val="1400"/>
              <a:buChar char="●"/>
            </a:pPr>
            <a:r>
              <a:rPr lang="en"/>
              <a:t>They now believe volunteering can be a low commitment activity</a:t>
            </a:r>
            <a:endParaRPr/>
          </a:p>
          <a:p>
            <a:pPr indent="-317500" lvl="1" marL="914400" rtl="0" algn="l">
              <a:spcBef>
                <a:spcPts val="0"/>
              </a:spcBef>
              <a:spcAft>
                <a:spcPts val="0"/>
              </a:spcAft>
              <a:buSzPts val="1400"/>
              <a:buChar char="○"/>
            </a:pPr>
            <a:r>
              <a:rPr lang="en" sz="1400"/>
              <a:t>Pre response: volunteering takes </a:t>
            </a:r>
            <a:r>
              <a:rPr b="1" lang="en" sz="1400">
                <a:solidFill>
                  <a:schemeClr val="accent3"/>
                </a:solidFill>
              </a:rPr>
              <a:t>2+ hours</a:t>
            </a:r>
            <a:endParaRPr b="1" sz="1400">
              <a:solidFill>
                <a:schemeClr val="accent3"/>
              </a:solidFill>
            </a:endParaRPr>
          </a:p>
          <a:p>
            <a:pPr indent="-317500" lvl="1" marL="914400" rtl="0" algn="l">
              <a:spcBef>
                <a:spcPts val="0"/>
              </a:spcBef>
              <a:spcAft>
                <a:spcPts val="0"/>
              </a:spcAft>
              <a:buSzPts val="1400"/>
              <a:buChar char="○"/>
            </a:pPr>
            <a:r>
              <a:rPr lang="en" sz="1400"/>
              <a:t>Post response: </a:t>
            </a:r>
            <a:r>
              <a:rPr b="1" lang="en" sz="1400">
                <a:solidFill>
                  <a:schemeClr val="accent3"/>
                </a:solidFill>
              </a:rPr>
              <a:t>15 minutes</a:t>
            </a:r>
            <a:r>
              <a:rPr lang="en" sz="1400"/>
              <a:t> is enough</a:t>
            </a:r>
            <a:endParaRPr sz="1400"/>
          </a:p>
          <a:p>
            <a:pPr indent="-317500" lvl="0" marL="457200" rtl="0" algn="l">
              <a:spcBef>
                <a:spcPts val="1000"/>
              </a:spcBef>
              <a:spcAft>
                <a:spcPts val="1200"/>
              </a:spcAft>
              <a:buSzPts val="1400"/>
              <a:buChar char="●"/>
            </a:pPr>
            <a:r>
              <a:rPr b="1" lang="en">
                <a:solidFill>
                  <a:schemeClr val="accent3"/>
                </a:solidFill>
              </a:rPr>
              <a:t>Felt more productive</a:t>
            </a:r>
            <a:r>
              <a:rPr lang="en"/>
              <a:t> than just being on their phone</a:t>
            </a:r>
            <a:endParaRPr/>
          </a:p>
        </p:txBody>
      </p:sp>
      <p:sp>
        <p:nvSpPr>
          <p:cNvPr id="293" name="Google Shape;293;p46"/>
          <p:cNvSpPr txBox="1"/>
          <p:nvPr>
            <p:ph idx="2" type="body"/>
          </p:nvPr>
        </p:nvSpPr>
        <p:spPr>
          <a:xfrm>
            <a:off x="4832400" y="6441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Cons</a:t>
            </a:r>
            <a:endParaRPr b="1" sz="2400">
              <a:solidFill>
                <a:schemeClr val="accent1"/>
              </a:solidFill>
            </a:endParaRPr>
          </a:p>
          <a:p>
            <a:pPr indent="-336550" lvl="0" marL="457200" rtl="0" algn="l">
              <a:spcBef>
                <a:spcPts val="1200"/>
              </a:spcBef>
              <a:spcAft>
                <a:spcPts val="0"/>
              </a:spcAft>
              <a:buSzPts val="1700"/>
              <a:buChar char="●"/>
            </a:pPr>
            <a:r>
              <a:rPr lang="en"/>
              <a:t>They did not like how </a:t>
            </a:r>
            <a:r>
              <a:rPr b="1" lang="en">
                <a:solidFill>
                  <a:srgbClr val="980000"/>
                </a:solidFill>
              </a:rPr>
              <a:t>impersonal </a:t>
            </a:r>
            <a:r>
              <a:rPr lang="en"/>
              <a:t>the volunteering was (would prefer an emotional connection)</a:t>
            </a:r>
            <a:endParaRPr/>
          </a:p>
          <a:p>
            <a:pPr indent="-336550" lvl="0" marL="457200" rtl="0" algn="l">
              <a:spcBef>
                <a:spcPts val="1200"/>
              </a:spcBef>
              <a:spcAft>
                <a:spcPts val="0"/>
              </a:spcAft>
              <a:buSzPts val="1700"/>
              <a:buChar char="●"/>
            </a:pPr>
            <a:r>
              <a:rPr lang="en"/>
              <a:t>The work itself was </a:t>
            </a:r>
            <a:r>
              <a:rPr b="1" lang="en">
                <a:solidFill>
                  <a:srgbClr val="980000"/>
                </a:solidFill>
              </a:rPr>
              <a:t>not very fulfilling</a:t>
            </a:r>
            <a:r>
              <a:rPr lang="en"/>
              <a:t>. Copying names over does not seem more productive than social media (issue with prototype)</a:t>
            </a:r>
            <a:endParaRPr/>
          </a:p>
          <a:p>
            <a:pPr indent="-336550" lvl="0" marL="457200" rtl="0" algn="l">
              <a:spcBef>
                <a:spcPts val="1200"/>
              </a:spcBef>
              <a:spcAft>
                <a:spcPts val="1200"/>
              </a:spcAft>
              <a:buSzPts val="1700"/>
              <a:buChar char="●"/>
            </a:pPr>
            <a:r>
              <a:rPr lang="en"/>
              <a:t>Would find it challenging to know how to break up tasks (from the perspective of the NGOs)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7"/>
          <p:cNvSpPr txBox="1"/>
          <p:nvPr>
            <p:ph idx="2" type="body"/>
          </p:nvPr>
        </p:nvSpPr>
        <p:spPr>
          <a:xfrm>
            <a:off x="381350" y="774525"/>
            <a:ext cx="3837000" cy="36951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rPr b="1" lang="en" sz="2400">
                <a:solidFill>
                  <a:schemeClr val="accent1"/>
                </a:solidFill>
              </a:rPr>
              <a:t>Surprises</a:t>
            </a:r>
            <a:endParaRPr b="1" sz="2400">
              <a:solidFill>
                <a:schemeClr val="accent1"/>
              </a:solidFill>
            </a:endParaRPr>
          </a:p>
          <a:p>
            <a:pPr indent="0" lvl="0" marL="0" rtl="0" algn="ctr">
              <a:spcBef>
                <a:spcPts val="1200"/>
              </a:spcBef>
              <a:spcAft>
                <a:spcPts val="0"/>
              </a:spcAft>
              <a:buNone/>
            </a:pPr>
            <a:r>
              <a:t/>
            </a:r>
            <a:endParaRPr b="1" sz="2400">
              <a:solidFill>
                <a:schemeClr val="accent1"/>
              </a:solidFill>
            </a:endParaRPr>
          </a:p>
          <a:p>
            <a:pPr indent="0" lvl="0" marL="0" rtl="0" algn="l">
              <a:spcBef>
                <a:spcPts val="1200"/>
              </a:spcBef>
              <a:spcAft>
                <a:spcPts val="0"/>
              </a:spcAft>
              <a:buNone/>
            </a:pPr>
            <a:r>
              <a:rPr lang="en">
                <a:solidFill>
                  <a:schemeClr val="dk1"/>
                </a:solidFill>
              </a:rPr>
              <a:t>Participants were </a:t>
            </a:r>
            <a:r>
              <a:rPr b="1" lang="en">
                <a:solidFill>
                  <a:schemeClr val="accent3"/>
                </a:solidFill>
              </a:rPr>
              <a:t>compelled by helping NGOs</a:t>
            </a:r>
            <a:r>
              <a:rPr lang="en"/>
              <a:t> </a:t>
            </a:r>
            <a:r>
              <a:rPr lang="en">
                <a:solidFill>
                  <a:schemeClr val="dk1"/>
                </a:solidFill>
              </a:rPr>
              <a:t>but they are </a:t>
            </a:r>
            <a:r>
              <a:rPr b="1" lang="en">
                <a:solidFill>
                  <a:srgbClr val="980000"/>
                </a:solidFill>
              </a:rPr>
              <a:t>not willing to complete any (boring) task</a:t>
            </a:r>
            <a:endParaRPr b="1">
              <a:solidFill>
                <a:srgbClr val="980000"/>
              </a:solidFill>
            </a:endParaRPr>
          </a:p>
          <a:p>
            <a:pPr indent="-334327" lvl="0" marL="457200" rtl="0" algn="l">
              <a:spcBef>
                <a:spcPts val="1200"/>
              </a:spcBef>
              <a:spcAft>
                <a:spcPts val="0"/>
              </a:spcAft>
              <a:buSzPct val="100000"/>
              <a:buChar char="●"/>
            </a:pPr>
            <a:r>
              <a:t/>
            </a:r>
            <a:endParaRPr/>
          </a:p>
          <a:p>
            <a:pPr indent="0" lvl="0" marL="0" rtl="0" algn="l">
              <a:spcBef>
                <a:spcPts val="1200"/>
              </a:spcBef>
              <a:spcAft>
                <a:spcPts val="1200"/>
              </a:spcAft>
              <a:buNone/>
            </a:pPr>
            <a:r>
              <a:rPr lang="en">
                <a:solidFill>
                  <a:schemeClr val="dk1"/>
                </a:solidFill>
              </a:rPr>
              <a:t>Participants expected a </a:t>
            </a:r>
            <a:r>
              <a:rPr b="1" lang="en">
                <a:solidFill>
                  <a:srgbClr val="980000"/>
                </a:solidFill>
              </a:rPr>
              <a:t>higher level of personal connection</a:t>
            </a:r>
            <a:r>
              <a:rPr lang="en"/>
              <a:t> when “volunteering” </a:t>
            </a:r>
            <a:endParaRPr/>
          </a:p>
        </p:txBody>
      </p:sp>
      <p:sp>
        <p:nvSpPr>
          <p:cNvPr id="299" name="Google Shape;299;p47"/>
          <p:cNvSpPr txBox="1"/>
          <p:nvPr>
            <p:ph idx="4294967295" type="body"/>
          </p:nvPr>
        </p:nvSpPr>
        <p:spPr>
          <a:xfrm>
            <a:off x="4728475" y="6545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lt1"/>
                </a:solidFill>
              </a:rPr>
              <a:t>Learnings</a:t>
            </a:r>
            <a:endParaRPr b="1" sz="2400">
              <a:solidFill>
                <a:schemeClr val="lt1"/>
              </a:solidFill>
            </a:endParaRPr>
          </a:p>
          <a:p>
            <a:pPr indent="0" lvl="0" marL="0" rtl="0" algn="ctr">
              <a:spcBef>
                <a:spcPts val="1200"/>
              </a:spcBef>
              <a:spcAft>
                <a:spcPts val="0"/>
              </a:spcAft>
              <a:buNone/>
            </a:pPr>
            <a:r>
              <a:t/>
            </a:r>
            <a:endParaRPr b="1" sz="2400">
              <a:solidFill>
                <a:schemeClr val="accent1"/>
              </a:solidFill>
            </a:endParaRPr>
          </a:p>
          <a:p>
            <a:pPr indent="-342900" lvl="0" marL="457200" rtl="0" algn="l">
              <a:spcBef>
                <a:spcPts val="1200"/>
              </a:spcBef>
              <a:spcAft>
                <a:spcPts val="0"/>
              </a:spcAft>
              <a:buSzPts val="1800"/>
              <a:buChar char="●"/>
            </a:pPr>
            <a:r>
              <a:rPr lang="en">
                <a:solidFill>
                  <a:schemeClr val="lt1"/>
                </a:solidFill>
              </a:rPr>
              <a:t>People want the same </a:t>
            </a:r>
            <a:r>
              <a:rPr b="1" lang="en">
                <a:solidFill>
                  <a:schemeClr val="accent1"/>
                </a:solidFill>
              </a:rPr>
              <a:t>sense of accomplishment</a:t>
            </a:r>
            <a:r>
              <a:rPr lang="en"/>
              <a:t> </a:t>
            </a:r>
            <a:r>
              <a:rPr lang="en">
                <a:solidFill>
                  <a:schemeClr val="lt1"/>
                </a:solidFill>
              </a:rPr>
              <a:t>for this form of volunteering </a:t>
            </a:r>
            <a:endParaRPr>
              <a:solidFill>
                <a:schemeClr val="lt1"/>
              </a:solidFill>
            </a:endParaRPr>
          </a:p>
          <a:p>
            <a:pPr indent="0" lvl="0" marL="0" rtl="0" algn="l">
              <a:spcBef>
                <a:spcPts val="1200"/>
              </a:spcBef>
              <a:spcAft>
                <a:spcPts val="0"/>
              </a:spcAft>
              <a:buNone/>
            </a:pPr>
            <a:r>
              <a:t/>
            </a:r>
            <a:endParaRPr/>
          </a:p>
          <a:p>
            <a:pPr indent="-336550" lvl="0" marL="457200" rtl="0" algn="l">
              <a:spcBef>
                <a:spcPts val="1200"/>
              </a:spcBef>
              <a:spcAft>
                <a:spcPts val="1200"/>
              </a:spcAft>
              <a:buSzPts val="1700"/>
              <a:buChar char="●"/>
            </a:pPr>
            <a:r>
              <a:rPr lang="en">
                <a:solidFill>
                  <a:schemeClr val="lt1"/>
                </a:solidFill>
              </a:rPr>
              <a:t>We need to find ways to </a:t>
            </a:r>
            <a:r>
              <a:rPr b="1" lang="en">
                <a:solidFill>
                  <a:schemeClr val="accent1"/>
                </a:solidFill>
              </a:rPr>
              <a:t>make the experience/tasks more personal</a:t>
            </a:r>
            <a:endParaRPr b="1">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8"/>
          <p:cNvSpPr txBox="1"/>
          <p:nvPr>
            <p:ph idx="1" type="body"/>
          </p:nvPr>
        </p:nvSpPr>
        <p:spPr>
          <a:xfrm>
            <a:off x="332550" y="2015825"/>
            <a:ext cx="3999900" cy="25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Validity</a:t>
            </a:r>
            <a:endParaRPr b="1" sz="2400">
              <a:solidFill>
                <a:schemeClr val="accent1"/>
              </a:solidFill>
            </a:endParaRPr>
          </a:p>
          <a:p>
            <a:pPr indent="0" lvl="0" marL="0" rtl="0" algn="ctr">
              <a:spcBef>
                <a:spcPts val="1200"/>
              </a:spcBef>
              <a:spcAft>
                <a:spcPts val="0"/>
              </a:spcAft>
              <a:buNone/>
            </a:pPr>
            <a:r>
              <a:t/>
            </a:r>
            <a:endParaRPr b="1" sz="2400">
              <a:solidFill>
                <a:schemeClr val="accent1"/>
              </a:solidFill>
            </a:endParaRPr>
          </a:p>
          <a:p>
            <a:pPr indent="0" lvl="0" marL="0" rtl="0" algn="ctr">
              <a:spcBef>
                <a:spcPts val="1200"/>
              </a:spcBef>
              <a:spcAft>
                <a:spcPts val="0"/>
              </a:spcAft>
              <a:buNone/>
            </a:pPr>
            <a:r>
              <a:rPr lang="en" sz="2200"/>
              <a:t>Overall </a:t>
            </a:r>
            <a:r>
              <a:rPr b="1" lang="en" sz="2200">
                <a:solidFill>
                  <a:schemeClr val="accent3"/>
                </a:solidFill>
              </a:rPr>
              <a:t>positive</a:t>
            </a:r>
            <a:r>
              <a:rPr lang="en" sz="2200"/>
              <a:t> response</a:t>
            </a:r>
            <a:endParaRPr sz="2200"/>
          </a:p>
          <a:p>
            <a:pPr indent="0" lvl="0" marL="0" rtl="0" algn="ctr">
              <a:spcBef>
                <a:spcPts val="1200"/>
              </a:spcBef>
              <a:spcAft>
                <a:spcPts val="1200"/>
              </a:spcAft>
              <a:buNone/>
            </a:pPr>
            <a:r>
              <a:rPr lang="en" sz="2200"/>
              <a:t>Tasks need to be </a:t>
            </a:r>
            <a:r>
              <a:rPr b="1" lang="en" sz="2200">
                <a:solidFill>
                  <a:srgbClr val="980000"/>
                </a:solidFill>
              </a:rPr>
              <a:t>rethought</a:t>
            </a:r>
            <a:endParaRPr sz="1300">
              <a:solidFill>
                <a:srgbClr val="980000"/>
              </a:solidFill>
            </a:endParaRPr>
          </a:p>
        </p:txBody>
      </p:sp>
      <p:sp>
        <p:nvSpPr>
          <p:cNvPr id="305" name="Google Shape;305;p48"/>
          <p:cNvSpPr txBox="1"/>
          <p:nvPr>
            <p:ph idx="2" type="body"/>
          </p:nvPr>
        </p:nvSpPr>
        <p:spPr>
          <a:xfrm>
            <a:off x="4832400" y="2015825"/>
            <a:ext cx="3999900" cy="25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New assumptions</a:t>
            </a:r>
            <a:endParaRPr b="1" sz="2400">
              <a:solidFill>
                <a:schemeClr val="accent1"/>
              </a:solidFill>
            </a:endParaRPr>
          </a:p>
          <a:p>
            <a:pPr indent="0" lvl="0" marL="0" rtl="0" algn="l">
              <a:spcBef>
                <a:spcPts val="1200"/>
              </a:spcBef>
              <a:spcAft>
                <a:spcPts val="0"/>
              </a:spcAft>
              <a:buNone/>
            </a:pPr>
            <a:r>
              <a:t/>
            </a:r>
            <a:endParaRPr b="1">
              <a:solidFill>
                <a:schemeClr val="accent3"/>
              </a:solidFill>
            </a:endParaRPr>
          </a:p>
          <a:p>
            <a:pPr indent="-317500" lvl="0" marL="457200" rtl="0" algn="l">
              <a:spcBef>
                <a:spcPts val="1200"/>
              </a:spcBef>
              <a:spcAft>
                <a:spcPts val="0"/>
              </a:spcAft>
              <a:buSzPts val="1400"/>
              <a:buChar char="●"/>
            </a:pPr>
            <a:r>
              <a:rPr b="1" lang="en">
                <a:solidFill>
                  <a:schemeClr val="accent3"/>
                </a:solidFill>
              </a:rPr>
              <a:t>Gamifying the app</a:t>
            </a:r>
            <a:r>
              <a:rPr lang="en"/>
              <a:t> will make people enjoy the experience more and complete more tasks</a:t>
            </a:r>
            <a:endParaRPr/>
          </a:p>
          <a:p>
            <a:pPr indent="-317500" lvl="0" marL="457200" rtl="0" algn="l">
              <a:spcBef>
                <a:spcPts val="1000"/>
              </a:spcBef>
              <a:spcAft>
                <a:spcPts val="1200"/>
              </a:spcAft>
              <a:buSzPts val="1400"/>
              <a:buChar char="●"/>
            </a:pPr>
            <a:r>
              <a:rPr lang="en"/>
              <a:t>Adding a </a:t>
            </a:r>
            <a:r>
              <a:rPr b="1" lang="en">
                <a:solidFill>
                  <a:schemeClr val="accent3"/>
                </a:solidFill>
              </a:rPr>
              <a:t>social validation</a:t>
            </a:r>
            <a:r>
              <a:rPr lang="en"/>
              <a:t> component will make the experience more personal</a:t>
            </a:r>
            <a:endParaRPr/>
          </a:p>
        </p:txBody>
      </p:sp>
      <p:sp>
        <p:nvSpPr>
          <p:cNvPr id="306" name="Google Shape;306;p48"/>
          <p:cNvSpPr txBox="1"/>
          <p:nvPr/>
        </p:nvSpPr>
        <p:spPr>
          <a:xfrm>
            <a:off x="332550" y="336000"/>
            <a:ext cx="8478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dk1"/>
                </a:solidFill>
                <a:latin typeface="Economica"/>
                <a:ea typeface="Economica"/>
                <a:cs typeface="Economica"/>
                <a:sym typeface="Economica"/>
              </a:rPr>
              <a:t>Assumption: </a:t>
            </a:r>
            <a:r>
              <a:rPr lang="en" sz="3600">
                <a:solidFill>
                  <a:schemeClr val="dk1"/>
                </a:solidFill>
                <a:latin typeface="Economica"/>
                <a:ea typeface="Economica"/>
                <a:cs typeface="Economica"/>
                <a:sym typeface="Economica"/>
              </a:rPr>
              <a:t>People will actually enjoy using spare snippets of time to do such tasks</a:t>
            </a:r>
            <a:endParaRPr sz="2250">
              <a:solidFill>
                <a:schemeClr val="dk1"/>
              </a:solidFill>
              <a:latin typeface="Economica"/>
              <a:ea typeface="Economica"/>
              <a:cs typeface="Economica"/>
              <a:sym typeface="Economica"/>
            </a:endParaRPr>
          </a:p>
        </p:txBody>
      </p:sp>
      <p:cxnSp>
        <p:nvCxnSpPr>
          <p:cNvPr id="307" name="Google Shape;307;p48"/>
          <p:cNvCxnSpPr/>
          <p:nvPr/>
        </p:nvCxnSpPr>
        <p:spPr>
          <a:xfrm>
            <a:off x="4592775" y="1911925"/>
            <a:ext cx="0" cy="2836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9"/>
          <p:cNvPicPr preferRelativeResize="0"/>
          <p:nvPr/>
        </p:nvPicPr>
        <p:blipFill>
          <a:blip r:embed="rId3">
            <a:alphaModFix/>
          </a:blip>
          <a:stretch>
            <a:fillRect/>
          </a:stretch>
        </p:blipFill>
        <p:spPr>
          <a:xfrm>
            <a:off x="2956737" y="0"/>
            <a:ext cx="6187265" cy="5143500"/>
          </a:xfrm>
          <a:prstGeom prst="rect">
            <a:avLst/>
          </a:prstGeom>
          <a:noFill/>
          <a:ln>
            <a:noFill/>
          </a:ln>
        </p:spPr>
      </p:pic>
      <p:sp>
        <p:nvSpPr>
          <p:cNvPr id="313" name="Google Shape;313;p49"/>
          <p:cNvSpPr txBox="1"/>
          <p:nvPr>
            <p:ph type="title"/>
          </p:nvPr>
        </p:nvSpPr>
        <p:spPr>
          <a:xfrm>
            <a:off x="309275" y="1249350"/>
            <a:ext cx="2485800" cy="2644800"/>
          </a:xfrm>
          <a:prstGeom prst="rect">
            <a:avLst/>
          </a:prstGeom>
        </p:spPr>
        <p:txBody>
          <a:bodyPr anchorCtr="0" anchor="ctr" bIns="91425" lIns="91425" spcFirstLastPara="1" rIns="91425" wrap="square" tIns="91425">
            <a:normAutofit/>
          </a:bodyPr>
          <a:lstStyle/>
          <a:p>
            <a:pPr indent="0" lvl="0" marL="0" rtl="0" algn="l">
              <a:lnSpc>
                <a:spcPct val="115000"/>
              </a:lnSpc>
              <a:spcBef>
                <a:spcPts val="1000"/>
              </a:spcBef>
              <a:spcAft>
                <a:spcPts val="1000"/>
              </a:spcAft>
              <a:buNone/>
            </a:pPr>
            <a:r>
              <a:rPr b="1" lang="en" sz="2400">
                <a:solidFill>
                  <a:schemeClr val="accent1"/>
                </a:solidFill>
                <a:latin typeface="Open Sans"/>
                <a:ea typeface="Open Sans"/>
                <a:cs typeface="Open Sans"/>
                <a:sym typeface="Open Sans"/>
              </a:rPr>
              <a:t>HMW</a:t>
            </a:r>
            <a:r>
              <a:rPr b="1" lang="en" sz="2400">
                <a:latin typeface="Open Sans"/>
                <a:ea typeface="Open Sans"/>
                <a:cs typeface="Open Sans"/>
                <a:sym typeface="Open Sans"/>
              </a:rPr>
              <a:t> </a:t>
            </a:r>
            <a:r>
              <a:rPr lang="en" sz="2400">
                <a:latin typeface="Open Sans"/>
                <a:ea typeface="Open Sans"/>
                <a:cs typeface="Open Sans"/>
                <a:sym typeface="Open Sans"/>
              </a:rPr>
              <a:t>help her find local opportunities more easily</a:t>
            </a:r>
            <a:endParaRPr sz="3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0"/>
          <p:cNvSpPr txBox="1"/>
          <p:nvPr>
            <p:ph type="title"/>
          </p:nvPr>
        </p:nvSpPr>
        <p:spPr>
          <a:xfrm>
            <a:off x="773700" y="1806450"/>
            <a:ext cx="7596600" cy="1530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000"/>
              <a:t>Solution</a:t>
            </a:r>
            <a:endParaRPr sz="4000"/>
          </a:p>
          <a:p>
            <a:pPr indent="0" lvl="0" marL="0" rtl="0" algn="ctr">
              <a:spcBef>
                <a:spcPts val="0"/>
              </a:spcBef>
              <a:spcAft>
                <a:spcPts val="0"/>
              </a:spcAft>
              <a:buNone/>
            </a:pPr>
            <a:r>
              <a:rPr lang="en" sz="4000"/>
              <a:t>An app that tracks daily location and provides a summary of NGOs close to the route taken</a:t>
            </a:r>
            <a:endParaRPr sz="4000"/>
          </a:p>
          <a:p>
            <a:pPr indent="0" lvl="0" marL="0" rtl="0" algn="ctr">
              <a:spcBef>
                <a:spcPts val="0"/>
              </a:spcBef>
              <a:spcAft>
                <a:spcPts val="0"/>
              </a:spcAft>
              <a:buNone/>
            </a:pPr>
            <a:r>
              <a:rPr lang="en" sz="2650"/>
              <a:t>Analogy: Strava for mapping NGOs</a:t>
            </a:r>
            <a:endParaRPr sz="265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1"/>
          <p:cNvSpPr txBox="1"/>
          <p:nvPr>
            <p:ph type="title"/>
          </p:nvPr>
        </p:nvSpPr>
        <p:spPr>
          <a:xfrm>
            <a:off x="773700" y="1806450"/>
            <a:ext cx="7596600" cy="1530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000"/>
              <a:t>Assumption: The proximity of the volunteering </a:t>
            </a:r>
            <a:r>
              <a:rPr lang="en" sz="4000"/>
              <a:t>opportunity</a:t>
            </a:r>
            <a:r>
              <a:rPr lang="en" sz="4000"/>
              <a:t> to the user’s route home will have an effect on their takeup of an opp</a:t>
            </a:r>
            <a:r>
              <a:rPr lang="en" sz="4000"/>
              <a:t>ortunity</a:t>
            </a:r>
            <a:endParaRPr sz="26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Initial POV</a:t>
            </a:r>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Experience Prototype #2</a:t>
            </a:r>
            <a:endParaRPr/>
          </a:p>
        </p:txBody>
      </p:sp>
      <p:sp>
        <p:nvSpPr>
          <p:cNvPr id="329" name="Google Shape;329;p52"/>
          <p:cNvSpPr txBox="1"/>
          <p:nvPr>
            <p:ph idx="1" type="body"/>
          </p:nvPr>
        </p:nvSpPr>
        <p:spPr>
          <a:xfrm>
            <a:off x="311700" y="1276125"/>
            <a:ext cx="2878200" cy="33540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AutoNum type="arabicPeriod"/>
            </a:pPr>
            <a:r>
              <a:rPr lang="en" sz="1600"/>
              <a:t>Asked for their most common route (home, work, etc.)</a:t>
            </a:r>
            <a:endParaRPr sz="1600"/>
          </a:p>
          <a:p>
            <a:pPr indent="-330200" lvl="0" marL="457200" rtl="0" algn="l">
              <a:spcBef>
                <a:spcPts val="0"/>
              </a:spcBef>
              <a:spcAft>
                <a:spcPts val="0"/>
              </a:spcAft>
              <a:buSzPts val="1600"/>
              <a:buAutoNum type="arabicPeriod"/>
            </a:pPr>
            <a:r>
              <a:rPr lang="en" sz="1600"/>
              <a:t>Pinned some NGOs along their way</a:t>
            </a:r>
            <a:endParaRPr sz="1600"/>
          </a:p>
          <a:p>
            <a:pPr indent="-330200" lvl="0" marL="457200" rtl="0" algn="l">
              <a:spcBef>
                <a:spcPts val="0"/>
              </a:spcBef>
              <a:spcAft>
                <a:spcPts val="0"/>
              </a:spcAft>
              <a:buSzPts val="1600"/>
              <a:buAutoNum type="arabicPeriod"/>
            </a:pPr>
            <a:r>
              <a:rPr lang="en" sz="1600"/>
              <a:t>Asked them about their likelihood to volunteer in their neighborhood</a:t>
            </a:r>
            <a:endParaRPr sz="1600"/>
          </a:p>
          <a:p>
            <a:pPr indent="-330200" lvl="0" marL="457200" rtl="0" algn="l">
              <a:spcBef>
                <a:spcPts val="0"/>
              </a:spcBef>
              <a:spcAft>
                <a:spcPts val="0"/>
              </a:spcAft>
              <a:buSzPts val="1600"/>
              <a:buAutoNum type="arabicPeriod"/>
            </a:pPr>
            <a:r>
              <a:rPr lang="en" sz="1600"/>
              <a:t>Recorded extra any comments</a:t>
            </a:r>
            <a:endParaRPr sz="1600"/>
          </a:p>
        </p:txBody>
      </p:sp>
      <p:grpSp>
        <p:nvGrpSpPr>
          <p:cNvPr id="330" name="Google Shape;330;p52"/>
          <p:cNvGrpSpPr/>
          <p:nvPr/>
        </p:nvGrpSpPr>
        <p:grpSpPr>
          <a:xfrm>
            <a:off x="3314701" y="1276134"/>
            <a:ext cx="5582545" cy="3556980"/>
            <a:chOff x="124700" y="110501"/>
            <a:chExt cx="7193075" cy="4880599"/>
          </a:xfrm>
        </p:grpSpPr>
        <p:grpSp>
          <p:nvGrpSpPr>
            <p:cNvPr id="331" name="Google Shape;331;p52"/>
            <p:cNvGrpSpPr/>
            <p:nvPr/>
          </p:nvGrpSpPr>
          <p:grpSpPr>
            <a:xfrm>
              <a:off x="124700" y="110501"/>
              <a:ext cx="7193075" cy="4880599"/>
              <a:chOff x="124700" y="110501"/>
              <a:chExt cx="7193075" cy="4880599"/>
            </a:xfrm>
          </p:grpSpPr>
          <p:pic>
            <p:nvPicPr>
              <p:cNvPr id="332" name="Google Shape;332;p52"/>
              <p:cNvPicPr preferRelativeResize="0"/>
              <p:nvPr/>
            </p:nvPicPr>
            <p:blipFill>
              <a:blip r:embed="rId3">
                <a:alphaModFix/>
              </a:blip>
              <a:stretch>
                <a:fillRect/>
              </a:stretch>
            </p:blipFill>
            <p:spPr>
              <a:xfrm>
                <a:off x="124700" y="152400"/>
                <a:ext cx="7193075" cy="4838699"/>
              </a:xfrm>
              <a:prstGeom prst="rect">
                <a:avLst/>
              </a:prstGeom>
              <a:noFill/>
              <a:ln>
                <a:noFill/>
              </a:ln>
            </p:spPr>
          </p:pic>
          <p:pic>
            <p:nvPicPr>
              <p:cNvPr id="333" name="Google Shape;333;p52"/>
              <p:cNvPicPr preferRelativeResize="0"/>
              <p:nvPr/>
            </p:nvPicPr>
            <p:blipFill>
              <a:blip r:embed="rId4">
                <a:alphaModFix/>
              </a:blip>
              <a:stretch>
                <a:fillRect/>
              </a:stretch>
            </p:blipFill>
            <p:spPr>
              <a:xfrm>
                <a:off x="2673280" y="2683976"/>
                <a:ext cx="211925" cy="370924"/>
              </a:xfrm>
              <a:prstGeom prst="rect">
                <a:avLst/>
              </a:prstGeom>
              <a:noFill/>
              <a:ln>
                <a:noFill/>
              </a:ln>
            </p:spPr>
          </p:pic>
          <p:pic>
            <p:nvPicPr>
              <p:cNvPr id="334" name="Google Shape;334;p52"/>
              <p:cNvPicPr preferRelativeResize="0"/>
              <p:nvPr/>
            </p:nvPicPr>
            <p:blipFill>
              <a:blip r:embed="rId4">
                <a:alphaModFix/>
              </a:blip>
              <a:stretch>
                <a:fillRect/>
              </a:stretch>
            </p:blipFill>
            <p:spPr>
              <a:xfrm>
                <a:off x="4529780" y="986801"/>
                <a:ext cx="211925" cy="370924"/>
              </a:xfrm>
              <a:prstGeom prst="rect">
                <a:avLst/>
              </a:prstGeom>
              <a:noFill/>
              <a:ln>
                <a:noFill/>
              </a:ln>
            </p:spPr>
          </p:pic>
          <p:pic>
            <p:nvPicPr>
              <p:cNvPr id="335" name="Google Shape;335;p52"/>
              <p:cNvPicPr preferRelativeResize="0"/>
              <p:nvPr/>
            </p:nvPicPr>
            <p:blipFill>
              <a:blip r:embed="rId4">
                <a:alphaModFix/>
              </a:blip>
              <a:stretch>
                <a:fillRect/>
              </a:stretch>
            </p:blipFill>
            <p:spPr>
              <a:xfrm>
                <a:off x="6084955" y="110501"/>
                <a:ext cx="211925" cy="370924"/>
              </a:xfrm>
              <a:prstGeom prst="rect">
                <a:avLst/>
              </a:prstGeom>
              <a:noFill/>
              <a:ln>
                <a:noFill/>
              </a:ln>
            </p:spPr>
          </p:pic>
          <p:pic>
            <p:nvPicPr>
              <p:cNvPr id="336" name="Google Shape;336;p52"/>
              <p:cNvPicPr preferRelativeResize="0"/>
              <p:nvPr/>
            </p:nvPicPr>
            <p:blipFill>
              <a:blip r:embed="rId4">
                <a:alphaModFix/>
              </a:blip>
              <a:stretch>
                <a:fillRect/>
              </a:stretch>
            </p:blipFill>
            <p:spPr>
              <a:xfrm>
                <a:off x="3265555" y="1624126"/>
                <a:ext cx="211925" cy="370924"/>
              </a:xfrm>
              <a:prstGeom prst="rect">
                <a:avLst/>
              </a:prstGeom>
              <a:noFill/>
              <a:ln>
                <a:noFill/>
              </a:ln>
            </p:spPr>
          </p:pic>
        </p:grpSp>
        <p:pic>
          <p:nvPicPr>
            <p:cNvPr id="337" name="Google Shape;337;p52"/>
            <p:cNvPicPr preferRelativeResize="0"/>
            <p:nvPr/>
          </p:nvPicPr>
          <p:blipFill>
            <a:blip r:embed="rId4">
              <a:alphaModFix/>
            </a:blip>
            <a:stretch>
              <a:fillRect/>
            </a:stretch>
          </p:blipFill>
          <p:spPr>
            <a:xfrm>
              <a:off x="2863780" y="3917026"/>
              <a:ext cx="211925" cy="370924"/>
            </a:xfrm>
            <a:prstGeom prst="rect">
              <a:avLst/>
            </a:prstGeom>
            <a:noFill/>
            <a:ln>
              <a:noFill/>
            </a:ln>
          </p:spPr>
        </p:pic>
        <p:sp>
          <p:nvSpPr>
            <p:cNvPr id="338" name="Google Shape;338;p52"/>
            <p:cNvSpPr txBox="1"/>
            <p:nvPr/>
          </p:nvSpPr>
          <p:spPr>
            <a:xfrm>
              <a:off x="3200425" y="3902400"/>
              <a:ext cx="2472900" cy="84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Volunteering Locations</a:t>
              </a:r>
              <a:endParaRPr b="1">
                <a:solidFill>
                  <a:schemeClr val="lt1"/>
                </a:solidFill>
                <a:latin typeface="Open Sans"/>
                <a:ea typeface="Open Sans"/>
                <a:cs typeface="Open Sans"/>
                <a:sym typeface="Open Sans"/>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53"/>
          <p:cNvPicPr preferRelativeResize="0"/>
          <p:nvPr/>
        </p:nvPicPr>
        <p:blipFill>
          <a:blip r:embed="rId3">
            <a:alphaModFix/>
          </a:blip>
          <a:stretch>
            <a:fillRect/>
          </a:stretch>
        </p:blipFill>
        <p:spPr>
          <a:xfrm>
            <a:off x="5385975" y="313475"/>
            <a:ext cx="3387426" cy="4516552"/>
          </a:xfrm>
          <a:prstGeom prst="rect">
            <a:avLst/>
          </a:prstGeom>
          <a:noFill/>
          <a:ln>
            <a:noFill/>
          </a:ln>
        </p:spPr>
      </p:pic>
      <p:sp>
        <p:nvSpPr>
          <p:cNvPr id="344" name="Google Shape;344;p5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t>Participants</a:t>
            </a:r>
            <a:endParaRPr sz="4200"/>
          </a:p>
        </p:txBody>
      </p:sp>
      <p:sp>
        <p:nvSpPr>
          <p:cNvPr id="345" name="Google Shape;345;p53"/>
          <p:cNvSpPr txBox="1"/>
          <p:nvPr>
            <p:ph idx="1" type="body"/>
          </p:nvPr>
        </p:nvSpPr>
        <p:spPr>
          <a:xfrm>
            <a:off x="311700" y="1513700"/>
            <a:ext cx="4260300" cy="2784900"/>
          </a:xfrm>
          <a:prstGeom prst="rect">
            <a:avLst/>
          </a:prstGeom>
        </p:spPr>
        <p:txBody>
          <a:bodyPr anchorCtr="0" anchor="ctr" bIns="91425" lIns="91425" spcFirstLastPara="1" rIns="91425" wrap="square" tIns="91425">
            <a:normAutofit/>
          </a:bodyPr>
          <a:lstStyle/>
          <a:p>
            <a:pPr indent="-336550" lvl="0" marL="457200" rtl="0" algn="l">
              <a:spcBef>
                <a:spcPts val="1000"/>
              </a:spcBef>
              <a:spcAft>
                <a:spcPts val="0"/>
              </a:spcAft>
              <a:buSzPts val="1700"/>
              <a:buChar char="●"/>
            </a:pPr>
            <a:r>
              <a:rPr lang="en" sz="1700"/>
              <a:t>We </a:t>
            </a:r>
            <a:r>
              <a:rPr lang="en" sz="1700"/>
              <a:t>interviewed</a:t>
            </a:r>
            <a:r>
              <a:rPr lang="en" sz="1700"/>
              <a:t> Akshay, a 34 year old software engineer from India, now living in Menlo Park</a:t>
            </a:r>
            <a:endParaRPr sz="1700"/>
          </a:p>
          <a:p>
            <a:pPr indent="-336550" lvl="0" marL="457200" rtl="0" algn="l">
              <a:spcBef>
                <a:spcPts val="1200"/>
              </a:spcBef>
              <a:spcAft>
                <a:spcPts val="1200"/>
              </a:spcAft>
              <a:buSzPts val="1700"/>
              <a:buChar char="●"/>
            </a:pPr>
            <a:r>
              <a:rPr lang="en" sz="1700"/>
              <a:t>We interviewed Lucas, a 17 year old high school student from Uruguay, living in Punta del Este.</a:t>
            </a:r>
            <a:endParaRPr sz="17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4"/>
          <p:cNvSpPr txBox="1"/>
          <p:nvPr>
            <p:ph idx="1" type="body"/>
          </p:nvPr>
        </p:nvSpPr>
        <p:spPr>
          <a:xfrm>
            <a:off x="311700" y="6442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Pros</a:t>
            </a:r>
            <a:endParaRPr b="1" sz="2400">
              <a:solidFill>
                <a:schemeClr val="accent1"/>
              </a:solidFill>
            </a:endParaRPr>
          </a:p>
          <a:p>
            <a:pPr indent="-317500" lvl="0" marL="457200" rtl="0" algn="l">
              <a:spcBef>
                <a:spcPts val="1200"/>
              </a:spcBef>
              <a:spcAft>
                <a:spcPts val="0"/>
              </a:spcAft>
              <a:buSzPts val="1400"/>
              <a:buChar char="●"/>
            </a:pPr>
            <a:r>
              <a:rPr lang="en"/>
              <a:t>Responses for how likely are you to volunteer in your neighborhood went from </a:t>
            </a:r>
            <a:r>
              <a:rPr b="1" lang="en">
                <a:solidFill>
                  <a:schemeClr val="accent3"/>
                </a:solidFill>
              </a:rPr>
              <a:t>1.5/5</a:t>
            </a:r>
            <a:r>
              <a:rPr lang="en"/>
              <a:t> to </a:t>
            </a:r>
            <a:r>
              <a:rPr b="1" lang="en">
                <a:solidFill>
                  <a:schemeClr val="accent3"/>
                </a:solidFill>
              </a:rPr>
              <a:t>3.5/5</a:t>
            </a:r>
            <a:r>
              <a:rPr lang="en"/>
              <a:t> when showed the experience prototype</a:t>
            </a:r>
            <a:endParaRPr/>
          </a:p>
          <a:p>
            <a:pPr indent="-317500" lvl="0" marL="457200" rtl="0" algn="l">
              <a:spcBef>
                <a:spcPts val="1200"/>
              </a:spcBef>
              <a:spcAft>
                <a:spcPts val="0"/>
              </a:spcAft>
              <a:buSzPts val="1400"/>
              <a:buChar char="●"/>
            </a:pPr>
            <a:r>
              <a:rPr lang="en"/>
              <a:t>Average expected volunteer time fell from around</a:t>
            </a:r>
            <a:r>
              <a:rPr b="1" lang="en">
                <a:solidFill>
                  <a:schemeClr val="accent3"/>
                </a:solidFill>
              </a:rPr>
              <a:t> 4 hours </a:t>
            </a:r>
            <a:r>
              <a:rPr lang="en"/>
              <a:t>to around </a:t>
            </a:r>
            <a:r>
              <a:rPr b="1" lang="en">
                <a:solidFill>
                  <a:schemeClr val="accent3"/>
                </a:solidFill>
              </a:rPr>
              <a:t>2 hours</a:t>
            </a:r>
            <a:endParaRPr b="1">
              <a:solidFill>
                <a:schemeClr val="accent3"/>
              </a:solidFill>
            </a:endParaRPr>
          </a:p>
          <a:p>
            <a:pPr indent="-317500" lvl="0" marL="457200" rtl="0" algn="l">
              <a:spcBef>
                <a:spcPts val="1000"/>
              </a:spcBef>
              <a:spcAft>
                <a:spcPts val="0"/>
              </a:spcAft>
              <a:buSzPts val="1400"/>
              <a:buChar char="●"/>
            </a:pPr>
            <a:r>
              <a:rPr b="1" lang="en">
                <a:solidFill>
                  <a:schemeClr val="accent3"/>
                </a:solidFill>
              </a:rPr>
              <a:t>Discovered many places to volunteer</a:t>
            </a:r>
            <a:r>
              <a:rPr lang="en"/>
              <a:t> they didn’t even know existed</a:t>
            </a:r>
            <a:endParaRPr/>
          </a:p>
          <a:p>
            <a:pPr indent="-317500" lvl="0" marL="457200" rtl="0" algn="l">
              <a:spcBef>
                <a:spcPts val="1000"/>
              </a:spcBef>
              <a:spcAft>
                <a:spcPts val="0"/>
              </a:spcAft>
              <a:buSzPts val="1400"/>
              <a:buChar char="●"/>
            </a:pPr>
            <a:r>
              <a:rPr lang="en"/>
              <a:t>Could easily see themselves walking to the volunteer location</a:t>
            </a:r>
            <a:endParaRPr/>
          </a:p>
        </p:txBody>
      </p:sp>
      <p:sp>
        <p:nvSpPr>
          <p:cNvPr id="351" name="Google Shape;351;p54"/>
          <p:cNvSpPr txBox="1"/>
          <p:nvPr>
            <p:ph idx="2" type="body"/>
          </p:nvPr>
        </p:nvSpPr>
        <p:spPr>
          <a:xfrm>
            <a:off x="4832400" y="6441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Cons</a:t>
            </a:r>
            <a:endParaRPr b="1" sz="2400">
              <a:solidFill>
                <a:schemeClr val="accent1"/>
              </a:solidFill>
            </a:endParaRPr>
          </a:p>
          <a:p>
            <a:pPr indent="-336550" lvl="0" marL="457200" rtl="0" algn="l">
              <a:spcBef>
                <a:spcPts val="1200"/>
              </a:spcBef>
              <a:spcAft>
                <a:spcPts val="0"/>
              </a:spcAft>
              <a:buSzPts val="1700"/>
              <a:buChar char="●"/>
            </a:pPr>
            <a:r>
              <a:rPr lang="en"/>
              <a:t>Hard to understand what each pin represents (there is </a:t>
            </a:r>
            <a:r>
              <a:rPr b="1" lang="en">
                <a:solidFill>
                  <a:srgbClr val="980000"/>
                </a:solidFill>
              </a:rPr>
              <a:t>very little information</a:t>
            </a:r>
            <a:r>
              <a:rPr lang="en"/>
              <a:t> in the prototype)</a:t>
            </a:r>
            <a:endParaRPr/>
          </a:p>
          <a:p>
            <a:pPr indent="-336550" lvl="0" marL="457200" rtl="0" algn="l">
              <a:spcBef>
                <a:spcPts val="1200"/>
              </a:spcBef>
              <a:spcAft>
                <a:spcPts val="0"/>
              </a:spcAft>
              <a:buSzPts val="1700"/>
              <a:buChar char="●"/>
            </a:pPr>
            <a:r>
              <a:rPr lang="en"/>
              <a:t>Still </a:t>
            </a:r>
            <a:r>
              <a:rPr b="1" lang="en">
                <a:solidFill>
                  <a:srgbClr val="980000"/>
                </a:solidFill>
              </a:rPr>
              <a:t>don’t have too much time</a:t>
            </a:r>
            <a:r>
              <a:rPr lang="en"/>
              <a:t> to volunteer</a:t>
            </a:r>
            <a:endParaRPr/>
          </a:p>
          <a:p>
            <a:pPr indent="-336550" lvl="0" marL="457200" rtl="0" algn="l">
              <a:spcBef>
                <a:spcPts val="1200"/>
              </a:spcBef>
              <a:spcAft>
                <a:spcPts val="1200"/>
              </a:spcAft>
              <a:buSzPts val="1700"/>
              <a:buChar char="●"/>
            </a:pPr>
            <a:r>
              <a:rPr lang="en"/>
              <a:t>They would want to be able to </a:t>
            </a:r>
            <a:r>
              <a:rPr b="1" lang="en">
                <a:solidFill>
                  <a:srgbClr val="980000"/>
                </a:solidFill>
              </a:rPr>
              <a:t>specify the radius</a:t>
            </a:r>
            <a:r>
              <a:rPr lang="en"/>
              <a:t> of search (given their mobility or transportation capacity)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txBox="1"/>
          <p:nvPr>
            <p:ph idx="2" type="body"/>
          </p:nvPr>
        </p:nvSpPr>
        <p:spPr>
          <a:xfrm>
            <a:off x="381350" y="774525"/>
            <a:ext cx="3837000" cy="36951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2400">
                <a:solidFill>
                  <a:schemeClr val="accent1"/>
                </a:solidFill>
              </a:rPr>
              <a:t>Surprises</a:t>
            </a:r>
            <a:endParaRPr b="1" sz="2400">
              <a:solidFill>
                <a:schemeClr val="accent1"/>
              </a:solidFill>
            </a:endParaRPr>
          </a:p>
          <a:p>
            <a:pPr indent="0" lvl="0" marL="0" rtl="0" algn="ctr">
              <a:spcBef>
                <a:spcPts val="1200"/>
              </a:spcBef>
              <a:spcAft>
                <a:spcPts val="0"/>
              </a:spcAft>
              <a:buNone/>
            </a:pPr>
            <a:r>
              <a:t/>
            </a:r>
            <a:endParaRPr b="1" sz="2400">
              <a:solidFill>
                <a:schemeClr val="accent1"/>
              </a:solidFill>
            </a:endParaRPr>
          </a:p>
          <a:p>
            <a:pPr indent="0" lvl="0" marL="0" rtl="0" algn="l">
              <a:spcBef>
                <a:spcPts val="1200"/>
              </a:spcBef>
              <a:spcAft>
                <a:spcPts val="0"/>
              </a:spcAft>
              <a:buNone/>
            </a:pPr>
            <a:r>
              <a:rPr lang="en">
                <a:solidFill>
                  <a:schemeClr val="dk1"/>
                </a:solidFill>
              </a:rPr>
              <a:t>People thought volunteering was a </a:t>
            </a:r>
            <a:r>
              <a:rPr b="1" lang="en">
                <a:solidFill>
                  <a:srgbClr val="980000"/>
                </a:solidFill>
              </a:rPr>
              <a:t>high commitment</a:t>
            </a:r>
            <a:r>
              <a:rPr lang="en">
                <a:solidFill>
                  <a:schemeClr val="dk1"/>
                </a:solidFill>
              </a:rPr>
              <a:t> activity and they don’t have enough time</a:t>
            </a:r>
            <a:endParaRPr b="1">
              <a:solidFill>
                <a:srgbClr val="980000"/>
              </a:solidFill>
            </a:endParaRPr>
          </a:p>
          <a:p>
            <a:pPr indent="-342900" lvl="0" marL="457200" rtl="0" algn="l">
              <a:spcBef>
                <a:spcPts val="1200"/>
              </a:spcBef>
              <a:spcAft>
                <a:spcPts val="0"/>
              </a:spcAft>
              <a:buSzPts val="1800"/>
              <a:buChar char="●"/>
            </a:pPr>
            <a:r>
              <a:t/>
            </a:r>
            <a:endParaRPr/>
          </a:p>
          <a:p>
            <a:pPr indent="0" lvl="0" marL="0" rtl="0" algn="l">
              <a:spcBef>
                <a:spcPts val="1200"/>
              </a:spcBef>
              <a:spcAft>
                <a:spcPts val="1200"/>
              </a:spcAft>
              <a:buNone/>
            </a:pPr>
            <a:r>
              <a:rPr lang="en">
                <a:solidFill>
                  <a:schemeClr val="dk1"/>
                </a:solidFill>
              </a:rPr>
              <a:t>Participants wanted </a:t>
            </a:r>
            <a:r>
              <a:rPr b="1" lang="en">
                <a:solidFill>
                  <a:schemeClr val="accent3"/>
                </a:solidFill>
              </a:rPr>
              <a:t>more information easily available </a:t>
            </a:r>
            <a:r>
              <a:rPr lang="en">
                <a:solidFill>
                  <a:schemeClr val="dk1"/>
                </a:solidFill>
              </a:rPr>
              <a:t>before deciding</a:t>
            </a:r>
            <a:r>
              <a:rPr lang="en"/>
              <a:t> when “volunteering” </a:t>
            </a:r>
            <a:endParaRPr/>
          </a:p>
        </p:txBody>
      </p:sp>
      <p:sp>
        <p:nvSpPr>
          <p:cNvPr id="357" name="Google Shape;357;p55"/>
          <p:cNvSpPr txBox="1"/>
          <p:nvPr>
            <p:ph idx="4294967295" type="body"/>
          </p:nvPr>
        </p:nvSpPr>
        <p:spPr>
          <a:xfrm>
            <a:off x="4728475" y="6545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lt1"/>
                </a:solidFill>
              </a:rPr>
              <a:t>Learnings</a:t>
            </a:r>
            <a:endParaRPr b="1" sz="2400">
              <a:solidFill>
                <a:schemeClr val="lt1"/>
              </a:solidFill>
            </a:endParaRPr>
          </a:p>
          <a:p>
            <a:pPr indent="0" lvl="0" marL="0" rtl="0" algn="ctr">
              <a:spcBef>
                <a:spcPts val="1200"/>
              </a:spcBef>
              <a:spcAft>
                <a:spcPts val="0"/>
              </a:spcAft>
              <a:buNone/>
            </a:pPr>
            <a:r>
              <a:t/>
            </a:r>
            <a:endParaRPr b="1" sz="2400">
              <a:solidFill>
                <a:schemeClr val="accent1"/>
              </a:solidFill>
            </a:endParaRPr>
          </a:p>
          <a:p>
            <a:pPr indent="-342900" lvl="0" marL="457200" rtl="0" algn="l">
              <a:spcBef>
                <a:spcPts val="1200"/>
              </a:spcBef>
              <a:spcAft>
                <a:spcPts val="0"/>
              </a:spcAft>
              <a:buSzPts val="1800"/>
              <a:buChar char="●"/>
            </a:pPr>
            <a:r>
              <a:rPr lang="en">
                <a:solidFill>
                  <a:schemeClr val="lt1"/>
                </a:solidFill>
              </a:rPr>
              <a:t>Participants would benefit from seeing the </a:t>
            </a:r>
            <a:r>
              <a:rPr b="1" lang="en">
                <a:solidFill>
                  <a:schemeClr val="accent1"/>
                </a:solidFill>
              </a:rPr>
              <a:t>actual time</a:t>
            </a:r>
            <a:r>
              <a:rPr lang="en">
                <a:solidFill>
                  <a:schemeClr val="lt1"/>
                </a:solidFill>
              </a:rPr>
              <a:t> it would take to volunteer</a:t>
            </a:r>
            <a:endParaRPr/>
          </a:p>
          <a:p>
            <a:pPr indent="-336550" lvl="0" marL="457200" rtl="0" algn="l">
              <a:spcBef>
                <a:spcPts val="1000"/>
              </a:spcBef>
              <a:spcAft>
                <a:spcPts val="1200"/>
              </a:spcAft>
              <a:buSzPts val="1700"/>
              <a:buChar char="●"/>
            </a:pPr>
            <a:r>
              <a:rPr lang="en">
                <a:solidFill>
                  <a:schemeClr val="lt1"/>
                </a:solidFill>
              </a:rPr>
              <a:t>Users would benefit from </a:t>
            </a:r>
            <a:r>
              <a:rPr b="1" lang="en">
                <a:solidFill>
                  <a:schemeClr val="accent1"/>
                </a:solidFill>
              </a:rPr>
              <a:t>more information being displayed </a:t>
            </a:r>
            <a:r>
              <a:rPr lang="en">
                <a:solidFill>
                  <a:schemeClr val="lt1"/>
                </a:solidFill>
              </a:rPr>
              <a:t>on the map.</a:t>
            </a:r>
            <a:endParaRPr b="1">
              <a:solidFill>
                <a:schemeClr val="accen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6"/>
          <p:cNvSpPr txBox="1"/>
          <p:nvPr>
            <p:ph idx="1" type="body"/>
          </p:nvPr>
        </p:nvSpPr>
        <p:spPr>
          <a:xfrm>
            <a:off x="332550" y="2015825"/>
            <a:ext cx="3999900" cy="2563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sz="2400">
                <a:solidFill>
                  <a:schemeClr val="accent1"/>
                </a:solidFill>
              </a:rPr>
              <a:t>Validity</a:t>
            </a:r>
            <a:endParaRPr b="1" sz="2400">
              <a:solidFill>
                <a:schemeClr val="accent1"/>
              </a:solidFill>
            </a:endParaRPr>
          </a:p>
          <a:p>
            <a:pPr indent="0" lvl="0" marL="0" rtl="0" algn="ctr">
              <a:spcBef>
                <a:spcPts val="1200"/>
              </a:spcBef>
              <a:spcAft>
                <a:spcPts val="0"/>
              </a:spcAft>
              <a:buNone/>
            </a:pPr>
            <a:r>
              <a:t/>
            </a:r>
            <a:endParaRPr b="1" sz="2400">
              <a:solidFill>
                <a:schemeClr val="accent1"/>
              </a:solidFill>
            </a:endParaRPr>
          </a:p>
          <a:p>
            <a:pPr indent="0" lvl="0" marL="0" rtl="0" algn="ctr">
              <a:spcBef>
                <a:spcPts val="1200"/>
              </a:spcBef>
              <a:spcAft>
                <a:spcPts val="0"/>
              </a:spcAft>
              <a:buNone/>
            </a:pPr>
            <a:r>
              <a:rPr lang="en" sz="2200"/>
              <a:t>Overall </a:t>
            </a:r>
            <a:r>
              <a:rPr b="1" lang="en" sz="2200">
                <a:solidFill>
                  <a:schemeClr val="accent3"/>
                </a:solidFill>
              </a:rPr>
              <a:t>positive</a:t>
            </a:r>
            <a:r>
              <a:rPr lang="en" sz="2200"/>
              <a:t> response</a:t>
            </a:r>
            <a:endParaRPr sz="2200"/>
          </a:p>
          <a:p>
            <a:pPr indent="0" lvl="0" marL="0" rtl="0" algn="ctr">
              <a:spcBef>
                <a:spcPts val="1200"/>
              </a:spcBef>
              <a:spcAft>
                <a:spcPts val="1200"/>
              </a:spcAft>
              <a:buNone/>
            </a:pPr>
            <a:r>
              <a:rPr lang="en" sz="2200"/>
              <a:t>Must </a:t>
            </a:r>
            <a:r>
              <a:rPr b="1" lang="en" sz="2200">
                <a:solidFill>
                  <a:srgbClr val="980000"/>
                </a:solidFill>
              </a:rPr>
              <a:t>rethink </a:t>
            </a:r>
            <a:r>
              <a:rPr lang="en" sz="2200"/>
              <a:t>what supplemental info is shown</a:t>
            </a:r>
            <a:endParaRPr sz="1300"/>
          </a:p>
        </p:txBody>
      </p:sp>
      <p:sp>
        <p:nvSpPr>
          <p:cNvPr id="363" name="Google Shape;363;p56"/>
          <p:cNvSpPr txBox="1"/>
          <p:nvPr>
            <p:ph idx="2" type="body"/>
          </p:nvPr>
        </p:nvSpPr>
        <p:spPr>
          <a:xfrm>
            <a:off x="4832400" y="2015825"/>
            <a:ext cx="3999900" cy="273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New assumptions</a:t>
            </a:r>
            <a:endParaRPr b="1" sz="2400">
              <a:solidFill>
                <a:schemeClr val="accent1"/>
              </a:solidFill>
            </a:endParaRPr>
          </a:p>
          <a:p>
            <a:pPr indent="0" lvl="0" marL="0" rtl="0" algn="l">
              <a:spcBef>
                <a:spcPts val="1200"/>
              </a:spcBef>
              <a:spcAft>
                <a:spcPts val="0"/>
              </a:spcAft>
              <a:buNone/>
            </a:pPr>
            <a:r>
              <a:t/>
            </a:r>
            <a:endParaRPr b="1">
              <a:solidFill>
                <a:schemeClr val="accent3"/>
              </a:solidFill>
            </a:endParaRPr>
          </a:p>
          <a:p>
            <a:pPr indent="-317500" lvl="0" marL="457200" rtl="0" algn="l">
              <a:spcBef>
                <a:spcPts val="1200"/>
              </a:spcBef>
              <a:spcAft>
                <a:spcPts val="0"/>
              </a:spcAft>
              <a:buSzPts val="1400"/>
              <a:buChar char="●"/>
            </a:pPr>
            <a:r>
              <a:rPr b="1" lang="en">
                <a:solidFill>
                  <a:schemeClr val="accent3"/>
                </a:solidFill>
              </a:rPr>
              <a:t>Adding more context information </a:t>
            </a:r>
            <a:r>
              <a:rPr lang="en"/>
              <a:t>will make people make better decisions and try to volunteering</a:t>
            </a:r>
            <a:endParaRPr/>
          </a:p>
          <a:p>
            <a:pPr indent="-317500" lvl="0" marL="457200" rtl="0" algn="l">
              <a:spcBef>
                <a:spcPts val="1000"/>
              </a:spcBef>
              <a:spcAft>
                <a:spcPts val="1200"/>
              </a:spcAft>
              <a:buSzPts val="1400"/>
              <a:buChar char="●"/>
            </a:pPr>
            <a:r>
              <a:rPr lang="en"/>
              <a:t>Showing the </a:t>
            </a:r>
            <a:r>
              <a:rPr b="1" lang="en">
                <a:solidFill>
                  <a:schemeClr val="accent3"/>
                </a:solidFill>
              </a:rPr>
              <a:t>time requirement</a:t>
            </a:r>
            <a:r>
              <a:rPr lang="en"/>
              <a:t> will encourage low activation energy people to participate</a:t>
            </a:r>
            <a:endParaRPr/>
          </a:p>
        </p:txBody>
      </p:sp>
      <p:sp>
        <p:nvSpPr>
          <p:cNvPr id="364" name="Google Shape;364;p56"/>
          <p:cNvSpPr txBox="1"/>
          <p:nvPr/>
        </p:nvSpPr>
        <p:spPr>
          <a:xfrm>
            <a:off x="332550" y="336000"/>
            <a:ext cx="8478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dk1"/>
                </a:solidFill>
                <a:latin typeface="Economica"/>
                <a:ea typeface="Economica"/>
                <a:cs typeface="Economica"/>
                <a:sym typeface="Economica"/>
              </a:rPr>
              <a:t>Assumption: </a:t>
            </a:r>
            <a:r>
              <a:rPr lang="en" sz="3000">
                <a:solidFill>
                  <a:schemeClr val="dk1"/>
                </a:solidFill>
                <a:latin typeface="Economica"/>
                <a:ea typeface="Economica"/>
                <a:cs typeface="Economica"/>
                <a:sym typeface="Economica"/>
              </a:rPr>
              <a:t>The proximity of the volunteering opportunity to the user’s route home will have an effect on their takeup of an opportunity</a:t>
            </a:r>
            <a:endParaRPr sz="3000">
              <a:solidFill>
                <a:schemeClr val="dk1"/>
              </a:solidFill>
              <a:latin typeface="Economica"/>
              <a:ea typeface="Economica"/>
              <a:cs typeface="Economica"/>
              <a:sym typeface="Economica"/>
            </a:endParaRPr>
          </a:p>
          <a:p>
            <a:pPr indent="0" lvl="0" marL="0" rtl="0" algn="ctr">
              <a:spcBef>
                <a:spcPts val="0"/>
              </a:spcBef>
              <a:spcAft>
                <a:spcPts val="0"/>
              </a:spcAft>
              <a:buNone/>
            </a:pPr>
            <a:r>
              <a:t/>
            </a:r>
            <a:endParaRPr sz="3600">
              <a:solidFill>
                <a:schemeClr val="dk1"/>
              </a:solidFill>
              <a:latin typeface="Economica"/>
              <a:ea typeface="Economica"/>
              <a:cs typeface="Economica"/>
              <a:sym typeface="Economica"/>
            </a:endParaRPr>
          </a:p>
        </p:txBody>
      </p:sp>
      <p:cxnSp>
        <p:nvCxnSpPr>
          <p:cNvPr id="365" name="Google Shape;365;p56"/>
          <p:cNvCxnSpPr/>
          <p:nvPr/>
        </p:nvCxnSpPr>
        <p:spPr>
          <a:xfrm>
            <a:off x="4592775" y="1911925"/>
            <a:ext cx="0" cy="2836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57"/>
          <p:cNvPicPr preferRelativeResize="0"/>
          <p:nvPr/>
        </p:nvPicPr>
        <p:blipFill rotWithShape="1">
          <a:blip r:embed="rId3">
            <a:alphaModFix/>
          </a:blip>
          <a:srcRect b="0" l="2557" r="3085" t="0"/>
          <a:stretch/>
        </p:blipFill>
        <p:spPr>
          <a:xfrm>
            <a:off x="3119700" y="0"/>
            <a:ext cx="6037124" cy="5143500"/>
          </a:xfrm>
          <a:prstGeom prst="rect">
            <a:avLst/>
          </a:prstGeom>
          <a:noFill/>
          <a:ln>
            <a:noFill/>
          </a:ln>
        </p:spPr>
      </p:pic>
      <p:sp>
        <p:nvSpPr>
          <p:cNvPr id="371" name="Google Shape;371;p57"/>
          <p:cNvSpPr txBox="1"/>
          <p:nvPr>
            <p:ph type="title"/>
          </p:nvPr>
        </p:nvSpPr>
        <p:spPr>
          <a:xfrm>
            <a:off x="309275" y="1249350"/>
            <a:ext cx="2485800" cy="2644800"/>
          </a:xfrm>
          <a:prstGeom prst="rect">
            <a:avLst/>
          </a:prstGeom>
        </p:spPr>
        <p:txBody>
          <a:bodyPr anchorCtr="0" anchor="ctr" bIns="91425" lIns="91425" spcFirstLastPara="1" rIns="91425" wrap="square" tIns="91425">
            <a:normAutofit/>
          </a:bodyPr>
          <a:lstStyle/>
          <a:p>
            <a:pPr indent="0" lvl="0" marL="0" rtl="0" algn="l">
              <a:lnSpc>
                <a:spcPct val="115000"/>
              </a:lnSpc>
              <a:spcBef>
                <a:spcPts val="1000"/>
              </a:spcBef>
              <a:spcAft>
                <a:spcPts val="1000"/>
              </a:spcAft>
              <a:buNone/>
            </a:pPr>
            <a:r>
              <a:rPr b="1" lang="en" sz="2400">
                <a:solidFill>
                  <a:schemeClr val="accent1"/>
                </a:solidFill>
                <a:latin typeface="Open Sans"/>
                <a:ea typeface="Open Sans"/>
                <a:cs typeface="Open Sans"/>
                <a:sym typeface="Open Sans"/>
              </a:rPr>
              <a:t>HMW</a:t>
            </a:r>
            <a:r>
              <a:rPr b="1" lang="en" sz="2400">
                <a:latin typeface="Open Sans"/>
                <a:ea typeface="Open Sans"/>
                <a:cs typeface="Open Sans"/>
                <a:sym typeface="Open Sans"/>
              </a:rPr>
              <a:t> </a:t>
            </a:r>
            <a:r>
              <a:rPr lang="en" sz="2400">
                <a:latin typeface="Open Sans"/>
                <a:ea typeface="Open Sans"/>
                <a:cs typeface="Open Sans"/>
                <a:sym typeface="Open Sans"/>
              </a:rPr>
              <a:t>help NGOs build trust to attract more volunteers</a:t>
            </a:r>
            <a:endParaRPr sz="37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8"/>
          <p:cNvSpPr txBox="1"/>
          <p:nvPr>
            <p:ph type="title"/>
          </p:nvPr>
        </p:nvSpPr>
        <p:spPr>
          <a:xfrm>
            <a:off x="773700" y="1806450"/>
            <a:ext cx="7596600" cy="1530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000"/>
              <a:t>Solution </a:t>
            </a:r>
            <a:endParaRPr sz="4000"/>
          </a:p>
          <a:p>
            <a:pPr indent="0" lvl="0" marL="0" rtl="0" algn="ctr">
              <a:spcBef>
                <a:spcPts val="0"/>
              </a:spcBef>
              <a:spcAft>
                <a:spcPts val="0"/>
              </a:spcAft>
              <a:buNone/>
            </a:pPr>
            <a:r>
              <a:rPr lang="en" sz="4000"/>
              <a:t>Collecting and showing volunteers’ reviews of the NGOs</a:t>
            </a:r>
            <a:endParaRPr sz="4000"/>
          </a:p>
          <a:p>
            <a:pPr indent="0" lvl="0" marL="0" rtl="0" algn="ctr">
              <a:spcBef>
                <a:spcPts val="0"/>
              </a:spcBef>
              <a:spcAft>
                <a:spcPts val="0"/>
              </a:spcAft>
              <a:buNone/>
            </a:pPr>
            <a:r>
              <a:rPr lang="en" sz="2650"/>
              <a:t>Analogy: Yelp for NGOs</a:t>
            </a:r>
            <a:endParaRPr sz="265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9"/>
          <p:cNvSpPr txBox="1"/>
          <p:nvPr>
            <p:ph type="title"/>
          </p:nvPr>
        </p:nvSpPr>
        <p:spPr>
          <a:xfrm>
            <a:off x="773700" y="1806450"/>
            <a:ext cx="7596600" cy="1530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Assumption: Other volunteers’ reviews will attract new people to volunteer at certain NGOs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0"/>
          <p:cNvSpPr txBox="1"/>
          <p:nvPr>
            <p:ph type="title"/>
          </p:nvPr>
        </p:nvSpPr>
        <p:spPr>
          <a:xfrm>
            <a:off x="2355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Experience Prototype #3</a:t>
            </a:r>
            <a:endParaRPr/>
          </a:p>
        </p:txBody>
      </p:sp>
      <p:sp>
        <p:nvSpPr>
          <p:cNvPr id="387" name="Google Shape;387;p60"/>
          <p:cNvSpPr txBox="1"/>
          <p:nvPr>
            <p:ph idx="1" type="body"/>
          </p:nvPr>
        </p:nvSpPr>
        <p:spPr>
          <a:xfrm>
            <a:off x="180300" y="3814250"/>
            <a:ext cx="8783400" cy="11088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1600"/>
              <a:t>We provided two versions of a list of NGOs, one with descriptions only and one with descriptions accompanied with ratings and either positive or negative reviews. Users were asked to rate whether they would volunteer at each NGO and interviewed afterwards.</a:t>
            </a:r>
            <a:endParaRPr sz="1600"/>
          </a:p>
        </p:txBody>
      </p:sp>
      <p:pic>
        <p:nvPicPr>
          <p:cNvPr id="388" name="Google Shape;388;p60"/>
          <p:cNvPicPr preferRelativeResize="0"/>
          <p:nvPr/>
        </p:nvPicPr>
        <p:blipFill>
          <a:blip r:embed="rId3">
            <a:alphaModFix/>
          </a:blip>
          <a:stretch>
            <a:fillRect/>
          </a:stretch>
        </p:blipFill>
        <p:spPr>
          <a:xfrm>
            <a:off x="380350" y="1549196"/>
            <a:ext cx="3595274" cy="1863090"/>
          </a:xfrm>
          <a:prstGeom prst="rect">
            <a:avLst/>
          </a:prstGeom>
          <a:noFill/>
          <a:ln>
            <a:noFill/>
          </a:ln>
          <a:effectLst>
            <a:outerShdw blurRad="57150" rotWithShape="0" algn="bl" dir="5400000" dist="19050">
              <a:srgbClr val="000000">
                <a:alpha val="50000"/>
              </a:srgbClr>
            </a:outerShdw>
          </a:effectLst>
        </p:spPr>
      </p:pic>
      <p:pic>
        <p:nvPicPr>
          <p:cNvPr id="389" name="Google Shape;389;p60"/>
          <p:cNvPicPr preferRelativeResize="0"/>
          <p:nvPr/>
        </p:nvPicPr>
        <p:blipFill>
          <a:blip r:embed="rId4">
            <a:alphaModFix/>
          </a:blip>
          <a:stretch>
            <a:fillRect/>
          </a:stretch>
        </p:blipFill>
        <p:spPr>
          <a:xfrm>
            <a:off x="4774787" y="559600"/>
            <a:ext cx="4185426" cy="3173953"/>
          </a:xfrm>
          <a:prstGeom prst="rect">
            <a:avLst/>
          </a:prstGeom>
          <a:noFill/>
          <a:ln>
            <a:noFill/>
          </a:ln>
          <a:effectLst>
            <a:outerShdw blurRad="57150" rotWithShape="0" algn="bl" dir="5400000" dist="19050">
              <a:srgbClr val="000000">
                <a:alpha val="50000"/>
              </a:srgbClr>
            </a:outerShdw>
          </a:effectLst>
        </p:spPr>
      </p:pic>
      <p:sp>
        <p:nvSpPr>
          <p:cNvPr id="390" name="Google Shape;390;p60"/>
          <p:cNvSpPr txBox="1"/>
          <p:nvPr/>
        </p:nvSpPr>
        <p:spPr>
          <a:xfrm>
            <a:off x="4020125" y="1959638"/>
            <a:ext cx="557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latin typeface="Caveat"/>
                <a:ea typeface="Caveat"/>
                <a:cs typeface="Caveat"/>
                <a:sym typeface="Caveat"/>
              </a:rPr>
              <a:t>VS</a:t>
            </a:r>
            <a:endParaRPr b="1" sz="2600">
              <a:latin typeface="Caveat"/>
              <a:ea typeface="Caveat"/>
              <a:cs typeface="Caveat"/>
              <a:sym typeface="Caveat"/>
            </a:endParaRPr>
          </a:p>
        </p:txBody>
      </p:sp>
      <p:sp>
        <p:nvSpPr>
          <p:cNvPr id="391" name="Google Shape;391;p60"/>
          <p:cNvSpPr/>
          <p:nvPr/>
        </p:nvSpPr>
        <p:spPr>
          <a:xfrm>
            <a:off x="4654025" y="1290925"/>
            <a:ext cx="4382400" cy="1232700"/>
          </a:xfrm>
          <a:prstGeom prst="roundRect">
            <a:avLst>
              <a:gd fmla="val 16667" name="adj"/>
            </a:avLst>
          </a:prstGeom>
          <a:noFill/>
          <a:ln cap="flat" cmpd="sng" w="38100">
            <a:solidFill>
              <a:srgbClr val="FF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1"/>
          <p:cNvSpPr txBox="1"/>
          <p:nvPr>
            <p:ph type="title"/>
          </p:nvPr>
        </p:nvSpPr>
        <p:spPr>
          <a:xfrm>
            <a:off x="301850" y="28955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t>Participants</a:t>
            </a:r>
            <a:endParaRPr sz="4200"/>
          </a:p>
        </p:txBody>
      </p:sp>
      <p:sp>
        <p:nvSpPr>
          <p:cNvPr id="397" name="Google Shape;397;p61"/>
          <p:cNvSpPr txBox="1"/>
          <p:nvPr>
            <p:ph idx="1" type="body"/>
          </p:nvPr>
        </p:nvSpPr>
        <p:spPr>
          <a:xfrm>
            <a:off x="3819525" y="1666025"/>
            <a:ext cx="5240400" cy="2784900"/>
          </a:xfrm>
          <a:prstGeom prst="rect">
            <a:avLst/>
          </a:prstGeom>
        </p:spPr>
        <p:txBody>
          <a:bodyPr anchorCtr="0" anchor="ctr" bIns="91425" lIns="91425" spcFirstLastPara="1" rIns="91425" wrap="square" tIns="91425">
            <a:normAutofit lnSpcReduction="10000"/>
          </a:bodyPr>
          <a:lstStyle/>
          <a:p>
            <a:pPr indent="-336550" lvl="0" marL="457200" rtl="0" algn="l">
              <a:spcBef>
                <a:spcPts val="1000"/>
              </a:spcBef>
              <a:spcAft>
                <a:spcPts val="0"/>
              </a:spcAft>
              <a:buSzPts val="1700"/>
              <a:buChar char="●"/>
            </a:pPr>
            <a:r>
              <a:rPr lang="en" sz="1700"/>
              <a:t>Kai, 22 yo, a researcher at a cognitive psychology lab in Waterville, Maine, volunteered at a senior living and a cat shelter in college.</a:t>
            </a:r>
            <a:endParaRPr sz="1700"/>
          </a:p>
          <a:p>
            <a:pPr indent="0" lvl="0" marL="457200" rtl="0" algn="l">
              <a:spcBef>
                <a:spcPts val="1200"/>
              </a:spcBef>
              <a:spcAft>
                <a:spcPts val="0"/>
              </a:spcAft>
              <a:buNone/>
            </a:pPr>
            <a:r>
              <a:t/>
            </a:r>
            <a:endParaRPr sz="1700"/>
          </a:p>
          <a:p>
            <a:pPr indent="-336550" lvl="0" marL="457200" rtl="0" algn="l">
              <a:spcBef>
                <a:spcPts val="1200"/>
              </a:spcBef>
              <a:spcAft>
                <a:spcPts val="1200"/>
              </a:spcAft>
              <a:buSzPts val="1700"/>
              <a:buChar char="●"/>
            </a:pPr>
            <a:r>
              <a:rPr lang="en" sz="1700"/>
              <a:t>HC, 23 yo, a senior student at NYU, majoring in sociology, volunteered as teachers and researchers in NGOs.</a:t>
            </a:r>
            <a:endParaRPr sz="1700"/>
          </a:p>
        </p:txBody>
      </p:sp>
      <p:pic>
        <p:nvPicPr>
          <p:cNvPr id="398" name="Google Shape;398;p61"/>
          <p:cNvPicPr preferRelativeResize="0"/>
          <p:nvPr/>
        </p:nvPicPr>
        <p:blipFill>
          <a:blip r:embed="rId3">
            <a:alphaModFix/>
          </a:blip>
          <a:stretch>
            <a:fillRect/>
          </a:stretch>
        </p:blipFill>
        <p:spPr>
          <a:xfrm>
            <a:off x="1146500" y="1353725"/>
            <a:ext cx="1810500" cy="1700700"/>
          </a:xfrm>
          <a:prstGeom prst="ellipse">
            <a:avLst/>
          </a:prstGeom>
          <a:noFill/>
          <a:ln>
            <a:noFill/>
          </a:ln>
        </p:spPr>
      </p:pic>
      <p:pic>
        <p:nvPicPr>
          <p:cNvPr id="399" name="Google Shape;399;p61"/>
          <p:cNvPicPr preferRelativeResize="0"/>
          <p:nvPr/>
        </p:nvPicPr>
        <p:blipFill rotWithShape="1">
          <a:blip r:embed="rId4">
            <a:alphaModFix/>
          </a:blip>
          <a:srcRect b="0" l="0" r="7638" t="0"/>
          <a:stretch/>
        </p:blipFill>
        <p:spPr>
          <a:xfrm>
            <a:off x="1008600" y="3096850"/>
            <a:ext cx="2026200" cy="1984500"/>
          </a:xfrm>
          <a:prstGeom prst="ellipse">
            <a:avLst/>
          </a:prstGeom>
          <a:noFill/>
          <a:ln>
            <a:noFill/>
          </a:ln>
        </p:spPr>
      </p:pic>
      <p:sp>
        <p:nvSpPr>
          <p:cNvPr id="400" name="Google Shape;400;p61"/>
          <p:cNvSpPr/>
          <p:nvPr/>
        </p:nvSpPr>
        <p:spPr>
          <a:xfrm>
            <a:off x="1257300" y="3589300"/>
            <a:ext cx="430200" cy="470700"/>
          </a:xfrm>
          <a:prstGeom prst="smileyFace">
            <a:avLst>
              <a:gd fmla="val 4653" name="adj"/>
            </a:avLst>
          </a:prstGeom>
          <a:solidFill>
            <a:srgbClr val="FFE5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1"/>
          <p:cNvSpPr/>
          <p:nvPr/>
        </p:nvSpPr>
        <p:spPr>
          <a:xfrm>
            <a:off x="1865750" y="4332900"/>
            <a:ext cx="430200" cy="470700"/>
          </a:xfrm>
          <a:prstGeom prst="smileyFace">
            <a:avLst>
              <a:gd fmla="val 4653" name="adj"/>
            </a:avLst>
          </a:prstGeom>
          <a:solidFill>
            <a:srgbClr val="FFE5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1"/>
          <p:cNvSpPr/>
          <p:nvPr/>
        </p:nvSpPr>
        <p:spPr>
          <a:xfrm rot="2700000">
            <a:off x="1974420" y="1493331"/>
            <a:ext cx="630338" cy="568480"/>
          </a:xfrm>
          <a:prstGeom prst="cloud">
            <a:avLst/>
          </a:prstGeom>
          <a:solidFill>
            <a:srgbClr val="D0E0E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1"/>
          <p:cNvSpPr/>
          <p:nvPr/>
        </p:nvSpPr>
        <p:spPr>
          <a:xfrm rot="2850558">
            <a:off x="2048880" y="3288484"/>
            <a:ext cx="481424" cy="508632"/>
          </a:xfrm>
          <a:prstGeom prst="cloud">
            <a:avLst/>
          </a:prstGeom>
          <a:solidFill>
            <a:srgbClr val="D0E0E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265500" y="332500"/>
            <a:ext cx="4045200" cy="110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POV</a:t>
            </a:r>
            <a:endParaRPr/>
          </a:p>
        </p:txBody>
      </p:sp>
      <p:sp>
        <p:nvSpPr>
          <p:cNvPr id="99" name="Google Shape;99;p1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b="1" lang="en">
                <a:solidFill>
                  <a:schemeClr val="accent1"/>
                </a:solidFill>
              </a:rPr>
              <a:t>We met</a:t>
            </a:r>
            <a:r>
              <a:rPr lang="en"/>
              <a:t> Claire, a tech professional in Scotland who stopped volunteering when she had to balance volunteering with working</a:t>
            </a:r>
            <a:endParaRPr/>
          </a:p>
          <a:p>
            <a:pPr indent="0" lvl="0" marL="0" rtl="0" algn="l">
              <a:spcBef>
                <a:spcPts val="1200"/>
              </a:spcBef>
              <a:spcAft>
                <a:spcPts val="0"/>
              </a:spcAft>
              <a:buNone/>
            </a:pPr>
            <a:r>
              <a:rPr b="1" lang="en">
                <a:solidFill>
                  <a:schemeClr val="accent1"/>
                </a:solidFill>
              </a:rPr>
              <a:t>We were surprised</a:t>
            </a:r>
            <a:r>
              <a:rPr lang="en"/>
              <a:t> to realize how practical her volunteering efforts were. They needed to come easy to her.</a:t>
            </a:r>
            <a:endParaRPr/>
          </a:p>
          <a:p>
            <a:pPr indent="0" lvl="0" marL="0" rtl="0" algn="l">
              <a:spcBef>
                <a:spcPts val="1200"/>
              </a:spcBef>
              <a:spcAft>
                <a:spcPts val="0"/>
              </a:spcAft>
              <a:buNone/>
            </a:pPr>
            <a:r>
              <a:rPr b="1" lang="en">
                <a:solidFill>
                  <a:schemeClr val="accent1"/>
                </a:solidFill>
              </a:rPr>
              <a:t>We wonder</a:t>
            </a:r>
            <a:r>
              <a:rPr lang="en"/>
              <a:t> if this means Claire volunteers only if opportunities are required or extremely accessible</a:t>
            </a:r>
            <a:endParaRPr/>
          </a:p>
          <a:p>
            <a:pPr indent="0" lvl="0" marL="0" rtl="0" algn="l">
              <a:spcBef>
                <a:spcPts val="1200"/>
              </a:spcBef>
              <a:spcAft>
                <a:spcPts val="1200"/>
              </a:spcAft>
              <a:buNone/>
            </a:pPr>
            <a:r>
              <a:rPr b="1" lang="en">
                <a:solidFill>
                  <a:schemeClr val="accent1"/>
                </a:solidFill>
              </a:rPr>
              <a:t>It would be game changing</a:t>
            </a:r>
            <a:r>
              <a:rPr lang="en"/>
              <a:t> to increase the accessibility of opportunities for people like Claire</a:t>
            </a:r>
            <a:endParaRPr/>
          </a:p>
        </p:txBody>
      </p:sp>
      <p:pic>
        <p:nvPicPr>
          <p:cNvPr id="100" name="Google Shape;100;p17"/>
          <p:cNvPicPr preferRelativeResize="0"/>
          <p:nvPr/>
        </p:nvPicPr>
        <p:blipFill>
          <a:blip r:embed="rId3">
            <a:alphaModFix/>
          </a:blip>
          <a:stretch>
            <a:fillRect/>
          </a:stretch>
        </p:blipFill>
        <p:spPr>
          <a:xfrm>
            <a:off x="891600" y="1626300"/>
            <a:ext cx="2793000" cy="27930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2"/>
          <p:cNvSpPr txBox="1"/>
          <p:nvPr>
            <p:ph idx="1" type="body"/>
          </p:nvPr>
        </p:nvSpPr>
        <p:spPr>
          <a:xfrm>
            <a:off x="311700" y="6442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Pros</a:t>
            </a:r>
            <a:endParaRPr b="1" sz="2400">
              <a:solidFill>
                <a:schemeClr val="accent1"/>
              </a:solidFill>
            </a:endParaRPr>
          </a:p>
          <a:p>
            <a:pPr indent="-317500" lvl="0" marL="457200" rtl="0" algn="l">
              <a:spcBef>
                <a:spcPts val="1200"/>
              </a:spcBef>
              <a:spcAft>
                <a:spcPts val="0"/>
              </a:spcAft>
              <a:buSzPts val="1400"/>
              <a:buChar char="●"/>
            </a:pPr>
            <a:r>
              <a:rPr lang="en"/>
              <a:t>Good knowledge of </a:t>
            </a:r>
            <a:r>
              <a:rPr b="1" lang="en">
                <a:solidFill>
                  <a:schemeClr val="accent3"/>
                </a:solidFill>
              </a:rPr>
              <a:t>work culture and colleagues</a:t>
            </a:r>
            <a:r>
              <a:rPr lang="en"/>
              <a:t> at the NGOs from reviews</a:t>
            </a:r>
            <a:endParaRPr/>
          </a:p>
          <a:p>
            <a:pPr indent="-317500" lvl="0" marL="457200" rtl="0" algn="l">
              <a:spcBef>
                <a:spcPts val="1200"/>
              </a:spcBef>
              <a:spcAft>
                <a:spcPts val="0"/>
              </a:spcAft>
              <a:buSzPts val="1400"/>
              <a:buChar char="●"/>
            </a:pPr>
            <a:r>
              <a:rPr lang="en"/>
              <a:t>Users</a:t>
            </a:r>
            <a:r>
              <a:rPr b="1" lang="en">
                <a:solidFill>
                  <a:schemeClr val="accent3"/>
                </a:solidFill>
              </a:rPr>
              <a:t> Trusted</a:t>
            </a:r>
            <a:r>
              <a:rPr lang="en"/>
              <a:t> the NGOs more if told the reviews were from real volunteers</a:t>
            </a:r>
            <a:endParaRPr/>
          </a:p>
          <a:p>
            <a:pPr indent="-317500" lvl="0" marL="457200" rtl="0" algn="l">
              <a:spcBef>
                <a:spcPts val="1200"/>
              </a:spcBef>
              <a:spcAft>
                <a:spcPts val="0"/>
              </a:spcAft>
              <a:buSzPts val="1400"/>
              <a:buChar char="●"/>
            </a:pPr>
            <a:r>
              <a:rPr lang="en"/>
              <a:t>Users felt more </a:t>
            </a:r>
            <a:r>
              <a:rPr b="1" lang="en">
                <a:solidFill>
                  <a:schemeClr val="accent3"/>
                </a:solidFill>
              </a:rPr>
              <a:t>motivated</a:t>
            </a:r>
            <a:r>
              <a:rPr lang="en"/>
              <a:t> to volunteer at the highly-rated NGOs</a:t>
            </a:r>
            <a:endParaRPr/>
          </a:p>
          <a:p>
            <a:pPr indent="-317500" lvl="0" marL="457200" rtl="0" algn="l">
              <a:spcBef>
                <a:spcPts val="1200"/>
              </a:spcBef>
              <a:spcAft>
                <a:spcPts val="0"/>
              </a:spcAft>
              <a:buSzPts val="1400"/>
              <a:buChar char="●"/>
            </a:pPr>
            <a:r>
              <a:rPr lang="en"/>
              <a:t>Reviews were viewed as more </a:t>
            </a:r>
            <a:r>
              <a:rPr b="1" lang="en">
                <a:solidFill>
                  <a:schemeClr val="accent3"/>
                </a:solidFill>
              </a:rPr>
              <a:t>important</a:t>
            </a:r>
            <a:r>
              <a:rPr lang="en"/>
              <a:t> than the descriptions</a:t>
            </a:r>
            <a:endParaRPr/>
          </a:p>
          <a:p>
            <a:pPr indent="-317500" lvl="0" marL="457200" rtl="0" algn="l">
              <a:spcBef>
                <a:spcPts val="1200"/>
              </a:spcBef>
              <a:spcAft>
                <a:spcPts val="1200"/>
              </a:spcAft>
              <a:buSzPts val="1400"/>
              <a:buChar char="●"/>
            </a:pPr>
            <a:r>
              <a:rPr lang="en"/>
              <a:t>Reviews </a:t>
            </a:r>
            <a:r>
              <a:rPr b="1" lang="en">
                <a:solidFill>
                  <a:schemeClr val="accent3"/>
                </a:solidFill>
              </a:rPr>
              <a:t>impacted</a:t>
            </a:r>
            <a:r>
              <a:rPr lang="en"/>
              <a:t> the user’s decisions of going to an NGO or not heavily</a:t>
            </a:r>
            <a:endParaRPr/>
          </a:p>
        </p:txBody>
      </p:sp>
      <p:sp>
        <p:nvSpPr>
          <p:cNvPr id="409" name="Google Shape;409;p62"/>
          <p:cNvSpPr txBox="1"/>
          <p:nvPr>
            <p:ph idx="2" type="body"/>
          </p:nvPr>
        </p:nvSpPr>
        <p:spPr>
          <a:xfrm>
            <a:off x="4832400" y="6441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Cons</a:t>
            </a:r>
            <a:endParaRPr b="1" sz="2400">
              <a:solidFill>
                <a:schemeClr val="accent1"/>
              </a:solidFill>
            </a:endParaRPr>
          </a:p>
          <a:p>
            <a:pPr indent="-336550" lvl="0" marL="457200" rtl="0" algn="l">
              <a:spcBef>
                <a:spcPts val="1200"/>
              </a:spcBef>
              <a:spcAft>
                <a:spcPts val="0"/>
              </a:spcAft>
              <a:buSzPts val="1700"/>
              <a:buChar char="●"/>
            </a:pPr>
            <a:r>
              <a:rPr lang="en"/>
              <a:t>Users may </a:t>
            </a:r>
            <a:r>
              <a:rPr b="1" lang="en">
                <a:solidFill>
                  <a:srgbClr val="980000"/>
                </a:solidFill>
              </a:rPr>
              <a:t>doubt</a:t>
            </a:r>
            <a:r>
              <a:rPr lang="en"/>
              <a:t> whether the reviews are from </a:t>
            </a:r>
            <a:r>
              <a:rPr b="1" lang="en">
                <a:solidFill>
                  <a:srgbClr val="980000"/>
                </a:solidFill>
              </a:rPr>
              <a:t>true volunteers</a:t>
            </a:r>
            <a:r>
              <a:rPr lang="en"/>
              <a:t> if the website is not well-established</a:t>
            </a:r>
            <a:endParaRPr/>
          </a:p>
          <a:p>
            <a:pPr indent="-317500" lvl="0" marL="457200" rtl="0" algn="l">
              <a:spcBef>
                <a:spcPts val="1200"/>
              </a:spcBef>
              <a:spcAft>
                <a:spcPts val="1200"/>
              </a:spcAft>
              <a:buSzPts val="1400"/>
              <a:buChar char="●"/>
            </a:pPr>
            <a:r>
              <a:rPr lang="en"/>
              <a:t>Users definitely don’t volunteer at the NGOs with </a:t>
            </a:r>
            <a:r>
              <a:rPr b="1" lang="en">
                <a:solidFill>
                  <a:srgbClr val="980000"/>
                </a:solidFill>
              </a:rPr>
              <a:t>terrible reviews</a:t>
            </a:r>
            <a:r>
              <a:rPr lang="en"/>
              <a:t>, so we need to make sure the reviews are not biased or we screen out haters who attack with no reason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3"/>
          <p:cNvSpPr txBox="1"/>
          <p:nvPr>
            <p:ph idx="2" type="body"/>
          </p:nvPr>
        </p:nvSpPr>
        <p:spPr>
          <a:xfrm>
            <a:off x="381350" y="774525"/>
            <a:ext cx="3837000" cy="40338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rPr b="1" lang="en" sz="2400">
                <a:solidFill>
                  <a:schemeClr val="accent1"/>
                </a:solidFill>
              </a:rPr>
              <a:t>Surprise</a:t>
            </a:r>
            <a:endParaRPr b="1" sz="2400">
              <a:solidFill>
                <a:schemeClr val="accent1"/>
              </a:solidFill>
            </a:endParaRPr>
          </a:p>
          <a:p>
            <a:pPr indent="0" lvl="0" marL="0" rtl="0" algn="ctr">
              <a:spcBef>
                <a:spcPts val="1200"/>
              </a:spcBef>
              <a:spcAft>
                <a:spcPts val="0"/>
              </a:spcAft>
              <a:buNone/>
            </a:pPr>
            <a:r>
              <a:t/>
            </a:r>
            <a:endParaRPr b="1" sz="2400">
              <a:solidFill>
                <a:schemeClr val="accent1"/>
              </a:solidFill>
            </a:endParaRPr>
          </a:p>
          <a:p>
            <a:pPr indent="-334327" lvl="0" marL="457200" rtl="0" algn="l">
              <a:spcBef>
                <a:spcPts val="1200"/>
              </a:spcBef>
              <a:spcAft>
                <a:spcPts val="0"/>
              </a:spcAft>
              <a:buClr>
                <a:schemeClr val="dk1"/>
              </a:buClr>
              <a:buSzPct val="100000"/>
              <a:buChar char="●"/>
            </a:pPr>
            <a:r>
              <a:rPr lang="en">
                <a:solidFill>
                  <a:schemeClr val="dk1"/>
                </a:solidFill>
              </a:rPr>
              <a:t>When the rating of an NGO is 3.7/5 and reviews of are overall positive with some negatives, users feel less likely to work there than when there was no review at all</a:t>
            </a:r>
            <a:endParaRPr>
              <a:solidFill>
                <a:schemeClr val="dk1"/>
              </a:solidFill>
            </a:endParaRPr>
          </a:p>
          <a:p>
            <a:pPr indent="0" lvl="0" marL="0" rtl="0" algn="l">
              <a:spcBef>
                <a:spcPts val="1200"/>
              </a:spcBef>
              <a:spcAft>
                <a:spcPts val="0"/>
              </a:spcAft>
              <a:buNone/>
            </a:pPr>
            <a:r>
              <a:rPr lang="en" sz="1071">
                <a:solidFill>
                  <a:srgbClr val="434343"/>
                </a:solidFill>
              </a:rPr>
              <a:t>Example review: "Volunteering here was pretty fun! Got to know some great staff members and help out some sick puppies. Wish I had a bit more training but all around a solid experience." </a:t>
            </a:r>
            <a:endParaRPr sz="1071">
              <a:solidFill>
                <a:srgbClr val="434343"/>
              </a:solidFill>
            </a:endParaRPr>
          </a:p>
          <a:p>
            <a:pPr indent="0" lvl="0" marL="457200" rtl="0" algn="l">
              <a:spcBef>
                <a:spcPts val="1200"/>
              </a:spcBef>
              <a:spcAft>
                <a:spcPts val="1200"/>
              </a:spcAft>
              <a:buNone/>
            </a:pPr>
            <a:r>
              <a:rPr lang="en"/>
              <a:t>when “volunteering” </a:t>
            </a:r>
            <a:endParaRPr/>
          </a:p>
        </p:txBody>
      </p:sp>
      <p:sp>
        <p:nvSpPr>
          <p:cNvPr id="415" name="Google Shape;415;p63"/>
          <p:cNvSpPr txBox="1"/>
          <p:nvPr>
            <p:ph idx="4294967295" type="body"/>
          </p:nvPr>
        </p:nvSpPr>
        <p:spPr>
          <a:xfrm>
            <a:off x="4728475" y="6545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lt1"/>
                </a:solidFill>
              </a:rPr>
              <a:t>Learning</a:t>
            </a:r>
            <a:endParaRPr b="1" sz="2400">
              <a:solidFill>
                <a:schemeClr val="lt1"/>
              </a:solidFill>
            </a:endParaRPr>
          </a:p>
          <a:p>
            <a:pPr indent="0" lvl="0" marL="0" rtl="0" algn="ctr">
              <a:spcBef>
                <a:spcPts val="1200"/>
              </a:spcBef>
              <a:spcAft>
                <a:spcPts val="0"/>
              </a:spcAft>
              <a:buNone/>
            </a:pPr>
            <a:r>
              <a:t/>
            </a:r>
            <a:endParaRPr b="1" sz="2400">
              <a:solidFill>
                <a:schemeClr val="accent1"/>
              </a:solidFill>
            </a:endParaRPr>
          </a:p>
          <a:p>
            <a:pPr indent="-336550" lvl="0" marL="457200" rtl="0" algn="l">
              <a:spcBef>
                <a:spcPts val="1200"/>
              </a:spcBef>
              <a:spcAft>
                <a:spcPts val="1200"/>
              </a:spcAft>
              <a:buSzPts val="1700"/>
              <a:buChar char="●"/>
            </a:pPr>
            <a:r>
              <a:rPr lang="en">
                <a:solidFill>
                  <a:schemeClr val="lt1"/>
                </a:solidFill>
              </a:rPr>
              <a:t>Users may want to volunteer at a place with very positive reviews but not the ones with </a:t>
            </a:r>
            <a:r>
              <a:rPr b="1" lang="en">
                <a:solidFill>
                  <a:srgbClr val="980000"/>
                </a:solidFill>
              </a:rPr>
              <a:t>mixed reviews</a:t>
            </a:r>
            <a:r>
              <a:rPr lang="en">
                <a:solidFill>
                  <a:schemeClr val="lt1"/>
                </a:solidFill>
              </a:rPr>
              <a:t>, even when most of them are positive.</a:t>
            </a:r>
            <a:endParaRPr b="1">
              <a:solidFill>
                <a:schemeClr val="accen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4"/>
          <p:cNvSpPr txBox="1"/>
          <p:nvPr>
            <p:ph idx="1" type="body"/>
          </p:nvPr>
        </p:nvSpPr>
        <p:spPr>
          <a:xfrm>
            <a:off x="332550" y="2015825"/>
            <a:ext cx="3999900" cy="2563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sz="2400">
                <a:solidFill>
                  <a:schemeClr val="accent1"/>
                </a:solidFill>
              </a:rPr>
              <a:t>Validity</a:t>
            </a:r>
            <a:endParaRPr b="1" sz="2400">
              <a:solidFill>
                <a:schemeClr val="accent1"/>
              </a:solidFill>
            </a:endParaRPr>
          </a:p>
          <a:p>
            <a:pPr indent="0" lvl="0" marL="0" rtl="0" algn="ctr">
              <a:spcBef>
                <a:spcPts val="1200"/>
              </a:spcBef>
              <a:spcAft>
                <a:spcPts val="0"/>
              </a:spcAft>
              <a:buNone/>
            </a:pPr>
            <a:r>
              <a:t/>
            </a:r>
            <a:endParaRPr b="1" sz="2400">
              <a:solidFill>
                <a:schemeClr val="accent1"/>
              </a:solidFill>
            </a:endParaRPr>
          </a:p>
          <a:p>
            <a:pPr indent="0" lvl="0" marL="0" rtl="0" algn="ctr">
              <a:spcBef>
                <a:spcPts val="1200"/>
              </a:spcBef>
              <a:spcAft>
                <a:spcPts val="0"/>
              </a:spcAft>
              <a:buNone/>
            </a:pPr>
            <a:r>
              <a:rPr lang="en" sz="2200"/>
              <a:t>Overall </a:t>
            </a:r>
            <a:r>
              <a:rPr b="1" lang="en" sz="2200">
                <a:solidFill>
                  <a:schemeClr val="accent3"/>
                </a:solidFill>
              </a:rPr>
              <a:t>positive</a:t>
            </a:r>
            <a:r>
              <a:rPr lang="en" sz="2200"/>
              <a:t> responses</a:t>
            </a:r>
            <a:endParaRPr sz="2200"/>
          </a:p>
          <a:p>
            <a:pPr indent="0" lvl="0" marL="0" rtl="0" algn="ctr">
              <a:spcBef>
                <a:spcPts val="1200"/>
              </a:spcBef>
              <a:spcAft>
                <a:spcPts val="1200"/>
              </a:spcAft>
              <a:buNone/>
            </a:pPr>
            <a:r>
              <a:rPr lang="en" sz="2200"/>
              <a:t>Must </a:t>
            </a:r>
            <a:r>
              <a:rPr b="1" lang="en" sz="2200">
                <a:solidFill>
                  <a:srgbClr val="980000"/>
                </a:solidFill>
              </a:rPr>
              <a:t>rethink</a:t>
            </a:r>
            <a:r>
              <a:rPr lang="en" sz="2200"/>
              <a:t> how users interpret negative reviews </a:t>
            </a:r>
            <a:endParaRPr sz="2200"/>
          </a:p>
        </p:txBody>
      </p:sp>
      <p:sp>
        <p:nvSpPr>
          <p:cNvPr id="421" name="Google Shape;421;p64"/>
          <p:cNvSpPr txBox="1"/>
          <p:nvPr>
            <p:ph idx="2" type="body"/>
          </p:nvPr>
        </p:nvSpPr>
        <p:spPr>
          <a:xfrm>
            <a:off x="4832400" y="2015825"/>
            <a:ext cx="3999900" cy="273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New assumptions</a:t>
            </a:r>
            <a:endParaRPr b="1" sz="2400">
              <a:solidFill>
                <a:schemeClr val="accent1"/>
              </a:solidFill>
            </a:endParaRPr>
          </a:p>
          <a:p>
            <a:pPr indent="0" lvl="0" marL="0" rtl="0" algn="l">
              <a:spcBef>
                <a:spcPts val="1200"/>
              </a:spcBef>
              <a:spcAft>
                <a:spcPts val="0"/>
              </a:spcAft>
              <a:buNone/>
            </a:pPr>
            <a:r>
              <a:t/>
            </a:r>
            <a:endParaRPr b="1">
              <a:solidFill>
                <a:schemeClr val="accent3"/>
              </a:solidFill>
            </a:endParaRPr>
          </a:p>
          <a:p>
            <a:pPr indent="-317500" lvl="0" marL="457200" rtl="0" algn="l">
              <a:spcBef>
                <a:spcPts val="1200"/>
              </a:spcBef>
              <a:spcAft>
                <a:spcPts val="0"/>
              </a:spcAft>
              <a:buSzPts val="1400"/>
              <a:buChar char="●"/>
            </a:pPr>
            <a:r>
              <a:rPr lang="en"/>
              <a:t>The impact of the reviews on users will change based on the </a:t>
            </a:r>
            <a:r>
              <a:rPr b="1" lang="en">
                <a:solidFill>
                  <a:schemeClr val="accent3"/>
                </a:solidFill>
              </a:rPr>
              <a:t>trustworthiness of the reviewer</a:t>
            </a:r>
            <a:r>
              <a:rPr lang="en"/>
              <a:t> that wrote them</a:t>
            </a:r>
            <a:endParaRPr/>
          </a:p>
          <a:p>
            <a:pPr indent="-317500" lvl="0" marL="457200" rtl="0" algn="l">
              <a:spcBef>
                <a:spcPts val="1200"/>
              </a:spcBef>
              <a:spcAft>
                <a:spcPts val="1200"/>
              </a:spcAft>
              <a:buSzPts val="1400"/>
              <a:buChar char="●"/>
            </a:pPr>
            <a:r>
              <a:rPr b="1" lang="en">
                <a:solidFill>
                  <a:schemeClr val="accent3"/>
                </a:solidFill>
              </a:rPr>
              <a:t>Images</a:t>
            </a:r>
            <a:r>
              <a:rPr lang="en"/>
              <a:t> of people volunteering at the NGO make them look more trustworthy</a:t>
            </a:r>
            <a:endParaRPr/>
          </a:p>
        </p:txBody>
      </p:sp>
      <p:sp>
        <p:nvSpPr>
          <p:cNvPr id="422" name="Google Shape;422;p64"/>
          <p:cNvSpPr txBox="1"/>
          <p:nvPr/>
        </p:nvSpPr>
        <p:spPr>
          <a:xfrm>
            <a:off x="332550" y="336000"/>
            <a:ext cx="84789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dk1"/>
                </a:solidFill>
                <a:latin typeface="Economica"/>
                <a:ea typeface="Economica"/>
                <a:cs typeface="Economica"/>
                <a:sym typeface="Economica"/>
              </a:rPr>
              <a:t>Assumption</a:t>
            </a:r>
            <a:r>
              <a:rPr lang="en" sz="3600">
                <a:solidFill>
                  <a:schemeClr val="dk1"/>
                </a:solidFill>
                <a:latin typeface="Economica"/>
                <a:ea typeface="Economica"/>
                <a:cs typeface="Economica"/>
                <a:sym typeface="Economica"/>
              </a:rPr>
              <a:t>: Other volunteers’ reviews will attract new people to volunteer at certain NGOs</a:t>
            </a:r>
            <a:endParaRPr sz="3600">
              <a:solidFill>
                <a:schemeClr val="dk1"/>
              </a:solidFill>
              <a:latin typeface="Economica"/>
              <a:ea typeface="Economica"/>
              <a:cs typeface="Economica"/>
              <a:sym typeface="Economica"/>
            </a:endParaRPr>
          </a:p>
          <a:p>
            <a:pPr indent="0" lvl="0" marL="0" rtl="0" algn="ctr">
              <a:spcBef>
                <a:spcPts val="0"/>
              </a:spcBef>
              <a:spcAft>
                <a:spcPts val="0"/>
              </a:spcAft>
              <a:buNone/>
            </a:pPr>
            <a:r>
              <a:t/>
            </a:r>
            <a:endParaRPr sz="3600">
              <a:solidFill>
                <a:schemeClr val="dk1"/>
              </a:solidFill>
              <a:latin typeface="Economica"/>
              <a:ea typeface="Economica"/>
              <a:cs typeface="Economica"/>
              <a:sym typeface="Economica"/>
            </a:endParaRPr>
          </a:p>
        </p:txBody>
      </p:sp>
      <p:cxnSp>
        <p:nvCxnSpPr>
          <p:cNvPr id="423" name="Google Shape;423;p64"/>
          <p:cNvCxnSpPr/>
          <p:nvPr/>
        </p:nvCxnSpPr>
        <p:spPr>
          <a:xfrm>
            <a:off x="4592775" y="1911925"/>
            <a:ext cx="0" cy="2836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5"/>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Evaluating </a:t>
            </a:r>
            <a:r>
              <a:rPr lang="en"/>
              <a:t>Solutions</a:t>
            </a:r>
            <a:endParaRPr sz="28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6"/>
          <p:cNvSpPr txBox="1"/>
          <p:nvPr>
            <p:ph type="title"/>
          </p:nvPr>
        </p:nvSpPr>
        <p:spPr>
          <a:xfrm>
            <a:off x="490250" y="450150"/>
            <a:ext cx="83316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b="1">
              <a:solidFill>
                <a:schemeClr val="accent1"/>
              </a:solidFill>
            </a:endParaRPr>
          </a:p>
          <a:p>
            <a:pPr indent="0" lvl="0" marL="0" rtl="0" algn="l">
              <a:spcBef>
                <a:spcPts val="0"/>
              </a:spcBef>
              <a:spcAft>
                <a:spcPts val="0"/>
              </a:spcAft>
              <a:buNone/>
            </a:pPr>
            <a:r>
              <a:rPr b="1" lang="en">
                <a:solidFill>
                  <a:schemeClr val="accent1"/>
                </a:solidFill>
              </a:rPr>
              <a:t>Which solution would best solve our problem?</a:t>
            </a:r>
            <a:endParaRPr b="1">
              <a:solidFill>
                <a:schemeClr val="accent1"/>
              </a:solidFill>
            </a:endParaRPr>
          </a:p>
          <a:p>
            <a:pPr indent="0" lvl="0" marL="0" rtl="0" algn="ctr">
              <a:spcBef>
                <a:spcPts val="0"/>
              </a:spcBef>
              <a:spcAft>
                <a:spcPts val="0"/>
              </a:spcAft>
              <a:buNone/>
            </a:pPr>
            <a:r>
              <a:t/>
            </a:r>
            <a:endParaRPr sz="4000"/>
          </a:p>
          <a:p>
            <a:pPr indent="0" lvl="0" marL="0" rtl="0" algn="ctr">
              <a:spcBef>
                <a:spcPts val="0"/>
              </a:spcBef>
              <a:spcAft>
                <a:spcPts val="0"/>
              </a:spcAft>
              <a:buClr>
                <a:schemeClr val="dk1"/>
              </a:buClr>
              <a:buSzPct val="27500"/>
              <a:buFont typeface="Arial"/>
              <a:buNone/>
            </a:pPr>
            <a:r>
              <a:rPr lang="en" sz="4000"/>
              <a:t>An app that allows people to complete small tasks for NGOs in their spare time</a:t>
            </a:r>
            <a:endParaRPr b="1">
              <a:solidFill>
                <a:schemeClr val="accent1"/>
              </a:solidFill>
            </a:endParaRPr>
          </a:p>
          <a:p>
            <a:pPr indent="0" lvl="0" marL="0" rtl="0" algn="l">
              <a:spcBef>
                <a:spcPts val="0"/>
              </a:spcBef>
              <a:spcAft>
                <a:spcPts val="0"/>
              </a:spcAft>
              <a:buNone/>
            </a:pPr>
            <a:r>
              <a:t/>
            </a:r>
            <a:endParaRPr b="1">
              <a:solidFill>
                <a:schemeClr val="accent1"/>
              </a:solidFill>
            </a:endParaRPr>
          </a:p>
          <a:p>
            <a:pPr indent="0" lvl="0" marL="0" rtl="0" algn="l">
              <a:spcBef>
                <a:spcPts val="0"/>
              </a:spcBef>
              <a:spcAft>
                <a:spcPts val="0"/>
              </a:spcAft>
              <a:buNone/>
            </a:pPr>
            <a:r>
              <a:t/>
            </a:r>
            <a:endParaRPr b="1">
              <a:solidFill>
                <a:schemeClr val="accent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7"/>
          <p:cNvSpPr txBox="1"/>
          <p:nvPr>
            <p:ph type="title"/>
          </p:nvPr>
        </p:nvSpPr>
        <p:spPr>
          <a:xfrm>
            <a:off x="490250" y="450150"/>
            <a:ext cx="83316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b="1">
              <a:solidFill>
                <a:schemeClr val="accent1"/>
              </a:solidFill>
            </a:endParaRPr>
          </a:p>
          <a:p>
            <a:pPr indent="0" lvl="0" marL="0" rtl="0" algn="l">
              <a:spcBef>
                <a:spcPts val="0"/>
              </a:spcBef>
              <a:spcAft>
                <a:spcPts val="0"/>
              </a:spcAft>
              <a:buNone/>
            </a:pPr>
            <a:r>
              <a:rPr b="1" lang="en">
                <a:solidFill>
                  <a:schemeClr val="accent1"/>
                </a:solidFill>
              </a:rPr>
              <a:t>Why?</a:t>
            </a:r>
            <a:endParaRPr b="1">
              <a:solidFill>
                <a:schemeClr val="accent1"/>
              </a:solidFill>
            </a:endParaRPr>
          </a:p>
          <a:p>
            <a:pPr indent="0" lvl="0" marL="0" rtl="0" algn="ctr">
              <a:spcBef>
                <a:spcPts val="0"/>
              </a:spcBef>
              <a:spcAft>
                <a:spcPts val="0"/>
              </a:spcAft>
              <a:buNone/>
            </a:pPr>
            <a:r>
              <a:t/>
            </a:r>
            <a:endParaRPr sz="4000"/>
          </a:p>
          <a:p>
            <a:pPr indent="0" lvl="0" marL="0" rtl="0" algn="ctr">
              <a:spcBef>
                <a:spcPts val="0"/>
              </a:spcBef>
              <a:spcAft>
                <a:spcPts val="0"/>
              </a:spcAft>
              <a:buNone/>
            </a:pPr>
            <a:r>
              <a:rPr lang="en" sz="4000"/>
              <a:t>It </a:t>
            </a:r>
            <a:r>
              <a:rPr lang="en" sz="4000"/>
              <a:t>leverages</a:t>
            </a:r>
            <a:r>
              <a:rPr lang="en" sz="4000"/>
              <a:t> technology to connect potential volunteers and organisations, empowers people to make the most of dull moments. </a:t>
            </a:r>
            <a:endParaRPr sz="4000"/>
          </a:p>
          <a:p>
            <a:pPr indent="0" lvl="0" marL="0" rtl="0" algn="ctr">
              <a:spcBef>
                <a:spcPts val="0"/>
              </a:spcBef>
              <a:spcAft>
                <a:spcPts val="0"/>
              </a:spcAft>
              <a:buNone/>
            </a:pPr>
            <a:r>
              <a:rPr lang="en" sz="4000"/>
              <a:t>Helps the organization with basic tasks and gives the users a sense of achievement.</a:t>
            </a:r>
            <a:endParaRPr b="1">
              <a:solidFill>
                <a:schemeClr val="accent1"/>
              </a:solidFill>
            </a:endParaRPr>
          </a:p>
          <a:p>
            <a:pPr indent="0" lvl="0" marL="0" rtl="0" algn="l">
              <a:spcBef>
                <a:spcPts val="0"/>
              </a:spcBef>
              <a:spcAft>
                <a:spcPts val="0"/>
              </a:spcAft>
              <a:buNone/>
            </a:pPr>
            <a:r>
              <a:t/>
            </a:r>
            <a:endParaRPr b="1">
              <a:solidFill>
                <a:schemeClr val="accent1"/>
              </a:solidFill>
            </a:endParaRPr>
          </a:p>
          <a:p>
            <a:pPr indent="0" lvl="0" marL="0" rtl="0" algn="l">
              <a:spcBef>
                <a:spcPts val="0"/>
              </a:spcBef>
              <a:spcAft>
                <a:spcPts val="0"/>
              </a:spcAft>
              <a:buNone/>
            </a:pPr>
            <a:r>
              <a:t/>
            </a:r>
            <a:endParaRPr b="1">
              <a:solidFill>
                <a:schemeClr val="accen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8"/>
          <p:cNvSpPr txBox="1"/>
          <p:nvPr>
            <p:ph type="title"/>
          </p:nvPr>
        </p:nvSpPr>
        <p:spPr>
          <a:xfrm>
            <a:off x="490250" y="450150"/>
            <a:ext cx="83316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b="1">
              <a:solidFill>
                <a:schemeClr val="accent1"/>
              </a:solidFill>
            </a:endParaRPr>
          </a:p>
          <a:p>
            <a:pPr indent="0" lvl="0" marL="0" rtl="0" algn="l">
              <a:spcBef>
                <a:spcPts val="0"/>
              </a:spcBef>
              <a:spcAft>
                <a:spcPts val="0"/>
              </a:spcAft>
              <a:buNone/>
            </a:pPr>
            <a:r>
              <a:rPr b="1" lang="en">
                <a:solidFill>
                  <a:schemeClr val="accent1"/>
                </a:solidFill>
              </a:rPr>
              <a:t>Which communities that might be interested in your solution does it leave out?</a:t>
            </a:r>
            <a:endParaRPr b="1">
              <a:solidFill>
                <a:schemeClr val="accent1"/>
              </a:solidFill>
            </a:endParaRPr>
          </a:p>
          <a:p>
            <a:pPr indent="0" lvl="0" marL="0" rtl="0" algn="l">
              <a:spcBef>
                <a:spcPts val="0"/>
              </a:spcBef>
              <a:spcAft>
                <a:spcPts val="0"/>
              </a:spcAft>
              <a:buNone/>
            </a:pPr>
            <a:r>
              <a:t/>
            </a:r>
            <a:endParaRPr sz="3444"/>
          </a:p>
          <a:p>
            <a:pPr indent="-425449" lvl="0" marL="457200" rtl="0" algn="l">
              <a:spcBef>
                <a:spcPts val="0"/>
              </a:spcBef>
              <a:spcAft>
                <a:spcPts val="0"/>
              </a:spcAft>
              <a:buSzPct val="100000"/>
              <a:buChar char="-"/>
            </a:pPr>
            <a:r>
              <a:rPr lang="en" sz="3444"/>
              <a:t>Those without digital devices</a:t>
            </a:r>
            <a:endParaRPr sz="3444"/>
          </a:p>
          <a:p>
            <a:pPr indent="-425449" lvl="0" marL="457200" rtl="0" algn="l">
              <a:spcBef>
                <a:spcPts val="0"/>
              </a:spcBef>
              <a:spcAft>
                <a:spcPts val="0"/>
              </a:spcAft>
              <a:buSzPct val="100000"/>
              <a:buChar char="-"/>
            </a:pPr>
            <a:r>
              <a:rPr lang="en" sz="3444"/>
              <a:t>Organisations that work with vulnerable populations and cannot outsource tasks in such a way</a:t>
            </a:r>
            <a:endParaRPr sz="3444"/>
          </a:p>
          <a:p>
            <a:pPr indent="-425449" lvl="0" marL="457200" rtl="0" algn="l">
              <a:spcBef>
                <a:spcPts val="0"/>
              </a:spcBef>
              <a:spcAft>
                <a:spcPts val="0"/>
              </a:spcAft>
              <a:buSzPct val="100000"/>
              <a:buChar char="-"/>
            </a:pPr>
            <a:r>
              <a:rPr lang="en" sz="3444"/>
              <a:t>Volunteers that can give more than a few minutes a day and want to significantly contribute to an organisation</a:t>
            </a:r>
            <a:endParaRPr sz="3444"/>
          </a:p>
          <a:p>
            <a:pPr indent="0" lvl="0" marL="0" rtl="0" algn="l">
              <a:spcBef>
                <a:spcPts val="0"/>
              </a:spcBef>
              <a:spcAft>
                <a:spcPts val="0"/>
              </a:spcAft>
              <a:buNone/>
            </a:pPr>
            <a:r>
              <a:t/>
            </a:r>
            <a:endParaRPr b="1">
              <a:solidFill>
                <a:schemeClr val="accen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9"/>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Summary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0"/>
          <p:cNvSpPr txBox="1"/>
          <p:nvPr>
            <p:ph idx="1" type="body"/>
          </p:nvPr>
        </p:nvSpPr>
        <p:spPr>
          <a:xfrm>
            <a:off x="311700" y="6442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Key Learnings</a:t>
            </a:r>
            <a:endParaRPr b="1" sz="2400">
              <a:solidFill>
                <a:schemeClr val="accent1"/>
              </a:solidFill>
            </a:endParaRPr>
          </a:p>
          <a:p>
            <a:pPr indent="-317500" lvl="0" marL="457200" rtl="0" algn="l">
              <a:spcBef>
                <a:spcPts val="1200"/>
              </a:spcBef>
              <a:spcAft>
                <a:spcPts val="0"/>
              </a:spcAft>
              <a:buSzPts val="1400"/>
              <a:buChar char="●"/>
            </a:pPr>
            <a:r>
              <a:rPr lang="en"/>
              <a:t>Prospective volunteers want as much information as possible.</a:t>
            </a:r>
            <a:endParaRPr/>
          </a:p>
          <a:p>
            <a:pPr indent="-317500" lvl="0" marL="457200" rtl="0" algn="l">
              <a:spcBef>
                <a:spcPts val="1000"/>
              </a:spcBef>
              <a:spcAft>
                <a:spcPts val="0"/>
              </a:spcAft>
              <a:buSzPts val="1400"/>
              <a:buChar char="●"/>
            </a:pPr>
            <a:r>
              <a:rPr lang="en"/>
              <a:t>Organisations want honesty about commitment from volunteers</a:t>
            </a:r>
            <a:endParaRPr/>
          </a:p>
          <a:p>
            <a:pPr indent="-317500" lvl="0" marL="457200" rtl="0" algn="l">
              <a:spcBef>
                <a:spcPts val="1000"/>
              </a:spcBef>
              <a:spcAft>
                <a:spcPts val="0"/>
              </a:spcAft>
              <a:buSzPts val="1400"/>
              <a:buChar char="●"/>
            </a:pPr>
            <a:r>
              <a:rPr lang="en"/>
              <a:t>Volunteers need an emotion connection to an organisation</a:t>
            </a:r>
            <a:endParaRPr/>
          </a:p>
          <a:p>
            <a:pPr indent="-317500" lvl="0" marL="457200" rtl="0" algn="l">
              <a:spcBef>
                <a:spcPts val="1000"/>
              </a:spcBef>
              <a:spcAft>
                <a:spcPts val="0"/>
              </a:spcAft>
              <a:buSzPts val="1400"/>
              <a:buChar char="●"/>
            </a:pPr>
            <a:r>
              <a:rPr lang="en"/>
              <a:t>Volunteers trust other volunteer’s account of their experience</a:t>
            </a:r>
            <a:endParaRPr/>
          </a:p>
        </p:txBody>
      </p:sp>
      <p:sp>
        <p:nvSpPr>
          <p:cNvPr id="454" name="Google Shape;454;p70"/>
          <p:cNvSpPr txBox="1"/>
          <p:nvPr>
            <p:ph idx="2" type="body"/>
          </p:nvPr>
        </p:nvSpPr>
        <p:spPr>
          <a:xfrm>
            <a:off x="4832400" y="644125"/>
            <a:ext cx="3999900" cy="39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accent1"/>
                </a:solidFill>
              </a:rPr>
              <a:t>Next steps</a:t>
            </a:r>
            <a:endParaRPr b="1" sz="2400">
              <a:solidFill>
                <a:schemeClr val="accent1"/>
              </a:solidFill>
            </a:endParaRPr>
          </a:p>
          <a:p>
            <a:pPr indent="-336550" lvl="0" marL="457200" rtl="0" algn="l">
              <a:spcBef>
                <a:spcPts val="1200"/>
              </a:spcBef>
              <a:spcAft>
                <a:spcPts val="0"/>
              </a:spcAft>
              <a:buSzPts val="1700"/>
              <a:buChar char="●"/>
            </a:pPr>
            <a:r>
              <a:rPr lang="en"/>
              <a:t>Test more assumptions - new and existing assumptions </a:t>
            </a:r>
            <a:endParaRPr/>
          </a:p>
          <a:p>
            <a:pPr indent="-317500" lvl="0" marL="457200" rtl="0" algn="l">
              <a:spcBef>
                <a:spcPts val="1200"/>
              </a:spcBef>
              <a:spcAft>
                <a:spcPts val="0"/>
              </a:spcAft>
              <a:buSzPts val="1400"/>
              <a:buChar char="●"/>
            </a:pPr>
            <a:r>
              <a:rPr lang="en"/>
              <a:t>Do market research on our solutions</a:t>
            </a:r>
            <a:endParaRPr/>
          </a:p>
          <a:p>
            <a:pPr indent="-317500" lvl="0" marL="457200" rtl="0" algn="l">
              <a:spcBef>
                <a:spcPts val="1200"/>
              </a:spcBef>
              <a:spcAft>
                <a:spcPts val="1200"/>
              </a:spcAft>
              <a:buSzPts val="1400"/>
              <a:buChar char="●"/>
            </a:pPr>
            <a:r>
              <a:rPr lang="en"/>
              <a:t>Try and include some already excluded communities into our solution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1"/>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Think about connections</a:t>
            </a:r>
            <a:endParaRPr/>
          </a:p>
          <a:p>
            <a:pPr indent="0" lvl="0" marL="0" rtl="0" algn="ctr">
              <a:spcBef>
                <a:spcPts val="0"/>
              </a:spcBef>
              <a:spcAft>
                <a:spcPts val="0"/>
              </a:spcAft>
              <a:buNone/>
            </a:pPr>
            <a:r>
              <a:rPr lang="en" sz="2800"/>
              <a:t>Additional Needfinding Interviews</a:t>
            </a:r>
            <a:endParaRPr sz="2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2"/>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Appendix</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Extra POVs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POV</a:t>
            </a:r>
            <a:endParaRPr/>
          </a:p>
        </p:txBody>
      </p:sp>
      <p:sp>
        <p:nvSpPr>
          <p:cNvPr id="475" name="Google Shape;475;p74"/>
          <p:cNvSpPr txBox="1"/>
          <p:nvPr>
            <p:ph idx="1" type="body"/>
          </p:nvPr>
        </p:nvSpPr>
        <p:spPr>
          <a:xfrm>
            <a:off x="311700" y="1225225"/>
            <a:ext cx="8167200" cy="33540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en">
                <a:solidFill>
                  <a:schemeClr val="accent1"/>
                </a:solidFill>
              </a:rPr>
              <a:t>We met </a:t>
            </a:r>
            <a:r>
              <a:rPr lang="en"/>
              <a:t>Claire, a tech consultant based in Scotland who did remote consulting for a local food bank. </a:t>
            </a:r>
            <a:endParaRPr/>
          </a:p>
          <a:p>
            <a:pPr indent="0" lvl="0" marL="0" marR="0" rtl="0" algn="l">
              <a:lnSpc>
                <a:spcPct val="115000"/>
              </a:lnSpc>
              <a:spcBef>
                <a:spcPts val="1200"/>
              </a:spcBef>
              <a:spcAft>
                <a:spcPts val="0"/>
              </a:spcAft>
              <a:buNone/>
            </a:pPr>
            <a:r>
              <a:rPr b="1" lang="en">
                <a:solidFill>
                  <a:schemeClr val="accent1"/>
                </a:solidFill>
              </a:rPr>
              <a:t>We were surprised</a:t>
            </a:r>
            <a:r>
              <a:rPr lang="en"/>
              <a:t> to realise how little she enjoyed the experience, which she attributed to a lack of social interaction.</a:t>
            </a:r>
            <a:endParaRPr/>
          </a:p>
          <a:p>
            <a:pPr indent="0" lvl="0" marL="0" marR="0" rtl="0" algn="l">
              <a:lnSpc>
                <a:spcPct val="115000"/>
              </a:lnSpc>
              <a:spcBef>
                <a:spcPts val="1200"/>
              </a:spcBef>
              <a:spcAft>
                <a:spcPts val="0"/>
              </a:spcAft>
              <a:buNone/>
            </a:pPr>
            <a:r>
              <a:rPr b="1" lang="en">
                <a:solidFill>
                  <a:schemeClr val="accent1"/>
                </a:solidFill>
              </a:rPr>
              <a:t>We wondered</a:t>
            </a:r>
            <a:r>
              <a:rPr lang="en"/>
              <a:t> if this means Claire connotes social interaction with a good, motivating volunteering experience. </a:t>
            </a:r>
            <a:endParaRPr/>
          </a:p>
          <a:p>
            <a:pPr indent="0" lvl="0" marL="0" marR="0" rtl="0" algn="l">
              <a:lnSpc>
                <a:spcPct val="115000"/>
              </a:lnSpc>
              <a:spcBef>
                <a:spcPts val="1200"/>
              </a:spcBef>
              <a:spcAft>
                <a:spcPts val="1200"/>
              </a:spcAft>
              <a:buNone/>
            </a:pPr>
            <a:r>
              <a:rPr b="1" lang="en">
                <a:solidFill>
                  <a:schemeClr val="accent1"/>
                </a:solidFill>
              </a:rPr>
              <a:t>It would be game changing</a:t>
            </a:r>
            <a:r>
              <a:rPr lang="en"/>
              <a:t> to provide her with volunteering opportunities that suit her preferences.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POV</a:t>
            </a:r>
            <a:endParaRPr/>
          </a:p>
        </p:txBody>
      </p:sp>
      <p:sp>
        <p:nvSpPr>
          <p:cNvPr id="481" name="Google Shape;481;p75"/>
          <p:cNvSpPr txBox="1"/>
          <p:nvPr>
            <p:ph idx="1" type="body"/>
          </p:nvPr>
        </p:nvSpPr>
        <p:spPr>
          <a:xfrm>
            <a:off x="311700" y="1225225"/>
            <a:ext cx="8167200" cy="3354000"/>
          </a:xfrm>
          <a:prstGeom prst="rect">
            <a:avLst/>
          </a:prstGeom>
        </p:spPr>
        <p:txBody>
          <a:bodyPr anchorCtr="0" anchor="t" bIns="91425" lIns="91425" spcFirstLastPara="1" rIns="91425" wrap="square" tIns="91425">
            <a:normAutofit lnSpcReduction="10000"/>
          </a:bodyPr>
          <a:lstStyle/>
          <a:p>
            <a:pPr indent="0" lvl="0" marL="0" marR="0" rtl="0" algn="l">
              <a:lnSpc>
                <a:spcPct val="115000"/>
              </a:lnSpc>
              <a:spcBef>
                <a:spcPts val="0"/>
              </a:spcBef>
              <a:spcAft>
                <a:spcPts val="0"/>
              </a:spcAft>
              <a:buNone/>
            </a:pPr>
            <a:r>
              <a:rPr b="1" lang="en">
                <a:solidFill>
                  <a:schemeClr val="accent1"/>
                </a:solidFill>
              </a:rPr>
              <a:t>We met </a:t>
            </a:r>
            <a:r>
              <a:rPr lang="en"/>
              <a:t>Alisha, who started volunteering in high school and led a non-profit project herself</a:t>
            </a:r>
            <a:endParaRPr/>
          </a:p>
          <a:p>
            <a:pPr indent="0" lvl="0" marL="0" marR="0" rtl="0" algn="l">
              <a:lnSpc>
                <a:spcPct val="115000"/>
              </a:lnSpc>
              <a:spcBef>
                <a:spcPts val="1200"/>
              </a:spcBef>
              <a:spcAft>
                <a:spcPts val="0"/>
              </a:spcAft>
              <a:buNone/>
            </a:pPr>
            <a:r>
              <a:rPr b="1" lang="en">
                <a:solidFill>
                  <a:schemeClr val="accent1"/>
                </a:solidFill>
              </a:rPr>
              <a:t>We were surprised</a:t>
            </a:r>
            <a:r>
              <a:rPr lang="en"/>
              <a:t> to realize that she was so jaded by non-profit founders working on the same thing separately and applying for the same resources.</a:t>
            </a:r>
            <a:endParaRPr/>
          </a:p>
          <a:p>
            <a:pPr indent="0" lvl="0" marL="0" marR="0" rtl="0" algn="l">
              <a:lnSpc>
                <a:spcPct val="115000"/>
              </a:lnSpc>
              <a:spcBef>
                <a:spcPts val="1200"/>
              </a:spcBef>
              <a:spcAft>
                <a:spcPts val="0"/>
              </a:spcAft>
              <a:buNone/>
            </a:pPr>
            <a:r>
              <a:rPr b="1" lang="en">
                <a:solidFill>
                  <a:schemeClr val="accent1"/>
                </a:solidFill>
              </a:rPr>
              <a:t>We wondered</a:t>
            </a:r>
            <a:r>
              <a:rPr lang="en"/>
              <a:t> if this means Alisha thinks non-profit founders should collaborate on their projects to avoid wasting resources.</a:t>
            </a:r>
            <a:endParaRPr/>
          </a:p>
          <a:p>
            <a:pPr indent="0" lvl="0" marL="0" marR="0" rtl="0" algn="l">
              <a:lnSpc>
                <a:spcPct val="115000"/>
              </a:lnSpc>
              <a:spcBef>
                <a:spcPts val="1200"/>
              </a:spcBef>
              <a:spcAft>
                <a:spcPts val="1200"/>
              </a:spcAft>
              <a:buNone/>
            </a:pPr>
            <a:r>
              <a:rPr b="1" lang="en">
                <a:solidFill>
                  <a:schemeClr val="accent1"/>
                </a:solidFill>
              </a:rPr>
              <a:t>It would be game changing</a:t>
            </a:r>
            <a:r>
              <a:rPr lang="en"/>
              <a:t> to help non-profit founders with similar interests to find each other and encourage them to collaborate.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POV</a:t>
            </a:r>
            <a:endParaRPr/>
          </a:p>
        </p:txBody>
      </p:sp>
      <p:sp>
        <p:nvSpPr>
          <p:cNvPr id="487" name="Google Shape;487;p76"/>
          <p:cNvSpPr txBox="1"/>
          <p:nvPr>
            <p:ph idx="1" type="body"/>
          </p:nvPr>
        </p:nvSpPr>
        <p:spPr>
          <a:xfrm>
            <a:off x="311700" y="1225225"/>
            <a:ext cx="8167200" cy="3354000"/>
          </a:xfrm>
          <a:prstGeom prst="rect">
            <a:avLst/>
          </a:prstGeom>
        </p:spPr>
        <p:txBody>
          <a:bodyPr anchorCtr="0" anchor="t" bIns="91425" lIns="91425" spcFirstLastPara="1" rIns="91425" wrap="square" tIns="91425">
            <a:normAutofit lnSpcReduction="20000"/>
          </a:bodyPr>
          <a:lstStyle/>
          <a:p>
            <a:pPr indent="0" lvl="0" marL="0" marR="0" rtl="0" algn="l">
              <a:lnSpc>
                <a:spcPct val="115000"/>
              </a:lnSpc>
              <a:spcBef>
                <a:spcPts val="0"/>
              </a:spcBef>
              <a:spcAft>
                <a:spcPts val="0"/>
              </a:spcAft>
              <a:buNone/>
            </a:pPr>
            <a:r>
              <a:rPr b="1" lang="en">
                <a:solidFill>
                  <a:schemeClr val="accent1"/>
                </a:solidFill>
              </a:rPr>
              <a:t>We met </a:t>
            </a:r>
            <a:r>
              <a:rPr lang="en"/>
              <a:t>Alisha, </a:t>
            </a:r>
            <a:r>
              <a:rPr lang="en"/>
              <a:t>a Stanford coterm that founded her own non-profit whilst at high school.</a:t>
            </a:r>
            <a:endParaRPr/>
          </a:p>
          <a:p>
            <a:pPr indent="0" lvl="0" marL="0" marR="0" rtl="0" algn="l">
              <a:lnSpc>
                <a:spcPct val="115000"/>
              </a:lnSpc>
              <a:spcBef>
                <a:spcPts val="1200"/>
              </a:spcBef>
              <a:spcAft>
                <a:spcPts val="0"/>
              </a:spcAft>
              <a:buNone/>
            </a:pPr>
            <a:r>
              <a:rPr b="1" lang="en">
                <a:solidFill>
                  <a:schemeClr val="accent1"/>
                </a:solidFill>
              </a:rPr>
              <a:t>We were surprised</a:t>
            </a:r>
            <a:r>
              <a:rPr lang="en"/>
              <a:t> </a:t>
            </a:r>
            <a:r>
              <a:rPr lang="en"/>
              <a:t>to realise that although she started a grassroots organisation, she prefers contributing to established causes and doing policy work.</a:t>
            </a:r>
            <a:endParaRPr/>
          </a:p>
          <a:p>
            <a:pPr indent="0" lvl="0" marL="0" marR="0" rtl="0" algn="l">
              <a:lnSpc>
                <a:spcPct val="115000"/>
              </a:lnSpc>
              <a:spcBef>
                <a:spcPts val="1200"/>
              </a:spcBef>
              <a:spcAft>
                <a:spcPts val="0"/>
              </a:spcAft>
              <a:buNone/>
            </a:pPr>
            <a:r>
              <a:rPr b="1" lang="en">
                <a:solidFill>
                  <a:schemeClr val="accent1"/>
                </a:solidFill>
              </a:rPr>
              <a:t>We wondered</a:t>
            </a:r>
            <a:r>
              <a:rPr lang="en"/>
              <a:t> if this means Alisha’s new set of circumstances (being a Stanford student) have impacted the type of volunteering work she now prefers to do</a:t>
            </a:r>
            <a:endParaRPr/>
          </a:p>
          <a:p>
            <a:pPr indent="0" lvl="0" marL="0" marR="0" rtl="0" algn="l">
              <a:lnSpc>
                <a:spcPct val="115000"/>
              </a:lnSpc>
              <a:spcBef>
                <a:spcPts val="1200"/>
              </a:spcBef>
              <a:spcAft>
                <a:spcPts val="1200"/>
              </a:spcAft>
              <a:buNone/>
            </a:pPr>
            <a:r>
              <a:rPr b="1" lang="en">
                <a:solidFill>
                  <a:schemeClr val="accent1"/>
                </a:solidFill>
              </a:rPr>
              <a:t>It would be game changing</a:t>
            </a:r>
            <a:r>
              <a:rPr lang="en"/>
              <a:t> i</a:t>
            </a:r>
            <a:r>
              <a:rPr lang="en"/>
              <a:t>f Alisha could seamlessly transition into a different type of service (policy work).</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POV</a:t>
            </a:r>
            <a:endParaRPr/>
          </a:p>
        </p:txBody>
      </p:sp>
      <p:sp>
        <p:nvSpPr>
          <p:cNvPr id="493" name="Google Shape;493;p77"/>
          <p:cNvSpPr txBox="1"/>
          <p:nvPr>
            <p:ph idx="1" type="body"/>
          </p:nvPr>
        </p:nvSpPr>
        <p:spPr>
          <a:xfrm>
            <a:off x="311700" y="1225225"/>
            <a:ext cx="81672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accent1"/>
                </a:solidFill>
              </a:rPr>
              <a:t>We met</a:t>
            </a:r>
            <a:r>
              <a:rPr lang="en"/>
              <a:t> Manuela, a 23 y/o volunteer from Uruguay who repeatedly volunteers at impoverished neighborhoods with her church group</a:t>
            </a:r>
            <a:endParaRPr/>
          </a:p>
          <a:p>
            <a:pPr indent="0" lvl="0" marL="0" rtl="0" algn="l">
              <a:spcBef>
                <a:spcPts val="1200"/>
              </a:spcBef>
              <a:spcAft>
                <a:spcPts val="0"/>
              </a:spcAft>
              <a:buNone/>
            </a:pPr>
            <a:r>
              <a:rPr b="1" lang="en">
                <a:solidFill>
                  <a:schemeClr val="accent1"/>
                </a:solidFill>
              </a:rPr>
              <a:t>We were surprised</a:t>
            </a:r>
            <a:r>
              <a:rPr lang="en"/>
              <a:t> </a:t>
            </a:r>
            <a:r>
              <a:rPr lang="en"/>
              <a:t>to find Manuela only goes out to the neighborhood if her friends/congregation is going with her</a:t>
            </a:r>
            <a:endParaRPr/>
          </a:p>
          <a:p>
            <a:pPr indent="0" lvl="0" marL="0" rtl="0" algn="l">
              <a:spcBef>
                <a:spcPts val="1200"/>
              </a:spcBef>
              <a:spcAft>
                <a:spcPts val="0"/>
              </a:spcAft>
              <a:buNone/>
            </a:pPr>
            <a:r>
              <a:rPr b="1" lang="en">
                <a:solidFill>
                  <a:schemeClr val="accent1"/>
                </a:solidFill>
              </a:rPr>
              <a:t>We wonder</a:t>
            </a:r>
            <a:r>
              <a:rPr lang="en"/>
              <a:t> </a:t>
            </a:r>
            <a:r>
              <a:rPr lang="en"/>
              <a:t>if this means that she has trouble staying motivated to volunteer when not held accountable</a:t>
            </a:r>
            <a:endParaRPr/>
          </a:p>
          <a:p>
            <a:pPr indent="0" lvl="0" marL="0" rtl="0" algn="l">
              <a:spcBef>
                <a:spcPts val="1200"/>
              </a:spcBef>
              <a:spcAft>
                <a:spcPts val="1200"/>
              </a:spcAft>
              <a:buNone/>
            </a:pPr>
            <a:r>
              <a:rPr b="1" lang="en">
                <a:solidFill>
                  <a:schemeClr val="accent1"/>
                </a:solidFill>
              </a:rPr>
              <a:t>It would be game changing</a:t>
            </a:r>
            <a:r>
              <a:rPr lang="en"/>
              <a:t> </a:t>
            </a:r>
            <a:r>
              <a:rPr lang="en"/>
              <a:t>for her if we managed to find ways to motivate her volunteering efforts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POV</a:t>
            </a:r>
            <a:endParaRPr/>
          </a:p>
        </p:txBody>
      </p:sp>
      <p:sp>
        <p:nvSpPr>
          <p:cNvPr id="499" name="Google Shape;499;p78"/>
          <p:cNvSpPr txBox="1"/>
          <p:nvPr>
            <p:ph idx="1" type="body"/>
          </p:nvPr>
        </p:nvSpPr>
        <p:spPr>
          <a:xfrm>
            <a:off x="311700" y="1225225"/>
            <a:ext cx="8167200" cy="335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chemeClr val="accent1"/>
                </a:solidFill>
              </a:rPr>
              <a:t>We met</a:t>
            </a:r>
            <a:r>
              <a:rPr lang="en"/>
              <a:t> </a:t>
            </a:r>
            <a:r>
              <a:rPr lang="en"/>
              <a:t>Juan, a 57 year old businessman from Uruguay who founded Chicas Programadoras to help teach teenage girls to code and Involucrate to help connect volunteers with non-profit organizations</a:t>
            </a:r>
            <a:endParaRPr/>
          </a:p>
          <a:p>
            <a:pPr indent="0" lvl="0" marL="0" rtl="0" algn="l">
              <a:spcBef>
                <a:spcPts val="1200"/>
              </a:spcBef>
              <a:spcAft>
                <a:spcPts val="0"/>
              </a:spcAft>
              <a:buNone/>
            </a:pPr>
            <a:r>
              <a:rPr b="1" lang="en">
                <a:solidFill>
                  <a:schemeClr val="accent1"/>
                </a:solidFill>
              </a:rPr>
              <a:t>We were surprised</a:t>
            </a:r>
            <a:r>
              <a:rPr lang="en"/>
              <a:t> </a:t>
            </a:r>
            <a:r>
              <a:rPr lang="en"/>
              <a:t>to find that Chicas Programadoras focuses their efforts on Instagram to reach out to girls about participating in their clubs</a:t>
            </a:r>
            <a:endParaRPr/>
          </a:p>
          <a:p>
            <a:pPr indent="0" lvl="0" marL="0" rtl="0" algn="l">
              <a:spcBef>
                <a:spcPts val="1200"/>
              </a:spcBef>
              <a:spcAft>
                <a:spcPts val="0"/>
              </a:spcAft>
              <a:buNone/>
            </a:pPr>
            <a:r>
              <a:rPr b="1" lang="en">
                <a:solidFill>
                  <a:schemeClr val="accent1"/>
                </a:solidFill>
              </a:rPr>
              <a:t>We wonder</a:t>
            </a:r>
            <a:r>
              <a:rPr lang="en"/>
              <a:t> </a:t>
            </a:r>
            <a:r>
              <a:rPr lang="en"/>
              <a:t>if this means they are worried other conventional advertising routes will not reach young audiences</a:t>
            </a:r>
            <a:endParaRPr/>
          </a:p>
          <a:p>
            <a:pPr indent="0" lvl="0" marL="0" rtl="0" algn="l">
              <a:spcBef>
                <a:spcPts val="1200"/>
              </a:spcBef>
              <a:spcAft>
                <a:spcPts val="1200"/>
              </a:spcAft>
              <a:buNone/>
            </a:pPr>
            <a:r>
              <a:rPr b="1" lang="en">
                <a:solidFill>
                  <a:schemeClr val="accent1"/>
                </a:solidFill>
              </a:rPr>
              <a:t>It would be game changing</a:t>
            </a:r>
            <a:r>
              <a:rPr lang="en"/>
              <a:t> i</a:t>
            </a:r>
            <a:r>
              <a:rPr lang="en"/>
              <a:t>f we were able to help Chicas Programadoras adapt to their users needs for recruiting</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POV</a:t>
            </a:r>
            <a:endParaRPr/>
          </a:p>
        </p:txBody>
      </p:sp>
      <p:sp>
        <p:nvSpPr>
          <p:cNvPr id="505" name="Google Shape;505;p79"/>
          <p:cNvSpPr txBox="1"/>
          <p:nvPr>
            <p:ph idx="1" type="body"/>
          </p:nvPr>
        </p:nvSpPr>
        <p:spPr>
          <a:xfrm>
            <a:off x="311700" y="1225225"/>
            <a:ext cx="8167200" cy="335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chemeClr val="accent1"/>
                </a:solidFill>
              </a:rPr>
              <a:t>We met</a:t>
            </a:r>
            <a:r>
              <a:rPr lang="en"/>
              <a:t> Juan, a 57 year old businessman from Uruguay who founded Chicas Programadoras to help teach teenage girls to code and Involucrate to help connect volunteers with non-profit organizations</a:t>
            </a:r>
            <a:endParaRPr/>
          </a:p>
          <a:p>
            <a:pPr indent="0" lvl="0" marL="0" rtl="0" algn="l">
              <a:spcBef>
                <a:spcPts val="1200"/>
              </a:spcBef>
              <a:spcAft>
                <a:spcPts val="0"/>
              </a:spcAft>
              <a:buNone/>
            </a:pPr>
            <a:r>
              <a:rPr b="1" lang="en">
                <a:solidFill>
                  <a:schemeClr val="accent1"/>
                </a:solidFill>
              </a:rPr>
              <a:t>We were surprised</a:t>
            </a:r>
            <a:r>
              <a:rPr lang="en"/>
              <a:t> to find Juan spends most of his time nurturing the “mentor” community</a:t>
            </a:r>
            <a:endParaRPr/>
          </a:p>
          <a:p>
            <a:pPr indent="0" lvl="0" marL="0" rtl="0" algn="l">
              <a:spcBef>
                <a:spcPts val="1200"/>
              </a:spcBef>
              <a:spcAft>
                <a:spcPts val="0"/>
              </a:spcAft>
              <a:buNone/>
            </a:pPr>
            <a:r>
              <a:rPr b="1" lang="en">
                <a:solidFill>
                  <a:schemeClr val="accent1"/>
                </a:solidFill>
              </a:rPr>
              <a:t>We wonder</a:t>
            </a:r>
            <a:r>
              <a:rPr lang="en"/>
              <a:t> if this means a strong mentoring community encourages mentors to keep volunteering</a:t>
            </a:r>
            <a:endParaRPr/>
          </a:p>
          <a:p>
            <a:pPr indent="0" lvl="0" marL="0" rtl="0" algn="l">
              <a:spcBef>
                <a:spcPts val="1200"/>
              </a:spcBef>
              <a:spcAft>
                <a:spcPts val="1200"/>
              </a:spcAft>
              <a:buNone/>
            </a:pPr>
            <a:r>
              <a:rPr b="1" lang="en">
                <a:solidFill>
                  <a:schemeClr val="accent1"/>
                </a:solidFill>
              </a:rPr>
              <a:t>It would be game changing</a:t>
            </a:r>
            <a:r>
              <a:rPr lang="en"/>
              <a:t> if we were able to help Juan strengthen the bonds between the mentors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0"/>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HMW boards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81"/>
          <p:cNvPicPr preferRelativeResize="0"/>
          <p:nvPr/>
        </p:nvPicPr>
        <p:blipFill>
          <a:blip r:embed="rId3">
            <a:alphaModFix/>
          </a:blip>
          <a:stretch>
            <a:fillRect/>
          </a:stretch>
        </p:blipFill>
        <p:spPr>
          <a:xfrm>
            <a:off x="3826984" y="0"/>
            <a:ext cx="5317015" cy="5143500"/>
          </a:xfrm>
          <a:prstGeom prst="rect">
            <a:avLst/>
          </a:prstGeom>
          <a:noFill/>
          <a:ln>
            <a:noFill/>
          </a:ln>
        </p:spPr>
      </p:pic>
      <p:sp>
        <p:nvSpPr>
          <p:cNvPr id="516" name="Google Shape;516;p8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favorites</a:t>
            </a:r>
            <a:endParaRPr/>
          </a:p>
        </p:txBody>
      </p:sp>
      <p:sp>
        <p:nvSpPr>
          <p:cNvPr id="517" name="Google Shape;517;p81"/>
          <p:cNvSpPr txBox="1"/>
          <p:nvPr>
            <p:ph idx="1" type="body"/>
          </p:nvPr>
        </p:nvSpPr>
        <p:spPr>
          <a:xfrm>
            <a:off x="83125" y="1399400"/>
            <a:ext cx="3616200" cy="2784900"/>
          </a:xfrm>
          <a:prstGeom prst="rect">
            <a:avLst/>
          </a:prstGeom>
        </p:spPr>
        <p:txBody>
          <a:bodyPr anchorCtr="0" anchor="t" bIns="91425" lIns="91425" spcFirstLastPara="1" rIns="91425" wrap="square" tIns="91425">
            <a:normAutofit lnSpcReduction="10000"/>
          </a:bodyPr>
          <a:lstStyle/>
          <a:p>
            <a:pPr indent="-336550" lvl="0" marL="457200" rtl="0" algn="l">
              <a:spcBef>
                <a:spcPts val="1000"/>
              </a:spcBef>
              <a:spcAft>
                <a:spcPts val="0"/>
              </a:spcAft>
              <a:buSzPts val="1700"/>
              <a:buChar char="-"/>
            </a:pPr>
            <a:r>
              <a:rPr b="1" lang="en" sz="1700">
                <a:solidFill>
                  <a:schemeClr val="accent1"/>
                </a:solidFill>
              </a:rPr>
              <a:t>HMW</a:t>
            </a:r>
            <a:r>
              <a:rPr lang="en" sz="1700"/>
              <a:t> help her volunteer more efficiently</a:t>
            </a:r>
            <a:endParaRPr sz="1700"/>
          </a:p>
          <a:p>
            <a:pPr indent="-336550" lvl="0" marL="457200" rtl="0" algn="l">
              <a:spcBef>
                <a:spcPts val="1000"/>
              </a:spcBef>
              <a:spcAft>
                <a:spcPts val="0"/>
              </a:spcAft>
              <a:buSzPts val="1700"/>
              <a:buChar char="-"/>
            </a:pPr>
            <a:r>
              <a:rPr b="1" lang="en" sz="1700">
                <a:solidFill>
                  <a:schemeClr val="accent1"/>
                </a:solidFill>
              </a:rPr>
              <a:t>HMW</a:t>
            </a:r>
            <a:r>
              <a:rPr lang="en" sz="1700"/>
              <a:t> reduce the time and effort needed to volunteer</a:t>
            </a:r>
            <a:endParaRPr sz="1700"/>
          </a:p>
          <a:p>
            <a:pPr indent="-336550" lvl="0" marL="457200" rtl="0" algn="l">
              <a:spcBef>
                <a:spcPts val="1000"/>
              </a:spcBef>
              <a:spcAft>
                <a:spcPts val="0"/>
              </a:spcAft>
              <a:buSzPts val="1700"/>
              <a:buChar char="-"/>
            </a:pPr>
            <a:r>
              <a:rPr b="1" lang="en" sz="1700">
                <a:solidFill>
                  <a:schemeClr val="accent1"/>
                </a:solidFill>
              </a:rPr>
              <a:t>HMW</a:t>
            </a:r>
            <a:r>
              <a:rPr lang="en" sz="1700"/>
              <a:t> help her find local opportunities more easily</a:t>
            </a:r>
            <a:endParaRPr sz="1700"/>
          </a:p>
          <a:p>
            <a:pPr indent="-336550" lvl="0" marL="457200" rtl="0" algn="l">
              <a:spcBef>
                <a:spcPts val="1000"/>
              </a:spcBef>
              <a:spcAft>
                <a:spcPts val="1000"/>
              </a:spcAft>
              <a:buSzPts val="1700"/>
              <a:buChar char="-"/>
            </a:pPr>
            <a:r>
              <a:rPr b="1" lang="en" sz="1700">
                <a:solidFill>
                  <a:schemeClr val="accent1"/>
                </a:solidFill>
              </a:rPr>
              <a:t>HMW</a:t>
            </a:r>
            <a:r>
              <a:rPr lang="en" sz="1700"/>
              <a:t> remove the need for travel to volunteer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Questions Revisited</a:t>
            </a:r>
            <a:endParaRPr/>
          </a:p>
        </p:txBody>
      </p:sp>
      <p:sp>
        <p:nvSpPr>
          <p:cNvPr id="111" name="Google Shape;111;p19"/>
          <p:cNvSpPr txBox="1"/>
          <p:nvPr>
            <p:ph idx="1" type="body"/>
          </p:nvPr>
        </p:nvSpPr>
        <p:spPr>
          <a:xfrm>
            <a:off x="421250" y="1147225"/>
            <a:ext cx="3595200" cy="1383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How did you get involved with (volunteering, philanthropy, nonprofit)?</a:t>
            </a:r>
            <a:endParaRPr sz="2400">
              <a:latin typeface="Economica"/>
              <a:ea typeface="Economica"/>
              <a:cs typeface="Economica"/>
              <a:sym typeface="Economica"/>
            </a:endParaRPr>
          </a:p>
        </p:txBody>
      </p:sp>
      <p:sp>
        <p:nvSpPr>
          <p:cNvPr id="112" name="Google Shape;112;p19"/>
          <p:cNvSpPr txBox="1"/>
          <p:nvPr>
            <p:ph idx="1" type="body"/>
          </p:nvPr>
        </p:nvSpPr>
        <p:spPr>
          <a:xfrm>
            <a:off x="32950" y="3699175"/>
            <a:ext cx="3048000" cy="946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Tell us about a challenge you face regularly</a:t>
            </a:r>
            <a:endParaRPr sz="2400">
              <a:latin typeface="Economica"/>
              <a:ea typeface="Economica"/>
              <a:cs typeface="Economica"/>
              <a:sym typeface="Economica"/>
            </a:endParaRPr>
          </a:p>
        </p:txBody>
      </p:sp>
      <p:sp>
        <p:nvSpPr>
          <p:cNvPr id="113" name="Google Shape;113;p19"/>
          <p:cNvSpPr txBox="1"/>
          <p:nvPr>
            <p:ph idx="1" type="body"/>
          </p:nvPr>
        </p:nvSpPr>
        <p:spPr>
          <a:xfrm>
            <a:off x="3142125" y="3519250"/>
            <a:ext cx="3048000" cy="12462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400">
                <a:latin typeface="Economica"/>
                <a:ea typeface="Economica"/>
                <a:cs typeface="Economica"/>
                <a:sym typeface="Economica"/>
              </a:rPr>
              <a:t>Tell us about an unexpected experience you had in your time</a:t>
            </a:r>
            <a:endParaRPr sz="2400">
              <a:latin typeface="Economica"/>
              <a:ea typeface="Economica"/>
              <a:cs typeface="Economica"/>
              <a:sym typeface="Economica"/>
            </a:endParaRPr>
          </a:p>
        </p:txBody>
      </p:sp>
      <p:sp>
        <p:nvSpPr>
          <p:cNvPr id="114" name="Google Shape;114;p19"/>
          <p:cNvSpPr txBox="1"/>
          <p:nvPr>
            <p:ph idx="1" type="body"/>
          </p:nvPr>
        </p:nvSpPr>
        <p:spPr>
          <a:xfrm>
            <a:off x="196275" y="2492450"/>
            <a:ext cx="2265300" cy="946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What motivates you about what you do?</a:t>
            </a:r>
            <a:endParaRPr sz="2400">
              <a:latin typeface="Economica"/>
              <a:ea typeface="Economica"/>
              <a:cs typeface="Economica"/>
              <a:sym typeface="Economica"/>
            </a:endParaRPr>
          </a:p>
        </p:txBody>
      </p:sp>
      <p:sp>
        <p:nvSpPr>
          <p:cNvPr id="115" name="Google Shape;115;p19"/>
          <p:cNvSpPr txBox="1"/>
          <p:nvPr>
            <p:ph idx="1" type="body"/>
          </p:nvPr>
        </p:nvSpPr>
        <p:spPr>
          <a:xfrm>
            <a:off x="2788100" y="2445650"/>
            <a:ext cx="2487000" cy="1040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Economica"/>
                <a:ea typeface="Economica"/>
                <a:cs typeface="Economica"/>
                <a:sym typeface="Economica"/>
              </a:rPr>
              <a:t>What do you like/dislike about your work?</a:t>
            </a:r>
            <a:endParaRPr sz="2400">
              <a:latin typeface="Economica"/>
              <a:ea typeface="Economica"/>
              <a:cs typeface="Economica"/>
              <a:sym typeface="Economica"/>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82"/>
          <p:cNvPicPr preferRelativeResize="0"/>
          <p:nvPr/>
        </p:nvPicPr>
        <p:blipFill rotWithShape="1">
          <a:blip r:embed="rId3">
            <a:alphaModFix/>
          </a:blip>
          <a:srcRect b="0" l="2652" r="1946" t="0"/>
          <a:stretch/>
        </p:blipFill>
        <p:spPr>
          <a:xfrm>
            <a:off x="3044550" y="0"/>
            <a:ext cx="6099450" cy="5143500"/>
          </a:xfrm>
          <a:prstGeom prst="rect">
            <a:avLst/>
          </a:prstGeom>
          <a:noFill/>
          <a:ln>
            <a:noFill/>
          </a:ln>
        </p:spPr>
      </p:pic>
      <p:sp>
        <p:nvSpPr>
          <p:cNvPr id="523" name="Google Shape;523;p8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POV recap for Tyler</a:t>
            </a:r>
            <a:endParaRPr/>
          </a:p>
        </p:txBody>
      </p:sp>
      <p:sp>
        <p:nvSpPr>
          <p:cNvPr id="524" name="Google Shape;524;p82"/>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Clr>
                <a:schemeClr val="dk1"/>
              </a:buClr>
              <a:buSzPts val="1100"/>
              <a:buFont typeface="Arial"/>
              <a:buNone/>
            </a:pPr>
            <a:r>
              <a:rPr b="1" lang="en" sz="1800">
                <a:solidFill>
                  <a:schemeClr val="accent1"/>
                </a:solidFill>
              </a:rPr>
              <a:t>It would be game changing</a:t>
            </a:r>
            <a:r>
              <a:rPr lang="en" sz="1800">
                <a:solidFill>
                  <a:schemeClr val="lt1"/>
                </a:solidFill>
              </a:rPr>
              <a:t> </a:t>
            </a:r>
            <a:r>
              <a:rPr lang="en" sz="1800"/>
              <a:t>if we were able to connect volunteers with organizations that can maximize their skills</a:t>
            </a:r>
            <a:endParaRPr sz="1800"/>
          </a:p>
          <a:p>
            <a:pPr indent="0" lvl="0" marL="0" rtl="0" algn="l">
              <a:spcBef>
                <a:spcPts val="1200"/>
              </a:spcBef>
              <a:spcAft>
                <a:spcPts val="1200"/>
              </a:spcAft>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8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POV recap for Tyler</a:t>
            </a:r>
            <a:endParaRPr/>
          </a:p>
        </p:txBody>
      </p:sp>
      <p:sp>
        <p:nvSpPr>
          <p:cNvPr id="530" name="Google Shape;530;p83"/>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b="1" lang="en" sz="1800">
                <a:solidFill>
                  <a:schemeClr val="accent1"/>
                </a:solidFill>
              </a:rPr>
              <a:t>It would be game changing</a:t>
            </a:r>
            <a:r>
              <a:rPr lang="en" sz="1800">
                <a:solidFill>
                  <a:schemeClr val="lt1"/>
                </a:solidFill>
              </a:rPr>
              <a:t> </a:t>
            </a:r>
            <a:r>
              <a:rPr lang="en" sz="1800"/>
              <a:t>if we were able to connect volunteers with organizations that can maximize their skills</a:t>
            </a:r>
            <a:endParaRPr sz="1800"/>
          </a:p>
          <a:p>
            <a:pPr indent="0" lvl="0" marL="0" rtl="0" algn="l">
              <a:spcBef>
                <a:spcPts val="1200"/>
              </a:spcBef>
              <a:spcAft>
                <a:spcPts val="1200"/>
              </a:spcAft>
              <a:buNone/>
            </a:pPr>
            <a:r>
              <a:t/>
            </a:r>
            <a:endParaRPr/>
          </a:p>
        </p:txBody>
      </p:sp>
      <p:pic>
        <p:nvPicPr>
          <p:cNvPr id="531" name="Google Shape;531;p83"/>
          <p:cNvPicPr preferRelativeResize="0"/>
          <p:nvPr/>
        </p:nvPicPr>
        <p:blipFill>
          <a:blip r:embed="rId3">
            <a:alphaModFix/>
          </a:blip>
          <a:stretch>
            <a:fillRect/>
          </a:stretch>
        </p:blipFill>
        <p:spPr>
          <a:xfrm>
            <a:off x="3282500" y="443350"/>
            <a:ext cx="4943475" cy="33718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8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Participants</a:t>
            </a:r>
            <a:endParaRPr/>
          </a:p>
        </p:txBody>
      </p:sp>
      <p:sp>
        <p:nvSpPr>
          <p:cNvPr id="537" name="Google Shape;537;p8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3 additional interviews</a:t>
            </a:r>
            <a:endParaRPr/>
          </a:p>
          <a:p>
            <a:pPr indent="-342900" lvl="0" marL="457200" rtl="0" algn="l">
              <a:spcBef>
                <a:spcPts val="0"/>
              </a:spcBef>
              <a:spcAft>
                <a:spcPts val="0"/>
              </a:spcAft>
              <a:buSzPts val="1800"/>
              <a:buChar char="-"/>
            </a:pPr>
            <a:r>
              <a:rPr lang="en"/>
              <a:t>Nationalities: American (Colorado), Uruguayan (Uruguay), Scottish (Hong Kong)</a:t>
            </a:r>
            <a:endParaRPr/>
          </a:p>
          <a:p>
            <a:pPr indent="-342900" lvl="0" marL="457200" rtl="0" algn="l">
              <a:spcBef>
                <a:spcPts val="0"/>
              </a:spcBef>
              <a:spcAft>
                <a:spcPts val="0"/>
              </a:spcAft>
              <a:buSzPts val="1800"/>
              <a:buChar char="-"/>
            </a:pPr>
            <a:r>
              <a:rPr lang="en"/>
              <a:t>Ages: 34, 57, 59 (complementing our previous young participants)</a:t>
            </a:r>
            <a:endParaRPr/>
          </a:p>
          <a:p>
            <a:pPr indent="-342900" lvl="0" marL="457200" rtl="0" algn="l">
              <a:spcBef>
                <a:spcPts val="0"/>
              </a:spcBef>
              <a:spcAft>
                <a:spcPts val="0"/>
              </a:spcAft>
              <a:buSzPts val="1800"/>
              <a:buChar char="-"/>
            </a:pPr>
            <a:r>
              <a:rPr lang="en"/>
              <a:t>Experiences: range from individual volunteering to organization leading (or both)</a:t>
            </a:r>
            <a:endParaRPr/>
          </a:p>
        </p:txBody>
      </p:sp>
      <p:pic>
        <p:nvPicPr>
          <p:cNvPr id="538" name="Google Shape;538;p84"/>
          <p:cNvPicPr preferRelativeResize="0"/>
          <p:nvPr/>
        </p:nvPicPr>
        <p:blipFill rotWithShape="1">
          <a:blip r:embed="rId3">
            <a:alphaModFix/>
          </a:blip>
          <a:srcRect b="19" l="0" r="0" t="19"/>
          <a:stretch/>
        </p:blipFill>
        <p:spPr>
          <a:xfrm>
            <a:off x="1620175" y="3332400"/>
            <a:ext cx="1315800" cy="1315200"/>
          </a:xfrm>
          <a:prstGeom prst="ellipse">
            <a:avLst/>
          </a:prstGeom>
          <a:noFill/>
          <a:ln cap="flat" cmpd="sng" w="38100">
            <a:solidFill>
              <a:schemeClr val="dk2"/>
            </a:solidFill>
            <a:prstDash val="solid"/>
            <a:round/>
            <a:headEnd len="sm" w="sm" type="none"/>
            <a:tailEnd len="sm" w="sm" type="none"/>
          </a:ln>
        </p:spPr>
      </p:pic>
      <p:pic>
        <p:nvPicPr>
          <p:cNvPr id="539" name="Google Shape;539;p84"/>
          <p:cNvPicPr preferRelativeResize="0"/>
          <p:nvPr/>
        </p:nvPicPr>
        <p:blipFill rotWithShape="1">
          <a:blip r:embed="rId4">
            <a:alphaModFix/>
          </a:blip>
          <a:srcRect b="19" l="0" r="0" t="19"/>
          <a:stretch/>
        </p:blipFill>
        <p:spPr>
          <a:xfrm>
            <a:off x="3914100" y="3332389"/>
            <a:ext cx="1315800" cy="1315200"/>
          </a:xfrm>
          <a:prstGeom prst="ellipse">
            <a:avLst/>
          </a:prstGeom>
          <a:noFill/>
          <a:ln cap="flat" cmpd="sng" w="38100">
            <a:solidFill>
              <a:schemeClr val="dk2"/>
            </a:solidFill>
            <a:prstDash val="solid"/>
            <a:round/>
            <a:headEnd len="sm" w="sm" type="none"/>
            <a:tailEnd len="sm" w="sm" type="none"/>
          </a:ln>
        </p:spPr>
      </p:pic>
      <p:pic>
        <p:nvPicPr>
          <p:cNvPr id="540" name="Google Shape;540;p84"/>
          <p:cNvPicPr preferRelativeResize="0"/>
          <p:nvPr/>
        </p:nvPicPr>
        <p:blipFill rotWithShape="1">
          <a:blip r:embed="rId5">
            <a:alphaModFix/>
          </a:blip>
          <a:srcRect b="0" l="15055" r="15048" t="0"/>
          <a:stretch/>
        </p:blipFill>
        <p:spPr>
          <a:xfrm>
            <a:off x="6208025" y="3332409"/>
            <a:ext cx="1315800" cy="13152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Assumptions Tested: Prototype #1</a:t>
            </a:r>
            <a:endParaRPr/>
          </a:p>
        </p:txBody>
      </p:sp>
      <p:sp>
        <p:nvSpPr>
          <p:cNvPr id="546" name="Google Shape;546;p8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1000"/>
              </a:spcBef>
              <a:spcAft>
                <a:spcPts val="0"/>
              </a:spcAft>
              <a:buSzPts val="1800"/>
              <a:buChar char="-"/>
            </a:pPr>
            <a:r>
              <a:rPr lang="en"/>
              <a:t>People want to volunteer but don’t  have enough time to do so</a:t>
            </a:r>
            <a:endParaRPr/>
          </a:p>
          <a:p>
            <a:pPr indent="-342900" lvl="0" marL="457200" rtl="0" algn="l">
              <a:spcBef>
                <a:spcPts val="1200"/>
              </a:spcBef>
              <a:spcAft>
                <a:spcPts val="0"/>
              </a:spcAft>
              <a:buSzPts val="1800"/>
              <a:buChar char="-"/>
            </a:pPr>
            <a:r>
              <a:rPr lang="en"/>
              <a:t>People will want to complete small tasks for NGOs in their spare time</a:t>
            </a:r>
            <a:endParaRPr/>
          </a:p>
          <a:p>
            <a:pPr indent="-342900" lvl="0" marL="457200" rtl="0" algn="l">
              <a:spcBef>
                <a:spcPts val="1000"/>
              </a:spcBef>
              <a:spcAft>
                <a:spcPts val="0"/>
              </a:spcAft>
              <a:buSzPts val="1800"/>
              <a:buChar char="-"/>
            </a:pPr>
            <a:r>
              <a:rPr lang="en"/>
              <a:t>If the activities are made fun, users will want to keep coming to the app</a:t>
            </a:r>
            <a:endParaRPr/>
          </a:p>
          <a:p>
            <a:pPr indent="-342900" lvl="0" marL="457200" rtl="0" algn="l">
              <a:spcBef>
                <a:spcPts val="1000"/>
              </a:spcBef>
              <a:spcAft>
                <a:spcPts val="0"/>
              </a:spcAft>
              <a:buSzPts val="1800"/>
              <a:buChar char="-"/>
            </a:pPr>
            <a:r>
              <a:rPr lang="en"/>
              <a:t>Completing small tasks for NGOs will make people want to volunteer more for these organizations (stepping stone)</a:t>
            </a:r>
            <a:endParaRPr/>
          </a:p>
          <a:p>
            <a:pPr indent="-342900" lvl="0" marL="457200" rtl="0" algn="l">
              <a:spcBef>
                <a:spcPts val="1000"/>
              </a:spcBef>
              <a:spcAft>
                <a:spcPts val="1200"/>
              </a:spcAft>
              <a:buSzPts val="1800"/>
              <a:buChar char="-"/>
            </a:pPr>
            <a:r>
              <a:rPr lang="en"/>
              <a:t>A social component added to the app (seeing what tasks your friends are doing) will increase the level of involvement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Assumptions Tested: Prototype #2</a:t>
            </a:r>
            <a:endParaRPr/>
          </a:p>
        </p:txBody>
      </p:sp>
      <p:sp>
        <p:nvSpPr>
          <p:cNvPr id="552" name="Google Shape;552;p8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1000"/>
              </a:spcBef>
              <a:spcAft>
                <a:spcPts val="0"/>
              </a:spcAft>
              <a:buSzPts val="1800"/>
              <a:buChar char="-"/>
            </a:pPr>
            <a:r>
              <a:rPr lang="en"/>
              <a:t>People want to volunteer but don’t  have enough time to do so</a:t>
            </a:r>
            <a:endParaRPr/>
          </a:p>
          <a:p>
            <a:pPr indent="-342900" lvl="0" marL="457200" rtl="0" algn="l">
              <a:spcBef>
                <a:spcPts val="1200"/>
              </a:spcBef>
              <a:spcAft>
                <a:spcPts val="0"/>
              </a:spcAft>
              <a:buSzPts val="1800"/>
              <a:buChar char="-"/>
            </a:pPr>
            <a:r>
              <a:rPr lang="en"/>
              <a:t>People have a hard time discovering where to volunteer and need help to find places</a:t>
            </a:r>
            <a:endParaRPr/>
          </a:p>
          <a:p>
            <a:pPr indent="-342900" lvl="0" marL="457200" rtl="0" algn="l">
              <a:spcBef>
                <a:spcPts val="1000"/>
              </a:spcBef>
              <a:spcAft>
                <a:spcPts val="0"/>
              </a:spcAft>
              <a:buSzPts val="1800"/>
              <a:buChar char="-"/>
            </a:pPr>
            <a:r>
              <a:rPr lang="en"/>
              <a:t>People are more likely to volunteer if they know about the opportunities in organizations close to where they live</a:t>
            </a:r>
            <a:endParaRPr/>
          </a:p>
          <a:p>
            <a:pPr indent="-342900" lvl="0" marL="457200" rtl="0" algn="l">
              <a:spcBef>
                <a:spcPts val="1000"/>
              </a:spcBef>
              <a:spcAft>
                <a:spcPts val="1200"/>
              </a:spcAft>
              <a:buSzPts val="1800"/>
              <a:buChar char="-"/>
            </a:pPr>
            <a:r>
              <a:rPr lang="en"/>
              <a:t>Leveraging existing movement of people (going home or to work) will make it easier for them to want to travel to volunteer sites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Assumptions Tested: Prototype #3</a:t>
            </a:r>
            <a:endParaRPr/>
          </a:p>
        </p:txBody>
      </p:sp>
      <p:sp>
        <p:nvSpPr>
          <p:cNvPr id="558" name="Google Shape;558;p8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1000"/>
              </a:spcBef>
              <a:spcAft>
                <a:spcPts val="0"/>
              </a:spcAft>
              <a:buSzPts val="1800"/>
              <a:buChar char="-"/>
            </a:pPr>
            <a:r>
              <a:rPr lang="en"/>
              <a:t>Seeing other people’s reviews make people more likely to choose an NGO that works for them</a:t>
            </a:r>
            <a:endParaRPr/>
          </a:p>
          <a:p>
            <a:pPr indent="-342900" lvl="0" marL="457200" rtl="0" algn="l">
              <a:spcBef>
                <a:spcPts val="1200"/>
              </a:spcBef>
              <a:spcAft>
                <a:spcPts val="0"/>
              </a:spcAft>
              <a:buSzPts val="1800"/>
              <a:buChar char="-"/>
            </a:pPr>
            <a:r>
              <a:rPr lang="en"/>
              <a:t>Having a place to review NGOs will make people want to stay longer at companies that they value</a:t>
            </a:r>
            <a:endParaRPr/>
          </a:p>
          <a:p>
            <a:pPr indent="-342900" lvl="0" marL="457200" rtl="0" algn="l">
              <a:spcBef>
                <a:spcPts val="1000"/>
              </a:spcBef>
              <a:spcAft>
                <a:spcPts val="0"/>
              </a:spcAft>
              <a:buSzPts val="1800"/>
              <a:buChar char="-"/>
            </a:pPr>
            <a:r>
              <a:rPr lang="en"/>
              <a:t>People have a hard time deciding where to volunteer because they don’t have any knowledge about what experiences to expect</a:t>
            </a:r>
            <a:endParaRPr/>
          </a:p>
          <a:p>
            <a:pPr indent="-342900" lvl="0" marL="457200" rtl="0" algn="l">
              <a:spcBef>
                <a:spcPts val="1000"/>
              </a:spcBef>
              <a:spcAft>
                <a:spcPts val="1200"/>
              </a:spcAft>
              <a:buSzPts val="1800"/>
              <a:buChar char="-"/>
            </a:pPr>
            <a:r>
              <a:rPr lang="en"/>
              <a:t>NGOs will benefit from being able to advertise their organization on a platform that reaches volunteers directly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Questions Revisited</a:t>
            </a:r>
            <a:endParaRPr/>
          </a:p>
        </p:txBody>
      </p:sp>
      <p:sp>
        <p:nvSpPr>
          <p:cNvPr id="121" name="Google Shape;121;p20"/>
          <p:cNvSpPr txBox="1"/>
          <p:nvPr>
            <p:ph idx="1" type="body"/>
          </p:nvPr>
        </p:nvSpPr>
        <p:spPr>
          <a:xfrm>
            <a:off x="421250" y="1147225"/>
            <a:ext cx="3595200" cy="1383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How did you get involved with (volunteering, philanthropy, nonprofit)?</a:t>
            </a:r>
            <a:endParaRPr sz="2400">
              <a:latin typeface="Economica"/>
              <a:ea typeface="Economica"/>
              <a:cs typeface="Economica"/>
              <a:sym typeface="Economica"/>
            </a:endParaRPr>
          </a:p>
        </p:txBody>
      </p:sp>
      <p:sp>
        <p:nvSpPr>
          <p:cNvPr id="122" name="Google Shape;122;p20"/>
          <p:cNvSpPr txBox="1"/>
          <p:nvPr>
            <p:ph idx="1" type="body"/>
          </p:nvPr>
        </p:nvSpPr>
        <p:spPr>
          <a:xfrm>
            <a:off x="32950" y="3699175"/>
            <a:ext cx="3048000" cy="946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Tell us about a challenge you face regularly</a:t>
            </a:r>
            <a:endParaRPr sz="2400">
              <a:latin typeface="Economica"/>
              <a:ea typeface="Economica"/>
              <a:cs typeface="Economica"/>
              <a:sym typeface="Economica"/>
            </a:endParaRPr>
          </a:p>
        </p:txBody>
      </p:sp>
      <p:sp>
        <p:nvSpPr>
          <p:cNvPr id="123" name="Google Shape;123;p20"/>
          <p:cNvSpPr txBox="1"/>
          <p:nvPr>
            <p:ph idx="1" type="body"/>
          </p:nvPr>
        </p:nvSpPr>
        <p:spPr>
          <a:xfrm>
            <a:off x="3142125" y="3519250"/>
            <a:ext cx="3048000" cy="12462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400">
                <a:latin typeface="Economica"/>
                <a:ea typeface="Economica"/>
                <a:cs typeface="Economica"/>
                <a:sym typeface="Economica"/>
              </a:rPr>
              <a:t>Tell us about an unexpected experience you had in your time</a:t>
            </a:r>
            <a:endParaRPr sz="2400">
              <a:latin typeface="Economica"/>
              <a:ea typeface="Economica"/>
              <a:cs typeface="Economica"/>
              <a:sym typeface="Economica"/>
            </a:endParaRPr>
          </a:p>
        </p:txBody>
      </p:sp>
      <p:sp>
        <p:nvSpPr>
          <p:cNvPr id="124" name="Google Shape;124;p20"/>
          <p:cNvSpPr txBox="1"/>
          <p:nvPr>
            <p:ph idx="1" type="body"/>
          </p:nvPr>
        </p:nvSpPr>
        <p:spPr>
          <a:xfrm>
            <a:off x="196275" y="2492450"/>
            <a:ext cx="2265300" cy="946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What motivates you about what you do?</a:t>
            </a:r>
            <a:endParaRPr sz="2400">
              <a:latin typeface="Economica"/>
              <a:ea typeface="Economica"/>
              <a:cs typeface="Economica"/>
              <a:sym typeface="Economica"/>
            </a:endParaRPr>
          </a:p>
        </p:txBody>
      </p:sp>
      <p:sp>
        <p:nvSpPr>
          <p:cNvPr id="125" name="Google Shape;125;p20"/>
          <p:cNvSpPr txBox="1"/>
          <p:nvPr>
            <p:ph idx="1" type="body"/>
          </p:nvPr>
        </p:nvSpPr>
        <p:spPr>
          <a:xfrm>
            <a:off x="2788100" y="2445650"/>
            <a:ext cx="2487000" cy="1040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Economica"/>
                <a:ea typeface="Economica"/>
                <a:cs typeface="Economica"/>
                <a:sym typeface="Economica"/>
              </a:rPr>
              <a:t>What do you like/dislike about your work?</a:t>
            </a:r>
            <a:endParaRPr sz="2400">
              <a:latin typeface="Economica"/>
              <a:ea typeface="Economica"/>
              <a:cs typeface="Economica"/>
              <a:sym typeface="Economica"/>
            </a:endParaRPr>
          </a:p>
        </p:txBody>
      </p:sp>
      <p:sp>
        <p:nvSpPr>
          <p:cNvPr id="126" name="Google Shape;126;p20"/>
          <p:cNvSpPr txBox="1"/>
          <p:nvPr>
            <p:ph idx="1" type="body"/>
          </p:nvPr>
        </p:nvSpPr>
        <p:spPr>
          <a:xfrm>
            <a:off x="5335900" y="2797638"/>
            <a:ext cx="3595200" cy="5418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400">
                <a:solidFill>
                  <a:schemeClr val="lt2"/>
                </a:solidFill>
                <a:latin typeface="Economica"/>
                <a:ea typeface="Economica"/>
                <a:cs typeface="Economica"/>
                <a:sym typeface="Economica"/>
              </a:rPr>
              <a:t>What motivated you to volunteer?</a:t>
            </a:r>
            <a:endParaRPr sz="2400">
              <a:solidFill>
                <a:schemeClr val="lt2"/>
              </a:solidFill>
              <a:latin typeface="Economica"/>
              <a:ea typeface="Economica"/>
              <a:cs typeface="Economica"/>
              <a:sym typeface="Economica"/>
            </a:endParaRPr>
          </a:p>
        </p:txBody>
      </p:sp>
      <p:sp>
        <p:nvSpPr>
          <p:cNvPr id="127" name="Google Shape;127;p20"/>
          <p:cNvSpPr txBox="1"/>
          <p:nvPr>
            <p:ph idx="1" type="body"/>
          </p:nvPr>
        </p:nvSpPr>
        <p:spPr>
          <a:xfrm>
            <a:off x="6098700" y="3519250"/>
            <a:ext cx="2733600" cy="138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lt2"/>
                </a:solidFill>
                <a:latin typeface="Economica"/>
                <a:ea typeface="Economica"/>
                <a:cs typeface="Economica"/>
                <a:sym typeface="Economica"/>
              </a:rPr>
              <a:t>What do you look for in organizations?</a:t>
            </a:r>
            <a:endParaRPr sz="2400">
              <a:solidFill>
                <a:schemeClr val="lt2"/>
              </a:solidFill>
              <a:latin typeface="Economica"/>
              <a:ea typeface="Economica"/>
              <a:cs typeface="Economica"/>
              <a:sym typeface="Economica"/>
            </a:endParaRPr>
          </a:p>
        </p:txBody>
      </p:sp>
      <p:sp>
        <p:nvSpPr>
          <p:cNvPr id="128" name="Google Shape;128;p20"/>
          <p:cNvSpPr txBox="1"/>
          <p:nvPr>
            <p:ph idx="1" type="body"/>
          </p:nvPr>
        </p:nvSpPr>
        <p:spPr>
          <a:xfrm>
            <a:off x="5275100" y="1802146"/>
            <a:ext cx="3595200" cy="946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solidFill>
                  <a:schemeClr val="lt2"/>
                </a:solidFill>
                <a:latin typeface="Economica"/>
                <a:ea typeface="Economica"/>
                <a:cs typeface="Economica"/>
                <a:sym typeface="Economica"/>
              </a:rPr>
              <a:t>How do you keep your volunteers motivated?</a:t>
            </a:r>
            <a:endParaRPr sz="2400">
              <a:solidFill>
                <a:schemeClr val="lt2"/>
              </a:solidFill>
              <a:latin typeface="Economica"/>
              <a:ea typeface="Economica"/>
              <a:cs typeface="Economica"/>
              <a:sym typeface="Economica"/>
            </a:endParaRPr>
          </a:p>
        </p:txBody>
      </p:sp>
      <p:sp>
        <p:nvSpPr>
          <p:cNvPr id="129" name="Google Shape;129;p20"/>
          <p:cNvSpPr txBox="1"/>
          <p:nvPr>
            <p:ph idx="1" type="body"/>
          </p:nvPr>
        </p:nvSpPr>
        <p:spPr>
          <a:xfrm>
            <a:off x="4455175" y="1169438"/>
            <a:ext cx="3595200" cy="610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lt2"/>
                </a:solidFill>
                <a:latin typeface="Economica"/>
                <a:ea typeface="Economica"/>
                <a:cs typeface="Economica"/>
                <a:sym typeface="Economica"/>
              </a:rPr>
              <a:t>What do you look for in volunteers?</a:t>
            </a:r>
            <a:endParaRPr sz="2400">
              <a:solidFill>
                <a:schemeClr val="lt2"/>
              </a:solidFill>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654700" y="3931950"/>
            <a:ext cx="29094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Juan Jose</a:t>
            </a:r>
            <a:endParaRPr sz="2800"/>
          </a:p>
          <a:p>
            <a:pPr indent="0" lvl="0" marL="0" rtl="0" algn="ctr">
              <a:spcBef>
                <a:spcPts val="0"/>
              </a:spcBef>
              <a:spcAft>
                <a:spcPts val="0"/>
              </a:spcAft>
              <a:buNone/>
            </a:pPr>
            <a:r>
              <a:rPr lang="en" sz="2400"/>
              <a:t>[Zoom]</a:t>
            </a:r>
            <a:endParaRPr sz="2400"/>
          </a:p>
        </p:txBody>
      </p:sp>
      <p:sp>
        <p:nvSpPr>
          <p:cNvPr id="135" name="Google Shape;135;p21"/>
          <p:cNvSpPr txBox="1"/>
          <p:nvPr>
            <p:ph idx="1" type="body"/>
          </p:nvPr>
        </p:nvSpPr>
        <p:spPr>
          <a:xfrm>
            <a:off x="4218725" y="1172250"/>
            <a:ext cx="4385100" cy="27990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sz="3800">
                <a:latin typeface="Economica"/>
                <a:ea typeface="Economica"/>
                <a:cs typeface="Economica"/>
                <a:sym typeface="Economica"/>
              </a:rPr>
              <a:t>“We are looking for volunteers that can not only help the kids learn but also motivate them and be their role model”</a:t>
            </a:r>
            <a:endParaRPr sz="3800">
              <a:latin typeface="Economica"/>
              <a:ea typeface="Economica"/>
              <a:cs typeface="Economica"/>
              <a:sym typeface="Economica"/>
            </a:endParaRPr>
          </a:p>
        </p:txBody>
      </p:sp>
      <p:pic>
        <p:nvPicPr>
          <p:cNvPr id="136" name="Google Shape;136;p21"/>
          <p:cNvPicPr preferRelativeResize="0"/>
          <p:nvPr/>
        </p:nvPicPr>
        <p:blipFill rotWithShape="1">
          <a:blip r:embed="rId3">
            <a:alphaModFix/>
          </a:blip>
          <a:srcRect b="0" l="15055" r="15048" t="0"/>
          <a:stretch/>
        </p:blipFill>
        <p:spPr>
          <a:xfrm>
            <a:off x="374054" y="286135"/>
            <a:ext cx="3470700" cy="34692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