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Economica"/>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Economica-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Economica-italic.fntdata"/><Relationship Id="rId14" Type="http://schemas.openxmlformats.org/officeDocument/2006/relationships/slide" Target="slides/slide9.xml"/><Relationship Id="rId36" Type="http://schemas.openxmlformats.org/officeDocument/2006/relationships/font" Target="fonts/Economica-bold.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Economica-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___</a:t>
            </a:r>
            <a:r>
              <a:rPr lang="en"/>
              <a:t>User group reach (diversity - extreme users/average users/non-users, innovativeness, appropriateness) (20 points). </a:t>
            </a:r>
            <a:endParaRPr/>
          </a:p>
          <a:p>
            <a:pPr indent="0" lvl="0" marL="0" rtl="0" algn="l">
              <a:spcBef>
                <a:spcPts val="0"/>
              </a:spcBef>
              <a:spcAft>
                <a:spcPts val="0"/>
              </a:spcAft>
              <a:buNone/>
            </a:pPr>
            <a:r>
              <a:rPr lang="en"/>
              <a:t>___Depth of the interviews (20 points). </a:t>
            </a:r>
            <a:endParaRPr/>
          </a:p>
          <a:p>
            <a:pPr indent="0" lvl="0" marL="0" rtl="0" algn="l">
              <a:spcBef>
                <a:spcPts val="0"/>
              </a:spcBef>
              <a:spcAft>
                <a:spcPts val="0"/>
              </a:spcAft>
              <a:buNone/>
            </a:pPr>
            <a:r>
              <a:rPr lang="en"/>
              <a:t>___Number of interviews (20 points). </a:t>
            </a:r>
            <a:endParaRPr/>
          </a:p>
          <a:p>
            <a:pPr indent="0" lvl="0" marL="0" rtl="0" algn="l">
              <a:spcBef>
                <a:spcPts val="0"/>
              </a:spcBef>
              <a:spcAft>
                <a:spcPts val="0"/>
              </a:spcAft>
              <a:buNone/>
            </a:pPr>
            <a:r>
              <a:rPr lang="en"/>
              <a:t>___Details in unpacking using chosen methodology (20 points). ___Showed tensions, contradictions, surprises, &amp; inferences from the interviews (20 points).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e379d2886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0e379d2886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Tech consultant at Big 4 Firm</a:t>
            </a:r>
            <a:endParaRPr sz="1900">
              <a:solidFill>
                <a:schemeClr val="dk1"/>
              </a:solidFill>
              <a:latin typeface="Economica"/>
              <a:ea typeface="Economica"/>
              <a:cs typeface="Economica"/>
              <a:sym typeface="Economica"/>
            </a:endParaRPr>
          </a:p>
          <a:p>
            <a:pPr indent="0" lvl="0" marL="0" rtl="0" algn="ctr">
              <a:spcBef>
                <a:spcPts val="0"/>
              </a:spcBef>
              <a:spcAft>
                <a:spcPts val="0"/>
              </a:spcAft>
              <a:buClr>
                <a:schemeClr val="dk1"/>
              </a:buClr>
              <a:buSzPts val="1100"/>
              <a:buFont typeface="Arial"/>
              <a:buNone/>
            </a:pPr>
            <a:r>
              <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Edinburgh, Scotland</a:t>
            </a:r>
            <a:endParaRPr sz="1900">
              <a:solidFill>
                <a:schemeClr val="dk1"/>
              </a:solidFill>
              <a:latin typeface="Economica"/>
              <a:ea typeface="Economica"/>
              <a:cs typeface="Economica"/>
              <a:sym typeface="Economica"/>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d7be73fad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d7be73fad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d7be73fa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0d7be73fa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e379d2886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0e379d2886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e379d2886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0e379d2886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e379d2886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0e379d2886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0e379d2886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0e379d2886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e379d2886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0e379d2886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Everyone</a:t>
            </a:r>
            <a:r>
              <a:rPr lang="en"/>
              <a:t> says that seeing the impact was very valuable</a:t>
            </a:r>
            <a:endParaRPr/>
          </a:p>
          <a:p>
            <a:pPr indent="-298450" lvl="0" marL="457200" rtl="0" algn="l">
              <a:spcBef>
                <a:spcPts val="0"/>
              </a:spcBef>
              <a:spcAft>
                <a:spcPts val="0"/>
              </a:spcAft>
              <a:buSzPts val="1100"/>
              <a:buChar char="-"/>
            </a:pPr>
            <a:r>
              <a:rPr lang="en"/>
              <a:t>Ease of volunteering made it easier to stay committed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0e379d2886_2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0e379d2886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Intentionality </a:t>
            </a:r>
            <a:endParaRPr/>
          </a:p>
          <a:p>
            <a:pPr indent="-298450" lvl="0" marL="457200" rtl="0" algn="l">
              <a:spcBef>
                <a:spcPts val="0"/>
              </a:spcBef>
              <a:spcAft>
                <a:spcPts val="0"/>
              </a:spcAft>
              <a:buSzPts val="1100"/>
              <a:buChar char="-"/>
            </a:pPr>
            <a:r>
              <a:rPr lang="en"/>
              <a:t>Collaboration and </a:t>
            </a:r>
            <a:r>
              <a:rPr lang="en"/>
              <a:t>community</a:t>
            </a:r>
            <a:r>
              <a:rPr lang="en"/>
              <a:t> aspect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e379d2886_2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e379d2886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lot of people started in their community</a:t>
            </a:r>
            <a:endParaRPr/>
          </a:p>
          <a:p>
            <a:pPr indent="0" lvl="0" marL="0" rtl="0" algn="l">
              <a:spcBef>
                <a:spcPts val="0"/>
              </a:spcBef>
              <a:spcAft>
                <a:spcPts val="0"/>
              </a:spcAft>
              <a:buNone/>
            </a:pPr>
            <a:r>
              <a:rPr lang="en"/>
              <a:t>Do things with others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d7be73fa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d7be73fa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0e379d2886_2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0e379d2886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Positive </a:t>
            </a:r>
            <a:r>
              <a:rPr lang="en"/>
              <a:t>feelings</a:t>
            </a:r>
            <a:r>
              <a:rPr lang="en"/>
              <a:t> associated with doing work for others, supporting others, seeing impact of work!</a:t>
            </a:r>
            <a:endParaRPr/>
          </a:p>
          <a:p>
            <a:pPr indent="0" lvl="0" marL="0" rtl="0" algn="l">
              <a:spcBef>
                <a:spcPts val="0"/>
              </a:spcBef>
              <a:spcAft>
                <a:spcPts val="0"/>
              </a:spcAft>
              <a:buNone/>
            </a:pPr>
            <a:r>
              <a:rPr lang="en"/>
              <a:t>Negative feelings: systemic aspect of it, how do we balance things like work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0d7be73fad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0d7be73fad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0d7be73fad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0d7be73fad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Tensions:</a:t>
            </a:r>
            <a:endParaRPr/>
          </a:p>
          <a:p>
            <a:pPr indent="-298450" lvl="0" marL="457200" rtl="0" algn="l">
              <a:spcBef>
                <a:spcPts val="0"/>
              </a:spcBef>
              <a:spcAft>
                <a:spcPts val="0"/>
              </a:spcAft>
              <a:buSzPts val="1100"/>
              <a:buChar char="-"/>
            </a:pPr>
            <a:r>
              <a:rPr lang="en"/>
              <a:t>WIth our extreme user, one of the most interesting tensions was between advocacy on a larger level and direct service on the community level </a:t>
            </a:r>
            <a:endParaRPr/>
          </a:p>
          <a:p>
            <a:pPr indent="-298450" lvl="0" marL="457200" rtl="0" algn="l">
              <a:spcBef>
                <a:spcPts val="0"/>
              </a:spcBef>
              <a:spcAft>
                <a:spcPts val="0"/>
              </a:spcAft>
              <a:buSzPts val="1100"/>
              <a:buChar char="-"/>
            </a:pPr>
            <a:r>
              <a:rPr lang="en"/>
              <a:t>Volunteering can feel pointless if the impact isn’t seen </a:t>
            </a:r>
            <a:r>
              <a:rPr lang="en"/>
              <a:t>immediately</a:t>
            </a:r>
            <a:r>
              <a:rPr lang="en"/>
              <a:t> </a:t>
            </a:r>
            <a:endParaRPr/>
          </a:p>
          <a:p>
            <a:pPr indent="0" lvl="0" marL="0" rtl="0" algn="l">
              <a:spcBef>
                <a:spcPts val="0"/>
              </a:spcBef>
              <a:spcAft>
                <a:spcPts val="0"/>
              </a:spcAft>
              <a:buNone/>
            </a:pPr>
            <a:r>
              <a:rPr lang="en"/>
              <a:t>Contradictions: </a:t>
            </a:r>
            <a:endParaRPr/>
          </a:p>
          <a:p>
            <a:pPr indent="-298450" lvl="0" marL="457200" rtl="0" algn="l">
              <a:spcBef>
                <a:spcPts val="0"/>
              </a:spcBef>
              <a:spcAft>
                <a:spcPts val="0"/>
              </a:spcAft>
              <a:buSzPts val="1100"/>
              <a:buChar char="-"/>
            </a:pPr>
            <a:r>
              <a:rPr lang="en"/>
              <a:t>Volunteering could be even </a:t>
            </a:r>
            <a:r>
              <a:rPr lang="en"/>
              <a:t>more</a:t>
            </a:r>
            <a:r>
              <a:rPr lang="en"/>
              <a:t> stressful than a job - less organized, more work required -  but people still choose to do it</a:t>
            </a:r>
            <a:endParaRPr/>
          </a:p>
          <a:p>
            <a:pPr indent="0" lvl="0" marL="0" rtl="0" algn="l">
              <a:spcBef>
                <a:spcPts val="0"/>
              </a:spcBef>
              <a:spcAft>
                <a:spcPts val="0"/>
              </a:spcAft>
              <a:buNone/>
            </a:pPr>
            <a:r>
              <a:rPr lang="en"/>
              <a:t>Surprises</a:t>
            </a:r>
            <a:endParaRPr/>
          </a:p>
          <a:p>
            <a:pPr indent="-298450" lvl="0" marL="457200" rtl="0" algn="l">
              <a:spcBef>
                <a:spcPts val="0"/>
              </a:spcBef>
              <a:spcAft>
                <a:spcPts val="0"/>
              </a:spcAft>
              <a:buSzPts val="1100"/>
              <a:buChar char="-"/>
            </a:pPr>
            <a:r>
              <a:rPr lang="en"/>
              <a:t>Sometimes</a:t>
            </a:r>
            <a:r>
              <a:rPr lang="en"/>
              <a:t>, overly preparing can take away from the </a:t>
            </a:r>
            <a:r>
              <a:rPr lang="en"/>
              <a:t>experience</a:t>
            </a:r>
            <a:r>
              <a:rPr lang="en"/>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d7be73fad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0d7be73fad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0d7be73fad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0d7be73fad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conomica"/>
                <a:ea typeface="Economica"/>
                <a:cs typeface="Economica"/>
                <a:sym typeface="Economica"/>
              </a:rPr>
              <a:t>Insight:</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1200">
                <a:solidFill>
                  <a:schemeClr val="dk1"/>
                </a:solidFill>
                <a:latin typeface="Economica"/>
                <a:ea typeface="Economica"/>
                <a:cs typeface="Economica"/>
                <a:sym typeface="Economica"/>
              </a:rPr>
              <a:t>Being able to see their impact/potential impact motivates people to continue/start helping others</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Need:</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1200">
                <a:solidFill>
                  <a:schemeClr val="dk1"/>
                </a:solidFill>
                <a:latin typeface="Economica"/>
                <a:ea typeface="Economica"/>
                <a:cs typeface="Economica"/>
                <a:sym typeface="Economica"/>
              </a:rPr>
              <a:t>Find better ways to show people the impact of their work</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Insight:</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1200">
                <a:solidFill>
                  <a:schemeClr val="dk1"/>
                </a:solidFill>
                <a:latin typeface="Economica"/>
                <a:ea typeface="Economica"/>
                <a:cs typeface="Economica"/>
                <a:sym typeface="Economica"/>
              </a:rPr>
              <a:t>In order for practices be adopted and help accepted you must first lay a foundation of trust </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Need:</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1200">
                <a:solidFill>
                  <a:schemeClr val="dk1"/>
                </a:solidFill>
                <a:latin typeface="Economica"/>
                <a:ea typeface="Economica"/>
                <a:cs typeface="Economica"/>
                <a:sym typeface="Economica"/>
              </a:rPr>
              <a:t>Help volunteers/organizations earn the trust of the people they are helping</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1200"/>
              </a:spcAft>
              <a:buClr>
                <a:schemeClr val="dk1"/>
              </a:buClr>
              <a:buSzPts val="1100"/>
              <a:buFont typeface="Arial"/>
              <a:buNone/>
            </a:pPr>
            <a:r>
              <a:t/>
            </a:r>
            <a:endParaRPr b="1" sz="1200">
              <a:solidFill>
                <a:schemeClr val="dk1"/>
              </a:solidFill>
              <a:latin typeface="Economica"/>
              <a:ea typeface="Economica"/>
              <a:cs typeface="Economica"/>
              <a:sym typeface="Economic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0e379d2886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0e379d2886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conomica"/>
                <a:ea typeface="Economica"/>
                <a:cs typeface="Economica"/>
                <a:sym typeface="Economica"/>
              </a:rPr>
              <a:t>Insight:</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1200">
                <a:solidFill>
                  <a:schemeClr val="dk1"/>
                </a:solidFill>
                <a:latin typeface="Economica"/>
                <a:ea typeface="Economica"/>
                <a:cs typeface="Economica"/>
                <a:sym typeface="Economica"/>
              </a:rPr>
              <a:t>It is better for young people to collaborate with others than each starting their own projects in the same space </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Need:</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1200">
                <a:solidFill>
                  <a:schemeClr val="dk1"/>
                </a:solidFill>
                <a:latin typeface="Economica"/>
                <a:ea typeface="Economica"/>
                <a:cs typeface="Economica"/>
                <a:sym typeface="Economica"/>
              </a:rPr>
              <a:t>A method to collaborate with like-minded people </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Insight:</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Experience and network in the field show beginners possibilities of what they can accomplish</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Need:</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Access to fellowship opportunities and/or network in the field</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1200"/>
              </a:spcAft>
              <a:buClr>
                <a:schemeClr val="dk1"/>
              </a:buClr>
              <a:buSzPts val="1100"/>
              <a:buFont typeface="Arial"/>
              <a:buNone/>
            </a:pPr>
            <a:r>
              <a:t/>
            </a:r>
            <a:endParaRPr b="1" sz="1200">
              <a:solidFill>
                <a:schemeClr val="dk1"/>
              </a:solidFill>
              <a:latin typeface="Economica"/>
              <a:ea typeface="Economica"/>
              <a:cs typeface="Economica"/>
              <a:sym typeface="Economic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0e379d288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0e379d288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Economica"/>
                <a:ea typeface="Economica"/>
                <a:cs typeface="Economica"/>
                <a:sym typeface="Economica"/>
              </a:rPr>
              <a:t>Insight:</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1200">
                <a:solidFill>
                  <a:schemeClr val="dk1"/>
                </a:solidFill>
                <a:latin typeface="Economica"/>
                <a:ea typeface="Economica"/>
                <a:cs typeface="Economica"/>
                <a:sym typeface="Economica"/>
              </a:rPr>
              <a:t>While the volunteering activity itself might be fun and important, it is more important to feel a connection to the cause</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Need:</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1200">
                <a:solidFill>
                  <a:schemeClr val="dk1"/>
                </a:solidFill>
                <a:latin typeface="Economica"/>
                <a:ea typeface="Economica"/>
                <a:cs typeface="Economica"/>
                <a:sym typeface="Economica"/>
              </a:rPr>
              <a:t>Volunteers need to connect with organizations that align with their values and motivation</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Insight:</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1200">
                <a:solidFill>
                  <a:schemeClr val="dk1"/>
                </a:solidFill>
                <a:latin typeface="Economica"/>
                <a:ea typeface="Economica"/>
                <a:cs typeface="Economica"/>
                <a:sym typeface="Economica"/>
              </a:rPr>
              <a:t>If you have a good training method, but the training isn’t pertinent to the work, it can cause a disconnect early on</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1200">
                <a:solidFill>
                  <a:schemeClr val="dk1"/>
                </a:solidFill>
                <a:latin typeface="Economica"/>
                <a:ea typeface="Economica"/>
                <a:cs typeface="Economica"/>
                <a:sym typeface="Economica"/>
              </a:rPr>
              <a:t>Need:</a:t>
            </a:r>
            <a:endParaRPr sz="12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1200">
                <a:solidFill>
                  <a:schemeClr val="dk1"/>
                </a:solidFill>
                <a:latin typeface="Economica"/>
                <a:ea typeface="Economica"/>
                <a:cs typeface="Economica"/>
                <a:sym typeface="Economica"/>
              </a:rPr>
              <a:t>Organizations need to have relevant training to the task at hand</a:t>
            </a:r>
            <a:endParaRPr b="1" sz="1200">
              <a:solidFill>
                <a:schemeClr val="dk1"/>
              </a:solidFill>
              <a:latin typeface="Economica"/>
              <a:ea typeface="Economica"/>
              <a:cs typeface="Economica"/>
              <a:sym typeface="Economica"/>
            </a:endParaRPr>
          </a:p>
          <a:p>
            <a:pPr indent="0" lvl="0" marL="0" rtl="0" algn="l">
              <a:lnSpc>
                <a:spcPct val="115000"/>
              </a:lnSpc>
              <a:spcBef>
                <a:spcPts val="1200"/>
              </a:spcBef>
              <a:spcAft>
                <a:spcPts val="1200"/>
              </a:spcAft>
              <a:buClr>
                <a:schemeClr val="dk1"/>
              </a:buClr>
              <a:buSzPts val="1100"/>
              <a:buFont typeface="Arial"/>
              <a:buNone/>
            </a:pPr>
            <a:r>
              <a:t/>
            </a:r>
            <a:endParaRPr b="1" sz="1200">
              <a:solidFill>
                <a:schemeClr val="dk1"/>
              </a:solidFill>
              <a:latin typeface="Economica"/>
              <a:ea typeface="Economica"/>
              <a:cs typeface="Economica"/>
              <a:sym typeface="Economic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0e379d2886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0e379d2886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a:solidFill>
                  <a:schemeClr val="dk1"/>
                </a:solidFill>
                <a:latin typeface="Economica"/>
                <a:ea typeface="Economica"/>
                <a:cs typeface="Economica"/>
                <a:sym typeface="Economica"/>
              </a:rPr>
              <a:t>Insight:</a:t>
            </a:r>
            <a:endParaRPr sz="24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2400">
                <a:solidFill>
                  <a:schemeClr val="dk1"/>
                </a:solidFill>
                <a:latin typeface="Economica"/>
                <a:ea typeface="Economica"/>
                <a:cs typeface="Economica"/>
                <a:sym typeface="Economica"/>
              </a:rPr>
              <a:t>For those that thrive off social interaction for volunteering, remote volunteering proves to be difficult.</a:t>
            </a:r>
            <a:endParaRPr b="1" sz="24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2400">
                <a:solidFill>
                  <a:schemeClr val="dk1"/>
                </a:solidFill>
                <a:latin typeface="Economica"/>
                <a:ea typeface="Economica"/>
                <a:cs typeface="Economica"/>
                <a:sym typeface="Economica"/>
              </a:rPr>
              <a:t>Need:</a:t>
            </a:r>
            <a:endParaRPr sz="24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2400">
                <a:solidFill>
                  <a:schemeClr val="dk1"/>
                </a:solidFill>
                <a:latin typeface="Economica"/>
                <a:ea typeface="Economica"/>
                <a:cs typeface="Economica"/>
                <a:sym typeface="Economica"/>
              </a:rPr>
              <a:t>Improve the remote volunteering experience to keep volunteers engaged enough to remain in their roles.</a:t>
            </a:r>
            <a:endParaRPr b="1" sz="24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2400">
                <a:solidFill>
                  <a:schemeClr val="dk1"/>
                </a:solidFill>
                <a:latin typeface="Economica"/>
                <a:ea typeface="Economica"/>
                <a:cs typeface="Economica"/>
                <a:sym typeface="Economica"/>
              </a:rPr>
              <a:t>Insight:</a:t>
            </a:r>
            <a:endParaRPr sz="24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2400">
                <a:solidFill>
                  <a:schemeClr val="dk1"/>
                </a:solidFill>
                <a:latin typeface="Economica"/>
                <a:ea typeface="Economica"/>
                <a:cs typeface="Economica"/>
                <a:sym typeface="Economica"/>
              </a:rPr>
              <a:t>Young people may stop volunteering when entering the workforce.</a:t>
            </a:r>
            <a:endParaRPr b="1" sz="24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lang="en" sz="2400">
                <a:solidFill>
                  <a:schemeClr val="dk1"/>
                </a:solidFill>
                <a:latin typeface="Economica"/>
                <a:ea typeface="Economica"/>
                <a:cs typeface="Economica"/>
                <a:sym typeface="Economica"/>
              </a:rPr>
              <a:t>Need:</a:t>
            </a:r>
            <a:endParaRPr sz="24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rPr b="1" lang="en" sz="2400">
                <a:solidFill>
                  <a:schemeClr val="dk1"/>
                </a:solidFill>
                <a:latin typeface="Economica"/>
                <a:ea typeface="Economica"/>
                <a:cs typeface="Economica"/>
                <a:sym typeface="Economica"/>
              </a:rPr>
              <a:t>Provide them with volunteering opportunities that match their capacity to prevent total dropout.</a:t>
            </a:r>
            <a:endParaRPr b="1" sz="24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t/>
            </a:r>
            <a:endParaRPr b="1" sz="24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None/>
            </a:pPr>
            <a:r>
              <a:t/>
            </a:r>
            <a:endParaRPr b="1" sz="2400">
              <a:solidFill>
                <a:schemeClr val="dk1"/>
              </a:solidFill>
              <a:latin typeface="Economica"/>
              <a:ea typeface="Economica"/>
              <a:cs typeface="Economica"/>
              <a:sym typeface="Economica"/>
            </a:endParaRPr>
          </a:p>
          <a:p>
            <a:pPr indent="0" lvl="0" marL="0" rtl="0" algn="l">
              <a:lnSpc>
                <a:spcPct val="115000"/>
              </a:lnSpc>
              <a:spcBef>
                <a:spcPts val="1200"/>
              </a:spcBef>
              <a:spcAft>
                <a:spcPts val="0"/>
              </a:spcAft>
              <a:buClr>
                <a:schemeClr val="dk1"/>
              </a:buClr>
              <a:buSzPts val="1100"/>
              <a:buFont typeface="Arial"/>
              <a:buNone/>
            </a:pPr>
            <a:r>
              <a:t/>
            </a:r>
            <a:endParaRPr b="1" sz="2400">
              <a:solidFill>
                <a:schemeClr val="dk1"/>
              </a:solidFill>
              <a:latin typeface="Economica"/>
              <a:ea typeface="Economica"/>
              <a:cs typeface="Economica"/>
              <a:sym typeface="Economica"/>
            </a:endParaRPr>
          </a:p>
          <a:p>
            <a:pPr indent="0" lvl="0" marL="0" rtl="0" algn="l">
              <a:spcBef>
                <a:spcPts val="120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0d7be73fad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0d7be73fad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were able to interview 4 folks with a range of identities and service experiences - from founding a nonprofit to no current commitment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Next steps for interviews: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Maybe try to find people of a different age range, since we interviewed mostly our peers</a:t>
            </a:r>
            <a:endParaRPr>
              <a:solidFill>
                <a:schemeClr val="dk1"/>
              </a:solidFill>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Found out a lot about motivations and why people stay involved with volunteering experiences</a:t>
            </a:r>
            <a:endParaRPr/>
          </a:p>
          <a:p>
            <a:pPr indent="-298450" lvl="0" marL="457200" rtl="0" algn="l">
              <a:spcBef>
                <a:spcPts val="0"/>
              </a:spcBef>
              <a:spcAft>
                <a:spcPts val="0"/>
              </a:spcAft>
              <a:buSzPts val="1100"/>
              <a:buChar char="-"/>
            </a:pPr>
            <a:r>
              <a:rPr lang="en"/>
              <a:t>Learned about the things that people find frustrating, and that might be good pain points to try and address</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0d7be73fa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0d7be73fa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d7be73fa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d7be73fa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d7be73fad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d7be73fad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e379d2886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e379d2886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d7be73fad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d7be73fa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d7be73fad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d7be73fad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ALejo did this one in Spanish</a:t>
            </a:r>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23 y/o recent graduate</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Animal lover &amp; church volunteer</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Montevideo, Uruguay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e379d2886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e379d2886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Seth mostly volunteers at the yearly Linguistics Olympiad!</a:t>
            </a:r>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NLP Researcher</a:t>
            </a:r>
            <a:endParaRPr sz="1900">
              <a:solidFill>
                <a:schemeClr val="dk1"/>
              </a:solidFill>
              <a:latin typeface="Economica"/>
              <a:ea typeface="Economica"/>
              <a:cs typeface="Economica"/>
              <a:sym typeface="Economica"/>
            </a:endParaRPr>
          </a:p>
          <a:p>
            <a:pPr indent="0" lvl="0" marL="0" rtl="0" algn="ctr">
              <a:spcBef>
                <a:spcPts val="0"/>
              </a:spcBef>
              <a:spcAft>
                <a:spcPts val="0"/>
              </a:spcAft>
              <a:buClr>
                <a:schemeClr val="dk1"/>
              </a:buClr>
              <a:buSzPts val="1100"/>
              <a:buFont typeface="Arial"/>
              <a:buNone/>
            </a:pPr>
            <a:r>
              <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Isle of Man, United Kingdom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e379d288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e379d288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Sociology coterm</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Founder of housing justice nonprofit</a:t>
            </a:r>
            <a:endParaRPr sz="1900">
              <a:solidFill>
                <a:schemeClr val="dk1"/>
              </a:solidFill>
              <a:latin typeface="Economica"/>
              <a:ea typeface="Economica"/>
              <a:cs typeface="Economica"/>
              <a:sym typeface="Economica"/>
            </a:endParaRPr>
          </a:p>
          <a:p>
            <a:pPr indent="0" lvl="0" marL="0" rtl="0" algn="ctr">
              <a:lnSpc>
                <a:spcPct val="115000"/>
              </a:lnSpc>
              <a:spcBef>
                <a:spcPts val="0"/>
              </a:spcBef>
              <a:spcAft>
                <a:spcPts val="0"/>
              </a:spcAft>
              <a:buClr>
                <a:schemeClr val="dk1"/>
              </a:buClr>
              <a:buSzPts val="1100"/>
              <a:buFont typeface="Arial"/>
              <a:buNone/>
            </a:pPr>
            <a:r>
              <a:rPr lang="en" sz="1900">
                <a:solidFill>
                  <a:schemeClr val="dk1"/>
                </a:solidFill>
                <a:latin typeface="Economica"/>
                <a:ea typeface="Economica"/>
                <a:cs typeface="Economica"/>
                <a:sym typeface="Economica"/>
              </a:rPr>
              <a:t>Stanford, CA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0.png"/><Relationship Id="rId10"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12.jpg"/><Relationship Id="rId8"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8.jpg"/><Relationship Id="rId5" Type="http://schemas.openxmlformats.org/officeDocument/2006/relationships/image" Target="../media/image15.jpg"/><Relationship Id="rId6"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Assignment 1: Needfinding</a:t>
            </a:r>
            <a:endParaRPr/>
          </a:p>
        </p:txBody>
      </p:sp>
      <p:sp>
        <p:nvSpPr>
          <p:cNvPr id="63" name="Google Shape;63;p13"/>
          <p:cNvSpPr txBox="1"/>
          <p:nvPr>
            <p:ph idx="1" type="subTitle"/>
          </p:nvPr>
        </p:nvSpPr>
        <p:spPr>
          <a:xfrm>
            <a:off x="3044700" y="3116575"/>
            <a:ext cx="3054600" cy="11022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Siddharth Gehlaut, Tolúlọpẹ́ Ògúnrẹ̀mí, Yi Feng, Alejo Navarro Goldaraz</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654700" y="3931950"/>
            <a:ext cx="29094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Claire Mackie</a:t>
            </a:r>
            <a:endParaRPr sz="2800"/>
          </a:p>
          <a:p>
            <a:pPr indent="0" lvl="0" marL="0" rtl="0" algn="ctr">
              <a:spcBef>
                <a:spcPts val="0"/>
              </a:spcBef>
              <a:spcAft>
                <a:spcPts val="0"/>
              </a:spcAft>
              <a:buNone/>
            </a:pPr>
            <a:r>
              <a:rPr lang="en" sz="2400"/>
              <a:t>[Zoom]</a:t>
            </a:r>
            <a:endParaRPr sz="2400"/>
          </a:p>
        </p:txBody>
      </p:sp>
      <p:sp>
        <p:nvSpPr>
          <p:cNvPr id="144" name="Google Shape;144;p22"/>
          <p:cNvSpPr txBox="1"/>
          <p:nvPr>
            <p:ph idx="1" type="body"/>
          </p:nvPr>
        </p:nvSpPr>
        <p:spPr>
          <a:xfrm>
            <a:off x="4218725" y="1172250"/>
            <a:ext cx="4385100" cy="2799000"/>
          </a:xfrm>
          <a:prstGeom prst="rect">
            <a:avLst/>
          </a:prstGeom>
        </p:spPr>
        <p:txBody>
          <a:bodyPr anchorCtr="0" anchor="t" bIns="91425" lIns="91425" spcFirstLastPara="1" rIns="91425" wrap="square" tIns="91425">
            <a:normAutofit fontScale="85000" lnSpcReduction="10000"/>
          </a:bodyPr>
          <a:lstStyle/>
          <a:p>
            <a:pPr indent="0" lvl="0" marL="0" rtl="0" algn="ctr">
              <a:spcBef>
                <a:spcPts val="0"/>
              </a:spcBef>
              <a:spcAft>
                <a:spcPts val="0"/>
              </a:spcAft>
              <a:buNone/>
            </a:pPr>
            <a:r>
              <a:rPr lang="en" sz="3800">
                <a:latin typeface="Economica"/>
                <a:ea typeface="Economica"/>
                <a:cs typeface="Economica"/>
                <a:sym typeface="Economica"/>
              </a:rPr>
              <a:t>“</a:t>
            </a:r>
            <a:r>
              <a:rPr lang="en" sz="3800">
                <a:latin typeface="Economica"/>
                <a:ea typeface="Economica"/>
                <a:cs typeface="Economica"/>
                <a:sym typeface="Economica"/>
              </a:rPr>
              <a:t>First two [experiences] were teaching, volunteering for a foodbank was not academic. I preferred teaching due to more experience in academia.</a:t>
            </a:r>
            <a:r>
              <a:rPr lang="en" sz="3800">
                <a:latin typeface="Economica"/>
                <a:ea typeface="Economica"/>
                <a:cs typeface="Economica"/>
                <a:sym typeface="Economica"/>
              </a:rPr>
              <a:t>”</a:t>
            </a:r>
            <a:endParaRPr sz="3800">
              <a:latin typeface="Economica"/>
              <a:ea typeface="Economica"/>
              <a:cs typeface="Economica"/>
              <a:sym typeface="Economica"/>
            </a:endParaRPr>
          </a:p>
        </p:txBody>
      </p:sp>
      <p:pic>
        <p:nvPicPr>
          <p:cNvPr id="145" name="Google Shape;145;p22"/>
          <p:cNvPicPr preferRelativeResize="0"/>
          <p:nvPr/>
        </p:nvPicPr>
        <p:blipFill rotWithShape="1">
          <a:blip r:embed="rId3">
            <a:alphaModFix/>
          </a:blip>
          <a:srcRect b="0" l="0" r="0" t="25037"/>
          <a:stretch/>
        </p:blipFill>
        <p:spPr>
          <a:xfrm>
            <a:off x="290929" y="262335"/>
            <a:ext cx="3470700" cy="3469200"/>
          </a:xfrm>
          <a:prstGeom prst="ellipse">
            <a:avLst/>
          </a:prstGeom>
          <a:noFill/>
          <a:ln cap="flat" cmpd="sng" w="38100">
            <a:solidFill>
              <a:schemeClr val="dk2"/>
            </a:solidFill>
            <a:prstDash val="solid"/>
            <a:round/>
            <a:headEnd len="sm" w="sm" type="none"/>
            <a:tailEnd len="sm" w="sm" type="none"/>
          </a:ln>
        </p:spPr>
      </p:pic>
      <p:pic>
        <p:nvPicPr>
          <p:cNvPr id="146" name="Google Shape;146;p22"/>
          <p:cNvPicPr preferRelativeResize="0"/>
          <p:nvPr/>
        </p:nvPicPr>
        <p:blipFill>
          <a:blip r:embed="rId4">
            <a:alphaModFix/>
          </a:blip>
          <a:stretch>
            <a:fillRect/>
          </a:stretch>
        </p:blipFill>
        <p:spPr>
          <a:xfrm>
            <a:off x="290925" y="261575"/>
            <a:ext cx="3470700" cy="34707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Empathy Maps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4"/>
          <p:cNvPicPr preferRelativeResize="0"/>
          <p:nvPr/>
        </p:nvPicPr>
        <p:blipFill>
          <a:blip r:embed="rId3">
            <a:alphaModFix/>
          </a:blip>
          <a:stretch>
            <a:fillRect/>
          </a:stretch>
        </p:blipFill>
        <p:spPr>
          <a:xfrm>
            <a:off x="93525" y="129113"/>
            <a:ext cx="4419600" cy="2385284"/>
          </a:xfrm>
          <a:prstGeom prst="rect">
            <a:avLst/>
          </a:prstGeom>
          <a:noFill/>
          <a:ln>
            <a:noFill/>
          </a:ln>
        </p:spPr>
      </p:pic>
      <p:pic>
        <p:nvPicPr>
          <p:cNvPr id="157" name="Google Shape;157;p24"/>
          <p:cNvPicPr preferRelativeResize="0"/>
          <p:nvPr/>
        </p:nvPicPr>
        <p:blipFill>
          <a:blip r:embed="rId4">
            <a:alphaModFix/>
          </a:blip>
          <a:stretch>
            <a:fillRect/>
          </a:stretch>
        </p:blipFill>
        <p:spPr>
          <a:xfrm>
            <a:off x="4665525" y="129113"/>
            <a:ext cx="4384947" cy="2385275"/>
          </a:xfrm>
          <a:prstGeom prst="rect">
            <a:avLst/>
          </a:prstGeom>
          <a:noFill/>
          <a:ln>
            <a:noFill/>
          </a:ln>
        </p:spPr>
      </p:pic>
      <p:pic>
        <p:nvPicPr>
          <p:cNvPr id="158" name="Google Shape;158;p24"/>
          <p:cNvPicPr preferRelativeResize="0"/>
          <p:nvPr/>
        </p:nvPicPr>
        <p:blipFill>
          <a:blip r:embed="rId5">
            <a:alphaModFix/>
          </a:blip>
          <a:stretch>
            <a:fillRect/>
          </a:stretch>
        </p:blipFill>
        <p:spPr>
          <a:xfrm>
            <a:off x="93525" y="2625212"/>
            <a:ext cx="4419600" cy="2389173"/>
          </a:xfrm>
          <a:prstGeom prst="rect">
            <a:avLst/>
          </a:prstGeom>
          <a:noFill/>
          <a:ln>
            <a:noFill/>
          </a:ln>
        </p:spPr>
      </p:pic>
      <p:pic>
        <p:nvPicPr>
          <p:cNvPr id="159" name="Google Shape;159;p24"/>
          <p:cNvPicPr preferRelativeResize="0"/>
          <p:nvPr/>
        </p:nvPicPr>
        <p:blipFill>
          <a:blip r:embed="rId6">
            <a:alphaModFix/>
          </a:blip>
          <a:stretch>
            <a:fillRect/>
          </a:stretch>
        </p:blipFill>
        <p:spPr>
          <a:xfrm>
            <a:off x="4665525" y="2625212"/>
            <a:ext cx="4384950" cy="2385299"/>
          </a:xfrm>
          <a:prstGeom prst="rect">
            <a:avLst/>
          </a:prstGeom>
          <a:noFill/>
          <a:ln>
            <a:noFill/>
          </a:ln>
        </p:spPr>
      </p:pic>
      <p:pic>
        <p:nvPicPr>
          <p:cNvPr id="160" name="Google Shape;160;p24"/>
          <p:cNvPicPr preferRelativeResize="0"/>
          <p:nvPr/>
        </p:nvPicPr>
        <p:blipFill rotWithShape="1">
          <a:blip r:embed="rId7">
            <a:alphaModFix/>
          </a:blip>
          <a:srcRect b="0" l="0" r="0" t="25037"/>
          <a:stretch/>
        </p:blipFill>
        <p:spPr>
          <a:xfrm>
            <a:off x="4018653" y="2018557"/>
            <a:ext cx="1106700" cy="1106400"/>
          </a:xfrm>
          <a:prstGeom prst="ellipse">
            <a:avLst/>
          </a:prstGeom>
          <a:noFill/>
          <a:ln cap="flat" cmpd="sng" w="38100">
            <a:solidFill>
              <a:schemeClr val="dk2"/>
            </a:solidFill>
            <a:prstDash val="solid"/>
            <a:round/>
            <a:headEnd len="sm" w="sm" type="none"/>
            <a:tailEnd len="sm" w="sm" type="none"/>
          </a:ln>
        </p:spPr>
      </p:pic>
      <p:pic>
        <p:nvPicPr>
          <p:cNvPr id="161" name="Google Shape;161;p24"/>
          <p:cNvPicPr preferRelativeResize="0"/>
          <p:nvPr/>
        </p:nvPicPr>
        <p:blipFill>
          <a:blip r:embed="rId8">
            <a:alphaModFix/>
          </a:blip>
          <a:stretch>
            <a:fillRect/>
          </a:stretch>
        </p:blipFill>
        <p:spPr>
          <a:xfrm>
            <a:off x="8480300" y="2625200"/>
            <a:ext cx="570175" cy="228075"/>
          </a:xfrm>
          <a:prstGeom prst="rect">
            <a:avLst/>
          </a:prstGeom>
          <a:noFill/>
          <a:ln>
            <a:noFill/>
          </a:ln>
        </p:spPr>
      </p:pic>
      <p:pic>
        <p:nvPicPr>
          <p:cNvPr id="162" name="Google Shape;162;p24"/>
          <p:cNvPicPr preferRelativeResize="0"/>
          <p:nvPr/>
        </p:nvPicPr>
        <p:blipFill>
          <a:blip r:embed="rId9">
            <a:alphaModFix/>
          </a:blip>
          <a:stretch>
            <a:fillRect/>
          </a:stretch>
        </p:blipFill>
        <p:spPr>
          <a:xfrm>
            <a:off x="8358600" y="129125"/>
            <a:ext cx="691875" cy="277875"/>
          </a:xfrm>
          <a:prstGeom prst="rect">
            <a:avLst/>
          </a:prstGeom>
          <a:noFill/>
          <a:ln>
            <a:noFill/>
          </a:ln>
        </p:spPr>
      </p:pic>
      <p:pic>
        <p:nvPicPr>
          <p:cNvPr id="163" name="Google Shape;163;p24"/>
          <p:cNvPicPr preferRelativeResize="0"/>
          <p:nvPr/>
        </p:nvPicPr>
        <p:blipFill>
          <a:blip r:embed="rId10">
            <a:alphaModFix/>
          </a:blip>
          <a:stretch>
            <a:fillRect/>
          </a:stretch>
        </p:blipFill>
        <p:spPr>
          <a:xfrm>
            <a:off x="4665525" y="129125"/>
            <a:ext cx="781050" cy="338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5"/>
          <p:cNvPicPr preferRelativeResize="0"/>
          <p:nvPr/>
        </p:nvPicPr>
        <p:blipFill>
          <a:blip r:embed="rId3">
            <a:alphaModFix/>
          </a:blip>
          <a:stretch>
            <a:fillRect/>
          </a:stretch>
        </p:blipFill>
        <p:spPr>
          <a:xfrm>
            <a:off x="93527" y="129127"/>
            <a:ext cx="4384950" cy="2396812"/>
          </a:xfrm>
          <a:prstGeom prst="rect">
            <a:avLst/>
          </a:prstGeom>
          <a:noFill/>
          <a:ln>
            <a:noFill/>
          </a:ln>
        </p:spPr>
      </p:pic>
      <p:pic>
        <p:nvPicPr>
          <p:cNvPr id="169" name="Google Shape;169;p25"/>
          <p:cNvPicPr preferRelativeResize="0"/>
          <p:nvPr/>
        </p:nvPicPr>
        <p:blipFill>
          <a:blip r:embed="rId4">
            <a:alphaModFix/>
          </a:blip>
          <a:stretch>
            <a:fillRect/>
          </a:stretch>
        </p:blipFill>
        <p:spPr>
          <a:xfrm>
            <a:off x="4682275" y="148675"/>
            <a:ext cx="4384950" cy="2357725"/>
          </a:xfrm>
          <a:prstGeom prst="rect">
            <a:avLst/>
          </a:prstGeom>
          <a:noFill/>
          <a:ln>
            <a:noFill/>
          </a:ln>
        </p:spPr>
      </p:pic>
      <p:pic>
        <p:nvPicPr>
          <p:cNvPr id="170" name="Google Shape;170;p25"/>
          <p:cNvPicPr preferRelativeResize="0"/>
          <p:nvPr/>
        </p:nvPicPr>
        <p:blipFill>
          <a:blip r:embed="rId5">
            <a:alphaModFix/>
          </a:blip>
          <a:stretch>
            <a:fillRect/>
          </a:stretch>
        </p:blipFill>
        <p:spPr>
          <a:xfrm>
            <a:off x="95900" y="2624912"/>
            <a:ext cx="4380203" cy="2357725"/>
          </a:xfrm>
          <a:prstGeom prst="rect">
            <a:avLst/>
          </a:prstGeom>
          <a:noFill/>
          <a:ln>
            <a:noFill/>
          </a:ln>
        </p:spPr>
      </p:pic>
      <p:pic>
        <p:nvPicPr>
          <p:cNvPr id="171" name="Google Shape;171;p25"/>
          <p:cNvPicPr preferRelativeResize="0"/>
          <p:nvPr/>
        </p:nvPicPr>
        <p:blipFill>
          <a:blip r:embed="rId6">
            <a:alphaModFix/>
          </a:blip>
          <a:stretch>
            <a:fillRect/>
          </a:stretch>
        </p:blipFill>
        <p:spPr>
          <a:xfrm>
            <a:off x="4682275" y="2616443"/>
            <a:ext cx="4384949" cy="2374657"/>
          </a:xfrm>
          <a:prstGeom prst="rect">
            <a:avLst/>
          </a:prstGeom>
          <a:noFill/>
          <a:ln>
            <a:noFill/>
          </a:ln>
        </p:spPr>
      </p:pic>
      <p:pic>
        <p:nvPicPr>
          <p:cNvPr id="172" name="Google Shape;172;p25"/>
          <p:cNvPicPr preferRelativeResize="0"/>
          <p:nvPr/>
        </p:nvPicPr>
        <p:blipFill rotWithShape="1">
          <a:blip r:embed="rId7">
            <a:alphaModFix/>
          </a:blip>
          <a:srcRect b="4769" l="6002" r="13208" t="6080"/>
          <a:stretch/>
        </p:blipFill>
        <p:spPr>
          <a:xfrm>
            <a:off x="3879600" y="1879350"/>
            <a:ext cx="1384800" cy="13848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6"/>
          <p:cNvPicPr preferRelativeResize="0"/>
          <p:nvPr/>
        </p:nvPicPr>
        <p:blipFill>
          <a:blip r:embed="rId3">
            <a:alphaModFix/>
          </a:blip>
          <a:stretch>
            <a:fillRect/>
          </a:stretch>
        </p:blipFill>
        <p:spPr>
          <a:xfrm>
            <a:off x="126488" y="143038"/>
            <a:ext cx="8891025" cy="4857425"/>
          </a:xfrm>
          <a:prstGeom prst="rect">
            <a:avLst/>
          </a:prstGeom>
          <a:noFill/>
          <a:ln>
            <a:noFill/>
          </a:ln>
        </p:spPr>
      </p:pic>
      <p:pic>
        <p:nvPicPr>
          <p:cNvPr id="178" name="Google Shape;178;p26"/>
          <p:cNvPicPr preferRelativeResize="0"/>
          <p:nvPr/>
        </p:nvPicPr>
        <p:blipFill>
          <a:blip r:embed="rId4">
            <a:alphaModFix/>
          </a:blip>
          <a:stretch>
            <a:fillRect/>
          </a:stretch>
        </p:blipFill>
        <p:spPr>
          <a:xfrm>
            <a:off x="3978150" y="1977914"/>
            <a:ext cx="1187700" cy="11877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7"/>
          <p:cNvPicPr preferRelativeResize="0"/>
          <p:nvPr/>
        </p:nvPicPr>
        <p:blipFill>
          <a:blip r:embed="rId3">
            <a:alphaModFix/>
          </a:blip>
          <a:stretch>
            <a:fillRect/>
          </a:stretch>
        </p:blipFill>
        <p:spPr>
          <a:xfrm>
            <a:off x="152400" y="179450"/>
            <a:ext cx="8839201" cy="4784602"/>
          </a:xfrm>
          <a:prstGeom prst="rect">
            <a:avLst/>
          </a:prstGeom>
          <a:noFill/>
          <a:ln>
            <a:noFill/>
          </a:ln>
        </p:spPr>
      </p:pic>
      <p:pic>
        <p:nvPicPr>
          <p:cNvPr id="184" name="Google Shape;184;p27"/>
          <p:cNvPicPr preferRelativeResize="0"/>
          <p:nvPr/>
        </p:nvPicPr>
        <p:blipFill>
          <a:blip r:embed="rId4">
            <a:alphaModFix/>
          </a:blip>
          <a:stretch>
            <a:fillRect/>
          </a:stretch>
        </p:blipFill>
        <p:spPr>
          <a:xfrm>
            <a:off x="4002450" y="2002200"/>
            <a:ext cx="1139100" cy="1139100"/>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Synthesized Map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9"/>
          <p:cNvPicPr preferRelativeResize="0"/>
          <p:nvPr/>
        </p:nvPicPr>
        <p:blipFill>
          <a:blip r:embed="rId3">
            <a:alphaModFix/>
          </a:blip>
          <a:stretch>
            <a:fillRect/>
          </a:stretch>
        </p:blipFill>
        <p:spPr>
          <a:xfrm>
            <a:off x="148650" y="166931"/>
            <a:ext cx="8846700" cy="48096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30"/>
          <p:cNvPicPr preferRelativeResize="0"/>
          <p:nvPr/>
        </p:nvPicPr>
        <p:blipFill>
          <a:blip r:embed="rId3">
            <a:alphaModFix/>
          </a:blip>
          <a:stretch>
            <a:fillRect/>
          </a:stretch>
        </p:blipFill>
        <p:spPr>
          <a:xfrm>
            <a:off x="140800" y="173563"/>
            <a:ext cx="8862399" cy="4796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1"/>
          <p:cNvPicPr preferRelativeResize="0"/>
          <p:nvPr/>
        </p:nvPicPr>
        <p:blipFill>
          <a:blip r:embed="rId3">
            <a:alphaModFix/>
          </a:blip>
          <a:stretch>
            <a:fillRect/>
          </a:stretch>
        </p:blipFill>
        <p:spPr>
          <a:xfrm>
            <a:off x="133625" y="153300"/>
            <a:ext cx="8876751" cy="483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Introduce - Team Members</a:t>
            </a:r>
            <a:endParaRPr/>
          </a:p>
        </p:txBody>
      </p:sp>
      <p:sp>
        <p:nvSpPr>
          <p:cNvPr id="69" name="Google Shape;69;p14"/>
          <p:cNvSpPr/>
          <p:nvPr/>
        </p:nvSpPr>
        <p:spPr>
          <a:xfrm>
            <a:off x="2489213" y="1478825"/>
            <a:ext cx="1922400" cy="1873200"/>
          </a:xfrm>
          <a:prstGeom prst="ellipse">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4666738" y="1478825"/>
            <a:ext cx="1922400" cy="1873200"/>
          </a:xfrm>
          <a:prstGeom prst="ellipse">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6844275" y="1478825"/>
            <a:ext cx="1922400" cy="1873200"/>
          </a:xfrm>
          <a:prstGeom prst="ellipse">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4"/>
          <p:cNvPicPr preferRelativeResize="0"/>
          <p:nvPr/>
        </p:nvPicPr>
        <p:blipFill>
          <a:blip r:embed="rId3">
            <a:alphaModFix/>
          </a:blip>
          <a:stretch>
            <a:fillRect/>
          </a:stretch>
        </p:blipFill>
        <p:spPr>
          <a:xfrm>
            <a:off x="311695" y="1454663"/>
            <a:ext cx="1922400" cy="1921500"/>
          </a:xfrm>
          <a:prstGeom prst="ellipse">
            <a:avLst/>
          </a:prstGeom>
          <a:noFill/>
          <a:ln cap="flat" cmpd="sng" w="38100">
            <a:solidFill>
              <a:schemeClr val="dk2"/>
            </a:solidFill>
            <a:prstDash val="solid"/>
            <a:round/>
            <a:headEnd len="sm" w="sm" type="none"/>
            <a:tailEnd len="sm" w="sm" type="none"/>
          </a:ln>
        </p:spPr>
      </p:pic>
      <p:sp>
        <p:nvSpPr>
          <p:cNvPr id="73" name="Google Shape;73;p14"/>
          <p:cNvSpPr txBox="1"/>
          <p:nvPr>
            <p:ph idx="1" type="body"/>
          </p:nvPr>
        </p:nvSpPr>
        <p:spPr>
          <a:xfrm>
            <a:off x="245700" y="3561475"/>
            <a:ext cx="2054400" cy="1128600"/>
          </a:xfrm>
          <a:prstGeom prst="rect">
            <a:avLst/>
          </a:prstGeom>
        </p:spPr>
        <p:txBody>
          <a:bodyPr anchorCtr="0" anchor="t" bIns="91425" lIns="91425" spcFirstLastPara="1" rIns="91425" wrap="square" tIns="91425">
            <a:noAutofit/>
          </a:bodyPr>
          <a:lstStyle/>
          <a:p>
            <a:pPr indent="0" lvl="0" marL="0" rtl="0" algn="ctr">
              <a:lnSpc>
                <a:spcPct val="105000"/>
              </a:lnSpc>
              <a:spcBef>
                <a:spcPts val="1000"/>
              </a:spcBef>
              <a:spcAft>
                <a:spcPts val="0"/>
              </a:spcAft>
              <a:buNone/>
            </a:pPr>
            <a:r>
              <a:rPr b="1" lang="en" sz="1900">
                <a:latin typeface="Economica"/>
                <a:ea typeface="Economica"/>
                <a:cs typeface="Economica"/>
                <a:sym typeface="Economica"/>
              </a:rPr>
              <a:t>Alejo Navarro Goldaraz</a:t>
            </a:r>
            <a:endParaRPr b="1" sz="1900">
              <a:latin typeface="Economica"/>
              <a:ea typeface="Economica"/>
              <a:cs typeface="Economica"/>
              <a:sym typeface="Economica"/>
            </a:endParaRPr>
          </a:p>
          <a:p>
            <a:pPr indent="0" lvl="0" marL="0" rtl="0" algn="ctr">
              <a:lnSpc>
                <a:spcPct val="105000"/>
              </a:lnSpc>
              <a:spcBef>
                <a:spcPts val="1000"/>
              </a:spcBef>
              <a:spcAft>
                <a:spcPts val="0"/>
              </a:spcAft>
              <a:buNone/>
            </a:pPr>
            <a:r>
              <a:t/>
            </a:r>
            <a:endParaRPr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CS Coterm Student</a:t>
            </a:r>
            <a:endParaRPr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Buenos Aires, Argentina</a:t>
            </a:r>
            <a:endParaRPr sz="1900">
              <a:latin typeface="Economica"/>
              <a:ea typeface="Economica"/>
              <a:cs typeface="Economica"/>
              <a:sym typeface="Economica"/>
            </a:endParaRPr>
          </a:p>
        </p:txBody>
      </p:sp>
      <p:pic>
        <p:nvPicPr>
          <p:cNvPr id="74" name="Google Shape;74;p14"/>
          <p:cNvPicPr preferRelativeResize="0"/>
          <p:nvPr/>
        </p:nvPicPr>
        <p:blipFill>
          <a:blip r:embed="rId4">
            <a:alphaModFix/>
          </a:blip>
          <a:stretch>
            <a:fillRect/>
          </a:stretch>
        </p:blipFill>
        <p:spPr>
          <a:xfrm>
            <a:off x="6844275" y="1501625"/>
            <a:ext cx="1922400" cy="1827600"/>
          </a:xfrm>
          <a:prstGeom prst="ellipse">
            <a:avLst/>
          </a:prstGeom>
          <a:noFill/>
          <a:ln>
            <a:noFill/>
          </a:ln>
        </p:spPr>
      </p:pic>
      <p:sp>
        <p:nvSpPr>
          <p:cNvPr id="75" name="Google Shape;75;p14"/>
          <p:cNvSpPr txBox="1"/>
          <p:nvPr>
            <p:ph idx="1" type="body"/>
          </p:nvPr>
        </p:nvSpPr>
        <p:spPr>
          <a:xfrm>
            <a:off x="6778275" y="3683625"/>
            <a:ext cx="2054400" cy="1128600"/>
          </a:xfrm>
          <a:prstGeom prst="rect">
            <a:avLst/>
          </a:prstGeom>
        </p:spPr>
        <p:txBody>
          <a:bodyPr anchorCtr="0" anchor="t" bIns="91425" lIns="91425" spcFirstLastPara="1" rIns="91425" wrap="square" tIns="91425">
            <a:noAutofit/>
          </a:bodyPr>
          <a:lstStyle/>
          <a:p>
            <a:pPr indent="0" lvl="0" marL="0" rtl="0" algn="ctr">
              <a:lnSpc>
                <a:spcPct val="105000"/>
              </a:lnSpc>
              <a:spcBef>
                <a:spcPts val="1000"/>
              </a:spcBef>
              <a:spcAft>
                <a:spcPts val="0"/>
              </a:spcAft>
              <a:buNone/>
            </a:pPr>
            <a:r>
              <a:rPr b="1" lang="en" sz="1900">
                <a:latin typeface="Economica"/>
                <a:ea typeface="Economica"/>
                <a:cs typeface="Economica"/>
                <a:sym typeface="Economica"/>
              </a:rPr>
              <a:t>Tolúlọpẹ́ Ògúnrẹ̀m</a:t>
            </a:r>
            <a:r>
              <a:rPr b="1" lang="en" sz="1900">
                <a:latin typeface="Economica"/>
                <a:ea typeface="Economica"/>
                <a:cs typeface="Economica"/>
                <a:sym typeface="Economica"/>
              </a:rPr>
              <a:t>í</a:t>
            </a:r>
            <a:endParaRPr b="1" sz="1900">
              <a:latin typeface="Economica"/>
              <a:ea typeface="Economica"/>
              <a:cs typeface="Economica"/>
              <a:sym typeface="Economica"/>
            </a:endParaRPr>
          </a:p>
          <a:p>
            <a:pPr indent="0" lvl="0" marL="0" rtl="0" algn="ctr">
              <a:lnSpc>
                <a:spcPct val="105000"/>
              </a:lnSpc>
              <a:spcBef>
                <a:spcPts val="1000"/>
              </a:spcBef>
              <a:spcAft>
                <a:spcPts val="0"/>
              </a:spcAft>
              <a:buNone/>
            </a:pPr>
            <a:r>
              <a:t/>
            </a:r>
            <a:endParaRPr b="1"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CS PhD</a:t>
            </a:r>
            <a:endParaRPr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London, England</a:t>
            </a:r>
            <a:endParaRPr sz="1900">
              <a:latin typeface="Economica"/>
              <a:ea typeface="Economica"/>
              <a:cs typeface="Economica"/>
              <a:sym typeface="Economica"/>
            </a:endParaRPr>
          </a:p>
        </p:txBody>
      </p:sp>
      <p:pic>
        <p:nvPicPr>
          <p:cNvPr id="76" name="Google Shape;76;p14"/>
          <p:cNvPicPr preferRelativeResize="0"/>
          <p:nvPr/>
        </p:nvPicPr>
        <p:blipFill rotWithShape="1">
          <a:blip r:embed="rId5">
            <a:alphaModFix/>
          </a:blip>
          <a:srcRect b="23427" l="47235" r="9936" t="12457"/>
          <a:stretch/>
        </p:blipFill>
        <p:spPr>
          <a:xfrm>
            <a:off x="2534527" y="1501625"/>
            <a:ext cx="1831800" cy="1827600"/>
          </a:xfrm>
          <a:prstGeom prst="flowChartConnector">
            <a:avLst/>
          </a:prstGeom>
          <a:noFill/>
          <a:ln>
            <a:noFill/>
          </a:ln>
        </p:spPr>
      </p:pic>
      <p:pic>
        <p:nvPicPr>
          <p:cNvPr id="77" name="Google Shape;77;p14"/>
          <p:cNvPicPr preferRelativeResize="0"/>
          <p:nvPr/>
        </p:nvPicPr>
        <p:blipFill rotWithShape="1">
          <a:blip r:embed="rId6">
            <a:alphaModFix/>
          </a:blip>
          <a:srcRect b="10909" l="0" r="0" t="20648"/>
          <a:stretch/>
        </p:blipFill>
        <p:spPr>
          <a:xfrm>
            <a:off x="4666750" y="1454675"/>
            <a:ext cx="1971900" cy="1921500"/>
          </a:xfrm>
          <a:prstGeom prst="ellipse">
            <a:avLst/>
          </a:prstGeom>
          <a:noFill/>
          <a:ln>
            <a:noFill/>
          </a:ln>
        </p:spPr>
      </p:pic>
      <p:sp>
        <p:nvSpPr>
          <p:cNvPr id="78" name="Google Shape;78;p14"/>
          <p:cNvSpPr txBox="1"/>
          <p:nvPr>
            <p:ph idx="1" type="body"/>
          </p:nvPr>
        </p:nvSpPr>
        <p:spPr>
          <a:xfrm>
            <a:off x="2462688" y="3561475"/>
            <a:ext cx="2054400" cy="1128600"/>
          </a:xfrm>
          <a:prstGeom prst="rect">
            <a:avLst/>
          </a:prstGeom>
        </p:spPr>
        <p:txBody>
          <a:bodyPr anchorCtr="0" anchor="t" bIns="91425" lIns="91425" spcFirstLastPara="1" rIns="91425" wrap="square" tIns="91425">
            <a:noAutofit/>
          </a:bodyPr>
          <a:lstStyle/>
          <a:p>
            <a:pPr indent="0" lvl="0" marL="0" rtl="0" algn="ctr">
              <a:lnSpc>
                <a:spcPct val="105000"/>
              </a:lnSpc>
              <a:spcBef>
                <a:spcPts val="1000"/>
              </a:spcBef>
              <a:spcAft>
                <a:spcPts val="0"/>
              </a:spcAft>
              <a:buNone/>
            </a:pPr>
            <a:r>
              <a:rPr b="1" lang="en" sz="1900">
                <a:latin typeface="Economica"/>
                <a:ea typeface="Economica"/>
                <a:cs typeface="Economica"/>
                <a:sym typeface="Economica"/>
              </a:rPr>
              <a:t>Yi Feng</a:t>
            </a:r>
            <a:endParaRPr b="1" sz="1900">
              <a:latin typeface="Economica"/>
              <a:ea typeface="Economica"/>
              <a:cs typeface="Economica"/>
              <a:sym typeface="Economica"/>
            </a:endParaRPr>
          </a:p>
          <a:p>
            <a:pPr indent="0" lvl="0" marL="0" rtl="0" algn="ctr">
              <a:lnSpc>
                <a:spcPct val="105000"/>
              </a:lnSpc>
              <a:spcBef>
                <a:spcPts val="1000"/>
              </a:spcBef>
              <a:spcAft>
                <a:spcPts val="0"/>
              </a:spcAft>
              <a:buNone/>
            </a:pPr>
            <a:r>
              <a:t/>
            </a:r>
            <a:endParaRPr b="1"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CS Master’s Student</a:t>
            </a:r>
            <a:endParaRPr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Guangzhou, China</a:t>
            </a:r>
            <a:endParaRPr sz="1900">
              <a:latin typeface="Economica"/>
              <a:ea typeface="Economica"/>
              <a:cs typeface="Economica"/>
              <a:sym typeface="Economica"/>
            </a:endParaRPr>
          </a:p>
        </p:txBody>
      </p:sp>
      <p:sp>
        <p:nvSpPr>
          <p:cNvPr id="79" name="Google Shape;79;p14"/>
          <p:cNvSpPr txBox="1"/>
          <p:nvPr>
            <p:ph idx="1" type="body"/>
          </p:nvPr>
        </p:nvSpPr>
        <p:spPr>
          <a:xfrm>
            <a:off x="4723875" y="3683625"/>
            <a:ext cx="2054400" cy="1128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900">
                <a:latin typeface="Economica"/>
                <a:ea typeface="Economica"/>
                <a:cs typeface="Economica"/>
                <a:sym typeface="Economica"/>
              </a:rPr>
              <a:t>Sid Gehlaut</a:t>
            </a:r>
            <a:endParaRPr b="1" sz="1900">
              <a:latin typeface="Economica"/>
              <a:ea typeface="Economica"/>
              <a:cs typeface="Economica"/>
              <a:sym typeface="Economica"/>
            </a:endParaRPr>
          </a:p>
          <a:p>
            <a:pPr indent="0" lvl="0" marL="0" rtl="0" algn="ctr">
              <a:lnSpc>
                <a:spcPct val="105000"/>
              </a:lnSpc>
              <a:spcBef>
                <a:spcPts val="1000"/>
              </a:spcBef>
              <a:spcAft>
                <a:spcPts val="0"/>
              </a:spcAft>
              <a:buClr>
                <a:schemeClr val="dk1"/>
              </a:buClr>
              <a:buSzPts val="1100"/>
              <a:buFont typeface="Arial"/>
              <a:buNone/>
            </a:pPr>
            <a:r>
              <a:t/>
            </a:r>
            <a:endParaRPr b="1"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Economics Senior</a:t>
            </a:r>
            <a:endParaRPr sz="1900">
              <a:latin typeface="Economica"/>
              <a:ea typeface="Economica"/>
              <a:cs typeface="Economica"/>
              <a:sym typeface="Economica"/>
            </a:endParaRPr>
          </a:p>
          <a:p>
            <a:pPr indent="0" lvl="0" marL="0" rtl="0" algn="ctr">
              <a:lnSpc>
                <a:spcPct val="90000"/>
              </a:lnSpc>
              <a:spcBef>
                <a:spcPts val="0"/>
              </a:spcBef>
              <a:spcAft>
                <a:spcPts val="0"/>
              </a:spcAft>
              <a:buNone/>
            </a:pPr>
            <a:r>
              <a:rPr lang="en" sz="1900">
                <a:latin typeface="Economica"/>
                <a:ea typeface="Economica"/>
                <a:cs typeface="Economica"/>
                <a:sym typeface="Economica"/>
              </a:rPr>
              <a:t>Inverness, IL</a:t>
            </a:r>
            <a:endParaRPr sz="1900">
              <a:latin typeface="Economica"/>
              <a:ea typeface="Economica"/>
              <a:cs typeface="Economica"/>
              <a:sym typeface="Economic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2"/>
          <p:cNvPicPr preferRelativeResize="0"/>
          <p:nvPr/>
        </p:nvPicPr>
        <p:blipFill>
          <a:blip r:embed="rId3">
            <a:alphaModFix/>
          </a:blip>
          <a:stretch>
            <a:fillRect/>
          </a:stretch>
        </p:blipFill>
        <p:spPr>
          <a:xfrm>
            <a:off x="133625" y="148338"/>
            <a:ext cx="8876750" cy="4846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Tensions, Contradictions &amp; Surprises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4"/>
          <p:cNvPicPr preferRelativeResize="0"/>
          <p:nvPr/>
        </p:nvPicPr>
        <p:blipFill>
          <a:blip r:embed="rId3">
            <a:alphaModFix/>
          </a:blip>
          <a:stretch>
            <a:fillRect/>
          </a:stretch>
        </p:blipFill>
        <p:spPr>
          <a:xfrm>
            <a:off x="1144975" y="234737"/>
            <a:ext cx="6854050" cy="4674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Insights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idx="1" type="body"/>
          </p:nvPr>
        </p:nvSpPr>
        <p:spPr>
          <a:xfrm>
            <a:off x="3221700" y="665625"/>
            <a:ext cx="5610600" cy="1483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2600">
                <a:latin typeface="Economica"/>
                <a:ea typeface="Economica"/>
                <a:cs typeface="Economica"/>
                <a:sym typeface="Economica"/>
              </a:rPr>
              <a:t>“It was incredibly motivating to be able to see the positive impact we were having on people and the community”</a:t>
            </a:r>
            <a:endParaRPr sz="2600">
              <a:latin typeface="Economica"/>
              <a:ea typeface="Economica"/>
              <a:cs typeface="Economica"/>
              <a:sym typeface="Economica"/>
            </a:endParaRPr>
          </a:p>
        </p:txBody>
      </p:sp>
      <p:pic>
        <p:nvPicPr>
          <p:cNvPr id="230" name="Google Shape;230;p36"/>
          <p:cNvPicPr preferRelativeResize="0"/>
          <p:nvPr/>
        </p:nvPicPr>
        <p:blipFill rotWithShape="1">
          <a:blip r:embed="rId3">
            <a:alphaModFix/>
          </a:blip>
          <a:srcRect b="0" l="0" r="0" t="25037"/>
          <a:stretch/>
        </p:blipFill>
        <p:spPr>
          <a:xfrm>
            <a:off x="582575" y="1465649"/>
            <a:ext cx="2213400" cy="2212200"/>
          </a:xfrm>
          <a:prstGeom prst="ellipse">
            <a:avLst/>
          </a:prstGeom>
          <a:noFill/>
          <a:ln cap="flat" cmpd="sng" w="38100">
            <a:solidFill>
              <a:schemeClr val="dk2"/>
            </a:solidFill>
            <a:prstDash val="solid"/>
            <a:round/>
            <a:headEnd len="sm" w="sm" type="none"/>
            <a:tailEnd len="sm" w="sm" type="none"/>
          </a:ln>
        </p:spPr>
      </p:pic>
      <p:sp>
        <p:nvSpPr>
          <p:cNvPr id="231" name="Google Shape;231;p36"/>
          <p:cNvSpPr txBox="1"/>
          <p:nvPr>
            <p:ph idx="1" type="body"/>
          </p:nvPr>
        </p:nvSpPr>
        <p:spPr>
          <a:xfrm>
            <a:off x="3221700" y="2996275"/>
            <a:ext cx="5610600" cy="1483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2600">
                <a:latin typeface="Economica"/>
                <a:ea typeface="Economica"/>
                <a:cs typeface="Economica"/>
                <a:sym typeface="Economica"/>
              </a:rPr>
              <a:t>“Trust is the single most important component of being able to form deep connections with the communities we serve”</a:t>
            </a:r>
            <a:endParaRPr sz="2600">
              <a:latin typeface="Economica"/>
              <a:ea typeface="Economica"/>
              <a:cs typeface="Economica"/>
              <a:sym typeface="Economic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idx="1" type="body"/>
          </p:nvPr>
        </p:nvSpPr>
        <p:spPr>
          <a:xfrm>
            <a:off x="3221700" y="665625"/>
            <a:ext cx="5610600" cy="1483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sz="2600">
                <a:latin typeface="Economica"/>
                <a:ea typeface="Economica"/>
                <a:cs typeface="Economica"/>
                <a:sym typeface="Economica"/>
              </a:rPr>
              <a:t>“But rather than collaborating, it was very much like applying for the same resources and just having to all be dispersed in a way that was more detrimental to like the communities and issues that they sought to serve.”</a:t>
            </a:r>
            <a:endParaRPr sz="2600">
              <a:latin typeface="Economica"/>
              <a:ea typeface="Economica"/>
              <a:cs typeface="Economica"/>
              <a:sym typeface="Economica"/>
            </a:endParaRPr>
          </a:p>
        </p:txBody>
      </p:sp>
      <p:pic>
        <p:nvPicPr>
          <p:cNvPr id="237" name="Google Shape;237;p37"/>
          <p:cNvPicPr preferRelativeResize="0"/>
          <p:nvPr/>
        </p:nvPicPr>
        <p:blipFill rotWithShape="1">
          <a:blip r:embed="rId3">
            <a:alphaModFix/>
          </a:blip>
          <a:srcRect b="4769" l="6002" r="13208" t="6080"/>
          <a:stretch/>
        </p:blipFill>
        <p:spPr>
          <a:xfrm>
            <a:off x="487375" y="1610550"/>
            <a:ext cx="1922400" cy="1922400"/>
          </a:xfrm>
          <a:prstGeom prst="ellipse">
            <a:avLst/>
          </a:prstGeom>
          <a:noFill/>
          <a:ln>
            <a:noFill/>
          </a:ln>
        </p:spPr>
      </p:pic>
      <p:sp>
        <p:nvSpPr>
          <p:cNvPr id="238" name="Google Shape;238;p37"/>
          <p:cNvSpPr txBox="1"/>
          <p:nvPr>
            <p:ph idx="1" type="body"/>
          </p:nvPr>
        </p:nvSpPr>
        <p:spPr>
          <a:xfrm>
            <a:off x="2974350" y="2571750"/>
            <a:ext cx="6105300" cy="19224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1200"/>
              </a:spcAft>
              <a:buNone/>
            </a:pPr>
            <a:r>
              <a:rPr lang="en" sz="2600">
                <a:latin typeface="Economica"/>
                <a:ea typeface="Economica"/>
                <a:cs typeface="Economica"/>
                <a:sym typeface="Economica"/>
              </a:rPr>
              <a:t>“HERlead was the first influential fellowship. When I went there and I met other people that created nonprofits, I was like, wow, this is not something that I thought people could do at that age. And it was through these friends that I made and learning their process that I realized, oh, this is something I can do. And I learned from them how to actually do it.”</a:t>
            </a:r>
            <a:endParaRPr sz="2600">
              <a:latin typeface="Economica"/>
              <a:ea typeface="Economica"/>
              <a:cs typeface="Economica"/>
              <a:sym typeface="Economic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txBox="1"/>
          <p:nvPr>
            <p:ph idx="1" type="body"/>
          </p:nvPr>
        </p:nvSpPr>
        <p:spPr>
          <a:xfrm>
            <a:off x="3221700" y="665625"/>
            <a:ext cx="5610600" cy="1483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600">
                <a:latin typeface="Economica"/>
                <a:ea typeface="Economica"/>
                <a:cs typeface="Economica"/>
                <a:sym typeface="Economica"/>
              </a:rPr>
              <a:t>“Travel helps, but I like to back [the organization’s] goals”</a:t>
            </a:r>
            <a:endParaRPr sz="2600">
              <a:latin typeface="Economica"/>
              <a:ea typeface="Economica"/>
              <a:cs typeface="Economica"/>
              <a:sym typeface="Economica"/>
            </a:endParaRPr>
          </a:p>
          <a:p>
            <a:pPr indent="0" lvl="0" marL="0" rtl="0" algn="l">
              <a:spcBef>
                <a:spcPts val="1200"/>
              </a:spcBef>
              <a:spcAft>
                <a:spcPts val="1200"/>
              </a:spcAft>
              <a:buNone/>
            </a:pPr>
            <a:r>
              <a:rPr lang="en" sz="2600">
                <a:latin typeface="Economica"/>
                <a:ea typeface="Economica"/>
                <a:cs typeface="Economica"/>
                <a:sym typeface="Economica"/>
              </a:rPr>
              <a:t>“Rubbish things at school… felt pointless”</a:t>
            </a:r>
            <a:endParaRPr sz="2600">
              <a:latin typeface="Economica"/>
              <a:ea typeface="Economica"/>
              <a:cs typeface="Economica"/>
              <a:sym typeface="Economica"/>
            </a:endParaRPr>
          </a:p>
        </p:txBody>
      </p:sp>
      <p:pic>
        <p:nvPicPr>
          <p:cNvPr id="244" name="Google Shape;244;p38"/>
          <p:cNvPicPr preferRelativeResize="0"/>
          <p:nvPr/>
        </p:nvPicPr>
        <p:blipFill>
          <a:blip r:embed="rId3">
            <a:alphaModFix/>
          </a:blip>
          <a:stretch>
            <a:fillRect/>
          </a:stretch>
        </p:blipFill>
        <p:spPr>
          <a:xfrm>
            <a:off x="323600" y="1377300"/>
            <a:ext cx="2388900" cy="2388900"/>
          </a:xfrm>
          <a:prstGeom prst="ellipse">
            <a:avLst/>
          </a:prstGeom>
          <a:noFill/>
          <a:ln>
            <a:noFill/>
          </a:ln>
        </p:spPr>
      </p:pic>
      <p:sp>
        <p:nvSpPr>
          <p:cNvPr id="245" name="Google Shape;245;p38"/>
          <p:cNvSpPr txBox="1"/>
          <p:nvPr>
            <p:ph idx="1" type="body"/>
          </p:nvPr>
        </p:nvSpPr>
        <p:spPr>
          <a:xfrm>
            <a:off x="3221700" y="2936000"/>
            <a:ext cx="5610600" cy="148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latin typeface="Economica"/>
                <a:ea typeface="Economica"/>
                <a:cs typeface="Economica"/>
                <a:sym typeface="Economica"/>
              </a:rPr>
              <a:t>“Training would be better with practice”</a:t>
            </a:r>
            <a:endParaRPr sz="2600">
              <a:latin typeface="Economica"/>
              <a:ea typeface="Economica"/>
              <a:cs typeface="Economica"/>
              <a:sym typeface="Economica"/>
            </a:endParaRPr>
          </a:p>
          <a:p>
            <a:pPr indent="0" lvl="0" marL="0" rtl="0" algn="l">
              <a:spcBef>
                <a:spcPts val="1200"/>
              </a:spcBef>
              <a:spcAft>
                <a:spcPts val="1200"/>
              </a:spcAft>
              <a:buNone/>
            </a:pPr>
            <a:r>
              <a:t/>
            </a:r>
            <a:endParaRPr sz="2600">
              <a:latin typeface="Economica"/>
              <a:ea typeface="Economica"/>
              <a:cs typeface="Economica"/>
              <a:sym typeface="Economic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idx="1" type="body"/>
          </p:nvPr>
        </p:nvSpPr>
        <p:spPr>
          <a:xfrm>
            <a:off x="3221700" y="665625"/>
            <a:ext cx="5610600" cy="1483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sz="2600">
                <a:latin typeface="Economica"/>
                <a:ea typeface="Economica"/>
                <a:cs typeface="Economica"/>
                <a:sym typeface="Economica"/>
              </a:rPr>
              <a:t>“[During my remote volunteering experience I] never met anyone I was working for. There were also technology issues such as explaining things when on screen share or internet issues”</a:t>
            </a:r>
            <a:endParaRPr sz="2600">
              <a:latin typeface="Economica"/>
              <a:ea typeface="Economica"/>
              <a:cs typeface="Economica"/>
              <a:sym typeface="Economica"/>
            </a:endParaRPr>
          </a:p>
        </p:txBody>
      </p:sp>
      <p:pic>
        <p:nvPicPr>
          <p:cNvPr id="251" name="Google Shape;251;p39"/>
          <p:cNvPicPr preferRelativeResize="0"/>
          <p:nvPr/>
        </p:nvPicPr>
        <p:blipFill>
          <a:blip r:embed="rId3">
            <a:alphaModFix/>
          </a:blip>
          <a:stretch>
            <a:fillRect/>
          </a:stretch>
        </p:blipFill>
        <p:spPr>
          <a:xfrm>
            <a:off x="602675" y="1465050"/>
            <a:ext cx="2213400" cy="2213400"/>
          </a:xfrm>
          <a:prstGeom prst="ellipse">
            <a:avLst/>
          </a:prstGeom>
          <a:noFill/>
          <a:ln>
            <a:noFill/>
          </a:ln>
        </p:spPr>
      </p:pic>
      <p:sp>
        <p:nvSpPr>
          <p:cNvPr id="252" name="Google Shape;252;p39"/>
          <p:cNvSpPr txBox="1"/>
          <p:nvPr>
            <p:ph idx="1" type="body"/>
          </p:nvPr>
        </p:nvSpPr>
        <p:spPr>
          <a:xfrm>
            <a:off x="3221700" y="2976175"/>
            <a:ext cx="5610600" cy="1483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2600">
                <a:latin typeface="Economica"/>
                <a:ea typeface="Economica"/>
                <a:cs typeface="Economica"/>
                <a:sym typeface="Economica"/>
              </a:rPr>
              <a:t>“I would think twice about balancing a job with volunteering - I wouldn’t do more than 1-2 hours a week as a young professional”</a:t>
            </a:r>
            <a:endParaRPr sz="2600">
              <a:latin typeface="Economica"/>
              <a:ea typeface="Economica"/>
              <a:cs typeface="Economica"/>
              <a:sym typeface="Economic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0"/>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Summary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Selection Criteria</a:t>
            </a:r>
            <a:endParaRPr/>
          </a:p>
        </p:txBody>
      </p:sp>
      <p:sp>
        <p:nvSpPr>
          <p:cNvPr id="263" name="Google Shape;263;p41"/>
          <p:cNvSpPr txBox="1"/>
          <p:nvPr>
            <p:ph idx="1" type="body"/>
          </p:nvPr>
        </p:nvSpPr>
        <p:spPr>
          <a:xfrm>
            <a:off x="311700" y="1306650"/>
            <a:ext cx="2367900" cy="3597900"/>
          </a:xfrm>
          <a:prstGeom prst="rect">
            <a:avLst/>
          </a:prstGeom>
        </p:spPr>
        <p:txBody>
          <a:bodyPr anchorCtr="0" anchor="t" bIns="91425" lIns="91425" spcFirstLastPara="1" rIns="91425" wrap="square" tIns="91425">
            <a:noAutofit/>
          </a:bodyPr>
          <a:lstStyle/>
          <a:p>
            <a:pPr indent="0" lvl="0" marL="0" rtl="0" algn="ctr">
              <a:lnSpc>
                <a:spcPct val="105000"/>
              </a:lnSpc>
              <a:spcBef>
                <a:spcPts val="1000"/>
              </a:spcBef>
              <a:spcAft>
                <a:spcPts val="0"/>
              </a:spcAft>
              <a:buNone/>
            </a:pPr>
            <a:r>
              <a:rPr b="1" lang="en" sz="2300">
                <a:latin typeface="Economica"/>
                <a:ea typeface="Economica"/>
                <a:cs typeface="Economica"/>
                <a:sym typeface="Economica"/>
              </a:rPr>
              <a:t>Category</a:t>
            </a:r>
            <a:endParaRPr sz="2300">
              <a:latin typeface="Economica"/>
              <a:ea typeface="Economica"/>
              <a:cs typeface="Economica"/>
              <a:sym typeface="Economica"/>
            </a:endParaRPr>
          </a:p>
          <a:p>
            <a:pPr indent="0" lvl="0" marL="0" rtl="0" algn="ctr">
              <a:lnSpc>
                <a:spcPct val="90000"/>
              </a:lnSpc>
              <a:spcBef>
                <a:spcPts val="1000"/>
              </a:spcBef>
              <a:spcAft>
                <a:spcPts val="0"/>
              </a:spcAft>
              <a:buNone/>
            </a:pPr>
            <a:r>
              <a:rPr lang="en" sz="2300">
                <a:latin typeface="Economica"/>
                <a:ea typeface="Economica"/>
                <a:cs typeface="Economica"/>
                <a:sym typeface="Economica"/>
              </a:rPr>
              <a:t>Background diversity</a:t>
            </a:r>
            <a:endParaRPr sz="2300">
              <a:latin typeface="Economica"/>
              <a:ea typeface="Economica"/>
              <a:cs typeface="Economica"/>
              <a:sym typeface="Economica"/>
            </a:endParaRPr>
          </a:p>
          <a:p>
            <a:pPr indent="0" lvl="0" marL="0" rtl="0" algn="ctr">
              <a:lnSpc>
                <a:spcPct val="90000"/>
              </a:lnSpc>
              <a:spcBef>
                <a:spcPts val="1000"/>
              </a:spcBef>
              <a:spcAft>
                <a:spcPts val="0"/>
              </a:spcAft>
              <a:buNone/>
            </a:pPr>
            <a:r>
              <a:t/>
            </a:r>
            <a:endParaRPr sz="2300">
              <a:latin typeface="Economica"/>
              <a:ea typeface="Economica"/>
              <a:cs typeface="Economica"/>
              <a:sym typeface="Economica"/>
            </a:endParaRPr>
          </a:p>
          <a:p>
            <a:pPr indent="0" lvl="0" marL="0" rtl="0" algn="ctr">
              <a:lnSpc>
                <a:spcPct val="90000"/>
              </a:lnSpc>
              <a:spcBef>
                <a:spcPts val="1000"/>
              </a:spcBef>
              <a:spcAft>
                <a:spcPts val="0"/>
              </a:spcAft>
              <a:buNone/>
            </a:pPr>
            <a:r>
              <a:rPr lang="en" sz="2300">
                <a:latin typeface="Economica"/>
                <a:ea typeface="Economica"/>
                <a:cs typeface="Economica"/>
                <a:sym typeface="Economica"/>
              </a:rPr>
              <a:t>Experience diversity</a:t>
            </a:r>
            <a:endParaRPr sz="2300">
              <a:latin typeface="Economica"/>
              <a:ea typeface="Economica"/>
              <a:cs typeface="Economica"/>
              <a:sym typeface="Economica"/>
            </a:endParaRPr>
          </a:p>
          <a:p>
            <a:pPr indent="0" lvl="0" marL="0" rtl="0" algn="ctr">
              <a:lnSpc>
                <a:spcPct val="90000"/>
              </a:lnSpc>
              <a:spcBef>
                <a:spcPts val="1000"/>
              </a:spcBef>
              <a:spcAft>
                <a:spcPts val="0"/>
              </a:spcAft>
              <a:buNone/>
            </a:pPr>
            <a:r>
              <a:t/>
            </a:r>
            <a:endParaRPr sz="2300">
              <a:latin typeface="Economica"/>
              <a:ea typeface="Economica"/>
              <a:cs typeface="Economica"/>
              <a:sym typeface="Economica"/>
            </a:endParaRPr>
          </a:p>
          <a:p>
            <a:pPr indent="0" lvl="0" marL="0" rtl="0" algn="ctr">
              <a:lnSpc>
                <a:spcPct val="90000"/>
              </a:lnSpc>
              <a:spcBef>
                <a:spcPts val="1000"/>
              </a:spcBef>
              <a:spcAft>
                <a:spcPts val="0"/>
              </a:spcAft>
              <a:buNone/>
            </a:pPr>
            <a:r>
              <a:rPr lang="en" sz="2300">
                <a:latin typeface="Economica"/>
                <a:ea typeface="Economica"/>
                <a:cs typeface="Economica"/>
                <a:sym typeface="Economica"/>
              </a:rPr>
              <a:t>Extreme User</a:t>
            </a:r>
            <a:endParaRPr sz="2300">
              <a:latin typeface="Economica"/>
              <a:ea typeface="Economica"/>
              <a:cs typeface="Economica"/>
              <a:sym typeface="Economica"/>
            </a:endParaRPr>
          </a:p>
        </p:txBody>
      </p:sp>
      <p:sp>
        <p:nvSpPr>
          <p:cNvPr id="264" name="Google Shape;264;p41"/>
          <p:cNvSpPr txBox="1"/>
          <p:nvPr>
            <p:ph idx="1" type="body"/>
          </p:nvPr>
        </p:nvSpPr>
        <p:spPr>
          <a:xfrm>
            <a:off x="4357650" y="1306650"/>
            <a:ext cx="4682400" cy="3597900"/>
          </a:xfrm>
          <a:prstGeom prst="rect">
            <a:avLst/>
          </a:prstGeom>
        </p:spPr>
        <p:txBody>
          <a:bodyPr anchorCtr="0" anchor="t" bIns="91425" lIns="91425" spcFirstLastPara="1" rIns="91425" wrap="square" tIns="91425">
            <a:noAutofit/>
          </a:bodyPr>
          <a:lstStyle/>
          <a:p>
            <a:pPr indent="0" lvl="0" marL="0" rtl="0" algn="ctr">
              <a:lnSpc>
                <a:spcPct val="105000"/>
              </a:lnSpc>
              <a:spcBef>
                <a:spcPts val="1000"/>
              </a:spcBef>
              <a:spcAft>
                <a:spcPts val="0"/>
              </a:spcAft>
              <a:buNone/>
            </a:pPr>
            <a:r>
              <a:rPr b="1" lang="en" sz="2300">
                <a:latin typeface="Economica"/>
                <a:ea typeface="Economica"/>
                <a:cs typeface="Economica"/>
                <a:sym typeface="Economica"/>
              </a:rPr>
              <a:t>Comments</a:t>
            </a:r>
            <a:endParaRPr sz="2300">
              <a:latin typeface="Economica"/>
              <a:ea typeface="Economica"/>
              <a:cs typeface="Economica"/>
              <a:sym typeface="Economica"/>
            </a:endParaRPr>
          </a:p>
          <a:p>
            <a:pPr indent="0" lvl="0" marL="0" rtl="0" algn="ctr">
              <a:lnSpc>
                <a:spcPct val="115000"/>
              </a:lnSpc>
              <a:spcBef>
                <a:spcPts val="1000"/>
              </a:spcBef>
              <a:spcAft>
                <a:spcPts val="0"/>
              </a:spcAft>
              <a:buNone/>
            </a:pPr>
            <a:r>
              <a:rPr lang="en" sz="2300">
                <a:latin typeface="Economica"/>
                <a:ea typeface="Economica"/>
                <a:cs typeface="Economica"/>
                <a:sym typeface="Economica"/>
              </a:rPr>
              <a:t>Different nationalities, ethnicities, socioeconomic status. To improve: age diversity</a:t>
            </a:r>
            <a:endParaRPr sz="2300">
              <a:latin typeface="Economica"/>
              <a:ea typeface="Economica"/>
              <a:cs typeface="Economica"/>
              <a:sym typeface="Economica"/>
            </a:endParaRPr>
          </a:p>
          <a:p>
            <a:pPr indent="0" lvl="0" marL="0" rtl="0" algn="ctr">
              <a:lnSpc>
                <a:spcPct val="115000"/>
              </a:lnSpc>
              <a:spcBef>
                <a:spcPts val="1000"/>
              </a:spcBef>
              <a:spcAft>
                <a:spcPts val="0"/>
              </a:spcAft>
              <a:buNone/>
            </a:pPr>
            <a:r>
              <a:rPr lang="en" sz="2300">
                <a:latin typeface="Economica"/>
                <a:ea typeface="Economica"/>
                <a:cs typeface="Economica"/>
                <a:sym typeface="Economica"/>
              </a:rPr>
              <a:t>Different volunteering/philanthropy types &amp; positions &amp; organizations. To improve: non-users</a:t>
            </a:r>
            <a:endParaRPr sz="2300">
              <a:latin typeface="Economica"/>
              <a:ea typeface="Economica"/>
              <a:cs typeface="Economica"/>
              <a:sym typeface="Economica"/>
            </a:endParaRPr>
          </a:p>
          <a:p>
            <a:pPr indent="0" lvl="0" marL="0" rtl="0" algn="ctr">
              <a:lnSpc>
                <a:spcPct val="115000"/>
              </a:lnSpc>
              <a:spcBef>
                <a:spcPts val="1000"/>
              </a:spcBef>
              <a:spcAft>
                <a:spcPts val="0"/>
              </a:spcAft>
              <a:buNone/>
            </a:pPr>
            <a:r>
              <a:rPr lang="en" sz="2300">
                <a:latin typeface="Economica"/>
                <a:ea typeface="Economica"/>
                <a:cs typeface="Economica"/>
                <a:sym typeface="Economica"/>
              </a:rPr>
              <a:t>Extremely involved in service groups</a:t>
            </a:r>
            <a:endParaRPr sz="2300">
              <a:latin typeface="Economica"/>
              <a:ea typeface="Economica"/>
              <a:cs typeface="Economica"/>
              <a:sym typeface="Economica"/>
            </a:endParaRPr>
          </a:p>
        </p:txBody>
      </p:sp>
      <p:sp>
        <p:nvSpPr>
          <p:cNvPr id="265" name="Google Shape;265;p41"/>
          <p:cNvSpPr txBox="1"/>
          <p:nvPr>
            <p:ph idx="1" type="body"/>
          </p:nvPr>
        </p:nvSpPr>
        <p:spPr>
          <a:xfrm>
            <a:off x="2871750" y="1306650"/>
            <a:ext cx="1485900" cy="5118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0"/>
              </a:spcAft>
              <a:buNone/>
            </a:pPr>
            <a:r>
              <a:rPr b="1" lang="en" sz="2300">
                <a:latin typeface="Economica"/>
                <a:ea typeface="Economica"/>
                <a:cs typeface="Economica"/>
                <a:sym typeface="Economica"/>
              </a:rPr>
              <a:t>Grading</a:t>
            </a:r>
            <a:endParaRPr sz="2300">
              <a:latin typeface="Economica"/>
              <a:ea typeface="Economica"/>
              <a:cs typeface="Economica"/>
              <a:sym typeface="Economica"/>
            </a:endParaRPr>
          </a:p>
          <a:p>
            <a:pPr indent="0" lvl="0" marL="0" rtl="0" algn="ctr">
              <a:lnSpc>
                <a:spcPct val="90000"/>
              </a:lnSpc>
              <a:spcBef>
                <a:spcPts val="1000"/>
              </a:spcBef>
              <a:spcAft>
                <a:spcPts val="0"/>
              </a:spcAft>
              <a:buNone/>
            </a:pPr>
            <a:r>
              <a:t/>
            </a:r>
            <a:endParaRPr sz="2300">
              <a:latin typeface="Economica"/>
              <a:ea typeface="Economica"/>
              <a:cs typeface="Economica"/>
              <a:sym typeface="Economica"/>
            </a:endParaRPr>
          </a:p>
          <a:p>
            <a:pPr indent="0" lvl="0" marL="0" rtl="0" algn="ctr">
              <a:lnSpc>
                <a:spcPct val="90000"/>
              </a:lnSpc>
              <a:spcBef>
                <a:spcPts val="1000"/>
              </a:spcBef>
              <a:spcAft>
                <a:spcPts val="0"/>
              </a:spcAft>
              <a:buNone/>
            </a:pPr>
            <a:r>
              <a:t/>
            </a:r>
            <a:endParaRPr sz="2300">
              <a:latin typeface="Economica"/>
              <a:ea typeface="Economica"/>
              <a:cs typeface="Economica"/>
              <a:sym typeface="Economica"/>
            </a:endParaRPr>
          </a:p>
        </p:txBody>
      </p:sp>
      <p:sp>
        <p:nvSpPr>
          <p:cNvPr id="266" name="Google Shape;266;p41"/>
          <p:cNvSpPr/>
          <p:nvPr/>
        </p:nvSpPr>
        <p:spPr>
          <a:xfrm>
            <a:off x="2991300" y="1977875"/>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1"/>
          <p:cNvSpPr/>
          <p:nvPr/>
        </p:nvSpPr>
        <p:spPr>
          <a:xfrm>
            <a:off x="3303000" y="1977875"/>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1"/>
          <p:cNvSpPr/>
          <p:nvPr/>
        </p:nvSpPr>
        <p:spPr>
          <a:xfrm>
            <a:off x="3614700" y="1977875"/>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1"/>
          <p:cNvSpPr/>
          <p:nvPr/>
        </p:nvSpPr>
        <p:spPr>
          <a:xfrm>
            <a:off x="3926400" y="1977875"/>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1"/>
          <p:cNvSpPr/>
          <p:nvPr/>
        </p:nvSpPr>
        <p:spPr>
          <a:xfrm>
            <a:off x="2835450" y="3678525"/>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1"/>
          <p:cNvSpPr/>
          <p:nvPr/>
        </p:nvSpPr>
        <p:spPr>
          <a:xfrm>
            <a:off x="3147150" y="3678525"/>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1"/>
          <p:cNvSpPr/>
          <p:nvPr/>
        </p:nvSpPr>
        <p:spPr>
          <a:xfrm>
            <a:off x="3458850" y="3678525"/>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1"/>
          <p:cNvSpPr/>
          <p:nvPr/>
        </p:nvSpPr>
        <p:spPr>
          <a:xfrm>
            <a:off x="3770550" y="3678525"/>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1"/>
          <p:cNvSpPr/>
          <p:nvPr/>
        </p:nvSpPr>
        <p:spPr>
          <a:xfrm>
            <a:off x="4082250" y="3678525"/>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1"/>
          <p:cNvSpPr/>
          <p:nvPr/>
        </p:nvSpPr>
        <p:spPr>
          <a:xfrm>
            <a:off x="2991300" y="2828200"/>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1"/>
          <p:cNvSpPr/>
          <p:nvPr/>
        </p:nvSpPr>
        <p:spPr>
          <a:xfrm>
            <a:off x="3303000" y="2828200"/>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1"/>
          <p:cNvSpPr/>
          <p:nvPr/>
        </p:nvSpPr>
        <p:spPr>
          <a:xfrm>
            <a:off x="3614700" y="2828200"/>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1"/>
          <p:cNvSpPr/>
          <p:nvPr/>
        </p:nvSpPr>
        <p:spPr>
          <a:xfrm>
            <a:off x="3926400" y="2828200"/>
            <a:ext cx="311700" cy="3012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Domain Theme: Volunteering and Philanthropy</a:t>
            </a:r>
            <a:endParaRPr/>
          </a:p>
        </p:txBody>
      </p:sp>
      <p:sp>
        <p:nvSpPr>
          <p:cNvPr id="85" name="Google Shape;85;p15"/>
          <p:cNvSpPr/>
          <p:nvPr/>
        </p:nvSpPr>
        <p:spPr>
          <a:xfrm>
            <a:off x="311700" y="2202900"/>
            <a:ext cx="2192400" cy="737700"/>
          </a:xfrm>
          <a:prstGeom prst="roundRect">
            <a:avLst>
              <a:gd fmla="val 16667" name="adj"/>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Economica"/>
                <a:ea typeface="Economica"/>
                <a:cs typeface="Economica"/>
                <a:sym typeface="Economica"/>
              </a:rPr>
              <a:t>Volunteering</a:t>
            </a:r>
            <a:endParaRPr sz="3200">
              <a:latin typeface="Economica"/>
              <a:ea typeface="Economica"/>
              <a:cs typeface="Economica"/>
              <a:sym typeface="Economica"/>
            </a:endParaRPr>
          </a:p>
        </p:txBody>
      </p:sp>
      <p:sp>
        <p:nvSpPr>
          <p:cNvPr id="86" name="Google Shape;86;p15"/>
          <p:cNvSpPr/>
          <p:nvPr/>
        </p:nvSpPr>
        <p:spPr>
          <a:xfrm>
            <a:off x="6639900" y="2202900"/>
            <a:ext cx="2192400" cy="737700"/>
          </a:xfrm>
          <a:prstGeom prst="roundRect">
            <a:avLst>
              <a:gd fmla="val 16667" name="adj"/>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Economica"/>
                <a:ea typeface="Economica"/>
                <a:cs typeface="Economica"/>
                <a:sym typeface="Economica"/>
              </a:rPr>
              <a:t>Philanthropy</a:t>
            </a:r>
            <a:endParaRPr sz="3200">
              <a:latin typeface="Economica"/>
              <a:ea typeface="Economica"/>
              <a:cs typeface="Economica"/>
              <a:sym typeface="Economica"/>
            </a:endParaRPr>
          </a:p>
        </p:txBody>
      </p:sp>
      <p:sp>
        <p:nvSpPr>
          <p:cNvPr id="87" name="Google Shape;87;p15"/>
          <p:cNvSpPr/>
          <p:nvPr/>
        </p:nvSpPr>
        <p:spPr>
          <a:xfrm>
            <a:off x="3675750" y="2202900"/>
            <a:ext cx="1792500" cy="644100"/>
          </a:xfrm>
          <a:prstGeom prst="roundRect">
            <a:avLst>
              <a:gd fmla="val 16667" name="adj"/>
            </a:avLst>
          </a:prstGeom>
          <a:solidFill>
            <a:schemeClr val="dk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Economica"/>
                <a:ea typeface="Economica"/>
                <a:cs typeface="Economica"/>
                <a:sym typeface="Economica"/>
              </a:rPr>
              <a:t>Service</a:t>
            </a:r>
            <a:endParaRPr sz="2500">
              <a:latin typeface="Economica"/>
              <a:ea typeface="Economica"/>
              <a:cs typeface="Economica"/>
              <a:sym typeface="Economica"/>
            </a:endParaRPr>
          </a:p>
        </p:txBody>
      </p:sp>
      <p:sp>
        <p:nvSpPr>
          <p:cNvPr id="88" name="Google Shape;88;p15"/>
          <p:cNvSpPr/>
          <p:nvPr/>
        </p:nvSpPr>
        <p:spPr>
          <a:xfrm>
            <a:off x="3675750" y="2940600"/>
            <a:ext cx="1792500" cy="644100"/>
          </a:xfrm>
          <a:prstGeom prst="roundRect">
            <a:avLst>
              <a:gd fmla="val 16667" name="adj"/>
            </a:avLst>
          </a:prstGeom>
          <a:solidFill>
            <a:schemeClr val="dk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Economica"/>
                <a:ea typeface="Economica"/>
                <a:cs typeface="Economica"/>
                <a:sym typeface="Economica"/>
              </a:rPr>
              <a:t>Motivation</a:t>
            </a:r>
            <a:endParaRPr sz="2500">
              <a:latin typeface="Economica"/>
              <a:ea typeface="Economica"/>
              <a:cs typeface="Economica"/>
              <a:sym typeface="Economica"/>
            </a:endParaRPr>
          </a:p>
        </p:txBody>
      </p:sp>
      <p:sp>
        <p:nvSpPr>
          <p:cNvPr id="89" name="Google Shape;89;p15"/>
          <p:cNvSpPr/>
          <p:nvPr/>
        </p:nvSpPr>
        <p:spPr>
          <a:xfrm>
            <a:off x="3675750" y="3678300"/>
            <a:ext cx="1792500" cy="644100"/>
          </a:xfrm>
          <a:prstGeom prst="roundRect">
            <a:avLst>
              <a:gd fmla="val 16667" name="adj"/>
            </a:avLst>
          </a:prstGeom>
          <a:solidFill>
            <a:schemeClr val="dk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Economica"/>
                <a:ea typeface="Economica"/>
                <a:cs typeface="Economica"/>
                <a:sym typeface="Economica"/>
              </a:rPr>
              <a:t>Fund Raising</a:t>
            </a:r>
            <a:endParaRPr sz="2500">
              <a:latin typeface="Economica"/>
              <a:ea typeface="Economica"/>
              <a:cs typeface="Economica"/>
              <a:sym typeface="Economica"/>
            </a:endParaRPr>
          </a:p>
        </p:txBody>
      </p:sp>
      <p:sp>
        <p:nvSpPr>
          <p:cNvPr id="90" name="Google Shape;90;p15"/>
          <p:cNvSpPr/>
          <p:nvPr/>
        </p:nvSpPr>
        <p:spPr>
          <a:xfrm>
            <a:off x="3675750" y="1465200"/>
            <a:ext cx="1792500" cy="644100"/>
          </a:xfrm>
          <a:prstGeom prst="roundRect">
            <a:avLst>
              <a:gd fmla="val 16667" name="adj"/>
            </a:avLst>
          </a:prstGeom>
          <a:solidFill>
            <a:schemeClr val="dk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Economica"/>
                <a:ea typeface="Economica"/>
                <a:cs typeface="Economica"/>
                <a:sym typeface="Economica"/>
              </a:rPr>
              <a:t>???</a:t>
            </a:r>
            <a:endParaRPr sz="2500">
              <a:latin typeface="Economica"/>
              <a:ea typeface="Economica"/>
              <a:cs typeface="Economica"/>
              <a:sym typeface="Economica"/>
            </a:endParaRPr>
          </a:p>
        </p:txBody>
      </p:sp>
      <p:cxnSp>
        <p:nvCxnSpPr>
          <p:cNvPr id="91" name="Google Shape;91;p15"/>
          <p:cNvCxnSpPr>
            <a:stCxn id="85" idx="3"/>
            <a:endCxn id="87" idx="1"/>
          </p:cNvCxnSpPr>
          <p:nvPr/>
        </p:nvCxnSpPr>
        <p:spPr>
          <a:xfrm flipH="1" rot="10800000">
            <a:off x="2504100" y="2524950"/>
            <a:ext cx="1171800" cy="46800"/>
          </a:xfrm>
          <a:prstGeom prst="straightConnector1">
            <a:avLst/>
          </a:prstGeom>
          <a:noFill/>
          <a:ln cap="flat" cmpd="sng" w="19050">
            <a:solidFill>
              <a:schemeClr val="dk2"/>
            </a:solidFill>
            <a:prstDash val="solid"/>
            <a:round/>
            <a:headEnd len="med" w="med" type="none"/>
            <a:tailEnd len="med" w="med" type="triangle"/>
          </a:ln>
        </p:spPr>
      </p:cxnSp>
      <p:cxnSp>
        <p:nvCxnSpPr>
          <p:cNvPr id="92" name="Google Shape;92;p15"/>
          <p:cNvCxnSpPr>
            <a:stCxn id="85" idx="3"/>
            <a:endCxn id="88" idx="1"/>
          </p:cNvCxnSpPr>
          <p:nvPr/>
        </p:nvCxnSpPr>
        <p:spPr>
          <a:xfrm>
            <a:off x="2504100" y="2571750"/>
            <a:ext cx="1171800" cy="690900"/>
          </a:xfrm>
          <a:prstGeom prst="straightConnector1">
            <a:avLst/>
          </a:prstGeom>
          <a:noFill/>
          <a:ln cap="flat" cmpd="sng" w="19050">
            <a:solidFill>
              <a:schemeClr val="dk2"/>
            </a:solidFill>
            <a:prstDash val="solid"/>
            <a:round/>
            <a:headEnd len="med" w="med" type="none"/>
            <a:tailEnd len="med" w="med" type="triangle"/>
          </a:ln>
        </p:spPr>
      </p:cxnSp>
      <p:cxnSp>
        <p:nvCxnSpPr>
          <p:cNvPr id="93" name="Google Shape;93;p15"/>
          <p:cNvCxnSpPr>
            <a:stCxn id="85" idx="3"/>
            <a:endCxn id="89" idx="1"/>
          </p:cNvCxnSpPr>
          <p:nvPr/>
        </p:nvCxnSpPr>
        <p:spPr>
          <a:xfrm>
            <a:off x="2504100" y="2571750"/>
            <a:ext cx="1171800" cy="1428600"/>
          </a:xfrm>
          <a:prstGeom prst="straightConnector1">
            <a:avLst/>
          </a:prstGeom>
          <a:noFill/>
          <a:ln cap="flat" cmpd="sng" w="19050">
            <a:solidFill>
              <a:schemeClr val="dk2"/>
            </a:solidFill>
            <a:prstDash val="solid"/>
            <a:round/>
            <a:headEnd len="med" w="med" type="none"/>
            <a:tailEnd len="med" w="med" type="triangle"/>
          </a:ln>
        </p:spPr>
      </p:cxnSp>
      <p:cxnSp>
        <p:nvCxnSpPr>
          <p:cNvPr id="94" name="Google Shape;94;p15"/>
          <p:cNvCxnSpPr>
            <a:stCxn id="86" idx="1"/>
            <a:endCxn id="87" idx="3"/>
          </p:cNvCxnSpPr>
          <p:nvPr/>
        </p:nvCxnSpPr>
        <p:spPr>
          <a:xfrm rot="10800000">
            <a:off x="5468400" y="2524950"/>
            <a:ext cx="1171500" cy="46800"/>
          </a:xfrm>
          <a:prstGeom prst="straightConnector1">
            <a:avLst/>
          </a:prstGeom>
          <a:noFill/>
          <a:ln cap="flat" cmpd="sng" w="19050">
            <a:solidFill>
              <a:schemeClr val="dk2"/>
            </a:solidFill>
            <a:prstDash val="solid"/>
            <a:round/>
            <a:headEnd len="med" w="med" type="none"/>
            <a:tailEnd len="med" w="med" type="triangle"/>
          </a:ln>
        </p:spPr>
      </p:cxnSp>
      <p:cxnSp>
        <p:nvCxnSpPr>
          <p:cNvPr id="95" name="Google Shape;95;p15"/>
          <p:cNvCxnSpPr>
            <a:endCxn id="88" idx="3"/>
          </p:cNvCxnSpPr>
          <p:nvPr/>
        </p:nvCxnSpPr>
        <p:spPr>
          <a:xfrm flipH="1">
            <a:off x="5468250" y="2571750"/>
            <a:ext cx="1171500" cy="690900"/>
          </a:xfrm>
          <a:prstGeom prst="straightConnector1">
            <a:avLst/>
          </a:prstGeom>
          <a:noFill/>
          <a:ln cap="flat" cmpd="sng" w="19050">
            <a:solidFill>
              <a:schemeClr val="dk2"/>
            </a:solidFill>
            <a:prstDash val="solid"/>
            <a:round/>
            <a:headEnd len="med" w="med" type="none"/>
            <a:tailEnd len="med" w="med" type="triangle"/>
          </a:ln>
        </p:spPr>
      </p:cxnSp>
      <p:cxnSp>
        <p:nvCxnSpPr>
          <p:cNvPr id="96" name="Google Shape;96;p15"/>
          <p:cNvCxnSpPr>
            <a:stCxn id="86" idx="1"/>
            <a:endCxn id="89" idx="3"/>
          </p:cNvCxnSpPr>
          <p:nvPr/>
        </p:nvCxnSpPr>
        <p:spPr>
          <a:xfrm flipH="1">
            <a:off x="5468400" y="2571750"/>
            <a:ext cx="1171500" cy="14286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Interviews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7"/>
          <p:cNvPicPr preferRelativeResize="0"/>
          <p:nvPr/>
        </p:nvPicPr>
        <p:blipFill>
          <a:blip r:embed="rId3">
            <a:alphaModFix/>
          </a:blip>
          <a:stretch>
            <a:fillRect/>
          </a:stretch>
        </p:blipFill>
        <p:spPr>
          <a:xfrm>
            <a:off x="152400" y="152400"/>
            <a:ext cx="8839200" cy="47948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Our Questions</a:t>
            </a:r>
            <a:endParaRPr/>
          </a:p>
        </p:txBody>
      </p:sp>
      <p:sp>
        <p:nvSpPr>
          <p:cNvPr id="112" name="Google Shape;112;p18"/>
          <p:cNvSpPr txBox="1"/>
          <p:nvPr>
            <p:ph idx="1" type="body"/>
          </p:nvPr>
        </p:nvSpPr>
        <p:spPr>
          <a:xfrm>
            <a:off x="498750" y="1807100"/>
            <a:ext cx="3595200" cy="1383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latin typeface="Economica"/>
                <a:ea typeface="Economica"/>
                <a:cs typeface="Economica"/>
                <a:sym typeface="Economica"/>
              </a:rPr>
              <a:t>How did you get involved with (volunteering, philanthropy, nonprofit)?</a:t>
            </a:r>
            <a:endParaRPr sz="2400">
              <a:latin typeface="Economica"/>
              <a:ea typeface="Economica"/>
              <a:cs typeface="Economica"/>
              <a:sym typeface="Economica"/>
            </a:endParaRPr>
          </a:p>
        </p:txBody>
      </p:sp>
      <p:sp>
        <p:nvSpPr>
          <p:cNvPr id="113" name="Google Shape;113;p18"/>
          <p:cNvSpPr txBox="1"/>
          <p:nvPr>
            <p:ph idx="1" type="body"/>
          </p:nvPr>
        </p:nvSpPr>
        <p:spPr>
          <a:xfrm>
            <a:off x="5275100" y="804325"/>
            <a:ext cx="3048000" cy="946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latin typeface="Economica"/>
                <a:ea typeface="Economica"/>
                <a:cs typeface="Economica"/>
                <a:sym typeface="Economica"/>
              </a:rPr>
              <a:t>Tell us about a challenge you face regularly</a:t>
            </a:r>
            <a:endParaRPr sz="2400">
              <a:latin typeface="Economica"/>
              <a:ea typeface="Economica"/>
              <a:cs typeface="Economica"/>
              <a:sym typeface="Economica"/>
            </a:endParaRPr>
          </a:p>
        </p:txBody>
      </p:sp>
      <p:sp>
        <p:nvSpPr>
          <p:cNvPr id="114" name="Google Shape;114;p18"/>
          <p:cNvSpPr txBox="1"/>
          <p:nvPr>
            <p:ph idx="1" type="body"/>
          </p:nvPr>
        </p:nvSpPr>
        <p:spPr>
          <a:xfrm>
            <a:off x="5572950" y="3399475"/>
            <a:ext cx="3048000" cy="12462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2400">
                <a:latin typeface="Economica"/>
                <a:ea typeface="Economica"/>
                <a:cs typeface="Economica"/>
                <a:sym typeface="Economica"/>
              </a:rPr>
              <a:t>Tell us about an unexpected experience you had in your time</a:t>
            </a:r>
            <a:endParaRPr sz="2400">
              <a:latin typeface="Economica"/>
              <a:ea typeface="Economica"/>
              <a:cs typeface="Economica"/>
              <a:sym typeface="Economica"/>
            </a:endParaRPr>
          </a:p>
        </p:txBody>
      </p:sp>
      <p:sp>
        <p:nvSpPr>
          <p:cNvPr id="115" name="Google Shape;115;p18"/>
          <p:cNvSpPr txBox="1"/>
          <p:nvPr>
            <p:ph idx="1" type="body"/>
          </p:nvPr>
        </p:nvSpPr>
        <p:spPr>
          <a:xfrm>
            <a:off x="2119800" y="3549325"/>
            <a:ext cx="2265300" cy="946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latin typeface="Economica"/>
                <a:ea typeface="Economica"/>
                <a:cs typeface="Economica"/>
                <a:sym typeface="Economica"/>
              </a:rPr>
              <a:t>What motivates you about what you do?</a:t>
            </a:r>
            <a:endParaRPr sz="2400">
              <a:latin typeface="Economica"/>
              <a:ea typeface="Economica"/>
              <a:cs typeface="Economica"/>
              <a:sym typeface="Economica"/>
            </a:endParaRPr>
          </a:p>
        </p:txBody>
      </p:sp>
      <p:sp>
        <p:nvSpPr>
          <p:cNvPr id="116" name="Google Shape;116;p18"/>
          <p:cNvSpPr txBox="1"/>
          <p:nvPr>
            <p:ph idx="1" type="body"/>
          </p:nvPr>
        </p:nvSpPr>
        <p:spPr>
          <a:xfrm>
            <a:off x="4093950" y="2150000"/>
            <a:ext cx="2487000" cy="1040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latin typeface="Economica"/>
                <a:ea typeface="Economica"/>
                <a:cs typeface="Economica"/>
                <a:sym typeface="Economica"/>
              </a:rPr>
              <a:t>What do you like/dislike about your work?</a:t>
            </a:r>
            <a:endParaRPr sz="2400">
              <a:latin typeface="Economica"/>
              <a:ea typeface="Economica"/>
              <a:cs typeface="Economica"/>
              <a:sym typeface="Economic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654700" y="3931950"/>
            <a:ext cx="29094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Manuela Vetrale</a:t>
            </a:r>
            <a:endParaRPr sz="2800"/>
          </a:p>
          <a:p>
            <a:pPr indent="0" lvl="0" marL="0" rtl="0" algn="ctr">
              <a:spcBef>
                <a:spcPts val="0"/>
              </a:spcBef>
              <a:spcAft>
                <a:spcPts val="0"/>
              </a:spcAft>
              <a:buNone/>
            </a:pPr>
            <a:r>
              <a:rPr lang="en" sz="2400"/>
              <a:t>[Beach, Punta del Este]</a:t>
            </a:r>
            <a:endParaRPr sz="2400"/>
          </a:p>
        </p:txBody>
      </p:sp>
      <p:sp>
        <p:nvSpPr>
          <p:cNvPr id="122" name="Google Shape;122;p19"/>
          <p:cNvSpPr txBox="1"/>
          <p:nvPr>
            <p:ph idx="1" type="body"/>
          </p:nvPr>
        </p:nvSpPr>
        <p:spPr>
          <a:xfrm>
            <a:off x="4218725" y="1172250"/>
            <a:ext cx="4385100" cy="279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800">
                <a:latin typeface="Economica"/>
                <a:ea typeface="Economica"/>
                <a:cs typeface="Economica"/>
                <a:sym typeface="Economica"/>
              </a:rPr>
              <a:t>“Little by little we had gained the trust of a lot of people there. They knew who we were”</a:t>
            </a:r>
            <a:endParaRPr sz="3800">
              <a:latin typeface="Economica"/>
              <a:ea typeface="Economica"/>
              <a:cs typeface="Economica"/>
              <a:sym typeface="Economica"/>
            </a:endParaRPr>
          </a:p>
        </p:txBody>
      </p:sp>
      <p:pic>
        <p:nvPicPr>
          <p:cNvPr id="123" name="Google Shape;123;p19"/>
          <p:cNvPicPr preferRelativeResize="0"/>
          <p:nvPr/>
        </p:nvPicPr>
        <p:blipFill rotWithShape="1">
          <a:blip r:embed="rId3">
            <a:alphaModFix/>
          </a:blip>
          <a:srcRect b="0" l="0" r="0" t="25037"/>
          <a:stretch/>
        </p:blipFill>
        <p:spPr>
          <a:xfrm>
            <a:off x="290929" y="262335"/>
            <a:ext cx="3470700" cy="3469200"/>
          </a:xfrm>
          <a:prstGeom prst="ellipse">
            <a:avLst/>
          </a:prstGeom>
          <a:noFill/>
          <a:ln cap="flat" cmpd="sng" w="3810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654700" y="3931950"/>
            <a:ext cx="29094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Seth Aycock</a:t>
            </a:r>
            <a:endParaRPr sz="2800"/>
          </a:p>
          <a:p>
            <a:pPr indent="0" lvl="0" marL="0" rtl="0" algn="ctr">
              <a:spcBef>
                <a:spcPts val="0"/>
              </a:spcBef>
              <a:spcAft>
                <a:spcPts val="0"/>
              </a:spcAft>
              <a:buNone/>
            </a:pPr>
            <a:r>
              <a:rPr lang="en" sz="2400"/>
              <a:t>[</a:t>
            </a:r>
            <a:r>
              <a:rPr lang="en" sz="1900"/>
              <a:t>Zoom</a:t>
            </a:r>
            <a:r>
              <a:rPr lang="en" sz="2400"/>
              <a:t>]</a:t>
            </a:r>
            <a:endParaRPr sz="2400"/>
          </a:p>
        </p:txBody>
      </p:sp>
      <p:sp>
        <p:nvSpPr>
          <p:cNvPr id="129" name="Google Shape;129;p20"/>
          <p:cNvSpPr txBox="1"/>
          <p:nvPr>
            <p:ph idx="1" type="body"/>
          </p:nvPr>
        </p:nvSpPr>
        <p:spPr>
          <a:xfrm>
            <a:off x="4218725" y="1172250"/>
            <a:ext cx="4385100" cy="279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4500">
                <a:latin typeface="Economica"/>
                <a:ea typeface="Economica"/>
                <a:cs typeface="Economica"/>
                <a:sym typeface="Economica"/>
              </a:rPr>
              <a:t>"Travel helps, but I like to back [the organization's] goals"</a:t>
            </a:r>
            <a:endParaRPr sz="4500">
              <a:latin typeface="Economica"/>
              <a:ea typeface="Economica"/>
              <a:cs typeface="Economica"/>
              <a:sym typeface="Economica"/>
            </a:endParaRPr>
          </a:p>
        </p:txBody>
      </p:sp>
      <p:pic>
        <p:nvPicPr>
          <p:cNvPr id="130" name="Google Shape;130;p20"/>
          <p:cNvPicPr preferRelativeResize="0"/>
          <p:nvPr/>
        </p:nvPicPr>
        <p:blipFill rotWithShape="1">
          <a:blip r:embed="rId3">
            <a:alphaModFix/>
          </a:blip>
          <a:srcRect b="0" l="0" r="0" t="25037"/>
          <a:stretch/>
        </p:blipFill>
        <p:spPr>
          <a:xfrm>
            <a:off x="290929" y="262335"/>
            <a:ext cx="3470700" cy="3469200"/>
          </a:xfrm>
          <a:prstGeom prst="ellipse">
            <a:avLst/>
          </a:prstGeom>
          <a:noFill/>
          <a:ln cap="flat" cmpd="sng" w="38100">
            <a:solidFill>
              <a:schemeClr val="dk2"/>
            </a:solidFill>
            <a:prstDash val="solid"/>
            <a:round/>
            <a:headEnd len="sm" w="sm" type="none"/>
            <a:tailEnd len="sm" w="sm" type="none"/>
          </a:ln>
        </p:spPr>
      </p:pic>
      <p:pic>
        <p:nvPicPr>
          <p:cNvPr id="131" name="Google Shape;131;p20"/>
          <p:cNvPicPr preferRelativeResize="0"/>
          <p:nvPr/>
        </p:nvPicPr>
        <p:blipFill>
          <a:blip r:embed="rId4">
            <a:alphaModFix/>
          </a:blip>
          <a:stretch>
            <a:fillRect/>
          </a:stretch>
        </p:blipFill>
        <p:spPr>
          <a:xfrm>
            <a:off x="290800" y="260700"/>
            <a:ext cx="3470700" cy="34707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654700" y="3931950"/>
            <a:ext cx="29094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Alisha Zhao</a:t>
            </a:r>
            <a:endParaRPr sz="2800"/>
          </a:p>
          <a:p>
            <a:pPr indent="0" lvl="0" marL="0" rtl="0" algn="ctr">
              <a:spcBef>
                <a:spcPts val="0"/>
              </a:spcBef>
              <a:spcAft>
                <a:spcPts val="0"/>
              </a:spcAft>
              <a:buNone/>
            </a:pPr>
            <a:r>
              <a:rPr lang="en" sz="2400"/>
              <a:t>[Zoom]</a:t>
            </a:r>
            <a:endParaRPr sz="2400"/>
          </a:p>
        </p:txBody>
      </p:sp>
      <p:sp>
        <p:nvSpPr>
          <p:cNvPr id="137" name="Google Shape;137;p21"/>
          <p:cNvSpPr txBox="1"/>
          <p:nvPr>
            <p:ph idx="1" type="body"/>
          </p:nvPr>
        </p:nvSpPr>
        <p:spPr>
          <a:xfrm>
            <a:off x="4218725" y="1172250"/>
            <a:ext cx="4385100" cy="27990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en" sz="3800">
                <a:latin typeface="Economica"/>
                <a:ea typeface="Economica"/>
                <a:cs typeface="Economica"/>
                <a:sym typeface="Economica"/>
              </a:rPr>
              <a:t>“W</a:t>
            </a:r>
            <a:r>
              <a:rPr lang="en" sz="3800">
                <a:latin typeface="Economica"/>
                <a:ea typeface="Economica"/>
                <a:cs typeface="Economica"/>
                <a:sym typeface="Economica"/>
              </a:rPr>
              <a:t>ithin the young non-profit founder community, I just became really jaded with, like five different people working on menstrual hygiene justice and doing the exact same work. But rather than collaborating, it was very much applying for the same resources...</a:t>
            </a:r>
            <a:r>
              <a:rPr lang="en" sz="3800">
                <a:latin typeface="Economica"/>
                <a:ea typeface="Economica"/>
                <a:cs typeface="Economica"/>
                <a:sym typeface="Economica"/>
              </a:rPr>
              <a:t>”</a:t>
            </a:r>
            <a:endParaRPr sz="3800">
              <a:latin typeface="Economica"/>
              <a:ea typeface="Economica"/>
              <a:cs typeface="Economica"/>
              <a:sym typeface="Economica"/>
            </a:endParaRPr>
          </a:p>
        </p:txBody>
      </p:sp>
      <p:pic>
        <p:nvPicPr>
          <p:cNvPr id="138" name="Google Shape;138;p21"/>
          <p:cNvPicPr preferRelativeResize="0"/>
          <p:nvPr/>
        </p:nvPicPr>
        <p:blipFill rotWithShape="1">
          <a:blip r:embed="rId3">
            <a:alphaModFix/>
          </a:blip>
          <a:srcRect b="4769" l="6002" r="13208" t="6080"/>
          <a:stretch/>
        </p:blipFill>
        <p:spPr>
          <a:xfrm>
            <a:off x="433600" y="329300"/>
            <a:ext cx="3351600" cy="33516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