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Barlow Semi Condensed Medium"/>
      <p:regular r:id="rId12"/>
      <p:bold r:id="rId13"/>
      <p:italic r:id="rId14"/>
      <p:boldItalic r:id="rId15"/>
    </p:embeddedFont>
    <p:embeddedFont>
      <p:font typeface="Barlow Semi Condensed"/>
      <p:regular r:id="rId16"/>
      <p:bold r:id="rId17"/>
      <p:italic r:id="rId18"/>
      <p:boldItalic r:id="rId19"/>
    </p:embeddedFont>
    <p:embeddedFont>
      <p:font typeface="Barlow Semi Condensed SemiBold"/>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BarlowSemiCondensedSemiBold-regular.fntdata"/><Relationship Id="rId11" Type="http://schemas.openxmlformats.org/officeDocument/2006/relationships/slide" Target="slides/slide6.xml"/><Relationship Id="rId22" Type="http://schemas.openxmlformats.org/officeDocument/2006/relationships/font" Target="fonts/BarlowSemiCondensedSemiBold-italic.fntdata"/><Relationship Id="rId10" Type="http://schemas.openxmlformats.org/officeDocument/2006/relationships/slide" Target="slides/slide5.xml"/><Relationship Id="rId21" Type="http://schemas.openxmlformats.org/officeDocument/2006/relationships/font" Target="fonts/BarlowSemiCondensedSemiBold-bold.fntdata"/><Relationship Id="rId13" Type="http://schemas.openxmlformats.org/officeDocument/2006/relationships/font" Target="fonts/BarlowSemiCondensedMedium-bold.fntdata"/><Relationship Id="rId12" Type="http://schemas.openxmlformats.org/officeDocument/2006/relationships/font" Target="fonts/BarlowSemiCondensedMedium-regular.fntdata"/><Relationship Id="rId23" Type="http://schemas.openxmlformats.org/officeDocument/2006/relationships/font" Target="fonts/BarlowSemiCondensedSemiBold-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BarlowSemiCondensedMedium-boldItalic.fntdata"/><Relationship Id="rId14" Type="http://schemas.openxmlformats.org/officeDocument/2006/relationships/font" Target="fonts/BarlowSemiCondensedMedium-italic.fntdata"/><Relationship Id="rId17" Type="http://schemas.openxmlformats.org/officeDocument/2006/relationships/font" Target="fonts/BarlowSemiCondensed-bold.fntdata"/><Relationship Id="rId16" Type="http://schemas.openxmlformats.org/officeDocument/2006/relationships/font" Target="fonts/BarlowSemiCondensed-regular.fntdata"/><Relationship Id="rId5" Type="http://schemas.openxmlformats.org/officeDocument/2006/relationships/notesMaster" Target="notesMasters/notesMaster1.xml"/><Relationship Id="rId19" Type="http://schemas.openxmlformats.org/officeDocument/2006/relationships/font" Target="fonts/BarlowSemiCondensed-boldItalic.fntdata"/><Relationship Id="rId6" Type="http://schemas.openxmlformats.org/officeDocument/2006/relationships/slide" Target="slides/slide1.xml"/><Relationship Id="rId18" Type="http://schemas.openxmlformats.org/officeDocument/2006/relationships/font" Target="fonts/BarlowSemiCondense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10b85dace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10b85dac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10b85dace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10b85dace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10b85dace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10b85dace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10b85dace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10b85dace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10b85dace4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10b85dace4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E5F52"/>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7707" l="0" r="0" t="12914"/>
          <a:stretch/>
        </p:blipFill>
        <p:spPr>
          <a:xfrm>
            <a:off x="3077650" y="675309"/>
            <a:ext cx="2988724" cy="1062625"/>
          </a:xfrm>
          <a:prstGeom prst="rect">
            <a:avLst/>
          </a:prstGeom>
          <a:noFill/>
          <a:ln>
            <a:noFill/>
          </a:ln>
        </p:spPr>
      </p:pic>
      <p:sp>
        <p:nvSpPr>
          <p:cNvPr id="55" name="Google Shape;55;p13"/>
          <p:cNvSpPr txBox="1"/>
          <p:nvPr>
            <p:ph idx="1" type="subTitle"/>
          </p:nvPr>
        </p:nvSpPr>
        <p:spPr>
          <a:xfrm>
            <a:off x="311700" y="1564675"/>
            <a:ext cx="8520600" cy="3442200"/>
          </a:xfrm>
          <a:prstGeom prst="rect">
            <a:avLst/>
          </a:prstGeom>
        </p:spPr>
        <p:txBody>
          <a:bodyPr anchorCtr="0" anchor="t" bIns="91425" lIns="91425" spcFirstLastPara="1" rIns="91425" wrap="square" tIns="91425">
            <a:normAutofit fontScale="70000" lnSpcReduction="20000"/>
          </a:bodyPr>
          <a:lstStyle/>
          <a:p>
            <a:pPr indent="0" lvl="0" marL="0" rtl="0" algn="ctr">
              <a:spcBef>
                <a:spcPts val="0"/>
              </a:spcBef>
              <a:spcAft>
                <a:spcPts val="0"/>
              </a:spcAft>
              <a:buNone/>
            </a:pPr>
            <a:r>
              <a:rPr b="1" lang="en" sz="3228">
                <a:solidFill>
                  <a:srgbClr val="F1DADA"/>
                </a:solidFill>
                <a:latin typeface="Barlow Semi Condensed"/>
                <a:ea typeface="Barlow Semi Condensed"/>
                <a:cs typeface="Barlow Semi Condensed"/>
                <a:sym typeface="Barlow Semi Condensed"/>
              </a:rPr>
              <a:t>Value Proposition:</a:t>
            </a:r>
            <a:endParaRPr b="1" sz="3228">
              <a:solidFill>
                <a:srgbClr val="F1DADA"/>
              </a:solidFill>
              <a:latin typeface="Barlow Semi Condensed"/>
              <a:ea typeface="Barlow Semi Condensed"/>
              <a:cs typeface="Barlow Semi Condensed"/>
              <a:sym typeface="Barlow Semi Condensed"/>
            </a:endParaRPr>
          </a:p>
          <a:p>
            <a:pPr indent="0" lvl="0" marL="0" rtl="0" algn="ctr">
              <a:spcBef>
                <a:spcPts val="0"/>
              </a:spcBef>
              <a:spcAft>
                <a:spcPts val="0"/>
              </a:spcAft>
              <a:buNone/>
            </a:pPr>
            <a:r>
              <a:rPr lang="en" sz="3228">
                <a:solidFill>
                  <a:srgbClr val="F1DADA"/>
                </a:solidFill>
                <a:latin typeface="Barlow Semi Condensed"/>
                <a:ea typeface="Barlow Semi Condensed"/>
                <a:cs typeface="Barlow Semi Condensed"/>
                <a:sym typeface="Barlow Semi Condensed"/>
              </a:rPr>
              <a:t>Court, with support</a:t>
            </a:r>
            <a:r>
              <a:rPr i="1" lang="en" sz="3228">
                <a:solidFill>
                  <a:srgbClr val="F1DADA"/>
                </a:solidFill>
                <a:latin typeface="Barlow Semi Condensed"/>
                <a:ea typeface="Barlow Semi Condensed"/>
                <a:cs typeface="Barlow Semi Condensed"/>
                <a:sym typeface="Barlow Semi Condensed"/>
              </a:rPr>
              <a:t>.</a:t>
            </a:r>
            <a:endParaRPr i="1" sz="3228">
              <a:solidFill>
                <a:srgbClr val="F1DADA"/>
              </a:solidFill>
              <a:latin typeface="Barlow Semi Condensed"/>
              <a:ea typeface="Barlow Semi Condensed"/>
              <a:cs typeface="Barlow Semi Condensed"/>
              <a:sym typeface="Barlow Semi Condensed"/>
            </a:endParaRPr>
          </a:p>
          <a:p>
            <a:pPr indent="0" lvl="0" marL="0" rtl="0" algn="ctr">
              <a:spcBef>
                <a:spcPts val="0"/>
              </a:spcBef>
              <a:spcAft>
                <a:spcPts val="0"/>
              </a:spcAft>
              <a:buNone/>
            </a:pPr>
            <a:r>
              <a:t/>
            </a:r>
            <a:endParaRPr b="1">
              <a:solidFill>
                <a:srgbClr val="DBB3AB"/>
              </a:solidFill>
              <a:latin typeface="Barlow Semi Condensed"/>
              <a:ea typeface="Barlow Semi Condensed"/>
              <a:cs typeface="Barlow Semi Condensed"/>
              <a:sym typeface="Barlow Semi Condensed"/>
            </a:endParaRPr>
          </a:p>
          <a:p>
            <a:pPr indent="0" lvl="0" marL="0" rtl="0" algn="ctr">
              <a:spcBef>
                <a:spcPts val="0"/>
              </a:spcBef>
              <a:spcAft>
                <a:spcPts val="0"/>
              </a:spcAft>
              <a:buNone/>
            </a:pPr>
            <a:r>
              <a:rPr lang="en">
                <a:solidFill>
                  <a:srgbClr val="F1DADA"/>
                </a:solidFill>
                <a:latin typeface="Barlow Semi Condensed"/>
                <a:ea typeface="Barlow Semi Condensed"/>
                <a:cs typeface="Barlow Semi Condensed"/>
                <a:sym typeface="Barlow Semi Condensed"/>
              </a:rPr>
              <a:t>Problem: </a:t>
            </a:r>
            <a:r>
              <a:rPr lang="en">
                <a:solidFill>
                  <a:srgbClr val="DBB3AB"/>
                </a:solidFill>
                <a:latin typeface="Barlow Semi Condensed"/>
                <a:ea typeface="Barlow Semi Condensed"/>
                <a:cs typeface="Barlow Semi Condensed"/>
                <a:sym typeface="Barlow Semi Condensed"/>
              </a:rPr>
              <a:t>Being summoned to court can be a stressful and </a:t>
            </a:r>
            <a:r>
              <a:rPr lang="en">
                <a:solidFill>
                  <a:srgbClr val="DBB3AB"/>
                </a:solidFill>
                <a:latin typeface="Barlow Semi Condensed"/>
                <a:ea typeface="Barlow Semi Condensed"/>
                <a:cs typeface="Barlow Semi Condensed"/>
                <a:sym typeface="Barlow Semi Condensed"/>
              </a:rPr>
              <a:t>overwhelming</a:t>
            </a:r>
            <a:r>
              <a:rPr lang="en">
                <a:solidFill>
                  <a:srgbClr val="DBB3AB"/>
                </a:solidFill>
                <a:latin typeface="Barlow Semi Condensed"/>
                <a:ea typeface="Barlow Semi Condensed"/>
                <a:cs typeface="Barlow Semi Condensed"/>
                <a:sym typeface="Barlow Semi Condensed"/>
              </a:rPr>
              <a:t> process, especially when combined with a lack of resources and information. The consequences of failing to appear in court when summoned are disruptive, ranging from a fine to an arrest.</a:t>
            </a:r>
            <a:endParaRPr>
              <a:solidFill>
                <a:srgbClr val="DBB3AB"/>
              </a:solidFill>
              <a:latin typeface="Barlow Semi Condensed"/>
              <a:ea typeface="Barlow Semi Condensed"/>
              <a:cs typeface="Barlow Semi Condensed"/>
              <a:sym typeface="Barlow Semi Condensed"/>
            </a:endParaRPr>
          </a:p>
          <a:p>
            <a:pPr indent="0" lvl="0" marL="0" rtl="0" algn="ctr">
              <a:spcBef>
                <a:spcPts val="0"/>
              </a:spcBef>
              <a:spcAft>
                <a:spcPts val="0"/>
              </a:spcAft>
              <a:buNone/>
            </a:pPr>
            <a:r>
              <a:t/>
            </a:r>
            <a:endParaRPr>
              <a:solidFill>
                <a:srgbClr val="DBB3AB"/>
              </a:solidFill>
              <a:latin typeface="Barlow Semi Condensed"/>
              <a:ea typeface="Barlow Semi Condensed"/>
              <a:cs typeface="Barlow Semi Condensed"/>
              <a:sym typeface="Barlow Semi Condensed"/>
            </a:endParaRPr>
          </a:p>
          <a:p>
            <a:pPr indent="0" lvl="0" marL="0" rtl="0" algn="ctr">
              <a:spcBef>
                <a:spcPts val="0"/>
              </a:spcBef>
              <a:spcAft>
                <a:spcPts val="0"/>
              </a:spcAft>
              <a:buNone/>
            </a:pPr>
            <a:r>
              <a:rPr lang="en">
                <a:solidFill>
                  <a:srgbClr val="F1DADA"/>
                </a:solidFill>
                <a:latin typeface="Barlow Semi Condensed"/>
                <a:ea typeface="Barlow Semi Condensed"/>
                <a:cs typeface="Barlow Semi Condensed"/>
                <a:sym typeface="Barlow Semi Condensed"/>
              </a:rPr>
              <a:t>Solution: </a:t>
            </a:r>
            <a:r>
              <a:rPr lang="en">
                <a:solidFill>
                  <a:srgbClr val="DBB3AB"/>
                </a:solidFill>
                <a:latin typeface="Barlow Semi Condensed"/>
                <a:ea typeface="Barlow Semi Condensed"/>
                <a:cs typeface="Barlow Semi Condensed"/>
                <a:sym typeface="Barlow Semi Condensed"/>
              </a:rPr>
              <a:t>Our app provides defendants with ways to track and confirm the </a:t>
            </a:r>
            <a:r>
              <a:rPr lang="en">
                <a:solidFill>
                  <a:srgbClr val="DBB3AB"/>
                </a:solidFill>
                <a:latin typeface="Barlow Semi Condensed"/>
                <a:ea typeface="Barlow Semi Condensed"/>
                <a:cs typeface="Barlow Semi Condensed"/>
                <a:sym typeface="Barlow Semi Condensed"/>
              </a:rPr>
              <a:t>logistics</a:t>
            </a:r>
            <a:r>
              <a:rPr lang="en">
                <a:solidFill>
                  <a:srgbClr val="DBB3AB"/>
                </a:solidFill>
                <a:latin typeface="Barlow Semi Condensed"/>
                <a:ea typeface="Barlow Semi Condensed"/>
                <a:cs typeface="Barlow Semi Condensed"/>
                <a:sym typeface="Barlow Semi Condensed"/>
              </a:rPr>
              <a:t> of their court dates (e.g. arranging transportation, legal representation, and more) to help people feel more confident leading up to their court hearing.</a:t>
            </a:r>
            <a:endParaRPr>
              <a:solidFill>
                <a:srgbClr val="DBB3AB"/>
              </a:solidFill>
              <a:latin typeface="Barlow Semi Condensed"/>
              <a:ea typeface="Barlow Semi Condensed"/>
              <a:cs typeface="Barlow Semi Condensed"/>
              <a:sym typeface="Barlow Semi Condensed"/>
            </a:endParaRPr>
          </a:p>
          <a:p>
            <a:pPr indent="0" lvl="0" marL="0" rtl="0" algn="ctr">
              <a:spcBef>
                <a:spcPts val="0"/>
              </a:spcBef>
              <a:spcAft>
                <a:spcPts val="0"/>
              </a:spcAft>
              <a:buNone/>
            </a:pPr>
            <a:r>
              <a:t/>
            </a:r>
            <a:endParaRPr i="1">
              <a:latin typeface="Barlow Semi Condensed"/>
              <a:ea typeface="Barlow Semi Condensed"/>
              <a:cs typeface="Barlow Semi Condensed"/>
              <a:sym typeface="Barlow Semi Condensed"/>
            </a:endParaRPr>
          </a:p>
          <a:p>
            <a:pPr indent="0" lvl="0" marL="0" rtl="0" algn="ctr">
              <a:spcBef>
                <a:spcPts val="0"/>
              </a:spcBef>
              <a:spcAft>
                <a:spcPts val="0"/>
              </a:spcAft>
              <a:buNone/>
            </a:pPr>
            <a:r>
              <a:t/>
            </a:r>
            <a:endParaRPr>
              <a:solidFill>
                <a:srgbClr val="B7B7B7"/>
              </a:solidFill>
              <a:latin typeface="Barlow Semi Condensed"/>
              <a:ea typeface="Barlow Semi Condensed"/>
              <a:cs typeface="Barlow Semi Condensed"/>
              <a:sym typeface="Barlow Semi Condense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E5F52"/>
        </a:solid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120">
                <a:solidFill>
                  <a:schemeClr val="lt1"/>
                </a:solidFill>
                <a:latin typeface="Barlow Semi Condensed SemiBold"/>
                <a:ea typeface="Barlow Semi Condensed SemiBold"/>
                <a:cs typeface="Barlow Semi Condensed SemiBold"/>
                <a:sym typeface="Barlow Semi Condensed SemiBold"/>
              </a:rPr>
              <a:t>Market Research</a:t>
            </a:r>
            <a:endParaRPr sz="3120">
              <a:solidFill>
                <a:schemeClr val="lt1"/>
              </a:solidFill>
              <a:latin typeface="Barlow Semi Condensed SemiBold"/>
              <a:ea typeface="Barlow Semi Condensed SemiBold"/>
              <a:cs typeface="Barlow Semi Condensed SemiBold"/>
              <a:sym typeface="Barlow Semi Condensed SemiBold"/>
            </a:endParaRPr>
          </a:p>
        </p:txBody>
      </p:sp>
      <p:sp>
        <p:nvSpPr>
          <p:cNvPr id="61" name="Google Shape;61;p14"/>
          <p:cNvSpPr txBox="1"/>
          <p:nvPr>
            <p:ph idx="1" type="body"/>
          </p:nvPr>
        </p:nvSpPr>
        <p:spPr>
          <a:xfrm>
            <a:off x="1073700" y="1152475"/>
            <a:ext cx="7913700" cy="34164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SzPts val="523"/>
              <a:buNone/>
            </a:pPr>
            <a:r>
              <a:rPr b="1" lang="en" sz="1639">
                <a:solidFill>
                  <a:schemeClr val="lt1"/>
                </a:solidFill>
                <a:latin typeface="Barlow Semi Condensed"/>
                <a:ea typeface="Barlow Semi Condensed"/>
                <a:cs typeface="Barlow Semi Condensed"/>
                <a:sym typeface="Barlow Semi Condensed"/>
              </a:rPr>
              <a:t>Nudge - </a:t>
            </a:r>
            <a:r>
              <a:rPr lang="en" sz="1639">
                <a:solidFill>
                  <a:schemeClr val="lt1"/>
                </a:solidFill>
                <a:latin typeface="Barlow Semi Condensed"/>
                <a:ea typeface="Barlow Semi Condensed"/>
                <a:cs typeface="Barlow Semi Condensed"/>
                <a:sym typeface="Barlow Semi Condensed"/>
              </a:rPr>
              <a:t>text reminders for court appointments</a:t>
            </a:r>
            <a:endParaRPr sz="1639">
              <a:solidFill>
                <a:schemeClr val="lt1"/>
              </a:solidFill>
              <a:latin typeface="Barlow Semi Condensed"/>
              <a:ea typeface="Barlow Semi Condensed"/>
              <a:cs typeface="Barlow Semi Condensed"/>
              <a:sym typeface="Barlow Semi Condensed"/>
            </a:endParaRPr>
          </a:p>
          <a:p>
            <a:pPr indent="0" lvl="0" marL="342900" rtl="0" algn="l">
              <a:lnSpc>
                <a:spcPct val="90000"/>
              </a:lnSpc>
              <a:spcBef>
                <a:spcPts val="0"/>
              </a:spcBef>
              <a:spcAft>
                <a:spcPts val="0"/>
              </a:spcAft>
              <a:buNone/>
            </a:pPr>
            <a:r>
              <a:rPr i="1" lang="en" sz="1639">
                <a:solidFill>
                  <a:srgbClr val="DBB3AB"/>
                </a:solidFill>
                <a:latin typeface="Barlow Semi Condensed"/>
                <a:ea typeface="Barlow Semi Condensed"/>
                <a:cs typeface="Barlow Semi Condensed"/>
                <a:sym typeface="Barlow Semi Condensed"/>
              </a:rPr>
              <a:t>d</a:t>
            </a:r>
            <a:r>
              <a:rPr i="1" lang="en" sz="1639">
                <a:solidFill>
                  <a:srgbClr val="DBB3AB"/>
                </a:solidFill>
                <a:latin typeface="Barlow Semi Condensed"/>
                <a:ea typeface="Barlow Semi Condensed"/>
                <a:cs typeface="Barlow Semi Condensed"/>
                <a:sym typeface="Barlow Semi Condensed"/>
              </a:rPr>
              <a:t>ifference: </a:t>
            </a:r>
            <a:r>
              <a:rPr lang="en" sz="1639">
                <a:solidFill>
                  <a:schemeClr val="lt1"/>
                </a:solidFill>
                <a:latin typeface="Barlow Semi Condensed"/>
                <a:ea typeface="Barlow Semi Condensed"/>
                <a:cs typeface="Barlow Semi Condensed"/>
                <a:sym typeface="Barlow Semi Condensed"/>
              </a:rPr>
              <a:t>only text reminders, no other resources</a:t>
            </a:r>
            <a:endParaRPr sz="1639">
              <a:solidFill>
                <a:schemeClr val="lt1"/>
              </a:solidFill>
              <a:latin typeface="Barlow Semi Condensed"/>
              <a:ea typeface="Barlow Semi Condensed"/>
              <a:cs typeface="Barlow Semi Condensed"/>
              <a:sym typeface="Barlow Semi Condensed"/>
            </a:endParaRPr>
          </a:p>
          <a:p>
            <a:pPr indent="0" lvl="0" marL="342900" rtl="0" algn="l">
              <a:lnSpc>
                <a:spcPct val="90000"/>
              </a:lnSpc>
              <a:spcBef>
                <a:spcPts val="0"/>
              </a:spcBef>
              <a:spcAft>
                <a:spcPts val="0"/>
              </a:spcAft>
              <a:buNone/>
            </a:pPr>
            <a:r>
              <a:rPr i="1" lang="en" sz="1639">
                <a:solidFill>
                  <a:srgbClr val="DBB3AB"/>
                </a:solidFill>
                <a:latin typeface="Barlow Semi Condensed"/>
                <a:ea typeface="Barlow Semi Condensed"/>
                <a:cs typeface="Barlow Semi Condensed"/>
                <a:sym typeface="Barlow Semi Condensed"/>
              </a:rPr>
              <a:t>what worked: </a:t>
            </a:r>
            <a:r>
              <a:rPr lang="en" sz="1639">
                <a:solidFill>
                  <a:schemeClr val="lt1"/>
                </a:solidFill>
                <a:latin typeface="Barlow Semi Condensed"/>
                <a:ea typeface="Barlow Semi Condensed"/>
                <a:cs typeface="Barlow Semi Condensed"/>
                <a:sym typeface="Barlow Semi Condensed"/>
              </a:rPr>
              <a:t>text reminders proved to reduce FTA rates</a:t>
            </a:r>
            <a:endParaRPr sz="1639">
              <a:solidFill>
                <a:schemeClr val="lt1"/>
              </a:solidFill>
              <a:latin typeface="Barlow Semi Condensed"/>
              <a:ea typeface="Barlow Semi Condensed"/>
              <a:cs typeface="Barlow Semi Condensed"/>
              <a:sym typeface="Barlow Semi Condensed"/>
            </a:endParaRPr>
          </a:p>
          <a:p>
            <a:pPr indent="0" lvl="0" marL="342900" rtl="0" algn="l">
              <a:lnSpc>
                <a:spcPct val="90000"/>
              </a:lnSpc>
              <a:spcBef>
                <a:spcPts val="0"/>
              </a:spcBef>
              <a:spcAft>
                <a:spcPts val="0"/>
              </a:spcAft>
              <a:buNone/>
            </a:pPr>
            <a:r>
              <a:rPr i="1" lang="en" sz="1639">
                <a:solidFill>
                  <a:srgbClr val="DBB3AB"/>
                </a:solidFill>
                <a:latin typeface="Barlow Semi Condensed"/>
                <a:ea typeface="Barlow Semi Condensed"/>
                <a:cs typeface="Barlow Semi Condensed"/>
                <a:sym typeface="Barlow Semi Condensed"/>
              </a:rPr>
              <a:t>w</a:t>
            </a:r>
            <a:r>
              <a:rPr i="1" lang="en" sz="1639">
                <a:solidFill>
                  <a:srgbClr val="DBB3AB"/>
                </a:solidFill>
                <a:latin typeface="Barlow Semi Condensed"/>
                <a:ea typeface="Barlow Semi Condensed"/>
                <a:cs typeface="Barlow Semi Condensed"/>
                <a:sym typeface="Barlow Semi Condensed"/>
              </a:rPr>
              <a:t>hat didn’t work:</a:t>
            </a:r>
            <a:r>
              <a:rPr lang="en" sz="1639">
                <a:solidFill>
                  <a:srgbClr val="DBB3AB"/>
                </a:solidFill>
                <a:latin typeface="Barlow Semi Condensed"/>
                <a:ea typeface="Barlow Semi Condensed"/>
                <a:cs typeface="Barlow Semi Condensed"/>
                <a:sym typeface="Barlow Semi Condensed"/>
              </a:rPr>
              <a:t> </a:t>
            </a:r>
            <a:r>
              <a:rPr lang="en" sz="1639">
                <a:solidFill>
                  <a:schemeClr val="lt1"/>
                </a:solidFill>
                <a:latin typeface="Barlow Semi Condensed"/>
                <a:ea typeface="Barlow Semi Condensed"/>
                <a:cs typeface="Barlow Semi Condensed"/>
                <a:sym typeface="Barlow Semi Condensed"/>
              </a:rPr>
              <a:t>doesn’t address all the other issues that cause FTAs besides forgetting</a:t>
            </a:r>
            <a:endParaRPr sz="1639">
              <a:solidFill>
                <a:schemeClr val="lt1"/>
              </a:solidFill>
              <a:latin typeface="Barlow Semi Condensed"/>
              <a:ea typeface="Barlow Semi Condensed"/>
              <a:cs typeface="Barlow Semi Condensed"/>
              <a:sym typeface="Barlow Semi Condensed"/>
            </a:endParaRPr>
          </a:p>
          <a:p>
            <a:pPr indent="0" lvl="0" marL="0" rtl="0" algn="l">
              <a:lnSpc>
                <a:spcPct val="90000"/>
              </a:lnSpc>
              <a:spcBef>
                <a:spcPts val="0"/>
              </a:spcBef>
              <a:spcAft>
                <a:spcPts val="0"/>
              </a:spcAft>
              <a:buSzPts val="523"/>
              <a:buNone/>
            </a:pPr>
            <a:r>
              <a:t/>
            </a:r>
            <a:endParaRPr b="1" sz="1639" u="sng">
              <a:solidFill>
                <a:schemeClr val="lt1"/>
              </a:solidFill>
              <a:latin typeface="Barlow Semi Condensed"/>
              <a:ea typeface="Barlow Semi Condensed"/>
              <a:cs typeface="Barlow Semi Condensed"/>
              <a:sym typeface="Barlow Semi Condensed"/>
            </a:endParaRPr>
          </a:p>
          <a:p>
            <a:pPr indent="0" lvl="0" marL="0" rtl="0" algn="l">
              <a:lnSpc>
                <a:spcPct val="90000"/>
              </a:lnSpc>
              <a:spcBef>
                <a:spcPts val="0"/>
              </a:spcBef>
              <a:spcAft>
                <a:spcPts val="0"/>
              </a:spcAft>
              <a:buClr>
                <a:schemeClr val="dk1"/>
              </a:buClr>
              <a:buSzPts val="523"/>
              <a:buFont typeface="Arial"/>
              <a:buNone/>
            </a:pPr>
            <a:r>
              <a:rPr b="1" lang="en" sz="1615">
                <a:solidFill>
                  <a:schemeClr val="lt1"/>
                </a:solidFill>
                <a:latin typeface="Barlow Semi Condensed"/>
                <a:ea typeface="Barlow Semi Condensed"/>
                <a:cs typeface="Barlow Semi Condensed"/>
                <a:sym typeface="Barlow Semi Condensed"/>
              </a:rPr>
              <a:t>CitizenshipWorks -</a:t>
            </a:r>
            <a:r>
              <a:rPr lang="en" sz="1615">
                <a:solidFill>
                  <a:schemeClr val="lt1"/>
                </a:solidFill>
                <a:latin typeface="Barlow Semi Condensed"/>
                <a:ea typeface="Barlow Semi Condensed"/>
                <a:cs typeface="Barlow Semi Condensed"/>
                <a:sym typeface="Barlow Semi Condensed"/>
              </a:rPr>
              <a:t> walks immigrants through naturalization process (eligibility, documents, etc.)</a:t>
            </a:r>
            <a:endParaRPr sz="1615">
              <a:solidFill>
                <a:schemeClr val="lt1"/>
              </a:solidFill>
              <a:latin typeface="Barlow Semi Condensed"/>
              <a:ea typeface="Barlow Semi Condensed"/>
              <a:cs typeface="Barlow Semi Condensed"/>
              <a:sym typeface="Barlow Semi Condensed"/>
            </a:endParaRPr>
          </a:p>
          <a:p>
            <a:pPr indent="0" lvl="0" marL="342900" rtl="0" algn="l">
              <a:lnSpc>
                <a:spcPct val="90000"/>
              </a:lnSpc>
              <a:spcBef>
                <a:spcPts val="0"/>
              </a:spcBef>
              <a:spcAft>
                <a:spcPts val="0"/>
              </a:spcAft>
              <a:buClr>
                <a:schemeClr val="dk1"/>
              </a:buClr>
              <a:buSzPts val="1100"/>
              <a:buFont typeface="Arial"/>
              <a:buNone/>
            </a:pPr>
            <a:r>
              <a:rPr i="1" lang="en" sz="1615">
                <a:solidFill>
                  <a:srgbClr val="DBB3AB"/>
                </a:solidFill>
                <a:latin typeface="Barlow Semi Condensed"/>
                <a:ea typeface="Barlow Semi Condensed"/>
                <a:cs typeface="Barlow Semi Condensed"/>
                <a:sym typeface="Barlow Semi Condensed"/>
              </a:rPr>
              <a:t>difference:</a:t>
            </a:r>
            <a:r>
              <a:rPr lang="en" sz="1615">
                <a:solidFill>
                  <a:srgbClr val="DBB3AB"/>
                </a:solidFill>
                <a:latin typeface="Barlow Semi Condensed"/>
                <a:ea typeface="Barlow Semi Condensed"/>
                <a:cs typeface="Barlow Semi Condensed"/>
                <a:sym typeface="Barlow Semi Condensed"/>
              </a:rPr>
              <a:t> </a:t>
            </a:r>
            <a:r>
              <a:rPr lang="en" sz="1615">
                <a:solidFill>
                  <a:schemeClr val="lt1"/>
                </a:solidFill>
                <a:latin typeface="Barlow Semi Condensed"/>
                <a:ea typeface="Barlow Semi Condensed"/>
                <a:cs typeface="Barlow Semi Condensed"/>
                <a:sym typeface="Barlow Semi Condensed"/>
              </a:rPr>
              <a:t>just focused on citizenship, not other legal issues</a:t>
            </a:r>
            <a:endParaRPr sz="1615">
              <a:solidFill>
                <a:schemeClr val="lt1"/>
              </a:solidFill>
              <a:latin typeface="Barlow Semi Condensed"/>
              <a:ea typeface="Barlow Semi Condensed"/>
              <a:cs typeface="Barlow Semi Condensed"/>
              <a:sym typeface="Barlow Semi Condensed"/>
            </a:endParaRPr>
          </a:p>
          <a:p>
            <a:pPr indent="0" lvl="0" marL="342900" rtl="0" algn="l">
              <a:lnSpc>
                <a:spcPct val="90000"/>
              </a:lnSpc>
              <a:spcBef>
                <a:spcPts val="0"/>
              </a:spcBef>
              <a:spcAft>
                <a:spcPts val="0"/>
              </a:spcAft>
              <a:buClr>
                <a:schemeClr val="dk1"/>
              </a:buClr>
              <a:buSzPts val="1100"/>
              <a:buFont typeface="Arial"/>
              <a:buNone/>
            </a:pPr>
            <a:r>
              <a:rPr i="1" lang="en" sz="1615">
                <a:solidFill>
                  <a:srgbClr val="DBB3AB"/>
                </a:solidFill>
                <a:latin typeface="Barlow Semi Condensed"/>
                <a:ea typeface="Barlow Semi Condensed"/>
                <a:cs typeface="Barlow Semi Condensed"/>
                <a:sym typeface="Barlow Semi Condensed"/>
              </a:rPr>
              <a:t>what worked: </a:t>
            </a:r>
            <a:r>
              <a:rPr lang="en" sz="1615">
                <a:solidFill>
                  <a:schemeClr val="lt1"/>
                </a:solidFill>
                <a:latin typeface="Barlow Semi Condensed"/>
                <a:ea typeface="Barlow Semi Condensed"/>
                <a:cs typeface="Barlow Semi Condensed"/>
                <a:sym typeface="Barlow Semi Condensed"/>
              </a:rPr>
              <a:t>step-by-step guidance, free and easy, gives legal help and guidance</a:t>
            </a:r>
            <a:endParaRPr sz="1615">
              <a:solidFill>
                <a:schemeClr val="lt1"/>
              </a:solidFill>
              <a:latin typeface="Barlow Semi Condensed"/>
              <a:ea typeface="Barlow Semi Condensed"/>
              <a:cs typeface="Barlow Semi Condensed"/>
              <a:sym typeface="Barlow Semi Condensed"/>
            </a:endParaRPr>
          </a:p>
          <a:p>
            <a:pPr indent="0" lvl="0" marL="342900" rtl="0" algn="l">
              <a:lnSpc>
                <a:spcPct val="90000"/>
              </a:lnSpc>
              <a:spcBef>
                <a:spcPts val="0"/>
              </a:spcBef>
              <a:spcAft>
                <a:spcPts val="0"/>
              </a:spcAft>
              <a:buClr>
                <a:schemeClr val="dk1"/>
              </a:buClr>
              <a:buSzPts val="1100"/>
              <a:buFont typeface="Arial"/>
              <a:buNone/>
            </a:pPr>
            <a:r>
              <a:rPr i="1" lang="en" sz="1615">
                <a:solidFill>
                  <a:srgbClr val="DBB3AB"/>
                </a:solidFill>
                <a:latin typeface="Barlow Semi Condensed"/>
                <a:ea typeface="Barlow Semi Condensed"/>
                <a:cs typeface="Barlow Semi Condensed"/>
                <a:sym typeface="Barlow Semi Condensed"/>
              </a:rPr>
              <a:t>what didn’t: </a:t>
            </a:r>
            <a:r>
              <a:rPr lang="en" sz="1615">
                <a:solidFill>
                  <a:schemeClr val="lt1"/>
                </a:solidFill>
                <a:latin typeface="Barlow Semi Condensed"/>
                <a:ea typeface="Barlow Semi Condensed"/>
                <a:cs typeface="Barlow Semi Condensed"/>
                <a:sym typeface="Barlow Semi Condensed"/>
              </a:rPr>
              <a:t>doesn’t help with issues that impact immigration process (ex. childcare), limited    </a:t>
            </a:r>
            <a:endParaRPr sz="1615">
              <a:solidFill>
                <a:schemeClr val="lt1"/>
              </a:solidFill>
              <a:latin typeface="Barlow Semi Condensed"/>
              <a:ea typeface="Barlow Semi Condensed"/>
              <a:cs typeface="Barlow Semi Condensed"/>
              <a:sym typeface="Barlow Semi Condensed"/>
            </a:endParaRPr>
          </a:p>
          <a:p>
            <a:pPr indent="0" lvl="0" marL="342900" rtl="0" algn="l">
              <a:lnSpc>
                <a:spcPct val="90000"/>
              </a:lnSpc>
              <a:spcBef>
                <a:spcPts val="0"/>
              </a:spcBef>
              <a:spcAft>
                <a:spcPts val="0"/>
              </a:spcAft>
              <a:buClr>
                <a:schemeClr val="dk1"/>
              </a:buClr>
              <a:buSzPts val="1100"/>
              <a:buFont typeface="Arial"/>
              <a:buNone/>
            </a:pPr>
            <a:r>
              <a:rPr lang="en" sz="1615">
                <a:solidFill>
                  <a:schemeClr val="lt1"/>
                </a:solidFill>
                <a:latin typeface="Barlow Semi Condensed"/>
                <a:ea typeface="Barlow Semi Condensed"/>
                <a:cs typeface="Barlow Semi Condensed"/>
                <a:sym typeface="Barlow Semi Condensed"/>
              </a:rPr>
              <a:t>                       to citizenship</a:t>
            </a:r>
            <a:endParaRPr b="1" sz="1639" u="sng">
              <a:solidFill>
                <a:schemeClr val="lt1"/>
              </a:solidFill>
              <a:latin typeface="Barlow Semi Condensed"/>
              <a:ea typeface="Barlow Semi Condensed"/>
              <a:cs typeface="Barlow Semi Condensed"/>
              <a:sym typeface="Barlow Semi Condensed"/>
            </a:endParaRPr>
          </a:p>
          <a:p>
            <a:pPr indent="0" lvl="0" marL="0" rtl="0" algn="l">
              <a:lnSpc>
                <a:spcPct val="90000"/>
              </a:lnSpc>
              <a:spcBef>
                <a:spcPts val="0"/>
              </a:spcBef>
              <a:spcAft>
                <a:spcPts val="0"/>
              </a:spcAft>
              <a:buSzPts val="523"/>
              <a:buNone/>
            </a:pPr>
            <a:r>
              <a:t/>
            </a:r>
            <a:endParaRPr b="1" sz="1639" u="sng">
              <a:solidFill>
                <a:schemeClr val="lt1"/>
              </a:solidFill>
              <a:latin typeface="Barlow Semi Condensed"/>
              <a:ea typeface="Barlow Semi Condensed"/>
              <a:cs typeface="Barlow Semi Condensed"/>
              <a:sym typeface="Barlow Semi Condensed"/>
            </a:endParaRPr>
          </a:p>
          <a:p>
            <a:pPr indent="0" lvl="0" marL="0" rtl="0" algn="l">
              <a:lnSpc>
                <a:spcPct val="90000"/>
              </a:lnSpc>
              <a:spcBef>
                <a:spcPts val="0"/>
              </a:spcBef>
              <a:spcAft>
                <a:spcPts val="0"/>
              </a:spcAft>
              <a:buSzPts val="523"/>
              <a:buNone/>
            </a:pPr>
            <a:r>
              <a:rPr b="1" lang="en" sz="1639">
                <a:solidFill>
                  <a:schemeClr val="lt1"/>
                </a:solidFill>
                <a:latin typeface="Barlow Semi Condensed"/>
                <a:ea typeface="Barlow Semi Condensed"/>
                <a:cs typeface="Barlow Semi Condensed"/>
                <a:sym typeface="Barlow Semi Condensed"/>
              </a:rPr>
              <a:t>Illinois Legal Aid App - </a:t>
            </a:r>
            <a:r>
              <a:rPr lang="en" sz="1639">
                <a:solidFill>
                  <a:schemeClr val="lt1"/>
                </a:solidFill>
                <a:latin typeface="Barlow Semi Condensed"/>
                <a:ea typeface="Barlow Semi Condensed"/>
                <a:cs typeface="Barlow Semi Condensed"/>
                <a:sym typeface="Barlow Semi Condensed"/>
              </a:rPr>
              <a:t>step-by-step guides to “</a:t>
            </a:r>
            <a:r>
              <a:rPr lang="en" sz="1639">
                <a:solidFill>
                  <a:schemeClr val="lt1"/>
                </a:solidFill>
                <a:latin typeface="Barlow Semi Condensed"/>
                <a:ea typeface="Barlow Semi Condensed"/>
                <a:cs typeface="Barlow Semi Condensed"/>
                <a:sym typeface="Barlow Semi Condensed"/>
              </a:rPr>
              <a:t>demystify the law”</a:t>
            </a:r>
            <a:endParaRPr sz="1394">
              <a:solidFill>
                <a:schemeClr val="lt1"/>
              </a:solidFill>
              <a:latin typeface="Barlow Semi Condensed"/>
              <a:ea typeface="Barlow Semi Condensed"/>
              <a:cs typeface="Barlow Semi Condensed"/>
              <a:sym typeface="Barlow Semi Condensed"/>
            </a:endParaRPr>
          </a:p>
          <a:p>
            <a:pPr indent="0" lvl="0" marL="342900" rtl="0" algn="l">
              <a:lnSpc>
                <a:spcPct val="90000"/>
              </a:lnSpc>
              <a:spcBef>
                <a:spcPts val="0"/>
              </a:spcBef>
              <a:spcAft>
                <a:spcPts val="0"/>
              </a:spcAft>
              <a:buNone/>
            </a:pPr>
            <a:r>
              <a:rPr i="1" lang="en" sz="1639">
                <a:solidFill>
                  <a:srgbClr val="DBB3AB"/>
                </a:solidFill>
                <a:latin typeface="Barlow Semi Condensed"/>
                <a:ea typeface="Barlow Semi Condensed"/>
                <a:cs typeface="Barlow Semi Condensed"/>
                <a:sym typeface="Barlow Semi Condensed"/>
              </a:rPr>
              <a:t>difference: </a:t>
            </a:r>
            <a:r>
              <a:rPr lang="en" sz="1639">
                <a:solidFill>
                  <a:schemeClr val="lt1"/>
                </a:solidFill>
                <a:latin typeface="Barlow Semi Condensed"/>
                <a:ea typeface="Barlow Semi Condensed"/>
                <a:cs typeface="Barlow Semi Condensed"/>
                <a:sym typeface="Barlow Semi Condensed"/>
              </a:rPr>
              <a:t>only provides steps to guide through legal process, not adjacent tasks</a:t>
            </a:r>
            <a:endParaRPr sz="1639">
              <a:solidFill>
                <a:schemeClr val="lt1"/>
              </a:solidFill>
              <a:latin typeface="Barlow Semi Condensed"/>
              <a:ea typeface="Barlow Semi Condensed"/>
              <a:cs typeface="Barlow Semi Condensed"/>
              <a:sym typeface="Barlow Semi Condensed"/>
            </a:endParaRPr>
          </a:p>
          <a:p>
            <a:pPr indent="0" lvl="0" marL="342900" rtl="0" algn="l">
              <a:lnSpc>
                <a:spcPct val="90000"/>
              </a:lnSpc>
              <a:spcBef>
                <a:spcPts val="0"/>
              </a:spcBef>
              <a:spcAft>
                <a:spcPts val="0"/>
              </a:spcAft>
              <a:buNone/>
            </a:pPr>
            <a:r>
              <a:rPr i="1" lang="en" sz="1639">
                <a:solidFill>
                  <a:srgbClr val="DBB3AB"/>
                </a:solidFill>
                <a:latin typeface="Barlow Semi Condensed"/>
                <a:ea typeface="Barlow Semi Condensed"/>
                <a:cs typeface="Barlow Semi Condensed"/>
                <a:sym typeface="Barlow Semi Condensed"/>
              </a:rPr>
              <a:t>what worked: </a:t>
            </a:r>
            <a:r>
              <a:rPr lang="en" sz="1639">
                <a:solidFill>
                  <a:srgbClr val="DBB3AB"/>
                </a:solidFill>
                <a:latin typeface="Barlow Semi Condensed"/>
                <a:ea typeface="Barlow Semi Condensed"/>
                <a:cs typeface="Barlow Semi Condensed"/>
                <a:sym typeface="Barlow Semi Condensed"/>
              </a:rPr>
              <a:t> </a:t>
            </a:r>
            <a:r>
              <a:rPr lang="en" sz="1639">
                <a:solidFill>
                  <a:schemeClr val="lt1"/>
                </a:solidFill>
                <a:latin typeface="Barlow Semi Condensed"/>
                <a:ea typeface="Barlow Semi Condensed"/>
                <a:cs typeface="Barlow Semi Condensed"/>
                <a:sym typeface="Barlow Semi Condensed"/>
              </a:rPr>
              <a:t>gives resources and information you need step-by-step through the process</a:t>
            </a:r>
            <a:endParaRPr sz="1639">
              <a:solidFill>
                <a:schemeClr val="lt1"/>
              </a:solidFill>
              <a:latin typeface="Barlow Semi Condensed"/>
              <a:ea typeface="Barlow Semi Condensed"/>
              <a:cs typeface="Barlow Semi Condensed"/>
              <a:sym typeface="Barlow Semi Condensed"/>
            </a:endParaRPr>
          </a:p>
          <a:p>
            <a:pPr indent="0" lvl="0" marL="342900" rtl="0" algn="l">
              <a:lnSpc>
                <a:spcPct val="90000"/>
              </a:lnSpc>
              <a:spcBef>
                <a:spcPts val="0"/>
              </a:spcBef>
              <a:spcAft>
                <a:spcPts val="0"/>
              </a:spcAft>
              <a:buNone/>
            </a:pPr>
            <a:r>
              <a:rPr i="1" lang="en" sz="1639">
                <a:solidFill>
                  <a:srgbClr val="DBB3AB"/>
                </a:solidFill>
                <a:latin typeface="Barlow Semi Condensed"/>
                <a:ea typeface="Barlow Semi Condensed"/>
                <a:cs typeface="Barlow Semi Condensed"/>
                <a:sym typeface="Barlow Semi Condensed"/>
              </a:rPr>
              <a:t>what didn’t: </a:t>
            </a:r>
            <a:r>
              <a:rPr lang="en" sz="1639">
                <a:solidFill>
                  <a:schemeClr val="lt1"/>
                </a:solidFill>
                <a:latin typeface="Barlow Semi Condensed"/>
                <a:ea typeface="Barlow Semi Condensed"/>
                <a:cs typeface="Barlow Semi Condensed"/>
                <a:sym typeface="Barlow Semi Condensed"/>
              </a:rPr>
              <a:t>not at scale or interactive, doesn’t help w/ issues like transportation or </a:t>
            </a:r>
            <a:endParaRPr sz="1639">
              <a:solidFill>
                <a:schemeClr val="lt1"/>
              </a:solidFill>
              <a:latin typeface="Barlow Semi Condensed"/>
              <a:ea typeface="Barlow Semi Condensed"/>
              <a:cs typeface="Barlow Semi Condensed"/>
              <a:sym typeface="Barlow Semi Condensed"/>
            </a:endParaRPr>
          </a:p>
          <a:p>
            <a:pPr indent="0" lvl="0" marL="342900" rtl="0" algn="l">
              <a:lnSpc>
                <a:spcPct val="90000"/>
              </a:lnSpc>
              <a:spcBef>
                <a:spcPts val="0"/>
              </a:spcBef>
              <a:spcAft>
                <a:spcPts val="0"/>
              </a:spcAft>
              <a:buNone/>
            </a:pPr>
            <a:r>
              <a:rPr lang="en" sz="1639">
                <a:solidFill>
                  <a:schemeClr val="lt1"/>
                </a:solidFill>
                <a:latin typeface="Barlow Semi Condensed"/>
                <a:ea typeface="Barlow Semi Condensed"/>
                <a:cs typeface="Barlow Semi Condensed"/>
                <a:sym typeface="Barlow Semi Condensed"/>
              </a:rPr>
              <a:t>                       representation</a:t>
            </a:r>
            <a:endParaRPr sz="1055">
              <a:solidFill>
                <a:schemeClr val="lt1"/>
              </a:solidFill>
              <a:latin typeface="Barlow Semi Condensed"/>
              <a:ea typeface="Barlow Semi Condensed"/>
              <a:cs typeface="Barlow Semi Condensed"/>
              <a:sym typeface="Barlow Semi Condensed"/>
            </a:endParaRPr>
          </a:p>
        </p:txBody>
      </p:sp>
      <p:pic>
        <p:nvPicPr>
          <p:cNvPr id="62" name="Google Shape;62;p14"/>
          <p:cNvPicPr preferRelativeResize="0"/>
          <p:nvPr/>
        </p:nvPicPr>
        <p:blipFill rotWithShape="1">
          <a:blip r:embed="rId3">
            <a:alphaModFix/>
          </a:blip>
          <a:srcRect b="42439" l="4214" r="80904" t="28374"/>
          <a:stretch/>
        </p:blipFill>
        <p:spPr>
          <a:xfrm>
            <a:off x="235500" y="3787450"/>
            <a:ext cx="743700" cy="787500"/>
          </a:xfrm>
          <a:prstGeom prst="roundRect">
            <a:avLst>
              <a:gd fmla="val 16667" name="adj"/>
            </a:avLst>
          </a:prstGeom>
          <a:noFill/>
          <a:ln>
            <a:noFill/>
          </a:ln>
        </p:spPr>
      </p:pic>
      <p:pic>
        <p:nvPicPr>
          <p:cNvPr id="63" name="Google Shape;63;p14"/>
          <p:cNvPicPr preferRelativeResize="0"/>
          <p:nvPr/>
        </p:nvPicPr>
        <p:blipFill rotWithShape="1">
          <a:blip r:embed="rId4">
            <a:alphaModFix/>
          </a:blip>
          <a:srcRect b="11394" l="8451" r="8443" t="6570"/>
          <a:stretch/>
        </p:blipFill>
        <p:spPr>
          <a:xfrm>
            <a:off x="235500" y="2646025"/>
            <a:ext cx="743700" cy="734100"/>
          </a:xfrm>
          <a:prstGeom prst="roundRect">
            <a:avLst>
              <a:gd fmla="val 16667" name="adj"/>
            </a:avLst>
          </a:prstGeom>
          <a:noFill/>
          <a:ln>
            <a:noFill/>
          </a:ln>
        </p:spPr>
      </p:pic>
      <p:pic>
        <p:nvPicPr>
          <p:cNvPr id="64" name="Google Shape;64;p14"/>
          <p:cNvPicPr preferRelativeResize="0"/>
          <p:nvPr/>
        </p:nvPicPr>
        <p:blipFill>
          <a:blip r:embed="rId5">
            <a:alphaModFix/>
          </a:blip>
          <a:stretch>
            <a:fillRect/>
          </a:stretch>
        </p:blipFill>
        <p:spPr>
          <a:xfrm>
            <a:off x="235500" y="1495000"/>
            <a:ext cx="743700" cy="743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E5F52"/>
        </a:solidFill>
      </p:bgPr>
    </p:bg>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100">
                <a:solidFill>
                  <a:schemeClr val="lt1"/>
                </a:solidFill>
                <a:latin typeface="Barlow Semi Condensed SemiBold"/>
                <a:ea typeface="Barlow Semi Condensed SemiBold"/>
                <a:cs typeface="Barlow Semi Condensed SemiBold"/>
                <a:sym typeface="Barlow Semi Condensed SemiBold"/>
              </a:rPr>
              <a:t>Tasks</a:t>
            </a:r>
            <a:endParaRPr sz="3100">
              <a:solidFill>
                <a:schemeClr val="lt1"/>
              </a:solidFill>
              <a:latin typeface="Barlow Semi Condensed SemiBold"/>
              <a:ea typeface="Barlow Semi Condensed SemiBold"/>
              <a:cs typeface="Barlow Semi Condensed SemiBold"/>
              <a:sym typeface="Barlow Semi Condensed SemiBold"/>
            </a:endParaRPr>
          </a:p>
        </p:txBody>
      </p:sp>
      <p:sp>
        <p:nvSpPr>
          <p:cNvPr id="70" name="Google Shape;70;p15"/>
          <p:cNvSpPr txBox="1"/>
          <p:nvPr>
            <p:ph idx="1" type="body"/>
          </p:nvPr>
        </p:nvSpPr>
        <p:spPr>
          <a:xfrm>
            <a:off x="311700" y="1170125"/>
            <a:ext cx="8520600" cy="3978600"/>
          </a:xfrm>
          <a:prstGeom prst="rect">
            <a:avLst/>
          </a:prstGeom>
        </p:spPr>
        <p:txBody>
          <a:bodyPr anchorCtr="0" anchor="t" bIns="91425" lIns="91425" spcFirstLastPara="1" rIns="91425" wrap="square" tIns="91425">
            <a:normAutofit/>
          </a:bodyPr>
          <a:lstStyle/>
          <a:p>
            <a:pPr indent="0" lvl="0" marL="0" rtl="0" algn="l">
              <a:lnSpc>
                <a:spcPct val="90000"/>
              </a:lnSpc>
              <a:spcBef>
                <a:spcPts val="0"/>
              </a:spcBef>
              <a:spcAft>
                <a:spcPts val="0"/>
              </a:spcAft>
              <a:buSzPts val="688"/>
              <a:buNone/>
            </a:pPr>
            <a:r>
              <a:rPr lang="en">
                <a:solidFill>
                  <a:srgbClr val="DBB3AB"/>
                </a:solidFill>
                <a:latin typeface="Barlow Semi Condensed Medium"/>
                <a:ea typeface="Barlow Semi Condensed Medium"/>
                <a:cs typeface="Barlow Semi Condensed Medium"/>
                <a:sym typeface="Barlow Semi Condensed Medium"/>
              </a:rPr>
              <a:t>Simple Task:</a:t>
            </a:r>
            <a:endParaRPr>
              <a:solidFill>
                <a:srgbClr val="DBB3AB"/>
              </a:solidFill>
              <a:latin typeface="Barlow Semi Condensed Medium"/>
              <a:ea typeface="Barlow Semi Condensed Medium"/>
              <a:cs typeface="Barlow Semi Condensed Medium"/>
              <a:sym typeface="Barlow Semi Condensed Medium"/>
            </a:endParaRPr>
          </a:p>
          <a:p>
            <a:pPr indent="-342900" lvl="0" marL="457200" rtl="0" algn="l">
              <a:lnSpc>
                <a:spcPct val="90000"/>
              </a:lnSpc>
              <a:spcBef>
                <a:spcPts val="1200"/>
              </a:spcBef>
              <a:spcAft>
                <a:spcPts val="0"/>
              </a:spcAft>
              <a:buClr>
                <a:schemeClr val="lt1"/>
              </a:buClr>
              <a:buSzPts val="1800"/>
              <a:buFont typeface="Barlow Semi Condensed"/>
              <a:buChar char="●"/>
            </a:pPr>
            <a:r>
              <a:rPr lang="en">
                <a:solidFill>
                  <a:schemeClr val="lt1"/>
                </a:solidFill>
                <a:latin typeface="Barlow Semi Condensed"/>
                <a:ea typeface="Barlow Semi Condensed"/>
                <a:cs typeface="Barlow Semi Condensed"/>
                <a:sym typeface="Barlow Semi Condensed"/>
              </a:rPr>
              <a:t>Check date (days until</a:t>
            </a:r>
            <a:r>
              <a:rPr lang="en">
                <a:solidFill>
                  <a:schemeClr val="lt1"/>
                </a:solidFill>
                <a:latin typeface="Barlow Semi Condensed"/>
                <a:ea typeface="Barlow Semi Condensed"/>
                <a:cs typeface="Barlow Semi Condensed"/>
                <a:sym typeface="Barlow Semi Condensed"/>
              </a:rPr>
              <a:t> hearing</a:t>
            </a:r>
            <a:r>
              <a:rPr lang="en">
                <a:solidFill>
                  <a:schemeClr val="lt1"/>
                </a:solidFill>
                <a:latin typeface="Barlow Semi Condensed"/>
                <a:ea typeface="Barlow Semi Condensed"/>
                <a:cs typeface="Barlow Semi Condensed"/>
                <a:sym typeface="Barlow Semi Condensed"/>
              </a:rPr>
              <a:t>) and location of court hearing</a:t>
            </a:r>
            <a:endParaRPr>
              <a:solidFill>
                <a:schemeClr val="lt1"/>
              </a:solidFill>
              <a:latin typeface="Barlow Semi Condensed"/>
              <a:ea typeface="Barlow Semi Condensed"/>
              <a:cs typeface="Barlow Semi Condensed"/>
              <a:sym typeface="Barlow Semi Condensed"/>
            </a:endParaRPr>
          </a:p>
          <a:p>
            <a:pPr indent="0" lvl="0" marL="0" rtl="0" algn="l">
              <a:lnSpc>
                <a:spcPct val="90000"/>
              </a:lnSpc>
              <a:spcBef>
                <a:spcPts val="1200"/>
              </a:spcBef>
              <a:spcAft>
                <a:spcPts val="0"/>
              </a:spcAft>
              <a:buSzPts val="688"/>
              <a:buNone/>
            </a:pPr>
            <a:r>
              <a:rPr lang="en">
                <a:solidFill>
                  <a:srgbClr val="DBB3AB"/>
                </a:solidFill>
                <a:latin typeface="Barlow Semi Condensed Medium"/>
                <a:ea typeface="Barlow Semi Condensed Medium"/>
                <a:cs typeface="Barlow Semi Condensed Medium"/>
                <a:sym typeface="Barlow Semi Condensed Medium"/>
              </a:rPr>
              <a:t>Moderate Tasks:</a:t>
            </a:r>
            <a:endParaRPr>
              <a:solidFill>
                <a:srgbClr val="DBB3AB"/>
              </a:solidFill>
              <a:latin typeface="Barlow Semi Condensed Medium"/>
              <a:ea typeface="Barlow Semi Condensed Medium"/>
              <a:cs typeface="Barlow Semi Condensed Medium"/>
              <a:sym typeface="Barlow Semi Condensed Medium"/>
            </a:endParaRPr>
          </a:p>
          <a:p>
            <a:pPr indent="-342900" lvl="0" marL="457200" rtl="0" algn="l">
              <a:lnSpc>
                <a:spcPct val="90000"/>
              </a:lnSpc>
              <a:spcBef>
                <a:spcPts val="1200"/>
              </a:spcBef>
              <a:spcAft>
                <a:spcPts val="0"/>
              </a:spcAft>
              <a:buClr>
                <a:schemeClr val="lt1"/>
              </a:buClr>
              <a:buSzPts val="1800"/>
              <a:buFont typeface="Barlow Semi Condensed"/>
              <a:buChar char="●"/>
            </a:pPr>
            <a:r>
              <a:rPr lang="en">
                <a:solidFill>
                  <a:schemeClr val="lt1"/>
                </a:solidFill>
                <a:latin typeface="Barlow Semi Condensed"/>
                <a:ea typeface="Barlow Semi Condensed"/>
                <a:cs typeface="Barlow Semi Condensed"/>
                <a:sym typeface="Barlow Semi Condensed"/>
              </a:rPr>
              <a:t>Determine options and track coordination attempts for securing legal representation  (check who has been reached out to, who has accepted)</a:t>
            </a:r>
            <a:endParaRPr>
              <a:solidFill>
                <a:schemeClr val="lt1"/>
              </a:solidFill>
              <a:latin typeface="Barlow Semi Condensed"/>
              <a:ea typeface="Barlow Semi Condensed"/>
              <a:cs typeface="Barlow Semi Condensed"/>
              <a:sym typeface="Barlow Semi Condensed"/>
            </a:endParaRPr>
          </a:p>
          <a:p>
            <a:pPr indent="-342900" lvl="0" marL="457200" rtl="0" algn="l">
              <a:lnSpc>
                <a:spcPct val="90000"/>
              </a:lnSpc>
              <a:spcBef>
                <a:spcPts val="0"/>
              </a:spcBef>
              <a:spcAft>
                <a:spcPts val="0"/>
              </a:spcAft>
              <a:buClr>
                <a:schemeClr val="lt1"/>
              </a:buClr>
              <a:buSzPts val="1800"/>
              <a:buFont typeface="Barlow Semi Condensed"/>
              <a:buChar char="●"/>
            </a:pPr>
            <a:r>
              <a:rPr lang="en">
                <a:solidFill>
                  <a:schemeClr val="lt1"/>
                </a:solidFill>
                <a:latin typeface="Barlow Semi Condensed"/>
                <a:ea typeface="Barlow Semi Condensed"/>
                <a:cs typeface="Barlow Semi Condensed"/>
                <a:sym typeface="Barlow Semi Condensed"/>
              </a:rPr>
              <a:t>Determine options and track coordination attempts for securing transportation</a:t>
            </a:r>
            <a:endParaRPr>
              <a:solidFill>
                <a:schemeClr val="lt1"/>
              </a:solidFill>
              <a:latin typeface="Barlow Semi Condensed"/>
              <a:ea typeface="Barlow Semi Condensed"/>
              <a:cs typeface="Barlow Semi Condensed"/>
              <a:sym typeface="Barlow Semi Condensed"/>
            </a:endParaRPr>
          </a:p>
          <a:p>
            <a:pPr indent="0" lvl="0" marL="0" rtl="0" algn="l">
              <a:lnSpc>
                <a:spcPct val="90000"/>
              </a:lnSpc>
              <a:spcBef>
                <a:spcPts val="1200"/>
              </a:spcBef>
              <a:spcAft>
                <a:spcPts val="0"/>
              </a:spcAft>
              <a:buSzPts val="688"/>
              <a:buNone/>
            </a:pPr>
            <a:r>
              <a:rPr lang="en">
                <a:solidFill>
                  <a:srgbClr val="DBB3AB"/>
                </a:solidFill>
                <a:latin typeface="Barlow Semi Condensed Medium"/>
                <a:ea typeface="Barlow Semi Condensed Medium"/>
                <a:cs typeface="Barlow Semi Condensed Medium"/>
                <a:sym typeface="Barlow Semi Condensed Medium"/>
              </a:rPr>
              <a:t>Complex Tasks:</a:t>
            </a:r>
            <a:endParaRPr>
              <a:solidFill>
                <a:srgbClr val="DBB3AB"/>
              </a:solidFill>
              <a:latin typeface="Barlow Semi Condensed Medium"/>
              <a:ea typeface="Barlow Semi Condensed Medium"/>
              <a:cs typeface="Barlow Semi Condensed Medium"/>
              <a:sym typeface="Barlow Semi Condensed Medium"/>
            </a:endParaRPr>
          </a:p>
          <a:p>
            <a:pPr indent="-342900" lvl="0" marL="457200" rtl="0" algn="l">
              <a:lnSpc>
                <a:spcPct val="90000"/>
              </a:lnSpc>
              <a:spcBef>
                <a:spcPts val="1200"/>
              </a:spcBef>
              <a:spcAft>
                <a:spcPts val="0"/>
              </a:spcAft>
              <a:buClr>
                <a:schemeClr val="lt1"/>
              </a:buClr>
              <a:buSzPts val="1800"/>
              <a:buFont typeface="Barlow Semi Condensed"/>
              <a:buChar char="●"/>
            </a:pPr>
            <a:r>
              <a:rPr lang="en">
                <a:solidFill>
                  <a:schemeClr val="lt1"/>
                </a:solidFill>
                <a:latin typeface="Barlow Semi Condensed"/>
                <a:ea typeface="Barlow Semi Condensed"/>
                <a:cs typeface="Barlow Semi Condensed"/>
                <a:sym typeface="Barlow Semi Condensed"/>
              </a:rPr>
              <a:t>Reaching local court to discuss upcoming hearing information</a:t>
            </a:r>
            <a:endParaRPr>
              <a:solidFill>
                <a:schemeClr val="lt1"/>
              </a:solidFill>
              <a:latin typeface="Barlow Semi Condensed"/>
              <a:ea typeface="Barlow Semi Condensed"/>
              <a:cs typeface="Barlow Semi Condensed"/>
              <a:sym typeface="Barlow Semi Condensed"/>
            </a:endParaRPr>
          </a:p>
          <a:p>
            <a:pPr indent="-342900" lvl="0" marL="457200" rtl="0" algn="l">
              <a:lnSpc>
                <a:spcPct val="90000"/>
              </a:lnSpc>
              <a:spcBef>
                <a:spcPts val="0"/>
              </a:spcBef>
              <a:spcAft>
                <a:spcPts val="0"/>
              </a:spcAft>
              <a:buClr>
                <a:schemeClr val="lt1"/>
              </a:buClr>
              <a:buSzPts val="1800"/>
              <a:buFont typeface="Barlow Semi Condensed"/>
              <a:buChar char="●"/>
            </a:pPr>
            <a:r>
              <a:rPr lang="en">
                <a:solidFill>
                  <a:schemeClr val="lt1"/>
                </a:solidFill>
                <a:latin typeface="Barlow Semi Condensed"/>
                <a:ea typeface="Barlow Semi Condensed"/>
                <a:cs typeface="Barlow Semi Condensed"/>
                <a:sym typeface="Barlow Semi Condensed"/>
              </a:rPr>
              <a:t>Access and/or add testimonials about how court went</a:t>
            </a:r>
            <a:endParaRPr>
              <a:solidFill>
                <a:schemeClr val="lt1"/>
              </a:solidFill>
              <a:latin typeface="Barlow Semi Condensed"/>
              <a:ea typeface="Barlow Semi Condensed"/>
              <a:cs typeface="Barlow Semi Condensed"/>
              <a:sym typeface="Barlow Semi Condense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E5F52"/>
        </a:solidFill>
      </p:bgPr>
    </p:bg>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100">
                <a:solidFill>
                  <a:schemeClr val="lt1"/>
                </a:solidFill>
                <a:latin typeface="Barlow Semi Condensed SemiBold"/>
                <a:ea typeface="Barlow Semi Condensed SemiBold"/>
                <a:cs typeface="Barlow Semi Condensed SemiBold"/>
                <a:sym typeface="Barlow Semi Condensed SemiBold"/>
              </a:rPr>
              <a:t>Values in Design</a:t>
            </a:r>
            <a:endParaRPr sz="3100">
              <a:solidFill>
                <a:schemeClr val="lt1"/>
              </a:solidFill>
              <a:latin typeface="Barlow Semi Condensed SemiBold"/>
              <a:ea typeface="Barlow Semi Condensed SemiBold"/>
              <a:cs typeface="Barlow Semi Condensed SemiBold"/>
              <a:sym typeface="Barlow Semi Condensed SemiBold"/>
            </a:endParaRPr>
          </a:p>
        </p:txBody>
      </p:sp>
      <p:sp>
        <p:nvSpPr>
          <p:cNvPr id="76" name="Google Shape;76;p16"/>
          <p:cNvSpPr txBox="1"/>
          <p:nvPr>
            <p:ph idx="1" type="body"/>
          </p:nvPr>
        </p:nvSpPr>
        <p:spPr>
          <a:xfrm>
            <a:off x="311700" y="12286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latin typeface="Barlow Semi Condensed"/>
                <a:ea typeface="Barlow Semi Condensed"/>
                <a:cs typeface="Barlow Semi Condensed"/>
                <a:sym typeface="Barlow Semi Condensed"/>
              </a:rPr>
              <a:t>Our project enforces the value of </a:t>
            </a:r>
            <a:r>
              <a:rPr lang="en">
                <a:solidFill>
                  <a:srgbClr val="DBB3AB"/>
                </a:solidFill>
                <a:latin typeface="Barlow Semi Condensed"/>
                <a:ea typeface="Barlow Semi Condensed"/>
                <a:cs typeface="Barlow Semi Condensed"/>
                <a:sym typeface="Barlow Semi Condensed"/>
              </a:rPr>
              <a:t>equity</a:t>
            </a:r>
            <a:r>
              <a:rPr lang="en">
                <a:solidFill>
                  <a:schemeClr val="lt1"/>
                </a:solidFill>
                <a:latin typeface="Barlow Semi Condensed"/>
                <a:ea typeface="Barlow Semi Condensed"/>
                <a:cs typeface="Barlow Semi Condensed"/>
                <a:sym typeface="Barlow Semi Condensed"/>
              </a:rPr>
              <a:t> in </a:t>
            </a:r>
            <a:r>
              <a:rPr lang="en">
                <a:solidFill>
                  <a:srgbClr val="DBB3AB"/>
                </a:solidFill>
                <a:latin typeface="Barlow Semi Condensed"/>
                <a:ea typeface="Barlow Semi Condensed"/>
                <a:cs typeface="Barlow Semi Condensed"/>
                <a:sym typeface="Barlow Semi Condensed"/>
              </a:rPr>
              <a:t>justice </a:t>
            </a:r>
            <a:r>
              <a:rPr lang="en">
                <a:solidFill>
                  <a:schemeClr val="lt1"/>
                </a:solidFill>
                <a:latin typeface="Barlow Semi Condensed"/>
                <a:ea typeface="Barlow Semi Condensed"/>
                <a:cs typeface="Barlow Semi Condensed"/>
                <a:sym typeface="Barlow Semi Condensed"/>
              </a:rPr>
              <a:t>by embedding </a:t>
            </a:r>
            <a:r>
              <a:rPr lang="en">
                <a:solidFill>
                  <a:srgbClr val="DBB3AB"/>
                </a:solidFill>
                <a:latin typeface="Barlow Semi Condensed"/>
                <a:ea typeface="Barlow Semi Condensed"/>
                <a:cs typeface="Barlow Semi Condensed"/>
                <a:sym typeface="Barlow Semi Condensed"/>
              </a:rPr>
              <a:t>accountability </a:t>
            </a:r>
            <a:r>
              <a:rPr lang="en">
                <a:solidFill>
                  <a:schemeClr val="lt1"/>
                </a:solidFill>
                <a:latin typeface="Barlow Semi Condensed"/>
                <a:ea typeface="Barlow Semi Condensed"/>
                <a:cs typeface="Barlow Semi Condensed"/>
                <a:sym typeface="Barlow Semi Condensed"/>
              </a:rPr>
              <a:t>and </a:t>
            </a:r>
            <a:r>
              <a:rPr lang="en">
                <a:solidFill>
                  <a:srgbClr val="DBB3AB"/>
                </a:solidFill>
                <a:latin typeface="Barlow Semi Condensed"/>
                <a:ea typeface="Barlow Semi Condensed"/>
                <a:cs typeface="Barlow Semi Condensed"/>
                <a:sym typeface="Barlow Semi Condensed"/>
              </a:rPr>
              <a:t>transparency </a:t>
            </a:r>
            <a:r>
              <a:rPr lang="en">
                <a:solidFill>
                  <a:schemeClr val="lt1"/>
                </a:solidFill>
                <a:latin typeface="Barlow Semi Condensed"/>
                <a:ea typeface="Barlow Semi Condensed"/>
                <a:cs typeface="Barlow Semi Condensed"/>
                <a:sym typeface="Barlow Semi Condensed"/>
              </a:rPr>
              <a:t>into the process of appearing in court. </a:t>
            </a:r>
            <a:endParaRPr>
              <a:solidFill>
                <a:schemeClr val="lt1"/>
              </a:solidFill>
              <a:latin typeface="Barlow Semi Condensed"/>
              <a:ea typeface="Barlow Semi Condensed"/>
              <a:cs typeface="Barlow Semi Condensed"/>
              <a:sym typeface="Barlow Semi Condensed"/>
            </a:endParaRPr>
          </a:p>
          <a:p>
            <a:pPr indent="0" lvl="0" marL="0" rtl="0" algn="l">
              <a:spcBef>
                <a:spcPts val="1200"/>
              </a:spcBef>
              <a:spcAft>
                <a:spcPts val="0"/>
              </a:spcAft>
              <a:buNone/>
            </a:pPr>
            <a:r>
              <a:t/>
            </a:r>
            <a:endParaRPr sz="300">
              <a:solidFill>
                <a:schemeClr val="lt1"/>
              </a:solidFill>
              <a:latin typeface="Barlow Semi Condensed"/>
              <a:ea typeface="Barlow Semi Condensed"/>
              <a:cs typeface="Barlow Semi Condensed"/>
              <a:sym typeface="Barlow Semi Condensed"/>
            </a:endParaRPr>
          </a:p>
          <a:p>
            <a:pPr indent="0" lvl="0" marL="0" rtl="0" algn="l">
              <a:spcBef>
                <a:spcPts val="1200"/>
              </a:spcBef>
              <a:spcAft>
                <a:spcPts val="1200"/>
              </a:spcAft>
              <a:buNone/>
            </a:pPr>
            <a:r>
              <a:rPr lang="en">
                <a:solidFill>
                  <a:schemeClr val="lt1"/>
                </a:solidFill>
                <a:latin typeface="Barlow Semi Condensed"/>
                <a:ea typeface="Barlow Semi Condensed"/>
                <a:cs typeface="Barlow Semi Condensed"/>
                <a:sym typeface="Barlow Semi Condensed"/>
              </a:rPr>
              <a:t>A tension exists i</a:t>
            </a:r>
            <a:r>
              <a:rPr lang="en">
                <a:solidFill>
                  <a:schemeClr val="lt1"/>
                </a:solidFill>
                <a:latin typeface="Barlow Semi Condensed"/>
                <a:ea typeface="Barlow Semi Condensed"/>
                <a:cs typeface="Barlow Semi Condensed"/>
                <a:sym typeface="Barlow Semi Condensed"/>
              </a:rPr>
              <a:t>n</a:t>
            </a:r>
            <a:r>
              <a:rPr lang="en">
                <a:solidFill>
                  <a:schemeClr val="lt1"/>
                </a:solidFill>
                <a:latin typeface="Barlow Semi Condensed"/>
                <a:ea typeface="Barlow Semi Condensed"/>
                <a:cs typeface="Barlow Semi Condensed"/>
                <a:sym typeface="Barlow Semi Condensed"/>
              </a:rPr>
              <a:t> that the justice system is currently inequitable; by helping defendants feel motivated to appear in court, we are not targeting the cycle of injustice often perpetuated by the legal system. However, given that FTAs generally affect those with less resources, creating even more disproportionate and unequal situations, our solution tries to mitigate the worst disparities by helping people appear in court.</a:t>
            </a:r>
            <a:endParaRPr>
              <a:solidFill>
                <a:schemeClr val="lt1"/>
              </a:solidFill>
              <a:latin typeface="Barlow Semi Condensed"/>
              <a:ea typeface="Barlow Semi Condensed"/>
              <a:cs typeface="Barlow Semi Condensed"/>
              <a:sym typeface="Barlow Semi Condense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E5F52"/>
        </a:solidFill>
      </p:bgPr>
    </p:bg>
    <p:spTree>
      <p:nvGrpSpPr>
        <p:cNvPr id="80" name="Shape 80"/>
        <p:cNvGrpSpPr/>
        <p:nvPr/>
      </p:nvGrpSpPr>
      <p:grpSpPr>
        <a:xfrm>
          <a:off x="0" y="0"/>
          <a:ext cx="0" cy="0"/>
          <a:chOff x="0" y="0"/>
          <a:chExt cx="0" cy="0"/>
        </a:xfrm>
      </p:grpSpPr>
      <p:sp>
        <p:nvSpPr>
          <p:cNvPr id="81" name="Google Shape;81;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100">
                <a:solidFill>
                  <a:schemeClr val="lt1"/>
                </a:solidFill>
                <a:latin typeface="Barlow Semi Condensed SemiBold"/>
                <a:ea typeface="Barlow Semi Condensed SemiBold"/>
                <a:cs typeface="Barlow Semi Condensed SemiBold"/>
                <a:sym typeface="Barlow Semi Condensed SemiBold"/>
              </a:rPr>
              <a:t>Storyboards</a:t>
            </a:r>
            <a:endParaRPr sz="3100">
              <a:solidFill>
                <a:schemeClr val="lt1"/>
              </a:solidFill>
              <a:latin typeface="Barlow Semi Condensed SemiBold"/>
              <a:ea typeface="Barlow Semi Condensed SemiBold"/>
              <a:cs typeface="Barlow Semi Condensed SemiBold"/>
              <a:sym typeface="Barlow Semi Condensed SemiBold"/>
            </a:endParaRPr>
          </a:p>
        </p:txBody>
      </p:sp>
      <p:pic>
        <p:nvPicPr>
          <p:cNvPr id="82" name="Google Shape;82;p17"/>
          <p:cNvPicPr preferRelativeResize="0"/>
          <p:nvPr/>
        </p:nvPicPr>
        <p:blipFill rotWithShape="1">
          <a:blip r:embed="rId3">
            <a:alphaModFix/>
          </a:blip>
          <a:srcRect b="12611" l="5380" r="6560" t="6801"/>
          <a:stretch/>
        </p:blipFill>
        <p:spPr>
          <a:xfrm>
            <a:off x="311700" y="1349300"/>
            <a:ext cx="4486149" cy="3079173"/>
          </a:xfrm>
          <a:prstGeom prst="rect">
            <a:avLst/>
          </a:prstGeom>
          <a:noFill/>
          <a:ln>
            <a:noFill/>
          </a:ln>
        </p:spPr>
      </p:pic>
      <p:pic>
        <p:nvPicPr>
          <p:cNvPr id="83" name="Google Shape;83;p17"/>
          <p:cNvPicPr preferRelativeResize="0"/>
          <p:nvPr/>
        </p:nvPicPr>
        <p:blipFill>
          <a:blip r:embed="rId4">
            <a:alphaModFix/>
          </a:blip>
          <a:stretch>
            <a:fillRect/>
          </a:stretch>
        </p:blipFill>
        <p:spPr>
          <a:xfrm>
            <a:off x="4997825" y="224579"/>
            <a:ext cx="3834475" cy="468827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E5F52"/>
        </a:solidFill>
      </p:bgPr>
    </p:bg>
    <p:spTree>
      <p:nvGrpSpPr>
        <p:cNvPr id="87" name="Shape 87"/>
        <p:cNvGrpSpPr/>
        <p:nvPr/>
      </p:nvGrpSpPr>
      <p:grpSpPr>
        <a:xfrm>
          <a:off x="0" y="0"/>
          <a:ext cx="0" cy="0"/>
          <a:chOff x="0" y="0"/>
          <a:chExt cx="0" cy="0"/>
        </a:xfrm>
      </p:grpSpPr>
      <p:pic>
        <p:nvPicPr>
          <p:cNvPr id="88" name="Google Shape;88;p18"/>
          <p:cNvPicPr preferRelativeResize="0"/>
          <p:nvPr/>
        </p:nvPicPr>
        <p:blipFill rotWithShape="1">
          <a:blip r:embed="rId3">
            <a:alphaModFix/>
          </a:blip>
          <a:srcRect b="0" l="0" r="0" t="4470"/>
          <a:stretch/>
        </p:blipFill>
        <p:spPr>
          <a:xfrm>
            <a:off x="876075" y="184525"/>
            <a:ext cx="3073626" cy="3941426"/>
          </a:xfrm>
          <a:prstGeom prst="rect">
            <a:avLst/>
          </a:prstGeom>
          <a:noFill/>
          <a:ln>
            <a:noFill/>
          </a:ln>
        </p:spPr>
      </p:pic>
      <p:sp>
        <p:nvSpPr>
          <p:cNvPr id="89" name="Google Shape;89;p18"/>
          <p:cNvSpPr/>
          <p:nvPr/>
        </p:nvSpPr>
        <p:spPr>
          <a:xfrm>
            <a:off x="875950" y="4082500"/>
            <a:ext cx="3073500" cy="841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0" name="Google Shape;90;p18"/>
          <p:cNvPicPr preferRelativeResize="0"/>
          <p:nvPr/>
        </p:nvPicPr>
        <p:blipFill rotWithShape="1">
          <a:blip r:embed="rId4">
            <a:alphaModFix/>
          </a:blip>
          <a:srcRect b="0" l="0" r="0" t="16324"/>
          <a:stretch/>
        </p:blipFill>
        <p:spPr>
          <a:xfrm>
            <a:off x="965834" y="3898526"/>
            <a:ext cx="2698569" cy="1025849"/>
          </a:xfrm>
          <a:prstGeom prst="rect">
            <a:avLst/>
          </a:prstGeom>
          <a:noFill/>
          <a:ln>
            <a:noFill/>
          </a:ln>
        </p:spPr>
      </p:pic>
      <p:pic>
        <p:nvPicPr>
          <p:cNvPr id="91" name="Google Shape;91;p18"/>
          <p:cNvPicPr preferRelativeResize="0"/>
          <p:nvPr/>
        </p:nvPicPr>
        <p:blipFill>
          <a:blip r:embed="rId5">
            <a:alphaModFix/>
          </a:blip>
          <a:stretch>
            <a:fillRect/>
          </a:stretch>
        </p:blipFill>
        <p:spPr>
          <a:xfrm>
            <a:off x="4572000" y="1178513"/>
            <a:ext cx="3709699" cy="27864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