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Hammersmith One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6" Type="http://schemas.openxmlformats.org/officeDocument/2006/relationships/font" Target="fonts/HammersmithOne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14103320d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14103320d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16b6d5703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16b6d5703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16b6b9c942_0_4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116b6b9c942_0_4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116b6b9c942_0_1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Google Shape;1415;g116b6b9c942_0_1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16b6b9c942_0_1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16b6b9c942_0_1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16b6b9c942_0_2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16b6b9c942_0_2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116b6b9c942_0_1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116b6b9c942_0_1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116b6b9c942_0_1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116b6b9c942_0_1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16b6b9c942_0_4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116b6b9c942_0_4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16b6b9c942_0_1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116b6b9c942_0_1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11210f27a04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11210f27a04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16b6b9c942_0_1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116b6b9c942_0_1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6b6b9c942_0_4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6b6b9c942_0_4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116b6d5703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116b6d5703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14103320d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114103320d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14103320d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114103320d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16b6d5703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116b6d570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114103320d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114103320d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114103320d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114103320d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16b6d5703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116b6d5703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Techniques: using zoom in place of building out video calls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Hard-coded data: giving the Issues/Questions: Anything you are unsure of how to do?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116b6d5703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116b6d5703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c6a01074ef_0_179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c6a01074ef_0_17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Many working individuals de-prioritize mealtimes due to their hectic work schedules. Preparing meals often becomes an afterthought or another annoying task to add to the to-do list.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Overview: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16b6d5703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16b6d5703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114103320d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114103320d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14103320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114103320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16b6d570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16b6d570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14103320d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114103320d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14103320d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114103320d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4103320d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4103320d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14103320d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14103320d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0" name="Google Shape;50;p2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/>
          <p:nvPr/>
        </p:nvSpPr>
        <p:spPr>
          <a:xfrm flipH="1" rot="-3415034">
            <a:off x="5360216" y="72904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 rot="5400000">
            <a:off x="-1253772" y="23782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1"/>
          <p:cNvGrpSpPr/>
          <p:nvPr/>
        </p:nvGrpSpPr>
        <p:grpSpPr>
          <a:xfrm flipH="1" rot="10800000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71" name="Google Shape;171;p1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1"/>
          <p:cNvSpPr/>
          <p:nvPr/>
        </p:nvSpPr>
        <p:spPr>
          <a:xfrm>
            <a:off x="1661788" y="1441452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"/>
          <p:cNvSpPr txBox="1"/>
          <p:nvPr>
            <p:ph hasCustomPrompt="1" type="title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1"/>
          <p:cNvSpPr txBox="1"/>
          <p:nvPr>
            <p:ph idx="1" type="body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3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3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5" name="Google Shape;215;p13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6" name="Google Shape;216;p13">
            <a:hlinkClick/>
          </p:cNvPr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7" name="Google Shape;217;p13">
            <a:hlinkClick/>
          </p:cNvPr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8" name="Google Shape;218;p13">
            <a:hlinkClick/>
          </p:cNvPr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19" name="Google Shape;219;p13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3">
            <a:hlinkClick/>
          </p:cNvPr>
          <p:cNvSpPr txBox="1"/>
          <p:nvPr>
            <p:ph hasCustomPrompt="1"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2" name="Google Shape;222;p13">
            <a:hlinkClick/>
          </p:cNvPr>
          <p:cNvSpPr txBox="1"/>
          <p:nvPr>
            <p:ph hasCustomPrompt="1"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3" name="Google Shape;223;p13">
            <a:hlinkClick/>
          </p:cNvPr>
          <p:cNvSpPr txBox="1"/>
          <p:nvPr>
            <p:ph hasCustomPrompt="1"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4" name="Google Shape;224;p13">
            <a:hlinkClick/>
          </p:cNvPr>
          <p:cNvSpPr txBox="1"/>
          <p:nvPr>
            <p:ph hasCustomPrompt="1"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25" name="Google Shape;225;p13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3">
            <a:hlinkClick/>
          </p:cNvPr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7" name="Google Shape;227;p13">
            <a:hlinkClick/>
          </p:cNvPr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8" name="Google Shape;228;p13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3">
            <a:hlinkClick/>
          </p:cNvPr>
          <p:cNvSpPr txBox="1"/>
          <p:nvPr>
            <p:ph hasCustomPrompt="1"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0" name="Google Shape;230;p13">
            <a:hlinkClick/>
          </p:cNvPr>
          <p:cNvSpPr txBox="1"/>
          <p:nvPr>
            <p:ph hasCustomPrompt="1"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6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3" name="Google Shape;233;p14"/>
          <p:cNvSpPr txBox="1"/>
          <p:nvPr>
            <p:ph idx="1" type="subTitle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4"/>
          <p:cNvSpPr/>
          <p:nvPr/>
        </p:nvSpPr>
        <p:spPr>
          <a:xfrm flipH="1" rot="-3415034">
            <a:off x="6361616" y="3089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"/>
          <p:cNvSpPr/>
          <p:nvPr/>
        </p:nvSpPr>
        <p:spPr>
          <a:xfrm rot="1848056">
            <a:off x="2372175" y="2639561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6" name="Google Shape;236;p14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37" name="Google Shape;237;p14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14"/>
          <p:cNvSpPr/>
          <p:nvPr/>
        </p:nvSpPr>
        <p:spPr>
          <a:xfrm rot="-7977677">
            <a:off x="1649745" y="498156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7092213" y="3598577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flipH="1" rot="2465585">
            <a:off x="-2193957" y="2702195"/>
            <a:ext cx="4267802" cy="262566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"/>
          <p:cNvSpPr/>
          <p:nvPr/>
        </p:nvSpPr>
        <p:spPr>
          <a:xfrm flipH="1" rot="-6430284">
            <a:off x="6992855" y="-1008460"/>
            <a:ext cx="3967958" cy="3604468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-458900" y="-740250"/>
            <a:ext cx="2037008" cy="2154203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"/>
          <p:cNvSpPr txBox="1"/>
          <p:nvPr>
            <p:ph idx="1" type="subTitle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5"/>
          <p:cNvSpPr txBox="1"/>
          <p:nvPr>
            <p:ph idx="2" type="subTitle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5"/>
          <p:cNvSpPr txBox="1"/>
          <p:nvPr>
            <p:ph idx="3" type="subTitle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5"/>
          <p:cNvSpPr txBox="1"/>
          <p:nvPr>
            <p:ph idx="4" type="subTitle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5"/>
          <p:cNvSpPr txBox="1"/>
          <p:nvPr>
            <p:ph hasCustomPrompt="1" type="title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/>
          <p:nvPr>
            <p:ph hasCustomPrompt="1" idx="5" type="title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3" name="Google Shape;273;p15"/>
          <p:cNvSpPr txBox="1"/>
          <p:nvPr>
            <p:ph idx="6" type="subTitle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5"/>
          <p:cNvSpPr txBox="1"/>
          <p:nvPr>
            <p:ph idx="7" type="subTitle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5"/>
          <p:cNvSpPr txBox="1"/>
          <p:nvPr>
            <p:ph hasCustomPrompt="1" idx="8" type="title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76" name="Google Shape;276;p15"/>
          <p:cNvSpPr txBox="1"/>
          <p:nvPr>
            <p:ph idx="9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5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 rot="672094">
            <a:off x="5584289" y="5626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 rot="3414914">
            <a:off x="-1520563" y="790995"/>
            <a:ext cx="3987256" cy="339166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16"/>
          <p:cNvGrpSpPr/>
          <p:nvPr/>
        </p:nvGrpSpPr>
        <p:grpSpPr>
          <a:xfrm flipH="1" rot="10800000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81" name="Google Shape;281;p1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16"/>
          <p:cNvSpPr/>
          <p:nvPr/>
        </p:nvSpPr>
        <p:spPr>
          <a:xfrm rot="1095657">
            <a:off x="1778030" y="3865579"/>
            <a:ext cx="1021004" cy="133344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"/>
          <p:cNvSpPr txBox="1"/>
          <p:nvPr>
            <p:ph idx="1" type="subTitle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6"/>
          <p:cNvSpPr txBox="1"/>
          <p:nvPr>
            <p:ph hasCustomPrompt="1" type="title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/>
          <p:nvPr>
            <p:ph idx="2" type="subTitle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6"/>
          <p:cNvSpPr txBox="1"/>
          <p:nvPr>
            <p:ph hasCustomPrompt="1" idx="3" type="title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20" name="Google Shape;320;p16"/>
          <p:cNvSpPr txBox="1"/>
          <p:nvPr>
            <p:ph idx="4" type="subTitle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6"/>
          <p:cNvSpPr txBox="1"/>
          <p:nvPr>
            <p:ph hasCustomPrompt="1" idx="5" type="title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22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 rot="-1781954">
            <a:off x="6294084" y="45611"/>
            <a:ext cx="4658414" cy="47651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619750" y="1260100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 flipH="1" rot="1145765">
            <a:off x="-1426013" y="-803761"/>
            <a:ext cx="3397353" cy="3383266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7" name="Google Shape;327;p17"/>
          <p:cNvSpPr txBox="1"/>
          <p:nvPr>
            <p:ph idx="1" type="subTitle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328" name="Google Shape;328;p17"/>
          <p:cNvGrpSpPr/>
          <p:nvPr/>
        </p:nvGrpSpPr>
        <p:grpSpPr>
          <a:xfrm flipH="1" rot="10800000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29" name="Google Shape;329;p1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2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18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1" name="Google Shape;401;p18"/>
          <p:cNvSpPr txBox="1"/>
          <p:nvPr>
            <p:ph idx="1" type="subTitle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24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4" name="Google Shape;404;p19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23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/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3" name="Google Shape;443;p20"/>
          <p:cNvSpPr txBox="1"/>
          <p:nvPr>
            <p:ph idx="1" type="subTitle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444" name="Google Shape;444;p20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445" name="Google Shape;445;p20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20"/>
          <p:cNvSpPr/>
          <p:nvPr/>
        </p:nvSpPr>
        <p:spPr>
          <a:xfrm flipH="1" rot="-5035031">
            <a:off x="4206940" y="751857"/>
            <a:ext cx="7221377" cy="444298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0"/>
          <p:cNvSpPr/>
          <p:nvPr/>
        </p:nvSpPr>
        <p:spPr>
          <a:xfrm rot="5400000">
            <a:off x="-2021747" y="22683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0"/>
          <p:cNvSpPr/>
          <p:nvPr/>
        </p:nvSpPr>
        <p:spPr>
          <a:xfrm>
            <a:off x="1280800" y="-652650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4" name="Google Shape;54;p3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 rot="8100000">
            <a:off x="402124" y="-93526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641525" y="2945026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3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4">
  <p:cSld name="CUSTOM_27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"/>
          <p:cNvSpPr/>
          <p:nvPr/>
        </p:nvSpPr>
        <p:spPr>
          <a:xfrm rot="-1408952">
            <a:off x="7039333" y="962822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1"/>
          <p:cNvSpPr/>
          <p:nvPr/>
        </p:nvSpPr>
        <p:spPr>
          <a:xfrm flipH="1" rot="5400000">
            <a:off x="-1331519" y="-591459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1"/>
          <p:cNvSpPr/>
          <p:nvPr/>
        </p:nvSpPr>
        <p:spPr>
          <a:xfrm rot="-7977677">
            <a:off x="1465320" y="34545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21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477" name="Google Shape;477;p2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21"/>
          <p:cNvSpPr txBox="1"/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2" name="Google Shape;512;p21"/>
          <p:cNvSpPr txBox="1"/>
          <p:nvPr>
            <p:ph idx="1" type="subTitle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3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/>
          <p:nvPr/>
        </p:nvSpPr>
        <p:spPr>
          <a:xfrm rot="-5620610">
            <a:off x="7759237" y="34540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2"/>
          <p:cNvSpPr/>
          <p:nvPr/>
        </p:nvSpPr>
        <p:spPr>
          <a:xfrm flipH="1" rot="-5400000">
            <a:off x="-700258" y="2716121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2"/>
          <p:cNvSpPr/>
          <p:nvPr/>
        </p:nvSpPr>
        <p:spPr>
          <a:xfrm flipH="1" rot="1891771">
            <a:off x="3633391" y="3134640"/>
            <a:ext cx="2182046" cy="372026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8" name="Google Shape;518;p22"/>
          <p:cNvSpPr txBox="1"/>
          <p:nvPr>
            <p:ph idx="1" type="subTitle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22"/>
          <p:cNvSpPr txBox="1"/>
          <p:nvPr>
            <p:ph idx="2" type="subTitle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22"/>
          <p:cNvSpPr txBox="1"/>
          <p:nvPr>
            <p:ph idx="3" type="subTitle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22"/>
          <p:cNvSpPr txBox="1"/>
          <p:nvPr>
            <p:ph idx="4" type="subTitle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8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rot="5035045">
            <a:off x="-2322768" y="2876704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25" name="Google Shape;525;p2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4280482">
            <a:off x="6793782" y="-1466885"/>
            <a:ext cx="3375483" cy="502433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"/>
          <p:cNvSpPr/>
          <p:nvPr/>
        </p:nvSpPr>
        <p:spPr>
          <a:xfrm rot="-7977677">
            <a:off x="5123145" y="40561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2" name="Google Shape;562;p23"/>
          <p:cNvSpPr txBox="1"/>
          <p:nvPr>
            <p:ph idx="1" type="subTitle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23"/>
          <p:cNvSpPr txBox="1"/>
          <p:nvPr>
            <p:ph idx="2" type="subTitle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3"/>
          <p:cNvSpPr txBox="1"/>
          <p:nvPr>
            <p:ph idx="3" type="subTitle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23"/>
          <p:cNvSpPr txBox="1"/>
          <p:nvPr>
            <p:ph idx="4" type="subTitle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23"/>
          <p:cNvSpPr txBox="1"/>
          <p:nvPr>
            <p:ph idx="5" type="subTitle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23"/>
          <p:cNvSpPr txBox="1"/>
          <p:nvPr>
            <p:ph idx="6" type="subTitle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0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"/>
          <p:cNvSpPr/>
          <p:nvPr/>
        </p:nvSpPr>
        <p:spPr>
          <a:xfrm rot="-7977680">
            <a:off x="2936026" y="3869950"/>
            <a:ext cx="2430109" cy="2331757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24"/>
          <p:cNvGrpSpPr/>
          <p:nvPr/>
        </p:nvGrpSpPr>
        <p:grpSpPr>
          <a:xfrm flipH="1" rot="10800000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571" name="Google Shape;571;p2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24"/>
          <p:cNvSpPr/>
          <p:nvPr/>
        </p:nvSpPr>
        <p:spPr>
          <a:xfrm flipH="1" rot="135969">
            <a:off x="-993079" y="-957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7" name="Google Shape;607;p24"/>
          <p:cNvSpPr txBox="1"/>
          <p:nvPr>
            <p:ph idx="1" type="subTitle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24"/>
          <p:cNvSpPr txBox="1"/>
          <p:nvPr>
            <p:ph idx="2" type="subTitle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24"/>
          <p:cNvSpPr txBox="1"/>
          <p:nvPr>
            <p:ph idx="3" type="subTitle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24"/>
          <p:cNvSpPr txBox="1"/>
          <p:nvPr>
            <p:ph idx="4" type="subTitle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24"/>
          <p:cNvSpPr txBox="1"/>
          <p:nvPr>
            <p:ph idx="5" type="subTitle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24"/>
          <p:cNvSpPr txBox="1"/>
          <p:nvPr>
            <p:ph idx="6" type="subTitle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24"/>
          <p:cNvSpPr txBox="1"/>
          <p:nvPr>
            <p:ph idx="7" type="subTitle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24"/>
          <p:cNvSpPr txBox="1"/>
          <p:nvPr>
            <p:ph idx="8" type="subTitle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24"/>
          <p:cNvSpPr/>
          <p:nvPr/>
        </p:nvSpPr>
        <p:spPr>
          <a:xfrm flipH="1" rot="-5035048">
            <a:off x="5373790" y="594172"/>
            <a:ext cx="6829100" cy="420164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9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5"/>
          <p:cNvSpPr/>
          <p:nvPr/>
        </p:nvSpPr>
        <p:spPr>
          <a:xfrm>
            <a:off x="4487750" y="727477"/>
            <a:ext cx="6559985" cy="523628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/>
          <p:nvPr/>
        </p:nvSpPr>
        <p:spPr>
          <a:xfrm rot="5400000">
            <a:off x="-2563625" y="11259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"/>
          <p:cNvSpPr/>
          <p:nvPr/>
        </p:nvSpPr>
        <p:spPr>
          <a:xfrm rot="-7977677">
            <a:off x="635395" y="-298381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1" name="Google Shape;621;p25"/>
          <p:cNvSpPr txBox="1"/>
          <p:nvPr>
            <p:ph idx="1" type="subTitle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25"/>
          <p:cNvSpPr txBox="1"/>
          <p:nvPr>
            <p:ph idx="2" type="subTitle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25"/>
          <p:cNvSpPr txBox="1"/>
          <p:nvPr>
            <p:ph idx="3" type="subTitle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25"/>
          <p:cNvSpPr txBox="1"/>
          <p:nvPr>
            <p:ph idx="4" type="subTitle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25"/>
          <p:cNvSpPr txBox="1"/>
          <p:nvPr>
            <p:ph idx="5" type="subTitle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25"/>
          <p:cNvSpPr txBox="1"/>
          <p:nvPr>
            <p:ph idx="6" type="subTitle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25"/>
          <p:cNvSpPr txBox="1"/>
          <p:nvPr>
            <p:ph idx="7" type="subTitle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25"/>
          <p:cNvSpPr txBox="1"/>
          <p:nvPr>
            <p:ph idx="8" type="subTitle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25"/>
          <p:cNvSpPr txBox="1"/>
          <p:nvPr>
            <p:ph idx="9" type="subTitle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5"/>
          <p:cNvSpPr txBox="1"/>
          <p:nvPr>
            <p:ph idx="13" type="subTitle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25"/>
          <p:cNvSpPr txBox="1"/>
          <p:nvPr>
            <p:ph idx="14" type="subTitle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25"/>
          <p:cNvSpPr txBox="1"/>
          <p:nvPr>
            <p:ph idx="15" type="subTitle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flipH="1" rot="-8234214">
            <a:off x="6462164" y="-167221"/>
            <a:ext cx="4162685" cy="256099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flipH="1" rot="-2505069">
            <a:off x="6267646" y="1159768"/>
            <a:ext cx="4436783" cy="371422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flipH="1" rot="10800000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2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/>
          <p:nvPr/>
        </p:nvSpPr>
        <p:spPr>
          <a:xfrm rot="5400000">
            <a:off x="-897085" y="455393"/>
            <a:ext cx="4906632" cy="446959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8"/>
          <p:cNvSpPr/>
          <p:nvPr/>
        </p:nvSpPr>
        <p:spPr>
          <a:xfrm rot="4271990">
            <a:off x="6861805" y="3034227"/>
            <a:ext cx="3403945" cy="338983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"/>
          <p:cNvSpPr/>
          <p:nvPr/>
        </p:nvSpPr>
        <p:spPr>
          <a:xfrm>
            <a:off x="7014776" y="357427"/>
            <a:ext cx="801658" cy="70709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 rot="8100090">
            <a:off x="-1277624" y="-498533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9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86" name="Google Shape;686;p29"/>
          <p:cNvSpPr/>
          <p:nvPr/>
        </p:nvSpPr>
        <p:spPr>
          <a:xfrm rot="-7977666">
            <a:off x="7581866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0"/>
          <p:cNvSpPr/>
          <p:nvPr/>
        </p:nvSpPr>
        <p:spPr>
          <a:xfrm rot="5575585">
            <a:off x="-1934287" y="-969252"/>
            <a:ext cx="4436755" cy="371424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0"/>
          <p:cNvSpPr/>
          <p:nvPr/>
        </p:nvSpPr>
        <p:spPr>
          <a:xfrm>
            <a:off x="4971452" y="887873"/>
            <a:ext cx="5492180" cy="368924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0"/>
          <p:cNvSpPr/>
          <p:nvPr/>
        </p:nvSpPr>
        <p:spPr>
          <a:xfrm rot="-7977666">
            <a:off x="3954029" y="465603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flipH="1" rot="-1762095">
            <a:off x="-645480" y="2383695"/>
            <a:ext cx="2540453" cy="378144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1"/>
          <p:cNvSpPr/>
          <p:nvPr/>
        </p:nvSpPr>
        <p:spPr>
          <a:xfrm flipH="1" rot="912733">
            <a:off x="-1572654" y="597947"/>
            <a:ext cx="3253667" cy="548082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1"/>
          <p:cNvSpPr/>
          <p:nvPr/>
        </p:nvSpPr>
        <p:spPr>
          <a:xfrm rot="-482288">
            <a:off x="6784912" y="-733687"/>
            <a:ext cx="3654738" cy="363958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1"/>
          <p:cNvSpPr/>
          <p:nvPr/>
        </p:nvSpPr>
        <p:spPr>
          <a:xfrm rot="3320924">
            <a:off x="8443534" y="3822428"/>
            <a:ext cx="1269688" cy="165823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0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2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 rot="-7977683">
            <a:off x="6409699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/>
          <p:nvPr/>
        </p:nvSpPr>
        <p:spPr>
          <a:xfrm flipH="1" rot="-5400000">
            <a:off x="5697375" y="6311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705" name="Google Shape;705;p33"/>
          <p:cNvGrpSpPr/>
          <p:nvPr/>
        </p:nvGrpSpPr>
        <p:grpSpPr>
          <a:xfrm flipH="1" rot="10800000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706" name="Google Shape;706;p3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4"/>
          <p:cNvSpPr/>
          <p:nvPr/>
        </p:nvSpPr>
        <p:spPr>
          <a:xfrm rot="-2187687">
            <a:off x="6997415" y="2824325"/>
            <a:ext cx="1938838" cy="3305612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4"/>
          <p:cNvSpPr/>
          <p:nvPr/>
        </p:nvSpPr>
        <p:spPr>
          <a:xfrm rot="1855510">
            <a:off x="2523490" y="1937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4"/>
          <p:cNvSpPr/>
          <p:nvPr/>
        </p:nvSpPr>
        <p:spPr>
          <a:xfrm flipH="1" rot="10800000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34"/>
          <p:cNvGrpSpPr/>
          <p:nvPr/>
        </p:nvGrpSpPr>
        <p:grpSpPr>
          <a:xfrm flipH="1" rot="10800000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45" name="Google Shape;745;p3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34"/>
          <p:cNvSpPr/>
          <p:nvPr/>
        </p:nvSpPr>
        <p:spPr>
          <a:xfrm rot="-7977683">
            <a:off x="6033949" y="54862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4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1" name="Google Shape;781;p34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"/>
          <p:cNvSpPr/>
          <p:nvPr/>
        </p:nvSpPr>
        <p:spPr>
          <a:xfrm rot="-7977683">
            <a:off x="1484724" y="15164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5"/>
          <p:cNvSpPr/>
          <p:nvPr/>
        </p:nvSpPr>
        <p:spPr>
          <a:xfrm flipH="1" rot="288619">
            <a:off x="-1415244" y="1158707"/>
            <a:ext cx="4829256" cy="494005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5"/>
          <p:cNvSpPr/>
          <p:nvPr/>
        </p:nvSpPr>
        <p:spPr>
          <a:xfrm rot="-8533595">
            <a:off x="7105388" y="-706575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5"/>
          <p:cNvSpPr/>
          <p:nvPr/>
        </p:nvSpPr>
        <p:spPr>
          <a:xfrm>
            <a:off x="6970750" y="2154714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788" name="Google Shape;788;p3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35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3" name="Google Shape;823;p35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6"/>
          <p:cNvSpPr/>
          <p:nvPr/>
        </p:nvSpPr>
        <p:spPr>
          <a:xfrm rot="-5716269">
            <a:off x="3090772" y="121523"/>
            <a:ext cx="3242308" cy="5108995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36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827" name="Google Shape;827;p3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36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2" name="Google Shape;852;p36"/>
          <p:cNvSpPr txBox="1"/>
          <p:nvPr>
            <p:ph hasCustomPrompt="1" idx="2" type="title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3" name="Google Shape;853;p36"/>
          <p:cNvSpPr/>
          <p:nvPr/>
        </p:nvSpPr>
        <p:spPr>
          <a:xfrm flipH="1">
            <a:off x="6154471" y="760963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36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856" name="Google Shape;856;p3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7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7"/>
          <p:cNvSpPr/>
          <p:nvPr/>
        </p:nvSpPr>
        <p:spPr>
          <a:xfrm rot="3781224">
            <a:off x="-1829431" y="2502688"/>
            <a:ext cx="6147391" cy="378204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7"/>
          <p:cNvSpPr/>
          <p:nvPr/>
        </p:nvSpPr>
        <p:spPr>
          <a:xfrm flipH="1" rot="-1693254">
            <a:off x="7048898" y="1570932"/>
            <a:ext cx="2436429" cy="415397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7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5" name="Google Shape;895;p37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96" name="Google Shape;896;p37"/>
          <p:cNvGrpSpPr/>
          <p:nvPr/>
        </p:nvGrpSpPr>
        <p:grpSpPr>
          <a:xfrm flipH="1" rot="10800000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897" name="Google Shape;897;p3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9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8"/>
          <p:cNvSpPr/>
          <p:nvPr/>
        </p:nvSpPr>
        <p:spPr>
          <a:xfrm flipH="1" rot="199611">
            <a:off x="-1222385" y="1111794"/>
            <a:ext cx="4658395" cy="476529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8"/>
          <p:cNvSpPr/>
          <p:nvPr/>
        </p:nvSpPr>
        <p:spPr>
          <a:xfrm flipH="1" rot="-5035045">
            <a:off x="5862077" y="-226971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8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5" name="Google Shape;935;p38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936" name="Google Shape;936;p3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0" name="Google Shape;970;p38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1" name="Google Shape;971;p38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32_2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6" name="Google Shape;976;p39"/>
          <p:cNvSpPr txBox="1"/>
          <p:nvPr>
            <p:ph idx="1" type="subTitle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0"/>
          <p:cNvSpPr/>
          <p:nvPr/>
        </p:nvSpPr>
        <p:spPr>
          <a:xfrm rot="-5620636">
            <a:off x="7260268" y="484121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0"/>
          <p:cNvSpPr/>
          <p:nvPr/>
        </p:nvSpPr>
        <p:spPr>
          <a:xfrm flipH="1" rot="135969">
            <a:off x="-1259479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0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1" name="Google Shape;981;p40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982" name="Google Shape;982;p4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40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7" name="Google Shape;1017;p40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 flipH="1">
            <a:off x="75" y="1620000"/>
            <a:ext cx="9143837" cy="2281200"/>
          </a:xfrm>
          <a:custGeom>
            <a:rect b="b" l="l" r="r" t="t"/>
            <a:pathLst>
              <a:path extrusionOk="0" h="121664" w="30558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 rot="5400000">
            <a:off x="-1596150" y="-854219"/>
            <a:ext cx="3561783" cy="302965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7699300" y="2874875"/>
            <a:ext cx="1176089" cy="153598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01" name="Google Shape;101;p5"/>
          <p:cNvSpPr txBox="1"/>
          <p:nvPr>
            <p:ph idx="2" type="body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02" name="Google Shape;102;p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5"/>
          <p:cNvSpPr txBox="1"/>
          <p:nvPr>
            <p:ph idx="3" type="subTitle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"/>
          <p:cNvSpPr/>
          <p:nvPr/>
        </p:nvSpPr>
        <p:spPr>
          <a:xfrm flipH="1" rot="-1390808">
            <a:off x="4052075" y="2819900"/>
            <a:ext cx="1938821" cy="3305584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2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1"/>
          <p:cNvSpPr/>
          <p:nvPr/>
        </p:nvSpPr>
        <p:spPr>
          <a:xfrm rot="-455554">
            <a:off x="6637849" y="-126684"/>
            <a:ext cx="3253668" cy="54807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1"/>
          <p:cNvSpPr/>
          <p:nvPr/>
        </p:nvSpPr>
        <p:spPr>
          <a:xfrm rot="-7977677">
            <a:off x="5635995" y="15093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1"/>
          <p:cNvSpPr/>
          <p:nvPr/>
        </p:nvSpPr>
        <p:spPr>
          <a:xfrm rot="8880872">
            <a:off x="-2066784" y="-214836"/>
            <a:ext cx="4047011" cy="249008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1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3" name="Google Shape;1023;p41"/>
          <p:cNvSpPr txBox="1"/>
          <p:nvPr>
            <p:ph idx="1" type="subTitle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4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2"/>
          <p:cNvSpPr/>
          <p:nvPr/>
        </p:nvSpPr>
        <p:spPr>
          <a:xfrm rot="-4971949">
            <a:off x="-1978224" y="-993266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6" name="Google Shape;1026;p42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1027" name="Google Shape;1027;p4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42"/>
          <p:cNvSpPr/>
          <p:nvPr/>
        </p:nvSpPr>
        <p:spPr>
          <a:xfrm flipH="1" rot="250550">
            <a:off x="838717" y="3110207"/>
            <a:ext cx="5950574" cy="36610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2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3" name="Google Shape;1053;p42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5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43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1056" name="Google Shape;1056;p4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0" name="Google Shape;1090;p43"/>
          <p:cNvSpPr/>
          <p:nvPr/>
        </p:nvSpPr>
        <p:spPr>
          <a:xfrm rot="-919010">
            <a:off x="6732142" y="-371518"/>
            <a:ext cx="3397275" cy="338318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3"/>
          <p:cNvSpPr/>
          <p:nvPr/>
        </p:nvSpPr>
        <p:spPr>
          <a:xfrm rot="-5620636">
            <a:off x="-1100482" y="1591409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3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3" name="Google Shape;1093;p43"/>
          <p:cNvSpPr txBox="1"/>
          <p:nvPr>
            <p:ph idx="1" type="subTitle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6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4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44"/>
          <p:cNvSpPr/>
          <p:nvPr/>
        </p:nvSpPr>
        <p:spPr>
          <a:xfrm rot="-4971949">
            <a:off x="6653151" y="18653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4"/>
          <p:cNvSpPr/>
          <p:nvPr/>
        </p:nvSpPr>
        <p:spPr>
          <a:xfrm flipH="1" rot="7019959">
            <a:off x="-962151" y="-1327476"/>
            <a:ext cx="4047102" cy="249001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4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9" name="Google Shape;1099;p44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7_1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5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5"/>
          <p:cNvSpPr/>
          <p:nvPr/>
        </p:nvSpPr>
        <p:spPr>
          <a:xfrm rot="9475593">
            <a:off x="-1974698" y="-446077"/>
            <a:ext cx="4047145" cy="248994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4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4" name="Google Shape;1104;p45"/>
          <p:cNvSpPr txBox="1"/>
          <p:nvPr>
            <p:ph idx="1" type="subTitle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37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6"/>
          <p:cNvSpPr/>
          <p:nvPr/>
        </p:nvSpPr>
        <p:spPr>
          <a:xfrm flipH="1" rot="-5400000">
            <a:off x="6051628" y="169178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6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8" name="Google Shape;1108;p46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1109" name="Google Shape;1109;p4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3" name="Google Shape;1143;p46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4" name="Google Shape;1144;p46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1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7"/>
          <p:cNvSpPr/>
          <p:nvPr/>
        </p:nvSpPr>
        <p:spPr>
          <a:xfrm flipH="1" rot="5716307">
            <a:off x="3128709" y="-17350"/>
            <a:ext cx="3009510" cy="5911593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7"/>
          <p:cNvSpPr/>
          <p:nvPr/>
        </p:nvSpPr>
        <p:spPr>
          <a:xfrm rot="-1408952">
            <a:off x="7059833" y="-1532053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9" name="Google Shape;1149;p4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150" name="Google Shape;1150;p4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4" name="Google Shape;1184;p47"/>
          <p:cNvSpPr/>
          <p:nvPr/>
        </p:nvSpPr>
        <p:spPr>
          <a:xfrm rot="8100000">
            <a:off x="371399" y="-115041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7"/>
          <p:cNvSpPr txBox="1"/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6" name="Google Shape;1186;p47"/>
          <p:cNvSpPr txBox="1"/>
          <p:nvPr>
            <p:ph idx="1" type="subTitle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187" name="Google Shape;1187;p4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8"/>
          <p:cNvSpPr/>
          <p:nvPr/>
        </p:nvSpPr>
        <p:spPr>
          <a:xfrm flipH="1" rot="288678">
            <a:off x="-1270417" y="5533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8"/>
          <p:cNvSpPr/>
          <p:nvPr/>
        </p:nvSpPr>
        <p:spPr>
          <a:xfrm>
            <a:off x="1334050" y="1127073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1" name="Google Shape;1191;p48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192" name="Google Shape;1192;p4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5" name="Google Shape;1225;p48"/>
          <p:cNvSpPr/>
          <p:nvPr/>
        </p:nvSpPr>
        <p:spPr>
          <a:xfrm flipH="1" rot="-1848056">
            <a:off x="7756025" y="25179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7" name="Google Shape;1227;p49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228" name="Google Shape;1228;p49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2" name="Google Shape;1252;p49"/>
          <p:cNvSpPr/>
          <p:nvPr/>
        </p:nvSpPr>
        <p:spPr>
          <a:xfrm flipH="1" rot="-3415034">
            <a:off x="5349941" y="647072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9"/>
          <p:cNvSpPr/>
          <p:nvPr/>
        </p:nvSpPr>
        <p:spPr>
          <a:xfrm rot="1379372">
            <a:off x="5149944" y="22813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49"/>
          <p:cNvSpPr/>
          <p:nvPr/>
        </p:nvSpPr>
        <p:spPr>
          <a:xfrm>
            <a:off x="-767475" y="50220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"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6" name="Google Shape;1256;p50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257" name="Google Shape;1257;p50"/>
            <p:cNvSpPr/>
            <p:nvPr/>
          </p:nvSpPr>
          <p:spPr>
            <a:xfrm>
              <a:off x="616550" y="744600"/>
              <a:ext cx="936200" cy="893025"/>
            </a:xfrm>
            <a:custGeom>
              <a:rect b="b" l="l" r="r" t="t"/>
              <a:pathLst>
                <a:path extrusionOk="0" h="35721" w="37448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1118825" y="951075"/>
              <a:ext cx="191525" cy="163425"/>
            </a:xfrm>
            <a:custGeom>
              <a:rect b="b" l="l" r="r" t="t"/>
              <a:pathLst>
                <a:path extrusionOk="0" h="6537" w="7661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078550" y="994400"/>
              <a:ext cx="190750" cy="164750"/>
            </a:xfrm>
            <a:custGeom>
              <a:rect b="b" l="l" r="r" t="t"/>
              <a:pathLst>
                <a:path extrusionOk="0" h="6590" w="763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041325" y="1033375"/>
              <a:ext cx="196075" cy="159975"/>
            </a:xfrm>
            <a:custGeom>
              <a:rect b="b" l="l" r="r" t="t"/>
              <a:pathLst>
                <a:path extrusionOk="0" h="6399" w="7843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007125" y="1070750"/>
              <a:ext cx="186950" cy="159825"/>
            </a:xfrm>
            <a:custGeom>
              <a:rect b="b" l="l" r="r" t="t"/>
              <a:pathLst>
                <a:path extrusionOk="0" h="6393" w="7478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263" name="Google Shape;1263;p5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298" name="Google Shape;1298;p50"/>
            <p:cNvSpPr/>
            <p:nvPr/>
          </p:nvSpPr>
          <p:spPr>
            <a:xfrm>
              <a:off x="7384410" y="1684347"/>
              <a:ext cx="437511" cy="516459"/>
            </a:xfrm>
            <a:custGeom>
              <a:rect b="b" l="l" r="r" t="t"/>
              <a:pathLst>
                <a:path extrusionOk="0" h="10022" w="849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6078061" y="2151644"/>
              <a:ext cx="1448939" cy="1810543"/>
            </a:xfrm>
            <a:custGeom>
              <a:rect b="b" l="l" r="r" t="t"/>
              <a:pathLst>
                <a:path extrusionOk="0" h="35134" w="28117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0" name="Google Shape;1300;p50"/>
          <p:cNvSpPr/>
          <p:nvPr/>
        </p:nvSpPr>
        <p:spPr>
          <a:xfrm rot="5400000">
            <a:off x="-1836150" y="11752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50"/>
          <p:cNvSpPr/>
          <p:nvPr/>
        </p:nvSpPr>
        <p:spPr>
          <a:xfrm rot="-7977683">
            <a:off x="2160949" y="316425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50"/>
          <p:cNvSpPr/>
          <p:nvPr/>
        </p:nvSpPr>
        <p:spPr>
          <a:xfrm flipH="1" rot="4742319">
            <a:off x="6790763" y="-645967"/>
            <a:ext cx="3210858" cy="319754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51"/>
          <p:cNvSpPr/>
          <p:nvPr/>
        </p:nvSpPr>
        <p:spPr>
          <a:xfrm flipH="1" rot="288619">
            <a:off x="-1653681" y="1325314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51"/>
          <p:cNvSpPr/>
          <p:nvPr/>
        </p:nvSpPr>
        <p:spPr>
          <a:xfrm>
            <a:off x="7777725" y="6714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51"/>
          <p:cNvSpPr/>
          <p:nvPr/>
        </p:nvSpPr>
        <p:spPr>
          <a:xfrm rot="8226410">
            <a:off x="757957" y="-908700"/>
            <a:ext cx="1938898" cy="330571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7" name="Google Shape;1307;p51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308" name="Google Shape;1308;p51"/>
            <p:cNvSpPr/>
            <p:nvPr/>
          </p:nvSpPr>
          <p:spPr>
            <a:xfrm>
              <a:off x="5754175" y="4953250"/>
              <a:ext cx="70700" cy="86850"/>
            </a:xfrm>
            <a:custGeom>
              <a:rect b="b" l="l" r="r" t="t"/>
              <a:pathLst>
                <a:path extrusionOk="0" h="3474" w="2828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5768600" y="4780750"/>
              <a:ext cx="193050" cy="209925"/>
            </a:xfrm>
            <a:custGeom>
              <a:rect b="b" l="l" r="r" t="t"/>
              <a:pathLst>
                <a:path extrusionOk="0" h="8397" w="7722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5795200" y="4343050"/>
              <a:ext cx="389100" cy="516000"/>
            </a:xfrm>
            <a:custGeom>
              <a:rect b="b" l="l" r="r" t="t"/>
              <a:pathLst>
                <a:path extrusionOk="0" h="20640" w="15564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6003425" y="3922575"/>
              <a:ext cx="433150" cy="579525"/>
            </a:xfrm>
            <a:custGeom>
              <a:rect b="b" l="l" r="r" t="t"/>
              <a:pathLst>
                <a:path extrusionOk="0" h="23181" w="17326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 flipH="1" rot="-1855510">
            <a:off x="2277590" y="3269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 rot="-458900">
            <a:off x="-1050010" y="1201201"/>
            <a:ext cx="3369322" cy="3877052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 flipH="1" rot="-5776221">
            <a:off x="5743624" y="-1186688"/>
            <a:ext cx="4752751" cy="4346457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 flipH="1" rot="8329862">
            <a:off x="3226188" y="-1327516"/>
            <a:ext cx="2044712" cy="348606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7018450" y="3331851"/>
            <a:ext cx="1020984" cy="133342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 txBox="1"/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0" name="Google Shape;160;p9"/>
          <p:cNvSpPr txBox="1"/>
          <p:nvPr>
            <p:ph idx="1" type="subTitle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0A299">
              <a:alpha val="55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 txBox="1"/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164" name="Google Shape;164;p10"/>
          <p:cNvSpPr/>
          <p:nvPr/>
        </p:nvSpPr>
        <p:spPr>
          <a:xfrm flipH="1" rot="7018826">
            <a:off x="2857318" y="-764238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flipH="1" rot="-8259636">
            <a:off x="4411264" y="3000624"/>
            <a:ext cx="3210911" cy="319759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>
            <a:off x="2285225" y="3225607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ive.google.com/file/d/13GwweZ-OPy83MkO-l3C0ShcLy3l8vPGe/view" TargetMode="External"/><Relationship Id="rId4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2"/>
          <p:cNvSpPr txBox="1"/>
          <p:nvPr>
            <p:ph type="ctrTitle"/>
          </p:nvPr>
        </p:nvSpPr>
        <p:spPr>
          <a:xfrm>
            <a:off x="172875" y="259550"/>
            <a:ext cx="8814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Cookee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High-Fi Prototype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Cook efficiently; Cook enjoyably; Cookee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17" name="Google Shape;1317;p52"/>
          <p:cNvSpPr txBox="1"/>
          <p:nvPr/>
        </p:nvSpPr>
        <p:spPr>
          <a:xfrm>
            <a:off x="1283100" y="4174325"/>
            <a:ext cx="65778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0474B"/>
                </a:solidFill>
                <a:latin typeface="Manjari"/>
                <a:ea typeface="Manjari"/>
                <a:cs typeface="Manjari"/>
                <a:sym typeface="Manjari"/>
              </a:rPr>
              <a:t>Kendall, Taylore, Timi, Tiffany</a:t>
            </a:r>
            <a:endParaRPr sz="1500">
              <a:solidFill>
                <a:srgbClr val="40474B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318" name="Google Shape;131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625" y="2379600"/>
            <a:ext cx="1794725" cy="17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</a:t>
            </a:r>
            <a:endParaRPr/>
          </a:p>
        </p:txBody>
      </p:sp>
      <p:sp>
        <p:nvSpPr>
          <p:cNvPr id="1371" name="Google Shape;1371;p61"/>
          <p:cNvSpPr txBox="1"/>
          <p:nvPr>
            <p:ph idx="1" type="body"/>
          </p:nvPr>
        </p:nvSpPr>
        <p:spPr>
          <a:xfrm>
            <a:off x="599075" y="1031775"/>
            <a:ext cx="73683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28. H5 Error Prevention/ Severity 3</a:t>
            </a:r>
            <a:r>
              <a:rPr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" sz="1800">
                <a:solidFill>
                  <a:srgbClr val="000000"/>
                </a:solidFill>
              </a:rPr>
              <a:t>There aren’t any instructions while adding pantry ingredients by voice that makes it easier for when program is being used to parse it and split it into a list of ingredients. It could be less prone to recording errors that way.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61"/>
          <p:cNvSpPr txBox="1"/>
          <p:nvPr>
            <p:ph type="title"/>
          </p:nvPr>
        </p:nvSpPr>
        <p:spPr>
          <a:xfrm>
            <a:off x="770338" y="249767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Heuristic Results</a:t>
            </a:r>
            <a:endParaRPr/>
          </a:p>
        </p:txBody>
      </p:sp>
      <p:sp>
        <p:nvSpPr>
          <p:cNvPr id="1373" name="Google Shape;1373;p61"/>
          <p:cNvSpPr txBox="1"/>
          <p:nvPr>
            <p:ph idx="1" type="body"/>
          </p:nvPr>
        </p:nvSpPr>
        <p:spPr>
          <a:xfrm>
            <a:off x="656163" y="3006425"/>
            <a:ext cx="73683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61"/>
          <p:cNvSpPr txBox="1"/>
          <p:nvPr>
            <p:ph idx="1" type="body"/>
          </p:nvPr>
        </p:nvSpPr>
        <p:spPr>
          <a:xfrm>
            <a:off x="887838" y="3039175"/>
            <a:ext cx="7368300" cy="1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Dated overall color scheme/aesthetic </a:t>
            </a:r>
            <a:endParaRPr sz="180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Heading space too large </a:t>
            </a:r>
            <a:endParaRPr sz="180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Font too large </a:t>
            </a:r>
            <a:endParaRPr sz="180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62"/>
          <p:cNvSpPr txBox="1"/>
          <p:nvPr>
            <p:ph type="title"/>
          </p:nvPr>
        </p:nvSpPr>
        <p:spPr>
          <a:xfrm>
            <a:off x="823650" y="1557450"/>
            <a:ext cx="74967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 Revised Design </a:t>
            </a:r>
            <a:r>
              <a:rPr lang="en" sz="6600"/>
              <a:t>Overview</a:t>
            </a:r>
            <a:endParaRPr sz="6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3"/>
          <p:cNvSpPr/>
          <p:nvPr/>
        </p:nvSpPr>
        <p:spPr>
          <a:xfrm>
            <a:off x="665000" y="534225"/>
            <a:ext cx="7489500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85" name="Google Shape;1385;p63"/>
          <p:cNvSpPr/>
          <p:nvPr/>
        </p:nvSpPr>
        <p:spPr>
          <a:xfrm>
            <a:off x="6766445" y="447773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REMINDER!</a:t>
            </a:r>
            <a:endParaRPr/>
          </a:p>
        </p:txBody>
      </p:sp>
      <p:sp>
        <p:nvSpPr>
          <p:cNvPr id="1386" name="Google Shape;1386;p63"/>
          <p:cNvSpPr txBox="1"/>
          <p:nvPr/>
        </p:nvSpPr>
        <p:spPr>
          <a:xfrm>
            <a:off x="719750" y="1643675"/>
            <a:ext cx="7380000" cy="4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anjari"/>
              <a:buChar char="●"/>
            </a:pPr>
            <a:r>
              <a:rPr lang="en" sz="2000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rPr>
              <a:t>Goal 1 – Efficiency: Navigate the app with ease</a:t>
            </a:r>
            <a:endParaRPr sz="20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anjari"/>
              <a:buChar char="○"/>
            </a:pPr>
            <a:r>
              <a:rPr lang="en" sz="2000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rPr>
              <a:t>Measurement: measured ratio of correct clicks to incorrect clicks by recording the time it took each user to complete a given task</a:t>
            </a:r>
            <a:endParaRPr sz="20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anjari"/>
              <a:buChar char="●"/>
            </a:pPr>
            <a:r>
              <a:rPr lang="en" sz="2000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rPr>
              <a:t>Goal 2 – Enjoyment: Pleasing app experience</a:t>
            </a:r>
            <a:endParaRPr sz="20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anjari"/>
              <a:buChar char="○"/>
            </a:pPr>
            <a:r>
              <a:rPr lang="en" sz="2000">
                <a:solidFill>
                  <a:schemeClr val="lt2"/>
                </a:solidFill>
                <a:latin typeface="Manjari"/>
                <a:ea typeface="Manjari"/>
                <a:cs typeface="Manjari"/>
                <a:sym typeface="Manjari"/>
              </a:rPr>
              <a:t>Measurement: had participants rate their experience satisfaction on a scale from  1-4 </a:t>
            </a:r>
            <a:endParaRPr sz="2000">
              <a:solidFill>
                <a:schemeClr val="l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387" name="Google Shape;1387;p63"/>
          <p:cNvSpPr txBox="1"/>
          <p:nvPr/>
        </p:nvSpPr>
        <p:spPr>
          <a:xfrm>
            <a:off x="828125" y="640225"/>
            <a:ext cx="5241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Usability Goals &amp; Key Measurements </a:t>
            </a:r>
            <a:endParaRPr b="1" sz="2200">
              <a:solidFill>
                <a:schemeClr val="l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grpSp>
        <p:nvGrpSpPr>
          <p:cNvPr id="1388" name="Google Shape;1388;p63"/>
          <p:cNvGrpSpPr/>
          <p:nvPr/>
        </p:nvGrpSpPr>
        <p:grpSpPr>
          <a:xfrm>
            <a:off x="-1362945" y="-102112"/>
            <a:ext cx="2277317" cy="5304377"/>
            <a:chOff x="224725" y="566950"/>
            <a:chExt cx="1850875" cy="4311100"/>
          </a:xfrm>
        </p:grpSpPr>
        <p:sp>
          <p:nvSpPr>
            <p:cNvPr id="1389" name="Google Shape;1389;p63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63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63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3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63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63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63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63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3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63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63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63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63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63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63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63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63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63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63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63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63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63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63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63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64"/>
          <p:cNvSpPr txBox="1"/>
          <p:nvPr>
            <p:ph type="title"/>
          </p:nvPr>
        </p:nvSpPr>
        <p:spPr>
          <a:xfrm>
            <a:off x="217950" y="2008350"/>
            <a:ext cx="8568900" cy="11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Task 1 Simple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latin typeface="Manjari"/>
                <a:ea typeface="Manjari"/>
                <a:cs typeface="Manjari"/>
                <a:sym typeface="Manjari"/>
              </a:rPr>
              <a:t>Goal: Establish healthy and consistent eating habits </a:t>
            </a:r>
            <a:endParaRPr b="0" sz="21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latin typeface="Manjari"/>
                <a:ea typeface="Manjari"/>
                <a:cs typeface="Manjari"/>
                <a:sym typeface="Manjari"/>
              </a:rPr>
              <a:t>Task: Navigate the Cookee app to find your Saturday dinner plans </a:t>
            </a:r>
            <a:endParaRPr b="0" sz="21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26" y="1144525"/>
            <a:ext cx="1530825" cy="36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462" y="1125000"/>
            <a:ext cx="1530825" cy="373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3475" y="1098525"/>
            <a:ext cx="1530825" cy="37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8162" y="1148337"/>
            <a:ext cx="1530825" cy="369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7400" y="1151525"/>
            <a:ext cx="1530825" cy="3737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7" name="Google Shape;1427;p65"/>
          <p:cNvCxnSpPr/>
          <p:nvPr/>
        </p:nvCxnSpPr>
        <p:spPr>
          <a:xfrm flipH="1" rot="10800000">
            <a:off x="1755550" y="2052850"/>
            <a:ext cx="331800" cy="17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8" name="Google Shape;1428;p65"/>
          <p:cNvCxnSpPr/>
          <p:nvPr/>
        </p:nvCxnSpPr>
        <p:spPr>
          <a:xfrm>
            <a:off x="3563400" y="1520050"/>
            <a:ext cx="724800" cy="21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9" name="Google Shape;1429;p65"/>
          <p:cNvCxnSpPr/>
          <p:nvPr/>
        </p:nvCxnSpPr>
        <p:spPr>
          <a:xfrm flipH="1" rot="10800000">
            <a:off x="5161625" y="1756000"/>
            <a:ext cx="646200" cy="42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0" name="Google Shape;1430;p65"/>
          <p:cNvCxnSpPr/>
          <p:nvPr/>
        </p:nvCxnSpPr>
        <p:spPr>
          <a:xfrm flipH="1" rot="10800000">
            <a:off x="6960750" y="3458975"/>
            <a:ext cx="1257600" cy="72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1" name="Google Shape;1431;p65"/>
          <p:cNvSpPr txBox="1"/>
          <p:nvPr/>
        </p:nvSpPr>
        <p:spPr>
          <a:xfrm>
            <a:off x="319225" y="617100"/>
            <a:ext cx="152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Cookee home page opens with Today’s day view. Click on the cal buttons to go to another day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32" name="Google Shape;1432;p65"/>
          <p:cNvSpPr txBox="1"/>
          <p:nvPr/>
        </p:nvSpPr>
        <p:spPr>
          <a:xfrm>
            <a:off x="2087350" y="56210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Click on Saturday day view to see Dinner plans. or…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33" name="Google Shape;1433;p65"/>
          <p:cNvSpPr txBox="1"/>
          <p:nvPr/>
        </p:nvSpPr>
        <p:spPr>
          <a:xfrm>
            <a:off x="3815150" y="61710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Click on the menu button to navigate to calendar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34" name="Google Shape;1434;p65"/>
          <p:cNvSpPr txBox="1"/>
          <p:nvPr/>
        </p:nvSpPr>
        <p:spPr>
          <a:xfrm>
            <a:off x="5542950" y="61710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Calendar highlights the current date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35" name="Google Shape;1435;p65"/>
          <p:cNvSpPr txBox="1"/>
          <p:nvPr/>
        </p:nvSpPr>
        <p:spPr>
          <a:xfrm>
            <a:off x="7311075" y="56325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Hover over saturday dinner block to see pop up window</a:t>
            </a:r>
            <a:endParaRPr sz="700">
              <a:solidFill>
                <a:schemeClr val="accent2"/>
              </a:solidFill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2414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66"/>
          <p:cNvSpPr txBox="1"/>
          <p:nvPr/>
        </p:nvSpPr>
        <p:spPr>
          <a:xfrm>
            <a:off x="4899000" y="1248000"/>
            <a:ext cx="4245000" cy="264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Changes/Additions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Day and week view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Ability to add new meal plans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Ability to edit planned meals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Replaced hover meal details with a pop up upon click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Created screens to add/edit meal plans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67"/>
          <p:cNvSpPr txBox="1"/>
          <p:nvPr>
            <p:ph type="title"/>
          </p:nvPr>
        </p:nvSpPr>
        <p:spPr>
          <a:xfrm>
            <a:off x="217950" y="2008350"/>
            <a:ext cx="8568900" cy="11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Task 2 Moderate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latin typeface="Manjari"/>
                <a:ea typeface="Manjari"/>
                <a:cs typeface="Manjari"/>
                <a:sym typeface="Manjari"/>
              </a:rPr>
              <a:t>Goal: Bring community to the kitchen</a:t>
            </a:r>
            <a:endParaRPr b="0" sz="23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300">
                <a:latin typeface="Manjari"/>
                <a:ea typeface="Manjari"/>
                <a:cs typeface="Manjari"/>
                <a:sym typeface="Manjari"/>
              </a:rPr>
              <a:t>Task: Navigate the Cookee app to join the Italian cooking room </a:t>
            </a:r>
            <a:endParaRPr b="0" sz="23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1" name="Google Shape;145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588" y="872500"/>
            <a:ext cx="1530825" cy="370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200" y="920513"/>
            <a:ext cx="1530825" cy="369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3811" y="911800"/>
            <a:ext cx="1530824" cy="371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363" y="920488"/>
            <a:ext cx="1530825" cy="36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02975" y="900963"/>
            <a:ext cx="1530825" cy="3737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p68"/>
          <p:cNvCxnSpPr/>
          <p:nvPr/>
        </p:nvCxnSpPr>
        <p:spPr>
          <a:xfrm>
            <a:off x="1849263" y="1293700"/>
            <a:ext cx="794700" cy="1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7" name="Google Shape;1457;p68"/>
          <p:cNvCxnSpPr/>
          <p:nvPr/>
        </p:nvCxnSpPr>
        <p:spPr>
          <a:xfrm flipH="1" rot="10800000">
            <a:off x="3473688" y="1450900"/>
            <a:ext cx="654900" cy="101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8" name="Google Shape;1458;p68"/>
          <p:cNvCxnSpPr/>
          <p:nvPr/>
        </p:nvCxnSpPr>
        <p:spPr>
          <a:xfrm>
            <a:off x="4949663" y="2263125"/>
            <a:ext cx="733500" cy="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9" name="Google Shape;1459;p68"/>
          <p:cNvCxnSpPr/>
          <p:nvPr/>
        </p:nvCxnSpPr>
        <p:spPr>
          <a:xfrm flipH="1" rot="10800000">
            <a:off x="6871038" y="3520900"/>
            <a:ext cx="349200" cy="8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60" name="Google Shape;1460;p68"/>
          <p:cNvSpPr txBox="1"/>
          <p:nvPr/>
        </p:nvSpPr>
        <p:spPr>
          <a:xfrm>
            <a:off x="8524150" y="4120675"/>
            <a:ext cx="398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1" name="Google Shape;1461;p68"/>
          <p:cNvSpPr txBox="1"/>
          <p:nvPr/>
        </p:nvSpPr>
        <p:spPr>
          <a:xfrm>
            <a:off x="2114063" y="472300"/>
            <a:ext cx="14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Cookee menu page to navigate to the rooms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2" name="Google Shape;1462;p68"/>
          <p:cNvSpPr txBox="1"/>
          <p:nvPr/>
        </p:nvSpPr>
        <p:spPr>
          <a:xfrm>
            <a:off x="3828750" y="472300"/>
            <a:ext cx="14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Page for Cookee room availabilities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3" name="Google Shape;1463;p68"/>
          <p:cNvSpPr txBox="1"/>
          <p:nvPr/>
        </p:nvSpPr>
        <p:spPr>
          <a:xfrm>
            <a:off x="5532350" y="472300"/>
            <a:ext cx="14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Cookee menu page to navigate to the rooms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4" name="Google Shape;1464;p68"/>
          <p:cNvSpPr txBox="1"/>
          <p:nvPr/>
        </p:nvSpPr>
        <p:spPr>
          <a:xfrm>
            <a:off x="7235950" y="526150"/>
            <a:ext cx="1486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Inside the video chat room </a:t>
            </a:r>
            <a:endParaRPr sz="700">
              <a:solidFill>
                <a:schemeClr val="accent2"/>
              </a:solidFill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9" name="Google Shape;146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4" y="963913"/>
            <a:ext cx="5737300" cy="32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69"/>
          <p:cNvSpPr txBox="1"/>
          <p:nvPr/>
        </p:nvSpPr>
        <p:spPr>
          <a:xfrm>
            <a:off x="6027375" y="76500"/>
            <a:ext cx="2905500" cy="511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Changes/Additions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Overall aesthetic changes from dated look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3 tasks 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accessible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 from home screen 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Searchable 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cookee rooms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More details about what cookee rooms are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See ingredients before joining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Control steps recipe in cookee room 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71" name="Google Shape;1471;p69"/>
          <p:cNvSpPr txBox="1"/>
          <p:nvPr/>
        </p:nvSpPr>
        <p:spPr>
          <a:xfrm>
            <a:off x="310300" y="4258950"/>
            <a:ext cx="5582100" cy="80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7. Cookee rooms with chef, less of a social aspect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70"/>
          <p:cNvSpPr txBox="1"/>
          <p:nvPr>
            <p:ph type="title"/>
          </p:nvPr>
        </p:nvSpPr>
        <p:spPr>
          <a:xfrm>
            <a:off x="217950" y="2008350"/>
            <a:ext cx="8568900" cy="112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Task 3 Complex</a:t>
            </a:r>
            <a:r>
              <a:rPr lang="en" sz="3100"/>
              <a:t> 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latin typeface="Manjari"/>
                <a:ea typeface="Manjari"/>
                <a:cs typeface="Manjari"/>
                <a:sym typeface="Manjari"/>
              </a:rPr>
              <a:t>Goal: </a:t>
            </a:r>
            <a:r>
              <a:rPr lang="en" sz="2200">
                <a:latin typeface="Manjari"/>
                <a:ea typeface="Manjari"/>
                <a:cs typeface="Manjari"/>
                <a:sym typeface="Manjari"/>
              </a:rPr>
              <a:t> </a:t>
            </a:r>
            <a:r>
              <a:rPr b="0" lang="en" sz="2200">
                <a:latin typeface="Manjari"/>
                <a:ea typeface="Manjari"/>
                <a:cs typeface="Manjari"/>
                <a:sym typeface="Manjari"/>
              </a:rPr>
              <a:t>Create nutritious meals from available ingredients</a:t>
            </a:r>
            <a:endParaRPr b="0" sz="22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latin typeface="Manjari"/>
                <a:ea typeface="Manjari"/>
                <a:cs typeface="Manjari"/>
                <a:sym typeface="Manjari"/>
              </a:rPr>
              <a:t>Task: Tell Cookee what is in your pantry to generate recipes</a:t>
            </a:r>
            <a:endParaRPr b="0" sz="22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5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</a:t>
            </a:r>
            <a:endParaRPr/>
          </a:p>
        </p:txBody>
      </p:sp>
      <p:sp>
        <p:nvSpPr>
          <p:cNvPr id="1324" name="Google Shape;1324;p53"/>
          <p:cNvSpPr txBox="1"/>
          <p:nvPr>
            <p:ph idx="1" type="body"/>
          </p:nvPr>
        </p:nvSpPr>
        <p:spPr>
          <a:xfrm>
            <a:off x="713250" y="1487125"/>
            <a:ext cx="77175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Value Prop</a:t>
            </a:r>
            <a:endParaRPr b="1" sz="23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-"/>
            </a:pPr>
            <a:r>
              <a:rPr b="1" lang="en" sz="2300">
                <a:solidFill>
                  <a:schemeClr val="accent2"/>
                </a:solidFill>
              </a:rPr>
              <a:t>Making meal time easy and fun for busy people.</a:t>
            </a:r>
            <a:endParaRPr b="1" sz="23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Problem </a:t>
            </a:r>
            <a:endParaRPr b="1" sz="23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Char char="-"/>
            </a:pPr>
            <a:r>
              <a:rPr b="1" lang="en" sz="2300">
                <a:solidFill>
                  <a:schemeClr val="accent2"/>
                </a:solidFill>
              </a:rPr>
              <a:t>Working individuals often skip meals and often don’t have time to enjoy the cooking process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" name="Google Shape;148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07" y="790424"/>
            <a:ext cx="1618944" cy="412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611" y="843746"/>
            <a:ext cx="1575389" cy="402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0524" y="856991"/>
            <a:ext cx="1575401" cy="399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0375" y="736039"/>
            <a:ext cx="1551419" cy="398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0440" y="821721"/>
            <a:ext cx="1575401" cy="4031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6" name="Google Shape;1486;p71"/>
          <p:cNvCxnSpPr/>
          <p:nvPr/>
        </p:nvCxnSpPr>
        <p:spPr>
          <a:xfrm flipH="1" rot="10800000">
            <a:off x="1601291" y="2602430"/>
            <a:ext cx="432300" cy="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7" name="Google Shape;1487;p71"/>
          <p:cNvCxnSpPr/>
          <p:nvPr/>
        </p:nvCxnSpPr>
        <p:spPr>
          <a:xfrm>
            <a:off x="2868916" y="2388934"/>
            <a:ext cx="992400" cy="1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8" name="Google Shape;1488;p71"/>
          <p:cNvCxnSpPr/>
          <p:nvPr/>
        </p:nvCxnSpPr>
        <p:spPr>
          <a:xfrm>
            <a:off x="4512953" y="2399676"/>
            <a:ext cx="955500" cy="7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9" name="Google Shape;1489;p71"/>
          <p:cNvCxnSpPr/>
          <p:nvPr/>
        </p:nvCxnSpPr>
        <p:spPr>
          <a:xfrm flipH="1" rot="10800000">
            <a:off x="6659861" y="3460144"/>
            <a:ext cx="618000" cy="116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0" name="Google Shape;1490;p71"/>
          <p:cNvSpPr txBox="1"/>
          <p:nvPr/>
        </p:nvSpPr>
        <p:spPr>
          <a:xfrm>
            <a:off x="308713" y="335850"/>
            <a:ext cx="152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Create nutritious meals from available ingredients (Voice to Recipe)</a:t>
            </a:r>
            <a:endParaRPr sz="7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1491" name="Google Shape;1491;p71"/>
          <p:cNvSpPr txBox="1"/>
          <p:nvPr/>
        </p:nvSpPr>
        <p:spPr>
          <a:xfrm>
            <a:off x="2022588" y="33585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Tap the Cookee so it can start recording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92" name="Google Shape;1492;p71"/>
          <p:cNvSpPr txBox="1"/>
          <p:nvPr/>
        </p:nvSpPr>
        <p:spPr>
          <a:xfrm>
            <a:off x="3769525" y="28200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The Cookee pulses as it records the ingredients in your pantry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93" name="Google Shape;1493;p71"/>
          <p:cNvSpPr txBox="1"/>
          <p:nvPr/>
        </p:nvSpPr>
        <p:spPr>
          <a:xfrm>
            <a:off x="5516450" y="282000"/>
            <a:ext cx="1523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Tap the Cookee to stop pulsing/recording and see pantry when done </a:t>
            </a:r>
            <a:endParaRPr sz="7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94" name="Google Shape;1494;p71"/>
          <p:cNvSpPr txBox="1"/>
          <p:nvPr/>
        </p:nvSpPr>
        <p:spPr>
          <a:xfrm>
            <a:off x="7263375" y="228150"/>
            <a:ext cx="15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accent2"/>
                </a:solidFill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Return to the pantry home and see the new recipes</a:t>
            </a:r>
            <a:endParaRPr sz="700">
              <a:solidFill>
                <a:schemeClr val="accent2"/>
              </a:solidFill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00" y="152400"/>
            <a:ext cx="371446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72"/>
          <p:cNvSpPr txBox="1"/>
          <p:nvPr/>
        </p:nvSpPr>
        <p:spPr>
          <a:xfrm>
            <a:off x="4663925" y="1248000"/>
            <a:ext cx="4245000" cy="233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Changes/Additions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Ability to type 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ingredients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 or speak 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ingredients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Ability to edit 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ingredients before adding to final list </a:t>
            </a: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Manjari"/>
              <a:buAutoNum type="arabicPeriod"/>
            </a:pPr>
            <a:r>
              <a:rPr lang="en" sz="2000">
                <a:highlight>
                  <a:schemeClr val="dk1"/>
                </a:highlight>
                <a:latin typeface="Manjari"/>
                <a:ea typeface="Manjari"/>
                <a:cs typeface="Manjari"/>
                <a:sym typeface="Manjari"/>
              </a:rPr>
              <a:t>More detailed voice to text instructions </a:t>
            </a:r>
            <a:endParaRPr sz="2000">
              <a:highlight>
                <a:schemeClr val="dk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73"/>
          <p:cNvSpPr txBox="1"/>
          <p:nvPr>
            <p:ph type="title"/>
          </p:nvPr>
        </p:nvSpPr>
        <p:spPr>
          <a:xfrm>
            <a:off x="823650" y="1557450"/>
            <a:ext cx="74967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Implementation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7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Used</a:t>
            </a:r>
            <a:endParaRPr/>
          </a:p>
        </p:txBody>
      </p:sp>
      <p:sp>
        <p:nvSpPr>
          <p:cNvPr id="1511" name="Google Shape;1511;p74"/>
          <p:cNvSpPr txBox="1"/>
          <p:nvPr/>
        </p:nvSpPr>
        <p:spPr>
          <a:xfrm>
            <a:off x="1318500" y="1064525"/>
            <a:ext cx="650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512" name="Google Shape;151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62" y="1794139"/>
            <a:ext cx="1319723" cy="11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74"/>
          <p:cNvPicPr preferRelativeResize="0"/>
          <p:nvPr/>
        </p:nvPicPr>
        <p:blipFill rotWithShape="1">
          <a:blip r:embed="rId4">
            <a:alphaModFix/>
          </a:blip>
          <a:srcRect b="14251" l="11733" r="5982" t="0"/>
          <a:stretch/>
        </p:blipFill>
        <p:spPr>
          <a:xfrm>
            <a:off x="2079587" y="1679563"/>
            <a:ext cx="1411267" cy="13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74"/>
          <p:cNvPicPr preferRelativeResize="0"/>
          <p:nvPr/>
        </p:nvPicPr>
        <p:blipFill rotWithShape="1">
          <a:blip r:embed="rId5">
            <a:alphaModFix/>
          </a:blip>
          <a:srcRect b="15286" l="3866" r="3866" t="5836"/>
          <a:stretch/>
        </p:blipFill>
        <p:spPr>
          <a:xfrm>
            <a:off x="6761625" y="2097125"/>
            <a:ext cx="2185675" cy="9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74"/>
          <p:cNvPicPr preferRelativeResize="0"/>
          <p:nvPr/>
        </p:nvPicPr>
        <p:blipFill rotWithShape="1">
          <a:blip r:embed="rId6">
            <a:alphaModFix/>
          </a:blip>
          <a:srcRect b="7677" l="10971" r="15735" t="13903"/>
          <a:stretch/>
        </p:blipFill>
        <p:spPr>
          <a:xfrm>
            <a:off x="5512663" y="1679550"/>
            <a:ext cx="968165" cy="13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6939" y="1710653"/>
            <a:ext cx="1319725" cy="13146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74"/>
          <p:cNvSpPr txBox="1"/>
          <p:nvPr/>
        </p:nvSpPr>
        <p:spPr>
          <a:xfrm>
            <a:off x="668300" y="3259700"/>
            <a:ext cx="1143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jari"/>
                <a:ea typeface="Manjari"/>
                <a:cs typeface="Manjari"/>
                <a:sym typeface="Manjari"/>
              </a:rPr>
              <a:t>React Native</a:t>
            </a:r>
            <a:endParaRPr b="1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application framework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18" name="Google Shape;1518;p74"/>
          <p:cNvSpPr txBox="1"/>
          <p:nvPr/>
        </p:nvSpPr>
        <p:spPr>
          <a:xfrm>
            <a:off x="2125363" y="3259700"/>
            <a:ext cx="131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jari"/>
                <a:ea typeface="Manjari"/>
                <a:cs typeface="Manjari"/>
                <a:sym typeface="Manjari"/>
              </a:rPr>
              <a:t>Expo</a:t>
            </a:r>
            <a:br>
              <a:rPr lang="en">
                <a:latin typeface="Manjari"/>
                <a:ea typeface="Manjari"/>
                <a:cs typeface="Manjari"/>
                <a:sym typeface="Manjari"/>
              </a:rPr>
            </a:br>
            <a:br>
              <a:rPr lang="en">
                <a:latin typeface="Manjari"/>
                <a:ea typeface="Manjari"/>
                <a:cs typeface="Manjari"/>
                <a:sym typeface="Manjari"/>
              </a:rPr>
            </a:br>
            <a:r>
              <a:rPr lang="en">
                <a:latin typeface="Manjari"/>
                <a:ea typeface="Manjari"/>
                <a:cs typeface="Manjari"/>
                <a:sym typeface="Manjari"/>
              </a:rPr>
              <a:t>software development kit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19" name="Google Shape;1519;p74"/>
          <p:cNvSpPr txBox="1"/>
          <p:nvPr/>
        </p:nvSpPr>
        <p:spPr>
          <a:xfrm>
            <a:off x="3607175" y="3178800"/>
            <a:ext cx="1143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jari"/>
                <a:ea typeface="Manjari"/>
                <a:cs typeface="Manjari"/>
                <a:sym typeface="Manjari"/>
              </a:rPr>
              <a:t>Visual Studio Code</a:t>
            </a:r>
            <a:endParaRPr b="1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IDE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20" name="Google Shape;1520;p74"/>
          <p:cNvSpPr txBox="1"/>
          <p:nvPr/>
        </p:nvSpPr>
        <p:spPr>
          <a:xfrm>
            <a:off x="5084911" y="3259700"/>
            <a:ext cx="131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jari"/>
                <a:ea typeface="Manjari"/>
                <a:cs typeface="Manjari"/>
                <a:sym typeface="Manjari"/>
              </a:rPr>
              <a:t>Figma</a:t>
            </a:r>
            <a:endParaRPr b="1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design </a:t>
            </a:r>
            <a:r>
              <a:rPr lang="en">
                <a:latin typeface="Manjari"/>
                <a:ea typeface="Manjari"/>
                <a:cs typeface="Manjari"/>
                <a:sym typeface="Manjari"/>
              </a:rPr>
              <a:t>components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21" name="Google Shape;1521;p74"/>
          <p:cNvSpPr txBox="1"/>
          <p:nvPr/>
        </p:nvSpPr>
        <p:spPr>
          <a:xfrm>
            <a:off x="6739318" y="3259700"/>
            <a:ext cx="1691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anjari"/>
                <a:ea typeface="Manjari"/>
                <a:cs typeface="Manjari"/>
                <a:sym typeface="Manjari"/>
              </a:rPr>
              <a:t>Firebase</a:t>
            </a:r>
            <a:br>
              <a:rPr lang="en">
                <a:latin typeface="Manjari"/>
                <a:ea typeface="Manjari"/>
                <a:cs typeface="Manjari"/>
                <a:sym typeface="Manjari"/>
              </a:rPr>
            </a:br>
            <a:endParaRPr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anjari"/>
                <a:ea typeface="Manjari"/>
                <a:cs typeface="Manjari"/>
                <a:sym typeface="Manjari"/>
              </a:rPr>
              <a:t>cloud storage</a:t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7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 Task-Implemented</a:t>
            </a:r>
            <a:endParaRPr/>
          </a:p>
        </p:txBody>
      </p:sp>
      <p:sp>
        <p:nvSpPr>
          <p:cNvPr id="1527" name="Google Shape;1527;p75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75"/>
          <p:cNvSpPr txBox="1"/>
          <p:nvPr/>
        </p:nvSpPr>
        <p:spPr>
          <a:xfrm>
            <a:off x="1318500" y="1064525"/>
            <a:ext cx="650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529" name="Google Shape;1529;p75"/>
          <p:cNvSpPr txBox="1"/>
          <p:nvPr>
            <p:ph idx="3" type="subTitle"/>
          </p:nvPr>
        </p:nvSpPr>
        <p:spPr>
          <a:xfrm>
            <a:off x="483600" y="1298225"/>
            <a:ext cx="2863800" cy="3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8C353C"/>
                </a:solidFill>
                <a:latin typeface="Manjari"/>
                <a:ea typeface="Manjari"/>
                <a:cs typeface="Manjari"/>
                <a:sym typeface="Manjari"/>
              </a:rPr>
              <a:t>Task:</a:t>
            </a:r>
            <a:endParaRPr sz="2000">
              <a:solidFill>
                <a:srgbClr val="8C353C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bring community into the kitchen</a:t>
            </a:r>
            <a:endParaRPr sz="20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Users enter a Cookee Room where they can watch a livestream masterclass from a professional chef</a:t>
            </a:r>
            <a:endParaRPr sz="20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30" name="Google Shape;153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525" y="924850"/>
            <a:ext cx="2056050" cy="420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699" y="1895252"/>
            <a:ext cx="3262426" cy="1593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2" name="Google Shape;1532;p75"/>
          <p:cNvCxnSpPr>
            <a:endCxn id="1531" idx="2"/>
          </p:cNvCxnSpPr>
          <p:nvPr/>
        </p:nvCxnSpPr>
        <p:spPr>
          <a:xfrm flipH="1" rot="10800000">
            <a:off x="3999712" y="3489226"/>
            <a:ext cx="3241200" cy="9600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76"/>
          <p:cNvSpPr txBox="1"/>
          <p:nvPr>
            <p:ph type="title"/>
          </p:nvPr>
        </p:nvSpPr>
        <p:spPr>
          <a:xfrm>
            <a:off x="713250" y="29240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Navigation - Implemented</a:t>
            </a:r>
            <a:endParaRPr/>
          </a:p>
        </p:txBody>
      </p:sp>
      <p:sp>
        <p:nvSpPr>
          <p:cNvPr id="1538" name="Google Shape;1538;p76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76"/>
          <p:cNvSpPr txBox="1"/>
          <p:nvPr>
            <p:ph idx="3" type="subTitle"/>
          </p:nvPr>
        </p:nvSpPr>
        <p:spPr>
          <a:xfrm>
            <a:off x="422075" y="2350600"/>
            <a:ext cx="2863800" cy="1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Users are able to use our menu to navigate the app</a:t>
            </a:r>
            <a:endParaRPr sz="20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40" name="Google Shape;154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550" y="831062"/>
            <a:ext cx="2056050" cy="420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049" y="819363"/>
            <a:ext cx="2056049" cy="4231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0999" y="833900"/>
            <a:ext cx="2056050" cy="4202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3" name="Google Shape;1543;p76"/>
          <p:cNvCxnSpPr/>
          <p:nvPr/>
        </p:nvCxnSpPr>
        <p:spPr>
          <a:xfrm flipH="1" rot="10800000">
            <a:off x="5037825" y="1293825"/>
            <a:ext cx="776400" cy="17400"/>
          </a:xfrm>
          <a:prstGeom prst="straightConnector1">
            <a:avLst/>
          </a:prstGeom>
          <a:noFill/>
          <a:ln cap="flat" cmpd="sng" w="28575">
            <a:solidFill>
              <a:srgbClr val="FEDD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4" name="Google Shape;1544;p76"/>
          <p:cNvCxnSpPr/>
          <p:nvPr/>
        </p:nvCxnSpPr>
        <p:spPr>
          <a:xfrm>
            <a:off x="6350650" y="2133500"/>
            <a:ext cx="1068000" cy="437100"/>
          </a:xfrm>
          <a:prstGeom prst="straightConnector1">
            <a:avLst/>
          </a:prstGeom>
          <a:noFill/>
          <a:ln cap="flat" cmpd="sng" w="28575">
            <a:solidFill>
              <a:srgbClr val="FEDD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7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Unimplemented Features</a:t>
            </a:r>
            <a:endParaRPr/>
          </a:p>
        </p:txBody>
      </p:sp>
      <p:sp>
        <p:nvSpPr>
          <p:cNvPr id="1550" name="Google Shape;1550;p77"/>
          <p:cNvSpPr txBox="1"/>
          <p:nvPr>
            <p:ph idx="1" type="body"/>
          </p:nvPr>
        </p:nvSpPr>
        <p:spPr>
          <a:xfrm>
            <a:off x="713250" y="1487125"/>
            <a:ext cx="77175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77"/>
          <p:cNvSpPr txBox="1"/>
          <p:nvPr/>
        </p:nvSpPr>
        <p:spPr>
          <a:xfrm>
            <a:off x="880800" y="1064525"/>
            <a:ext cx="73824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Calendar Task: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Manjari"/>
              <a:buChar char="-"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screen to view meal planning calendar and edit calendar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Voice to Ingredients Task: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Manjari"/>
              <a:buChar char="-"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screens that take the user through dictating their ingredients, generating ingredients list, and generating a recipes list from the ingredients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Cooke Rooms Task: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Manjari"/>
              <a:buChar char="-"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screens to see all C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ookee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 Rooms 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anjari"/>
              <a:buChar char="-"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screen to see information about a Cookee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 R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oom before 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joining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7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</a:t>
            </a:r>
            <a:endParaRPr/>
          </a:p>
        </p:txBody>
      </p:sp>
      <p:sp>
        <p:nvSpPr>
          <p:cNvPr id="1557" name="Google Shape;1557;p78"/>
          <p:cNvSpPr txBox="1"/>
          <p:nvPr>
            <p:ph idx="1" type="body"/>
          </p:nvPr>
        </p:nvSpPr>
        <p:spPr>
          <a:xfrm>
            <a:off x="713250" y="1487125"/>
            <a:ext cx="7717500" cy="3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Friday March 4th- Saturday March 5th:</a:t>
            </a:r>
            <a:r>
              <a:rPr lang="en" sz="1900">
                <a:solidFill>
                  <a:srgbClr val="000000"/>
                </a:solidFill>
              </a:rPr>
              <a:t> Start calendar task and refine </a:t>
            </a:r>
            <a:r>
              <a:rPr lang="en" sz="1900">
                <a:solidFill>
                  <a:srgbClr val="000000"/>
                </a:solidFill>
              </a:rPr>
              <a:t>cooker</a:t>
            </a:r>
            <a:r>
              <a:rPr lang="en" sz="1900">
                <a:solidFill>
                  <a:srgbClr val="000000"/>
                </a:solidFill>
              </a:rPr>
              <a:t> rooms task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Sunday March 6th</a:t>
            </a:r>
            <a:r>
              <a:rPr lang="en" sz="1900">
                <a:solidFill>
                  <a:srgbClr val="000000"/>
                </a:solidFill>
              </a:rPr>
              <a:t>:  MVP for the calendar task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Monday March 7th</a:t>
            </a:r>
            <a:r>
              <a:rPr lang="en" sz="1900">
                <a:solidFill>
                  <a:srgbClr val="000000"/>
                </a:solidFill>
              </a:rPr>
              <a:t>: Start “voice to ingredients” task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Wednesday March 8th</a:t>
            </a:r>
            <a:r>
              <a:rPr lang="en" sz="1900">
                <a:solidFill>
                  <a:srgbClr val="000000"/>
                </a:solidFill>
              </a:rPr>
              <a:t>: Complete MVP for </a:t>
            </a:r>
            <a:r>
              <a:rPr lang="en" sz="1900">
                <a:solidFill>
                  <a:srgbClr val="000000"/>
                </a:solidFill>
              </a:rPr>
              <a:t> “voice to ingredients”</a:t>
            </a:r>
            <a:r>
              <a:rPr lang="en" sz="1900">
                <a:solidFill>
                  <a:srgbClr val="000000"/>
                </a:solidFill>
              </a:rPr>
              <a:t> task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Thursday March 9th </a:t>
            </a:r>
            <a:r>
              <a:rPr lang="en" sz="1900">
                <a:solidFill>
                  <a:srgbClr val="000000"/>
                </a:solidFill>
              </a:rPr>
              <a:t>- </a:t>
            </a:r>
            <a:r>
              <a:rPr b="1" lang="en" sz="1900">
                <a:solidFill>
                  <a:srgbClr val="000000"/>
                </a:solidFill>
              </a:rPr>
              <a:t>Friday March 10th</a:t>
            </a:r>
            <a:r>
              <a:rPr lang="en" sz="1900">
                <a:solidFill>
                  <a:srgbClr val="000000"/>
                </a:solidFill>
              </a:rPr>
              <a:t>: Refine all tasks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558" name="Google Shape;1558;p78"/>
          <p:cNvSpPr txBox="1"/>
          <p:nvPr/>
        </p:nvSpPr>
        <p:spPr>
          <a:xfrm>
            <a:off x="1318500" y="1064525"/>
            <a:ext cx="650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79"/>
          <p:cNvSpPr txBox="1"/>
          <p:nvPr>
            <p:ph idx="3" type="subTitle"/>
          </p:nvPr>
        </p:nvSpPr>
        <p:spPr>
          <a:xfrm>
            <a:off x="628700" y="2254975"/>
            <a:ext cx="2167800" cy="14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700"/>
              <a:t>Using Zoom instead of building embedded  video call feature</a:t>
            </a:r>
            <a:endParaRPr sz="1700"/>
          </a:p>
        </p:txBody>
      </p:sp>
      <p:sp>
        <p:nvSpPr>
          <p:cNvPr id="1564" name="Google Shape;1564;p79"/>
          <p:cNvSpPr txBox="1"/>
          <p:nvPr>
            <p:ph idx="4" type="subTitle"/>
          </p:nvPr>
        </p:nvSpPr>
        <p:spPr>
          <a:xfrm>
            <a:off x="3174150" y="2254975"/>
            <a:ext cx="2795700" cy="14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700"/>
              <a:t>Best design to implement recurring events on calendar task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700"/>
              <a:t>Implement voice to text feature with API</a:t>
            </a:r>
            <a:endParaRPr sz="1700"/>
          </a:p>
        </p:txBody>
      </p:sp>
      <p:sp>
        <p:nvSpPr>
          <p:cNvPr id="1565" name="Google Shape;1565;p79"/>
          <p:cNvSpPr txBox="1"/>
          <p:nvPr>
            <p:ph type="title"/>
          </p:nvPr>
        </p:nvSpPr>
        <p:spPr>
          <a:xfrm>
            <a:off x="628699" y="993463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2"/>
                </a:solidFill>
              </a:rPr>
              <a:t>Wizard of Oz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1566" name="Google Shape;1566;p79"/>
          <p:cNvSpPr txBox="1"/>
          <p:nvPr>
            <p:ph idx="5" type="title"/>
          </p:nvPr>
        </p:nvSpPr>
        <p:spPr>
          <a:xfrm>
            <a:off x="2730600" y="993475"/>
            <a:ext cx="3682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Issues/Questions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7" name="Google Shape;1567;p79"/>
          <p:cNvSpPr txBox="1"/>
          <p:nvPr>
            <p:ph idx="7" type="subTitle"/>
          </p:nvPr>
        </p:nvSpPr>
        <p:spPr>
          <a:xfrm>
            <a:off x="6347500" y="2254995"/>
            <a:ext cx="2167800" cy="14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700"/>
              <a:t>Suggested </a:t>
            </a:r>
            <a:r>
              <a:rPr lang="en" sz="1700"/>
              <a:t>recipes</a:t>
            </a:r>
            <a:endParaRPr sz="1700"/>
          </a:p>
        </p:txBody>
      </p:sp>
      <p:sp>
        <p:nvSpPr>
          <p:cNvPr id="1568" name="Google Shape;1568;p79"/>
          <p:cNvSpPr txBox="1"/>
          <p:nvPr>
            <p:ph idx="8" type="title"/>
          </p:nvPr>
        </p:nvSpPr>
        <p:spPr>
          <a:xfrm>
            <a:off x="6483850" y="993475"/>
            <a:ext cx="2602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Hard-Coded</a:t>
            </a:r>
            <a:endParaRPr>
              <a:solidFill>
                <a:schemeClr val="accent2"/>
              </a:solidFill>
            </a:endParaRPr>
          </a:p>
        </p:txBody>
      </p:sp>
      <p:cxnSp>
        <p:nvCxnSpPr>
          <p:cNvPr id="1569" name="Google Shape;1569;p79"/>
          <p:cNvCxnSpPr/>
          <p:nvPr/>
        </p:nvCxnSpPr>
        <p:spPr>
          <a:xfrm flipH="1">
            <a:off x="2802025" y="639400"/>
            <a:ext cx="18900" cy="3704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0" name="Google Shape;1570;p79"/>
          <p:cNvCxnSpPr/>
          <p:nvPr/>
        </p:nvCxnSpPr>
        <p:spPr>
          <a:xfrm flipH="1">
            <a:off x="6413400" y="639400"/>
            <a:ext cx="18900" cy="3704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80"/>
          <p:cNvSpPr txBox="1"/>
          <p:nvPr>
            <p:ph type="title"/>
          </p:nvPr>
        </p:nvSpPr>
        <p:spPr>
          <a:xfrm>
            <a:off x="823650" y="1557450"/>
            <a:ext cx="74967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4"/>
          <p:cNvSpPr txBox="1"/>
          <p:nvPr>
            <p:ph type="title"/>
          </p:nvPr>
        </p:nvSpPr>
        <p:spPr>
          <a:xfrm>
            <a:off x="713250" y="228225"/>
            <a:ext cx="7717500" cy="38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a streamlined platform to help busy people prioritize mealtimes in an efficient and enjoyable manner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Cookee provides: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calendar interface for meal planning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meal suggestions based on ingredients in the users' pantry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curated group cooking experiences for every meal</a:t>
            </a:r>
            <a:endParaRPr b="0" sz="1600"/>
          </a:p>
        </p:txBody>
      </p:sp>
      <p:sp>
        <p:nvSpPr>
          <p:cNvPr id="1330" name="Google Shape;1330;p5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Overview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81"/>
          <p:cNvSpPr txBox="1"/>
          <p:nvPr>
            <p:ph idx="1" type="body"/>
          </p:nvPr>
        </p:nvSpPr>
        <p:spPr>
          <a:xfrm>
            <a:off x="1101975" y="1559150"/>
            <a:ext cx="2954400" cy="33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From the menu, able to navigate to ScreenOne and ScreenTwo which will be implemented soon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By </a:t>
            </a:r>
            <a:r>
              <a:rPr lang="en"/>
              <a:t>clicking the image for Italian Night Lasagna able to navigate to a Zoom room which is our Wizard of Oz representation of a Cookee Room livestream  with a chef.</a:t>
            </a:r>
            <a:endParaRPr/>
          </a:p>
        </p:txBody>
      </p:sp>
      <p:sp>
        <p:nvSpPr>
          <p:cNvPr id="1581" name="Google Shape;1581;p81"/>
          <p:cNvSpPr txBox="1"/>
          <p:nvPr>
            <p:ph type="title"/>
          </p:nvPr>
        </p:nvSpPr>
        <p:spPr>
          <a:xfrm>
            <a:off x="713200" y="371525"/>
            <a:ext cx="4357800" cy="10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 of Implemented Features</a:t>
            </a:r>
            <a:endParaRPr/>
          </a:p>
        </p:txBody>
      </p:sp>
      <p:sp>
        <p:nvSpPr>
          <p:cNvPr id="1582" name="Google Shape;1582;p81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3" name="Google Shape;1583;p81" title="CookeeScreenRecordingA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891" y="0"/>
            <a:ext cx="23788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8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</a:t>
            </a:r>
            <a:endParaRPr/>
          </a:p>
        </p:txBody>
      </p:sp>
      <p:sp>
        <p:nvSpPr>
          <p:cNvPr id="1589" name="Google Shape;1589;p82"/>
          <p:cNvSpPr txBox="1"/>
          <p:nvPr>
            <p:ph idx="1" type="body"/>
          </p:nvPr>
        </p:nvSpPr>
        <p:spPr>
          <a:xfrm>
            <a:off x="713250" y="1487125"/>
            <a:ext cx="77175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82"/>
          <p:cNvSpPr txBox="1"/>
          <p:nvPr>
            <p:ph idx="1" type="body"/>
          </p:nvPr>
        </p:nvSpPr>
        <p:spPr>
          <a:xfrm>
            <a:off x="713250" y="1364850"/>
            <a:ext cx="7717500" cy="3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Major design changes complete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New changes will be made if coding limitations arise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Cookee rooms task is functional, some edits/additions to be made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MVP of tasks to be completed by Wednesday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Edits to be made Thursday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Report and Poster pending 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5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</p:txBody>
      </p:sp>
      <p:sp>
        <p:nvSpPr>
          <p:cNvPr id="1336" name="Google Shape;1336;p55"/>
          <p:cNvSpPr txBox="1"/>
          <p:nvPr>
            <p:ph idx="1" type="body"/>
          </p:nvPr>
        </p:nvSpPr>
        <p:spPr>
          <a:xfrm>
            <a:off x="1734600" y="1064525"/>
            <a:ext cx="5674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1. Heuristic evaluation results</a:t>
            </a:r>
            <a:endParaRPr sz="30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2. Overview of revised design </a:t>
            </a:r>
            <a:endParaRPr sz="30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3. Prototype implementation</a:t>
            </a:r>
            <a:endParaRPr sz="30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4. Demonstration of prototype</a:t>
            </a:r>
            <a:endParaRPr sz="30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5. Summary </a:t>
            </a:r>
            <a:endParaRPr sz="3000">
              <a:solidFill>
                <a:schemeClr val="accent2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6"/>
          <p:cNvSpPr txBox="1"/>
          <p:nvPr>
            <p:ph type="title"/>
          </p:nvPr>
        </p:nvSpPr>
        <p:spPr>
          <a:xfrm>
            <a:off x="823650" y="1557450"/>
            <a:ext cx="74967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Heuristic Evaluation Results</a:t>
            </a:r>
            <a:endParaRPr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5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</a:t>
            </a:r>
            <a:endParaRPr/>
          </a:p>
        </p:txBody>
      </p:sp>
      <p:sp>
        <p:nvSpPr>
          <p:cNvPr id="1347" name="Google Shape;1347;p57"/>
          <p:cNvSpPr txBox="1"/>
          <p:nvPr>
            <p:ph idx="1" type="body"/>
          </p:nvPr>
        </p:nvSpPr>
        <p:spPr>
          <a:xfrm>
            <a:off x="602725" y="1064525"/>
            <a:ext cx="73683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</a:t>
            </a: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</a:t>
            </a: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H3 User control and freedom / Severity 4 </a:t>
            </a:r>
            <a:r>
              <a:rPr lang="en" sz="1800">
                <a:solidFill>
                  <a:srgbClr val="000000"/>
                </a:solidFill>
              </a:rPr>
              <a:t>From the calendar screen I cannot add a new meal plan directly. This feels a bit restrictive and also doesn’t resemble a physical calendar that you can immediately add things to or take things away from. </a:t>
            </a:r>
            <a:r>
              <a:rPr b="1" lang="en" sz="1800">
                <a:solidFill>
                  <a:srgbClr val="000000"/>
                </a:solidFill>
                <a:highlight>
                  <a:srgbClr val="00FF00"/>
                </a:highlight>
                <a:latin typeface="Hammersmith One"/>
                <a:ea typeface="Hammersmith One"/>
                <a:cs typeface="Hammersmith One"/>
                <a:sym typeface="Hammersmith One"/>
              </a:rPr>
              <a:t>Fix: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 </a:t>
            </a:r>
            <a:r>
              <a:rPr lang="en" sz="1800">
                <a:solidFill>
                  <a:srgbClr val="000000"/>
                </a:solidFill>
              </a:rPr>
              <a:t>Add a way to create a new meal plan directly from the calendar view (as long as it doesn't mess with the other goals of the app)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3. H2: Match between the system and real world / Severity 4</a:t>
            </a:r>
            <a:r>
              <a:rPr b="1"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The hover feature in the calendar is a nice idea except it doesn’t really work on a mobile phone. The hardware doesn’t match with this feature. </a:t>
            </a:r>
            <a:r>
              <a:rPr b="1" lang="en" sz="1800">
                <a:solidFill>
                  <a:srgbClr val="000000"/>
                </a:solidFill>
                <a:highlight>
                  <a:srgbClr val="00FF00"/>
                </a:highlight>
                <a:latin typeface="Hammersmith One"/>
                <a:ea typeface="Hammersmith One"/>
                <a:cs typeface="Hammersmith One"/>
                <a:sym typeface="Hammersmith One"/>
              </a:rPr>
              <a:t>Fix:</a:t>
            </a:r>
            <a:r>
              <a:rPr lang="en" sz="1800">
                <a:solidFill>
                  <a:srgbClr val="000000"/>
                </a:solidFill>
              </a:rPr>
              <a:t> Change the hover feature to be a “click and hold” type of thing that expands the meal plan only when holding down on it.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5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</a:t>
            </a:r>
            <a:endParaRPr/>
          </a:p>
        </p:txBody>
      </p:sp>
      <p:sp>
        <p:nvSpPr>
          <p:cNvPr id="1353" name="Google Shape;1353;p58"/>
          <p:cNvSpPr txBox="1"/>
          <p:nvPr>
            <p:ph idx="1" type="body"/>
          </p:nvPr>
        </p:nvSpPr>
        <p:spPr>
          <a:xfrm>
            <a:off x="602725" y="1064525"/>
            <a:ext cx="73683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6. H3 User control and freedom/Severity 3</a:t>
            </a:r>
            <a:r>
              <a:rPr b="1"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Whole in the calendar view and viewing my meal plans I cannot click on the meal plan to expand it and show me more details or edit it. This makes that screen feel restrictive. 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Fix:</a:t>
            </a:r>
            <a:r>
              <a:rPr lang="en" sz="1800">
                <a:solidFill>
                  <a:srgbClr val="000000"/>
                </a:solidFill>
              </a:rPr>
              <a:t> Add a direct link to edit existing plans right in the calendar view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17. H7 Flexibility and efficiency of use/ Severity 3</a:t>
            </a:r>
            <a:r>
              <a:rPr b="1"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The cooking rooms aren’t searchable, even though there is a filter option. THis results in a fair amount of extra searching that could be quickly avoided using a search bar in conjunction with the filter. 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Fix:</a:t>
            </a:r>
            <a:r>
              <a:rPr lang="en" sz="1800">
                <a:solidFill>
                  <a:srgbClr val="000000"/>
                </a:solidFill>
              </a:rPr>
              <a:t> Add a search bar at the top of the Cookee rooms screen so that users can type the beginnings of a dish and see the relevant rooms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5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</a:t>
            </a:r>
            <a:endParaRPr/>
          </a:p>
        </p:txBody>
      </p:sp>
      <p:sp>
        <p:nvSpPr>
          <p:cNvPr id="1359" name="Google Shape;1359;p59"/>
          <p:cNvSpPr txBox="1"/>
          <p:nvPr>
            <p:ph idx="1" type="body"/>
          </p:nvPr>
        </p:nvSpPr>
        <p:spPr>
          <a:xfrm>
            <a:off x="602725" y="1064525"/>
            <a:ext cx="73683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21</a:t>
            </a: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H11 Accessible/ Severity 4 </a:t>
            </a:r>
            <a:r>
              <a:rPr lang="en" sz="1800">
                <a:solidFill>
                  <a:srgbClr val="000000"/>
                </a:solidFill>
              </a:rPr>
              <a:t>Users that cannot speak aren’t able to add things to the pantry because there is no manual method (no writing method). 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Fix:</a:t>
            </a:r>
            <a:r>
              <a:rPr lang="en" sz="1800">
                <a:solidFill>
                  <a:srgbClr val="000000"/>
                </a:solidFill>
              </a:rPr>
              <a:t> Add a way to add ingredients with the keyboard, and perhaps even suggest some common ones that are selectable so they don’t have to type everything out. Also provide a live-update suggestion bar as they type so they don’t have to type it all out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23</a:t>
            </a: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. H1 Visuality of System Status/ Severity 3</a:t>
            </a:r>
            <a:r>
              <a:rPr b="1"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While inside of the Cookee room there is no way to indicate which step you are on/have moved on. Users should be able to select which step they are on and update their friends along the way.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 Fix:</a:t>
            </a:r>
            <a:r>
              <a:rPr lang="en" sz="1800">
                <a:solidFill>
                  <a:srgbClr val="000000"/>
                </a:solidFill>
              </a:rPr>
              <a:t> when you first join, step #1 will be highlighted and its details will be opened. When you click on step #2 it will highlight it, open it, and  move your status to that one.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6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</a:t>
            </a:r>
            <a:endParaRPr/>
          </a:p>
        </p:txBody>
      </p:sp>
      <p:sp>
        <p:nvSpPr>
          <p:cNvPr id="1365" name="Google Shape;1365;p60"/>
          <p:cNvSpPr txBox="1"/>
          <p:nvPr>
            <p:ph idx="1" type="body"/>
          </p:nvPr>
        </p:nvSpPr>
        <p:spPr>
          <a:xfrm>
            <a:off x="602725" y="1064525"/>
            <a:ext cx="7368300" cy="31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25. H2 Match Between System and the Real World / Severity 3</a:t>
            </a:r>
            <a:r>
              <a:rPr b="1" lang="en" sz="1800">
                <a:solidFill>
                  <a:srgbClr val="000000"/>
                </a:solidFill>
                <a:highlight>
                  <a:srgbClr val="FF9900"/>
                </a:highlight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" sz="1800">
                <a:solidFill>
                  <a:srgbClr val="000000"/>
                </a:solidFill>
              </a:rPr>
              <a:t>The concept of a Cookee room is not intuitive to users (who is inside them and what happens within them?). 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Fix: </a:t>
            </a:r>
            <a:r>
              <a:rPr lang="en" sz="1800">
                <a:solidFill>
                  <a:srgbClr val="000000"/>
                </a:solidFill>
              </a:rPr>
              <a:t>Add a short explanation for what a Cookee room is during the onboarding process.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26. H3 User Control and Freedom / Severity 3</a:t>
            </a:r>
            <a:r>
              <a:rPr b="1"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While adding ingredients to the pantry, there is no way to edit or delete the added ingredients. </a:t>
            </a:r>
            <a:r>
              <a:rPr lang="en" sz="1800">
                <a:solidFill>
                  <a:srgbClr val="000000"/>
                </a:solidFill>
                <a:highlight>
                  <a:srgbClr val="00FF00"/>
                </a:highlight>
              </a:rPr>
              <a:t>Fix:</a:t>
            </a:r>
            <a:r>
              <a:rPr lang="en" sz="1800">
                <a:solidFill>
                  <a:srgbClr val="000000"/>
                </a:solidFill>
              </a:rPr>
              <a:t> After the Cookee stops recording, users should be allowed to edit the ingredients.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