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Varela Round"/>
      <p:regular r:id="rId36"/>
    </p:embeddedFont>
    <p:embeddedFont>
      <p:font typeface="Quicksand"/>
      <p:regular r:id="rId37"/>
      <p:bold r:id="rId38"/>
    </p:embeddedFont>
    <p:embeddedFont>
      <p:font typeface="Shadows Into Light"/>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Quicksand-regular.fntdata"/><Relationship Id="rId14" Type="http://schemas.openxmlformats.org/officeDocument/2006/relationships/slide" Target="slides/slide10.xml"/><Relationship Id="rId36" Type="http://schemas.openxmlformats.org/officeDocument/2006/relationships/font" Target="fonts/VarelaRound-regular.fntdata"/><Relationship Id="rId17" Type="http://schemas.openxmlformats.org/officeDocument/2006/relationships/slide" Target="slides/slide13.xml"/><Relationship Id="rId39" Type="http://schemas.openxmlformats.org/officeDocument/2006/relationships/font" Target="fonts/ShadowsIntoLight-regular.fntdata"/><Relationship Id="rId16" Type="http://schemas.openxmlformats.org/officeDocument/2006/relationships/slide" Target="slides/slide12.xml"/><Relationship Id="rId38" Type="http://schemas.openxmlformats.org/officeDocument/2006/relationships/font" Target="fonts/Quicksan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12dd7a3a6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12dd7a3a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3125015da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3125015d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added collaboration rating features 3 data entry points: overall collaboration, </a:t>
            </a:r>
            <a:r>
              <a:rPr lang="en"/>
              <a:t>productivity</a:t>
            </a:r>
            <a:r>
              <a:rPr lang="en"/>
              <a:t>, and </a:t>
            </a:r>
            <a:r>
              <a:rPr lang="en"/>
              <a:t>communication</a:t>
            </a:r>
            <a:r>
              <a:rPr lang="en"/>
              <a:t>. These anonymous insights are used to aggregate how the team is feeling across a variety of areas on a given day. In addition, the team journal view has been enhanced for a better </a:t>
            </a:r>
            <a:r>
              <a:rPr lang="en"/>
              <a:t>viewing</a:t>
            </a:r>
            <a:r>
              <a:rPr lang="en"/>
              <a:t> experience. Users are able to click on each entry to expand it into its full form.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51d322c9d_4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51d322c9d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are given more scaffolding during the feedback-giving process; pre-filled templates and prompts are </a:t>
            </a:r>
            <a:r>
              <a:rPr lang="en"/>
              <a:t>available for them to choose from.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2dd7a3a69_0_2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2dd7a3a6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2dd7a3a69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2dd7a3a69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3125015da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3125015d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3125015d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3125015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user testing of the first prototype, these goals were largely met. The med-fi prototype seeks to streamline some of the robustness issues regarding journal entry creation as well as </a:t>
            </a:r>
            <a:r>
              <a:rPr lang="en"/>
              <a:t>increased</a:t>
            </a:r>
            <a:r>
              <a:rPr lang="en"/>
              <a:t> options (flexibility) for how they would like to enter the journal.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2dd7a3a69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2dd7a3a6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3125015da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3125015d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3125015da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3125015d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13125015da_0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13125015d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2dd7a3a69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2dd7a3a6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51d322c9d_4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51d322c9d_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13125015da_0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13125015d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Usability is improved due the emoji feature on the calendar that gives a quick glimpse into team dynamics.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151d322c9d_4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151d322c9d_4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Usability is improved due the emoji feature on the calendar that gives a quick glimpse into team dynamics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13125015da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13125015d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med-fi prototype now includes the ability to create an account and add a new team journal from a code </a:t>
            </a:r>
            <a:r>
              <a:rPr lang="en"/>
              <a:t>generated</a:t>
            </a:r>
            <a:r>
              <a:rPr lang="en"/>
              <a:t> by the facilitator. Team members are able to choose from a variety of prompts in each category before choosing their mode of entry. After team members have </a:t>
            </a:r>
            <a:r>
              <a:rPr lang="en"/>
              <a:t>written</a:t>
            </a:r>
            <a:r>
              <a:rPr lang="en"/>
              <a:t> their journal, they are now prompted to provide data on three metrics (communication, productivity, and overall collaboration) that are aggregated for the team statistics page. The last page of the flow enables users to see the team’s journal for the day and click on an entry to expand it into its full form.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3125015da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13125015d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flow, facilitators sign in, choose one of the their team’s journals, and give </a:t>
            </a:r>
            <a:r>
              <a:rPr lang="en"/>
              <a:t>feedback on the latest entry. The med-fi prototype expands options for feedback, with templates for a variety of categories, words of affirmation, or the ability to freewrite the feedback. The last slide also makes it more clear that the feedback has been successfully submitted.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12dd7a3a69_0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12dd7a3a6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1446792461_1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1446792461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Quicksand"/>
                <a:ea typeface="Quicksand"/>
                <a:cs typeface="Quicksand"/>
                <a:sym typeface="Quicksand"/>
              </a:rPr>
              <a:t>Given this is a self-paced click-through Figma prototype, there is no need to implement Wizard of Oz features that require another human to control the system. That being said, due to user entry limitations on Figma, there are several hard-coded items in the prototype that users should be aware of. These features were hard-coded so that users could simulate the journal creation/entry and feedback-giving flows without having to input any original content themselves.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1446792461_1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144679246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446792461_1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144679246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2dd7a3a69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2dd7a3a6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1446792461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144679246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1446792461_1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144679246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2dd7a3a69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2dd7a3a6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2dd7a3a69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2dd7a3a6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3125015da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3125015d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446792461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44679246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3125015d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3125015d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med-fi view, the calendar function is improved by clarifying where teams have or do not have entries. In addition, the emojis give a quick summary of how the team felt on a given day.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1630650" y="1991813"/>
            <a:ext cx="58827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p:txBody>
      </p:sp>
      <p:sp>
        <p:nvSpPr>
          <p:cNvPr id="12" name="Google Shape;12;p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15" name="Google Shape;15;p3"/>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
        <p:nvSpPr>
          <p:cNvPr id="16" name="Google Shape;16;p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19" name="Google Shape;19;p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2"/>
                </a:solidFill>
                <a:latin typeface="Varela Round"/>
                <a:ea typeface="Varela Round"/>
                <a:cs typeface="Varela Round"/>
                <a:sym typeface="Varela Round"/>
              </a:rPr>
              <a:t>“</a:t>
            </a:r>
            <a:endParaRPr sz="9600">
              <a:solidFill>
                <a:schemeClr val="dk2"/>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chemeClr val="dk2"/>
            </a:solidFill>
            <a:prstDash val="solid"/>
            <a:round/>
            <a:headEnd len="med" w="med" type="none"/>
            <a:tailEnd len="med" w="med" type="none"/>
          </a:ln>
        </p:spPr>
      </p:sp>
      <p:sp>
        <p:nvSpPr>
          <p:cNvPr id="21" name="Google Shape;21;p4"/>
          <p:cNvSpPr/>
          <p:nvPr/>
        </p:nvSpPr>
        <p:spPr>
          <a:xfrm>
            <a:off x="4046425" y="1113850"/>
            <a:ext cx="1051090" cy="976914"/>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chemeClr val="dk2"/>
            </a:solidFill>
            <a:prstDash val="solid"/>
            <a:round/>
            <a:headEnd len="med" w="med" type="none"/>
            <a:tailEnd len="med" w="med" type="none"/>
          </a:ln>
        </p:spPr>
      </p:sp>
      <p:sp>
        <p:nvSpPr>
          <p:cNvPr id="22" name="Google Shape;22;p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a:spcBef>
                <a:spcPts val="0"/>
              </a:spcBef>
              <a:spcAft>
                <a:spcPts val="0"/>
              </a:spcAft>
              <a:buClr>
                <a:srgbClr val="979CB8"/>
              </a:buClr>
              <a:buSzPts val="2600"/>
              <a:buNone/>
              <a:defRPr>
                <a:solidFill>
                  <a:srgbClr val="979CB8"/>
                </a:solidFill>
              </a:defRPr>
            </a:lvl1pPr>
            <a:lvl2pPr lvl="1">
              <a:spcBef>
                <a:spcPts val="0"/>
              </a:spcBef>
              <a:spcAft>
                <a:spcPts val="0"/>
              </a:spcAft>
              <a:buClr>
                <a:srgbClr val="979CB8"/>
              </a:buClr>
              <a:buSzPts val="2600"/>
              <a:buNone/>
              <a:defRPr>
                <a:solidFill>
                  <a:srgbClr val="979CB8"/>
                </a:solidFill>
              </a:defRPr>
            </a:lvl2pPr>
            <a:lvl3pPr lvl="2">
              <a:spcBef>
                <a:spcPts val="0"/>
              </a:spcBef>
              <a:spcAft>
                <a:spcPts val="0"/>
              </a:spcAft>
              <a:buClr>
                <a:srgbClr val="979CB8"/>
              </a:buClr>
              <a:buSzPts val="2600"/>
              <a:buNone/>
              <a:defRPr>
                <a:solidFill>
                  <a:srgbClr val="979CB8"/>
                </a:solidFill>
              </a:defRPr>
            </a:lvl3pPr>
            <a:lvl4pPr lvl="3">
              <a:spcBef>
                <a:spcPts val="0"/>
              </a:spcBef>
              <a:spcAft>
                <a:spcPts val="0"/>
              </a:spcAft>
              <a:buClr>
                <a:srgbClr val="979CB8"/>
              </a:buClr>
              <a:buSzPts val="2600"/>
              <a:buNone/>
              <a:defRPr>
                <a:solidFill>
                  <a:srgbClr val="979CB8"/>
                </a:solidFill>
              </a:defRPr>
            </a:lvl4pPr>
            <a:lvl5pPr lvl="4">
              <a:spcBef>
                <a:spcPts val="0"/>
              </a:spcBef>
              <a:spcAft>
                <a:spcPts val="0"/>
              </a:spcAft>
              <a:buClr>
                <a:srgbClr val="979CB8"/>
              </a:buClr>
              <a:buSzPts val="2600"/>
              <a:buNone/>
              <a:defRPr>
                <a:solidFill>
                  <a:srgbClr val="979CB8"/>
                </a:solidFill>
              </a:defRPr>
            </a:lvl5pPr>
            <a:lvl6pPr lvl="5">
              <a:spcBef>
                <a:spcPts val="0"/>
              </a:spcBef>
              <a:spcAft>
                <a:spcPts val="0"/>
              </a:spcAft>
              <a:buClr>
                <a:srgbClr val="979CB8"/>
              </a:buClr>
              <a:buSzPts val="2600"/>
              <a:buNone/>
              <a:defRPr>
                <a:solidFill>
                  <a:srgbClr val="979CB8"/>
                </a:solidFill>
              </a:defRPr>
            </a:lvl6pPr>
            <a:lvl7pPr lvl="6">
              <a:spcBef>
                <a:spcPts val="0"/>
              </a:spcBef>
              <a:spcAft>
                <a:spcPts val="0"/>
              </a:spcAft>
              <a:buClr>
                <a:srgbClr val="979CB8"/>
              </a:buClr>
              <a:buSzPts val="2600"/>
              <a:buNone/>
              <a:defRPr>
                <a:solidFill>
                  <a:srgbClr val="979CB8"/>
                </a:solidFill>
              </a:defRPr>
            </a:lvl7pPr>
            <a:lvl8pPr lvl="7">
              <a:spcBef>
                <a:spcPts val="0"/>
              </a:spcBef>
              <a:spcAft>
                <a:spcPts val="0"/>
              </a:spcAft>
              <a:buClr>
                <a:srgbClr val="979CB8"/>
              </a:buClr>
              <a:buSzPts val="2600"/>
              <a:buNone/>
              <a:defRPr>
                <a:solidFill>
                  <a:srgbClr val="979CB8"/>
                </a:solidFill>
              </a:defRPr>
            </a:lvl8pPr>
            <a:lvl9pPr lvl="8">
              <a:spcBef>
                <a:spcPts val="0"/>
              </a:spcBef>
              <a:spcAft>
                <a:spcPts val="0"/>
              </a:spcAft>
              <a:buClr>
                <a:srgbClr val="979CB8"/>
              </a:buClr>
              <a:buSzPts val="2600"/>
              <a:buNone/>
              <a:defRPr>
                <a:solidFill>
                  <a:srgbClr val="979CB8"/>
                </a:solidFill>
              </a:defRPr>
            </a:lvl9pPr>
          </a:lstStyle>
          <a:p/>
        </p:txBody>
      </p:sp>
      <p:sp>
        <p:nvSpPr>
          <p:cNvPr id="25" name="Google Shape;25;p5"/>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6" name="Google Shape;26;p5"/>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27" name="Google Shape;27;p5"/>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28" name="Google Shape;28;p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idx="1" type="body"/>
          </p:nvPr>
        </p:nvSpPr>
        <p:spPr>
          <a:xfrm>
            <a:off x="1109975" y="1373588"/>
            <a:ext cx="3266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 name="Google Shape;31;p6"/>
          <p:cNvSpPr txBox="1"/>
          <p:nvPr>
            <p:ph idx="2" type="body"/>
          </p:nvPr>
        </p:nvSpPr>
        <p:spPr>
          <a:xfrm>
            <a:off x="4915550" y="1373588"/>
            <a:ext cx="3155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2" name="Google Shape;32;p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33" name="Google Shape;33;p6"/>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34" name="Google Shape;34;p6"/>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35" name="Google Shape;35;p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sp>
        <p:nvSpPr>
          <p:cNvPr id="37" name="Google Shape;37;p7"/>
          <p:cNvSpPr txBox="1"/>
          <p:nvPr>
            <p:ph idx="1" type="body"/>
          </p:nvPr>
        </p:nvSpPr>
        <p:spPr>
          <a:xfrm>
            <a:off x="10148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2" type="body"/>
          </p:nvPr>
        </p:nvSpPr>
        <p:spPr>
          <a:xfrm>
            <a:off x="34299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3" type="body"/>
          </p:nvPr>
        </p:nvSpPr>
        <p:spPr>
          <a:xfrm>
            <a:off x="58450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1" name="Google Shape;41;p7"/>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2" name="Google Shape;42;p7"/>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3" name="Google Shape;43;p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6" name="Google Shape;46;p8"/>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7" name="Google Shape;47;p8"/>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8" name="Google Shape;48;p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9"/>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Clr>
                <a:srgbClr val="979CB8"/>
              </a:buClr>
              <a:buSzPts val="1600"/>
              <a:buNone/>
              <a:defRPr sz="1600">
                <a:solidFill>
                  <a:srgbClr val="979CB8"/>
                </a:solidFill>
              </a:defRPr>
            </a:lvl1pPr>
          </a:lstStyle>
          <a:p/>
        </p:txBody>
      </p:sp>
      <p:sp>
        <p:nvSpPr>
          <p:cNvPr id="51" name="Google Shape;51;p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824550" y="593531"/>
            <a:ext cx="7547700" cy="6828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p:txBody>
      </p:sp>
      <p:sp>
        <p:nvSpPr>
          <p:cNvPr id="8" name="Google Shape;8;p1"/>
          <p:cNvSpPr txBox="1"/>
          <p:nvPr>
            <p:ph idx="1" type="body"/>
          </p:nvPr>
        </p:nvSpPr>
        <p:spPr>
          <a:xfrm>
            <a:off x="1070325" y="1438988"/>
            <a:ext cx="7056300" cy="3062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indent="-381000" lvl="1" marL="914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indent="-381000" lvl="2" marL="1371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indent="-381000" lvl="3" marL="1828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indent="-381000" lvl="4" marL="2286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indent="-381000" lvl="5" marL="27432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indent="-381000" lvl="6" marL="3200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indent="-381000" lvl="7" marL="3657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indent="-381000" lvl="8" marL="4114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p:txBody>
      </p:sp>
      <p:sp>
        <p:nvSpPr>
          <p:cNvPr id="9" name="Google Shape;9;p1"/>
          <p:cNvSpPr txBox="1"/>
          <p:nvPr>
            <p:ph idx="12" type="sldNum"/>
          </p:nvPr>
        </p:nvSpPr>
        <p:spPr>
          <a:xfrm>
            <a:off x="4348076" y="4726751"/>
            <a:ext cx="548700" cy="299100"/>
          </a:xfrm>
          <a:prstGeom prst="rect">
            <a:avLst/>
          </a:prstGeom>
          <a:noFill/>
          <a:ln>
            <a:noFill/>
          </a:ln>
        </p:spPr>
        <p:txBody>
          <a:bodyPr anchorCtr="0" anchor="t" bIns="91425" lIns="91425" spcFirstLastPara="1" rIns="91425" wrap="square" tIns="91425">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8.jpg"/><Relationship Id="rId5"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31.png"/><Relationship Id="rId6"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27.png"/></Relationships>
</file>

<file path=ppt/slides/_rels/slide2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0.png"/><Relationship Id="rId13" Type="http://schemas.openxmlformats.org/officeDocument/2006/relationships/image" Target="../media/image38.png"/><Relationship Id="rId12" Type="http://schemas.openxmlformats.org/officeDocument/2006/relationships/image" Target="../media/image40.png"/><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2.png"/><Relationship Id="rId14" Type="http://schemas.openxmlformats.org/officeDocument/2006/relationships/image" Target="../media/image37.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6.png"/><Relationship Id="rId8" Type="http://schemas.openxmlformats.org/officeDocument/2006/relationships/image" Target="../media/image33.png"/></Relationships>
</file>

<file path=ppt/slides/_rels/slide24.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3.png"/><Relationship Id="rId12" Type="http://schemas.openxmlformats.org/officeDocument/2006/relationships/image" Target="../media/image45.png"/><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9.png"/><Relationship Id="rId9" Type="http://schemas.openxmlformats.org/officeDocument/2006/relationships/image" Target="../media/image42.png"/><Relationship Id="rId5" Type="http://schemas.openxmlformats.org/officeDocument/2006/relationships/image" Target="../media/image21.png"/><Relationship Id="rId6" Type="http://schemas.openxmlformats.org/officeDocument/2006/relationships/image" Target="../media/image41.png"/><Relationship Id="rId7" Type="http://schemas.openxmlformats.org/officeDocument/2006/relationships/image" Target="../media/image22.png"/><Relationship Id="rId8"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7" name="Shape 57"/>
        <p:cNvGrpSpPr/>
        <p:nvPr/>
      </p:nvGrpSpPr>
      <p:grpSpPr>
        <a:xfrm>
          <a:off x="0" y="0"/>
          <a:ext cx="0" cy="0"/>
          <a:chOff x="0" y="0"/>
          <a:chExt cx="0" cy="0"/>
        </a:xfrm>
      </p:grpSpPr>
      <p:sp>
        <p:nvSpPr>
          <p:cNvPr id="58" name="Google Shape;58;p11"/>
          <p:cNvSpPr/>
          <p:nvPr/>
        </p:nvSpPr>
        <p:spPr>
          <a:xfrm>
            <a:off x="1241913" y="2157576"/>
            <a:ext cx="2533580" cy="31152"/>
          </a:xfrm>
          <a:custGeom>
            <a:rect b="b" l="l" r="r" t="t"/>
            <a:pathLst>
              <a:path extrusionOk="0" h="1657" w="127108">
                <a:moveTo>
                  <a:pt x="0" y="1657"/>
                </a:moveTo>
                <a:cubicBezTo>
                  <a:pt x="42250" y="-1532"/>
                  <a:pt x="84738" y="1008"/>
                  <a:pt x="127108" y="1008"/>
                </a:cubicBezTo>
              </a:path>
            </a:pathLst>
          </a:custGeom>
          <a:noFill/>
          <a:ln cap="flat" cmpd="sng" w="9525">
            <a:solidFill>
              <a:srgbClr val="FFFFFF"/>
            </a:solidFill>
            <a:prstDash val="solid"/>
            <a:round/>
            <a:headEnd len="med" w="med" type="none"/>
            <a:tailEnd len="med" w="med" type="none"/>
          </a:ln>
        </p:spPr>
      </p:sp>
      <p:pic>
        <p:nvPicPr>
          <p:cNvPr id="59" name="Google Shape;59;p11"/>
          <p:cNvPicPr preferRelativeResize="0"/>
          <p:nvPr/>
        </p:nvPicPr>
        <p:blipFill>
          <a:blip r:embed="rId3">
            <a:alphaModFix/>
          </a:blip>
          <a:stretch>
            <a:fillRect/>
          </a:stretch>
        </p:blipFill>
        <p:spPr>
          <a:xfrm>
            <a:off x="774625" y="1309725"/>
            <a:ext cx="3468125" cy="1016000"/>
          </a:xfrm>
          <a:prstGeom prst="rect">
            <a:avLst/>
          </a:prstGeom>
          <a:noFill/>
          <a:ln>
            <a:noFill/>
          </a:ln>
        </p:spPr>
      </p:pic>
      <p:pic>
        <p:nvPicPr>
          <p:cNvPr id="60" name="Google Shape;60;p11"/>
          <p:cNvPicPr preferRelativeResize="0"/>
          <p:nvPr/>
        </p:nvPicPr>
        <p:blipFill>
          <a:blip r:embed="rId4">
            <a:alphaModFix/>
          </a:blip>
          <a:stretch>
            <a:fillRect/>
          </a:stretch>
        </p:blipFill>
        <p:spPr>
          <a:xfrm>
            <a:off x="798950" y="3042300"/>
            <a:ext cx="3419475" cy="209550"/>
          </a:xfrm>
          <a:prstGeom prst="rect">
            <a:avLst/>
          </a:prstGeom>
          <a:noFill/>
          <a:ln>
            <a:noFill/>
          </a:ln>
        </p:spPr>
      </p:pic>
      <p:pic>
        <p:nvPicPr>
          <p:cNvPr id="61" name="Google Shape;61;p11"/>
          <p:cNvPicPr preferRelativeResize="0"/>
          <p:nvPr/>
        </p:nvPicPr>
        <p:blipFill>
          <a:blip r:embed="rId5">
            <a:alphaModFix/>
          </a:blip>
          <a:stretch>
            <a:fillRect/>
          </a:stretch>
        </p:blipFill>
        <p:spPr>
          <a:xfrm>
            <a:off x="1251388" y="2748875"/>
            <a:ext cx="2514600" cy="209550"/>
          </a:xfrm>
          <a:prstGeom prst="rect">
            <a:avLst/>
          </a:prstGeom>
          <a:noFill/>
          <a:ln>
            <a:noFill/>
          </a:ln>
        </p:spPr>
      </p:pic>
      <p:sp>
        <p:nvSpPr>
          <p:cNvPr id="62" name="Google Shape;62;p11"/>
          <p:cNvSpPr txBox="1"/>
          <p:nvPr/>
        </p:nvSpPr>
        <p:spPr>
          <a:xfrm>
            <a:off x="5037475" y="1909825"/>
            <a:ext cx="3419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Varela Round"/>
                <a:ea typeface="Varela Round"/>
                <a:cs typeface="Varela Round"/>
                <a:sym typeface="Varela Round"/>
              </a:rPr>
              <a:t>Med-Fi </a:t>
            </a:r>
            <a:r>
              <a:rPr lang="en" sz="2900">
                <a:latin typeface="Varela Round"/>
                <a:ea typeface="Varela Round"/>
                <a:cs typeface="Varela Round"/>
                <a:sym typeface="Varela Round"/>
              </a:rPr>
              <a:t>Prototype</a:t>
            </a:r>
            <a:endParaRPr sz="2900">
              <a:latin typeface="Varela Round"/>
              <a:ea typeface="Varela Round"/>
              <a:cs typeface="Varela Round"/>
              <a:sym typeface="Varela Round"/>
            </a:endParaRPr>
          </a:p>
        </p:txBody>
      </p:sp>
      <p:sp>
        <p:nvSpPr>
          <p:cNvPr id="63" name="Google Shape;63;p11"/>
          <p:cNvSpPr txBox="1"/>
          <p:nvPr/>
        </p:nvSpPr>
        <p:spPr>
          <a:xfrm>
            <a:off x="572275" y="3909675"/>
            <a:ext cx="4276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Varela Round"/>
                <a:ea typeface="Varela Round"/>
                <a:cs typeface="Varela Round"/>
                <a:sym typeface="Varela Round"/>
              </a:rPr>
              <a:t>Kelly C., Zander L., Sam S., &amp; Ben T. </a:t>
            </a:r>
            <a:endParaRPr sz="1200">
              <a:latin typeface="Varela Round"/>
              <a:ea typeface="Varela Round"/>
              <a:cs typeface="Varela Round"/>
              <a:sym typeface="Varela Round"/>
            </a:endParaRPr>
          </a:p>
          <a:p>
            <a:pPr indent="0" lvl="0" marL="0" rtl="0" algn="l">
              <a:spcBef>
                <a:spcPts val="0"/>
              </a:spcBef>
              <a:spcAft>
                <a:spcPts val="0"/>
              </a:spcAft>
              <a:buNone/>
            </a:pPr>
            <a:r>
              <a:rPr lang="en" sz="1200">
                <a:latin typeface="Varela Round"/>
                <a:ea typeface="Varela Round"/>
                <a:cs typeface="Varela Round"/>
                <a:sym typeface="Varela Round"/>
              </a:rPr>
              <a:t>CS147 Winter 2022</a:t>
            </a:r>
            <a:endParaRPr sz="1200">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Moderate</a:t>
            </a:r>
            <a:r>
              <a:rPr lang="en"/>
              <a:t> Task</a:t>
            </a:r>
            <a:endParaRPr/>
          </a:p>
        </p:txBody>
      </p:sp>
      <p:sp>
        <p:nvSpPr>
          <p:cNvPr id="139" name="Google Shape;139;p2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0" name="Google Shape;140;p20"/>
          <p:cNvPicPr preferRelativeResize="0"/>
          <p:nvPr/>
        </p:nvPicPr>
        <p:blipFill>
          <a:blip r:embed="rId3">
            <a:alphaModFix/>
          </a:blip>
          <a:stretch>
            <a:fillRect/>
          </a:stretch>
        </p:blipFill>
        <p:spPr>
          <a:xfrm>
            <a:off x="875300" y="1457650"/>
            <a:ext cx="5539876" cy="1295725"/>
          </a:xfrm>
          <a:prstGeom prst="rect">
            <a:avLst/>
          </a:prstGeom>
          <a:noFill/>
          <a:ln>
            <a:noFill/>
          </a:ln>
        </p:spPr>
      </p:pic>
      <p:sp>
        <p:nvSpPr>
          <p:cNvPr id="141" name="Google Shape;141;p20"/>
          <p:cNvSpPr txBox="1"/>
          <p:nvPr/>
        </p:nvSpPr>
        <p:spPr>
          <a:xfrm>
            <a:off x="716375" y="1171850"/>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Low-fi Storyboard</a:t>
            </a:r>
            <a:endParaRPr sz="1000">
              <a:solidFill>
                <a:srgbClr val="505670"/>
              </a:solidFill>
              <a:latin typeface="Varela Round"/>
              <a:ea typeface="Varela Round"/>
              <a:cs typeface="Varela Round"/>
              <a:sym typeface="Varela Round"/>
            </a:endParaRPr>
          </a:p>
        </p:txBody>
      </p:sp>
      <p:pic>
        <p:nvPicPr>
          <p:cNvPr id="142" name="Google Shape;142;p20"/>
          <p:cNvPicPr preferRelativeResize="0"/>
          <p:nvPr/>
        </p:nvPicPr>
        <p:blipFill>
          <a:blip r:embed="rId4">
            <a:alphaModFix/>
          </a:blip>
          <a:stretch>
            <a:fillRect/>
          </a:stretch>
        </p:blipFill>
        <p:spPr>
          <a:xfrm>
            <a:off x="815675" y="3169388"/>
            <a:ext cx="7108076" cy="1468125"/>
          </a:xfrm>
          <a:prstGeom prst="rect">
            <a:avLst/>
          </a:prstGeom>
          <a:noFill/>
          <a:ln>
            <a:noFill/>
          </a:ln>
        </p:spPr>
      </p:pic>
      <p:sp>
        <p:nvSpPr>
          <p:cNvPr id="143" name="Google Shape;143;p20"/>
          <p:cNvSpPr txBox="1"/>
          <p:nvPr/>
        </p:nvSpPr>
        <p:spPr>
          <a:xfrm>
            <a:off x="694025" y="2926025"/>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Med</a:t>
            </a:r>
            <a:r>
              <a:rPr lang="en" sz="1000">
                <a:solidFill>
                  <a:srgbClr val="505670"/>
                </a:solidFill>
                <a:latin typeface="Varela Round"/>
                <a:ea typeface="Varela Round"/>
                <a:cs typeface="Varela Round"/>
                <a:sym typeface="Varela Round"/>
              </a:rPr>
              <a:t>-fi Storyboard</a:t>
            </a:r>
            <a:endParaRPr sz="1000">
              <a:solidFill>
                <a:srgbClr val="505670"/>
              </a:solidFill>
              <a:latin typeface="Varela Round"/>
              <a:ea typeface="Varela Round"/>
              <a:cs typeface="Varela Round"/>
              <a:sym typeface="Varela Round"/>
            </a:endParaRPr>
          </a:p>
        </p:txBody>
      </p:sp>
      <p:sp>
        <p:nvSpPr>
          <p:cNvPr id="144" name="Google Shape;144;p20"/>
          <p:cNvSpPr txBox="1"/>
          <p:nvPr/>
        </p:nvSpPr>
        <p:spPr>
          <a:xfrm>
            <a:off x="6415175" y="1128063"/>
            <a:ext cx="20286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The moderate task is for users to </a:t>
            </a:r>
            <a:r>
              <a:rPr b="1" lang="en" sz="1000">
                <a:solidFill>
                  <a:srgbClr val="FF9900"/>
                </a:solidFill>
                <a:latin typeface="Varela Round"/>
                <a:ea typeface="Varela Round"/>
                <a:cs typeface="Varela Round"/>
                <a:sym typeface="Varela Round"/>
              </a:rPr>
              <a:t>submit a journal entry and view team’s </a:t>
            </a:r>
            <a:r>
              <a:rPr b="1" lang="en" sz="1000">
                <a:solidFill>
                  <a:srgbClr val="FF9900"/>
                </a:solidFill>
                <a:latin typeface="Varela Round"/>
                <a:ea typeface="Varela Round"/>
                <a:cs typeface="Varela Round"/>
                <a:sym typeface="Varela Round"/>
              </a:rPr>
              <a:t>journy on that day</a:t>
            </a:r>
            <a:r>
              <a:rPr lang="en" sz="1000">
                <a:solidFill>
                  <a:srgbClr val="505670"/>
                </a:solidFill>
                <a:latin typeface="Varela Round"/>
                <a:ea typeface="Varela Round"/>
                <a:cs typeface="Varela Round"/>
                <a:sym typeface="Varela Round"/>
              </a:rPr>
              <a:t>. </a:t>
            </a:r>
            <a:endParaRPr sz="1000">
              <a:solidFill>
                <a:srgbClr val="505670"/>
              </a:solidFill>
              <a:latin typeface="Varela Round"/>
              <a:ea typeface="Varela Round"/>
              <a:cs typeface="Varela Round"/>
              <a:sym typeface="Varela Round"/>
            </a:endParaRPr>
          </a:p>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Changes we’ve made include:</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Users select which team journal prior to </a:t>
            </a:r>
            <a:r>
              <a:rPr lang="en" sz="1000">
                <a:solidFill>
                  <a:srgbClr val="505670"/>
                </a:solidFill>
                <a:latin typeface="Varela Round"/>
                <a:ea typeface="Varela Round"/>
                <a:cs typeface="Varela Round"/>
                <a:sym typeface="Varela Round"/>
              </a:rPr>
              <a:t>creating a new journal</a:t>
            </a:r>
            <a:r>
              <a:rPr lang="en" sz="1000">
                <a:solidFill>
                  <a:srgbClr val="505670"/>
                </a:solidFill>
                <a:latin typeface="Varela Round"/>
                <a:ea typeface="Varela Round"/>
                <a:cs typeface="Varela Round"/>
                <a:sym typeface="Varela Round"/>
              </a:rPr>
              <a:t>. </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A collaboration rating has been added as a part of journaling.</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Pick which prompt to write about</a:t>
            </a:r>
            <a:endParaRPr sz="1000">
              <a:solidFill>
                <a:srgbClr val="505670"/>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Complex Task</a:t>
            </a:r>
            <a:endParaRPr/>
          </a:p>
        </p:txBody>
      </p:sp>
      <p:sp>
        <p:nvSpPr>
          <p:cNvPr id="150" name="Google Shape;150;p2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1" name="Google Shape;151;p21"/>
          <p:cNvPicPr preferRelativeResize="0"/>
          <p:nvPr/>
        </p:nvPicPr>
        <p:blipFill>
          <a:blip r:embed="rId3">
            <a:alphaModFix/>
          </a:blip>
          <a:stretch>
            <a:fillRect/>
          </a:stretch>
        </p:blipFill>
        <p:spPr>
          <a:xfrm>
            <a:off x="365388" y="3085500"/>
            <a:ext cx="8466427" cy="1546125"/>
          </a:xfrm>
          <a:prstGeom prst="rect">
            <a:avLst/>
          </a:prstGeom>
          <a:noFill/>
          <a:ln>
            <a:noFill/>
          </a:ln>
        </p:spPr>
      </p:pic>
      <p:pic>
        <p:nvPicPr>
          <p:cNvPr id="152" name="Google Shape;152;p21"/>
          <p:cNvPicPr preferRelativeResize="0"/>
          <p:nvPr/>
        </p:nvPicPr>
        <p:blipFill>
          <a:blip r:embed="rId4">
            <a:alphaModFix/>
          </a:blip>
          <a:stretch>
            <a:fillRect/>
          </a:stretch>
        </p:blipFill>
        <p:spPr>
          <a:xfrm>
            <a:off x="1393650" y="1406050"/>
            <a:ext cx="3439575" cy="1397325"/>
          </a:xfrm>
          <a:prstGeom prst="rect">
            <a:avLst/>
          </a:prstGeom>
          <a:noFill/>
          <a:ln>
            <a:noFill/>
          </a:ln>
        </p:spPr>
      </p:pic>
      <p:sp>
        <p:nvSpPr>
          <p:cNvPr id="153" name="Google Shape;153;p21"/>
          <p:cNvSpPr txBox="1"/>
          <p:nvPr/>
        </p:nvSpPr>
        <p:spPr>
          <a:xfrm>
            <a:off x="708425" y="1116150"/>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Low-fi Storyboard</a:t>
            </a:r>
            <a:endParaRPr sz="1000">
              <a:solidFill>
                <a:srgbClr val="505670"/>
              </a:solidFill>
              <a:latin typeface="Varela Round"/>
              <a:ea typeface="Varela Round"/>
              <a:cs typeface="Varela Round"/>
              <a:sym typeface="Varela Round"/>
            </a:endParaRPr>
          </a:p>
        </p:txBody>
      </p:sp>
      <p:sp>
        <p:nvSpPr>
          <p:cNvPr id="154" name="Google Shape;154;p21"/>
          <p:cNvSpPr txBox="1"/>
          <p:nvPr/>
        </p:nvSpPr>
        <p:spPr>
          <a:xfrm>
            <a:off x="694025" y="2773625"/>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Med-fi Storyboard</a:t>
            </a:r>
            <a:endParaRPr sz="1000">
              <a:solidFill>
                <a:srgbClr val="505670"/>
              </a:solidFill>
              <a:latin typeface="Varela Round"/>
              <a:ea typeface="Varela Round"/>
              <a:cs typeface="Varela Round"/>
              <a:sym typeface="Varela Round"/>
            </a:endParaRPr>
          </a:p>
        </p:txBody>
      </p:sp>
      <p:sp>
        <p:nvSpPr>
          <p:cNvPr id="155" name="Google Shape;155;p21"/>
          <p:cNvSpPr txBox="1"/>
          <p:nvPr/>
        </p:nvSpPr>
        <p:spPr>
          <a:xfrm>
            <a:off x="5094675" y="1302450"/>
            <a:ext cx="30516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The complex task is for </a:t>
            </a:r>
            <a:r>
              <a:rPr b="1" lang="en" sz="1000">
                <a:solidFill>
                  <a:srgbClr val="FF9900"/>
                </a:solidFill>
                <a:latin typeface="Varela Round"/>
                <a:ea typeface="Varela Round"/>
                <a:cs typeface="Varela Round"/>
                <a:sym typeface="Varela Round"/>
              </a:rPr>
              <a:t>users who are signed in as facilitators to </a:t>
            </a:r>
            <a:r>
              <a:rPr b="1" lang="en" sz="1000">
                <a:solidFill>
                  <a:srgbClr val="FF9900"/>
                </a:solidFill>
                <a:latin typeface="Varela Round"/>
                <a:ea typeface="Varela Round"/>
                <a:cs typeface="Varela Round"/>
                <a:sym typeface="Varela Round"/>
              </a:rPr>
              <a:t>send feedback to the team. </a:t>
            </a:r>
            <a:endParaRPr sz="1000">
              <a:solidFill>
                <a:srgbClr val="505670"/>
              </a:solidFill>
              <a:latin typeface="Varela Round"/>
              <a:ea typeface="Varela Round"/>
              <a:cs typeface="Varela Round"/>
              <a:sym typeface="Varela Round"/>
            </a:endParaRPr>
          </a:p>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The changes we’ve made include:</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Users select which team journal prior to accessing past entries. </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Users are provided with additional options (pregenerated templates and words of affirmation OR write </a:t>
            </a:r>
            <a:r>
              <a:rPr lang="en" sz="1000">
                <a:solidFill>
                  <a:srgbClr val="505670"/>
                </a:solidFill>
                <a:latin typeface="Varela Round"/>
                <a:ea typeface="Varela Round"/>
                <a:cs typeface="Varela Round"/>
                <a:sym typeface="Varela Round"/>
              </a:rPr>
              <a:t>their own) to guide the feedback giving process</a:t>
            </a:r>
            <a:r>
              <a:rPr lang="en" sz="1000">
                <a:solidFill>
                  <a:srgbClr val="505670"/>
                </a:solidFill>
                <a:latin typeface="Varela Round"/>
                <a:ea typeface="Varela Round"/>
                <a:cs typeface="Varela Round"/>
                <a:sym typeface="Varela Round"/>
              </a:rPr>
              <a:t>.</a:t>
            </a:r>
            <a:endParaRPr sz="1000">
              <a:solidFill>
                <a:srgbClr val="505670"/>
              </a:solidFill>
              <a:latin typeface="Varela Round"/>
              <a:ea typeface="Varela Round"/>
              <a:cs typeface="Varela Round"/>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9" name="Shape 159"/>
        <p:cNvGrpSpPr/>
        <p:nvPr/>
      </p:nvGrpSpPr>
      <p:grpSpPr>
        <a:xfrm>
          <a:off x="0" y="0"/>
          <a:ext cx="0" cy="0"/>
          <a:chOff x="0" y="0"/>
          <a:chExt cx="0" cy="0"/>
        </a:xfrm>
      </p:grpSpPr>
      <p:sp>
        <p:nvSpPr>
          <p:cNvPr id="160" name="Google Shape;160;p22"/>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6000">
              <a:solidFill>
                <a:schemeClr val="accent5"/>
              </a:solidFill>
            </a:endParaRPr>
          </a:p>
          <a:p>
            <a:pPr indent="0" lvl="0" marL="0" rtl="0" algn="ctr">
              <a:spcBef>
                <a:spcPts val="0"/>
              </a:spcBef>
              <a:spcAft>
                <a:spcPts val="0"/>
              </a:spcAft>
              <a:buNone/>
            </a:pPr>
            <a:r>
              <a:rPr b="1" lang="en"/>
              <a:t>Usability Goals</a:t>
            </a:r>
            <a:endParaRPr b="1"/>
          </a:p>
        </p:txBody>
      </p:sp>
      <p:sp>
        <p:nvSpPr>
          <p:cNvPr id="161" name="Google Shape;161;p22"/>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idx="1" type="body"/>
          </p:nvPr>
        </p:nvSpPr>
        <p:spPr>
          <a:xfrm>
            <a:off x="1109975" y="1373588"/>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000"/>
              <a:t>1. Robust</a:t>
            </a:r>
            <a:endParaRPr b="1" sz="3000"/>
          </a:p>
          <a:p>
            <a:pPr indent="0" lvl="0" marL="0" rtl="0" algn="l">
              <a:spcBef>
                <a:spcPts val="600"/>
              </a:spcBef>
              <a:spcAft>
                <a:spcPts val="0"/>
              </a:spcAft>
              <a:buNone/>
            </a:pPr>
            <a:r>
              <a:rPr lang="en"/>
              <a:t>Users understand how to accomplish the tasks with minimal error and confusion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68" name="Google Shape;168;p23"/>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Usability Goals </a:t>
            </a:r>
            <a:r>
              <a:rPr lang="en"/>
              <a:t>Revisited</a:t>
            </a:r>
            <a:endParaRPr/>
          </a:p>
        </p:txBody>
      </p:sp>
      <p:sp>
        <p:nvSpPr>
          <p:cNvPr id="169" name="Google Shape;169;p23"/>
          <p:cNvSpPr txBox="1"/>
          <p:nvPr>
            <p:ph idx="2" type="body"/>
          </p:nvPr>
        </p:nvSpPr>
        <p:spPr>
          <a:xfrm>
            <a:off x="4915550" y="1373588"/>
            <a:ext cx="3155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000"/>
              <a:t>2. Flexible</a:t>
            </a:r>
            <a:endParaRPr b="1" sz="3000"/>
          </a:p>
          <a:p>
            <a:pPr indent="0" lvl="0" marL="0" rtl="0" algn="l">
              <a:spcBef>
                <a:spcPts val="600"/>
              </a:spcBef>
              <a:spcAft>
                <a:spcPts val="0"/>
              </a:spcAft>
              <a:buNone/>
            </a:pPr>
            <a:r>
              <a:rPr lang="en"/>
              <a:t>Users understand how to make different choices that the prototype offers</a:t>
            </a:r>
            <a:endParaRPr/>
          </a:p>
        </p:txBody>
      </p:sp>
      <p:sp>
        <p:nvSpPr>
          <p:cNvPr id="170" name="Google Shape;170;p2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idx="1" type="body"/>
          </p:nvPr>
        </p:nvSpPr>
        <p:spPr>
          <a:xfrm>
            <a:off x="1109975" y="1373600"/>
            <a:ext cx="7163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500"/>
              <a:t>Key Measures</a:t>
            </a:r>
            <a:endParaRPr b="1" sz="2500"/>
          </a:p>
          <a:p>
            <a:pPr indent="-342900" lvl="0" marL="457200" rtl="0" algn="l">
              <a:spcBef>
                <a:spcPts val="600"/>
              </a:spcBef>
              <a:spcAft>
                <a:spcPts val="0"/>
              </a:spcAft>
              <a:buSzPts val="1800"/>
              <a:buChar char="▧"/>
            </a:pPr>
            <a:r>
              <a:rPr lang="en"/>
              <a:t>Are users aware of all the available features?</a:t>
            </a:r>
            <a:endParaRPr/>
          </a:p>
          <a:p>
            <a:pPr indent="-342900" lvl="0" marL="457200" rtl="0" algn="l">
              <a:spcBef>
                <a:spcPts val="0"/>
              </a:spcBef>
              <a:spcAft>
                <a:spcPts val="0"/>
              </a:spcAft>
              <a:buSzPts val="1800"/>
              <a:buChar char="▧"/>
            </a:pPr>
            <a:r>
              <a:rPr lang="en"/>
              <a:t>How often are users unsure of how to progress?</a:t>
            </a:r>
            <a:endParaRPr/>
          </a:p>
          <a:p>
            <a:pPr indent="0" lvl="0" marL="0" rtl="0" algn="l">
              <a:spcBef>
                <a:spcPts val="600"/>
              </a:spcBef>
              <a:spcAft>
                <a:spcPts val="0"/>
              </a:spcAft>
              <a:buNone/>
            </a:pPr>
            <a:r>
              <a:t/>
            </a:r>
            <a:endParaRPr/>
          </a:p>
          <a:p>
            <a:pPr indent="0" lvl="0" marL="0" rtl="0" algn="l">
              <a:spcBef>
                <a:spcPts val="600"/>
              </a:spcBef>
              <a:spcAft>
                <a:spcPts val="0"/>
              </a:spcAft>
              <a:buNone/>
            </a:pPr>
            <a:r>
              <a:rPr b="1" lang="en" sz="2200"/>
              <a:t>Other Measures</a:t>
            </a:r>
            <a:endParaRPr b="1" sz="2200"/>
          </a:p>
          <a:p>
            <a:pPr indent="-342900" lvl="0" marL="457200" rtl="0" algn="l">
              <a:spcBef>
                <a:spcPts val="600"/>
              </a:spcBef>
              <a:spcAft>
                <a:spcPts val="0"/>
              </a:spcAft>
              <a:buSzPts val="1800"/>
              <a:buChar char="▧"/>
            </a:pPr>
            <a:r>
              <a:rPr lang="en"/>
              <a:t>Does the concept make sense? </a:t>
            </a:r>
            <a:endParaRPr/>
          </a:p>
          <a:p>
            <a:pPr indent="-342900" lvl="0" marL="457200" rtl="0" algn="l">
              <a:spcBef>
                <a:spcPts val="0"/>
              </a:spcBef>
              <a:spcAft>
                <a:spcPts val="0"/>
              </a:spcAft>
              <a:buSzPts val="1800"/>
              <a:buChar char="▧"/>
            </a:pPr>
            <a:r>
              <a:rPr lang="en"/>
              <a:t>Would users utilize Journy to support collaboration?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76" name="Google Shape;176;p24"/>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Measurements</a:t>
            </a:r>
            <a:endParaRPr/>
          </a:p>
        </p:txBody>
      </p:sp>
      <p:sp>
        <p:nvSpPr>
          <p:cNvPr id="177" name="Google Shape;177;p2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Med-Fi Progress towards Usability Goals</a:t>
            </a:r>
            <a:endParaRPr/>
          </a:p>
        </p:txBody>
      </p:sp>
      <p:sp>
        <p:nvSpPr>
          <p:cNvPr id="183" name="Google Shape;183;p25"/>
          <p:cNvSpPr txBox="1"/>
          <p:nvPr/>
        </p:nvSpPr>
        <p:spPr>
          <a:xfrm>
            <a:off x="1101075" y="1200125"/>
            <a:ext cx="72051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Overall Progress</a:t>
            </a:r>
            <a:endParaRPr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chemeClr val="dk1"/>
                </a:solidFill>
                <a:latin typeface="Varela Round"/>
                <a:ea typeface="Varela Round"/>
                <a:cs typeface="Varela Round"/>
                <a:sym typeface="Varela Round"/>
              </a:rPr>
              <a:t>The med-fi prototype retains the handwritten, organic look that users praised from the low-fi version, but has a cleaner and more readable aesthetic. Expanded task-related functionalities (gathering data, viewing aggregate statistics) create a more fully-realized version that early testers wanted. </a:t>
            </a:r>
            <a:endParaRPr sz="1200">
              <a:solidFill>
                <a:schemeClr val="dk1"/>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chemeClr val="dk1"/>
              </a:solidFill>
              <a:latin typeface="Varela Round"/>
              <a:ea typeface="Varela Round"/>
              <a:cs typeface="Varela Round"/>
              <a:sym typeface="Varela Round"/>
            </a:endParaRPr>
          </a:p>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Robustness</a:t>
            </a:r>
            <a:endParaRPr b="1"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chemeClr val="dk1"/>
                </a:solidFill>
                <a:latin typeface="Varela Round"/>
                <a:ea typeface="Varela Round"/>
                <a:cs typeface="Varela Round"/>
                <a:sym typeface="Varela Round"/>
              </a:rPr>
              <a:t>A streamlined Journal Entry page eliminates the confusion that low-fi testers had during this task flow. In addition, the confusing Archive calendar section has been redesigned to enable more easily accessible and readable previous journal entries.</a:t>
            </a:r>
            <a:endParaRPr sz="1200">
              <a:solidFill>
                <a:schemeClr val="dk1"/>
              </a:solidFill>
              <a:latin typeface="Varela Round"/>
              <a:ea typeface="Varela Round"/>
              <a:cs typeface="Varela Round"/>
              <a:sym typeface="Varela Round"/>
            </a:endParaRPr>
          </a:p>
          <a:p>
            <a:pPr indent="0" lvl="0" marL="0" rtl="0" algn="l">
              <a:spcBef>
                <a:spcPts val="600"/>
              </a:spcBef>
              <a:spcAft>
                <a:spcPts val="0"/>
              </a:spcAft>
              <a:buNone/>
            </a:pPr>
            <a:r>
              <a:t/>
            </a:r>
            <a:endParaRPr b="1"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Flexibility</a:t>
            </a:r>
            <a:endParaRPr b="1"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chemeClr val="dk1"/>
                </a:solidFill>
                <a:latin typeface="Varela Round"/>
                <a:ea typeface="Varela Round"/>
                <a:cs typeface="Varela Round"/>
                <a:sym typeface="Varela Round"/>
              </a:rPr>
              <a:t>More obvious icons and labels for journal prompts and entry modalities (text, speech, image) enable users to take advantage of all the app’s capabilities. In addition, we have provided more ways for facilitators to provide feedback to their teams.</a:t>
            </a:r>
            <a:endParaRPr b="1"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p:txBody>
      </p:sp>
      <p:sp>
        <p:nvSpPr>
          <p:cNvPr id="184" name="Google Shape;184;p2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8" name="Shape 188"/>
        <p:cNvGrpSpPr/>
        <p:nvPr/>
      </p:nvGrpSpPr>
      <p:grpSpPr>
        <a:xfrm>
          <a:off x="0" y="0"/>
          <a:ext cx="0" cy="0"/>
          <a:chOff x="0" y="0"/>
          <a:chExt cx="0" cy="0"/>
        </a:xfrm>
      </p:grpSpPr>
      <p:sp>
        <p:nvSpPr>
          <p:cNvPr id="189" name="Google Shape;189;p26"/>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Revised Interface Design</a:t>
            </a:r>
            <a:endParaRPr b="1"/>
          </a:p>
        </p:txBody>
      </p:sp>
      <p:sp>
        <p:nvSpPr>
          <p:cNvPr id="190" name="Google Shape;190;p26"/>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3 Major Design Changes &amp; Task Flows</a:t>
            </a:r>
            <a:endParaRPr>
              <a:solidFill>
                <a:schemeClr val="lt1"/>
              </a:solidFill>
            </a:endParaRPr>
          </a:p>
        </p:txBody>
      </p:sp>
      <p:sp>
        <p:nvSpPr>
          <p:cNvPr id="191" name="Google Shape;191;p2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idx="1" type="body"/>
          </p:nvPr>
        </p:nvSpPr>
        <p:spPr>
          <a:xfrm>
            <a:off x="875550" y="1075650"/>
            <a:ext cx="70062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Before: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After: </a:t>
            </a:r>
            <a:endParaRPr/>
          </a:p>
        </p:txBody>
      </p:sp>
      <p:sp>
        <p:nvSpPr>
          <p:cNvPr id="197" name="Google Shape;197;p2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Change 1 - </a:t>
            </a:r>
            <a:r>
              <a:rPr lang="en">
                <a:solidFill>
                  <a:schemeClr val="dk2"/>
                </a:solidFill>
              </a:rPr>
              <a:t>Sign in Setup (Multiple Teams)</a:t>
            </a:r>
            <a:endParaRPr/>
          </a:p>
        </p:txBody>
      </p:sp>
      <p:sp>
        <p:nvSpPr>
          <p:cNvPr id="198" name="Google Shape;198;p2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9" name="Google Shape;199;p27"/>
          <p:cNvSpPr txBox="1"/>
          <p:nvPr/>
        </p:nvSpPr>
        <p:spPr>
          <a:xfrm>
            <a:off x="7000250" y="2392575"/>
            <a:ext cx="1734000" cy="6771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Varela Round"/>
                <a:ea typeface="Varela Round"/>
                <a:cs typeface="Varela Round"/>
                <a:sym typeface="Varela Round"/>
              </a:rPr>
              <a:t>Design Change </a:t>
            </a:r>
            <a:r>
              <a:rPr b="1" lang="en" sz="800">
                <a:latin typeface="Varela Round"/>
                <a:ea typeface="Varela Round"/>
                <a:cs typeface="Varela Round"/>
                <a:sym typeface="Varela Round"/>
              </a:rPr>
              <a:t>Rationale: </a:t>
            </a:r>
            <a:endParaRPr b="1" sz="800">
              <a:latin typeface="Varela Round"/>
              <a:ea typeface="Varela Round"/>
              <a:cs typeface="Varela Round"/>
              <a:sym typeface="Varela Round"/>
            </a:endParaRPr>
          </a:p>
          <a:p>
            <a:pPr indent="0" lvl="0" marL="0" rtl="0" algn="l">
              <a:spcBef>
                <a:spcPts val="0"/>
              </a:spcBef>
              <a:spcAft>
                <a:spcPts val="0"/>
              </a:spcAft>
              <a:buNone/>
            </a:pPr>
            <a:r>
              <a:rPr lang="en" sz="800">
                <a:latin typeface="Varela Round"/>
                <a:ea typeface="Varela Round"/>
                <a:cs typeface="Varela Round"/>
                <a:sym typeface="Varela Round"/>
              </a:rPr>
              <a:t>We want to enhance the flexibility of our app to meet different users’ needs. </a:t>
            </a:r>
            <a:endParaRPr sz="800">
              <a:latin typeface="Varela Round"/>
              <a:ea typeface="Varela Round"/>
              <a:cs typeface="Varela Round"/>
              <a:sym typeface="Varela Round"/>
            </a:endParaRPr>
          </a:p>
        </p:txBody>
      </p:sp>
      <p:grpSp>
        <p:nvGrpSpPr>
          <p:cNvPr id="200" name="Google Shape;200;p27"/>
          <p:cNvGrpSpPr/>
          <p:nvPr/>
        </p:nvGrpSpPr>
        <p:grpSpPr>
          <a:xfrm>
            <a:off x="1872300" y="3069675"/>
            <a:ext cx="3934644" cy="1445500"/>
            <a:chOff x="1872300" y="2993475"/>
            <a:chExt cx="3934644" cy="1445500"/>
          </a:xfrm>
        </p:grpSpPr>
        <p:pic>
          <p:nvPicPr>
            <p:cNvPr id="201" name="Google Shape;201;p27"/>
            <p:cNvPicPr preferRelativeResize="0"/>
            <p:nvPr/>
          </p:nvPicPr>
          <p:blipFill>
            <a:blip r:embed="rId3">
              <a:alphaModFix/>
            </a:blip>
            <a:stretch>
              <a:fillRect/>
            </a:stretch>
          </p:blipFill>
          <p:spPr>
            <a:xfrm>
              <a:off x="1872300" y="2993475"/>
              <a:ext cx="3934644" cy="1445500"/>
            </a:xfrm>
            <a:prstGeom prst="rect">
              <a:avLst/>
            </a:prstGeom>
            <a:noFill/>
            <a:ln>
              <a:noFill/>
            </a:ln>
          </p:spPr>
        </p:pic>
        <p:cxnSp>
          <p:nvCxnSpPr>
            <p:cNvPr id="202" name="Google Shape;202;p27"/>
            <p:cNvCxnSpPr/>
            <p:nvPr/>
          </p:nvCxnSpPr>
          <p:spPr>
            <a:xfrm flipH="1" rot="10800000">
              <a:off x="2342225" y="3220475"/>
              <a:ext cx="1561500" cy="354300"/>
            </a:xfrm>
            <a:prstGeom prst="curvedConnector3">
              <a:avLst>
                <a:gd fmla="val 31481" name="adj1"/>
              </a:avLst>
            </a:prstGeom>
            <a:noFill/>
            <a:ln cap="flat" cmpd="sng" w="9525">
              <a:solidFill>
                <a:srgbClr val="FF0000"/>
              </a:solidFill>
              <a:prstDash val="solid"/>
              <a:round/>
              <a:headEnd len="med" w="med" type="none"/>
              <a:tailEnd len="med" w="med" type="triangle"/>
            </a:ln>
          </p:spPr>
        </p:cxnSp>
        <p:cxnSp>
          <p:nvCxnSpPr>
            <p:cNvPr id="203" name="Google Shape;203;p27"/>
            <p:cNvCxnSpPr/>
            <p:nvPr/>
          </p:nvCxnSpPr>
          <p:spPr>
            <a:xfrm>
              <a:off x="2335000" y="3798900"/>
              <a:ext cx="571200" cy="231300"/>
            </a:xfrm>
            <a:prstGeom prst="curvedConnector3">
              <a:avLst>
                <a:gd fmla="val 50000" name="adj1"/>
              </a:avLst>
            </a:prstGeom>
            <a:noFill/>
            <a:ln cap="flat" cmpd="sng" w="9525">
              <a:solidFill>
                <a:srgbClr val="FF0000"/>
              </a:solidFill>
              <a:prstDash val="solid"/>
              <a:round/>
              <a:headEnd len="med" w="med" type="none"/>
              <a:tailEnd len="med" w="med" type="triangle"/>
            </a:ln>
          </p:spPr>
        </p:cxnSp>
      </p:grpSp>
      <p:sp>
        <p:nvSpPr>
          <p:cNvPr id="204" name="Google Shape;204;p27"/>
          <p:cNvSpPr txBox="1"/>
          <p:nvPr/>
        </p:nvSpPr>
        <p:spPr>
          <a:xfrm>
            <a:off x="529750" y="1749225"/>
            <a:ext cx="141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original version did not include a space for new users of this app. </a:t>
            </a:r>
            <a:endParaRPr sz="800">
              <a:latin typeface="Varela Round"/>
              <a:ea typeface="Varela Round"/>
              <a:cs typeface="Varela Round"/>
              <a:sym typeface="Varela Round"/>
            </a:endParaRPr>
          </a:p>
        </p:txBody>
      </p:sp>
      <p:grpSp>
        <p:nvGrpSpPr>
          <p:cNvPr id="205" name="Google Shape;205;p27"/>
          <p:cNvGrpSpPr/>
          <p:nvPr/>
        </p:nvGrpSpPr>
        <p:grpSpPr>
          <a:xfrm>
            <a:off x="1900963" y="1303525"/>
            <a:ext cx="3877322" cy="1445501"/>
            <a:chOff x="2556625" y="1303525"/>
            <a:chExt cx="3877322" cy="1445501"/>
          </a:xfrm>
        </p:grpSpPr>
        <p:grpSp>
          <p:nvGrpSpPr>
            <p:cNvPr id="206" name="Google Shape;206;p27"/>
            <p:cNvGrpSpPr/>
            <p:nvPr/>
          </p:nvGrpSpPr>
          <p:grpSpPr>
            <a:xfrm>
              <a:off x="2556625" y="1303525"/>
              <a:ext cx="2851002" cy="1445500"/>
              <a:chOff x="2556625" y="1303525"/>
              <a:chExt cx="2851002" cy="1445500"/>
            </a:xfrm>
          </p:grpSpPr>
          <p:pic>
            <p:nvPicPr>
              <p:cNvPr id="207" name="Google Shape;207;p27"/>
              <p:cNvPicPr preferRelativeResize="0"/>
              <p:nvPr/>
            </p:nvPicPr>
            <p:blipFill rotWithShape="1">
              <a:blip r:embed="rId4">
                <a:alphaModFix/>
              </a:blip>
              <a:srcRect b="0" l="34386" r="34058" t="0"/>
              <a:stretch/>
            </p:blipFill>
            <p:spPr>
              <a:xfrm>
                <a:off x="2556625" y="1303550"/>
                <a:ext cx="894601" cy="1445459"/>
              </a:xfrm>
              <a:prstGeom prst="rect">
                <a:avLst/>
              </a:prstGeom>
              <a:noFill/>
              <a:ln>
                <a:noFill/>
              </a:ln>
            </p:spPr>
          </p:pic>
          <p:pic>
            <p:nvPicPr>
              <p:cNvPr id="208" name="Google Shape;208;p27"/>
              <p:cNvPicPr preferRelativeResize="0"/>
              <p:nvPr/>
            </p:nvPicPr>
            <p:blipFill rotWithShape="1">
              <a:blip r:embed="rId4">
                <a:alphaModFix/>
              </a:blip>
              <a:srcRect b="0" l="68444" r="0" t="0"/>
              <a:stretch/>
            </p:blipFill>
            <p:spPr>
              <a:xfrm>
                <a:off x="4513026" y="1303525"/>
                <a:ext cx="894601" cy="1445500"/>
              </a:xfrm>
              <a:prstGeom prst="rect">
                <a:avLst/>
              </a:prstGeom>
              <a:noFill/>
              <a:ln>
                <a:noFill/>
              </a:ln>
            </p:spPr>
          </p:pic>
          <p:pic>
            <p:nvPicPr>
              <p:cNvPr id="209" name="Google Shape;209;p27"/>
              <p:cNvPicPr preferRelativeResize="0"/>
              <p:nvPr/>
            </p:nvPicPr>
            <p:blipFill rotWithShape="1">
              <a:blip r:embed="rId4">
                <a:alphaModFix/>
              </a:blip>
              <a:srcRect b="0" l="0" r="68443" t="0"/>
              <a:stretch/>
            </p:blipFill>
            <p:spPr>
              <a:xfrm>
                <a:off x="3534813" y="1303525"/>
                <a:ext cx="894624" cy="1445500"/>
              </a:xfrm>
              <a:prstGeom prst="rect">
                <a:avLst/>
              </a:prstGeom>
              <a:noFill/>
              <a:ln>
                <a:noFill/>
              </a:ln>
            </p:spPr>
          </p:pic>
        </p:grpSp>
        <p:pic>
          <p:nvPicPr>
            <p:cNvPr id="210" name="Google Shape;210;p27"/>
            <p:cNvPicPr preferRelativeResize="0"/>
            <p:nvPr/>
          </p:nvPicPr>
          <p:blipFill>
            <a:blip r:embed="rId5">
              <a:alphaModFix/>
            </a:blip>
            <a:stretch>
              <a:fillRect/>
            </a:stretch>
          </p:blipFill>
          <p:spPr>
            <a:xfrm>
              <a:off x="5530150" y="1303525"/>
              <a:ext cx="903797" cy="1445501"/>
            </a:xfrm>
            <a:prstGeom prst="rect">
              <a:avLst/>
            </a:prstGeom>
            <a:noFill/>
            <a:ln>
              <a:noFill/>
            </a:ln>
          </p:spPr>
        </p:pic>
      </p:grpSp>
      <p:cxnSp>
        <p:nvCxnSpPr>
          <p:cNvPr id="211" name="Google Shape;211;p27"/>
          <p:cNvCxnSpPr>
            <a:endCxn id="209" idx="1"/>
          </p:cNvCxnSpPr>
          <p:nvPr/>
        </p:nvCxnSpPr>
        <p:spPr>
          <a:xfrm flipH="1" rot="10800000">
            <a:off x="2642150" y="2026275"/>
            <a:ext cx="237000" cy="51900"/>
          </a:xfrm>
          <a:prstGeom prst="curvedConnector3">
            <a:avLst>
              <a:gd fmla="val 50000" name="adj1"/>
            </a:avLst>
          </a:prstGeom>
          <a:noFill/>
          <a:ln cap="flat" cmpd="sng" w="9525">
            <a:solidFill>
              <a:srgbClr val="FF0000"/>
            </a:solidFill>
            <a:prstDash val="solid"/>
            <a:round/>
            <a:headEnd len="med" w="med" type="none"/>
            <a:tailEnd len="med" w="med" type="triangle"/>
          </a:ln>
        </p:spPr>
      </p:cxnSp>
      <p:cxnSp>
        <p:nvCxnSpPr>
          <p:cNvPr id="212" name="Google Shape;212;p27"/>
          <p:cNvCxnSpPr>
            <a:endCxn id="208" idx="1"/>
          </p:cNvCxnSpPr>
          <p:nvPr/>
        </p:nvCxnSpPr>
        <p:spPr>
          <a:xfrm flipH="1" rot="10800000">
            <a:off x="3592163" y="2026275"/>
            <a:ext cx="265200" cy="36000"/>
          </a:xfrm>
          <a:prstGeom prst="curvedConnector3">
            <a:avLst>
              <a:gd fmla="val 50000" name="adj1"/>
            </a:avLst>
          </a:prstGeom>
          <a:noFill/>
          <a:ln cap="flat" cmpd="sng" w="9525">
            <a:solidFill>
              <a:srgbClr val="FF0000"/>
            </a:solidFill>
            <a:prstDash val="solid"/>
            <a:round/>
            <a:headEnd len="med" w="med" type="none"/>
            <a:tailEnd len="med" w="med" type="triangle"/>
          </a:ln>
        </p:spPr>
      </p:cxnSp>
      <p:cxnSp>
        <p:nvCxnSpPr>
          <p:cNvPr id="213" name="Google Shape;213;p27"/>
          <p:cNvCxnSpPr>
            <a:endCxn id="210" idx="2"/>
          </p:cNvCxnSpPr>
          <p:nvPr/>
        </p:nvCxnSpPr>
        <p:spPr>
          <a:xfrm>
            <a:off x="2626386" y="2252226"/>
            <a:ext cx="2700000" cy="496800"/>
          </a:xfrm>
          <a:prstGeom prst="curvedConnector4">
            <a:avLst>
              <a:gd fmla="val 41632" name="adj1"/>
              <a:gd fmla="val 147932" name="adj2"/>
            </a:avLst>
          </a:prstGeom>
          <a:noFill/>
          <a:ln cap="flat" cmpd="sng" w="9525">
            <a:solidFill>
              <a:srgbClr val="FF0000"/>
            </a:solidFill>
            <a:prstDash val="solid"/>
            <a:round/>
            <a:headEnd len="med" w="med" type="none"/>
            <a:tailEnd len="med" w="med" type="triangle"/>
          </a:ln>
        </p:spPr>
      </p:cxnSp>
      <p:cxnSp>
        <p:nvCxnSpPr>
          <p:cNvPr id="214" name="Google Shape;214;p27"/>
          <p:cNvCxnSpPr>
            <a:endCxn id="210" idx="2"/>
          </p:cNvCxnSpPr>
          <p:nvPr/>
        </p:nvCxnSpPr>
        <p:spPr>
          <a:xfrm>
            <a:off x="3592386" y="2252226"/>
            <a:ext cx="1734000" cy="496800"/>
          </a:xfrm>
          <a:prstGeom prst="curvedConnector4">
            <a:avLst>
              <a:gd fmla="val 36969" name="adj1"/>
              <a:gd fmla="val 147932" name="adj2"/>
            </a:avLst>
          </a:prstGeom>
          <a:noFill/>
          <a:ln cap="flat" cmpd="sng" w="9525">
            <a:solidFill>
              <a:srgbClr val="FF0000"/>
            </a:solidFill>
            <a:prstDash val="solid"/>
            <a:round/>
            <a:headEnd len="med" w="med" type="none"/>
            <a:tailEnd len="med" w="med" type="triangle"/>
          </a:ln>
        </p:spPr>
      </p:cxnSp>
      <p:sp>
        <p:nvSpPr>
          <p:cNvPr id="215" name="Google Shape;215;p27"/>
          <p:cNvSpPr txBox="1"/>
          <p:nvPr/>
        </p:nvSpPr>
        <p:spPr>
          <a:xfrm>
            <a:off x="529750" y="3439175"/>
            <a:ext cx="141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updated design includes a sign-up page for new users and allows them to create a new team journal.</a:t>
            </a:r>
            <a:endParaRPr sz="800">
              <a:latin typeface="Varela Round"/>
              <a:ea typeface="Varela Round"/>
              <a:cs typeface="Varela Round"/>
              <a:sym typeface="Varela Round"/>
            </a:endParaRPr>
          </a:p>
        </p:txBody>
      </p:sp>
      <p:sp>
        <p:nvSpPr>
          <p:cNvPr id="216" name="Google Shape;216;p27"/>
          <p:cNvSpPr txBox="1"/>
          <p:nvPr/>
        </p:nvSpPr>
        <p:spPr>
          <a:xfrm>
            <a:off x="5732750" y="1274625"/>
            <a:ext cx="14199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In the original version, signing </a:t>
            </a:r>
            <a:r>
              <a:rPr lang="en" sz="800">
                <a:latin typeface="Varela Round"/>
                <a:ea typeface="Varela Round"/>
                <a:cs typeface="Varela Round"/>
                <a:sym typeface="Varela Round"/>
              </a:rPr>
              <a:t>in as a team member or a facilitator resulted in completely different tasks flows: team members were guided to either create a new entry or see archive whereas the facilitator was directed to the archive automatically. </a:t>
            </a:r>
            <a:endParaRPr sz="800">
              <a:latin typeface="Varela Round"/>
              <a:ea typeface="Varela Round"/>
              <a:cs typeface="Varela Round"/>
              <a:sym typeface="Varela Round"/>
            </a:endParaRPr>
          </a:p>
        </p:txBody>
      </p:sp>
      <p:sp>
        <p:nvSpPr>
          <p:cNvPr id="217" name="Google Shape;217;p27"/>
          <p:cNvSpPr txBox="1"/>
          <p:nvPr/>
        </p:nvSpPr>
        <p:spPr>
          <a:xfrm>
            <a:off x="5730750" y="2973775"/>
            <a:ext cx="1419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updated design enables the possibility of a user being both a team member on a team and a facilitator for another. Also, this design enables users to join or facilitate multiple teams and easily navigate through different teams by selecting </a:t>
            </a:r>
            <a:r>
              <a:rPr lang="en" sz="800">
                <a:latin typeface="Varela Round"/>
                <a:ea typeface="Varela Round"/>
                <a:cs typeface="Varela Round"/>
                <a:sym typeface="Varela Round"/>
              </a:rPr>
              <a:t>different team journals. </a:t>
            </a:r>
            <a:endParaRPr sz="800">
              <a:latin typeface="Varela Round"/>
              <a:ea typeface="Varela Round"/>
              <a:cs typeface="Varela Round"/>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Change 2 - Archive and Calendar Navigation</a:t>
            </a:r>
            <a:endParaRPr/>
          </a:p>
        </p:txBody>
      </p:sp>
      <p:sp>
        <p:nvSpPr>
          <p:cNvPr id="223" name="Google Shape;223;p28"/>
          <p:cNvSpPr txBox="1"/>
          <p:nvPr>
            <p:ph idx="12" type="sldNum"/>
          </p:nvPr>
        </p:nvSpPr>
        <p:spPr>
          <a:xfrm>
            <a:off x="4348076" y="48029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4" name="Google Shape;224;p28"/>
          <p:cNvPicPr preferRelativeResize="0"/>
          <p:nvPr/>
        </p:nvPicPr>
        <p:blipFill>
          <a:blip r:embed="rId3">
            <a:alphaModFix/>
          </a:blip>
          <a:stretch>
            <a:fillRect/>
          </a:stretch>
        </p:blipFill>
        <p:spPr>
          <a:xfrm>
            <a:off x="1927955" y="1576975"/>
            <a:ext cx="1766351" cy="2825051"/>
          </a:xfrm>
          <a:prstGeom prst="rect">
            <a:avLst/>
          </a:prstGeom>
          <a:noFill/>
          <a:ln>
            <a:noFill/>
          </a:ln>
        </p:spPr>
      </p:pic>
      <p:pic>
        <p:nvPicPr>
          <p:cNvPr id="225" name="Google Shape;225;p28"/>
          <p:cNvPicPr preferRelativeResize="0"/>
          <p:nvPr/>
        </p:nvPicPr>
        <p:blipFill>
          <a:blip r:embed="rId4">
            <a:alphaModFix/>
          </a:blip>
          <a:stretch>
            <a:fillRect/>
          </a:stretch>
        </p:blipFill>
        <p:spPr>
          <a:xfrm>
            <a:off x="5594100" y="1605650"/>
            <a:ext cx="1735288" cy="2825048"/>
          </a:xfrm>
          <a:prstGeom prst="rect">
            <a:avLst/>
          </a:prstGeom>
          <a:noFill/>
          <a:ln>
            <a:noFill/>
          </a:ln>
        </p:spPr>
      </p:pic>
      <p:sp>
        <p:nvSpPr>
          <p:cNvPr id="226" name="Google Shape;226;p28"/>
          <p:cNvSpPr txBox="1"/>
          <p:nvPr>
            <p:ph idx="1" type="body"/>
          </p:nvPr>
        </p:nvSpPr>
        <p:spPr>
          <a:xfrm>
            <a:off x="2307875" y="1099400"/>
            <a:ext cx="1304100" cy="4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Before: </a:t>
            </a:r>
            <a:endParaRPr/>
          </a:p>
        </p:txBody>
      </p:sp>
      <p:sp>
        <p:nvSpPr>
          <p:cNvPr id="227" name="Google Shape;227;p28"/>
          <p:cNvSpPr txBox="1"/>
          <p:nvPr>
            <p:ph idx="1" type="body"/>
          </p:nvPr>
        </p:nvSpPr>
        <p:spPr>
          <a:xfrm>
            <a:off x="6075300" y="1148850"/>
            <a:ext cx="1304100" cy="4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After</a:t>
            </a:r>
            <a:r>
              <a:rPr lang="en"/>
              <a:t>: </a:t>
            </a:r>
            <a:endParaRPr/>
          </a:p>
        </p:txBody>
      </p:sp>
      <p:sp>
        <p:nvSpPr>
          <p:cNvPr id="228" name="Google Shape;228;p28"/>
          <p:cNvSpPr/>
          <p:nvPr/>
        </p:nvSpPr>
        <p:spPr>
          <a:xfrm>
            <a:off x="3036975" y="3239900"/>
            <a:ext cx="182100" cy="174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9" name="Google Shape;229;p28"/>
          <p:cNvCxnSpPr>
            <a:stCxn id="228" idx="1"/>
            <a:endCxn id="230" idx="3"/>
          </p:cNvCxnSpPr>
          <p:nvPr/>
        </p:nvCxnSpPr>
        <p:spPr>
          <a:xfrm rot="10800000">
            <a:off x="2004075" y="3207050"/>
            <a:ext cx="1032900" cy="120000"/>
          </a:xfrm>
          <a:prstGeom prst="straightConnector1">
            <a:avLst/>
          </a:prstGeom>
          <a:noFill/>
          <a:ln cap="flat" cmpd="sng" w="9525">
            <a:solidFill>
              <a:srgbClr val="FF0000"/>
            </a:solidFill>
            <a:prstDash val="solid"/>
            <a:round/>
            <a:headEnd len="med" w="med" type="none"/>
            <a:tailEnd len="med" w="med" type="triangle"/>
          </a:ln>
        </p:spPr>
      </p:cxnSp>
      <p:sp>
        <p:nvSpPr>
          <p:cNvPr id="230" name="Google Shape;230;p28"/>
          <p:cNvSpPr txBox="1"/>
          <p:nvPr/>
        </p:nvSpPr>
        <p:spPr>
          <a:xfrm>
            <a:off x="618675" y="2375825"/>
            <a:ext cx="1385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red dot in the calendar was confusing to our users: some </a:t>
            </a:r>
            <a:r>
              <a:rPr lang="en" sz="800">
                <a:latin typeface="Varela Round"/>
                <a:ea typeface="Varela Round"/>
                <a:cs typeface="Varela Round"/>
                <a:sym typeface="Varela Round"/>
              </a:rPr>
              <a:t>perceived it as the most recent date whereas others thought it represented a missing journal. The users wished that the calendar was more robust than just an archive. </a:t>
            </a:r>
            <a:endParaRPr sz="800">
              <a:latin typeface="Varela Round"/>
              <a:ea typeface="Varela Round"/>
              <a:cs typeface="Varela Round"/>
              <a:sym typeface="Varela Round"/>
            </a:endParaRPr>
          </a:p>
        </p:txBody>
      </p:sp>
      <p:sp>
        <p:nvSpPr>
          <p:cNvPr id="231" name="Google Shape;231;p28"/>
          <p:cNvSpPr txBox="1"/>
          <p:nvPr/>
        </p:nvSpPr>
        <p:spPr>
          <a:xfrm>
            <a:off x="3795200" y="2343000"/>
            <a:ext cx="1698000" cy="12930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Varela Round"/>
                <a:ea typeface="Varela Round"/>
                <a:cs typeface="Varela Round"/>
                <a:sym typeface="Varela Round"/>
              </a:rPr>
              <a:t>Design Change Rationale:</a:t>
            </a:r>
            <a:endParaRPr b="1" sz="800">
              <a:latin typeface="Varela Round"/>
              <a:ea typeface="Varela Round"/>
              <a:cs typeface="Varela Round"/>
              <a:sym typeface="Varela Round"/>
            </a:endParaRPr>
          </a:p>
          <a:p>
            <a:pPr indent="0" lvl="0" marL="0" rtl="0" algn="l">
              <a:spcBef>
                <a:spcPts val="0"/>
              </a:spcBef>
              <a:spcAft>
                <a:spcPts val="0"/>
              </a:spcAft>
              <a:buNone/>
            </a:pPr>
            <a:r>
              <a:rPr lang="en" sz="800">
                <a:latin typeface="Varela Round"/>
                <a:ea typeface="Varela Round"/>
                <a:cs typeface="Varela Round"/>
                <a:sym typeface="Varela Round"/>
              </a:rPr>
              <a:t>We </a:t>
            </a:r>
            <a:r>
              <a:rPr lang="en" sz="800">
                <a:latin typeface="Varela Round"/>
                <a:ea typeface="Varela Round"/>
                <a:cs typeface="Varela Round"/>
                <a:sym typeface="Varela Round"/>
              </a:rPr>
              <a:t>want the calendar view to be more straightforward in communicating team performance to both team members and facilitators. The updated design enables more robust utility and clearer navigation for users. </a:t>
            </a:r>
            <a:endParaRPr sz="800">
              <a:latin typeface="Varela Round"/>
              <a:ea typeface="Varela Round"/>
              <a:cs typeface="Varela Round"/>
              <a:sym typeface="Varela Round"/>
            </a:endParaRPr>
          </a:p>
        </p:txBody>
      </p:sp>
      <p:sp>
        <p:nvSpPr>
          <p:cNvPr id="232" name="Google Shape;232;p28"/>
          <p:cNvSpPr/>
          <p:nvPr/>
        </p:nvSpPr>
        <p:spPr>
          <a:xfrm>
            <a:off x="6911375" y="2315300"/>
            <a:ext cx="243600" cy="243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28"/>
          <p:cNvCxnSpPr>
            <a:stCxn id="232" idx="3"/>
            <a:endCxn id="234" idx="1"/>
          </p:cNvCxnSpPr>
          <p:nvPr/>
        </p:nvCxnSpPr>
        <p:spPr>
          <a:xfrm flipH="1" rot="10800000">
            <a:off x="7154975" y="1791800"/>
            <a:ext cx="251100" cy="645300"/>
          </a:xfrm>
          <a:prstGeom prst="straightConnector1">
            <a:avLst/>
          </a:prstGeom>
          <a:noFill/>
          <a:ln cap="flat" cmpd="sng" w="9525">
            <a:solidFill>
              <a:srgbClr val="FF0000"/>
            </a:solidFill>
            <a:prstDash val="solid"/>
            <a:round/>
            <a:headEnd len="med" w="med" type="none"/>
            <a:tailEnd len="med" w="med" type="triangle"/>
          </a:ln>
        </p:spPr>
      </p:cxnSp>
      <p:sp>
        <p:nvSpPr>
          <p:cNvPr id="234" name="Google Shape;234;p28"/>
          <p:cNvSpPr txBox="1"/>
          <p:nvPr/>
        </p:nvSpPr>
        <p:spPr>
          <a:xfrm>
            <a:off x="7406075" y="1453250"/>
            <a:ext cx="1117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A gray dot represents a day without a journal entry. </a:t>
            </a:r>
            <a:endParaRPr sz="800">
              <a:latin typeface="Varela Round"/>
              <a:ea typeface="Varela Round"/>
              <a:cs typeface="Varela Round"/>
              <a:sym typeface="Varela Round"/>
            </a:endParaRPr>
          </a:p>
        </p:txBody>
      </p:sp>
      <p:sp>
        <p:nvSpPr>
          <p:cNvPr id="235" name="Google Shape;235;p28"/>
          <p:cNvSpPr/>
          <p:nvPr/>
        </p:nvSpPr>
        <p:spPr>
          <a:xfrm>
            <a:off x="6069325" y="3170600"/>
            <a:ext cx="243600" cy="243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28"/>
          <p:cNvCxnSpPr>
            <a:stCxn id="235" idx="3"/>
            <a:endCxn id="237" idx="1"/>
          </p:cNvCxnSpPr>
          <p:nvPr/>
        </p:nvCxnSpPr>
        <p:spPr>
          <a:xfrm flipH="1" rot="10800000">
            <a:off x="6312925" y="2898500"/>
            <a:ext cx="1066500" cy="393900"/>
          </a:xfrm>
          <a:prstGeom prst="straightConnector1">
            <a:avLst/>
          </a:prstGeom>
          <a:noFill/>
          <a:ln cap="flat" cmpd="sng" w="9525">
            <a:solidFill>
              <a:srgbClr val="FF0000"/>
            </a:solidFill>
            <a:prstDash val="solid"/>
            <a:round/>
            <a:headEnd len="med" w="med" type="none"/>
            <a:tailEnd len="med" w="med" type="triangle"/>
          </a:ln>
        </p:spPr>
      </p:cxnSp>
      <p:sp>
        <p:nvSpPr>
          <p:cNvPr id="237" name="Google Shape;237;p28"/>
          <p:cNvSpPr txBox="1"/>
          <p:nvPr/>
        </p:nvSpPr>
        <p:spPr>
          <a:xfrm>
            <a:off x="7379400" y="2067450"/>
            <a:ext cx="1264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When there is a journal entry on the day, the average of teammates’ collaboration ratings will show. This makes it </a:t>
            </a:r>
            <a:r>
              <a:rPr lang="en" sz="800">
                <a:latin typeface="Varela Round"/>
                <a:ea typeface="Varela Round"/>
                <a:cs typeface="Varela Round"/>
                <a:sym typeface="Varela Round"/>
              </a:rPr>
              <a:t>easier for both team members and facilitators to reflect on positive/negative team collaboration on a specific day. </a:t>
            </a:r>
            <a:endParaRPr sz="800">
              <a:latin typeface="Varela Round"/>
              <a:ea typeface="Varela Round"/>
              <a:cs typeface="Varela Round"/>
              <a:sym typeface="Varela Round"/>
            </a:endParaRPr>
          </a:p>
        </p:txBody>
      </p:sp>
      <p:sp>
        <p:nvSpPr>
          <p:cNvPr id="238" name="Google Shape;238;p28"/>
          <p:cNvSpPr/>
          <p:nvPr/>
        </p:nvSpPr>
        <p:spPr>
          <a:xfrm>
            <a:off x="6805950" y="4055475"/>
            <a:ext cx="459300" cy="346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9" name="Google Shape;239;p28"/>
          <p:cNvCxnSpPr>
            <a:stCxn id="238" idx="3"/>
            <a:endCxn id="240" idx="1"/>
          </p:cNvCxnSpPr>
          <p:nvPr/>
        </p:nvCxnSpPr>
        <p:spPr>
          <a:xfrm flipH="1" rot="10800000">
            <a:off x="7265250" y="4107225"/>
            <a:ext cx="140700" cy="121500"/>
          </a:xfrm>
          <a:prstGeom prst="straightConnector1">
            <a:avLst/>
          </a:prstGeom>
          <a:noFill/>
          <a:ln cap="flat" cmpd="sng" w="9525">
            <a:solidFill>
              <a:srgbClr val="FF0000"/>
            </a:solidFill>
            <a:prstDash val="solid"/>
            <a:round/>
            <a:headEnd len="med" w="med" type="none"/>
            <a:tailEnd len="med" w="med" type="triangle"/>
          </a:ln>
        </p:spPr>
      </p:cxnSp>
      <p:sp>
        <p:nvSpPr>
          <p:cNvPr id="240" name="Google Shape;240;p28"/>
          <p:cNvSpPr txBox="1"/>
          <p:nvPr/>
        </p:nvSpPr>
        <p:spPr>
          <a:xfrm>
            <a:off x="7406075" y="3645375"/>
            <a:ext cx="120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“Statistics”  view function has been added so that users can more easily </a:t>
            </a:r>
            <a:r>
              <a:rPr lang="en" sz="800">
                <a:latin typeface="Varela Round"/>
                <a:ea typeface="Varela Round"/>
                <a:cs typeface="Varela Round"/>
                <a:sym typeface="Varela Round"/>
              </a:rPr>
              <a:t>track performance over time. </a:t>
            </a:r>
            <a:endParaRPr sz="800">
              <a:latin typeface="Varela Round"/>
              <a:ea typeface="Varela Round"/>
              <a:cs typeface="Varela Round"/>
              <a:sym typeface="Varela Rou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Change 3 - Journal Entry</a:t>
            </a:r>
            <a:endParaRPr/>
          </a:p>
        </p:txBody>
      </p:sp>
      <p:sp>
        <p:nvSpPr>
          <p:cNvPr id="246" name="Google Shape;246;p2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47" name="Google Shape;247;p29"/>
          <p:cNvGrpSpPr/>
          <p:nvPr/>
        </p:nvGrpSpPr>
        <p:grpSpPr>
          <a:xfrm>
            <a:off x="2159349" y="1342844"/>
            <a:ext cx="3653736" cy="1333247"/>
            <a:chOff x="740476" y="1537650"/>
            <a:chExt cx="6471371" cy="2428501"/>
          </a:xfrm>
        </p:grpSpPr>
        <p:pic>
          <p:nvPicPr>
            <p:cNvPr id="248" name="Google Shape;248;p29"/>
            <p:cNvPicPr preferRelativeResize="0"/>
            <p:nvPr/>
          </p:nvPicPr>
          <p:blipFill>
            <a:blip r:embed="rId3">
              <a:alphaModFix/>
            </a:blip>
            <a:stretch>
              <a:fillRect/>
            </a:stretch>
          </p:blipFill>
          <p:spPr>
            <a:xfrm>
              <a:off x="740476" y="1537650"/>
              <a:ext cx="3186324" cy="2428500"/>
            </a:xfrm>
            <a:prstGeom prst="rect">
              <a:avLst/>
            </a:prstGeom>
            <a:noFill/>
            <a:ln>
              <a:noFill/>
            </a:ln>
          </p:spPr>
        </p:pic>
        <p:pic>
          <p:nvPicPr>
            <p:cNvPr id="249" name="Google Shape;249;p29"/>
            <p:cNvPicPr preferRelativeResize="0"/>
            <p:nvPr/>
          </p:nvPicPr>
          <p:blipFill>
            <a:blip r:embed="rId4">
              <a:alphaModFix/>
            </a:blip>
            <a:stretch>
              <a:fillRect/>
            </a:stretch>
          </p:blipFill>
          <p:spPr>
            <a:xfrm>
              <a:off x="3950700" y="1537650"/>
              <a:ext cx="3261147" cy="2428501"/>
            </a:xfrm>
            <a:prstGeom prst="rect">
              <a:avLst/>
            </a:prstGeom>
            <a:noFill/>
            <a:ln>
              <a:noFill/>
            </a:ln>
          </p:spPr>
        </p:pic>
      </p:grpSp>
      <p:sp>
        <p:nvSpPr>
          <p:cNvPr id="250" name="Google Shape;250;p29"/>
          <p:cNvSpPr txBox="1"/>
          <p:nvPr>
            <p:ph idx="1" type="body"/>
          </p:nvPr>
        </p:nvSpPr>
        <p:spPr>
          <a:xfrm>
            <a:off x="885200" y="1067700"/>
            <a:ext cx="2640300" cy="49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Before: </a:t>
            </a:r>
            <a:endParaRPr/>
          </a:p>
        </p:txBody>
      </p:sp>
      <p:pic>
        <p:nvPicPr>
          <p:cNvPr id="251" name="Google Shape;251;p29"/>
          <p:cNvPicPr preferRelativeResize="0"/>
          <p:nvPr/>
        </p:nvPicPr>
        <p:blipFill>
          <a:blip r:embed="rId5">
            <a:alphaModFix/>
          </a:blip>
          <a:stretch>
            <a:fillRect/>
          </a:stretch>
        </p:blipFill>
        <p:spPr>
          <a:xfrm>
            <a:off x="2564200" y="2769725"/>
            <a:ext cx="2805025" cy="1409500"/>
          </a:xfrm>
          <a:prstGeom prst="rect">
            <a:avLst/>
          </a:prstGeom>
          <a:noFill/>
          <a:ln>
            <a:noFill/>
          </a:ln>
        </p:spPr>
      </p:pic>
      <p:sp>
        <p:nvSpPr>
          <p:cNvPr id="252" name="Google Shape;252;p29"/>
          <p:cNvSpPr txBox="1"/>
          <p:nvPr>
            <p:ph idx="1" type="body"/>
          </p:nvPr>
        </p:nvSpPr>
        <p:spPr>
          <a:xfrm>
            <a:off x="945100" y="2508450"/>
            <a:ext cx="2640300" cy="49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After: </a:t>
            </a:r>
            <a:endParaRPr/>
          </a:p>
        </p:txBody>
      </p:sp>
      <p:sp>
        <p:nvSpPr>
          <p:cNvPr id="253" name="Google Shape;253;p29"/>
          <p:cNvSpPr/>
          <p:nvPr/>
        </p:nvSpPr>
        <p:spPr>
          <a:xfrm>
            <a:off x="2241036" y="1890400"/>
            <a:ext cx="715800" cy="588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4" name="Google Shape;254;p29"/>
          <p:cNvCxnSpPr>
            <a:stCxn id="253" idx="1"/>
            <a:endCxn id="255" idx="3"/>
          </p:cNvCxnSpPr>
          <p:nvPr/>
        </p:nvCxnSpPr>
        <p:spPr>
          <a:xfrm rot="10800000">
            <a:off x="2016936" y="2122900"/>
            <a:ext cx="224100" cy="61800"/>
          </a:xfrm>
          <a:prstGeom prst="straightConnector1">
            <a:avLst/>
          </a:prstGeom>
          <a:noFill/>
          <a:ln cap="flat" cmpd="sng" w="9525">
            <a:solidFill>
              <a:srgbClr val="FF0000"/>
            </a:solidFill>
            <a:prstDash val="solid"/>
            <a:round/>
            <a:headEnd len="med" w="med" type="none"/>
            <a:tailEnd len="med" w="med" type="triangle"/>
          </a:ln>
        </p:spPr>
      </p:cxnSp>
      <p:sp>
        <p:nvSpPr>
          <p:cNvPr id="255" name="Google Shape;255;p29"/>
          <p:cNvSpPr txBox="1"/>
          <p:nvPr/>
        </p:nvSpPr>
        <p:spPr>
          <a:xfrm>
            <a:off x="597025" y="1476550"/>
            <a:ext cx="1419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original version had two separate sections </a:t>
            </a:r>
            <a:r>
              <a:rPr lang="en" sz="800">
                <a:latin typeface="Varela Round"/>
                <a:ea typeface="Varela Round"/>
                <a:cs typeface="Varela Round"/>
                <a:sym typeface="Varela Round"/>
              </a:rPr>
              <a:t>for free journaling and prompted journaling. This could be misleading as users are not able to view categories of prompts before making a choice. </a:t>
            </a:r>
            <a:endParaRPr sz="800">
              <a:latin typeface="Varela Round"/>
              <a:ea typeface="Varela Round"/>
              <a:cs typeface="Varela Round"/>
              <a:sym typeface="Varela Round"/>
            </a:endParaRPr>
          </a:p>
        </p:txBody>
      </p:sp>
      <p:sp>
        <p:nvSpPr>
          <p:cNvPr id="256" name="Google Shape;256;p29"/>
          <p:cNvSpPr/>
          <p:nvPr/>
        </p:nvSpPr>
        <p:spPr>
          <a:xfrm>
            <a:off x="2622972" y="3271175"/>
            <a:ext cx="804300" cy="606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7" name="Google Shape;257;p29"/>
          <p:cNvCxnSpPr>
            <a:stCxn id="256" idx="1"/>
            <a:endCxn id="258" idx="3"/>
          </p:cNvCxnSpPr>
          <p:nvPr/>
        </p:nvCxnSpPr>
        <p:spPr>
          <a:xfrm flipH="1">
            <a:off x="2426172" y="3574475"/>
            <a:ext cx="196800" cy="48600"/>
          </a:xfrm>
          <a:prstGeom prst="straightConnector1">
            <a:avLst/>
          </a:prstGeom>
          <a:noFill/>
          <a:ln cap="flat" cmpd="sng" w="9525">
            <a:solidFill>
              <a:srgbClr val="FF0000"/>
            </a:solidFill>
            <a:prstDash val="solid"/>
            <a:round/>
            <a:headEnd len="med" w="med" type="none"/>
            <a:tailEnd len="med" w="med" type="triangle"/>
          </a:ln>
        </p:spPr>
      </p:cxnSp>
      <p:sp>
        <p:nvSpPr>
          <p:cNvPr id="258" name="Google Shape;258;p29"/>
          <p:cNvSpPr txBox="1"/>
          <p:nvPr/>
        </p:nvSpPr>
        <p:spPr>
          <a:xfrm>
            <a:off x="884175" y="2853525"/>
            <a:ext cx="1542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updated </a:t>
            </a:r>
            <a:r>
              <a:rPr lang="en" sz="800">
                <a:latin typeface="Varela Round"/>
                <a:ea typeface="Varela Round"/>
                <a:cs typeface="Varela Round"/>
                <a:sym typeface="Varela Round"/>
              </a:rPr>
              <a:t>version includes different prompts and free journaling in the same frame. In this way, we are assigning the same weighting to prompted journaling and free journaling. Also, users will be able to choose the type of journal entry in less clicks. </a:t>
            </a:r>
            <a:endParaRPr sz="800">
              <a:latin typeface="Varela Round"/>
              <a:ea typeface="Varela Round"/>
              <a:cs typeface="Varela Round"/>
              <a:sym typeface="Varela Round"/>
            </a:endParaRPr>
          </a:p>
        </p:txBody>
      </p:sp>
      <p:sp>
        <p:nvSpPr>
          <p:cNvPr id="259" name="Google Shape;259;p29"/>
          <p:cNvSpPr txBox="1"/>
          <p:nvPr/>
        </p:nvSpPr>
        <p:spPr>
          <a:xfrm>
            <a:off x="2792063" y="4156975"/>
            <a:ext cx="2349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A rating system has been incorporated to ease the reflection process. Also, this enables progress tracking over time. </a:t>
            </a:r>
            <a:endParaRPr sz="800">
              <a:latin typeface="Varela Round"/>
              <a:ea typeface="Varela Round"/>
              <a:cs typeface="Varela Round"/>
              <a:sym typeface="Varela Round"/>
            </a:endParaRPr>
          </a:p>
        </p:txBody>
      </p:sp>
      <p:cxnSp>
        <p:nvCxnSpPr>
          <p:cNvPr id="260" name="Google Shape;260;p29"/>
          <p:cNvCxnSpPr>
            <a:endCxn id="259" idx="0"/>
          </p:cNvCxnSpPr>
          <p:nvPr/>
        </p:nvCxnSpPr>
        <p:spPr>
          <a:xfrm>
            <a:off x="3961613" y="3914575"/>
            <a:ext cx="5100" cy="242400"/>
          </a:xfrm>
          <a:prstGeom prst="straightConnector1">
            <a:avLst/>
          </a:prstGeom>
          <a:noFill/>
          <a:ln cap="flat" cmpd="sng" w="9525">
            <a:solidFill>
              <a:srgbClr val="FF0000"/>
            </a:solidFill>
            <a:prstDash val="solid"/>
            <a:round/>
            <a:headEnd len="med" w="med" type="none"/>
            <a:tailEnd len="med" w="med" type="triangle"/>
          </a:ln>
        </p:spPr>
      </p:cxnSp>
      <p:sp>
        <p:nvSpPr>
          <p:cNvPr id="261" name="Google Shape;261;p29"/>
          <p:cNvSpPr/>
          <p:nvPr/>
        </p:nvSpPr>
        <p:spPr>
          <a:xfrm>
            <a:off x="5024225" y="1608475"/>
            <a:ext cx="592800" cy="151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5003125" y="2077900"/>
            <a:ext cx="592800" cy="151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p:nvPr/>
        </p:nvSpPr>
        <p:spPr>
          <a:xfrm>
            <a:off x="4924200" y="2404850"/>
            <a:ext cx="945900" cy="151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txBox="1"/>
          <p:nvPr/>
        </p:nvSpPr>
        <p:spPr>
          <a:xfrm>
            <a:off x="5793899" y="1356100"/>
            <a:ext cx="1192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Having m</a:t>
            </a:r>
            <a:r>
              <a:rPr lang="en" sz="800">
                <a:latin typeface="Varela Round"/>
                <a:ea typeface="Varela Round"/>
                <a:cs typeface="Varela Round"/>
                <a:sym typeface="Varela Round"/>
              </a:rPr>
              <a:t>ultiple prompts on the same page was confusing and even overwhelming to users. Multiple fields for journal entry also made the navigation unclear. </a:t>
            </a:r>
            <a:endParaRPr sz="800">
              <a:latin typeface="Varela Round"/>
              <a:ea typeface="Varela Round"/>
              <a:cs typeface="Varela Round"/>
              <a:sym typeface="Varela Round"/>
            </a:endParaRPr>
          </a:p>
        </p:txBody>
      </p:sp>
      <p:sp>
        <p:nvSpPr>
          <p:cNvPr id="265" name="Google Shape;265;p29"/>
          <p:cNvSpPr/>
          <p:nvPr/>
        </p:nvSpPr>
        <p:spPr>
          <a:xfrm>
            <a:off x="4489850" y="3083800"/>
            <a:ext cx="224100" cy="115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5023250" y="3083800"/>
            <a:ext cx="224100" cy="1152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txBox="1"/>
          <p:nvPr/>
        </p:nvSpPr>
        <p:spPr>
          <a:xfrm>
            <a:off x="5293025" y="2701125"/>
            <a:ext cx="1542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In addition to having only one prompt in each frame, we have also incorporated a prompt selection function to allow users to either accept or reject a randomly generated prompt. Also, instead of </a:t>
            </a:r>
            <a:r>
              <a:rPr lang="en" sz="800">
                <a:latin typeface="Varela Round"/>
                <a:ea typeface="Varela Round"/>
                <a:cs typeface="Varela Round"/>
                <a:sym typeface="Varela Round"/>
              </a:rPr>
              <a:t>having multiple fields for entry, the updated version only has one designated area. </a:t>
            </a:r>
            <a:endParaRPr sz="800">
              <a:latin typeface="Varela Round"/>
              <a:ea typeface="Varela Round"/>
              <a:cs typeface="Varela Round"/>
              <a:sym typeface="Varela Round"/>
            </a:endParaRPr>
          </a:p>
        </p:txBody>
      </p:sp>
      <p:sp>
        <p:nvSpPr>
          <p:cNvPr id="268" name="Google Shape;268;p29"/>
          <p:cNvSpPr txBox="1"/>
          <p:nvPr/>
        </p:nvSpPr>
        <p:spPr>
          <a:xfrm>
            <a:off x="6880700" y="2108250"/>
            <a:ext cx="1698000" cy="12930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Varela Round"/>
                <a:ea typeface="Varela Round"/>
                <a:cs typeface="Varela Round"/>
                <a:sym typeface="Varela Round"/>
              </a:rPr>
              <a:t>Design Change Rationale:</a:t>
            </a:r>
            <a:endParaRPr b="1" sz="800">
              <a:latin typeface="Varela Round"/>
              <a:ea typeface="Varela Round"/>
              <a:cs typeface="Varela Round"/>
              <a:sym typeface="Varela Round"/>
            </a:endParaRPr>
          </a:p>
          <a:p>
            <a:pPr indent="0" lvl="0" marL="0" rtl="0" algn="l">
              <a:spcBef>
                <a:spcPts val="0"/>
              </a:spcBef>
              <a:spcAft>
                <a:spcPts val="0"/>
              </a:spcAft>
              <a:buNone/>
            </a:pPr>
            <a:r>
              <a:rPr lang="en" sz="800">
                <a:latin typeface="Varela Round"/>
                <a:ea typeface="Varela Round"/>
                <a:cs typeface="Varela Round"/>
                <a:sym typeface="Varela Round"/>
              </a:rPr>
              <a:t>We want the journal </a:t>
            </a:r>
            <a:r>
              <a:rPr lang="en" sz="800">
                <a:latin typeface="Varela Round"/>
                <a:ea typeface="Varela Round"/>
                <a:cs typeface="Varela Round"/>
                <a:sym typeface="Varela Round"/>
              </a:rPr>
              <a:t>entry</a:t>
            </a:r>
            <a:r>
              <a:rPr lang="en" sz="800">
                <a:latin typeface="Varela Round"/>
                <a:ea typeface="Varela Round"/>
                <a:cs typeface="Varela Round"/>
                <a:sym typeface="Varela Round"/>
              </a:rPr>
              <a:t> process to be clear and efficient for users. Also, by allowing users to either </a:t>
            </a:r>
            <a:r>
              <a:rPr lang="en" sz="800">
                <a:latin typeface="Varela Round"/>
                <a:ea typeface="Varela Round"/>
                <a:cs typeface="Varela Round"/>
                <a:sym typeface="Varela Round"/>
              </a:rPr>
              <a:t>accept/reject different prompts, we aim to promote a sense of personalization in users’ journaling experiences. </a:t>
            </a:r>
            <a:endParaRPr sz="800">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 name="Shape 67"/>
        <p:cNvGrpSpPr/>
        <p:nvPr/>
      </p:nvGrpSpPr>
      <p:grpSpPr>
        <a:xfrm>
          <a:off x="0" y="0"/>
          <a:ext cx="0" cy="0"/>
          <a:chOff x="0" y="0"/>
          <a:chExt cx="0" cy="0"/>
        </a:xfrm>
      </p:grpSpPr>
      <p:sp>
        <p:nvSpPr>
          <p:cNvPr id="68" name="Google Shape;68;p12"/>
          <p:cNvSpPr txBox="1"/>
          <p:nvPr>
            <p:ph idx="4294967295" type="body"/>
          </p:nvPr>
        </p:nvSpPr>
        <p:spPr>
          <a:xfrm>
            <a:off x="768225" y="798700"/>
            <a:ext cx="3550200" cy="68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lt1"/>
                </a:solidFill>
              </a:rPr>
              <a:t>MISSION STATEMENT</a:t>
            </a:r>
            <a:endParaRPr sz="2400">
              <a:solidFill>
                <a:schemeClr val="lt1"/>
              </a:solidFill>
            </a:endParaRPr>
          </a:p>
        </p:txBody>
      </p:sp>
      <p:sp>
        <p:nvSpPr>
          <p:cNvPr id="69" name="Google Shape;69;p12"/>
          <p:cNvSpPr txBox="1"/>
          <p:nvPr>
            <p:ph idx="4294967295" type="body"/>
          </p:nvPr>
        </p:nvSpPr>
        <p:spPr>
          <a:xfrm>
            <a:off x="4958350" y="2625350"/>
            <a:ext cx="3550200" cy="68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lt1"/>
                </a:solidFill>
              </a:rPr>
              <a:t>VALUE PROP</a:t>
            </a:r>
            <a:endParaRPr sz="2400">
              <a:solidFill>
                <a:schemeClr val="lt1"/>
              </a:solidFill>
            </a:endParaRPr>
          </a:p>
        </p:txBody>
      </p:sp>
      <p:sp>
        <p:nvSpPr>
          <p:cNvPr id="70" name="Google Shape;70;p12"/>
          <p:cNvSpPr txBox="1"/>
          <p:nvPr/>
        </p:nvSpPr>
        <p:spPr>
          <a:xfrm>
            <a:off x="811025" y="1394200"/>
            <a:ext cx="3861000" cy="147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lt2"/>
                </a:solidFill>
                <a:latin typeface="Varela Round"/>
                <a:ea typeface="Varela Round"/>
                <a:cs typeface="Varela Round"/>
                <a:sym typeface="Varela Round"/>
              </a:rPr>
              <a:t>                 enhances team collaboration and communication by building empathy and trust. </a:t>
            </a:r>
            <a:endParaRPr sz="1500">
              <a:solidFill>
                <a:schemeClr val="lt2"/>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500">
              <a:solidFill>
                <a:schemeClr val="lt2"/>
              </a:solidFill>
              <a:latin typeface="Varela Round"/>
              <a:ea typeface="Varela Round"/>
              <a:cs typeface="Varela Round"/>
              <a:sym typeface="Varela Round"/>
            </a:endParaRPr>
          </a:p>
          <a:p>
            <a:pPr indent="0" lvl="0" marL="0" rtl="0" algn="l">
              <a:lnSpc>
                <a:spcPct val="115000"/>
              </a:lnSpc>
              <a:spcBef>
                <a:spcPts val="0"/>
              </a:spcBef>
              <a:spcAft>
                <a:spcPts val="0"/>
              </a:spcAft>
              <a:buNone/>
            </a:pPr>
            <a:r>
              <a:t/>
            </a:r>
            <a:endParaRPr b="1" sz="1500">
              <a:solidFill>
                <a:schemeClr val="lt2"/>
              </a:solidFill>
              <a:latin typeface="Varela Round"/>
              <a:ea typeface="Varela Round"/>
              <a:cs typeface="Varela Round"/>
              <a:sym typeface="Varela Round"/>
            </a:endParaRPr>
          </a:p>
        </p:txBody>
      </p:sp>
      <p:sp>
        <p:nvSpPr>
          <p:cNvPr id="71" name="Google Shape;71;p12"/>
          <p:cNvSpPr txBox="1"/>
          <p:nvPr/>
        </p:nvSpPr>
        <p:spPr>
          <a:xfrm>
            <a:off x="4958350" y="3242900"/>
            <a:ext cx="38610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chemeClr val="lt2"/>
                </a:solidFill>
                <a:latin typeface="Varela Round"/>
                <a:ea typeface="Varela Round"/>
                <a:cs typeface="Varela Round"/>
                <a:sym typeface="Varela Round"/>
              </a:rPr>
              <a:t>Building stronger teams through collaborative journaling</a:t>
            </a:r>
            <a:endParaRPr i="1" sz="1500">
              <a:solidFill>
                <a:schemeClr val="lt2"/>
              </a:solidFill>
              <a:latin typeface="Varela Round"/>
              <a:ea typeface="Varela Round"/>
              <a:cs typeface="Varela Round"/>
              <a:sym typeface="Varela Round"/>
            </a:endParaRPr>
          </a:p>
        </p:txBody>
      </p:sp>
      <p:sp>
        <p:nvSpPr>
          <p:cNvPr id="72" name="Google Shape;72;p12"/>
          <p:cNvSpPr/>
          <p:nvPr/>
        </p:nvSpPr>
        <p:spPr>
          <a:xfrm>
            <a:off x="5952915" y="732237"/>
            <a:ext cx="1324713" cy="1589659"/>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2"/>
          <p:cNvPicPr preferRelativeResize="0"/>
          <p:nvPr/>
        </p:nvPicPr>
        <p:blipFill>
          <a:blip r:embed="rId3">
            <a:alphaModFix/>
          </a:blip>
          <a:stretch>
            <a:fillRect/>
          </a:stretch>
        </p:blipFill>
        <p:spPr>
          <a:xfrm>
            <a:off x="898125" y="1497338"/>
            <a:ext cx="790575" cy="228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Change 4 - More Robust Facilitator Functions</a:t>
            </a:r>
            <a:endParaRPr/>
          </a:p>
        </p:txBody>
      </p:sp>
      <p:sp>
        <p:nvSpPr>
          <p:cNvPr id="274" name="Google Shape;274;p3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75" name="Google Shape;275;p30"/>
          <p:cNvPicPr preferRelativeResize="0"/>
          <p:nvPr/>
        </p:nvPicPr>
        <p:blipFill rotWithShape="1">
          <a:blip r:embed="rId3">
            <a:alphaModFix/>
          </a:blip>
          <a:srcRect b="0" l="16936" r="0" t="0"/>
          <a:stretch/>
        </p:blipFill>
        <p:spPr>
          <a:xfrm>
            <a:off x="2286000" y="2889150"/>
            <a:ext cx="5199452" cy="1772674"/>
          </a:xfrm>
          <a:prstGeom prst="rect">
            <a:avLst/>
          </a:prstGeom>
          <a:noFill/>
          <a:ln>
            <a:noFill/>
          </a:ln>
        </p:spPr>
      </p:pic>
      <p:sp>
        <p:nvSpPr>
          <p:cNvPr id="276" name="Google Shape;276;p30"/>
          <p:cNvSpPr txBox="1"/>
          <p:nvPr>
            <p:ph idx="1" type="body"/>
          </p:nvPr>
        </p:nvSpPr>
        <p:spPr>
          <a:xfrm>
            <a:off x="893175" y="1067700"/>
            <a:ext cx="2640300" cy="49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Before: </a:t>
            </a:r>
            <a:endParaRPr/>
          </a:p>
        </p:txBody>
      </p:sp>
      <p:sp>
        <p:nvSpPr>
          <p:cNvPr id="277" name="Google Shape;277;p30"/>
          <p:cNvSpPr txBox="1"/>
          <p:nvPr>
            <p:ph idx="1" type="body"/>
          </p:nvPr>
        </p:nvSpPr>
        <p:spPr>
          <a:xfrm>
            <a:off x="893175" y="2671200"/>
            <a:ext cx="2640300" cy="49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After: </a:t>
            </a:r>
            <a:endParaRPr/>
          </a:p>
        </p:txBody>
      </p:sp>
      <p:cxnSp>
        <p:nvCxnSpPr>
          <p:cNvPr id="278" name="Google Shape;278;p30"/>
          <p:cNvCxnSpPr/>
          <p:nvPr/>
        </p:nvCxnSpPr>
        <p:spPr>
          <a:xfrm rot="-5400000">
            <a:off x="2872950" y="3941300"/>
            <a:ext cx="685500" cy="247800"/>
          </a:xfrm>
          <a:prstGeom prst="curvedConnector3">
            <a:avLst>
              <a:gd fmla="val 50000" name="adj1"/>
            </a:avLst>
          </a:prstGeom>
          <a:noFill/>
          <a:ln cap="flat" cmpd="sng" w="9525">
            <a:solidFill>
              <a:schemeClr val="accent1"/>
            </a:solidFill>
            <a:prstDash val="solid"/>
            <a:round/>
            <a:headEnd len="med" w="med" type="none"/>
            <a:tailEnd len="med" w="med" type="stealth"/>
          </a:ln>
        </p:spPr>
      </p:cxnSp>
      <p:cxnSp>
        <p:nvCxnSpPr>
          <p:cNvPr id="279" name="Google Shape;279;p30"/>
          <p:cNvCxnSpPr/>
          <p:nvPr/>
        </p:nvCxnSpPr>
        <p:spPr>
          <a:xfrm>
            <a:off x="4149075" y="3655475"/>
            <a:ext cx="228600" cy="190500"/>
          </a:xfrm>
          <a:prstGeom prst="curvedConnector3">
            <a:avLst>
              <a:gd fmla="val 50000" name="adj1"/>
            </a:avLst>
          </a:prstGeom>
          <a:noFill/>
          <a:ln cap="flat" cmpd="sng" w="9525">
            <a:solidFill>
              <a:schemeClr val="accent1"/>
            </a:solidFill>
            <a:prstDash val="solid"/>
            <a:round/>
            <a:headEnd len="med" w="med" type="none"/>
            <a:tailEnd len="med" w="med" type="stealth"/>
          </a:ln>
        </p:spPr>
      </p:cxnSp>
      <p:cxnSp>
        <p:nvCxnSpPr>
          <p:cNvPr id="280" name="Google Shape;280;p30"/>
          <p:cNvCxnSpPr/>
          <p:nvPr/>
        </p:nvCxnSpPr>
        <p:spPr>
          <a:xfrm>
            <a:off x="4939650" y="3436400"/>
            <a:ext cx="495300" cy="390600"/>
          </a:xfrm>
          <a:prstGeom prst="curvedConnector3">
            <a:avLst>
              <a:gd fmla="val 50000" name="adj1"/>
            </a:avLst>
          </a:prstGeom>
          <a:noFill/>
          <a:ln cap="flat" cmpd="sng" w="9525">
            <a:solidFill>
              <a:schemeClr val="accent1"/>
            </a:solidFill>
            <a:prstDash val="solid"/>
            <a:round/>
            <a:headEnd len="med" w="med" type="none"/>
            <a:tailEnd len="med" w="med" type="stealth"/>
          </a:ln>
        </p:spPr>
      </p:cxnSp>
      <p:cxnSp>
        <p:nvCxnSpPr>
          <p:cNvPr id="281" name="Google Shape;281;p30"/>
          <p:cNvCxnSpPr/>
          <p:nvPr/>
        </p:nvCxnSpPr>
        <p:spPr>
          <a:xfrm rot="-5400000">
            <a:off x="6054000" y="4026950"/>
            <a:ext cx="619200" cy="219000"/>
          </a:xfrm>
          <a:prstGeom prst="curvedConnector3">
            <a:avLst>
              <a:gd fmla="val 50000" name="adj1"/>
            </a:avLst>
          </a:prstGeom>
          <a:noFill/>
          <a:ln cap="flat" cmpd="sng" w="9525">
            <a:solidFill>
              <a:schemeClr val="accent1"/>
            </a:solidFill>
            <a:prstDash val="solid"/>
            <a:round/>
            <a:headEnd len="med" w="med" type="none"/>
            <a:tailEnd len="med" w="med" type="stealth"/>
          </a:ln>
        </p:spPr>
      </p:cxnSp>
      <p:sp>
        <p:nvSpPr>
          <p:cNvPr id="282" name="Google Shape;282;p30"/>
          <p:cNvSpPr txBox="1"/>
          <p:nvPr/>
        </p:nvSpPr>
        <p:spPr>
          <a:xfrm>
            <a:off x="1070100" y="1413375"/>
            <a:ext cx="1373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In the original version, after the facilitator selected a past entry from the calendar, they will be directed to </a:t>
            </a:r>
            <a:r>
              <a:rPr lang="en" sz="800">
                <a:latin typeface="Varela Round"/>
                <a:ea typeface="Varela Round"/>
                <a:cs typeface="Varela Round"/>
                <a:sym typeface="Varela Round"/>
              </a:rPr>
              <a:t>the</a:t>
            </a:r>
            <a:r>
              <a:rPr lang="en" sz="800">
                <a:latin typeface="Varela Round"/>
                <a:ea typeface="Varela Round"/>
                <a:cs typeface="Varela Round"/>
                <a:sym typeface="Varela Round"/>
              </a:rPr>
              <a:t> feedback giving page directly. The design provided minimum guidance and lacked robust functionality. </a:t>
            </a:r>
            <a:endParaRPr sz="800">
              <a:latin typeface="Varela Round"/>
              <a:ea typeface="Varela Round"/>
              <a:cs typeface="Varela Round"/>
              <a:sym typeface="Varela Round"/>
            </a:endParaRPr>
          </a:p>
        </p:txBody>
      </p:sp>
      <p:sp>
        <p:nvSpPr>
          <p:cNvPr id="283" name="Google Shape;283;p30"/>
          <p:cNvSpPr/>
          <p:nvPr/>
        </p:nvSpPr>
        <p:spPr>
          <a:xfrm>
            <a:off x="3348975" y="2936325"/>
            <a:ext cx="962100" cy="1638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30"/>
          <p:cNvGrpSpPr/>
          <p:nvPr/>
        </p:nvGrpSpPr>
        <p:grpSpPr>
          <a:xfrm>
            <a:off x="2443245" y="1262148"/>
            <a:ext cx="1090294" cy="1562073"/>
            <a:chOff x="2443200" y="1262125"/>
            <a:chExt cx="1053424" cy="1509249"/>
          </a:xfrm>
        </p:grpSpPr>
        <p:pic>
          <p:nvPicPr>
            <p:cNvPr id="285" name="Google Shape;285;p30"/>
            <p:cNvPicPr preferRelativeResize="0"/>
            <p:nvPr/>
          </p:nvPicPr>
          <p:blipFill rotWithShape="1">
            <a:blip r:embed="rId4">
              <a:alphaModFix/>
            </a:blip>
            <a:srcRect b="0" l="70336" r="0" t="0"/>
            <a:stretch/>
          </p:blipFill>
          <p:spPr>
            <a:xfrm>
              <a:off x="2534525" y="1262125"/>
              <a:ext cx="962099" cy="1509249"/>
            </a:xfrm>
            <a:prstGeom prst="rect">
              <a:avLst/>
            </a:prstGeom>
            <a:noFill/>
            <a:ln>
              <a:noFill/>
            </a:ln>
          </p:spPr>
        </p:pic>
        <p:sp>
          <p:nvSpPr>
            <p:cNvPr id="286" name="Google Shape;286;p30"/>
            <p:cNvSpPr/>
            <p:nvPr/>
          </p:nvSpPr>
          <p:spPr>
            <a:xfrm>
              <a:off x="2673900" y="2229625"/>
              <a:ext cx="523800" cy="123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30"/>
            <p:cNvCxnSpPr>
              <a:stCxn id="286" idx="2"/>
              <a:endCxn id="282" idx="3"/>
            </p:cNvCxnSpPr>
            <p:nvPr/>
          </p:nvCxnSpPr>
          <p:spPr>
            <a:xfrm rot="10800000">
              <a:off x="2443200" y="2092375"/>
              <a:ext cx="230700" cy="199200"/>
            </a:xfrm>
            <a:prstGeom prst="straightConnector1">
              <a:avLst/>
            </a:prstGeom>
            <a:noFill/>
            <a:ln cap="flat" cmpd="sng" w="9525">
              <a:solidFill>
                <a:srgbClr val="FF0000"/>
              </a:solidFill>
              <a:prstDash val="solid"/>
              <a:round/>
              <a:headEnd len="med" w="med" type="none"/>
              <a:tailEnd len="med" w="med" type="triangle"/>
            </a:ln>
          </p:spPr>
        </p:cxnSp>
      </p:grpSp>
      <p:sp>
        <p:nvSpPr>
          <p:cNvPr id="288" name="Google Shape;288;p30"/>
          <p:cNvSpPr txBox="1"/>
          <p:nvPr/>
        </p:nvSpPr>
        <p:spPr>
          <a:xfrm>
            <a:off x="3633450" y="1370925"/>
            <a:ext cx="1966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updated version </a:t>
            </a:r>
            <a:r>
              <a:rPr lang="en" sz="800">
                <a:latin typeface="Varela Round"/>
                <a:ea typeface="Varela Round"/>
                <a:cs typeface="Varela Round"/>
                <a:sym typeface="Varela Round"/>
              </a:rPr>
              <a:t>includes pre-generated templates and words of affirmation as well as the option to draft their own message.</a:t>
            </a:r>
            <a:endParaRPr sz="800">
              <a:latin typeface="Varela Round"/>
              <a:ea typeface="Varela Round"/>
              <a:cs typeface="Varela Round"/>
              <a:sym typeface="Varela Round"/>
            </a:endParaRPr>
          </a:p>
        </p:txBody>
      </p:sp>
      <p:cxnSp>
        <p:nvCxnSpPr>
          <p:cNvPr id="289" name="Google Shape;289;p30"/>
          <p:cNvCxnSpPr>
            <a:stCxn id="283" idx="0"/>
            <a:endCxn id="288" idx="2"/>
          </p:cNvCxnSpPr>
          <p:nvPr/>
        </p:nvCxnSpPr>
        <p:spPr>
          <a:xfrm flipH="1" rot="10800000">
            <a:off x="3830025" y="2048025"/>
            <a:ext cx="786900" cy="888300"/>
          </a:xfrm>
          <a:prstGeom prst="straightConnector1">
            <a:avLst/>
          </a:prstGeom>
          <a:noFill/>
          <a:ln cap="flat" cmpd="sng" w="9525">
            <a:solidFill>
              <a:srgbClr val="FF0000"/>
            </a:solidFill>
            <a:prstDash val="solid"/>
            <a:round/>
            <a:headEnd len="med" w="med" type="none"/>
            <a:tailEnd len="med" w="med" type="triangle"/>
          </a:ln>
        </p:spPr>
      </p:cxnSp>
      <p:sp>
        <p:nvSpPr>
          <p:cNvPr id="290" name="Google Shape;290;p30"/>
          <p:cNvSpPr/>
          <p:nvPr/>
        </p:nvSpPr>
        <p:spPr>
          <a:xfrm>
            <a:off x="4377675" y="2936325"/>
            <a:ext cx="962100" cy="1638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txBox="1"/>
          <p:nvPr/>
        </p:nvSpPr>
        <p:spPr>
          <a:xfrm>
            <a:off x="4464150" y="2135925"/>
            <a:ext cx="1751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pre-generated templates cover a </a:t>
            </a:r>
            <a:r>
              <a:rPr lang="en" sz="800">
                <a:latin typeface="Varela Round"/>
                <a:ea typeface="Varela Round"/>
                <a:cs typeface="Varela Round"/>
                <a:sym typeface="Varela Round"/>
              </a:rPr>
              <a:t>variety</a:t>
            </a:r>
            <a:r>
              <a:rPr lang="en" sz="800">
                <a:latin typeface="Varela Round"/>
                <a:ea typeface="Varela Round"/>
                <a:cs typeface="Varela Round"/>
                <a:sym typeface="Varela Round"/>
              </a:rPr>
              <a:t> of topics for the facilitator to select from. </a:t>
            </a:r>
            <a:endParaRPr sz="800">
              <a:latin typeface="Varela Round"/>
              <a:ea typeface="Varela Round"/>
              <a:cs typeface="Varela Round"/>
              <a:sym typeface="Varela Round"/>
            </a:endParaRPr>
          </a:p>
        </p:txBody>
      </p:sp>
      <p:cxnSp>
        <p:nvCxnSpPr>
          <p:cNvPr id="292" name="Google Shape;292;p30"/>
          <p:cNvCxnSpPr>
            <a:stCxn id="290" idx="0"/>
            <a:endCxn id="291" idx="2"/>
          </p:cNvCxnSpPr>
          <p:nvPr/>
        </p:nvCxnSpPr>
        <p:spPr>
          <a:xfrm flipH="1" rot="10800000">
            <a:off x="4858725" y="2690025"/>
            <a:ext cx="480900" cy="246300"/>
          </a:xfrm>
          <a:prstGeom prst="straightConnector1">
            <a:avLst/>
          </a:prstGeom>
          <a:noFill/>
          <a:ln cap="flat" cmpd="sng" w="9525">
            <a:solidFill>
              <a:srgbClr val="FF0000"/>
            </a:solidFill>
            <a:prstDash val="solid"/>
            <a:round/>
            <a:headEnd len="med" w="med" type="none"/>
            <a:tailEnd len="med" w="med" type="triangle"/>
          </a:ln>
        </p:spPr>
      </p:cxnSp>
      <p:sp>
        <p:nvSpPr>
          <p:cNvPr id="293" name="Google Shape;293;p30"/>
          <p:cNvSpPr/>
          <p:nvPr/>
        </p:nvSpPr>
        <p:spPr>
          <a:xfrm>
            <a:off x="5888950" y="4352700"/>
            <a:ext cx="495300" cy="190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0"/>
          <p:cNvSpPr txBox="1"/>
          <p:nvPr/>
        </p:nvSpPr>
        <p:spPr>
          <a:xfrm>
            <a:off x="7546300" y="3278950"/>
            <a:ext cx="962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Varela Round"/>
                <a:ea typeface="Varela Round"/>
                <a:cs typeface="Varela Round"/>
                <a:sym typeface="Varela Round"/>
              </a:rPr>
              <a:t>The facilitator is able to provide their feedback based on the template in either text-based or audio format.</a:t>
            </a:r>
            <a:endParaRPr sz="800">
              <a:latin typeface="Varela Round"/>
              <a:ea typeface="Varela Round"/>
              <a:cs typeface="Varela Round"/>
              <a:sym typeface="Varela Round"/>
            </a:endParaRPr>
          </a:p>
        </p:txBody>
      </p:sp>
      <p:cxnSp>
        <p:nvCxnSpPr>
          <p:cNvPr id="295" name="Google Shape;295;p30"/>
          <p:cNvCxnSpPr>
            <a:stCxn id="293" idx="6"/>
            <a:endCxn id="294" idx="1"/>
          </p:cNvCxnSpPr>
          <p:nvPr/>
        </p:nvCxnSpPr>
        <p:spPr>
          <a:xfrm flipH="1" rot="10800000">
            <a:off x="6384250" y="3925350"/>
            <a:ext cx="1162200" cy="522600"/>
          </a:xfrm>
          <a:prstGeom prst="straightConnector1">
            <a:avLst/>
          </a:prstGeom>
          <a:noFill/>
          <a:ln cap="flat" cmpd="sng" w="9525">
            <a:solidFill>
              <a:srgbClr val="FF0000"/>
            </a:solidFill>
            <a:prstDash val="solid"/>
            <a:round/>
            <a:headEnd len="med" w="med" type="none"/>
            <a:tailEnd len="med" w="med" type="triangle"/>
          </a:ln>
        </p:spPr>
      </p:cxnSp>
      <p:sp>
        <p:nvSpPr>
          <p:cNvPr id="296" name="Google Shape;296;p30"/>
          <p:cNvSpPr txBox="1"/>
          <p:nvPr/>
        </p:nvSpPr>
        <p:spPr>
          <a:xfrm>
            <a:off x="6331750" y="1389225"/>
            <a:ext cx="1827000" cy="11697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Varela Round"/>
                <a:ea typeface="Varela Round"/>
                <a:cs typeface="Varela Round"/>
                <a:sym typeface="Varela Round"/>
              </a:rPr>
              <a:t>Design Change Rationale:</a:t>
            </a:r>
            <a:endParaRPr b="1" sz="800">
              <a:latin typeface="Varela Round"/>
              <a:ea typeface="Varela Round"/>
              <a:cs typeface="Varela Round"/>
              <a:sym typeface="Varela Round"/>
            </a:endParaRPr>
          </a:p>
          <a:p>
            <a:pPr indent="0" lvl="0" marL="0" rtl="0" algn="l">
              <a:spcBef>
                <a:spcPts val="0"/>
              </a:spcBef>
              <a:spcAft>
                <a:spcPts val="0"/>
              </a:spcAft>
              <a:buNone/>
            </a:pPr>
            <a:r>
              <a:rPr lang="en" sz="800">
                <a:latin typeface="Varela Round"/>
                <a:ea typeface="Varela Round"/>
                <a:cs typeface="Varela Round"/>
                <a:sym typeface="Varela Round"/>
              </a:rPr>
              <a:t>Since providing feedback to the team as a facilitator is the complex task in our design, we want to support the user with more robust functionality and provide more guidance in their use. </a:t>
            </a:r>
            <a:endParaRPr sz="800">
              <a:latin typeface="Varela Round"/>
              <a:ea typeface="Varela Round"/>
              <a:cs typeface="Varela Round"/>
              <a:sym typeface="Varela Rou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Med-Fi Simple Task Flow: Team Members Access Past Entries</a:t>
            </a:r>
            <a:endParaRPr sz="2200"/>
          </a:p>
        </p:txBody>
      </p:sp>
      <p:pic>
        <p:nvPicPr>
          <p:cNvPr id="302" name="Google Shape;302;p31"/>
          <p:cNvPicPr preferRelativeResize="0"/>
          <p:nvPr/>
        </p:nvPicPr>
        <p:blipFill>
          <a:blip r:embed="rId3">
            <a:alphaModFix/>
          </a:blip>
          <a:stretch>
            <a:fillRect/>
          </a:stretch>
        </p:blipFill>
        <p:spPr>
          <a:xfrm>
            <a:off x="2399950" y="1743363"/>
            <a:ext cx="906526" cy="1790123"/>
          </a:xfrm>
          <a:prstGeom prst="rect">
            <a:avLst/>
          </a:prstGeom>
          <a:noFill/>
          <a:ln>
            <a:noFill/>
          </a:ln>
        </p:spPr>
      </p:pic>
      <p:pic>
        <p:nvPicPr>
          <p:cNvPr id="303" name="Google Shape;303;p31"/>
          <p:cNvPicPr preferRelativeResize="0"/>
          <p:nvPr/>
        </p:nvPicPr>
        <p:blipFill>
          <a:blip r:embed="rId4">
            <a:alphaModFix/>
          </a:blip>
          <a:stretch>
            <a:fillRect/>
          </a:stretch>
        </p:blipFill>
        <p:spPr>
          <a:xfrm>
            <a:off x="4276075" y="1162025"/>
            <a:ext cx="906524" cy="1800249"/>
          </a:xfrm>
          <a:prstGeom prst="rect">
            <a:avLst/>
          </a:prstGeom>
          <a:noFill/>
          <a:ln>
            <a:noFill/>
          </a:ln>
        </p:spPr>
      </p:pic>
      <p:pic>
        <p:nvPicPr>
          <p:cNvPr id="304" name="Google Shape;304;p31"/>
          <p:cNvPicPr preferRelativeResize="0"/>
          <p:nvPr/>
        </p:nvPicPr>
        <p:blipFill>
          <a:blip r:embed="rId5">
            <a:alphaModFix/>
          </a:blip>
          <a:stretch>
            <a:fillRect/>
          </a:stretch>
        </p:blipFill>
        <p:spPr>
          <a:xfrm>
            <a:off x="4276075" y="3081325"/>
            <a:ext cx="906525" cy="1815629"/>
          </a:xfrm>
          <a:prstGeom prst="rect">
            <a:avLst/>
          </a:prstGeom>
          <a:noFill/>
          <a:ln>
            <a:noFill/>
          </a:ln>
        </p:spPr>
      </p:pic>
      <p:pic>
        <p:nvPicPr>
          <p:cNvPr id="305" name="Google Shape;305;p31"/>
          <p:cNvPicPr preferRelativeResize="0"/>
          <p:nvPr/>
        </p:nvPicPr>
        <p:blipFill>
          <a:blip r:embed="rId6">
            <a:alphaModFix/>
          </a:blip>
          <a:stretch>
            <a:fillRect/>
          </a:stretch>
        </p:blipFill>
        <p:spPr>
          <a:xfrm>
            <a:off x="5801650" y="3109901"/>
            <a:ext cx="906525" cy="1813050"/>
          </a:xfrm>
          <a:prstGeom prst="rect">
            <a:avLst/>
          </a:prstGeom>
          <a:noFill/>
          <a:ln>
            <a:noFill/>
          </a:ln>
        </p:spPr>
      </p:pic>
      <p:cxnSp>
        <p:nvCxnSpPr>
          <p:cNvPr id="306" name="Google Shape;306;p31"/>
          <p:cNvCxnSpPr>
            <a:endCxn id="303" idx="1"/>
          </p:cNvCxnSpPr>
          <p:nvPr/>
        </p:nvCxnSpPr>
        <p:spPr>
          <a:xfrm flipH="1" rot="10800000">
            <a:off x="3157675" y="2062150"/>
            <a:ext cx="1118400" cy="7287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07" name="Google Shape;307;p31"/>
          <p:cNvCxnSpPr>
            <a:endCxn id="304" idx="1"/>
          </p:cNvCxnSpPr>
          <p:nvPr/>
        </p:nvCxnSpPr>
        <p:spPr>
          <a:xfrm>
            <a:off x="3205075" y="3390939"/>
            <a:ext cx="1071000" cy="5982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08" name="Google Shape;308;p31"/>
          <p:cNvCxnSpPr>
            <a:endCxn id="305" idx="1"/>
          </p:cNvCxnSpPr>
          <p:nvPr/>
        </p:nvCxnSpPr>
        <p:spPr>
          <a:xfrm flipH="1" rot="10800000">
            <a:off x="4776850" y="4016426"/>
            <a:ext cx="1024800" cy="88800"/>
          </a:xfrm>
          <a:prstGeom prst="curvedConnector3">
            <a:avLst>
              <a:gd fmla="val 50000" name="adj1"/>
            </a:avLst>
          </a:prstGeom>
          <a:noFill/>
          <a:ln cap="flat" cmpd="sng" w="19050">
            <a:solidFill>
              <a:schemeClr val="accent6"/>
            </a:solidFill>
            <a:prstDash val="solid"/>
            <a:round/>
            <a:headEnd len="med" w="med" type="none"/>
            <a:tailEnd len="med" w="med" type="triangle"/>
          </a:ln>
        </p:spPr>
      </p:cxnSp>
      <p:sp>
        <p:nvSpPr>
          <p:cNvPr id="309" name="Google Shape;309;p31"/>
          <p:cNvSpPr txBox="1"/>
          <p:nvPr/>
        </p:nvSpPr>
        <p:spPr>
          <a:xfrm>
            <a:off x="2357400" y="3505250"/>
            <a:ext cx="1155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can either:</a:t>
            </a:r>
            <a:endParaRPr sz="600">
              <a:solidFill>
                <a:schemeClr val="accent6"/>
              </a:solidFill>
              <a:latin typeface="Varela Round"/>
              <a:ea typeface="Varela Round"/>
              <a:cs typeface="Varela Round"/>
              <a:sym typeface="Varela Round"/>
            </a:endParaRPr>
          </a:p>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 view the most recent past entry (click most recent)</a:t>
            </a:r>
            <a:endParaRPr sz="600">
              <a:solidFill>
                <a:schemeClr val="accent6"/>
              </a:solidFill>
              <a:latin typeface="Varela Round"/>
              <a:ea typeface="Varela Round"/>
              <a:cs typeface="Varela Round"/>
              <a:sym typeface="Varela Round"/>
            </a:endParaRPr>
          </a:p>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 view past entries of earlier dates (click calendar view)</a:t>
            </a:r>
            <a:endParaRPr sz="600">
              <a:solidFill>
                <a:schemeClr val="accent6"/>
              </a:solidFill>
              <a:latin typeface="Varela Round"/>
              <a:ea typeface="Varela Round"/>
              <a:cs typeface="Varela Round"/>
              <a:sym typeface="Varela Round"/>
            </a:endParaRPr>
          </a:p>
        </p:txBody>
      </p:sp>
      <p:sp>
        <p:nvSpPr>
          <p:cNvPr id="310" name="Google Shape;310;p31"/>
          <p:cNvSpPr txBox="1"/>
          <p:nvPr/>
        </p:nvSpPr>
        <p:spPr>
          <a:xfrm>
            <a:off x="4091675" y="2868650"/>
            <a:ext cx="1409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see the most recent entry</a:t>
            </a:r>
            <a:endParaRPr sz="600">
              <a:solidFill>
                <a:schemeClr val="accent6"/>
              </a:solidFill>
              <a:latin typeface="Varela Round"/>
              <a:ea typeface="Varela Round"/>
              <a:cs typeface="Varela Round"/>
              <a:sym typeface="Varela Round"/>
            </a:endParaRPr>
          </a:p>
        </p:txBody>
      </p:sp>
      <p:sp>
        <p:nvSpPr>
          <p:cNvPr id="311" name="Google Shape;311;p31"/>
          <p:cNvSpPr txBox="1"/>
          <p:nvPr/>
        </p:nvSpPr>
        <p:spPr>
          <a:xfrm>
            <a:off x="4270038" y="4842650"/>
            <a:ext cx="10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Click on a specific day on the calendar</a:t>
            </a:r>
            <a:endParaRPr sz="600">
              <a:solidFill>
                <a:schemeClr val="accent6"/>
              </a:solidFill>
              <a:latin typeface="Varela Round"/>
              <a:ea typeface="Varela Round"/>
              <a:cs typeface="Varela Round"/>
              <a:sym typeface="Varela Round"/>
            </a:endParaRPr>
          </a:p>
        </p:txBody>
      </p:sp>
      <p:sp>
        <p:nvSpPr>
          <p:cNvPr id="312" name="Google Shape;312;p31"/>
          <p:cNvSpPr txBox="1"/>
          <p:nvPr/>
        </p:nvSpPr>
        <p:spPr>
          <a:xfrm>
            <a:off x="5777600" y="4842650"/>
            <a:ext cx="104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see the entry on  selected date</a:t>
            </a:r>
            <a:endParaRPr sz="600">
              <a:solidFill>
                <a:schemeClr val="accent6"/>
              </a:solidFill>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200"/>
              <a:t>Med-Fi Simple Task Flow: Facilitators Access Past Entries </a:t>
            </a:r>
            <a:endParaRPr sz="2200"/>
          </a:p>
        </p:txBody>
      </p:sp>
      <p:pic>
        <p:nvPicPr>
          <p:cNvPr id="318" name="Google Shape;318;p32"/>
          <p:cNvPicPr preferRelativeResize="0"/>
          <p:nvPr/>
        </p:nvPicPr>
        <p:blipFill>
          <a:blip r:embed="rId3">
            <a:alphaModFix/>
          </a:blip>
          <a:stretch>
            <a:fillRect/>
          </a:stretch>
        </p:blipFill>
        <p:spPr>
          <a:xfrm>
            <a:off x="2132850" y="1767575"/>
            <a:ext cx="906524" cy="1823430"/>
          </a:xfrm>
          <a:prstGeom prst="rect">
            <a:avLst/>
          </a:prstGeom>
          <a:noFill/>
          <a:ln>
            <a:noFill/>
          </a:ln>
        </p:spPr>
      </p:pic>
      <p:pic>
        <p:nvPicPr>
          <p:cNvPr id="319" name="Google Shape;319;p32"/>
          <p:cNvPicPr preferRelativeResize="0"/>
          <p:nvPr/>
        </p:nvPicPr>
        <p:blipFill>
          <a:blip r:embed="rId4">
            <a:alphaModFix/>
          </a:blip>
          <a:stretch>
            <a:fillRect/>
          </a:stretch>
        </p:blipFill>
        <p:spPr>
          <a:xfrm>
            <a:off x="3425025" y="1784225"/>
            <a:ext cx="906526" cy="1790126"/>
          </a:xfrm>
          <a:prstGeom prst="rect">
            <a:avLst/>
          </a:prstGeom>
          <a:noFill/>
          <a:ln>
            <a:noFill/>
          </a:ln>
        </p:spPr>
      </p:pic>
      <p:pic>
        <p:nvPicPr>
          <p:cNvPr id="320" name="Google Shape;320;p32"/>
          <p:cNvPicPr preferRelativeResize="0"/>
          <p:nvPr/>
        </p:nvPicPr>
        <p:blipFill>
          <a:blip r:embed="rId5">
            <a:alphaModFix/>
          </a:blip>
          <a:stretch>
            <a:fillRect/>
          </a:stretch>
        </p:blipFill>
        <p:spPr>
          <a:xfrm>
            <a:off x="4717200" y="1171550"/>
            <a:ext cx="906526" cy="1782665"/>
          </a:xfrm>
          <a:prstGeom prst="rect">
            <a:avLst/>
          </a:prstGeom>
          <a:noFill/>
          <a:ln>
            <a:noFill/>
          </a:ln>
        </p:spPr>
      </p:pic>
      <p:pic>
        <p:nvPicPr>
          <p:cNvPr id="321" name="Google Shape;321;p32"/>
          <p:cNvPicPr preferRelativeResize="0"/>
          <p:nvPr/>
        </p:nvPicPr>
        <p:blipFill>
          <a:blip r:embed="rId6">
            <a:alphaModFix/>
          </a:blip>
          <a:stretch>
            <a:fillRect/>
          </a:stretch>
        </p:blipFill>
        <p:spPr>
          <a:xfrm>
            <a:off x="4717200" y="3081325"/>
            <a:ext cx="906525" cy="1815629"/>
          </a:xfrm>
          <a:prstGeom prst="rect">
            <a:avLst/>
          </a:prstGeom>
          <a:noFill/>
          <a:ln>
            <a:noFill/>
          </a:ln>
        </p:spPr>
      </p:pic>
      <p:pic>
        <p:nvPicPr>
          <p:cNvPr id="322" name="Google Shape;322;p32"/>
          <p:cNvPicPr preferRelativeResize="0"/>
          <p:nvPr/>
        </p:nvPicPr>
        <p:blipFill>
          <a:blip r:embed="rId7">
            <a:alphaModFix/>
          </a:blip>
          <a:stretch>
            <a:fillRect/>
          </a:stretch>
        </p:blipFill>
        <p:spPr>
          <a:xfrm>
            <a:off x="6009376" y="3089000"/>
            <a:ext cx="906524" cy="1800274"/>
          </a:xfrm>
          <a:prstGeom prst="rect">
            <a:avLst/>
          </a:prstGeom>
          <a:noFill/>
          <a:ln>
            <a:noFill/>
          </a:ln>
        </p:spPr>
      </p:pic>
      <p:cxnSp>
        <p:nvCxnSpPr>
          <p:cNvPr id="323" name="Google Shape;323;p32"/>
          <p:cNvCxnSpPr>
            <a:endCxn id="319" idx="1"/>
          </p:cNvCxnSpPr>
          <p:nvPr/>
        </p:nvCxnSpPr>
        <p:spPr>
          <a:xfrm>
            <a:off x="2538525" y="2504988"/>
            <a:ext cx="886500" cy="1743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24" name="Google Shape;324;p32"/>
          <p:cNvCxnSpPr>
            <a:endCxn id="320" idx="1"/>
          </p:cNvCxnSpPr>
          <p:nvPr/>
        </p:nvCxnSpPr>
        <p:spPr>
          <a:xfrm flipH="1" rot="10800000">
            <a:off x="4157700" y="2062882"/>
            <a:ext cx="559500" cy="5088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25" name="Google Shape;325;p32"/>
          <p:cNvCxnSpPr>
            <a:endCxn id="321" idx="1"/>
          </p:cNvCxnSpPr>
          <p:nvPr/>
        </p:nvCxnSpPr>
        <p:spPr>
          <a:xfrm flipH="1" rot="-5400000">
            <a:off x="4204950" y="3476889"/>
            <a:ext cx="531600" cy="492900"/>
          </a:xfrm>
          <a:prstGeom prst="curvedConnector2">
            <a:avLst/>
          </a:prstGeom>
          <a:noFill/>
          <a:ln cap="flat" cmpd="sng" w="19050">
            <a:solidFill>
              <a:schemeClr val="accent6"/>
            </a:solidFill>
            <a:prstDash val="solid"/>
            <a:round/>
            <a:headEnd len="med" w="med" type="none"/>
            <a:tailEnd len="med" w="med" type="triangle"/>
          </a:ln>
        </p:spPr>
      </p:cxnSp>
      <p:cxnSp>
        <p:nvCxnSpPr>
          <p:cNvPr id="326" name="Google Shape;326;p32"/>
          <p:cNvCxnSpPr/>
          <p:nvPr/>
        </p:nvCxnSpPr>
        <p:spPr>
          <a:xfrm>
            <a:off x="5395925" y="3990975"/>
            <a:ext cx="657300" cy="152400"/>
          </a:xfrm>
          <a:prstGeom prst="curvedConnector3">
            <a:avLst>
              <a:gd fmla="val 50000" name="adj1"/>
            </a:avLst>
          </a:prstGeom>
          <a:noFill/>
          <a:ln cap="flat" cmpd="sng" w="19050">
            <a:solidFill>
              <a:schemeClr val="accent6"/>
            </a:solidFill>
            <a:prstDash val="solid"/>
            <a:round/>
            <a:headEnd len="med" w="med" type="none"/>
            <a:tailEnd len="med" w="med" type="triangle"/>
          </a:ln>
        </p:spPr>
      </p:cxnSp>
      <p:sp>
        <p:nvSpPr>
          <p:cNvPr id="327" name="Google Shape;327;p32"/>
          <p:cNvSpPr txBox="1"/>
          <p:nvPr/>
        </p:nvSpPr>
        <p:spPr>
          <a:xfrm>
            <a:off x="3424200" y="3524300"/>
            <a:ext cx="1155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can either:</a:t>
            </a:r>
            <a:endParaRPr sz="600">
              <a:solidFill>
                <a:schemeClr val="accent6"/>
              </a:solidFill>
              <a:latin typeface="Varela Round"/>
              <a:ea typeface="Varela Round"/>
              <a:cs typeface="Varela Round"/>
              <a:sym typeface="Varela Round"/>
            </a:endParaRPr>
          </a:p>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 view the most recent past entry (click most recent)</a:t>
            </a:r>
            <a:endParaRPr sz="600">
              <a:solidFill>
                <a:schemeClr val="accent6"/>
              </a:solidFill>
              <a:latin typeface="Varela Round"/>
              <a:ea typeface="Varela Round"/>
              <a:cs typeface="Varela Round"/>
              <a:sym typeface="Varela Round"/>
            </a:endParaRPr>
          </a:p>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 view past entries of earlier dates (click calendar view)</a:t>
            </a:r>
            <a:endParaRPr sz="600">
              <a:solidFill>
                <a:schemeClr val="accent6"/>
              </a:solidFill>
              <a:latin typeface="Varela Round"/>
              <a:ea typeface="Varela Round"/>
              <a:cs typeface="Varela Round"/>
              <a:sym typeface="Varela Round"/>
            </a:endParaRPr>
          </a:p>
        </p:txBody>
      </p:sp>
      <p:sp>
        <p:nvSpPr>
          <p:cNvPr id="328" name="Google Shape;328;p32"/>
          <p:cNvSpPr txBox="1"/>
          <p:nvPr/>
        </p:nvSpPr>
        <p:spPr>
          <a:xfrm>
            <a:off x="2131188" y="3584900"/>
            <a:ext cx="1155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Select a team journal</a:t>
            </a:r>
            <a:endParaRPr sz="600">
              <a:solidFill>
                <a:schemeClr val="accent6"/>
              </a:solidFill>
              <a:latin typeface="Varela Round"/>
              <a:ea typeface="Varela Round"/>
              <a:cs typeface="Varela Round"/>
              <a:sym typeface="Varela Round"/>
            </a:endParaRPr>
          </a:p>
        </p:txBody>
      </p:sp>
      <p:sp>
        <p:nvSpPr>
          <p:cNvPr id="329" name="Google Shape;329;p32"/>
          <p:cNvSpPr txBox="1"/>
          <p:nvPr/>
        </p:nvSpPr>
        <p:spPr>
          <a:xfrm>
            <a:off x="4548875" y="2876150"/>
            <a:ext cx="1409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see the most recent entry</a:t>
            </a:r>
            <a:endParaRPr sz="600">
              <a:solidFill>
                <a:schemeClr val="accent6"/>
              </a:solidFill>
              <a:latin typeface="Varela Round"/>
              <a:ea typeface="Varela Round"/>
              <a:cs typeface="Varela Round"/>
              <a:sym typeface="Varela Round"/>
            </a:endParaRPr>
          </a:p>
        </p:txBody>
      </p:sp>
      <p:sp>
        <p:nvSpPr>
          <p:cNvPr id="330" name="Google Shape;330;p32"/>
          <p:cNvSpPr txBox="1"/>
          <p:nvPr/>
        </p:nvSpPr>
        <p:spPr>
          <a:xfrm>
            <a:off x="4651038" y="4804550"/>
            <a:ext cx="10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Click on a specific day on the calendar</a:t>
            </a:r>
            <a:endParaRPr sz="600">
              <a:solidFill>
                <a:schemeClr val="accent6"/>
              </a:solidFill>
              <a:latin typeface="Varela Round"/>
              <a:ea typeface="Varela Round"/>
              <a:cs typeface="Varela Round"/>
              <a:sym typeface="Varela Round"/>
            </a:endParaRPr>
          </a:p>
        </p:txBody>
      </p:sp>
      <p:sp>
        <p:nvSpPr>
          <p:cNvPr id="331" name="Google Shape;331;p32"/>
          <p:cNvSpPr txBox="1"/>
          <p:nvPr/>
        </p:nvSpPr>
        <p:spPr>
          <a:xfrm>
            <a:off x="6006200" y="4804550"/>
            <a:ext cx="1047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Users see the entry on  selected date</a:t>
            </a:r>
            <a:endParaRPr sz="600">
              <a:solidFill>
                <a:schemeClr val="accent6"/>
              </a:solidFill>
              <a:latin typeface="Varela Round"/>
              <a:ea typeface="Varela Round"/>
              <a:cs typeface="Varela Round"/>
              <a:sym typeface="Varela Rou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33"/>
          <p:cNvPicPr preferRelativeResize="0"/>
          <p:nvPr/>
        </p:nvPicPr>
        <p:blipFill>
          <a:blip r:embed="rId3">
            <a:alphaModFix/>
          </a:blip>
          <a:stretch>
            <a:fillRect/>
          </a:stretch>
        </p:blipFill>
        <p:spPr>
          <a:xfrm>
            <a:off x="2461125" y="3159413"/>
            <a:ext cx="833250" cy="1671988"/>
          </a:xfrm>
          <a:prstGeom prst="rect">
            <a:avLst/>
          </a:prstGeom>
          <a:noFill/>
          <a:ln>
            <a:noFill/>
          </a:ln>
        </p:spPr>
      </p:pic>
      <p:pic>
        <p:nvPicPr>
          <p:cNvPr id="337" name="Google Shape;337;p33"/>
          <p:cNvPicPr preferRelativeResize="0"/>
          <p:nvPr/>
        </p:nvPicPr>
        <p:blipFill>
          <a:blip r:embed="rId4">
            <a:alphaModFix/>
          </a:blip>
          <a:stretch>
            <a:fillRect/>
          </a:stretch>
        </p:blipFill>
        <p:spPr>
          <a:xfrm>
            <a:off x="3628299" y="3155925"/>
            <a:ext cx="878700" cy="1709985"/>
          </a:xfrm>
          <a:prstGeom prst="rect">
            <a:avLst/>
          </a:prstGeom>
          <a:noFill/>
          <a:ln>
            <a:noFill/>
          </a:ln>
        </p:spPr>
      </p:pic>
      <p:sp>
        <p:nvSpPr>
          <p:cNvPr id="338" name="Google Shape;338;p33"/>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Med-Fi Moderate Task Flow: Journal Entry</a:t>
            </a:r>
            <a:endParaRPr/>
          </a:p>
        </p:txBody>
      </p:sp>
      <p:grpSp>
        <p:nvGrpSpPr>
          <p:cNvPr id="339" name="Google Shape;339;p33"/>
          <p:cNvGrpSpPr/>
          <p:nvPr/>
        </p:nvGrpSpPr>
        <p:grpSpPr>
          <a:xfrm>
            <a:off x="1183600" y="1209952"/>
            <a:ext cx="1185800" cy="1953073"/>
            <a:chOff x="1447650" y="1179252"/>
            <a:chExt cx="1185800" cy="1953073"/>
          </a:xfrm>
        </p:grpSpPr>
        <p:pic>
          <p:nvPicPr>
            <p:cNvPr id="340" name="Google Shape;340;p33"/>
            <p:cNvPicPr preferRelativeResize="0"/>
            <p:nvPr/>
          </p:nvPicPr>
          <p:blipFill>
            <a:blip r:embed="rId5">
              <a:alphaModFix/>
            </a:blip>
            <a:stretch>
              <a:fillRect/>
            </a:stretch>
          </p:blipFill>
          <p:spPr>
            <a:xfrm>
              <a:off x="1447650" y="1179252"/>
              <a:ext cx="874954" cy="1752373"/>
            </a:xfrm>
            <a:prstGeom prst="rect">
              <a:avLst/>
            </a:prstGeom>
            <a:noFill/>
            <a:ln>
              <a:noFill/>
            </a:ln>
          </p:spPr>
        </p:pic>
        <p:sp>
          <p:nvSpPr>
            <p:cNvPr id="341" name="Google Shape;341;p33"/>
            <p:cNvSpPr txBox="1"/>
            <p:nvPr/>
          </p:nvSpPr>
          <p:spPr>
            <a:xfrm>
              <a:off x="1478450" y="2855425"/>
              <a:ext cx="1155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Create Account</a:t>
              </a:r>
              <a:endParaRPr sz="600">
                <a:solidFill>
                  <a:schemeClr val="accent6"/>
                </a:solidFill>
                <a:latin typeface="Varela Round"/>
                <a:ea typeface="Varela Round"/>
                <a:cs typeface="Varela Round"/>
                <a:sym typeface="Varela Round"/>
              </a:endParaRPr>
            </a:p>
          </p:txBody>
        </p:sp>
      </p:grpSp>
      <p:pic>
        <p:nvPicPr>
          <p:cNvPr id="342" name="Google Shape;342;p33"/>
          <p:cNvPicPr preferRelativeResize="0"/>
          <p:nvPr/>
        </p:nvPicPr>
        <p:blipFill>
          <a:blip r:embed="rId6">
            <a:alphaModFix/>
          </a:blip>
          <a:stretch>
            <a:fillRect/>
          </a:stretch>
        </p:blipFill>
        <p:spPr>
          <a:xfrm>
            <a:off x="2386125" y="1209950"/>
            <a:ext cx="869407" cy="1724149"/>
          </a:xfrm>
          <a:prstGeom prst="rect">
            <a:avLst/>
          </a:prstGeom>
          <a:noFill/>
          <a:ln>
            <a:noFill/>
          </a:ln>
        </p:spPr>
      </p:pic>
      <p:sp>
        <p:nvSpPr>
          <p:cNvPr id="343" name="Google Shape;343;p33"/>
          <p:cNvSpPr txBox="1"/>
          <p:nvPr/>
        </p:nvSpPr>
        <p:spPr>
          <a:xfrm>
            <a:off x="2377175" y="2878175"/>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Sign up as a team member</a:t>
            </a:r>
            <a:endParaRPr sz="600">
              <a:solidFill>
                <a:schemeClr val="accent6"/>
              </a:solidFill>
              <a:latin typeface="Varela Round"/>
              <a:ea typeface="Varela Round"/>
              <a:cs typeface="Varela Round"/>
              <a:sym typeface="Varela Round"/>
            </a:endParaRPr>
          </a:p>
        </p:txBody>
      </p:sp>
      <p:pic>
        <p:nvPicPr>
          <p:cNvPr id="344" name="Google Shape;344;p33"/>
          <p:cNvPicPr preferRelativeResize="0"/>
          <p:nvPr/>
        </p:nvPicPr>
        <p:blipFill>
          <a:blip r:embed="rId7">
            <a:alphaModFix/>
          </a:blip>
          <a:stretch>
            <a:fillRect/>
          </a:stretch>
        </p:blipFill>
        <p:spPr>
          <a:xfrm>
            <a:off x="3558550" y="1208726"/>
            <a:ext cx="869400" cy="1726580"/>
          </a:xfrm>
          <a:prstGeom prst="rect">
            <a:avLst/>
          </a:prstGeom>
          <a:noFill/>
          <a:ln>
            <a:noFill/>
          </a:ln>
        </p:spPr>
      </p:pic>
      <p:pic>
        <p:nvPicPr>
          <p:cNvPr id="345" name="Google Shape;345;p33"/>
          <p:cNvPicPr preferRelativeResize="0"/>
          <p:nvPr/>
        </p:nvPicPr>
        <p:blipFill>
          <a:blip r:embed="rId8">
            <a:alphaModFix/>
          </a:blip>
          <a:stretch>
            <a:fillRect/>
          </a:stretch>
        </p:blipFill>
        <p:spPr>
          <a:xfrm>
            <a:off x="4772625" y="1200126"/>
            <a:ext cx="869401" cy="1743776"/>
          </a:xfrm>
          <a:prstGeom prst="rect">
            <a:avLst/>
          </a:prstGeom>
          <a:noFill/>
          <a:ln>
            <a:noFill/>
          </a:ln>
        </p:spPr>
      </p:pic>
      <p:pic>
        <p:nvPicPr>
          <p:cNvPr id="346" name="Google Shape;346;p33"/>
          <p:cNvPicPr preferRelativeResize="0"/>
          <p:nvPr/>
        </p:nvPicPr>
        <p:blipFill>
          <a:blip r:embed="rId9">
            <a:alphaModFix/>
          </a:blip>
          <a:stretch>
            <a:fillRect/>
          </a:stretch>
        </p:blipFill>
        <p:spPr>
          <a:xfrm>
            <a:off x="5986700" y="1209950"/>
            <a:ext cx="869399" cy="1731434"/>
          </a:xfrm>
          <a:prstGeom prst="rect">
            <a:avLst/>
          </a:prstGeom>
          <a:noFill/>
          <a:ln>
            <a:noFill/>
          </a:ln>
        </p:spPr>
      </p:pic>
      <p:pic>
        <p:nvPicPr>
          <p:cNvPr id="347" name="Google Shape;347;p33"/>
          <p:cNvPicPr preferRelativeResize="0"/>
          <p:nvPr/>
        </p:nvPicPr>
        <p:blipFill>
          <a:blip r:embed="rId10">
            <a:alphaModFix/>
          </a:blip>
          <a:stretch>
            <a:fillRect/>
          </a:stretch>
        </p:blipFill>
        <p:spPr>
          <a:xfrm>
            <a:off x="7200775" y="1234150"/>
            <a:ext cx="869400" cy="1716835"/>
          </a:xfrm>
          <a:prstGeom prst="rect">
            <a:avLst/>
          </a:prstGeom>
          <a:noFill/>
          <a:ln>
            <a:noFill/>
          </a:ln>
        </p:spPr>
      </p:pic>
      <p:pic>
        <p:nvPicPr>
          <p:cNvPr id="348" name="Google Shape;348;p33"/>
          <p:cNvPicPr preferRelativeResize="0"/>
          <p:nvPr/>
        </p:nvPicPr>
        <p:blipFill>
          <a:blip r:embed="rId11">
            <a:alphaModFix/>
          </a:blip>
          <a:stretch>
            <a:fillRect/>
          </a:stretch>
        </p:blipFill>
        <p:spPr>
          <a:xfrm>
            <a:off x="1282850" y="3172862"/>
            <a:ext cx="836700" cy="1668619"/>
          </a:xfrm>
          <a:prstGeom prst="rect">
            <a:avLst/>
          </a:prstGeom>
          <a:noFill/>
          <a:ln>
            <a:noFill/>
          </a:ln>
        </p:spPr>
      </p:pic>
      <p:pic>
        <p:nvPicPr>
          <p:cNvPr id="349" name="Google Shape;349;p33"/>
          <p:cNvPicPr preferRelativeResize="0"/>
          <p:nvPr/>
        </p:nvPicPr>
        <p:blipFill>
          <a:blip r:embed="rId12">
            <a:alphaModFix/>
          </a:blip>
          <a:stretch>
            <a:fillRect/>
          </a:stretch>
        </p:blipFill>
        <p:spPr>
          <a:xfrm>
            <a:off x="4875439" y="3171123"/>
            <a:ext cx="833249" cy="1661757"/>
          </a:xfrm>
          <a:prstGeom prst="rect">
            <a:avLst/>
          </a:prstGeom>
          <a:noFill/>
          <a:ln>
            <a:noFill/>
          </a:ln>
        </p:spPr>
      </p:pic>
      <p:pic>
        <p:nvPicPr>
          <p:cNvPr id="350" name="Google Shape;350;p33"/>
          <p:cNvPicPr preferRelativeResize="0"/>
          <p:nvPr/>
        </p:nvPicPr>
        <p:blipFill>
          <a:blip r:embed="rId13">
            <a:alphaModFix/>
          </a:blip>
          <a:stretch>
            <a:fillRect/>
          </a:stretch>
        </p:blipFill>
        <p:spPr>
          <a:xfrm>
            <a:off x="6002325" y="3191340"/>
            <a:ext cx="836699" cy="1631560"/>
          </a:xfrm>
          <a:prstGeom prst="rect">
            <a:avLst/>
          </a:prstGeom>
          <a:noFill/>
          <a:ln>
            <a:noFill/>
          </a:ln>
        </p:spPr>
      </p:pic>
      <p:pic>
        <p:nvPicPr>
          <p:cNvPr id="351" name="Google Shape;351;p33"/>
          <p:cNvPicPr preferRelativeResize="0"/>
          <p:nvPr/>
        </p:nvPicPr>
        <p:blipFill>
          <a:blip r:embed="rId14">
            <a:alphaModFix/>
          </a:blip>
          <a:stretch>
            <a:fillRect/>
          </a:stretch>
        </p:blipFill>
        <p:spPr>
          <a:xfrm>
            <a:off x="7215675" y="3191338"/>
            <a:ext cx="819239" cy="1631574"/>
          </a:xfrm>
          <a:prstGeom prst="rect">
            <a:avLst/>
          </a:prstGeom>
          <a:noFill/>
          <a:ln>
            <a:noFill/>
          </a:ln>
        </p:spPr>
      </p:pic>
      <p:cxnSp>
        <p:nvCxnSpPr>
          <p:cNvPr id="352" name="Google Shape;352;p33"/>
          <p:cNvCxnSpPr>
            <a:endCxn id="342" idx="1"/>
          </p:cNvCxnSpPr>
          <p:nvPr/>
        </p:nvCxnSpPr>
        <p:spPr>
          <a:xfrm flipH="1" rot="10800000">
            <a:off x="1662225" y="2072024"/>
            <a:ext cx="723900" cy="6618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53" name="Google Shape;353;p33"/>
          <p:cNvCxnSpPr>
            <a:endCxn id="344" idx="1"/>
          </p:cNvCxnSpPr>
          <p:nvPr/>
        </p:nvCxnSpPr>
        <p:spPr>
          <a:xfrm flipH="1" rot="10800000">
            <a:off x="3014650" y="2072016"/>
            <a:ext cx="543900" cy="4713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54" name="Google Shape;354;p33"/>
          <p:cNvCxnSpPr/>
          <p:nvPr/>
        </p:nvCxnSpPr>
        <p:spPr>
          <a:xfrm flipH="1" rot="10800000">
            <a:off x="4091000" y="1990725"/>
            <a:ext cx="781200" cy="762000"/>
          </a:xfrm>
          <a:prstGeom prst="curvedConnector3">
            <a:avLst>
              <a:gd fmla="val 50000" name="adj1"/>
            </a:avLst>
          </a:prstGeom>
          <a:noFill/>
          <a:ln cap="flat" cmpd="sng" w="19050">
            <a:solidFill>
              <a:schemeClr val="accent6"/>
            </a:solidFill>
            <a:prstDash val="solid"/>
            <a:round/>
            <a:headEnd len="med" w="med" type="none"/>
            <a:tailEnd len="med" w="med" type="stealth"/>
          </a:ln>
        </p:spPr>
      </p:cxnSp>
      <p:cxnSp>
        <p:nvCxnSpPr>
          <p:cNvPr id="355" name="Google Shape;355;p33"/>
          <p:cNvCxnSpPr>
            <a:endCxn id="346" idx="1"/>
          </p:cNvCxnSpPr>
          <p:nvPr/>
        </p:nvCxnSpPr>
        <p:spPr>
          <a:xfrm flipH="1" rot="10800000">
            <a:off x="5557700" y="2075667"/>
            <a:ext cx="429000" cy="2199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56" name="Google Shape;356;p33"/>
          <p:cNvCxnSpPr>
            <a:endCxn id="347" idx="1"/>
          </p:cNvCxnSpPr>
          <p:nvPr/>
        </p:nvCxnSpPr>
        <p:spPr>
          <a:xfrm>
            <a:off x="6376975" y="1771567"/>
            <a:ext cx="823800" cy="3210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57" name="Google Shape;357;p33"/>
          <p:cNvCxnSpPr>
            <a:stCxn id="347" idx="3"/>
            <a:endCxn id="348" idx="1"/>
          </p:cNvCxnSpPr>
          <p:nvPr/>
        </p:nvCxnSpPr>
        <p:spPr>
          <a:xfrm flipH="1">
            <a:off x="1282975" y="2092567"/>
            <a:ext cx="6787200" cy="1914600"/>
          </a:xfrm>
          <a:prstGeom prst="curvedConnector5">
            <a:avLst>
              <a:gd fmla="val -3508" name="adj1"/>
              <a:gd fmla="val 50630" name="adj2"/>
              <a:gd fmla="val 103510" name="adj3"/>
            </a:avLst>
          </a:prstGeom>
          <a:noFill/>
          <a:ln cap="flat" cmpd="sng" w="19050">
            <a:solidFill>
              <a:schemeClr val="accent6"/>
            </a:solidFill>
            <a:prstDash val="solid"/>
            <a:round/>
            <a:headEnd len="med" w="med" type="none"/>
            <a:tailEnd len="med" w="med" type="triangle"/>
          </a:ln>
        </p:spPr>
      </p:cxnSp>
      <p:cxnSp>
        <p:nvCxnSpPr>
          <p:cNvPr id="358" name="Google Shape;358;p33"/>
          <p:cNvCxnSpPr/>
          <p:nvPr/>
        </p:nvCxnSpPr>
        <p:spPr>
          <a:xfrm flipH="1" rot="10800000">
            <a:off x="1822175" y="3468350"/>
            <a:ext cx="809700" cy="7716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59" name="Google Shape;359;p33"/>
          <p:cNvCxnSpPr>
            <a:endCxn id="349" idx="1"/>
          </p:cNvCxnSpPr>
          <p:nvPr/>
        </p:nvCxnSpPr>
        <p:spPr>
          <a:xfrm>
            <a:off x="3996739" y="3938101"/>
            <a:ext cx="878700" cy="63900"/>
          </a:xfrm>
          <a:prstGeom prst="curvedConnector3">
            <a:avLst>
              <a:gd fmla="val 52048" name="adj1"/>
            </a:avLst>
          </a:prstGeom>
          <a:noFill/>
          <a:ln cap="flat" cmpd="sng" w="19050">
            <a:solidFill>
              <a:schemeClr val="accent6"/>
            </a:solidFill>
            <a:prstDash val="solid"/>
            <a:round/>
            <a:headEnd len="med" w="med" type="none"/>
            <a:tailEnd len="med" w="med" type="triangle"/>
          </a:ln>
        </p:spPr>
      </p:cxnSp>
      <p:cxnSp>
        <p:nvCxnSpPr>
          <p:cNvPr id="360" name="Google Shape;360;p33"/>
          <p:cNvCxnSpPr>
            <a:endCxn id="350" idx="1"/>
          </p:cNvCxnSpPr>
          <p:nvPr/>
        </p:nvCxnSpPr>
        <p:spPr>
          <a:xfrm rot="-5400000">
            <a:off x="5424975" y="4127870"/>
            <a:ext cx="698100" cy="456600"/>
          </a:xfrm>
          <a:prstGeom prst="curvedConnector2">
            <a:avLst/>
          </a:prstGeom>
          <a:noFill/>
          <a:ln cap="flat" cmpd="sng" w="19050">
            <a:solidFill>
              <a:schemeClr val="accent6"/>
            </a:solidFill>
            <a:prstDash val="solid"/>
            <a:round/>
            <a:headEnd len="med" w="med" type="none"/>
            <a:tailEnd len="med" w="med" type="triangle"/>
          </a:ln>
        </p:spPr>
      </p:cxnSp>
      <p:cxnSp>
        <p:nvCxnSpPr>
          <p:cNvPr id="361" name="Google Shape;361;p33"/>
          <p:cNvCxnSpPr>
            <a:endCxn id="351" idx="1"/>
          </p:cNvCxnSpPr>
          <p:nvPr/>
        </p:nvCxnSpPr>
        <p:spPr>
          <a:xfrm rot="-5400000">
            <a:off x="6561825" y="4032475"/>
            <a:ext cx="679200" cy="628500"/>
          </a:xfrm>
          <a:prstGeom prst="curvedConnector2">
            <a:avLst/>
          </a:prstGeom>
          <a:noFill/>
          <a:ln cap="flat" cmpd="sng" w="19050">
            <a:solidFill>
              <a:schemeClr val="accent6"/>
            </a:solidFill>
            <a:prstDash val="solid"/>
            <a:round/>
            <a:headEnd len="med" w="med" type="none"/>
            <a:tailEnd len="med" w="med" type="triangle"/>
          </a:ln>
        </p:spPr>
      </p:cxnSp>
      <p:sp>
        <p:nvSpPr>
          <p:cNvPr id="362" name="Google Shape;362;p33"/>
          <p:cNvSpPr txBox="1"/>
          <p:nvPr/>
        </p:nvSpPr>
        <p:spPr>
          <a:xfrm>
            <a:off x="3615425" y="2859725"/>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Create a journal for the team</a:t>
            </a:r>
            <a:endParaRPr sz="600">
              <a:solidFill>
                <a:schemeClr val="accent6"/>
              </a:solidFill>
              <a:latin typeface="Varela Round"/>
              <a:ea typeface="Varela Round"/>
              <a:cs typeface="Varela Round"/>
              <a:sym typeface="Varela Round"/>
            </a:endParaRPr>
          </a:p>
        </p:txBody>
      </p:sp>
      <p:sp>
        <p:nvSpPr>
          <p:cNvPr id="363" name="Google Shape;363;p33"/>
          <p:cNvSpPr txBox="1"/>
          <p:nvPr/>
        </p:nvSpPr>
        <p:spPr>
          <a:xfrm>
            <a:off x="4788975" y="2859725"/>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Enter the </a:t>
            </a:r>
            <a:r>
              <a:rPr lang="en" sz="600">
                <a:solidFill>
                  <a:schemeClr val="accent6"/>
                </a:solidFill>
                <a:latin typeface="Varela Round"/>
                <a:ea typeface="Varela Round"/>
                <a:cs typeface="Varela Round"/>
                <a:sym typeface="Varela Round"/>
              </a:rPr>
              <a:t>journal code </a:t>
            </a:r>
            <a:endParaRPr sz="600">
              <a:solidFill>
                <a:schemeClr val="accent6"/>
              </a:solidFill>
              <a:latin typeface="Varela Round"/>
              <a:ea typeface="Varela Round"/>
              <a:cs typeface="Varela Round"/>
              <a:sym typeface="Varela Round"/>
            </a:endParaRPr>
          </a:p>
        </p:txBody>
      </p:sp>
      <p:sp>
        <p:nvSpPr>
          <p:cNvPr id="364" name="Google Shape;364;p33"/>
          <p:cNvSpPr txBox="1"/>
          <p:nvPr/>
        </p:nvSpPr>
        <p:spPr>
          <a:xfrm>
            <a:off x="6132000" y="2865213"/>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Select the created journal</a:t>
            </a:r>
            <a:endParaRPr sz="600">
              <a:solidFill>
                <a:schemeClr val="accent6"/>
              </a:solidFill>
              <a:latin typeface="Varela Round"/>
              <a:ea typeface="Varela Round"/>
              <a:cs typeface="Varela Round"/>
              <a:sym typeface="Varela Round"/>
            </a:endParaRPr>
          </a:p>
        </p:txBody>
      </p:sp>
      <p:sp>
        <p:nvSpPr>
          <p:cNvPr id="365" name="Google Shape;365;p33"/>
          <p:cNvSpPr txBox="1"/>
          <p:nvPr/>
        </p:nvSpPr>
        <p:spPr>
          <a:xfrm>
            <a:off x="7279350" y="2878175"/>
            <a:ext cx="836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Select new entry</a:t>
            </a:r>
            <a:endParaRPr sz="600">
              <a:solidFill>
                <a:schemeClr val="accent6"/>
              </a:solidFill>
              <a:latin typeface="Varela Round"/>
              <a:ea typeface="Varela Round"/>
              <a:cs typeface="Varela Round"/>
              <a:sym typeface="Varela Round"/>
            </a:endParaRPr>
          </a:p>
        </p:txBody>
      </p:sp>
      <p:sp>
        <p:nvSpPr>
          <p:cNvPr id="366" name="Google Shape;366;p33"/>
          <p:cNvSpPr txBox="1"/>
          <p:nvPr/>
        </p:nvSpPr>
        <p:spPr>
          <a:xfrm>
            <a:off x="1282850" y="4774200"/>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Choose a specific prompt category</a:t>
            </a:r>
            <a:endParaRPr sz="600">
              <a:solidFill>
                <a:schemeClr val="accent6"/>
              </a:solidFill>
              <a:latin typeface="Varela Round"/>
              <a:ea typeface="Varela Round"/>
              <a:cs typeface="Varela Round"/>
              <a:sym typeface="Varela Round"/>
            </a:endParaRPr>
          </a:p>
        </p:txBody>
      </p:sp>
      <p:sp>
        <p:nvSpPr>
          <p:cNvPr id="367" name="Google Shape;367;p33"/>
          <p:cNvSpPr txBox="1"/>
          <p:nvPr/>
        </p:nvSpPr>
        <p:spPr>
          <a:xfrm>
            <a:off x="2461125" y="4774200"/>
            <a:ext cx="103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Accept a generated prompt or pick a new one</a:t>
            </a:r>
            <a:endParaRPr sz="600">
              <a:solidFill>
                <a:schemeClr val="accent6"/>
              </a:solidFill>
              <a:latin typeface="Varela Round"/>
              <a:ea typeface="Varela Round"/>
              <a:cs typeface="Varela Round"/>
              <a:sym typeface="Varela Round"/>
            </a:endParaRPr>
          </a:p>
        </p:txBody>
      </p:sp>
      <p:sp>
        <p:nvSpPr>
          <p:cNvPr id="368" name="Google Shape;368;p33"/>
          <p:cNvSpPr txBox="1"/>
          <p:nvPr/>
        </p:nvSpPr>
        <p:spPr>
          <a:xfrm>
            <a:off x="4822500" y="4774200"/>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Submit after done journaling</a:t>
            </a:r>
            <a:endParaRPr sz="600">
              <a:solidFill>
                <a:schemeClr val="accent6"/>
              </a:solidFill>
              <a:latin typeface="Varela Round"/>
              <a:ea typeface="Varela Round"/>
              <a:cs typeface="Varela Round"/>
              <a:sym typeface="Varela Round"/>
            </a:endParaRPr>
          </a:p>
        </p:txBody>
      </p:sp>
      <p:sp>
        <p:nvSpPr>
          <p:cNvPr id="369" name="Google Shape;369;p33"/>
          <p:cNvSpPr txBox="1"/>
          <p:nvPr/>
        </p:nvSpPr>
        <p:spPr>
          <a:xfrm>
            <a:off x="5987288" y="4774200"/>
            <a:ext cx="94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Rate the collaboration session</a:t>
            </a:r>
            <a:endParaRPr sz="600">
              <a:solidFill>
                <a:schemeClr val="accent6"/>
              </a:solidFill>
              <a:latin typeface="Varela Round"/>
              <a:ea typeface="Varela Round"/>
              <a:cs typeface="Varela Round"/>
              <a:sym typeface="Varela Round"/>
            </a:endParaRPr>
          </a:p>
        </p:txBody>
      </p:sp>
      <p:sp>
        <p:nvSpPr>
          <p:cNvPr id="370" name="Google Shape;370;p33"/>
          <p:cNvSpPr txBox="1"/>
          <p:nvPr/>
        </p:nvSpPr>
        <p:spPr>
          <a:xfrm>
            <a:off x="7215700" y="4774200"/>
            <a:ext cx="103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Journal entry finished - view group </a:t>
            </a:r>
            <a:r>
              <a:rPr lang="en" sz="600">
                <a:solidFill>
                  <a:schemeClr val="accent6"/>
                </a:solidFill>
                <a:latin typeface="Varela Round"/>
                <a:ea typeface="Varela Round"/>
                <a:cs typeface="Varela Round"/>
                <a:sym typeface="Varela Round"/>
              </a:rPr>
              <a:t>journy</a:t>
            </a:r>
            <a:endParaRPr sz="600">
              <a:solidFill>
                <a:schemeClr val="accent6"/>
              </a:solidFill>
              <a:latin typeface="Varela Round"/>
              <a:ea typeface="Varela Round"/>
              <a:cs typeface="Varela Round"/>
              <a:sym typeface="Varela Round"/>
            </a:endParaRPr>
          </a:p>
        </p:txBody>
      </p:sp>
      <p:sp>
        <p:nvSpPr>
          <p:cNvPr id="371" name="Google Shape;371;p33"/>
          <p:cNvSpPr txBox="1"/>
          <p:nvPr/>
        </p:nvSpPr>
        <p:spPr>
          <a:xfrm>
            <a:off x="3612400" y="4774200"/>
            <a:ext cx="103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Choose mode </a:t>
            </a:r>
            <a:endParaRPr sz="600">
              <a:solidFill>
                <a:schemeClr val="accent6"/>
              </a:solidFill>
              <a:latin typeface="Varela Round"/>
              <a:ea typeface="Varela Round"/>
              <a:cs typeface="Varela Round"/>
              <a:sym typeface="Varela Round"/>
            </a:endParaRPr>
          </a:p>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of entry</a:t>
            </a:r>
            <a:endParaRPr sz="600">
              <a:solidFill>
                <a:schemeClr val="accent6"/>
              </a:solidFill>
              <a:latin typeface="Varela Round"/>
              <a:ea typeface="Varela Round"/>
              <a:cs typeface="Varela Round"/>
              <a:sym typeface="Varela Round"/>
            </a:endParaRPr>
          </a:p>
        </p:txBody>
      </p:sp>
      <p:cxnSp>
        <p:nvCxnSpPr>
          <p:cNvPr id="372" name="Google Shape;372;p33"/>
          <p:cNvCxnSpPr>
            <a:endCxn id="337" idx="1"/>
          </p:cNvCxnSpPr>
          <p:nvPr/>
        </p:nvCxnSpPr>
        <p:spPr>
          <a:xfrm flipH="1" rot="10800000">
            <a:off x="3144099" y="4010917"/>
            <a:ext cx="484200" cy="154200"/>
          </a:xfrm>
          <a:prstGeom prst="curvedConnector3">
            <a:avLst>
              <a:gd fmla="val 50000" name="adj1"/>
            </a:avLst>
          </a:prstGeom>
          <a:noFill/>
          <a:ln cap="flat" cmpd="sng" w="19050">
            <a:solidFill>
              <a:schemeClr val="accent6"/>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type="title"/>
          </p:nvPr>
        </p:nvSpPr>
        <p:spPr>
          <a:xfrm>
            <a:off x="1027950" y="4411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Med-Fi Complex Task Flow: Facilitator Feedback</a:t>
            </a:r>
            <a:endParaRPr/>
          </a:p>
        </p:txBody>
      </p:sp>
      <p:grpSp>
        <p:nvGrpSpPr>
          <p:cNvPr id="378" name="Google Shape;378;p34"/>
          <p:cNvGrpSpPr/>
          <p:nvPr/>
        </p:nvGrpSpPr>
        <p:grpSpPr>
          <a:xfrm>
            <a:off x="1418614" y="1179252"/>
            <a:ext cx="6665486" cy="4030648"/>
            <a:chOff x="1418614" y="1179252"/>
            <a:chExt cx="6665486" cy="4030648"/>
          </a:xfrm>
        </p:grpSpPr>
        <p:pic>
          <p:nvPicPr>
            <p:cNvPr id="379" name="Google Shape;379;p34"/>
            <p:cNvPicPr preferRelativeResize="0"/>
            <p:nvPr/>
          </p:nvPicPr>
          <p:blipFill>
            <a:blip r:embed="rId3">
              <a:alphaModFix/>
            </a:blip>
            <a:stretch>
              <a:fillRect/>
            </a:stretch>
          </p:blipFill>
          <p:spPr>
            <a:xfrm>
              <a:off x="1447650" y="1179252"/>
              <a:ext cx="874954" cy="1752373"/>
            </a:xfrm>
            <a:prstGeom prst="rect">
              <a:avLst/>
            </a:prstGeom>
            <a:noFill/>
            <a:ln>
              <a:noFill/>
            </a:ln>
          </p:spPr>
        </p:pic>
        <p:pic>
          <p:nvPicPr>
            <p:cNvPr id="380" name="Google Shape;380;p34"/>
            <p:cNvPicPr preferRelativeResize="0"/>
            <p:nvPr/>
          </p:nvPicPr>
          <p:blipFill>
            <a:blip r:embed="rId4">
              <a:alphaModFix/>
            </a:blip>
            <a:stretch>
              <a:fillRect/>
            </a:stretch>
          </p:blipFill>
          <p:spPr>
            <a:xfrm>
              <a:off x="2823527" y="1189114"/>
              <a:ext cx="874953" cy="1732642"/>
            </a:xfrm>
            <a:prstGeom prst="rect">
              <a:avLst/>
            </a:prstGeom>
            <a:noFill/>
            <a:ln>
              <a:noFill/>
            </a:ln>
          </p:spPr>
        </p:pic>
        <p:pic>
          <p:nvPicPr>
            <p:cNvPr id="381" name="Google Shape;381;p34"/>
            <p:cNvPicPr preferRelativeResize="0"/>
            <p:nvPr/>
          </p:nvPicPr>
          <p:blipFill>
            <a:blip r:embed="rId5">
              <a:alphaModFix/>
            </a:blip>
            <a:stretch>
              <a:fillRect/>
            </a:stretch>
          </p:blipFill>
          <p:spPr>
            <a:xfrm>
              <a:off x="4199404" y="1189127"/>
              <a:ext cx="861387" cy="1732636"/>
            </a:xfrm>
            <a:prstGeom prst="rect">
              <a:avLst/>
            </a:prstGeom>
            <a:noFill/>
            <a:ln>
              <a:noFill/>
            </a:ln>
          </p:spPr>
        </p:pic>
        <p:pic>
          <p:nvPicPr>
            <p:cNvPr id="382" name="Google Shape;382;p34"/>
            <p:cNvPicPr preferRelativeResize="0"/>
            <p:nvPr/>
          </p:nvPicPr>
          <p:blipFill>
            <a:blip r:embed="rId6">
              <a:alphaModFix/>
            </a:blip>
            <a:stretch>
              <a:fillRect/>
            </a:stretch>
          </p:blipFill>
          <p:spPr>
            <a:xfrm>
              <a:off x="5561733" y="1179254"/>
              <a:ext cx="861379" cy="1713022"/>
            </a:xfrm>
            <a:prstGeom prst="rect">
              <a:avLst/>
            </a:prstGeom>
            <a:noFill/>
            <a:ln>
              <a:noFill/>
            </a:ln>
          </p:spPr>
        </p:pic>
        <p:pic>
          <p:nvPicPr>
            <p:cNvPr id="383" name="Google Shape;383;p34"/>
            <p:cNvPicPr preferRelativeResize="0"/>
            <p:nvPr/>
          </p:nvPicPr>
          <p:blipFill>
            <a:blip r:embed="rId7">
              <a:alphaModFix/>
            </a:blip>
            <a:stretch>
              <a:fillRect/>
            </a:stretch>
          </p:blipFill>
          <p:spPr>
            <a:xfrm>
              <a:off x="6924035" y="1180438"/>
              <a:ext cx="861379" cy="1710626"/>
            </a:xfrm>
            <a:prstGeom prst="rect">
              <a:avLst/>
            </a:prstGeom>
            <a:noFill/>
            <a:ln>
              <a:noFill/>
            </a:ln>
          </p:spPr>
        </p:pic>
        <p:pic>
          <p:nvPicPr>
            <p:cNvPr id="384" name="Google Shape;384;p34"/>
            <p:cNvPicPr preferRelativeResize="0"/>
            <p:nvPr/>
          </p:nvPicPr>
          <p:blipFill>
            <a:blip r:embed="rId8">
              <a:alphaModFix/>
            </a:blip>
            <a:stretch>
              <a:fillRect/>
            </a:stretch>
          </p:blipFill>
          <p:spPr>
            <a:xfrm>
              <a:off x="1418614" y="3183129"/>
              <a:ext cx="861379" cy="1696150"/>
            </a:xfrm>
            <a:prstGeom prst="rect">
              <a:avLst/>
            </a:prstGeom>
            <a:noFill/>
            <a:ln>
              <a:noFill/>
            </a:ln>
          </p:spPr>
        </p:pic>
        <p:pic>
          <p:nvPicPr>
            <p:cNvPr id="385" name="Google Shape;385;p34"/>
            <p:cNvPicPr preferRelativeResize="0"/>
            <p:nvPr/>
          </p:nvPicPr>
          <p:blipFill>
            <a:blip r:embed="rId9">
              <a:alphaModFix/>
            </a:blip>
            <a:stretch>
              <a:fillRect/>
            </a:stretch>
          </p:blipFill>
          <p:spPr>
            <a:xfrm>
              <a:off x="2830317" y="3178290"/>
              <a:ext cx="861379" cy="1705811"/>
            </a:xfrm>
            <a:prstGeom prst="rect">
              <a:avLst/>
            </a:prstGeom>
            <a:noFill/>
            <a:ln>
              <a:noFill/>
            </a:ln>
          </p:spPr>
        </p:pic>
        <p:pic>
          <p:nvPicPr>
            <p:cNvPr id="386" name="Google Shape;386;p34"/>
            <p:cNvPicPr preferRelativeResize="0"/>
            <p:nvPr/>
          </p:nvPicPr>
          <p:blipFill>
            <a:blip r:embed="rId10">
              <a:alphaModFix/>
            </a:blip>
            <a:stretch>
              <a:fillRect/>
            </a:stretch>
          </p:blipFill>
          <p:spPr>
            <a:xfrm>
              <a:off x="4198384" y="3144454"/>
              <a:ext cx="848079" cy="1696147"/>
            </a:xfrm>
            <a:prstGeom prst="rect">
              <a:avLst/>
            </a:prstGeom>
            <a:noFill/>
            <a:ln>
              <a:noFill/>
            </a:ln>
          </p:spPr>
        </p:pic>
        <p:pic>
          <p:nvPicPr>
            <p:cNvPr id="387" name="Google Shape;387;p34"/>
            <p:cNvPicPr preferRelativeResize="0"/>
            <p:nvPr/>
          </p:nvPicPr>
          <p:blipFill>
            <a:blip r:embed="rId11">
              <a:alphaModFix/>
            </a:blip>
            <a:stretch>
              <a:fillRect/>
            </a:stretch>
          </p:blipFill>
          <p:spPr>
            <a:xfrm>
              <a:off x="5561725" y="3135998"/>
              <a:ext cx="861376" cy="1713077"/>
            </a:xfrm>
            <a:prstGeom prst="rect">
              <a:avLst/>
            </a:prstGeom>
            <a:noFill/>
            <a:ln>
              <a:noFill/>
            </a:ln>
          </p:spPr>
        </p:pic>
        <p:pic>
          <p:nvPicPr>
            <p:cNvPr id="388" name="Google Shape;388;p34"/>
            <p:cNvPicPr preferRelativeResize="0"/>
            <p:nvPr/>
          </p:nvPicPr>
          <p:blipFill>
            <a:blip r:embed="rId12">
              <a:alphaModFix/>
            </a:blip>
            <a:stretch>
              <a:fillRect/>
            </a:stretch>
          </p:blipFill>
          <p:spPr>
            <a:xfrm>
              <a:off x="6924025" y="3142000"/>
              <a:ext cx="861400" cy="1701038"/>
            </a:xfrm>
            <a:prstGeom prst="rect">
              <a:avLst/>
            </a:prstGeom>
            <a:noFill/>
            <a:ln>
              <a:noFill/>
            </a:ln>
          </p:spPr>
        </p:pic>
        <p:cxnSp>
          <p:nvCxnSpPr>
            <p:cNvPr id="389" name="Google Shape;389;p34"/>
            <p:cNvCxnSpPr>
              <a:endCxn id="380" idx="1"/>
            </p:cNvCxnSpPr>
            <p:nvPr/>
          </p:nvCxnSpPr>
          <p:spPr>
            <a:xfrm flipH="1" rot="10800000">
              <a:off x="2105027" y="2055435"/>
              <a:ext cx="718500" cy="2442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0" name="Google Shape;390;p34"/>
            <p:cNvCxnSpPr/>
            <p:nvPr/>
          </p:nvCxnSpPr>
          <p:spPr>
            <a:xfrm flipH="1" rot="10800000">
              <a:off x="3487250" y="1886725"/>
              <a:ext cx="865800" cy="4050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1" name="Google Shape;391;p34"/>
            <p:cNvCxnSpPr/>
            <p:nvPr/>
          </p:nvCxnSpPr>
          <p:spPr>
            <a:xfrm>
              <a:off x="4575525" y="1886600"/>
              <a:ext cx="1120200" cy="119100"/>
            </a:xfrm>
            <a:prstGeom prst="curvedConnector3">
              <a:avLst>
                <a:gd fmla="val 7800" name="adj1"/>
              </a:avLst>
            </a:prstGeom>
            <a:noFill/>
            <a:ln cap="flat" cmpd="sng" w="19050">
              <a:solidFill>
                <a:schemeClr val="accent6"/>
              </a:solidFill>
              <a:prstDash val="solid"/>
              <a:round/>
              <a:headEnd len="med" w="med" type="none"/>
              <a:tailEnd len="med" w="med" type="triangle"/>
            </a:ln>
          </p:spPr>
        </p:cxnSp>
        <p:cxnSp>
          <p:nvCxnSpPr>
            <p:cNvPr id="392" name="Google Shape;392;p34"/>
            <p:cNvCxnSpPr/>
            <p:nvPr/>
          </p:nvCxnSpPr>
          <p:spPr>
            <a:xfrm>
              <a:off x="6323125" y="1958100"/>
              <a:ext cx="778500" cy="7230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3" name="Google Shape;393;p34"/>
            <p:cNvCxnSpPr/>
            <p:nvPr/>
          </p:nvCxnSpPr>
          <p:spPr>
            <a:xfrm flipH="1">
              <a:off x="2057350" y="2776300"/>
              <a:ext cx="5306400" cy="8262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4" name="Google Shape;394;p34"/>
            <p:cNvCxnSpPr/>
            <p:nvPr/>
          </p:nvCxnSpPr>
          <p:spPr>
            <a:xfrm>
              <a:off x="2081225" y="3753375"/>
              <a:ext cx="905700" cy="5958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5" name="Google Shape;395;p34"/>
            <p:cNvCxnSpPr/>
            <p:nvPr/>
          </p:nvCxnSpPr>
          <p:spPr>
            <a:xfrm>
              <a:off x="3550800" y="4349125"/>
              <a:ext cx="1128000" cy="349500"/>
            </a:xfrm>
            <a:prstGeom prst="curvedConnector3">
              <a:avLst>
                <a:gd fmla="val 50000" name="adj1"/>
              </a:avLst>
            </a:prstGeom>
            <a:noFill/>
            <a:ln cap="flat" cmpd="sng" w="19050">
              <a:solidFill>
                <a:schemeClr val="accent6"/>
              </a:solidFill>
              <a:prstDash val="solid"/>
              <a:round/>
              <a:headEnd len="med" w="med" type="none"/>
              <a:tailEnd len="med" w="med" type="triangle"/>
            </a:ln>
          </p:spPr>
        </p:cxnSp>
        <p:cxnSp>
          <p:nvCxnSpPr>
            <p:cNvPr id="396" name="Google Shape;396;p34"/>
            <p:cNvCxnSpPr>
              <a:endCxn id="387" idx="1"/>
            </p:cNvCxnSpPr>
            <p:nvPr/>
          </p:nvCxnSpPr>
          <p:spPr>
            <a:xfrm flipH="1" rot="10800000">
              <a:off x="4797925" y="3992536"/>
              <a:ext cx="763800" cy="706200"/>
            </a:xfrm>
            <a:prstGeom prst="curvedConnector3">
              <a:avLst>
                <a:gd fmla="val 17685" name="adj1"/>
              </a:avLst>
            </a:prstGeom>
            <a:noFill/>
            <a:ln cap="flat" cmpd="sng" w="19050">
              <a:solidFill>
                <a:schemeClr val="accent6"/>
              </a:solidFill>
              <a:prstDash val="solid"/>
              <a:round/>
              <a:headEnd len="med" w="med" type="none"/>
              <a:tailEnd len="med" w="med" type="triangle"/>
            </a:ln>
          </p:spPr>
        </p:cxnSp>
        <p:cxnSp>
          <p:nvCxnSpPr>
            <p:cNvPr id="397" name="Google Shape;397;p34"/>
            <p:cNvCxnSpPr>
              <a:endCxn id="388" idx="1"/>
            </p:cNvCxnSpPr>
            <p:nvPr/>
          </p:nvCxnSpPr>
          <p:spPr>
            <a:xfrm rot="-5400000">
              <a:off x="6266575" y="4049069"/>
              <a:ext cx="714000" cy="600900"/>
            </a:xfrm>
            <a:prstGeom prst="curvedConnector2">
              <a:avLst/>
            </a:prstGeom>
            <a:noFill/>
            <a:ln cap="flat" cmpd="sng" w="19050">
              <a:solidFill>
                <a:schemeClr val="accent6"/>
              </a:solidFill>
              <a:prstDash val="solid"/>
              <a:round/>
              <a:headEnd len="med" w="med" type="none"/>
              <a:tailEnd len="med" w="med" type="triangle"/>
            </a:ln>
          </p:spPr>
        </p:cxnSp>
        <p:sp>
          <p:nvSpPr>
            <p:cNvPr id="398" name="Google Shape;398;p34"/>
            <p:cNvSpPr txBox="1"/>
            <p:nvPr/>
          </p:nvSpPr>
          <p:spPr>
            <a:xfrm>
              <a:off x="1418625" y="2855425"/>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Sign in as Facilitator</a:t>
              </a:r>
              <a:endParaRPr sz="600">
                <a:solidFill>
                  <a:schemeClr val="accent6"/>
                </a:solidFill>
                <a:latin typeface="Varela Round"/>
                <a:ea typeface="Varela Round"/>
                <a:cs typeface="Varela Round"/>
                <a:sym typeface="Varela Round"/>
              </a:endParaRPr>
            </a:p>
          </p:txBody>
        </p:sp>
        <p:sp>
          <p:nvSpPr>
            <p:cNvPr id="399" name="Google Shape;399;p34"/>
            <p:cNvSpPr txBox="1"/>
            <p:nvPr/>
          </p:nvSpPr>
          <p:spPr>
            <a:xfrm>
              <a:off x="2880625" y="2855425"/>
              <a:ext cx="836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Enter account info and sign in</a:t>
              </a:r>
              <a:endParaRPr sz="600">
                <a:solidFill>
                  <a:schemeClr val="accent6"/>
                </a:solidFill>
                <a:latin typeface="Varela Round"/>
                <a:ea typeface="Varela Round"/>
                <a:cs typeface="Varela Round"/>
                <a:sym typeface="Varela Round"/>
              </a:endParaRPr>
            </a:p>
          </p:txBody>
        </p:sp>
        <p:sp>
          <p:nvSpPr>
            <p:cNvPr id="400" name="Google Shape;400;p34"/>
            <p:cNvSpPr txBox="1"/>
            <p:nvPr/>
          </p:nvSpPr>
          <p:spPr>
            <a:xfrm>
              <a:off x="4275600" y="2855413"/>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Choose a team </a:t>
              </a:r>
              <a:endParaRPr sz="600">
                <a:solidFill>
                  <a:schemeClr val="accent6"/>
                </a:solidFill>
                <a:latin typeface="Varela Round"/>
                <a:ea typeface="Varela Round"/>
                <a:cs typeface="Varela Round"/>
                <a:sym typeface="Varela Round"/>
              </a:endParaRPr>
            </a:p>
          </p:txBody>
        </p:sp>
        <p:sp>
          <p:nvSpPr>
            <p:cNvPr id="401" name="Google Shape;401;p34"/>
            <p:cNvSpPr txBox="1"/>
            <p:nvPr/>
          </p:nvSpPr>
          <p:spPr>
            <a:xfrm>
              <a:off x="5496850" y="2855425"/>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View most recent entry</a:t>
              </a:r>
              <a:endParaRPr sz="600">
                <a:solidFill>
                  <a:schemeClr val="accent6"/>
                </a:solidFill>
                <a:latin typeface="Varela Round"/>
                <a:ea typeface="Varela Round"/>
                <a:cs typeface="Varela Round"/>
                <a:sym typeface="Varela Round"/>
              </a:endParaRPr>
            </a:p>
          </p:txBody>
        </p:sp>
        <p:sp>
          <p:nvSpPr>
            <p:cNvPr id="402" name="Google Shape;402;p34"/>
            <p:cNvSpPr txBox="1"/>
            <p:nvPr/>
          </p:nvSpPr>
          <p:spPr>
            <a:xfrm>
              <a:off x="6770500" y="2855425"/>
              <a:ext cx="1191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Team’s most recent journy</a:t>
              </a:r>
              <a:endParaRPr sz="600">
                <a:solidFill>
                  <a:schemeClr val="accent6"/>
                </a:solidFill>
                <a:latin typeface="Varela Round"/>
                <a:ea typeface="Varela Round"/>
                <a:cs typeface="Varela Round"/>
                <a:sym typeface="Varela Round"/>
              </a:endParaRPr>
            </a:p>
          </p:txBody>
        </p:sp>
        <p:sp>
          <p:nvSpPr>
            <p:cNvPr id="403" name="Google Shape;403;p34"/>
            <p:cNvSpPr txBox="1"/>
            <p:nvPr/>
          </p:nvSpPr>
          <p:spPr>
            <a:xfrm>
              <a:off x="1477675" y="4863813"/>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Select templates</a:t>
              </a:r>
              <a:endParaRPr sz="600">
                <a:solidFill>
                  <a:schemeClr val="accent6"/>
                </a:solidFill>
                <a:latin typeface="Varela Round"/>
                <a:ea typeface="Varela Round"/>
                <a:cs typeface="Varela Round"/>
                <a:sym typeface="Varela Round"/>
              </a:endParaRPr>
            </a:p>
          </p:txBody>
        </p:sp>
        <p:sp>
          <p:nvSpPr>
            <p:cNvPr id="404" name="Google Shape;404;p34"/>
            <p:cNvSpPr txBox="1"/>
            <p:nvPr/>
          </p:nvSpPr>
          <p:spPr>
            <a:xfrm>
              <a:off x="2866225" y="4840600"/>
              <a:ext cx="101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View communication template</a:t>
              </a:r>
              <a:endParaRPr sz="600">
                <a:solidFill>
                  <a:schemeClr val="accent6"/>
                </a:solidFill>
                <a:latin typeface="Varela Round"/>
                <a:ea typeface="Varela Round"/>
                <a:cs typeface="Varela Round"/>
                <a:sym typeface="Varela Round"/>
              </a:endParaRPr>
            </a:p>
          </p:txBody>
        </p:sp>
        <p:sp>
          <p:nvSpPr>
            <p:cNvPr id="405" name="Google Shape;405;p34"/>
            <p:cNvSpPr txBox="1"/>
            <p:nvPr/>
          </p:nvSpPr>
          <p:spPr>
            <a:xfrm>
              <a:off x="4264300" y="4840588"/>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600">
                <a:solidFill>
                  <a:schemeClr val="accent6"/>
                </a:solidFill>
                <a:latin typeface="Varela Round"/>
                <a:ea typeface="Varela Round"/>
                <a:cs typeface="Varela Round"/>
                <a:sym typeface="Varela Round"/>
              </a:endParaRPr>
            </a:p>
          </p:txBody>
        </p:sp>
        <p:sp>
          <p:nvSpPr>
            <p:cNvPr id="406" name="Google Shape;406;p34"/>
            <p:cNvSpPr txBox="1"/>
            <p:nvPr/>
          </p:nvSpPr>
          <p:spPr>
            <a:xfrm>
              <a:off x="4199400" y="4852713"/>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Choose text entry</a:t>
              </a:r>
              <a:endParaRPr sz="600">
                <a:solidFill>
                  <a:schemeClr val="accent6"/>
                </a:solidFill>
                <a:latin typeface="Varela Round"/>
                <a:ea typeface="Varela Round"/>
                <a:cs typeface="Varela Round"/>
                <a:sym typeface="Varela Round"/>
              </a:endParaRPr>
            </a:p>
          </p:txBody>
        </p:sp>
        <p:sp>
          <p:nvSpPr>
            <p:cNvPr id="407" name="Google Shape;407;p34"/>
            <p:cNvSpPr txBox="1"/>
            <p:nvPr/>
          </p:nvSpPr>
          <p:spPr>
            <a:xfrm>
              <a:off x="5588938" y="4840588"/>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Submit text entry</a:t>
              </a:r>
              <a:endParaRPr sz="600">
                <a:solidFill>
                  <a:schemeClr val="accent6"/>
                </a:solidFill>
                <a:latin typeface="Varela Round"/>
                <a:ea typeface="Varela Round"/>
                <a:cs typeface="Varela Round"/>
                <a:sym typeface="Varela Round"/>
              </a:endParaRPr>
            </a:p>
          </p:txBody>
        </p:sp>
        <p:sp>
          <p:nvSpPr>
            <p:cNvPr id="408" name="Google Shape;408;p34"/>
            <p:cNvSpPr txBox="1"/>
            <p:nvPr/>
          </p:nvSpPr>
          <p:spPr>
            <a:xfrm>
              <a:off x="7017900" y="4840588"/>
              <a:ext cx="1066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accent6"/>
                  </a:solidFill>
                  <a:latin typeface="Varela Round"/>
                  <a:ea typeface="Varela Round"/>
                  <a:cs typeface="Varela Round"/>
                  <a:sym typeface="Varela Round"/>
                </a:rPr>
                <a:t>Feedback sent</a:t>
              </a:r>
              <a:endParaRPr sz="600">
                <a:solidFill>
                  <a:schemeClr val="accent6"/>
                </a:solidFill>
                <a:latin typeface="Varela Round"/>
                <a:ea typeface="Varela Round"/>
                <a:cs typeface="Varela Round"/>
                <a:sym typeface="Varela Round"/>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2" name="Shape 412"/>
        <p:cNvGrpSpPr/>
        <p:nvPr/>
      </p:nvGrpSpPr>
      <p:grpSpPr>
        <a:xfrm>
          <a:off x="0" y="0"/>
          <a:ext cx="0" cy="0"/>
          <a:chOff x="0" y="0"/>
          <a:chExt cx="0" cy="0"/>
        </a:xfrm>
      </p:grpSpPr>
      <p:sp>
        <p:nvSpPr>
          <p:cNvPr id="413" name="Google Shape;413;p35"/>
          <p:cNvSpPr txBox="1"/>
          <p:nvPr>
            <p:ph type="ctrTitle"/>
          </p:nvPr>
        </p:nvSpPr>
        <p:spPr>
          <a:xfrm>
            <a:off x="930200" y="1524975"/>
            <a:ext cx="76056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Med-Fi Prototype Overview</a:t>
            </a:r>
            <a:endParaRPr b="1"/>
          </a:p>
        </p:txBody>
      </p:sp>
      <p:sp>
        <p:nvSpPr>
          <p:cNvPr id="414" name="Google Shape;414;p3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Med-Fi Overview</a:t>
            </a:r>
            <a:endParaRPr/>
          </a:p>
        </p:txBody>
      </p:sp>
      <p:sp>
        <p:nvSpPr>
          <p:cNvPr id="420" name="Google Shape;420;p36"/>
          <p:cNvSpPr txBox="1"/>
          <p:nvPr/>
        </p:nvSpPr>
        <p:spPr>
          <a:xfrm>
            <a:off x="1101075" y="1123913"/>
            <a:ext cx="31857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Click-Through Figma</a:t>
            </a:r>
            <a:endParaRPr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rgbClr val="505670"/>
                </a:solidFill>
                <a:latin typeface="Varela Round"/>
                <a:ea typeface="Varela Round"/>
                <a:cs typeface="Varela Round"/>
                <a:sym typeface="Varela Round"/>
              </a:rPr>
              <a:t>The </a:t>
            </a:r>
            <a:r>
              <a:rPr lang="en" sz="1200" u="sng">
                <a:solidFill>
                  <a:srgbClr val="505670"/>
                </a:solidFill>
                <a:latin typeface="Varela Round"/>
                <a:ea typeface="Varela Round"/>
                <a:cs typeface="Varela Round"/>
                <a:sym typeface="Varela Round"/>
              </a:rPr>
              <a:t>easy</a:t>
            </a:r>
            <a:r>
              <a:rPr lang="en" sz="1200">
                <a:solidFill>
                  <a:srgbClr val="505670"/>
                </a:solidFill>
                <a:latin typeface="Varela Round"/>
                <a:ea typeface="Varela Round"/>
                <a:cs typeface="Varela Round"/>
                <a:sym typeface="Varela Round"/>
              </a:rPr>
              <a:t>: </a:t>
            </a:r>
            <a:r>
              <a:rPr lang="en" sz="1200">
                <a:solidFill>
                  <a:srgbClr val="505670"/>
                </a:solidFill>
                <a:latin typeface="Varela Round"/>
                <a:ea typeface="Varela Round"/>
                <a:cs typeface="Varela Round"/>
                <a:sym typeface="Varela Round"/>
              </a:rPr>
              <a:t>Figma helps us document our design system and keep an easily interable record of previous flows and designs.</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rPr lang="en" sz="1200">
                <a:solidFill>
                  <a:srgbClr val="505670"/>
                </a:solidFill>
                <a:latin typeface="Varela Round"/>
                <a:ea typeface="Varela Round"/>
                <a:cs typeface="Varela Round"/>
                <a:sym typeface="Varela Round"/>
              </a:rPr>
              <a:t>The </a:t>
            </a:r>
            <a:r>
              <a:rPr lang="en" sz="1200" u="sng">
                <a:solidFill>
                  <a:srgbClr val="505670"/>
                </a:solidFill>
                <a:latin typeface="Varela Round"/>
                <a:ea typeface="Varela Round"/>
                <a:cs typeface="Varela Round"/>
                <a:sym typeface="Varela Round"/>
              </a:rPr>
              <a:t>hard</a:t>
            </a:r>
            <a:r>
              <a:rPr lang="en" sz="1200">
                <a:solidFill>
                  <a:srgbClr val="505670"/>
                </a:solidFill>
                <a:latin typeface="Varela Round"/>
                <a:ea typeface="Varela Round"/>
                <a:cs typeface="Varela Round"/>
                <a:sym typeface="Varela Round"/>
              </a:rPr>
              <a:t>: As Figma does not easily allow for users to enter in their own text/audio data as they would in the real Journy app, we </a:t>
            </a:r>
            <a:r>
              <a:rPr b="1" lang="en" sz="1200">
                <a:solidFill>
                  <a:schemeClr val="accent3"/>
                </a:solidFill>
                <a:latin typeface="Varela Round"/>
                <a:ea typeface="Varela Round"/>
                <a:cs typeface="Varela Round"/>
                <a:sym typeface="Varela Round"/>
              </a:rPr>
              <a:t>hard-coded</a:t>
            </a:r>
            <a:r>
              <a:rPr lang="en" sz="1200">
                <a:solidFill>
                  <a:srgbClr val="505670"/>
                </a:solidFill>
                <a:latin typeface="Varela Round"/>
                <a:ea typeface="Varela Round"/>
                <a:cs typeface="Varela Round"/>
                <a:sym typeface="Varela Round"/>
              </a:rPr>
              <a:t> some of these flows to give users a sense of what opportunities are possible. We hard-coded more possible </a:t>
            </a:r>
            <a:r>
              <a:rPr lang="en" sz="1200">
                <a:solidFill>
                  <a:srgbClr val="505670"/>
                </a:solidFill>
                <a:latin typeface="Varela Round"/>
                <a:ea typeface="Varela Round"/>
                <a:cs typeface="Varela Round"/>
                <a:sym typeface="Varela Round"/>
              </a:rPr>
              <a:t>options</a:t>
            </a:r>
            <a:r>
              <a:rPr lang="en" sz="1200">
                <a:solidFill>
                  <a:srgbClr val="505670"/>
                </a:solidFill>
                <a:latin typeface="Varela Round"/>
                <a:ea typeface="Varela Round"/>
                <a:cs typeface="Varela Round"/>
                <a:sym typeface="Varela Round"/>
              </a:rPr>
              <a:t> into the med-fi prototype to offer greater flexibility. </a:t>
            </a:r>
            <a:endParaRPr sz="1200">
              <a:solidFill>
                <a:srgbClr val="505670"/>
              </a:solidFill>
              <a:latin typeface="Varela Round"/>
              <a:ea typeface="Varela Round"/>
              <a:cs typeface="Varela Round"/>
              <a:sym typeface="Varela Round"/>
            </a:endParaRPr>
          </a:p>
        </p:txBody>
      </p:sp>
      <p:sp>
        <p:nvSpPr>
          <p:cNvPr id="421" name="Google Shape;421;p36"/>
          <p:cNvSpPr txBox="1"/>
          <p:nvPr/>
        </p:nvSpPr>
        <p:spPr>
          <a:xfrm>
            <a:off x="4717875" y="1123913"/>
            <a:ext cx="3324900" cy="34401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Limitations/Tradeoffs</a:t>
            </a:r>
            <a:endParaRPr b="1"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rgbClr val="505670"/>
                </a:solidFill>
                <a:latin typeface="Varela Round"/>
                <a:ea typeface="Varela Round"/>
                <a:cs typeface="Varela Round"/>
                <a:sym typeface="Varela Round"/>
              </a:rPr>
              <a:t>The med-fi prototype does not give users </a:t>
            </a:r>
            <a:r>
              <a:rPr lang="en" sz="1200" u="sng">
                <a:solidFill>
                  <a:srgbClr val="505670"/>
                </a:solidFill>
                <a:latin typeface="Varela Round"/>
                <a:ea typeface="Varela Round"/>
                <a:cs typeface="Varela Round"/>
                <a:sym typeface="Varela Round"/>
              </a:rPr>
              <a:t>total</a:t>
            </a:r>
            <a:r>
              <a:rPr lang="en" sz="1200">
                <a:solidFill>
                  <a:srgbClr val="505670"/>
                </a:solidFill>
                <a:latin typeface="Varela Round"/>
                <a:ea typeface="Varela Round"/>
                <a:cs typeface="Varela Round"/>
                <a:sym typeface="Varela Round"/>
              </a:rPr>
              <a:t> free exploration of Journy’s offerings. For example, the current prototype allows users to select from a few of the available prompts (e.g. Productivity, Collaboration, Free Journal) but not all. In addition, whereas the hi-fi application will include a more robust slide of possible journal prompts for each category that users can swipe through, the med-fi prototype has just one prompt per category. These were left out for simplicity’s sake during user exploration of the prototype.</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Wizard of Oz </a:t>
            </a:r>
            <a:r>
              <a:rPr lang="en" sz="1200">
                <a:solidFill>
                  <a:schemeClr val="dk1"/>
                </a:solidFill>
                <a:latin typeface="Varela Round"/>
                <a:ea typeface="Varela Round"/>
                <a:cs typeface="Varela Round"/>
                <a:sym typeface="Varela Round"/>
              </a:rPr>
              <a:t>techniques requiring human interaction were not employed in the click-through.</a:t>
            </a:r>
            <a:r>
              <a:rPr lang="en" sz="1200">
                <a:solidFill>
                  <a:srgbClr val="505670"/>
                </a:solidFill>
                <a:latin typeface="Varela Round"/>
                <a:ea typeface="Varela Round"/>
                <a:cs typeface="Varela Round"/>
                <a:sym typeface="Varela Round"/>
              </a:rPr>
              <a:t>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chemeClr val="dk1"/>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chemeClr val="dk1"/>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chemeClr val="dk1"/>
              </a:solidFill>
              <a:latin typeface="Varela Round"/>
              <a:ea typeface="Varela Round"/>
              <a:cs typeface="Varela Round"/>
              <a:sym typeface="Varela Round"/>
            </a:endParaRPr>
          </a:p>
        </p:txBody>
      </p:sp>
      <p:sp>
        <p:nvSpPr>
          <p:cNvPr id="422" name="Google Shape;422;p3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All Hard-Coded Features</a:t>
            </a:r>
            <a:endParaRPr/>
          </a:p>
        </p:txBody>
      </p:sp>
      <p:sp>
        <p:nvSpPr>
          <p:cNvPr id="428" name="Google Shape;428;p37"/>
          <p:cNvSpPr txBox="1"/>
          <p:nvPr/>
        </p:nvSpPr>
        <p:spPr>
          <a:xfrm>
            <a:off x="1078375" y="1012812"/>
            <a:ext cx="7088100" cy="318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Create Account/Sign In: users will be able to simulate creating a new account and signing in, but will not be able to input their own name, email, and password. Fake details will be loaded automatically.</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Create Journal/Generate Journal Code: users will be able to simulate creating a new journal and generating a journal code, but will not be able to input the journal code or name. A fake journal code and name will be loaded automatically.</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Journal entries: users will be able to select the modality of their entry (text, speech, image) but will not be able to create their own entry. Sample entries for each modality will be loaded automatically. The same is true for the ratings page where users are asked to rate the team’s collaboration dynamics using facial expressions.</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Voice modality: all voice options are represented by a audio wave button; the button is not clickable to hear any audio.</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Feedback: users will be able to select from a variety of templates and prompts for submitting feedback to teams, but will not be able to write in the feedback on their own. </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Statistics page: the team statistics page will display sample statistics from a fake team. </a:t>
            </a:r>
            <a:endParaRPr sz="1100">
              <a:latin typeface="Varela Round"/>
              <a:ea typeface="Varela Round"/>
              <a:cs typeface="Varela Round"/>
              <a:sym typeface="Varela Round"/>
            </a:endParaRPr>
          </a:p>
          <a:p>
            <a:pPr indent="-298450" lvl="0" marL="457200" rtl="0" algn="l">
              <a:lnSpc>
                <a:spcPct val="115000"/>
              </a:lnSpc>
              <a:spcBef>
                <a:spcPts val="0"/>
              </a:spcBef>
              <a:spcAft>
                <a:spcPts val="0"/>
              </a:spcAft>
              <a:buSzPts val="1100"/>
              <a:buFont typeface="Varela Round"/>
              <a:buChar char="●"/>
            </a:pPr>
            <a:r>
              <a:rPr lang="en" sz="1100">
                <a:latin typeface="Varela Round"/>
                <a:ea typeface="Varela Round"/>
                <a:cs typeface="Varela Round"/>
                <a:sym typeface="Varela Round"/>
              </a:rPr>
              <a:t>Calendar: users are only able to view from a selection of days on the calendar that contain sample entries.</a:t>
            </a:r>
            <a:endParaRPr sz="1100">
              <a:latin typeface="Varela Round"/>
              <a:ea typeface="Varela Round"/>
              <a:cs typeface="Varela Round"/>
              <a:sym typeface="Varela Round"/>
            </a:endParaRPr>
          </a:p>
          <a:p>
            <a:pPr indent="0" lvl="0" marL="0" rtl="0" algn="l">
              <a:spcBef>
                <a:spcPts val="0"/>
              </a:spcBef>
              <a:spcAft>
                <a:spcPts val="0"/>
              </a:spcAft>
              <a:buNone/>
            </a:pPr>
            <a:r>
              <a:t/>
            </a:r>
            <a:endParaRPr sz="1100">
              <a:latin typeface="Varela Round"/>
              <a:ea typeface="Varela Round"/>
              <a:cs typeface="Varela Round"/>
              <a:sym typeface="Varela Round"/>
            </a:endParaRPr>
          </a:p>
          <a:p>
            <a:pPr indent="0" lvl="0" marL="0" rtl="0" algn="l">
              <a:spcBef>
                <a:spcPts val="600"/>
              </a:spcBef>
              <a:spcAft>
                <a:spcPts val="0"/>
              </a:spcAft>
              <a:buNone/>
            </a:pPr>
            <a:r>
              <a:t/>
            </a:r>
            <a:endParaRPr b="1" sz="1200">
              <a:solidFill>
                <a:schemeClr val="accent3"/>
              </a:solidFill>
              <a:latin typeface="Varela Round"/>
              <a:ea typeface="Varela Round"/>
              <a:cs typeface="Varela Round"/>
              <a:sym typeface="Varela Round"/>
            </a:endParaRPr>
          </a:p>
        </p:txBody>
      </p:sp>
      <p:sp>
        <p:nvSpPr>
          <p:cNvPr id="429" name="Google Shape;429;p3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8"/>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lang="en"/>
              <a:t>Overview of the Med-Fi Prototype Design (Team Member Flows)</a:t>
            </a:r>
            <a:endParaRPr/>
          </a:p>
        </p:txBody>
      </p:sp>
      <p:sp>
        <p:nvSpPr>
          <p:cNvPr id="435" name="Google Shape;435;p3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979CB8"/>
                </a:solidFill>
              </a:rPr>
              <a:t>‹#›</a:t>
            </a:fld>
            <a:endParaRPr>
              <a:solidFill>
                <a:srgbClr val="979CB8"/>
              </a:solidFill>
            </a:endParaRPr>
          </a:p>
        </p:txBody>
      </p:sp>
      <p:pic>
        <p:nvPicPr>
          <p:cNvPr id="436" name="Google Shape;436;p38"/>
          <p:cNvPicPr preferRelativeResize="0"/>
          <p:nvPr/>
        </p:nvPicPr>
        <p:blipFill>
          <a:blip r:embed="rId3">
            <a:alphaModFix/>
          </a:blip>
          <a:stretch>
            <a:fillRect/>
          </a:stretch>
        </p:blipFill>
        <p:spPr>
          <a:xfrm>
            <a:off x="1766838" y="716250"/>
            <a:ext cx="5610323" cy="3317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9"/>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lang="en"/>
              <a:t>Overview of the Med-Fi Prototype Interactions (Team Member Flows)</a:t>
            </a:r>
            <a:endParaRPr/>
          </a:p>
        </p:txBody>
      </p:sp>
      <p:sp>
        <p:nvSpPr>
          <p:cNvPr id="442" name="Google Shape;442;p3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979CB8"/>
                </a:solidFill>
              </a:rPr>
              <a:t>‹#›</a:t>
            </a:fld>
            <a:endParaRPr>
              <a:solidFill>
                <a:srgbClr val="979CB8"/>
              </a:solidFill>
            </a:endParaRPr>
          </a:p>
        </p:txBody>
      </p:sp>
      <p:pic>
        <p:nvPicPr>
          <p:cNvPr id="443" name="Google Shape;443;p39"/>
          <p:cNvPicPr preferRelativeResize="0"/>
          <p:nvPr/>
        </p:nvPicPr>
        <p:blipFill>
          <a:blip r:embed="rId3">
            <a:alphaModFix/>
          </a:blip>
          <a:stretch>
            <a:fillRect/>
          </a:stretch>
        </p:blipFill>
        <p:spPr>
          <a:xfrm>
            <a:off x="1574725" y="693250"/>
            <a:ext cx="5994551" cy="3592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7" name="Shape 77"/>
        <p:cNvGrpSpPr/>
        <p:nvPr/>
      </p:nvGrpSpPr>
      <p:grpSpPr>
        <a:xfrm>
          <a:off x="0" y="0"/>
          <a:ext cx="0" cy="0"/>
          <a:chOff x="0" y="0"/>
          <a:chExt cx="0" cy="0"/>
        </a:xfrm>
      </p:grpSpPr>
      <p:sp>
        <p:nvSpPr>
          <p:cNvPr id="78" name="Google Shape;78;p13"/>
          <p:cNvSpPr txBox="1"/>
          <p:nvPr>
            <p:ph idx="4294967295" type="body"/>
          </p:nvPr>
        </p:nvSpPr>
        <p:spPr>
          <a:xfrm>
            <a:off x="768225" y="798700"/>
            <a:ext cx="3550200" cy="68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lt1"/>
                </a:solidFill>
              </a:rPr>
              <a:t>Problem</a:t>
            </a:r>
            <a:endParaRPr sz="2400">
              <a:solidFill>
                <a:schemeClr val="lt1"/>
              </a:solidFill>
            </a:endParaRPr>
          </a:p>
        </p:txBody>
      </p:sp>
      <p:sp>
        <p:nvSpPr>
          <p:cNvPr id="79" name="Google Shape;79;p13"/>
          <p:cNvSpPr txBox="1"/>
          <p:nvPr>
            <p:ph idx="4294967295" type="body"/>
          </p:nvPr>
        </p:nvSpPr>
        <p:spPr>
          <a:xfrm>
            <a:off x="4672025" y="1990625"/>
            <a:ext cx="3550200" cy="68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chemeClr val="lt1"/>
                </a:solidFill>
              </a:rPr>
              <a:t>Solution Overview</a:t>
            </a:r>
            <a:endParaRPr sz="2400">
              <a:solidFill>
                <a:schemeClr val="lt1"/>
              </a:solidFill>
            </a:endParaRPr>
          </a:p>
        </p:txBody>
      </p:sp>
      <p:sp>
        <p:nvSpPr>
          <p:cNvPr id="80" name="Google Shape;80;p13"/>
          <p:cNvSpPr txBox="1"/>
          <p:nvPr/>
        </p:nvSpPr>
        <p:spPr>
          <a:xfrm>
            <a:off x="768225" y="1306650"/>
            <a:ext cx="38610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lt2"/>
                </a:solidFill>
                <a:latin typeface="Varela Round"/>
                <a:ea typeface="Varela Round"/>
                <a:cs typeface="Varela Round"/>
                <a:sym typeface="Varela Round"/>
              </a:rPr>
              <a:t>In hybrid collaboration settings, it is harder for both facilitators and team members to monitor and regulate team dynamics.</a:t>
            </a:r>
            <a:endParaRPr sz="1500">
              <a:solidFill>
                <a:schemeClr val="lt2"/>
              </a:solidFill>
              <a:latin typeface="Varela Round"/>
              <a:ea typeface="Varela Round"/>
              <a:cs typeface="Varela Round"/>
              <a:sym typeface="Varela Round"/>
            </a:endParaRPr>
          </a:p>
        </p:txBody>
      </p:sp>
      <p:sp>
        <p:nvSpPr>
          <p:cNvPr id="81" name="Google Shape;81;p13"/>
          <p:cNvSpPr txBox="1"/>
          <p:nvPr/>
        </p:nvSpPr>
        <p:spPr>
          <a:xfrm>
            <a:off x="4715800" y="2597225"/>
            <a:ext cx="3861000" cy="174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lt2"/>
                </a:solidFill>
                <a:latin typeface="Varela Round"/>
                <a:ea typeface="Varela Round"/>
                <a:cs typeface="Varela Round"/>
                <a:sym typeface="Varela Round"/>
              </a:rPr>
              <a:t>                l</a:t>
            </a:r>
            <a:r>
              <a:rPr lang="en" sz="1500">
                <a:solidFill>
                  <a:schemeClr val="lt2"/>
                </a:solidFill>
                <a:latin typeface="Varela Round"/>
                <a:ea typeface="Varela Round"/>
                <a:cs typeface="Varela Round"/>
                <a:sym typeface="Varela Round"/>
              </a:rPr>
              <a:t>everages the power of journaling and reflection after collaboration sessions to help facilitators and teams open up more honest lines of communication, build trust, and empathize with each other.</a:t>
            </a:r>
            <a:endParaRPr sz="1500">
              <a:solidFill>
                <a:schemeClr val="lt2"/>
              </a:solidFill>
              <a:latin typeface="Varela Round"/>
              <a:ea typeface="Varela Round"/>
              <a:cs typeface="Varela Round"/>
              <a:sym typeface="Varela Round"/>
            </a:endParaRPr>
          </a:p>
        </p:txBody>
      </p:sp>
      <p:pic>
        <p:nvPicPr>
          <p:cNvPr id="82" name="Google Shape;82;p13"/>
          <p:cNvPicPr preferRelativeResize="0"/>
          <p:nvPr/>
        </p:nvPicPr>
        <p:blipFill>
          <a:blip r:embed="rId3">
            <a:alphaModFix/>
          </a:blip>
          <a:stretch>
            <a:fillRect/>
          </a:stretch>
        </p:blipFill>
        <p:spPr>
          <a:xfrm>
            <a:off x="4715800" y="2673425"/>
            <a:ext cx="790575" cy="228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0"/>
          <p:cNvSpPr txBox="1"/>
          <p:nvPr>
            <p:ph idx="1" type="body"/>
          </p:nvPr>
        </p:nvSpPr>
        <p:spPr>
          <a:xfrm>
            <a:off x="1100775" y="4231556"/>
            <a:ext cx="7183200" cy="5196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lang="en"/>
              <a:t>Overview of the Med-Fi Prototype Design (Facilitator Flows)</a:t>
            </a:r>
            <a:endParaRPr/>
          </a:p>
        </p:txBody>
      </p:sp>
      <p:sp>
        <p:nvSpPr>
          <p:cNvPr id="449" name="Google Shape;449;p4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979CB8"/>
                </a:solidFill>
              </a:rPr>
              <a:t>‹#›</a:t>
            </a:fld>
            <a:endParaRPr>
              <a:solidFill>
                <a:srgbClr val="979CB8"/>
              </a:solidFill>
            </a:endParaRPr>
          </a:p>
        </p:txBody>
      </p:sp>
      <p:pic>
        <p:nvPicPr>
          <p:cNvPr id="450" name="Google Shape;450;p40"/>
          <p:cNvPicPr preferRelativeResize="0"/>
          <p:nvPr/>
        </p:nvPicPr>
        <p:blipFill>
          <a:blip r:embed="rId3">
            <a:alphaModFix/>
          </a:blip>
          <a:stretch>
            <a:fillRect/>
          </a:stretch>
        </p:blipFill>
        <p:spPr>
          <a:xfrm>
            <a:off x="2826987" y="911951"/>
            <a:ext cx="3490025" cy="33195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1"/>
          <p:cNvSpPr txBox="1"/>
          <p:nvPr>
            <p:ph idx="1" type="body"/>
          </p:nvPr>
        </p:nvSpPr>
        <p:spPr>
          <a:xfrm>
            <a:off x="1100775" y="4231556"/>
            <a:ext cx="7183200" cy="5196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lang="en"/>
              <a:t>Overview of the Med-Fi Prototype Interactions (Facilitator Flows)</a:t>
            </a:r>
            <a:endParaRPr/>
          </a:p>
        </p:txBody>
      </p:sp>
      <p:sp>
        <p:nvSpPr>
          <p:cNvPr id="456" name="Google Shape;456;p4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979CB8"/>
                </a:solidFill>
              </a:rPr>
              <a:t>‹#›</a:t>
            </a:fld>
            <a:endParaRPr>
              <a:solidFill>
                <a:srgbClr val="979CB8"/>
              </a:solidFill>
            </a:endParaRPr>
          </a:p>
        </p:txBody>
      </p:sp>
      <p:pic>
        <p:nvPicPr>
          <p:cNvPr id="457" name="Google Shape;457;p41"/>
          <p:cNvPicPr preferRelativeResize="0"/>
          <p:nvPr/>
        </p:nvPicPr>
        <p:blipFill>
          <a:blip r:embed="rId3">
            <a:alphaModFix/>
          </a:blip>
          <a:stretch>
            <a:fillRect/>
          </a:stretch>
        </p:blipFill>
        <p:spPr>
          <a:xfrm>
            <a:off x="2665538" y="794826"/>
            <a:ext cx="3812924" cy="355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idx="1" type="body"/>
          </p:nvPr>
        </p:nvSpPr>
        <p:spPr>
          <a:xfrm>
            <a:off x="1081663" y="1222413"/>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000"/>
              <a:t>Empathy</a:t>
            </a:r>
            <a:endParaRPr b="1" sz="3000"/>
          </a:p>
          <a:p>
            <a:pPr indent="0" lvl="0" marL="0" rtl="0" algn="l">
              <a:spcBef>
                <a:spcPts val="600"/>
              </a:spcBef>
              <a:spcAft>
                <a:spcPts val="0"/>
              </a:spcAft>
              <a:buNone/>
            </a:pPr>
            <a:r>
              <a:rPr lang="en"/>
              <a:t>Being aware of, understanding, and sharing team members’ emotional states</a:t>
            </a:r>
            <a:endParaRPr/>
          </a:p>
          <a:p>
            <a:pPr indent="0" lvl="0" marL="0" rtl="0" algn="l">
              <a:spcBef>
                <a:spcPts val="600"/>
              </a:spcBef>
              <a:spcAft>
                <a:spcPts val="0"/>
              </a:spcAft>
              <a:buNone/>
            </a:pPr>
            <a:r>
              <a:t/>
            </a:r>
            <a:endParaRPr/>
          </a:p>
          <a:p>
            <a:pPr indent="0" lvl="0" marL="0" rtl="0" algn="l">
              <a:spcBef>
                <a:spcPts val="600"/>
              </a:spcBef>
              <a:spcAft>
                <a:spcPts val="0"/>
              </a:spcAft>
              <a:buNone/>
            </a:pPr>
            <a:r>
              <a:rPr i="1" lang="en" sz="1500"/>
              <a:t>Journaling and team reflection fosters empathy between teammates</a:t>
            </a:r>
            <a:endParaRPr i="1" sz="1500"/>
          </a:p>
          <a:p>
            <a:pPr indent="0" lvl="0" marL="0" rtl="0" algn="l">
              <a:spcBef>
                <a:spcPts val="600"/>
              </a:spcBef>
              <a:spcAft>
                <a:spcPts val="0"/>
              </a:spcAft>
              <a:buNone/>
            </a:pPr>
            <a:r>
              <a:t/>
            </a:r>
            <a:endParaRPr/>
          </a:p>
        </p:txBody>
      </p:sp>
      <p:sp>
        <p:nvSpPr>
          <p:cNvPr id="88" name="Google Shape;88;p14"/>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Embedded Values</a:t>
            </a:r>
            <a:endParaRPr b="1"/>
          </a:p>
        </p:txBody>
      </p:sp>
      <p:sp>
        <p:nvSpPr>
          <p:cNvPr id="89" name="Google Shape;89;p14"/>
          <p:cNvSpPr txBox="1"/>
          <p:nvPr>
            <p:ph idx="2" type="body"/>
          </p:nvPr>
        </p:nvSpPr>
        <p:spPr>
          <a:xfrm>
            <a:off x="4620577" y="1222425"/>
            <a:ext cx="36945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200"/>
              <a:t>Transparency &amp; Openness</a:t>
            </a:r>
            <a:endParaRPr b="1" sz="2200"/>
          </a:p>
          <a:p>
            <a:pPr indent="0" lvl="0" marL="0" rtl="0" algn="l">
              <a:spcBef>
                <a:spcPts val="600"/>
              </a:spcBef>
              <a:spcAft>
                <a:spcPts val="0"/>
              </a:spcAft>
              <a:buNone/>
            </a:pPr>
            <a:r>
              <a:rPr lang="en"/>
              <a:t>Supporting an individual’s ability to truthfully share feelings and opinions in a trusting environment</a:t>
            </a:r>
            <a:endParaRPr/>
          </a:p>
          <a:p>
            <a:pPr indent="0" lvl="0" marL="0" rtl="0" algn="l">
              <a:spcBef>
                <a:spcPts val="600"/>
              </a:spcBef>
              <a:spcAft>
                <a:spcPts val="0"/>
              </a:spcAft>
              <a:buNone/>
            </a:pPr>
            <a:r>
              <a:t/>
            </a:r>
            <a:endParaRPr/>
          </a:p>
          <a:p>
            <a:pPr indent="0" lvl="0" marL="0" rtl="0" algn="l">
              <a:spcBef>
                <a:spcPts val="600"/>
              </a:spcBef>
              <a:spcAft>
                <a:spcPts val="0"/>
              </a:spcAft>
              <a:buNone/>
            </a:pPr>
            <a:r>
              <a:rPr i="1" lang="en" sz="1500"/>
              <a:t>Feedback between teams and facilitators enables transparent communication of needs and emotions</a:t>
            </a:r>
            <a:endParaRPr i="1" sz="1500"/>
          </a:p>
        </p:txBody>
      </p:sp>
      <p:sp>
        <p:nvSpPr>
          <p:cNvPr id="90" name="Google Shape;90;p1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idx="1" type="body"/>
          </p:nvPr>
        </p:nvSpPr>
        <p:spPr>
          <a:xfrm>
            <a:off x="1081663" y="1070013"/>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No </a:t>
            </a:r>
            <a:r>
              <a:rPr b="1" lang="en"/>
              <a:t>Anonymous</a:t>
            </a:r>
            <a:r>
              <a:rPr b="1" lang="en"/>
              <a:t> Entries</a:t>
            </a:r>
            <a:endParaRPr b="1"/>
          </a:p>
          <a:p>
            <a:pPr indent="0" lvl="0" marL="0" rtl="0" algn="l">
              <a:spcBef>
                <a:spcPts val="600"/>
              </a:spcBef>
              <a:spcAft>
                <a:spcPts val="0"/>
              </a:spcAft>
              <a:buNone/>
            </a:pPr>
            <a:r>
              <a:rPr lang="en" sz="1700"/>
              <a:t>To </a:t>
            </a:r>
            <a:r>
              <a:rPr lang="en" sz="1700"/>
              <a:t>establish </a:t>
            </a:r>
            <a:r>
              <a:rPr lang="en" sz="1700"/>
              <a:t>the most trusting and open team dynamic, </a:t>
            </a:r>
            <a:r>
              <a:rPr lang="en" sz="1700"/>
              <a:t>Journy will not allow team members to submit journals anonymously. This will increase transparent lines of communication.</a:t>
            </a:r>
            <a:endParaRPr sz="1700"/>
          </a:p>
        </p:txBody>
      </p:sp>
      <p:sp>
        <p:nvSpPr>
          <p:cNvPr id="96" name="Google Shape;96;p1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Embedded Values in Design Features 1</a:t>
            </a:r>
            <a:endParaRPr b="1"/>
          </a:p>
        </p:txBody>
      </p:sp>
      <p:sp>
        <p:nvSpPr>
          <p:cNvPr id="97" name="Google Shape;97;p15"/>
          <p:cNvSpPr txBox="1"/>
          <p:nvPr>
            <p:ph idx="2" type="body"/>
          </p:nvPr>
        </p:nvSpPr>
        <p:spPr>
          <a:xfrm>
            <a:off x="4620577" y="1070025"/>
            <a:ext cx="36945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No Direct-to-Facilitator Entries</a:t>
            </a:r>
            <a:endParaRPr b="1"/>
          </a:p>
          <a:p>
            <a:pPr indent="0" lvl="0" marL="0" rtl="0" algn="l">
              <a:spcBef>
                <a:spcPts val="600"/>
              </a:spcBef>
              <a:spcAft>
                <a:spcPts val="0"/>
              </a:spcAft>
              <a:buNone/>
            </a:pPr>
            <a:r>
              <a:rPr lang="en"/>
              <a:t>To establish an equitable team and </a:t>
            </a:r>
            <a:r>
              <a:rPr lang="en"/>
              <a:t>diminish</a:t>
            </a:r>
            <a:r>
              <a:rPr lang="en"/>
              <a:t> power dynamics, team members’ entries will be viewable by the whole team </a:t>
            </a:r>
            <a:r>
              <a:rPr i="1" lang="en"/>
              <a:t>and</a:t>
            </a:r>
            <a:r>
              <a:rPr lang="en"/>
              <a:t> the facilitator.</a:t>
            </a:r>
            <a:endParaRPr/>
          </a:p>
        </p:txBody>
      </p:sp>
      <p:sp>
        <p:nvSpPr>
          <p:cNvPr id="98" name="Google Shape;98;p1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9" name="Google Shape;99;p15"/>
          <p:cNvSpPr txBox="1"/>
          <p:nvPr>
            <p:ph idx="1" type="body"/>
          </p:nvPr>
        </p:nvSpPr>
        <p:spPr>
          <a:xfrm>
            <a:off x="892225" y="3542775"/>
            <a:ext cx="76128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Values of </a:t>
            </a:r>
            <a:r>
              <a:rPr b="1" lang="en" sz="1400"/>
              <a:t>empathy </a:t>
            </a:r>
            <a:r>
              <a:rPr lang="en" sz="1400"/>
              <a:t>&amp; </a:t>
            </a:r>
            <a:r>
              <a:rPr b="1" lang="en" sz="1400"/>
              <a:t>openness </a:t>
            </a:r>
            <a:r>
              <a:rPr b="1" lang="en" sz="1400"/>
              <a:t>may conflict</a:t>
            </a:r>
            <a:r>
              <a:rPr lang="en" sz="1400"/>
              <a:t> because we want to support productive collaboration while remaining cognizant of individual needs in team settings. Although some </a:t>
            </a:r>
            <a:r>
              <a:rPr i="1" lang="en" sz="1400"/>
              <a:t>team members </a:t>
            </a:r>
            <a:r>
              <a:rPr lang="en" sz="1400"/>
              <a:t>may want anonymous journaling, we are not allowing for that in order to create the best collaboration experience for the </a:t>
            </a:r>
            <a:r>
              <a:rPr i="1" lang="en" sz="1400"/>
              <a:t>entire team</a:t>
            </a:r>
            <a:r>
              <a:rPr lang="en" sz="1400"/>
              <a:t>.</a:t>
            </a:r>
            <a:endParaRPr sz="1400"/>
          </a:p>
          <a:p>
            <a:pPr indent="0" lvl="0" marL="0" rtl="0" algn="l">
              <a:spcBef>
                <a:spcPts val="600"/>
              </a:spcBef>
              <a:spcAft>
                <a:spcPts val="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1" type="body"/>
          </p:nvPr>
        </p:nvSpPr>
        <p:spPr>
          <a:xfrm>
            <a:off x="1081663" y="1222413"/>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Organic, Natural Aesthetic</a:t>
            </a:r>
            <a:endParaRPr b="1"/>
          </a:p>
          <a:p>
            <a:pPr indent="0" lvl="0" marL="0" rtl="0" algn="l">
              <a:spcBef>
                <a:spcPts val="600"/>
              </a:spcBef>
              <a:spcAft>
                <a:spcPts val="0"/>
              </a:spcAft>
              <a:buNone/>
            </a:pPr>
            <a:r>
              <a:rPr lang="en" sz="1700"/>
              <a:t>Recreating the feel of a physical journal establishes a mood for openness and reflection.</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Similarly, the color palette is warm and inviting. </a:t>
            </a:r>
            <a:endParaRPr sz="1700"/>
          </a:p>
        </p:txBody>
      </p:sp>
      <p:sp>
        <p:nvSpPr>
          <p:cNvPr id="105" name="Google Shape;105;p1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Embedded Values in Design Features 2</a:t>
            </a:r>
            <a:endParaRPr b="1"/>
          </a:p>
        </p:txBody>
      </p:sp>
      <p:sp>
        <p:nvSpPr>
          <p:cNvPr id="106" name="Google Shape;106;p16"/>
          <p:cNvSpPr txBox="1"/>
          <p:nvPr>
            <p:ph idx="2" type="body"/>
          </p:nvPr>
        </p:nvSpPr>
        <p:spPr>
          <a:xfrm>
            <a:off x="4620577" y="1222425"/>
            <a:ext cx="36945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Aggregate Statistics &amp; Tracking </a:t>
            </a:r>
            <a:endParaRPr b="1"/>
          </a:p>
          <a:p>
            <a:pPr indent="0" lvl="0" marL="0" rtl="0" algn="l">
              <a:spcBef>
                <a:spcPts val="600"/>
              </a:spcBef>
              <a:spcAft>
                <a:spcPts val="0"/>
              </a:spcAft>
              <a:buNone/>
            </a:pPr>
            <a:r>
              <a:rPr lang="en"/>
              <a:t>Team members and facilitators have access to aggregate statistics </a:t>
            </a:r>
            <a:r>
              <a:rPr i="1" lang="en"/>
              <a:t>(productivity, communication, synergy) </a:t>
            </a:r>
            <a:r>
              <a:rPr lang="en"/>
              <a:t>that paint a more detailed picture of collaboration dynamics and serve as a reflective conversation starter. </a:t>
            </a:r>
            <a:endParaRPr/>
          </a:p>
        </p:txBody>
      </p:sp>
      <p:sp>
        <p:nvSpPr>
          <p:cNvPr id="107" name="Google Shape;107;p1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idx="1" type="body"/>
          </p:nvPr>
        </p:nvSpPr>
        <p:spPr>
          <a:xfrm>
            <a:off x="1081663" y="1222413"/>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Prompts &amp; Templates</a:t>
            </a:r>
            <a:endParaRPr b="1"/>
          </a:p>
          <a:p>
            <a:pPr indent="0" lvl="0" marL="0" rtl="0" algn="l">
              <a:spcBef>
                <a:spcPts val="600"/>
              </a:spcBef>
              <a:spcAft>
                <a:spcPts val="0"/>
              </a:spcAft>
              <a:buNone/>
            </a:pPr>
            <a:r>
              <a:rPr lang="en" sz="1700"/>
              <a:t>Time is a crucial resource, especially for busy educators and managers. Journy shows empathy towards facilitators by enabling them to choose from templates and prompts; this makes their monitoring process speedier and more efficient.</a:t>
            </a:r>
            <a:endParaRPr sz="1700"/>
          </a:p>
        </p:txBody>
      </p:sp>
      <p:sp>
        <p:nvSpPr>
          <p:cNvPr id="113" name="Google Shape;113;p1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Embedded Values in Design Features 3</a:t>
            </a:r>
            <a:endParaRPr b="1"/>
          </a:p>
        </p:txBody>
      </p:sp>
      <p:sp>
        <p:nvSpPr>
          <p:cNvPr id="114" name="Google Shape;114;p1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5" name="Google Shape;115;p17"/>
          <p:cNvSpPr txBox="1"/>
          <p:nvPr>
            <p:ph idx="1" type="body"/>
          </p:nvPr>
        </p:nvSpPr>
        <p:spPr>
          <a:xfrm>
            <a:off x="4802513" y="1222413"/>
            <a:ext cx="3266400" cy="308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Multiple Modalities</a:t>
            </a:r>
            <a:endParaRPr b="1"/>
          </a:p>
          <a:p>
            <a:pPr indent="0" lvl="0" marL="0" rtl="0" algn="l">
              <a:spcBef>
                <a:spcPts val="600"/>
              </a:spcBef>
              <a:spcAft>
                <a:spcPts val="0"/>
              </a:spcAft>
              <a:buNone/>
            </a:pPr>
            <a:r>
              <a:rPr lang="en" sz="1700"/>
              <a:t>Team members and facilitators are able to express themselves through text, speech, and images. These accessibility features making journaling possible for more people, but also display empathy for catering to people’s preferred modes of communication.</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9" name="Shape 119"/>
        <p:cNvGrpSpPr/>
        <p:nvPr/>
      </p:nvGrpSpPr>
      <p:grpSpPr>
        <a:xfrm>
          <a:off x="0" y="0"/>
          <a:ext cx="0" cy="0"/>
          <a:chOff x="0" y="0"/>
          <a:chExt cx="0" cy="0"/>
        </a:xfrm>
      </p:grpSpPr>
      <p:sp>
        <p:nvSpPr>
          <p:cNvPr id="120" name="Google Shape;120;p18"/>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6000">
              <a:solidFill>
                <a:schemeClr val="accent5"/>
              </a:solidFill>
            </a:endParaRPr>
          </a:p>
          <a:p>
            <a:pPr indent="0" lvl="0" marL="0" rtl="0" algn="ctr">
              <a:spcBef>
                <a:spcPts val="0"/>
              </a:spcBef>
              <a:spcAft>
                <a:spcPts val="0"/>
              </a:spcAft>
              <a:buNone/>
            </a:pPr>
            <a:r>
              <a:rPr b="1" lang="en"/>
              <a:t>Tasks</a:t>
            </a:r>
            <a:endParaRPr b="1"/>
          </a:p>
        </p:txBody>
      </p:sp>
      <p:sp>
        <p:nvSpPr>
          <p:cNvPr id="121" name="Google Shape;121;p18"/>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Overview of Task Flows &amp;</a:t>
            </a:r>
            <a:endParaRPr>
              <a:solidFill>
                <a:schemeClr val="lt1"/>
              </a:solidFill>
            </a:endParaRPr>
          </a:p>
          <a:p>
            <a:pPr indent="0" lvl="0" marL="0" rtl="0" algn="ctr">
              <a:spcBef>
                <a:spcPts val="0"/>
              </a:spcBef>
              <a:spcAft>
                <a:spcPts val="0"/>
              </a:spcAft>
              <a:buNone/>
            </a:pPr>
            <a:r>
              <a:rPr lang="en">
                <a:solidFill>
                  <a:schemeClr val="lt1"/>
                </a:solidFill>
              </a:rPr>
              <a:t>Changes from Lo-Fi</a:t>
            </a:r>
            <a:endParaRPr>
              <a:solidFill>
                <a:schemeClr val="lt1"/>
              </a:solidFill>
            </a:endParaRPr>
          </a:p>
        </p:txBody>
      </p:sp>
      <p:sp>
        <p:nvSpPr>
          <p:cNvPr id="122" name="Google Shape;122;p1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Simple Task</a:t>
            </a:r>
            <a:endParaRPr/>
          </a:p>
        </p:txBody>
      </p:sp>
      <p:sp>
        <p:nvSpPr>
          <p:cNvPr id="128" name="Google Shape;128;p1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9" name="Google Shape;129;p19"/>
          <p:cNvPicPr preferRelativeResize="0"/>
          <p:nvPr/>
        </p:nvPicPr>
        <p:blipFill>
          <a:blip r:embed="rId3">
            <a:alphaModFix/>
          </a:blip>
          <a:stretch>
            <a:fillRect/>
          </a:stretch>
        </p:blipFill>
        <p:spPr>
          <a:xfrm>
            <a:off x="1754627" y="1477850"/>
            <a:ext cx="3475548" cy="1366125"/>
          </a:xfrm>
          <a:prstGeom prst="rect">
            <a:avLst/>
          </a:prstGeom>
          <a:noFill/>
          <a:ln>
            <a:noFill/>
          </a:ln>
        </p:spPr>
      </p:pic>
      <p:sp>
        <p:nvSpPr>
          <p:cNvPr id="130" name="Google Shape;130;p19"/>
          <p:cNvSpPr txBox="1"/>
          <p:nvPr/>
        </p:nvSpPr>
        <p:spPr>
          <a:xfrm>
            <a:off x="1618725" y="1167075"/>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Low-fi Storyboard</a:t>
            </a:r>
            <a:endParaRPr sz="1000">
              <a:solidFill>
                <a:srgbClr val="505670"/>
              </a:solidFill>
              <a:latin typeface="Varela Round"/>
              <a:ea typeface="Varela Round"/>
              <a:cs typeface="Varela Round"/>
              <a:sym typeface="Varela Round"/>
            </a:endParaRPr>
          </a:p>
        </p:txBody>
      </p:sp>
      <p:pic>
        <p:nvPicPr>
          <p:cNvPr id="131" name="Google Shape;131;p19"/>
          <p:cNvPicPr preferRelativeResize="0"/>
          <p:nvPr/>
        </p:nvPicPr>
        <p:blipFill>
          <a:blip r:embed="rId4">
            <a:alphaModFix/>
          </a:blip>
          <a:stretch>
            <a:fillRect/>
          </a:stretch>
        </p:blipFill>
        <p:spPr>
          <a:xfrm>
            <a:off x="1702250" y="3028775"/>
            <a:ext cx="5616773" cy="1620875"/>
          </a:xfrm>
          <a:prstGeom prst="rect">
            <a:avLst/>
          </a:prstGeom>
          <a:noFill/>
          <a:ln>
            <a:noFill/>
          </a:ln>
        </p:spPr>
      </p:pic>
      <p:sp>
        <p:nvSpPr>
          <p:cNvPr id="132" name="Google Shape;132;p19"/>
          <p:cNvSpPr txBox="1"/>
          <p:nvPr/>
        </p:nvSpPr>
        <p:spPr>
          <a:xfrm>
            <a:off x="1618725" y="2800200"/>
            <a:ext cx="215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Med</a:t>
            </a:r>
            <a:r>
              <a:rPr lang="en" sz="1000">
                <a:solidFill>
                  <a:srgbClr val="505670"/>
                </a:solidFill>
                <a:latin typeface="Varela Round"/>
                <a:ea typeface="Varela Round"/>
                <a:cs typeface="Varela Round"/>
                <a:sym typeface="Varela Round"/>
              </a:rPr>
              <a:t>-fi Storyboard</a:t>
            </a:r>
            <a:endParaRPr sz="1000">
              <a:solidFill>
                <a:srgbClr val="505670"/>
              </a:solidFill>
              <a:latin typeface="Varela Round"/>
              <a:ea typeface="Varela Round"/>
              <a:cs typeface="Varela Round"/>
              <a:sym typeface="Varela Round"/>
            </a:endParaRPr>
          </a:p>
        </p:txBody>
      </p:sp>
      <p:sp>
        <p:nvSpPr>
          <p:cNvPr id="133" name="Google Shape;133;p19"/>
          <p:cNvSpPr txBox="1"/>
          <p:nvPr/>
        </p:nvSpPr>
        <p:spPr>
          <a:xfrm>
            <a:off x="5370450" y="1505775"/>
            <a:ext cx="2745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The simple task is for users to </a:t>
            </a:r>
            <a:r>
              <a:rPr b="1" lang="en" sz="1000">
                <a:solidFill>
                  <a:srgbClr val="FF9900"/>
                </a:solidFill>
                <a:latin typeface="Varela Round"/>
                <a:ea typeface="Varela Round"/>
                <a:cs typeface="Varela Round"/>
                <a:sym typeface="Varela Round"/>
              </a:rPr>
              <a:t>view a past journal entry</a:t>
            </a:r>
            <a:r>
              <a:rPr lang="en" sz="1000">
                <a:solidFill>
                  <a:srgbClr val="505670"/>
                </a:solidFill>
                <a:latin typeface="Varela Round"/>
                <a:ea typeface="Varela Round"/>
                <a:cs typeface="Varela Round"/>
                <a:sym typeface="Varela Round"/>
              </a:rPr>
              <a:t>. </a:t>
            </a:r>
            <a:endParaRPr sz="1000">
              <a:solidFill>
                <a:srgbClr val="505670"/>
              </a:solidFill>
              <a:latin typeface="Varela Round"/>
              <a:ea typeface="Varela Round"/>
              <a:cs typeface="Varela Round"/>
              <a:sym typeface="Varela Round"/>
            </a:endParaRPr>
          </a:p>
          <a:p>
            <a:pPr indent="0" lvl="0" marL="0" rtl="0" algn="l">
              <a:spcBef>
                <a:spcPts val="0"/>
              </a:spcBef>
              <a:spcAft>
                <a:spcPts val="0"/>
              </a:spcAft>
              <a:buNone/>
            </a:pPr>
            <a:r>
              <a:rPr lang="en" sz="1000">
                <a:solidFill>
                  <a:srgbClr val="505670"/>
                </a:solidFill>
                <a:latin typeface="Varela Round"/>
                <a:ea typeface="Varela Round"/>
                <a:cs typeface="Varela Round"/>
                <a:sym typeface="Varela Round"/>
              </a:rPr>
              <a:t>The changes we’ve made </a:t>
            </a:r>
            <a:r>
              <a:rPr lang="en" sz="1000">
                <a:solidFill>
                  <a:srgbClr val="505670"/>
                </a:solidFill>
                <a:latin typeface="Varela Round"/>
                <a:ea typeface="Varela Round"/>
                <a:cs typeface="Varela Round"/>
                <a:sym typeface="Varela Round"/>
              </a:rPr>
              <a:t>include:</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Users select which team journal prior to accessing past entries. </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Calendar view navigation</a:t>
            </a:r>
            <a:endParaRPr sz="1000">
              <a:solidFill>
                <a:srgbClr val="505670"/>
              </a:solidFill>
              <a:latin typeface="Varela Round"/>
              <a:ea typeface="Varela Round"/>
              <a:cs typeface="Varela Round"/>
              <a:sym typeface="Varela Round"/>
            </a:endParaRPr>
          </a:p>
          <a:p>
            <a:pPr indent="-292100" lvl="0" marL="457200" rtl="0" algn="l">
              <a:spcBef>
                <a:spcPts val="0"/>
              </a:spcBef>
              <a:spcAft>
                <a:spcPts val="0"/>
              </a:spcAft>
              <a:buClr>
                <a:srgbClr val="505670"/>
              </a:buClr>
              <a:buSzPts val="1000"/>
              <a:buFont typeface="Varela Round"/>
              <a:buChar char="-"/>
            </a:pPr>
            <a:r>
              <a:rPr lang="en" sz="1000">
                <a:solidFill>
                  <a:srgbClr val="505670"/>
                </a:solidFill>
                <a:latin typeface="Varela Round"/>
                <a:ea typeface="Varela Round"/>
                <a:cs typeface="Varela Round"/>
                <a:sym typeface="Varela Round"/>
              </a:rPr>
              <a:t>Instructor feedback is attached to the calendar view</a:t>
            </a:r>
            <a:endParaRPr sz="1000">
              <a:solidFill>
                <a:srgbClr val="505670"/>
              </a:solidFill>
              <a:latin typeface="Varela Round"/>
              <a:ea typeface="Varela Round"/>
              <a:cs typeface="Varela Round"/>
              <a:sym typeface="Varela Round"/>
            </a:endParaRPr>
          </a:p>
        </p:txBody>
      </p:sp>
    </p:spTree>
  </p:cSld>
  <p:clrMapOvr>
    <a:masterClrMapping/>
  </p:clrMapOvr>
</p:sld>
</file>

<file path=ppt/theme/theme1.xml><?xml version="1.0" encoding="utf-8"?>
<a:theme xmlns:a="http://schemas.openxmlformats.org/drawingml/2006/main" xmlns:r="http://schemas.openxmlformats.org/officeDocument/2006/relationships"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