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5143500" cx="9144000"/>
  <p:notesSz cx="6858000" cy="9144000"/>
  <p:embeddedFontLst>
    <p:embeddedFont>
      <p:font typeface="Varela Round"/>
      <p:regular r:id="rId41"/>
    </p:embeddedFont>
    <p:embeddedFont>
      <p:font typeface="Shadows Into Light"/>
      <p:regular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font" Target="fonts/ShadowsIntoLight-regular.fntdata"/><Relationship Id="rId41" Type="http://schemas.openxmlformats.org/officeDocument/2006/relationships/font" Target="fonts/VarelaRound-regular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0fe22e4f3f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10fe22e4f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19a97a8a1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19a97a8a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19a97a8a1_0_4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19a97a8a1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19a97a8a1_0_4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119a97a8a1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19a97a8a1_0_5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19a97a8a1_0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fe22e4f3f_0_7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fe22e4f3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19a97a8a1_0_5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119a97a8a1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19a97a8a1_0_5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119a97a8a1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19a97a8a1_0_5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119a97a8a1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19a97a8a1_0_5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119a97a8a1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19a97a8a1_0_6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19a97a8a1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ed75ccf_01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ed75ccf_0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fe22e4f3f_0_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0fe22e4f3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127dc562a5_0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127dc562a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127dc562a5_0_10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127dc562a5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127dc562a5_0_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127dc562a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127dc562a5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127dc562a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127dc562a5_1_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127dc562a5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127dc562a5_1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127dc562a5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27dc562a5_1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127dc562a5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27dc562a5_1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127dc562a5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127dc562a5_2_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127dc562a5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0ff42b18b0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0ff42b18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f391192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f391192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27dc562a5_0_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27dc562a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127dc562a5_0_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127dc562a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27dc562a5_1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27dc562a5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27dc562a5_2_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127dc562a5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127dc562a5_2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127dc562a5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5f391192_0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5f391192_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151669fd6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151669f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ff42b18b0_0_7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0ff42b18b0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19a97a8a1_0_4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19a97a8a1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119a97a8a1_0_5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119a97a8a1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19a97a8a1_0_5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119a97a8a1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yellow" type="title">
  <p:cSld name="TITLE">
    <p:bg>
      <p:bgPr>
        <a:solidFill>
          <a:schemeClr val="accen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630650" y="1991813"/>
            <a:ext cx="58827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ctrTitle"/>
          </p:nvPr>
        </p:nvSpPr>
        <p:spPr>
          <a:xfrm>
            <a:off x="1650450" y="1524982"/>
            <a:ext cx="58431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1650450" y="2629294"/>
            <a:ext cx="58431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404600" y="2161800"/>
            <a:ext cx="63348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SzPts val="3000"/>
              <a:buFont typeface="Shadows Into Light"/>
              <a:buChar char="▧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indent="-419100" lvl="8" marL="411480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/>
        </p:txBody>
      </p:sp>
      <p:sp>
        <p:nvSpPr>
          <p:cNvPr id="19" name="Google Shape;19;p4"/>
          <p:cNvSpPr txBox="1"/>
          <p:nvPr/>
        </p:nvSpPr>
        <p:spPr>
          <a:xfrm>
            <a:off x="3593400" y="1086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  <a:endParaRPr sz="96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4"/>
          <p:cNvSpPr/>
          <p:nvPr/>
        </p:nvSpPr>
        <p:spPr>
          <a:xfrm>
            <a:off x="4103660" y="1178421"/>
            <a:ext cx="986085" cy="869309"/>
          </a:xfrm>
          <a:custGeom>
            <a:rect b="b" l="l" r="r" t="t"/>
            <a:pathLst>
              <a:path extrusionOk="0" h="52447" w="59251">
                <a:moveTo>
                  <a:pt x="31417" y="954"/>
                </a:moveTo>
                <a:cubicBezTo>
                  <a:pt x="25372" y="537"/>
                  <a:pt x="17283" y="-1744"/>
                  <a:pt x="13340" y="2856"/>
                </a:cubicBezTo>
                <a:cubicBezTo>
                  <a:pt x="3771" y="14019"/>
                  <a:pt x="374" y="37628"/>
                  <a:pt x="11755" y="46938"/>
                </a:cubicBezTo>
                <a:cubicBezTo>
                  <a:pt x="19208" y="53034"/>
                  <a:pt x="30839" y="53180"/>
                  <a:pt x="40297" y="51378"/>
                </a:cubicBezTo>
                <a:cubicBezTo>
                  <a:pt x="46481" y="50200"/>
                  <a:pt x="49934" y="42779"/>
                  <a:pt x="52665" y="37107"/>
                </a:cubicBezTo>
                <a:cubicBezTo>
                  <a:pt x="55247" y="31745"/>
                  <a:pt x="60979" y="25793"/>
                  <a:pt x="58690" y="20299"/>
                </a:cubicBezTo>
                <a:cubicBezTo>
                  <a:pt x="57279" y="16912"/>
                  <a:pt x="53473" y="15077"/>
                  <a:pt x="50445" y="13005"/>
                </a:cubicBezTo>
                <a:cubicBezTo>
                  <a:pt x="41918" y="7171"/>
                  <a:pt x="31006" y="-916"/>
                  <a:pt x="21269" y="2539"/>
                </a:cubicBezTo>
                <a:cubicBezTo>
                  <a:pt x="13737" y="5212"/>
                  <a:pt x="5208" y="9706"/>
                  <a:pt x="2241" y="17127"/>
                </a:cubicBezTo>
                <a:cubicBezTo>
                  <a:pt x="-1025" y="25295"/>
                  <a:pt x="-738" y="36131"/>
                  <a:pt x="4144" y="4344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" name="Google Shape;21;p4"/>
          <p:cNvSpPr/>
          <p:nvPr/>
        </p:nvSpPr>
        <p:spPr>
          <a:xfrm>
            <a:off x="4046425" y="1113850"/>
            <a:ext cx="1051090" cy="976914"/>
          </a:xfrm>
          <a:custGeom>
            <a:rect b="b" l="l" r="r" t="t"/>
            <a:pathLst>
              <a:path extrusionOk="0" h="58939" w="63157">
                <a:moveTo>
                  <a:pt x="20826" y="0"/>
                </a:moveTo>
                <a:cubicBezTo>
                  <a:pt x="13566" y="0"/>
                  <a:pt x="6296" y="7516"/>
                  <a:pt x="4652" y="14588"/>
                </a:cubicBezTo>
                <a:cubicBezTo>
                  <a:pt x="2364" y="24428"/>
                  <a:pt x="5707" y="35897"/>
                  <a:pt x="11629" y="44082"/>
                </a:cubicBezTo>
                <a:cubicBezTo>
                  <a:pt x="17782" y="52587"/>
                  <a:pt x="29173" y="60332"/>
                  <a:pt x="39537" y="58670"/>
                </a:cubicBezTo>
                <a:cubicBezTo>
                  <a:pt x="49203" y="57120"/>
                  <a:pt x="49748" y="56659"/>
                  <a:pt x="57296" y="50424"/>
                </a:cubicBezTo>
                <a:cubicBezTo>
                  <a:pt x="62556" y="46079"/>
                  <a:pt x="64679" y="36600"/>
                  <a:pt x="61736" y="30445"/>
                </a:cubicBezTo>
                <a:cubicBezTo>
                  <a:pt x="58298" y="23257"/>
                  <a:pt x="56273" y="24644"/>
                  <a:pt x="50954" y="18711"/>
                </a:cubicBezTo>
                <a:cubicBezTo>
                  <a:pt x="47260" y="14591"/>
                  <a:pt x="44103" y="9185"/>
                  <a:pt x="38903" y="7294"/>
                </a:cubicBezTo>
                <a:cubicBezTo>
                  <a:pt x="33439" y="5307"/>
                  <a:pt x="26891" y="5218"/>
                  <a:pt x="21460" y="7294"/>
                </a:cubicBezTo>
                <a:cubicBezTo>
                  <a:pt x="9149" y="12001"/>
                  <a:pt x="-3826" y="29029"/>
                  <a:pt x="1164" y="41228"/>
                </a:cubicBezTo>
                <a:cubicBezTo>
                  <a:pt x="8128" y="58254"/>
                  <a:pt x="49341" y="57602"/>
                  <a:pt x="56345" y="40593"/>
                </a:cubicBezTo>
                <a:cubicBezTo>
                  <a:pt x="58882" y="34432"/>
                  <a:pt x="60567" y="26229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70"/>
                  <a:pt x="17818" y="3588"/>
                  <a:pt x="11946" y="1141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1070325" y="1438988"/>
            <a:ext cx="70563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▧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6" name="Google Shape;26;p5"/>
          <p:cNvSpPr/>
          <p:nvPr/>
        </p:nvSpPr>
        <p:spPr>
          <a:xfrm>
            <a:off x="3120675" y="1149938"/>
            <a:ext cx="3060325" cy="11494"/>
          </a:xfrm>
          <a:custGeom>
            <a:rect b="b" l="l" r="r" t="t"/>
            <a:pathLst>
              <a:path extrusionOk="0" h="613" w="122413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" name="Google Shape;27;p5"/>
          <p:cNvSpPr/>
          <p:nvPr/>
        </p:nvSpPr>
        <p:spPr>
          <a:xfrm>
            <a:off x="3068250" y="1183294"/>
            <a:ext cx="3226850" cy="11906"/>
          </a:xfrm>
          <a:custGeom>
            <a:rect b="b" l="l" r="r" t="t"/>
            <a:pathLst>
              <a:path extrusionOk="0" h="635" w="129074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idx="1" type="body"/>
          </p:nvPr>
        </p:nvSpPr>
        <p:spPr>
          <a:xfrm>
            <a:off x="1109975" y="1373588"/>
            <a:ext cx="326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4915550" y="1373588"/>
            <a:ext cx="3155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2" name="Google Shape;32;p6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9pPr>
          </a:lstStyle>
          <a:p/>
        </p:txBody>
      </p:sp>
      <p:sp>
        <p:nvSpPr>
          <p:cNvPr id="33" name="Google Shape;33;p6"/>
          <p:cNvSpPr/>
          <p:nvPr/>
        </p:nvSpPr>
        <p:spPr>
          <a:xfrm>
            <a:off x="3120675" y="1149938"/>
            <a:ext cx="3060325" cy="11494"/>
          </a:xfrm>
          <a:custGeom>
            <a:rect b="b" l="l" r="r" t="t"/>
            <a:pathLst>
              <a:path extrusionOk="0" h="613" w="122413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" name="Google Shape;34;p6"/>
          <p:cNvSpPr/>
          <p:nvPr/>
        </p:nvSpPr>
        <p:spPr>
          <a:xfrm>
            <a:off x="3068250" y="1183294"/>
            <a:ext cx="3226850" cy="11906"/>
          </a:xfrm>
          <a:custGeom>
            <a:rect b="b" l="l" r="r" t="t"/>
            <a:pathLst>
              <a:path extrusionOk="0" h="635" w="129074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idx="1" type="body"/>
          </p:nvPr>
        </p:nvSpPr>
        <p:spPr>
          <a:xfrm>
            <a:off x="1014825" y="1427100"/>
            <a:ext cx="2297400" cy="306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8" name="Google Shape;38;p7"/>
          <p:cNvSpPr txBox="1"/>
          <p:nvPr>
            <p:ph idx="2" type="body"/>
          </p:nvPr>
        </p:nvSpPr>
        <p:spPr>
          <a:xfrm>
            <a:off x="3429925" y="1427100"/>
            <a:ext cx="2297400" cy="306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9" name="Google Shape;39;p7"/>
          <p:cNvSpPr txBox="1"/>
          <p:nvPr>
            <p:ph idx="3" type="body"/>
          </p:nvPr>
        </p:nvSpPr>
        <p:spPr>
          <a:xfrm>
            <a:off x="5845025" y="1427100"/>
            <a:ext cx="2297400" cy="306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9pPr>
          </a:lstStyle>
          <a:p/>
        </p:txBody>
      </p:sp>
      <p:sp>
        <p:nvSpPr>
          <p:cNvPr id="41" name="Google Shape;41;p7"/>
          <p:cNvSpPr/>
          <p:nvPr/>
        </p:nvSpPr>
        <p:spPr>
          <a:xfrm>
            <a:off x="3120675" y="1149938"/>
            <a:ext cx="3060325" cy="11494"/>
          </a:xfrm>
          <a:custGeom>
            <a:rect b="b" l="l" r="r" t="t"/>
            <a:pathLst>
              <a:path extrusionOk="0" h="613" w="122413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" name="Google Shape;42;p7"/>
          <p:cNvSpPr/>
          <p:nvPr/>
        </p:nvSpPr>
        <p:spPr>
          <a:xfrm>
            <a:off x="3068250" y="1183294"/>
            <a:ext cx="3226850" cy="11906"/>
          </a:xfrm>
          <a:custGeom>
            <a:rect b="b" l="l" r="r" t="t"/>
            <a:pathLst>
              <a:path extrusionOk="0" h="635" w="129074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9pPr>
          </a:lstStyle>
          <a:p/>
        </p:txBody>
      </p:sp>
      <p:sp>
        <p:nvSpPr>
          <p:cNvPr id="46" name="Google Shape;46;p8"/>
          <p:cNvSpPr/>
          <p:nvPr/>
        </p:nvSpPr>
        <p:spPr>
          <a:xfrm>
            <a:off x="3120675" y="1149938"/>
            <a:ext cx="3060325" cy="11494"/>
          </a:xfrm>
          <a:custGeom>
            <a:rect b="b" l="l" r="r" t="t"/>
            <a:pathLst>
              <a:path extrusionOk="0" h="613" w="122413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" name="Google Shape;47;p8"/>
          <p:cNvSpPr/>
          <p:nvPr/>
        </p:nvSpPr>
        <p:spPr>
          <a:xfrm>
            <a:off x="3068250" y="1183294"/>
            <a:ext cx="3226850" cy="11906"/>
          </a:xfrm>
          <a:custGeom>
            <a:rect b="b" l="l" r="r" t="t"/>
            <a:pathLst>
              <a:path extrusionOk="0" h="635" w="129074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idx="1" type="body"/>
          </p:nvPr>
        </p:nvSpPr>
        <p:spPr>
          <a:xfrm>
            <a:off x="980400" y="4120556"/>
            <a:ext cx="7183200" cy="51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Clr>
                <a:srgbClr val="979CB8"/>
              </a:buClr>
              <a:buSzPts val="1600"/>
              <a:buNone/>
              <a:defRPr sz="1600">
                <a:solidFill>
                  <a:srgbClr val="979CB8"/>
                </a:solidFill>
              </a:defRPr>
            </a:lvl1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979CB8"/>
                </a:solidFill>
              </a:defRPr>
            </a:lvl1pPr>
            <a:lvl2pPr lvl="1">
              <a:buNone/>
              <a:defRPr>
                <a:solidFill>
                  <a:srgbClr val="979CB8"/>
                </a:solidFill>
              </a:defRPr>
            </a:lvl2pPr>
            <a:lvl3pPr lvl="2">
              <a:buNone/>
              <a:defRPr>
                <a:solidFill>
                  <a:srgbClr val="979CB8"/>
                </a:solidFill>
              </a:defRPr>
            </a:lvl3pPr>
            <a:lvl4pPr lvl="3">
              <a:buNone/>
              <a:defRPr>
                <a:solidFill>
                  <a:srgbClr val="979CB8"/>
                </a:solidFill>
              </a:defRPr>
            </a:lvl4pPr>
            <a:lvl5pPr lvl="4">
              <a:buNone/>
              <a:defRPr>
                <a:solidFill>
                  <a:srgbClr val="979CB8"/>
                </a:solidFill>
              </a:defRPr>
            </a:lvl5pPr>
            <a:lvl6pPr lvl="5">
              <a:buNone/>
              <a:defRPr>
                <a:solidFill>
                  <a:srgbClr val="979CB8"/>
                </a:solidFill>
              </a:defRPr>
            </a:lvl6pPr>
            <a:lvl7pPr lvl="6">
              <a:buNone/>
              <a:defRPr>
                <a:solidFill>
                  <a:srgbClr val="979CB8"/>
                </a:solidFill>
              </a:defRPr>
            </a:lvl7pPr>
            <a:lvl8pPr lvl="7">
              <a:buNone/>
              <a:defRPr>
                <a:solidFill>
                  <a:srgbClr val="979CB8"/>
                </a:solidFill>
              </a:defRPr>
            </a:lvl8pPr>
            <a:lvl9pPr lvl="8">
              <a:buNone/>
              <a:defRPr>
                <a:solidFill>
                  <a:srgbClr val="979CB8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824550" y="593531"/>
            <a:ext cx="7547700" cy="68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Shadows Into Light"/>
              <a:buNone/>
              <a:defRPr sz="26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1070325" y="1438988"/>
            <a:ext cx="7056300" cy="30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arela Round"/>
              <a:buChar char="▧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○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■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●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○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■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●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○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■"/>
              <a:defRPr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buNone/>
              <a:defRPr sz="13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23.png"/><Relationship Id="rId8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23.png"/><Relationship Id="rId8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2.png"/><Relationship Id="rId8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/>
          <p:nvPr/>
        </p:nvSpPr>
        <p:spPr>
          <a:xfrm>
            <a:off x="1241913" y="2157576"/>
            <a:ext cx="2533580" cy="31152"/>
          </a:xfrm>
          <a:custGeom>
            <a:rect b="b" l="l" r="r" t="t"/>
            <a:pathLst>
              <a:path extrusionOk="0" h="1657" w="127108">
                <a:moveTo>
                  <a:pt x="0" y="1657"/>
                </a:moveTo>
                <a:cubicBezTo>
                  <a:pt x="42250" y="-1532"/>
                  <a:pt x="84738" y="1008"/>
                  <a:pt x="127108" y="1008"/>
                </a:cubicBez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59" name="Google Shape;5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625" y="1309725"/>
            <a:ext cx="3468125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950" y="3042300"/>
            <a:ext cx="3419475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1388" y="2748875"/>
            <a:ext cx="2514600" cy="2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1"/>
          <p:cNvSpPr txBox="1"/>
          <p:nvPr/>
        </p:nvSpPr>
        <p:spPr>
          <a:xfrm>
            <a:off x="5059350" y="1680025"/>
            <a:ext cx="341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Varela Round"/>
                <a:ea typeface="Varela Round"/>
                <a:cs typeface="Varela Round"/>
                <a:sym typeface="Varela Round"/>
              </a:rPr>
              <a:t>Lo-Fi Prototype and </a:t>
            </a:r>
            <a:endParaRPr sz="21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Varela Round"/>
                <a:ea typeface="Varela Round"/>
                <a:cs typeface="Varela Round"/>
                <a:sym typeface="Varela Round"/>
              </a:rPr>
              <a:t>Usability Testing</a:t>
            </a:r>
            <a:endParaRPr sz="21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3" name="Google Shape;63;p11"/>
          <p:cNvSpPr txBox="1"/>
          <p:nvPr/>
        </p:nvSpPr>
        <p:spPr>
          <a:xfrm>
            <a:off x="572275" y="3909675"/>
            <a:ext cx="427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Kelly C., Zander L., Sam S., &amp; Ben T. </a:t>
            </a:r>
            <a:endParaRPr sz="12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CS147 Winter 2022</a:t>
            </a:r>
            <a:endParaRPr sz="12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Google Shape;150;p20"/>
          <p:cNvSpPr txBox="1"/>
          <p:nvPr>
            <p:ph idx="4294967295" type="title"/>
          </p:nvPr>
        </p:nvSpPr>
        <p:spPr>
          <a:xfrm>
            <a:off x="-314900" y="484675"/>
            <a:ext cx="4823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 Storyboard</a:t>
            </a:r>
            <a:endParaRPr/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600" y="533600"/>
            <a:ext cx="3508449" cy="40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1"/>
          <p:cNvSpPr txBox="1"/>
          <p:nvPr>
            <p:ph idx="4294967295" type="body"/>
          </p:nvPr>
        </p:nvSpPr>
        <p:spPr>
          <a:xfrm>
            <a:off x="788750" y="1221425"/>
            <a:ext cx="3900300" cy="6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/>
              <a:t>👍</a:t>
            </a:r>
            <a:endParaRPr sz="3000">
              <a:solidFill>
                <a:schemeClr val="accent3"/>
              </a:solidFill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1689050" y="1292725"/>
            <a:ext cx="30000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Technology is accessible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Allows text, video or speech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Small screen shifts focus to task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Phone familiarity is stickier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59" name="Google Shape;159;p21"/>
          <p:cNvSpPr txBox="1"/>
          <p:nvPr>
            <p:ph idx="4294967295" type="title"/>
          </p:nvPr>
        </p:nvSpPr>
        <p:spPr>
          <a:xfrm>
            <a:off x="-314900" y="484675"/>
            <a:ext cx="4823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 Storyboard</a:t>
            </a:r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600" y="533600"/>
            <a:ext cx="3508449" cy="40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2"/>
          <p:cNvSpPr txBox="1"/>
          <p:nvPr>
            <p:ph idx="4294967295" type="body"/>
          </p:nvPr>
        </p:nvSpPr>
        <p:spPr>
          <a:xfrm>
            <a:off x="788750" y="1370650"/>
            <a:ext cx="3900300" cy="6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👎</a:t>
            </a:r>
            <a:endParaRPr sz="30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3"/>
              </a:solidFill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1689050" y="1539025"/>
            <a:ext cx="3000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Limited variety of interactions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Potential for distraction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Different OS systems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8" name="Google Shape;168;p22"/>
          <p:cNvSpPr txBox="1"/>
          <p:nvPr>
            <p:ph idx="4294967295" type="title"/>
          </p:nvPr>
        </p:nvSpPr>
        <p:spPr>
          <a:xfrm>
            <a:off x="-314900" y="484675"/>
            <a:ext cx="4823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 Storyboard</a:t>
            </a:r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600" y="533600"/>
            <a:ext cx="3508449" cy="40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202" y="287977"/>
            <a:ext cx="4077874" cy="4737875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6" name="Google Shape;176;p23"/>
          <p:cNvSpPr txBox="1"/>
          <p:nvPr>
            <p:ph idx="4294967295" type="body"/>
          </p:nvPr>
        </p:nvSpPr>
        <p:spPr>
          <a:xfrm>
            <a:off x="2270150" y="1956825"/>
            <a:ext cx="1193700" cy="6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5000"/>
              <a:t>👍</a:t>
            </a:r>
            <a:endParaRPr sz="50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accent3"/>
              </a:solidFill>
            </a:endParaRPr>
          </a:p>
        </p:txBody>
      </p:sp>
      <p:sp>
        <p:nvSpPr>
          <p:cNvPr id="177" name="Google Shape;177;p23"/>
          <p:cNvSpPr txBox="1"/>
          <p:nvPr>
            <p:ph idx="4294967295" type="title"/>
          </p:nvPr>
        </p:nvSpPr>
        <p:spPr>
          <a:xfrm>
            <a:off x="-314900" y="484675"/>
            <a:ext cx="4823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 Storyboard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idx="4294967295" type="ctrTitle"/>
          </p:nvPr>
        </p:nvSpPr>
        <p:spPr>
          <a:xfrm>
            <a:off x="685800" y="2581967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Lo-Fi Prototype</a:t>
            </a:r>
            <a:endParaRPr b="1" sz="6000"/>
          </a:p>
        </p:txBody>
      </p:sp>
      <p:sp>
        <p:nvSpPr>
          <p:cNvPr id="183" name="Google Shape;183;p24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4"/>
          <p:cNvSpPr/>
          <p:nvPr/>
        </p:nvSpPr>
        <p:spPr>
          <a:xfrm>
            <a:off x="3915625" y="917175"/>
            <a:ext cx="1413600" cy="14136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4"/>
          <p:cNvSpPr txBox="1"/>
          <p:nvPr/>
        </p:nvSpPr>
        <p:spPr>
          <a:xfrm>
            <a:off x="4348075" y="1139175"/>
            <a:ext cx="7203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2</a:t>
            </a:r>
            <a:endParaRPr sz="51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1" name="Google Shape;191;p25"/>
          <p:cNvPicPr preferRelativeResize="0"/>
          <p:nvPr/>
        </p:nvPicPr>
        <p:blipFill rotWithShape="1">
          <a:blip r:embed="rId3">
            <a:alphaModFix/>
          </a:blip>
          <a:srcRect b="40169" l="0" r="0" t="0"/>
          <a:stretch/>
        </p:blipFill>
        <p:spPr>
          <a:xfrm>
            <a:off x="821675" y="1215950"/>
            <a:ext cx="4218009" cy="3342474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92" name="Google Shape;192;p25"/>
          <p:cNvSpPr txBox="1"/>
          <p:nvPr>
            <p:ph idx="4294967295" type="ctrTitle"/>
          </p:nvPr>
        </p:nvSpPr>
        <p:spPr>
          <a:xfrm>
            <a:off x="2220450" y="416750"/>
            <a:ext cx="4703100" cy="79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/>
              <a:t>Prototype Structure</a:t>
            </a:r>
            <a:endParaRPr b="1" sz="4100"/>
          </a:p>
        </p:txBody>
      </p:sp>
      <p:pic>
        <p:nvPicPr>
          <p:cNvPr id="193" name="Google Shape;193;p25"/>
          <p:cNvPicPr preferRelativeResize="0"/>
          <p:nvPr/>
        </p:nvPicPr>
        <p:blipFill rotWithShape="1">
          <a:blip r:embed="rId3">
            <a:alphaModFix/>
          </a:blip>
          <a:srcRect b="0" l="33816" r="15634" t="60330"/>
          <a:stretch/>
        </p:blipFill>
        <p:spPr>
          <a:xfrm>
            <a:off x="5690438" y="1779071"/>
            <a:ext cx="2132187" cy="2216231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94" name="Google Shape;194;p25"/>
          <p:cNvSpPr/>
          <p:nvPr/>
        </p:nvSpPr>
        <p:spPr>
          <a:xfrm>
            <a:off x="2941600" y="2487600"/>
            <a:ext cx="1406400" cy="799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5"/>
          <p:cNvSpPr txBox="1"/>
          <p:nvPr/>
        </p:nvSpPr>
        <p:spPr>
          <a:xfrm>
            <a:off x="2941600" y="2687088"/>
            <a:ext cx="154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Team member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6" name="Google Shape;196;p25"/>
          <p:cNvSpPr/>
          <p:nvPr/>
        </p:nvSpPr>
        <p:spPr>
          <a:xfrm>
            <a:off x="7069200" y="3087300"/>
            <a:ext cx="1406400" cy="799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5"/>
          <p:cNvSpPr txBox="1"/>
          <p:nvPr/>
        </p:nvSpPr>
        <p:spPr>
          <a:xfrm>
            <a:off x="7237800" y="3286800"/>
            <a:ext cx="106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Facilitator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6"/>
          <p:cNvSpPr txBox="1"/>
          <p:nvPr/>
        </p:nvSpPr>
        <p:spPr>
          <a:xfrm>
            <a:off x="689875" y="494025"/>
            <a:ext cx="786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Simple Task</a:t>
            </a:r>
            <a:r>
              <a:rPr lang="en" sz="2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: View an old journal entry</a:t>
            </a:r>
            <a:endParaRPr sz="20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363" y="1361462"/>
            <a:ext cx="1037025" cy="18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6562" y="1354313"/>
            <a:ext cx="1037025" cy="184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1688" y="1355537"/>
            <a:ext cx="1037025" cy="1845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7464" y="1361475"/>
            <a:ext cx="1037025" cy="183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Google Shape;208;p26"/>
          <p:cNvCxnSpPr>
            <a:endCxn id="205" idx="1"/>
          </p:cNvCxnSpPr>
          <p:nvPr/>
        </p:nvCxnSpPr>
        <p:spPr>
          <a:xfrm flipH="1" rot="10800000">
            <a:off x="2802962" y="2274678"/>
            <a:ext cx="543600" cy="70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9" name="Google Shape;209;p26"/>
          <p:cNvCxnSpPr>
            <a:endCxn id="206" idx="1"/>
          </p:cNvCxnSpPr>
          <p:nvPr/>
        </p:nvCxnSpPr>
        <p:spPr>
          <a:xfrm flipH="1" rot="10800000">
            <a:off x="4081788" y="2278085"/>
            <a:ext cx="729900" cy="33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0" name="Google Shape;210;p26"/>
          <p:cNvCxnSpPr>
            <a:endCxn id="207" idx="1"/>
          </p:cNvCxnSpPr>
          <p:nvPr/>
        </p:nvCxnSpPr>
        <p:spPr>
          <a:xfrm flipH="1" rot="10800000">
            <a:off x="5126464" y="2278085"/>
            <a:ext cx="1041000" cy="461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27"/>
          <p:cNvSpPr txBox="1"/>
          <p:nvPr/>
        </p:nvSpPr>
        <p:spPr>
          <a:xfrm>
            <a:off x="691250" y="512700"/>
            <a:ext cx="786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Moderate Task: Submit a journal entry and view team journal</a:t>
            </a:r>
            <a:endParaRPr sz="20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7" name="Google Shape;2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76" y="1425412"/>
            <a:ext cx="1037025" cy="18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7175" y="1418263"/>
            <a:ext cx="1037025" cy="184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3375" y="1436613"/>
            <a:ext cx="1037025" cy="1826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5303" y="1422863"/>
            <a:ext cx="1037025" cy="183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7251" y="1404254"/>
            <a:ext cx="1037025" cy="186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37899" y="1402150"/>
            <a:ext cx="1037025" cy="18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23950" y="1394400"/>
            <a:ext cx="1037025" cy="183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28"/>
          <p:cNvSpPr txBox="1"/>
          <p:nvPr/>
        </p:nvSpPr>
        <p:spPr>
          <a:xfrm>
            <a:off x="689875" y="522000"/>
            <a:ext cx="786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Moderate Task: </a:t>
            </a:r>
            <a:r>
              <a:rPr lang="en" sz="2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Submit a journal entry and view team journal</a:t>
            </a:r>
            <a:endParaRPr sz="20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30" name="Google Shape;2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76" y="1425412"/>
            <a:ext cx="1037025" cy="18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7175" y="1418263"/>
            <a:ext cx="1037025" cy="184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3375" y="1436613"/>
            <a:ext cx="1037025" cy="1826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5303" y="1422863"/>
            <a:ext cx="1037025" cy="183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7251" y="1404254"/>
            <a:ext cx="1037025" cy="186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37899" y="1402150"/>
            <a:ext cx="1037025" cy="18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23950" y="1394400"/>
            <a:ext cx="1037025" cy="1837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28"/>
          <p:cNvCxnSpPr>
            <a:endCxn id="231" idx="1"/>
          </p:cNvCxnSpPr>
          <p:nvPr/>
        </p:nvCxnSpPr>
        <p:spPr>
          <a:xfrm flipH="1" rot="10800000">
            <a:off x="1055275" y="2338628"/>
            <a:ext cx="471900" cy="102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8" name="Google Shape;238;p28"/>
          <p:cNvCxnSpPr>
            <a:endCxn id="232" idx="1"/>
          </p:cNvCxnSpPr>
          <p:nvPr/>
        </p:nvCxnSpPr>
        <p:spPr>
          <a:xfrm flipH="1" rot="10800000">
            <a:off x="2216875" y="2349827"/>
            <a:ext cx="616500" cy="81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9" name="Google Shape;239;p28"/>
          <p:cNvCxnSpPr>
            <a:endCxn id="233" idx="1"/>
          </p:cNvCxnSpPr>
          <p:nvPr/>
        </p:nvCxnSpPr>
        <p:spPr>
          <a:xfrm flipH="1" rot="10800000">
            <a:off x="3698203" y="2338636"/>
            <a:ext cx="407100" cy="379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0" name="Google Shape;240;p28"/>
          <p:cNvCxnSpPr>
            <a:endCxn id="234" idx="1"/>
          </p:cNvCxnSpPr>
          <p:nvPr/>
        </p:nvCxnSpPr>
        <p:spPr>
          <a:xfrm flipH="1" rot="10800000">
            <a:off x="4476351" y="2338640"/>
            <a:ext cx="900900" cy="166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1" name="Google Shape;241;p28"/>
          <p:cNvCxnSpPr>
            <a:endCxn id="235" idx="1"/>
          </p:cNvCxnSpPr>
          <p:nvPr/>
        </p:nvCxnSpPr>
        <p:spPr>
          <a:xfrm>
            <a:off x="6106899" y="2025647"/>
            <a:ext cx="531000" cy="287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2" name="Google Shape;242;p28"/>
          <p:cNvCxnSpPr>
            <a:endCxn id="236" idx="1"/>
          </p:cNvCxnSpPr>
          <p:nvPr/>
        </p:nvCxnSpPr>
        <p:spPr>
          <a:xfrm flipH="1" rot="10800000">
            <a:off x="7236550" y="2313349"/>
            <a:ext cx="587400" cy="618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" name="Google Shape;248;p29"/>
          <p:cNvSpPr txBox="1"/>
          <p:nvPr/>
        </p:nvSpPr>
        <p:spPr>
          <a:xfrm>
            <a:off x="689875" y="512675"/>
            <a:ext cx="786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Complex</a:t>
            </a:r>
            <a:r>
              <a:rPr lang="en" sz="2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Task: Send feedback as a facilitator</a:t>
            </a:r>
            <a:endParaRPr sz="20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49" name="Google Shape;2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5563" y="1476150"/>
            <a:ext cx="1037025" cy="1848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9"/>
          <p:cNvCxnSpPr/>
          <p:nvPr/>
        </p:nvCxnSpPr>
        <p:spPr>
          <a:xfrm flipH="1" rot="10800000">
            <a:off x="2645612" y="2541902"/>
            <a:ext cx="616500" cy="81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1" name="Google Shape;251;p29"/>
          <p:cNvCxnSpPr>
            <a:endCxn id="252" idx="1"/>
          </p:cNvCxnSpPr>
          <p:nvPr/>
        </p:nvCxnSpPr>
        <p:spPr>
          <a:xfrm flipH="1" rot="10800000">
            <a:off x="3698203" y="2338636"/>
            <a:ext cx="407100" cy="379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53" name="Google Shape;25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2101" y="1446013"/>
            <a:ext cx="1037025" cy="182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5638" y="1436087"/>
            <a:ext cx="984076" cy="1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4362" y="1447810"/>
            <a:ext cx="1004925" cy="17676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6" name="Google Shape;256;p29"/>
          <p:cNvCxnSpPr>
            <a:endCxn id="254" idx="1"/>
          </p:cNvCxnSpPr>
          <p:nvPr/>
        </p:nvCxnSpPr>
        <p:spPr>
          <a:xfrm flipH="1" rot="10800000">
            <a:off x="3491938" y="2319937"/>
            <a:ext cx="1283700" cy="469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p29"/>
          <p:cNvCxnSpPr>
            <a:endCxn id="255" idx="1"/>
          </p:cNvCxnSpPr>
          <p:nvPr/>
        </p:nvCxnSpPr>
        <p:spPr>
          <a:xfrm flipH="1" rot="10800000">
            <a:off x="5548662" y="2331655"/>
            <a:ext cx="875700" cy="375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9" name="Google Shape;69;p12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1541902" y="3579189"/>
            <a:ext cx="295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3</a:t>
            </a:r>
            <a:endParaRPr b="1" sz="31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1" name="Google Shape;71;p12"/>
          <p:cNvSpPr txBox="1"/>
          <p:nvPr/>
        </p:nvSpPr>
        <p:spPr>
          <a:xfrm>
            <a:off x="1541902" y="2566827"/>
            <a:ext cx="295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2</a:t>
            </a:r>
            <a:endParaRPr b="1" sz="31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12"/>
          <p:cNvSpPr txBox="1"/>
          <p:nvPr/>
        </p:nvSpPr>
        <p:spPr>
          <a:xfrm>
            <a:off x="1541902" y="1554452"/>
            <a:ext cx="295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1</a:t>
            </a:r>
            <a:endParaRPr b="1" sz="31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3" name="Google Shape;73;p12"/>
          <p:cNvSpPr txBox="1"/>
          <p:nvPr>
            <p:ph idx="1" type="body"/>
          </p:nvPr>
        </p:nvSpPr>
        <p:spPr>
          <a:xfrm>
            <a:off x="2530800" y="2472893"/>
            <a:ext cx="4961100" cy="6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Lo-fi Prototype</a:t>
            </a:r>
            <a:endParaRPr sz="2400">
              <a:solidFill>
                <a:schemeClr val="accent3"/>
              </a:solidFill>
            </a:endParaRPr>
          </a:p>
        </p:txBody>
      </p:sp>
      <p:sp>
        <p:nvSpPr>
          <p:cNvPr id="74" name="Google Shape;74;p12"/>
          <p:cNvSpPr txBox="1"/>
          <p:nvPr>
            <p:ph idx="1" type="body"/>
          </p:nvPr>
        </p:nvSpPr>
        <p:spPr>
          <a:xfrm>
            <a:off x="2530800" y="1543943"/>
            <a:ext cx="4961100" cy="6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Design Ideas and Sketches</a:t>
            </a:r>
            <a:endParaRPr sz="2400">
              <a:solidFill>
                <a:schemeClr val="accent3"/>
              </a:solidFill>
            </a:endParaRPr>
          </a:p>
        </p:txBody>
      </p:sp>
      <p:sp>
        <p:nvSpPr>
          <p:cNvPr id="75" name="Google Shape;75;p12"/>
          <p:cNvSpPr txBox="1"/>
          <p:nvPr>
            <p:ph idx="1" type="body"/>
          </p:nvPr>
        </p:nvSpPr>
        <p:spPr>
          <a:xfrm>
            <a:off x="2530800" y="3500243"/>
            <a:ext cx="4961100" cy="6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Usability Testing</a:t>
            </a:r>
            <a:endParaRPr sz="24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 txBox="1"/>
          <p:nvPr>
            <p:ph idx="4294967295" type="ctrTitle"/>
          </p:nvPr>
        </p:nvSpPr>
        <p:spPr>
          <a:xfrm>
            <a:off x="685800" y="25554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Usability Testing</a:t>
            </a:r>
            <a:endParaRPr b="1" sz="6000"/>
          </a:p>
        </p:txBody>
      </p:sp>
      <p:sp>
        <p:nvSpPr>
          <p:cNvPr id="263" name="Google Shape;263;p30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4" name="Google Shape;264;p30"/>
          <p:cNvSpPr/>
          <p:nvPr/>
        </p:nvSpPr>
        <p:spPr>
          <a:xfrm>
            <a:off x="3915625" y="917175"/>
            <a:ext cx="1413600" cy="14136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0"/>
          <p:cNvSpPr txBox="1"/>
          <p:nvPr/>
        </p:nvSpPr>
        <p:spPr>
          <a:xfrm>
            <a:off x="4348075" y="1139175"/>
            <a:ext cx="7203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3</a:t>
            </a:r>
            <a:endParaRPr sz="51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Participant Selection</a:t>
            </a:r>
            <a:endParaRPr/>
          </a:p>
        </p:txBody>
      </p:sp>
      <p:sp>
        <p:nvSpPr>
          <p:cNvPr id="271" name="Google Shape;271;p31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2" name="Google Shape;2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141" y="3179874"/>
            <a:ext cx="1025944" cy="99801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/>
          <p:nvPr/>
        </p:nvSpPr>
        <p:spPr>
          <a:xfrm>
            <a:off x="1940475" y="3205625"/>
            <a:ext cx="24045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Grad student at Columbia University</a:t>
            </a:r>
            <a:endParaRPr sz="18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74" name="Google Shape;2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5142" y="1353613"/>
            <a:ext cx="1025946" cy="103833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1"/>
          <p:cNvSpPr txBox="1"/>
          <p:nvPr/>
        </p:nvSpPr>
        <p:spPr>
          <a:xfrm>
            <a:off x="7542425" y="2864650"/>
            <a:ext cx="611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Lisa</a:t>
            </a:r>
            <a:endParaRPr b="1" sz="17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6" name="Google Shape;276;p31"/>
          <p:cNvSpPr txBox="1"/>
          <p:nvPr/>
        </p:nvSpPr>
        <p:spPr>
          <a:xfrm>
            <a:off x="7479488" y="1035200"/>
            <a:ext cx="937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Alexa</a:t>
            </a:r>
            <a:endParaRPr b="1" sz="17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7" name="Google Shape;277;p31"/>
          <p:cNvSpPr txBox="1"/>
          <p:nvPr/>
        </p:nvSpPr>
        <p:spPr>
          <a:xfrm>
            <a:off x="854150" y="2864650"/>
            <a:ext cx="1086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Aurora</a:t>
            </a:r>
            <a:endParaRPr b="1" sz="17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8" name="Google Shape;278;p31"/>
          <p:cNvSpPr txBox="1"/>
          <p:nvPr/>
        </p:nvSpPr>
        <p:spPr>
          <a:xfrm>
            <a:off x="808582" y="1006850"/>
            <a:ext cx="1131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Michael</a:t>
            </a:r>
            <a:endParaRPr b="1" sz="17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9" name="Google Shape;279;p31"/>
          <p:cNvSpPr txBox="1"/>
          <p:nvPr/>
        </p:nvSpPr>
        <p:spPr>
          <a:xfrm>
            <a:off x="4832825" y="3205625"/>
            <a:ext cx="24045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Podcast producer who oversees multiple remote teams</a:t>
            </a:r>
            <a:endParaRPr sz="18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0" name="Google Shape;280;p31"/>
          <p:cNvSpPr txBox="1"/>
          <p:nvPr/>
        </p:nvSpPr>
        <p:spPr>
          <a:xfrm>
            <a:off x="1936413" y="1244300"/>
            <a:ext cx="24045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Stanford student in the LDT program</a:t>
            </a:r>
            <a:endParaRPr sz="18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1" name="Google Shape;281;p31"/>
          <p:cNvSpPr txBox="1"/>
          <p:nvPr/>
        </p:nvSpPr>
        <p:spPr>
          <a:xfrm>
            <a:off x="4828763" y="1244300"/>
            <a:ext cx="24045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Full-time software developer working remotely</a:t>
            </a:r>
            <a:endParaRPr sz="18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82" name="Google Shape;28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600" y="1320488"/>
            <a:ext cx="1025925" cy="1223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788" y="3179875"/>
            <a:ext cx="1177475" cy="117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2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9" name="Google Shape;2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141" y="3179874"/>
            <a:ext cx="1025944" cy="99801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/>
          <p:nvPr/>
        </p:nvSpPr>
        <p:spPr>
          <a:xfrm>
            <a:off x="559400" y="517325"/>
            <a:ext cx="4023000" cy="4162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2"/>
          <p:cNvSpPr txBox="1"/>
          <p:nvPr/>
        </p:nvSpPr>
        <p:spPr>
          <a:xfrm>
            <a:off x="1940475" y="3205625"/>
            <a:ext cx="24045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Grad student at Columbia University</a:t>
            </a:r>
            <a:endParaRPr sz="18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92" name="Google Shape;29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5142" y="1353613"/>
            <a:ext cx="1025946" cy="103833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/>
        </p:nvSpPr>
        <p:spPr>
          <a:xfrm>
            <a:off x="7542425" y="2864650"/>
            <a:ext cx="611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Lisa</a:t>
            </a:r>
            <a:endParaRPr b="1" sz="17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7479488" y="1035200"/>
            <a:ext cx="937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Alexa</a:t>
            </a:r>
            <a:endParaRPr b="1" sz="17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5" name="Google Shape;295;p32"/>
          <p:cNvSpPr txBox="1"/>
          <p:nvPr/>
        </p:nvSpPr>
        <p:spPr>
          <a:xfrm>
            <a:off x="854150" y="2864650"/>
            <a:ext cx="1086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Aurora</a:t>
            </a:r>
            <a:endParaRPr b="1" sz="17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6" name="Google Shape;296;p32"/>
          <p:cNvSpPr txBox="1"/>
          <p:nvPr/>
        </p:nvSpPr>
        <p:spPr>
          <a:xfrm>
            <a:off x="808582" y="1006850"/>
            <a:ext cx="1131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Michael</a:t>
            </a:r>
            <a:endParaRPr b="1" sz="17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7" name="Google Shape;297;p32"/>
          <p:cNvSpPr txBox="1"/>
          <p:nvPr/>
        </p:nvSpPr>
        <p:spPr>
          <a:xfrm>
            <a:off x="4832825" y="3205625"/>
            <a:ext cx="24045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Podcast producer who oversees multiple remote teams</a:t>
            </a:r>
            <a:endParaRPr sz="18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8" name="Google Shape;298;p32"/>
          <p:cNvSpPr txBox="1"/>
          <p:nvPr/>
        </p:nvSpPr>
        <p:spPr>
          <a:xfrm>
            <a:off x="1936400" y="1236625"/>
            <a:ext cx="24045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Stanford student in the LDT program</a:t>
            </a:r>
            <a:endParaRPr sz="18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9" name="Google Shape;299;p32"/>
          <p:cNvSpPr txBox="1"/>
          <p:nvPr/>
        </p:nvSpPr>
        <p:spPr>
          <a:xfrm>
            <a:off x="4828750" y="1236625"/>
            <a:ext cx="24045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Full-time software developer working remotely</a:t>
            </a:r>
            <a:endParaRPr sz="1800"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00" name="Google Shape;30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9300" y="2134250"/>
            <a:ext cx="611399" cy="41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2825" y="4091675"/>
            <a:ext cx="611399" cy="41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6775" y="2141949"/>
            <a:ext cx="679249" cy="48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5375" y="3943724"/>
            <a:ext cx="679249" cy="48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8600" y="1320488"/>
            <a:ext cx="1025925" cy="122321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2"/>
          <p:cNvSpPr txBox="1"/>
          <p:nvPr/>
        </p:nvSpPr>
        <p:spPr>
          <a:xfrm>
            <a:off x="1491344" y="517325"/>
            <a:ext cx="2025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Academic</a:t>
            </a:r>
            <a:endParaRPr b="1" sz="1700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06" name="Google Shape;306;p32"/>
          <p:cNvSpPr txBox="1"/>
          <p:nvPr/>
        </p:nvSpPr>
        <p:spPr>
          <a:xfrm>
            <a:off x="5834550" y="517325"/>
            <a:ext cx="1500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3"/>
                </a:solidFill>
                <a:latin typeface="Varela Round"/>
                <a:ea typeface="Varela Round"/>
                <a:cs typeface="Varela Round"/>
                <a:sym typeface="Varela Round"/>
              </a:rPr>
              <a:t>Professional</a:t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07" name="Google Shape;307;p32"/>
          <p:cNvSpPr/>
          <p:nvPr/>
        </p:nvSpPr>
        <p:spPr>
          <a:xfrm>
            <a:off x="4632800" y="517325"/>
            <a:ext cx="3988800" cy="41625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5788" y="3179875"/>
            <a:ext cx="1177475" cy="117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314" name="Google Shape;314;p33"/>
          <p:cNvSpPr txBox="1"/>
          <p:nvPr>
            <p:ph idx="1" type="body"/>
          </p:nvPr>
        </p:nvSpPr>
        <p:spPr>
          <a:xfrm>
            <a:off x="1070325" y="1336475"/>
            <a:ext cx="36090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/>
              <a:t>Zoom interview &amp; in-person with participant sharing screen</a:t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/>
              <a:t>Participant uses Figma to click through app</a:t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/>
              <a:t>Participant offers feedback and talks through actions/decisions</a:t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/>
              <a:t>Note takers observe and write down interactions</a:t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15" name="Google Shape;315;p33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6" name="Google Shape;3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0077" y="1513299"/>
            <a:ext cx="3832049" cy="240252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3"/>
          <p:cNvSpPr/>
          <p:nvPr/>
        </p:nvSpPr>
        <p:spPr>
          <a:xfrm>
            <a:off x="7828250" y="1771600"/>
            <a:ext cx="354300" cy="3450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</a:t>
            </a:r>
            <a:r>
              <a:rPr lang="en">
                <a:solidFill>
                  <a:schemeClr val="accent3"/>
                </a:solidFill>
              </a:rPr>
              <a:t>Successes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23" name="Google Shape;323;p34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4" name="Google Shape;3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575" y="1306701"/>
            <a:ext cx="1834551" cy="327284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4"/>
          <p:cNvSpPr txBox="1"/>
          <p:nvPr/>
        </p:nvSpPr>
        <p:spPr>
          <a:xfrm>
            <a:off x="4986800" y="1471150"/>
            <a:ext cx="2739900" cy="3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arela Round"/>
                <a:ea typeface="Varela Round"/>
                <a:cs typeface="Varela Round"/>
                <a:sym typeface="Varela Round"/>
              </a:rPr>
              <a:t>H</a:t>
            </a:r>
            <a:r>
              <a:rPr lang="en" sz="1300">
                <a:latin typeface="Varela Round"/>
                <a:ea typeface="Varela Round"/>
                <a:cs typeface="Varela Round"/>
                <a:sym typeface="Varela Round"/>
              </a:rPr>
              <a:t>andled tasks </a:t>
            </a:r>
            <a:r>
              <a:rPr b="1" lang="en" sz="1300">
                <a:latin typeface="Varela Round"/>
                <a:ea typeface="Varela Round"/>
                <a:cs typeface="Varela Round"/>
                <a:sym typeface="Varela Round"/>
              </a:rPr>
              <a:t>efficiently and quickly</a:t>
            </a:r>
            <a:endParaRPr b="1" sz="13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arela Round"/>
                <a:ea typeface="Varela Round"/>
                <a:cs typeface="Varela Round"/>
                <a:sym typeface="Varela Round"/>
              </a:rPr>
              <a:t>Obvious interface interactions</a:t>
            </a:r>
            <a:endParaRPr sz="13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arela Round"/>
                <a:ea typeface="Varela Round"/>
                <a:cs typeface="Varela Round"/>
                <a:sym typeface="Varela Round"/>
              </a:rPr>
              <a:t>Praised the simple and </a:t>
            </a:r>
            <a:r>
              <a:rPr b="1" lang="en" sz="1300">
                <a:latin typeface="Varela Round"/>
                <a:ea typeface="Varela Round"/>
                <a:cs typeface="Varela Round"/>
                <a:sym typeface="Varela Round"/>
              </a:rPr>
              <a:t>“organic” aesthetic</a:t>
            </a:r>
            <a:r>
              <a:rPr lang="en" sz="1300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13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arela Round"/>
                <a:ea typeface="Varela Round"/>
                <a:cs typeface="Varela Round"/>
                <a:sym typeface="Varela Round"/>
              </a:rPr>
              <a:t>Indicated they would use this as both a team member and facilitator</a:t>
            </a:r>
            <a:endParaRPr sz="13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26" name="Google Shape;326;p34"/>
          <p:cNvPicPr preferRelativeResize="0"/>
          <p:nvPr/>
        </p:nvPicPr>
        <p:blipFill rotWithShape="1">
          <a:blip r:embed="rId4">
            <a:alphaModFix/>
          </a:blip>
          <a:srcRect b="0" l="26094" r="17437" t="0"/>
          <a:stretch/>
        </p:blipFill>
        <p:spPr>
          <a:xfrm>
            <a:off x="4188950" y="1527100"/>
            <a:ext cx="471600" cy="469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7" name="Google Shape;32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8950" y="2707337"/>
            <a:ext cx="471600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6037" y="3353950"/>
            <a:ext cx="697075" cy="59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4"/>
          <p:cNvPicPr preferRelativeResize="0"/>
          <p:nvPr/>
        </p:nvPicPr>
        <p:blipFill rotWithShape="1">
          <a:blip r:embed="rId7">
            <a:alphaModFix/>
          </a:blip>
          <a:srcRect b="39357" l="0" r="0" t="0"/>
          <a:stretch/>
        </p:blipFill>
        <p:spPr>
          <a:xfrm>
            <a:off x="7726630" y="2047262"/>
            <a:ext cx="815885" cy="55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"/>
          <p:cNvSpPr txBox="1"/>
          <p:nvPr>
            <p:ph idx="1" type="body"/>
          </p:nvPr>
        </p:nvSpPr>
        <p:spPr>
          <a:xfrm>
            <a:off x="1404600" y="2161800"/>
            <a:ext cx="63348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Keep the vibe of this low-fi prototype. We need more organic stuff.</a:t>
            </a:r>
            <a:endParaRPr/>
          </a:p>
        </p:txBody>
      </p:sp>
      <p:sp>
        <p:nvSpPr>
          <p:cNvPr id="335" name="Google Shape;335;p35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9441" y="3274099"/>
            <a:ext cx="1025944" cy="998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35"/>
          <p:cNvCxnSpPr/>
          <p:nvPr/>
        </p:nvCxnSpPr>
        <p:spPr>
          <a:xfrm>
            <a:off x="6297600" y="3772350"/>
            <a:ext cx="429600" cy="1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 txBox="1"/>
          <p:nvPr/>
        </p:nvSpPr>
        <p:spPr>
          <a:xfrm>
            <a:off x="5129800" y="1383850"/>
            <a:ext cx="33351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Multiple labels</a:t>
            </a:r>
            <a:endParaRPr b="1" sz="170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Varela Round"/>
                <a:ea typeface="Varela Round"/>
                <a:cs typeface="Varela Round"/>
                <a:sym typeface="Varela Round"/>
              </a:rPr>
              <a:t>Confusion on where to click to enter a response</a:t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Varela Round"/>
                <a:ea typeface="Varela Round"/>
                <a:cs typeface="Varela Round"/>
                <a:sym typeface="Varela Round"/>
              </a:rPr>
              <a:t>“I didn’t know what the third one was for”</a:t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43" name="Google Shape;343;p36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</a:t>
            </a:r>
            <a:r>
              <a:rPr lang="en">
                <a:solidFill>
                  <a:srgbClr val="FF0000"/>
                </a:solidFill>
              </a:rPr>
              <a:t>UI problems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44" name="Google Shape;344;p36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875" y="1299975"/>
            <a:ext cx="1730600" cy="309834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6"/>
          <p:cNvSpPr/>
          <p:nvPr/>
        </p:nvSpPr>
        <p:spPr>
          <a:xfrm>
            <a:off x="1298875" y="1879925"/>
            <a:ext cx="1408500" cy="768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6"/>
          <p:cNvSpPr/>
          <p:nvPr/>
        </p:nvSpPr>
        <p:spPr>
          <a:xfrm>
            <a:off x="1240150" y="2978025"/>
            <a:ext cx="1408500" cy="768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6"/>
          <p:cNvSpPr/>
          <p:nvPr/>
        </p:nvSpPr>
        <p:spPr>
          <a:xfrm>
            <a:off x="1240150" y="3746025"/>
            <a:ext cx="1408500" cy="446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</a:t>
            </a:r>
            <a:r>
              <a:rPr lang="en">
                <a:solidFill>
                  <a:srgbClr val="FF0000"/>
                </a:solidFill>
              </a:rPr>
              <a:t>UI problems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54" name="Google Shape;354;p37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5" name="Google Shape;3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950" y="1298826"/>
            <a:ext cx="1678101" cy="297340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7"/>
          <p:cNvSpPr/>
          <p:nvPr/>
        </p:nvSpPr>
        <p:spPr>
          <a:xfrm>
            <a:off x="2282825" y="2914575"/>
            <a:ext cx="548700" cy="416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7"/>
          <p:cNvSpPr txBox="1"/>
          <p:nvPr/>
        </p:nvSpPr>
        <p:spPr>
          <a:xfrm>
            <a:off x="5087300" y="1383850"/>
            <a:ext cx="33351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Confusing Colors</a:t>
            </a:r>
            <a:endParaRPr b="1" sz="170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Varela Round"/>
                <a:ea typeface="Varela Round"/>
                <a:cs typeface="Varela Round"/>
                <a:sym typeface="Varela Round"/>
              </a:rPr>
              <a:t>Mixed ideas of what the red date represented</a:t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Varela Round"/>
                <a:ea typeface="Varela Round"/>
                <a:cs typeface="Varela Round"/>
                <a:sym typeface="Varela Round"/>
              </a:rPr>
              <a:t>Recent entry or no entry?</a:t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8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</a:t>
            </a:r>
            <a:r>
              <a:rPr lang="en">
                <a:solidFill>
                  <a:srgbClr val="FF0000"/>
                </a:solidFill>
              </a:rPr>
              <a:t>UI problems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63" name="Google Shape;363;p38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4" name="Google Shape;364;p38"/>
          <p:cNvSpPr/>
          <p:nvPr/>
        </p:nvSpPr>
        <p:spPr>
          <a:xfrm>
            <a:off x="2282825" y="2914575"/>
            <a:ext cx="548700" cy="416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500" y="1303498"/>
            <a:ext cx="1545700" cy="271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675" y="1302925"/>
            <a:ext cx="1545700" cy="273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5400" y="1303500"/>
            <a:ext cx="1545699" cy="27131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38"/>
          <p:cNvCxnSpPr>
            <a:endCxn id="367" idx="1"/>
          </p:cNvCxnSpPr>
          <p:nvPr/>
        </p:nvCxnSpPr>
        <p:spPr>
          <a:xfrm flipH="1" rot="10800000">
            <a:off x="2403800" y="2660055"/>
            <a:ext cx="831600" cy="254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9" name="Google Shape;369;p38"/>
          <p:cNvSpPr/>
          <p:nvPr/>
        </p:nvSpPr>
        <p:spPr>
          <a:xfrm>
            <a:off x="3518200" y="3666475"/>
            <a:ext cx="980100" cy="416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8"/>
          <p:cNvSpPr txBox="1"/>
          <p:nvPr/>
        </p:nvSpPr>
        <p:spPr>
          <a:xfrm>
            <a:off x="5087300" y="1383850"/>
            <a:ext cx="33351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Limited Navigation</a:t>
            </a:r>
            <a:endParaRPr b="1" sz="1700">
              <a:solidFill>
                <a:srgbClr val="FF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Varela Round"/>
                <a:ea typeface="Varela Round"/>
                <a:cs typeface="Varela Round"/>
                <a:sym typeface="Varela Round"/>
              </a:rPr>
              <a:t>Surprised that clicking the prompt led immediately to a filled out response</a:t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Varela Round"/>
                <a:ea typeface="Varela Round"/>
                <a:cs typeface="Varela Round"/>
                <a:sym typeface="Varela Round"/>
              </a:rPr>
              <a:t>“I did assume that I would come back and do the second one.”</a:t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/>
          <p:nvPr>
            <p:ph idx="1" type="body"/>
          </p:nvPr>
        </p:nvSpPr>
        <p:spPr>
          <a:xfrm>
            <a:off x="1404600" y="1947425"/>
            <a:ext cx="63348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/>
              <a:t>I</a:t>
            </a:r>
            <a:r>
              <a:rPr lang="en" sz="2800"/>
              <a:t>f I need to process other things … for example, if I am not happy with a teammate, then I would not bring it into open journal or shared journal</a:t>
            </a:r>
            <a:endParaRPr sz="2800"/>
          </a:p>
        </p:txBody>
      </p:sp>
      <p:sp>
        <p:nvSpPr>
          <p:cNvPr id="376" name="Google Shape;376;p39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77" name="Google Shape;377;p39"/>
          <p:cNvCxnSpPr/>
          <p:nvPr/>
        </p:nvCxnSpPr>
        <p:spPr>
          <a:xfrm>
            <a:off x="6297600" y="3772350"/>
            <a:ext cx="429600" cy="1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8" name="Google Shape;3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200" y="3296563"/>
            <a:ext cx="1025925" cy="1223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idx="4294967295" type="body"/>
          </p:nvPr>
        </p:nvSpPr>
        <p:spPr>
          <a:xfrm>
            <a:off x="768225" y="798700"/>
            <a:ext cx="3550200" cy="6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MISSION STATEMENT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81" name="Google Shape;81;p13"/>
          <p:cNvSpPr txBox="1"/>
          <p:nvPr>
            <p:ph idx="4294967295" type="body"/>
          </p:nvPr>
        </p:nvSpPr>
        <p:spPr>
          <a:xfrm>
            <a:off x="4958350" y="2625350"/>
            <a:ext cx="3550200" cy="6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VALUE PROPS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82" name="Google Shape;82;p13"/>
          <p:cNvSpPr txBox="1"/>
          <p:nvPr/>
        </p:nvSpPr>
        <p:spPr>
          <a:xfrm>
            <a:off x="811025" y="1394200"/>
            <a:ext cx="38610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Varela Round"/>
                <a:ea typeface="Varela Round"/>
                <a:cs typeface="Varela Round"/>
                <a:sym typeface="Varela Round"/>
              </a:rPr>
              <a:t>E</a:t>
            </a:r>
            <a:r>
              <a:rPr lang="en" sz="1500">
                <a:solidFill>
                  <a:schemeClr val="lt2"/>
                </a:solidFill>
                <a:latin typeface="Varela Round"/>
                <a:ea typeface="Varela Round"/>
                <a:cs typeface="Varela Round"/>
                <a:sym typeface="Varela Round"/>
              </a:rPr>
              <a:t>nhance within-team collaboration and facilitator-team communication in both academic and professional settings. </a:t>
            </a:r>
            <a:endParaRPr sz="1500">
              <a:solidFill>
                <a:schemeClr val="lt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3" name="Google Shape;83;p13"/>
          <p:cNvSpPr txBox="1"/>
          <p:nvPr/>
        </p:nvSpPr>
        <p:spPr>
          <a:xfrm>
            <a:off x="4958350" y="3242900"/>
            <a:ext cx="38610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lt2"/>
                </a:solidFill>
                <a:latin typeface="Varela Round"/>
                <a:ea typeface="Varela Round"/>
                <a:cs typeface="Varela Round"/>
                <a:sym typeface="Varela Round"/>
              </a:rPr>
              <a:t>Building stronger teams through collaborative journaling</a:t>
            </a:r>
            <a:endParaRPr i="1" sz="1500">
              <a:solidFill>
                <a:schemeClr val="lt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 Requests</a:t>
            </a:r>
            <a:endParaRPr/>
          </a:p>
        </p:txBody>
      </p:sp>
      <p:sp>
        <p:nvSpPr>
          <p:cNvPr id="384" name="Google Shape;384;p40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5" name="Google Shape;385;p40"/>
          <p:cNvSpPr txBox="1"/>
          <p:nvPr/>
        </p:nvSpPr>
        <p:spPr>
          <a:xfrm>
            <a:off x="1069925" y="1393150"/>
            <a:ext cx="33351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3"/>
                </a:solidFill>
                <a:latin typeface="Varela Round"/>
                <a:ea typeface="Varela Round"/>
                <a:cs typeface="Varela Round"/>
                <a:sym typeface="Varela Round"/>
              </a:rPr>
              <a:t>Robust Facilitator Features</a:t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6" name="Google Shape;386;p40"/>
          <p:cNvSpPr txBox="1"/>
          <p:nvPr/>
        </p:nvSpPr>
        <p:spPr>
          <a:xfrm>
            <a:off x="1069925" y="1939600"/>
            <a:ext cx="3278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Desire for a </a:t>
            </a:r>
            <a:r>
              <a:rPr b="1" lang="en">
                <a:latin typeface="Varela Round"/>
                <a:ea typeface="Varela Round"/>
                <a:cs typeface="Varela Round"/>
                <a:sym typeface="Varela Round"/>
              </a:rPr>
              <a:t>facilitator’s-eyes only</a:t>
            </a: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 feature 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Need for a </a:t>
            </a:r>
            <a:r>
              <a:rPr b="1" lang="en">
                <a:latin typeface="Varela Round"/>
                <a:ea typeface="Varela Round"/>
                <a:cs typeface="Varela Round"/>
                <a:sym typeface="Varela Round"/>
              </a:rPr>
              <a:t>direct line</a:t>
            </a: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 between the team member and the facilitator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2634" y="1868400"/>
            <a:ext cx="1644917" cy="140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1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Feature Requests</a:t>
            </a:r>
            <a:endParaRPr/>
          </a:p>
        </p:txBody>
      </p:sp>
      <p:sp>
        <p:nvSpPr>
          <p:cNvPr id="393" name="Google Shape;393;p41"/>
          <p:cNvSpPr txBox="1"/>
          <p:nvPr/>
        </p:nvSpPr>
        <p:spPr>
          <a:xfrm>
            <a:off x="1069925" y="1393150"/>
            <a:ext cx="3335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3"/>
                </a:solidFill>
                <a:latin typeface="Varela Round"/>
                <a:ea typeface="Varela Round"/>
                <a:cs typeface="Varela Round"/>
                <a:sym typeface="Varela Round"/>
              </a:rPr>
              <a:t>Anonymity</a:t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94" name="Google Shape;394;p41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5" name="Google Shape;395;p41"/>
          <p:cNvSpPr txBox="1"/>
          <p:nvPr/>
        </p:nvSpPr>
        <p:spPr>
          <a:xfrm>
            <a:off x="1069925" y="1939600"/>
            <a:ext cx="3278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Addition of anonymity for </a:t>
            </a:r>
            <a:r>
              <a:rPr b="1" lang="en">
                <a:latin typeface="Varela Round"/>
                <a:ea typeface="Varela Round"/>
                <a:cs typeface="Varela Round"/>
                <a:sym typeface="Varela Round"/>
              </a:rPr>
              <a:t>sensitive comments</a:t>
            </a:r>
            <a:endParaRPr b="1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arela Round"/>
                <a:ea typeface="Varela Round"/>
                <a:cs typeface="Varela Round"/>
                <a:sym typeface="Varela Round"/>
              </a:rPr>
              <a:t>However</a:t>
            </a: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, does that conflict with the trust</a:t>
            </a: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-</a:t>
            </a: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building our app is intended to facilitate?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96" name="Google Shape;39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775" y="1597075"/>
            <a:ext cx="2162550" cy="21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2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Feature Requests</a:t>
            </a:r>
            <a:r>
              <a:rPr lang="en"/>
              <a:t> </a:t>
            </a:r>
            <a:endParaRPr/>
          </a:p>
        </p:txBody>
      </p:sp>
      <p:sp>
        <p:nvSpPr>
          <p:cNvPr id="402" name="Google Shape;402;p42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3" name="Google Shape;403;p42"/>
          <p:cNvSpPr txBox="1"/>
          <p:nvPr/>
        </p:nvSpPr>
        <p:spPr>
          <a:xfrm>
            <a:off x="1069925" y="1393150"/>
            <a:ext cx="33351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3"/>
                </a:solidFill>
                <a:latin typeface="Varela Round"/>
                <a:ea typeface="Varela Round"/>
                <a:cs typeface="Varela Round"/>
                <a:sym typeface="Varela Round"/>
              </a:rPr>
              <a:t>Multiple Teams</a:t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04" name="Google Shape;404;p42"/>
          <p:cNvSpPr txBox="1"/>
          <p:nvPr/>
        </p:nvSpPr>
        <p:spPr>
          <a:xfrm>
            <a:off x="1069925" y="1939600"/>
            <a:ext cx="3278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Ability to join or facilitate multiple teams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Easily </a:t>
            </a:r>
            <a:r>
              <a:rPr b="1" lang="en">
                <a:latin typeface="Varela Round"/>
                <a:ea typeface="Varela Round"/>
                <a:cs typeface="Varela Round"/>
                <a:sym typeface="Varela Round"/>
              </a:rPr>
              <a:t>navigate</a:t>
            </a: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 between different teams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405" name="Google Shape;40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200" y="1352526"/>
            <a:ext cx="3278101" cy="2599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3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Feature Requests</a:t>
            </a:r>
            <a:r>
              <a:rPr lang="en"/>
              <a:t> </a:t>
            </a:r>
            <a:endParaRPr/>
          </a:p>
        </p:txBody>
      </p:sp>
      <p:sp>
        <p:nvSpPr>
          <p:cNvPr id="411" name="Google Shape;411;p43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Google Shape;412;p43"/>
          <p:cNvSpPr txBox="1"/>
          <p:nvPr/>
        </p:nvSpPr>
        <p:spPr>
          <a:xfrm>
            <a:off x="1069925" y="1393150"/>
            <a:ext cx="33351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3"/>
                </a:solidFill>
                <a:latin typeface="Varela Round"/>
                <a:ea typeface="Varela Round"/>
                <a:cs typeface="Varela Round"/>
                <a:sym typeface="Varela Round"/>
              </a:rPr>
              <a:t>Utility of Archive</a:t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13" name="Google Shape;413;p43"/>
          <p:cNvSpPr txBox="1"/>
          <p:nvPr/>
        </p:nvSpPr>
        <p:spPr>
          <a:xfrm>
            <a:off x="1069925" y="1939600"/>
            <a:ext cx="3278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Reconsider the usefulness of viewing past journal entries for team members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414" name="Google Shape;41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077" y="1393152"/>
            <a:ext cx="2812974" cy="21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4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UI Change</a:t>
            </a:r>
            <a:endParaRPr/>
          </a:p>
        </p:txBody>
      </p:sp>
      <p:sp>
        <p:nvSpPr>
          <p:cNvPr id="420" name="Google Shape;420;p44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1" name="Google Shape;42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950" y="1298826"/>
            <a:ext cx="1678101" cy="2973402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4"/>
          <p:cNvSpPr txBox="1"/>
          <p:nvPr/>
        </p:nvSpPr>
        <p:spPr>
          <a:xfrm>
            <a:off x="5108100" y="1790225"/>
            <a:ext cx="30963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Varela Round"/>
                <a:ea typeface="Varela Round"/>
                <a:cs typeface="Varela Round"/>
                <a:sym typeface="Varela Round"/>
              </a:rPr>
              <a:t>Calendar Navigation</a:t>
            </a:r>
            <a:endParaRPr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Have a separate button/popup to select the most recent journal entry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423" name="Google Shape;42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7701" y="3274900"/>
            <a:ext cx="1036575" cy="103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UI Change</a:t>
            </a:r>
            <a:endParaRPr/>
          </a:p>
        </p:txBody>
      </p:sp>
      <p:sp>
        <p:nvSpPr>
          <p:cNvPr id="429" name="Google Shape;429;p45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0" name="Google Shape;430;p45"/>
          <p:cNvSpPr txBox="1"/>
          <p:nvPr/>
        </p:nvSpPr>
        <p:spPr>
          <a:xfrm>
            <a:off x="5108100" y="1790225"/>
            <a:ext cx="30963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Varela Round"/>
                <a:ea typeface="Varela Round"/>
                <a:cs typeface="Varela Round"/>
                <a:sym typeface="Varela Round"/>
              </a:rPr>
              <a:t>Multiple Teams</a:t>
            </a:r>
            <a:endParaRPr sz="1700">
              <a:solidFill>
                <a:schemeClr val="accent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Have a separate button/popup to select the most recent journal entry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431" name="Google Shape;43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700" y="1361825"/>
            <a:ext cx="1665351" cy="294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5350" y="1361825"/>
            <a:ext cx="548700" cy="5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46"/>
          <p:cNvPicPr preferRelativeResize="0"/>
          <p:nvPr/>
        </p:nvPicPr>
        <p:blipFill rotWithShape="1">
          <a:blip r:embed="rId3">
            <a:alphaModFix/>
          </a:blip>
          <a:srcRect b="0" l="0" r="0" t="23130"/>
          <a:stretch/>
        </p:blipFill>
        <p:spPr>
          <a:xfrm>
            <a:off x="2576676" y="2458125"/>
            <a:ext cx="4184701" cy="226862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6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we go from here</a:t>
            </a:r>
            <a:endParaRPr/>
          </a:p>
        </p:txBody>
      </p:sp>
      <p:sp>
        <p:nvSpPr>
          <p:cNvPr id="439" name="Google Shape;439;p46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0" name="Google Shape;440;p46"/>
          <p:cNvSpPr txBox="1"/>
          <p:nvPr/>
        </p:nvSpPr>
        <p:spPr>
          <a:xfrm>
            <a:off x="1984475" y="1258900"/>
            <a:ext cx="5369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Reconsider the issue of anonymity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Create a clean design that maintains the organic aesthetic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Develop the facilitator integration with teams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idx="4294967295" type="ctrTitle"/>
          </p:nvPr>
        </p:nvSpPr>
        <p:spPr>
          <a:xfrm>
            <a:off x="685800" y="33338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Design Ideas and Sketches</a:t>
            </a:r>
            <a:endParaRPr b="1" sz="6000"/>
          </a:p>
        </p:txBody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3915625" y="917175"/>
            <a:ext cx="1413600" cy="14136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4"/>
          <p:cNvSpPr txBox="1"/>
          <p:nvPr/>
        </p:nvSpPr>
        <p:spPr>
          <a:xfrm>
            <a:off x="4348075" y="1139175"/>
            <a:ext cx="7203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1</a:t>
            </a:r>
            <a:endParaRPr sz="51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Narrowing Down</a:t>
            </a:r>
            <a:endParaRPr/>
          </a:p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8597" y="3173126"/>
            <a:ext cx="1839575" cy="142525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4">
            <a:alphaModFix/>
          </a:blip>
          <a:srcRect b="0" l="0" r="0" t="11197"/>
          <a:stretch/>
        </p:blipFill>
        <p:spPr>
          <a:xfrm>
            <a:off x="817999" y="1304450"/>
            <a:ext cx="2418076" cy="121975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6725" y="1258518"/>
            <a:ext cx="2797200" cy="100410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6">
            <a:alphaModFix/>
          </a:blip>
          <a:srcRect b="0" l="0" r="0" t="1603"/>
          <a:stretch/>
        </p:blipFill>
        <p:spPr>
          <a:xfrm>
            <a:off x="4630550" y="2524190"/>
            <a:ext cx="1839574" cy="1392922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0551" y="3456225"/>
            <a:ext cx="3035025" cy="107005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2313" y="2320571"/>
            <a:ext cx="1609150" cy="1470092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9">
            <a:alphaModFix/>
          </a:blip>
          <a:srcRect b="0" l="0" r="0" t="7680"/>
          <a:stretch/>
        </p:blipFill>
        <p:spPr>
          <a:xfrm>
            <a:off x="3477206" y="1711013"/>
            <a:ext cx="1927600" cy="1529374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Narrowing Down</a:t>
            </a:r>
            <a:endParaRPr/>
          </a:p>
        </p:txBody>
      </p:sp>
      <p:sp>
        <p:nvSpPr>
          <p:cNvPr id="110" name="Google Shape;110;p16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 amt="12000"/>
          </a:blip>
          <a:srcRect b="0" l="0" r="0" t="11197"/>
          <a:stretch/>
        </p:blipFill>
        <p:spPr>
          <a:xfrm>
            <a:off x="817999" y="1304450"/>
            <a:ext cx="2418076" cy="121975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5466725" y="1258518"/>
            <a:ext cx="2797200" cy="100410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13" name="Google Shape;113;p16"/>
          <p:cNvPicPr preferRelativeResize="0"/>
          <p:nvPr/>
        </p:nvPicPr>
        <p:blipFill rotWithShape="1">
          <a:blip r:embed="rId5">
            <a:alphaModFix amt="15000"/>
          </a:blip>
          <a:srcRect b="0" l="0" r="0" t="1603"/>
          <a:stretch/>
        </p:blipFill>
        <p:spPr>
          <a:xfrm>
            <a:off x="4630550" y="2524190"/>
            <a:ext cx="1839574" cy="1392922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6">
            <a:alphaModFix amt="8000"/>
          </a:blip>
          <a:srcRect b="0" l="0" r="0" t="0"/>
          <a:stretch/>
        </p:blipFill>
        <p:spPr>
          <a:xfrm>
            <a:off x="730551" y="3456225"/>
            <a:ext cx="3035025" cy="107005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7">
            <a:alphaModFix amt="3000"/>
          </a:blip>
          <a:stretch>
            <a:fillRect/>
          </a:stretch>
        </p:blipFill>
        <p:spPr>
          <a:xfrm>
            <a:off x="2012313" y="2320571"/>
            <a:ext cx="1609150" cy="1470092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8">
            <a:alphaModFix/>
          </a:blip>
          <a:srcRect b="0" l="0" r="0" t="7680"/>
          <a:stretch/>
        </p:blipFill>
        <p:spPr>
          <a:xfrm>
            <a:off x="2899973" y="1513933"/>
            <a:ext cx="2666500" cy="2115626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70476" y="2524200"/>
            <a:ext cx="2597900" cy="2012775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18" name="Google Shape;118;p16"/>
          <p:cNvSpPr txBox="1"/>
          <p:nvPr/>
        </p:nvSpPr>
        <p:spPr>
          <a:xfrm>
            <a:off x="3587325" y="1200125"/>
            <a:ext cx="12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Mobile App</a:t>
            </a:r>
            <a:endParaRPr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6628825" y="2225325"/>
            <a:ext cx="108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Ar Glasses</a:t>
            </a:r>
            <a:endParaRPr>
              <a:solidFill>
                <a:schemeClr val="dk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050" y="740663"/>
            <a:ext cx="4471976" cy="36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>
            <p:ph idx="4294967295" type="title"/>
          </p:nvPr>
        </p:nvSpPr>
        <p:spPr>
          <a:xfrm>
            <a:off x="5056050" y="474675"/>
            <a:ext cx="37143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 Glasses Storyboard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2" name="Google Shape;13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050" y="740663"/>
            <a:ext cx="4471976" cy="36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>
            <p:ph idx="4294967295" type="title"/>
          </p:nvPr>
        </p:nvSpPr>
        <p:spPr>
          <a:xfrm>
            <a:off x="5056050" y="474675"/>
            <a:ext cx="37143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 Glasses Storyboard</a:t>
            </a:r>
            <a:endParaRPr/>
          </a:p>
        </p:txBody>
      </p:sp>
      <p:sp>
        <p:nvSpPr>
          <p:cNvPr id="134" name="Google Shape;134;p18"/>
          <p:cNvSpPr txBox="1"/>
          <p:nvPr>
            <p:ph idx="4294967295" type="body"/>
          </p:nvPr>
        </p:nvSpPr>
        <p:spPr>
          <a:xfrm>
            <a:off x="6670725" y="1157475"/>
            <a:ext cx="3900300" cy="6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/>
              <a:t>👍</a:t>
            </a:r>
            <a:endParaRPr sz="3000">
              <a:solidFill>
                <a:schemeClr val="accent3"/>
              </a:solidFill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5548350" y="2105800"/>
            <a:ext cx="30000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More natural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Adaptable information to interactions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Higher engagement and novelty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050" y="740663"/>
            <a:ext cx="4471976" cy="36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>
            <p:ph idx="12" type="sldNum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19"/>
          <p:cNvSpPr txBox="1"/>
          <p:nvPr>
            <p:ph idx="4294967295" type="body"/>
          </p:nvPr>
        </p:nvSpPr>
        <p:spPr>
          <a:xfrm>
            <a:off x="6629850" y="1245625"/>
            <a:ext cx="2010000" cy="6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👎</a:t>
            </a:r>
            <a:endParaRPr sz="3000">
              <a:solidFill>
                <a:schemeClr val="accent3"/>
              </a:solidFill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5557675" y="1825872"/>
            <a:ext cx="3000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Costly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Text placement distracting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Not accessible to people who wear glasses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Another thing to remember to bring to meetings</a:t>
            </a:r>
            <a:endParaRPr sz="16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4" name="Google Shape;144;p19"/>
          <p:cNvSpPr txBox="1"/>
          <p:nvPr>
            <p:ph idx="4294967295" type="title"/>
          </p:nvPr>
        </p:nvSpPr>
        <p:spPr>
          <a:xfrm>
            <a:off x="5056050" y="474675"/>
            <a:ext cx="37143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 Glasses Storyboard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inculo template">
  <a:themeElements>
    <a:clrScheme name="Custom 347">
      <a:dk1>
        <a:srgbClr val="505670"/>
      </a:dk1>
      <a:lt1>
        <a:srgbClr val="FFFFFF"/>
      </a:lt1>
      <a:dk2>
        <a:srgbClr val="979CB8"/>
      </a:dk2>
      <a:lt2>
        <a:srgbClr val="EFF0F4"/>
      </a:lt2>
      <a:accent1>
        <a:srgbClr val="F9AC08"/>
      </a:accent1>
      <a:accent2>
        <a:srgbClr val="C48706"/>
      </a:accent2>
      <a:accent3>
        <a:srgbClr val="01ABCF"/>
      </a:accent3>
      <a:accent4>
        <a:srgbClr val="00839F"/>
      </a:accent4>
      <a:accent5>
        <a:srgbClr val="AACF20"/>
      </a:accent5>
      <a:accent6>
        <a:srgbClr val="EA3A68"/>
      </a:accent6>
      <a:hlink>
        <a:srgbClr val="50567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