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7"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Lst>
  <p:sldSz cy="5143500" cx="9144000"/>
  <p:notesSz cx="6858000" cy="9144000"/>
  <p:embeddedFontLst>
    <p:embeddedFont>
      <p:font typeface="Fira Sans Extra Condensed Medium"/>
      <p:regular r:id="rId45"/>
      <p:bold r:id="rId46"/>
      <p:italic r:id="rId47"/>
      <p:boldItalic r:id="rId48"/>
    </p:embeddedFont>
    <p:embeddedFont>
      <p:font typeface="Varela Round"/>
      <p:regular r:id="rId49"/>
    </p:embeddedFont>
    <p:embeddedFont>
      <p:font typeface="Shadows Into Light"/>
      <p:regular r:id="rId50"/>
    </p:embeddedFont>
    <p:embeddedFont>
      <p:font typeface="Fira Sans Extra Condensed"/>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font" Target="fonts/FiraSansExtraCondensedMedium-bold.fntdata"/><Relationship Id="rId45" Type="http://schemas.openxmlformats.org/officeDocument/2006/relationships/font" Target="fonts/FiraSansExtraCondensedMedium-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FiraSansExtraCondensedMedium-boldItalic.fntdata"/><Relationship Id="rId47" Type="http://schemas.openxmlformats.org/officeDocument/2006/relationships/font" Target="fonts/FiraSansExtraCondensedMedium-italic.fntdata"/><Relationship Id="rId49" Type="http://schemas.openxmlformats.org/officeDocument/2006/relationships/font" Target="fonts/VarelaRound-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FiraSansExtraCondensed-regular.fntdata"/><Relationship Id="rId50" Type="http://schemas.openxmlformats.org/officeDocument/2006/relationships/font" Target="fonts/ShadowsIntoLight-regular.fntdata"/><Relationship Id="rId53" Type="http://schemas.openxmlformats.org/officeDocument/2006/relationships/font" Target="fonts/FiraSansExtraCondensed-italic.fntdata"/><Relationship Id="rId52" Type="http://schemas.openxmlformats.org/officeDocument/2006/relationships/font" Target="fonts/FiraSansExtraCondensed-bold.fntdata"/><Relationship Id="rId11" Type="http://schemas.openxmlformats.org/officeDocument/2006/relationships/slide" Target="slides/slide7.xml"/><Relationship Id="rId10" Type="http://schemas.openxmlformats.org/officeDocument/2006/relationships/slide" Target="slides/slide6.xml"/><Relationship Id="rId54" Type="http://schemas.openxmlformats.org/officeDocument/2006/relationships/font" Target="fonts/FiraSansExtraCondensed-bold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0ee18556aa_0_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0ee18556aa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0ee18556aa_0_3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0ee18556aa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motivate people to feel excited about socializing with teammates/colleagues?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encourage the use of online social events post-pandemic?</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encourage colleagues to bond outside of work hours?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increase the ease of scheduling/coordinating in-person meetings? </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increase the diversity of in-person social events at a low cost? </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encourage teams to creatively design their own social events?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make online events interesting and low-no cost?</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enable teams to figure out what social events they would like to engage in?</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design the worst possible online social experience for teammates?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online social interactions feel more like a casual gathering of friends? </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provide in-person resources for all attendees of virtual gatherings?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facilitate colleagues bonding in the workplace/lab?</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design fun icebreakers to increase trust and social bonding in new teams?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integrate new team members to already existing social dynamics within a team?</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select teams that are predisposed to bond faster?</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0ee18556aa_0_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0ee18556aa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give instructors more data about teams collaborating online? </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enable teams to become more self-sufficient at monitoring their collaboration skills? </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HMW encourage teams to be more vocal about their needs in learning experiences?</a:t>
            </a:r>
            <a:endParaRPr b="1">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remove virtual barriers to viewing online collaboration?</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remove the need for instructor oversight of teams altogether?</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allow instructors to monitor multiple groups simultaneously online? </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create new collaboration tools that are unique to a hybrid setting?</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have virtual teams indicate when they want facilitation?</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make the online classroom feel more like a real classroom?</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HMW translate natural visual signals into virtual cues?</a:t>
            </a:r>
            <a:endParaRPr b="1">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make facilitation online into a routine/expected event for students?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equip virtual teams to mirror in-person help-seeking techniques? </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alleviate the burden and invasiveness of online monitoring for instructors?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HMW facilitate trust-building between teams and the technology they use? </a:t>
            </a:r>
            <a:endParaRPr b="1">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overcome social pressures that burden online facilitation and collaboration? </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make students more likely to invite their facilitator into discussions? </a:t>
            </a:r>
            <a:endParaRPr b="1"/>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0ee18556aa_0_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0ee18556aa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allay educators’ fears of letting go of some control over their classroom to technology? </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encourage teachers to use technology to keep students accountable for work?</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encourage students to be more vocal about their individual learning needs?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facilitate trust-building between educators and the technology they use?</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utilize technology to offer a separate space/time for students to engage with material independent of the teacher?</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slow down the classroom pace without compromising the lesson plans? </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encourage teachers to use technology to motivate students to engage with material beyond assigned work?</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integrate digital tools in a classroom where the teacher is technology-avoidant?</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incorporate technology in a way that does not conflict with the traditional methods necessitated by a class such as ear training?</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encourage faster students to take time to interact with/help encourage slower students to engage with material/feel more comfortable? </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encourage more advanced students to interact with less advanced students in a way that improves both groups’ learning experiences?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make an educational space more like a hangout?</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connect students with the classroom material?</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help teachers to get students excited about the classroom material?</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encourage slower students to engage with material more and not give up?</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0ee18556aa_0_19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0ee18556aa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300">
                <a:solidFill>
                  <a:srgbClr val="00839F"/>
                </a:solidFill>
                <a:latin typeface="Varela Round"/>
                <a:ea typeface="Varela Round"/>
                <a:cs typeface="Varela Round"/>
                <a:sym typeface="Varela Round"/>
              </a:rPr>
              <a:t>We met</a:t>
            </a:r>
            <a:r>
              <a:rPr lang="en" sz="1300">
                <a:solidFill>
                  <a:srgbClr val="505670"/>
                </a:solidFill>
                <a:latin typeface="Varela Round"/>
                <a:ea typeface="Varela Round"/>
                <a:cs typeface="Varela Round"/>
                <a:sym typeface="Varela Round"/>
              </a:rPr>
              <a:t> Soren, a co-instructor of the Stanford LDT Master’s Program and peer collaboration researcher. </a:t>
            </a:r>
            <a:endParaRPr sz="1300">
              <a:solidFill>
                <a:srgbClr val="505670"/>
              </a:solidFill>
              <a:latin typeface="Varela Round"/>
              <a:ea typeface="Varela Round"/>
              <a:cs typeface="Varela Round"/>
              <a:sym typeface="Varela Round"/>
            </a:endParaRPr>
          </a:p>
          <a:p>
            <a:pPr indent="0" lvl="0" marL="0" rtl="0" algn="l">
              <a:lnSpc>
                <a:spcPct val="115000"/>
              </a:lnSpc>
              <a:spcBef>
                <a:spcPts val="0"/>
              </a:spcBef>
              <a:spcAft>
                <a:spcPts val="0"/>
              </a:spcAft>
              <a:buClr>
                <a:schemeClr val="dk1"/>
              </a:buClr>
              <a:buSzPts val="1100"/>
              <a:buFont typeface="Arial"/>
              <a:buNone/>
            </a:pPr>
            <a:r>
              <a:t/>
            </a:r>
            <a:endParaRPr b="1" sz="1300">
              <a:solidFill>
                <a:srgbClr val="00839F"/>
              </a:solidFill>
              <a:latin typeface="Varela Round"/>
              <a:ea typeface="Varela Round"/>
              <a:cs typeface="Varela Round"/>
              <a:sym typeface="Varela Round"/>
            </a:endParaRPr>
          </a:p>
          <a:p>
            <a:pPr indent="0" lvl="0" marL="0" rtl="0" algn="l">
              <a:lnSpc>
                <a:spcPct val="115000"/>
              </a:lnSpc>
              <a:spcBef>
                <a:spcPts val="0"/>
              </a:spcBef>
              <a:spcAft>
                <a:spcPts val="0"/>
              </a:spcAft>
              <a:buClr>
                <a:schemeClr val="dk1"/>
              </a:buClr>
              <a:buSzPts val="1100"/>
              <a:buFont typeface="Arial"/>
              <a:buNone/>
            </a:pPr>
            <a:r>
              <a:rPr b="1" lang="en" sz="1300">
                <a:solidFill>
                  <a:srgbClr val="00839F"/>
                </a:solidFill>
                <a:latin typeface="Varela Round"/>
                <a:ea typeface="Varela Round"/>
                <a:cs typeface="Varela Round"/>
                <a:sym typeface="Varela Round"/>
              </a:rPr>
              <a:t>We were surprised to notice that</a:t>
            </a:r>
            <a:r>
              <a:rPr lang="en" sz="1300">
                <a:solidFill>
                  <a:srgbClr val="505670"/>
                </a:solidFill>
                <a:latin typeface="Varela Round"/>
                <a:ea typeface="Varela Round"/>
                <a:cs typeface="Varela Round"/>
                <a:sym typeface="Varela Round"/>
              </a:rPr>
              <a:t> despite Soren’s expertise in facilitating in-person student collaboration, he does not always implement this knowledge in online collaborative settings due to the more invasive nature of monitoring. </a:t>
            </a:r>
            <a:endParaRPr sz="1300">
              <a:solidFill>
                <a:srgbClr val="505670"/>
              </a:solidFill>
              <a:latin typeface="Varela Round"/>
              <a:ea typeface="Varela Round"/>
              <a:cs typeface="Varela Round"/>
              <a:sym typeface="Varela Round"/>
            </a:endParaRPr>
          </a:p>
          <a:p>
            <a:pPr indent="0" lvl="0" marL="0" rtl="0" algn="l">
              <a:lnSpc>
                <a:spcPct val="115000"/>
              </a:lnSpc>
              <a:spcBef>
                <a:spcPts val="0"/>
              </a:spcBef>
              <a:spcAft>
                <a:spcPts val="0"/>
              </a:spcAft>
              <a:buClr>
                <a:schemeClr val="dk1"/>
              </a:buClr>
              <a:buSzPts val="1100"/>
              <a:buFont typeface="Arial"/>
              <a:buNone/>
            </a:pPr>
            <a:r>
              <a:t/>
            </a:r>
            <a:endParaRPr b="1" sz="1300">
              <a:solidFill>
                <a:srgbClr val="00839F"/>
              </a:solidFill>
              <a:latin typeface="Varela Round"/>
              <a:ea typeface="Varela Round"/>
              <a:cs typeface="Varela Round"/>
              <a:sym typeface="Varela Round"/>
            </a:endParaRPr>
          </a:p>
          <a:p>
            <a:pPr indent="0" lvl="0" marL="0" rtl="0" algn="l">
              <a:lnSpc>
                <a:spcPct val="115000"/>
              </a:lnSpc>
              <a:spcBef>
                <a:spcPts val="0"/>
              </a:spcBef>
              <a:spcAft>
                <a:spcPts val="0"/>
              </a:spcAft>
              <a:buClr>
                <a:schemeClr val="dk1"/>
              </a:buClr>
              <a:buSzPts val="1100"/>
              <a:buFont typeface="Arial"/>
              <a:buNone/>
            </a:pPr>
            <a:r>
              <a:rPr b="1" lang="en" sz="1300">
                <a:solidFill>
                  <a:srgbClr val="00839F"/>
                </a:solidFill>
                <a:latin typeface="Varela Round"/>
                <a:ea typeface="Varela Round"/>
                <a:cs typeface="Varela Round"/>
                <a:sym typeface="Varela Round"/>
              </a:rPr>
              <a:t>We wonder if this means</a:t>
            </a:r>
            <a:r>
              <a:rPr lang="en" sz="1300">
                <a:solidFill>
                  <a:srgbClr val="505670"/>
                </a:solidFill>
                <a:latin typeface="Varela Round"/>
                <a:ea typeface="Varela Round"/>
                <a:cs typeface="Varela Round"/>
                <a:sym typeface="Varela Round"/>
              </a:rPr>
              <a:t> he does not feel invited to engage in best monitoring practices in online settings. </a:t>
            </a:r>
            <a:endParaRPr sz="1300">
              <a:solidFill>
                <a:srgbClr val="505670"/>
              </a:solidFill>
              <a:latin typeface="Varela Round"/>
              <a:ea typeface="Varela Round"/>
              <a:cs typeface="Varela Round"/>
              <a:sym typeface="Varela Round"/>
            </a:endParaRPr>
          </a:p>
          <a:p>
            <a:pPr indent="0" lvl="0" marL="0" rtl="0" algn="l">
              <a:lnSpc>
                <a:spcPct val="115000"/>
              </a:lnSpc>
              <a:spcBef>
                <a:spcPts val="0"/>
              </a:spcBef>
              <a:spcAft>
                <a:spcPts val="0"/>
              </a:spcAft>
              <a:buClr>
                <a:schemeClr val="dk1"/>
              </a:buClr>
              <a:buSzPts val="1100"/>
              <a:buFont typeface="Arial"/>
              <a:buNone/>
            </a:pPr>
            <a:r>
              <a:t/>
            </a:r>
            <a:endParaRPr b="1" sz="1300">
              <a:solidFill>
                <a:srgbClr val="00839F"/>
              </a:solidFill>
              <a:latin typeface="Varela Round"/>
              <a:ea typeface="Varela Round"/>
              <a:cs typeface="Varela Round"/>
              <a:sym typeface="Varela Round"/>
            </a:endParaRPr>
          </a:p>
          <a:p>
            <a:pPr indent="0" lvl="0" marL="0" rtl="0" algn="l">
              <a:lnSpc>
                <a:spcPct val="115000"/>
              </a:lnSpc>
              <a:spcBef>
                <a:spcPts val="0"/>
              </a:spcBef>
              <a:spcAft>
                <a:spcPts val="0"/>
              </a:spcAft>
              <a:buClr>
                <a:schemeClr val="dk1"/>
              </a:buClr>
              <a:buSzPts val="1100"/>
              <a:buFont typeface="Arial"/>
              <a:buNone/>
            </a:pPr>
            <a:r>
              <a:rPr b="1" lang="en" sz="1300">
                <a:solidFill>
                  <a:srgbClr val="00839F"/>
                </a:solidFill>
                <a:latin typeface="Varela Round"/>
                <a:ea typeface="Varela Round"/>
                <a:cs typeface="Varela Round"/>
                <a:sym typeface="Varela Round"/>
              </a:rPr>
              <a:t>It would be game-changing to explore</a:t>
            </a:r>
            <a:r>
              <a:rPr lang="en" sz="1300">
                <a:solidFill>
                  <a:srgbClr val="505670"/>
                </a:solidFill>
                <a:latin typeface="Varela Round"/>
                <a:ea typeface="Varela Round"/>
                <a:cs typeface="Varela Round"/>
                <a:sym typeface="Varela Round"/>
              </a:rPr>
              <a:t> how the more authentic feeling of monitoring in-person collaboration can be transferred to hybrid and online settings.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0f08987783_1_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0f08987783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300">
                <a:solidFill>
                  <a:srgbClr val="00839F"/>
                </a:solidFill>
                <a:latin typeface="Varela Round"/>
                <a:ea typeface="Varela Round"/>
                <a:cs typeface="Varela Round"/>
                <a:sym typeface="Varela Round"/>
              </a:rPr>
              <a:t>We met</a:t>
            </a:r>
            <a:r>
              <a:rPr lang="en" sz="1300">
                <a:solidFill>
                  <a:srgbClr val="505670"/>
                </a:solidFill>
                <a:latin typeface="Varela Round"/>
                <a:ea typeface="Varela Round"/>
                <a:cs typeface="Varela Round"/>
                <a:sym typeface="Varela Round"/>
              </a:rPr>
              <a:t> Soren, a co-instructor of the Stanford LDT Master’s Program and peer collaboration researcher. </a:t>
            </a:r>
            <a:endParaRPr sz="1300">
              <a:solidFill>
                <a:srgbClr val="505670"/>
              </a:solidFill>
              <a:latin typeface="Varela Round"/>
              <a:ea typeface="Varela Round"/>
              <a:cs typeface="Varela Round"/>
              <a:sym typeface="Varela Round"/>
            </a:endParaRPr>
          </a:p>
          <a:p>
            <a:pPr indent="0" lvl="0" marL="0" rtl="0" algn="l">
              <a:lnSpc>
                <a:spcPct val="115000"/>
              </a:lnSpc>
              <a:spcBef>
                <a:spcPts val="0"/>
              </a:spcBef>
              <a:spcAft>
                <a:spcPts val="0"/>
              </a:spcAft>
              <a:buClr>
                <a:schemeClr val="dk1"/>
              </a:buClr>
              <a:buSzPts val="1100"/>
              <a:buFont typeface="Arial"/>
              <a:buNone/>
            </a:pPr>
            <a:r>
              <a:t/>
            </a:r>
            <a:endParaRPr b="1" sz="1300">
              <a:solidFill>
                <a:srgbClr val="00839F"/>
              </a:solidFill>
              <a:latin typeface="Varela Round"/>
              <a:ea typeface="Varela Round"/>
              <a:cs typeface="Varela Round"/>
              <a:sym typeface="Varela Round"/>
            </a:endParaRPr>
          </a:p>
          <a:p>
            <a:pPr indent="0" lvl="0" marL="0" rtl="0" algn="l">
              <a:lnSpc>
                <a:spcPct val="115000"/>
              </a:lnSpc>
              <a:spcBef>
                <a:spcPts val="0"/>
              </a:spcBef>
              <a:spcAft>
                <a:spcPts val="0"/>
              </a:spcAft>
              <a:buClr>
                <a:schemeClr val="dk1"/>
              </a:buClr>
              <a:buSzPts val="1100"/>
              <a:buFont typeface="Arial"/>
              <a:buNone/>
            </a:pPr>
            <a:r>
              <a:rPr b="1" lang="en" sz="1300">
                <a:solidFill>
                  <a:srgbClr val="00839F"/>
                </a:solidFill>
                <a:latin typeface="Varela Round"/>
                <a:ea typeface="Varela Round"/>
                <a:cs typeface="Varela Round"/>
                <a:sym typeface="Varela Round"/>
              </a:rPr>
              <a:t>We were surprised to notice that</a:t>
            </a:r>
            <a:r>
              <a:rPr lang="en" sz="1300">
                <a:solidFill>
                  <a:srgbClr val="505670"/>
                </a:solidFill>
                <a:latin typeface="Varela Round"/>
                <a:ea typeface="Varela Round"/>
                <a:cs typeface="Varela Round"/>
                <a:sym typeface="Varela Round"/>
              </a:rPr>
              <a:t> despite Soren’s expertise in facilitating in-person student collaboration, he does not always implement this knowledge in online collaborative settings due to the more invasive nature of monitoring. </a:t>
            </a:r>
            <a:endParaRPr sz="1300">
              <a:solidFill>
                <a:srgbClr val="505670"/>
              </a:solidFill>
              <a:latin typeface="Varela Round"/>
              <a:ea typeface="Varela Round"/>
              <a:cs typeface="Varela Round"/>
              <a:sym typeface="Varela Round"/>
            </a:endParaRPr>
          </a:p>
          <a:p>
            <a:pPr indent="0" lvl="0" marL="0" rtl="0" algn="l">
              <a:lnSpc>
                <a:spcPct val="115000"/>
              </a:lnSpc>
              <a:spcBef>
                <a:spcPts val="0"/>
              </a:spcBef>
              <a:spcAft>
                <a:spcPts val="0"/>
              </a:spcAft>
              <a:buClr>
                <a:schemeClr val="dk1"/>
              </a:buClr>
              <a:buSzPts val="1100"/>
              <a:buFont typeface="Arial"/>
              <a:buNone/>
            </a:pPr>
            <a:r>
              <a:t/>
            </a:r>
            <a:endParaRPr b="1" sz="1300">
              <a:solidFill>
                <a:srgbClr val="00839F"/>
              </a:solidFill>
              <a:latin typeface="Varela Round"/>
              <a:ea typeface="Varela Round"/>
              <a:cs typeface="Varela Round"/>
              <a:sym typeface="Varela Round"/>
            </a:endParaRPr>
          </a:p>
          <a:p>
            <a:pPr indent="0" lvl="0" marL="0" rtl="0" algn="l">
              <a:lnSpc>
                <a:spcPct val="115000"/>
              </a:lnSpc>
              <a:spcBef>
                <a:spcPts val="0"/>
              </a:spcBef>
              <a:spcAft>
                <a:spcPts val="0"/>
              </a:spcAft>
              <a:buClr>
                <a:schemeClr val="dk1"/>
              </a:buClr>
              <a:buSzPts val="1100"/>
              <a:buFont typeface="Arial"/>
              <a:buNone/>
            </a:pPr>
            <a:r>
              <a:rPr b="1" lang="en" sz="1300">
                <a:solidFill>
                  <a:srgbClr val="00839F"/>
                </a:solidFill>
                <a:latin typeface="Varela Round"/>
                <a:ea typeface="Varela Round"/>
                <a:cs typeface="Varela Round"/>
                <a:sym typeface="Varela Round"/>
              </a:rPr>
              <a:t>We wonder if this means</a:t>
            </a:r>
            <a:r>
              <a:rPr lang="en" sz="1300">
                <a:solidFill>
                  <a:srgbClr val="505670"/>
                </a:solidFill>
                <a:latin typeface="Varela Round"/>
                <a:ea typeface="Varela Round"/>
                <a:cs typeface="Varela Round"/>
                <a:sym typeface="Varela Round"/>
              </a:rPr>
              <a:t> he does not feel invited to engage in best monitoring practices in online settings. </a:t>
            </a:r>
            <a:endParaRPr sz="1300">
              <a:solidFill>
                <a:srgbClr val="505670"/>
              </a:solidFill>
              <a:latin typeface="Varela Round"/>
              <a:ea typeface="Varela Round"/>
              <a:cs typeface="Varela Round"/>
              <a:sym typeface="Varela Round"/>
            </a:endParaRPr>
          </a:p>
          <a:p>
            <a:pPr indent="0" lvl="0" marL="0" rtl="0" algn="l">
              <a:lnSpc>
                <a:spcPct val="115000"/>
              </a:lnSpc>
              <a:spcBef>
                <a:spcPts val="0"/>
              </a:spcBef>
              <a:spcAft>
                <a:spcPts val="0"/>
              </a:spcAft>
              <a:buClr>
                <a:schemeClr val="dk1"/>
              </a:buClr>
              <a:buSzPts val="1100"/>
              <a:buFont typeface="Arial"/>
              <a:buNone/>
            </a:pPr>
            <a:r>
              <a:t/>
            </a:r>
            <a:endParaRPr b="1" sz="1300">
              <a:solidFill>
                <a:srgbClr val="00839F"/>
              </a:solidFill>
              <a:latin typeface="Varela Round"/>
              <a:ea typeface="Varela Round"/>
              <a:cs typeface="Varela Round"/>
              <a:sym typeface="Varela Round"/>
            </a:endParaRPr>
          </a:p>
          <a:p>
            <a:pPr indent="0" lvl="0" marL="0" rtl="0" algn="l">
              <a:lnSpc>
                <a:spcPct val="115000"/>
              </a:lnSpc>
              <a:spcBef>
                <a:spcPts val="0"/>
              </a:spcBef>
              <a:spcAft>
                <a:spcPts val="0"/>
              </a:spcAft>
              <a:buClr>
                <a:schemeClr val="dk1"/>
              </a:buClr>
              <a:buSzPts val="1100"/>
              <a:buFont typeface="Arial"/>
              <a:buNone/>
            </a:pPr>
            <a:r>
              <a:rPr b="1" lang="en" sz="1300">
                <a:solidFill>
                  <a:srgbClr val="00839F"/>
                </a:solidFill>
                <a:latin typeface="Varela Round"/>
                <a:ea typeface="Varela Round"/>
                <a:cs typeface="Varela Round"/>
                <a:sym typeface="Varela Round"/>
              </a:rPr>
              <a:t>It would be game-changing to explore</a:t>
            </a:r>
            <a:r>
              <a:rPr lang="en" sz="1300">
                <a:solidFill>
                  <a:srgbClr val="505670"/>
                </a:solidFill>
                <a:latin typeface="Varela Round"/>
                <a:ea typeface="Varela Round"/>
                <a:cs typeface="Varela Round"/>
                <a:sym typeface="Varela Round"/>
              </a:rPr>
              <a:t> how the more authentic feeling of monitoring in-person collaboration can be transferred to hybrid and online settings.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5f391192_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300">
                <a:solidFill>
                  <a:srgbClr val="00839F"/>
                </a:solidFill>
                <a:latin typeface="Varela Round"/>
                <a:ea typeface="Varela Round"/>
                <a:cs typeface="Varela Round"/>
                <a:sym typeface="Varela Round"/>
              </a:rPr>
              <a:t>We met</a:t>
            </a:r>
            <a:r>
              <a:rPr lang="en" sz="1300">
                <a:solidFill>
                  <a:srgbClr val="505670"/>
                </a:solidFill>
                <a:latin typeface="Varela Round"/>
                <a:ea typeface="Varela Round"/>
                <a:cs typeface="Varela Round"/>
                <a:sym typeface="Varela Round"/>
              </a:rPr>
              <a:t> Soren, a co-instructor of the Stanford LDT Master’s Program and peer collaboration researcher. </a:t>
            </a:r>
            <a:endParaRPr sz="1300">
              <a:solidFill>
                <a:srgbClr val="505670"/>
              </a:solidFill>
              <a:latin typeface="Varela Round"/>
              <a:ea typeface="Varela Round"/>
              <a:cs typeface="Varela Round"/>
              <a:sym typeface="Varela Round"/>
            </a:endParaRPr>
          </a:p>
          <a:p>
            <a:pPr indent="0" lvl="0" marL="0" rtl="0" algn="l">
              <a:lnSpc>
                <a:spcPct val="115000"/>
              </a:lnSpc>
              <a:spcBef>
                <a:spcPts val="0"/>
              </a:spcBef>
              <a:spcAft>
                <a:spcPts val="0"/>
              </a:spcAft>
              <a:buClr>
                <a:schemeClr val="dk1"/>
              </a:buClr>
              <a:buSzPts val="1100"/>
              <a:buFont typeface="Arial"/>
              <a:buNone/>
            </a:pPr>
            <a:r>
              <a:t/>
            </a:r>
            <a:endParaRPr b="1" sz="1300">
              <a:solidFill>
                <a:srgbClr val="00839F"/>
              </a:solidFill>
              <a:latin typeface="Varela Round"/>
              <a:ea typeface="Varela Round"/>
              <a:cs typeface="Varela Round"/>
              <a:sym typeface="Varela Round"/>
            </a:endParaRPr>
          </a:p>
          <a:p>
            <a:pPr indent="0" lvl="0" marL="0" rtl="0" algn="l">
              <a:lnSpc>
                <a:spcPct val="115000"/>
              </a:lnSpc>
              <a:spcBef>
                <a:spcPts val="0"/>
              </a:spcBef>
              <a:spcAft>
                <a:spcPts val="0"/>
              </a:spcAft>
              <a:buClr>
                <a:schemeClr val="dk1"/>
              </a:buClr>
              <a:buSzPts val="1100"/>
              <a:buFont typeface="Arial"/>
              <a:buNone/>
            </a:pPr>
            <a:r>
              <a:rPr b="1" lang="en" sz="1300">
                <a:solidFill>
                  <a:srgbClr val="00839F"/>
                </a:solidFill>
                <a:latin typeface="Varela Round"/>
                <a:ea typeface="Varela Round"/>
                <a:cs typeface="Varela Round"/>
                <a:sym typeface="Varela Round"/>
              </a:rPr>
              <a:t>We were surprised to notice that</a:t>
            </a:r>
            <a:r>
              <a:rPr lang="en" sz="1300">
                <a:solidFill>
                  <a:srgbClr val="505670"/>
                </a:solidFill>
                <a:latin typeface="Varela Round"/>
                <a:ea typeface="Varela Round"/>
                <a:cs typeface="Varela Round"/>
                <a:sym typeface="Varela Round"/>
              </a:rPr>
              <a:t> despite Soren’s expertise in facilitating in-person student collaboration, he does not always implement this knowledge in online collaborative settings due to the more invasive nature of monitoring. </a:t>
            </a:r>
            <a:endParaRPr sz="1300">
              <a:solidFill>
                <a:srgbClr val="505670"/>
              </a:solidFill>
              <a:latin typeface="Varela Round"/>
              <a:ea typeface="Varela Round"/>
              <a:cs typeface="Varela Round"/>
              <a:sym typeface="Varela Round"/>
            </a:endParaRPr>
          </a:p>
          <a:p>
            <a:pPr indent="0" lvl="0" marL="0" rtl="0" algn="l">
              <a:lnSpc>
                <a:spcPct val="115000"/>
              </a:lnSpc>
              <a:spcBef>
                <a:spcPts val="0"/>
              </a:spcBef>
              <a:spcAft>
                <a:spcPts val="0"/>
              </a:spcAft>
              <a:buClr>
                <a:schemeClr val="dk1"/>
              </a:buClr>
              <a:buSzPts val="1100"/>
              <a:buFont typeface="Arial"/>
              <a:buNone/>
            </a:pPr>
            <a:r>
              <a:t/>
            </a:r>
            <a:endParaRPr b="1" sz="1300">
              <a:solidFill>
                <a:srgbClr val="00839F"/>
              </a:solidFill>
              <a:latin typeface="Varela Round"/>
              <a:ea typeface="Varela Round"/>
              <a:cs typeface="Varela Round"/>
              <a:sym typeface="Varela Round"/>
            </a:endParaRPr>
          </a:p>
          <a:p>
            <a:pPr indent="0" lvl="0" marL="0" rtl="0" algn="l">
              <a:lnSpc>
                <a:spcPct val="115000"/>
              </a:lnSpc>
              <a:spcBef>
                <a:spcPts val="0"/>
              </a:spcBef>
              <a:spcAft>
                <a:spcPts val="0"/>
              </a:spcAft>
              <a:buClr>
                <a:schemeClr val="dk1"/>
              </a:buClr>
              <a:buSzPts val="1100"/>
              <a:buFont typeface="Arial"/>
              <a:buNone/>
            </a:pPr>
            <a:r>
              <a:rPr b="1" lang="en" sz="1300">
                <a:solidFill>
                  <a:srgbClr val="00839F"/>
                </a:solidFill>
                <a:latin typeface="Varela Round"/>
                <a:ea typeface="Varela Round"/>
                <a:cs typeface="Varela Round"/>
                <a:sym typeface="Varela Round"/>
              </a:rPr>
              <a:t>We wonder if this means</a:t>
            </a:r>
            <a:r>
              <a:rPr lang="en" sz="1300">
                <a:solidFill>
                  <a:srgbClr val="505670"/>
                </a:solidFill>
                <a:latin typeface="Varela Round"/>
                <a:ea typeface="Varela Round"/>
                <a:cs typeface="Varela Round"/>
                <a:sym typeface="Varela Round"/>
              </a:rPr>
              <a:t> he does not feel invited to engage in best monitoring practices in online settings. </a:t>
            </a:r>
            <a:endParaRPr sz="1300">
              <a:solidFill>
                <a:srgbClr val="505670"/>
              </a:solidFill>
              <a:latin typeface="Varela Round"/>
              <a:ea typeface="Varela Round"/>
              <a:cs typeface="Varela Round"/>
              <a:sym typeface="Varela Round"/>
            </a:endParaRPr>
          </a:p>
          <a:p>
            <a:pPr indent="0" lvl="0" marL="0" rtl="0" algn="l">
              <a:lnSpc>
                <a:spcPct val="115000"/>
              </a:lnSpc>
              <a:spcBef>
                <a:spcPts val="0"/>
              </a:spcBef>
              <a:spcAft>
                <a:spcPts val="0"/>
              </a:spcAft>
              <a:buClr>
                <a:schemeClr val="dk1"/>
              </a:buClr>
              <a:buSzPts val="1100"/>
              <a:buFont typeface="Arial"/>
              <a:buNone/>
            </a:pPr>
            <a:r>
              <a:t/>
            </a:r>
            <a:endParaRPr b="1" sz="1300">
              <a:solidFill>
                <a:srgbClr val="00839F"/>
              </a:solidFill>
              <a:latin typeface="Varela Round"/>
              <a:ea typeface="Varela Round"/>
              <a:cs typeface="Varela Round"/>
              <a:sym typeface="Varela Round"/>
            </a:endParaRPr>
          </a:p>
          <a:p>
            <a:pPr indent="0" lvl="0" marL="0" rtl="0" algn="l">
              <a:lnSpc>
                <a:spcPct val="115000"/>
              </a:lnSpc>
              <a:spcBef>
                <a:spcPts val="0"/>
              </a:spcBef>
              <a:spcAft>
                <a:spcPts val="0"/>
              </a:spcAft>
              <a:buClr>
                <a:schemeClr val="dk1"/>
              </a:buClr>
              <a:buSzPts val="1100"/>
              <a:buFont typeface="Arial"/>
              <a:buNone/>
            </a:pPr>
            <a:r>
              <a:rPr b="1" lang="en" sz="1300">
                <a:solidFill>
                  <a:srgbClr val="00839F"/>
                </a:solidFill>
                <a:latin typeface="Varela Round"/>
                <a:ea typeface="Varela Round"/>
                <a:cs typeface="Varela Round"/>
                <a:sym typeface="Varela Round"/>
              </a:rPr>
              <a:t>It would be game-changing to explore</a:t>
            </a:r>
            <a:r>
              <a:rPr lang="en" sz="1300">
                <a:solidFill>
                  <a:srgbClr val="505670"/>
                </a:solidFill>
                <a:latin typeface="Varela Round"/>
                <a:ea typeface="Varela Round"/>
                <a:cs typeface="Varela Round"/>
                <a:sym typeface="Varela Round"/>
              </a:rPr>
              <a:t> how the more authentic feeling of monitoring in-person collaboration can be transferred to hybrid and online settings.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0f08987783_1_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10f08987783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0ee18556aa_0_28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10ee18556aa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0ee18556aa_0_27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10ee18556aa_0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0ea8d218fb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10ea8d218f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0ee18556aa_0_28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10ee18556aa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5ed75ccf_0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0ee18556aa_0_3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10ee18556aa_0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10ee18556aa_0_39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10ee18556aa_0_3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0ee18556aa_0_5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10ee18556aa_0_5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10ee18556aa_0_34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10ee18556aa_0_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10ee18556aa_0_4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10ee18556aa_0_4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10ee18556aa_0_49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10ee18556aa_0_4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10ee18556aa_0_33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10ee18556aa_0_3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10ee18556aa_0_10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10ee18556aa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0ea8d218fb_0_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0ea8d218fb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10ee18556aa_0_5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10ee18556aa_0_5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10ee18556aa_0_53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10ee18556aa_0_5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10c73b52b7c_3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10c73b52b7c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35ed75ccf_0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35ed75ccf_0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10ee18556aa_0_22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10ee18556aa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10ee18556aa_0_23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10ee18556aa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10ee18556aa_0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10ee18556aa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10ee18556aa_0_21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10ee18556aa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10ee18556aa_0_2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10ee18556aa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10ee18556aa_0_2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10ee18556aa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0ee18556aa_0_34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0ee18556aa_0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35ed75ccf_013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35ed75ccf_0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0ee18556aa_0_59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0ee18556aa_0_5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0ea8d218fb_0_1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0ea8d218fb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0ee18556aa_0_4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0ee18556aa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0ee18556aa_0_59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0ee18556aa_0_5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0ee18556aa_0_57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0ee18556aa_0_5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yellow" type="title">
  <p:cSld name="TITLE">
    <p:bg>
      <p:bgPr>
        <a:solidFill>
          <a:schemeClr val="accent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1630650" y="1991813"/>
            <a:ext cx="5882700" cy="1159800"/>
          </a:xfrm>
          <a:prstGeom prst="rect">
            <a:avLst/>
          </a:prstGeom>
        </p:spPr>
        <p:txBody>
          <a:bodyPr anchorCtr="0" anchor="ctr" bIns="91425" lIns="91425" spcFirstLastPara="1" rIns="91425" wrap="square" tIns="91425">
            <a:noAutofit/>
          </a:bodyPr>
          <a:lstStyle>
            <a:lvl1pPr lvl="0" algn="ctr">
              <a:spcBef>
                <a:spcPts val="0"/>
              </a:spcBef>
              <a:spcAft>
                <a:spcPts val="0"/>
              </a:spcAft>
              <a:buClr>
                <a:srgbClr val="FFFFFF"/>
              </a:buClr>
              <a:buSzPts val="5800"/>
              <a:buNone/>
              <a:defRPr sz="5800">
                <a:solidFill>
                  <a:srgbClr val="FFFFFF"/>
                </a:solidFill>
              </a:defRPr>
            </a:lvl1pPr>
            <a:lvl2pPr lvl="1" algn="ctr">
              <a:spcBef>
                <a:spcPts val="0"/>
              </a:spcBef>
              <a:spcAft>
                <a:spcPts val="0"/>
              </a:spcAft>
              <a:buClr>
                <a:srgbClr val="FFFFFF"/>
              </a:buClr>
              <a:buSzPts val="5800"/>
              <a:buNone/>
              <a:defRPr sz="5800">
                <a:solidFill>
                  <a:srgbClr val="FFFFFF"/>
                </a:solidFill>
              </a:defRPr>
            </a:lvl2pPr>
            <a:lvl3pPr lvl="2" algn="ctr">
              <a:spcBef>
                <a:spcPts val="0"/>
              </a:spcBef>
              <a:spcAft>
                <a:spcPts val="0"/>
              </a:spcAft>
              <a:buClr>
                <a:srgbClr val="FFFFFF"/>
              </a:buClr>
              <a:buSzPts val="5800"/>
              <a:buNone/>
              <a:defRPr sz="5800">
                <a:solidFill>
                  <a:srgbClr val="FFFFFF"/>
                </a:solidFill>
              </a:defRPr>
            </a:lvl3pPr>
            <a:lvl4pPr lvl="3" algn="ctr">
              <a:spcBef>
                <a:spcPts val="0"/>
              </a:spcBef>
              <a:spcAft>
                <a:spcPts val="0"/>
              </a:spcAft>
              <a:buClr>
                <a:srgbClr val="FFFFFF"/>
              </a:buClr>
              <a:buSzPts val="5800"/>
              <a:buNone/>
              <a:defRPr sz="5800">
                <a:solidFill>
                  <a:srgbClr val="FFFFFF"/>
                </a:solidFill>
              </a:defRPr>
            </a:lvl4pPr>
            <a:lvl5pPr lvl="4" algn="ctr">
              <a:spcBef>
                <a:spcPts val="0"/>
              </a:spcBef>
              <a:spcAft>
                <a:spcPts val="0"/>
              </a:spcAft>
              <a:buClr>
                <a:srgbClr val="FFFFFF"/>
              </a:buClr>
              <a:buSzPts val="5800"/>
              <a:buNone/>
              <a:defRPr sz="5800">
                <a:solidFill>
                  <a:srgbClr val="FFFFFF"/>
                </a:solidFill>
              </a:defRPr>
            </a:lvl5pPr>
            <a:lvl6pPr lvl="5" algn="ctr">
              <a:spcBef>
                <a:spcPts val="0"/>
              </a:spcBef>
              <a:spcAft>
                <a:spcPts val="0"/>
              </a:spcAft>
              <a:buClr>
                <a:srgbClr val="FFFFFF"/>
              </a:buClr>
              <a:buSzPts val="5800"/>
              <a:buNone/>
              <a:defRPr sz="5800">
                <a:solidFill>
                  <a:srgbClr val="FFFFFF"/>
                </a:solidFill>
              </a:defRPr>
            </a:lvl6pPr>
            <a:lvl7pPr lvl="6" algn="ctr">
              <a:spcBef>
                <a:spcPts val="0"/>
              </a:spcBef>
              <a:spcAft>
                <a:spcPts val="0"/>
              </a:spcAft>
              <a:buClr>
                <a:srgbClr val="FFFFFF"/>
              </a:buClr>
              <a:buSzPts val="5800"/>
              <a:buNone/>
              <a:defRPr sz="5800">
                <a:solidFill>
                  <a:srgbClr val="FFFFFF"/>
                </a:solidFill>
              </a:defRPr>
            </a:lvl7pPr>
            <a:lvl8pPr lvl="7" algn="ctr">
              <a:spcBef>
                <a:spcPts val="0"/>
              </a:spcBef>
              <a:spcAft>
                <a:spcPts val="0"/>
              </a:spcAft>
              <a:buClr>
                <a:srgbClr val="FFFFFF"/>
              </a:buClr>
              <a:buSzPts val="5800"/>
              <a:buNone/>
              <a:defRPr sz="5800">
                <a:solidFill>
                  <a:srgbClr val="FFFFFF"/>
                </a:solidFill>
              </a:defRPr>
            </a:lvl8pPr>
            <a:lvl9pPr lvl="8" algn="ctr">
              <a:spcBef>
                <a:spcPts val="0"/>
              </a:spcBef>
              <a:spcAft>
                <a:spcPts val="0"/>
              </a:spcAft>
              <a:buClr>
                <a:srgbClr val="FFFFFF"/>
              </a:buClr>
              <a:buSzPts val="5800"/>
              <a:buNone/>
              <a:defRPr sz="5800">
                <a:solidFill>
                  <a:srgbClr val="FFFFFF"/>
                </a:solidFill>
              </a:defRPr>
            </a:lvl9pPr>
          </a:lstStyle>
          <a:p/>
        </p:txBody>
      </p:sp>
      <p:sp>
        <p:nvSpPr>
          <p:cNvPr id="12" name="Google Shape;12;p2"/>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3" name="Shape 13"/>
        <p:cNvGrpSpPr/>
        <p:nvPr/>
      </p:nvGrpSpPr>
      <p:grpSpPr>
        <a:xfrm>
          <a:off x="0" y="0"/>
          <a:ext cx="0" cy="0"/>
          <a:chOff x="0" y="0"/>
          <a:chExt cx="0" cy="0"/>
        </a:xfrm>
      </p:grpSpPr>
      <p:sp>
        <p:nvSpPr>
          <p:cNvPr id="14" name="Google Shape;14;p3"/>
          <p:cNvSpPr txBox="1"/>
          <p:nvPr>
            <p:ph type="ctrTitle"/>
          </p:nvPr>
        </p:nvSpPr>
        <p:spPr>
          <a:xfrm>
            <a:off x="1650450" y="1524982"/>
            <a:ext cx="5843100" cy="115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4600"/>
              <a:buNone/>
              <a:defRPr sz="4600">
                <a:solidFill>
                  <a:schemeClr val="dk1"/>
                </a:solidFill>
              </a:defRPr>
            </a:lvl1pPr>
            <a:lvl2pPr lvl="1" rtl="0" algn="ctr">
              <a:spcBef>
                <a:spcPts val="0"/>
              </a:spcBef>
              <a:spcAft>
                <a:spcPts val="0"/>
              </a:spcAft>
              <a:buClr>
                <a:schemeClr val="dk1"/>
              </a:buClr>
              <a:buSzPts val="4600"/>
              <a:buNone/>
              <a:defRPr sz="4600">
                <a:solidFill>
                  <a:schemeClr val="dk1"/>
                </a:solidFill>
              </a:defRPr>
            </a:lvl2pPr>
            <a:lvl3pPr lvl="2" rtl="0" algn="ctr">
              <a:spcBef>
                <a:spcPts val="0"/>
              </a:spcBef>
              <a:spcAft>
                <a:spcPts val="0"/>
              </a:spcAft>
              <a:buClr>
                <a:schemeClr val="dk1"/>
              </a:buClr>
              <a:buSzPts val="4600"/>
              <a:buNone/>
              <a:defRPr sz="4600">
                <a:solidFill>
                  <a:schemeClr val="dk1"/>
                </a:solidFill>
              </a:defRPr>
            </a:lvl3pPr>
            <a:lvl4pPr lvl="3" rtl="0" algn="ctr">
              <a:spcBef>
                <a:spcPts val="0"/>
              </a:spcBef>
              <a:spcAft>
                <a:spcPts val="0"/>
              </a:spcAft>
              <a:buClr>
                <a:schemeClr val="dk1"/>
              </a:buClr>
              <a:buSzPts val="4600"/>
              <a:buNone/>
              <a:defRPr sz="4600">
                <a:solidFill>
                  <a:schemeClr val="dk1"/>
                </a:solidFill>
              </a:defRPr>
            </a:lvl4pPr>
            <a:lvl5pPr lvl="4" rtl="0" algn="ctr">
              <a:spcBef>
                <a:spcPts val="0"/>
              </a:spcBef>
              <a:spcAft>
                <a:spcPts val="0"/>
              </a:spcAft>
              <a:buClr>
                <a:schemeClr val="dk1"/>
              </a:buClr>
              <a:buSzPts val="4600"/>
              <a:buNone/>
              <a:defRPr sz="4600">
                <a:solidFill>
                  <a:schemeClr val="dk1"/>
                </a:solidFill>
              </a:defRPr>
            </a:lvl5pPr>
            <a:lvl6pPr lvl="5" rtl="0" algn="ctr">
              <a:spcBef>
                <a:spcPts val="0"/>
              </a:spcBef>
              <a:spcAft>
                <a:spcPts val="0"/>
              </a:spcAft>
              <a:buClr>
                <a:schemeClr val="dk1"/>
              </a:buClr>
              <a:buSzPts val="4600"/>
              <a:buNone/>
              <a:defRPr sz="4600">
                <a:solidFill>
                  <a:schemeClr val="dk1"/>
                </a:solidFill>
              </a:defRPr>
            </a:lvl6pPr>
            <a:lvl7pPr lvl="6" rtl="0" algn="ctr">
              <a:spcBef>
                <a:spcPts val="0"/>
              </a:spcBef>
              <a:spcAft>
                <a:spcPts val="0"/>
              </a:spcAft>
              <a:buClr>
                <a:schemeClr val="dk1"/>
              </a:buClr>
              <a:buSzPts val="4600"/>
              <a:buNone/>
              <a:defRPr sz="4600">
                <a:solidFill>
                  <a:schemeClr val="dk1"/>
                </a:solidFill>
              </a:defRPr>
            </a:lvl7pPr>
            <a:lvl8pPr lvl="7" rtl="0" algn="ctr">
              <a:spcBef>
                <a:spcPts val="0"/>
              </a:spcBef>
              <a:spcAft>
                <a:spcPts val="0"/>
              </a:spcAft>
              <a:buClr>
                <a:schemeClr val="dk1"/>
              </a:buClr>
              <a:buSzPts val="4600"/>
              <a:buNone/>
              <a:defRPr sz="4600">
                <a:solidFill>
                  <a:schemeClr val="dk1"/>
                </a:solidFill>
              </a:defRPr>
            </a:lvl8pPr>
            <a:lvl9pPr lvl="8" rtl="0" algn="ctr">
              <a:spcBef>
                <a:spcPts val="0"/>
              </a:spcBef>
              <a:spcAft>
                <a:spcPts val="0"/>
              </a:spcAft>
              <a:buClr>
                <a:schemeClr val="dk1"/>
              </a:buClr>
              <a:buSzPts val="4600"/>
              <a:buNone/>
              <a:defRPr sz="4600">
                <a:solidFill>
                  <a:schemeClr val="dk1"/>
                </a:solidFill>
              </a:defRPr>
            </a:lvl9pPr>
          </a:lstStyle>
          <a:p/>
        </p:txBody>
      </p:sp>
      <p:sp>
        <p:nvSpPr>
          <p:cNvPr id="15" name="Google Shape;15;p3"/>
          <p:cNvSpPr txBox="1"/>
          <p:nvPr>
            <p:ph idx="1" type="subTitle"/>
          </p:nvPr>
        </p:nvSpPr>
        <p:spPr>
          <a:xfrm>
            <a:off x="1650450" y="2629294"/>
            <a:ext cx="5843100" cy="7848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2"/>
              </a:buClr>
              <a:buSzPts val="1800"/>
              <a:buNone/>
              <a:defRPr sz="1800">
                <a:solidFill>
                  <a:schemeClr val="dk2"/>
                </a:solidFill>
              </a:defRPr>
            </a:lvl1pPr>
            <a:lvl2pPr lvl="1" rtl="0" algn="ctr">
              <a:spcBef>
                <a:spcPts val="0"/>
              </a:spcBef>
              <a:spcAft>
                <a:spcPts val="0"/>
              </a:spcAft>
              <a:buClr>
                <a:schemeClr val="dk2"/>
              </a:buClr>
              <a:buSzPts val="1800"/>
              <a:buNone/>
              <a:defRPr sz="1800">
                <a:solidFill>
                  <a:schemeClr val="dk2"/>
                </a:solidFill>
              </a:defRPr>
            </a:lvl2pPr>
            <a:lvl3pPr lvl="2" rtl="0" algn="ctr">
              <a:spcBef>
                <a:spcPts val="0"/>
              </a:spcBef>
              <a:spcAft>
                <a:spcPts val="0"/>
              </a:spcAft>
              <a:buClr>
                <a:schemeClr val="dk2"/>
              </a:buClr>
              <a:buSzPts val="1800"/>
              <a:buNone/>
              <a:defRPr sz="1800">
                <a:solidFill>
                  <a:schemeClr val="dk2"/>
                </a:solidFill>
              </a:defRPr>
            </a:lvl3pPr>
            <a:lvl4pPr lvl="3" rtl="0" algn="ctr">
              <a:spcBef>
                <a:spcPts val="0"/>
              </a:spcBef>
              <a:spcAft>
                <a:spcPts val="0"/>
              </a:spcAft>
              <a:buClr>
                <a:schemeClr val="dk2"/>
              </a:buClr>
              <a:buSzPts val="1800"/>
              <a:buNone/>
              <a:defRPr sz="1800">
                <a:solidFill>
                  <a:schemeClr val="dk2"/>
                </a:solidFill>
              </a:defRPr>
            </a:lvl4pPr>
            <a:lvl5pPr lvl="4" rtl="0" algn="ctr">
              <a:spcBef>
                <a:spcPts val="0"/>
              </a:spcBef>
              <a:spcAft>
                <a:spcPts val="0"/>
              </a:spcAft>
              <a:buClr>
                <a:schemeClr val="dk2"/>
              </a:buClr>
              <a:buSzPts val="1800"/>
              <a:buNone/>
              <a:defRPr sz="1800">
                <a:solidFill>
                  <a:schemeClr val="dk2"/>
                </a:solidFill>
              </a:defRPr>
            </a:lvl5pPr>
            <a:lvl6pPr lvl="5" rtl="0" algn="ctr">
              <a:spcBef>
                <a:spcPts val="0"/>
              </a:spcBef>
              <a:spcAft>
                <a:spcPts val="0"/>
              </a:spcAft>
              <a:buClr>
                <a:schemeClr val="dk2"/>
              </a:buClr>
              <a:buSzPts val="1800"/>
              <a:buNone/>
              <a:defRPr sz="1800">
                <a:solidFill>
                  <a:schemeClr val="dk2"/>
                </a:solidFill>
              </a:defRPr>
            </a:lvl6pPr>
            <a:lvl7pPr lvl="6" rtl="0" algn="ctr">
              <a:spcBef>
                <a:spcPts val="0"/>
              </a:spcBef>
              <a:spcAft>
                <a:spcPts val="0"/>
              </a:spcAft>
              <a:buClr>
                <a:schemeClr val="dk2"/>
              </a:buClr>
              <a:buSzPts val="1800"/>
              <a:buNone/>
              <a:defRPr sz="1800">
                <a:solidFill>
                  <a:schemeClr val="dk2"/>
                </a:solidFill>
              </a:defRPr>
            </a:lvl7pPr>
            <a:lvl8pPr lvl="7" rtl="0" algn="ctr">
              <a:spcBef>
                <a:spcPts val="0"/>
              </a:spcBef>
              <a:spcAft>
                <a:spcPts val="0"/>
              </a:spcAft>
              <a:buClr>
                <a:schemeClr val="dk2"/>
              </a:buClr>
              <a:buSzPts val="1800"/>
              <a:buNone/>
              <a:defRPr sz="1800">
                <a:solidFill>
                  <a:schemeClr val="dk2"/>
                </a:solidFill>
              </a:defRPr>
            </a:lvl8pPr>
            <a:lvl9pPr lvl="8" rtl="0" algn="ctr">
              <a:spcBef>
                <a:spcPts val="0"/>
              </a:spcBef>
              <a:spcAft>
                <a:spcPts val="0"/>
              </a:spcAft>
              <a:buClr>
                <a:schemeClr val="dk2"/>
              </a:buClr>
              <a:buSzPts val="1800"/>
              <a:buNone/>
              <a:defRPr sz="1800">
                <a:solidFill>
                  <a:schemeClr val="dk2"/>
                </a:solidFill>
              </a:defRPr>
            </a:lvl9pPr>
          </a:lstStyle>
          <a:p/>
        </p:txBody>
      </p:sp>
      <p:sp>
        <p:nvSpPr>
          <p:cNvPr id="16" name="Google Shape;16;p3"/>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17" name="Shape 17"/>
        <p:cNvGrpSpPr/>
        <p:nvPr/>
      </p:nvGrpSpPr>
      <p:grpSpPr>
        <a:xfrm>
          <a:off x="0" y="0"/>
          <a:ext cx="0" cy="0"/>
          <a:chOff x="0" y="0"/>
          <a:chExt cx="0" cy="0"/>
        </a:xfrm>
      </p:grpSpPr>
      <p:sp>
        <p:nvSpPr>
          <p:cNvPr id="18" name="Google Shape;18;p4"/>
          <p:cNvSpPr txBox="1"/>
          <p:nvPr>
            <p:ph idx="1" type="body"/>
          </p:nvPr>
        </p:nvSpPr>
        <p:spPr>
          <a:xfrm>
            <a:off x="1404600" y="2161800"/>
            <a:ext cx="6334800" cy="819900"/>
          </a:xfrm>
          <a:prstGeom prst="rect">
            <a:avLst/>
          </a:prstGeom>
        </p:spPr>
        <p:txBody>
          <a:bodyPr anchorCtr="0" anchor="t" bIns="91425" lIns="91425" spcFirstLastPara="1" rIns="91425" wrap="square" tIns="91425">
            <a:noAutofit/>
          </a:bodyPr>
          <a:lstStyle>
            <a:lvl1pPr indent="-419100" lvl="0" marL="457200" rtl="0" algn="ctr">
              <a:spcBef>
                <a:spcPts val="600"/>
              </a:spcBef>
              <a:spcAft>
                <a:spcPts val="0"/>
              </a:spcAft>
              <a:buSzPts val="3000"/>
              <a:buFont typeface="Shadows Into Light"/>
              <a:buChar char="▧"/>
              <a:defRPr sz="3000">
                <a:latin typeface="Shadows Into Light"/>
                <a:ea typeface="Shadows Into Light"/>
                <a:cs typeface="Shadows Into Light"/>
                <a:sym typeface="Shadows Into Light"/>
              </a:defRPr>
            </a:lvl1pPr>
            <a:lvl2pPr indent="-419100" lvl="1" marL="914400" rtl="0" algn="ctr">
              <a:spcBef>
                <a:spcPts val="0"/>
              </a:spcBef>
              <a:spcAft>
                <a:spcPts val="0"/>
              </a:spcAft>
              <a:buSzPts val="3000"/>
              <a:buFont typeface="Shadows Into Light"/>
              <a:buChar char="○"/>
              <a:defRPr sz="3000">
                <a:latin typeface="Shadows Into Light"/>
                <a:ea typeface="Shadows Into Light"/>
                <a:cs typeface="Shadows Into Light"/>
                <a:sym typeface="Shadows Into Light"/>
              </a:defRPr>
            </a:lvl2pPr>
            <a:lvl3pPr indent="-419100" lvl="2" marL="1371600" rtl="0" algn="ctr">
              <a:spcBef>
                <a:spcPts val="0"/>
              </a:spcBef>
              <a:spcAft>
                <a:spcPts val="0"/>
              </a:spcAft>
              <a:buSzPts val="3000"/>
              <a:buFont typeface="Shadows Into Light"/>
              <a:buChar char="■"/>
              <a:defRPr sz="3000">
                <a:latin typeface="Shadows Into Light"/>
                <a:ea typeface="Shadows Into Light"/>
                <a:cs typeface="Shadows Into Light"/>
                <a:sym typeface="Shadows Into Light"/>
              </a:defRPr>
            </a:lvl3pPr>
            <a:lvl4pPr indent="-419100" lvl="3" marL="1828800" rtl="0" algn="ctr">
              <a:spcBef>
                <a:spcPts val="0"/>
              </a:spcBef>
              <a:spcAft>
                <a:spcPts val="0"/>
              </a:spcAft>
              <a:buSzPts val="3000"/>
              <a:buFont typeface="Shadows Into Light"/>
              <a:buChar char="●"/>
              <a:defRPr sz="3000">
                <a:latin typeface="Shadows Into Light"/>
                <a:ea typeface="Shadows Into Light"/>
                <a:cs typeface="Shadows Into Light"/>
                <a:sym typeface="Shadows Into Light"/>
              </a:defRPr>
            </a:lvl4pPr>
            <a:lvl5pPr indent="-419100" lvl="4" marL="2286000" rtl="0" algn="ctr">
              <a:spcBef>
                <a:spcPts val="0"/>
              </a:spcBef>
              <a:spcAft>
                <a:spcPts val="0"/>
              </a:spcAft>
              <a:buSzPts val="3000"/>
              <a:buFont typeface="Shadows Into Light"/>
              <a:buChar char="○"/>
              <a:defRPr sz="3000">
                <a:latin typeface="Shadows Into Light"/>
                <a:ea typeface="Shadows Into Light"/>
                <a:cs typeface="Shadows Into Light"/>
                <a:sym typeface="Shadows Into Light"/>
              </a:defRPr>
            </a:lvl5pPr>
            <a:lvl6pPr indent="-419100" lvl="5" marL="2743200" rtl="0" algn="ctr">
              <a:spcBef>
                <a:spcPts val="0"/>
              </a:spcBef>
              <a:spcAft>
                <a:spcPts val="0"/>
              </a:spcAft>
              <a:buSzPts val="3000"/>
              <a:buFont typeface="Shadows Into Light"/>
              <a:buChar char="■"/>
              <a:defRPr sz="3000">
                <a:latin typeface="Shadows Into Light"/>
                <a:ea typeface="Shadows Into Light"/>
                <a:cs typeface="Shadows Into Light"/>
                <a:sym typeface="Shadows Into Light"/>
              </a:defRPr>
            </a:lvl6pPr>
            <a:lvl7pPr indent="-419100" lvl="6" marL="3200400" rtl="0" algn="ctr">
              <a:spcBef>
                <a:spcPts val="0"/>
              </a:spcBef>
              <a:spcAft>
                <a:spcPts val="0"/>
              </a:spcAft>
              <a:buSzPts val="3000"/>
              <a:buFont typeface="Shadows Into Light"/>
              <a:buChar char="●"/>
              <a:defRPr sz="3000">
                <a:latin typeface="Shadows Into Light"/>
                <a:ea typeface="Shadows Into Light"/>
                <a:cs typeface="Shadows Into Light"/>
                <a:sym typeface="Shadows Into Light"/>
              </a:defRPr>
            </a:lvl7pPr>
            <a:lvl8pPr indent="-419100" lvl="7" marL="3657600" rtl="0" algn="ctr">
              <a:spcBef>
                <a:spcPts val="0"/>
              </a:spcBef>
              <a:spcAft>
                <a:spcPts val="0"/>
              </a:spcAft>
              <a:buSzPts val="3000"/>
              <a:buFont typeface="Shadows Into Light"/>
              <a:buChar char="○"/>
              <a:defRPr sz="3000">
                <a:latin typeface="Shadows Into Light"/>
                <a:ea typeface="Shadows Into Light"/>
                <a:cs typeface="Shadows Into Light"/>
                <a:sym typeface="Shadows Into Light"/>
              </a:defRPr>
            </a:lvl8pPr>
            <a:lvl9pPr indent="-419100" lvl="8" marL="4114800" algn="ctr">
              <a:spcBef>
                <a:spcPts val="0"/>
              </a:spcBef>
              <a:spcAft>
                <a:spcPts val="0"/>
              </a:spcAft>
              <a:buSzPts val="3000"/>
              <a:buFont typeface="Shadows Into Light"/>
              <a:buChar char="■"/>
              <a:defRPr sz="3000">
                <a:latin typeface="Shadows Into Light"/>
                <a:ea typeface="Shadows Into Light"/>
                <a:cs typeface="Shadows Into Light"/>
                <a:sym typeface="Shadows Into Light"/>
              </a:defRPr>
            </a:lvl9pPr>
          </a:lstStyle>
          <a:p/>
        </p:txBody>
      </p:sp>
      <p:sp>
        <p:nvSpPr>
          <p:cNvPr id="19" name="Google Shape;19;p4"/>
          <p:cNvSpPr txBox="1"/>
          <p:nvPr/>
        </p:nvSpPr>
        <p:spPr>
          <a:xfrm>
            <a:off x="3593400" y="1086169"/>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600">
                <a:solidFill>
                  <a:schemeClr val="dk2"/>
                </a:solidFill>
                <a:latin typeface="Varela Round"/>
                <a:ea typeface="Varela Round"/>
                <a:cs typeface="Varela Round"/>
                <a:sym typeface="Varela Round"/>
              </a:rPr>
              <a:t>“</a:t>
            </a:r>
            <a:endParaRPr sz="9600">
              <a:solidFill>
                <a:schemeClr val="dk2"/>
              </a:solidFill>
              <a:latin typeface="Varela Round"/>
              <a:ea typeface="Varela Round"/>
              <a:cs typeface="Varela Round"/>
              <a:sym typeface="Varela Round"/>
            </a:endParaRPr>
          </a:p>
        </p:txBody>
      </p:sp>
      <p:sp>
        <p:nvSpPr>
          <p:cNvPr id="20" name="Google Shape;20;p4"/>
          <p:cNvSpPr/>
          <p:nvPr/>
        </p:nvSpPr>
        <p:spPr>
          <a:xfrm>
            <a:off x="4103660" y="1178421"/>
            <a:ext cx="986085" cy="869309"/>
          </a:xfrm>
          <a:custGeom>
            <a:rect b="b" l="l" r="r" t="t"/>
            <a:pathLst>
              <a:path extrusionOk="0" h="52447" w="59251">
                <a:moveTo>
                  <a:pt x="31417" y="954"/>
                </a:moveTo>
                <a:cubicBezTo>
                  <a:pt x="25372" y="537"/>
                  <a:pt x="17283" y="-1744"/>
                  <a:pt x="13340" y="2856"/>
                </a:cubicBezTo>
                <a:cubicBezTo>
                  <a:pt x="3771" y="14019"/>
                  <a:pt x="374" y="37628"/>
                  <a:pt x="11755" y="46938"/>
                </a:cubicBezTo>
                <a:cubicBezTo>
                  <a:pt x="19208" y="53034"/>
                  <a:pt x="30839" y="53180"/>
                  <a:pt x="40297" y="51378"/>
                </a:cubicBezTo>
                <a:cubicBezTo>
                  <a:pt x="46481" y="50200"/>
                  <a:pt x="49934" y="42779"/>
                  <a:pt x="52665" y="37107"/>
                </a:cubicBezTo>
                <a:cubicBezTo>
                  <a:pt x="55247" y="31745"/>
                  <a:pt x="60979" y="25793"/>
                  <a:pt x="58690" y="20299"/>
                </a:cubicBezTo>
                <a:cubicBezTo>
                  <a:pt x="57279" y="16912"/>
                  <a:pt x="53473" y="15077"/>
                  <a:pt x="50445" y="13005"/>
                </a:cubicBezTo>
                <a:cubicBezTo>
                  <a:pt x="41918" y="7171"/>
                  <a:pt x="31006" y="-916"/>
                  <a:pt x="21269" y="2539"/>
                </a:cubicBezTo>
                <a:cubicBezTo>
                  <a:pt x="13737" y="5212"/>
                  <a:pt x="5208" y="9706"/>
                  <a:pt x="2241" y="17127"/>
                </a:cubicBezTo>
                <a:cubicBezTo>
                  <a:pt x="-1025" y="25295"/>
                  <a:pt x="-738" y="36131"/>
                  <a:pt x="4144" y="43449"/>
                </a:cubicBezTo>
              </a:path>
            </a:pathLst>
          </a:custGeom>
          <a:noFill/>
          <a:ln cap="flat" cmpd="sng" w="9525">
            <a:solidFill>
              <a:schemeClr val="dk2"/>
            </a:solidFill>
            <a:prstDash val="solid"/>
            <a:round/>
            <a:headEnd len="med" w="med" type="none"/>
            <a:tailEnd len="med" w="med" type="none"/>
          </a:ln>
        </p:spPr>
      </p:sp>
      <p:sp>
        <p:nvSpPr>
          <p:cNvPr id="21" name="Google Shape;21;p4"/>
          <p:cNvSpPr/>
          <p:nvPr/>
        </p:nvSpPr>
        <p:spPr>
          <a:xfrm>
            <a:off x="4046425" y="1113850"/>
            <a:ext cx="1051090" cy="976914"/>
          </a:xfrm>
          <a:custGeom>
            <a:rect b="b" l="l" r="r" t="t"/>
            <a:pathLst>
              <a:path extrusionOk="0" h="58939" w="63157">
                <a:moveTo>
                  <a:pt x="20826" y="0"/>
                </a:moveTo>
                <a:cubicBezTo>
                  <a:pt x="13566" y="0"/>
                  <a:pt x="6296" y="7516"/>
                  <a:pt x="4652" y="14588"/>
                </a:cubicBezTo>
                <a:cubicBezTo>
                  <a:pt x="2364" y="24428"/>
                  <a:pt x="5707" y="35897"/>
                  <a:pt x="11629" y="44082"/>
                </a:cubicBezTo>
                <a:cubicBezTo>
                  <a:pt x="17782" y="52587"/>
                  <a:pt x="29173" y="60332"/>
                  <a:pt x="39537" y="58670"/>
                </a:cubicBezTo>
                <a:cubicBezTo>
                  <a:pt x="49203" y="57120"/>
                  <a:pt x="49748" y="56659"/>
                  <a:pt x="57296" y="50424"/>
                </a:cubicBezTo>
                <a:cubicBezTo>
                  <a:pt x="62556" y="46079"/>
                  <a:pt x="64679" y="36600"/>
                  <a:pt x="61736" y="30445"/>
                </a:cubicBezTo>
                <a:cubicBezTo>
                  <a:pt x="58298" y="23257"/>
                  <a:pt x="56273" y="24644"/>
                  <a:pt x="50954" y="18711"/>
                </a:cubicBezTo>
                <a:cubicBezTo>
                  <a:pt x="47260" y="14591"/>
                  <a:pt x="44103" y="9185"/>
                  <a:pt x="38903" y="7294"/>
                </a:cubicBezTo>
                <a:cubicBezTo>
                  <a:pt x="33439" y="5307"/>
                  <a:pt x="26891" y="5218"/>
                  <a:pt x="21460" y="7294"/>
                </a:cubicBezTo>
                <a:cubicBezTo>
                  <a:pt x="9149" y="12001"/>
                  <a:pt x="-3826" y="29029"/>
                  <a:pt x="1164" y="41228"/>
                </a:cubicBezTo>
                <a:cubicBezTo>
                  <a:pt x="8128" y="58254"/>
                  <a:pt x="49341" y="57602"/>
                  <a:pt x="56345" y="40593"/>
                </a:cubicBezTo>
                <a:cubicBezTo>
                  <a:pt x="58882" y="34432"/>
                  <a:pt x="60567" y="26229"/>
                  <a:pt x="56979" y="20614"/>
                </a:cubicBezTo>
                <a:cubicBezTo>
                  <a:pt x="53070" y="14496"/>
                  <a:pt x="47109" y="9628"/>
                  <a:pt x="40806" y="6026"/>
                </a:cubicBezTo>
                <a:cubicBezTo>
                  <a:pt x="32309" y="1170"/>
                  <a:pt x="17818" y="3588"/>
                  <a:pt x="11946" y="11417"/>
                </a:cubicBezTo>
              </a:path>
            </a:pathLst>
          </a:custGeom>
          <a:noFill/>
          <a:ln cap="flat" cmpd="sng" w="9525">
            <a:solidFill>
              <a:schemeClr val="dk2"/>
            </a:solidFill>
            <a:prstDash val="solid"/>
            <a:round/>
            <a:headEnd len="med" w="med" type="none"/>
            <a:tailEnd len="med" w="med" type="none"/>
          </a:ln>
        </p:spPr>
      </p:sp>
      <p:sp>
        <p:nvSpPr>
          <p:cNvPr id="22" name="Google Shape;22;p4"/>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lvl1pPr lvl="0">
              <a:buNone/>
              <a:defRPr>
                <a:latin typeface="Shadows Into Light"/>
                <a:ea typeface="Shadows Into Light"/>
                <a:cs typeface="Shadows Into Light"/>
                <a:sym typeface="Shadows Into Light"/>
              </a:defRPr>
            </a:lvl1pPr>
            <a:lvl2pPr lvl="1">
              <a:buNone/>
              <a:defRPr>
                <a:latin typeface="Shadows Into Light"/>
                <a:ea typeface="Shadows Into Light"/>
                <a:cs typeface="Shadows Into Light"/>
                <a:sym typeface="Shadows Into Light"/>
              </a:defRPr>
            </a:lvl2pPr>
            <a:lvl3pPr lvl="2">
              <a:buNone/>
              <a:defRPr>
                <a:latin typeface="Shadows Into Light"/>
                <a:ea typeface="Shadows Into Light"/>
                <a:cs typeface="Shadows Into Light"/>
                <a:sym typeface="Shadows Into Light"/>
              </a:defRPr>
            </a:lvl3pPr>
            <a:lvl4pPr lvl="3">
              <a:buNone/>
              <a:defRPr>
                <a:latin typeface="Shadows Into Light"/>
                <a:ea typeface="Shadows Into Light"/>
                <a:cs typeface="Shadows Into Light"/>
                <a:sym typeface="Shadows Into Light"/>
              </a:defRPr>
            </a:lvl4pPr>
            <a:lvl5pPr lvl="4">
              <a:buNone/>
              <a:defRPr>
                <a:latin typeface="Shadows Into Light"/>
                <a:ea typeface="Shadows Into Light"/>
                <a:cs typeface="Shadows Into Light"/>
                <a:sym typeface="Shadows Into Light"/>
              </a:defRPr>
            </a:lvl5pPr>
            <a:lvl6pPr lvl="5">
              <a:buNone/>
              <a:defRPr>
                <a:latin typeface="Shadows Into Light"/>
                <a:ea typeface="Shadows Into Light"/>
                <a:cs typeface="Shadows Into Light"/>
                <a:sym typeface="Shadows Into Light"/>
              </a:defRPr>
            </a:lvl6pPr>
            <a:lvl7pPr lvl="6">
              <a:buNone/>
              <a:defRPr>
                <a:latin typeface="Shadows Into Light"/>
                <a:ea typeface="Shadows Into Light"/>
                <a:cs typeface="Shadows Into Light"/>
                <a:sym typeface="Shadows Into Light"/>
              </a:defRPr>
            </a:lvl7pPr>
            <a:lvl8pPr lvl="7">
              <a:buNone/>
              <a:defRPr>
                <a:latin typeface="Shadows Into Light"/>
                <a:ea typeface="Shadows Into Light"/>
                <a:cs typeface="Shadows Into Light"/>
                <a:sym typeface="Shadows Into Light"/>
              </a:defRPr>
            </a:lvl8pPr>
            <a:lvl9pPr lvl="8">
              <a:buNone/>
              <a:defRPr>
                <a:latin typeface="Shadows Into Light"/>
                <a:ea typeface="Shadows Into Light"/>
                <a:cs typeface="Shadows Into Light"/>
                <a:sym typeface="Shadows Into 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3" name="Shape 23"/>
        <p:cNvGrpSpPr/>
        <p:nvPr/>
      </p:nvGrpSpPr>
      <p:grpSpPr>
        <a:xfrm>
          <a:off x="0" y="0"/>
          <a:ext cx="0" cy="0"/>
          <a:chOff x="0" y="0"/>
          <a:chExt cx="0" cy="0"/>
        </a:xfrm>
      </p:grpSpPr>
      <p:sp>
        <p:nvSpPr>
          <p:cNvPr id="24" name="Google Shape;24;p5"/>
          <p:cNvSpPr txBox="1"/>
          <p:nvPr>
            <p:ph type="title"/>
          </p:nvPr>
        </p:nvSpPr>
        <p:spPr>
          <a:xfrm>
            <a:off x="1027950" y="517331"/>
            <a:ext cx="7088100" cy="682800"/>
          </a:xfrm>
          <a:prstGeom prst="rect">
            <a:avLst/>
          </a:prstGeom>
        </p:spPr>
        <p:txBody>
          <a:bodyPr anchorCtr="0" anchor="b" bIns="91425" lIns="91425" spcFirstLastPara="1" rIns="91425" wrap="square" tIns="91425">
            <a:noAutofit/>
          </a:bodyPr>
          <a:lstStyle>
            <a:lvl1pPr lvl="0">
              <a:spcBef>
                <a:spcPts val="0"/>
              </a:spcBef>
              <a:spcAft>
                <a:spcPts val="0"/>
              </a:spcAft>
              <a:buClr>
                <a:srgbClr val="979CB8"/>
              </a:buClr>
              <a:buSzPts val="2600"/>
              <a:buNone/>
              <a:defRPr>
                <a:solidFill>
                  <a:srgbClr val="979CB8"/>
                </a:solidFill>
              </a:defRPr>
            </a:lvl1pPr>
            <a:lvl2pPr lvl="1">
              <a:spcBef>
                <a:spcPts val="0"/>
              </a:spcBef>
              <a:spcAft>
                <a:spcPts val="0"/>
              </a:spcAft>
              <a:buClr>
                <a:srgbClr val="979CB8"/>
              </a:buClr>
              <a:buSzPts val="2600"/>
              <a:buNone/>
              <a:defRPr>
                <a:solidFill>
                  <a:srgbClr val="979CB8"/>
                </a:solidFill>
              </a:defRPr>
            </a:lvl2pPr>
            <a:lvl3pPr lvl="2">
              <a:spcBef>
                <a:spcPts val="0"/>
              </a:spcBef>
              <a:spcAft>
                <a:spcPts val="0"/>
              </a:spcAft>
              <a:buClr>
                <a:srgbClr val="979CB8"/>
              </a:buClr>
              <a:buSzPts val="2600"/>
              <a:buNone/>
              <a:defRPr>
                <a:solidFill>
                  <a:srgbClr val="979CB8"/>
                </a:solidFill>
              </a:defRPr>
            </a:lvl3pPr>
            <a:lvl4pPr lvl="3">
              <a:spcBef>
                <a:spcPts val="0"/>
              </a:spcBef>
              <a:spcAft>
                <a:spcPts val="0"/>
              </a:spcAft>
              <a:buClr>
                <a:srgbClr val="979CB8"/>
              </a:buClr>
              <a:buSzPts val="2600"/>
              <a:buNone/>
              <a:defRPr>
                <a:solidFill>
                  <a:srgbClr val="979CB8"/>
                </a:solidFill>
              </a:defRPr>
            </a:lvl4pPr>
            <a:lvl5pPr lvl="4">
              <a:spcBef>
                <a:spcPts val="0"/>
              </a:spcBef>
              <a:spcAft>
                <a:spcPts val="0"/>
              </a:spcAft>
              <a:buClr>
                <a:srgbClr val="979CB8"/>
              </a:buClr>
              <a:buSzPts val="2600"/>
              <a:buNone/>
              <a:defRPr>
                <a:solidFill>
                  <a:srgbClr val="979CB8"/>
                </a:solidFill>
              </a:defRPr>
            </a:lvl5pPr>
            <a:lvl6pPr lvl="5">
              <a:spcBef>
                <a:spcPts val="0"/>
              </a:spcBef>
              <a:spcAft>
                <a:spcPts val="0"/>
              </a:spcAft>
              <a:buClr>
                <a:srgbClr val="979CB8"/>
              </a:buClr>
              <a:buSzPts val="2600"/>
              <a:buNone/>
              <a:defRPr>
                <a:solidFill>
                  <a:srgbClr val="979CB8"/>
                </a:solidFill>
              </a:defRPr>
            </a:lvl6pPr>
            <a:lvl7pPr lvl="6">
              <a:spcBef>
                <a:spcPts val="0"/>
              </a:spcBef>
              <a:spcAft>
                <a:spcPts val="0"/>
              </a:spcAft>
              <a:buClr>
                <a:srgbClr val="979CB8"/>
              </a:buClr>
              <a:buSzPts val="2600"/>
              <a:buNone/>
              <a:defRPr>
                <a:solidFill>
                  <a:srgbClr val="979CB8"/>
                </a:solidFill>
              </a:defRPr>
            </a:lvl7pPr>
            <a:lvl8pPr lvl="7">
              <a:spcBef>
                <a:spcPts val="0"/>
              </a:spcBef>
              <a:spcAft>
                <a:spcPts val="0"/>
              </a:spcAft>
              <a:buClr>
                <a:srgbClr val="979CB8"/>
              </a:buClr>
              <a:buSzPts val="2600"/>
              <a:buNone/>
              <a:defRPr>
                <a:solidFill>
                  <a:srgbClr val="979CB8"/>
                </a:solidFill>
              </a:defRPr>
            </a:lvl8pPr>
            <a:lvl9pPr lvl="8">
              <a:spcBef>
                <a:spcPts val="0"/>
              </a:spcBef>
              <a:spcAft>
                <a:spcPts val="0"/>
              </a:spcAft>
              <a:buClr>
                <a:srgbClr val="979CB8"/>
              </a:buClr>
              <a:buSzPts val="2600"/>
              <a:buNone/>
              <a:defRPr>
                <a:solidFill>
                  <a:srgbClr val="979CB8"/>
                </a:solidFill>
              </a:defRPr>
            </a:lvl9pPr>
          </a:lstStyle>
          <a:p/>
        </p:txBody>
      </p:sp>
      <p:sp>
        <p:nvSpPr>
          <p:cNvPr id="25" name="Google Shape;25;p5"/>
          <p:cNvSpPr txBox="1"/>
          <p:nvPr>
            <p:ph idx="1" type="body"/>
          </p:nvPr>
        </p:nvSpPr>
        <p:spPr>
          <a:xfrm>
            <a:off x="1070325" y="1438988"/>
            <a:ext cx="7056300" cy="3062100"/>
          </a:xfrm>
          <a:prstGeom prst="rect">
            <a:avLst/>
          </a:prstGeom>
        </p:spPr>
        <p:txBody>
          <a:bodyPr anchorCtr="0" anchor="t" bIns="91425" lIns="91425" spcFirstLastPara="1" rIns="91425" wrap="square" tIns="91425">
            <a:noAutofit/>
          </a:bodyPr>
          <a:lstStyle>
            <a:lvl1pPr indent="-381000" lvl="0" marL="457200">
              <a:spcBef>
                <a:spcPts val="600"/>
              </a:spcBef>
              <a:spcAft>
                <a:spcPts val="0"/>
              </a:spcAft>
              <a:buSzPts val="24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a:lvl4pPr>
            <a:lvl5pPr indent="-381000" lvl="4" marL="2286000">
              <a:spcBef>
                <a:spcPts val="0"/>
              </a:spcBef>
              <a:spcAft>
                <a:spcPts val="0"/>
              </a:spcAft>
              <a:buSzPts val="2400"/>
              <a:buChar char="○"/>
              <a:defRPr/>
            </a:lvl5pPr>
            <a:lvl6pPr indent="-381000" lvl="5" marL="2743200">
              <a:spcBef>
                <a:spcPts val="0"/>
              </a:spcBef>
              <a:spcAft>
                <a:spcPts val="0"/>
              </a:spcAft>
              <a:buSzPts val="2400"/>
              <a:buChar char="■"/>
              <a:defRPr/>
            </a:lvl6pPr>
            <a:lvl7pPr indent="-381000" lvl="6" marL="3200400">
              <a:spcBef>
                <a:spcPts val="0"/>
              </a:spcBef>
              <a:spcAft>
                <a:spcPts val="0"/>
              </a:spcAft>
              <a:buSzPts val="2400"/>
              <a:buChar char="●"/>
              <a:defRPr/>
            </a:lvl7pPr>
            <a:lvl8pPr indent="-381000" lvl="7" marL="3657600">
              <a:spcBef>
                <a:spcPts val="0"/>
              </a:spcBef>
              <a:spcAft>
                <a:spcPts val="0"/>
              </a:spcAft>
              <a:buSzPts val="2400"/>
              <a:buChar char="○"/>
              <a:defRPr/>
            </a:lvl8pPr>
            <a:lvl9pPr indent="-381000" lvl="8" marL="4114800">
              <a:spcBef>
                <a:spcPts val="0"/>
              </a:spcBef>
              <a:spcAft>
                <a:spcPts val="0"/>
              </a:spcAft>
              <a:buSzPts val="2400"/>
              <a:buChar char="■"/>
              <a:defRPr/>
            </a:lvl9pPr>
          </a:lstStyle>
          <a:p/>
        </p:txBody>
      </p:sp>
      <p:sp>
        <p:nvSpPr>
          <p:cNvPr id="26" name="Google Shape;26;p5"/>
          <p:cNvSpPr/>
          <p:nvPr/>
        </p:nvSpPr>
        <p:spPr>
          <a:xfrm>
            <a:off x="3120675" y="1149938"/>
            <a:ext cx="3060325" cy="11494"/>
          </a:xfrm>
          <a:custGeom>
            <a:rect b="b" l="l" r="r" t="t"/>
            <a:pathLst>
              <a:path extrusionOk="0" h="613" w="122413">
                <a:moveTo>
                  <a:pt x="0" y="317"/>
                </a:moveTo>
                <a:cubicBezTo>
                  <a:pt x="40797" y="1117"/>
                  <a:pt x="81609" y="0"/>
                  <a:pt x="122413" y="0"/>
                </a:cubicBezTo>
              </a:path>
            </a:pathLst>
          </a:custGeom>
          <a:noFill/>
          <a:ln cap="flat" cmpd="sng" w="9525">
            <a:solidFill>
              <a:schemeClr val="dk2"/>
            </a:solidFill>
            <a:prstDash val="solid"/>
            <a:round/>
            <a:headEnd len="med" w="med" type="none"/>
            <a:tailEnd len="med" w="med" type="none"/>
          </a:ln>
        </p:spPr>
      </p:sp>
      <p:sp>
        <p:nvSpPr>
          <p:cNvPr id="27" name="Google Shape;27;p5"/>
          <p:cNvSpPr/>
          <p:nvPr/>
        </p:nvSpPr>
        <p:spPr>
          <a:xfrm>
            <a:off x="3068250" y="1183294"/>
            <a:ext cx="3226850" cy="11906"/>
          </a:xfrm>
          <a:custGeom>
            <a:rect b="b" l="l" r="r" t="t"/>
            <a:pathLst>
              <a:path extrusionOk="0" h="635" w="129074">
                <a:moveTo>
                  <a:pt x="0" y="0"/>
                </a:moveTo>
                <a:cubicBezTo>
                  <a:pt x="43025" y="0"/>
                  <a:pt x="86049" y="635"/>
                  <a:pt x="129074" y="635"/>
                </a:cubicBezTo>
              </a:path>
            </a:pathLst>
          </a:custGeom>
          <a:noFill/>
          <a:ln cap="flat" cmpd="sng" w="9525">
            <a:solidFill>
              <a:schemeClr val="dk2"/>
            </a:solidFill>
            <a:prstDash val="solid"/>
            <a:round/>
            <a:headEnd len="med" w="med" type="none"/>
            <a:tailEnd len="med" w="med" type="none"/>
          </a:ln>
        </p:spPr>
      </p:sp>
      <p:sp>
        <p:nvSpPr>
          <p:cNvPr id="28" name="Google Shape;28;p5"/>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29" name="Shape 29"/>
        <p:cNvGrpSpPr/>
        <p:nvPr/>
      </p:nvGrpSpPr>
      <p:grpSpPr>
        <a:xfrm>
          <a:off x="0" y="0"/>
          <a:ext cx="0" cy="0"/>
          <a:chOff x="0" y="0"/>
          <a:chExt cx="0" cy="0"/>
        </a:xfrm>
      </p:grpSpPr>
      <p:sp>
        <p:nvSpPr>
          <p:cNvPr id="30" name="Google Shape;30;p6"/>
          <p:cNvSpPr txBox="1"/>
          <p:nvPr>
            <p:ph idx="1" type="body"/>
          </p:nvPr>
        </p:nvSpPr>
        <p:spPr>
          <a:xfrm>
            <a:off x="1109975" y="1373588"/>
            <a:ext cx="3266400" cy="30861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31" name="Google Shape;31;p6"/>
          <p:cNvSpPr txBox="1"/>
          <p:nvPr>
            <p:ph idx="2" type="body"/>
          </p:nvPr>
        </p:nvSpPr>
        <p:spPr>
          <a:xfrm>
            <a:off x="4915550" y="1373588"/>
            <a:ext cx="3155400" cy="30861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32" name="Google Shape;32;p6"/>
          <p:cNvSpPr txBox="1"/>
          <p:nvPr>
            <p:ph type="title"/>
          </p:nvPr>
        </p:nvSpPr>
        <p:spPr>
          <a:xfrm>
            <a:off x="1027950" y="517331"/>
            <a:ext cx="7088100" cy="682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979CB8"/>
              </a:buClr>
              <a:buSzPts val="2600"/>
              <a:buNone/>
              <a:defRPr>
                <a:solidFill>
                  <a:srgbClr val="979CB8"/>
                </a:solidFill>
              </a:defRPr>
            </a:lvl1pPr>
            <a:lvl2pPr lvl="1" rtl="0">
              <a:spcBef>
                <a:spcPts val="0"/>
              </a:spcBef>
              <a:spcAft>
                <a:spcPts val="0"/>
              </a:spcAft>
              <a:buClr>
                <a:srgbClr val="979CB8"/>
              </a:buClr>
              <a:buSzPts val="2600"/>
              <a:buNone/>
              <a:defRPr>
                <a:solidFill>
                  <a:srgbClr val="979CB8"/>
                </a:solidFill>
              </a:defRPr>
            </a:lvl2pPr>
            <a:lvl3pPr lvl="2" rtl="0">
              <a:spcBef>
                <a:spcPts val="0"/>
              </a:spcBef>
              <a:spcAft>
                <a:spcPts val="0"/>
              </a:spcAft>
              <a:buClr>
                <a:srgbClr val="979CB8"/>
              </a:buClr>
              <a:buSzPts val="2600"/>
              <a:buNone/>
              <a:defRPr>
                <a:solidFill>
                  <a:srgbClr val="979CB8"/>
                </a:solidFill>
              </a:defRPr>
            </a:lvl3pPr>
            <a:lvl4pPr lvl="3" rtl="0">
              <a:spcBef>
                <a:spcPts val="0"/>
              </a:spcBef>
              <a:spcAft>
                <a:spcPts val="0"/>
              </a:spcAft>
              <a:buClr>
                <a:srgbClr val="979CB8"/>
              </a:buClr>
              <a:buSzPts val="2600"/>
              <a:buNone/>
              <a:defRPr>
                <a:solidFill>
                  <a:srgbClr val="979CB8"/>
                </a:solidFill>
              </a:defRPr>
            </a:lvl4pPr>
            <a:lvl5pPr lvl="4" rtl="0">
              <a:spcBef>
                <a:spcPts val="0"/>
              </a:spcBef>
              <a:spcAft>
                <a:spcPts val="0"/>
              </a:spcAft>
              <a:buClr>
                <a:srgbClr val="979CB8"/>
              </a:buClr>
              <a:buSzPts val="2600"/>
              <a:buNone/>
              <a:defRPr>
                <a:solidFill>
                  <a:srgbClr val="979CB8"/>
                </a:solidFill>
              </a:defRPr>
            </a:lvl5pPr>
            <a:lvl6pPr lvl="5" rtl="0">
              <a:spcBef>
                <a:spcPts val="0"/>
              </a:spcBef>
              <a:spcAft>
                <a:spcPts val="0"/>
              </a:spcAft>
              <a:buClr>
                <a:srgbClr val="979CB8"/>
              </a:buClr>
              <a:buSzPts val="2600"/>
              <a:buNone/>
              <a:defRPr>
                <a:solidFill>
                  <a:srgbClr val="979CB8"/>
                </a:solidFill>
              </a:defRPr>
            </a:lvl6pPr>
            <a:lvl7pPr lvl="6" rtl="0">
              <a:spcBef>
                <a:spcPts val="0"/>
              </a:spcBef>
              <a:spcAft>
                <a:spcPts val="0"/>
              </a:spcAft>
              <a:buClr>
                <a:srgbClr val="979CB8"/>
              </a:buClr>
              <a:buSzPts val="2600"/>
              <a:buNone/>
              <a:defRPr>
                <a:solidFill>
                  <a:srgbClr val="979CB8"/>
                </a:solidFill>
              </a:defRPr>
            </a:lvl7pPr>
            <a:lvl8pPr lvl="7" rtl="0">
              <a:spcBef>
                <a:spcPts val="0"/>
              </a:spcBef>
              <a:spcAft>
                <a:spcPts val="0"/>
              </a:spcAft>
              <a:buClr>
                <a:srgbClr val="979CB8"/>
              </a:buClr>
              <a:buSzPts val="2600"/>
              <a:buNone/>
              <a:defRPr>
                <a:solidFill>
                  <a:srgbClr val="979CB8"/>
                </a:solidFill>
              </a:defRPr>
            </a:lvl8pPr>
            <a:lvl9pPr lvl="8" rtl="0">
              <a:spcBef>
                <a:spcPts val="0"/>
              </a:spcBef>
              <a:spcAft>
                <a:spcPts val="0"/>
              </a:spcAft>
              <a:buClr>
                <a:srgbClr val="979CB8"/>
              </a:buClr>
              <a:buSzPts val="2600"/>
              <a:buNone/>
              <a:defRPr>
                <a:solidFill>
                  <a:srgbClr val="979CB8"/>
                </a:solidFill>
              </a:defRPr>
            </a:lvl9pPr>
          </a:lstStyle>
          <a:p/>
        </p:txBody>
      </p:sp>
      <p:sp>
        <p:nvSpPr>
          <p:cNvPr id="33" name="Google Shape;33;p6"/>
          <p:cNvSpPr/>
          <p:nvPr/>
        </p:nvSpPr>
        <p:spPr>
          <a:xfrm>
            <a:off x="3120675" y="1149938"/>
            <a:ext cx="3060325" cy="11494"/>
          </a:xfrm>
          <a:custGeom>
            <a:rect b="b" l="l" r="r" t="t"/>
            <a:pathLst>
              <a:path extrusionOk="0" h="613" w="122413">
                <a:moveTo>
                  <a:pt x="0" y="317"/>
                </a:moveTo>
                <a:cubicBezTo>
                  <a:pt x="40797" y="1117"/>
                  <a:pt x="81609" y="0"/>
                  <a:pt x="122413" y="0"/>
                </a:cubicBezTo>
              </a:path>
            </a:pathLst>
          </a:custGeom>
          <a:noFill/>
          <a:ln cap="flat" cmpd="sng" w="9525">
            <a:solidFill>
              <a:schemeClr val="dk2"/>
            </a:solidFill>
            <a:prstDash val="solid"/>
            <a:round/>
            <a:headEnd len="med" w="med" type="none"/>
            <a:tailEnd len="med" w="med" type="none"/>
          </a:ln>
        </p:spPr>
      </p:sp>
      <p:sp>
        <p:nvSpPr>
          <p:cNvPr id="34" name="Google Shape;34;p6"/>
          <p:cNvSpPr/>
          <p:nvPr/>
        </p:nvSpPr>
        <p:spPr>
          <a:xfrm>
            <a:off x="3068250" y="1183294"/>
            <a:ext cx="3226850" cy="11906"/>
          </a:xfrm>
          <a:custGeom>
            <a:rect b="b" l="l" r="r" t="t"/>
            <a:pathLst>
              <a:path extrusionOk="0" h="635" w="129074">
                <a:moveTo>
                  <a:pt x="0" y="0"/>
                </a:moveTo>
                <a:cubicBezTo>
                  <a:pt x="43025" y="0"/>
                  <a:pt x="86049" y="635"/>
                  <a:pt x="129074" y="635"/>
                </a:cubicBezTo>
              </a:path>
            </a:pathLst>
          </a:custGeom>
          <a:noFill/>
          <a:ln cap="flat" cmpd="sng" w="9525">
            <a:solidFill>
              <a:schemeClr val="dk2"/>
            </a:solidFill>
            <a:prstDash val="solid"/>
            <a:round/>
            <a:headEnd len="med" w="med" type="none"/>
            <a:tailEnd len="med" w="med" type="none"/>
          </a:ln>
        </p:spPr>
      </p:sp>
      <p:sp>
        <p:nvSpPr>
          <p:cNvPr id="35" name="Google Shape;35;p6"/>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36" name="Shape 36"/>
        <p:cNvGrpSpPr/>
        <p:nvPr/>
      </p:nvGrpSpPr>
      <p:grpSpPr>
        <a:xfrm>
          <a:off x="0" y="0"/>
          <a:ext cx="0" cy="0"/>
          <a:chOff x="0" y="0"/>
          <a:chExt cx="0" cy="0"/>
        </a:xfrm>
      </p:grpSpPr>
      <p:sp>
        <p:nvSpPr>
          <p:cNvPr id="37" name="Google Shape;37;p7"/>
          <p:cNvSpPr txBox="1"/>
          <p:nvPr>
            <p:ph idx="1" type="body"/>
          </p:nvPr>
        </p:nvSpPr>
        <p:spPr>
          <a:xfrm>
            <a:off x="1014825" y="1427100"/>
            <a:ext cx="2297400" cy="30684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8" name="Google Shape;38;p7"/>
          <p:cNvSpPr txBox="1"/>
          <p:nvPr>
            <p:ph idx="2" type="body"/>
          </p:nvPr>
        </p:nvSpPr>
        <p:spPr>
          <a:xfrm>
            <a:off x="3429925" y="1427100"/>
            <a:ext cx="2297400" cy="30684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9" name="Google Shape;39;p7"/>
          <p:cNvSpPr txBox="1"/>
          <p:nvPr>
            <p:ph idx="3" type="body"/>
          </p:nvPr>
        </p:nvSpPr>
        <p:spPr>
          <a:xfrm>
            <a:off x="5845025" y="1427100"/>
            <a:ext cx="2297400" cy="30684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40" name="Google Shape;40;p7"/>
          <p:cNvSpPr txBox="1"/>
          <p:nvPr>
            <p:ph type="title"/>
          </p:nvPr>
        </p:nvSpPr>
        <p:spPr>
          <a:xfrm>
            <a:off x="1027950" y="517331"/>
            <a:ext cx="7088100" cy="682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979CB8"/>
              </a:buClr>
              <a:buSzPts val="2600"/>
              <a:buNone/>
              <a:defRPr>
                <a:solidFill>
                  <a:srgbClr val="979CB8"/>
                </a:solidFill>
              </a:defRPr>
            </a:lvl1pPr>
            <a:lvl2pPr lvl="1" rtl="0">
              <a:spcBef>
                <a:spcPts val="0"/>
              </a:spcBef>
              <a:spcAft>
                <a:spcPts val="0"/>
              </a:spcAft>
              <a:buClr>
                <a:srgbClr val="979CB8"/>
              </a:buClr>
              <a:buSzPts val="2600"/>
              <a:buNone/>
              <a:defRPr>
                <a:solidFill>
                  <a:srgbClr val="979CB8"/>
                </a:solidFill>
              </a:defRPr>
            </a:lvl2pPr>
            <a:lvl3pPr lvl="2" rtl="0">
              <a:spcBef>
                <a:spcPts val="0"/>
              </a:spcBef>
              <a:spcAft>
                <a:spcPts val="0"/>
              </a:spcAft>
              <a:buClr>
                <a:srgbClr val="979CB8"/>
              </a:buClr>
              <a:buSzPts val="2600"/>
              <a:buNone/>
              <a:defRPr>
                <a:solidFill>
                  <a:srgbClr val="979CB8"/>
                </a:solidFill>
              </a:defRPr>
            </a:lvl3pPr>
            <a:lvl4pPr lvl="3" rtl="0">
              <a:spcBef>
                <a:spcPts val="0"/>
              </a:spcBef>
              <a:spcAft>
                <a:spcPts val="0"/>
              </a:spcAft>
              <a:buClr>
                <a:srgbClr val="979CB8"/>
              </a:buClr>
              <a:buSzPts val="2600"/>
              <a:buNone/>
              <a:defRPr>
                <a:solidFill>
                  <a:srgbClr val="979CB8"/>
                </a:solidFill>
              </a:defRPr>
            </a:lvl4pPr>
            <a:lvl5pPr lvl="4" rtl="0">
              <a:spcBef>
                <a:spcPts val="0"/>
              </a:spcBef>
              <a:spcAft>
                <a:spcPts val="0"/>
              </a:spcAft>
              <a:buClr>
                <a:srgbClr val="979CB8"/>
              </a:buClr>
              <a:buSzPts val="2600"/>
              <a:buNone/>
              <a:defRPr>
                <a:solidFill>
                  <a:srgbClr val="979CB8"/>
                </a:solidFill>
              </a:defRPr>
            </a:lvl5pPr>
            <a:lvl6pPr lvl="5" rtl="0">
              <a:spcBef>
                <a:spcPts val="0"/>
              </a:spcBef>
              <a:spcAft>
                <a:spcPts val="0"/>
              </a:spcAft>
              <a:buClr>
                <a:srgbClr val="979CB8"/>
              </a:buClr>
              <a:buSzPts val="2600"/>
              <a:buNone/>
              <a:defRPr>
                <a:solidFill>
                  <a:srgbClr val="979CB8"/>
                </a:solidFill>
              </a:defRPr>
            </a:lvl6pPr>
            <a:lvl7pPr lvl="6" rtl="0">
              <a:spcBef>
                <a:spcPts val="0"/>
              </a:spcBef>
              <a:spcAft>
                <a:spcPts val="0"/>
              </a:spcAft>
              <a:buClr>
                <a:srgbClr val="979CB8"/>
              </a:buClr>
              <a:buSzPts val="2600"/>
              <a:buNone/>
              <a:defRPr>
                <a:solidFill>
                  <a:srgbClr val="979CB8"/>
                </a:solidFill>
              </a:defRPr>
            </a:lvl7pPr>
            <a:lvl8pPr lvl="7" rtl="0">
              <a:spcBef>
                <a:spcPts val="0"/>
              </a:spcBef>
              <a:spcAft>
                <a:spcPts val="0"/>
              </a:spcAft>
              <a:buClr>
                <a:srgbClr val="979CB8"/>
              </a:buClr>
              <a:buSzPts val="2600"/>
              <a:buNone/>
              <a:defRPr>
                <a:solidFill>
                  <a:srgbClr val="979CB8"/>
                </a:solidFill>
              </a:defRPr>
            </a:lvl8pPr>
            <a:lvl9pPr lvl="8" rtl="0">
              <a:spcBef>
                <a:spcPts val="0"/>
              </a:spcBef>
              <a:spcAft>
                <a:spcPts val="0"/>
              </a:spcAft>
              <a:buClr>
                <a:srgbClr val="979CB8"/>
              </a:buClr>
              <a:buSzPts val="2600"/>
              <a:buNone/>
              <a:defRPr>
                <a:solidFill>
                  <a:srgbClr val="979CB8"/>
                </a:solidFill>
              </a:defRPr>
            </a:lvl9pPr>
          </a:lstStyle>
          <a:p/>
        </p:txBody>
      </p:sp>
      <p:sp>
        <p:nvSpPr>
          <p:cNvPr id="41" name="Google Shape;41;p7"/>
          <p:cNvSpPr/>
          <p:nvPr/>
        </p:nvSpPr>
        <p:spPr>
          <a:xfrm>
            <a:off x="3120675" y="1149938"/>
            <a:ext cx="3060325" cy="11494"/>
          </a:xfrm>
          <a:custGeom>
            <a:rect b="b" l="l" r="r" t="t"/>
            <a:pathLst>
              <a:path extrusionOk="0" h="613" w="122413">
                <a:moveTo>
                  <a:pt x="0" y="317"/>
                </a:moveTo>
                <a:cubicBezTo>
                  <a:pt x="40797" y="1117"/>
                  <a:pt x="81609" y="0"/>
                  <a:pt x="122413" y="0"/>
                </a:cubicBezTo>
              </a:path>
            </a:pathLst>
          </a:custGeom>
          <a:noFill/>
          <a:ln cap="flat" cmpd="sng" w="9525">
            <a:solidFill>
              <a:schemeClr val="dk2"/>
            </a:solidFill>
            <a:prstDash val="solid"/>
            <a:round/>
            <a:headEnd len="med" w="med" type="none"/>
            <a:tailEnd len="med" w="med" type="none"/>
          </a:ln>
        </p:spPr>
      </p:sp>
      <p:sp>
        <p:nvSpPr>
          <p:cNvPr id="42" name="Google Shape;42;p7"/>
          <p:cNvSpPr/>
          <p:nvPr/>
        </p:nvSpPr>
        <p:spPr>
          <a:xfrm>
            <a:off x="3068250" y="1183294"/>
            <a:ext cx="3226850" cy="11906"/>
          </a:xfrm>
          <a:custGeom>
            <a:rect b="b" l="l" r="r" t="t"/>
            <a:pathLst>
              <a:path extrusionOk="0" h="635" w="129074">
                <a:moveTo>
                  <a:pt x="0" y="0"/>
                </a:moveTo>
                <a:cubicBezTo>
                  <a:pt x="43025" y="0"/>
                  <a:pt x="86049" y="635"/>
                  <a:pt x="129074" y="635"/>
                </a:cubicBezTo>
              </a:path>
            </a:pathLst>
          </a:custGeom>
          <a:noFill/>
          <a:ln cap="flat" cmpd="sng" w="9525">
            <a:solidFill>
              <a:schemeClr val="dk2"/>
            </a:solidFill>
            <a:prstDash val="solid"/>
            <a:round/>
            <a:headEnd len="med" w="med" type="none"/>
            <a:tailEnd len="med" w="med" type="none"/>
          </a:ln>
        </p:spPr>
      </p:sp>
      <p:sp>
        <p:nvSpPr>
          <p:cNvPr id="43" name="Google Shape;43;p7"/>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4" name="Shape 44"/>
        <p:cNvGrpSpPr/>
        <p:nvPr/>
      </p:nvGrpSpPr>
      <p:grpSpPr>
        <a:xfrm>
          <a:off x="0" y="0"/>
          <a:ext cx="0" cy="0"/>
          <a:chOff x="0" y="0"/>
          <a:chExt cx="0" cy="0"/>
        </a:xfrm>
      </p:grpSpPr>
      <p:sp>
        <p:nvSpPr>
          <p:cNvPr id="45" name="Google Shape;45;p8"/>
          <p:cNvSpPr txBox="1"/>
          <p:nvPr>
            <p:ph type="title"/>
          </p:nvPr>
        </p:nvSpPr>
        <p:spPr>
          <a:xfrm>
            <a:off x="1027950" y="517331"/>
            <a:ext cx="7088100" cy="682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979CB8"/>
              </a:buClr>
              <a:buSzPts val="2600"/>
              <a:buNone/>
              <a:defRPr>
                <a:solidFill>
                  <a:srgbClr val="979CB8"/>
                </a:solidFill>
              </a:defRPr>
            </a:lvl1pPr>
            <a:lvl2pPr lvl="1" rtl="0">
              <a:spcBef>
                <a:spcPts val="0"/>
              </a:spcBef>
              <a:spcAft>
                <a:spcPts val="0"/>
              </a:spcAft>
              <a:buClr>
                <a:srgbClr val="979CB8"/>
              </a:buClr>
              <a:buSzPts val="2600"/>
              <a:buNone/>
              <a:defRPr>
                <a:solidFill>
                  <a:srgbClr val="979CB8"/>
                </a:solidFill>
              </a:defRPr>
            </a:lvl2pPr>
            <a:lvl3pPr lvl="2" rtl="0">
              <a:spcBef>
                <a:spcPts val="0"/>
              </a:spcBef>
              <a:spcAft>
                <a:spcPts val="0"/>
              </a:spcAft>
              <a:buClr>
                <a:srgbClr val="979CB8"/>
              </a:buClr>
              <a:buSzPts val="2600"/>
              <a:buNone/>
              <a:defRPr>
                <a:solidFill>
                  <a:srgbClr val="979CB8"/>
                </a:solidFill>
              </a:defRPr>
            </a:lvl3pPr>
            <a:lvl4pPr lvl="3" rtl="0">
              <a:spcBef>
                <a:spcPts val="0"/>
              </a:spcBef>
              <a:spcAft>
                <a:spcPts val="0"/>
              </a:spcAft>
              <a:buClr>
                <a:srgbClr val="979CB8"/>
              </a:buClr>
              <a:buSzPts val="2600"/>
              <a:buNone/>
              <a:defRPr>
                <a:solidFill>
                  <a:srgbClr val="979CB8"/>
                </a:solidFill>
              </a:defRPr>
            </a:lvl4pPr>
            <a:lvl5pPr lvl="4" rtl="0">
              <a:spcBef>
                <a:spcPts val="0"/>
              </a:spcBef>
              <a:spcAft>
                <a:spcPts val="0"/>
              </a:spcAft>
              <a:buClr>
                <a:srgbClr val="979CB8"/>
              </a:buClr>
              <a:buSzPts val="2600"/>
              <a:buNone/>
              <a:defRPr>
                <a:solidFill>
                  <a:srgbClr val="979CB8"/>
                </a:solidFill>
              </a:defRPr>
            </a:lvl5pPr>
            <a:lvl6pPr lvl="5" rtl="0">
              <a:spcBef>
                <a:spcPts val="0"/>
              </a:spcBef>
              <a:spcAft>
                <a:spcPts val="0"/>
              </a:spcAft>
              <a:buClr>
                <a:srgbClr val="979CB8"/>
              </a:buClr>
              <a:buSzPts val="2600"/>
              <a:buNone/>
              <a:defRPr>
                <a:solidFill>
                  <a:srgbClr val="979CB8"/>
                </a:solidFill>
              </a:defRPr>
            </a:lvl6pPr>
            <a:lvl7pPr lvl="6" rtl="0">
              <a:spcBef>
                <a:spcPts val="0"/>
              </a:spcBef>
              <a:spcAft>
                <a:spcPts val="0"/>
              </a:spcAft>
              <a:buClr>
                <a:srgbClr val="979CB8"/>
              </a:buClr>
              <a:buSzPts val="2600"/>
              <a:buNone/>
              <a:defRPr>
                <a:solidFill>
                  <a:srgbClr val="979CB8"/>
                </a:solidFill>
              </a:defRPr>
            </a:lvl7pPr>
            <a:lvl8pPr lvl="7" rtl="0">
              <a:spcBef>
                <a:spcPts val="0"/>
              </a:spcBef>
              <a:spcAft>
                <a:spcPts val="0"/>
              </a:spcAft>
              <a:buClr>
                <a:srgbClr val="979CB8"/>
              </a:buClr>
              <a:buSzPts val="2600"/>
              <a:buNone/>
              <a:defRPr>
                <a:solidFill>
                  <a:srgbClr val="979CB8"/>
                </a:solidFill>
              </a:defRPr>
            </a:lvl8pPr>
            <a:lvl9pPr lvl="8" rtl="0">
              <a:spcBef>
                <a:spcPts val="0"/>
              </a:spcBef>
              <a:spcAft>
                <a:spcPts val="0"/>
              </a:spcAft>
              <a:buClr>
                <a:srgbClr val="979CB8"/>
              </a:buClr>
              <a:buSzPts val="2600"/>
              <a:buNone/>
              <a:defRPr>
                <a:solidFill>
                  <a:srgbClr val="979CB8"/>
                </a:solidFill>
              </a:defRPr>
            </a:lvl9pPr>
          </a:lstStyle>
          <a:p/>
        </p:txBody>
      </p:sp>
      <p:sp>
        <p:nvSpPr>
          <p:cNvPr id="46" name="Google Shape;46;p8"/>
          <p:cNvSpPr/>
          <p:nvPr/>
        </p:nvSpPr>
        <p:spPr>
          <a:xfrm>
            <a:off x="3120675" y="1149938"/>
            <a:ext cx="3060325" cy="11494"/>
          </a:xfrm>
          <a:custGeom>
            <a:rect b="b" l="l" r="r" t="t"/>
            <a:pathLst>
              <a:path extrusionOk="0" h="613" w="122413">
                <a:moveTo>
                  <a:pt x="0" y="317"/>
                </a:moveTo>
                <a:cubicBezTo>
                  <a:pt x="40797" y="1117"/>
                  <a:pt x="81609" y="0"/>
                  <a:pt x="122413" y="0"/>
                </a:cubicBezTo>
              </a:path>
            </a:pathLst>
          </a:custGeom>
          <a:noFill/>
          <a:ln cap="flat" cmpd="sng" w="9525">
            <a:solidFill>
              <a:schemeClr val="dk2"/>
            </a:solidFill>
            <a:prstDash val="solid"/>
            <a:round/>
            <a:headEnd len="med" w="med" type="none"/>
            <a:tailEnd len="med" w="med" type="none"/>
          </a:ln>
        </p:spPr>
      </p:sp>
      <p:sp>
        <p:nvSpPr>
          <p:cNvPr id="47" name="Google Shape;47;p8"/>
          <p:cNvSpPr/>
          <p:nvPr/>
        </p:nvSpPr>
        <p:spPr>
          <a:xfrm>
            <a:off x="3068250" y="1183294"/>
            <a:ext cx="3226850" cy="11906"/>
          </a:xfrm>
          <a:custGeom>
            <a:rect b="b" l="l" r="r" t="t"/>
            <a:pathLst>
              <a:path extrusionOk="0" h="635" w="129074">
                <a:moveTo>
                  <a:pt x="0" y="0"/>
                </a:moveTo>
                <a:cubicBezTo>
                  <a:pt x="43025" y="0"/>
                  <a:pt x="86049" y="635"/>
                  <a:pt x="129074" y="635"/>
                </a:cubicBezTo>
              </a:path>
            </a:pathLst>
          </a:custGeom>
          <a:noFill/>
          <a:ln cap="flat" cmpd="sng" w="9525">
            <a:solidFill>
              <a:schemeClr val="dk2"/>
            </a:solidFill>
            <a:prstDash val="solid"/>
            <a:round/>
            <a:headEnd len="med" w="med" type="none"/>
            <a:tailEnd len="med" w="med" type="none"/>
          </a:ln>
        </p:spPr>
      </p:sp>
      <p:sp>
        <p:nvSpPr>
          <p:cNvPr id="48" name="Google Shape;48;p8"/>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9"/>
          <p:cNvSpPr txBox="1"/>
          <p:nvPr>
            <p:ph idx="1" type="body"/>
          </p:nvPr>
        </p:nvSpPr>
        <p:spPr>
          <a:xfrm>
            <a:off x="980400" y="4120556"/>
            <a:ext cx="7183200" cy="519600"/>
          </a:xfrm>
          <a:prstGeom prst="rect">
            <a:avLst/>
          </a:prstGeom>
        </p:spPr>
        <p:txBody>
          <a:bodyPr anchorCtr="0" anchor="b" bIns="91425" lIns="91425" spcFirstLastPara="1" rIns="91425" wrap="square" tIns="91425">
            <a:noAutofit/>
          </a:bodyPr>
          <a:lstStyle>
            <a:lvl1pPr indent="-228600" lvl="0" marL="457200" algn="ctr">
              <a:spcBef>
                <a:spcPts val="360"/>
              </a:spcBef>
              <a:spcAft>
                <a:spcPts val="0"/>
              </a:spcAft>
              <a:buClr>
                <a:srgbClr val="979CB8"/>
              </a:buClr>
              <a:buSzPts val="1600"/>
              <a:buNone/>
              <a:defRPr sz="1600">
                <a:solidFill>
                  <a:srgbClr val="979CB8"/>
                </a:solidFill>
              </a:defRPr>
            </a:lvl1pPr>
          </a:lstStyle>
          <a:p/>
        </p:txBody>
      </p:sp>
      <p:sp>
        <p:nvSpPr>
          <p:cNvPr id="51" name="Google Shape;51;p9"/>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lvl1pPr lvl="0">
              <a:buNone/>
              <a:defRPr>
                <a:solidFill>
                  <a:srgbClr val="979CB8"/>
                </a:solidFill>
              </a:defRPr>
            </a:lvl1pPr>
            <a:lvl2pPr lvl="1">
              <a:buNone/>
              <a:defRPr>
                <a:solidFill>
                  <a:srgbClr val="979CB8"/>
                </a:solidFill>
              </a:defRPr>
            </a:lvl2pPr>
            <a:lvl3pPr lvl="2">
              <a:buNone/>
              <a:defRPr>
                <a:solidFill>
                  <a:srgbClr val="979CB8"/>
                </a:solidFill>
              </a:defRPr>
            </a:lvl3pPr>
            <a:lvl4pPr lvl="3">
              <a:buNone/>
              <a:defRPr>
                <a:solidFill>
                  <a:srgbClr val="979CB8"/>
                </a:solidFill>
              </a:defRPr>
            </a:lvl4pPr>
            <a:lvl5pPr lvl="4">
              <a:buNone/>
              <a:defRPr>
                <a:solidFill>
                  <a:srgbClr val="979CB8"/>
                </a:solidFill>
              </a:defRPr>
            </a:lvl5pPr>
            <a:lvl6pPr lvl="5">
              <a:buNone/>
              <a:defRPr>
                <a:solidFill>
                  <a:srgbClr val="979CB8"/>
                </a:solidFill>
              </a:defRPr>
            </a:lvl6pPr>
            <a:lvl7pPr lvl="6">
              <a:buNone/>
              <a:defRPr>
                <a:solidFill>
                  <a:srgbClr val="979CB8"/>
                </a:solidFill>
              </a:defRPr>
            </a:lvl7pPr>
            <a:lvl8pPr lvl="7">
              <a:buNone/>
              <a:defRPr>
                <a:solidFill>
                  <a:srgbClr val="979CB8"/>
                </a:solidFill>
              </a:defRPr>
            </a:lvl8pPr>
            <a:lvl9pPr lvl="8">
              <a:buNone/>
              <a:defRPr>
                <a:solidFill>
                  <a:srgbClr val="979CB8"/>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0"/>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1.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a:blip r:embed="rId1">
            <a:alphaModFix/>
          </a:blip>
          <a:stretch>
            <a:fillRect/>
          </a:stretch>
        </p:blipFill>
        <p:spPr>
          <a:xfrm>
            <a:off x="0" y="0"/>
            <a:ext cx="9144000" cy="5143500"/>
          </a:xfrm>
          <a:prstGeom prst="rect">
            <a:avLst/>
          </a:prstGeom>
          <a:noFill/>
          <a:ln>
            <a:noFill/>
          </a:ln>
        </p:spPr>
      </p:pic>
      <p:sp>
        <p:nvSpPr>
          <p:cNvPr id="7" name="Google Shape;7;p1"/>
          <p:cNvSpPr txBox="1"/>
          <p:nvPr>
            <p:ph type="title"/>
          </p:nvPr>
        </p:nvSpPr>
        <p:spPr>
          <a:xfrm>
            <a:off x="824550" y="593531"/>
            <a:ext cx="7547700" cy="6828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1pPr>
            <a:lvl2pPr lvl="1"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2pPr>
            <a:lvl3pPr lvl="2"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3pPr>
            <a:lvl4pPr lvl="3"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4pPr>
            <a:lvl5pPr lvl="4"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5pPr>
            <a:lvl6pPr lvl="5"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6pPr>
            <a:lvl7pPr lvl="6"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7pPr>
            <a:lvl8pPr lvl="7"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8pPr>
            <a:lvl9pPr lvl="8"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9pPr>
          </a:lstStyle>
          <a:p/>
        </p:txBody>
      </p:sp>
      <p:sp>
        <p:nvSpPr>
          <p:cNvPr id="8" name="Google Shape;8;p1"/>
          <p:cNvSpPr txBox="1"/>
          <p:nvPr>
            <p:ph idx="1" type="body"/>
          </p:nvPr>
        </p:nvSpPr>
        <p:spPr>
          <a:xfrm>
            <a:off x="1070325" y="1438988"/>
            <a:ext cx="7056300" cy="3062100"/>
          </a:xfrm>
          <a:prstGeom prst="rect">
            <a:avLst/>
          </a:prstGeom>
          <a:noFill/>
          <a:ln>
            <a:noFill/>
          </a:ln>
        </p:spPr>
        <p:txBody>
          <a:bodyPr anchorCtr="0" anchor="t" bIns="91425" lIns="91425" spcFirstLastPara="1" rIns="91425" wrap="square" tIns="91425">
            <a:noAutofit/>
          </a:bodyPr>
          <a:lstStyle>
            <a:lvl1pPr indent="-381000" lvl="0" marL="457200">
              <a:spcBef>
                <a:spcPts val="600"/>
              </a:spcBef>
              <a:spcAft>
                <a:spcPts val="0"/>
              </a:spcAft>
              <a:buClr>
                <a:schemeClr val="accent1"/>
              </a:buClr>
              <a:buSzPts val="2400"/>
              <a:buFont typeface="Varela Round"/>
              <a:buChar char="▧"/>
              <a:defRPr sz="2400">
                <a:solidFill>
                  <a:schemeClr val="dk1"/>
                </a:solidFill>
                <a:latin typeface="Varela Round"/>
                <a:ea typeface="Varela Round"/>
                <a:cs typeface="Varela Round"/>
                <a:sym typeface="Varela Round"/>
              </a:defRPr>
            </a:lvl1pPr>
            <a:lvl2pPr indent="-381000" lvl="1" marL="914400">
              <a:spcBef>
                <a:spcPts val="0"/>
              </a:spcBef>
              <a:spcAft>
                <a:spcPts val="0"/>
              </a:spcAft>
              <a:buClr>
                <a:schemeClr val="dk1"/>
              </a:buClr>
              <a:buSzPts val="2400"/>
              <a:buFont typeface="Varela Round"/>
              <a:buChar char="○"/>
              <a:defRPr sz="2400">
                <a:solidFill>
                  <a:schemeClr val="dk1"/>
                </a:solidFill>
                <a:latin typeface="Varela Round"/>
                <a:ea typeface="Varela Round"/>
                <a:cs typeface="Varela Round"/>
                <a:sym typeface="Varela Round"/>
              </a:defRPr>
            </a:lvl2pPr>
            <a:lvl3pPr indent="-381000" lvl="2" marL="1371600">
              <a:spcBef>
                <a:spcPts val="0"/>
              </a:spcBef>
              <a:spcAft>
                <a:spcPts val="0"/>
              </a:spcAft>
              <a:buClr>
                <a:schemeClr val="dk1"/>
              </a:buClr>
              <a:buSzPts val="2400"/>
              <a:buFont typeface="Varela Round"/>
              <a:buChar char="■"/>
              <a:defRPr sz="2400">
                <a:solidFill>
                  <a:schemeClr val="dk1"/>
                </a:solidFill>
                <a:latin typeface="Varela Round"/>
                <a:ea typeface="Varela Round"/>
                <a:cs typeface="Varela Round"/>
                <a:sym typeface="Varela Round"/>
              </a:defRPr>
            </a:lvl3pPr>
            <a:lvl4pPr indent="-381000" lvl="3" marL="1828800">
              <a:spcBef>
                <a:spcPts val="0"/>
              </a:spcBef>
              <a:spcAft>
                <a:spcPts val="0"/>
              </a:spcAft>
              <a:buClr>
                <a:schemeClr val="dk1"/>
              </a:buClr>
              <a:buSzPts val="2400"/>
              <a:buFont typeface="Varela Round"/>
              <a:buChar char="●"/>
              <a:defRPr sz="2400">
                <a:solidFill>
                  <a:schemeClr val="dk1"/>
                </a:solidFill>
                <a:latin typeface="Varela Round"/>
                <a:ea typeface="Varela Round"/>
                <a:cs typeface="Varela Round"/>
                <a:sym typeface="Varela Round"/>
              </a:defRPr>
            </a:lvl4pPr>
            <a:lvl5pPr indent="-381000" lvl="4" marL="2286000">
              <a:spcBef>
                <a:spcPts val="0"/>
              </a:spcBef>
              <a:spcAft>
                <a:spcPts val="0"/>
              </a:spcAft>
              <a:buClr>
                <a:schemeClr val="dk1"/>
              </a:buClr>
              <a:buSzPts val="2400"/>
              <a:buFont typeface="Varela Round"/>
              <a:buChar char="○"/>
              <a:defRPr sz="2400">
                <a:solidFill>
                  <a:schemeClr val="dk1"/>
                </a:solidFill>
                <a:latin typeface="Varela Round"/>
                <a:ea typeface="Varela Round"/>
                <a:cs typeface="Varela Round"/>
                <a:sym typeface="Varela Round"/>
              </a:defRPr>
            </a:lvl5pPr>
            <a:lvl6pPr indent="-381000" lvl="5" marL="2743200">
              <a:spcBef>
                <a:spcPts val="0"/>
              </a:spcBef>
              <a:spcAft>
                <a:spcPts val="0"/>
              </a:spcAft>
              <a:buClr>
                <a:schemeClr val="dk1"/>
              </a:buClr>
              <a:buSzPts val="2400"/>
              <a:buFont typeface="Varela Round"/>
              <a:buChar char="■"/>
              <a:defRPr sz="2400">
                <a:solidFill>
                  <a:schemeClr val="dk1"/>
                </a:solidFill>
                <a:latin typeface="Varela Round"/>
                <a:ea typeface="Varela Round"/>
                <a:cs typeface="Varela Round"/>
                <a:sym typeface="Varela Round"/>
              </a:defRPr>
            </a:lvl6pPr>
            <a:lvl7pPr indent="-381000" lvl="6" marL="3200400">
              <a:spcBef>
                <a:spcPts val="0"/>
              </a:spcBef>
              <a:spcAft>
                <a:spcPts val="0"/>
              </a:spcAft>
              <a:buClr>
                <a:schemeClr val="dk1"/>
              </a:buClr>
              <a:buSzPts val="2400"/>
              <a:buFont typeface="Varela Round"/>
              <a:buChar char="●"/>
              <a:defRPr sz="2400">
                <a:solidFill>
                  <a:schemeClr val="dk1"/>
                </a:solidFill>
                <a:latin typeface="Varela Round"/>
                <a:ea typeface="Varela Round"/>
                <a:cs typeface="Varela Round"/>
                <a:sym typeface="Varela Round"/>
              </a:defRPr>
            </a:lvl7pPr>
            <a:lvl8pPr indent="-381000" lvl="7" marL="3657600">
              <a:spcBef>
                <a:spcPts val="0"/>
              </a:spcBef>
              <a:spcAft>
                <a:spcPts val="0"/>
              </a:spcAft>
              <a:buClr>
                <a:schemeClr val="dk1"/>
              </a:buClr>
              <a:buSzPts val="2400"/>
              <a:buFont typeface="Varela Round"/>
              <a:buChar char="○"/>
              <a:defRPr sz="2400">
                <a:solidFill>
                  <a:schemeClr val="dk1"/>
                </a:solidFill>
                <a:latin typeface="Varela Round"/>
                <a:ea typeface="Varela Round"/>
                <a:cs typeface="Varela Round"/>
                <a:sym typeface="Varela Round"/>
              </a:defRPr>
            </a:lvl8pPr>
            <a:lvl9pPr indent="-381000" lvl="8" marL="4114800">
              <a:spcBef>
                <a:spcPts val="0"/>
              </a:spcBef>
              <a:spcAft>
                <a:spcPts val="0"/>
              </a:spcAft>
              <a:buClr>
                <a:schemeClr val="dk1"/>
              </a:buClr>
              <a:buSzPts val="2400"/>
              <a:buFont typeface="Varela Round"/>
              <a:buChar char="■"/>
              <a:defRPr sz="2400">
                <a:solidFill>
                  <a:schemeClr val="dk1"/>
                </a:solidFill>
                <a:latin typeface="Varela Round"/>
                <a:ea typeface="Varela Round"/>
                <a:cs typeface="Varela Round"/>
                <a:sym typeface="Varela Round"/>
              </a:defRPr>
            </a:lvl9pPr>
          </a:lstStyle>
          <a:p/>
        </p:txBody>
      </p:sp>
      <p:sp>
        <p:nvSpPr>
          <p:cNvPr id="9" name="Google Shape;9;p1"/>
          <p:cNvSpPr txBox="1"/>
          <p:nvPr>
            <p:ph idx="12" type="sldNum"/>
          </p:nvPr>
        </p:nvSpPr>
        <p:spPr>
          <a:xfrm>
            <a:off x="4348076" y="4726751"/>
            <a:ext cx="548700" cy="299100"/>
          </a:xfrm>
          <a:prstGeom prst="rect">
            <a:avLst/>
          </a:prstGeom>
          <a:noFill/>
          <a:ln>
            <a:noFill/>
          </a:ln>
        </p:spPr>
        <p:txBody>
          <a:bodyPr anchorCtr="0" anchor="t" bIns="91425" lIns="91425" spcFirstLastPara="1" rIns="91425" wrap="square" tIns="91425">
            <a:noAutofit/>
          </a:bodyPr>
          <a:lstStyle>
            <a:lvl1pPr lvl="0" algn="ctr">
              <a:buNone/>
              <a:defRPr sz="1300">
                <a:solidFill>
                  <a:schemeClr val="dk2"/>
                </a:solidFill>
                <a:latin typeface="Shadows Into Light"/>
                <a:ea typeface="Shadows Into Light"/>
                <a:cs typeface="Shadows Into Light"/>
                <a:sym typeface="Shadows Into Light"/>
              </a:defRPr>
            </a:lvl1pPr>
            <a:lvl2pPr lvl="1" algn="ctr">
              <a:buNone/>
              <a:defRPr sz="1300">
                <a:solidFill>
                  <a:schemeClr val="dk2"/>
                </a:solidFill>
                <a:latin typeface="Shadows Into Light"/>
                <a:ea typeface="Shadows Into Light"/>
                <a:cs typeface="Shadows Into Light"/>
                <a:sym typeface="Shadows Into Light"/>
              </a:defRPr>
            </a:lvl2pPr>
            <a:lvl3pPr lvl="2" algn="ctr">
              <a:buNone/>
              <a:defRPr sz="1300">
                <a:solidFill>
                  <a:schemeClr val="dk2"/>
                </a:solidFill>
                <a:latin typeface="Shadows Into Light"/>
                <a:ea typeface="Shadows Into Light"/>
                <a:cs typeface="Shadows Into Light"/>
                <a:sym typeface="Shadows Into Light"/>
              </a:defRPr>
            </a:lvl3pPr>
            <a:lvl4pPr lvl="3" algn="ctr">
              <a:buNone/>
              <a:defRPr sz="1300">
                <a:solidFill>
                  <a:schemeClr val="dk2"/>
                </a:solidFill>
                <a:latin typeface="Shadows Into Light"/>
                <a:ea typeface="Shadows Into Light"/>
                <a:cs typeface="Shadows Into Light"/>
                <a:sym typeface="Shadows Into Light"/>
              </a:defRPr>
            </a:lvl4pPr>
            <a:lvl5pPr lvl="4" algn="ctr">
              <a:buNone/>
              <a:defRPr sz="1300">
                <a:solidFill>
                  <a:schemeClr val="dk2"/>
                </a:solidFill>
                <a:latin typeface="Shadows Into Light"/>
                <a:ea typeface="Shadows Into Light"/>
                <a:cs typeface="Shadows Into Light"/>
                <a:sym typeface="Shadows Into Light"/>
              </a:defRPr>
            </a:lvl5pPr>
            <a:lvl6pPr lvl="5" algn="ctr">
              <a:buNone/>
              <a:defRPr sz="1300">
                <a:solidFill>
                  <a:schemeClr val="dk2"/>
                </a:solidFill>
                <a:latin typeface="Shadows Into Light"/>
                <a:ea typeface="Shadows Into Light"/>
                <a:cs typeface="Shadows Into Light"/>
                <a:sym typeface="Shadows Into Light"/>
              </a:defRPr>
            </a:lvl6pPr>
            <a:lvl7pPr lvl="6" algn="ctr">
              <a:buNone/>
              <a:defRPr sz="1300">
                <a:solidFill>
                  <a:schemeClr val="dk2"/>
                </a:solidFill>
                <a:latin typeface="Shadows Into Light"/>
                <a:ea typeface="Shadows Into Light"/>
                <a:cs typeface="Shadows Into Light"/>
                <a:sym typeface="Shadows Into Light"/>
              </a:defRPr>
            </a:lvl7pPr>
            <a:lvl8pPr lvl="7" algn="ctr">
              <a:buNone/>
              <a:defRPr sz="1300">
                <a:solidFill>
                  <a:schemeClr val="dk2"/>
                </a:solidFill>
                <a:latin typeface="Shadows Into Light"/>
                <a:ea typeface="Shadows Into Light"/>
                <a:cs typeface="Shadows Into Light"/>
                <a:sym typeface="Shadows Into Light"/>
              </a:defRPr>
            </a:lvl8pPr>
            <a:lvl9pPr lvl="8" algn="ctr">
              <a:buNone/>
              <a:defRPr sz="1300">
                <a:solidFill>
                  <a:schemeClr val="dk2"/>
                </a:solidFill>
                <a:latin typeface="Shadows Into Light"/>
                <a:ea typeface="Shadows Into Light"/>
                <a:cs typeface="Shadows Into Light"/>
                <a:sym typeface="Shadows Into Light"/>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10.jpg"/><Relationship Id="rId5" Type="http://schemas.openxmlformats.org/officeDocument/2006/relationships/image" Target="../media/image3.png"/><Relationship Id="rId6"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1.png"/><Relationship Id="rId4" Type="http://schemas.openxmlformats.org/officeDocument/2006/relationships/image" Target="../media/image12.png"/><Relationship Id="rId5"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 Id="rId3" Type="http://schemas.openxmlformats.org/officeDocument/2006/relationships/image" Target="../media/image14.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1.png"/><Relationship Id="rId4" Type="http://schemas.openxmlformats.org/officeDocument/2006/relationships/image" Target="../media/image12.png"/><Relationship Id="rId5"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1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18.png"/><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hyperlink" Target="http://www.slidescarnival.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1"/>
          <p:cNvSpPr txBox="1"/>
          <p:nvPr>
            <p:ph type="ctrTitle"/>
          </p:nvPr>
        </p:nvSpPr>
        <p:spPr>
          <a:xfrm>
            <a:off x="1279525" y="1991825"/>
            <a:ext cx="62157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900"/>
              <a:t>POVs and Experience </a:t>
            </a:r>
            <a:r>
              <a:rPr lang="en" sz="3900"/>
              <a:t>Prototypes</a:t>
            </a:r>
            <a:r>
              <a:rPr lang="en" sz="3900"/>
              <a:t> for Hybrid Collaboration</a:t>
            </a:r>
            <a:endParaRPr sz="3900"/>
          </a:p>
        </p:txBody>
      </p:sp>
      <p:sp>
        <p:nvSpPr>
          <p:cNvPr id="59" name="Google Shape;59;p11"/>
          <p:cNvSpPr/>
          <p:nvPr/>
        </p:nvSpPr>
        <p:spPr>
          <a:xfrm rot="-3774511">
            <a:off x="2588275" y="1038066"/>
            <a:ext cx="316447" cy="1133981"/>
          </a:xfrm>
          <a:custGeom>
            <a:rect b="b" l="l" r="r" t="t"/>
            <a:pathLst>
              <a:path extrusionOk="0" h="89819" w="30959">
                <a:moveTo>
                  <a:pt x="0" y="0"/>
                </a:moveTo>
                <a:cubicBezTo>
                  <a:pt x="5134" y="6918"/>
                  <a:pt x="29561" y="26535"/>
                  <a:pt x="30804" y="41505"/>
                </a:cubicBezTo>
                <a:cubicBezTo>
                  <a:pt x="32047" y="56475"/>
                  <a:pt x="11349" y="81767"/>
                  <a:pt x="7458" y="89819"/>
                </a:cubicBezTo>
              </a:path>
            </a:pathLst>
          </a:custGeom>
          <a:noFill/>
          <a:ln cap="flat" cmpd="sng" w="9525">
            <a:solidFill>
              <a:srgbClr val="FFFFFF"/>
            </a:solidFill>
            <a:prstDash val="dash"/>
            <a:round/>
            <a:headEnd len="med" w="med" type="none"/>
            <a:tailEnd len="med" w="med" type="stealth"/>
          </a:ln>
        </p:spPr>
      </p:sp>
      <p:sp>
        <p:nvSpPr>
          <p:cNvPr id="60" name="Google Shape;60;p11"/>
          <p:cNvSpPr/>
          <p:nvPr/>
        </p:nvSpPr>
        <p:spPr>
          <a:xfrm>
            <a:off x="2496775" y="3413119"/>
            <a:ext cx="3153375" cy="25875"/>
          </a:xfrm>
          <a:custGeom>
            <a:rect b="b" l="l" r="r" t="t"/>
            <a:pathLst>
              <a:path extrusionOk="0" h="1380" w="126135">
                <a:moveTo>
                  <a:pt x="0" y="973"/>
                </a:moveTo>
                <a:cubicBezTo>
                  <a:pt x="29075" y="973"/>
                  <a:pt x="58158" y="273"/>
                  <a:pt x="87224" y="973"/>
                </a:cubicBezTo>
                <a:cubicBezTo>
                  <a:pt x="100195" y="1285"/>
                  <a:pt x="113312" y="1974"/>
                  <a:pt x="126135" y="0"/>
                </a:cubicBezTo>
              </a:path>
            </a:pathLst>
          </a:custGeom>
          <a:noFill/>
          <a:ln cap="flat" cmpd="sng" w="9525">
            <a:solidFill>
              <a:srgbClr val="FFFFFF"/>
            </a:solidFill>
            <a:prstDash val="solid"/>
            <a:round/>
            <a:headEnd len="med" w="med" type="none"/>
            <a:tailEnd len="med" w="med" type="none"/>
          </a:ln>
        </p:spPr>
      </p:sp>
      <p:sp>
        <p:nvSpPr>
          <p:cNvPr id="61" name="Google Shape;61;p11"/>
          <p:cNvSpPr/>
          <p:nvPr/>
        </p:nvSpPr>
        <p:spPr>
          <a:xfrm>
            <a:off x="2423800" y="3448933"/>
            <a:ext cx="3177700" cy="31069"/>
          </a:xfrm>
          <a:custGeom>
            <a:rect b="b" l="l" r="r" t="t"/>
            <a:pathLst>
              <a:path extrusionOk="0" h="1657" w="127108">
                <a:moveTo>
                  <a:pt x="0" y="1657"/>
                </a:moveTo>
                <a:cubicBezTo>
                  <a:pt x="42250" y="-1532"/>
                  <a:pt x="84738" y="1008"/>
                  <a:pt x="127108" y="1008"/>
                </a:cubicBezTo>
              </a:path>
            </a:pathLst>
          </a:custGeom>
          <a:noFill/>
          <a:ln cap="flat" cmpd="sng" w="9525">
            <a:solidFill>
              <a:srgbClr val="FFFFFF"/>
            </a:solidFill>
            <a:prstDash val="solid"/>
            <a:round/>
            <a:headEnd len="med" w="med" type="none"/>
            <a:tailEnd len="med" w="med" type="none"/>
          </a:ln>
        </p:spPr>
      </p:sp>
      <p:cxnSp>
        <p:nvCxnSpPr>
          <p:cNvPr id="62" name="Google Shape;62;p11"/>
          <p:cNvCxnSpPr/>
          <p:nvPr/>
        </p:nvCxnSpPr>
        <p:spPr>
          <a:xfrm flipH="1" rot="10800000">
            <a:off x="4122113" y="1287425"/>
            <a:ext cx="291900" cy="407100"/>
          </a:xfrm>
          <a:prstGeom prst="straightConnector1">
            <a:avLst/>
          </a:prstGeom>
          <a:noFill/>
          <a:ln cap="flat" cmpd="sng" w="9525">
            <a:solidFill>
              <a:srgbClr val="FFFFFF"/>
            </a:solidFill>
            <a:prstDash val="dash"/>
            <a:round/>
            <a:headEnd len="med" w="med" type="stealth"/>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51" name="Shape 151"/>
        <p:cNvGrpSpPr/>
        <p:nvPr/>
      </p:nvGrpSpPr>
      <p:grpSpPr>
        <a:xfrm>
          <a:off x="0" y="0"/>
          <a:ext cx="0" cy="0"/>
          <a:chOff x="0" y="0"/>
          <a:chExt cx="0" cy="0"/>
        </a:xfrm>
      </p:grpSpPr>
      <p:sp>
        <p:nvSpPr>
          <p:cNvPr id="152" name="Google Shape;152;p20"/>
          <p:cNvSpPr txBox="1"/>
          <p:nvPr>
            <p:ph type="ctrTitle"/>
          </p:nvPr>
        </p:nvSpPr>
        <p:spPr>
          <a:xfrm>
            <a:off x="1700875" y="1818032"/>
            <a:ext cx="58431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Revised POVs and HMWs</a:t>
            </a:r>
            <a:endParaRPr/>
          </a:p>
        </p:txBody>
      </p:sp>
      <p:sp>
        <p:nvSpPr>
          <p:cNvPr id="153" name="Google Shape;153;p20"/>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1"/>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59" name="Google Shape;159;p21"/>
          <p:cNvSpPr txBox="1"/>
          <p:nvPr/>
        </p:nvSpPr>
        <p:spPr>
          <a:xfrm>
            <a:off x="1195375" y="1261825"/>
            <a:ext cx="6854100" cy="31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300">
                <a:solidFill>
                  <a:schemeClr val="accent4"/>
                </a:solidFill>
                <a:latin typeface="Varela Round"/>
                <a:ea typeface="Varela Round"/>
                <a:cs typeface="Varela Round"/>
                <a:sym typeface="Varela Round"/>
              </a:rPr>
              <a:t>We met</a:t>
            </a:r>
            <a:r>
              <a:rPr lang="en" sz="1300">
                <a:solidFill>
                  <a:schemeClr val="dk1"/>
                </a:solidFill>
                <a:latin typeface="Varela Round"/>
                <a:ea typeface="Varela Round"/>
                <a:cs typeface="Varela Round"/>
                <a:sym typeface="Varela Round"/>
              </a:rPr>
              <a:t> Tracy, a PhD candidate in Consumer Behavior at Washington University whose entire lab moved online due to the pandemic. </a:t>
            </a:r>
            <a:endParaRPr sz="1300">
              <a:solidFill>
                <a:schemeClr val="dk1"/>
              </a:solidFill>
              <a:latin typeface="Varela Round"/>
              <a:ea typeface="Varela Round"/>
              <a:cs typeface="Varela Round"/>
              <a:sym typeface="Varela Round"/>
            </a:endParaRPr>
          </a:p>
          <a:p>
            <a:pPr indent="0" lvl="0" marL="0" rtl="0" algn="l">
              <a:lnSpc>
                <a:spcPct val="115000"/>
              </a:lnSpc>
              <a:spcBef>
                <a:spcPts val="0"/>
              </a:spcBef>
              <a:spcAft>
                <a:spcPts val="0"/>
              </a:spcAft>
              <a:buNone/>
            </a:pPr>
            <a:r>
              <a:t/>
            </a:r>
            <a:endParaRPr b="1" sz="1300">
              <a:solidFill>
                <a:schemeClr val="accent4"/>
              </a:solidFill>
              <a:latin typeface="Varela Round"/>
              <a:ea typeface="Varela Round"/>
              <a:cs typeface="Varela Round"/>
              <a:sym typeface="Varela Round"/>
            </a:endParaRPr>
          </a:p>
          <a:p>
            <a:pPr indent="0" lvl="0" marL="0" rtl="0" algn="l">
              <a:lnSpc>
                <a:spcPct val="115000"/>
              </a:lnSpc>
              <a:spcBef>
                <a:spcPts val="0"/>
              </a:spcBef>
              <a:spcAft>
                <a:spcPts val="0"/>
              </a:spcAft>
              <a:buNone/>
            </a:pPr>
            <a:r>
              <a:rPr b="1" lang="en" sz="1300">
                <a:solidFill>
                  <a:schemeClr val="accent4"/>
                </a:solidFill>
                <a:latin typeface="Varela Round"/>
                <a:ea typeface="Varela Round"/>
                <a:cs typeface="Varela Round"/>
                <a:sym typeface="Varela Round"/>
              </a:rPr>
              <a:t>We were surprised to notice that</a:t>
            </a:r>
            <a:r>
              <a:rPr lang="en" sz="1300">
                <a:solidFill>
                  <a:schemeClr val="dk1"/>
                </a:solidFill>
                <a:latin typeface="Varela Round"/>
                <a:ea typeface="Varela Round"/>
                <a:cs typeface="Varela Round"/>
                <a:sym typeface="Varela Round"/>
              </a:rPr>
              <a:t> despite Tracy’s reluctance to socialize with colleagues before the pandemic, her bonds actually improved in quality and quantity due to attending online social events with her labmates. </a:t>
            </a:r>
            <a:endParaRPr sz="1300">
              <a:solidFill>
                <a:schemeClr val="dk1"/>
              </a:solidFill>
              <a:latin typeface="Varela Round"/>
              <a:ea typeface="Varela Round"/>
              <a:cs typeface="Varela Round"/>
              <a:sym typeface="Varela Round"/>
            </a:endParaRPr>
          </a:p>
          <a:p>
            <a:pPr indent="0" lvl="0" marL="0" rtl="0" algn="l">
              <a:lnSpc>
                <a:spcPct val="115000"/>
              </a:lnSpc>
              <a:spcBef>
                <a:spcPts val="0"/>
              </a:spcBef>
              <a:spcAft>
                <a:spcPts val="0"/>
              </a:spcAft>
              <a:buNone/>
            </a:pPr>
            <a:r>
              <a:t/>
            </a:r>
            <a:endParaRPr b="1" sz="1300">
              <a:solidFill>
                <a:schemeClr val="accent4"/>
              </a:solidFill>
              <a:latin typeface="Varela Round"/>
              <a:ea typeface="Varela Round"/>
              <a:cs typeface="Varela Round"/>
              <a:sym typeface="Varela Round"/>
            </a:endParaRPr>
          </a:p>
          <a:p>
            <a:pPr indent="0" lvl="0" marL="0" rtl="0" algn="l">
              <a:lnSpc>
                <a:spcPct val="115000"/>
              </a:lnSpc>
              <a:spcBef>
                <a:spcPts val="0"/>
              </a:spcBef>
              <a:spcAft>
                <a:spcPts val="0"/>
              </a:spcAft>
              <a:buNone/>
            </a:pPr>
            <a:r>
              <a:rPr b="1" lang="en" sz="1300">
                <a:solidFill>
                  <a:schemeClr val="accent4"/>
                </a:solidFill>
                <a:latin typeface="Varela Round"/>
                <a:ea typeface="Varela Round"/>
                <a:cs typeface="Varela Round"/>
                <a:sym typeface="Varela Round"/>
              </a:rPr>
              <a:t>We wonder</a:t>
            </a:r>
            <a:r>
              <a:rPr lang="en" sz="1300">
                <a:solidFill>
                  <a:schemeClr val="dk1"/>
                </a:solidFill>
                <a:latin typeface="Varela Round"/>
                <a:ea typeface="Varela Round"/>
                <a:cs typeface="Varela Round"/>
                <a:sym typeface="Varela Round"/>
              </a:rPr>
              <a:t> if Tracy feels she has formed better social bonds due to the more accessible nature of online social events. </a:t>
            </a:r>
            <a:endParaRPr sz="1300">
              <a:solidFill>
                <a:schemeClr val="dk1"/>
              </a:solidFill>
              <a:latin typeface="Varela Round"/>
              <a:ea typeface="Varela Round"/>
              <a:cs typeface="Varela Round"/>
              <a:sym typeface="Varela Round"/>
            </a:endParaRPr>
          </a:p>
          <a:p>
            <a:pPr indent="0" lvl="0" marL="0" rtl="0" algn="l">
              <a:lnSpc>
                <a:spcPct val="115000"/>
              </a:lnSpc>
              <a:spcBef>
                <a:spcPts val="0"/>
              </a:spcBef>
              <a:spcAft>
                <a:spcPts val="0"/>
              </a:spcAft>
              <a:buNone/>
            </a:pPr>
            <a:r>
              <a:t/>
            </a:r>
            <a:endParaRPr b="1" sz="1300">
              <a:solidFill>
                <a:schemeClr val="accent4"/>
              </a:solidFill>
              <a:latin typeface="Varela Round"/>
              <a:ea typeface="Varela Round"/>
              <a:cs typeface="Varela Round"/>
              <a:sym typeface="Varela Round"/>
            </a:endParaRPr>
          </a:p>
          <a:p>
            <a:pPr indent="0" lvl="0" marL="0" rtl="0" algn="l">
              <a:lnSpc>
                <a:spcPct val="115000"/>
              </a:lnSpc>
              <a:spcBef>
                <a:spcPts val="0"/>
              </a:spcBef>
              <a:spcAft>
                <a:spcPts val="0"/>
              </a:spcAft>
              <a:buNone/>
            </a:pPr>
            <a:r>
              <a:rPr b="1" lang="en" sz="1300">
                <a:solidFill>
                  <a:schemeClr val="accent4"/>
                </a:solidFill>
                <a:latin typeface="Varela Round"/>
                <a:ea typeface="Varela Round"/>
                <a:cs typeface="Varela Round"/>
                <a:sym typeface="Varela Round"/>
              </a:rPr>
              <a:t>It would be game-changing to</a:t>
            </a:r>
            <a:r>
              <a:rPr lang="en" sz="1300">
                <a:solidFill>
                  <a:schemeClr val="dk1"/>
                </a:solidFill>
                <a:latin typeface="Varela Round"/>
                <a:ea typeface="Varela Round"/>
                <a:cs typeface="Varela Round"/>
                <a:sym typeface="Varela Round"/>
              </a:rPr>
              <a:t> utilize technology to create possibilities and remove restrictive barriers to social bonding within collaborative teams.</a:t>
            </a:r>
            <a:endParaRPr sz="1300">
              <a:solidFill>
                <a:schemeClr val="dk1"/>
              </a:solidFill>
              <a:latin typeface="Varela Round"/>
              <a:ea typeface="Varela Round"/>
              <a:cs typeface="Varela Round"/>
              <a:sym typeface="Varela Round"/>
            </a:endParaRPr>
          </a:p>
          <a:p>
            <a:pPr indent="0" lvl="0" marL="0" rtl="0" algn="l">
              <a:lnSpc>
                <a:spcPct val="115000"/>
              </a:lnSpc>
              <a:spcBef>
                <a:spcPts val="0"/>
              </a:spcBef>
              <a:spcAft>
                <a:spcPts val="0"/>
              </a:spcAft>
              <a:buNone/>
            </a:pPr>
            <a:r>
              <a:t/>
            </a:r>
            <a:endParaRPr b="1">
              <a:solidFill>
                <a:schemeClr val="accent4"/>
              </a:solidFill>
              <a:latin typeface="Shadows Into Light"/>
              <a:ea typeface="Shadows Into Light"/>
              <a:cs typeface="Shadows Into Light"/>
              <a:sym typeface="Shadows Into Light"/>
            </a:endParaRPr>
          </a:p>
        </p:txBody>
      </p:sp>
      <p:sp>
        <p:nvSpPr>
          <p:cNvPr id="160" name="Google Shape;160;p21"/>
          <p:cNvSpPr txBox="1"/>
          <p:nvPr>
            <p:ph idx="4294967295" type="title"/>
          </p:nvPr>
        </p:nvSpPr>
        <p:spPr>
          <a:xfrm>
            <a:off x="773475" y="579031"/>
            <a:ext cx="7088100" cy="682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POV 1</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2"/>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66" name="Google Shape;166;p22"/>
          <p:cNvSpPr txBox="1"/>
          <p:nvPr/>
        </p:nvSpPr>
        <p:spPr>
          <a:xfrm>
            <a:off x="1263925" y="1303225"/>
            <a:ext cx="6666000" cy="2916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300">
                <a:solidFill>
                  <a:schemeClr val="accent4"/>
                </a:solidFill>
                <a:latin typeface="Varela Round"/>
                <a:ea typeface="Varela Round"/>
                <a:cs typeface="Varela Round"/>
                <a:sym typeface="Varela Round"/>
              </a:rPr>
              <a:t>We met</a:t>
            </a:r>
            <a:r>
              <a:rPr lang="en" sz="1300">
                <a:solidFill>
                  <a:schemeClr val="dk1"/>
                </a:solidFill>
                <a:latin typeface="Varela Round"/>
                <a:ea typeface="Varela Round"/>
                <a:cs typeface="Varela Round"/>
                <a:sym typeface="Varela Round"/>
              </a:rPr>
              <a:t> Soren, a co-instructor of the Stanford LDT Master’s Program and peer collaboration researcher. </a:t>
            </a:r>
            <a:endParaRPr sz="1300">
              <a:solidFill>
                <a:schemeClr val="dk1"/>
              </a:solidFill>
              <a:latin typeface="Varela Round"/>
              <a:ea typeface="Varela Round"/>
              <a:cs typeface="Varela Round"/>
              <a:sym typeface="Varela Round"/>
            </a:endParaRPr>
          </a:p>
          <a:p>
            <a:pPr indent="0" lvl="0" marL="0" rtl="0" algn="l">
              <a:lnSpc>
                <a:spcPct val="115000"/>
              </a:lnSpc>
              <a:spcBef>
                <a:spcPts val="0"/>
              </a:spcBef>
              <a:spcAft>
                <a:spcPts val="0"/>
              </a:spcAft>
              <a:buNone/>
            </a:pPr>
            <a:r>
              <a:t/>
            </a:r>
            <a:endParaRPr b="1" sz="1300">
              <a:solidFill>
                <a:schemeClr val="accent4"/>
              </a:solidFill>
              <a:latin typeface="Varela Round"/>
              <a:ea typeface="Varela Round"/>
              <a:cs typeface="Varela Round"/>
              <a:sym typeface="Varela Round"/>
            </a:endParaRPr>
          </a:p>
          <a:p>
            <a:pPr indent="0" lvl="0" marL="0" rtl="0" algn="l">
              <a:lnSpc>
                <a:spcPct val="115000"/>
              </a:lnSpc>
              <a:spcBef>
                <a:spcPts val="0"/>
              </a:spcBef>
              <a:spcAft>
                <a:spcPts val="0"/>
              </a:spcAft>
              <a:buNone/>
            </a:pPr>
            <a:r>
              <a:rPr b="1" lang="en" sz="1300">
                <a:solidFill>
                  <a:schemeClr val="accent4"/>
                </a:solidFill>
                <a:latin typeface="Varela Round"/>
                <a:ea typeface="Varela Round"/>
                <a:cs typeface="Varela Round"/>
                <a:sym typeface="Varela Round"/>
              </a:rPr>
              <a:t>We were surprised to notice that</a:t>
            </a:r>
            <a:r>
              <a:rPr lang="en" sz="1300">
                <a:solidFill>
                  <a:schemeClr val="dk1"/>
                </a:solidFill>
                <a:latin typeface="Varela Round"/>
                <a:ea typeface="Varela Round"/>
                <a:cs typeface="Varela Round"/>
                <a:sym typeface="Varela Round"/>
              </a:rPr>
              <a:t> despite Soren’s expertise in facilitating in-person student collaboration, he does not always implement this knowledge in online collaborative settings due to the more invasive nature of monitoring. </a:t>
            </a:r>
            <a:endParaRPr sz="1300">
              <a:solidFill>
                <a:schemeClr val="dk1"/>
              </a:solidFill>
              <a:latin typeface="Varela Round"/>
              <a:ea typeface="Varela Round"/>
              <a:cs typeface="Varela Round"/>
              <a:sym typeface="Varela Round"/>
            </a:endParaRPr>
          </a:p>
          <a:p>
            <a:pPr indent="0" lvl="0" marL="0" rtl="0" algn="l">
              <a:lnSpc>
                <a:spcPct val="115000"/>
              </a:lnSpc>
              <a:spcBef>
                <a:spcPts val="0"/>
              </a:spcBef>
              <a:spcAft>
                <a:spcPts val="0"/>
              </a:spcAft>
              <a:buNone/>
            </a:pPr>
            <a:r>
              <a:t/>
            </a:r>
            <a:endParaRPr b="1" sz="1300">
              <a:solidFill>
                <a:schemeClr val="accent4"/>
              </a:solidFill>
              <a:latin typeface="Varela Round"/>
              <a:ea typeface="Varela Round"/>
              <a:cs typeface="Varela Round"/>
              <a:sym typeface="Varela Round"/>
            </a:endParaRPr>
          </a:p>
          <a:p>
            <a:pPr indent="0" lvl="0" marL="0" rtl="0" algn="l">
              <a:lnSpc>
                <a:spcPct val="115000"/>
              </a:lnSpc>
              <a:spcBef>
                <a:spcPts val="0"/>
              </a:spcBef>
              <a:spcAft>
                <a:spcPts val="0"/>
              </a:spcAft>
              <a:buNone/>
            </a:pPr>
            <a:r>
              <a:rPr b="1" lang="en" sz="1300">
                <a:solidFill>
                  <a:schemeClr val="accent4"/>
                </a:solidFill>
                <a:latin typeface="Varela Round"/>
                <a:ea typeface="Varela Round"/>
                <a:cs typeface="Varela Round"/>
                <a:sym typeface="Varela Round"/>
              </a:rPr>
              <a:t>We wonder if this means</a:t>
            </a:r>
            <a:r>
              <a:rPr lang="en" sz="1300">
                <a:solidFill>
                  <a:schemeClr val="dk1"/>
                </a:solidFill>
                <a:latin typeface="Varela Round"/>
                <a:ea typeface="Varela Round"/>
                <a:cs typeface="Varela Round"/>
                <a:sym typeface="Varela Round"/>
              </a:rPr>
              <a:t> he does not feel invited to engage in best monitoring practices in online settings. </a:t>
            </a:r>
            <a:endParaRPr sz="1300">
              <a:solidFill>
                <a:schemeClr val="dk1"/>
              </a:solidFill>
              <a:latin typeface="Varela Round"/>
              <a:ea typeface="Varela Round"/>
              <a:cs typeface="Varela Round"/>
              <a:sym typeface="Varela Round"/>
            </a:endParaRPr>
          </a:p>
          <a:p>
            <a:pPr indent="0" lvl="0" marL="0" rtl="0" algn="l">
              <a:lnSpc>
                <a:spcPct val="115000"/>
              </a:lnSpc>
              <a:spcBef>
                <a:spcPts val="0"/>
              </a:spcBef>
              <a:spcAft>
                <a:spcPts val="0"/>
              </a:spcAft>
              <a:buNone/>
            </a:pPr>
            <a:r>
              <a:t/>
            </a:r>
            <a:endParaRPr b="1" sz="1300">
              <a:solidFill>
                <a:schemeClr val="accent4"/>
              </a:solidFill>
              <a:latin typeface="Varela Round"/>
              <a:ea typeface="Varela Round"/>
              <a:cs typeface="Varela Round"/>
              <a:sym typeface="Varela Round"/>
            </a:endParaRPr>
          </a:p>
          <a:p>
            <a:pPr indent="0" lvl="0" marL="0" rtl="0" algn="l">
              <a:lnSpc>
                <a:spcPct val="115000"/>
              </a:lnSpc>
              <a:spcBef>
                <a:spcPts val="0"/>
              </a:spcBef>
              <a:spcAft>
                <a:spcPts val="0"/>
              </a:spcAft>
              <a:buNone/>
            </a:pPr>
            <a:r>
              <a:rPr b="1" lang="en" sz="1300">
                <a:solidFill>
                  <a:schemeClr val="accent4"/>
                </a:solidFill>
                <a:latin typeface="Varela Round"/>
                <a:ea typeface="Varela Round"/>
                <a:cs typeface="Varela Round"/>
                <a:sym typeface="Varela Round"/>
              </a:rPr>
              <a:t>It would be game-changing to explore</a:t>
            </a:r>
            <a:r>
              <a:rPr lang="en" sz="1300">
                <a:solidFill>
                  <a:schemeClr val="dk1"/>
                </a:solidFill>
                <a:latin typeface="Varela Round"/>
                <a:ea typeface="Varela Round"/>
                <a:cs typeface="Varela Round"/>
                <a:sym typeface="Varela Round"/>
              </a:rPr>
              <a:t> how the more authentic feeling of monitoring in-person collaboration can be transferred to hybrid and online settings.</a:t>
            </a:r>
            <a:endParaRPr sz="1300">
              <a:solidFill>
                <a:schemeClr val="dk1"/>
              </a:solidFill>
              <a:latin typeface="Varela Round"/>
              <a:ea typeface="Varela Round"/>
              <a:cs typeface="Varela Round"/>
              <a:sym typeface="Varela Round"/>
            </a:endParaRPr>
          </a:p>
        </p:txBody>
      </p:sp>
      <p:sp>
        <p:nvSpPr>
          <p:cNvPr id="167" name="Google Shape;167;p22"/>
          <p:cNvSpPr txBox="1"/>
          <p:nvPr>
            <p:ph idx="4294967295" type="title"/>
          </p:nvPr>
        </p:nvSpPr>
        <p:spPr>
          <a:xfrm>
            <a:off x="773475" y="579031"/>
            <a:ext cx="7088100" cy="682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POV 2</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3"/>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73" name="Google Shape;173;p23"/>
          <p:cNvSpPr txBox="1"/>
          <p:nvPr/>
        </p:nvSpPr>
        <p:spPr>
          <a:xfrm>
            <a:off x="1129500" y="1174500"/>
            <a:ext cx="6885000" cy="3606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300">
                <a:solidFill>
                  <a:schemeClr val="accent4"/>
                </a:solidFill>
                <a:latin typeface="Varela Round"/>
                <a:ea typeface="Varela Round"/>
                <a:cs typeface="Varela Round"/>
                <a:sym typeface="Varela Round"/>
              </a:rPr>
              <a:t>We met</a:t>
            </a:r>
            <a:r>
              <a:rPr lang="en" sz="1300">
                <a:solidFill>
                  <a:schemeClr val="dk1"/>
                </a:solidFill>
                <a:latin typeface="Varela Round"/>
                <a:ea typeface="Varela Round"/>
                <a:cs typeface="Varela Round"/>
                <a:sym typeface="Varela Round"/>
              </a:rPr>
              <a:t> Erika, an ear training professor at Stanford who is averse to using technology in her classroom and adapts her lesson plans based on real-time visual cues from students. </a:t>
            </a:r>
            <a:endParaRPr sz="1300">
              <a:solidFill>
                <a:schemeClr val="dk1"/>
              </a:solidFill>
              <a:latin typeface="Varela Round"/>
              <a:ea typeface="Varela Round"/>
              <a:cs typeface="Varela Round"/>
              <a:sym typeface="Varela Round"/>
            </a:endParaRPr>
          </a:p>
          <a:p>
            <a:pPr indent="0" lvl="0" marL="0" rtl="0" algn="l">
              <a:lnSpc>
                <a:spcPct val="115000"/>
              </a:lnSpc>
              <a:spcBef>
                <a:spcPts val="0"/>
              </a:spcBef>
              <a:spcAft>
                <a:spcPts val="0"/>
              </a:spcAft>
              <a:buNone/>
            </a:pPr>
            <a:r>
              <a:t/>
            </a:r>
            <a:endParaRPr b="1" sz="1300">
              <a:solidFill>
                <a:schemeClr val="accent4"/>
              </a:solidFill>
              <a:latin typeface="Varela Round"/>
              <a:ea typeface="Varela Round"/>
              <a:cs typeface="Varela Round"/>
              <a:sym typeface="Varela Round"/>
            </a:endParaRPr>
          </a:p>
          <a:p>
            <a:pPr indent="0" lvl="0" marL="0" rtl="0" algn="l">
              <a:lnSpc>
                <a:spcPct val="115000"/>
              </a:lnSpc>
              <a:spcBef>
                <a:spcPts val="0"/>
              </a:spcBef>
              <a:spcAft>
                <a:spcPts val="0"/>
              </a:spcAft>
              <a:buNone/>
            </a:pPr>
            <a:r>
              <a:rPr b="1" lang="en" sz="1300">
                <a:solidFill>
                  <a:schemeClr val="accent4"/>
                </a:solidFill>
                <a:latin typeface="Varela Round"/>
                <a:ea typeface="Varela Round"/>
                <a:cs typeface="Varela Round"/>
                <a:sym typeface="Varela Round"/>
              </a:rPr>
              <a:t>We were surprised to notice that </a:t>
            </a:r>
            <a:r>
              <a:rPr lang="en" sz="1300">
                <a:solidFill>
                  <a:schemeClr val="dk1"/>
                </a:solidFill>
                <a:latin typeface="Varela Round"/>
                <a:ea typeface="Varela Round"/>
                <a:cs typeface="Varela Round"/>
                <a:sym typeface="Varela Round"/>
              </a:rPr>
              <a:t>despite her frustration with Zoom and her initial panic about having to teach online, she found that she was able to trust the technology to act as a co-facilitator of her students’ learning experiences regardless of their skill level. </a:t>
            </a:r>
            <a:endParaRPr sz="1300">
              <a:solidFill>
                <a:schemeClr val="dk1"/>
              </a:solidFill>
              <a:latin typeface="Varela Round"/>
              <a:ea typeface="Varela Round"/>
              <a:cs typeface="Varela Round"/>
              <a:sym typeface="Varela Round"/>
            </a:endParaRPr>
          </a:p>
          <a:p>
            <a:pPr indent="0" lvl="0" marL="0" rtl="0" algn="l">
              <a:lnSpc>
                <a:spcPct val="115000"/>
              </a:lnSpc>
              <a:spcBef>
                <a:spcPts val="0"/>
              </a:spcBef>
              <a:spcAft>
                <a:spcPts val="0"/>
              </a:spcAft>
              <a:buNone/>
            </a:pPr>
            <a:r>
              <a:t/>
            </a:r>
            <a:endParaRPr b="1" sz="1300">
              <a:solidFill>
                <a:schemeClr val="accent4"/>
              </a:solidFill>
              <a:latin typeface="Varela Round"/>
              <a:ea typeface="Varela Round"/>
              <a:cs typeface="Varela Round"/>
              <a:sym typeface="Varela Round"/>
            </a:endParaRPr>
          </a:p>
          <a:p>
            <a:pPr indent="0" lvl="0" marL="0" rtl="0" algn="l">
              <a:lnSpc>
                <a:spcPct val="115000"/>
              </a:lnSpc>
              <a:spcBef>
                <a:spcPts val="0"/>
              </a:spcBef>
              <a:spcAft>
                <a:spcPts val="0"/>
              </a:spcAft>
              <a:buNone/>
            </a:pPr>
            <a:r>
              <a:rPr b="1" lang="en" sz="1300">
                <a:solidFill>
                  <a:schemeClr val="accent4"/>
                </a:solidFill>
                <a:latin typeface="Varela Round"/>
                <a:ea typeface="Varela Round"/>
                <a:cs typeface="Varela Round"/>
                <a:sym typeface="Varela Round"/>
              </a:rPr>
              <a:t>We wonder</a:t>
            </a:r>
            <a:r>
              <a:rPr lang="en" sz="1300">
                <a:solidFill>
                  <a:schemeClr val="dk1"/>
                </a:solidFill>
                <a:latin typeface="Varela Round"/>
                <a:ea typeface="Varela Round"/>
                <a:cs typeface="Varela Round"/>
                <a:sym typeface="Varela Round"/>
              </a:rPr>
              <a:t> if this means Erika feels more supported as an educator in an online environment due to the addition of technology as a successful co-facilitator. </a:t>
            </a:r>
            <a:endParaRPr sz="1300">
              <a:solidFill>
                <a:schemeClr val="dk1"/>
              </a:solidFill>
              <a:latin typeface="Varela Round"/>
              <a:ea typeface="Varela Round"/>
              <a:cs typeface="Varela Round"/>
              <a:sym typeface="Varela Round"/>
            </a:endParaRPr>
          </a:p>
          <a:p>
            <a:pPr indent="0" lvl="0" marL="0" rtl="0" algn="l">
              <a:lnSpc>
                <a:spcPct val="115000"/>
              </a:lnSpc>
              <a:spcBef>
                <a:spcPts val="0"/>
              </a:spcBef>
              <a:spcAft>
                <a:spcPts val="0"/>
              </a:spcAft>
              <a:buNone/>
            </a:pPr>
            <a:r>
              <a:t/>
            </a:r>
            <a:endParaRPr b="1" sz="1300">
              <a:solidFill>
                <a:schemeClr val="accent4"/>
              </a:solidFill>
              <a:latin typeface="Varela Round"/>
              <a:ea typeface="Varela Round"/>
              <a:cs typeface="Varela Round"/>
              <a:sym typeface="Varela Round"/>
            </a:endParaRPr>
          </a:p>
          <a:p>
            <a:pPr indent="0" lvl="0" marL="0" rtl="0" algn="l">
              <a:lnSpc>
                <a:spcPct val="115000"/>
              </a:lnSpc>
              <a:spcBef>
                <a:spcPts val="0"/>
              </a:spcBef>
              <a:spcAft>
                <a:spcPts val="0"/>
              </a:spcAft>
              <a:buNone/>
            </a:pPr>
            <a:r>
              <a:rPr b="1" lang="en" sz="1300">
                <a:solidFill>
                  <a:schemeClr val="accent4"/>
                </a:solidFill>
                <a:latin typeface="Varela Round"/>
                <a:ea typeface="Varela Round"/>
                <a:cs typeface="Varela Round"/>
                <a:sym typeface="Varela Round"/>
              </a:rPr>
              <a:t>It would be game-changing to</a:t>
            </a:r>
            <a:r>
              <a:rPr lang="en" sz="1300">
                <a:solidFill>
                  <a:schemeClr val="dk1"/>
                </a:solidFill>
                <a:latin typeface="Varela Round"/>
                <a:ea typeface="Varela Round"/>
                <a:cs typeface="Varela Round"/>
                <a:sym typeface="Varela Round"/>
              </a:rPr>
              <a:t> explore how technology can assist educators to accommodate students’ individual needs in in-person learning environments.</a:t>
            </a:r>
            <a:endParaRPr sz="1300">
              <a:solidFill>
                <a:schemeClr val="dk1"/>
              </a:solidFill>
              <a:latin typeface="Varela Round"/>
              <a:ea typeface="Varela Round"/>
              <a:cs typeface="Varela Round"/>
              <a:sym typeface="Varela Round"/>
            </a:endParaRPr>
          </a:p>
          <a:p>
            <a:pPr indent="0" lvl="0" marL="0" rtl="0" algn="l">
              <a:lnSpc>
                <a:spcPct val="115000"/>
              </a:lnSpc>
              <a:spcBef>
                <a:spcPts val="0"/>
              </a:spcBef>
              <a:spcAft>
                <a:spcPts val="0"/>
              </a:spcAft>
              <a:buNone/>
            </a:pPr>
            <a:r>
              <a:t/>
            </a:r>
            <a:endParaRPr b="1" sz="1300">
              <a:solidFill>
                <a:schemeClr val="dk1"/>
              </a:solidFill>
              <a:latin typeface="Varela Round"/>
              <a:ea typeface="Varela Round"/>
              <a:cs typeface="Varela Round"/>
              <a:sym typeface="Varela Round"/>
            </a:endParaRPr>
          </a:p>
        </p:txBody>
      </p:sp>
      <p:sp>
        <p:nvSpPr>
          <p:cNvPr id="174" name="Google Shape;174;p23"/>
          <p:cNvSpPr txBox="1"/>
          <p:nvPr>
            <p:ph idx="4294967295" type="title"/>
          </p:nvPr>
        </p:nvSpPr>
        <p:spPr>
          <a:xfrm>
            <a:off x="773475" y="579031"/>
            <a:ext cx="7088100" cy="682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POV 3</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4"/>
          <p:cNvSpPr txBox="1"/>
          <p:nvPr>
            <p:ph idx="1" type="body"/>
          </p:nvPr>
        </p:nvSpPr>
        <p:spPr>
          <a:xfrm>
            <a:off x="1404600" y="2161800"/>
            <a:ext cx="6334800" cy="8199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lang="en">
                <a:solidFill>
                  <a:schemeClr val="accent4"/>
                </a:solidFill>
              </a:rPr>
              <a:t>How might we</a:t>
            </a:r>
            <a:r>
              <a:rPr lang="en"/>
              <a:t> facilitate trust-building between collaborative TEAMS and the technology they use?</a:t>
            </a:r>
            <a:endParaRPr/>
          </a:p>
        </p:txBody>
      </p:sp>
      <p:sp>
        <p:nvSpPr>
          <p:cNvPr id="180" name="Google Shape;180;p24"/>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81" name="Google Shape;181;p24"/>
          <p:cNvSpPr txBox="1"/>
          <p:nvPr>
            <p:ph idx="4294967295" type="title"/>
          </p:nvPr>
        </p:nvSpPr>
        <p:spPr>
          <a:xfrm>
            <a:off x="773475" y="579031"/>
            <a:ext cx="7088100" cy="682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POV 2 (Soren)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5"/>
          <p:cNvSpPr txBox="1"/>
          <p:nvPr>
            <p:ph idx="1" type="body"/>
          </p:nvPr>
        </p:nvSpPr>
        <p:spPr>
          <a:xfrm>
            <a:off x="1404600" y="2161800"/>
            <a:ext cx="6334800" cy="8199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lang="en">
                <a:solidFill>
                  <a:schemeClr val="accent4"/>
                </a:solidFill>
              </a:rPr>
              <a:t>How might we</a:t>
            </a:r>
            <a:r>
              <a:rPr lang="en"/>
              <a:t> translate natural visual signals into virtual cues?</a:t>
            </a:r>
            <a:endParaRPr/>
          </a:p>
          <a:p>
            <a:pPr indent="0" lvl="0" marL="0" rtl="0" algn="ctr">
              <a:spcBef>
                <a:spcPts val="600"/>
              </a:spcBef>
              <a:spcAft>
                <a:spcPts val="0"/>
              </a:spcAft>
              <a:buNone/>
            </a:pPr>
            <a:r>
              <a:t/>
            </a:r>
            <a:endParaRPr/>
          </a:p>
          <a:p>
            <a:pPr indent="0" lvl="0" marL="0" rtl="0" algn="ctr">
              <a:spcBef>
                <a:spcPts val="600"/>
              </a:spcBef>
              <a:spcAft>
                <a:spcPts val="0"/>
              </a:spcAft>
              <a:buNone/>
            </a:pPr>
            <a:r>
              <a:t/>
            </a:r>
            <a:endParaRPr/>
          </a:p>
        </p:txBody>
      </p:sp>
      <p:sp>
        <p:nvSpPr>
          <p:cNvPr id="187" name="Google Shape;187;p25"/>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88" name="Google Shape;188;p25"/>
          <p:cNvSpPr txBox="1"/>
          <p:nvPr>
            <p:ph idx="4294967295" type="title"/>
          </p:nvPr>
        </p:nvSpPr>
        <p:spPr>
          <a:xfrm>
            <a:off x="773475" y="579031"/>
            <a:ext cx="7088100" cy="682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POV 2 (Soren)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6"/>
          <p:cNvSpPr txBox="1"/>
          <p:nvPr>
            <p:ph idx="1" type="body"/>
          </p:nvPr>
        </p:nvSpPr>
        <p:spPr>
          <a:xfrm>
            <a:off x="1404600" y="2161800"/>
            <a:ext cx="6334800" cy="8199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lang="en">
                <a:solidFill>
                  <a:schemeClr val="accent4"/>
                </a:solidFill>
              </a:rPr>
              <a:t>How might we</a:t>
            </a:r>
            <a:r>
              <a:rPr lang="en"/>
              <a:t> encourage teams to be more vocal </a:t>
            </a:r>
            <a:r>
              <a:rPr lang="en"/>
              <a:t>about their needs in learning experiences?</a:t>
            </a:r>
            <a:endParaRPr/>
          </a:p>
        </p:txBody>
      </p:sp>
      <p:sp>
        <p:nvSpPr>
          <p:cNvPr id="194" name="Google Shape;194;p26"/>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95" name="Google Shape;195;p26"/>
          <p:cNvSpPr txBox="1"/>
          <p:nvPr>
            <p:ph idx="4294967295" type="title"/>
          </p:nvPr>
        </p:nvSpPr>
        <p:spPr>
          <a:xfrm>
            <a:off x="773475" y="579031"/>
            <a:ext cx="7088100" cy="682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POV 2 (Soren)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99" name="Shape 199"/>
        <p:cNvGrpSpPr/>
        <p:nvPr/>
      </p:nvGrpSpPr>
      <p:grpSpPr>
        <a:xfrm>
          <a:off x="0" y="0"/>
          <a:ext cx="0" cy="0"/>
          <a:chOff x="0" y="0"/>
          <a:chExt cx="0" cy="0"/>
        </a:xfrm>
      </p:grpSpPr>
      <p:sp>
        <p:nvSpPr>
          <p:cNvPr id="200" name="Google Shape;200;p27"/>
          <p:cNvSpPr txBox="1"/>
          <p:nvPr>
            <p:ph type="ctrTitle"/>
          </p:nvPr>
        </p:nvSpPr>
        <p:spPr>
          <a:xfrm>
            <a:off x="1650450" y="1740907"/>
            <a:ext cx="58431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Solutions</a:t>
            </a:r>
            <a:endParaRPr/>
          </a:p>
        </p:txBody>
      </p:sp>
      <p:sp>
        <p:nvSpPr>
          <p:cNvPr id="201" name="Google Shape;201;p27"/>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202" name="Google Shape;202;p27"/>
          <p:cNvGrpSpPr/>
          <p:nvPr/>
        </p:nvGrpSpPr>
        <p:grpSpPr>
          <a:xfrm>
            <a:off x="5493154" y="1952239"/>
            <a:ext cx="1030892" cy="948453"/>
            <a:chOff x="6506504" y="937343"/>
            <a:chExt cx="744273" cy="793950"/>
          </a:xfrm>
        </p:grpSpPr>
        <p:sp>
          <p:nvSpPr>
            <p:cNvPr id="203" name="Google Shape;203;p27"/>
            <p:cNvSpPr/>
            <p:nvPr/>
          </p:nvSpPr>
          <p:spPr>
            <a:xfrm>
              <a:off x="6666683" y="1079385"/>
              <a:ext cx="422268" cy="171940"/>
            </a:xfrm>
            <a:custGeom>
              <a:rect b="b" l="l" r="r" t="t"/>
              <a:pathLst>
                <a:path extrusionOk="0" h="859701" w="2085276">
                  <a:moveTo>
                    <a:pt x="2085276" y="859701"/>
                  </a:moveTo>
                  <a:cubicBezTo>
                    <a:pt x="2064893" y="746925"/>
                    <a:pt x="2027047" y="641516"/>
                    <a:pt x="1974723" y="545821"/>
                  </a:cubicBezTo>
                  <a:lnTo>
                    <a:pt x="1952816" y="507721"/>
                  </a:lnTo>
                  <a:cubicBezTo>
                    <a:pt x="1535303" y="-176492"/>
                    <a:pt x="577914" y="-161950"/>
                    <a:pt x="140271" y="507721"/>
                  </a:cubicBezTo>
                  <a:lnTo>
                    <a:pt x="116523" y="545821"/>
                  </a:lnTo>
                  <a:cubicBezTo>
                    <a:pt x="57721" y="643421"/>
                    <a:pt x="18098" y="749783"/>
                    <a:pt x="0" y="859701"/>
                  </a:cubicBezTo>
                  <a:lnTo>
                    <a:pt x="2085276" y="859701"/>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04" name="Google Shape;204;p27"/>
            <p:cNvSpPr/>
            <p:nvPr/>
          </p:nvSpPr>
          <p:spPr>
            <a:xfrm>
              <a:off x="6664423" y="1259933"/>
              <a:ext cx="427985" cy="171450"/>
            </a:xfrm>
            <a:custGeom>
              <a:rect b="b" l="l" r="r" t="t"/>
              <a:pathLst>
                <a:path extrusionOk="0" h="857250" w="2113506">
                  <a:moveTo>
                    <a:pt x="3910" y="178753"/>
                  </a:moveTo>
                  <a:cubicBezTo>
                    <a:pt x="22706" y="451485"/>
                    <a:pt x="153833" y="652844"/>
                    <a:pt x="287056" y="857250"/>
                  </a:cubicBezTo>
                  <a:lnTo>
                    <a:pt x="1834170" y="857250"/>
                  </a:lnTo>
                  <a:cubicBezTo>
                    <a:pt x="1971457" y="654495"/>
                    <a:pt x="2109316" y="461137"/>
                    <a:pt x="2113316" y="178753"/>
                  </a:cubicBezTo>
                  <a:lnTo>
                    <a:pt x="2113507" y="140653"/>
                  </a:lnTo>
                  <a:cubicBezTo>
                    <a:pt x="2112935" y="92710"/>
                    <a:pt x="2109125" y="45784"/>
                    <a:pt x="2102585" y="0"/>
                  </a:cubicBezTo>
                  <a:lnTo>
                    <a:pt x="5815" y="0"/>
                  </a:lnTo>
                  <a:cubicBezTo>
                    <a:pt x="-1170" y="58991"/>
                    <a:pt x="-1932" y="118872"/>
                    <a:pt x="3910" y="178753"/>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05" name="Google Shape;205;p27"/>
            <p:cNvSpPr/>
            <p:nvPr/>
          </p:nvSpPr>
          <p:spPr>
            <a:xfrm>
              <a:off x="6727642" y="1439988"/>
              <a:ext cx="303068" cy="171348"/>
            </a:xfrm>
            <a:custGeom>
              <a:rect b="b" l="l" r="r" t="t"/>
              <a:pathLst>
                <a:path extrusionOk="0" h="856741" w="1496631">
                  <a:moveTo>
                    <a:pt x="0" y="0"/>
                  </a:moveTo>
                  <a:cubicBezTo>
                    <a:pt x="63500" y="97853"/>
                    <a:pt x="125984" y="197485"/>
                    <a:pt x="175451" y="306896"/>
                  </a:cubicBezTo>
                  <a:lnTo>
                    <a:pt x="191071" y="344996"/>
                  </a:lnTo>
                  <a:cubicBezTo>
                    <a:pt x="230060" y="445262"/>
                    <a:pt x="254762" y="554419"/>
                    <a:pt x="254762" y="679895"/>
                  </a:cubicBezTo>
                  <a:cubicBezTo>
                    <a:pt x="254762" y="777558"/>
                    <a:pt x="333946" y="856742"/>
                    <a:pt x="431610" y="856742"/>
                  </a:cubicBezTo>
                  <a:lnTo>
                    <a:pt x="1080960" y="856742"/>
                  </a:lnTo>
                  <a:cubicBezTo>
                    <a:pt x="1189609" y="856488"/>
                    <a:pt x="1267206" y="763143"/>
                    <a:pt x="1257808" y="656653"/>
                  </a:cubicBezTo>
                  <a:cubicBezTo>
                    <a:pt x="1257808" y="539178"/>
                    <a:pt x="1277874" y="437261"/>
                    <a:pt x="1310259" y="344996"/>
                  </a:cubicBezTo>
                  <a:lnTo>
                    <a:pt x="1324483" y="306896"/>
                  </a:lnTo>
                  <a:cubicBezTo>
                    <a:pt x="1370775" y="194501"/>
                    <a:pt x="1432687" y="95567"/>
                    <a:pt x="1496632" y="0"/>
                  </a:cubicBezTo>
                  <a:lnTo>
                    <a:pt x="0" y="0"/>
                  </a:lnTo>
                  <a:close/>
                </a:path>
              </a:pathLst>
            </a:custGeom>
            <a:solidFill>
              <a:schemeClr val="accent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nvGrpSpPr>
            <p:cNvPr id="206" name="Google Shape;206;p27"/>
            <p:cNvGrpSpPr/>
            <p:nvPr/>
          </p:nvGrpSpPr>
          <p:grpSpPr>
            <a:xfrm>
              <a:off x="6506504" y="937343"/>
              <a:ext cx="744273" cy="793950"/>
              <a:chOff x="6565437" y="1588001"/>
              <a:chExt cx="744273" cy="793950"/>
            </a:xfrm>
          </p:grpSpPr>
          <p:sp>
            <p:nvSpPr>
              <p:cNvPr id="207" name="Google Shape;207;p27"/>
              <p:cNvSpPr/>
              <p:nvPr/>
            </p:nvSpPr>
            <p:spPr>
              <a:xfrm>
                <a:off x="7127411" y="1694452"/>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8" name="Google Shape;208;p27"/>
              <p:cNvSpPr/>
              <p:nvPr/>
            </p:nvSpPr>
            <p:spPr>
              <a:xfrm>
                <a:off x="7209689" y="1954149"/>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9" name="Google Shape;209;p27"/>
              <p:cNvSpPr/>
              <p:nvPr/>
            </p:nvSpPr>
            <p:spPr>
              <a:xfrm>
                <a:off x="7127411" y="2150197"/>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10" name="Google Shape;210;p27"/>
              <p:cNvSpPr/>
              <p:nvPr/>
            </p:nvSpPr>
            <p:spPr>
              <a:xfrm>
                <a:off x="6671888" y="2150863"/>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11" name="Google Shape;211;p27"/>
              <p:cNvSpPr/>
              <p:nvPr/>
            </p:nvSpPr>
            <p:spPr>
              <a:xfrm>
                <a:off x="6565437" y="1954593"/>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12" name="Google Shape;212;p27"/>
              <p:cNvSpPr/>
              <p:nvPr/>
            </p:nvSpPr>
            <p:spPr>
              <a:xfrm>
                <a:off x="6671888" y="1694896"/>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13" name="Google Shape;213;p27"/>
              <p:cNvSpPr/>
              <p:nvPr/>
            </p:nvSpPr>
            <p:spPr>
              <a:xfrm>
                <a:off x="6931363" y="1588001"/>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14" name="Google Shape;214;p27"/>
              <p:cNvSpPr/>
              <p:nvPr/>
            </p:nvSpPr>
            <p:spPr>
              <a:xfrm>
                <a:off x="6847311" y="2280157"/>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15" name="Google Shape;215;p27"/>
              <p:cNvSpPr/>
              <p:nvPr/>
            </p:nvSpPr>
            <p:spPr>
              <a:xfrm>
                <a:off x="6851968" y="2318524"/>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16" name="Google Shape;216;p27"/>
              <p:cNvSpPr/>
              <p:nvPr/>
            </p:nvSpPr>
            <p:spPr>
              <a:xfrm>
                <a:off x="6876364" y="2356225"/>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8"/>
          <p:cNvSpPr txBox="1"/>
          <p:nvPr>
            <p:ph idx="1" type="body"/>
          </p:nvPr>
        </p:nvSpPr>
        <p:spPr>
          <a:xfrm>
            <a:off x="980400" y="1030031"/>
            <a:ext cx="7183200" cy="519600"/>
          </a:xfrm>
          <a:prstGeom prst="rect">
            <a:avLst/>
          </a:prstGeom>
        </p:spPr>
        <p:txBody>
          <a:bodyPr anchorCtr="0" anchor="b" bIns="91425" lIns="91425" spcFirstLastPara="1" rIns="91425" wrap="square" tIns="91425">
            <a:noAutofit/>
          </a:bodyPr>
          <a:lstStyle/>
          <a:p>
            <a:pPr indent="0" lvl="0" marL="0" rtl="0" algn="ctr">
              <a:spcBef>
                <a:spcPts val="600"/>
              </a:spcBef>
              <a:spcAft>
                <a:spcPts val="0"/>
              </a:spcAft>
              <a:buNone/>
            </a:pPr>
            <a:r>
              <a:rPr b="1" lang="en" sz="1500">
                <a:solidFill>
                  <a:schemeClr val="accent4"/>
                </a:solidFill>
                <a:latin typeface="Shadows Into Light"/>
                <a:ea typeface="Shadows Into Light"/>
                <a:cs typeface="Shadows Into Light"/>
                <a:sym typeface="Shadows Into Light"/>
              </a:rPr>
              <a:t>HMW</a:t>
            </a:r>
            <a:r>
              <a:rPr lang="en" sz="1500">
                <a:solidFill>
                  <a:schemeClr val="dk1"/>
                </a:solidFill>
                <a:latin typeface="Shadows Into Light"/>
                <a:ea typeface="Shadows Into Light"/>
                <a:cs typeface="Shadows Into Light"/>
                <a:sym typeface="Shadows Into Light"/>
              </a:rPr>
              <a:t> translate natural visual signals into virtual cues?</a:t>
            </a:r>
            <a:endParaRPr sz="1500">
              <a:solidFill>
                <a:schemeClr val="dk1"/>
              </a:solidFill>
              <a:latin typeface="Shadows Into Light"/>
              <a:ea typeface="Shadows Into Light"/>
              <a:cs typeface="Shadows Into Light"/>
              <a:sym typeface="Shadows Into Light"/>
            </a:endParaRPr>
          </a:p>
          <a:p>
            <a:pPr indent="0" lvl="0" marL="0" rtl="0" algn="ctr">
              <a:spcBef>
                <a:spcPts val="600"/>
              </a:spcBef>
              <a:spcAft>
                <a:spcPts val="0"/>
              </a:spcAft>
              <a:buNone/>
            </a:pPr>
            <a:r>
              <a:t/>
            </a:r>
            <a:endParaRPr b="1" sz="1500">
              <a:solidFill>
                <a:schemeClr val="accent4"/>
              </a:solidFill>
              <a:latin typeface="Shadows Into Light"/>
              <a:ea typeface="Shadows Into Light"/>
              <a:cs typeface="Shadows Into Light"/>
              <a:sym typeface="Shadows Into Light"/>
            </a:endParaRPr>
          </a:p>
          <a:p>
            <a:pPr indent="0" lvl="0" marL="0" rtl="0" algn="ctr">
              <a:spcBef>
                <a:spcPts val="360"/>
              </a:spcBef>
              <a:spcAft>
                <a:spcPts val="0"/>
              </a:spcAft>
              <a:buNone/>
            </a:pPr>
            <a:r>
              <a:t/>
            </a:r>
            <a:endParaRPr b="1" sz="1500">
              <a:solidFill>
                <a:schemeClr val="accent4"/>
              </a:solidFill>
              <a:latin typeface="Shadows Into Light"/>
              <a:ea typeface="Shadows Into Light"/>
              <a:cs typeface="Shadows Into Light"/>
              <a:sym typeface="Shadows Into Light"/>
            </a:endParaRPr>
          </a:p>
        </p:txBody>
      </p:sp>
      <p:sp>
        <p:nvSpPr>
          <p:cNvPr id="222" name="Google Shape;222;p28"/>
          <p:cNvSpPr txBox="1"/>
          <p:nvPr/>
        </p:nvSpPr>
        <p:spPr>
          <a:xfrm>
            <a:off x="1766500" y="2202300"/>
            <a:ext cx="6065100" cy="1092900"/>
          </a:xfrm>
          <a:prstGeom prst="rect">
            <a:avLst/>
          </a:prstGeom>
          <a:noFill/>
          <a:ln>
            <a:noFill/>
          </a:ln>
        </p:spPr>
        <p:txBody>
          <a:bodyPr anchorCtr="0" anchor="t" bIns="91425" lIns="91425" spcFirstLastPara="1" rIns="91425" wrap="square" tIns="91425">
            <a:spAutoFit/>
          </a:bodyPr>
          <a:lstStyle/>
          <a:p>
            <a:pPr indent="0" lvl="0" marL="0" rtl="0" algn="l">
              <a:spcBef>
                <a:spcPts val="600"/>
              </a:spcBef>
              <a:spcAft>
                <a:spcPts val="0"/>
              </a:spcAft>
              <a:buNone/>
            </a:pPr>
            <a:r>
              <a:rPr lang="en" sz="1800">
                <a:solidFill>
                  <a:schemeClr val="dk1"/>
                </a:solidFill>
                <a:latin typeface="Varela Round"/>
                <a:ea typeface="Varela Round"/>
                <a:cs typeface="Varela Round"/>
                <a:sym typeface="Varela Round"/>
              </a:rPr>
              <a:t>Multisensory feedback system: sounds, colors, finger gestures used to indicate various emotions/states</a:t>
            </a:r>
            <a:endParaRPr sz="1800">
              <a:solidFill>
                <a:schemeClr val="dk1"/>
              </a:solidFill>
              <a:latin typeface="Varela Round"/>
              <a:ea typeface="Varela Round"/>
              <a:cs typeface="Varela Round"/>
              <a:sym typeface="Varela Round"/>
            </a:endParaRPr>
          </a:p>
          <a:p>
            <a:pPr indent="0" lvl="0" marL="457200" rtl="0" algn="l">
              <a:spcBef>
                <a:spcPts val="600"/>
              </a:spcBef>
              <a:spcAft>
                <a:spcPts val="0"/>
              </a:spcAft>
              <a:buNone/>
            </a:pPr>
            <a:r>
              <a:t/>
            </a:r>
            <a:endParaRPr sz="1800">
              <a:solidFill>
                <a:schemeClr val="dk1"/>
              </a:solidFill>
              <a:latin typeface="Varela Round"/>
              <a:ea typeface="Varela Round"/>
              <a:cs typeface="Varela Round"/>
              <a:sym typeface="Varela Roun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9"/>
          <p:cNvSpPr txBox="1"/>
          <p:nvPr>
            <p:ph idx="1" type="body"/>
          </p:nvPr>
        </p:nvSpPr>
        <p:spPr>
          <a:xfrm>
            <a:off x="980400" y="801456"/>
            <a:ext cx="7183200" cy="519600"/>
          </a:xfrm>
          <a:prstGeom prst="rect">
            <a:avLst/>
          </a:prstGeom>
        </p:spPr>
        <p:txBody>
          <a:bodyPr anchorCtr="0" anchor="b" bIns="91425" lIns="91425" spcFirstLastPara="1" rIns="91425" wrap="square" tIns="91425">
            <a:noAutofit/>
          </a:bodyPr>
          <a:lstStyle/>
          <a:p>
            <a:pPr indent="0" lvl="0" marL="0" rtl="0" algn="ctr">
              <a:spcBef>
                <a:spcPts val="600"/>
              </a:spcBef>
              <a:spcAft>
                <a:spcPts val="0"/>
              </a:spcAft>
              <a:buNone/>
            </a:pPr>
            <a:r>
              <a:rPr b="1" lang="en" sz="1500">
                <a:solidFill>
                  <a:schemeClr val="accent4"/>
                </a:solidFill>
                <a:latin typeface="Shadows Into Light"/>
                <a:ea typeface="Shadows Into Light"/>
                <a:cs typeface="Shadows Into Light"/>
                <a:sym typeface="Shadows Into Light"/>
              </a:rPr>
              <a:t>HMW</a:t>
            </a:r>
            <a:r>
              <a:rPr lang="en" sz="1500">
                <a:solidFill>
                  <a:schemeClr val="dk1"/>
                </a:solidFill>
                <a:latin typeface="Shadows Into Light"/>
                <a:ea typeface="Shadows Into Light"/>
                <a:cs typeface="Shadows Into Light"/>
                <a:sym typeface="Shadows Into Light"/>
              </a:rPr>
              <a:t> facilitate trust-building between collaborative TEAMS and the technology they use?</a:t>
            </a:r>
            <a:endParaRPr sz="1500">
              <a:solidFill>
                <a:schemeClr val="dk1"/>
              </a:solidFill>
              <a:latin typeface="Shadows Into Light"/>
              <a:ea typeface="Shadows Into Light"/>
              <a:cs typeface="Shadows Into Light"/>
              <a:sym typeface="Shadows Into Light"/>
            </a:endParaRPr>
          </a:p>
          <a:p>
            <a:pPr indent="0" lvl="0" marL="0" rtl="0" algn="ctr">
              <a:spcBef>
                <a:spcPts val="360"/>
              </a:spcBef>
              <a:spcAft>
                <a:spcPts val="0"/>
              </a:spcAft>
              <a:buNone/>
            </a:pPr>
            <a:r>
              <a:t/>
            </a:r>
            <a:endParaRPr b="1" sz="1500">
              <a:solidFill>
                <a:schemeClr val="accent4"/>
              </a:solidFill>
              <a:latin typeface="Shadows Into Light"/>
              <a:ea typeface="Shadows Into Light"/>
              <a:cs typeface="Shadows Into Light"/>
              <a:sym typeface="Shadows Into Light"/>
            </a:endParaRPr>
          </a:p>
        </p:txBody>
      </p:sp>
      <p:sp>
        <p:nvSpPr>
          <p:cNvPr id="228" name="Google Shape;228;p29"/>
          <p:cNvSpPr txBox="1"/>
          <p:nvPr/>
        </p:nvSpPr>
        <p:spPr>
          <a:xfrm>
            <a:off x="1695450" y="2207275"/>
            <a:ext cx="5753100" cy="1031400"/>
          </a:xfrm>
          <a:prstGeom prst="rect">
            <a:avLst/>
          </a:prstGeom>
          <a:noFill/>
          <a:ln>
            <a:noFill/>
          </a:ln>
        </p:spPr>
        <p:txBody>
          <a:bodyPr anchorCtr="0" anchor="t" bIns="91425" lIns="91425" spcFirstLastPara="1" rIns="91425" wrap="square" tIns="91425">
            <a:spAutoFit/>
          </a:bodyPr>
          <a:lstStyle/>
          <a:p>
            <a:pPr indent="0" lvl="0" marL="0" rtl="0" algn="l">
              <a:spcBef>
                <a:spcPts val="600"/>
              </a:spcBef>
              <a:spcAft>
                <a:spcPts val="0"/>
              </a:spcAft>
              <a:buNone/>
            </a:pPr>
            <a:r>
              <a:rPr lang="en" sz="1800">
                <a:solidFill>
                  <a:schemeClr val="dk1"/>
                </a:solidFill>
                <a:latin typeface="Varela Round"/>
                <a:ea typeface="Varela Round"/>
                <a:cs typeface="Varela Round"/>
                <a:sym typeface="Varela Round"/>
              </a:rPr>
              <a:t>Virtual teammate pings the team to remind them of best collaboration practices</a:t>
            </a:r>
            <a:endParaRPr sz="1800">
              <a:solidFill>
                <a:schemeClr val="dk1"/>
              </a:solidFill>
              <a:latin typeface="Varela Round"/>
              <a:ea typeface="Varela Round"/>
              <a:cs typeface="Varela Round"/>
              <a:sym typeface="Varela Round"/>
            </a:endParaRPr>
          </a:p>
          <a:p>
            <a:pPr indent="0" lvl="0" marL="457200" rtl="0" algn="l">
              <a:spcBef>
                <a:spcPts val="60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ACF20">
            <a:alpha val="74620"/>
          </a:srgbClr>
        </a:solidFill>
      </p:bgPr>
    </p:bg>
    <p:spTree>
      <p:nvGrpSpPr>
        <p:cNvPr id="66" name="Shape 66"/>
        <p:cNvGrpSpPr/>
        <p:nvPr/>
      </p:nvGrpSpPr>
      <p:grpSpPr>
        <a:xfrm>
          <a:off x="0" y="0"/>
          <a:ext cx="0" cy="0"/>
          <a:chOff x="0" y="0"/>
          <a:chExt cx="0" cy="0"/>
        </a:xfrm>
      </p:grpSpPr>
      <p:sp>
        <p:nvSpPr>
          <p:cNvPr id="67" name="Google Shape;67;p12"/>
          <p:cNvSpPr txBox="1"/>
          <p:nvPr>
            <p:ph type="title"/>
          </p:nvPr>
        </p:nvSpPr>
        <p:spPr>
          <a:xfrm>
            <a:off x="1027950" y="517331"/>
            <a:ext cx="7088100" cy="68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dk1"/>
                </a:solidFill>
              </a:rPr>
              <a:t>Meet the TEAM</a:t>
            </a:r>
            <a:endParaRPr>
              <a:solidFill>
                <a:schemeClr val="dk1"/>
              </a:solidFill>
            </a:endParaRPr>
          </a:p>
        </p:txBody>
      </p:sp>
      <p:sp>
        <p:nvSpPr>
          <p:cNvPr id="68" name="Google Shape;68;p12"/>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9" name="Google Shape;69;p12"/>
          <p:cNvSpPr txBox="1"/>
          <p:nvPr/>
        </p:nvSpPr>
        <p:spPr>
          <a:xfrm>
            <a:off x="860325" y="3302800"/>
            <a:ext cx="1489200" cy="7341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1200">
                <a:solidFill>
                  <a:schemeClr val="dk1"/>
                </a:solidFill>
                <a:latin typeface="Varela Round"/>
                <a:ea typeface="Varela Round"/>
                <a:cs typeface="Varela Round"/>
                <a:sym typeface="Varela Round"/>
              </a:rPr>
              <a:t>Kelly C.</a:t>
            </a:r>
            <a:endParaRPr sz="800">
              <a:solidFill>
                <a:schemeClr val="dk1"/>
              </a:solidFill>
              <a:latin typeface="Varela Round"/>
              <a:ea typeface="Varela Round"/>
              <a:cs typeface="Varela Round"/>
              <a:sym typeface="Varela Round"/>
            </a:endParaRPr>
          </a:p>
          <a:p>
            <a:pPr indent="0" lvl="0" marL="0" rtl="0" algn="ctr">
              <a:spcBef>
                <a:spcPts val="400"/>
              </a:spcBef>
              <a:spcAft>
                <a:spcPts val="0"/>
              </a:spcAft>
              <a:buNone/>
            </a:pPr>
            <a:r>
              <a:rPr lang="en" sz="900">
                <a:solidFill>
                  <a:schemeClr val="dk1"/>
                </a:solidFill>
                <a:latin typeface="Varela Round"/>
                <a:ea typeface="Varela Round"/>
                <a:cs typeface="Varela Round"/>
                <a:sym typeface="Varela Round"/>
              </a:rPr>
              <a:t>M.S. LDT ‘22</a:t>
            </a:r>
            <a:endParaRPr>
              <a:solidFill>
                <a:schemeClr val="dk1"/>
              </a:solidFill>
              <a:latin typeface="Varela Round"/>
              <a:ea typeface="Varela Round"/>
              <a:cs typeface="Varela Round"/>
              <a:sym typeface="Varela Round"/>
            </a:endParaRPr>
          </a:p>
          <a:p>
            <a:pPr indent="0" lvl="0" marL="0" rtl="0" algn="ctr">
              <a:spcBef>
                <a:spcPts val="400"/>
              </a:spcBef>
              <a:spcAft>
                <a:spcPts val="400"/>
              </a:spcAft>
              <a:buNone/>
            </a:pPr>
            <a:r>
              <a:t/>
            </a:r>
            <a:endParaRPr>
              <a:solidFill>
                <a:schemeClr val="dk1"/>
              </a:solidFill>
              <a:latin typeface="Varela Round"/>
              <a:ea typeface="Varela Round"/>
              <a:cs typeface="Varela Round"/>
              <a:sym typeface="Varela Round"/>
            </a:endParaRPr>
          </a:p>
        </p:txBody>
      </p:sp>
      <p:sp>
        <p:nvSpPr>
          <p:cNvPr id="70" name="Google Shape;70;p12"/>
          <p:cNvSpPr txBox="1"/>
          <p:nvPr/>
        </p:nvSpPr>
        <p:spPr>
          <a:xfrm>
            <a:off x="2840050" y="3302800"/>
            <a:ext cx="1489200" cy="7341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1200">
                <a:solidFill>
                  <a:schemeClr val="dk1"/>
                </a:solidFill>
                <a:latin typeface="Varela Round"/>
                <a:ea typeface="Varela Round"/>
                <a:cs typeface="Varela Round"/>
                <a:sym typeface="Varela Round"/>
              </a:rPr>
              <a:t>Zander L.</a:t>
            </a:r>
            <a:endParaRPr sz="800">
              <a:solidFill>
                <a:schemeClr val="dk1"/>
              </a:solidFill>
              <a:latin typeface="Varela Round"/>
              <a:ea typeface="Varela Round"/>
              <a:cs typeface="Varela Round"/>
              <a:sym typeface="Varela Round"/>
            </a:endParaRPr>
          </a:p>
          <a:p>
            <a:pPr indent="0" lvl="0" marL="0" rtl="0" algn="ctr">
              <a:spcBef>
                <a:spcPts val="400"/>
              </a:spcBef>
              <a:spcAft>
                <a:spcPts val="400"/>
              </a:spcAft>
              <a:buNone/>
            </a:pPr>
            <a:r>
              <a:rPr lang="en" sz="900">
                <a:solidFill>
                  <a:schemeClr val="dk1"/>
                </a:solidFill>
                <a:latin typeface="Varela Round"/>
                <a:ea typeface="Varela Round"/>
                <a:cs typeface="Varela Round"/>
                <a:sym typeface="Varela Round"/>
              </a:rPr>
              <a:t>CS ‘24</a:t>
            </a:r>
            <a:endParaRPr>
              <a:solidFill>
                <a:schemeClr val="dk1"/>
              </a:solidFill>
              <a:latin typeface="Varela Round"/>
              <a:ea typeface="Varela Round"/>
              <a:cs typeface="Varela Round"/>
              <a:sym typeface="Varela Round"/>
            </a:endParaRPr>
          </a:p>
        </p:txBody>
      </p:sp>
      <p:sp>
        <p:nvSpPr>
          <p:cNvPr id="71" name="Google Shape;71;p12"/>
          <p:cNvSpPr txBox="1"/>
          <p:nvPr/>
        </p:nvSpPr>
        <p:spPr>
          <a:xfrm>
            <a:off x="4819775" y="3302800"/>
            <a:ext cx="1489200" cy="7341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1200">
                <a:solidFill>
                  <a:schemeClr val="dk1"/>
                </a:solidFill>
                <a:latin typeface="Varela Round"/>
                <a:ea typeface="Varela Round"/>
                <a:cs typeface="Varela Round"/>
                <a:sym typeface="Varela Round"/>
              </a:rPr>
              <a:t>Sam S.</a:t>
            </a:r>
            <a:endParaRPr sz="800">
              <a:solidFill>
                <a:schemeClr val="dk1"/>
              </a:solidFill>
              <a:latin typeface="Varela Round"/>
              <a:ea typeface="Varela Round"/>
              <a:cs typeface="Varela Round"/>
              <a:sym typeface="Varela Round"/>
            </a:endParaRPr>
          </a:p>
          <a:p>
            <a:pPr indent="0" lvl="0" marL="0" rtl="0" algn="ctr">
              <a:spcBef>
                <a:spcPts val="400"/>
              </a:spcBef>
              <a:spcAft>
                <a:spcPts val="0"/>
              </a:spcAft>
              <a:buNone/>
            </a:pPr>
            <a:r>
              <a:rPr lang="en" sz="900">
                <a:solidFill>
                  <a:schemeClr val="dk1"/>
                </a:solidFill>
                <a:latin typeface="Varela Round"/>
                <a:ea typeface="Varela Round"/>
                <a:cs typeface="Varela Round"/>
                <a:sym typeface="Varela Round"/>
              </a:rPr>
              <a:t>Symbolic Systems ‘22</a:t>
            </a:r>
            <a:endParaRPr sz="900">
              <a:solidFill>
                <a:schemeClr val="dk1"/>
              </a:solidFill>
              <a:latin typeface="Varela Round"/>
              <a:ea typeface="Varela Round"/>
              <a:cs typeface="Varela Round"/>
              <a:sym typeface="Varela Round"/>
            </a:endParaRPr>
          </a:p>
          <a:p>
            <a:pPr indent="0" lvl="0" marL="0" rtl="0" algn="ctr">
              <a:spcBef>
                <a:spcPts val="400"/>
              </a:spcBef>
              <a:spcAft>
                <a:spcPts val="400"/>
              </a:spcAft>
              <a:buNone/>
            </a:pPr>
            <a:r>
              <a:rPr lang="en" sz="900">
                <a:solidFill>
                  <a:schemeClr val="dk1"/>
                </a:solidFill>
                <a:latin typeface="Varela Round"/>
                <a:ea typeface="Varela Round"/>
                <a:cs typeface="Varela Round"/>
                <a:sym typeface="Varela Round"/>
              </a:rPr>
              <a:t>M.S. CS ‘23</a:t>
            </a:r>
            <a:endParaRPr sz="900">
              <a:solidFill>
                <a:schemeClr val="dk1"/>
              </a:solidFill>
              <a:latin typeface="Varela Round"/>
              <a:ea typeface="Varela Round"/>
              <a:cs typeface="Varela Round"/>
              <a:sym typeface="Varela Round"/>
            </a:endParaRPr>
          </a:p>
        </p:txBody>
      </p:sp>
      <p:sp>
        <p:nvSpPr>
          <p:cNvPr id="72" name="Google Shape;72;p12"/>
          <p:cNvSpPr txBox="1"/>
          <p:nvPr/>
        </p:nvSpPr>
        <p:spPr>
          <a:xfrm>
            <a:off x="6799500" y="3302800"/>
            <a:ext cx="1489200" cy="7341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1200">
                <a:solidFill>
                  <a:schemeClr val="dk1"/>
                </a:solidFill>
                <a:latin typeface="Varela Round"/>
                <a:ea typeface="Varela Round"/>
                <a:cs typeface="Varela Round"/>
                <a:sym typeface="Varela Round"/>
              </a:rPr>
              <a:t>Ben T.</a:t>
            </a:r>
            <a:endParaRPr sz="800">
              <a:solidFill>
                <a:schemeClr val="dk1"/>
              </a:solidFill>
              <a:latin typeface="Varela Round"/>
              <a:ea typeface="Varela Round"/>
              <a:cs typeface="Varela Round"/>
              <a:sym typeface="Varela Round"/>
            </a:endParaRPr>
          </a:p>
          <a:p>
            <a:pPr indent="0" lvl="0" marL="0" rtl="0" algn="ctr">
              <a:spcBef>
                <a:spcPts val="400"/>
              </a:spcBef>
              <a:spcAft>
                <a:spcPts val="400"/>
              </a:spcAft>
              <a:buNone/>
            </a:pPr>
            <a:r>
              <a:rPr lang="en" sz="900">
                <a:solidFill>
                  <a:schemeClr val="dk1"/>
                </a:solidFill>
                <a:latin typeface="Varela Round"/>
                <a:ea typeface="Varela Round"/>
                <a:cs typeface="Varela Round"/>
                <a:sym typeface="Varela Round"/>
              </a:rPr>
              <a:t>M.S. LDT ‘22</a:t>
            </a:r>
            <a:endParaRPr>
              <a:solidFill>
                <a:schemeClr val="dk1"/>
              </a:solidFill>
              <a:latin typeface="Varela Round"/>
              <a:ea typeface="Varela Round"/>
              <a:cs typeface="Varela Round"/>
              <a:sym typeface="Varela Round"/>
            </a:endParaRPr>
          </a:p>
        </p:txBody>
      </p:sp>
      <p:pic>
        <p:nvPicPr>
          <p:cNvPr id="73" name="Google Shape;73;p12"/>
          <p:cNvPicPr preferRelativeResize="0"/>
          <p:nvPr/>
        </p:nvPicPr>
        <p:blipFill rotWithShape="1">
          <a:blip r:embed="rId3">
            <a:alphaModFix/>
          </a:blip>
          <a:srcRect b="16659" l="2945" r="2954" t="13135"/>
          <a:stretch/>
        </p:blipFill>
        <p:spPr>
          <a:xfrm>
            <a:off x="988275" y="1738372"/>
            <a:ext cx="1233300" cy="1380000"/>
          </a:xfrm>
          <a:prstGeom prst="ellipse">
            <a:avLst/>
          </a:prstGeom>
          <a:noFill/>
          <a:ln>
            <a:noFill/>
          </a:ln>
        </p:spPr>
      </p:pic>
      <p:pic>
        <p:nvPicPr>
          <p:cNvPr id="74" name="Google Shape;74;p12"/>
          <p:cNvPicPr preferRelativeResize="0"/>
          <p:nvPr/>
        </p:nvPicPr>
        <p:blipFill rotWithShape="1">
          <a:blip r:embed="rId4">
            <a:alphaModFix/>
          </a:blip>
          <a:srcRect b="34943" l="39509" r="36550" t="44966"/>
          <a:stretch/>
        </p:blipFill>
        <p:spPr>
          <a:xfrm>
            <a:off x="3026562" y="1738369"/>
            <a:ext cx="1233300" cy="1380000"/>
          </a:xfrm>
          <a:prstGeom prst="ellipse">
            <a:avLst/>
          </a:prstGeom>
          <a:noFill/>
          <a:ln>
            <a:noFill/>
          </a:ln>
        </p:spPr>
      </p:pic>
      <p:pic>
        <p:nvPicPr>
          <p:cNvPr id="75" name="Google Shape;75;p12"/>
          <p:cNvPicPr preferRelativeResize="0"/>
          <p:nvPr/>
        </p:nvPicPr>
        <p:blipFill rotWithShape="1">
          <a:blip r:embed="rId5">
            <a:alphaModFix/>
          </a:blip>
          <a:srcRect b="111538" l="68172" r="-47701" t="-79611"/>
          <a:stretch/>
        </p:blipFill>
        <p:spPr>
          <a:xfrm>
            <a:off x="5064850" y="1778575"/>
            <a:ext cx="1184400" cy="1299600"/>
          </a:xfrm>
          <a:prstGeom prst="ellipse">
            <a:avLst/>
          </a:prstGeom>
          <a:noFill/>
          <a:ln>
            <a:noFill/>
          </a:ln>
        </p:spPr>
      </p:pic>
      <p:pic>
        <p:nvPicPr>
          <p:cNvPr id="76" name="Google Shape;76;p12"/>
          <p:cNvPicPr preferRelativeResize="0"/>
          <p:nvPr/>
        </p:nvPicPr>
        <p:blipFill rotWithShape="1">
          <a:blip r:embed="rId6">
            <a:alphaModFix/>
          </a:blip>
          <a:srcRect b="25428" l="-96" r="4062" t="0"/>
          <a:stretch/>
        </p:blipFill>
        <p:spPr>
          <a:xfrm>
            <a:off x="6868900" y="1738375"/>
            <a:ext cx="1184400" cy="1380000"/>
          </a:xfrm>
          <a:prstGeom prst="ellipse">
            <a:avLst/>
          </a:prstGeom>
          <a:noFill/>
          <a:ln>
            <a:noFill/>
          </a:ln>
        </p:spPr>
      </p:pic>
      <p:pic>
        <p:nvPicPr>
          <p:cNvPr id="77" name="Google Shape;77;p12"/>
          <p:cNvPicPr preferRelativeResize="0"/>
          <p:nvPr/>
        </p:nvPicPr>
        <p:blipFill rotWithShape="1">
          <a:blip r:embed="rId5">
            <a:alphaModFix/>
          </a:blip>
          <a:srcRect b="27668" l="10291" r="10299" t="3021"/>
          <a:stretch/>
        </p:blipFill>
        <p:spPr>
          <a:xfrm>
            <a:off x="4947725" y="1738375"/>
            <a:ext cx="1233300" cy="1380000"/>
          </a:xfrm>
          <a:prstGeom prst="ellipse">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0"/>
          <p:cNvSpPr txBox="1"/>
          <p:nvPr>
            <p:ph idx="1" type="body"/>
          </p:nvPr>
        </p:nvSpPr>
        <p:spPr>
          <a:xfrm>
            <a:off x="980400" y="1366206"/>
            <a:ext cx="7183200" cy="519600"/>
          </a:xfrm>
          <a:prstGeom prst="rect">
            <a:avLst/>
          </a:prstGeom>
        </p:spPr>
        <p:txBody>
          <a:bodyPr anchorCtr="0" anchor="b" bIns="91425" lIns="91425" spcFirstLastPara="1" rIns="91425" wrap="square" tIns="91425">
            <a:noAutofit/>
          </a:bodyPr>
          <a:lstStyle/>
          <a:p>
            <a:pPr indent="0" lvl="0" marL="0" rtl="0" algn="ctr">
              <a:spcBef>
                <a:spcPts val="600"/>
              </a:spcBef>
              <a:spcAft>
                <a:spcPts val="0"/>
              </a:spcAft>
              <a:buNone/>
            </a:pPr>
            <a:r>
              <a:rPr b="1" lang="en" sz="1500">
                <a:solidFill>
                  <a:schemeClr val="accent4"/>
                </a:solidFill>
                <a:latin typeface="Shadows Into Light"/>
                <a:ea typeface="Shadows Into Light"/>
                <a:cs typeface="Shadows Into Light"/>
                <a:sym typeface="Shadows Into Light"/>
              </a:rPr>
              <a:t>HMW</a:t>
            </a:r>
            <a:r>
              <a:rPr lang="en" sz="1500">
                <a:solidFill>
                  <a:schemeClr val="dk1"/>
                </a:solidFill>
                <a:latin typeface="Shadows Into Light"/>
                <a:ea typeface="Shadows Into Light"/>
                <a:cs typeface="Shadows Into Light"/>
                <a:sym typeface="Shadows Into Light"/>
              </a:rPr>
              <a:t> encourage teams to be more vocal about their needs in learning experiences?</a:t>
            </a:r>
            <a:endParaRPr sz="1500">
              <a:solidFill>
                <a:schemeClr val="dk1"/>
              </a:solidFill>
              <a:latin typeface="Shadows Into Light"/>
              <a:ea typeface="Shadows Into Light"/>
              <a:cs typeface="Shadows Into Light"/>
              <a:sym typeface="Shadows Into Light"/>
            </a:endParaRPr>
          </a:p>
          <a:p>
            <a:pPr indent="0" lvl="0" marL="0" rtl="0" algn="ctr">
              <a:spcBef>
                <a:spcPts val="600"/>
              </a:spcBef>
              <a:spcAft>
                <a:spcPts val="0"/>
              </a:spcAft>
              <a:buNone/>
            </a:pPr>
            <a:r>
              <a:t/>
            </a:r>
            <a:endParaRPr b="1" sz="1500">
              <a:solidFill>
                <a:schemeClr val="accent4"/>
              </a:solidFill>
              <a:latin typeface="Shadows Into Light"/>
              <a:ea typeface="Shadows Into Light"/>
              <a:cs typeface="Shadows Into Light"/>
              <a:sym typeface="Shadows Into Light"/>
            </a:endParaRPr>
          </a:p>
          <a:p>
            <a:pPr indent="0" lvl="0" marL="0" rtl="0" algn="ctr">
              <a:spcBef>
                <a:spcPts val="600"/>
              </a:spcBef>
              <a:spcAft>
                <a:spcPts val="0"/>
              </a:spcAft>
              <a:buNone/>
            </a:pPr>
            <a:r>
              <a:t/>
            </a:r>
            <a:endParaRPr b="1" sz="1500">
              <a:solidFill>
                <a:schemeClr val="accent4"/>
              </a:solidFill>
              <a:latin typeface="Shadows Into Light"/>
              <a:ea typeface="Shadows Into Light"/>
              <a:cs typeface="Shadows Into Light"/>
              <a:sym typeface="Shadows Into Light"/>
            </a:endParaRPr>
          </a:p>
          <a:p>
            <a:pPr indent="0" lvl="0" marL="0" rtl="0" algn="ctr">
              <a:spcBef>
                <a:spcPts val="360"/>
              </a:spcBef>
              <a:spcAft>
                <a:spcPts val="0"/>
              </a:spcAft>
              <a:buNone/>
            </a:pPr>
            <a:r>
              <a:t/>
            </a:r>
            <a:endParaRPr b="1" sz="1500">
              <a:solidFill>
                <a:schemeClr val="accent4"/>
              </a:solidFill>
              <a:latin typeface="Shadows Into Light"/>
              <a:ea typeface="Shadows Into Light"/>
              <a:cs typeface="Shadows Into Light"/>
              <a:sym typeface="Shadows Into Light"/>
            </a:endParaRPr>
          </a:p>
        </p:txBody>
      </p:sp>
      <p:sp>
        <p:nvSpPr>
          <p:cNvPr id="234" name="Google Shape;234;p30"/>
          <p:cNvSpPr txBox="1"/>
          <p:nvPr/>
        </p:nvSpPr>
        <p:spPr>
          <a:xfrm>
            <a:off x="2287150" y="2144550"/>
            <a:ext cx="5227800" cy="815700"/>
          </a:xfrm>
          <a:prstGeom prst="rect">
            <a:avLst/>
          </a:prstGeom>
          <a:noFill/>
          <a:ln>
            <a:noFill/>
          </a:ln>
        </p:spPr>
        <p:txBody>
          <a:bodyPr anchorCtr="0" anchor="t" bIns="91425" lIns="91425" spcFirstLastPara="1" rIns="91425" wrap="square" tIns="91425">
            <a:spAutoFit/>
          </a:bodyPr>
          <a:lstStyle/>
          <a:p>
            <a:pPr indent="0" lvl="0" marL="0" rtl="0" algn="l">
              <a:spcBef>
                <a:spcPts val="600"/>
              </a:spcBef>
              <a:spcAft>
                <a:spcPts val="0"/>
              </a:spcAft>
              <a:buNone/>
            </a:pPr>
            <a:r>
              <a:t/>
            </a:r>
            <a:endParaRPr sz="1800">
              <a:solidFill>
                <a:schemeClr val="dk1"/>
              </a:solidFill>
              <a:latin typeface="Varela Round"/>
              <a:ea typeface="Varela Round"/>
              <a:cs typeface="Varela Round"/>
              <a:sym typeface="Varela Round"/>
            </a:endParaRPr>
          </a:p>
          <a:p>
            <a:pPr indent="0" lvl="0" marL="457200" rtl="0" algn="l">
              <a:spcBef>
                <a:spcPts val="600"/>
              </a:spcBef>
              <a:spcAft>
                <a:spcPts val="0"/>
              </a:spcAft>
              <a:buNone/>
            </a:pPr>
            <a:r>
              <a:t/>
            </a:r>
            <a:endParaRPr sz="1800">
              <a:solidFill>
                <a:schemeClr val="dk1"/>
              </a:solidFill>
              <a:latin typeface="Varela Round"/>
              <a:ea typeface="Varela Round"/>
              <a:cs typeface="Varela Round"/>
              <a:sym typeface="Varela Round"/>
            </a:endParaRPr>
          </a:p>
        </p:txBody>
      </p:sp>
      <p:sp>
        <p:nvSpPr>
          <p:cNvPr id="235" name="Google Shape;235;p30"/>
          <p:cNvSpPr txBox="1"/>
          <p:nvPr/>
        </p:nvSpPr>
        <p:spPr>
          <a:xfrm>
            <a:off x="1113400" y="2063850"/>
            <a:ext cx="6679500" cy="1015800"/>
          </a:xfrm>
          <a:prstGeom prst="rect">
            <a:avLst/>
          </a:prstGeom>
          <a:noFill/>
          <a:ln>
            <a:noFill/>
          </a:ln>
        </p:spPr>
        <p:txBody>
          <a:bodyPr anchorCtr="0" anchor="t" bIns="91425" lIns="91425" spcFirstLastPara="1" rIns="91425" wrap="square" tIns="91425">
            <a:spAutoFit/>
          </a:bodyPr>
          <a:lstStyle/>
          <a:p>
            <a:pPr indent="0" lvl="0" marL="457200" rtl="0" algn="l">
              <a:spcBef>
                <a:spcPts val="600"/>
              </a:spcBef>
              <a:spcAft>
                <a:spcPts val="0"/>
              </a:spcAft>
              <a:buNone/>
            </a:pPr>
            <a:r>
              <a:rPr lang="en" sz="1800">
                <a:solidFill>
                  <a:schemeClr val="dk1"/>
                </a:solidFill>
                <a:latin typeface="Varela Round"/>
                <a:ea typeface="Varela Round"/>
                <a:cs typeface="Varela Round"/>
                <a:sym typeface="Varela Round"/>
              </a:rPr>
              <a:t>Anonymous reporting of feedback in groups: group gets alerted when someone would like to regulate the group dynamic/interject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239" name="Shape 239"/>
        <p:cNvGrpSpPr/>
        <p:nvPr/>
      </p:nvGrpSpPr>
      <p:grpSpPr>
        <a:xfrm>
          <a:off x="0" y="0"/>
          <a:ext cx="0" cy="0"/>
          <a:chOff x="0" y="0"/>
          <a:chExt cx="0" cy="0"/>
        </a:xfrm>
      </p:grpSpPr>
      <p:sp>
        <p:nvSpPr>
          <p:cNvPr id="240" name="Google Shape;240;p31"/>
          <p:cNvSpPr txBox="1"/>
          <p:nvPr>
            <p:ph idx="4294967295" type="ctrTitle"/>
          </p:nvPr>
        </p:nvSpPr>
        <p:spPr>
          <a:xfrm>
            <a:off x="685800" y="2371717"/>
            <a:ext cx="77724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6000">
                <a:solidFill>
                  <a:schemeClr val="accent6"/>
                </a:solidFill>
              </a:rPr>
              <a:t>Experience Prototypes</a:t>
            </a:r>
            <a:endParaRPr b="1" sz="6000">
              <a:solidFill>
                <a:schemeClr val="accent6"/>
              </a:solidFill>
            </a:endParaRPr>
          </a:p>
        </p:txBody>
      </p:sp>
      <p:sp>
        <p:nvSpPr>
          <p:cNvPr id="241" name="Google Shape;241;p31"/>
          <p:cNvSpPr/>
          <p:nvPr/>
        </p:nvSpPr>
        <p:spPr>
          <a:xfrm>
            <a:off x="3991875" y="1068850"/>
            <a:ext cx="1306200" cy="1276800"/>
          </a:xfrm>
          <a:prstGeom prst="wedgeEllipseCallout">
            <a:avLst>
              <a:gd fmla="val 463" name="adj1"/>
              <a:gd fmla="val 63799" name="adj2"/>
            </a:avLst>
          </a:prstGeom>
          <a:solidFill>
            <a:schemeClr val="accent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31"/>
          <p:cNvSpPr/>
          <p:nvPr/>
        </p:nvSpPr>
        <p:spPr>
          <a:xfrm>
            <a:off x="4309457" y="1368622"/>
            <a:ext cx="670996" cy="677346"/>
          </a:xfrm>
          <a:custGeom>
            <a:rect b="b" l="l" r="r" t="t"/>
            <a:pathLst>
              <a:path extrusionOk="0" h="16668" w="16449">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1"/>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2"/>
          <p:cNvSpPr txBox="1"/>
          <p:nvPr>
            <p:ph type="title"/>
          </p:nvPr>
        </p:nvSpPr>
        <p:spPr>
          <a:xfrm>
            <a:off x="1027950" y="517331"/>
            <a:ext cx="7088100" cy="68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Experience Prototype 1</a:t>
            </a:r>
            <a:endParaRPr/>
          </a:p>
        </p:txBody>
      </p:sp>
      <p:sp>
        <p:nvSpPr>
          <p:cNvPr id="249" name="Google Shape;249;p32"/>
          <p:cNvSpPr txBox="1"/>
          <p:nvPr>
            <p:ph idx="1" type="body"/>
          </p:nvPr>
        </p:nvSpPr>
        <p:spPr>
          <a:xfrm>
            <a:off x="1070325" y="1438988"/>
            <a:ext cx="7056300" cy="30621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b="1" lang="en" sz="1800"/>
              <a:t>Solution: </a:t>
            </a:r>
            <a:r>
              <a:rPr b="1" lang="en" sz="1800">
                <a:solidFill>
                  <a:schemeClr val="accent4"/>
                </a:solidFill>
              </a:rPr>
              <a:t>Virtual teammate</a:t>
            </a:r>
            <a:r>
              <a:rPr lang="en" sz="1800"/>
              <a:t> pings the team to remind them of best collaboration practices</a:t>
            </a:r>
            <a:endParaRPr sz="1800"/>
          </a:p>
          <a:p>
            <a:pPr indent="0" lvl="0" marL="457200" rtl="0" algn="l">
              <a:spcBef>
                <a:spcPts val="600"/>
              </a:spcBef>
              <a:spcAft>
                <a:spcPts val="0"/>
              </a:spcAft>
              <a:buNone/>
            </a:pPr>
            <a:r>
              <a:t/>
            </a:r>
            <a:endParaRPr sz="1800"/>
          </a:p>
          <a:p>
            <a:pPr indent="-342900" lvl="0" marL="457200" rtl="0" algn="l">
              <a:spcBef>
                <a:spcPts val="600"/>
              </a:spcBef>
              <a:spcAft>
                <a:spcPts val="0"/>
              </a:spcAft>
              <a:buSzPts val="1800"/>
              <a:buChar char="▧"/>
            </a:pPr>
            <a:r>
              <a:rPr b="1" lang="en" sz="1800"/>
              <a:t>Assumption: </a:t>
            </a:r>
            <a:r>
              <a:rPr lang="en" sz="1800"/>
              <a:t>Team members </a:t>
            </a:r>
            <a:r>
              <a:rPr b="1" lang="en" sz="1800">
                <a:solidFill>
                  <a:schemeClr val="accent4"/>
                </a:solidFill>
              </a:rPr>
              <a:t>do not feel distracted</a:t>
            </a:r>
            <a:r>
              <a:rPr lang="en" sz="1800"/>
              <a:t> by a ‘virtual collaboration facilitator’ that periodically sends prompts.</a:t>
            </a:r>
            <a:endParaRPr/>
          </a:p>
        </p:txBody>
      </p:sp>
      <p:sp>
        <p:nvSpPr>
          <p:cNvPr id="250" name="Google Shape;250;p32"/>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54" name="Shape 254"/>
        <p:cNvGrpSpPr/>
        <p:nvPr/>
      </p:nvGrpSpPr>
      <p:grpSpPr>
        <a:xfrm>
          <a:off x="0" y="0"/>
          <a:ext cx="0" cy="0"/>
          <a:chOff x="0" y="0"/>
          <a:chExt cx="0" cy="0"/>
        </a:xfrm>
      </p:grpSpPr>
      <p:sp>
        <p:nvSpPr>
          <p:cNvPr id="255" name="Google Shape;255;p33"/>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56" name="Google Shape;256;p33"/>
          <p:cNvSpPr txBox="1"/>
          <p:nvPr/>
        </p:nvSpPr>
        <p:spPr>
          <a:xfrm>
            <a:off x="666825" y="4060875"/>
            <a:ext cx="7422600" cy="692700"/>
          </a:xfrm>
          <a:prstGeom prst="rect">
            <a:avLst/>
          </a:prstGeom>
          <a:noFill/>
          <a:ln>
            <a:noFill/>
          </a:ln>
        </p:spPr>
        <p:txBody>
          <a:bodyPr anchorCtr="0" anchor="t" bIns="91425" lIns="91425" spcFirstLastPara="1" rIns="91425" wrap="square" tIns="91425">
            <a:spAutoFit/>
          </a:bodyPr>
          <a:lstStyle/>
          <a:p>
            <a:pPr indent="0" lvl="0" marL="0" rtl="0" algn="l">
              <a:spcBef>
                <a:spcPts val="600"/>
              </a:spcBef>
              <a:spcAft>
                <a:spcPts val="0"/>
              </a:spcAft>
              <a:buNone/>
            </a:pPr>
            <a:r>
              <a:t/>
            </a:r>
            <a:endParaRPr>
              <a:solidFill>
                <a:schemeClr val="lt1"/>
              </a:solidFill>
              <a:latin typeface="Varela Round"/>
              <a:ea typeface="Varela Round"/>
              <a:cs typeface="Varela Round"/>
              <a:sym typeface="Varela Round"/>
            </a:endParaRPr>
          </a:p>
          <a:p>
            <a:pPr indent="0" lvl="0" marL="0" rtl="0" algn="l">
              <a:spcBef>
                <a:spcPts val="600"/>
              </a:spcBef>
              <a:spcAft>
                <a:spcPts val="0"/>
              </a:spcAft>
              <a:buNone/>
            </a:pPr>
            <a:r>
              <a:t/>
            </a:r>
            <a:endParaRPr>
              <a:solidFill>
                <a:schemeClr val="lt1"/>
              </a:solidFill>
              <a:latin typeface="Varela Round"/>
              <a:ea typeface="Varela Round"/>
              <a:cs typeface="Varela Round"/>
              <a:sym typeface="Varela Round"/>
            </a:endParaRPr>
          </a:p>
        </p:txBody>
      </p:sp>
      <p:pic>
        <p:nvPicPr>
          <p:cNvPr id="257" name="Google Shape;257;p33"/>
          <p:cNvPicPr preferRelativeResize="0"/>
          <p:nvPr/>
        </p:nvPicPr>
        <p:blipFill>
          <a:blip r:embed="rId3">
            <a:alphaModFix/>
          </a:blip>
          <a:stretch>
            <a:fillRect/>
          </a:stretch>
        </p:blipFill>
        <p:spPr>
          <a:xfrm>
            <a:off x="607475" y="619000"/>
            <a:ext cx="3986073" cy="1870450"/>
          </a:xfrm>
          <a:prstGeom prst="rect">
            <a:avLst/>
          </a:prstGeom>
          <a:noFill/>
          <a:ln>
            <a:noFill/>
          </a:ln>
        </p:spPr>
      </p:pic>
      <p:pic>
        <p:nvPicPr>
          <p:cNvPr id="258" name="Google Shape;258;p33"/>
          <p:cNvPicPr preferRelativeResize="0"/>
          <p:nvPr/>
        </p:nvPicPr>
        <p:blipFill>
          <a:blip r:embed="rId4">
            <a:alphaModFix/>
          </a:blip>
          <a:stretch>
            <a:fillRect/>
          </a:stretch>
        </p:blipFill>
        <p:spPr>
          <a:xfrm>
            <a:off x="4743000" y="591472"/>
            <a:ext cx="3759227" cy="1925502"/>
          </a:xfrm>
          <a:prstGeom prst="rect">
            <a:avLst/>
          </a:prstGeom>
          <a:noFill/>
          <a:ln>
            <a:noFill/>
          </a:ln>
        </p:spPr>
      </p:pic>
      <p:pic>
        <p:nvPicPr>
          <p:cNvPr id="259" name="Google Shape;259;p33"/>
          <p:cNvPicPr preferRelativeResize="0"/>
          <p:nvPr/>
        </p:nvPicPr>
        <p:blipFill>
          <a:blip r:embed="rId5">
            <a:alphaModFix/>
          </a:blip>
          <a:stretch>
            <a:fillRect/>
          </a:stretch>
        </p:blipFill>
        <p:spPr>
          <a:xfrm>
            <a:off x="634700" y="2645350"/>
            <a:ext cx="3931628" cy="1925499"/>
          </a:xfrm>
          <a:prstGeom prst="rect">
            <a:avLst/>
          </a:prstGeom>
          <a:noFill/>
          <a:ln>
            <a:noFill/>
          </a:ln>
        </p:spPr>
      </p:pic>
      <p:sp>
        <p:nvSpPr>
          <p:cNvPr id="260" name="Google Shape;260;p33"/>
          <p:cNvSpPr txBox="1"/>
          <p:nvPr/>
        </p:nvSpPr>
        <p:spPr>
          <a:xfrm>
            <a:off x="4621012" y="2516975"/>
            <a:ext cx="41556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Varela Round"/>
                <a:ea typeface="Varela Round"/>
                <a:cs typeface="Varela Round"/>
                <a:sym typeface="Varela Round"/>
              </a:rPr>
              <a:t>Collaborative task with Julia and Heather (non-Stanford participants) on Miro with a </a:t>
            </a:r>
            <a:r>
              <a:rPr b="1" lang="en">
                <a:solidFill>
                  <a:schemeClr val="lt1"/>
                </a:solidFill>
                <a:latin typeface="Varela Round"/>
                <a:ea typeface="Varela Round"/>
                <a:cs typeface="Varela Round"/>
                <a:sym typeface="Varela Round"/>
              </a:rPr>
              <a:t>Wizard of Oz virtual </a:t>
            </a:r>
            <a:r>
              <a:rPr b="1" lang="en">
                <a:solidFill>
                  <a:schemeClr val="lt1"/>
                </a:solidFill>
                <a:latin typeface="Varela Round"/>
                <a:ea typeface="Varela Round"/>
                <a:cs typeface="Varela Round"/>
                <a:sym typeface="Varela Round"/>
              </a:rPr>
              <a:t>teammate </a:t>
            </a:r>
            <a:r>
              <a:rPr lang="en">
                <a:solidFill>
                  <a:schemeClr val="lt1"/>
                </a:solidFill>
                <a:latin typeface="Varela Round"/>
                <a:ea typeface="Varela Round"/>
                <a:cs typeface="Varela Round"/>
                <a:sym typeface="Varela Round"/>
              </a:rPr>
              <a:t>named Kika. (shown in the orange sticky note)</a:t>
            </a:r>
            <a:endParaRPr>
              <a:solidFill>
                <a:schemeClr val="lt1"/>
              </a:solidFill>
              <a:latin typeface="Varela Round"/>
              <a:ea typeface="Varela Round"/>
              <a:cs typeface="Varela Round"/>
              <a:sym typeface="Varela Round"/>
            </a:endParaRPr>
          </a:p>
          <a:p>
            <a:pPr indent="0" lvl="0" marL="0" rtl="0" algn="l">
              <a:spcBef>
                <a:spcPts val="0"/>
              </a:spcBef>
              <a:spcAft>
                <a:spcPts val="0"/>
              </a:spcAft>
              <a:buNone/>
            </a:pPr>
            <a:r>
              <a:t/>
            </a:r>
            <a:endParaRPr>
              <a:solidFill>
                <a:schemeClr val="lt1"/>
              </a:solidFill>
              <a:latin typeface="Varela Round"/>
              <a:ea typeface="Varela Round"/>
              <a:cs typeface="Varela Round"/>
              <a:sym typeface="Varela Round"/>
            </a:endParaRPr>
          </a:p>
          <a:p>
            <a:pPr indent="0" lvl="0" marL="0" rtl="0" algn="l">
              <a:spcBef>
                <a:spcPts val="0"/>
              </a:spcBef>
              <a:spcAft>
                <a:spcPts val="0"/>
              </a:spcAft>
              <a:buNone/>
            </a:pPr>
            <a:r>
              <a:rPr lang="en">
                <a:solidFill>
                  <a:schemeClr val="lt1"/>
                </a:solidFill>
                <a:latin typeface="Varela Round"/>
                <a:ea typeface="Varela Round"/>
                <a:cs typeface="Varela Round"/>
                <a:sym typeface="Varela Round"/>
              </a:rPr>
              <a:t>Kika would help the team keep track of time, progress of completion, and periodically provides prompts to ensure good collaboration. (shown in purple sticky notes)</a:t>
            </a:r>
            <a:endParaRPr>
              <a:solidFill>
                <a:schemeClr val="lt1"/>
              </a:solidFill>
              <a:latin typeface="Varela Round"/>
              <a:ea typeface="Varela Round"/>
              <a:cs typeface="Varela Round"/>
              <a:sym typeface="Varela Round"/>
            </a:endParaRPr>
          </a:p>
          <a:p>
            <a:pPr indent="0" lvl="0" marL="0" rtl="0" algn="l">
              <a:spcBef>
                <a:spcPts val="0"/>
              </a:spcBef>
              <a:spcAft>
                <a:spcPts val="0"/>
              </a:spcAft>
              <a:buNone/>
            </a:pPr>
            <a:r>
              <a:t/>
            </a:r>
            <a:endParaRPr>
              <a:solidFill>
                <a:schemeClr val="lt1"/>
              </a:solidFill>
              <a:latin typeface="Varela Round"/>
              <a:ea typeface="Varela Round"/>
              <a:cs typeface="Varela Round"/>
              <a:sym typeface="Varela Round"/>
            </a:endParaRPr>
          </a:p>
          <a:p>
            <a:pPr indent="0" lvl="0" marL="0" rtl="0" algn="l">
              <a:spcBef>
                <a:spcPts val="0"/>
              </a:spcBef>
              <a:spcAft>
                <a:spcPts val="0"/>
              </a:spcAft>
              <a:buNone/>
            </a:pPr>
            <a:r>
              <a:t/>
            </a:r>
            <a:endParaRPr>
              <a:solidFill>
                <a:schemeClr val="lt1"/>
              </a:solidFill>
              <a:latin typeface="Varela Round"/>
              <a:ea typeface="Varela Round"/>
              <a:cs typeface="Varela Round"/>
              <a:sym typeface="Varela Round"/>
            </a:endParaRPr>
          </a:p>
          <a:p>
            <a:pPr indent="0" lvl="0" marL="0" rtl="0" algn="l">
              <a:spcBef>
                <a:spcPts val="0"/>
              </a:spcBef>
              <a:spcAft>
                <a:spcPts val="0"/>
              </a:spcAft>
              <a:buNone/>
            </a:pPr>
            <a:r>
              <a:t/>
            </a:r>
            <a:endParaRPr>
              <a:solidFill>
                <a:schemeClr val="lt1"/>
              </a:solidFill>
              <a:latin typeface="Varela Round"/>
              <a:ea typeface="Varela Round"/>
              <a:cs typeface="Varela Round"/>
              <a:sym typeface="Varela Round"/>
            </a:endParaRPr>
          </a:p>
          <a:p>
            <a:pPr indent="0" lvl="0" marL="0" rtl="0" algn="l">
              <a:spcBef>
                <a:spcPts val="0"/>
              </a:spcBef>
              <a:spcAft>
                <a:spcPts val="0"/>
              </a:spcAft>
              <a:buNone/>
            </a:pPr>
            <a:r>
              <a:t/>
            </a:r>
            <a:endParaRPr>
              <a:solidFill>
                <a:schemeClr val="lt1"/>
              </a:solidFill>
              <a:latin typeface="Varela Round"/>
              <a:ea typeface="Varela Round"/>
              <a:cs typeface="Varela Round"/>
              <a:sym typeface="Varela Roun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4"/>
          <p:cNvSpPr txBox="1"/>
          <p:nvPr>
            <p:ph type="title"/>
          </p:nvPr>
        </p:nvSpPr>
        <p:spPr>
          <a:xfrm>
            <a:off x="1078375" y="503881"/>
            <a:ext cx="7088100" cy="68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Results and Insights</a:t>
            </a:r>
            <a:endParaRPr/>
          </a:p>
        </p:txBody>
      </p:sp>
      <p:sp>
        <p:nvSpPr>
          <p:cNvPr id="266" name="Google Shape;266;p34"/>
          <p:cNvSpPr txBox="1"/>
          <p:nvPr>
            <p:ph idx="1" type="body"/>
          </p:nvPr>
        </p:nvSpPr>
        <p:spPr>
          <a:xfrm>
            <a:off x="1014825" y="1427100"/>
            <a:ext cx="2297400" cy="3068400"/>
          </a:xfrm>
          <a:prstGeom prst="rect">
            <a:avLst/>
          </a:prstGeom>
          <a:solidFill>
            <a:srgbClr val="D0E0E3"/>
          </a:solidFill>
        </p:spPr>
        <p:txBody>
          <a:bodyPr anchorCtr="0" anchor="t" bIns="91425" lIns="91425" spcFirstLastPara="1" rIns="91425" wrap="square" tIns="91425">
            <a:noAutofit/>
          </a:bodyPr>
          <a:lstStyle/>
          <a:p>
            <a:pPr indent="0" lvl="0" marL="0" rtl="0" algn="l">
              <a:spcBef>
                <a:spcPts val="600"/>
              </a:spcBef>
              <a:spcAft>
                <a:spcPts val="0"/>
              </a:spcAft>
              <a:buNone/>
            </a:pPr>
            <a:r>
              <a:t/>
            </a:r>
            <a:endParaRPr b="1"/>
          </a:p>
          <a:p>
            <a:pPr indent="0" lvl="0" marL="0" rtl="0" algn="l">
              <a:spcBef>
                <a:spcPts val="600"/>
              </a:spcBef>
              <a:spcAft>
                <a:spcPts val="0"/>
              </a:spcAft>
              <a:buNone/>
            </a:pPr>
            <a:r>
              <a:t/>
            </a:r>
            <a:endParaRPr b="1"/>
          </a:p>
          <a:p>
            <a:pPr indent="0" lvl="0" marL="0" rtl="0" algn="l">
              <a:spcBef>
                <a:spcPts val="600"/>
              </a:spcBef>
              <a:spcAft>
                <a:spcPts val="0"/>
              </a:spcAft>
              <a:buNone/>
            </a:pPr>
            <a:r>
              <a:t/>
            </a:r>
            <a:endParaRPr sz="1100"/>
          </a:p>
          <a:p>
            <a:pPr indent="0" lvl="0" marL="0" rtl="0" algn="l">
              <a:spcBef>
                <a:spcPts val="600"/>
              </a:spcBef>
              <a:spcAft>
                <a:spcPts val="0"/>
              </a:spcAft>
              <a:buNone/>
            </a:pPr>
            <a:r>
              <a:t/>
            </a:r>
            <a:endParaRPr sz="1100"/>
          </a:p>
          <a:p>
            <a:pPr indent="0" lvl="0" marL="0" rtl="0" algn="l">
              <a:spcBef>
                <a:spcPts val="600"/>
              </a:spcBef>
              <a:spcAft>
                <a:spcPts val="0"/>
              </a:spcAft>
              <a:buNone/>
            </a:pPr>
            <a:r>
              <a:rPr lang="en" sz="1100"/>
              <a:t>(participants did not interact with the virtual teammate at all) — </a:t>
            </a:r>
            <a:r>
              <a:rPr lang="en" sz="1100">
                <a:solidFill>
                  <a:srgbClr val="FF0000"/>
                </a:solidFill>
              </a:rPr>
              <a:t>FAILED</a:t>
            </a:r>
            <a:r>
              <a:rPr lang="en" sz="1100"/>
              <a:t> </a:t>
            </a:r>
            <a:endParaRPr sz="1100"/>
          </a:p>
          <a:p>
            <a:pPr indent="0" lvl="0" marL="0" rtl="0" algn="l">
              <a:spcBef>
                <a:spcPts val="600"/>
              </a:spcBef>
              <a:spcAft>
                <a:spcPts val="0"/>
              </a:spcAft>
              <a:buNone/>
            </a:pPr>
            <a:r>
              <a:t/>
            </a:r>
            <a:endParaRPr/>
          </a:p>
        </p:txBody>
      </p:sp>
      <p:sp>
        <p:nvSpPr>
          <p:cNvPr id="267" name="Google Shape;267;p34"/>
          <p:cNvSpPr txBox="1"/>
          <p:nvPr>
            <p:ph idx="2" type="body"/>
          </p:nvPr>
        </p:nvSpPr>
        <p:spPr>
          <a:xfrm>
            <a:off x="3429925" y="1427100"/>
            <a:ext cx="2297400" cy="3068400"/>
          </a:xfrm>
          <a:prstGeom prst="rect">
            <a:avLst/>
          </a:prstGeom>
          <a:solidFill>
            <a:srgbClr val="C9DAF8"/>
          </a:solidFill>
        </p:spPr>
        <p:txBody>
          <a:bodyPr anchorCtr="0" anchor="t" bIns="91425" lIns="91425" spcFirstLastPara="1" rIns="91425" wrap="square" tIns="91425">
            <a:noAutofit/>
          </a:bodyPr>
          <a:lstStyle/>
          <a:p>
            <a:pPr indent="0" lvl="0" marL="0" rtl="0" algn="l">
              <a:spcBef>
                <a:spcPts val="600"/>
              </a:spcBef>
              <a:spcAft>
                <a:spcPts val="0"/>
              </a:spcAft>
              <a:buNone/>
            </a:pPr>
            <a:r>
              <a:t/>
            </a:r>
            <a:endParaRPr/>
          </a:p>
          <a:p>
            <a:pPr indent="0" lvl="0" marL="0" rtl="0" algn="l">
              <a:spcBef>
                <a:spcPts val="600"/>
              </a:spcBef>
              <a:spcAft>
                <a:spcPts val="0"/>
              </a:spcAft>
              <a:buNone/>
            </a:pPr>
            <a:r>
              <a:rPr lang="en" sz="1100"/>
              <a:t>Julia: “Because we’re doing a visual task it doesn’t really make sense for the notifications to also be visual because then you’re dividing our attention.”</a:t>
            </a:r>
            <a:endParaRPr sz="1100"/>
          </a:p>
          <a:p>
            <a:pPr indent="0" lvl="0" marL="0" rtl="0" algn="l">
              <a:spcBef>
                <a:spcPts val="600"/>
              </a:spcBef>
              <a:spcAft>
                <a:spcPts val="0"/>
              </a:spcAft>
              <a:buNone/>
            </a:pPr>
            <a:r>
              <a:t/>
            </a:r>
            <a:endParaRPr sz="1100"/>
          </a:p>
          <a:p>
            <a:pPr indent="0" lvl="0" marL="0" rtl="0" algn="l">
              <a:spcBef>
                <a:spcPts val="600"/>
              </a:spcBef>
              <a:spcAft>
                <a:spcPts val="0"/>
              </a:spcAft>
              <a:buNone/>
            </a:pPr>
            <a:r>
              <a:rPr lang="en" sz="1100"/>
              <a:t>Julia: “Because heather and I were so focused on making [the artwork] I feel like I wasn’t paying attention to really anything else that was happening”</a:t>
            </a:r>
            <a:endParaRPr sz="1100"/>
          </a:p>
        </p:txBody>
      </p:sp>
      <p:sp>
        <p:nvSpPr>
          <p:cNvPr id="268" name="Google Shape;268;p34"/>
          <p:cNvSpPr txBox="1"/>
          <p:nvPr>
            <p:ph idx="3" type="body"/>
          </p:nvPr>
        </p:nvSpPr>
        <p:spPr>
          <a:xfrm>
            <a:off x="5845025" y="1427100"/>
            <a:ext cx="2297400" cy="3068400"/>
          </a:xfrm>
          <a:prstGeom prst="rect">
            <a:avLst/>
          </a:prstGeom>
          <a:solidFill>
            <a:srgbClr val="CFE2F3"/>
          </a:solidFill>
        </p:spPr>
        <p:txBody>
          <a:bodyPr anchorCtr="0" anchor="t" bIns="91425" lIns="91425" spcFirstLastPara="1" rIns="91425" wrap="square" tIns="91425">
            <a:noAutofit/>
          </a:bodyPr>
          <a:lstStyle/>
          <a:p>
            <a:pPr indent="0" lvl="0" marL="0" rtl="0" algn="l">
              <a:spcBef>
                <a:spcPts val="600"/>
              </a:spcBef>
              <a:spcAft>
                <a:spcPts val="0"/>
              </a:spcAft>
              <a:buNone/>
            </a:pPr>
            <a:r>
              <a:t/>
            </a:r>
            <a:endParaRPr/>
          </a:p>
          <a:p>
            <a:pPr indent="0" lvl="0" marL="0" rtl="0" algn="l">
              <a:spcBef>
                <a:spcPts val="600"/>
              </a:spcBef>
              <a:spcAft>
                <a:spcPts val="0"/>
              </a:spcAft>
              <a:buNone/>
            </a:pPr>
            <a:r>
              <a:rPr b="1" lang="en" sz="1100"/>
              <a:t>Medium of the alert</a:t>
            </a:r>
            <a:r>
              <a:rPr lang="en" sz="1100"/>
              <a:t> shouldn't match the medium of the task (e.g. visual task/visual note is not as good as visual task/audio alert)</a:t>
            </a:r>
            <a:endParaRPr sz="1100"/>
          </a:p>
          <a:p>
            <a:pPr indent="0" lvl="0" marL="0" rtl="0" algn="l">
              <a:spcBef>
                <a:spcPts val="600"/>
              </a:spcBef>
              <a:spcAft>
                <a:spcPts val="0"/>
              </a:spcAft>
              <a:buNone/>
            </a:pPr>
            <a:r>
              <a:t/>
            </a:r>
            <a:endParaRPr sz="1100"/>
          </a:p>
          <a:p>
            <a:pPr indent="0" lvl="0" marL="0" rtl="0" algn="l">
              <a:spcBef>
                <a:spcPts val="600"/>
              </a:spcBef>
              <a:spcAft>
                <a:spcPts val="0"/>
              </a:spcAft>
              <a:buNone/>
            </a:pPr>
            <a:r>
              <a:rPr lang="en" sz="1100"/>
              <a:t>Teams should have the ability to </a:t>
            </a:r>
            <a:r>
              <a:rPr b="1" lang="en" sz="1100"/>
              <a:t>'resolve' the comments</a:t>
            </a:r>
            <a:r>
              <a:rPr lang="en" sz="1100"/>
              <a:t> or make them go away</a:t>
            </a:r>
            <a:endParaRPr sz="1100"/>
          </a:p>
          <a:p>
            <a:pPr indent="0" lvl="0" marL="0" rtl="0" algn="l">
              <a:spcBef>
                <a:spcPts val="600"/>
              </a:spcBef>
              <a:spcAft>
                <a:spcPts val="0"/>
              </a:spcAft>
              <a:buNone/>
            </a:pPr>
            <a:r>
              <a:t/>
            </a:r>
            <a:endParaRPr sz="1100"/>
          </a:p>
          <a:p>
            <a:pPr indent="0" lvl="0" marL="0" rtl="0" algn="l">
              <a:spcBef>
                <a:spcPts val="600"/>
              </a:spcBef>
              <a:spcAft>
                <a:spcPts val="0"/>
              </a:spcAft>
              <a:buNone/>
            </a:pPr>
            <a:r>
              <a:rPr lang="en" sz="1100"/>
              <a:t>Preference for a virtual teammate may depend on the </a:t>
            </a:r>
            <a:r>
              <a:rPr b="1" lang="en" sz="1100"/>
              <a:t>nature of the task</a:t>
            </a:r>
            <a:r>
              <a:rPr lang="en" sz="1100"/>
              <a:t>. </a:t>
            </a:r>
            <a:endParaRPr sz="1100"/>
          </a:p>
        </p:txBody>
      </p:sp>
      <p:sp>
        <p:nvSpPr>
          <p:cNvPr id="269" name="Google Shape;269;p34"/>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270" name="Google Shape;270;p34"/>
          <p:cNvPicPr preferRelativeResize="0"/>
          <p:nvPr/>
        </p:nvPicPr>
        <p:blipFill>
          <a:blip r:embed="rId3">
            <a:alphaModFix/>
          </a:blip>
          <a:stretch>
            <a:fillRect/>
          </a:stretch>
        </p:blipFill>
        <p:spPr>
          <a:xfrm>
            <a:off x="4365175" y="1490600"/>
            <a:ext cx="426900" cy="426900"/>
          </a:xfrm>
          <a:prstGeom prst="rect">
            <a:avLst/>
          </a:prstGeom>
          <a:noFill/>
          <a:ln>
            <a:noFill/>
          </a:ln>
        </p:spPr>
      </p:pic>
      <p:pic>
        <p:nvPicPr>
          <p:cNvPr id="271" name="Google Shape;271;p34"/>
          <p:cNvPicPr preferRelativeResize="0"/>
          <p:nvPr/>
        </p:nvPicPr>
        <p:blipFill>
          <a:blip r:embed="rId4">
            <a:alphaModFix/>
          </a:blip>
          <a:stretch>
            <a:fillRect/>
          </a:stretch>
        </p:blipFill>
        <p:spPr>
          <a:xfrm>
            <a:off x="6780275" y="1427088"/>
            <a:ext cx="482824" cy="48282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5"/>
          <p:cNvSpPr txBox="1"/>
          <p:nvPr>
            <p:ph type="title"/>
          </p:nvPr>
        </p:nvSpPr>
        <p:spPr>
          <a:xfrm>
            <a:off x="1027950" y="517331"/>
            <a:ext cx="7088100" cy="68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Experience Prototype 2</a:t>
            </a:r>
            <a:endParaRPr/>
          </a:p>
        </p:txBody>
      </p:sp>
      <p:sp>
        <p:nvSpPr>
          <p:cNvPr id="277" name="Google Shape;277;p35"/>
          <p:cNvSpPr txBox="1"/>
          <p:nvPr>
            <p:ph idx="1" type="body"/>
          </p:nvPr>
        </p:nvSpPr>
        <p:spPr>
          <a:xfrm>
            <a:off x="1070325" y="1438988"/>
            <a:ext cx="7056300" cy="30621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b="1" lang="en" sz="1800"/>
              <a:t>Solution: </a:t>
            </a:r>
            <a:r>
              <a:rPr b="1" lang="en" sz="1800">
                <a:solidFill>
                  <a:schemeClr val="accent4"/>
                </a:solidFill>
              </a:rPr>
              <a:t>Multisensory feedback system</a:t>
            </a:r>
            <a:r>
              <a:rPr lang="en" sz="1800"/>
              <a:t>: sounds, colors, finger gestures used to indicate various emotions/states</a:t>
            </a:r>
            <a:endParaRPr sz="1800"/>
          </a:p>
          <a:p>
            <a:pPr indent="0" lvl="0" marL="457200" rtl="0" algn="l">
              <a:spcBef>
                <a:spcPts val="600"/>
              </a:spcBef>
              <a:spcAft>
                <a:spcPts val="0"/>
              </a:spcAft>
              <a:buNone/>
            </a:pPr>
            <a:r>
              <a:t/>
            </a:r>
            <a:endParaRPr sz="1800"/>
          </a:p>
          <a:p>
            <a:pPr indent="-342900" lvl="0" marL="457200" rtl="0" algn="l">
              <a:spcBef>
                <a:spcPts val="600"/>
              </a:spcBef>
              <a:spcAft>
                <a:spcPts val="0"/>
              </a:spcAft>
              <a:buSzPts val="1800"/>
              <a:buChar char="▧"/>
            </a:pPr>
            <a:r>
              <a:rPr b="1" lang="en" sz="1800"/>
              <a:t>Assumption: </a:t>
            </a:r>
            <a:r>
              <a:rPr lang="en" sz="1800"/>
              <a:t>People are able to associate colors with particular emotions in a </a:t>
            </a:r>
            <a:r>
              <a:rPr b="1" lang="en" sz="1800">
                <a:solidFill>
                  <a:schemeClr val="accent4"/>
                </a:solidFill>
              </a:rPr>
              <a:t>consistent and widespread way</a:t>
            </a:r>
            <a:r>
              <a:rPr lang="en" sz="1800"/>
              <a:t>.</a:t>
            </a:r>
            <a:endParaRPr/>
          </a:p>
        </p:txBody>
      </p:sp>
      <p:sp>
        <p:nvSpPr>
          <p:cNvPr id="278" name="Google Shape;278;p35"/>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282" name="Shape 282"/>
        <p:cNvGrpSpPr/>
        <p:nvPr/>
      </p:nvGrpSpPr>
      <p:grpSpPr>
        <a:xfrm>
          <a:off x="0" y="0"/>
          <a:ext cx="0" cy="0"/>
          <a:chOff x="0" y="0"/>
          <a:chExt cx="0" cy="0"/>
        </a:xfrm>
      </p:grpSpPr>
      <p:sp>
        <p:nvSpPr>
          <p:cNvPr id="283" name="Google Shape;283;p36"/>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284" name="Google Shape;284;p36"/>
          <p:cNvGrpSpPr/>
          <p:nvPr/>
        </p:nvGrpSpPr>
        <p:grpSpPr>
          <a:xfrm>
            <a:off x="1353384" y="677517"/>
            <a:ext cx="2446633" cy="3811723"/>
            <a:chOff x="948884" y="803026"/>
            <a:chExt cx="2299467" cy="3672888"/>
          </a:xfrm>
        </p:grpSpPr>
        <p:pic>
          <p:nvPicPr>
            <p:cNvPr id="285" name="Google Shape;285;p36"/>
            <p:cNvPicPr preferRelativeResize="0"/>
            <p:nvPr/>
          </p:nvPicPr>
          <p:blipFill>
            <a:blip r:embed="rId3">
              <a:alphaModFix/>
            </a:blip>
            <a:stretch>
              <a:fillRect/>
            </a:stretch>
          </p:blipFill>
          <p:spPr>
            <a:xfrm>
              <a:off x="997531" y="1138699"/>
              <a:ext cx="2196991" cy="2997276"/>
            </a:xfrm>
            <a:prstGeom prst="rect">
              <a:avLst/>
            </a:prstGeom>
            <a:noFill/>
            <a:ln>
              <a:noFill/>
            </a:ln>
          </p:spPr>
        </p:pic>
        <p:grpSp>
          <p:nvGrpSpPr>
            <p:cNvPr id="286" name="Google Shape;286;p36"/>
            <p:cNvGrpSpPr/>
            <p:nvPr/>
          </p:nvGrpSpPr>
          <p:grpSpPr>
            <a:xfrm>
              <a:off x="948884" y="803026"/>
              <a:ext cx="2299467" cy="3672888"/>
              <a:chOff x="2112475" y="238125"/>
              <a:chExt cx="3395050" cy="5238750"/>
            </a:xfrm>
          </p:grpSpPr>
          <p:sp>
            <p:nvSpPr>
              <p:cNvPr id="287" name="Google Shape;287;p36"/>
              <p:cNvSpPr/>
              <p:nvPr/>
            </p:nvSpPr>
            <p:spPr>
              <a:xfrm>
                <a:off x="2112475" y="238125"/>
                <a:ext cx="3395050" cy="5238750"/>
              </a:xfrm>
              <a:custGeom>
                <a:rect b="b" l="l" r="r" t="t"/>
                <a:pathLst>
                  <a:path extrusionOk="0" h="209550" w="135802">
                    <a:moveTo>
                      <a:pt x="132205" y="18886"/>
                    </a:moveTo>
                    <a:lnTo>
                      <a:pt x="132205" y="190364"/>
                    </a:lnTo>
                    <a:lnTo>
                      <a:pt x="3597" y="190364"/>
                    </a:lnTo>
                    <a:lnTo>
                      <a:pt x="3597" y="18886"/>
                    </a:lnTo>
                    <a:close/>
                    <a:moveTo>
                      <a:pt x="8019" y="0"/>
                    </a:moveTo>
                    <a:lnTo>
                      <a:pt x="7270" y="75"/>
                    </a:lnTo>
                    <a:lnTo>
                      <a:pt x="6445" y="150"/>
                    </a:lnTo>
                    <a:lnTo>
                      <a:pt x="5696" y="375"/>
                    </a:lnTo>
                    <a:lnTo>
                      <a:pt x="4946" y="600"/>
                    </a:lnTo>
                    <a:lnTo>
                      <a:pt x="4197" y="974"/>
                    </a:lnTo>
                    <a:lnTo>
                      <a:pt x="3522" y="1349"/>
                    </a:lnTo>
                    <a:lnTo>
                      <a:pt x="2923" y="1874"/>
                    </a:lnTo>
                    <a:lnTo>
                      <a:pt x="2323" y="2323"/>
                    </a:lnTo>
                    <a:lnTo>
                      <a:pt x="1874" y="2923"/>
                    </a:lnTo>
                    <a:lnTo>
                      <a:pt x="1349" y="3522"/>
                    </a:lnTo>
                    <a:lnTo>
                      <a:pt x="974" y="4197"/>
                    </a:lnTo>
                    <a:lnTo>
                      <a:pt x="600" y="4946"/>
                    </a:lnTo>
                    <a:lnTo>
                      <a:pt x="375" y="5696"/>
                    </a:lnTo>
                    <a:lnTo>
                      <a:pt x="150" y="6445"/>
                    </a:lnTo>
                    <a:lnTo>
                      <a:pt x="75" y="7270"/>
                    </a:lnTo>
                    <a:lnTo>
                      <a:pt x="0" y="8019"/>
                    </a:lnTo>
                    <a:lnTo>
                      <a:pt x="0" y="201531"/>
                    </a:lnTo>
                    <a:lnTo>
                      <a:pt x="75" y="202280"/>
                    </a:lnTo>
                    <a:lnTo>
                      <a:pt x="150" y="203105"/>
                    </a:lnTo>
                    <a:lnTo>
                      <a:pt x="375" y="203854"/>
                    </a:lnTo>
                    <a:lnTo>
                      <a:pt x="600" y="204604"/>
                    </a:lnTo>
                    <a:lnTo>
                      <a:pt x="974" y="205353"/>
                    </a:lnTo>
                    <a:lnTo>
                      <a:pt x="1349" y="206028"/>
                    </a:lnTo>
                    <a:lnTo>
                      <a:pt x="1874" y="206627"/>
                    </a:lnTo>
                    <a:lnTo>
                      <a:pt x="2323" y="207227"/>
                    </a:lnTo>
                    <a:lnTo>
                      <a:pt x="2923" y="207676"/>
                    </a:lnTo>
                    <a:lnTo>
                      <a:pt x="3522" y="208201"/>
                    </a:lnTo>
                    <a:lnTo>
                      <a:pt x="4197" y="208576"/>
                    </a:lnTo>
                    <a:lnTo>
                      <a:pt x="4946" y="208950"/>
                    </a:lnTo>
                    <a:lnTo>
                      <a:pt x="5696" y="209175"/>
                    </a:lnTo>
                    <a:lnTo>
                      <a:pt x="6445" y="209400"/>
                    </a:lnTo>
                    <a:lnTo>
                      <a:pt x="7270" y="209475"/>
                    </a:lnTo>
                    <a:lnTo>
                      <a:pt x="8019" y="209550"/>
                    </a:lnTo>
                    <a:lnTo>
                      <a:pt x="127783" y="209550"/>
                    </a:lnTo>
                    <a:lnTo>
                      <a:pt x="128532" y="209475"/>
                    </a:lnTo>
                    <a:lnTo>
                      <a:pt x="129357" y="209400"/>
                    </a:lnTo>
                    <a:lnTo>
                      <a:pt x="130106" y="209175"/>
                    </a:lnTo>
                    <a:lnTo>
                      <a:pt x="130856" y="208950"/>
                    </a:lnTo>
                    <a:lnTo>
                      <a:pt x="131605" y="208576"/>
                    </a:lnTo>
                    <a:lnTo>
                      <a:pt x="132280" y="208201"/>
                    </a:lnTo>
                    <a:lnTo>
                      <a:pt x="132879" y="207676"/>
                    </a:lnTo>
                    <a:lnTo>
                      <a:pt x="133479" y="207227"/>
                    </a:lnTo>
                    <a:lnTo>
                      <a:pt x="133928" y="206627"/>
                    </a:lnTo>
                    <a:lnTo>
                      <a:pt x="134453" y="206028"/>
                    </a:lnTo>
                    <a:lnTo>
                      <a:pt x="134828" y="205353"/>
                    </a:lnTo>
                    <a:lnTo>
                      <a:pt x="135202" y="204604"/>
                    </a:lnTo>
                    <a:lnTo>
                      <a:pt x="135427" y="203854"/>
                    </a:lnTo>
                    <a:lnTo>
                      <a:pt x="135652" y="203105"/>
                    </a:lnTo>
                    <a:lnTo>
                      <a:pt x="135727" y="202280"/>
                    </a:lnTo>
                    <a:lnTo>
                      <a:pt x="135802" y="201531"/>
                    </a:lnTo>
                    <a:lnTo>
                      <a:pt x="135802" y="8019"/>
                    </a:lnTo>
                    <a:lnTo>
                      <a:pt x="135727" y="7270"/>
                    </a:lnTo>
                    <a:lnTo>
                      <a:pt x="135652" y="6445"/>
                    </a:lnTo>
                    <a:lnTo>
                      <a:pt x="135427" y="5696"/>
                    </a:lnTo>
                    <a:lnTo>
                      <a:pt x="135202" y="4946"/>
                    </a:lnTo>
                    <a:lnTo>
                      <a:pt x="134828" y="4197"/>
                    </a:lnTo>
                    <a:lnTo>
                      <a:pt x="134453" y="3522"/>
                    </a:lnTo>
                    <a:lnTo>
                      <a:pt x="133928" y="2923"/>
                    </a:lnTo>
                    <a:lnTo>
                      <a:pt x="133479" y="2323"/>
                    </a:lnTo>
                    <a:lnTo>
                      <a:pt x="132879" y="1874"/>
                    </a:lnTo>
                    <a:lnTo>
                      <a:pt x="132280" y="1349"/>
                    </a:lnTo>
                    <a:lnTo>
                      <a:pt x="131605" y="974"/>
                    </a:lnTo>
                    <a:lnTo>
                      <a:pt x="130856" y="600"/>
                    </a:lnTo>
                    <a:lnTo>
                      <a:pt x="130106" y="375"/>
                    </a:lnTo>
                    <a:lnTo>
                      <a:pt x="129357" y="150"/>
                    </a:lnTo>
                    <a:lnTo>
                      <a:pt x="128532" y="75"/>
                    </a:lnTo>
                    <a:lnTo>
                      <a:pt x="127783" y="0"/>
                    </a:lnTo>
                    <a:close/>
                  </a:path>
                </a:pathLst>
              </a:custGeom>
              <a:solidFill>
                <a:srgbClr val="979CB8">
                  <a:alpha val="15380"/>
                </a:srgbClr>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6"/>
              <p:cNvSpPr/>
              <p:nvPr/>
            </p:nvSpPr>
            <p:spPr>
              <a:xfrm>
                <a:off x="3671350" y="5147100"/>
                <a:ext cx="279175" cy="179900"/>
              </a:xfrm>
              <a:custGeom>
                <a:rect b="b" l="l" r="r" t="t"/>
                <a:pathLst>
                  <a:path extrusionOk="0" h="7196" w="11167">
                    <a:moveTo>
                      <a:pt x="3597" y="0"/>
                    </a:moveTo>
                    <a:lnTo>
                      <a:pt x="2848" y="75"/>
                    </a:lnTo>
                    <a:lnTo>
                      <a:pt x="2173" y="300"/>
                    </a:lnTo>
                    <a:lnTo>
                      <a:pt x="1574" y="600"/>
                    </a:lnTo>
                    <a:lnTo>
                      <a:pt x="1049" y="1050"/>
                    </a:lnTo>
                    <a:lnTo>
                      <a:pt x="600" y="1574"/>
                    </a:lnTo>
                    <a:lnTo>
                      <a:pt x="300" y="2174"/>
                    </a:lnTo>
                    <a:lnTo>
                      <a:pt x="75" y="2848"/>
                    </a:lnTo>
                    <a:lnTo>
                      <a:pt x="0" y="3598"/>
                    </a:lnTo>
                    <a:lnTo>
                      <a:pt x="75" y="4347"/>
                    </a:lnTo>
                    <a:lnTo>
                      <a:pt x="300" y="5022"/>
                    </a:lnTo>
                    <a:lnTo>
                      <a:pt x="600" y="5621"/>
                    </a:lnTo>
                    <a:lnTo>
                      <a:pt x="1049" y="6146"/>
                    </a:lnTo>
                    <a:lnTo>
                      <a:pt x="1574" y="6596"/>
                    </a:lnTo>
                    <a:lnTo>
                      <a:pt x="2173" y="6896"/>
                    </a:lnTo>
                    <a:lnTo>
                      <a:pt x="2848" y="7120"/>
                    </a:lnTo>
                    <a:lnTo>
                      <a:pt x="3597" y="7195"/>
                    </a:lnTo>
                    <a:lnTo>
                      <a:pt x="7644" y="7195"/>
                    </a:lnTo>
                    <a:lnTo>
                      <a:pt x="8319" y="7120"/>
                    </a:lnTo>
                    <a:lnTo>
                      <a:pt x="8994" y="6896"/>
                    </a:lnTo>
                    <a:lnTo>
                      <a:pt x="9593" y="6596"/>
                    </a:lnTo>
                    <a:lnTo>
                      <a:pt x="10118" y="6146"/>
                    </a:lnTo>
                    <a:lnTo>
                      <a:pt x="10567" y="5621"/>
                    </a:lnTo>
                    <a:lnTo>
                      <a:pt x="10867" y="5022"/>
                    </a:lnTo>
                    <a:lnTo>
                      <a:pt x="11092" y="4347"/>
                    </a:lnTo>
                    <a:lnTo>
                      <a:pt x="11167" y="3598"/>
                    </a:lnTo>
                    <a:lnTo>
                      <a:pt x="11092" y="2848"/>
                    </a:lnTo>
                    <a:lnTo>
                      <a:pt x="10867" y="2174"/>
                    </a:lnTo>
                    <a:lnTo>
                      <a:pt x="10567" y="1574"/>
                    </a:lnTo>
                    <a:lnTo>
                      <a:pt x="10118" y="1050"/>
                    </a:lnTo>
                    <a:lnTo>
                      <a:pt x="9593" y="600"/>
                    </a:lnTo>
                    <a:lnTo>
                      <a:pt x="8994" y="300"/>
                    </a:lnTo>
                    <a:lnTo>
                      <a:pt x="8319" y="75"/>
                    </a:lnTo>
                    <a:lnTo>
                      <a:pt x="7644" y="0"/>
                    </a:lnTo>
                    <a:close/>
                  </a:path>
                </a:pathLst>
              </a:custGeom>
              <a:solidFill>
                <a:srgbClr val="979CB8">
                  <a:alpha val="15380"/>
                </a:srgbClr>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6"/>
              <p:cNvSpPr/>
              <p:nvPr/>
            </p:nvSpPr>
            <p:spPr>
              <a:xfrm>
                <a:off x="3650725" y="446100"/>
                <a:ext cx="54375" cy="54350"/>
              </a:xfrm>
              <a:custGeom>
                <a:rect b="b" l="l" r="r" t="t"/>
                <a:pathLst>
                  <a:path extrusionOk="0" h="2174" w="2175">
                    <a:moveTo>
                      <a:pt x="1125" y="0"/>
                    </a:moveTo>
                    <a:lnTo>
                      <a:pt x="825" y="75"/>
                    </a:lnTo>
                    <a:lnTo>
                      <a:pt x="675" y="75"/>
                    </a:lnTo>
                    <a:lnTo>
                      <a:pt x="450" y="225"/>
                    </a:lnTo>
                    <a:lnTo>
                      <a:pt x="300" y="300"/>
                    </a:lnTo>
                    <a:lnTo>
                      <a:pt x="225" y="525"/>
                    </a:lnTo>
                    <a:lnTo>
                      <a:pt x="76" y="675"/>
                    </a:lnTo>
                    <a:lnTo>
                      <a:pt x="1" y="824"/>
                    </a:lnTo>
                    <a:lnTo>
                      <a:pt x="1" y="1124"/>
                    </a:lnTo>
                    <a:lnTo>
                      <a:pt x="1" y="1349"/>
                    </a:lnTo>
                    <a:lnTo>
                      <a:pt x="76" y="1499"/>
                    </a:lnTo>
                    <a:lnTo>
                      <a:pt x="225" y="1649"/>
                    </a:lnTo>
                    <a:lnTo>
                      <a:pt x="300" y="1874"/>
                    </a:lnTo>
                    <a:lnTo>
                      <a:pt x="450" y="2024"/>
                    </a:lnTo>
                    <a:lnTo>
                      <a:pt x="675" y="2099"/>
                    </a:lnTo>
                    <a:lnTo>
                      <a:pt x="825" y="2173"/>
                    </a:lnTo>
                    <a:lnTo>
                      <a:pt x="1275" y="2173"/>
                    </a:lnTo>
                    <a:lnTo>
                      <a:pt x="1500" y="2099"/>
                    </a:lnTo>
                    <a:lnTo>
                      <a:pt x="1649" y="2024"/>
                    </a:lnTo>
                    <a:lnTo>
                      <a:pt x="1799" y="1874"/>
                    </a:lnTo>
                    <a:lnTo>
                      <a:pt x="1949" y="1649"/>
                    </a:lnTo>
                    <a:lnTo>
                      <a:pt x="2099" y="1499"/>
                    </a:lnTo>
                    <a:lnTo>
                      <a:pt x="2099" y="1349"/>
                    </a:lnTo>
                    <a:lnTo>
                      <a:pt x="2174" y="1124"/>
                    </a:lnTo>
                    <a:lnTo>
                      <a:pt x="2099" y="824"/>
                    </a:lnTo>
                    <a:lnTo>
                      <a:pt x="2099" y="675"/>
                    </a:lnTo>
                    <a:lnTo>
                      <a:pt x="1949" y="525"/>
                    </a:lnTo>
                    <a:lnTo>
                      <a:pt x="1799" y="300"/>
                    </a:lnTo>
                    <a:lnTo>
                      <a:pt x="1649" y="225"/>
                    </a:lnTo>
                    <a:lnTo>
                      <a:pt x="1500" y="75"/>
                    </a:lnTo>
                    <a:lnTo>
                      <a:pt x="1275" y="75"/>
                    </a:lnTo>
                    <a:lnTo>
                      <a:pt x="1125" y="0"/>
                    </a:lnTo>
                    <a:close/>
                  </a:path>
                </a:pathLst>
              </a:custGeom>
              <a:solidFill>
                <a:srgbClr val="979CB8">
                  <a:alpha val="15380"/>
                </a:srgbClr>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6"/>
              <p:cNvSpPr/>
              <p:nvPr/>
            </p:nvSpPr>
            <p:spPr>
              <a:xfrm>
                <a:off x="3761275" y="423600"/>
                <a:ext cx="99325" cy="99325"/>
              </a:xfrm>
              <a:custGeom>
                <a:rect b="b" l="l" r="r" t="t"/>
                <a:pathLst>
                  <a:path extrusionOk="0" h="3973" w="3973">
                    <a:moveTo>
                      <a:pt x="2024" y="1"/>
                    </a:moveTo>
                    <a:lnTo>
                      <a:pt x="1574" y="76"/>
                    </a:lnTo>
                    <a:lnTo>
                      <a:pt x="1200" y="151"/>
                    </a:lnTo>
                    <a:lnTo>
                      <a:pt x="900" y="375"/>
                    </a:lnTo>
                    <a:lnTo>
                      <a:pt x="600" y="600"/>
                    </a:lnTo>
                    <a:lnTo>
                      <a:pt x="375" y="900"/>
                    </a:lnTo>
                    <a:lnTo>
                      <a:pt x="150" y="1200"/>
                    </a:lnTo>
                    <a:lnTo>
                      <a:pt x="75" y="1575"/>
                    </a:lnTo>
                    <a:lnTo>
                      <a:pt x="0" y="2024"/>
                    </a:lnTo>
                    <a:lnTo>
                      <a:pt x="75" y="2399"/>
                    </a:lnTo>
                    <a:lnTo>
                      <a:pt x="150" y="2774"/>
                    </a:lnTo>
                    <a:lnTo>
                      <a:pt x="375" y="3073"/>
                    </a:lnTo>
                    <a:lnTo>
                      <a:pt x="600" y="3373"/>
                    </a:lnTo>
                    <a:lnTo>
                      <a:pt x="900" y="3673"/>
                    </a:lnTo>
                    <a:lnTo>
                      <a:pt x="1200" y="3823"/>
                    </a:lnTo>
                    <a:lnTo>
                      <a:pt x="1574" y="3973"/>
                    </a:lnTo>
                    <a:lnTo>
                      <a:pt x="2399" y="3973"/>
                    </a:lnTo>
                    <a:lnTo>
                      <a:pt x="2773"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3" y="151"/>
                    </a:lnTo>
                    <a:lnTo>
                      <a:pt x="2399" y="76"/>
                    </a:lnTo>
                    <a:lnTo>
                      <a:pt x="2024" y="1"/>
                    </a:lnTo>
                    <a:close/>
                  </a:path>
                </a:pathLst>
              </a:custGeom>
              <a:solidFill>
                <a:srgbClr val="979CB8">
                  <a:alpha val="15380"/>
                </a:srgbClr>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cxnSp>
        <p:nvCxnSpPr>
          <p:cNvPr id="291" name="Google Shape;291;p36"/>
          <p:cNvCxnSpPr>
            <a:stCxn id="285" idx="3"/>
          </p:cNvCxnSpPr>
          <p:nvPr/>
        </p:nvCxnSpPr>
        <p:spPr>
          <a:xfrm flipH="1" rot="10800000">
            <a:off x="3742744" y="1504765"/>
            <a:ext cx="1545600" cy="1076400"/>
          </a:xfrm>
          <a:prstGeom prst="curvedConnector3">
            <a:avLst>
              <a:gd fmla="val 50000" name="adj1"/>
            </a:avLst>
          </a:prstGeom>
          <a:noFill/>
          <a:ln cap="flat" cmpd="sng" w="19050">
            <a:solidFill>
              <a:schemeClr val="lt1"/>
            </a:solidFill>
            <a:prstDash val="lgDash"/>
            <a:round/>
            <a:headEnd len="med" w="med" type="none"/>
            <a:tailEnd len="med" w="med" type="none"/>
          </a:ln>
        </p:spPr>
      </p:cxnSp>
      <p:sp>
        <p:nvSpPr>
          <p:cNvPr id="292" name="Google Shape;292;p36"/>
          <p:cNvSpPr/>
          <p:nvPr/>
        </p:nvSpPr>
        <p:spPr>
          <a:xfrm>
            <a:off x="5070209" y="677525"/>
            <a:ext cx="567900" cy="517500"/>
          </a:xfrm>
          <a:prstGeom prst="rect">
            <a:avLst/>
          </a:prstGeom>
          <a:solidFill>
            <a:srgbClr val="00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6"/>
          <p:cNvSpPr/>
          <p:nvPr/>
        </p:nvSpPr>
        <p:spPr>
          <a:xfrm>
            <a:off x="5812814" y="677525"/>
            <a:ext cx="567900" cy="517500"/>
          </a:xfrm>
          <a:prstGeom prst="rect">
            <a:avLst/>
          </a:prstGeom>
          <a:solidFill>
            <a:srgbClr val="FFAC0E">
              <a:alpha val="6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6"/>
          <p:cNvSpPr/>
          <p:nvPr/>
        </p:nvSpPr>
        <p:spPr>
          <a:xfrm>
            <a:off x="6555419" y="677525"/>
            <a:ext cx="567900" cy="517500"/>
          </a:xfrm>
          <a:prstGeom prst="rect">
            <a:avLst/>
          </a:pr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6"/>
          <p:cNvSpPr/>
          <p:nvPr/>
        </p:nvSpPr>
        <p:spPr>
          <a:xfrm>
            <a:off x="7298025" y="677525"/>
            <a:ext cx="567900" cy="517500"/>
          </a:xfrm>
          <a:prstGeom prst="rect">
            <a:avLst/>
          </a:prstGeom>
          <a:solidFill>
            <a:srgbClr val="00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6"/>
          <p:cNvSpPr/>
          <p:nvPr/>
        </p:nvSpPr>
        <p:spPr>
          <a:xfrm>
            <a:off x="5070202" y="1328863"/>
            <a:ext cx="567900" cy="517500"/>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6"/>
          <p:cNvSpPr/>
          <p:nvPr/>
        </p:nvSpPr>
        <p:spPr>
          <a:xfrm>
            <a:off x="5812812" y="1328851"/>
            <a:ext cx="567900" cy="517500"/>
          </a:xfrm>
          <a:prstGeom prst="rect">
            <a:avLst/>
          </a:prstGeom>
          <a:solidFill>
            <a:srgbClr val="D6E8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6"/>
          <p:cNvSpPr/>
          <p:nvPr/>
        </p:nvSpPr>
        <p:spPr>
          <a:xfrm>
            <a:off x="6555418" y="1328851"/>
            <a:ext cx="567900" cy="517500"/>
          </a:xfrm>
          <a:prstGeom prst="rect">
            <a:avLst/>
          </a:pr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6"/>
          <p:cNvSpPr/>
          <p:nvPr/>
        </p:nvSpPr>
        <p:spPr>
          <a:xfrm>
            <a:off x="7298023" y="1328851"/>
            <a:ext cx="567900" cy="517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6"/>
          <p:cNvSpPr/>
          <p:nvPr/>
        </p:nvSpPr>
        <p:spPr>
          <a:xfrm>
            <a:off x="5070200" y="1980203"/>
            <a:ext cx="567900" cy="517500"/>
          </a:xfrm>
          <a:prstGeom prst="rect">
            <a:avLst/>
          </a:pr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6"/>
          <p:cNvSpPr/>
          <p:nvPr/>
        </p:nvSpPr>
        <p:spPr>
          <a:xfrm>
            <a:off x="5812805" y="1980203"/>
            <a:ext cx="567900" cy="517500"/>
          </a:xfrm>
          <a:prstGeom prst="rect">
            <a:avLst/>
          </a:prstGeom>
          <a:solidFill>
            <a:srgbClr val="FF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6"/>
          <p:cNvSpPr/>
          <p:nvPr/>
        </p:nvSpPr>
        <p:spPr>
          <a:xfrm>
            <a:off x="6555416" y="1980204"/>
            <a:ext cx="567900" cy="517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6"/>
          <p:cNvSpPr txBox="1"/>
          <p:nvPr/>
        </p:nvSpPr>
        <p:spPr>
          <a:xfrm>
            <a:off x="4971450" y="2994736"/>
            <a:ext cx="31092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lt1"/>
                </a:solidFill>
                <a:latin typeface="Varela Round"/>
                <a:ea typeface="Varela Round"/>
                <a:cs typeface="Varela Round"/>
                <a:sym typeface="Varela Round"/>
              </a:rPr>
              <a:t>Widespread survey of color/emotion associations based on a total of 12 colors created with Google Form.</a:t>
            </a:r>
            <a:endParaRPr sz="1200">
              <a:solidFill>
                <a:schemeClr val="lt1"/>
              </a:solidFill>
              <a:latin typeface="Varela Round"/>
              <a:ea typeface="Varela Round"/>
              <a:cs typeface="Varela Round"/>
              <a:sym typeface="Varela Round"/>
            </a:endParaRPr>
          </a:p>
          <a:p>
            <a:pPr indent="0" lvl="0" marL="0" rtl="0" algn="l">
              <a:spcBef>
                <a:spcPts val="0"/>
              </a:spcBef>
              <a:spcAft>
                <a:spcPts val="0"/>
              </a:spcAft>
              <a:buNone/>
            </a:pPr>
            <a:r>
              <a:t/>
            </a:r>
            <a:endParaRPr sz="1200">
              <a:solidFill>
                <a:schemeClr val="lt1"/>
              </a:solidFill>
              <a:latin typeface="Varela Round"/>
              <a:ea typeface="Varela Round"/>
              <a:cs typeface="Varela Round"/>
              <a:sym typeface="Varela Round"/>
            </a:endParaRPr>
          </a:p>
          <a:p>
            <a:pPr indent="0" lvl="0" marL="0" rtl="0" algn="l">
              <a:spcBef>
                <a:spcPts val="0"/>
              </a:spcBef>
              <a:spcAft>
                <a:spcPts val="0"/>
              </a:spcAft>
              <a:buNone/>
            </a:pPr>
            <a:r>
              <a:rPr lang="en" sz="1200">
                <a:solidFill>
                  <a:schemeClr val="lt1"/>
                </a:solidFill>
                <a:latin typeface="Varela Round"/>
                <a:ea typeface="Varela Round"/>
                <a:cs typeface="Varela Round"/>
                <a:sym typeface="Varela Round"/>
              </a:rPr>
              <a:t>17 non-Stanford participants filled out the survey.</a:t>
            </a:r>
            <a:endParaRPr sz="1200">
              <a:solidFill>
                <a:schemeClr val="lt1"/>
              </a:solidFill>
              <a:latin typeface="Varela Round"/>
              <a:ea typeface="Varela Round"/>
              <a:cs typeface="Varela Round"/>
              <a:sym typeface="Varela Roun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7"/>
          <p:cNvSpPr txBox="1"/>
          <p:nvPr>
            <p:ph type="title"/>
          </p:nvPr>
        </p:nvSpPr>
        <p:spPr>
          <a:xfrm>
            <a:off x="1078375" y="503881"/>
            <a:ext cx="7088100" cy="68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Results</a:t>
            </a:r>
            <a:r>
              <a:rPr lang="en"/>
              <a:t> and Insights</a:t>
            </a:r>
            <a:endParaRPr/>
          </a:p>
        </p:txBody>
      </p:sp>
      <p:sp>
        <p:nvSpPr>
          <p:cNvPr id="309" name="Google Shape;309;p37"/>
          <p:cNvSpPr txBox="1"/>
          <p:nvPr>
            <p:ph idx="1" type="body"/>
          </p:nvPr>
        </p:nvSpPr>
        <p:spPr>
          <a:xfrm>
            <a:off x="1014825" y="1427100"/>
            <a:ext cx="2297400" cy="3068400"/>
          </a:xfrm>
          <a:prstGeom prst="rect">
            <a:avLst/>
          </a:prstGeom>
          <a:solidFill>
            <a:srgbClr val="D0E0E3"/>
          </a:solidFill>
        </p:spPr>
        <p:txBody>
          <a:bodyPr anchorCtr="0" anchor="t" bIns="91425" lIns="91425" spcFirstLastPara="1" rIns="91425" wrap="square" tIns="91425">
            <a:noAutofit/>
          </a:bodyPr>
          <a:lstStyle/>
          <a:p>
            <a:pPr indent="0" lvl="0" marL="0" rtl="0" algn="l">
              <a:spcBef>
                <a:spcPts val="600"/>
              </a:spcBef>
              <a:spcAft>
                <a:spcPts val="0"/>
              </a:spcAft>
              <a:buNone/>
            </a:pPr>
            <a:r>
              <a:t/>
            </a:r>
            <a:endParaRPr b="1"/>
          </a:p>
          <a:p>
            <a:pPr indent="0" lvl="0" marL="0" rtl="0" algn="l">
              <a:spcBef>
                <a:spcPts val="600"/>
              </a:spcBef>
              <a:spcAft>
                <a:spcPts val="0"/>
              </a:spcAft>
              <a:buNone/>
            </a:pPr>
            <a:r>
              <a:t/>
            </a:r>
            <a:endParaRPr sz="1100"/>
          </a:p>
          <a:p>
            <a:pPr indent="0" lvl="0" marL="0" rtl="0" algn="l">
              <a:spcBef>
                <a:spcPts val="600"/>
              </a:spcBef>
              <a:spcAft>
                <a:spcPts val="0"/>
              </a:spcAft>
              <a:buNone/>
            </a:pPr>
            <a:r>
              <a:rPr lang="en" sz="1100"/>
              <a:t>Participants provided more consistent responses for colors that are common/frequently used. </a:t>
            </a:r>
            <a:endParaRPr sz="1100"/>
          </a:p>
          <a:p>
            <a:pPr indent="0" lvl="0" marL="0" rtl="0" algn="l">
              <a:spcBef>
                <a:spcPts val="600"/>
              </a:spcBef>
              <a:spcAft>
                <a:spcPts val="0"/>
              </a:spcAft>
              <a:buNone/>
            </a:pPr>
            <a:r>
              <a:t/>
            </a:r>
            <a:endParaRPr sz="1100"/>
          </a:p>
          <a:p>
            <a:pPr indent="0" lvl="0" marL="0" rtl="0" algn="l">
              <a:spcBef>
                <a:spcPts val="600"/>
              </a:spcBef>
              <a:spcAft>
                <a:spcPts val="0"/>
              </a:spcAft>
              <a:buNone/>
            </a:pPr>
            <a:r>
              <a:t/>
            </a:r>
            <a:endParaRPr sz="1200"/>
          </a:p>
          <a:p>
            <a:pPr indent="0" lvl="0" marL="0" rtl="0" algn="l">
              <a:spcBef>
                <a:spcPts val="600"/>
              </a:spcBef>
              <a:spcAft>
                <a:spcPts val="0"/>
              </a:spcAft>
              <a:buNone/>
            </a:pPr>
            <a:r>
              <a:t/>
            </a:r>
            <a:endParaRPr sz="1200"/>
          </a:p>
        </p:txBody>
      </p:sp>
      <p:sp>
        <p:nvSpPr>
          <p:cNvPr id="310" name="Google Shape;310;p37"/>
          <p:cNvSpPr txBox="1"/>
          <p:nvPr>
            <p:ph idx="2" type="body"/>
          </p:nvPr>
        </p:nvSpPr>
        <p:spPr>
          <a:xfrm>
            <a:off x="3429925" y="1427100"/>
            <a:ext cx="2297400" cy="3068400"/>
          </a:xfrm>
          <a:prstGeom prst="rect">
            <a:avLst/>
          </a:prstGeom>
          <a:solidFill>
            <a:srgbClr val="C9DAF8"/>
          </a:solidFill>
        </p:spPr>
        <p:txBody>
          <a:bodyPr anchorCtr="0" anchor="t" bIns="91425" lIns="91425" spcFirstLastPara="1" rIns="91425" wrap="square" tIns="91425">
            <a:noAutofit/>
          </a:bodyPr>
          <a:lstStyle/>
          <a:p>
            <a:pPr indent="0" lvl="0" marL="0" rtl="0" algn="l">
              <a:spcBef>
                <a:spcPts val="600"/>
              </a:spcBef>
              <a:spcAft>
                <a:spcPts val="0"/>
              </a:spcAft>
              <a:buNone/>
            </a:pPr>
            <a:r>
              <a:t/>
            </a:r>
            <a:endParaRPr b="1"/>
          </a:p>
          <a:p>
            <a:pPr indent="0" lvl="0" marL="0" rtl="0" algn="l">
              <a:spcBef>
                <a:spcPts val="600"/>
              </a:spcBef>
              <a:spcAft>
                <a:spcPts val="0"/>
              </a:spcAft>
              <a:buNone/>
            </a:pPr>
            <a:r>
              <a:t/>
            </a:r>
            <a:endParaRPr b="1" sz="1100"/>
          </a:p>
          <a:p>
            <a:pPr indent="0" lvl="0" marL="0" rtl="0" algn="l">
              <a:spcBef>
                <a:spcPts val="600"/>
              </a:spcBef>
              <a:spcAft>
                <a:spcPts val="0"/>
              </a:spcAft>
              <a:buNone/>
            </a:pPr>
            <a:r>
              <a:rPr lang="en" sz="1100"/>
              <a:t>Participants provided a wide variety of responses for colors that are less common.</a:t>
            </a:r>
            <a:endParaRPr sz="1100"/>
          </a:p>
        </p:txBody>
      </p:sp>
      <p:sp>
        <p:nvSpPr>
          <p:cNvPr id="311" name="Google Shape;311;p37"/>
          <p:cNvSpPr txBox="1"/>
          <p:nvPr>
            <p:ph idx="3" type="body"/>
          </p:nvPr>
        </p:nvSpPr>
        <p:spPr>
          <a:xfrm>
            <a:off x="5845025" y="1427100"/>
            <a:ext cx="2297400" cy="3068400"/>
          </a:xfrm>
          <a:prstGeom prst="rect">
            <a:avLst/>
          </a:prstGeom>
          <a:solidFill>
            <a:srgbClr val="CFE2F3"/>
          </a:solidFill>
        </p:spPr>
        <p:txBody>
          <a:bodyPr anchorCtr="0" anchor="t" bIns="91425" lIns="91425" spcFirstLastPara="1" rIns="91425" wrap="square" tIns="91425">
            <a:noAutofit/>
          </a:bodyPr>
          <a:lstStyle/>
          <a:p>
            <a:pPr indent="0" lvl="0" marL="0" rtl="0" algn="l">
              <a:spcBef>
                <a:spcPts val="600"/>
              </a:spcBef>
              <a:spcAft>
                <a:spcPts val="0"/>
              </a:spcAft>
              <a:buNone/>
            </a:pPr>
            <a:r>
              <a:t/>
            </a:r>
            <a:endParaRPr b="1"/>
          </a:p>
          <a:p>
            <a:pPr indent="0" lvl="0" marL="0" rtl="0" algn="l">
              <a:spcBef>
                <a:spcPts val="600"/>
              </a:spcBef>
              <a:spcAft>
                <a:spcPts val="0"/>
              </a:spcAft>
              <a:buNone/>
            </a:pPr>
            <a:r>
              <a:t/>
            </a:r>
            <a:endParaRPr sz="1100"/>
          </a:p>
          <a:p>
            <a:pPr indent="0" lvl="0" marL="0" rtl="0" algn="l">
              <a:spcBef>
                <a:spcPts val="600"/>
              </a:spcBef>
              <a:spcAft>
                <a:spcPts val="0"/>
              </a:spcAft>
              <a:buNone/>
            </a:pPr>
            <a:r>
              <a:rPr lang="en" sz="1100"/>
              <a:t>People tend to associate </a:t>
            </a:r>
            <a:r>
              <a:rPr b="1" lang="en" sz="1100"/>
              <a:t>typical colors</a:t>
            </a:r>
            <a:r>
              <a:rPr lang="en" sz="1100"/>
              <a:t> (e.g. red, blue, green) with specific emotions in a consistent way. </a:t>
            </a:r>
            <a:endParaRPr sz="1100"/>
          </a:p>
        </p:txBody>
      </p:sp>
      <p:sp>
        <p:nvSpPr>
          <p:cNvPr id="312" name="Google Shape;312;p37"/>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313" name="Google Shape;313;p37"/>
          <p:cNvPicPr preferRelativeResize="0"/>
          <p:nvPr/>
        </p:nvPicPr>
        <p:blipFill>
          <a:blip r:embed="rId3">
            <a:alphaModFix/>
          </a:blip>
          <a:stretch>
            <a:fillRect/>
          </a:stretch>
        </p:blipFill>
        <p:spPr>
          <a:xfrm flipH="1">
            <a:off x="1950075" y="1503300"/>
            <a:ext cx="426900" cy="426900"/>
          </a:xfrm>
          <a:prstGeom prst="rect">
            <a:avLst/>
          </a:prstGeom>
          <a:noFill/>
          <a:ln>
            <a:noFill/>
          </a:ln>
        </p:spPr>
      </p:pic>
      <p:pic>
        <p:nvPicPr>
          <p:cNvPr id="314" name="Google Shape;314;p37"/>
          <p:cNvPicPr preferRelativeResize="0"/>
          <p:nvPr/>
        </p:nvPicPr>
        <p:blipFill>
          <a:blip r:embed="rId4">
            <a:alphaModFix/>
          </a:blip>
          <a:stretch>
            <a:fillRect/>
          </a:stretch>
        </p:blipFill>
        <p:spPr>
          <a:xfrm>
            <a:off x="4358550" y="1503300"/>
            <a:ext cx="426900" cy="426900"/>
          </a:xfrm>
          <a:prstGeom prst="rect">
            <a:avLst/>
          </a:prstGeom>
          <a:noFill/>
          <a:ln>
            <a:noFill/>
          </a:ln>
        </p:spPr>
      </p:pic>
      <p:pic>
        <p:nvPicPr>
          <p:cNvPr id="315" name="Google Shape;315;p37"/>
          <p:cNvPicPr preferRelativeResize="0"/>
          <p:nvPr/>
        </p:nvPicPr>
        <p:blipFill>
          <a:blip r:embed="rId5">
            <a:alphaModFix/>
          </a:blip>
          <a:stretch>
            <a:fillRect/>
          </a:stretch>
        </p:blipFill>
        <p:spPr>
          <a:xfrm>
            <a:off x="6780275" y="1475338"/>
            <a:ext cx="482824" cy="482824"/>
          </a:xfrm>
          <a:prstGeom prst="rect">
            <a:avLst/>
          </a:prstGeom>
          <a:noFill/>
          <a:ln>
            <a:noFill/>
          </a:ln>
        </p:spPr>
      </p:pic>
      <p:sp>
        <p:nvSpPr>
          <p:cNvPr id="316" name="Google Shape;316;p37"/>
          <p:cNvSpPr/>
          <p:nvPr/>
        </p:nvSpPr>
        <p:spPr>
          <a:xfrm>
            <a:off x="1526874" y="2964150"/>
            <a:ext cx="342900" cy="299100"/>
          </a:xfrm>
          <a:prstGeom prst="rect">
            <a:avLst/>
          </a:prstGeom>
          <a:solidFill>
            <a:srgbClr val="00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7"/>
          <p:cNvSpPr/>
          <p:nvPr/>
        </p:nvSpPr>
        <p:spPr>
          <a:xfrm>
            <a:off x="1975379" y="2964150"/>
            <a:ext cx="342900" cy="299100"/>
          </a:xfrm>
          <a:prstGeom prst="rect">
            <a:avLst/>
          </a:prstGeom>
          <a:solidFill>
            <a:srgbClr val="FFAC0E">
              <a:alpha val="6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7"/>
          <p:cNvSpPr/>
          <p:nvPr/>
        </p:nvSpPr>
        <p:spPr>
          <a:xfrm>
            <a:off x="2423884" y="2964150"/>
            <a:ext cx="342900" cy="299100"/>
          </a:xfrm>
          <a:prstGeom prst="rect">
            <a:avLst/>
          </a:pr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37"/>
          <p:cNvSpPr/>
          <p:nvPr/>
        </p:nvSpPr>
        <p:spPr>
          <a:xfrm>
            <a:off x="1078374" y="2964150"/>
            <a:ext cx="342900" cy="2991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37"/>
          <p:cNvSpPr/>
          <p:nvPr/>
        </p:nvSpPr>
        <p:spPr>
          <a:xfrm>
            <a:off x="2872376" y="2964146"/>
            <a:ext cx="342900" cy="299100"/>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37"/>
          <p:cNvSpPr/>
          <p:nvPr/>
        </p:nvSpPr>
        <p:spPr>
          <a:xfrm>
            <a:off x="3601725" y="2962650"/>
            <a:ext cx="294300" cy="302100"/>
          </a:xfrm>
          <a:prstGeom prst="rect">
            <a:avLst/>
          </a:prstGeom>
          <a:solidFill>
            <a:srgbClr val="D6E8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7"/>
          <p:cNvSpPr/>
          <p:nvPr/>
        </p:nvSpPr>
        <p:spPr>
          <a:xfrm>
            <a:off x="3934509" y="2962650"/>
            <a:ext cx="294300" cy="302100"/>
          </a:xfrm>
          <a:prstGeom prst="rect">
            <a:avLst/>
          </a:pr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7"/>
          <p:cNvSpPr/>
          <p:nvPr/>
        </p:nvSpPr>
        <p:spPr>
          <a:xfrm>
            <a:off x="4267281" y="2958075"/>
            <a:ext cx="294300" cy="3021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7"/>
          <p:cNvSpPr/>
          <p:nvPr/>
        </p:nvSpPr>
        <p:spPr>
          <a:xfrm>
            <a:off x="4600050" y="2958053"/>
            <a:ext cx="294300" cy="302100"/>
          </a:xfrm>
          <a:prstGeom prst="rect">
            <a:avLst/>
          </a:pr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7"/>
          <p:cNvSpPr/>
          <p:nvPr/>
        </p:nvSpPr>
        <p:spPr>
          <a:xfrm>
            <a:off x="4948034" y="2962653"/>
            <a:ext cx="294300" cy="302100"/>
          </a:xfrm>
          <a:prstGeom prst="rect">
            <a:avLst/>
          </a:prstGeom>
          <a:solidFill>
            <a:srgbClr val="FF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7"/>
          <p:cNvSpPr/>
          <p:nvPr/>
        </p:nvSpPr>
        <p:spPr>
          <a:xfrm>
            <a:off x="5295996" y="2958054"/>
            <a:ext cx="294300" cy="302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38"/>
          <p:cNvSpPr txBox="1"/>
          <p:nvPr>
            <p:ph type="title"/>
          </p:nvPr>
        </p:nvSpPr>
        <p:spPr>
          <a:xfrm>
            <a:off x="1027950" y="517331"/>
            <a:ext cx="7088100" cy="68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Experience Prototype 3</a:t>
            </a:r>
            <a:endParaRPr/>
          </a:p>
        </p:txBody>
      </p:sp>
      <p:sp>
        <p:nvSpPr>
          <p:cNvPr id="332" name="Google Shape;332;p38"/>
          <p:cNvSpPr txBox="1"/>
          <p:nvPr>
            <p:ph idx="1" type="body"/>
          </p:nvPr>
        </p:nvSpPr>
        <p:spPr>
          <a:xfrm>
            <a:off x="1070325" y="1438988"/>
            <a:ext cx="7056300" cy="30621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b="1" lang="en" sz="1800"/>
              <a:t>Solution: </a:t>
            </a:r>
            <a:r>
              <a:rPr b="1" lang="en" sz="1800">
                <a:solidFill>
                  <a:schemeClr val="accent4"/>
                </a:solidFill>
              </a:rPr>
              <a:t>Anonymous reporting of feedback in groups</a:t>
            </a:r>
            <a:r>
              <a:rPr lang="en" sz="1800"/>
              <a:t>: group gets alerted when someone would like to regulate the group dynamic/interject</a:t>
            </a:r>
            <a:endParaRPr sz="1800"/>
          </a:p>
          <a:p>
            <a:pPr indent="0" lvl="0" marL="457200" rtl="0" algn="l">
              <a:spcBef>
                <a:spcPts val="600"/>
              </a:spcBef>
              <a:spcAft>
                <a:spcPts val="0"/>
              </a:spcAft>
              <a:buNone/>
            </a:pPr>
            <a:r>
              <a:t/>
            </a:r>
            <a:endParaRPr sz="1800"/>
          </a:p>
          <a:p>
            <a:pPr indent="-342900" lvl="0" marL="457200" rtl="0" algn="l">
              <a:spcBef>
                <a:spcPts val="600"/>
              </a:spcBef>
              <a:spcAft>
                <a:spcPts val="0"/>
              </a:spcAft>
              <a:buSzPts val="1800"/>
              <a:buChar char="▧"/>
            </a:pPr>
            <a:r>
              <a:rPr b="1" lang="en" sz="1800"/>
              <a:t>Assumption: </a:t>
            </a:r>
            <a:r>
              <a:rPr lang="en" sz="1800"/>
              <a:t>People actually </a:t>
            </a:r>
            <a:r>
              <a:rPr b="1" lang="en" sz="1800">
                <a:solidFill>
                  <a:schemeClr val="accent4"/>
                </a:solidFill>
              </a:rPr>
              <a:t>feel comfortable interjecting </a:t>
            </a:r>
            <a:r>
              <a:rPr lang="en" sz="1800"/>
              <a:t>with feedback about group dynamics during collaboration sessions</a:t>
            </a:r>
            <a:endParaRPr/>
          </a:p>
        </p:txBody>
      </p:sp>
      <p:sp>
        <p:nvSpPr>
          <p:cNvPr id="333" name="Google Shape;333;p38"/>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337" name="Shape 337"/>
        <p:cNvGrpSpPr/>
        <p:nvPr/>
      </p:nvGrpSpPr>
      <p:grpSpPr>
        <a:xfrm>
          <a:off x="0" y="0"/>
          <a:ext cx="0" cy="0"/>
          <a:chOff x="0" y="0"/>
          <a:chExt cx="0" cy="0"/>
        </a:xfrm>
      </p:grpSpPr>
      <p:sp>
        <p:nvSpPr>
          <p:cNvPr id="338" name="Google Shape;338;p39"/>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339" name="Google Shape;339;p39"/>
          <p:cNvGrpSpPr/>
          <p:nvPr/>
        </p:nvGrpSpPr>
        <p:grpSpPr>
          <a:xfrm>
            <a:off x="697349" y="1237893"/>
            <a:ext cx="4542205" cy="2667710"/>
            <a:chOff x="1177450" y="232816"/>
            <a:chExt cx="6173152" cy="3625591"/>
          </a:xfrm>
        </p:grpSpPr>
        <p:sp>
          <p:nvSpPr>
            <p:cNvPr id="340" name="Google Shape;340;p39"/>
            <p:cNvSpPr/>
            <p:nvPr/>
          </p:nvSpPr>
          <p:spPr>
            <a:xfrm>
              <a:off x="1682275" y="232816"/>
              <a:ext cx="5161606" cy="3454973"/>
            </a:xfrm>
            <a:custGeom>
              <a:rect b="b" l="l" r="r" t="t"/>
              <a:pathLst>
                <a:path extrusionOk="0" h="3454973" w="5161606">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rgbClr val="979CB8">
                <a:alpha val="15380"/>
              </a:srgb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1" name="Google Shape;341;p39"/>
            <p:cNvSpPr/>
            <p:nvPr/>
          </p:nvSpPr>
          <p:spPr>
            <a:xfrm>
              <a:off x="1177450" y="3763229"/>
              <a:ext cx="6173152" cy="95178"/>
            </a:xfrm>
            <a:custGeom>
              <a:rect b="b" l="l" r="r" t="t"/>
              <a:pathLst>
                <a:path extrusionOk="0" h="95178" w="6173152">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979CB8">
                <a:alpha val="15380"/>
              </a:srgb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2" name="Google Shape;342;p39"/>
            <p:cNvSpPr/>
            <p:nvPr/>
          </p:nvSpPr>
          <p:spPr>
            <a:xfrm>
              <a:off x="1177450" y="3687086"/>
              <a:ext cx="6172200" cy="76142"/>
            </a:xfrm>
            <a:custGeom>
              <a:rect b="b" l="l" r="r" t="t"/>
              <a:pathLst>
                <a:path extrusionOk="0" h="76142" w="6172200">
                  <a:moveTo>
                    <a:pt x="0" y="76143"/>
                  </a:moveTo>
                  <a:lnTo>
                    <a:pt x="6172200" y="76143"/>
                  </a:lnTo>
                  <a:lnTo>
                    <a:pt x="6172200" y="0"/>
                  </a:lnTo>
                  <a:lnTo>
                    <a:pt x="0" y="0"/>
                  </a:lnTo>
                  <a:close/>
                </a:path>
              </a:pathLst>
            </a:custGeom>
            <a:solidFill>
              <a:srgbClr val="979CB8">
                <a:alpha val="15380"/>
              </a:srgb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3" name="Google Shape;343;p39"/>
            <p:cNvSpPr/>
            <p:nvPr/>
          </p:nvSpPr>
          <p:spPr>
            <a:xfrm>
              <a:off x="3806350" y="3687086"/>
              <a:ext cx="903922" cy="47589"/>
            </a:xfrm>
            <a:custGeom>
              <a:rect b="b" l="l" r="r" t="t"/>
              <a:pathLst>
                <a:path extrusionOk="0" h="47589" w="903922">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pic>
        <p:nvPicPr>
          <p:cNvPr id="344" name="Google Shape;344;p39"/>
          <p:cNvPicPr preferRelativeResize="0"/>
          <p:nvPr/>
        </p:nvPicPr>
        <p:blipFill>
          <a:blip r:embed="rId3">
            <a:alphaModFix/>
          </a:blip>
          <a:stretch>
            <a:fillRect/>
          </a:stretch>
        </p:blipFill>
        <p:spPr>
          <a:xfrm>
            <a:off x="1251037" y="1363400"/>
            <a:ext cx="3434824" cy="2259999"/>
          </a:xfrm>
          <a:prstGeom prst="rect">
            <a:avLst/>
          </a:prstGeom>
          <a:noFill/>
          <a:ln>
            <a:noFill/>
          </a:ln>
        </p:spPr>
      </p:pic>
      <p:cxnSp>
        <p:nvCxnSpPr>
          <p:cNvPr id="345" name="Google Shape;345;p39"/>
          <p:cNvCxnSpPr/>
          <p:nvPr/>
        </p:nvCxnSpPr>
        <p:spPr>
          <a:xfrm flipH="1" rot="10800000">
            <a:off x="4726750" y="955925"/>
            <a:ext cx="954900" cy="443700"/>
          </a:xfrm>
          <a:prstGeom prst="curvedConnector3">
            <a:avLst>
              <a:gd fmla="val 50000" name="adj1"/>
            </a:avLst>
          </a:prstGeom>
          <a:noFill/>
          <a:ln cap="flat" cmpd="sng" w="28575">
            <a:solidFill>
              <a:schemeClr val="lt1"/>
            </a:solidFill>
            <a:prstDash val="lgDash"/>
            <a:round/>
            <a:headEnd len="med" w="med" type="none"/>
            <a:tailEnd len="med" w="med" type="none"/>
          </a:ln>
        </p:spPr>
      </p:cxnSp>
      <p:pic>
        <p:nvPicPr>
          <p:cNvPr id="346" name="Google Shape;346;p39"/>
          <p:cNvPicPr preferRelativeResize="0"/>
          <p:nvPr/>
        </p:nvPicPr>
        <p:blipFill>
          <a:blip r:embed="rId4">
            <a:alphaModFix/>
          </a:blip>
          <a:stretch>
            <a:fillRect/>
          </a:stretch>
        </p:blipFill>
        <p:spPr>
          <a:xfrm>
            <a:off x="4156275" y="1399625"/>
            <a:ext cx="443700" cy="443700"/>
          </a:xfrm>
          <a:prstGeom prst="rect">
            <a:avLst/>
          </a:prstGeom>
          <a:noFill/>
          <a:ln>
            <a:noFill/>
          </a:ln>
        </p:spPr>
      </p:pic>
      <p:sp>
        <p:nvSpPr>
          <p:cNvPr id="347" name="Google Shape;347;p39"/>
          <p:cNvSpPr txBox="1"/>
          <p:nvPr/>
        </p:nvSpPr>
        <p:spPr>
          <a:xfrm>
            <a:off x="5325775" y="717175"/>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600"/>
              </a:spcBef>
              <a:spcAft>
                <a:spcPts val="0"/>
              </a:spcAft>
              <a:buNone/>
            </a:pPr>
            <a:r>
              <a:rPr lang="en">
                <a:solidFill>
                  <a:schemeClr val="lt1"/>
                </a:solidFill>
                <a:latin typeface="Varela Round"/>
                <a:ea typeface="Varela Round"/>
                <a:cs typeface="Varela Round"/>
                <a:sym typeface="Varela Round"/>
              </a:rPr>
              <a:t>M.S. student at Stanford</a:t>
            </a:r>
            <a:endParaRPr/>
          </a:p>
        </p:txBody>
      </p:sp>
      <p:cxnSp>
        <p:nvCxnSpPr>
          <p:cNvPr id="348" name="Google Shape;348;p39"/>
          <p:cNvCxnSpPr/>
          <p:nvPr/>
        </p:nvCxnSpPr>
        <p:spPr>
          <a:xfrm flipH="1" rot="10800000">
            <a:off x="4522075" y="1867275"/>
            <a:ext cx="1059000" cy="206100"/>
          </a:xfrm>
          <a:prstGeom prst="curvedConnector3">
            <a:avLst>
              <a:gd fmla="val 54667" name="adj1"/>
            </a:avLst>
          </a:prstGeom>
          <a:noFill/>
          <a:ln cap="flat" cmpd="sng" w="28575">
            <a:solidFill>
              <a:schemeClr val="lt1"/>
            </a:solidFill>
            <a:prstDash val="lgDash"/>
            <a:round/>
            <a:headEnd len="med" w="med" type="none"/>
            <a:tailEnd len="med" w="med" type="none"/>
          </a:ln>
        </p:spPr>
      </p:cxnSp>
      <p:sp>
        <p:nvSpPr>
          <p:cNvPr id="349" name="Google Shape;349;p39"/>
          <p:cNvSpPr txBox="1"/>
          <p:nvPr/>
        </p:nvSpPr>
        <p:spPr>
          <a:xfrm>
            <a:off x="5581075" y="1518575"/>
            <a:ext cx="2641800" cy="615600"/>
          </a:xfrm>
          <a:prstGeom prst="rect">
            <a:avLst/>
          </a:prstGeom>
          <a:noFill/>
          <a:ln>
            <a:noFill/>
          </a:ln>
        </p:spPr>
        <p:txBody>
          <a:bodyPr anchorCtr="0" anchor="t" bIns="91425" lIns="91425" spcFirstLastPara="1" rIns="91425" wrap="square" tIns="91425">
            <a:spAutoFit/>
          </a:bodyPr>
          <a:lstStyle/>
          <a:p>
            <a:pPr indent="0" lvl="0" marL="0" rtl="0" algn="ctr">
              <a:spcBef>
                <a:spcPts val="600"/>
              </a:spcBef>
              <a:spcAft>
                <a:spcPts val="0"/>
              </a:spcAft>
              <a:buNone/>
            </a:pPr>
            <a:r>
              <a:rPr lang="en">
                <a:solidFill>
                  <a:schemeClr val="lt1"/>
                </a:solidFill>
                <a:latin typeface="Varela Round"/>
                <a:ea typeface="Varela Round"/>
                <a:cs typeface="Varela Round"/>
                <a:sym typeface="Varela Round"/>
              </a:rPr>
              <a:t>A video of a real-life “bad” team collaboration scenario</a:t>
            </a:r>
            <a:endParaRPr/>
          </a:p>
        </p:txBody>
      </p:sp>
      <p:sp>
        <p:nvSpPr>
          <p:cNvPr id="350" name="Google Shape;350;p39"/>
          <p:cNvSpPr txBox="1"/>
          <p:nvPr/>
        </p:nvSpPr>
        <p:spPr>
          <a:xfrm>
            <a:off x="666825" y="4060875"/>
            <a:ext cx="7422600" cy="692700"/>
          </a:xfrm>
          <a:prstGeom prst="rect">
            <a:avLst/>
          </a:prstGeom>
          <a:noFill/>
          <a:ln>
            <a:noFill/>
          </a:ln>
        </p:spPr>
        <p:txBody>
          <a:bodyPr anchorCtr="0" anchor="t" bIns="91425" lIns="91425" spcFirstLastPara="1" rIns="91425" wrap="square" tIns="91425">
            <a:spAutoFit/>
          </a:bodyPr>
          <a:lstStyle/>
          <a:p>
            <a:pPr indent="0" lvl="0" marL="0" rtl="0" algn="l">
              <a:spcBef>
                <a:spcPts val="600"/>
              </a:spcBef>
              <a:spcAft>
                <a:spcPts val="0"/>
              </a:spcAft>
              <a:buNone/>
            </a:pPr>
            <a:r>
              <a:t/>
            </a:r>
            <a:endParaRPr>
              <a:solidFill>
                <a:schemeClr val="lt1"/>
              </a:solidFill>
              <a:latin typeface="Varela Round"/>
              <a:ea typeface="Varela Round"/>
              <a:cs typeface="Varela Round"/>
              <a:sym typeface="Varela Round"/>
            </a:endParaRPr>
          </a:p>
          <a:p>
            <a:pPr indent="0" lvl="0" marL="0" rtl="0" algn="l">
              <a:spcBef>
                <a:spcPts val="600"/>
              </a:spcBef>
              <a:spcAft>
                <a:spcPts val="0"/>
              </a:spcAft>
              <a:buNone/>
            </a:pPr>
            <a:r>
              <a:t/>
            </a:r>
            <a:endParaRPr>
              <a:solidFill>
                <a:schemeClr val="lt1"/>
              </a:solidFill>
              <a:latin typeface="Varela Round"/>
              <a:ea typeface="Varela Round"/>
              <a:cs typeface="Varela Round"/>
              <a:sym typeface="Varela Round"/>
            </a:endParaRPr>
          </a:p>
        </p:txBody>
      </p:sp>
      <p:sp>
        <p:nvSpPr>
          <p:cNvPr id="351" name="Google Shape;351;p39"/>
          <p:cNvSpPr txBox="1"/>
          <p:nvPr/>
        </p:nvSpPr>
        <p:spPr>
          <a:xfrm>
            <a:off x="5362825" y="2659925"/>
            <a:ext cx="30783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Varela Round"/>
                <a:ea typeface="Varela Round"/>
                <a:cs typeface="Varela Round"/>
                <a:sym typeface="Varela Round"/>
              </a:rPr>
              <a:t>Have participants watch a video of bad collaboration over zoom and see whether </a:t>
            </a:r>
            <a:r>
              <a:rPr lang="en">
                <a:solidFill>
                  <a:schemeClr val="lt1"/>
                </a:solidFill>
                <a:latin typeface="Varela Round"/>
                <a:ea typeface="Varela Round"/>
                <a:cs typeface="Varela Round"/>
                <a:sym typeface="Varela Round"/>
              </a:rPr>
              <a:t>and</a:t>
            </a:r>
            <a:r>
              <a:rPr lang="en">
                <a:solidFill>
                  <a:schemeClr val="lt1"/>
                </a:solidFill>
                <a:latin typeface="Varela Round"/>
                <a:ea typeface="Varela Round"/>
                <a:cs typeface="Varela Round"/>
                <a:sym typeface="Varela Round"/>
              </a:rPr>
              <a:t> where they would feel comfortable butting in or giving feedback (by pressing the raising hand button </a:t>
            </a:r>
            <a:r>
              <a:rPr lang="en">
                <a:solidFill>
                  <a:schemeClr val="lt1"/>
                </a:solidFill>
                <a:latin typeface="Varela Round"/>
                <a:ea typeface="Varela Round"/>
                <a:cs typeface="Varela Round"/>
                <a:sym typeface="Varela Round"/>
              </a:rPr>
              <a:t>✋)</a:t>
            </a:r>
            <a:endParaRPr>
              <a:solidFill>
                <a:schemeClr val="lt1"/>
              </a:solidFill>
              <a:latin typeface="Varela Round"/>
              <a:ea typeface="Varela Round"/>
              <a:cs typeface="Varela Round"/>
              <a:sym typeface="Varela Roun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3"/>
          <p:cNvSpPr/>
          <p:nvPr/>
        </p:nvSpPr>
        <p:spPr>
          <a:xfrm>
            <a:off x="3376228" y="1615075"/>
            <a:ext cx="2358600" cy="2370600"/>
          </a:xfrm>
          <a:prstGeom prst="ellipse">
            <a:avLst/>
          </a:prstGeom>
          <a:solidFill>
            <a:srgbClr val="AACF20">
              <a:alpha val="74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solidFill>
                  <a:srgbClr val="FFFFFF"/>
                </a:solidFill>
                <a:latin typeface="Varela Round"/>
                <a:ea typeface="Varela Round"/>
                <a:cs typeface="Varela Round"/>
                <a:sym typeface="Varela Round"/>
              </a:rPr>
              <a:t>Technology-</a:t>
            </a:r>
            <a:endParaRPr sz="1900">
              <a:solidFill>
                <a:srgbClr val="FFFFFF"/>
              </a:solidFill>
              <a:latin typeface="Varela Round"/>
              <a:ea typeface="Varela Round"/>
              <a:cs typeface="Varela Round"/>
              <a:sym typeface="Varela Round"/>
            </a:endParaRPr>
          </a:p>
          <a:p>
            <a:pPr indent="0" lvl="0" marL="0" rtl="0" algn="ctr">
              <a:spcBef>
                <a:spcPts val="0"/>
              </a:spcBef>
              <a:spcAft>
                <a:spcPts val="0"/>
              </a:spcAft>
              <a:buNone/>
            </a:pPr>
            <a:r>
              <a:rPr lang="en" sz="1800">
                <a:solidFill>
                  <a:srgbClr val="FFFFFF"/>
                </a:solidFill>
                <a:latin typeface="Varela Round"/>
                <a:ea typeface="Varela Round"/>
                <a:cs typeface="Varela Round"/>
                <a:sym typeface="Varela Round"/>
              </a:rPr>
              <a:t>Supported</a:t>
            </a:r>
            <a:r>
              <a:rPr lang="en" sz="1900">
                <a:solidFill>
                  <a:srgbClr val="FFFFFF"/>
                </a:solidFill>
                <a:latin typeface="Varela Round"/>
                <a:ea typeface="Varela Round"/>
                <a:cs typeface="Varela Round"/>
                <a:sym typeface="Varela Round"/>
              </a:rPr>
              <a:t> Mediation of Teamwork</a:t>
            </a:r>
            <a:endParaRPr sz="1900">
              <a:solidFill>
                <a:srgbClr val="FFFFFF"/>
              </a:solidFill>
              <a:latin typeface="Varela Round"/>
              <a:ea typeface="Varela Round"/>
              <a:cs typeface="Varela Round"/>
              <a:sym typeface="Varela Round"/>
            </a:endParaRPr>
          </a:p>
        </p:txBody>
      </p:sp>
      <p:sp>
        <p:nvSpPr>
          <p:cNvPr id="83" name="Google Shape;83;p13"/>
          <p:cNvSpPr txBox="1"/>
          <p:nvPr>
            <p:ph type="title"/>
          </p:nvPr>
        </p:nvSpPr>
        <p:spPr>
          <a:xfrm>
            <a:off x="1027950" y="517331"/>
            <a:ext cx="7088100" cy="68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Problem Domain</a:t>
            </a:r>
            <a:endParaRPr/>
          </a:p>
        </p:txBody>
      </p:sp>
      <p:sp>
        <p:nvSpPr>
          <p:cNvPr id="84" name="Google Shape;84;p13"/>
          <p:cNvSpPr/>
          <p:nvPr/>
        </p:nvSpPr>
        <p:spPr>
          <a:xfrm>
            <a:off x="1248652" y="1615075"/>
            <a:ext cx="2358600" cy="2370600"/>
          </a:xfrm>
          <a:prstGeom prst="ellipse">
            <a:avLst/>
          </a:prstGeom>
          <a:noFill/>
          <a:ln cap="flat" cmpd="sng" w="9525">
            <a:solidFill>
              <a:schemeClr val="accent3"/>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700">
              <a:solidFill>
                <a:schemeClr val="accent3"/>
              </a:solidFill>
              <a:latin typeface="Varela Round"/>
              <a:ea typeface="Varela Round"/>
              <a:cs typeface="Varela Round"/>
              <a:sym typeface="Varela Round"/>
            </a:endParaRPr>
          </a:p>
        </p:txBody>
      </p:sp>
      <p:sp>
        <p:nvSpPr>
          <p:cNvPr id="85" name="Google Shape;85;p13"/>
          <p:cNvSpPr/>
          <p:nvPr/>
        </p:nvSpPr>
        <p:spPr>
          <a:xfrm>
            <a:off x="5536789" y="1615075"/>
            <a:ext cx="2358600" cy="2370600"/>
          </a:xfrm>
          <a:prstGeom prst="ellipse">
            <a:avLst/>
          </a:prstGeom>
          <a:noFill/>
          <a:ln cap="flat" cmpd="sng" w="9525">
            <a:solidFill>
              <a:schemeClr val="accent1"/>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700">
              <a:solidFill>
                <a:schemeClr val="accent1"/>
              </a:solidFill>
              <a:latin typeface="Varela Round"/>
              <a:ea typeface="Varela Round"/>
              <a:cs typeface="Varela Round"/>
              <a:sym typeface="Varela Round"/>
            </a:endParaRPr>
          </a:p>
        </p:txBody>
      </p:sp>
      <p:sp>
        <p:nvSpPr>
          <p:cNvPr id="86" name="Google Shape;86;p13"/>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87" name="Google Shape;87;p13"/>
          <p:cNvPicPr preferRelativeResize="0"/>
          <p:nvPr/>
        </p:nvPicPr>
        <p:blipFill>
          <a:blip r:embed="rId3">
            <a:alphaModFix/>
          </a:blip>
          <a:stretch>
            <a:fillRect/>
          </a:stretch>
        </p:blipFill>
        <p:spPr>
          <a:xfrm>
            <a:off x="1741650" y="2554050"/>
            <a:ext cx="1372575" cy="1372575"/>
          </a:xfrm>
          <a:prstGeom prst="rect">
            <a:avLst/>
          </a:prstGeom>
          <a:noFill/>
          <a:ln>
            <a:noFill/>
          </a:ln>
        </p:spPr>
      </p:pic>
      <p:sp>
        <p:nvSpPr>
          <p:cNvPr id="88" name="Google Shape;88;p13"/>
          <p:cNvSpPr txBox="1"/>
          <p:nvPr/>
        </p:nvSpPr>
        <p:spPr>
          <a:xfrm>
            <a:off x="1575650" y="2217750"/>
            <a:ext cx="17046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chemeClr val="accent3"/>
                </a:solidFill>
                <a:latin typeface="Varela Round"/>
                <a:ea typeface="Varela Round"/>
                <a:cs typeface="Varela Round"/>
                <a:sym typeface="Varela Round"/>
              </a:rPr>
              <a:t>Learning Environments</a:t>
            </a:r>
            <a:endParaRPr>
              <a:latin typeface="Varela Round"/>
              <a:ea typeface="Varela Round"/>
              <a:cs typeface="Varela Round"/>
              <a:sym typeface="Varela Round"/>
            </a:endParaRPr>
          </a:p>
        </p:txBody>
      </p:sp>
      <p:pic>
        <p:nvPicPr>
          <p:cNvPr id="89" name="Google Shape;89;p13"/>
          <p:cNvPicPr preferRelativeResize="0"/>
          <p:nvPr/>
        </p:nvPicPr>
        <p:blipFill>
          <a:blip r:embed="rId4">
            <a:alphaModFix/>
          </a:blip>
          <a:stretch>
            <a:fillRect/>
          </a:stretch>
        </p:blipFill>
        <p:spPr>
          <a:xfrm>
            <a:off x="6290087" y="2926814"/>
            <a:ext cx="852026" cy="627049"/>
          </a:xfrm>
          <a:prstGeom prst="rect">
            <a:avLst/>
          </a:prstGeom>
          <a:noFill/>
          <a:ln>
            <a:noFill/>
          </a:ln>
        </p:spPr>
      </p:pic>
      <p:sp>
        <p:nvSpPr>
          <p:cNvPr id="90" name="Google Shape;90;p13"/>
          <p:cNvSpPr txBox="1"/>
          <p:nvPr/>
        </p:nvSpPr>
        <p:spPr>
          <a:xfrm>
            <a:off x="5830800" y="2217750"/>
            <a:ext cx="17784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chemeClr val="accent1"/>
                </a:solidFill>
                <a:latin typeface="Varela Round"/>
                <a:ea typeface="Varela Round"/>
                <a:cs typeface="Varela Round"/>
                <a:sym typeface="Varela Round"/>
              </a:rPr>
              <a:t>Professional Environments</a:t>
            </a:r>
            <a:endParaRPr>
              <a:latin typeface="Varela Round"/>
              <a:ea typeface="Varela Round"/>
              <a:cs typeface="Varela Round"/>
              <a:sym typeface="Varela Roun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40"/>
          <p:cNvSpPr txBox="1"/>
          <p:nvPr>
            <p:ph type="title"/>
          </p:nvPr>
        </p:nvSpPr>
        <p:spPr>
          <a:xfrm>
            <a:off x="1078375" y="503881"/>
            <a:ext cx="7088100" cy="68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Results and Insights</a:t>
            </a:r>
            <a:endParaRPr/>
          </a:p>
        </p:txBody>
      </p:sp>
      <p:sp>
        <p:nvSpPr>
          <p:cNvPr id="357" name="Google Shape;357;p40"/>
          <p:cNvSpPr txBox="1"/>
          <p:nvPr>
            <p:ph idx="1" type="body"/>
          </p:nvPr>
        </p:nvSpPr>
        <p:spPr>
          <a:xfrm>
            <a:off x="1014825" y="1427100"/>
            <a:ext cx="2297400" cy="3068400"/>
          </a:xfrm>
          <a:prstGeom prst="rect">
            <a:avLst/>
          </a:prstGeom>
          <a:solidFill>
            <a:srgbClr val="D0E0E3"/>
          </a:solidFill>
        </p:spPr>
        <p:txBody>
          <a:bodyPr anchorCtr="0" anchor="t" bIns="91425" lIns="91425" spcFirstLastPara="1" rIns="91425" wrap="square" tIns="91425">
            <a:noAutofit/>
          </a:bodyPr>
          <a:lstStyle/>
          <a:p>
            <a:pPr indent="0" lvl="0" marL="0" rtl="0" algn="l">
              <a:spcBef>
                <a:spcPts val="600"/>
              </a:spcBef>
              <a:spcAft>
                <a:spcPts val="0"/>
              </a:spcAft>
              <a:buNone/>
            </a:pPr>
            <a:r>
              <a:t/>
            </a:r>
            <a:endParaRPr b="1" sz="1100"/>
          </a:p>
          <a:p>
            <a:pPr indent="0" lvl="0" marL="0" rtl="0" algn="l">
              <a:spcBef>
                <a:spcPts val="600"/>
              </a:spcBef>
              <a:spcAft>
                <a:spcPts val="0"/>
              </a:spcAft>
              <a:buNone/>
            </a:pPr>
            <a:r>
              <a:t/>
            </a:r>
            <a:endParaRPr b="1" sz="1100"/>
          </a:p>
          <a:p>
            <a:pPr indent="0" lvl="0" marL="0" rtl="0" algn="l">
              <a:spcBef>
                <a:spcPts val="600"/>
              </a:spcBef>
              <a:spcAft>
                <a:spcPts val="0"/>
              </a:spcAft>
              <a:buNone/>
            </a:pPr>
            <a:r>
              <a:rPr lang="en" sz="1100"/>
              <a:t>“[Pressing a button] let me take a feeling before figuring out what I’d actually say.”</a:t>
            </a:r>
            <a:endParaRPr sz="1100"/>
          </a:p>
        </p:txBody>
      </p:sp>
      <p:sp>
        <p:nvSpPr>
          <p:cNvPr id="358" name="Google Shape;358;p40"/>
          <p:cNvSpPr txBox="1"/>
          <p:nvPr>
            <p:ph idx="2" type="body"/>
          </p:nvPr>
        </p:nvSpPr>
        <p:spPr>
          <a:xfrm>
            <a:off x="3429925" y="1427100"/>
            <a:ext cx="2297400" cy="3068400"/>
          </a:xfrm>
          <a:prstGeom prst="rect">
            <a:avLst/>
          </a:prstGeom>
          <a:solidFill>
            <a:srgbClr val="C9DAF8"/>
          </a:solidFill>
        </p:spPr>
        <p:txBody>
          <a:bodyPr anchorCtr="0" anchor="t" bIns="91425" lIns="91425" spcFirstLastPara="1" rIns="91425" wrap="square" tIns="91425">
            <a:noAutofit/>
          </a:bodyPr>
          <a:lstStyle/>
          <a:p>
            <a:pPr indent="0" lvl="0" marL="0" rtl="0" algn="l">
              <a:spcBef>
                <a:spcPts val="600"/>
              </a:spcBef>
              <a:spcAft>
                <a:spcPts val="0"/>
              </a:spcAft>
              <a:buNone/>
            </a:pPr>
            <a:r>
              <a:t/>
            </a:r>
            <a:endParaRPr b="1" sz="1100"/>
          </a:p>
          <a:p>
            <a:pPr indent="0" lvl="0" marL="0" rtl="0" algn="l">
              <a:spcBef>
                <a:spcPts val="600"/>
              </a:spcBef>
              <a:spcAft>
                <a:spcPts val="0"/>
              </a:spcAft>
              <a:buNone/>
            </a:pPr>
            <a:r>
              <a:t/>
            </a:r>
            <a:endParaRPr sz="1100"/>
          </a:p>
          <a:p>
            <a:pPr indent="0" lvl="0" marL="0" rtl="0" algn="l">
              <a:spcBef>
                <a:spcPts val="600"/>
              </a:spcBef>
              <a:spcAft>
                <a:spcPts val="0"/>
              </a:spcAft>
              <a:buNone/>
            </a:pPr>
            <a:r>
              <a:rPr lang="en" sz="1100"/>
              <a:t>“This did not feel as realistic.”</a:t>
            </a:r>
            <a:endParaRPr sz="1100"/>
          </a:p>
          <a:p>
            <a:pPr indent="0" lvl="0" marL="0" rtl="0" algn="l">
              <a:spcBef>
                <a:spcPts val="600"/>
              </a:spcBef>
              <a:spcAft>
                <a:spcPts val="0"/>
              </a:spcAft>
              <a:buNone/>
            </a:pPr>
            <a:r>
              <a:t/>
            </a:r>
            <a:endParaRPr sz="1100"/>
          </a:p>
          <a:p>
            <a:pPr indent="0" lvl="0" marL="0" rtl="0" algn="l">
              <a:spcBef>
                <a:spcPts val="600"/>
              </a:spcBef>
              <a:spcAft>
                <a:spcPts val="0"/>
              </a:spcAft>
              <a:buNone/>
            </a:pPr>
            <a:r>
              <a:rPr lang="en" sz="1100"/>
              <a:t>“This is what I would ideally do. Not sure what I would realistically do in a situation like this.”</a:t>
            </a:r>
            <a:endParaRPr sz="1100"/>
          </a:p>
        </p:txBody>
      </p:sp>
      <p:sp>
        <p:nvSpPr>
          <p:cNvPr id="359" name="Google Shape;359;p40"/>
          <p:cNvSpPr txBox="1"/>
          <p:nvPr>
            <p:ph idx="3" type="body"/>
          </p:nvPr>
        </p:nvSpPr>
        <p:spPr>
          <a:xfrm>
            <a:off x="5845025" y="1427100"/>
            <a:ext cx="2488800" cy="3068400"/>
          </a:xfrm>
          <a:prstGeom prst="rect">
            <a:avLst/>
          </a:prstGeom>
          <a:solidFill>
            <a:srgbClr val="CFE2F3"/>
          </a:solidFill>
        </p:spPr>
        <p:txBody>
          <a:bodyPr anchorCtr="0" anchor="t" bIns="91425" lIns="91425" spcFirstLastPara="1" rIns="91425" wrap="square" tIns="91425">
            <a:noAutofit/>
          </a:bodyPr>
          <a:lstStyle/>
          <a:p>
            <a:pPr indent="0" lvl="0" marL="0" rtl="0" algn="l">
              <a:spcBef>
                <a:spcPts val="600"/>
              </a:spcBef>
              <a:spcAft>
                <a:spcPts val="0"/>
              </a:spcAft>
              <a:buNone/>
            </a:pPr>
            <a:r>
              <a:t/>
            </a:r>
            <a:endParaRPr b="1" sz="1100"/>
          </a:p>
          <a:p>
            <a:pPr indent="0" lvl="0" marL="0" rtl="0" algn="l">
              <a:spcBef>
                <a:spcPts val="600"/>
              </a:spcBef>
              <a:spcAft>
                <a:spcPts val="0"/>
              </a:spcAft>
              <a:buNone/>
            </a:pPr>
            <a:r>
              <a:t/>
            </a:r>
            <a:endParaRPr sz="1100"/>
          </a:p>
          <a:p>
            <a:pPr indent="0" lvl="0" marL="0" rtl="0" algn="l">
              <a:spcBef>
                <a:spcPts val="600"/>
              </a:spcBef>
              <a:spcAft>
                <a:spcPts val="0"/>
              </a:spcAft>
              <a:buNone/>
            </a:pPr>
            <a:r>
              <a:rPr b="1" lang="en" sz="1100"/>
              <a:t>Easing the feedback giving  process</a:t>
            </a:r>
            <a:r>
              <a:rPr lang="en" sz="1100"/>
              <a:t> may increase people’s motivation in providing feedback. </a:t>
            </a:r>
            <a:endParaRPr sz="1100"/>
          </a:p>
          <a:p>
            <a:pPr indent="0" lvl="0" marL="0" rtl="0" algn="l">
              <a:spcBef>
                <a:spcPts val="600"/>
              </a:spcBef>
              <a:spcAft>
                <a:spcPts val="0"/>
              </a:spcAft>
              <a:buNone/>
            </a:pPr>
            <a:r>
              <a:t/>
            </a:r>
            <a:endParaRPr sz="1100"/>
          </a:p>
          <a:p>
            <a:pPr indent="0" lvl="0" marL="0" rtl="0" algn="l">
              <a:spcBef>
                <a:spcPts val="600"/>
              </a:spcBef>
              <a:spcAft>
                <a:spcPts val="0"/>
              </a:spcAft>
              <a:buNone/>
            </a:pPr>
            <a:r>
              <a:rPr lang="en" sz="1100"/>
              <a:t>People have </a:t>
            </a:r>
            <a:r>
              <a:rPr b="1" lang="en" sz="1100"/>
              <a:t>different reasons</a:t>
            </a:r>
            <a:r>
              <a:rPr lang="en" sz="1100"/>
              <a:t> for interjecting with feedback:</a:t>
            </a:r>
            <a:endParaRPr sz="1100"/>
          </a:p>
          <a:p>
            <a:pPr indent="0" lvl="0" marL="0" rtl="0" algn="l">
              <a:spcBef>
                <a:spcPts val="600"/>
              </a:spcBef>
              <a:spcAft>
                <a:spcPts val="0"/>
              </a:spcAft>
              <a:buNone/>
            </a:pPr>
            <a:r>
              <a:rPr lang="en" sz="1100"/>
              <a:t> “I personally don’t care as much about silence or conversations not being productive, I would say something when someone is being rude or the group dynamic is really off.”</a:t>
            </a:r>
            <a:endParaRPr sz="1100"/>
          </a:p>
          <a:p>
            <a:pPr indent="0" lvl="0" marL="0" rtl="0" algn="l">
              <a:spcBef>
                <a:spcPts val="600"/>
              </a:spcBef>
              <a:spcAft>
                <a:spcPts val="0"/>
              </a:spcAft>
              <a:buNone/>
            </a:pPr>
            <a:r>
              <a:t/>
            </a:r>
            <a:endParaRPr sz="1100"/>
          </a:p>
          <a:p>
            <a:pPr indent="0" lvl="0" marL="0" rtl="0" algn="l">
              <a:spcBef>
                <a:spcPts val="600"/>
              </a:spcBef>
              <a:spcAft>
                <a:spcPts val="0"/>
              </a:spcAft>
              <a:buNone/>
            </a:pPr>
            <a:r>
              <a:t/>
            </a:r>
            <a:endParaRPr sz="1100"/>
          </a:p>
        </p:txBody>
      </p:sp>
      <p:sp>
        <p:nvSpPr>
          <p:cNvPr id="360" name="Google Shape;360;p40"/>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361" name="Google Shape;361;p40"/>
          <p:cNvPicPr preferRelativeResize="0"/>
          <p:nvPr/>
        </p:nvPicPr>
        <p:blipFill>
          <a:blip r:embed="rId3">
            <a:alphaModFix/>
          </a:blip>
          <a:stretch>
            <a:fillRect/>
          </a:stretch>
        </p:blipFill>
        <p:spPr>
          <a:xfrm flipH="1">
            <a:off x="1950075" y="1503300"/>
            <a:ext cx="426900" cy="426900"/>
          </a:xfrm>
          <a:prstGeom prst="rect">
            <a:avLst/>
          </a:prstGeom>
          <a:noFill/>
          <a:ln>
            <a:noFill/>
          </a:ln>
        </p:spPr>
      </p:pic>
      <p:pic>
        <p:nvPicPr>
          <p:cNvPr id="362" name="Google Shape;362;p40"/>
          <p:cNvPicPr preferRelativeResize="0"/>
          <p:nvPr/>
        </p:nvPicPr>
        <p:blipFill>
          <a:blip r:embed="rId4">
            <a:alphaModFix/>
          </a:blip>
          <a:stretch>
            <a:fillRect/>
          </a:stretch>
        </p:blipFill>
        <p:spPr>
          <a:xfrm>
            <a:off x="4365175" y="1503300"/>
            <a:ext cx="426900" cy="426900"/>
          </a:xfrm>
          <a:prstGeom prst="rect">
            <a:avLst/>
          </a:prstGeom>
          <a:noFill/>
          <a:ln>
            <a:noFill/>
          </a:ln>
        </p:spPr>
      </p:pic>
      <p:pic>
        <p:nvPicPr>
          <p:cNvPr id="363" name="Google Shape;363;p40"/>
          <p:cNvPicPr preferRelativeResize="0"/>
          <p:nvPr/>
        </p:nvPicPr>
        <p:blipFill>
          <a:blip r:embed="rId5">
            <a:alphaModFix/>
          </a:blip>
          <a:stretch>
            <a:fillRect/>
          </a:stretch>
        </p:blipFill>
        <p:spPr>
          <a:xfrm>
            <a:off x="6780275" y="1399138"/>
            <a:ext cx="482824" cy="48282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41"/>
          <p:cNvSpPr txBox="1"/>
          <p:nvPr>
            <p:ph type="title"/>
          </p:nvPr>
        </p:nvSpPr>
        <p:spPr>
          <a:xfrm>
            <a:off x="1027950" y="517331"/>
            <a:ext cx="7088100" cy="68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Revisiting the Assumptions and Validity</a:t>
            </a:r>
            <a:endParaRPr/>
          </a:p>
        </p:txBody>
      </p:sp>
      <p:sp>
        <p:nvSpPr>
          <p:cNvPr id="369" name="Google Shape;369;p41"/>
          <p:cNvSpPr txBox="1"/>
          <p:nvPr>
            <p:ph idx="1" type="body"/>
          </p:nvPr>
        </p:nvSpPr>
        <p:spPr>
          <a:xfrm>
            <a:off x="819325" y="1432388"/>
            <a:ext cx="7606200" cy="30621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b="1" lang="en" sz="1800"/>
              <a:t>Assumption 1: </a:t>
            </a:r>
            <a:r>
              <a:rPr lang="en" sz="1800"/>
              <a:t>Team members </a:t>
            </a:r>
            <a:r>
              <a:rPr b="1" lang="en" sz="1800">
                <a:solidFill>
                  <a:schemeClr val="accent4"/>
                </a:solidFill>
              </a:rPr>
              <a:t>do not feel distracted</a:t>
            </a:r>
            <a:r>
              <a:rPr lang="en" sz="1800"/>
              <a:t> by a ‘virtual collaboration facilitator’ that periodically sends prompts. </a:t>
            </a:r>
            <a:endParaRPr sz="1800"/>
          </a:p>
          <a:p>
            <a:pPr indent="0" lvl="0" marL="0" rtl="0" algn="l">
              <a:spcBef>
                <a:spcPts val="600"/>
              </a:spcBef>
              <a:spcAft>
                <a:spcPts val="0"/>
              </a:spcAft>
              <a:buNone/>
            </a:pPr>
            <a:r>
              <a:t/>
            </a:r>
            <a:endParaRPr sz="1800"/>
          </a:p>
          <a:p>
            <a:pPr indent="-342900" lvl="0" marL="457200" rtl="0" algn="l">
              <a:spcBef>
                <a:spcPts val="600"/>
              </a:spcBef>
              <a:spcAft>
                <a:spcPts val="0"/>
              </a:spcAft>
              <a:buSzPts val="1800"/>
              <a:buChar char="▧"/>
            </a:pPr>
            <a:r>
              <a:rPr b="1" lang="en" sz="1800"/>
              <a:t>Assumption 2: </a:t>
            </a:r>
            <a:r>
              <a:rPr lang="en" sz="1800"/>
              <a:t>People are able to associate ^ colors with particular emotions in a </a:t>
            </a:r>
            <a:r>
              <a:rPr b="1" lang="en" sz="1800">
                <a:solidFill>
                  <a:schemeClr val="accent4"/>
                </a:solidFill>
              </a:rPr>
              <a:t>consistent and widespread way</a:t>
            </a:r>
            <a:r>
              <a:rPr lang="en" sz="1800"/>
              <a:t>.</a:t>
            </a:r>
            <a:endParaRPr sz="1800"/>
          </a:p>
          <a:p>
            <a:pPr indent="0" lvl="0" marL="457200" rtl="0" algn="l">
              <a:spcBef>
                <a:spcPts val="600"/>
              </a:spcBef>
              <a:spcAft>
                <a:spcPts val="0"/>
              </a:spcAft>
              <a:buNone/>
            </a:pPr>
            <a:r>
              <a:t/>
            </a:r>
            <a:endParaRPr sz="1800"/>
          </a:p>
          <a:p>
            <a:pPr indent="-342900" lvl="0" marL="457200" rtl="0" algn="l">
              <a:spcBef>
                <a:spcPts val="600"/>
              </a:spcBef>
              <a:spcAft>
                <a:spcPts val="0"/>
              </a:spcAft>
              <a:buSzPts val="1800"/>
              <a:buChar char="▧"/>
            </a:pPr>
            <a:r>
              <a:rPr b="1" lang="en" sz="1800"/>
              <a:t>Assumption 3: </a:t>
            </a:r>
            <a:r>
              <a:rPr lang="en" sz="1800"/>
              <a:t>People actually </a:t>
            </a:r>
            <a:r>
              <a:rPr b="1" lang="en" sz="1800">
                <a:solidFill>
                  <a:schemeClr val="accent4"/>
                </a:solidFill>
              </a:rPr>
              <a:t>feel comfortable interjecting </a:t>
            </a:r>
            <a:r>
              <a:rPr lang="en" sz="1800"/>
              <a:t>with feedback about group dynamics during collaboration sessions. </a:t>
            </a:r>
            <a:r>
              <a:rPr lang="en" sz="1800"/>
              <a:t>☑️</a:t>
            </a:r>
            <a:endParaRPr/>
          </a:p>
        </p:txBody>
      </p:sp>
      <p:sp>
        <p:nvSpPr>
          <p:cNvPr id="370" name="Google Shape;370;p41"/>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cxnSp>
        <p:nvCxnSpPr>
          <p:cNvPr id="371" name="Google Shape;371;p41"/>
          <p:cNvCxnSpPr/>
          <p:nvPr/>
        </p:nvCxnSpPr>
        <p:spPr>
          <a:xfrm flipH="1" rot="10800000">
            <a:off x="3156475" y="1742775"/>
            <a:ext cx="4991100" cy="13200"/>
          </a:xfrm>
          <a:prstGeom prst="straightConnector1">
            <a:avLst/>
          </a:prstGeom>
          <a:noFill/>
          <a:ln cap="flat" cmpd="sng" w="28575">
            <a:solidFill>
              <a:srgbClr val="222529"/>
            </a:solidFill>
            <a:prstDash val="solid"/>
            <a:round/>
            <a:headEnd len="med" w="med" type="none"/>
            <a:tailEnd len="med" w="med" type="none"/>
          </a:ln>
        </p:spPr>
      </p:cxnSp>
      <p:cxnSp>
        <p:nvCxnSpPr>
          <p:cNvPr id="372" name="Google Shape;372;p41"/>
          <p:cNvCxnSpPr/>
          <p:nvPr/>
        </p:nvCxnSpPr>
        <p:spPr>
          <a:xfrm flipH="1" rot="10800000">
            <a:off x="1297950" y="2017775"/>
            <a:ext cx="7069500" cy="10800"/>
          </a:xfrm>
          <a:prstGeom prst="straightConnector1">
            <a:avLst/>
          </a:prstGeom>
          <a:noFill/>
          <a:ln cap="flat" cmpd="sng" w="28575">
            <a:solidFill>
              <a:srgbClr val="222529"/>
            </a:solidFill>
            <a:prstDash val="solid"/>
            <a:round/>
            <a:headEnd len="med" w="med" type="none"/>
            <a:tailEnd len="med" w="med" type="none"/>
          </a:ln>
        </p:spPr>
      </p:cxnSp>
      <p:sp>
        <p:nvSpPr>
          <p:cNvPr id="373" name="Google Shape;373;p41"/>
          <p:cNvSpPr txBox="1"/>
          <p:nvPr/>
        </p:nvSpPr>
        <p:spPr>
          <a:xfrm>
            <a:off x="5860900" y="2214163"/>
            <a:ext cx="147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Varela Round"/>
                <a:ea typeface="Varela Round"/>
                <a:cs typeface="Varela Round"/>
                <a:sym typeface="Varela Round"/>
              </a:rPr>
              <a:t>certain</a:t>
            </a:r>
            <a:endParaRPr sz="1800">
              <a:solidFill>
                <a:schemeClr val="dk1"/>
              </a:solidFill>
              <a:latin typeface="Varela Round"/>
              <a:ea typeface="Varela Round"/>
              <a:cs typeface="Varela Round"/>
              <a:sym typeface="Varela Roun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42"/>
          <p:cNvSpPr txBox="1"/>
          <p:nvPr>
            <p:ph type="title"/>
          </p:nvPr>
        </p:nvSpPr>
        <p:spPr>
          <a:xfrm>
            <a:off x="1027950" y="517331"/>
            <a:ext cx="7088100" cy="68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Solution and Summary</a:t>
            </a:r>
            <a:endParaRPr/>
          </a:p>
        </p:txBody>
      </p:sp>
      <p:sp>
        <p:nvSpPr>
          <p:cNvPr id="379" name="Google Shape;379;p42"/>
          <p:cNvSpPr txBox="1"/>
          <p:nvPr>
            <p:ph idx="1" type="body"/>
          </p:nvPr>
        </p:nvSpPr>
        <p:spPr>
          <a:xfrm>
            <a:off x="819325" y="1432388"/>
            <a:ext cx="7606200" cy="3062100"/>
          </a:xfrm>
          <a:prstGeom prst="rect">
            <a:avLst/>
          </a:prstGeom>
        </p:spPr>
        <p:txBody>
          <a:bodyPr anchorCtr="0" anchor="t" bIns="91425" lIns="91425" spcFirstLastPara="1" rIns="91425" wrap="square" tIns="91425">
            <a:noAutofit/>
          </a:bodyPr>
          <a:lstStyle/>
          <a:p>
            <a:pPr indent="-336550" lvl="0" marL="457200" rtl="0" algn="l">
              <a:spcBef>
                <a:spcPts val="600"/>
              </a:spcBef>
              <a:spcAft>
                <a:spcPts val="0"/>
              </a:spcAft>
              <a:buSzPts val="1700"/>
              <a:buChar char="▧"/>
            </a:pPr>
            <a:r>
              <a:rPr lang="en" sz="2300"/>
              <a:t>Medium: revisit presentation of virtual teammate with an </a:t>
            </a:r>
            <a:r>
              <a:rPr lang="en" sz="2300"/>
              <a:t>emphasis</a:t>
            </a:r>
            <a:r>
              <a:rPr lang="en" sz="2300"/>
              <a:t> on trust–building among</a:t>
            </a:r>
            <a:r>
              <a:rPr lang="en" sz="2300"/>
              <a:t> team members and between teams and technologies</a:t>
            </a:r>
            <a:endParaRPr sz="2300"/>
          </a:p>
          <a:p>
            <a:pPr indent="-336550" lvl="0" marL="457200" rtl="0" algn="l">
              <a:spcBef>
                <a:spcPts val="0"/>
              </a:spcBef>
              <a:spcAft>
                <a:spcPts val="0"/>
              </a:spcAft>
              <a:buSzPts val="1700"/>
              <a:buChar char="▧"/>
            </a:pPr>
            <a:r>
              <a:rPr lang="en" sz="2300"/>
              <a:t>Interested communities: academic and professional teams</a:t>
            </a:r>
            <a:endParaRPr sz="2300"/>
          </a:p>
          <a:p>
            <a:pPr indent="0" lvl="0" marL="0" rtl="0" algn="l">
              <a:spcBef>
                <a:spcPts val="600"/>
              </a:spcBef>
              <a:spcAft>
                <a:spcPts val="0"/>
              </a:spcAft>
              <a:buNone/>
            </a:pPr>
            <a:r>
              <a:t/>
            </a:r>
            <a:endParaRPr/>
          </a:p>
        </p:txBody>
      </p:sp>
      <p:sp>
        <p:nvSpPr>
          <p:cNvPr id="380" name="Google Shape;380;p42"/>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E7CC3"/>
        </a:solidFill>
      </p:bgPr>
    </p:bg>
    <p:spTree>
      <p:nvGrpSpPr>
        <p:cNvPr id="384" name="Shape 384"/>
        <p:cNvGrpSpPr/>
        <p:nvPr/>
      </p:nvGrpSpPr>
      <p:grpSpPr>
        <a:xfrm>
          <a:off x="0" y="0"/>
          <a:ext cx="0" cy="0"/>
          <a:chOff x="0" y="0"/>
          <a:chExt cx="0" cy="0"/>
        </a:xfrm>
      </p:grpSpPr>
      <p:sp>
        <p:nvSpPr>
          <p:cNvPr id="385" name="Google Shape;385;p43"/>
          <p:cNvSpPr txBox="1"/>
          <p:nvPr>
            <p:ph idx="4294967295" type="ctrTitle"/>
          </p:nvPr>
        </p:nvSpPr>
        <p:spPr>
          <a:xfrm>
            <a:off x="1669950" y="1380525"/>
            <a:ext cx="5804100" cy="550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solidFill>
                  <a:schemeClr val="accent1"/>
                </a:solidFill>
              </a:rPr>
              <a:t>Thanks!</a:t>
            </a:r>
            <a:endParaRPr sz="4800">
              <a:solidFill>
                <a:schemeClr val="accent1"/>
              </a:solidFill>
            </a:endParaRPr>
          </a:p>
        </p:txBody>
      </p:sp>
      <p:sp>
        <p:nvSpPr>
          <p:cNvPr id="386" name="Google Shape;386;p43"/>
          <p:cNvSpPr txBox="1"/>
          <p:nvPr>
            <p:ph idx="4294967295" type="subTitle"/>
          </p:nvPr>
        </p:nvSpPr>
        <p:spPr>
          <a:xfrm>
            <a:off x="1177800" y="2059041"/>
            <a:ext cx="6788400" cy="7848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lang="en" sz="3600">
                <a:solidFill>
                  <a:srgbClr val="FFFFFF"/>
                </a:solidFill>
              </a:rPr>
              <a:t>Any questions?</a:t>
            </a:r>
            <a:endParaRPr b="1" sz="3600">
              <a:solidFill>
                <a:srgbClr val="FFFFFF"/>
              </a:solidFill>
            </a:endParaRPr>
          </a:p>
        </p:txBody>
      </p:sp>
      <p:sp>
        <p:nvSpPr>
          <p:cNvPr id="387" name="Google Shape;387;p43"/>
          <p:cNvSpPr/>
          <p:nvPr/>
        </p:nvSpPr>
        <p:spPr>
          <a:xfrm>
            <a:off x="2076850" y="1842169"/>
            <a:ext cx="4748538" cy="1422375"/>
          </a:xfrm>
          <a:custGeom>
            <a:rect b="b" l="l" r="r" t="t"/>
            <a:pathLst>
              <a:path extrusionOk="0" h="66288" w="163180">
                <a:moveTo>
                  <a:pt x="90243" y="4462"/>
                </a:moveTo>
                <a:cubicBezTo>
                  <a:pt x="83154" y="411"/>
                  <a:pt x="74074" y="1064"/>
                  <a:pt x="65923" y="1544"/>
                </a:cubicBezTo>
                <a:cubicBezTo>
                  <a:pt x="51317" y="2404"/>
                  <a:pt x="36069" y="4456"/>
                  <a:pt x="23122" y="11271"/>
                </a:cubicBezTo>
                <a:cubicBezTo>
                  <a:pt x="13017" y="16590"/>
                  <a:pt x="6735" y="34520"/>
                  <a:pt x="13070" y="44021"/>
                </a:cubicBezTo>
                <a:cubicBezTo>
                  <a:pt x="21835" y="57167"/>
                  <a:pt x="41795" y="58764"/>
                  <a:pt x="57493" y="60558"/>
                </a:cubicBezTo>
                <a:cubicBezTo>
                  <a:pt x="73279" y="62362"/>
                  <a:pt x="89298" y="61844"/>
                  <a:pt x="105158" y="60882"/>
                </a:cubicBezTo>
                <a:cubicBezTo>
                  <a:pt x="125660" y="59638"/>
                  <a:pt x="157482" y="50276"/>
                  <a:pt x="158336" y="29754"/>
                </a:cubicBezTo>
                <a:cubicBezTo>
                  <a:pt x="158620" y="22933"/>
                  <a:pt x="156399" y="13869"/>
                  <a:pt x="150230" y="10947"/>
                </a:cubicBezTo>
                <a:cubicBezTo>
                  <a:pt x="140017" y="6109"/>
                  <a:pt x="128254" y="5623"/>
                  <a:pt x="117156" y="3489"/>
                </a:cubicBezTo>
                <a:cubicBezTo>
                  <a:pt x="107059" y="1548"/>
                  <a:pt x="96605" y="2637"/>
                  <a:pt x="86352" y="1868"/>
                </a:cubicBezTo>
                <a:cubicBezTo>
                  <a:pt x="69538" y="607"/>
                  <a:pt x="52189" y="-1640"/>
                  <a:pt x="35768" y="2192"/>
                </a:cubicBezTo>
                <a:cubicBezTo>
                  <a:pt x="28377" y="3917"/>
                  <a:pt x="20507" y="5025"/>
                  <a:pt x="14043" y="9002"/>
                </a:cubicBezTo>
                <a:cubicBezTo>
                  <a:pt x="5849" y="14043"/>
                  <a:pt x="-2455" y="25547"/>
                  <a:pt x="748" y="34618"/>
                </a:cubicBezTo>
                <a:cubicBezTo>
                  <a:pt x="8217" y="55774"/>
                  <a:pt x="39445" y="60369"/>
                  <a:pt x="61708" y="63152"/>
                </a:cubicBezTo>
                <a:cubicBezTo>
                  <a:pt x="92043" y="66944"/>
                  <a:pt x="130198" y="71092"/>
                  <a:pt x="152500" y="50182"/>
                </a:cubicBezTo>
                <a:cubicBezTo>
                  <a:pt x="161822" y="41442"/>
                  <a:pt x="168060" y="20139"/>
                  <a:pt x="158012" y="12244"/>
                </a:cubicBezTo>
                <a:cubicBezTo>
                  <a:pt x="155373" y="10171"/>
                  <a:pt x="151540" y="10464"/>
                  <a:pt x="148284" y="9650"/>
                </a:cubicBezTo>
                <a:cubicBezTo>
                  <a:pt x="134411" y="6182"/>
                  <a:pt x="119783" y="6732"/>
                  <a:pt x="105483" y="6732"/>
                </a:cubicBezTo>
              </a:path>
            </a:pathLst>
          </a:custGeom>
          <a:noFill/>
          <a:ln cap="flat" cmpd="sng" w="9525">
            <a:solidFill>
              <a:srgbClr val="FFFFFF"/>
            </a:solidFill>
            <a:prstDash val="solid"/>
            <a:round/>
            <a:headEnd len="med" w="med" type="none"/>
            <a:tailEnd len="med" w="med" type="none"/>
          </a:ln>
        </p:spPr>
      </p:sp>
      <p:cxnSp>
        <p:nvCxnSpPr>
          <p:cNvPr id="388" name="Google Shape;388;p43"/>
          <p:cNvCxnSpPr/>
          <p:nvPr/>
        </p:nvCxnSpPr>
        <p:spPr>
          <a:xfrm flipH="1">
            <a:off x="6023075" y="1690181"/>
            <a:ext cx="810600" cy="528900"/>
          </a:xfrm>
          <a:prstGeom prst="straightConnector1">
            <a:avLst/>
          </a:prstGeom>
          <a:noFill/>
          <a:ln cap="flat" cmpd="sng" w="9525">
            <a:solidFill>
              <a:srgbClr val="FFFFFF"/>
            </a:solidFill>
            <a:prstDash val="dash"/>
            <a:round/>
            <a:headEnd len="med" w="med" type="none"/>
            <a:tailEnd len="med" w="med" type="triangle"/>
          </a:ln>
        </p:spPr>
      </p:cxnSp>
      <p:cxnSp>
        <p:nvCxnSpPr>
          <p:cNvPr id="389" name="Google Shape;389;p43"/>
          <p:cNvCxnSpPr/>
          <p:nvPr/>
        </p:nvCxnSpPr>
        <p:spPr>
          <a:xfrm>
            <a:off x="3380350" y="1726669"/>
            <a:ext cx="219000" cy="419400"/>
          </a:xfrm>
          <a:prstGeom prst="straightConnector1">
            <a:avLst/>
          </a:prstGeom>
          <a:noFill/>
          <a:ln cap="flat" cmpd="sng" w="9525">
            <a:solidFill>
              <a:srgbClr val="FFFFFF"/>
            </a:solidFill>
            <a:prstDash val="dash"/>
            <a:round/>
            <a:headEnd len="med" w="med" type="none"/>
            <a:tailEnd len="med" w="med" type="triangle"/>
          </a:ln>
        </p:spPr>
      </p:cxnSp>
      <p:cxnSp>
        <p:nvCxnSpPr>
          <p:cNvPr id="390" name="Google Shape;390;p43"/>
          <p:cNvCxnSpPr/>
          <p:nvPr/>
        </p:nvCxnSpPr>
        <p:spPr>
          <a:xfrm flipH="1" rot="10800000">
            <a:off x="2350850" y="2894063"/>
            <a:ext cx="826800" cy="486300"/>
          </a:xfrm>
          <a:prstGeom prst="straightConnector1">
            <a:avLst/>
          </a:prstGeom>
          <a:noFill/>
          <a:ln cap="flat" cmpd="sng" w="9525">
            <a:solidFill>
              <a:srgbClr val="FFFFFF"/>
            </a:solidFill>
            <a:prstDash val="dash"/>
            <a:round/>
            <a:headEnd len="med" w="med" type="none"/>
            <a:tailEnd len="med" w="med" type="triangle"/>
          </a:ln>
        </p:spPr>
      </p:cxnSp>
      <p:cxnSp>
        <p:nvCxnSpPr>
          <p:cNvPr id="391" name="Google Shape;391;p43"/>
          <p:cNvCxnSpPr/>
          <p:nvPr/>
        </p:nvCxnSpPr>
        <p:spPr>
          <a:xfrm rot="10800000">
            <a:off x="5406800" y="2887725"/>
            <a:ext cx="178500" cy="535200"/>
          </a:xfrm>
          <a:prstGeom prst="straightConnector1">
            <a:avLst/>
          </a:prstGeom>
          <a:noFill/>
          <a:ln cap="flat" cmpd="sng" w="9525">
            <a:solidFill>
              <a:srgbClr val="FFFFFF"/>
            </a:solidFill>
            <a:prstDash val="dash"/>
            <a:round/>
            <a:headEnd len="med" w="med" type="none"/>
            <a:tailEnd len="med" w="med" type="triangle"/>
          </a:ln>
        </p:spPr>
      </p:cxnSp>
      <p:cxnSp>
        <p:nvCxnSpPr>
          <p:cNvPr id="392" name="Google Shape;392;p43"/>
          <p:cNvCxnSpPr/>
          <p:nvPr/>
        </p:nvCxnSpPr>
        <p:spPr>
          <a:xfrm rot="10800000">
            <a:off x="5707050" y="2845219"/>
            <a:ext cx="186300" cy="127800"/>
          </a:xfrm>
          <a:prstGeom prst="straightConnector1">
            <a:avLst/>
          </a:prstGeom>
          <a:noFill/>
          <a:ln cap="flat" cmpd="sng" w="9525">
            <a:solidFill>
              <a:srgbClr val="FFFFFF"/>
            </a:solidFill>
            <a:prstDash val="dash"/>
            <a:round/>
            <a:headEnd len="med" w="med" type="none"/>
            <a:tailEnd len="med" w="med" type="triangle"/>
          </a:ln>
        </p:spPr>
      </p:cxnSp>
      <p:sp>
        <p:nvSpPr>
          <p:cNvPr id="393" name="Google Shape;393;p43"/>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397" name="Shape 397"/>
        <p:cNvGrpSpPr/>
        <p:nvPr/>
      </p:nvGrpSpPr>
      <p:grpSpPr>
        <a:xfrm>
          <a:off x="0" y="0"/>
          <a:ext cx="0" cy="0"/>
          <a:chOff x="0" y="0"/>
          <a:chExt cx="0" cy="0"/>
        </a:xfrm>
      </p:grpSpPr>
      <p:sp>
        <p:nvSpPr>
          <p:cNvPr id="398" name="Google Shape;398;p44"/>
          <p:cNvSpPr txBox="1"/>
          <p:nvPr>
            <p:ph type="ctrTitle"/>
          </p:nvPr>
        </p:nvSpPr>
        <p:spPr>
          <a:xfrm>
            <a:off x="1700875" y="1818032"/>
            <a:ext cx="58431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Additional Materials</a:t>
            </a:r>
            <a:endParaRPr/>
          </a:p>
        </p:txBody>
      </p:sp>
      <p:sp>
        <p:nvSpPr>
          <p:cNvPr id="399" name="Google Shape;399;p44"/>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45"/>
          <p:cNvSpPr txBox="1"/>
          <p:nvPr>
            <p:ph type="title"/>
          </p:nvPr>
        </p:nvSpPr>
        <p:spPr>
          <a:xfrm>
            <a:off x="1027950" y="517331"/>
            <a:ext cx="7088100" cy="68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List of Additional Materials</a:t>
            </a:r>
            <a:endParaRPr/>
          </a:p>
        </p:txBody>
      </p:sp>
      <p:sp>
        <p:nvSpPr>
          <p:cNvPr id="405" name="Google Shape;405;p45"/>
          <p:cNvSpPr txBox="1"/>
          <p:nvPr>
            <p:ph idx="1" type="body"/>
          </p:nvPr>
        </p:nvSpPr>
        <p:spPr>
          <a:xfrm>
            <a:off x="1070325" y="1438988"/>
            <a:ext cx="7056300" cy="30621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Char char="▧"/>
            </a:pPr>
            <a:r>
              <a:rPr lang="en"/>
              <a:t>Empathy map for additional needfinding</a:t>
            </a:r>
            <a:endParaRPr/>
          </a:p>
          <a:p>
            <a:pPr indent="-381000" lvl="0" marL="457200" rtl="0" algn="l">
              <a:spcBef>
                <a:spcPts val="0"/>
              </a:spcBef>
              <a:spcAft>
                <a:spcPts val="0"/>
              </a:spcAft>
              <a:buSzPts val="2400"/>
              <a:buChar char="▧"/>
            </a:pPr>
            <a:r>
              <a:rPr lang="en"/>
              <a:t>Solutions </a:t>
            </a:r>
            <a:r>
              <a:rPr lang="en"/>
              <a:t>brainstormed for our chosen HMWs</a:t>
            </a:r>
            <a:endParaRPr/>
          </a:p>
        </p:txBody>
      </p:sp>
      <p:sp>
        <p:nvSpPr>
          <p:cNvPr id="406" name="Google Shape;406;p45"/>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46"/>
          <p:cNvSpPr/>
          <p:nvPr/>
        </p:nvSpPr>
        <p:spPr>
          <a:xfrm>
            <a:off x="-2252925" y="4149645"/>
            <a:ext cx="109761" cy="179064"/>
          </a:xfrm>
          <a:custGeom>
            <a:rect b="b" l="l" r="r" t="t"/>
            <a:pathLst>
              <a:path extrusionOk="0" h="1912" w="1172">
                <a:moveTo>
                  <a:pt x="770" y="62"/>
                </a:moveTo>
                <a:cubicBezTo>
                  <a:pt x="777" y="62"/>
                  <a:pt x="783" y="68"/>
                  <a:pt x="790" y="68"/>
                </a:cubicBezTo>
                <a:cubicBezTo>
                  <a:pt x="810" y="82"/>
                  <a:pt x="816" y="101"/>
                  <a:pt x="823" y="128"/>
                </a:cubicBezTo>
                <a:cubicBezTo>
                  <a:pt x="836" y="174"/>
                  <a:pt x="856" y="233"/>
                  <a:pt x="948" y="233"/>
                </a:cubicBezTo>
                <a:cubicBezTo>
                  <a:pt x="994" y="233"/>
                  <a:pt x="1027" y="220"/>
                  <a:pt x="1040" y="207"/>
                </a:cubicBezTo>
                <a:cubicBezTo>
                  <a:pt x="1047" y="200"/>
                  <a:pt x="1053" y="200"/>
                  <a:pt x="1053" y="200"/>
                </a:cubicBezTo>
                <a:cubicBezTo>
                  <a:pt x="1053" y="200"/>
                  <a:pt x="1060" y="200"/>
                  <a:pt x="1080" y="213"/>
                </a:cubicBezTo>
                <a:cubicBezTo>
                  <a:pt x="1099" y="226"/>
                  <a:pt x="1106" y="246"/>
                  <a:pt x="1106" y="259"/>
                </a:cubicBezTo>
                <a:cubicBezTo>
                  <a:pt x="1106" y="279"/>
                  <a:pt x="1093" y="305"/>
                  <a:pt x="1060" y="332"/>
                </a:cubicBezTo>
                <a:cubicBezTo>
                  <a:pt x="908" y="444"/>
                  <a:pt x="902" y="490"/>
                  <a:pt x="902" y="569"/>
                </a:cubicBezTo>
                <a:cubicBezTo>
                  <a:pt x="902" y="582"/>
                  <a:pt x="895" y="588"/>
                  <a:pt x="895" y="601"/>
                </a:cubicBezTo>
                <a:cubicBezTo>
                  <a:pt x="895" y="667"/>
                  <a:pt x="869" y="713"/>
                  <a:pt x="836" y="746"/>
                </a:cubicBezTo>
                <a:cubicBezTo>
                  <a:pt x="829" y="753"/>
                  <a:pt x="816" y="759"/>
                  <a:pt x="810" y="766"/>
                </a:cubicBezTo>
                <a:cubicBezTo>
                  <a:pt x="757" y="806"/>
                  <a:pt x="671" y="871"/>
                  <a:pt x="671" y="983"/>
                </a:cubicBezTo>
                <a:cubicBezTo>
                  <a:pt x="671" y="1102"/>
                  <a:pt x="671" y="1108"/>
                  <a:pt x="632" y="1128"/>
                </a:cubicBezTo>
                <a:cubicBezTo>
                  <a:pt x="546" y="1181"/>
                  <a:pt x="474" y="1260"/>
                  <a:pt x="402" y="1332"/>
                </a:cubicBezTo>
                <a:cubicBezTo>
                  <a:pt x="375" y="1358"/>
                  <a:pt x="349" y="1378"/>
                  <a:pt x="323" y="1404"/>
                </a:cubicBezTo>
                <a:lnTo>
                  <a:pt x="277" y="1450"/>
                </a:lnTo>
                <a:cubicBezTo>
                  <a:pt x="250" y="1477"/>
                  <a:pt x="224" y="1503"/>
                  <a:pt x="198" y="1529"/>
                </a:cubicBezTo>
                <a:cubicBezTo>
                  <a:pt x="191" y="1529"/>
                  <a:pt x="191" y="1536"/>
                  <a:pt x="184" y="1536"/>
                </a:cubicBezTo>
                <a:cubicBezTo>
                  <a:pt x="165" y="1556"/>
                  <a:pt x="145" y="1569"/>
                  <a:pt x="132" y="1595"/>
                </a:cubicBezTo>
                <a:cubicBezTo>
                  <a:pt x="132" y="1595"/>
                  <a:pt x="112" y="1674"/>
                  <a:pt x="105" y="1720"/>
                </a:cubicBezTo>
                <a:cubicBezTo>
                  <a:pt x="99" y="1747"/>
                  <a:pt x="92" y="1760"/>
                  <a:pt x="92" y="1780"/>
                </a:cubicBezTo>
                <a:cubicBezTo>
                  <a:pt x="92" y="1720"/>
                  <a:pt x="86" y="1648"/>
                  <a:pt x="86" y="1635"/>
                </a:cubicBezTo>
                <a:lnTo>
                  <a:pt x="86" y="1622"/>
                </a:lnTo>
                <a:cubicBezTo>
                  <a:pt x="73" y="1582"/>
                  <a:pt x="66" y="1516"/>
                  <a:pt x="73" y="1470"/>
                </a:cubicBezTo>
                <a:cubicBezTo>
                  <a:pt x="79" y="1424"/>
                  <a:pt x="119" y="1385"/>
                  <a:pt x="158" y="1352"/>
                </a:cubicBezTo>
                <a:cubicBezTo>
                  <a:pt x="171" y="1339"/>
                  <a:pt x="184" y="1325"/>
                  <a:pt x="198" y="1319"/>
                </a:cubicBezTo>
                <a:cubicBezTo>
                  <a:pt x="224" y="1299"/>
                  <a:pt x="244" y="1286"/>
                  <a:pt x="244" y="1240"/>
                </a:cubicBezTo>
                <a:cubicBezTo>
                  <a:pt x="244" y="1227"/>
                  <a:pt x="244" y="1214"/>
                  <a:pt x="244" y="1200"/>
                </a:cubicBezTo>
                <a:cubicBezTo>
                  <a:pt x="244" y="1187"/>
                  <a:pt x="237" y="1141"/>
                  <a:pt x="244" y="1135"/>
                </a:cubicBezTo>
                <a:cubicBezTo>
                  <a:pt x="329" y="1115"/>
                  <a:pt x="408" y="1056"/>
                  <a:pt x="474" y="977"/>
                </a:cubicBezTo>
                <a:cubicBezTo>
                  <a:pt x="546" y="891"/>
                  <a:pt x="553" y="865"/>
                  <a:pt x="560" y="812"/>
                </a:cubicBezTo>
                <a:cubicBezTo>
                  <a:pt x="560" y="799"/>
                  <a:pt x="560" y="786"/>
                  <a:pt x="560" y="759"/>
                </a:cubicBezTo>
                <a:cubicBezTo>
                  <a:pt x="566" y="740"/>
                  <a:pt x="586" y="713"/>
                  <a:pt x="606" y="694"/>
                </a:cubicBezTo>
                <a:cubicBezTo>
                  <a:pt x="612" y="680"/>
                  <a:pt x="625" y="674"/>
                  <a:pt x="632" y="661"/>
                </a:cubicBezTo>
                <a:cubicBezTo>
                  <a:pt x="639" y="648"/>
                  <a:pt x="652" y="634"/>
                  <a:pt x="658" y="628"/>
                </a:cubicBezTo>
                <a:cubicBezTo>
                  <a:pt x="671" y="608"/>
                  <a:pt x="685" y="595"/>
                  <a:pt x="698" y="582"/>
                </a:cubicBezTo>
                <a:cubicBezTo>
                  <a:pt x="704" y="569"/>
                  <a:pt x="704" y="549"/>
                  <a:pt x="711" y="463"/>
                </a:cubicBezTo>
                <a:cubicBezTo>
                  <a:pt x="711" y="450"/>
                  <a:pt x="711" y="444"/>
                  <a:pt x="711" y="437"/>
                </a:cubicBezTo>
                <a:cubicBezTo>
                  <a:pt x="711" y="417"/>
                  <a:pt x="711" y="404"/>
                  <a:pt x="711" y="397"/>
                </a:cubicBezTo>
                <a:cubicBezTo>
                  <a:pt x="711" y="391"/>
                  <a:pt x="704" y="384"/>
                  <a:pt x="704" y="378"/>
                </a:cubicBezTo>
                <a:cubicBezTo>
                  <a:pt x="704" y="378"/>
                  <a:pt x="711" y="378"/>
                  <a:pt x="718" y="371"/>
                </a:cubicBezTo>
                <a:cubicBezTo>
                  <a:pt x="757" y="351"/>
                  <a:pt x="783" y="299"/>
                  <a:pt x="783" y="259"/>
                </a:cubicBezTo>
                <a:cubicBezTo>
                  <a:pt x="783" y="233"/>
                  <a:pt x="777" y="213"/>
                  <a:pt x="750" y="200"/>
                </a:cubicBezTo>
                <a:lnTo>
                  <a:pt x="737" y="187"/>
                </a:lnTo>
                <a:cubicBezTo>
                  <a:pt x="658" y="147"/>
                  <a:pt x="645" y="128"/>
                  <a:pt x="645" y="121"/>
                </a:cubicBezTo>
                <a:cubicBezTo>
                  <a:pt x="645" y="121"/>
                  <a:pt x="652" y="114"/>
                  <a:pt x="665" y="108"/>
                </a:cubicBezTo>
                <a:lnTo>
                  <a:pt x="685" y="95"/>
                </a:lnTo>
                <a:cubicBezTo>
                  <a:pt x="711" y="82"/>
                  <a:pt x="744" y="62"/>
                  <a:pt x="770" y="62"/>
                </a:cubicBezTo>
                <a:close/>
                <a:moveTo>
                  <a:pt x="772" y="0"/>
                </a:moveTo>
                <a:cubicBezTo>
                  <a:pt x="731" y="0"/>
                  <a:pt x="689" y="18"/>
                  <a:pt x="658" y="35"/>
                </a:cubicBezTo>
                <a:lnTo>
                  <a:pt x="639" y="42"/>
                </a:lnTo>
                <a:cubicBezTo>
                  <a:pt x="599" y="62"/>
                  <a:pt x="579" y="88"/>
                  <a:pt x="579" y="114"/>
                </a:cubicBezTo>
                <a:cubicBezTo>
                  <a:pt x="579" y="174"/>
                  <a:pt x="658" y="220"/>
                  <a:pt x="704" y="246"/>
                </a:cubicBezTo>
                <a:lnTo>
                  <a:pt x="724" y="253"/>
                </a:lnTo>
                <a:cubicBezTo>
                  <a:pt x="724" y="266"/>
                  <a:pt x="711" y="299"/>
                  <a:pt x="685" y="318"/>
                </a:cubicBezTo>
                <a:cubicBezTo>
                  <a:pt x="639" y="345"/>
                  <a:pt x="645" y="378"/>
                  <a:pt x="645" y="404"/>
                </a:cubicBezTo>
                <a:cubicBezTo>
                  <a:pt x="645" y="411"/>
                  <a:pt x="645" y="417"/>
                  <a:pt x="645" y="430"/>
                </a:cubicBezTo>
                <a:cubicBezTo>
                  <a:pt x="645" y="437"/>
                  <a:pt x="645" y="450"/>
                  <a:pt x="645" y="463"/>
                </a:cubicBezTo>
                <a:cubicBezTo>
                  <a:pt x="645" y="483"/>
                  <a:pt x="639" y="536"/>
                  <a:pt x="639" y="542"/>
                </a:cubicBezTo>
                <a:cubicBezTo>
                  <a:pt x="632" y="555"/>
                  <a:pt x="625" y="569"/>
                  <a:pt x="612" y="582"/>
                </a:cubicBezTo>
                <a:cubicBezTo>
                  <a:pt x="599" y="595"/>
                  <a:pt x="586" y="608"/>
                  <a:pt x="579" y="621"/>
                </a:cubicBezTo>
                <a:cubicBezTo>
                  <a:pt x="573" y="634"/>
                  <a:pt x="566" y="641"/>
                  <a:pt x="560" y="648"/>
                </a:cubicBezTo>
                <a:cubicBezTo>
                  <a:pt x="533" y="680"/>
                  <a:pt x="507" y="713"/>
                  <a:pt x="500" y="753"/>
                </a:cubicBezTo>
                <a:cubicBezTo>
                  <a:pt x="494" y="779"/>
                  <a:pt x="494" y="792"/>
                  <a:pt x="494" y="812"/>
                </a:cubicBezTo>
                <a:cubicBezTo>
                  <a:pt x="494" y="845"/>
                  <a:pt x="494" y="858"/>
                  <a:pt x="428" y="937"/>
                </a:cubicBezTo>
                <a:cubicBezTo>
                  <a:pt x="369" y="1003"/>
                  <a:pt x="303" y="1049"/>
                  <a:pt x="231" y="1069"/>
                </a:cubicBezTo>
                <a:cubicBezTo>
                  <a:pt x="171" y="1082"/>
                  <a:pt x="178" y="1161"/>
                  <a:pt x="178" y="1207"/>
                </a:cubicBezTo>
                <a:cubicBezTo>
                  <a:pt x="178" y="1220"/>
                  <a:pt x="184" y="1227"/>
                  <a:pt x="184" y="1240"/>
                </a:cubicBezTo>
                <a:cubicBezTo>
                  <a:pt x="184" y="1246"/>
                  <a:pt x="184" y="1246"/>
                  <a:pt x="158" y="1266"/>
                </a:cubicBezTo>
                <a:cubicBezTo>
                  <a:pt x="152" y="1273"/>
                  <a:pt x="132" y="1286"/>
                  <a:pt x="112" y="1306"/>
                </a:cubicBezTo>
                <a:cubicBezTo>
                  <a:pt x="73" y="1345"/>
                  <a:pt x="20" y="1391"/>
                  <a:pt x="7" y="1457"/>
                </a:cubicBezTo>
                <a:cubicBezTo>
                  <a:pt x="0" y="1510"/>
                  <a:pt x="0" y="1589"/>
                  <a:pt x="20" y="1641"/>
                </a:cubicBezTo>
                <a:cubicBezTo>
                  <a:pt x="27" y="1707"/>
                  <a:pt x="27" y="1812"/>
                  <a:pt x="27" y="1832"/>
                </a:cubicBezTo>
                <a:cubicBezTo>
                  <a:pt x="27" y="1865"/>
                  <a:pt x="27" y="1885"/>
                  <a:pt x="40" y="1898"/>
                </a:cubicBezTo>
                <a:lnTo>
                  <a:pt x="53" y="1911"/>
                </a:lnTo>
                <a:lnTo>
                  <a:pt x="73" y="1911"/>
                </a:lnTo>
                <a:cubicBezTo>
                  <a:pt x="79" y="1911"/>
                  <a:pt x="105" y="1911"/>
                  <a:pt x="145" y="1845"/>
                </a:cubicBezTo>
                <a:cubicBezTo>
                  <a:pt x="145" y="1845"/>
                  <a:pt x="158" y="1799"/>
                  <a:pt x="171" y="1733"/>
                </a:cubicBezTo>
                <a:cubicBezTo>
                  <a:pt x="178" y="1687"/>
                  <a:pt x="198" y="1615"/>
                  <a:pt x="198" y="1615"/>
                </a:cubicBezTo>
                <a:cubicBezTo>
                  <a:pt x="204" y="1608"/>
                  <a:pt x="217" y="1595"/>
                  <a:pt x="224" y="1589"/>
                </a:cubicBezTo>
                <a:cubicBezTo>
                  <a:pt x="231" y="1582"/>
                  <a:pt x="237" y="1576"/>
                  <a:pt x="244" y="1576"/>
                </a:cubicBezTo>
                <a:cubicBezTo>
                  <a:pt x="270" y="1549"/>
                  <a:pt x="296" y="1523"/>
                  <a:pt x="323" y="1497"/>
                </a:cubicBezTo>
                <a:lnTo>
                  <a:pt x="375" y="1450"/>
                </a:lnTo>
                <a:cubicBezTo>
                  <a:pt x="402" y="1424"/>
                  <a:pt x="421" y="1398"/>
                  <a:pt x="448" y="1372"/>
                </a:cubicBezTo>
                <a:cubicBezTo>
                  <a:pt x="520" y="1306"/>
                  <a:pt x="593" y="1233"/>
                  <a:pt x="665" y="1187"/>
                </a:cubicBezTo>
                <a:cubicBezTo>
                  <a:pt x="737" y="1141"/>
                  <a:pt x="737" y="1102"/>
                  <a:pt x="737" y="983"/>
                </a:cubicBezTo>
                <a:cubicBezTo>
                  <a:pt x="737" y="904"/>
                  <a:pt x="803" y="852"/>
                  <a:pt x="849" y="819"/>
                </a:cubicBezTo>
                <a:cubicBezTo>
                  <a:pt x="862" y="812"/>
                  <a:pt x="869" y="806"/>
                  <a:pt x="876" y="792"/>
                </a:cubicBezTo>
                <a:cubicBezTo>
                  <a:pt x="928" y="753"/>
                  <a:pt x="954" y="687"/>
                  <a:pt x="961" y="601"/>
                </a:cubicBezTo>
                <a:cubicBezTo>
                  <a:pt x="961" y="588"/>
                  <a:pt x="961" y="582"/>
                  <a:pt x="968" y="569"/>
                </a:cubicBezTo>
                <a:cubicBezTo>
                  <a:pt x="968" y="509"/>
                  <a:pt x="968" y="483"/>
                  <a:pt x="1099" y="378"/>
                </a:cubicBezTo>
                <a:cubicBezTo>
                  <a:pt x="1145" y="345"/>
                  <a:pt x="1172" y="299"/>
                  <a:pt x="1172" y="259"/>
                </a:cubicBezTo>
                <a:cubicBezTo>
                  <a:pt x="1172" y="233"/>
                  <a:pt x="1165" y="193"/>
                  <a:pt x="1119" y="161"/>
                </a:cubicBezTo>
                <a:cubicBezTo>
                  <a:pt x="1096" y="141"/>
                  <a:pt x="1075" y="134"/>
                  <a:pt x="1056" y="134"/>
                </a:cubicBezTo>
                <a:cubicBezTo>
                  <a:pt x="1037" y="134"/>
                  <a:pt x="1020" y="141"/>
                  <a:pt x="1007" y="147"/>
                </a:cubicBezTo>
                <a:cubicBezTo>
                  <a:pt x="994" y="161"/>
                  <a:pt x="981" y="167"/>
                  <a:pt x="948" y="167"/>
                </a:cubicBezTo>
                <a:cubicBezTo>
                  <a:pt x="908" y="167"/>
                  <a:pt x="902" y="154"/>
                  <a:pt x="889" y="108"/>
                </a:cubicBezTo>
                <a:cubicBezTo>
                  <a:pt x="876" y="75"/>
                  <a:pt x="862" y="42"/>
                  <a:pt x="829" y="16"/>
                </a:cubicBezTo>
                <a:cubicBezTo>
                  <a:pt x="812" y="5"/>
                  <a:pt x="792" y="0"/>
                  <a:pt x="772" y="0"/>
                </a:cubicBezTo>
                <a:close/>
              </a:path>
            </a:pathLst>
          </a:custGeom>
          <a:solidFill>
            <a:srgbClr val="F2EF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46"/>
          <p:cNvSpPr txBox="1"/>
          <p:nvPr/>
        </p:nvSpPr>
        <p:spPr>
          <a:xfrm>
            <a:off x="-527875" y="-2827"/>
            <a:ext cx="8134500" cy="46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700">
                <a:latin typeface="Fira Sans Extra Condensed Medium"/>
                <a:ea typeface="Fira Sans Extra Condensed Medium"/>
                <a:cs typeface="Fira Sans Extra Condensed Medium"/>
                <a:sym typeface="Fira Sans Extra Condensed Medium"/>
              </a:rPr>
              <a:t>Empathy Map: Tony (Buy-side analyst at Bloomberg)</a:t>
            </a:r>
            <a:endParaRPr sz="2700">
              <a:solidFill>
                <a:srgbClr val="000000"/>
              </a:solidFill>
              <a:latin typeface="Fira Sans Extra Condensed Medium"/>
              <a:ea typeface="Fira Sans Extra Condensed Medium"/>
              <a:cs typeface="Fira Sans Extra Condensed Medium"/>
              <a:sym typeface="Fira Sans Extra Condensed Medium"/>
            </a:endParaRPr>
          </a:p>
        </p:txBody>
      </p:sp>
      <p:sp>
        <p:nvSpPr>
          <p:cNvPr id="413" name="Google Shape;413;p46"/>
          <p:cNvSpPr/>
          <p:nvPr/>
        </p:nvSpPr>
        <p:spPr>
          <a:xfrm>
            <a:off x="6701863" y="1558750"/>
            <a:ext cx="1090200" cy="1003800"/>
          </a:xfrm>
          <a:prstGeom prst="rect">
            <a:avLst/>
          </a:prstGeom>
          <a:solidFill>
            <a:srgbClr val="FFAC0E">
              <a:alpha val="634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Fira Sans Extra Condensed"/>
                <a:ea typeface="Fira Sans Extra Condensed"/>
                <a:cs typeface="Fira Sans Extra Condensed"/>
                <a:sym typeface="Fira Sans Extra Condensed"/>
              </a:rPr>
              <a:t>Simpler UI is more straightforward. (Dislikes that you need to remember different codes for Zoom meetings)</a:t>
            </a:r>
            <a:endParaRPr sz="1000">
              <a:solidFill>
                <a:srgbClr val="000000"/>
              </a:solidFill>
              <a:latin typeface="Fira Sans Extra Condensed"/>
              <a:ea typeface="Fira Sans Extra Condensed"/>
              <a:cs typeface="Fira Sans Extra Condensed"/>
              <a:sym typeface="Fira Sans Extra Condensed"/>
            </a:endParaRPr>
          </a:p>
        </p:txBody>
      </p:sp>
      <p:sp>
        <p:nvSpPr>
          <p:cNvPr id="414" name="Google Shape;414;p46"/>
          <p:cNvSpPr/>
          <p:nvPr/>
        </p:nvSpPr>
        <p:spPr>
          <a:xfrm>
            <a:off x="4781400" y="4328700"/>
            <a:ext cx="678600" cy="394800"/>
          </a:xfrm>
          <a:prstGeom prst="rect">
            <a:avLst/>
          </a:prstGeom>
          <a:solidFill>
            <a:srgbClr val="FF4EB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solidFill>
                  <a:schemeClr val="dk1"/>
                </a:solidFill>
                <a:latin typeface="Fira Sans Extra Condensed Medium"/>
                <a:ea typeface="Fira Sans Extra Condensed Medium"/>
                <a:cs typeface="Fira Sans Extra Condensed Medium"/>
                <a:sym typeface="Fira Sans Extra Condensed Medium"/>
              </a:rPr>
              <a:t>Feel</a:t>
            </a:r>
            <a:endParaRPr/>
          </a:p>
        </p:txBody>
      </p:sp>
      <p:sp>
        <p:nvSpPr>
          <p:cNvPr id="415" name="Google Shape;415;p46"/>
          <p:cNvSpPr/>
          <p:nvPr/>
        </p:nvSpPr>
        <p:spPr>
          <a:xfrm>
            <a:off x="5572100" y="1558738"/>
            <a:ext cx="1090200" cy="1003800"/>
          </a:xfrm>
          <a:prstGeom prst="rect">
            <a:avLst/>
          </a:prstGeom>
          <a:solidFill>
            <a:srgbClr val="FFAC0E">
              <a:alpha val="634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Fira Sans Extra Condensed"/>
                <a:ea typeface="Fira Sans Extra Condensed"/>
                <a:cs typeface="Fira Sans Extra Condensed"/>
                <a:sym typeface="Fira Sans Extra Condensed"/>
              </a:rPr>
              <a:t>It’s inconvenient to schedule meetings with the London office due to the time difference. </a:t>
            </a:r>
            <a:endParaRPr sz="1000">
              <a:solidFill>
                <a:srgbClr val="000000"/>
              </a:solidFill>
              <a:latin typeface="Fira Sans Extra Condensed"/>
              <a:ea typeface="Fira Sans Extra Condensed"/>
              <a:cs typeface="Fira Sans Extra Condensed"/>
              <a:sym typeface="Fira Sans Extra Condensed"/>
            </a:endParaRPr>
          </a:p>
        </p:txBody>
      </p:sp>
      <p:sp>
        <p:nvSpPr>
          <p:cNvPr id="416" name="Google Shape;416;p46"/>
          <p:cNvSpPr/>
          <p:nvPr/>
        </p:nvSpPr>
        <p:spPr>
          <a:xfrm>
            <a:off x="7868000" y="1566100"/>
            <a:ext cx="1090200" cy="1003800"/>
          </a:xfrm>
          <a:prstGeom prst="rect">
            <a:avLst/>
          </a:prstGeom>
          <a:solidFill>
            <a:srgbClr val="FFAC0E">
              <a:alpha val="634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Fira Sans Extra Condensed"/>
                <a:ea typeface="Fira Sans Extra Condensed"/>
                <a:cs typeface="Fira Sans Extra Condensed"/>
                <a:sym typeface="Fira Sans Extra Condensed"/>
              </a:rPr>
              <a:t>It’s relatively easy to learn commands once you understand the logic of these commands.</a:t>
            </a:r>
            <a:endParaRPr sz="1000">
              <a:solidFill>
                <a:srgbClr val="000000"/>
              </a:solidFill>
              <a:latin typeface="Fira Sans Extra Condensed"/>
              <a:ea typeface="Fira Sans Extra Condensed"/>
              <a:cs typeface="Fira Sans Extra Condensed"/>
              <a:sym typeface="Fira Sans Extra Condensed"/>
            </a:endParaRPr>
          </a:p>
        </p:txBody>
      </p:sp>
      <p:sp>
        <p:nvSpPr>
          <p:cNvPr id="417" name="Google Shape;417;p46"/>
          <p:cNvSpPr/>
          <p:nvPr/>
        </p:nvSpPr>
        <p:spPr>
          <a:xfrm>
            <a:off x="5384513" y="508863"/>
            <a:ext cx="1090200" cy="1003800"/>
          </a:xfrm>
          <a:prstGeom prst="rect">
            <a:avLst/>
          </a:prstGeom>
          <a:solidFill>
            <a:srgbClr val="FFAC0E">
              <a:alpha val="634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Fira Sans Extra Condensed"/>
                <a:ea typeface="Fira Sans Extra Condensed"/>
                <a:cs typeface="Fira Sans Extra Condensed"/>
                <a:sym typeface="Fira Sans Extra Condensed"/>
              </a:rPr>
              <a:t>Having the option to work from home has given him more flexibility and improved his productivity.</a:t>
            </a:r>
            <a:endParaRPr sz="1000">
              <a:solidFill>
                <a:srgbClr val="000000"/>
              </a:solidFill>
              <a:latin typeface="Fira Sans Extra Condensed"/>
              <a:ea typeface="Fira Sans Extra Condensed"/>
              <a:cs typeface="Fira Sans Extra Condensed"/>
              <a:sym typeface="Fira Sans Extra Condensed"/>
            </a:endParaRPr>
          </a:p>
        </p:txBody>
      </p:sp>
      <p:sp>
        <p:nvSpPr>
          <p:cNvPr id="418" name="Google Shape;418;p46"/>
          <p:cNvSpPr/>
          <p:nvPr/>
        </p:nvSpPr>
        <p:spPr>
          <a:xfrm>
            <a:off x="7901975" y="482025"/>
            <a:ext cx="1090200" cy="1003800"/>
          </a:xfrm>
          <a:prstGeom prst="rect">
            <a:avLst/>
          </a:prstGeom>
          <a:solidFill>
            <a:srgbClr val="FFAC0E">
              <a:alpha val="634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Fira Sans Extra Condensed"/>
                <a:ea typeface="Fira Sans Extra Condensed"/>
                <a:cs typeface="Fira Sans Extra Condensed"/>
                <a:sym typeface="Fira Sans Extra Condensed"/>
              </a:rPr>
              <a:t>Having built-in features in a communication tool is effective and helpful.</a:t>
            </a:r>
            <a:endParaRPr sz="1000">
              <a:solidFill>
                <a:srgbClr val="000000"/>
              </a:solidFill>
              <a:latin typeface="Fira Sans Extra Condensed"/>
              <a:ea typeface="Fira Sans Extra Condensed"/>
              <a:cs typeface="Fira Sans Extra Condensed"/>
              <a:sym typeface="Fira Sans Extra Condensed"/>
            </a:endParaRPr>
          </a:p>
        </p:txBody>
      </p:sp>
      <p:sp>
        <p:nvSpPr>
          <p:cNvPr id="419" name="Google Shape;419;p46"/>
          <p:cNvSpPr/>
          <p:nvPr/>
        </p:nvSpPr>
        <p:spPr>
          <a:xfrm>
            <a:off x="6586101" y="478350"/>
            <a:ext cx="1204500" cy="1003800"/>
          </a:xfrm>
          <a:prstGeom prst="rect">
            <a:avLst/>
          </a:prstGeom>
          <a:solidFill>
            <a:srgbClr val="FFAC0E">
              <a:alpha val="634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Fira Sans Extra Condensed"/>
                <a:ea typeface="Fira Sans Extra Condensed"/>
                <a:cs typeface="Fira Sans Extra Condensed"/>
                <a:sym typeface="Fira Sans Extra Condensed"/>
              </a:rPr>
              <a:t>The internal communication tools (messaging and video conferencing) are very helpful in his work. </a:t>
            </a:r>
            <a:endParaRPr sz="1000">
              <a:solidFill>
                <a:srgbClr val="000000"/>
              </a:solidFill>
              <a:latin typeface="Fira Sans Extra Condensed"/>
              <a:ea typeface="Fira Sans Extra Condensed"/>
              <a:cs typeface="Fira Sans Extra Condensed"/>
              <a:sym typeface="Fira Sans Extra Condensed"/>
            </a:endParaRPr>
          </a:p>
        </p:txBody>
      </p:sp>
      <p:sp>
        <p:nvSpPr>
          <p:cNvPr id="420" name="Google Shape;420;p46"/>
          <p:cNvSpPr/>
          <p:nvPr/>
        </p:nvSpPr>
        <p:spPr>
          <a:xfrm>
            <a:off x="1495675" y="1538525"/>
            <a:ext cx="1902600" cy="1326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00">
                <a:latin typeface="Fira Sans Extra Condensed"/>
                <a:ea typeface="Fira Sans Extra Condensed"/>
                <a:cs typeface="Fira Sans Extra Condensed"/>
                <a:sym typeface="Fira Sans Extra Condensed"/>
              </a:rPr>
              <a:t>“When you want the other party to run the command, you will be able to send the code for them to click on instead of having to type the whole thing. This helps alleviate burden in communication because </a:t>
            </a:r>
            <a:r>
              <a:rPr b="1" lang="en" sz="1000">
                <a:latin typeface="Fira Sans Extra Condensed"/>
                <a:ea typeface="Fira Sans Extra Condensed"/>
                <a:cs typeface="Fira Sans Extra Condensed"/>
                <a:sym typeface="Fira Sans Extra Condensed"/>
              </a:rPr>
              <a:t>clicking on something is more straightforward than typing the whole thing</a:t>
            </a:r>
            <a:r>
              <a:rPr lang="en" sz="1000">
                <a:latin typeface="Fira Sans Extra Condensed"/>
                <a:ea typeface="Fira Sans Extra Condensed"/>
                <a:cs typeface="Fira Sans Extra Condensed"/>
                <a:sym typeface="Fira Sans Extra Condensed"/>
              </a:rPr>
              <a:t>. ”</a:t>
            </a:r>
            <a:endParaRPr sz="1000">
              <a:latin typeface="Fira Sans Extra Condensed"/>
              <a:ea typeface="Fira Sans Extra Condensed"/>
              <a:cs typeface="Fira Sans Extra Condensed"/>
              <a:sym typeface="Fira Sans Extra Condensed"/>
            </a:endParaRPr>
          </a:p>
          <a:p>
            <a:pPr indent="0" lvl="0" marL="0" rtl="0" algn="ctr">
              <a:spcBef>
                <a:spcPts val="0"/>
              </a:spcBef>
              <a:spcAft>
                <a:spcPts val="0"/>
              </a:spcAft>
              <a:buNone/>
            </a:pPr>
            <a:r>
              <a:t/>
            </a:r>
            <a:endParaRPr sz="1000">
              <a:latin typeface="Fira Sans Extra Condensed"/>
              <a:ea typeface="Fira Sans Extra Condensed"/>
              <a:cs typeface="Fira Sans Extra Condensed"/>
              <a:sym typeface="Fira Sans Extra Condensed"/>
            </a:endParaRPr>
          </a:p>
        </p:txBody>
      </p:sp>
      <p:sp>
        <p:nvSpPr>
          <p:cNvPr id="421" name="Google Shape;421;p46"/>
          <p:cNvSpPr/>
          <p:nvPr/>
        </p:nvSpPr>
        <p:spPr>
          <a:xfrm>
            <a:off x="99200" y="1561575"/>
            <a:ext cx="1332000" cy="1194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Fira Sans Extra Condensed"/>
                <a:ea typeface="Fira Sans Extra Condensed"/>
                <a:cs typeface="Fira Sans Extra Condensed"/>
                <a:sym typeface="Fira Sans Extra Condensed"/>
              </a:rPr>
              <a:t>“In in-person work, if I have something that I want to ask my colleague, I will walk towards the person and ask directly… Texting is simpler than having to walk all the way. .”</a:t>
            </a:r>
            <a:endParaRPr sz="1000">
              <a:solidFill>
                <a:srgbClr val="000000"/>
              </a:solidFill>
              <a:latin typeface="Fira Sans Extra Condensed"/>
              <a:ea typeface="Fira Sans Extra Condensed"/>
              <a:cs typeface="Fira Sans Extra Condensed"/>
              <a:sym typeface="Fira Sans Extra Condensed"/>
            </a:endParaRPr>
          </a:p>
        </p:txBody>
      </p:sp>
      <p:sp>
        <p:nvSpPr>
          <p:cNvPr id="422" name="Google Shape;422;p46"/>
          <p:cNvSpPr/>
          <p:nvPr/>
        </p:nvSpPr>
        <p:spPr>
          <a:xfrm>
            <a:off x="163678" y="465600"/>
            <a:ext cx="1332000" cy="1003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Fira Sans Extra Condensed"/>
                <a:ea typeface="Fira Sans Extra Condensed"/>
                <a:cs typeface="Fira Sans Extra Condensed"/>
                <a:sym typeface="Fira Sans Extra Condensed"/>
              </a:rPr>
              <a:t>“We have people with different specialties located in different office… It’s important to draw on different teams’ expertise.”</a:t>
            </a:r>
            <a:endParaRPr sz="1000">
              <a:latin typeface="Fira Sans Extra Condensed"/>
              <a:ea typeface="Fira Sans Extra Condensed"/>
              <a:cs typeface="Fira Sans Extra Condensed"/>
              <a:sym typeface="Fira Sans Extra Condensed"/>
            </a:endParaRPr>
          </a:p>
        </p:txBody>
      </p:sp>
      <p:sp>
        <p:nvSpPr>
          <p:cNvPr id="423" name="Google Shape;423;p46"/>
          <p:cNvSpPr/>
          <p:nvPr/>
        </p:nvSpPr>
        <p:spPr>
          <a:xfrm>
            <a:off x="2440213" y="398950"/>
            <a:ext cx="1574400" cy="1076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Fira Sans Extra Condensed"/>
                <a:ea typeface="Fira Sans Extra Condensed"/>
                <a:cs typeface="Fira Sans Extra Condensed"/>
                <a:sym typeface="Fira Sans Extra Condensed"/>
              </a:rPr>
              <a:t>“It’s like zoom, but more simplistic. Each person has a conferencing room under their name. When we want to gather in a room, we don’t need to generate a link.”</a:t>
            </a:r>
            <a:endParaRPr sz="1000">
              <a:latin typeface="Fira Sans Extra Condensed"/>
              <a:ea typeface="Fira Sans Extra Condensed"/>
              <a:cs typeface="Fira Sans Extra Condensed"/>
              <a:sym typeface="Fira Sans Extra Condensed"/>
            </a:endParaRPr>
          </a:p>
        </p:txBody>
      </p:sp>
      <p:sp>
        <p:nvSpPr>
          <p:cNvPr id="424" name="Google Shape;424;p46"/>
          <p:cNvSpPr/>
          <p:nvPr/>
        </p:nvSpPr>
        <p:spPr>
          <a:xfrm>
            <a:off x="1556047" y="465600"/>
            <a:ext cx="823800" cy="777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Fira Sans Extra Condensed"/>
                <a:ea typeface="Fira Sans Extra Condensed"/>
                <a:cs typeface="Fira Sans Extra Condensed"/>
                <a:sym typeface="Fira Sans Extra Condensed"/>
              </a:rPr>
              <a:t>“I value flexibility a lot.”</a:t>
            </a:r>
            <a:endParaRPr sz="1000">
              <a:latin typeface="Fira Sans Extra Condensed"/>
              <a:ea typeface="Fira Sans Extra Condensed"/>
              <a:cs typeface="Fira Sans Extra Condensed"/>
              <a:sym typeface="Fira Sans Extra Condensed"/>
            </a:endParaRPr>
          </a:p>
        </p:txBody>
      </p:sp>
      <p:sp>
        <p:nvSpPr>
          <p:cNvPr id="425" name="Google Shape;425;p46"/>
          <p:cNvSpPr/>
          <p:nvPr/>
        </p:nvSpPr>
        <p:spPr>
          <a:xfrm>
            <a:off x="1734325" y="3957850"/>
            <a:ext cx="1513800" cy="1003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Fira Sans Extra Condensed"/>
                <a:ea typeface="Fira Sans Extra Condensed"/>
                <a:cs typeface="Fira Sans Extra Condensed"/>
                <a:sym typeface="Fira Sans Extra Condensed"/>
              </a:rPr>
              <a:t>In the work handover process of client cases, he sends email updates when not urgent but utilizes the “work center (internal)” to ensure real-time handover during urgency. </a:t>
            </a:r>
            <a:endParaRPr sz="1000">
              <a:solidFill>
                <a:srgbClr val="000000"/>
              </a:solidFill>
              <a:latin typeface="Fira Sans Extra Condensed"/>
              <a:ea typeface="Fira Sans Extra Condensed"/>
              <a:cs typeface="Fira Sans Extra Condensed"/>
              <a:sym typeface="Fira Sans Extra Condensed"/>
            </a:endParaRPr>
          </a:p>
        </p:txBody>
      </p:sp>
      <p:sp>
        <p:nvSpPr>
          <p:cNvPr id="426" name="Google Shape;426;p46"/>
          <p:cNvSpPr/>
          <p:nvPr/>
        </p:nvSpPr>
        <p:spPr>
          <a:xfrm>
            <a:off x="99200" y="3957850"/>
            <a:ext cx="1574400" cy="1003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Fira Sans Extra Condensed"/>
                <a:ea typeface="Fira Sans Extra Condensed"/>
                <a:cs typeface="Fira Sans Extra Condensed"/>
                <a:sym typeface="Fira Sans Extra Condensed"/>
              </a:rPr>
              <a:t>In contact with global colleagues and clients on a daily basis. </a:t>
            </a:r>
            <a:endParaRPr sz="1000">
              <a:solidFill>
                <a:srgbClr val="000000"/>
              </a:solidFill>
              <a:latin typeface="Fira Sans Extra Condensed"/>
              <a:ea typeface="Fira Sans Extra Condensed"/>
              <a:cs typeface="Fira Sans Extra Condensed"/>
              <a:sym typeface="Fira Sans Extra Condensed"/>
            </a:endParaRPr>
          </a:p>
        </p:txBody>
      </p:sp>
      <p:sp>
        <p:nvSpPr>
          <p:cNvPr id="427" name="Google Shape;427;p46"/>
          <p:cNvSpPr/>
          <p:nvPr/>
        </p:nvSpPr>
        <p:spPr>
          <a:xfrm>
            <a:off x="3308852" y="3977725"/>
            <a:ext cx="1245000" cy="1003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Fira Sans Extra Condensed"/>
                <a:ea typeface="Fira Sans Extra Condensed"/>
                <a:cs typeface="Fira Sans Extra Condensed"/>
                <a:sym typeface="Fira Sans Extra Condensed"/>
              </a:rPr>
              <a:t>Communicates and checks in with team members much more frequently when working from home. </a:t>
            </a:r>
            <a:endParaRPr sz="1000">
              <a:solidFill>
                <a:srgbClr val="000000"/>
              </a:solidFill>
              <a:latin typeface="Fira Sans Extra Condensed"/>
              <a:ea typeface="Fira Sans Extra Condensed"/>
              <a:cs typeface="Fira Sans Extra Condensed"/>
              <a:sym typeface="Fira Sans Extra Condensed"/>
            </a:endParaRPr>
          </a:p>
        </p:txBody>
      </p:sp>
      <p:sp>
        <p:nvSpPr>
          <p:cNvPr id="428" name="Google Shape;428;p46"/>
          <p:cNvSpPr/>
          <p:nvPr/>
        </p:nvSpPr>
        <p:spPr>
          <a:xfrm>
            <a:off x="76200" y="2986500"/>
            <a:ext cx="1204500" cy="912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Fira Sans Extra Condensed"/>
                <a:ea typeface="Fira Sans Extra Condensed"/>
                <a:cs typeface="Fira Sans Extra Condensed"/>
                <a:sym typeface="Fira Sans Extra Condensed"/>
              </a:rPr>
              <a:t>Collaborates with colleagues </a:t>
            </a:r>
            <a:r>
              <a:rPr b="1" lang="en" sz="1000">
                <a:latin typeface="Fira Sans Extra Condensed"/>
                <a:ea typeface="Fira Sans Extra Condensed"/>
                <a:cs typeface="Fira Sans Extra Condensed"/>
                <a:sym typeface="Fira Sans Extra Condensed"/>
              </a:rPr>
              <a:t>globally </a:t>
            </a:r>
            <a:r>
              <a:rPr lang="en" sz="1000">
                <a:latin typeface="Fira Sans Extra Condensed"/>
                <a:ea typeface="Fira Sans Extra Condensed"/>
                <a:cs typeface="Fira Sans Extra Condensed"/>
                <a:sym typeface="Fira Sans Extra Condensed"/>
              </a:rPr>
              <a:t>(HK, Shanghai, Singapore, London, US) using mainly Bloomberg Terminal</a:t>
            </a:r>
            <a:endParaRPr sz="1000">
              <a:solidFill>
                <a:srgbClr val="000000"/>
              </a:solidFill>
              <a:latin typeface="Fira Sans Extra Condensed"/>
              <a:ea typeface="Fira Sans Extra Condensed"/>
              <a:cs typeface="Fira Sans Extra Condensed"/>
              <a:sym typeface="Fira Sans Extra Condensed"/>
            </a:endParaRPr>
          </a:p>
        </p:txBody>
      </p:sp>
      <p:sp>
        <p:nvSpPr>
          <p:cNvPr id="429" name="Google Shape;429;p46"/>
          <p:cNvSpPr/>
          <p:nvPr/>
        </p:nvSpPr>
        <p:spPr>
          <a:xfrm>
            <a:off x="2842151" y="2864700"/>
            <a:ext cx="1204500" cy="1003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Fira Sans Extra Condensed"/>
                <a:ea typeface="Fira Sans Extra Condensed"/>
                <a:cs typeface="Fira Sans Extra Condensed"/>
                <a:sym typeface="Fira Sans Extra Condensed"/>
              </a:rPr>
              <a:t>Frequently sends built-in commands of the Bloomberg terminal to expedite the communication process.</a:t>
            </a:r>
            <a:endParaRPr sz="1000">
              <a:solidFill>
                <a:srgbClr val="000000"/>
              </a:solidFill>
              <a:latin typeface="Fira Sans Extra Condensed"/>
              <a:ea typeface="Fira Sans Extra Condensed"/>
              <a:cs typeface="Fira Sans Extra Condensed"/>
              <a:sym typeface="Fira Sans Extra Condensed"/>
            </a:endParaRPr>
          </a:p>
        </p:txBody>
      </p:sp>
      <p:sp>
        <p:nvSpPr>
          <p:cNvPr id="430" name="Google Shape;430;p46"/>
          <p:cNvSpPr/>
          <p:nvPr/>
        </p:nvSpPr>
        <p:spPr>
          <a:xfrm>
            <a:off x="1363150" y="2976500"/>
            <a:ext cx="1402800" cy="912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Fira Sans Extra Condensed"/>
                <a:ea typeface="Fira Sans Extra Condensed"/>
                <a:cs typeface="Fira Sans Extra Condensed"/>
                <a:sym typeface="Fira Sans Extra Condensed"/>
              </a:rPr>
              <a:t>Uses messaging tool to send not only text messages but also files. Transfers files very frequently. </a:t>
            </a:r>
            <a:endParaRPr sz="1000">
              <a:solidFill>
                <a:srgbClr val="000000"/>
              </a:solidFill>
              <a:latin typeface="Fira Sans Extra Condensed"/>
              <a:ea typeface="Fira Sans Extra Condensed"/>
              <a:cs typeface="Fira Sans Extra Condensed"/>
              <a:sym typeface="Fira Sans Extra Condensed"/>
            </a:endParaRPr>
          </a:p>
        </p:txBody>
      </p:sp>
      <p:sp>
        <p:nvSpPr>
          <p:cNvPr id="431" name="Google Shape;431;p46"/>
          <p:cNvSpPr/>
          <p:nvPr/>
        </p:nvSpPr>
        <p:spPr>
          <a:xfrm>
            <a:off x="6586088" y="3978450"/>
            <a:ext cx="1090200" cy="1003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Fira Sans Extra Condensed"/>
                <a:ea typeface="Fira Sans Extra Condensed"/>
                <a:cs typeface="Fira Sans Extra Condensed"/>
                <a:sym typeface="Fira Sans Extra Condensed"/>
              </a:rPr>
              <a:t>Relaxed when working from home. More focused when wfh (potential contradiction)</a:t>
            </a:r>
            <a:endParaRPr sz="1000">
              <a:solidFill>
                <a:srgbClr val="000000"/>
              </a:solidFill>
              <a:latin typeface="Fira Sans Extra Condensed"/>
              <a:ea typeface="Fira Sans Extra Condensed"/>
              <a:cs typeface="Fira Sans Extra Condensed"/>
              <a:sym typeface="Fira Sans Extra Condensed"/>
            </a:endParaRPr>
          </a:p>
        </p:txBody>
      </p:sp>
      <p:sp>
        <p:nvSpPr>
          <p:cNvPr id="432" name="Google Shape;432;p46"/>
          <p:cNvSpPr/>
          <p:nvPr/>
        </p:nvSpPr>
        <p:spPr>
          <a:xfrm>
            <a:off x="5460000" y="3978438"/>
            <a:ext cx="1090200" cy="1003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Fira Sans Extra Condensed"/>
                <a:ea typeface="Fira Sans Extra Condensed"/>
                <a:cs typeface="Fira Sans Extra Condensed"/>
                <a:sym typeface="Fira Sans Extra Condensed"/>
              </a:rPr>
              <a:t>Upset with the time wasted during commuting when having to work in the office</a:t>
            </a:r>
            <a:endParaRPr sz="1000">
              <a:solidFill>
                <a:srgbClr val="000000"/>
              </a:solidFill>
              <a:latin typeface="Fira Sans Extra Condensed"/>
              <a:ea typeface="Fira Sans Extra Condensed"/>
              <a:cs typeface="Fira Sans Extra Condensed"/>
              <a:sym typeface="Fira Sans Extra Condensed"/>
            </a:endParaRPr>
          </a:p>
        </p:txBody>
      </p:sp>
      <p:sp>
        <p:nvSpPr>
          <p:cNvPr id="433" name="Google Shape;433;p46"/>
          <p:cNvSpPr/>
          <p:nvPr/>
        </p:nvSpPr>
        <p:spPr>
          <a:xfrm>
            <a:off x="5323138" y="2864700"/>
            <a:ext cx="1090200" cy="1003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Fira Sans Extra Condensed"/>
                <a:ea typeface="Fira Sans Extra Condensed"/>
                <a:cs typeface="Fira Sans Extra Condensed"/>
                <a:sym typeface="Fira Sans Extra Condensed"/>
              </a:rPr>
              <a:t>Frustrated when scheduling with international teams due to time difference</a:t>
            </a:r>
            <a:endParaRPr sz="1000">
              <a:solidFill>
                <a:srgbClr val="000000"/>
              </a:solidFill>
              <a:latin typeface="Fira Sans Extra Condensed"/>
              <a:ea typeface="Fira Sans Extra Condensed"/>
              <a:cs typeface="Fira Sans Extra Condensed"/>
              <a:sym typeface="Fira Sans Extra Condensed"/>
            </a:endParaRPr>
          </a:p>
        </p:txBody>
      </p:sp>
      <p:sp>
        <p:nvSpPr>
          <p:cNvPr id="434" name="Google Shape;434;p46"/>
          <p:cNvSpPr/>
          <p:nvPr/>
        </p:nvSpPr>
        <p:spPr>
          <a:xfrm>
            <a:off x="6474725" y="2639150"/>
            <a:ext cx="1204500" cy="12627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Fira Sans Extra Condensed"/>
                <a:ea typeface="Fira Sans Extra Condensed"/>
                <a:cs typeface="Fira Sans Extra Condensed"/>
                <a:sym typeface="Fira Sans Extra Condensed"/>
              </a:rPr>
              <a:t>More at-ease during communication while working from home because texting requires less effort than walking to the person. </a:t>
            </a:r>
            <a:endParaRPr sz="1000">
              <a:solidFill>
                <a:srgbClr val="000000"/>
              </a:solidFill>
              <a:latin typeface="Fira Sans Extra Condensed"/>
              <a:ea typeface="Fira Sans Extra Condensed"/>
              <a:cs typeface="Fira Sans Extra Condensed"/>
              <a:sym typeface="Fira Sans Extra Condensed"/>
            </a:endParaRPr>
          </a:p>
        </p:txBody>
      </p:sp>
      <p:sp>
        <p:nvSpPr>
          <p:cNvPr id="435" name="Google Shape;435;p46"/>
          <p:cNvSpPr/>
          <p:nvPr/>
        </p:nvSpPr>
        <p:spPr>
          <a:xfrm>
            <a:off x="4014637" y="826113"/>
            <a:ext cx="678600" cy="394800"/>
          </a:xfrm>
          <a:prstGeom prst="rect">
            <a:avLst/>
          </a:prstGeom>
          <a:solidFill>
            <a:srgbClr val="F0F02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latin typeface="Fira Sans Extra Condensed Medium"/>
                <a:ea typeface="Fira Sans Extra Condensed Medium"/>
                <a:cs typeface="Fira Sans Extra Condensed Medium"/>
                <a:sym typeface="Fira Sans Extra Condensed Medium"/>
              </a:rPr>
              <a:t>Say</a:t>
            </a:r>
            <a:endParaRPr/>
          </a:p>
        </p:txBody>
      </p:sp>
      <p:sp>
        <p:nvSpPr>
          <p:cNvPr id="436" name="Google Shape;436;p46"/>
          <p:cNvSpPr/>
          <p:nvPr/>
        </p:nvSpPr>
        <p:spPr>
          <a:xfrm>
            <a:off x="4187646" y="3169200"/>
            <a:ext cx="628500" cy="394800"/>
          </a:xfrm>
          <a:prstGeom prst="rect">
            <a:avLst/>
          </a:prstGeom>
          <a:solidFill>
            <a:srgbClr val="95E41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latin typeface="Fira Sans Extra Condensed Medium"/>
                <a:ea typeface="Fira Sans Extra Condensed Medium"/>
                <a:cs typeface="Fira Sans Extra Condensed Medium"/>
                <a:sym typeface="Fira Sans Extra Condensed Medium"/>
              </a:rPr>
              <a:t>Do</a:t>
            </a:r>
            <a:endParaRPr/>
          </a:p>
        </p:txBody>
      </p:sp>
      <p:sp>
        <p:nvSpPr>
          <p:cNvPr id="437" name="Google Shape;437;p46"/>
          <p:cNvSpPr/>
          <p:nvPr/>
        </p:nvSpPr>
        <p:spPr>
          <a:xfrm>
            <a:off x="4752175" y="1870600"/>
            <a:ext cx="774300" cy="394800"/>
          </a:xfrm>
          <a:prstGeom prst="rect">
            <a:avLst/>
          </a:prstGeom>
          <a:solidFill>
            <a:srgbClr val="FFAC0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latin typeface="Fira Sans Extra Condensed Medium"/>
                <a:ea typeface="Fira Sans Extra Condensed Medium"/>
                <a:cs typeface="Fira Sans Extra Condensed Medium"/>
                <a:sym typeface="Fira Sans Extra Condensed Medium"/>
              </a:rPr>
              <a:t>Think</a:t>
            </a:r>
            <a:endParaRPr/>
          </a:p>
        </p:txBody>
      </p:sp>
      <p:sp>
        <p:nvSpPr>
          <p:cNvPr id="438" name="Google Shape;438;p46"/>
          <p:cNvSpPr/>
          <p:nvPr/>
        </p:nvSpPr>
        <p:spPr>
          <a:xfrm>
            <a:off x="3464275" y="1584275"/>
            <a:ext cx="1204500" cy="1171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Fira Sans Extra Condensed"/>
                <a:ea typeface="Fira Sans Extra Condensed"/>
                <a:cs typeface="Fira Sans Extra Condensed"/>
                <a:sym typeface="Fira Sans Extra Condensed"/>
              </a:rPr>
              <a:t>“When we are working in the office, I do find advantages because I can get someone’s attention immediately.”</a:t>
            </a:r>
            <a:endParaRPr sz="1000">
              <a:solidFill>
                <a:srgbClr val="000000"/>
              </a:solidFill>
              <a:latin typeface="Fira Sans Extra Condensed"/>
              <a:ea typeface="Fira Sans Extra Condensed"/>
              <a:cs typeface="Fira Sans Extra Condensed"/>
              <a:sym typeface="Fira Sans Extra Condensed"/>
            </a:endParaRPr>
          </a:p>
        </p:txBody>
      </p:sp>
      <p:sp>
        <p:nvSpPr>
          <p:cNvPr id="439" name="Google Shape;439;p46"/>
          <p:cNvSpPr/>
          <p:nvPr/>
        </p:nvSpPr>
        <p:spPr>
          <a:xfrm>
            <a:off x="7790600" y="2650175"/>
            <a:ext cx="1245000" cy="1003800"/>
          </a:xfrm>
          <a:prstGeom prst="rect">
            <a:avLst/>
          </a:prstGeom>
          <a:solidFill>
            <a:srgbClr val="FFAC0E">
              <a:alpha val="634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Fira Sans Extra Condensed"/>
                <a:ea typeface="Fira Sans Extra Condensed"/>
                <a:cs typeface="Fira Sans Extra Condensed"/>
                <a:sym typeface="Fira Sans Extra Condensed"/>
              </a:rPr>
              <a:t>Understanding perspectives of different client populations (cultural backgrounds) is important. </a:t>
            </a:r>
            <a:endParaRPr sz="1000">
              <a:solidFill>
                <a:srgbClr val="000000"/>
              </a:solidFill>
              <a:latin typeface="Fira Sans Extra Condensed"/>
              <a:ea typeface="Fira Sans Extra Condensed"/>
              <a:cs typeface="Fira Sans Extra Condensed"/>
              <a:sym typeface="Fira Sans Extra Condensed"/>
            </a:endParaRPr>
          </a:p>
        </p:txBody>
      </p:sp>
      <p:sp>
        <p:nvSpPr>
          <p:cNvPr id="440" name="Google Shape;440;p46"/>
          <p:cNvSpPr/>
          <p:nvPr/>
        </p:nvSpPr>
        <p:spPr>
          <a:xfrm>
            <a:off x="7740600" y="3734250"/>
            <a:ext cx="1245000" cy="1003800"/>
          </a:xfrm>
          <a:prstGeom prst="rect">
            <a:avLst/>
          </a:prstGeom>
          <a:solidFill>
            <a:srgbClr val="FFAC0E">
              <a:alpha val="634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Fira Sans Extra Condensed"/>
                <a:ea typeface="Fira Sans Extra Condensed"/>
                <a:cs typeface="Fira Sans Extra Condensed"/>
                <a:sym typeface="Fira Sans Extra Condensed"/>
              </a:rPr>
              <a:t>Response time for receiving text messages is much longer than talking in person. </a:t>
            </a:r>
            <a:endParaRPr sz="1000">
              <a:solidFill>
                <a:srgbClr val="000000"/>
              </a:solidFill>
              <a:latin typeface="Fira Sans Extra Condensed"/>
              <a:ea typeface="Fira Sans Extra Condensed"/>
              <a:cs typeface="Fira Sans Extra Condensed"/>
              <a:sym typeface="Fira Sans Extra Condense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47"/>
          <p:cNvSpPr txBox="1"/>
          <p:nvPr>
            <p:ph type="title"/>
          </p:nvPr>
        </p:nvSpPr>
        <p:spPr>
          <a:xfrm>
            <a:off x="1004825" y="488300"/>
            <a:ext cx="7407000" cy="68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1500">
                <a:solidFill>
                  <a:schemeClr val="accent4"/>
                </a:solidFill>
              </a:rPr>
              <a:t>HMW facilitate trust-building between collaborative TEAMS and the technology they use?</a:t>
            </a:r>
            <a:endParaRPr b="1" sz="1500">
              <a:solidFill>
                <a:schemeClr val="accent4"/>
              </a:solidFill>
            </a:endParaRPr>
          </a:p>
        </p:txBody>
      </p:sp>
      <p:sp>
        <p:nvSpPr>
          <p:cNvPr id="446" name="Google Shape;446;p47"/>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447" name="Google Shape;447;p47"/>
          <p:cNvPicPr preferRelativeResize="0"/>
          <p:nvPr/>
        </p:nvPicPr>
        <p:blipFill>
          <a:blip r:embed="rId3">
            <a:alphaModFix/>
          </a:blip>
          <a:stretch>
            <a:fillRect/>
          </a:stretch>
        </p:blipFill>
        <p:spPr>
          <a:xfrm>
            <a:off x="1144750" y="1254100"/>
            <a:ext cx="6854506" cy="3250850"/>
          </a:xfrm>
          <a:prstGeom prst="rect">
            <a:avLst/>
          </a:prstGeom>
          <a:noFill/>
          <a:ln>
            <a:noFill/>
          </a:ln>
        </p:spPr>
      </p:pic>
      <p:sp>
        <p:nvSpPr>
          <p:cNvPr id="448" name="Google Shape;448;p47"/>
          <p:cNvSpPr/>
          <p:nvPr/>
        </p:nvSpPr>
        <p:spPr>
          <a:xfrm>
            <a:off x="5118500" y="1649575"/>
            <a:ext cx="1159500" cy="10413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48"/>
          <p:cNvSpPr txBox="1"/>
          <p:nvPr>
            <p:ph type="title"/>
          </p:nvPr>
        </p:nvSpPr>
        <p:spPr>
          <a:xfrm>
            <a:off x="1027950" y="749581"/>
            <a:ext cx="7088100" cy="682800"/>
          </a:xfrm>
          <a:prstGeom prst="rect">
            <a:avLst/>
          </a:prstGeom>
        </p:spPr>
        <p:txBody>
          <a:bodyPr anchorCtr="0" anchor="b" bIns="91425" lIns="91425" spcFirstLastPara="1" rIns="91425" wrap="square" tIns="91425">
            <a:noAutofit/>
          </a:bodyPr>
          <a:lstStyle/>
          <a:p>
            <a:pPr indent="0" lvl="0" marL="0" rtl="0" algn="ctr">
              <a:spcBef>
                <a:spcPts val="600"/>
              </a:spcBef>
              <a:spcAft>
                <a:spcPts val="0"/>
              </a:spcAft>
              <a:buNone/>
            </a:pPr>
            <a:r>
              <a:rPr b="1" lang="en" sz="1500">
                <a:solidFill>
                  <a:schemeClr val="accent4"/>
                </a:solidFill>
              </a:rPr>
              <a:t>HMW translate natural visual signals into virtual cues?</a:t>
            </a:r>
            <a:endParaRPr b="1" sz="1500">
              <a:solidFill>
                <a:schemeClr val="accent4"/>
              </a:solidFill>
            </a:endParaRPr>
          </a:p>
          <a:p>
            <a:pPr indent="0" lvl="0" marL="0" rtl="0" algn="ctr">
              <a:spcBef>
                <a:spcPts val="0"/>
              </a:spcBef>
              <a:spcAft>
                <a:spcPts val="0"/>
              </a:spcAft>
              <a:buNone/>
            </a:pPr>
            <a:r>
              <a:t/>
            </a:r>
            <a:endParaRPr b="1" sz="1500">
              <a:solidFill>
                <a:schemeClr val="accent4"/>
              </a:solidFill>
            </a:endParaRPr>
          </a:p>
        </p:txBody>
      </p:sp>
      <p:sp>
        <p:nvSpPr>
          <p:cNvPr id="454" name="Google Shape;454;p48"/>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455" name="Google Shape;455;p48"/>
          <p:cNvPicPr preferRelativeResize="0"/>
          <p:nvPr/>
        </p:nvPicPr>
        <p:blipFill rotWithShape="1">
          <a:blip r:embed="rId3">
            <a:alphaModFix/>
          </a:blip>
          <a:srcRect b="40606" l="0" r="0" t="0"/>
          <a:stretch/>
        </p:blipFill>
        <p:spPr>
          <a:xfrm>
            <a:off x="876700" y="1432374"/>
            <a:ext cx="4556051" cy="2879076"/>
          </a:xfrm>
          <a:prstGeom prst="rect">
            <a:avLst/>
          </a:prstGeom>
          <a:noFill/>
          <a:ln>
            <a:noFill/>
          </a:ln>
        </p:spPr>
      </p:pic>
      <p:pic>
        <p:nvPicPr>
          <p:cNvPr id="456" name="Google Shape;456;p48"/>
          <p:cNvPicPr preferRelativeResize="0"/>
          <p:nvPr/>
        </p:nvPicPr>
        <p:blipFill rotWithShape="1">
          <a:blip r:embed="rId4">
            <a:alphaModFix/>
          </a:blip>
          <a:srcRect b="-1021" l="31790" r="-31790" t="60013"/>
          <a:stretch/>
        </p:blipFill>
        <p:spPr>
          <a:xfrm>
            <a:off x="5239975" y="1456425"/>
            <a:ext cx="4556051" cy="1987814"/>
          </a:xfrm>
          <a:prstGeom prst="rect">
            <a:avLst/>
          </a:prstGeom>
          <a:noFill/>
          <a:ln>
            <a:noFill/>
          </a:ln>
        </p:spPr>
      </p:pic>
      <p:sp>
        <p:nvSpPr>
          <p:cNvPr id="457" name="Google Shape;457;p48"/>
          <p:cNvSpPr/>
          <p:nvPr/>
        </p:nvSpPr>
        <p:spPr>
          <a:xfrm>
            <a:off x="971400" y="1523325"/>
            <a:ext cx="858000" cy="7221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48"/>
          <p:cNvSpPr/>
          <p:nvPr/>
        </p:nvSpPr>
        <p:spPr>
          <a:xfrm>
            <a:off x="6062200" y="2314725"/>
            <a:ext cx="1099800" cy="9441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49"/>
          <p:cNvSpPr txBox="1"/>
          <p:nvPr>
            <p:ph type="title"/>
          </p:nvPr>
        </p:nvSpPr>
        <p:spPr>
          <a:xfrm>
            <a:off x="1027950" y="517331"/>
            <a:ext cx="7088100" cy="68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1500">
                <a:solidFill>
                  <a:schemeClr val="accent4"/>
                </a:solidFill>
              </a:rPr>
              <a:t>HMW encourage teams to be more vocal about their needs in learning experiences?</a:t>
            </a:r>
            <a:endParaRPr b="1" sz="1500">
              <a:solidFill>
                <a:schemeClr val="accent4"/>
              </a:solidFill>
            </a:endParaRPr>
          </a:p>
        </p:txBody>
      </p:sp>
      <p:sp>
        <p:nvSpPr>
          <p:cNvPr id="464" name="Google Shape;464;p49"/>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465" name="Google Shape;465;p49"/>
          <p:cNvPicPr preferRelativeResize="0"/>
          <p:nvPr/>
        </p:nvPicPr>
        <p:blipFill>
          <a:blip r:embed="rId3">
            <a:alphaModFix/>
          </a:blip>
          <a:stretch>
            <a:fillRect/>
          </a:stretch>
        </p:blipFill>
        <p:spPr>
          <a:xfrm>
            <a:off x="1926025" y="1290831"/>
            <a:ext cx="5103068" cy="322182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4"/>
          <p:cNvSpPr txBox="1"/>
          <p:nvPr>
            <p:ph type="title"/>
          </p:nvPr>
        </p:nvSpPr>
        <p:spPr>
          <a:xfrm>
            <a:off x="1027950" y="517331"/>
            <a:ext cx="7088100" cy="68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Initial POV</a:t>
            </a:r>
            <a:endParaRPr/>
          </a:p>
        </p:txBody>
      </p:sp>
      <p:sp>
        <p:nvSpPr>
          <p:cNvPr id="96" name="Google Shape;96;p14"/>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97" name="Google Shape;97;p14"/>
          <p:cNvSpPr txBox="1"/>
          <p:nvPr>
            <p:ph idx="4294967295" type="body"/>
          </p:nvPr>
        </p:nvSpPr>
        <p:spPr>
          <a:xfrm>
            <a:off x="1157825" y="1307225"/>
            <a:ext cx="6991800" cy="682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300">
                <a:solidFill>
                  <a:schemeClr val="accent4"/>
                </a:solidFill>
              </a:rPr>
              <a:t>We met</a:t>
            </a:r>
            <a:r>
              <a:rPr lang="en" sz="1300"/>
              <a:t> Tracy, a research-oriented PhD candidate in Consumer Behavior. Her research moved online due to the pandemic. </a:t>
            </a:r>
            <a:endParaRPr sz="1300"/>
          </a:p>
          <a:p>
            <a:pPr indent="0" lvl="0" marL="0" rtl="0" algn="l">
              <a:lnSpc>
                <a:spcPct val="115000"/>
              </a:lnSpc>
              <a:spcBef>
                <a:spcPts val="0"/>
              </a:spcBef>
              <a:spcAft>
                <a:spcPts val="0"/>
              </a:spcAft>
              <a:buNone/>
            </a:pPr>
            <a:r>
              <a:t/>
            </a:r>
            <a:endParaRPr b="1" sz="1300">
              <a:solidFill>
                <a:schemeClr val="accent4"/>
              </a:solidFill>
            </a:endParaRPr>
          </a:p>
          <a:p>
            <a:pPr indent="0" lvl="0" marL="0" rtl="0" algn="l">
              <a:lnSpc>
                <a:spcPct val="115000"/>
              </a:lnSpc>
              <a:spcBef>
                <a:spcPts val="0"/>
              </a:spcBef>
              <a:spcAft>
                <a:spcPts val="0"/>
              </a:spcAft>
              <a:buNone/>
            </a:pPr>
            <a:r>
              <a:rPr b="1" lang="en" sz="1300">
                <a:solidFill>
                  <a:schemeClr val="accent4"/>
                </a:solidFill>
              </a:rPr>
              <a:t>We were surprised to notice</a:t>
            </a:r>
            <a:r>
              <a:rPr b="1" lang="en" sz="1300"/>
              <a:t> </a:t>
            </a:r>
            <a:r>
              <a:rPr lang="en" sz="1300"/>
              <a:t>that Tracy felt like her research was able to improve and thrive in the new online setting due to increased reach and more access to participants. Similarly, her social connections with colleagues improved drastically as well thanks to her facilitation of bonding events. </a:t>
            </a:r>
            <a:endParaRPr sz="1300"/>
          </a:p>
          <a:p>
            <a:pPr indent="0" lvl="0" marL="0" rtl="0" algn="l">
              <a:lnSpc>
                <a:spcPct val="115000"/>
              </a:lnSpc>
              <a:spcBef>
                <a:spcPts val="0"/>
              </a:spcBef>
              <a:spcAft>
                <a:spcPts val="0"/>
              </a:spcAft>
              <a:buNone/>
            </a:pPr>
            <a:r>
              <a:t/>
            </a:r>
            <a:endParaRPr b="1" sz="1300">
              <a:solidFill>
                <a:schemeClr val="accent4"/>
              </a:solidFill>
            </a:endParaRPr>
          </a:p>
          <a:p>
            <a:pPr indent="0" lvl="0" marL="0" rtl="0" algn="l">
              <a:lnSpc>
                <a:spcPct val="115000"/>
              </a:lnSpc>
              <a:spcBef>
                <a:spcPts val="0"/>
              </a:spcBef>
              <a:spcAft>
                <a:spcPts val="0"/>
              </a:spcAft>
              <a:buNone/>
            </a:pPr>
            <a:r>
              <a:rPr b="1" lang="en" sz="1300">
                <a:solidFill>
                  <a:schemeClr val="accent4"/>
                </a:solidFill>
              </a:rPr>
              <a:t>We wonder</a:t>
            </a:r>
            <a:r>
              <a:rPr b="1" lang="en" sz="1300"/>
              <a:t> </a:t>
            </a:r>
            <a:r>
              <a:rPr b="1" lang="en" sz="1300">
                <a:solidFill>
                  <a:schemeClr val="accent4"/>
                </a:solidFill>
              </a:rPr>
              <a:t>if this means</a:t>
            </a:r>
            <a:r>
              <a:rPr b="1" lang="en" sz="1300"/>
              <a:t> </a:t>
            </a:r>
            <a:r>
              <a:rPr lang="en" sz="1300"/>
              <a:t>there are positive elements of the online work and social experiences that can transfer to a physical setting.</a:t>
            </a:r>
            <a:r>
              <a:rPr lang="en" sz="1300">
                <a:solidFill>
                  <a:schemeClr val="accent4"/>
                </a:solidFill>
              </a:rPr>
              <a:t> </a:t>
            </a:r>
            <a:endParaRPr sz="1300">
              <a:solidFill>
                <a:schemeClr val="accent4"/>
              </a:solidFill>
            </a:endParaRPr>
          </a:p>
          <a:p>
            <a:pPr indent="0" lvl="0" marL="0" rtl="0" algn="l">
              <a:lnSpc>
                <a:spcPct val="115000"/>
              </a:lnSpc>
              <a:spcBef>
                <a:spcPts val="0"/>
              </a:spcBef>
              <a:spcAft>
                <a:spcPts val="0"/>
              </a:spcAft>
              <a:buNone/>
            </a:pPr>
            <a:r>
              <a:t/>
            </a:r>
            <a:endParaRPr b="1" sz="1300">
              <a:solidFill>
                <a:schemeClr val="accent4"/>
              </a:solidFill>
            </a:endParaRPr>
          </a:p>
          <a:p>
            <a:pPr indent="0" lvl="0" marL="0" rtl="0" algn="l">
              <a:lnSpc>
                <a:spcPct val="115000"/>
              </a:lnSpc>
              <a:spcBef>
                <a:spcPts val="0"/>
              </a:spcBef>
              <a:spcAft>
                <a:spcPts val="0"/>
              </a:spcAft>
              <a:buNone/>
            </a:pPr>
            <a:r>
              <a:rPr b="1" lang="en" sz="1300">
                <a:solidFill>
                  <a:schemeClr val="accent4"/>
                </a:solidFill>
              </a:rPr>
              <a:t>It would be game-changing to</a:t>
            </a:r>
            <a:r>
              <a:rPr lang="en" sz="1300"/>
              <a:t> explore how flexibility and increased choice in online settings can be incorporated into hybrid collaboration experiences.</a:t>
            </a:r>
            <a:endParaRPr sz="1300"/>
          </a:p>
          <a:p>
            <a:pPr indent="0" lvl="0" marL="0" rtl="0" algn="l">
              <a:lnSpc>
                <a:spcPct val="115000"/>
              </a:lnSpc>
              <a:spcBef>
                <a:spcPts val="0"/>
              </a:spcBef>
              <a:spcAft>
                <a:spcPts val="0"/>
              </a:spcAft>
              <a:buNone/>
            </a:pPr>
            <a:r>
              <a:t/>
            </a:r>
            <a:endParaRPr sz="1100">
              <a:solidFill>
                <a:srgbClr val="000000"/>
              </a:solidFill>
              <a:latin typeface="Arial"/>
              <a:ea typeface="Arial"/>
              <a:cs typeface="Arial"/>
              <a:sym typeface="Arial"/>
            </a:endParaRPr>
          </a:p>
          <a:p>
            <a:pPr indent="0" lvl="0" marL="0" rtl="0" algn="l">
              <a:spcBef>
                <a:spcPts val="600"/>
              </a:spcBef>
              <a:spcAft>
                <a:spcPts val="0"/>
              </a:spcAft>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50"/>
          <p:cNvSpPr txBox="1"/>
          <p:nvPr>
            <p:ph type="title"/>
          </p:nvPr>
        </p:nvSpPr>
        <p:spPr>
          <a:xfrm>
            <a:off x="1027950" y="517331"/>
            <a:ext cx="7088100" cy="68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Credits</a:t>
            </a:r>
            <a:endParaRPr/>
          </a:p>
        </p:txBody>
      </p:sp>
      <p:sp>
        <p:nvSpPr>
          <p:cNvPr id="471" name="Google Shape;471;p50"/>
          <p:cNvSpPr txBox="1"/>
          <p:nvPr>
            <p:ph idx="1" type="body"/>
          </p:nvPr>
        </p:nvSpPr>
        <p:spPr>
          <a:xfrm>
            <a:off x="1070325" y="1438988"/>
            <a:ext cx="7056300" cy="3062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400"/>
              <a:t>Special thanks to all the people who made and released these awesome resources for free:</a:t>
            </a:r>
            <a:endParaRPr sz="2400"/>
          </a:p>
          <a:p>
            <a:pPr indent="-381000" lvl="0" marL="457200" rtl="0" algn="l">
              <a:lnSpc>
                <a:spcPct val="115000"/>
              </a:lnSpc>
              <a:spcBef>
                <a:spcPts val="600"/>
              </a:spcBef>
              <a:spcAft>
                <a:spcPts val="0"/>
              </a:spcAft>
              <a:buSzPts val="2400"/>
              <a:buChar char="▧"/>
            </a:pPr>
            <a:r>
              <a:rPr lang="en" sz="2400"/>
              <a:t>Presentation template by </a:t>
            </a:r>
            <a:r>
              <a:rPr lang="en" sz="2400" u="sng">
                <a:hlinkClick r:id="rId3"/>
              </a:rPr>
              <a:t>SlidesCarnival</a:t>
            </a:r>
            <a:endParaRPr sz="2400"/>
          </a:p>
        </p:txBody>
      </p:sp>
      <p:sp>
        <p:nvSpPr>
          <p:cNvPr id="472" name="Google Shape;472;p50"/>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01" name="Shape 101"/>
        <p:cNvGrpSpPr/>
        <p:nvPr/>
      </p:nvGrpSpPr>
      <p:grpSpPr>
        <a:xfrm>
          <a:off x="0" y="0"/>
          <a:ext cx="0" cy="0"/>
          <a:chOff x="0" y="0"/>
          <a:chExt cx="0" cy="0"/>
        </a:xfrm>
      </p:grpSpPr>
      <p:sp>
        <p:nvSpPr>
          <p:cNvPr id="102" name="Google Shape;102;p15"/>
          <p:cNvSpPr txBox="1"/>
          <p:nvPr>
            <p:ph type="ctrTitle"/>
          </p:nvPr>
        </p:nvSpPr>
        <p:spPr>
          <a:xfrm>
            <a:off x="1700875" y="1818032"/>
            <a:ext cx="58431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Additional Needfinding</a:t>
            </a:r>
            <a:endParaRPr/>
          </a:p>
        </p:txBody>
      </p:sp>
      <p:sp>
        <p:nvSpPr>
          <p:cNvPr id="103" name="Google Shape;103;p15"/>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6"/>
          <p:cNvSpPr txBox="1"/>
          <p:nvPr>
            <p:ph type="title"/>
          </p:nvPr>
        </p:nvSpPr>
        <p:spPr>
          <a:xfrm>
            <a:off x="1027950" y="517331"/>
            <a:ext cx="7088100" cy="68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Additional Needfinding Interviews</a:t>
            </a:r>
            <a:endParaRPr/>
          </a:p>
        </p:txBody>
      </p:sp>
      <p:sp>
        <p:nvSpPr>
          <p:cNvPr id="109" name="Google Shape;109;p16"/>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10" name="Google Shape;110;p16"/>
          <p:cNvSpPr txBox="1"/>
          <p:nvPr/>
        </p:nvSpPr>
        <p:spPr>
          <a:xfrm>
            <a:off x="2620100" y="3302800"/>
            <a:ext cx="1489200" cy="7341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1200">
                <a:solidFill>
                  <a:schemeClr val="dk1"/>
                </a:solidFill>
                <a:latin typeface="Varela Round"/>
                <a:ea typeface="Varela Round"/>
                <a:cs typeface="Varela Round"/>
                <a:sym typeface="Varela Round"/>
              </a:rPr>
              <a:t>Tony</a:t>
            </a:r>
            <a:endParaRPr sz="800">
              <a:solidFill>
                <a:schemeClr val="dk2"/>
              </a:solidFill>
              <a:latin typeface="Varela Round"/>
              <a:ea typeface="Varela Round"/>
              <a:cs typeface="Varela Round"/>
              <a:sym typeface="Varela Round"/>
            </a:endParaRPr>
          </a:p>
          <a:p>
            <a:pPr indent="0" lvl="0" marL="0" rtl="0" algn="ctr">
              <a:spcBef>
                <a:spcPts val="400"/>
              </a:spcBef>
              <a:spcAft>
                <a:spcPts val="400"/>
              </a:spcAft>
              <a:buNone/>
            </a:pPr>
            <a:r>
              <a:rPr lang="en" sz="900">
                <a:solidFill>
                  <a:schemeClr val="dk2"/>
                </a:solidFill>
                <a:latin typeface="Varela Round"/>
                <a:ea typeface="Varela Round"/>
                <a:cs typeface="Varela Round"/>
                <a:sym typeface="Varela Round"/>
              </a:rPr>
              <a:t>Buy-side Analyst at Bloomberg HK</a:t>
            </a:r>
            <a:endParaRPr>
              <a:latin typeface="Varela Round"/>
              <a:ea typeface="Varela Round"/>
              <a:cs typeface="Varela Round"/>
              <a:sym typeface="Varela Round"/>
            </a:endParaRPr>
          </a:p>
        </p:txBody>
      </p:sp>
      <p:sp>
        <p:nvSpPr>
          <p:cNvPr id="111" name="Google Shape;111;p16"/>
          <p:cNvSpPr txBox="1"/>
          <p:nvPr/>
        </p:nvSpPr>
        <p:spPr>
          <a:xfrm>
            <a:off x="5285050" y="3302800"/>
            <a:ext cx="1286700" cy="7341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1200">
                <a:solidFill>
                  <a:schemeClr val="dk1"/>
                </a:solidFill>
                <a:latin typeface="Varela Round"/>
                <a:ea typeface="Varela Round"/>
                <a:cs typeface="Varela Round"/>
                <a:sym typeface="Varela Round"/>
              </a:rPr>
              <a:t>Claire</a:t>
            </a:r>
            <a:endParaRPr sz="800">
              <a:solidFill>
                <a:schemeClr val="dk2"/>
              </a:solidFill>
              <a:latin typeface="Varela Round"/>
              <a:ea typeface="Varela Round"/>
              <a:cs typeface="Varela Round"/>
              <a:sym typeface="Varela Round"/>
            </a:endParaRPr>
          </a:p>
          <a:p>
            <a:pPr indent="0" lvl="0" marL="0" rtl="0" algn="ctr">
              <a:spcBef>
                <a:spcPts val="400"/>
              </a:spcBef>
              <a:spcAft>
                <a:spcPts val="400"/>
              </a:spcAft>
              <a:buNone/>
            </a:pPr>
            <a:r>
              <a:rPr lang="en" sz="900">
                <a:solidFill>
                  <a:schemeClr val="dk2"/>
                </a:solidFill>
                <a:latin typeface="Varela Round"/>
                <a:ea typeface="Varela Round"/>
                <a:cs typeface="Varela Round"/>
                <a:sym typeface="Varela Round"/>
              </a:rPr>
              <a:t>Fundraising Team for US Senator</a:t>
            </a:r>
            <a:endParaRPr sz="900">
              <a:solidFill>
                <a:schemeClr val="dk2"/>
              </a:solidFill>
              <a:latin typeface="Varela Round"/>
              <a:ea typeface="Varela Round"/>
              <a:cs typeface="Varela Round"/>
              <a:sym typeface="Varela Round"/>
            </a:endParaRPr>
          </a:p>
        </p:txBody>
      </p:sp>
      <p:pic>
        <p:nvPicPr>
          <p:cNvPr id="112" name="Google Shape;112;p16"/>
          <p:cNvPicPr preferRelativeResize="0"/>
          <p:nvPr/>
        </p:nvPicPr>
        <p:blipFill rotWithShape="1">
          <a:blip r:embed="rId3">
            <a:alphaModFix/>
          </a:blip>
          <a:srcRect b="111538" l="68172" r="-47701" t="-79611"/>
          <a:stretch/>
        </p:blipFill>
        <p:spPr>
          <a:xfrm>
            <a:off x="5530125" y="1778575"/>
            <a:ext cx="1184400" cy="1299600"/>
          </a:xfrm>
          <a:prstGeom prst="ellipse">
            <a:avLst/>
          </a:prstGeom>
          <a:noFill/>
          <a:ln>
            <a:noFill/>
          </a:ln>
        </p:spPr>
      </p:pic>
      <p:pic>
        <p:nvPicPr>
          <p:cNvPr id="113" name="Google Shape;113;p16"/>
          <p:cNvPicPr preferRelativeResize="0"/>
          <p:nvPr/>
        </p:nvPicPr>
        <p:blipFill>
          <a:blip r:embed="rId4">
            <a:alphaModFix/>
          </a:blip>
          <a:stretch>
            <a:fillRect/>
          </a:stretch>
        </p:blipFill>
        <p:spPr>
          <a:xfrm>
            <a:off x="2714899" y="1921949"/>
            <a:ext cx="1299599" cy="1299599"/>
          </a:xfrm>
          <a:prstGeom prst="rect">
            <a:avLst/>
          </a:prstGeom>
          <a:noFill/>
          <a:ln>
            <a:noFill/>
          </a:ln>
        </p:spPr>
      </p:pic>
      <p:pic>
        <p:nvPicPr>
          <p:cNvPr id="114" name="Google Shape;114;p16"/>
          <p:cNvPicPr preferRelativeResize="0"/>
          <p:nvPr/>
        </p:nvPicPr>
        <p:blipFill>
          <a:blip r:embed="rId4">
            <a:alphaModFix/>
          </a:blip>
          <a:stretch>
            <a:fillRect/>
          </a:stretch>
        </p:blipFill>
        <p:spPr>
          <a:xfrm>
            <a:off x="5278599" y="1921949"/>
            <a:ext cx="1299599" cy="12995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18" name="Shape 118"/>
        <p:cNvGrpSpPr/>
        <p:nvPr/>
      </p:nvGrpSpPr>
      <p:grpSpPr>
        <a:xfrm>
          <a:off x="0" y="0"/>
          <a:ext cx="0" cy="0"/>
          <a:chOff x="0" y="0"/>
          <a:chExt cx="0" cy="0"/>
        </a:xfrm>
      </p:grpSpPr>
      <p:sp>
        <p:nvSpPr>
          <p:cNvPr id="119" name="Google Shape;119;p17"/>
          <p:cNvSpPr txBox="1"/>
          <p:nvPr>
            <p:ph idx="4294967295" type="ctrTitle"/>
          </p:nvPr>
        </p:nvSpPr>
        <p:spPr>
          <a:xfrm>
            <a:off x="3031875" y="1177475"/>
            <a:ext cx="5358300" cy="2807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700">
                <a:solidFill>
                  <a:schemeClr val="accent3"/>
                </a:solidFill>
                <a:latin typeface="Varela Round"/>
                <a:ea typeface="Varela Round"/>
                <a:cs typeface="Varela Round"/>
                <a:sym typeface="Varela Round"/>
              </a:rPr>
              <a:t>She uses a wheelchair, so the hybrid work environment makes life more </a:t>
            </a:r>
            <a:r>
              <a:rPr b="1" lang="en" sz="1700">
                <a:solidFill>
                  <a:schemeClr val="accent3"/>
                </a:solidFill>
                <a:latin typeface="Varela Round"/>
                <a:ea typeface="Varela Round"/>
                <a:cs typeface="Varela Round"/>
                <a:sym typeface="Varela Round"/>
              </a:rPr>
              <a:t>comfortable, convenient, and affordable</a:t>
            </a:r>
            <a:r>
              <a:rPr lang="en" sz="1700">
                <a:solidFill>
                  <a:schemeClr val="accent3"/>
                </a:solidFill>
                <a:latin typeface="Varela Round"/>
                <a:ea typeface="Varela Round"/>
                <a:cs typeface="Varela Round"/>
                <a:sym typeface="Varela Round"/>
              </a:rPr>
              <a:t>.</a:t>
            </a:r>
            <a:endParaRPr sz="1700">
              <a:solidFill>
                <a:schemeClr val="accent3"/>
              </a:solidFill>
              <a:latin typeface="Varela Round"/>
              <a:ea typeface="Varela Round"/>
              <a:cs typeface="Varela Round"/>
              <a:sym typeface="Varela Round"/>
            </a:endParaRPr>
          </a:p>
          <a:p>
            <a:pPr indent="0" lvl="0" marL="0" rtl="0" algn="l">
              <a:spcBef>
                <a:spcPts val="0"/>
              </a:spcBef>
              <a:spcAft>
                <a:spcPts val="0"/>
              </a:spcAft>
              <a:buNone/>
            </a:pPr>
            <a:r>
              <a:t/>
            </a:r>
            <a:endParaRPr sz="1700">
              <a:solidFill>
                <a:schemeClr val="accent3"/>
              </a:solidFill>
              <a:latin typeface="Varela Round"/>
              <a:ea typeface="Varela Round"/>
              <a:cs typeface="Varela Round"/>
              <a:sym typeface="Varela Round"/>
            </a:endParaRPr>
          </a:p>
          <a:p>
            <a:pPr indent="0" lvl="0" marL="0" rtl="0" algn="l">
              <a:spcBef>
                <a:spcPts val="0"/>
              </a:spcBef>
              <a:spcAft>
                <a:spcPts val="0"/>
              </a:spcAft>
              <a:buNone/>
            </a:pPr>
            <a:r>
              <a:rPr lang="en" sz="1700">
                <a:solidFill>
                  <a:schemeClr val="accent3"/>
                </a:solidFill>
                <a:latin typeface="Varela Round"/>
                <a:ea typeface="Varela Round"/>
                <a:cs typeface="Varela Round"/>
                <a:sym typeface="Varela Round"/>
              </a:rPr>
              <a:t>She uses the chat function on Zoom way more </a:t>
            </a:r>
            <a:r>
              <a:rPr lang="en" sz="1700">
                <a:solidFill>
                  <a:schemeClr val="accent3"/>
                </a:solidFill>
                <a:latin typeface="Varela Round"/>
                <a:ea typeface="Varela Round"/>
                <a:cs typeface="Varela Round"/>
                <a:sym typeface="Varela Round"/>
              </a:rPr>
              <a:t>than her team.</a:t>
            </a:r>
            <a:endParaRPr sz="1700">
              <a:solidFill>
                <a:schemeClr val="accent3"/>
              </a:solidFill>
              <a:latin typeface="Varela Round"/>
              <a:ea typeface="Varela Round"/>
              <a:cs typeface="Varela Round"/>
              <a:sym typeface="Varela Round"/>
            </a:endParaRPr>
          </a:p>
          <a:p>
            <a:pPr indent="0" lvl="0" marL="0" rtl="0" algn="l">
              <a:spcBef>
                <a:spcPts val="0"/>
              </a:spcBef>
              <a:spcAft>
                <a:spcPts val="0"/>
              </a:spcAft>
              <a:buNone/>
            </a:pPr>
            <a:r>
              <a:t/>
            </a:r>
            <a:endParaRPr sz="1700">
              <a:solidFill>
                <a:schemeClr val="accent3"/>
              </a:solidFill>
              <a:latin typeface="Varela Round"/>
              <a:ea typeface="Varela Round"/>
              <a:cs typeface="Varela Round"/>
              <a:sym typeface="Varela Round"/>
            </a:endParaRPr>
          </a:p>
          <a:p>
            <a:pPr indent="0" lvl="0" marL="0" rtl="0" algn="l">
              <a:spcBef>
                <a:spcPts val="0"/>
              </a:spcBef>
              <a:spcAft>
                <a:spcPts val="0"/>
              </a:spcAft>
              <a:buNone/>
            </a:pPr>
            <a:r>
              <a:rPr lang="en" sz="1700">
                <a:solidFill>
                  <a:schemeClr val="dk1"/>
                </a:solidFill>
                <a:latin typeface="Varela Round"/>
                <a:ea typeface="Varela Round"/>
                <a:cs typeface="Varela Round"/>
                <a:sym typeface="Varela Round"/>
              </a:rPr>
              <a:t>Need: a way to simulate the ‘vibes’ of in-person collaborative campaign meetings</a:t>
            </a:r>
            <a:endParaRPr sz="1700">
              <a:solidFill>
                <a:schemeClr val="accent3"/>
              </a:solidFill>
            </a:endParaRPr>
          </a:p>
          <a:p>
            <a:pPr indent="0" lvl="0" marL="0" rtl="0" algn="l">
              <a:spcBef>
                <a:spcPts val="0"/>
              </a:spcBef>
              <a:spcAft>
                <a:spcPts val="0"/>
              </a:spcAft>
              <a:buNone/>
            </a:pPr>
            <a:r>
              <a:rPr lang="en" sz="1700">
                <a:solidFill>
                  <a:schemeClr val="accent3"/>
                </a:solidFill>
              </a:rPr>
              <a:t> </a:t>
            </a:r>
            <a:endParaRPr sz="1700">
              <a:solidFill>
                <a:schemeClr val="accent3"/>
              </a:solidFill>
            </a:endParaRPr>
          </a:p>
        </p:txBody>
      </p:sp>
      <p:sp>
        <p:nvSpPr>
          <p:cNvPr id="120" name="Google Shape;120;p17"/>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21" name="Google Shape;121;p17"/>
          <p:cNvSpPr txBox="1"/>
          <p:nvPr/>
        </p:nvSpPr>
        <p:spPr>
          <a:xfrm>
            <a:off x="1283625" y="2559425"/>
            <a:ext cx="1218600" cy="13284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1300">
                <a:solidFill>
                  <a:schemeClr val="dk1"/>
                </a:solidFill>
                <a:latin typeface="Varela Round"/>
                <a:ea typeface="Varela Round"/>
                <a:cs typeface="Varela Round"/>
                <a:sym typeface="Varela Round"/>
              </a:rPr>
              <a:t>Claire</a:t>
            </a:r>
            <a:endParaRPr sz="900">
              <a:solidFill>
                <a:schemeClr val="dk2"/>
              </a:solidFill>
              <a:latin typeface="Varela Round"/>
              <a:ea typeface="Varela Round"/>
              <a:cs typeface="Varela Round"/>
              <a:sym typeface="Varela Round"/>
            </a:endParaRPr>
          </a:p>
          <a:p>
            <a:pPr indent="0" lvl="0" marL="0" rtl="0" algn="ctr">
              <a:spcBef>
                <a:spcPts val="400"/>
              </a:spcBef>
              <a:spcAft>
                <a:spcPts val="0"/>
              </a:spcAft>
              <a:buNone/>
            </a:pPr>
            <a:r>
              <a:rPr lang="en" sz="1000">
                <a:solidFill>
                  <a:schemeClr val="dk2"/>
                </a:solidFill>
                <a:latin typeface="Varela Round"/>
                <a:ea typeface="Varela Round"/>
                <a:cs typeface="Varela Round"/>
                <a:sym typeface="Varela Round"/>
              </a:rPr>
              <a:t>Fundraising Team for US Senator</a:t>
            </a:r>
            <a:endParaRPr sz="1000">
              <a:solidFill>
                <a:schemeClr val="dk2"/>
              </a:solidFill>
              <a:latin typeface="Varela Round"/>
              <a:ea typeface="Varela Round"/>
              <a:cs typeface="Varela Round"/>
              <a:sym typeface="Varela Round"/>
            </a:endParaRPr>
          </a:p>
          <a:p>
            <a:pPr indent="0" lvl="0" marL="0" rtl="0" algn="l">
              <a:spcBef>
                <a:spcPts val="400"/>
              </a:spcBef>
              <a:spcAft>
                <a:spcPts val="0"/>
              </a:spcAft>
              <a:buNone/>
            </a:pPr>
            <a:r>
              <a:rPr lang="en" sz="1000">
                <a:solidFill>
                  <a:schemeClr val="dk2"/>
                </a:solidFill>
                <a:latin typeface="Varela Round"/>
                <a:ea typeface="Varela Round"/>
                <a:cs typeface="Varela Round"/>
                <a:sym typeface="Varela Round"/>
              </a:rPr>
              <a:t>(Her team is in New Hampshire while she is in DC)</a:t>
            </a:r>
            <a:endParaRPr sz="1000">
              <a:solidFill>
                <a:schemeClr val="dk2"/>
              </a:solidFill>
              <a:latin typeface="Varela Round"/>
              <a:ea typeface="Varela Round"/>
              <a:cs typeface="Varela Round"/>
              <a:sym typeface="Varela Round"/>
            </a:endParaRPr>
          </a:p>
          <a:p>
            <a:pPr indent="0" lvl="0" marL="0" rtl="0" algn="l">
              <a:spcBef>
                <a:spcPts val="400"/>
              </a:spcBef>
              <a:spcAft>
                <a:spcPts val="400"/>
              </a:spcAft>
              <a:buNone/>
            </a:pPr>
            <a:r>
              <a:t/>
            </a:r>
            <a:endParaRPr sz="1000">
              <a:solidFill>
                <a:schemeClr val="dk2"/>
              </a:solidFill>
              <a:latin typeface="Varela Round"/>
              <a:ea typeface="Varela Round"/>
              <a:cs typeface="Varela Round"/>
              <a:sym typeface="Varela Round"/>
            </a:endParaRPr>
          </a:p>
        </p:txBody>
      </p:sp>
      <p:pic>
        <p:nvPicPr>
          <p:cNvPr id="122" name="Google Shape;122;p17"/>
          <p:cNvPicPr preferRelativeResize="0"/>
          <p:nvPr/>
        </p:nvPicPr>
        <p:blipFill>
          <a:blip r:embed="rId3">
            <a:alphaModFix/>
          </a:blip>
          <a:stretch>
            <a:fillRect/>
          </a:stretch>
        </p:blipFill>
        <p:spPr>
          <a:xfrm>
            <a:off x="1202624" y="1177474"/>
            <a:ext cx="1299599" cy="12995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126" name="Shape 126"/>
        <p:cNvGrpSpPr/>
        <p:nvPr/>
      </p:nvGrpSpPr>
      <p:grpSpPr>
        <a:xfrm>
          <a:off x="0" y="0"/>
          <a:ext cx="0" cy="0"/>
          <a:chOff x="0" y="0"/>
          <a:chExt cx="0" cy="0"/>
        </a:xfrm>
      </p:grpSpPr>
      <p:sp>
        <p:nvSpPr>
          <p:cNvPr id="127" name="Google Shape;127;p18"/>
          <p:cNvSpPr txBox="1"/>
          <p:nvPr>
            <p:ph idx="4294967295" type="ctrTitle"/>
          </p:nvPr>
        </p:nvSpPr>
        <p:spPr>
          <a:xfrm>
            <a:off x="3099575" y="2045650"/>
            <a:ext cx="5234100" cy="2807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700">
                <a:solidFill>
                  <a:schemeClr val="accent3"/>
                </a:solidFill>
                <a:latin typeface="Varela Round"/>
                <a:ea typeface="Varela Round"/>
                <a:cs typeface="Varela Round"/>
                <a:sym typeface="Varela Round"/>
              </a:rPr>
              <a:t>He relies on messaging and conferencing tools in Bloomberg Terminal for checking in and handovers with global colleagues on a daily basis. </a:t>
            </a:r>
            <a:endParaRPr sz="1700">
              <a:solidFill>
                <a:schemeClr val="accent3"/>
              </a:solidFill>
              <a:latin typeface="Varela Round"/>
              <a:ea typeface="Varela Round"/>
              <a:cs typeface="Varela Round"/>
              <a:sym typeface="Varela Round"/>
            </a:endParaRPr>
          </a:p>
          <a:p>
            <a:pPr indent="0" lvl="0" marL="0" rtl="0" algn="l">
              <a:spcBef>
                <a:spcPts val="0"/>
              </a:spcBef>
              <a:spcAft>
                <a:spcPts val="0"/>
              </a:spcAft>
              <a:buNone/>
            </a:pPr>
            <a:r>
              <a:t/>
            </a:r>
            <a:endParaRPr sz="1700">
              <a:solidFill>
                <a:schemeClr val="accent3"/>
              </a:solidFill>
              <a:latin typeface="Varela Round"/>
              <a:ea typeface="Varela Round"/>
              <a:cs typeface="Varela Round"/>
              <a:sym typeface="Varela Round"/>
            </a:endParaRPr>
          </a:p>
          <a:p>
            <a:pPr indent="0" lvl="0" marL="0" rtl="0" algn="l">
              <a:spcBef>
                <a:spcPts val="0"/>
              </a:spcBef>
              <a:spcAft>
                <a:spcPts val="0"/>
              </a:spcAft>
              <a:buNone/>
            </a:pPr>
            <a:r>
              <a:rPr lang="en" sz="1700">
                <a:solidFill>
                  <a:schemeClr val="accent3"/>
                </a:solidFill>
                <a:latin typeface="Varela Round"/>
                <a:ea typeface="Varela Round"/>
                <a:cs typeface="Varela Round"/>
                <a:sym typeface="Varela Round"/>
              </a:rPr>
              <a:t>He prefers built-in functions and simple UI.</a:t>
            </a:r>
            <a:endParaRPr sz="1700">
              <a:solidFill>
                <a:schemeClr val="accent3"/>
              </a:solidFill>
              <a:latin typeface="Varela Round"/>
              <a:ea typeface="Varela Round"/>
              <a:cs typeface="Varela Round"/>
              <a:sym typeface="Varela Round"/>
            </a:endParaRPr>
          </a:p>
          <a:p>
            <a:pPr indent="0" lvl="0" marL="0" rtl="0" algn="l">
              <a:spcBef>
                <a:spcPts val="0"/>
              </a:spcBef>
              <a:spcAft>
                <a:spcPts val="0"/>
              </a:spcAft>
              <a:buNone/>
            </a:pPr>
            <a:r>
              <a:t/>
            </a:r>
            <a:endParaRPr sz="1700">
              <a:solidFill>
                <a:schemeClr val="accent3"/>
              </a:solidFill>
              <a:latin typeface="Varela Round"/>
              <a:ea typeface="Varela Round"/>
              <a:cs typeface="Varela Round"/>
              <a:sym typeface="Varela Round"/>
            </a:endParaRPr>
          </a:p>
          <a:p>
            <a:pPr indent="0" lvl="0" marL="0" rtl="0" algn="l">
              <a:spcBef>
                <a:spcPts val="0"/>
              </a:spcBef>
              <a:spcAft>
                <a:spcPts val="0"/>
              </a:spcAft>
              <a:buNone/>
            </a:pPr>
            <a:r>
              <a:rPr lang="en" sz="1700">
                <a:solidFill>
                  <a:schemeClr val="accent3"/>
                </a:solidFill>
                <a:latin typeface="Varela Round"/>
                <a:ea typeface="Varela Round"/>
                <a:cs typeface="Varela Round"/>
                <a:sym typeface="Varela Round"/>
              </a:rPr>
              <a:t>“Clicking on something is more straightforward than typing the whole thing out.”</a:t>
            </a:r>
            <a:endParaRPr sz="1700">
              <a:solidFill>
                <a:schemeClr val="accent3"/>
              </a:solidFill>
              <a:latin typeface="Varela Round"/>
              <a:ea typeface="Varela Round"/>
              <a:cs typeface="Varela Round"/>
              <a:sym typeface="Varela Round"/>
            </a:endParaRPr>
          </a:p>
          <a:p>
            <a:pPr indent="0" lvl="0" marL="0" rtl="0" algn="l">
              <a:spcBef>
                <a:spcPts val="0"/>
              </a:spcBef>
              <a:spcAft>
                <a:spcPts val="0"/>
              </a:spcAft>
              <a:buNone/>
            </a:pPr>
            <a:r>
              <a:t/>
            </a:r>
            <a:endParaRPr sz="1700">
              <a:solidFill>
                <a:schemeClr val="accent3"/>
              </a:solidFill>
              <a:latin typeface="Varela Round"/>
              <a:ea typeface="Varela Round"/>
              <a:cs typeface="Varela Round"/>
              <a:sym typeface="Varela Round"/>
            </a:endParaRPr>
          </a:p>
          <a:p>
            <a:pPr indent="0" lvl="0" marL="0" rtl="0" algn="l">
              <a:spcBef>
                <a:spcPts val="0"/>
              </a:spcBef>
              <a:spcAft>
                <a:spcPts val="0"/>
              </a:spcAft>
              <a:buNone/>
            </a:pPr>
            <a:r>
              <a:rPr lang="en" sz="1700">
                <a:solidFill>
                  <a:schemeClr val="dk1"/>
                </a:solidFill>
                <a:latin typeface="Varela Round"/>
                <a:ea typeface="Varela Round"/>
                <a:cs typeface="Varela Round"/>
                <a:sym typeface="Varela Round"/>
              </a:rPr>
              <a:t>Need: a built-in </a:t>
            </a:r>
            <a:r>
              <a:rPr lang="en" sz="1700">
                <a:solidFill>
                  <a:schemeClr val="dk1"/>
                </a:solidFill>
                <a:latin typeface="Varela Round"/>
                <a:ea typeface="Varela Round"/>
                <a:cs typeface="Varela Round"/>
                <a:sym typeface="Varela Round"/>
              </a:rPr>
              <a:t>language/communication system that improves efficiency of team collaboration outside the context of his work </a:t>
            </a:r>
            <a:endParaRPr sz="1700">
              <a:solidFill>
                <a:schemeClr val="dk1"/>
              </a:solidFill>
              <a:latin typeface="Varela Round"/>
              <a:ea typeface="Varela Round"/>
              <a:cs typeface="Varela Round"/>
              <a:sym typeface="Varela Round"/>
            </a:endParaRPr>
          </a:p>
          <a:p>
            <a:pPr indent="0" lvl="0" marL="0" rtl="0" algn="l">
              <a:spcBef>
                <a:spcPts val="0"/>
              </a:spcBef>
              <a:spcAft>
                <a:spcPts val="0"/>
              </a:spcAft>
              <a:buNone/>
            </a:pPr>
            <a:r>
              <a:t/>
            </a:r>
            <a:endParaRPr sz="1700">
              <a:solidFill>
                <a:schemeClr val="accent3"/>
              </a:solidFill>
            </a:endParaRPr>
          </a:p>
          <a:p>
            <a:pPr indent="0" lvl="0" marL="0" rtl="0" algn="l">
              <a:spcBef>
                <a:spcPts val="0"/>
              </a:spcBef>
              <a:spcAft>
                <a:spcPts val="0"/>
              </a:spcAft>
              <a:buNone/>
            </a:pPr>
            <a:r>
              <a:rPr lang="en" sz="1700">
                <a:solidFill>
                  <a:schemeClr val="accent3"/>
                </a:solidFill>
              </a:rPr>
              <a:t> </a:t>
            </a:r>
            <a:endParaRPr sz="1700">
              <a:solidFill>
                <a:schemeClr val="accent3"/>
              </a:solidFill>
            </a:endParaRPr>
          </a:p>
        </p:txBody>
      </p:sp>
      <p:sp>
        <p:nvSpPr>
          <p:cNvPr id="128" name="Google Shape;128;p18"/>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29" name="Google Shape;129;p18"/>
          <p:cNvSpPr txBox="1"/>
          <p:nvPr/>
        </p:nvSpPr>
        <p:spPr>
          <a:xfrm>
            <a:off x="1283625" y="2559425"/>
            <a:ext cx="1218600" cy="13284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1300">
                <a:solidFill>
                  <a:schemeClr val="dk1"/>
                </a:solidFill>
                <a:latin typeface="Varela Round"/>
                <a:ea typeface="Varela Round"/>
                <a:cs typeface="Varela Round"/>
                <a:sym typeface="Varela Round"/>
              </a:rPr>
              <a:t>Tony</a:t>
            </a:r>
            <a:endParaRPr sz="900">
              <a:solidFill>
                <a:schemeClr val="dk2"/>
              </a:solidFill>
              <a:latin typeface="Varela Round"/>
              <a:ea typeface="Varela Round"/>
              <a:cs typeface="Varela Round"/>
              <a:sym typeface="Varela Round"/>
            </a:endParaRPr>
          </a:p>
          <a:p>
            <a:pPr indent="0" lvl="0" marL="0" rtl="0" algn="ctr">
              <a:spcBef>
                <a:spcPts val="400"/>
              </a:spcBef>
              <a:spcAft>
                <a:spcPts val="0"/>
              </a:spcAft>
              <a:buNone/>
            </a:pPr>
            <a:r>
              <a:rPr lang="en" sz="1000">
                <a:solidFill>
                  <a:schemeClr val="dk2"/>
                </a:solidFill>
                <a:latin typeface="Varela Round"/>
                <a:ea typeface="Varela Round"/>
                <a:cs typeface="Varela Round"/>
                <a:sym typeface="Varela Round"/>
              </a:rPr>
              <a:t>Buy-side analyst at Bloomberg HK</a:t>
            </a:r>
            <a:endParaRPr sz="1000">
              <a:solidFill>
                <a:schemeClr val="dk2"/>
              </a:solidFill>
              <a:latin typeface="Varela Round"/>
              <a:ea typeface="Varela Round"/>
              <a:cs typeface="Varela Round"/>
              <a:sym typeface="Varela Round"/>
            </a:endParaRPr>
          </a:p>
          <a:p>
            <a:pPr indent="0" lvl="0" marL="0" rtl="0" algn="l">
              <a:spcBef>
                <a:spcPts val="400"/>
              </a:spcBef>
              <a:spcAft>
                <a:spcPts val="0"/>
              </a:spcAft>
              <a:buNone/>
            </a:pPr>
            <a:r>
              <a:rPr lang="en" sz="1000">
                <a:solidFill>
                  <a:schemeClr val="dk2"/>
                </a:solidFill>
                <a:latin typeface="Varela Round"/>
                <a:ea typeface="Varela Round"/>
                <a:cs typeface="Varela Round"/>
                <a:sym typeface="Varela Round"/>
              </a:rPr>
              <a:t>(collaborates with </a:t>
            </a:r>
            <a:r>
              <a:rPr lang="en" sz="1000">
                <a:solidFill>
                  <a:schemeClr val="dk2"/>
                </a:solidFill>
                <a:latin typeface="Varela Round"/>
                <a:ea typeface="Varela Round"/>
                <a:cs typeface="Varela Round"/>
                <a:sym typeface="Varela Round"/>
              </a:rPr>
              <a:t>colleagues</a:t>
            </a:r>
            <a:r>
              <a:rPr lang="en" sz="1000">
                <a:solidFill>
                  <a:schemeClr val="dk2"/>
                </a:solidFill>
                <a:latin typeface="Varela Round"/>
                <a:ea typeface="Varela Round"/>
                <a:cs typeface="Varela Round"/>
                <a:sym typeface="Varela Round"/>
              </a:rPr>
              <a:t> globally)</a:t>
            </a:r>
            <a:endParaRPr sz="1000">
              <a:solidFill>
                <a:schemeClr val="dk2"/>
              </a:solidFill>
              <a:latin typeface="Varela Round"/>
              <a:ea typeface="Varela Round"/>
              <a:cs typeface="Varela Round"/>
              <a:sym typeface="Varela Round"/>
            </a:endParaRPr>
          </a:p>
          <a:p>
            <a:pPr indent="0" lvl="0" marL="0" rtl="0" algn="l">
              <a:spcBef>
                <a:spcPts val="400"/>
              </a:spcBef>
              <a:spcAft>
                <a:spcPts val="0"/>
              </a:spcAft>
              <a:buNone/>
            </a:pPr>
            <a:r>
              <a:t/>
            </a:r>
            <a:endParaRPr sz="1000">
              <a:solidFill>
                <a:schemeClr val="dk2"/>
              </a:solidFill>
              <a:latin typeface="Varela Round"/>
              <a:ea typeface="Varela Round"/>
              <a:cs typeface="Varela Round"/>
              <a:sym typeface="Varela Round"/>
            </a:endParaRPr>
          </a:p>
          <a:p>
            <a:pPr indent="0" lvl="0" marL="0" rtl="0" algn="ctr">
              <a:spcBef>
                <a:spcPts val="400"/>
              </a:spcBef>
              <a:spcAft>
                <a:spcPts val="0"/>
              </a:spcAft>
              <a:buNone/>
            </a:pPr>
            <a:r>
              <a:t/>
            </a:r>
            <a:endParaRPr sz="1000">
              <a:latin typeface="Fira Sans Extra Condensed"/>
              <a:ea typeface="Fira Sans Extra Condensed"/>
              <a:cs typeface="Fira Sans Extra Condensed"/>
              <a:sym typeface="Fira Sans Extra Condensed"/>
            </a:endParaRPr>
          </a:p>
          <a:p>
            <a:pPr indent="0" lvl="0" marL="0" rtl="0" algn="l">
              <a:spcBef>
                <a:spcPts val="0"/>
              </a:spcBef>
              <a:spcAft>
                <a:spcPts val="400"/>
              </a:spcAft>
              <a:buNone/>
            </a:pPr>
            <a:r>
              <a:t/>
            </a:r>
            <a:endParaRPr sz="1000">
              <a:solidFill>
                <a:schemeClr val="dk2"/>
              </a:solidFill>
              <a:latin typeface="Varela Round"/>
              <a:ea typeface="Varela Round"/>
              <a:cs typeface="Varela Round"/>
              <a:sym typeface="Varela Round"/>
            </a:endParaRPr>
          </a:p>
        </p:txBody>
      </p:sp>
      <p:pic>
        <p:nvPicPr>
          <p:cNvPr id="130" name="Google Shape;130;p18"/>
          <p:cNvPicPr preferRelativeResize="0"/>
          <p:nvPr/>
        </p:nvPicPr>
        <p:blipFill>
          <a:blip r:embed="rId3">
            <a:alphaModFix/>
          </a:blip>
          <a:stretch>
            <a:fillRect/>
          </a:stretch>
        </p:blipFill>
        <p:spPr>
          <a:xfrm>
            <a:off x="1202624" y="1177474"/>
            <a:ext cx="1299599" cy="12995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9"/>
          <p:cNvSpPr/>
          <p:nvPr/>
        </p:nvSpPr>
        <p:spPr>
          <a:xfrm>
            <a:off x="3376228" y="1615075"/>
            <a:ext cx="2358600" cy="2370600"/>
          </a:xfrm>
          <a:prstGeom prst="ellipse">
            <a:avLst/>
          </a:prstGeom>
          <a:solidFill>
            <a:srgbClr val="AACF20">
              <a:alpha val="74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solidFill>
                  <a:srgbClr val="FFFFFF"/>
                </a:solidFill>
                <a:latin typeface="Varela Round"/>
                <a:ea typeface="Varela Round"/>
                <a:cs typeface="Varela Round"/>
                <a:sym typeface="Varela Round"/>
              </a:rPr>
              <a:t>Technology-</a:t>
            </a:r>
            <a:endParaRPr sz="1900">
              <a:solidFill>
                <a:srgbClr val="FFFFFF"/>
              </a:solidFill>
              <a:latin typeface="Varela Round"/>
              <a:ea typeface="Varela Round"/>
              <a:cs typeface="Varela Round"/>
              <a:sym typeface="Varela Round"/>
            </a:endParaRPr>
          </a:p>
          <a:p>
            <a:pPr indent="0" lvl="0" marL="0" rtl="0" algn="ctr">
              <a:spcBef>
                <a:spcPts val="0"/>
              </a:spcBef>
              <a:spcAft>
                <a:spcPts val="0"/>
              </a:spcAft>
              <a:buNone/>
            </a:pPr>
            <a:r>
              <a:rPr lang="en" sz="1800">
                <a:solidFill>
                  <a:srgbClr val="FFFFFF"/>
                </a:solidFill>
                <a:latin typeface="Varela Round"/>
                <a:ea typeface="Varela Round"/>
                <a:cs typeface="Varela Round"/>
                <a:sym typeface="Varela Round"/>
              </a:rPr>
              <a:t>Supported</a:t>
            </a:r>
            <a:r>
              <a:rPr lang="en" sz="1900">
                <a:solidFill>
                  <a:srgbClr val="FFFFFF"/>
                </a:solidFill>
                <a:latin typeface="Varela Round"/>
                <a:ea typeface="Varela Round"/>
                <a:cs typeface="Varela Round"/>
                <a:sym typeface="Varela Round"/>
              </a:rPr>
              <a:t> Mediation of Teamwork</a:t>
            </a:r>
            <a:endParaRPr sz="1900">
              <a:solidFill>
                <a:srgbClr val="FFFFFF"/>
              </a:solidFill>
              <a:latin typeface="Varela Round"/>
              <a:ea typeface="Varela Round"/>
              <a:cs typeface="Varela Round"/>
              <a:sym typeface="Varela Round"/>
            </a:endParaRPr>
          </a:p>
        </p:txBody>
      </p:sp>
      <p:sp>
        <p:nvSpPr>
          <p:cNvPr id="136" name="Google Shape;136;p19"/>
          <p:cNvSpPr txBox="1"/>
          <p:nvPr>
            <p:ph type="title"/>
          </p:nvPr>
        </p:nvSpPr>
        <p:spPr>
          <a:xfrm>
            <a:off x="1027950" y="517331"/>
            <a:ext cx="7088100" cy="68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Participants in Needfinding</a:t>
            </a:r>
            <a:endParaRPr/>
          </a:p>
        </p:txBody>
      </p:sp>
      <p:sp>
        <p:nvSpPr>
          <p:cNvPr id="137" name="Google Shape;137;p19"/>
          <p:cNvSpPr/>
          <p:nvPr/>
        </p:nvSpPr>
        <p:spPr>
          <a:xfrm>
            <a:off x="1248652" y="1615075"/>
            <a:ext cx="2358600" cy="2370600"/>
          </a:xfrm>
          <a:prstGeom prst="ellipse">
            <a:avLst/>
          </a:prstGeom>
          <a:noFill/>
          <a:ln cap="flat" cmpd="sng" w="9525">
            <a:solidFill>
              <a:schemeClr val="accent3"/>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700">
              <a:solidFill>
                <a:schemeClr val="accent3"/>
              </a:solidFill>
              <a:latin typeface="Varela Round"/>
              <a:ea typeface="Varela Round"/>
              <a:cs typeface="Varela Round"/>
              <a:sym typeface="Varela Round"/>
            </a:endParaRPr>
          </a:p>
        </p:txBody>
      </p:sp>
      <p:sp>
        <p:nvSpPr>
          <p:cNvPr id="138" name="Google Shape;138;p19"/>
          <p:cNvSpPr/>
          <p:nvPr/>
        </p:nvSpPr>
        <p:spPr>
          <a:xfrm>
            <a:off x="5536789" y="1615075"/>
            <a:ext cx="2358600" cy="2370600"/>
          </a:xfrm>
          <a:prstGeom prst="ellipse">
            <a:avLst/>
          </a:prstGeom>
          <a:noFill/>
          <a:ln cap="flat" cmpd="sng" w="9525">
            <a:solidFill>
              <a:schemeClr val="accent1"/>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700">
              <a:solidFill>
                <a:schemeClr val="accent1"/>
              </a:solidFill>
              <a:latin typeface="Varela Round"/>
              <a:ea typeface="Varela Round"/>
              <a:cs typeface="Varela Round"/>
              <a:sym typeface="Varela Round"/>
            </a:endParaRPr>
          </a:p>
        </p:txBody>
      </p:sp>
      <p:sp>
        <p:nvSpPr>
          <p:cNvPr id="139" name="Google Shape;139;p19"/>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40" name="Google Shape;140;p19"/>
          <p:cNvSpPr txBox="1"/>
          <p:nvPr/>
        </p:nvSpPr>
        <p:spPr>
          <a:xfrm>
            <a:off x="1575650" y="2071100"/>
            <a:ext cx="17046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chemeClr val="accent3"/>
                </a:solidFill>
                <a:latin typeface="Varela Round"/>
                <a:ea typeface="Varela Round"/>
                <a:cs typeface="Varela Round"/>
                <a:sym typeface="Varela Round"/>
              </a:rPr>
              <a:t>Learning Environments</a:t>
            </a:r>
            <a:endParaRPr>
              <a:latin typeface="Varela Round"/>
              <a:ea typeface="Varela Round"/>
              <a:cs typeface="Varela Round"/>
              <a:sym typeface="Varela Round"/>
            </a:endParaRPr>
          </a:p>
        </p:txBody>
      </p:sp>
      <p:sp>
        <p:nvSpPr>
          <p:cNvPr id="141" name="Google Shape;141;p19"/>
          <p:cNvSpPr txBox="1"/>
          <p:nvPr/>
        </p:nvSpPr>
        <p:spPr>
          <a:xfrm>
            <a:off x="5830800" y="2071100"/>
            <a:ext cx="17784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chemeClr val="accent1"/>
                </a:solidFill>
                <a:latin typeface="Varela Round"/>
                <a:ea typeface="Varela Round"/>
                <a:cs typeface="Varela Round"/>
                <a:sym typeface="Varela Round"/>
              </a:rPr>
              <a:t>Professional Environments</a:t>
            </a:r>
            <a:endParaRPr>
              <a:latin typeface="Varela Round"/>
              <a:ea typeface="Varela Round"/>
              <a:cs typeface="Varela Round"/>
              <a:sym typeface="Varela Round"/>
            </a:endParaRPr>
          </a:p>
        </p:txBody>
      </p:sp>
      <p:sp>
        <p:nvSpPr>
          <p:cNvPr id="142" name="Google Shape;142;p19"/>
          <p:cNvSpPr/>
          <p:nvPr/>
        </p:nvSpPr>
        <p:spPr>
          <a:xfrm>
            <a:off x="1575650" y="2805300"/>
            <a:ext cx="457800" cy="467100"/>
          </a:xfrm>
          <a:prstGeom prst="ellipse">
            <a:avLst/>
          </a:prstGeom>
          <a:solidFill>
            <a:schemeClr val="accent2"/>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2000">
                <a:solidFill>
                  <a:schemeClr val="lt1"/>
                </a:solidFill>
                <a:latin typeface="Varela Round"/>
                <a:ea typeface="Varela Round"/>
                <a:cs typeface="Varela Round"/>
                <a:sym typeface="Varela Round"/>
              </a:rPr>
              <a:t>E</a:t>
            </a:r>
            <a:endParaRPr b="1" sz="2000">
              <a:solidFill>
                <a:schemeClr val="lt1"/>
              </a:solidFill>
              <a:latin typeface="Varela Round"/>
              <a:ea typeface="Varela Round"/>
              <a:cs typeface="Varela Round"/>
              <a:sym typeface="Varela Round"/>
            </a:endParaRPr>
          </a:p>
        </p:txBody>
      </p:sp>
      <p:sp>
        <p:nvSpPr>
          <p:cNvPr id="143" name="Google Shape;143;p19"/>
          <p:cNvSpPr/>
          <p:nvPr/>
        </p:nvSpPr>
        <p:spPr>
          <a:xfrm>
            <a:off x="2199050" y="2805300"/>
            <a:ext cx="457800" cy="467100"/>
          </a:xfrm>
          <a:prstGeom prst="ellipse">
            <a:avLst/>
          </a:prstGeom>
          <a:solidFill>
            <a:schemeClr val="accent2"/>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2000">
                <a:solidFill>
                  <a:schemeClr val="lt1"/>
                </a:solidFill>
                <a:latin typeface="Varela Round"/>
                <a:ea typeface="Varela Round"/>
                <a:cs typeface="Varela Round"/>
                <a:sym typeface="Varela Round"/>
              </a:rPr>
              <a:t>T</a:t>
            </a:r>
            <a:endParaRPr b="1" sz="2000">
              <a:solidFill>
                <a:schemeClr val="lt1"/>
              </a:solidFill>
              <a:latin typeface="Varela Round"/>
              <a:ea typeface="Varela Round"/>
              <a:cs typeface="Varela Round"/>
              <a:sym typeface="Varela Round"/>
            </a:endParaRPr>
          </a:p>
        </p:txBody>
      </p:sp>
      <p:sp>
        <p:nvSpPr>
          <p:cNvPr id="144" name="Google Shape;144;p19"/>
          <p:cNvSpPr/>
          <p:nvPr/>
        </p:nvSpPr>
        <p:spPr>
          <a:xfrm>
            <a:off x="2787637" y="2805300"/>
            <a:ext cx="457800" cy="467100"/>
          </a:xfrm>
          <a:prstGeom prst="ellipse">
            <a:avLst/>
          </a:prstGeom>
          <a:solidFill>
            <a:schemeClr val="accent2"/>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2000">
                <a:solidFill>
                  <a:schemeClr val="lt1"/>
                </a:solidFill>
                <a:latin typeface="Varela Round"/>
                <a:ea typeface="Varela Round"/>
                <a:cs typeface="Varela Round"/>
                <a:sym typeface="Varela Round"/>
              </a:rPr>
              <a:t>S</a:t>
            </a:r>
            <a:endParaRPr b="1" sz="2000">
              <a:solidFill>
                <a:schemeClr val="lt1"/>
              </a:solidFill>
              <a:latin typeface="Varela Round"/>
              <a:ea typeface="Varela Round"/>
              <a:cs typeface="Varela Round"/>
              <a:sym typeface="Varela Round"/>
            </a:endParaRPr>
          </a:p>
        </p:txBody>
      </p:sp>
      <p:sp>
        <p:nvSpPr>
          <p:cNvPr id="145" name="Google Shape;145;p19"/>
          <p:cNvSpPr/>
          <p:nvPr/>
        </p:nvSpPr>
        <p:spPr>
          <a:xfrm>
            <a:off x="5984450" y="2805300"/>
            <a:ext cx="457800" cy="467100"/>
          </a:xfrm>
          <a:prstGeom prst="ellipse">
            <a:avLst/>
          </a:prstGeom>
          <a:solidFill>
            <a:schemeClr val="accent2"/>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2000">
                <a:solidFill>
                  <a:schemeClr val="lt1"/>
                </a:solidFill>
                <a:latin typeface="Varela Round"/>
                <a:ea typeface="Varela Round"/>
                <a:cs typeface="Varela Round"/>
                <a:sym typeface="Varela Round"/>
              </a:rPr>
              <a:t>E</a:t>
            </a:r>
            <a:endParaRPr b="1" sz="2000">
              <a:solidFill>
                <a:schemeClr val="lt1"/>
              </a:solidFill>
              <a:latin typeface="Varela Round"/>
              <a:ea typeface="Varela Round"/>
              <a:cs typeface="Varela Round"/>
              <a:sym typeface="Varela Round"/>
            </a:endParaRPr>
          </a:p>
        </p:txBody>
      </p:sp>
      <p:sp>
        <p:nvSpPr>
          <p:cNvPr id="146" name="Google Shape;146;p19"/>
          <p:cNvSpPr/>
          <p:nvPr/>
        </p:nvSpPr>
        <p:spPr>
          <a:xfrm>
            <a:off x="6530400" y="2805300"/>
            <a:ext cx="457800" cy="467100"/>
          </a:xfrm>
          <a:prstGeom prst="ellipse">
            <a:avLst/>
          </a:prstGeom>
          <a:solidFill>
            <a:schemeClr val="accent3"/>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2000">
                <a:solidFill>
                  <a:schemeClr val="lt1"/>
                </a:solidFill>
                <a:latin typeface="Varela Round"/>
                <a:ea typeface="Varela Round"/>
                <a:cs typeface="Varela Round"/>
                <a:sym typeface="Varela Round"/>
              </a:rPr>
              <a:t>C</a:t>
            </a:r>
            <a:endParaRPr b="1" sz="2000">
              <a:solidFill>
                <a:schemeClr val="lt1"/>
              </a:solidFill>
              <a:latin typeface="Varela Round"/>
              <a:ea typeface="Varela Round"/>
              <a:cs typeface="Varela Round"/>
              <a:sym typeface="Varela Round"/>
            </a:endParaRPr>
          </a:p>
        </p:txBody>
      </p:sp>
      <p:sp>
        <p:nvSpPr>
          <p:cNvPr id="147" name="Google Shape;147;p19"/>
          <p:cNvSpPr/>
          <p:nvPr/>
        </p:nvSpPr>
        <p:spPr>
          <a:xfrm>
            <a:off x="7076350" y="2805300"/>
            <a:ext cx="457800" cy="467100"/>
          </a:xfrm>
          <a:prstGeom prst="ellipse">
            <a:avLst/>
          </a:prstGeom>
          <a:solidFill>
            <a:schemeClr val="accent3"/>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2000">
                <a:solidFill>
                  <a:schemeClr val="lt1"/>
                </a:solidFill>
                <a:latin typeface="Varela Round"/>
                <a:ea typeface="Varela Round"/>
                <a:cs typeface="Varela Round"/>
                <a:sym typeface="Varela Round"/>
              </a:rPr>
              <a:t>T</a:t>
            </a:r>
            <a:endParaRPr b="1" sz="2000">
              <a:solidFill>
                <a:schemeClr val="lt1"/>
              </a:solidFill>
              <a:latin typeface="Varela Round"/>
              <a:ea typeface="Varela Round"/>
              <a:cs typeface="Varela Round"/>
              <a:sym typeface="Varela Round"/>
            </a:endParaRPr>
          </a:p>
        </p:txBody>
      </p:sp>
    </p:spTree>
  </p:cSld>
  <p:clrMapOvr>
    <a:masterClrMapping/>
  </p:clrMapOvr>
</p:sld>
</file>

<file path=ppt/theme/theme1.xml><?xml version="1.0" encoding="utf-8"?>
<a:theme xmlns:a="http://schemas.openxmlformats.org/drawingml/2006/main" xmlns:r="http://schemas.openxmlformats.org/officeDocument/2006/relationships" name="Trinculo template">
  <a:themeElements>
    <a:clrScheme name="Custom 347">
      <a:dk1>
        <a:srgbClr val="505670"/>
      </a:dk1>
      <a:lt1>
        <a:srgbClr val="FFFFFF"/>
      </a:lt1>
      <a:dk2>
        <a:srgbClr val="979CB8"/>
      </a:dk2>
      <a:lt2>
        <a:srgbClr val="EFF0F4"/>
      </a:lt2>
      <a:accent1>
        <a:srgbClr val="F9AC08"/>
      </a:accent1>
      <a:accent2>
        <a:srgbClr val="C48706"/>
      </a:accent2>
      <a:accent3>
        <a:srgbClr val="01ABCF"/>
      </a:accent3>
      <a:accent4>
        <a:srgbClr val="00839F"/>
      </a:accent4>
      <a:accent5>
        <a:srgbClr val="AACF20"/>
      </a:accent5>
      <a:accent6>
        <a:srgbClr val="EA3A68"/>
      </a:accent6>
      <a:hlink>
        <a:srgbClr val="50567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